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7" r:id="rId46"/>
    <p:sldId id="308" r:id="rId47"/>
    <p:sldId id="309" r:id="rId48"/>
    <p:sldId id="310" r:id="rId49"/>
    <p:sldId id="311" r:id="rId50"/>
    <p:sldId id="312" r:id="rId51"/>
    <p:sldId id="332" r:id="rId52"/>
    <p:sldId id="333" r:id="rId53"/>
    <p:sldId id="334" r:id="rId54"/>
    <p:sldId id="335" r:id="rId55"/>
    <p:sldId id="336" r:id="rId56"/>
    <p:sldId id="337" r:id="rId57"/>
    <p:sldId id="344" r:id="rId58"/>
  </p:sldIdLst>
  <p:sldSz cx="9144000" cy="6858000" type="screen4x3"/>
  <p:notesSz cx="51435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3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10552c195c_0_582: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g110552c195c_0_582: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8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8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0552c195c_0_84: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110552c195c_0_84: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0552c195c_0_369: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110552c195c_0_369: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0552c195c_0_444: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10552c195c_0_444: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0552c195c_0_455: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110552c195c_0_455: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0552c195c_0_463: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110552c195c_0_463: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0552c195c_0_473: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10552c195c_0_473: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0552c195c_0_483: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110552c195c_0_483: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0552c195c_0_494: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110552c195c_0_494: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10552c195c_0_500: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110552c195c_0_500: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10552c195c_0_509: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g110552c195c_0_509: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10552c195c_0_516: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110552c195c_0_516: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10552c195c_0_524: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g110552c195c_0_524:notes"/>
          <p:cNvSpPr>
            <a:spLocks noGrp="1" noRot="1" noChangeAspect="1"/>
          </p:cNvSpPr>
          <p:nvPr>
            <p:ph type="sldImg" idx="2"/>
          </p:nvPr>
        </p:nvSpPr>
        <p:spPr>
          <a:xfrm>
            <a:off x="857419" y="685800"/>
            <a:ext cx="3429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10552c195c_0_531:notes"/>
          <p:cNvSpPr txBox="1">
            <a:spLocks noGrp="1"/>
          </p:cNvSpPr>
          <p:nvPr>
            <p:ph type="body" idx="1"/>
          </p:nvPr>
        </p:nvSpPr>
        <p:spPr>
          <a:xfrm>
            <a:off x="514350" y="4343400"/>
            <a:ext cx="41148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110552c195c_0_531:notes"/>
          <p:cNvSpPr>
            <a:spLocks noGrp="1" noRot="1" noChangeAspect="1"/>
          </p:cNvSpPr>
          <p:nvPr>
            <p:ph type="sldImg" idx="2"/>
          </p:nvPr>
        </p:nvSpPr>
        <p:spPr>
          <a:xfrm>
            <a:off x="28575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1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1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 name="Google Shape;13;p3"/>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6583680" y="6377940"/>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5"/>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685800" y="2125980"/>
            <a:ext cx="7772400" cy="144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6"/>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6"/>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57200" y="274320"/>
            <a:ext cx="8229600" cy="109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457200" y="1577340"/>
            <a:ext cx="82296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7"/>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57200" y="274320"/>
            <a:ext cx="8229600" cy="109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457200" y="1577340"/>
            <a:ext cx="39777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0" name="Google Shape;40;p8"/>
          <p:cNvSpPr txBox="1">
            <a:spLocks noGrp="1"/>
          </p:cNvSpPr>
          <p:nvPr>
            <p:ph type="body" idx="2"/>
          </p:nvPr>
        </p:nvSpPr>
        <p:spPr>
          <a:xfrm>
            <a:off x="4709160" y="1577340"/>
            <a:ext cx="39777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8"/>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274320"/>
            <a:ext cx="8229600" cy="109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9"/>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274320"/>
            <a:ext cx="8229600" cy="10974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4"/>
          <p:cNvSpPr txBox="1">
            <a:spLocks noGrp="1"/>
          </p:cNvSpPr>
          <p:nvPr>
            <p:ph type="body" idx="1"/>
          </p:nvPr>
        </p:nvSpPr>
        <p:spPr>
          <a:xfrm>
            <a:off x="457200" y="1577340"/>
            <a:ext cx="82296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4"/>
          <p:cNvSpPr txBox="1">
            <a:spLocks noGrp="1"/>
          </p:cNvSpPr>
          <p:nvPr>
            <p:ph type="ftr" idx="11"/>
          </p:nvPr>
        </p:nvSpPr>
        <p:spPr>
          <a:xfrm>
            <a:off x="3108960" y="6377940"/>
            <a:ext cx="29262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4"/>
          <p:cNvSpPr txBox="1">
            <a:spLocks noGrp="1"/>
          </p:cNvSpPr>
          <p:nvPr>
            <p:ph type="dt" idx="10"/>
          </p:nvPr>
        </p:nvSpPr>
        <p:spPr>
          <a:xfrm>
            <a:off x="457200" y="6377940"/>
            <a:ext cx="21030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4"/>
          <p:cNvSpPr txBox="1">
            <a:spLocks noGrp="1"/>
          </p:cNvSpPr>
          <p:nvPr>
            <p:ph type="sldNum" idx="12"/>
          </p:nvPr>
        </p:nvSpPr>
        <p:spPr>
          <a:xfrm>
            <a:off x="6583680" y="6377940"/>
            <a:ext cx="2103000" cy="2772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hyperlink" Target="https://www.w3resource.com/java-exercises/method/index.php" TargetMode="Externa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pic>
        <p:nvPicPr>
          <p:cNvPr id="53" name="Google Shape;53;p10"/>
          <p:cNvPicPr preferRelativeResize="0"/>
          <p:nvPr/>
        </p:nvPicPr>
        <p:blipFill>
          <a:blip r:embed="rId3">
            <a:alphaModFix/>
          </a:blip>
          <a:stretch>
            <a:fillRect/>
          </a:stretch>
        </p:blipFill>
        <p:spPr>
          <a:xfrm>
            <a:off x="0" y="0"/>
            <a:ext cx="9144000" cy="770562"/>
          </a:xfrm>
          <a:prstGeom prst="rect">
            <a:avLst/>
          </a:prstGeom>
          <a:noFill/>
          <a:ln>
            <a:noFill/>
          </a:ln>
        </p:spPr>
      </p:pic>
      <p:pic>
        <p:nvPicPr>
          <p:cNvPr id="54" name="Google Shape;54;p10"/>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55" name="Google Shape;55;p10"/>
          <p:cNvSpPr txBox="1"/>
          <p:nvPr/>
        </p:nvSpPr>
        <p:spPr>
          <a:xfrm>
            <a:off x="321150" y="2228400"/>
            <a:ext cx="8501700" cy="181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1C4587"/>
                </a:solidFill>
                <a:latin typeface="Calibri"/>
                <a:ea typeface="Calibri"/>
                <a:cs typeface="Calibri"/>
                <a:sym typeface="Calibri"/>
              </a:rPr>
              <a:t>Finalizing the basics</a:t>
            </a:r>
            <a:endParaRPr sz="3800" b="1">
              <a:solidFill>
                <a:srgbClr val="1C4587"/>
              </a:solidFill>
              <a:latin typeface="Calibri"/>
              <a:ea typeface="Calibri"/>
              <a:cs typeface="Calibri"/>
              <a:sym typeface="Calibri"/>
            </a:endParaRPr>
          </a:p>
          <a:p>
            <a:pPr marL="0" lvl="0" indent="0" algn="ctr" rtl="0">
              <a:spcBef>
                <a:spcPts val="0"/>
              </a:spcBef>
              <a:spcAft>
                <a:spcPts val="0"/>
              </a:spcAft>
              <a:buNone/>
            </a:pPr>
            <a:endParaRPr sz="3400" b="1">
              <a:solidFill>
                <a:srgbClr val="1C4587"/>
              </a:solidFill>
              <a:latin typeface="Calibri"/>
              <a:ea typeface="Calibri"/>
              <a:cs typeface="Calibri"/>
              <a:sym typeface="Calibri"/>
            </a:endParaRPr>
          </a:p>
          <a:p>
            <a:pPr marL="0" lvl="0" indent="0" algn="ctr" rtl="0">
              <a:spcBef>
                <a:spcPts val="0"/>
              </a:spcBef>
              <a:spcAft>
                <a:spcPts val="0"/>
              </a:spcAft>
              <a:buNone/>
            </a:pPr>
            <a:r>
              <a:rPr lang="en-US" sz="3400">
                <a:solidFill>
                  <a:srgbClr val="1C4587"/>
                </a:solidFill>
                <a:latin typeface="Calibri"/>
                <a:ea typeface="Calibri"/>
                <a:cs typeface="Calibri"/>
                <a:sym typeface="Calibri"/>
              </a:rPr>
              <a:t>Arafat Hassan</a:t>
            </a:r>
            <a:endParaRPr sz="3400">
              <a:solidFill>
                <a:srgbClr val="1C458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4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4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pic>
        <p:nvPicPr>
          <p:cNvPr id="276" name="Google Shape;276;p47"/>
          <p:cNvPicPr preferRelativeResize="0"/>
          <p:nvPr/>
        </p:nvPicPr>
        <p:blipFill>
          <a:blip r:embed="rId3">
            <a:alphaModFix/>
          </a:blip>
          <a:stretch>
            <a:fillRect/>
          </a:stretch>
        </p:blipFill>
        <p:spPr>
          <a:xfrm>
            <a:off x="0" y="0"/>
            <a:ext cx="9144000" cy="770562"/>
          </a:xfrm>
          <a:prstGeom prst="rect">
            <a:avLst/>
          </a:prstGeom>
          <a:noFill/>
          <a:ln>
            <a:noFill/>
          </a:ln>
        </p:spPr>
      </p:pic>
      <p:pic>
        <p:nvPicPr>
          <p:cNvPr id="277" name="Google Shape;277;p47"/>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278" name="Google Shape;278;p47"/>
          <p:cNvSpPr txBox="1"/>
          <p:nvPr/>
        </p:nvSpPr>
        <p:spPr>
          <a:xfrm>
            <a:off x="321150" y="3044250"/>
            <a:ext cx="8501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1C4587"/>
                </a:solidFill>
                <a:latin typeface="Calibri"/>
                <a:ea typeface="Calibri"/>
                <a:cs typeface="Calibri"/>
                <a:sym typeface="Calibri"/>
              </a:rPr>
              <a:t>Dynamic method dispatch</a:t>
            </a:r>
            <a:endParaRPr sz="3400">
              <a:solidFill>
                <a:srgbClr val="1C4587"/>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3"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9"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50"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1"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52"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pic>
        <p:nvPicPr>
          <p:cNvPr id="383" name="Google Shape;383;p61"/>
          <p:cNvPicPr preferRelativeResize="0"/>
          <p:nvPr/>
        </p:nvPicPr>
        <p:blipFill>
          <a:blip r:embed="rId3">
            <a:alphaModFix/>
          </a:blip>
          <a:stretch>
            <a:fillRect/>
          </a:stretch>
        </p:blipFill>
        <p:spPr>
          <a:xfrm>
            <a:off x="0" y="0"/>
            <a:ext cx="9144000" cy="770562"/>
          </a:xfrm>
          <a:prstGeom prst="rect">
            <a:avLst/>
          </a:prstGeom>
          <a:noFill/>
          <a:ln>
            <a:noFill/>
          </a:ln>
        </p:spPr>
      </p:pic>
      <p:pic>
        <p:nvPicPr>
          <p:cNvPr id="384" name="Google Shape;384;p61"/>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385" name="Google Shape;385;p61"/>
          <p:cNvSpPr txBox="1"/>
          <p:nvPr/>
        </p:nvSpPr>
        <p:spPr>
          <a:xfrm>
            <a:off x="321150" y="3044250"/>
            <a:ext cx="8501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1C4587"/>
                </a:solidFill>
                <a:latin typeface="Calibri"/>
                <a:ea typeface="Calibri"/>
                <a:cs typeface="Calibri"/>
                <a:sym typeface="Calibri"/>
              </a:rPr>
              <a:t>Exception handling</a:t>
            </a:r>
            <a:endParaRPr sz="3400">
              <a:solidFill>
                <a:srgbClr val="1C4587"/>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89"/>
        <p:cNvGrpSpPr/>
        <p:nvPr/>
      </p:nvGrpSpPr>
      <p:grpSpPr>
        <a:xfrm>
          <a:off x="0" y="0"/>
          <a:ext cx="0" cy="0"/>
          <a:chOff x="0" y="0"/>
          <a:chExt cx="0" cy="0"/>
        </a:xfrm>
      </p:grpSpPr>
      <p:pic>
        <p:nvPicPr>
          <p:cNvPr id="390" name="Google Shape;390;p62"/>
          <p:cNvPicPr preferRelativeResize="0"/>
          <p:nvPr/>
        </p:nvPicPr>
        <p:blipFill>
          <a:blip r:embed="rId3">
            <a:alphaModFix/>
          </a:blip>
          <a:stretch>
            <a:fillRect/>
          </a:stretch>
        </p:blipFill>
        <p:spPr>
          <a:xfrm>
            <a:off x="0" y="0"/>
            <a:ext cx="9144000" cy="770562"/>
          </a:xfrm>
          <a:prstGeom prst="rect">
            <a:avLst/>
          </a:prstGeom>
          <a:noFill/>
          <a:ln>
            <a:noFill/>
          </a:ln>
        </p:spPr>
      </p:pic>
      <p:pic>
        <p:nvPicPr>
          <p:cNvPr id="391" name="Google Shape;391;p62"/>
          <p:cNvPicPr preferRelativeResize="0"/>
          <p:nvPr/>
        </p:nvPicPr>
        <p:blipFill>
          <a:blip r:embed="rId4">
            <a:alphaModFix/>
          </a:blip>
          <a:stretch>
            <a:fillRect/>
          </a:stretch>
        </p:blipFill>
        <p:spPr>
          <a:xfrm>
            <a:off x="0" y="6524100"/>
            <a:ext cx="9144000" cy="333900"/>
          </a:xfrm>
          <a:prstGeom prst="rect">
            <a:avLst/>
          </a:prstGeom>
          <a:noFill/>
          <a:ln>
            <a:noFill/>
          </a:ln>
        </p:spPr>
      </p:pic>
      <p:sp>
        <p:nvSpPr>
          <p:cNvPr id="392" name="Google Shape;392;p62"/>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Exception handling</a:t>
            </a:r>
            <a:endParaRPr sz="3000">
              <a:solidFill>
                <a:schemeClr val="lt1"/>
              </a:solidFill>
              <a:latin typeface="Calibri"/>
              <a:ea typeface="Calibri"/>
              <a:cs typeface="Calibri"/>
              <a:sym typeface="Calibri"/>
            </a:endParaRPr>
          </a:p>
        </p:txBody>
      </p:sp>
      <p:sp>
        <p:nvSpPr>
          <p:cNvPr id="393" name="Google Shape;393;p62"/>
          <p:cNvSpPr txBox="1"/>
          <p:nvPr/>
        </p:nvSpPr>
        <p:spPr>
          <a:xfrm>
            <a:off x="423900" y="1258575"/>
            <a:ext cx="8283300" cy="25296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Char char="●"/>
            </a:pPr>
            <a:r>
              <a:rPr lang="en-US" sz="2400">
                <a:latin typeface="Calibri"/>
                <a:ea typeface="Calibri"/>
                <a:cs typeface="Calibri"/>
                <a:sym typeface="Calibri"/>
              </a:rPr>
              <a:t>When executing Java code, different errors can occur: coding errors, errors due to wrong input, or other unforeseeable things.</a:t>
            </a:r>
            <a:endParaRPr sz="2400">
              <a:latin typeface="Calibri"/>
              <a:ea typeface="Calibri"/>
              <a:cs typeface="Calibri"/>
              <a:sym typeface="Calibri"/>
            </a:endParaRPr>
          </a:p>
          <a:p>
            <a:pPr marL="457200" lvl="0" indent="-381000" algn="just" rtl="0">
              <a:spcBef>
                <a:spcPts val="1000"/>
              </a:spcBef>
              <a:spcAft>
                <a:spcPts val="1000"/>
              </a:spcAft>
              <a:buSzPts val="2400"/>
              <a:buFont typeface="Calibri"/>
              <a:buChar char="●"/>
            </a:pPr>
            <a:r>
              <a:rPr lang="en-US" sz="2400">
                <a:latin typeface="Calibri"/>
                <a:ea typeface="Calibri"/>
                <a:cs typeface="Calibri"/>
                <a:sym typeface="Calibri"/>
              </a:rPr>
              <a:t>When an error occurs, Java will normally stop and generate an error message. The technical term for this is: Java will throw an exception (throw an error).</a:t>
            </a:r>
            <a:endParaRPr sz="24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pic>
        <p:nvPicPr>
          <p:cNvPr id="398" name="Google Shape;398;p63"/>
          <p:cNvPicPr preferRelativeResize="0"/>
          <p:nvPr/>
        </p:nvPicPr>
        <p:blipFill>
          <a:blip r:embed="rId3">
            <a:alphaModFix/>
          </a:blip>
          <a:stretch>
            <a:fillRect/>
          </a:stretch>
        </p:blipFill>
        <p:spPr>
          <a:xfrm>
            <a:off x="0" y="0"/>
            <a:ext cx="9144000" cy="770562"/>
          </a:xfrm>
          <a:prstGeom prst="rect">
            <a:avLst/>
          </a:prstGeom>
          <a:noFill/>
          <a:ln>
            <a:noFill/>
          </a:ln>
        </p:spPr>
      </p:pic>
      <p:pic>
        <p:nvPicPr>
          <p:cNvPr id="399" name="Google Shape;399;p63"/>
          <p:cNvPicPr preferRelativeResize="0"/>
          <p:nvPr/>
        </p:nvPicPr>
        <p:blipFill>
          <a:blip r:embed="rId4">
            <a:alphaModFix/>
          </a:blip>
          <a:stretch>
            <a:fillRect/>
          </a:stretch>
        </p:blipFill>
        <p:spPr>
          <a:xfrm>
            <a:off x="0" y="6524100"/>
            <a:ext cx="9144000" cy="333900"/>
          </a:xfrm>
          <a:prstGeom prst="rect">
            <a:avLst/>
          </a:prstGeom>
          <a:noFill/>
          <a:ln>
            <a:noFill/>
          </a:ln>
        </p:spPr>
      </p:pic>
      <p:sp>
        <p:nvSpPr>
          <p:cNvPr id="400" name="Google Shape;400;p63"/>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Exception handling</a:t>
            </a:r>
            <a:endParaRPr sz="3000">
              <a:solidFill>
                <a:schemeClr val="lt1"/>
              </a:solidFill>
              <a:latin typeface="Calibri"/>
              <a:ea typeface="Calibri"/>
              <a:cs typeface="Calibri"/>
              <a:sym typeface="Calibri"/>
            </a:endParaRPr>
          </a:p>
        </p:txBody>
      </p:sp>
      <p:sp>
        <p:nvSpPr>
          <p:cNvPr id="401" name="Google Shape;401;p63"/>
          <p:cNvSpPr txBox="1"/>
          <p:nvPr/>
        </p:nvSpPr>
        <p:spPr>
          <a:xfrm>
            <a:off x="423900" y="1258575"/>
            <a:ext cx="82833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1000"/>
              </a:spcAft>
              <a:buNone/>
            </a:pPr>
            <a:endParaRPr sz="2400">
              <a:latin typeface="Calibri"/>
              <a:ea typeface="Calibri"/>
              <a:cs typeface="Calibri"/>
              <a:sym typeface="Calibri"/>
            </a:endParaRPr>
          </a:p>
        </p:txBody>
      </p:sp>
      <p:pic>
        <p:nvPicPr>
          <p:cNvPr id="402" name="Google Shape;402;p63"/>
          <p:cNvPicPr preferRelativeResize="0"/>
          <p:nvPr/>
        </p:nvPicPr>
        <p:blipFill>
          <a:blip r:embed="rId5">
            <a:alphaModFix/>
          </a:blip>
          <a:stretch>
            <a:fillRect/>
          </a:stretch>
        </p:blipFill>
        <p:spPr>
          <a:xfrm>
            <a:off x="383075" y="1537688"/>
            <a:ext cx="8364957" cy="4219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pic>
        <p:nvPicPr>
          <p:cNvPr id="407" name="Google Shape;407;p64"/>
          <p:cNvPicPr preferRelativeResize="0"/>
          <p:nvPr/>
        </p:nvPicPr>
        <p:blipFill>
          <a:blip r:embed="rId3">
            <a:alphaModFix/>
          </a:blip>
          <a:stretch>
            <a:fillRect/>
          </a:stretch>
        </p:blipFill>
        <p:spPr>
          <a:xfrm>
            <a:off x="0" y="0"/>
            <a:ext cx="9144000" cy="770562"/>
          </a:xfrm>
          <a:prstGeom prst="rect">
            <a:avLst/>
          </a:prstGeom>
          <a:noFill/>
          <a:ln>
            <a:noFill/>
          </a:ln>
        </p:spPr>
      </p:pic>
      <p:pic>
        <p:nvPicPr>
          <p:cNvPr id="408" name="Google Shape;408;p64"/>
          <p:cNvPicPr preferRelativeResize="0"/>
          <p:nvPr/>
        </p:nvPicPr>
        <p:blipFill>
          <a:blip r:embed="rId4">
            <a:alphaModFix/>
          </a:blip>
          <a:stretch>
            <a:fillRect/>
          </a:stretch>
        </p:blipFill>
        <p:spPr>
          <a:xfrm>
            <a:off x="0" y="6524100"/>
            <a:ext cx="9144000" cy="333900"/>
          </a:xfrm>
          <a:prstGeom prst="rect">
            <a:avLst/>
          </a:prstGeom>
          <a:noFill/>
          <a:ln>
            <a:noFill/>
          </a:ln>
        </p:spPr>
      </p:pic>
      <p:sp>
        <p:nvSpPr>
          <p:cNvPr id="409" name="Google Shape;409;p64"/>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Exception handling</a:t>
            </a:r>
            <a:endParaRPr sz="3000">
              <a:solidFill>
                <a:schemeClr val="lt1"/>
              </a:solidFill>
              <a:latin typeface="Calibri"/>
              <a:ea typeface="Calibri"/>
              <a:cs typeface="Calibri"/>
              <a:sym typeface="Calibri"/>
            </a:endParaRPr>
          </a:p>
        </p:txBody>
      </p:sp>
      <p:sp>
        <p:nvSpPr>
          <p:cNvPr id="410" name="Google Shape;410;p64"/>
          <p:cNvSpPr txBox="1"/>
          <p:nvPr/>
        </p:nvSpPr>
        <p:spPr>
          <a:xfrm>
            <a:off x="423900" y="1258575"/>
            <a:ext cx="8283300" cy="19188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Clr>
                <a:schemeClr val="dk1"/>
              </a:buClr>
              <a:buSzPts val="1100"/>
              <a:buFont typeface="Arial"/>
              <a:buNone/>
            </a:pPr>
            <a:r>
              <a:rPr lang="en-US" sz="2400">
                <a:latin typeface="Calibri"/>
                <a:ea typeface="Calibri"/>
                <a:cs typeface="Calibri"/>
                <a:sym typeface="Calibri"/>
              </a:rPr>
              <a:t>If an error occurs, we can use try...catch to catch the error and execute some code to handle it:</a:t>
            </a:r>
            <a:endParaRPr sz="2400">
              <a:latin typeface="Calibri"/>
              <a:ea typeface="Calibri"/>
              <a:cs typeface="Calibri"/>
              <a:sym typeface="Calibri"/>
            </a:endParaRPr>
          </a:p>
          <a:p>
            <a:pPr marL="0" lvl="0" indent="0" algn="just" rtl="0">
              <a:spcBef>
                <a:spcPts val="1000"/>
              </a:spcBef>
              <a:spcAft>
                <a:spcPts val="0"/>
              </a:spcAft>
              <a:buClr>
                <a:schemeClr val="dk1"/>
              </a:buClr>
              <a:buSzPts val="1100"/>
              <a:buFont typeface="Arial"/>
              <a:buNone/>
            </a:pPr>
            <a:endParaRPr sz="2400">
              <a:latin typeface="Calibri"/>
              <a:ea typeface="Calibri"/>
              <a:cs typeface="Calibri"/>
              <a:sym typeface="Calibri"/>
            </a:endParaRPr>
          </a:p>
          <a:p>
            <a:pPr marL="0" lvl="0" indent="0" algn="just" rtl="0">
              <a:spcBef>
                <a:spcPts val="1000"/>
              </a:spcBef>
              <a:spcAft>
                <a:spcPts val="1000"/>
              </a:spcAft>
              <a:buNone/>
            </a:pPr>
            <a:endParaRPr sz="2400">
              <a:latin typeface="Calibri"/>
              <a:ea typeface="Calibri"/>
              <a:cs typeface="Calibri"/>
              <a:sym typeface="Calibri"/>
            </a:endParaRPr>
          </a:p>
        </p:txBody>
      </p:sp>
      <p:pic>
        <p:nvPicPr>
          <p:cNvPr id="411" name="Google Shape;411;p64"/>
          <p:cNvPicPr preferRelativeResize="0"/>
          <p:nvPr/>
        </p:nvPicPr>
        <p:blipFill>
          <a:blip r:embed="rId5">
            <a:alphaModFix/>
          </a:blip>
          <a:stretch>
            <a:fillRect/>
          </a:stretch>
        </p:blipFill>
        <p:spPr>
          <a:xfrm>
            <a:off x="1531975" y="2208350"/>
            <a:ext cx="6080050" cy="4425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415"/>
        <p:cNvGrpSpPr/>
        <p:nvPr/>
      </p:nvGrpSpPr>
      <p:grpSpPr>
        <a:xfrm>
          <a:off x="0" y="0"/>
          <a:ext cx="0" cy="0"/>
          <a:chOff x="0" y="0"/>
          <a:chExt cx="0" cy="0"/>
        </a:xfrm>
      </p:grpSpPr>
      <p:pic>
        <p:nvPicPr>
          <p:cNvPr id="416" name="Google Shape;416;p65"/>
          <p:cNvPicPr preferRelativeResize="0"/>
          <p:nvPr/>
        </p:nvPicPr>
        <p:blipFill>
          <a:blip r:embed="rId3">
            <a:alphaModFix/>
          </a:blip>
          <a:stretch>
            <a:fillRect/>
          </a:stretch>
        </p:blipFill>
        <p:spPr>
          <a:xfrm>
            <a:off x="0" y="0"/>
            <a:ext cx="9144000" cy="770562"/>
          </a:xfrm>
          <a:prstGeom prst="rect">
            <a:avLst/>
          </a:prstGeom>
          <a:noFill/>
          <a:ln>
            <a:noFill/>
          </a:ln>
        </p:spPr>
      </p:pic>
      <p:pic>
        <p:nvPicPr>
          <p:cNvPr id="417" name="Google Shape;417;p65"/>
          <p:cNvPicPr preferRelativeResize="0"/>
          <p:nvPr/>
        </p:nvPicPr>
        <p:blipFill>
          <a:blip r:embed="rId4">
            <a:alphaModFix/>
          </a:blip>
          <a:stretch>
            <a:fillRect/>
          </a:stretch>
        </p:blipFill>
        <p:spPr>
          <a:xfrm>
            <a:off x="0" y="6524100"/>
            <a:ext cx="9144000" cy="333900"/>
          </a:xfrm>
          <a:prstGeom prst="rect">
            <a:avLst/>
          </a:prstGeom>
          <a:noFill/>
          <a:ln>
            <a:noFill/>
          </a:ln>
        </p:spPr>
      </p:pic>
      <p:sp>
        <p:nvSpPr>
          <p:cNvPr id="418" name="Google Shape;418;p65"/>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Exception handling</a:t>
            </a:r>
            <a:endParaRPr sz="3000">
              <a:solidFill>
                <a:schemeClr val="lt1"/>
              </a:solidFill>
              <a:latin typeface="Calibri"/>
              <a:ea typeface="Calibri"/>
              <a:cs typeface="Calibri"/>
              <a:sym typeface="Calibri"/>
            </a:endParaRPr>
          </a:p>
        </p:txBody>
      </p:sp>
      <p:sp>
        <p:nvSpPr>
          <p:cNvPr id="419" name="Google Shape;419;p65"/>
          <p:cNvSpPr txBox="1"/>
          <p:nvPr/>
        </p:nvSpPr>
        <p:spPr>
          <a:xfrm>
            <a:off x="423900" y="1258575"/>
            <a:ext cx="82833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1000"/>
              </a:spcAft>
              <a:buNone/>
            </a:pPr>
            <a:r>
              <a:rPr lang="en-US" sz="2400">
                <a:latin typeface="Calibri"/>
                <a:ea typeface="Calibri"/>
                <a:cs typeface="Calibri"/>
                <a:sym typeface="Calibri"/>
              </a:rPr>
              <a:t>The throw statement allows you to create a custom error.</a:t>
            </a:r>
            <a:endParaRPr sz="2400">
              <a:latin typeface="Calibri"/>
              <a:ea typeface="Calibri"/>
              <a:cs typeface="Calibri"/>
              <a:sym typeface="Calibri"/>
            </a:endParaRPr>
          </a:p>
        </p:txBody>
      </p:sp>
      <p:pic>
        <p:nvPicPr>
          <p:cNvPr id="420" name="Google Shape;420;p65"/>
          <p:cNvPicPr preferRelativeResize="0"/>
          <p:nvPr/>
        </p:nvPicPr>
        <p:blipFill>
          <a:blip r:embed="rId5">
            <a:alphaModFix/>
          </a:blip>
          <a:stretch>
            <a:fillRect/>
          </a:stretch>
        </p:blipFill>
        <p:spPr>
          <a:xfrm>
            <a:off x="46350" y="2058852"/>
            <a:ext cx="9144000" cy="38842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pic>
        <p:nvPicPr>
          <p:cNvPr id="425" name="Google Shape;425;p66"/>
          <p:cNvPicPr preferRelativeResize="0"/>
          <p:nvPr/>
        </p:nvPicPr>
        <p:blipFill>
          <a:blip r:embed="rId3">
            <a:alphaModFix/>
          </a:blip>
          <a:stretch>
            <a:fillRect/>
          </a:stretch>
        </p:blipFill>
        <p:spPr>
          <a:xfrm>
            <a:off x="0" y="0"/>
            <a:ext cx="9144000" cy="770562"/>
          </a:xfrm>
          <a:prstGeom prst="rect">
            <a:avLst/>
          </a:prstGeom>
          <a:noFill/>
          <a:ln>
            <a:noFill/>
          </a:ln>
        </p:spPr>
      </p:pic>
      <p:pic>
        <p:nvPicPr>
          <p:cNvPr id="426" name="Google Shape;426;p66"/>
          <p:cNvPicPr preferRelativeResize="0"/>
          <p:nvPr/>
        </p:nvPicPr>
        <p:blipFill>
          <a:blip r:embed="rId4">
            <a:alphaModFix/>
          </a:blip>
          <a:stretch>
            <a:fillRect/>
          </a:stretch>
        </p:blipFill>
        <p:spPr>
          <a:xfrm>
            <a:off x="0" y="6524100"/>
            <a:ext cx="9144000" cy="333900"/>
          </a:xfrm>
          <a:prstGeom prst="rect">
            <a:avLst/>
          </a:prstGeom>
          <a:noFill/>
          <a:ln>
            <a:noFill/>
          </a:ln>
        </p:spPr>
      </p:pic>
      <p:sp>
        <p:nvSpPr>
          <p:cNvPr id="427" name="Google Shape;427;p66"/>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Exception handling</a:t>
            </a:r>
            <a:endParaRPr sz="3000">
              <a:solidFill>
                <a:schemeClr val="lt1"/>
              </a:solidFill>
              <a:latin typeface="Calibri"/>
              <a:ea typeface="Calibri"/>
              <a:cs typeface="Calibri"/>
              <a:sym typeface="Calibri"/>
            </a:endParaRPr>
          </a:p>
        </p:txBody>
      </p:sp>
      <p:sp>
        <p:nvSpPr>
          <p:cNvPr id="428" name="Google Shape;428;p66"/>
          <p:cNvSpPr txBox="1"/>
          <p:nvPr/>
        </p:nvSpPr>
        <p:spPr>
          <a:xfrm>
            <a:off x="423900" y="1258575"/>
            <a:ext cx="82833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1000"/>
              </a:spcAft>
              <a:buNone/>
            </a:pPr>
            <a:r>
              <a:rPr lang="en-US" sz="2400">
                <a:latin typeface="Calibri"/>
                <a:ea typeface="Calibri"/>
                <a:cs typeface="Calibri"/>
                <a:sym typeface="Calibri"/>
              </a:rPr>
              <a:t>Output when age &lt; 18:</a:t>
            </a:r>
            <a:endParaRPr sz="2400">
              <a:latin typeface="Calibri"/>
              <a:ea typeface="Calibri"/>
              <a:cs typeface="Calibri"/>
              <a:sym typeface="Calibri"/>
            </a:endParaRPr>
          </a:p>
        </p:txBody>
      </p:sp>
      <p:pic>
        <p:nvPicPr>
          <p:cNvPr id="429" name="Google Shape;429;p66"/>
          <p:cNvPicPr preferRelativeResize="0"/>
          <p:nvPr/>
        </p:nvPicPr>
        <p:blipFill>
          <a:blip r:embed="rId5">
            <a:alphaModFix/>
          </a:blip>
          <a:stretch>
            <a:fillRect/>
          </a:stretch>
        </p:blipFill>
        <p:spPr>
          <a:xfrm>
            <a:off x="152400" y="1965075"/>
            <a:ext cx="8839201" cy="739570"/>
          </a:xfrm>
          <a:prstGeom prst="rect">
            <a:avLst/>
          </a:prstGeom>
          <a:noFill/>
          <a:ln>
            <a:noFill/>
          </a:ln>
        </p:spPr>
      </p:pic>
      <p:sp>
        <p:nvSpPr>
          <p:cNvPr id="430" name="Google Shape;430;p66"/>
          <p:cNvSpPr txBox="1"/>
          <p:nvPr/>
        </p:nvSpPr>
        <p:spPr>
          <a:xfrm>
            <a:off x="423900" y="2963300"/>
            <a:ext cx="8283300" cy="554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1000"/>
              </a:spcAft>
              <a:buNone/>
            </a:pPr>
            <a:r>
              <a:rPr lang="en-US" sz="2400">
                <a:latin typeface="Calibri"/>
                <a:ea typeface="Calibri"/>
                <a:cs typeface="Calibri"/>
                <a:sym typeface="Calibri"/>
              </a:rPr>
              <a:t>Output when age &gt;= 18:</a:t>
            </a:r>
            <a:endParaRPr sz="2400">
              <a:latin typeface="Calibri"/>
              <a:ea typeface="Calibri"/>
              <a:cs typeface="Calibri"/>
              <a:sym typeface="Calibri"/>
            </a:endParaRPr>
          </a:p>
        </p:txBody>
      </p:sp>
      <p:pic>
        <p:nvPicPr>
          <p:cNvPr id="431" name="Google Shape;431;p66"/>
          <p:cNvPicPr preferRelativeResize="0"/>
          <p:nvPr/>
        </p:nvPicPr>
        <p:blipFill>
          <a:blip r:embed="rId6">
            <a:alphaModFix/>
          </a:blip>
          <a:stretch>
            <a:fillRect/>
          </a:stretch>
        </p:blipFill>
        <p:spPr>
          <a:xfrm>
            <a:off x="499925" y="3776050"/>
            <a:ext cx="4091400" cy="4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4"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92"/>
        <p:cNvGrpSpPr/>
        <p:nvPr/>
      </p:nvGrpSpPr>
      <p:grpSpPr>
        <a:xfrm>
          <a:off x="0" y="0"/>
          <a:ext cx="0" cy="0"/>
          <a:chOff x="0" y="0"/>
          <a:chExt cx="0" cy="0"/>
        </a:xfrm>
      </p:grpSpPr>
      <p:pic>
        <p:nvPicPr>
          <p:cNvPr id="593" name="Google Shape;593;p86"/>
          <p:cNvPicPr preferRelativeResize="0"/>
          <p:nvPr/>
        </p:nvPicPr>
        <p:blipFill>
          <a:blip r:embed="rId3">
            <a:alphaModFix/>
          </a:blip>
          <a:stretch>
            <a:fillRect/>
          </a:stretch>
        </p:blipFill>
        <p:spPr>
          <a:xfrm>
            <a:off x="0" y="0"/>
            <a:ext cx="9144000" cy="770562"/>
          </a:xfrm>
          <a:prstGeom prst="rect">
            <a:avLst/>
          </a:prstGeom>
          <a:noFill/>
          <a:ln>
            <a:noFill/>
          </a:ln>
        </p:spPr>
      </p:pic>
      <p:pic>
        <p:nvPicPr>
          <p:cNvPr id="594" name="Google Shape;594;p86"/>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595" name="Google Shape;595;p86"/>
          <p:cNvSpPr txBox="1"/>
          <p:nvPr/>
        </p:nvSpPr>
        <p:spPr>
          <a:xfrm>
            <a:off x="321150" y="3044250"/>
            <a:ext cx="8501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b="1">
                <a:solidFill>
                  <a:srgbClr val="1C4587"/>
                </a:solidFill>
                <a:latin typeface="Calibri"/>
                <a:ea typeface="Calibri"/>
                <a:cs typeface="Calibri"/>
                <a:sym typeface="Calibri"/>
              </a:rPr>
              <a:t>Exercises</a:t>
            </a:r>
            <a:endParaRPr sz="3400">
              <a:solidFill>
                <a:srgbClr val="1C4587"/>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99"/>
        <p:cNvGrpSpPr/>
        <p:nvPr/>
      </p:nvGrpSpPr>
      <p:grpSpPr>
        <a:xfrm>
          <a:off x="0" y="0"/>
          <a:ext cx="0" cy="0"/>
          <a:chOff x="0" y="0"/>
          <a:chExt cx="0" cy="0"/>
        </a:xfrm>
      </p:grpSpPr>
      <p:pic>
        <p:nvPicPr>
          <p:cNvPr id="600" name="Google Shape;600;p87"/>
          <p:cNvPicPr preferRelativeResize="0"/>
          <p:nvPr/>
        </p:nvPicPr>
        <p:blipFill>
          <a:blip r:embed="rId3">
            <a:alphaModFix/>
          </a:blip>
          <a:stretch>
            <a:fillRect/>
          </a:stretch>
        </p:blipFill>
        <p:spPr>
          <a:xfrm>
            <a:off x="0" y="0"/>
            <a:ext cx="9144000" cy="770562"/>
          </a:xfrm>
          <a:prstGeom prst="rect">
            <a:avLst/>
          </a:prstGeom>
          <a:noFill/>
          <a:ln>
            <a:noFill/>
          </a:ln>
        </p:spPr>
      </p:pic>
      <p:pic>
        <p:nvPicPr>
          <p:cNvPr id="601" name="Google Shape;601;p87"/>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602" name="Google Shape;602;p87"/>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Exercises</a:t>
            </a:r>
            <a:endParaRPr sz="3000">
              <a:solidFill>
                <a:schemeClr val="lt1"/>
              </a:solidFill>
              <a:latin typeface="Calibri"/>
              <a:ea typeface="Calibri"/>
              <a:cs typeface="Calibri"/>
              <a:sym typeface="Calibri"/>
            </a:endParaRPr>
          </a:p>
        </p:txBody>
      </p:sp>
      <p:sp>
        <p:nvSpPr>
          <p:cNvPr id="603" name="Google Shape;603;p87"/>
          <p:cNvSpPr txBox="1"/>
          <p:nvPr/>
        </p:nvSpPr>
        <p:spPr>
          <a:xfrm>
            <a:off x="423900" y="1258575"/>
            <a:ext cx="8283300" cy="51153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AutoNum type="arabicPeriod"/>
            </a:pPr>
            <a:r>
              <a:rPr lang="en-US" sz="2400">
                <a:latin typeface="Calibri"/>
                <a:ea typeface="Calibri"/>
                <a:cs typeface="Calibri"/>
                <a:sym typeface="Calibri"/>
              </a:rPr>
              <a:t>Make a random number generator in Java</a:t>
            </a:r>
            <a:endParaRPr sz="2400">
              <a:latin typeface="Calibri"/>
              <a:ea typeface="Calibri"/>
              <a:cs typeface="Calibri"/>
              <a:sym typeface="Calibri"/>
            </a:endParaRPr>
          </a:p>
          <a:p>
            <a:pPr marL="457200" lvl="0" indent="-381000" algn="just" rtl="0">
              <a:spcBef>
                <a:spcPts val="0"/>
              </a:spcBef>
              <a:spcAft>
                <a:spcPts val="0"/>
              </a:spcAft>
              <a:buSzPts val="2400"/>
              <a:buFont typeface="Calibri"/>
              <a:buAutoNum type="arabicPeriod"/>
            </a:pPr>
            <a:r>
              <a:rPr lang="en-US" sz="2400">
                <a:latin typeface="Calibri"/>
                <a:ea typeface="Calibri"/>
                <a:cs typeface="Calibri"/>
                <a:sym typeface="Calibri"/>
              </a:rPr>
              <a:t>Make a rock paper scissors game. The program will take input from the console and compare the input will a randomly generated computer choice. It will show whether the player has won or lost, and keep a count of his or her score. </a:t>
            </a:r>
            <a:endParaRPr sz="2400">
              <a:latin typeface="Calibri"/>
              <a:ea typeface="Calibri"/>
              <a:cs typeface="Calibri"/>
              <a:sym typeface="Calibri"/>
            </a:endParaRPr>
          </a:p>
          <a:p>
            <a:pPr marL="457200" lvl="0" indent="-381000" algn="just" rtl="0">
              <a:spcBef>
                <a:spcPts val="0"/>
              </a:spcBef>
              <a:spcAft>
                <a:spcPts val="0"/>
              </a:spcAft>
              <a:buSzPts val="2400"/>
              <a:buFont typeface="Calibri"/>
              <a:buAutoNum type="arabicPeriod"/>
            </a:pPr>
            <a:r>
              <a:rPr lang="en-US" sz="2400">
                <a:latin typeface="Calibri"/>
                <a:ea typeface="Calibri"/>
                <a:cs typeface="Calibri"/>
                <a:sym typeface="Calibri"/>
              </a:rPr>
              <a:t>Write a Java program to break an integer into a sequence of individual digits. </a:t>
            </a:r>
            <a:endParaRPr sz="2400">
              <a:latin typeface="Calibri"/>
              <a:ea typeface="Calibri"/>
              <a:cs typeface="Calibri"/>
              <a:sym typeface="Calibri"/>
            </a:endParaRPr>
          </a:p>
          <a:p>
            <a:pPr marL="914400" lvl="1" indent="-381000" algn="just" rtl="0">
              <a:spcBef>
                <a:spcPts val="0"/>
              </a:spcBef>
              <a:spcAft>
                <a:spcPts val="0"/>
              </a:spcAft>
              <a:buSzPts val="2400"/>
              <a:buFont typeface="Calibri"/>
              <a:buAutoNum type="alphaLcPeriod"/>
            </a:pPr>
            <a:r>
              <a:rPr lang="en-US" sz="2400">
                <a:latin typeface="Calibri"/>
                <a:ea typeface="Calibri"/>
                <a:cs typeface="Calibri"/>
                <a:sym typeface="Calibri"/>
              </a:rPr>
              <a:t>Input: 123456</a:t>
            </a:r>
            <a:endParaRPr sz="2400">
              <a:latin typeface="Calibri"/>
              <a:ea typeface="Calibri"/>
              <a:cs typeface="Calibri"/>
              <a:sym typeface="Calibri"/>
            </a:endParaRPr>
          </a:p>
          <a:p>
            <a:pPr marL="914400" lvl="1" indent="-381000" algn="just" rtl="0">
              <a:spcBef>
                <a:spcPts val="0"/>
              </a:spcBef>
              <a:spcAft>
                <a:spcPts val="0"/>
              </a:spcAft>
              <a:buSzPts val="2400"/>
              <a:buFont typeface="Calibri"/>
              <a:buAutoNum type="alphaLcPeriod"/>
            </a:pPr>
            <a:r>
              <a:rPr lang="en-US" sz="2400">
                <a:latin typeface="Calibri"/>
                <a:ea typeface="Calibri"/>
                <a:cs typeface="Calibri"/>
                <a:sym typeface="Calibri"/>
              </a:rPr>
              <a:t>Expected Output : 1 2 3 4 5 6</a:t>
            </a:r>
            <a:endParaRPr sz="2400">
              <a:latin typeface="Calibri"/>
              <a:ea typeface="Calibri"/>
              <a:cs typeface="Calibri"/>
              <a:sym typeface="Calibri"/>
            </a:endParaRPr>
          </a:p>
          <a:p>
            <a:pPr marL="457200" lvl="0" indent="-381000" algn="just" rtl="0">
              <a:spcBef>
                <a:spcPts val="1000"/>
              </a:spcBef>
              <a:spcAft>
                <a:spcPts val="1000"/>
              </a:spcAft>
              <a:buSzPts val="2400"/>
              <a:buFont typeface="Calibri"/>
              <a:buAutoNum type="arabicPeriod"/>
            </a:pPr>
            <a:r>
              <a:rPr lang="en-US" sz="2400">
                <a:latin typeface="Calibri"/>
                <a:ea typeface="Calibri"/>
                <a:cs typeface="Calibri"/>
                <a:sym typeface="Calibri"/>
              </a:rPr>
              <a:t>Write a Java program that accepts two integers from the user and then prints the sum, the difference, the product, the average, the distance (the difference between integer), the maximum of the two integers, and the minimum.</a:t>
            </a:r>
            <a:endParaRPr sz="24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607"/>
        <p:cNvGrpSpPr/>
        <p:nvPr/>
      </p:nvGrpSpPr>
      <p:grpSpPr>
        <a:xfrm>
          <a:off x="0" y="0"/>
          <a:ext cx="0" cy="0"/>
          <a:chOff x="0" y="0"/>
          <a:chExt cx="0" cy="0"/>
        </a:xfrm>
      </p:grpSpPr>
      <p:pic>
        <p:nvPicPr>
          <p:cNvPr id="608" name="Google Shape;608;p88"/>
          <p:cNvPicPr preferRelativeResize="0"/>
          <p:nvPr/>
        </p:nvPicPr>
        <p:blipFill>
          <a:blip r:embed="rId3">
            <a:alphaModFix/>
          </a:blip>
          <a:stretch>
            <a:fillRect/>
          </a:stretch>
        </p:blipFill>
        <p:spPr>
          <a:xfrm>
            <a:off x="0" y="0"/>
            <a:ext cx="9144000" cy="770562"/>
          </a:xfrm>
          <a:prstGeom prst="rect">
            <a:avLst/>
          </a:prstGeom>
          <a:noFill/>
          <a:ln>
            <a:noFill/>
          </a:ln>
        </p:spPr>
      </p:pic>
      <p:pic>
        <p:nvPicPr>
          <p:cNvPr id="609" name="Google Shape;609;p88"/>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610" name="Google Shape;610;p88"/>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Exercises</a:t>
            </a:r>
            <a:endParaRPr sz="3000">
              <a:solidFill>
                <a:schemeClr val="lt1"/>
              </a:solidFill>
              <a:latin typeface="Calibri"/>
              <a:ea typeface="Calibri"/>
              <a:cs typeface="Calibri"/>
              <a:sym typeface="Calibri"/>
            </a:endParaRPr>
          </a:p>
        </p:txBody>
      </p:sp>
      <p:sp>
        <p:nvSpPr>
          <p:cNvPr id="611" name="Google Shape;611;p88"/>
          <p:cNvSpPr txBox="1"/>
          <p:nvPr/>
        </p:nvSpPr>
        <p:spPr>
          <a:xfrm>
            <a:off x="423900" y="1258575"/>
            <a:ext cx="8283300" cy="51153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AutoNum type="arabicPeriod"/>
            </a:pPr>
            <a:r>
              <a:rPr lang="en-US" sz="2400">
                <a:latin typeface="Calibri"/>
                <a:ea typeface="Calibri"/>
                <a:cs typeface="Calibri"/>
                <a:sym typeface="Calibri"/>
              </a:rPr>
              <a:t>Make a random number generator in Java</a:t>
            </a:r>
            <a:endParaRPr sz="2400">
              <a:latin typeface="Calibri"/>
              <a:ea typeface="Calibri"/>
              <a:cs typeface="Calibri"/>
              <a:sym typeface="Calibri"/>
            </a:endParaRPr>
          </a:p>
          <a:p>
            <a:pPr marL="457200" lvl="0" indent="-381000" algn="just" rtl="0">
              <a:spcBef>
                <a:spcPts val="0"/>
              </a:spcBef>
              <a:spcAft>
                <a:spcPts val="0"/>
              </a:spcAft>
              <a:buSzPts val="2400"/>
              <a:buFont typeface="Calibri"/>
              <a:buAutoNum type="arabicPeriod"/>
            </a:pPr>
            <a:r>
              <a:rPr lang="en-US" sz="2400">
                <a:latin typeface="Calibri"/>
                <a:ea typeface="Calibri"/>
                <a:cs typeface="Calibri"/>
                <a:sym typeface="Calibri"/>
              </a:rPr>
              <a:t>Make a rock paper scissors game. The program will take input from the console and compare the input will a randomly generated computer choice. It will show whether the player has won or lost, and keep a count of his or her score. </a:t>
            </a:r>
            <a:endParaRPr sz="2400">
              <a:latin typeface="Calibri"/>
              <a:ea typeface="Calibri"/>
              <a:cs typeface="Calibri"/>
              <a:sym typeface="Calibri"/>
            </a:endParaRPr>
          </a:p>
          <a:p>
            <a:pPr marL="457200" lvl="0" indent="-381000" algn="just" rtl="0">
              <a:spcBef>
                <a:spcPts val="0"/>
              </a:spcBef>
              <a:spcAft>
                <a:spcPts val="0"/>
              </a:spcAft>
              <a:buSzPts val="2400"/>
              <a:buFont typeface="Calibri"/>
              <a:buAutoNum type="arabicPeriod"/>
            </a:pPr>
            <a:r>
              <a:rPr lang="en-US" sz="2400">
                <a:latin typeface="Calibri"/>
                <a:ea typeface="Calibri"/>
                <a:cs typeface="Calibri"/>
                <a:sym typeface="Calibri"/>
              </a:rPr>
              <a:t>Write a Java program to break an integer into a sequence of individual digits. </a:t>
            </a:r>
            <a:endParaRPr sz="2400">
              <a:latin typeface="Calibri"/>
              <a:ea typeface="Calibri"/>
              <a:cs typeface="Calibri"/>
              <a:sym typeface="Calibri"/>
            </a:endParaRPr>
          </a:p>
          <a:p>
            <a:pPr marL="914400" lvl="1" indent="-381000" algn="just" rtl="0">
              <a:spcBef>
                <a:spcPts val="0"/>
              </a:spcBef>
              <a:spcAft>
                <a:spcPts val="0"/>
              </a:spcAft>
              <a:buSzPts val="2400"/>
              <a:buFont typeface="Calibri"/>
              <a:buAutoNum type="alphaLcPeriod"/>
            </a:pPr>
            <a:r>
              <a:rPr lang="en-US" sz="2400">
                <a:latin typeface="Calibri"/>
                <a:ea typeface="Calibri"/>
                <a:cs typeface="Calibri"/>
                <a:sym typeface="Calibri"/>
              </a:rPr>
              <a:t>Input: 123456</a:t>
            </a:r>
            <a:endParaRPr sz="2400">
              <a:latin typeface="Calibri"/>
              <a:ea typeface="Calibri"/>
              <a:cs typeface="Calibri"/>
              <a:sym typeface="Calibri"/>
            </a:endParaRPr>
          </a:p>
          <a:p>
            <a:pPr marL="914400" lvl="1" indent="-381000" algn="just" rtl="0">
              <a:spcBef>
                <a:spcPts val="0"/>
              </a:spcBef>
              <a:spcAft>
                <a:spcPts val="0"/>
              </a:spcAft>
              <a:buSzPts val="2400"/>
              <a:buFont typeface="Calibri"/>
              <a:buAutoNum type="alphaLcPeriod"/>
            </a:pPr>
            <a:r>
              <a:rPr lang="en-US" sz="2400">
                <a:latin typeface="Calibri"/>
                <a:ea typeface="Calibri"/>
                <a:cs typeface="Calibri"/>
                <a:sym typeface="Calibri"/>
              </a:rPr>
              <a:t>Expected Output : 1 2 3 4 5 6</a:t>
            </a:r>
            <a:endParaRPr sz="2400">
              <a:latin typeface="Calibri"/>
              <a:ea typeface="Calibri"/>
              <a:cs typeface="Calibri"/>
              <a:sym typeface="Calibri"/>
            </a:endParaRPr>
          </a:p>
          <a:p>
            <a:pPr marL="457200" lvl="0" indent="-381000" algn="just" rtl="0">
              <a:spcBef>
                <a:spcPts val="1000"/>
              </a:spcBef>
              <a:spcAft>
                <a:spcPts val="1000"/>
              </a:spcAft>
              <a:buSzPts val="2400"/>
              <a:buFont typeface="Calibri"/>
              <a:buAutoNum type="arabicPeriod"/>
            </a:pPr>
            <a:r>
              <a:rPr lang="en-US" sz="2400">
                <a:latin typeface="Calibri"/>
                <a:ea typeface="Calibri"/>
                <a:cs typeface="Calibri"/>
                <a:sym typeface="Calibri"/>
              </a:rPr>
              <a:t>Write a Java program that accepts two integers from the user and then prints the sum, the difference, the product, the average, the distance (the difference between integer), the maximum of the two integers, and the minimum.</a:t>
            </a:r>
            <a:endParaRPr sz="24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pic>
        <p:nvPicPr>
          <p:cNvPr id="616" name="Google Shape;616;p89"/>
          <p:cNvPicPr preferRelativeResize="0"/>
          <p:nvPr/>
        </p:nvPicPr>
        <p:blipFill>
          <a:blip r:embed="rId3">
            <a:alphaModFix/>
          </a:blip>
          <a:stretch>
            <a:fillRect/>
          </a:stretch>
        </p:blipFill>
        <p:spPr>
          <a:xfrm>
            <a:off x="0" y="0"/>
            <a:ext cx="9144000" cy="770562"/>
          </a:xfrm>
          <a:prstGeom prst="rect">
            <a:avLst/>
          </a:prstGeom>
          <a:noFill/>
          <a:ln>
            <a:noFill/>
          </a:ln>
        </p:spPr>
      </p:pic>
      <p:pic>
        <p:nvPicPr>
          <p:cNvPr id="617" name="Google Shape;617;p89"/>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618" name="Google Shape;618;p89"/>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Exercises</a:t>
            </a:r>
            <a:endParaRPr sz="3000">
              <a:solidFill>
                <a:schemeClr val="lt1"/>
              </a:solidFill>
              <a:latin typeface="Calibri"/>
              <a:ea typeface="Calibri"/>
              <a:cs typeface="Calibri"/>
              <a:sym typeface="Calibri"/>
            </a:endParaRPr>
          </a:p>
        </p:txBody>
      </p:sp>
      <p:sp>
        <p:nvSpPr>
          <p:cNvPr id="619" name="Google Shape;619;p89"/>
          <p:cNvSpPr txBox="1"/>
          <p:nvPr/>
        </p:nvSpPr>
        <p:spPr>
          <a:xfrm>
            <a:off x="423900" y="1258575"/>
            <a:ext cx="8283300" cy="42636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AutoNum type="arabicPeriod" startAt="5"/>
            </a:pPr>
            <a:r>
              <a:rPr lang="en-US" sz="2400" u="sng">
                <a:solidFill>
                  <a:schemeClr val="hlink"/>
                </a:solidFill>
                <a:latin typeface="Calibri"/>
                <a:ea typeface="Calibri"/>
                <a:cs typeface="Calibri"/>
                <a:sym typeface="Calibri"/>
                <a:hlinkClick r:id="rId5"/>
              </a:rPr>
              <a:t>Java Method exercises and solution - w3resource</a:t>
            </a:r>
            <a:endParaRPr sz="2400">
              <a:latin typeface="Calibri"/>
              <a:ea typeface="Calibri"/>
              <a:cs typeface="Calibri"/>
              <a:sym typeface="Calibri"/>
            </a:endParaRPr>
          </a:p>
          <a:p>
            <a:pPr marL="457200" lvl="0" indent="-381000" algn="just" rtl="0">
              <a:spcBef>
                <a:spcPts val="1000"/>
              </a:spcBef>
              <a:spcAft>
                <a:spcPts val="0"/>
              </a:spcAft>
              <a:buSzPts val="2400"/>
              <a:buFont typeface="Calibri"/>
              <a:buAutoNum type="arabicPeriod" startAt="5"/>
            </a:pPr>
            <a:r>
              <a:rPr lang="en-US" sz="2400">
                <a:latin typeface="Calibri"/>
                <a:ea typeface="Calibri"/>
                <a:cs typeface="Calibri"/>
                <a:sym typeface="Calibri"/>
              </a:rPr>
              <a:t> Write a simple calculator program in Java. The user is presented with the option to add, subtract, multiply, and divide. </a:t>
            </a:r>
            <a:endParaRPr sz="2400">
              <a:latin typeface="Calibri"/>
              <a:ea typeface="Calibri"/>
              <a:cs typeface="Calibri"/>
              <a:sym typeface="Calibri"/>
            </a:endParaRPr>
          </a:p>
          <a:p>
            <a:pPr marL="457200" lvl="0" indent="0" algn="just" rtl="0">
              <a:spcBef>
                <a:spcPts val="1000"/>
              </a:spcBef>
              <a:spcAft>
                <a:spcPts val="0"/>
              </a:spcAft>
              <a:buNone/>
            </a:pPr>
            <a:r>
              <a:rPr lang="en-US" sz="2400">
                <a:latin typeface="Calibri"/>
                <a:ea typeface="Calibri"/>
                <a:cs typeface="Calibri"/>
                <a:sym typeface="Calibri"/>
              </a:rPr>
              <a:t>For division, be sure to take care of division by zero by exception handling. </a:t>
            </a:r>
            <a:endParaRPr sz="2400">
              <a:latin typeface="Calibri"/>
              <a:ea typeface="Calibri"/>
              <a:cs typeface="Calibri"/>
              <a:sym typeface="Calibri"/>
            </a:endParaRPr>
          </a:p>
          <a:p>
            <a:pPr marL="457200" lvl="0" indent="0" algn="just" rtl="0">
              <a:spcBef>
                <a:spcPts val="1000"/>
              </a:spcBef>
              <a:spcAft>
                <a:spcPts val="1000"/>
              </a:spcAft>
              <a:buNone/>
            </a:pPr>
            <a:r>
              <a:rPr lang="en-US" sz="2400">
                <a:latin typeface="Calibri"/>
                <a:ea typeface="Calibri"/>
                <a:cs typeface="Calibri"/>
                <a:sym typeface="Calibri"/>
              </a:rPr>
              <a:t>Also for every division, give three outputs - the accurate answer, answer rounded to 2 decimal places, rounded to the nearest to the nearest integer, and truncated to the nearest integer. </a:t>
            </a:r>
            <a:endParaRPr sz="24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623"/>
        <p:cNvGrpSpPr/>
        <p:nvPr/>
      </p:nvGrpSpPr>
      <p:grpSpPr>
        <a:xfrm>
          <a:off x="0" y="0"/>
          <a:ext cx="0" cy="0"/>
          <a:chOff x="0" y="0"/>
          <a:chExt cx="0" cy="0"/>
        </a:xfrm>
      </p:grpSpPr>
      <p:pic>
        <p:nvPicPr>
          <p:cNvPr id="624" name="Google Shape;624;p90"/>
          <p:cNvPicPr preferRelativeResize="0"/>
          <p:nvPr/>
        </p:nvPicPr>
        <p:blipFill>
          <a:blip r:embed="rId3">
            <a:alphaModFix/>
          </a:blip>
          <a:stretch>
            <a:fillRect/>
          </a:stretch>
        </p:blipFill>
        <p:spPr>
          <a:xfrm>
            <a:off x="0" y="0"/>
            <a:ext cx="9144000" cy="770562"/>
          </a:xfrm>
          <a:prstGeom prst="rect">
            <a:avLst/>
          </a:prstGeom>
          <a:noFill/>
          <a:ln>
            <a:noFill/>
          </a:ln>
        </p:spPr>
      </p:pic>
      <p:pic>
        <p:nvPicPr>
          <p:cNvPr id="625" name="Google Shape;625;p90"/>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626" name="Google Shape;626;p90"/>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Exercises</a:t>
            </a:r>
            <a:endParaRPr sz="3000">
              <a:solidFill>
                <a:schemeClr val="lt1"/>
              </a:solidFill>
              <a:latin typeface="Calibri"/>
              <a:ea typeface="Calibri"/>
              <a:cs typeface="Calibri"/>
              <a:sym typeface="Calibri"/>
            </a:endParaRPr>
          </a:p>
        </p:txBody>
      </p:sp>
      <p:sp>
        <p:nvSpPr>
          <p:cNvPr id="627" name="Google Shape;627;p90"/>
          <p:cNvSpPr txBox="1"/>
          <p:nvPr/>
        </p:nvSpPr>
        <p:spPr>
          <a:xfrm>
            <a:off x="423900" y="1258575"/>
            <a:ext cx="8283300" cy="4263600"/>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AutoNum type="arabicPeriod" startAt="7"/>
            </a:pPr>
            <a:r>
              <a:rPr lang="en-US" sz="2400">
                <a:latin typeface="Calibri"/>
                <a:ea typeface="Calibri"/>
                <a:cs typeface="Calibri"/>
                <a:sym typeface="Calibri"/>
              </a:rPr>
              <a:t>Search for upcasting and downcasting in Java. Write a short explanation of </a:t>
            </a:r>
            <a:endParaRPr sz="2400">
              <a:latin typeface="Calibri"/>
              <a:ea typeface="Calibri"/>
              <a:cs typeface="Calibri"/>
              <a:sym typeface="Calibri"/>
            </a:endParaRPr>
          </a:p>
          <a:p>
            <a:pPr marL="914400" lvl="1" indent="-381000" algn="just" rtl="0">
              <a:spcBef>
                <a:spcPts val="1000"/>
              </a:spcBef>
              <a:spcAft>
                <a:spcPts val="0"/>
              </a:spcAft>
              <a:buSzPts val="2400"/>
              <a:buFont typeface="Calibri"/>
              <a:buAutoNum type="alphaLcPeriod"/>
            </a:pPr>
            <a:r>
              <a:rPr lang="en-US" sz="2400">
                <a:latin typeface="Calibri"/>
                <a:ea typeface="Calibri"/>
                <a:cs typeface="Calibri"/>
                <a:sym typeface="Calibri"/>
              </a:rPr>
              <a:t>What you understand by upcasting and downcasting</a:t>
            </a:r>
            <a:endParaRPr sz="2400">
              <a:latin typeface="Calibri"/>
              <a:ea typeface="Calibri"/>
              <a:cs typeface="Calibri"/>
              <a:sym typeface="Calibri"/>
            </a:endParaRPr>
          </a:p>
          <a:p>
            <a:pPr marL="914400" lvl="1" indent="-381000" algn="just" rtl="0">
              <a:spcBef>
                <a:spcPts val="1000"/>
              </a:spcBef>
              <a:spcAft>
                <a:spcPts val="0"/>
              </a:spcAft>
              <a:buSzPts val="2400"/>
              <a:buFont typeface="Calibri"/>
              <a:buAutoNum type="alphaLcPeriod"/>
            </a:pPr>
            <a:r>
              <a:rPr lang="en-US" sz="2400">
                <a:latin typeface="Calibri"/>
                <a:ea typeface="Calibri"/>
                <a:cs typeface="Calibri"/>
                <a:sym typeface="Calibri"/>
              </a:rPr>
              <a:t>How upcasting and downcasting relates to a) type casting and b)  Dynamic method dispatch</a:t>
            </a:r>
            <a:endParaRPr sz="2400">
              <a:latin typeface="Calibri"/>
              <a:ea typeface="Calibri"/>
              <a:cs typeface="Calibri"/>
              <a:sym typeface="Calibri"/>
            </a:endParaRPr>
          </a:p>
          <a:p>
            <a:pPr marL="457200" lvl="0" indent="-381000" algn="just" rtl="0">
              <a:spcBef>
                <a:spcPts val="1000"/>
              </a:spcBef>
              <a:spcAft>
                <a:spcPts val="1000"/>
              </a:spcAft>
              <a:buSzPts val="2400"/>
              <a:buFont typeface="Calibri"/>
              <a:buAutoNum type="arabicPeriod" startAt="7"/>
            </a:pPr>
            <a:r>
              <a:rPr lang="en-US" sz="2400">
                <a:latin typeface="Calibri"/>
                <a:ea typeface="Calibri"/>
                <a:cs typeface="Calibri"/>
                <a:sym typeface="Calibri"/>
              </a:rPr>
              <a:t>What is polymorphism in Java? Give examples of compile time and runtime polymorphism. The example should make sense in real world. I.e., it must not be about hypothetical class “A” and class “B”. Rather it should be about meaningful class like Person class and student class.</a:t>
            </a:r>
            <a:endParaRPr sz="24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631"/>
        <p:cNvGrpSpPr/>
        <p:nvPr/>
      </p:nvGrpSpPr>
      <p:grpSpPr>
        <a:xfrm>
          <a:off x="0" y="0"/>
          <a:ext cx="0" cy="0"/>
          <a:chOff x="0" y="0"/>
          <a:chExt cx="0" cy="0"/>
        </a:xfrm>
      </p:grpSpPr>
      <p:pic>
        <p:nvPicPr>
          <p:cNvPr id="632" name="Google Shape;632;p91"/>
          <p:cNvPicPr preferRelativeResize="0"/>
          <p:nvPr/>
        </p:nvPicPr>
        <p:blipFill>
          <a:blip r:embed="rId3">
            <a:alphaModFix/>
          </a:blip>
          <a:stretch>
            <a:fillRect/>
          </a:stretch>
        </p:blipFill>
        <p:spPr>
          <a:xfrm>
            <a:off x="0" y="0"/>
            <a:ext cx="9144000" cy="770562"/>
          </a:xfrm>
          <a:prstGeom prst="rect">
            <a:avLst/>
          </a:prstGeom>
          <a:noFill/>
          <a:ln>
            <a:noFill/>
          </a:ln>
        </p:spPr>
      </p:pic>
      <p:pic>
        <p:nvPicPr>
          <p:cNvPr id="633" name="Google Shape;633;p91"/>
          <p:cNvPicPr preferRelativeResize="0"/>
          <p:nvPr/>
        </p:nvPicPr>
        <p:blipFill>
          <a:blip r:embed="rId4">
            <a:alphaModFix/>
          </a:blip>
          <a:stretch>
            <a:fillRect/>
          </a:stretch>
        </p:blipFill>
        <p:spPr>
          <a:xfrm>
            <a:off x="-64213" y="6524099"/>
            <a:ext cx="9286925" cy="333900"/>
          </a:xfrm>
          <a:prstGeom prst="rect">
            <a:avLst/>
          </a:prstGeom>
          <a:noFill/>
          <a:ln>
            <a:noFill/>
          </a:ln>
        </p:spPr>
      </p:pic>
      <p:sp>
        <p:nvSpPr>
          <p:cNvPr id="634" name="Google Shape;634;p91"/>
          <p:cNvSpPr txBox="1"/>
          <p:nvPr/>
        </p:nvSpPr>
        <p:spPr>
          <a:xfrm>
            <a:off x="423900" y="85125"/>
            <a:ext cx="85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Calibri"/>
                <a:ea typeface="Calibri"/>
                <a:cs typeface="Calibri"/>
                <a:sym typeface="Calibri"/>
              </a:rPr>
              <a:t>Exercises</a:t>
            </a:r>
            <a:endParaRPr sz="3000">
              <a:solidFill>
                <a:schemeClr val="lt1"/>
              </a:solidFill>
              <a:latin typeface="Calibri"/>
              <a:ea typeface="Calibri"/>
              <a:cs typeface="Calibri"/>
              <a:sym typeface="Calibri"/>
            </a:endParaRPr>
          </a:p>
        </p:txBody>
      </p:sp>
      <p:sp>
        <p:nvSpPr>
          <p:cNvPr id="635" name="Google Shape;635;p91"/>
          <p:cNvSpPr txBox="1"/>
          <p:nvPr/>
        </p:nvSpPr>
        <p:spPr>
          <a:xfrm>
            <a:off x="423900" y="1258575"/>
            <a:ext cx="8283300" cy="2287775"/>
          </a:xfrm>
          <a:prstGeom prst="rect">
            <a:avLst/>
          </a:prstGeom>
          <a:noFill/>
          <a:ln>
            <a:noFill/>
          </a:ln>
        </p:spPr>
        <p:txBody>
          <a:bodyPr spcFirstLastPara="1" wrap="square" lIns="91425" tIns="91425" rIns="91425" bIns="91425" anchor="t" anchorCtr="0">
            <a:spAutoFit/>
          </a:bodyPr>
          <a:lstStyle/>
          <a:p>
            <a:pPr marL="457200" lvl="0" indent="-381000" algn="just" rtl="0">
              <a:spcBef>
                <a:spcPts val="1000"/>
              </a:spcBef>
              <a:spcAft>
                <a:spcPts val="0"/>
              </a:spcAft>
              <a:buSzPts val="2400"/>
              <a:buFont typeface="Calibri"/>
              <a:buAutoNum type="arabicPeriod" startAt="9"/>
            </a:pPr>
            <a:r>
              <a:rPr lang="en-US" sz="2400" dirty="0">
                <a:latin typeface="Calibri"/>
                <a:ea typeface="Calibri"/>
                <a:cs typeface="Calibri"/>
                <a:sym typeface="Calibri"/>
              </a:rPr>
              <a:t>What are exceptions in Java? Show some examples where exceptions may arise. How will you handle these exceptions? Give examples with runnable code. </a:t>
            </a:r>
            <a:endParaRPr sz="2400" dirty="0">
              <a:latin typeface="Calibri"/>
              <a:ea typeface="Calibri"/>
              <a:cs typeface="Calibri"/>
              <a:sym typeface="Calibri"/>
            </a:endParaRPr>
          </a:p>
          <a:p>
            <a:pPr marL="457200" lvl="0" indent="-381000" algn="just" rtl="0">
              <a:spcBef>
                <a:spcPts val="1000"/>
              </a:spcBef>
              <a:spcAft>
                <a:spcPts val="0"/>
              </a:spcAft>
              <a:buSzPts val="2400"/>
              <a:buFont typeface="Calibri"/>
              <a:buAutoNum type="arabicPeriod" startAt="9"/>
            </a:pPr>
            <a:r>
              <a:rPr lang="en-US" sz="2400" dirty="0">
                <a:latin typeface="Calibri"/>
                <a:ea typeface="Calibri"/>
                <a:cs typeface="Calibri"/>
                <a:sym typeface="Calibri"/>
              </a:rPr>
              <a:t>Give an example of how runtime exception may arise from careless type casting. </a:t>
            </a:r>
            <a:endParaRPr sz="2400" dirty="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pic>
        <p:nvPicPr>
          <p:cNvPr id="689" name="Google Shape;689;p9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5"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8" descr="preencoded.png"/>
          <p:cNvPicPr preferRelativeResize="0"/>
          <p:nvPr/>
        </p:nvPicPr>
        <p:blipFill rotWithShape="1">
          <a:blip r:embed="rId3">
            <a:alphaModFix/>
          </a:blip>
          <a:srcRect/>
          <a:stretch/>
        </p:blipFill>
        <p:spPr>
          <a:xfrm>
            <a:off x="0" y="0"/>
            <a:ext cx="9753600" cy="7315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641</Words>
  <Application>Microsoft Office PowerPoint</Application>
  <PresentationFormat>On-screen Show (4:3)</PresentationFormat>
  <Paragraphs>86</Paragraphs>
  <Slides>56</Slides>
  <Notes>56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56</vt:i4>
      </vt:variant>
    </vt:vector>
  </HeadingPairs>
  <TitlesOfParts>
    <vt:vector size="60"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Hassan, Arafat</cp:lastModifiedBy>
  <cp:revision>2</cp:revision>
  <dcterms:modified xsi:type="dcterms:W3CDTF">2024-02-07T13:15:13Z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2024-02-07T13:03:20Z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47e4481d-a04c-4018-9354-e7bc60b287ed</vt:lpwstr>
  </property>
  <property fmtid="{D5CDD505-2E9C-101B-9397-08002B2CF9AE}" pid="8" name="MSIP_Label_ba65e3ec-2057-4a1c-aac9-900f17f24dd1_ContentBits">
    <vt:lpwstr>0</vt:lpwstr>
  </property>
</Properties>
</file>