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63.xml" ContentType="application/vnd.openxmlformats-officedocument.presentationml.notesSlide+xml"/>
  <Override PartName="/ppt/notesSlides/notesSlide61.xml" ContentType="application/vnd.openxmlformats-officedocument.presentationml.notesSlide+xml"/>
  <Override PartName="/ppt/notesSlides/notesSlide60.xml" ContentType="application/vnd.openxmlformats-officedocument.presentationml.notesSlide+xml"/>
  <Override PartName="/ppt/notesSlides/notesSlide59.xml" ContentType="application/vnd.openxmlformats-officedocument.presentationml.notesSlide+xml"/>
  <Override PartName="/ppt/notesSlides/notesSlide58.xml" ContentType="application/vnd.openxmlformats-officedocument.presentationml.notesSlide+xml"/>
  <Override PartName="/ppt/notesSlides/notesSlide57.xml" ContentType="application/vnd.openxmlformats-officedocument.presentationml.notesSlide+xml"/>
  <Override PartName="/ppt/notesSlides/notesSlide56.xml" ContentType="application/vnd.openxmlformats-officedocument.presentationml.notesSlide+xml"/>
  <Override PartName="/ppt/notesSlides/notesSlide54.xml" ContentType="application/vnd.openxmlformats-officedocument.presentationml.notesSlide+xml"/>
  <Override PartName="/ppt/notesSlides/notesSlide53.xml" ContentType="application/vnd.openxmlformats-officedocument.presentationml.notesSlide+xml"/>
  <Override PartName="/ppt/notesSlides/notesSlide52.xml" ContentType="application/vnd.openxmlformats-officedocument.presentationml.notesSlide+xml"/>
  <Override PartName="/ppt/notesSlides/notesSlide50.xml" ContentType="application/vnd.openxmlformats-officedocument.presentationml.notesSlide+xml"/>
  <Override PartName="/ppt/notesSlides/notesSlide49.xml" ContentType="application/vnd.openxmlformats-officedocument.presentationml.notes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7.xml" ContentType="application/vnd.openxmlformats-officedocument.presentationml.notesSlide+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32.xml" ContentType="application/vnd.openxmlformats-officedocument.presentationml.notesSlide+xml"/>
  <Override PartName="/ppt/notesSlides/notesSlide18.xml" ContentType="application/vnd.openxmlformats-officedocument.presentationml.notesSlide+xml"/>
  <Override PartName="/ppt/notesSlides/notesSlide13.xml" ContentType="application/vnd.openxmlformats-officedocument.presentationml.notesSlide+xml"/>
  <Override PartName="/ppt/notesSlides/notesSlide40.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8.xml" ContentType="application/vnd.openxmlformats-officedocument.presentationml.notesSlide+xml"/>
  <Override PartName="/ppt/notesSlides/notesSlide31.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64.xml" ContentType="application/vnd.openxmlformats-officedocument.presentationml.slide+xml"/>
  <Override PartName="/ppt/slides/slide63.xml" ContentType="application/vnd.openxmlformats-officedocument.presentationml.slide+xml"/>
  <Override PartName="/ppt/slides/slide61.xml" ContentType="application/vnd.openxmlformats-officedocument.presentationml.slide+xml"/>
  <Override PartName="/ppt/slides/slide59.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notesSlides/notesSlide25.xml" ContentType="application/vnd.openxmlformats-officedocument.presentationml.notesSlide+xml"/>
  <Override PartName="/ppt/slides/slide52.xml" ContentType="application/vnd.openxmlformats-officedocument.presentationml.slide+xml"/>
  <Override PartName="/ppt/slides/slide50.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notesSlides/notesSlide9.xml" ContentType="application/vnd.openxmlformats-officedocument.presentationml.notesSlide+xml"/>
  <Override PartName="/ppt/slides/slide43.xml" ContentType="application/vnd.openxmlformats-officedocument.presentationml.slide+xml"/>
  <Override PartName="/ppt/slides/slide37.xml" ContentType="application/vnd.openxmlformats-officedocument.presentationml.slide+xml"/>
  <Override PartName="/ppt/notesSlides/notesSlide46.xml" ContentType="application/vnd.openxmlformats-officedocument.presentationml.notesSlide+xml"/>
  <Override PartName="/ppt/slides/slide51.xml" ContentType="application/vnd.openxmlformats-officedocument.presentationml.slide+xml"/>
  <Override PartName="/ppt/notesSlides/notesSlide28.xml" ContentType="application/vnd.openxmlformats-officedocument.presentationml.notesSlide+xml"/>
  <Override PartName="/ppt/slides/slide36.xml" ContentType="application/vnd.openxmlformats-officedocument.presentationml.slide+xml"/>
  <Override PartName="/ppt/slides/slide62.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notesSlides/notesSlide16.xml" ContentType="application/vnd.openxmlformats-officedocument.presentationml.notesSlide+xml"/>
  <Override PartName="/ppt/slides/slide29.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notesSlides/notesSlide3.xml" ContentType="application/vnd.openxmlformats-officedocument.presentationml.notesSlide+xml"/>
  <Override PartName="/ppt/slides/slide18.xml" ContentType="application/vnd.openxmlformats-officedocument.presentationml.slide+xml"/>
  <Override PartName="/ppt/slides/slide42.xml" ContentType="application/vnd.openxmlformats-officedocument.presentationml.slide+xml"/>
  <Override PartName="/ppt/slides/slide17.xml" ContentType="application/vnd.openxmlformats-officedocument.presentationml.slide+xml"/>
  <Override PartName="/ppt/notesSlides/notesSlide19.xml" ContentType="application/vnd.openxmlformats-officedocument.presentationml.notesSlide+xml"/>
  <Override PartName="/ppt/slides/slide13.xml" ContentType="application/vnd.openxmlformats-officedocument.presentationml.slide+xml"/>
  <Override PartName="/ppt/notesSlides/notesSlide26.xml" ContentType="application/vnd.openxmlformats-officedocument.presentationml.notesSlide+xml"/>
  <Override PartName="/ppt/slides/slide20.xml" ContentType="application/vnd.openxmlformats-officedocument.presentationml.slide+xml"/>
  <Override PartName="/ppt/notesSlides/notesSlide64.xml" ContentType="application/vnd.openxmlformats-officedocument.presentationml.notesSlide+xml"/>
  <Override PartName="/ppt/slides/slide1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notesSlides/notesSlide35.xml" ContentType="application/vnd.openxmlformats-officedocument.presentationml.notesSlide+xml"/>
  <Override PartName="/ppt/slides/slide7.xml" ContentType="application/vnd.openxmlformats-officedocument.presentationml.slide+xml"/>
  <Override PartName="/ppt/slides/slide57.xml" ContentType="application/vnd.openxmlformats-officedocument.presentationml.slide+xml"/>
  <Override PartName="/ppt/slides/slide44.xml" ContentType="application/vnd.openxmlformats-officedocument.presentationml.slide+xml"/>
  <Override PartName="/ppt/slides/slide6.xml" ContentType="application/vnd.openxmlformats-officedocument.presentationml.slide+xml"/>
  <Override PartName="/ppt/notesSlides/notesSlide15.xml" ContentType="application/vnd.openxmlformats-officedocument.presentationml.notesSlide+xml"/>
  <Override PartName="/ppt/slides/slide33.xml" ContentType="application/vnd.openxmlformats-officedocument.presentationml.slide+xml"/>
  <Override PartName="/ppt/slides/slide8.xml" ContentType="application/vnd.openxmlformats-officedocument.presentationml.slide+xml"/>
  <Override PartName="/ppt/slides/slide35.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s/slide26.xml" ContentType="application/vnd.openxmlformats-officedocument.presentationml.slide+xml"/>
  <Override PartName="/ppt/notesSlides/notesSlide41.xml" ContentType="application/vnd.openxmlformats-officedocument.presentationml.notesSlide+xml"/>
  <Override PartName="/ppt/notesSlides/notesSlide48.xml" ContentType="application/vnd.openxmlformats-officedocument.presentationml.notesSlide+xml"/>
  <Override PartName="/ppt/notesSlides/notesSlide14.xml" ContentType="application/vnd.openxmlformats-officedocument.presentationml.notesSlide+xml"/>
  <Override PartName="/ppt/slideLayouts/slideLayout8.xml" ContentType="application/vnd.openxmlformats-officedocument.presentationml.slideLayout+xml"/>
  <Override PartName="/ppt/notesSlides/notesSlide39.xml" ContentType="application/vnd.openxmlformats-officedocument.presentationml.notesSlide+xml"/>
  <Override PartName="/ppt/slides/slide27.xml" ContentType="application/vnd.openxmlformats-officedocument.presentationml.slide+xml"/>
  <Override PartName="/ppt/slides/slide48.xml" ContentType="application/vnd.openxmlformats-officedocument.presentationml.slide+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notesSlides/notesSlide47.xml" ContentType="application/vnd.openxmlformats-officedocument.presentationml.notesSlide+xml"/>
  <Override PartName="/ppt/slideLayouts/slideLayout2.xml" ContentType="application/vnd.openxmlformats-officedocument.presentationml.slideLayout+xml"/>
  <Override PartName="/ppt/notesSlides/notesSlide38.xml" ContentType="application/vnd.openxmlformats-officedocument.presentationml.notesSlide+xml"/>
  <Override PartName="/ppt/slides/slide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notesSlides/notesSlide43.xml" ContentType="application/vnd.openxmlformats-officedocument.presentationml.notes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40.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notesSlides/notesSlide23.xml" ContentType="application/vnd.openxmlformats-officedocument.presentationml.notesSlide+xml"/>
  <Override PartName="/ppt/notesSlides/notesSlide62.xml" ContentType="application/vnd.openxmlformats-officedocument.presentationml.notesSlide+xml"/>
  <Override PartName="/ppt/slides/slide24.xml" ContentType="application/vnd.openxmlformats-officedocument.presentationml.slide+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tableStyles.xml" ContentType="application/vnd.openxmlformats-officedocument.presentationml.tableStyles+xml"/>
  <Override PartName="/ppt/slides/slide28.xml" ContentType="application/vnd.openxmlformats-officedocument.presentationml.slide+xml"/>
  <Override PartName="/ppt/slides/slide53.xml" ContentType="application/vnd.openxmlformats-officedocument.presentationml.slide+xml"/>
  <Override PartName="/ppt/theme/theme1.xml" ContentType="application/vnd.openxmlformats-officedocument.theme+xml"/>
  <Override PartName="/ppt/slideLayouts/slideLayout1.xml" ContentType="application/vnd.openxmlformats-officedocument.presentationml.slideLayout+xml"/>
  <Override PartName="/ppt/slides/slide41.xml" ContentType="application/vnd.openxmlformats-officedocument.presentationml.slide+xml"/>
  <Override PartName="/ppt/slides/slide16.xml" ContentType="application/vnd.openxmlformats-officedocument.presentationml.slide+xml"/>
  <Override PartName="/ppt/slides/slide60.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58.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s/slide49.xml" ContentType="application/vnd.openxmlformats-officedocument.presentationml.slide+xml"/>
  <Override PartName="/ppt/notesSlides/notesSlide55.xml" ContentType="application/vnd.openxmlformats-officedocument.presentationml.notesSlide+xml"/>
  <Override PartName="/ppt/slides/slide38.xml" ContentType="application/vnd.openxmlformats-officedocument.presentationml.slide+xml"/>
  <Override PartName="/ppt/slideLayouts/slideLayout6.xml" ContentType="application/vnd.openxmlformats-officedocument.presentationml.slideLayout+xml"/>
  <Override PartName="/ppt/notesSlides/notesSlide42.xml" ContentType="application/vnd.openxmlformats-officedocument.presentationml.notesSlide+xml"/>
  <Override PartName="/ppt/slides/slide34.xml" ContentType="application/vnd.openxmlformats-officedocument.presentationml.slide+xml"/>
  <Override PartName="/ppt/notesSlides/notesSlide12.xml" ContentType="application/vnd.openxmlformats-officedocument.presentationml.notesSlide+xml"/>
  <Override PartName="/ppt/slideLayouts/slideLayout5.xml" ContentType="application/vnd.openxmlformats-officedocument.presentationml.slideLayout+xml"/>
  <Override PartName="/ppt/slides/slide54.xml" ContentType="application/vnd.openxmlformats-officedocument.presentationml.slide+xml"/>
  <Override PartName="/ppt/notesSlides/notesSlide22.xml" ContentType="application/vnd.openxmlformats-officedocument.presentationml.notesSlide+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embedTrueTypeFonts="1" saveSubsetFonts="1" strictFirstAndLastChars="0">
  <p:sldMasterIdLst>
    <p:sldMasterId id="2147483648" r:id="rId1"/>
  </p:sldMasterIdLst>
  <p:notesMasterIdLst>
    <p:notesMasterId r:id="rId68"/>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Lst>
  <p:sldSz cx="9144000" cy="5143500"/>
  <p:notesSz cx="6858000" cy="91440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0FF95457-F481-43EF-8FB5-189A222E6397}">
  <a:tblStyle styleId="{0FF95457-F481-43EF-8FB5-189A222E6397}" styleName="Table_0">
    <a:wholeTbl>
      <a:tcTxStyle>
        <a:srgbClr val="000000"/>
      </a:tcTxStyle>
      <a:tcStyle>
        <a:tcBdr>
          <a:left>
            <a:ln w="9525">
              <a:solidFill>
                <a:srgbClr val="9E9E9E"/>
              </a:solidFill>
            </a:ln>
          </a:left>
          <a:right>
            <a:ln w="9525">
              <a:solidFill>
                <a:srgbClr val="9E9E9E"/>
              </a:solidFill>
            </a:ln>
          </a:right>
          <a:top>
            <a:ln w="9525">
              <a:solidFill>
                <a:srgbClr val="9E9E9E"/>
              </a:solidFill>
            </a:ln>
          </a:top>
          <a:bottom>
            <a:ln w="9525">
              <a:solidFill>
                <a:srgbClr val="9E9E9E"/>
              </a:solidFill>
            </a:ln>
          </a:bottom>
          <a:insideH>
            <a:ln w="9525">
              <a:solidFill>
                <a:srgbClr val="9E9E9E"/>
              </a:solidFill>
            </a:ln>
          </a:insideH>
          <a:insideV>
            <a:ln w="9525">
              <a:solidFill>
                <a:srgbClr val="9E9E9E"/>
              </a:solidFill>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notesMaster" Target="notesMasters/notesMaster1.xml"/><Relationship Id="rId69" Type="http://schemas.openxmlformats.org/officeDocument/2006/relationships/presProps" Target="presProps.xml" /><Relationship Id="rId70" Type="http://schemas.openxmlformats.org/officeDocument/2006/relationships/tableStyles" Target="tableStyles.xml" /><Relationship Id="rId71"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spTree>
      <p:nvGrpSpPr>
        <p:cNvPr id="1" name=""/>
        <p:cNvGrpSpPr/>
        <p:nvPr/>
      </p:nvGrpSpPr>
      <p:grpSpPr bwMode="auto">
        <a:xfrm>
          <a:off x="0" y="0"/>
          <a:ext cx="0" cy="0"/>
          <a:chOff x="0" y="0"/>
          <a:chExt cx="0" cy="0"/>
        </a:xfrm>
      </p:grpSpPr>
      <p:sp>
        <p:nvSpPr>
          <p:cNvPr id="3" name="Google Shape;3;n"/>
          <p:cNvSpPr/>
          <p:nvPr>
            <p:ph type="sldImg" idx="2"/>
          </p:nvPr>
        </p:nvSpPr>
        <p:spPr bwMode="auto">
          <a:xfrm>
            <a:off x="381300" y="685800"/>
            <a:ext cx="6096075"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bwMode="auto">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pPr>
              <a:defRPr/>
            </a:pPr>
            <a:endParaRPr/>
          </a:p>
        </p:txBody>
      </p:sp>
    </p:spTree>
  </p:cSld>
  <p:clrMap bg1="lt1" tx1="dk1" bg2="dk2" tx2="lt2" accent1="accent1" accent2="accent2" accent3="accent3" accent4="accent4" accent5="accent5" accent6="accent6" hlink="hlink" folHlink="folHlink"/>
  <p:notes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25" name="Google Shape;125;gb65c5c60fe_0_119: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26" name="Google Shape;126;gb65c5c60fe_0_119: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00" name="Google Shape;200;gb65c5c60fe_0_415: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201" name="Google Shape;201;gb65c5c60fe_0_415: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05" name="Google Shape;205;gb65c5c60fe_0_395: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206" name="Google Shape;206;gb65c5c60fe_0_395: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22" name="Google Shape;222;gb65c5c60fe_0_420: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223" name="Google Shape;223;gb65c5c60fe_0_420: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27" name="Google Shape;227;gb65c5c60fe_0_425: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228" name="Google Shape;228;gb65c5c60fe_0_425: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44" name="Google Shape;244;gb65c5c60fe_0_145: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245" name="Google Shape;245;gb65c5c60fe_0_145: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49" name="Google Shape;249;gae3802781b_0_27: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250" name="Google Shape;250;gae3802781b_0_27: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54" name="Google Shape;254;gae3802781b_0_32: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255" name="Google Shape;255;gae3802781b_0_32: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85" name="Google Shape;285;gae3802781b_0_77: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286" name="Google Shape;286;gae3802781b_0_77: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304" name="Google Shape;304;gae3802781b_0_112: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305" name="Google Shape;305;gae3802781b_0_112: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323" name="Google Shape;323;gae3802781b_0_135: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324" name="Google Shape;324;gae3802781b_0_135: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30" name="Google Shape;130;gb65c5c60fe_0_126: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31" name="Google Shape;131;gb65c5c60fe_0_126: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350" name="Google Shape;350;gae3802781b_0_181: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351" name="Google Shape;351;gae3802781b_0_181: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355" name="Google Shape;355;gae3802781b_0_186: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356" name="Google Shape;356;gae3802781b_0_186: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380" name="Google Shape;380;gb65c5c60fe_0_178: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381" name="Google Shape;381;gb65c5c60fe_0_178: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386" name="Google Shape;386;gb65c5c60fe_0_184: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387" name="Google Shape;387;gb65c5c60fe_0_184: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392" name="Google Shape;392;gb65c5c60fe_0_270: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393" name="Google Shape;393;gb65c5c60fe_0_270: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398" name="Google Shape;398;gb65c5c60fe_0_243: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399" name="Google Shape;399;gb65c5c60fe_0_243: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420" name="Google Shape;420;gb65c5c60fe_0_295: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421" name="Google Shape;421;gb65c5c60fe_0_295: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443" name="Google Shape;443;gb65c5c60fe_0_318: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444" name="Google Shape;444;gb65c5c60fe_0_318: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466" name="Google Shape;466;gb65c5c60fe_0_189: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467" name="Google Shape;467;gb65c5c60fe_0_189: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472" name="Google Shape;472;gb65c5c60fe_0_237: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473" name="Google Shape;473;gb65c5c60fe_0_237: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35" name="Google Shape;135;gb65c5c60fe_0_157: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36" name="Google Shape;136;gb65c5c60fe_0_157: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478" name="Google Shape;478;gb65c5c60fe_0_204: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479" name="Google Shape;479;gb65c5c60fe_0_204: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506" name="Google Shape;506;gb72c60afd1_1_41: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507" name="Google Shape;507;gb72c60afd1_1_41: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512" name="Google Shape;512;gb72c60afd1_1_53: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513" name="Google Shape;513;gb72c60afd1_1_53: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543" name="Google Shape;543;gb65c5c60fe_0_340: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544" name="Google Shape;544;gb65c5c60fe_0_340: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549" name="Google Shape;549;gb65c5c60fe_0_346: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550" name="Google Shape;550;gb65c5c60fe_0_346: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555" name="Google Shape;555;gb65c5c60fe_0_352: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556" name="Google Shape;556;gb65c5c60fe_0_352: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568" name="Google Shape;568;gb72c60afd1_1_88: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569" name="Google Shape;569;gb72c60afd1_1_88: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574" name="Google Shape;574;gb72c60afd1_1_177: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575" name="Google Shape;575;gb72c60afd1_1_177: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609" name="Google Shape;609;gae466b891c_0_17: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610" name="Google Shape;610;gae466b891c_0_17: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644" name="Google Shape;644;gae466b891c_0_51: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645" name="Google Shape;645;gae466b891c_0_51: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46" name="Google Shape;146;gb65c5c60fe_0_150: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47" name="Google Shape;147;gb65c5c60fe_0_150: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679" name="Google Shape;679;gae466b891c_0_85: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680" name="Google Shape;680;gae466b891c_0_85: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714" name="Google Shape;714;gae466b891c_0_119: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715" name="Google Shape;715;gae466b891c_0_119: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749" name="Google Shape;749;gae466b891c_0_153: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750" name="Google Shape;750;gae466b891c_0_153: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773" name="Google Shape;773;gb72c60afd1_1_119: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774" name="Google Shape;774;gb72c60afd1_1_119: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787" name="Google Shape;787;gb72c60afd1_1_111: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788" name="Google Shape;788;gb72c60afd1_1_111: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793" name="Google Shape;793;gb72c60afd1_1_135: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794" name="Google Shape;794;gb72c60afd1_1_135: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810" name="Google Shape;810;gb72c60afd1_1_115: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811" name="Google Shape;811;gb72c60afd1_1_115: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816" name="Google Shape;816;gae466b891c_0_663: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817" name="Google Shape;817;gae466b891c_0_663: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840" name="Google Shape;840;gae466b891c_0_251: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841" name="Google Shape;841;gae466b891c_0_251: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864" name="Google Shape;864;gae466b891c_0_274: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865" name="Google Shape;865;gae466b891c_0_274: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66" name="Google Shape;166;gb65c5c60fe_0_139: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67" name="Google Shape;167;gb65c5c60fe_0_139: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888" name="Google Shape;888;gae466b891c_0_297: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889" name="Google Shape;889;gae466b891c_0_297: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912" name="Google Shape;912;gae466b891c_0_320: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913" name="Google Shape;913;gae466b891c_0_320: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5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936" name="Google Shape;936;gae466b891c_0_343: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937" name="Google Shape;937;gae466b891c_0_343: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5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960" name="Google Shape;960;gae466b891c_0_366: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961" name="Google Shape;961;gae466b891c_0_366: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5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984" name="Google Shape;984;gae466b891c_0_389: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985" name="Google Shape;985;gae466b891c_0_389: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5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008" name="Google Shape;1008;gae466b891c_0_412: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009" name="Google Shape;1009;gae466b891c_0_412: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5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032" name="Google Shape;1032;gae466b891c_0_435: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033" name="Google Shape;1033;gae466b891c_0_435: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5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056" name="Google Shape;1056;gae466b891c_0_638: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057" name="Google Shape;1057;gae466b891c_0_638: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5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062" name="Google Shape;1062;gae466b891c_0_481: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063" name="Google Shape;1063;gae466b891c_0_481: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5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081" name="Google Shape;1081;gae466b891c_0_515: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082" name="Google Shape;1082;gae466b891c_0_515: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71" name="Google Shape;171;gb65c5c60fe_0_451: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72" name="Google Shape;172;gb65c5c60fe_0_451: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6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100" name="Google Shape;1100;gae466b891c_0_531: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101" name="Google Shape;1101;gae466b891c_0_531: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6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119" name="Google Shape;1119;gae466b891c_0_556: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120" name="Google Shape;1120;gae466b891c_0_556: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6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138" name="Google Shape;1138;gae466b891c_0_573: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139" name="Google Shape;1139;gae466b891c_0_573: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6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157" name="Google Shape;1157;gae466b891c_0_590: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158" name="Google Shape;1158;gae466b891c_0_590: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6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176" name="Google Shape;1176;gae466b891c_0_607: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177" name="Google Shape;1177;gae466b891c_0_607: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76" name="Google Shape;176;gae3802781b_0_1: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77" name="Google Shape;177;gae3802781b_0_1: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90" name="Google Shape;190;gb65c5c60fe_0_132: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91" name="Google Shape;191;gb65c5c60fe_0_132: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95" name="Google Shape;195;gae3802781b_0_19: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96" name="Google Shape;196;gae3802781b_0_19: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type="title" userDrawn="1">
  <p:cSld name="TITLE">
    <p:bg>
      <p:bgPr shadeToTitle="0">
        <a:solidFill>
          <a:schemeClr val="accent6"/>
        </a:solidFill>
      </p:bgPr>
    </p:bg>
    <p:spTree>
      <p:nvGrpSpPr>
        <p:cNvPr id="1" name=""/>
        <p:cNvGrpSpPr/>
        <p:nvPr/>
      </p:nvGrpSpPr>
      <p:grpSpPr bwMode="auto">
        <a:xfrm>
          <a:off x="0" y="0"/>
          <a:ext cx="0" cy="0"/>
          <a:chOff x="0" y="0"/>
          <a:chExt cx="0" cy="0"/>
        </a:xfrm>
      </p:grpSpPr>
      <p:sp>
        <p:nvSpPr>
          <p:cNvPr id="10" name="Google Shape;10;p2"/>
          <p:cNvSpPr/>
          <p:nvPr/>
        </p:nvSpPr>
        <p:spPr bwMode="auto">
          <a:xfrm>
            <a:off x="31" y="2824500"/>
            <a:ext cx="7370399"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 name="Google Shape;11;p2"/>
          <p:cNvSpPr/>
          <p:nvPr/>
        </p:nvSpPr>
        <p:spPr bwMode="auto">
          <a:xfrm flipH="1">
            <a:off x="3582600" y="1550700"/>
            <a:ext cx="5561399"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 name="Google Shape;12;p2"/>
          <p:cNvSpPr/>
          <p:nvPr/>
        </p:nvSpPr>
        <p:spPr bwMode="auto">
          <a:xfrm rot="10800000">
            <a:off x="5058904"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 name="Google Shape;13;p2"/>
          <p:cNvSpPr/>
          <p:nvPr/>
        </p:nvSpPr>
        <p:spPr bwMode="auto">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4" name="Google Shape;14;p2"/>
          <p:cNvGrpSpPr/>
          <p:nvPr/>
        </p:nvGrpSpPr>
        <p:grpSpPr bwMode="auto">
          <a:xfrm>
            <a:off x="255200" y="592"/>
            <a:ext cx="2250363" cy="1044300"/>
            <a:chOff x="255200" y="592"/>
            <a:chExt cx="2250363" cy="1044300"/>
          </a:xfrm>
        </p:grpSpPr>
        <p:sp>
          <p:nvSpPr>
            <p:cNvPr id="15" name="Google Shape;15;p2"/>
            <p:cNvSpPr/>
            <p:nvPr/>
          </p:nvSpPr>
          <p:spPr bwMode="auto">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 name="Google Shape;16;p2"/>
            <p:cNvSpPr/>
            <p:nvPr/>
          </p:nvSpPr>
          <p:spPr bwMode="auto">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 name="Google Shape;17;p2"/>
            <p:cNvSpPr/>
            <p:nvPr/>
          </p:nvSpPr>
          <p:spPr bwMode="auto">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8" name="Google Shape;18;p2"/>
          <p:cNvGrpSpPr/>
          <p:nvPr/>
        </p:nvGrpSpPr>
        <p:grpSpPr bwMode="auto">
          <a:xfrm>
            <a:off x="905395" y="592"/>
            <a:ext cx="2250363" cy="1044300"/>
            <a:chOff x="905395" y="592"/>
            <a:chExt cx="2250363" cy="1044300"/>
          </a:xfrm>
        </p:grpSpPr>
        <p:sp>
          <p:nvSpPr>
            <p:cNvPr id="19" name="Google Shape;19;p2"/>
            <p:cNvSpPr/>
            <p:nvPr/>
          </p:nvSpPr>
          <p:spPr bwMode="auto">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 name="Google Shape;20;p2"/>
            <p:cNvSpPr/>
            <p:nvPr/>
          </p:nvSpPr>
          <p:spPr bwMode="auto">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 name="Google Shape;21;p2"/>
            <p:cNvSpPr/>
            <p:nvPr/>
          </p:nvSpPr>
          <p:spPr bwMode="auto">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22" name="Google Shape;22;p2"/>
          <p:cNvGrpSpPr/>
          <p:nvPr/>
        </p:nvGrpSpPr>
        <p:grpSpPr bwMode="auto">
          <a:xfrm>
            <a:off x="7057468" y="5088"/>
            <a:ext cx="1851282" cy="752108"/>
            <a:chOff x="6917201" y="0"/>
            <a:chExt cx="2227777" cy="863400"/>
          </a:xfrm>
        </p:grpSpPr>
        <p:sp>
          <p:nvSpPr>
            <p:cNvPr id="23" name="Google Shape;23;p2"/>
            <p:cNvSpPr/>
            <p:nvPr/>
          </p:nvSpPr>
          <p:spPr bwMode="auto">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4" name="Google Shape;24;p2"/>
            <p:cNvSpPr/>
            <p:nvPr/>
          </p:nvSpPr>
          <p:spPr bwMode="auto">
            <a:xfrm>
              <a:off x="7279438"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5" name="Google Shape;25;p2"/>
            <p:cNvSpPr/>
            <p:nvPr/>
          </p:nvSpPr>
          <p:spPr bwMode="auto">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26" name="Google Shape;26;p2"/>
          <p:cNvGrpSpPr/>
          <p:nvPr/>
        </p:nvGrpSpPr>
        <p:grpSpPr bwMode="auto">
          <a:xfrm>
            <a:off x="6553032" y="4217852"/>
            <a:ext cx="2389068" cy="925737"/>
            <a:chOff x="6917201" y="0"/>
            <a:chExt cx="2227777" cy="863400"/>
          </a:xfrm>
        </p:grpSpPr>
        <p:sp>
          <p:nvSpPr>
            <p:cNvPr id="27" name="Google Shape;27;p2"/>
            <p:cNvSpPr/>
            <p:nvPr/>
          </p:nvSpPr>
          <p:spPr bwMode="auto">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8" name="Google Shape;28;p2"/>
            <p:cNvSpPr/>
            <p:nvPr/>
          </p:nvSpPr>
          <p:spPr bwMode="auto">
            <a:xfrm>
              <a:off x="7279438"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9" name="Google Shape;29;p2"/>
            <p:cNvSpPr/>
            <p:nvPr/>
          </p:nvSpPr>
          <p:spPr bwMode="auto">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30" name="Google Shape;30;p2"/>
          <p:cNvGrpSpPr/>
          <p:nvPr/>
        </p:nvGrpSpPr>
        <p:grpSpPr bwMode="auto">
          <a:xfrm>
            <a:off x="199149" y="4055652"/>
            <a:ext cx="2795414" cy="1083308"/>
            <a:chOff x="6917201" y="0"/>
            <a:chExt cx="2227777" cy="863400"/>
          </a:xfrm>
        </p:grpSpPr>
        <p:sp>
          <p:nvSpPr>
            <p:cNvPr id="31" name="Google Shape;31;p2"/>
            <p:cNvSpPr/>
            <p:nvPr/>
          </p:nvSpPr>
          <p:spPr bwMode="auto">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2" name="Google Shape;32;p2"/>
            <p:cNvSpPr/>
            <p:nvPr/>
          </p:nvSpPr>
          <p:spPr bwMode="auto">
            <a:xfrm>
              <a:off x="7279438"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3" name="Google Shape;33;p2"/>
            <p:cNvSpPr/>
            <p:nvPr/>
          </p:nvSpPr>
          <p:spPr bwMode="auto">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34" name="Google Shape;34;p2"/>
          <p:cNvSpPr txBox="1"/>
          <p:nvPr>
            <p:ph type="ctrTitle"/>
          </p:nvPr>
        </p:nvSpPr>
        <p:spPr bwMode="auto">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pPr>
              <a:defRPr/>
            </a:pPr>
            <a:endParaRPr/>
          </a:p>
        </p:txBody>
      </p:sp>
      <p:sp>
        <p:nvSpPr>
          <p:cNvPr id="35" name="Google Shape;35;p2"/>
          <p:cNvSpPr txBox="1"/>
          <p:nvPr>
            <p:ph type="subTitle" idx="1"/>
          </p:nvPr>
        </p:nvSpPr>
        <p:spPr bwMode="auto">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pPr>
              <a:defRPr/>
            </a:pPr>
            <a:endParaRPr/>
          </a:p>
        </p:txBody>
      </p:sp>
      <p:sp>
        <p:nvSpPr>
          <p:cNvPr id="36" name="Google Shape;36;p2"/>
          <p:cNvSpPr txBox="1"/>
          <p:nvPr>
            <p:ph type="sldNum" idx="12"/>
          </p:nvPr>
        </p:nvSpPr>
        <p:spPr bwMode="auto">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ig number" preserve="0" showMasterPhAnim="0" userDrawn="1">
  <p:cSld name="BIG_NUMBER">
    <p:bg>
      <p:bgPr shadeToTitle="0">
        <a:solidFill>
          <a:schemeClr val="accent3"/>
        </a:solidFill>
      </p:bgPr>
    </p:bg>
    <p:spTree>
      <p:nvGrpSpPr>
        <p:cNvPr id="1" name=""/>
        <p:cNvGrpSpPr/>
        <p:nvPr/>
      </p:nvGrpSpPr>
      <p:grpSpPr bwMode="auto">
        <a:xfrm>
          <a:off x="0" y="0"/>
          <a:ext cx="0" cy="0"/>
          <a:chOff x="0" y="0"/>
          <a:chExt cx="0" cy="0"/>
        </a:xfrm>
      </p:grpSpPr>
      <p:sp>
        <p:nvSpPr>
          <p:cNvPr id="110" name="Google Shape;110;p11"/>
          <p:cNvSpPr/>
          <p:nvPr/>
        </p:nvSpPr>
        <p:spPr bwMode="auto">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11" name="Google Shape;111;p11"/>
          <p:cNvGrpSpPr/>
          <p:nvPr/>
        </p:nvGrpSpPr>
        <p:grpSpPr bwMode="auto">
          <a:xfrm>
            <a:off x="5959222" y="4119576"/>
            <a:ext cx="2520952" cy="1024165"/>
            <a:chOff x="6917201" y="0"/>
            <a:chExt cx="2227777" cy="863400"/>
          </a:xfrm>
        </p:grpSpPr>
        <p:sp>
          <p:nvSpPr>
            <p:cNvPr id="112" name="Google Shape;112;p11"/>
            <p:cNvSpPr/>
            <p:nvPr/>
          </p:nvSpPr>
          <p:spPr bwMode="auto">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3" name="Google Shape;113;p11"/>
            <p:cNvSpPr/>
            <p:nvPr/>
          </p:nvSpPr>
          <p:spPr bwMode="auto">
            <a:xfrm>
              <a:off x="7279438"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4" name="Google Shape;114;p11"/>
            <p:cNvSpPr/>
            <p:nvPr/>
          </p:nvSpPr>
          <p:spPr bwMode="auto">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15" name="Google Shape;115;p11"/>
          <p:cNvGrpSpPr/>
          <p:nvPr/>
        </p:nvGrpSpPr>
        <p:grpSpPr bwMode="auto">
          <a:xfrm>
            <a:off x="199149" y="2"/>
            <a:ext cx="2795414" cy="1083308"/>
            <a:chOff x="6917201" y="0"/>
            <a:chExt cx="2227777" cy="863400"/>
          </a:xfrm>
        </p:grpSpPr>
        <p:sp>
          <p:nvSpPr>
            <p:cNvPr id="116" name="Google Shape;116;p11"/>
            <p:cNvSpPr/>
            <p:nvPr/>
          </p:nvSpPr>
          <p:spPr bwMode="auto">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7" name="Google Shape;117;p11"/>
            <p:cNvSpPr/>
            <p:nvPr/>
          </p:nvSpPr>
          <p:spPr bwMode="auto">
            <a:xfrm>
              <a:off x="7279438"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8" name="Google Shape;118;p11"/>
            <p:cNvSpPr/>
            <p:nvPr/>
          </p:nvSpPr>
          <p:spPr bwMode="auto">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19" name="Google Shape;119;p11"/>
          <p:cNvSpPr txBox="1"/>
          <p:nvPr>
            <p:ph type="title" hasCustomPrompt="1"/>
          </p:nvPr>
        </p:nvSpPr>
        <p:spPr bwMode="auto">
          <a:xfrm>
            <a:off x="1385849"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pPr>
              <a:defRPr/>
            </a:pPr>
            <a:r>
              <a:rPr/>
              <a:t>xx%</a:t>
            </a:r>
            <a:endParaRPr/>
          </a:p>
        </p:txBody>
      </p:sp>
      <p:sp>
        <p:nvSpPr>
          <p:cNvPr id="120" name="Google Shape;120;p11"/>
          <p:cNvSpPr txBox="1"/>
          <p:nvPr>
            <p:ph type="body" idx="1"/>
          </p:nvPr>
        </p:nvSpPr>
        <p:spPr bwMode="auto">
          <a:xfrm>
            <a:off x="1385849"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pPr>
              <a:defRPr/>
            </a:pPr>
            <a:endParaRPr/>
          </a:p>
        </p:txBody>
      </p:sp>
      <p:sp>
        <p:nvSpPr>
          <p:cNvPr id="121" name="Google Shape;121;p11"/>
          <p:cNvSpPr txBox="1"/>
          <p:nvPr>
            <p:ph type="sldNum" idx="12"/>
          </p:nvPr>
        </p:nvSpPr>
        <p:spPr bwMode="auto">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type="blank" userDrawn="1">
  <p:cSld name="BLANK">
    <p:spTree>
      <p:nvGrpSpPr>
        <p:cNvPr id="1" name=""/>
        <p:cNvGrpSpPr/>
        <p:nvPr/>
      </p:nvGrpSpPr>
      <p:grpSpPr bwMode="auto">
        <a:xfrm>
          <a:off x="0" y="0"/>
          <a:ext cx="0" cy="0"/>
          <a:chOff x="0" y="0"/>
          <a:chExt cx="0" cy="0"/>
        </a:xfrm>
      </p:grpSpPr>
      <p:sp>
        <p:nvSpPr>
          <p:cNvPr id="123" name="Google Shape;123;p12"/>
          <p:cNvSpPr txBox="1"/>
          <p:nvPr>
            <p:ph type="sldNum" idx="12"/>
          </p:nvPr>
        </p:nvSpPr>
        <p:spPr bwMode="auto">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type="secHead" userDrawn="1">
  <p:cSld name="SECTION_HEADER">
    <p:bg>
      <p:bgPr shadeToTitle="0">
        <a:solidFill>
          <a:schemeClr val="accent3"/>
        </a:solidFill>
      </p:bgPr>
    </p:bg>
    <p:spTree>
      <p:nvGrpSpPr>
        <p:cNvPr id="1" name=""/>
        <p:cNvGrpSpPr/>
        <p:nvPr/>
      </p:nvGrpSpPr>
      <p:grpSpPr bwMode="auto">
        <a:xfrm>
          <a:off x="0" y="0"/>
          <a:ext cx="0" cy="0"/>
          <a:chOff x="0" y="0"/>
          <a:chExt cx="0" cy="0"/>
        </a:xfrm>
      </p:grpSpPr>
      <p:sp>
        <p:nvSpPr>
          <p:cNvPr id="38" name="Google Shape;38;p3"/>
          <p:cNvSpPr/>
          <p:nvPr/>
        </p:nvSpPr>
        <p:spPr bwMode="auto">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39" name="Google Shape;39;p3"/>
          <p:cNvGrpSpPr/>
          <p:nvPr/>
        </p:nvGrpSpPr>
        <p:grpSpPr bwMode="auto">
          <a:xfrm>
            <a:off x="5594191" y="3961115"/>
            <a:ext cx="2910145" cy="1182340"/>
            <a:chOff x="6917201" y="0"/>
            <a:chExt cx="2227777" cy="863400"/>
          </a:xfrm>
        </p:grpSpPr>
        <p:sp>
          <p:nvSpPr>
            <p:cNvPr id="40" name="Google Shape;40;p3"/>
            <p:cNvSpPr/>
            <p:nvPr/>
          </p:nvSpPr>
          <p:spPr bwMode="auto">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1" name="Google Shape;41;p3"/>
            <p:cNvSpPr/>
            <p:nvPr/>
          </p:nvSpPr>
          <p:spPr bwMode="auto">
            <a:xfrm>
              <a:off x="7279438"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2" name="Google Shape;42;p3"/>
            <p:cNvSpPr/>
            <p:nvPr/>
          </p:nvSpPr>
          <p:spPr bwMode="auto">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43" name="Google Shape;43;p3"/>
          <p:cNvGrpSpPr/>
          <p:nvPr/>
        </p:nvGrpSpPr>
        <p:grpSpPr bwMode="auto">
          <a:xfrm>
            <a:off x="199149" y="2"/>
            <a:ext cx="2795414" cy="1083308"/>
            <a:chOff x="6917201" y="0"/>
            <a:chExt cx="2227777" cy="863400"/>
          </a:xfrm>
        </p:grpSpPr>
        <p:sp>
          <p:nvSpPr>
            <p:cNvPr id="44" name="Google Shape;44;p3"/>
            <p:cNvSpPr/>
            <p:nvPr/>
          </p:nvSpPr>
          <p:spPr bwMode="auto">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5" name="Google Shape;45;p3"/>
            <p:cNvSpPr/>
            <p:nvPr/>
          </p:nvSpPr>
          <p:spPr bwMode="auto">
            <a:xfrm>
              <a:off x="7279438"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6" name="Google Shape;46;p3"/>
            <p:cNvSpPr/>
            <p:nvPr/>
          </p:nvSpPr>
          <p:spPr bwMode="auto">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47" name="Google Shape;47;p3"/>
          <p:cNvSpPr txBox="1"/>
          <p:nvPr>
            <p:ph type="title"/>
          </p:nvPr>
        </p:nvSpPr>
        <p:spPr bwMode="auto">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pPr>
              <a:defRPr/>
            </a:pPr>
            <a:endParaRPr/>
          </a:p>
        </p:txBody>
      </p:sp>
      <p:sp>
        <p:nvSpPr>
          <p:cNvPr id="48" name="Google Shape;48;p3"/>
          <p:cNvSpPr txBox="1"/>
          <p:nvPr>
            <p:ph type="sldNum" idx="12"/>
          </p:nvPr>
        </p:nvSpPr>
        <p:spPr bwMode="auto">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preserve="0" showMasterPhAnim="0" type="tx" userDrawn="1">
  <p:cSld name="TITLE_AND_BODY">
    <p:bg>
      <p:bgPr shadeToTitle="0">
        <a:solidFill>
          <a:schemeClr val="dk2"/>
        </a:solidFill>
      </p:bgPr>
    </p:bg>
    <p:spTree>
      <p:nvGrpSpPr>
        <p:cNvPr id="1" name=""/>
        <p:cNvGrpSpPr/>
        <p:nvPr/>
      </p:nvGrpSpPr>
      <p:grpSpPr bwMode="auto">
        <a:xfrm>
          <a:off x="0" y="0"/>
          <a:ext cx="0" cy="0"/>
          <a:chOff x="0" y="0"/>
          <a:chExt cx="0" cy="0"/>
        </a:xfrm>
      </p:grpSpPr>
      <p:sp>
        <p:nvSpPr>
          <p:cNvPr id="50" name="Google Shape;50;p4"/>
          <p:cNvSpPr/>
          <p:nvPr/>
        </p:nvSpPr>
        <p:spPr bwMode="auto">
          <a:xfrm flipH="1">
            <a:off x="3582600" y="1550700"/>
            <a:ext cx="5561399"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1" name="Google Shape;51;p4"/>
          <p:cNvSpPr/>
          <p:nvPr/>
        </p:nvSpPr>
        <p:spPr bwMode="auto">
          <a:xfrm>
            <a:off x="31" y="2824500"/>
            <a:ext cx="7370399"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2" name="Google Shape;52;p4"/>
          <p:cNvSpPr/>
          <p:nvPr/>
        </p:nvSpPr>
        <p:spPr bwMode="auto">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3" name="Google Shape;53;p4"/>
          <p:cNvSpPr txBox="1"/>
          <p:nvPr>
            <p:ph type="title"/>
          </p:nvPr>
        </p:nvSpPr>
        <p:spPr bwMode="auto">
          <a:xfrm>
            <a:off x="819150" y="845599"/>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endParaRPr/>
          </a:p>
        </p:txBody>
      </p:sp>
      <p:sp>
        <p:nvSpPr>
          <p:cNvPr id="54" name="Google Shape;54;p4"/>
          <p:cNvSpPr txBox="1"/>
          <p:nvPr>
            <p:ph type="body" idx="1"/>
          </p:nvPr>
        </p:nvSpPr>
        <p:spPr bwMode="auto">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pPr>
              <a:defRPr/>
            </a:pPr>
            <a:endParaRPr/>
          </a:p>
        </p:txBody>
      </p:sp>
      <p:sp>
        <p:nvSpPr>
          <p:cNvPr id="55" name="Google Shape;55;p4"/>
          <p:cNvSpPr txBox="1"/>
          <p:nvPr>
            <p:ph type="sldNum" idx="12"/>
          </p:nvPr>
        </p:nvSpPr>
        <p:spPr bwMode="auto">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preserve="0" showMasterPhAnim="0" type="twoColTx" userDrawn="1">
  <p:cSld name="TITLE_AND_TWO_COLUMNS">
    <p:bg>
      <p:bgPr shadeToTitle="0">
        <a:solidFill>
          <a:schemeClr val="dk2"/>
        </a:solidFill>
      </p:bgPr>
    </p:bg>
    <p:spTree>
      <p:nvGrpSpPr>
        <p:cNvPr id="1" name=""/>
        <p:cNvGrpSpPr/>
        <p:nvPr/>
      </p:nvGrpSpPr>
      <p:grpSpPr bwMode="auto">
        <a:xfrm>
          <a:off x="0" y="0"/>
          <a:ext cx="0" cy="0"/>
          <a:chOff x="0" y="0"/>
          <a:chExt cx="0" cy="0"/>
        </a:xfrm>
      </p:grpSpPr>
      <p:sp>
        <p:nvSpPr>
          <p:cNvPr id="57" name="Google Shape;57;p5"/>
          <p:cNvSpPr/>
          <p:nvPr/>
        </p:nvSpPr>
        <p:spPr bwMode="auto">
          <a:xfrm flipH="1">
            <a:off x="3582600" y="1550700"/>
            <a:ext cx="5561399"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8" name="Google Shape;58;p5"/>
          <p:cNvSpPr/>
          <p:nvPr/>
        </p:nvSpPr>
        <p:spPr bwMode="auto">
          <a:xfrm>
            <a:off x="31" y="2824500"/>
            <a:ext cx="7370399"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9" name="Google Shape;59;p5"/>
          <p:cNvSpPr/>
          <p:nvPr/>
        </p:nvSpPr>
        <p:spPr bwMode="auto">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0" name="Google Shape;60;p5"/>
          <p:cNvSpPr txBox="1"/>
          <p:nvPr>
            <p:ph type="title"/>
          </p:nvPr>
        </p:nvSpPr>
        <p:spPr bwMode="auto">
          <a:xfrm>
            <a:off x="819150" y="845599"/>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endParaRPr/>
          </a:p>
        </p:txBody>
      </p:sp>
      <p:sp>
        <p:nvSpPr>
          <p:cNvPr id="61" name="Google Shape;61;p5"/>
          <p:cNvSpPr txBox="1"/>
          <p:nvPr>
            <p:ph type="body" idx="1"/>
          </p:nvPr>
        </p:nvSpPr>
        <p:spPr bwMode="auto">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pPr>
              <a:defRPr/>
            </a:pPr>
            <a:endParaRPr/>
          </a:p>
        </p:txBody>
      </p:sp>
      <p:sp>
        <p:nvSpPr>
          <p:cNvPr id="62" name="Google Shape;62;p5"/>
          <p:cNvSpPr txBox="1"/>
          <p:nvPr>
            <p:ph type="body" idx="2"/>
          </p:nvPr>
        </p:nvSpPr>
        <p:spPr bwMode="auto">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pPr>
              <a:defRPr/>
            </a:pPr>
            <a:endParaRPr/>
          </a:p>
        </p:txBody>
      </p:sp>
      <p:sp>
        <p:nvSpPr>
          <p:cNvPr id="63" name="Google Shape;63;p5"/>
          <p:cNvSpPr txBox="1"/>
          <p:nvPr>
            <p:ph type="sldNum" idx="12"/>
          </p:nvPr>
        </p:nvSpPr>
        <p:spPr bwMode="auto">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type="titleOnly" userDrawn="1">
  <p:cSld name="TITLE_ONLY">
    <p:bg>
      <p:bgPr shadeToTitle="0">
        <a:solidFill>
          <a:schemeClr val="dk2"/>
        </a:solidFill>
      </p:bgPr>
    </p:bg>
    <p:spTree>
      <p:nvGrpSpPr>
        <p:cNvPr id="1" name=""/>
        <p:cNvGrpSpPr/>
        <p:nvPr/>
      </p:nvGrpSpPr>
      <p:grpSpPr bwMode="auto">
        <a:xfrm>
          <a:off x="0" y="0"/>
          <a:ext cx="0" cy="0"/>
          <a:chOff x="0" y="0"/>
          <a:chExt cx="0" cy="0"/>
        </a:xfrm>
      </p:grpSpPr>
      <p:sp>
        <p:nvSpPr>
          <p:cNvPr id="65" name="Google Shape;65;p6"/>
          <p:cNvSpPr/>
          <p:nvPr/>
        </p:nvSpPr>
        <p:spPr bwMode="auto">
          <a:xfrm flipH="1">
            <a:off x="3582600" y="1550700"/>
            <a:ext cx="5561399"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6" name="Google Shape;66;p6"/>
          <p:cNvSpPr/>
          <p:nvPr/>
        </p:nvSpPr>
        <p:spPr bwMode="auto">
          <a:xfrm>
            <a:off x="31" y="2824500"/>
            <a:ext cx="7370399"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7" name="Google Shape;67;p6"/>
          <p:cNvSpPr/>
          <p:nvPr/>
        </p:nvSpPr>
        <p:spPr bwMode="auto">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8" name="Google Shape;68;p6"/>
          <p:cNvSpPr txBox="1"/>
          <p:nvPr>
            <p:ph type="title"/>
          </p:nvPr>
        </p:nvSpPr>
        <p:spPr bwMode="auto">
          <a:xfrm>
            <a:off x="819150" y="845599"/>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endParaRPr/>
          </a:p>
        </p:txBody>
      </p:sp>
      <p:sp>
        <p:nvSpPr>
          <p:cNvPr id="69" name="Google Shape;69;p6"/>
          <p:cNvSpPr txBox="1"/>
          <p:nvPr>
            <p:ph type="sldNum" idx="12"/>
          </p:nvPr>
        </p:nvSpPr>
        <p:spPr bwMode="auto">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One column text" preserve="0" showMasterPhAnim="0" userDrawn="1">
  <p:cSld name="ONE_COLUMN_TEXT">
    <p:bg>
      <p:bgPr shadeToTitle="0">
        <a:solidFill>
          <a:schemeClr val="accent3"/>
        </a:solidFill>
      </p:bgPr>
    </p:bg>
    <p:spTree>
      <p:nvGrpSpPr>
        <p:cNvPr id="1" name=""/>
        <p:cNvGrpSpPr/>
        <p:nvPr/>
      </p:nvGrpSpPr>
      <p:grpSpPr bwMode="auto">
        <a:xfrm>
          <a:off x="0" y="0"/>
          <a:ext cx="0" cy="0"/>
          <a:chOff x="0" y="0"/>
          <a:chExt cx="0" cy="0"/>
        </a:xfrm>
      </p:grpSpPr>
      <p:sp>
        <p:nvSpPr>
          <p:cNvPr id="71" name="Google Shape;71;p7"/>
          <p:cNvSpPr/>
          <p:nvPr/>
        </p:nvSpPr>
        <p:spPr bwMode="auto">
          <a:xfrm flipH="1">
            <a:off x="3582600" y="1550700"/>
            <a:ext cx="5561399"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2" name="Google Shape;72;p7"/>
          <p:cNvSpPr/>
          <p:nvPr/>
        </p:nvSpPr>
        <p:spPr bwMode="auto">
          <a:xfrm>
            <a:off x="31" y="2824500"/>
            <a:ext cx="7370399"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3" name="Google Shape;73;p7"/>
          <p:cNvSpPr/>
          <p:nvPr/>
        </p:nvSpPr>
        <p:spPr bwMode="auto">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4" name="Google Shape;74;p7"/>
          <p:cNvSpPr txBox="1"/>
          <p:nvPr>
            <p:ph type="title"/>
          </p:nvPr>
        </p:nvSpPr>
        <p:spPr bwMode="auto">
          <a:xfrm>
            <a:off x="819150" y="845599"/>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endParaRPr/>
          </a:p>
        </p:txBody>
      </p:sp>
      <p:sp>
        <p:nvSpPr>
          <p:cNvPr id="75" name="Google Shape;75;p7"/>
          <p:cNvSpPr txBox="1"/>
          <p:nvPr>
            <p:ph type="body" idx="1"/>
          </p:nvPr>
        </p:nvSpPr>
        <p:spPr bwMode="auto">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pPr>
              <a:defRPr/>
            </a:pPr>
            <a:endParaRPr/>
          </a:p>
        </p:txBody>
      </p:sp>
      <p:sp>
        <p:nvSpPr>
          <p:cNvPr id="76" name="Google Shape;76;p7"/>
          <p:cNvSpPr txBox="1"/>
          <p:nvPr>
            <p:ph type="sldNum" idx="12"/>
          </p:nvPr>
        </p:nvSpPr>
        <p:spPr bwMode="auto">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Main point" preserve="0" showMasterPhAnim="0" userDrawn="1">
  <p:cSld name="MAIN_POINT">
    <p:bg>
      <p:bgPr shadeToTitle="0">
        <a:solidFill>
          <a:schemeClr val="accent1"/>
        </a:solidFill>
      </p:bgPr>
    </p:bg>
    <p:spTree>
      <p:nvGrpSpPr>
        <p:cNvPr id="1" name=""/>
        <p:cNvGrpSpPr/>
        <p:nvPr/>
      </p:nvGrpSpPr>
      <p:grpSpPr bwMode="auto">
        <a:xfrm>
          <a:off x="0" y="0"/>
          <a:ext cx="0" cy="0"/>
          <a:chOff x="0" y="0"/>
          <a:chExt cx="0" cy="0"/>
        </a:xfrm>
      </p:grpSpPr>
      <p:sp>
        <p:nvSpPr>
          <p:cNvPr id="78" name="Google Shape;78;p8"/>
          <p:cNvSpPr/>
          <p:nvPr/>
        </p:nvSpPr>
        <p:spPr bwMode="auto">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9" name="Google Shape;79;p8"/>
          <p:cNvSpPr/>
          <p:nvPr/>
        </p:nvSpPr>
        <p:spPr bwMode="auto">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80" name="Google Shape;80;p8"/>
          <p:cNvGrpSpPr/>
          <p:nvPr/>
        </p:nvGrpSpPr>
        <p:grpSpPr bwMode="auto">
          <a:xfrm>
            <a:off x="255991" y="-118"/>
            <a:ext cx="2251347" cy="1043408"/>
            <a:chOff x="3961956" y="4383950"/>
            <a:chExt cx="1160548" cy="548700"/>
          </a:xfrm>
        </p:grpSpPr>
        <p:sp>
          <p:nvSpPr>
            <p:cNvPr id="81" name="Google Shape;81;p8"/>
            <p:cNvSpPr/>
            <p:nvPr/>
          </p:nvSpPr>
          <p:spPr bwMode="auto">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2" name="Google Shape;82;p8"/>
            <p:cNvSpPr/>
            <p:nvPr/>
          </p:nvSpPr>
          <p:spPr bwMode="auto">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3" name="Google Shape;83;p8"/>
            <p:cNvSpPr/>
            <p:nvPr/>
          </p:nvSpPr>
          <p:spPr bwMode="auto">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84" name="Google Shape;84;p8"/>
          <p:cNvSpPr/>
          <p:nvPr/>
        </p:nvSpPr>
        <p:spPr bwMode="auto">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85" name="Google Shape;85;p8"/>
          <p:cNvGrpSpPr/>
          <p:nvPr/>
        </p:nvGrpSpPr>
        <p:grpSpPr bwMode="auto">
          <a:xfrm>
            <a:off x="34934" y="4522125"/>
            <a:ext cx="1593306" cy="617072"/>
            <a:chOff x="6917201" y="0"/>
            <a:chExt cx="2227777" cy="863400"/>
          </a:xfrm>
        </p:grpSpPr>
        <p:sp>
          <p:nvSpPr>
            <p:cNvPr id="86" name="Google Shape;86;p8"/>
            <p:cNvSpPr/>
            <p:nvPr/>
          </p:nvSpPr>
          <p:spPr bwMode="auto">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7" name="Google Shape;87;p8"/>
            <p:cNvSpPr/>
            <p:nvPr/>
          </p:nvSpPr>
          <p:spPr bwMode="auto">
            <a:xfrm>
              <a:off x="7279438"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8" name="Google Shape;88;p8"/>
            <p:cNvSpPr/>
            <p:nvPr/>
          </p:nvSpPr>
          <p:spPr bwMode="auto">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89" name="Google Shape;89;p8"/>
          <p:cNvGrpSpPr/>
          <p:nvPr/>
        </p:nvGrpSpPr>
        <p:grpSpPr bwMode="auto">
          <a:xfrm>
            <a:off x="5886353" y="1243"/>
            <a:ext cx="3257455" cy="1261514"/>
            <a:chOff x="6917201" y="0"/>
            <a:chExt cx="2227777" cy="863400"/>
          </a:xfrm>
        </p:grpSpPr>
        <p:sp>
          <p:nvSpPr>
            <p:cNvPr id="90" name="Google Shape;90;p8"/>
            <p:cNvSpPr/>
            <p:nvPr/>
          </p:nvSpPr>
          <p:spPr bwMode="auto">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1" name="Google Shape;91;p8"/>
            <p:cNvSpPr/>
            <p:nvPr/>
          </p:nvSpPr>
          <p:spPr bwMode="auto">
            <a:xfrm>
              <a:off x="7279438"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2" name="Google Shape;92;p8"/>
            <p:cNvSpPr/>
            <p:nvPr/>
          </p:nvSpPr>
          <p:spPr bwMode="auto">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93" name="Google Shape;93;p8"/>
          <p:cNvSpPr txBox="1"/>
          <p:nvPr>
            <p:ph type="title"/>
          </p:nvPr>
        </p:nvSpPr>
        <p:spPr bwMode="auto">
          <a:xfrm>
            <a:off x="1393929" y="1301146"/>
            <a:ext cx="6366899"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pPr>
              <a:defRPr/>
            </a:pPr>
            <a:endParaRPr/>
          </a:p>
        </p:txBody>
      </p:sp>
      <p:sp>
        <p:nvSpPr>
          <p:cNvPr id="94" name="Google Shape;94;p8"/>
          <p:cNvSpPr txBox="1"/>
          <p:nvPr>
            <p:ph type="sldNum" idx="12"/>
          </p:nvPr>
        </p:nvSpPr>
        <p:spPr bwMode="auto">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title and description" preserve="0" showMasterPhAnim="0" userDrawn="1">
  <p:cSld name="SECTION_TITLE_AND_DESCRIPTION">
    <p:bg>
      <p:bgPr shadeToTitle="0">
        <a:solidFill>
          <a:schemeClr val="dk2"/>
        </a:solidFill>
      </p:bgPr>
    </p:bg>
    <p:spTree>
      <p:nvGrpSpPr>
        <p:cNvPr id="1" name=""/>
        <p:cNvGrpSpPr/>
        <p:nvPr/>
      </p:nvGrpSpPr>
      <p:grpSpPr bwMode="auto">
        <a:xfrm>
          <a:off x="0" y="0"/>
          <a:ext cx="0" cy="0"/>
          <a:chOff x="0" y="0"/>
          <a:chExt cx="0" cy="0"/>
        </a:xfrm>
      </p:grpSpPr>
      <p:sp>
        <p:nvSpPr>
          <p:cNvPr id="96" name="Google Shape;96;p9"/>
          <p:cNvSpPr/>
          <p:nvPr/>
        </p:nvSpPr>
        <p:spPr bwMode="auto">
          <a:xfrm flipH="1">
            <a:off x="3582600" y="1550700"/>
            <a:ext cx="5561399"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7" name="Google Shape;97;p9"/>
          <p:cNvSpPr/>
          <p:nvPr/>
        </p:nvSpPr>
        <p:spPr bwMode="auto">
          <a:xfrm>
            <a:off x="31" y="2824500"/>
            <a:ext cx="7370399"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8" name="Google Shape;98;p9"/>
          <p:cNvSpPr/>
          <p:nvPr/>
        </p:nvSpPr>
        <p:spPr bwMode="auto">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9" name="Google Shape;99;p9"/>
          <p:cNvSpPr txBox="1"/>
          <p:nvPr>
            <p:ph type="title"/>
          </p:nvPr>
        </p:nvSpPr>
        <p:spPr bwMode="auto">
          <a:xfrm>
            <a:off x="819150" y="845599"/>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endParaRPr/>
          </a:p>
        </p:txBody>
      </p:sp>
      <p:sp>
        <p:nvSpPr>
          <p:cNvPr id="100" name="Google Shape;100;p9"/>
          <p:cNvSpPr txBox="1"/>
          <p:nvPr>
            <p:ph type="subTitle" idx="1"/>
          </p:nvPr>
        </p:nvSpPr>
        <p:spPr bwMode="auto">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pPr>
              <a:defRPr/>
            </a:pPr>
            <a:endParaRPr/>
          </a:p>
        </p:txBody>
      </p:sp>
      <p:sp>
        <p:nvSpPr>
          <p:cNvPr id="101" name="Google Shape;101;p9"/>
          <p:cNvSpPr txBox="1"/>
          <p:nvPr>
            <p:ph type="body" idx="2"/>
          </p:nvPr>
        </p:nvSpPr>
        <p:spPr bwMode="auto">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pPr>
              <a:defRPr/>
            </a:pPr>
            <a:endParaRPr/>
          </a:p>
        </p:txBody>
      </p:sp>
      <p:sp>
        <p:nvSpPr>
          <p:cNvPr id="102" name="Google Shape;102;p9"/>
          <p:cNvSpPr txBox="1"/>
          <p:nvPr>
            <p:ph type="sldNum" idx="12"/>
          </p:nvPr>
        </p:nvSpPr>
        <p:spPr bwMode="auto">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aption" preserve="0" showMasterPhAnim="0" userDrawn="1">
  <p:cSld name="CAPTION_ONLY">
    <p:bg>
      <p:bgPr shadeToTitle="0">
        <a:solidFill>
          <a:schemeClr val="accent1"/>
        </a:solidFill>
      </p:bgPr>
    </p:bg>
    <p:spTree>
      <p:nvGrpSpPr>
        <p:cNvPr id="1" name=""/>
        <p:cNvGrpSpPr/>
        <p:nvPr/>
      </p:nvGrpSpPr>
      <p:grpSpPr bwMode="auto">
        <a:xfrm>
          <a:off x="0" y="0"/>
          <a:ext cx="0" cy="0"/>
          <a:chOff x="0" y="0"/>
          <a:chExt cx="0" cy="0"/>
        </a:xfrm>
      </p:grpSpPr>
      <p:sp>
        <p:nvSpPr>
          <p:cNvPr id="104" name="Google Shape;104;p10"/>
          <p:cNvSpPr/>
          <p:nvPr/>
        </p:nvSpPr>
        <p:spPr bwMode="auto">
          <a:xfrm>
            <a:off x="31" y="2824500"/>
            <a:ext cx="7370399"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5" name="Google Shape;105;p10"/>
          <p:cNvSpPr/>
          <p:nvPr/>
        </p:nvSpPr>
        <p:spPr bwMode="auto">
          <a:xfrm flipH="1">
            <a:off x="3582600" y="1550700"/>
            <a:ext cx="5561399"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6" name="Google Shape;106;p10"/>
          <p:cNvSpPr/>
          <p:nvPr/>
        </p:nvSpPr>
        <p:spPr bwMode="auto">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7" name="Google Shape;107;p10"/>
          <p:cNvSpPr txBox="1"/>
          <p:nvPr>
            <p:ph type="body" idx="1"/>
          </p:nvPr>
        </p:nvSpPr>
        <p:spPr bwMode="auto">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pPr>
              <a:defRPr/>
            </a:pPr>
            <a:endParaRPr/>
          </a:p>
        </p:txBody>
      </p:sp>
      <p:sp>
        <p:nvSpPr>
          <p:cNvPr id="108" name="Google Shape;108;p10"/>
          <p:cNvSpPr txBox="1"/>
          <p:nvPr>
            <p:ph type="sldNum" idx="12"/>
          </p:nvPr>
        </p:nvSpPr>
        <p:spPr bwMode="auto">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hift">
    <p:bg>
      <p:bgPr shadeToTitle="0">
        <a:solidFill>
          <a:schemeClr val="dk1"/>
        </a:solidFill>
      </p:bgPr>
    </p:bg>
    <p:spTree>
      <p:nvGrpSpPr>
        <p:cNvPr id="1" name=""/>
        <p:cNvGrpSpPr/>
        <p:nvPr/>
      </p:nvGrpSpPr>
      <p:grpSpPr bwMode="auto">
        <a:xfrm>
          <a:off x="0" y="0"/>
          <a:ext cx="0" cy="0"/>
          <a:chOff x="0" y="0"/>
          <a:chExt cx="0" cy="0"/>
        </a:xfrm>
      </p:grpSpPr>
      <p:sp>
        <p:nvSpPr>
          <p:cNvPr id="6" name="Google Shape;6;p1"/>
          <p:cNvSpPr txBox="1"/>
          <p:nvPr>
            <p:ph type="title"/>
          </p:nvPr>
        </p:nvSpPr>
        <p:spPr bwMode="auto">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defRPr>
            </a:lvl9pPr>
          </a:lstStyle>
          <a:p>
            <a:pPr>
              <a:defRPr/>
            </a:pPr>
            <a:endParaRPr/>
          </a:p>
        </p:txBody>
      </p:sp>
      <p:sp>
        <p:nvSpPr>
          <p:cNvPr id="7" name="Google Shape;7;p1"/>
          <p:cNvSpPr txBox="1"/>
          <p:nvPr>
            <p:ph type="body" idx="1"/>
          </p:nvPr>
        </p:nvSpPr>
        <p:spPr bwMode="auto">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4999"/>
              </a:lnSpc>
              <a:spcBef>
                <a:spcPts val="0"/>
              </a:spcBef>
              <a:spcAft>
                <a:spcPts val="0"/>
              </a:spcAft>
              <a:buClr>
                <a:schemeClr val="dk2"/>
              </a:buClr>
              <a:buSzPts val="1300"/>
              <a:buFont typeface="Calibri"/>
              <a:buChar char="●"/>
              <a:defRPr sz="1300">
                <a:solidFill>
                  <a:schemeClr val="dk2"/>
                </a:solidFill>
                <a:latin typeface="Calibri"/>
                <a:ea typeface="Calibri"/>
                <a:cs typeface="Calibri"/>
              </a:defRPr>
            </a:lvl1pPr>
            <a:lvl2pPr marL="914400" lvl="1" indent="-298450">
              <a:lnSpc>
                <a:spcPct val="114999"/>
              </a:lnSpc>
              <a:spcBef>
                <a:spcPts val="1600"/>
              </a:spcBef>
              <a:spcAft>
                <a:spcPts val="0"/>
              </a:spcAft>
              <a:buClr>
                <a:schemeClr val="dk2"/>
              </a:buClr>
              <a:buSzPts val="1100"/>
              <a:buFont typeface="Calibri"/>
              <a:buChar char="○"/>
              <a:defRPr sz="1100">
                <a:solidFill>
                  <a:schemeClr val="dk2"/>
                </a:solidFill>
                <a:latin typeface="Calibri"/>
                <a:ea typeface="Calibri"/>
                <a:cs typeface="Calibri"/>
              </a:defRPr>
            </a:lvl2pPr>
            <a:lvl3pPr marL="1371600" lvl="2" indent="-298450">
              <a:lnSpc>
                <a:spcPct val="114999"/>
              </a:lnSpc>
              <a:spcBef>
                <a:spcPts val="1600"/>
              </a:spcBef>
              <a:spcAft>
                <a:spcPts val="0"/>
              </a:spcAft>
              <a:buClr>
                <a:schemeClr val="dk2"/>
              </a:buClr>
              <a:buSzPts val="1100"/>
              <a:buFont typeface="Calibri"/>
              <a:buChar char="■"/>
              <a:defRPr sz="1100">
                <a:solidFill>
                  <a:schemeClr val="dk2"/>
                </a:solidFill>
                <a:latin typeface="Calibri"/>
                <a:ea typeface="Calibri"/>
                <a:cs typeface="Calibri"/>
              </a:defRPr>
            </a:lvl3pPr>
            <a:lvl4pPr marL="1828800" lvl="3" indent="-298450">
              <a:lnSpc>
                <a:spcPct val="114999"/>
              </a:lnSpc>
              <a:spcBef>
                <a:spcPts val="1600"/>
              </a:spcBef>
              <a:spcAft>
                <a:spcPts val="0"/>
              </a:spcAft>
              <a:buClr>
                <a:schemeClr val="dk2"/>
              </a:buClr>
              <a:buSzPts val="1100"/>
              <a:buFont typeface="Calibri"/>
              <a:buChar char="●"/>
              <a:defRPr sz="1100">
                <a:solidFill>
                  <a:schemeClr val="dk2"/>
                </a:solidFill>
                <a:latin typeface="Calibri"/>
                <a:ea typeface="Calibri"/>
                <a:cs typeface="Calibri"/>
              </a:defRPr>
            </a:lvl4pPr>
            <a:lvl5pPr marL="2286000" lvl="4" indent="-298450">
              <a:lnSpc>
                <a:spcPct val="114999"/>
              </a:lnSpc>
              <a:spcBef>
                <a:spcPts val="1600"/>
              </a:spcBef>
              <a:spcAft>
                <a:spcPts val="0"/>
              </a:spcAft>
              <a:buClr>
                <a:schemeClr val="dk2"/>
              </a:buClr>
              <a:buSzPts val="1100"/>
              <a:buFont typeface="Calibri"/>
              <a:buChar char="○"/>
              <a:defRPr sz="1100">
                <a:solidFill>
                  <a:schemeClr val="dk2"/>
                </a:solidFill>
                <a:latin typeface="Calibri"/>
                <a:ea typeface="Calibri"/>
                <a:cs typeface="Calibri"/>
              </a:defRPr>
            </a:lvl5pPr>
            <a:lvl6pPr marL="2743200" lvl="5" indent="-298450">
              <a:lnSpc>
                <a:spcPct val="114999"/>
              </a:lnSpc>
              <a:spcBef>
                <a:spcPts val="1600"/>
              </a:spcBef>
              <a:spcAft>
                <a:spcPts val="0"/>
              </a:spcAft>
              <a:buClr>
                <a:schemeClr val="dk2"/>
              </a:buClr>
              <a:buSzPts val="1100"/>
              <a:buFont typeface="Calibri"/>
              <a:buChar char="■"/>
              <a:defRPr sz="1100">
                <a:solidFill>
                  <a:schemeClr val="dk2"/>
                </a:solidFill>
                <a:latin typeface="Calibri"/>
                <a:ea typeface="Calibri"/>
                <a:cs typeface="Calibri"/>
              </a:defRPr>
            </a:lvl6pPr>
            <a:lvl7pPr marL="3200400" lvl="6" indent="-298450">
              <a:lnSpc>
                <a:spcPct val="114999"/>
              </a:lnSpc>
              <a:spcBef>
                <a:spcPts val="1600"/>
              </a:spcBef>
              <a:spcAft>
                <a:spcPts val="0"/>
              </a:spcAft>
              <a:buClr>
                <a:schemeClr val="dk2"/>
              </a:buClr>
              <a:buSzPts val="1100"/>
              <a:buFont typeface="Calibri"/>
              <a:buChar char="●"/>
              <a:defRPr sz="1100">
                <a:solidFill>
                  <a:schemeClr val="dk2"/>
                </a:solidFill>
                <a:latin typeface="Calibri"/>
                <a:ea typeface="Calibri"/>
                <a:cs typeface="Calibri"/>
              </a:defRPr>
            </a:lvl7pPr>
            <a:lvl8pPr marL="3657600" lvl="7" indent="-298450">
              <a:lnSpc>
                <a:spcPct val="114999"/>
              </a:lnSpc>
              <a:spcBef>
                <a:spcPts val="1600"/>
              </a:spcBef>
              <a:spcAft>
                <a:spcPts val="0"/>
              </a:spcAft>
              <a:buClr>
                <a:schemeClr val="dk2"/>
              </a:buClr>
              <a:buSzPts val="1100"/>
              <a:buFont typeface="Calibri"/>
              <a:buChar char="○"/>
              <a:defRPr sz="1100">
                <a:solidFill>
                  <a:schemeClr val="dk2"/>
                </a:solidFill>
                <a:latin typeface="Calibri"/>
                <a:ea typeface="Calibri"/>
                <a:cs typeface="Calibri"/>
              </a:defRPr>
            </a:lvl8pPr>
            <a:lvl9pPr marL="4114800" lvl="8" indent="-298450">
              <a:lnSpc>
                <a:spcPct val="114999"/>
              </a:lnSpc>
              <a:spcBef>
                <a:spcPts val="1600"/>
              </a:spcBef>
              <a:spcAft>
                <a:spcPts val="1600"/>
              </a:spcAft>
              <a:buClr>
                <a:schemeClr val="dk2"/>
              </a:buClr>
              <a:buSzPts val="1100"/>
              <a:buFont typeface="Calibri"/>
              <a:buChar char="■"/>
              <a:defRPr sz="1100">
                <a:solidFill>
                  <a:schemeClr val="dk2"/>
                </a:solidFill>
                <a:latin typeface="Calibri"/>
                <a:ea typeface="Calibri"/>
                <a:cs typeface="Calibri"/>
              </a:defRPr>
            </a:lvl9pPr>
          </a:lstStyle>
          <a:p>
            <a:pPr>
              <a:defRPr/>
            </a:pPr>
            <a:endParaRPr/>
          </a:p>
        </p:txBody>
      </p:sp>
      <p:sp>
        <p:nvSpPr>
          <p:cNvPr id="8" name="Google Shape;8;p1"/>
          <p:cNvSpPr txBox="1"/>
          <p:nvPr>
            <p:ph type="sldNum" idx="12"/>
          </p:nvPr>
        </p:nvSpPr>
        <p:spPr bwMode="auto">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defRPr>
            </a:lvl1pPr>
            <a:lvl2pPr lvl="1" algn="r">
              <a:buNone/>
              <a:defRPr sz="1000">
                <a:solidFill>
                  <a:schemeClr val="dk2"/>
                </a:solidFill>
                <a:latin typeface="Nunito"/>
                <a:ea typeface="Nunito"/>
                <a:cs typeface="Nunito"/>
              </a:defRPr>
            </a:lvl2pPr>
            <a:lvl3pPr lvl="2" algn="r">
              <a:buNone/>
              <a:defRPr sz="1000">
                <a:solidFill>
                  <a:schemeClr val="dk2"/>
                </a:solidFill>
                <a:latin typeface="Nunito"/>
                <a:ea typeface="Nunito"/>
                <a:cs typeface="Nunito"/>
              </a:defRPr>
            </a:lvl3pPr>
            <a:lvl4pPr lvl="3" algn="r">
              <a:buNone/>
              <a:defRPr sz="1000">
                <a:solidFill>
                  <a:schemeClr val="dk2"/>
                </a:solidFill>
                <a:latin typeface="Nunito"/>
                <a:ea typeface="Nunito"/>
                <a:cs typeface="Nunito"/>
              </a:defRPr>
            </a:lvl4pPr>
            <a:lvl5pPr lvl="4" algn="r">
              <a:buNone/>
              <a:defRPr sz="1000">
                <a:solidFill>
                  <a:schemeClr val="dk2"/>
                </a:solidFill>
                <a:latin typeface="Nunito"/>
                <a:ea typeface="Nunito"/>
                <a:cs typeface="Nunito"/>
              </a:defRPr>
            </a:lvl5pPr>
            <a:lvl6pPr lvl="5" algn="r">
              <a:buNone/>
              <a:defRPr sz="1000">
                <a:solidFill>
                  <a:schemeClr val="dk2"/>
                </a:solidFill>
                <a:latin typeface="Nunito"/>
                <a:ea typeface="Nunito"/>
                <a:cs typeface="Nunito"/>
              </a:defRPr>
            </a:lvl6pPr>
            <a:lvl7pPr lvl="6" algn="r">
              <a:buNone/>
              <a:defRPr sz="1000">
                <a:solidFill>
                  <a:schemeClr val="dk2"/>
                </a:solidFill>
                <a:latin typeface="Nunito"/>
                <a:ea typeface="Nunito"/>
                <a:cs typeface="Nunito"/>
              </a:defRPr>
            </a:lvl7pPr>
            <a:lvl8pPr lvl="7" algn="r">
              <a:buNone/>
              <a:defRPr sz="1000">
                <a:solidFill>
                  <a:schemeClr val="dk2"/>
                </a:solidFill>
                <a:latin typeface="Nunito"/>
                <a:ea typeface="Nunito"/>
                <a:cs typeface="Nunito"/>
              </a:defRPr>
            </a:lvl8pPr>
            <a:lvl9pPr lvl="8" algn="r">
              <a:buNone/>
              <a:defRPr sz="1000">
                <a:solidFill>
                  <a:schemeClr val="dk2"/>
                </a:solidFill>
                <a:latin typeface="Nunito"/>
                <a:ea typeface="Nunito"/>
                <a:cs typeface="Nunito"/>
              </a:defRPr>
            </a:lvl9pPr>
          </a:lstStyle>
          <a:p>
            <a:pPr marL="0" lvl="0" indent="0" algn="r">
              <a:spcBef>
                <a:spcPts val="0"/>
              </a:spcBef>
              <a:spcAft>
                <a:spcPts val="0"/>
              </a:spcAft>
              <a:buNone/>
              <a:defRPr/>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geeksforgeeks.org/stack-data-structure/" TargetMode="Externa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en.wikipedia.org/wiki/Dijkstra%27s_algorithm#cite_note-mehlhorn-8" TargetMode="Externa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8" name="Google Shape;128;p13"/>
          <p:cNvSpPr txBox="1"/>
          <p:nvPr/>
        </p:nvSpPr>
        <p:spPr bwMode="auto">
          <a:xfrm>
            <a:off x="762000" y="1752599"/>
            <a:ext cx="7622700" cy="30000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defRPr/>
            </a:pPr>
            <a:r>
              <a:rPr lang="en" sz="4000">
                <a:solidFill>
                  <a:schemeClr val="dk2"/>
                </a:solidFill>
                <a:latin typeface="Merriweather"/>
                <a:ea typeface="Merriweather"/>
                <a:cs typeface="Merriweather"/>
              </a:rPr>
              <a:t>Introduction to Data Structures</a:t>
            </a:r>
            <a:endParaRPr sz="4000">
              <a:solidFill>
                <a:schemeClr val="dk2"/>
              </a:solidFill>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3" name="Google Shape;203;p22"/>
          <p:cNvSpPr txBox="1"/>
          <p:nvPr/>
        </p:nvSpPr>
        <p:spPr bwMode="auto">
          <a:xfrm>
            <a:off x="533400" y="690725"/>
            <a:ext cx="8303400" cy="1932000"/>
          </a:xfrm>
          <a:prstGeom prst="rect">
            <a:avLst/>
          </a:prstGeom>
          <a:noFill/>
          <a:ln>
            <a:noFill/>
          </a:ln>
        </p:spPr>
        <p:txBody>
          <a:bodyPr spcFirstLastPara="1" wrap="square" lIns="91425" tIns="91425" rIns="91425" bIns="91425" anchor="t" anchorCtr="0">
            <a:noAutofit/>
          </a:bodyPr>
          <a:lstStyle/>
          <a:p>
            <a:pPr marL="0" lvl="0" indent="0" algn="l">
              <a:lnSpc>
                <a:spcPct val="114999"/>
              </a:lnSpc>
              <a:spcBef>
                <a:spcPts val="1100"/>
              </a:spcBef>
              <a:spcAft>
                <a:spcPts val="0"/>
              </a:spcAft>
              <a:buNone/>
              <a:defRPr/>
            </a:pPr>
            <a:r>
              <a:rPr lang="en" sz="1800" b="1">
                <a:solidFill>
                  <a:schemeClr val="lt1"/>
                </a:solidFill>
                <a:highlight>
                  <a:srgbClr val="FFFFFF"/>
                </a:highlight>
                <a:latin typeface="Merriweather"/>
                <a:ea typeface="Merriweather"/>
                <a:cs typeface="Merriweather"/>
              </a:rPr>
              <a:t>Push Operation in Stack</a:t>
            </a:r>
            <a:endParaRPr b="1">
              <a:solidFill>
                <a:schemeClr val="lt1"/>
              </a:solidFill>
              <a:highlight>
                <a:srgbClr val="FFFFFF"/>
              </a:highlight>
              <a:latin typeface="Merriweather"/>
              <a:ea typeface="Merriweather"/>
              <a:cs typeface="Merriweather"/>
            </a:endParaRPr>
          </a:p>
          <a:p>
            <a:pPr marL="457200" marR="25400" lvl="0" indent="-317500" algn="l">
              <a:lnSpc>
                <a:spcPct val="178571"/>
              </a:lnSpc>
              <a:spcBef>
                <a:spcPts val="1400"/>
              </a:spcBef>
              <a:spcAft>
                <a:spcPts val="0"/>
              </a:spcAft>
              <a:buSzPts val="1400"/>
              <a:buFont typeface="Merriweather"/>
              <a:buChar char="●"/>
              <a:defRPr/>
            </a:pPr>
            <a:r>
              <a:rPr lang="en">
                <a:highlight>
                  <a:srgbClr val="FFFFFF"/>
                </a:highlight>
                <a:latin typeface="Merriweather"/>
                <a:ea typeface="Merriweather"/>
                <a:cs typeface="Merriweather"/>
              </a:rPr>
              <a:t>Before inserting an element in a stack, we check whether the stack is full.</a:t>
            </a:r>
            <a:endParaRPr>
              <a:highlight>
                <a:srgbClr val="FFFFFF"/>
              </a:highlight>
              <a:latin typeface="Merriweather"/>
              <a:ea typeface="Merriweather"/>
              <a:cs typeface="Merriweather"/>
            </a:endParaRPr>
          </a:p>
          <a:p>
            <a:pPr marL="457200" marR="25400" lvl="0" indent="-317500" algn="l">
              <a:lnSpc>
                <a:spcPct val="178571"/>
              </a:lnSpc>
              <a:spcBef>
                <a:spcPts val="0"/>
              </a:spcBef>
              <a:spcAft>
                <a:spcPts val="0"/>
              </a:spcAft>
              <a:buSzPts val="1400"/>
              <a:buFont typeface="Verdana"/>
              <a:buChar char="●"/>
              <a:defRPr/>
            </a:pPr>
            <a:r>
              <a:rPr lang="en">
                <a:highlight>
                  <a:srgbClr val="FFFFFF"/>
                </a:highlight>
                <a:latin typeface="Merriweather"/>
                <a:ea typeface="Merriweather"/>
                <a:cs typeface="Merriweather"/>
              </a:rPr>
              <a:t>If we try to insert the element in a stack, and the stack is full, then the </a:t>
            </a:r>
            <a:r>
              <a:rPr lang="en" b="1">
                <a:highlight>
                  <a:srgbClr val="FFFFFF"/>
                </a:highlight>
                <a:latin typeface="Merriweather"/>
                <a:ea typeface="Merriweather"/>
                <a:cs typeface="Merriweather"/>
              </a:rPr>
              <a:t>overflow</a:t>
            </a:r>
            <a:r>
              <a:rPr lang="en">
                <a:highlight>
                  <a:srgbClr val="FFFFFF"/>
                </a:highlight>
                <a:latin typeface="Merriweather"/>
                <a:ea typeface="Merriweather"/>
                <a:cs typeface="Merriweather"/>
              </a:rPr>
              <a:t> condition occurs.</a:t>
            </a:r>
            <a:endParaRPr>
              <a:highlight>
                <a:srgbClr val="FFFFFF"/>
              </a:highlight>
              <a:latin typeface="Merriweather"/>
              <a:ea typeface="Merriweather"/>
              <a:cs typeface="Merriweather"/>
            </a:endParaRPr>
          </a:p>
          <a:p>
            <a:pPr marL="457200" marR="25400" lvl="0" indent="-317500" algn="l">
              <a:lnSpc>
                <a:spcPct val="178571"/>
              </a:lnSpc>
              <a:spcBef>
                <a:spcPts val="0"/>
              </a:spcBef>
              <a:spcAft>
                <a:spcPts val="0"/>
              </a:spcAft>
              <a:buSzPts val="1400"/>
              <a:buFont typeface="Merriweather"/>
              <a:buChar char="●"/>
              <a:defRPr/>
            </a:pPr>
            <a:r>
              <a:rPr lang="en">
                <a:highlight>
                  <a:srgbClr val="FFFFFF"/>
                </a:highlight>
                <a:latin typeface="Merriweather"/>
                <a:ea typeface="Merriweather"/>
                <a:cs typeface="Merriweather"/>
              </a:rPr>
              <a:t>When we initialize a stack, we set the value of top as -1 to check that the stack is empty.</a:t>
            </a:r>
            <a:endParaRPr>
              <a:highlight>
                <a:srgbClr val="FFFFFF"/>
              </a:highlight>
              <a:latin typeface="Merriweather"/>
              <a:ea typeface="Merriweather"/>
              <a:cs typeface="Merriweather"/>
            </a:endParaRPr>
          </a:p>
          <a:p>
            <a:pPr marL="457200" marR="25400" lvl="0" indent="-317500" algn="l">
              <a:lnSpc>
                <a:spcPct val="178571"/>
              </a:lnSpc>
              <a:spcBef>
                <a:spcPts val="0"/>
              </a:spcBef>
              <a:spcAft>
                <a:spcPts val="0"/>
              </a:spcAft>
              <a:buSzPts val="1400"/>
              <a:buFont typeface="Verdana"/>
              <a:buChar char="●"/>
              <a:defRPr/>
            </a:pPr>
            <a:r>
              <a:rPr lang="en">
                <a:highlight>
                  <a:srgbClr val="FFFFFF"/>
                </a:highlight>
                <a:latin typeface="Merriweather"/>
                <a:ea typeface="Merriweather"/>
                <a:cs typeface="Merriweather"/>
              </a:rPr>
              <a:t>When the new element is pushed in a stack, first, the value of the top gets incremented, i.e., </a:t>
            </a:r>
            <a:r>
              <a:rPr lang="en" b="1">
                <a:highlight>
                  <a:srgbClr val="FFFFFF"/>
                </a:highlight>
                <a:latin typeface="Merriweather"/>
                <a:ea typeface="Merriweather"/>
                <a:cs typeface="Merriweather"/>
              </a:rPr>
              <a:t>top=top+1,</a:t>
            </a:r>
            <a:r>
              <a:rPr lang="en">
                <a:highlight>
                  <a:srgbClr val="FFFFFF"/>
                </a:highlight>
                <a:latin typeface="Merriweather"/>
                <a:ea typeface="Merriweather"/>
                <a:cs typeface="Merriweather"/>
              </a:rPr>
              <a:t> and the element will be placed at the new position of the </a:t>
            </a:r>
            <a:r>
              <a:rPr lang="en" b="1">
                <a:highlight>
                  <a:srgbClr val="FFFFFF"/>
                </a:highlight>
                <a:latin typeface="Merriweather"/>
                <a:ea typeface="Merriweather"/>
                <a:cs typeface="Merriweather"/>
              </a:rPr>
              <a:t>top</a:t>
            </a:r>
            <a:r>
              <a:rPr lang="en">
                <a:highlight>
                  <a:srgbClr val="FFFFFF"/>
                </a:highlight>
                <a:latin typeface="Merriweather"/>
                <a:ea typeface="Merriweather"/>
                <a:cs typeface="Merriweather"/>
              </a:rPr>
              <a:t>.</a:t>
            </a:r>
            <a:endParaRPr>
              <a:highlight>
                <a:srgbClr val="FFFFFF"/>
              </a:highlight>
              <a:latin typeface="Merriweather"/>
              <a:ea typeface="Merriweather"/>
              <a:cs typeface="Merriweather"/>
            </a:endParaRPr>
          </a:p>
          <a:p>
            <a:pPr marL="457200" marR="25400" lvl="0" indent="-317500" algn="l">
              <a:lnSpc>
                <a:spcPct val="178571"/>
              </a:lnSpc>
              <a:spcBef>
                <a:spcPts val="0"/>
              </a:spcBef>
              <a:spcAft>
                <a:spcPts val="0"/>
              </a:spcAft>
              <a:buSzPts val="1400"/>
              <a:buFont typeface="Verdana"/>
              <a:buChar char="●"/>
              <a:defRPr/>
            </a:pPr>
            <a:r>
              <a:rPr lang="en">
                <a:highlight>
                  <a:srgbClr val="FFFFFF"/>
                </a:highlight>
                <a:latin typeface="Merriweather"/>
                <a:ea typeface="Merriweather"/>
                <a:cs typeface="Merriweather"/>
              </a:rPr>
              <a:t>The elements will be inserted until we reach the </a:t>
            </a:r>
            <a:r>
              <a:rPr lang="en" b="1">
                <a:highlight>
                  <a:srgbClr val="FFFFFF"/>
                </a:highlight>
                <a:latin typeface="Merriweather"/>
                <a:ea typeface="Merriweather"/>
                <a:cs typeface="Merriweather"/>
              </a:rPr>
              <a:t>max</a:t>
            </a:r>
            <a:r>
              <a:rPr lang="en">
                <a:highlight>
                  <a:srgbClr val="FFFFFF"/>
                </a:highlight>
                <a:latin typeface="Merriweather"/>
                <a:ea typeface="Merriweather"/>
                <a:cs typeface="Merriweather"/>
              </a:rPr>
              <a:t> size of the stack.</a:t>
            </a:r>
            <a:endParaRPr>
              <a:highlight>
                <a:srgbClr val="FFFFFF"/>
              </a:highlight>
              <a:latin typeface="Merriweather"/>
              <a:ea typeface="Merriweather"/>
              <a:cs typeface="Merriweather"/>
            </a:endParaRPr>
          </a:p>
          <a:p>
            <a:pPr marL="457200" lvl="0" indent="0" algn="l">
              <a:lnSpc>
                <a:spcPct val="171429"/>
              </a:lnSpc>
              <a:spcBef>
                <a:spcPts val="1100"/>
              </a:spcBef>
              <a:spcAft>
                <a:spcPts val="800"/>
              </a:spcAft>
              <a:buNone/>
              <a:defRPr/>
            </a:pPr>
            <a:endParaRPr>
              <a:highlight>
                <a:schemeClr val="dk1"/>
              </a:highlight>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8" name="Google Shape;208;p23"/>
          <p:cNvSpPr txBox="1"/>
          <p:nvPr/>
        </p:nvSpPr>
        <p:spPr bwMode="auto">
          <a:xfrm>
            <a:off x="533400" y="385925"/>
            <a:ext cx="8037900" cy="469500"/>
          </a:xfrm>
          <a:prstGeom prst="rect">
            <a:avLst/>
          </a:prstGeom>
          <a:noFill/>
          <a:ln>
            <a:noFill/>
          </a:ln>
        </p:spPr>
        <p:txBody>
          <a:bodyPr spcFirstLastPara="1" wrap="square" lIns="91425" tIns="91425" rIns="91425" bIns="91425" anchor="t" anchorCtr="0">
            <a:noAutofit/>
          </a:bodyPr>
          <a:lstStyle/>
          <a:p>
            <a:pPr marL="0" lvl="0" indent="0" algn="l">
              <a:lnSpc>
                <a:spcPct val="114999"/>
              </a:lnSpc>
              <a:spcBef>
                <a:spcPts val="1100"/>
              </a:spcBef>
              <a:spcAft>
                <a:spcPts val="1100"/>
              </a:spcAft>
              <a:buNone/>
              <a:defRPr/>
            </a:pPr>
            <a:r>
              <a:rPr lang="en" sz="1800" b="1">
                <a:solidFill>
                  <a:schemeClr val="lt1"/>
                </a:solidFill>
                <a:highlight>
                  <a:srgbClr val="FFFFFF"/>
                </a:highlight>
                <a:latin typeface="Merriweather"/>
                <a:ea typeface="Merriweather"/>
                <a:cs typeface="Merriweather"/>
              </a:rPr>
              <a:t>Push Operation in Stack </a:t>
            </a:r>
            <a:endParaRPr sz="2100">
              <a:solidFill>
                <a:schemeClr val="lt1"/>
              </a:solidFill>
              <a:highlight>
                <a:schemeClr val="dk1"/>
              </a:highlight>
              <a:latin typeface="Merriweather"/>
              <a:ea typeface="Merriweather"/>
              <a:cs typeface="Merriweather"/>
            </a:endParaRPr>
          </a:p>
        </p:txBody>
      </p:sp>
      <p:graphicFrame>
        <p:nvGraphicFramePr>
          <p:cNvPr id="209" name="Google Shape;209;p23"/>
          <p:cNvGraphicFramePr>
            <a:graphicFrameLocks xmlns:a="http://schemas.openxmlformats.org/drawingml/2006/main"/>
          </p:cNvGraphicFramePr>
          <p:nvPr/>
        </p:nvGraphicFramePr>
        <p:xfrm>
          <a:off x="2476500" y="1924050"/>
          <a:ext cx="3000000" cy="3000000"/>
        </p:xfrm>
        <a:graphic>
          <a:graphicData uri="http://schemas.openxmlformats.org/drawingml/2006/table">
            <a:tbl>
              <a:tblPr firstRow="0" firstCol="0" lastRow="0" lastCol="0" bandRow="0" bandCol="0">
                <a:tableStyleId>{0FF95457-F481-43EF-8FB5-189A222E6397}</a:tableStyleId>
                <a:noFill/>
              </a:tblPr>
              <a:tblGrid>
                <a:gridCol w="1173725"/>
              </a:tblGrid>
              <a:tr h="381000">
                <a:tc>
                  <a:txBody>
                    <a:bodyPr/>
                    <a:p>
                      <a:pPr marL="0" lvl="0" indent="0" algn="l">
                        <a:spcBef>
                          <a:spcPts val="0"/>
                        </a:spcBef>
                        <a:spcAft>
                          <a:spcPts val="0"/>
                        </a:spcAft>
                        <a:buNone/>
                        <a:defRPr/>
                      </a:pP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alpha val="0"/>
                        </a:srgbClr>
                      </a:solidFill>
                    </a:lnB>
                  </a:tcPr>
                </a:tc>
              </a:tr>
              <a:tr h="381000">
                <a:tc>
                  <a:txBody>
                    <a:bodyPr/>
                    <a:p>
                      <a:pPr marL="0" lvl="0" indent="0" algn="l">
                        <a:spcBef>
                          <a:spcPts val="0"/>
                        </a:spcBef>
                        <a:spcAft>
                          <a:spcPts val="0"/>
                        </a:spcAft>
                        <a:buNone/>
                        <a:defRPr/>
                      </a:pP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alpha val="0"/>
                        </a:srgbClr>
                      </a:solidFill>
                    </a:lnB>
                  </a:tcPr>
                </a:tc>
              </a:tr>
              <a:tr h="381000">
                <a:tc>
                  <a:txBody>
                    <a:bodyPr/>
                    <a:p>
                      <a:pPr marL="0" lvl="0" indent="0" algn="l">
                        <a:spcBef>
                          <a:spcPts val="0"/>
                        </a:spcBef>
                        <a:spcAft>
                          <a:spcPts val="0"/>
                        </a:spcAft>
                        <a:buNone/>
                        <a:defRPr/>
                      </a:pP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alpha val="0"/>
                        </a:srgbClr>
                      </a:solidFill>
                    </a:lnB>
                  </a:tcPr>
                </a:tc>
              </a:tr>
              <a:tr h="381000">
                <a:tc>
                  <a:txBody>
                    <a:bodyPr/>
                    <a:p>
                      <a:pPr marL="0" lvl="0" indent="0" algn="l">
                        <a:spcBef>
                          <a:spcPts val="0"/>
                        </a:spcBef>
                        <a:spcAft>
                          <a:spcPts val="0"/>
                        </a:spcAft>
                        <a:buNone/>
                        <a:defRPr/>
                      </a:pP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solidFill>
                    </a:lnB>
                  </a:tcPr>
                </a:tc>
              </a:tr>
              <a:tr h="381000">
                <a:tc>
                  <a:txBody>
                    <a:bodyPr/>
                    <a:p>
                      <a:pPr marL="0" lvl="0" indent="0" algn="l">
                        <a:spcBef>
                          <a:spcPts val="0"/>
                        </a:spcBef>
                        <a:spcAft>
                          <a:spcPts val="0"/>
                        </a:spcAft>
                        <a:buNone/>
                        <a:defRPr/>
                      </a:pPr>
                      <a:r>
                        <a:rPr lang="en">
                          <a:latin typeface="Merriweather"/>
                          <a:ea typeface="Merriweather"/>
                          <a:cs typeface="Merriweather"/>
                        </a:rPr>
                        <a:t>10</a:t>
                      </a: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solidFill>
                    </a:lnT>
                    <a:lnB w="9525" algn="ctr">
                      <a:solidFill>
                        <a:srgbClr val="000000"/>
                      </a:solidFill>
                    </a:lnB>
                  </a:tcPr>
                </a:tc>
              </a:tr>
            </a:tbl>
          </a:graphicData>
        </a:graphic>
      </p:graphicFrame>
      <p:graphicFrame>
        <p:nvGraphicFramePr>
          <p:cNvPr id="210" name="Google Shape;210;p23"/>
          <p:cNvGraphicFramePr>
            <a:graphicFrameLocks xmlns:a="http://schemas.openxmlformats.org/drawingml/2006/main"/>
          </p:cNvGraphicFramePr>
          <p:nvPr/>
        </p:nvGraphicFramePr>
        <p:xfrm>
          <a:off x="4000500" y="1924050"/>
          <a:ext cx="3000000" cy="3000000"/>
        </p:xfrm>
        <a:graphic>
          <a:graphicData uri="http://schemas.openxmlformats.org/drawingml/2006/table">
            <a:tbl>
              <a:tblPr firstRow="0" firstCol="0" lastRow="0" lastCol="0" bandRow="0" bandCol="0">
                <a:tableStyleId>{0FF95457-F481-43EF-8FB5-189A222E6397}</a:tableStyleId>
                <a:noFill/>
              </a:tblPr>
              <a:tblGrid>
                <a:gridCol w="1173725"/>
              </a:tblGrid>
              <a:tr h="381000">
                <a:tc>
                  <a:txBody>
                    <a:bodyPr/>
                    <a:p>
                      <a:pPr marL="0" lvl="0" indent="0" algn="l">
                        <a:spcBef>
                          <a:spcPts val="0"/>
                        </a:spcBef>
                        <a:spcAft>
                          <a:spcPts val="0"/>
                        </a:spcAft>
                        <a:buNone/>
                        <a:defRPr/>
                      </a:pP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alpha val="0"/>
                        </a:srgbClr>
                      </a:solidFill>
                    </a:lnB>
                  </a:tcPr>
                </a:tc>
              </a:tr>
              <a:tr h="381000">
                <a:tc>
                  <a:txBody>
                    <a:bodyPr/>
                    <a:p>
                      <a:pPr marL="0" lvl="0" indent="0" algn="l">
                        <a:spcBef>
                          <a:spcPts val="0"/>
                        </a:spcBef>
                        <a:spcAft>
                          <a:spcPts val="0"/>
                        </a:spcAft>
                        <a:buNone/>
                        <a:defRPr/>
                      </a:pP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alpha val="0"/>
                        </a:srgbClr>
                      </a:solidFill>
                    </a:lnB>
                  </a:tcPr>
                </a:tc>
              </a:tr>
              <a:tr h="381000">
                <a:tc>
                  <a:txBody>
                    <a:bodyPr/>
                    <a:p>
                      <a:pPr marL="0" lvl="0" indent="0" algn="l">
                        <a:spcBef>
                          <a:spcPts val="0"/>
                        </a:spcBef>
                        <a:spcAft>
                          <a:spcPts val="0"/>
                        </a:spcAft>
                        <a:buNone/>
                        <a:defRPr/>
                      </a:pP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solidFill>
                    </a:lnB>
                  </a:tcPr>
                </a:tc>
              </a:tr>
              <a:tr h="381000">
                <a:tc>
                  <a:txBody>
                    <a:bodyPr/>
                    <a:p>
                      <a:pPr marL="0" lvl="0" indent="0" algn="l">
                        <a:spcBef>
                          <a:spcPts val="0"/>
                        </a:spcBef>
                        <a:spcAft>
                          <a:spcPts val="0"/>
                        </a:spcAft>
                        <a:buNone/>
                        <a:defRPr/>
                      </a:pPr>
                      <a:r>
                        <a:rPr lang="en">
                          <a:latin typeface="Merriweather"/>
                          <a:ea typeface="Merriweather"/>
                          <a:cs typeface="Merriweather"/>
                        </a:rPr>
                        <a:t>20</a:t>
                      </a: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solidFill>
                    </a:lnT>
                    <a:lnB w="9525" algn="ctr">
                      <a:solidFill>
                        <a:srgbClr val="000000"/>
                      </a:solidFill>
                    </a:lnB>
                  </a:tcPr>
                </a:tc>
              </a:tr>
              <a:tr h="381000">
                <a:tc>
                  <a:txBody>
                    <a:bodyPr/>
                    <a:p>
                      <a:pPr marL="0" lvl="0" indent="0" algn="l">
                        <a:spcBef>
                          <a:spcPts val="0"/>
                        </a:spcBef>
                        <a:spcAft>
                          <a:spcPts val="0"/>
                        </a:spcAft>
                        <a:buNone/>
                        <a:defRPr/>
                      </a:pPr>
                      <a:r>
                        <a:rPr lang="en">
                          <a:latin typeface="Merriweather"/>
                          <a:ea typeface="Merriweather"/>
                          <a:cs typeface="Merriweather"/>
                        </a:rPr>
                        <a:t>10</a:t>
                      </a: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solidFill>
                    </a:lnT>
                    <a:lnB w="9525" algn="ctr">
                      <a:solidFill>
                        <a:srgbClr val="000000"/>
                      </a:solidFill>
                    </a:lnB>
                  </a:tcPr>
                </a:tc>
              </a:tr>
            </a:tbl>
          </a:graphicData>
        </a:graphic>
      </p:graphicFrame>
      <p:graphicFrame>
        <p:nvGraphicFramePr>
          <p:cNvPr id="211" name="Google Shape;211;p23"/>
          <p:cNvGraphicFramePr>
            <a:graphicFrameLocks xmlns:a="http://schemas.openxmlformats.org/drawingml/2006/main"/>
          </p:cNvGraphicFramePr>
          <p:nvPr/>
        </p:nvGraphicFramePr>
        <p:xfrm>
          <a:off x="5448300" y="1924050"/>
          <a:ext cx="3000000" cy="3000000"/>
        </p:xfrm>
        <a:graphic>
          <a:graphicData uri="http://schemas.openxmlformats.org/drawingml/2006/table">
            <a:tbl>
              <a:tblPr firstRow="0" firstCol="0" lastRow="0" lastCol="0" bandRow="0" bandCol="0">
                <a:tableStyleId>{0FF95457-F481-43EF-8FB5-189A222E6397}</a:tableStyleId>
                <a:noFill/>
              </a:tblPr>
              <a:tblGrid>
                <a:gridCol w="1173725"/>
              </a:tblGrid>
              <a:tr h="381000">
                <a:tc>
                  <a:txBody>
                    <a:bodyPr/>
                    <a:p>
                      <a:pPr marL="0" lvl="0" indent="0" algn="l">
                        <a:spcBef>
                          <a:spcPts val="0"/>
                        </a:spcBef>
                        <a:spcAft>
                          <a:spcPts val="0"/>
                        </a:spcAft>
                        <a:buNone/>
                        <a:defRPr/>
                      </a:pP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alpha val="0"/>
                        </a:srgbClr>
                      </a:solidFill>
                    </a:lnB>
                  </a:tcPr>
                </a:tc>
              </a:tr>
              <a:tr h="381000">
                <a:tc>
                  <a:txBody>
                    <a:bodyPr/>
                    <a:p>
                      <a:pPr marL="0" lvl="0" indent="0" algn="l">
                        <a:spcBef>
                          <a:spcPts val="0"/>
                        </a:spcBef>
                        <a:spcAft>
                          <a:spcPts val="0"/>
                        </a:spcAft>
                        <a:buNone/>
                        <a:defRPr/>
                      </a:pP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solidFill>
                    </a:lnB>
                  </a:tcPr>
                </a:tc>
              </a:tr>
              <a:tr h="381000">
                <a:tc>
                  <a:txBody>
                    <a:bodyPr/>
                    <a:p>
                      <a:pPr marL="0" lvl="0" indent="0" algn="l">
                        <a:spcBef>
                          <a:spcPts val="0"/>
                        </a:spcBef>
                        <a:spcAft>
                          <a:spcPts val="0"/>
                        </a:spcAft>
                        <a:buNone/>
                        <a:defRPr/>
                      </a:pPr>
                      <a:r>
                        <a:rPr lang="en">
                          <a:latin typeface="Merriweather"/>
                          <a:ea typeface="Merriweather"/>
                          <a:cs typeface="Merriweather"/>
                        </a:rPr>
                        <a:t>30</a:t>
                      </a: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solidFill>
                    </a:lnT>
                    <a:lnB w="9525" algn="ctr">
                      <a:solidFill>
                        <a:srgbClr val="000000"/>
                      </a:solidFill>
                    </a:lnB>
                  </a:tcPr>
                </a:tc>
              </a:tr>
              <a:tr h="381000">
                <a:tc>
                  <a:txBody>
                    <a:bodyPr/>
                    <a:p>
                      <a:pPr marL="0" lvl="0" indent="0" algn="l">
                        <a:spcBef>
                          <a:spcPts val="0"/>
                        </a:spcBef>
                        <a:spcAft>
                          <a:spcPts val="0"/>
                        </a:spcAft>
                        <a:buNone/>
                        <a:defRPr/>
                      </a:pPr>
                      <a:r>
                        <a:rPr lang="en">
                          <a:latin typeface="Merriweather"/>
                          <a:ea typeface="Merriweather"/>
                          <a:cs typeface="Merriweather"/>
                        </a:rPr>
                        <a:t>20</a:t>
                      </a: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solidFill>
                    </a:lnT>
                    <a:lnB w="9525" algn="ctr">
                      <a:solidFill>
                        <a:srgbClr val="000000"/>
                      </a:solidFill>
                    </a:lnB>
                  </a:tcPr>
                </a:tc>
              </a:tr>
              <a:tr h="381000">
                <a:tc>
                  <a:txBody>
                    <a:bodyPr/>
                    <a:p>
                      <a:pPr marL="0" lvl="0" indent="0" algn="l">
                        <a:spcBef>
                          <a:spcPts val="0"/>
                        </a:spcBef>
                        <a:spcAft>
                          <a:spcPts val="0"/>
                        </a:spcAft>
                        <a:buNone/>
                        <a:defRPr/>
                      </a:pPr>
                      <a:r>
                        <a:rPr lang="en">
                          <a:latin typeface="Merriweather"/>
                          <a:ea typeface="Merriweather"/>
                          <a:cs typeface="Merriweather"/>
                        </a:rPr>
                        <a:t>10</a:t>
                      </a: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solidFill>
                    </a:lnT>
                    <a:lnB w="9525" algn="ctr">
                      <a:solidFill>
                        <a:srgbClr val="000000"/>
                      </a:solidFill>
                    </a:lnB>
                  </a:tcPr>
                </a:tc>
              </a:tr>
            </a:tbl>
          </a:graphicData>
        </a:graphic>
      </p:graphicFrame>
      <p:graphicFrame>
        <p:nvGraphicFramePr>
          <p:cNvPr id="212" name="Google Shape;212;p23"/>
          <p:cNvGraphicFramePr>
            <a:graphicFrameLocks xmlns:a="http://schemas.openxmlformats.org/drawingml/2006/main"/>
          </p:cNvGraphicFramePr>
          <p:nvPr/>
        </p:nvGraphicFramePr>
        <p:xfrm>
          <a:off x="6896100" y="1924050"/>
          <a:ext cx="3000000" cy="3000000"/>
        </p:xfrm>
        <a:graphic>
          <a:graphicData uri="http://schemas.openxmlformats.org/drawingml/2006/table">
            <a:tbl>
              <a:tblPr firstRow="0" firstCol="0" lastRow="0" lastCol="0" bandRow="0" bandCol="0">
                <a:tableStyleId>{0FF95457-F481-43EF-8FB5-189A222E6397}</a:tableStyleId>
                <a:noFill/>
              </a:tblPr>
              <a:tblGrid>
                <a:gridCol w="1173725"/>
              </a:tblGrid>
              <a:tr h="381000">
                <a:tc>
                  <a:txBody>
                    <a:bodyPr/>
                    <a:p>
                      <a:pPr marL="0" lvl="0" indent="0" algn="l">
                        <a:spcBef>
                          <a:spcPts val="0"/>
                        </a:spcBef>
                        <a:spcAft>
                          <a:spcPts val="0"/>
                        </a:spcAft>
                        <a:buNone/>
                        <a:defRPr/>
                      </a:pP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solidFill>
                    </a:lnB>
                  </a:tcPr>
                </a:tc>
              </a:tr>
              <a:tr h="381000">
                <a:tc>
                  <a:txBody>
                    <a:bodyPr/>
                    <a:p>
                      <a:pPr marL="0" lvl="0" indent="0" algn="l">
                        <a:spcBef>
                          <a:spcPts val="0"/>
                        </a:spcBef>
                        <a:spcAft>
                          <a:spcPts val="0"/>
                        </a:spcAft>
                        <a:buNone/>
                        <a:defRPr/>
                      </a:pPr>
                      <a:r>
                        <a:rPr lang="en">
                          <a:latin typeface="Merriweather"/>
                          <a:ea typeface="Merriweather"/>
                          <a:cs typeface="Merriweather"/>
                        </a:rPr>
                        <a:t>40</a:t>
                      </a: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solidFill>
                    </a:lnT>
                    <a:lnB w="9525" algn="ctr">
                      <a:solidFill>
                        <a:srgbClr val="000000"/>
                      </a:solidFill>
                    </a:lnB>
                  </a:tcPr>
                </a:tc>
              </a:tr>
              <a:tr h="381000">
                <a:tc>
                  <a:txBody>
                    <a:bodyPr/>
                    <a:p>
                      <a:pPr marL="0" lvl="0" indent="0" algn="l">
                        <a:spcBef>
                          <a:spcPts val="0"/>
                        </a:spcBef>
                        <a:spcAft>
                          <a:spcPts val="0"/>
                        </a:spcAft>
                        <a:buNone/>
                        <a:defRPr/>
                      </a:pPr>
                      <a:r>
                        <a:rPr lang="en">
                          <a:latin typeface="Merriweather"/>
                          <a:ea typeface="Merriweather"/>
                          <a:cs typeface="Merriweather"/>
                        </a:rPr>
                        <a:t>30</a:t>
                      </a: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solidFill>
                    </a:lnT>
                    <a:lnB w="9525" algn="ctr">
                      <a:solidFill>
                        <a:srgbClr val="000000"/>
                      </a:solidFill>
                    </a:lnB>
                  </a:tcPr>
                </a:tc>
              </a:tr>
              <a:tr h="381000">
                <a:tc>
                  <a:txBody>
                    <a:bodyPr/>
                    <a:p>
                      <a:pPr marL="0" lvl="0" indent="0" algn="l">
                        <a:spcBef>
                          <a:spcPts val="0"/>
                        </a:spcBef>
                        <a:spcAft>
                          <a:spcPts val="0"/>
                        </a:spcAft>
                        <a:buNone/>
                        <a:defRPr/>
                      </a:pPr>
                      <a:r>
                        <a:rPr lang="en">
                          <a:latin typeface="Merriweather"/>
                          <a:ea typeface="Merriweather"/>
                          <a:cs typeface="Merriweather"/>
                        </a:rPr>
                        <a:t>20</a:t>
                      </a: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solidFill>
                    </a:lnT>
                    <a:lnB w="9525" algn="ctr">
                      <a:solidFill>
                        <a:srgbClr val="000000"/>
                      </a:solidFill>
                    </a:lnB>
                  </a:tcPr>
                </a:tc>
              </a:tr>
              <a:tr h="381000">
                <a:tc>
                  <a:txBody>
                    <a:bodyPr/>
                    <a:p>
                      <a:pPr marL="0" lvl="0" indent="0" algn="l">
                        <a:spcBef>
                          <a:spcPts val="0"/>
                        </a:spcBef>
                        <a:spcAft>
                          <a:spcPts val="0"/>
                        </a:spcAft>
                        <a:buNone/>
                        <a:defRPr/>
                      </a:pPr>
                      <a:r>
                        <a:rPr lang="en">
                          <a:latin typeface="Merriweather"/>
                          <a:ea typeface="Merriweather"/>
                          <a:cs typeface="Merriweather"/>
                        </a:rPr>
                        <a:t>10</a:t>
                      </a: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solidFill>
                    </a:lnT>
                    <a:lnB w="9525" algn="ctr">
                      <a:solidFill>
                        <a:srgbClr val="000000"/>
                      </a:solidFill>
                    </a:lnB>
                  </a:tcPr>
                </a:tc>
              </a:tr>
            </a:tbl>
          </a:graphicData>
        </a:graphic>
      </p:graphicFrame>
      <p:graphicFrame>
        <p:nvGraphicFramePr>
          <p:cNvPr id="213" name="Google Shape;213;p23"/>
          <p:cNvGraphicFramePr>
            <a:graphicFrameLocks xmlns:a="http://schemas.openxmlformats.org/drawingml/2006/main"/>
          </p:cNvGraphicFramePr>
          <p:nvPr/>
        </p:nvGraphicFramePr>
        <p:xfrm>
          <a:off x="952500" y="1924050"/>
          <a:ext cx="3000000" cy="3000000"/>
        </p:xfrm>
        <a:graphic>
          <a:graphicData uri="http://schemas.openxmlformats.org/drawingml/2006/table">
            <a:tbl>
              <a:tblPr firstRow="0" firstCol="0" lastRow="0" lastCol="0" bandRow="0" bandCol="0">
                <a:tableStyleId>{0FF95457-F481-43EF-8FB5-189A222E6397}</a:tableStyleId>
                <a:noFill/>
              </a:tblPr>
              <a:tblGrid>
                <a:gridCol w="1173725"/>
              </a:tblGrid>
              <a:tr h="381000">
                <a:tc>
                  <a:txBody>
                    <a:bodyPr/>
                    <a:p>
                      <a:pPr marL="0" lvl="0" indent="0" algn="l">
                        <a:spcBef>
                          <a:spcPts val="0"/>
                        </a:spcBef>
                        <a:spcAft>
                          <a:spcPts val="0"/>
                        </a:spcAft>
                        <a:buNone/>
                        <a:defRPr/>
                      </a:pP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alpha val="0"/>
                        </a:srgbClr>
                      </a:solidFill>
                    </a:lnB>
                  </a:tcPr>
                </a:tc>
              </a:tr>
              <a:tr h="381000">
                <a:tc>
                  <a:txBody>
                    <a:bodyPr/>
                    <a:p>
                      <a:pPr marL="0" lvl="0" indent="0" algn="l">
                        <a:spcBef>
                          <a:spcPts val="0"/>
                        </a:spcBef>
                        <a:spcAft>
                          <a:spcPts val="0"/>
                        </a:spcAft>
                        <a:buNone/>
                        <a:defRPr/>
                      </a:pP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alpha val="0"/>
                        </a:srgbClr>
                      </a:solidFill>
                    </a:lnB>
                  </a:tcPr>
                </a:tc>
              </a:tr>
              <a:tr h="381000">
                <a:tc>
                  <a:txBody>
                    <a:bodyPr/>
                    <a:p>
                      <a:pPr marL="0" lvl="0" indent="0" algn="l">
                        <a:spcBef>
                          <a:spcPts val="0"/>
                        </a:spcBef>
                        <a:spcAft>
                          <a:spcPts val="0"/>
                        </a:spcAft>
                        <a:buNone/>
                        <a:defRPr/>
                      </a:pP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alpha val="0"/>
                        </a:srgbClr>
                      </a:solidFill>
                    </a:lnB>
                  </a:tcPr>
                </a:tc>
              </a:tr>
              <a:tr h="381000">
                <a:tc>
                  <a:txBody>
                    <a:bodyPr/>
                    <a:p>
                      <a:pPr marL="0" lvl="0" indent="0" algn="l">
                        <a:spcBef>
                          <a:spcPts val="0"/>
                        </a:spcBef>
                        <a:spcAft>
                          <a:spcPts val="0"/>
                        </a:spcAft>
                        <a:buNone/>
                        <a:defRPr/>
                      </a:pP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alpha val="0"/>
                        </a:srgbClr>
                      </a:solidFill>
                    </a:lnB>
                  </a:tcPr>
                </a:tc>
              </a:tr>
              <a:tr h="381000">
                <a:tc>
                  <a:txBody>
                    <a:bodyPr/>
                    <a:p>
                      <a:pPr marL="0" lvl="0" indent="0" algn="l">
                        <a:spcBef>
                          <a:spcPts val="0"/>
                        </a:spcBef>
                        <a:spcAft>
                          <a:spcPts val="0"/>
                        </a:spcAft>
                        <a:buNone/>
                        <a:defRPr/>
                      </a:pP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solidFill>
                    </a:lnB>
                  </a:tcPr>
                </a:tc>
              </a:tr>
            </a:tbl>
          </a:graphicData>
        </a:graphic>
      </p:graphicFrame>
      <p:sp>
        <p:nvSpPr>
          <p:cNvPr id="214" name="Google Shape;214;p23"/>
          <p:cNvSpPr txBox="1"/>
          <p:nvPr/>
        </p:nvSpPr>
        <p:spPr bwMode="auto">
          <a:xfrm>
            <a:off x="1037300" y="1344550"/>
            <a:ext cx="1241400" cy="238199"/>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solidFill>
                  <a:srgbClr val="980000"/>
                </a:solidFill>
                <a:latin typeface="Merriweather"/>
                <a:ea typeface="Merriweather"/>
                <a:cs typeface="Merriweather"/>
              </a:rPr>
              <a:t>Top = -1</a:t>
            </a:r>
            <a:endParaRPr>
              <a:solidFill>
                <a:srgbClr val="980000"/>
              </a:solidFill>
              <a:latin typeface="Merriweather"/>
              <a:ea typeface="Merriweather"/>
              <a:cs typeface="Merriweather"/>
            </a:endParaRPr>
          </a:p>
        </p:txBody>
      </p:sp>
      <p:sp>
        <p:nvSpPr>
          <p:cNvPr id="215" name="Google Shape;215;p23"/>
          <p:cNvSpPr txBox="1"/>
          <p:nvPr/>
        </p:nvSpPr>
        <p:spPr bwMode="auto">
          <a:xfrm>
            <a:off x="2561300" y="1115950"/>
            <a:ext cx="1241400" cy="238199"/>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solidFill>
                  <a:srgbClr val="980000"/>
                </a:solidFill>
                <a:latin typeface="Merriweather"/>
                <a:ea typeface="Merriweather"/>
                <a:cs typeface="Merriweather"/>
              </a:rPr>
              <a:t>Push 10</a:t>
            </a:r>
            <a:endParaRPr>
              <a:solidFill>
                <a:srgbClr val="980000"/>
              </a:solidFill>
              <a:latin typeface="Merriweather"/>
              <a:ea typeface="Merriweather"/>
              <a:cs typeface="Merriweather"/>
            </a:endParaRPr>
          </a:p>
          <a:p>
            <a:pPr marL="0" lvl="0" indent="0" algn="l">
              <a:spcBef>
                <a:spcPts val="0"/>
              </a:spcBef>
              <a:spcAft>
                <a:spcPts val="0"/>
              </a:spcAft>
              <a:buNone/>
              <a:defRPr/>
            </a:pPr>
            <a:r>
              <a:rPr lang="en">
                <a:solidFill>
                  <a:srgbClr val="980000"/>
                </a:solidFill>
                <a:latin typeface="Merriweather"/>
                <a:ea typeface="Merriweather"/>
                <a:cs typeface="Merriweather"/>
              </a:rPr>
              <a:t>Top = 0</a:t>
            </a:r>
            <a:endParaRPr>
              <a:solidFill>
                <a:srgbClr val="980000"/>
              </a:solidFill>
              <a:latin typeface="Merriweather"/>
              <a:ea typeface="Merriweather"/>
              <a:cs typeface="Merriweather"/>
            </a:endParaRPr>
          </a:p>
          <a:p>
            <a:pPr marL="0" lvl="0" indent="0" algn="l">
              <a:spcBef>
                <a:spcPts val="0"/>
              </a:spcBef>
              <a:spcAft>
                <a:spcPts val="0"/>
              </a:spcAft>
              <a:buNone/>
              <a:defRPr/>
            </a:pPr>
            <a:endParaRPr>
              <a:solidFill>
                <a:srgbClr val="980000"/>
              </a:solidFill>
              <a:latin typeface="Merriweather"/>
              <a:ea typeface="Merriweather"/>
              <a:cs typeface="Merriweather"/>
            </a:endParaRPr>
          </a:p>
        </p:txBody>
      </p:sp>
      <p:sp>
        <p:nvSpPr>
          <p:cNvPr id="216" name="Google Shape;216;p23"/>
          <p:cNvSpPr txBox="1"/>
          <p:nvPr/>
        </p:nvSpPr>
        <p:spPr bwMode="auto">
          <a:xfrm>
            <a:off x="4085300" y="1115950"/>
            <a:ext cx="1241400" cy="238199"/>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solidFill>
                  <a:srgbClr val="980000"/>
                </a:solidFill>
                <a:latin typeface="Merriweather"/>
                <a:ea typeface="Merriweather"/>
                <a:cs typeface="Merriweather"/>
              </a:rPr>
              <a:t>Push 20</a:t>
            </a:r>
            <a:endParaRPr>
              <a:solidFill>
                <a:srgbClr val="980000"/>
              </a:solidFill>
              <a:latin typeface="Merriweather"/>
              <a:ea typeface="Merriweather"/>
              <a:cs typeface="Merriweather"/>
            </a:endParaRPr>
          </a:p>
          <a:p>
            <a:pPr marL="0" lvl="0" indent="0" algn="l">
              <a:spcBef>
                <a:spcPts val="0"/>
              </a:spcBef>
              <a:spcAft>
                <a:spcPts val="0"/>
              </a:spcAft>
              <a:buNone/>
              <a:defRPr/>
            </a:pPr>
            <a:r>
              <a:rPr lang="en">
                <a:solidFill>
                  <a:srgbClr val="980000"/>
                </a:solidFill>
                <a:latin typeface="Merriweather"/>
                <a:ea typeface="Merriweather"/>
                <a:cs typeface="Merriweather"/>
              </a:rPr>
              <a:t>Top = 1</a:t>
            </a:r>
            <a:endParaRPr>
              <a:solidFill>
                <a:srgbClr val="980000"/>
              </a:solidFill>
              <a:latin typeface="Merriweather"/>
              <a:ea typeface="Merriweather"/>
              <a:cs typeface="Merriweather"/>
            </a:endParaRPr>
          </a:p>
        </p:txBody>
      </p:sp>
      <p:sp>
        <p:nvSpPr>
          <p:cNvPr id="217" name="Google Shape;217;p23"/>
          <p:cNvSpPr txBox="1"/>
          <p:nvPr/>
        </p:nvSpPr>
        <p:spPr bwMode="auto">
          <a:xfrm>
            <a:off x="5533100" y="1115950"/>
            <a:ext cx="1241400" cy="238199"/>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solidFill>
                  <a:srgbClr val="980000"/>
                </a:solidFill>
                <a:latin typeface="Merriweather"/>
                <a:ea typeface="Merriweather"/>
                <a:cs typeface="Merriweather"/>
              </a:rPr>
              <a:t>Push 30</a:t>
            </a:r>
            <a:endParaRPr>
              <a:solidFill>
                <a:srgbClr val="980000"/>
              </a:solidFill>
              <a:latin typeface="Merriweather"/>
              <a:ea typeface="Merriweather"/>
              <a:cs typeface="Merriweather"/>
            </a:endParaRPr>
          </a:p>
          <a:p>
            <a:pPr marL="0" lvl="0" indent="0" algn="l">
              <a:spcBef>
                <a:spcPts val="0"/>
              </a:spcBef>
              <a:spcAft>
                <a:spcPts val="0"/>
              </a:spcAft>
              <a:buNone/>
              <a:defRPr/>
            </a:pPr>
            <a:r>
              <a:rPr lang="en">
                <a:solidFill>
                  <a:srgbClr val="980000"/>
                </a:solidFill>
                <a:latin typeface="Merriweather"/>
                <a:ea typeface="Merriweather"/>
                <a:cs typeface="Merriweather"/>
              </a:rPr>
              <a:t>Top = 2</a:t>
            </a:r>
            <a:endParaRPr>
              <a:solidFill>
                <a:srgbClr val="980000"/>
              </a:solidFill>
              <a:latin typeface="Merriweather"/>
              <a:ea typeface="Merriweather"/>
              <a:cs typeface="Merriweather"/>
            </a:endParaRPr>
          </a:p>
        </p:txBody>
      </p:sp>
      <p:sp>
        <p:nvSpPr>
          <p:cNvPr id="218" name="Google Shape;218;p23"/>
          <p:cNvSpPr txBox="1"/>
          <p:nvPr/>
        </p:nvSpPr>
        <p:spPr bwMode="auto">
          <a:xfrm>
            <a:off x="6980900" y="1115950"/>
            <a:ext cx="1241400" cy="238199"/>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solidFill>
                  <a:srgbClr val="980000"/>
                </a:solidFill>
                <a:latin typeface="Merriweather"/>
                <a:ea typeface="Merriweather"/>
                <a:cs typeface="Merriweather"/>
              </a:rPr>
              <a:t>Push 40</a:t>
            </a:r>
            <a:endParaRPr>
              <a:solidFill>
                <a:srgbClr val="980000"/>
              </a:solidFill>
              <a:latin typeface="Merriweather"/>
              <a:ea typeface="Merriweather"/>
              <a:cs typeface="Merriweather"/>
            </a:endParaRPr>
          </a:p>
          <a:p>
            <a:pPr marL="0" lvl="0" indent="0" algn="l">
              <a:spcBef>
                <a:spcPts val="0"/>
              </a:spcBef>
              <a:spcAft>
                <a:spcPts val="0"/>
              </a:spcAft>
              <a:buNone/>
              <a:defRPr/>
            </a:pPr>
            <a:r>
              <a:rPr lang="en">
                <a:solidFill>
                  <a:srgbClr val="980000"/>
                </a:solidFill>
                <a:latin typeface="Merriweather"/>
                <a:ea typeface="Merriweather"/>
                <a:cs typeface="Merriweather"/>
              </a:rPr>
              <a:t>Top = 3</a:t>
            </a:r>
            <a:endParaRPr>
              <a:solidFill>
                <a:srgbClr val="980000"/>
              </a:solidFill>
              <a:latin typeface="Merriweather"/>
              <a:ea typeface="Merriweather"/>
              <a:cs typeface="Merriweather"/>
            </a:endParaRPr>
          </a:p>
        </p:txBody>
      </p:sp>
      <p:sp>
        <p:nvSpPr>
          <p:cNvPr id="219" name="Google Shape;219;p23"/>
          <p:cNvSpPr txBox="1"/>
          <p:nvPr/>
        </p:nvSpPr>
        <p:spPr bwMode="auto">
          <a:xfrm>
            <a:off x="875075" y="4011550"/>
            <a:ext cx="1556100" cy="238199"/>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solidFill>
                  <a:srgbClr val="980000"/>
                </a:solidFill>
                <a:latin typeface="Merriweather"/>
                <a:ea typeface="Merriweather"/>
                <a:cs typeface="Merriweather"/>
              </a:rPr>
              <a:t>Empty Stack</a:t>
            </a:r>
            <a:endParaRPr>
              <a:solidFill>
                <a:srgbClr val="980000"/>
              </a:solidFill>
              <a:latin typeface="Merriweather"/>
              <a:ea typeface="Merriweather"/>
              <a:cs typeface="Merriweather"/>
            </a:endParaRPr>
          </a:p>
        </p:txBody>
      </p:sp>
      <p:sp>
        <p:nvSpPr>
          <p:cNvPr id="220" name="Google Shape;220;p23"/>
          <p:cNvSpPr txBox="1"/>
          <p:nvPr/>
        </p:nvSpPr>
        <p:spPr bwMode="auto">
          <a:xfrm>
            <a:off x="6818675" y="4087750"/>
            <a:ext cx="1556100" cy="238199"/>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solidFill>
                  <a:srgbClr val="980000"/>
                </a:solidFill>
                <a:latin typeface="Merriweather"/>
                <a:ea typeface="Merriweather"/>
                <a:cs typeface="Merriweather"/>
              </a:rPr>
              <a:t>Stack is full</a:t>
            </a:r>
            <a:endParaRPr>
              <a:solidFill>
                <a:srgbClr val="980000"/>
              </a:solidFill>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25" name="Google Shape;225;p24"/>
          <p:cNvSpPr txBox="1"/>
          <p:nvPr/>
        </p:nvSpPr>
        <p:spPr bwMode="auto">
          <a:xfrm>
            <a:off x="533400" y="690725"/>
            <a:ext cx="8303400" cy="1932000"/>
          </a:xfrm>
          <a:prstGeom prst="rect">
            <a:avLst/>
          </a:prstGeom>
          <a:noFill/>
          <a:ln>
            <a:noFill/>
          </a:ln>
        </p:spPr>
        <p:txBody>
          <a:bodyPr spcFirstLastPara="1" wrap="square" lIns="91425" tIns="91425" rIns="91425" bIns="91425" anchor="t" anchorCtr="0">
            <a:noAutofit/>
          </a:bodyPr>
          <a:lstStyle/>
          <a:p>
            <a:pPr marL="0" lvl="0" indent="0" algn="l">
              <a:lnSpc>
                <a:spcPct val="114999"/>
              </a:lnSpc>
              <a:spcBef>
                <a:spcPts val="1100"/>
              </a:spcBef>
              <a:spcAft>
                <a:spcPts val="0"/>
              </a:spcAft>
              <a:buNone/>
              <a:defRPr/>
            </a:pPr>
            <a:r>
              <a:rPr lang="en" sz="1800" b="1">
                <a:solidFill>
                  <a:schemeClr val="lt1"/>
                </a:solidFill>
                <a:highlight>
                  <a:srgbClr val="FFFFFF"/>
                </a:highlight>
                <a:latin typeface="Merriweather"/>
                <a:ea typeface="Merriweather"/>
                <a:cs typeface="Merriweather"/>
              </a:rPr>
              <a:t>Pop </a:t>
            </a:r>
            <a:r>
              <a:rPr lang="en" sz="1800" b="1">
                <a:solidFill>
                  <a:schemeClr val="lt1"/>
                </a:solidFill>
                <a:highlight>
                  <a:srgbClr val="FFFFFF"/>
                </a:highlight>
                <a:latin typeface="Merriweather"/>
                <a:ea typeface="Merriweather"/>
                <a:cs typeface="Merriweather"/>
              </a:rPr>
              <a:t>Operation in Stack</a:t>
            </a:r>
            <a:endParaRPr b="1">
              <a:solidFill>
                <a:schemeClr val="lt1"/>
              </a:solidFill>
              <a:highlight>
                <a:srgbClr val="FFFFFF"/>
              </a:highlight>
              <a:latin typeface="Merriweather"/>
              <a:ea typeface="Merriweather"/>
              <a:cs typeface="Merriweather"/>
            </a:endParaRPr>
          </a:p>
          <a:p>
            <a:pPr marL="457200" marR="25400" lvl="0" indent="-317500" algn="l">
              <a:lnSpc>
                <a:spcPct val="178571"/>
              </a:lnSpc>
              <a:spcBef>
                <a:spcPts val="1400"/>
              </a:spcBef>
              <a:spcAft>
                <a:spcPts val="0"/>
              </a:spcAft>
              <a:buSzPts val="1400"/>
              <a:buFont typeface="Merriweather"/>
              <a:buChar char="●"/>
              <a:defRPr/>
            </a:pPr>
            <a:r>
              <a:rPr lang="en">
                <a:highlight>
                  <a:srgbClr val="FFFFFF"/>
                </a:highlight>
                <a:latin typeface="Merriweather"/>
                <a:ea typeface="Merriweather"/>
                <a:cs typeface="Merriweather"/>
              </a:rPr>
              <a:t>Before deleting the element from the stack, we check whether the stack is empty.</a:t>
            </a:r>
            <a:endParaRPr>
              <a:highlight>
                <a:srgbClr val="FFFFFF"/>
              </a:highlight>
              <a:latin typeface="Merriweather"/>
              <a:ea typeface="Merriweather"/>
              <a:cs typeface="Merriweather"/>
            </a:endParaRPr>
          </a:p>
          <a:p>
            <a:pPr marL="457200" marR="25400" lvl="0" indent="-317500" algn="l">
              <a:lnSpc>
                <a:spcPct val="178571"/>
              </a:lnSpc>
              <a:spcBef>
                <a:spcPts val="0"/>
              </a:spcBef>
              <a:spcAft>
                <a:spcPts val="0"/>
              </a:spcAft>
              <a:buSzPts val="1400"/>
              <a:buFont typeface="Verdana"/>
              <a:buChar char="●"/>
              <a:defRPr/>
            </a:pPr>
            <a:r>
              <a:rPr lang="en">
                <a:highlight>
                  <a:srgbClr val="FFFFFF"/>
                </a:highlight>
                <a:latin typeface="Merriweather"/>
                <a:ea typeface="Merriweather"/>
                <a:cs typeface="Merriweather"/>
              </a:rPr>
              <a:t>If we try to delete the element from the empty stack, then the </a:t>
            </a:r>
            <a:r>
              <a:rPr lang="en" b="1" i="1">
                <a:highlight>
                  <a:srgbClr val="FFFFFF"/>
                </a:highlight>
                <a:latin typeface="Merriweather"/>
                <a:ea typeface="Merriweather"/>
                <a:cs typeface="Merriweather"/>
              </a:rPr>
              <a:t>underflow</a:t>
            </a:r>
            <a:r>
              <a:rPr lang="en">
                <a:highlight>
                  <a:srgbClr val="FFFFFF"/>
                </a:highlight>
                <a:latin typeface="Merriweather"/>
                <a:ea typeface="Merriweather"/>
                <a:cs typeface="Merriweather"/>
              </a:rPr>
              <a:t> condition occurs.</a:t>
            </a:r>
            <a:endParaRPr>
              <a:highlight>
                <a:srgbClr val="FFFFFF"/>
              </a:highlight>
              <a:latin typeface="Merriweather"/>
              <a:ea typeface="Merriweather"/>
              <a:cs typeface="Merriweather"/>
            </a:endParaRPr>
          </a:p>
          <a:p>
            <a:pPr marL="457200" marR="25400" lvl="0" indent="-317500" algn="l">
              <a:lnSpc>
                <a:spcPct val="178571"/>
              </a:lnSpc>
              <a:spcBef>
                <a:spcPts val="0"/>
              </a:spcBef>
              <a:spcAft>
                <a:spcPts val="0"/>
              </a:spcAft>
              <a:buSzPts val="1400"/>
              <a:buFont typeface="Verdana"/>
              <a:buChar char="●"/>
              <a:defRPr/>
            </a:pPr>
            <a:r>
              <a:rPr lang="en">
                <a:highlight>
                  <a:srgbClr val="FFFFFF"/>
                </a:highlight>
                <a:latin typeface="Merriweather"/>
                <a:ea typeface="Merriweather"/>
                <a:cs typeface="Merriweather"/>
              </a:rPr>
              <a:t>If the stack is not empty, we first access the element which is pointed by the </a:t>
            </a:r>
            <a:r>
              <a:rPr lang="en" b="1" i="1">
                <a:highlight>
                  <a:srgbClr val="FFFFFF"/>
                </a:highlight>
                <a:latin typeface="Merriweather"/>
                <a:ea typeface="Merriweather"/>
                <a:cs typeface="Merriweather"/>
              </a:rPr>
              <a:t>top</a:t>
            </a:r>
            <a:endParaRPr b="1" i="1">
              <a:highlight>
                <a:srgbClr val="FFFFFF"/>
              </a:highlight>
              <a:latin typeface="Merriweather"/>
              <a:ea typeface="Merriweather"/>
              <a:cs typeface="Merriweather"/>
            </a:endParaRPr>
          </a:p>
          <a:p>
            <a:pPr marL="457200" marR="25400" lvl="0" indent="-317500" algn="l">
              <a:lnSpc>
                <a:spcPct val="178571"/>
              </a:lnSpc>
              <a:spcBef>
                <a:spcPts val="0"/>
              </a:spcBef>
              <a:spcAft>
                <a:spcPts val="0"/>
              </a:spcAft>
              <a:buSzPts val="1400"/>
              <a:buFont typeface="Verdana"/>
              <a:buChar char="●"/>
              <a:defRPr/>
            </a:pPr>
            <a:r>
              <a:rPr lang="en">
                <a:highlight>
                  <a:srgbClr val="FFFFFF"/>
                </a:highlight>
                <a:latin typeface="Merriweather"/>
                <a:ea typeface="Merriweather"/>
                <a:cs typeface="Merriweather"/>
              </a:rPr>
              <a:t>Once the pop operation is performed, the top is decremented by 1, i.e., </a:t>
            </a:r>
            <a:r>
              <a:rPr lang="en" b="1">
                <a:highlight>
                  <a:srgbClr val="FFFFFF"/>
                </a:highlight>
                <a:latin typeface="Merriweather"/>
                <a:ea typeface="Merriweather"/>
                <a:cs typeface="Merriweather"/>
              </a:rPr>
              <a:t>top=top-1</a:t>
            </a:r>
            <a:r>
              <a:rPr lang="en">
                <a:highlight>
                  <a:srgbClr val="FFFFFF"/>
                </a:highlight>
                <a:latin typeface="Merriweather"/>
                <a:ea typeface="Merriweather"/>
                <a:cs typeface="Merriweather"/>
              </a:rPr>
              <a:t>.</a:t>
            </a:r>
            <a:endParaRPr>
              <a:highlight>
                <a:srgbClr val="FFFFFF"/>
              </a:highlight>
              <a:latin typeface="Merriweather"/>
              <a:ea typeface="Merriweather"/>
              <a:cs typeface="Merriweather"/>
            </a:endParaRPr>
          </a:p>
          <a:p>
            <a:pPr marL="457200" marR="25400" lvl="0" indent="0" algn="l">
              <a:lnSpc>
                <a:spcPct val="178571"/>
              </a:lnSpc>
              <a:spcBef>
                <a:spcPts val="1400"/>
              </a:spcBef>
              <a:spcAft>
                <a:spcPts val="0"/>
              </a:spcAft>
              <a:buNone/>
              <a:defRPr/>
            </a:pPr>
            <a:endParaRPr>
              <a:highlight>
                <a:srgbClr val="FFFFFF"/>
              </a:highlight>
              <a:latin typeface="Merriweather"/>
              <a:ea typeface="Merriweather"/>
              <a:cs typeface="Merriweather"/>
            </a:endParaRPr>
          </a:p>
          <a:p>
            <a:pPr marL="457200" lvl="0" indent="0" algn="l">
              <a:lnSpc>
                <a:spcPct val="171429"/>
              </a:lnSpc>
              <a:spcBef>
                <a:spcPts val="1100"/>
              </a:spcBef>
              <a:spcAft>
                <a:spcPts val="800"/>
              </a:spcAft>
              <a:buNone/>
              <a:defRPr/>
            </a:pPr>
            <a:endParaRPr>
              <a:highlight>
                <a:schemeClr val="dk1"/>
              </a:highlight>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30" name="Google Shape;230;p25"/>
          <p:cNvSpPr txBox="1"/>
          <p:nvPr/>
        </p:nvSpPr>
        <p:spPr bwMode="auto">
          <a:xfrm>
            <a:off x="533400" y="385925"/>
            <a:ext cx="8037900" cy="469500"/>
          </a:xfrm>
          <a:prstGeom prst="rect">
            <a:avLst/>
          </a:prstGeom>
          <a:noFill/>
          <a:ln>
            <a:noFill/>
          </a:ln>
        </p:spPr>
        <p:txBody>
          <a:bodyPr spcFirstLastPara="1" wrap="square" lIns="91425" tIns="91425" rIns="91425" bIns="91425" anchor="t" anchorCtr="0">
            <a:noAutofit/>
          </a:bodyPr>
          <a:lstStyle/>
          <a:p>
            <a:pPr marL="0" lvl="0" indent="0" algn="l">
              <a:lnSpc>
                <a:spcPct val="114999"/>
              </a:lnSpc>
              <a:spcBef>
                <a:spcPts val="1100"/>
              </a:spcBef>
              <a:spcAft>
                <a:spcPts val="1100"/>
              </a:spcAft>
              <a:buNone/>
              <a:defRPr/>
            </a:pPr>
            <a:r>
              <a:rPr lang="en" sz="1800" b="1">
                <a:solidFill>
                  <a:schemeClr val="lt1"/>
                </a:solidFill>
                <a:highlight>
                  <a:srgbClr val="FFFFFF"/>
                </a:highlight>
                <a:latin typeface="Merriweather"/>
                <a:ea typeface="Merriweather"/>
                <a:cs typeface="Merriweather"/>
              </a:rPr>
              <a:t>Pop </a:t>
            </a:r>
            <a:r>
              <a:rPr lang="en" sz="1800" b="1">
                <a:solidFill>
                  <a:schemeClr val="lt1"/>
                </a:solidFill>
                <a:highlight>
                  <a:srgbClr val="FFFFFF"/>
                </a:highlight>
                <a:latin typeface="Merriweather"/>
                <a:ea typeface="Merriweather"/>
                <a:cs typeface="Merriweather"/>
              </a:rPr>
              <a:t>Operation in Stack </a:t>
            </a:r>
            <a:endParaRPr sz="2100">
              <a:solidFill>
                <a:schemeClr val="lt1"/>
              </a:solidFill>
              <a:highlight>
                <a:schemeClr val="dk1"/>
              </a:highlight>
              <a:latin typeface="Merriweather"/>
              <a:ea typeface="Merriweather"/>
              <a:cs typeface="Merriweather"/>
            </a:endParaRPr>
          </a:p>
        </p:txBody>
      </p:sp>
      <p:graphicFrame>
        <p:nvGraphicFramePr>
          <p:cNvPr id="231" name="Google Shape;231;p25"/>
          <p:cNvGraphicFramePr>
            <a:graphicFrameLocks xmlns:a="http://schemas.openxmlformats.org/drawingml/2006/main"/>
          </p:cNvGraphicFramePr>
          <p:nvPr/>
        </p:nvGraphicFramePr>
        <p:xfrm>
          <a:off x="6972300" y="2000250"/>
          <a:ext cx="3000000" cy="3000000"/>
        </p:xfrm>
        <a:graphic>
          <a:graphicData uri="http://schemas.openxmlformats.org/drawingml/2006/table">
            <a:tbl>
              <a:tblPr firstRow="0" firstCol="0" lastRow="0" lastCol="0" bandRow="0" bandCol="0">
                <a:tableStyleId>{0FF95457-F481-43EF-8FB5-189A222E6397}</a:tableStyleId>
                <a:noFill/>
              </a:tblPr>
              <a:tblGrid>
                <a:gridCol w="1173725"/>
              </a:tblGrid>
              <a:tr h="381000">
                <a:tc>
                  <a:txBody>
                    <a:bodyPr/>
                    <a:p>
                      <a:pPr marL="0" lvl="0" indent="0" algn="l">
                        <a:spcBef>
                          <a:spcPts val="0"/>
                        </a:spcBef>
                        <a:spcAft>
                          <a:spcPts val="0"/>
                        </a:spcAft>
                        <a:buNone/>
                        <a:defRPr/>
                      </a:pP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alpha val="0"/>
                        </a:srgbClr>
                      </a:solidFill>
                    </a:lnB>
                  </a:tcPr>
                </a:tc>
              </a:tr>
              <a:tr h="381000">
                <a:tc>
                  <a:txBody>
                    <a:bodyPr/>
                    <a:p>
                      <a:pPr marL="0" lvl="0" indent="0" algn="l">
                        <a:spcBef>
                          <a:spcPts val="0"/>
                        </a:spcBef>
                        <a:spcAft>
                          <a:spcPts val="0"/>
                        </a:spcAft>
                        <a:buNone/>
                        <a:defRPr/>
                      </a:pP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alpha val="0"/>
                        </a:srgbClr>
                      </a:solidFill>
                    </a:lnB>
                  </a:tcPr>
                </a:tc>
              </a:tr>
              <a:tr h="381000">
                <a:tc>
                  <a:txBody>
                    <a:bodyPr/>
                    <a:p>
                      <a:pPr marL="0" lvl="0" indent="0" algn="l">
                        <a:spcBef>
                          <a:spcPts val="0"/>
                        </a:spcBef>
                        <a:spcAft>
                          <a:spcPts val="0"/>
                        </a:spcAft>
                        <a:buNone/>
                        <a:defRPr/>
                      </a:pP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alpha val="0"/>
                        </a:srgbClr>
                      </a:solidFill>
                    </a:lnB>
                  </a:tcPr>
                </a:tc>
              </a:tr>
              <a:tr h="381000">
                <a:tc>
                  <a:txBody>
                    <a:bodyPr/>
                    <a:p>
                      <a:pPr marL="0" lvl="0" indent="0" algn="l">
                        <a:spcBef>
                          <a:spcPts val="0"/>
                        </a:spcBef>
                        <a:spcAft>
                          <a:spcPts val="0"/>
                        </a:spcAft>
                        <a:buNone/>
                        <a:defRPr/>
                      </a:pP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alpha val="0"/>
                        </a:srgbClr>
                      </a:solidFill>
                    </a:lnB>
                  </a:tcPr>
                </a:tc>
              </a:tr>
              <a:tr h="381000">
                <a:tc>
                  <a:txBody>
                    <a:bodyPr/>
                    <a:p>
                      <a:pPr marL="0" lvl="0" indent="0" algn="l">
                        <a:spcBef>
                          <a:spcPts val="0"/>
                        </a:spcBef>
                        <a:spcAft>
                          <a:spcPts val="0"/>
                        </a:spcAft>
                        <a:buNone/>
                        <a:defRPr/>
                      </a:pP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solidFill>
                    </a:lnB>
                  </a:tcPr>
                </a:tc>
              </a:tr>
            </a:tbl>
          </a:graphicData>
        </a:graphic>
      </p:graphicFrame>
      <p:sp>
        <p:nvSpPr>
          <p:cNvPr id="232" name="Google Shape;232;p25"/>
          <p:cNvSpPr txBox="1"/>
          <p:nvPr/>
        </p:nvSpPr>
        <p:spPr bwMode="auto">
          <a:xfrm>
            <a:off x="6980900" y="1192150"/>
            <a:ext cx="1241400" cy="238199"/>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solidFill>
                  <a:srgbClr val="980000"/>
                </a:solidFill>
                <a:latin typeface="Merriweather"/>
                <a:ea typeface="Merriweather"/>
                <a:cs typeface="Merriweather"/>
              </a:rPr>
              <a:t>Pop 10</a:t>
            </a:r>
            <a:endParaRPr>
              <a:solidFill>
                <a:srgbClr val="980000"/>
              </a:solidFill>
              <a:latin typeface="Merriweather"/>
              <a:ea typeface="Merriweather"/>
              <a:cs typeface="Merriweather"/>
            </a:endParaRPr>
          </a:p>
          <a:p>
            <a:pPr marL="0" lvl="0" indent="0" algn="l">
              <a:spcBef>
                <a:spcPts val="0"/>
              </a:spcBef>
              <a:spcAft>
                <a:spcPts val="0"/>
              </a:spcAft>
              <a:buNone/>
              <a:defRPr/>
            </a:pPr>
            <a:r>
              <a:rPr lang="en">
                <a:solidFill>
                  <a:srgbClr val="980000"/>
                </a:solidFill>
                <a:latin typeface="Merriweather"/>
                <a:ea typeface="Merriweather"/>
                <a:cs typeface="Merriweather"/>
              </a:rPr>
              <a:t>Top = -1</a:t>
            </a:r>
            <a:endParaRPr>
              <a:solidFill>
                <a:srgbClr val="980000"/>
              </a:solidFill>
              <a:latin typeface="Merriweather"/>
              <a:ea typeface="Merriweather"/>
              <a:cs typeface="Merriweather"/>
            </a:endParaRPr>
          </a:p>
        </p:txBody>
      </p:sp>
      <p:sp>
        <p:nvSpPr>
          <p:cNvPr id="233" name="Google Shape;233;p25"/>
          <p:cNvSpPr txBox="1"/>
          <p:nvPr/>
        </p:nvSpPr>
        <p:spPr bwMode="auto">
          <a:xfrm>
            <a:off x="722675" y="4163950"/>
            <a:ext cx="1556100" cy="238199"/>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solidFill>
                  <a:srgbClr val="980000"/>
                </a:solidFill>
                <a:latin typeface="Merriweather"/>
                <a:ea typeface="Merriweather"/>
                <a:cs typeface="Merriweather"/>
              </a:rPr>
              <a:t>Stack is full</a:t>
            </a:r>
            <a:endParaRPr>
              <a:solidFill>
                <a:srgbClr val="980000"/>
              </a:solidFill>
              <a:latin typeface="Merriweather"/>
              <a:ea typeface="Merriweather"/>
              <a:cs typeface="Merriweather"/>
            </a:endParaRPr>
          </a:p>
        </p:txBody>
      </p:sp>
      <p:graphicFrame>
        <p:nvGraphicFramePr>
          <p:cNvPr id="234" name="Google Shape;234;p25"/>
          <p:cNvGraphicFramePr>
            <a:graphicFrameLocks xmlns:a="http://schemas.openxmlformats.org/drawingml/2006/main"/>
          </p:cNvGraphicFramePr>
          <p:nvPr/>
        </p:nvGraphicFramePr>
        <p:xfrm>
          <a:off x="800100" y="2000250"/>
          <a:ext cx="3000000" cy="3000000"/>
        </p:xfrm>
        <a:graphic>
          <a:graphicData uri="http://schemas.openxmlformats.org/drawingml/2006/table">
            <a:tbl>
              <a:tblPr firstRow="0" firstCol="0" lastRow="0" lastCol="0" bandRow="0" bandCol="0">
                <a:tableStyleId>{0FF95457-F481-43EF-8FB5-189A222E6397}</a:tableStyleId>
                <a:noFill/>
              </a:tblPr>
              <a:tblGrid>
                <a:gridCol w="1173725"/>
              </a:tblGrid>
              <a:tr h="381000">
                <a:tc>
                  <a:txBody>
                    <a:bodyPr/>
                    <a:p>
                      <a:pPr marL="0" lvl="0" indent="0" algn="l">
                        <a:spcBef>
                          <a:spcPts val="0"/>
                        </a:spcBef>
                        <a:spcAft>
                          <a:spcPts val="0"/>
                        </a:spcAft>
                        <a:buNone/>
                        <a:defRPr/>
                      </a:pP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solidFill>
                    </a:lnB>
                  </a:tcPr>
                </a:tc>
              </a:tr>
              <a:tr h="381000">
                <a:tc>
                  <a:txBody>
                    <a:bodyPr/>
                    <a:p>
                      <a:pPr marL="0" lvl="0" indent="0" algn="l">
                        <a:spcBef>
                          <a:spcPts val="0"/>
                        </a:spcBef>
                        <a:spcAft>
                          <a:spcPts val="0"/>
                        </a:spcAft>
                        <a:buNone/>
                        <a:defRPr/>
                      </a:pPr>
                      <a:r>
                        <a:rPr lang="en">
                          <a:latin typeface="Merriweather"/>
                          <a:ea typeface="Merriweather"/>
                          <a:cs typeface="Merriweather"/>
                        </a:rPr>
                        <a:t>40</a:t>
                      </a: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solidFill>
                    </a:lnT>
                    <a:lnB w="9525" algn="ctr">
                      <a:solidFill>
                        <a:srgbClr val="000000"/>
                      </a:solidFill>
                    </a:lnB>
                  </a:tcPr>
                </a:tc>
              </a:tr>
              <a:tr h="381000">
                <a:tc>
                  <a:txBody>
                    <a:bodyPr/>
                    <a:p>
                      <a:pPr marL="0" lvl="0" indent="0" algn="l">
                        <a:spcBef>
                          <a:spcPts val="0"/>
                        </a:spcBef>
                        <a:spcAft>
                          <a:spcPts val="0"/>
                        </a:spcAft>
                        <a:buNone/>
                        <a:defRPr/>
                      </a:pPr>
                      <a:r>
                        <a:rPr lang="en">
                          <a:latin typeface="Merriweather"/>
                          <a:ea typeface="Merriweather"/>
                          <a:cs typeface="Merriweather"/>
                        </a:rPr>
                        <a:t>30</a:t>
                      </a: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solidFill>
                    </a:lnT>
                    <a:lnB w="9525" algn="ctr">
                      <a:solidFill>
                        <a:srgbClr val="000000"/>
                      </a:solidFill>
                    </a:lnB>
                  </a:tcPr>
                </a:tc>
              </a:tr>
              <a:tr h="381000">
                <a:tc>
                  <a:txBody>
                    <a:bodyPr/>
                    <a:p>
                      <a:pPr marL="0" lvl="0" indent="0" algn="l">
                        <a:spcBef>
                          <a:spcPts val="0"/>
                        </a:spcBef>
                        <a:spcAft>
                          <a:spcPts val="0"/>
                        </a:spcAft>
                        <a:buNone/>
                        <a:defRPr/>
                      </a:pPr>
                      <a:r>
                        <a:rPr lang="en">
                          <a:latin typeface="Merriweather"/>
                          <a:ea typeface="Merriweather"/>
                          <a:cs typeface="Merriweather"/>
                        </a:rPr>
                        <a:t>20</a:t>
                      </a: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solidFill>
                    </a:lnT>
                    <a:lnB w="9525" algn="ctr">
                      <a:solidFill>
                        <a:srgbClr val="000000"/>
                      </a:solidFill>
                    </a:lnB>
                  </a:tcPr>
                </a:tc>
              </a:tr>
              <a:tr h="381000">
                <a:tc>
                  <a:txBody>
                    <a:bodyPr/>
                    <a:p>
                      <a:pPr marL="0" lvl="0" indent="0" algn="l">
                        <a:spcBef>
                          <a:spcPts val="0"/>
                        </a:spcBef>
                        <a:spcAft>
                          <a:spcPts val="0"/>
                        </a:spcAft>
                        <a:buNone/>
                        <a:defRPr/>
                      </a:pPr>
                      <a:r>
                        <a:rPr lang="en">
                          <a:latin typeface="Merriweather"/>
                          <a:ea typeface="Merriweather"/>
                          <a:cs typeface="Merriweather"/>
                        </a:rPr>
                        <a:t>10</a:t>
                      </a: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solidFill>
                    </a:lnT>
                    <a:lnB w="9525" algn="ctr">
                      <a:solidFill>
                        <a:srgbClr val="000000"/>
                      </a:solidFill>
                    </a:lnB>
                  </a:tcPr>
                </a:tc>
              </a:tr>
            </a:tbl>
          </a:graphicData>
        </a:graphic>
      </p:graphicFrame>
      <p:sp>
        <p:nvSpPr>
          <p:cNvPr id="235" name="Google Shape;235;p25"/>
          <p:cNvSpPr txBox="1"/>
          <p:nvPr/>
        </p:nvSpPr>
        <p:spPr bwMode="auto">
          <a:xfrm>
            <a:off x="884900" y="1192150"/>
            <a:ext cx="1241400" cy="238199"/>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endParaRPr>
              <a:solidFill>
                <a:srgbClr val="980000"/>
              </a:solidFill>
              <a:latin typeface="Merriweather"/>
              <a:ea typeface="Merriweather"/>
              <a:cs typeface="Merriweather"/>
            </a:endParaRPr>
          </a:p>
          <a:p>
            <a:pPr marL="0" lvl="0" indent="0" algn="l">
              <a:spcBef>
                <a:spcPts val="0"/>
              </a:spcBef>
              <a:spcAft>
                <a:spcPts val="0"/>
              </a:spcAft>
              <a:buNone/>
              <a:defRPr/>
            </a:pPr>
            <a:r>
              <a:rPr lang="en">
                <a:solidFill>
                  <a:srgbClr val="980000"/>
                </a:solidFill>
                <a:latin typeface="Merriweather"/>
                <a:ea typeface="Merriweather"/>
                <a:cs typeface="Merriweather"/>
              </a:rPr>
              <a:t>Top = 3</a:t>
            </a:r>
            <a:endParaRPr>
              <a:solidFill>
                <a:srgbClr val="980000"/>
              </a:solidFill>
              <a:latin typeface="Merriweather"/>
              <a:ea typeface="Merriweather"/>
              <a:cs typeface="Merriweather"/>
            </a:endParaRPr>
          </a:p>
        </p:txBody>
      </p:sp>
      <p:graphicFrame>
        <p:nvGraphicFramePr>
          <p:cNvPr id="236" name="Google Shape;236;p25"/>
          <p:cNvGraphicFramePr>
            <a:graphicFrameLocks xmlns:a="http://schemas.openxmlformats.org/drawingml/2006/main"/>
          </p:cNvGraphicFramePr>
          <p:nvPr/>
        </p:nvGraphicFramePr>
        <p:xfrm>
          <a:off x="2400300" y="2000250"/>
          <a:ext cx="3000000" cy="3000000"/>
        </p:xfrm>
        <a:graphic>
          <a:graphicData uri="http://schemas.openxmlformats.org/drawingml/2006/table">
            <a:tbl>
              <a:tblPr firstRow="0" firstCol="0" lastRow="0" lastCol="0" bandRow="0" bandCol="0">
                <a:tableStyleId>{0FF95457-F481-43EF-8FB5-189A222E6397}</a:tableStyleId>
                <a:noFill/>
              </a:tblPr>
              <a:tblGrid>
                <a:gridCol w="1173725"/>
              </a:tblGrid>
              <a:tr h="381000">
                <a:tc>
                  <a:txBody>
                    <a:bodyPr/>
                    <a:p>
                      <a:pPr marL="0" lvl="0" indent="0" algn="l">
                        <a:spcBef>
                          <a:spcPts val="0"/>
                        </a:spcBef>
                        <a:spcAft>
                          <a:spcPts val="0"/>
                        </a:spcAft>
                        <a:buNone/>
                        <a:defRPr/>
                      </a:pP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alpha val="0"/>
                        </a:srgbClr>
                      </a:solidFill>
                    </a:lnB>
                  </a:tcPr>
                </a:tc>
              </a:tr>
              <a:tr h="381000">
                <a:tc>
                  <a:txBody>
                    <a:bodyPr/>
                    <a:p>
                      <a:pPr marL="0" lvl="0" indent="0" algn="l">
                        <a:spcBef>
                          <a:spcPts val="0"/>
                        </a:spcBef>
                        <a:spcAft>
                          <a:spcPts val="0"/>
                        </a:spcAft>
                        <a:buNone/>
                        <a:defRPr/>
                      </a:pP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solidFill>
                    </a:lnB>
                  </a:tcPr>
                </a:tc>
              </a:tr>
              <a:tr h="381000">
                <a:tc>
                  <a:txBody>
                    <a:bodyPr/>
                    <a:p>
                      <a:pPr marL="0" lvl="0" indent="0" algn="l">
                        <a:spcBef>
                          <a:spcPts val="0"/>
                        </a:spcBef>
                        <a:spcAft>
                          <a:spcPts val="0"/>
                        </a:spcAft>
                        <a:buNone/>
                        <a:defRPr/>
                      </a:pPr>
                      <a:r>
                        <a:rPr lang="en">
                          <a:latin typeface="Merriweather"/>
                          <a:ea typeface="Merriweather"/>
                          <a:cs typeface="Merriweather"/>
                        </a:rPr>
                        <a:t>30</a:t>
                      </a: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solidFill>
                    </a:lnT>
                    <a:lnB w="9525" algn="ctr">
                      <a:solidFill>
                        <a:srgbClr val="000000"/>
                      </a:solidFill>
                    </a:lnB>
                  </a:tcPr>
                </a:tc>
              </a:tr>
              <a:tr h="381000">
                <a:tc>
                  <a:txBody>
                    <a:bodyPr/>
                    <a:p>
                      <a:pPr marL="0" lvl="0" indent="0" algn="l">
                        <a:spcBef>
                          <a:spcPts val="0"/>
                        </a:spcBef>
                        <a:spcAft>
                          <a:spcPts val="0"/>
                        </a:spcAft>
                        <a:buNone/>
                        <a:defRPr/>
                      </a:pPr>
                      <a:r>
                        <a:rPr lang="en">
                          <a:latin typeface="Merriweather"/>
                          <a:ea typeface="Merriweather"/>
                          <a:cs typeface="Merriweather"/>
                        </a:rPr>
                        <a:t>20</a:t>
                      </a: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solidFill>
                    </a:lnT>
                    <a:lnB w="9525" algn="ctr">
                      <a:solidFill>
                        <a:srgbClr val="000000"/>
                      </a:solidFill>
                    </a:lnB>
                  </a:tcPr>
                </a:tc>
              </a:tr>
              <a:tr h="381000">
                <a:tc>
                  <a:txBody>
                    <a:bodyPr/>
                    <a:p>
                      <a:pPr marL="0" lvl="0" indent="0" algn="l">
                        <a:spcBef>
                          <a:spcPts val="0"/>
                        </a:spcBef>
                        <a:spcAft>
                          <a:spcPts val="0"/>
                        </a:spcAft>
                        <a:buNone/>
                        <a:defRPr/>
                      </a:pPr>
                      <a:r>
                        <a:rPr lang="en">
                          <a:latin typeface="Merriweather"/>
                          <a:ea typeface="Merriweather"/>
                          <a:cs typeface="Merriweather"/>
                        </a:rPr>
                        <a:t>10</a:t>
                      </a: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solidFill>
                    </a:lnT>
                    <a:lnB w="9525" algn="ctr">
                      <a:solidFill>
                        <a:srgbClr val="000000"/>
                      </a:solidFill>
                    </a:lnB>
                  </a:tcPr>
                </a:tc>
              </a:tr>
            </a:tbl>
          </a:graphicData>
        </a:graphic>
      </p:graphicFrame>
      <p:sp>
        <p:nvSpPr>
          <p:cNvPr id="237" name="Google Shape;237;p25"/>
          <p:cNvSpPr txBox="1"/>
          <p:nvPr/>
        </p:nvSpPr>
        <p:spPr bwMode="auto">
          <a:xfrm>
            <a:off x="2485100" y="1192150"/>
            <a:ext cx="1241400" cy="238199"/>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solidFill>
                  <a:srgbClr val="980000"/>
                </a:solidFill>
                <a:latin typeface="Merriweather"/>
                <a:ea typeface="Merriweather"/>
                <a:cs typeface="Merriweather"/>
              </a:rPr>
              <a:t>Pop 4</a:t>
            </a:r>
            <a:r>
              <a:rPr lang="en">
                <a:solidFill>
                  <a:srgbClr val="980000"/>
                </a:solidFill>
                <a:latin typeface="Merriweather"/>
                <a:ea typeface="Merriweather"/>
                <a:cs typeface="Merriweather"/>
              </a:rPr>
              <a:t>0</a:t>
            </a:r>
            <a:endParaRPr>
              <a:solidFill>
                <a:srgbClr val="980000"/>
              </a:solidFill>
              <a:latin typeface="Merriweather"/>
              <a:ea typeface="Merriweather"/>
              <a:cs typeface="Merriweather"/>
            </a:endParaRPr>
          </a:p>
          <a:p>
            <a:pPr marL="0" lvl="0" indent="0" algn="l">
              <a:spcBef>
                <a:spcPts val="0"/>
              </a:spcBef>
              <a:spcAft>
                <a:spcPts val="0"/>
              </a:spcAft>
              <a:buNone/>
              <a:defRPr/>
            </a:pPr>
            <a:r>
              <a:rPr lang="en">
                <a:solidFill>
                  <a:srgbClr val="980000"/>
                </a:solidFill>
                <a:latin typeface="Merriweather"/>
                <a:ea typeface="Merriweather"/>
                <a:cs typeface="Merriweather"/>
              </a:rPr>
              <a:t>Top = 2</a:t>
            </a:r>
            <a:endParaRPr>
              <a:solidFill>
                <a:srgbClr val="980000"/>
              </a:solidFill>
              <a:latin typeface="Merriweather"/>
              <a:ea typeface="Merriweather"/>
              <a:cs typeface="Merriweather"/>
            </a:endParaRPr>
          </a:p>
        </p:txBody>
      </p:sp>
      <p:graphicFrame>
        <p:nvGraphicFramePr>
          <p:cNvPr id="238" name="Google Shape;238;p25"/>
          <p:cNvGraphicFramePr>
            <a:graphicFrameLocks xmlns:a="http://schemas.openxmlformats.org/drawingml/2006/main"/>
          </p:cNvGraphicFramePr>
          <p:nvPr/>
        </p:nvGraphicFramePr>
        <p:xfrm>
          <a:off x="4000500" y="2000250"/>
          <a:ext cx="3000000" cy="3000000"/>
        </p:xfrm>
        <a:graphic>
          <a:graphicData uri="http://schemas.openxmlformats.org/drawingml/2006/table">
            <a:tbl>
              <a:tblPr firstRow="0" firstCol="0" lastRow="0" lastCol="0" bandRow="0" bandCol="0">
                <a:tableStyleId>{0FF95457-F481-43EF-8FB5-189A222E6397}</a:tableStyleId>
                <a:noFill/>
              </a:tblPr>
              <a:tblGrid>
                <a:gridCol w="1173725"/>
              </a:tblGrid>
              <a:tr h="381000">
                <a:tc>
                  <a:txBody>
                    <a:bodyPr/>
                    <a:p>
                      <a:pPr marL="0" lvl="0" indent="0" algn="l">
                        <a:spcBef>
                          <a:spcPts val="0"/>
                        </a:spcBef>
                        <a:spcAft>
                          <a:spcPts val="0"/>
                        </a:spcAft>
                        <a:buNone/>
                        <a:defRPr/>
                      </a:pP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alpha val="0"/>
                        </a:srgbClr>
                      </a:solidFill>
                    </a:lnB>
                  </a:tcPr>
                </a:tc>
              </a:tr>
              <a:tr h="381000">
                <a:tc>
                  <a:txBody>
                    <a:bodyPr/>
                    <a:p>
                      <a:pPr marL="0" lvl="0" indent="0" algn="l">
                        <a:spcBef>
                          <a:spcPts val="0"/>
                        </a:spcBef>
                        <a:spcAft>
                          <a:spcPts val="0"/>
                        </a:spcAft>
                        <a:buNone/>
                        <a:defRPr/>
                      </a:pP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alpha val="0"/>
                        </a:srgbClr>
                      </a:solidFill>
                    </a:lnB>
                  </a:tcPr>
                </a:tc>
              </a:tr>
              <a:tr h="381000">
                <a:tc>
                  <a:txBody>
                    <a:bodyPr/>
                    <a:p>
                      <a:pPr marL="0" lvl="0" indent="0" algn="l">
                        <a:spcBef>
                          <a:spcPts val="0"/>
                        </a:spcBef>
                        <a:spcAft>
                          <a:spcPts val="0"/>
                        </a:spcAft>
                        <a:buNone/>
                        <a:defRPr/>
                      </a:pP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solidFill>
                    </a:lnB>
                  </a:tcPr>
                </a:tc>
              </a:tr>
              <a:tr h="381000">
                <a:tc>
                  <a:txBody>
                    <a:bodyPr/>
                    <a:p>
                      <a:pPr marL="0" lvl="0" indent="0" algn="l">
                        <a:spcBef>
                          <a:spcPts val="0"/>
                        </a:spcBef>
                        <a:spcAft>
                          <a:spcPts val="0"/>
                        </a:spcAft>
                        <a:buNone/>
                        <a:defRPr/>
                      </a:pPr>
                      <a:r>
                        <a:rPr lang="en">
                          <a:latin typeface="Merriweather"/>
                          <a:ea typeface="Merriweather"/>
                          <a:cs typeface="Merriweather"/>
                        </a:rPr>
                        <a:t>20</a:t>
                      </a: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solidFill>
                    </a:lnT>
                    <a:lnB w="9525" algn="ctr">
                      <a:solidFill>
                        <a:srgbClr val="000000"/>
                      </a:solidFill>
                    </a:lnB>
                  </a:tcPr>
                </a:tc>
              </a:tr>
              <a:tr h="381000">
                <a:tc>
                  <a:txBody>
                    <a:bodyPr/>
                    <a:p>
                      <a:pPr marL="0" lvl="0" indent="0" algn="l">
                        <a:spcBef>
                          <a:spcPts val="0"/>
                        </a:spcBef>
                        <a:spcAft>
                          <a:spcPts val="0"/>
                        </a:spcAft>
                        <a:buNone/>
                        <a:defRPr/>
                      </a:pPr>
                      <a:r>
                        <a:rPr lang="en">
                          <a:latin typeface="Merriweather"/>
                          <a:ea typeface="Merriweather"/>
                          <a:cs typeface="Merriweather"/>
                        </a:rPr>
                        <a:t>10</a:t>
                      </a: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solidFill>
                    </a:lnT>
                    <a:lnB w="9525" algn="ctr">
                      <a:solidFill>
                        <a:srgbClr val="000000"/>
                      </a:solidFill>
                    </a:lnB>
                  </a:tcPr>
                </a:tc>
              </a:tr>
            </a:tbl>
          </a:graphicData>
        </a:graphic>
      </p:graphicFrame>
      <p:sp>
        <p:nvSpPr>
          <p:cNvPr id="239" name="Google Shape;239;p25"/>
          <p:cNvSpPr txBox="1"/>
          <p:nvPr/>
        </p:nvSpPr>
        <p:spPr bwMode="auto">
          <a:xfrm>
            <a:off x="4085300" y="1192150"/>
            <a:ext cx="1241400" cy="238199"/>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solidFill>
                  <a:srgbClr val="980000"/>
                </a:solidFill>
                <a:latin typeface="Merriweather"/>
                <a:ea typeface="Merriweather"/>
                <a:cs typeface="Merriweather"/>
              </a:rPr>
              <a:t>Pop 30</a:t>
            </a:r>
            <a:endParaRPr>
              <a:solidFill>
                <a:srgbClr val="980000"/>
              </a:solidFill>
              <a:latin typeface="Merriweather"/>
              <a:ea typeface="Merriweather"/>
              <a:cs typeface="Merriweather"/>
            </a:endParaRPr>
          </a:p>
          <a:p>
            <a:pPr marL="0" lvl="0" indent="0" algn="l">
              <a:spcBef>
                <a:spcPts val="0"/>
              </a:spcBef>
              <a:spcAft>
                <a:spcPts val="0"/>
              </a:spcAft>
              <a:buNone/>
              <a:defRPr/>
            </a:pPr>
            <a:r>
              <a:rPr lang="en">
                <a:solidFill>
                  <a:srgbClr val="980000"/>
                </a:solidFill>
                <a:latin typeface="Merriweather"/>
                <a:ea typeface="Merriweather"/>
                <a:cs typeface="Merriweather"/>
              </a:rPr>
              <a:t>Top = 1</a:t>
            </a:r>
            <a:endParaRPr>
              <a:solidFill>
                <a:srgbClr val="980000"/>
              </a:solidFill>
              <a:latin typeface="Merriweather"/>
              <a:ea typeface="Merriweather"/>
              <a:cs typeface="Merriweather"/>
            </a:endParaRPr>
          </a:p>
        </p:txBody>
      </p:sp>
      <p:graphicFrame>
        <p:nvGraphicFramePr>
          <p:cNvPr id="240" name="Google Shape;240;p25"/>
          <p:cNvGraphicFramePr>
            <a:graphicFrameLocks xmlns:a="http://schemas.openxmlformats.org/drawingml/2006/main"/>
          </p:cNvGraphicFramePr>
          <p:nvPr/>
        </p:nvGraphicFramePr>
        <p:xfrm>
          <a:off x="5448300" y="2000250"/>
          <a:ext cx="3000000" cy="3000000"/>
        </p:xfrm>
        <a:graphic>
          <a:graphicData uri="http://schemas.openxmlformats.org/drawingml/2006/table">
            <a:tbl>
              <a:tblPr firstRow="0" firstCol="0" lastRow="0" lastCol="0" bandRow="0" bandCol="0">
                <a:tableStyleId>{0FF95457-F481-43EF-8FB5-189A222E6397}</a:tableStyleId>
                <a:noFill/>
              </a:tblPr>
              <a:tblGrid>
                <a:gridCol w="1173725"/>
              </a:tblGrid>
              <a:tr h="381000">
                <a:tc>
                  <a:txBody>
                    <a:bodyPr/>
                    <a:p>
                      <a:pPr marL="0" lvl="0" indent="0" algn="l">
                        <a:spcBef>
                          <a:spcPts val="0"/>
                        </a:spcBef>
                        <a:spcAft>
                          <a:spcPts val="0"/>
                        </a:spcAft>
                        <a:buNone/>
                        <a:defRPr/>
                      </a:pP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alpha val="0"/>
                        </a:srgbClr>
                      </a:solidFill>
                    </a:lnB>
                  </a:tcPr>
                </a:tc>
              </a:tr>
              <a:tr h="381000">
                <a:tc>
                  <a:txBody>
                    <a:bodyPr/>
                    <a:p>
                      <a:pPr marL="0" lvl="0" indent="0" algn="l">
                        <a:spcBef>
                          <a:spcPts val="0"/>
                        </a:spcBef>
                        <a:spcAft>
                          <a:spcPts val="0"/>
                        </a:spcAft>
                        <a:buNone/>
                        <a:defRPr/>
                      </a:pP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alpha val="0"/>
                        </a:srgbClr>
                      </a:solidFill>
                    </a:lnB>
                  </a:tcPr>
                </a:tc>
              </a:tr>
              <a:tr h="381000">
                <a:tc>
                  <a:txBody>
                    <a:bodyPr/>
                    <a:p>
                      <a:pPr marL="0" lvl="0" indent="0" algn="l">
                        <a:spcBef>
                          <a:spcPts val="0"/>
                        </a:spcBef>
                        <a:spcAft>
                          <a:spcPts val="0"/>
                        </a:spcAft>
                        <a:buNone/>
                        <a:defRPr/>
                      </a:pP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alpha val="0"/>
                        </a:srgbClr>
                      </a:solidFill>
                    </a:lnB>
                  </a:tcPr>
                </a:tc>
              </a:tr>
              <a:tr h="381000">
                <a:tc>
                  <a:txBody>
                    <a:bodyPr/>
                    <a:p>
                      <a:pPr marL="0" lvl="0" indent="0" algn="l">
                        <a:spcBef>
                          <a:spcPts val="0"/>
                        </a:spcBef>
                        <a:spcAft>
                          <a:spcPts val="0"/>
                        </a:spcAft>
                        <a:buNone/>
                        <a:defRPr/>
                      </a:pP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solidFill>
                    </a:lnB>
                  </a:tcPr>
                </a:tc>
              </a:tr>
              <a:tr h="381000">
                <a:tc>
                  <a:txBody>
                    <a:bodyPr/>
                    <a:p>
                      <a:pPr marL="0" lvl="0" indent="0" algn="l">
                        <a:spcBef>
                          <a:spcPts val="0"/>
                        </a:spcBef>
                        <a:spcAft>
                          <a:spcPts val="0"/>
                        </a:spcAft>
                        <a:buNone/>
                        <a:defRPr/>
                      </a:pPr>
                      <a:r>
                        <a:rPr lang="en">
                          <a:latin typeface="Merriweather"/>
                          <a:ea typeface="Merriweather"/>
                          <a:cs typeface="Merriweather"/>
                        </a:rPr>
                        <a:t>10</a:t>
                      </a: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solidFill>
                    </a:lnT>
                    <a:lnB w="9525" algn="ctr">
                      <a:solidFill>
                        <a:srgbClr val="000000"/>
                      </a:solidFill>
                    </a:lnB>
                  </a:tcPr>
                </a:tc>
              </a:tr>
            </a:tbl>
          </a:graphicData>
        </a:graphic>
      </p:graphicFrame>
      <p:sp>
        <p:nvSpPr>
          <p:cNvPr id="241" name="Google Shape;241;p25"/>
          <p:cNvSpPr txBox="1"/>
          <p:nvPr/>
        </p:nvSpPr>
        <p:spPr bwMode="auto">
          <a:xfrm>
            <a:off x="5533100" y="1192150"/>
            <a:ext cx="1241400" cy="238199"/>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solidFill>
                  <a:srgbClr val="980000"/>
                </a:solidFill>
                <a:latin typeface="Merriweather"/>
                <a:ea typeface="Merriweather"/>
                <a:cs typeface="Merriweather"/>
              </a:rPr>
              <a:t>Pop 20</a:t>
            </a:r>
            <a:endParaRPr>
              <a:solidFill>
                <a:srgbClr val="980000"/>
              </a:solidFill>
              <a:latin typeface="Merriweather"/>
              <a:ea typeface="Merriweather"/>
              <a:cs typeface="Merriweather"/>
            </a:endParaRPr>
          </a:p>
          <a:p>
            <a:pPr marL="0" lvl="0" indent="0" algn="l">
              <a:spcBef>
                <a:spcPts val="0"/>
              </a:spcBef>
              <a:spcAft>
                <a:spcPts val="0"/>
              </a:spcAft>
              <a:buNone/>
              <a:defRPr/>
            </a:pPr>
            <a:r>
              <a:rPr lang="en">
                <a:solidFill>
                  <a:srgbClr val="980000"/>
                </a:solidFill>
                <a:latin typeface="Merriweather"/>
                <a:ea typeface="Merriweather"/>
                <a:cs typeface="Merriweather"/>
              </a:rPr>
              <a:t>Top = 0</a:t>
            </a:r>
            <a:endParaRPr>
              <a:solidFill>
                <a:srgbClr val="980000"/>
              </a:solidFill>
              <a:latin typeface="Merriweather"/>
              <a:ea typeface="Merriweather"/>
              <a:cs typeface="Merriweather"/>
            </a:endParaRPr>
          </a:p>
          <a:p>
            <a:pPr marL="0" lvl="0" indent="0" algn="l">
              <a:spcBef>
                <a:spcPts val="0"/>
              </a:spcBef>
              <a:spcAft>
                <a:spcPts val="0"/>
              </a:spcAft>
              <a:buNone/>
              <a:defRPr/>
            </a:pPr>
            <a:endParaRPr>
              <a:solidFill>
                <a:srgbClr val="980000"/>
              </a:solidFill>
              <a:latin typeface="Merriweather"/>
              <a:ea typeface="Merriweather"/>
              <a:cs typeface="Merriweather"/>
            </a:endParaRPr>
          </a:p>
        </p:txBody>
      </p:sp>
      <p:sp>
        <p:nvSpPr>
          <p:cNvPr id="242" name="Google Shape;242;p25"/>
          <p:cNvSpPr txBox="1"/>
          <p:nvPr/>
        </p:nvSpPr>
        <p:spPr bwMode="auto">
          <a:xfrm>
            <a:off x="6894875" y="4163950"/>
            <a:ext cx="1556100" cy="238199"/>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solidFill>
                  <a:srgbClr val="980000"/>
                </a:solidFill>
                <a:latin typeface="Merriweather"/>
                <a:ea typeface="Merriweather"/>
                <a:cs typeface="Merriweather"/>
              </a:rPr>
              <a:t>Empty Stack</a:t>
            </a:r>
            <a:endParaRPr>
              <a:solidFill>
                <a:srgbClr val="980000"/>
              </a:solidFill>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47" name="Google Shape;247;p26"/>
          <p:cNvSpPr txBox="1"/>
          <p:nvPr/>
        </p:nvSpPr>
        <p:spPr bwMode="auto">
          <a:xfrm>
            <a:off x="899850" y="851375"/>
            <a:ext cx="7477500" cy="3215400"/>
          </a:xfrm>
          <a:prstGeom prst="rect">
            <a:avLst/>
          </a:prstGeom>
          <a:noFill/>
          <a:ln>
            <a:noFill/>
          </a:ln>
        </p:spPr>
        <p:txBody>
          <a:bodyPr spcFirstLastPara="1" wrap="square" lIns="91425" tIns="91425" rIns="91425" bIns="91425" anchor="t" anchorCtr="0">
            <a:noAutofit/>
          </a:bodyPr>
          <a:lstStyle/>
          <a:p>
            <a:pPr marL="0" lvl="0" indent="0" algn="l">
              <a:lnSpc>
                <a:spcPct val="171429"/>
              </a:lnSpc>
              <a:spcBef>
                <a:spcPts val="0"/>
              </a:spcBef>
              <a:spcAft>
                <a:spcPts val="0"/>
              </a:spcAft>
              <a:buNone/>
              <a:defRPr/>
            </a:pPr>
            <a:r>
              <a:rPr lang="en" sz="2500">
                <a:solidFill>
                  <a:schemeClr val="lt1"/>
                </a:solidFill>
                <a:highlight>
                  <a:srgbClr val="FFFFFF"/>
                </a:highlight>
                <a:latin typeface="Merriweather"/>
                <a:ea typeface="Merriweather"/>
                <a:cs typeface="Merriweather"/>
              </a:rPr>
              <a:t>Difference between </a:t>
            </a:r>
            <a:r>
              <a:rPr lang="en" sz="2500" u="sng">
                <a:solidFill>
                  <a:schemeClr val="lt1"/>
                </a:solidFill>
                <a:highlight>
                  <a:srgbClr val="FFFFFF"/>
                </a:highlight>
                <a:latin typeface="Merriweather"/>
                <a:ea typeface="Merriweather"/>
                <a:cs typeface="Merriweather"/>
                <a:hlinkClick r:id="rId3" tooltip="https://www.geeksforgeeks.org/stack-data-structure/"/>
              </a:rPr>
              <a:t>stacks </a:t>
            </a:r>
            <a:r>
              <a:rPr lang="en" sz="2500">
                <a:solidFill>
                  <a:schemeClr val="lt1"/>
                </a:solidFill>
                <a:highlight>
                  <a:srgbClr val="FFFFFF"/>
                </a:highlight>
                <a:latin typeface="Merriweather"/>
                <a:ea typeface="Merriweather"/>
                <a:cs typeface="Merriweather"/>
              </a:rPr>
              <a:t>and queues</a:t>
            </a:r>
            <a:endParaRPr sz="2500">
              <a:solidFill>
                <a:schemeClr val="lt1"/>
              </a:solidFill>
              <a:highlight>
                <a:srgbClr val="FFFFFF"/>
              </a:highlight>
              <a:latin typeface="Merriweather"/>
              <a:ea typeface="Merriweather"/>
              <a:cs typeface="Merriweather"/>
            </a:endParaRPr>
          </a:p>
          <a:p>
            <a:pPr marL="0" lvl="0" indent="0" algn="l">
              <a:spcBef>
                <a:spcPts val="800"/>
              </a:spcBef>
              <a:spcAft>
                <a:spcPts val="0"/>
              </a:spcAft>
              <a:buNone/>
              <a:defRPr/>
            </a:pPr>
            <a:endParaRPr sz="2700">
              <a:solidFill>
                <a:srgbClr val="000000"/>
              </a:solidFill>
              <a:highlight>
                <a:srgbClr val="FFFFFF"/>
              </a:highlight>
              <a:latin typeface="Merriweather"/>
              <a:ea typeface="Merriweather"/>
              <a:cs typeface="Merriweather"/>
            </a:endParaRPr>
          </a:p>
          <a:p>
            <a:pPr marL="0" lvl="0" indent="0" algn="l">
              <a:lnSpc>
                <a:spcPct val="171429"/>
              </a:lnSpc>
              <a:spcBef>
                <a:spcPts val="0"/>
              </a:spcBef>
              <a:spcAft>
                <a:spcPts val="0"/>
              </a:spcAft>
              <a:buNone/>
              <a:defRPr/>
            </a:pPr>
            <a:r>
              <a:rPr lang="en" sz="1500">
                <a:solidFill>
                  <a:srgbClr val="000000"/>
                </a:solidFill>
                <a:highlight>
                  <a:srgbClr val="FFFFFF"/>
                </a:highlight>
                <a:latin typeface="Merriweather"/>
                <a:ea typeface="Merriweather"/>
                <a:cs typeface="Merriweather"/>
              </a:rPr>
              <a:t>In a </a:t>
            </a:r>
            <a:r>
              <a:rPr lang="en" sz="1500" b="1">
                <a:solidFill>
                  <a:srgbClr val="000000"/>
                </a:solidFill>
                <a:highlight>
                  <a:srgbClr val="FFFFFF"/>
                </a:highlight>
                <a:latin typeface="Merriweather"/>
                <a:ea typeface="Merriweather"/>
                <a:cs typeface="Merriweather"/>
              </a:rPr>
              <a:t>stack</a:t>
            </a:r>
            <a:r>
              <a:rPr lang="en" sz="1500">
                <a:solidFill>
                  <a:srgbClr val="000000"/>
                </a:solidFill>
                <a:highlight>
                  <a:srgbClr val="FFFFFF"/>
                </a:highlight>
                <a:latin typeface="Merriweather"/>
                <a:ea typeface="Merriweather"/>
                <a:cs typeface="Merriweather"/>
              </a:rPr>
              <a:t>, we remove the item the </a:t>
            </a:r>
            <a:r>
              <a:rPr lang="en" sz="1500" b="1">
                <a:solidFill>
                  <a:srgbClr val="000000"/>
                </a:solidFill>
                <a:highlight>
                  <a:srgbClr val="FFFFFF"/>
                </a:highlight>
                <a:latin typeface="Merriweather"/>
                <a:ea typeface="Merriweather"/>
                <a:cs typeface="Merriweather"/>
              </a:rPr>
              <a:t>most recently added</a:t>
            </a:r>
            <a:r>
              <a:rPr lang="en" sz="1500" b="1">
                <a:highlight>
                  <a:srgbClr val="FFFFFF"/>
                </a:highlight>
                <a:latin typeface="Merriweather"/>
                <a:ea typeface="Merriweather"/>
                <a:cs typeface="Merriweather"/>
              </a:rPr>
              <a:t>.</a:t>
            </a:r>
            <a:endParaRPr sz="1500" b="1">
              <a:highlight>
                <a:srgbClr val="FFFFFF"/>
              </a:highlight>
              <a:latin typeface="Merriweather"/>
              <a:ea typeface="Merriweather"/>
              <a:cs typeface="Merriweather"/>
            </a:endParaRPr>
          </a:p>
          <a:p>
            <a:pPr marL="0" lvl="0" indent="0" algn="l">
              <a:lnSpc>
                <a:spcPct val="171429"/>
              </a:lnSpc>
              <a:spcBef>
                <a:spcPts val="800"/>
              </a:spcBef>
              <a:spcAft>
                <a:spcPts val="0"/>
              </a:spcAft>
              <a:buNone/>
              <a:defRPr/>
            </a:pPr>
            <a:r>
              <a:rPr lang="en" sz="1500">
                <a:highlight>
                  <a:srgbClr val="FFFFFF"/>
                </a:highlight>
                <a:latin typeface="Merriweather"/>
                <a:ea typeface="Merriweather"/>
                <a:cs typeface="Merriweather"/>
              </a:rPr>
              <a:t>I</a:t>
            </a:r>
            <a:r>
              <a:rPr lang="en" sz="1500">
                <a:solidFill>
                  <a:srgbClr val="000000"/>
                </a:solidFill>
                <a:highlight>
                  <a:srgbClr val="FFFFFF"/>
                </a:highlight>
                <a:latin typeface="Merriweather"/>
                <a:ea typeface="Merriweather"/>
                <a:cs typeface="Merriweather"/>
              </a:rPr>
              <a:t>n a </a:t>
            </a:r>
            <a:r>
              <a:rPr lang="en" sz="1500" b="1">
                <a:solidFill>
                  <a:srgbClr val="000000"/>
                </a:solidFill>
                <a:highlight>
                  <a:srgbClr val="FFFFFF"/>
                </a:highlight>
                <a:latin typeface="Merriweather"/>
                <a:ea typeface="Merriweather"/>
                <a:cs typeface="Merriweather"/>
              </a:rPr>
              <a:t>queue</a:t>
            </a:r>
            <a:r>
              <a:rPr lang="en" sz="1500">
                <a:solidFill>
                  <a:srgbClr val="000000"/>
                </a:solidFill>
                <a:highlight>
                  <a:srgbClr val="FFFFFF"/>
                </a:highlight>
                <a:latin typeface="Merriweather"/>
                <a:ea typeface="Merriweather"/>
                <a:cs typeface="Merriweather"/>
              </a:rPr>
              <a:t>, we remove the item the </a:t>
            </a:r>
            <a:r>
              <a:rPr lang="en" sz="1500" b="1">
                <a:solidFill>
                  <a:srgbClr val="000000"/>
                </a:solidFill>
                <a:highlight>
                  <a:srgbClr val="FFFFFF"/>
                </a:highlight>
                <a:latin typeface="Merriweather"/>
                <a:ea typeface="Merriweather"/>
                <a:cs typeface="Merriweather"/>
              </a:rPr>
              <a:t>least recently added</a:t>
            </a:r>
            <a:r>
              <a:rPr lang="en" sz="1500">
                <a:solidFill>
                  <a:srgbClr val="000000"/>
                </a:solidFill>
                <a:highlight>
                  <a:srgbClr val="FFFFFF"/>
                </a:highlight>
                <a:latin typeface="Merriweather"/>
                <a:ea typeface="Merriweather"/>
                <a:cs typeface="Merriweather"/>
              </a:rPr>
              <a:t>.</a:t>
            </a:r>
            <a:endParaRPr sz="1500">
              <a:solidFill>
                <a:srgbClr val="000000"/>
              </a:solidFill>
              <a:highlight>
                <a:srgbClr val="FFFFFF"/>
              </a:highlight>
              <a:latin typeface="Merriweather"/>
              <a:ea typeface="Merriweather"/>
              <a:cs typeface="Merriweather"/>
            </a:endParaRPr>
          </a:p>
          <a:p>
            <a:pPr marL="457200" lvl="0" indent="0" algn="l">
              <a:lnSpc>
                <a:spcPct val="171429"/>
              </a:lnSpc>
              <a:spcBef>
                <a:spcPts val="800"/>
              </a:spcBef>
              <a:spcAft>
                <a:spcPts val="800"/>
              </a:spcAft>
              <a:buNone/>
              <a:defRPr/>
            </a:pPr>
            <a:endParaRPr sz="1000">
              <a:solidFill>
                <a:srgbClr val="000000"/>
              </a:solidFill>
              <a:highlight>
                <a:srgbClr val="FFFFFF"/>
              </a:highlight>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52" name="Google Shape;252;p27"/>
          <p:cNvSpPr txBox="1"/>
          <p:nvPr/>
        </p:nvSpPr>
        <p:spPr bwMode="auto">
          <a:xfrm>
            <a:off x="899850" y="851375"/>
            <a:ext cx="7477500" cy="3215400"/>
          </a:xfrm>
          <a:prstGeom prst="rect">
            <a:avLst/>
          </a:prstGeom>
          <a:noFill/>
          <a:ln>
            <a:noFill/>
          </a:ln>
        </p:spPr>
        <p:txBody>
          <a:bodyPr spcFirstLastPara="1" wrap="square" lIns="91425" tIns="91425" rIns="91425" bIns="91425" anchor="t" anchorCtr="0">
            <a:noAutofit/>
          </a:bodyPr>
          <a:lstStyle/>
          <a:p>
            <a:pPr marL="0" lvl="0" indent="0" algn="l">
              <a:lnSpc>
                <a:spcPct val="171429"/>
              </a:lnSpc>
              <a:spcBef>
                <a:spcPts val="0"/>
              </a:spcBef>
              <a:spcAft>
                <a:spcPts val="0"/>
              </a:spcAft>
              <a:buNone/>
              <a:defRPr/>
            </a:pPr>
            <a:r>
              <a:rPr lang="en" sz="2000" b="1">
                <a:solidFill>
                  <a:schemeClr val="lt1"/>
                </a:solidFill>
                <a:highlight>
                  <a:srgbClr val="FFFFFF"/>
                </a:highlight>
                <a:latin typeface="Merriweather"/>
                <a:ea typeface="Merriweather"/>
                <a:cs typeface="Merriweather"/>
              </a:rPr>
              <a:t>Binary Tree</a:t>
            </a:r>
            <a:endParaRPr sz="2000" b="1">
              <a:solidFill>
                <a:schemeClr val="lt1"/>
              </a:solidFill>
              <a:highlight>
                <a:srgbClr val="FFFFFF"/>
              </a:highlight>
              <a:latin typeface="Merriweather"/>
              <a:ea typeface="Merriweather"/>
              <a:cs typeface="Merriweather"/>
            </a:endParaRPr>
          </a:p>
          <a:p>
            <a:pPr marL="0" lvl="0" indent="0" algn="l">
              <a:lnSpc>
                <a:spcPct val="114999"/>
              </a:lnSpc>
              <a:spcBef>
                <a:spcPts val="1100"/>
              </a:spcBef>
              <a:spcAft>
                <a:spcPts val="0"/>
              </a:spcAft>
              <a:buNone/>
              <a:defRPr/>
            </a:pPr>
            <a:r>
              <a:rPr lang="en">
                <a:highlight>
                  <a:srgbClr val="FFFFFF"/>
                </a:highlight>
                <a:latin typeface="Merriweather"/>
                <a:ea typeface="Merriweather"/>
                <a:cs typeface="Merriweather"/>
              </a:rPr>
              <a:t>A special type of generic tree in which, </a:t>
            </a:r>
            <a:r>
              <a:rPr lang="en" b="1">
                <a:solidFill>
                  <a:srgbClr val="980000"/>
                </a:solidFill>
                <a:highlight>
                  <a:srgbClr val="FFFFFF"/>
                </a:highlight>
                <a:latin typeface="Merriweather"/>
                <a:ea typeface="Merriweather"/>
                <a:cs typeface="Merriweather"/>
              </a:rPr>
              <a:t>each node can have at most two children</a:t>
            </a:r>
            <a:r>
              <a:rPr lang="en">
                <a:highlight>
                  <a:srgbClr val="FFFFFF"/>
                </a:highlight>
                <a:latin typeface="Merriweather"/>
                <a:ea typeface="Merriweather"/>
                <a:cs typeface="Merriweather"/>
              </a:rPr>
              <a:t>.</a:t>
            </a:r>
            <a:endParaRPr>
              <a:highlight>
                <a:srgbClr val="FFFFFF"/>
              </a:highlight>
              <a:latin typeface="Merriweather"/>
              <a:ea typeface="Merriweather"/>
              <a:cs typeface="Merriweather"/>
            </a:endParaRPr>
          </a:p>
          <a:p>
            <a:pPr marL="0" lvl="0" indent="0" algn="l">
              <a:lnSpc>
                <a:spcPct val="114999"/>
              </a:lnSpc>
              <a:spcBef>
                <a:spcPts val="1100"/>
              </a:spcBef>
              <a:spcAft>
                <a:spcPts val="0"/>
              </a:spcAft>
              <a:buNone/>
              <a:defRPr/>
            </a:pPr>
            <a:r>
              <a:rPr lang="en">
                <a:highlight>
                  <a:srgbClr val="FFFFFF"/>
                </a:highlight>
                <a:latin typeface="Merriweather"/>
                <a:ea typeface="Merriweather"/>
                <a:cs typeface="Merriweather"/>
              </a:rPr>
              <a:t>Since each element in a binary tree can have only 2 children, we typically name them</a:t>
            </a:r>
            <a:r>
              <a:rPr lang="en" b="1">
                <a:solidFill>
                  <a:srgbClr val="980000"/>
                </a:solidFill>
                <a:highlight>
                  <a:srgbClr val="FFFFFF"/>
                </a:highlight>
                <a:latin typeface="Merriweather"/>
                <a:ea typeface="Merriweather"/>
                <a:cs typeface="Merriweather"/>
              </a:rPr>
              <a:t> the left and right child</a:t>
            </a:r>
            <a:endParaRPr b="1">
              <a:solidFill>
                <a:srgbClr val="980000"/>
              </a:solidFill>
              <a:highlight>
                <a:srgbClr val="FFFFFF"/>
              </a:highlight>
              <a:latin typeface="Merriweather"/>
              <a:ea typeface="Merriweather"/>
              <a:cs typeface="Merriweather"/>
            </a:endParaRPr>
          </a:p>
          <a:p>
            <a:pPr marL="0" lvl="0" indent="0" algn="l">
              <a:lnSpc>
                <a:spcPct val="114999"/>
              </a:lnSpc>
              <a:spcBef>
                <a:spcPts val="1100"/>
              </a:spcBef>
              <a:spcAft>
                <a:spcPts val="0"/>
              </a:spcAft>
              <a:buNone/>
              <a:defRPr/>
            </a:pPr>
            <a:r>
              <a:rPr lang="en">
                <a:highlight>
                  <a:srgbClr val="FFFFFF"/>
                </a:highlight>
                <a:latin typeface="Merriweather"/>
                <a:ea typeface="Merriweather"/>
                <a:cs typeface="Merriweather"/>
              </a:rPr>
              <a:t>Binary tree is generally partitioned into </a:t>
            </a:r>
            <a:r>
              <a:rPr lang="en" b="1">
                <a:solidFill>
                  <a:srgbClr val="980000"/>
                </a:solidFill>
                <a:highlight>
                  <a:srgbClr val="FFFFFF"/>
                </a:highlight>
                <a:latin typeface="Merriweather"/>
                <a:ea typeface="Merriweather"/>
                <a:cs typeface="Merriweather"/>
              </a:rPr>
              <a:t>three disjoint subsets</a:t>
            </a:r>
            <a:r>
              <a:rPr lang="en">
                <a:highlight>
                  <a:srgbClr val="FFFFFF"/>
                </a:highlight>
                <a:latin typeface="Merriweather"/>
                <a:ea typeface="Merriweather"/>
                <a:cs typeface="Merriweather"/>
              </a:rPr>
              <a:t>.</a:t>
            </a:r>
            <a:endParaRPr>
              <a:highlight>
                <a:srgbClr val="FFFFFF"/>
              </a:highlight>
              <a:latin typeface="Merriweather"/>
              <a:ea typeface="Merriweather"/>
              <a:cs typeface="Merriweather"/>
            </a:endParaRPr>
          </a:p>
          <a:p>
            <a:pPr marL="457200" marR="25400" lvl="0" indent="-317500" algn="l">
              <a:lnSpc>
                <a:spcPct val="178571"/>
              </a:lnSpc>
              <a:spcBef>
                <a:spcPts val="1400"/>
              </a:spcBef>
              <a:spcAft>
                <a:spcPts val="0"/>
              </a:spcAft>
              <a:buSzPts val="1400"/>
              <a:buFont typeface="Merriweather"/>
              <a:buAutoNum type="arabicPeriod"/>
              <a:defRPr/>
            </a:pPr>
            <a:r>
              <a:rPr lang="en">
                <a:highlight>
                  <a:srgbClr val="FFFFFF"/>
                </a:highlight>
                <a:latin typeface="Merriweather"/>
                <a:ea typeface="Merriweather"/>
                <a:cs typeface="Merriweather"/>
              </a:rPr>
              <a:t>Root of the node</a:t>
            </a:r>
            <a:endParaRPr>
              <a:highlight>
                <a:srgbClr val="FFFFFF"/>
              </a:highlight>
              <a:latin typeface="Merriweather"/>
              <a:ea typeface="Merriweather"/>
              <a:cs typeface="Merriweather"/>
            </a:endParaRPr>
          </a:p>
          <a:p>
            <a:pPr marL="457200" marR="25400" lvl="0" indent="-317500" algn="l">
              <a:lnSpc>
                <a:spcPct val="178571"/>
              </a:lnSpc>
              <a:spcBef>
                <a:spcPts val="0"/>
              </a:spcBef>
              <a:spcAft>
                <a:spcPts val="0"/>
              </a:spcAft>
              <a:buSzPts val="1400"/>
              <a:buFont typeface="Merriweather"/>
              <a:buAutoNum type="arabicPeriod"/>
              <a:defRPr/>
            </a:pPr>
            <a:r>
              <a:rPr lang="en">
                <a:highlight>
                  <a:srgbClr val="FFFFFF"/>
                </a:highlight>
                <a:latin typeface="Merriweather"/>
                <a:ea typeface="Merriweather"/>
                <a:cs typeface="Merriweather"/>
              </a:rPr>
              <a:t>Left sub-tree (which is also a binary tree)</a:t>
            </a:r>
            <a:endParaRPr>
              <a:highlight>
                <a:srgbClr val="FFFFFF"/>
              </a:highlight>
              <a:latin typeface="Merriweather"/>
              <a:ea typeface="Merriweather"/>
              <a:cs typeface="Merriweather"/>
            </a:endParaRPr>
          </a:p>
          <a:p>
            <a:pPr marL="457200" marR="25400" lvl="0" indent="-317500" algn="l">
              <a:lnSpc>
                <a:spcPct val="178571"/>
              </a:lnSpc>
              <a:spcBef>
                <a:spcPts val="0"/>
              </a:spcBef>
              <a:spcAft>
                <a:spcPts val="0"/>
              </a:spcAft>
              <a:buSzPts val="1400"/>
              <a:buFont typeface="Merriweather"/>
              <a:buAutoNum type="arabicPeriod"/>
              <a:defRPr/>
            </a:pPr>
            <a:r>
              <a:rPr lang="en">
                <a:highlight>
                  <a:srgbClr val="FFFFFF"/>
                </a:highlight>
                <a:latin typeface="Merriweather"/>
                <a:ea typeface="Merriweather"/>
                <a:cs typeface="Merriweather"/>
              </a:rPr>
              <a:t>Right sub-tree </a:t>
            </a:r>
            <a:r>
              <a:rPr lang="en">
                <a:highlight>
                  <a:srgbClr val="FFFFFF"/>
                </a:highlight>
                <a:latin typeface="Merriweather"/>
                <a:ea typeface="Merriweather"/>
                <a:cs typeface="Merriweather"/>
              </a:rPr>
              <a:t>(which is also a binary tree)</a:t>
            </a:r>
            <a:endParaRPr>
              <a:highlight>
                <a:srgbClr val="FFFFFF"/>
              </a:highlight>
              <a:latin typeface="Merriweather"/>
              <a:ea typeface="Merriweather"/>
              <a:cs typeface="Merriweather"/>
            </a:endParaRPr>
          </a:p>
          <a:p>
            <a:pPr marL="457200" marR="25400" lvl="0" indent="0" algn="l">
              <a:lnSpc>
                <a:spcPct val="178571"/>
              </a:lnSpc>
              <a:spcBef>
                <a:spcPts val="1400"/>
              </a:spcBef>
              <a:spcAft>
                <a:spcPts val="0"/>
              </a:spcAft>
              <a:buNone/>
              <a:defRPr/>
            </a:pPr>
            <a:endParaRPr>
              <a:highlight>
                <a:srgbClr val="FFFFFF"/>
              </a:highlight>
              <a:latin typeface="Merriweather"/>
              <a:ea typeface="Merriweather"/>
              <a:cs typeface="Merriweather"/>
            </a:endParaRPr>
          </a:p>
          <a:p>
            <a:pPr marL="0" lvl="0" indent="0" algn="l">
              <a:lnSpc>
                <a:spcPct val="171429"/>
              </a:lnSpc>
              <a:spcBef>
                <a:spcPts val="1100"/>
              </a:spcBef>
              <a:spcAft>
                <a:spcPts val="0"/>
              </a:spcAft>
              <a:buNone/>
              <a:defRPr/>
            </a:pPr>
            <a:endParaRPr>
              <a:solidFill>
                <a:schemeClr val="lt1"/>
              </a:solidFill>
              <a:highlight>
                <a:srgbClr val="FFFFFF"/>
              </a:highlight>
              <a:latin typeface="Merriweather"/>
              <a:ea typeface="Merriweather"/>
              <a:cs typeface="Merriweather"/>
            </a:endParaRPr>
          </a:p>
          <a:p>
            <a:pPr marL="457200" lvl="0" indent="0" algn="l">
              <a:lnSpc>
                <a:spcPct val="171429"/>
              </a:lnSpc>
              <a:spcBef>
                <a:spcPts val="800"/>
              </a:spcBef>
              <a:spcAft>
                <a:spcPts val="800"/>
              </a:spcAft>
              <a:buNone/>
              <a:defRPr/>
            </a:pPr>
            <a:endParaRPr>
              <a:solidFill>
                <a:srgbClr val="000000"/>
              </a:solidFill>
              <a:highlight>
                <a:srgbClr val="FFFFFF"/>
              </a:highlight>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57" name="Google Shape;257;p28"/>
          <p:cNvSpPr txBox="1"/>
          <p:nvPr/>
        </p:nvSpPr>
        <p:spPr bwMode="auto">
          <a:xfrm>
            <a:off x="545450" y="560475"/>
            <a:ext cx="3056700" cy="436800"/>
          </a:xfrm>
          <a:prstGeom prst="rect">
            <a:avLst/>
          </a:prstGeom>
          <a:noFill/>
          <a:ln>
            <a:noFill/>
          </a:ln>
        </p:spPr>
        <p:txBody>
          <a:bodyPr spcFirstLastPara="1" wrap="square" lIns="91425" tIns="91425" rIns="91425" bIns="91425" anchor="t" anchorCtr="0">
            <a:noAutofit/>
          </a:bodyPr>
          <a:lstStyle/>
          <a:p>
            <a:pPr marL="0" lvl="0" indent="0" algn="l">
              <a:lnSpc>
                <a:spcPct val="171429"/>
              </a:lnSpc>
              <a:spcBef>
                <a:spcPts val="0"/>
              </a:spcBef>
              <a:spcAft>
                <a:spcPts val="0"/>
              </a:spcAft>
              <a:buNone/>
              <a:defRPr/>
            </a:pPr>
            <a:r>
              <a:rPr lang="en" sz="2000" b="1">
                <a:solidFill>
                  <a:schemeClr val="lt1"/>
                </a:solidFill>
                <a:highlight>
                  <a:srgbClr val="FFFFFF"/>
                </a:highlight>
                <a:latin typeface="Merriweather"/>
                <a:ea typeface="Merriweather"/>
                <a:cs typeface="Merriweather"/>
              </a:rPr>
              <a:t>Binary Tree</a:t>
            </a:r>
            <a:endParaRPr sz="2000" b="1">
              <a:solidFill>
                <a:schemeClr val="lt1"/>
              </a:solidFill>
              <a:highlight>
                <a:srgbClr val="FFFFFF"/>
              </a:highlight>
              <a:latin typeface="Merriweather"/>
              <a:ea typeface="Merriweather"/>
              <a:cs typeface="Merriweather"/>
            </a:endParaRPr>
          </a:p>
          <a:p>
            <a:pPr marL="0" marR="25400" lvl="0" indent="0" algn="l">
              <a:lnSpc>
                <a:spcPct val="178571"/>
              </a:lnSpc>
              <a:spcBef>
                <a:spcPts val="1400"/>
              </a:spcBef>
              <a:spcAft>
                <a:spcPts val="0"/>
              </a:spcAft>
              <a:buNone/>
              <a:defRPr/>
            </a:pPr>
            <a:endParaRPr>
              <a:highlight>
                <a:srgbClr val="FFFFFF"/>
              </a:highlight>
              <a:latin typeface="Merriweather"/>
              <a:ea typeface="Merriweather"/>
              <a:cs typeface="Merriweather"/>
            </a:endParaRPr>
          </a:p>
          <a:p>
            <a:pPr marL="457200" marR="25400" lvl="0" indent="0" algn="l">
              <a:lnSpc>
                <a:spcPct val="178571"/>
              </a:lnSpc>
              <a:spcBef>
                <a:spcPts val="1400"/>
              </a:spcBef>
              <a:spcAft>
                <a:spcPts val="0"/>
              </a:spcAft>
              <a:buNone/>
              <a:defRPr/>
            </a:pPr>
            <a:endParaRPr>
              <a:highlight>
                <a:srgbClr val="FFFFFF"/>
              </a:highlight>
              <a:latin typeface="Merriweather"/>
              <a:ea typeface="Merriweather"/>
              <a:cs typeface="Merriweather"/>
            </a:endParaRPr>
          </a:p>
          <a:p>
            <a:pPr marL="0" lvl="0" indent="0" algn="l">
              <a:lnSpc>
                <a:spcPct val="171429"/>
              </a:lnSpc>
              <a:spcBef>
                <a:spcPts val="1100"/>
              </a:spcBef>
              <a:spcAft>
                <a:spcPts val="0"/>
              </a:spcAft>
              <a:buNone/>
              <a:defRPr/>
            </a:pPr>
            <a:endParaRPr>
              <a:solidFill>
                <a:schemeClr val="lt1"/>
              </a:solidFill>
              <a:highlight>
                <a:srgbClr val="FFFFFF"/>
              </a:highlight>
              <a:latin typeface="Merriweather"/>
              <a:ea typeface="Merriweather"/>
              <a:cs typeface="Merriweather"/>
            </a:endParaRPr>
          </a:p>
          <a:p>
            <a:pPr marL="457200" lvl="0" indent="0" algn="l">
              <a:lnSpc>
                <a:spcPct val="171429"/>
              </a:lnSpc>
              <a:spcBef>
                <a:spcPts val="800"/>
              </a:spcBef>
              <a:spcAft>
                <a:spcPts val="800"/>
              </a:spcAft>
              <a:buNone/>
              <a:defRPr/>
            </a:pPr>
            <a:endParaRPr>
              <a:solidFill>
                <a:srgbClr val="000000"/>
              </a:solidFill>
              <a:highlight>
                <a:srgbClr val="FFFFFF"/>
              </a:highlight>
              <a:latin typeface="Merriweather"/>
              <a:ea typeface="Merriweather"/>
              <a:cs typeface="Merriweather"/>
            </a:endParaRPr>
          </a:p>
        </p:txBody>
      </p:sp>
      <p:sp>
        <p:nvSpPr>
          <p:cNvPr id="258" name="Google Shape;258;p28"/>
          <p:cNvSpPr/>
          <p:nvPr/>
        </p:nvSpPr>
        <p:spPr bwMode="auto">
          <a:xfrm>
            <a:off x="5987100" y="1322625"/>
            <a:ext cx="473100" cy="4368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1</a:t>
            </a:r>
            <a:endParaRPr sz="1600">
              <a:solidFill>
                <a:schemeClr val="dk1"/>
              </a:solidFill>
              <a:latin typeface="Merriweather"/>
              <a:ea typeface="Merriweather"/>
              <a:cs typeface="Merriweather"/>
            </a:endParaRPr>
          </a:p>
        </p:txBody>
      </p:sp>
      <p:sp>
        <p:nvSpPr>
          <p:cNvPr id="259" name="Google Shape;259;p28"/>
          <p:cNvSpPr/>
          <p:nvPr/>
        </p:nvSpPr>
        <p:spPr bwMode="auto">
          <a:xfrm>
            <a:off x="6977700" y="1932225"/>
            <a:ext cx="473100" cy="4368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3</a:t>
            </a:r>
            <a:endParaRPr sz="1600">
              <a:solidFill>
                <a:schemeClr val="dk1"/>
              </a:solidFill>
              <a:latin typeface="Merriweather"/>
              <a:ea typeface="Merriweather"/>
              <a:cs typeface="Merriweather"/>
            </a:endParaRPr>
          </a:p>
        </p:txBody>
      </p:sp>
      <p:sp>
        <p:nvSpPr>
          <p:cNvPr id="260" name="Google Shape;260;p28"/>
          <p:cNvSpPr/>
          <p:nvPr/>
        </p:nvSpPr>
        <p:spPr bwMode="auto">
          <a:xfrm>
            <a:off x="5072700" y="1932225"/>
            <a:ext cx="473100" cy="4368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2</a:t>
            </a:r>
            <a:endParaRPr sz="1600">
              <a:solidFill>
                <a:schemeClr val="dk1"/>
              </a:solidFill>
              <a:latin typeface="Merriweather"/>
              <a:ea typeface="Merriweather"/>
              <a:cs typeface="Merriweather"/>
            </a:endParaRPr>
          </a:p>
        </p:txBody>
      </p:sp>
      <p:cxnSp>
        <p:nvCxnSpPr>
          <p:cNvPr id="261" name="Google Shape;261;p28"/>
          <p:cNvCxnSpPr>
            <a:cxnSpLocks/>
            <a:stCxn id="258" idx="3"/>
            <a:endCxn id="260" idx="7"/>
          </p:cNvCxnSpPr>
          <p:nvPr/>
        </p:nvCxnSpPr>
        <p:spPr bwMode="auto">
          <a:xfrm flipH="1">
            <a:off x="5476484" y="1695457"/>
            <a:ext cx="579900" cy="300600"/>
          </a:xfrm>
          <a:prstGeom prst="straightConnector1">
            <a:avLst/>
          </a:prstGeom>
          <a:noFill/>
          <a:ln w="28575" cap="flat" cmpd="sng">
            <a:solidFill>
              <a:schemeClr val="dk2"/>
            </a:solidFill>
            <a:prstDash val="solid"/>
            <a:round/>
            <a:headEnd type="none" w="med" len="med"/>
            <a:tailEnd type="none" w="med" len="med"/>
          </a:ln>
        </p:spPr>
      </p:cxnSp>
      <p:cxnSp>
        <p:nvCxnSpPr>
          <p:cNvPr id="262" name="Google Shape;262;p28"/>
          <p:cNvCxnSpPr>
            <a:cxnSpLocks/>
            <a:stCxn id="258" idx="5"/>
            <a:endCxn id="259" idx="1"/>
          </p:cNvCxnSpPr>
          <p:nvPr/>
        </p:nvCxnSpPr>
        <p:spPr bwMode="auto">
          <a:xfrm>
            <a:off x="6390916" y="1695457"/>
            <a:ext cx="656100" cy="300600"/>
          </a:xfrm>
          <a:prstGeom prst="straightConnector1">
            <a:avLst/>
          </a:prstGeom>
          <a:noFill/>
          <a:ln w="28575" cap="flat" cmpd="sng">
            <a:solidFill>
              <a:schemeClr val="dk2"/>
            </a:solidFill>
            <a:prstDash val="solid"/>
            <a:round/>
            <a:headEnd type="none" w="med" len="med"/>
            <a:tailEnd type="none" w="med" len="med"/>
          </a:ln>
        </p:spPr>
      </p:cxnSp>
      <p:sp>
        <p:nvSpPr>
          <p:cNvPr id="263" name="Google Shape;263;p28"/>
          <p:cNvSpPr/>
          <p:nvPr/>
        </p:nvSpPr>
        <p:spPr bwMode="auto">
          <a:xfrm>
            <a:off x="5682300" y="2694225"/>
            <a:ext cx="473100" cy="4368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5</a:t>
            </a:r>
            <a:endParaRPr sz="1600">
              <a:solidFill>
                <a:schemeClr val="dk1"/>
              </a:solidFill>
              <a:latin typeface="Merriweather"/>
              <a:ea typeface="Merriweather"/>
              <a:cs typeface="Merriweather"/>
            </a:endParaRPr>
          </a:p>
        </p:txBody>
      </p:sp>
      <p:sp>
        <p:nvSpPr>
          <p:cNvPr id="264" name="Google Shape;264;p28"/>
          <p:cNvSpPr/>
          <p:nvPr/>
        </p:nvSpPr>
        <p:spPr bwMode="auto">
          <a:xfrm>
            <a:off x="4539300" y="2694225"/>
            <a:ext cx="473100" cy="4368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4</a:t>
            </a:r>
            <a:endParaRPr sz="1600">
              <a:solidFill>
                <a:schemeClr val="dk1"/>
              </a:solidFill>
              <a:latin typeface="Merriweather"/>
              <a:ea typeface="Merriweather"/>
              <a:cs typeface="Merriweather"/>
            </a:endParaRPr>
          </a:p>
        </p:txBody>
      </p:sp>
      <p:cxnSp>
        <p:nvCxnSpPr>
          <p:cNvPr id="265" name="Google Shape;265;p28"/>
          <p:cNvCxnSpPr>
            <a:cxnSpLocks/>
            <a:stCxn id="260" idx="3"/>
            <a:endCxn id="264" idx="0"/>
          </p:cNvCxnSpPr>
          <p:nvPr/>
        </p:nvCxnSpPr>
        <p:spPr bwMode="auto">
          <a:xfrm flipH="1">
            <a:off x="4775984" y="2305057"/>
            <a:ext cx="366000" cy="389100"/>
          </a:xfrm>
          <a:prstGeom prst="straightConnector1">
            <a:avLst/>
          </a:prstGeom>
          <a:noFill/>
          <a:ln w="28575" cap="flat" cmpd="sng">
            <a:solidFill>
              <a:schemeClr val="dk2"/>
            </a:solidFill>
            <a:prstDash val="solid"/>
            <a:round/>
            <a:headEnd type="none" w="med" len="med"/>
            <a:tailEnd type="none" w="med" len="med"/>
          </a:ln>
        </p:spPr>
      </p:cxnSp>
      <p:cxnSp>
        <p:nvCxnSpPr>
          <p:cNvPr id="266" name="Google Shape;266;p28"/>
          <p:cNvCxnSpPr>
            <a:cxnSpLocks/>
            <a:stCxn id="260" idx="5"/>
            <a:endCxn id="263" idx="0"/>
          </p:cNvCxnSpPr>
          <p:nvPr/>
        </p:nvCxnSpPr>
        <p:spPr bwMode="auto">
          <a:xfrm>
            <a:off x="5476516" y="2305057"/>
            <a:ext cx="442200" cy="389100"/>
          </a:xfrm>
          <a:prstGeom prst="straightConnector1">
            <a:avLst/>
          </a:prstGeom>
          <a:noFill/>
          <a:ln w="28575" cap="flat" cmpd="sng">
            <a:solidFill>
              <a:schemeClr val="dk2"/>
            </a:solidFill>
            <a:prstDash val="solid"/>
            <a:round/>
            <a:headEnd type="none" w="med" len="med"/>
            <a:tailEnd type="none" w="med" len="med"/>
          </a:ln>
        </p:spPr>
      </p:cxnSp>
      <p:sp>
        <p:nvSpPr>
          <p:cNvPr id="267" name="Google Shape;267;p28"/>
          <p:cNvSpPr/>
          <p:nvPr/>
        </p:nvSpPr>
        <p:spPr bwMode="auto">
          <a:xfrm>
            <a:off x="7358700" y="2694225"/>
            <a:ext cx="473100" cy="4368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7</a:t>
            </a:r>
            <a:endParaRPr sz="1600">
              <a:solidFill>
                <a:schemeClr val="dk1"/>
              </a:solidFill>
              <a:latin typeface="Merriweather"/>
              <a:ea typeface="Merriweather"/>
              <a:cs typeface="Merriweather"/>
            </a:endParaRPr>
          </a:p>
        </p:txBody>
      </p:sp>
      <p:sp>
        <p:nvSpPr>
          <p:cNvPr id="268" name="Google Shape;268;p28"/>
          <p:cNvSpPr/>
          <p:nvPr/>
        </p:nvSpPr>
        <p:spPr bwMode="auto">
          <a:xfrm>
            <a:off x="6520500" y="2694225"/>
            <a:ext cx="473100" cy="4368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6</a:t>
            </a:r>
            <a:endParaRPr sz="1600">
              <a:solidFill>
                <a:schemeClr val="dk1"/>
              </a:solidFill>
              <a:latin typeface="Merriweather"/>
              <a:ea typeface="Merriweather"/>
              <a:cs typeface="Merriweather"/>
            </a:endParaRPr>
          </a:p>
        </p:txBody>
      </p:sp>
      <p:cxnSp>
        <p:nvCxnSpPr>
          <p:cNvPr id="269" name="Google Shape;269;p28"/>
          <p:cNvCxnSpPr>
            <a:cxnSpLocks/>
            <a:stCxn id="259" idx="3"/>
            <a:endCxn id="268" idx="0"/>
          </p:cNvCxnSpPr>
          <p:nvPr/>
        </p:nvCxnSpPr>
        <p:spPr bwMode="auto">
          <a:xfrm flipH="1">
            <a:off x="6757184" y="2305057"/>
            <a:ext cx="289800" cy="389100"/>
          </a:xfrm>
          <a:prstGeom prst="straightConnector1">
            <a:avLst/>
          </a:prstGeom>
          <a:noFill/>
          <a:ln w="28575" cap="flat" cmpd="sng">
            <a:solidFill>
              <a:schemeClr val="dk2"/>
            </a:solidFill>
            <a:prstDash val="solid"/>
            <a:round/>
            <a:headEnd type="none" w="med" len="med"/>
            <a:tailEnd type="none" w="med" len="med"/>
          </a:ln>
        </p:spPr>
      </p:cxnSp>
      <p:cxnSp>
        <p:nvCxnSpPr>
          <p:cNvPr id="270" name="Google Shape;270;p28"/>
          <p:cNvCxnSpPr>
            <a:cxnSpLocks/>
            <a:stCxn id="259" idx="5"/>
            <a:endCxn id="267" idx="0"/>
          </p:cNvCxnSpPr>
          <p:nvPr/>
        </p:nvCxnSpPr>
        <p:spPr bwMode="auto">
          <a:xfrm>
            <a:off x="7381515" y="2305057"/>
            <a:ext cx="213600" cy="389100"/>
          </a:xfrm>
          <a:prstGeom prst="straightConnector1">
            <a:avLst/>
          </a:prstGeom>
          <a:noFill/>
          <a:ln w="28575" cap="flat" cmpd="sng">
            <a:solidFill>
              <a:schemeClr val="dk2"/>
            </a:solidFill>
            <a:prstDash val="solid"/>
            <a:round/>
            <a:headEnd type="none" w="med" len="med"/>
            <a:tailEnd type="none" w="med" len="med"/>
          </a:ln>
        </p:spPr>
      </p:cxnSp>
      <p:sp>
        <p:nvSpPr>
          <p:cNvPr id="271" name="Google Shape;271;p28"/>
          <p:cNvSpPr/>
          <p:nvPr/>
        </p:nvSpPr>
        <p:spPr bwMode="auto">
          <a:xfrm>
            <a:off x="4844100" y="3684825"/>
            <a:ext cx="473100" cy="4368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9</a:t>
            </a:r>
            <a:endParaRPr sz="1600">
              <a:solidFill>
                <a:schemeClr val="dk1"/>
              </a:solidFill>
              <a:latin typeface="Merriweather"/>
              <a:ea typeface="Merriweather"/>
              <a:cs typeface="Merriweather"/>
            </a:endParaRPr>
          </a:p>
        </p:txBody>
      </p:sp>
      <p:sp>
        <p:nvSpPr>
          <p:cNvPr id="272" name="Google Shape;272;p28"/>
          <p:cNvSpPr/>
          <p:nvPr/>
        </p:nvSpPr>
        <p:spPr bwMode="auto">
          <a:xfrm>
            <a:off x="4234500" y="3684825"/>
            <a:ext cx="473100" cy="4368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8</a:t>
            </a:r>
            <a:endParaRPr sz="1600">
              <a:solidFill>
                <a:schemeClr val="dk1"/>
              </a:solidFill>
              <a:latin typeface="Merriweather"/>
              <a:ea typeface="Merriweather"/>
              <a:cs typeface="Merriweather"/>
            </a:endParaRPr>
          </a:p>
        </p:txBody>
      </p:sp>
      <p:cxnSp>
        <p:nvCxnSpPr>
          <p:cNvPr id="273" name="Google Shape;273;p28"/>
          <p:cNvCxnSpPr>
            <a:cxnSpLocks/>
            <a:stCxn id="264" idx="3"/>
            <a:endCxn id="272" idx="0"/>
          </p:cNvCxnSpPr>
          <p:nvPr/>
        </p:nvCxnSpPr>
        <p:spPr bwMode="auto">
          <a:xfrm flipH="1">
            <a:off x="4471184" y="3067057"/>
            <a:ext cx="137400" cy="617700"/>
          </a:xfrm>
          <a:prstGeom prst="straightConnector1">
            <a:avLst/>
          </a:prstGeom>
          <a:noFill/>
          <a:ln w="28575" cap="flat" cmpd="sng">
            <a:solidFill>
              <a:schemeClr val="dk2"/>
            </a:solidFill>
            <a:prstDash val="solid"/>
            <a:round/>
            <a:headEnd type="none" w="med" len="med"/>
            <a:tailEnd type="none" w="med" len="med"/>
          </a:ln>
        </p:spPr>
      </p:cxnSp>
      <p:cxnSp>
        <p:nvCxnSpPr>
          <p:cNvPr id="274" name="Google Shape;274;p28"/>
          <p:cNvCxnSpPr>
            <a:cxnSpLocks/>
            <a:stCxn id="264" idx="5"/>
            <a:endCxn id="271" idx="0"/>
          </p:cNvCxnSpPr>
          <p:nvPr/>
        </p:nvCxnSpPr>
        <p:spPr bwMode="auto">
          <a:xfrm>
            <a:off x="4943116" y="3067057"/>
            <a:ext cx="137400" cy="617700"/>
          </a:xfrm>
          <a:prstGeom prst="straightConnector1">
            <a:avLst/>
          </a:prstGeom>
          <a:noFill/>
          <a:ln w="28575" cap="flat" cmpd="sng">
            <a:solidFill>
              <a:schemeClr val="dk2"/>
            </a:solidFill>
            <a:prstDash val="solid"/>
            <a:round/>
            <a:headEnd type="none" w="med" len="med"/>
            <a:tailEnd type="none" w="med" len="med"/>
          </a:ln>
        </p:spPr>
      </p:cxnSp>
      <p:sp>
        <p:nvSpPr>
          <p:cNvPr id="275" name="Google Shape;275;p28"/>
          <p:cNvSpPr/>
          <p:nvPr/>
        </p:nvSpPr>
        <p:spPr bwMode="auto">
          <a:xfrm>
            <a:off x="5987100" y="3684825"/>
            <a:ext cx="473100" cy="4368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100">
                <a:solidFill>
                  <a:schemeClr val="dk1"/>
                </a:solidFill>
                <a:latin typeface="Merriweather"/>
                <a:ea typeface="Merriweather"/>
                <a:cs typeface="Merriweather"/>
              </a:rPr>
              <a:t>11</a:t>
            </a:r>
            <a:endParaRPr sz="1600">
              <a:solidFill>
                <a:schemeClr val="dk1"/>
              </a:solidFill>
              <a:latin typeface="Merriweather"/>
              <a:ea typeface="Merriweather"/>
              <a:cs typeface="Merriweather"/>
            </a:endParaRPr>
          </a:p>
        </p:txBody>
      </p:sp>
      <p:sp>
        <p:nvSpPr>
          <p:cNvPr id="276" name="Google Shape;276;p28"/>
          <p:cNvSpPr/>
          <p:nvPr/>
        </p:nvSpPr>
        <p:spPr bwMode="auto">
          <a:xfrm>
            <a:off x="5377500" y="3684825"/>
            <a:ext cx="473100" cy="4368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100">
                <a:solidFill>
                  <a:schemeClr val="dk1"/>
                </a:solidFill>
                <a:latin typeface="Merriweather"/>
                <a:ea typeface="Merriweather"/>
                <a:cs typeface="Merriweather"/>
              </a:rPr>
              <a:t>10</a:t>
            </a:r>
            <a:endParaRPr sz="1100">
              <a:solidFill>
                <a:schemeClr val="dk1"/>
              </a:solidFill>
              <a:latin typeface="Merriweather"/>
              <a:ea typeface="Merriweather"/>
              <a:cs typeface="Merriweather"/>
            </a:endParaRPr>
          </a:p>
        </p:txBody>
      </p:sp>
      <p:cxnSp>
        <p:nvCxnSpPr>
          <p:cNvPr id="277" name="Google Shape;277;p28"/>
          <p:cNvCxnSpPr>
            <a:cxnSpLocks/>
            <a:endCxn id="276" idx="0"/>
          </p:cNvCxnSpPr>
          <p:nvPr/>
        </p:nvCxnSpPr>
        <p:spPr bwMode="auto">
          <a:xfrm flipH="1">
            <a:off x="5614050" y="3067125"/>
            <a:ext cx="137400" cy="617700"/>
          </a:xfrm>
          <a:prstGeom prst="straightConnector1">
            <a:avLst/>
          </a:prstGeom>
          <a:noFill/>
          <a:ln w="28575" cap="flat" cmpd="sng">
            <a:solidFill>
              <a:schemeClr val="dk2"/>
            </a:solidFill>
            <a:prstDash val="solid"/>
            <a:round/>
            <a:headEnd type="none" w="med" len="med"/>
            <a:tailEnd type="none" w="med" len="med"/>
          </a:ln>
        </p:spPr>
      </p:cxnSp>
      <p:cxnSp>
        <p:nvCxnSpPr>
          <p:cNvPr id="278" name="Google Shape;278;p28"/>
          <p:cNvCxnSpPr>
            <a:cxnSpLocks/>
            <a:endCxn id="275" idx="0"/>
          </p:cNvCxnSpPr>
          <p:nvPr/>
        </p:nvCxnSpPr>
        <p:spPr bwMode="auto">
          <a:xfrm>
            <a:off x="6086250" y="3067125"/>
            <a:ext cx="137400" cy="617700"/>
          </a:xfrm>
          <a:prstGeom prst="straightConnector1">
            <a:avLst/>
          </a:prstGeom>
          <a:noFill/>
          <a:ln w="28575" cap="flat" cmpd="sng">
            <a:solidFill>
              <a:schemeClr val="dk2"/>
            </a:solidFill>
            <a:prstDash val="solid"/>
            <a:round/>
            <a:headEnd type="none" w="med" len="med"/>
            <a:tailEnd type="none" w="med" len="med"/>
          </a:ln>
        </p:spPr>
      </p:cxnSp>
      <p:sp>
        <p:nvSpPr>
          <p:cNvPr id="279" name="Google Shape;279;p28"/>
          <p:cNvSpPr/>
          <p:nvPr/>
        </p:nvSpPr>
        <p:spPr bwMode="auto">
          <a:xfrm>
            <a:off x="6749100" y="3684825"/>
            <a:ext cx="473100" cy="4368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100">
                <a:solidFill>
                  <a:schemeClr val="dk1"/>
                </a:solidFill>
                <a:latin typeface="Merriweather"/>
                <a:ea typeface="Merriweather"/>
                <a:cs typeface="Merriweather"/>
              </a:rPr>
              <a:t>13</a:t>
            </a:r>
            <a:endParaRPr sz="1600">
              <a:solidFill>
                <a:schemeClr val="dk1"/>
              </a:solidFill>
              <a:latin typeface="Merriweather"/>
              <a:ea typeface="Merriweather"/>
              <a:cs typeface="Merriweather"/>
            </a:endParaRPr>
          </a:p>
        </p:txBody>
      </p:sp>
      <p:cxnSp>
        <p:nvCxnSpPr>
          <p:cNvPr id="280" name="Google Shape;280;p28"/>
          <p:cNvCxnSpPr>
            <a:cxnSpLocks/>
            <a:endCxn id="279" idx="0"/>
          </p:cNvCxnSpPr>
          <p:nvPr/>
        </p:nvCxnSpPr>
        <p:spPr bwMode="auto">
          <a:xfrm>
            <a:off x="6872550" y="3083025"/>
            <a:ext cx="113100" cy="601799"/>
          </a:xfrm>
          <a:prstGeom prst="straightConnector1">
            <a:avLst/>
          </a:prstGeom>
          <a:noFill/>
          <a:ln w="28575" cap="flat" cmpd="sng">
            <a:solidFill>
              <a:schemeClr val="dk2"/>
            </a:solidFill>
            <a:prstDash val="solid"/>
            <a:round/>
            <a:headEnd type="none" w="med" len="med"/>
            <a:tailEnd type="none" w="med" len="med"/>
          </a:ln>
        </p:spPr>
      </p:cxnSp>
      <p:sp>
        <p:nvSpPr>
          <p:cNvPr id="281" name="Google Shape;281;p28"/>
          <p:cNvSpPr/>
          <p:nvPr/>
        </p:nvSpPr>
        <p:spPr bwMode="auto">
          <a:xfrm>
            <a:off x="7282500" y="3684825"/>
            <a:ext cx="473100" cy="4368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100">
                <a:solidFill>
                  <a:schemeClr val="dk1"/>
                </a:solidFill>
                <a:latin typeface="Merriweather"/>
                <a:ea typeface="Merriweather"/>
                <a:cs typeface="Merriweather"/>
              </a:rPr>
              <a:t>14</a:t>
            </a:r>
            <a:endParaRPr sz="1600">
              <a:solidFill>
                <a:schemeClr val="dk1"/>
              </a:solidFill>
              <a:latin typeface="Merriweather"/>
              <a:ea typeface="Merriweather"/>
              <a:cs typeface="Merriweather"/>
            </a:endParaRPr>
          </a:p>
        </p:txBody>
      </p:sp>
      <p:cxnSp>
        <p:nvCxnSpPr>
          <p:cNvPr id="282" name="Google Shape;282;p28"/>
          <p:cNvCxnSpPr>
            <a:cxnSpLocks/>
            <a:stCxn id="267" idx="4"/>
          </p:cNvCxnSpPr>
          <p:nvPr/>
        </p:nvCxnSpPr>
        <p:spPr bwMode="auto">
          <a:xfrm flipH="1">
            <a:off x="7507649" y="3131025"/>
            <a:ext cx="87599" cy="553800"/>
          </a:xfrm>
          <a:prstGeom prst="straightConnector1">
            <a:avLst/>
          </a:prstGeom>
          <a:noFill/>
          <a:ln w="28575" cap="flat" cmpd="sng">
            <a:solidFill>
              <a:schemeClr val="dk2"/>
            </a:solidFill>
            <a:prstDash val="solid"/>
            <a:round/>
            <a:headEnd type="none" w="med" len="med"/>
            <a:tailEnd type="none" w="med" len="med"/>
          </a:ln>
        </p:spPr>
      </p:cxnSp>
      <p:sp>
        <p:nvSpPr>
          <p:cNvPr id="283" name="Google Shape;283;p28"/>
          <p:cNvSpPr txBox="1"/>
          <p:nvPr/>
        </p:nvSpPr>
        <p:spPr bwMode="auto">
          <a:xfrm>
            <a:off x="892375" y="1414025"/>
            <a:ext cx="3056700" cy="2899200"/>
          </a:xfrm>
          <a:prstGeom prst="rect">
            <a:avLst/>
          </a:prstGeom>
          <a:noFill/>
          <a:ln>
            <a:noFill/>
          </a:ln>
        </p:spPr>
        <p:txBody>
          <a:bodyPr spcFirstLastPara="1" wrap="square" lIns="91425" tIns="91425" rIns="91425" bIns="91425" anchor="t" anchorCtr="0">
            <a:noAutofit/>
          </a:bodyPr>
          <a:lstStyle/>
          <a:p>
            <a:pPr marL="0" lvl="0" indent="0" algn="l">
              <a:lnSpc>
                <a:spcPct val="171429"/>
              </a:lnSpc>
              <a:spcBef>
                <a:spcPts val="0"/>
              </a:spcBef>
              <a:spcAft>
                <a:spcPts val="0"/>
              </a:spcAft>
              <a:buNone/>
              <a:defRPr/>
            </a:pPr>
            <a:r>
              <a:rPr lang="en">
                <a:highlight>
                  <a:srgbClr val="FFFFFF"/>
                </a:highlight>
                <a:latin typeface="Merriweather"/>
                <a:ea typeface="Merriweather"/>
                <a:cs typeface="Merriweather"/>
              </a:rPr>
              <a:t>A Binary Tree node contains following parts.</a:t>
            </a:r>
            <a:endParaRPr>
              <a:highlight>
                <a:srgbClr val="FFFFFF"/>
              </a:highlight>
              <a:latin typeface="Merriweather"/>
              <a:ea typeface="Merriweather"/>
              <a:cs typeface="Merriweather"/>
            </a:endParaRPr>
          </a:p>
          <a:p>
            <a:pPr marL="800100" lvl="0" indent="-317500" algn="l">
              <a:lnSpc>
                <a:spcPct val="158000"/>
              </a:lnSpc>
              <a:spcBef>
                <a:spcPts val="800"/>
              </a:spcBef>
              <a:spcAft>
                <a:spcPts val="0"/>
              </a:spcAft>
              <a:buSzPts val="1400"/>
              <a:buFont typeface="Merriweather"/>
              <a:buAutoNum type="arabicPeriod"/>
              <a:defRPr/>
            </a:pPr>
            <a:r>
              <a:rPr lang="en">
                <a:highlight>
                  <a:srgbClr val="FFFFFF"/>
                </a:highlight>
                <a:latin typeface="Merriweather"/>
                <a:ea typeface="Merriweather"/>
                <a:cs typeface="Merriweather"/>
              </a:rPr>
              <a:t>Data</a:t>
            </a:r>
            <a:endParaRPr>
              <a:highlight>
                <a:srgbClr val="FFFFFF"/>
              </a:highlight>
              <a:latin typeface="Merriweather"/>
              <a:ea typeface="Merriweather"/>
              <a:cs typeface="Merriweather"/>
            </a:endParaRPr>
          </a:p>
          <a:p>
            <a:pPr marL="800100" lvl="0" indent="-317500" algn="l">
              <a:lnSpc>
                <a:spcPct val="158000"/>
              </a:lnSpc>
              <a:spcBef>
                <a:spcPts val="0"/>
              </a:spcBef>
              <a:spcAft>
                <a:spcPts val="0"/>
              </a:spcAft>
              <a:buSzPts val="1400"/>
              <a:buFont typeface="Merriweather"/>
              <a:buAutoNum type="arabicPeriod"/>
              <a:defRPr/>
            </a:pPr>
            <a:r>
              <a:rPr lang="en">
                <a:highlight>
                  <a:srgbClr val="FFFFFF"/>
                </a:highlight>
                <a:latin typeface="Merriweather"/>
                <a:ea typeface="Merriweather"/>
                <a:cs typeface="Merriweather"/>
              </a:rPr>
              <a:t>Pointer to left child</a:t>
            </a:r>
            <a:endParaRPr>
              <a:highlight>
                <a:srgbClr val="FFFFFF"/>
              </a:highlight>
              <a:latin typeface="Merriweather"/>
              <a:ea typeface="Merriweather"/>
              <a:cs typeface="Merriweather"/>
            </a:endParaRPr>
          </a:p>
          <a:p>
            <a:pPr marL="800100" lvl="0" indent="-317500" algn="l">
              <a:lnSpc>
                <a:spcPct val="158000"/>
              </a:lnSpc>
              <a:spcBef>
                <a:spcPts val="0"/>
              </a:spcBef>
              <a:spcAft>
                <a:spcPts val="0"/>
              </a:spcAft>
              <a:buSzPts val="1400"/>
              <a:buFont typeface="Merriweather"/>
              <a:buAutoNum type="arabicPeriod"/>
              <a:defRPr/>
            </a:pPr>
            <a:r>
              <a:rPr lang="en">
                <a:highlight>
                  <a:srgbClr val="FFFFFF"/>
                </a:highlight>
                <a:latin typeface="Merriweather"/>
                <a:ea typeface="Merriweather"/>
                <a:cs typeface="Merriweather"/>
              </a:rPr>
              <a:t>Pointer to right child</a:t>
            </a:r>
            <a:endParaRPr>
              <a:highlight>
                <a:srgbClr val="FFFFFF"/>
              </a:highlight>
              <a:latin typeface="Merriweather"/>
              <a:ea typeface="Merriweather"/>
              <a:cs typeface="Merriweather"/>
            </a:endParaRPr>
          </a:p>
          <a:p>
            <a:pPr marL="0" lvl="0" indent="0" algn="l">
              <a:spcBef>
                <a:spcPts val="3600"/>
              </a:spcBef>
              <a:spcAft>
                <a:spcPts val="0"/>
              </a:spcAft>
              <a:buNone/>
              <a:defRPr/>
            </a:pPr>
            <a:endParaRPr>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88" name="Google Shape;288;p29"/>
          <p:cNvSpPr txBox="1"/>
          <p:nvPr/>
        </p:nvSpPr>
        <p:spPr bwMode="auto">
          <a:xfrm>
            <a:off x="545450" y="560475"/>
            <a:ext cx="3056700" cy="436800"/>
          </a:xfrm>
          <a:prstGeom prst="rect">
            <a:avLst/>
          </a:prstGeom>
          <a:noFill/>
          <a:ln>
            <a:noFill/>
          </a:ln>
        </p:spPr>
        <p:txBody>
          <a:bodyPr spcFirstLastPara="1" wrap="square" lIns="91425" tIns="91425" rIns="91425" bIns="91425" anchor="t" anchorCtr="0">
            <a:noAutofit/>
          </a:bodyPr>
          <a:lstStyle/>
          <a:p>
            <a:pPr marL="0" lvl="0" indent="0" algn="l">
              <a:lnSpc>
                <a:spcPct val="171429"/>
              </a:lnSpc>
              <a:spcBef>
                <a:spcPts val="0"/>
              </a:spcBef>
              <a:spcAft>
                <a:spcPts val="0"/>
              </a:spcAft>
              <a:buNone/>
              <a:defRPr/>
            </a:pPr>
            <a:r>
              <a:rPr lang="en" sz="2000" b="1">
                <a:solidFill>
                  <a:schemeClr val="lt1"/>
                </a:solidFill>
                <a:highlight>
                  <a:srgbClr val="FFFFFF"/>
                </a:highlight>
                <a:latin typeface="Merriweather"/>
                <a:ea typeface="Merriweather"/>
                <a:cs typeface="Merriweather"/>
              </a:rPr>
              <a:t>Strictly </a:t>
            </a:r>
            <a:r>
              <a:rPr lang="en" sz="2000" b="1">
                <a:solidFill>
                  <a:schemeClr val="lt1"/>
                </a:solidFill>
                <a:highlight>
                  <a:srgbClr val="FFFFFF"/>
                </a:highlight>
                <a:latin typeface="Merriweather"/>
                <a:ea typeface="Merriweather"/>
                <a:cs typeface="Merriweather"/>
              </a:rPr>
              <a:t>Binary Tree</a:t>
            </a:r>
            <a:endParaRPr sz="2000" b="1">
              <a:solidFill>
                <a:schemeClr val="lt1"/>
              </a:solidFill>
              <a:highlight>
                <a:srgbClr val="FFFFFF"/>
              </a:highlight>
              <a:latin typeface="Merriweather"/>
              <a:ea typeface="Merriweather"/>
              <a:cs typeface="Merriweather"/>
            </a:endParaRPr>
          </a:p>
          <a:p>
            <a:pPr marL="0" marR="25400" lvl="0" indent="0" algn="l">
              <a:lnSpc>
                <a:spcPct val="178571"/>
              </a:lnSpc>
              <a:spcBef>
                <a:spcPts val="1400"/>
              </a:spcBef>
              <a:spcAft>
                <a:spcPts val="0"/>
              </a:spcAft>
              <a:buNone/>
              <a:defRPr/>
            </a:pPr>
            <a:endParaRPr>
              <a:highlight>
                <a:srgbClr val="FFFFFF"/>
              </a:highlight>
              <a:latin typeface="Merriweather"/>
              <a:ea typeface="Merriweather"/>
              <a:cs typeface="Merriweather"/>
            </a:endParaRPr>
          </a:p>
          <a:p>
            <a:pPr marL="457200" marR="25400" lvl="0" indent="0" algn="l">
              <a:lnSpc>
                <a:spcPct val="178571"/>
              </a:lnSpc>
              <a:spcBef>
                <a:spcPts val="1400"/>
              </a:spcBef>
              <a:spcAft>
                <a:spcPts val="0"/>
              </a:spcAft>
              <a:buNone/>
              <a:defRPr/>
            </a:pPr>
            <a:endParaRPr>
              <a:highlight>
                <a:srgbClr val="FFFFFF"/>
              </a:highlight>
              <a:latin typeface="Merriweather"/>
              <a:ea typeface="Merriweather"/>
              <a:cs typeface="Merriweather"/>
            </a:endParaRPr>
          </a:p>
          <a:p>
            <a:pPr marL="0" lvl="0" indent="0" algn="l">
              <a:lnSpc>
                <a:spcPct val="171429"/>
              </a:lnSpc>
              <a:spcBef>
                <a:spcPts val="1100"/>
              </a:spcBef>
              <a:spcAft>
                <a:spcPts val="0"/>
              </a:spcAft>
              <a:buNone/>
              <a:defRPr/>
            </a:pPr>
            <a:endParaRPr>
              <a:solidFill>
                <a:schemeClr val="lt1"/>
              </a:solidFill>
              <a:highlight>
                <a:srgbClr val="FFFFFF"/>
              </a:highlight>
              <a:latin typeface="Merriweather"/>
              <a:ea typeface="Merriweather"/>
              <a:cs typeface="Merriweather"/>
            </a:endParaRPr>
          </a:p>
          <a:p>
            <a:pPr marL="457200" lvl="0" indent="0" algn="l">
              <a:lnSpc>
                <a:spcPct val="171429"/>
              </a:lnSpc>
              <a:spcBef>
                <a:spcPts val="800"/>
              </a:spcBef>
              <a:spcAft>
                <a:spcPts val="800"/>
              </a:spcAft>
              <a:buNone/>
              <a:defRPr/>
            </a:pPr>
            <a:endParaRPr>
              <a:solidFill>
                <a:srgbClr val="000000"/>
              </a:solidFill>
              <a:highlight>
                <a:srgbClr val="FFFFFF"/>
              </a:highlight>
              <a:latin typeface="Merriweather"/>
              <a:ea typeface="Merriweather"/>
              <a:cs typeface="Merriweather"/>
            </a:endParaRPr>
          </a:p>
        </p:txBody>
      </p:sp>
      <p:sp>
        <p:nvSpPr>
          <p:cNvPr id="289" name="Google Shape;289;p29"/>
          <p:cNvSpPr/>
          <p:nvPr/>
        </p:nvSpPr>
        <p:spPr bwMode="auto">
          <a:xfrm>
            <a:off x="5682300" y="1322625"/>
            <a:ext cx="473100" cy="4368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1</a:t>
            </a:r>
            <a:endParaRPr sz="1600">
              <a:solidFill>
                <a:schemeClr val="dk1"/>
              </a:solidFill>
              <a:latin typeface="Merriweather"/>
              <a:ea typeface="Merriweather"/>
              <a:cs typeface="Merriweather"/>
            </a:endParaRPr>
          </a:p>
        </p:txBody>
      </p:sp>
      <p:sp>
        <p:nvSpPr>
          <p:cNvPr id="290" name="Google Shape;290;p29"/>
          <p:cNvSpPr/>
          <p:nvPr/>
        </p:nvSpPr>
        <p:spPr bwMode="auto">
          <a:xfrm>
            <a:off x="6520500" y="1932225"/>
            <a:ext cx="473100" cy="4368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3</a:t>
            </a:r>
            <a:endParaRPr sz="1600">
              <a:solidFill>
                <a:schemeClr val="dk1"/>
              </a:solidFill>
              <a:latin typeface="Merriweather"/>
              <a:ea typeface="Merriweather"/>
              <a:cs typeface="Merriweather"/>
            </a:endParaRPr>
          </a:p>
        </p:txBody>
      </p:sp>
      <p:sp>
        <p:nvSpPr>
          <p:cNvPr id="291" name="Google Shape;291;p29"/>
          <p:cNvSpPr/>
          <p:nvPr/>
        </p:nvSpPr>
        <p:spPr bwMode="auto">
          <a:xfrm>
            <a:off x="4920300" y="1932225"/>
            <a:ext cx="473100" cy="4368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2</a:t>
            </a:r>
            <a:endParaRPr sz="1600">
              <a:solidFill>
                <a:schemeClr val="dk1"/>
              </a:solidFill>
              <a:latin typeface="Merriweather"/>
              <a:ea typeface="Merriweather"/>
              <a:cs typeface="Merriweather"/>
            </a:endParaRPr>
          </a:p>
        </p:txBody>
      </p:sp>
      <p:cxnSp>
        <p:nvCxnSpPr>
          <p:cNvPr id="292" name="Google Shape;292;p29"/>
          <p:cNvCxnSpPr>
            <a:cxnSpLocks/>
            <a:stCxn id="289" idx="3"/>
            <a:endCxn id="291" idx="7"/>
          </p:cNvCxnSpPr>
          <p:nvPr/>
        </p:nvCxnSpPr>
        <p:spPr bwMode="auto">
          <a:xfrm flipH="1">
            <a:off x="5324084" y="1695457"/>
            <a:ext cx="427500" cy="300600"/>
          </a:xfrm>
          <a:prstGeom prst="straightConnector1">
            <a:avLst/>
          </a:prstGeom>
          <a:noFill/>
          <a:ln w="28575" cap="flat" cmpd="sng">
            <a:solidFill>
              <a:schemeClr val="dk2"/>
            </a:solidFill>
            <a:prstDash val="solid"/>
            <a:round/>
            <a:headEnd type="none" w="med" len="med"/>
            <a:tailEnd type="none" w="med" len="med"/>
          </a:ln>
        </p:spPr>
      </p:cxnSp>
      <p:cxnSp>
        <p:nvCxnSpPr>
          <p:cNvPr id="293" name="Google Shape;293;p29"/>
          <p:cNvCxnSpPr>
            <a:cxnSpLocks/>
            <a:stCxn id="289" idx="5"/>
            <a:endCxn id="290" idx="1"/>
          </p:cNvCxnSpPr>
          <p:nvPr/>
        </p:nvCxnSpPr>
        <p:spPr bwMode="auto">
          <a:xfrm>
            <a:off x="6086116" y="1695457"/>
            <a:ext cx="503700" cy="300600"/>
          </a:xfrm>
          <a:prstGeom prst="straightConnector1">
            <a:avLst/>
          </a:prstGeom>
          <a:noFill/>
          <a:ln w="28575" cap="flat" cmpd="sng">
            <a:solidFill>
              <a:schemeClr val="dk2"/>
            </a:solidFill>
            <a:prstDash val="solid"/>
            <a:round/>
            <a:headEnd type="none" w="med" len="med"/>
            <a:tailEnd type="none" w="med" len="med"/>
          </a:ln>
        </p:spPr>
      </p:cxnSp>
      <p:sp>
        <p:nvSpPr>
          <p:cNvPr id="294" name="Google Shape;294;p29"/>
          <p:cNvSpPr/>
          <p:nvPr/>
        </p:nvSpPr>
        <p:spPr bwMode="auto">
          <a:xfrm>
            <a:off x="6901500" y="2694225"/>
            <a:ext cx="473100" cy="4368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5</a:t>
            </a:r>
            <a:endParaRPr sz="1600">
              <a:solidFill>
                <a:schemeClr val="dk1"/>
              </a:solidFill>
              <a:latin typeface="Merriweather"/>
              <a:ea typeface="Merriweather"/>
              <a:cs typeface="Merriweather"/>
            </a:endParaRPr>
          </a:p>
        </p:txBody>
      </p:sp>
      <p:sp>
        <p:nvSpPr>
          <p:cNvPr id="295" name="Google Shape;295;p29"/>
          <p:cNvSpPr/>
          <p:nvPr/>
        </p:nvSpPr>
        <p:spPr bwMode="auto">
          <a:xfrm>
            <a:off x="6063300" y="2694225"/>
            <a:ext cx="473100" cy="4368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4</a:t>
            </a:r>
            <a:endParaRPr sz="1600">
              <a:solidFill>
                <a:schemeClr val="dk1"/>
              </a:solidFill>
              <a:latin typeface="Merriweather"/>
              <a:ea typeface="Merriweather"/>
              <a:cs typeface="Merriweather"/>
            </a:endParaRPr>
          </a:p>
        </p:txBody>
      </p:sp>
      <p:cxnSp>
        <p:nvCxnSpPr>
          <p:cNvPr id="296" name="Google Shape;296;p29"/>
          <p:cNvCxnSpPr>
            <a:cxnSpLocks/>
            <a:stCxn id="290" idx="3"/>
            <a:endCxn id="295" idx="0"/>
          </p:cNvCxnSpPr>
          <p:nvPr/>
        </p:nvCxnSpPr>
        <p:spPr bwMode="auto">
          <a:xfrm flipH="1">
            <a:off x="6299984" y="2305057"/>
            <a:ext cx="289800" cy="389100"/>
          </a:xfrm>
          <a:prstGeom prst="straightConnector1">
            <a:avLst/>
          </a:prstGeom>
          <a:noFill/>
          <a:ln w="28575" cap="flat" cmpd="sng">
            <a:solidFill>
              <a:schemeClr val="dk2"/>
            </a:solidFill>
            <a:prstDash val="solid"/>
            <a:round/>
            <a:headEnd type="none" w="med" len="med"/>
            <a:tailEnd type="none" w="med" len="med"/>
          </a:ln>
        </p:spPr>
      </p:cxnSp>
      <p:cxnSp>
        <p:nvCxnSpPr>
          <p:cNvPr id="297" name="Google Shape;297;p29"/>
          <p:cNvCxnSpPr>
            <a:cxnSpLocks/>
            <a:stCxn id="290" idx="5"/>
            <a:endCxn id="294" idx="0"/>
          </p:cNvCxnSpPr>
          <p:nvPr/>
        </p:nvCxnSpPr>
        <p:spPr bwMode="auto">
          <a:xfrm>
            <a:off x="6924316" y="2305057"/>
            <a:ext cx="213600" cy="389100"/>
          </a:xfrm>
          <a:prstGeom prst="straightConnector1">
            <a:avLst/>
          </a:prstGeom>
          <a:noFill/>
          <a:ln w="28575" cap="flat" cmpd="sng">
            <a:solidFill>
              <a:schemeClr val="dk2"/>
            </a:solidFill>
            <a:prstDash val="solid"/>
            <a:round/>
            <a:headEnd type="none" w="med" len="med"/>
            <a:tailEnd type="none" w="med" len="med"/>
          </a:ln>
        </p:spPr>
      </p:cxnSp>
      <p:sp>
        <p:nvSpPr>
          <p:cNvPr id="298" name="Google Shape;298;p29"/>
          <p:cNvSpPr txBox="1"/>
          <p:nvPr/>
        </p:nvSpPr>
        <p:spPr bwMode="auto">
          <a:xfrm>
            <a:off x="545450" y="1414025"/>
            <a:ext cx="3809400" cy="2899200"/>
          </a:xfrm>
          <a:prstGeom prst="rect">
            <a:avLst/>
          </a:prstGeom>
          <a:noFill/>
          <a:ln>
            <a:noFill/>
          </a:ln>
        </p:spPr>
        <p:txBody>
          <a:bodyPr spcFirstLastPara="1" wrap="square" lIns="91425" tIns="91425" rIns="91425" bIns="91425" anchor="t" anchorCtr="0">
            <a:noAutofit/>
          </a:bodyPr>
          <a:lstStyle/>
          <a:p>
            <a:pPr marL="457200" lvl="0" indent="-317500" algn="l">
              <a:lnSpc>
                <a:spcPct val="158000"/>
              </a:lnSpc>
              <a:spcBef>
                <a:spcPts val="0"/>
              </a:spcBef>
              <a:spcAft>
                <a:spcPts val="0"/>
              </a:spcAft>
              <a:buSzPts val="1400"/>
              <a:buFont typeface="Merriweather"/>
              <a:buChar char="●"/>
              <a:defRPr/>
            </a:pPr>
            <a:r>
              <a:rPr lang="en">
                <a:highlight>
                  <a:srgbClr val="FFFFFF"/>
                </a:highlight>
                <a:latin typeface="Merriweather"/>
                <a:ea typeface="Merriweather"/>
                <a:cs typeface="Merriweather"/>
              </a:rPr>
              <a:t>In </a:t>
            </a:r>
            <a:r>
              <a:rPr lang="en" b="1">
                <a:solidFill>
                  <a:srgbClr val="980000"/>
                </a:solidFill>
                <a:highlight>
                  <a:srgbClr val="FFFFFF"/>
                </a:highlight>
                <a:latin typeface="Merriweather"/>
                <a:ea typeface="Merriweather"/>
                <a:cs typeface="Merriweather"/>
              </a:rPr>
              <a:t>Strictly Binary Tree</a:t>
            </a:r>
            <a:r>
              <a:rPr lang="en">
                <a:highlight>
                  <a:srgbClr val="FFFFFF"/>
                </a:highlight>
                <a:latin typeface="Merriweather"/>
                <a:ea typeface="Merriweather"/>
                <a:cs typeface="Merriweather"/>
              </a:rPr>
              <a:t>, every non-leaf node contain non-empty left and right sub-trees. </a:t>
            </a:r>
            <a:endParaRPr>
              <a:highlight>
                <a:srgbClr val="FFFFFF"/>
              </a:highlight>
              <a:latin typeface="Merriweather"/>
              <a:ea typeface="Merriweather"/>
              <a:cs typeface="Merriweather"/>
            </a:endParaRPr>
          </a:p>
          <a:p>
            <a:pPr marL="457200" lvl="0" indent="-317500" algn="l">
              <a:lnSpc>
                <a:spcPct val="158000"/>
              </a:lnSpc>
              <a:spcBef>
                <a:spcPts val="0"/>
              </a:spcBef>
              <a:spcAft>
                <a:spcPts val="0"/>
              </a:spcAft>
              <a:buSzPts val="1400"/>
              <a:buFont typeface="Merriweather"/>
              <a:buChar char="●"/>
              <a:defRPr/>
            </a:pPr>
            <a:r>
              <a:rPr lang="en">
                <a:highlight>
                  <a:srgbClr val="FFFFFF"/>
                </a:highlight>
                <a:latin typeface="Merriweather"/>
                <a:ea typeface="Merriweather"/>
                <a:cs typeface="Merriweather"/>
              </a:rPr>
              <a:t>The degree of every non-leaf node will always be 2. A strictly binary tree with n leaves, will have (2n - 1) nodes.</a:t>
            </a:r>
            <a:endParaRPr>
              <a:highlight>
                <a:srgbClr val="FFFFFF"/>
              </a:highlight>
              <a:latin typeface="Merriweather"/>
              <a:ea typeface="Merriweather"/>
              <a:cs typeface="Merriweather"/>
            </a:endParaRPr>
          </a:p>
          <a:p>
            <a:pPr marL="457200" lvl="0" indent="0" algn="l">
              <a:spcBef>
                <a:spcPts val="3600"/>
              </a:spcBef>
              <a:spcAft>
                <a:spcPts val="0"/>
              </a:spcAft>
              <a:buNone/>
              <a:defRPr/>
            </a:pPr>
            <a:endParaRPr>
              <a:latin typeface="Merriweather"/>
              <a:ea typeface="Merriweather"/>
              <a:cs typeface="Merriweather"/>
            </a:endParaRPr>
          </a:p>
        </p:txBody>
      </p:sp>
      <p:sp>
        <p:nvSpPr>
          <p:cNvPr id="299" name="Google Shape;299;p29"/>
          <p:cNvSpPr/>
          <p:nvPr/>
        </p:nvSpPr>
        <p:spPr bwMode="auto">
          <a:xfrm>
            <a:off x="6444300" y="3456225"/>
            <a:ext cx="473100" cy="4368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7</a:t>
            </a:r>
            <a:endParaRPr sz="1600">
              <a:solidFill>
                <a:schemeClr val="dk1"/>
              </a:solidFill>
              <a:latin typeface="Merriweather"/>
              <a:ea typeface="Merriweather"/>
              <a:cs typeface="Merriweather"/>
            </a:endParaRPr>
          </a:p>
        </p:txBody>
      </p:sp>
      <p:sp>
        <p:nvSpPr>
          <p:cNvPr id="300" name="Google Shape;300;p29"/>
          <p:cNvSpPr/>
          <p:nvPr/>
        </p:nvSpPr>
        <p:spPr bwMode="auto">
          <a:xfrm>
            <a:off x="5606100" y="3456225"/>
            <a:ext cx="473100" cy="4368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6</a:t>
            </a:r>
            <a:endParaRPr sz="1600">
              <a:solidFill>
                <a:schemeClr val="dk1"/>
              </a:solidFill>
              <a:latin typeface="Merriweather"/>
              <a:ea typeface="Merriweather"/>
              <a:cs typeface="Merriweather"/>
            </a:endParaRPr>
          </a:p>
        </p:txBody>
      </p:sp>
      <p:cxnSp>
        <p:nvCxnSpPr>
          <p:cNvPr id="301" name="Google Shape;301;p29"/>
          <p:cNvCxnSpPr>
            <a:cxnSpLocks/>
            <a:endCxn id="300" idx="0"/>
          </p:cNvCxnSpPr>
          <p:nvPr/>
        </p:nvCxnSpPr>
        <p:spPr bwMode="auto">
          <a:xfrm flipH="1">
            <a:off x="5842649" y="3067125"/>
            <a:ext cx="289800" cy="389100"/>
          </a:xfrm>
          <a:prstGeom prst="straightConnector1">
            <a:avLst/>
          </a:prstGeom>
          <a:noFill/>
          <a:ln w="28575" cap="flat" cmpd="sng">
            <a:solidFill>
              <a:schemeClr val="dk2"/>
            </a:solidFill>
            <a:prstDash val="solid"/>
            <a:round/>
            <a:headEnd type="none" w="med" len="med"/>
            <a:tailEnd type="none" w="med" len="med"/>
          </a:ln>
        </p:spPr>
      </p:cxnSp>
      <p:cxnSp>
        <p:nvCxnSpPr>
          <p:cNvPr id="302" name="Google Shape;302;p29"/>
          <p:cNvCxnSpPr>
            <a:cxnSpLocks/>
            <a:endCxn id="299" idx="0"/>
          </p:cNvCxnSpPr>
          <p:nvPr/>
        </p:nvCxnSpPr>
        <p:spPr bwMode="auto">
          <a:xfrm>
            <a:off x="6467250" y="3067125"/>
            <a:ext cx="213600" cy="38910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7" name="Google Shape;307;p30"/>
          <p:cNvSpPr txBox="1"/>
          <p:nvPr/>
        </p:nvSpPr>
        <p:spPr bwMode="auto">
          <a:xfrm>
            <a:off x="545450" y="560475"/>
            <a:ext cx="3056700" cy="436800"/>
          </a:xfrm>
          <a:prstGeom prst="rect">
            <a:avLst/>
          </a:prstGeom>
          <a:noFill/>
          <a:ln>
            <a:noFill/>
          </a:ln>
        </p:spPr>
        <p:txBody>
          <a:bodyPr spcFirstLastPara="1" wrap="square" lIns="91425" tIns="91425" rIns="91425" bIns="91425" anchor="t" anchorCtr="0">
            <a:noAutofit/>
          </a:bodyPr>
          <a:lstStyle/>
          <a:p>
            <a:pPr marL="0" lvl="0" indent="0" algn="l">
              <a:lnSpc>
                <a:spcPct val="171429"/>
              </a:lnSpc>
              <a:spcBef>
                <a:spcPts val="0"/>
              </a:spcBef>
              <a:spcAft>
                <a:spcPts val="0"/>
              </a:spcAft>
              <a:buNone/>
              <a:defRPr/>
            </a:pPr>
            <a:r>
              <a:rPr lang="en" sz="2000" b="1">
                <a:solidFill>
                  <a:schemeClr val="lt1"/>
                </a:solidFill>
                <a:highlight>
                  <a:srgbClr val="FFFFFF"/>
                </a:highlight>
                <a:latin typeface="Merriweather"/>
                <a:ea typeface="Merriweather"/>
                <a:cs typeface="Merriweather"/>
              </a:rPr>
              <a:t>Complete </a:t>
            </a:r>
            <a:r>
              <a:rPr lang="en" sz="2000" b="1">
                <a:solidFill>
                  <a:schemeClr val="lt1"/>
                </a:solidFill>
                <a:highlight>
                  <a:srgbClr val="FFFFFF"/>
                </a:highlight>
                <a:latin typeface="Merriweather"/>
                <a:ea typeface="Merriweather"/>
                <a:cs typeface="Merriweather"/>
              </a:rPr>
              <a:t>Binary Tree</a:t>
            </a:r>
            <a:endParaRPr sz="2000" b="1">
              <a:solidFill>
                <a:schemeClr val="lt1"/>
              </a:solidFill>
              <a:highlight>
                <a:srgbClr val="FFFFFF"/>
              </a:highlight>
              <a:latin typeface="Merriweather"/>
              <a:ea typeface="Merriweather"/>
              <a:cs typeface="Merriweather"/>
            </a:endParaRPr>
          </a:p>
          <a:p>
            <a:pPr marL="0" marR="25400" lvl="0" indent="0" algn="l">
              <a:lnSpc>
                <a:spcPct val="178571"/>
              </a:lnSpc>
              <a:spcBef>
                <a:spcPts val="1400"/>
              </a:spcBef>
              <a:spcAft>
                <a:spcPts val="0"/>
              </a:spcAft>
              <a:buNone/>
              <a:defRPr/>
            </a:pPr>
            <a:endParaRPr>
              <a:highlight>
                <a:srgbClr val="FFFFFF"/>
              </a:highlight>
              <a:latin typeface="Merriweather"/>
              <a:ea typeface="Merriweather"/>
              <a:cs typeface="Merriweather"/>
            </a:endParaRPr>
          </a:p>
          <a:p>
            <a:pPr marL="457200" marR="25400" lvl="0" indent="0" algn="l">
              <a:lnSpc>
                <a:spcPct val="178571"/>
              </a:lnSpc>
              <a:spcBef>
                <a:spcPts val="1400"/>
              </a:spcBef>
              <a:spcAft>
                <a:spcPts val="0"/>
              </a:spcAft>
              <a:buNone/>
              <a:defRPr/>
            </a:pPr>
            <a:endParaRPr>
              <a:highlight>
                <a:srgbClr val="FFFFFF"/>
              </a:highlight>
              <a:latin typeface="Merriweather"/>
              <a:ea typeface="Merriweather"/>
              <a:cs typeface="Merriweather"/>
            </a:endParaRPr>
          </a:p>
          <a:p>
            <a:pPr marL="0" lvl="0" indent="0" algn="l">
              <a:lnSpc>
                <a:spcPct val="171429"/>
              </a:lnSpc>
              <a:spcBef>
                <a:spcPts val="1100"/>
              </a:spcBef>
              <a:spcAft>
                <a:spcPts val="0"/>
              </a:spcAft>
              <a:buNone/>
              <a:defRPr/>
            </a:pPr>
            <a:endParaRPr>
              <a:solidFill>
                <a:schemeClr val="lt1"/>
              </a:solidFill>
              <a:highlight>
                <a:srgbClr val="FFFFFF"/>
              </a:highlight>
              <a:latin typeface="Merriweather"/>
              <a:ea typeface="Merriweather"/>
              <a:cs typeface="Merriweather"/>
            </a:endParaRPr>
          </a:p>
          <a:p>
            <a:pPr marL="457200" lvl="0" indent="0" algn="l">
              <a:lnSpc>
                <a:spcPct val="171429"/>
              </a:lnSpc>
              <a:spcBef>
                <a:spcPts val="800"/>
              </a:spcBef>
              <a:spcAft>
                <a:spcPts val="800"/>
              </a:spcAft>
              <a:buNone/>
              <a:defRPr/>
            </a:pPr>
            <a:endParaRPr>
              <a:solidFill>
                <a:srgbClr val="000000"/>
              </a:solidFill>
              <a:highlight>
                <a:srgbClr val="FFFFFF"/>
              </a:highlight>
              <a:latin typeface="Merriweather"/>
              <a:ea typeface="Merriweather"/>
              <a:cs typeface="Merriweather"/>
            </a:endParaRPr>
          </a:p>
        </p:txBody>
      </p:sp>
      <p:sp>
        <p:nvSpPr>
          <p:cNvPr id="308" name="Google Shape;308;p30"/>
          <p:cNvSpPr/>
          <p:nvPr/>
        </p:nvSpPr>
        <p:spPr bwMode="auto">
          <a:xfrm>
            <a:off x="6368100" y="1703625"/>
            <a:ext cx="473100" cy="4368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1</a:t>
            </a:r>
            <a:endParaRPr sz="1600">
              <a:solidFill>
                <a:schemeClr val="dk1"/>
              </a:solidFill>
              <a:latin typeface="Merriweather"/>
              <a:ea typeface="Merriweather"/>
              <a:cs typeface="Merriweather"/>
            </a:endParaRPr>
          </a:p>
        </p:txBody>
      </p:sp>
      <p:sp>
        <p:nvSpPr>
          <p:cNvPr id="309" name="Google Shape;309;p30"/>
          <p:cNvSpPr/>
          <p:nvPr/>
        </p:nvSpPr>
        <p:spPr bwMode="auto">
          <a:xfrm>
            <a:off x="7206300" y="2313225"/>
            <a:ext cx="473100" cy="4368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3</a:t>
            </a:r>
            <a:endParaRPr sz="1600">
              <a:solidFill>
                <a:schemeClr val="dk1"/>
              </a:solidFill>
              <a:latin typeface="Merriweather"/>
              <a:ea typeface="Merriweather"/>
              <a:cs typeface="Merriweather"/>
            </a:endParaRPr>
          </a:p>
        </p:txBody>
      </p:sp>
      <p:sp>
        <p:nvSpPr>
          <p:cNvPr id="310" name="Google Shape;310;p30"/>
          <p:cNvSpPr/>
          <p:nvPr/>
        </p:nvSpPr>
        <p:spPr bwMode="auto">
          <a:xfrm>
            <a:off x="5606100" y="2313225"/>
            <a:ext cx="473100" cy="4368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2</a:t>
            </a:r>
            <a:endParaRPr sz="1600">
              <a:solidFill>
                <a:schemeClr val="dk1"/>
              </a:solidFill>
              <a:latin typeface="Merriweather"/>
              <a:ea typeface="Merriweather"/>
              <a:cs typeface="Merriweather"/>
            </a:endParaRPr>
          </a:p>
        </p:txBody>
      </p:sp>
      <p:cxnSp>
        <p:nvCxnSpPr>
          <p:cNvPr id="311" name="Google Shape;311;p30"/>
          <p:cNvCxnSpPr>
            <a:cxnSpLocks/>
            <a:stCxn id="308" idx="3"/>
            <a:endCxn id="310" idx="7"/>
          </p:cNvCxnSpPr>
          <p:nvPr/>
        </p:nvCxnSpPr>
        <p:spPr bwMode="auto">
          <a:xfrm flipH="1">
            <a:off x="6009884" y="2076457"/>
            <a:ext cx="427500" cy="300600"/>
          </a:xfrm>
          <a:prstGeom prst="straightConnector1">
            <a:avLst/>
          </a:prstGeom>
          <a:noFill/>
          <a:ln w="28575" cap="flat" cmpd="sng">
            <a:solidFill>
              <a:schemeClr val="dk2"/>
            </a:solidFill>
            <a:prstDash val="solid"/>
            <a:round/>
            <a:headEnd type="none" w="med" len="med"/>
            <a:tailEnd type="none" w="med" len="med"/>
          </a:ln>
        </p:spPr>
      </p:cxnSp>
      <p:cxnSp>
        <p:nvCxnSpPr>
          <p:cNvPr id="312" name="Google Shape;312;p30"/>
          <p:cNvCxnSpPr>
            <a:cxnSpLocks/>
            <a:stCxn id="308" idx="5"/>
            <a:endCxn id="309" idx="1"/>
          </p:cNvCxnSpPr>
          <p:nvPr/>
        </p:nvCxnSpPr>
        <p:spPr bwMode="auto">
          <a:xfrm>
            <a:off x="6771916" y="2076457"/>
            <a:ext cx="503700" cy="300600"/>
          </a:xfrm>
          <a:prstGeom prst="straightConnector1">
            <a:avLst/>
          </a:prstGeom>
          <a:noFill/>
          <a:ln w="28575" cap="flat" cmpd="sng">
            <a:solidFill>
              <a:schemeClr val="dk2"/>
            </a:solidFill>
            <a:prstDash val="solid"/>
            <a:round/>
            <a:headEnd type="none" w="med" len="med"/>
            <a:tailEnd type="none" w="med" len="med"/>
          </a:ln>
        </p:spPr>
      </p:cxnSp>
      <p:sp>
        <p:nvSpPr>
          <p:cNvPr id="313" name="Google Shape;313;p30"/>
          <p:cNvSpPr/>
          <p:nvPr/>
        </p:nvSpPr>
        <p:spPr bwMode="auto">
          <a:xfrm>
            <a:off x="7587300" y="3075225"/>
            <a:ext cx="473100" cy="4368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7</a:t>
            </a:r>
            <a:endParaRPr sz="1600">
              <a:solidFill>
                <a:schemeClr val="dk1"/>
              </a:solidFill>
              <a:latin typeface="Merriweather"/>
              <a:ea typeface="Merriweather"/>
              <a:cs typeface="Merriweather"/>
            </a:endParaRPr>
          </a:p>
        </p:txBody>
      </p:sp>
      <p:sp>
        <p:nvSpPr>
          <p:cNvPr id="314" name="Google Shape;314;p30"/>
          <p:cNvSpPr/>
          <p:nvPr/>
        </p:nvSpPr>
        <p:spPr bwMode="auto">
          <a:xfrm>
            <a:off x="6749100" y="3075225"/>
            <a:ext cx="473100" cy="4368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6</a:t>
            </a:r>
            <a:endParaRPr sz="1600">
              <a:solidFill>
                <a:schemeClr val="dk1"/>
              </a:solidFill>
              <a:latin typeface="Merriweather"/>
              <a:ea typeface="Merriweather"/>
              <a:cs typeface="Merriweather"/>
            </a:endParaRPr>
          </a:p>
        </p:txBody>
      </p:sp>
      <p:cxnSp>
        <p:nvCxnSpPr>
          <p:cNvPr id="315" name="Google Shape;315;p30"/>
          <p:cNvCxnSpPr>
            <a:cxnSpLocks/>
            <a:stCxn id="309" idx="3"/>
            <a:endCxn id="314" idx="0"/>
          </p:cNvCxnSpPr>
          <p:nvPr/>
        </p:nvCxnSpPr>
        <p:spPr bwMode="auto">
          <a:xfrm flipH="1">
            <a:off x="6985784" y="2686057"/>
            <a:ext cx="289800" cy="389100"/>
          </a:xfrm>
          <a:prstGeom prst="straightConnector1">
            <a:avLst/>
          </a:prstGeom>
          <a:noFill/>
          <a:ln w="28575" cap="flat" cmpd="sng">
            <a:solidFill>
              <a:schemeClr val="dk2"/>
            </a:solidFill>
            <a:prstDash val="solid"/>
            <a:round/>
            <a:headEnd type="none" w="med" len="med"/>
            <a:tailEnd type="none" w="med" len="med"/>
          </a:ln>
        </p:spPr>
      </p:cxnSp>
      <p:cxnSp>
        <p:nvCxnSpPr>
          <p:cNvPr id="316" name="Google Shape;316;p30"/>
          <p:cNvCxnSpPr>
            <a:cxnSpLocks/>
            <a:stCxn id="309" idx="5"/>
            <a:endCxn id="313" idx="0"/>
          </p:cNvCxnSpPr>
          <p:nvPr/>
        </p:nvCxnSpPr>
        <p:spPr bwMode="auto">
          <a:xfrm>
            <a:off x="7610116" y="2686057"/>
            <a:ext cx="213600" cy="389100"/>
          </a:xfrm>
          <a:prstGeom prst="straightConnector1">
            <a:avLst/>
          </a:prstGeom>
          <a:noFill/>
          <a:ln w="28575" cap="flat" cmpd="sng">
            <a:solidFill>
              <a:schemeClr val="dk2"/>
            </a:solidFill>
            <a:prstDash val="solid"/>
            <a:round/>
            <a:headEnd type="none" w="med" len="med"/>
            <a:tailEnd type="none" w="med" len="med"/>
          </a:ln>
        </p:spPr>
      </p:cxnSp>
      <p:sp>
        <p:nvSpPr>
          <p:cNvPr id="317" name="Google Shape;317;p30"/>
          <p:cNvSpPr txBox="1"/>
          <p:nvPr/>
        </p:nvSpPr>
        <p:spPr bwMode="auto">
          <a:xfrm>
            <a:off x="697850" y="1358650"/>
            <a:ext cx="3948600" cy="2954700"/>
          </a:xfrm>
          <a:prstGeom prst="rect">
            <a:avLst/>
          </a:prstGeom>
          <a:noFill/>
          <a:ln>
            <a:noFill/>
          </a:ln>
        </p:spPr>
        <p:txBody>
          <a:bodyPr spcFirstLastPara="1" wrap="square" lIns="91425" tIns="91425" rIns="91425" bIns="91425" anchor="t" anchorCtr="0">
            <a:noAutofit/>
          </a:bodyPr>
          <a:lstStyle/>
          <a:p>
            <a:pPr marL="457200" lvl="0" indent="-317500" algn="l">
              <a:lnSpc>
                <a:spcPct val="114999"/>
              </a:lnSpc>
              <a:spcBef>
                <a:spcPts val="1100"/>
              </a:spcBef>
              <a:spcAft>
                <a:spcPts val="0"/>
              </a:spcAft>
              <a:buSzPts val="1400"/>
              <a:buFont typeface="Merriweather"/>
              <a:buChar char="●"/>
              <a:defRPr/>
            </a:pPr>
            <a:r>
              <a:rPr lang="en">
                <a:highlight>
                  <a:srgbClr val="FFFFFF"/>
                </a:highlight>
                <a:latin typeface="Merriweather"/>
                <a:ea typeface="Merriweather"/>
                <a:cs typeface="Merriweather"/>
              </a:rPr>
              <a:t>A Binary Tree is said to be a complete binary tree if </a:t>
            </a:r>
            <a:r>
              <a:rPr lang="en" b="1">
                <a:solidFill>
                  <a:srgbClr val="980000"/>
                </a:solidFill>
                <a:highlight>
                  <a:srgbClr val="FFFFFF"/>
                </a:highlight>
                <a:latin typeface="Merriweather"/>
                <a:ea typeface="Merriweather"/>
                <a:cs typeface="Merriweather"/>
              </a:rPr>
              <a:t>all of the leaves are located at the same level d</a:t>
            </a:r>
            <a:r>
              <a:rPr lang="en">
                <a:highlight>
                  <a:srgbClr val="FFFFFF"/>
                </a:highlight>
                <a:latin typeface="Merriweather"/>
                <a:ea typeface="Merriweather"/>
                <a:cs typeface="Merriweather"/>
              </a:rPr>
              <a:t>. </a:t>
            </a:r>
            <a:endParaRPr>
              <a:highlight>
                <a:srgbClr val="FFFFFF"/>
              </a:highlight>
              <a:latin typeface="Merriweather"/>
              <a:ea typeface="Merriweather"/>
              <a:cs typeface="Merriweather"/>
            </a:endParaRPr>
          </a:p>
          <a:p>
            <a:pPr marL="457200" lvl="0" indent="-317500" algn="l">
              <a:lnSpc>
                <a:spcPct val="114999"/>
              </a:lnSpc>
              <a:spcBef>
                <a:spcPts val="0"/>
              </a:spcBef>
              <a:spcAft>
                <a:spcPts val="0"/>
              </a:spcAft>
              <a:buSzPts val="1400"/>
              <a:buFont typeface="Merriweather"/>
              <a:buChar char="●"/>
              <a:defRPr/>
            </a:pPr>
            <a:r>
              <a:rPr lang="en">
                <a:highlight>
                  <a:srgbClr val="FFFFFF"/>
                </a:highlight>
                <a:latin typeface="Merriweather"/>
                <a:ea typeface="Merriweather"/>
                <a:cs typeface="Merriweather"/>
              </a:rPr>
              <a:t>Contains exactly 2^l nodes at each level between level 0 and d. </a:t>
            </a:r>
            <a:endParaRPr>
              <a:highlight>
                <a:srgbClr val="FFFFFF"/>
              </a:highlight>
              <a:latin typeface="Merriweather"/>
              <a:ea typeface="Merriweather"/>
              <a:cs typeface="Merriweather"/>
            </a:endParaRPr>
          </a:p>
          <a:p>
            <a:pPr marL="457200" lvl="0" indent="-317500" algn="l">
              <a:lnSpc>
                <a:spcPct val="114999"/>
              </a:lnSpc>
              <a:spcBef>
                <a:spcPts val="0"/>
              </a:spcBef>
              <a:spcAft>
                <a:spcPts val="0"/>
              </a:spcAft>
              <a:buSzPts val="1400"/>
              <a:buFont typeface="Merriweather"/>
              <a:buChar char="●"/>
              <a:defRPr/>
            </a:pPr>
            <a:r>
              <a:rPr lang="en">
                <a:highlight>
                  <a:srgbClr val="FFFFFF"/>
                </a:highlight>
                <a:latin typeface="Merriweather"/>
                <a:ea typeface="Merriweather"/>
                <a:cs typeface="Merriweather"/>
              </a:rPr>
              <a:t>The </a:t>
            </a:r>
            <a:r>
              <a:rPr lang="en" b="1">
                <a:solidFill>
                  <a:srgbClr val="980000"/>
                </a:solidFill>
                <a:highlight>
                  <a:srgbClr val="FFFFFF"/>
                </a:highlight>
                <a:latin typeface="Merriweather"/>
                <a:ea typeface="Merriweather"/>
                <a:cs typeface="Merriweather"/>
              </a:rPr>
              <a:t>total number of nodes </a:t>
            </a:r>
            <a:r>
              <a:rPr lang="en">
                <a:highlight>
                  <a:srgbClr val="FFFFFF"/>
                </a:highlight>
                <a:latin typeface="Merriweather"/>
                <a:ea typeface="Merriweather"/>
                <a:cs typeface="Merriweather"/>
              </a:rPr>
              <a:t>in a complete binary tree with depth d is</a:t>
            </a:r>
            <a:r>
              <a:rPr lang="en" b="1">
                <a:solidFill>
                  <a:srgbClr val="980000"/>
                </a:solidFill>
                <a:highlight>
                  <a:srgbClr val="FFFFFF"/>
                </a:highlight>
                <a:latin typeface="Merriweather"/>
                <a:ea typeface="Merriweather"/>
                <a:cs typeface="Merriweather"/>
              </a:rPr>
              <a:t> 2</a:t>
            </a:r>
            <a:r>
              <a:rPr lang="en" b="1" baseline="30000">
                <a:solidFill>
                  <a:srgbClr val="980000"/>
                </a:solidFill>
                <a:highlight>
                  <a:srgbClr val="FFFFFF"/>
                </a:highlight>
                <a:latin typeface="Merriweather"/>
                <a:ea typeface="Merriweather"/>
                <a:cs typeface="Merriweather"/>
              </a:rPr>
              <a:t>d+1</a:t>
            </a:r>
            <a:r>
              <a:rPr lang="en" b="1">
                <a:solidFill>
                  <a:srgbClr val="980000"/>
                </a:solidFill>
                <a:highlight>
                  <a:srgbClr val="FFFFFF"/>
                </a:highlight>
                <a:latin typeface="Merriweather"/>
                <a:ea typeface="Merriweather"/>
                <a:cs typeface="Merriweather"/>
              </a:rPr>
              <a:t>-1 </a:t>
            </a:r>
            <a:r>
              <a:rPr lang="en">
                <a:highlight>
                  <a:srgbClr val="FFFFFF"/>
                </a:highlight>
                <a:latin typeface="Merriweather"/>
                <a:ea typeface="Merriweather"/>
                <a:cs typeface="Merriweather"/>
              </a:rPr>
              <a:t>where leaf nodes are 2</a:t>
            </a:r>
            <a:r>
              <a:rPr lang="en" baseline="30000">
                <a:highlight>
                  <a:srgbClr val="FFFFFF"/>
                </a:highlight>
                <a:latin typeface="Merriweather"/>
                <a:ea typeface="Merriweather"/>
                <a:cs typeface="Merriweather"/>
              </a:rPr>
              <a:t>d</a:t>
            </a:r>
            <a:r>
              <a:rPr lang="en">
                <a:highlight>
                  <a:srgbClr val="FFFFFF"/>
                </a:highlight>
                <a:latin typeface="Merriweather"/>
                <a:ea typeface="Merriweather"/>
                <a:cs typeface="Merriweather"/>
              </a:rPr>
              <a:t> while non-leaf nodes are 2</a:t>
            </a:r>
            <a:r>
              <a:rPr lang="en" baseline="30000">
                <a:highlight>
                  <a:srgbClr val="FFFFFF"/>
                </a:highlight>
                <a:latin typeface="Merriweather"/>
                <a:ea typeface="Merriweather"/>
                <a:cs typeface="Merriweather"/>
              </a:rPr>
              <a:t>d</a:t>
            </a:r>
            <a:r>
              <a:rPr lang="en">
                <a:highlight>
                  <a:srgbClr val="FFFFFF"/>
                </a:highlight>
                <a:latin typeface="Merriweather"/>
                <a:ea typeface="Merriweather"/>
                <a:cs typeface="Merriweather"/>
              </a:rPr>
              <a:t>-1.</a:t>
            </a:r>
            <a:endParaRPr>
              <a:highlight>
                <a:srgbClr val="FFFFFF"/>
              </a:highlight>
              <a:latin typeface="Merriweather"/>
              <a:ea typeface="Merriweather"/>
              <a:cs typeface="Merriweather"/>
            </a:endParaRPr>
          </a:p>
          <a:p>
            <a:pPr marL="457200" lvl="0" indent="0" algn="l">
              <a:lnSpc>
                <a:spcPct val="114999"/>
              </a:lnSpc>
              <a:spcBef>
                <a:spcPts val="1100"/>
              </a:spcBef>
              <a:spcAft>
                <a:spcPts val="0"/>
              </a:spcAft>
              <a:buNone/>
              <a:defRPr/>
            </a:pPr>
            <a:endParaRPr>
              <a:highlight>
                <a:srgbClr val="FFFFFF"/>
              </a:highlight>
              <a:latin typeface="Merriweather"/>
              <a:ea typeface="Merriweather"/>
              <a:cs typeface="Merriweather"/>
            </a:endParaRPr>
          </a:p>
        </p:txBody>
      </p:sp>
      <p:sp>
        <p:nvSpPr>
          <p:cNvPr id="318" name="Google Shape;318;p30"/>
          <p:cNvSpPr/>
          <p:nvPr/>
        </p:nvSpPr>
        <p:spPr bwMode="auto">
          <a:xfrm>
            <a:off x="5987100" y="3075225"/>
            <a:ext cx="473100" cy="4368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5</a:t>
            </a:r>
            <a:endParaRPr sz="1600">
              <a:solidFill>
                <a:schemeClr val="dk1"/>
              </a:solidFill>
              <a:latin typeface="Merriweather"/>
              <a:ea typeface="Merriweather"/>
              <a:cs typeface="Merriweather"/>
            </a:endParaRPr>
          </a:p>
        </p:txBody>
      </p:sp>
      <p:sp>
        <p:nvSpPr>
          <p:cNvPr id="319" name="Google Shape;319;p30"/>
          <p:cNvSpPr/>
          <p:nvPr/>
        </p:nvSpPr>
        <p:spPr bwMode="auto">
          <a:xfrm>
            <a:off x="5148900" y="3075225"/>
            <a:ext cx="473100" cy="4368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4</a:t>
            </a:r>
            <a:endParaRPr sz="1600">
              <a:solidFill>
                <a:schemeClr val="dk1"/>
              </a:solidFill>
              <a:latin typeface="Merriweather"/>
              <a:ea typeface="Merriweather"/>
              <a:cs typeface="Merriweather"/>
            </a:endParaRPr>
          </a:p>
        </p:txBody>
      </p:sp>
      <p:cxnSp>
        <p:nvCxnSpPr>
          <p:cNvPr id="320" name="Google Shape;320;p30"/>
          <p:cNvCxnSpPr>
            <a:cxnSpLocks/>
            <a:endCxn id="319" idx="0"/>
          </p:cNvCxnSpPr>
          <p:nvPr/>
        </p:nvCxnSpPr>
        <p:spPr bwMode="auto">
          <a:xfrm flipH="1">
            <a:off x="5385450" y="2686125"/>
            <a:ext cx="289800" cy="389100"/>
          </a:xfrm>
          <a:prstGeom prst="straightConnector1">
            <a:avLst/>
          </a:prstGeom>
          <a:noFill/>
          <a:ln w="28575" cap="flat" cmpd="sng">
            <a:solidFill>
              <a:schemeClr val="dk2"/>
            </a:solidFill>
            <a:prstDash val="solid"/>
            <a:round/>
            <a:headEnd type="none" w="med" len="med"/>
            <a:tailEnd type="none" w="med" len="med"/>
          </a:ln>
        </p:spPr>
      </p:cxnSp>
      <p:cxnSp>
        <p:nvCxnSpPr>
          <p:cNvPr id="321" name="Google Shape;321;p30"/>
          <p:cNvCxnSpPr>
            <a:cxnSpLocks/>
            <a:endCxn id="318" idx="0"/>
          </p:cNvCxnSpPr>
          <p:nvPr/>
        </p:nvCxnSpPr>
        <p:spPr bwMode="auto">
          <a:xfrm>
            <a:off x="6010050" y="2686125"/>
            <a:ext cx="213600" cy="38910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26" name="Google Shape;326;p31"/>
          <p:cNvSpPr txBox="1"/>
          <p:nvPr/>
        </p:nvSpPr>
        <p:spPr bwMode="auto">
          <a:xfrm>
            <a:off x="164450" y="789075"/>
            <a:ext cx="4603500" cy="436800"/>
          </a:xfrm>
          <a:prstGeom prst="rect">
            <a:avLst/>
          </a:prstGeom>
          <a:noFill/>
          <a:ln>
            <a:noFill/>
          </a:ln>
        </p:spPr>
        <p:txBody>
          <a:bodyPr spcFirstLastPara="1" wrap="square" lIns="91425" tIns="91425" rIns="91425" bIns="91425" anchor="t" anchorCtr="0">
            <a:noAutofit/>
          </a:bodyPr>
          <a:lstStyle/>
          <a:p>
            <a:pPr marL="457200" lvl="0" indent="0" algn="l">
              <a:lnSpc>
                <a:spcPct val="171429"/>
              </a:lnSpc>
              <a:spcBef>
                <a:spcPts val="0"/>
              </a:spcBef>
              <a:spcAft>
                <a:spcPts val="800"/>
              </a:spcAft>
              <a:buNone/>
              <a:defRPr/>
            </a:pPr>
            <a:r>
              <a:rPr lang="en" sz="2000" b="1">
                <a:solidFill>
                  <a:schemeClr val="lt1"/>
                </a:solidFill>
                <a:highlight>
                  <a:srgbClr val="FFFFFF"/>
                </a:highlight>
                <a:latin typeface="Merriweather"/>
                <a:ea typeface="Merriweather"/>
                <a:cs typeface="Merriweather"/>
              </a:rPr>
              <a:t>Binary Tree Traversal</a:t>
            </a:r>
            <a:endParaRPr>
              <a:solidFill>
                <a:srgbClr val="000000"/>
              </a:solidFill>
              <a:highlight>
                <a:srgbClr val="FFFFFF"/>
              </a:highlight>
              <a:latin typeface="Merriweather"/>
              <a:ea typeface="Merriweather"/>
              <a:cs typeface="Merriweather"/>
            </a:endParaRPr>
          </a:p>
        </p:txBody>
      </p:sp>
      <p:sp>
        <p:nvSpPr>
          <p:cNvPr id="327" name="Google Shape;327;p31"/>
          <p:cNvSpPr txBox="1"/>
          <p:nvPr/>
        </p:nvSpPr>
        <p:spPr bwMode="auto">
          <a:xfrm>
            <a:off x="393050" y="1358650"/>
            <a:ext cx="4178700" cy="2954700"/>
          </a:xfrm>
          <a:prstGeom prst="rect">
            <a:avLst/>
          </a:prstGeom>
          <a:noFill/>
          <a:ln>
            <a:noFill/>
          </a:ln>
        </p:spPr>
        <p:txBody>
          <a:bodyPr spcFirstLastPara="1" wrap="square" lIns="91425" tIns="91425" rIns="91425" bIns="91425" anchor="t" anchorCtr="0">
            <a:noAutofit/>
          </a:bodyPr>
          <a:lstStyle/>
          <a:p>
            <a:pPr marL="457200" lvl="0" indent="-317500" algn="l">
              <a:lnSpc>
                <a:spcPct val="114999"/>
              </a:lnSpc>
              <a:spcBef>
                <a:spcPts val="1100"/>
              </a:spcBef>
              <a:spcAft>
                <a:spcPts val="0"/>
              </a:spcAft>
              <a:buSzPts val="1400"/>
              <a:buFont typeface="Merriweather"/>
              <a:buChar char="●"/>
              <a:defRPr/>
            </a:pPr>
            <a:r>
              <a:rPr lang="en" b="1">
                <a:solidFill>
                  <a:srgbClr val="980000"/>
                </a:solidFill>
                <a:latin typeface="Merriweather"/>
                <a:ea typeface="Merriweather"/>
                <a:cs typeface="Merriweather"/>
              </a:rPr>
              <a:t>Pre-order traversal: </a:t>
            </a:r>
            <a:r>
              <a:rPr lang="en">
                <a:latin typeface="Merriweather"/>
                <a:ea typeface="Merriweather"/>
                <a:cs typeface="Merriweather"/>
              </a:rPr>
              <a:t>Traverse the root first then traverse into the left sub-tree and right sub-tree respectively. </a:t>
            </a:r>
            <a:endParaRPr>
              <a:latin typeface="Merriweather"/>
              <a:ea typeface="Merriweather"/>
              <a:cs typeface="Merriweather"/>
            </a:endParaRPr>
          </a:p>
          <a:p>
            <a:pPr marL="457200" lvl="0" indent="-317500" algn="l">
              <a:lnSpc>
                <a:spcPct val="114999"/>
              </a:lnSpc>
              <a:spcBef>
                <a:spcPts val="0"/>
              </a:spcBef>
              <a:spcAft>
                <a:spcPts val="0"/>
              </a:spcAft>
              <a:buSzPts val="1400"/>
              <a:buFont typeface="Merriweather"/>
              <a:buChar char="●"/>
              <a:defRPr/>
            </a:pPr>
            <a:r>
              <a:rPr lang="en" b="1">
                <a:solidFill>
                  <a:srgbClr val="980000"/>
                </a:solidFill>
                <a:latin typeface="Merriweather"/>
                <a:ea typeface="Merriweather"/>
                <a:cs typeface="Merriweather"/>
              </a:rPr>
              <a:t>In-order traversal:</a:t>
            </a:r>
            <a:r>
              <a:rPr lang="en">
                <a:latin typeface="Merriweather"/>
                <a:ea typeface="Merriweather"/>
                <a:cs typeface="Merriweather"/>
              </a:rPr>
              <a:t> </a:t>
            </a:r>
            <a:r>
              <a:rPr lang="en">
                <a:latin typeface="Merriweather"/>
                <a:ea typeface="Merriweather"/>
                <a:cs typeface="Merriweather"/>
              </a:rPr>
              <a:t>Traverse the left sub-tree first, and then traverse the root and the right sub-tree respectively. </a:t>
            </a:r>
            <a:endParaRPr>
              <a:latin typeface="Merriweather"/>
              <a:ea typeface="Merriweather"/>
              <a:cs typeface="Merriweather"/>
            </a:endParaRPr>
          </a:p>
          <a:p>
            <a:pPr marL="457200" lvl="0" indent="-317500" algn="l">
              <a:lnSpc>
                <a:spcPct val="114999"/>
              </a:lnSpc>
              <a:spcBef>
                <a:spcPts val="0"/>
              </a:spcBef>
              <a:spcAft>
                <a:spcPts val="0"/>
              </a:spcAft>
              <a:buSzPts val="1400"/>
              <a:buFont typeface="Merriweather"/>
              <a:buChar char="●"/>
              <a:defRPr/>
            </a:pPr>
            <a:r>
              <a:rPr lang="en" b="1">
                <a:solidFill>
                  <a:srgbClr val="980000"/>
                </a:solidFill>
                <a:latin typeface="Merriweather"/>
                <a:ea typeface="Merriweather"/>
                <a:cs typeface="Merriweather"/>
              </a:rPr>
              <a:t>Post-order traversal:</a:t>
            </a:r>
            <a:r>
              <a:rPr lang="en">
                <a:latin typeface="Merriweather"/>
                <a:ea typeface="Merriweather"/>
                <a:cs typeface="Merriweather"/>
              </a:rPr>
              <a:t> Traverse the left sub-tree and then traverse the right sub-tree and root respectively. </a:t>
            </a:r>
            <a:endParaRPr>
              <a:latin typeface="Merriweather"/>
              <a:ea typeface="Merriweather"/>
              <a:cs typeface="Merriweather"/>
            </a:endParaRPr>
          </a:p>
        </p:txBody>
      </p:sp>
      <p:sp>
        <p:nvSpPr>
          <p:cNvPr id="328" name="Google Shape;328;p31"/>
          <p:cNvSpPr/>
          <p:nvPr/>
        </p:nvSpPr>
        <p:spPr bwMode="auto">
          <a:xfrm>
            <a:off x="6520500" y="1170225"/>
            <a:ext cx="473100" cy="4368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1</a:t>
            </a:r>
            <a:endParaRPr sz="1600">
              <a:solidFill>
                <a:schemeClr val="dk1"/>
              </a:solidFill>
              <a:latin typeface="Merriweather"/>
              <a:ea typeface="Merriweather"/>
              <a:cs typeface="Merriweather"/>
            </a:endParaRPr>
          </a:p>
        </p:txBody>
      </p:sp>
      <p:sp>
        <p:nvSpPr>
          <p:cNvPr id="329" name="Google Shape;329;p31"/>
          <p:cNvSpPr/>
          <p:nvPr/>
        </p:nvSpPr>
        <p:spPr bwMode="auto">
          <a:xfrm>
            <a:off x="7511100" y="1779825"/>
            <a:ext cx="473100" cy="4368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3</a:t>
            </a:r>
            <a:endParaRPr sz="1600">
              <a:solidFill>
                <a:schemeClr val="dk1"/>
              </a:solidFill>
              <a:latin typeface="Merriweather"/>
              <a:ea typeface="Merriweather"/>
              <a:cs typeface="Merriweather"/>
            </a:endParaRPr>
          </a:p>
        </p:txBody>
      </p:sp>
      <p:sp>
        <p:nvSpPr>
          <p:cNvPr id="330" name="Google Shape;330;p31"/>
          <p:cNvSpPr/>
          <p:nvPr/>
        </p:nvSpPr>
        <p:spPr bwMode="auto">
          <a:xfrm>
            <a:off x="5606100" y="1779825"/>
            <a:ext cx="473100" cy="4368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2</a:t>
            </a:r>
            <a:endParaRPr sz="1600">
              <a:solidFill>
                <a:schemeClr val="dk1"/>
              </a:solidFill>
              <a:latin typeface="Merriweather"/>
              <a:ea typeface="Merriweather"/>
              <a:cs typeface="Merriweather"/>
            </a:endParaRPr>
          </a:p>
        </p:txBody>
      </p:sp>
      <p:cxnSp>
        <p:nvCxnSpPr>
          <p:cNvPr id="331" name="Google Shape;331;p31"/>
          <p:cNvCxnSpPr>
            <a:cxnSpLocks/>
            <a:stCxn id="328" idx="3"/>
            <a:endCxn id="330" idx="7"/>
          </p:cNvCxnSpPr>
          <p:nvPr/>
        </p:nvCxnSpPr>
        <p:spPr bwMode="auto">
          <a:xfrm flipH="1">
            <a:off x="6009884" y="1543057"/>
            <a:ext cx="579900" cy="300600"/>
          </a:xfrm>
          <a:prstGeom prst="straightConnector1">
            <a:avLst/>
          </a:prstGeom>
          <a:noFill/>
          <a:ln w="28575" cap="flat" cmpd="sng">
            <a:solidFill>
              <a:schemeClr val="dk2"/>
            </a:solidFill>
            <a:prstDash val="solid"/>
            <a:round/>
            <a:headEnd type="none" w="med" len="med"/>
            <a:tailEnd type="none" w="med" len="med"/>
          </a:ln>
        </p:spPr>
      </p:cxnSp>
      <p:cxnSp>
        <p:nvCxnSpPr>
          <p:cNvPr id="332" name="Google Shape;332;p31"/>
          <p:cNvCxnSpPr>
            <a:cxnSpLocks/>
            <a:stCxn id="328" idx="5"/>
            <a:endCxn id="329" idx="1"/>
          </p:cNvCxnSpPr>
          <p:nvPr/>
        </p:nvCxnSpPr>
        <p:spPr bwMode="auto">
          <a:xfrm>
            <a:off x="6924316" y="1543057"/>
            <a:ext cx="656100" cy="300600"/>
          </a:xfrm>
          <a:prstGeom prst="straightConnector1">
            <a:avLst/>
          </a:prstGeom>
          <a:noFill/>
          <a:ln w="28575" cap="flat" cmpd="sng">
            <a:solidFill>
              <a:schemeClr val="dk2"/>
            </a:solidFill>
            <a:prstDash val="solid"/>
            <a:round/>
            <a:headEnd type="none" w="med" len="med"/>
            <a:tailEnd type="none" w="med" len="med"/>
          </a:ln>
        </p:spPr>
      </p:cxnSp>
      <p:sp>
        <p:nvSpPr>
          <p:cNvPr id="333" name="Google Shape;333;p31"/>
          <p:cNvSpPr/>
          <p:nvPr/>
        </p:nvSpPr>
        <p:spPr bwMode="auto">
          <a:xfrm>
            <a:off x="6215700" y="2541825"/>
            <a:ext cx="473100" cy="4368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5</a:t>
            </a:r>
            <a:endParaRPr sz="1600">
              <a:solidFill>
                <a:schemeClr val="dk1"/>
              </a:solidFill>
              <a:latin typeface="Merriweather"/>
              <a:ea typeface="Merriweather"/>
              <a:cs typeface="Merriweather"/>
            </a:endParaRPr>
          </a:p>
        </p:txBody>
      </p:sp>
      <p:sp>
        <p:nvSpPr>
          <p:cNvPr id="334" name="Google Shape;334;p31"/>
          <p:cNvSpPr/>
          <p:nvPr/>
        </p:nvSpPr>
        <p:spPr bwMode="auto">
          <a:xfrm>
            <a:off x="5072700" y="2541825"/>
            <a:ext cx="473100" cy="4368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4</a:t>
            </a:r>
            <a:endParaRPr sz="1600">
              <a:solidFill>
                <a:schemeClr val="dk1"/>
              </a:solidFill>
              <a:latin typeface="Merriweather"/>
              <a:ea typeface="Merriweather"/>
              <a:cs typeface="Merriweather"/>
            </a:endParaRPr>
          </a:p>
        </p:txBody>
      </p:sp>
      <p:cxnSp>
        <p:nvCxnSpPr>
          <p:cNvPr id="335" name="Google Shape;335;p31"/>
          <p:cNvCxnSpPr>
            <a:cxnSpLocks/>
            <a:stCxn id="330" idx="3"/>
            <a:endCxn id="334" idx="0"/>
          </p:cNvCxnSpPr>
          <p:nvPr/>
        </p:nvCxnSpPr>
        <p:spPr bwMode="auto">
          <a:xfrm flipH="1">
            <a:off x="5309384" y="2152657"/>
            <a:ext cx="366000" cy="389100"/>
          </a:xfrm>
          <a:prstGeom prst="straightConnector1">
            <a:avLst/>
          </a:prstGeom>
          <a:noFill/>
          <a:ln w="28575" cap="flat" cmpd="sng">
            <a:solidFill>
              <a:schemeClr val="dk2"/>
            </a:solidFill>
            <a:prstDash val="solid"/>
            <a:round/>
            <a:headEnd type="none" w="med" len="med"/>
            <a:tailEnd type="none" w="med" len="med"/>
          </a:ln>
        </p:spPr>
      </p:cxnSp>
      <p:cxnSp>
        <p:nvCxnSpPr>
          <p:cNvPr id="336" name="Google Shape;336;p31"/>
          <p:cNvCxnSpPr>
            <a:cxnSpLocks/>
            <a:stCxn id="330" idx="5"/>
            <a:endCxn id="333" idx="0"/>
          </p:cNvCxnSpPr>
          <p:nvPr/>
        </p:nvCxnSpPr>
        <p:spPr bwMode="auto">
          <a:xfrm>
            <a:off x="6009916" y="2152657"/>
            <a:ext cx="442200" cy="389100"/>
          </a:xfrm>
          <a:prstGeom prst="straightConnector1">
            <a:avLst/>
          </a:prstGeom>
          <a:noFill/>
          <a:ln w="28575" cap="flat" cmpd="sng">
            <a:solidFill>
              <a:schemeClr val="dk2"/>
            </a:solidFill>
            <a:prstDash val="solid"/>
            <a:round/>
            <a:headEnd type="none" w="med" len="med"/>
            <a:tailEnd type="none" w="med" len="med"/>
          </a:ln>
        </p:spPr>
      </p:cxnSp>
      <p:sp>
        <p:nvSpPr>
          <p:cNvPr id="337" name="Google Shape;337;p31"/>
          <p:cNvSpPr/>
          <p:nvPr/>
        </p:nvSpPr>
        <p:spPr bwMode="auto">
          <a:xfrm>
            <a:off x="7892100" y="2541825"/>
            <a:ext cx="473100" cy="4368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7</a:t>
            </a:r>
            <a:endParaRPr sz="1600">
              <a:solidFill>
                <a:schemeClr val="dk1"/>
              </a:solidFill>
              <a:latin typeface="Merriweather"/>
              <a:ea typeface="Merriweather"/>
              <a:cs typeface="Merriweather"/>
            </a:endParaRPr>
          </a:p>
        </p:txBody>
      </p:sp>
      <p:sp>
        <p:nvSpPr>
          <p:cNvPr id="338" name="Google Shape;338;p31"/>
          <p:cNvSpPr/>
          <p:nvPr/>
        </p:nvSpPr>
        <p:spPr bwMode="auto">
          <a:xfrm>
            <a:off x="7053900" y="2541825"/>
            <a:ext cx="473100" cy="4368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6</a:t>
            </a:r>
            <a:endParaRPr sz="1600">
              <a:solidFill>
                <a:schemeClr val="dk1"/>
              </a:solidFill>
              <a:latin typeface="Merriweather"/>
              <a:ea typeface="Merriweather"/>
              <a:cs typeface="Merriweather"/>
            </a:endParaRPr>
          </a:p>
        </p:txBody>
      </p:sp>
      <p:cxnSp>
        <p:nvCxnSpPr>
          <p:cNvPr id="339" name="Google Shape;339;p31"/>
          <p:cNvCxnSpPr>
            <a:cxnSpLocks/>
            <a:stCxn id="329" idx="3"/>
            <a:endCxn id="338" idx="0"/>
          </p:cNvCxnSpPr>
          <p:nvPr/>
        </p:nvCxnSpPr>
        <p:spPr bwMode="auto">
          <a:xfrm flipH="1">
            <a:off x="7290584" y="2152657"/>
            <a:ext cx="289800" cy="389100"/>
          </a:xfrm>
          <a:prstGeom prst="straightConnector1">
            <a:avLst/>
          </a:prstGeom>
          <a:noFill/>
          <a:ln w="28575" cap="flat" cmpd="sng">
            <a:solidFill>
              <a:schemeClr val="dk2"/>
            </a:solidFill>
            <a:prstDash val="solid"/>
            <a:round/>
            <a:headEnd type="none" w="med" len="med"/>
            <a:tailEnd type="none" w="med" len="med"/>
          </a:ln>
        </p:spPr>
      </p:cxnSp>
      <p:cxnSp>
        <p:nvCxnSpPr>
          <p:cNvPr id="340" name="Google Shape;340;p31"/>
          <p:cNvCxnSpPr>
            <a:cxnSpLocks/>
            <a:stCxn id="329" idx="5"/>
            <a:endCxn id="337" idx="0"/>
          </p:cNvCxnSpPr>
          <p:nvPr/>
        </p:nvCxnSpPr>
        <p:spPr bwMode="auto">
          <a:xfrm>
            <a:off x="7914916" y="2152657"/>
            <a:ext cx="213600" cy="389100"/>
          </a:xfrm>
          <a:prstGeom prst="straightConnector1">
            <a:avLst/>
          </a:prstGeom>
          <a:noFill/>
          <a:ln w="28575" cap="flat" cmpd="sng">
            <a:solidFill>
              <a:schemeClr val="dk2"/>
            </a:solidFill>
            <a:prstDash val="solid"/>
            <a:round/>
            <a:headEnd type="none" w="med" len="med"/>
            <a:tailEnd type="none" w="med" len="med"/>
          </a:ln>
        </p:spPr>
      </p:cxnSp>
      <p:sp>
        <p:nvSpPr>
          <p:cNvPr id="341" name="Google Shape;341;p31"/>
          <p:cNvSpPr/>
          <p:nvPr/>
        </p:nvSpPr>
        <p:spPr bwMode="auto">
          <a:xfrm>
            <a:off x="5377500" y="3532425"/>
            <a:ext cx="473100" cy="4368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9</a:t>
            </a:r>
            <a:endParaRPr sz="1600">
              <a:solidFill>
                <a:schemeClr val="dk1"/>
              </a:solidFill>
              <a:latin typeface="Merriweather"/>
              <a:ea typeface="Merriweather"/>
              <a:cs typeface="Merriweather"/>
            </a:endParaRPr>
          </a:p>
        </p:txBody>
      </p:sp>
      <p:sp>
        <p:nvSpPr>
          <p:cNvPr id="342" name="Google Shape;342;p31"/>
          <p:cNvSpPr/>
          <p:nvPr/>
        </p:nvSpPr>
        <p:spPr bwMode="auto">
          <a:xfrm>
            <a:off x="4767900" y="3532425"/>
            <a:ext cx="473100" cy="4368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8</a:t>
            </a:r>
            <a:endParaRPr sz="1600">
              <a:solidFill>
                <a:schemeClr val="dk1"/>
              </a:solidFill>
              <a:latin typeface="Merriweather"/>
              <a:ea typeface="Merriweather"/>
              <a:cs typeface="Merriweather"/>
            </a:endParaRPr>
          </a:p>
        </p:txBody>
      </p:sp>
      <p:cxnSp>
        <p:nvCxnSpPr>
          <p:cNvPr id="343" name="Google Shape;343;p31"/>
          <p:cNvCxnSpPr>
            <a:cxnSpLocks/>
            <a:stCxn id="334" idx="3"/>
            <a:endCxn id="342" idx="0"/>
          </p:cNvCxnSpPr>
          <p:nvPr/>
        </p:nvCxnSpPr>
        <p:spPr bwMode="auto">
          <a:xfrm flipH="1">
            <a:off x="5004584" y="2914656"/>
            <a:ext cx="137400" cy="617700"/>
          </a:xfrm>
          <a:prstGeom prst="straightConnector1">
            <a:avLst/>
          </a:prstGeom>
          <a:noFill/>
          <a:ln w="28575" cap="flat" cmpd="sng">
            <a:solidFill>
              <a:schemeClr val="dk2"/>
            </a:solidFill>
            <a:prstDash val="solid"/>
            <a:round/>
            <a:headEnd type="none" w="med" len="med"/>
            <a:tailEnd type="none" w="med" len="med"/>
          </a:ln>
        </p:spPr>
      </p:cxnSp>
      <p:cxnSp>
        <p:nvCxnSpPr>
          <p:cNvPr id="344" name="Google Shape;344;p31"/>
          <p:cNvCxnSpPr>
            <a:cxnSpLocks/>
            <a:stCxn id="334" idx="5"/>
            <a:endCxn id="341" idx="0"/>
          </p:cNvCxnSpPr>
          <p:nvPr/>
        </p:nvCxnSpPr>
        <p:spPr bwMode="auto">
          <a:xfrm>
            <a:off x="5476516" y="2914656"/>
            <a:ext cx="137400" cy="617700"/>
          </a:xfrm>
          <a:prstGeom prst="straightConnector1">
            <a:avLst/>
          </a:prstGeom>
          <a:noFill/>
          <a:ln w="28575" cap="flat" cmpd="sng">
            <a:solidFill>
              <a:schemeClr val="dk2"/>
            </a:solidFill>
            <a:prstDash val="solid"/>
            <a:round/>
            <a:headEnd type="none" w="med" len="med"/>
            <a:tailEnd type="none" w="med" len="med"/>
          </a:ln>
        </p:spPr>
      </p:cxnSp>
      <p:sp>
        <p:nvSpPr>
          <p:cNvPr id="345" name="Google Shape;345;p31"/>
          <p:cNvSpPr/>
          <p:nvPr/>
        </p:nvSpPr>
        <p:spPr bwMode="auto">
          <a:xfrm>
            <a:off x="6520500" y="3532425"/>
            <a:ext cx="473100" cy="4368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100">
                <a:solidFill>
                  <a:schemeClr val="dk1"/>
                </a:solidFill>
                <a:latin typeface="Merriweather"/>
                <a:ea typeface="Merriweather"/>
                <a:cs typeface="Merriweather"/>
              </a:rPr>
              <a:t>11</a:t>
            </a:r>
            <a:endParaRPr sz="1600">
              <a:solidFill>
                <a:schemeClr val="dk1"/>
              </a:solidFill>
              <a:latin typeface="Merriweather"/>
              <a:ea typeface="Merriweather"/>
              <a:cs typeface="Merriweather"/>
            </a:endParaRPr>
          </a:p>
        </p:txBody>
      </p:sp>
      <p:sp>
        <p:nvSpPr>
          <p:cNvPr id="346" name="Google Shape;346;p31"/>
          <p:cNvSpPr/>
          <p:nvPr/>
        </p:nvSpPr>
        <p:spPr bwMode="auto">
          <a:xfrm>
            <a:off x="5910900" y="3532425"/>
            <a:ext cx="473100" cy="4368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100">
                <a:solidFill>
                  <a:schemeClr val="dk1"/>
                </a:solidFill>
                <a:latin typeface="Merriweather"/>
                <a:ea typeface="Merriweather"/>
                <a:cs typeface="Merriweather"/>
              </a:rPr>
              <a:t>10</a:t>
            </a:r>
            <a:endParaRPr sz="1100">
              <a:solidFill>
                <a:schemeClr val="dk1"/>
              </a:solidFill>
              <a:latin typeface="Merriweather"/>
              <a:ea typeface="Merriweather"/>
              <a:cs typeface="Merriweather"/>
            </a:endParaRPr>
          </a:p>
        </p:txBody>
      </p:sp>
      <p:cxnSp>
        <p:nvCxnSpPr>
          <p:cNvPr id="347" name="Google Shape;347;p31"/>
          <p:cNvCxnSpPr>
            <a:cxnSpLocks/>
            <a:endCxn id="346" idx="0"/>
          </p:cNvCxnSpPr>
          <p:nvPr/>
        </p:nvCxnSpPr>
        <p:spPr bwMode="auto">
          <a:xfrm flipH="1">
            <a:off x="6147450" y="2914725"/>
            <a:ext cx="137400" cy="617700"/>
          </a:xfrm>
          <a:prstGeom prst="straightConnector1">
            <a:avLst/>
          </a:prstGeom>
          <a:noFill/>
          <a:ln w="28575" cap="flat" cmpd="sng">
            <a:solidFill>
              <a:schemeClr val="dk2"/>
            </a:solidFill>
            <a:prstDash val="solid"/>
            <a:round/>
            <a:headEnd type="none" w="med" len="med"/>
            <a:tailEnd type="none" w="med" len="med"/>
          </a:ln>
        </p:spPr>
      </p:cxnSp>
      <p:cxnSp>
        <p:nvCxnSpPr>
          <p:cNvPr id="348" name="Google Shape;348;p31"/>
          <p:cNvCxnSpPr>
            <a:cxnSpLocks/>
            <a:endCxn id="345" idx="0"/>
          </p:cNvCxnSpPr>
          <p:nvPr/>
        </p:nvCxnSpPr>
        <p:spPr bwMode="auto">
          <a:xfrm>
            <a:off x="6619650" y="2914725"/>
            <a:ext cx="137400" cy="61770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3" name="Google Shape;133;p14"/>
          <p:cNvSpPr txBox="1"/>
          <p:nvPr/>
        </p:nvSpPr>
        <p:spPr bwMode="auto">
          <a:xfrm>
            <a:off x="899850" y="775175"/>
            <a:ext cx="7477500" cy="32154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2400">
                <a:solidFill>
                  <a:schemeClr val="lt1"/>
                </a:solidFill>
                <a:highlight>
                  <a:srgbClr val="FFFFFF"/>
                </a:highlight>
                <a:latin typeface="Merriweather"/>
                <a:ea typeface="Merriweather"/>
                <a:cs typeface="Merriweather"/>
              </a:rPr>
              <a:t>What is a data structure?</a:t>
            </a:r>
            <a:endParaRPr sz="2400">
              <a:solidFill>
                <a:schemeClr val="lt1"/>
              </a:solidFill>
              <a:highlight>
                <a:srgbClr val="FFFFFF"/>
              </a:highlight>
              <a:latin typeface="Merriweather"/>
              <a:ea typeface="Merriweather"/>
              <a:cs typeface="Merriweather"/>
            </a:endParaRPr>
          </a:p>
          <a:p>
            <a:pPr marL="0" lvl="0" indent="0" algn="l">
              <a:spcBef>
                <a:spcPts val="0"/>
              </a:spcBef>
              <a:spcAft>
                <a:spcPts val="0"/>
              </a:spcAft>
              <a:buNone/>
              <a:defRPr/>
            </a:pPr>
            <a:endParaRPr sz="2400">
              <a:solidFill>
                <a:srgbClr val="000000"/>
              </a:solidFill>
              <a:highlight>
                <a:srgbClr val="FFFFFF"/>
              </a:highlight>
              <a:latin typeface="Merriweather"/>
              <a:ea typeface="Merriweather"/>
              <a:cs typeface="Merriweather"/>
            </a:endParaRPr>
          </a:p>
          <a:p>
            <a:pPr marL="0" lvl="0" indent="0" algn="l">
              <a:lnSpc>
                <a:spcPct val="171429"/>
              </a:lnSpc>
              <a:spcBef>
                <a:spcPts val="0"/>
              </a:spcBef>
              <a:spcAft>
                <a:spcPts val="0"/>
              </a:spcAft>
              <a:buNone/>
              <a:defRPr/>
            </a:pPr>
            <a:r>
              <a:rPr lang="en">
                <a:solidFill>
                  <a:srgbClr val="000000"/>
                </a:solidFill>
                <a:highlight>
                  <a:srgbClr val="FFFFFF"/>
                </a:highlight>
                <a:latin typeface="Merriweather"/>
                <a:ea typeface="Merriweather"/>
                <a:cs typeface="Merriweather"/>
              </a:rPr>
              <a:t>A particular way of organizing data in a computer so that it can be used effectively.</a:t>
            </a:r>
            <a:endParaRPr>
              <a:solidFill>
                <a:srgbClr val="000000"/>
              </a:solidFill>
              <a:highlight>
                <a:srgbClr val="FFFFFF"/>
              </a:highlight>
              <a:latin typeface="Merriweather"/>
              <a:ea typeface="Merriweather"/>
              <a:cs typeface="Merriweather"/>
            </a:endParaRPr>
          </a:p>
          <a:p>
            <a:pPr marL="0" lvl="0" indent="0" algn="l">
              <a:lnSpc>
                <a:spcPct val="171429"/>
              </a:lnSpc>
              <a:spcBef>
                <a:spcPts val="800"/>
              </a:spcBef>
              <a:spcAft>
                <a:spcPts val="0"/>
              </a:spcAft>
              <a:buNone/>
              <a:defRPr/>
            </a:pPr>
            <a:r>
              <a:rPr lang="en">
                <a:highlight>
                  <a:srgbClr val="FFFFFF"/>
                </a:highlight>
                <a:latin typeface="Merriweather"/>
                <a:ea typeface="Merriweather"/>
                <a:cs typeface="Merriweather"/>
              </a:rPr>
              <a:t>Example:</a:t>
            </a:r>
            <a:endParaRPr>
              <a:highlight>
                <a:srgbClr val="FFFFFF"/>
              </a:highlight>
              <a:latin typeface="Merriweather"/>
              <a:ea typeface="Merriweather"/>
              <a:cs typeface="Merriweather"/>
            </a:endParaRPr>
          </a:p>
          <a:p>
            <a:pPr marL="457200" lvl="0" indent="-317500" algn="l">
              <a:lnSpc>
                <a:spcPct val="171429"/>
              </a:lnSpc>
              <a:spcBef>
                <a:spcPts val="800"/>
              </a:spcBef>
              <a:spcAft>
                <a:spcPts val="0"/>
              </a:spcAft>
              <a:buSzPts val="1400"/>
              <a:buFont typeface="Merriweather"/>
              <a:buAutoNum type="arabicPeriod"/>
              <a:defRPr/>
            </a:pPr>
            <a:r>
              <a:rPr lang="en">
                <a:highlight>
                  <a:srgbClr val="FFFFFF"/>
                </a:highlight>
                <a:latin typeface="Merriweather"/>
                <a:ea typeface="Merriweather"/>
                <a:cs typeface="Merriweather"/>
              </a:rPr>
              <a:t>Linear Data Structures: Array, Linked List, Stack, Queue</a:t>
            </a:r>
            <a:endParaRPr>
              <a:highlight>
                <a:srgbClr val="FFFFFF"/>
              </a:highlight>
              <a:latin typeface="Merriweather"/>
              <a:ea typeface="Merriweather"/>
              <a:cs typeface="Merriweather"/>
            </a:endParaRPr>
          </a:p>
          <a:p>
            <a:pPr marL="457200" lvl="0" indent="-317500" algn="l">
              <a:lnSpc>
                <a:spcPct val="171429"/>
              </a:lnSpc>
              <a:spcBef>
                <a:spcPts val="0"/>
              </a:spcBef>
              <a:spcAft>
                <a:spcPts val="0"/>
              </a:spcAft>
              <a:buSzPts val="1400"/>
              <a:buFont typeface="Merriweather"/>
              <a:buAutoNum type="arabicPeriod"/>
              <a:defRPr/>
            </a:pPr>
            <a:r>
              <a:rPr lang="en">
                <a:highlight>
                  <a:srgbClr val="FFFFFF"/>
                </a:highlight>
                <a:latin typeface="Merriweather"/>
                <a:ea typeface="Merriweather"/>
                <a:cs typeface="Merriweather"/>
              </a:rPr>
              <a:t>Binary Tree, Binary Search Tree, Heap, Hash</a:t>
            </a:r>
            <a:endParaRPr>
              <a:highlight>
                <a:srgbClr val="FFFFFF"/>
              </a:highlight>
              <a:latin typeface="Merriweather"/>
              <a:ea typeface="Merriweather"/>
              <a:cs typeface="Merriweather"/>
            </a:endParaRPr>
          </a:p>
          <a:p>
            <a:pPr marL="457200" lvl="0" indent="-317500" algn="l">
              <a:lnSpc>
                <a:spcPct val="171429"/>
              </a:lnSpc>
              <a:spcBef>
                <a:spcPts val="0"/>
              </a:spcBef>
              <a:spcAft>
                <a:spcPts val="0"/>
              </a:spcAft>
              <a:buSzPts val="1400"/>
              <a:buFont typeface="Merriweather"/>
              <a:buAutoNum type="arabicPeriod"/>
              <a:defRPr/>
            </a:pPr>
            <a:r>
              <a:rPr lang="en">
                <a:highlight>
                  <a:srgbClr val="FFFFFF"/>
                </a:highlight>
                <a:latin typeface="Merriweather"/>
                <a:ea typeface="Merriweather"/>
                <a:cs typeface="Merriweather"/>
              </a:rPr>
              <a:t>Graph</a:t>
            </a:r>
            <a:endParaRPr>
              <a:highlight>
                <a:srgbClr val="FFFFFF"/>
              </a:highlight>
              <a:latin typeface="Merriweather"/>
              <a:ea typeface="Merriweather"/>
              <a:cs typeface="Merriweather"/>
            </a:endParaRPr>
          </a:p>
          <a:p>
            <a:pPr marL="457200" lvl="0" indent="-317500" algn="l">
              <a:lnSpc>
                <a:spcPct val="171429"/>
              </a:lnSpc>
              <a:spcBef>
                <a:spcPts val="0"/>
              </a:spcBef>
              <a:spcAft>
                <a:spcPts val="0"/>
              </a:spcAft>
              <a:buSzPts val="1400"/>
              <a:buFont typeface="Merriweather"/>
              <a:buAutoNum type="arabicPeriod"/>
              <a:defRPr/>
            </a:pPr>
            <a:r>
              <a:rPr lang="en">
                <a:highlight>
                  <a:srgbClr val="FFFFFF"/>
                </a:highlight>
                <a:latin typeface="Merriweather"/>
                <a:ea typeface="Merriweather"/>
                <a:cs typeface="Merriweather"/>
              </a:rPr>
              <a:t>Tree</a:t>
            </a:r>
            <a:endParaRPr>
              <a:highlight>
                <a:srgbClr val="FFFFFF"/>
              </a:highlight>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53" name="Google Shape;353;p32"/>
          <p:cNvSpPr txBox="1"/>
          <p:nvPr/>
        </p:nvSpPr>
        <p:spPr bwMode="auto">
          <a:xfrm>
            <a:off x="899850" y="851375"/>
            <a:ext cx="7477500" cy="3215400"/>
          </a:xfrm>
          <a:prstGeom prst="rect">
            <a:avLst/>
          </a:prstGeom>
          <a:noFill/>
          <a:ln>
            <a:noFill/>
          </a:ln>
        </p:spPr>
        <p:txBody>
          <a:bodyPr spcFirstLastPara="1" wrap="square" lIns="91425" tIns="91425" rIns="91425" bIns="91425" anchor="t" anchorCtr="0">
            <a:noAutofit/>
          </a:bodyPr>
          <a:lstStyle/>
          <a:p>
            <a:pPr marL="0" lvl="0" indent="0" algn="l">
              <a:lnSpc>
                <a:spcPct val="171429"/>
              </a:lnSpc>
              <a:spcBef>
                <a:spcPts val="0"/>
              </a:spcBef>
              <a:spcAft>
                <a:spcPts val="0"/>
              </a:spcAft>
              <a:buNone/>
              <a:defRPr/>
            </a:pPr>
            <a:r>
              <a:rPr lang="en" sz="2000" b="1">
                <a:solidFill>
                  <a:schemeClr val="lt1"/>
                </a:solidFill>
                <a:highlight>
                  <a:srgbClr val="FFFFFF"/>
                </a:highlight>
                <a:latin typeface="Merriweather"/>
                <a:ea typeface="Merriweather"/>
                <a:cs typeface="Merriweather"/>
              </a:rPr>
              <a:t>Binary Search Tree</a:t>
            </a:r>
            <a:endParaRPr>
              <a:highlight>
                <a:srgbClr val="FFFFFF"/>
              </a:highlight>
              <a:latin typeface="Merriweather"/>
              <a:ea typeface="Merriweather"/>
              <a:cs typeface="Merriweather"/>
            </a:endParaRPr>
          </a:p>
          <a:p>
            <a:pPr marL="457200" marR="25400" lvl="0" indent="-317500" algn="l">
              <a:lnSpc>
                <a:spcPct val="178571"/>
              </a:lnSpc>
              <a:spcBef>
                <a:spcPts val="1400"/>
              </a:spcBef>
              <a:spcAft>
                <a:spcPts val="0"/>
              </a:spcAft>
              <a:buSzPts val="1400"/>
              <a:buFont typeface="Merriweather"/>
              <a:buChar char="●"/>
              <a:defRPr/>
            </a:pPr>
            <a:r>
              <a:rPr lang="en">
                <a:highlight>
                  <a:srgbClr val="FFFFFF"/>
                </a:highlight>
                <a:latin typeface="Merriweather"/>
                <a:ea typeface="Merriweather"/>
                <a:cs typeface="Merriweather"/>
              </a:rPr>
              <a:t>A class of binary trees, in which the </a:t>
            </a:r>
            <a:r>
              <a:rPr lang="en" b="1">
                <a:solidFill>
                  <a:srgbClr val="980000"/>
                </a:solidFill>
                <a:highlight>
                  <a:srgbClr val="FFFFFF"/>
                </a:highlight>
                <a:latin typeface="Merriweather"/>
                <a:ea typeface="Merriweather"/>
                <a:cs typeface="Merriweather"/>
              </a:rPr>
              <a:t>nodes are arranged in a specific order. </a:t>
            </a:r>
            <a:r>
              <a:rPr lang="en">
                <a:highlight>
                  <a:srgbClr val="FFFFFF"/>
                </a:highlight>
                <a:latin typeface="Merriweather"/>
                <a:ea typeface="Merriweather"/>
                <a:cs typeface="Merriweather"/>
              </a:rPr>
              <a:t>Also called </a:t>
            </a:r>
            <a:r>
              <a:rPr lang="en" b="1">
                <a:solidFill>
                  <a:srgbClr val="980000"/>
                </a:solidFill>
                <a:highlight>
                  <a:srgbClr val="FFFFFF"/>
                </a:highlight>
                <a:latin typeface="Merriweather"/>
                <a:ea typeface="Merriweather"/>
                <a:cs typeface="Merriweather"/>
              </a:rPr>
              <a:t>ordered binary tree.</a:t>
            </a:r>
            <a:endParaRPr b="1">
              <a:solidFill>
                <a:srgbClr val="980000"/>
              </a:solidFill>
              <a:highlight>
                <a:srgbClr val="FFFFFF"/>
              </a:highlight>
              <a:latin typeface="Merriweather"/>
              <a:ea typeface="Merriweather"/>
              <a:cs typeface="Merriweather"/>
            </a:endParaRPr>
          </a:p>
          <a:p>
            <a:pPr marL="457200" marR="25400" lvl="0" indent="-317500" algn="l">
              <a:lnSpc>
                <a:spcPct val="178571"/>
              </a:lnSpc>
              <a:spcBef>
                <a:spcPts val="0"/>
              </a:spcBef>
              <a:spcAft>
                <a:spcPts val="0"/>
              </a:spcAft>
              <a:buSzPts val="1400"/>
              <a:buFont typeface="Merriweather"/>
              <a:buChar char="●"/>
              <a:defRPr/>
            </a:pPr>
            <a:r>
              <a:rPr lang="en">
                <a:highlight>
                  <a:srgbClr val="FFFFFF"/>
                </a:highlight>
                <a:latin typeface="Merriweather"/>
                <a:ea typeface="Merriweather"/>
                <a:cs typeface="Merriweather"/>
              </a:rPr>
              <a:t>In a binary search tree, the value of all the nodes in the </a:t>
            </a:r>
            <a:r>
              <a:rPr lang="en" b="1">
                <a:solidFill>
                  <a:srgbClr val="980000"/>
                </a:solidFill>
                <a:highlight>
                  <a:srgbClr val="FFFFFF"/>
                </a:highlight>
                <a:latin typeface="Merriweather"/>
                <a:ea typeface="Merriweather"/>
                <a:cs typeface="Merriweather"/>
              </a:rPr>
              <a:t>left sub-tree</a:t>
            </a:r>
            <a:r>
              <a:rPr lang="en">
                <a:highlight>
                  <a:srgbClr val="FFFFFF"/>
                </a:highlight>
                <a:latin typeface="Merriweather"/>
                <a:ea typeface="Merriweather"/>
                <a:cs typeface="Merriweather"/>
              </a:rPr>
              <a:t> is </a:t>
            </a:r>
            <a:r>
              <a:rPr lang="en" b="1">
                <a:solidFill>
                  <a:srgbClr val="980000"/>
                </a:solidFill>
                <a:highlight>
                  <a:srgbClr val="FFFFFF"/>
                </a:highlight>
                <a:latin typeface="Merriweather"/>
                <a:ea typeface="Merriweather"/>
                <a:cs typeface="Merriweather"/>
              </a:rPr>
              <a:t>less than the value of the root.</a:t>
            </a:r>
            <a:endParaRPr b="1">
              <a:solidFill>
                <a:srgbClr val="980000"/>
              </a:solidFill>
              <a:highlight>
                <a:srgbClr val="FFFFFF"/>
              </a:highlight>
              <a:latin typeface="Merriweather"/>
              <a:ea typeface="Merriweather"/>
              <a:cs typeface="Merriweather"/>
            </a:endParaRPr>
          </a:p>
          <a:p>
            <a:pPr marL="457200" marR="25400" lvl="0" indent="-317500" algn="l">
              <a:lnSpc>
                <a:spcPct val="178571"/>
              </a:lnSpc>
              <a:spcBef>
                <a:spcPts val="0"/>
              </a:spcBef>
              <a:spcAft>
                <a:spcPts val="0"/>
              </a:spcAft>
              <a:buSzPts val="1400"/>
              <a:buFont typeface="Merriweather"/>
              <a:buChar char="●"/>
              <a:defRPr/>
            </a:pPr>
            <a:r>
              <a:rPr lang="en">
                <a:highlight>
                  <a:srgbClr val="FFFFFF"/>
                </a:highlight>
                <a:latin typeface="Merriweather"/>
                <a:ea typeface="Merriweather"/>
                <a:cs typeface="Merriweather"/>
              </a:rPr>
              <a:t>Similarly, value of all the nodes in the </a:t>
            </a:r>
            <a:r>
              <a:rPr lang="en" b="1">
                <a:solidFill>
                  <a:srgbClr val="980000"/>
                </a:solidFill>
                <a:highlight>
                  <a:srgbClr val="FFFFFF"/>
                </a:highlight>
                <a:latin typeface="Merriweather"/>
                <a:ea typeface="Merriweather"/>
                <a:cs typeface="Merriweather"/>
              </a:rPr>
              <a:t>right sub-tree</a:t>
            </a:r>
            <a:r>
              <a:rPr lang="en">
                <a:highlight>
                  <a:srgbClr val="FFFFFF"/>
                </a:highlight>
                <a:latin typeface="Merriweather"/>
                <a:ea typeface="Merriweather"/>
                <a:cs typeface="Merriweather"/>
              </a:rPr>
              <a:t> is </a:t>
            </a:r>
            <a:r>
              <a:rPr lang="en" b="1">
                <a:solidFill>
                  <a:srgbClr val="980000"/>
                </a:solidFill>
                <a:highlight>
                  <a:srgbClr val="FFFFFF"/>
                </a:highlight>
                <a:latin typeface="Merriweather"/>
                <a:ea typeface="Merriweather"/>
                <a:cs typeface="Merriweather"/>
              </a:rPr>
              <a:t>greater than or equal to the value of the root.</a:t>
            </a:r>
            <a:endParaRPr b="1">
              <a:solidFill>
                <a:srgbClr val="980000"/>
              </a:solidFill>
              <a:highlight>
                <a:srgbClr val="FFFFFF"/>
              </a:highlight>
              <a:latin typeface="Merriweather"/>
              <a:ea typeface="Merriweather"/>
              <a:cs typeface="Merriweather"/>
            </a:endParaRPr>
          </a:p>
          <a:p>
            <a:pPr marL="457200" marR="25400" lvl="0" indent="-317500" algn="l">
              <a:lnSpc>
                <a:spcPct val="178571"/>
              </a:lnSpc>
              <a:spcBef>
                <a:spcPts val="0"/>
              </a:spcBef>
              <a:spcAft>
                <a:spcPts val="0"/>
              </a:spcAft>
              <a:buSzPts val="1400"/>
              <a:buFont typeface="Merriweather"/>
              <a:buChar char="●"/>
              <a:defRPr/>
            </a:pPr>
            <a:r>
              <a:rPr lang="en">
                <a:highlight>
                  <a:srgbClr val="FFFFFF"/>
                </a:highlight>
                <a:latin typeface="Merriweather"/>
                <a:ea typeface="Merriweather"/>
                <a:cs typeface="Merriweather"/>
              </a:rPr>
              <a:t>The left and right subtree each must also be a binary search tree.</a:t>
            </a:r>
            <a:endParaRPr>
              <a:highlight>
                <a:srgbClr val="FFFFFF"/>
              </a:highlight>
              <a:latin typeface="Merriweather"/>
              <a:ea typeface="Merriweather"/>
              <a:cs typeface="Merriweather"/>
            </a:endParaRPr>
          </a:p>
          <a:p>
            <a:pPr marL="0" marR="25400" lvl="0" indent="0" algn="l">
              <a:lnSpc>
                <a:spcPct val="178571"/>
              </a:lnSpc>
              <a:spcBef>
                <a:spcPts val="1400"/>
              </a:spcBef>
              <a:spcAft>
                <a:spcPts val="0"/>
              </a:spcAft>
              <a:buNone/>
              <a:defRPr/>
            </a:pPr>
            <a:endParaRPr>
              <a:highlight>
                <a:srgbClr val="FFFFFF"/>
              </a:highlight>
              <a:latin typeface="Merriweather"/>
              <a:ea typeface="Merriweather"/>
              <a:cs typeface="Merriweather"/>
            </a:endParaRPr>
          </a:p>
          <a:p>
            <a:pPr marL="457200" marR="25400" lvl="0" indent="0" algn="l">
              <a:lnSpc>
                <a:spcPct val="178571"/>
              </a:lnSpc>
              <a:spcBef>
                <a:spcPts val="1400"/>
              </a:spcBef>
              <a:spcAft>
                <a:spcPts val="0"/>
              </a:spcAft>
              <a:buNone/>
              <a:defRPr/>
            </a:pPr>
            <a:endParaRPr>
              <a:highlight>
                <a:srgbClr val="FFFFFF"/>
              </a:highlight>
              <a:latin typeface="Merriweather"/>
              <a:ea typeface="Merriweather"/>
              <a:cs typeface="Merriweather"/>
            </a:endParaRPr>
          </a:p>
          <a:p>
            <a:pPr marL="0" lvl="0" indent="0" algn="l">
              <a:lnSpc>
                <a:spcPct val="171429"/>
              </a:lnSpc>
              <a:spcBef>
                <a:spcPts val="1100"/>
              </a:spcBef>
              <a:spcAft>
                <a:spcPts val="0"/>
              </a:spcAft>
              <a:buNone/>
              <a:defRPr/>
            </a:pPr>
            <a:endParaRPr>
              <a:solidFill>
                <a:schemeClr val="lt1"/>
              </a:solidFill>
              <a:highlight>
                <a:srgbClr val="FFFFFF"/>
              </a:highlight>
              <a:latin typeface="Merriweather"/>
              <a:ea typeface="Merriweather"/>
              <a:cs typeface="Merriweather"/>
            </a:endParaRPr>
          </a:p>
          <a:p>
            <a:pPr marL="457200" lvl="0" indent="0" algn="l">
              <a:lnSpc>
                <a:spcPct val="171429"/>
              </a:lnSpc>
              <a:spcBef>
                <a:spcPts val="800"/>
              </a:spcBef>
              <a:spcAft>
                <a:spcPts val="800"/>
              </a:spcAft>
              <a:buNone/>
              <a:defRPr/>
            </a:pPr>
            <a:endParaRPr>
              <a:solidFill>
                <a:srgbClr val="000000"/>
              </a:solidFill>
              <a:highlight>
                <a:srgbClr val="FFFFFF"/>
              </a:highlight>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58" name="Google Shape;358;p33"/>
          <p:cNvSpPr txBox="1"/>
          <p:nvPr/>
        </p:nvSpPr>
        <p:spPr bwMode="auto">
          <a:xfrm>
            <a:off x="697850" y="789075"/>
            <a:ext cx="3056700" cy="436800"/>
          </a:xfrm>
          <a:prstGeom prst="rect">
            <a:avLst/>
          </a:prstGeom>
          <a:noFill/>
          <a:ln>
            <a:noFill/>
          </a:ln>
        </p:spPr>
        <p:txBody>
          <a:bodyPr spcFirstLastPara="1" wrap="square" lIns="91425" tIns="91425" rIns="91425" bIns="91425" anchor="t" anchorCtr="0">
            <a:noAutofit/>
          </a:bodyPr>
          <a:lstStyle/>
          <a:p>
            <a:pPr marL="0" lvl="0" indent="0" algn="l">
              <a:lnSpc>
                <a:spcPct val="171429"/>
              </a:lnSpc>
              <a:spcBef>
                <a:spcPts val="0"/>
              </a:spcBef>
              <a:spcAft>
                <a:spcPts val="0"/>
              </a:spcAft>
              <a:buNone/>
              <a:defRPr/>
            </a:pPr>
            <a:r>
              <a:rPr lang="en" sz="2000" b="1">
                <a:solidFill>
                  <a:schemeClr val="lt1"/>
                </a:solidFill>
                <a:highlight>
                  <a:srgbClr val="FFFFFF"/>
                </a:highlight>
                <a:latin typeface="Merriweather"/>
                <a:ea typeface="Merriweather"/>
                <a:cs typeface="Merriweather"/>
              </a:rPr>
              <a:t>Binary Search Tree</a:t>
            </a:r>
            <a:endParaRPr sz="2000" b="1">
              <a:solidFill>
                <a:schemeClr val="lt1"/>
              </a:solidFill>
              <a:highlight>
                <a:srgbClr val="FFFFFF"/>
              </a:highlight>
              <a:latin typeface="Merriweather"/>
              <a:ea typeface="Merriweather"/>
              <a:cs typeface="Merriweather"/>
            </a:endParaRPr>
          </a:p>
          <a:p>
            <a:pPr marL="0" marR="25400" lvl="0" indent="0" algn="l">
              <a:lnSpc>
                <a:spcPct val="178571"/>
              </a:lnSpc>
              <a:spcBef>
                <a:spcPts val="1400"/>
              </a:spcBef>
              <a:spcAft>
                <a:spcPts val="0"/>
              </a:spcAft>
              <a:buNone/>
              <a:defRPr/>
            </a:pPr>
            <a:endParaRPr>
              <a:highlight>
                <a:srgbClr val="FFFFFF"/>
              </a:highlight>
              <a:latin typeface="Merriweather"/>
              <a:ea typeface="Merriweather"/>
              <a:cs typeface="Merriweather"/>
            </a:endParaRPr>
          </a:p>
          <a:p>
            <a:pPr marL="457200" marR="25400" lvl="0" indent="0" algn="l">
              <a:lnSpc>
                <a:spcPct val="178571"/>
              </a:lnSpc>
              <a:spcBef>
                <a:spcPts val="1400"/>
              </a:spcBef>
              <a:spcAft>
                <a:spcPts val="0"/>
              </a:spcAft>
              <a:buNone/>
              <a:defRPr/>
            </a:pPr>
            <a:endParaRPr>
              <a:highlight>
                <a:srgbClr val="FFFFFF"/>
              </a:highlight>
              <a:latin typeface="Merriweather"/>
              <a:ea typeface="Merriweather"/>
              <a:cs typeface="Merriweather"/>
            </a:endParaRPr>
          </a:p>
          <a:p>
            <a:pPr marL="0" lvl="0" indent="0" algn="l">
              <a:lnSpc>
                <a:spcPct val="171429"/>
              </a:lnSpc>
              <a:spcBef>
                <a:spcPts val="1100"/>
              </a:spcBef>
              <a:spcAft>
                <a:spcPts val="0"/>
              </a:spcAft>
              <a:buNone/>
              <a:defRPr/>
            </a:pPr>
            <a:endParaRPr>
              <a:solidFill>
                <a:schemeClr val="lt1"/>
              </a:solidFill>
              <a:highlight>
                <a:srgbClr val="FFFFFF"/>
              </a:highlight>
              <a:latin typeface="Merriweather"/>
              <a:ea typeface="Merriweather"/>
              <a:cs typeface="Merriweather"/>
            </a:endParaRPr>
          </a:p>
          <a:p>
            <a:pPr marL="457200" lvl="0" indent="0" algn="l">
              <a:lnSpc>
                <a:spcPct val="171429"/>
              </a:lnSpc>
              <a:spcBef>
                <a:spcPts val="800"/>
              </a:spcBef>
              <a:spcAft>
                <a:spcPts val="800"/>
              </a:spcAft>
              <a:buNone/>
              <a:defRPr/>
            </a:pPr>
            <a:endParaRPr>
              <a:solidFill>
                <a:srgbClr val="000000"/>
              </a:solidFill>
              <a:highlight>
                <a:srgbClr val="FFFFFF"/>
              </a:highlight>
              <a:latin typeface="Merriweather"/>
              <a:ea typeface="Merriweather"/>
              <a:cs typeface="Merriweather"/>
            </a:endParaRPr>
          </a:p>
        </p:txBody>
      </p:sp>
      <p:sp>
        <p:nvSpPr>
          <p:cNvPr id="359" name="Google Shape;359;p33"/>
          <p:cNvSpPr/>
          <p:nvPr/>
        </p:nvSpPr>
        <p:spPr bwMode="auto">
          <a:xfrm>
            <a:off x="5910900" y="1106025"/>
            <a:ext cx="533400" cy="5010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8</a:t>
            </a:r>
            <a:endParaRPr sz="1600">
              <a:solidFill>
                <a:schemeClr val="dk1"/>
              </a:solidFill>
              <a:latin typeface="Merriweather"/>
              <a:ea typeface="Merriweather"/>
              <a:cs typeface="Merriweather"/>
            </a:endParaRPr>
          </a:p>
        </p:txBody>
      </p:sp>
      <p:sp>
        <p:nvSpPr>
          <p:cNvPr id="360" name="Google Shape;360;p33"/>
          <p:cNvSpPr/>
          <p:nvPr/>
        </p:nvSpPr>
        <p:spPr bwMode="auto">
          <a:xfrm>
            <a:off x="6901500" y="1868100"/>
            <a:ext cx="579900" cy="5010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10</a:t>
            </a:r>
            <a:endParaRPr sz="1600">
              <a:solidFill>
                <a:schemeClr val="dk1"/>
              </a:solidFill>
              <a:latin typeface="Merriweather"/>
              <a:ea typeface="Merriweather"/>
              <a:cs typeface="Merriweather"/>
            </a:endParaRPr>
          </a:p>
        </p:txBody>
      </p:sp>
      <p:sp>
        <p:nvSpPr>
          <p:cNvPr id="361" name="Google Shape;361;p33"/>
          <p:cNvSpPr/>
          <p:nvPr/>
        </p:nvSpPr>
        <p:spPr bwMode="auto">
          <a:xfrm>
            <a:off x="4936200" y="1868025"/>
            <a:ext cx="533400" cy="5010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3</a:t>
            </a:r>
            <a:endParaRPr sz="1600">
              <a:solidFill>
                <a:schemeClr val="dk1"/>
              </a:solidFill>
              <a:latin typeface="Merriweather"/>
              <a:ea typeface="Merriweather"/>
              <a:cs typeface="Merriweather"/>
            </a:endParaRPr>
          </a:p>
        </p:txBody>
      </p:sp>
      <p:cxnSp>
        <p:nvCxnSpPr>
          <p:cNvPr id="362" name="Google Shape;362;p33"/>
          <p:cNvCxnSpPr>
            <a:cxnSpLocks/>
            <a:stCxn id="359" idx="3"/>
            <a:endCxn id="361" idx="7"/>
          </p:cNvCxnSpPr>
          <p:nvPr/>
        </p:nvCxnSpPr>
        <p:spPr bwMode="auto">
          <a:xfrm flipH="1">
            <a:off x="5391415" y="1533655"/>
            <a:ext cx="597600" cy="407700"/>
          </a:xfrm>
          <a:prstGeom prst="straightConnector1">
            <a:avLst/>
          </a:prstGeom>
          <a:noFill/>
          <a:ln w="28575" cap="flat" cmpd="sng">
            <a:solidFill>
              <a:schemeClr val="dk2"/>
            </a:solidFill>
            <a:prstDash val="solid"/>
            <a:round/>
            <a:headEnd type="none" w="med" len="med"/>
            <a:tailEnd type="none" w="med" len="med"/>
          </a:ln>
        </p:spPr>
      </p:cxnSp>
      <p:cxnSp>
        <p:nvCxnSpPr>
          <p:cNvPr id="363" name="Google Shape;363;p33"/>
          <p:cNvCxnSpPr>
            <a:cxnSpLocks/>
            <a:stCxn id="359" idx="5"/>
            <a:endCxn id="360" idx="1"/>
          </p:cNvCxnSpPr>
          <p:nvPr/>
        </p:nvCxnSpPr>
        <p:spPr bwMode="auto">
          <a:xfrm>
            <a:off x="6366184" y="1533655"/>
            <a:ext cx="620100" cy="407700"/>
          </a:xfrm>
          <a:prstGeom prst="straightConnector1">
            <a:avLst/>
          </a:prstGeom>
          <a:noFill/>
          <a:ln w="28575" cap="flat" cmpd="sng">
            <a:solidFill>
              <a:schemeClr val="dk2"/>
            </a:solidFill>
            <a:prstDash val="solid"/>
            <a:round/>
            <a:headEnd type="none" w="med" len="med"/>
            <a:tailEnd type="none" w="med" len="med"/>
          </a:ln>
        </p:spPr>
      </p:cxnSp>
      <p:cxnSp>
        <p:nvCxnSpPr>
          <p:cNvPr id="364" name="Google Shape;364;p33"/>
          <p:cNvCxnSpPr>
            <a:cxnSpLocks/>
            <a:stCxn id="361" idx="3"/>
          </p:cNvCxnSpPr>
          <p:nvPr/>
        </p:nvCxnSpPr>
        <p:spPr bwMode="auto">
          <a:xfrm flipH="1">
            <a:off x="4699615" y="2295655"/>
            <a:ext cx="314700" cy="398700"/>
          </a:xfrm>
          <a:prstGeom prst="straightConnector1">
            <a:avLst/>
          </a:prstGeom>
          <a:noFill/>
          <a:ln w="28575" cap="flat" cmpd="sng">
            <a:solidFill>
              <a:schemeClr val="dk2"/>
            </a:solidFill>
            <a:prstDash val="solid"/>
            <a:round/>
            <a:headEnd type="none" w="med" len="med"/>
            <a:tailEnd type="none" w="med" len="med"/>
          </a:ln>
        </p:spPr>
      </p:cxnSp>
      <p:cxnSp>
        <p:nvCxnSpPr>
          <p:cNvPr id="366" name="Google Shape;366;p33"/>
          <p:cNvCxnSpPr>
            <a:cxnSpLocks/>
            <a:stCxn id="361" idx="5"/>
          </p:cNvCxnSpPr>
          <p:nvPr/>
        </p:nvCxnSpPr>
        <p:spPr bwMode="auto">
          <a:xfrm>
            <a:off x="5391485" y="2295655"/>
            <a:ext cx="451200" cy="398700"/>
          </a:xfrm>
          <a:prstGeom prst="straightConnector1">
            <a:avLst/>
          </a:prstGeom>
          <a:noFill/>
          <a:ln w="28575" cap="flat" cmpd="sng">
            <a:solidFill>
              <a:schemeClr val="dk2"/>
            </a:solidFill>
            <a:prstDash val="solid"/>
            <a:round/>
            <a:headEnd type="none" w="med" len="med"/>
            <a:tailEnd type="none" w="med" len="med"/>
          </a:ln>
        </p:spPr>
      </p:cxnSp>
      <p:sp>
        <p:nvSpPr>
          <p:cNvPr id="368" name="Google Shape;368;p33"/>
          <p:cNvSpPr/>
          <p:nvPr/>
        </p:nvSpPr>
        <p:spPr bwMode="auto">
          <a:xfrm>
            <a:off x="4402800" y="2630025"/>
            <a:ext cx="533400" cy="5010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1</a:t>
            </a:r>
            <a:endParaRPr sz="1600">
              <a:solidFill>
                <a:schemeClr val="dk1"/>
              </a:solidFill>
              <a:latin typeface="Merriweather"/>
              <a:ea typeface="Merriweather"/>
              <a:cs typeface="Merriweather"/>
            </a:endParaRPr>
          </a:p>
        </p:txBody>
      </p:sp>
      <p:sp>
        <p:nvSpPr>
          <p:cNvPr id="369" name="Google Shape;369;p33"/>
          <p:cNvSpPr/>
          <p:nvPr/>
        </p:nvSpPr>
        <p:spPr bwMode="auto">
          <a:xfrm>
            <a:off x="5622000" y="2630025"/>
            <a:ext cx="533400" cy="5010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6</a:t>
            </a:r>
            <a:endParaRPr sz="1600">
              <a:solidFill>
                <a:schemeClr val="dk1"/>
              </a:solidFill>
              <a:latin typeface="Merriweather"/>
              <a:ea typeface="Merriweather"/>
              <a:cs typeface="Merriweather"/>
            </a:endParaRPr>
          </a:p>
        </p:txBody>
      </p:sp>
      <p:cxnSp>
        <p:nvCxnSpPr>
          <p:cNvPr id="370" name="Google Shape;370;p33"/>
          <p:cNvCxnSpPr>
            <a:cxnSpLocks/>
          </p:cNvCxnSpPr>
          <p:nvPr/>
        </p:nvCxnSpPr>
        <p:spPr bwMode="auto">
          <a:xfrm flipH="1">
            <a:off x="5385415" y="3057654"/>
            <a:ext cx="314700" cy="398700"/>
          </a:xfrm>
          <a:prstGeom prst="straightConnector1">
            <a:avLst/>
          </a:prstGeom>
          <a:noFill/>
          <a:ln w="28575" cap="flat" cmpd="sng">
            <a:solidFill>
              <a:schemeClr val="dk2"/>
            </a:solidFill>
            <a:prstDash val="solid"/>
            <a:round/>
            <a:headEnd type="none" w="med" len="med"/>
            <a:tailEnd type="none" w="med" len="med"/>
          </a:ln>
        </p:spPr>
      </p:cxnSp>
      <p:cxnSp>
        <p:nvCxnSpPr>
          <p:cNvPr id="371" name="Google Shape;371;p33"/>
          <p:cNvCxnSpPr>
            <a:cxnSpLocks/>
            <a:stCxn id="369" idx="5"/>
            <a:endCxn id="372" idx="0"/>
          </p:cNvCxnSpPr>
          <p:nvPr/>
        </p:nvCxnSpPr>
        <p:spPr bwMode="auto">
          <a:xfrm>
            <a:off x="6077285" y="3057654"/>
            <a:ext cx="420900" cy="334500"/>
          </a:xfrm>
          <a:prstGeom prst="straightConnector1">
            <a:avLst/>
          </a:prstGeom>
          <a:noFill/>
          <a:ln w="28575" cap="flat" cmpd="sng">
            <a:solidFill>
              <a:schemeClr val="dk2"/>
            </a:solidFill>
            <a:prstDash val="solid"/>
            <a:round/>
            <a:headEnd type="none" w="med" len="med"/>
            <a:tailEnd type="none" w="med" len="med"/>
          </a:ln>
        </p:spPr>
      </p:cxnSp>
      <p:sp>
        <p:nvSpPr>
          <p:cNvPr id="373" name="Google Shape;373;p33"/>
          <p:cNvSpPr/>
          <p:nvPr/>
        </p:nvSpPr>
        <p:spPr bwMode="auto">
          <a:xfrm>
            <a:off x="5088600" y="3392025"/>
            <a:ext cx="533400" cy="5010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4</a:t>
            </a:r>
            <a:endParaRPr sz="1600">
              <a:solidFill>
                <a:schemeClr val="dk1"/>
              </a:solidFill>
              <a:latin typeface="Merriweather"/>
              <a:ea typeface="Merriweather"/>
              <a:cs typeface="Merriweather"/>
            </a:endParaRPr>
          </a:p>
        </p:txBody>
      </p:sp>
      <p:sp>
        <p:nvSpPr>
          <p:cNvPr id="372" name="Google Shape;372;p33"/>
          <p:cNvSpPr/>
          <p:nvPr/>
        </p:nvSpPr>
        <p:spPr bwMode="auto">
          <a:xfrm>
            <a:off x="6231600" y="3392025"/>
            <a:ext cx="533400" cy="5010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7</a:t>
            </a:r>
            <a:endParaRPr sz="1600">
              <a:solidFill>
                <a:schemeClr val="dk1"/>
              </a:solidFill>
              <a:latin typeface="Merriweather"/>
              <a:ea typeface="Merriweather"/>
              <a:cs typeface="Merriweather"/>
            </a:endParaRPr>
          </a:p>
        </p:txBody>
      </p:sp>
      <p:sp>
        <p:nvSpPr>
          <p:cNvPr id="374" name="Google Shape;374;p33"/>
          <p:cNvSpPr/>
          <p:nvPr/>
        </p:nvSpPr>
        <p:spPr bwMode="auto">
          <a:xfrm>
            <a:off x="7663500" y="2477700"/>
            <a:ext cx="579900" cy="5010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14</a:t>
            </a:r>
            <a:endParaRPr sz="1600">
              <a:solidFill>
                <a:schemeClr val="dk1"/>
              </a:solidFill>
              <a:latin typeface="Merriweather"/>
              <a:ea typeface="Merriweather"/>
              <a:cs typeface="Merriweather"/>
            </a:endParaRPr>
          </a:p>
        </p:txBody>
      </p:sp>
      <p:cxnSp>
        <p:nvCxnSpPr>
          <p:cNvPr id="375" name="Google Shape;375;p33"/>
          <p:cNvCxnSpPr>
            <a:cxnSpLocks/>
            <a:stCxn id="360" idx="5"/>
            <a:endCxn id="374" idx="1"/>
          </p:cNvCxnSpPr>
          <p:nvPr/>
        </p:nvCxnSpPr>
        <p:spPr bwMode="auto">
          <a:xfrm>
            <a:off x="7396476" y="2295730"/>
            <a:ext cx="351900" cy="255300"/>
          </a:xfrm>
          <a:prstGeom prst="straightConnector1">
            <a:avLst/>
          </a:prstGeom>
          <a:noFill/>
          <a:ln w="28575" cap="flat" cmpd="sng">
            <a:solidFill>
              <a:schemeClr val="dk2"/>
            </a:solidFill>
            <a:prstDash val="solid"/>
            <a:round/>
            <a:headEnd type="none" w="med" len="med"/>
            <a:tailEnd type="none" w="med" len="med"/>
          </a:ln>
        </p:spPr>
      </p:cxnSp>
      <p:sp>
        <p:nvSpPr>
          <p:cNvPr id="376" name="Google Shape;376;p33"/>
          <p:cNvSpPr/>
          <p:nvPr/>
        </p:nvSpPr>
        <p:spPr bwMode="auto">
          <a:xfrm>
            <a:off x="7282500" y="3392100"/>
            <a:ext cx="579900" cy="501000"/>
          </a:xfrm>
          <a:prstGeom prst="ellipse">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13</a:t>
            </a:r>
            <a:endParaRPr sz="1600">
              <a:solidFill>
                <a:schemeClr val="dk1"/>
              </a:solidFill>
              <a:latin typeface="Merriweather"/>
              <a:ea typeface="Merriweather"/>
              <a:cs typeface="Merriweather"/>
            </a:endParaRPr>
          </a:p>
        </p:txBody>
      </p:sp>
      <p:cxnSp>
        <p:nvCxnSpPr>
          <p:cNvPr id="377" name="Google Shape;377;p33"/>
          <p:cNvCxnSpPr>
            <a:cxnSpLocks/>
          </p:cNvCxnSpPr>
          <p:nvPr/>
        </p:nvCxnSpPr>
        <p:spPr bwMode="auto">
          <a:xfrm flipH="1">
            <a:off x="7595215" y="2981455"/>
            <a:ext cx="314700" cy="398700"/>
          </a:xfrm>
          <a:prstGeom prst="straightConnector1">
            <a:avLst/>
          </a:prstGeom>
          <a:noFill/>
          <a:ln w="28575" cap="flat" cmpd="sng">
            <a:solidFill>
              <a:schemeClr val="dk2"/>
            </a:solidFill>
            <a:prstDash val="solid"/>
            <a:round/>
            <a:headEnd type="none" w="med" len="med"/>
            <a:tailEnd type="none" w="med" len="med"/>
          </a:ln>
        </p:spPr>
      </p:cxnSp>
      <p:sp>
        <p:nvSpPr>
          <p:cNvPr id="378" name="Google Shape;378;p33"/>
          <p:cNvSpPr txBox="1"/>
          <p:nvPr/>
        </p:nvSpPr>
        <p:spPr bwMode="auto">
          <a:xfrm>
            <a:off x="576875" y="1383150"/>
            <a:ext cx="3682800" cy="2659199"/>
          </a:xfrm>
          <a:prstGeom prst="rect">
            <a:avLst/>
          </a:prstGeom>
          <a:noFill/>
          <a:ln>
            <a:noFill/>
          </a:ln>
        </p:spPr>
        <p:txBody>
          <a:bodyPr spcFirstLastPara="1" wrap="square" lIns="91425" tIns="91425" rIns="91425" bIns="91425" anchor="t" anchorCtr="0">
            <a:noAutofit/>
          </a:bodyPr>
          <a:lstStyle/>
          <a:p>
            <a:pPr marL="457200" marR="25400" lvl="0" indent="-317500" algn="l">
              <a:lnSpc>
                <a:spcPct val="178571"/>
              </a:lnSpc>
              <a:spcBef>
                <a:spcPts val="1400"/>
              </a:spcBef>
              <a:spcAft>
                <a:spcPts val="0"/>
              </a:spcAft>
              <a:buSzPts val="1400"/>
              <a:buFont typeface="Merriweather"/>
              <a:buAutoNum type="arabicPeriod"/>
              <a:defRPr/>
            </a:pPr>
            <a:r>
              <a:rPr lang="en">
                <a:highlight>
                  <a:srgbClr val="FFFFFF"/>
                </a:highlight>
                <a:latin typeface="Merriweather"/>
                <a:ea typeface="Merriweather"/>
                <a:cs typeface="Merriweather"/>
              </a:rPr>
              <a:t>Searching become very efficient  since, we get a hint at each step, about which sub-tree contains the desired element.</a:t>
            </a:r>
            <a:endParaRPr>
              <a:highlight>
                <a:srgbClr val="FFFFFF"/>
              </a:highlight>
              <a:latin typeface="Merriweather"/>
              <a:ea typeface="Merriweather"/>
              <a:cs typeface="Merriweather"/>
            </a:endParaRPr>
          </a:p>
          <a:p>
            <a:pPr marL="457200" marR="25400" lvl="0" indent="-317500" algn="l">
              <a:lnSpc>
                <a:spcPct val="178571"/>
              </a:lnSpc>
              <a:spcBef>
                <a:spcPts val="0"/>
              </a:spcBef>
              <a:spcAft>
                <a:spcPts val="0"/>
              </a:spcAft>
              <a:buSzPts val="1400"/>
              <a:buFont typeface="Merriweather"/>
              <a:buAutoNum type="arabicPeriod"/>
              <a:defRPr/>
            </a:pPr>
            <a:r>
              <a:rPr lang="en">
                <a:highlight>
                  <a:srgbClr val="FFFFFF"/>
                </a:highlight>
                <a:latin typeface="Merriweather"/>
                <a:ea typeface="Merriweather"/>
                <a:cs typeface="Merriweather"/>
              </a:rPr>
              <a:t>Speed up the insertion and deletion operations as compared to that in array and linked list.</a:t>
            </a:r>
            <a:endParaRPr>
              <a:highlight>
                <a:srgbClr val="FFFFFF"/>
              </a:highlight>
              <a:latin typeface="Merriweather"/>
              <a:ea typeface="Merriweather"/>
              <a:cs typeface="Merriweather"/>
            </a:endParaRPr>
          </a:p>
          <a:p>
            <a:pPr marL="0" lvl="0" indent="0" algn="l">
              <a:spcBef>
                <a:spcPts val="1100"/>
              </a:spcBef>
              <a:spcAft>
                <a:spcPts val="0"/>
              </a:spcAft>
              <a:buNone/>
              <a:defRPr/>
            </a:pPr>
            <a:endParaRPr>
              <a:latin typeface="Calibri"/>
              <a:ea typeface="Calibri"/>
              <a:cs typeface="Calibri"/>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83" name="Google Shape;383;p34"/>
          <p:cNvSpPr txBox="1"/>
          <p:nvPr>
            <p:ph type="title"/>
          </p:nvPr>
        </p:nvSpPr>
        <p:spPr bwMode="auto">
          <a:xfrm>
            <a:off x="819150" y="617000"/>
            <a:ext cx="7505700" cy="5064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b="1"/>
              <a:t>Sorting Algorithms</a:t>
            </a:r>
            <a:endParaRPr b="1"/>
          </a:p>
        </p:txBody>
      </p:sp>
      <p:sp>
        <p:nvSpPr>
          <p:cNvPr id="384" name="Google Shape;384;p34"/>
          <p:cNvSpPr txBox="1"/>
          <p:nvPr>
            <p:ph type="body" idx="1"/>
          </p:nvPr>
        </p:nvSpPr>
        <p:spPr bwMode="auto">
          <a:xfrm>
            <a:off x="819150" y="1376525"/>
            <a:ext cx="7505700" cy="3062400"/>
          </a:xfrm>
          <a:prstGeom prst="rect">
            <a:avLst/>
          </a:prstGeom>
        </p:spPr>
        <p:txBody>
          <a:bodyPr spcFirstLastPara="1" wrap="square" lIns="91425" tIns="91425" rIns="91425" bIns="91425" anchor="t" anchorCtr="0">
            <a:noAutofit/>
          </a:bodyPr>
          <a:lstStyle/>
          <a:p>
            <a:pPr marL="0" lvl="0" indent="0" algn="l">
              <a:lnSpc>
                <a:spcPct val="171429"/>
              </a:lnSpc>
              <a:spcBef>
                <a:spcPts val="0"/>
              </a:spcBef>
              <a:spcAft>
                <a:spcPts val="0"/>
              </a:spcAft>
              <a:buNone/>
              <a:defRPr/>
            </a:pPr>
            <a:r>
              <a:rPr lang="en" sz="1400">
                <a:solidFill>
                  <a:srgbClr val="000000"/>
                </a:solidFill>
                <a:highlight>
                  <a:srgbClr val="FFFFFF"/>
                </a:highlight>
                <a:latin typeface="Merriweather"/>
                <a:ea typeface="Merriweather"/>
                <a:cs typeface="Merriweather"/>
              </a:rPr>
              <a:t>Used to rearrange a given array or list of elements according to a comparison operator on the elements. </a:t>
            </a:r>
            <a:endParaRPr sz="1400">
              <a:solidFill>
                <a:srgbClr val="000000"/>
              </a:solidFill>
              <a:highlight>
                <a:srgbClr val="FFFFFF"/>
              </a:highlight>
              <a:latin typeface="Merriweather"/>
              <a:ea typeface="Merriweather"/>
              <a:cs typeface="Merriweather"/>
            </a:endParaRPr>
          </a:p>
          <a:p>
            <a:pPr marL="0" lvl="0" indent="0" algn="l">
              <a:lnSpc>
                <a:spcPct val="171429"/>
              </a:lnSpc>
              <a:spcBef>
                <a:spcPts val="800"/>
              </a:spcBef>
              <a:spcAft>
                <a:spcPts val="0"/>
              </a:spcAft>
              <a:buNone/>
              <a:defRPr/>
            </a:pPr>
            <a:r>
              <a:rPr lang="en" sz="1400" b="1">
                <a:solidFill>
                  <a:srgbClr val="000000"/>
                </a:solidFill>
                <a:highlight>
                  <a:srgbClr val="FFFFFF"/>
                </a:highlight>
                <a:latin typeface="Merriweather"/>
                <a:ea typeface="Merriweather"/>
                <a:cs typeface="Merriweather"/>
              </a:rPr>
              <a:t>Example</a:t>
            </a:r>
            <a:r>
              <a:rPr lang="en" sz="1400">
                <a:solidFill>
                  <a:srgbClr val="000000"/>
                </a:solidFill>
                <a:highlight>
                  <a:srgbClr val="FFFFFF"/>
                </a:highlight>
                <a:latin typeface="Merriweather"/>
                <a:ea typeface="Merriweather"/>
                <a:cs typeface="Merriweather"/>
              </a:rPr>
              <a:t>: The below list of characters is sorted in increasing order of their ASCII values. That is, the character with lesser ASCII value will be placed before the character with higher ASCII value.</a:t>
            </a:r>
            <a:endParaRPr sz="1400">
              <a:solidFill>
                <a:srgbClr val="000000"/>
              </a:solidFill>
              <a:highlight>
                <a:srgbClr val="FFFFFF"/>
              </a:highlight>
              <a:latin typeface="Merriweather"/>
              <a:ea typeface="Merriweather"/>
              <a:cs typeface="Merriweather"/>
            </a:endParaRPr>
          </a:p>
          <a:p>
            <a:pPr marL="0" lvl="0" indent="0" algn="ctr">
              <a:lnSpc>
                <a:spcPct val="171429"/>
              </a:lnSpc>
              <a:spcBef>
                <a:spcPts val="800"/>
              </a:spcBef>
              <a:spcAft>
                <a:spcPts val="0"/>
              </a:spcAft>
              <a:buNone/>
              <a:defRPr/>
            </a:pPr>
            <a:r>
              <a:rPr lang="en" sz="1700" b="1">
                <a:solidFill>
                  <a:srgbClr val="980000"/>
                </a:solidFill>
                <a:highlight>
                  <a:srgbClr val="FFFFFF"/>
                </a:highlight>
                <a:latin typeface="Merriweather"/>
                <a:ea typeface="Merriweather"/>
                <a:cs typeface="Merriweather"/>
              </a:rPr>
              <a:t>S O R T I N G    →   G I N O R S T </a:t>
            </a:r>
            <a:endParaRPr sz="1700" b="1">
              <a:solidFill>
                <a:srgbClr val="980000"/>
              </a:solidFill>
              <a:highlight>
                <a:srgbClr val="FFFFFF"/>
              </a:highlight>
              <a:latin typeface="Merriweather"/>
              <a:ea typeface="Merriweather"/>
              <a:cs typeface="Merriweather"/>
            </a:endParaRPr>
          </a:p>
          <a:p>
            <a:pPr marL="0" lvl="0" indent="0" algn="l">
              <a:spcBef>
                <a:spcPts val="800"/>
              </a:spcBef>
              <a:spcAft>
                <a:spcPts val="1600"/>
              </a:spcAft>
              <a:buNone/>
              <a:defRPr/>
            </a:pPr>
            <a:endParaRPr sz="1400">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89" name="Google Shape;389;p35"/>
          <p:cNvSpPr txBox="1"/>
          <p:nvPr>
            <p:ph type="title"/>
          </p:nvPr>
        </p:nvSpPr>
        <p:spPr bwMode="auto">
          <a:xfrm>
            <a:off x="819150" y="617000"/>
            <a:ext cx="7505700" cy="5064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b="1"/>
              <a:t>Some </a:t>
            </a:r>
            <a:r>
              <a:rPr lang="en" b="1"/>
              <a:t>Sorting Algorithms</a:t>
            </a:r>
            <a:endParaRPr b="1"/>
          </a:p>
        </p:txBody>
      </p:sp>
      <p:sp>
        <p:nvSpPr>
          <p:cNvPr id="390" name="Google Shape;390;p35"/>
          <p:cNvSpPr txBox="1"/>
          <p:nvPr>
            <p:ph type="body" idx="1"/>
          </p:nvPr>
        </p:nvSpPr>
        <p:spPr bwMode="auto">
          <a:xfrm>
            <a:off x="819150" y="919325"/>
            <a:ext cx="7505700" cy="30624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sz="1700" b="1">
              <a:highlight>
                <a:srgbClr val="FFFFFF"/>
              </a:highlight>
              <a:latin typeface="Merriweather"/>
              <a:ea typeface="Merriweather"/>
              <a:cs typeface="Merriweather"/>
            </a:endParaRPr>
          </a:p>
          <a:p>
            <a:pPr marL="457200" lvl="0" indent="-336550" algn="l">
              <a:spcBef>
                <a:spcPts val="1600"/>
              </a:spcBef>
              <a:spcAft>
                <a:spcPts val="0"/>
              </a:spcAft>
              <a:buSzPts val="1700"/>
              <a:buFont typeface="Merriweather"/>
              <a:buAutoNum type="arabicPeriod"/>
              <a:defRPr/>
            </a:pPr>
            <a:r>
              <a:rPr lang="en" sz="1700" b="1">
                <a:highlight>
                  <a:srgbClr val="FFFFFF"/>
                </a:highlight>
                <a:latin typeface="Merriweather"/>
                <a:ea typeface="Merriweather"/>
                <a:cs typeface="Merriweather"/>
              </a:rPr>
              <a:t>Bubble Sort</a:t>
            </a:r>
            <a:endParaRPr sz="1700" b="1">
              <a:highlight>
                <a:srgbClr val="FFFFFF"/>
              </a:highlight>
              <a:latin typeface="Merriweather"/>
              <a:ea typeface="Merriweather"/>
              <a:cs typeface="Merriweather"/>
            </a:endParaRPr>
          </a:p>
          <a:p>
            <a:pPr marL="457200" lvl="0" indent="-336550" algn="l">
              <a:spcBef>
                <a:spcPts val="0"/>
              </a:spcBef>
              <a:spcAft>
                <a:spcPts val="0"/>
              </a:spcAft>
              <a:buSzPts val="1700"/>
              <a:buFont typeface="Merriweather"/>
              <a:buAutoNum type="arabicPeriod"/>
              <a:defRPr/>
            </a:pPr>
            <a:r>
              <a:rPr lang="en" sz="1700" b="1">
                <a:highlight>
                  <a:srgbClr val="FFFFFF"/>
                </a:highlight>
                <a:latin typeface="Merriweather"/>
                <a:ea typeface="Merriweather"/>
                <a:cs typeface="Merriweather"/>
              </a:rPr>
              <a:t>Insertion Sort</a:t>
            </a:r>
            <a:endParaRPr sz="1700" b="1">
              <a:highlight>
                <a:srgbClr val="FFFFFF"/>
              </a:highlight>
              <a:latin typeface="Merriweather"/>
              <a:ea typeface="Merriweather"/>
              <a:cs typeface="Merriweather"/>
            </a:endParaRPr>
          </a:p>
          <a:p>
            <a:pPr marL="457200" lvl="0" indent="-336550" algn="l">
              <a:spcBef>
                <a:spcPts val="0"/>
              </a:spcBef>
              <a:spcAft>
                <a:spcPts val="0"/>
              </a:spcAft>
              <a:buSzPts val="1700"/>
              <a:buFont typeface="Merriweather"/>
              <a:buAutoNum type="arabicPeriod"/>
              <a:defRPr/>
            </a:pPr>
            <a:r>
              <a:rPr lang="en" sz="1700" b="1">
                <a:highlight>
                  <a:srgbClr val="FFFFFF"/>
                </a:highlight>
                <a:latin typeface="Merriweather"/>
                <a:ea typeface="Merriweather"/>
                <a:cs typeface="Merriweather"/>
              </a:rPr>
              <a:t>Merge Sort</a:t>
            </a:r>
            <a:endParaRPr sz="1700" b="1">
              <a:highlight>
                <a:srgbClr val="FFFFFF"/>
              </a:highlight>
              <a:latin typeface="Merriweather"/>
              <a:ea typeface="Merriweather"/>
              <a:cs typeface="Merriweather"/>
            </a:endParaRPr>
          </a:p>
          <a:p>
            <a:pPr marL="457200" lvl="0" indent="-336550" algn="l">
              <a:spcBef>
                <a:spcPts val="0"/>
              </a:spcBef>
              <a:spcAft>
                <a:spcPts val="0"/>
              </a:spcAft>
              <a:buSzPts val="1700"/>
              <a:buFont typeface="Merriweather"/>
              <a:buAutoNum type="arabicPeriod"/>
              <a:defRPr/>
            </a:pPr>
            <a:r>
              <a:rPr lang="en" sz="1700" b="1">
                <a:highlight>
                  <a:srgbClr val="FFFFFF"/>
                </a:highlight>
                <a:latin typeface="Merriweather"/>
                <a:ea typeface="Merriweather"/>
                <a:cs typeface="Merriweather"/>
              </a:rPr>
              <a:t>Selection Sort</a:t>
            </a:r>
            <a:endParaRPr sz="1700" b="1">
              <a:highlight>
                <a:srgbClr val="FFFFFF"/>
              </a:highlight>
              <a:latin typeface="Merriweather"/>
              <a:ea typeface="Merriweather"/>
              <a:cs typeface="Merriweather"/>
            </a:endParaRPr>
          </a:p>
          <a:p>
            <a:pPr marL="457200" lvl="0" indent="-336550" algn="l">
              <a:spcBef>
                <a:spcPts val="0"/>
              </a:spcBef>
              <a:spcAft>
                <a:spcPts val="0"/>
              </a:spcAft>
              <a:buSzPts val="1700"/>
              <a:buFont typeface="Merriweather"/>
              <a:buAutoNum type="arabicPeriod"/>
              <a:defRPr/>
            </a:pPr>
            <a:r>
              <a:rPr lang="en" sz="1700" b="1">
                <a:highlight>
                  <a:srgbClr val="FFFFFF"/>
                </a:highlight>
                <a:latin typeface="Merriweather"/>
                <a:ea typeface="Merriweather"/>
                <a:cs typeface="Merriweather"/>
              </a:rPr>
              <a:t>Bucket Sort</a:t>
            </a:r>
            <a:endParaRPr sz="1700" b="1">
              <a:highlight>
                <a:srgbClr val="FFFFFF"/>
              </a:highlight>
              <a:latin typeface="Merriweather"/>
              <a:ea typeface="Merriweather"/>
              <a:cs typeface="Merriweather"/>
            </a:endParaRPr>
          </a:p>
          <a:p>
            <a:pPr marL="457200" lvl="0" indent="-336550" algn="l">
              <a:spcBef>
                <a:spcPts val="0"/>
              </a:spcBef>
              <a:spcAft>
                <a:spcPts val="0"/>
              </a:spcAft>
              <a:buSzPts val="1700"/>
              <a:buFont typeface="Merriweather"/>
              <a:buAutoNum type="arabicPeriod"/>
              <a:defRPr/>
            </a:pPr>
            <a:r>
              <a:rPr lang="en" sz="1700" b="1">
                <a:highlight>
                  <a:srgbClr val="FFFFFF"/>
                </a:highlight>
                <a:latin typeface="Merriweather"/>
                <a:ea typeface="Merriweather"/>
                <a:cs typeface="Merriweather"/>
              </a:rPr>
              <a:t>Heap Sort</a:t>
            </a:r>
            <a:endParaRPr sz="1700" b="1">
              <a:highlight>
                <a:srgbClr val="FFFFFF"/>
              </a:highlight>
              <a:latin typeface="Merriweather"/>
              <a:ea typeface="Merriweather"/>
              <a:cs typeface="Merriweather"/>
            </a:endParaRPr>
          </a:p>
          <a:p>
            <a:pPr marL="457200" lvl="0" indent="-336550" algn="l">
              <a:spcBef>
                <a:spcPts val="0"/>
              </a:spcBef>
              <a:spcAft>
                <a:spcPts val="0"/>
              </a:spcAft>
              <a:buSzPts val="1700"/>
              <a:buFont typeface="Merriweather"/>
              <a:buAutoNum type="arabicPeriod"/>
              <a:defRPr/>
            </a:pPr>
            <a:r>
              <a:rPr lang="en" sz="1700" b="1">
                <a:highlight>
                  <a:srgbClr val="FFFFFF"/>
                </a:highlight>
                <a:latin typeface="Merriweather"/>
                <a:ea typeface="Merriweather"/>
                <a:cs typeface="Merriweather"/>
              </a:rPr>
              <a:t>Quick Sort</a:t>
            </a:r>
            <a:endParaRPr sz="1700" b="1">
              <a:highlight>
                <a:srgbClr val="FFFFFF"/>
              </a:highlight>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95" name="Google Shape;395;p36"/>
          <p:cNvSpPr txBox="1"/>
          <p:nvPr>
            <p:ph type="title"/>
          </p:nvPr>
        </p:nvSpPr>
        <p:spPr bwMode="auto">
          <a:xfrm>
            <a:off x="819150" y="617000"/>
            <a:ext cx="7505700" cy="5064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b="1"/>
              <a:t>Bubble </a:t>
            </a:r>
            <a:r>
              <a:rPr lang="en" b="1"/>
              <a:t>Sort</a:t>
            </a:r>
            <a:endParaRPr b="1"/>
          </a:p>
        </p:txBody>
      </p:sp>
      <p:sp>
        <p:nvSpPr>
          <p:cNvPr id="396" name="Google Shape;396;p36"/>
          <p:cNvSpPr txBox="1"/>
          <p:nvPr>
            <p:ph type="body" idx="1"/>
          </p:nvPr>
        </p:nvSpPr>
        <p:spPr bwMode="auto">
          <a:xfrm>
            <a:off x="819150" y="1376525"/>
            <a:ext cx="7505700" cy="3062400"/>
          </a:xfrm>
          <a:prstGeom prst="rect">
            <a:avLst/>
          </a:prstGeom>
        </p:spPr>
        <p:txBody>
          <a:bodyPr spcFirstLastPara="1" wrap="square" lIns="91425" tIns="91425" rIns="91425" bIns="91425" anchor="t" anchorCtr="0">
            <a:noAutofit/>
          </a:bodyPr>
          <a:lstStyle/>
          <a:p>
            <a:pPr marL="457200" lvl="0" indent="-323850" algn="l">
              <a:spcBef>
                <a:spcPts val="0"/>
              </a:spcBef>
              <a:spcAft>
                <a:spcPts val="0"/>
              </a:spcAft>
              <a:buClr>
                <a:srgbClr val="40424E"/>
              </a:buClr>
              <a:buSzPts val="1500"/>
              <a:buFont typeface="Merriweather"/>
              <a:buChar char="●"/>
              <a:defRPr/>
            </a:pPr>
            <a:r>
              <a:rPr lang="en" sz="1500">
                <a:solidFill>
                  <a:srgbClr val="40424E"/>
                </a:solidFill>
                <a:highlight>
                  <a:srgbClr val="FFFFFF"/>
                </a:highlight>
                <a:latin typeface="Merriweather"/>
                <a:ea typeface="Merriweather"/>
                <a:cs typeface="Merriweather"/>
              </a:rPr>
              <a:t>The simplest sorting algorithm.</a:t>
            </a:r>
            <a:endParaRPr sz="1500">
              <a:solidFill>
                <a:srgbClr val="40424E"/>
              </a:solidFill>
              <a:highlight>
                <a:srgbClr val="FFFFFF"/>
              </a:highlight>
              <a:latin typeface="Merriweather"/>
              <a:ea typeface="Merriweather"/>
              <a:cs typeface="Merriweather"/>
            </a:endParaRPr>
          </a:p>
          <a:p>
            <a:pPr marL="457200" lvl="0" indent="-323850" algn="l">
              <a:spcBef>
                <a:spcPts val="0"/>
              </a:spcBef>
              <a:spcAft>
                <a:spcPts val="0"/>
              </a:spcAft>
              <a:buClr>
                <a:srgbClr val="40424E"/>
              </a:buClr>
              <a:buSzPts val="1500"/>
              <a:buFont typeface="Merriweather"/>
              <a:buChar char="●"/>
              <a:defRPr/>
            </a:pPr>
            <a:r>
              <a:rPr lang="en" sz="1500">
                <a:solidFill>
                  <a:srgbClr val="40424E"/>
                </a:solidFill>
                <a:highlight>
                  <a:srgbClr val="FFFFFF"/>
                </a:highlight>
                <a:latin typeface="Merriweather"/>
                <a:ea typeface="Merriweather"/>
                <a:cs typeface="Merriweather"/>
              </a:rPr>
              <a:t>Works by repeatedly swapping the adjacent elements if they are in wrong order.</a:t>
            </a:r>
            <a:endParaRPr sz="1500">
              <a:solidFill>
                <a:srgbClr val="40424E"/>
              </a:solidFill>
              <a:highlight>
                <a:srgbClr val="FFFFFF"/>
              </a:highlight>
              <a:latin typeface="Merriweather"/>
              <a:ea typeface="Merriweather"/>
              <a:cs typeface="Merriweather"/>
            </a:endParaRPr>
          </a:p>
          <a:p>
            <a:pPr marL="0" lvl="0" indent="0" algn="l">
              <a:spcBef>
                <a:spcPts val="1600"/>
              </a:spcBef>
              <a:spcAft>
                <a:spcPts val="1600"/>
              </a:spcAft>
              <a:buNone/>
              <a:defRPr/>
            </a:pPr>
            <a:endParaRPr sz="1500">
              <a:solidFill>
                <a:srgbClr val="40424E"/>
              </a:solidFill>
              <a:highlight>
                <a:srgbClr val="FFFFFF"/>
              </a:highlight>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01" name="Google Shape;401;p37"/>
          <p:cNvSpPr txBox="1"/>
          <p:nvPr>
            <p:ph type="title"/>
          </p:nvPr>
        </p:nvSpPr>
        <p:spPr bwMode="auto">
          <a:xfrm>
            <a:off x="580700" y="481800"/>
            <a:ext cx="7505700" cy="5064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300" b="1"/>
              <a:t>Bubble </a:t>
            </a:r>
            <a:r>
              <a:rPr lang="en" sz="2300" b="1"/>
              <a:t>Sort : Visualization</a:t>
            </a:r>
            <a:endParaRPr sz="2300" b="1"/>
          </a:p>
          <a:p>
            <a:pPr marL="0" lvl="0" indent="0" algn="l">
              <a:spcBef>
                <a:spcPts val="0"/>
              </a:spcBef>
              <a:spcAft>
                <a:spcPts val="0"/>
              </a:spcAft>
              <a:buNone/>
              <a:defRPr/>
            </a:pPr>
            <a:endParaRPr sz="2300" b="1"/>
          </a:p>
        </p:txBody>
      </p:sp>
      <p:graphicFrame>
        <p:nvGraphicFramePr>
          <p:cNvPr id="402" name="Google Shape;402;p37"/>
          <p:cNvGraphicFramePr>
            <a:graphicFrameLocks xmlns:a="http://schemas.openxmlformats.org/drawingml/2006/main"/>
          </p:cNvGraphicFramePr>
          <p:nvPr/>
        </p:nvGraphicFramePr>
        <p:xfrm>
          <a:off x="1146475" y="1816663"/>
          <a:ext cx="3000000" cy="3000000"/>
        </p:xfrm>
        <a:graphic>
          <a:graphicData uri="http://schemas.openxmlformats.org/drawingml/2006/table">
            <a:tbl>
              <a:tblPr firstRow="0" firstCol="0" lastRow="0" lastCol="0" bandRow="0" bandCol="0">
                <a:tableStyleId>{0FF95457-F481-43EF-8FB5-189A222E6397}</a:tableStyleId>
                <a:noFill/>
              </a:tblPr>
              <a:tblGrid>
                <a:gridCol w="382850"/>
                <a:gridCol w="382850"/>
                <a:gridCol w="382850"/>
                <a:gridCol w="382850"/>
                <a:gridCol w="382850"/>
              </a:tblGrid>
              <a:tr h="287925">
                <a:tc>
                  <a:txBody>
                    <a:bodyPr/>
                    <a:p>
                      <a:pPr marL="0" lvl="0" indent="0" algn="l">
                        <a:spcBef>
                          <a:spcPts val="0"/>
                        </a:spcBef>
                        <a:spcAft>
                          <a:spcPts val="0"/>
                        </a:spcAft>
                        <a:buNone/>
                        <a:defRPr/>
                      </a:pPr>
                      <a:r>
                        <a:rPr lang="en">
                          <a:solidFill>
                            <a:schemeClr val="dk1"/>
                          </a:solidFill>
                          <a:latin typeface="Merriweather"/>
                          <a:ea typeface="Merriweather"/>
                          <a:cs typeface="Merriweather"/>
                        </a:rPr>
                        <a:t>5</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1</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latin typeface="Merriweather"/>
                          <a:ea typeface="Merriweather"/>
                          <a:cs typeface="Merriweather"/>
                        </a:rPr>
                        <a:t>4</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8</a:t>
                      </a:r>
                      <a:r>
                        <a:rPr lang="en">
                          <a:latin typeface="Merriweather"/>
                          <a:ea typeface="Merriweather"/>
                          <a:cs typeface="Merriweather"/>
                        </a:rPr>
                        <a:t> </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r>
            </a:tbl>
          </a:graphicData>
        </a:graphic>
      </p:graphicFrame>
      <p:graphicFrame>
        <p:nvGraphicFramePr>
          <p:cNvPr id="403" name="Google Shape;403;p37"/>
          <p:cNvGraphicFramePr>
            <a:graphicFrameLocks xmlns:a="http://schemas.openxmlformats.org/drawingml/2006/main"/>
          </p:cNvGraphicFramePr>
          <p:nvPr/>
        </p:nvGraphicFramePr>
        <p:xfrm>
          <a:off x="3661075" y="1816663"/>
          <a:ext cx="3000000" cy="3000000"/>
        </p:xfrm>
        <a:graphic>
          <a:graphicData uri="http://schemas.openxmlformats.org/drawingml/2006/table">
            <a:tbl>
              <a:tblPr firstRow="0" firstCol="0" lastRow="0" lastCol="0" bandRow="0" bandCol="0">
                <a:tableStyleId>{0FF95457-F481-43EF-8FB5-189A222E6397}</a:tableStyleId>
                <a:noFill/>
              </a:tblPr>
              <a:tblGrid>
                <a:gridCol w="382850"/>
                <a:gridCol w="382850"/>
                <a:gridCol w="382850"/>
                <a:gridCol w="382850"/>
                <a:gridCol w="382850"/>
              </a:tblGrid>
              <a:tr h="287925">
                <a:tc>
                  <a:txBody>
                    <a:bodyPr/>
                    <a:p>
                      <a:pPr marL="0" lvl="0" indent="0" algn="l">
                        <a:spcBef>
                          <a:spcPts val="0"/>
                        </a:spcBef>
                        <a:spcAft>
                          <a:spcPts val="0"/>
                        </a:spcAft>
                        <a:buNone/>
                        <a:defRPr/>
                      </a:pPr>
                      <a:r>
                        <a:rPr lang="en">
                          <a:solidFill>
                            <a:schemeClr val="dk1"/>
                          </a:solidFill>
                          <a:latin typeface="Merriweather"/>
                          <a:ea typeface="Merriweather"/>
                          <a:cs typeface="Merriweather"/>
                        </a:rPr>
                        <a:t>1</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5</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latin typeface="Merriweather"/>
                          <a:ea typeface="Merriweather"/>
                          <a:cs typeface="Merriweather"/>
                        </a:rPr>
                        <a:t>4</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8 </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r>
            </a:tbl>
          </a:graphicData>
        </a:graphic>
      </p:graphicFrame>
      <p:sp>
        <p:nvSpPr>
          <p:cNvPr id="404" name="Google Shape;404;p37"/>
          <p:cNvSpPr txBox="1"/>
          <p:nvPr/>
        </p:nvSpPr>
        <p:spPr bwMode="auto">
          <a:xfrm>
            <a:off x="1061875" y="1118375"/>
            <a:ext cx="1376400" cy="5064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1600" b="1">
                <a:solidFill>
                  <a:schemeClr val="dk2"/>
                </a:solidFill>
                <a:latin typeface="Merriweather"/>
                <a:ea typeface="Merriweather"/>
                <a:cs typeface="Merriweather"/>
              </a:rPr>
              <a:t>First Pass: </a:t>
            </a:r>
            <a:endParaRPr sz="1600" b="1">
              <a:solidFill>
                <a:schemeClr val="dk2"/>
              </a:solidFill>
              <a:latin typeface="Merriweather"/>
              <a:ea typeface="Merriweather"/>
              <a:cs typeface="Merriweather"/>
            </a:endParaRPr>
          </a:p>
        </p:txBody>
      </p:sp>
      <p:sp>
        <p:nvSpPr>
          <p:cNvPr id="405" name="Google Shape;405;p37"/>
          <p:cNvSpPr txBox="1"/>
          <p:nvPr/>
        </p:nvSpPr>
        <p:spPr bwMode="auto">
          <a:xfrm>
            <a:off x="3156150" y="1843550"/>
            <a:ext cx="735300" cy="244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Calibri"/>
                <a:ea typeface="Calibri"/>
                <a:cs typeface="Calibri"/>
              </a:rPr>
              <a:t>→ </a:t>
            </a:r>
            <a:endParaRPr>
              <a:latin typeface="Calibri"/>
              <a:ea typeface="Calibri"/>
              <a:cs typeface="Calibri"/>
            </a:endParaRPr>
          </a:p>
        </p:txBody>
      </p:sp>
      <p:sp>
        <p:nvSpPr>
          <p:cNvPr id="406" name="Google Shape;406;p37"/>
          <p:cNvSpPr txBox="1"/>
          <p:nvPr/>
        </p:nvSpPr>
        <p:spPr bwMode="auto">
          <a:xfrm>
            <a:off x="5847725" y="1755050"/>
            <a:ext cx="2226900" cy="244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1600">
                <a:latin typeface="Merriweather"/>
                <a:ea typeface="Merriweather"/>
                <a:cs typeface="Merriweather"/>
              </a:rPr>
              <a:t>Since, 5&gt;1</a:t>
            </a:r>
            <a:endParaRPr sz="1600">
              <a:latin typeface="Merriweather"/>
              <a:ea typeface="Merriweather"/>
              <a:cs typeface="Merriweather"/>
            </a:endParaRPr>
          </a:p>
        </p:txBody>
      </p:sp>
      <p:graphicFrame>
        <p:nvGraphicFramePr>
          <p:cNvPr id="407" name="Google Shape;407;p37"/>
          <p:cNvGraphicFramePr>
            <a:graphicFrameLocks xmlns:a="http://schemas.openxmlformats.org/drawingml/2006/main"/>
          </p:cNvGraphicFramePr>
          <p:nvPr/>
        </p:nvGraphicFramePr>
        <p:xfrm>
          <a:off x="1146475" y="2350063"/>
          <a:ext cx="3000000" cy="3000000"/>
        </p:xfrm>
        <a:graphic>
          <a:graphicData uri="http://schemas.openxmlformats.org/drawingml/2006/table">
            <a:tbl>
              <a:tblPr firstRow="0" firstCol="0" lastRow="0" lastCol="0" bandRow="0" bandCol="0">
                <a:tableStyleId>{0FF95457-F481-43EF-8FB5-189A222E6397}</a:tableStyleId>
                <a:noFill/>
              </a:tblPr>
              <a:tblGrid>
                <a:gridCol w="382850"/>
                <a:gridCol w="382850"/>
                <a:gridCol w="382850"/>
                <a:gridCol w="382850"/>
                <a:gridCol w="382850"/>
              </a:tblGrid>
              <a:tr h="287925">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5</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4</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8 </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r>
            </a:tbl>
          </a:graphicData>
        </a:graphic>
      </p:graphicFrame>
      <p:graphicFrame>
        <p:nvGraphicFramePr>
          <p:cNvPr id="408" name="Google Shape;408;p37"/>
          <p:cNvGraphicFramePr>
            <a:graphicFrameLocks xmlns:a="http://schemas.openxmlformats.org/drawingml/2006/main"/>
          </p:cNvGraphicFramePr>
          <p:nvPr/>
        </p:nvGraphicFramePr>
        <p:xfrm>
          <a:off x="3661075" y="2350063"/>
          <a:ext cx="3000000" cy="3000000"/>
        </p:xfrm>
        <a:graphic>
          <a:graphicData uri="http://schemas.openxmlformats.org/drawingml/2006/table">
            <a:tbl>
              <a:tblPr firstRow="0" firstCol="0" lastRow="0" lastCol="0" bandRow="0" bandCol="0">
                <a:tableStyleId>{0FF95457-F481-43EF-8FB5-189A222E6397}</a:tableStyleId>
                <a:noFill/>
              </a:tblPr>
              <a:tblGrid>
                <a:gridCol w="382850"/>
                <a:gridCol w="382850"/>
                <a:gridCol w="382850"/>
                <a:gridCol w="382850"/>
                <a:gridCol w="382850"/>
              </a:tblGrid>
              <a:tr h="287925">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chemeClr val="dk1"/>
                    </a:solidFill>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4</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5</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8 </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r>
            </a:tbl>
          </a:graphicData>
        </a:graphic>
      </p:graphicFrame>
      <p:sp>
        <p:nvSpPr>
          <p:cNvPr id="409" name="Google Shape;409;p37"/>
          <p:cNvSpPr txBox="1"/>
          <p:nvPr/>
        </p:nvSpPr>
        <p:spPr bwMode="auto">
          <a:xfrm>
            <a:off x="3156150" y="2376950"/>
            <a:ext cx="735300" cy="244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Calibri"/>
                <a:ea typeface="Calibri"/>
                <a:cs typeface="Calibri"/>
              </a:rPr>
              <a:t>→ </a:t>
            </a:r>
            <a:endParaRPr>
              <a:latin typeface="Calibri"/>
              <a:ea typeface="Calibri"/>
              <a:cs typeface="Calibri"/>
            </a:endParaRPr>
          </a:p>
        </p:txBody>
      </p:sp>
      <p:sp>
        <p:nvSpPr>
          <p:cNvPr id="410" name="Google Shape;410;p37"/>
          <p:cNvSpPr txBox="1"/>
          <p:nvPr/>
        </p:nvSpPr>
        <p:spPr bwMode="auto">
          <a:xfrm>
            <a:off x="5847725" y="2288450"/>
            <a:ext cx="2226900" cy="244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1600">
                <a:latin typeface="Merriweather"/>
                <a:ea typeface="Merriweather"/>
                <a:cs typeface="Merriweather"/>
              </a:rPr>
              <a:t>Since, 5&gt;4</a:t>
            </a:r>
            <a:endParaRPr sz="1600">
              <a:latin typeface="Merriweather"/>
              <a:ea typeface="Merriweather"/>
              <a:cs typeface="Merriweather"/>
            </a:endParaRPr>
          </a:p>
        </p:txBody>
      </p:sp>
      <p:graphicFrame>
        <p:nvGraphicFramePr>
          <p:cNvPr id="411" name="Google Shape;411;p37"/>
          <p:cNvGraphicFramePr>
            <a:graphicFrameLocks xmlns:a="http://schemas.openxmlformats.org/drawingml/2006/main"/>
          </p:cNvGraphicFramePr>
          <p:nvPr/>
        </p:nvGraphicFramePr>
        <p:xfrm>
          <a:off x="1146475" y="2959663"/>
          <a:ext cx="3000000" cy="3000000"/>
        </p:xfrm>
        <a:graphic>
          <a:graphicData uri="http://schemas.openxmlformats.org/drawingml/2006/table">
            <a:tbl>
              <a:tblPr firstRow="0" firstCol="0" lastRow="0" lastCol="0" bandRow="0" bandCol="0">
                <a:tableStyleId>{0FF95457-F481-43EF-8FB5-189A222E6397}</a:tableStyleId>
                <a:noFill/>
              </a:tblPr>
              <a:tblGrid>
                <a:gridCol w="382850"/>
                <a:gridCol w="382850"/>
                <a:gridCol w="382850"/>
                <a:gridCol w="382850"/>
                <a:gridCol w="382850"/>
              </a:tblGrid>
              <a:tr h="287925">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4</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chemeClr val="dk1"/>
                    </a:solidFill>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5</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2</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latin typeface="Merriweather"/>
                          <a:ea typeface="Merriweather"/>
                          <a:cs typeface="Merriweather"/>
                        </a:rPr>
                        <a:t>8 </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r>
            </a:tbl>
          </a:graphicData>
        </a:graphic>
      </p:graphicFrame>
      <p:graphicFrame>
        <p:nvGraphicFramePr>
          <p:cNvPr id="412" name="Google Shape;412;p37"/>
          <p:cNvGraphicFramePr>
            <a:graphicFrameLocks xmlns:a="http://schemas.openxmlformats.org/drawingml/2006/main"/>
          </p:cNvGraphicFramePr>
          <p:nvPr/>
        </p:nvGraphicFramePr>
        <p:xfrm>
          <a:off x="3661075" y="2959663"/>
          <a:ext cx="3000000" cy="3000000"/>
        </p:xfrm>
        <a:graphic>
          <a:graphicData uri="http://schemas.openxmlformats.org/drawingml/2006/table">
            <a:tbl>
              <a:tblPr firstRow="0" firstCol="0" lastRow="0" lastCol="0" bandRow="0" bandCol="0">
                <a:tableStyleId>{0FF95457-F481-43EF-8FB5-189A222E6397}</a:tableStyleId>
                <a:noFill/>
              </a:tblPr>
              <a:tblGrid>
                <a:gridCol w="382850"/>
                <a:gridCol w="382850"/>
                <a:gridCol w="382850"/>
                <a:gridCol w="382850"/>
                <a:gridCol w="382850"/>
              </a:tblGrid>
              <a:tr h="287925">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chemeClr val="dk1"/>
                    </a:solidFill>
                  </a:tcPr>
                </a:tc>
                <a:tc>
                  <a:txBody>
                    <a:bodyPr/>
                    <a:p>
                      <a:pPr marL="0" lvl="0" indent="0" algn="l">
                        <a:spcBef>
                          <a:spcPts val="0"/>
                        </a:spcBef>
                        <a:spcAft>
                          <a:spcPts val="0"/>
                        </a:spcAft>
                        <a:buNone/>
                        <a:defRPr/>
                      </a:pPr>
                      <a:r>
                        <a:rPr lang="en">
                          <a:latin typeface="Merriweather"/>
                          <a:ea typeface="Merriweather"/>
                          <a:cs typeface="Merriweather"/>
                        </a:rPr>
                        <a:t>4</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2</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5</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latin typeface="Merriweather"/>
                          <a:ea typeface="Merriweather"/>
                          <a:cs typeface="Merriweather"/>
                        </a:rPr>
                        <a:t>8 </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r>
            </a:tbl>
          </a:graphicData>
        </a:graphic>
      </p:graphicFrame>
      <p:sp>
        <p:nvSpPr>
          <p:cNvPr id="413" name="Google Shape;413;p37"/>
          <p:cNvSpPr txBox="1"/>
          <p:nvPr/>
        </p:nvSpPr>
        <p:spPr bwMode="auto">
          <a:xfrm>
            <a:off x="3156150" y="2986550"/>
            <a:ext cx="735300" cy="244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Calibri"/>
                <a:ea typeface="Calibri"/>
                <a:cs typeface="Calibri"/>
              </a:rPr>
              <a:t>→ </a:t>
            </a:r>
            <a:endParaRPr>
              <a:latin typeface="Calibri"/>
              <a:ea typeface="Calibri"/>
              <a:cs typeface="Calibri"/>
            </a:endParaRPr>
          </a:p>
        </p:txBody>
      </p:sp>
      <p:graphicFrame>
        <p:nvGraphicFramePr>
          <p:cNvPr id="414" name="Google Shape;414;p37"/>
          <p:cNvGraphicFramePr>
            <a:graphicFrameLocks xmlns:a="http://schemas.openxmlformats.org/drawingml/2006/main"/>
          </p:cNvGraphicFramePr>
          <p:nvPr/>
        </p:nvGraphicFramePr>
        <p:xfrm>
          <a:off x="1146475" y="3569263"/>
          <a:ext cx="3000000" cy="3000000"/>
        </p:xfrm>
        <a:graphic>
          <a:graphicData uri="http://schemas.openxmlformats.org/drawingml/2006/table">
            <a:tbl>
              <a:tblPr firstRow="0" firstCol="0" lastRow="0" lastCol="0" bandRow="0" bandCol="0">
                <a:tableStyleId>{0FF95457-F481-43EF-8FB5-189A222E6397}</a:tableStyleId>
                <a:noFill/>
              </a:tblPr>
              <a:tblGrid>
                <a:gridCol w="382850"/>
                <a:gridCol w="382850"/>
                <a:gridCol w="382850"/>
                <a:gridCol w="382850"/>
                <a:gridCol w="382850"/>
              </a:tblGrid>
              <a:tr h="287925">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4</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5</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8 </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r>
            </a:tbl>
          </a:graphicData>
        </a:graphic>
      </p:graphicFrame>
      <p:graphicFrame>
        <p:nvGraphicFramePr>
          <p:cNvPr id="415" name="Google Shape;415;p37"/>
          <p:cNvGraphicFramePr>
            <a:graphicFrameLocks xmlns:a="http://schemas.openxmlformats.org/drawingml/2006/main"/>
          </p:cNvGraphicFramePr>
          <p:nvPr/>
        </p:nvGraphicFramePr>
        <p:xfrm>
          <a:off x="3661075" y="3569263"/>
          <a:ext cx="3000000" cy="3000000"/>
        </p:xfrm>
        <a:graphic>
          <a:graphicData uri="http://schemas.openxmlformats.org/drawingml/2006/table">
            <a:tbl>
              <a:tblPr firstRow="0" firstCol="0" lastRow="0" lastCol="0" bandRow="0" bandCol="0">
                <a:tableStyleId>{0FF95457-F481-43EF-8FB5-189A222E6397}</a:tableStyleId>
                <a:noFill/>
              </a:tblPr>
              <a:tblGrid>
                <a:gridCol w="382850"/>
                <a:gridCol w="382850"/>
                <a:gridCol w="382850"/>
                <a:gridCol w="382850"/>
                <a:gridCol w="382850"/>
              </a:tblGrid>
              <a:tr h="287925">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chemeClr val="dk1"/>
                    </a:solidFill>
                  </a:tcPr>
                </a:tc>
                <a:tc>
                  <a:txBody>
                    <a:bodyPr/>
                    <a:p>
                      <a:pPr marL="0" lvl="0" indent="0" algn="l">
                        <a:spcBef>
                          <a:spcPts val="0"/>
                        </a:spcBef>
                        <a:spcAft>
                          <a:spcPts val="0"/>
                        </a:spcAft>
                        <a:buNone/>
                        <a:defRPr/>
                      </a:pPr>
                      <a:r>
                        <a:rPr lang="en">
                          <a:latin typeface="Merriweather"/>
                          <a:ea typeface="Merriweather"/>
                          <a:cs typeface="Merriweather"/>
                        </a:rPr>
                        <a:t>4</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5</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8</a:t>
                      </a:r>
                      <a:r>
                        <a:rPr lang="en">
                          <a:solidFill>
                            <a:schemeClr val="dk1"/>
                          </a:solidFill>
                          <a:latin typeface="Merriweather"/>
                          <a:ea typeface="Merriweather"/>
                          <a:cs typeface="Merriweather"/>
                        </a:rPr>
                        <a:t> </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r>
            </a:tbl>
          </a:graphicData>
        </a:graphic>
      </p:graphicFrame>
      <p:sp>
        <p:nvSpPr>
          <p:cNvPr id="416" name="Google Shape;416;p37"/>
          <p:cNvSpPr txBox="1"/>
          <p:nvPr/>
        </p:nvSpPr>
        <p:spPr bwMode="auto">
          <a:xfrm>
            <a:off x="3156150" y="3596149"/>
            <a:ext cx="735300" cy="244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Calibri"/>
                <a:ea typeface="Calibri"/>
                <a:cs typeface="Calibri"/>
              </a:rPr>
              <a:t>→ </a:t>
            </a:r>
            <a:endParaRPr>
              <a:latin typeface="Calibri"/>
              <a:ea typeface="Calibri"/>
              <a:cs typeface="Calibri"/>
            </a:endParaRPr>
          </a:p>
        </p:txBody>
      </p:sp>
      <p:sp>
        <p:nvSpPr>
          <p:cNvPr id="417" name="Google Shape;417;p37"/>
          <p:cNvSpPr txBox="1"/>
          <p:nvPr/>
        </p:nvSpPr>
        <p:spPr bwMode="auto">
          <a:xfrm>
            <a:off x="5847725" y="2898050"/>
            <a:ext cx="2226900" cy="244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1600">
                <a:latin typeface="Merriweather"/>
                <a:ea typeface="Merriweather"/>
                <a:cs typeface="Merriweather"/>
              </a:rPr>
              <a:t>Since, 5&gt;2</a:t>
            </a:r>
            <a:endParaRPr sz="1600">
              <a:latin typeface="Merriweather"/>
              <a:ea typeface="Merriweather"/>
              <a:cs typeface="Merriweather"/>
            </a:endParaRPr>
          </a:p>
        </p:txBody>
      </p:sp>
      <p:sp>
        <p:nvSpPr>
          <p:cNvPr id="418" name="Google Shape;418;p37"/>
          <p:cNvSpPr txBox="1"/>
          <p:nvPr/>
        </p:nvSpPr>
        <p:spPr bwMode="auto">
          <a:xfrm>
            <a:off x="5847725" y="3431450"/>
            <a:ext cx="2226900" cy="244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1600">
                <a:latin typeface="Merriweather"/>
                <a:ea typeface="Merriweather"/>
                <a:cs typeface="Merriweather"/>
              </a:rPr>
              <a:t>No swap. </a:t>
            </a:r>
            <a:r>
              <a:rPr lang="en" sz="1600">
                <a:latin typeface="Merriweather"/>
                <a:ea typeface="Merriweather"/>
                <a:cs typeface="Merriweather"/>
              </a:rPr>
              <a:t>Since, elements already in order</a:t>
            </a:r>
            <a:endParaRPr sz="1600">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23" name="Google Shape;423;p38"/>
          <p:cNvSpPr txBox="1"/>
          <p:nvPr>
            <p:ph type="title"/>
          </p:nvPr>
        </p:nvSpPr>
        <p:spPr bwMode="auto">
          <a:xfrm>
            <a:off x="580700" y="481800"/>
            <a:ext cx="7505700" cy="5064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300" b="1"/>
              <a:t>Bubble Sort : Visualization</a:t>
            </a:r>
            <a:endParaRPr sz="2300" b="1"/>
          </a:p>
          <a:p>
            <a:pPr marL="0" lvl="0" indent="0" algn="l">
              <a:spcBef>
                <a:spcPts val="0"/>
              </a:spcBef>
              <a:spcAft>
                <a:spcPts val="0"/>
              </a:spcAft>
              <a:buNone/>
              <a:defRPr/>
            </a:pPr>
            <a:endParaRPr sz="2300" b="1"/>
          </a:p>
        </p:txBody>
      </p:sp>
      <p:graphicFrame>
        <p:nvGraphicFramePr>
          <p:cNvPr id="424" name="Google Shape;424;p38"/>
          <p:cNvGraphicFramePr>
            <a:graphicFrameLocks xmlns:a="http://schemas.openxmlformats.org/drawingml/2006/main"/>
          </p:cNvGraphicFramePr>
          <p:nvPr/>
        </p:nvGraphicFramePr>
        <p:xfrm>
          <a:off x="841675" y="1511863"/>
          <a:ext cx="3000000" cy="3000000"/>
        </p:xfrm>
        <a:graphic>
          <a:graphicData uri="http://schemas.openxmlformats.org/drawingml/2006/table">
            <a:tbl>
              <a:tblPr firstRow="0" firstCol="0" lastRow="0" lastCol="0" bandRow="0" bandCol="0">
                <a:tableStyleId>{0FF95457-F481-43EF-8FB5-189A222E6397}</a:tableStyleId>
                <a:noFill/>
              </a:tblPr>
              <a:tblGrid>
                <a:gridCol w="382850"/>
                <a:gridCol w="382850"/>
                <a:gridCol w="382850"/>
                <a:gridCol w="382850"/>
                <a:gridCol w="382850"/>
              </a:tblGrid>
              <a:tr h="287925">
                <a:tc>
                  <a:txBody>
                    <a:bodyPr/>
                    <a:p>
                      <a:pPr marL="0" lvl="0" indent="0" algn="l">
                        <a:spcBef>
                          <a:spcPts val="0"/>
                        </a:spcBef>
                        <a:spcAft>
                          <a:spcPts val="0"/>
                        </a:spcAft>
                        <a:buNone/>
                        <a:defRPr/>
                      </a:pPr>
                      <a:r>
                        <a:rPr lang="en">
                          <a:solidFill>
                            <a:schemeClr val="dk1"/>
                          </a:solidFill>
                          <a:latin typeface="Merriweather"/>
                          <a:ea typeface="Merriweather"/>
                          <a:cs typeface="Merriweather"/>
                        </a:rPr>
                        <a:t>1</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4</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5</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8 </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r>
            </a:tbl>
          </a:graphicData>
        </a:graphic>
      </p:graphicFrame>
      <p:graphicFrame>
        <p:nvGraphicFramePr>
          <p:cNvPr id="425" name="Google Shape;425;p38"/>
          <p:cNvGraphicFramePr>
            <a:graphicFrameLocks xmlns:a="http://schemas.openxmlformats.org/drawingml/2006/main"/>
          </p:cNvGraphicFramePr>
          <p:nvPr/>
        </p:nvGraphicFramePr>
        <p:xfrm>
          <a:off x="3356275" y="1511863"/>
          <a:ext cx="3000000" cy="3000000"/>
        </p:xfrm>
        <a:graphic>
          <a:graphicData uri="http://schemas.openxmlformats.org/drawingml/2006/table">
            <a:tbl>
              <a:tblPr firstRow="0" firstCol="0" lastRow="0" lastCol="0" bandRow="0" bandCol="0">
                <a:tableStyleId>{0FF95457-F481-43EF-8FB5-189A222E6397}</a:tableStyleId>
                <a:noFill/>
              </a:tblPr>
              <a:tblGrid>
                <a:gridCol w="382850"/>
                <a:gridCol w="382850"/>
                <a:gridCol w="382850"/>
                <a:gridCol w="382850"/>
                <a:gridCol w="382850"/>
              </a:tblGrid>
              <a:tr h="287925">
                <a:tc>
                  <a:txBody>
                    <a:bodyPr/>
                    <a:p>
                      <a:pPr marL="0" lvl="0" indent="0" algn="l">
                        <a:spcBef>
                          <a:spcPts val="0"/>
                        </a:spcBef>
                        <a:spcAft>
                          <a:spcPts val="0"/>
                        </a:spcAft>
                        <a:buNone/>
                        <a:defRPr/>
                      </a:pPr>
                      <a:r>
                        <a:rPr lang="en">
                          <a:solidFill>
                            <a:schemeClr val="dk1"/>
                          </a:solidFill>
                          <a:latin typeface="Merriweather"/>
                          <a:ea typeface="Merriweather"/>
                          <a:cs typeface="Merriweather"/>
                        </a:rPr>
                        <a:t>1</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4</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5</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8 </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r>
            </a:tbl>
          </a:graphicData>
        </a:graphic>
      </p:graphicFrame>
      <p:sp>
        <p:nvSpPr>
          <p:cNvPr id="426" name="Google Shape;426;p38"/>
          <p:cNvSpPr txBox="1"/>
          <p:nvPr/>
        </p:nvSpPr>
        <p:spPr bwMode="auto">
          <a:xfrm>
            <a:off x="757075" y="965974"/>
            <a:ext cx="2094300" cy="5064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1600" b="1">
                <a:solidFill>
                  <a:schemeClr val="dk2"/>
                </a:solidFill>
                <a:latin typeface="Merriweather"/>
                <a:ea typeface="Merriweather"/>
                <a:cs typeface="Merriweather"/>
              </a:rPr>
              <a:t>Second </a:t>
            </a:r>
            <a:r>
              <a:rPr lang="en" sz="1600" b="1">
                <a:solidFill>
                  <a:schemeClr val="dk2"/>
                </a:solidFill>
                <a:latin typeface="Merriweather"/>
                <a:ea typeface="Merriweather"/>
                <a:cs typeface="Merriweather"/>
              </a:rPr>
              <a:t>Pass: </a:t>
            </a:r>
            <a:endParaRPr sz="1600" b="1">
              <a:solidFill>
                <a:schemeClr val="dk2"/>
              </a:solidFill>
              <a:latin typeface="Merriweather"/>
              <a:ea typeface="Merriweather"/>
              <a:cs typeface="Merriweather"/>
            </a:endParaRPr>
          </a:p>
        </p:txBody>
      </p:sp>
      <p:sp>
        <p:nvSpPr>
          <p:cNvPr id="427" name="Google Shape;427;p38"/>
          <p:cNvSpPr txBox="1"/>
          <p:nvPr/>
        </p:nvSpPr>
        <p:spPr bwMode="auto">
          <a:xfrm>
            <a:off x="2851350" y="1538750"/>
            <a:ext cx="735300" cy="244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Calibri"/>
                <a:ea typeface="Calibri"/>
                <a:cs typeface="Calibri"/>
              </a:rPr>
              <a:t>→ </a:t>
            </a:r>
            <a:endParaRPr>
              <a:latin typeface="Calibri"/>
              <a:ea typeface="Calibri"/>
              <a:cs typeface="Calibri"/>
            </a:endParaRPr>
          </a:p>
        </p:txBody>
      </p:sp>
      <p:sp>
        <p:nvSpPr>
          <p:cNvPr id="428" name="Google Shape;428;p38"/>
          <p:cNvSpPr txBox="1"/>
          <p:nvPr/>
        </p:nvSpPr>
        <p:spPr bwMode="auto">
          <a:xfrm>
            <a:off x="5542925" y="1450250"/>
            <a:ext cx="2669400" cy="244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No swap. Since, elements already in order</a:t>
            </a:r>
            <a:endParaRPr>
              <a:latin typeface="Merriweather"/>
              <a:ea typeface="Merriweather"/>
              <a:cs typeface="Merriweather"/>
            </a:endParaRPr>
          </a:p>
          <a:p>
            <a:pPr marL="0" lvl="0" indent="0" algn="l">
              <a:spcBef>
                <a:spcPts val="0"/>
              </a:spcBef>
              <a:spcAft>
                <a:spcPts val="0"/>
              </a:spcAft>
              <a:buNone/>
              <a:defRPr/>
            </a:pPr>
            <a:endParaRPr>
              <a:latin typeface="Merriweather"/>
              <a:ea typeface="Merriweather"/>
              <a:cs typeface="Merriweather"/>
            </a:endParaRPr>
          </a:p>
        </p:txBody>
      </p:sp>
      <p:graphicFrame>
        <p:nvGraphicFramePr>
          <p:cNvPr id="429" name="Google Shape;429;p38"/>
          <p:cNvGraphicFramePr>
            <a:graphicFrameLocks xmlns:a="http://schemas.openxmlformats.org/drawingml/2006/main"/>
          </p:cNvGraphicFramePr>
          <p:nvPr/>
        </p:nvGraphicFramePr>
        <p:xfrm>
          <a:off x="841675" y="2045263"/>
          <a:ext cx="3000000" cy="3000000"/>
        </p:xfrm>
        <a:graphic>
          <a:graphicData uri="http://schemas.openxmlformats.org/drawingml/2006/table">
            <a:tbl>
              <a:tblPr firstRow="0" firstCol="0" lastRow="0" lastCol="0" bandRow="0" bandCol="0">
                <a:tableStyleId>{0FF95457-F481-43EF-8FB5-189A222E6397}</a:tableStyleId>
                <a:noFill/>
              </a:tblPr>
              <a:tblGrid>
                <a:gridCol w="382850"/>
                <a:gridCol w="382850"/>
                <a:gridCol w="382850"/>
                <a:gridCol w="382850"/>
                <a:gridCol w="382850"/>
              </a:tblGrid>
              <a:tr h="287925">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4</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2</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latin typeface="Merriweather"/>
                          <a:ea typeface="Merriweather"/>
                          <a:cs typeface="Merriweather"/>
                        </a:rPr>
                        <a:t>5</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8 </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r>
            </a:tbl>
          </a:graphicData>
        </a:graphic>
      </p:graphicFrame>
      <p:graphicFrame>
        <p:nvGraphicFramePr>
          <p:cNvPr id="430" name="Google Shape;430;p38"/>
          <p:cNvGraphicFramePr>
            <a:graphicFrameLocks xmlns:a="http://schemas.openxmlformats.org/drawingml/2006/main"/>
          </p:cNvGraphicFramePr>
          <p:nvPr/>
        </p:nvGraphicFramePr>
        <p:xfrm>
          <a:off x="3356275" y="2045263"/>
          <a:ext cx="3000000" cy="3000000"/>
        </p:xfrm>
        <a:graphic>
          <a:graphicData uri="http://schemas.openxmlformats.org/drawingml/2006/table">
            <a:tbl>
              <a:tblPr firstRow="0" firstCol="0" lastRow="0" lastCol="0" bandRow="0" bandCol="0">
                <a:tableStyleId>{0FF95457-F481-43EF-8FB5-189A222E6397}</a:tableStyleId>
                <a:noFill/>
              </a:tblPr>
              <a:tblGrid>
                <a:gridCol w="382850"/>
                <a:gridCol w="382850"/>
                <a:gridCol w="382850"/>
                <a:gridCol w="382850"/>
                <a:gridCol w="382850"/>
              </a:tblGrid>
              <a:tr h="287925">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chemeClr val="dk1"/>
                    </a:solidFill>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2</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4</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latin typeface="Merriweather"/>
                          <a:ea typeface="Merriweather"/>
                          <a:cs typeface="Merriweather"/>
                        </a:rPr>
                        <a:t>5</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8 </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r>
            </a:tbl>
          </a:graphicData>
        </a:graphic>
      </p:graphicFrame>
      <p:sp>
        <p:nvSpPr>
          <p:cNvPr id="431" name="Google Shape;431;p38"/>
          <p:cNvSpPr txBox="1"/>
          <p:nvPr/>
        </p:nvSpPr>
        <p:spPr bwMode="auto">
          <a:xfrm>
            <a:off x="2851350" y="2072150"/>
            <a:ext cx="735300" cy="244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Calibri"/>
                <a:ea typeface="Calibri"/>
                <a:cs typeface="Calibri"/>
              </a:rPr>
              <a:t>→ </a:t>
            </a:r>
            <a:endParaRPr>
              <a:latin typeface="Calibri"/>
              <a:ea typeface="Calibri"/>
              <a:cs typeface="Calibri"/>
            </a:endParaRPr>
          </a:p>
        </p:txBody>
      </p:sp>
      <p:sp>
        <p:nvSpPr>
          <p:cNvPr id="432" name="Google Shape;432;p38"/>
          <p:cNvSpPr txBox="1"/>
          <p:nvPr/>
        </p:nvSpPr>
        <p:spPr bwMode="auto">
          <a:xfrm>
            <a:off x="5542925" y="1983650"/>
            <a:ext cx="2226900" cy="244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Since, 4&gt;2</a:t>
            </a:r>
            <a:endParaRPr>
              <a:latin typeface="Merriweather"/>
              <a:ea typeface="Merriweather"/>
              <a:cs typeface="Merriweather"/>
            </a:endParaRPr>
          </a:p>
        </p:txBody>
      </p:sp>
      <p:graphicFrame>
        <p:nvGraphicFramePr>
          <p:cNvPr id="433" name="Google Shape;433;p38"/>
          <p:cNvGraphicFramePr>
            <a:graphicFrameLocks xmlns:a="http://schemas.openxmlformats.org/drawingml/2006/main"/>
          </p:cNvGraphicFramePr>
          <p:nvPr/>
        </p:nvGraphicFramePr>
        <p:xfrm>
          <a:off x="841675" y="2654863"/>
          <a:ext cx="3000000" cy="3000000"/>
        </p:xfrm>
        <a:graphic>
          <a:graphicData uri="http://schemas.openxmlformats.org/drawingml/2006/table">
            <a:tbl>
              <a:tblPr firstRow="0" firstCol="0" lastRow="0" lastCol="0" bandRow="0" bandCol="0">
                <a:tableStyleId>{0FF95457-F481-43EF-8FB5-189A222E6397}</a:tableStyleId>
                <a:noFill/>
              </a:tblPr>
              <a:tblGrid>
                <a:gridCol w="382850"/>
                <a:gridCol w="382850"/>
                <a:gridCol w="382850"/>
                <a:gridCol w="382850"/>
                <a:gridCol w="382850"/>
              </a:tblGrid>
              <a:tr h="287925">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chemeClr val="dk1"/>
                    </a:solidFill>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4</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5</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latin typeface="Merriweather"/>
                          <a:ea typeface="Merriweather"/>
                          <a:cs typeface="Merriweather"/>
                        </a:rPr>
                        <a:t>8 </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r>
            </a:tbl>
          </a:graphicData>
        </a:graphic>
      </p:graphicFrame>
      <p:graphicFrame>
        <p:nvGraphicFramePr>
          <p:cNvPr id="434" name="Google Shape;434;p38"/>
          <p:cNvGraphicFramePr>
            <a:graphicFrameLocks xmlns:a="http://schemas.openxmlformats.org/drawingml/2006/main"/>
          </p:cNvGraphicFramePr>
          <p:nvPr/>
        </p:nvGraphicFramePr>
        <p:xfrm>
          <a:off x="3356275" y="2654863"/>
          <a:ext cx="3000000" cy="3000000"/>
        </p:xfrm>
        <a:graphic>
          <a:graphicData uri="http://schemas.openxmlformats.org/drawingml/2006/table">
            <a:tbl>
              <a:tblPr firstRow="0" firstCol="0" lastRow="0" lastCol="0" bandRow="0" bandCol="0">
                <a:tableStyleId>{0FF95457-F481-43EF-8FB5-189A222E6397}</a:tableStyleId>
                <a:noFill/>
              </a:tblPr>
              <a:tblGrid>
                <a:gridCol w="382850"/>
                <a:gridCol w="382850"/>
                <a:gridCol w="382850"/>
                <a:gridCol w="382850"/>
                <a:gridCol w="382850"/>
              </a:tblGrid>
              <a:tr h="287925">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chemeClr val="dk1"/>
                    </a:solidFill>
                  </a:tcPr>
                </a:tc>
                <a:tc>
                  <a:txBody>
                    <a:bodyPr/>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4</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5</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latin typeface="Merriweather"/>
                          <a:ea typeface="Merriweather"/>
                          <a:cs typeface="Merriweather"/>
                        </a:rPr>
                        <a:t>8 </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r>
            </a:tbl>
          </a:graphicData>
        </a:graphic>
      </p:graphicFrame>
      <p:sp>
        <p:nvSpPr>
          <p:cNvPr id="435" name="Google Shape;435;p38"/>
          <p:cNvSpPr txBox="1"/>
          <p:nvPr/>
        </p:nvSpPr>
        <p:spPr bwMode="auto">
          <a:xfrm>
            <a:off x="2851350" y="2681750"/>
            <a:ext cx="735300" cy="244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Calibri"/>
                <a:ea typeface="Calibri"/>
                <a:cs typeface="Calibri"/>
              </a:rPr>
              <a:t>→ </a:t>
            </a:r>
            <a:endParaRPr>
              <a:latin typeface="Calibri"/>
              <a:ea typeface="Calibri"/>
              <a:cs typeface="Calibri"/>
            </a:endParaRPr>
          </a:p>
        </p:txBody>
      </p:sp>
      <p:graphicFrame>
        <p:nvGraphicFramePr>
          <p:cNvPr id="436" name="Google Shape;436;p38"/>
          <p:cNvGraphicFramePr>
            <a:graphicFrameLocks xmlns:a="http://schemas.openxmlformats.org/drawingml/2006/main"/>
          </p:cNvGraphicFramePr>
          <p:nvPr/>
        </p:nvGraphicFramePr>
        <p:xfrm>
          <a:off x="841675" y="3264463"/>
          <a:ext cx="3000000" cy="3000000"/>
        </p:xfrm>
        <a:graphic>
          <a:graphicData uri="http://schemas.openxmlformats.org/drawingml/2006/table">
            <a:tbl>
              <a:tblPr firstRow="0" firstCol="0" lastRow="0" lastCol="0" bandRow="0" bandCol="0">
                <a:tableStyleId>{0FF95457-F481-43EF-8FB5-189A222E6397}</a:tableStyleId>
                <a:noFill/>
              </a:tblPr>
              <a:tblGrid>
                <a:gridCol w="382850"/>
                <a:gridCol w="382850"/>
                <a:gridCol w="382850"/>
                <a:gridCol w="382850"/>
                <a:gridCol w="382850"/>
              </a:tblGrid>
              <a:tr h="287925">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4</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5</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8 </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r>
            </a:tbl>
          </a:graphicData>
        </a:graphic>
      </p:graphicFrame>
      <p:graphicFrame>
        <p:nvGraphicFramePr>
          <p:cNvPr id="437" name="Google Shape;437;p38"/>
          <p:cNvGraphicFramePr>
            <a:graphicFrameLocks xmlns:a="http://schemas.openxmlformats.org/drawingml/2006/main"/>
          </p:cNvGraphicFramePr>
          <p:nvPr/>
        </p:nvGraphicFramePr>
        <p:xfrm>
          <a:off x="3356275" y="3264463"/>
          <a:ext cx="3000000" cy="3000000"/>
        </p:xfrm>
        <a:graphic>
          <a:graphicData uri="http://schemas.openxmlformats.org/drawingml/2006/table">
            <a:tbl>
              <a:tblPr firstRow="0" firstCol="0" lastRow="0" lastCol="0" bandRow="0" bandCol="0">
                <a:tableStyleId>{0FF95457-F481-43EF-8FB5-189A222E6397}</a:tableStyleId>
                <a:noFill/>
              </a:tblPr>
              <a:tblGrid>
                <a:gridCol w="382850"/>
                <a:gridCol w="382850"/>
                <a:gridCol w="382850"/>
                <a:gridCol w="382850"/>
                <a:gridCol w="382850"/>
              </a:tblGrid>
              <a:tr h="287925">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chemeClr val="dk1"/>
                    </a:solidFill>
                  </a:tcPr>
                </a:tc>
                <a:tc>
                  <a:txBody>
                    <a:bodyPr/>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4</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5</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8 </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r>
            </a:tbl>
          </a:graphicData>
        </a:graphic>
      </p:graphicFrame>
      <p:sp>
        <p:nvSpPr>
          <p:cNvPr id="438" name="Google Shape;438;p38"/>
          <p:cNvSpPr txBox="1"/>
          <p:nvPr/>
        </p:nvSpPr>
        <p:spPr bwMode="auto">
          <a:xfrm>
            <a:off x="2851350" y="3291350"/>
            <a:ext cx="735300" cy="244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Calibri"/>
                <a:ea typeface="Calibri"/>
                <a:cs typeface="Calibri"/>
              </a:rPr>
              <a:t>→ </a:t>
            </a:r>
            <a:endParaRPr>
              <a:latin typeface="Calibri"/>
              <a:ea typeface="Calibri"/>
              <a:cs typeface="Calibri"/>
            </a:endParaRPr>
          </a:p>
        </p:txBody>
      </p:sp>
      <p:sp>
        <p:nvSpPr>
          <p:cNvPr id="439" name="Google Shape;439;p38"/>
          <p:cNvSpPr txBox="1"/>
          <p:nvPr/>
        </p:nvSpPr>
        <p:spPr bwMode="auto">
          <a:xfrm>
            <a:off x="5542925" y="2440850"/>
            <a:ext cx="2743200" cy="244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No swap. Since, elements already in order</a:t>
            </a:r>
            <a:endParaRPr>
              <a:latin typeface="Merriweather"/>
              <a:ea typeface="Merriweather"/>
              <a:cs typeface="Merriweather"/>
            </a:endParaRPr>
          </a:p>
          <a:p>
            <a:pPr marL="0" lvl="0" indent="0" algn="l">
              <a:spcBef>
                <a:spcPts val="0"/>
              </a:spcBef>
              <a:spcAft>
                <a:spcPts val="0"/>
              </a:spcAft>
              <a:buNone/>
              <a:defRPr/>
            </a:pPr>
            <a:endParaRPr>
              <a:latin typeface="Merriweather"/>
              <a:ea typeface="Merriweather"/>
              <a:cs typeface="Merriweather"/>
            </a:endParaRPr>
          </a:p>
        </p:txBody>
      </p:sp>
      <p:sp>
        <p:nvSpPr>
          <p:cNvPr id="440" name="Google Shape;440;p38"/>
          <p:cNvSpPr txBox="1"/>
          <p:nvPr/>
        </p:nvSpPr>
        <p:spPr bwMode="auto">
          <a:xfrm>
            <a:off x="5542925" y="3126650"/>
            <a:ext cx="2571000" cy="244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No swap. Since, elements already in order</a:t>
            </a:r>
            <a:endParaRPr>
              <a:latin typeface="Merriweather"/>
              <a:ea typeface="Merriweather"/>
              <a:cs typeface="Merriweather"/>
            </a:endParaRPr>
          </a:p>
        </p:txBody>
      </p:sp>
      <p:sp>
        <p:nvSpPr>
          <p:cNvPr id="441" name="Google Shape;441;p38"/>
          <p:cNvSpPr txBox="1"/>
          <p:nvPr/>
        </p:nvSpPr>
        <p:spPr bwMode="auto">
          <a:xfrm>
            <a:off x="521100" y="3999275"/>
            <a:ext cx="7873200" cy="3924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solidFill>
                  <a:srgbClr val="40424E"/>
                </a:solidFill>
                <a:highlight>
                  <a:srgbClr val="FFFFFF"/>
                </a:highlight>
                <a:latin typeface="Merriweather"/>
                <a:ea typeface="Merriweather"/>
                <a:cs typeface="Merriweather"/>
              </a:rPr>
              <a:t>Now, the array is </a:t>
            </a:r>
            <a:r>
              <a:rPr lang="en" b="1">
                <a:solidFill>
                  <a:srgbClr val="980000"/>
                </a:solidFill>
                <a:highlight>
                  <a:srgbClr val="FFFFFF"/>
                </a:highlight>
                <a:latin typeface="Merriweather"/>
                <a:ea typeface="Merriweather"/>
                <a:cs typeface="Merriweather"/>
              </a:rPr>
              <a:t>already sorted</a:t>
            </a:r>
            <a:r>
              <a:rPr lang="en">
                <a:solidFill>
                  <a:srgbClr val="40424E"/>
                </a:solidFill>
                <a:highlight>
                  <a:srgbClr val="FFFFFF"/>
                </a:highlight>
                <a:latin typeface="Merriweather"/>
                <a:ea typeface="Merriweather"/>
                <a:cs typeface="Merriweather"/>
              </a:rPr>
              <a:t>, but our algorithm does not know if it is completed. The algorithm </a:t>
            </a:r>
            <a:r>
              <a:rPr lang="en" b="1">
                <a:solidFill>
                  <a:srgbClr val="980000"/>
                </a:solidFill>
                <a:highlight>
                  <a:srgbClr val="FFFFFF"/>
                </a:highlight>
                <a:latin typeface="Merriweather"/>
                <a:ea typeface="Merriweather"/>
                <a:cs typeface="Merriweather"/>
              </a:rPr>
              <a:t>needs one whole pass without any swap to know it is sorted.</a:t>
            </a:r>
            <a:endParaRPr b="1">
              <a:solidFill>
                <a:srgbClr val="980000"/>
              </a:solidFill>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46" name="Google Shape;446;p39"/>
          <p:cNvSpPr txBox="1"/>
          <p:nvPr>
            <p:ph type="title"/>
          </p:nvPr>
        </p:nvSpPr>
        <p:spPr bwMode="auto">
          <a:xfrm>
            <a:off x="580700" y="481800"/>
            <a:ext cx="7505700" cy="5064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300" b="1"/>
              <a:t>Bubble Sort : Visualization</a:t>
            </a:r>
            <a:endParaRPr sz="2300" b="1"/>
          </a:p>
          <a:p>
            <a:pPr marL="0" lvl="0" indent="0" algn="l">
              <a:spcBef>
                <a:spcPts val="0"/>
              </a:spcBef>
              <a:spcAft>
                <a:spcPts val="0"/>
              </a:spcAft>
              <a:buNone/>
              <a:defRPr/>
            </a:pPr>
            <a:endParaRPr sz="2300" b="1"/>
          </a:p>
        </p:txBody>
      </p:sp>
      <p:graphicFrame>
        <p:nvGraphicFramePr>
          <p:cNvPr id="447" name="Google Shape;447;p39"/>
          <p:cNvGraphicFramePr>
            <a:graphicFrameLocks xmlns:a="http://schemas.openxmlformats.org/drawingml/2006/main"/>
          </p:cNvGraphicFramePr>
          <p:nvPr/>
        </p:nvGraphicFramePr>
        <p:xfrm>
          <a:off x="765475" y="1969063"/>
          <a:ext cx="3000000" cy="3000000"/>
        </p:xfrm>
        <a:graphic>
          <a:graphicData uri="http://schemas.openxmlformats.org/drawingml/2006/table">
            <a:tbl>
              <a:tblPr firstRow="0" firstCol="0" lastRow="0" lastCol="0" bandRow="0" bandCol="0">
                <a:tableStyleId>{0FF95457-F481-43EF-8FB5-189A222E6397}</a:tableStyleId>
                <a:noFill/>
              </a:tblPr>
              <a:tblGrid>
                <a:gridCol w="382850"/>
                <a:gridCol w="382850"/>
                <a:gridCol w="382850"/>
                <a:gridCol w="382850"/>
                <a:gridCol w="382850"/>
              </a:tblGrid>
              <a:tr h="287925">
                <a:tc>
                  <a:txBody>
                    <a:bodyPr/>
                    <a:p>
                      <a:pPr marL="0" lvl="0" indent="0" algn="l">
                        <a:spcBef>
                          <a:spcPts val="0"/>
                        </a:spcBef>
                        <a:spcAft>
                          <a:spcPts val="0"/>
                        </a:spcAft>
                        <a:buNone/>
                        <a:defRPr/>
                      </a:pPr>
                      <a:r>
                        <a:rPr lang="en">
                          <a:solidFill>
                            <a:schemeClr val="dk1"/>
                          </a:solidFill>
                          <a:latin typeface="Merriweather"/>
                          <a:ea typeface="Merriweather"/>
                          <a:cs typeface="Merriweather"/>
                        </a:rPr>
                        <a:t>1</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2</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latin typeface="Merriweather"/>
                          <a:ea typeface="Merriweather"/>
                          <a:cs typeface="Merriweather"/>
                        </a:rPr>
                        <a:t>4</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5</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8 </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r>
            </a:tbl>
          </a:graphicData>
        </a:graphic>
      </p:graphicFrame>
      <p:graphicFrame>
        <p:nvGraphicFramePr>
          <p:cNvPr id="448" name="Google Shape;448;p39"/>
          <p:cNvGraphicFramePr>
            <a:graphicFrameLocks xmlns:a="http://schemas.openxmlformats.org/drawingml/2006/main"/>
          </p:cNvGraphicFramePr>
          <p:nvPr/>
        </p:nvGraphicFramePr>
        <p:xfrm>
          <a:off x="3280075" y="1969063"/>
          <a:ext cx="3000000" cy="3000000"/>
        </p:xfrm>
        <a:graphic>
          <a:graphicData uri="http://schemas.openxmlformats.org/drawingml/2006/table">
            <a:tbl>
              <a:tblPr firstRow="0" firstCol="0" lastRow="0" lastCol="0" bandRow="0" bandCol="0">
                <a:tableStyleId>{0FF95457-F481-43EF-8FB5-189A222E6397}</a:tableStyleId>
                <a:noFill/>
              </a:tblPr>
              <a:tblGrid>
                <a:gridCol w="382850"/>
                <a:gridCol w="382850"/>
                <a:gridCol w="382850"/>
                <a:gridCol w="382850"/>
                <a:gridCol w="382850"/>
              </a:tblGrid>
              <a:tr h="287925">
                <a:tc>
                  <a:txBody>
                    <a:bodyPr/>
                    <a:p>
                      <a:pPr marL="0" lvl="0" indent="0" algn="l">
                        <a:spcBef>
                          <a:spcPts val="0"/>
                        </a:spcBef>
                        <a:spcAft>
                          <a:spcPts val="0"/>
                        </a:spcAft>
                        <a:buNone/>
                        <a:defRPr/>
                      </a:pPr>
                      <a:r>
                        <a:rPr lang="en">
                          <a:solidFill>
                            <a:schemeClr val="dk1"/>
                          </a:solidFill>
                          <a:latin typeface="Merriweather"/>
                          <a:ea typeface="Merriweather"/>
                          <a:cs typeface="Merriweather"/>
                        </a:rPr>
                        <a:t>1</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2</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latin typeface="Merriweather"/>
                          <a:ea typeface="Merriweather"/>
                          <a:cs typeface="Merriweather"/>
                        </a:rPr>
                        <a:t>4</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5</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8 </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r>
            </a:tbl>
          </a:graphicData>
        </a:graphic>
      </p:graphicFrame>
      <p:sp>
        <p:nvSpPr>
          <p:cNvPr id="449" name="Google Shape;449;p39"/>
          <p:cNvSpPr txBox="1"/>
          <p:nvPr/>
        </p:nvSpPr>
        <p:spPr bwMode="auto">
          <a:xfrm>
            <a:off x="680875" y="1270775"/>
            <a:ext cx="2094300" cy="5064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1600" b="1">
                <a:solidFill>
                  <a:schemeClr val="dk2"/>
                </a:solidFill>
                <a:latin typeface="Merriweather"/>
                <a:ea typeface="Merriweather"/>
                <a:cs typeface="Merriweather"/>
              </a:rPr>
              <a:t>Third </a:t>
            </a:r>
            <a:r>
              <a:rPr lang="en" sz="1600" b="1">
                <a:solidFill>
                  <a:schemeClr val="dk2"/>
                </a:solidFill>
                <a:latin typeface="Merriweather"/>
                <a:ea typeface="Merriweather"/>
                <a:cs typeface="Merriweather"/>
              </a:rPr>
              <a:t>Pass: </a:t>
            </a:r>
            <a:endParaRPr sz="1600" b="1">
              <a:solidFill>
                <a:schemeClr val="dk2"/>
              </a:solidFill>
              <a:latin typeface="Merriweather"/>
              <a:ea typeface="Merriweather"/>
              <a:cs typeface="Merriweather"/>
            </a:endParaRPr>
          </a:p>
        </p:txBody>
      </p:sp>
      <p:sp>
        <p:nvSpPr>
          <p:cNvPr id="450" name="Google Shape;450;p39"/>
          <p:cNvSpPr txBox="1"/>
          <p:nvPr/>
        </p:nvSpPr>
        <p:spPr bwMode="auto">
          <a:xfrm>
            <a:off x="2775150" y="1995950"/>
            <a:ext cx="735300" cy="244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Calibri"/>
                <a:ea typeface="Calibri"/>
                <a:cs typeface="Calibri"/>
              </a:rPr>
              <a:t>→ </a:t>
            </a:r>
            <a:endParaRPr>
              <a:latin typeface="Calibri"/>
              <a:ea typeface="Calibri"/>
              <a:cs typeface="Calibri"/>
            </a:endParaRPr>
          </a:p>
        </p:txBody>
      </p:sp>
      <p:sp>
        <p:nvSpPr>
          <p:cNvPr id="451" name="Google Shape;451;p39"/>
          <p:cNvSpPr txBox="1"/>
          <p:nvPr/>
        </p:nvSpPr>
        <p:spPr bwMode="auto">
          <a:xfrm>
            <a:off x="5466725" y="1907450"/>
            <a:ext cx="2669400" cy="244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No swap. Since, elements already in order</a:t>
            </a:r>
            <a:endParaRPr>
              <a:latin typeface="Merriweather"/>
              <a:ea typeface="Merriweather"/>
              <a:cs typeface="Merriweather"/>
            </a:endParaRPr>
          </a:p>
          <a:p>
            <a:pPr marL="0" lvl="0" indent="0" algn="l">
              <a:spcBef>
                <a:spcPts val="0"/>
              </a:spcBef>
              <a:spcAft>
                <a:spcPts val="0"/>
              </a:spcAft>
              <a:buNone/>
              <a:defRPr/>
            </a:pPr>
            <a:endParaRPr>
              <a:latin typeface="Merriweather"/>
              <a:ea typeface="Merriweather"/>
              <a:cs typeface="Merriweather"/>
            </a:endParaRPr>
          </a:p>
        </p:txBody>
      </p:sp>
      <p:graphicFrame>
        <p:nvGraphicFramePr>
          <p:cNvPr id="452" name="Google Shape;452;p39"/>
          <p:cNvGraphicFramePr>
            <a:graphicFrameLocks xmlns:a="http://schemas.openxmlformats.org/drawingml/2006/main"/>
          </p:cNvGraphicFramePr>
          <p:nvPr/>
        </p:nvGraphicFramePr>
        <p:xfrm>
          <a:off x="765475" y="2502463"/>
          <a:ext cx="3000000" cy="3000000"/>
        </p:xfrm>
        <a:graphic>
          <a:graphicData uri="http://schemas.openxmlformats.org/drawingml/2006/table">
            <a:tbl>
              <a:tblPr firstRow="0" firstCol="0" lastRow="0" lastCol="0" bandRow="0" bandCol="0">
                <a:tableStyleId>{0FF95457-F481-43EF-8FB5-189A222E6397}</a:tableStyleId>
                <a:noFill/>
              </a:tblPr>
              <a:tblGrid>
                <a:gridCol w="382850"/>
                <a:gridCol w="382850"/>
                <a:gridCol w="382850"/>
                <a:gridCol w="382850"/>
                <a:gridCol w="382850"/>
              </a:tblGrid>
              <a:tr h="287925">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2</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4</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latin typeface="Merriweather"/>
                          <a:ea typeface="Merriweather"/>
                          <a:cs typeface="Merriweather"/>
                        </a:rPr>
                        <a:t>5</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8 </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r>
            </a:tbl>
          </a:graphicData>
        </a:graphic>
      </p:graphicFrame>
      <p:graphicFrame>
        <p:nvGraphicFramePr>
          <p:cNvPr id="453" name="Google Shape;453;p39"/>
          <p:cNvGraphicFramePr>
            <a:graphicFrameLocks xmlns:a="http://schemas.openxmlformats.org/drawingml/2006/main"/>
          </p:cNvGraphicFramePr>
          <p:nvPr/>
        </p:nvGraphicFramePr>
        <p:xfrm>
          <a:off x="3280075" y="2502463"/>
          <a:ext cx="3000000" cy="3000000"/>
        </p:xfrm>
        <a:graphic>
          <a:graphicData uri="http://schemas.openxmlformats.org/drawingml/2006/table">
            <a:tbl>
              <a:tblPr firstRow="0" firstCol="0" lastRow="0" lastCol="0" bandRow="0" bandCol="0">
                <a:tableStyleId>{0FF95457-F481-43EF-8FB5-189A222E6397}</a:tableStyleId>
                <a:noFill/>
              </a:tblPr>
              <a:tblGrid>
                <a:gridCol w="382850"/>
                <a:gridCol w="382850"/>
                <a:gridCol w="382850"/>
                <a:gridCol w="382850"/>
                <a:gridCol w="382850"/>
              </a:tblGrid>
              <a:tr h="287925">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chemeClr val="dk1"/>
                    </a:solidFill>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2</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4</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latin typeface="Merriweather"/>
                          <a:ea typeface="Merriweather"/>
                          <a:cs typeface="Merriweather"/>
                        </a:rPr>
                        <a:t>5</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8 </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r>
            </a:tbl>
          </a:graphicData>
        </a:graphic>
      </p:graphicFrame>
      <p:sp>
        <p:nvSpPr>
          <p:cNvPr id="454" name="Google Shape;454;p39"/>
          <p:cNvSpPr txBox="1"/>
          <p:nvPr/>
        </p:nvSpPr>
        <p:spPr bwMode="auto">
          <a:xfrm>
            <a:off x="2775150" y="2529350"/>
            <a:ext cx="735300" cy="244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Calibri"/>
                <a:ea typeface="Calibri"/>
                <a:cs typeface="Calibri"/>
              </a:rPr>
              <a:t>→ </a:t>
            </a:r>
            <a:endParaRPr>
              <a:latin typeface="Calibri"/>
              <a:ea typeface="Calibri"/>
              <a:cs typeface="Calibri"/>
            </a:endParaRPr>
          </a:p>
        </p:txBody>
      </p:sp>
      <p:sp>
        <p:nvSpPr>
          <p:cNvPr id="455" name="Google Shape;455;p39"/>
          <p:cNvSpPr txBox="1"/>
          <p:nvPr/>
        </p:nvSpPr>
        <p:spPr bwMode="auto">
          <a:xfrm>
            <a:off x="5466725" y="2440850"/>
            <a:ext cx="2794800" cy="244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No swap. Since, elements already in order</a:t>
            </a:r>
            <a:endParaRPr>
              <a:latin typeface="Merriweather"/>
              <a:ea typeface="Merriweather"/>
              <a:cs typeface="Merriweather"/>
            </a:endParaRPr>
          </a:p>
          <a:p>
            <a:pPr marL="0" lvl="0" indent="0" algn="l">
              <a:spcBef>
                <a:spcPts val="0"/>
              </a:spcBef>
              <a:spcAft>
                <a:spcPts val="0"/>
              </a:spcAft>
              <a:buNone/>
              <a:defRPr/>
            </a:pPr>
            <a:endParaRPr>
              <a:latin typeface="Merriweather"/>
              <a:ea typeface="Merriweather"/>
              <a:cs typeface="Merriweather"/>
            </a:endParaRPr>
          </a:p>
          <a:p>
            <a:pPr marL="0" lvl="0" indent="0" algn="l">
              <a:spcBef>
                <a:spcPts val="0"/>
              </a:spcBef>
              <a:spcAft>
                <a:spcPts val="0"/>
              </a:spcAft>
              <a:buNone/>
              <a:defRPr/>
            </a:pPr>
            <a:endParaRPr>
              <a:latin typeface="Merriweather"/>
              <a:ea typeface="Merriweather"/>
              <a:cs typeface="Merriweather"/>
            </a:endParaRPr>
          </a:p>
        </p:txBody>
      </p:sp>
      <p:graphicFrame>
        <p:nvGraphicFramePr>
          <p:cNvPr id="456" name="Google Shape;456;p39"/>
          <p:cNvGraphicFramePr>
            <a:graphicFrameLocks xmlns:a="http://schemas.openxmlformats.org/drawingml/2006/main"/>
          </p:cNvGraphicFramePr>
          <p:nvPr/>
        </p:nvGraphicFramePr>
        <p:xfrm>
          <a:off x="765475" y="3112063"/>
          <a:ext cx="3000000" cy="3000000"/>
        </p:xfrm>
        <a:graphic>
          <a:graphicData uri="http://schemas.openxmlformats.org/drawingml/2006/table">
            <a:tbl>
              <a:tblPr firstRow="0" firstCol="0" lastRow="0" lastCol="0" bandRow="0" bandCol="0">
                <a:tableStyleId>{0FF95457-F481-43EF-8FB5-189A222E6397}</a:tableStyleId>
                <a:noFill/>
              </a:tblPr>
              <a:tblGrid>
                <a:gridCol w="382850"/>
                <a:gridCol w="382850"/>
                <a:gridCol w="382850"/>
                <a:gridCol w="382850"/>
                <a:gridCol w="382850"/>
              </a:tblGrid>
              <a:tr h="287925">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chemeClr val="dk1"/>
                    </a:solidFill>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4</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5</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latin typeface="Merriweather"/>
                          <a:ea typeface="Merriweather"/>
                          <a:cs typeface="Merriweather"/>
                        </a:rPr>
                        <a:t>8 </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r>
            </a:tbl>
          </a:graphicData>
        </a:graphic>
      </p:graphicFrame>
      <p:graphicFrame>
        <p:nvGraphicFramePr>
          <p:cNvPr id="457" name="Google Shape;457;p39"/>
          <p:cNvGraphicFramePr>
            <a:graphicFrameLocks xmlns:a="http://schemas.openxmlformats.org/drawingml/2006/main"/>
          </p:cNvGraphicFramePr>
          <p:nvPr/>
        </p:nvGraphicFramePr>
        <p:xfrm>
          <a:off x="3280075" y="3112063"/>
          <a:ext cx="3000000" cy="3000000"/>
        </p:xfrm>
        <a:graphic>
          <a:graphicData uri="http://schemas.openxmlformats.org/drawingml/2006/table">
            <a:tbl>
              <a:tblPr firstRow="0" firstCol="0" lastRow="0" lastCol="0" bandRow="0" bandCol="0">
                <a:tableStyleId>{0FF95457-F481-43EF-8FB5-189A222E6397}</a:tableStyleId>
                <a:noFill/>
              </a:tblPr>
              <a:tblGrid>
                <a:gridCol w="382850"/>
                <a:gridCol w="382850"/>
                <a:gridCol w="382850"/>
                <a:gridCol w="382850"/>
                <a:gridCol w="382850"/>
              </a:tblGrid>
              <a:tr h="287925">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chemeClr val="dk1"/>
                    </a:solidFill>
                  </a:tcPr>
                </a:tc>
                <a:tc>
                  <a:txBody>
                    <a:bodyPr/>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4</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5</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latin typeface="Merriweather"/>
                          <a:ea typeface="Merriweather"/>
                          <a:cs typeface="Merriweather"/>
                        </a:rPr>
                        <a:t>8 </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r>
            </a:tbl>
          </a:graphicData>
        </a:graphic>
      </p:graphicFrame>
      <p:sp>
        <p:nvSpPr>
          <p:cNvPr id="458" name="Google Shape;458;p39"/>
          <p:cNvSpPr txBox="1"/>
          <p:nvPr/>
        </p:nvSpPr>
        <p:spPr bwMode="auto">
          <a:xfrm>
            <a:off x="2775150" y="3138950"/>
            <a:ext cx="735300" cy="244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Calibri"/>
                <a:ea typeface="Calibri"/>
                <a:cs typeface="Calibri"/>
              </a:rPr>
              <a:t>→ </a:t>
            </a:r>
            <a:endParaRPr>
              <a:latin typeface="Calibri"/>
              <a:ea typeface="Calibri"/>
              <a:cs typeface="Calibri"/>
            </a:endParaRPr>
          </a:p>
        </p:txBody>
      </p:sp>
      <p:graphicFrame>
        <p:nvGraphicFramePr>
          <p:cNvPr id="459" name="Google Shape;459;p39"/>
          <p:cNvGraphicFramePr>
            <a:graphicFrameLocks xmlns:a="http://schemas.openxmlformats.org/drawingml/2006/main"/>
          </p:cNvGraphicFramePr>
          <p:nvPr/>
        </p:nvGraphicFramePr>
        <p:xfrm>
          <a:off x="765475" y="3721663"/>
          <a:ext cx="3000000" cy="3000000"/>
        </p:xfrm>
        <a:graphic>
          <a:graphicData uri="http://schemas.openxmlformats.org/drawingml/2006/table">
            <a:tbl>
              <a:tblPr firstRow="0" firstCol="0" lastRow="0" lastCol="0" bandRow="0" bandCol="0">
                <a:tableStyleId>{0FF95457-F481-43EF-8FB5-189A222E6397}</a:tableStyleId>
                <a:noFill/>
              </a:tblPr>
              <a:tblGrid>
                <a:gridCol w="382850"/>
                <a:gridCol w="382850"/>
                <a:gridCol w="382850"/>
                <a:gridCol w="382850"/>
                <a:gridCol w="382850"/>
              </a:tblGrid>
              <a:tr h="287925">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4</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5</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8 </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r>
            </a:tbl>
          </a:graphicData>
        </a:graphic>
      </p:graphicFrame>
      <p:graphicFrame>
        <p:nvGraphicFramePr>
          <p:cNvPr id="460" name="Google Shape;460;p39"/>
          <p:cNvGraphicFramePr>
            <a:graphicFrameLocks xmlns:a="http://schemas.openxmlformats.org/drawingml/2006/main"/>
          </p:cNvGraphicFramePr>
          <p:nvPr/>
        </p:nvGraphicFramePr>
        <p:xfrm>
          <a:off x="3280075" y="3721663"/>
          <a:ext cx="3000000" cy="3000000"/>
        </p:xfrm>
        <a:graphic>
          <a:graphicData uri="http://schemas.openxmlformats.org/drawingml/2006/table">
            <a:tbl>
              <a:tblPr firstRow="0" firstCol="0" lastRow="0" lastCol="0" bandRow="0" bandCol="0">
                <a:tableStyleId>{0FF95457-F481-43EF-8FB5-189A222E6397}</a:tableStyleId>
                <a:noFill/>
              </a:tblPr>
              <a:tblGrid>
                <a:gridCol w="382850"/>
                <a:gridCol w="382850"/>
                <a:gridCol w="382850"/>
                <a:gridCol w="382850"/>
                <a:gridCol w="382850"/>
              </a:tblGrid>
              <a:tr h="287925">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chemeClr val="dk1"/>
                    </a:solidFill>
                  </a:tcPr>
                </a:tc>
                <a:tc>
                  <a:txBody>
                    <a:bodyPr/>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4</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5</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8 </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r>
            </a:tbl>
          </a:graphicData>
        </a:graphic>
      </p:graphicFrame>
      <p:sp>
        <p:nvSpPr>
          <p:cNvPr id="461" name="Google Shape;461;p39"/>
          <p:cNvSpPr txBox="1"/>
          <p:nvPr/>
        </p:nvSpPr>
        <p:spPr bwMode="auto">
          <a:xfrm>
            <a:off x="2775150" y="3748550"/>
            <a:ext cx="735300" cy="244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Calibri"/>
                <a:ea typeface="Calibri"/>
                <a:cs typeface="Calibri"/>
              </a:rPr>
              <a:t>→ </a:t>
            </a:r>
            <a:endParaRPr>
              <a:latin typeface="Calibri"/>
              <a:ea typeface="Calibri"/>
              <a:cs typeface="Calibri"/>
            </a:endParaRPr>
          </a:p>
        </p:txBody>
      </p:sp>
      <p:sp>
        <p:nvSpPr>
          <p:cNvPr id="462" name="Google Shape;462;p39"/>
          <p:cNvSpPr txBox="1"/>
          <p:nvPr/>
        </p:nvSpPr>
        <p:spPr bwMode="auto">
          <a:xfrm>
            <a:off x="5466725" y="2974250"/>
            <a:ext cx="2743200" cy="244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No swap. Since, elements already in order</a:t>
            </a:r>
            <a:endParaRPr>
              <a:latin typeface="Merriweather"/>
              <a:ea typeface="Merriweather"/>
              <a:cs typeface="Merriweather"/>
            </a:endParaRPr>
          </a:p>
          <a:p>
            <a:pPr marL="0" lvl="0" indent="0" algn="l">
              <a:spcBef>
                <a:spcPts val="0"/>
              </a:spcBef>
              <a:spcAft>
                <a:spcPts val="0"/>
              </a:spcAft>
              <a:buNone/>
              <a:defRPr/>
            </a:pPr>
            <a:endParaRPr>
              <a:latin typeface="Merriweather"/>
              <a:ea typeface="Merriweather"/>
              <a:cs typeface="Merriweather"/>
            </a:endParaRPr>
          </a:p>
        </p:txBody>
      </p:sp>
      <p:sp>
        <p:nvSpPr>
          <p:cNvPr id="463" name="Google Shape;463;p39"/>
          <p:cNvSpPr txBox="1"/>
          <p:nvPr/>
        </p:nvSpPr>
        <p:spPr bwMode="auto">
          <a:xfrm>
            <a:off x="5466725" y="3583850"/>
            <a:ext cx="2571000" cy="244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No swap. Since, elements already in order</a:t>
            </a:r>
            <a:endParaRPr>
              <a:latin typeface="Merriweather"/>
              <a:ea typeface="Merriweather"/>
              <a:cs typeface="Merriweather"/>
            </a:endParaRPr>
          </a:p>
        </p:txBody>
      </p:sp>
      <p:sp>
        <p:nvSpPr>
          <p:cNvPr id="464" name="Google Shape;464;p39"/>
          <p:cNvSpPr txBox="1"/>
          <p:nvPr/>
        </p:nvSpPr>
        <p:spPr bwMode="auto">
          <a:xfrm>
            <a:off x="521100" y="3999275"/>
            <a:ext cx="7873200" cy="3924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endParaRPr b="1">
              <a:solidFill>
                <a:srgbClr val="980000"/>
              </a:solidFill>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69" name="Google Shape;469;p40"/>
          <p:cNvSpPr txBox="1"/>
          <p:nvPr>
            <p:ph type="title"/>
          </p:nvPr>
        </p:nvSpPr>
        <p:spPr bwMode="auto">
          <a:xfrm>
            <a:off x="819150" y="617000"/>
            <a:ext cx="7505700" cy="5064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b="1"/>
              <a:t>Merge Sort</a:t>
            </a:r>
            <a:endParaRPr b="1"/>
          </a:p>
        </p:txBody>
      </p:sp>
      <p:sp>
        <p:nvSpPr>
          <p:cNvPr id="470" name="Google Shape;470;p40"/>
          <p:cNvSpPr txBox="1"/>
          <p:nvPr>
            <p:ph type="body" idx="1"/>
          </p:nvPr>
        </p:nvSpPr>
        <p:spPr bwMode="auto">
          <a:xfrm>
            <a:off x="819150" y="1376525"/>
            <a:ext cx="7505700" cy="3062400"/>
          </a:xfrm>
          <a:prstGeom prst="rect">
            <a:avLst/>
          </a:prstGeom>
        </p:spPr>
        <p:txBody>
          <a:bodyPr spcFirstLastPara="1" wrap="square" lIns="91425" tIns="91425" rIns="91425" bIns="91425" anchor="t" anchorCtr="0">
            <a:noAutofit/>
          </a:bodyPr>
          <a:lstStyle/>
          <a:p>
            <a:pPr marL="457200" lvl="0" indent="-323850" algn="l">
              <a:spcBef>
                <a:spcPts val="0"/>
              </a:spcBef>
              <a:spcAft>
                <a:spcPts val="0"/>
              </a:spcAft>
              <a:buClr>
                <a:srgbClr val="40424E"/>
              </a:buClr>
              <a:buSzPts val="1500"/>
              <a:buFont typeface="Merriweather"/>
              <a:buChar char="●"/>
              <a:defRPr/>
            </a:pPr>
            <a:r>
              <a:rPr lang="en" sz="1500">
                <a:solidFill>
                  <a:srgbClr val="40424E"/>
                </a:solidFill>
                <a:highlight>
                  <a:srgbClr val="FFFFFF"/>
                </a:highlight>
                <a:latin typeface="Merriweather"/>
                <a:ea typeface="Merriweather"/>
                <a:cs typeface="Merriweather"/>
              </a:rPr>
              <a:t>A </a:t>
            </a:r>
            <a:r>
              <a:rPr lang="en" sz="1500">
                <a:solidFill>
                  <a:srgbClr val="40424E"/>
                </a:solidFill>
                <a:highlight>
                  <a:srgbClr val="FFFFFF"/>
                </a:highlight>
                <a:latin typeface="Merriweather"/>
                <a:ea typeface="Merriweather"/>
                <a:cs typeface="Merriweather"/>
              </a:rPr>
              <a:t>Divide and Conquer algorithm. </a:t>
            </a:r>
            <a:endParaRPr sz="1500">
              <a:solidFill>
                <a:srgbClr val="40424E"/>
              </a:solidFill>
              <a:highlight>
                <a:srgbClr val="FFFFFF"/>
              </a:highlight>
              <a:latin typeface="Merriweather"/>
              <a:ea typeface="Merriweather"/>
              <a:cs typeface="Merriweather"/>
            </a:endParaRPr>
          </a:p>
          <a:p>
            <a:pPr marL="457200" lvl="0" indent="-323850" algn="l">
              <a:spcBef>
                <a:spcPts val="0"/>
              </a:spcBef>
              <a:spcAft>
                <a:spcPts val="0"/>
              </a:spcAft>
              <a:buClr>
                <a:srgbClr val="40424E"/>
              </a:buClr>
              <a:buSzPts val="1500"/>
              <a:buFont typeface="Merriweather"/>
              <a:buChar char="●"/>
              <a:defRPr/>
            </a:pPr>
            <a:r>
              <a:rPr lang="en" sz="1500">
                <a:solidFill>
                  <a:srgbClr val="40424E"/>
                </a:solidFill>
                <a:highlight>
                  <a:srgbClr val="FFFFFF"/>
                </a:highlight>
                <a:latin typeface="Merriweather"/>
                <a:ea typeface="Merriweather"/>
                <a:cs typeface="Merriweather"/>
              </a:rPr>
              <a:t>Divides the input array into two halves, calls itself for the two halves, and then merges the two sorted halves. </a:t>
            </a:r>
            <a:endParaRPr sz="1500">
              <a:solidFill>
                <a:srgbClr val="40424E"/>
              </a:solidFill>
              <a:highlight>
                <a:srgbClr val="FFFFFF"/>
              </a:highlight>
              <a:latin typeface="Merriweather"/>
              <a:ea typeface="Merriweather"/>
              <a:cs typeface="Merriweather"/>
            </a:endParaRPr>
          </a:p>
          <a:p>
            <a:pPr marL="457200" lvl="0" indent="-323850" algn="l">
              <a:spcBef>
                <a:spcPts val="0"/>
              </a:spcBef>
              <a:spcAft>
                <a:spcPts val="0"/>
              </a:spcAft>
              <a:buClr>
                <a:srgbClr val="40424E"/>
              </a:buClr>
              <a:buSzPts val="1500"/>
              <a:buFont typeface="Merriweather"/>
              <a:buChar char="●"/>
              <a:defRPr/>
            </a:pPr>
            <a:r>
              <a:rPr lang="en" sz="1500">
                <a:solidFill>
                  <a:srgbClr val="40424E"/>
                </a:solidFill>
                <a:highlight>
                  <a:srgbClr val="FFFFFF"/>
                </a:highlight>
                <a:latin typeface="Merriweather"/>
                <a:ea typeface="Merriweather"/>
                <a:cs typeface="Merriweather"/>
              </a:rPr>
              <a:t>Example array [38, 27, 43, 3, 9, 82, 10]</a:t>
            </a:r>
            <a:endParaRPr sz="1500">
              <a:solidFill>
                <a:srgbClr val="40424E"/>
              </a:solidFill>
              <a:highlight>
                <a:srgbClr val="FFFFFF"/>
              </a:highlight>
              <a:latin typeface="Merriweather"/>
              <a:ea typeface="Merriweather"/>
              <a:cs typeface="Merriweather"/>
            </a:endParaRPr>
          </a:p>
          <a:p>
            <a:pPr marL="457200" lvl="0" indent="-323850" algn="l">
              <a:spcBef>
                <a:spcPts val="0"/>
              </a:spcBef>
              <a:spcAft>
                <a:spcPts val="0"/>
              </a:spcAft>
              <a:buClr>
                <a:srgbClr val="40424E"/>
              </a:buClr>
              <a:buSzPts val="1500"/>
              <a:buFont typeface="Merriweather"/>
              <a:buChar char="●"/>
              <a:defRPr/>
            </a:pPr>
            <a:r>
              <a:rPr lang="en" sz="1500">
                <a:solidFill>
                  <a:srgbClr val="40424E"/>
                </a:solidFill>
                <a:highlight>
                  <a:srgbClr val="FFFFFF"/>
                </a:highlight>
                <a:latin typeface="Merriweather"/>
                <a:ea typeface="Merriweather"/>
                <a:cs typeface="Merriweather"/>
              </a:rPr>
              <a:t>The array will be recursively divided in two halves till the size becomes 1. </a:t>
            </a:r>
            <a:endParaRPr sz="1500">
              <a:solidFill>
                <a:srgbClr val="40424E"/>
              </a:solidFill>
              <a:highlight>
                <a:srgbClr val="FFFFFF"/>
              </a:highlight>
              <a:latin typeface="Merriweather"/>
              <a:ea typeface="Merriweather"/>
              <a:cs typeface="Merriweather"/>
            </a:endParaRPr>
          </a:p>
          <a:p>
            <a:pPr marL="457200" lvl="0" indent="-323850" algn="l">
              <a:spcBef>
                <a:spcPts val="0"/>
              </a:spcBef>
              <a:spcAft>
                <a:spcPts val="0"/>
              </a:spcAft>
              <a:buClr>
                <a:srgbClr val="40424E"/>
              </a:buClr>
              <a:buSzPts val="1500"/>
              <a:buFont typeface="Merriweather"/>
              <a:buChar char="●"/>
              <a:defRPr/>
            </a:pPr>
            <a:r>
              <a:rPr lang="en" sz="1500">
                <a:solidFill>
                  <a:srgbClr val="40424E"/>
                </a:solidFill>
                <a:highlight>
                  <a:srgbClr val="FFFFFF"/>
                </a:highlight>
                <a:latin typeface="Merriweather"/>
                <a:ea typeface="Merriweather"/>
                <a:cs typeface="Merriweather"/>
              </a:rPr>
              <a:t>Once the size becomes 1, the merge processes will come into action and start merging arrays back till the complete array is merged.</a:t>
            </a:r>
            <a:endParaRPr sz="1500">
              <a:solidFill>
                <a:srgbClr val="40424E"/>
              </a:solidFill>
              <a:highlight>
                <a:srgbClr val="FFFFFF"/>
              </a:highlight>
              <a:latin typeface="Merriweather"/>
              <a:ea typeface="Merriweather"/>
              <a:cs typeface="Merriweather"/>
            </a:endParaRPr>
          </a:p>
          <a:p>
            <a:pPr marL="457200" lvl="0" indent="0" algn="l">
              <a:spcBef>
                <a:spcPts val="1600"/>
              </a:spcBef>
              <a:spcAft>
                <a:spcPts val="1600"/>
              </a:spcAft>
              <a:buNone/>
              <a:defRPr/>
            </a:pPr>
            <a:endParaRPr sz="1500">
              <a:solidFill>
                <a:srgbClr val="000000"/>
              </a:solidFill>
              <a:highlight>
                <a:srgbClr val="FFFFFF"/>
              </a:highlight>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75" name="Google Shape;475;p41"/>
          <p:cNvSpPr txBox="1"/>
          <p:nvPr>
            <p:ph type="title"/>
          </p:nvPr>
        </p:nvSpPr>
        <p:spPr bwMode="auto">
          <a:xfrm>
            <a:off x="438149" y="388400"/>
            <a:ext cx="7505700" cy="5064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600" b="1"/>
              <a:t>Merge Sort</a:t>
            </a:r>
            <a:endParaRPr sz="2600" b="1"/>
          </a:p>
        </p:txBody>
      </p:sp>
      <p:sp>
        <p:nvSpPr>
          <p:cNvPr id="476" name="Google Shape;476;p41"/>
          <p:cNvSpPr txBox="1"/>
          <p:nvPr>
            <p:ph type="body" idx="1"/>
          </p:nvPr>
        </p:nvSpPr>
        <p:spPr bwMode="auto">
          <a:xfrm>
            <a:off x="438149" y="894800"/>
            <a:ext cx="7992900" cy="1514099"/>
          </a:xfrm>
          <a:prstGeom prst="rect">
            <a:avLst/>
          </a:prstGeom>
        </p:spPr>
        <p:txBody>
          <a:bodyPr spcFirstLastPara="1" wrap="square" lIns="91425" tIns="91425" rIns="91425" bIns="91425" anchor="t" anchorCtr="0">
            <a:noAutofit/>
          </a:bodyPr>
          <a:lstStyle/>
          <a:p>
            <a:pPr marL="0" lvl="0" indent="0" algn="l">
              <a:lnSpc>
                <a:spcPct val="100000"/>
              </a:lnSpc>
              <a:spcBef>
                <a:spcPts val="0"/>
              </a:spcBef>
              <a:spcAft>
                <a:spcPts val="0"/>
              </a:spcAft>
              <a:buNone/>
              <a:defRPr/>
            </a:pPr>
            <a:r>
              <a:rPr lang="en" sz="1200" b="1">
                <a:solidFill>
                  <a:srgbClr val="000000"/>
                </a:solidFill>
                <a:latin typeface="Courier New"/>
                <a:ea typeface="Courier New"/>
                <a:cs typeface="Courier New"/>
              </a:rPr>
              <a:t>MergeSort(arr[], l,  r)</a:t>
            </a:r>
            <a:endParaRPr sz="1200" b="1">
              <a:solidFill>
                <a:srgbClr val="000000"/>
              </a:solidFill>
              <a:latin typeface="Courier New"/>
              <a:ea typeface="Courier New"/>
              <a:cs typeface="Courier New"/>
            </a:endParaRPr>
          </a:p>
          <a:p>
            <a:pPr marL="0" lvl="0" indent="0" algn="l">
              <a:lnSpc>
                <a:spcPct val="100000"/>
              </a:lnSpc>
              <a:spcBef>
                <a:spcPts val="1600"/>
              </a:spcBef>
              <a:spcAft>
                <a:spcPts val="0"/>
              </a:spcAft>
              <a:buNone/>
              <a:defRPr/>
            </a:pPr>
            <a:r>
              <a:rPr lang="en" sz="1200" b="1">
                <a:solidFill>
                  <a:srgbClr val="000000"/>
                </a:solidFill>
                <a:latin typeface="Courier New"/>
                <a:ea typeface="Courier New"/>
                <a:cs typeface="Courier New"/>
              </a:rPr>
              <a:t>If r &gt; l</a:t>
            </a:r>
            <a:endParaRPr sz="1200" b="1">
              <a:solidFill>
                <a:srgbClr val="000000"/>
              </a:solidFill>
              <a:latin typeface="Courier New"/>
              <a:ea typeface="Courier New"/>
              <a:cs typeface="Courier New"/>
            </a:endParaRPr>
          </a:p>
          <a:p>
            <a:pPr marL="0" lvl="0" indent="0" algn="l">
              <a:lnSpc>
                <a:spcPct val="100000"/>
              </a:lnSpc>
              <a:spcBef>
                <a:spcPts val="1600"/>
              </a:spcBef>
              <a:spcAft>
                <a:spcPts val="0"/>
              </a:spcAft>
              <a:buNone/>
              <a:defRPr/>
            </a:pPr>
            <a:r>
              <a:rPr lang="en" sz="1200" b="1">
                <a:solidFill>
                  <a:srgbClr val="000000"/>
                </a:solidFill>
                <a:latin typeface="Courier New"/>
                <a:ea typeface="Courier New"/>
                <a:cs typeface="Courier New"/>
              </a:rPr>
              <a:t>    1. Find the middle point to divide the array into two halves:  </a:t>
            </a:r>
            <a:endParaRPr sz="1200" b="1">
              <a:solidFill>
                <a:srgbClr val="000000"/>
              </a:solidFill>
              <a:latin typeface="Courier New"/>
              <a:ea typeface="Courier New"/>
              <a:cs typeface="Courier New"/>
            </a:endParaRPr>
          </a:p>
          <a:p>
            <a:pPr marL="457200" lvl="0" indent="457200" algn="l">
              <a:lnSpc>
                <a:spcPct val="100000"/>
              </a:lnSpc>
              <a:spcBef>
                <a:spcPts val="1600"/>
              </a:spcBef>
              <a:spcAft>
                <a:spcPts val="0"/>
              </a:spcAft>
              <a:buNone/>
              <a:defRPr/>
            </a:pPr>
            <a:r>
              <a:rPr lang="en" sz="1200" b="1">
                <a:solidFill>
                  <a:srgbClr val="000000"/>
                </a:solidFill>
                <a:latin typeface="Courier New"/>
                <a:ea typeface="Courier New"/>
                <a:cs typeface="Courier New"/>
              </a:rPr>
              <a:t>middle m = (l+r)/2</a:t>
            </a:r>
            <a:endParaRPr sz="1200" b="1">
              <a:solidFill>
                <a:srgbClr val="000000"/>
              </a:solidFill>
              <a:latin typeface="Courier New"/>
              <a:ea typeface="Courier New"/>
              <a:cs typeface="Courier New"/>
            </a:endParaRPr>
          </a:p>
          <a:p>
            <a:pPr marL="0" lvl="0" indent="0" algn="l">
              <a:lnSpc>
                <a:spcPct val="100000"/>
              </a:lnSpc>
              <a:spcBef>
                <a:spcPts val="1600"/>
              </a:spcBef>
              <a:spcAft>
                <a:spcPts val="0"/>
              </a:spcAft>
              <a:buNone/>
              <a:defRPr/>
            </a:pPr>
            <a:r>
              <a:rPr lang="en" sz="1200" b="1">
                <a:solidFill>
                  <a:srgbClr val="000000"/>
                </a:solidFill>
                <a:latin typeface="Courier New"/>
                <a:ea typeface="Courier New"/>
                <a:cs typeface="Courier New"/>
              </a:rPr>
              <a:t>    2. Call mergeSort for first half:   </a:t>
            </a:r>
            <a:endParaRPr sz="1200" b="1">
              <a:solidFill>
                <a:srgbClr val="000000"/>
              </a:solidFill>
              <a:latin typeface="Courier New"/>
              <a:ea typeface="Courier New"/>
              <a:cs typeface="Courier New"/>
            </a:endParaRPr>
          </a:p>
          <a:p>
            <a:pPr marL="0" lvl="0" indent="0" algn="l">
              <a:lnSpc>
                <a:spcPct val="100000"/>
              </a:lnSpc>
              <a:spcBef>
                <a:spcPts val="1600"/>
              </a:spcBef>
              <a:spcAft>
                <a:spcPts val="0"/>
              </a:spcAft>
              <a:buNone/>
              <a:defRPr/>
            </a:pPr>
            <a:r>
              <a:rPr lang="en" sz="1200" b="1">
                <a:solidFill>
                  <a:srgbClr val="000000"/>
                </a:solidFill>
                <a:latin typeface="Courier New"/>
                <a:ea typeface="Courier New"/>
                <a:cs typeface="Courier New"/>
              </a:rPr>
              <a:t>          Call mergeSort(arr, l, m)</a:t>
            </a:r>
            <a:endParaRPr sz="1200" b="1">
              <a:solidFill>
                <a:srgbClr val="000000"/>
              </a:solidFill>
              <a:latin typeface="Courier New"/>
              <a:ea typeface="Courier New"/>
              <a:cs typeface="Courier New"/>
            </a:endParaRPr>
          </a:p>
          <a:p>
            <a:pPr marL="0" lvl="0" indent="0" algn="l">
              <a:lnSpc>
                <a:spcPct val="100000"/>
              </a:lnSpc>
              <a:spcBef>
                <a:spcPts val="1600"/>
              </a:spcBef>
              <a:spcAft>
                <a:spcPts val="0"/>
              </a:spcAft>
              <a:buNone/>
              <a:defRPr/>
            </a:pPr>
            <a:r>
              <a:rPr lang="en" sz="1200" b="1">
                <a:solidFill>
                  <a:srgbClr val="000000"/>
                </a:solidFill>
                <a:latin typeface="Courier New"/>
                <a:ea typeface="Courier New"/>
                <a:cs typeface="Courier New"/>
              </a:rPr>
              <a:t>    3. Call mergeSort for second half:</a:t>
            </a:r>
            <a:endParaRPr sz="1200" b="1">
              <a:solidFill>
                <a:srgbClr val="000000"/>
              </a:solidFill>
              <a:latin typeface="Courier New"/>
              <a:ea typeface="Courier New"/>
              <a:cs typeface="Courier New"/>
            </a:endParaRPr>
          </a:p>
          <a:p>
            <a:pPr marL="0" lvl="0" indent="0" algn="l">
              <a:lnSpc>
                <a:spcPct val="100000"/>
              </a:lnSpc>
              <a:spcBef>
                <a:spcPts val="1600"/>
              </a:spcBef>
              <a:spcAft>
                <a:spcPts val="0"/>
              </a:spcAft>
              <a:buNone/>
              <a:defRPr/>
            </a:pPr>
            <a:r>
              <a:rPr lang="en" sz="1200" b="1">
                <a:solidFill>
                  <a:srgbClr val="000000"/>
                </a:solidFill>
                <a:latin typeface="Courier New"/>
                <a:ea typeface="Courier New"/>
                <a:cs typeface="Courier New"/>
              </a:rPr>
              <a:t>          Call mergeSort(arr, m+1, r)</a:t>
            </a:r>
            <a:endParaRPr sz="1200" b="1">
              <a:solidFill>
                <a:srgbClr val="000000"/>
              </a:solidFill>
              <a:latin typeface="Courier New"/>
              <a:ea typeface="Courier New"/>
              <a:cs typeface="Courier New"/>
            </a:endParaRPr>
          </a:p>
          <a:p>
            <a:pPr marL="0" lvl="0" indent="0" algn="l">
              <a:lnSpc>
                <a:spcPct val="100000"/>
              </a:lnSpc>
              <a:spcBef>
                <a:spcPts val="1600"/>
              </a:spcBef>
              <a:spcAft>
                <a:spcPts val="0"/>
              </a:spcAft>
              <a:buNone/>
              <a:defRPr/>
            </a:pPr>
            <a:r>
              <a:rPr lang="en" sz="1200" b="1">
                <a:solidFill>
                  <a:srgbClr val="000000"/>
                </a:solidFill>
                <a:latin typeface="Courier New"/>
                <a:ea typeface="Courier New"/>
                <a:cs typeface="Courier New"/>
              </a:rPr>
              <a:t>    4. Merge the two halves sorted in step 2 and 3:</a:t>
            </a:r>
            <a:endParaRPr sz="1200" b="1">
              <a:solidFill>
                <a:srgbClr val="000000"/>
              </a:solidFill>
              <a:latin typeface="Courier New"/>
              <a:ea typeface="Courier New"/>
              <a:cs typeface="Courier New"/>
            </a:endParaRPr>
          </a:p>
          <a:p>
            <a:pPr marL="190500" marR="190500" lvl="0" indent="0" algn="l">
              <a:lnSpc>
                <a:spcPct val="100000"/>
              </a:lnSpc>
              <a:spcBef>
                <a:spcPts val="1600"/>
              </a:spcBef>
              <a:spcAft>
                <a:spcPts val="0"/>
              </a:spcAft>
              <a:buNone/>
              <a:defRPr/>
            </a:pPr>
            <a:r>
              <a:rPr lang="en" sz="1200" b="1">
                <a:solidFill>
                  <a:srgbClr val="000000"/>
                </a:solidFill>
                <a:latin typeface="Courier New"/>
                <a:ea typeface="Courier New"/>
                <a:cs typeface="Courier New"/>
              </a:rPr>
              <a:t>        Call merge(arr, l, m, r)</a:t>
            </a:r>
            <a:endParaRPr sz="1200" b="1">
              <a:solidFill>
                <a:srgbClr val="000000"/>
              </a:solidFill>
              <a:latin typeface="Courier New"/>
              <a:ea typeface="Courier New"/>
              <a:cs typeface="Courier New"/>
            </a:endParaRPr>
          </a:p>
          <a:p>
            <a:pPr marL="0" lvl="0" indent="0" algn="l">
              <a:lnSpc>
                <a:spcPct val="100000"/>
              </a:lnSpc>
              <a:spcBef>
                <a:spcPts val="800"/>
              </a:spcBef>
              <a:spcAft>
                <a:spcPts val="1600"/>
              </a:spcAft>
              <a:buNone/>
              <a:defRPr/>
            </a:pPr>
            <a:endParaRPr sz="1400" b="1">
              <a:solidFill>
                <a:srgbClr val="40424E"/>
              </a:solidFill>
              <a:highlight>
                <a:srgbClr val="FFFFFF"/>
              </a:highlight>
              <a:latin typeface="Courier New"/>
              <a:ea typeface="Courier New"/>
              <a:cs typeface="Courier New"/>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8" name="Google Shape;138;p15"/>
          <p:cNvSpPr txBox="1"/>
          <p:nvPr/>
        </p:nvSpPr>
        <p:spPr bwMode="auto">
          <a:xfrm>
            <a:off x="595049" y="1185500"/>
            <a:ext cx="7477500" cy="1446000"/>
          </a:xfrm>
          <a:prstGeom prst="rect">
            <a:avLst/>
          </a:prstGeom>
          <a:noFill/>
          <a:ln>
            <a:noFill/>
          </a:ln>
        </p:spPr>
        <p:txBody>
          <a:bodyPr spcFirstLastPara="1" wrap="square" lIns="91425" tIns="91425" rIns="91425" bIns="91425" anchor="t" anchorCtr="0">
            <a:noAutofit/>
          </a:bodyPr>
          <a:lstStyle/>
          <a:p>
            <a:pPr marL="457200" lvl="0" indent="-317500" algn="l">
              <a:lnSpc>
                <a:spcPct val="171429"/>
              </a:lnSpc>
              <a:spcBef>
                <a:spcPts val="0"/>
              </a:spcBef>
              <a:spcAft>
                <a:spcPts val="0"/>
              </a:spcAft>
              <a:buClr>
                <a:srgbClr val="000000"/>
              </a:buClr>
              <a:buSzPts val="1400"/>
              <a:buFont typeface="Merriweather"/>
              <a:buChar char="●"/>
              <a:defRPr/>
            </a:pPr>
            <a:r>
              <a:rPr lang="en">
                <a:solidFill>
                  <a:srgbClr val="000000"/>
                </a:solidFill>
                <a:highlight>
                  <a:srgbClr val="FFFFFF"/>
                </a:highlight>
                <a:latin typeface="Merriweather"/>
                <a:ea typeface="Merriweather"/>
                <a:cs typeface="Merriweather"/>
              </a:rPr>
              <a:t>A collection of items stored at </a:t>
            </a:r>
            <a:r>
              <a:rPr lang="en" b="1">
                <a:solidFill>
                  <a:srgbClr val="980000"/>
                </a:solidFill>
                <a:highlight>
                  <a:srgbClr val="FFFFFF"/>
                </a:highlight>
                <a:latin typeface="Merriweather"/>
                <a:ea typeface="Merriweather"/>
                <a:cs typeface="Merriweather"/>
              </a:rPr>
              <a:t>contiguous memory locations.</a:t>
            </a:r>
            <a:r>
              <a:rPr lang="en">
                <a:solidFill>
                  <a:srgbClr val="000000"/>
                </a:solidFill>
                <a:highlight>
                  <a:srgbClr val="FFFFFF"/>
                </a:highlight>
                <a:latin typeface="Merriweather"/>
                <a:ea typeface="Merriweather"/>
                <a:cs typeface="Merriweather"/>
              </a:rPr>
              <a:t> </a:t>
            </a:r>
            <a:endParaRPr>
              <a:solidFill>
                <a:srgbClr val="000000"/>
              </a:solidFill>
              <a:highlight>
                <a:srgbClr val="FFFFFF"/>
              </a:highlight>
              <a:latin typeface="Merriweather"/>
              <a:ea typeface="Merriweather"/>
              <a:cs typeface="Merriweather"/>
            </a:endParaRPr>
          </a:p>
          <a:p>
            <a:pPr marL="457200" lvl="0" indent="-317500" algn="l">
              <a:lnSpc>
                <a:spcPct val="171429"/>
              </a:lnSpc>
              <a:spcBef>
                <a:spcPts val="0"/>
              </a:spcBef>
              <a:spcAft>
                <a:spcPts val="0"/>
              </a:spcAft>
              <a:buClr>
                <a:srgbClr val="000000"/>
              </a:buClr>
              <a:buSzPts val="1400"/>
              <a:buFont typeface="Merriweather"/>
              <a:buChar char="●"/>
              <a:defRPr/>
            </a:pPr>
            <a:r>
              <a:rPr lang="en">
                <a:solidFill>
                  <a:srgbClr val="000000"/>
                </a:solidFill>
                <a:highlight>
                  <a:srgbClr val="FFFFFF"/>
                </a:highlight>
                <a:latin typeface="Merriweather"/>
                <a:ea typeface="Merriweather"/>
                <a:cs typeface="Merriweather"/>
              </a:rPr>
              <a:t>Makes it easier to calculate the position of each element by simply adding an offset to a base value, i.e., the memory location of the first element of the array (generally denoted by the name of the array).</a:t>
            </a:r>
            <a:endParaRPr>
              <a:solidFill>
                <a:srgbClr val="000000"/>
              </a:solidFill>
              <a:highlight>
                <a:srgbClr val="FFFFFF"/>
              </a:highlight>
              <a:latin typeface="Merriweather"/>
              <a:ea typeface="Merriweather"/>
              <a:cs typeface="Merriweather"/>
            </a:endParaRPr>
          </a:p>
        </p:txBody>
      </p:sp>
      <p:sp>
        <p:nvSpPr>
          <p:cNvPr id="139" name="Google Shape;139;p15"/>
          <p:cNvSpPr txBox="1"/>
          <p:nvPr/>
        </p:nvSpPr>
        <p:spPr bwMode="auto">
          <a:xfrm>
            <a:off x="676175" y="587474"/>
            <a:ext cx="7477500" cy="6075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2600">
                <a:solidFill>
                  <a:schemeClr val="lt1"/>
                </a:solidFill>
                <a:latin typeface="Merriweather"/>
                <a:ea typeface="Merriweather"/>
                <a:cs typeface="Merriweather"/>
              </a:rPr>
              <a:t>Array</a:t>
            </a:r>
            <a:endParaRPr sz="2600">
              <a:solidFill>
                <a:schemeClr val="lt1"/>
              </a:solidFill>
              <a:latin typeface="Merriweather"/>
              <a:ea typeface="Merriweather"/>
              <a:cs typeface="Merriweather"/>
            </a:endParaRPr>
          </a:p>
        </p:txBody>
      </p:sp>
      <p:graphicFrame>
        <p:nvGraphicFramePr>
          <p:cNvPr id="140" name="Google Shape;140;p15"/>
          <p:cNvGraphicFramePr>
            <a:graphicFrameLocks xmlns:a="http://schemas.openxmlformats.org/drawingml/2006/main"/>
          </p:cNvGraphicFramePr>
          <p:nvPr/>
        </p:nvGraphicFramePr>
        <p:xfrm>
          <a:off x="2198800" y="3483824"/>
          <a:ext cx="3000000" cy="3000000"/>
        </p:xfrm>
        <a:graphic>
          <a:graphicData uri="http://schemas.openxmlformats.org/drawingml/2006/table">
            <a:tbl>
              <a:tblPr firstRow="0" firstCol="0" lastRow="0" lastCol="0" bandRow="0" bandCol="0">
                <a:tableStyleId>{0FF95457-F481-43EF-8FB5-189A222E6397}</a:tableStyleId>
                <a:noFill/>
              </a:tblPr>
              <a:tblGrid>
                <a:gridCol w="564575"/>
                <a:gridCol w="564575"/>
                <a:gridCol w="564575"/>
                <a:gridCol w="564575"/>
                <a:gridCol w="564575"/>
                <a:gridCol w="564575"/>
                <a:gridCol w="564575"/>
              </a:tblGrid>
              <a:tr h="287925">
                <a:tc>
                  <a:txBody>
                    <a:bodyPr/>
                    <a:p>
                      <a:pPr marL="0" lvl="0" indent="0" algn="l">
                        <a:spcBef>
                          <a:spcPts val="0"/>
                        </a:spcBef>
                        <a:spcAft>
                          <a:spcPts val="0"/>
                        </a:spcAft>
                        <a:buNone/>
                        <a:defRPr/>
                      </a:pPr>
                      <a:r>
                        <a:rPr lang="en">
                          <a:latin typeface="Merriweather"/>
                          <a:ea typeface="Merriweather"/>
                          <a:cs typeface="Merriweather"/>
                        </a:rPr>
                        <a:t>A </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I</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F</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G</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J</a:t>
                      </a:r>
                      <a:r>
                        <a:rPr lang="en">
                          <a:latin typeface="Merriweather"/>
                          <a:ea typeface="Merriweather"/>
                          <a:cs typeface="Merriweather"/>
                        </a:rPr>
                        <a:t> </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B</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C</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r>
            </a:tbl>
          </a:graphicData>
        </a:graphic>
      </p:graphicFrame>
      <p:sp>
        <p:nvSpPr>
          <p:cNvPr id="141" name="Google Shape;141;p15"/>
          <p:cNvSpPr txBox="1"/>
          <p:nvPr/>
        </p:nvSpPr>
        <p:spPr bwMode="auto">
          <a:xfrm>
            <a:off x="3311025" y="2767775"/>
            <a:ext cx="2937300" cy="135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b="1">
                <a:solidFill>
                  <a:srgbClr val="980000"/>
                </a:solidFill>
                <a:latin typeface="Merriweather"/>
                <a:ea typeface="Merriweather"/>
                <a:cs typeface="Merriweather"/>
              </a:rPr>
              <a:t>Memory Location</a:t>
            </a:r>
            <a:endParaRPr b="1">
              <a:solidFill>
                <a:srgbClr val="980000"/>
              </a:solidFill>
              <a:latin typeface="Merriweather"/>
              <a:ea typeface="Merriweather"/>
              <a:cs typeface="Merriweather"/>
            </a:endParaRPr>
          </a:p>
        </p:txBody>
      </p:sp>
      <p:graphicFrame>
        <p:nvGraphicFramePr>
          <p:cNvPr id="142" name="Google Shape;142;p15"/>
          <p:cNvGraphicFramePr>
            <a:graphicFrameLocks xmlns:a="http://schemas.openxmlformats.org/drawingml/2006/main"/>
          </p:cNvGraphicFramePr>
          <p:nvPr/>
        </p:nvGraphicFramePr>
        <p:xfrm>
          <a:off x="2198800" y="3102825"/>
          <a:ext cx="3000000" cy="3000000"/>
        </p:xfrm>
        <a:graphic>
          <a:graphicData uri="http://schemas.openxmlformats.org/drawingml/2006/table">
            <a:tbl>
              <a:tblPr firstRow="0" firstCol="0" lastRow="0" lastCol="0" bandRow="0" bandCol="0">
                <a:tableStyleId>{0FF95457-F481-43EF-8FB5-189A222E6397}</a:tableStyleId>
                <a:noFill/>
              </a:tblPr>
              <a:tblGrid>
                <a:gridCol w="564575"/>
                <a:gridCol w="564575"/>
                <a:gridCol w="564575"/>
                <a:gridCol w="564575"/>
                <a:gridCol w="564575"/>
                <a:gridCol w="564575"/>
                <a:gridCol w="564575"/>
              </a:tblGrid>
              <a:tr h="287925">
                <a:tc>
                  <a:txBody>
                    <a:bodyPr/>
                    <a:p>
                      <a:pPr marL="0" lvl="0" indent="0" algn="l">
                        <a:spcBef>
                          <a:spcPts val="0"/>
                        </a:spcBef>
                        <a:spcAft>
                          <a:spcPts val="0"/>
                        </a:spcAft>
                        <a:buNone/>
                        <a:defRPr/>
                      </a:pPr>
                      <a:r>
                        <a:rPr lang="en" b="1">
                          <a:solidFill>
                            <a:srgbClr val="980000"/>
                          </a:solidFill>
                          <a:latin typeface="Merriweather"/>
                          <a:ea typeface="Merriweather"/>
                          <a:cs typeface="Merriweather"/>
                        </a:rPr>
                        <a:t>200</a:t>
                      </a:r>
                      <a:r>
                        <a:rPr lang="en" b="1">
                          <a:solidFill>
                            <a:srgbClr val="980000"/>
                          </a:solidFill>
                          <a:latin typeface="Merriweather"/>
                          <a:ea typeface="Merriweather"/>
                          <a:cs typeface="Merriweather"/>
                        </a:rPr>
                        <a:t> </a:t>
                      </a:r>
                      <a:endParaRPr b="1">
                        <a:solidFill>
                          <a:srgbClr val="980000"/>
                        </a:solidFill>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b="1">
                          <a:solidFill>
                            <a:srgbClr val="980000"/>
                          </a:solidFill>
                          <a:latin typeface="Merriweather"/>
                          <a:ea typeface="Merriweather"/>
                          <a:cs typeface="Merriweather"/>
                        </a:rPr>
                        <a:t>201</a:t>
                      </a:r>
                      <a:endParaRPr b="1">
                        <a:solidFill>
                          <a:srgbClr val="980000"/>
                        </a:solidFill>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b="1">
                          <a:solidFill>
                            <a:srgbClr val="980000"/>
                          </a:solidFill>
                          <a:latin typeface="Merriweather"/>
                          <a:ea typeface="Merriweather"/>
                          <a:cs typeface="Merriweather"/>
                        </a:rPr>
                        <a:t>202</a:t>
                      </a:r>
                      <a:endParaRPr b="1">
                        <a:solidFill>
                          <a:srgbClr val="980000"/>
                        </a:solidFill>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b="1">
                          <a:solidFill>
                            <a:srgbClr val="980000"/>
                          </a:solidFill>
                          <a:latin typeface="Merriweather"/>
                          <a:ea typeface="Merriweather"/>
                          <a:cs typeface="Merriweather"/>
                        </a:rPr>
                        <a:t>203</a:t>
                      </a:r>
                      <a:endParaRPr b="1">
                        <a:solidFill>
                          <a:srgbClr val="980000"/>
                        </a:solidFill>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b="1">
                          <a:solidFill>
                            <a:srgbClr val="980000"/>
                          </a:solidFill>
                          <a:latin typeface="Merriweather"/>
                          <a:ea typeface="Merriweather"/>
                          <a:cs typeface="Merriweather"/>
                        </a:rPr>
                        <a:t>204</a:t>
                      </a:r>
                      <a:r>
                        <a:rPr lang="en" b="1">
                          <a:solidFill>
                            <a:srgbClr val="980000"/>
                          </a:solidFill>
                          <a:latin typeface="Merriweather"/>
                          <a:ea typeface="Merriweather"/>
                          <a:cs typeface="Merriweather"/>
                        </a:rPr>
                        <a:t> </a:t>
                      </a:r>
                      <a:endParaRPr b="1">
                        <a:solidFill>
                          <a:srgbClr val="980000"/>
                        </a:solidFill>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b="1">
                          <a:solidFill>
                            <a:srgbClr val="980000"/>
                          </a:solidFill>
                          <a:latin typeface="Merriweather"/>
                          <a:ea typeface="Merriweather"/>
                          <a:cs typeface="Merriweather"/>
                        </a:rPr>
                        <a:t>205</a:t>
                      </a:r>
                      <a:endParaRPr b="1">
                        <a:solidFill>
                          <a:srgbClr val="980000"/>
                        </a:solidFill>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b="1">
                          <a:solidFill>
                            <a:srgbClr val="980000"/>
                          </a:solidFill>
                          <a:latin typeface="Merriweather"/>
                          <a:ea typeface="Merriweather"/>
                          <a:cs typeface="Merriweather"/>
                        </a:rPr>
                        <a:t>206</a:t>
                      </a:r>
                      <a:endParaRPr b="1">
                        <a:solidFill>
                          <a:srgbClr val="980000"/>
                        </a:solidFill>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r>
            </a:tbl>
          </a:graphicData>
        </a:graphic>
      </p:graphicFrame>
      <p:graphicFrame>
        <p:nvGraphicFramePr>
          <p:cNvPr id="143" name="Google Shape;143;p15"/>
          <p:cNvGraphicFramePr>
            <a:graphicFrameLocks xmlns:a="http://schemas.openxmlformats.org/drawingml/2006/main"/>
          </p:cNvGraphicFramePr>
          <p:nvPr/>
        </p:nvGraphicFramePr>
        <p:xfrm>
          <a:off x="2198800" y="3864825"/>
          <a:ext cx="3000000" cy="3000000"/>
        </p:xfrm>
        <a:graphic>
          <a:graphicData uri="http://schemas.openxmlformats.org/drawingml/2006/table">
            <a:tbl>
              <a:tblPr firstRow="0" firstCol="0" lastRow="0" lastCol="0" bandRow="0" bandCol="0">
                <a:tableStyleId>{0FF95457-F481-43EF-8FB5-189A222E6397}</a:tableStyleId>
                <a:noFill/>
              </a:tblPr>
              <a:tblGrid>
                <a:gridCol w="564575"/>
                <a:gridCol w="564575"/>
                <a:gridCol w="564575"/>
                <a:gridCol w="564575"/>
                <a:gridCol w="564575"/>
                <a:gridCol w="564575"/>
                <a:gridCol w="564575"/>
              </a:tblGrid>
              <a:tr h="287925">
                <a:tc>
                  <a:txBody>
                    <a:bodyPr/>
                    <a:p>
                      <a:pPr marL="0" lvl="0" indent="0" algn="l">
                        <a:spcBef>
                          <a:spcPts val="0"/>
                        </a:spcBef>
                        <a:spcAft>
                          <a:spcPts val="0"/>
                        </a:spcAft>
                        <a:buNone/>
                        <a:defRPr/>
                      </a:pPr>
                      <a:r>
                        <a:rPr lang="en" b="1">
                          <a:solidFill>
                            <a:srgbClr val="38761D"/>
                          </a:solidFill>
                          <a:latin typeface="Merriweather"/>
                          <a:ea typeface="Merriweather"/>
                          <a:cs typeface="Merriweather"/>
                        </a:rPr>
                        <a:t>0</a:t>
                      </a:r>
                      <a:r>
                        <a:rPr lang="en" b="1">
                          <a:solidFill>
                            <a:srgbClr val="38761D"/>
                          </a:solidFill>
                          <a:latin typeface="Merriweather"/>
                          <a:ea typeface="Merriweather"/>
                          <a:cs typeface="Merriweather"/>
                        </a:rPr>
                        <a:t> </a:t>
                      </a:r>
                      <a:endParaRPr b="1">
                        <a:solidFill>
                          <a:srgbClr val="38761D"/>
                        </a:solidFill>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b="1">
                          <a:solidFill>
                            <a:srgbClr val="38761D"/>
                          </a:solidFill>
                          <a:latin typeface="Merriweather"/>
                          <a:ea typeface="Merriweather"/>
                          <a:cs typeface="Merriweather"/>
                        </a:rPr>
                        <a:t>1</a:t>
                      </a:r>
                      <a:endParaRPr b="1">
                        <a:solidFill>
                          <a:srgbClr val="38761D"/>
                        </a:solidFill>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b="1">
                          <a:solidFill>
                            <a:srgbClr val="38761D"/>
                          </a:solidFill>
                          <a:latin typeface="Merriweather"/>
                          <a:ea typeface="Merriweather"/>
                          <a:cs typeface="Merriweather"/>
                        </a:rPr>
                        <a:t>2</a:t>
                      </a:r>
                      <a:endParaRPr b="1">
                        <a:solidFill>
                          <a:srgbClr val="38761D"/>
                        </a:solidFill>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b="1">
                          <a:solidFill>
                            <a:srgbClr val="38761D"/>
                          </a:solidFill>
                          <a:latin typeface="Merriweather"/>
                          <a:ea typeface="Merriweather"/>
                          <a:cs typeface="Merriweather"/>
                        </a:rPr>
                        <a:t>3</a:t>
                      </a:r>
                      <a:endParaRPr b="1">
                        <a:solidFill>
                          <a:srgbClr val="38761D"/>
                        </a:solidFill>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b="1">
                          <a:solidFill>
                            <a:srgbClr val="38761D"/>
                          </a:solidFill>
                          <a:latin typeface="Merriweather"/>
                          <a:ea typeface="Merriweather"/>
                          <a:cs typeface="Merriweather"/>
                        </a:rPr>
                        <a:t>4</a:t>
                      </a:r>
                      <a:r>
                        <a:rPr lang="en" b="1">
                          <a:solidFill>
                            <a:srgbClr val="38761D"/>
                          </a:solidFill>
                          <a:latin typeface="Merriweather"/>
                          <a:ea typeface="Merriweather"/>
                          <a:cs typeface="Merriweather"/>
                        </a:rPr>
                        <a:t> </a:t>
                      </a:r>
                      <a:endParaRPr b="1">
                        <a:solidFill>
                          <a:srgbClr val="38761D"/>
                        </a:solidFill>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b="1">
                          <a:solidFill>
                            <a:srgbClr val="38761D"/>
                          </a:solidFill>
                          <a:latin typeface="Merriweather"/>
                          <a:ea typeface="Merriweather"/>
                          <a:cs typeface="Merriweather"/>
                        </a:rPr>
                        <a:t>5</a:t>
                      </a:r>
                      <a:endParaRPr b="1">
                        <a:solidFill>
                          <a:srgbClr val="38761D"/>
                        </a:solidFill>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b="1">
                          <a:solidFill>
                            <a:srgbClr val="38761D"/>
                          </a:solidFill>
                          <a:latin typeface="Merriweather"/>
                          <a:ea typeface="Merriweather"/>
                          <a:cs typeface="Merriweather"/>
                        </a:rPr>
                        <a:t>6</a:t>
                      </a:r>
                      <a:endParaRPr b="1">
                        <a:solidFill>
                          <a:srgbClr val="38761D"/>
                        </a:solidFill>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r>
            </a:tbl>
          </a:graphicData>
        </a:graphic>
      </p:graphicFrame>
      <p:sp>
        <p:nvSpPr>
          <p:cNvPr id="144" name="Google Shape;144;p15"/>
          <p:cNvSpPr txBox="1"/>
          <p:nvPr/>
        </p:nvSpPr>
        <p:spPr bwMode="auto">
          <a:xfrm>
            <a:off x="3768225" y="4291775"/>
            <a:ext cx="2937300" cy="135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b="1">
                <a:solidFill>
                  <a:srgbClr val="38761D"/>
                </a:solidFill>
                <a:latin typeface="Merriweather"/>
                <a:ea typeface="Merriweather"/>
                <a:cs typeface="Merriweather"/>
              </a:rPr>
              <a:t>Index</a:t>
            </a:r>
            <a:endParaRPr b="1">
              <a:solidFill>
                <a:srgbClr val="38761D"/>
              </a:solidFill>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81" name="Google Shape;481;p42"/>
          <p:cNvSpPr txBox="1"/>
          <p:nvPr>
            <p:ph type="title"/>
          </p:nvPr>
        </p:nvSpPr>
        <p:spPr bwMode="auto">
          <a:xfrm>
            <a:off x="369325" y="272875"/>
            <a:ext cx="7505700" cy="5064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300" b="1"/>
              <a:t>Merge Sort : Visualization</a:t>
            </a:r>
            <a:endParaRPr sz="2300" b="1"/>
          </a:p>
        </p:txBody>
      </p:sp>
      <p:graphicFrame>
        <p:nvGraphicFramePr>
          <p:cNvPr id="482" name="Google Shape;482;p42"/>
          <p:cNvGraphicFramePr>
            <a:graphicFrameLocks xmlns:a="http://schemas.openxmlformats.org/drawingml/2006/main"/>
          </p:cNvGraphicFramePr>
          <p:nvPr/>
        </p:nvGraphicFramePr>
        <p:xfrm>
          <a:off x="3646600" y="893025"/>
          <a:ext cx="3000000" cy="3000000"/>
        </p:xfrm>
        <a:graphic>
          <a:graphicData uri="http://schemas.openxmlformats.org/drawingml/2006/table">
            <a:tbl>
              <a:tblPr firstRow="0" firstCol="0" lastRow="0" lastCol="0" bandRow="0" bandCol="0">
                <a:tableStyleId>{0FF95457-F481-43EF-8FB5-189A222E6397}</a:tableStyleId>
                <a:noFill/>
              </a:tblPr>
              <a:tblGrid>
                <a:gridCol w="434650"/>
                <a:gridCol w="434650"/>
                <a:gridCol w="434650"/>
                <a:gridCol w="434650"/>
                <a:gridCol w="434650"/>
                <a:gridCol w="434650"/>
                <a:gridCol w="434650"/>
              </a:tblGrid>
              <a:tr h="287925">
                <a:tc>
                  <a:txBody>
                    <a:bodyPr/>
                    <a:p>
                      <a:pPr marL="0" lvl="0" indent="0" algn="l">
                        <a:spcBef>
                          <a:spcPts val="0"/>
                        </a:spcBef>
                        <a:spcAft>
                          <a:spcPts val="0"/>
                        </a:spcAft>
                        <a:buNone/>
                        <a:defRPr/>
                      </a:pPr>
                      <a:r>
                        <a:rPr lang="en">
                          <a:latin typeface="Merriweather"/>
                          <a:ea typeface="Merriweather"/>
                          <a:cs typeface="Merriweather"/>
                        </a:rPr>
                        <a:t>38</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27</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43</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3</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9 </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82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10</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r>
            </a:tbl>
          </a:graphicData>
        </a:graphic>
      </p:graphicFrame>
      <p:graphicFrame>
        <p:nvGraphicFramePr>
          <p:cNvPr id="483" name="Google Shape;483;p42"/>
          <p:cNvGraphicFramePr>
            <a:graphicFrameLocks xmlns:a="http://schemas.openxmlformats.org/drawingml/2006/main"/>
          </p:cNvGraphicFramePr>
          <p:nvPr/>
        </p:nvGraphicFramePr>
        <p:xfrm>
          <a:off x="3417975" y="1417650"/>
          <a:ext cx="3000000" cy="3000000"/>
        </p:xfrm>
        <a:graphic>
          <a:graphicData uri="http://schemas.openxmlformats.org/drawingml/2006/table">
            <a:tbl>
              <a:tblPr firstRow="0" firstCol="0" lastRow="0" lastCol="0" bandRow="0" bandCol="0">
                <a:tableStyleId>{0FF95457-F481-43EF-8FB5-189A222E6397}</a:tableStyleId>
                <a:noFill/>
              </a:tblPr>
              <a:tblGrid>
                <a:gridCol w="397649"/>
                <a:gridCol w="397649"/>
                <a:gridCol w="397649"/>
                <a:gridCol w="397649"/>
              </a:tblGrid>
              <a:tr h="316325">
                <a:tc>
                  <a:txBody>
                    <a:bodyPr/>
                    <a:p>
                      <a:pPr marL="0" lvl="0" indent="0" algn="l">
                        <a:spcBef>
                          <a:spcPts val="0"/>
                        </a:spcBef>
                        <a:spcAft>
                          <a:spcPts val="0"/>
                        </a:spcAft>
                        <a:buNone/>
                        <a:defRPr/>
                      </a:pPr>
                      <a:r>
                        <a:rPr lang="en">
                          <a:solidFill>
                            <a:schemeClr val="dk1"/>
                          </a:solidFill>
                          <a:latin typeface="Merriweather"/>
                          <a:ea typeface="Merriweather"/>
                          <a:cs typeface="Merriweather"/>
                        </a:rPr>
                        <a:t>38</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27</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43</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3</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r>
            </a:tbl>
          </a:graphicData>
        </a:graphic>
      </p:graphicFrame>
      <p:graphicFrame>
        <p:nvGraphicFramePr>
          <p:cNvPr id="484" name="Google Shape;484;p42"/>
          <p:cNvGraphicFramePr>
            <a:graphicFrameLocks xmlns:a="http://schemas.openxmlformats.org/drawingml/2006/main"/>
          </p:cNvGraphicFramePr>
          <p:nvPr/>
        </p:nvGraphicFramePr>
        <p:xfrm>
          <a:off x="5643125" y="1417650"/>
          <a:ext cx="3000000" cy="3000000"/>
        </p:xfrm>
        <a:graphic>
          <a:graphicData uri="http://schemas.openxmlformats.org/drawingml/2006/table">
            <a:tbl>
              <a:tblPr firstRow="0" firstCol="0" lastRow="0" lastCol="0" bandRow="0" bandCol="0">
                <a:tableStyleId>{0FF95457-F481-43EF-8FB5-189A222E6397}</a:tableStyleId>
                <a:noFill/>
              </a:tblPr>
              <a:tblGrid>
                <a:gridCol w="409325"/>
                <a:gridCol w="409325"/>
                <a:gridCol w="409325"/>
              </a:tblGrid>
              <a:tr h="316325">
                <a:tc>
                  <a:txBody>
                    <a:bodyPr/>
                    <a:p>
                      <a:pPr marL="0" lvl="0" indent="0" algn="l">
                        <a:spcBef>
                          <a:spcPts val="0"/>
                        </a:spcBef>
                        <a:spcAft>
                          <a:spcPts val="0"/>
                        </a:spcAft>
                        <a:buNone/>
                        <a:defRPr/>
                      </a:pPr>
                      <a:r>
                        <a:rPr lang="en">
                          <a:latin typeface="Merriweather"/>
                          <a:ea typeface="Merriweather"/>
                          <a:cs typeface="Merriweather"/>
                        </a:rPr>
                        <a:t>9 </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82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10</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r>
            </a:tbl>
          </a:graphicData>
        </a:graphic>
      </p:graphicFrame>
      <p:graphicFrame>
        <p:nvGraphicFramePr>
          <p:cNvPr id="485" name="Google Shape;485;p42"/>
          <p:cNvGraphicFramePr>
            <a:graphicFrameLocks xmlns:a="http://schemas.openxmlformats.org/drawingml/2006/main"/>
          </p:cNvGraphicFramePr>
          <p:nvPr/>
        </p:nvGraphicFramePr>
        <p:xfrm>
          <a:off x="3136475" y="1951050"/>
          <a:ext cx="3000000" cy="3000000"/>
        </p:xfrm>
        <a:graphic>
          <a:graphicData uri="http://schemas.openxmlformats.org/drawingml/2006/table">
            <a:tbl>
              <a:tblPr firstRow="0" firstCol="0" lastRow="0" lastCol="0" bandRow="0" bandCol="0">
                <a:tableStyleId>{0FF95457-F481-43EF-8FB5-189A222E6397}</a:tableStyleId>
                <a:noFill/>
              </a:tblPr>
              <a:tblGrid>
                <a:gridCol w="474475"/>
                <a:gridCol w="474475"/>
              </a:tblGrid>
              <a:tr h="239700">
                <a:tc>
                  <a:txBody>
                    <a:bodyPr/>
                    <a:p>
                      <a:pPr marL="0" lvl="0" indent="0" algn="l">
                        <a:spcBef>
                          <a:spcPts val="0"/>
                        </a:spcBef>
                        <a:spcAft>
                          <a:spcPts val="0"/>
                        </a:spcAft>
                        <a:buNone/>
                        <a:defRPr/>
                      </a:pPr>
                      <a:r>
                        <a:rPr lang="en">
                          <a:solidFill>
                            <a:schemeClr val="dk1"/>
                          </a:solidFill>
                          <a:latin typeface="Merriweather"/>
                          <a:ea typeface="Merriweather"/>
                          <a:cs typeface="Merriweather"/>
                        </a:rPr>
                        <a:t>38</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27</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r>
            </a:tbl>
          </a:graphicData>
        </a:graphic>
      </p:graphicFrame>
      <p:graphicFrame>
        <p:nvGraphicFramePr>
          <p:cNvPr id="486" name="Google Shape;486;p42"/>
          <p:cNvGraphicFramePr>
            <a:graphicFrameLocks xmlns:a="http://schemas.openxmlformats.org/drawingml/2006/main"/>
          </p:cNvGraphicFramePr>
          <p:nvPr/>
        </p:nvGraphicFramePr>
        <p:xfrm>
          <a:off x="4386525" y="1951050"/>
          <a:ext cx="3000000" cy="3000000"/>
        </p:xfrm>
        <a:graphic>
          <a:graphicData uri="http://schemas.openxmlformats.org/drawingml/2006/table">
            <a:tbl>
              <a:tblPr firstRow="0" firstCol="0" lastRow="0" lastCol="0" bandRow="0" bandCol="0">
                <a:tableStyleId>{0FF95457-F481-43EF-8FB5-189A222E6397}</a:tableStyleId>
                <a:noFill/>
              </a:tblPr>
              <a:tblGrid>
                <a:gridCol w="435650"/>
                <a:gridCol w="435650"/>
              </a:tblGrid>
              <a:tr h="239700">
                <a:tc>
                  <a:txBody>
                    <a:bodyPr/>
                    <a:p>
                      <a:pPr marL="0" lvl="0" indent="0" algn="l">
                        <a:spcBef>
                          <a:spcPts val="0"/>
                        </a:spcBef>
                        <a:spcAft>
                          <a:spcPts val="0"/>
                        </a:spcAft>
                        <a:buNone/>
                        <a:defRPr/>
                      </a:pPr>
                      <a:r>
                        <a:rPr lang="en">
                          <a:solidFill>
                            <a:schemeClr val="dk1"/>
                          </a:solidFill>
                          <a:latin typeface="Merriweather"/>
                          <a:ea typeface="Merriweather"/>
                          <a:cs typeface="Merriweather"/>
                        </a:rPr>
                        <a:t>43</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3</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r>
            </a:tbl>
          </a:graphicData>
        </a:graphic>
      </p:graphicFrame>
      <p:graphicFrame>
        <p:nvGraphicFramePr>
          <p:cNvPr id="487" name="Google Shape;487;p42"/>
          <p:cNvGraphicFramePr>
            <a:graphicFrameLocks xmlns:a="http://schemas.openxmlformats.org/drawingml/2006/main"/>
          </p:cNvGraphicFramePr>
          <p:nvPr/>
        </p:nvGraphicFramePr>
        <p:xfrm>
          <a:off x="5529525" y="1951050"/>
          <a:ext cx="3000000" cy="3000000"/>
        </p:xfrm>
        <a:graphic>
          <a:graphicData uri="http://schemas.openxmlformats.org/drawingml/2006/table">
            <a:tbl>
              <a:tblPr firstRow="0" firstCol="0" lastRow="0" lastCol="0" bandRow="0" bandCol="0">
                <a:tableStyleId>{0FF95457-F481-43EF-8FB5-189A222E6397}</a:tableStyleId>
                <a:noFill/>
              </a:tblPr>
              <a:tblGrid>
                <a:gridCol w="474475"/>
                <a:gridCol w="474475"/>
              </a:tblGrid>
              <a:tr h="392400">
                <a:tc>
                  <a:txBody>
                    <a:bodyPr/>
                    <a:p>
                      <a:pPr marL="0" lvl="0" indent="0" algn="l">
                        <a:spcBef>
                          <a:spcPts val="0"/>
                        </a:spcBef>
                        <a:spcAft>
                          <a:spcPts val="0"/>
                        </a:spcAft>
                        <a:buNone/>
                        <a:defRPr/>
                      </a:pPr>
                      <a:r>
                        <a:rPr lang="en">
                          <a:latin typeface="Merriweather"/>
                          <a:ea typeface="Merriweather"/>
                          <a:cs typeface="Merriweather"/>
                        </a:rPr>
                        <a:t>9 </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82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r>
            </a:tbl>
          </a:graphicData>
        </a:graphic>
      </p:graphicFrame>
      <p:graphicFrame>
        <p:nvGraphicFramePr>
          <p:cNvPr id="488" name="Google Shape;488;p42"/>
          <p:cNvGraphicFramePr>
            <a:graphicFrameLocks xmlns:a="http://schemas.openxmlformats.org/drawingml/2006/main"/>
          </p:cNvGraphicFramePr>
          <p:nvPr/>
        </p:nvGraphicFramePr>
        <p:xfrm>
          <a:off x="6667475" y="1994550"/>
          <a:ext cx="3000000" cy="3000000"/>
        </p:xfrm>
        <a:graphic>
          <a:graphicData uri="http://schemas.openxmlformats.org/drawingml/2006/table">
            <a:tbl>
              <a:tblPr firstRow="0" firstCol="0" lastRow="0" lastCol="0" bandRow="0" bandCol="0">
                <a:tableStyleId>{0FF95457-F481-43EF-8FB5-189A222E6397}</a:tableStyleId>
                <a:noFill/>
              </a:tblPr>
              <a:tblGrid>
                <a:gridCol w="422250"/>
              </a:tblGrid>
              <a:tr h="316325">
                <a:tc>
                  <a:txBody>
                    <a:bodyPr/>
                    <a:p>
                      <a:pPr marL="0" lvl="0" indent="0" algn="l">
                        <a:spcBef>
                          <a:spcPts val="0"/>
                        </a:spcBef>
                        <a:spcAft>
                          <a:spcPts val="0"/>
                        </a:spcAft>
                        <a:buNone/>
                        <a:defRPr/>
                      </a:pPr>
                      <a:r>
                        <a:rPr lang="en">
                          <a:latin typeface="Merriweather"/>
                          <a:ea typeface="Merriweather"/>
                          <a:cs typeface="Merriweather"/>
                        </a:rPr>
                        <a:t>10</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r>
            </a:tbl>
          </a:graphicData>
        </a:graphic>
      </p:graphicFrame>
      <p:graphicFrame>
        <p:nvGraphicFramePr>
          <p:cNvPr id="489" name="Google Shape;489;p42"/>
          <p:cNvGraphicFramePr>
            <a:graphicFrameLocks xmlns:a="http://schemas.openxmlformats.org/drawingml/2006/main"/>
          </p:cNvGraphicFramePr>
          <p:nvPr/>
        </p:nvGraphicFramePr>
        <p:xfrm>
          <a:off x="2705075" y="2484450"/>
          <a:ext cx="3000000" cy="3000000"/>
        </p:xfrm>
        <a:graphic>
          <a:graphicData uri="http://schemas.openxmlformats.org/drawingml/2006/table">
            <a:tbl>
              <a:tblPr firstRow="0" firstCol="0" lastRow="0" lastCol="0" bandRow="0" bandCol="0">
                <a:tableStyleId>{0FF95457-F481-43EF-8FB5-189A222E6397}</a:tableStyleId>
                <a:noFill/>
              </a:tblPr>
              <a:tblGrid>
                <a:gridCol w="575875"/>
              </a:tblGrid>
              <a:tr h="316325">
                <a:tc>
                  <a:txBody>
                    <a:bodyPr/>
                    <a:p>
                      <a:pPr marL="0" lvl="0" indent="0" algn="l">
                        <a:spcBef>
                          <a:spcPts val="0"/>
                        </a:spcBef>
                        <a:spcAft>
                          <a:spcPts val="0"/>
                        </a:spcAft>
                        <a:buNone/>
                        <a:defRPr/>
                      </a:pPr>
                      <a:r>
                        <a:rPr lang="en">
                          <a:solidFill>
                            <a:schemeClr val="dk1"/>
                          </a:solidFill>
                          <a:latin typeface="Merriweather"/>
                          <a:ea typeface="Merriweather"/>
                          <a:cs typeface="Merriweather"/>
                        </a:rPr>
                        <a:t>38</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r>
            </a:tbl>
          </a:graphicData>
        </a:graphic>
      </p:graphicFrame>
      <p:graphicFrame>
        <p:nvGraphicFramePr>
          <p:cNvPr id="490" name="Google Shape;490;p42"/>
          <p:cNvGraphicFramePr>
            <a:graphicFrameLocks xmlns:a="http://schemas.openxmlformats.org/drawingml/2006/main"/>
          </p:cNvGraphicFramePr>
          <p:nvPr/>
        </p:nvGraphicFramePr>
        <p:xfrm>
          <a:off x="4152875" y="2484450"/>
          <a:ext cx="3000000" cy="3000000"/>
        </p:xfrm>
        <a:graphic>
          <a:graphicData uri="http://schemas.openxmlformats.org/drawingml/2006/table">
            <a:tbl>
              <a:tblPr firstRow="0" firstCol="0" lastRow="0" lastCol="0" bandRow="0" bandCol="0">
                <a:tableStyleId>{0FF95457-F481-43EF-8FB5-189A222E6397}</a:tableStyleId>
                <a:noFill/>
              </a:tblPr>
              <a:tblGrid>
                <a:gridCol w="575875"/>
              </a:tblGrid>
              <a:tr h="316325">
                <a:tc>
                  <a:txBody>
                    <a:bodyPr/>
                    <a:p>
                      <a:pPr marL="0" lvl="0" indent="0" algn="l">
                        <a:spcBef>
                          <a:spcPts val="0"/>
                        </a:spcBef>
                        <a:spcAft>
                          <a:spcPts val="0"/>
                        </a:spcAft>
                        <a:buNone/>
                        <a:defRPr/>
                      </a:pPr>
                      <a:r>
                        <a:rPr lang="en">
                          <a:solidFill>
                            <a:schemeClr val="dk1"/>
                          </a:solidFill>
                          <a:latin typeface="Merriweather"/>
                          <a:ea typeface="Merriweather"/>
                          <a:cs typeface="Merriweather"/>
                        </a:rPr>
                        <a:t>43</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r>
            </a:tbl>
          </a:graphicData>
        </a:graphic>
      </p:graphicFrame>
      <p:graphicFrame>
        <p:nvGraphicFramePr>
          <p:cNvPr id="491" name="Google Shape;491;p42"/>
          <p:cNvGraphicFramePr>
            <a:graphicFrameLocks xmlns:a="http://schemas.openxmlformats.org/drawingml/2006/main"/>
          </p:cNvGraphicFramePr>
          <p:nvPr/>
        </p:nvGraphicFramePr>
        <p:xfrm>
          <a:off x="5676875" y="2484450"/>
          <a:ext cx="3000000" cy="3000000"/>
        </p:xfrm>
        <a:graphic>
          <a:graphicData uri="http://schemas.openxmlformats.org/drawingml/2006/table">
            <a:tbl>
              <a:tblPr firstRow="0" firstCol="0" lastRow="0" lastCol="0" bandRow="0" bandCol="0">
                <a:tableStyleId>{0FF95457-F481-43EF-8FB5-189A222E6397}</a:tableStyleId>
                <a:noFill/>
              </a:tblPr>
              <a:tblGrid>
                <a:gridCol w="575875"/>
              </a:tblGrid>
              <a:tr h="316325">
                <a:tc>
                  <a:txBody>
                    <a:bodyPr/>
                    <a:p>
                      <a:pPr marL="0" lvl="0" indent="0" algn="l">
                        <a:spcBef>
                          <a:spcPts val="0"/>
                        </a:spcBef>
                        <a:spcAft>
                          <a:spcPts val="0"/>
                        </a:spcAft>
                        <a:buNone/>
                        <a:defRPr/>
                      </a:pPr>
                      <a:r>
                        <a:rPr lang="en">
                          <a:latin typeface="Merriweather"/>
                          <a:ea typeface="Merriweather"/>
                          <a:cs typeface="Merriweather"/>
                        </a:rPr>
                        <a:t>9 </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r>
            </a:tbl>
          </a:graphicData>
        </a:graphic>
      </p:graphicFrame>
      <p:graphicFrame>
        <p:nvGraphicFramePr>
          <p:cNvPr id="492" name="Google Shape;492;p42"/>
          <p:cNvGraphicFramePr>
            <a:graphicFrameLocks xmlns:a="http://schemas.openxmlformats.org/drawingml/2006/main"/>
          </p:cNvGraphicFramePr>
          <p:nvPr/>
        </p:nvGraphicFramePr>
        <p:xfrm>
          <a:off x="7124675" y="2484450"/>
          <a:ext cx="3000000" cy="3000000"/>
        </p:xfrm>
        <a:graphic>
          <a:graphicData uri="http://schemas.openxmlformats.org/drawingml/2006/table">
            <a:tbl>
              <a:tblPr firstRow="0" firstCol="0" lastRow="0" lastCol="0" bandRow="0" bandCol="0">
                <a:tableStyleId>{0FF95457-F481-43EF-8FB5-189A222E6397}</a:tableStyleId>
                <a:noFill/>
              </a:tblPr>
              <a:tblGrid>
                <a:gridCol w="575875"/>
              </a:tblGrid>
              <a:tr h="316325">
                <a:tc>
                  <a:txBody>
                    <a:bodyPr/>
                    <a:p>
                      <a:pPr marL="0" lvl="0" indent="0" algn="l">
                        <a:spcBef>
                          <a:spcPts val="0"/>
                        </a:spcBef>
                        <a:spcAft>
                          <a:spcPts val="0"/>
                        </a:spcAft>
                        <a:buNone/>
                        <a:defRPr/>
                      </a:pPr>
                      <a:r>
                        <a:rPr lang="en">
                          <a:latin typeface="Merriweather"/>
                          <a:ea typeface="Merriweather"/>
                          <a:cs typeface="Merriweather"/>
                        </a:rPr>
                        <a:t>10</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r>
            </a:tbl>
          </a:graphicData>
        </a:graphic>
      </p:graphicFrame>
      <p:graphicFrame>
        <p:nvGraphicFramePr>
          <p:cNvPr id="493" name="Google Shape;493;p42"/>
          <p:cNvGraphicFramePr>
            <a:graphicFrameLocks xmlns:a="http://schemas.openxmlformats.org/drawingml/2006/main"/>
          </p:cNvGraphicFramePr>
          <p:nvPr/>
        </p:nvGraphicFramePr>
        <p:xfrm>
          <a:off x="3390875" y="2484450"/>
          <a:ext cx="3000000" cy="3000000"/>
        </p:xfrm>
        <a:graphic>
          <a:graphicData uri="http://schemas.openxmlformats.org/drawingml/2006/table">
            <a:tbl>
              <a:tblPr firstRow="0" firstCol="0" lastRow="0" lastCol="0" bandRow="0" bandCol="0">
                <a:tableStyleId>{0FF95457-F481-43EF-8FB5-189A222E6397}</a:tableStyleId>
                <a:noFill/>
              </a:tblPr>
              <a:tblGrid>
                <a:gridCol w="575875"/>
              </a:tblGrid>
              <a:tr h="316325">
                <a:tc>
                  <a:txBody>
                    <a:bodyPr/>
                    <a:p>
                      <a:pPr marL="0" lvl="0" indent="0" algn="l">
                        <a:spcBef>
                          <a:spcPts val="0"/>
                        </a:spcBef>
                        <a:spcAft>
                          <a:spcPts val="0"/>
                        </a:spcAft>
                        <a:buNone/>
                        <a:defRPr/>
                      </a:pPr>
                      <a:r>
                        <a:rPr lang="en">
                          <a:solidFill>
                            <a:schemeClr val="dk1"/>
                          </a:solidFill>
                          <a:latin typeface="Merriweather"/>
                          <a:ea typeface="Merriweather"/>
                          <a:cs typeface="Merriweather"/>
                        </a:rPr>
                        <a:t>27</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r>
            </a:tbl>
          </a:graphicData>
        </a:graphic>
      </p:graphicFrame>
      <p:graphicFrame>
        <p:nvGraphicFramePr>
          <p:cNvPr id="494" name="Google Shape;494;p42"/>
          <p:cNvGraphicFramePr>
            <a:graphicFrameLocks xmlns:a="http://schemas.openxmlformats.org/drawingml/2006/main"/>
          </p:cNvGraphicFramePr>
          <p:nvPr/>
        </p:nvGraphicFramePr>
        <p:xfrm>
          <a:off x="4838675" y="2484450"/>
          <a:ext cx="3000000" cy="3000000"/>
        </p:xfrm>
        <a:graphic>
          <a:graphicData uri="http://schemas.openxmlformats.org/drawingml/2006/table">
            <a:tbl>
              <a:tblPr firstRow="0" firstCol="0" lastRow="0" lastCol="0" bandRow="0" bandCol="0">
                <a:tableStyleId>{0FF95457-F481-43EF-8FB5-189A222E6397}</a:tableStyleId>
                <a:noFill/>
              </a:tblPr>
              <a:tblGrid>
                <a:gridCol w="575875"/>
              </a:tblGrid>
              <a:tr h="316325">
                <a:tc>
                  <a:txBody>
                    <a:bodyPr/>
                    <a:p>
                      <a:pPr marL="0" lvl="0" indent="0" algn="l">
                        <a:spcBef>
                          <a:spcPts val="0"/>
                        </a:spcBef>
                        <a:spcAft>
                          <a:spcPts val="0"/>
                        </a:spcAft>
                        <a:buNone/>
                        <a:defRPr/>
                      </a:pPr>
                      <a:r>
                        <a:rPr lang="en">
                          <a:solidFill>
                            <a:schemeClr val="dk1"/>
                          </a:solidFill>
                          <a:latin typeface="Merriweather"/>
                          <a:ea typeface="Merriweather"/>
                          <a:cs typeface="Merriweather"/>
                        </a:rPr>
                        <a:t>3</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r>
            </a:tbl>
          </a:graphicData>
        </a:graphic>
      </p:graphicFrame>
      <p:graphicFrame>
        <p:nvGraphicFramePr>
          <p:cNvPr id="495" name="Google Shape;495;p42"/>
          <p:cNvGraphicFramePr>
            <a:graphicFrameLocks xmlns:a="http://schemas.openxmlformats.org/drawingml/2006/main"/>
          </p:cNvGraphicFramePr>
          <p:nvPr/>
        </p:nvGraphicFramePr>
        <p:xfrm>
          <a:off x="6362675" y="2484450"/>
          <a:ext cx="3000000" cy="3000000"/>
        </p:xfrm>
        <a:graphic>
          <a:graphicData uri="http://schemas.openxmlformats.org/drawingml/2006/table">
            <a:tbl>
              <a:tblPr firstRow="0" firstCol="0" lastRow="0" lastCol="0" bandRow="0" bandCol="0">
                <a:tableStyleId>{0FF95457-F481-43EF-8FB5-189A222E6397}</a:tableStyleId>
                <a:noFill/>
              </a:tblPr>
              <a:tblGrid>
                <a:gridCol w="575875"/>
              </a:tblGrid>
              <a:tr h="316325">
                <a:tc>
                  <a:txBody>
                    <a:bodyPr/>
                    <a:p>
                      <a:pPr marL="0" lvl="0" indent="0" algn="l">
                        <a:spcBef>
                          <a:spcPts val="0"/>
                        </a:spcBef>
                        <a:spcAft>
                          <a:spcPts val="0"/>
                        </a:spcAft>
                        <a:buNone/>
                        <a:defRPr/>
                      </a:pPr>
                      <a:r>
                        <a:rPr lang="en">
                          <a:latin typeface="Merriweather"/>
                          <a:ea typeface="Merriweather"/>
                          <a:cs typeface="Merriweather"/>
                        </a:rPr>
                        <a:t>82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r>
            </a:tbl>
          </a:graphicData>
        </a:graphic>
      </p:graphicFrame>
      <p:graphicFrame>
        <p:nvGraphicFramePr>
          <p:cNvPr id="496" name="Google Shape;496;p42"/>
          <p:cNvGraphicFramePr>
            <a:graphicFrameLocks xmlns:a="http://schemas.openxmlformats.org/drawingml/2006/main"/>
          </p:cNvGraphicFramePr>
          <p:nvPr/>
        </p:nvGraphicFramePr>
        <p:xfrm>
          <a:off x="3136475" y="3017850"/>
          <a:ext cx="3000000" cy="3000000"/>
        </p:xfrm>
        <a:graphic>
          <a:graphicData uri="http://schemas.openxmlformats.org/drawingml/2006/table">
            <a:tbl>
              <a:tblPr firstRow="0" firstCol="0" lastRow="0" lastCol="0" bandRow="0" bandCol="0">
                <a:tableStyleId>{0FF95457-F481-43EF-8FB5-189A222E6397}</a:tableStyleId>
                <a:noFill/>
              </a:tblPr>
              <a:tblGrid>
                <a:gridCol w="474475"/>
                <a:gridCol w="474475"/>
              </a:tblGrid>
              <a:tr h="239700">
                <a:tc>
                  <a:txBody>
                    <a:bodyPr/>
                    <a:p>
                      <a:pPr marL="0" lvl="0" indent="0" algn="l">
                        <a:spcBef>
                          <a:spcPts val="0"/>
                        </a:spcBef>
                        <a:spcAft>
                          <a:spcPts val="0"/>
                        </a:spcAft>
                        <a:buNone/>
                        <a:defRPr/>
                      </a:pPr>
                      <a:r>
                        <a:rPr lang="en">
                          <a:solidFill>
                            <a:schemeClr val="dk1"/>
                          </a:solidFill>
                          <a:latin typeface="Merriweather"/>
                          <a:ea typeface="Merriweather"/>
                          <a:cs typeface="Merriweather"/>
                        </a:rPr>
                        <a:t>27</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38</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r>
            </a:tbl>
          </a:graphicData>
        </a:graphic>
      </p:graphicFrame>
      <p:graphicFrame>
        <p:nvGraphicFramePr>
          <p:cNvPr id="497" name="Google Shape;497;p42"/>
          <p:cNvGraphicFramePr>
            <a:graphicFrameLocks xmlns:a="http://schemas.openxmlformats.org/drawingml/2006/main"/>
          </p:cNvGraphicFramePr>
          <p:nvPr/>
        </p:nvGraphicFramePr>
        <p:xfrm>
          <a:off x="4386525" y="3017850"/>
          <a:ext cx="3000000" cy="3000000"/>
        </p:xfrm>
        <a:graphic>
          <a:graphicData uri="http://schemas.openxmlformats.org/drawingml/2006/table">
            <a:tbl>
              <a:tblPr firstRow="0" firstCol="0" lastRow="0" lastCol="0" bandRow="0" bandCol="0">
                <a:tableStyleId>{0FF95457-F481-43EF-8FB5-189A222E6397}</a:tableStyleId>
                <a:noFill/>
              </a:tblPr>
              <a:tblGrid>
                <a:gridCol w="435650"/>
                <a:gridCol w="435650"/>
              </a:tblGrid>
              <a:tr h="239700">
                <a:tc>
                  <a:txBody>
                    <a:bodyPr/>
                    <a:p>
                      <a:pPr marL="0" lvl="0" indent="0" algn="l">
                        <a:spcBef>
                          <a:spcPts val="0"/>
                        </a:spcBef>
                        <a:spcAft>
                          <a:spcPts val="0"/>
                        </a:spcAft>
                        <a:buNone/>
                        <a:defRPr/>
                      </a:pPr>
                      <a:r>
                        <a:rPr lang="en">
                          <a:solidFill>
                            <a:schemeClr val="dk1"/>
                          </a:solidFill>
                          <a:latin typeface="Merriweather"/>
                          <a:ea typeface="Merriweather"/>
                          <a:cs typeface="Merriweather"/>
                        </a:rPr>
                        <a:t>3</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4</a:t>
                      </a:r>
                      <a:r>
                        <a:rPr lang="en">
                          <a:solidFill>
                            <a:schemeClr val="dk1"/>
                          </a:solidFill>
                          <a:latin typeface="Merriweather"/>
                          <a:ea typeface="Merriweather"/>
                          <a:cs typeface="Merriweather"/>
                        </a:rPr>
                        <a:t>3</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r>
            </a:tbl>
          </a:graphicData>
        </a:graphic>
      </p:graphicFrame>
      <p:graphicFrame>
        <p:nvGraphicFramePr>
          <p:cNvPr id="498" name="Google Shape;498;p42"/>
          <p:cNvGraphicFramePr>
            <a:graphicFrameLocks xmlns:a="http://schemas.openxmlformats.org/drawingml/2006/main"/>
          </p:cNvGraphicFramePr>
          <p:nvPr/>
        </p:nvGraphicFramePr>
        <p:xfrm>
          <a:off x="5529525" y="3017850"/>
          <a:ext cx="3000000" cy="3000000"/>
        </p:xfrm>
        <a:graphic>
          <a:graphicData uri="http://schemas.openxmlformats.org/drawingml/2006/table">
            <a:tbl>
              <a:tblPr firstRow="0" firstCol="0" lastRow="0" lastCol="0" bandRow="0" bandCol="0">
                <a:tableStyleId>{0FF95457-F481-43EF-8FB5-189A222E6397}</a:tableStyleId>
                <a:noFill/>
              </a:tblPr>
              <a:tblGrid>
                <a:gridCol w="474475"/>
                <a:gridCol w="474475"/>
              </a:tblGrid>
              <a:tr h="392400">
                <a:tc>
                  <a:txBody>
                    <a:bodyPr/>
                    <a:p>
                      <a:pPr marL="0" lvl="0" indent="0" algn="l">
                        <a:spcBef>
                          <a:spcPts val="0"/>
                        </a:spcBef>
                        <a:spcAft>
                          <a:spcPts val="0"/>
                        </a:spcAft>
                        <a:buNone/>
                        <a:defRPr/>
                      </a:pPr>
                      <a:r>
                        <a:rPr lang="en">
                          <a:latin typeface="Merriweather"/>
                          <a:ea typeface="Merriweather"/>
                          <a:cs typeface="Merriweather"/>
                        </a:rPr>
                        <a:t>9 </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82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r>
            </a:tbl>
          </a:graphicData>
        </a:graphic>
      </p:graphicFrame>
      <p:graphicFrame>
        <p:nvGraphicFramePr>
          <p:cNvPr id="499" name="Google Shape;499;p42"/>
          <p:cNvGraphicFramePr>
            <a:graphicFrameLocks xmlns:a="http://schemas.openxmlformats.org/drawingml/2006/main"/>
          </p:cNvGraphicFramePr>
          <p:nvPr/>
        </p:nvGraphicFramePr>
        <p:xfrm>
          <a:off x="6667475" y="3061350"/>
          <a:ext cx="3000000" cy="3000000"/>
        </p:xfrm>
        <a:graphic>
          <a:graphicData uri="http://schemas.openxmlformats.org/drawingml/2006/table">
            <a:tbl>
              <a:tblPr firstRow="0" firstCol="0" lastRow="0" lastCol="0" bandRow="0" bandCol="0">
                <a:tableStyleId>{0FF95457-F481-43EF-8FB5-189A222E6397}</a:tableStyleId>
                <a:noFill/>
              </a:tblPr>
              <a:tblGrid>
                <a:gridCol w="422250"/>
              </a:tblGrid>
              <a:tr h="316325">
                <a:tc>
                  <a:txBody>
                    <a:bodyPr/>
                    <a:p>
                      <a:pPr marL="0" lvl="0" indent="0" algn="l">
                        <a:spcBef>
                          <a:spcPts val="0"/>
                        </a:spcBef>
                        <a:spcAft>
                          <a:spcPts val="0"/>
                        </a:spcAft>
                        <a:buNone/>
                        <a:defRPr/>
                      </a:pPr>
                      <a:r>
                        <a:rPr lang="en">
                          <a:latin typeface="Merriweather"/>
                          <a:ea typeface="Merriweather"/>
                          <a:cs typeface="Merriweather"/>
                        </a:rPr>
                        <a:t>10</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r>
            </a:tbl>
          </a:graphicData>
        </a:graphic>
      </p:graphicFrame>
      <p:graphicFrame>
        <p:nvGraphicFramePr>
          <p:cNvPr id="500" name="Google Shape;500;p42"/>
          <p:cNvGraphicFramePr>
            <a:graphicFrameLocks xmlns:a="http://schemas.openxmlformats.org/drawingml/2006/main"/>
          </p:cNvGraphicFramePr>
          <p:nvPr/>
        </p:nvGraphicFramePr>
        <p:xfrm>
          <a:off x="3417975" y="3551250"/>
          <a:ext cx="3000000" cy="3000000"/>
        </p:xfrm>
        <a:graphic>
          <a:graphicData uri="http://schemas.openxmlformats.org/drawingml/2006/table">
            <a:tbl>
              <a:tblPr firstRow="0" firstCol="0" lastRow="0" lastCol="0" bandRow="0" bandCol="0">
                <a:tableStyleId>{0FF95457-F481-43EF-8FB5-189A222E6397}</a:tableStyleId>
                <a:noFill/>
              </a:tblPr>
              <a:tblGrid>
                <a:gridCol w="397649"/>
                <a:gridCol w="397649"/>
                <a:gridCol w="397649"/>
                <a:gridCol w="397649"/>
              </a:tblGrid>
              <a:tr h="316325">
                <a:tc>
                  <a:txBody>
                    <a:bodyPr/>
                    <a:p>
                      <a:pPr marL="0" lvl="0" indent="0" algn="l">
                        <a:spcBef>
                          <a:spcPts val="0"/>
                        </a:spcBef>
                        <a:spcAft>
                          <a:spcPts val="0"/>
                        </a:spcAft>
                        <a:buNone/>
                        <a:defRPr/>
                      </a:pPr>
                      <a:r>
                        <a:rPr lang="en">
                          <a:solidFill>
                            <a:schemeClr val="dk1"/>
                          </a:solidFill>
                          <a:latin typeface="Merriweather"/>
                          <a:ea typeface="Merriweather"/>
                          <a:cs typeface="Merriweather"/>
                        </a:rPr>
                        <a:t>3</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27</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38</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43</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r>
            </a:tbl>
          </a:graphicData>
        </a:graphic>
      </p:graphicFrame>
      <p:graphicFrame>
        <p:nvGraphicFramePr>
          <p:cNvPr id="501" name="Google Shape;501;p42"/>
          <p:cNvGraphicFramePr>
            <a:graphicFrameLocks xmlns:a="http://schemas.openxmlformats.org/drawingml/2006/main"/>
          </p:cNvGraphicFramePr>
          <p:nvPr/>
        </p:nvGraphicFramePr>
        <p:xfrm>
          <a:off x="5643125" y="3551250"/>
          <a:ext cx="3000000" cy="3000000"/>
        </p:xfrm>
        <a:graphic>
          <a:graphicData uri="http://schemas.openxmlformats.org/drawingml/2006/table">
            <a:tbl>
              <a:tblPr firstRow="0" firstCol="0" lastRow="0" lastCol="0" bandRow="0" bandCol="0">
                <a:tableStyleId>{0FF95457-F481-43EF-8FB5-189A222E6397}</a:tableStyleId>
                <a:noFill/>
              </a:tblPr>
              <a:tblGrid>
                <a:gridCol w="409325"/>
                <a:gridCol w="409325"/>
                <a:gridCol w="409325"/>
              </a:tblGrid>
              <a:tr h="316325">
                <a:tc>
                  <a:txBody>
                    <a:bodyPr/>
                    <a:p>
                      <a:pPr marL="0" lvl="0" indent="0" algn="l">
                        <a:spcBef>
                          <a:spcPts val="0"/>
                        </a:spcBef>
                        <a:spcAft>
                          <a:spcPts val="0"/>
                        </a:spcAft>
                        <a:buNone/>
                        <a:defRPr/>
                      </a:pPr>
                      <a:r>
                        <a:rPr lang="en">
                          <a:latin typeface="Merriweather"/>
                          <a:ea typeface="Merriweather"/>
                          <a:cs typeface="Merriweather"/>
                        </a:rPr>
                        <a:t>9 </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10</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82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r>
            </a:tbl>
          </a:graphicData>
        </a:graphic>
      </p:graphicFrame>
      <p:graphicFrame>
        <p:nvGraphicFramePr>
          <p:cNvPr id="502" name="Google Shape;502;p42"/>
          <p:cNvGraphicFramePr>
            <a:graphicFrameLocks xmlns:a="http://schemas.openxmlformats.org/drawingml/2006/main"/>
          </p:cNvGraphicFramePr>
          <p:nvPr/>
        </p:nvGraphicFramePr>
        <p:xfrm>
          <a:off x="3646600" y="4093425"/>
          <a:ext cx="3000000" cy="3000000"/>
        </p:xfrm>
        <a:graphic>
          <a:graphicData uri="http://schemas.openxmlformats.org/drawingml/2006/table">
            <a:tbl>
              <a:tblPr firstRow="0" firstCol="0" lastRow="0" lastCol="0" bandRow="0" bandCol="0">
                <a:tableStyleId>{0FF95457-F481-43EF-8FB5-189A222E6397}</a:tableStyleId>
                <a:noFill/>
              </a:tblPr>
              <a:tblGrid>
                <a:gridCol w="434650"/>
                <a:gridCol w="434650"/>
                <a:gridCol w="434650"/>
                <a:gridCol w="434650"/>
                <a:gridCol w="434650"/>
                <a:gridCol w="434650"/>
                <a:gridCol w="434650"/>
              </a:tblGrid>
              <a:tr h="287925">
                <a:tc>
                  <a:txBody>
                    <a:bodyPr/>
                    <a:p>
                      <a:pPr marL="0" lvl="0" indent="0" algn="l">
                        <a:spcBef>
                          <a:spcPts val="0"/>
                        </a:spcBef>
                        <a:spcAft>
                          <a:spcPts val="0"/>
                        </a:spcAft>
                        <a:buNone/>
                        <a:defRPr/>
                      </a:pPr>
                      <a:r>
                        <a:rPr lang="en">
                          <a:solidFill>
                            <a:schemeClr val="dk1"/>
                          </a:solidFill>
                          <a:latin typeface="Merriweather"/>
                          <a:ea typeface="Merriweather"/>
                          <a:cs typeface="Merriweather"/>
                        </a:rPr>
                        <a:t>3</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latin typeface="Merriweather"/>
                          <a:ea typeface="Merriweather"/>
                          <a:cs typeface="Merriweather"/>
                        </a:rPr>
                        <a:t>9</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10</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27</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38</a:t>
                      </a:r>
                      <a:r>
                        <a:rPr lang="en">
                          <a:solidFill>
                            <a:schemeClr val="dk1"/>
                          </a:solidFill>
                          <a:latin typeface="Merriweather"/>
                          <a:ea typeface="Merriweather"/>
                          <a:cs typeface="Merriweather"/>
                        </a:rPr>
                        <a:t> </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43</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latin typeface="Merriweather"/>
                          <a:ea typeface="Merriweather"/>
                          <a:cs typeface="Merriweather"/>
                        </a:rPr>
                        <a:t>82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r>
            </a:tbl>
          </a:graphicData>
        </a:graphic>
      </p:graphicFrame>
      <p:sp>
        <p:nvSpPr>
          <p:cNvPr id="503" name="Google Shape;503;p42"/>
          <p:cNvSpPr txBox="1"/>
          <p:nvPr/>
        </p:nvSpPr>
        <p:spPr bwMode="auto">
          <a:xfrm>
            <a:off x="862775" y="879975"/>
            <a:ext cx="1732800" cy="244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Input Array: </a:t>
            </a:r>
            <a:endParaRPr>
              <a:latin typeface="Merriweather"/>
              <a:ea typeface="Merriweather"/>
              <a:cs typeface="Merriweather"/>
            </a:endParaRPr>
          </a:p>
        </p:txBody>
      </p:sp>
      <p:sp>
        <p:nvSpPr>
          <p:cNvPr id="504" name="Google Shape;504;p42"/>
          <p:cNvSpPr txBox="1"/>
          <p:nvPr/>
        </p:nvSpPr>
        <p:spPr bwMode="auto">
          <a:xfrm>
            <a:off x="750325" y="4080375"/>
            <a:ext cx="2226300" cy="244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Sorted Output </a:t>
            </a:r>
            <a:r>
              <a:rPr lang="en">
                <a:latin typeface="Merriweather"/>
                <a:ea typeface="Merriweather"/>
                <a:cs typeface="Merriweather"/>
              </a:rPr>
              <a:t>Array: </a:t>
            </a:r>
            <a:endParaRPr>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09" name="Google Shape;509;p43"/>
          <p:cNvSpPr txBox="1"/>
          <p:nvPr>
            <p:ph type="title"/>
          </p:nvPr>
        </p:nvSpPr>
        <p:spPr bwMode="auto">
          <a:xfrm>
            <a:off x="590549" y="540800"/>
            <a:ext cx="7505700" cy="4152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300" b="1">
                <a:latin typeface="Merriweather"/>
                <a:ea typeface="Merriweather"/>
                <a:cs typeface="Merriweather"/>
              </a:rPr>
              <a:t>Quick Sort</a:t>
            </a:r>
            <a:endParaRPr sz="2300" b="1">
              <a:latin typeface="Merriweather"/>
              <a:ea typeface="Merriweather"/>
              <a:cs typeface="Merriweather"/>
            </a:endParaRPr>
          </a:p>
        </p:txBody>
      </p:sp>
      <p:sp>
        <p:nvSpPr>
          <p:cNvPr id="510" name="Google Shape;510;p43"/>
          <p:cNvSpPr txBox="1"/>
          <p:nvPr>
            <p:ph type="body" idx="1"/>
          </p:nvPr>
        </p:nvSpPr>
        <p:spPr bwMode="auto">
          <a:xfrm>
            <a:off x="636700" y="1195350"/>
            <a:ext cx="7704600" cy="2448000"/>
          </a:xfrm>
          <a:prstGeom prst="rect">
            <a:avLst/>
          </a:prstGeom>
        </p:spPr>
        <p:txBody>
          <a:bodyPr spcFirstLastPara="1" wrap="square" lIns="91425" tIns="91425" rIns="91425" bIns="91425" anchor="t" anchorCtr="0">
            <a:noAutofit/>
          </a:bodyPr>
          <a:lstStyle/>
          <a:p>
            <a:pPr marL="457200" lvl="0" indent="-317500" algn="l">
              <a:spcBef>
                <a:spcPts val="0"/>
              </a:spcBef>
              <a:spcAft>
                <a:spcPts val="0"/>
              </a:spcAft>
              <a:buClr>
                <a:srgbClr val="000000"/>
              </a:buClr>
              <a:buSzPts val="1400"/>
              <a:buFont typeface="Merriweather"/>
              <a:buChar char="●"/>
              <a:defRPr/>
            </a:pPr>
            <a:r>
              <a:rPr lang="en" sz="1400">
                <a:solidFill>
                  <a:srgbClr val="000000"/>
                </a:solidFill>
                <a:highlight>
                  <a:srgbClr val="FFFFFF"/>
                </a:highlight>
                <a:latin typeface="Merriweather"/>
                <a:ea typeface="Merriweather"/>
                <a:cs typeface="Merriweather"/>
              </a:rPr>
              <a:t>A </a:t>
            </a:r>
            <a:r>
              <a:rPr lang="en" sz="1400" b="1">
                <a:solidFill>
                  <a:srgbClr val="980000"/>
                </a:solidFill>
                <a:highlight>
                  <a:srgbClr val="FFFFFF"/>
                </a:highlight>
                <a:latin typeface="Merriweather"/>
                <a:ea typeface="Merriweather"/>
                <a:cs typeface="Merriweather"/>
              </a:rPr>
              <a:t>Divide and Conquer</a:t>
            </a:r>
            <a:r>
              <a:rPr lang="en" sz="1400">
                <a:solidFill>
                  <a:srgbClr val="000000"/>
                </a:solidFill>
                <a:highlight>
                  <a:srgbClr val="FFFFFF"/>
                </a:highlight>
                <a:latin typeface="Merriweather"/>
                <a:ea typeface="Merriweather"/>
                <a:cs typeface="Merriweather"/>
              </a:rPr>
              <a:t> algorithm. </a:t>
            </a:r>
            <a:endParaRPr sz="1400">
              <a:solidFill>
                <a:srgbClr val="000000"/>
              </a:solidFill>
              <a:highlight>
                <a:srgbClr val="FFFFFF"/>
              </a:highlight>
              <a:latin typeface="Merriweather"/>
              <a:ea typeface="Merriweather"/>
              <a:cs typeface="Merriweather"/>
            </a:endParaRPr>
          </a:p>
          <a:p>
            <a:pPr marL="457200" lvl="0" indent="-317500" algn="l">
              <a:spcBef>
                <a:spcPts val="0"/>
              </a:spcBef>
              <a:spcAft>
                <a:spcPts val="0"/>
              </a:spcAft>
              <a:buClr>
                <a:srgbClr val="000000"/>
              </a:buClr>
              <a:buSzPts val="1400"/>
              <a:buFont typeface="Merriweather"/>
              <a:buChar char="●"/>
              <a:defRPr/>
            </a:pPr>
            <a:r>
              <a:rPr lang="en" sz="1400">
                <a:solidFill>
                  <a:srgbClr val="000000"/>
                </a:solidFill>
                <a:highlight>
                  <a:srgbClr val="FFFFFF"/>
                </a:highlight>
                <a:latin typeface="Merriweather"/>
                <a:ea typeface="Merriweather"/>
                <a:cs typeface="Merriweather"/>
              </a:rPr>
              <a:t>Picks an element as </a:t>
            </a:r>
            <a:r>
              <a:rPr lang="en" sz="1400" b="1">
                <a:solidFill>
                  <a:srgbClr val="980000"/>
                </a:solidFill>
                <a:highlight>
                  <a:srgbClr val="FFFFFF"/>
                </a:highlight>
                <a:latin typeface="Merriweather"/>
                <a:ea typeface="Merriweather"/>
                <a:cs typeface="Merriweather"/>
              </a:rPr>
              <a:t>pivot </a:t>
            </a:r>
            <a:r>
              <a:rPr lang="en" sz="1400">
                <a:solidFill>
                  <a:srgbClr val="000000"/>
                </a:solidFill>
                <a:highlight>
                  <a:srgbClr val="FFFFFF"/>
                </a:highlight>
                <a:latin typeface="Merriweather"/>
                <a:ea typeface="Merriweather"/>
                <a:cs typeface="Merriweather"/>
              </a:rPr>
              <a:t>and partitions the given array around the picked pivot. </a:t>
            </a:r>
            <a:endParaRPr sz="1400">
              <a:solidFill>
                <a:srgbClr val="000000"/>
              </a:solidFill>
              <a:highlight>
                <a:srgbClr val="FFFFFF"/>
              </a:highlight>
              <a:latin typeface="Merriweather"/>
              <a:ea typeface="Merriweather"/>
              <a:cs typeface="Merriweather"/>
            </a:endParaRPr>
          </a:p>
          <a:p>
            <a:pPr marL="457200" lvl="0" indent="-317500" algn="l">
              <a:spcBef>
                <a:spcPts val="0"/>
              </a:spcBef>
              <a:spcAft>
                <a:spcPts val="0"/>
              </a:spcAft>
              <a:buClr>
                <a:srgbClr val="000000"/>
              </a:buClr>
              <a:buSzPts val="1400"/>
              <a:buFont typeface="Merriweather"/>
              <a:buChar char="●"/>
              <a:defRPr/>
            </a:pPr>
            <a:r>
              <a:rPr lang="en" sz="1400">
                <a:solidFill>
                  <a:srgbClr val="000000"/>
                </a:solidFill>
                <a:highlight>
                  <a:srgbClr val="FFFFFF"/>
                </a:highlight>
                <a:latin typeface="Merriweather"/>
                <a:ea typeface="Merriweather"/>
                <a:cs typeface="Merriweather"/>
              </a:rPr>
              <a:t>The key process in quickSort is </a:t>
            </a:r>
            <a:r>
              <a:rPr lang="en" sz="1400" b="1">
                <a:solidFill>
                  <a:srgbClr val="980000"/>
                </a:solidFill>
                <a:highlight>
                  <a:srgbClr val="FFFFFF"/>
                </a:highlight>
                <a:latin typeface="Merriweather"/>
                <a:ea typeface="Merriweather"/>
                <a:cs typeface="Merriweather"/>
              </a:rPr>
              <a:t>partition()</a:t>
            </a:r>
            <a:r>
              <a:rPr lang="en" sz="1400">
                <a:solidFill>
                  <a:srgbClr val="000000"/>
                </a:solidFill>
                <a:highlight>
                  <a:srgbClr val="FFFFFF"/>
                </a:highlight>
                <a:latin typeface="Merriweather"/>
                <a:ea typeface="Merriweather"/>
                <a:cs typeface="Merriweather"/>
              </a:rPr>
              <a:t>. Target of partitions is, given an array and an element x of array as pivot, put x at its correct position in sorted array and put all smaller elements (smaller than x) before x, and put all greater elements (greater than x) after x. </a:t>
            </a:r>
            <a:endParaRPr sz="1400">
              <a:solidFill>
                <a:srgbClr val="000000"/>
              </a:solidFill>
              <a:highlight>
                <a:srgbClr val="FFFFFF"/>
              </a:highlight>
              <a:latin typeface="Merriweather"/>
              <a:ea typeface="Merriweather"/>
              <a:cs typeface="Merriweather"/>
            </a:endParaRPr>
          </a:p>
          <a:p>
            <a:pPr marL="457200" lvl="0" indent="-317500" algn="l">
              <a:spcBef>
                <a:spcPts val="0"/>
              </a:spcBef>
              <a:spcAft>
                <a:spcPts val="0"/>
              </a:spcAft>
              <a:buClr>
                <a:srgbClr val="000000"/>
              </a:buClr>
              <a:buSzPts val="1400"/>
              <a:buFont typeface="Merriweather"/>
              <a:buChar char="●"/>
              <a:defRPr/>
            </a:pPr>
            <a:r>
              <a:rPr lang="en" sz="1400">
                <a:solidFill>
                  <a:srgbClr val="000000"/>
                </a:solidFill>
                <a:highlight>
                  <a:srgbClr val="FFFFFF"/>
                </a:highlight>
                <a:latin typeface="Merriweather"/>
                <a:ea typeface="Merriweather"/>
                <a:cs typeface="Merriweather"/>
              </a:rPr>
              <a:t>There are many different versions of quickSort that pick pivot in different ways.</a:t>
            </a:r>
            <a:endParaRPr sz="1400">
              <a:solidFill>
                <a:srgbClr val="000000"/>
              </a:solidFill>
              <a:highlight>
                <a:srgbClr val="FFFFFF"/>
              </a:highlight>
              <a:latin typeface="Merriweather"/>
              <a:ea typeface="Merriweather"/>
              <a:cs typeface="Merriweather"/>
            </a:endParaRPr>
          </a:p>
          <a:p>
            <a:pPr marL="457200" lvl="0" indent="0" algn="l">
              <a:lnSpc>
                <a:spcPct val="158000"/>
              </a:lnSpc>
              <a:spcBef>
                <a:spcPts val="800"/>
              </a:spcBef>
              <a:spcAft>
                <a:spcPts val="0"/>
              </a:spcAft>
              <a:buNone/>
              <a:defRPr/>
            </a:pPr>
            <a:r>
              <a:rPr lang="en" sz="1400">
                <a:solidFill>
                  <a:srgbClr val="000000"/>
                </a:solidFill>
                <a:highlight>
                  <a:srgbClr val="FFFFFF"/>
                </a:highlight>
                <a:latin typeface="Merriweather"/>
                <a:ea typeface="Merriweather"/>
                <a:cs typeface="Merriweather"/>
              </a:rPr>
              <a:t>Always pick first element as pivot, Always pick last element as pivot, Pick a random element as pivot, or Pick median as pivot.</a:t>
            </a:r>
            <a:endParaRPr sz="1400">
              <a:solidFill>
                <a:srgbClr val="000000"/>
              </a:solidFill>
              <a:highlight>
                <a:srgbClr val="FFFFFF"/>
              </a:highlight>
              <a:latin typeface="Merriweather"/>
              <a:ea typeface="Merriweather"/>
              <a:cs typeface="Merriweather"/>
            </a:endParaRPr>
          </a:p>
          <a:p>
            <a:pPr marL="0" lvl="0" indent="0" algn="l">
              <a:spcBef>
                <a:spcPts val="3600"/>
              </a:spcBef>
              <a:spcAft>
                <a:spcPts val="0"/>
              </a:spcAft>
              <a:buNone/>
              <a:defRPr/>
            </a:pPr>
            <a:endParaRPr sz="1400">
              <a:solidFill>
                <a:srgbClr val="000000"/>
              </a:solidFill>
              <a:highlight>
                <a:srgbClr val="FFFFFF"/>
              </a:highlight>
              <a:latin typeface="Merriweather"/>
              <a:ea typeface="Merriweather"/>
              <a:cs typeface="Merriweather"/>
            </a:endParaRPr>
          </a:p>
          <a:p>
            <a:pPr marL="0" lvl="0" indent="0" algn="l">
              <a:spcBef>
                <a:spcPts val="800"/>
              </a:spcBef>
              <a:spcAft>
                <a:spcPts val="1600"/>
              </a:spcAft>
              <a:buNone/>
              <a:defRPr/>
            </a:pPr>
            <a:endParaRPr sz="1400">
              <a:solidFill>
                <a:srgbClr val="000000"/>
              </a:solidFill>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15" name="Google Shape;515;p44"/>
          <p:cNvSpPr txBox="1"/>
          <p:nvPr>
            <p:ph type="title"/>
          </p:nvPr>
        </p:nvSpPr>
        <p:spPr bwMode="auto">
          <a:xfrm>
            <a:off x="666750" y="617000"/>
            <a:ext cx="7505700" cy="4152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1900" b="1">
                <a:latin typeface="Merriweather"/>
                <a:ea typeface="Merriweather"/>
                <a:cs typeface="Merriweather"/>
              </a:rPr>
              <a:t>Quick Sort </a:t>
            </a:r>
            <a:endParaRPr sz="1900" b="1">
              <a:latin typeface="Merriweather"/>
              <a:ea typeface="Merriweather"/>
              <a:cs typeface="Merriweather"/>
            </a:endParaRPr>
          </a:p>
          <a:p>
            <a:pPr marL="0" lvl="0" indent="0" algn="l">
              <a:spcBef>
                <a:spcPts val="0"/>
              </a:spcBef>
              <a:spcAft>
                <a:spcPts val="0"/>
              </a:spcAft>
              <a:buNone/>
              <a:defRPr/>
            </a:pPr>
            <a:r>
              <a:rPr lang="en" sz="1900" b="1">
                <a:latin typeface="Merriweather"/>
                <a:ea typeface="Merriweather"/>
                <a:cs typeface="Merriweather"/>
              </a:rPr>
              <a:t>Visualization</a:t>
            </a:r>
            <a:endParaRPr sz="1900" b="1">
              <a:latin typeface="Merriweather"/>
              <a:ea typeface="Merriweather"/>
              <a:cs typeface="Merriweather"/>
            </a:endParaRPr>
          </a:p>
        </p:txBody>
      </p:sp>
      <p:graphicFrame>
        <p:nvGraphicFramePr>
          <p:cNvPr id="516" name="Google Shape;516;p44"/>
          <p:cNvGraphicFramePr>
            <a:graphicFrameLocks xmlns:a="http://schemas.openxmlformats.org/drawingml/2006/main"/>
          </p:cNvGraphicFramePr>
          <p:nvPr/>
        </p:nvGraphicFramePr>
        <p:xfrm>
          <a:off x="3570400" y="1121625"/>
          <a:ext cx="3000000" cy="3000000"/>
        </p:xfrm>
        <a:graphic>
          <a:graphicData uri="http://schemas.openxmlformats.org/drawingml/2006/table">
            <a:tbl>
              <a:tblPr firstRow="0" firstCol="0" lastRow="0" lastCol="0" bandRow="0" bandCol="0">
                <a:tableStyleId>{0FF95457-F481-43EF-8FB5-189A222E6397}</a:tableStyleId>
                <a:noFill/>
              </a:tblPr>
              <a:tblGrid>
                <a:gridCol w="434650"/>
                <a:gridCol w="434650"/>
                <a:gridCol w="434650"/>
                <a:gridCol w="434650"/>
                <a:gridCol w="434650"/>
                <a:gridCol w="434650"/>
                <a:gridCol w="434650"/>
              </a:tblGrid>
              <a:tr h="287925">
                <a:tc>
                  <a:txBody>
                    <a:bodyPr/>
                    <a:p>
                      <a:pPr marL="0" lvl="0" indent="0" algn="l">
                        <a:spcBef>
                          <a:spcPts val="0"/>
                        </a:spcBef>
                        <a:spcAft>
                          <a:spcPts val="0"/>
                        </a:spcAft>
                        <a:buNone/>
                        <a:defRPr/>
                      </a:pPr>
                      <a:r>
                        <a:rPr lang="en">
                          <a:latin typeface="Merriweather"/>
                          <a:ea typeface="Merriweather"/>
                          <a:cs typeface="Merriweather"/>
                        </a:rPr>
                        <a:t>10</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80</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30</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90</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40</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50</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70</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6AA84F"/>
                    </a:solidFill>
                  </a:tcPr>
                </a:tc>
              </a:tr>
            </a:tbl>
          </a:graphicData>
        </a:graphic>
      </p:graphicFrame>
      <p:graphicFrame>
        <p:nvGraphicFramePr>
          <p:cNvPr id="517" name="Google Shape;517;p44"/>
          <p:cNvGraphicFramePr>
            <a:graphicFrameLocks xmlns:a="http://schemas.openxmlformats.org/drawingml/2006/main"/>
          </p:cNvGraphicFramePr>
          <p:nvPr/>
        </p:nvGraphicFramePr>
        <p:xfrm>
          <a:off x="2579800" y="2036025"/>
          <a:ext cx="3000000" cy="3000000"/>
        </p:xfrm>
        <a:graphic>
          <a:graphicData uri="http://schemas.openxmlformats.org/drawingml/2006/table">
            <a:tbl>
              <a:tblPr firstRow="0" firstCol="0" lastRow="0" lastCol="0" bandRow="0" bandCol="0">
                <a:tableStyleId>{0FF95457-F481-43EF-8FB5-189A222E6397}</a:tableStyleId>
                <a:noFill/>
              </a:tblPr>
              <a:tblGrid>
                <a:gridCol w="434650"/>
                <a:gridCol w="434650"/>
                <a:gridCol w="434650"/>
                <a:gridCol w="434650"/>
              </a:tblGrid>
              <a:tr h="287925">
                <a:tc>
                  <a:txBody>
                    <a:bodyPr/>
                    <a:p>
                      <a:pPr marL="0" lvl="0" indent="0" algn="l">
                        <a:spcBef>
                          <a:spcPts val="0"/>
                        </a:spcBef>
                        <a:spcAft>
                          <a:spcPts val="0"/>
                        </a:spcAft>
                        <a:buNone/>
                        <a:defRPr/>
                      </a:pPr>
                      <a:r>
                        <a:rPr lang="en">
                          <a:latin typeface="Merriweather"/>
                          <a:ea typeface="Merriweather"/>
                          <a:cs typeface="Merriweather"/>
                        </a:rPr>
                        <a:t>10</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3</a:t>
                      </a:r>
                      <a:r>
                        <a:rPr lang="en">
                          <a:latin typeface="Merriweather"/>
                          <a:ea typeface="Merriweather"/>
                          <a:cs typeface="Merriweather"/>
                        </a:rPr>
                        <a:t>0</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4</a:t>
                      </a:r>
                      <a:r>
                        <a:rPr lang="en">
                          <a:latin typeface="Merriweather"/>
                          <a:ea typeface="Merriweather"/>
                          <a:cs typeface="Merriweather"/>
                        </a:rPr>
                        <a:t>0</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5</a:t>
                      </a:r>
                      <a:r>
                        <a:rPr lang="en">
                          <a:solidFill>
                            <a:schemeClr val="dk1"/>
                          </a:solidFill>
                          <a:latin typeface="Merriweather"/>
                          <a:ea typeface="Merriweather"/>
                          <a:cs typeface="Merriweather"/>
                        </a:rPr>
                        <a:t>0</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6AA84F"/>
                    </a:solidFill>
                  </a:tcPr>
                </a:tc>
              </a:tr>
            </a:tbl>
          </a:graphicData>
        </a:graphic>
      </p:graphicFrame>
      <p:graphicFrame>
        <p:nvGraphicFramePr>
          <p:cNvPr id="518" name="Google Shape;518;p44"/>
          <p:cNvGraphicFramePr>
            <a:graphicFrameLocks xmlns:a="http://schemas.openxmlformats.org/drawingml/2006/main"/>
          </p:cNvGraphicFramePr>
          <p:nvPr/>
        </p:nvGraphicFramePr>
        <p:xfrm>
          <a:off x="6085000" y="2036025"/>
          <a:ext cx="3000000" cy="3000000"/>
        </p:xfrm>
        <a:graphic>
          <a:graphicData uri="http://schemas.openxmlformats.org/drawingml/2006/table">
            <a:tbl>
              <a:tblPr firstRow="0" firstCol="0" lastRow="0" lastCol="0" bandRow="0" bandCol="0">
                <a:tableStyleId>{0FF95457-F481-43EF-8FB5-189A222E6397}</a:tableStyleId>
                <a:noFill/>
              </a:tblPr>
              <a:tblGrid>
                <a:gridCol w="434650"/>
                <a:gridCol w="434650"/>
              </a:tblGrid>
              <a:tr h="287925">
                <a:tc>
                  <a:txBody>
                    <a:bodyPr/>
                    <a:p>
                      <a:pPr marL="0" lvl="0" indent="0" algn="l">
                        <a:spcBef>
                          <a:spcPts val="0"/>
                        </a:spcBef>
                        <a:spcAft>
                          <a:spcPts val="0"/>
                        </a:spcAft>
                        <a:buNone/>
                        <a:defRPr/>
                      </a:pPr>
                      <a:r>
                        <a:rPr lang="en">
                          <a:latin typeface="Merriweather"/>
                          <a:ea typeface="Merriweather"/>
                          <a:cs typeface="Merriweather"/>
                        </a:rPr>
                        <a:t>9</a:t>
                      </a:r>
                      <a:r>
                        <a:rPr lang="en">
                          <a:latin typeface="Merriweather"/>
                          <a:ea typeface="Merriweather"/>
                          <a:cs typeface="Merriweather"/>
                        </a:rPr>
                        <a:t>0</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8</a:t>
                      </a:r>
                      <a:r>
                        <a:rPr lang="en">
                          <a:solidFill>
                            <a:schemeClr val="dk1"/>
                          </a:solidFill>
                          <a:latin typeface="Merriweather"/>
                          <a:ea typeface="Merriweather"/>
                          <a:cs typeface="Merriweather"/>
                        </a:rPr>
                        <a:t>0</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6AA84F"/>
                    </a:solidFill>
                  </a:tcPr>
                </a:tc>
              </a:tr>
            </a:tbl>
          </a:graphicData>
        </a:graphic>
      </p:graphicFrame>
      <p:graphicFrame>
        <p:nvGraphicFramePr>
          <p:cNvPr id="519" name="Google Shape;519;p44"/>
          <p:cNvGraphicFramePr>
            <a:graphicFrameLocks xmlns:a="http://schemas.openxmlformats.org/drawingml/2006/main"/>
          </p:cNvGraphicFramePr>
          <p:nvPr/>
        </p:nvGraphicFramePr>
        <p:xfrm>
          <a:off x="1589200" y="3407625"/>
          <a:ext cx="3000000" cy="3000000"/>
        </p:xfrm>
        <a:graphic>
          <a:graphicData uri="http://schemas.openxmlformats.org/drawingml/2006/table">
            <a:tbl>
              <a:tblPr firstRow="0" firstCol="0" lastRow="0" lastCol="0" bandRow="0" bandCol="0">
                <a:tableStyleId>{0FF95457-F481-43EF-8FB5-189A222E6397}</a:tableStyleId>
                <a:noFill/>
              </a:tblPr>
              <a:tblGrid>
                <a:gridCol w="434650"/>
                <a:gridCol w="434650"/>
              </a:tblGrid>
              <a:tr h="287925">
                <a:tc>
                  <a:txBody>
                    <a:bodyPr/>
                    <a:p>
                      <a:pPr marL="0" lvl="0" indent="0" algn="l">
                        <a:spcBef>
                          <a:spcPts val="0"/>
                        </a:spcBef>
                        <a:spcAft>
                          <a:spcPts val="0"/>
                        </a:spcAft>
                        <a:buNone/>
                        <a:defRPr/>
                      </a:pPr>
                      <a:r>
                        <a:rPr lang="en">
                          <a:latin typeface="Merriweather"/>
                          <a:ea typeface="Merriweather"/>
                          <a:cs typeface="Merriweather"/>
                        </a:rPr>
                        <a:t>1</a:t>
                      </a:r>
                      <a:r>
                        <a:rPr lang="en">
                          <a:latin typeface="Merriweather"/>
                          <a:ea typeface="Merriweather"/>
                          <a:cs typeface="Merriweather"/>
                        </a:rPr>
                        <a:t>0</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3</a:t>
                      </a:r>
                      <a:r>
                        <a:rPr lang="en">
                          <a:solidFill>
                            <a:schemeClr val="dk1"/>
                          </a:solidFill>
                          <a:latin typeface="Merriweather"/>
                          <a:ea typeface="Merriweather"/>
                          <a:cs typeface="Merriweather"/>
                        </a:rPr>
                        <a:t>0</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6AA84F"/>
                    </a:solidFill>
                  </a:tcPr>
                </a:tc>
              </a:tr>
            </a:tbl>
          </a:graphicData>
        </a:graphic>
      </p:graphicFrame>
      <p:graphicFrame>
        <p:nvGraphicFramePr>
          <p:cNvPr id="520" name="Google Shape;520;p44"/>
          <p:cNvGraphicFramePr>
            <a:graphicFrameLocks xmlns:a="http://schemas.openxmlformats.org/drawingml/2006/main"/>
          </p:cNvGraphicFramePr>
          <p:nvPr/>
        </p:nvGraphicFramePr>
        <p:xfrm>
          <a:off x="6999400" y="2798025"/>
          <a:ext cx="3000000" cy="3000000"/>
        </p:xfrm>
        <a:graphic>
          <a:graphicData uri="http://schemas.openxmlformats.org/drawingml/2006/table">
            <a:tbl>
              <a:tblPr firstRow="0" firstCol="0" lastRow="0" lastCol="0" bandRow="0" bandCol="0">
                <a:tableStyleId>{0FF95457-F481-43EF-8FB5-189A222E6397}</a:tableStyleId>
                <a:noFill/>
              </a:tblPr>
              <a:tblGrid>
                <a:gridCol w="434650"/>
              </a:tblGrid>
              <a:tr h="287925">
                <a:tc>
                  <a:txBody>
                    <a:bodyPr/>
                    <a:p>
                      <a:pPr marL="0" lvl="0" indent="0" algn="l">
                        <a:spcBef>
                          <a:spcPts val="0"/>
                        </a:spcBef>
                        <a:spcAft>
                          <a:spcPts val="0"/>
                        </a:spcAft>
                        <a:buNone/>
                        <a:defRPr/>
                      </a:pPr>
                      <a:r>
                        <a:rPr lang="en">
                          <a:latin typeface="Merriweather"/>
                          <a:ea typeface="Merriweather"/>
                          <a:cs typeface="Merriweather"/>
                        </a:rPr>
                        <a:t>90</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r>
            </a:tbl>
          </a:graphicData>
        </a:graphic>
      </p:graphicFrame>
      <p:graphicFrame>
        <p:nvGraphicFramePr>
          <p:cNvPr id="521" name="Google Shape;521;p44"/>
          <p:cNvGraphicFramePr>
            <a:graphicFrameLocks xmlns:a="http://schemas.openxmlformats.org/drawingml/2006/main"/>
          </p:cNvGraphicFramePr>
          <p:nvPr/>
        </p:nvGraphicFramePr>
        <p:xfrm>
          <a:off x="2046400" y="2721825"/>
          <a:ext cx="3000000" cy="3000000"/>
        </p:xfrm>
        <a:graphic>
          <a:graphicData uri="http://schemas.openxmlformats.org/drawingml/2006/table">
            <a:tbl>
              <a:tblPr firstRow="0" firstCol="0" lastRow="0" lastCol="0" bandRow="0" bandCol="0">
                <a:tableStyleId>{0FF95457-F481-43EF-8FB5-189A222E6397}</a:tableStyleId>
                <a:noFill/>
              </a:tblPr>
              <a:tblGrid>
                <a:gridCol w="434650"/>
                <a:gridCol w="434650"/>
                <a:gridCol w="434650"/>
              </a:tblGrid>
              <a:tr h="287925">
                <a:tc>
                  <a:txBody>
                    <a:bodyPr/>
                    <a:p>
                      <a:pPr marL="0" lvl="0" indent="0" algn="l">
                        <a:spcBef>
                          <a:spcPts val="0"/>
                        </a:spcBef>
                        <a:spcAft>
                          <a:spcPts val="0"/>
                        </a:spcAft>
                        <a:buNone/>
                        <a:defRPr/>
                      </a:pPr>
                      <a:r>
                        <a:rPr lang="en">
                          <a:latin typeface="Merriweather"/>
                          <a:ea typeface="Merriweather"/>
                          <a:cs typeface="Merriweather"/>
                        </a:rPr>
                        <a:t>10</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30</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40</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6AA84F"/>
                    </a:solidFill>
                  </a:tcPr>
                </a:tc>
              </a:tr>
            </a:tbl>
          </a:graphicData>
        </a:graphic>
      </p:graphicFrame>
      <p:graphicFrame>
        <p:nvGraphicFramePr>
          <p:cNvPr id="522" name="Google Shape;522;p44"/>
          <p:cNvGraphicFramePr>
            <a:graphicFrameLocks xmlns:a="http://schemas.openxmlformats.org/drawingml/2006/main"/>
          </p:cNvGraphicFramePr>
          <p:nvPr/>
        </p:nvGraphicFramePr>
        <p:xfrm>
          <a:off x="1208200" y="4169625"/>
          <a:ext cx="3000000" cy="3000000"/>
        </p:xfrm>
        <a:graphic>
          <a:graphicData uri="http://schemas.openxmlformats.org/drawingml/2006/table">
            <a:tbl>
              <a:tblPr firstRow="0" firstCol="0" lastRow="0" lastCol="0" bandRow="0" bandCol="0">
                <a:tableStyleId>{0FF95457-F481-43EF-8FB5-189A222E6397}</a:tableStyleId>
                <a:noFill/>
              </a:tblPr>
              <a:tblGrid>
                <a:gridCol w="434650"/>
              </a:tblGrid>
              <a:tr h="287925">
                <a:tc>
                  <a:txBody>
                    <a:bodyPr/>
                    <a:p>
                      <a:pPr marL="0" lvl="0" indent="0" algn="l">
                        <a:spcBef>
                          <a:spcPts val="0"/>
                        </a:spcBef>
                        <a:spcAft>
                          <a:spcPts val="0"/>
                        </a:spcAft>
                        <a:buNone/>
                        <a:defRPr/>
                      </a:pPr>
                      <a:r>
                        <a:rPr lang="en">
                          <a:latin typeface="Merriweather"/>
                          <a:ea typeface="Merriweather"/>
                          <a:cs typeface="Merriweather"/>
                        </a:rPr>
                        <a:t>1</a:t>
                      </a:r>
                      <a:r>
                        <a:rPr lang="en">
                          <a:latin typeface="Merriweather"/>
                          <a:ea typeface="Merriweather"/>
                          <a:cs typeface="Merriweather"/>
                        </a:rPr>
                        <a:t>0</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r>
            </a:tbl>
          </a:graphicData>
        </a:graphic>
      </p:graphicFrame>
      <p:cxnSp>
        <p:nvCxnSpPr>
          <p:cNvPr id="523" name="Google Shape;523;p44"/>
          <p:cNvCxnSpPr>
            <a:cxnSpLocks/>
          </p:cNvCxnSpPr>
          <p:nvPr/>
        </p:nvCxnSpPr>
        <p:spPr bwMode="auto">
          <a:xfrm flipH="1">
            <a:off x="2610500" y="2458550"/>
            <a:ext cx="387000" cy="212400"/>
          </a:xfrm>
          <a:prstGeom prst="straightConnector1">
            <a:avLst/>
          </a:prstGeom>
          <a:noFill/>
          <a:ln w="9525" cap="flat" cmpd="sng">
            <a:solidFill>
              <a:schemeClr val="dk2"/>
            </a:solidFill>
            <a:prstDash val="solid"/>
            <a:round/>
            <a:headEnd type="none" w="med" len="med"/>
            <a:tailEnd type="triangle" w="med" len="med"/>
          </a:ln>
        </p:spPr>
      </p:cxnSp>
      <p:cxnSp>
        <p:nvCxnSpPr>
          <p:cNvPr id="524" name="Google Shape;524;p44"/>
          <p:cNvCxnSpPr>
            <a:cxnSpLocks/>
          </p:cNvCxnSpPr>
          <p:nvPr/>
        </p:nvCxnSpPr>
        <p:spPr bwMode="auto">
          <a:xfrm flipH="1">
            <a:off x="1924700" y="3144350"/>
            <a:ext cx="387000" cy="212400"/>
          </a:xfrm>
          <a:prstGeom prst="straightConnector1">
            <a:avLst/>
          </a:prstGeom>
          <a:noFill/>
          <a:ln w="9525" cap="flat" cmpd="sng">
            <a:solidFill>
              <a:schemeClr val="dk2"/>
            </a:solidFill>
            <a:prstDash val="solid"/>
            <a:round/>
            <a:headEnd type="none" w="med" len="med"/>
            <a:tailEnd type="triangle" w="med" len="med"/>
          </a:ln>
        </p:spPr>
      </p:cxnSp>
      <p:cxnSp>
        <p:nvCxnSpPr>
          <p:cNvPr id="525" name="Google Shape;525;p44"/>
          <p:cNvCxnSpPr>
            <a:cxnSpLocks/>
          </p:cNvCxnSpPr>
          <p:nvPr/>
        </p:nvCxnSpPr>
        <p:spPr bwMode="auto">
          <a:xfrm flipH="1">
            <a:off x="1315050" y="3845150"/>
            <a:ext cx="433200" cy="273600"/>
          </a:xfrm>
          <a:prstGeom prst="straightConnector1">
            <a:avLst/>
          </a:prstGeom>
          <a:noFill/>
          <a:ln w="9525" cap="flat" cmpd="sng">
            <a:solidFill>
              <a:schemeClr val="dk2"/>
            </a:solidFill>
            <a:prstDash val="solid"/>
            <a:round/>
            <a:headEnd type="none" w="med" len="med"/>
            <a:tailEnd type="triangle" w="med" len="med"/>
          </a:ln>
        </p:spPr>
      </p:cxnSp>
      <p:cxnSp>
        <p:nvCxnSpPr>
          <p:cNvPr id="526" name="Google Shape;526;p44"/>
          <p:cNvCxnSpPr>
            <a:cxnSpLocks/>
          </p:cNvCxnSpPr>
          <p:nvPr/>
        </p:nvCxnSpPr>
        <p:spPr bwMode="auto">
          <a:xfrm flipH="1">
            <a:off x="5955500" y="2458550"/>
            <a:ext cx="318600" cy="274200"/>
          </a:xfrm>
          <a:prstGeom prst="straightConnector1">
            <a:avLst/>
          </a:prstGeom>
          <a:noFill/>
          <a:ln w="9525" cap="flat" cmpd="sng">
            <a:solidFill>
              <a:schemeClr val="dk2"/>
            </a:solidFill>
            <a:prstDash val="solid"/>
            <a:round/>
            <a:headEnd type="none" w="med" len="med"/>
            <a:tailEnd type="triangle" w="med" len="med"/>
          </a:ln>
        </p:spPr>
      </p:cxnSp>
      <p:cxnSp>
        <p:nvCxnSpPr>
          <p:cNvPr id="527" name="Google Shape;527;p44"/>
          <p:cNvCxnSpPr>
            <a:cxnSpLocks/>
          </p:cNvCxnSpPr>
          <p:nvPr/>
        </p:nvCxnSpPr>
        <p:spPr bwMode="auto">
          <a:xfrm>
            <a:off x="6756650" y="2442200"/>
            <a:ext cx="312000" cy="312000"/>
          </a:xfrm>
          <a:prstGeom prst="straightConnector1">
            <a:avLst/>
          </a:prstGeom>
          <a:noFill/>
          <a:ln w="9525" cap="flat" cmpd="sng">
            <a:solidFill>
              <a:schemeClr val="dk2"/>
            </a:solidFill>
            <a:prstDash val="solid"/>
            <a:round/>
            <a:headEnd type="none" w="med" len="med"/>
            <a:tailEnd type="triangle" w="med" len="med"/>
          </a:ln>
        </p:spPr>
      </p:cxnSp>
      <p:cxnSp>
        <p:nvCxnSpPr>
          <p:cNvPr id="528" name="Google Shape;528;p44"/>
          <p:cNvCxnSpPr>
            <a:cxnSpLocks/>
          </p:cNvCxnSpPr>
          <p:nvPr/>
        </p:nvCxnSpPr>
        <p:spPr bwMode="auto">
          <a:xfrm>
            <a:off x="3861050" y="2442200"/>
            <a:ext cx="418800" cy="215699"/>
          </a:xfrm>
          <a:prstGeom prst="straightConnector1">
            <a:avLst/>
          </a:prstGeom>
          <a:noFill/>
          <a:ln w="9525" cap="flat" cmpd="sng">
            <a:solidFill>
              <a:schemeClr val="dk2"/>
            </a:solidFill>
            <a:prstDash val="solid"/>
            <a:round/>
            <a:headEnd type="none" w="med" len="med"/>
            <a:tailEnd type="triangle" w="med" len="med"/>
          </a:ln>
        </p:spPr>
      </p:cxnSp>
      <p:cxnSp>
        <p:nvCxnSpPr>
          <p:cNvPr id="529" name="Google Shape;529;p44"/>
          <p:cNvCxnSpPr>
            <a:cxnSpLocks/>
          </p:cNvCxnSpPr>
          <p:nvPr/>
        </p:nvCxnSpPr>
        <p:spPr bwMode="auto">
          <a:xfrm>
            <a:off x="2870450" y="3128000"/>
            <a:ext cx="418800" cy="215699"/>
          </a:xfrm>
          <a:prstGeom prst="straightConnector1">
            <a:avLst/>
          </a:prstGeom>
          <a:noFill/>
          <a:ln w="9525" cap="flat" cmpd="sng">
            <a:solidFill>
              <a:schemeClr val="dk2"/>
            </a:solidFill>
            <a:prstDash val="solid"/>
            <a:round/>
            <a:headEnd type="none" w="med" len="med"/>
            <a:tailEnd type="triangle" w="med" len="med"/>
          </a:ln>
        </p:spPr>
      </p:cxnSp>
      <p:cxnSp>
        <p:nvCxnSpPr>
          <p:cNvPr id="530" name="Google Shape;530;p44"/>
          <p:cNvCxnSpPr>
            <a:cxnSpLocks/>
          </p:cNvCxnSpPr>
          <p:nvPr/>
        </p:nvCxnSpPr>
        <p:spPr bwMode="auto">
          <a:xfrm>
            <a:off x="2235150" y="3845150"/>
            <a:ext cx="368399" cy="336899"/>
          </a:xfrm>
          <a:prstGeom prst="straightConnector1">
            <a:avLst/>
          </a:prstGeom>
          <a:noFill/>
          <a:ln w="9525" cap="flat" cmpd="sng">
            <a:solidFill>
              <a:schemeClr val="dk2"/>
            </a:solidFill>
            <a:prstDash val="solid"/>
            <a:round/>
            <a:headEnd type="none" w="med" len="med"/>
            <a:tailEnd type="triangle" w="med" len="med"/>
          </a:ln>
        </p:spPr>
      </p:cxnSp>
      <p:cxnSp>
        <p:nvCxnSpPr>
          <p:cNvPr id="531" name="Google Shape;531;p44"/>
          <p:cNvCxnSpPr>
            <a:cxnSpLocks/>
          </p:cNvCxnSpPr>
          <p:nvPr/>
        </p:nvCxnSpPr>
        <p:spPr bwMode="auto">
          <a:xfrm flipH="1">
            <a:off x="3143775" y="1597975"/>
            <a:ext cx="651900" cy="387300"/>
          </a:xfrm>
          <a:prstGeom prst="straightConnector1">
            <a:avLst/>
          </a:prstGeom>
          <a:noFill/>
          <a:ln w="9525" cap="flat" cmpd="sng">
            <a:solidFill>
              <a:schemeClr val="dk2"/>
            </a:solidFill>
            <a:prstDash val="solid"/>
            <a:round/>
            <a:headEnd type="none" w="med" len="med"/>
            <a:tailEnd type="triangle" w="med" len="med"/>
          </a:ln>
        </p:spPr>
      </p:cxnSp>
      <p:cxnSp>
        <p:nvCxnSpPr>
          <p:cNvPr id="532" name="Google Shape;532;p44"/>
          <p:cNvCxnSpPr>
            <a:cxnSpLocks/>
          </p:cNvCxnSpPr>
          <p:nvPr/>
        </p:nvCxnSpPr>
        <p:spPr bwMode="auto">
          <a:xfrm>
            <a:off x="6067800" y="1560525"/>
            <a:ext cx="498000" cy="411600"/>
          </a:xfrm>
          <a:prstGeom prst="straightConnector1">
            <a:avLst/>
          </a:prstGeom>
          <a:noFill/>
          <a:ln w="9525" cap="flat" cmpd="sng">
            <a:solidFill>
              <a:schemeClr val="dk2"/>
            </a:solidFill>
            <a:prstDash val="solid"/>
            <a:round/>
            <a:headEnd type="none" w="med" len="med"/>
            <a:tailEnd type="triangle" w="med" len="med"/>
          </a:ln>
        </p:spPr>
      </p:cxnSp>
      <p:sp>
        <p:nvSpPr>
          <p:cNvPr id="533" name="Google Shape;533;p44"/>
          <p:cNvSpPr txBox="1"/>
          <p:nvPr/>
        </p:nvSpPr>
        <p:spPr bwMode="auto">
          <a:xfrm>
            <a:off x="2477525" y="4193400"/>
            <a:ext cx="743100" cy="336899"/>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1500">
                <a:latin typeface="Merriweather"/>
                <a:ea typeface="Merriweather"/>
                <a:cs typeface="Merriweather"/>
              </a:rPr>
              <a:t>{  }</a:t>
            </a:r>
            <a:endParaRPr sz="1500">
              <a:latin typeface="Merriweather"/>
              <a:ea typeface="Merriweather"/>
              <a:cs typeface="Merriweather"/>
            </a:endParaRPr>
          </a:p>
        </p:txBody>
      </p:sp>
      <p:sp>
        <p:nvSpPr>
          <p:cNvPr id="534" name="Google Shape;534;p44"/>
          <p:cNvSpPr txBox="1"/>
          <p:nvPr/>
        </p:nvSpPr>
        <p:spPr bwMode="auto">
          <a:xfrm>
            <a:off x="3239524" y="3355200"/>
            <a:ext cx="743100" cy="336899"/>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1500">
                <a:latin typeface="Merriweather"/>
                <a:ea typeface="Merriweather"/>
                <a:cs typeface="Merriweather"/>
              </a:rPr>
              <a:t>{  }</a:t>
            </a:r>
            <a:endParaRPr sz="1500">
              <a:latin typeface="Merriweather"/>
              <a:ea typeface="Merriweather"/>
              <a:cs typeface="Merriweather"/>
            </a:endParaRPr>
          </a:p>
        </p:txBody>
      </p:sp>
      <p:sp>
        <p:nvSpPr>
          <p:cNvPr id="535" name="Google Shape;535;p44"/>
          <p:cNvSpPr txBox="1"/>
          <p:nvPr/>
        </p:nvSpPr>
        <p:spPr bwMode="auto">
          <a:xfrm>
            <a:off x="4153925" y="2669400"/>
            <a:ext cx="743100" cy="336899"/>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1500">
                <a:latin typeface="Merriweather"/>
                <a:ea typeface="Merriweather"/>
                <a:cs typeface="Merriweather"/>
              </a:rPr>
              <a:t>{  }</a:t>
            </a:r>
            <a:endParaRPr sz="1500">
              <a:latin typeface="Merriweather"/>
              <a:ea typeface="Merriweather"/>
              <a:cs typeface="Merriweather"/>
            </a:endParaRPr>
          </a:p>
        </p:txBody>
      </p:sp>
      <p:sp>
        <p:nvSpPr>
          <p:cNvPr id="536" name="Google Shape;536;p44"/>
          <p:cNvSpPr txBox="1"/>
          <p:nvPr/>
        </p:nvSpPr>
        <p:spPr bwMode="auto">
          <a:xfrm>
            <a:off x="5601725" y="2745600"/>
            <a:ext cx="743100" cy="336899"/>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1500">
                <a:latin typeface="Merriweather"/>
                <a:ea typeface="Merriweather"/>
                <a:cs typeface="Merriweather"/>
              </a:rPr>
              <a:t>{  }</a:t>
            </a:r>
            <a:endParaRPr sz="1500">
              <a:latin typeface="Merriweather"/>
              <a:ea typeface="Merriweather"/>
              <a:cs typeface="Merriweather"/>
            </a:endParaRPr>
          </a:p>
        </p:txBody>
      </p:sp>
      <p:sp>
        <p:nvSpPr>
          <p:cNvPr id="537" name="Google Shape;537;p44"/>
          <p:cNvSpPr txBox="1"/>
          <p:nvPr/>
        </p:nvSpPr>
        <p:spPr bwMode="auto">
          <a:xfrm>
            <a:off x="4516050" y="1595375"/>
            <a:ext cx="1303800" cy="5322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defRPr/>
            </a:pPr>
            <a:r>
              <a:rPr lang="en" sz="1200">
                <a:latin typeface="Merriweather"/>
                <a:ea typeface="Merriweather"/>
                <a:cs typeface="Merriweather"/>
              </a:rPr>
              <a:t>Partition Around 70 (Last element)</a:t>
            </a:r>
            <a:endParaRPr sz="1200">
              <a:latin typeface="Merriweather"/>
              <a:ea typeface="Merriweather"/>
              <a:cs typeface="Merriweather"/>
            </a:endParaRPr>
          </a:p>
        </p:txBody>
      </p:sp>
      <p:sp>
        <p:nvSpPr>
          <p:cNvPr id="538" name="Google Shape;538;p44"/>
          <p:cNvSpPr txBox="1"/>
          <p:nvPr/>
        </p:nvSpPr>
        <p:spPr bwMode="auto">
          <a:xfrm>
            <a:off x="7335450" y="2128775"/>
            <a:ext cx="1303800" cy="5322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defRPr/>
            </a:pPr>
            <a:r>
              <a:rPr lang="en" sz="1200">
                <a:latin typeface="Merriweather"/>
                <a:ea typeface="Merriweather"/>
                <a:cs typeface="Merriweather"/>
              </a:rPr>
              <a:t>Partition Around 80</a:t>
            </a:r>
            <a:endParaRPr sz="1200">
              <a:latin typeface="Merriweather"/>
              <a:ea typeface="Merriweather"/>
              <a:cs typeface="Merriweather"/>
            </a:endParaRPr>
          </a:p>
        </p:txBody>
      </p:sp>
      <p:sp>
        <p:nvSpPr>
          <p:cNvPr id="539" name="Google Shape;539;p44"/>
          <p:cNvSpPr txBox="1"/>
          <p:nvPr/>
        </p:nvSpPr>
        <p:spPr bwMode="auto">
          <a:xfrm>
            <a:off x="1087050" y="2128775"/>
            <a:ext cx="1303800" cy="5322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defRPr/>
            </a:pPr>
            <a:r>
              <a:rPr lang="en" sz="1200">
                <a:latin typeface="Merriweather"/>
                <a:ea typeface="Merriweather"/>
                <a:cs typeface="Merriweather"/>
              </a:rPr>
              <a:t>Partition Around 50</a:t>
            </a:r>
            <a:endParaRPr sz="1200">
              <a:latin typeface="Merriweather"/>
              <a:ea typeface="Merriweather"/>
              <a:cs typeface="Merriweather"/>
            </a:endParaRPr>
          </a:p>
        </p:txBody>
      </p:sp>
      <p:sp>
        <p:nvSpPr>
          <p:cNvPr id="540" name="Google Shape;540;p44"/>
          <p:cNvSpPr txBox="1"/>
          <p:nvPr/>
        </p:nvSpPr>
        <p:spPr bwMode="auto">
          <a:xfrm>
            <a:off x="2687250" y="3728975"/>
            <a:ext cx="1303800" cy="5322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defRPr/>
            </a:pPr>
            <a:r>
              <a:rPr lang="en" sz="1200">
                <a:latin typeface="Merriweather"/>
                <a:ea typeface="Merriweather"/>
                <a:cs typeface="Merriweather"/>
              </a:rPr>
              <a:t>Partition Around 30</a:t>
            </a:r>
            <a:endParaRPr sz="1200">
              <a:latin typeface="Merriweather"/>
              <a:ea typeface="Merriweather"/>
              <a:cs typeface="Merriweather"/>
            </a:endParaRPr>
          </a:p>
        </p:txBody>
      </p:sp>
      <p:sp>
        <p:nvSpPr>
          <p:cNvPr id="541" name="Google Shape;541;p44"/>
          <p:cNvSpPr txBox="1"/>
          <p:nvPr/>
        </p:nvSpPr>
        <p:spPr bwMode="auto">
          <a:xfrm>
            <a:off x="553650" y="2890774"/>
            <a:ext cx="1303800" cy="5322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defRPr/>
            </a:pPr>
            <a:r>
              <a:rPr lang="en" sz="1200">
                <a:latin typeface="Merriweather"/>
                <a:ea typeface="Merriweather"/>
                <a:cs typeface="Merriweather"/>
              </a:rPr>
              <a:t>Partition Around 40</a:t>
            </a:r>
            <a:endParaRPr sz="1200">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46" name="Google Shape;546;p45"/>
          <p:cNvSpPr txBox="1"/>
          <p:nvPr>
            <p:ph type="title"/>
          </p:nvPr>
        </p:nvSpPr>
        <p:spPr bwMode="auto">
          <a:xfrm>
            <a:off x="819150" y="617000"/>
            <a:ext cx="7505700" cy="5064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b="1"/>
              <a:t>Insertion </a:t>
            </a:r>
            <a:r>
              <a:rPr lang="en" b="1"/>
              <a:t>Sort</a:t>
            </a:r>
            <a:endParaRPr b="1"/>
          </a:p>
        </p:txBody>
      </p:sp>
      <p:sp>
        <p:nvSpPr>
          <p:cNvPr id="547" name="Google Shape;547;p45"/>
          <p:cNvSpPr txBox="1"/>
          <p:nvPr>
            <p:ph type="body" idx="1"/>
          </p:nvPr>
        </p:nvSpPr>
        <p:spPr bwMode="auto">
          <a:xfrm>
            <a:off x="819150" y="1376525"/>
            <a:ext cx="7505700" cy="3062400"/>
          </a:xfrm>
          <a:prstGeom prst="rect">
            <a:avLst/>
          </a:prstGeom>
        </p:spPr>
        <p:txBody>
          <a:bodyPr spcFirstLastPara="1" wrap="square" lIns="91425" tIns="91425" rIns="91425" bIns="91425" anchor="t" anchorCtr="0">
            <a:noAutofit/>
          </a:bodyPr>
          <a:lstStyle/>
          <a:p>
            <a:pPr marL="457200" lvl="0" indent="-323850" algn="l">
              <a:spcBef>
                <a:spcPts val="0"/>
              </a:spcBef>
              <a:spcAft>
                <a:spcPts val="0"/>
              </a:spcAft>
              <a:buClr>
                <a:srgbClr val="40424E"/>
              </a:buClr>
              <a:buSzPts val="1500"/>
              <a:buFont typeface="Merriweather"/>
              <a:buChar char="●"/>
              <a:defRPr/>
            </a:pPr>
            <a:r>
              <a:rPr lang="en" sz="1500">
                <a:solidFill>
                  <a:srgbClr val="40424E"/>
                </a:solidFill>
                <a:highlight>
                  <a:srgbClr val="FFFFFF"/>
                </a:highlight>
                <a:latin typeface="Merriweather"/>
                <a:ea typeface="Merriweather"/>
                <a:cs typeface="Merriweather"/>
              </a:rPr>
              <a:t>A simple sorting algorithm that works similar to the way we sort playing cards in our hands. </a:t>
            </a:r>
            <a:endParaRPr sz="1500">
              <a:solidFill>
                <a:srgbClr val="40424E"/>
              </a:solidFill>
              <a:highlight>
                <a:srgbClr val="FFFFFF"/>
              </a:highlight>
              <a:latin typeface="Merriweather"/>
              <a:ea typeface="Merriweather"/>
              <a:cs typeface="Merriweather"/>
            </a:endParaRPr>
          </a:p>
          <a:p>
            <a:pPr marL="457200" lvl="0" indent="-323850" algn="l">
              <a:spcBef>
                <a:spcPts val="0"/>
              </a:spcBef>
              <a:spcAft>
                <a:spcPts val="0"/>
              </a:spcAft>
              <a:buSzPts val="1500"/>
              <a:buFont typeface="Merriweather"/>
              <a:buChar char="●"/>
              <a:defRPr/>
            </a:pPr>
            <a:r>
              <a:rPr lang="en" sz="1500">
                <a:solidFill>
                  <a:srgbClr val="40424E"/>
                </a:solidFill>
                <a:highlight>
                  <a:srgbClr val="FFFFFF"/>
                </a:highlight>
                <a:latin typeface="Merriweather"/>
                <a:ea typeface="Merriweather"/>
                <a:cs typeface="Merriweather"/>
              </a:rPr>
              <a:t>The</a:t>
            </a:r>
            <a:r>
              <a:rPr lang="en" sz="1500" b="1">
                <a:solidFill>
                  <a:srgbClr val="980000"/>
                </a:solidFill>
                <a:highlight>
                  <a:srgbClr val="FFFFFF"/>
                </a:highlight>
                <a:latin typeface="Merriweather"/>
                <a:ea typeface="Merriweather"/>
                <a:cs typeface="Merriweather"/>
              </a:rPr>
              <a:t> array is virtually split into a sorted and an unsorted part</a:t>
            </a:r>
            <a:r>
              <a:rPr lang="en" sz="1500">
                <a:solidFill>
                  <a:srgbClr val="40424E"/>
                </a:solidFill>
                <a:highlight>
                  <a:srgbClr val="FFFFFF"/>
                </a:highlight>
                <a:latin typeface="Merriweather"/>
                <a:ea typeface="Merriweather"/>
                <a:cs typeface="Merriweather"/>
              </a:rPr>
              <a:t>. </a:t>
            </a:r>
            <a:endParaRPr sz="1500">
              <a:solidFill>
                <a:srgbClr val="40424E"/>
              </a:solidFill>
              <a:highlight>
                <a:srgbClr val="FFFFFF"/>
              </a:highlight>
              <a:latin typeface="Merriweather"/>
              <a:ea typeface="Merriweather"/>
              <a:cs typeface="Merriweather"/>
            </a:endParaRPr>
          </a:p>
          <a:p>
            <a:pPr marL="457200" lvl="0" indent="-323850" algn="l">
              <a:spcBef>
                <a:spcPts val="0"/>
              </a:spcBef>
              <a:spcAft>
                <a:spcPts val="0"/>
              </a:spcAft>
              <a:buSzPts val="1500"/>
              <a:buFont typeface="Merriweather"/>
              <a:buChar char="●"/>
              <a:defRPr/>
            </a:pPr>
            <a:r>
              <a:rPr lang="en" sz="1500">
                <a:solidFill>
                  <a:srgbClr val="40424E"/>
                </a:solidFill>
                <a:highlight>
                  <a:srgbClr val="FFFFFF"/>
                </a:highlight>
                <a:latin typeface="Merriweather"/>
                <a:ea typeface="Merriweather"/>
                <a:cs typeface="Merriweather"/>
              </a:rPr>
              <a:t>Values from the unsorted part are </a:t>
            </a:r>
            <a:r>
              <a:rPr lang="en" sz="1500" b="1">
                <a:solidFill>
                  <a:srgbClr val="980000"/>
                </a:solidFill>
                <a:highlight>
                  <a:srgbClr val="FFFFFF"/>
                </a:highlight>
                <a:latin typeface="Merriweather"/>
                <a:ea typeface="Merriweather"/>
                <a:cs typeface="Merriweather"/>
              </a:rPr>
              <a:t>picked and placed at the correct position</a:t>
            </a:r>
            <a:r>
              <a:rPr lang="en" sz="1500">
                <a:solidFill>
                  <a:srgbClr val="40424E"/>
                </a:solidFill>
                <a:highlight>
                  <a:srgbClr val="FFFFFF"/>
                </a:highlight>
                <a:latin typeface="Merriweather"/>
                <a:ea typeface="Merriweather"/>
                <a:cs typeface="Merriweather"/>
              </a:rPr>
              <a:t> in the sorted part.</a:t>
            </a:r>
            <a:endParaRPr sz="1500">
              <a:solidFill>
                <a:srgbClr val="40424E"/>
              </a:solidFill>
              <a:highlight>
                <a:srgbClr val="FFFFFF"/>
              </a:highlight>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52" name="Google Shape;552;p46"/>
          <p:cNvSpPr txBox="1"/>
          <p:nvPr>
            <p:ph type="title"/>
          </p:nvPr>
        </p:nvSpPr>
        <p:spPr bwMode="auto">
          <a:xfrm>
            <a:off x="819150" y="617000"/>
            <a:ext cx="7505700" cy="5064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b="1"/>
              <a:t>Insertion Sort</a:t>
            </a:r>
            <a:endParaRPr b="1"/>
          </a:p>
        </p:txBody>
      </p:sp>
      <p:sp>
        <p:nvSpPr>
          <p:cNvPr id="553" name="Google Shape;553;p46"/>
          <p:cNvSpPr txBox="1"/>
          <p:nvPr>
            <p:ph type="body" idx="1"/>
          </p:nvPr>
        </p:nvSpPr>
        <p:spPr bwMode="auto">
          <a:xfrm>
            <a:off x="819150" y="1376525"/>
            <a:ext cx="7505700" cy="30624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1400" b="1">
                <a:solidFill>
                  <a:srgbClr val="40424E"/>
                </a:solidFill>
                <a:highlight>
                  <a:srgbClr val="FFFFFF"/>
                </a:highlight>
                <a:latin typeface="Merriweather"/>
                <a:ea typeface="Merriweather"/>
                <a:cs typeface="Merriweather"/>
              </a:rPr>
              <a:t>Algorithm</a:t>
            </a:r>
            <a:endParaRPr sz="1400" b="1">
              <a:solidFill>
                <a:srgbClr val="40424E"/>
              </a:solidFill>
              <a:highlight>
                <a:srgbClr val="FFFFFF"/>
              </a:highlight>
              <a:latin typeface="Merriweather"/>
              <a:ea typeface="Merriweather"/>
              <a:cs typeface="Merriweather"/>
            </a:endParaRPr>
          </a:p>
          <a:p>
            <a:pPr marL="0" lvl="0" indent="0" algn="l">
              <a:spcBef>
                <a:spcPts val="1600"/>
              </a:spcBef>
              <a:spcAft>
                <a:spcPts val="0"/>
              </a:spcAft>
              <a:buNone/>
              <a:defRPr/>
            </a:pPr>
            <a:r>
              <a:rPr lang="en" sz="1400">
                <a:solidFill>
                  <a:srgbClr val="40424E"/>
                </a:solidFill>
                <a:highlight>
                  <a:srgbClr val="FFFFFF"/>
                </a:highlight>
                <a:latin typeface="Merriweather"/>
                <a:ea typeface="Merriweather"/>
                <a:cs typeface="Merriweather"/>
              </a:rPr>
              <a:t>To sort an array of size n in ascending order:</a:t>
            </a:r>
            <a:endParaRPr sz="1400">
              <a:solidFill>
                <a:srgbClr val="40424E"/>
              </a:solidFill>
              <a:highlight>
                <a:srgbClr val="FFFFFF"/>
              </a:highlight>
              <a:latin typeface="Merriweather"/>
              <a:ea typeface="Merriweather"/>
              <a:cs typeface="Merriweather"/>
            </a:endParaRPr>
          </a:p>
          <a:p>
            <a:pPr marL="0" lvl="0" indent="0" algn="l">
              <a:spcBef>
                <a:spcPts val="1600"/>
              </a:spcBef>
              <a:spcAft>
                <a:spcPts val="0"/>
              </a:spcAft>
              <a:buNone/>
              <a:defRPr/>
            </a:pPr>
            <a:r>
              <a:rPr lang="en" sz="1400">
                <a:solidFill>
                  <a:srgbClr val="40424E"/>
                </a:solidFill>
                <a:highlight>
                  <a:srgbClr val="FFFFFF"/>
                </a:highlight>
                <a:latin typeface="Merriweather"/>
                <a:ea typeface="Merriweather"/>
                <a:cs typeface="Merriweather"/>
              </a:rPr>
              <a:t>1: Iterate from arr[1] to arr[n] over the array.</a:t>
            </a:r>
            <a:endParaRPr sz="1400">
              <a:solidFill>
                <a:srgbClr val="40424E"/>
              </a:solidFill>
              <a:highlight>
                <a:srgbClr val="FFFFFF"/>
              </a:highlight>
              <a:latin typeface="Merriweather"/>
              <a:ea typeface="Merriweather"/>
              <a:cs typeface="Merriweather"/>
            </a:endParaRPr>
          </a:p>
          <a:p>
            <a:pPr marL="0" lvl="0" indent="0" algn="l">
              <a:spcBef>
                <a:spcPts val="1600"/>
              </a:spcBef>
              <a:spcAft>
                <a:spcPts val="0"/>
              </a:spcAft>
              <a:buNone/>
              <a:defRPr/>
            </a:pPr>
            <a:r>
              <a:rPr lang="en" sz="1400">
                <a:solidFill>
                  <a:srgbClr val="40424E"/>
                </a:solidFill>
                <a:highlight>
                  <a:srgbClr val="FFFFFF"/>
                </a:highlight>
                <a:latin typeface="Merriweather"/>
                <a:ea typeface="Merriweather"/>
                <a:cs typeface="Merriweather"/>
              </a:rPr>
              <a:t>2: Compare the current element (key) to its predecessor.</a:t>
            </a:r>
            <a:endParaRPr sz="1400">
              <a:solidFill>
                <a:srgbClr val="40424E"/>
              </a:solidFill>
              <a:highlight>
                <a:srgbClr val="FFFFFF"/>
              </a:highlight>
              <a:latin typeface="Merriweather"/>
              <a:ea typeface="Merriweather"/>
              <a:cs typeface="Merriweather"/>
            </a:endParaRPr>
          </a:p>
          <a:p>
            <a:pPr marL="0" lvl="0" indent="0" algn="l">
              <a:spcBef>
                <a:spcPts val="1600"/>
              </a:spcBef>
              <a:spcAft>
                <a:spcPts val="1600"/>
              </a:spcAft>
              <a:buNone/>
              <a:defRPr/>
            </a:pPr>
            <a:r>
              <a:rPr lang="en" sz="1400">
                <a:solidFill>
                  <a:srgbClr val="40424E"/>
                </a:solidFill>
                <a:highlight>
                  <a:srgbClr val="FFFFFF"/>
                </a:highlight>
                <a:latin typeface="Merriweather"/>
                <a:ea typeface="Merriweather"/>
                <a:cs typeface="Merriweather"/>
              </a:rPr>
              <a:t>3: If the key element is </a:t>
            </a:r>
            <a:r>
              <a:rPr lang="en" sz="1400" b="1">
                <a:solidFill>
                  <a:srgbClr val="980000"/>
                </a:solidFill>
                <a:highlight>
                  <a:srgbClr val="FFFFFF"/>
                </a:highlight>
                <a:latin typeface="Merriweather"/>
                <a:ea typeface="Merriweather"/>
                <a:cs typeface="Merriweather"/>
              </a:rPr>
              <a:t>smaller than its predecessor</a:t>
            </a:r>
            <a:r>
              <a:rPr lang="en" sz="1400">
                <a:solidFill>
                  <a:srgbClr val="40424E"/>
                </a:solidFill>
                <a:highlight>
                  <a:srgbClr val="FFFFFF"/>
                </a:highlight>
                <a:latin typeface="Merriweather"/>
                <a:ea typeface="Merriweather"/>
                <a:cs typeface="Merriweather"/>
              </a:rPr>
              <a:t>, compare it to the elements before.</a:t>
            </a:r>
            <a:r>
              <a:rPr lang="en" sz="1400">
                <a:solidFill>
                  <a:srgbClr val="980000"/>
                </a:solidFill>
                <a:highlight>
                  <a:srgbClr val="FFFFFF"/>
                </a:highlight>
                <a:latin typeface="Merriweather"/>
                <a:ea typeface="Merriweather"/>
                <a:cs typeface="Merriweather"/>
              </a:rPr>
              <a:t> </a:t>
            </a:r>
            <a:r>
              <a:rPr lang="en" sz="1400" b="1">
                <a:solidFill>
                  <a:srgbClr val="980000"/>
                </a:solidFill>
                <a:highlight>
                  <a:srgbClr val="FFFFFF"/>
                </a:highlight>
                <a:latin typeface="Merriweather"/>
                <a:ea typeface="Merriweather"/>
                <a:cs typeface="Merriweather"/>
              </a:rPr>
              <a:t>Move the greater elements one position up to make space</a:t>
            </a:r>
            <a:r>
              <a:rPr lang="en" sz="1400">
                <a:solidFill>
                  <a:srgbClr val="40424E"/>
                </a:solidFill>
                <a:highlight>
                  <a:srgbClr val="FFFFFF"/>
                </a:highlight>
                <a:latin typeface="Merriweather"/>
                <a:ea typeface="Merriweather"/>
                <a:cs typeface="Merriweather"/>
              </a:rPr>
              <a:t> for the swapped element.</a:t>
            </a:r>
            <a:endParaRPr sz="1400">
              <a:solidFill>
                <a:srgbClr val="40424E"/>
              </a:solidFill>
              <a:highlight>
                <a:srgbClr val="FFFFFF"/>
              </a:highlight>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58" name="Google Shape;558;p47"/>
          <p:cNvSpPr txBox="1"/>
          <p:nvPr>
            <p:ph type="title"/>
          </p:nvPr>
        </p:nvSpPr>
        <p:spPr bwMode="auto">
          <a:xfrm>
            <a:off x="819150" y="617000"/>
            <a:ext cx="7505700" cy="2556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600" b="1"/>
              <a:t>Insertion Sort: Visualization</a:t>
            </a:r>
            <a:endParaRPr sz="2600" b="1"/>
          </a:p>
        </p:txBody>
      </p:sp>
      <p:graphicFrame>
        <p:nvGraphicFramePr>
          <p:cNvPr id="559" name="Google Shape;559;p47"/>
          <p:cNvGraphicFramePr>
            <a:graphicFrameLocks xmlns:a="http://schemas.openxmlformats.org/drawingml/2006/main"/>
          </p:cNvGraphicFramePr>
          <p:nvPr/>
        </p:nvGraphicFramePr>
        <p:xfrm>
          <a:off x="3584875" y="1359463"/>
          <a:ext cx="3000000" cy="3000000"/>
        </p:xfrm>
        <a:graphic>
          <a:graphicData uri="http://schemas.openxmlformats.org/drawingml/2006/table">
            <a:tbl>
              <a:tblPr firstRow="0" firstCol="0" lastRow="0" lastCol="0" bandRow="0" bandCol="0">
                <a:tableStyleId>{0FF95457-F481-43EF-8FB5-189A222E6397}</a:tableStyleId>
                <a:noFill/>
              </a:tblPr>
              <a:tblGrid>
                <a:gridCol w="383400"/>
                <a:gridCol w="383400"/>
                <a:gridCol w="383400"/>
                <a:gridCol w="383400"/>
                <a:gridCol w="383400"/>
              </a:tblGrid>
              <a:tr h="396200">
                <a:tc>
                  <a:txBody>
                    <a:bodyPr/>
                    <a:p>
                      <a:pPr marL="0" lvl="0" indent="0" algn="l">
                        <a:spcBef>
                          <a:spcPts val="0"/>
                        </a:spcBef>
                        <a:spcAft>
                          <a:spcPts val="0"/>
                        </a:spcAft>
                        <a:buNone/>
                        <a:defRPr/>
                      </a:pPr>
                      <a:r>
                        <a:rPr lang="en">
                          <a:latin typeface="Merriweather"/>
                          <a:ea typeface="Merriweather"/>
                          <a:cs typeface="Merriweather"/>
                        </a:rPr>
                        <a:t>4</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3</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10</a:t>
                      </a:r>
                      <a:r>
                        <a:rPr lang="en">
                          <a:latin typeface="Merriweather"/>
                          <a:ea typeface="Merriweather"/>
                          <a:cs typeface="Merriweather"/>
                        </a:rPr>
                        <a:t> </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12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r>
            </a:tbl>
          </a:graphicData>
        </a:graphic>
      </p:graphicFrame>
      <p:graphicFrame>
        <p:nvGraphicFramePr>
          <p:cNvPr id="560" name="Google Shape;560;p47"/>
          <p:cNvGraphicFramePr>
            <a:graphicFrameLocks xmlns:a="http://schemas.openxmlformats.org/drawingml/2006/main"/>
          </p:cNvGraphicFramePr>
          <p:nvPr/>
        </p:nvGraphicFramePr>
        <p:xfrm>
          <a:off x="3584875" y="1892863"/>
          <a:ext cx="3000000" cy="3000000"/>
        </p:xfrm>
        <a:graphic>
          <a:graphicData uri="http://schemas.openxmlformats.org/drawingml/2006/table">
            <a:tbl>
              <a:tblPr firstRow="0" firstCol="0" lastRow="0" lastCol="0" bandRow="0" bandCol="0">
                <a:tableStyleId>{0FF95457-F481-43EF-8FB5-189A222E6397}</a:tableStyleId>
                <a:noFill/>
              </a:tblPr>
              <a:tblGrid>
                <a:gridCol w="383400"/>
                <a:gridCol w="383400"/>
                <a:gridCol w="383400"/>
                <a:gridCol w="383400"/>
                <a:gridCol w="383400"/>
              </a:tblGrid>
              <a:tr h="396200">
                <a:tc>
                  <a:txBody>
                    <a:bodyPr/>
                    <a:p>
                      <a:pPr marL="0" lvl="0" indent="0" algn="l">
                        <a:spcBef>
                          <a:spcPts val="0"/>
                        </a:spcBef>
                        <a:spcAft>
                          <a:spcPts val="0"/>
                        </a:spcAft>
                        <a:buNone/>
                        <a:defRPr/>
                      </a:pPr>
                      <a:r>
                        <a:rPr lang="en">
                          <a:solidFill>
                            <a:schemeClr val="dk1"/>
                          </a:solidFill>
                          <a:latin typeface="Merriweather"/>
                          <a:ea typeface="Merriweather"/>
                          <a:cs typeface="Merriweather"/>
                        </a:rPr>
                        <a:t>4</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6AA84F"/>
                    </a:solidFill>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3</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10 </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12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r>
            </a:tbl>
          </a:graphicData>
        </a:graphic>
      </p:graphicFrame>
      <p:graphicFrame>
        <p:nvGraphicFramePr>
          <p:cNvPr id="561" name="Google Shape;561;p47"/>
          <p:cNvGraphicFramePr>
            <a:graphicFrameLocks xmlns:a="http://schemas.openxmlformats.org/drawingml/2006/main"/>
          </p:cNvGraphicFramePr>
          <p:nvPr/>
        </p:nvGraphicFramePr>
        <p:xfrm>
          <a:off x="3584875" y="2426263"/>
          <a:ext cx="3000000" cy="3000000"/>
        </p:xfrm>
        <a:graphic>
          <a:graphicData uri="http://schemas.openxmlformats.org/drawingml/2006/table">
            <a:tbl>
              <a:tblPr firstRow="0" firstCol="0" lastRow="0" lastCol="0" bandRow="0" bandCol="0">
                <a:tableStyleId>{0FF95457-F481-43EF-8FB5-189A222E6397}</a:tableStyleId>
                <a:noFill/>
              </a:tblPr>
              <a:tblGrid>
                <a:gridCol w="383400"/>
                <a:gridCol w="383400"/>
                <a:gridCol w="383400"/>
                <a:gridCol w="383400"/>
                <a:gridCol w="383400"/>
              </a:tblGrid>
              <a:tr h="396200">
                <a:tc>
                  <a:txBody>
                    <a:bodyPr/>
                    <a:p>
                      <a:pPr marL="0" lvl="0" indent="0" algn="l">
                        <a:spcBef>
                          <a:spcPts val="0"/>
                        </a:spcBef>
                        <a:spcAft>
                          <a:spcPts val="0"/>
                        </a:spcAft>
                        <a:buNone/>
                        <a:defRPr/>
                      </a:pPr>
                      <a:r>
                        <a:rPr lang="en">
                          <a:solidFill>
                            <a:schemeClr val="dk1"/>
                          </a:solidFill>
                          <a:latin typeface="Merriweather"/>
                          <a:ea typeface="Merriweather"/>
                          <a:cs typeface="Merriweather"/>
                        </a:rPr>
                        <a:t>3</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6AA84F"/>
                    </a:solidFill>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4</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6AA84F"/>
                    </a:solidFill>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2</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latin typeface="Merriweather"/>
                          <a:ea typeface="Merriweather"/>
                          <a:cs typeface="Merriweather"/>
                        </a:rPr>
                        <a:t>10 </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round/>
                    </a:lnB>
                  </a:tcPr>
                </a:tc>
                <a:tc>
                  <a:txBody>
                    <a:bodyPr/>
                    <a:p>
                      <a:pPr marL="0" lvl="0" indent="0" algn="l">
                        <a:spcBef>
                          <a:spcPts val="0"/>
                        </a:spcBef>
                        <a:spcAft>
                          <a:spcPts val="0"/>
                        </a:spcAft>
                        <a:buNone/>
                        <a:defRPr/>
                      </a:pPr>
                      <a:r>
                        <a:rPr lang="en">
                          <a:latin typeface="Merriweather"/>
                          <a:ea typeface="Merriweather"/>
                          <a:cs typeface="Merriweather"/>
                        </a:rPr>
                        <a:t>12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r>
            </a:tbl>
          </a:graphicData>
        </a:graphic>
      </p:graphicFrame>
      <p:graphicFrame>
        <p:nvGraphicFramePr>
          <p:cNvPr id="562" name="Google Shape;562;p47"/>
          <p:cNvGraphicFramePr>
            <a:graphicFrameLocks xmlns:a="http://schemas.openxmlformats.org/drawingml/2006/main"/>
          </p:cNvGraphicFramePr>
          <p:nvPr/>
        </p:nvGraphicFramePr>
        <p:xfrm>
          <a:off x="3584875" y="2959663"/>
          <a:ext cx="3000000" cy="3000000"/>
        </p:xfrm>
        <a:graphic>
          <a:graphicData uri="http://schemas.openxmlformats.org/drawingml/2006/table">
            <a:tbl>
              <a:tblPr firstRow="0" firstCol="0" lastRow="0" lastCol="0" bandRow="0" bandCol="0">
                <a:tableStyleId>{0FF95457-F481-43EF-8FB5-189A222E6397}</a:tableStyleId>
                <a:noFill/>
              </a:tblPr>
              <a:tblGrid>
                <a:gridCol w="383400"/>
                <a:gridCol w="383400"/>
                <a:gridCol w="383400"/>
                <a:gridCol w="383400"/>
                <a:gridCol w="383400"/>
              </a:tblGrid>
              <a:tr h="396200">
                <a:tc>
                  <a:txBody>
                    <a:bodyPr/>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3</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4</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10 </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latin typeface="Merriweather"/>
                          <a:ea typeface="Merriweather"/>
                          <a:cs typeface="Merriweather"/>
                        </a:rPr>
                        <a:t>12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r>
            </a:tbl>
          </a:graphicData>
        </a:graphic>
      </p:graphicFrame>
      <p:graphicFrame>
        <p:nvGraphicFramePr>
          <p:cNvPr id="563" name="Google Shape;563;p47"/>
          <p:cNvGraphicFramePr>
            <a:graphicFrameLocks xmlns:a="http://schemas.openxmlformats.org/drawingml/2006/main"/>
          </p:cNvGraphicFramePr>
          <p:nvPr/>
        </p:nvGraphicFramePr>
        <p:xfrm>
          <a:off x="3584875" y="3493063"/>
          <a:ext cx="3000000" cy="3000000"/>
        </p:xfrm>
        <a:graphic>
          <a:graphicData uri="http://schemas.openxmlformats.org/drawingml/2006/table">
            <a:tbl>
              <a:tblPr firstRow="0" firstCol="0" lastRow="0" lastCol="0" bandRow="0" bandCol="0">
                <a:tableStyleId>{0FF95457-F481-43EF-8FB5-189A222E6397}</a:tableStyleId>
                <a:noFill/>
              </a:tblPr>
              <a:tblGrid>
                <a:gridCol w="383400"/>
                <a:gridCol w="383400"/>
                <a:gridCol w="383400"/>
                <a:gridCol w="383400"/>
                <a:gridCol w="383400"/>
              </a:tblGrid>
              <a:tr h="396200">
                <a:tc>
                  <a:txBody>
                    <a:bodyPr/>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3</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4</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10 </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12</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r>
            </a:tbl>
          </a:graphicData>
        </a:graphic>
      </p:graphicFrame>
      <p:graphicFrame>
        <p:nvGraphicFramePr>
          <p:cNvPr id="564" name="Google Shape;564;p47"/>
          <p:cNvGraphicFramePr>
            <a:graphicFrameLocks xmlns:a="http://schemas.openxmlformats.org/drawingml/2006/main"/>
          </p:cNvGraphicFramePr>
          <p:nvPr/>
        </p:nvGraphicFramePr>
        <p:xfrm>
          <a:off x="3584875" y="4026463"/>
          <a:ext cx="3000000" cy="3000000"/>
        </p:xfrm>
        <a:graphic>
          <a:graphicData uri="http://schemas.openxmlformats.org/drawingml/2006/table">
            <a:tbl>
              <a:tblPr firstRow="0" firstCol="0" lastRow="0" lastCol="0" bandRow="0" bandCol="0">
                <a:tableStyleId>{0FF95457-F481-43EF-8FB5-189A222E6397}</a:tableStyleId>
                <a:noFill/>
              </a:tblPr>
              <a:tblGrid>
                <a:gridCol w="383400"/>
                <a:gridCol w="383400"/>
                <a:gridCol w="383400"/>
                <a:gridCol w="383400"/>
                <a:gridCol w="383400"/>
              </a:tblGrid>
              <a:tr h="396200">
                <a:tc>
                  <a:txBody>
                    <a:bodyPr/>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3</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4</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10 </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12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r>
            </a:tbl>
          </a:graphicData>
        </a:graphic>
      </p:graphicFrame>
      <p:sp>
        <p:nvSpPr>
          <p:cNvPr id="565" name="Google Shape;565;p47"/>
          <p:cNvSpPr txBox="1"/>
          <p:nvPr/>
        </p:nvSpPr>
        <p:spPr bwMode="auto">
          <a:xfrm>
            <a:off x="1015175" y="3979774"/>
            <a:ext cx="2101800" cy="2556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1500">
                <a:latin typeface="Merriweather"/>
                <a:ea typeface="Merriweather"/>
                <a:cs typeface="Merriweather"/>
              </a:rPr>
              <a:t>Final Sorted Array:</a:t>
            </a:r>
            <a:endParaRPr sz="1500">
              <a:latin typeface="Merriweather"/>
              <a:ea typeface="Merriweather"/>
              <a:cs typeface="Merriweather"/>
            </a:endParaRPr>
          </a:p>
        </p:txBody>
      </p:sp>
      <p:sp>
        <p:nvSpPr>
          <p:cNvPr id="566" name="Google Shape;566;p47"/>
          <p:cNvSpPr txBox="1"/>
          <p:nvPr/>
        </p:nvSpPr>
        <p:spPr bwMode="auto">
          <a:xfrm>
            <a:off x="1015175" y="1388975"/>
            <a:ext cx="2101800" cy="2556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1500">
                <a:latin typeface="Merriweather"/>
                <a:ea typeface="Merriweather"/>
                <a:cs typeface="Merriweather"/>
              </a:rPr>
              <a:t>Input </a:t>
            </a:r>
            <a:r>
              <a:rPr lang="en" sz="1500">
                <a:latin typeface="Merriweather"/>
                <a:ea typeface="Merriweather"/>
                <a:cs typeface="Merriweather"/>
              </a:rPr>
              <a:t>Array:</a:t>
            </a:r>
            <a:endParaRPr sz="1500">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71" name="Google Shape;571;p48"/>
          <p:cNvSpPr txBox="1"/>
          <p:nvPr>
            <p:ph type="title"/>
          </p:nvPr>
        </p:nvSpPr>
        <p:spPr bwMode="auto">
          <a:xfrm>
            <a:off x="514350" y="540800"/>
            <a:ext cx="7505700" cy="2556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200" b="1">
                <a:highlight>
                  <a:srgbClr val="FFFFFF"/>
                </a:highlight>
                <a:latin typeface="Merriweather"/>
                <a:ea typeface="Merriweather"/>
                <a:cs typeface="Merriweather"/>
              </a:rPr>
              <a:t>Dijkstra’s shortest path algorithm</a:t>
            </a:r>
            <a:endParaRPr sz="2200" b="1">
              <a:latin typeface="Merriweather"/>
              <a:ea typeface="Merriweather"/>
              <a:cs typeface="Merriweather"/>
            </a:endParaRPr>
          </a:p>
        </p:txBody>
      </p:sp>
      <p:sp>
        <p:nvSpPr>
          <p:cNvPr id="572" name="Google Shape;572;p48"/>
          <p:cNvSpPr txBox="1"/>
          <p:nvPr/>
        </p:nvSpPr>
        <p:spPr bwMode="auto">
          <a:xfrm>
            <a:off x="374525" y="1098600"/>
            <a:ext cx="8079900" cy="3353400"/>
          </a:xfrm>
          <a:prstGeom prst="rect">
            <a:avLst/>
          </a:prstGeom>
          <a:noFill/>
          <a:ln>
            <a:noFill/>
          </a:ln>
        </p:spPr>
        <p:txBody>
          <a:bodyPr spcFirstLastPara="1" wrap="square" lIns="91425" tIns="91425" rIns="91425" bIns="91425" anchor="t" anchorCtr="0">
            <a:noAutofit/>
          </a:bodyPr>
          <a:lstStyle/>
          <a:p>
            <a:pPr marL="457200" lvl="0" indent="-304800" algn="just">
              <a:lnSpc>
                <a:spcPct val="114999"/>
              </a:lnSpc>
              <a:spcBef>
                <a:spcPts val="0"/>
              </a:spcBef>
              <a:spcAft>
                <a:spcPts val="0"/>
              </a:spcAft>
              <a:buSzPts val="1200"/>
              <a:buFont typeface="Merriweather"/>
              <a:buChar char="●"/>
              <a:defRPr/>
            </a:pPr>
            <a:r>
              <a:rPr lang="en" sz="1200">
                <a:highlight>
                  <a:srgbClr val="FFFFFF"/>
                </a:highlight>
                <a:latin typeface="Merriweather"/>
                <a:ea typeface="Merriweather"/>
                <a:cs typeface="Merriweather"/>
              </a:rPr>
              <a:t>A greedy algorithm that solves the </a:t>
            </a:r>
            <a:r>
              <a:rPr lang="en" sz="1200" b="1">
                <a:solidFill>
                  <a:srgbClr val="980000"/>
                </a:solidFill>
                <a:highlight>
                  <a:srgbClr val="FFFFFF"/>
                </a:highlight>
                <a:latin typeface="Merriweather"/>
                <a:ea typeface="Merriweather"/>
                <a:cs typeface="Merriweather"/>
              </a:rPr>
              <a:t>single-source shortest path problem</a:t>
            </a:r>
            <a:r>
              <a:rPr lang="en" sz="1200">
                <a:highlight>
                  <a:srgbClr val="FFFFFF"/>
                </a:highlight>
                <a:latin typeface="Merriweather"/>
                <a:ea typeface="Merriweather"/>
                <a:cs typeface="Merriweather"/>
              </a:rPr>
              <a:t> for a </a:t>
            </a:r>
            <a:r>
              <a:rPr lang="en" sz="1200" b="1">
                <a:solidFill>
                  <a:srgbClr val="980000"/>
                </a:solidFill>
                <a:highlight>
                  <a:srgbClr val="FFFFFF"/>
                </a:highlight>
                <a:latin typeface="Merriweather"/>
                <a:ea typeface="Merriweather"/>
                <a:cs typeface="Merriweather"/>
              </a:rPr>
              <a:t>directed graph</a:t>
            </a:r>
            <a:r>
              <a:rPr lang="en" sz="1200">
                <a:highlight>
                  <a:srgbClr val="FFFFFF"/>
                </a:highlight>
                <a:latin typeface="Merriweather"/>
                <a:ea typeface="Merriweather"/>
                <a:cs typeface="Merriweather"/>
              </a:rPr>
              <a:t> G = (V, E) with </a:t>
            </a:r>
            <a:r>
              <a:rPr lang="en" sz="1200" b="1">
                <a:solidFill>
                  <a:srgbClr val="980000"/>
                </a:solidFill>
                <a:highlight>
                  <a:srgbClr val="FFFFFF"/>
                </a:highlight>
                <a:latin typeface="Merriweather"/>
                <a:ea typeface="Merriweather"/>
                <a:cs typeface="Merriweather"/>
              </a:rPr>
              <a:t>nonnegative edge weights</a:t>
            </a:r>
            <a:endParaRPr sz="1200">
              <a:highlight>
                <a:srgbClr val="FFFFFF"/>
              </a:highlight>
              <a:latin typeface="Merriweather"/>
              <a:ea typeface="Merriweather"/>
              <a:cs typeface="Merriweather"/>
            </a:endParaRPr>
          </a:p>
          <a:p>
            <a:pPr marL="457200" lvl="0" indent="-304800" algn="just">
              <a:lnSpc>
                <a:spcPct val="114999"/>
              </a:lnSpc>
              <a:spcBef>
                <a:spcPts val="0"/>
              </a:spcBef>
              <a:spcAft>
                <a:spcPts val="0"/>
              </a:spcAft>
              <a:buSzPts val="1200"/>
              <a:buFont typeface="Merriweather"/>
              <a:buChar char="●"/>
              <a:defRPr/>
            </a:pPr>
            <a:r>
              <a:rPr lang="en" sz="1200">
                <a:highlight>
                  <a:srgbClr val="FFFFFF"/>
                </a:highlight>
                <a:latin typeface="Merriweather"/>
                <a:ea typeface="Merriweather"/>
                <a:cs typeface="Merriweather"/>
              </a:rPr>
              <a:t>Maintains a set S of vertices whose final </a:t>
            </a:r>
            <a:r>
              <a:rPr lang="en" sz="1200" b="1">
                <a:solidFill>
                  <a:srgbClr val="980000"/>
                </a:solidFill>
                <a:highlight>
                  <a:srgbClr val="FFFFFF"/>
                </a:highlight>
                <a:latin typeface="Merriweather"/>
                <a:ea typeface="Merriweather"/>
                <a:cs typeface="Merriweather"/>
              </a:rPr>
              <a:t>shortest - path weights from the source</a:t>
            </a:r>
            <a:r>
              <a:rPr lang="en" sz="1200">
                <a:highlight>
                  <a:srgbClr val="FFFFFF"/>
                </a:highlight>
                <a:latin typeface="Merriweather"/>
                <a:ea typeface="Merriweather"/>
                <a:cs typeface="Merriweather"/>
              </a:rPr>
              <a:t> s have </a:t>
            </a:r>
            <a:r>
              <a:rPr lang="en" sz="1200" b="1">
                <a:solidFill>
                  <a:srgbClr val="980000"/>
                </a:solidFill>
                <a:highlight>
                  <a:srgbClr val="FFFFFF"/>
                </a:highlight>
                <a:latin typeface="Merriweather"/>
                <a:ea typeface="Merriweather"/>
                <a:cs typeface="Merriweather"/>
              </a:rPr>
              <a:t>already been determined</a:t>
            </a:r>
            <a:r>
              <a:rPr lang="en" sz="1200">
                <a:highlight>
                  <a:srgbClr val="FFFFFF"/>
                </a:highlight>
                <a:latin typeface="Merriweather"/>
                <a:ea typeface="Merriweather"/>
                <a:cs typeface="Merriweather"/>
              </a:rPr>
              <a:t>. </a:t>
            </a:r>
            <a:endParaRPr sz="1200">
              <a:highlight>
                <a:srgbClr val="FFFFFF"/>
              </a:highlight>
              <a:latin typeface="Merriweather"/>
              <a:ea typeface="Merriweather"/>
              <a:cs typeface="Merriweather"/>
            </a:endParaRPr>
          </a:p>
          <a:p>
            <a:pPr marL="457200" lvl="0" indent="-304800" algn="just">
              <a:lnSpc>
                <a:spcPct val="114999"/>
              </a:lnSpc>
              <a:spcBef>
                <a:spcPts val="0"/>
              </a:spcBef>
              <a:spcAft>
                <a:spcPts val="0"/>
              </a:spcAft>
              <a:buSzPts val="1200"/>
              <a:buFont typeface="Merriweather"/>
              <a:buChar char="●"/>
              <a:defRPr/>
            </a:pPr>
            <a:r>
              <a:rPr lang="en" sz="1200">
                <a:highlight>
                  <a:srgbClr val="FFFFFF"/>
                </a:highlight>
                <a:latin typeface="Merriweather"/>
                <a:ea typeface="Merriweather"/>
                <a:cs typeface="Merriweather"/>
              </a:rPr>
              <a:t>The algorithm repeatedly selects the vertex u  with the minimum shortest - path estimate, insert u into S and relaxes all edges leaving u.</a:t>
            </a:r>
            <a:endParaRPr sz="1200">
              <a:highlight>
                <a:srgbClr val="FFFFFF"/>
              </a:highlight>
              <a:latin typeface="Merriweather"/>
              <a:ea typeface="Merriweather"/>
              <a:cs typeface="Merriweather"/>
            </a:endParaRPr>
          </a:p>
          <a:p>
            <a:pPr marL="457200" lvl="0" indent="0" algn="just">
              <a:lnSpc>
                <a:spcPct val="114999"/>
              </a:lnSpc>
              <a:spcBef>
                <a:spcPts val="1100"/>
              </a:spcBef>
              <a:spcAft>
                <a:spcPts val="0"/>
              </a:spcAft>
              <a:buNone/>
              <a:defRPr/>
            </a:pPr>
            <a:r>
              <a:rPr lang="en" sz="1200">
                <a:highlight>
                  <a:srgbClr val="FFFFFF"/>
                </a:highlight>
                <a:latin typeface="Merriweather"/>
                <a:ea typeface="Merriweather"/>
                <a:cs typeface="Merriweather"/>
              </a:rPr>
              <a:t>For a given source node in the graph, the algorithm finds the shortest path between that node and every other.</a:t>
            </a:r>
            <a:r>
              <a:rPr lang="en" sz="1200" u="sng">
                <a:highlight>
                  <a:srgbClr val="FFFFFF"/>
                </a:highlight>
                <a:latin typeface="Merriweather"/>
                <a:ea typeface="Merriweather"/>
                <a:cs typeface="Merriweather"/>
                <a:hlinkClick r:id="rId3" tooltip="https://en.wikipedia.org/wiki/Dijkstra%27s_algorithm#cite_note-mehlhorn-8"/>
              </a:rPr>
              <a:t>[8]</a:t>
            </a:r>
            <a:r>
              <a:rPr lang="en" sz="1200">
                <a:highlight>
                  <a:srgbClr val="FFFFFF"/>
                </a:highlight>
                <a:latin typeface="Merriweather"/>
                <a:ea typeface="Merriweather"/>
                <a:cs typeface="Merriweather"/>
              </a:rPr>
              <a:t>:196–206 It can also be used for finding the shortest paths from a single node to a single destination node by stopping the algorithm once the shortest path to the destination node has been determined. For example, if the nodes of the graph represent cities and edge path costs represent driving distances between pairs of cities connected by a direct road (for simplicity, ignore red lights, stop signs, toll roads and other obstructions), Dijkstra's algorithm can be used to find the shortest route between one city and all other cities.</a:t>
            </a:r>
            <a:endParaRPr sz="1200">
              <a:latin typeface="Merriweather"/>
              <a:ea typeface="Merriweather"/>
              <a:cs typeface="Merriweather"/>
            </a:endParaRPr>
          </a:p>
          <a:p>
            <a:pPr marL="0" lvl="0" indent="0" algn="just">
              <a:lnSpc>
                <a:spcPct val="114999"/>
              </a:lnSpc>
              <a:spcBef>
                <a:spcPts val="400"/>
              </a:spcBef>
              <a:spcAft>
                <a:spcPts val="0"/>
              </a:spcAft>
              <a:buNone/>
              <a:defRPr/>
            </a:pPr>
            <a:endParaRPr sz="1200">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77" name="Google Shape;577;p49"/>
          <p:cNvSpPr txBox="1"/>
          <p:nvPr>
            <p:ph type="title"/>
          </p:nvPr>
        </p:nvSpPr>
        <p:spPr bwMode="auto">
          <a:xfrm>
            <a:off x="514350" y="540800"/>
            <a:ext cx="7505700" cy="2556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200" b="1">
                <a:highlight>
                  <a:srgbClr val="FFFFFF"/>
                </a:highlight>
                <a:latin typeface="Merriweather"/>
                <a:ea typeface="Merriweather"/>
                <a:cs typeface="Merriweather"/>
              </a:rPr>
              <a:t>Dijkstra’s shortest path algorithm</a:t>
            </a:r>
            <a:endParaRPr sz="2200" b="1">
              <a:latin typeface="Merriweather"/>
              <a:ea typeface="Merriweather"/>
              <a:cs typeface="Merriweather"/>
            </a:endParaRPr>
          </a:p>
        </p:txBody>
      </p:sp>
      <p:sp>
        <p:nvSpPr>
          <p:cNvPr id="578" name="Google Shape;578;p49"/>
          <p:cNvSpPr/>
          <p:nvPr/>
        </p:nvSpPr>
        <p:spPr bwMode="auto">
          <a:xfrm>
            <a:off x="1736225" y="2399225"/>
            <a:ext cx="730500" cy="7017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0</a:t>
            </a:r>
            <a:endParaRPr sz="1600">
              <a:latin typeface="Merriweather"/>
              <a:ea typeface="Merriweather"/>
              <a:cs typeface="Merriweather"/>
            </a:endParaRPr>
          </a:p>
        </p:txBody>
      </p:sp>
      <p:sp>
        <p:nvSpPr>
          <p:cNvPr id="579" name="Google Shape;579;p49"/>
          <p:cNvSpPr/>
          <p:nvPr/>
        </p:nvSpPr>
        <p:spPr bwMode="auto">
          <a:xfrm>
            <a:off x="3324367" y="1664864"/>
            <a:ext cx="730500" cy="7017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inf</a:t>
            </a:r>
            <a:endParaRPr sz="1600">
              <a:latin typeface="Merriweather"/>
              <a:ea typeface="Merriweather"/>
              <a:cs typeface="Merriweather"/>
            </a:endParaRPr>
          </a:p>
        </p:txBody>
      </p:sp>
      <p:sp>
        <p:nvSpPr>
          <p:cNvPr id="580" name="Google Shape;580;p49"/>
          <p:cNvSpPr/>
          <p:nvPr/>
        </p:nvSpPr>
        <p:spPr bwMode="auto">
          <a:xfrm>
            <a:off x="5107196" y="1664864"/>
            <a:ext cx="730500" cy="7017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inf</a:t>
            </a:r>
            <a:endParaRPr sz="1600">
              <a:latin typeface="Merriweather"/>
              <a:ea typeface="Merriweather"/>
              <a:cs typeface="Merriweather"/>
            </a:endParaRPr>
          </a:p>
        </p:txBody>
      </p:sp>
      <p:sp>
        <p:nvSpPr>
          <p:cNvPr id="581" name="Google Shape;581;p49"/>
          <p:cNvSpPr/>
          <p:nvPr/>
        </p:nvSpPr>
        <p:spPr bwMode="auto">
          <a:xfrm>
            <a:off x="3148270" y="3378372"/>
            <a:ext cx="730500" cy="7017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inf</a:t>
            </a:r>
            <a:endParaRPr sz="1600">
              <a:latin typeface="Merriweather"/>
              <a:ea typeface="Merriweather"/>
              <a:cs typeface="Merriweather"/>
            </a:endParaRPr>
          </a:p>
        </p:txBody>
      </p:sp>
      <p:sp>
        <p:nvSpPr>
          <p:cNvPr id="582" name="Google Shape;582;p49"/>
          <p:cNvSpPr/>
          <p:nvPr/>
        </p:nvSpPr>
        <p:spPr bwMode="auto">
          <a:xfrm>
            <a:off x="5107196" y="3378372"/>
            <a:ext cx="730500" cy="7017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inf</a:t>
            </a:r>
            <a:endParaRPr sz="1600">
              <a:latin typeface="Merriweather"/>
              <a:ea typeface="Merriweather"/>
              <a:cs typeface="Merriweather"/>
            </a:endParaRPr>
          </a:p>
        </p:txBody>
      </p:sp>
      <p:sp>
        <p:nvSpPr>
          <p:cNvPr id="583" name="Google Shape;583;p49"/>
          <p:cNvSpPr txBox="1"/>
          <p:nvPr/>
        </p:nvSpPr>
        <p:spPr bwMode="auto">
          <a:xfrm>
            <a:off x="1409875" y="2351491"/>
            <a:ext cx="5781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s</a:t>
            </a:r>
            <a:endParaRPr>
              <a:latin typeface="Merriweather"/>
              <a:ea typeface="Merriweather"/>
              <a:cs typeface="Merriweather"/>
            </a:endParaRPr>
          </a:p>
        </p:txBody>
      </p:sp>
      <p:sp>
        <p:nvSpPr>
          <p:cNvPr id="584" name="Google Shape;584;p49"/>
          <p:cNvSpPr txBox="1"/>
          <p:nvPr/>
        </p:nvSpPr>
        <p:spPr bwMode="auto">
          <a:xfrm>
            <a:off x="3133461" y="1448543"/>
            <a:ext cx="5781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t</a:t>
            </a:r>
            <a:endParaRPr>
              <a:latin typeface="Merriweather"/>
              <a:ea typeface="Merriweather"/>
              <a:cs typeface="Merriweather"/>
            </a:endParaRPr>
          </a:p>
        </p:txBody>
      </p:sp>
      <p:sp>
        <p:nvSpPr>
          <p:cNvPr id="585" name="Google Shape;585;p49"/>
          <p:cNvSpPr txBox="1"/>
          <p:nvPr/>
        </p:nvSpPr>
        <p:spPr bwMode="auto">
          <a:xfrm>
            <a:off x="2904861" y="3912598"/>
            <a:ext cx="5781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y</a:t>
            </a:r>
            <a:endParaRPr>
              <a:latin typeface="Merriweather"/>
              <a:ea typeface="Merriweather"/>
              <a:cs typeface="Merriweather"/>
            </a:endParaRPr>
          </a:p>
        </p:txBody>
      </p:sp>
      <p:sp>
        <p:nvSpPr>
          <p:cNvPr id="586" name="Google Shape;586;p49"/>
          <p:cNvSpPr txBox="1"/>
          <p:nvPr/>
        </p:nvSpPr>
        <p:spPr bwMode="auto">
          <a:xfrm>
            <a:off x="5569809" y="3988799"/>
            <a:ext cx="5781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z</a:t>
            </a:r>
            <a:endParaRPr>
              <a:latin typeface="Merriweather"/>
              <a:ea typeface="Merriweather"/>
              <a:cs typeface="Merriweather"/>
            </a:endParaRPr>
          </a:p>
        </p:txBody>
      </p:sp>
      <p:sp>
        <p:nvSpPr>
          <p:cNvPr id="587" name="Google Shape;587;p49"/>
          <p:cNvSpPr txBox="1"/>
          <p:nvPr/>
        </p:nvSpPr>
        <p:spPr bwMode="auto">
          <a:xfrm>
            <a:off x="5493609" y="1326150"/>
            <a:ext cx="5781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x</a:t>
            </a:r>
            <a:endParaRPr>
              <a:latin typeface="Merriweather"/>
              <a:ea typeface="Merriweather"/>
              <a:cs typeface="Merriweather"/>
            </a:endParaRPr>
          </a:p>
        </p:txBody>
      </p:sp>
      <p:cxnSp>
        <p:nvCxnSpPr>
          <p:cNvPr id="588" name="Google Shape;588;p49"/>
          <p:cNvCxnSpPr>
            <a:cxnSpLocks/>
            <a:stCxn id="578" idx="7"/>
            <a:endCxn id="579" idx="2"/>
          </p:cNvCxnSpPr>
          <p:nvPr/>
        </p:nvCxnSpPr>
        <p:spPr bwMode="auto">
          <a:xfrm rot="10800000" flipH="1">
            <a:off x="2359746" y="2015687"/>
            <a:ext cx="964500" cy="486300"/>
          </a:xfrm>
          <a:prstGeom prst="straightConnector1">
            <a:avLst/>
          </a:prstGeom>
          <a:noFill/>
          <a:ln w="19050" cap="flat" cmpd="sng">
            <a:solidFill>
              <a:schemeClr val="dk2"/>
            </a:solidFill>
            <a:prstDash val="solid"/>
            <a:round/>
            <a:headEnd type="none" w="med" len="med"/>
            <a:tailEnd type="triangle" w="med" len="med"/>
          </a:ln>
        </p:spPr>
      </p:cxnSp>
      <p:sp>
        <p:nvSpPr>
          <p:cNvPr id="589" name="Google Shape;589;p49"/>
          <p:cNvSpPr txBox="1"/>
          <p:nvPr/>
        </p:nvSpPr>
        <p:spPr bwMode="auto">
          <a:xfrm>
            <a:off x="2478273" y="1845238"/>
            <a:ext cx="4395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10</a:t>
            </a:r>
            <a:endParaRPr>
              <a:latin typeface="Merriweather"/>
              <a:ea typeface="Merriweather"/>
              <a:cs typeface="Merriweather"/>
            </a:endParaRPr>
          </a:p>
        </p:txBody>
      </p:sp>
      <p:sp>
        <p:nvSpPr>
          <p:cNvPr id="590" name="Google Shape;590;p49"/>
          <p:cNvSpPr txBox="1"/>
          <p:nvPr/>
        </p:nvSpPr>
        <p:spPr bwMode="auto">
          <a:xfrm>
            <a:off x="2425777" y="3148475"/>
            <a:ext cx="3882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5</a:t>
            </a:r>
            <a:endParaRPr>
              <a:latin typeface="Merriweather"/>
              <a:ea typeface="Merriweather"/>
              <a:cs typeface="Merriweather"/>
            </a:endParaRPr>
          </a:p>
        </p:txBody>
      </p:sp>
      <p:cxnSp>
        <p:nvCxnSpPr>
          <p:cNvPr id="591" name="Google Shape;591;p49"/>
          <p:cNvCxnSpPr>
            <a:cxnSpLocks/>
            <a:stCxn id="578" idx="5"/>
            <a:endCxn id="581" idx="1"/>
          </p:cNvCxnSpPr>
          <p:nvPr/>
        </p:nvCxnSpPr>
        <p:spPr bwMode="auto">
          <a:xfrm>
            <a:off x="2359746" y="2998163"/>
            <a:ext cx="895500" cy="483000"/>
          </a:xfrm>
          <a:prstGeom prst="straightConnector1">
            <a:avLst/>
          </a:prstGeom>
          <a:noFill/>
          <a:ln w="19050" cap="flat" cmpd="sng">
            <a:solidFill>
              <a:schemeClr val="dk2"/>
            </a:solidFill>
            <a:prstDash val="solid"/>
            <a:round/>
            <a:headEnd type="none" w="med" len="med"/>
            <a:tailEnd type="triangle" w="med" len="med"/>
          </a:ln>
        </p:spPr>
      </p:cxnSp>
      <p:sp>
        <p:nvSpPr>
          <p:cNvPr id="592" name="Google Shape;592;p49"/>
          <p:cNvSpPr txBox="1"/>
          <p:nvPr/>
        </p:nvSpPr>
        <p:spPr bwMode="auto">
          <a:xfrm>
            <a:off x="4361000" y="1535238"/>
            <a:ext cx="439500" cy="368399"/>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p:txBody>
      </p:sp>
      <p:sp>
        <p:nvSpPr>
          <p:cNvPr id="593" name="Google Shape;593;p49"/>
          <p:cNvSpPr txBox="1"/>
          <p:nvPr/>
        </p:nvSpPr>
        <p:spPr bwMode="auto">
          <a:xfrm>
            <a:off x="4224716" y="3774913"/>
            <a:ext cx="3018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p:txBody>
      </p:sp>
      <p:cxnSp>
        <p:nvCxnSpPr>
          <p:cNvPr id="594" name="Google Shape;594;p49"/>
          <p:cNvCxnSpPr>
            <a:cxnSpLocks/>
            <a:stCxn id="579" idx="6"/>
            <a:endCxn id="580" idx="2"/>
          </p:cNvCxnSpPr>
          <p:nvPr/>
        </p:nvCxnSpPr>
        <p:spPr bwMode="auto">
          <a:xfrm>
            <a:off x="4054867" y="2015714"/>
            <a:ext cx="1052400" cy="0"/>
          </a:xfrm>
          <a:prstGeom prst="straightConnector1">
            <a:avLst/>
          </a:prstGeom>
          <a:noFill/>
          <a:ln w="19050" cap="flat" cmpd="sng">
            <a:solidFill>
              <a:schemeClr val="dk2"/>
            </a:solidFill>
            <a:prstDash val="solid"/>
            <a:round/>
            <a:headEnd type="none" w="med" len="med"/>
            <a:tailEnd type="triangle" w="med" len="med"/>
          </a:ln>
        </p:spPr>
      </p:cxnSp>
      <p:cxnSp>
        <p:nvCxnSpPr>
          <p:cNvPr id="595" name="Google Shape;595;p49"/>
          <p:cNvCxnSpPr>
            <a:cxnSpLocks/>
          </p:cNvCxnSpPr>
          <p:nvPr/>
        </p:nvCxnSpPr>
        <p:spPr bwMode="auto">
          <a:xfrm>
            <a:off x="3878846" y="3729169"/>
            <a:ext cx="1152300" cy="0"/>
          </a:xfrm>
          <a:prstGeom prst="straightConnector1">
            <a:avLst/>
          </a:prstGeom>
          <a:noFill/>
          <a:ln w="19050" cap="flat" cmpd="sng">
            <a:solidFill>
              <a:schemeClr val="dk2"/>
            </a:solidFill>
            <a:prstDash val="solid"/>
            <a:round/>
            <a:headEnd type="none" w="med" len="med"/>
            <a:tailEnd type="triangle" w="med" len="med"/>
          </a:ln>
        </p:spPr>
      </p:cxnSp>
      <p:cxnSp>
        <p:nvCxnSpPr>
          <p:cNvPr id="596" name="Google Shape;596;p49"/>
          <p:cNvCxnSpPr>
            <a:cxnSpLocks/>
          </p:cNvCxnSpPr>
          <p:nvPr/>
        </p:nvCxnSpPr>
        <p:spPr bwMode="auto">
          <a:xfrm flipH="1">
            <a:off x="3335841" y="2285379"/>
            <a:ext cx="147600" cy="1143600"/>
          </a:xfrm>
          <a:prstGeom prst="straightConnector1">
            <a:avLst/>
          </a:prstGeom>
          <a:noFill/>
          <a:ln w="19050" cap="flat" cmpd="sng">
            <a:solidFill>
              <a:schemeClr val="dk2"/>
            </a:solidFill>
            <a:prstDash val="solid"/>
            <a:round/>
            <a:headEnd type="none" w="med" len="med"/>
            <a:tailEnd type="triangle" w="med" len="med"/>
          </a:ln>
        </p:spPr>
      </p:cxnSp>
      <p:cxnSp>
        <p:nvCxnSpPr>
          <p:cNvPr id="597" name="Google Shape;597;p49"/>
          <p:cNvCxnSpPr>
            <a:cxnSpLocks/>
            <a:stCxn id="581" idx="7"/>
            <a:endCxn id="579" idx="5"/>
          </p:cNvCxnSpPr>
          <p:nvPr/>
        </p:nvCxnSpPr>
        <p:spPr bwMode="auto">
          <a:xfrm rot="10800000" flipH="1">
            <a:off x="3771791" y="2263734"/>
            <a:ext cx="176100" cy="1217400"/>
          </a:xfrm>
          <a:prstGeom prst="straightConnector1">
            <a:avLst/>
          </a:prstGeom>
          <a:noFill/>
          <a:ln w="19050" cap="flat" cmpd="sng">
            <a:solidFill>
              <a:schemeClr val="dk2"/>
            </a:solidFill>
            <a:prstDash val="solid"/>
            <a:round/>
            <a:headEnd type="none" w="med" len="med"/>
            <a:tailEnd type="triangle" w="med" len="med"/>
          </a:ln>
        </p:spPr>
      </p:cxnSp>
      <p:sp>
        <p:nvSpPr>
          <p:cNvPr id="598" name="Google Shape;598;p49"/>
          <p:cNvSpPr txBox="1"/>
          <p:nvPr/>
        </p:nvSpPr>
        <p:spPr bwMode="auto">
          <a:xfrm>
            <a:off x="2954072" y="2450592"/>
            <a:ext cx="3018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p:txBody>
      </p:sp>
      <p:sp>
        <p:nvSpPr>
          <p:cNvPr id="599" name="Google Shape;599;p49"/>
          <p:cNvSpPr txBox="1"/>
          <p:nvPr/>
        </p:nvSpPr>
        <p:spPr bwMode="auto">
          <a:xfrm>
            <a:off x="3834557" y="2635865"/>
            <a:ext cx="3018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3</a:t>
            </a:r>
            <a:endParaRPr>
              <a:latin typeface="Merriweather"/>
              <a:ea typeface="Merriweather"/>
              <a:cs typeface="Merriweather"/>
            </a:endParaRPr>
          </a:p>
        </p:txBody>
      </p:sp>
      <p:cxnSp>
        <p:nvCxnSpPr>
          <p:cNvPr id="600" name="Google Shape;600;p49"/>
          <p:cNvCxnSpPr>
            <a:cxnSpLocks/>
          </p:cNvCxnSpPr>
          <p:nvPr/>
        </p:nvCxnSpPr>
        <p:spPr bwMode="auto">
          <a:xfrm>
            <a:off x="5320046" y="2366564"/>
            <a:ext cx="0" cy="1011900"/>
          </a:xfrm>
          <a:prstGeom prst="straightConnector1">
            <a:avLst/>
          </a:prstGeom>
          <a:noFill/>
          <a:ln w="19050" cap="flat" cmpd="sng">
            <a:solidFill>
              <a:schemeClr val="dk2"/>
            </a:solidFill>
            <a:prstDash val="solid"/>
            <a:round/>
            <a:headEnd type="none" w="med" len="med"/>
            <a:tailEnd type="triangle" w="med" len="med"/>
          </a:ln>
        </p:spPr>
      </p:cxnSp>
      <p:sp>
        <p:nvSpPr>
          <p:cNvPr id="601" name="Google Shape;601;p49"/>
          <p:cNvSpPr txBox="1"/>
          <p:nvPr/>
        </p:nvSpPr>
        <p:spPr bwMode="auto">
          <a:xfrm>
            <a:off x="4906125" y="2543226"/>
            <a:ext cx="388200" cy="4548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4</a:t>
            </a:r>
            <a:endParaRPr>
              <a:latin typeface="Merriweather"/>
              <a:ea typeface="Merriweather"/>
              <a:cs typeface="Merriweather"/>
            </a:endParaRPr>
          </a:p>
        </p:txBody>
      </p:sp>
      <p:sp>
        <p:nvSpPr>
          <p:cNvPr id="602" name="Google Shape;602;p49"/>
          <p:cNvSpPr txBox="1"/>
          <p:nvPr/>
        </p:nvSpPr>
        <p:spPr bwMode="auto">
          <a:xfrm>
            <a:off x="5683575" y="2821137"/>
            <a:ext cx="3882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6</a:t>
            </a:r>
            <a:endParaRPr>
              <a:latin typeface="Merriweather"/>
              <a:ea typeface="Merriweather"/>
              <a:cs typeface="Merriweather"/>
            </a:endParaRPr>
          </a:p>
        </p:txBody>
      </p:sp>
      <p:cxnSp>
        <p:nvCxnSpPr>
          <p:cNvPr id="603" name="Google Shape;603;p49"/>
          <p:cNvCxnSpPr>
            <a:cxnSpLocks/>
            <a:stCxn id="581" idx="6"/>
            <a:endCxn id="580" idx="3"/>
          </p:cNvCxnSpPr>
          <p:nvPr/>
        </p:nvCxnSpPr>
        <p:spPr bwMode="auto">
          <a:xfrm rot="10800000" flipH="1">
            <a:off x="3878770" y="2263722"/>
            <a:ext cx="1335300" cy="1465500"/>
          </a:xfrm>
          <a:prstGeom prst="straightConnector1">
            <a:avLst/>
          </a:prstGeom>
          <a:noFill/>
          <a:ln w="19050" cap="flat" cmpd="sng">
            <a:solidFill>
              <a:schemeClr val="dk2"/>
            </a:solidFill>
            <a:prstDash val="solid"/>
            <a:round/>
            <a:headEnd type="none" w="med" len="med"/>
            <a:tailEnd type="triangle" w="med" len="med"/>
          </a:ln>
        </p:spPr>
      </p:cxnSp>
      <p:sp>
        <p:nvSpPr>
          <p:cNvPr id="604" name="Google Shape;604;p49"/>
          <p:cNvSpPr txBox="1"/>
          <p:nvPr/>
        </p:nvSpPr>
        <p:spPr bwMode="auto">
          <a:xfrm>
            <a:off x="4362847" y="2357956"/>
            <a:ext cx="3018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9</a:t>
            </a:r>
            <a:endParaRPr>
              <a:latin typeface="Merriweather"/>
              <a:ea typeface="Merriweather"/>
              <a:cs typeface="Merriweather"/>
            </a:endParaRPr>
          </a:p>
        </p:txBody>
      </p:sp>
      <p:cxnSp>
        <p:nvCxnSpPr>
          <p:cNvPr id="605" name="Google Shape;605;p49"/>
          <p:cNvCxnSpPr>
            <a:cxnSpLocks/>
            <a:stCxn id="582" idx="1"/>
            <a:endCxn id="578" idx="6"/>
          </p:cNvCxnSpPr>
          <p:nvPr/>
        </p:nvCxnSpPr>
        <p:spPr bwMode="auto">
          <a:xfrm rot="10800000">
            <a:off x="2466776" y="2750034"/>
            <a:ext cx="2747400" cy="731100"/>
          </a:xfrm>
          <a:prstGeom prst="straightConnector1">
            <a:avLst/>
          </a:prstGeom>
          <a:noFill/>
          <a:ln w="19050" cap="flat" cmpd="sng">
            <a:solidFill>
              <a:schemeClr val="dk2"/>
            </a:solidFill>
            <a:prstDash val="solid"/>
            <a:round/>
            <a:headEnd type="none" w="med" len="med"/>
            <a:tailEnd type="triangle" w="med" len="med"/>
          </a:ln>
        </p:spPr>
      </p:cxnSp>
      <p:sp>
        <p:nvSpPr>
          <p:cNvPr id="606" name="Google Shape;606;p49"/>
          <p:cNvSpPr txBox="1"/>
          <p:nvPr/>
        </p:nvSpPr>
        <p:spPr bwMode="auto">
          <a:xfrm>
            <a:off x="4224716" y="3219096"/>
            <a:ext cx="3018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7</a:t>
            </a:r>
            <a:endParaRPr>
              <a:latin typeface="Merriweather"/>
              <a:ea typeface="Merriweather"/>
              <a:cs typeface="Merriweather"/>
            </a:endParaRPr>
          </a:p>
        </p:txBody>
      </p:sp>
      <p:cxnSp>
        <p:nvCxnSpPr>
          <p:cNvPr id="607" name="Google Shape;607;p49"/>
          <p:cNvCxnSpPr>
            <a:cxnSpLocks/>
            <a:endCxn id="580" idx="4"/>
          </p:cNvCxnSpPr>
          <p:nvPr/>
        </p:nvCxnSpPr>
        <p:spPr bwMode="auto">
          <a:xfrm rot="10800000">
            <a:off x="5472446" y="2366564"/>
            <a:ext cx="154200" cy="10254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2" name="Google Shape;612;p50"/>
          <p:cNvSpPr txBox="1"/>
          <p:nvPr>
            <p:ph type="title"/>
          </p:nvPr>
        </p:nvSpPr>
        <p:spPr bwMode="auto">
          <a:xfrm>
            <a:off x="514350" y="540800"/>
            <a:ext cx="7505700" cy="2556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200" b="1">
                <a:highlight>
                  <a:srgbClr val="FFFFFF"/>
                </a:highlight>
                <a:latin typeface="Merriweather"/>
                <a:ea typeface="Merriweather"/>
                <a:cs typeface="Merriweather"/>
              </a:rPr>
              <a:t>Dijkstra’s shortest path algorithm</a:t>
            </a:r>
            <a:endParaRPr sz="2200" b="1">
              <a:latin typeface="Merriweather"/>
              <a:ea typeface="Merriweather"/>
              <a:cs typeface="Merriweather"/>
            </a:endParaRPr>
          </a:p>
        </p:txBody>
      </p:sp>
      <p:sp>
        <p:nvSpPr>
          <p:cNvPr id="613" name="Google Shape;613;p50"/>
          <p:cNvSpPr/>
          <p:nvPr/>
        </p:nvSpPr>
        <p:spPr bwMode="auto">
          <a:xfrm>
            <a:off x="1736225" y="2399225"/>
            <a:ext cx="730500" cy="701700"/>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0</a:t>
            </a:r>
            <a:endParaRPr sz="1600">
              <a:solidFill>
                <a:schemeClr val="dk1"/>
              </a:solidFill>
              <a:latin typeface="Merriweather"/>
              <a:ea typeface="Merriweather"/>
              <a:cs typeface="Merriweather"/>
            </a:endParaRPr>
          </a:p>
        </p:txBody>
      </p:sp>
      <p:sp>
        <p:nvSpPr>
          <p:cNvPr id="614" name="Google Shape;614;p50"/>
          <p:cNvSpPr/>
          <p:nvPr/>
        </p:nvSpPr>
        <p:spPr bwMode="auto">
          <a:xfrm>
            <a:off x="3324367" y="1664864"/>
            <a:ext cx="730500" cy="7017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10</a:t>
            </a:r>
            <a:endParaRPr sz="1600">
              <a:latin typeface="Merriweather"/>
              <a:ea typeface="Merriweather"/>
              <a:cs typeface="Merriweather"/>
            </a:endParaRPr>
          </a:p>
        </p:txBody>
      </p:sp>
      <p:sp>
        <p:nvSpPr>
          <p:cNvPr id="615" name="Google Shape;615;p50"/>
          <p:cNvSpPr/>
          <p:nvPr/>
        </p:nvSpPr>
        <p:spPr bwMode="auto">
          <a:xfrm>
            <a:off x="5107196" y="1664864"/>
            <a:ext cx="730500" cy="7017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inf</a:t>
            </a:r>
            <a:endParaRPr sz="1600">
              <a:latin typeface="Merriweather"/>
              <a:ea typeface="Merriweather"/>
              <a:cs typeface="Merriweather"/>
            </a:endParaRPr>
          </a:p>
        </p:txBody>
      </p:sp>
      <p:sp>
        <p:nvSpPr>
          <p:cNvPr id="616" name="Google Shape;616;p50"/>
          <p:cNvSpPr/>
          <p:nvPr/>
        </p:nvSpPr>
        <p:spPr bwMode="auto">
          <a:xfrm>
            <a:off x="3148270" y="3378372"/>
            <a:ext cx="730500" cy="7017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5</a:t>
            </a:r>
            <a:endParaRPr sz="1600">
              <a:latin typeface="Merriweather"/>
              <a:ea typeface="Merriweather"/>
              <a:cs typeface="Merriweather"/>
            </a:endParaRPr>
          </a:p>
        </p:txBody>
      </p:sp>
      <p:sp>
        <p:nvSpPr>
          <p:cNvPr id="617" name="Google Shape;617;p50"/>
          <p:cNvSpPr/>
          <p:nvPr/>
        </p:nvSpPr>
        <p:spPr bwMode="auto">
          <a:xfrm>
            <a:off x="5107196" y="3378372"/>
            <a:ext cx="730500" cy="7017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inf</a:t>
            </a:r>
            <a:endParaRPr sz="1600">
              <a:latin typeface="Merriweather"/>
              <a:ea typeface="Merriweather"/>
              <a:cs typeface="Merriweather"/>
            </a:endParaRPr>
          </a:p>
        </p:txBody>
      </p:sp>
      <p:sp>
        <p:nvSpPr>
          <p:cNvPr id="618" name="Google Shape;618;p50"/>
          <p:cNvSpPr txBox="1"/>
          <p:nvPr/>
        </p:nvSpPr>
        <p:spPr bwMode="auto">
          <a:xfrm>
            <a:off x="1409875" y="2351491"/>
            <a:ext cx="5781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s</a:t>
            </a:r>
            <a:endParaRPr>
              <a:latin typeface="Merriweather"/>
              <a:ea typeface="Merriweather"/>
              <a:cs typeface="Merriweather"/>
            </a:endParaRPr>
          </a:p>
        </p:txBody>
      </p:sp>
      <p:sp>
        <p:nvSpPr>
          <p:cNvPr id="619" name="Google Shape;619;p50"/>
          <p:cNvSpPr txBox="1"/>
          <p:nvPr/>
        </p:nvSpPr>
        <p:spPr bwMode="auto">
          <a:xfrm>
            <a:off x="3133456" y="1448548"/>
            <a:ext cx="202500" cy="3510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t</a:t>
            </a:r>
            <a:endParaRPr>
              <a:latin typeface="Merriweather"/>
              <a:ea typeface="Merriweather"/>
              <a:cs typeface="Merriweather"/>
            </a:endParaRPr>
          </a:p>
        </p:txBody>
      </p:sp>
      <p:sp>
        <p:nvSpPr>
          <p:cNvPr id="620" name="Google Shape;620;p50"/>
          <p:cNvSpPr txBox="1"/>
          <p:nvPr/>
        </p:nvSpPr>
        <p:spPr bwMode="auto">
          <a:xfrm>
            <a:off x="2904861" y="3912598"/>
            <a:ext cx="5781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y</a:t>
            </a:r>
            <a:endParaRPr>
              <a:latin typeface="Merriweather"/>
              <a:ea typeface="Merriweather"/>
              <a:cs typeface="Merriweather"/>
            </a:endParaRPr>
          </a:p>
        </p:txBody>
      </p:sp>
      <p:sp>
        <p:nvSpPr>
          <p:cNvPr id="621" name="Google Shape;621;p50"/>
          <p:cNvSpPr txBox="1"/>
          <p:nvPr/>
        </p:nvSpPr>
        <p:spPr bwMode="auto">
          <a:xfrm>
            <a:off x="5569809" y="3988799"/>
            <a:ext cx="5781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z</a:t>
            </a:r>
            <a:endParaRPr>
              <a:latin typeface="Merriweather"/>
              <a:ea typeface="Merriweather"/>
              <a:cs typeface="Merriweather"/>
            </a:endParaRPr>
          </a:p>
        </p:txBody>
      </p:sp>
      <p:sp>
        <p:nvSpPr>
          <p:cNvPr id="622" name="Google Shape;622;p50"/>
          <p:cNvSpPr txBox="1"/>
          <p:nvPr/>
        </p:nvSpPr>
        <p:spPr bwMode="auto">
          <a:xfrm>
            <a:off x="5493609" y="1326150"/>
            <a:ext cx="5781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x</a:t>
            </a:r>
            <a:endParaRPr>
              <a:latin typeface="Merriweather"/>
              <a:ea typeface="Merriweather"/>
              <a:cs typeface="Merriweather"/>
            </a:endParaRPr>
          </a:p>
        </p:txBody>
      </p:sp>
      <p:cxnSp>
        <p:nvCxnSpPr>
          <p:cNvPr id="623" name="Google Shape;623;p50"/>
          <p:cNvCxnSpPr>
            <a:cxnSpLocks/>
            <a:stCxn id="613" idx="7"/>
            <a:endCxn id="614" idx="2"/>
          </p:cNvCxnSpPr>
          <p:nvPr/>
        </p:nvCxnSpPr>
        <p:spPr bwMode="auto">
          <a:xfrm rot="10800000" flipH="1">
            <a:off x="2359746" y="2015687"/>
            <a:ext cx="964500" cy="486300"/>
          </a:xfrm>
          <a:prstGeom prst="straightConnector1">
            <a:avLst/>
          </a:prstGeom>
          <a:noFill/>
          <a:ln w="19050" cap="flat" cmpd="sng">
            <a:solidFill>
              <a:srgbClr val="A61C00"/>
            </a:solidFill>
            <a:prstDash val="solid"/>
            <a:round/>
            <a:headEnd type="none" w="med" len="med"/>
            <a:tailEnd type="triangle" w="med" len="med"/>
          </a:ln>
        </p:spPr>
      </p:cxnSp>
      <p:sp>
        <p:nvSpPr>
          <p:cNvPr id="624" name="Google Shape;624;p50"/>
          <p:cNvSpPr txBox="1"/>
          <p:nvPr/>
        </p:nvSpPr>
        <p:spPr bwMode="auto">
          <a:xfrm>
            <a:off x="2325872" y="1861925"/>
            <a:ext cx="476100" cy="4548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10</a:t>
            </a:r>
            <a:endParaRPr>
              <a:latin typeface="Merriweather"/>
              <a:ea typeface="Merriweather"/>
              <a:cs typeface="Merriweather"/>
            </a:endParaRPr>
          </a:p>
        </p:txBody>
      </p:sp>
      <p:sp>
        <p:nvSpPr>
          <p:cNvPr id="625" name="Google Shape;625;p50"/>
          <p:cNvSpPr txBox="1"/>
          <p:nvPr/>
        </p:nvSpPr>
        <p:spPr bwMode="auto">
          <a:xfrm>
            <a:off x="2425777" y="3300875"/>
            <a:ext cx="3882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5</a:t>
            </a:r>
            <a:endParaRPr>
              <a:latin typeface="Merriweather"/>
              <a:ea typeface="Merriweather"/>
              <a:cs typeface="Merriweather"/>
            </a:endParaRPr>
          </a:p>
        </p:txBody>
      </p:sp>
      <p:cxnSp>
        <p:nvCxnSpPr>
          <p:cNvPr id="626" name="Google Shape;626;p50"/>
          <p:cNvCxnSpPr>
            <a:cxnSpLocks/>
            <a:stCxn id="613" idx="5"/>
            <a:endCxn id="616" idx="1"/>
          </p:cNvCxnSpPr>
          <p:nvPr/>
        </p:nvCxnSpPr>
        <p:spPr bwMode="auto">
          <a:xfrm>
            <a:off x="2359746" y="2998163"/>
            <a:ext cx="895500" cy="483000"/>
          </a:xfrm>
          <a:prstGeom prst="straightConnector1">
            <a:avLst/>
          </a:prstGeom>
          <a:noFill/>
          <a:ln w="19050" cap="flat" cmpd="sng">
            <a:solidFill>
              <a:srgbClr val="990000"/>
            </a:solidFill>
            <a:prstDash val="solid"/>
            <a:round/>
            <a:headEnd type="none" w="med" len="med"/>
            <a:tailEnd type="triangle" w="med" len="med"/>
          </a:ln>
        </p:spPr>
      </p:cxnSp>
      <p:sp>
        <p:nvSpPr>
          <p:cNvPr id="627" name="Google Shape;627;p50"/>
          <p:cNvSpPr txBox="1"/>
          <p:nvPr/>
        </p:nvSpPr>
        <p:spPr bwMode="auto">
          <a:xfrm>
            <a:off x="4437200" y="1494725"/>
            <a:ext cx="301800" cy="3510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p:txBody>
      </p:sp>
      <p:sp>
        <p:nvSpPr>
          <p:cNvPr id="628" name="Google Shape;628;p50"/>
          <p:cNvSpPr txBox="1"/>
          <p:nvPr/>
        </p:nvSpPr>
        <p:spPr bwMode="auto">
          <a:xfrm>
            <a:off x="4224716" y="3774913"/>
            <a:ext cx="3018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p:txBody>
      </p:sp>
      <p:cxnSp>
        <p:nvCxnSpPr>
          <p:cNvPr id="629" name="Google Shape;629;p50"/>
          <p:cNvCxnSpPr>
            <a:cxnSpLocks/>
            <a:stCxn id="614" idx="6"/>
            <a:endCxn id="615" idx="2"/>
          </p:cNvCxnSpPr>
          <p:nvPr/>
        </p:nvCxnSpPr>
        <p:spPr bwMode="auto">
          <a:xfrm>
            <a:off x="4054867" y="2015714"/>
            <a:ext cx="1052400" cy="0"/>
          </a:xfrm>
          <a:prstGeom prst="straightConnector1">
            <a:avLst/>
          </a:prstGeom>
          <a:noFill/>
          <a:ln w="19050" cap="flat" cmpd="sng">
            <a:solidFill>
              <a:schemeClr val="dk2"/>
            </a:solidFill>
            <a:prstDash val="solid"/>
            <a:round/>
            <a:headEnd type="none" w="med" len="med"/>
            <a:tailEnd type="triangle" w="med" len="med"/>
          </a:ln>
        </p:spPr>
      </p:cxnSp>
      <p:cxnSp>
        <p:nvCxnSpPr>
          <p:cNvPr id="630" name="Google Shape;630;p50"/>
          <p:cNvCxnSpPr>
            <a:cxnSpLocks/>
          </p:cNvCxnSpPr>
          <p:nvPr/>
        </p:nvCxnSpPr>
        <p:spPr bwMode="auto">
          <a:xfrm>
            <a:off x="3878846" y="3729169"/>
            <a:ext cx="1152300" cy="0"/>
          </a:xfrm>
          <a:prstGeom prst="straightConnector1">
            <a:avLst/>
          </a:prstGeom>
          <a:noFill/>
          <a:ln w="19050" cap="flat" cmpd="sng">
            <a:solidFill>
              <a:schemeClr val="dk2"/>
            </a:solidFill>
            <a:prstDash val="solid"/>
            <a:round/>
            <a:headEnd type="none" w="med" len="med"/>
            <a:tailEnd type="triangle" w="med" len="med"/>
          </a:ln>
        </p:spPr>
      </p:cxnSp>
      <p:cxnSp>
        <p:nvCxnSpPr>
          <p:cNvPr id="631" name="Google Shape;631;p50"/>
          <p:cNvCxnSpPr>
            <a:cxnSpLocks/>
          </p:cNvCxnSpPr>
          <p:nvPr/>
        </p:nvCxnSpPr>
        <p:spPr bwMode="auto">
          <a:xfrm flipH="1">
            <a:off x="3335841" y="2285379"/>
            <a:ext cx="147600" cy="1143600"/>
          </a:xfrm>
          <a:prstGeom prst="straightConnector1">
            <a:avLst/>
          </a:prstGeom>
          <a:noFill/>
          <a:ln w="19050" cap="flat" cmpd="sng">
            <a:solidFill>
              <a:schemeClr val="dk2"/>
            </a:solidFill>
            <a:prstDash val="solid"/>
            <a:round/>
            <a:headEnd type="none" w="med" len="med"/>
            <a:tailEnd type="triangle" w="med" len="med"/>
          </a:ln>
        </p:spPr>
      </p:cxnSp>
      <p:cxnSp>
        <p:nvCxnSpPr>
          <p:cNvPr id="632" name="Google Shape;632;p50"/>
          <p:cNvCxnSpPr>
            <a:cxnSpLocks/>
            <a:stCxn id="616" idx="7"/>
            <a:endCxn id="614" idx="5"/>
          </p:cNvCxnSpPr>
          <p:nvPr/>
        </p:nvCxnSpPr>
        <p:spPr bwMode="auto">
          <a:xfrm rot="10800000" flipH="1">
            <a:off x="3771791" y="2263734"/>
            <a:ext cx="176100" cy="1217400"/>
          </a:xfrm>
          <a:prstGeom prst="straightConnector1">
            <a:avLst/>
          </a:prstGeom>
          <a:noFill/>
          <a:ln w="19050" cap="flat" cmpd="sng">
            <a:solidFill>
              <a:schemeClr val="dk2"/>
            </a:solidFill>
            <a:prstDash val="solid"/>
            <a:round/>
            <a:headEnd type="none" w="med" len="med"/>
            <a:tailEnd type="triangle" w="med" len="med"/>
          </a:ln>
        </p:spPr>
      </p:cxnSp>
      <p:sp>
        <p:nvSpPr>
          <p:cNvPr id="633" name="Google Shape;633;p50"/>
          <p:cNvSpPr txBox="1"/>
          <p:nvPr/>
        </p:nvSpPr>
        <p:spPr bwMode="auto">
          <a:xfrm>
            <a:off x="2954072" y="2450592"/>
            <a:ext cx="3018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p:txBody>
      </p:sp>
      <p:sp>
        <p:nvSpPr>
          <p:cNvPr id="634" name="Google Shape;634;p50"/>
          <p:cNvSpPr txBox="1"/>
          <p:nvPr/>
        </p:nvSpPr>
        <p:spPr bwMode="auto">
          <a:xfrm>
            <a:off x="3834557" y="2635865"/>
            <a:ext cx="3018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3</a:t>
            </a:r>
            <a:endParaRPr>
              <a:latin typeface="Merriweather"/>
              <a:ea typeface="Merriweather"/>
              <a:cs typeface="Merriweather"/>
            </a:endParaRPr>
          </a:p>
        </p:txBody>
      </p:sp>
      <p:cxnSp>
        <p:nvCxnSpPr>
          <p:cNvPr id="635" name="Google Shape;635;p50"/>
          <p:cNvCxnSpPr>
            <a:cxnSpLocks/>
          </p:cNvCxnSpPr>
          <p:nvPr/>
        </p:nvCxnSpPr>
        <p:spPr bwMode="auto">
          <a:xfrm>
            <a:off x="5320046" y="2366564"/>
            <a:ext cx="0" cy="1011900"/>
          </a:xfrm>
          <a:prstGeom prst="straightConnector1">
            <a:avLst/>
          </a:prstGeom>
          <a:noFill/>
          <a:ln w="19050" cap="flat" cmpd="sng">
            <a:solidFill>
              <a:schemeClr val="dk2"/>
            </a:solidFill>
            <a:prstDash val="solid"/>
            <a:round/>
            <a:headEnd type="none" w="med" len="med"/>
            <a:tailEnd type="triangle" w="med" len="med"/>
          </a:ln>
        </p:spPr>
      </p:cxnSp>
      <p:sp>
        <p:nvSpPr>
          <p:cNvPr id="636" name="Google Shape;636;p50"/>
          <p:cNvSpPr txBox="1"/>
          <p:nvPr/>
        </p:nvSpPr>
        <p:spPr bwMode="auto">
          <a:xfrm>
            <a:off x="4906125" y="2543226"/>
            <a:ext cx="388200" cy="4548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4</a:t>
            </a:r>
            <a:endParaRPr>
              <a:latin typeface="Merriweather"/>
              <a:ea typeface="Merriweather"/>
              <a:cs typeface="Merriweather"/>
            </a:endParaRPr>
          </a:p>
        </p:txBody>
      </p:sp>
      <p:sp>
        <p:nvSpPr>
          <p:cNvPr id="637" name="Google Shape;637;p50"/>
          <p:cNvSpPr txBox="1"/>
          <p:nvPr/>
        </p:nvSpPr>
        <p:spPr bwMode="auto">
          <a:xfrm>
            <a:off x="5683575" y="2821137"/>
            <a:ext cx="3882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6</a:t>
            </a:r>
            <a:endParaRPr>
              <a:latin typeface="Merriweather"/>
              <a:ea typeface="Merriweather"/>
              <a:cs typeface="Merriweather"/>
            </a:endParaRPr>
          </a:p>
        </p:txBody>
      </p:sp>
      <p:cxnSp>
        <p:nvCxnSpPr>
          <p:cNvPr id="638" name="Google Shape;638;p50"/>
          <p:cNvCxnSpPr>
            <a:cxnSpLocks/>
            <a:stCxn id="616" idx="6"/>
            <a:endCxn id="615" idx="3"/>
          </p:cNvCxnSpPr>
          <p:nvPr/>
        </p:nvCxnSpPr>
        <p:spPr bwMode="auto">
          <a:xfrm rot="10800000" flipH="1">
            <a:off x="3878770" y="2263722"/>
            <a:ext cx="1335300" cy="1465500"/>
          </a:xfrm>
          <a:prstGeom prst="straightConnector1">
            <a:avLst/>
          </a:prstGeom>
          <a:noFill/>
          <a:ln w="19050" cap="flat" cmpd="sng">
            <a:solidFill>
              <a:schemeClr val="dk2"/>
            </a:solidFill>
            <a:prstDash val="solid"/>
            <a:round/>
            <a:headEnd type="none" w="med" len="med"/>
            <a:tailEnd type="triangle" w="med" len="med"/>
          </a:ln>
        </p:spPr>
      </p:cxnSp>
      <p:sp>
        <p:nvSpPr>
          <p:cNvPr id="639" name="Google Shape;639;p50"/>
          <p:cNvSpPr txBox="1"/>
          <p:nvPr/>
        </p:nvSpPr>
        <p:spPr bwMode="auto">
          <a:xfrm>
            <a:off x="4362847" y="2357956"/>
            <a:ext cx="3018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9</a:t>
            </a:r>
            <a:endParaRPr>
              <a:latin typeface="Merriweather"/>
              <a:ea typeface="Merriweather"/>
              <a:cs typeface="Merriweather"/>
            </a:endParaRPr>
          </a:p>
        </p:txBody>
      </p:sp>
      <p:cxnSp>
        <p:nvCxnSpPr>
          <p:cNvPr id="640" name="Google Shape;640;p50"/>
          <p:cNvCxnSpPr>
            <a:cxnSpLocks/>
            <a:stCxn id="617" idx="1"/>
            <a:endCxn id="613" idx="6"/>
          </p:cNvCxnSpPr>
          <p:nvPr/>
        </p:nvCxnSpPr>
        <p:spPr bwMode="auto">
          <a:xfrm rot="10800000">
            <a:off x="2466776" y="2750034"/>
            <a:ext cx="2747400" cy="731100"/>
          </a:xfrm>
          <a:prstGeom prst="straightConnector1">
            <a:avLst/>
          </a:prstGeom>
          <a:noFill/>
          <a:ln w="19050" cap="flat" cmpd="sng">
            <a:solidFill>
              <a:schemeClr val="dk2"/>
            </a:solidFill>
            <a:prstDash val="solid"/>
            <a:round/>
            <a:headEnd type="none" w="med" len="med"/>
            <a:tailEnd type="triangle" w="med" len="med"/>
          </a:ln>
        </p:spPr>
      </p:cxnSp>
      <p:sp>
        <p:nvSpPr>
          <p:cNvPr id="641" name="Google Shape;641;p50"/>
          <p:cNvSpPr txBox="1"/>
          <p:nvPr/>
        </p:nvSpPr>
        <p:spPr bwMode="auto">
          <a:xfrm>
            <a:off x="4224716" y="3219096"/>
            <a:ext cx="3018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7</a:t>
            </a:r>
            <a:endParaRPr>
              <a:latin typeface="Merriweather"/>
              <a:ea typeface="Merriweather"/>
              <a:cs typeface="Merriweather"/>
            </a:endParaRPr>
          </a:p>
        </p:txBody>
      </p:sp>
      <p:cxnSp>
        <p:nvCxnSpPr>
          <p:cNvPr id="642" name="Google Shape;642;p50"/>
          <p:cNvCxnSpPr>
            <a:cxnSpLocks/>
            <a:endCxn id="615" idx="4"/>
          </p:cNvCxnSpPr>
          <p:nvPr/>
        </p:nvCxnSpPr>
        <p:spPr bwMode="auto">
          <a:xfrm rot="10800000">
            <a:off x="5472446" y="2366564"/>
            <a:ext cx="154200" cy="10254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47" name="Google Shape;647;p51"/>
          <p:cNvSpPr txBox="1"/>
          <p:nvPr>
            <p:ph type="title"/>
          </p:nvPr>
        </p:nvSpPr>
        <p:spPr bwMode="auto">
          <a:xfrm>
            <a:off x="514350" y="540800"/>
            <a:ext cx="7505700" cy="2556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200" b="1">
                <a:highlight>
                  <a:srgbClr val="FFFFFF"/>
                </a:highlight>
                <a:latin typeface="Merriweather"/>
                <a:ea typeface="Merriweather"/>
                <a:cs typeface="Merriweather"/>
              </a:rPr>
              <a:t>Dijkstra’s shortest path algorithm</a:t>
            </a:r>
            <a:endParaRPr sz="2200" b="1">
              <a:latin typeface="Merriweather"/>
              <a:ea typeface="Merriweather"/>
              <a:cs typeface="Merriweather"/>
            </a:endParaRPr>
          </a:p>
        </p:txBody>
      </p:sp>
      <p:sp>
        <p:nvSpPr>
          <p:cNvPr id="648" name="Google Shape;648;p51"/>
          <p:cNvSpPr/>
          <p:nvPr/>
        </p:nvSpPr>
        <p:spPr bwMode="auto">
          <a:xfrm>
            <a:off x="1736225" y="2399225"/>
            <a:ext cx="730500" cy="701700"/>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0</a:t>
            </a:r>
            <a:endParaRPr sz="1600">
              <a:solidFill>
                <a:schemeClr val="dk1"/>
              </a:solidFill>
              <a:latin typeface="Merriweather"/>
              <a:ea typeface="Merriweather"/>
              <a:cs typeface="Merriweather"/>
            </a:endParaRPr>
          </a:p>
        </p:txBody>
      </p:sp>
      <p:sp>
        <p:nvSpPr>
          <p:cNvPr id="649" name="Google Shape;649;p51"/>
          <p:cNvSpPr/>
          <p:nvPr/>
        </p:nvSpPr>
        <p:spPr bwMode="auto">
          <a:xfrm>
            <a:off x="3324367" y="1664864"/>
            <a:ext cx="730500" cy="7017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8</a:t>
            </a:r>
            <a:endParaRPr sz="1600">
              <a:latin typeface="Merriweather"/>
              <a:ea typeface="Merriweather"/>
              <a:cs typeface="Merriweather"/>
            </a:endParaRPr>
          </a:p>
        </p:txBody>
      </p:sp>
      <p:sp>
        <p:nvSpPr>
          <p:cNvPr id="650" name="Google Shape;650;p51"/>
          <p:cNvSpPr/>
          <p:nvPr/>
        </p:nvSpPr>
        <p:spPr bwMode="auto">
          <a:xfrm>
            <a:off x="5107196" y="1664864"/>
            <a:ext cx="730500" cy="7017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14</a:t>
            </a:r>
            <a:endParaRPr sz="1600">
              <a:latin typeface="Merriweather"/>
              <a:ea typeface="Merriweather"/>
              <a:cs typeface="Merriweather"/>
            </a:endParaRPr>
          </a:p>
        </p:txBody>
      </p:sp>
      <p:sp>
        <p:nvSpPr>
          <p:cNvPr id="651" name="Google Shape;651;p51"/>
          <p:cNvSpPr/>
          <p:nvPr/>
        </p:nvSpPr>
        <p:spPr bwMode="auto">
          <a:xfrm>
            <a:off x="3148270" y="3378372"/>
            <a:ext cx="730500" cy="701700"/>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5</a:t>
            </a:r>
            <a:endParaRPr sz="1600">
              <a:solidFill>
                <a:schemeClr val="dk1"/>
              </a:solidFill>
              <a:latin typeface="Merriweather"/>
              <a:ea typeface="Merriweather"/>
              <a:cs typeface="Merriweather"/>
            </a:endParaRPr>
          </a:p>
        </p:txBody>
      </p:sp>
      <p:sp>
        <p:nvSpPr>
          <p:cNvPr id="652" name="Google Shape;652;p51"/>
          <p:cNvSpPr/>
          <p:nvPr/>
        </p:nvSpPr>
        <p:spPr bwMode="auto">
          <a:xfrm>
            <a:off x="5107196" y="3378372"/>
            <a:ext cx="730500" cy="7017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7</a:t>
            </a:r>
            <a:endParaRPr sz="1600">
              <a:latin typeface="Merriweather"/>
              <a:ea typeface="Merriweather"/>
              <a:cs typeface="Merriweather"/>
            </a:endParaRPr>
          </a:p>
        </p:txBody>
      </p:sp>
      <p:sp>
        <p:nvSpPr>
          <p:cNvPr id="653" name="Google Shape;653;p51"/>
          <p:cNvSpPr txBox="1"/>
          <p:nvPr/>
        </p:nvSpPr>
        <p:spPr bwMode="auto">
          <a:xfrm>
            <a:off x="1409875" y="2351491"/>
            <a:ext cx="5781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s</a:t>
            </a:r>
            <a:endParaRPr>
              <a:latin typeface="Merriweather"/>
              <a:ea typeface="Merriweather"/>
              <a:cs typeface="Merriweather"/>
            </a:endParaRPr>
          </a:p>
        </p:txBody>
      </p:sp>
      <p:sp>
        <p:nvSpPr>
          <p:cNvPr id="654" name="Google Shape;654;p51"/>
          <p:cNvSpPr txBox="1"/>
          <p:nvPr/>
        </p:nvSpPr>
        <p:spPr bwMode="auto">
          <a:xfrm>
            <a:off x="3133456" y="1448548"/>
            <a:ext cx="202500" cy="3510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t</a:t>
            </a:r>
            <a:endParaRPr>
              <a:latin typeface="Merriweather"/>
              <a:ea typeface="Merriweather"/>
              <a:cs typeface="Merriweather"/>
            </a:endParaRPr>
          </a:p>
        </p:txBody>
      </p:sp>
      <p:sp>
        <p:nvSpPr>
          <p:cNvPr id="655" name="Google Shape;655;p51"/>
          <p:cNvSpPr txBox="1"/>
          <p:nvPr/>
        </p:nvSpPr>
        <p:spPr bwMode="auto">
          <a:xfrm>
            <a:off x="2904861" y="3912598"/>
            <a:ext cx="5781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y</a:t>
            </a:r>
            <a:endParaRPr>
              <a:latin typeface="Merriweather"/>
              <a:ea typeface="Merriweather"/>
              <a:cs typeface="Merriweather"/>
            </a:endParaRPr>
          </a:p>
        </p:txBody>
      </p:sp>
      <p:sp>
        <p:nvSpPr>
          <p:cNvPr id="656" name="Google Shape;656;p51"/>
          <p:cNvSpPr txBox="1"/>
          <p:nvPr/>
        </p:nvSpPr>
        <p:spPr bwMode="auto">
          <a:xfrm>
            <a:off x="5569809" y="3988799"/>
            <a:ext cx="5781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z</a:t>
            </a:r>
            <a:endParaRPr>
              <a:latin typeface="Merriweather"/>
              <a:ea typeface="Merriweather"/>
              <a:cs typeface="Merriweather"/>
            </a:endParaRPr>
          </a:p>
        </p:txBody>
      </p:sp>
      <p:sp>
        <p:nvSpPr>
          <p:cNvPr id="657" name="Google Shape;657;p51"/>
          <p:cNvSpPr txBox="1"/>
          <p:nvPr/>
        </p:nvSpPr>
        <p:spPr bwMode="auto">
          <a:xfrm>
            <a:off x="5493609" y="1326150"/>
            <a:ext cx="5781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x</a:t>
            </a:r>
            <a:endParaRPr>
              <a:latin typeface="Merriweather"/>
              <a:ea typeface="Merriweather"/>
              <a:cs typeface="Merriweather"/>
            </a:endParaRPr>
          </a:p>
        </p:txBody>
      </p:sp>
      <p:cxnSp>
        <p:nvCxnSpPr>
          <p:cNvPr id="658" name="Google Shape;658;p51"/>
          <p:cNvCxnSpPr>
            <a:cxnSpLocks/>
            <a:stCxn id="648" idx="7"/>
            <a:endCxn id="649" idx="2"/>
          </p:cNvCxnSpPr>
          <p:nvPr/>
        </p:nvCxnSpPr>
        <p:spPr bwMode="auto">
          <a:xfrm rot="10800000" flipH="1">
            <a:off x="2359746" y="2015687"/>
            <a:ext cx="964500" cy="486300"/>
          </a:xfrm>
          <a:prstGeom prst="straightConnector1">
            <a:avLst/>
          </a:prstGeom>
          <a:noFill/>
          <a:ln w="19050" cap="flat" cmpd="sng">
            <a:solidFill>
              <a:srgbClr val="A61C00"/>
            </a:solidFill>
            <a:prstDash val="solid"/>
            <a:round/>
            <a:headEnd type="none" w="med" len="med"/>
            <a:tailEnd type="triangle" w="med" len="med"/>
          </a:ln>
        </p:spPr>
      </p:cxnSp>
      <p:sp>
        <p:nvSpPr>
          <p:cNvPr id="659" name="Google Shape;659;p51"/>
          <p:cNvSpPr txBox="1"/>
          <p:nvPr/>
        </p:nvSpPr>
        <p:spPr bwMode="auto">
          <a:xfrm>
            <a:off x="2402072" y="1861925"/>
            <a:ext cx="476100" cy="4548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10</a:t>
            </a:r>
            <a:endParaRPr>
              <a:latin typeface="Merriweather"/>
              <a:ea typeface="Merriweather"/>
              <a:cs typeface="Merriweather"/>
            </a:endParaRPr>
          </a:p>
        </p:txBody>
      </p:sp>
      <p:sp>
        <p:nvSpPr>
          <p:cNvPr id="660" name="Google Shape;660;p51"/>
          <p:cNvSpPr txBox="1"/>
          <p:nvPr/>
        </p:nvSpPr>
        <p:spPr bwMode="auto">
          <a:xfrm>
            <a:off x="2425777" y="3300875"/>
            <a:ext cx="3882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5</a:t>
            </a:r>
            <a:endParaRPr>
              <a:latin typeface="Merriweather"/>
              <a:ea typeface="Merriweather"/>
              <a:cs typeface="Merriweather"/>
            </a:endParaRPr>
          </a:p>
        </p:txBody>
      </p:sp>
      <p:cxnSp>
        <p:nvCxnSpPr>
          <p:cNvPr id="661" name="Google Shape;661;p51"/>
          <p:cNvCxnSpPr>
            <a:cxnSpLocks/>
            <a:stCxn id="648" idx="5"/>
            <a:endCxn id="651" idx="1"/>
          </p:cNvCxnSpPr>
          <p:nvPr/>
        </p:nvCxnSpPr>
        <p:spPr bwMode="auto">
          <a:xfrm>
            <a:off x="2359746" y="2998163"/>
            <a:ext cx="895500" cy="483000"/>
          </a:xfrm>
          <a:prstGeom prst="straightConnector1">
            <a:avLst/>
          </a:prstGeom>
          <a:noFill/>
          <a:ln w="19050" cap="flat" cmpd="sng">
            <a:solidFill>
              <a:srgbClr val="990000"/>
            </a:solidFill>
            <a:prstDash val="solid"/>
            <a:round/>
            <a:headEnd type="none" w="med" len="med"/>
            <a:tailEnd type="triangle" w="med" len="med"/>
          </a:ln>
        </p:spPr>
      </p:cxnSp>
      <p:sp>
        <p:nvSpPr>
          <p:cNvPr id="662" name="Google Shape;662;p51"/>
          <p:cNvSpPr txBox="1"/>
          <p:nvPr/>
        </p:nvSpPr>
        <p:spPr bwMode="auto">
          <a:xfrm>
            <a:off x="4437200" y="1494725"/>
            <a:ext cx="388200" cy="3510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p:txBody>
      </p:sp>
      <p:sp>
        <p:nvSpPr>
          <p:cNvPr id="663" name="Google Shape;663;p51"/>
          <p:cNvSpPr txBox="1"/>
          <p:nvPr/>
        </p:nvSpPr>
        <p:spPr bwMode="auto">
          <a:xfrm>
            <a:off x="4224716" y="3774913"/>
            <a:ext cx="3018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p:txBody>
      </p:sp>
      <p:cxnSp>
        <p:nvCxnSpPr>
          <p:cNvPr id="664" name="Google Shape;664;p51"/>
          <p:cNvCxnSpPr>
            <a:cxnSpLocks/>
            <a:stCxn id="649" idx="6"/>
            <a:endCxn id="650" idx="2"/>
          </p:cNvCxnSpPr>
          <p:nvPr/>
        </p:nvCxnSpPr>
        <p:spPr bwMode="auto">
          <a:xfrm>
            <a:off x="4054867" y="2015714"/>
            <a:ext cx="1052400" cy="0"/>
          </a:xfrm>
          <a:prstGeom prst="straightConnector1">
            <a:avLst/>
          </a:prstGeom>
          <a:noFill/>
          <a:ln w="19050" cap="flat" cmpd="sng">
            <a:solidFill>
              <a:schemeClr val="dk2"/>
            </a:solidFill>
            <a:prstDash val="solid"/>
            <a:round/>
            <a:headEnd type="none" w="med" len="med"/>
            <a:tailEnd type="triangle" w="med" len="med"/>
          </a:ln>
        </p:spPr>
      </p:cxnSp>
      <p:cxnSp>
        <p:nvCxnSpPr>
          <p:cNvPr id="665" name="Google Shape;665;p51"/>
          <p:cNvCxnSpPr>
            <a:cxnSpLocks/>
          </p:cNvCxnSpPr>
          <p:nvPr/>
        </p:nvCxnSpPr>
        <p:spPr bwMode="auto">
          <a:xfrm>
            <a:off x="3878846" y="3729169"/>
            <a:ext cx="1152300" cy="0"/>
          </a:xfrm>
          <a:prstGeom prst="straightConnector1">
            <a:avLst/>
          </a:prstGeom>
          <a:noFill/>
          <a:ln w="19050" cap="flat" cmpd="sng">
            <a:solidFill>
              <a:srgbClr val="980000"/>
            </a:solidFill>
            <a:prstDash val="solid"/>
            <a:round/>
            <a:headEnd type="none" w="med" len="med"/>
            <a:tailEnd type="triangle" w="med" len="med"/>
          </a:ln>
        </p:spPr>
      </p:cxnSp>
      <p:cxnSp>
        <p:nvCxnSpPr>
          <p:cNvPr id="666" name="Google Shape;666;p51"/>
          <p:cNvCxnSpPr>
            <a:cxnSpLocks/>
          </p:cNvCxnSpPr>
          <p:nvPr/>
        </p:nvCxnSpPr>
        <p:spPr bwMode="auto">
          <a:xfrm flipH="1">
            <a:off x="3335841" y="2285379"/>
            <a:ext cx="147600" cy="1143600"/>
          </a:xfrm>
          <a:prstGeom prst="straightConnector1">
            <a:avLst/>
          </a:prstGeom>
          <a:noFill/>
          <a:ln w="19050" cap="flat" cmpd="sng">
            <a:solidFill>
              <a:schemeClr val="dk2"/>
            </a:solidFill>
            <a:prstDash val="solid"/>
            <a:round/>
            <a:headEnd type="none" w="med" len="med"/>
            <a:tailEnd type="triangle" w="med" len="med"/>
          </a:ln>
        </p:spPr>
      </p:cxnSp>
      <p:cxnSp>
        <p:nvCxnSpPr>
          <p:cNvPr id="667" name="Google Shape;667;p51"/>
          <p:cNvCxnSpPr>
            <a:cxnSpLocks/>
            <a:stCxn id="651" idx="7"/>
            <a:endCxn id="649" idx="5"/>
          </p:cNvCxnSpPr>
          <p:nvPr/>
        </p:nvCxnSpPr>
        <p:spPr bwMode="auto">
          <a:xfrm rot="10800000" flipH="1">
            <a:off x="3771791" y="2263734"/>
            <a:ext cx="176100" cy="1217400"/>
          </a:xfrm>
          <a:prstGeom prst="straightConnector1">
            <a:avLst/>
          </a:prstGeom>
          <a:noFill/>
          <a:ln w="19050" cap="flat" cmpd="sng">
            <a:solidFill>
              <a:srgbClr val="980000"/>
            </a:solidFill>
            <a:prstDash val="solid"/>
            <a:round/>
            <a:headEnd type="none" w="med" len="med"/>
            <a:tailEnd type="triangle" w="med" len="med"/>
          </a:ln>
        </p:spPr>
      </p:cxnSp>
      <p:sp>
        <p:nvSpPr>
          <p:cNvPr id="668" name="Google Shape;668;p51"/>
          <p:cNvSpPr txBox="1"/>
          <p:nvPr/>
        </p:nvSpPr>
        <p:spPr bwMode="auto">
          <a:xfrm>
            <a:off x="2954072" y="2450592"/>
            <a:ext cx="3018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p:txBody>
      </p:sp>
      <p:sp>
        <p:nvSpPr>
          <p:cNvPr id="669" name="Google Shape;669;p51"/>
          <p:cNvSpPr txBox="1"/>
          <p:nvPr/>
        </p:nvSpPr>
        <p:spPr bwMode="auto">
          <a:xfrm>
            <a:off x="3834557" y="2635865"/>
            <a:ext cx="3018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3</a:t>
            </a:r>
            <a:endParaRPr>
              <a:latin typeface="Merriweather"/>
              <a:ea typeface="Merriweather"/>
              <a:cs typeface="Merriweather"/>
            </a:endParaRPr>
          </a:p>
        </p:txBody>
      </p:sp>
      <p:cxnSp>
        <p:nvCxnSpPr>
          <p:cNvPr id="670" name="Google Shape;670;p51"/>
          <p:cNvCxnSpPr>
            <a:cxnSpLocks/>
          </p:cNvCxnSpPr>
          <p:nvPr/>
        </p:nvCxnSpPr>
        <p:spPr bwMode="auto">
          <a:xfrm>
            <a:off x="5320046" y="2366564"/>
            <a:ext cx="0" cy="1011900"/>
          </a:xfrm>
          <a:prstGeom prst="straightConnector1">
            <a:avLst/>
          </a:prstGeom>
          <a:noFill/>
          <a:ln w="19050" cap="flat" cmpd="sng">
            <a:solidFill>
              <a:schemeClr val="dk2"/>
            </a:solidFill>
            <a:prstDash val="solid"/>
            <a:round/>
            <a:headEnd type="none" w="med" len="med"/>
            <a:tailEnd type="triangle" w="med" len="med"/>
          </a:ln>
        </p:spPr>
      </p:cxnSp>
      <p:sp>
        <p:nvSpPr>
          <p:cNvPr id="671" name="Google Shape;671;p51"/>
          <p:cNvSpPr txBox="1"/>
          <p:nvPr/>
        </p:nvSpPr>
        <p:spPr bwMode="auto">
          <a:xfrm>
            <a:off x="4982325" y="2771826"/>
            <a:ext cx="388200" cy="4548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4</a:t>
            </a:r>
            <a:endParaRPr>
              <a:latin typeface="Merriweather"/>
              <a:ea typeface="Merriweather"/>
              <a:cs typeface="Merriweather"/>
            </a:endParaRPr>
          </a:p>
        </p:txBody>
      </p:sp>
      <p:sp>
        <p:nvSpPr>
          <p:cNvPr id="672" name="Google Shape;672;p51"/>
          <p:cNvSpPr txBox="1"/>
          <p:nvPr/>
        </p:nvSpPr>
        <p:spPr bwMode="auto">
          <a:xfrm>
            <a:off x="5683575" y="2821137"/>
            <a:ext cx="3882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6</a:t>
            </a:r>
            <a:endParaRPr>
              <a:latin typeface="Merriweather"/>
              <a:ea typeface="Merriweather"/>
              <a:cs typeface="Merriweather"/>
            </a:endParaRPr>
          </a:p>
        </p:txBody>
      </p:sp>
      <p:cxnSp>
        <p:nvCxnSpPr>
          <p:cNvPr id="673" name="Google Shape;673;p51"/>
          <p:cNvCxnSpPr>
            <a:cxnSpLocks/>
            <a:stCxn id="651" idx="6"/>
            <a:endCxn id="650" idx="3"/>
          </p:cNvCxnSpPr>
          <p:nvPr/>
        </p:nvCxnSpPr>
        <p:spPr bwMode="auto">
          <a:xfrm rot="10800000" flipH="1">
            <a:off x="3878770" y="2263722"/>
            <a:ext cx="1335300" cy="1465500"/>
          </a:xfrm>
          <a:prstGeom prst="straightConnector1">
            <a:avLst/>
          </a:prstGeom>
          <a:noFill/>
          <a:ln w="19050" cap="flat" cmpd="sng">
            <a:solidFill>
              <a:srgbClr val="980000"/>
            </a:solidFill>
            <a:prstDash val="solid"/>
            <a:round/>
            <a:headEnd type="none" w="med" len="med"/>
            <a:tailEnd type="triangle" w="med" len="med"/>
          </a:ln>
        </p:spPr>
      </p:cxnSp>
      <p:sp>
        <p:nvSpPr>
          <p:cNvPr id="674" name="Google Shape;674;p51"/>
          <p:cNvSpPr txBox="1"/>
          <p:nvPr/>
        </p:nvSpPr>
        <p:spPr bwMode="auto">
          <a:xfrm>
            <a:off x="4515247" y="2434156"/>
            <a:ext cx="3018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9</a:t>
            </a:r>
            <a:endParaRPr>
              <a:latin typeface="Merriweather"/>
              <a:ea typeface="Merriweather"/>
              <a:cs typeface="Merriweather"/>
            </a:endParaRPr>
          </a:p>
        </p:txBody>
      </p:sp>
      <p:cxnSp>
        <p:nvCxnSpPr>
          <p:cNvPr id="675" name="Google Shape;675;p51"/>
          <p:cNvCxnSpPr>
            <a:cxnSpLocks/>
            <a:stCxn id="652" idx="1"/>
            <a:endCxn id="648" idx="6"/>
          </p:cNvCxnSpPr>
          <p:nvPr/>
        </p:nvCxnSpPr>
        <p:spPr bwMode="auto">
          <a:xfrm rot="10800000">
            <a:off x="2466776" y="2750034"/>
            <a:ext cx="2747400" cy="731100"/>
          </a:xfrm>
          <a:prstGeom prst="straightConnector1">
            <a:avLst/>
          </a:prstGeom>
          <a:noFill/>
          <a:ln w="19050" cap="flat" cmpd="sng">
            <a:solidFill>
              <a:schemeClr val="dk2"/>
            </a:solidFill>
            <a:prstDash val="solid"/>
            <a:round/>
            <a:headEnd type="none" w="med" len="med"/>
            <a:tailEnd type="triangle" w="med" len="med"/>
          </a:ln>
        </p:spPr>
      </p:cxnSp>
      <p:sp>
        <p:nvSpPr>
          <p:cNvPr id="676" name="Google Shape;676;p51"/>
          <p:cNvSpPr txBox="1"/>
          <p:nvPr/>
        </p:nvSpPr>
        <p:spPr bwMode="auto">
          <a:xfrm>
            <a:off x="4224716" y="3219096"/>
            <a:ext cx="3018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7</a:t>
            </a:r>
            <a:endParaRPr>
              <a:latin typeface="Merriweather"/>
              <a:ea typeface="Merriweather"/>
              <a:cs typeface="Merriweather"/>
            </a:endParaRPr>
          </a:p>
        </p:txBody>
      </p:sp>
      <p:cxnSp>
        <p:nvCxnSpPr>
          <p:cNvPr id="677" name="Google Shape;677;p51"/>
          <p:cNvCxnSpPr>
            <a:cxnSpLocks/>
            <a:endCxn id="650" idx="4"/>
          </p:cNvCxnSpPr>
          <p:nvPr/>
        </p:nvCxnSpPr>
        <p:spPr bwMode="auto">
          <a:xfrm rot="10800000">
            <a:off x="5472446" y="2366564"/>
            <a:ext cx="154200" cy="10254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9" name="Google Shape;149;p16"/>
          <p:cNvSpPr txBox="1"/>
          <p:nvPr/>
        </p:nvSpPr>
        <p:spPr bwMode="auto">
          <a:xfrm>
            <a:off x="595049" y="1109475"/>
            <a:ext cx="7477500" cy="1509599"/>
          </a:xfrm>
          <a:prstGeom prst="rect">
            <a:avLst/>
          </a:prstGeom>
          <a:noFill/>
          <a:ln>
            <a:noFill/>
          </a:ln>
        </p:spPr>
        <p:txBody>
          <a:bodyPr spcFirstLastPara="1" wrap="square" lIns="91425" tIns="91425" rIns="91425" bIns="91425" anchor="t" anchorCtr="0">
            <a:noAutofit/>
          </a:bodyPr>
          <a:lstStyle/>
          <a:p>
            <a:pPr marL="457200" lvl="0" indent="-317500" algn="l">
              <a:lnSpc>
                <a:spcPct val="171429"/>
              </a:lnSpc>
              <a:spcBef>
                <a:spcPts val="0"/>
              </a:spcBef>
              <a:spcAft>
                <a:spcPts val="0"/>
              </a:spcAft>
              <a:buClr>
                <a:srgbClr val="000000"/>
              </a:buClr>
              <a:buSzPts val="1400"/>
              <a:buFont typeface="Merriweather"/>
              <a:buChar char="●"/>
              <a:defRPr/>
            </a:pPr>
            <a:r>
              <a:rPr lang="en">
                <a:solidFill>
                  <a:srgbClr val="000000"/>
                </a:solidFill>
                <a:highlight>
                  <a:srgbClr val="FFFFFF"/>
                </a:highlight>
                <a:latin typeface="Merriweather"/>
                <a:ea typeface="Merriweather"/>
                <a:cs typeface="Merriweather"/>
              </a:rPr>
              <a:t>A linked list is a linear data structure, in which the </a:t>
            </a:r>
            <a:r>
              <a:rPr lang="en" b="1">
                <a:solidFill>
                  <a:srgbClr val="980000"/>
                </a:solidFill>
                <a:highlight>
                  <a:srgbClr val="FFFFFF"/>
                </a:highlight>
                <a:latin typeface="Merriweather"/>
                <a:ea typeface="Merriweather"/>
                <a:cs typeface="Merriweather"/>
              </a:rPr>
              <a:t>elements are not stored at contiguous memory locations</a:t>
            </a:r>
            <a:r>
              <a:rPr lang="en">
                <a:solidFill>
                  <a:srgbClr val="000000"/>
                </a:solidFill>
                <a:highlight>
                  <a:srgbClr val="FFFFFF"/>
                </a:highlight>
                <a:latin typeface="Merriweather"/>
                <a:ea typeface="Merriweather"/>
                <a:cs typeface="Merriweather"/>
              </a:rPr>
              <a:t>. </a:t>
            </a:r>
            <a:endParaRPr>
              <a:solidFill>
                <a:srgbClr val="000000"/>
              </a:solidFill>
              <a:highlight>
                <a:srgbClr val="FFFFFF"/>
              </a:highlight>
              <a:latin typeface="Merriweather"/>
              <a:ea typeface="Merriweather"/>
              <a:cs typeface="Merriweather"/>
            </a:endParaRPr>
          </a:p>
          <a:p>
            <a:pPr marL="457200" lvl="0" indent="-317500" algn="l">
              <a:lnSpc>
                <a:spcPct val="171429"/>
              </a:lnSpc>
              <a:spcBef>
                <a:spcPts val="0"/>
              </a:spcBef>
              <a:spcAft>
                <a:spcPts val="0"/>
              </a:spcAft>
              <a:buClr>
                <a:srgbClr val="000000"/>
              </a:buClr>
              <a:buSzPts val="1400"/>
              <a:buFont typeface="Merriweather"/>
              <a:buChar char="●"/>
              <a:defRPr/>
            </a:pPr>
            <a:r>
              <a:rPr lang="en">
                <a:solidFill>
                  <a:srgbClr val="000000"/>
                </a:solidFill>
                <a:highlight>
                  <a:srgbClr val="FFFFFF"/>
                </a:highlight>
                <a:latin typeface="Merriweather"/>
                <a:ea typeface="Merriweather"/>
                <a:cs typeface="Merriweather"/>
              </a:rPr>
              <a:t>The elements in a linked list are </a:t>
            </a:r>
            <a:r>
              <a:rPr lang="en" b="1">
                <a:solidFill>
                  <a:srgbClr val="980000"/>
                </a:solidFill>
                <a:highlight>
                  <a:srgbClr val="FFFFFF"/>
                </a:highlight>
                <a:latin typeface="Merriweather"/>
                <a:ea typeface="Merriweather"/>
                <a:cs typeface="Merriweather"/>
              </a:rPr>
              <a:t>linked using pointers. </a:t>
            </a:r>
            <a:r>
              <a:rPr lang="en">
                <a:solidFill>
                  <a:srgbClr val="000000"/>
                </a:solidFill>
                <a:highlight>
                  <a:srgbClr val="FFFFFF"/>
                </a:highlight>
                <a:latin typeface="Merriweather"/>
                <a:ea typeface="Merriweather"/>
                <a:cs typeface="Merriweather"/>
              </a:rPr>
              <a:t> </a:t>
            </a:r>
            <a:endParaRPr>
              <a:solidFill>
                <a:srgbClr val="000000"/>
              </a:solidFill>
              <a:highlight>
                <a:srgbClr val="FFFFFF"/>
              </a:highlight>
              <a:latin typeface="Merriweather"/>
              <a:ea typeface="Merriweather"/>
              <a:cs typeface="Merriweather"/>
            </a:endParaRPr>
          </a:p>
          <a:p>
            <a:pPr marL="457200" lvl="0" indent="-317500" algn="l">
              <a:lnSpc>
                <a:spcPct val="171429"/>
              </a:lnSpc>
              <a:spcBef>
                <a:spcPts val="0"/>
              </a:spcBef>
              <a:spcAft>
                <a:spcPts val="0"/>
              </a:spcAft>
              <a:buClr>
                <a:srgbClr val="000000"/>
              </a:buClr>
              <a:buSzPts val="1400"/>
              <a:buFont typeface="Merriweather"/>
              <a:buChar char="●"/>
              <a:defRPr/>
            </a:pPr>
            <a:r>
              <a:rPr lang="en">
                <a:solidFill>
                  <a:srgbClr val="000000"/>
                </a:solidFill>
                <a:highlight>
                  <a:srgbClr val="FFFFFF"/>
                </a:highlight>
                <a:latin typeface="Merriweather"/>
                <a:ea typeface="Merriweather"/>
                <a:cs typeface="Merriweather"/>
              </a:rPr>
              <a:t>A linked list </a:t>
            </a:r>
            <a:r>
              <a:rPr lang="en" b="1">
                <a:solidFill>
                  <a:srgbClr val="980000"/>
                </a:solidFill>
                <a:highlight>
                  <a:srgbClr val="FFFFFF"/>
                </a:highlight>
                <a:latin typeface="Merriweather"/>
                <a:ea typeface="Merriweather"/>
                <a:cs typeface="Merriweather"/>
              </a:rPr>
              <a:t>consists of nodes </a:t>
            </a:r>
            <a:r>
              <a:rPr lang="en">
                <a:solidFill>
                  <a:srgbClr val="000000"/>
                </a:solidFill>
                <a:highlight>
                  <a:srgbClr val="FFFFFF"/>
                </a:highlight>
                <a:latin typeface="Merriweather"/>
                <a:ea typeface="Merriweather"/>
                <a:cs typeface="Merriweather"/>
              </a:rPr>
              <a:t>where each node contains a data field and a reference(link) to the next node in the list.</a:t>
            </a:r>
            <a:endParaRPr>
              <a:solidFill>
                <a:srgbClr val="000000"/>
              </a:solidFill>
              <a:highlight>
                <a:srgbClr val="FFFFFF"/>
              </a:highlight>
              <a:latin typeface="Merriweather"/>
              <a:ea typeface="Merriweather"/>
              <a:cs typeface="Merriweather"/>
            </a:endParaRPr>
          </a:p>
        </p:txBody>
      </p:sp>
      <p:sp>
        <p:nvSpPr>
          <p:cNvPr id="150" name="Google Shape;150;p16"/>
          <p:cNvSpPr txBox="1"/>
          <p:nvPr/>
        </p:nvSpPr>
        <p:spPr bwMode="auto">
          <a:xfrm>
            <a:off x="676175" y="485125"/>
            <a:ext cx="7477500" cy="634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2500">
                <a:solidFill>
                  <a:schemeClr val="lt1"/>
                </a:solidFill>
                <a:latin typeface="Merriweather"/>
                <a:ea typeface="Merriweather"/>
                <a:cs typeface="Merriweather"/>
              </a:rPr>
              <a:t>Linked List</a:t>
            </a:r>
            <a:endParaRPr sz="2500">
              <a:solidFill>
                <a:schemeClr val="lt1"/>
              </a:solidFill>
              <a:latin typeface="Merriweather"/>
              <a:ea typeface="Merriweather"/>
              <a:cs typeface="Merriweather"/>
            </a:endParaRPr>
          </a:p>
        </p:txBody>
      </p:sp>
      <p:graphicFrame>
        <p:nvGraphicFramePr>
          <p:cNvPr id="151" name="Google Shape;151;p16"/>
          <p:cNvGraphicFramePr>
            <a:graphicFrameLocks xmlns:a="http://schemas.openxmlformats.org/drawingml/2006/main"/>
          </p:cNvGraphicFramePr>
          <p:nvPr/>
        </p:nvGraphicFramePr>
        <p:xfrm>
          <a:off x="2286000" y="3594950"/>
          <a:ext cx="3000000" cy="3000000"/>
        </p:xfrm>
        <a:graphic>
          <a:graphicData uri="http://schemas.openxmlformats.org/drawingml/2006/table">
            <a:tbl>
              <a:tblPr firstRow="0" firstCol="0" lastRow="0" lastCol="0" bandRow="0" bandCol="0">
                <a:tableStyleId>{0FF95457-F481-43EF-8FB5-189A222E6397}</a:tableStyleId>
                <a:noFill/>
              </a:tblPr>
              <a:tblGrid>
                <a:gridCol w="546950"/>
              </a:tblGrid>
              <a:tr h="396200">
                <a:tc>
                  <a:txBody>
                    <a:bodyPr/>
                    <a:p>
                      <a:pPr marL="0" lvl="0" indent="0" algn="l">
                        <a:spcBef>
                          <a:spcPts val="0"/>
                        </a:spcBef>
                        <a:spcAft>
                          <a:spcPts val="0"/>
                        </a:spcAft>
                        <a:buNone/>
                        <a:defRPr/>
                      </a:pPr>
                      <a:r>
                        <a:rPr lang="en" sz="1500" b="1">
                          <a:solidFill>
                            <a:srgbClr val="38761D"/>
                          </a:solidFill>
                          <a:latin typeface="Merriweather"/>
                          <a:ea typeface="Merriweather"/>
                          <a:cs typeface="Merriweather"/>
                        </a:rPr>
                        <a:t>A</a:t>
                      </a:r>
                      <a:endParaRPr sz="1500" b="1">
                        <a:solidFill>
                          <a:srgbClr val="38761D"/>
                        </a:solidFill>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r>
            </a:tbl>
          </a:graphicData>
        </a:graphic>
      </p:graphicFrame>
      <p:graphicFrame>
        <p:nvGraphicFramePr>
          <p:cNvPr id="152" name="Google Shape;152;p16"/>
          <p:cNvGraphicFramePr>
            <a:graphicFrameLocks xmlns:a="http://schemas.openxmlformats.org/drawingml/2006/main"/>
          </p:cNvGraphicFramePr>
          <p:nvPr/>
        </p:nvGraphicFramePr>
        <p:xfrm>
          <a:off x="2857500" y="3600450"/>
          <a:ext cx="3000000" cy="3000000"/>
        </p:xfrm>
        <a:graphic>
          <a:graphicData uri="http://schemas.openxmlformats.org/drawingml/2006/table">
            <a:tbl>
              <a:tblPr firstRow="0" firstCol="0" lastRow="0" lastCol="0" bandRow="0" bandCol="0">
                <a:tableStyleId>{0FF95457-F481-43EF-8FB5-189A222E6397}</a:tableStyleId>
                <a:noFill/>
              </a:tblPr>
              <a:tblGrid>
                <a:gridCol w="382850"/>
              </a:tblGrid>
              <a:tr h="381000">
                <a:tc>
                  <a:txBody>
                    <a:bodyPr/>
                    <a:p>
                      <a:pPr marL="0" lvl="0" indent="0" algn="l">
                        <a:spcBef>
                          <a:spcPts val="0"/>
                        </a:spcBef>
                        <a:spcAft>
                          <a:spcPts val="0"/>
                        </a:spcAft>
                        <a:buNone/>
                        <a:defRPr/>
                      </a:pPr>
                      <a:endParaRPr sz="1500" b="1"/>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r>
            </a:tbl>
          </a:graphicData>
        </a:graphic>
      </p:graphicFrame>
      <p:graphicFrame>
        <p:nvGraphicFramePr>
          <p:cNvPr id="153" name="Google Shape;153;p16"/>
          <p:cNvGraphicFramePr>
            <a:graphicFrameLocks xmlns:a="http://schemas.openxmlformats.org/drawingml/2006/main"/>
          </p:cNvGraphicFramePr>
          <p:nvPr/>
        </p:nvGraphicFramePr>
        <p:xfrm>
          <a:off x="3733800" y="3594950"/>
          <a:ext cx="3000000" cy="3000000"/>
        </p:xfrm>
        <a:graphic>
          <a:graphicData uri="http://schemas.openxmlformats.org/drawingml/2006/table">
            <a:tbl>
              <a:tblPr firstRow="0" firstCol="0" lastRow="0" lastCol="0" bandRow="0" bandCol="0">
                <a:tableStyleId>{0FF95457-F481-43EF-8FB5-189A222E6397}</a:tableStyleId>
                <a:noFill/>
              </a:tblPr>
              <a:tblGrid>
                <a:gridCol w="546950"/>
              </a:tblGrid>
              <a:tr h="396200">
                <a:tc>
                  <a:txBody>
                    <a:bodyPr/>
                    <a:p>
                      <a:pPr marL="0" lvl="0" indent="0" algn="l">
                        <a:spcBef>
                          <a:spcPts val="0"/>
                        </a:spcBef>
                        <a:spcAft>
                          <a:spcPts val="0"/>
                        </a:spcAft>
                        <a:buNone/>
                        <a:defRPr/>
                      </a:pPr>
                      <a:r>
                        <a:rPr lang="en" sz="1500" b="1">
                          <a:solidFill>
                            <a:srgbClr val="38761D"/>
                          </a:solidFill>
                          <a:latin typeface="Merriweather"/>
                          <a:ea typeface="Merriweather"/>
                          <a:cs typeface="Merriweather"/>
                        </a:rPr>
                        <a:t>B</a:t>
                      </a:r>
                      <a:endParaRPr sz="1500" b="1">
                        <a:solidFill>
                          <a:srgbClr val="38761D"/>
                        </a:solidFill>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r>
            </a:tbl>
          </a:graphicData>
        </a:graphic>
      </p:graphicFrame>
      <p:graphicFrame>
        <p:nvGraphicFramePr>
          <p:cNvPr id="154" name="Google Shape;154;p16"/>
          <p:cNvGraphicFramePr>
            <a:graphicFrameLocks xmlns:a="http://schemas.openxmlformats.org/drawingml/2006/main"/>
          </p:cNvGraphicFramePr>
          <p:nvPr/>
        </p:nvGraphicFramePr>
        <p:xfrm>
          <a:off x="4305300" y="3600450"/>
          <a:ext cx="3000000" cy="3000000"/>
        </p:xfrm>
        <a:graphic>
          <a:graphicData uri="http://schemas.openxmlformats.org/drawingml/2006/table">
            <a:tbl>
              <a:tblPr firstRow="0" firstCol="0" lastRow="0" lastCol="0" bandRow="0" bandCol="0">
                <a:tableStyleId>{0FF95457-F481-43EF-8FB5-189A222E6397}</a:tableStyleId>
                <a:noFill/>
              </a:tblPr>
              <a:tblGrid>
                <a:gridCol w="382850"/>
              </a:tblGrid>
              <a:tr h="381000">
                <a:tc>
                  <a:txBody>
                    <a:bodyPr/>
                    <a:p>
                      <a:pPr marL="0" lvl="0" indent="0" algn="l">
                        <a:spcBef>
                          <a:spcPts val="0"/>
                        </a:spcBef>
                        <a:spcAft>
                          <a:spcPts val="0"/>
                        </a:spcAft>
                        <a:buNone/>
                        <a:defRPr/>
                      </a:pPr>
                      <a:endParaRPr sz="1500" b="1"/>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r>
            </a:tbl>
          </a:graphicData>
        </a:graphic>
      </p:graphicFrame>
      <p:graphicFrame>
        <p:nvGraphicFramePr>
          <p:cNvPr id="155" name="Google Shape;155;p16"/>
          <p:cNvGraphicFramePr>
            <a:graphicFrameLocks xmlns:a="http://schemas.openxmlformats.org/drawingml/2006/main"/>
          </p:cNvGraphicFramePr>
          <p:nvPr/>
        </p:nvGraphicFramePr>
        <p:xfrm>
          <a:off x="5105400" y="3594950"/>
          <a:ext cx="3000000" cy="3000000"/>
        </p:xfrm>
        <a:graphic>
          <a:graphicData uri="http://schemas.openxmlformats.org/drawingml/2006/table">
            <a:tbl>
              <a:tblPr firstRow="0" firstCol="0" lastRow="0" lastCol="0" bandRow="0" bandCol="0">
                <a:tableStyleId>{0FF95457-F481-43EF-8FB5-189A222E6397}</a:tableStyleId>
                <a:noFill/>
              </a:tblPr>
              <a:tblGrid>
                <a:gridCol w="546950"/>
              </a:tblGrid>
              <a:tr h="396200">
                <a:tc>
                  <a:txBody>
                    <a:bodyPr/>
                    <a:p>
                      <a:pPr marL="0" lvl="0" indent="0" algn="l">
                        <a:spcBef>
                          <a:spcPts val="0"/>
                        </a:spcBef>
                        <a:spcAft>
                          <a:spcPts val="0"/>
                        </a:spcAft>
                        <a:buNone/>
                        <a:defRPr/>
                      </a:pPr>
                      <a:r>
                        <a:rPr lang="en" sz="1500" b="1">
                          <a:solidFill>
                            <a:srgbClr val="38761D"/>
                          </a:solidFill>
                          <a:latin typeface="Merriweather"/>
                          <a:ea typeface="Merriweather"/>
                          <a:cs typeface="Merriweather"/>
                        </a:rPr>
                        <a:t>C</a:t>
                      </a:r>
                      <a:endParaRPr sz="1500" b="1">
                        <a:solidFill>
                          <a:srgbClr val="38761D"/>
                        </a:solidFill>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r>
            </a:tbl>
          </a:graphicData>
        </a:graphic>
      </p:graphicFrame>
      <p:graphicFrame>
        <p:nvGraphicFramePr>
          <p:cNvPr id="156" name="Google Shape;156;p16"/>
          <p:cNvGraphicFramePr>
            <a:graphicFrameLocks xmlns:a="http://schemas.openxmlformats.org/drawingml/2006/main"/>
          </p:cNvGraphicFramePr>
          <p:nvPr/>
        </p:nvGraphicFramePr>
        <p:xfrm>
          <a:off x="5676900" y="3600450"/>
          <a:ext cx="3000000" cy="3000000"/>
        </p:xfrm>
        <a:graphic>
          <a:graphicData uri="http://schemas.openxmlformats.org/drawingml/2006/table">
            <a:tbl>
              <a:tblPr firstRow="0" firstCol="0" lastRow="0" lastCol="0" bandRow="0" bandCol="0">
                <a:tableStyleId>{0FF95457-F481-43EF-8FB5-189A222E6397}</a:tableStyleId>
                <a:noFill/>
              </a:tblPr>
              <a:tblGrid>
                <a:gridCol w="382850"/>
              </a:tblGrid>
              <a:tr h="381000">
                <a:tc>
                  <a:txBody>
                    <a:bodyPr/>
                    <a:p>
                      <a:pPr marL="0" lvl="0" indent="0" algn="l">
                        <a:spcBef>
                          <a:spcPts val="0"/>
                        </a:spcBef>
                        <a:spcAft>
                          <a:spcPts val="0"/>
                        </a:spcAft>
                        <a:buNone/>
                        <a:defRPr/>
                      </a:pPr>
                      <a:endParaRPr sz="1500" b="1"/>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r>
            </a:tbl>
          </a:graphicData>
        </a:graphic>
      </p:graphicFrame>
      <p:sp>
        <p:nvSpPr>
          <p:cNvPr id="157" name="Google Shape;157;p16"/>
          <p:cNvSpPr txBox="1"/>
          <p:nvPr/>
        </p:nvSpPr>
        <p:spPr bwMode="auto">
          <a:xfrm>
            <a:off x="3340500" y="3660050"/>
            <a:ext cx="382800" cy="396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1500" b="1">
                <a:latin typeface="Calibri"/>
                <a:ea typeface="Calibri"/>
                <a:cs typeface="Calibri"/>
              </a:rPr>
              <a:t>→</a:t>
            </a:r>
            <a:endParaRPr sz="1500" b="1">
              <a:latin typeface="Calibri"/>
              <a:ea typeface="Calibri"/>
              <a:cs typeface="Calibri"/>
            </a:endParaRPr>
          </a:p>
          <a:p>
            <a:pPr marL="0" lvl="0" indent="0" algn="l">
              <a:spcBef>
                <a:spcPts val="0"/>
              </a:spcBef>
              <a:spcAft>
                <a:spcPts val="0"/>
              </a:spcAft>
              <a:buNone/>
              <a:defRPr/>
            </a:pPr>
            <a:endParaRPr sz="1500" b="1">
              <a:latin typeface="Calibri"/>
              <a:ea typeface="Calibri"/>
              <a:cs typeface="Calibri"/>
            </a:endParaRPr>
          </a:p>
        </p:txBody>
      </p:sp>
      <p:sp>
        <p:nvSpPr>
          <p:cNvPr id="158" name="Google Shape;158;p16"/>
          <p:cNvSpPr txBox="1"/>
          <p:nvPr/>
        </p:nvSpPr>
        <p:spPr bwMode="auto">
          <a:xfrm>
            <a:off x="4712100" y="3660050"/>
            <a:ext cx="382800" cy="396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1500" b="1">
                <a:latin typeface="Calibri"/>
                <a:ea typeface="Calibri"/>
                <a:cs typeface="Calibri"/>
              </a:rPr>
              <a:t>→</a:t>
            </a:r>
            <a:endParaRPr sz="1500" b="1">
              <a:latin typeface="Calibri"/>
              <a:ea typeface="Calibri"/>
              <a:cs typeface="Calibri"/>
            </a:endParaRPr>
          </a:p>
          <a:p>
            <a:pPr marL="0" lvl="0" indent="0" algn="l">
              <a:spcBef>
                <a:spcPts val="0"/>
              </a:spcBef>
              <a:spcAft>
                <a:spcPts val="0"/>
              </a:spcAft>
              <a:buNone/>
              <a:defRPr/>
            </a:pPr>
            <a:endParaRPr sz="1500" b="1">
              <a:latin typeface="Calibri"/>
              <a:ea typeface="Calibri"/>
              <a:cs typeface="Calibri"/>
            </a:endParaRPr>
          </a:p>
        </p:txBody>
      </p:sp>
      <p:sp>
        <p:nvSpPr>
          <p:cNvPr id="159" name="Google Shape;159;p16"/>
          <p:cNvSpPr txBox="1"/>
          <p:nvPr/>
        </p:nvSpPr>
        <p:spPr bwMode="auto">
          <a:xfrm>
            <a:off x="6083700" y="3660050"/>
            <a:ext cx="382800" cy="396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Calibri"/>
                <a:ea typeface="Calibri"/>
                <a:cs typeface="Calibri"/>
              </a:rPr>
              <a:t>→</a:t>
            </a:r>
            <a:endParaRPr>
              <a:latin typeface="Calibri"/>
              <a:ea typeface="Calibri"/>
              <a:cs typeface="Calibri"/>
            </a:endParaRPr>
          </a:p>
          <a:p>
            <a:pPr marL="0" lvl="0" indent="0" algn="l">
              <a:spcBef>
                <a:spcPts val="0"/>
              </a:spcBef>
              <a:spcAft>
                <a:spcPts val="0"/>
              </a:spcAft>
              <a:buNone/>
              <a:defRPr/>
            </a:pPr>
            <a:endParaRPr>
              <a:latin typeface="Calibri"/>
              <a:ea typeface="Calibri"/>
              <a:cs typeface="Calibri"/>
            </a:endParaRPr>
          </a:p>
        </p:txBody>
      </p:sp>
      <p:sp>
        <p:nvSpPr>
          <p:cNvPr id="160" name="Google Shape;160;p16"/>
          <p:cNvSpPr txBox="1"/>
          <p:nvPr/>
        </p:nvSpPr>
        <p:spPr bwMode="auto">
          <a:xfrm>
            <a:off x="921775" y="3131575"/>
            <a:ext cx="1249800" cy="2088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1600" b="1">
                <a:solidFill>
                  <a:srgbClr val="980000"/>
                </a:solidFill>
                <a:latin typeface="Merriweather"/>
                <a:ea typeface="Merriweather"/>
                <a:cs typeface="Merriweather"/>
              </a:rPr>
              <a:t>Head</a:t>
            </a:r>
            <a:endParaRPr sz="1600" b="1">
              <a:solidFill>
                <a:srgbClr val="980000"/>
              </a:solidFill>
              <a:latin typeface="Merriweather"/>
              <a:ea typeface="Merriweather"/>
              <a:cs typeface="Merriweather"/>
            </a:endParaRPr>
          </a:p>
          <a:p>
            <a:pPr marL="0" lvl="0" indent="0" algn="l">
              <a:spcBef>
                <a:spcPts val="0"/>
              </a:spcBef>
              <a:spcAft>
                <a:spcPts val="0"/>
              </a:spcAft>
              <a:buNone/>
              <a:defRPr/>
            </a:pPr>
            <a:endParaRPr b="1">
              <a:solidFill>
                <a:srgbClr val="980000"/>
              </a:solidFill>
              <a:latin typeface="Merriweather"/>
              <a:ea typeface="Merriweather"/>
              <a:cs typeface="Merriweather"/>
            </a:endParaRPr>
          </a:p>
        </p:txBody>
      </p:sp>
      <p:sp>
        <p:nvSpPr>
          <p:cNvPr id="161" name="Google Shape;161;p16"/>
          <p:cNvSpPr txBox="1"/>
          <p:nvPr/>
        </p:nvSpPr>
        <p:spPr bwMode="auto">
          <a:xfrm>
            <a:off x="2217175" y="4045975"/>
            <a:ext cx="1249800" cy="2088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1500" b="1">
                <a:solidFill>
                  <a:srgbClr val="980000"/>
                </a:solidFill>
                <a:latin typeface="Merriweather"/>
                <a:ea typeface="Merriweather"/>
                <a:cs typeface="Merriweather"/>
              </a:rPr>
              <a:t>Data</a:t>
            </a:r>
            <a:endParaRPr sz="1500" b="1">
              <a:solidFill>
                <a:srgbClr val="980000"/>
              </a:solidFill>
              <a:latin typeface="Merriweather"/>
              <a:ea typeface="Merriweather"/>
              <a:cs typeface="Merriweather"/>
            </a:endParaRPr>
          </a:p>
          <a:p>
            <a:pPr marL="0" lvl="0" indent="0" algn="l">
              <a:spcBef>
                <a:spcPts val="0"/>
              </a:spcBef>
              <a:spcAft>
                <a:spcPts val="0"/>
              </a:spcAft>
              <a:buNone/>
              <a:defRPr/>
            </a:pPr>
            <a:endParaRPr sz="1500" b="1">
              <a:solidFill>
                <a:srgbClr val="980000"/>
              </a:solidFill>
              <a:latin typeface="Merriweather"/>
              <a:ea typeface="Merriweather"/>
              <a:cs typeface="Merriweather"/>
            </a:endParaRPr>
          </a:p>
        </p:txBody>
      </p:sp>
      <p:sp>
        <p:nvSpPr>
          <p:cNvPr id="162" name="Google Shape;162;p16"/>
          <p:cNvSpPr txBox="1"/>
          <p:nvPr/>
        </p:nvSpPr>
        <p:spPr bwMode="auto">
          <a:xfrm>
            <a:off x="2750575" y="4045975"/>
            <a:ext cx="1249800" cy="2088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1500" b="1">
                <a:solidFill>
                  <a:srgbClr val="980000"/>
                </a:solidFill>
                <a:latin typeface="Merriweather"/>
                <a:ea typeface="Merriweather"/>
                <a:cs typeface="Merriweather"/>
              </a:rPr>
              <a:t>Next</a:t>
            </a:r>
            <a:endParaRPr sz="1500" b="1">
              <a:solidFill>
                <a:srgbClr val="980000"/>
              </a:solidFill>
              <a:latin typeface="Merriweather"/>
              <a:ea typeface="Merriweather"/>
              <a:cs typeface="Merriweather"/>
            </a:endParaRPr>
          </a:p>
          <a:p>
            <a:pPr marL="0" lvl="0" indent="0" algn="l">
              <a:spcBef>
                <a:spcPts val="0"/>
              </a:spcBef>
              <a:spcAft>
                <a:spcPts val="0"/>
              </a:spcAft>
              <a:buNone/>
              <a:defRPr/>
            </a:pPr>
            <a:endParaRPr sz="1500" b="1">
              <a:solidFill>
                <a:srgbClr val="980000"/>
              </a:solidFill>
              <a:latin typeface="Merriweather"/>
              <a:ea typeface="Merriweather"/>
              <a:cs typeface="Merriweather"/>
            </a:endParaRPr>
          </a:p>
        </p:txBody>
      </p:sp>
      <p:sp>
        <p:nvSpPr>
          <p:cNvPr id="163" name="Google Shape;163;p16"/>
          <p:cNvSpPr txBox="1"/>
          <p:nvPr/>
        </p:nvSpPr>
        <p:spPr bwMode="auto">
          <a:xfrm>
            <a:off x="6408174" y="3588775"/>
            <a:ext cx="1249800" cy="2088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1900" b="1">
                <a:solidFill>
                  <a:srgbClr val="38761D"/>
                </a:solidFill>
                <a:latin typeface="Merriweather"/>
                <a:ea typeface="Merriweather"/>
                <a:cs typeface="Merriweather"/>
              </a:rPr>
              <a:t>Null</a:t>
            </a:r>
            <a:endParaRPr sz="1900" b="1">
              <a:solidFill>
                <a:srgbClr val="38761D"/>
              </a:solidFill>
              <a:latin typeface="Merriweather"/>
              <a:ea typeface="Merriweather"/>
              <a:cs typeface="Merriweather"/>
            </a:endParaRPr>
          </a:p>
          <a:p>
            <a:pPr marL="0" lvl="0" indent="0" algn="l">
              <a:spcBef>
                <a:spcPts val="0"/>
              </a:spcBef>
              <a:spcAft>
                <a:spcPts val="0"/>
              </a:spcAft>
              <a:buNone/>
              <a:defRPr/>
            </a:pPr>
            <a:endParaRPr sz="1500" b="1">
              <a:latin typeface="Merriweather"/>
              <a:ea typeface="Merriweather"/>
              <a:cs typeface="Merriweather"/>
            </a:endParaRPr>
          </a:p>
        </p:txBody>
      </p:sp>
      <p:cxnSp>
        <p:nvCxnSpPr>
          <p:cNvPr id="164" name="Google Shape;164;p16"/>
          <p:cNvCxnSpPr>
            <a:cxnSpLocks/>
          </p:cNvCxnSpPr>
          <p:nvPr/>
        </p:nvCxnSpPr>
        <p:spPr bwMode="auto">
          <a:xfrm>
            <a:off x="1622875" y="3416575"/>
            <a:ext cx="601799" cy="282900"/>
          </a:xfrm>
          <a:prstGeom prst="straightConnector1">
            <a:avLst/>
          </a:prstGeom>
          <a:noFill/>
          <a:ln w="28575" cap="flat" cmpd="sng">
            <a:solidFill>
              <a:schemeClr val="dk2"/>
            </a:solidFill>
            <a:prstDash val="solid"/>
            <a:round/>
            <a:headEnd type="none" w="med" len="med"/>
            <a:tailEnd type="triangle" w="med" len="med"/>
          </a:ln>
        </p:spPr>
      </p:cxn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82" name="Google Shape;682;p52"/>
          <p:cNvSpPr txBox="1"/>
          <p:nvPr>
            <p:ph type="title"/>
          </p:nvPr>
        </p:nvSpPr>
        <p:spPr bwMode="auto">
          <a:xfrm>
            <a:off x="514350" y="540800"/>
            <a:ext cx="7505700" cy="2556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200" b="1">
                <a:highlight>
                  <a:srgbClr val="FFFFFF"/>
                </a:highlight>
                <a:latin typeface="Merriweather"/>
                <a:ea typeface="Merriweather"/>
                <a:cs typeface="Merriweather"/>
              </a:rPr>
              <a:t>Dijkstra’s shortest path algorithm</a:t>
            </a:r>
            <a:endParaRPr sz="2200" b="1">
              <a:latin typeface="Merriweather"/>
              <a:ea typeface="Merriweather"/>
              <a:cs typeface="Merriweather"/>
            </a:endParaRPr>
          </a:p>
        </p:txBody>
      </p:sp>
      <p:sp>
        <p:nvSpPr>
          <p:cNvPr id="683" name="Google Shape;683;p52"/>
          <p:cNvSpPr/>
          <p:nvPr/>
        </p:nvSpPr>
        <p:spPr bwMode="auto">
          <a:xfrm>
            <a:off x="1736225" y="2399225"/>
            <a:ext cx="730500" cy="701700"/>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0</a:t>
            </a:r>
            <a:endParaRPr sz="1600">
              <a:solidFill>
                <a:schemeClr val="dk1"/>
              </a:solidFill>
              <a:latin typeface="Merriweather"/>
              <a:ea typeface="Merriweather"/>
              <a:cs typeface="Merriweather"/>
            </a:endParaRPr>
          </a:p>
        </p:txBody>
      </p:sp>
      <p:sp>
        <p:nvSpPr>
          <p:cNvPr id="684" name="Google Shape;684;p52"/>
          <p:cNvSpPr/>
          <p:nvPr/>
        </p:nvSpPr>
        <p:spPr bwMode="auto">
          <a:xfrm>
            <a:off x="3324367" y="1664864"/>
            <a:ext cx="730500" cy="701700"/>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8</a:t>
            </a:r>
            <a:endParaRPr sz="1600">
              <a:solidFill>
                <a:schemeClr val="dk1"/>
              </a:solidFill>
              <a:latin typeface="Merriweather"/>
              <a:ea typeface="Merriweather"/>
              <a:cs typeface="Merriweather"/>
            </a:endParaRPr>
          </a:p>
        </p:txBody>
      </p:sp>
      <p:sp>
        <p:nvSpPr>
          <p:cNvPr id="685" name="Google Shape;685;p52"/>
          <p:cNvSpPr/>
          <p:nvPr/>
        </p:nvSpPr>
        <p:spPr bwMode="auto">
          <a:xfrm>
            <a:off x="5107196" y="1664864"/>
            <a:ext cx="730500" cy="7017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13</a:t>
            </a:r>
            <a:endParaRPr sz="1600">
              <a:latin typeface="Merriweather"/>
              <a:ea typeface="Merriweather"/>
              <a:cs typeface="Merriweather"/>
            </a:endParaRPr>
          </a:p>
        </p:txBody>
      </p:sp>
      <p:sp>
        <p:nvSpPr>
          <p:cNvPr id="686" name="Google Shape;686;p52"/>
          <p:cNvSpPr/>
          <p:nvPr/>
        </p:nvSpPr>
        <p:spPr bwMode="auto">
          <a:xfrm>
            <a:off x="3148270" y="3378372"/>
            <a:ext cx="730500" cy="701700"/>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5</a:t>
            </a:r>
            <a:endParaRPr sz="1600">
              <a:solidFill>
                <a:schemeClr val="dk1"/>
              </a:solidFill>
              <a:latin typeface="Merriweather"/>
              <a:ea typeface="Merriweather"/>
              <a:cs typeface="Merriweather"/>
            </a:endParaRPr>
          </a:p>
        </p:txBody>
      </p:sp>
      <p:sp>
        <p:nvSpPr>
          <p:cNvPr id="687" name="Google Shape;687;p52"/>
          <p:cNvSpPr/>
          <p:nvPr/>
        </p:nvSpPr>
        <p:spPr bwMode="auto">
          <a:xfrm>
            <a:off x="5107196" y="3378372"/>
            <a:ext cx="730500" cy="701700"/>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7</a:t>
            </a:r>
            <a:endParaRPr sz="1600">
              <a:solidFill>
                <a:schemeClr val="dk1"/>
              </a:solidFill>
              <a:latin typeface="Merriweather"/>
              <a:ea typeface="Merriweather"/>
              <a:cs typeface="Merriweather"/>
            </a:endParaRPr>
          </a:p>
        </p:txBody>
      </p:sp>
      <p:sp>
        <p:nvSpPr>
          <p:cNvPr id="688" name="Google Shape;688;p52"/>
          <p:cNvSpPr txBox="1"/>
          <p:nvPr/>
        </p:nvSpPr>
        <p:spPr bwMode="auto">
          <a:xfrm>
            <a:off x="1409875" y="2351491"/>
            <a:ext cx="5781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s</a:t>
            </a:r>
            <a:endParaRPr>
              <a:latin typeface="Merriweather"/>
              <a:ea typeface="Merriweather"/>
              <a:cs typeface="Merriweather"/>
            </a:endParaRPr>
          </a:p>
        </p:txBody>
      </p:sp>
      <p:sp>
        <p:nvSpPr>
          <p:cNvPr id="689" name="Google Shape;689;p52"/>
          <p:cNvSpPr txBox="1"/>
          <p:nvPr/>
        </p:nvSpPr>
        <p:spPr bwMode="auto">
          <a:xfrm>
            <a:off x="3133456" y="1448548"/>
            <a:ext cx="202500" cy="3510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t</a:t>
            </a:r>
            <a:endParaRPr>
              <a:latin typeface="Merriweather"/>
              <a:ea typeface="Merriweather"/>
              <a:cs typeface="Merriweather"/>
            </a:endParaRPr>
          </a:p>
        </p:txBody>
      </p:sp>
      <p:sp>
        <p:nvSpPr>
          <p:cNvPr id="690" name="Google Shape;690;p52"/>
          <p:cNvSpPr txBox="1"/>
          <p:nvPr/>
        </p:nvSpPr>
        <p:spPr bwMode="auto">
          <a:xfrm>
            <a:off x="2904861" y="3912598"/>
            <a:ext cx="5781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y</a:t>
            </a:r>
            <a:endParaRPr>
              <a:latin typeface="Merriweather"/>
              <a:ea typeface="Merriweather"/>
              <a:cs typeface="Merriweather"/>
            </a:endParaRPr>
          </a:p>
        </p:txBody>
      </p:sp>
      <p:sp>
        <p:nvSpPr>
          <p:cNvPr id="691" name="Google Shape;691;p52"/>
          <p:cNvSpPr txBox="1"/>
          <p:nvPr/>
        </p:nvSpPr>
        <p:spPr bwMode="auto">
          <a:xfrm>
            <a:off x="5569809" y="3988799"/>
            <a:ext cx="5781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z</a:t>
            </a:r>
            <a:endParaRPr>
              <a:latin typeface="Merriweather"/>
              <a:ea typeface="Merriweather"/>
              <a:cs typeface="Merriweather"/>
            </a:endParaRPr>
          </a:p>
        </p:txBody>
      </p:sp>
      <p:sp>
        <p:nvSpPr>
          <p:cNvPr id="692" name="Google Shape;692;p52"/>
          <p:cNvSpPr txBox="1"/>
          <p:nvPr/>
        </p:nvSpPr>
        <p:spPr bwMode="auto">
          <a:xfrm>
            <a:off x="5493609" y="1326150"/>
            <a:ext cx="5781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x</a:t>
            </a:r>
            <a:endParaRPr>
              <a:latin typeface="Merriweather"/>
              <a:ea typeface="Merriweather"/>
              <a:cs typeface="Merriweather"/>
            </a:endParaRPr>
          </a:p>
        </p:txBody>
      </p:sp>
      <p:cxnSp>
        <p:nvCxnSpPr>
          <p:cNvPr id="693" name="Google Shape;693;p52"/>
          <p:cNvCxnSpPr>
            <a:cxnSpLocks/>
            <a:stCxn id="683" idx="7"/>
            <a:endCxn id="684" idx="2"/>
          </p:cNvCxnSpPr>
          <p:nvPr/>
        </p:nvCxnSpPr>
        <p:spPr bwMode="auto">
          <a:xfrm rot="10800000" flipH="1">
            <a:off x="2359746" y="2015687"/>
            <a:ext cx="964500" cy="486300"/>
          </a:xfrm>
          <a:prstGeom prst="straightConnector1">
            <a:avLst/>
          </a:prstGeom>
          <a:noFill/>
          <a:ln w="19050" cap="flat" cmpd="sng">
            <a:solidFill>
              <a:srgbClr val="000000"/>
            </a:solidFill>
            <a:prstDash val="solid"/>
            <a:round/>
            <a:headEnd type="none" w="med" len="med"/>
            <a:tailEnd type="triangle" w="med" len="med"/>
          </a:ln>
        </p:spPr>
      </p:cxnSp>
      <p:sp>
        <p:nvSpPr>
          <p:cNvPr id="694" name="Google Shape;694;p52"/>
          <p:cNvSpPr txBox="1"/>
          <p:nvPr/>
        </p:nvSpPr>
        <p:spPr bwMode="auto">
          <a:xfrm>
            <a:off x="2402072" y="1861925"/>
            <a:ext cx="476100" cy="4548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10</a:t>
            </a:r>
            <a:endParaRPr>
              <a:latin typeface="Merriweather"/>
              <a:ea typeface="Merriweather"/>
              <a:cs typeface="Merriweather"/>
            </a:endParaRPr>
          </a:p>
        </p:txBody>
      </p:sp>
      <p:sp>
        <p:nvSpPr>
          <p:cNvPr id="695" name="Google Shape;695;p52"/>
          <p:cNvSpPr txBox="1"/>
          <p:nvPr/>
        </p:nvSpPr>
        <p:spPr bwMode="auto">
          <a:xfrm>
            <a:off x="2425777" y="3300875"/>
            <a:ext cx="3882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5</a:t>
            </a:r>
            <a:endParaRPr>
              <a:latin typeface="Merriweather"/>
              <a:ea typeface="Merriweather"/>
              <a:cs typeface="Merriweather"/>
            </a:endParaRPr>
          </a:p>
        </p:txBody>
      </p:sp>
      <p:cxnSp>
        <p:nvCxnSpPr>
          <p:cNvPr id="696" name="Google Shape;696;p52"/>
          <p:cNvCxnSpPr>
            <a:cxnSpLocks/>
            <a:stCxn id="683" idx="5"/>
            <a:endCxn id="686" idx="1"/>
          </p:cNvCxnSpPr>
          <p:nvPr/>
        </p:nvCxnSpPr>
        <p:spPr bwMode="auto">
          <a:xfrm>
            <a:off x="2359746" y="2998163"/>
            <a:ext cx="895500" cy="483000"/>
          </a:xfrm>
          <a:prstGeom prst="straightConnector1">
            <a:avLst/>
          </a:prstGeom>
          <a:noFill/>
          <a:ln w="19050" cap="flat" cmpd="sng">
            <a:solidFill>
              <a:srgbClr val="990000"/>
            </a:solidFill>
            <a:prstDash val="solid"/>
            <a:round/>
            <a:headEnd type="none" w="med" len="med"/>
            <a:tailEnd type="triangle" w="med" len="med"/>
          </a:ln>
        </p:spPr>
      </p:cxnSp>
      <p:sp>
        <p:nvSpPr>
          <p:cNvPr id="697" name="Google Shape;697;p52"/>
          <p:cNvSpPr txBox="1"/>
          <p:nvPr/>
        </p:nvSpPr>
        <p:spPr bwMode="auto">
          <a:xfrm>
            <a:off x="4437200" y="1494725"/>
            <a:ext cx="388200" cy="3510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p:txBody>
      </p:sp>
      <p:sp>
        <p:nvSpPr>
          <p:cNvPr id="698" name="Google Shape;698;p52"/>
          <p:cNvSpPr txBox="1"/>
          <p:nvPr/>
        </p:nvSpPr>
        <p:spPr bwMode="auto">
          <a:xfrm>
            <a:off x="4224716" y="3774913"/>
            <a:ext cx="3018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p:txBody>
      </p:sp>
      <p:cxnSp>
        <p:nvCxnSpPr>
          <p:cNvPr id="699" name="Google Shape;699;p52"/>
          <p:cNvCxnSpPr>
            <a:cxnSpLocks/>
            <a:stCxn id="684" idx="6"/>
            <a:endCxn id="685" idx="2"/>
          </p:cNvCxnSpPr>
          <p:nvPr/>
        </p:nvCxnSpPr>
        <p:spPr bwMode="auto">
          <a:xfrm>
            <a:off x="4054867" y="2015714"/>
            <a:ext cx="1052400" cy="0"/>
          </a:xfrm>
          <a:prstGeom prst="straightConnector1">
            <a:avLst/>
          </a:prstGeom>
          <a:noFill/>
          <a:ln w="19050" cap="flat" cmpd="sng">
            <a:solidFill>
              <a:schemeClr val="dk2"/>
            </a:solidFill>
            <a:prstDash val="solid"/>
            <a:round/>
            <a:headEnd type="none" w="med" len="med"/>
            <a:tailEnd type="triangle" w="med" len="med"/>
          </a:ln>
        </p:spPr>
      </p:cxnSp>
      <p:cxnSp>
        <p:nvCxnSpPr>
          <p:cNvPr id="700" name="Google Shape;700;p52"/>
          <p:cNvCxnSpPr>
            <a:cxnSpLocks/>
          </p:cNvCxnSpPr>
          <p:nvPr/>
        </p:nvCxnSpPr>
        <p:spPr bwMode="auto">
          <a:xfrm>
            <a:off x="3878846" y="3729169"/>
            <a:ext cx="1152300" cy="0"/>
          </a:xfrm>
          <a:prstGeom prst="straightConnector1">
            <a:avLst/>
          </a:prstGeom>
          <a:noFill/>
          <a:ln w="19050" cap="flat" cmpd="sng">
            <a:solidFill>
              <a:srgbClr val="980000"/>
            </a:solidFill>
            <a:prstDash val="solid"/>
            <a:round/>
            <a:headEnd type="none" w="med" len="med"/>
            <a:tailEnd type="triangle" w="med" len="med"/>
          </a:ln>
        </p:spPr>
      </p:cxnSp>
      <p:cxnSp>
        <p:nvCxnSpPr>
          <p:cNvPr id="701" name="Google Shape;701;p52"/>
          <p:cNvCxnSpPr>
            <a:cxnSpLocks/>
          </p:cNvCxnSpPr>
          <p:nvPr/>
        </p:nvCxnSpPr>
        <p:spPr bwMode="auto">
          <a:xfrm flipH="1">
            <a:off x="3335841" y="2285379"/>
            <a:ext cx="147600" cy="1143600"/>
          </a:xfrm>
          <a:prstGeom prst="straightConnector1">
            <a:avLst/>
          </a:prstGeom>
          <a:noFill/>
          <a:ln w="19050" cap="flat" cmpd="sng">
            <a:solidFill>
              <a:schemeClr val="dk2"/>
            </a:solidFill>
            <a:prstDash val="solid"/>
            <a:round/>
            <a:headEnd type="none" w="med" len="med"/>
            <a:tailEnd type="triangle" w="med" len="med"/>
          </a:ln>
        </p:spPr>
      </p:cxnSp>
      <p:cxnSp>
        <p:nvCxnSpPr>
          <p:cNvPr id="702" name="Google Shape;702;p52"/>
          <p:cNvCxnSpPr>
            <a:cxnSpLocks/>
            <a:stCxn id="686" idx="7"/>
            <a:endCxn id="684" idx="5"/>
          </p:cNvCxnSpPr>
          <p:nvPr/>
        </p:nvCxnSpPr>
        <p:spPr bwMode="auto">
          <a:xfrm rot="10800000" flipH="1">
            <a:off x="3771791" y="2263734"/>
            <a:ext cx="176100" cy="1217400"/>
          </a:xfrm>
          <a:prstGeom prst="straightConnector1">
            <a:avLst/>
          </a:prstGeom>
          <a:noFill/>
          <a:ln w="19050" cap="flat" cmpd="sng">
            <a:solidFill>
              <a:srgbClr val="980000"/>
            </a:solidFill>
            <a:prstDash val="solid"/>
            <a:round/>
            <a:headEnd type="none" w="med" len="med"/>
            <a:tailEnd type="triangle" w="med" len="med"/>
          </a:ln>
        </p:spPr>
      </p:cxnSp>
      <p:sp>
        <p:nvSpPr>
          <p:cNvPr id="703" name="Google Shape;703;p52"/>
          <p:cNvSpPr txBox="1"/>
          <p:nvPr/>
        </p:nvSpPr>
        <p:spPr bwMode="auto">
          <a:xfrm>
            <a:off x="2954072" y="2450592"/>
            <a:ext cx="3018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p:txBody>
      </p:sp>
      <p:sp>
        <p:nvSpPr>
          <p:cNvPr id="704" name="Google Shape;704;p52"/>
          <p:cNvSpPr txBox="1"/>
          <p:nvPr/>
        </p:nvSpPr>
        <p:spPr bwMode="auto">
          <a:xfrm>
            <a:off x="3834557" y="2635865"/>
            <a:ext cx="3018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3</a:t>
            </a:r>
            <a:endParaRPr>
              <a:latin typeface="Merriweather"/>
              <a:ea typeface="Merriweather"/>
              <a:cs typeface="Merriweather"/>
            </a:endParaRPr>
          </a:p>
        </p:txBody>
      </p:sp>
      <p:cxnSp>
        <p:nvCxnSpPr>
          <p:cNvPr id="705" name="Google Shape;705;p52"/>
          <p:cNvCxnSpPr>
            <a:cxnSpLocks/>
          </p:cNvCxnSpPr>
          <p:nvPr/>
        </p:nvCxnSpPr>
        <p:spPr bwMode="auto">
          <a:xfrm>
            <a:off x="5320046" y="2366564"/>
            <a:ext cx="0" cy="1011900"/>
          </a:xfrm>
          <a:prstGeom prst="straightConnector1">
            <a:avLst/>
          </a:prstGeom>
          <a:noFill/>
          <a:ln w="19050" cap="flat" cmpd="sng">
            <a:solidFill>
              <a:schemeClr val="dk2"/>
            </a:solidFill>
            <a:prstDash val="solid"/>
            <a:round/>
            <a:headEnd type="none" w="med" len="med"/>
            <a:tailEnd type="triangle" w="med" len="med"/>
          </a:ln>
        </p:spPr>
      </p:cxnSp>
      <p:sp>
        <p:nvSpPr>
          <p:cNvPr id="706" name="Google Shape;706;p52"/>
          <p:cNvSpPr txBox="1"/>
          <p:nvPr/>
        </p:nvSpPr>
        <p:spPr bwMode="auto">
          <a:xfrm>
            <a:off x="4982325" y="2771826"/>
            <a:ext cx="388200" cy="4548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4</a:t>
            </a:r>
            <a:endParaRPr>
              <a:latin typeface="Merriweather"/>
              <a:ea typeface="Merriweather"/>
              <a:cs typeface="Merriweather"/>
            </a:endParaRPr>
          </a:p>
        </p:txBody>
      </p:sp>
      <p:sp>
        <p:nvSpPr>
          <p:cNvPr id="707" name="Google Shape;707;p52"/>
          <p:cNvSpPr txBox="1"/>
          <p:nvPr/>
        </p:nvSpPr>
        <p:spPr bwMode="auto">
          <a:xfrm>
            <a:off x="5683575" y="2821137"/>
            <a:ext cx="3882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6</a:t>
            </a:r>
            <a:endParaRPr>
              <a:latin typeface="Merriweather"/>
              <a:ea typeface="Merriweather"/>
              <a:cs typeface="Merriweather"/>
            </a:endParaRPr>
          </a:p>
        </p:txBody>
      </p:sp>
      <p:cxnSp>
        <p:nvCxnSpPr>
          <p:cNvPr id="708" name="Google Shape;708;p52"/>
          <p:cNvCxnSpPr>
            <a:cxnSpLocks/>
            <a:stCxn id="686" idx="6"/>
            <a:endCxn id="685" idx="3"/>
          </p:cNvCxnSpPr>
          <p:nvPr/>
        </p:nvCxnSpPr>
        <p:spPr bwMode="auto">
          <a:xfrm rot="10800000" flipH="1">
            <a:off x="3878770" y="2263722"/>
            <a:ext cx="1335300" cy="1465500"/>
          </a:xfrm>
          <a:prstGeom prst="straightConnector1">
            <a:avLst/>
          </a:prstGeom>
          <a:noFill/>
          <a:ln w="19050" cap="flat" cmpd="sng">
            <a:solidFill>
              <a:srgbClr val="000000"/>
            </a:solidFill>
            <a:prstDash val="solid"/>
            <a:round/>
            <a:headEnd type="none" w="med" len="med"/>
            <a:tailEnd type="triangle" w="med" len="med"/>
          </a:ln>
        </p:spPr>
      </p:cxnSp>
      <p:sp>
        <p:nvSpPr>
          <p:cNvPr id="709" name="Google Shape;709;p52"/>
          <p:cNvSpPr txBox="1"/>
          <p:nvPr/>
        </p:nvSpPr>
        <p:spPr bwMode="auto">
          <a:xfrm>
            <a:off x="4515247" y="2434156"/>
            <a:ext cx="3018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9</a:t>
            </a:r>
            <a:endParaRPr>
              <a:latin typeface="Merriweather"/>
              <a:ea typeface="Merriweather"/>
              <a:cs typeface="Merriweather"/>
            </a:endParaRPr>
          </a:p>
        </p:txBody>
      </p:sp>
      <p:cxnSp>
        <p:nvCxnSpPr>
          <p:cNvPr id="710" name="Google Shape;710;p52"/>
          <p:cNvCxnSpPr>
            <a:cxnSpLocks/>
            <a:stCxn id="687" idx="1"/>
            <a:endCxn id="683" idx="6"/>
          </p:cNvCxnSpPr>
          <p:nvPr/>
        </p:nvCxnSpPr>
        <p:spPr bwMode="auto">
          <a:xfrm rot="10800000">
            <a:off x="2466776" y="2750034"/>
            <a:ext cx="2747400" cy="731100"/>
          </a:xfrm>
          <a:prstGeom prst="straightConnector1">
            <a:avLst/>
          </a:prstGeom>
          <a:noFill/>
          <a:ln w="19050" cap="flat" cmpd="sng">
            <a:solidFill>
              <a:schemeClr val="dk2"/>
            </a:solidFill>
            <a:prstDash val="solid"/>
            <a:round/>
            <a:headEnd type="none" w="med" len="med"/>
            <a:tailEnd type="triangle" w="med" len="med"/>
          </a:ln>
        </p:spPr>
      </p:cxnSp>
      <p:sp>
        <p:nvSpPr>
          <p:cNvPr id="711" name="Google Shape;711;p52"/>
          <p:cNvSpPr txBox="1"/>
          <p:nvPr/>
        </p:nvSpPr>
        <p:spPr bwMode="auto">
          <a:xfrm>
            <a:off x="4224716" y="3219096"/>
            <a:ext cx="3018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7</a:t>
            </a:r>
            <a:endParaRPr>
              <a:latin typeface="Merriweather"/>
              <a:ea typeface="Merriweather"/>
              <a:cs typeface="Merriweather"/>
            </a:endParaRPr>
          </a:p>
        </p:txBody>
      </p:sp>
      <p:cxnSp>
        <p:nvCxnSpPr>
          <p:cNvPr id="712" name="Google Shape;712;p52"/>
          <p:cNvCxnSpPr>
            <a:cxnSpLocks/>
            <a:endCxn id="685" idx="4"/>
          </p:cNvCxnSpPr>
          <p:nvPr/>
        </p:nvCxnSpPr>
        <p:spPr bwMode="auto">
          <a:xfrm rot="10800000">
            <a:off x="5472446" y="2366564"/>
            <a:ext cx="154200" cy="1025400"/>
          </a:xfrm>
          <a:prstGeom prst="straightConnector1">
            <a:avLst/>
          </a:prstGeom>
          <a:noFill/>
          <a:ln w="19050" cap="flat" cmpd="sng">
            <a:solidFill>
              <a:srgbClr val="980000"/>
            </a:solidFill>
            <a:prstDash val="solid"/>
            <a:round/>
            <a:headEnd type="none" w="med" len="med"/>
            <a:tailEnd type="triangle" w="med" len="med"/>
          </a:ln>
        </p:spPr>
      </p:cxn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17" name="Google Shape;717;p53"/>
          <p:cNvSpPr txBox="1"/>
          <p:nvPr>
            <p:ph type="title"/>
          </p:nvPr>
        </p:nvSpPr>
        <p:spPr bwMode="auto">
          <a:xfrm>
            <a:off x="514350" y="540800"/>
            <a:ext cx="7505700" cy="2556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200" b="1">
                <a:highlight>
                  <a:srgbClr val="FFFFFF"/>
                </a:highlight>
                <a:latin typeface="Merriweather"/>
                <a:ea typeface="Merriweather"/>
                <a:cs typeface="Merriweather"/>
              </a:rPr>
              <a:t>Dijkstra’s shortest path algorithm</a:t>
            </a:r>
            <a:endParaRPr sz="2200" b="1">
              <a:latin typeface="Merriweather"/>
              <a:ea typeface="Merriweather"/>
              <a:cs typeface="Merriweather"/>
            </a:endParaRPr>
          </a:p>
        </p:txBody>
      </p:sp>
      <p:sp>
        <p:nvSpPr>
          <p:cNvPr id="718" name="Google Shape;718;p53"/>
          <p:cNvSpPr/>
          <p:nvPr/>
        </p:nvSpPr>
        <p:spPr bwMode="auto">
          <a:xfrm>
            <a:off x="1736225" y="2399225"/>
            <a:ext cx="730500" cy="701700"/>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0</a:t>
            </a:r>
            <a:endParaRPr sz="1600">
              <a:solidFill>
                <a:schemeClr val="dk1"/>
              </a:solidFill>
              <a:latin typeface="Merriweather"/>
              <a:ea typeface="Merriweather"/>
              <a:cs typeface="Merriweather"/>
            </a:endParaRPr>
          </a:p>
        </p:txBody>
      </p:sp>
      <p:sp>
        <p:nvSpPr>
          <p:cNvPr id="719" name="Google Shape;719;p53"/>
          <p:cNvSpPr/>
          <p:nvPr/>
        </p:nvSpPr>
        <p:spPr bwMode="auto">
          <a:xfrm>
            <a:off x="3324367" y="1664864"/>
            <a:ext cx="730500" cy="701700"/>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8</a:t>
            </a:r>
            <a:endParaRPr sz="1600">
              <a:solidFill>
                <a:schemeClr val="dk1"/>
              </a:solidFill>
              <a:latin typeface="Merriweather"/>
              <a:ea typeface="Merriweather"/>
              <a:cs typeface="Merriweather"/>
            </a:endParaRPr>
          </a:p>
        </p:txBody>
      </p:sp>
      <p:sp>
        <p:nvSpPr>
          <p:cNvPr id="720" name="Google Shape;720;p53"/>
          <p:cNvSpPr/>
          <p:nvPr/>
        </p:nvSpPr>
        <p:spPr bwMode="auto">
          <a:xfrm>
            <a:off x="5107196" y="1664864"/>
            <a:ext cx="730500" cy="701700"/>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9</a:t>
            </a:r>
            <a:endParaRPr sz="1600">
              <a:solidFill>
                <a:schemeClr val="dk1"/>
              </a:solidFill>
              <a:latin typeface="Merriweather"/>
              <a:ea typeface="Merriweather"/>
              <a:cs typeface="Merriweather"/>
            </a:endParaRPr>
          </a:p>
        </p:txBody>
      </p:sp>
      <p:sp>
        <p:nvSpPr>
          <p:cNvPr id="721" name="Google Shape;721;p53"/>
          <p:cNvSpPr/>
          <p:nvPr/>
        </p:nvSpPr>
        <p:spPr bwMode="auto">
          <a:xfrm>
            <a:off x="3148270" y="3378372"/>
            <a:ext cx="730500" cy="701700"/>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5</a:t>
            </a:r>
            <a:endParaRPr sz="1600">
              <a:solidFill>
                <a:schemeClr val="dk1"/>
              </a:solidFill>
              <a:latin typeface="Merriweather"/>
              <a:ea typeface="Merriweather"/>
              <a:cs typeface="Merriweather"/>
            </a:endParaRPr>
          </a:p>
        </p:txBody>
      </p:sp>
      <p:sp>
        <p:nvSpPr>
          <p:cNvPr id="722" name="Google Shape;722;p53"/>
          <p:cNvSpPr/>
          <p:nvPr/>
        </p:nvSpPr>
        <p:spPr bwMode="auto">
          <a:xfrm>
            <a:off x="5107196" y="3378372"/>
            <a:ext cx="730500" cy="701700"/>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7</a:t>
            </a:r>
            <a:endParaRPr sz="1600">
              <a:solidFill>
                <a:schemeClr val="dk1"/>
              </a:solidFill>
              <a:latin typeface="Merriweather"/>
              <a:ea typeface="Merriweather"/>
              <a:cs typeface="Merriweather"/>
            </a:endParaRPr>
          </a:p>
        </p:txBody>
      </p:sp>
      <p:sp>
        <p:nvSpPr>
          <p:cNvPr id="723" name="Google Shape;723;p53"/>
          <p:cNvSpPr txBox="1"/>
          <p:nvPr/>
        </p:nvSpPr>
        <p:spPr bwMode="auto">
          <a:xfrm>
            <a:off x="1409875" y="2351491"/>
            <a:ext cx="5781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s</a:t>
            </a:r>
            <a:endParaRPr>
              <a:latin typeface="Merriweather"/>
              <a:ea typeface="Merriweather"/>
              <a:cs typeface="Merriweather"/>
            </a:endParaRPr>
          </a:p>
        </p:txBody>
      </p:sp>
      <p:sp>
        <p:nvSpPr>
          <p:cNvPr id="724" name="Google Shape;724;p53"/>
          <p:cNvSpPr txBox="1"/>
          <p:nvPr/>
        </p:nvSpPr>
        <p:spPr bwMode="auto">
          <a:xfrm>
            <a:off x="3133456" y="1448548"/>
            <a:ext cx="202500" cy="3510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t</a:t>
            </a:r>
            <a:endParaRPr>
              <a:latin typeface="Merriweather"/>
              <a:ea typeface="Merriweather"/>
              <a:cs typeface="Merriweather"/>
            </a:endParaRPr>
          </a:p>
        </p:txBody>
      </p:sp>
      <p:sp>
        <p:nvSpPr>
          <p:cNvPr id="725" name="Google Shape;725;p53"/>
          <p:cNvSpPr txBox="1"/>
          <p:nvPr/>
        </p:nvSpPr>
        <p:spPr bwMode="auto">
          <a:xfrm>
            <a:off x="2904861" y="3912598"/>
            <a:ext cx="5781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y</a:t>
            </a:r>
            <a:endParaRPr>
              <a:latin typeface="Merriweather"/>
              <a:ea typeface="Merriweather"/>
              <a:cs typeface="Merriweather"/>
            </a:endParaRPr>
          </a:p>
        </p:txBody>
      </p:sp>
      <p:sp>
        <p:nvSpPr>
          <p:cNvPr id="726" name="Google Shape;726;p53"/>
          <p:cNvSpPr txBox="1"/>
          <p:nvPr/>
        </p:nvSpPr>
        <p:spPr bwMode="auto">
          <a:xfrm>
            <a:off x="5569809" y="3988799"/>
            <a:ext cx="5781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z</a:t>
            </a:r>
            <a:endParaRPr>
              <a:latin typeface="Merriweather"/>
              <a:ea typeface="Merriweather"/>
              <a:cs typeface="Merriweather"/>
            </a:endParaRPr>
          </a:p>
        </p:txBody>
      </p:sp>
      <p:sp>
        <p:nvSpPr>
          <p:cNvPr id="727" name="Google Shape;727;p53"/>
          <p:cNvSpPr txBox="1"/>
          <p:nvPr/>
        </p:nvSpPr>
        <p:spPr bwMode="auto">
          <a:xfrm>
            <a:off x="5493609" y="1326150"/>
            <a:ext cx="5781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x</a:t>
            </a:r>
            <a:endParaRPr>
              <a:latin typeface="Merriweather"/>
              <a:ea typeface="Merriweather"/>
              <a:cs typeface="Merriweather"/>
            </a:endParaRPr>
          </a:p>
        </p:txBody>
      </p:sp>
      <p:cxnSp>
        <p:nvCxnSpPr>
          <p:cNvPr id="728" name="Google Shape;728;p53"/>
          <p:cNvCxnSpPr>
            <a:cxnSpLocks/>
          </p:cNvCxnSpPr>
          <p:nvPr/>
        </p:nvCxnSpPr>
        <p:spPr bwMode="auto">
          <a:xfrm rot="10800000" flipH="1">
            <a:off x="2359746" y="2015687"/>
            <a:ext cx="964500" cy="486300"/>
          </a:xfrm>
          <a:prstGeom prst="straightConnector1">
            <a:avLst/>
          </a:prstGeom>
          <a:noFill/>
          <a:ln w="19050" cap="flat" cmpd="sng">
            <a:solidFill>
              <a:srgbClr val="000000"/>
            </a:solidFill>
            <a:prstDash val="solid"/>
            <a:round/>
            <a:headEnd type="none" w="med" len="med"/>
            <a:tailEnd type="triangle" w="med" len="med"/>
          </a:ln>
        </p:spPr>
      </p:cxnSp>
      <p:sp>
        <p:nvSpPr>
          <p:cNvPr id="729" name="Google Shape;729;p53"/>
          <p:cNvSpPr txBox="1"/>
          <p:nvPr/>
        </p:nvSpPr>
        <p:spPr bwMode="auto">
          <a:xfrm>
            <a:off x="2402072" y="1861925"/>
            <a:ext cx="476100" cy="4548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10</a:t>
            </a:r>
            <a:endParaRPr>
              <a:latin typeface="Merriweather"/>
              <a:ea typeface="Merriweather"/>
              <a:cs typeface="Merriweather"/>
            </a:endParaRPr>
          </a:p>
        </p:txBody>
      </p:sp>
      <p:sp>
        <p:nvSpPr>
          <p:cNvPr id="730" name="Google Shape;730;p53"/>
          <p:cNvSpPr txBox="1"/>
          <p:nvPr/>
        </p:nvSpPr>
        <p:spPr bwMode="auto">
          <a:xfrm>
            <a:off x="2425777" y="3300875"/>
            <a:ext cx="3882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5</a:t>
            </a:r>
            <a:endParaRPr>
              <a:latin typeface="Merriweather"/>
              <a:ea typeface="Merriweather"/>
              <a:cs typeface="Merriweather"/>
            </a:endParaRPr>
          </a:p>
        </p:txBody>
      </p:sp>
      <p:cxnSp>
        <p:nvCxnSpPr>
          <p:cNvPr id="731" name="Google Shape;731;p53"/>
          <p:cNvCxnSpPr>
            <a:cxnSpLocks/>
            <a:stCxn id="718" idx="5"/>
            <a:endCxn id="721" idx="1"/>
          </p:cNvCxnSpPr>
          <p:nvPr/>
        </p:nvCxnSpPr>
        <p:spPr bwMode="auto">
          <a:xfrm>
            <a:off x="2359746" y="2998163"/>
            <a:ext cx="895500" cy="483000"/>
          </a:xfrm>
          <a:prstGeom prst="straightConnector1">
            <a:avLst/>
          </a:prstGeom>
          <a:noFill/>
          <a:ln w="19050" cap="flat" cmpd="sng">
            <a:solidFill>
              <a:srgbClr val="990000"/>
            </a:solidFill>
            <a:prstDash val="solid"/>
            <a:round/>
            <a:headEnd type="none" w="med" len="med"/>
            <a:tailEnd type="triangle" w="med" len="med"/>
          </a:ln>
        </p:spPr>
      </p:cxnSp>
      <p:sp>
        <p:nvSpPr>
          <p:cNvPr id="732" name="Google Shape;732;p53"/>
          <p:cNvSpPr txBox="1"/>
          <p:nvPr/>
        </p:nvSpPr>
        <p:spPr bwMode="auto">
          <a:xfrm>
            <a:off x="4437200" y="1494725"/>
            <a:ext cx="388200" cy="3510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p:txBody>
      </p:sp>
      <p:sp>
        <p:nvSpPr>
          <p:cNvPr id="733" name="Google Shape;733;p53"/>
          <p:cNvSpPr txBox="1"/>
          <p:nvPr/>
        </p:nvSpPr>
        <p:spPr bwMode="auto">
          <a:xfrm>
            <a:off x="4224716" y="3774913"/>
            <a:ext cx="3018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p:txBody>
      </p:sp>
      <p:cxnSp>
        <p:nvCxnSpPr>
          <p:cNvPr id="734" name="Google Shape;734;p53"/>
          <p:cNvCxnSpPr>
            <a:cxnSpLocks/>
            <a:stCxn id="719" idx="6"/>
            <a:endCxn id="720" idx="2"/>
          </p:cNvCxnSpPr>
          <p:nvPr/>
        </p:nvCxnSpPr>
        <p:spPr bwMode="auto">
          <a:xfrm>
            <a:off x="4054867" y="2015714"/>
            <a:ext cx="1052400" cy="0"/>
          </a:xfrm>
          <a:prstGeom prst="straightConnector1">
            <a:avLst/>
          </a:prstGeom>
          <a:noFill/>
          <a:ln w="19050" cap="flat" cmpd="sng">
            <a:solidFill>
              <a:srgbClr val="980000"/>
            </a:solidFill>
            <a:prstDash val="solid"/>
            <a:round/>
            <a:headEnd type="none" w="med" len="med"/>
            <a:tailEnd type="triangle" w="med" len="med"/>
          </a:ln>
        </p:spPr>
      </p:cxnSp>
      <p:cxnSp>
        <p:nvCxnSpPr>
          <p:cNvPr id="735" name="Google Shape;735;p53"/>
          <p:cNvCxnSpPr>
            <a:cxnSpLocks/>
          </p:cNvCxnSpPr>
          <p:nvPr/>
        </p:nvCxnSpPr>
        <p:spPr bwMode="auto">
          <a:xfrm>
            <a:off x="3878846" y="3729169"/>
            <a:ext cx="1152300" cy="0"/>
          </a:xfrm>
          <a:prstGeom prst="straightConnector1">
            <a:avLst/>
          </a:prstGeom>
          <a:noFill/>
          <a:ln w="19050" cap="flat" cmpd="sng">
            <a:solidFill>
              <a:srgbClr val="980000"/>
            </a:solidFill>
            <a:prstDash val="solid"/>
            <a:round/>
            <a:headEnd type="none" w="med" len="med"/>
            <a:tailEnd type="triangle" w="med" len="med"/>
          </a:ln>
        </p:spPr>
      </p:cxnSp>
      <p:cxnSp>
        <p:nvCxnSpPr>
          <p:cNvPr id="736" name="Google Shape;736;p53"/>
          <p:cNvCxnSpPr>
            <a:cxnSpLocks/>
          </p:cNvCxnSpPr>
          <p:nvPr/>
        </p:nvCxnSpPr>
        <p:spPr bwMode="auto">
          <a:xfrm flipH="1">
            <a:off x="3335841" y="2285379"/>
            <a:ext cx="147600" cy="1143600"/>
          </a:xfrm>
          <a:prstGeom prst="straightConnector1">
            <a:avLst/>
          </a:prstGeom>
          <a:noFill/>
          <a:ln w="19050" cap="flat" cmpd="sng">
            <a:solidFill>
              <a:schemeClr val="dk2"/>
            </a:solidFill>
            <a:prstDash val="solid"/>
            <a:round/>
            <a:headEnd type="none" w="med" len="med"/>
            <a:tailEnd type="triangle" w="med" len="med"/>
          </a:ln>
        </p:spPr>
      </p:cxnSp>
      <p:cxnSp>
        <p:nvCxnSpPr>
          <p:cNvPr id="737" name="Google Shape;737;p53"/>
          <p:cNvCxnSpPr>
            <a:cxnSpLocks/>
            <a:stCxn id="721" idx="7"/>
            <a:endCxn id="719" idx="5"/>
          </p:cNvCxnSpPr>
          <p:nvPr/>
        </p:nvCxnSpPr>
        <p:spPr bwMode="auto">
          <a:xfrm rot="10800000" flipH="1">
            <a:off x="3771791" y="2263734"/>
            <a:ext cx="176100" cy="1217400"/>
          </a:xfrm>
          <a:prstGeom prst="straightConnector1">
            <a:avLst/>
          </a:prstGeom>
          <a:noFill/>
          <a:ln w="19050" cap="flat" cmpd="sng">
            <a:solidFill>
              <a:srgbClr val="980000"/>
            </a:solidFill>
            <a:prstDash val="solid"/>
            <a:round/>
            <a:headEnd type="none" w="med" len="med"/>
            <a:tailEnd type="triangle" w="med" len="med"/>
          </a:ln>
        </p:spPr>
      </p:cxnSp>
      <p:sp>
        <p:nvSpPr>
          <p:cNvPr id="738" name="Google Shape;738;p53"/>
          <p:cNvSpPr txBox="1"/>
          <p:nvPr/>
        </p:nvSpPr>
        <p:spPr bwMode="auto">
          <a:xfrm>
            <a:off x="2954072" y="2450592"/>
            <a:ext cx="3018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p:txBody>
      </p:sp>
      <p:sp>
        <p:nvSpPr>
          <p:cNvPr id="739" name="Google Shape;739;p53"/>
          <p:cNvSpPr txBox="1"/>
          <p:nvPr/>
        </p:nvSpPr>
        <p:spPr bwMode="auto">
          <a:xfrm>
            <a:off x="3834557" y="2635865"/>
            <a:ext cx="3018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3</a:t>
            </a:r>
            <a:endParaRPr>
              <a:latin typeface="Merriweather"/>
              <a:ea typeface="Merriweather"/>
              <a:cs typeface="Merriweather"/>
            </a:endParaRPr>
          </a:p>
        </p:txBody>
      </p:sp>
      <p:cxnSp>
        <p:nvCxnSpPr>
          <p:cNvPr id="740" name="Google Shape;740;p53"/>
          <p:cNvCxnSpPr>
            <a:cxnSpLocks/>
          </p:cNvCxnSpPr>
          <p:nvPr/>
        </p:nvCxnSpPr>
        <p:spPr bwMode="auto">
          <a:xfrm>
            <a:off x="5320046" y="2366564"/>
            <a:ext cx="0" cy="1011900"/>
          </a:xfrm>
          <a:prstGeom prst="straightConnector1">
            <a:avLst/>
          </a:prstGeom>
          <a:noFill/>
          <a:ln w="19050" cap="flat" cmpd="sng">
            <a:solidFill>
              <a:schemeClr val="dk2"/>
            </a:solidFill>
            <a:prstDash val="solid"/>
            <a:round/>
            <a:headEnd type="none" w="med" len="med"/>
            <a:tailEnd type="triangle" w="med" len="med"/>
          </a:ln>
        </p:spPr>
      </p:cxnSp>
      <p:sp>
        <p:nvSpPr>
          <p:cNvPr id="741" name="Google Shape;741;p53"/>
          <p:cNvSpPr txBox="1"/>
          <p:nvPr/>
        </p:nvSpPr>
        <p:spPr bwMode="auto">
          <a:xfrm>
            <a:off x="4982325" y="2771826"/>
            <a:ext cx="388200" cy="4548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4</a:t>
            </a:r>
            <a:endParaRPr>
              <a:latin typeface="Merriweather"/>
              <a:ea typeface="Merriweather"/>
              <a:cs typeface="Merriweather"/>
            </a:endParaRPr>
          </a:p>
        </p:txBody>
      </p:sp>
      <p:sp>
        <p:nvSpPr>
          <p:cNvPr id="742" name="Google Shape;742;p53"/>
          <p:cNvSpPr txBox="1"/>
          <p:nvPr/>
        </p:nvSpPr>
        <p:spPr bwMode="auto">
          <a:xfrm>
            <a:off x="5683575" y="2821137"/>
            <a:ext cx="3882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6</a:t>
            </a:r>
            <a:endParaRPr>
              <a:latin typeface="Merriweather"/>
              <a:ea typeface="Merriweather"/>
              <a:cs typeface="Merriweather"/>
            </a:endParaRPr>
          </a:p>
        </p:txBody>
      </p:sp>
      <p:cxnSp>
        <p:nvCxnSpPr>
          <p:cNvPr id="743" name="Google Shape;743;p53"/>
          <p:cNvCxnSpPr>
            <a:cxnSpLocks/>
            <a:stCxn id="721" idx="6"/>
            <a:endCxn id="720" idx="3"/>
          </p:cNvCxnSpPr>
          <p:nvPr/>
        </p:nvCxnSpPr>
        <p:spPr bwMode="auto">
          <a:xfrm rot="10800000" flipH="1">
            <a:off x="3878770" y="2263722"/>
            <a:ext cx="1335300" cy="1465500"/>
          </a:xfrm>
          <a:prstGeom prst="straightConnector1">
            <a:avLst/>
          </a:prstGeom>
          <a:noFill/>
          <a:ln w="19050" cap="flat" cmpd="sng">
            <a:solidFill>
              <a:srgbClr val="000000"/>
            </a:solidFill>
            <a:prstDash val="solid"/>
            <a:round/>
            <a:headEnd type="none" w="med" len="med"/>
            <a:tailEnd type="triangle" w="med" len="med"/>
          </a:ln>
        </p:spPr>
      </p:cxnSp>
      <p:sp>
        <p:nvSpPr>
          <p:cNvPr id="744" name="Google Shape;744;p53"/>
          <p:cNvSpPr txBox="1"/>
          <p:nvPr/>
        </p:nvSpPr>
        <p:spPr bwMode="auto">
          <a:xfrm>
            <a:off x="4515247" y="2434156"/>
            <a:ext cx="3018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9</a:t>
            </a:r>
            <a:endParaRPr>
              <a:latin typeface="Merriweather"/>
              <a:ea typeface="Merriweather"/>
              <a:cs typeface="Merriweather"/>
            </a:endParaRPr>
          </a:p>
        </p:txBody>
      </p:sp>
      <p:cxnSp>
        <p:nvCxnSpPr>
          <p:cNvPr id="745" name="Google Shape;745;p53"/>
          <p:cNvCxnSpPr>
            <a:cxnSpLocks/>
            <a:stCxn id="722" idx="1"/>
            <a:endCxn id="718" idx="6"/>
          </p:cNvCxnSpPr>
          <p:nvPr/>
        </p:nvCxnSpPr>
        <p:spPr bwMode="auto">
          <a:xfrm rot="10800000">
            <a:off x="2466776" y="2750034"/>
            <a:ext cx="2747400" cy="731100"/>
          </a:xfrm>
          <a:prstGeom prst="straightConnector1">
            <a:avLst/>
          </a:prstGeom>
          <a:noFill/>
          <a:ln w="19050" cap="flat" cmpd="sng">
            <a:solidFill>
              <a:schemeClr val="dk2"/>
            </a:solidFill>
            <a:prstDash val="solid"/>
            <a:round/>
            <a:headEnd type="none" w="med" len="med"/>
            <a:tailEnd type="triangle" w="med" len="med"/>
          </a:ln>
        </p:spPr>
      </p:cxnSp>
      <p:sp>
        <p:nvSpPr>
          <p:cNvPr id="746" name="Google Shape;746;p53"/>
          <p:cNvSpPr txBox="1"/>
          <p:nvPr/>
        </p:nvSpPr>
        <p:spPr bwMode="auto">
          <a:xfrm>
            <a:off x="4224716" y="3219096"/>
            <a:ext cx="3018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7</a:t>
            </a:r>
            <a:endParaRPr>
              <a:latin typeface="Merriweather"/>
              <a:ea typeface="Merriweather"/>
              <a:cs typeface="Merriweather"/>
            </a:endParaRPr>
          </a:p>
        </p:txBody>
      </p:sp>
      <p:cxnSp>
        <p:nvCxnSpPr>
          <p:cNvPr id="747" name="Google Shape;747;p53"/>
          <p:cNvCxnSpPr>
            <a:cxnSpLocks/>
            <a:endCxn id="720" idx="4"/>
          </p:cNvCxnSpPr>
          <p:nvPr/>
        </p:nvCxnSpPr>
        <p:spPr bwMode="auto">
          <a:xfrm rot="10800000">
            <a:off x="5472446" y="2366564"/>
            <a:ext cx="154200" cy="1025400"/>
          </a:xfrm>
          <a:prstGeom prst="straightConnector1">
            <a:avLst/>
          </a:prstGeom>
          <a:noFill/>
          <a:ln w="19050" cap="flat" cmpd="sng">
            <a:solidFill>
              <a:srgbClr val="000000"/>
            </a:solidFill>
            <a:prstDash val="solid"/>
            <a:round/>
            <a:headEnd type="none" w="med" len="med"/>
            <a:tailEnd type="triangle" w="med" len="med"/>
          </a:ln>
        </p:spPr>
      </p:cxn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52" name="Google Shape;752;p54"/>
          <p:cNvSpPr txBox="1"/>
          <p:nvPr>
            <p:ph type="title"/>
          </p:nvPr>
        </p:nvSpPr>
        <p:spPr bwMode="auto">
          <a:xfrm>
            <a:off x="514350" y="540800"/>
            <a:ext cx="7505700" cy="2556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200" b="1">
                <a:highlight>
                  <a:srgbClr val="FFFFFF"/>
                </a:highlight>
                <a:latin typeface="Merriweather"/>
                <a:ea typeface="Merriweather"/>
                <a:cs typeface="Merriweather"/>
              </a:rPr>
              <a:t>Dijkstra’s shortest path algorithm</a:t>
            </a:r>
            <a:endParaRPr sz="2200" b="1">
              <a:latin typeface="Merriweather"/>
              <a:ea typeface="Merriweather"/>
              <a:cs typeface="Merriweather"/>
            </a:endParaRPr>
          </a:p>
        </p:txBody>
      </p:sp>
      <p:sp>
        <p:nvSpPr>
          <p:cNvPr id="753" name="Google Shape;753;p54"/>
          <p:cNvSpPr/>
          <p:nvPr/>
        </p:nvSpPr>
        <p:spPr bwMode="auto">
          <a:xfrm>
            <a:off x="2650625" y="2399225"/>
            <a:ext cx="730500" cy="701700"/>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0</a:t>
            </a:r>
            <a:endParaRPr sz="1600">
              <a:solidFill>
                <a:schemeClr val="dk1"/>
              </a:solidFill>
              <a:latin typeface="Merriweather"/>
              <a:ea typeface="Merriweather"/>
              <a:cs typeface="Merriweather"/>
            </a:endParaRPr>
          </a:p>
        </p:txBody>
      </p:sp>
      <p:sp>
        <p:nvSpPr>
          <p:cNvPr id="754" name="Google Shape;754;p54"/>
          <p:cNvSpPr/>
          <p:nvPr/>
        </p:nvSpPr>
        <p:spPr bwMode="auto">
          <a:xfrm>
            <a:off x="4238767" y="1664864"/>
            <a:ext cx="730500" cy="701700"/>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8</a:t>
            </a:r>
            <a:endParaRPr sz="1600">
              <a:solidFill>
                <a:schemeClr val="dk1"/>
              </a:solidFill>
              <a:latin typeface="Merriweather"/>
              <a:ea typeface="Merriweather"/>
              <a:cs typeface="Merriweather"/>
            </a:endParaRPr>
          </a:p>
        </p:txBody>
      </p:sp>
      <p:sp>
        <p:nvSpPr>
          <p:cNvPr id="755" name="Google Shape;755;p54"/>
          <p:cNvSpPr/>
          <p:nvPr/>
        </p:nvSpPr>
        <p:spPr bwMode="auto">
          <a:xfrm>
            <a:off x="6021596" y="1664864"/>
            <a:ext cx="730500" cy="701700"/>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9</a:t>
            </a:r>
            <a:endParaRPr sz="1600">
              <a:solidFill>
                <a:schemeClr val="dk1"/>
              </a:solidFill>
              <a:latin typeface="Merriweather"/>
              <a:ea typeface="Merriweather"/>
              <a:cs typeface="Merriweather"/>
            </a:endParaRPr>
          </a:p>
        </p:txBody>
      </p:sp>
      <p:sp>
        <p:nvSpPr>
          <p:cNvPr id="756" name="Google Shape;756;p54"/>
          <p:cNvSpPr/>
          <p:nvPr/>
        </p:nvSpPr>
        <p:spPr bwMode="auto">
          <a:xfrm>
            <a:off x="4062670" y="3378372"/>
            <a:ext cx="730500" cy="701700"/>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5</a:t>
            </a:r>
            <a:endParaRPr sz="1600">
              <a:solidFill>
                <a:schemeClr val="dk1"/>
              </a:solidFill>
              <a:latin typeface="Merriweather"/>
              <a:ea typeface="Merriweather"/>
              <a:cs typeface="Merriweather"/>
            </a:endParaRPr>
          </a:p>
        </p:txBody>
      </p:sp>
      <p:sp>
        <p:nvSpPr>
          <p:cNvPr id="757" name="Google Shape;757;p54"/>
          <p:cNvSpPr/>
          <p:nvPr/>
        </p:nvSpPr>
        <p:spPr bwMode="auto">
          <a:xfrm>
            <a:off x="6021596" y="3378372"/>
            <a:ext cx="730500" cy="701700"/>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7</a:t>
            </a:r>
            <a:endParaRPr sz="1600">
              <a:solidFill>
                <a:schemeClr val="dk1"/>
              </a:solidFill>
              <a:latin typeface="Merriweather"/>
              <a:ea typeface="Merriweather"/>
              <a:cs typeface="Merriweather"/>
            </a:endParaRPr>
          </a:p>
        </p:txBody>
      </p:sp>
      <p:sp>
        <p:nvSpPr>
          <p:cNvPr id="758" name="Google Shape;758;p54"/>
          <p:cNvSpPr txBox="1"/>
          <p:nvPr/>
        </p:nvSpPr>
        <p:spPr bwMode="auto">
          <a:xfrm>
            <a:off x="2324275" y="2351491"/>
            <a:ext cx="5781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s</a:t>
            </a:r>
            <a:endParaRPr>
              <a:latin typeface="Merriweather"/>
              <a:ea typeface="Merriweather"/>
              <a:cs typeface="Merriweather"/>
            </a:endParaRPr>
          </a:p>
        </p:txBody>
      </p:sp>
      <p:sp>
        <p:nvSpPr>
          <p:cNvPr id="759" name="Google Shape;759;p54"/>
          <p:cNvSpPr txBox="1"/>
          <p:nvPr/>
        </p:nvSpPr>
        <p:spPr bwMode="auto">
          <a:xfrm>
            <a:off x="4047856" y="1448548"/>
            <a:ext cx="202500" cy="3510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t</a:t>
            </a:r>
            <a:endParaRPr>
              <a:latin typeface="Merriweather"/>
              <a:ea typeface="Merriweather"/>
              <a:cs typeface="Merriweather"/>
            </a:endParaRPr>
          </a:p>
        </p:txBody>
      </p:sp>
      <p:sp>
        <p:nvSpPr>
          <p:cNvPr id="760" name="Google Shape;760;p54"/>
          <p:cNvSpPr txBox="1"/>
          <p:nvPr/>
        </p:nvSpPr>
        <p:spPr bwMode="auto">
          <a:xfrm>
            <a:off x="3819261" y="3912598"/>
            <a:ext cx="5781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y</a:t>
            </a:r>
            <a:endParaRPr>
              <a:latin typeface="Merriweather"/>
              <a:ea typeface="Merriweather"/>
              <a:cs typeface="Merriweather"/>
            </a:endParaRPr>
          </a:p>
        </p:txBody>
      </p:sp>
      <p:sp>
        <p:nvSpPr>
          <p:cNvPr id="761" name="Google Shape;761;p54"/>
          <p:cNvSpPr txBox="1"/>
          <p:nvPr/>
        </p:nvSpPr>
        <p:spPr bwMode="auto">
          <a:xfrm>
            <a:off x="6484209" y="3988799"/>
            <a:ext cx="5781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z</a:t>
            </a:r>
            <a:endParaRPr>
              <a:latin typeface="Merriweather"/>
              <a:ea typeface="Merriweather"/>
              <a:cs typeface="Merriweather"/>
            </a:endParaRPr>
          </a:p>
        </p:txBody>
      </p:sp>
      <p:sp>
        <p:nvSpPr>
          <p:cNvPr id="762" name="Google Shape;762;p54"/>
          <p:cNvSpPr txBox="1"/>
          <p:nvPr/>
        </p:nvSpPr>
        <p:spPr bwMode="auto">
          <a:xfrm>
            <a:off x="6408009" y="1326150"/>
            <a:ext cx="5781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x</a:t>
            </a:r>
            <a:endParaRPr>
              <a:latin typeface="Merriweather"/>
              <a:ea typeface="Merriweather"/>
              <a:cs typeface="Merriweather"/>
            </a:endParaRPr>
          </a:p>
        </p:txBody>
      </p:sp>
      <p:sp>
        <p:nvSpPr>
          <p:cNvPr id="763" name="Google Shape;763;p54"/>
          <p:cNvSpPr txBox="1"/>
          <p:nvPr/>
        </p:nvSpPr>
        <p:spPr bwMode="auto">
          <a:xfrm>
            <a:off x="3340177" y="3300875"/>
            <a:ext cx="3882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5</a:t>
            </a:r>
            <a:endParaRPr>
              <a:latin typeface="Merriweather"/>
              <a:ea typeface="Merriweather"/>
              <a:cs typeface="Merriweather"/>
            </a:endParaRPr>
          </a:p>
        </p:txBody>
      </p:sp>
      <p:cxnSp>
        <p:nvCxnSpPr>
          <p:cNvPr id="764" name="Google Shape;764;p54"/>
          <p:cNvCxnSpPr>
            <a:cxnSpLocks/>
            <a:stCxn id="753" idx="5"/>
            <a:endCxn id="756" idx="1"/>
          </p:cNvCxnSpPr>
          <p:nvPr/>
        </p:nvCxnSpPr>
        <p:spPr bwMode="auto">
          <a:xfrm>
            <a:off x="3274146" y="2998163"/>
            <a:ext cx="895500" cy="483000"/>
          </a:xfrm>
          <a:prstGeom prst="straightConnector1">
            <a:avLst/>
          </a:prstGeom>
          <a:noFill/>
          <a:ln w="19050" cap="flat" cmpd="sng">
            <a:solidFill>
              <a:srgbClr val="990000"/>
            </a:solidFill>
            <a:prstDash val="solid"/>
            <a:round/>
            <a:headEnd type="none" w="med" len="med"/>
            <a:tailEnd type="triangle" w="med" len="med"/>
          </a:ln>
        </p:spPr>
      </p:cxnSp>
      <p:sp>
        <p:nvSpPr>
          <p:cNvPr id="765" name="Google Shape;765;p54"/>
          <p:cNvSpPr txBox="1"/>
          <p:nvPr/>
        </p:nvSpPr>
        <p:spPr bwMode="auto">
          <a:xfrm>
            <a:off x="5351600" y="1494725"/>
            <a:ext cx="388200" cy="3510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p:txBody>
      </p:sp>
      <p:sp>
        <p:nvSpPr>
          <p:cNvPr id="766" name="Google Shape;766;p54"/>
          <p:cNvSpPr txBox="1"/>
          <p:nvPr/>
        </p:nvSpPr>
        <p:spPr bwMode="auto">
          <a:xfrm>
            <a:off x="5139116" y="3774913"/>
            <a:ext cx="3018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p:txBody>
      </p:sp>
      <p:cxnSp>
        <p:nvCxnSpPr>
          <p:cNvPr id="767" name="Google Shape;767;p54"/>
          <p:cNvCxnSpPr>
            <a:cxnSpLocks/>
            <a:stCxn id="754" idx="6"/>
            <a:endCxn id="755" idx="2"/>
          </p:cNvCxnSpPr>
          <p:nvPr/>
        </p:nvCxnSpPr>
        <p:spPr bwMode="auto">
          <a:xfrm>
            <a:off x="4969267" y="2015714"/>
            <a:ext cx="1052400" cy="0"/>
          </a:xfrm>
          <a:prstGeom prst="straightConnector1">
            <a:avLst/>
          </a:prstGeom>
          <a:noFill/>
          <a:ln w="19050" cap="flat" cmpd="sng">
            <a:solidFill>
              <a:srgbClr val="980000"/>
            </a:solidFill>
            <a:prstDash val="solid"/>
            <a:round/>
            <a:headEnd type="none" w="med" len="med"/>
            <a:tailEnd type="triangle" w="med" len="med"/>
          </a:ln>
        </p:spPr>
      </p:cxnSp>
      <p:cxnSp>
        <p:nvCxnSpPr>
          <p:cNvPr id="768" name="Google Shape;768;p54"/>
          <p:cNvCxnSpPr>
            <a:cxnSpLocks/>
          </p:cNvCxnSpPr>
          <p:nvPr/>
        </p:nvCxnSpPr>
        <p:spPr bwMode="auto">
          <a:xfrm>
            <a:off x="4793246" y="3729169"/>
            <a:ext cx="1152300" cy="0"/>
          </a:xfrm>
          <a:prstGeom prst="straightConnector1">
            <a:avLst/>
          </a:prstGeom>
          <a:noFill/>
          <a:ln w="19050" cap="flat" cmpd="sng">
            <a:solidFill>
              <a:srgbClr val="980000"/>
            </a:solidFill>
            <a:prstDash val="solid"/>
            <a:round/>
            <a:headEnd type="none" w="med" len="med"/>
            <a:tailEnd type="triangle" w="med" len="med"/>
          </a:ln>
        </p:spPr>
      </p:cxnSp>
      <p:cxnSp>
        <p:nvCxnSpPr>
          <p:cNvPr id="769" name="Google Shape;769;p54"/>
          <p:cNvCxnSpPr>
            <a:cxnSpLocks/>
            <a:stCxn id="756" idx="0"/>
            <a:endCxn id="754" idx="4"/>
          </p:cNvCxnSpPr>
          <p:nvPr/>
        </p:nvCxnSpPr>
        <p:spPr bwMode="auto">
          <a:xfrm rot="10800000" flipH="1">
            <a:off x="4427920" y="2366472"/>
            <a:ext cx="176100" cy="1011900"/>
          </a:xfrm>
          <a:prstGeom prst="straightConnector1">
            <a:avLst/>
          </a:prstGeom>
          <a:noFill/>
          <a:ln w="19050" cap="flat" cmpd="sng">
            <a:solidFill>
              <a:srgbClr val="980000"/>
            </a:solidFill>
            <a:prstDash val="solid"/>
            <a:round/>
            <a:headEnd type="none" w="med" len="med"/>
            <a:tailEnd type="triangle" w="med" len="med"/>
          </a:ln>
        </p:spPr>
      </p:cxnSp>
      <p:sp>
        <p:nvSpPr>
          <p:cNvPr id="770" name="Google Shape;770;p54"/>
          <p:cNvSpPr txBox="1"/>
          <p:nvPr/>
        </p:nvSpPr>
        <p:spPr bwMode="auto">
          <a:xfrm>
            <a:off x="4748957" y="2635865"/>
            <a:ext cx="301800" cy="5613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3</a:t>
            </a:r>
            <a:endParaRPr>
              <a:latin typeface="Merriweather"/>
              <a:ea typeface="Merriweather"/>
              <a:cs typeface="Merriweather"/>
            </a:endParaRPr>
          </a:p>
        </p:txBody>
      </p:sp>
      <p:sp>
        <p:nvSpPr>
          <p:cNvPr id="771" name="Google Shape;771;p54"/>
          <p:cNvSpPr txBox="1"/>
          <p:nvPr/>
        </p:nvSpPr>
        <p:spPr bwMode="auto">
          <a:xfrm>
            <a:off x="1581150" y="1208775"/>
            <a:ext cx="2051100" cy="7017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b="1">
                <a:solidFill>
                  <a:schemeClr val="dk2"/>
                </a:solidFill>
                <a:latin typeface="Merriweather"/>
                <a:ea typeface="Merriweather"/>
                <a:cs typeface="Merriweather"/>
              </a:rPr>
              <a:t>Final Shortest Path</a:t>
            </a:r>
            <a:endParaRPr b="1">
              <a:solidFill>
                <a:schemeClr val="dk2"/>
              </a:solidFill>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76" name="Google Shape;776;p55"/>
          <p:cNvSpPr txBox="1"/>
          <p:nvPr>
            <p:ph type="title"/>
          </p:nvPr>
        </p:nvSpPr>
        <p:spPr bwMode="auto">
          <a:xfrm>
            <a:off x="674150" y="617000"/>
            <a:ext cx="7902600" cy="2556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000" b="1">
                <a:highlight>
                  <a:srgbClr val="FFFFFF"/>
                </a:highlight>
                <a:latin typeface="Merriweather"/>
                <a:ea typeface="Merriweather"/>
                <a:cs typeface="Merriweather"/>
              </a:rPr>
              <a:t>Linear Search </a:t>
            </a:r>
            <a:endParaRPr sz="2000" b="1">
              <a:latin typeface="Merriweather"/>
              <a:ea typeface="Merriweather"/>
              <a:cs typeface="Merriweather"/>
            </a:endParaRPr>
          </a:p>
        </p:txBody>
      </p:sp>
      <p:sp>
        <p:nvSpPr>
          <p:cNvPr id="777" name="Google Shape;777;p55"/>
          <p:cNvSpPr txBox="1"/>
          <p:nvPr/>
        </p:nvSpPr>
        <p:spPr bwMode="auto">
          <a:xfrm>
            <a:off x="391725" y="1337100"/>
            <a:ext cx="7278300" cy="1148700"/>
          </a:xfrm>
          <a:prstGeom prst="rect">
            <a:avLst/>
          </a:prstGeom>
          <a:noFill/>
          <a:ln>
            <a:noFill/>
          </a:ln>
        </p:spPr>
        <p:txBody>
          <a:bodyPr spcFirstLastPara="1" wrap="square" lIns="91425" tIns="91425" rIns="91425" bIns="91425" anchor="t" anchorCtr="0">
            <a:noAutofit/>
          </a:bodyPr>
          <a:lstStyle/>
          <a:p>
            <a:pPr marL="685800" lvl="0" indent="-323850" algn="l">
              <a:lnSpc>
                <a:spcPct val="158000"/>
              </a:lnSpc>
              <a:spcBef>
                <a:spcPts val="0"/>
              </a:spcBef>
              <a:spcAft>
                <a:spcPts val="0"/>
              </a:spcAft>
              <a:buClr>
                <a:srgbClr val="40424E"/>
              </a:buClr>
              <a:buSzPts val="1500"/>
              <a:buFont typeface="Merriweather"/>
              <a:buChar char="●"/>
              <a:defRPr/>
            </a:pPr>
            <a:r>
              <a:rPr lang="en" sz="1500">
                <a:solidFill>
                  <a:srgbClr val="40424E"/>
                </a:solidFill>
                <a:highlight>
                  <a:srgbClr val="FFFFFF"/>
                </a:highlight>
                <a:latin typeface="Merriweather"/>
                <a:ea typeface="Merriweather"/>
                <a:cs typeface="Merriweather"/>
              </a:rPr>
              <a:t>Start from the leftmost element of arr[] and one by one compare x with each element of arr[]</a:t>
            </a:r>
            <a:endParaRPr sz="1500">
              <a:solidFill>
                <a:srgbClr val="40424E"/>
              </a:solidFill>
              <a:highlight>
                <a:srgbClr val="FFFFFF"/>
              </a:highlight>
              <a:latin typeface="Merriweather"/>
              <a:ea typeface="Merriweather"/>
              <a:cs typeface="Merriweather"/>
            </a:endParaRPr>
          </a:p>
          <a:p>
            <a:pPr marL="685800" lvl="0" indent="-323850" algn="l">
              <a:lnSpc>
                <a:spcPct val="158000"/>
              </a:lnSpc>
              <a:spcBef>
                <a:spcPts val="0"/>
              </a:spcBef>
              <a:spcAft>
                <a:spcPts val="0"/>
              </a:spcAft>
              <a:buClr>
                <a:srgbClr val="40424E"/>
              </a:buClr>
              <a:buSzPts val="1500"/>
              <a:buFont typeface="Merriweather"/>
              <a:buChar char="●"/>
              <a:defRPr/>
            </a:pPr>
            <a:r>
              <a:rPr lang="en" sz="1500">
                <a:solidFill>
                  <a:srgbClr val="40424E"/>
                </a:solidFill>
                <a:highlight>
                  <a:srgbClr val="FFFFFF"/>
                </a:highlight>
                <a:latin typeface="Merriweather"/>
                <a:ea typeface="Merriweather"/>
                <a:cs typeface="Merriweather"/>
              </a:rPr>
              <a:t>If x matches with an element, return the index.</a:t>
            </a:r>
            <a:endParaRPr sz="1500">
              <a:solidFill>
                <a:srgbClr val="40424E"/>
              </a:solidFill>
              <a:highlight>
                <a:srgbClr val="FFFFFF"/>
              </a:highlight>
              <a:latin typeface="Merriweather"/>
              <a:ea typeface="Merriweather"/>
              <a:cs typeface="Merriweather"/>
            </a:endParaRPr>
          </a:p>
          <a:p>
            <a:pPr marL="685800" lvl="0" indent="-323850" algn="l">
              <a:lnSpc>
                <a:spcPct val="158000"/>
              </a:lnSpc>
              <a:spcBef>
                <a:spcPts val="0"/>
              </a:spcBef>
              <a:spcAft>
                <a:spcPts val="0"/>
              </a:spcAft>
              <a:buClr>
                <a:srgbClr val="40424E"/>
              </a:buClr>
              <a:buSzPts val="1500"/>
              <a:buFont typeface="Merriweather"/>
              <a:buChar char="●"/>
              <a:defRPr/>
            </a:pPr>
            <a:r>
              <a:rPr lang="en" sz="1500">
                <a:solidFill>
                  <a:srgbClr val="40424E"/>
                </a:solidFill>
                <a:highlight>
                  <a:srgbClr val="FFFFFF"/>
                </a:highlight>
                <a:latin typeface="Merriweather"/>
                <a:ea typeface="Merriweather"/>
                <a:cs typeface="Merriweather"/>
              </a:rPr>
              <a:t>If x doesn’t match with any of elements, return -1.</a:t>
            </a:r>
            <a:endParaRPr sz="1500">
              <a:solidFill>
                <a:srgbClr val="40424E"/>
              </a:solidFill>
              <a:highlight>
                <a:srgbClr val="FFFFFF"/>
              </a:highlight>
              <a:latin typeface="Merriweather"/>
              <a:ea typeface="Merriweather"/>
              <a:cs typeface="Merriweather"/>
            </a:endParaRPr>
          </a:p>
          <a:p>
            <a:pPr marL="0" lvl="0" indent="0" algn="l">
              <a:spcBef>
                <a:spcPts val="3600"/>
              </a:spcBef>
              <a:spcAft>
                <a:spcPts val="0"/>
              </a:spcAft>
              <a:buNone/>
              <a:defRPr/>
            </a:pPr>
            <a:endParaRPr sz="1500">
              <a:latin typeface="Merriweather"/>
              <a:ea typeface="Merriweather"/>
              <a:cs typeface="Merriweather"/>
            </a:endParaRPr>
          </a:p>
        </p:txBody>
      </p:sp>
      <p:graphicFrame>
        <p:nvGraphicFramePr>
          <p:cNvPr id="778" name="Google Shape;778;p55"/>
          <p:cNvGraphicFramePr>
            <a:graphicFrameLocks xmlns:a="http://schemas.openxmlformats.org/drawingml/2006/main"/>
          </p:cNvGraphicFramePr>
          <p:nvPr/>
        </p:nvGraphicFramePr>
        <p:xfrm>
          <a:off x="2656000" y="3712425"/>
          <a:ext cx="3000000" cy="3000000"/>
        </p:xfrm>
        <a:graphic>
          <a:graphicData uri="http://schemas.openxmlformats.org/drawingml/2006/table">
            <a:tbl>
              <a:tblPr firstRow="0" firstCol="0" lastRow="0" lastCol="0" bandRow="0" bandCol="0">
                <a:tableStyleId>{0FF95457-F481-43EF-8FB5-189A222E6397}</a:tableStyleId>
                <a:noFill/>
              </a:tblPr>
              <a:tblGrid>
                <a:gridCol w="472100"/>
                <a:gridCol w="472100"/>
                <a:gridCol w="472100"/>
                <a:gridCol w="472100"/>
                <a:gridCol w="472100"/>
                <a:gridCol w="472100"/>
                <a:gridCol w="472100"/>
                <a:gridCol w="472100"/>
                <a:gridCol w="472100"/>
                <a:gridCol w="472100"/>
              </a:tblGrid>
              <a:tr h="287925">
                <a:tc>
                  <a:txBody>
                    <a:bodyPr/>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5</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8</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12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16 </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19</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latin typeface="Merriweather"/>
                          <a:ea typeface="Merriweather"/>
                          <a:cs typeface="Merriweather"/>
                        </a:rPr>
                        <a:t>38</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56</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72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91</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r>
            </a:tbl>
          </a:graphicData>
        </a:graphic>
      </p:graphicFrame>
      <p:graphicFrame>
        <p:nvGraphicFramePr>
          <p:cNvPr id="779" name="Google Shape;779;p55"/>
          <p:cNvGraphicFramePr>
            <a:graphicFrameLocks xmlns:a="http://schemas.openxmlformats.org/drawingml/2006/main"/>
          </p:cNvGraphicFramePr>
          <p:nvPr/>
        </p:nvGraphicFramePr>
        <p:xfrm>
          <a:off x="2656000" y="3331425"/>
          <a:ext cx="3000000" cy="3000000"/>
        </p:xfrm>
        <a:graphic>
          <a:graphicData uri="http://schemas.openxmlformats.org/drawingml/2006/table">
            <a:tbl>
              <a:tblPr firstRow="0" firstCol="0" lastRow="0" lastCol="0" bandRow="0" bandCol="0">
                <a:tableStyleId>{0FF95457-F481-43EF-8FB5-189A222E6397}</a:tableStyleId>
                <a:noFill/>
              </a:tblPr>
              <a:tblGrid>
                <a:gridCol w="472100"/>
                <a:gridCol w="472100"/>
                <a:gridCol w="472100"/>
                <a:gridCol w="472100"/>
                <a:gridCol w="472100"/>
                <a:gridCol w="472100"/>
                <a:gridCol w="472100"/>
                <a:gridCol w="472100"/>
                <a:gridCol w="472100"/>
                <a:gridCol w="472100"/>
              </a:tblGrid>
              <a:tr h="287925">
                <a:tc>
                  <a:txBody>
                    <a:bodyPr/>
                    <a:p>
                      <a:pPr marL="0" lvl="0" indent="0" algn="l">
                        <a:spcBef>
                          <a:spcPts val="0"/>
                        </a:spcBef>
                        <a:spcAft>
                          <a:spcPts val="0"/>
                        </a:spcAft>
                        <a:buNone/>
                        <a:defRPr/>
                      </a:pPr>
                      <a:r>
                        <a:rPr lang="en">
                          <a:latin typeface="Merriweather"/>
                          <a:ea typeface="Merriweather"/>
                          <a:cs typeface="Merriweather"/>
                        </a:rPr>
                        <a:t>0</a:t>
                      </a:r>
                      <a:endParaRPr>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a:latin typeface="Merriweather"/>
                          <a:ea typeface="Merriweather"/>
                          <a:cs typeface="Merriweather"/>
                        </a:rPr>
                        <a:t>3</a:t>
                      </a:r>
                      <a:endParaRPr>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a:latin typeface="Merriweather"/>
                          <a:ea typeface="Merriweather"/>
                          <a:cs typeface="Merriweather"/>
                        </a:rPr>
                        <a:t>4 </a:t>
                      </a:r>
                      <a:endParaRPr>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a:latin typeface="Merriweather"/>
                          <a:ea typeface="Merriweather"/>
                          <a:cs typeface="Merriweather"/>
                        </a:rPr>
                        <a:t>5</a:t>
                      </a:r>
                      <a:endParaRPr>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a:latin typeface="Merriweather"/>
                          <a:ea typeface="Merriweather"/>
                          <a:cs typeface="Merriweather"/>
                        </a:rPr>
                        <a:t>6</a:t>
                      </a:r>
                      <a:endParaRPr>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a:latin typeface="Merriweather"/>
                          <a:ea typeface="Merriweather"/>
                          <a:cs typeface="Merriweather"/>
                        </a:rPr>
                        <a:t>7</a:t>
                      </a:r>
                      <a:endParaRPr>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a:latin typeface="Merriweather"/>
                          <a:ea typeface="Merriweather"/>
                          <a:cs typeface="Merriweather"/>
                        </a:rPr>
                        <a:t>8</a:t>
                      </a:r>
                      <a:endParaRPr>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a:latin typeface="Merriweather"/>
                          <a:ea typeface="Merriweather"/>
                          <a:cs typeface="Merriweather"/>
                        </a:rPr>
                        <a:t>9</a:t>
                      </a:r>
                      <a:endParaRPr>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r>
            </a:tbl>
          </a:graphicData>
        </a:graphic>
      </p:graphicFrame>
      <p:sp>
        <p:nvSpPr>
          <p:cNvPr id="780" name="Google Shape;780;p55"/>
          <p:cNvSpPr txBox="1"/>
          <p:nvPr/>
        </p:nvSpPr>
        <p:spPr bwMode="auto">
          <a:xfrm>
            <a:off x="1086125" y="3713450"/>
            <a:ext cx="1023600" cy="2556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1300" b="1">
                <a:solidFill>
                  <a:schemeClr val="dk2"/>
                </a:solidFill>
                <a:latin typeface="Merriweather"/>
                <a:ea typeface="Merriweather"/>
                <a:cs typeface="Merriweather"/>
              </a:rPr>
              <a:t>Search 19</a:t>
            </a:r>
            <a:endParaRPr sz="1300" b="1">
              <a:solidFill>
                <a:schemeClr val="dk2"/>
              </a:solidFill>
              <a:latin typeface="Merriweather"/>
              <a:ea typeface="Merriweather"/>
              <a:cs typeface="Merriweather"/>
            </a:endParaRPr>
          </a:p>
        </p:txBody>
      </p:sp>
      <p:sp>
        <p:nvSpPr>
          <p:cNvPr id="781" name="Google Shape;781;p55"/>
          <p:cNvSpPr/>
          <p:nvPr/>
        </p:nvSpPr>
        <p:spPr bwMode="auto">
          <a:xfrm>
            <a:off x="2678924" y="3134951"/>
            <a:ext cx="597957" cy="255588"/>
          </a:xfrm>
          <a:custGeom>
            <a:avLst/>
            <a:gdLst/>
            <a:ahLst/>
            <a:cxnLst/>
            <a:rect l="l" t="t" r="r" b="b"/>
            <a:pathLst>
              <a:path w="28464" h="13279" fill="norm" stroke="1" extrusionOk="0">
                <a:moveTo>
                  <a:pt x="0" y="13279"/>
                </a:moveTo>
                <a:cubicBezTo>
                  <a:pt x="2746" y="6416"/>
                  <a:pt x="10806" y="-1496"/>
                  <a:pt x="17977" y="296"/>
                </a:cubicBezTo>
                <a:cubicBezTo>
                  <a:pt x="23007" y="1553"/>
                  <a:pt x="26147" y="7143"/>
                  <a:pt x="28464" y="11781"/>
                </a:cubicBezTo>
              </a:path>
            </a:pathLst>
          </a:custGeom>
          <a:noFill/>
          <a:ln w="19050" cap="flat" cmpd="sng">
            <a:solidFill>
              <a:schemeClr val="dk2"/>
            </a:solidFill>
            <a:prstDash val="solid"/>
            <a:round/>
            <a:headEnd type="none" w="med" len="med"/>
            <a:tailEnd type="none" w="med" len="med"/>
          </a:ln>
        </p:spPr>
      </p:sp>
      <p:sp>
        <p:nvSpPr>
          <p:cNvPr id="782" name="Google Shape;782;p55"/>
          <p:cNvSpPr/>
          <p:nvPr/>
        </p:nvSpPr>
        <p:spPr bwMode="auto">
          <a:xfrm>
            <a:off x="3288524" y="3134951"/>
            <a:ext cx="597957" cy="255588"/>
          </a:xfrm>
          <a:custGeom>
            <a:avLst/>
            <a:gdLst/>
            <a:ahLst/>
            <a:cxnLst/>
            <a:rect l="l" t="t" r="r" b="b"/>
            <a:pathLst>
              <a:path w="28464" h="13279" fill="norm" stroke="1" extrusionOk="0">
                <a:moveTo>
                  <a:pt x="0" y="13279"/>
                </a:moveTo>
                <a:cubicBezTo>
                  <a:pt x="2746" y="6416"/>
                  <a:pt x="10806" y="-1496"/>
                  <a:pt x="17977" y="296"/>
                </a:cubicBezTo>
                <a:cubicBezTo>
                  <a:pt x="23007" y="1553"/>
                  <a:pt x="26147" y="7143"/>
                  <a:pt x="28464" y="11781"/>
                </a:cubicBezTo>
              </a:path>
            </a:pathLst>
          </a:custGeom>
          <a:noFill/>
          <a:ln w="19050" cap="flat" cmpd="sng">
            <a:solidFill>
              <a:schemeClr val="dk2"/>
            </a:solidFill>
            <a:prstDash val="solid"/>
            <a:round/>
            <a:headEnd type="none" w="med" len="med"/>
            <a:tailEnd type="none" w="med" len="med"/>
          </a:ln>
        </p:spPr>
      </p:sp>
      <p:sp>
        <p:nvSpPr>
          <p:cNvPr id="783" name="Google Shape;783;p55"/>
          <p:cNvSpPr/>
          <p:nvPr/>
        </p:nvSpPr>
        <p:spPr bwMode="auto">
          <a:xfrm>
            <a:off x="3898124" y="3134951"/>
            <a:ext cx="597957" cy="255588"/>
          </a:xfrm>
          <a:custGeom>
            <a:avLst/>
            <a:gdLst/>
            <a:ahLst/>
            <a:cxnLst/>
            <a:rect l="l" t="t" r="r" b="b"/>
            <a:pathLst>
              <a:path w="28464" h="13279" fill="norm" stroke="1" extrusionOk="0">
                <a:moveTo>
                  <a:pt x="0" y="13279"/>
                </a:moveTo>
                <a:cubicBezTo>
                  <a:pt x="2746" y="6416"/>
                  <a:pt x="10806" y="-1496"/>
                  <a:pt x="17977" y="296"/>
                </a:cubicBezTo>
                <a:cubicBezTo>
                  <a:pt x="23007" y="1553"/>
                  <a:pt x="26147" y="7143"/>
                  <a:pt x="28464" y="11781"/>
                </a:cubicBezTo>
              </a:path>
            </a:pathLst>
          </a:custGeom>
          <a:noFill/>
          <a:ln w="19050" cap="flat" cmpd="sng">
            <a:solidFill>
              <a:schemeClr val="dk2"/>
            </a:solidFill>
            <a:prstDash val="solid"/>
            <a:round/>
            <a:headEnd type="none" w="med" len="med"/>
            <a:tailEnd type="none" w="med" len="med"/>
          </a:ln>
        </p:spPr>
      </p:sp>
      <p:sp>
        <p:nvSpPr>
          <p:cNvPr id="784" name="Google Shape;784;p55"/>
          <p:cNvSpPr/>
          <p:nvPr/>
        </p:nvSpPr>
        <p:spPr bwMode="auto">
          <a:xfrm>
            <a:off x="4507724" y="3134951"/>
            <a:ext cx="597957" cy="255588"/>
          </a:xfrm>
          <a:custGeom>
            <a:avLst/>
            <a:gdLst/>
            <a:ahLst/>
            <a:cxnLst/>
            <a:rect l="l" t="t" r="r" b="b"/>
            <a:pathLst>
              <a:path w="28464" h="13279" fill="norm" stroke="1" extrusionOk="0">
                <a:moveTo>
                  <a:pt x="0" y="13279"/>
                </a:moveTo>
                <a:cubicBezTo>
                  <a:pt x="2746" y="6416"/>
                  <a:pt x="10806" y="-1496"/>
                  <a:pt x="17977" y="296"/>
                </a:cubicBezTo>
                <a:cubicBezTo>
                  <a:pt x="23007" y="1553"/>
                  <a:pt x="26147" y="7143"/>
                  <a:pt x="28464" y="11781"/>
                </a:cubicBezTo>
              </a:path>
            </a:pathLst>
          </a:custGeom>
          <a:noFill/>
          <a:ln w="19050" cap="flat" cmpd="sng">
            <a:solidFill>
              <a:schemeClr val="dk2"/>
            </a:solidFill>
            <a:prstDash val="solid"/>
            <a:round/>
            <a:headEnd type="none" w="med" len="med"/>
            <a:tailEnd type="none" w="med" len="med"/>
          </a:ln>
        </p:spPr>
      </p:sp>
      <p:cxnSp>
        <p:nvCxnSpPr>
          <p:cNvPr id="785" name="Google Shape;785;p55"/>
          <p:cNvCxnSpPr>
            <a:cxnSpLocks/>
          </p:cNvCxnSpPr>
          <p:nvPr/>
        </p:nvCxnSpPr>
        <p:spPr bwMode="auto">
          <a:xfrm>
            <a:off x="4939875" y="3167100"/>
            <a:ext cx="259800" cy="2910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90" name="Google Shape;790;p56"/>
          <p:cNvSpPr txBox="1"/>
          <p:nvPr>
            <p:ph type="title"/>
          </p:nvPr>
        </p:nvSpPr>
        <p:spPr bwMode="auto">
          <a:xfrm>
            <a:off x="674150" y="617000"/>
            <a:ext cx="7902600" cy="2556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000" b="1">
                <a:highlight>
                  <a:srgbClr val="FFFFFF"/>
                </a:highlight>
                <a:latin typeface="Merriweather"/>
                <a:ea typeface="Merriweather"/>
                <a:cs typeface="Merriweather"/>
              </a:rPr>
              <a:t>Binary Search</a:t>
            </a:r>
            <a:endParaRPr sz="2000" b="1">
              <a:latin typeface="Merriweather"/>
              <a:ea typeface="Merriweather"/>
              <a:cs typeface="Merriweather"/>
            </a:endParaRPr>
          </a:p>
        </p:txBody>
      </p:sp>
      <p:sp>
        <p:nvSpPr>
          <p:cNvPr id="791" name="Google Shape;791;p56"/>
          <p:cNvSpPr txBox="1"/>
          <p:nvPr/>
        </p:nvSpPr>
        <p:spPr bwMode="auto">
          <a:xfrm>
            <a:off x="609600" y="1295400"/>
            <a:ext cx="7902600" cy="990600"/>
          </a:xfrm>
          <a:prstGeom prst="rect">
            <a:avLst/>
          </a:prstGeom>
          <a:noFill/>
          <a:ln>
            <a:noFill/>
          </a:ln>
        </p:spPr>
        <p:txBody>
          <a:bodyPr spcFirstLastPara="1" wrap="square" lIns="91425" tIns="91425" rIns="91425" bIns="91425" anchor="t" anchorCtr="0">
            <a:noAutofit/>
          </a:bodyPr>
          <a:lstStyle/>
          <a:p>
            <a:pPr marL="457200" lvl="0" indent="-323850" algn="l">
              <a:spcBef>
                <a:spcPts val="0"/>
              </a:spcBef>
              <a:spcAft>
                <a:spcPts val="0"/>
              </a:spcAft>
              <a:buSzPts val="1500"/>
              <a:buFont typeface="Merriweather"/>
              <a:buChar char="●"/>
              <a:defRPr/>
            </a:pPr>
            <a:r>
              <a:rPr lang="en" sz="1500">
                <a:highlight>
                  <a:srgbClr val="FFFFFF"/>
                </a:highlight>
                <a:latin typeface="Merriweather"/>
                <a:ea typeface="Merriweather"/>
                <a:cs typeface="Merriweather"/>
              </a:rPr>
              <a:t>Search a sorted array by repeatedly dividing the search interval in half. </a:t>
            </a:r>
            <a:endParaRPr sz="1500">
              <a:highlight>
                <a:srgbClr val="FFFFFF"/>
              </a:highlight>
              <a:latin typeface="Merriweather"/>
              <a:ea typeface="Merriweather"/>
              <a:cs typeface="Merriweather"/>
            </a:endParaRPr>
          </a:p>
          <a:p>
            <a:pPr marL="457200" lvl="0" indent="-323850" algn="l">
              <a:spcBef>
                <a:spcPts val="0"/>
              </a:spcBef>
              <a:spcAft>
                <a:spcPts val="0"/>
              </a:spcAft>
              <a:buSzPts val="1500"/>
              <a:buFont typeface="Merriweather"/>
              <a:buChar char="●"/>
              <a:defRPr/>
            </a:pPr>
            <a:r>
              <a:rPr lang="en" sz="1500">
                <a:highlight>
                  <a:srgbClr val="FFFFFF"/>
                </a:highlight>
                <a:latin typeface="Merriweather"/>
                <a:ea typeface="Merriweather"/>
                <a:cs typeface="Merriweather"/>
              </a:rPr>
              <a:t>Begin with an interval covering the whole array. </a:t>
            </a:r>
            <a:endParaRPr sz="1500">
              <a:highlight>
                <a:srgbClr val="FFFFFF"/>
              </a:highlight>
              <a:latin typeface="Merriweather"/>
              <a:ea typeface="Merriweather"/>
              <a:cs typeface="Merriweather"/>
            </a:endParaRPr>
          </a:p>
          <a:p>
            <a:pPr marL="457200" lvl="0" indent="-323850" algn="l">
              <a:spcBef>
                <a:spcPts val="0"/>
              </a:spcBef>
              <a:spcAft>
                <a:spcPts val="0"/>
              </a:spcAft>
              <a:buSzPts val="1500"/>
              <a:buFont typeface="Merriweather"/>
              <a:buChar char="●"/>
              <a:defRPr/>
            </a:pPr>
            <a:r>
              <a:rPr lang="en" sz="1500">
                <a:highlight>
                  <a:srgbClr val="FFFFFF"/>
                </a:highlight>
                <a:latin typeface="Merriweather"/>
                <a:ea typeface="Merriweather"/>
                <a:cs typeface="Merriweather"/>
              </a:rPr>
              <a:t>If the value of the search key is less than the item in the middle of the interval, narrow the interval to the lower half. Otherwise narrow it to the upper half. </a:t>
            </a:r>
            <a:endParaRPr sz="1500">
              <a:highlight>
                <a:srgbClr val="FFFFFF"/>
              </a:highlight>
              <a:latin typeface="Merriweather"/>
              <a:ea typeface="Merriweather"/>
              <a:cs typeface="Merriweather"/>
            </a:endParaRPr>
          </a:p>
          <a:p>
            <a:pPr marL="457200" lvl="0" indent="-323850" algn="l">
              <a:spcBef>
                <a:spcPts val="0"/>
              </a:spcBef>
              <a:spcAft>
                <a:spcPts val="0"/>
              </a:spcAft>
              <a:buSzPts val="1500"/>
              <a:buFont typeface="Merriweather"/>
              <a:buChar char="●"/>
              <a:defRPr/>
            </a:pPr>
            <a:r>
              <a:rPr lang="en" sz="1500">
                <a:highlight>
                  <a:srgbClr val="FFFFFF"/>
                </a:highlight>
                <a:latin typeface="Merriweather"/>
                <a:ea typeface="Merriweather"/>
                <a:cs typeface="Merriweather"/>
              </a:rPr>
              <a:t>Repeatedly check until the value is found or the interval is empty.</a:t>
            </a:r>
            <a:endParaRPr sz="1500">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96" name="Google Shape;796;p57"/>
          <p:cNvSpPr txBox="1"/>
          <p:nvPr>
            <p:ph type="title"/>
          </p:nvPr>
        </p:nvSpPr>
        <p:spPr bwMode="auto">
          <a:xfrm>
            <a:off x="674150" y="617000"/>
            <a:ext cx="7902600" cy="2556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000" b="1">
                <a:highlight>
                  <a:srgbClr val="FFFFFF"/>
                </a:highlight>
                <a:latin typeface="Merriweather"/>
                <a:ea typeface="Merriweather"/>
                <a:cs typeface="Merriweather"/>
              </a:rPr>
              <a:t>Binary Search</a:t>
            </a:r>
            <a:endParaRPr sz="2000" b="1">
              <a:latin typeface="Merriweather"/>
              <a:ea typeface="Merriweather"/>
              <a:cs typeface="Merriweather"/>
            </a:endParaRPr>
          </a:p>
        </p:txBody>
      </p:sp>
      <p:graphicFrame>
        <p:nvGraphicFramePr>
          <p:cNvPr id="797" name="Google Shape;797;p57"/>
          <p:cNvGraphicFramePr>
            <a:graphicFrameLocks xmlns:a="http://schemas.openxmlformats.org/drawingml/2006/main"/>
          </p:cNvGraphicFramePr>
          <p:nvPr/>
        </p:nvGraphicFramePr>
        <p:xfrm>
          <a:off x="2884600" y="1350225"/>
          <a:ext cx="3000000" cy="3000000"/>
        </p:xfrm>
        <a:graphic>
          <a:graphicData uri="http://schemas.openxmlformats.org/drawingml/2006/table">
            <a:tbl>
              <a:tblPr firstRow="0" firstCol="0" lastRow="0" lastCol="0" bandRow="0" bandCol="0">
                <a:tableStyleId>{0FF95457-F481-43EF-8FB5-189A222E6397}</a:tableStyleId>
                <a:noFill/>
              </a:tblPr>
              <a:tblGrid>
                <a:gridCol w="472100"/>
                <a:gridCol w="472100"/>
                <a:gridCol w="472100"/>
                <a:gridCol w="472100"/>
                <a:gridCol w="472100"/>
                <a:gridCol w="472100"/>
                <a:gridCol w="472100"/>
                <a:gridCol w="472100"/>
                <a:gridCol w="472100"/>
                <a:gridCol w="472100"/>
              </a:tblGrid>
              <a:tr h="287925">
                <a:tc>
                  <a:txBody>
                    <a:bodyPr/>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5</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8</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12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16 </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19</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38</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56</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72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91</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r>
            </a:tbl>
          </a:graphicData>
        </a:graphic>
      </p:graphicFrame>
      <p:graphicFrame>
        <p:nvGraphicFramePr>
          <p:cNvPr id="798" name="Google Shape;798;p57"/>
          <p:cNvGraphicFramePr>
            <a:graphicFrameLocks xmlns:a="http://schemas.openxmlformats.org/drawingml/2006/main"/>
          </p:cNvGraphicFramePr>
          <p:nvPr/>
        </p:nvGraphicFramePr>
        <p:xfrm>
          <a:off x="2884600" y="2188425"/>
          <a:ext cx="3000000" cy="3000000"/>
        </p:xfrm>
        <a:graphic>
          <a:graphicData uri="http://schemas.openxmlformats.org/drawingml/2006/table">
            <a:tbl>
              <a:tblPr firstRow="0" firstCol="0" lastRow="0" lastCol="0" bandRow="0" bandCol="0">
                <a:tableStyleId>{0FF95457-F481-43EF-8FB5-189A222E6397}</a:tableStyleId>
                <a:noFill/>
              </a:tblPr>
              <a:tblGrid>
                <a:gridCol w="472100"/>
                <a:gridCol w="472100"/>
                <a:gridCol w="472100"/>
                <a:gridCol w="472100"/>
                <a:gridCol w="472100"/>
                <a:gridCol w="472100"/>
                <a:gridCol w="472100"/>
                <a:gridCol w="472100"/>
                <a:gridCol w="472100"/>
                <a:gridCol w="472100"/>
              </a:tblGrid>
              <a:tr h="287925">
                <a:tc>
                  <a:txBody>
                    <a:bodyPr/>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5</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8</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12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16 </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latin typeface="Merriweather"/>
                          <a:ea typeface="Merriweather"/>
                          <a:cs typeface="Merriweather"/>
                        </a:rPr>
                        <a:t>23</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38</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56</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72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91</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r>
            </a:tbl>
          </a:graphicData>
        </a:graphic>
      </p:graphicFrame>
      <p:graphicFrame>
        <p:nvGraphicFramePr>
          <p:cNvPr id="799" name="Google Shape;799;p57"/>
          <p:cNvGraphicFramePr>
            <a:graphicFrameLocks xmlns:a="http://schemas.openxmlformats.org/drawingml/2006/main"/>
          </p:cNvGraphicFramePr>
          <p:nvPr/>
        </p:nvGraphicFramePr>
        <p:xfrm>
          <a:off x="2884600" y="2950425"/>
          <a:ext cx="3000000" cy="3000000"/>
        </p:xfrm>
        <a:graphic>
          <a:graphicData uri="http://schemas.openxmlformats.org/drawingml/2006/table">
            <a:tbl>
              <a:tblPr firstRow="0" firstCol="0" lastRow="0" lastCol="0" bandRow="0" bandCol="0">
                <a:tableStyleId>{0FF95457-F481-43EF-8FB5-189A222E6397}</a:tableStyleId>
                <a:noFill/>
              </a:tblPr>
              <a:tblGrid>
                <a:gridCol w="472100"/>
                <a:gridCol w="472100"/>
                <a:gridCol w="472100"/>
                <a:gridCol w="472100"/>
                <a:gridCol w="472100"/>
                <a:gridCol w="472100"/>
                <a:gridCol w="472100"/>
                <a:gridCol w="472100"/>
                <a:gridCol w="472100"/>
                <a:gridCol w="472100"/>
              </a:tblGrid>
              <a:tr h="287925">
                <a:tc>
                  <a:txBody>
                    <a:bodyPr/>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5</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8</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12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16 </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23</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38</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solidFill>
                            <a:schemeClr val="dk1"/>
                          </a:solidFill>
                          <a:latin typeface="Merriweather"/>
                          <a:ea typeface="Merriweather"/>
                          <a:cs typeface="Merriweather"/>
                        </a:rPr>
                        <a:t>56</a:t>
                      </a:r>
                      <a:endParaRPr>
                        <a:solidFill>
                          <a:schemeClr val="dk1"/>
                        </a:solidFill>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solidFill>
                      <a:srgbClr val="E69138"/>
                    </a:solidFill>
                  </a:tcPr>
                </a:tc>
                <a:tc>
                  <a:txBody>
                    <a:bodyPr/>
                    <a:p>
                      <a:pPr marL="0" lvl="0" indent="0" algn="l">
                        <a:spcBef>
                          <a:spcPts val="0"/>
                        </a:spcBef>
                        <a:spcAft>
                          <a:spcPts val="0"/>
                        </a:spcAft>
                        <a:buNone/>
                        <a:defRPr/>
                      </a:pPr>
                      <a:r>
                        <a:rPr lang="en">
                          <a:latin typeface="Merriweather"/>
                          <a:ea typeface="Merriweather"/>
                          <a:cs typeface="Merriweather"/>
                        </a:rPr>
                        <a:t>72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91</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r>
            </a:tbl>
          </a:graphicData>
        </a:graphic>
      </p:graphicFrame>
      <p:graphicFrame>
        <p:nvGraphicFramePr>
          <p:cNvPr id="800" name="Google Shape;800;p57"/>
          <p:cNvGraphicFramePr>
            <a:graphicFrameLocks xmlns:a="http://schemas.openxmlformats.org/drawingml/2006/main"/>
          </p:cNvGraphicFramePr>
          <p:nvPr/>
        </p:nvGraphicFramePr>
        <p:xfrm>
          <a:off x="2884600" y="4017225"/>
          <a:ext cx="3000000" cy="3000000"/>
        </p:xfrm>
        <a:graphic>
          <a:graphicData uri="http://schemas.openxmlformats.org/drawingml/2006/table">
            <a:tbl>
              <a:tblPr firstRow="0" firstCol="0" lastRow="0" lastCol="0" bandRow="0" bandCol="0">
                <a:tableStyleId>{0FF95457-F481-43EF-8FB5-189A222E6397}</a:tableStyleId>
                <a:noFill/>
              </a:tblPr>
              <a:tblGrid>
                <a:gridCol w="491450"/>
                <a:gridCol w="491450"/>
                <a:gridCol w="491450"/>
                <a:gridCol w="491450"/>
                <a:gridCol w="491450"/>
                <a:gridCol w="491450"/>
                <a:gridCol w="491450"/>
                <a:gridCol w="491450"/>
                <a:gridCol w="491450"/>
                <a:gridCol w="491450"/>
              </a:tblGrid>
              <a:tr h="287925">
                <a:tc>
                  <a:txBody>
                    <a:bodyPr/>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5</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8</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12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16 </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23</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38</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56</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72</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c>
                  <a:txBody>
                    <a:bodyPr/>
                    <a:p>
                      <a:pPr marL="0" lvl="0" indent="0" algn="l">
                        <a:spcBef>
                          <a:spcPts val="0"/>
                        </a:spcBef>
                        <a:spcAft>
                          <a:spcPts val="0"/>
                        </a:spcAft>
                        <a:buNone/>
                        <a:defRPr/>
                      </a:pPr>
                      <a:r>
                        <a:rPr lang="en">
                          <a:latin typeface="Merriweather"/>
                          <a:ea typeface="Merriweather"/>
                          <a:cs typeface="Merriweather"/>
                        </a:rPr>
                        <a:t>91</a:t>
                      </a:r>
                      <a:endParaRPr>
                        <a:latin typeface="Merriweather"/>
                        <a:ea typeface="Merriweather"/>
                        <a:cs typeface="Merriweather"/>
                      </a:endParaRPr>
                    </a:p>
                  </a:txBody>
                  <a:tcPr marL="91425" marR="91425" marT="91425" marB="91425">
                    <a:lnL w="19050" algn="ctr">
                      <a:solidFill>
                        <a:schemeClr val="dk2"/>
                      </a:solidFill>
                    </a:lnL>
                    <a:lnR w="19050" algn="ctr">
                      <a:solidFill>
                        <a:schemeClr val="dk2"/>
                      </a:solidFill>
                    </a:lnR>
                    <a:lnT w="19050" algn="ctr">
                      <a:solidFill>
                        <a:schemeClr val="dk2"/>
                      </a:solidFill>
                    </a:lnT>
                    <a:lnB w="19050" algn="ctr">
                      <a:solidFill>
                        <a:schemeClr val="dk2"/>
                      </a:solidFill>
                    </a:lnB>
                  </a:tcPr>
                </a:tc>
              </a:tr>
            </a:tbl>
          </a:graphicData>
        </a:graphic>
      </p:graphicFrame>
      <p:graphicFrame>
        <p:nvGraphicFramePr>
          <p:cNvPr id="801" name="Google Shape;801;p57"/>
          <p:cNvGraphicFramePr>
            <a:graphicFrameLocks xmlns:a="http://schemas.openxmlformats.org/drawingml/2006/main"/>
          </p:cNvGraphicFramePr>
          <p:nvPr/>
        </p:nvGraphicFramePr>
        <p:xfrm>
          <a:off x="2884600" y="969225"/>
          <a:ext cx="3000000" cy="3000000"/>
        </p:xfrm>
        <a:graphic>
          <a:graphicData uri="http://schemas.openxmlformats.org/drawingml/2006/table">
            <a:tbl>
              <a:tblPr firstRow="0" firstCol="0" lastRow="0" lastCol="0" bandRow="0" bandCol="0">
                <a:tableStyleId>{0FF95457-F481-43EF-8FB5-189A222E6397}</a:tableStyleId>
                <a:noFill/>
              </a:tblPr>
              <a:tblGrid>
                <a:gridCol w="472100"/>
                <a:gridCol w="472100"/>
                <a:gridCol w="472100"/>
                <a:gridCol w="472100"/>
                <a:gridCol w="472100"/>
                <a:gridCol w="472100"/>
                <a:gridCol w="472100"/>
                <a:gridCol w="472100"/>
                <a:gridCol w="472100"/>
                <a:gridCol w="472100"/>
              </a:tblGrid>
              <a:tr h="287925">
                <a:tc>
                  <a:txBody>
                    <a:bodyPr/>
                    <a:p>
                      <a:pPr marL="0" lvl="0" indent="0" algn="l">
                        <a:spcBef>
                          <a:spcPts val="0"/>
                        </a:spcBef>
                        <a:spcAft>
                          <a:spcPts val="0"/>
                        </a:spcAft>
                        <a:buNone/>
                        <a:defRPr/>
                      </a:pPr>
                      <a:r>
                        <a:rPr lang="en">
                          <a:latin typeface="Merriweather"/>
                          <a:ea typeface="Merriweather"/>
                          <a:cs typeface="Merriweather"/>
                        </a:rPr>
                        <a:t>0</a:t>
                      </a:r>
                      <a:endParaRPr>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a:latin typeface="Merriweather"/>
                          <a:ea typeface="Merriweather"/>
                          <a:cs typeface="Merriweather"/>
                        </a:rPr>
                        <a:t>3</a:t>
                      </a:r>
                      <a:endParaRPr>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a:latin typeface="Merriweather"/>
                          <a:ea typeface="Merriweather"/>
                          <a:cs typeface="Merriweather"/>
                        </a:rPr>
                        <a:t>4 </a:t>
                      </a:r>
                      <a:endParaRPr>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a:latin typeface="Merriweather"/>
                          <a:ea typeface="Merriweather"/>
                          <a:cs typeface="Merriweather"/>
                        </a:rPr>
                        <a:t>5</a:t>
                      </a:r>
                      <a:endParaRPr>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a:latin typeface="Merriweather"/>
                          <a:ea typeface="Merriweather"/>
                          <a:cs typeface="Merriweather"/>
                        </a:rPr>
                        <a:t>6</a:t>
                      </a:r>
                      <a:endParaRPr>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a:latin typeface="Merriweather"/>
                          <a:ea typeface="Merriweather"/>
                          <a:cs typeface="Merriweather"/>
                        </a:rPr>
                        <a:t>7</a:t>
                      </a:r>
                      <a:endParaRPr>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a:latin typeface="Merriweather"/>
                          <a:ea typeface="Merriweather"/>
                          <a:cs typeface="Merriweather"/>
                        </a:rPr>
                        <a:t>8</a:t>
                      </a:r>
                      <a:endParaRPr>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a:latin typeface="Merriweather"/>
                          <a:ea typeface="Merriweather"/>
                          <a:cs typeface="Merriweather"/>
                        </a:rPr>
                        <a:t>9</a:t>
                      </a:r>
                      <a:endParaRPr>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r>
            </a:tbl>
          </a:graphicData>
        </a:graphic>
      </p:graphicFrame>
      <p:sp>
        <p:nvSpPr>
          <p:cNvPr id="802" name="Google Shape;802;p57"/>
          <p:cNvSpPr txBox="1"/>
          <p:nvPr/>
        </p:nvSpPr>
        <p:spPr bwMode="auto">
          <a:xfrm>
            <a:off x="1314725" y="1351250"/>
            <a:ext cx="1023600" cy="2556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1300" b="1">
                <a:solidFill>
                  <a:schemeClr val="dk2"/>
                </a:solidFill>
                <a:latin typeface="Merriweather"/>
                <a:ea typeface="Merriweather"/>
                <a:cs typeface="Merriweather"/>
              </a:rPr>
              <a:t>Search 19</a:t>
            </a:r>
            <a:endParaRPr sz="1300" b="1">
              <a:solidFill>
                <a:schemeClr val="dk2"/>
              </a:solidFill>
              <a:latin typeface="Merriweather"/>
              <a:ea typeface="Merriweather"/>
              <a:cs typeface="Merriweather"/>
            </a:endParaRPr>
          </a:p>
        </p:txBody>
      </p:sp>
      <p:sp>
        <p:nvSpPr>
          <p:cNvPr id="803" name="Google Shape;803;p57"/>
          <p:cNvSpPr txBox="1"/>
          <p:nvPr/>
        </p:nvSpPr>
        <p:spPr bwMode="auto">
          <a:xfrm>
            <a:off x="831725" y="2113250"/>
            <a:ext cx="1811400" cy="2556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defRPr/>
            </a:pPr>
            <a:r>
              <a:rPr lang="en" sz="1300" b="1">
                <a:solidFill>
                  <a:schemeClr val="dk2"/>
                </a:solidFill>
                <a:latin typeface="Merriweather"/>
                <a:ea typeface="Merriweather"/>
                <a:cs typeface="Merriweather"/>
              </a:rPr>
              <a:t>19&gt;16, search in 2nd half</a:t>
            </a:r>
            <a:endParaRPr sz="1300" b="1">
              <a:solidFill>
                <a:schemeClr val="dk2"/>
              </a:solidFill>
              <a:latin typeface="Merriweather"/>
              <a:ea typeface="Merriweather"/>
              <a:cs typeface="Merriweather"/>
            </a:endParaRPr>
          </a:p>
        </p:txBody>
      </p:sp>
      <p:sp>
        <p:nvSpPr>
          <p:cNvPr id="804" name="Google Shape;804;p57"/>
          <p:cNvSpPr txBox="1"/>
          <p:nvPr/>
        </p:nvSpPr>
        <p:spPr bwMode="auto">
          <a:xfrm>
            <a:off x="907925" y="2875250"/>
            <a:ext cx="1811400" cy="2556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defRPr/>
            </a:pPr>
            <a:r>
              <a:rPr lang="en" sz="1300" b="1">
                <a:solidFill>
                  <a:schemeClr val="dk2"/>
                </a:solidFill>
                <a:latin typeface="Merriweather"/>
                <a:ea typeface="Merriweather"/>
                <a:cs typeface="Merriweather"/>
              </a:rPr>
              <a:t>19&lt;56, search in 1st half</a:t>
            </a:r>
            <a:endParaRPr sz="1300" b="1">
              <a:solidFill>
                <a:schemeClr val="dk2"/>
              </a:solidFill>
              <a:latin typeface="Merriweather"/>
              <a:ea typeface="Merriweather"/>
              <a:cs typeface="Merriweather"/>
            </a:endParaRPr>
          </a:p>
        </p:txBody>
      </p:sp>
      <p:sp>
        <p:nvSpPr>
          <p:cNvPr id="805" name="Google Shape;805;p57"/>
          <p:cNvSpPr txBox="1"/>
          <p:nvPr/>
        </p:nvSpPr>
        <p:spPr bwMode="auto">
          <a:xfrm>
            <a:off x="907925" y="3942050"/>
            <a:ext cx="1811400" cy="2556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defRPr/>
            </a:pPr>
            <a:r>
              <a:rPr lang="en" sz="1300" b="1">
                <a:solidFill>
                  <a:schemeClr val="dk2"/>
                </a:solidFill>
                <a:latin typeface="Merriweather"/>
                <a:ea typeface="Merriweather"/>
                <a:cs typeface="Merriweather"/>
              </a:rPr>
              <a:t>Found 19, </a:t>
            </a:r>
            <a:endParaRPr sz="1300" b="1">
              <a:solidFill>
                <a:schemeClr val="dk2"/>
              </a:solidFill>
              <a:latin typeface="Merriweather"/>
              <a:ea typeface="Merriweather"/>
              <a:cs typeface="Merriweather"/>
            </a:endParaRPr>
          </a:p>
          <a:p>
            <a:pPr marL="0" lvl="0" indent="0" algn="ctr">
              <a:spcBef>
                <a:spcPts val="0"/>
              </a:spcBef>
              <a:spcAft>
                <a:spcPts val="0"/>
              </a:spcAft>
              <a:buNone/>
              <a:defRPr/>
            </a:pPr>
            <a:r>
              <a:rPr lang="en" sz="1300" b="1">
                <a:solidFill>
                  <a:schemeClr val="dk2"/>
                </a:solidFill>
                <a:latin typeface="Merriweather"/>
                <a:ea typeface="Merriweather"/>
                <a:cs typeface="Merriweather"/>
              </a:rPr>
              <a:t>return 5</a:t>
            </a:r>
            <a:endParaRPr sz="1300" b="1">
              <a:solidFill>
                <a:schemeClr val="dk2"/>
              </a:solidFill>
              <a:latin typeface="Merriweather"/>
              <a:ea typeface="Merriweather"/>
              <a:cs typeface="Merriweather"/>
            </a:endParaRPr>
          </a:p>
        </p:txBody>
      </p:sp>
      <p:graphicFrame>
        <p:nvGraphicFramePr>
          <p:cNvPr id="806" name="Google Shape;806;p57"/>
          <p:cNvGraphicFramePr>
            <a:graphicFrameLocks xmlns:a="http://schemas.openxmlformats.org/drawingml/2006/main"/>
          </p:cNvGraphicFramePr>
          <p:nvPr/>
        </p:nvGraphicFramePr>
        <p:xfrm>
          <a:off x="2884600" y="1807425"/>
          <a:ext cx="3000000" cy="3000000"/>
        </p:xfrm>
        <a:graphic>
          <a:graphicData uri="http://schemas.openxmlformats.org/drawingml/2006/table">
            <a:tbl>
              <a:tblPr firstRow="0" firstCol="0" lastRow="0" lastCol="0" bandRow="0" bandCol="0">
                <a:tableStyleId>{0FF95457-F481-43EF-8FB5-189A222E6397}</a:tableStyleId>
                <a:noFill/>
              </a:tblPr>
              <a:tblGrid>
                <a:gridCol w="561350"/>
                <a:gridCol w="382850"/>
                <a:gridCol w="472100"/>
                <a:gridCol w="382850"/>
                <a:gridCol w="650600"/>
                <a:gridCol w="382850"/>
                <a:gridCol w="472100"/>
                <a:gridCol w="472100"/>
                <a:gridCol w="472100"/>
                <a:gridCol w="609425"/>
              </a:tblGrid>
              <a:tr h="287925">
                <a:tc>
                  <a:txBody>
                    <a:bodyPr/>
                    <a:p>
                      <a:pPr marL="0" lvl="0" indent="0" algn="l">
                        <a:spcBef>
                          <a:spcPts val="0"/>
                        </a:spcBef>
                        <a:spcAft>
                          <a:spcPts val="0"/>
                        </a:spcAft>
                        <a:buNone/>
                        <a:defRPr/>
                      </a:pPr>
                      <a:r>
                        <a:rPr lang="en" b="1">
                          <a:solidFill>
                            <a:srgbClr val="980000"/>
                          </a:solidFill>
                          <a:latin typeface="Merriweather"/>
                          <a:ea typeface="Merriweather"/>
                          <a:cs typeface="Merriweather"/>
                        </a:rPr>
                        <a:t>L=</a:t>
                      </a:r>
                      <a:r>
                        <a:rPr lang="en" b="1">
                          <a:solidFill>
                            <a:srgbClr val="980000"/>
                          </a:solidFill>
                          <a:latin typeface="Merriweather"/>
                          <a:ea typeface="Merriweather"/>
                          <a:cs typeface="Merriweather"/>
                        </a:rPr>
                        <a:t>0</a:t>
                      </a:r>
                      <a:endParaRPr b="1">
                        <a:solidFill>
                          <a:srgbClr val="980000"/>
                        </a:solidFill>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a:latin typeface="Merriweather"/>
                          <a:ea typeface="Merriweather"/>
                          <a:cs typeface="Merriweather"/>
                        </a:rPr>
                        <a:t>3</a:t>
                      </a:r>
                      <a:endParaRPr>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b="1">
                          <a:solidFill>
                            <a:srgbClr val="980000"/>
                          </a:solidFill>
                          <a:latin typeface="Merriweather"/>
                          <a:ea typeface="Merriweather"/>
                          <a:cs typeface="Merriweather"/>
                        </a:rPr>
                        <a:t>M=</a:t>
                      </a:r>
                      <a:r>
                        <a:rPr lang="en" b="1">
                          <a:solidFill>
                            <a:srgbClr val="980000"/>
                          </a:solidFill>
                          <a:latin typeface="Merriweather"/>
                          <a:ea typeface="Merriweather"/>
                          <a:cs typeface="Merriweather"/>
                        </a:rPr>
                        <a:t>4 </a:t>
                      </a:r>
                      <a:endParaRPr b="1">
                        <a:solidFill>
                          <a:srgbClr val="980000"/>
                        </a:solidFill>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a:latin typeface="Merriweather"/>
                          <a:ea typeface="Merriweather"/>
                          <a:cs typeface="Merriweather"/>
                        </a:rPr>
                        <a:t>5</a:t>
                      </a:r>
                      <a:endParaRPr>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a:latin typeface="Merriweather"/>
                          <a:ea typeface="Merriweather"/>
                          <a:cs typeface="Merriweather"/>
                        </a:rPr>
                        <a:t>6</a:t>
                      </a:r>
                      <a:endParaRPr>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a:latin typeface="Merriweather"/>
                          <a:ea typeface="Merriweather"/>
                          <a:cs typeface="Merriweather"/>
                        </a:rPr>
                        <a:t>7</a:t>
                      </a:r>
                      <a:endParaRPr>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a:latin typeface="Merriweather"/>
                          <a:ea typeface="Merriweather"/>
                          <a:cs typeface="Merriweather"/>
                        </a:rPr>
                        <a:t>8</a:t>
                      </a:r>
                      <a:endParaRPr>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b="1">
                          <a:solidFill>
                            <a:srgbClr val="980000"/>
                          </a:solidFill>
                          <a:latin typeface="Merriweather"/>
                          <a:ea typeface="Merriweather"/>
                          <a:cs typeface="Merriweather"/>
                        </a:rPr>
                        <a:t>H=</a:t>
                      </a:r>
                      <a:r>
                        <a:rPr lang="en" b="1">
                          <a:solidFill>
                            <a:srgbClr val="980000"/>
                          </a:solidFill>
                          <a:latin typeface="Merriweather"/>
                          <a:ea typeface="Merriweather"/>
                          <a:cs typeface="Merriweather"/>
                        </a:rPr>
                        <a:t>9</a:t>
                      </a:r>
                      <a:endParaRPr b="1">
                        <a:solidFill>
                          <a:srgbClr val="980000"/>
                        </a:solidFill>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r>
            </a:tbl>
          </a:graphicData>
        </a:graphic>
      </p:graphicFrame>
      <p:graphicFrame>
        <p:nvGraphicFramePr>
          <p:cNvPr id="807" name="Google Shape;807;p57"/>
          <p:cNvGraphicFramePr>
            <a:graphicFrameLocks xmlns:a="http://schemas.openxmlformats.org/drawingml/2006/main"/>
          </p:cNvGraphicFramePr>
          <p:nvPr/>
        </p:nvGraphicFramePr>
        <p:xfrm>
          <a:off x="2884600" y="2569425"/>
          <a:ext cx="3000000" cy="3000000"/>
        </p:xfrm>
        <a:graphic>
          <a:graphicData uri="http://schemas.openxmlformats.org/drawingml/2006/table">
            <a:tbl>
              <a:tblPr firstRow="0" firstCol="0" lastRow="0" lastCol="0" bandRow="0" bandCol="0">
                <a:tableStyleId>{0FF95457-F481-43EF-8FB5-189A222E6397}</a:tableStyleId>
                <a:noFill/>
              </a:tblPr>
              <a:tblGrid>
                <a:gridCol w="472100"/>
                <a:gridCol w="472100"/>
                <a:gridCol w="472100"/>
                <a:gridCol w="472100"/>
                <a:gridCol w="382850"/>
                <a:gridCol w="561350"/>
                <a:gridCol w="382850"/>
                <a:gridCol w="650600"/>
                <a:gridCol w="382850"/>
                <a:gridCol w="609425"/>
              </a:tblGrid>
              <a:tr h="287925">
                <a:tc>
                  <a:txBody>
                    <a:bodyPr/>
                    <a:p>
                      <a:pPr marL="0" lvl="0" indent="0" algn="l">
                        <a:spcBef>
                          <a:spcPts val="0"/>
                        </a:spcBef>
                        <a:spcAft>
                          <a:spcPts val="0"/>
                        </a:spcAft>
                        <a:buNone/>
                        <a:defRPr/>
                      </a:pPr>
                      <a:r>
                        <a:rPr lang="en">
                          <a:latin typeface="Merriweather"/>
                          <a:ea typeface="Merriweather"/>
                          <a:cs typeface="Merriweather"/>
                        </a:rPr>
                        <a:t>0</a:t>
                      </a:r>
                      <a:endParaRPr>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a:latin typeface="Merriweather"/>
                          <a:ea typeface="Merriweather"/>
                          <a:cs typeface="Merriweather"/>
                        </a:rPr>
                        <a:t>3</a:t>
                      </a:r>
                      <a:endParaRPr>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a:latin typeface="Merriweather"/>
                          <a:ea typeface="Merriweather"/>
                          <a:cs typeface="Merriweather"/>
                        </a:rPr>
                        <a:t>4 </a:t>
                      </a:r>
                      <a:endParaRPr>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b="1">
                          <a:solidFill>
                            <a:srgbClr val="980000"/>
                          </a:solidFill>
                          <a:latin typeface="Merriweather"/>
                          <a:ea typeface="Merriweather"/>
                          <a:cs typeface="Merriweather"/>
                        </a:rPr>
                        <a:t>L=</a:t>
                      </a:r>
                      <a:r>
                        <a:rPr lang="en" b="1">
                          <a:solidFill>
                            <a:srgbClr val="980000"/>
                          </a:solidFill>
                          <a:latin typeface="Merriweather"/>
                          <a:ea typeface="Merriweather"/>
                          <a:cs typeface="Merriweather"/>
                        </a:rPr>
                        <a:t>5</a:t>
                      </a:r>
                      <a:endParaRPr b="1">
                        <a:solidFill>
                          <a:srgbClr val="980000"/>
                        </a:solidFill>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a:latin typeface="Merriweather"/>
                          <a:ea typeface="Merriweather"/>
                          <a:cs typeface="Merriweather"/>
                        </a:rPr>
                        <a:t>6</a:t>
                      </a:r>
                      <a:endParaRPr>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b="1">
                          <a:solidFill>
                            <a:srgbClr val="980000"/>
                          </a:solidFill>
                          <a:latin typeface="Merriweather"/>
                          <a:ea typeface="Merriweather"/>
                          <a:cs typeface="Merriweather"/>
                        </a:rPr>
                        <a:t>M=</a:t>
                      </a:r>
                      <a:r>
                        <a:rPr lang="en" b="1">
                          <a:solidFill>
                            <a:srgbClr val="980000"/>
                          </a:solidFill>
                          <a:latin typeface="Merriweather"/>
                          <a:ea typeface="Merriweather"/>
                          <a:cs typeface="Merriweather"/>
                        </a:rPr>
                        <a:t>7</a:t>
                      </a:r>
                      <a:endParaRPr b="1">
                        <a:solidFill>
                          <a:srgbClr val="980000"/>
                        </a:solidFill>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a:latin typeface="Merriweather"/>
                          <a:ea typeface="Merriweather"/>
                          <a:cs typeface="Merriweather"/>
                        </a:rPr>
                        <a:t>8</a:t>
                      </a:r>
                      <a:endParaRPr>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b="1">
                          <a:solidFill>
                            <a:srgbClr val="980000"/>
                          </a:solidFill>
                          <a:latin typeface="Merriweather"/>
                          <a:ea typeface="Merriweather"/>
                          <a:cs typeface="Merriweather"/>
                        </a:rPr>
                        <a:t>H=</a:t>
                      </a:r>
                      <a:r>
                        <a:rPr lang="en" b="1">
                          <a:solidFill>
                            <a:srgbClr val="980000"/>
                          </a:solidFill>
                          <a:latin typeface="Merriweather"/>
                          <a:ea typeface="Merriweather"/>
                          <a:cs typeface="Merriweather"/>
                        </a:rPr>
                        <a:t>9</a:t>
                      </a:r>
                      <a:endParaRPr b="1">
                        <a:solidFill>
                          <a:srgbClr val="980000"/>
                        </a:solidFill>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r>
            </a:tbl>
          </a:graphicData>
        </a:graphic>
      </p:graphicFrame>
      <p:graphicFrame>
        <p:nvGraphicFramePr>
          <p:cNvPr id="808" name="Google Shape;808;p57"/>
          <p:cNvGraphicFramePr>
            <a:graphicFrameLocks xmlns:a="http://schemas.openxmlformats.org/drawingml/2006/main"/>
          </p:cNvGraphicFramePr>
          <p:nvPr/>
        </p:nvGraphicFramePr>
        <p:xfrm>
          <a:off x="2960800" y="3483824"/>
          <a:ext cx="3000000" cy="3000000"/>
        </p:xfrm>
        <a:graphic>
          <a:graphicData uri="http://schemas.openxmlformats.org/drawingml/2006/table">
            <a:tbl>
              <a:tblPr firstRow="0" firstCol="0" lastRow="0" lastCol="0" bandRow="0" bandCol="0">
                <a:tableStyleId>{0FF95457-F481-43EF-8FB5-189A222E6397}</a:tableStyleId>
                <a:noFill/>
              </a:tblPr>
              <a:tblGrid>
                <a:gridCol w="472100"/>
                <a:gridCol w="472100"/>
                <a:gridCol w="397200"/>
                <a:gridCol w="457750"/>
                <a:gridCol w="472100"/>
                <a:gridCol w="673725"/>
                <a:gridCol w="527575"/>
                <a:gridCol w="382850"/>
                <a:gridCol w="618225"/>
                <a:gridCol w="571975"/>
              </a:tblGrid>
              <a:tr h="287925">
                <a:tc>
                  <a:txBody>
                    <a:bodyPr/>
                    <a:p>
                      <a:pPr marL="0" lvl="0" indent="0" algn="l">
                        <a:spcBef>
                          <a:spcPts val="0"/>
                        </a:spcBef>
                        <a:spcAft>
                          <a:spcPts val="0"/>
                        </a:spcAft>
                        <a:buNone/>
                        <a:defRPr/>
                      </a:pPr>
                      <a:r>
                        <a:rPr lang="en">
                          <a:latin typeface="Merriweather"/>
                          <a:ea typeface="Merriweather"/>
                          <a:cs typeface="Merriweather"/>
                        </a:rPr>
                        <a:t>0</a:t>
                      </a:r>
                      <a:endParaRPr>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a:latin typeface="Merriweather"/>
                          <a:ea typeface="Merriweather"/>
                          <a:cs typeface="Merriweather"/>
                        </a:rPr>
                        <a:t> </a:t>
                      </a:r>
                      <a:r>
                        <a:rPr lang="en">
                          <a:latin typeface="Merriweather"/>
                          <a:ea typeface="Merriweather"/>
                          <a:cs typeface="Merriweather"/>
                        </a:rPr>
                        <a:t>3</a:t>
                      </a:r>
                      <a:endParaRPr>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a:latin typeface="Merriweather"/>
                          <a:ea typeface="Merriweather"/>
                          <a:cs typeface="Merriweather"/>
                        </a:rPr>
                        <a:t> </a:t>
                      </a:r>
                      <a:r>
                        <a:rPr lang="en">
                          <a:latin typeface="Merriweather"/>
                          <a:ea typeface="Merriweather"/>
                          <a:cs typeface="Merriweather"/>
                        </a:rPr>
                        <a:t>4 </a:t>
                      </a:r>
                      <a:endParaRPr>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b="1">
                          <a:solidFill>
                            <a:srgbClr val="980000"/>
                          </a:solidFill>
                          <a:latin typeface="Merriweather"/>
                          <a:ea typeface="Merriweather"/>
                          <a:cs typeface="Merriweather"/>
                        </a:rPr>
                        <a:t> L=5</a:t>
                      </a:r>
                      <a:endParaRPr b="1">
                        <a:solidFill>
                          <a:srgbClr val="980000"/>
                        </a:solidFill>
                        <a:latin typeface="Merriweather"/>
                        <a:ea typeface="Merriweather"/>
                        <a:cs typeface="Merriweather"/>
                      </a:endParaRPr>
                    </a:p>
                    <a:p>
                      <a:pPr marL="0" lvl="0" indent="0" algn="l">
                        <a:spcBef>
                          <a:spcPts val="0"/>
                        </a:spcBef>
                        <a:spcAft>
                          <a:spcPts val="0"/>
                        </a:spcAft>
                        <a:buNone/>
                        <a:defRPr/>
                      </a:pPr>
                      <a:r>
                        <a:rPr lang="en" b="1">
                          <a:solidFill>
                            <a:srgbClr val="980000"/>
                          </a:solidFill>
                          <a:latin typeface="Merriweather"/>
                          <a:ea typeface="Merriweather"/>
                          <a:cs typeface="Merriweather"/>
                        </a:rPr>
                        <a:t> M=</a:t>
                      </a:r>
                      <a:r>
                        <a:rPr lang="en" b="1">
                          <a:solidFill>
                            <a:srgbClr val="980000"/>
                          </a:solidFill>
                          <a:latin typeface="Merriweather"/>
                          <a:ea typeface="Merriweather"/>
                          <a:cs typeface="Merriweather"/>
                        </a:rPr>
                        <a:t>5</a:t>
                      </a:r>
                      <a:endParaRPr b="1">
                        <a:solidFill>
                          <a:srgbClr val="980000"/>
                        </a:solidFill>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sz="1200" b="1">
                          <a:solidFill>
                            <a:srgbClr val="980000"/>
                          </a:solidFill>
                          <a:latin typeface="Merriweather"/>
                          <a:ea typeface="Merriweather"/>
                          <a:cs typeface="Merriweather"/>
                        </a:rPr>
                        <a:t>H=</a:t>
                      </a:r>
                      <a:r>
                        <a:rPr lang="en" sz="1200" b="1">
                          <a:solidFill>
                            <a:srgbClr val="980000"/>
                          </a:solidFill>
                          <a:latin typeface="Merriweather"/>
                          <a:ea typeface="Merriweather"/>
                          <a:cs typeface="Merriweather"/>
                        </a:rPr>
                        <a:t>6</a:t>
                      </a:r>
                      <a:endParaRPr sz="1200" b="1">
                        <a:solidFill>
                          <a:srgbClr val="980000"/>
                        </a:solidFill>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a:latin typeface="Merriweather"/>
                          <a:ea typeface="Merriweather"/>
                          <a:cs typeface="Merriweather"/>
                        </a:rPr>
                        <a:t>7</a:t>
                      </a:r>
                      <a:endParaRPr>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a:latin typeface="Merriweather"/>
                          <a:ea typeface="Merriweather"/>
                          <a:cs typeface="Merriweather"/>
                        </a:rPr>
                        <a:t>  8</a:t>
                      </a:r>
                      <a:endParaRPr>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c>
                  <a:txBody>
                    <a:bodyPr/>
                    <a:p>
                      <a:pPr marL="0" lvl="0" indent="0" algn="l">
                        <a:spcBef>
                          <a:spcPts val="0"/>
                        </a:spcBef>
                        <a:spcAft>
                          <a:spcPts val="0"/>
                        </a:spcAft>
                        <a:buNone/>
                        <a:defRPr/>
                      </a:pPr>
                      <a:r>
                        <a:rPr lang="en">
                          <a:latin typeface="Merriweather"/>
                          <a:ea typeface="Merriweather"/>
                          <a:cs typeface="Merriweather"/>
                        </a:rPr>
                        <a:t>     </a:t>
                      </a:r>
                      <a:r>
                        <a:rPr lang="en">
                          <a:latin typeface="Merriweather"/>
                          <a:ea typeface="Merriweather"/>
                          <a:cs typeface="Merriweather"/>
                        </a:rPr>
                        <a:t>9</a:t>
                      </a:r>
                      <a:endParaRPr>
                        <a:latin typeface="Merriweather"/>
                        <a:ea typeface="Merriweather"/>
                        <a:cs typeface="Merriweather"/>
                      </a:endParaRPr>
                    </a:p>
                  </a:txBody>
                  <a:tcPr marL="91425" marR="91425" marT="91425" marB="91425">
                    <a:lnL w="19050" algn="ctr">
                      <a:solidFill>
                        <a:schemeClr val="dk2">
                          <a:alpha val="0"/>
                        </a:schemeClr>
                      </a:solidFill>
                    </a:lnL>
                    <a:lnR w="19050" algn="ctr">
                      <a:solidFill>
                        <a:schemeClr val="dk2">
                          <a:alpha val="0"/>
                        </a:schemeClr>
                      </a:solidFill>
                    </a:lnR>
                    <a:lnT w="19050" algn="ctr">
                      <a:solidFill>
                        <a:schemeClr val="dk2">
                          <a:alpha val="0"/>
                        </a:schemeClr>
                      </a:solidFill>
                    </a:lnT>
                    <a:lnB w="19050" algn="ctr">
                      <a:solidFill>
                        <a:schemeClr val="dk2">
                          <a:alpha val="0"/>
                        </a:schemeClr>
                      </a:solidFill>
                    </a:lnB>
                  </a:tcPr>
                </a:tc>
              </a:tr>
            </a:tbl>
          </a:graphicData>
        </a:graphic>
      </p:graphicFrame>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13" name="Google Shape;813;p58"/>
          <p:cNvSpPr txBox="1"/>
          <p:nvPr>
            <p:ph type="title"/>
          </p:nvPr>
        </p:nvSpPr>
        <p:spPr bwMode="auto">
          <a:xfrm>
            <a:off x="674150" y="617000"/>
            <a:ext cx="7902600" cy="2556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000" b="1">
                <a:highlight>
                  <a:srgbClr val="FFFFFF"/>
                </a:highlight>
                <a:latin typeface="Merriweather"/>
                <a:ea typeface="Merriweather"/>
                <a:cs typeface="Merriweather"/>
              </a:rPr>
              <a:t>Breadth </a:t>
            </a:r>
            <a:r>
              <a:rPr lang="en" sz="2000" b="1">
                <a:highlight>
                  <a:srgbClr val="FFFFFF"/>
                </a:highlight>
                <a:latin typeface="Merriweather"/>
                <a:ea typeface="Merriweather"/>
                <a:cs typeface="Merriweather"/>
              </a:rPr>
              <a:t>First Search (BFS)</a:t>
            </a:r>
            <a:endParaRPr sz="2000" b="1">
              <a:latin typeface="Merriweather"/>
              <a:ea typeface="Merriweather"/>
              <a:cs typeface="Merriweather"/>
            </a:endParaRPr>
          </a:p>
        </p:txBody>
      </p:sp>
      <p:sp>
        <p:nvSpPr>
          <p:cNvPr id="814" name="Google Shape;814;p58"/>
          <p:cNvSpPr txBox="1"/>
          <p:nvPr/>
        </p:nvSpPr>
        <p:spPr bwMode="auto">
          <a:xfrm>
            <a:off x="900425" y="1356800"/>
            <a:ext cx="7388399" cy="2306700"/>
          </a:xfrm>
          <a:prstGeom prst="rect">
            <a:avLst/>
          </a:prstGeom>
          <a:noFill/>
          <a:ln>
            <a:noFill/>
          </a:ln>
        </p:spPr>
        <p:txBody>
          <a:bodyPr spcFirstLastPara="1" wrap="square" lIns="91425" tIns="91425" rIns="91425" bIns="91425" anchor="t" anchorCtr="0">
            <a:noAutofit/>
          </a:bodyPr>
          <a:lstStyle/>
          <a:p>
            <a:pPr marL="0" lvl="0" indent="0" algn="l">
              <a:lnSpc>
                <a:spcPct val="114999"/>
              </a:lnSpc>
              <a:spcBef>
                <a:spcPts val="0"/>
              </a:spcBef>
              <a:spcAft>
                <a:spcPts val="0"/>
              </a:spcAft>
              <a:buNone/>
              <a:defRPr/>
            </a:pPr>
            <a:r>
              <a:rPr lang="en" b="1">
                <a:latin typeface="Merriweather"/>
                <a:ea typeface="Merriweather"/>
                <a:cs typeface="Merriweather"/>
              </a:rPr>
              <a:t>Steps:</a:t>
            </a:r>
            <a:endParaRPr b="1">
              <a:latin typeface="Merriweather"/>
              <a:ea typeface="Merriweather"/>
              <a:cs typeface="Merriweather"/>
            </a:endParaRPr>
          </a:p>
          <a:p>
            <a:pPr marL="457200" lvl="0" indent="-317500" algn="l">
              <a:lnSpc>
                <a:spcPct val="114999"/>
              </a:lnSpc>
              <a:spcBef>
                <a:spcPts val="400"/>
              </a:spcBef>
              <a:spcAft>
                <a:spcPts val="0"/>
              </a:spcAft>
              <a:buSzPts val="1400"/>
              <a:buFont typeface="Merriweather"/>
              <a:buChar char="●"/>
              <a:defRPr/>
            </a:pPr>
            <a:r>
              <a:rPr lang="en">
                <a:latin typeface="Merriweather"/>
                <a:ea typeface="Merriweather"/>
                <a:cs typeface="Merriweather"/>
              </a:rPr>
              <a:t>Step-1 : Visit the adjacent unvisited vertex. Mark it as visited. Display it. Insert it in a queue.</a:t>
            </a:r>
            <a:endParaRPr>
              <a:latin typeface="Merriweather"/>
              <a:ea typeface="Merriweather"/>
              <a:cs typeface="Merriweather"/>
            </a:endParaRPr>
          </a:p>
          <a:p>
            <a:pPr marL="457200" lvl="0" indent="-317500" algn="l">
              <a:lnSpc>
                <a:spcPct val="114999"/>
              </a:lnSpc>
              <a:spcBef>
                <a:spcPts val="0"/>
              </a:spcBef>
              <a:spcAft>
                <a:spcPts val="0"/>
              </a:spcAft>
              <a:buSzPts val="1400"/>
              <a:buFont typeface="Merriweather"/>
              <a:buChar char="●"/>
              <a:defRPr/>
            </a:pPr>
            <a:r>
              <a:rPr lang="en">
                <a:latin typeface="Merriweather"/>
                <a:ea typeface="Merriweather"/>
                <a:cs typeface="Merriweather"/>
              </a:rPr>
              <a:t>Step 2 − If no adjacent vertex is found, remove the first vertex from the queue.</a:t>
            </a:r>
            <a:endParaRPr>
              <a:latin typeface="Merriweather"/>
              <a:ea typeface="Merriweather"/>
              <a:cs typeface="Merriweather"/>
            </a:endParaRPr>
          </a:p>
          <a:p>
            <a:pPr marL="457200" lvl="0" indent="-317500" algn="l">
              <a:lnSpc>
                <a:spcPct val="114999"/>
              </a:lnSpc>
              <a:spcBef>
                <a:spcPts val="0"/>
              </a:spcBef>
              <a:spcAft>
                <a:spcPts val="0"/>
              </a:spcAft>
              <a:buSzPts val="1400"/>
              <a:buFont typeface="Merriweather"/>
              <a:buChar char="●"/>
              <a:defRPr/>
            </a:pPr>
            <a:r>
              <a:rPr lang="en">
                <a:latin typeface="Merriweather"/>
                <a:ea typeface="Merriweather"/>
                <a:cs typeface="Merriweather"/>
              </a:rPr>
              <a:t>Step 3 − Repeat Step 1 and Step 2 until the queue is empty.</a:t>
            </a:r>
            <a:endParaRPr>
              <a:latin typeface="Merriweather"/>
              <a:ea typeface="Merriweather"/>
              <a:cs typeface="Merriweather"/>
            </a:endParaRPr>
          </a:p>
          <a:p>
            <a:pPr marL="0" lvl="0" indent="0" algn="l">
              <a:spcBef>
                <a:spcPts val="400"/>
              </a:spcBef>
              <a:spcAft>
                <a:spcPts val="0"/>
              </a:spcAft>
              <a:buNone/>
              <a:defRPr/>
            </a:pPr>
            <a:endParaRPr>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19" name="Google Shape;819;p59"/>
          <p:cNvSpPr txBox="1"/>
          <p:nvPr>
            <p:ph type="title"/>
          </p:nvPr>
        </p:nvSpPr>
        <p:spPr bwMode="auto">
          <a:xfrm>
            <a:off x="674150" y="617000"/>
            <a:ext cx="7902600" cy="2556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000" b="1">
                <a:highlight>
                  <a:srgbClr val="FFFFFF"/>
                </a:highlight>
                <a:latin typeface="Merriweather"/>
                <a:ea typeface="Merriweather"/>
                <a:cs typeface="Merriweather"/>
              </a:rPr>
              <a:t>Breadth First Search (BFS)</a:t>
            </a:r>
            <a:endParaRPr sz="2000" b="1">
              <a:latin typeface="Merriweather"/>
              <a:ea typeface="Merriweather"/>
              <a:cs typeface="Merriweather"/>
            </a:endParaRPr>
          </a:p>
        </p:txBody>
      </p:sp>
      <p:sp>
        <p:nvSpPr>
          <p:cNvPr id="820" name="Google Shape;820;p59"/>
          <p:cNvSpPr/>
          <p:nvPr/>
        </p:nvSpPr>
        <p:spPr bwMode="auto">
          <a:xfrm>
            <a:off x="731300" y="1791673"/>
            <a:ext cx="436500" cy="462899"/>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1</a:t>
            </a:r>
            <a:endParaRPr sz="1600">
              <a:latin typeface="Merriweather"/>
              <a:ea typeface="Merriweather"/>
              <a:cs typeface="Merriweather"/>
            </a:endParaRPr>
          </a:p>
        </p:txBody>
      </p:sp>
      <p:sp>
        <p:nvSpPr>
          <p:cNvPr id="821" name="Google Shape;821;p59"/>
          <p:cNvSpPr/>
          <p:nvPr/>
        </p:nvSpPr>
        <p:spPr bwMode="auto">
          <a:xfrm>
            <a:off x="1680434" y="1307025"/>
            <a:ext cx="436500" cy="462899"/>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3</a:t>
            </a:r>
            <a:endParaRPr sz="1600">
              <a:latin typeface="Merriweather"/>
              <a:ea typeface="Merriweather"/>
              <a:cs typeface="Merriweather"/>
            </a:endParaRPr>
          </a:p>
        </p:txBody>
      </p:sp>
      <p:sp>
        <p:nvSpPr>
          <p:cNvPr id="822" name="Google Shape;822;p59"/>
          <p:cNvSpPr/>
          <p:nvPr/>
        </p:nvSpPr>
        <p:spPr bwMode="auto">
          <a:xfrm>
            <a:off x="2745921" y="1307025"/>
            <a:ext cx="436500" cy="462899"/>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5</a:t>
            </a:r>
            <a:endParaRPr sz="1600">
              <a:latin typeface="Merriweather"/>
              <a:ea typeface="Merriweather"/>
              <a:cs typeface="Merriweather"/>
            </a:endParaRPr>
          </a:p>
        </p:txBody>
      </p:sp>
      <p:sp>
        <p:nvSpPr>
          <p:cNvPr id="823" name="Google Shape;823;p59"/>
          <p:cNvSpPr/>
          <p:nvPr/>
        </p:nvSpPr>
        <p:spPr bwMode="auto">
          <a:xfrm>
            <a:off x="1575192" y="2437870"/>
            <a:ext cx="436500" cy="462899"/>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2</a:t>
            </a:r>
            <a:endParaRPr sz="1600">
              <a:latin typeface="Merriweather"/>
              <a:ea typeface="Merriweather"/>
              <a:cs typeface="Merriweather"/>
            </a:endParaRPr>
          </a:p>
        </p:txBody>
      </p:sp>
      <p:sp>
        <p:nvSpPr>
          <p:cNvPr id="824" name="Google Shape;824;p59"/>
          <p:cNvSpPr/>
          <p:nvPr/>
        </p:nvSpPr>
        <p:spPr bwMode="auto">
          <a:xfrm>
            <a:off x="2745921" y="2437870"/>
            <a:ext cx="436500" cy="462899"/>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4</a:t>
            </a:r>
            <a:endParaRPr sz="1600">
              <a:latin typeface="Merriweather"/>
              <a:ea typeface="Merriweather"/>
              <a:cs typeface="Merriweather"/>
            </a:endParaRPr>
          </a:p>
        </p:txBody>
      </p:sp>
      <p:cxnSp>
        <p:nvCxnSpPr>
          <p:cNvPr id="825" name="Google Shape;825;p59"/>
          <p:cNvCxnSpPr>
            <a:cxnSpLocks/>
            <a:stCxn id="820" idx="7"/>
            <a:endCxn id="821" idx="2"/>
          </p:cNvCxnSpPr>
          <p:nvPr/>
        </p:nvCxnSpPr>
        <p:spPr bwMode="auto">
          <a:xfrm rot="10800000" flipH="1">
            <a:off x="1103876" y="1538463"/>
            <a:ext cx="576600" cy="321000"/>
          </a:xfrm>
          <a:prstGeom prst="straightConnector1">
            <a:avLst/>
          </a:prstGeom>
          <a:noFill/>
          <a:ln w="19050" cap="flat" cmpd="sng">
            <a:solidFill>
              <a:schemeClr val="dk2"/>
            </a:solidFill>
            <a:prstDash val="solid"/>
            <a:round/>
            <a:headEnd type="none" w="med" len="med"/>
            <a:tailEnd type="triangle" w="med" len="med"/>
          </a:ln>
        </p:spPr>
      </p:cxnSp>
      <p:cxnSp>
        <p:nvCxnSpPr>
          <p:cNvPr id="826" name="Google Shape;826;p59"/>
          <p:cNvCxnSpPr>
            <a:cxnSpLocks/>
            <a:stCxn id="820" idx="5"/>
            <a:endCxn id="823" idx="1"/>
          </p:cNvCxnSpPr>
          <p:nvPr/>
        </p:nvCxnSpPr>
        <p:spPr bwMode="auto">
          <a:xfrm>
            <a:off x="1103876" y="2186783"/>
            <a:ext cx="535200" cy="318899"/>
          </a:xfrm>
          <a:prstGeom prst="straightConnector1">
            <a:avLst/>
          </a:prstGeom>
          <a:noFill/>
          <a:ln w="19050" cap="flat" cmpd="sng">
            <a:solidFill>
              <a:schemeClr val="dk2"/>
            </a:solidFill>
            <a:prstDash val="solid"/>
            <a:round/>
            <a:headEnd type="none" w="med" len="med"/>
            <a:tailEnd type="triangle" w="med" len="med"/>
          </a:ln>
        </p:spPr>
      </p:cxnSp>
      <p:cxnSp>
        <p:nvCxnSpPr>
          <p:cNvPr id="827" name="Google Shape;827;p59"/>
          <p:cNvCxnSpPr>
            <a:cxnSpLocks/>
            <a:stCxn id="821" idx="6"/>
            <a:endCxn id="822" idx="2"/>
          </p:cNvCxnSpPr>
          <p:nvPr/>
        </p:nvCxnSpPr>
        <p:spPr bwMode="auto">
          <a:xfrm>
            <a:off x="2116934" y="1538475"/>
            <a:ext cx="629100" cy="0"/>
          </a:xfrm>
          <a:prstGeom prst="straightConnector1">
            <a:avLst/>
          </a:prstGeom>
          <a:noFill/>
          <a:ln w="19050" cap="flat" cmpd="sng">
            <a:solidFill>
              <a:schemeClr val="dk2"/>
            </a:solidFill>
            <a:prstDash val="solid"/>
            <a:round/>
            <a:headEnd type="none" w="med" len="med"/>
            <a:tailEnd type="triangle" w="med" len="med"/>
          </a:ln>
        </p:spPr>
      </p:cxnSp>
      <p:cxnSp>
        <p:nvCxnSpPr>
          <p:cNvPr id="828" name="Google Shape;828;p59"/>
          <p:cNvCxnSpPr>
            <a:cxnSpLocks/>
          </p:cNvCxnSpPr>
          <p:nvPr/>
        </p:nvCxnSpPr>
        <p:spPr bwMode="auto">
          <a:xfrm>
            <a:off x="2011812" y="2669382"/>
            <a:ext cx="688800" cy="0"/>
          </a:xfrm>
          <a:prstGeom prst="straightConnector1">
            <a:avLst/>
          </a:prstGeom>
          <a:noFill/>
          <a:ln w="19050" cap="flat" cmpd="sng">
            <a:solidFill>
              <a:schemeClr val="dk2"/>
            </a:solidFill>
            <a:prstDash val="solid"/>
            <a:round/>
            <a:headEnd type="none" w="med" len="med"/>
            <a:tailEnd type="triangle" w="med" len="med"/>
          </a:ln>
        </p:spPr>
      </p:cxnSp>
      <p:cxnSp>
        <p:nvCxnSpPr>
          <p:cNvPr id="829" name="Google Shape;829;p59"/>
          <p:cNvCxnSpPr>
            <a:cxnSpLocks/>
            <a:stCxn id="823" idx="6"/>
            <a:endCxn id="822" idx="3"/>
          </p:cNvCxnSpPr>
          <p:nvPr/>
        </p:nvCxnSpPr>
        <p:spPr bwMode="auto">
          <a:xfrm rot="10800000" flipH="1">
            <a:off x="2011692" y="1702120"/>
            <a:ext cx="798300" cy="967200"/>
          </a:xfrm>
          <a:prstGeom prst="straightConnector1">
            <a:avLst/>
          </a:prstGeom>
          <a:noFill/>
          <a:ln w="19050" cap="flat" cmpd="sng">
            <a:solidFill>
              <a:schemeClr val="dk2"/>
            </a:solidFill>
            <a:prstDash val="solid"/>
            <a:round/>
            <a:headEnd type="none" w="med" len="med"/>
            <a:tailEnd type="triangle" w="med" len="med"/>
          </a:ln>
        </p:spPr>
      </p:cxnSp>
      <p:cxnSp>
        <p:nvCxnSpPr>
          <p:cNvPr id="830" name="Google Shape;830;p59"/>
          <p:cNvCxnSpPr>
            <a:cxnSpLocks/>
            <a:stCxn id="824" idx="0"/>
            <a:endCxn id="822" idx="4"/>
          </p:cNvCxnSpPr>
          <p:nvPr/>
        </p:nvCxnSpPr>
        <p:spPr bwMode="auto">
          <a:xfrm rot="10800000">
            <a:off x="2964171" y="1770070"/>
            <a:ext cx="0" cy="667800"/>
          </a:xfrm>
          <a:prstGeom prst="straightConnector1">
            <a:avLst/>
          </a:prstGeom>
          <a:noFill/>
          <a:ln w="19050" cap="flat" cmpd="sng">
            <a:solidFill>
              <a:schemeClr val="dk2"/>
            </a:solidFill>
            <a:prstDash val="solid"/>
            <a:round/>
            <a:headEnd type="none" w="med" len="med"/>
            <a:tailEnd type="triangle" w="med" len="med"/>
          </a:ln>
        </p:spPr>
      </p:cxnSp>
      <p:cxnSp>
        <p:nvCxnSpPr>
          <p:cNvPr id="831" name="Google Shape;831;p59"/>
          <p:cNvCxnSpPr>
            <a:cxnSpLocks/>
            <a:stCxn id="824" idx="7"/>
          </p:cNvCxnSpPr>
          <p:nvPr/>
        </p:nvCxnSpPr>
        <p:spPr bwMode="auto">
          <a:xfrm rot="10800000" flipH="1">
            <a:off x="3118497" y="2186160"/>
            <a:ext cx="651299" cy="319500"/>
          </a:xfrm>
          <a:prstGeom prst="straightConnector1">
            <a:avLst/>
          </a:prstGeom>
          <a:noFill/>
          <a:ln w="19050" cap="flat" cmpd="sng">
            <a:solidFill>
              <a:schemeClr val="dk2"/>
            </a:solidFill>
            <a:prstDash val="solid"/>
            <a:round/>
            <a:headEnd type="none" w="med" len="med"/>
            <a:tailEnd type="triangle" w="med" len="med"/>
          </a:ln>
        </p:spPr>
      </p:cxnSp>
      <p:sp>
        <p:nvSpPr>
          <p:cNvPr id="832" name="Google Shape;832;p59"/>
          <p:cNvSpPr/>
          <p:nvPr/>
        </p:nvSpPr>
        <p:spPr bwMode="auto">
          <a:xfrm>
            <a:off x="3702262" y="1809914"/>
            <a:ext cx="436500" cy="462899"/>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6</a:t>
            </a:r>
            <a:endParaRPr sz="1600">
              <a:latin typeface="Merriweather"/>
              <a:ea typeface="Merriweather"/>
              <a:cs typeface="Merriweather"/>
            </a:endParaRPr>
          </a:p>
        </p:txBody>
      </p:sp>
      <p:cxnSp>
        <p:nvCxnSpPr>
          <p:cNvPr id="833" name="Google Shape;833;p59"/>
          <p:cNvCxnSpPr>
            <a:cxnSpLocks/>
            <a:stCxn id="822" idx="6"/>
            <a:endCxn id="832" idx="1"/>
          </p:cNvCxnSpPr>
          <p:nvPr/>
        </p:nvCxnSpPr>
        <p:spPr bwMode="auto">
          <a:xfrm>
            <a:off x="3182421" y="1538475"/>
            <a:ext cx="583799" cy="339300"/>
          </a:xfrm>
          <a:prstGeom prst="straightConnector1">
            <a:avLst/>
          </a:prstGeom>
          <a:noFill/>
          <a:ln w="19050" cap="flat" cmpd="sng">
            <a:solidFill>
              <a:schemeClr val="dk2"/>
            </a:solidFill>
            <a:prstDash val="solid"/>
            <a:round/>
            <a:headEnd type="none" w="med" len="med"/>
            <a:tailEnd type="triangle" w="med" len="med"/>
          </a:ln>
        </p:spPr>
      </p:cxnSp>
      <p:graphicFrame>
        <p:nvGraphicFramePr>
          <p:cNvPr id="834" name="Google Shape;834;p59"/>
          <p:cNvGraphicFramePr>
            <a:graphicFrameLocks xmlns:a="http://schemas.openxmlformats.org/drawingml/2006/main"/>
          </p:cNvGraphicFramePr>
          <p:nvPr/>
        </p:nvGraphicFramePr>
        <p:xfrm>
          <a:off x="5295899" y="2533650"/>
          <a:ext cx="3000000" cy="3000000"/>
        </p:xfrm>
        <a:graphic>
          <a:graphicData uri="http://schemas.openxmlformats.org/drawingml/2006/table">
            <a:tbl>
              <a:tblPr firstRow="0" firstCol="0" lastRow="0" lastCol="0" bandRow="0" bandCol="0">
                <a:tableStyleId>{0FF95457-F481-43EF-8FB5-189A222E6397}</a:tableStyleId>
                <a:noFill/>
              </a:tblPr>
              <a:tblGrid>
                <a:gridCol w="521625"/>
                <a:gridCol w="521625"/>
                <a:gridCol w="521625"/>
                <a:gridCol w="521625"/>
                <a:gridCol w="521625"/>
                <a:gridCol w="521625"/>
              </a:tblGrid>
              <a:tr h="381000">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3</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4</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5</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6</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r>
            </a:tbl>
          </a:graphicData>
        </a:graphic>
      </p:graphicFrame>
      <p:graphicFrame>
        <p:nvGraphicFramePr>
          <p:cNvPr id="835" name="Google Shape;835;p59"/>
          <p:cNvGraphicFramePr>
            <a:graphicFrameLocks xmlns:a="http://schemas.openxmlformats.org/drawingml/2006/main"/>
          </p:cNvGraphicFramePr>
          <p:nvPr/>
        </p:nvGraphicFramePr>
        <p:xfrm>
          <a:off x="5295899" y="2914650"/>
          <a:ext cx="3000000" cy="3000000"/>
        </p:xfrm>
        <a:graphic>
          <a:graphicData uri="http://schemas.openxmlformats.org/drawingml/2006/table">
            <a:tbl>
              <a:tblPr firstRow="0" firstCol="0" lastRow="0" lastCol="0" bandRow="0" bandCol="0">
                <a:tableStyleId>{0FF95457-F481-43EF-8FB5-189A222E6397}</a:tableStyleId>
                <a:noFill/>
              </a:tblPr>
              <a:tblGrid>
                <a:gridCol w="521625"/>
                <a:gridCol w="521625"/>
                <a:gridCol w="521625"/>
                <a:gridCol w="521625"/>
                <a:gridCol w="521625"/>
                <a:gridCol w="521625"/>
              </a:tblGrid>
              <a:tr h="381000">
                <a:tc>
                  <a:txBody>
                    <a:bodyPr/>
                    <a:p>
                      <a:pPr marL="0" lvl="0" indent="0" algn="l">
                        <a:spcBef>
                          <a:spcPts val="0"/>
                        </a:spcBef>
                        <a:spcAft>
                          <a:spcPts val="0"/>
                        </a:spcAft>
                        <a:buNone/>
                        <a:defRPr/>
                      </a:pPr>
                      <a:r>
                        <a:rPr lang="en">
                          <a:latin typeface="Merriweather"/>
                          <a:ea typeface="Merriweather"/>
                          <a:cs typeface="Merriweather"/>
                        </a:rPr>
                        <a:t>0</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0</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0</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0</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0</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0</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r>
            </a:tbl>
          </a:graphicData>
        </a:graphic>
      </p:graphicFrame>
      <p:sp>
        <p:nvSpPr>
          <p:cNvPr id="836" name="Google Shape;836;p59"/>
          <p:cNvSpPr txBox="1"/>
          <p:nvPr/>
        </p:nvSpPr>
        <p:spPr bwMode="auto">
          <a:xfrm>
            <a:off x="4237075" y="2917250"/>
            <a:ext cx="981000" cy="2556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Visited</a:t>
            </a:r>
            <a:endParaRPr>
              <a:latin typeface="Merriweather"/>
              <a:ea typeface="Merriweather"/>
              <a:cs typeface="Merriweather"/>
            </a:endParaRPr>
          </a:p>
        </p:txBody>
      </p:sp>
      <p:sp>
        <p:nvSpPr>
          <p:cNvPr id="837" name="Google Shape;837;p59"/>
          <p:cNvSpPr txBox="1"/>
          <p:nvPr/>
        </p:nvSpPr>
        <p:spPr bwMode="auto">
          <a:xfrm>
            <a:off x="4303375" y="3526850"/>
            <a:ext cx="1222500" cy="2556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Queue:</a:t>
            </a:r>
            <a:endParaRPr>
              <a:latin typeface="Merriweather"/>
              <a:ea typeface="Merriweather"/>
              <a:cs typeface="Merriweather"/>
            </a:endParaRPr>
          </a:p>
        </p:txBody>
      </p:sp>
      <p:sp>
        <p:nvSpPr>
          <p:cNvPr id="838" name="Google Shape;838;p59"/>
          <p:cNvSpPr txBox="1"/>
          <p:nvPr/>
        </p:nvSpPr>
        <p:spPr bwMode="auto">
          <a:xfrm>
            <a:off x="4303375" y="3907850"/>
            <a:ext cx="1222500" cy="2556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Print: </a:t>
            </a:r>
            <a:endParaRPr>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43" name="Google Shape;843;p60"/>
          <p:cNvSpPr txBox="1"/>
          <p:nvPr>
            <p:ph type="title"/>
          </p:nvPr>
        </p:nvSpPr>
        <p:spPr bwMode="auto">
          <a:xfrm>
            <a:off x="674150" y="617000"/>
            <a:ext cx="7902600" cy="2556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000" b="1">
                <a:highlight>
                  <a:srgbClr val="FFFFFF"/>
                </a:highlight>
                <a:latin typeface="Merriweather"/>
                <a:ea typeface="Merriweather"/>
                <a:cs typeface="Merriweather"/>
              </a:rPr>
              <a:t>Breadth First Search (BFS)</a:t>
            </a:r>
            <a:endParaRPr sz="2000" b="1">
              <a:latin typeface="Merriweather"/>
              <a:ea typeface="Merriweather"/>
              <a:cs typeface="Merriweather"/>
            </a:endParaRPr>
          </a:p>
        </p:txBody>
      </p:sp>
      <p:sp>
        <p:nvSpPr>
          <p:cNvPr id="844" name="Google Shape;844;p60"/>
          <p:cNvSpPr/>
          <p:nvPr/>
        </p:nvSpPr>
        <p:spPr bwMode="auto">
          <a:xfrm>
            <a:off x="731300" y="1791673"/>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1</a:t>
            </a:r>
            <a:endParaRPr sz="1600">
              <a:solidFill>
                <a:schemeClr val="dk1"/>
              </a:solidFill>
              <a:latin typeface="Merriweather"/>
              <a:ea typeface="Merriweather"/>
              <a:cs typeface="Merriweather"/>
            </a:endParaRPr>
          </a:p>
        </p:txBody>
      </p:sp>
      <p:sp>
        <p:nvSpPr>
          <p:cNvPr id="845" name="Google Shape;845;p60"/>
          <p:cNvSpPr/>
          <p:nvPr/>
        </p:nvSpPr>
        <p:spPr bwMode="auto">
          <a:xfrm>
            <a:off x="1680434" y="1307025"/>
            <a:ext cx="436500" cy="462899"/>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3</a:t>
            </a:r>
            <a:endParaRPr sz="1600">
              <a:latin typeface="Merriweather"/>
              <a:ea typeface="Merriweather"/>
              <a:cs typeface="Merriweather"/>
            </a:endParaRPr>
          </a:p>
        </p:txBody>
      </p:sp>
      <p:sp>
        <p:nvSpPr>
          <p:cNvPr id="846" name="Google Shape;846;p60"/>
          <p:cNvSpPr/>
          <p:nvPr/>
        </p:nvSpPr>
        <p:spPr bwMode="auto">
          <a:xfrm>
            <a:off x="2745921" y="1307025"/>
            <a:ext cx="436500" cy="462899"/>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5</a:t>
            </a:r>
            <a:endParaRPr sz="1600">
              <a:latin typeface="Merriweather"/>
              <a:ea typeface="Merriweather"/>
              <a:cs typeface="Merriweather"/>
            </a:endParaRPr>
          </a:p>
        </p:txBody>
      </p:sp>
      <p:sp>
        <p:nvSpPr>
          <p:cNvPr id="847" name="Google Shape;847;p60"/>
          <p:cNvSpPr/>
          <p:nvPr/>
        </p:nvSpPr>
        <p:spPr bwMode="auto">
          <a:xfrm>
            <a:off x="1575192" y="2437870"/>
            <a:ext cx="436500" cy="462899"/>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2</a:t>
            </a:r>
            <a:endParaRPr sz="1600">
              <a:latin typeface="Merriweather"/>
              <a:ea typeface="Merriweather"/>
              <a:cs typeface="Merriweather"/>
            </a:endParaRPr>
          </a:p>
        </p:txBody>
      </p:sp>
      <p:sp>
        <p:nvSpPr>
          <p:cNvPr id="848" name="Google Shape;848;p60"/>
          <p:cNvSpPr/>
          <p:nvPr/>
        </p:nvSpPr>
        <p:spPr bwMode="auto">
          <a:xfrm>
            <a:off x="2745921" y="2437870"/>
            <a:ext cx="436500" cy="462899"/>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4</a:t>
            </a:r>
            <a:endParaRPr sz="1600">
              <a:latin typeface="Merriweather"/>
              <a:ea typeface="Merriweather"/>
              <a:cs typeface="Merriweather"/>
            </a:endParaRPr>
          </a:p>
        </p:txBody>
      </p:sp>
      <p:cxnSp>
        <p:nvCxnSpPr>
          <p:cNvPr id="849" name="Google Shape;849;p60"/>
          <p:cNvCxnSpPr>
            <a:cxnSpLocks/>
            <a:stCxn id="844" idx="7"/>
            <a:endCxn id="845" idx="2"/>
          </p:cNvCxnSpPr>
          <p:nvPr/>
        </p:nvCxnSpPr>
        <p:spPr bwMode="auto">
          <a:xfrm rot="10800000" flipH="1">
            <a:off x="1103876" y="1538463"/>
            <a:ext cx="576600" cy="321000"/>
          </a:xfrm>
          <a:prstGeom prst="straightConnector1">
            <a:avLst/>
          </a:prstGeom>
          <a:noFill/>
          <a:ln w="19050" cap="flat" cmpd="sng">
            <a:solidFill>
              <a:schemeClr val="dk2"/>
            </a:solidFill>
            <a:prstDash val="solid"/>
            <a:round/>
            <a:headEnd type="none" w="med" len="med"/>
            <a:tailEnd type="triangle" w="med" len="med"/>
          </a:ln>
        </p:spPr>
      </p:cxnSp>
      <p:cxnSp>
        <p:nvCxnSpPr>
          <p:cNvPr id="850" name="Google Shape;850;p60"/>
          <p:cNvCxnSpPr>
            <a:cxnSpLocks/>
            <a:stCxn id="844" idx="5"/>
            <a:endCxn id="847" idx="1"/>
          </p:cNvCxnSpPr>
          <p:nvPr/>
        </p:nvCxnSpPr>
        <p:spPr bwMode="auto">
          <a:xfrm>
            <a:off x="1103876" y="2186783"/>
            <a:ext cx="535200" cy="318899"/>
          </a:xfrm>
          <a:prstGeom prst="straightConnector1">
            <a:avLst/>
          </a:prstGeom>
          <a:noFill/>
          <a:ln w="19050" cap="flat" cmpd="sng">
            <a:solidFill>
              <a:schemeClr val="dk2"/>
            </a:solidFill>
            <a:prstDash val="solid"/>
            <a:round/>
            <a:headEnd type="none" w="med" len="med"/>
            <a:tailEnd type="triangle" w="med" len="med"/>
          </a:ln>
        </p:spPr>
      </p:cxnSp>
      <p:cxnSp>
        <p:nvCxnSpPr>
          <p:cNvPr id="851" name="Google Shape;851;p60"/>
          <p:cNvCxnSpPr>
            <a:cxnSpLocks/>
            <a:stCxn id="845" idx="6"/>
            <a:endCxn id="846" idx="2"/>
          </p:cNvCxnSpPr>
          <p:nvPr/>
        </p:nvCxnSpPr>
        <p:spPr bwMode="auto">
          <a:xfrm>
            <a:off x="2116934" y="1538475"/>
            <a:ext cx="629100" cy="0"/>
          </a:xfrm>
          <a:prstGeom prst="straightConnector1">
            <a:avLst/>
          </a:prstGeom>
          <a:noFill/>
          <a:ln w="19050" cap="flat" cmpd="sng">
            <a:solidFill>
              <a:schemeClr val="dk2"/>
            </a:solidFill>
            <a:prstDash val="solid"/>
            <a:round/>
            <a:headEnd type="none" w="med" len="med"/>
            <a:tailEnd type="triangle" w="med" len="med"/>
          </a:ln>
        </p:spPr>
      </p:cxnSp>
      <p:cxnSp>
        <p:nvCxnSpPr>
          <p:cNvPr id="852" name="Google Shape;852;p60"/>
          <p:cNvCxnSpPr>
            <a:cxnSpLocks/>
          </p:cNvCxnSpPr>
          <p:nvPr/>
        </p:nvCxnSpPr>
        <p:spPr bwMode="auto">
          <a:xfrm>
            <a:off x="2011812" y="2669382"/>
            <a:ext cx="688800" cy="0"/>
          </a:xfrm>
          <a:prstGeom prst="straightConnector1">
            <a:avLst/>
          </a:prstGeom>
          <a:noFill/>
          <a:ln w="19050" cap="flat" cmpd="sng">
            <a:solidFill>
              <a:schemeClr val="dk2"/>
            </a:solidFill>
            <a:prstDash val="solid"/>
            <a:round/>
            <a:headEnd type="none" w="med" len="med"/>
            <a:tailEnd type="triangle" w="med" len="med"/>
          </a:ln>
        </p:spPr>
      </p:cxnSp>
      <p:cxnSp>
        <p:nvCxnSpPr>
          <p:cNvPr id="853" name="Google Shape;853;p60"/>
          <p:cNvCxnSpPr>
            <a:cxnSpLocks/>
            <a:stCxn id="847" idx="6"/>
            <a:endCxn id="846" idx="3"/>
          </p:cNvCxnSpPr>
          <p:nvPr/>
        </p:nvCxnSpPr>
        <p:spPr bwMode="auto">
          <a:xfrm rot="10800000" flipH="1">
            <a:off x="2011692" y="1702120"/>
            <a:ext cx="798300" cy="967200"/>
          </a:xfrm>
          <a:prstGeom prst="straightConnector1">
            <a:avLst/>
          </a:prstGeom>
          <a:noFill/>
          <a:ln w="19050" cap="flat" cmpd="sng">
            <a:solidFill>
              <a:schemeClr val="dk2"/>
            </a:solidFill>
            <a:prstDash val="solid"/>
            <a:round/>
            <a:headEnd type="none" w="med" len="med"/>
            <a:tailEnd type="triangle" w="med" len="med"/>
          </a:ln>
        </p:spPr>
      </p:cxnSp>
      <p:cxnSp>
        <p:nvCxnSpPr>
          <p:cNvPr id="854" name="Google Shape;854;p60"/>
          <p:cNvCxnSpPr>
            <a:cxnSpLocks/>
            <a:stCxn id="848" idx="0"/>
            <a:endCxn id="846" idx="4"/>
          </p:cNvCxnSpPr>
          <p:nvPr/>
        </p:nvCxnSpPr>
        <p:spPr bwMode="auto">
          <a:xfrm rot="10800000">
            <a:off x="2964171" y="1770070"/>
            <a:ext cx="0" cy="667800"/>
          </a:xfrm>
          <a:prstGeom prst="straightConnector1">
            <a:avLst/>
          </a:prstGeom>
          <a:noFill/>
          <a:ln w="19050" cap="flat" cmpd="sng">
            <a:solidFill>
              <a:schemeClr val="dk2"/>
            </a:solidFill>
            <a:prstDash val="solid"/>
            <a:round/>
            <a:headEnd type="none" w="med" len="med"/>
            <a:tailEnd type="triangle" w="med" len="med"/>
          </a:ln>
        </p:spPr>
      </p:cxnSp>
      <p:cxnSp>
        <p:nvCxnSpPr>
          <p:cNvPr id="855" name="Google Shape;855;p60"/>
          <p:cNvCxnSpPr>
            <a:cxnSpLocks/>
            <a:stCxn id="848" idx="7"/>
          </p:cNvCxnSpPr>
          <p:nvPr/>
        </p:nvCxnSpPr>
        <p:spPr bwMode="auto">
          <a:xfrm rot="10800000" flipH="1">
            <a:off x="3118497" y="2186160"/>
            <a:ext cx="651299" cy="319500"/>
          </a:xfrm>
          <a:prstGeom prst="straightConnector1">
            <a:avLst/>
          </a:prstGeom>
          <a:noFill/>
          <a:ln w="19050" cap="flat" cmpd="sng">
            <a:solidFill>
              <a:schemeClr val="dk2"/>
            </a:solidFill>
            <a:prstDash val="solid"/>
            <a:round/>
            <a:headEnd type="none" w="med" len="med"/>
            <a:tailEnd type="triangle" w="med" len="med"/>
          </a:ln>
        </p:spPr>
      </p:cxnSp>
      <p:sp>
        <p:nvSpPr>
          <p:cNvPr id="856" name="Google Shape;856;p60"/>
          <p:cNvSpPr/>
          <p:nvPr/>
        </p:nvSpPr>
        <p:spPr bwMode="auto">
          <a:xfrm>
            <a:off x="3702262" y="1809914"/>
            <a:ext cx="436500" cy="462899"/>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6</a:t>
            </a:r>
            <a:endParaRPr sz="1600">
              <a:latin typeface="Merriweather"/>
              <a:ea typeface="Merriweather"/>
              <a:cs typeface="Merriweather"/>
            </a:endParaRPr>
          </a:p>
        </p:txBody>
      </p:sp>
      <p:cxnSp>
        <p:nvCxnSpPr>
          <p:cNvPr id="857" name="Google Shape;857;p60"/>
          <p:cNvCxnSpPr>
            <a:cxnSpLocks/>
            <a:stCxn id="846" idx="6"/>
            <a:endCxn id="856" idx="1"/>
          </p:cNvCxnSpPr>
          <p:nvPr/>
        </p:nvCxnSpPr>
        <p:spPr bwMode="auto">
          <a:xfrm>
            <a:off x="3182421" y="1538475"/>
            <a:ext cx="583799" cy="339300"/>
          </a:xfrm>
          <a:prstGeom prst="straightConnector1">
            <a:avLst/>
          </a:prstGeom>
          <a:noFill/>
          <a:ln w="19050" cap="flat" cmpd="sng">
            <a:solidFill>
              <a:schemeClr val="dk2"/>
            </a:solidFill>
            <a:prstDash val="solid"/>
            <a:round/>
            <a:headEnd type="none" w="med" len="med"/>
            <a:tailEnd type="triangle" w="med" len="med"/>
          </a:ln>
        </p:spPr>
      </p:cxnSp>
      <p:graphicFrame>
        <p:nvGraphicFramePr>
          <p:cNvPr id="858" name="Google Shape;858;p60"/>
          <p:cNvGraphicFramePr>
            <a:graphicFrameLocks xmlns:a="http://schemas.openxmlformats.org/drawingml/2006/main"/>
          </p:cNvGraphicFramePr>
          <p:nvPr/>
        </p:nvGraphicFramePr>
        <p:xfrm>
          <a:off x="5295899" y="2533650"/>
          <a:ext cx="3000000" cy="3000000"/>
        </p:xfrm>
        <a:graphic>
          <a:graphicData uri="http://schemas.openxmlformats.org/drawingml/2006/table">
            <a:tbl>
              <a:tblPr firstRow="0" firstCol="0" lastRow="0" lastCol="0" bandRow="0" bandCol="0">
                <a:tableStyleId>{0FF95457-F481-43EF-8FB5-189A222E6397}</a:tableStyleId>
                <a:noFill/>
              </a:tblPr>
              <a:tblGrid>
                <a:gridCol w="521625"/>
                <a:gridCol w="521625"/>
                <a:gridCol w="521625"/>
                <a:gridCol w="521625"/>
                <a:gridCol w="521625"/>
                <a:gridCol w="521625"/>
              </a:tblGrid>
              <a:tr h="381000">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3</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4</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5</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6</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r>
            </a:tbl>
          </a:graphicData>
        </a:graphic>
      </p:graphicFrame>
      <p:graphicFrame>
        <p:nvGraphicFramePr>
          <p:cNvPr id="859" name="Google Shape;859;p60"/>
          <p:cNvGraphicFramePr>
            <a:graphicFrameLocks xmlns:a="http://schemas.openxmlformats.org/drawingml/2006/main"/>
          </p:cNvGraphicFramePr>
          <p:nvPr/>
        </p:nvGraphicFramePr>
        <p:xfrm>
          <a:off x="5295899" y="2914650"/>
          <a:ext cx="3000000" cy="3000000"/>
        </p:xfrm>
        <a:graphic>
          <a:graphicData uri="http://schemas.openxmlformats.org/drawingml/2006/table">
            <a:tbl>
              <a:tblPr firstRow="0" firstCol="0" lastRow="0" lastCol="0" bandRow="0" bandCol="0">
                <a:tableStyleId>{0FF95457-F481-43EF-8FB5-189A222E6397}</a:tableStyleId>
                <a:noFill/>
              </a:tblPr>
              <a:tblGrid>
                <a:gridCol w="521625"/>
                <a:gridCol w="521625"/>
                <a:gridCol w="521625"/>
                <a:gridCol w="521625"/>
                <a:gridCol w="521625"/>
                <a:gridCol w="521625"/>
              </a:tblGrid>
              <a:tr h="381000">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0</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0</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0</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0</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0</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r>
            </a:tbl>
          </a:graphicData>
        </a:graphic>
      </p:graphicFrame>
      <p:sp>
        <p:nvSpPr>
          <p:cNvPr id="860" name="Google Shape;860;p60"/>
          <p:cNvSpPr txBox="1"/>
          <p:nvPr/>
        </p:nvSpPr>
        <p:spPr bwMode="auto">
          <a:xfrm>
            <a:off x="4237075" y="2917250"/>
            <a:ext cx="981000" cy="2556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Visited</a:t>
            </a:r>
            <a:endParaRPr>
              <a:latin typeface="Merriweather"/>
              <a:ea typeface="Merriweather"/>
              <a:cs typeface="Merriweather"/>
            </a:endParaRPr>
          </a:p>
        </p:txBody>
      </p:sp>
      <p:sp>
        <p:nvSpPr>
          <p:cNvPr id="861" name="Google Shape;861;p60"/>
          <p:cNvSpPr txBox="1"/>
          <p:nvPr/>
        </p:nvSpPr>
        <p:spPr bwMode="auto">
          <a:xfrm>
            <a:off x="4303375" y="3526850"/>
            <a:ext cx="1222500" cy="2556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Queue:   1</a:t>
            </a:r>
            <a:endParaRPr>
              <a:latin typeface="Merriweather"/>
              <a:ea typeface="Merriweather"/>
              <a:cs typeface="Merriweather"/>
            </a:endParaRPr>
          </a:p>
        </p:txBody>
      </p:sp>
      <p:sp>
        <p:nvSpPr>
          <p:cNvPr id="862" name="Google Shape;862;p60"/>
          <p:cNvSpPr txBox="1"/>
          <p:nvPr/>
        </p:nvSpPr>
        <p:spPr bwMode="auto">
          <a:xfrm>
            <a:off x="4303375" y="3907850"/>
            <a:ext cx="1222500" cy="2556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Print:    </a:t>
            </a:r>
            <a:endParaRPr>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67" name="Google Shape;867;p61"/>
          <p:cNvSpPr txBox="1"/>
          <p:nvPr>
            <p:ph type="title"/>
          </p:nvPr>
        </p:nvSpPr>
        <p:spPr bwMode="auto">
          <a:xfrm>
            <a:off x="674150" y="617000"/>
            <a:ext cx="7902600" cy="2556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000" b="1">
                <a:highlight>
                  <a:srgbClr val="FFFFFF"/>
                </a:highlight>
                <a:latin typeface="Merriweather"/>
                <a:ea typeface="Merriweather"/>
                <a:cs typeface="Merriweather"/>
              </a:rPr>
              <a:t>Breadth First Search (BFS)</a:t>
            </a:r>
            <a:endParaRPr sz="2000" b="1">
              <a:latin typeface="Merriweather"/>
              <a:ea typeface="Merriweather"/>
              <a:cs typeface="Merriweather"/>
            </a:endParaRPr>
          </a:p>
        </p:txBody>
      </p:sp>
      <p:sp>
        <p:nvSpPr>
          <p:cNvPr id="868" name="Google Shape;868;p61"/>
          <p:cNvSpPr/>
          <p:nvPr/>
        </p:nvSpPr>
        <p:spPr bwMode="auto">
          <a:xfrm>
            <a:off x="731300" y="1791673"/>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1</a:t>
            </a:r>
            <a:endParaRPr sz="1600">
              <a:solidFill>
                <a:schemeClr val="dk1"/>
              </a:solidFill>
              <a:latin typeface="Merriweather"/>
              <a:ea typeface="Merriweather"/>
              <a:cs typeface="Merriweather"/>
            </a:endParaRPr>
          </a:p>
        </p:txBody>
      </p:sp>
      <p:sp>
        <p:nvSpPr>
          <p:cNvPr id="869" name="Google Shape;869;p61"/>
          <p:cNvSpPr/>
          <p:nvPr/>
        </p:nvSpPr>
        <p:spPr bwMode="auto">
          <a:xfrm>
            <a:off x="1680434" y="1307025"/>
            <a:ext cx="436500" cy="462899"/>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3</a:t>
            </a:r>
            <a:endParaRPr sz="1600">
              <a:latin typeface="Merriweather"/>
              <a:ea typeface="Merriweather"/>
              <a:cs typeface="Merriweather"/>
            </a:endParaRPr>
          </a:p>
        </p:txBody>
      </p:sp>
      <p:sp>
        <p:nvSpPr>
          <p:cNvPr id="870" name="Google Shape;870;p61"/>
          <p:cNvSpPr/>
          <p:nvPr/>
        </p:nvSpPr>
        <p:spPr bwMode="auto">
          <a:xfrm>
            <a:off x="2745921" y="1307025"/>
            <a:ext cx="436500" cy="462899"/>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5</a:t>
            </a:r>
            <a:endParaRPr sz="1600">
              <a:latin typeface="Merriweather"/>
              <a:ea typeface="Merriweather"/>
              <a:cs typeface="Merriweather"/>
            </a:endParaRPr>
          </a:p>
        </p:txBody>
      </p:sp>
      <p:sp>
        <p:nvSpPr>
          <p:cNvPr id="871" name="Google Shape;871;p61"/>
          <p:cNvSpPr/>
          <p:nvPr/>
        </p:nvSpPr>
        <p:spPr bwMode="auto">
          <a:xfrm>
            <a:off x="1575192" y="2437870"/>
            <a:ext cx="436500" cy="462899"/>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2</a:t>
            </a:r>
            <a:endParaRPr sz="1600">
              <a:latin typeface="Merriweather"/>
              <a:ea typeface="Merriweather"/>
              <a:cs typeface="Merriweather"/>
            </a:endParaRPr>
          </a:p>
        </p:txBody>
      </p:sp>
      <p:sp>
        <p:nvSpPr>
          <p:cNvPr id="872" name="Google Shape;872;p61"/>
          <p:cNvSpPr/>
          <p:nvPr/>
        </p:nvSpPr>
        <p:spPr bwMode="auto">
          <a:xfrm>
            <a:off x="2745921" y="2437870"/>
            <a:ext cx="436500" cy="462899"/>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4</a:t>
            </a:r>
            <a:endParaRPr sz="1600">
              <a:latin typeface="Merriweather"/>
              <a:ea typeface="Merriweather"/>
              <a:cs typeface="Merriweather"/>
            </a:endParaRPr>
          </a:p>
        </p:txBody>
      </p:sp>
      <p:cxnSp>
        <p:nvCxnSpPr>
          <p:cNvPr id="873" name="Google Shape;873;p61"/>
          <p:cNvCxnSpPr>
            <a:cxnSpLocks/>
            <a:stCxn id="868" idx="7"/>
            <a:endCxn id="869" idx="2"/>
          </p:cNvCxnSpPr>
          <p:nvPr/>
        </p:nvCxnSpPr>
        <p:spPr bwMode="auto">
          <a:xfrm rot="10800000" flipH="1">
            <a:off x="1103876" y="1538463"/>
            <a:ext cx="576600" cy="321000"/>
          </a:xfrm>
          <a:prstGeom prst="straightConnector1">
            <a:avLst/>
          </a:prstGeom>
          <a:noFill/>
          <a:ln w="19050" cap="flat" cmpd="sng">
            <a:solidFill>
              <a:schemeClr val="dk2"/>
            </a:solidFill>
            <a:prstDash val="solid"/>
            <a:round/>
            <a:headEnd type="none" w="med" len="med"/>
            <a:tailEnd type="triangle" w="med" len="med"/>
          </a:ln>
        </p:spPr>
      </p:cxnSp>
      <p:cxnSp>
        <p:nvCxnSpPr>
          <p:cNvPr id="874" name="Google Shape;874;p61"/>
          <p:cNvCxnSpPr>
            <a:cxnSpLocks/>
            <a:stCxn id="868" idx="5"/>
            <a:endCxn id="871" idx="1"/>
          </p:cNvCxnSpPr>
          <p:nvPr/>
        </p:nvCxnSpPr>
        <p:spPr bwMode="auto">
          <a:xfrm>
            <a:off x="1103876" y="2186783"/>
            <a:ext cx="535200" cy="318899"/>
          </a:xfrm>
          <a:prstGeom prst="straightConnector1">
            <a:avLst/>
          </a:prstGeom>
          <a:noFill/>
          <a:ln w="19050" cap="flat" cmpd="sng">
            <a:solidFill>
              <a:schemeClr val="dk2"/>
            </a:solidFill>
            <a:prstDash val="solid"/>
            <a:round/>
            <a:headEnd type="none" w="med" len="med"/>
            <a:tailEnd type="triangle" w="med" len="med"/>
          </a:ln>
        </p:spPr>
      </p:cxnSp>
      <p:cxnSp>
        <p:nvCxnSpPr>
          <p:cNvPr id="875" name="Google Shape;875;p61"/>
          <p:cNvCxnSpPr>
            <a:cxnSpLocks/>
            <a:stCxn id="869" idx="6"/>
            <a:endCxn id="870" idx="2"/>
          </p:cNvCxnSpPr>
          <p:nvPr/>
        </p:nvCxnSpPr>
        <p:spPr bwMode="auto">
          <a:xfrm>
            <a:off x="2116934" y="1538475"/>
            <a:ext cx="629100" cy="0"/>
          </a:xfrm>
          <a:prstGeom prst="straightConnector1">
            <a:avLst/>
          </a:prstGeom>
          <a:noFill/>
          <a:ln w="19050" cap="flat" cmpd="sng">
            <a:solidFill>
              <a:schemeClr val="dk2"/>
            </a:solidFill>
            <a:prstDash val="solid"/>
            <a:round/>
            <a:headEnd type="none" w="med" len="med"/>
            <a:tailEnd type="triangle" w="med" len="med"/>
          </a:ln>
        </p:spPr>
      </p:cxnSp>
      <p:cxnSp>
        <p:nvCxnSpPr>
          <p:cNvPr id="876" name="Google Shape;876;p61"/>
          <p:cNvCxnSpPr>
            <a:cxnSpLocks/>
          </p:cNvCxnSpPr>
          <p:nvPr/>
        </p:nvCxnSpPr>
        <p:spPr bwMode="auto">
          <a:xfrm>
            <a:off x="2011812" y="2669382"/>
            <a:ext cx="688800" cy="0"/>
          </a:xfrm>
          <a:prstGeom prst="straightConnector1">
            <a:avLst/>
          </a:prstGeom>
          <a:noFill/>
          <a:ln w="19050" cap="flat" cmpd="sng">
            <a:solidFill>
              <a:schemeClr val="dk2"/>
            </a:solidFill>
            <a:prstDash val="solid"/>
            <a:round/>
            <a:headEnd type="none" w="med" len="med"/>
            <a:tailEnd type="triangle" w="med" len="med"/>
          </a:ln>
        </p:spPr>
      </p:cxnSp>
      <p:cxnSp>
        <p:nvCxnSpPr>
          <p:cNvPr id="877" name="Google Shape;877;p61"/>
          <p:cNvCxnSpPr>
            <a:cxnSpLocks/>
            <a:stCxn id="871" idx="6"/>
            <a:endCxn id="870" idx="3"/>
          </p:cNvCxnSpPr>
          <p:nvPr/>
        </p:nvCxnSpPr>
        <p:spPr bwMode="auto">
          <a:xfrm rot="10800000" flipH="1">
            <a:off x="2011692" y="1702120"/>
            <a:ext cx="798300" cy="967200"/>
          </a:xfrm>
          <a:prstGeom prst="straightConnector1">
            <a:avLst/>
          </a:prstGeom>
          <a:noFill/>
          <a:ln w="19050" cap="flat" cmpd="sng">
            <a:solidFill>
              <a:schemeClr val="dk2"/>
            </a:solidFill>
            <a:prstDash val="solid"/>
            <a:round/>
            <a:headEnd type="none" w="med" len="med"/>
            <a:tailEnd type="triangle" w="med" len="med"/>
          </a:ln>
        </p:spPr>
      </p:cxnSp>
      <p:cxnSp>
        <p:nvCxnSpPr>
          <p:cNvPr id="878" name="Google Shape;878;p61"/>
          <p:cNvCxnSpPr>
            <a:cxnSpLocks/>
            <a:stCxn id="872" idx="0"/>
            <a:endCxn id="870" idx="4"/>
          </p:cNvCxnSpPr>
          <p:nvPr/>
        </p:nvCxnSpPr>
        <p:spPr bwMode="auto">
          <a:xfrm rot="10800000">
            <a:off x="2964171" y="1770070"/>
            <a:ext cx="0" cy="667800"/>
          </a:xfrm>
          <a:prstGeom prst="straightConnector1">
            <a:avLst/>
          </a:prstGeom>
          <a:noFill/>
          <a:ln w="19050" cap="flat" cmpd="sng">
            <a:solidFill>
              <a:schemeClr val="dk2"/>
            </a:solidFill>
            <a:prstDash val="solid"/>
            <a:round/>
            <a:headEnd type="none" w="med" len="med"/>
            <a:tailEnd type="triangle" w="med" len="med"/>
          </a:ln>
        </p:spPr>
      </p:cxnSp>
      <p:cxnSp>
        <p:nvCxnSpPr>
          <p:cNvPr id="879" name="Google Shape;879;p61"/>
          <p:cNvCxnSpPr>
            <a:cxnSpLocks/>
            <a:stCxn id="872" idx="7"/>
          </p:cNvCxnSpPr>
          <p:nvPr/>
        </p:nvCxnSpPr>
        <p:spPr bwMode="auto">
          <a:xfrm rot="10800000" flipH="1">
            <a:off x="3118497" y="2186160"/>
            <a:ext cx="651299" cy="319500"/>
          </a:xfrm>
          <a:prstGeom prst="straightConnector1">
            <a:avLst/>
          </a:prstGeom>
          <a:noFill/>
          <a:ln w="19050" cap="flat" cmpd="sng">
            <a:solidFill>
              <a:schemeClr val="dk2"/>
            </a:solidFill>
            <a:prstDash val="solid"/>
            <a:round/>
            <a:headEnd type="none" w="med" len="med"/>
            <a:tailEnd type="triangle" w="med" len="med"/>
          </a:ln>
        </p:spPr>
      </p:cxnSp>
      <p:sp>
        <p:nvSpPr>
          <p:cNvPr id="880" name="Google Shape;880;p61"/>
          <p:cNvSpPr/>
          <p:nvPr/>
        </p:nvSpPr>
        <p:spPr bwMode="auto">
          <a:xfrm>
            <a:off x="3702262" y="1809914"/>
            <a:ext cx="436500" cy="462899"/>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6</a:t>
            </a:r>
            <a:endParaRPr sz="1600">
              <a:latin typeface="Merriweather"/>
              <a:ea typeface="Merriweather"/>
              <a:cs typeface="Merriweather"/>
            </a:endParaRPr>
          </a:p>
        </p:txBody>
      </p:sp>
      <p:cxnSp>
        <p:nvCxnSpPr>
          <p:cNvPr id="881" name="Google Shape;881;p61"/>
          <p:cNvCxnSpPr>
            <a:cxnSpLocks/>
            <a:stCxn id="870" idx="6"/>
            <a:endCxn id="880" idx="1"/>
          </p:cNvCxnSpPr>
          <p:nvPr/>
        </p:nvCxnSpPr>
        <p:spPr bwMode="auto">
          <a:xfrm>
            <a:off x="3182421" y="1538475"/>
            <a:ext cx="583799" cy="339300"/>
          </a:xfrm>
          <a:prstGeom prst="straightConnector1">
            <a:avLst/>
          </a:prstGeom>
          <a:noFill/>
          <a:ln w="19050" cap="flat" cmpd="sng">
            <a:solidFill>
              <a:schemeClr val="dk2"/>
            </a:solidFill>
            <a:prstDash val="solid"/>
            <a:round/>
            <a:headEnd type="none" w="med" len="med"/>
            <a:tailEnd type="triangle" w="med" len="med"/>
          </a:ln>
        </p:spPr>
      </p:cxnSp>
      <p:graphicFrame>
        <p:nvGraphicFramePr>
          <p:cNvPr id="882" name="Google Shape;882;p61"/>
          <p:cNvGraphicFramePr>
            <a:graphicFrameLocks xmlns:a="http://schemas.openxmlformats.org/drawingml/2006/main"/>
          </p:cNvGraphicFramePr>
          <p:nvPr/>
        </p:nvGraphicFramePr>
        <p:xfrm>
          <a:off x="5295899" y="2533650"/>
          <a:ext cx="3000000" cy="3000000"/>
        </p:xfrm>
        <a:graphic>
          <a:graphicData uri="http://schemas.openxmlformats.org/drawingml/2006/table">
            <a:tbl>
              <a:tblPr firstRow="0" firstCol="0" lastRow="0" lastCol="0" bandRow="0" bandCol="0">
                <a:tableStyleId>{0FF95457-F481-43EF-8FB5-189A222E6397}</a:tableStyleId>
                <a:noFill/>
              </a:tblPr>
              <a:tblGrid>
                <a:gridCol w="521625"/>
                <a:gridCol w="521625"/>
                <a:gridCol w="521625"/>
                <a:gridCol w="521625"/>
                <a:gridCol w="521625"/>
                <a:gridCol w="521625"/>
              </a:tblGrid>
              <a:tr h="381000">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3</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4</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5</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6</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r>
            </a:tbl>
          </a:graphicData>
        </a:graphic>
      </p:graphicFrame>
      <p:graphicFrame>
        <p:nvGraphicFramePr>
          <p:cNvPr id="883" name="Google Shape;883;p61"/>
          <p:cNvGraphicFramePr>
            <a:graphicFrameLocks xmlns:a="http://schemas.openxmlformats.org/drawingml/2006/main"/>
          </p:cNvGraphicFramePr>
          <p:nvPr/>
        </p:nvGraphicFramePr>
        <p:xfrm>
          <a:off x="5295899" y="2914650"/>
          <a:ext cx="3000000" cy="3000000"/>
        </p:xfrm>
        <a:graphic>
          <a:graphicData uri="http://schemas.openxmlformats.org/drawingml/2006/table">
            <a:tbl>
              <a:tblPr firstRow="0" firstCol="0" lastRow="0" lastCol="0" bandRow="0" bandCol="0">
                <a:tableStyleId>{0FF95457-F481-43EF-8FB5-189A222E6397}</a:tableStyleId>
                <a:noFill/>
              </a:tblPr>
              <a:tblGrid>
                <a:gridCol w="521625"/>
                <a:gridCol w="521625"/>
                <a:gridCol w="521625"/>
                <a:gridCol w="521625"/>
                <a:gridCol w="521625"/>
                <a:gridCol w="521625"/>
              </a:tblGrid>
              <a:tr h="381000">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0</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0</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0</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0</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0</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r>
            </a:tbl>
          </a:graphicData>
        </a:graphic>
      </p:graphicFrame>
      <p:sp>
        <p:nvSpPr>
          <p:cNvPr id="884" name="Google Shape;884;p61"/>
          <p:cNvSpPr txBox="1"/>
          <p:nvPr/>
        </p:nvSpPr>
        <p:spPr bwMode="auto">
          <a:xfrm>
            <a:off x="4237075" y="2917250"/>
            <a:ext cx="981000" cy="2556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Visited</a:t>
            </a:r>
            <a:endParaRPr>
              <a:latin typeface="Merriweather"/>
              <a:ea typeface="Merriweather"/>
              <a:cs typeface="Merriweather"/>
            </a:endParaRPr>
          </a:p>
        </p:txBody>
      </p:sp>
      <p:sp>
        <p:nvSpPr>
          <p:cNvPr id="885" name="Google Shape;885;p61"/>
          <p:cNvSpPr txBox="1"/>
          <p:nvPr/>
        </p:nvSpPr>
        <p:spPr bwMode="auto">
          <a:xfrm>
            <a:off x="4303375" y="3526850"/>
            <a:ext cx="1222500" cy="2556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Queue:   1</a:t>
            </a:r>
            <a:endParaRPr>
              <a:latin typeface="Merriweather"/>
              <a:ea typeface="Merriweather"/>
              <a:cs typeface="Merriweather"/>
            </a:endParaRPr>
          </a:p>
        </p:txBody>
      </p:sp>
      <p:sp>
        <p:nvSpPr>
          <p:cNvPr id="886" name="Google Shape;886;p61"/>
          <p:cNvSpPr txBox="1"/>
          <p:nvPr/>
        </p:nvSpPr>
        <p:spPr bwMode="auto">
          <a:xfrm>
            <a:off x="4303375" y="3907850"/>
            <a:ext cx="1222500" cy="2556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Print: 1    </a:t>
            </a:r>
            <a:endParaRPr>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9" name="Google Shape;169;p17"/>
          <p:cNvSpPr txBox="1"/>
          <p:nvPr/>
        </p:nvSpPr>
        <p:spPr bwMode="auto">
          <a:xfrm>
            <a:off x="899850" y="775175"/>
            <a:ext cx="7477500" cy="32154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2600">
                <a:solidFill>
                  <a:schemeClr val="lt1"/>
                </a:solidFill>
                <a:highlight>
                  <a:srgbClr val="FFFFFF"/>
                </a:highlight>
                <a:latin typeface="Merriweather"/>
                <a:ea typeface="Merriweather"/>
                <a:cs typeface="Merriweather"/>
              </a:rPr>
              <a:t>Queue</a:t>
            </a:r>
            <a:endParaRPr sz="2600">
              <a:solidFill>
                <a:schemeClr val="lt1"/>
              </a:solidFill>
              <a:highlight>
                <a:srgbClr val="FFFFFF"/>
              </a:highlight>
              <a:latin typeface="Merriweather"/>
              <a:ea typeface="Merriweather"/>
              <a:cs typeface="Merriweather"/>
            </a:endParaRPr>
          </a:p>
          <a:p>
            <a:pPr marL="0" lvl="0" indent="0" algn="l">
              <a:spcBef>
                <a:spcPts val="0"/>
              </a:spcBef>
              <a:spcAft>
                <a:spcPts val="0"/>
              </a:spcAft>
              <a:buNone/>
              <a:defRPr/>
            </a:pPr>
            <a:endParaRPr sz="3000">
              <a:solidFill>
                <a:srgbClr val="000000"/>
              </a:solidFill>
              <a:highlight>
                <a:srgbClr val="FFFFFF"/>
              </a:highlight>
              <a:latin typeface="Merriweather"/>
              <a:ea typeface="Merriweather"/>
              <a:cs typeface="Merriweather"/>
            </a:endParaRPr>
          </a:p>
          <a:p>
            <a:pPr marL="457200" lvl="0" indent="-317500" algn="l">
              <a:lnSpc>
                <a:spcPct val="171429"/>
              </a:lnSpc>
              <a:spcBef>
                <a:spcPts val="0"/>
              </a:spcBef>
              <a:spcAft>
                <a:spcPts val="0"/>
              </a:spcAft>
              <a:buClr>
                <a:srgbClr val="000000"/>
              </a:buClr>
              <a:buSzPts val="1400"/>
              <a:buFont typeface="Merriweather"/>
              <a:buChar char="●"/>
              <a:defRPr/>
            </a:pPr>
            <a:r>
              <a:rPr lang="en">
                <a:solidFill>
                  <a:srgbClr val="000000"/>
                </a:solidFill>
                <a:highlight>
                  <a:srgbClr val="FFFFFF"/>
                </a:highlight>
                <a:latin typeface="Merriweather"/>
                <a:ea typeface="Merriweather"/>
                <a:cs typeface="Merriweather"/>
              </a:rPr>
              <a:t>A linear data structure </a:t>
            </a:r>
            <a:endParaRPr>
              <a:solidFill>
                <a:srgbClr val="000000"/>
              </a:solidFill>
              <a:highlight>
                <a:srgbClr val="FFFFFF"/>
              </a:highlight>
              <a:latin typeface="Merriweather"/>
              <a:ea typeface="Merriweather"/>
              <a:cs typeface="Merriweather"/>
            </a:endParaRPr>
          </a:p>
          <a:p>
            <a:pPr marL="457200" lvl="0" indent="-317500" algn="l">
              <a:lnSpc>
                <a:spcPct val="171429"/>
              </a:lnSpc>
              <a:spcBef>
                <a:spcPts val="0"/>
              </a:spcBef>
              <a:spcAft>
                <a:spcPts val="0"/>
              </a:spcAft>
              <a:buClr>
                <a:srgbClr val="000000"/>
              </a:buClr>
              <a:buSzPts val="1400"/>
              <a:buFont typeface="Merriweather"/>
              <a:buChar char="●"/>
              <a:defRPr/>
            </a:pPr>
            <a:r>
              <a:rPr lang="en">
                <a:solidFill>
                  <a:srgbClr val="000000"/>
                </a:solidFill>
                <a:highlight>
                  <a:srgbClr val="FFFFFF"/>
                </a:highlight>
                <a:latin typeface="Merriweather"/>
                <a:ea typeface="Merriweather"/>
                <a:cs typeface="Merriweather"/>
              </a:rPr>
              <a:t>Follows a particular order in which the operations are performed : </a:t>
            </a:r>
            <a:r>
              <a:rPr lang="en" b="1">
                <a:solidFill>
                  <a:srgbClr val="980000"/>
                </a:solidFill>
                <a:highlight>
                  <a:srgbClr val="FFFFFF"/>
                </a:highlight>
                <a:latin typeface="Merriweather"/>
                <a:ea typeface="Merriweather"/>
                <a:cs typeface="Merriweather"/>
              </a:rPr>
              <a:t>FIFO(First In First Out). </a:t>
            </a:r>
            <a:endParaRPr b="1">
              <a:solidFill>
                <a:srgbClr val="980000"/>
              </a:solidFill>
              <a:highlight>
                <a:srgbClr val="FFFFFF"/>
              </a:highlight>
              <a:latin typeface="Merriweather"/>
              <a:ea typeface="Merriweather"/>
              <a:cs typeface="Merriweather"/>
            </a:endParaRPr>
          </a:p>
          <a:p>
            <a:pPr marL="457200" lvl="0" indent="-317500" algn="l">
              <a:lnSpc>
                <a:spcPct val="171429"/>
              </a:lnSpc>
              <a:spcBef>
                <a:spcPts val="0"/>
              </a:spcBef>
              <a:spcAft>
                <a:spcPts val="0"/>
              </a:spcAft>
              <a:buClr>
                <a:srgbClr val="000000"/>
              </a:buClr>
              <a:buSzPts val="1400"/>
              <a:buFont typeface="Merriweather"/>
              <a:buChar char="●"/>
              <a:defRPr/>
            </a:pPr>
            <a:r>
              <a:rPr lang="en">
                <a:solidFill>
                  <a:srgbClr val="000000"/>
                </a:solidFill>
                <a:highlight>
                  <a:srgbClr val="FFFFFF"/>
                </a:highlight>
                <a:latin typeface="Merriweather"/>
                <a:ea typeface="Merriweather"/>
                <a:cs typeface="Merriweather"/>
              </a:rPr>
              <a:t>Example of a queue :  Any queue of consumers for a resource where the consumer that came first is served first</a:t>
            </a:r>
            <a:endParaRPr>
              <a:solidFill>
                <a:srgbClr val="000000"/>
              </a:solidFill>
              <a:highlight>
                <a:srgbClr val="FFFFFF"/>
              </a:highlight>
              <a:latin typeface="Merriweather"/>
              <a:ea typeface="Merriweather"/>
              <a:cs typeface="Merriweather"/>
            </a:endParaRPr>
          </a:p>
          <a:p>
            <a:pPr marL="457200" lvl="0" indent="-317500" algn="l">
              <a:lnSpc>
                <a:spcPct val="171429"/>
              </a:lnSpc>
              <a:spcBef>
                <a:spcPts val="0"/>
              </a:spcBef>
              <a:spcAft>
                <a:spcPts val="0"/>
              </a:spcAft>
              <a:buSzPts val="1400"/>
              <a:buFont typeface="Merriweather"/>
              <a:buChar char="●"/>
              <a:defRPr/>
            </a:pPr>
            <a:r>
              <a:rPr lang="en">
                <a:highlight>
                  <a:srgbClr val="FFFFFF"/>
                </a:highlight>
                <a:latin typeface="Merriweather"/>
                <a:ea typeface="Merriweather"/>
                <a:cs typeface="Merriweather"/>
              </a:rPr>
              <a:t>Enables insert operations to be performed at one end called </a:t>
            </a:r>
            <a:r>
              <a:rPr lang="en" b="1">
                <a:solidFill>
                  <a:srgbClr val="980000"/>
                </a:solidFill>
                <a:highlight>
                  <a:srgbClr val="FFFFFF"/>
                </a:highlight>
                <a:latin typeface="Merriweather"/>
                <a:ea typeface="Merriweather"/>
                <a:cs typeface="Merriweather"/>
              </a:rPr>
              <a:t>REAR</a:t>
            </a:r>
            <a:r>
              <a:rPr lang="en">
                <a:solidFill>
                  <a:srgbClr val="980000"/>
                </a:solidFill>
                <a:highlight>
                  <a:srgbClr val="FFFFFF"/>
                </a:highlight>
                <a:latin typeface="Merriweather"/>
                <a:ea typeface="Merriweather"/>
                <a:cs typeface="Merriweather"/>
              </a:rPr>
              <a:t> </a:t>
            </a:r>
            <a:r>
              <a:rPr lang="en">
                <a:highlight>
                  <a:srgbClr val="FFFFFF"/>
                </a:highlight>
                <a:latin typeface="Merriweather"/>
                <a:ea typeface="Merriweather"/>
                <a:cs typeface="Merriweather"/>
              </a:rPr>
              <a:t>and delete operations to be performed at another end called </a:t>
            </a:r>
            <a:r>
              <a:rPr lang="en" b="1">
                <a:solidFill>
                  <a:srgbClr val="980000"/>
                </a:solidFill>
                <a:highlight>
                  <a:srgbClr val="FFFFFF"/>
                </a:highlight>
                <a:latin typeface="Merriweather"/>
                <a:ea typeface="Merriweather"/>
                <a:cs typeface="Merriweather"/>
              </a:rPr>
              <a:t>FRONT</a:t>
            </a:r>
            <a:r>
              <a:rPr lang="en">
                <a:highlight>
                  <a:srgbClr val="FFFFFF"/>
                </a:highlight>
                <a:latin typeface="Merriweather"/>
                <a:ea typeface="Merriweather"/>
                <a:cs typeface="Merriweather"/>
              </a:rPr>
              <a:t>.</a:t>
            </a:r>
            <a:endParaRPr>
              <a:highlight>
                <a:srgbClr val="FFFFFF"/>
              </a:highlight>
              <a:latin typeface="Merriweather"/>
              <a:ea typeface="Merriweather"/>
              <a:cs typeface="Merriweather"/>
            </a:endParaRPr>
          </a:p>
          <a:p>
            <a:pPr marL="457200" lvl="0" indent="0" algn="l">
              <a:lnSpc>
                <a:spcPct val="171429"/>
              </a:lnSpc>
              <a:spcBef>
                <a:spcPts val="800"/>
              </a:spcBef>
              <a:spcAft>
                <a:spcPts val="800"/>
              </a:spcAft>
              <a:buNone/>
              <a:defRPr/>
            </a:pPr>
            <a:endParaRPr sz="1200">
              <a:solidFill>
                <a:srgbClr val="000000"/>
              </a:solidFill>
              <a:highlight>
                <a:srgbClr val="FFFFFF"/>
              </a:highlight>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91" name="Google Shape;891;p62"/>
          <p:cNvSpPr txBox="1"/>
          <p:nvPr>
            <p:ph type="title"/>
          </p:nvPr>
        </p:nvSpPr>
        <p:spPr bwMode="auto">
          <a:xfrm>
            <a:off x="674150" y="617000"/>
            <a:ext cx="7902600" cy="2556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000" b="1">
                <a:highlight>
                  <a:srgbClr val="FFFFFF"/>
                </a:highlight>
                <a:latin typeface="Merriweather"/>
                <a:ea typeface="Merriweather"/>
                <a:cs typeface="Merriweather"/>
              </a:rPr>
              <a:t>Breadth First Search (BFS)</a:t>
            </a:r>
            <a:endParaRPr sz="2000" b="1">
              <a:latin typeface="Merriweather"/>
              <a:ea typeface="Merriweather"/>
              <a:cs typeface="Merriweather"/>
            </a:endParaRPr>
          </a:p>
        </p:txBody>
      </p:sp>
      <p:sp>
        <p:nvSpPr>
          <p:cNvPr id="892" name="Google Shape;892;p62"/>
          <p:cNvSpPr/>
          <p:nvPr/>
        </p:nvSpPr>
        <p:spPr bwMode="auto">
          <a:xfrm>
            <a:off x="731300" y="1791673"/>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1</a:t>
            </a:r>
            <a:endParaRPr sz="1600">
              <a:solidFill>
                <a:schemeClr val="dk1"/>
              </a:solidFill>
              <a:latin typeface="Merriweather"/>
              <a:ea typeface="Merriweather"/>
              <a:cs typeface="Merriweather"/>
            </a:endParaRPr>
          </a:p>
        </p:txBody>
      </p:sp>
      <p:sp>
        <p:nvSpPr>
          <p:cNvPr id="893" name="Google Shape;893;p62"/>
          <p:cNvSpPr/>
          <p:nvPr/>
        </p:nvSpPr>
        <p:spPr bwMode="auto">
          <a:xfrm>
            <a:off x="1680434" y="1307025"/>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3</a:t>
            </a:r>
            <a:endParaRPr sz="1600">
              <a:solidFill>
                <a:schemeClr val="dk1"/>
              </a:solidFill>
              <a:latin typeface="Merriweather"/>
              <a:ea typeface="Merriweather"/>
              <a:cs typeface="Merriweather"/>
            </a:endParaRPr>
          </a:p>
        </p:txBody>
      </p:sp>
      <p:sp>
        <p:nvSpPr>
          <p:cNvPr id="894" name="Google Shape;894;p62"/>
          <p:cNvSpPr/>
          <p:nvPr/>
        </p:nvSpPr>
        <p:spPr bwMode="auto">
          <a:xfrm>
            <a:off x="2745921" y="1307025"/>
            <a:ext cx="436500" cy="462899"/>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5</a:t>
            </a:r>
            <a:endParaRPr sz="1600">
              <a:latin typeface="Merriweather"/>
              <a:ea typeface="Merriweather"/>
              <a:cs typeface="Merriweather"/>
            </a:endParaRPr>
          </a:p>
        </p:txBody>
      </p:sp>
      <p:sp>
        <p:nvSpPr>
          <p:cNvPr id="895" name="Google Shape;895;p62"/>
          <p:cNvSpPr/>
          <p:nvPr/>
        </p:nvSpPr>
        <p:spPr bwMode="auto">
          <a:xfrm>
            <a:off x="1575192" y="2437870"/>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2</a:t>
            </a:r>
            <a:endParaRPr sz="1600">
              <a:solidFill>
                <a:schemeClr val="dk1"/>
              </a:solidFill>
              <a:latin typeface="Merriweather"/>
              <a:ea typeface="Merriweather"/>
              <a:cs typeface="Merriweather"/>
            </a:endParaRPr>
          </a:p>
        </p:txBody>
      </p:sp>
      <p:sp>
        <p:nvSpPr>
          <p:cNvPr id="896" name="Google Shape;896;p62"/>
          <p:cNvSpPr/>
          <p:nvPr/>
        </p:nvSpPr>
        <p:spPr bwMode="auto">
          <a:xfrm>
            <a:off x="2745921" y="2437870"/>
            <a:ext cx="436500" cy="462899"/>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4</a:t>
            </a:r>
            <a:endParaRPr sz="1600">
              <a:latin typeface="Merriweather"/>
              <a:ea typeface="Merriweather"/>
              <a:cs typeface="Merriweather"/>
            </a:endParaRPr>
          </a:p>
        </p:txBody>
      </p:sp>
      <p:cxnSp>
        <p:nvCxnSpPr>
          <p:cNvPr id="897" name="Google Shape;897;p62"/>
          <p:cNvCxnSpPr>
            <a:cxnSpLocks/>
            <a:stCxn id="892" idx="7"/>
            <a:endCxn id="893" idx="2"/>
          </p:cNvCxnSpPr>
          <p:nvPr/>
        </p:nvCxnSpPr>
        <p:spPr bwMode="auto">
          <a:xfrm rot="10800000" flipH="1">
            <a:off x="1103876" y="1538463"/>
            <a:ext cx="576600" cy="321000"/>
          </a:xfrm>
          <a:prstGeom prst="straightConnector1">
            <a:avLst/>
          </a:prstGeom>
          <a:noFill/>
          <a:ln w="19050" cap="flat" cmpd="sng">
            <a:solidFill>
              <a:schemeClr val="dk2"/>
            </a:solidFill>
            <a:prstDash val="solid"/>
            <a:round/>
            <a:headEnd type="none" w="med" len="med"/>
            <a:tailEnd type="triangle" w="med" len="med"/>
          </a:ln>
        </p:spPr>
      </p:cxnSp>
      <p:cxnSp>
        <p:nvCxnSpPr>
          <p:cNvPr id="898" name="Google Shape;898;p62"/>
          <p:cNvCxnSpPr>
            <a:cxnSpLocks/>
            <a:stCxn id="892" idx="5"/>
            <a:endCxn id="895" idx="1"/>
          </p:cNvCxnSpPr>
          <p:nvPr/>
        </p:nvCxnSpPr>
        <p:spPr bwMode="auto">
          <a:xfrm>
            <a:off x="1103876" y="2186783"/>
            <a:ext cx="535200" cy="318899"/>
          </a:xfrm>
          <a:prstGeom prst="straightConnector1">
            <a:avLst/>
          </a:prstGeom>
          <a:noFill/>
          <a:ln w="19050" cap="flat" cmpd="sng">
            <a:solidFill>
              <a:schemeClr val="dk2"/>
            </a:solidFill>
            <a:prstDash val="solid"/>
            <a:round/>
            <a:headEnd type="none" w="med" len="med"/>
            <a:tailEnd type="triangle" w="med" len="med"/>
          </a:ln>
        </p:spPr>
      </p:cxnSp>
      <p:cxnSp>
        <p:nvCxnSpPr>
          <p:cNvPr id="899" name="Google Shape;899;p62"/>
          <p:cNvCxnSpPr>
            <a:cxnSpLocks/>
            <a:stCxn id="893" idx="6"/>
            <a:endCxn id="894" idx="2"/>
          </p:cNvCxnSpPr>
          <p:nvPr/>
        </p:nvCxnSpPr>
        <p:spPr bwMode="auto">
          <a:xfrm>
            <a:off x="2116934" y="1538475"/>
            <a:ext cx="629100" cy="0"/>
          </a:xfrm>
          <a:prstGeom prst="straightConnector1">
            <a:avLst/>
          </a:prstGeom>
          <a:noFill/>
          <a:ln w="19050" cap="flat" cmpd="sng">
            <a:solidFill>
              <a:schemeClr val="dk2"/>
            </a:solidFill>
            <a:prstDash val="solid"/>
            <a:round/>
            <a:headEnd type="none" w="med" len="med"/>
            <a:tailEnd type="triangle" w="med" len="med"/>
          </a:ln>
        </p:spPr>
      </p:cxnSp>
      <p:cxnSp>
        <p:nvCxnSpPr>
          <p:cNvPr id="900" name="Google Shape;900;p62"/>
          <p:cNvCxnSpPr>
            <a:cxnSpLocks/>
          </p:cNvCxnSpPr>
          <p:nvPr/>
        </p:nvCxnSpPr>
        <p:spPr bwMode="auto">
          <a:xfrm>
            <a:off x="2011812" y="2669382"/>
            <a:ext cx="688800" cy="0"/>
          </a:xfrm>
          <a:prstGeom prst="straightConnector1">
            <a:avLst/>
          </a:prstGeom>
          <a:noFill/>
          <a:ln w="19050" cap="flat" cmpd="sng">
            <a:solidFill>
              <a:schemeClr val="dk2"/>
            </a:solidFill>
            <a:prstDash val="solid"/>
            <a:round/>
            <a:headEnd type="none" w="med" len="med"/>
            <a:tailEnd type="triangle" w="med" len="med"/>
          </a:ln>
        </p:spPr>
      </p:cxnSp>
      <p:cxnSp>
        <p:nvCxnSpPr>
          <p:cNvPr id="901" name="Google Shape;901;p62"/>
          <p:cNvCxnSpPr>
            <a:cxnSpLocks/>
            <a:stCxn id="895" idx="6"/>
            <a:endCxn id="894" idx="3"/>
          </p:cNvCxnSpPr>
          <p:nvPr/>
        </p:nvCxnSpPr>
        <p:spPr bwMode="auto">
          <a:xfrm rot="10800000" flipH="1">
            <a:off x="2011692" y="1702120"/>
            <a:ext cx="798300" cy="967200"/>
          </a:xfrm>
          <a:prstGeom prst="straightConnector1">
            <a:avLst/>
          </a:prstGeom>
          <a:noFill/>
          <a:ln w="19050" cap="flat" cmpd="sng">
            <a:solidFill>
              <a:schemeClr val="dk2"/>
            </a:solidFill>
            <a:prstDash val="solid"/>
            <a:round/>
            <a:headEnd type="none" w="med" len="med"/>
            <a:tailEnd type="triangle" w="med" len="med"/>
          </a:ln>
        </p:spPr>
      </p:cxnSp>
      <p:cxnSp>
        <p:nvCxnSpPr>
          <p:cNvPr id="902" name="Google Shape;902;p62"/>
          <p:cNvCxnSpPr>
            <a:cxnSpLocks/>
            <a:stCxn id="896" idx="0"/>
            <a:endCxn id="894" idx="4"/>
          </p:cNvCxnSpPr>
          <p:nvPr/>
        </p:nvCxnSpPr>
        <p:spPr bwMode="auto">
          <a:xfrm rot="10800000">
            <a:off x="2964171" y="1770070"/>
            <a:ext cx="0" cy="667800"/>
          </a:xfrm>
          <a:prstGeom prst="straightConnector1">
            <a:avLst/>
          </a:prstGeom>
          <a:noFill/>
          <a:ln w="19050" cap="flat" cmpd="sng">
            <a:solidFill>
              <a:schemeClr val="dk2"/>
            </a:solidFill>
            <a:prstDash val="solid"/>
            <a:round/>
            <a:headEnd type="none" w="med" len="med"/>
            <a:tailEnd type="triangle" w="med" len="med"/>
          </a:ln>
        </p:spPr>
      </p:cxnSp>
      <p:cxnSp>
        <p:nvCxnSpPr>
          <p:cNvPr id="903" name="Google Shape;903;p62"/>
          <p:cNvCxnSpPr>
            <a:cxnSpLocks/>
            <a:stCxn id="896" idx="7"/>
          </p:cNvCxnSpPr>
          <p:nvPr/>
        </p:nvCxnSpPr>
        <p:spPr bwMode="auto">
          <a:xfrm rot="10800000" flipH="1">
            <a:off x="3118497" y="2186160"/>
            <a:ext cx="651299" cy="319500"/>
          </a:xfrm>
          <a:prstGeom prst="straightConnector1">
            <a:avLst/>
          </a:prstGeom>
          <a:noFill/>
          <a:ln w="19050" cap="flat" cmpd="sng">
            <a:solidFill>
              <a:schemeClr val="dk2"/>
            </a:solidFill>
            <a:prstDash val="solid"/>
            <a:round/>
            <a:headEnd type="none" w="med" len="med"/>
            <a:tailEnd type="triangle" w="med" len="med"/>
          </a:ln>
        </p:spPr>
      </p:cxnSp>
      <p:sp>
        <p:nvSpPr>
          <p:cNvPr id="904" name="Google Shape;904;p62"/>
          <p:cNvSpPr/>
          <p:nvPr/>
        </p:nvSpPr>
        <p:spPr bwMode="auto">
          <a:xfrm>
            <a:off x="3702262" y="1809914"/>
            <a:ext cx="436500" cy="462899"/>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6</a:t>
            </a:r>
            <a:endParaRPr sz="1600">
              <a:latin typeface="Merriweather"/>
              <a:ea typeface="Merriweather"/>
              <a:cs typeface="Merriweather"/>
            </a:endParaRPr>
          </a:p>
        </p:txBody>
      </p:sp>
      <p:cxnSp>
        <p:nvCxnSpPr>
          <p:cNvPr id="905" name="Google Shape;905;p62"/>
          <p:cNvCxnSpPr>
            <a:cxnSpLocks/>
            <a:stCxn id="894" idx="6"/>
            <a:endCxn id="904" idx="1"/>
          </p:cNvCxnSpPr>
          <p:nvPr/>
        </p:nvCxnSpPr>
        <p:spPr bwMode="auto">
          <a:xfrm>
            <a:off x="3182421" y="1538475"/>
            <a:ext cx="583799" cy="339300"/>
          </a:xfrm>
          <a:prstGeom prst="straightConnector1">
            <a:avLst/>
          </a:prstGeom>
          <a:noFill/>
          <a:ln w="19050" cap="flat" cmpd="sng">
            <a:solidFill>
              <a:schemeClr val="dk2"/>
            </a:solidFill>
            <a:prstDash val="solid"/>
            <a:round/>
            <a:headEnd type="none" w="med" len="med"/>
            <a:tailEnd type="triangle" w="med" len="med"/>
          </a:ln>
        </p:spPr>
      </p:cxnSp>
      <p:graphicFrame>
        <p:nvGraphicFramePr>
          <p:cNvPr id="906" name="Google Shape;906;p62"/>
          <p:cNvGraphicFramePr>
            <a:graphicFrameLocks xmlns:a="http://schemas.openxmlformats.org/drawingml/2006/main"/>
          </p:cNvGraphicFramePr>
          <p:nvPr/>
        </p:nvGraphicFramePr>
        <p:xfrm>
          <a:off x="5295899" y="2533650"/>
          <a:ext cx="3000000" cy="3000000"/>
        </p:xfrm>
        <a:graphic>
          <a:graphicData uri="http://schemas.openxmlformats.org/drawingml/2006/table">
            <a:tbl>
              <a:tblPr firstRow="0" firstCol="0" lastRow="0" lastCol="0" bandRow="0" bandCol="0">
                <a:tableStyleId>{0FF95457-F481-43EF-8FB5-189A222E6397}</a:tableStyleId>
                <a:noFill/>
              </a:tblPr>
              <a:tblGrid>
                <a:gridCol w="521625"/>
                <a:gridCol w="521625"/>
                <a:gridCol w="521625"/>
                <a:gridCol w="521625"/>
                <a:gridCol w="521625"/>
                <a:gridCol w="521625"/>
              </a:tblGrid>
              <a:tr h="381000">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3</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4</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5</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6</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r>
            </a:tbl>
          </a:graphicData>
        </a:graphic>
      </p:graphicFrame>
      <p:graphicFrame>
        <p:nvGraphicFramePr>
          <p:cNvPr id="907" name="Google Shape;907;p62"/>
          <p:cNvGraphicFramePr>
            <a:graphicFrameLocks xmlns:a="http://schemas.openxmlformats.org/drawingml/2006/main"/>
          </p:cNvGraphicFramePr>
          <p:nvPr/>
        </p:nvGraphicFramePr>
        <p:xfrm>
          <a:off x="5295899" y="2914650"/>
          <a:ext cx="3000000" cy="3000000"/>
        </p:xfrm>
        <a:graphic>
          <a:graphicData uri="http://schemas.openxmlformats.org/drawingml/2006/table">
            <a:tbl>
              <a:tblPr firstRow="0" firstCol="0" lastRow="0" lastCol="0" bandRow="0" bandCol="0">
                <a:tableStyleId>{0FF95457-F481-43EF-8FB5-189A222E6397}</a:tableStyleId>
                <a:noFill/>
              </a:tblPr>
              <a:tblGrid>
                <a:gridCol w="521625"/>
                <a:gridCol w="521625"/>
                <a:gridCol w="521625"/>
                <a:gridCol w="521625"/>
                <a:gridCol w="521625"/>
                <a:gridCol w="521625"/>
              </a:tblGrid>
              <a:tr h="381000">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0</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0</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0</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r>
            </a:tbl>
          </a:graphicData>
        </a:graphic>
      </p:graphicFrame>
      <p:sp>
        <p:nvSpPr>
          <p:cNvPr id="908" name="Google Shape;908;p62"/>
          <p:cNvSpPr txBox="1"/>
          <p:nvPr/>
        </p:nvSpPr>
        <p:spPr bwMode="auto">
          <a:xfrm>
            <a:off x="4237075" y="2917250"/>
            <a:ext cx="981000" cy="2556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Visited</a:t>
            </a:r>
            <a:endParaRPr>
              <a:latin typeface="Merriweather"/>
              <a:ea typeface="Merriweather"/>
              <a:cs typeface="Merriweather"/>
            </a:endParaRPr>
          </a:p>
        </p:txBody>
      </p:sp>
      <p:sp>
        <p:nvSpPr>
          <p:cNvPr id="909" name="Google Shape;909;p62"/>
          <p:cNvSpPr txBox="1"/>
          <p:nvPr/>
        </p:nvSpPr>
        <p:spPr bwMode="auto">
          <a:xfrm>
            <a:off x="4303375" y="3526850"/>
            <a:ext cx="1222500" cy="2556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Queue:   2,3</a:t>
            </a:r>
            <a:endParaRPr>
              <a:latin typeface="Merriweather"/>
              <a:ea typeface="Merriweather"/>
              <a:cs typeface="Merriweather"/>
            </a:endParaRPr>
          </a:p>
        </p:txBody>
      </p:sp>
      <p:sp>
        <p:nvSpPr>
          <p:cNvPr id="910" name="Google Shape;910;p62"/>
          <p:cNvSpPr txBox="1"/>
          <p:nvPr/>
        </p:nvSpPr>
        <p:spPr bwMode="auto">
          <a:xfrm>
            <a:off x="4303375" y="3907850"/>
            <a:ext cx="1222500" cy="2556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Print: 1    </a:t>
            </a:r>
            <a:endParaRPr>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15" name="Google Shape;915;p63"/>
          <p:cNvSpPr txBox="1"/>
          <p:nvPr>
            <p:ph type="title"/>
          </p:nvPr>
        </p:nvSpPr>
        <p:spPr bwMode="auto">
          <a:xfrm>
            <a:off x="674150" y="617000"/>
            <a:ext cx="7902600" cy="2556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000" b="1">
                <a:highlight>
                  <a:srgbClr val="FFFFFF"/>
                </a:highlight>
                <a:latin typeface="Merriweather"/>
                <a:ea typeface="Merriweather"/>
                <a:cs typeface="Merriweather"/>
              </a:rPr>
              <a:t>Breadth First Search (BFS)</a:t>
            </a:r>
            <a:endParaRPr sz="2000" b="1">
              <a:latin typeface="Merriweather"/>
              <a:ea typeface="Merriweather"/>
              <a:cs typeface="Merriweather"/>
            </a:endParaRPr>
          </a:p>
        </p:txBody>
      </p:sp>
      <p:sp>
        <p:nvSpPr>
          <p:cNvPr id="916" name="Google Shape;916;p63"/>
          <p:cNvSpPr/>
          <p:nvPr/>
        </p:nvSpPr>
        <p:spPr bwMode="auto">
          <a:xfrm>
            <a:off x="731300" y="1791673"/>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1</a:t>
            </a:r>
            <a:endParaRPr sz="1600">
              <a:solidFill>
                <a:schemeClr val="dk1"/>
              </a:solidFill>
              <a:latin typeface="Merriweather"/>
              <a:ea typeface="Merriweather"/>
              <a:cs typeface="Merriweather"/>
            </a:endParaRPr>
          </a:p>
        </p:txBody>
      </p:sp>
      <p:sp>
        <p:nvSpPr>
          <p:cNvPr id="917" name="Google Shape;917;p63"/>
          <p:cNvSpPr/>
          <p:nvPr/>
        </p:nvSpPr>
        <p:spPr bwMode="auto">
          <a:xfrm>
            <a:off x="1680434" y="1307025"/>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3</a:t>
            </a:r>
            <a:endParaRPr sz="1600">
              <a:solidFill>
                <a:schemeClr val="dk1"/>
              </a:solidFill>
              <a:latin typeface="Merriweather"/>
              <a:ea typeface="Merriweather"/>
              <a:cs typeface="Merriweather"/>
            </a:endParaRPr>
          </a:p>
        </p:txBody>
      </p:sp>
      <p:sp>
        <p:nvSpPr>
          <p:cNvPr id="918" name="Google Shape;918;p63"/>
          <p:cNvSpPr/>
          <p:nvPr/>
        </p:nvSpPr>
        <p:spPr bwMode="auto">
          <a:xfrm>
            <a:off x="2745921" y="1307025"/>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5</a:t>
            </a:r>
            <a:endParaRPr sz="1600">
              <a:solidFill>
                <a:schemeClr val="dk1"/>
              </a:solidFill>
              <a:latin typeface="Merriweather"/>
              <a:ea typeface="Merriweather"/>
              <a:cs typeface="Merriweather"/>
            </a:endParaRPr>
          </a:p>
        </p:txBody>
      </p:sp>
      <p:sp>
        <p:nvSpPr>
          <p:cNvPr id="919" name="Google Shape;919;p63"/>
          <p:cNvSpPr/>
          <p:nvPr/>
        </p:nvSpPr>
        <p:spPr bwMode="auto">
          <a:xfrm>
            <a:off x="1575192" y="2437870"/>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2</a:t>
            </a:r>
            <a:endParaRPr sz="1600">
              <a:solidFill>
                <a:schemeClr val="dk1"/>
              </a:solidFill>
              <a:latin typeface="Merriweather"/>
              <a:ea typeface="Merriweather"/>
              <a:cs typeface="Merriweather"/>
            </a:endParaRPr>
          </a:p>
        </p:txBody>
      </p:sp>
      <p:sp>
        <p:nvSpPr>
          <p:cNvPr id="920" name="Google Shape;920;p63"/>
          <p:cNvSpPr/>
          <p:nvPr/>
        </p:nvSpPr>
        <p:spPr bwMode="auto">
          <a:xfrm>
            <a:off x="2745921" y="2437870"/>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4</a:t>
            </a:r>
            <a:endParaRPr sz="1600">
              <a:solidFill>
                <a:schemeClr val="dk1"/>
              </a:solidFill>
              <a:latin typeface="Merriweather"/>
              <a:ea typeface="Merriweather"/>
              <a:cs typeface="Merriweather"/>
            </a:endParaRPr>
          </a:p>
        </p:txBody>
      </p:sp>
      <p:cxnSp>
        <p:nvCxnSpPr>
          <p:cNvPr id="921" name="Google Shape;921;p63"/>
          <p:cNvCxnSpPr>
            <a:cxnSpLocks/>
            <a:stCxn id="916" idx="7"/>
            <a:endCxn id="917" idx="2"/>
          </p:cNvCxnSpPr>
          <p:nvPr/>
        </p:nvCxnSpPr>
        <p:spPr bwMode="auto">
          <a:xfrm rot="10800000" flipH="1">
            <a:off x="1103876" y="1538463"/>
            <a:ext cx="576600" cy="321000"/>
          </a:xfrm>
          <a:prstGeom prst="straightConnector1">
            <a:avLst/>
          </a:prstGeom>
          <a:noFill/>
          <a:ln w="19050" cap="flat" cmpd="sng">
            <a:solidFill>
              <a:schemeClr val="dk2"/>
            </a:solidFill>
            <a:prstDash val="solid"/>
            <a:round/>
            <a:headEnd type="none" w="med" len="med"/>
            <a:tailEnd type="triangle" w="med" len="med"/>
          </a:ln>
        </p:spPr>
      </p:cxnSp>
      <p:cxnSp>
        <p:nvCxnSpPr>
          <p:cNvPr id="922" name="Google Shape;922;p63"/>
          <p:cNvCxnSpPr>
            <a:cxnSpLocks/>
            <a:stCxn id="916" idx="5"/>
            <a:endCxn id="919" idx="1"/>
          </p:cNvCxnSpPr>
          <p:nvPr/>
        </p:nvCxnSpPr>
        <p:spPr bwMode="auto">
          <a:xfrm>
            <a:off x="1103876" y="2186783"/>
            <a:ext cx="535200" cy="318899"/>
          </a:xfrm>
          <a:prstGeom prst="straightConnector1">
            <a:avLst/>
          </a:prstGeom>
          <a:noFill/>
          <a:ln w="19050" cap="flat" cmpd="sng">
            <a:solidFill>
              <a:schemeClr val="dk2"/>
            </a:solidFill>
            <a:prstDash val="solid"/>
            <a:round/>
            <a:headEnd type="none" w="med" len="med"/>
            <a:tailEnd type="triangle" w="med" len="med"/>
          </a:ln>
        </p:spPr>
      </p:cxnSp>
      <p:cxnSp>
        <p:nvCxnSpPr>
          <p:cNvPr id="923" name="Google Shape;923;p63"/>
          <p:cNvCxnSpPr>
            <a:cxnSpLocks/>
            <a:stCxn id="917" idx="6"/>
            <a:endCxn id="918" idx="2"/>
          </p:cNvCxnSpPr>
          <p:nvPr/>
        </p:nvCxnSpPr>
        <p:spPr bwMode="auto">
          <a:xfrm>
            <a:off x="2116934" y="1538475"/>
            <a:ext cx="629100" cy="0"/>
          </a:xfrm>
          <a:prstGeom prst="straightConnector1">
            <a:avLst/>
          </a:prstGeom>
          <a:noFill/>
          <a:ln w="19050" cap="flat" cmpd="sng">
            <a:solidFill>
              <a:schemeClr val="dk2"/>
            </a:solidFill>
            <a:prstDash val="solid"/>
            <a:round/>
            <a:headEnd type="none" w="med" len="med"/>
            <a:tailEnd type="triangle" w="med" len="med"/>
          </a:ln>
        </p:spPr>
      </p:cxnSp>
      <p:cxnSp>
        <p:nvCxnSpPr>
          <p:cNvPr id="924" name="Google Shape;924;p63"/>
          <p:cNvCxnSpPr>
            <a:cxnSpLocks/>
          </p:cNvCxnSpPr>
          <p:nvPr/>
        </p:nvCxnSpPr>
        <p:spPr bwMode="auto">
          <a:xfrm>
            <a:off x="2011812" y="2669382"/>
            <a:ext cx="688800" cy="0"/>
          </a:xfrm>
          <a:prstGeom prst="straightConnector1">
            <a:avLst/>
          </a:prstGeom>
          <a:noFill/>
          <a:ln w="19050" cap="flat" cmpd="sng">
            <a:solidFill>
              <a:schemeClr val="dk2"/>
            </a:solidFill>
            <a:prstDash val="solid"/>
            <a:round/>
            <a:headEnd type="none" w="med" len="med"/>
            <a:tailEnd type="triangle" w="med" len="med"/>
          </a:ln>
        </p:spPr>
      </p:cxnSp>
      <p:cxnSp>
        <p:nvCxnSpPr>
          <p:cNvPr id="925" name="Google Shape;925;p63"/>
          <p:cNvCxnSpPr>
            <a:cxnSpLocks/>
            <a:stCxn id="919" idx="6"/>
            <a:endCxn id="918" idx="3"/>
          </p:cNvCxnSpPr>
          <p:nvPr/>
        </p:nvCxnSpPr>
        <p:spPr bwMode="auto">
          <a:xfrm rot="10800000" flipH="1">
            <a:off x="2011692" y="1702120"/>
            <a:ext cx="798300" cy="967200"/>
          </a:xfrm>
          <a:prstGeom prst="straightConnector1">
            <a:avLst/>
          </a:prstGeom>
          <a:noFill/>
          <a:ln w="19050" cap="flat" cmpd="sng">
            <a:solidFill>
              <a:schemeClr val="dk2"/>
            </a:solidFill>
            <a:prstDash val="solid"/>
            <a:round/>
            <a:headEnd type="none" w="med" len="med"/>
            <a:tailEnd type="triangle" w="med" len="med"/>
          </a:ln>
        </p:spPr>
      </p:cxnSp>
      <p:cxnSp>
        <p:nvCxnSpPr>
          <p:cNvPr id="926" name="Google Shape;926;p63"/>
          <p:cNvCxnSpPr>
            <a:cxnSpLocks/>
            <a:stCxn id="920" idx="0"/>
            <a:endCxn id="918" idx="4"/>
          </p:cNvCxnSpPr>
          <p:nvPr/>
        </p:nvCxnSpPr>
        <p:spPr bwMode="auto">
          <a:xfrm rot="10800000">
            <a:off x="2964171" y="1770070"/>
            <a:ext cx="0" cy="667800"/>
          </a:xfrm>
          <a:prstGeom prst="straightConnector1">
            <a:avLst/>
          </a:prstGeom>
          <a:noFill/>
          <a:ln w="19050" cap="flat" cmpd="sng">
            <a:solidFill>
              <a:schemeClr val="dk2"/>
            </a:solidFill>
            <a:prstDash val="solid"/>
            <a:round/>
            <a:headEnd type="none" w="med" len="med"/>
            <a:tailEnd type="triangle" w="med" len="med"/>
          </a:ln>
        </p:spPr>
      </p:cxnSp>
      <p:cxnSp>
        <p:nvCxnSpPr>
          <p:cNvPr id="927" name="Google Shape;927;p63"/>
          <p:cNvCxnSpPr>
            <a:cxnSpLocks/>
            <a:stCxn id="920" idx="7"/>
          </p:cNvCxnSpPr>
          <p:nvPr/>
        </p:nvCxnSpPr>
        <p:spPr bwMode="auto">
          <a:xfrm rot="10800000" flipH="1">
            <a:off x="3118497" y="2186160"/>
            <a:ext cx="651299" cy="319500"/>
          </a:xfrm>
          <a:prstGeom prst="straightConnector1">
            <a:avLst/>
          </a:prstGeom>
          <a:noFill/>
          <a:ln w="19050" cap="flat" cmpd="sng">
            <a:solidFill>
              <a:schemeClr val="dk2"/>
            </a:solidFill>
            <a:prstDash val="solid"/>
            <a:round/>
            <a:headEnd type="none" w="med" len="med"/>
            <a:tailEnd type="triangle" w="med" len="med"/>
          </a:ln>
        </p:spPr>
      </p:cxnSp>
      <p:sp>
        <p:nvSpPr>
          <p:cNvPr id="928" name="Google Shape;928;p63"/>
          <p:cNvSpPr/>
          <p:nvPr/>
        </p:nvSpPr>
        <p:spPr bwMode="auto">
          <a:xfrm>
            <a:off x="3702262" y="1809914"/>
            <a:ext cx="436500" cy="462899"/>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6</a:t>
            </a:r>
            <a:endParaRPr sz="1600">
              <a:latin typeface="Merriweather"/>
              <a:ea typeface="Merriweather"/>
              <a:cs typeface="Merriweather"/>
            </a:endParaRPr>
          </a:p>
        </p:txBody>
      </p:sp>
      <p:cxnSp>
        <p:nvCxnSpPr>
          <p:cNvPr id="929" name="Google Shape;929;p63"/>
          <p:cNvCxnSpPr>
            <a:cxnSpLocks/>
            <a:stCxn id="918" idx="6"/>
            <a:endCxn id="928" idx="1"/>
          </p:cNvCxnSpPr>
          <p:nvPr/>
        </p:nvCxnSpPr>
        <p:spPr bwMode="auto">
          <a:xfrm>
            <a:off x="3182421" y="1538475"/>
            <a:ext cx="583799" cy="339300"/>
          </a:xfrm>
          <a:prstGeom prst="straightConnector1">
            <a:avLst/>
          </a:prstGeom>
          <a:noFill/>
          <a:ln w="19050" cap="flat" cmpd="sng">
            <a:solidFill>
              <a:schemeClr val="dk2"/>
            </a:solidFill>
            <a:prstDash val="solid"/>
            <a:round/>
            <a:headEnd type="none" w="med" len="med"/>
            <a:tailEnd type="triangle" w="med" len="med"/>
          </a:ln>
        </p:spPr>
      </p:cxnSp>
      <p:graphicFrame>
        <p:nvGraphicFramePr>
          <p:cNvPr id="930" name="Google Shape;930;p63"/>
          <p:cNvGraphicFramePr>
            <a:graphicFrameLocks xmlns:a="http://schemas.openxmlformats.org/drawingml/2006/main"/>
          </p:cNvGraphicFramePr>
          <p:nvPr/>
        </p:nvGraphicFramePr>
        <p:xfrm>
          <a:off x="5295899" y="2533650"/>
          <a:ext cx="3000000" cy="3000000"/>
        </p:xfrm>
        <a:graphic>
          <a:graphicData uri="http://schemas.openxmlformats.org/drawingml/2006/table">
            <a:tbl>
              <a:tblPr firstRow="0" firstCol="0" lastRow="0" lastCol="0" bandRow="0" bandCol="0">
                <a:tableStyleId>{0FF95457-F481-43EF-8FB5-189A222E6397}</a:tableStyleId>
                <a:noFill/>
              </a:tblPr>
              <a:tblGrid>
                <a:gridCol w="521625"/>
                <a:gridCol w="521625"/>
                <a:gridCol w="521625"/>
                <a:gridCol w="521625"/>
                <a:gridCol w="521625"/>
                <a:gridCol w="521625"/>
              </a:tblGrid>
              <a:tr h="381000">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3</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4</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5</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6</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r>
            </a:tbl>
          </a:graphicData>
        </a:graphic>
      </p:graphicFrame>
      <p:graphicFrame>
        <p:nvGraphicFramePr>
          <p:cNvPr id="931" name="Google Shape;931;p63"/>
          <p:cNvGraphicFramePr>
            <a:graphicFrameLocks xmlns:a="http://schemas.openxmlformats.org/drawingml/2006/main"/>
          </p:cNvGraphicFramePr>
          <p:nvPr/>
        </p:nvGraphicFramePr>
        <p:xfrm>
          <a:off x="5295899" y="2914650"/>
          <a:ext cx="3000000" cy="3000000"/>
        </p:xfrm>
        <a:graphic>
          <a:graphicData uri="http://schemas.openxmlformats.org/drawingml/2006/table">
            <a:tbl>
              <a:tblPr firstRow="0" firstCol="0" lastRow="0" lastCol="0" bandRow="0" bandCol="0">
                <a:tableStyleId>{0FF95457-F481-43EF-8FB5-189A222E6397}</a:tableStyleId>
                <a:noFill/>
              </a:tblPr>
              <a:tblGrid>
                <a:gridCol w="521625"/>
                <a:gridCol w="521625"/>
                <a:gridCol w="521625"/>
                <a:gridCol w="521625"/>
                <a:gridCol w="521625"/>
                <a:gridCol w="521625"/>
              </a:tblGrid>
              <a:tr h="381000">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0</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r>
            </a:tbl>
          </a:graphicData>
        </a:graphic>
      </p:graphicFrame>
      <p:sp>
        <p:nvSpPr>
          <p:cNvPr id="932" name="Google Shape;932;p63"/>
          <p:cNvSpPr txBox="1"/>
          <p:nvPr/>
        </p:nvSpPr>
        <p:spPr bwMode="auto">
          <a:xfrm>
            <a:off x="4237075" y="2917250"/>
            <a:ext cx="981000" cy="2556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Visited</a:t>
            </a:r>
            <a:endParaRPr>
              <a:latin typeface="Merriweather"/>
              <a:ea typeface="Merriweather"/>
              <a:cs typeface="Merriweather"/>
            </a:endParaRPr>
          </a:p>
        </p:txBody>
      </p:sp>
      <p:sp>
        <p:nvSpPr>
          <p:cNvPr id="933" name="Google Shape;933;p63"/>
          <p:cNvSpPr txBox="1"/>
          <p:nvPr/>
        </p:nvSpPr>
        <p:spPr bwMode="auto">
          <a:xfrm>
            <a:off x="4303375" y="3526850"/>
            <a:ext cx="2418900" cy="2556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Queue:    3 4 5 </a:t>
            </a:r>
            <a:endParaRPr>
              <a:latin typeface="Merriweather"/>
              <a:ea typeface="Merriweather"/>
              <a:cs typeface="Merriweather"/>
            </a:endParaRPr>
          </a:p>
        </p:txBody>
      </p:sp>
      <p:sp>
        <p:nvSpPr>
          <p:cNvPr id="934" name="Google Shape;934;p63"/>
          <p:cNvSpPr txBox="1"/>
          <p:nvPr/>
        </p:nvSpPr>
        <p:spPr bwMode="auto">
          <a:xfrm>
            <a:off x="4303375" y="3907850"/>
            <a:ext cx="1222500" cy="2556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Print: 1 2    </a:t>
            </a:r>
            <a:endParaRPr>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39" name="Google Shape;939;p64"/>
          <p:cNvSpPr txBox="1"/>
          <p:nvPr>
            <p:ph type="title"/>
          </p:nvPr>
        </p:nvSpPr>
        <p:spPr bwMode="auto">
          <a:xfrm>
            <a:off x="674150" y="617000"/>
            <a:ext cx="7902600" cy="2556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000" b="1">
                <a:highlight>
                  <a:srgbClr val="FFFFFF"/>
                </a:highlight>
                <a:latin typeface="Merriweather"/>
                <a:ea typeface="Merriweather"/>
                <a:cs typeface="Merriweather"/>
              </a:rPr>
              <a:t>Breadth First Search (BFS)</a:t>
            </a:r>
            <a:endParaRPr sz="2000" b="1">
              <a:latin typeface="Merriweather"/>
              <a:ea typeface="Merriweather"/>
              <a:cs typeface="Merriweather"/>
            </a:endParaRPr>
          </a:p>
        </p:txBody>
      </p:sp>
      <p:sp>
        <p:nvSpPr>
          <p:cNvPr id="940" name="Google Shape;940;p64"/>
          <p:cNvSpPr/>
          <p:nvPr/>
        </p:nvSpPr>
        <p:spPr bwMode="auto">
          <a:xfrm>
            <a:off x="731300" y="1791673"/>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1</a:t>
            </a:r>
            <a:endParaRPr sz="1600">
              <a:solidFill>
                <a:schemeClr val="dk1"/>
              </a:solidFill>
              <a:latin typeface="Merriweather"/>
              <a:ea typeface="Merriweather"/>
              <a:cs typeface="Merriweather"/>
            </a:endParaRPr>
          </a:p>
        </p:txBody>
      </p:sp>
      <p:sp>
        <p:nvSpPr>
          <p:cNvPr id="941" name="Google Shape;941;p64"/>
          <p:cNvSpPr/>
          <p:nvPr/>
        </p:nvSpPr>
        <p:spPr bwMode="auto">
          <a:xfrm>
            <a:off x="1680434" y="1307025"/>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3</a:t>
            </a:r>
            <a:endParaRPr sz="1600">
              <a:solidFill>
                <a:schemeClr val="dk1"/>
              </a:solidFill>
              <a:latin typeface="Merriweather"/>
              <a:ea typeface="Merriweather"/>
              <a:cs typeface="Merriweather"/>
            </a:endParaRPr>
          </a:p>
        </p:txBody>
      </p:sp>
      <p:sp>
        <p:nvSpPr>
          <p:cNvPr id="942" name="Google Shape;942;p64"/>
          <p:cNvSpPr/>
          <p:nvPr/>
        </p:nvSpPr>
        <p:spPr bwMode="auto">
          <a:xfrm>
            <a:off x="2745921" y="1307025"/>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5</a:t>
            </a:r>
            <a:endParaRPr sz="1600">
              <a:solidFill>
                <a:schemeClr val="dk1"/>
              </a:solidFill>
              <a:latin typeface="Merriweather"/>
              <a:ea typeface="Merriweather"/>
              <a:cs typeface="Merriweather"/>
            </a:endParaRPr>
          </a:p>
        </p:txBody>
      </p:sp>
      <p:sp>
        <p:nvSpPr>
          <p:cNvPr id="943" name="Google Shape;943;p64"/>
          <p:cNvSpPr/>
          <p:nvPr/>
        </p:nvSpPr>
        <p:spPr bwMode="auto">
          <a:xfrm>
            <a:off x="1575192" y="2437870"/>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2</a:t>
            </a:r>
            <a:endParaRPr sz="1600">
              <a:solidFill>
                <a:schemeClr val="dk1"/>
              </a:solidFill>
              <a:latin typeface="Merriweather"/>
              <a:ea typeface="Merriweather"/>
              <a:cs typeface="Merriweather"/>
            </a:endParaRPr>
          </a:p>
        </p:txBody>
      </p:sp>
      <p:sp>
        <p:nvSpPr>
          <p:cNvPr id="944" name="Google Shape;944;p64"/>
          <p:cNvSpPr/>
          <p:nvPr/>
        </p:nvSpPr>
        <p:spPr bwMode="auto">
          <a:xfrm>
            <a:off x="2745921" y="2437870"/>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4</a:t>
            </a:r>
            <a:endParaRPr sz="1600">
              <a:solidFill>
                <a:schemeClr val="dk1"/>
              </a:solidFill>
              <a:latin typeface="Merriweather"/>
              <a:ea typeface="Merriweather"/>
              <a:cs typeface="Merriweather"/>
            </a:endParaRPr>
          </a:p>
        </p:txBody>
      </p:sp>
      <p:cxnSp>
        <p:nvCxnSpPr>
          <p:cNvPr id="945" name="Google Shape;945;p64"/>
          <p:cNvCxnSpPr>
            <a:cxnSpLocks/>
            <a:stCxn id="940" idx="7"/>
            <a:endCxn id="941" idx="2"/>
          </p:cNvCxnSpPr>
          <p:nvPr/>
        </p:nvCxnSpPr>
        <p:spPr bwMode="auto">
          <a:xfrm rot="10800000" flipH="1">
            <a:off x="1103876" y="1538463"/>
            <a:ext cx="576600" cy="321000"/>
          </a:xfrm>
          <a:prstGeom prst="straightConnector1">
            <a:avLst/>
          </a:prstGeom>
          <a:noFill/>
          <a:ln w="19050" cap="flat" cmpd="sng">
            <a:solidFill>
              <a:schemeClr val="dk2"/>
            </a:solidFill>
            <a:prstDash val="solid"/>
            <a:round/>
            <a:headEnd type="none" w="med" len="med"/>
            <a:tailEnd type="triangle" w="med" len="med"/>
          </a:ln>
        </p:spPr>
      </p:cxnSp>
      <p:cxnSp>
        <p:nvCxnSpPr>
          <p:cNvPr id="946" name="Google Shape;946;p64"/>
          <p:cNvCxnSpPr>
            <a:cxnSpLocks/>
            <a:stCxn id="940" idx="5"/>
            <a:endCxn id="943" idx="1"/>
          </p:cNvCxnSpPr>
          <p:nvPr/>
        </p:nvCxnSpPr>
        <p:spPr bwMode="auto">
          <a:xfrm>
            <a:off x="1103876" y="2186783"/>
            <a:ext cx="535200" cy="318899"/>
          </a:xfrm>
          <a:prstGeom prst="straightConnector1">
            <a:avLst/>
          </a:prstGeom>
          <a:noFill/>
          <a:ln w="19050" cap="flat" cmpd="sng">
            <a:solidFill>
              <a:schemeClr val="dk2"/>
            </a:solidFill>
            <a:prstDash val="solid"/>
            <a:round/>
            <a:headEnd type="none" w="med" len="med"/>
            <a:tailEnd type="triangle" w="med" len="med"/>
          </a:ln>
        </p:spPr>
      </p:cxnSp>
      <p:cxnSp>
        <p:nvCxnSpPr>
          <p:cNvPr id="947" name="Google Shape;947;p64"/>
          <p:cNvCxnSpPr>
            <a:cxnSpLocks/>
            <a:stCxn id="941" idx="6"/>
            <a:endCxn id="942" idx="2"/>
          </p:cNvCxnSpPr>
          <p:nvPr/>
        </p:nvCxnSpPr>
        <p:spPr bwMode="auto">
          <a:xfrm>
            <a:off x="2116934" y="1538475"/>
            <a:ext cx="629100" cy="0"/>
          </a:xfrm>
          <a:prstGeom prst="straightConnector1">
            <a:avLst/>
          </a:prstGeom>
          <a:noFill/>
          <a:ln w="19050" cap="flat" cmpd="sng">
            <a:solidFill>
              <a:schemeClr val="dk2"/>
            </a:solidFill>
            <a:prstDash val="solid"/>
            <a:round/>
            <a:headEnd type="none" w="med" len="med"/>
            <a:tailEnd type="triangle" w="med" len="med"/>
          </a:ln>
        </p:spPr>
      </p:cxnSp>
      <p:cxnSp>
        <p:nvCxnSpPr>
          <p:cNvPr id="948" name="Google Shape;948;p64"/>
          <p:cNvCxnSpPr>
            <a:cxnSpLocks/>
          </p:cNvCxnSpPr>
          <p:nvPr/>
        </p:nvCxnSpPr>
        <p:spPr bwMode="auto">
          <a:xfrm>
            <a:off x="2011812" y="2669382"/>
            <a:ext cx="688800" cy="0"/>
          </a:xfrm>
          <a:prstGeom prst="straightConnector1">
            <a:avLst/>
          </a:prstGeom>
          <a:noFill/>
          <a:ln w="19050" cap="flat" cmpd="sng">
            <a:solidFill>
              <a:schemeClr val="dk2"/>
            </a:solidFill>
            <a:prstDash val="solid"/>
            <a:round/>
            <a:headEnd type="none" w="med" len="med"/>
            <a:tailEnd type="triangle" w="med" len="med"/>
          </a:ln>
        </p:spPr>
      </p:cxnSp>
      <p:cxnSp>
        <p:nvCxnSpPr>
          <p:cNvPr id="949" name="Google Shape;949;p64"/>
          <p:cNvCxnSpPr>
            <a:cxnSpLocks/>
            <a:stCxn id="943" idx="6"/>
            <a:endCxn id="942" idx="3"/>
          </p:cNvCxnSpPr>
          <p:nvPr/>
        </p:nvCxnSpPr>
        <p:spPr bwMode="auto">
          <a:xfrm rot="10800000" flipH="1">
            <a:off x="2011692" y="1702120"/>
            <a:ext cx="798300" cy="967200"/>
          </a:xfrm>
          <a:prstGeom prst="straightConnector1">
            <a:avLst/>
          </a:prstGeom>
          <a:noFill/>
          <a:ln w="19050" cap="flat" cmpd="sng">
            <a:solidFill>
              <a:schemeClr val="dk2"/>
            </a:solidFill>
            <a:prstDash val="solid"/>
            <a:round/>
            <a:headEnd type="none" w="med" len="med"/>
            <a:tailEnd type="triangle" w="med" len="med"/>
          </a:ln>
        </p:spPr>
      </p:cxnSp>
      <p:cxnSp>
        <p:nvCxnSpPr>
          <p:cNvPr id="950" name="Google Shape;950;p64"/>
          <p:cNvCxnSpPr>
            <a:cxnSpLocks/>
            <a:stCxn id="944" idx="0"/>
            <a:endCxn id="942" idx="4"/>
          </p:cNvCxnSpPr>
          <p:nvPr/>
        </p:nvCxnSpPr>
        <p:spPr bwMode="auto">
          <a:xfrm rot="10800000">
            <a:off x="2964171" y="1770070"/>
            <a:ext cx="0" cy="667800"/>
          </a:xfrm>
          <a:prstGeom prst="straightConnector1">
            <a:avLst/>
          </a:prstGeom>
          <a:noFill/>
          <a:ln w="19050" cap="flat" cmpd="sng">
            <a:solidFill>
              <a:schemeClr val="dk2"/>
            </a:solidFill>
            <a:prstDash val="solid"/>
            <a:round/>
            <a:headEnd type="none" w="med" len="med"/>
            <a:tailEnd type="triangle" w="med" len="med"/>
          </a:ln>
        </p:spPr>
      </p:cxnSp>
      <p:cxnSp>
        <p:nvCxnSpPr>
          <p:cNvPr id="951" name="Google Shape;951;p64"/>
          <p:cNvCxnSpPr>
            <a:cxnSpLocks/>
            <a:stCxn id="944" idx="7"/>
          </p:cNvCxnSpPr>
          <p:nvPr/>
        </p:nvCxnSpPr>
        <p:spPr bwMode="auto">
          <a:xfrm rot="10800000" flipH="1">
            <a:off x="3118497" y="2186160"/>
            <a:ext cx="651299" cy="319500"/>
          </a:xfrm>
          <a:prstGeom prst="straightConnector1">
            <a:avLst/>
          </a:prstGeom>
          <a:noFill/>
          <a:ln w="19050" cap="flat" cmpd="sng">
            <a:solidFill>
              <a:schemeClr val="dk2"/>
            </a:solidFill>
            <a:prstDash val="solid"/>
            <a:round/>
            <a:headEnd type="none" w="med" len="med"/>
            <a:tailEnd type="triangle" w="med" len="med"/>
          </a:ln>
        </p:spPr>
      </p:cxnSp>
      <p:sp>
        <p:nvSpPr>
          <p:cNvPr id="952" name="Google Shape;952;p64"/>
          <p:cNvSpPr/>
          <p:nvPr/>
        </p:nvSpPr>
        <p:spPr bwMode="auto">
          <a:xfrm>
            <a:off x="3702262" y="1809914"/>
            <a:ext cx="436500" cy="462899"/>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6</a:t>
            </a:r>
            <a:endParaRPr sz="1600">
              <a:latin typeface="Merriweather"/>
              <a:ea typeface="Merriweather"/>
              <a:cs typeface="Merriweather"/>
            </a:endParaRPr>
          </a:p>
        </p:txBody>
      </p:sp>
      <p:cxnSp>
        <p:nvCxnSpPr>
          <p:cNvPr id="953" name="Google Shape;953;p64"/>
          <p:cNvCxnSpPr>
            <a:cxnSpLocks/>
            <a:stCxn id="942" idx="6"/>
            <a:endCxn id="952" idx="1"/>
          </p:cNvCxnSpPr>
          <p:nvPr/>
        </p:nvCxnSpPr>
        <p:spPr bwMode="auto">
          <a:xfrm>
            <a:off x="3182421" y="1538475"/>
            <a:ext cx="583799" cy="339300"/>
          </a:xfrm>
          <a:prstGeom prst="straightConnector1">
            <a:avLst/>
          </a:prstGeom>
          <a:noFill/>
          <a:ln w="19050" cap="flat" cmpd="sng">
            <a:solidFill>
              <a:schemeClr val="dk2"/>
            </a:solidFill>
            <a:prstDash val="solid"/>
            <a:round/>
            <a:headEnd type="none" w="med" len="med"/>
            <a:tailEnd type="triangle" w="med" len="med"/>
          </a:ln>
        </p:spPr>
      </p:cxnSp>
      <p:graphicFrame>
        <p:nvGraphicFramePr>
          <p:cNvPr id="954" name="Google Shape;954;p64"/>
          <p:cNvGraphicFramePr>
            <a:graphicFrameLocks xmlns:a="http://schemas.openxmlformats.org/drawingml/2006/main"/>
          </p:cNvGraphicFramePr>
          <p:nvPr/>
        </p:nvGraphicFramePr>
        <p:xfrm>
          <a:off x="5295899" y="2533650"/>
          <a:ext cx="3000000" cy="3000000"/>
        </p:xfrm>
        <a:graphic>
          <a:graphicData uri="http://schemas.openxmlformats.org/drawingml/2006/table">
            <a:tbl>
              <a:tblPr firstRow="0" firstCol="0" lastRow="0" lastCol="0" bandRow="0" bandCol="0">
                <a:tableStyleId>{0FF95457-F481-43EF-8FB5-189A222E6397}</a:tableStyleId>
                <a:noFill/>
              </a:tblPr>
              <a:tblGrid>
                <a:gridCol w="521625"/>
                <a:gridCol w="521625"/>
                <a:gridCol w="521625"/>
                <a:gridCol w="521625"/>
                <a:gridCol w="521625"/>
                <a:gridCol w="521625"/>
              </a:tblGrid>
              <a:tr h="381000">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3</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4</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5</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6</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r>
            </a:tbl>
          </a:graphicData>
        </a:graphic>
      </p:graphicFrame>
      <p:graphicFrame>
        <p:nvGraphicFramePr>
          <p:cNvPr id="955" name="Google Shape;955;p64"/>
          <p:cNvGraphicFramePr>
            <a:graphicFrameLocks xmlns:a="http://schemas.openxmlformats.org/drawingml/2006/main"/>
          </p:cNvGraphicFramePr>
          <p:nvPr/>
        </p:nvGraphicFramePr>
        <p:xfrm>
          <a:off x="5295899" y="2914650"/>
          <a:ext cx="3000000" cy="3000000"/>
        </p:xfrm>
        <a:graphic>
          <a:graphicData uri="http://schemas.openxmlformats.org/drawingml/2006/table">
            <a:tbl>
              <a:tblPr firstRow="0" firstCol="0" lastRow="0" lastCol="0" bandRow="0" bandCol="0">
                <a:tableStyleId>{0FF95457-F481-43EF-8FB5-189A222E6397}</a:tableStyleId>
                <a:noFill/>
              </a:tblPr>
              <a:tblGrid>
                <a:gridCol w="521625"/>
                <a:gridCol w="521625"/>
                <a:gridCol w="521625"/>
                <a:gridCol w="521625"/>
                <a:gridCol w="521625"/>
                <a:gridCol w="521625"/>
              </a:tblGrid>
              <a:tr h="381000">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0</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r>
            </a:tbl>
          </a:graphicData>
        </a:graphic>
      </p:graphicFrame>
      <p:sp>
        <p:nvSpPr>
          <p:cNvPr id="956" name="Google Shape;956;p64"/>
          <p:cNvSpPr txBox="1"/>
          <p:nvPr/>
        </p:nvSpPr>
        <p:spPr bwMode="auto">
          <a:xfrm>
            <a:off x="4237075" y="2917250"/>
            <a:ext cx="981000" cy="2556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Visited</a:t>
            </a:r>
            <a:endParaRPr>
              <a:latin typeface="Merriweather"/>
              <a:ea typeface="Merriweather"/>
              <a:cs typeface="Merriweather"/>
            </a:endParaRPr>
          </a:p>
        </p:txBody>
      </p:sp>
      <p:sp>
        <p:nvSpPr>
          <p:cNvPr id="957" name="Google Shape;957;p64"/>
          <p:cNvSpPr txBox="1"/>
          <p:nvPr/>
        </p:nvSpPr>
        <p:spPr bwMode="auto">
          <a:xfrm>
            <a:off x="4303375" y="3526850"/>
            <a:ext cx="2418900" cy="2556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Queue:     4 5 </a:t>
            </a:r>
            <a:endParaRPr>
              <a:latin typeface="Merriweather"/>
              <a:ea typeface="Merriweather"/>
              <a:cs typeface="Merriweather"/>
            </a:endParaRPr>
          </a:p>
        </p:txBody>
      </p:sp>
      <p:sp>
        <p:nvSpPr>
          <p:cNvPr id="958" name="Google Shape;958;p64"/>
          <p:cNvSpPr txBox="1"/>
          <p:nvPr/>
        </p:nvSpPr>
        <p:spPr bwMode="auto">
          <a:xfrm>
            <a:off x="4303375" y="3907850"/>
            <a:ext cx="1222500" cy="2556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Print: 1 2 3    </a:t>
            </a:r>
            <a:endParaRPr>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63" name="Google Shape;963;p65"/>
          <p:cNvSpPr txBox="1"/>
          <p:nvPr>
            <p:ph type="title"/>
          </p:nvPr>
        </p:nvSpPr>
        <p:spPr bwMode="auto">
          <a:xfrm>
            <a:off x="674150" y="617000"/>
            <a:ext cx="7902600" cy="2556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000" b="1">
                <a:highlight>
                  <a:srgbClr val="FFFFFF"/>
                </a:highlight>
                <a:latin typeface="Merriweather"/>
                <a:ea typeface="Merriweather"/>
                <a:cs typeface="Merriweather"/>
              </a:rPr>
              <a:t>Breadth First Search (BFS)</a:t>
            </a:r>
            <a:endParaRPr sz="2000" b="1">
              <a:latin typeface="Merriweather"/>
              <a:ea typeface="Merriweather"/>
              <a:cs typeface="Merriweather"/>
            </a:endParaRPr>
          </a:p>
        </p:txBody>
      </p:sp>
      <p:sp>
        <p:nvSpPr>
          <p:cNvPr id="964" name="Google Shape;964;p65"/>
          <p:cNvSpPr/>
          <p:nvPr/>
        </p:nvSpPr>
        <p:spPr bwMode="auto">
          <a:xfrm>
            <a:off x="731300" y="1791673"/>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1</a:t>
            </a:r>
            <a:endParaRPr sz="1600">
              <a:solidFill>
                <a:schemeClr val="dk1"/>
              </a:solidFill>
              <a:latin typeface="Merriweather"/>
              <a:ea typeface="Merriweather"/>
              <a:cs typeface="Merriweather"/>
            </a:endParaRPr>
          </a:p>
        </p:txBody>
      </p:sp>
      <p:sp>
        <p:nvSpPr>
          <p:cNvPr id="965" name="Google Shape;965;p65"/>
          <p:cNvSpPr/>
          <p:nvPr/>
        </p:nvSpPr>
        <p:spPr bwMode="auto">
          <a:xfrm>
            <a:off x="1680434" y="1307025"/>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3</a:t>
            </a:r>
            <a:endParaRPr sz="1600">
              <a:solidFill>
                <a:schemeClr val="dk1"/>
              </a:solidFill>
              <a:latin typeface="Merriweather"/>
              <a:ea typeface="Merriweather"/>
              <a:cs typeface="Merriweather"/>
            </a:endParaRPr>
          </a:p>
        </p:txBody>
      </p:sp>
      <p:sp>
        <p:nvSpPr>
          <p:cNvPr id="966" name="Google Shape;966;p65"/>
          <p:cNvSpPr/>
          <p:nvPr/>
        </p:nvSpPr>
        <p:spPr bwMode="auto">
          <a:xfrm>
            <a:off x="2745921" y="1307025"/>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5</a:t>
            </a:r>
            <a:endParaRPr sz="1600">
              <a:solidFill>
                <a:schemeClr val="dk1"/>
              </a:solidFill>
              <a:latin typeface="Merriweather"/>
              <a:ea typeface="Merriweather"/>
              <a:cs typeface="Merriweather"/>
            </a:endParaRPr>
          </a:p>
        </p:txBody>
      </p:sp>
      <p:sp>
        <p:nvSpPr>
          <p:cNvPr id="967" name="Google Shape;967;p65"/>
          <p:cNvSpPr/>
          <p:nvPr/>
        </p:nvSpPr>
        <p:spPr bwMode="auto">
          <a:xfrm>
            <a:off x="1575192" y="2437870"/>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2</a:t>
            </a:r>
            <a:endParaRPr sz="1600">
              <a:solidFill>
                <a:schemeClr val="dk1"/>
              </a:solidFill>
              <a:latin typeface="Merriweather"/>
              <a:ea typeface="Merriweather"/>
              <a:cs typeface="Merriweather"/>
            </a:endParaRPr>
          </a:p>
        </p:txBody>
      </p:sp>
      <p:sp>
        <p:nvSpPr>
          <p:cNvPr id="968" name="Google Shape;968;p65"/>
          <p:cNvSpPr/>
          <p:nvPr/>
        </p:nvSpPr>
        <p:spPr bwMode="auto">
          <a:xfrm>
            <a:off x="2745921" y="2437870"/>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4</a:t>
            </a:r>
            <a:endParaRPr sz="1600">
              <a:solidFill>
                <a:schemeClr val="dk1"/>
              </a:solidFill>
              <a:latin typeface="Merriweather"/>
              <a:ea typeface="Merriweather"/>
              <a:cs typeface="Merriweather"/>
            </a:endParaRPr>
          </a:p>
        </p:txBody>
      </p:sp>
      <p:cxnSp>
        <p:nvCxnSpPr>
          <p:cNvPr id="969" name="Google Shape;969;p65"/>
          <p:cNvCxnSpPr>
            <a:cxnSpLocks/>
            <a:stCxn id="964" idx="7"/>
            <a:endCxn id="965" idx="2"/>
          </p:cNvCxnSpPr>
          <p:nvPr/>
        </p:nvCxnSpPr>
        <p:spPr bwMode="auto">
          <a:xfrm rot="10800000" flipH="1">
            <a:off x="1103876" y="1538463"/>
            <a:ext cx="576600" cy="321000"/>
          </a:xfrm>
          <a:prstGeom prst="straightConnector1">
            <a:avLst/>
          </a:prstGeom>
          <a:noFill/>
          <a:ln w="19050" cap="flat" cmpd="sng">
            <a:solidFill>
              <a:schemeClr val="dk2"/>
            </a:solidFill>
            <a:prstDash val="solid"/>
            <a:round/>
            <a:headEnd type="none" w="med" len="med"/>
            <a:tailEnd type="triangle" w="med" len="med"/>
          </a:ln>
        </p:spPr>
      </p:cxnSp>
      <p:cxnSp>
        <p:nvCxnSpPr>
          <p:cNvPr id="970" name="Google Shape;970;p65"/>
          <p:cNvCxnSpPr>
            <a:cxnSpLocks/>
            <a:stCxn id="964" idx="5"/>
            <a:endCxn id="967" idx="1"/>
          </p:cNvCxnSpPr>
          <p:nvPr/>
        </p:nvCxnSpPr>
        <p:spPr bwMode="auto">
          <a:xfrm>
            <a:off x="1103876" y="2186783"/>
            <a:ext cx="535200" cy="318899"/>
          </a:xfrm>
          <a:prstGeom prst="straightConnector1">
            <a:avLst/>
          </a:prstGeom>
          <a:noFill/>
          <a:ln w="19050" cap="flat" cmpd="sng">
            <a:solidFill>
              <a:schemeClr val="dk2"/>
            </a:solidFill>
            <a:prstDash val="solid"/>
            <a:round/>
            <a:headEnd type="none" w="med" len="med"/>
            <a:tailEnd type="triangle" w="med" len="med"/>
          </a:ln>
        </p:spPr>
      </p:cxnSp>
      <p:cxnSp>
        <p:nvCxnSpPr>
          <p:cNvPr id="971" name="Google Shape;971;p65"/>
          <p:cNvCxnSpPr>
            <a:cxnSpLocks/>
            <a:stCxn id="965" idx="6"/>
            <a:endCxn id="966" idx="2"/>
          </p:cNvCxnSpPr>
          <p:nvPr/>
        </p:nvCxnSpPr>
        <p:spPr bwMode="auto">
          <a:xfrm>
            <a:off x="2116934" y="1538475"/>
            <a:ext cx="629100" cy="0"/>
          </a:xfrm>
          <a:prstGeom prst="straightConnector1">
            <a:avLst/>
          </a:prstGeom>
          <a:noFill/>
          <a:ln w="19050" cap="flat" cmpd="sng">
            <a:solidFill>
              <a:schemeClr val="dk2"/>
            </a:solidFill>
            <a:prstDash val="solid"/>
            <a:round/>
            <a:headEnd type="none" w="med" len="med"/>
            <a:tailEnd type="triangle" w="med" len="med"/>
          </a:ln>
        </p:spPr>
      </p:cxnSp>
      <p:cxnSp>
        <p:nvCxnSpPr>
          <p:cNvPr id="972" name="Google Shape;972;p65"/>
          <p:cNvCxnSpPr>
            <a:cxnSpLocks/>
          </p:cNvCxnSpPr>
          <p:nvPr/>
        </p:nvCxnSpPr>
        <p:spPr bwMode="auto">
          <a:xfrm>
            <a:off x="2011812" y="2669382"/>
            <a:ext cx="688800" cy="0"/>
          </a:xfrm>
          <a:prstGeom prst="straightConnector1">
            <a:avLst/>
          </a:prstGeom>
          <a:noFill/>
          <a:ln w="19050" cap="flat" cmpd="sng">
            <a:solidFill>
              <a:schemeClr val="dk2"/>
            </a:solidFill>
            <a:prstDash val="solid"/>
            <a:round/>
            <a:headEnd type="none" w="med" len="med"/>
            <a:tailEnd type="triangle" w="med" len="med"/>
          </a:ln>
        </p:spPr>
      </p:cxnSp>
      <p:cxnSp>
        <p:nvCxnSpPr>
          <p:cNvPr id="973" name="Google Shape;973;p65"/>
          <p:cNvCxnSpPr>
            <a:cxnSpLocks/>
            <a:stCxn id="967" idx="6"/>
            <a:endCxn id="966" idx="3"/>
          </p:cNvCxnSpPr>
          <p:nvPr/>
        </p:nvCxnSpPr>
        <p:spPr bwMode="auto">
          <a:xfrm rot="10800000" flipH="1">
            <a:off x="2011692" y="1702120"/>
            <a:ext cx="798300" cy="967200"/>
          </a:xfrm>
          <a:prstGeom prst="straightConnector1">
            <a:avLst/>
          </a:prstGeom>
          <a:noFill/>
          <a:ln w="19050" cap="flat" cmpd="sng">
            <a:solidFill>
              <a:schemeClr val="dk2"/>
            </a:solidFill>
            <a:prstDash val="solid"/>
            <a:round/>
            <a:headEnd type="none" w="med" len="med"/>
            <a:tailEnd type="triangle" w="med" len="med"/>
          </a:ln>
        </p:spPr>
      </p:cxnSp>
      <p:cxnSp>
        <p:nvCxnSpPr>
          <p:cNvPr id="974" name="Google Shape;974;p65"/>
          <p:cNvCxnSpPr>
            <a:cxnSpLocks/>
            <a:stCxn id="968" idx="0"/>
            <a:endCxn id="966" idx="4"/>
          </p:cNvCxnSpPr>
          <p:nvPr/>
        </p:nvCxnSpPr>
        <p:spPr bwMode="auto">
          <a:xfrm rot="10800000">
            <a:off x="2964171" y="1770070"/>
            <a:ext cx="0" cy="667800"/>
          </a:xfrm>
          <a:prstGeom prst="straightConnector1">
            <a:avLst/>
          </a:prstGeom>
          <a:noFill/>
          <a:ln w="19050" cap="flat" cmpd="sng">
            <a:solidFill>
              <a:schemeClr val="dk2"/>
            </a:solidFill>
            <a:prstDash val="solid"/>
            <a:round/>
            <a:headEnd type="none" w="med" len="med"/>
            <a:tailEnd type="triangle" w="med" len="med"/>
          </a:ln>
        </p:spPr>
      </p:cxnSp>
      <p:cxnSp>
        <p:nvCxnSpPr>
          <p:cNvPr id="975" name="Google Shape;975;p65"/>
          <p:cNvCxnSpPr>
            <a:cxnSpLocks/>
            <a:stCxn id="968" idx="7"/>
          </p:cNvCxnSpPr>
          <p:nvPr/>
        </p:nvCxnSpPr>
        <p:spPr bwMode="auto">
          <a:xfrm rot="10800000" flipH="1">
            <a:off x="3118497" y="2186160"/>
            <a:ext cx="651299" cy="319500"/>
          </a:xfrm>
          <a:prstGeom prst="straightConnector1">
            <a:avLst/>
          </a:prstGeom>
          <a:noFill/>
          <a:ln w="19050" cap="flat" cmpd="sng">
            <a:solidFill>
              <a:schemeClr val="dk2"/>
            </a:solidFill>
            <a:prstDash val="solid"/>
            <a:round/>
            <a:headEnd type="none" w="med" len="med"/>
            <a:tailEnd type="triangle" w="med" len="med"/>
          </a:ln>
        </p:spPr>
      </p:cxnSp>
      <p:sp>
        <p:nvSpPr>
          <p:cNvPr id="976" name="Google Shape;976;p65"/>
          <p:cNvSpPr/>
          <p:nvPr/>
        </p:nvSpPr>
        <p:spPr bwMode="auto">
          <a:xfrm>
            <a:off x="3702262" y="1809914"/>
            <a:ext cx="436500" cy="462899"/>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6</a:t>
            </a:r>
            <a:endParaRPr sz="1600">
              <a:latin typeface="Merriweather"/>
              <a:ea typeface="Merriweather"/>
              <a:cs typeface="Merriweather"/>
            </a:endParaRPr>
          </a:p>
        </p:txBody>
      </p:sp>
      <p:cxnSp>
        <p:nvCxnSpPr>
          <p:cNvPr id="977" name="Google Shape;977;p65"/>
          <p:cNvCxnSpPr>
            <a:cxnSpLocks/>
            <a:stCxn id="966" idx="6"/>
            <a:endCxn id="976" idx="1"/>
          </p:cNvCxnSpPr>
          <p:nvPr/>
        </p:nvCxnSpPr>
        <p:spPr bwMode="auto">
          <a:xfrm>
            <a:off x="3182421" y="1538475"/>
            <a:ext cx="583799" cy="339300"/>
          </a:xfrm>
          <a:prstGeom prst="straightConnector1">
            <a:avLst/>
          </a:prstGeom>
          <a:noFill/>
          <a:ln w="19050" cap="flat" cmpd="sng">
            <a:solidFill>
              <a:schemeClr val="dk2"/>
            </a:solidFill>
            <a:prstDash val="solid"/>
            <a:round/>
            <a:headEnd type="none" w="med" len="med"/>
            <a:tailEnd type="triangle" w="med" len="med"/>
          </a:ln>
        </p:spPr>
      </p:cxnSp>
      <p:graphicFrame>
        <p:nvGraphicFramePr>
          <p:cNvPr id="978" name="Google Shape;978;p65"/>
          <p:cNvGraphicFramePr>
            <a:graphicFrameLocks xmlns:a="http://schemas.openxmlformats.org/drawingml/2006/main"/>
          </p:cNvGraphicFramePr>
          <p:nvPr/>
        </p:nvGraphicFramePr>
        <p:xfrm>
          <a:off x="5295899" y="2533650"/>
          <a:ext cx="3000000" cy="3000000"/>
        </p:xfrm>
        <a:graphic>
          <a:graphicData uri="http://schemas.openxmlformats.org/drawingml/2006/table">
            <a:tbl>
              <a:tblPr firstRow="0" firstCol="0" lastRow="0" lastCol="0" bandRow="0" bandCol="0">
                <a:tableStyleId>{0FF95457-F481-43EF-8FB5-189A222E6397}</a:tableStyleId>
                <a:noFill/>
              </a:tblPr>
              <a:tblGrid>
                <a:gridCol w="521625"/>
                <a:gridCol w="521625"/>
                <a:gridCol w="521625"/>
                <a:gridCol w="521625"/>
                <a:gridCol w="521625"/>
                <a:gridCol w="521625"/>
              </a:tblGrid>
              <a:tr h="381000">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3</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4</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5</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6</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r>
            </a:tbl>
          </a:graphicData>
        </a:graphic>
      </p:graphicFrame>
      <p:graphicFrame>
        <p:nvGraphicFramePr>
          <p:cNvPr id="979" name="Google Shape;979;p65"/>
          <p:cNvGraphicFramePr>
            <a:graphicFrameLocks xmlns:a="http://schemas.openxmlformats.org/drawingml/2006/main"/>
          </p:cNvGraphicFramePr>
          <p:nvPr/>
        </p:nvGraphicFramePr>
        <p:xfrm>
          <a:off x="5295899" y="2914650"/>
          <a:ext cx="3000000" cy="3000000"/>
        </p:xfrm>
        <a:graphic>
          <a:graphicData uri="http://schemas.openxmlformats.org/drawingml/2006/table">
            <a:tbl>
              <a:tblPr firstRow="0" firstCol="0" lastRow="0" lastCol="0" bandRow="0" bandCol="0">
                <a:tableStyleId>{0FF95457-F481-43EF-8FB5-189A222E6397}</a:tableStyleId>
                <a:noFill/>
              </a:tblPr>
              <a:tblGrid>
                <a:gridCol w="521625"/>
                <a:gridCol w="521625"/>
                <a:gridCol w="521625"/>
                <a:gridCol w="521625"/>
                <a:gridCol w="521625"/>
                <a:gridCol w="521625"/>
              </a:tblGrid>
              <a:tr h="381000">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0</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r>
            </a:tbl>
          </a:graphicData>
        </a:graphic>
      </p:graphicFrame>
      <p:sp>
        <p:nvSpPr>
          <p:cNvPr id="980" name="Google Shape;980;p65"/>
          <p:cNvSpPr txBox="1"/>
          <p:nvPr/>
        </p:nvSpPr>
        <p:spPr bwMode="auto">
          <a:xfrm>
            <a:off x="4237075" y="2917250"/>
            <a:ext cx="981000" cy="2556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Visited</a:t>
            </a:r>
            <a:endParaRPr>
              <a:latin typeface="Merriweather"/>
              <a:ea typeface="Merriweather"/>
              <a:cs typeface="Merriweather"/>
            </a:endParaRPr>
          </a:p>
        </p:txBody>
      </p:sp>
      <p:sp>
        <p:nvSpPr>
          <p:cNvPr id="981" name="Google Shape;981;p65"/>
          <p:cNvSpPr txBox="1"/>
          <p:nvPr/>
        </p:nvSpPr>
        <p:spPr bwMode="auto">
          <a:xfrm>
            <a:off x="4303375" y="3526850"/>
            <a:ext cx="2418900" cy="2556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Queue:      5 </a:t>
            </a:r>
            <a:endParaRPr>
              <a:latin typeface="Merriweather"/>
              <a:ea typeface="Merriweather"/>
              <a:cs typeface="Merriweather"/>
            </a:endParaRPr>
          </a:p>
        </p:txBody>
      </p:sp>
      <p:sp>
        <p:nvSpPr>
          <p:cNvPr id="982" name="Google Shape;982;p65"/>
          <p:cNvSpPr txBox="1"/>
          <p:nvPr/>
        </p:nvSpPr>
        <p:spPr bwMode="auto">
          <a:xfrm>
            <a:off x="4303375" y="3907850"/>
            <a:ext cx="3195900" cy="2556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Print:   1 2 3 4    </a:t>
            </a:r>
            <a:endParaRPr>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87" name="Google Shape;987;p66"/>
          <p:cNvSpPr txBox="1"/>
          <p:nvPr>
            <p:ph type="title"/>
          </p:nvPr>
        </p:nvSpPr>
        <p:spPr bwMode="auto">
          <a:xfrm>
            <a:off x="674150" y="617000"/>
            <a:ext cx="7902600" cy="2556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000" b="1">
                <a:highlight>
                  <a:srgbClr val="FFFFFF"/>
                </a:highlight>
                <a:latin typeface="Merriweather"/>
                <a:ea typeface="Merriweather"/>
                <a:cs typeface="Merriweather"/>
              </a:rPr>
              <a:t>Breadth First Search (BFS)</a:t>
            </a:r>
            <a:endParaRPr sz="2000" b="1">
              <a:latin typeface="Merriweather"/>
              <a:ea typeface="Merriweather"/>
              <a:cs typeface="Merriweather"/>
            </a:endParaRPr>
          </a:p>
        </p:txBody>
      </p:sp>
      <p:sp>
        <p:nvSpPr>
          <p:cNvPr id="988" name="Google Shape;988;p66"/>
          <p:cNvSpPr/>
          <p:nvPr/>
        </p:nvSpPr>
        <p:spPr bwMode="auto">
          <a:xfrm>
            <a:off x="731300" y="1791673"/>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1</a:t>
            </a:r>
            <a:endParaRPr sz="1600">
              <a:solidFill>
                <a:schemeClr val="dk1"/>
              </a:solidFill>
              <a:latin typeface="Merriweather"/>
              <a:ea typeface="Merriweather"/>
              <a:cs typeface="Merriweather"/>
            </a:endParaRPr>
          </a:p>
        </p:txBody>
      </p:sp>
      <p:sp>
        <p:nvSpPr>
          <p:cNvPr id="989" name="Google Shape;989;p66"/>
          <p:cNvSpPr/>
          <p:nvPr/>
        </p:nvSpPr>
        <p:spPr bwMode="auto">
          <a:xfrm>
            <a:off x="1680434" y="1307025"/>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3</a:t>
            </a:r>
            <a:endParaRPr sz="1600">
              <a:solidFill>
                <a:schemeClr val="dk1"/>
              </a:solidFill>
              <a:latin typeface="Merriweather"/>
              <a:ea typeface="Merriweather"/>
              <a:cs typeface="Merriweather"/>
            </a:endParaRPr>
          </a:p>
        </p:txBody>
      </p:sp>
      <p:sp>
        <p:nvSpPr>
          <p:cNvPr id="990" name="Google Shape;990;p66"/>
          <p:cNvSpPr/>
          <p:nvPr/>
        </p:nvSpPr>
        <p:spPr bwMode="auto">
          <a:xfrm>
            <a:off x="2745921" y="1307025"/>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5</a:t>
            </a:r>
            <a:endParaRPr sz="1600">
              <a:solidFill>
                <a:schemeClr val="dk1"/>
              </a:solidFill>
              <a:latin typeface="Merriweather"/>
              <a:ea typeface="Merriweather"/>
              <a:cs typeface="Merriweather"/>
            </a:endParaRPr>
          </a:p>
        </p:txBody>
      </p:sp>
      <p:sp>
        <p:nvSpPr>
          <p:cNvPr id="991" name="Google Shape;991;p66"/>
          <p:cNvSpPr/>
          <p:nvPr/>
        </p:nvSpPr>
        <p:spPr bwMode="auto">
          <a:xfrm>
            <a:off x="1575192" y="2437870"/>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2</a:t>
            </a:r>
            <a:endParaRPr sz="1600">
              <a:solidFill>
                <a:schemeClr val="dk1"/>
              </a:solidFill>
              <a:latin typeface="Merriweather"/>
              <a:ea typeface="Merriweather"/>
              <a:cs typeface="Merriweather"/>
            </a:endParaRPr>
          </a:p>
        </p:txBody>
      </p:sp>
      <p:sp>
        <p:nvSpPr>
          <p:cNvPr id="992" name="Google Shape;992;p66"/>
          <p:cNvSpPr/>
          <p:nvPr/>
        </p:nvSpPr>
        <p:spPr bwMode="auto">
          <a:xfrm>
            <a:off x="2745921" y="2437870"/>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4</a:t>
            </a:r>
            <a:endParaRPr sz="1600">
              <a:solidFill>
                <a:schemeClr val="dk1"/>
              </a:solidFill>
              <a:latin typeface="Merriweather"/>
              <a:ea typeface="Merriweather"/>
              <a:cs typeface="Merriweather"/>
            </a:endParaRPr>
          </a:p>
        </p:txBody>
      </p:sp>
      <p:cxnSp>
        <p:nvCxnSpPr>
          <p:cNvPr id="993" name="Google Shape;993;p66"/>
          <p:cNvCxnSpPr>
            <a:cxnSpLocks/>
            <a:stCxn id="988" idx="7"/>
            <a:endCxn id="989" idx="2"/>
          </p:cNvCxnSpPr>
          <p:nvPr/>
        </p:nvCxnSpPr>
        <p:spPr bwMode="auto">
          <a:xfrm rot="10800000" flipH="1">
            <a:off x="1103876" y="1538463"/>
            <a:ext cx="576600" cy="321000"/>
          </a:xfrm>
          <a:prstGeom prst="straightConnector1">
            <a:avLst/>
          </a:prstGeom>
          <a:noFill/>
          <a:ln w="19050" cap="flat" cmpd="sng">
            <a:solidFill>
              <a:schemeClr val="dk2"/>
            </a:solidFill>
            <a:prstDash val="solid"/>
            <a:round/>
            <a:headEnd type="none" w="med" len="med"/>
            <a:tailEnd type="triangle" w="med" len="med"/>
          </a:ln>
        </p:spPr>
      </p:cxnSp>
      <p:cxnSp>
        <p:nvCxnSpPr>
          <p:cNvPr id="994" name="Google Shape;994;p66"/>
          <p:cNvCxnSpPr>
            <a:cxnSpLocks/>
            <a:stCxn id="988" idx="5"/>
            <a:endCxn id="991" idx="1"/>
          </p:cNvCxnSpPr>
          <p:nvPr/>
        </p:nvCxnSpPr>
        <p:spPr bwMode="auto">
          <a:xfrm>
            <a:off x="1103876" y="2186783"/>
            <a:ext cx="535200" cy="318899"/>
          </a:xfrm>
          <a:prstGeom prst="straightConnector1">
            <a:avLst/>
          </a:prstGeom>
          <a:noFill/>
          <a:ln w="19050" cap="flat" cmpd="sng">
            <a:solidFill>
              <a:schemeClr val="dk2"/>
            </a:solidFill>
            <a:prstDash val="solid"/>
            <a:round/>
            <a:headEnd type="none" w="med" len="med"/>
            <a:tailEnd type="triangle" w="med" len="med"/>
          </a:ln>
        </p:spPr>
      </p:cxnSp>
      <p:cxnSp>
        <p:nvCxnSpPr>
          <p:cNvPr id="995" name="Google Shape;995;p66"/>
          <p:cNvCxnSpPr>
            <a:cxnSpLocks/>
            <a:stCxn id="989" idx="6"/>
            <a:endCxn id="990" idx="2"/>
          </p:cNvCxnSpPr>
          <p:nvPr/>
        </p:nvCxnSpPr>
        <p:spPr bwMode="auto">
          <a:xfrm>
            <a:off x="2116934" y="1538475"/>
            <a:ext cx="629100" cy="0"/>
          </a:xfrm>
          <a:prstGeom prst="straightConnector1">
            <a:avLst/>
          </a:prstGeom>
          <a:noFill/>
          <a:ln w="19050" cap="flat" cmpd="sng">
            <a:solidFill>
              <a:schemeClr val="dk2"/>
            </a:solidFill>
            <a:prstDash val="solid"/>
            <a:round/>
            <a:headEnd type="none" w="med" len="med"/>
            <a:tailEnd type="triangle" w="med" len="med"/>
          </a:ln>
        </p:spPr>
      </p:cxnSp>
      <p:cxnSp>
        <p:nvCxnSpPr>
          <p:cNvPr id="996" name="Google Shape;996;p66"/>
          <p:cNvCxnSpPr>
            <a:cxnSpLocks/>
          </p:cNvCxnSpPr>
          <p:nvPr/>
        </p:nvCxnSpPr>
        <p:spPr bwMode="auto">
          <a:xfrm>
            <a:off x="2011812" y="2669382"/>
            <a:ext cx="688800" cy="0"/>
          </a:xfrm>
          <a:prstGeom prst="straightConnector1">
            <a:avLst/>
          </a:prstGeom>
          <a:noFill/>
          <a:ln w="19050" cap="flat" cmpd="sng">
            <a:solidFill>
              <a:schemeClr val="dk2"/>
            </a:solidFill>
            <a:prstDash val="solid"/>
            <a:round/>
            <a:headEnd type="none" w="med" len="med"/>
            <a:tailEnd type="triangle" w="med" len="med"/>
          </a:ln>
        </p:spPr>
      </p:cxnSp>
      <p:cxnSp>
        <p:nvCxnSpPr>
          <p:cNvPr id="997" name="Google Shape;997;p66"/>
          <p:cNvCxnSpPr>
            <a:cxnSpLocks/>
            <a:stCxn id="991" idx="6"/>
            <a:endCxn id="990" idx="3"/>
          </p:cNvCxnSpPr>
          <p:nvPr/>
        </p:nvCxnSpPr>
        <p:spPr bwMode="auto">
          <a:xfrm rot="10800000" flipH="1">
            <a:off x="2011692" y="1702120"/>
            <a:ext cx="798300" cy="967200"/>
          </a:xfrm>
          <a:prstGeom prst="straightConnector1">
            <a:avLst/>
          </a:prstGeom>
          <a:noFill/>
          <a:ln w="19050" cap="flat" cmpd="sng">
            <a:solidFill>
              <a:schemeClr val="dk2"/>
            </a:solidFill>
            <a:prstDash val="solid"/>
            <a:round/>
            <a:headEnd type="none" w="med" len="med"/>
            <a:tailEnd type="triangle" w="med" len="med"/>
          </a:ln>
        </p:spPr>
      </p:cxnSp>
      <p:cxnSp>
        <p:nvCxnSpPr>
          <p:cNvPr id="998" name="Google Shape;998;p66"/>
          <p:cNvCxnSpPr>
            <a:cxnSpLocks/>
            <a:stCxn id="992" idx="0"/>
            <a:endCxn id="990" idx="4"/>
          </p:cNvCxnSpPr>
          <p:nvPr/>
        </p:nvCxnSpPr>
        <p:spPr bwMode="auto">
          <a:xfrm rot="10800000">
            <a:off x="2964171" y="1770070"/>
            <a:ext cx="0" cy="667800"/>
          </a:xfrm>
          <a:prstGeom prst="straightConnector1">
            <a:avLst/>
          </a:prstGeom>
          <a:noFill/>
          <a:ln w="19050" cap="flat" cmpd="sng">
            <a:solidFill>
              <a:schemeClr val="dk2"/>
            </a:solidFill>
            <a:prstDash val="solid"/>
            <a:round/>
            <a:headEnd type="none" w="med" len="med"/>
            <a:tailEnd type="triangle" w="med" len="med"/>
          </a:ln>
        </p:spPr>
      </p:cxnSp>
      <p:cxnSp>
        <p:nvCxnSpPr>
          <p:cNvPr id="999" name="Google Shape;999;p66"/>
          <p:cNvCxnSpPr>
            <a:cxnSpLocks/>
            <a:stCxn id="992" idx="7"/>
          </p:cNvCxnSpPr>
          <p:nvPr/>
        </p:nvCxnSpPr>
        <p:spPr bwMode="auto">
          <a:xfrm rot="10800000" flipH="1">
            <a:off x="3118497" y="2186160"/>
            <a:ext cx="651299" cy="319500"/>
          </a:xfrm>
          <a:prstGeom prst="straightConnector1">
            <a:avLst/>
          </a:prstGeom>
          <a:noFill/>
          <a:ln w="19050" cap="flat" cmpd="sng">
            <a:solidFill>
              <a:schemeClr val="dk2"/>
            </a:solidFill>
            <a:prstDash val="solid"/>
            <a:round/>
            <a:headEnd type="none" w="med" len="med"/>
            <a:tailEnd type="triangle" w="med" len="med"/>
          </a:ln>
        </p:spPr>
      </p:cxnSp>
      <p:sp>
        <p:nvSpPr>
          <p:cNvPr id="1000" name="Google Shape;1000;p66"/>
          <p:cNvSpPr/>
          <p:nvPr/>
        </p:nvSpPr>
        <p:spPr bwMode="auto">
          <a:xfrm>
            <a:off x="3702262" y="1809914"/>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6</a:t>
            </a:r>
            <a:endParaRPr sz="1600">
              <a:solidFill>
                <a:schemeClr val="dk1"/>
              </a:solidFill>
              <a:latin typeface="Merriweather"/>
              <a:ea typeface="Merriweather"/>
              <a:cs typeface="Merriweather"/>
            </a:endParaRPr>
          </a:p>
        </p:txBody>
      </p:sp>
      <p:cxnSp>
        <p:nvCxnSpPr>
          <p:cNvPr id="1001" name="Google Shape;1001;p66"/>
          <p:cNvCxnSpPr>
            <a:cxnSpLocks/>
            <a:stCxn id="990" idx="6"/>
            <a:endCxn id="1000" idx="1"/>
          </p:cNvCxnSpPr>
          <p:nvPr/>
        </p:nvCxnSpPr>
        <p:spPr bwMode="auto">
          <a:xfrm>
            <a:off x="3182421" y="1538475"/>
            <a:ext cx="583799" cy="339300"/>
          </a:xfrm>
          <a:prstGeom prst="straightConnector1">
            <a:avLst/>
          </a:prstGeom>
          <a:noFill/>
          <a:ln w="19050" cap="flat" cmpd="sng">
            <a:solidFill>
              <a:schemeClr val="dk2"/>
            </a:solidFill>
            <a:prstDash val="solid"/>
            <a:round/>
            <a:headEnd type="none" w="med" len="med"/>
            <a:tailEnd type="triangle" w="med" len="med"/>
          </a:ln>
        </p:spPr>
      </p:cxnSp>
      <p:graphicFrame>
        <p:nvGraphicFramePr>
          <p:cNvPr id="1002" name="Google Shape;1002;p66"/>
          <p:cNvGraphicFramePr>
            <a:graphicFrameLocks xmlns:a="http://schemas.openxmlformats.org/drawingml/2006/main"/>
          </p:cNvGraphicFramePr>
          <p:nvPr/>
        </p:nvGraphicFramePr>
        <p:xfrm>
          <a:off x="5295899" y="2533650"/>
          <a:ext cx="3000000" cy="3000000"/>
        </p:xfrm>
        <a:graphic>
          <a:graphicData uri="http://schemas.openxmlformats.org/drawingml/2006/table">
            <a:tbl>
              <a:tblPr firstRow="0" firstCol="0" lastRow="0" lastCol="0" bandRow="0" bandCol="0">
                <a:tableStyleId>{0FF95457-F481-43EF-8FB5-189A222E6397}</a:tableStyleId>
                <a:noFill/>
              </a:tblPr>
              <a:tblGrid>
                <a:gridCol w="521625"/>
                <a:gridCol w="521625"/>
                <a:gridCol w="521625"/>
                <a:gridCol w="521625"/>
                <a:gridCol w="521625"/>
                <a:gridCol w="521625"/>
              </a:tblGrid>
              <a:tr h="381000">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3</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4</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5</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6</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r>
            </a:tbl>
          </a:graphicData>
        </a:graphic>
      </p:graphicFrame>
      <p:graphicFrame>
        <p:nvGraphicFramePr>
          <p:cNvPr id="1003" name="Google Shape;1003;p66"/>
          <p:cNvGraphicFramePr>
            <a:graphicFrameLocks xmlns:a="http://schemas.openxmlformats.org/drawingml/2006/main"/>
          </p:cNvGraphicFramePr>
          <p:nvPr/>
        </p:nvGraphicFramePr>
        <p:xfrm>
          <a:off x="5295899" y="2914650"/>
          <a:ext cx="3000000" cy="3000000"/>
        </p:xfrm>
        <a:graphic>
          <a:graphicData uri="http://schemas.openxmlformats.org/drawingml/2006/table">
            <a:tbl>
              <a:tblPr firstRow="0" firstCol="0" lastRow="0" lastCol="0" bandRow="0" bandCol="0">
                <a:tableStyleId>{0FF95457-F481-43EF-8FB5-189A222E6397}</a:tableStyleId>
                <a:noFill/>
              </a:tblPr>
              <a:tblGrid>
                <a:gridCol w="521625"/>
                <a:gridCol w="521625"/>
                <a:gridCol w="521625"/>
                <a:gridCol w="521625"/>
                <a:gridCol w="521625"/>
                <a:gridCol w="521625"/>
              </a:tblGrid>
              <a:tr h="381000">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r>
            </a:tbl>
          </a:graphicData>
        </a:graphic>
      </p:graphicFrame>
      <p:sp>
        <p:nvSpPr>
          <p:cNvPr id="1004" name="Google Shape;1004;p66"/>
          <p:cNvSpPr txBox="1"/>
          <p:nvPr/>
        </p:nvSpPr>
        <p:spPr bwMode="auto">
          <a:xfrm>
            <a:off x="4237075" y="2917250"/>
            <a:ext cx="981000" cy="2556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Visited</a:t>
            </a:r>
            <a:endParaRPr>
              <a:latin typeface="Merriweather"/>
              <a:ea typeface="Merriweather"/>
              <a:cs typeface="Merriweather"/>
            </a:endParaRPr>
          </a:p>
        </p:txBody>
      </p:sp>
      <p:sp>
        <p:nvSpPr>
          <p:cNvPr id="1005" name="Google Shape;1005;p66"/>
          <p:cNvSpPr txBox="1"/>
          <p:nvPr/>
        </p:nvSpPr>
        <p:spPr bwMode="auto">
          <a:xfrm>
            <a:off x="4303375" y="3526850"/>
            <a:ext cx="2418900" cy="2556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Queue:      5 6 </a:t>
            </a:r>
            <a:endParaRPr>
              <a:latin typeface="Merriweather"/>
              <a:ea typeface="Merriweather"/>
              <a:cs typeface="Merriweather"/>
            </a:endParaRPr>
          </a:p>
        </p:txBody>
      </p:sp>
      <p:sp>
        <p:nvSpPr>
          <p:cNvPr id="1006" name="Google Shape;1006;p66"/>
          <p:cNvSpPr txBox="1"/>
          <p:nvPr/>
        </p:nvSpPr>
        <p:spPr bwMode="auto">
          <a:xfrm>
            <a:off x="4303375" y="3907850"/>
            <a:ext cx="3195900" cy="2556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Print:   1 2 3 4    </a:t>
            </a:r>
            <a:endParaRPr>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11" name="Google Shape;1011;p67"/>
          <p:cNvSpPr txBox="1"/>
          <p:nvPr>
            <p:ph type="title"/>
          </p:nvPr>
        </p:nvSpPr>
        <p:spPr bwMode="auto">
          <a:xfrm>
            <a:off x="674150" y="617000"/>
            <a:ext cx="7902600" cy="2556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000" b="1">
                <a:highlight>
                  <a:srgbClr val="FFFFFF"/>
                </a:highlight>
                <a:latin typeface="Merriweather"/>
                <a:ea typeface="Merriweather"/>
                <a:cs typeface="Merriweather"/>
              </a:rPr>
              <a:t>Breadth First Search (BFS)</a:t>
            </a:r>
            <a:endParaRPr sz="2000" b="1">
              <a:latin typeface="Merriweather"/>
              <a:ea typeface="Merriweather"/>
              <a:cs typeface="Merriweather"/>
            </a:endParaRPr>
          </a:p>
        </p:txBody>
      </p:sp>
      <p:sp>
        <p:nvSpPr>
          <p:cNvPr id="1012" name="Google Shape;1012;p67"/>
          <p:cNvSpPr/>
          <p:nvPr/>
        </p:nvSpPr>
        <p:spPr bwMode="auto">
          <a:xfrm>
            <a:off x="731300" y="1791673"/>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1</a:t>
            </a:r>
            <a:endParaRPr sz="1600">
              <a:solidFill>
                <a:schemeClr val="dk1"/>
              </a:solidFill>
              <a:latin typeface="Merriweather"/>
              <a:ea typeface="Merriweather"/>
              <a:cs typeface="Merriweather"/>
            </a:endParaRPr>
          </a:p>
        </p:txBody>
      </p:sp>
      <p:sp>
        <p:nvSpPr>
          <p:cNvPr id="1013" name="Google Shape;1013;p67"/>
          <p:cNvSpPr/>
          <p:nvPr/>
        </p:nvSpPr>
        <p:spPr bwMode="auto">
          <a:xfrm>
            <a:off x="1680434" y="1307025"/>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3</a:t>
            </a:r>
            <a:endParaRPr sz="1600">
              <a:solidFill>
                <a:schemeClr val="dk1"/>
              </a:solidFill>
              <a:latin typeface="Merriweather"/>
              <a:ea typeface="Merriweather"/>
              <a:cs typeface="Merriweather"/>
            </a:endParaRPr>
          </a:p>
        </p:txBody>
      </p:sp>
      <p:sp>
        <p:nvSpPr>
          <p:cNvPr id="1014" name="Google Shape;1014;p67"/>
          <p:cNvSpPr/>
          <p:nvPr/>
        </p:nvSpPr>
        <p:spPr bwMode="auto">
          <a:xfrm>
            <a:off x="2745921" y="1307025"/>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5</a:t>
            </a:r>
            <a:endParaRPr sz="1600">
              <a:solidFill>
                <a:schemeClr val="dk1"/>
              </a:solidFill>
              <a:latin typeface="Merriweather"/>
              <a:ea typeface="Merriweather"/>
              <a:cs typeface="Merriweather"/>
            </a:endParaRPr>
          </a:p>
        </p:txBody>
      </p:sp>
      <p:sp>
        <p:nvSpPr>
          <p:cNvPr id="1015" name="Google Shape;1015;p67"/>
          <p:cNvSpPr/>
          <p:nvPr/>
        </p:nvSpPr>
        <p:spPr bwMode="auto">
          <a:xfrm>
            <a:off x="1575192" y="2437870"/>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2</a:t>
            </a:r>
            <a:endParaRPr sz="1600">
              <a:solidFill>
                <a:schemeClr val="dk1"/>
              </a:solidFill>
              <a:latin typeface="Merriweather"/>
              <a:ea typeface="Merriweather"/>
              <a:cs typeface="Merriweather"/>
            </a:endParaRPr>
          </a:p>
        </p:txBody>
      </p:sp>
      <p:sp>
        <p:nvSpPr>
          <p:cNvPr id="1016" name="Google Shape;1016;p67"/>
          <p:cNvSpPr/>
          <p:nvPr/>
        </p:nvSpPr>
        <p:spPr bwMode="auto">
          <a:xfrm>
            <a:off x="2745921" y="2437870"/>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4</a:t>
            </a:r>
            <a:endParaRPr sz="1600">
              <a:solidFill>
                <a:schemeClr val="dk1"/>
              </a:solidFill>
              <a:latin typeface="Merriweather"/>
              <a:ea typeface="Merriweather"/>
              <a:cs typeface="Merriweather"/>
            </a:endParaRPr>
          </a:p>
        </p:txBody>
      </p:sp>
      <p:cxnSp>
        <p:nvCxnSpPr>
          <p:cNvPr id="1017" name="Google Shape;1017;p67"/>
          <p:cNvCxnSpPr>
            <a:cxnSpLocks/>
            <a:stCxn id="1012" idx="7"/>
            <a:endCxn id="1013" idx="2"/>
          </p:cNvCxnSpPr>
          <p:nvPr/>
        </p:nvCxnSpPr>
        <p:spPr bwMode="auto">
          <a:xfrm rot="10800000" flipH="1">
            <a:off x="1103876" y="1538463"/>
            <a:ext cx="576600" cy="321000"/>
          </a:xfrm>
          <a:prstGeom prst="straightConnector1">
            <a:avLst/>
          </a:prstGeom>
          <a:noFill/>
          <a:ln w="19050" cap="flat" cmpd="sng">
            <a:solidFill>
              <a:schemeClr val="dk2"/>
            </a:solidFill>
            <a:prstDash val="solid"/>
            <a:round/>
            <a:headEnd type="none" w="med" len="med"/>
            <a:tailEnd type="triangle" w="med" len="med"/>
          </a:ln>
        </p:spPr>
      </p:cxnSp>
      <p:cxnSp>
        <p:nvCxnSpPr>
          <p:cNvPr id="1018" name="Google Shape;1018;p67"/>
          <p:cNvCxnSpPr>
            <a:cxnSpLocks/>
            <a:stCxn id="1012" idx="5"/>
            <a:endCxn id="1015" idx="1"/>
          </p:cNvCxnSpPr>
          <p:nvPr/>
        </p:nvCxnSpPr>
        <p:spPr bwMode="auto">
          <a:xfrm>
            <a:off x="1103876" y="2186783"/>
            <a:ext cx="535200" cy="318899"/>
          </a:xfrm>
          <a:prstGeom prst="straightConnector1">
            <a:avLst/>
          </a:prstGeom>
          <a:noFill/>
          <a:ln w="19050" cap="flat" cmpd="sng">
            <a:solidFill>
              <a:schemeClr val="dk2"/>
            </a:solidFill>
            <a:prstDash val="solid"/>
            <a:round/>
            <a:headEnd type="none" w="med" len="med"/>
            <a:tailEnd type="triangle" w="med" len="med"/>
          </a:ln>
        </p:spPr>
      </p:cxnSp>
      <p:cxnSp>
        <p:nvCxnSpPr>
          <p:cNvPr id="1019" name="Google Shape;1019;p67"/>
          <p:cNvCxnSpPr>
            <a:cxnSpLocks/>
            <a:stCxn id="1013" idx="6"/>
            <a:endCxn id="1014" idx="2"/>
          </p:cNvCxnSpPr>
          <p:nvPr/>
        </p:nvCxnSpPr>
        <p:spPr bwMode="auto">
          <a:xfrm>
            <a:off x="2116934" y="1538475"/>
            <a:ext cx="629100" cy="0"/>
          </a:xfrm>
          <a:prstGeom prst="straightConnector1">
            <a:avLst/>
          </a:prstGeom>
          <a:noFill/>
          <a:ln w="19050" cap="flat" cmpd="sng">
            <a:solidFill>
              <a:schemeClr val="dk2"/>
            </a:solidFill>
            <a:prstDash val="solid"/>
            <a:round/>
            <a:headEnd type="none" w="med" len="med"/>
            <a:tailEnd type="triangle" w="med" len="med"/>
          </a:ln>
        </p:spPr>
      </p:cxnSp>
      <p:cxnSp>
        <p:nvCxnSpPr>
          <p:cNvPr id="1020" name="Google Shape;1020;p67"/>
          <p:cNvCxnSpPr>
            <a:cxnSpLocks/>
          </p:cNvCxnSpPr>
          <p:nvPr/>
        </p:nvCxnSpPr>
        <p:spPr bwMode="auto">
          <a:xfrm>
            <a:off x="2011812" y="2669382"/>
            <a:ext cx="688800" cy="0"/>
          </a:xfrm>
          <a:prstGeom prst="straightConnector1">
            <a:avLst/>
          </a:prstGeom>
          <a:noFill/>
          <a:ln w="19050" cap="flat" cmpd="sng">
            <a:solidFill>
              <a:schemeClr val="dk2"/>
            </a:solidFill>
            <a:prstDash val="solid"/>
            <a:round/>
            <a:headEnd type="none" w="med" len="med"/>
            <a:tailEnd type="triangle" w="med" len="med"/>
          </a:ln>
        </p:spPr>
      </p:cxnSp>
      <p:cxnSp>
        <p:nvCxnSpPr>
          <p:cNvPr id="1021" name="Google Shape;1021;p67"/>
          <p:cNvCxnSpPr>
            <a:cxnSpLocks/>
            <a:stCxn id="1015" idx="6"/>
            <a:endCxn id="1014" idx="3"/>
          </p:cNvCxnSpPr>
          <p:nvPr/>
        </p:nvCxnSpPr>
        <p:spPr bwMode="auto">
          <a:xfrm rot="10800000" flipH="1">
            <a:off x="2011692" y="1702120"/>
            <a:ext cx="798300" cy="967200"/>
          </a:xfrm>
          <a:prstGeom prst="straightConnector1">
            <a:avLst/>
          </a:prstGeom>
          <a:noFill/>
          <a:ln w="19050" cap="flat" cmpd="sng">
            <a:solidFill>
              <a:schemeClr val="dk2"/>
            </a:solidFill>
            <a:prstDash val="solid"/>
            <a:round/>
            <a:headEnd type="none" w="med" len="med"/>
            <a:tailEnd type="triangle" w="med" len="med"/>
          </a:ln>
        </p:spPr>
      </p:cxnSp>
      <p:cxnSp>
        <p:nvCxnSpPr>
          <p:cNvPr id="1022" name="Google Shape;1022;p67"/>
          <p:cNvCxnSpPr>
            <a:cxnSpLocks/>
            <a:stCxn id="1016" idx="0"/>
            <a:endCxn id="1014" idx="4"/>
          </p:cNvCxnSpPr>
          <p:nvPr/>
        </p:nvCxnSpPr>
        <p:spPr bwMode="auto">
          <a:xfrm rot="10800000">
            <a:off x="2964171" y="1770070"/>
            <a:ext cx="0" cy="667800"/>
          </a:xfrm>
          <a:prstGeom prst="straightConnector1">
            <a:avLst/>
          </a:prstGeom>
          <a:noFill/>
          <a:ln w="19050" cap="flat" cmpd="sng">
            <a:solidFill>
              <a:schemeClr val="dk2"/>
            </a:solidFill>
            <a:prstDash val="solid"/>
            <a:round/>
            <a:headEnd type="none" w="med" len="med"/>
            <a:tailEnd type="triangle" w="med" len="med"/>
          </a:ln>
        </p:spPr>
      </p:cxnSp>
      <p:cxnSp>
        <p:nvCxnSpPr>
          <p:cNvPr id="1023" name="Google Shape;1023;p67"/>
          <p:cNvCxnSpPr>
            <a:cxnSpLocks/>
            <a:stCxn id="1016" idx="7"/>
          </p:cNvCxnSpPr>
          <p:nvPr/>
        </p:nvCxnSpPr>
        <p:spPr bwMode="auto">
          <a:xfrm rot="10800000" flipH="1">
            <a:off x="3118497" y="2186160"/>
            <a:ext cx="651299" cy="319500"/>
          </a:xfrm>
          <a:prstGeom prst="straightConnector1">
            <a:avLst/>
          </a:prstGeom>
          <a:noFill/>
          <a:ln w="19050" cap="flat" cmpd="sng">
            <a:solidFill>
              <a:schemeClr val="dk2"/>
            </a:solidFill>
            <a:prstDash val="solid"/>
            <a:round/>
            <a:headEnd type="none" w="med" len="med"/>
            <a:tailEnd type="triangle" w="med" len="med"/>
          </a:ln>
        </p:spPr>
      </p:cxnSp>
      <p:sp>
        <p:nvSpPr>
          <p:cNvPr id="1024" name="Google Shape;1024;p67"/>
          <p:cNvSpPr/>
          <p:nvPr/>
        </p:nvSpPr>
        <p:spPr bwMode="auto">
          <a:xfrm>
            <a:off x="3702262" y="1809914"/>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6</a:t>
            </a:r>
            <a:endParaRPr sz="1600">
              <a:solidFill>
                <a:schemeClr val="dk1"/>
              </a:solidFill>
              <a:latin typeface="Merriweather"/>
              <a:ea typeface="Merriweather"/>
              <a:cs typeface="Merriweather"/>
            </a:endParaRPr>
          </a:p>
        </p:txBody>
      </p:sp>
      <p:cxnSp>
        <p:nvCxnSpPr>
          <p:cNvPr id="1025" name="Google Shape;1025;p67"/>
          <p:cNvCxnSpPr>
            <a:cxnSpLocks/>
            <a:stCxn id="1014" idx="6"/>
            <a:endCxn id="1024" idx="1"/>
          </p:cNvCxnSpPr>
          <p:nvPr/>
        </p:nvCxnSpPr>
        <p:spPr bwMode="auto">
          <a:xfrm>
            <a:off x="3182421" y="1538475"/>
            <a:ext cx="583799" cy="339300"/>
          </a:xfrm>
          <a:prstGeom prst="straightConnector1">
            <a:avLst/>
          </a:prstGeom>
          <a:noFill/>
          <a:ln w="19050" cap="flat" cmpd="sng">
            <a:solidFill>
              <a:schemeClr val="dk2"/>
            </a:solidFill>
            <a:prstDash val="solid"/>
            <a:round/>
            <a:headEnd type="none" w="med" len="med"/>
            <a:tailEnd type="triangle" w="med" len="med"/>
          </a:ln>
        </p:spPr>
      </p:cxnSp>
      <p:graphicFrame>
        <p:nvGraphicFramePr>
          <p:cNvPr id="1026" name="Google Shape;1026;p67"/>
          <p:cNvGraphicFramePr>
            <a:graphicFrameLocks xmlns:a="http://schemas.openxmlformats.org/drawingml/2006/main"/>
          </p:cNvGraphicFramePr>
          <p:nvPr/>
        </p:nvGraphicFramePr>
        <p:xfrm>
          <a:off x="5295899" y="2533650"/>
          <a:ext cx="3000000" cy="3000000"/>
        </p:xfrm>
        <a:graphic>
          <a:graphicData uri="http://schemas.openxmlformats.org/drawingml/2006/table">
            <a:tbl>
              <a:tblPr firstRow="0" firstCol="0" lastRow="0" lastCol="0" bandRow="0" bandCol="0">
                <a:tableStyleId>{0FF95457-F481-43EF-8FB5-189A222E6397}</a:tableStyleId>
                <a:noFill/>
              </a:tblPr>
              <a:tblGrid>
                <a:gridCol w="521625"/>
                <a:gridCol w="521625"/>
                <a:gridCol w="521625"/>
                <a:gridCol w="521625"/>
                <a:gridCol w="521625"/>
                <a:gridCol w="521625"/>
              </a:tblGrid>
              <a:tr h="381000">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3</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4</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5</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6</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r>
            </a:tbl>
          </a:graphicData>
        </a:graphic>
      </p:graphicFrame>
      <p:graphicFrame>
        <p:nvGraphicFramePr>
          <p:cNvPr id="1027" name="Google Shape;1027;p67"/>
          <p:cNvGraphicFramePr>
            <a:graphicFrameLocks xmlns:a="http://schemas.openxmlformats.org/drawingml/2006/main"/>
          </p:cNvGraphicFramePr>
          <p:nvPr/>
        </p:nvGraphicFramePr>
        <p:xfrm>
          <a:off x="5295899" y="2914650"/>
          <a:ext cx="3000000" cy="3000000"/>
        </p:xfrm>
        <a:graphic>
          <a:graphicData uri="http://schemas.openxmlformats.org/drawingml/2006/table">
            <a:tbl>
              <a:tblPr firstRow="0" firstCol="0" lastRow="0" lastCol="0" bandRow="0" bandCol="0">
                <a:tableStyleId>{0FF95457-F481-43EF-8FB5-189A222E6397}</a:tableStyleId>
                <a:noFill/>
              </a:tblPr>
              <a:tblGrid>
                <a:gridCol w="521625"/>
                <a:gridCol w="521625"/>
                <a:gridCol w="521625"/>
                <a:gridCol w="521625"/>
                <a:gridCol w="521625"/>
                <a:gridCol w="521625"/>
              </a:tblGrid>
              <a:tr h="381000">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r>
            </a:tbl>
          </a:graphicData>
        </a:graphic>
      </p:graphicFrame>
      <p:sp>
        <p:nvSpPr>
          <p:cNvPr id="1028" name="Google Shape;1028;p67"/>
          <p:cNvSpPr txBox="1"/>
          <p:nvPr/>
        </p:nvSpPr>
        <p:spPr bwMode="auto">
          <a:xfrm>
            <a:off x="4237075" y="2917250"/>
            <a:ext cx="981000" cy="2556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Visited</a:t>
            </a:r>
            <a:endParaRPr>
              <a:latin typeface="Merriweather"/>
              <a:ea typeface="Merriweather"/>
              <a:cs typeface="Merriweather"/>
            </a:endParaRPr>
          </a:p>
        </p:txBody>
      </p:sp>
      <p:sp>
        <p:nvSpPr>
          <p:cNvPr id="1029" name="Google Shape;1029;p67"/>
          <p:cNvSpPr txBox="1"/>
          <p:nvPr/>
        </p:nvSpPr>
        <p:spPr bwMode="auto">
          <a:xfrm>
            <a:off x="4303375" y="3526850"/>
            <a:ext cx="2418900" cy="2556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Queue:       6 </a:t>
            </a:r>
            <a:endParaRPr>
              <a:latin typeface="Merriweather"/>
              <a:ea typeface="Merriweather"/>
              <a:cs typeface="Merriweather"/>
            </a:endParaRPr>
          </a:p>
        </p:txBody>
      </p:sp>
      <p:sp>
        <p:nvSpPr>
          <p:cNvPr id="1030" name="Google Shape;1030;p67"/>
          <p:cNvSpPr txBox="1"/>
          <p:nvPr/>
        </p:nvSpPr>
        <p:spPr bwMode="auto">
          <a:xfrm>
            <a:off x="4303375" y="3907850"/>
            <a:ext cx="3195900" cy="2556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Print:   1 2 3 4 5   </a:t>
            </a:r>
            <a:endParaRPr>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35" name="Google Shape;1035;p68"/>
          <p:cNvSpPr txBox="1"/>
          <p:nvPr>
            <p:ph type="title"/>
          </p:nvPr>
        </p:nvSpPr>
        <p:spPr bwMode="auto">
          <a:xfrm>
            <a:off x="674150" y="617000"/>
            <a:ext cx="7902600" cy="2556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000" b="1">
                <a:highlight>
                  <a:srgbClr val="FFFFFF"/>
                </a:highlight>
                <a:latin typeface="Merriweather"/>
                <a:ea typeface="Merriweather"/>
                <a:cs typeface="Merriweather"/>
              </a:rPr>
              <a:t>Breadth First Search (BFS)</a:t>
            </a:r>
            <a:endParaRPr sz="2000" b="1">
              <a:latin typeface="Merriweather"/>
              <a:ea typeface="Merriweather"/>
              <a:cs typeface="Merriweather"/>
            </a:endParaRPr>
          </a:p>
        </p:txBody>
      </p:sp>
      <p:sp>
        <p:nvSpPr>
          <p:cNvPr id="1036" name="Google Shape;1036;p68"/>
          <p:cNvSpPr/>
          <p:nvPr/>
        </p:nvSpPr>
        <p:spPr bwMode="auto">
          <a:xfrm>
            <a:off x="731300" y="1791673"/>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1</a:t>
            </a:r>
            <a:endParaRPr sz="1600">
              <a:solidFill>
                <a:schemeClr val="dk1"/>
              </a:solidFill>
              <a:latin typeface="Merriweather"/>
              <a:ea typeface="Merriweather"/>
              <a:cs typeface="Merriweather"/>
            </a:endParaRPr>
          </a:p>
        </p:txBody>
      </p:sp>
      <p:sp>
        <p:nvSpPr>
          <p:cNvPr id="1037" name="Google Shape;1037;p68"/>
          <p:cNvSpPr/>
          <p:nvPr/>
        </p:nvSpPr>
        <p:spPr bwMode="auto">
          <a:xfrm>
            <a:off x="1680434" y="1307025"/>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3</a:t>
            </a:r>
            <a:endParaRPr sz="1600">
              <a:solidFill>
                <a:schemeClr val="dk1"/>
              </a:solidFill>
              <a:latin typeface="Merriweather"/>
              <a:ea typeface="Merriweather"/>
              <a:cs typeface="Merriweather"/>
            </a:endParaRPr>
          </a:p>
        </p:txBody>
      </p:sp>
      <p:sp>
        <p:nvSpPr>
          <p:cNvPr id="1038" name="Google Shape;1038;p68"/>
          <p:cNvSpPr/>
          <p:nvPr/>
        </p:nvSpPr>
        <p:spPr bwMode="auto">
          <a:xfrm>
            <a:off x="2745921" y="1307025"/>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5</a:t>
            </a:r>
            <a:endParaRPr sz="1600">
              <a:solidFill>
                <a:schemeClr val="dk1"/>
              </a:solidFill>
              <a:latin typeface="Merriweather"/>
              <a:ea typeface="Merriweather"/>
              <a:cs typeface="Merriweather"/>
            </a:endParaRPr>
          </a:p>
        </p:txBody>
      </p:sp>
      <p:sp>
        <p:nvSpPr>
          <p:cNvPr id="1039" name="Google Shape;1039;p68"/>
          <p:cNvSpPr/>
          <p:nvPr/>
        </p:nvSpPr>
        <p:spPr bwMode="auto">
          <a:xfrm>
            <a:off x="1575192" y="2437870"/>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2</a:t>
            </a:r>
            <a:endParaRPr sz="1600">
              <a:solidFill>
                <a:schemeClr val="dk1"/>
              </a:solidFill>
              <a:latin typeface="Merriweather"/>
              <a:ea typeface="Merriweather"/>
              <a:cs typeface="Merriweather"/>
            </a:endParaRPr>
          </a:p>
        </p:txBody>
      </p:sp>
      <p:sp>
        <p:nvSpPr>
          <p:cNvPr id="1040" name="Google Shape;1040;p68"/>
          <p:cNvSpPr/>
          <p:nvPr/>
        </p:nvSpPr>
        <p:spPr bwMode="auto">
          <a:xfrm>
            <a:off x="2745921" y="2437870"/>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4</a:t>
            </a:r>
            <a:endParaRPr sz="1600">
              <a:solidFill>
                <a:schemeClr val="dk1"/>
              </a:solidFill>
              <a:latin typeface="Merriweather"/>
              <a:ea typeface="Merriweather"/>
              <a:cs typeface="Merriweather"/>
            </a:endParaRPr>
          </a:p>
        </p:txBody>
      </p:sp>
      <p:cxnSp>
        <p:nvCxnSpPr>
          <p:cNvPr id="1041" name="Google Shape;1041;p68"/>
          <p:cNvCxnSpPr>
            <a:cxnSpLocks/>
            <a:stCxn id="1036" idx="7"/>
            <a:endCxn id="1037" idx="2"/>
          </p:cNvCxnSpPr>
          <p:nvPr/>
        </p:nvCxnSpPr>
        <p:spPr bwMode="auto">
          <a:xfrm rot="10800000" flipH="1">
            <a:off x="1103876" y="1538463"/>
            <a:ext cx="576600" cy="321000"/>
          </a:xfrm>
          <a:prstGeom prst="straightConnector1">
            <a:avLst/>
          </a:prstGeom>
          <a:noFill/>
          <a:ln w="19050" cap="flat" cmpd="sng">
            <a:solidFill>
              <a:schemeClr val="dk2"/>
            </a:solidFill>
            <a:prstDash val="solid"/>
            <a:round/>
            <a:headEnd type="none" w="med" len="med"/>
            <a:tailEnd type="triangle" w="med" len="med"/>
          </a:ln>
        </p:spPr>
      </p:cxnSp>
      <p:cxnSp>
        <p:nvCxnSpPr>
          <p:cNvPr id="1042" name="Google Shape;1042;p68"/>
          <p:cNvCxnSpPr>
            <a:cxnSpLocks/>
            <a:stCxn id="1036" idx="5"/>
            <a:endCxn id="1039" idx="1"/>
          </p:cNvCxnSpPr>
          <p:nvPr/>
        </p:nvCxnSpPr>
        <p:spPr bwMode="auto">
          <a:xfrm>
            <a:off x="1103876" y="2186783"/>
            <a:ext cx="535200" cy="318899"/>
          </a:xfrm>
          <a:prstGeom prst="straightConnector1">
            <a:avLst/>
          </a:prstGeom>
          <a:noFill/>
          <a:ln w="19050" cap="flat" cmpd="sng">
            <a:solidFill>
              <a:schemeClr val="dk2"/>
            </a:solidFill>
            <a:prstDash val="solid"/>
            <a:round/>
            <a:headEnd type="none" w="med" len="med"/>
            <a:tailEnd type="triangle" w="med" len="med"/>
          </a:ln>
        </p:spPr>
      </p:cxnSp>
      <p:cxnSp>
        <p:nvCxnSpPr>
          <p:cNvPr id="1043" name="Google Shape;1043;p68"/>
          <p:cNvCxnSpPr>
            <a:cxnSpLocks/>
            <a:stCxn id="1037" idx="6"/>
            <a:endCxn id="1038" idx="2"/>
          </p:cNvCxnSpPr>
          <p:nvPr/>
        </p:nvCxnSpPr>
        <p:spPr bwMode="auto">
          <a:xfrm>
            <a:off x="2116934" y="1538475"/>
            <a:ext cx="629100" cy="0"/>
          </a:xfrm>
          <a:prstGeom prst="straightConnector1">
            <a:avLst/>
          </a:prstGeom>
          <a:noFill/>
          <a:ln w="19050" cap="flat" cmpd="sng">
            <a:solidFill>
              <a:schemeClr val="dk2"/>
            </a:solidFill>
            <a:prstDash val="solid"/>
            <a:round/>
            <a:headEnd type="none" w="med" len="med"/>
            <a:tailEnd type="triangle" w="med" len="med"/>
          </a:ln>
        </p:spPr>
      </p:cxnSp>
      <p:cxnSp>
        <p:nvCxnSpPr>
          <p:cNvPr id="1044" name="Google Shape;1044;p68"/>
          <p:cNvCxnSpPr>
            <a:cxnSpLocks/>
          </p:cNvCxnSpPr>
          <p:nvPr/>
        </p:nvCxnSpPr>
        <p:spPr bwMode="auto">
          <a:xfrm>
            <a:off x="2011812" y="2669382"/>
            <a:ext cx="688800" cy="0"/>
          </a:xfrm>
          <a:prstGeom prst="straightConnector1">
            <a:avLst/>
          </a:prstGeom>
          <a:noFill/>
          <a:ln w="19050" cap="flat" cmpd="sng">
            <a:solidFill>
              <a:schemeClr val="dk2"/>
            </a:solidFill>
            <a:prstDash val="solid"/>
            <a:round/>
            <a:headEnd type="none" w="med" len="med"/>
            <a:tailEnd type="triangle" w="med" len="med"/>
          </a:ln>
        </p:spPr>
      </p:cxnSp>
      <p:cxnSp>
        <p:nvCxnSpPr>
          <p:cNvPr id="1045" name="Google Shape;1045;p68"/>
          <p:cNvCxnSpPr>
            <a:cxnSpLocks/>
            <a:stCxn id="1039" idx="6"/>
            <a:endCxn id="1038" idx="3"/>
          </p:cNvCxnSpPr>
          <p:nvPr/>
        </p:nvCxnSpPr>
        <p:spPr bwMode="auto">
          <a:xfrm rot="10800000" flipH="1">
            <a:off x="2011692" y="1702120"/>
            <a:ext cx="798300" cy="967200"/>
          </a:xfrm>
          <a:prstGeom prst="straightConnector1">
            <a:avLst/>
          </a:prstGeom>
          <a:noFill/>
          <a:ln w="19050" cap="flat" cmpd="sng">
            <a:solidFill>
              <a:schemeClr val="dk2"/>
            </a:solidFill>
            <a:prstDash val="solid"/>
            <a:round/>
            <a:headEnd type="none" w="med" len="med"/>
            <a:tailEnd type="triangle" w="med" len="med"/>
          </a:ln>
        </p:spPr>
      </p:cxnSp>
      <p:cxnSp>
        <p:nvCxnSpPr>
          <p:cNvPr id="1046" name="Google Shape;1046;p68"/>
          <p:cNvCxnSpPr>
            <a:cxnSpLocks/>
            <a:stCxn id="1040" idx="0"/>
            <a:endCxn id="1038" idx="4"/>
          </p:cNvCxnSpPr>
          <p:nvPr/>
        </p:nvCxnSpPr>
        <p:spPr bwMode="auto">
          <a:xfrm rot="10800000">
            <a:off x="2964171" y="1770070"/>
            <a:ext cx="0" cy="667800"/>
          </a:xfrm>
          <a:prstGeom prst="straightConnector1">
            <a:avLst/>
          </a:prstGeom>
          <a:noFill/>
          <a:ln w="19050" cap="flat" cmpd="sng">
            <a:solidFill>
              <a:schemeClr val="dk2"/>
            </a:solidFill>
            <a:prstDash val="solid"/>
            <a:round/>
            <a:headEnd type="none" w="med" len="med"/>
            <a:tailEnd type="triangle" w="med" len="med"/>
          </a:ln>
        </p:spPr>
      </p:cxnSp>
      <p:cxnSp>
        <p:nvCxnSpPr>
          <p:cNvPr id="1047" name="Google Shape;1047;p68"/>
          <p:cNvCxnSpPr>
            <a:cxnSpLocks/>
            <a:stCxn id="1040" idx="7"/>
          </p:cNvCxnSpPr>
          <p:nvPr/>
        </p:nvCxnSpPr>
        <p:spPr bwMode="auto">
          <a:xfrm rot="10800000" flipH="1">
            <a:off x="3118497" y="2186160"/>
            <a:ext cx="651299" cy="319500"/>
          </a:xfrm>
          <a:prstGeom prst="straightConnector1">
            <a:avLst/>
          </a:prstGeom>
          <a:noFill/>
          <a:ln w="19050" cap="flat" cmpd="sng">
            <a:solidFill>
              <a:schemeClr val="dk2"/>
            </a:solidFill>
            <a:prstDash val="solid"/>
            <a:round/>
            <a:headEnd type="none" w="med" len="med"/>
            <a:tailEnd type="triangle" w="med" len="med"/>
          </a:ln>
        </p:spPr>
      </p:cxnSp>
      <p:sp>
        <p:nvSpPr>
          <p:cNvPr id="1048" name="Google Shape;1048;p68"/>
          <p:cNvSpPr/>
          <p:nvPr/>
        </p:nvSpPr>
        <p:spPr bwMode="auto">
          <a:xfrm>
            <a:off x="3702262" y="1809914"/>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6</a:t>
            </a:r>
            <a:endParaRPr sz="1600">
              <a:solidFill>
                <a:schemeClr val="dk1"/>
              </a:solidFill>
              <a:latin typeface="Merriweather"/>
              <a:ea typeface="Merriweather"/>
              <a:cs typeface="Merriweather"/>
            </a:endParaRPr>
          </a:p>
        </p:txBody>
      </p:sp>
      <p:cxnSp>
        <p:nvCxnSpPr>
          <p:cNvPr id="1049" name="Google Shape;1049;p68"/>
          <p:cNvCxnSpPr>
            <a:cxnSpLocks/>
            <a:stCxn id="1038" idx="6"/>
            <a:endCxn id="1048" idx="1"/>
          </p:cNvCxnSpPr>
          <p:nvPr/>
        </p:nvCxnSpPr>
        <p:spPr bwMode="auto">
          <a:xfrm>
            <a:off x="3182421" y="1538475"/>
            <a:ext cx="583799" cy="339300"/>
          </a:xfrm>
          <a:prstGeom prst="straightConnector1">
            <a:avLst/>
          </a:prstGeom>
          <a:noFill/>
          <a:ln w="19050" cap="flat" cmpd="sng">
            <a:solidFill>
              <a:schemeClr val="dk2"/>
            </a:solidFill>
            <a:prstDash val="solid"/>
            <a:round/>
            <a:headEnd type="none" w="med" len="med"/>
            <a:tailEnd type="triangle" w="med" len="med"/>
          </a:ln>
        </p:spPr>
      </p:cxnSp>
      <p:graphicFrame>
        <p:nvGraphicFramePr>
          <p:cNvPr id="1050" name="Google Shape;1050;p68"/>
          <p:cNvGraphicFramePr>
            <a:graphicFrameLocks xmlns:a="http://schemas.openxmlformats.org/drawingml/2006/main"/>
          </p:cNvGraphicFramePr>
          <p:nvPr/>
        </p:nvGraphicFramePr>
        <p:xfrm>
          <a:off x="5295899" y="2533650"/>
          <a:ext cx="3000000" cy="3000000"/>
        </p:xfrm>
        <a:graphic>
          <a:graphicData uri="http://schemas.openxmlformats.org/drawingml/2006/table">
            <a:tbl>
              <a:tblPr firstRow="0" firstCol="0" lastRow="0" lastCol="0" bandRow="0" bandCol="0">
                <a:tableStyleId>{0FF95457-F481-43EF-8FB5-189A222E6397}</a:tableStyleId>
                <a:noFill/>
              </a:tblPr>
              <a:tblGrid>
                <a:gridCol w="521625"/>
                <a:gridCol w="521625"/>
                <a:gridCol w="521625"/>
                <a:gridCol w="521625"/>
                <a:gridCol w="521625"/>
                <a:gridCol w="521625"/>
              </a:tblGrid>
              <a:tr h="381000">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2</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3</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4</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5</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c>
                  <a:txBody>
                    <a:bodyPr/>
                    <a:p>
                      <a:pPr marL="0" lvl="0" indent="0" algn="l">
                        <a:spcBef>
                          <a:spcPts val="0"/>
                        </a:spcBef>
                        <a:spcAft>
                          <a:spcPts val="0"/>
                        </a:spcAft>
                        <a:buNone/>
                        <a:defRPr/>
                      </a:pPr>
                      <a:r>
                        <a:rPr lang="en">
                          <a:latin typeface="Merriweather"/>
                          <a:ea typeface="Merriweather"/>
                          <a:cs typeface="Merriweather"/>
                        </a:rPr>
                        <a:t>6</a:t>
                      </a:r>
                      <a:endParaRPr>
                        <a:latin typeface="Merriweather"/>
                        <a:ea typeface="Merriweather"/>
                        <a:cs typeface="Merriweather"/>
                      </a:endParaRPr>
                    </a:p>
                  </a:txBody>
                  <a:tcPr marL="91425" marR="91425" marT="91425" marB="91425">
                    <a:lnL w="9525" algn="ctr">
                      <a:solidFill>
                        <a:srgbClr val="000000">
                          <a:alpha val="0"/>
                        </a:srgbClr>
                      </a:solidFill>
                    </a:lnL>
                    <a:lnR w="9525" algn="ctr">
                      <a:solidFill>
                        <a:srgbClr val="000000">
                          <a:alpha val="0"/>
                        </a:srgbClr>
                      </a:solidFill>
                    </a:lnR>
                    <a:lnT w="9525" algn="ctr">
                      <a:solidFill>
                        <a:srgbClr val="000000">
                          <a:alpha val="0"/>
                        </a:srgbClr>
                      </a:solidFill>
                    </a:lnT>
                    <a:lnB w="9525" algn="ctr">
                      <a:solidFill>
                        <a:srgbClr val="000000">
                          <a:alpha val="0"/>
                        </a:srgbClr>
                      </a:solidFill>
                    </a:lnB>
                  </a:tcPr>
                </a:tc>
              </a:tr>
            </a:tbl>
          </a:graphicData>
        </a:graphic>
      </p:graphicFrame>
      <p:graphicFrame>
        <p:nvGraphicFramePr>
          <p:cNvPr id="1051" name="Google Shape;1051;p68"/>
          <p:cNvGraphicFramePr>
            <a:graphicFrameLocks xmlns:a="http://schemas.openxmlformats.org/drawingml/2006/main"/>
          </p:cNvGraphicFramePr>
          <p:nvPr/>
        </p:nvGraphicFramePr>
        <p:xfrm>
          <a:off x="5295899" y="2914650"/>
          <a:ext cx="3000000" cy="3000000"/>
        </p:xfrm>
        <a:graphic>
          <a:graphicData uri="http://schemas.openxmlformats.org/drawingml/2006/table">
            <a:tbl>
              <a:tblPr firstRow="0" firstCol="0" lastRow="0" lastCol="0" bandRow="0" bandCol="0">
                <a:tableStyleId>{0FF95457-F481-43EF-8FB5-189A222E6397}</a:tableStyleId>
                <a:noFill/>
              </a:tblPr>
              <a:tblGrid>
                <a:gridCol w="521625"/>
                <a:gridCol w="521625"/>
                <a:gridCol w="521625"/>
                <a:gridCol w="521625"/>
                <a:gridCol w="521625"/>
                <a:gridCol w="521625"/>
              </a:tblGrid>
              <a:tr h="381000">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c>
                  <a:txBody>
                    <a:bodyPr/>
                    <a:p>
                      <a:pPr marL="0" lvl="0" indent="0" algn="l">
                        <a:spcBef>
                          <a:spcPts val="0"/>
                        </a:spcBef>
                        <a:spcAft>
                          <a:spcPts val="0"/>
                        </a:spcAft>
                        <a:buNone/>
                        <a:defRPr/>
                      </a:pPr>
                      <a:r>
                        <a:rPr lang="en">
                          <a:latin typeface="Merriweather"/>
                          <a:ea typeface="Merriweather"/>
                          <a:cs typeface="Merriweather"/>
                        </a:rPr>
                        <a:t>1</a:t>
                      </a:r>
                      <a:endParaRPr>
                        <a:latin typeface="Merriweather"/>
                        <a:ea typeface="Merriweather"/>
                        <a:cs typeface="Merriweather"/>
                      </a:endParaRPr>
                    </a:p>
                  </a:txBody>
                  <a:tcPr marL="91425" marR="91425" marT="91425" marB="91425">
                    <a:lnL w="19050" algn="ctr">
                      <a:solidFill>
                        <a:srgbClr val="000000"/>
                      </a:solidFill>
                    </a:lnL>
                    <a:lnR w="19050" algn="ctr">
                      <a:solidFill>
                        <a:srgbClr val="000000"/>
                      </a:solidFill>
                    </a:lnR>
                    <a:lnT w="19050" algn="ctr">
                      <a:solidFill>
                        <a:srgbClr val="000000"/>
                      </a:solidFill>
                    </a:lnT>
                    <a:lnB w="19050" algn="ctr">
                      <a:solidFill>
                        <a:srgbClr val="000000"/>
                      </a:solidFill>
                    </a:lnB>
                  </a:tcPr>
                </a:tc>
              </a:tr>
            </a:tbl>
          </a:graphicData>
        </a:graphic>
      </p:graphicFrame>
      <p:sp>
        <p:nvSpPr>
          <p:cNvPr id="1052" name="Google Shape;1052;p68"/>
          <p:cNvSpPr txBox="1"/>
          <p:nvPr/>
        </p:nvSpPr>
        <p:spPr bwMode="auto">
          <a:xfrm>
            <a:off x="4237075" y="2917250"/>
            <a:ext cx="981000" cy="2556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Visited</a:t>
            </a:r>
            <a:endParaRPr>
              <a:latin typeface="Merriweather"/>
              <a:ea typeface="Merriweather"/>
              <a:cs typeface="Merriweather"/>
            </a:endParaRPr>
          </a:p>
        </p:txBody>
      </p:sp>
      <p:sp>
        <p:nvSpPr>
          <p:cNvPr id="1053" name="Google Shape;1053;p68"/>
          <p:cNvSpPr txBox="1"/>
          <p:nvPr/>
        </p:nvSpPr>
        <p:spPr bwMode="auto">
          <a:xfrm>
            <a:off x="4303375" y="3526850"/>
            <a:ext cx="2418900" cy="2556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Queue:        </a:t>
            </a:r>
            <a:endParaRPr>
              <a:latin typeface="Merriweather"/>
              <a:ea typeface="Merriweather"/>
              <a:cs typeface="Merriweather"/>
            </a:endParaRPr>
          </a:p>
        </p:txBody>
      </p:sp>
      <p:sp>
        <p:nvSpPr>
          <p:cNvPr id="1054" name="Google Shape;1054;p68"/>
          <p:cNvSpPr txBox="1"/>
          <p:nvPr/>
        </p:nvSpPr>
        <p:spPr bwMode="auto">
          <a:xfrm>
            <a:off x="4303375" y="3907850"/>
            <a:ext cx="3195900" cy="2556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latin typeface="Merriweather"/>
                <a:ea typeface="Merriweather"/>
                <a:cs typeface="Merriweather"/>
              </a:rPr>
              <a:t>Print:   1 2 3 4 5  6</a:t>
            </a:r>
            <a:endParaRPr>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59" name="Google Shape;1059;p69"/>
          <p:cNvSpPr txBox="1"/>
          <p:nvPr>
            <p:ph type="title"/>
          </p:nvPr>
        </p:nvSpPr>
        <p:spPr bwMode="auto">
          <a:xfrm>
            <a:off x="674150" y="617000"/>
            <a:ext cx="7902600" cy="2556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000" b="1">
                <a:highlight>
                  <a:srgbClr val="FFFFFF"/>
                </a:highlight>
                <a:latin typeface="Merriweather"/>
                <a:ea typeface="Merriweather"/>
                <a:cs typeface="Merriweather"/>
              </a:rPr>
              <a:t>Depth </a:t>
            </a:r>
            <a:r>
              <a:rPr lang="en" sz="2000" b="1">
                <a:highlight>
                  <a:srgbClr val="FFFFFF"/>
                </a:highlight>
                <a:latin typeface="Merriweather"/>
                <a:ea typeface="Merriweather"/>
                <a:cs typeface="Merriweather"/>
              </a:rPr>
              <a:t>First Search (DFS)</a:t>
            </a:r>
            <a:endParaRPr sz="2000" b="1">
              <a:latin typeface="Merriweather"/>
              <a:ea typeface="Merriweather"/>
              <a:cs typeface="Merriweather"/>
            </a:endParaRPr>
          </a:p>
        </p:txBody>
      </p:sp>
      <p:sp>
        <p:nvSpPr>
          <p:cNvPr id="1060" name="Google Shape;1060;p69"/>
          <p:cNvSpPr txBox="1"/>
          <p:nvPr/>
        </p:nvSpPr>
        <p:spPr bwMode="auto">
          <a:xfrm>
            <a:off x="863425" y="1504825"/>
            <a:ext cx="7450200" cy="2170800"/>
          </a:xfrm>
          <a:prstGeom prst="rect">
            <a:avLst/>
          </a:prstGeom>
          <a:noFill/>
          <a:ln>
            <a:noFill/>
          </a:ln>
        </p:spPr>
        <p:txBody>
          <a:bodyPr spcFirstLastPara="1" wrap="square" lIns="91425" tIns="91425" rIns="91425" bIns="91425" anchor="t" anchorCtr="0">
            <a:noAutofit/>
          </a:bodyPr>
          <a:lstStyle/>
          <a:p>
            <a:pPr marL="0" lvl="0" indent="0" algn="l">
              <a:lnSpc>
                <a:spcPct val="114999"/>
              </a:lnSpc>
              <a:spcBef>
                <a:spcPts val="0"/>
              </a:spcBef>
              <a:spcAft>
                <a:spcPts val="0"/>
              </a:spcAft>
              <a:buNone/>
              <a:defRPr/>
            </a:pPr>
            <a:r>
              <a:rPr lang="en" b="1">
                <a:latin typeface="Merriweather"/>
                <a:ea typeface="Merriweather"/>
                <a:cs typeface="Merriweather"/>
              </a:rPr>
              <a:t>Steps</a:t>
            </a:r>
            <a:r>
              <a:rPr lang="en">
                <a:latin typeface="Merriweather"/>
                <a:ea typeface="Merriweather"/>
                <a:cs typeface="Merriweather"/>
              </a:rPr>
              <a:t>:</a:t>
            </a:r>
            <a:endParaRPr>
              <a:latin typeface="Merriweather"/>
              <a:ea typeface="Merriweather"/>
              <a:cs typeface="Merriweather"/>
            </a:endParaRPr>
          </a:p>
          <a:p>
            <a:pPr marL="457200" lvl="0" indent="-317500" algn="l">
              <a:lnSpc>
                <a:spcPct val="114999"/>
              </a:lnSpc>
              <a:spcBef>
                <a:spcPts val="400"/>
              </a:spcBef>
              <a:spcAft>
                <a:spcPts val="0"/>
              </a:spcAft>
              <a:buSzPts val="1400"/>
              <a:buFont typeface="Merriweather"/>
              <a:buChar char="●"/>
              <a:defRPr/>
            </a:pPr>
            <a:r>
              <a:rPr lang="en">
                <a:latin typeface="Merriweather"/>
                <a:ea typeface="Merriweather"/>
                <a:cs typeface="Merriweather"/>
              </a:rPr>
              <a:t>Step-1: Visit the adjacent unvisited vertex. Mark it as visited. Display it. Push it in a stack.</a:t>
            </a:r>
            <a:endParaRPr>
              <a:latin typeface="Merriweather"/>
              <a:ea typeface="Merriweather"/>
              <a:cs typeface="Merriweather"/>
            </a:endParaRPr>
          </a:p>
          <a:p>
            <a:pPr marL="457200" lvl="0" indent="-317500" algn="l">
              <a:lnSpc>
                <a:spcPct val="114999"/>
              </a:lnSpc>
              <a:spcBef>
                <a:spcPts val="0"/>
              </a:spcBef>
              <a:spcAft>
                <a:spcPts val="0"/>
              </a:spcAft>
              <a:buSzPts val="1400"/>
              <a:buFont typeface="Merriweather"/>
              <a:buChar char="●"/>
              <a:defRPr/>
            </a:pPr>
            <a:r>
              <a:rPr lang="en">
                <a:latin typeface="Merriweather"/>
                <a:ea typeface="Merriweather"/>
                <a:cs typeface="Merriweather"/>
              </a:rPr>
              <a:t>Step-2: If no adjacent vertex is found, pop up a vertex from the stack. (It will pop up all the vertices from the stack, which do not have adjacent vertices.)</a:t>
            </a:r>
            <a:endParaRPr>
              <a:latin typeface="Merriweather"/>
              <a:ea typeface="Merriweather"/>
              <a:cs typeface="Merriweather"/>
            </a:endParaRPr>
          </a:p>
          <a:p>
            <a:pPr marL="457200" lvl="0" indent="-317500" algn="l">
              <a:lnSpc>
                <a:spcPct val="114999"/>
              </a:lnSpc>
              <a:spcBef>
                <a:spcPts val="0"/>
              </a:spcBef>
              <a:spcAft>
                <a:spcPts val="0"/>
              </a:spcAft>
              <a:buSzPts val="1400"/>
              <a:buFont typeface="Merriweather"/>
              <a:buChar char="●"/>
              <a:defRPr/>
            </a:pPr>
            <a:r>
              <a:rPr lang="en">
                <a:latin typeface="Merriweather"/>
                <a:ea typeface="Merriweather"/>
                <a:cs typeface="Merriweather"/>
              </a:rPr>
              <a:t>Step-3: Repeat Step 1 and Step 2 until the stack is empty.</a:t>
            </a:r>
            <a:endParaRPr>
              <a:latin typeface="Merriweather"/>
              <a:ea typeface="Merriweather"/>
              <a:cs typeface="Merriweather"/>
            </a:endParaRPr>
          </a:p>
          <a:p>
            <a:pPr marL="0" lvl="0" indent="0" algn="l">
              <a:spcBef>
                <a:spcPts val="400"/>
              </a:spcBef>
              <a:spcAft>
                <a:spcPts val="0"/>
              </a:spcAft>
              <a:buNone/>
              <a:defRPr/>
            </a:pPr>
            <a:endParaRPr>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65" name="Google Shape;1065;p70"/>
          <p:cNvSpPr txBox="1"/>
          <p:nvPr>
            <p:ph type="title"/>
          </p:nvPr>
        </p:nvSpPr>
        <p:spPr bwMode="auto">
          <a:xfrm>
            <a:off x="674150" y="617000"/>
            <a:ext cx="7902600" cy="2556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000" b="1">
                <a:highlight>
                  <a:srgbClr val="FFFFFF"/>
                </a:highlight>
                <a:latin typeface="Merriweather"/>
                <a:ea typeface="Merriweather"/>
                <a:cs typeface="Merriweather"/>
              </a:rPr>
              <a:t>Depth </a:t>
            </a:r>
            <a:r>
              <a:rPr lang="en" sz="2000" b="1">
                <a:highlight>
                  <a:srgbClr val="FFFFFF"/>
                </a:highlight>
                <a:latin typeface="Merriweather"/>
                <a:ea typeface="Merriweather"/>
                <a:cs typeface="Merriweather"/>
              </a:rPr>
              <a:t>First Search (DFS)</a:t>
            </a:r>
            <a:endParaRPr sz="2000" b="1">
              <a:latin typeface="Merriweather"/>
              <a:ea typeface="Merriweather"/>
              <a:cs typeface="Merriweather"/>
            </a:endParaRPr>
          </a:p>
        </p:txBody>
      </p:sp>
      <p:sp>
        <p:nvSpPr>
          <p:cNvPr id="1066" name="Google Shape;1066;p70"/>
          <p:cNvSpPr/>
          <p:nvPr/>
        </p:nvSpPr>
        <p:spPr bwMode="auto">
          <a:xfrm>
            <a:off x="1950500" y="1258273"/>
            <a:ext cx="436500" cy="462899"/>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S</a:t>
            </a:r>
            <a:endParaRPr sz="1600">
              <a:latin typeface="Merriweather"/>
              <a:ea typeface="Merriweather"/>
              <a:cs typeface="Merriweather"/>
            </a:endParaRPr>
          </a:p>
        </p:txBody>
      </p:sp>
      <p:sp>
        <p:nvSpPr>
          <p:cNvPr id="1067" name="Google Shape;1067;p70"/>
          <p:cNvSpPr/>
          <p:nvPr/>
        </p:nvSpPr>
        <p:spPr bwMode="auto">
          <a:xfrm>
            <a:off x="1188500" y="2020273"/>
            <a:ext cx="436500" cy="462899"/>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A</a:t>
            </a:r>
            <a:endParaRPr sz="1600">
              <a:latin typeface="Merriweather"/>
              <a:ea typeface="Merriweather"/>
              <a:cs typeface="Merriweather"/>
            </a:endParaRPr>
          </a:p>
        </p:txBody>
      </p:sp>
      <p:sp>
        <p:nvSpPr>
          <p:cNvPr id="1068" name="Google Shape;1068;p70"/>
          <p:cNvSpPr/>
          <p:nvPr/>
        </p:nvSpPr>
        <p:spPr bwMode="auto">
          <a:xfrm>
            <a:off x="2636300" y="2020273"/>
            <a:ext cx="436500" cy="462899"/>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C</a:t>
            </a:r>
            <a:endParaRPr sz="1600">
              <a:latin typeface="Merriweather"/>
              <a:ea typeface="Merriweather"/>
              <a:cs typeface="Merriweather"/>
            </a:endParaRPr>
          </a:p>
        </p:txBody>
      </p:sp>
      <p:sp>
        <p:nvSpPr>
          <p:cNvPr id="1069" name="Google Shape;1069;p70"/>
          <p:cNvSpPr/>
          <p:nvPr/>
        </p:nvSpPr>
        <p:spPr bwMode="auto">
          <a:xfrm>
            <a:off x="1950500" y="2172673"/>
            <a:ext cx="436500" cy="462899"/>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B</a:t>
            </a:r>
            <a:endParaRPr sz="1600">
              <a:latin typeface="Merriweather"/>
              <a:ea typeface="Merriweather"/>
              <a:cs typeface="Merriweather"/>
            </a:endParaRPr>
          </a:p>
        </p:txBody>
      </p:sp>
      <p:sp>
        <p:nvSpPr>
          <p:cNvPr id="1070" name="Google Shape;1070;p70"/>
          <p:cNvSpPr/>
          <p:nvPr/>
        </p:nvSpPr>
        <p:spPr bwMode="auto">
          <a:xfrm>
            <a:off x="1950500" y="3010873"/>
            <a:ext cx="436500" cy="462899"/>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D</a:t>
            </a:r>
            <a:endParaRPr sz="1600">
              <a:latin typeface="Merriweather"/>
              <a:ea typeface="Merriweather"/>
              <a:cs typeface="Merriweather"/>
            </a:endParaRPr>
          </a:p>
        </p:txBody>
      </p:sp>
      <p:cxnSp>
        <p:nvCxnSpPr>
          <p:cNvPr id="1071" name="Google Shape;1071;p70"/>
          <p:cNvCxnSpPr>
            <a:cxnSpLocks/>
            <a:stCxn id="1066" idx="3"/>
            <a:endCxn id="1067" idx="7"/>
          </p:cNvCxnSpPr>
          <p:nvPr/>
        </p:nvCxnSpPr>
        <p:spPr bwMode="auto">
          <a:xfrm flipH="1">
            <a:off x="1561124" y="1653383"/>
            <a:ext cx="453300" cy="434700"/>
          </a:xfrm>
          <a:prstGeom prst="straightConnector1">
            <a:avLst/>
          </a:prstGeom>
          <a:noFill/>
          <a:ln w="19050" cap="flat" cmpd="sng">
            <a:solidFill>
              <a:schemeClr val="dk2"/>
            </a:solidFill>
            <a:prstDash val="solid"/>
            <a:round/>
            <a:headEnd type="none" w="med" len="med"/>
            <a:tailEnd type="none" w="med" len="med"/>
          </a:ln>
        </p:spPr>
      </p:cxnSp>
      <p:cxnSp>
        <p:nvCxnSpPr>
          <p:cNvPr id="1072" name="Google Shape;1072;p70"/>
          <p:cNvCxnSpPr>
            <a:cxnSpLocks/>
            <a:stCxn id="1066" idx="5"/>
            <a:endCxn id="1068" idx="1"/>
          </p:cNvCxnSpPr>
          <p:nvPr/>
        </p:nvCxnSpPr>
        <p:spPr bwMode="auto">
          <a:xfrm>
            <a:off x="2323076" y="1653383"/>
            <a:ext cx="377100" cy="434700"/>
          </a:xfrm>
          <a:prstGeom prst="straightConnector1">
            <a:avLst/>
          </a:prstGeom>
          <a:noFill/>
          <a:ln w="19050" cap="flat" cmpd="sng">
            <a:solidFill>
              <a:schemeClr val="dk2"/>
            </a:solidFill>
            <a:prstDash val="solid"/>
            <a:round/>
            <a:headEnd type="none" w="med" len="med"/>
            <a:tailEnd type="none" w="med" len="med"/>
          </a:ln>
        </p:spPr>
      </p:cxnSp>
      <p:cxnSp>
        <p:nvCxnSpPr>
          <p:cNvPr id="1073" name="Google Shape;1073;p70"/>
          <p:cNvCxnSpPr>
            <a:cxnSpLocks/>
            <a:stCxn id="1066" idx="4"/>
            <a:endCxn id="1069" idx="0"/>
          </p:cNvCxnSpPr>
          <p:nvPr/>
        </p:nvCxnSpPr>
        <p:spPr bwMode="auto">
          <a:xfrm>
            <a:off x="2168750" y="1721173"/>
            <a:ext cx="0" cy="451500"/>
          </a:xfrm>
          <a:prstGeom prst="straightConnector1">
            <a:avLst/>
          </a:prstGeom>
          <a:noFill/>
          <a:ln w="19050" cap="flat" cmpd="sng">
            <a:solidFill>
              <a:schemeClr val="dk2"/>
            </a:solidFill>
            <a:prstDash val="solid"/>
            <a:round/>
            <a:headEnd type="none" w="med" len="med"/>
            <a:tailEnd type="none" w="med" len="med"/>
          </a:ln>
        </p:spPr>
      </p:cxnSp>
      <p:cxnSp>
        <p:nvCxnSpPr>
          <p:cNvPr id="1074" name="Google Shape;1074;p70"/>
          <p:cNvCxnSpPr>
            <a:cxnSpLocks/>
            <a:stCxn id="1069" idx="4"/>
            <a:endCxn id="1070" idx="0"/>
          </p:cNvCxnSpPr>
          <p:nvPr/>
        </p:nvCxnSpPr>
        <p:spPr bwMode="auto">
          <a:xfrm>
            <a:off x="2168750" y="2635573"/>
            <a:ext cx="0" cy="375300"/>
          </a:xfrm>
          <a:prstGeom prst="straightConnector1">
            <a:avLst/>
          </a:prstGeom>
          <a:noFill/>
          <a:ln w="19050" cap="flat" cmpd="sng">
            <a:solidFill>
              <a:schemeClr val="dk2"/>
            </a:solidFill>
            <a:prstDash val="solid"/>
            <a:round/>
            <a:headEnd type="none" w="med" len="med"/>
            <a:tailEnd type="none" w="med" len="med"/>
          </a:ln>
        </p:spPr>
      </p:cxnSp>
      <p:graphicFrame>
        <p:nvGraphicFramePr>
          <p:cNvPr id="1075" name="Google Shape;1075;p70"/>
          <p:cNvGraphicFramePr>
            <a:graphicFrameLocks xmlns:a="http://schemas.openxmlformats.org/drawingml/2006/main"/>
          </p:cNvGraphicFramePr>
          <p:nvPr/>
        </p:nvGraphicFramePr>
        <p:xfrm>
          <a:off x="4381500" y="1314450"/>
          <a:ext cx="3000000" cy="3000000"/>
        </p:xfrm>
        <a:graphic>
          <a:graphicData uri="http://schemas.openxmlformats.org/drawingml/2006/table">
            <a:tbl>
              <a:tblPr firstRow="0" firstCol="0" lastRow="0" lastCol="0" bandRow="0" bandCol="0">
                <a:tableStyleId>{0FF95457-F481-43EF-8FB5-189A222E6397}</a:tableStyleId>
                <a:noFill/>
              </a:tblPr>
              <a:tblGrid>
                <a:gridCol w="723900"/>
              </a:tblGrid>
              <a:tr h="381000">
                <a:tc>
                  <a:txBody>
                    <a:bodyPr/>
                    <a:p>
                      <a:pPr marL="0" lvl="0" indent="0" algn="l">
                        <a:spcBef>
                          <a:spcPts val="0"/>
                        </a:spcBef>
                        <a:spcAft>
                          <a:spcPts val="0"/>
                        </a:spcAft>
                        <a:buNone/>
                        <a:defRPr/>
                      </a:pP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alpha val="0"/>
                        </a:srgbClr>
                      </a:solidFill>
                    </a:lnB>
                  </a:tcPr>
                </a:tc>
              </a:tr>
              <a:tr h="381000">
                <a:tc>
                  <a:txBody>
                    <a:bodyPr/>
                    <a:p>
                      <a:pPr marL="0" lvl="0" indent="0" algn="l">
                        <a:spcBef>
                          <a:spcPts val="0"/>
                        </a:spcBef>
                        <a:spcAft>
                          <a:spcPts val="0"/>
                        </a:spcAft>
                        <a:buNone/>
                        <a:defRPr/>
                      </a:pP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alpha val="0"/>
                        </a:srgbClr>
                      </a:solidFill>
                    </a:lnB>
                  </a:tcPr>
                </a:tc>
              </a:tr>
              <a:tr h="381000">
                <a:tc>
                  <a:txBody>
                    <a:bodyPr/>
                    <a:p>
                      <a:pPr marL="0" lvl="0" indent="0" algn="l">
                        <a:spcBef>
                          <a:spcPts val="0"/>
                        </a:spcBef>
                        <a:spcAft>
                          <a:spcPts val="0"/>
                        </a:spcAft>
                        <a:buNone/>
                        <a:defRPr/>
                      </a:pP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alpha val="0"/>
                        </a:srgbClr>
                      </a:solidFill>
                    </a:lnB>
                  </a:tcPr>
                </a:tc>
              </a:tr>
              <a:tr h="381000">
                <a:tc>
                  <a:txBody>
                    <a:bodyPr/>
                    <a:p>
                      <a:pPr marL="0" lvl="0" indent="0" algn="l">
                        <a:spcBef>
                          <a:spcPts val="0"/>
                        </a:spcBef>
                        <a:spcAft>
                          <a:spcPts val="0"/>
                        </a:spcAft>
                        <a:buNone/>
                        <a:defRPr/>
                      </a:pP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alpha val="0"/>
                        </a:srgbClr>
                      </a:solidFill>
                    </a:lnB>
                  </a:tcPr>
                </a:tc>
              </a:tr>
              <a:tr h="396200">
                <a:tc>
                  <a:txBody>
                    <a:bodyPr/>
                    <a:p>
                      <a:pPr marL="0" lvl="0" indent="0" algn="l">
                        <a:spcBef>
                          <a:spcPts val="0"/>
                        </a:spcBef>
                        <a:spcAft>
                          <a:spcPts val="0"/>
                        </a:spcAft>
                        <a:buNone/>
                        <a:defRPr/>
                      </a:pP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solidFill>
                    </a:lnB>
                  </a:tcPr>
                </a:tc>
              </a:tr>
            </a:tbl>
          </a:graphicData>
        </a:graphic>
      </p:graphicFrame>
      <p:sp>
        <p:nvSpPr>
          <p:cNvPr id="1076" name="Google Shape;1076;p70"/>
          <p:cNvSpPr txBox="1"/>
          <p:nvPr/>
        </p:nvSpPr>
        <p:spPr bwMode="auto">
          <a:xfrm>
            <a:off x="3770675" y="3401950"/>
            <a:ext cx="2199300" cy="238199"/>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solidFill>
                  <a:srgbClr val="980000"/>
                </a:solidFill>
                <a:latin typeface="Merriweather"/>
                <a:ea typeface="Merriweather"/>
                <a:cs typeface="Merriweather"/>
              </a:rPr>
              <a:t>Initialize The </a:t>
            </a:r>
            <a:r>
              <a:rPr lang="en">
                <a:solidFill>
                  <a:srgbClr val="980000"/>
                </a:solidFill>
                <a:latin typeface="Merriweather"/>
                <a:ea typeface="Merriweather"/>
                <a:cs typeface="Merriweather"/>
              </a:rPr>
              <a:t> Stack</a:t>
            </a:r>
            <a:endParaRPr>
              <a:solidFill>
                <a:srgbClr val="980000"/>
              </a:solidFill>
              <a:latin typeface="Merriweather"/>
              <a:ea typeface="Merriweather"/>
              <a:cs typeface="Merriweather"/>
            </a:endParaRPr>
          </a:p>
        </p:txBody>
      </p:sp>
      <p:cxnSp>
        <p:nvCxnSpPr>
          <p:cNvPr id="1077" name="Google Shape;1077;p70"/>
          <p:cNvCxnSpPr>
            <a:cxnSpLocks/>
            <a:stCxn id="1067" idx="5"/>
            <a:endCxn id="1070" idx="1"/>
          </p:cNvCxnSpPr>
          <p:nvPr/>
        </p:nvCxnSpPr>
        <p:spPr bwMode="auto">
          <a:xfrm>
            <a:off x="1561076" y="2415383"/>
            <a:ext cx="453300" cy="663300"/>
          </a:xfrm>
          <a:prstGeom prst="straightConnector1">
            <a:avLst/>
          </a:prstGeom>
          <a:noFill/>
          <a:ln w="19050" cap="flat" cmpd="sng">
            <a:solidFill>
              <a:schemeClr val="dk2"/>
            </a:solidFill>
            <a:prstDash val="solid"/>
            <a:round/>
            <a:headEnd type="none" w="med" len="med"/>
            <a:tailEnd type="none" w="med" len="med"/>
          </a:ln>
        </p:spPr>
      </p:cxnSp>
      <p:cxnSp>
        <p:nvCxnSpPr>
          <p:cNvPr id="1078" name="Google Shape;1078;p70"/>
          <p:cNvCxnSpPr>
            <a:cxnSpLocks/>
            <a:endCxn id="1070" idx="7"/>
          </p:cNvCxnSpPr>
          <p:nvPr/>
        </p:nvCxnSpPr>
        <p:spPr bwMode="auto">
          <a:xfrm flipH="1">
            <a:off x="2323076" y="2483163"/>
            <a:ext cx="455400" cy="595500"/>
          </a:xfrm>
          <a:prstGeom prst="straightConnector1">
            <a:avLst/>
          </a:prstGeom>
          <a:noFill/>
          <a:ln w="19050" cap="flat" cmpd="sng">
            <a:solidFill>
              <a:schemeClr val="dk2"/>
            </a:solidFill>
            <a:prstDash val="solid"/>
            <a:round/>
            <a:headEnd type="none" w="med" len="med"/>
            <a:tailEnd type="none" w="med" len="med"/>
          </a:ln>
        </p:spPr>
      </p:cxnSp>
      <p:sp>
        <p:nvSpPr>
          <p:cNvPr id="1079" name="Google Shape;1079;p70"/>
          <p:cNvSpPr txBox="1"/>
          <p:nvPr/>
        </p:nvSpPr>
        <p:spPr bwMode="auto">
          <a:xfrm>
            <a:off x="5982250" y="1442325"/>
            <a:ext cx="1911900" cy="14307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highlight>
                  <a:srgbClr val="FFFFFF"/>
                </a:highlight>
                <a:latin typeface="Merriweather"/>
                <a:ea typeface="Merriweather"/>
                <a:cs typeface="Merriweather"/>
              </a:rPr>
              <a:t>Step 1:</a:t>
            </a:r>
            <a:endParaRPr>
              <a:highlight>
                <a:srgbClr val="FFFFFF"/>
              </a:highlight>
              <a:latin typeface="Merriweather"/>
              <a:ea typeface="Merriweather"/>
              <a:cs typeface="Merriweather"/>
            </a:endParaRPr>
          </a:p>
          <a:p>
            <a:pPr marL="0" lvl="0" indent="0" algn="l">
              <a:spcBef>
                <a:spcPts val="0"/>
              </a:spcBef>
              <a:spcAft>
                <a:spcPts val="0"/>
              </a:spcAft>
              <a:buNone/>
              <a:defRPr/>
            </a:pPr>
            <a:endParaRPr>
              <a:highlight>
                <a:srgbClr val="FFFFFF"/>
              </a:highlight>
              <a:latin typeface="Merriweather"/>
              <a:ea typeface="Merriweather"/>
              <a:cs typeface="Merriweather"/>
            </a:endParaRPr>
          </a:p>
          <a:p>
            <a:pPr marL="0" lvl="0" indent="0" algn="l">
              <a:spcBef>
                <a:spcPts val="0"/>
              </a:spcBef>
              <a:spcAft>
                <a:spcPts val="0"/>
              </a:spcAft>
              <a:buNone/>
              <a:defRPr/>
            </a:pPr>
            <a:r>
              <a:rPr lang="en">
                <a:highlight>
                  <a:srgbClr val="FFFFFF"/>
                </a:highlight>
                <a:latin typeface="Merriweather"/>
                <a:ea typeface="Merriweather"/>
                <a:cs typeface="Merriweather"/>
              </a:rPr>
              <a:t>Initialize the stack.</a:t>
            </a:r>
            <a:endParaRPr>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84" name="Google Shape;1084;p71"/>
          <p:cNvSpPr txBox="1"/>
          <p:nvPr>
            <p:ph type="title"/>
          </p:nvPr>
        </p:nvSpPr>
        <p:spPr bwMode="auto">
          <a:xfrm>
            <a:off x="674150" y="617000"/>
            <a:ext cx="7902600" cy="2556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000" b="1">
                <a:highlight>
                  <a:srgbClr val="FFFFFF"/>
                </a:highlight>
                <a:latin typeface="Merriweather"/>
                <a:ea typeface="Merriweather"/>
                <a:cs typeface="Merriweather"/>
              </a:rPr>
              <a:t>Depth First Search (DFS)</a:t>
            </a:r>
            <a:endParaRPr sz="2000" b="1">
              <a:latin typeface="Merriweather"/>
              <a:ea typeface="Merriweather"/>
              <a:cs typeface="Merriweather"/>
            </a:endParaRPr>
          </a:p>
        </p:txBody>
      </p:sp>
      <p:sp>
        <p:nvSpPr>
          <p:cNvPr id="1085" name="Google Shape;1085;p71"/>
          <p:cNvSpPr/>
          <p:nvPr/>
        </p:nvSpPr>
        <p:spPr bwMode="auto">
          <a:xfrm>
            <a:off x="1950500" y="1258273"/>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S</a:t>
            </a:r>
            <a:endParaRPr sz="1600">
              <a:solidFill>
                <a:schemeClr val="dk1"/>
              </a:solidFill>
              <a:latin typeface="Merriweather"/>
              <a:ea typeface="Merriweather"/>
              <a:cs typeface="Merriweather"/>
            </a:endParaRPr>
          </a:p>
        </p:txBody>
      </p:sp>
      <p:sp>
        <p:nvSpPr>
          <p:cNvPr id="1086" name="Google Shape;1086;p71"/>
          <p:cNvSpPr/>
          <p:nvPr/>
        </p:nvSpPr>
        <p:spPr bwMode="auto">
          <a:xfrm>
            <a:off x="1188500" y="2020273"/>
            <a:ext cx="436500" cy="462899"/>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A</a:t>
            </a:r>
            <a:endParaRPr sz="1600">
              <a:latin typeface="Merriweather"/>
              <a:ea typeface="Merriweather"/>
              <a:cs typeface="Merriweather"/>
            </a:endParaRPr>
          </a:p>
        </p:txBody>
      </p:sp>
      <p:sp>
        <p:nvSpPr>
          <p:cNvPr id="1087" name="Google Shape;1087;p71"/>
          <p:cNvSpPr/>
          <p:nvPr/>
        </p:nvSpPr>
        <p:spPr bwMode="auto">
          <a:xfrm>
            <a:off x="2636300" y="2020273"/>
            <a:ext cx="436500" cy="462899"/>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C</a:t>
            </a:r>
            <a:endParaRPr sz="1600">
              <a:latin typeface="Merriweather"/>
              <a:ea typeface="Merriweather"/>
              <a:cs typeface="Merriweather"/>
            </a:endParaRPr>
          </a:p>
        </p:txBody>
      </p:sp>
      <p:sp>
        <p:nvSpPr>
          <p:cNvPr id="1088" name="Google Shape;1088;p71"/>
          <p:cNvSpPr/>
          <p:nvPr/>
        </p:nvSpPr>
        <p:spPr bwMode="auto">
          <a:xfrm>
            <a:off x="1950500" y="2172673"/>
            <a:ext cx="436500" cy="462899"/>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B</a:t>
            </a:r>
            <a:endParaRPr sz="1600">
              <a:latin typeface="Merriweather"/>
              <a:ea typeface="Merriweather"/>
              <a:cs typeface="Merriweather"/>
            </a:endParaRPr>
          </a:p>
        </p:txBody>
      </p:sp>
      <p:cxnSp>
        <p:nvCxnSpPr>
          <p:cNvPr id="1089" name="Google Shape;1089;p71"/>
          <p:cNvCxnSpPr>
            <a:cxnSpLocks/>
            <a:stCxn id="1085" idx="3"/>
            <a:endCxn id="1086" idx="7"/>
          </p:cNvCxnSpPr>
          <p:nvPr/>
        </p:nvCxnSpPr>
        <p:spPr bwMode="auto">
          <a:xfrm flipH="1">
            <a:off x="1561124" y="1653383"/>
            <a:ext cx="453300" cy="434700"/>
          </a:xfrm>
          <a:prstGeom prst="straightConnector1">
            <a:avLst/>
          </a:prstGeom>
          <a:noFill/>
          <a:ln w="19050" cap="flat" cmpd="sng">
            <a:solidFill>
              <a:schemeClr val="dk2"/>
            </a:solidFill>
            <a:prstDash val="solid"/>
            <a:round/>
            <a:headEnd type="none" w="med" len="med"/>
            <a:tailEnd type="none" w="med" len="med"/>
          </a:ln>
        </p:spPr>
      </p:cxnSp>
      <p:cxnSp>
        <p:nvCxnSpPr>
          <p:cNvPr id="1090" name="Google Shape;1090;p71"/>
          <p:cNvCxnSpPr>
            <a:cxnSpLocks/>
            <a:stCxn id="1085" idx="5"/>
            <a:endCxn id="1087" idx="1"/>
          </p:cNvCxnSpPr>
          <p:nvPr/>
        </p:nvCxnSpPr>
        <p:spPr bwMode="auto">
          <a:xfrm>
            <a:off x="2323076" y="1653383"/>
            <a:ext cx="377100" cy="434700"/>
          </a:xfrm>
          <a:prstGeom prst="straightConnector1">
            <a:avLst/>
          </a:prstGeom>
          <a:noFill/>
          <a:ln w="19050" cap="flat" cmpd="sng">
            <a:solidFill>
              <a:schemeClr val="dk2"/>
            </a:solidFill>
            <a:prstDash val="solid"/>
            <a:round/>
            <a:headEnd type="none" w="med" len="med"/>
            <a:tailEnd type="none" w="med" len="med"/>
          </a:ln>
        </p:spPr>
      </p:cxnSp>
      <p:cxnSp>
        <p:nvCxnSpPr>
          <p:cNvPr id="1091" name="Google Shape;1091;p71"/>
          <p:cNvCxnSpPr>
            <a:cxnSpLocks/>
            <a:stCxn id="1085" idx="4"/>
            <a:endCxn id="1088" idx="0"/>
          </p:cNvCxnSpPr>
          <p:nvPr/>
        </p:nvCxnSpPr>
        <p:spPr bwMode="auto">
          <a:xfrm>
            <a:off x="2168750" y="1721173"/>
            <a:ext cx="0" cy="451500"/>
          </a:xfrm>
          <a:prstGeom prst="straightConnector1">
            <a:avLst/>
          </a:prstGeom>
          <a:noFill/>
          <a:ln w="19050" cap="flat" cmpd="sng">
            <a:solidFill>
              <a:schemeClr val="dk2"/>
            </a:solidFill>
            <a:prstDash val="solid"/>
            <a:round/>
            <a:headEnd type="none" w="med" len="med"/>
            <a:tailEnd type="none" w="med" len="med"/>
          </a:ln>
        </p:spPr>
      </p:cxnSp>
      <p:graphicFrame>
        <p:nvGraphicFramePr>
          <p:cNvPr id="1092" name="Google Shape;1092;p71"/>
          <p:cNvGraphicFramePr>
            <a:graphicFrameLocks xmlns:a="http://schemas.openxmlformats.org/drawingml/2006/main"/>
          </p:cNvGraphicFramePr>
          <p:nvPr/>
        </p:nvGraphicFramePr>
        <p:xfrm>
          <a:off x="4305300" y="1314450"/>
          <a:ext cx="3000000" cy="3000000"/>
        </p:xfrm>
        <a:graphic>
          <a:graphicData uri="http://schemas.openxmlformats.org/drawingml/2006/table">
            <a:tbl>
              <a:tblPr firstRow="0" firstCol="0" lastRow="0" lastCol="0" bandRow="0" bandCol="0">
                <a:tableStyleId>{0FF95457-F481-43EF-8FB5-189A222E6397}</a:tableStyleId>
                <a:noFill/>
              </a:tblPr>
              <a:tblGrid>
                <a:gridCol w="723900"/>
              </a:tblGrid>
              <a:tr h="381000">
                <a:tc>
                  <a:txBody>
                    <a:bodyPr/>
                    <a:p>
                      <a:pPr marL="0" lvl="0" indent="0" algn="l">
                        <a:spcBef>
                          <a:spcPts val="0"/>
                        </a:spcBef>
                        <a:spcAft>
                          <a:spcPts val="0"/>
                        </a:spcAft>
                        <a:buNone/>
                        <a:defRPr/>
                      </a:pP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alpha val="0"/>
                        </a:srgbClr>
                      </a:solidFill>
                    </a:lnB>
                  </a:tcPr>
                </a:tc>
              </a:tr>
              <a:tr h="381000">
                <a:tc>
                  <a:txBody>
                    <a:bodyPr/>
                    <a:p>
                      <a:pPr marL="0" lvl="0" indent="0" algn="l">
                        <a:spcBef>
                          <a:spcPts val="0"/>
                        </a:spcBef>
                        <a:spcAft>
                          <a:spcPts val="0"/>
                        </a:spcAft>
                        <a:buNone/>
                        <a:defRPr/>
                      </a:pP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alpha val="0"/>
                        </a:srgbClr>
                      </a:solidFill>
                    </a:lnB>
                  </a:tcPr>
                </a:tc>
              </a:tr>
              <a:tr h="381000">
                <a:tc>
                  <a:txBody>
                    <a:bodyPr/>
                    <a:p>
                      <a:pPr marL="0" lvl="0" indent="0" algn="l">
                        <a:spcBef>
                          <a:spcPts val="0"/>
                        </a:spcBef>
                        <a:spcAft>
                          <a:spcPts val="0"/>
                        </a:spcAft>
                        <a:buNone/>
                        <a:defRPr/>
                      </a:pP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alpha val="0"/>
                        </a:srgbClr>
                      </a:solidFill>
                    </a:lnB>
                  </a:tcPr>
                </a:tc>
              </a:tr>
              <a:tr h="381000">
                <a:tc>
                  <a:txBody>
                    <a:bodyPr/>
                    <a:p>
                      <a:pPr marL="0" lvl="0" indent="0" algn="l">
                        <a:spcBef>
                          <a:spcPts val="0"/>
                        </a:spcBef>
                        <a:spcAft>
                          <a:spcPts val="0"/>
                        </a:spcAft>
                        <a:buNone/>
                        <a:defRPr/>
                      </a:pP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solidFill>
                    </a:lnB>
                  </a:tcPr>
                </a:tc>
              </a:tr>
              <a:tr h="381000">
                <a:tc>
                  <a:txBody>
                    <a:bodyPr/>
                    <a:p>
                      <a:pPr marL="0" lvl="0" indent="0" algn="l">
                        <a:spcBef>
                          <a:spcPts val="0"/>
                        </a:spcBef>
                        <a:spcAft>
                          <a:spcPts val="0"/>
                        </a:spcAft>
                        <a:buNone/>
                        <a:defRPr/>
                      </a:pPr>
                      <a:r>
                        <a:rPr lang="en">
                          <a:latin typeface="Merriweather"/>
                          <a:ea typeface="Merriweather"/>
                          <a:cs typeface="Merriweather"/>
                        </a:rPr>
                        <a:t>S</a:t>
                      </a: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solidFill>
                    </a:lnT>
                    <a:lnB w="9525" algn="ctr">
                      <a:solidFill>
                        <a:srgbClr val="000000"/>
                      </a:solidFill>
                    </a:lnB>
                  </a:tcPr>
                </a:tc>
              </a:tr>
            </a:tbl>
          </a:graphicData>
        </a:graphic>
      </p:graphicFrame>
      <p:sp>
        <p:nvSpPr>
          <p:cNvPr id="1093" name="Google Shape;1093;p71"/>
          <p:cNvSpPr txBox="1"/>
          <p:nvPr/>
        </p:nvSpPr>
        <p:spPr bwMode="auto">
          <a:xfrm>
            <a:off x="4151675" y="3401950"/>
            <a:ext cx="2199300" cy="238199"/>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solidFill>
                  <a:srgbClr val="980000"/>
                </a:solidFill>
                <a:latin typeface="Merriweather"/>
                <a:ea typeface="Merriweather"/>
                <a:cs typeface="Merriweather"/>
              </a:rPr>
              <a:t>The  Stack</a:t>
            </a:r>
            <a:endParaRPr>
              <a:solidFill>
                <a:srgbClr val="980000"/>
              </a:solidFill>
              <a:latin typeface="Merriweather"/>
              <a:ea typeface="Merriweather"/>
              <a:cs typeface="Merriweather"/>
            </a:endParaRPr>
          </a:p>
        </p:txBody>
      </p:sp>
      <p:sp>
        <p:nvSpPr>
          <p:cNvPr id="1094" name="Google Shape;1094;p71"/>
          <p:cNvSpPr/>
          <p:nvPr/>
        </p:nvSpPr>
        <p:spPr bwMode="auto">
          <a:xfrm>
            <a:off x="1950500" y="3010873"/>
            <a:ext cx="436500" cy="462899"/>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D</a:t>
            </a:r>
            <a:endParaRPr sz="1600">
              <a:latin typeface="Merriweather"/>
              <a:ea typeface="Merriweather"/>
              <a:cs typeface="Merriweather"/>
            </a:endParaRPr>
          </a:p>
        </p:txBody>
      </p:sp>
      <p:cxnSp>
        <p:nvCxnSpPr>
          <p:cNvPr id="1095" name="Google Shape;1095;p71"/>
          <p:cNvCxnSpPr>
            <a:cxnSpLocks/>
            <a:endCxn id="1094" idx="0"/>
          </p:cNvCxnSpPr>
          <p:nvPr/>
        </p:nvCxnSpPr>
        <p:spPr bwMode="auto">
          <a:xfrm>
            <a:off x="2168750" y="2635573"/>
            <a:ext cx="0" cy="375300"/>
          </a:xfrm>
          <a:prstGeom prst="straightConnector1">
            <a:avLst/>
          </a:prstGeom>
          <a:noFill/>
          <a:ln w="19050" cap="flat" cmpd="sng">
            <a:solidFill>
              <a:schemeClr val="dk2"/>
            </a:solidFill>
            <a:prstDash val="solid"/>
            <a:round/>
            <a:headEnd type="none" w="med" len="med"/>
            <a:tailEnd type="none" w="med" len="med"/>
          </a:ln>
        </p:spPr>
      </p:cxnSp>
      <p:cxnSp>
        <p:nvCxnSpPr>
          <p:cNvPr id="1096" name="Google Shape;1096;p71"/>
          <p:cNvCxnSpPr>
            <a:cxnSpLocks/>
            <a:endCxn id="1094" idx="1"/>
          </p:cNvCxnSpPr>
          <p:nvPr/>
        </p:nvCxnSpPr>
        <p:spPr bwMode="auto">
          <a:xfrm>
            <a:off x="1561124" y="2415363"/>
            <a:ext cx="453300" cy="663300"/>
          </a:xfrm>
          <a:prstGeom prst="straightConnector1">
            <a:avLst/>
          </a:prstGeom>
          <a:noFill/>
          <a:ln w="19050" cap="flat" cmpd="sng">
            <a:solidFill>
              <a:schemeClr val="dk2"/>
            </a:solidFill>
            <a:prstDash val="solid"/>
            <a:round/>
            <a:headEnd type="none" w="med" len="med"/>
            <a:tailEnd type="none" w="med" len="med"/>
          </a:ln>
        </p:spPr>
      </p:cxnSp>
      <p:cxnSp>
        <p:nvCxnSpPr>
          <p:cNvPr id="1097" name="Google Shape;1097;p71"/>
          <p:cNvCxnSpPr>
            <a:cxnSpLocks/>
            <a:endCxn id="1094" idx="7"/>
          </p:cNvCxnSpPr>
          <p:nvPr/>
        </p:nvCxnSpPr>
        <p:spPr bwMode="auto">
          <a:xfrm flipH="1">
            <a:off x="2323076" y="2483163"/>
            <a:ext cx="455400" cy="595500"/>
          </a:xfrm>
          <a:prstGeom prst="straightConnector1">
            <a:avLst/>
          </a:prstGeom>
          <a:noFill/>
          <a:ln w="19050" cap="flat" cmpd="sng">
            <a:solidFill>
              <a:schemeClr val="dk2"/>
            </a:solidFill>
            <a:prstDash val="solid"/>
            <a:round/>
            <a:headEnd type="none" w="med" len="med"/>
            <a:tailEnd type="none" w="med" len="med"/>
          </a:ln>
        </p:spPr>
      </p:cxnSp>
      <p:sp>
        <p:nvSpPr>
          <p:cNvPr id="1098" name="Google Shape;1098;p71"/>
          <p:cNvSpPr txBox="1"/>
          <p:nvPr/>
        </p:nvSpPr>
        <p:spPr bwMode="auto">
          <a:xfrm>
            <a:off x="5599875" y="1442325"/>
            <a:ext cx="2639700" cy="14307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1300">
                <a:highlight>
                  <a:srgbClr val="FFFFFF"/>
                </a:highlight>
                <a:latin typeface="Merriweather"/>
                <a:ea typeface="Merriweather"/>
                <a:cs typeface="Merriweather"/>
              </a:rPr>
              <a:t>Step 2:</a:t>
            </a:r>
            <a:endParaRPr sz="1300">
              <a:highlight>
                <a:srgbClr val="FFFFFF"/>
              </a:highlight>
              <a:latin typeface="Merriweather"/>
              <a:ea typeface="Merriweather"/>
              <a:cs typeface="Merriweather"/>
            </a:endParaRPr>
          </a:p>
          <a:p>
            <a:pPr marL="0" lvl="0" indent="0" algn="l">
              <a:spcBef>
                <a:spcPts val="0"/>
              </a:spcBef>
              <a:spcAft>
                <a:spcPts val="0"/>
              </a:spcAft>
              <a:buNone/>
              <a:defRPr/>
            </a:pPr>
            <a:endParaRPr sz="1300">
              <a:highlight>
                <a:srgbClr val="FFFFFF"/>
              </a:highlight>
              <a:latin typeface="Merriweather"/>
              <a:ea typeface="Merriweather"/>
              <a:cs typeface="Merriweather"/>
            </a:endParaRPr>
          </a:p>
          <a:p>
            <a:pPr marL="0" lvl="0" indent="0" algn="l">
              <a:spcBef>
                <a:spcPts val="0"/>
              </a:spcBef>
              <a:spcAft>
                <a:spcPts val="0"/>
              </a:spcAft>
              <a:buNone/>
              <a:defRPr/>
            </a:pPr>
            <a:r>
              <a:rPr lang="en" sz="1300">
                <a:highlight>
                  <a:srgbClr val="FFFFFF"/>
                </a:highlight>
                <a:latin typeface="Merriweather"/>
                <a:ea typeface="Merriweather"/>
                <a:cs typeface="Merriweather"/>
              </a:rPr>
              <a:t>Mark S as visited and put it onto the stack. Explore any unvisited adjacent node from S.</a:t>
            </a:r>
            <a:endParaRPr sz="1300">
              <a:highlight>
                <a:srgbClr val="FFFFFF"/>
              </a:highlight>
              <a:latin typeface="Merriweather"/>
              <a:ea typeface="Merriweather"/>
              <a:cs typeface="Merriweather"/>
            </a:endParaRPr>
          </a:p>
          <a:p>
            <a:pPr marL="0" lvl="0" indent="0" algn="l">
              <a:spcBef>
                <a:spcPts val="0"/>
              </a:spcBef>
              <a:spcAft>
                <a:spcPts val="0"/>
              </a:spcAft>
              <a:buNone/>
              <a:defRPr/>
            </a:pPr>
            <a:endParaRPr sz="1300">
              <a:highlight>
                <a:srgbClr val="FFFFFF"/>
              </a:highlight>
              <a:latin typeface="Merriweather"/>
              <a:ea typeface="Merriweather"/>
              <a:cs typeface="Merriweather"/>
            </a:endParaRPr>
          </a:p>
          <a:p>
            <a:pPr marL="0" lvl="0" indent="0" algn="l">
              <a:spcBef>
                <a:spcPts val="0"/>
              </a:spcBef>
              <a:spcAft>
                <a:spcPts val="0"/>
              </a:spcAft>
              <a:buNone/>
              <a:defRPr/>
            </a:pPr>
            <a:r>
              <a:rPr lang="en" sz="1300">
                <a:highlight>
                  <a:srgbClr val="FFFFFF"/>
                </a:highlight>
                <a:latin typeface="Merriweather"/>
                <a:ea typeface="Merriweather"/>
                <a:cs typeface="Merriweather"/>
              </a:rPr>
              <a:t>We have three nodes and we can pick any of them. For this example, we shall take the node in an alphabetical order.</a:t>
            </a:r>
            <a:endParaRPr sz="1300">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4" name="Google Shape;174;p18"/>
          <p:cNvSpPr txBox="1"/>
          <p:nvPr/>
        </p:nvSpPr>
        <p:spPr bwMode="auto">
          <a:xfrm>
            <a:off x="533400" y="81125"/>
            <a:ext cx="7824899" cy="2385600"/>
          </a:xfrm>
          <a:prstGeom prst="rect">
            <a:avLst/>
          </a:prstGeom>
          <a:noFill/>
          <a:ln>
            <a:noFill/>
          </a:ln>
        </p:spPr>
        <p:txBody>
          <a:bodyPr spcFirstLastPara="1" wrap="square" lIns="91425" tIns="91425" rIns="91425" bIns="91425" anchor="t" anchorCtr="0">
            <a:noAutofit/>
          </a:bodyPr>
          <a:lstStyle/>
          <a:p>
            <a:pPr marL="0" lvl="0" indent="0" algn="l">
              <a:lnSpc>
                <a:spcPct val="171429"/>
              </a:lnSpc>
              <a:spcBef>
                <a:spcPts val="0"/>
              </a:spcBef>
              <a:spcAft>
                <a:spcPts val="0"/>
              </a:spcAft>
              <a:buNone/>
              <a:defRPr/>
            </a:pPr>
            <a:endParaRPr sz="2100" b="1">
              <a:solidFill>
                <a:schemeClr val="lt1"/>
              </a:solidFill>
              <a:highlight>
                <a:schemeClr val="dk1"/>
              </a:highlight>
              <a:latin typeface="Merriweather"/>
              <a:ea typeface="Merriweather"/>
              <a:cs typeface="Merriweather"/>
            </a:endParaRPr>
          </a:p>
          <a:p>
            <a:pPr marL="0" lvl="0" indent="0" algn="l">
              <a:lnSpc>
                <a:spcPct val="171429"/>
              </a:lnSpc>
              <a:spcBef>
                <a:spcPts val="800"/>
              </a:spcBef>
              <a:spcAft>
                <a:spcPts val="0"/>
              </a:spcAft>
              <a:buNone/>
              <a:defRPr/>
            </a:pPr>
            <a:r>
              <a:rPr lang="en" sz="2100" b="1">
                <a:solidFill>
                  <a:schemeClr val="lt1"/>
                </a:solidFill>
                <a:highlight>
                  <a:schemeClr val="dk1"/>
                </a:highlight>
                <a:latin typeface="Merriweather"/>
                <a:ea typeface="Merriweather"/>
                <a:cs typeface="Merriweather"/>
              </a:rPr>
              <a:t>Standard Queue Operations</a:t>
            </a:r>
            <a:endParaRPr sz="2100" b="1">
              <a:solidFill>
                <a:schemeClr val="lt1"/>
              </a:solidFill>
              <a:highlight>
                <a:schemeClr val="dk1"/>
              </a:highlight>
              <a:latin typeface="Merriweather"/>
              <a:ea typeface="Merriweather"/>
              <a:cs typeface="Merriweather"/>
            </a:endParaRPr>
          </a:p>
          <a:p>
            <a:pPr marL="457200" marR="25400" lvl="0" indent="-317500" algn="l">
              <a:lnSpc>
                <a:spcPct val="178571"/>
              </a:lnSpc>
              <a:spcBef>
                <a:spcPts val="1400"/>
              </a:spcBef>
              <a:spcAft>
                <a:spcPts val="0"/>
              </a:spcAft>
              <a:buSzPts val="1400"/>
              <a:buFont typeface="Verdana"/>
              <a:buChar char="●"/>
              <a:defRPr/>
            </a:pPr>
            <a:r>
              <a:rPr lang="en" b="1">
                <a:highlight>
                  <a:srgbClr val="FFFFFF"/>
                </a:highlight>
                <a:latin typeface="Merriweather"/>
                <a:ea typeface="Merriweather"/>
                <a:cs typeface="Merriweather"/>
              </a:rPr>
              <a:t>enqueue():</a:t>
            </a:r>
            <a:r>
              <a:rPr lang="en">
                <a:highlight>
                  <a:srgbClr val="FFFFFF"/>
                </a:highlight>
                <a:latin typeface="Merriweather"/>
                <a:ea typeface="Merriweather"/>
                <a:cs typeface="Merriweather"/>
              </a:rPr>
              <a:t> Insertion of an element in a queue </a:t>
            </a:r>
            <a:r>
              <a:rPr lang="en" b="1">
                <a:solidFill>
                  <a:srgbClr val="980000"/>
                </a:solidFill>
                <a:highlight>
                  <a:srgbClr val="FFFFFF"/>
                </a:highlight>
                <a:latin typeface="Merriweather"/>
                <a:ea typeface="Merriweather"/>
                <a:cs typeface="Merriweather"/>
              </a:rPr>
              <a:t>at the rear end</a:t>
            </a:r>
            <a:r>
              <a:rPr lang="en">
                <a:highlight>
                  <a:srgbClr val="FFFFFF"/>
                </a:highlight>
                <a:latin typeface="Merriweather"/>
                <a:ea typeface="Merriweather"/>
                <a:cs typeface="Merriweather"/>
              </a:rPr>
              <a:t>.</a:t>
            </a:r>
            <a:endParaRPr>
              <a:highlight>
                <a:srgbClr val="FFFFFF"/>
              </a:highlight>
              <a:latin typeface="Merriweather"/>
              <a:ea typeface="Merriweather"/>
              <a:cs typeface="Merriweather"/>
            </a:endParaRPr>
          </a:p>
          <a:p>
            <a:pPr marL="457200" marR="25400" lvl="0" indent="-317500" algn="l">
              <a:lnSpc>
                <a:spcPct val="178571"/>
              </a:lnSpc>
              <a:spcBef>
                <a:spcPts val="0"/>
              </a:spcBef>
              <a:spcAft>
                <a:spcPts val="0"/>
              </a:spcAft>
              <a:buSzPts val="1400"/>
              <a:buFont typeface="Verdana"/>
              <a:buChar char="●"/>
              <a:defRPr/>
            </a:pPr>
            <a:r>
              <a:rPr lang="en" b="1">
                <a:highlight>
                  <a:srgbClr val="FFFFFF"/>
                </a:highlight>
                <a:latin typeface="Merriweather"/>
                <a:ea typeface="Merriweather"/>
                <a:cs typeface="Merriweather"/>
              </a:rPr>
              <a:t>dequeue():</a:t>
            </a:r>
            <a:r>
              <a:rPr lang="en">
                <a:highlight>
                  <a:srgbClr val="FFFFFF"/>
                </a:highlight>
                <a:latin typeface="Merriweather"/>
                <a:ea typeface="Merriweather"/>
                <a:cs typeface="Merriweather"/>
              </a:rPr>
              <a:t> Deletion of an element from the queue</a:t>
            </a:r>
            <a:r>
              <a:rPr lang="en" b="1">
                <a:solidFill>
                  <a:srgbClr val="980000"/>
                </a:solidFill>
                <a:highlight>
                  <a:srgbClr val="FFFFFF"/>
                </a:highlight>
                <a:latin typeface="Merriweather"/>
                <a:ea typeface="Merriweather"/>
                <a:cs typeface="Merriweather"/>
              </a:rPr>
              <a:t> from the front end.</a:t>
            </a:r>
            <a:endParaRPr b="1">
              <a:solidFill>
                <a:srgbClr val="980000"/>
              </a:solidFill>
              <a:highlight>
                <a:srgbClr val="FFFFFF"/>
              </a:highlight>
              <a:latin typeface="Merriweather"/>
              <a:ea typeface="Merriweather"/>
              <a:cs typeface="Merriweather"/>
            </a:endParaRPr>
          </a:p>
          <a:p>
            <a:pPr marL="457200" marR="25400" lvl="0" indent="0" algn="l">
              <a:lnSpc>
                <a:spcPct val="178571"/>
              </a:lnSpc>
              <a:spcBef>
                <a:spcPts val="1400"/>
              </a:spcBef>
              <a:spcAft>
                <a:spcPts val="0"/>
              </a:spcAft>
              <a:buNone/>
              <a:defRPr/>
            </a:pPr>
            <a:endParaRPr sz="1300">
              <a:highlight>
                <a:srgbClr val="FFFFFF"/>
              </a:highlight>
              <a:latin typeface="Merriweather"/>
              <a:ea typeface="Merriweather"/>
              <a:cs typeface="Merriweather"/>
            </a:endParaRPr>
          </a:p>
          <a:p>
            <a:pPr marL="0" lvl="0" indent="0" algn="l">
              <a:lnSpc>
                <a:spcPct val="171429"/>
              </a:lnSpc>
              <a:spcBef>
                <a:spcPts val="1100"/>
              </a:spcBef>
              <a:spcAft>
                <a:spcPts val="800"/>
              </a:spcAft>
              <a:buNone/>
              <a:defRPr/>
            </a:pPr>
            <a:endParaRPr sz="1900" b="1">
              <a:highlight>
                <a:schemeClr val="dk1"/>
              </a:highlight>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03" name="Google Shape;1103;p72"/>
          <p:cNvSpPr txBox="1"/>
          <p:nvPr>
            <p:ph type="title"/>
          </p:nvPr>
        </p:nvSpPr>
        <p:spPr bwMode="auto">
          <a:xfrm>
            <a:off x="674150" y="617000"/>
            <a:ext cx="7902600" cy="2556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000" b="1">
                <a:highlight>
                  <a:srgbClr val="FFFFFF"/>
                </a:highlight>
                <a:latin typeface="Merriweather"/>
                <a:ea typeface="Merriweather"/>
                <a:cs typeface="Merriweather"/>
              </a:rPr>
              <a:t>Depth First Search (DFS)</a:t>
            </a:r>
            <a:endParaRPr sz="2000" b="1">
              <a:latin typeface="Merriweather"/>
              <a:ea typeface="Merriweather"/>
              <a:cs typeface="Merriweather"/>
            </a:endParaRPr>
          </a:p>
        </p:txBody>
      </p:sp>
      <p:sp>
        <p:nvSpPr>
          <p:cNvPr id="1104" name="Google Shape;1104;p72"/>
          <p:cNvSpPr/>
          <p:nvPr/>
        </p:nvSpPr>
        <p:spPr bwMode="auto">
          <a:xfrm>
            <a:off x="1950500" y="1258273"/>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S</a:t>
            </a:r>
            <a:endParaRPr sz="1600">
              <a:solidFill>
                <a:schemeClr val="dk1"/>
              </a:solidFill>
              <a:latin typeface="Merriweather"/>
              <a:ea typeface="Merriweather"/>
              <a:cs typeface="Merriweather"/>
            </a:endParaRPr>
          </a:p>
        </p:txBody>
      </p:sp>
      <p:sp>
        <p:nvSpPr>
          <p:cNvPr id="1105" name="Google Shape;1105;p72"/>
          <p:cNvSpPr/>
          <p:nvPr/>
        </p:nvSpPr>
        <p:spPr bwMode="auto">
          <a:xfrm>
            <a:off x="1188500" y="2020273"/>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A</a:t>
            </a:r>
            <a:endParaRPr sz="1600">
              <a:solidFill>
                <a:schemeClr val="dk1"/>
              </a:solidFill>
              <a:latin typeface="Merriweather"/>
              <a:ea typeface="Merriweather"/>
              <a:cs typeface="Merriweather"/>
            </a:endParaRPr>
          </a:p>
        </p:txBody>
      </p:sp>
      <p:sp>
        <p:nvSpPr>
          <p:cNvPr id="1106" name="Google Shape;1106;p72"/>
          <p:cNvSpPr/>
          <p:nvPr/>
        </p:nvSpPr>
        <p:spPr bwMode="auto">
          <a:xfrm>
            <a:off x="2636300" y="2020273"/>
            <a:ext cx="436500" cy="462899"/>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C</a:t>
            </a:r>
            <a:endParaRPr sz="1600">
              <a:latin typeface="Merriweather"/>
              <a:ea typeface="Merriweather"/>
              <a:cs typeface="Merriweather"/>
            </a:endParaRPr>
          </a:p>
        </p:txBody>
      </p:sp>
      <p:sp>
        <p:nvSpPr>
          <p:cNvPr id="1107" name="Google Shape;1107;p72"/>
          <p:cNvSpPr/>
          <p:nvPr/>
        </p:nvSpPr>
        <p:spPr bwMode="auto">
          <a:xfrm>
            <a:off x="1950500" y="2172673"/>
            <a:ext cx="436500" cy="462899"/>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B</a:t>
            </a:r>
            <a:endParaRPr sz="1600">
              <a:latin typeface="Merriweather"/>
              <a:ea typeface="Merriweather"/>
              <a:cs typeface="Merriweather"/>
            </a:endParaRPr>
          </a:p>
        </p:txBody>
      </p:sp>
      <p:cxnSp>
        <p:nvCxnSpPr>
          <p:cNvPr id="1108" name="Google Shape;1108;p72"/>
          <p:cNvCxnSpPr>
            <a:cxnSpLocks/>
            <a:stCxn id="1104" idx="3"/>
            <a:endCxn id="1105" idx="7"/>
          </p:cNvCxnSpPr>
          <p:nvPr/>
        </p:nvCxnSpPr>
        <p:spPr bwMode="auto">
          <a:xfrm flipH="1">
            <a:off x="1561124" y="1653383"/>
            <a:ext cx="453300" cy="434700"/>
          </a:xfrm>
          <a:prstGeom prst="straightConnector1">
            <a:avLst/>
          </a:prstGeom>
          <a:noFill/>
          <a:ln w="19050" cap="flat" cmpd="sng">
            <a:solidFill>
              <a:schemeClr val="dk2"/>
            </a:solidFill>
            <a:prstDash val="solid"/>
            <a:round/>
            <a:headEnd type="none" w="med" len="med"/>
            <a:tailEnd type="none" w="med" len="med"/>
          </a:ln>
        </p:spPr>
      </p:cxnSp>
      <p:cxnSp>
        <p:nvCxnSpPr>
          <p:cNvPr id="1109" name="Google Shape;1109;p72"/>
          <p:cNvCxnSpPr>
            <a:cxnSpLocks/>
            <a:stCxn id="1104" idx="5"/>
            <a:endCxn id="1106" idx="1"/>
          </p:cNvCxnSpPr>
          <p:nvPr/>
        </p:nvCxnSpPr>
        <p:spPr bwMode="auto">
          <a:xfrm>
            <a:off x="2323076" y="1653383"/>
            <a:ext cx="377100" cy="434700"/>
          </a:xfrm>
          <a:prstGeom prst="straightConnector1">
            <a:avLst/>
          </a:prstGeom>
          <a:noFill/>
          <a:ln w="19050" cap="flat" cmpd="sng">
            <a:solidFill>
              <a:schemeClr val="dk2"/>
            </a:solidFill>
            <a:prstDash val="solid"/>
            <a:round/>
            <a:headEnd type="none" w="med" len="med"/>
            <a:tailEnd type="none" w="med" len="med"/>
          </a:ln>
        </p:spPr>
      </p:cxnSp>
      <p:cxnSp>
        <p:nvCxnSpPr>
          <p:cNvPr id="1110" name="Google Shape;1110;p72"/>
          <p:cNvCxnSpPr>
            <a:cxnSpLocks/>
            <a:stCxn id="1104" idx="4"/>
            <a:endCxn id="1107" idx="0"/>
          </p:cNvCxnSpPr>
          <p:nvPr/>
        </p:nvCxnSpPr>
        <p:spPr bwMode="auto">
          <a:xfrm>
            <a:off x="2168750" y="1721173"/>
            <a:ext cx="0" cy="451500"/>
          </a:xfrm>
          <a:prstGeom prst="straightConnector1">
            <a:avLst/>
          </a:prstGeom>
          <a:noFill/>
          <a:ln w="19050" cap="flat" cmpd="sng">
            <a:solidFill>
              <a:schemeClr val="dk2"/>
            </a:solidFill>
            <a:prstDash val="solid"/>
            <a:round/>
            <a:headEnd type="none" w="med" len="med"/>
            <a:tailEnd type="none" w="med" len="med"/>
          </a:ln>
        </p:spPr>
      </p:cxnSp>
      <p:graphicFrame>
        <p:nvGraphicFramePr>
          <p:cNvPr id="1111" name="Google Shape;1111;p72"/>
          <p:cNvGraphicFramePr>
            <a:graphicFrameLocks xmlns:a="http://schemas.openxmlformats.org/drawingml/2006/main"/>
          </p:cNvGraphicFramePr>
          <p:nvPr/>
        </p:nvGraphicFramePr>
        <p:xfrm>
          <a:off x="4305300" y="1314450"/>
          <a:ext cx="3000000" cy="3000000"/>
        </p:xfrm>
        <a:graphic>
          <a:graphicData uri="http://schemas.openxmlformats.org/drawingml/2006/table">
            <a:tbl>
              <a:tblPr firstRow="0" firstCol="0" lastRow="0" lastCol="0" bandRow="0" bandCol="0">
                <a:tableStyleId>{0FF95457-F481-43EF-8FB5-189A222E6397}</a:tableStyleId>
                <a:noFill/>
              </a:tblPr>
              <a:tblGrid>
                <a:gridCol w="723900"/>
              </a:tblGrid>
              <a:tr h="381000">
                <a:tc>
                  <a:txBody>
                    <a:bodyPr/>
                    <a:p>
                      <a:pPr marL="0" lvl="0" indent="0" algn="l">
                        <a:spcBef>
                          <a:spcPts val="0"/>
                        </a:spcBef>
                        <a:spcAft>
                          <a:spcPts val="0"/>
                        </a:spcAft>
                        <a:buNone/>
                        <a:defRPr/>
                      </a:pP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alpha val="0"/>
                        </a:srgbClr>
                      </a:solidFill>
                    </a:lnB>
                  </a:tcPr>
                </a:tc>
              </a:tr>
              <a:tr h="381000">
                <a:tc>
                  <a:txBody>
                    <a:bodyPr/>
                    <a:p>
                      <a:pPr marL="0" lvl="0" indent="0" algn="l">
                        <a:spcBef>
                          <a:spcPts val="0"/>
                        </a:spcBef>
                        <a:spcAft>
                          <a:spcPts val="0"/>
                        </a:spcAft>
                        <a:buNone/>
                        <a:defRPr/>
                      </a:pP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alpha val="0"/>
                        </a:srgbClr>
                      </a:solidFill>
                    </a:lnB>
                  </a:tcPr>
                </a:tc>
              </a:tr>
              <a:tr h="381000">
                <a:tc>
                  <a:txBody>
                    <a:bodyPr/>
                    <a:p>
                      <a:pPr marL="0" lvl="0" indent="0" algn="l">
                        <a:spcBef>
                          <a:spcPts val="0"/>
                        </a:spcBef>
                        <a:spcAft>
                          <a:spcPts val="0"/>
                        </a:spcAft>
                        <a:buNone/>
                        <a:defRPr/>
                      </a:pP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solidFill>
                    </a:lnB>
                  </a:tcPr>
                </a:tc>
              </a:tr>
              <a:tr h="381000">
                <a:tc>
                  <a:txBody>
                    <a:bodyPr/>
                    <a:p>
                      <a:pPr marL="0" lvl="0" indent="0" algn="l">
                        <a:spcBef>
                          <a:spcPts val="0"/>
                        </a:spcBef>
                        <a:spcAft>
                          <a:spcPts val="0"/>
                        </a:spcAft>
                        <a:buNone/>
                        <a:defRPr/>
                      </a:pPr>
                      <a:r>
                        <a:rPr lang="en">
                          <a:latin typeface="Merriweather"/>
                          <a:ea typeface="Merriweather"/>
                          <a:cs typeface="Merriweather"/>
                        </a:rPr>
                        <a:t>A</a:t>
                      </a: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solidFill>
                    </a:lnT>
                    <a:lnB w="9525" algn="ctr">
                      <a:solidFill>
                        <a:srgbClr val="000000"/>
                      </a:solidFill>
                    </a:lnB>
                  </a:tcPr>
                </a:tc>
              </a:tr>
              <a:tr h="381000">
                <a:tc>
                  <a:txBody>
                    <a:bodyPr/>
                    <a:p>
                      <a:pPr marL="0" lvl="0" indent="0" algn="l">
                        <a:spcBef>
                          <a:spcPts val="0"/>
                        </a:spcBef>
                        <a:spcAft>
                          <a:spcPts val="0"/>
                        </a:spcAft>
                        <a:buNone/>
                        <a:defRPr/>
                      </a:pPr>
                      <a:r>
                        <a:rPr lang="en">
                          <a:latin typeface="Merriweather"/>
                          <a:ea typeface="Merriweather"/>
                          <a:cs typeface="Merriweather"/>
                        </a:rPr>
                        <a:t>S</a:t>
                      </a: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solidFill>
                    </a:lnT>
                    <a:lnB w="9525" algn="ctr">
                      <a:solidFill>
                        <a:srgbClr val="000000"/>
                      </a:solidFill>
                    </a:lnB>
                  </a:tcPr>
                </a:tc>
              </a:tr>
            </a:tbl>
          </a:graphicData>
        </a:graphic>
      </p:graphicFrame>
      <p:sp>
        <p:nvSpPr>
          <p:cNvPr id="1112" name="Google Shape;1112;p72"/>
          <p:cNvSpPr txBox="1"/>
          <p:nvPr/>
        </p:nvSpPr>
        <p:spPr bwMode="auto">
          <a:xfrm>
            <a:off x="4151675" y="3401950"/>
            <a:ext cx="2199300" cy="238199"/>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solidFill>
                  <a:srgbClr val="980000"/>
                </a:solidFill>
                <a:latin typeface="Merriweather"/>
                <a:ea typeface="Merriweather"/>
                <a:cs typeface="Merriweather"/>
              </a:rPr>
              <a:t>The  Stack</a:t>
            </a:r>
            <a:endParaRPr>
              <a:solidFill>
                <a:srgbClr val="980000"/>
              </a:solidFill>
              <a:latin typeface="Merriweather"/>
              <a:ea typeface="Merriweather"/>
              <a:cs typeface="Merriweather"/>
            </a:endParaRPr>
          </a:p>
        </p:txBody>
      </p:sp>
      <p:sp>
        <p:nvSpPr>
          <p:cNvPr id="1113" name="Google Shape;1113;p72"/>
          <p:cNvSpPr/>
          <p:nvPr/>
        </p:nvSpPr>
        <p:spPr bwMode="auto">
          <a:xfrm>
            <a:off x="1950500" y="3010873"/>
            <a:ext cx="436500" cy="462899"/>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D</a:t>
            </a:r>
            <a:endParaRPr sz="1600">
              <a:latin typeface="Merriweather"/>
              <a:ea typeface="Merriweather"/>
              <a:cs typeface="Merriweather"/>
            </a:endParaRPr>
          </a:p>
        </p:txBody>
      </p:sp>
      <p:cxnSp>
        <p:nvCxnSpPr>
          <p:cNvPr id="1114" name="Google Shape;1114;p72"/>
          <p:cNvCxnSpPr>
            <a:cxnSpLocks/>
            <a:endCxn id="1113" idx="0"/>
          </p:cNvCxnSpPr>
          <p:nvPr/>
        </p:nvCxnSpPr>
        <p:spPr bwMode="auto">
          <a:xfrm>
            <a:off x="2168750" y="2635573"/>
            <a:ext cx="0" cy="375300"/>
          </a:xfrm>
          <a:prstGeom prst="straightConnector1">
            <a:avLst/>
          </a:prstGeom>
          <a:noFill/>
          <a:ln w="19050" cap="flat" cmpd="sng">
            <a:solidFill>
              <a:schemeClr val="dk2"/>
            </a:solidFill>
            <a:prstDash val="solid"/>
            <a:round/>
            <a:headEnd type="none" w="med" len="med"/>
            <a:tailEnd type="none" w="med" len="med"/>
          </a:ln>
        </p:spPr>
      </p:cxnSp>
      <p:cxnSp>
        <p:nvCxnSpPr>
          <p:cNvPr id="1115" name="Google Shape;1115;p72"/>
          <p:cNvCxnSpPr>
            <a:cxnSpLocks/>
            <a:endCxn id="1113" idx="1"/>
          </p:cNvCxnSpPr>
          <p:nvPr/>
        </p:nvCxnSpPr>
        <p:spPr bwMode="auto">
          <a:xfrm>
            <a:off x="1561124" y="2415363"/>
            <a:ext cx="453300" cy="663300"/>
          </a:xfrm>
          <a:prstGeom prst="straightConnector1">
            <a:avLst/>
          </a:prstGeom>
          <a:noFill/>
          <a:ln w="19050" cap="flat" cmpd="sng">
            <a:solidFill>
              <a:schemeClr val="dk2"/>
            </a:solidFill>
            <a:prstDash val="solid"/>
            <a:round/>
            <a:headEnd type="none" w="med" len="med"/>
            <a:tailEnd type="none" w="med" len="med"/>
          </a:ln>
        </p:spPr>
      </p:cxnSp>
      <p:cxnSp>
        <p:nvCxnSpPr>
          <p:cNvPr id="1116" name="Google Shape;1116;p72"/>
          <p:cNvCxnSpPr>
            <a:cxnSpLocks/>
            <a:endCxn id="1113" idx="7"/>
          </p:cNvCxnSpPr>
          <p:nvPr/>
        </p:nvCxnSpPr>
        <p:spPr bwMode="auto">
          <a:xfrm flipH="1">
            <a:off x="2323076" y="2483163"/>
            <a:ext cx="455400" cy="595500"/>
          </a:xfrm>
          <a:prstGeom prst="straightConnector1">
            <a:avLst/>
          </a:prstGeom>
          <a:noFill/>
          <a:ln w="19050" cap="flat" cmpd="sng">
            <a:solidFill>
              <a:schemeClr val="dk2"/>
            </a:solidFill>
            <a:prstDash val="solid"/>
            <a:round/>
            <a:headEnd type="none" w="med" len="med"/>
            <a:tailEnd type="none" w="med" len="med"/>
          </a:ln>
        </p:spPr>
      </p:cxnSp>
      <p:sp>
        <p:nvSpPr>
          <p:cNvPr id="1117" name="Google Shape;1117;p72"/>
          <p:cNvSpPr txBox="1"/>
          <p:nvPr/>
        </p:nvSpPr>
        <p:spPr bwMode="auto">
          <a:xfrm>
            <a:off x="5599875" y="1442325"/>
            <a:ext cx="2639700" cy="14307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1300">
                <a:highlight>
                  <a:srgbClr val="FFFFFF"/>
                </a:highlight>
                <a:latin typeface="Merriweather"/>
                <a:ea typeface="Merriweather"/>
                <a:cs typeface="Merriweather"/>
              </a:rPr>
              <a:t>Step 3:</a:t>
            </a:r>
            <a:endParaRPr sz="1300">
              <a:highlight>
                <a:srgbClr val="FFFFFF"/>
              </a:highlight>
              <a:latin typeface="Merriweather"/>
              <a:ea typeface="Merriweather"/>
              <a:cs typeface="Merriweather"/>
            </a:endParaRPr>
          </a:p>
          <a:p>
            <a:pPr marL="0" lvl="0" indent="0" algn="l">
              <a:spcBef>
                <a:spcPts val="0"/>
              </a:spcBef>
              <a:spcAft>
                <a:spcPts val="0"/>
              </a:spcAft>
              <a:buNone/>
              <a:defRPr/>
            </a:pPr>
            <a:endParaRPr sz="1300">
              <a:highlight>
                <a:srgbClr val="FFFFFF"/>
              </a:highlight>
              <a:latin typeface="Merriweather"/>
              <a:ea typeface="Merriweather"/>
              <a:cs typeface="Merriweather"/>
            </a:endParaRPr>
          </a:p>
          <a:p>
            <a:pPr marL="0" lvl="0" indent="0" algn="l">
              <a:spcBef>
                <a:spcPts val="0"/>
              </a:spcBef>
              <a:spcAft>
                <a:spcPts val="0"/>
              </a:spcAft>
              <a:buNone/>
              <a:defRPr/>
            </a:pPr>
            <a:r>
              <a:rPr lang="en" sz="1300">
                <a:highlight>
                  <a:srgbClr val="FFFFFF"/>
                </a:highlight>
                <a:latin typeface="Merriweather"/>
                <a:ea typeface="Merriweather"/>
                <a:cs typeface="Merriweather"/>
              </a:rPr>
              <a:t>Mark A as visited and put it onto the stack. Explore any unvisited adjacent node from A. </a:t>
            </a:r>
            <a:endParaRPr sz="1300">
              <a:highlight>
                <a:srgbClr val="FFFFFF"/>
              </a:highlight>
              <a:latin typeface="Merriweather"/>
              <a:ea typeface="Merriweather"/>
              <a:cs typeface="Merriweather"/>
            </a:endParaRPr>
          </a:p>
          <a:p>
            <a:pPr marL="0" lvl="0" indent="0" algn="l">
              <a:spcBef>
                <a:spcPts val="0"/>
              </a:spcBef>
              <a:spcAft>
                <a:spcPts val="0"/>
              </a:spcAft>
              <a:buNone/>
              <a:defRPr/>
            </a:pPr>
            <a:endParaRPr sz="1300">
              <a:highlight>
                <a:srgbClr val="FFFFFF"/>
              </a:highlight>
              <a:latin typeface="Merriweather"/>
              <a:ea typeface="Merriweather"/>
              <a:cs typeface="Merriweather"/>
            </a:endParaRPr>
          </a:p>
          <a:p>
            <a:pPr marL="0" lvl="0" indent="0" algn="l">
              <a:spcBef>
                <a:spcPts val="0"/>
              </a:spcBef>
              <a:spcAft>
                <a:spcPts val="0"/>
              </a:spcAft>
              <a:buNone/>
              <a:defRPr/>
            </a:pPr>
            <a:r>
              <a:rPr lang="en" sz="1300">
                <a:highlight>
                  <a:srgbClr val="FFFFFF"/>
                </a:highlight>
                <a:latin typeface="Merriweather"/>
                <a:ea typeface="Merriweather"/>
                <a:cs typeface="Merriweather"/>
              </a:rPr>
              <a:t>Both S and D are adjacent to A but we are concerned for unvisited nodes only.</a:t>
            </a:r>
            <a:endParaRPr sz="1300">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22" name="Google Shape;1122;p73"/>
          <p:cNvSpPr txBox="1"/>
          <p:nvPr>
            <p:ph type="title"/>
          </p:nvPr>
        </p:nvSpPr>
        <p:spPr bwMode="auto">
          <a:xfrm>
            <a:off x="674150" y="617000"/>
            <a:ext cx="7902600" cy="2556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000" b="1">
                <a:highlight>
                  <a:srgbClr val="FFFFFF"/>
                </a:highlight>
                <a:latin typeface="Merriweather"/>
                <a:ea typeface="Merriweather"/>
                <a:cs typeface="Merriweather"/>
              </a:rPr>
              <a:t>Depth First Search (DFS)</a:t>
            </a:r>
            <a:endParaRPr sz="2000" b="1">
              <a:latin typeface="Merriweather"/>
              <a:ea typeface="Merriweather"/>
              <a:cs typeface="Merriweather"/>
            </a:endParaRPr>
          </a:p>
        </p:txBody>
      </p:sp>
      <p:sp>
        <p:nvSpPr>
          <p:cNvPr id="1123" name="Google Shape;1123;p73"/>
          <p:cNvSpPr/>
          <p:nvPr/>
        </p:nvSpPr>
        <p:spPr bwMode="auto">
          <a:xfrm>
            <a:off x="1950500" y="1258273"/>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S</a:t>
            </a:r>
            <a:endParaRPr sz="1600">
              <a:solidFill>
                <a:schemeClr val="dk1"/>
              </a:solidFill>
              <a:latin typeface="Merriweather"/>
              <a:ea typeface="Merriweather"/>
              <a:cs typeface="Merriweather"/>
            </a:endParaRPr>
          </a:p>
        </p:txBody>
      </p:sp>
      <p:sp>
        <p:nvSpPr>
          <p:cNvPr id="1124" name="Google Shape;1124;p73"/>
          <p:cNvSpPr/>
          <p:nvPr/>
        </p:nvSpPr>
        <p:spPr bwMode="auto">
          <a:xfrm>
            <a:off x="1188500" y="2020273"/>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A</a:t>
            </a:r>
            <a:endParaRPr sz="1600">
              <a:solidFill>
                <a:schemeClr val="dk1"/>
              </a:solidFill>
              <a:latin typeface="Merriweather"/>
              <a:ea typeface="Merriweather"/>
              <a:cs typeface="Merriweather"/>
            </a:endParaRPr>
          </a:p>
        </p:txBody>
      </p:sp>
      <p:sp>
        <p:nvSpPr>
          <p:cNvPr id="1125" name="Google Shape;1125;p73"/>
          <p:cNvSpPr/>
          <p:nvPr/>
        </p:nvSpPr>
        <p:spPr bwMode="auto">
          <a:xfrm>
            <a:off x="2636300" y="2020273"/>
            <a:ext cx="436500" cy="462899"/>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C</a:t>
            </a:r>
            <a:endParaRPr sz="1600">
              <a:latin typeface="Merriweather"/>
              <a:ea typeface="Merriweather"/>
              <a:cs typeface="Merriweather"/>
            </a:endParaRPr>
          </a:p>
        </p:txBody>
      </p:sp>
      <p:sp>
        <p:nvSpPr>
          <p:cNvPr id="1126" name="Google Shape;1126;p73"/>
          <p:cNvSpPr/>
          <p:nvPr/>
        </p:nvSpPr>
        <p:spPr bwMode="auto">
          <a:xfrm>
            <a:off x="1950500" y="2172673"/>
            <a:ext cx="436500" cy="462899"/>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B</a:t>
            </a:r>
            <a:endParaRPr sz="1600">
              <a:latin typeface="Merriweather"/>
              <a:ea typeface="Merriweather"/>
              <a:cs typeface="Merriweather"/>
            </a:endParaRPr>
          </a:p>
        </p:txBody>
      </p:sp>
      <p:cxnSp>
        <p:nvCxnSpPr>
          <p:cNvPr id="1127" name="Google Shape;1127;p73"/>
          <p:cNvCxnSpPr>
            <a:cxnSpLocks/>
            <a:stCxn id="1123" idx="3"/>
            <a:endCxn id="1124" idx="7"/>
          </p:cNvCxnSpPr>
          <p:nvPr/>
        </p:nvCxnSpPr>
        <p:spPr bwMode="auto">
          <a:xfrm flipH="1">
            <a:off x="1561124" y="1653383"/>
            <a:ext cx="453300" cy="434700"/>
          </a:xfrm>
          <a:prstGeom prst="straightConnector1">
            <a:avLst/>
          </a:prstGeom>
          <a:noFill/>
          <a:ln w="19050" cap="flat" cmpd="sng">
            <a:solidFill>
              <a:schemeClr val="dk2"/>
            </a:solidFill>
            <a:prstDash val="solid"/>
            <a:round/>
            <a:headEnd type="none" w="med" len="med"/>
            <a:tailEnd type="none" w="med" len="med"/>
          </a:ln>
        </p:spPr>
      </p:cxnSp>
      <p:cxnSp>
        <p:nvCxnSpPr>
          <p:cNvPr id="1128" name="Google Shape;1128;p73"/>
          <p:cNvCxnSpPr>
            <a:cxnSpLocks/>
            <a:stCxn id="1123" idx="5"/>
            <a:endCxn id="1125" idx="1"/>
          </p:cNvCxnSpPr>
          <p:nvPr/>
        </p:nvCxnSpPr>
        <p:spPr bwMode="auto">
          <a:xfrm>
            <a:off x="2323076" y="1653383"/>
            <a:ext cx="377100" cy="434700"/>
          </a:xfrm>
          <a:prstGeom prst="straightConnector1">
            <a:avLst/>
          </a:prstGeom>
          <a:noFill/>
          <a:ln w="19050" cap="flat" cmpd="sng">
            <a:solidFill>
              <a:schemeClr val="dk2"/>
            </a:solidFill>
            <a:prstDash val="solid"/>
            <a:round/>
            <a:headEnd type="none" w="med" len="med"/>
            <a:tailEnd type="none" w="med" len="med"/>
          </a:ln>
        </p:spPr>
      </p:cxnSp>
      <p:cxnSp>
        <p:nvCxnSpPr>
          <p:cNvPr id="1129" name="Google Shape;1129;p73"/>
          <p:cNvCxnSpPr>
            <a:cxnSpLocks/>
            <a:stCxn id="1123" idx="4"/>
            <a:endCxn id="1126" idx="0"/>
          </p:cNvCxnSpPr>
          <p:nvPr/>
        </p:nvCxnSpPr>
        <p:spPr bwMode="auto">
          <a:xfrm>
            <a:off x="2168750" y="1721173"/>
            <a:ext cx="0" cy="451500"/>
          </a:xfrm>
          <a:prstGeom prst="straightConnector1">
            <a:avLst/>
          </a:prstGeom>
          <a:noFill/>
          <a:ln w="19050" cap="flat" cmpd="sng">
            <a:solidFill>
              <a:schemeClr val="dk2"/>
            </a:solidFill>
            <a:prstDash val="solid"/>
            <a:round/>
            <a:headEnd type="none" w="med" len="med"/>
            <a:tailEnd type="none" w="med" len="med"/>
          </a:ln>
        </p:spPr>
      </p:cxnSp>
      <p:graphicFrame>
        <p:nvGraphicFramePr>
          <p:cNvPr id="1130" name="Google Shape;1130;p73"/>
          <p:cNvGraphicFramePr>
            <a:graphicFrameLocks xmlns:a="http://schemas.openxmlformats.org/drawingml/2006/main"/>
          </p:cNvGraphicFramePr>
          <p:nvPr/>
        </p:nvGraphicFramePr>
        <p:xfrm>
          <a:off x="4305300" y="1314450"/>
          <a:ext cx="3000000" cy="3000000"/>
        </p:xfrm>
        <a:graphic>
          <a:graphicData uri="http://schemas.openxmlformats.org/drawingml/2006/table">
            <a:tbl>
              <a:tblPr firstRow="0" firstCol="0" lastRow="0" lastCol="0" bandRow="0" bandCol="0">
                <a:tableStyleId>{0FF95457-F481-43EF-8FB5-189A222E6397}</a:tableStyleId>
                <a:noFill/>
              </a:tblPr>
              <a:tblGrid>
                <a:gridCol w="723900"/>
              </a:tblGrid>
              <a:tr h="381000">
                <a:tc>
                  <a:txBody>
                    <a:bodyPr/>
                    <a:p>
                      <a:pPr marL="0" lvl="0" indent="0" algn="l">
                        <a:spcBef>
                          <a:spcPts val="0"/>
                        </a:spcBef>
                        <a:spcAft>
                          <a:spcPts val="0"/>
                        </a:spcAft>
                        <a:buNone/>
                        <a:defRPr/>
                      </a:pP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alpha val="0"/>
                        </a:srgbClr>
                      </a:solidFill>
                    </a:lnB>
                  </a:tcPr>
                </a:tc>
              </a:tr>
              <a:tr h="381000">
                <a:tc>
                  <a:txBody>
                    <a:bodyPr/>
                    <a:p>
                      <a:pPr marL="0" lvl="0" indent="0" algn="l">
                        <a:spcBef>
                          <a:spcPts val="0"/>
                        </a:spcBef>
                        <a:spcAft>
                          <a:spcPts val="0"/>
                        </a:spcAft>
                        <a:buNone/>
                        <a:defRPr/>
                      </a:pP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solidFill>
                    </a:lnB>
                  </a:tcPr>
                </a:tc>
              </a:tr>
              <a:tr h="381000">
                <a:tc>
                  <a:txBody>
                    <a:bodyPr/>
                    <a:p>
                      <a:pPr marL="0" lvl="0" indent="0" algn="l">
                        <a:spcBef>
                          <a:spcPts val="0"/>
                        </a:spcBef>
                        <a:spcAft>
                          <a:spcPts val="0"/>
                        </a:spcAft>
                        <a:buNone/>
                        <a:defRPr/>
                      </a:pPr>
                      <a:r>
                        <a:rPr lang="en">
                          <a:latin typeface="Merriweather"/>
                          <a:ea typeface="Merriweather"/>
                          <a:cs typeface="Merriweather"/>
                        </a:rPr>
                        <a:t>D</a:t>
                      </a: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solidFill>
                    </a:lnT>
                    <a:lnB w="9525" algn="ctr">
                      <a:solidFill>
                        <a:srgbClr val="000000"/>
                      </a:solidFill>
                    </a:lnB>
                  </a:tcPr>
                </a:tc>
              </a:tr>
              <a:tr h="381000">
                <a:tc>
                  <a:txBody>
                    <a:bodyPr/>
                    <a:p>
                      <a:pPr marL="0" lvl="0" indent="0" algn="l">
                        <a:spcBef>
                          <a:spcPts val="0"/>
                        </a:spcBef>
                        <a:spcAft>
                          <a:spcPts val="0"/>
                        </a:spcAft>
                        <a:buNone/>
                        <a:defRPr/>
                      </a:pPr>
                      <a:r>
                        <a:rPr lang="en">
                          <a:latin typeface="Merriweather"/>
                          <a:ea typeface="Merriweather"/>
                          <a:cs typeface="Merriweather"/>
                        </a:rPr>
                        <a:t>A</a:t>
                      </a: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solidFill>
                    </a:lnT>
                    <a:lnB w="9525" algn="ctr">
                      <a:solidFill>
                        <a:srgbClr val="000000"/>
                      </a:solidFill>
                    </a:lnB>
                  </a:tcPr>
                </a:tc>
              </a:tr>
              <a:tr h="381000">
                <a:tc>
                  <a:txBody>
                    <a:bodyPr/>
                    <a:p>
                      <a:pPr marL="0" lvl="0" indent="0" algn="l">
                        <a:spcBef>
                          <a:spcPts val="0"/>
                        </a:spcBef>
                        <a:spcAft>
                          <a:spcPts val="0"/>
                        </a:spcAft>
                        <a:buNone/>
                        <a:defRPr/>
                      </a:pPr>
                      <a:r>
                        <a:rPr lang="en">
                          <a:latin typeface="Merriweather"/>
                          <a:ea typeface="Merriweather"/>
                          <a:cs typeface="Merriweather"/>
                        </a:rPr>
                        <a:t>S</a:t>
                      </a: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solidFill>
                    </a:lnT>
                    <a:lnB w="9525" algn="ctr">
                      <a:solidFill>
                        <a:srgbClr val="000000"/>
                      </a:solidFill>
                    </a:lnB>
                  </a:tcPr>
                </a:tc>
              </a:tr>
            </a:tbl>
          </a:graphicData>
        </a:graphic>
      </p:graphicFrame>
      <p:sp>
        <p:nvSpPr>
          <p:cNvPr id="1131" name="Google Shape;1131;p73"/>
          <p:cNvSpPr txBox="1"/>
          <p:nvPr/>
        </p:nvSpPr>
        <p:spPr bwMode="auto">
          <a:xfrm>
            <a:off x="4151675" y="3401950"/>
            <a:ext cx="2199300" cy="238199"/>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solidFill>
                  <a:srgbClr val="980000"/>
                </a:solidFill>
                <a:latin typeface="Merriweather"/>
                <a:ea typeface="Merriweather"/>
                <a:cs typeface="Merriweather"/>
              </a:rPr>
              <a:t>The  Stack</a:t>
            </a:r>
            <a:endParaRPr>
              <a:solidFill>
                <a:srgbClr val="980000"/>
              </a:solidFill>
              <a:latin typeface="Merriweather"/>
              <a:ea typeface="Merriweather"/>
              <a:cs typeface="Merriweather"/>
            </a:endParaRPr>
          </a:p>
        </p:txBody>
      </p:sp>
      <p:sp>
        <p:nvSpPr>
          <p:cNvPr id="1132" name="Google Shape;1132;p73"/>
          <p:cNvSpPr/>
          <p:nvPr/>
        </p:nvSpPr>
        <p:spPr bwMode="auto">
          <a:xfrm>
            <a:off x="1950500" y="3010873"/>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D</a:t>
            </a:r>
            <a:endParaRPr sz="1600">
              <a:solidFill>
                <a:schemeClr val="dk1"/>
              </a:solidFill>
              <a:latin typeface="Merriweather"/>
              <a:ea typeface="Merriweather"/>
              <a:cs typeface="Merriweather"/>
            </a:endParaRPr>
          </a:p>
        </p:txBody>
      </p:sp>
      <p:cxnSp>
        <p:nvCxnSpPr>
          <p:cNvPr id="1133" name="Google Shape;1133;p73"/>
          <p:cNvCxnSpPr>
            <a:cxnSpLocks/>
            <a:endCxn id="1132" idx="0"/>
          </p:cNvCxnSpPr>
          <p:nvPr/>
        </p:nvCxnSpPr>
        <p:spPr bwMode="auto">
          <a:xfrm>
            <a:off x="2168750" y="2635573"/>
            <a:ext cx="0" cy="375300"/>
          </a:xfrm>
          <a:prstGeom prst="straightConnector1">
            <a:avLst/>
          </a:prstGeom>
          <a:noFill/>
          <a:ln w="19050" cap="flat" cmpd="sng">
            <a:solidFill>
              <a:schemeClr val="dk2"/>
            </a:solidFill>
            <a:prstDash val="solid"/>
            <a:round/>
            <a:headEnd type="none" w="med" len="med"/>
            <a:tailEnd type="none" w="med" len="med"/>
          </a:ln>
        </p:spPr>
      </p:cxnSp>
      <p:cxnSp>
        <p:nvCxnSpPr>
          <p:cNvPr id="1134" name="Google Shape;1134;p73"/>
          <p:cNvCxnSpPr>
            <a:cxnSpLocks/>
            <a:endCxn id="1132" idx="1"/>
          </p:cNvCxnSpPr>
          <p:nvPr/>
        </p:nvCxnSpPr>
        <p:spPr bwMode="auto">
          <a:xfrm>
            <a:off x="1561124" y="2415363"/>
            <a:ext cx="453300" cy="663300"/>
          </a:xfrm>
          <a:prstGeom prst="straightConnector1">
            <a:avLst/>
          </a:prstGeom>
          <a:noFill/>
          <a:ln w="19050" cap="flat" cmpd="sng">
            <a:solidFill>
              <a:schemeClr val="dk2"/>
            </a:solidFill>
            <a:prstDash val="solid"/>
            <a:round/>
            <a:headEnd type="none" w="med" len="med"/>
            <a:tailEnd type="none" w="med" len="med"/>
          </a:ln>
        </p:spPr>
      </p:cxnSp>
      <p:cxnSp>
        <p:nvCxnSpPr>
          <p:cNvPr id="1135" name="Google Shape;1135;p73"/>
          <p:cNvCxnSpPr>
            <a:cxnSpLocks/>
            <a:endCxn id="1132" idx="7"/>
          </p:cNvCxnSpPr>
          <p:nvPr/>
        </p:nvCxnSpPr>
        <p:spPr bwMode="auto">
          <a:xfrm flipH="1">
            <a:off x="2323076" y="2483163"/>
            <a:ext cx="455400" cy="595500"/>
          </a:xfrm>
          <a:prstGeom prst="straightConnector1">
            <a:avLst/>
          </a:prstGeom>
          <a:noFill/>
          <a:ln w="19050" cap="flat" cmpd="sng">
            <a:solidFill>
              <a:schemeClr val="dk2"/>
            </a:solidFill>
            <a:prstDash val="solid"/>
            <a:round/>
            <a:headEnd type="none" w="med" len="med"/>
            <a:tailEnd type="none" w="med" len="med"/>
          </a:ln>
        </p:spPr>
      </p:cxnSp>
      <p:sp>
        <p:nvSpPr>
          <p:cNvPr id="1136" name="Google Shape;1136;p73"/>
          <p:cNvSpPr txBox="1"/>
          <p:nvPr/>
        </p:nvSpPr>
        <p:spPr bwMode="auto">
          <a:xfrm>
            <a:off x="5599875" y="1442325"/>
            <a:ext cx="2639700" cy="14307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1300">
                <a:highlight>
                  <a:srgbClr val="FFFFFF"/>
                </a:highlight>
                <a:latin typeface="Merriweather"/>
                <a:ea typeface="Merriweather"/>
                <a:cs typeface="Merriweather"/>
              </a:rPr>
              <a:t>Step 4:</a:t>
            </a:r>
            <a:endParaRPr sz="1300">
              <a:highlight>
                <a:srgbClr val="FFFFFF"/>
              </a:highlight>
              <a:latin typeface="Merriweather"/>
              <a:ea typeface="Merriweather"/>
              <a:cs typeface="Merriweather"/>
            </a:endParaRPr>
          </a:p>
          <a:p>
            <a:pPr marL="0" lvl="0" indent="0" algn="l">
              <a:spcBef>
                <a:spcPts val="0"/>
              </a:spcBef>
              <a:spcAft>
                <a:spcPts val="0"/>
              </a:spcAft>
              <a:buNone/>
              <a:defRPr/>
            </a:pPr>
            <a:endParaRPr sz="1300">
              <a:highlight>
                <a:srgbClr val="FFFFFF"/>
              </a:highlight>
              <a:latin typeface="Merriweather"/>
              <a:ea typeface="Merriweather"/>
              <a:cs typeface="Merriweather"/>
            </a:endParaRPr>
          </a:p>
          <a:p>
            <a:pPr marL="0" lvl="0" indent="0" algn="l">
              <a:spcBef>
                <a:spcPts val="0"/>
              </a:spcBef>
              <a:spcAft>
                <a:spcPts val="0"/>
              </a:spcAft>
              <a:buNone/>
              <a:defRPr/>
            </a:pPr>
            <a:r>
              <a:rPr lang="en" sz="1300">
                <a:highlight>
                  <a:srgbClr val="FFFFFF"/>
                </a:highlight>
                <a:latin typeface="Merriweather"/>
                <a:ea typeface="Merriweather"/>
                <a:cs typeface="Merriweather"/>
              </a:rPr>
              <a:t>Visit D and mark it as visited and put onto the stack. Here, we have B and C nodes, which are adjacent to D and both are unvisited. </a:t>
            </a:r>
            <a:endParaRPr sz="1300">
              <a:highlight>
                <a:srgbClr val="FFFFFF"/>
              </a:highlight>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41" name="Google Shape;1141;p74"/>
          <p:cNvSpPr txBox="1"/>
          <p:nvPr>
            <p:ph type="title"/>
          </p:nvPr>
        </p:nvSpPr>
        <p:spPr bwMode="auto">
          <a:xfrm>
            <a:off x="674150" y="617000"/>
            <a:ext cx="7902600" cy="2556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000" b="1">
                <a:highlight>
                  <a:srgbClr val="FFFFFF"/>
                </a:highlight>
                <a:latin typeface="Merriweather"/>
                <a:ea typeface="Merriweather"/>
                <a:cs typeface="Merriweather"/>
              </a:rPr>
              <a:t>Depth First Search (DFS)</a:t>
            </a:r>
            <a:endParaRPr sz="2000" b="1">
              <a:latin typeface="Merriweather"/>
              <a:ea typeface="Merriweather"/>
              <a:cs typeface="Merriweather"/>
            </a:endParaRPr>
          </a:p>
        </p:txBody>
      </p:sp>
      <p:sp>
        <p:nvSpPr>
          <p:cNvPr id="1142" name="Google Shape;1142;p74"/>
          <p:cNvSpPr/>
          <p:nvPr/>
        </p:nvSpPr>
        <p:spPr bwMode="auto">
          <a:xfrm>
            <a:off x="1950500" y="1258273"/>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S</a:t>
            </a:r>
            <a:endParaRPr sz="1600">
              <a:solidFill>
                <a:schemeClr val="dk1"/>
              </a:solidFill>
              <a:latin typeface="Merriweather"/>
              <a:ea typeface="Merriweather"/>
              <a:cs typeface="Merriweather"/>
            </a:endParaRPr>
          </a:p>
        </p:txBody>
      </p:sp>
      <p:sp>
        <p:nvSpPr>
          <p:cNvPr id="1143" name="Google Shape;1143;p74"/>
          <p:cNvSpPr/>
          <p:nvPr/>
        </p:nvSpPr>
        <p:spPr bwMode="auto">
          <a:xfrm>
            <a:off x="1188500" y="2020273"/>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A</a:t>
            </a:r>
            <a:endParaRPr sz="1600">
              <a:solidFill>
                <a:schemeClr val="dk1"/>
              </a:solidFill>
              <a:latin typeface="Merriweather"/>
              <a:ea typeface="Merriweather"/>
              <a:cs typeface="Merriweather"/>
            </a:endParaRPr>
          </a:p>
        </p:txBody>
      </p:sp>
      <p:sp>
        <p:nvSpPr>
          <p:cNvPr id="1144" name="Google Shape;1144;p74"/>
          <p:cNvSpPr/>
          <p:nvPr/>
        </p:nvSpPr>
        <p:spPr bwMode="auto">
          <a:xfrm>
            <a:off x="2636300" y="2020273"/>
            <a:ext cx="436500" cy="462899"/>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C</a:t>
            </a:r>
            <a:endParaRPr sz="1600">
              <a:latin typeface="Merriweather"/>
              <a:ea typeface="Merriweather"/>
              <a:cs typeface="Merriweather"/>
            </a:endParaRPr>
          </a:p>
        </p:txBody>
      </p:sp>
      <p:sp>
        <p:nvSpPr>
          <p:cNvPr id="1145" name="Google Shape;1145;p74"/>
          <p:cNvSpPr/>
          <p:nvPr/>
        </p:nvSpPr>
        <p:spPr bwMode="auto">
          <a:xfrm>
            <a:off x="1950500" y="2172673"/>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B</a:t>
            </a:r>
            <a:endParaRPr sz="1600">
              <a:solidFill>
                <a:schemeClr val="dk1"/>
              </a:solidFill>
              <a:latin typeface="Merriweather"/>
              <a:ea typeface="Merriweather"/>
              <a:cs typeface="Merriweather"/>
            </a:endParaRPr>
          </a:p>
        </p:txBody>
      </p:sp>
      <p:cxnSp>
        <p:nvCxnSpPr>
          <p:cNvPr id="1146" name="Google Shape;1146;p74"/>
          <p:cNvCxnSpPr>
            <a:cxnSpLocks/>
            <a:stCxn id="1142" idx="3"/>
            <a:endCxn id="1143" idx="7"/>
          </p:cNvCxnSpPr>
          <p:nvPr/>
        </p:nvCxnSpPr>
        <p:spPr bwMode="auto">
          <a:xfrm flipH="1">
            <a:off x="1561124" y="1653383"/>
            <a:ext cx="453300" cy="434700"/>
          </a:xfrm>
          <a:prstGeom prst="straightConnector1">
            <a:avLst/>
          </a:prstGeom>
          <a:noFill/>
          <a:ln w="19050" cap="flat" cmpd="sng">
            <a:solidFill>
              <a:schemeClr val="dk2"/>
            </a:solidFill>
            <a:prstDash val="solid"/>
            <a:round/>
            <a:headEnd type="none" w="med" len="med"/>
            <a:tailEnd type="none" w="med" len="med"/>
          </a:ln>
        </p:spPr>
      </p:cxnSp>
      <p:cxnSp>
        <p:nvCxnSpPr>
          <p:cNvPr id="1147" name="Google Shape;1147;p74"/>
          <p:cNvCxnSpPr>
            <a:cxnSpLocks/>
            <a:stCxn id="1142" idx="5"/>
            <a:endCxn id="1144" idx="1"/>
          </p:cNvCxnSpPr>
          <p:nvPr/>
        </p:nvCxnSpPr>
        <p:spPr bwMode="auto">
          <a:xfrm>
            <a:off x="2323076" y="1653383"/>
            <a:ext cx="377100" cy="434700"/>
          </a:xfrm>
          <a:prstGeom prst="straightConnector1">
            <a:avLst/>
          </a:prstGeom>
          <a:noFill/>
          <a:ln w="19050" cap="flat" cmpd="sng">
            <a:solidFill>
              <a:schemeClr val="dk2"/>
            </a:solidFill>
            <a:prstDash val="solid"/>
            <a:round/>
            <a:headEnd type="none" w="med" len="med"/>
            <a:tailEnd type="none" w="med" len="med"/>
          </a:ln>
        </p:spPr>
      </p:cxnSp>
      <p:cxnSp>
        <p:nvCxnSpPr>
          <p:cNvPr id="1148" name="Google Shape;1148;p74"/>
          <p:cNvCxnSpPr>
            <a:cxnSpLocks/>
            <a:stCxn id="1142" idx="4"/>
            <a:endCxn id="1145" idx="0"/>
          </p:cNvCxnSpPr>
          <p:nvPr/>
        </p:nvCxnSpPr>
        <p:spPr bwMode="auto">
          <a:xfrm>
            <a:off x="2168750" y="1721173"/>
            <a:ext cx="0" cy="451500"/>
          </a:xfrm>
          <a:prstGeom prst="straightConnector1">
            <a:avLst/>
          </a:prstGeom>
          <a:noFill/>
          <a:ln w="19050" cap="flat" cmpd="sng">
            <a:solidFill>
              <a:schemeClr val="dk2"/>
            </a:solidFill>
            <a:prstDash val="solid"/>
            <a:round/>
            <a:headEnd type="none" w="med" len="med"/>
            <a:tailEnd type="none" w="med" len="med"/>
          </a:ln>
        </p:spPr>
      </p:cxnSp>
      <p:graphicFrame>
        <p:nvGraphicFramePr>
          <p:cNvPr id="1149" name="Google Shape;1149;p74"/>
          <p:cNvGraphicFramePr>
            <a:graphicFrameLocks xmlns:a="http://schemas.openxmlformats.org/drawingml/2006/main"/>
          </p:cNvGraphicFramePr>
          <p:nvPr/>
        </p:nvGraphicFramePr>
        <p:xfrm>
          <a:off x="4305300" y="1314450"/>
          <a:ext cx="3000000" cy="3000000"/>
        </p:xfrm>
        <a:graphic>
          <a:graphicData uri="http://schemas.openxmlformats.org/drawingml/2006/table">
            <a:tbl>
              <a:tblPr firstRow="0" firstCol="0" lastRow="0" lastCol="0" bandRow="0" bandCol="0">
                <a:tableStyleId>{0FF95457-F481-43EF-8FB5-189A222E6397}</a:tableStyleId>
                <a:noFill/>
              </a:tblPr>
              <a:tblGrid>
                <a:gridCol w="723900"/>
              </a:tblGrid>
              <a:tr h="381000">
                <a:tc>
                  <a:txBody>
                    <a:bodyPr/>
                    <a:p>
                      <a:pPr marL="0" lvl="0" indent="0" algn="l">
                        <a:spcBef>
                          <a:spcPts val="0"/>
                        </a:spcBef>
                        <a:spcAft>
                          <a:spcPts val="0"/>
                        </a:spcAft>
                        <a:buNone/>
                        <a:defRPr/>
                      </a:pP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solidFill>
                    </a:lnB>
                  </a:tcPr>
                </a:tc>
              </a:tr>
              <a:tr h="381000">
                <a:tc>
                  <a:txBody>
                    <a:bodyPr/>
                    <a:p>
                      <a:pPr marL="0" lvl="0" indent="0" algn="l">
                        <a:spcBef>
                          <a:spcPts val="0"/>
                        </a:spcBef>
                        <a:spcAft>
                          <a:spcPts val="0"/>
                        </a:spcAft>
                        <a:buNone/>
                        <a:defRPr/>
                      </a:pPr>
                      <a:r>
                        <a:rPr lang="en">
                          <a:latin typeface="Merriweather"/>
                          <a:ea typeface="Merriweather"/>
                          <a:cs typeface="Merriweather"/>
                        </a:rPr>
                        <a:t>B</a:t>
                      </a: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solidFill>
                    </a:lnT>
                    <a:lnB w="9525" algn="ctr">
                      <a:solidFill>
                        <a:srgbClr val="000000"/>
                      </a:solidFill>
                    </a:lnB>
                  </a:tcPr>
                </a:tc>
              </a:tr>
              <a:tr h="381000">
                <a:tc>
                  <a:txBody>
                    <a:bodyPr/>
                    <a:p>
                      <a:pPr marL="0" lvl="0" indent="0" algn="l">
                        <a:spcBef>
                          <a:spcPts val="0"/>
                        </a:spcBef>
                        <a:spcAft>
                          <a:spcPts val="0"/>
                        </a:spcAft>
                        <a:buNone/>
                        <a:defRPr/>
                      </a:pPr>
                      <a:r>
                        <a:rPr lang="en">
                          <a:latin typeface="Merriweather"/>
                          <a:ea typeface="Merriweather"/>
                          <a:cs typeface="Merriweather"/>
                        </a:rPr>
                        <a:t>D</a:t>
                      </a: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solidFill>
                    </a:lnT>
                    <a:lnB w="9525" algn="ctr">
                      <a:solidFill>
                        <a:srgbClr val="000000"/>
                      </a:solidFill>
                    </a:lnB>
                  </a:tcPr>
                </a:tc>
              </a:tr>
              <a:tr h="381000">
                <a:tc>
                  <a:txBody>
                    <a:bodyPr/>
                    <a:p>
                      <a:pPr marL="0" lvl="0" indent="0" algn="l">
                        <a:spcBef>
                          <a:spcPts val="0"/>
                        </a:spcBef>
                        <a:spcAft>
                          <a:spcPts val="0"/>
                        </a:spcAft>
                        <a:buNone/>
                        <a:defRPr/>
                      </a:pPr>
                      <a:r>
                        <a:rPr lang="en">
                          <a:latin typeface="Merriweather"/>
                          <a:ea typeface="Merriweather"/>
                          <a:cs typeface="Merriweather"/>
                        </a:rPr>
                        <a:t>A</a:t>
                      </a: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solidFill>
                    </a:lnT>
                    <a:lnB w="9525" algn="ctr">
                      <a:solidFill>
                        <a:srgbClr val="000000"/>
                      </a:solidFill>
                    </a:lnB>
                  </a:tcPr>
                </a:tc>
              </a:tr>
              <a:tr h="381000">
                <a:tc>
                  <a:txBody>
                    <a:bodyPr/>
                    <a:p>
                      <a:pPr marL="0" lvl="0" indent="0" algn="l">
                        <a:spcBef>
                          <a:spcPts val="0"/>
                        </a:spcBef>
                        <a:spcAft>
                          <a:spcPts val="0"/>
                        </a:spcAft>
                        <a:buNone/>
                        <a:defRPr/>
                      </a:pPr>
                      <a:r>
                        <a:rPr lang="en">
                          <a:latin typeface="Merriweather"/>
                          <a:ea typeface="Merriweather"/>
                          <a:cs typeface="Merriweather"/>
                        </a:rPr>
                        <a:t>S</a:t>
                      </a: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solidFill>
                    </a:lnT>
                    <a:lnB w="9525" algn="ctr">
                      <a:solidFill>
                        <a:srgbClr val="000000"/>
                      </a:solidFill>
                    </a:lnB>
                  </a:tcPr>
                </a:tc>
              </a:tr>
            </a:tbl>
          </a:graphicData>
        </a:graphic>
      </p:graphicFrame>
      <p:sp>
        <p:nvSpPr>
          <p:cNvPr id="1150" name="Google Shape;1150;p74"/>
          <p:cNvSpPr txBox="1"/>
          <p:nvPr/>
        </p:nvSpPr>
        <p:spPr bwMode="auto">
          <a:xfrm>
            <a:off x="4151675" y="3401950"/>
            <a:ext cx="2199300" cy="238199"/>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solidFill>
                  <a:srgbClr val="980000"/>
                </a:solidFill>
                <a:latin typeface="Merriweather"/>
                <a:ea typeface="Merriweather"/>
                <a:cs typeface="Merriweather"/>
              </a:rPr>
              <a:t>The  Stack</a:t>
            </a:r>
            <a:endParaRPr>
              <a:solidFill>
                <a:srgbClr val="980000"/>
              </a:solidFill>
              <a:latin typeface="Merriweather"/>
              <a:ea typeface="Merriweather"/>
              <a:cs typeface="Merriweather"/>
            </a:endParaRPr>
          </a:p>
        </p:txBody>
      </p:sp>
      <p:sp>
        <p:nvSpPr>
          <p:cNvPr id="1151" name="Google Shape;1151;p74"/>
          <p:cNvSpPr/>
          <p:nvPr/>
        </p:nvSpPr>
        <p:spPr bwMode="auto">
          <a:xfrm>
            <a:off x="1950500" y="3010873"/>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D</a:t>
            </a:r>
            <a:endParaRPr sz="1600">
              <a:solidFill>
                <a:schemeClr val="dk1"/>
              </a:solidFill>
              <a:latin typeface="Merriweather"/>
              <a:ea typeface="Merriweather"/>
              <a:cs typeface="Merriweather"/>
            </a:endParaRPr>
          </a:p>
        </p:txBody>
      </p:sp>
      <p:cxnSp>
        <p:nvCxnSpPr>
          <p:cNvPr id="1152" name="Google Shape;1152;p74"/>
          <p:cNvCxnSpPr>
            <a:cxnSpLocks/>
            <a:endCxn id="1151" idx="0"/>
          </p:cNvCxnSpPr>
          <p:nvPr/>
        </p:nvCxnSpPr>
        <p:spPr bwMode="auto">
          <a:xfrm>
            <a:off x="2168750" y="2635573"/>
            <a:ext cx="0" cy="375300"/>
          </a:xfrm>
          <a:prstGeom prst="straightConnector1">
            <a:avLst/>
          </a:prstGeom>
          <a:noFill/>
          <a:ln w="19050" cap="flat" cmpd="sng">
            <a:solidFill>
              <a:schemeClr val="dk2"/>
            </a:solidFill>
            <a:prstDash val="solid"/>
            <a:round/>
            <a:headEnd type="none" w="med" len="med"/>
            <a:tailEnd type="none" w="med" len="med"/>
          </a:ln>
        </p:spPr>
      </p:cxnSp>
      <p:cxnSp>
        <p:nvCxnSpPr>
          <p:cNvPr id="1153" name="Google Shape;1153;p74"/>
          <p:cNvCxnSpPr>
            <a:cxnSpLocks/>
            <a:endCxn id="1151" idx="1"/>
          </p:cNvCxnSpPr>
          <p:nvPr/>
        </p:nvCxnSpPr>
        <p:spPr bwMode="auto">
          <a:xfrm>
            <a:off x="1561124" y="2415363"/>
            <a:ext cx="453300" cy="663300"/>
          </a:xfrm>
          <a:prstGeom prst="straightConnector1">
            <a:avLst/>
          </a:prstGeom>
          <a:noFill/>
          <a:ln w="19050" cap="flat" cmpd="sng">
            <a:solidFill>
              <a:schemeClr val="dk2"/>
            </a:solidFill>
            <a:prstDash val="solid"/>
            <a:round/>
            <a:headEnd type="none" w="med" len="med"/>
            <a:tailEnd type="none" w="med" len="med"/>
          </a:ln>
        </p:spPr>
      </p:cxnSp>
      <p:cxnSp>
        <p:nvCxnSpPr>
          <p:cNvPr id="1154" name="Google Shape;1154;p74"/>
          <p:cNvCxnSpPr>
            <a:cxnSpLocks/>
            <a:endCxn id="1151" idx="7"/>
          </p:cNvCxnSpPr>
          <p:nvPr/>
        </p:nvCxnSpPr>
        <p:spPr bwMode="auto">
          <a:xfrm flipH="1">
            <a:off x="2323076" y="2483163"/>
            <a:ext cx="455400" cy="595500"/>
          </a:xfrm>
          <a:prstGeom prst="straightConnector1">
            <a:avLst/>
          </a:prstGeom>
          <a:noFill/>
          <a:ln w="19050" cap="flat" cmpd="sng">
            <a:solidFill>
              <a:schemeClr val="dk2"/>
            </a:solidFill>
            <a:prstDash val="solid"/>
            <a:round/>
            <a:headEnd type="none" w="med" len="med"/>
            <a:tailEnd type="none" w="med" len="med"/>
          </a:ln>
        </p:spPr>
      </p:cxnSp>
      <p:sp>
        <p:nvSpPr>
          <p:cNvPr id="1155" name="Google Shape;1155;p74"/>
          <p:cNvSpPr txBox="1"/>
          <p:nvPr/>
        </p:nvSpPr>
        <p:spPr bwMode="auto">
          <a:xfrm>
            <a:off x="5599875" y="1442325"/>
            <a:ext cx="2639700" cy="14307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1300">
                <a:highlight>
                  <a:srgbClr val="FFFFFF"/>
                </a:highlight>
                <a:latin typeface="Merriweather"/>
                <a:ea typeface="Merriweather"/>
                <a:cs typeface="Merriweather"/>
              </a:rPr>
              <a:t>Step 5:</a:t>
            </a:r>
            <a:endParaRPr sz="1300">
              <a:highlight>
                <a:srgbClr val="FFFFFF"/>
              </a:highlight>
              <a:latin typeface="Merriweather"/>
              <a:ea typeface="Merriweather"/>
              <a:cs typeface="Merriweather"/>
            </a:endParaRPr>
          </a:p>
          <a:p>
            <a:pPr marL="0" lvl="0" indent="0" algn="l">
              <a:spcBef>
                <a:spcPts val="0"/>
              </a:spcBef>
              <a:spcAft>
                <a:spcPts val="0"/>
              </a:spcAft>
              <a:buNone/>
              <a:defRPr/>
            </a:pPr>
            <a:endParaRPr sz="1300">
              <a:highlight>
                <a:srgbClr val="FFFFFF"/>
              </a:highlight>
              <a:latin typeface="Merriweather"/>
              <a:ea typeface="Merriweather"/>
              <a:cs typeface="Merriweather"/>
            </a:endParaRPr>
          </a:p>
          <a:p>
            <a:pPr marL="0" lvl="0" indent="0" algn="l">
              <a:spcBef>
                <a:spcPts val="0"/>
              </a:spcBef>
              <a:spcAft>
                <a:spcPts val="0"/>
              </a:spcAft>
              <a:buNone/>
              <a:defRPr/>
            </a:pPr>
            <a:r>
              <a:rPr lang="en" sz="1300">
                <a:highlight>
                  <a:srgbClr val="FFFFFF"/>
                </a:highlight>
                <a:latin typeface="Merriweather"/>
                <a:ea typeface="Merriweather"/>
                <a:cs typeface="Merriweather"/>
              </a:rPr>
              <a:t>We choose B, mark it as visited and put onto the stack. Here B does not have any unvisited adjacent node. So, we pop B from the stack.</a:t>
            </a:r>
            <a:r>
              <a:rPr lang="en" sz="1300">
                <a:highlight>
                  <a:srgbClr val="FFFFFF"/>
                </a:highlight>
                <a:latin typeface="Merriweather"/>
                <a:ea typeface="Merriweather"/>
                <a:cs typeface="Merriweather"/>
              </a:rPr>
              <a:t> </a:t>
            </a:r>
            <a:endParaRPr sz="1300">
              <a:highlight>
                <a:srgbClr val="FFFFFF"/>
              </a:highlight>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60" name="Google Shape;1160;p75"/>
          <p:cNvSpPr txBox="1"/>
          <p:nvPr>
            <p:ph type="title"/>
          </p:nvPr>
        </p:nvSpPr>
        <p:spPr bwMode="auto">
          <a:xfrm>
            <a:off x="674150" y="617000"/>
            <a:ext cx="7902600" cy="2556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000" b="1">
                <a:highlight>
                  <a:srgbClr val="FFFFFF"/>
                </a:highlight>
                <a:latin typeface="Merriweather"/>
                <a:ea typeface="Merriweather"/>
                <a:cs typeface="Merriweather"/>
              </a:rPr>
              <a:t>Depth First Search (DFS)</a:t>
            </a:r>
            <a:endParaRPr sz="2000" b="1">
              <a:latin typeface="Merriweather"/>
              <a:ea typeface="Merriweather"/>
              <a:cs typeface="Merriweather"/>
            </a:endParaRPr>
          </a:p>
        </p:txBody>
      </p:sp>
      <p:sp>
        <p:nvSpPr>
          <p:cNvPr id="1161" name="Google Shape;1161;p75"/>
          <p:cNvSpPr/>
          <p:nvPr/>
        </p:nvSpPr>
        <p:spPr bwMode="auto">
          <a:xfrm>
            <a:off x="1950500" y="1258273"/>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S</a:t>
            </a:r>
            <a:endParaRPr sz="1600">
              <a:solidFill>
                <a:schemeClr val="dk1"/>
              </a:solidFill>
              <a:latin typeface="Merriweather"/>
              <a:ea typeface="Merriweather"/>
              <a:cs typeface="Merriweather"/>
            </a:endParaRPr>
          </a:p>
        </p:txBody>
      </p:sp>
      <p:sp>
        <p:nvSpPr>
          <p:cNvPr id="1162" name="Google Shape;1162;p75"/>
          <p:cNvSpPr/>
          <p:nvPr/>
        </p:nvSpPr>
        <p:spPr bwMode="auto">
          <a:xfrm>
            <a:off x="1188500" y="2020273"/>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A</a:t>
            </a:r>
            <a:endParaRPr sz="1600">
              <a:solidFill>
                <a:schemeClr val="dk1"/>
              </a:solidFill>
              <a:latin typeface="Merriweather"/>
              <a:ea typeface="Merriweather"/>
              <a:cs typeface="Merriweather"/>
            </a:endParaRPr>
          </a:p>
        </p:txBody>
      </p:sp>
      <p:sp>
        <p:nvSpPr>
          <p:cNvPr id="1163" name="Google Shape;1163;p75"/>
          <p:cNvSpPr/>
          <p:nvPr/>
        </p:nvSpPr>
        <p:spPr bwMode="auto">
          <a:xfrm>
            <a:off x="2636300" y="2020273"/>
            <a:ext cx="436500" cy="462899"/>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latin typeface="Merriweather"/>
                <a:ea typeface="Merriweather"/>
                <a:cs typeface="Merriweather"/>
              </a:rPr>
              <a:t>C</a:t>
            </a:r>
            <a:endParaRPr sz="1600">
              <a:latin typeface="Merriweather"/>
              <a:ea typeface="Merriweather"/>
              <a:cs typeface="Merriweather"/>
            </a:endParaRPr>
          </a:p>
        </p:txBody>
      </p:sp>
      <p:sp>
        <p:nvSpPr>
          <p:cNvPr id="1164" name="Google Shape;1164;p75"/>
          <p:cNvSpPr/>
          <p:nvPr/>
        </p:nvSpPr>
        <p:spPr bwMode="auto">
          <a:xfrm>
            <a:off x="1950500" y="2172673"/>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B</a:t>
            </a:r>
            <a:endParaRPr sz="1600">
              <a:solidFill>
                <a:schemeClr val="dk1"/>
              </a:solidFill>
              <a:latin typeface="Merriweather"/>
              <a:ea typeface="Merriweather"/>
              <a:cs typeface="Merriweather"/>
            </a:endParaRPr>
          </a:p>
        </p:txBody>
      </p:sp>
      <p:cxnSp>
        <p:nvCxnSpPr>
          <p:cNvPr id="1165" name="Google Shape;1165;p75"/>
          <p:cNvCxnSpPr>
            <a:cxnSpLocks/>
            <a:stCxn id="1161" idx="3"/>
            <a:endCxn id="1162" idx="7"/>
          </p:cNvCxnSpPr>
          <p:nvPr/>
        </p:nvCxnSpPr>
        <p:spPr bwMode="auto">
          <a:xfrm flipH="1">
            <a:off x="1561124" y="1653383"/>
            <a:ext cx="453300" cy="434700"/>
          </a:xfrm>
          <a:prstGeom prst="straightConnector1">
            <a:avLst/>
          </a:prstGeom>
          <a:noFill/>
          <a:ln w="19050" cap="flat" cmpd="sng">
            <a:solidFill>
              <a:schemeClr val="dk2"/>
            </a:solidFill>
            <a:prstDash val="solid"/>
            <a:round/>
            <a:headEnd type="none" w="med" len="med"/>
            <a:tailEnd type="none" w="med" len="med"/>
          </a:ln>
        </p:spPr>
      </p:cxnSp>
      <p:cxnSp>
        <p:nvCxnSpPr>
          <p:cNvPr id="1166" name="Google Shape;1166;p75"/>
          <p:cNvCxnSpPr>
            <a:cxnSpLocks/>
            <a:stCxn id="1161" idx="5"/>
            <a:endCxn id="1163" idx="1"/>
          </p:cNvCxnSpPr>
          <p:nvPr/>
        </p:nvCxnSpPr>
        <p:spPr bwMode="auto">
          <a:xfrm>
            <a:off x="2323076" y="1653383"/>
            <a:ext cx="377100" cy="434700"/>
          </a:xfrm>
          <a:prstGeom prst="straightConnector1">
            <a:avLst/>
          </a:prstGeom>
          <a:noFill/>
          <a:ln w="19050" cap="flat" cmpd="sng">
            <a:solidFill>
              <a:schemeClr val="dk2"/>
            </a:solidFill>
            <a:prstDash val="solid"/>
            <a:round/>
            <a:headEnd type="none" w="med" len="med"/>
            <a:tailEnd type="none" w="med" len="med"/>
          </a:ln>
        </p:spPr>
      </p:cxnSp>
      <p:cxnSp>
        <p:nvCxnSpPr>
          <p:cNvPr id="1167" name="Google Shape;1167;p75"/>
          <p:cNvCxnSpPr>
            <a:cxnSpLocks/>
            <a:stCxn id="1161" idx="4"/>
            <a:endCxn id="1164" idx="0"/>
          </p:cNvCxnSpPr>
          <p:nvPr/>
        </p:nvCxnSpPr>
        <p:spPr bwMode="auto">
          <a:xfrm>
            <a:off x="2168750" y="1721173"/>
            <a:ext cx="0" cy="451500"/>
          </a:xfrm>
          <a:prstGeom prst="straightConnector1">
            <a:avLst/>
          </a:prstGeom>
          <a:noFill/>
          <a:ln w="19050" cap="flat" cmpd="sng">
            <a:solidFill>
              <a:schemeClr val="dk2"/>
            </a:solidFill>
            <a:prstDash val="solid"/>
            <a:round/>
            <a:headEnd type="none" w="med" len="med"/>
            <a:tailEnd type="none" w="med" len="med"/>
          </a:ln>
        </p:spPr>
      </p:cxnSp>
      <p:graphicFrame>
        <p:nvGraphicFramePr>
          <p:cNvPr id="1168" name="Google Shape;1168;p75"/>
          <p:cNvGraphicFramePr>
            <a:graphicFrameLocks xmlns:a="http://schemas.openxmlformats.org/drawingml/2006/main"/>
          </p:cNvGraphicFramePr>
          <p:nvPr/>
        </p:nvGraphicFramePr>
        <p:xfrm>
          <a:off x="4305300" y="1314450"/>
          <a:ext cx="3000000" cy="3000000"/>
        </p:xfrm>
        <a:graphic>
          <a:graphicData uri="http://schemas.openxmlformats.org/drawingml/2006/table">
            <a:tbl>
              <a:tblPr firstRow="0" firstCol="0" lastRow="0" lastCol="0" bandRow="0" bandCol="0">
                <a:tableStyleId>{0FF95457-F481-43EF-8FB5-189A222E6397}</a:tableStyleId>
                <a:noFill/>
              </a:tblPr>
              <a:tblGrid>
                <a:gridCol w="723900"/>
              </a:tblGrid>
              <a:tr h="381000">
                <a:tc>
                  <a:txBody>
                    <a:bodyPr/>
                    <a:p>
                      <a:pPr marL="0" lvl="0" indent="0" algn="l">
                        <a:spcBef>
                          <a:spcPts val="0"/>
                        </a:spcBef>
                        <a:spcAft>
                          <a:spcPts val="0"/>
                        </a:spcAft>
                        <a:buNone/>
                        <a:defRPr/>
                      </a:pP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alpha val="0"/>
                        </a:srgbClr>
                      </a:solidFill>
                    </a:lnB>
                  </a:tcPr>
                </a:tc>
              </a:tr>
              <a:tr h="381000">
                <a:tc>
                  <a:txBody>
                    <a:bodyPr/>
                    <a:p>
                      <a:pPr marL="0" lvl="0" indent="0" algn="l">
                        <a:spcBef>
                          <a:spcPts val="0"/>
                        </a:spcBef>
                        <a:spcAft>
                          <a:spcPts val="0"/>
                        </a:spcAft>
                        <a:buNone/>
                        <a:defRPr/>
                      </a:pP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solidFill>
                    </a:lnB>
                  </a:tcPr>
                </a:tc>
              </a:tr>
              <a:tr h="381000">
                <a:tc>
                  <a:txBody>
                    <a:bodyPr/>
                    <a:p>
                      <a:pPr marL="0" lvl="0" indent="0" algn="l">
                        <a:spcBef>
                          <a:spcPts val="0"/>
                        </a:spcBef>
                        <a:spcAft>
                          <a:spcPts val="0"/>
                        </a:spcAft>
                        <a:buNone/>
                        <a:defRPr/>
                      </a:pPr>
                      <a:r>
                        <a:rPr lang="en">
                          <a:latin typeface="Merriweather"/>
                          <a:ea typeface="Merriweather"/>
                          <a:cs typeface="Merriweather"/>
                        </a:rPr>
                        <a:t>D</a:t>
                      </a: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solidFill>
                    </a:lnT>
                    <a:lnB w="9525" algn="ctr">
                      <a:solidFill>
                        <a:srgbClr val="000000"/>
                      </a:solidFill>
                    </a:lnB>
                  </a:tcPr>
                </a:tc>
              </a:tr>
              <a:tr h="381000">
                <a:tc>
                  <a:txBody>
                    <a:bodyPr/>
                    <a:p>
                      <a:pPr marL="0" lvl="0" indent="0" algn="l">
                        <a:spcBef>
                          <a:spcPts val="0"/>
                        </a:spcBef>
                        <a:spcAft>
                          <a:spcPts val="0"/>
                        </a:spcAft>
                        <a:buNone/>
                        <a:defRPr/>
                      </a:pPr>
                      <a:r>
                        <a:rPr lang="en">
                          <a:latin typeface="Merriweather"/>
                          <a:ea typeface="Merriweather"/>
                          <a:cs typeface="Merriweather"/>
                        </a:rPr>
                        <a:t>A</a:t>
                      </a: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solidFill>
                    </a:lnT>
                    <a:lnB w="9525" algn="ctr">
                      <a:solidFill>
                        <a:srgbClr val="000000"/>
                      </a:solidFill>
                    </a:lnB>
                  </a:tcPr>
                </a:tc>
              </a:tr>
              <a:tr h="381000">
                <a:tc>
                  <a:txBody>
                    <a:bodyPr/>
                    <a:p>
                      <a:pPr marL="0" lvl="0" indent="0" algn="l">
                        <a:spcBef>
                          <a:spcPts val="0"/>
                        </a:spcBef>
                        <a:spcAft>
                          <a:spcPts val="0"/>
                        </a:spcAft>
                        <a:buNone/>
                        <a:defRPr/>
                      </a:pPr>
                      <a:r>
                        <a:rPr lang="en">
                          <a:latin typeface="Merriweather"/>
                          <a:ea typeface="Merriweather"/>
                          <a:cs typeface="Merriweather"/>
                        </a:rPr>
                        <a:t>S</a:t>
                      </a: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solidFill>
                    </a:lnT>
                    <a:lnB w="9525" algn="ctr">
                      <a:solidFill>
                        <a:srgbClr val="000000"/>
                      </a:solidFill>
                    </a:lnB>
                  </a:tcPr>
                </a:tc>
              </a:tr>
            </a:tbl>
          </a:graphicData>
        </a:graphic>
      </p:graphicFrame>
      <p:sp>
        <p:nvSpPr>
          <p:cNvPr id="1169" name="Google Shape;1169;p75"/>
          <p:cNvSpPr txBox="1"/>
          <p:nvPr/>
        </p:nvSpPr>
        <p:spPr bwMode="auto">
          <a:xfrm>
            <a:off x="4151675" y="3401950"/>
            <a:ext cx="2199300" cy="238199"/>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solidFill>
                  <a:srgbClr val="980000"/>
                </a:solidFill>
                <a:latin typeface="Merriweather"/>
                <a:ea typeface="Merriweather"/>
                <a:cs typeface="Merriweather"/>
              </a:rPr>
              <a:t>The  Stack</a:t>
            </a:r>
            <a:endParaRPr>
              <a:solidFill>
                <a:srgbClr val="980000"/>
              </a:solidFill>
              <a:latin typeface="Merriweather"/>
              <a:ea typeface="Merriweather"/>
              <a:cs typeface="Merriweather"/>
            </a:endParaRPr>
          </a:p>
        </p:txBody>
      </p:sp>
      <p:sp>
        <p:nvSpPr>
          <p:cNvPr id="1170" name="Google Shape;1170;p75"/>
          <p:cNvSpPr/>
          <p:nvPr/>
        </p:nvSpPr>
        <p:spPr bwMode="auto">
          <a:xfrm>
            <a:off x="1950500" y="3010873"/>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D</a:t>
            </a:r>
            <a:endParaRPr sz="1600">
              <a:solidFill>
                <a:schemeClr val="dk1"/>
              </a:solidFill>
              <a:latin typeface="Merriweather"/>
              <a:ea typeface="Merriweather"/>
              <a:cs typeface="Merriweather"/>
            </a:endParaRPr>
          </a:p>
        </p:txBody>
      </p:sp>
      <p:cxnSp>
        <p:nvCxnSpPr>
          <p:cNvPr id="1171" name="Google Shape;1171;p75"/>
          <p:cNvCxnSpPr>
            <a:cxnSpLocks/>
            <a:endCxn id="1170" idx="0"/>
          </p:cNvCxnSpPr>
          <p:nvPr/>
        </p:nvCxnSpPr>
        <p:spPr bwMode="auto">
          <a:xfrm>
            <a:off x="2168750" y="2635573"/>
            <a:ext cx="0" cy="375300"/>
          </a:xfrm>
          <a:prstGeom prst="straightConnector1">
            <a:avLst/>
          </a:prstGeom>
          <a:noFill/>
          <a:ln w="19050" cap="flat" cmpd="sng">
            <a:solidFill>
              <a:schemeClr val="dk2"/>
            </a:solidFill>
            <a:prstDash val="solid"/>
            <a:round/>
            <a:headEnd type="none" w="med" len="med"/>
            <a:tailEnd type="none" w="med" len="med"/>
          </a:ln>
        </p:spPr>
      </p:cxnSp>
      <p:cxnSp>
        <p:nvCxnSpPr>
          <p:cNvPr id="1172" name="Google Shape;1172;p75"/>
          <p:cNvCxnSpPr>
            <a:cxnSpLocks/>
            <a:endCxn id="1170" idx="1"/>
          </p:cNvCxnSpPr>
          <p:nvPr/>
        </p:nvCxnSpPr>
        <p:spPr bwMode="auto">
          <a:xfrm>
            <a:off x="1561124" y="2415363"/>
            <a:ext cx="453300" cy="663300"/>
          </a:xfrm>
          <a:prstGeom prst="straightConnector1">
            <a:avLst/>
          </a:prstGeom>
          <a:noFill/>
          <a:ln w="19050" cap="flat" cmpd="sng">
            <a:solidFill>
              <a:schemeClr val="dk2"/>
            </a:solidFill>
            <a:prstDash val="solid"/>
            <a:round/>
            <a:headEnd type="none" w="med" len="med"/>
            <a:tailEnd type="none" w="med" len="med"/>
          </a:ln>
        </p:spPr>
      </p:cxnSp>
      <p:cxnSp>
        <p:nvCxnSpPr>
          <p:cNvPr id="1173" name="Google Shape;1173;p75"/>
          <p:cNvCxnSpPr>
            <a:cxnSpLocks/>
            <a:endCxn id="1170" idx="7"/>
          </p:cNvCxnSpPr>
          <p:nvPr/>
        </p:nvCxnSpPr>
        <p:spPr bwMode="auto">
          <a:xfrm flipH="1">
            <a:off x="2323076" y="2483163"/>
            <a:ext cx="455400" cy="595500"/>
          </a:xfrm>
          <a:prstGeom prst="straightConnector1">
            <a:avLst/>
          </a:prstGeom>
          <a:noFill/>
          <a:ln w="19050" cap="flat" cmpd="sng">
            <a:solidFill>
              <a:schemeClr val="dk2"/>
            </a:solidFill>
            <a:prstDash val="solid"/>
            <a:round/>
            <a:headEnd type="none" w="med" len="med"/>
            <a:tailEnd type="none" w="med" len="med"/>
          </a:ln>
        </p:spPr>
      </p:cxnSp>
      <p:sp>
        <p:nvSpPr>
          <p:cNvPr id="1174" name="Google Shape;1174;p75"/>
          <p:cNvSpPr txBox="1"/>
          <p:nvPr/>
        </p:nvSpPr>
        <p:spPr bwMode="auto">
          <a:xfrm>
            <a:off x="5599875" y="1442325"/>
            <a:ext cx="2639700" cy="14307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1300">
                <a:highlight>
                  <a:srgbClr val="FFFFFF"/>
                </a:highlight>
                <a:latin typeface="Merriweather"/>
                <a:ea typeface="Merriweather"/>
                <a:cs typeface="Merriweather"/>
              </a:rPr>
              <a:t>Step 6:</a:t>
            </a:r>
            <a:endParaRPr sz="1300">
              <a:highlight>
                <a:srgbClr val="FFFFFF"/>
              </a:highlight>
              <a:latin typeface="Merriweather"/>
              <a:ea typeface="Merriweather"/>
              <a:cs typeface="Merriweather"/>
            </a:endParaRPr>
          </a:p>
          <a:p>
            <a:pPr marL="0" lvl="0" indent="0" algn="l">
              <a:spcBef>
                <a:spcPts val="0"/>
              </a:spcBef>
              <a:spcAft>
                <a:spcPts val="0"/>
              </a:spcAft>
              <a:buNone/>
              <a:defRPr/>
            </a:pPr>
            <a:endParaRPr sz="1300">
              <a:highlight>
                <a:srgbClr val="FFFFFF"/>
              </a:highlight>
              <a:latin typeface="Merriweather"/>
              <a:ea typeface="Merriweather"/>
              <a:cs typeface="Merriweather"/>
            </a:endParaRPr>
          </a:p>
          <a:p>
            <a:pPr marL="0" lvl="0" indent="0" algn="l">
              <a:spcBef>
                <a:spcPts val="0"/>
              </a:spcBef>
              <a:spcAft>
                <a:spcPts val="0"/>
              </a:spcAft>
              <a:buNone/>
              <a:defRPr/>
            </a:pPr>
            <a:r>
              <a:rPr lang="en" sz="1300">
                <a:highlight>
                  <a:srgbClr val="FFFFFF"/>
                </a:highlight>
                <a:latin typeface="Merriweather"/>
                <a:ea typeface="Merriweather"/>
                <a:cs typeface="Merriweather"/>
              </a:rPr>
              <a:t>We check the stack top for return to the previous node and check if it has any unvisited nodes. Here, we find D to be on the top of the stack.</a:t>
            </a:r>
            <a:endParaRPr sz="1300">
              <a:highlight>
                <a:srgbClr val="FFFFFF"/>
              </a:highlight>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79" name="Google Shape;1179;p76"/>
          <p:cNvSpPr txBox="1"/>
          <p:nvPr>
            <p:ph type="title"/>
          </p:nvPr>
        </p:nvSpPr>
        <p:spPr bwMode="auto">
          <a:xfrm>
            <a:off x="674150" y="617000"/>
            <a:ext cx="7902600" cy="2556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000" b="1">
                <a:highlight>
                  <a:srgbClr val="FFFFFF"/>
                </a:highlight>
                <a:latin typeface="Merriweather"/>
                <a:ea typeface="Merriweather"/>
                <a:cs typeface="Merriweather"/>
              </a:rPr>
              <a:t>Depth First Search (DFS)</a:t>
            </a:r>
            <a:endParaRPr sz="2000" b="1">
              <a:latin typeface="Merriweather"/>
              <a:ea typeface="Merriweather"/>
              <a:cs typeface="Merriweather"/>
            </a:endParaRPr>
          </a:p>
        </p:txBody>
      </p:sp>
      <p:sp>
        <p:nvSpPr>
          <p:cNvPr id="1180" name="Google Shape;1180;p76"/>
          <p:cNvSpPr/>
          <p:nvPr/>
        </p:nvSpPr>
        <p:spPr bwMode="auto">
          <a:xfrm>
            <a:off x="1950500" y="1258273"/>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S</a:t>
            </a:r>
            <a:endParaRPr sz="1600">
              <a:solidFill>
                <a:schemeClr val="dk1"/>
              </a:solidFill>
              <a:latin typeface="Merriweather"/>
              <a:ea typeface="Merriweather"/>
              <a:cs typeface="Merriweather"/>
            </a:endParaRPr>
          </a:p>
        </p:txBody>
      </p:sp>
      <p:sp>
        <p:nvSpPr>
          <p:cNvPr id="1181" name="Google Shape;1181;p76"/>
          <p:cNvSpPr/>
          <p:nvPr/>
        </p:nvSpPr>
        <p:spPr bwMode="auto">
          <a:xfrm>
            <a:off x="1188500" y="2020273"/>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A</a:t>
            </a:r>
            <a:endParaRPr sz="1600">
              <a:solidFill>
                <a:schemeClr val="dk1"/>
              </a:solidFill>
              <a:latin typeface="Merriweather"/>
              <a:ea typeface="Merriweather"/>
              <a:cs typeface="Merriweather"/>
            </a:endParaRPr>
          </a:p>
        </p:txBody>
      </p:sp>
      <p:sp>
        <p:nvSpPr>
          <p:cNvPr id="1182" name="Google Shape;1182;p76"/>
          <p:cNvSpPr/>
          <p:nvPr/>
        </p:nvSpPr>
        <p:spPr bwMode="auto">
          <a:xfrm>
            <a:off x="2636300" y="2020273"/>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C</a:t>
            </a:r>
            <a:endParaRPr sz="1600">
              <a:solidFill>
                <a:schemeClr val="dk1"/>
              </a:solidFill>
              <a:latin typeface="Merriweather"/>
              <a:ea typeface="Merriweather"/>
              <a:cs typeface="Merriweather"/>
            </a:endParaRPr>
          </a:p>
        </p:txBody>
      </p:sp>
      <p:sp>
        <p:nvSpPr>
          <p:cNvPr id="1183" name="Google Shape;1183;p76"/>
          <p:cNvSpPr/>
          <p:nvPr/>
        </p:nvSpPr>
        <p:spPr bwMode="auto">
          <a:xfrm>
            <a:off x="1950500" y="2172673"/>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B</a:t>
            </a:r>
            <a:endParaRPr sz="1600">
              <a:solidFill>
                <a:schemeClr val="dk1"/>
              </a:solidFill>
              <a:latin typeface="Merriweather"/>
              <a:ea typeface="Merriweather"/>
              <a:cs typeface="Merriweather"/>
            </a:endParaRPr>
          </a:p>
        </p:txBody>
      </p:sp>
      <p:cxnSp>
        <p:nvCxnSpPr>
          <p:cNvPr id="1184" name="Google Shape;1184;p76"/>
          <p:cNvCxnSpPr>
            <a:cxnSpLocks/>
            <a:stCxn id="1180" idx="3"/>
            <a:endCxn id="1181" idx="7"/>
          </p:cNvCxnSpPr>
          <p:nvPr/>
        </p:nvCxnSpPr>
        <p:spPr bwMode="auto">
          <a:xfrm flipH="1">
            <a:off x="1561124" y="1653383"/>
            <a:ext cx="453300" cy="434700"/>
          </a:xfrm>
          <a:prstGeom prst="straightConnector1">
            <a:avLst/>
          </a:prstGeom>
          <a:noFill/>
          <a:ln w="19050" cap="flat" cmpd="sng">
            <a:solidFill>
              <a:schemeClr val="dk2"/>
            </a:solidFill>
            <a:prstDash val="solid"/>
            <a:round/>
            <a:headEnd type="none" w="med" len="med"/>
            <a:tailEnd type="none" w="med" len="med"/>
          </a:ln>
        </p:spPr>
      </p:cxnSp>
      <p:cxnSp>
        <p:nvCxnSpPr>
          <p:cNvPr id="1185" name="Google Shape;1185;p76"/>
          <p:cNvCxnSpPr>
            <a:cxnSpLocks/>
            <a:stCxn id="1180" idx="5"/>
            <a:endCxn id="1182" idx="1"/>
          </p:cNvCxnSpPr>
          <p:nvPr/>
        </p:nvCxnSpPr>
        <p:spPr bwMode="auto">
          <a:xfrm>
            <a:off x="2323076" y="1653383"/>
            <a:ext cx="377100" cy="434700"/>
          </a:xfrm>
          <a:prstGeom prst="straightConnector1">
            <a:avLst/>
          </a:prstGeom>
          <a:noFill/>
          <a:ln w="19050" cap="flat" cmpd="sng">
            <a:solidFill>
              <a:schemeClr val="dk2"/>
            </a:solidFill>
            <a:prstDash val="solid"/>
            <a:round/>
            <a:headEnd type="none" w="med" len="med"/>
            <a:tailEnd type="none" w="med" len="med"/>
          </a:ln>
        </p:spPr>
      </p:cxnSp>
      <p:cxnSp>
        <p:nvCxnSpPr>
          <p:cNvPr id="1186" name="Google Shape;1186;p76"/>
          <p:cNvCxnSpPr>
            <a:cxnSpLocks/>
            <a:stCxn id="1180" idx="4"/>
            <a:endCxn id="1183" idx="0"/>
          </p:cNvCxnSpPr>
          <p:nvPr/>
        </p:nvCxnSpPr>
        <p:spPr bwMode="auto">
          <a:xfrm>
            <a:off x="2168750" y="1721173"/>
            <a:ext cx="0" cy="451500"/>
          </a:xfrm>
          <a:prstGeom prst="straightConnector1">
            <a:avLst/>
          </a:prstGeom>
          <a:noFill/>
          <a:ln w="19050" cap="flat" cmpd="sng">
            <a:solidFill>
              <a:schemeClr val="dk2"/>
            </a:solidFill>
            <a:prstDash val="solid"/>
            <a:round/>
            <a:headEnd type="none" w="med" len="med"/>
            <a:tailEnd type="none" w="med" len="med"/>
          </a:ln>
        </p:spPr>
      </p:cxnSp>
      <p:graphicFrame>
        <p:nvGraphicFramePr>
          <p:cNvPr id="1187" name="Google Shape;1187;p76"/>
          <p:cNvGraphicFramePr>
            <a:graphicFrameLocks xmlns:a="http://schemas.openxmlformats.org/drawingml/2006/main"/>
          </p:cNvGraphicFramePr>
          <p:nvPr/>
        </p:nvGraphicFramePr>
        <p:xfrm>
          <a:off x="4305300" y="1314450"/>
          <a:ext cx="3000000" cy="3000000"/>
        </p:xfrm>
        <a:graphic>
          <a:graphicData uri="http://schemas.openxmlformats.org/drawingml/2006/table">
            <a:tbl>
              <a:tblPr firstRow="0" firstCol="0" lastRow="0" lastCol="0" bandRow="0" bandCol="0">
                <a:tableStyleId>{0FF95457-F481-43EF-8FB5-189A222E6397}</a:tableStyleId>
                <a:noFill/>
              </a:tblPr>
              <a:tblGrid>
                <a:gridCol w="723900"/>
              </a:tblGrid>
              <a:tr h="381000">
                <a:tc>
                  <a:txBody>
                    <a:bodyPr/>
                    <a:p>
                      <a:pPr marL="0" lvl="0" indent="0" algn="l">
                        <a:spcBef>
                          <a:spcPts val="0"/>
                        </a:spcBef>
                        <a:spcAft>
                          <a:spcPts val="0"/>
                        </a:spcAft>
                        <a:buNone/>
                        <a:defRPr/>
                      </a:pPr>
                      <a:endParaRPr/>
                    </a:p>
                  </a:txBody>
                  <a:tcPr marL="91425" marR="91425" marT="91425" marB="91425">
                    <a:lnL w="9525" algn="ctr">
                      <a:solidFill>
                        <a:srgbClr val="000000"/>
                      </a:solidFill>
                    </a:lnL>
                    <a:lnR w="9525" algn="ctr">
                      <a:solidFill>
                        <a:srgbClr val="000000"/>
                      </a:solidFill>
                    </a:lnR>
                    <a:lnT w="9525" algn="ctr">
                      <a:solidFill>
                        <a:srgbClr val="000000">
                          <a:alpha val="0"/>
                        </a:srgbClr>
                      </a:solidFill>
                    </a:lnT>
                    <a:lnB w="9525" algn="ctr">
                      <a:solidFill>
                        <a:srgbClr val="000000"/>
                      </a:solidFill>
                    </a:lnB>
                  </a:tcPr>
                </a:tc>
              </a:tr>
              <a:tr h="381000">
                <a:tc>
                  <a:txBody>
                    <a:bodyPr/>
                    <a:p>
                      <a:pPr marL="0" lvl="0" indent="0" algn="l">
                        <a:spcBef>
                          <a:spcPts val="0"/>
                        </a:spcBef>
                        <a:spcAft>
                          <a:spcPts val="0"/>
                        </a:spcAft>
                        <a:buNone/>
                        <a:defRPr/>
                      </a:pPr>
                      <a:r>
                        <a:rPr lang="en">
                          <a:latin typeface="Merriweather"/>
                          <a:ea typeface="Merriweather"/>
                          <a:cs typeface="Merriweather"/>
                        </a:rPr>
                        <a:t>C</a:t>
                      </a: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solidFill>
                    </a:lnT>
                    <a:lnB w="9525" algn="ctr">
                      <a:solidFill>
                        <a:srgbClr val="000000"/>
                      </a:solidFill>
                    </a:lnB>
                  </a:tcPr>
                </a:tc>
              </a:tr>
              <a:tr h="381000">
                <a:tc>
                  <a:txBody>
                    <a:bodyPr/>
                    <a:p>
                      <a:pPr marL="0" lvl="0" indent="0" algn="l">
                        <a:spcBef>
                          <a:spcPts val="0"/>
                        </a:spcBef>
                        <a:spcAft>
                          <a:spcPts val="0"/>
                        </a:spcAft>
                        <a:buNone/>
                        <a:defRPr/>
                      </a:pPr>
                      <a:r>
                        <a:rPr lang="en">
                          <a:latin typeface="Merriweather"/>
                          <a:ea typeface="Merriweather"/>
                          <a:cs typeface="Merriweather"/>
                        </a:rPr>
                        <a:t>D</a:t>
                      </a: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solidFill>
                    </a:lnT>
                    <a:lnB w="9525" algn="ctr">
                      <a:solidFill>
                        <a:srgbClr val="000000"/>
                      </a:solidFill>
                    </a:lnB>
                  </a:tcPr>
                </a:tc>
              </a:tr>
              <a:tr h="381000">
                <a:tc>
                  <a:txBody>
                    <a:bodyPr/>
                    <a:p>
                      <a:pPr marL="0" lvl="0" indent="0" algn="l">
                        <a:spcBef>
                          <a:spcPts val="0"/>
                        </a:spcBef>
                        <a:spcAft>
                          <a:spcPts val="0"/>
                        </a:spcAft>
                        <a:buNone/>
                        <a:defRPr/>
                      </a:pPr>
                      <a:r>
                        <a:rPr lang="en">
                          <a:latin typeface="Merriweather"/>
                          <a:ea typeface="Merriweather"/>
                          <a:cs typeface="Merriweather"/>
                        </a:rPr>
                        <a:t>A</a:t>
                      </a: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solidFill>
                    </a:lnT>
                    <a:lnB w="9525" algn="ctr">
                      <a:solidFill>
                        <a:srgbClr val="000000"/>
                      </a:solidFill>
                    </a:lnB>
                  </a:tcPr>
                </a:tc>
              </a:tr>
              <a:tr h="381000">
                <a:tc>
                  <a:txBody>
                    <a:bodyPr/>
                    <a:p>
                      <a:pPr marL="0" lvl="0" indent="0" algn="l">
                        <a:spcBef>
                          <a:spcPts val="0"/>
                        </a:spcBef>
                        <a:spcAft>
                          <a:spcPts val="0"/>
                        </a:spcAft>
                        <a:buNone/>
                        <a:defRPr/>
                      </a:pPr>
                      <a:r>
                        <a:rPr lang="en">
                          <a:latin typeface="Merriweather"/>
                          <a:ea typeface="Merriweather"/>
                          <a:cs typeface="Merriweather"/>
                        </a:rPr>
                        <a:t>S</a:t>
                      </a:r>
                      <a:endParaRPr>
                        <a:latin typeface="Merriweather"/>
                        <a:ea typeface="Merriweather"/>
                        <a:cs typeface="Merriweather"/>
                      </a:endParaRPr>
                    </a:p>
                  </a:txBody>
                  <a:tcPr marL="91425" marR="91425" marT="91425" marB="91425">
                    <a:lnL w="9525" algn="ctr">
                      <a:solidFill>
                        <a:srgbClr val="000000"/>
                      </a:solidFill>
                    </a:lnL>
                    <a:lnR w="9525" algn="ctr">
                      <a:solidFill>
                        <a:srgbClr val="000000"/>
                      </a:solidFill>
                    </a:lnR>
                    <a:lnT w="9525" algn="ctr">
                      <a:solidFill>
                        <a:srgbClr val="000000"/>
                      </a:solidFill>
                    </a:lnT>
                    <a:lnB w="9525" algn="ctr">
                      <a:solidFill>
                        <a:srgbClr val="000000"/>
                      </a:solidFill>
                    </a:lnB>
                  </a:tcPr>
                </a:tc>
              </a:tr>
            </a:tbl>
          </a:graphicData>
        </a:graphic>
      </p:graphicFrame>
      <p:sp>
        <p:nvSpPr>
          <p:cNvPr id="1188" name="Google Shape;1188;p76"/>
          <p:cNvSpPr txBox="1"/>
          <p:nvPr/>
        </p:nvSpPr>
        <p:spPr bwMode="auto">
          <a:xfrm>
            <a:off x="4151675" y="3401950"/>
            <a:ext cx="2199300" cy="238199"/>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a:solidFill>
                  <a:srgbClr val="980000"/>
                </a:solidFill>
                <a:latin typeface="Merriweather"/>
                <a:ea typeface="Merriweather"/>
                <a:cs typeface="Merriweather"/>
              </a:rPr>
              <a:t>The  Stack</a:t>
            </a:r>
            <a:endParaRPr>
              <a:solidFill>
                <a:srgbClr val="980000"/>
              </a:solidFill>
              <a:latin typeface="Merriweather"/>
              <a:ea typeface="Merriweather"/>
              <a:cs typeface="Merriweather"/>
            </a:endParaRPr>
          </a:p>
        </p:txBody>
      </p:sp>
      <p:sp>
        <p:nvSpPr>
          <p:cNvPr id="1189" name="Google Shape;1189;p76"/>
          <p:cNvSpPr/>
          <p:nvPr/>
        </p:nvSpPr>
        <p:spPr bwMode="auto">
          <a:xfrm>
            <a:off x="1950500" y="3010873"/>
            <a:ext cx="436500" cy="462899"/>
          </a:xfrm>
          <a:prstGeom prst="ellipse">
            <a:avLst/>
          </a:prstGeom>
          <a:solidFill>
            <a:srgbClr val="E6913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r>
              <a:rPr lang="en" sz="1600">
                <a:solidFill>
                  <a:schemeClr val="dk1"/>
                </a:solidFill>
                <a:latin typeface="Merriweather"/>
                <a:ea typeface="Merriweather"/>
                <a:cs typeface="Merriweather"/>
              </a:rPr>
              <a:t>D</a:t>
            </a:r>
            <a:endParaRPr sz="1600">
              <a:solidFill>
                <a:schemeClr val="dk1"/>
              </a:solidFill>
              <a:latin typeface="Merriweather"/>
              <a:ea typeface="Merriweather"/>
              <a:cs typeface="Merriweather"/>
            </a:endParaRPr>
          </a:p>
        </p:txBody>
      </p:sp>
      <p:cxnSp>
        <p:nvCxnSpPr>
          <p:cNvPr id="1190" name="Google Shape;1190;p76"/>
          <p:cNvCxnSpPr>
            <a:cxnSpLocks/>
            <a:endCxn id="1189" idx="0"/>
          </p:cNvCxnSpPr>
          <p:nvPr/>
        </p:nvCxnSpPr>
        <p:spPr bwMode="auto">
          <a:xfrm>
            <a:off x="2168750" y="2635573"/>
            <a:ext cx="0" cy="375300"/>
          </a:xfrm>
          <a:prstGeom prst="straightConnector1">
            <a:avLst/>
          </a:prstGeom>
          <a:noFill/>
          <a:ln w="19050" cap="flat" cmpd="sng">
            <a:solidFill>
              <a:schemeClr val="dk2"/>
            </a:solidFill>
            <a:prstDash val="solid"/>
            <a:round/>
            <a:headEnd type="none" w="med" len="med"/>
            <a:tailEnd type="none" w="med" len="med"/>
          </a:ln>
        </p:spPr>
      </p:cxnSp>
      <p:cxnSp>
        <p:nvCxnSpPr>
          <p:cNvPr id="1191" name="Google Shape;1191;p76"/>
          <p:cNvCxnSpPr>
            <a:cxnSpLocks/>
            <a:endCxn id="1189" idx="1"/>
          </p:cNvCxnSpPr>
          <p:nvPr/>
        </p:nvCxnSpPr>
        <p:spPr bwMode="auto">
          <a:xfrm>
            <a:off x="1561124" y="2415363"/>
            <a:ext cx="453300" cy="663300"/>
          </a:xfrm>
          <a:prstGeom prst="straightConnector1">
            <a:avLst/>
          </a:prstGeom>
          <a:noFill/>
          <a:ln w="19050" cap="flat" cmpd="sng">
            <a:solidFill>
              <a:schemeClr val="dk2"/>
            </a:solidFill>
            <a:prstDash val="solid"/>
            <a:round/>
            <a:headEnd type="none" w="med" len="med"/>
            <a:tailEnd type="none" w="med" len="med"/>
          </a:ln>
        </p:spPr>
      </p:cxnSp>
      <p:cxnSp>
        <p:nvCxnSpPr>
          <p:cNvPr id="1192" name="Google Shape;1192;p76"/>
          <p:cNvCxnSpPr>
            <a:cxnSpLocks/>
            <a:endCxn id="1189" idx="7"/>
          </p:cNvCxnSpPr>
          <p:nvPr/>
        </p:nvCxnSpPr>
        <p:spPr bwMode="auto">
          <a:xfrm flipH="1">
            <a:off x="2323076" y="2483163"/>
            <a:ext cx="455400" cy="595500"/>
          </a:xfrm>
          <a:prstGeom prst="straightConnector1">
            <a:avLst/>
          </a:prstGeom>
          <a:noFill/>
          <a:ln w="19050" cap="flat" cmpd="sng">
            <a:solidFill>
              <a:schemeClr val="dk2"/>
            </a:solidFill>
            <a:prstDash val="solid"/>
            <a:round/>
            <a:headEnd type="none" w="med" len="med"/>
            <a:tailEnd type="none" w="med" len="med"/>
          </a:ln>
        </p:spPr>
      </p:cxnSp>
      <p:sp>
        <p:nvSpPr>
          <p:cNvPr id="1193" name="Google Shape;1193;p76"/>
          <p:cNvSpPr txBox="1"/>
          <p:nvPr/>
        </p:nvSpPr>
        <p:spPr bwMode="auto">
          <a:xfrm>
            <a:off x="5599875" y="1442325"/>
            <a:ext cx="2639700" cy="14307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1300">
                <a:highlight>
                  <a:srgbClr val="FFFFFF"/>
                </a:highlight>
                <a:latin typeface="Merriweather"/>
                <a:ea typeface="Merriweather"/>
                <a:cs typeface="Merriweather"/>
              </a:rPr>
              <a:t>Step 7:</a:t>
            </a:r>
            <a:endParaRPr sz="1300">
              <a:highlight>
                <a:srgbClr val="FFFFFF"/>
              </a:highlight>
              <a:latin typeface="Merriweather"/>
              <a:ea typeface="Merriweather"/>
              <a:cs typeface="Merriweather"/>
            </a:endParaRPr>
          </a:p>
          <a:p>
            <a:pPr marL="0" lvl="0" indent="0" algn="l">
              <a:spcBef>
                <a:spcPts val="0"/>
              </a:spcBef>
              <a:spcAft>
                <a:spcPts val="0"/>
              </a:spcAft>
              <a:buNone/>
              <a:defRPr/>
            </a:pPr>
            <a:endParaRPr sz="1300">
              <a:highlight>
                <a:srgbClr val="FFFFFF"/>
              </a:highlight>
              <a:latin typeface="Merriweather"/>
              <a:ea typeface="Merriweather"/>
              <a:cs typeface="Merriweather"/>
            </a:endParaRPr>
          </a:p>
          <a:p>
            <a:pPr marL="0" lvl="0" indent="0" algn="l">
              <a:spcBef>
                <a:spcPts val="0"/>
              </a:spcBef>
              <a:spcAft>
                <a:spcPts val="0"/>
              </a:spcAft>
              <a:buNone/>
              <a:defRPr/>
            </a:pPr>
            <a:r>
              <a:rPr lang="en" sz="1300">
                <a:highlight>
                  <a:srgbClr val="FFFFFF"/>
                </a:highlight>
                <a:latin typeface="Merriweather"/>
                <a:ea typeface="Merriweather"/>
                <a:cs typeface="Merriweather"/>
              </a:rPr>
              <a:t>Only unvisited adjacent node is from D is C now. So we visit C, mark it as visited and put it onto the stack.</a:t>
            </a:r>
            <a:endParaRPr sz="1300">
              <a:highlight>
                <a:srgbClr val="FFFFFF"/>
              </a:highlight>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9" name="Google Shape;179;p19"/>
          <p:cNvSpPr txBox="1"/>
          <p:nvPr/>
        </p:nvSpPr>
        <p:spPr bwMode="auto">
          <a:xfrm>
            <a:off x="747450" y="470375"/>
            <a:ext cx="7477500" cy="4986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2600">
                <a:solidFill>
                  <a:schemeClr val="lt1"/>
                </a:solidFill>
                <a:highlight>
                  <a:srgbClr val="FFFFFF"/>
                </a:highlight>
                <a:latin typeface="Merriweather"/>
                <a:ea typeface="Merriweather"/>
                <a:cs typeface="Merriweather"/>
              </a:rPr>
              <a:t>Queue</a:t>
            </a:r>
            <a:endParaRPr sz="2600">
              <a:solidFill>
                <a:schemeClr val="lt1"/>
              </a:solidFill>
              <a:highlight>
                <a:srgbClr val="FFFFFF"/>
              </a:highlight>
              <a:latin typeface="Merriweather"/>
              <a:ea typeface="Merriweather"/>
              <a:cs typeface="Merriweather"/>
            </a:endParaRPr>
          </a:p>
          <a:p>
            <a:pPr marL="0" lvl="0" indent="0" algn="l">
              <a:spcBef>
                <a:spcPts val="0"/>
              </a:spcBef>
              <a:spcAft>
                <a:spcPts val="0"/>
              </a:spcAft>
              <a:buNone/>
              <a:defRPr/>
            </a:pPr>
            <a:endParaRPr sz="3000">
              <a:solidFill>
                <a:srgbClr val="000000"/>
              </a:solidFill>
              <a:highlight>
                <a:srgbClr val="FFFFFF"/>
              </a:highlight>
              <a:latin typeface="Merriweather"/>
              <a:ea typeface="Merriweather"/>
              <a:cs typeface="Merriweather"/>
            </a:endParaRPr>
          </a:p>
          <a:p>
            <a:pPr marL="457200" lvl="0" indent="0" algn="l">
              <a:lnSpc>
                <a:spcPct val="171429"/>
              </a:lnSpc>
              <a:spcBef>
                <a:spcPts val="0"/>
              </a:spcBef>
              <a:spcAft>
                <a:spcPts val="800"/>
              </a:spcAft>
              <a:buNone/>
              <a:defRPr/>
            </a:pPr>
            <a:endParaRPr sz="1200">
              <a:solidFill>
                <a:srgbClr val="000000"/>
              </a:solidFill>
              <a:highlight>
                <a:srgbClr val="FFFFFF"/>
              </a:highlight>
              <a:latin typeface="Merriweather"/>
              <a:ea typeface="Merriweather"/>
              <a:cs typeface="Merriweather"/>
            </a:endParaRPr>
          </a:p>
        </p:txBody>
      </p:sp>
      <p:graphicFrame>
        <p:nvGraphicFramePr>
          <p:cNvPr id="180" name="Google Shape;180;p19"/>
          <p:cNvGraphicFramePr>
            <a:graphicFrameLocks xmlns:a="http://schemas.openxmlformats.org/drawingml/2006/main"/>
          </p:cNvGraphicFramePr>
          <p:nvPr/>
        </p:nvGraphicFramePr>
        <p:xfrm>
          <a:off x="2095500" y="2533650"/>
          <a:ext cx="3000000" cy="3000000"/>
        </p:xfrm>
        <a:graphic>
          <a:graphicData uri="http://schemas.openxmlformats.org/drawingml/2006/table">
            <a:tbl>
              <a:tblPr firstRow="0" firstCol="0" lastRow="0" lastCol="0" bandRow="0" bandCol="0">
                <a:tableStyleId>{0FF95457-F481-43EF-8FB5-189A222E6397}</a:tableStyleId>
                <a:noFill/>
              </a:tblPr>
              <a:tblGrid>
                <a:gridCol w="904325"/>
                <a:gridCol w="904325"/>
                <a:gridCol w="904325"/>
                <a:gridCol w="904325"/>
                <a:gridCol w="904325"/>
              </a:tblGrid>
              <a:tr h="381000">
                <a:tc>
                  <a:txBody>
                    <a:bodyPr/>
                    <a:p>
                      <a:pPr marL="0" lvl="0" indent="0" algn="l">
                        <a:spcBef>
                          <a:spcPts val="0"/>
                        </a:spcBef>
                        <a:spcAft>
                          <a:spcPts val="0"/>
                        </a:spcAft>
                        <a:buNone/>
                        <a:defRPr/>
                      </a:pPr>
                      <a:endParaRPr/>
                    </a:p>
                  </a:txBody>
                  <a:tcPr marL="91425" marR="91425" marT="91425" marB="91425">
                    <a:lnL w="28575" algn="ctr">
                      <a:solidFill>
                        <a:srgbClr val="000000"/>
                      </a:solidFill>
                    </a:lnL>
                    <a:lnR w="28575" algn="ctr">
                      <a:solidFill>
                        <a:srgbClr val="000000"/>
                      </a:solidFill>
                    </a:lnR>
                    <a:lnT w="28575" algn="ctr">
                      <a:solidFill>
                        <a:srgbClr val="000000"/>
                      </a:solidFill>
                    </a:lnT>
                    <a:lnB w="28575" algn="ctr">
                      <a:solidFill>
                        <a:srgbClr val="000000"/>
                      </a:solidFill>
                    </a:lnB>
                  </a:tcPr>
                </a:tc>
                <a:tc>
                  <a:txBody>
                    <a:bodyPr/>
                    <a:p>
                      <a:pPr marL="0" lvl="0" indent="0" algn="l">
                        <a:spcBef>
                          <a:spcPts val="0"/>
                        </a:spcBef>
                        <a:spcAft>
                          <a:spcPts val="0"/>
                        </a:spcAft>
                        <a:buNone/>
                        <a:defRPr/>
                      </a:pPr>
                      <a:endParaRPr/>
                    </a:p>
                  </a:txBody>
                  <a:tcPr marL="91425" marR="91425" marT="91425" marB="91425">
                    <a:lnL w="28575" algn="ctr">
                      <a:solidFill>
                        <a:srgbClr val="000000"/>
                      </a:solidFill>
                    </a:lnL>
                    <a:lnR w="28575" algn="ctr">
                      <a:solidFill>
                        <a:srgbClr val="000000"/>
                      </a:solidFill>
                    </a:lnR>
                    <a:lnT w="28575" algn="ctr">
                      <a:solidFill>
                        <a:srgbClr val="000000"/>
                      </a:solidFill>
                    </a:lnT>
                    <a:lnB w="28575" algn="ctr">
                      <a:solidFill>
                        <a:srgbClr val="000000"/>
                      </a:solidFill>
                    </a:lnB>
                  </a:tcPr>
                </a:tc>
                <a:tc>
                  <a:txBody>
                    <a:bodyPr/>
                    <a:p>
                      <a:pPr marL="0" lvl="0" indent="0" algn="l">
                        <a:spcBef>
                          <a:spcPts val="0"/>
                        </a:spcBef>
                        <a:spcAft>
                          <a:spcPts val="0"/>
                        </a:spcAft>
                        <a:buNone/>
                        <a:defRPr/>
                      </a:pPr>
                      <a:endParaRPr/>
                    </a:p>
                  </a:txBody>
                  <a:tcPr marL="91425" marR="91425" marT="91425" marB="91425">
                    <a:lnL w="28575" algn="ctr">
                      <a:solidFill>
                        <a:srgbClr val="000000"/>
                      </a:solidFill>
                    </a:lnL>
                    <a:lnR w="28575" algn="ctr">
                      <a:solidFill>
                        <a:srgbClr val="000000"/>
                      </a:solidFill>
                    </a:lnR>
                    <a:lnT w="28575" algn="ctr">
                      <a:solidFill>
                        <a:srgbClr val="000000"/>
                      </a:solidFill>
                    </a:lnT>
                    <a:lnB w="28575" algn="ctr">
                      <a:solidFill>
                        <a:srgbClr val="000000"/>
                      </a:solidFill>
                    </a:lnB>
                  </a:tcPr>
                </a:tc>
                <a:tc>
                  <a:txBody>
                    <a:bodyPr/>
                    <a:p>
                      <a:pPr marL="0" lvl="0" indent="0" algn="l">
                        <a:spcBef>
                          <a:spcPts val="0"/>
                        </a:spcBef>
                        <a:spcAft>
                          <a:spcPts val="0"/>
                        </a:spcAft>
                        <a:buNone/>
                        <a:defRPr/>
                      </a:pPr>
                      <a:endParaRPr/>
                    </a:p>
                  </a:txBody>
                  <a:tcPr marL="91425" marR="91425" marT="91425" marB="91425">
                    <a:lnL w="28575" algn="ctr">
                      <a:solidFill>
                        <a:srgbClr val="000000"/>
                      </a:solidFill>
                    </a:lnL>
                    <a:lnR w="28575" algn="ctr">
                      <a:solidFill>
                        <a:srgbClr val="000000"/>
                      </a:solidFill>
                    </a:lnR>
                    <a:lnT w="28575" algn="ctr">
                      <a:solidFill>
                        <a:srgbClr val="000000"/>
                      </a:solidFill>
                    </a:lnT>
                    <a:lnB w="28575" algn="ctr">
                      <a:solidFill>
                        <a:srgbClr val="000000"/>
                      </a:solidFill>
                    </a:lnB>
                  </a:tcPr>
                </a:tc>
                <a:tc>
                  <a:txBody>
                    <a:bodyPr/>
                    <a:p>
                      <a:pPr marL="0" lvl="0" indent="0" algn="l">
                        <a:spcBef>
                          <a:spcPts val="0"/>
                        </a:spcBef>
                        <a:spcAft>
                          <a:spcPts val="0"/>
                        </a:spcAft>
                        <a:buNone/>
                        <a:defRPr/>
                      </a:pPr>
                      <a:endParaRPr/>
                    </a:p>
                  </a:txBody>
                  <a:tcPr marL="91425" marR="91425" marT="91425" marB="91425">
                    <a:lnL w="28575" algn="ctr">
                      <a:solidFill>
                        <a:srgbClr val="000000"/>
                      </a:solidFill>
                    </a:lnL>
                    <a:lnR w="28575" algn="ctr">
                      <a:solidFill>
                        <a:srgbClr val="000000"/>
                      </a:solidFill>
                    </a:lnR>
                    <a:lnT w="28575" algn="ctr">
                      <a:solidFill>
                        <a:srgbClr val="000000"/>
                      </a:solidFill>
                    </a:lnT>
                    <a:lnB w="28575" algn="ctr">
                      <a:solidFill>
                        <a:srgbClr val="000000"/>
                      </a:solidFill>
                    </a:lnB>
                  </a:tcPr>
                </a:tc>
              </a:tr>
            </a:tbl>
          </a:graphicData>
        </a:graphic>
      </p:graphicFrame>
      <p:sp>
        <p:nvSpPr>
          <p:cNvPr id="181" name="Google Shape;181;p19"/>
          <p:cNvSpPr txBox="1"/>
          <p:nvPr/>
        </p:nvSpPr>
        <p:spPr bwMode="auto">
          <a:xfrm>
            <a:off x="1083425" y="1535675"/>
            <a:ext cx="1383000" cy="3276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1500" b="1">
                <a:solidFill>
                  <a:srgbClr val="980000"/>
                </a:solidFill>
                <a:latin typeface="Merriweather"/>
                <a:ea typeface="Merriweather"/>
                <a:cs typeface="Merriweather"/>
              </a:rPr>
              <a:t>Dequeue</a:t>
            </a:r>
            <a:endParaRPr sz="1500" b="1">
              <a:solidFill>
                <a:srgbClr val="980000"/>
              </a:solidFill>
              <a:latin typeface="Merriweather"/>
              <a:ea typeface="Merriweather"/>
              <a:cs typeface="Merriweather"/>
            </a:endParaRPr>
          </a:p>
          <a:p>
            <a:pPr marL="0" lvl="0" indent="0" algn="l">
              <a:spcBef>
                <a:spcPts val="0"/>
              </a:spcBef>
              <a:spcAft>
                <a:spcPts val="0"/>
              </a:spcAft>
              <a:buNone/>
              <a:defRPr/>
            </a:pPr>
            <a:r>
              <a:rPr lang="en" sz="1500" b="1">
                <a:solidFill>
                  <a:srgbClr val="980000"/>
                </a:solidFill>
                <a:latin typeface="Merriweather"/>
                <a:ea typeface="Merriweather"/>
                <a:cs typeface="Merriweather"/>
              </a:rPr>
              <a:t>(Deletion)</a:t>
            </a:r>
            <a:endParaRPr sz="1500" b="1">
              <a:solidFill>
                <a:srgbClr val="980000"/>
              </a:solidFill>
              <a:latin typeface="Merriweather"/>
              <a:ea typeface="Merriweather"/>
              <a:cs typeface="Merriweather"/>
            </a:endParaRPr>
          </a:p>
        </p:txBody>
      </p:sp>
      <p:sp>
        <p:nvSpPr>
          <p:cNvPr id="182" name="Google Shape;182;p19"/>
          <p:cNvSpPr txBox="1"/>
          <p:nvPr/>
        </p:nvSpPr>
        <p:spPr bwMode="auto">
          <a:xfrm>
            <a:off x="6265025" y="1383275"/>
            <a:ext cx="1671599" cy="3276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1500" b="1">
                <a:solidFill>
                  <a:srgbClr val="980000"/>
                </a:solidFill>
                <a:latin typeface="Merriweather"/>
                <a:ea typeface="Merriweather"/>
                <a:cs typeface="Merriweather"/>
              </a:rPr>
              <a:t>Enqueue</a:t>
            </a:r>
            <a:endParaRPr sz="1500" b="1">
              <a:solidFill>
                <a:srgbClr val="980000"/>
              </a:solidFill>
              <a:latin typeface="Merriweather"/>
              <a:ea typeface="Merriweather"/>
              <a:cs typeface="Merriweather"/>
            </a:endParaRPr>
          </a:p>
          <a:p>
            <a:pPr marL="0" lvl="0" indent="0" algn="l">
              <a:spcBef>
                <a:spcPts val="0"/>
              </a:spcBef>
              <a:spcAft>
                <a:spcPts val="0"/>
              </a:spcAft>
              <a:buNone/>
              <a:defRPr/>
            </a:pPr>
            <a:r>
              <a:rPr lang="en" sz="1500" b="1">
                <a:solidFill>
                  <a:srgbClr val="980000"/>
                </a:solidFill>
                <a:latin typeface="Merriweather"/>
                <a:ea typeface="Merriweather"/>
                <a:cs typeface="Merriweather"/>
              </a:rPr>
              <a:t>(Insertion)</a:t>
            </a:r>
            <a:endParaRPr sz="1500" b="1">
              <a:solidFill>
                <a:srgbClr val="980000"/>
              </a:solidFill>
              <a:latin typeface="Merriweather"/>
              <a:ea typeface="Merriweather"/>
              <a:cs typeface="Merriweather"/>
            </a:endParaRPr>
          </a:p>
        </p:txBody>
      </p:sp>
      <p:cxnSp>
        <p:nvCxnSpPr>
          <p:cNvPr id="183" name="Google Shape;183;p19"/>
          <p:cNvCxnSpPr>
            <a:cxnSpLocks/>
          </p:cNvCxnSpPr>
          <p:nvPr/>
        </p:nvCxnSpPr>
        <p:spPr bwMode="auto">
          <a:xfrm flipH="1">
            <a:off x="6238575" y="1944350"/>
            <a:ext cx="461100" cy="497400"/>
          </a:xfrm>
          <a:prstGeom prst="straightConnector1">
            <a:avLst/>
          </a:prstGeom>
          <a:noFill/>
          <a:ln w="28575" cap="flat" cmpd="sng">
            <a:solidFill>
              <a:schemeClr val="dk2"/>
            </a:solidFill>
            <a:prstDash val="solid"/>
            <a:round/>
            <a:headEnd type="none" w="med" len="med"/>
            <a:tailEnd type="triangle" w="med" len="med"/>
          </a:ln>
        </p:spPr>
      </p:cxnSp>
      <p:cxnSp>
        <p:nvCxnSpPr>
          <p:cNvPr id="184" name="Google Shape;184;p19"/>
          <p:cNvCxnSpPr>
            <a:cxnSpLocks/>
          </p:cNvCxnSpPr>
          <p:nvPr/>
        </p:nvCxnSpPr>
        <p:spPr bwMode="auto">
          <a:xfrm>
            <a:off x="1822875" y="2096750"/>
            <a:ext cx="534000" cy="429900"/>
          </a:xfrm>
          <a:prstGeom prst="straightConnector1">
            <a:avLst/>
          </a:prstGeom>
          <a:noFill/>
          <a:ln w="28575" cap="flat" cmpd="sng">
            <a:solidFill>
              <a:schemeClr val="dk2"/>
            </a:solidFill>
            <a:prstDash val="solid"/>
            <a:round/>
            <a:headEnd type="none" w="med" len="med"/>
            <a:tailEnd type="triangle" w="med" len="med"/>
          </a:ln>
        </p:spPr>
      </p:cxnSp>
      <p:sp>
        <p:nvSpPr>
          <p:cNvPr id="185" name="Google Shape;185;p19"/>
          <p:cNvSpPr txBox="1"/>
          <p:nvPr/>
        </p:nvSpPr>
        <p:spPr bwMode="auto">
          <a:xfrm>
            <a:off x="1997825" y="3516875"/>
            <a:ext cx="1383000" cy="3276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1500" b="1">
                <a:solidFill>
                  <a:srgbClr val="980000"/>
                </a:solidFill>
                <a:latin typeface="Merriweather"/>
                <a:ea typeface="Merriweather"/>
                <a:cs typeface="Merriweather"/>
              </a:rPr>
              <a:t>Front</a:t>
            </a:r>
            <a:endParaRPr sz="1500" b="1">
              <a:solidFill>
                <a:srgbClr val="980000"/>
              </a:solidFill>
              <a:latin typeface="Merriweather"/>
              <a:ea typeface="Merriweather"/>
              <a:cs typeface="Merriweather"/>
            </a:endParaRPr>
          </a:p>
        </p:txBody>
      </p:sp>
      <p:sp>
        <p:nvSpPr>
          <p:cNvPr id="186" name="Google Shape;186;p19"/>
          <p:cNvSpPr txBox="1"/>
          <p:nvPr/>
        </p:nvSpPr>
        <p:spPr bwMode="auto">
          <a:xfrm>
            <a:off x="6036425" y="3516875"/>
            <a:ext cx="1383000" cy="3276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1500" b="1">
                <a:solidFill>
                  <a:srgbClr val="980000"/>
                </a:solidFill>
                <a:latin typeface="Merriweather"/>
                <a:ea typeface="Merriweather"/>
                <a:cs typeface="Merriweather"/>
              </a:rPr>
              <a:t>Rear</a:t>
            </a:r>
            <a:endParaRPr sz="1500" b="1">
              <a:solidFill>
                <a:srgbClr val="980000"/>
              </a:solidFill>
              <a:latin typeface="Merriweather"/>
              <a:ea typeface="Merriweather"/>
              <a:cs typeface="Merriweather"/>
            </a:endParaRPr>
          </a:p>
        </p:txBody>
      </p:sp>
      <p:cxnSp>
        <p:nvCxnSpPr>
          <p:cNvPr id="187" name="Google Shape;187;p19"/>
          <p:cNvCxnSpPr>
            <a:cxnSpLocks/>
          </p:cNvCxnSpPr>
          <p:nvPr/>
        </p:nvCxnSpPr>
        <p:spPr bwMode="auto">
          <a:xfrm rot="10800000" flipH="1">
            <a:off x="2405325" y="3012125"/>
            <a:ext cx="72600" cy="606299"/>
          </a:xfrm>
          <a:prstGeom prst="straightConnector1">
            <a:avLst/>
          </a:prstGeom>
          <a:noFill/>
          <a:ln w="28575" cap="flat" cmpd="sng">
            <a:solidFill>
              <a:schemeClr val="dk2"/>
            </a:solidFill>
            <a:prstDash val="solid"/>
            <a:round/>
            <a:headEnd type="none" w="med" len="med"/>
            <a:tailEnd type="triangle" w="med" len="med"/>
          </a:ln>
        </p:spPr>
      </p:cxnSp>
      <p:cxnSp>
        <p:nvCxnSpPr>
          <p:cNvPr id="188" name="Google Shape;188;p19"/>
          <p:cNvCxnSpPr>
            <a:cxnSpLocks/>
          </p:cNvCxnSpPr>
          <p:nvPr/>
        </p:nvCxnSpPr>
        <p:spPr bwMode="auto">
          <a:xfrm rot="10800000">
            <a:off x="6177850" y="2975375"/>
            <a:ext cx="121500" cy="546000"/>
          </a:xfrm>
          <a:prstGeom prst="straightConnector1">
            <a:avLst/>
          </a:prstGeom>
          <a:noFill/>
          <a:ln w="28575" cap="flat" cmpd="sng">
            <a:solidFill>
              <a:schemeClr val="dk2"/>
            </a:solidFill>
            <a:prstDash val="solid"/>
            <a:round/>
            <a:headEnd type="none" w="med" len="med"/>
            <a:tailEnd type="triangle" w="med" len="med"/>
          </a:ln>
        </p:spPr>
      </p:cxn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93" name="Google Shape;193;p20"/>
          <p:cNvSpPr txBox="1"/>
          <p:nvPr/>
        </p:nvSpPr>
        <p:spPr bwMode="auto">
          <a:xfrm>
            <a:off x="609600" y="538325"/>
            <a:ext cx="8037900" cy="23856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2500" b="1">
                <a:solidFill>
                  <a:schemeClr val="lt1"/>
                </a:solidFill>
                <a:highlight>
                  <a:schemeClr val="dk1"/>
                </a:highlight>
                <a:latin typeface="Merriweather"/>
                <a:ea typeface="Merriweather"/>
                <a:cs typeface="Merriweather"/>
              </a:rPr>
              <a:t>Stack</a:t>
            </a:r>
            <a:endParaRPr sz="2500" b="1">
              <a:solidFill>
                <a:schemeClr val="lt1"/>
              </a:solidFill>
              <a:highlight>
                <a:schemeClr val="dk1"/>
              </a:highlight>
              <a:latin typeface="Merriweather"/>
              <a:ea typeface="Merriweather"/>
              <a:cs typeface="Merriweather"/>
            </a:endParaRPr>
          </a:p>
          <a:p>
            <a:pPr marL="0" lvl="0" indent="0" algn="l">
              <a:spcBef>
                <a:spcPts val="0"/>
              </a:spcBef>
              <a:spcAft>
                <a:spcPts val="0"/>
              </a:spcAft>
              <a:buNone/>
              <a:defRPr/>
            </a:pPr>
            <a:endParaRPr sz="2500">
              <a:highlight>
                <a:schemeClr val="dk1"/>
              </a:highlight>
              <a:latin typeface="Merriweather"/>
              <a:ea typeface="Merriweather"/>
              <a:cs typeface="Merriweather"/>
            </a:endParaRPr>
          </a:p>
          <a:p>
            <a:pPr marL="457200" lvl="0" indent="-311150" algn="l">
              <a:lnSpc>
                <a:spcPct val="171429"/>
              </a:lnSpc>
              <a:spcBef>
                <a:spcPts val="0"/>
              </a:spcBef>
              <a:spcAft>
                <a:spcPts val="0"/>
              </a:spcAft>
              <a:buSzPts val="1300"/>
              <a:buFont typeface="Merriweather"/>
              <a:buChar char="●"/>
              <a:defRPr/>
            </a:pPr>
            <a:r>
              <a:rPr lang="en" sz="1300">
                <a:highlight>
                  <a:schemeClr val="dk1"/>
                </a:highlight>
                <a:latin typeface="Merriweather"/>
                <a:ea typeface="Merriweather"/>
                <a:cs typeface="Merriweather"/>
              </a:rPr>
              <a:t>A linear data structure </a:t>
            </a:r>
            <a:endParaRPr sz="1300">
              <a:highlight>
                <a:schemeClr val="dk1"/>
              </a:highlight>
              <a:latin typeface="Merriweather"/>
              <a:ea typeface="Merriweather"/>
              <a:cs typeface="Merriweather"/>
            </a:endParaRPr>
          </a:p>
          <a:p>
            <a:pPr marL="457200" lvl="0" indent="-311150" algn="l">
              <a:lnSpc>
                <a:spcPct val="171429"/>
              </a:lnSpc>
              <a:spcBef>
                <a:spcPts val="0"/>
              </a:spcBef>
              <a:spcAft>
                <a:spcPts val="0"/>
              </a:spcAft>
              <a:buSzPts val="1300"/>
              <a:buFont typeface="Merriweather"/>
              <a:buChar char="●"/>
              <a:defRPr/>
            </a:pPr>
            <a:r>
              <a:rPr lang="en" sz="1300">
                <a:highlight>
                  <a:schemeClr val="dk1"/>
                </a:highlight>
                <a:latin typeface="Merriweather"/>
                <a:ea typeface="Merriweather"/>
                <a:cs typeface="Merriweather"/>
              </a:rPr>
              <a:t>Follows </a:t>
            </a:r>
            <a:r>
              <a:rPr lang="en" sz="1300" b="1">
                <a:solidFill>
                  <a:srgbClr val="980000"/>
                </a:solidFill>
                <a:highlight>
                  <a:schemeClr val="dk1"/>
                </a:highlight>
                <a:latin typeface="Merriweather"/>
                <a:ea typeface="Merriweather"/>
                <a:cs typeface="Merriweather"/>
              </a:rPr>
              <a:t>LIFO(Last In First Out)</a:t>
            </a:r>
            <a:r>
              <a:rPr lang="en" sz="1300">
                <a:highlight>
                  <a:schemeClr val="dk1"/>
                </a:highlight>
                <a:latin typeface="Merriweather"/>
                <a:ea typeface="Merriweather"/>
                <a:cs typeface="Merriweather"/>
              </a:rPr>
              <a:t> Principle</a:t>
            </a:r>
            <a:endParaRPr sz="1300">
              <a:highlight>
                <a:schemeClr val="dk1"/>
              </a:highlight>
              <a:latin typeface="Merriweather"/>
              <a:ea typeface="Merriweather"/>
              <a:cs typeface="Merriweather"/>
            </a:endParaRPr>
          </a:p>
          <a:p>
            <a:pPr marL="457200" lvl="0" indent="-311150" algn="l">
              <a:lnSpc>
                <a:spcPct val="171429"/>
              </a:lnSpc>
              <a:spcBef>
                <a:spcPts val="0"/>
              </a:spcBef>
              <a:spcAft>
                <a:spcPts val="0"/>
              </a:spcAft>
              <a:buSzPts val="1300"/>
              <a:buFont typeface="Merriweather"/>
              <a:buChar char="●"/>
              <a:defRPr/>
            </a:pPr>
            <a:r>
              <a:rPr lang="en" sz="1300">
                <a:highlight>
                  <a:schemeClr val="dk1"/>
                </a:highlight>
                <a:latin typeface="Merriweather"/>
                <a:ea typeface="Merriweather"/>
                <a:cs typeface="Merriweather"/>
              </a:rPr>
              <a:t>Example of stack: Plates stacked over one another. The plate which is at the top is the first one to be removed. The plate which has been placed at the bottommost position remains in the stack for the longest period of time. </a:t>
            </a:r>
            <a:endParaRPr sz="1300">
              <a:highlight>
                <a:schemeClr val="dk1"/>
              </a:highlight>
              <a:latin typeface="Merriweather"/>
              <a:ea typeface="Merriweather"/>
              <a:cs typeface="Merriweather"/>
            </a:endParaRPr>
          </a:p>
          <a:p>
            <a:pPr marL="457200" lvl="0" indent="-311150" algn="l">
              <a:lnSpc>
                <a:spcPct val="171429"/>
              </a:lnSpc>
              <a:spcBef>
                <a:spcPts val="0"/>
              </a:spcBef>
              <a:spcAft>
                <a:spcPts val="0"/>
              </a:spcAft>
              <a:buSzPts val="1300"/>
              <a:buFont typeface="Merriweather"/>
              <a:buChar char="●"/>
              <a:defRPr/>
            </a:pPr>
            <a:r>
              <a:rPr lang="en" sz="1300">
                <a:highlight>
                  <a:srgbClr val="FFFFFF"/>
                </a:highlight>
                <a:latin typeface="Merriweather"/>
                <a:ea typeface="Merriweather"/>
                <a:cs typeface="Merriweather"/>
              </a:rPr>
              <a:t>Stack has one end, whereas the Queue has two ends (</a:t>
            </a:r>
            <a:r>
              <a:rPr lang="en" sz="1300" b="1">
                <a:highlight>
                  <a:srgbClr val="FFFFFF"/>
                </a:highlight>
                <a:latin typeface="Merriweather"/>
                <a:ea typeface="Merriweather"/>
                <a:cs typeface="Merriweather"/>
              </a:rPr>
              <a:t>front and rear</a:t>
            </a:r>
            <a:r>
              <a:rPr lang="en" sz="1300">
                <a:highlight>
                  <a:srgbClr val="FFFFFF"/>
                </a:highlight>
                <a:latin typeface="Merriweather"/>
                <a:ea typeface="Merriweather"/>
                <a:cs typeface="Merriweather"/>
              </a:rPr>
              <a:t>). </a:t>
            </a:r>
            <a:endParaRPr sz="1300">
              <a:highlight>
                <a:srgbClr val="FFFFFF"/>
              </a:highlight>
              <a:latin typeface="Merriweather"/>
              <a:ea typeface="Merriweather"/>
              <a:cs typeface="Merriweather"/>
            </a:endParaRPr>
          </a:p>
          <a:p>
            <a:pPr marL="457200" lvl="0" indent="-311150" algn="l">
              <a:lnSpc>
                <a:spcPct val="171429"/>
              </a:lnSpc>
              <a:spcBef>
                <a:spcPts val="0"/>
              </a:spcBef>
              <a:spcAft>
                <a:spcPts val="0"/>
              </a:spcAft>
              <a:buSzPts val="1300"/>
              <a:buFont typeface="Merriweather"/>
              <a:buChar char="●"/>
              <a:defRPr/>
            </a:pPr>
            <a:r>
              <a:rPr lang="en" sz="1300">
                <a:highlight>
                  <a:srgbClr val="FFFFFF"/>
                </a:highlight>
                <a:latin typeface="Merriweather"/>
                <a:ea typeface="Merriweather"/>
                <a:cs typeface="Merriweather"/>
              </a:rPr>
              <a:t>It contains </a:t>
            </a:r>
            <a:r>
              <a:rPr lang="en" sz="1300" b="1">
                <a:solidFill>
                  <a:srgbClr val="980000"/>
                </a:solidFill>
                <a:highlight>
                  <a:srgbClr val="FFFFFF"/>
                </a:highlight>
                <a:latin typeface="Merriweather"/>
                <a:ea typeface="Merriweather"/>
                <a:cs typeface="Merriweather"/>
              </a:rPr>
              <a:t>only one pointer</a:t>
            </a:r>
            <a:r>
              <a:rPr lang="en" sz="1300" b="1">
                <a:highlight>
                  <a:srgbClr val="FFFFFF"/>
                </a:highlight>
                <a:latin typeface="Merriweather"/>
                <a:ea typeface="Merriweather"/>
                <a:cs typeface="Merriweather"/>
              </a:rPr>
              <a:t> </a:t>
            </a:r>
            <a:r>
              <a:rPr lang="en" sz="1300">
                <a:highlight>
                  <a:srgbClr val="FFFFFF"/>
                </a:highlight>
                <a:latin typeface="Merriweather"/>
                <a:ea typeface="Merriweather"/>
                <a:cs typeface="Merriweather"/>
              </a:rPr>
              <a:t>(</a:t>
            </a:r>
            <a:r>
              <a:rPr lang="en" sz="1300" b="1">
                <a:highlight>
                  <a:srgbClr val="FFFFFF"/>
                </a:highlight>
                <a:latin typeface="Merriweather"/>
                <a:ea typeface="Merriweather"/>
                <a:cs typeface="Merriweather"/>
              </a:rPr>
              <a:t>top pointer)</a:t>
            </a:r>
            <a:r>
              <a:rPr lang="en" sz="1300">
                <a:highlight>
                  <a:srgbClr val="FFFFFF"/>
                </a:highlight>
                <a:latin typeface="Merriweather"/>
                <a:ea typeface="Merriweather"/>
                <a:cs typeface="Merriweather"/>
              </a:rPr>
              <a:t> </a:t>
            </a:r>
            <a:r>
              <a:rPr lang="en" sz="1300" b="1">
                <a:solidFill>
                  <a:srgbClr val="980000"/>
                </a:solidFill>
                <a:highlight>
                  <a:srgbClr val="FFFFFF"/>
                </a:highlight>
                <a:latin typeface="Merriweather"/>
                <a:ea typeface="Merriweather"/>
                <a:cs typeface="Merriweather"/>
              </a:rPr>
              <a:t>pointing to the topmost element</a:t>
            </a:r>
            <a:r>
              <a:rPr lang="en" sz="1300">
                <a:highlight>
                  <a:srgbClr val="FFFFFF"/>
                </a:highlight>
                <a:latin typeface="Merriweather"/>
                <a:ea typeface="Merriweather"/>
                <a:cs typeface="Merriweather"/>
              </a:rPr>
              <a:t> of the stack. Whenever an element is added in the stack, it is added on the top of the stack.</a:t>
            </a:r>
            <a:endParaRPr sz="1200">
              <a:highlight>
                <a:schemeClr val="dk1"/>
              </a:highlight>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98" name="Google Shape;198;p21"/>
          <p:cNvSpPr txBox="1"/>
          <p:nvPr/>
        </p:nvSpPr>
        <p:spPr bwMode="auto">
          <a:xfrm>
            <a:off x="533400" y="-223675"/>
            <a:ext cx="8254200" cy="2385600"/>
          </a:xfrm>
          <a:prstGeom prst="rect">
            <a:avLst/>
          </a:prstGeom>
          <a:noFill/>
          <a:ln>
            <a:noFill/>
          </a:ln>
        </p:spPr>
        <p:txBody>
          <a:bodyPr spcFirstLastPara="1" wrap="square" lIns="91425" tIns="91425" rIns="91425" bIns="91425" anchor="t" anchorCtr="0">
            <a:noAutofit/>
          </a:bodyPr>
          <a:lstStyle/>
          <a:p>
            <a:pPr marL="0" lvl="0" indent="0" algn="l">
              <a:lnSpc>
                <a:spcPct val="171429"/>
              </a:lnSpc>
              <a:spcBef>
                <a:spcPts val="0"/>
              </a:spcBef>
              <a:spcAft>
                <a:spcPts val="0"/>
              </a:spcAft>
              <a:buNone/>
              <a:defRPr/>
            </a:pPr>
            <a:endParaRPr sz="2100" b="1">
              <a:solidFill>
                <a:schemeClr val="lt1"/>
              </a:solidFill>
              <a:highlight>
                <a:schemeClr val="dk1"/>
              </a:highlight>
              <a:latin typeface="Merriweather"/>
              <a:ea typeface="Merriweather"/>
              <a:cs typeface="Merriweather"/>
            </a:endParaRPr>
          </a:p>
          <a:p>
            <a:pPr marL="0" lvl="0" indent="0" algn="l">
              <a:lnSpc>
                <a:spcPct val="171429"/>
              </a:lnSpc>
              <a:spcBef>
                <a:spcPts val="800"/>
              </a:spcBef>
              <a:spcAft>
                <a:spcPts val="0"/>
              </a:spcAft>
              <a:buNone/>
              <a:defRPr/>
            </a:pPr>
            <a:r>
              <a:rPr lang="en" sz="2100" b="1">
                <a:solidFill>
                  <a:schemeClr val="lt1"/>
                </a:solidFill>
                <a:highlight>
                  <a:schemeClr val="dk1"/>
                </a:highlight>
                <a:latin typeface="Merriweather"/>
                <a:ea typeface="Merriweather"/>
                <a:cs typeface="Merriweather"/>
              </a:rPr>
              <a:t>Standard Stack Operations</a:t>
            </a:r>
            <a:endParaRPr sz="2100" b="1">
              <a:solidFill>
                <a:schemeClr val="lt1"/>
              </a:solidFill>
              <a:highlight>
                <a:schemeClr val="dk1"/>
              </a:highlight>
              <a:latin typeface="Merriweather"/>
              <a:ea typeface="Merriweather"/>
              <a:cs typeface="Merriweather"/>
            </a:endParaRPr>
          </a:p>
          <a:p>
            <a:pPr marL="457200" marR="25400" lvl="0" indent="-311150" algn="l">
              <a:lnSpc>
                <a:spcPct val="178571"/>
              </a:lnSpc>
              <a:spcBef>
                <a:spcPts val="1400"/>
              </a:spcBef>
              <a:spcAft>
                <a:spcPts val="0"/>
              </a:spcAft>
              <a:buSzPts val="1300"/>
              <a:buFont typeface="Verdana"/>
              <a:buChar char="●"/>
              <a:defRPr/>
            </a:pPr>
            <a:r>
              <a:rPr lang="en" sz="1300" b="1">
                <a:highlight>
                  <a:srgbClr val="FFFFFF"/>
                </a:highlight>
                <a:latin typeface="Merriweather"/>
                <a:ea typeface="Merriweather"/>
                <a:cs typeface="Merriweather"/>
              </a:rPr>
              <a:t>push():</a:t>
            </a:r>
            <a:r>
              <a:rPr lang="en" sz="1300">
                <a:highlight>
                  <a:srgbClr val="FFFFFF"/>
                </a:highlight>
                <a:latin typeface="Merriweather"/>
                <a:ea typeface="Merriweather"/>
                <a:cs typeface="Merriweather"/>
              </a:rPr>
              <a:t> Insertion of an element in a stack. If the stack is full then the overflow condition occurs.</a:t>
            </a:r>
            <a:endParaRPr sz="1300">
              <a:highlight>
                <a:srgbClr val="FFFFFF"/>
              </a:highlight>
              <a:latin typeface="Merriweather"/>
              <a:ea typeface="Merriweather"/>
              <a:cs typeface="Merriweather"/>
            </a:endParaRPr>
          </a:p>
          <a:p>
            <a:pPr marL="457200" marR="25400" lvl="0" indent="-311150" algn="l">
              <a:lnSpc>
                <a:spcPct val="178571"/>
              </a:lnSpc>
              <a:spcBef>
                <a:spcPts val="0"/>
              </a:spcBef>
              <a:spcAft>
                <a:spcPts val="0"/>
              </a:spcAft>
              <a:buSzPts val="1300"/>
              <a:buFont typeface="Verdana"/>
              <a:buChar char="●"/>
              <a:defRPr/>
            </a:pPr>
            <a:r>
              <a:rPr lang="en" sz="1300" b="1">
                <a:highlight>
                  <a:srgbClr val="FFFFFF"/>
                </a:highlight>
                <a:latin typeface="Merriweather"/>
                <a:ea typeface="Merriweather"/>
                <a:cs typeface="Merriweather"/>
              </a:rPr>
              <a:t>pop():</a:t>
            </a:r>
            <a:r>
              <a:rPr lang="en" sz="1300">
                <a:highlight>
                  <a:srgbClr val="FFFFFF"/>
                </a:highlight>
                <a:latin typeface="Merriweather"/>
                <a:ea typeface="Merriweather"/>
                <a:cs typeface="Merriweather"/>
              </a:rPr>
              <a:t> Deletion of an element from the stack. If the stack is empty means that no element exists in the stack, this state is known as an underflow state.</a:t>
            </a:r>
            <a:endParaRPr sz="1300">
              <a:highlight>
                <a:srgbClr val="FFFFFF"/>
              </a:highlight>
              <a:latin typeface="Merriweather"/>
              <a:ea typeface="Merriweather"/>
              <a:cs typeface="Merriweather"/>
            </a:endParaRPr>
          </a:p>
          <a:p>
            <a:pPr marL="457200" marR="25400" lvl="0" indent="-311150" algn="l">
              <a:lnSpc>
                <a:spcPct val="178571"/>
              </a:lnSpc>
              <a:spcBef>
                <a:spcPts val="0"/>
              </a:spcBef>
              <a:spcAft>
                <a:spcPts val="0"/>
              </a:spcAft>
              <a:buSzPts val="1300"/>
              <a:buFont typeface="Verdana"/>
              <a:buChar char="●"/>
              <a:defRPr/>
            </a:pPr>
            <a:r>
              <a:rPr lang="en" sz="1300" b="1">
                <a:highlight>
                  <a:srgbClr val="FFFFFF"/>
                </a:highlight>
                <a:latin typeface="Merriweather"/>
                <a:ea typeface="Merriweather"/>
                <a:cs typeface="Merriweather"/>
              </a:rPr>
              <a:t>isEmpty():</a:t>
            </a:r>
            <a:r>
              <a:rPr lang="en" sz="1300">
                <a:highlight>
                  <a:srgbClr val="FFFFFF"/>
                </a:highlight>
                <a:latin typeface="Merriweather"/>
                <a:ea typeface="Merriweather"/>
                <a:cs typeface="Merriweather"/>
              </a:rPr>
              <a:t> Determines whether the stack is empty or not.</a:t>
            </a:r>
            <a:endParaRPr sz="1300">
              <a:highlight>
                <a:srgbClr val="FFFFFF"/>
              </a:highlight>
              <a:latin typeface="Merriweather"/>
              <a:ea typeface="Merriweather"/>
              <a:cs typeface="Merriweather"/>
            </a:endParaRPr>
          </a:p>
          <a:p>
            <a:pPr marL="457200" marR="25400" lvl="0" indent="-311150" algn="l">
              <a:lnSpc>
                <a:spcPct val="178571"/>
              </a:lnSpc>
              <a:spcBef>
                <a:spcPts val="0"/>
              </a:spcBef>
              <a:spcAft>
                <a:spcPts val="0"/>
              </a:spcAft>
              <a:buSzPts val="1300"/>
              <a:buFont typeface="Verdana"/>
              <a:buChar char="●"/>
              <a:defRPr/>
            </a:pPr>
            <a:r>
              <a:rPr lang="en" sz="1300" b="1">
                <a:highlight>
                  <a:srgbClr val="FFFFFF"/>
                </a:highlight>
                <a:latin typeface="Merriweather"/>
                <a:ea typeface="Merriweather"/>
                <a:cs typeface="Merriweather"/>
              </a:rPr>
              <a:t>isFull():</a:t>
            </a:r>
            <a:r>
              <a:rPr lang="en" sz="1300">
                <a:highlight>
                  <a:srgbClr val="FFFFFF"/>
                </a:highlight>
                <a:latin typeface="Merriweather"/>
                <a:ea typeface="Merriweather"/>
                <a:cs typeface="Merriweather"/>
              </a:rPr>
              <a:t> Determines whether the stack is full or not.'</a:t>
            </a:r>
            <a:endParaRPr sz="1300">
              <a:highlight>
                <a:srgbClr val="FFFFFF"/>
              </a:highlight>
              <a:latin typeface="Merriweather"/>
              <a:ea typeface="Merriweather"/>
              <a:cs typeface="Merriweather"/>
            </a:endParaRPr>
          </a:p>
          <a:p>
            <a:pPr marL="457200" marR="25400" lvl="0" indent="-311150" algn="l">
              <a:lnSpc>
                <a:spcPct val="178571"/>
              </a:lnSpc>
              <a:spcBef>
                <a:spcPts val="0"/>
              </a:spcBef>
              <a:spcAft>
                <a:spcPts val="0"/>
              </a:spcAft>
              <a:buSzPts val="1300"/>
              <a:buFont typeface="Verdana"/>
              <a:buChar char="●"/>
              <a:defRPr/>
            </a:pPr>
            <a:r>
              <a:rPr lang="en" sz="1300" b="1">
                <a:highlight>
                  <a:srgbClr val="FFFFFF"/>
                </a:highlight>
                <a:latin typeface="Merriweather"/>
                <a:ea typeface="Merriweather"/>
                <a:cs typeface="Merriweather"/>
              </a:rPr>
              <a:t>peek():</a:t>
            </a:r>
            <a:r>
              <a:rPr lang="en" sz="1300">
                <a:highlight>
                  <a:srgbClr val="FFFFFF"/>
                </a:highlight>
                <a:latin typeface="Merriweather"/>
                <a:ea typeface="Merriweather"/>
                <a:cs typeface="Merriweather"/>
              </a:rPr>
              <a:t> Returns the element at the given position.</a:t>
            </a:r>
            <a:endParaRPr sz="1300">
              <a:highlight>
                <a:srgbClr val="FFFFFF"/>
              </a:highlight>
              <a:latin typeface="Merriweather"/>
              <a:ea typeface="Merriweather"/>
              <a:cs typeface="Merriweather"/>
            </a:endParaRPr>
          </a:p>
          <a:p>
            <a:pPr marL="457200" marR="25400" lvl="0" indent="-311150" algn="l">
              <a:lnSpc>
                <a:spcPct val="178571"/>
              </a:lnSpc>
              <a:spcBef>
                <a:spcPts val="0"/>
              </a:spcBef>
              <a:spcAft>
                <a:spcPts val="0"/>
              </a:spcAft>
              <a:buSzPts val="1300"/>
              <a:buFont typeface="Verdana"/>
              <a:buChar char="●"/>
              <a:defRPr/>
            </a:pPr>
            <a:r>
              <a:rPr lang="en" sz="1300" b="1">
                <a:highlight>
                  <a:srgbClr val="FFFFFF"/>
                </a:highlight>
                <a:latin typeface="Merriweather"/>
                <a:ea typeface="Merriweather"/>
                <a:cs typeface="Merriweather"/>
              </a:rPr>
              <a:t>count():</a:t>
            </a:r>
            <a:r>
              <a:rPr lang="en" sz="1300">
                <a:highlight>
                  <a:srgbClr val="FFFFFF"/>
                </a:highlight>
                <a:latin typeface="Merriweather"/>
                <a:ea typeface="Merriweather"/>
                <a:cs typeface="Merriweather"/>
              </a:rPr>
              <a:t> Returns the total number of elements available in a stack.</a:t>
            </a:r>
            <a:endParaRPr sz="1300">
              <a:highlight>
                <a:srgbClr val="FFFFFF"/>
              </a:highlight>
              <a:latin typeface="Merriweather"/>
              <a:ea typeface="Merriweather"/>
              <a:cs typeface="Merriweather"/>
            </a:endParaRPr>
          </a:p>
          <a:p>
            <a:pPr marL="457200" marR="25400" lvl="0" indent="-311150" algn="l">
              <a:lnSpc>
                <a:spcPct val="178571"/>
              </a:lnSpc>
              <a:spcBef>
                <a:spcPts val="0"/>
              </a:spcBef>
              <a:spcAft>
                <a:spcPts val="0"/>
              </a:spcAft>
              <a:buSzPts val="1300"/>
              <a:buFont typeface="Verdana"/>
              <a:buChar char="●"/>
              <a:defRPr/>
            </a:pPr>
            <a:r>
              <a:rPr lang="en" sz="1300" b="1">
                <a:highlight>
                  <a:srgbClr val="FFFFFF"/>
                </a:highlight>
                <a:latin typeface="Merriweather"/>
                <a:ea typeface="Merriweather"/>
                <a:cs typeface="Merriweather"/>
              </a:rPr>
              <a:t>change():</a:t>
            </a:r>
            <a:r>
              <a:rPr lang="en" sz="1300">
                <a:highlight>
                  <a:srgbClr val="FFFFFF"/>
                </a:highlight>
                <a:latin typeface="Merriweather"/>
                <a:ea typeface="Merriweather"/>
                <a:cs typeface="Merriweather"/>
              </a:rPr>
              <a:t> Changes the element at the given position.</a:t>
            </a:r>
            <a:endParaRPr sz="1300">
              <a:highlight>
                <a:srgbClr val="FFFFFF"/>
              </a:highlight>
              <a:latin typeface="Merriweather"/>
              <a:ea typeface="Merriweather"/>
              <a:cs typeface="Merriweather"/>
            </a:endParaRPr>
          </a:p>
          <a:p>
            <a:pPr marL="457200" marR="25400" lvl="0" indent="-311150" algn="l">
              <a:lnSpc>
                <a:spcPct val="178571"/>
              </a:lnSpc>
              <a:spcBef>
                <a:spcPts val="0"/>
              </a:spcBef>
              <a:spcAft>
                <a:spcPts val="0"/>
              </a:spcAft>
              <a:buSzPts val="1300"/>
              <a:buFont typeface="Verdana"/>
              <a:buChar char="●"/>
              <a:defRPr/>
            </a:pPr>
            <a:r>
              <a:rPr lang="en" sz="1300" b="1">
                <a:highlight>
                  <a:srgbClr val="FFFFFF"/>
                </a:highlight>
                <a:latin typeface="Merriweather"/>
                <a:ea typeface="Merriweather"/>
                <a:cs typeface="Merriweather"/>
              </a:rPr>
              <a:t>display():</a:t>
            </a:r>
            <a:r>
              <a:rPr lang="en" sz="1300">
                <a:highlight>
                  <a:srgbClr val="FFFFFF"/>
                </a:highlight>
                <a:latin typeface="Merriweather"/>
                <a:ea typeface="Merriweather"/>
                <a:cs typeface="Merriweather"/>
              </a:rPr>
              <a:t> Prints all the elements available in the stack.</a:t>
            </a:r>
            <a:endParaRPr sz="1300">
              <a:highlight>
                <a:srgbClr val="FFFFFF"/>
              </a:highlight>
              <a:latin typeface="Merriweather"/>
              <a:ea typeface="Merriweather"/>
              <a:cs typeface="Merriweather"/>
            </a:endParaRPr>
          </a:p>
          <a:p>
            <a:pPr marL="0" lvl="0" indent="0" algn="l">
              <a:lnSpc>
                <a:spcPct val="171429"/>
              </a:lnSpc>
              <a:spcBef>
                <a:spcPts val="1100"/>
              </a:spcBef>
              <a:spcAft>
                <a:spcPts val="800"/>
              </a:spcAft>
              <a:buNone/>
              <a:defRPr/>
            </a:pPr>
            <a:endParaRPr sz="1900" b="1">
              <a:highlight>
                <a:schemeClr val="dk1"/>
              </a:highlight>
              <a:latin typeface="Merriweather"/>
              <a:ea typeface="Merriweather"/>
              <a:cs typeface="Merriweathe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ONLYOFFICE/8.0.0.99</Application>
  <PresentationFormat>On-screen Show (4:3)</PresentationFormat>
  <Paragraphs>0</Paragraphs>
  <Slides>64</Slides>
  <Notes>64</Notes>
  <HiddenSlides>0</HiddenSlides>
  <MMClips>2</MMClips>
  <ScaleCrop>0</ScaleCrop>
  <HeadingPairs>
    <vt:vector size="4" baseType="variant">
      <vt:variant>
        <vt:lpstr>Theme</vt:lpstr>
      </vt:variant>
      <vt:variant>
        <vt:i4>1</vt:i4>
      </vt:variant>
      <vt:variant>
        <vt:lpstr>Slide Titles</vt:lpstr>
      </vt:variant>
      <vt:variant>
        <vt:i4>64</vt:i4>
      </vt:variant>
    </vt:vector>
  </HeadingPairs>
  <TitlesOfParts>
    <vt:vector size="65"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
</cp:coreProperties>
</file>