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Merriweather" panose="00000500000000000000" pitchFamily="2" charset="0"/>
      <p:regular r:id="rId48"/>
      <p:bold r:id="rId49"/>
      <p:italic r:id="rId50"/>
      <p:boldItalic r:id="rId51"/>
    </p:embeddedFont>
    <p:embeddedFont>
      <p:font typeface="Nunito" pitchFamily="2" charset="0"/>
      <p:regular r:id="rId52"/>
      <p:bold r:id="rId53"/>
      <p:italic r:id="rId54"/>
      <p:boldItalic r:id="rId55"/>
    </p:embeddedFont>
    <p:embeddedFont>
      <p:font typeface="Roboto Mono" panose="00000009000000000000" pitchFamily="49"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26"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a2155ab13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a2155ab1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a2155ab1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a2155ab1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a2155ab1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a2155ab1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a2155ab1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a2155ab1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a2155ab1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a2155ab1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a2155ab1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a2155ab1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a2155ab13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a2155ab1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c1bb30dd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c1bb30dd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c1bb30dd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c1bb30dd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a2155ab1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a2155ab1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b80eadeb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b80eade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c1bb30dd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c1bb30dd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c1bb30dd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c1bb30d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a2155ab13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a2155ab1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ba2155ab1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ba2155ab1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a2155ab13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a2155ab1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a2155ab1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a2155ab1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ba2155ab13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ba2155ab1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a2155ab13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a2155ab1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a2155ab13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a2155ab1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a2155ab13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a2155ab1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b80eadeb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b80eadeb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c1bb30d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c1bb30d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c1bb30dd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c1bb30dd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c1bb30dd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c1bb30dd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bc1bb30dd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bc1bb30dd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e94640e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e94640e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e94640e8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e94640e8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e94640e8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e94640e8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e94640e8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e94640e8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e94640e8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e94640e8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e94640e8b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e94640e8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b80eadeb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b80eade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be94640e8b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be94640e8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be94640e8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be94640e8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e94640e8b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e94640e8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bb80eadeb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bb80eadeb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b80eadeb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b80eadeb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c1bb30dd6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c1bb30dd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b1fd8113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b1fd8113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c1bb30dd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c1bb30dd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c1bb30dd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c1bb30dd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a2155ab1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a2155ab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a2155ab1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a2155ab1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i.flutter.dev/"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fq4N0hgOWz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aterialpalette.com/color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flutter-ko.dev/get-started/install/window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 to Flutter</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Module: UI Design, Lecture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845600"/>
            <a:ext cx="7505700" cy="6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Scaffold</a:t>
            </a:r>
            <a:endParaRPr/>
          </a:p>
        </p:txBody>
      </p:sp>
      <p:sp>
        <p:nvSpPr>
          <p:cNvPr id="185" name="Google Shape;185;p22"/>
          <p:cNvSpPr txBox="1">
            <a:spLocks noGrp="1"/>
          </p:cNvSpPr>
          <p:nvPr>
            <p:ph type="body" idx="1"/>
          </p:nvPr>
        </p:nvSpPr>
        <p:spPr>
          <a:xfrm>
            <a:off x="819150" y="1657575"/>
            <a:ext cx="7505700" cy="278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Scaffold is a widget in flutter -</a:t>
            </a:r>
            <a:endParaRPr sz="1800"/>
          </a:p>
          <a:p>
            <a:pPr marL="457200" lvl="0" indent="-342900" algn="l" rtl="0">
              <a:spcBef>
                <a:spcPts val="1200"/>
              </a:spcBef>
              <a:spcAft>
                <a:spcPts val="0"/>
              </a:spcAft>
              <a:buSzPts val="1800"/>
              <a:buChar char="●"/>
            </a:pPr>
            <a:r>
              <a:rPr lang="en" sz="1800"/>
              <a:t>It provides a framework to implement the basic material design layout of the application.</a:t>
            </a:r>
            <a:endParaRPr sz="1800"/>
          </a:p>
          <a:p>
            <a:pPr marL="457200" lvl="0" indent="-342900" algn="l" rtl="0">
              <a:spcBef>
                <a:spcPts val="0"/>
              </a:spcBef>
              <a:spcAft>
                <a:spcPts val="0"/>
              </a:spcAft>
              <a:buSzPts val="1800"/>
              <a:buChar char="●"/>
            </a:pPr>
            <a:r>
              <a:rPr lang="en" sz="1800"/>
              <a:t>It provides API to set appbar, drawer, snackbar, bottom navigation bar, etc.</a:t>
            </a:r>
            <a:endParaRPr sz="1800"/>
          </a:p>
          <a:p>
            <a:pPr marL="457200" lvl="0" indent="-342900" algn="l" rtl="0">
              <a:spcBef>
                <a:spcPts val="0"/>
              </a:spcBef>
              <a:spcAft>
                <a:spcPts val="0"/>
              </a:spcAft>
              <a:buSzPts val="1800"/>
              <a:buChar char="●"/>
            </a:pPr>
            <a:r>
              <a:rPr lang="en" sz="1800"/>
              <a:t>Scaffold will expand and occupy the entire screen. </a:t>
            </a:r>
            <a:endParaRPr sz="1800"/>
          </a:p>
          <a:p>
            <a:pPr marL="457200" lvl="0" indent="-342900" algn="l" rtl="0">
              <a:spcBef>
                <a:spcPts val="0"/>
              </a:spcBef>
              <a:spcAft>
                <a:spcPts val="0"/>
              </a:spcAft>
              <a:buSzPts val="1800"/>
              <a:buChar char="●"/>
            </a:pPr>
            <a:r>
              <a:rPr lang="en" sz="1800"/>
              <a:t>Now that we have the scaffolding, we can build the entire app over it.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191" name="Google Shape;191;p23"/>
          <p:cNvSpPr txBox="1">
            <a:spLocks noGrp="1"/>
          </p:cNvSpPr>
          <p:nvPr>
            <p:ph type="body" idx="1"/>
          </p:nvPr>
        </p:nvSpPr>
        <p:spPr>
          <a:xfrm>
            <a:off x="819150" y="3445750"/>
            <a:ext cx="5349000" cy="99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solidFill>
                  <a:srgbClr val="080808"/>
                </a:solidFill>
                <a:highlight>
                  <a:srgbClr val="FFFFFF"/>
                </a:highlight>
                <a:latin typeface="Times New Roman"/>
                <a:ea typeface="Times New Roman"/>
                <a:cs typeface="Times New Roman"/>
                <a:sym typeface="Times New Roman"/>
              </a:rPr>
              <a:t>The appBar property does the trick. But it looks empty, doesn’t it?</a:t>
            </a:r>
            <a:endParaRPr sz="2200">
              <a:latin typeface="Merriweather"/>
              <a:ea typeface="Merriweather"/>
              <a:cs typeface="Merriweather"/>
              <a:sym typeface="Merriweather"/>
            </a:endParaRPr>
          </a:p>
        </p:txBody>
      </p:sp>
      <p:pic>
        <p:nvPicPr>
          <p:cNvPr id="192" name="Google Shape;192;p23"/>
          <p:cNvPicPr preferRelativeResize="0"/>
          <p:nvPr/>
        </p:nvPicPr>
        <p:blipFill>
          <a:blip r:embed="rId3">
            <a:alphaModFix/>
          </a:blip>
          <a:stretch>
            <a:fillRect/>
          </a:stretch>
        </p:blipFill>
        <p:spPr>
          <a:xfrm>
            <a:off x="819150" y="1317600"/>
            <a:ext cx="2335250" cy="2061475"/>
          </a:xfrm>
          <a:prstGeom prst="rect">
            <a:avLst/>
          </a:prstGeom>
          <a:noFill/>
          <a:ln>
            <a:noFill/>
          </a:ln>
        </p:spPr>
      </p:pic>
      <p:pic>
        <p:nvPicPr>
          <p:cNvPr id="193" name="Google Shape;193;p23"/>
          <p:cNvPicPr preferRelativeResize="0"/>
          <p:nvPr/>
        </p:nvPicPr>
        <p:blipFill>
          <a:blip r:embed="rId4">
            <a:alphaModFix/>
          </a:blip>
          <a:stretch>
            <a:fillRect/>
          </a:stretch>
        </p:blipFill>
        <p:spPr>
          <a:xfrm>
            <a:off x="6328926" y="599575"/>
            <a:ext cx="2218702" cy="3944352"/>
          </a:xfrm>
          <a:prstGeom prst="rect">
            <a:avLst/>
          </a:prstGeom>
          <a:noFill/>
          <a:ln>
            <a:noFill/>
          </a:ln>
        </p:spPr>
      </p:pic>
      <p:cxnSp>
        <p:nvCxnSpPr>
          <p:cNvPr id="194" name="Google Shape;194;p23"/>
          <p:cNvCxnSpPr>
            <a:stCxn id="192" idx="3"/>
          </p:cNvCxnSpPr>
          <p:nvPr/>
        </p:nvCxnSpPr>
        <p:spPr>
          <a:xfrm rot="10800000" flipH="1">
            <a:off x="3154400" y="874138"/>
            <a:ext cx="3094200" cy="1474200"/>
          </a:xfrm>
          <a:prstGeom prst="curved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200" name="Google Shape;200;p24"/>
          <p:cNvSpPr txBox="1">
            <a:spLocks noGrp="1"/>
          </p:cNvSpPr>
          <p:nvPr>
            <p:ph type="body" idx="1"/>
          </p:nvPr>
        </p:nvSpPr>
        <p:spPr>
          <a:xfrm>
            <a:off x="819150" y="3594750"/>
            <a:ext cx="5349000" cy="996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800">
                <a:solidFill>
                  <a:srgbClr val="080808"/>
                </a:solidFill>
                <a:highlight>
                  <a:srgbClr val="FFFFFF"/>
                </a:highlight>
                <a:latin typeface="Times New Roman"/>
                <a:ea typeface="Times New Roman"/>
                <a:cs typeface="Times New Roman"/>
                <a:sym typeface="Times New Roman"/>
              </a:rPr>
              <a:t>The app bar needed a title. The title’s a Text widget.</a:t>
            </a:r>
            <a:endParaRPr sz="1800">
              <a:solidFill>
                <a:srgbClr val="080808"/>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1800">
                <a:solidFill>
                  <a:srgbClr val="080808"/>
                </a:solidFill>
                <a:highlight>
                  <a:srgbClr val="FFFFFF"/>
                </a:highlight>
                <a:latin typeface="Times New Roman"/>
                <a:ea typeface="Times New Roman"/>
                <a:cs typeface="Times New Roman"/>
                <a:sym typeface="Times New Roman"/>
              </a:rPr>
              <a:t>Let’s add something to the body. </a:t>
            </a:r>
            <a:endParaRPr sz="1800">
              <a:solidFill>
                <a:srgbClr val="080808"/>
              </a:solidFill>
              <a:highlight>
                <a:srgbClr val="FFFFFF"/>
              </a:highlight>
              <a:latin typeface="Times New Roman"/>
              <a:ea typeface="Times New Roman"/>
              <a:cs typeface="Times New Roman"/>
              <a:sym typeface="Times New Roman"/>
            </a:endParaRPr>
          </a:p>
        </p:txBody>
      </p:sp>
      <p:pic>
        <p:nvPicPr>
          <p:cNvPr id="201" name="Google Shape;201;p24"/>
          <p:cNvPicPr preferRelativeResize="0"/>
          <p:nvPr/>
        </p:nvPicPr>
        <p:blipFill>
          <a:blip r:embed="rId3">
            <a:alphaModFix/>
          </a:blip>
          <a:stretch>
            <a:fillRect/>
          </a:stretch>
        </p:blipFill>
        <p:spPr>
          <a:xfrm>
            <a:off x="792325" y="1317600"/>
            <a:ext cx="2844300" cy="2124750"/>
          </a:xfrm>
          <a:prstGeom prst="rect">
            <a:avLst/>
          </a:prstGeom>
          <a:noFill/>
          <a:ln>
            <a:noFill/>
          </a:ln>
        </p:spPr>
      </p:pic>
      <p:pic>
        <p:nvPicPr>
          <p:cNvPr id="202" name="Google Shape;202;p24"/>
          <p:cNvPicPr preferRelativeResize="0"/>
          <p:nvPr/>
        </p:nvPicPr>
        <p:blipFill>
          <a:blip r:embed="rId4">
            <a:alphaModFix/>
          </a:blip>
          <a:stretch>
            <a:fillRect/>
          </a:stretch>
        </p:blipFill>
        <p:spPr>
          <a:xfrm>
            <a:off x="6360725" y="474750"/>
            <a:ext cx="2359127" cy="41939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208" name="Google Shape;208;p25"/>
          <p:cNvSpPr txBox="1">
            <a:spLocks noGrp="1"/>
          </p:cNvSpPr>
          <p:nvPr>
            <p:ph type="body" idx="1"/>
          </p:nvPr>
        </p:nvSpPr>
        <p:spPr>
          <a:xfrm>
            <a:off x="819150" y="3718700"/>
            <a:ext cx="5349000" cy="720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solidFill>
                  <a:srgbClr val="080808"/>
                </a:solidFill>
                <a:highlight>
                  <a:srgbClr val="FFFFFF"/>
                </a:highlight>
                <a:latin typeface="Times New Roman"/>
                <a:ea typeface="Times New Roman"/>
                <a:cs typeface="Times New Roman"/>
                <a:sym typeface="Times New Roman"/>
              </a:rPr>
              <a:t>Adding a string like this does not work. We need to add widgets only.</a:t>
            </a:r>
            <a:endParaRPr sz="1800">
              <a:latin typeface="Merriweather"/>
              <a:ea typeface="Merriweather"/>
              <a:cs typeface="Merriweather"/>
              <a:sym typeface="Merriweather"/>
            </a:endParaRPr>
          </a:p>
        </p:txBody>
      </p:sp>
      <p:pic>
        <p:nvPicPr>
          <p:cNvPr id="209" name="Google Shape;209;p25"/>
          <p:cNvPicPr preferRelativeResize="0"/>
          <p:nvPr/>
        </p:nvPicPr>
        <p:blipFill>
          <a:blip r:embed="rId3">
            <a:alphaModFix/>
          </a:blip>
          <a:stretch>
            <a:fillRect/>
          </a:stretch>
        </p:blipFill>
        <p:spPr>
          <a:xfrm>
            <a:off x="6360725" y="474750"/>
            <a:ext cx="2359127" cy="4193997"/>
          </a:xfrm>
          <a:prstGeom prst="rect">
            <a:avLst/>
          </a:prstGeom>
          <a:noFill/>
          <a:ln>
            <a:noFill/>
          </a:ln>
        </p:spPr>
      </p:pic>
      <p:pic>
        <p:nvPicPr>
          <p:cNvPr id="210" name="Google Shape;210;p25"/>
          <p:cNvPicPr preferRelativeResize="0"/>
          <p:nvPr/>
        </p:nvPicPr>
        <p:blipFill>
          <a:blip r:embed="rId4">
            <a:alphaModFix/>
          </a:blip>
          <a:stretch>
            <a:fillRect/>
          </a:stretch>
        </p:blipFill>
        <p:spPr>
          <a:xfrm>
            <a:off x="819150" y="1317600"/>
            <a:ext cx="3523500" cy="224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216" name="Google Shape;216;p26"/>
          <p:cNvSpPr txBox="1">
            <a:spLocks noGrp="1"/>
          </p:cNvSpPr>
          <p:nvPr>
            <p:ph type="body" idx="1"/>
          </p:nvPr>
        </p:nvSpPr>
        <p:spPr>
          <a:xfrm>
            <a:off x="819150" y="3546200"/>
            <a:ext cx="5349000" cy="8925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800">
                <a:solidFill>
                  <a:srgbClr val="080808"/>
                </a:solidFill>
                <a:highlight>
                  <a:srgbClr val="FFFFFF"/>
                </a:highlight>
                <a:latin typeface="Times New Roman"/>
                <a:ea typeface="Times New Roman"/>
                <a:cs typeface="Times New Roman"/>
                <a:sym typeface="Times New Roman"/>
              </a:rPr>
              <a:t>There. That does it. </a:t>
            </a:r>
            <a:endParaRPr sz="1800">
              <a:solidFill>
                <a:srgbClr val="080808"/>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1800">
                <a:solidFill>
                  <a:srgbClr val="080808"/>
                </a:solidFill>
                <a:highlight>
                  <a:srgbClr val="FFFFFF"/>
                </a:highlight>
                <a:latin typeface="Times New Roman"/>
                <a:ea typeface="Times New Roman"/>
                <a:cs typeface="Times New Roman"/>
                <a:sym typeface="Times New Roman"/>
              </a:rPr>
              <a:t>Widgets are normally added from the top left.</a:t>
            </a:r>
            <a:endParaRPr sz="1800">
              <a:solidFill>
                <a:srgbClr val="080808"/>
              </a:solidFill>
              <a:highlight>
                <a:srgbClr val="FFFFFF"/>
              </a:highlight>
              <a:latin typeface="Times New Roman"/>
              <a:ea typeface="Times New Roman"/>
              <a:cs typeface="Times New Roman"/>
              <a:sym typeface="Times New Roman"/>
            </a:endParaRPr>
          </a:p>
        </p:txBody>
      </p:sp>
      <p:pic>
        <p:nvPicPr>
          <p:cNvPr id="217" name="Google Shape;217;p26"/>
          <p:cNvPicPr preferRelativeResize="0"/>
          <p:nvPr/>
        </p:nvPicPr>
        <p:blipFill>
          <a:blip r:embed="rId3">
            <a:alphaModFix/>
          </a:blip>
          <a:stretch>
            <a:fillRect/>
          </a:stretch>
        </p:blipFill>
        <p:spPr>
          <a:xfrm>
            <a:off x="819150" y="1237250"/>
            <a:ext cx="3531800" cy="2308950"/>
          </a:xfrm>
          <a:prstGeom prst="rect">
            <a:avLst/>
          </a:prstGeom>
          <a:noFill/>
          <a:ln>
            <a:noFill/>
          </a:ln>
        </p:spPr>
      </p:pic>
      <p:pic>
        <p:nvPicPr>
          <p:cNvPr id="218" name="Google Shape;218;p26"/>
          <p:cNvPicPr preferRelativeResize="0"/>
          <p:nvPr/>
        </p:nvPicPr>
        <p:blipFill>
          <a:blip r:embed="rId4">
            <a:alphaModFix/>
          </a:blip>
          <a:stretch>
            <a:fillRect/>
          </a:stretch>
        </p:blipFill>
        <p:spPr>
          <a:xfrm>
            <a:off x="6251684" y="559275"/>
            <a:ext cx="2264040" cy="40249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819150" y="341550"/>
            <a:ext cx="7505700" cy="55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224" name="Google Shape;224;p27"/>
          <p:cNvSpPr txBox="1">
            <a:spLocks noGrp="1"/>
          </p:cNvSpPr>
          <p:nvPr>
            <p:ph type="body" idx="1"/>
          </p:nvPr>
        </p:nvSpPr>
        <p:spPr>
          <a:xfrm>
            <a:off x="5475025" y="1054825"/>
            <a:ext cx="3385500" cy="365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80808"/>
                </a:solidFill>
                <a:highlight>
                  <a:srgbClr val="FFFFFF"/>
                </a:highlight>
                <a:latin typeface="Times New Roman"/>
                <a:ea typeface="Times New Roman"/>
                <a:cs typeface="Times New Roman"/>
                <a:sym typeface="Times New Roman"/>
              </a:rPr>
              <a:t>Let’s try to center the text. And for that we use the Center widget. </a:t>
            </a:r>
            <a:endParaRPr sz="1600">
              <a:solidFill>
                <a:srgbClr val="080808"/>
              </a:solidFill>
              <a:highlight>
                <a:srgbClr val="FFFFFF"/>
              </a:highlight>
              <a:latin typeface="Times New Roman"/>
              <a:ea typeface="Times New Roman"/>
              <a:cs typeface="Times New Roman"/>
              <a:sym typeface="Times New Roman"/>
            </a:endParaRPr>
          </a:p>
          <a:p>
            <a:pPr marL="457200" lvl="0" indent="-330200" algn="l" rtl="0">
              <a:spcBef>
                <a:spcPts val="1200"/>
              </a:spcBef>
              <a:spcAft>
                <a:spcPts val="0"/>
              </a:spcAft>
              <a:buClr>
                <a:srgbClr val="080808"/>
              </a:buClr>
              <a:buSzPts val="1600"/>
              <a:buFont typeface="Times New Roman"/>
              <a:buChar char="●"/>
            </a:pPr>
            <a:r>
              <a:rPr lang="en" sz="1600">
                <a:solidFill>
                  <a:srgbClr val="080808"/>
                </a:solidFill>
                <a:highlight>
                  <a:srgbClr val="FFFFFF"/>
                </a:highlight>
                <a:latin typeface="Times New Roman"/>
                <a:ea typeface="Times New Roman"/>
                <a:cs typeface="Times New Roman"/>
                <a:sym typeface="Times New Roman"/>
              </a:rPr>
              <a:t>Select the text widget and press  alt+enter.</a:t>
            </a:r>
            <a:endParaRPr sz="1600">
              <a:solidFill>
                <a:srgbClr val="080808"/>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80808"/>
              </a:buClr>
              <a:buSzPts val="1600"/>
              <a:buFont typeface="Times New Roman"/>
              <a:buChar char="●"/>
            </a:pPr>
            <a:r>
              <a:rPr lang="en" sz="1600">
                <a:solidFill>
                  <a:srgbClr val="080808"/>
                </a:solidFill>
                <a:highlight>
                  <a:srgbClr val="FFFFFF"/>
                </a:highlight>
                <a:latin typeface="Times New Roman"/>
                <a:ea typeface="Times New Roman"/>
                <a:cs typeface="Times New Roman"/>
                <a:sym typeface="Times New Roman"/>
              </a:rPr>
              <a:t>Select wrap with widget, and type “Center” </a:t>
            </a:r>
            <a:endParaRPr sz="1600">
              <a:solidFill>
                <a:srgbClr val="080808"/>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800">
              <a:latin typeface="Merriweather"/>
              <a:ea typeface="Merriweather"/>
              <a:cs typeface="Merriweather"/>
              <a:sym typeface="Merriweather"/>
            </a:endParaRPr>
          </a:p>
        </p:txBody>
      </p:sp>
      <p:pic>
        <p:nvPicPr>
          <p:cNvPr id="225" name="Google Shape;225;p27"/>
          <p:cNvPicPr preferRelativeResize="0"/>
          <p:nvPr/>
        </p:nvPicPr>
        <p:blipFill>
          <a:blip r:embed="rId3">
            <a:alphaModFix/>
          </a:blip>
          <a:stretch>
            <a:fillRect/>
          </a:stretch>
        </p:blipFill>
        <p:spPr>
          <a:xfrm>
            <a:off x="819150" y="984375"/>
            <a:ext cx="4494275" cy="372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819150" y="413625"/>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231" name="Google Shape;231;p28"/>
          <p:cNvSpPr txBox="1">
            <a:spLocks noGrp="1"/>
          </p:cNvSpPr>
          <p:nvPr>
            <p:ph type="body" idx="1"/>
          </p:nvPr>
        </p:nvSpPr>
        <p:spPr>
          <a:xfrm>
            <a:off x="819150" y="3485925"/>
            <a:ext cx="4826700" cy="1115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SzPts val="935"/>
              <a:buNone/>
            </a:pPr>
            <a:r>
              <a:rPr lang="en" sz="1627">
                <a:latin typeface="Merriweather"/>
                <a:ea typeface="Merriweather"/>
                <a:cs typeface="Merriweather"/>
                <a:sym typeface="Merriweather"/>
              </a:rPr>
              <a:t>Done. </a:t>
            </a:r>
            <a:endParaRPr sz="1627">
              <a:latin typeface="Merriweather"/>
              <a:ea typeface="Merriweather"/>
              <a:cs typeface="Merriweather"/>
              <a:sym typeface="Merriweather"/>
            </a:endParaRPr>
          </a:p>
        </p:txBody>
      </p:sp>
      <p:pic>
        <p:nvPicPr>
          <p:cNvPr id="232" name="Google Shape;232;p28"/>
          <p:cNvPicPr preferRelativeResize="0"/>
          <p:nvPr/>
        </p:nvPicPr>
        <p:blipFill>
          <a:blip r:embed="rId3">
            <a:alphaModFix/>
          </a:blip>
          <a:stretch>
            <a:fillRect/>
          </a:stretch>
        </p:blipFill>
        <p:spPr>
          <a:xfrm>
            <a:off x="819150" y="994425"/>
            <a:ext cx="3232425" cy="2491500"/>
          </a:xfrm>
          <a:prstGeom prst="rect">
            <a:avLst/>
          </a:prstGeom>
          <a:noFill/>
          <a:ln>
            <a:noFill/>
          </a:ln>
        </p:spPr>
      </p:pic>
      <p:pic>
        <p:nvPicPr>
          <p:cNvPr id="233" name="Google Shape;233;p28"/>
          <p:cNvPicPr preferRelativeResize="0"/>
          <p:nvPr/>
        </p:nvPicPr>
        <p:blipFill>
          <a:blip r:embed="rId4">
            <a:alphaModFix/>
          </a:blip>
          <a:stretch>
            <a:fillRect/>
          </a:stretch>
        </p:blipFill>
        <p:spPr>
          <a:xfrm>
            <a:off x="6168149" y="413625"/>
            <a:ext cx="2465449" cy="43830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819150" y="413625"/>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239" name="Google Shape;239;p29"/>
          <p:cNvSpPr txBox="1">
            <a:spLocks noGrp="1"/>
          </p:cNvSpPr>
          <p:nvPr>
            <p:ph type="body" idx="1"/>
          </p:nvPr>
        </p:nvSpPr>
        <p:spPr>
          <a:xfrm>
            <a:off x="819150" y="3485925"/>
            <a:ext cx="4826700" cy="1115100"/>
          </a:xfrm>
          <a:prstGeom prst="rect">
            <a:avLst/>
          </a:prstGeom>
        </p:spPr>
        <p:txBody>
          <a:bodyPr spcFirstLastPara="1" wrap="square" lIns="91425" tIns="91425" rIns="91425" bIns="91425" anchor="t" anchorCtr="0">
            <a:normAutofit fontScale="92500" lnSpcReduction="20000"/>
          </a:bodyPr>
          <a:lstStyle/>
          <a:p>
            <a:pPr marL="0" lvl="0" indent="0" algn="l" rtl="0">
              <a:lnSpc>
                <a:spcPct val="105000"/>
              </a:lnSpc>
              <a:spcBef>
                <a:spcPts val="0"/>
              </a:spcBef>
              <a:spcAft>
                <a:spcPts val="0"/>
              </a:spcAft>
              <a:buSzPts val="935"/>
              <a:buNone/>
            </a:pPr>
            <a:r>
              <a:rPr lang="en" sz="1627">
                <a:latin typeface="Merriweather"/>
                <a:ea typeface="Merriweather"/>
                <a:cs typeface="Merriweather"/>
                <a:sym typeface="Merriweather"/>
              </a:rPr>
              <a:t>But the text looks too small doesn’t it?</a:t>
            </a:r>
            <a:endParaRPr sz="1627">
              <a:latin typeface="Merriweather"/>
              <a:ea typeface="Merriweather"/>
              <a:cs typeface="Merriweather"/>
              <a:sym typeface="Merriweather"/>
            </a:endParaRPr>
          </a:p>
          <a:p>
            <a:pPr marL="0" lvl="0" indent="0" algn="l" rtl="0">
              <a:lnSpc>
                <a:spcPct val="105000"/>
              </a:lnSpc>
              <a:spcBef>
                <a:spcPts val="1200"/>
              </a:spcBef>
              <a:spcAft>
                <a:spcPts val="1200"/>
              </a:spcAft>
              <a:buSzPts val="935"/>
              <a:buNone/>
            </a:pPr>
            <a:r>
              <a:rPr lang="en" sz="1627">
                <a:latin typeface="Merriweather"/>
                <a:ea typeface="Merriweather"/>
                <a:cs typeface="Merriweather"/>
                <a:sym typeface="Merriweather"/>
              </a:rPr>
              <a:t>Let’s try customizing the text widget. For that, we use textStyle widget.</a:t>
            </a:r>
            <a:endParaRPr sz="1627">
              <a:latin typeface="Merriweather"/>
              <a:ea typeface="Merriweather"/>
              <a:cs typeface="Merriweather"/>
              <a:sym typeface="Merriweather"/>
            </a:endParaRPr>
          </a:p>
        </p:txBody>
      </p:sp>
      <p:pic>
        <p:nvPicPr>
          <p:cNvPr id="240" name="Google Shape;240;p29"/>
          <p:cNvPicPr preferRelativeResize="0"/>
          <p:nvPr/>
        </p:nvPicPr>
        <p:blipFill>
          <a:blip r:embed="rId3">
            <a:alphaModFix/>
          </a:blip>
          <a:stretch>
            <a:fillRect/>
          </a:stretch>
        </p:blipFill>
        <p:spPr>
          <a:xfrm>
            <a:off x="819150" y="994425"/>
            <a:ext cx="3232425" cy="2491500"/>
          </a:xfrm>
          <a:prstGeom prst="rect">
            <a:avLst/>
          </a:prstGeom>
          <a:noFill/>
          <a:ln>
            <a:noFill/>
          </a:ln>
        </p:spPr>
      </p:pic>
      <p:pic>
        <p:nvPicPr>
          <p:cNvPr id="241" name="Google Shape;241;p29"/>
          <p:cNvPicPr preferRelativeResize="0"/>
          <p:nvPr/>
        </p:nvPicPr>
        <p:blipFill>
          <a:blip r:embed="rId4">
            <a:alphaModFix/>
          </a:blip>
          <a:stretch>
            <a:fillRect/>
          </a:stretch>
        </p:blipFill>
        <p:spPr>
          <a:xfrm>
            <a:off x="6168149" y="413625"/>
            <a:ext cx="2465449" cy="43830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So how do we find its details?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819150" y="413625"/>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Quick documentation</a:t>
            </a:r>
            <a:endParaRPr b="1"/>
          </a:p>
        </p:txBody>
      </p:sp>
      <p:sp>
        <p:nvSpPr>
          <p:cNvPr id="252" name="Google Shape;252;p31"/>
          <p:cNvSpPr txBox="1"/>
          <p:nvPr/>
        </p:nvSpPr>
        <p:spPr>
          <a:xfrm>
            <a:off x="954350" y="1658550"/>
            <a:ext cx="6700500" cy="2232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For details, we always refer to flutter documentation. </a:t>
            </a:r>
            <a:endParaRPr sz="1800">
              <a:latin typeface="Calibri"/>
              <a:ea typeface="Calibri"/>
              <a:cs typeface="Calibri"/>
              <a:sym typeface="Calibri"/>
            </a:endParaRPr>
          </a:p>
          <a:p>
            <a:pPr marL="457200" lvl="0" indent="-342900" algn="l" rtl="0">
              <a:spcBef>
                <a:spcPts val="1000"/>
              </a:spcBef>
              <a:spcAft>
                <a:spcPts val="0"/>
              </a:spcAft>
              <a:buSzPts val="1800"/>
              <a:buFont typeface="Calibri"/>
              <a:buChar char="●"/>
            </a:pPr>
            <a:r>
              <a:rPr lang="en" sz="1800">
                <a:latin typeface="Calibri"/>
                <a:ea typeface="Calibri"/>
                <a:cs typeface="Calibri"/>
                <a:sym typeface="Calibri"/>
              </a:rPr>
              <a:t>Google search the name of the Widget and access the result from flutter’s official documentation site </a:t>
            </a:r>
            <a:r>
              <a:rPr lang="en" sz="1800" u="sng">
                <a:solidFill>
                  <a:schemeClr val="hlink"/>
                </a:solidFill>
                <a:latin typeface="Calibri"/>
                <a:ea typeface="Calibri"/>
                <a:cs typeface="Calibri"/>
                <a:sym typeface="Calibri"/>
                <a:hlinkClick r:id="rId3"/>
              </a:rPr>
              <a:t>https://api.flutter.dev/</a:t>
            </a:r>
            <a:endParaRPr sz="1800">
              <a:latin typeface="Calibri"/>
              <a:ea typeface="Calibri"/>
              <a:cs typeface="Calibri"/>
              <a:sym typeface="Calibri"/>
            </a:endParaRPr>
          </a:p>
          <a:p>
            <a:pPr marL="457200" lvl="0" indent="-342900" algn="l" rtl="0">
              <a:spcBef>
                <a:spcPts val="1000"/>
              </a:spcBef>
              <a:spcAft>
                <a:spcPts val="0"/>
              </a:spcAft>
              <a:buSzPts val="1800"/>
              <a:buFont typeface="Calibri"/>
              <a:buChar char="●"/>
            </a:pPr>
            <a:r>
              <a:rPr lang="en" sz="1800">
                <a:latin typeface="Calibri"/>
                <a:ea typeface="Calibri"/>
                <a:cs typeface="Calibri"/>
                <a:sym typeface="Calibri"/>
              </a:rPr>
              <a:t>Alternatively, select the Widget in question in Android studio and press ctrl+q to view quick docs, as shown in the next slide</a:t>
            </a:r>
            <a:endParaRPr sz="1800">
              <a:latin typeface="Calibri"/>
              <a:ea typeface="Calibri"/>
              <a:cs typeface="Calibri"/>
              <a:sym typeface="Calibri"/>
            </a:endParaRPr>
          </a:p>
          <a:p>
            <a:pPr marL="457200" lvl="0" indent="-342900" algn="l" rtl="0">
              <a:spcBef>
                <a:spcPts val="1000"/>
              </a:spcBef>
              <a:spcAft>
                <a:spcPts val="0"/>
              </a:spcAft>
              <a:buSzPts val="1800"/>
              <a:buFont typeface="Calibri"/>
              <a:buChar char="●"/>
            </a:pPr>
            <a:r>
              <a:rPr lang="en" sz="1800">
                <a:latin typeface="Calibri"/>
                <a:ea typeface="Calibri"/>
                <a:cs typeface="Calibri"/>
                <a:sym typeface="Calibri"/>
              </a:rPr>
              <a:t>Or access one of the many guides on medium.com</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4" descr="Get started at https://flutter.io today.&#10;&#10;Flutter is Google’s mobile UI framework for crafting high-quality native interfaces on iOS and Android in record time. Flutter works with existing code, is used by developers and organizations around the world, and is free and open source.&#10;&#10;This video is also subtitled in Chinese, Indonesian, Italian, Japanese, Korean, Portuguese, and Spanish.&#10;&#10;Subscribe to the Google Developers Channel: http://goo.gl/mQyv5L" title="Introducing Flutter">
            <a:hlinkClick r:id="rId3"/>
          </p:cNvPr>
          <p:cNvPicPr preferRelativeResize="0"/>
          <p:nvPr/>
        </p:nvPicPr>
        <p:blipFill>
          <a:blip r:embed="rId4">
            <a:alphaModFix/>
          </a:blip>
          <a:stretch>
            <a:fillRect/>
          </a:stretch>
        </p:blipFill>
        <p:spPr>
          <a:xfrm>
            <a:off x="1307675" y="214113"/>
            <a:ext cx="6287026" cy="4715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819150" y="413625"/>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Quick documentation</a:t>
            </a:r>
            <a:endParaRPr b="1"/>
          </a:p>
        </p:txBody>
      </p:sp>
      <p:pic>
        <p:nvPicPr>
          <p:cNvPr id="258" name="Google Shape;258;p32"/>
          <p:cNvPicPr preferRelativeResize="0"/>
          <p:nvPr/>
        </p:nvPicPr>
        <p:blipFill rotWithShape="1">
          <a:blip r:embed="rId3">
            <a:alphaModFix/>
          </a:blip>
          <a:srcRect l="22313" t="28205" r="29976" b="14160"/>
          <a:stretch/>
        </p:blipFill>
        <p:spPr>
          <a:xfrm>
            <a:off x="974425" y="994425"/>
            <a:ext cx="5691974" cy="3867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819150" y="413625"/>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pic>
        <p:nvPicPr>
          <p:cNvPr id="264" name="Google Shape;264;p33"/>
          <p:cNvPicPr preferRelativeResize="0"/>
          <p:nvPr/>
        </p:nvPicPr>
        <p:blipFill rotWithShape="1">
          <a:blip r:embed="rId3">
            <a:alphaModFix/>
          </a:blip>
          <a:srcRect t="31913" b="32570"/>
          <a:stretch/>
        </p:blipFill>
        <p:spPr>
          <a:xfrm>
            <a:off x="819150" y="1095000"/>
            <a:ext cx="3460400" cy="1105050"/>
          </a:xfrm>
          <a:prstGeom prst="rect">
            <a:avLst/>
          </a:prstGeom>
          <a:noFill/>
          <a:ln>
            <a:noFill/>
          </a:ln>
        </p:spPr>
      </p:pic>
      <p:pic>
        <p:nvPicPr>
          <p:cNvPr id="265" name="Google Shape;265;p33"/>
          <p:cNvPicPr preferRelativeResize="0"/>
          <p:nvPr/>
        </p:nvPicPr>
        <p:blipFill>
          <a:blip r:embed="rId4">
            <a:alphaModFix/>
          </a:blip>
          <a:stretch>
            <a:fillRect/>
          </a:stretch>
        </p:blipFill>
        <p:spPr>
          <a:xfrm>
            <a:off x="6168149" y="362362"/>
            <a:ext cx="2485552" cy="4418778"/>
          </a:xfrm>
          <a:prstGeom prst="rect">
            <a:avLst/>
          </a:prstGeom>
          <a:noFill/>
          <a:ln>
            <a:noFill/>
          </a:ln>
        </p:spPr>
      </p:pic>
      <p:sp>
        <p:nvSpPr>
          <p:cNvPr id="266" name="Google Shape;266;p33"/>
          <p:cNvSpPr txBox="1"/>
          <p:nvPr/>
        </p:nvSpPr>
        <p:spPr>
          <a:xfrm>
            <a:off x="954350" y="3465825"/>
            <a:ext cx="4721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Calibri"/>
                <a:ea typeface="Calibri"/>
                <a:cs typeface="Calibri"/>
                <a:sym typeface="Calibri"/>
              </a:rPr>
              <a:t>Whichever way you use, you will see that TextStyle has a “fontsize” property. </a:t>
            </a:r>
            <a:endParaRPr sz="1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819150" y="413625"/>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pic>
        <p:nvPicPr>
          <p:cNvPr id="272" name="Google Shape;272;p34"/>
          <p:cNvPicPr preferRelativeResize="0"/>
          <p:nvPr/>
        </p:nvPicPr>
        <p:blipFill>
          <a:blip r:embed="rId3">
            <a:alphaModFix/>
          </a:blip>
          <a:stretch>
            <a:fillRect/>
          </a:stretch>
        </p:blipFill>
        <p:spPr>
          <a:xfrm>
            <a:off x="819150" y="1036325"/>
            <a:ext cx="3460400" cy="3111500"/>
          </a:xfrm>
          <a:prstGeom prst="rect">
            <a:avLst/>
          </a:prstGeom>
          <a:noFill/>
          <a:ln>
            <a:noFill/>
          </a:ln>
        </p:spPr>
      </p:pic>
      <p:pic>
        <p:nvPicPr>
          <p:cNvPr id="273" name="Google Shape;273;p34"/>
          <p:cNvPicPr preferRelativeResize="0"/>
          <p:nvPr/>
        </p:nvPicPr>
        <p:blipFill>
          <a:blip r:embed="rId4">
            <a:alphaModFix/>
          </a:blip>
          <a:stretch>
            <a:fillRect/>
          </a:stretch>
        </p:blipFill>
        <p:spPr>
          <a:xfrm>
            <a:off x="6168149" y="362362"/>
            <a:ext cx="2485552" cy="4418778"/>
          </a:xfrm>
          <a:prstGeom prst="rect">
            <a:avLst/>
          </a:prstGeom>
          <a:noFill/>
          <a:ln>
            <a:noFill/>
          </a:ln>
        </p:spPr>
      </p:pic>
      <p:sp>
        <p:nvSpPr>
          <p:cNvPr id="274" name="Google Shape;274;p34"/>
          <p:cNvSpPr txBox="1"/>
          <p:nvPr/>
        </p:nvSpPr>
        <p:spPr>
          <a:xfrm>
            <a:off x="819150" y="4189725"/>
            <a:ext cx="486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alibri"/>
                <a:ea typeface="Calibri"/>
                <a:cs typeface="Calibri"/>
                <a:sym typeface="Calibri"/>
              </a:rPr>
              <a:t>Similarly, can you change the color of the app bar?</a:t>
            </a:r>
            <a:endParaRPr sz="16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a:spLocks noGrp="1"/>
          </p:cNvSpPr>
          <p:nvPr>
            <p:ph type="title"/>
          </p:nvPr>
        </p:nvSpPr>
        <p:spPr>
          <a:xfrm>
            <a:off x="819150" y="413625"/>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280" name="Google Shape;280;p35"/>
          <p:cNvSpPr txBox="1">
            <a:spLocks noGrp="1"/>
          </p:cNvSpPr>
          <p:nvPr>
            <p:ph type="body" idx="1"/>
          </p:nvPr>
        </p:nvSpPr>
        <p:spPr>
          <a:xfrm>
            <a:off x="819150" y="4070600"/>
            <a:ext cx="5349000" cy="580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600">
                <a:solidFill>
                  <a:srgbClr val="080808"/>
                </a:solidFill>
                <a:highlight>
                  <a:srgbClr val="FFFFFF"/>
                </a:highlight>
                <a:latin typeface="Times New Roman"/>
                <a:ea typeface="Times New Roman"/>
                <a:cs typeface="Times New Roman"/>
                <a:sym typeface="Times New Roman"/>
              </a:rPr>
              <a:t>Easy, when you know where to find the (quick) documentation.</a:t>
            </a:r>
            <a:endParaRPr sz="1600">
              <a:latin typeface="Merriweather"/>
              <a:ea typeface="Merriweather"/>
              <a:cs typeface="Merriweather"/>
              <a:sym typeface="Merriweather"/>
            </a:endParaRPr>
          </a:p>
        </p:txBody>
      </p:sp>
      <p:pic>
        <p:nvPicPr>
          <p:cNvPr id="281" name="Google Shape;281;p35"/>
          <p:cNvPicPr preferRelativeResize="0"/>
          <p:nvPr/>
        </p:nvPicPr>
        <p:blipFill>
          <a:blip r:embed="rId3">
            <a:alphaModFix/>
          </a:blip>
          <a:stretch>
            <a:fillRect/>
          </a:stretch>
        </p:blipFill>
        <p:spPr>
          <a:xfrm>
            <a:off x="819150" y="994425"/>
            <a:ext cx="3806925" cy="2823025"/>
          </a:xfrm>
          <a:prstGeom prst="rect">
            <a:avLst/>
          </a:prstGeom>
          <a:noFill/>
          <a:ln>
            <a:noFill/>
          </a:ln>
        </p:spPr>
      </p:pic>
      <p:pic>
        <p:nvPicPr>
          <p:cNvPr id="282" name="Google Shape;282;p35"/>
          <p:cNvPicPr preferRelativeResize="0"/>
          <p:nvPr/>
        </p:nvPicPr>
        <p:blipFill>
          <a:blip r:embed="rId4">
            <a:alphaModFix/>
          </a:blip>
          <a:stretch>
            <a:fillRect/>
          </a:stretch>
        </p:blipFill>
        <p:spPr>
          <a:xfrm>
            <a:off x="6340650" y="649613"/>
            <a:ext cx="2162405" cy="3844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But you want fancier colors, I hear?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7"/>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Color</a:t>
            </a:r>
            <a:endParaRPr/>
          </a:p>
        </p:txBody>
      </p:sp>
      <p:sp>
        <p:nvSpPr>
          <p:cNvPr id="293" name="Google Shape;293;p37"/>
          <p:cNvSpPr txBox="1">
            <a:spLocks noGrp="1"/>
          </p:cNvSpPr>
          <p:nvPr>
            <p:ph type="body" idx="1"/>
          </p:nvPr>
        </p:nvSpPr>
        <p:spPr>
          <a:xfrm>
            <a:off x="819150" y="1436575"/>
            <a:ext cx="4424700" cy="3002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For that, let's head over to </a:t>
            </a:r>
            <a:r>
              <a:rPr lang="en" sz="1600" u="sng">
                <a:solidFill>
                  <a:schemeClr val="hlink"/>
                </a:solidFill>
                <a:hlinkClick r:id="rId3"/>
              </a:rPr>
              <a:t>https://www.materialpalette.com/colors</a:t>
            </a:r>
            <a:r>
              <a:rPr lang="en" sz="1600"/>
              <a:t> </a:t>
            </a:r>
            <a:endParaRPr sz="1600"/>
          </a:p>
          <a:p>
            <a:pPr marL="457200" lvl="0" indent="-330200" algn="l" rtl="0">
              <a:spcBef>
                <a:spcPts val="0"/>
              </a:spcBef>
              <a:spcAft>
                <a:spcPts val="0"/>
              </a:spcAft>
              <a:buSzPts val="1600"/>
              <a:buChar char="●"/>
            </a:pPr>
            <a:r>
              <a:rPr lang="en" sz="1600"/>
              <a:t>You will find all material colors here. Choose on one, and click on it.</a:t>
            </a:r>
            <a:endParaRPr sz="1600"/>
          </a:p>
        </p:txBody>
      </p:sp>
      <p:pic>
        <p:nvPicPr>
          <p:cNvPr id="294" name="Google Shape;294;p37"/>
          <p:cNvPicPr preferRelativeResize="0"/>
          <p:nvPr/>
        </p:nvPicPr>
        <p:blipFill>
          <a:blip r:embed="rId4">
            <a:alphaModFix/>
          </a:blip>
          <a:stretch>
            <a:fillRect/>
          </a:stretch>
        </p:blipFill>
        <p:spPr>
          <a:xfrm>
            <a:off x="5570823" y="1539675"/>
            <a:ext cx="3104025" cy="2064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Color</a:t>
            </a:r>
            <a:endParaRPr/>
          </a:p>
        </p:txBody>
      </p:sp>
      <p:sp>
        <p:nvSpPr>
          <p:cNvPr id="300" name="Google Shape;300;p38"/>
          <p:cNvSpPr txBox="1">
            <a:spLocks noGrp="1"/>
          </p:cNvSpPr>
          <p:nvPr>
            <p:ph type="body" idx="1"/>
          </p:nvPr>
        </p:nvSpPr>
        <p:spPr>
          <a:xfrm>
            <a:off x="819150" y="1872550"/>
            <a:ext cx="5328900" cy="2566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You will see codes like this. You can either use: </a:t>
            </a:r>
            <a:endParaRPr sz="1800"/>
          </a:p>
          <a:p>
            <a:pPr marL="914400" lvl="1" indent="-342900" algn="l" rtl="0">
              <a:spcBef>
                <a:spcPts val="0"/>
              </a:spcBef>
              <a:spcAft>
                <a:spcPts val="0"/>
              </a:spcAft>
              <a:buSzPts val="1800"/>
              <a:buChar char="○"/>
            </a:pPr>
            <a:r>
              <a:rPr lang="en" sz="1800"/>
              <a:t>The material color codes (like Blue 600 / 700)</a:t>
            </a:r>
            <a:endParaRPr sz="1800"/>
          </a:p>
          <a:p>
            <a:pPr marL="914400" lvl="1" indent="-342900" algn="l" rtl="0">
              <a:spcBef>
                <a:spcPts val="0"/>
              </a:spcBef>
              <a:spcAft>
                <a:spcPts val="0"/>
              </a:spcAft>
              <a:buSzPts val="1800"/>
              <a:buChar char="○"/>
            </a:pPr>
            <a:r>
              <a:rPr lang="en" sz="1800"/>
              <a:t>The Hex codes (like #039be5 / #0288d1)</a:t>
            </a:r>
            <a:endParaRPr sz="1800"/>
          </a:p>
          <a:p>
            <a:pPr marL="914400" lvl="1" indent="-342900" algn="l" rtl="0">
              <a:spcBef>
                <a:spcPts val="0"/>
              </a:spcBef>
              <a:spcAft>
                <a:spcPts val="0"/>
              </a:spcAft>
              <a:buSzPts val="1800"/>
              <a:buChar char="○"/>
            </a:pPr>
            <a:r>
              <a:rPr lang="en" sz="1800"/>
              <a:t>Or accent color codes which start with A (like A100/ A200 / A300)</a:t>
            </a:r>
            <a:endParaRPr sz="1800"/>
          </a:p>
        </p:txBody>
      </p:sp>
      <p:pic>
        <p:nvPicPr>
          <p:cNvPr id="301" name="Google Shape;301;p38"/>
          <p:cNvPicPr preferRelativeResize="0"/>
          <p:nvPr/>
        </p:nvPicPr>
        <p:blipFill rotWithShape="1">
          <a:blip r:embed="rId3">
            <a:alphaModFix/>
          </a:blip>
          <a:srcRect l="7552" r="13935"/>
          <a:stretch/>
        </p:blipFill>
        <p:spPr>
          <a:xfrm>
            <a:off x="6277950" y="1851775"/>
            <a:ext cx="904875" cy="2171700"/>
          </a:xfrm>
          <a:prstGeom prst="rect">
            <a:avLst/>
          </a:prstGeom>
          <a:noFill/>
          <a:ln>
            <a:noFill/>
          </a:ln>
        </p:spPr>
      </p:pic>
      <p:pic>
        <p:nvPicPr>
          <p:cNvPr id="302" name="Google Shape;302;p38"/>
          <p:cNvPicPr preferRelativeResize="0"/>
          <p:nvPr/>
        </p:nvPicPr>
        <p:blipFill rotWithShape="1">
          <a:blip r:embed="rId4">
            <a:alphaModFix/>
          </a:blip>
          <a:srcRect t="5633"/>
          <a:stretch/>
        </p:blipFill>
        <p:spPr>
          <a:xfrm>
            <a:off x="7419975" y="1872550"/>
            <a:ext cx="904875" cy="2130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Color</a:t>
            </a:r>
            <a:endParaRPr/>
          </a:p>
        </p:txBody>
      </p:sp>
      <p:sp>
        <p:nvSpPr>
          <p:cNvPr id="308" name="Google Shape;308;p39"/>
          <p:cNvSpPr txBox="1">
            <a:spLocks noGrp="1"/>
          </p:cNvSpPr>
          <p:nvPr>
            <p:ph type="body" idx="1"/>
          </p:nvPr>
        </p:nvSpPr>
        <p:spPr>
          <a:xfrm>
            <a:off x="819150" y="1637475"/>
            <a:ext cx="5328900" cy="280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Here is how to use them:</a:t>
            </a:r>
            <a:endParaRPr sz="1800"/>
          </a:p>
          <a:p>
            <a:pPr marL="914400" lvl="1" indent="-342900" algn="l" rtl="0">
              <a:spcBef>
                <a:spcPts val="0"/>
              </a:spcBef>
              <a:spcAft>
                <a:spcPts val="0"/>
              </a:spcAft>
              <a:buSzPts val="1800"/>
              <a:buChar char="○"/>
            </a:pPr>
            <a:r>
              <a:rPr lang="en" sz="1800"/>
              <a:t>color: Colors.blue[600] </a:t>
            </a:r>
            <a:endParaRPr sz="1800"/>
          </a:p>
          <a:p>
            <a:pPr marL="914400" lvl="1" indent="-342900" algn="l" rtl="0">
              <a:spcBef>
                <a:spcPts val="0"/>
              </a:spcBef>
              <a:spcAft>
                <a:spcPts val="0"/>
              </a:spcAft>
              <a:buSzPts val="1800"/>
              <a:buChar char="○"/>
            </a:pPr>
            <a:r>
              <a:rPr lang="en" sz="1800"/>
              <a:t>color: Color(0xFF039be5). When using hex codes, this is the format - 0xFF followed by the copied code without the “#”</a:t>
            </a:r>
            <a:endParaRPr sz="1800"/>
          </a:p>
          <a:p>
            <a:pPr marL="914400" lvl="1" indent="-342900" algn="l" rtl="0">
              <a:spcBef>
                <a:spcPts val="0"/>
              </a:spcBef>
              <a:spcAft>
                <a:spcPts val="0"/>
              </a:spcAft>
              <a:buSzPts val="1800"/>
              <a:buChar char="○"/>
            </a:pPr>
            <a:r>
              <a:rPr lang="en" sz="1800"/>
              <a:t>color: Colors.blueAccent[100] </a:t>
            </a:r>
            <a:endParaRPr sz="1800"/>
          </a:p>
          <a:p>
            <a:pPr marL="0" lvl="0" indent="0" algn="l" rtl="0">
              <a:spcBef>
                <a:spcPts val="1200"/>
              </a:spcBef>
              <a:spcAft>
                <a:spcPts val="1200"/>
              </a:spcAft>
              <a:buNone/>
            </a:pPr>
            <a:endParaRPr sz="1800"/>
          </a:p>
        </p:txBody>
      </p:sp>
      <p:pic>
        <p:nvPicPr>
          <p:cNvPr id="309" name="Google Shape;309;p39"/>
          <p:cNvPicPr preferRelativeResize="0"/>
          <p:nvPr/>
        </p:nvPicPr>
        <p:blipFill rotWithShape="1">
          <a:blip r:embed="rId3">
            <a:alphaModFix/>
          </a:blip>
          <a:srcRect l="7552" r="13935"/>
          <a:stretch/>
        </p:blipFill>
        <p:spPr>
          <a:xfrm>
            <a:off x="6277950" y="1851775"/>
            <a:ext cx="904875" cy="2171700"/>
          </a:xfrm>
          <a:prstGeom prst="rect">
            <a:avLst/>
          </a:prstGeom>
          <a:noFill/>
          <a:ln>
            <a:noFill/>
          </a:ln>
        </p:spPr>
      </p:pic>
      <p:pic>
        <p:nvPicPr>
          <p:cNvPr id="310" name="Google Shape;310;p39"/>
          <p:cNvPicPr preferRelativeResize="0"/>
          <p:nvPr/>
        </p:nvPicPr>
        <p:blipFill rotWithShape="1">
          <a:blip r:embed="rId4">
            <a:alphaModFix/>
          </a:blip>
          <a:srcRect t="5633"/>
          <a:stretch/>
        </p:blipFill>
        <p:spPr>
          <a:xfrm>
            <a:off x="7419975" y="1872550"/>
            <a:ext cx="904875" cy="2130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Let’s try placing an image instead of text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a:t>
            </a:r>
            <a:endParaRPr/>
          </a:p>
        </p:txBody>
      </p:sp>
      <p:sp>
        <p:nvSpPr>
          <p:cNvPr id="321" name="Google Shape;321;p41"/>
          <p:cNvSpPr txBox="1">
            <a:spLocks noGrp="1"/>
          </p:cNvSpPr>
          <p:nvPr>
            <p:ph type="body" idx="1"/>
          </p:nvPr>
        </p:nvSpPr>
        <p:spPr>
          <a:xfrm>
            <a:off x="819150" y="1637475"/>
            <a:ext cx="5328900" cy="280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To add an image, we use the “Image” widget.</a:t>
            </a:r>
            <a:endParaRPr sz="1800"/>
          </a:p>
          <a:p>
            <a:pPr marL="457200" lvl="0" indent="-342900" algn="l" rtl="0">
              <a:spcBef>
                <a:spcPts val="0"/>
              </a:spcBef>
              <a:spcAft>
                <a:spcPts val="0"/>
              </a:spcAft>
              <a:buSzPts val="1800"/>
              <a:buChar char="●"/>
            </a:pPr>
            <a:r>
              <a:rPr lang="en" sz="1800"/>
              <a:t>There are different ways to add an image</a:t>
            </a:r>
            <a:endParaRPr sz="1800"/>
          </a:p>
          <a:p>
            <a:pPr marL="914400" lvl="1" indent="-342900" algn="l" rtl="0">
              <a:spcBef>
                <a:spcPts val="0"/>
              </a:spcBef>
              <a:spcAft>
                <a:spcPts val="0"/>
              </a:spcAft>
              <a:buSzPts val="1800"/>
              <a:buChar char="○"/>
            </a:pPr>
            <a:r>
              <a:rPr lang="en" sz="1800"/>
              <a:t>From local image (asset image)</a:t>
            </a:r>
            <a:endParaRPr sz="1800"/>
          </a:p>
          <a:p>
            <a:pPr marL="914400" lvl="1" indent="-342900" algn="l" rtl="0">
              <a:spcBef>
                <a:spcPts val="0"/>
              </a:spcBef>
              <a:spcAft>
                <a:spcPts val="0"/>
              </a:spcAft>
              <a:buSzPts val="1800"/>
              <a:buChar char="○"/>
            </a:pPr>
            <a:r>
              <a:rPr lang="en" sz="1800"/>
              <a:t>From the internet (network image)</a:t>
            </a:r>
            <a:endParaRPr sz="1800"/>
          </a:p>
          <a:p>
            <a:pPr marL="0" lvl="0" indent="0" algn="l" rtl="0">
              <a:spcBef>
                <a:spcPts val="1200"/>
              </a:spcBef>
              <a:spcAft>
                <a:spcPts val="0"/>
              </a:spcAft>
              <a:buNone/>
            </a:pPr>
            <a:endParaRPr sz="1800"/>
          </a:p>
          <a:p>
            <a:pPr marL="0" lvl="0" indent="0" algn="l" rtl="0">
              <a:spcBef>
                <a:spcPts val="1200"/>
              </a:spcBef>
              <a:spcAft>
                <a:spcPts val="1200"/>
              </a:spcAft>
              <a:buNone/>
            </a:pPr>
            <a:endParaRPr sz="1800"/>
          </a:p>
        </p:txBody>
      </p:sp>
      <p:pic>
        <p:nvPicPr>
          <p:cNvPr id="322" name="Google Shape;322;p41"/>
          <p:cNvPicPr preferRelativeResize="0"/>
          <p:nvPr/>
        </p:nvPicPr>
        <p:blipFill>
          <a:blip r:embed="rId3">
            <a:alphaModFix/>
          </a:blip>
          <a:stretch>
            <a:fillRect/>
          </a:stretch>
        </p:blipFill>
        <p:spPr>
          <a:xfrm>
            <a:off x="6382250" y="590688"/>
            <a:ext cx="2146725" cy="39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Flutter</a:t>
            </a:r>
            <a:endParaRPr b="1"/>
          </a:p>
        </p:txBody>
      </p:sp>
      <p:sp>
        <p:nvSpPr>
          <p:cNvPr id="140" name="Google Shape;140;p15"/>
          <p:cNvSpPr txBox="1">
            <a:spLocks noGrp="1"/>
          </p:cNvSpPr>
          <p:nvPr>
            <p:ph type="body" idx="1"/>
          </p:nvPr>
        </p:nvSpPr>
        <p:spPr>
          <a:xfrm>
            <a:off x="819300" y="1506875"/>
            <a:ext cx="7505700" cy="306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80808"/>
              </a:buClr>
              <a:buSzPts val="1800"/>
              <a:buFont typeface="Times New Roman"/>
              <a:buChar char="●"/>
            </a:pPr>
            <a:r>
              <a:rPr lang="en" sz="1800" dirty="0">
                <a:solidFill>
                  <a:srgbClr val="080808"/>
                </a:solidFill>
                <a:highlight>
                  <a:srgbClr val="FFFFFF"/>
                </a:highlight>
                <a:latin typeface="Times New Roman"/>
                <a:ea typeface="Times New Roman"/>
                <a:cs typeface="Times New Roman"/>
                <a:sym typeface="Times New Roman"/>
              </a:rPr>
              <a:t>By the end of the course, you will have the basic knowledge required to build such beautiful apps.</a:t>
            </a:r>
            <a:endParaRPr sz="1800" dirty="0">
              <a:solidFill>
                <a:srgbClr val="080808"/>
              </a:solidFill>
              <a:highlight>
                <a:srgbClr val="FFFFFF"/>
              </a:highlight>
              <a:latin typeface="Times New Roman"/>
              <a:ea typeface="Times New Roman"/>
              <a:cs typeface="Times New Roman"/>
              <a:sym typeface="Times New Roman"/>
            </a:endParaRPr>
          </a:p>
          <a:p>
            <a:pPr marL="457200" lvl="0" indent="-342900" algn="l" rtl="0">
              <a:spcBef>
                <a:spcPts val="1000"/>
              </a:spcBef>
              <a:spcAft>
                <a:spcPts val="0"/>
              </a:spcAft>
              <a:buClr>
                <a:srgbClr val="080808"/>
              </a:buClr>
              <a:buSzPts val="1800"/>
              <a:buFont typeface="Times New Roman"/>
              <a:buChar char="●"/>
            </a:pPr>
            <a:r>
              <a:rPr lang="en" sz="1800" dirty="0">
                <a:solidFill>
                  <a:srgbClr val="080808"/>
                </a:solidFill>
                <a:highlight>
                  <a:srgbClr val="FFFFFF"/>
                </a:highlight>
                <a:latin typeface="Times New Roman"/>
                <a:ea typeface="Times New Roman"/>
                <a:cs typeface="Times New Roman"/>
                <a:sym typeface="Times New Roman"/>
              </a:rPr>
              <a:t>You will have the knowledge of a full stack Flutter developer, able to develop stand alone apps for Android and IOS. </a:t>
            </a:r>
            <a:endParaRPr sz="1800" dirty="0">
              <a:solidFill>
                <a:srgbClr val="080808"/>
              </a:solidFill>
              <a:highlight>
                <a:srgbClr val="FFFFFF"/>
              </a:highlight>
              <a:latin typeface="Times New Roman"/>
              <a:ea typeface="Times New Roman"/>
              <a:cs typeface="Times New Roman"/>
              <a:sym typeface="Times New Roman"/>
            </a:endParaRPr>
          </a:p>
          <a:p>
            <a:pPr marL="457200" lvl="0" indent="-342900" algn="l" rtl="0">
              <a:spcBef>
                <a:spcPts val="1000"/>
              </a:spcBef>
              <a:spcAft>
                <a:spcPts val="0"/>
              </a:spcAft>
              <a:buClr>
                <a:srgbClr val="080808"/>
              </a:buClr>
              <a:buSzPts val="1800"/>
              <a:buFont typeface="Times New Roman"/>
              <a:buChar char="●"/>
            </a:pPr>
            <a:r>
              <a:rPr lang="en" sz="1800" dirty="0">
                <a:solidFill>
                  <a:srgbClr val="080808"/>
                </a:solidFill>
                <a:highlight>
                  <a:srgbClr val="FFFFFF"/>
                </a:highlight>
                <a:latin typeface="Times New Roman"/>
                <a:ea typeface="Times New Roman"/>
                <a:cs typeface="Times New Roman"/>
                <a:sym typeface="Times New Roman"/>
              </a:rPr>
              <a:t>Excited to get started? Great! Complete the initial setup following this guide: </a:t>
            </a:r>
            <a:r>
              <a:rPr lang="en-US" sz="1800" b="0" i="0" u="none" strike="noStrike">
                <a:solidFill>
                  <a:srgbClr val="080808"/>
                </a:solidFill>
                <a:effectLst/>
                <a:latin typeface="Times New Roman" panose="02020603050405020304" pitchFamily="18" charset="0"/>
                <a:hlinkClick r:id="rId3"/>
              </a:rPr>
              <a:t>https://flutter-ko.dev/get-started/install/windows</a:t>
            </a:r>
            <a:endParaRPr lang="en-US" sz="1800" b="0" i="0" u="none" strike="noStrike">
              <a:solidFill>
                <a:srgbClr val="080808"/>
              </a:solidFill>
              <a:effectLst/>
              <a:latin typeface="Times New Roman" panose="02020603050405020304" pitchFamily="18" charset="0"/>
            </a:endParaRPr>
          </a:p>
          <a:p>
            <a:pPr marL="457200" lvl="0" indent="-342900" algn="l" rtl="0">
              <a:spcBef>
                <a:spcPts val="1000"/>
              </a:spcBef>
              <a:spcAft>
                <a:spcPts val="0"/>
              </a:spcAft>
              <a:buClr>
                <a:srgbClr val="080808"/>
              </a:buClr>
              <a:buSzPts val="1800"/>
              <a:buFont typeface="Times New Roman"/>
              <a:buChar char="●"/>
            </a:pPr>
            <a:r>
              <a:rPr lang="en" sz="1800">
                <a:solidFill>
                  <a:srgbClr val="080808"/>
                </a:solidFill>
                <a:highlight>
                  <a:srgbClr val="FFFFFF"/>
                </a:highlight>
                <a:latin typeface="Times New Roman"/>
                <a:ea typeface="Times New Roman"/>
                <a:cs typeface="Times New Roman"/>
                <a:sym typeface="Times New Roman"/>
              </a:rPr>
              <a:t>Next</a:t>
            </a:r>
            <a:r>
              <a:rPr lang="en" sz="1800" dirty="0">
                <a:solidFill>
                  <a:srgbClr val="080808"/>
                </a:solidFill>
                <a:highlight>
                  <a:srgbClr val="FFFFFF"/>
                </a:highlight>
                <a:latin typeface="Times New Roman"/>
                <a:ea typeface="Times New Roman"/>
                <a:cs typeface="Times New Roman"/>
                <a:sym typeface="Times New Roman"/>
              </a:rPr>
              <a:t>, say hello to your new best friend, </a:t>
            </a:r>
            <a:r>
              <a:rPr lang="en" sz="1800" b="1" dirty="0">
                <a:solidFill>
                  <a:srgbClr val="080808"/>
                </a:solidFill>
                <a:highlight>
                  <a:srgbClr val="FFFFFF"/>
                </a:highlight>
                <a:latin typeface="Times New Roman"/>
                <a:ea typeface="Times New Roman"/>
                <a:cs typeface="Times New Roman"/>
                <a:sym typeface="Times New Roman"/>
              </a:rPr>
              <a:t>Flutter Widget</a:t>
            </a:r>
            <a:r>
              <a:rPr lang="en" sz="1800" dirty="0">
                <a:solidFill>
                  <a:srgbClr val="080808"/>
                </a:solidFill>
                <a:highlight>
                  <a:srgbClr val="FFFFFF"/>
                </a:highlight>
                <a:latin typeface="Times New Roman"/>
                <a:ea typeface="Times New Roman"/>
                <a:cs typeface="Times New Roman"/>
                <a:sym typeface="Times New Roman"/>
              </a:rPr>
              <a:t>.</a:t>
            </a:r>
            <a:endParaRPr sz="1800" dirty="0">
              <a:solidFill>
                <a:srgbClr val="080808"/>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2"/>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Asset Image</a:t>
            </a:r>
            <a:endParaRPr/>
          </a:p>
        </p:txBody>
      </p:sp>
      <p:sp>
        <p:nvSpPr>
          <p:cNvPr id="328" name="Google Shape;328;p42"/>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First, we need to add the image as dependency</a:t>
            </a:r>
            <a:endParaRPr sz="1800"/>
          </a:p>
          <a:p>
            <a:pPr marL="914400" lvl="1" indent="-342900" algn="l" rtl="0">
              <a:spcBef>
                <a:spcPts val="0"/>
              </a:spcBef>
              <a:spcAft>
                <a:spcPts val="0"/>
              </a:spcAft>
              <a:buSzPts val="1800"/>
              <a:buChar char="○"/>
            </a:pPr>
            <a:r>
              <a:rPr lang="en" sz="1800"/>
              <a:t>For this, create an “assets” folder under your project root directory, and paste your image here.</a:t>
            </a:r>
            <a:endParaRPr sz="1800"/>
          </a:p>
          <a:p>
            <a:pPr marL="914400" lvl="1" indent="-342900" algn="l" rtl="0">
              <a:spcBef>
                <a:spcPts val="0"/>
              </a:spcBef>
              <a:spcAft>
                <a:spcPts val="0"/>
              </a:spcAft>
              <a:buSzPts val="1800"/>
              <a:buChar char="○"/>
            </a:pPr>
            <a:r>
              <a:rPr lang="en" sz="1800"/>
              <a:t>Go to pubspec.yaml file (under project root directory) and search for this line: </a:t>
            </a:r>
            <a:endParaRPr sz="1800"/>
          </a:p>
          <a:p>
            <a:pPr marL="0" lvl="0" indent="0" algn="l" rtl="0">
              <a:spcBef>
                <a:spcPts val="1200"/>
              </a:spcBef>
              <a:spcAft>
                <a:spcPts val="0"/>
              </a:spcAft>
              <a:buNone/>
            </a:pPr>
            <a:endParaRPr sz="1800"/>
          </a:p>
          <a:p>
            <a:pPr marL="0" lvl="0" indent="0" algn="l" rtl="0">
              <a:spcBef>
                <a:spcPts val="1200"/>
              </a:spcBef>
              <a:spcAft>
                <a:spcPts val="0"/>
              </a:spcAft>
              <a:buNone/>
            </a:pPr>
            <a:endParaRPr sz="1800"/>
          </a:p>
          <a:p>
            <a:pPr marL="0" lvl="0" indent="0" algn="l" rtl="0">
              <a:spcBef>
                <a:spcPts val="1200"/>
              </a:spcBef>
              <a:spcAft>
                <a:spcPts val="1200"/>
              </a:spcAft>
              <a:buNone/>
            </a:pPr>
            <a:endParaRPr sz="1800"/>
          </a:p>
        </p:txBody>
      </p:sp>
      <p:pic>
        <p:nvPicPr>
          <p:cNvPr id="329" name="Google Shape;329;p42"/>
          <p:cNvPicPr preferRelativeResize="0"/>
          <p:nvPr/>
        </p:nvPicPr>
        <p:blipFill>
          <a:blip r:embed="rId3">
            <a:alphaModFix/>
          </a:blip>
          <a:stretch>
            <a:fillRect/>
          </a:stretch>
        </p:blipFill>
        <p:spPr>
          <a:xfrm>
            <a:off x="1369225" y="3034698"/>
            <a:ext cx="6561150" cy="1040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Asset Image</a:t>
            </a:r>
            <a:endParaRPr/>
          </a:p>
        </p:txBody>
      </p:sp>
      <p:sp>
        <p:nvSpPr>
          <p:cNvPr id="335" name="Google Shape;335;p43"/>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914400" lvl="0" indent="-342900" algn="l" rtl="0">
              <a:spcBef>
                <a:spcPts val="0"/>
              </a:spcBef>
              <a:spcAft>
                <a:spcPts val="0"/>
              </a:spcAft>
              <a:buSzPts val="1800"/>
              <a:buChar char="●"/>
            </a:pPr>
            <a:r>
              <a:rPr lang="en" sz="1800"/>
              <a:t>Change to: </a:t>
            </a:r>
            <a:endParaRPr sz="1800"/>
          </a:p>
          <a:p>
            <a:pPr marL="914400" lvl="0" indent="-342900" algn="l" rtl="0">
              <a:spcBef>
                <a:spcPts val="0"/>
              </a:spcBef>
              <a:spcAft>
                <a:spcPts val="0"/>
              </a:spcAft>
              <a:buSzPts val="1800"/>
              <a:buChar char="●"/>
            </a:pPr>
            <a:endParaRPr sz="1800"/>
          </a:p>
          <a:p>
            <a:pPr marL="914400" lvl="0" indent="-342900" algn="l" rtl="0">
              <a:spcBef>
                <a:spcPts val="0"/>
              </a:spcBef>
              <a:spcAft>
                <a:spcPts val="0"/>
              </a:spcAft>
              <a:buSzPts val="1800"/>
              <a:buChar char="●"/>
            </a:pPr>
            <a:endParaRPr sz="1800"/>
          </a:p>
          <a:p>
            <a:pPr marL="914400" lvl="0" indent="-342900" algn="l" rtl="0">
              <a:spcBef>
                <a:spcPts val="0"/>
              </a:spcBef>
              <a:spcAft>
                <a:spcPts val="0"/>
              </a:spcAft>
              <a:buSzPts val="1800"/>
              <a:buChar char="●"/>
            </a:pPr>
            <a:r>
              <a:rPr lang="en" sz="1800"/>
              <a:t>In “- assets/” the “assets” is the directory. “/” tells to load everything in this directory</a:t>
            </a:r>
            <a:endParaRPr sz="1800"/>
          </a:p>
          <a:p>
            <a:pPr marL="914400" lvl="0" indent="-342900" algn="l" rtl="0">
              <a:spcBef>
                <a:spcPts val="0"/>
              </a:spcBef>
              <a:spcAft>
                <a:spcPts val="0"/>
              </a:spcAft>
              <a:buSzPts val="1800"/>
              <a:buChar char="●"/>
            </a:pPr>
            <a:r>
              <a:rPr lang="en" sz="1800"/>
              <a:t>Be very careful with indentation here. The “assets:” is preceded by two blank spaces and the next line is preceded by four.</a:t>
            </a:r>
            <a:endParaRPr sz="1800"/>
          </a:p>
          <a:p>
            <a:pPr marL="914400" lvl="0" indent="-342900" algn="l" rtl="0">
              <a:spcBef>
                <a:spcPts val="0"/>
              </a:spcBef>
              <a:spcAft>
                <a:spcPts val="0"/>
              </a:spcAft>
              <a:buSzPts val="1800"/>
              <a:buChar char="●"/>
            </a:pPr>
            <a:r>
              <a:rPr lang="en" sz="1800"/>
              <a:t>When you are done, hit save</a:t>
            </a:r>
            <a:endParaRPr sz="1800"/>
          </a:p>
        </p:txBody>
      </p:sp>
      <p:pic>
        <p:nvPicPr>
          <p:cNvPr id="336" name="Google Shape;336;p43"/>
          <p:cNvPicPr preferRelativeResize="0"/>
          <p:nvPr/>
        </p:nvPicPr>
        <p:blipFill>
          <a:blip r:embed="rId3">
            <a:alphaModFix/>
          </a:blip>
          <a:stretch>
            <a:fillRect/>
          </a:stretch>
        </p:blipFill>
        <p:spPr>
          <a:xfrm>
            <a:off x="1458325" y="1898675"/>
            <a:ext cx="1366232" cy="540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4"/>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Asset Image</a:t>
            </a:r>
            <a:endParaRPr/>
          </a:p>
        </p:txBody>
      </p:sp>
      <p:sp>
        <p:nvSpPr>
          <p:cNvPr id="342" name="Google Shape;342;p44"/>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Click “pub get” to get all dependencies listed</a:t>
            </a:r>
            <a:endParaRPr sz="1800"/>
          </a:p>
          <a:p>
            <a:pPr marL="0" lvl="0" indent="0" algn="l" rtl="0">
              <a:spcBef>
                <a:spcPts val="1200"/>
              </a:spcBef>
              <a:spcAft>
                <a:spcPts val="0"/>
              </a:spcAft>
              <a:buNone/>
            </a:pPr>
            <a:endParaRPr sz="1800"/>
          </a:p>
          <a:p>
            <a:pPr marL="457200" lvl="0" indent="-342900" algn="l" rtl="0">
              <a:spcBef>
                <a:spcPts val="1200"/>
              </a:spcBef>
              <a:spcAft>
                <a:spcPts val="0"/>
              </a:spcAft>
              <a:buSzPts val="1800"/>
              <a:buChar char="●"/>
            </a:pPr>
            <a:r>
              <a:rPr lang="en" sz="1800"/>
              <a:t>When done, we can load asset images anywhere in app like this:</a:t>
            </a:r>
            <a:endParaRPr sz="1800"/>
          </a:p>
          <a:p>
            <a:pPr marL="0" lvl="0" indent="0" algn="l" rtl="0">
              <a:spcBef>
                <a:spcPts val="1200"/>
              </a:spcBef>
              <a:spcAft>
                <a:spcPts val="0"/>
              </a:spcAft>
              <a:buNone/>
            </a:pPr>
            <a:endParaRPr sz="1800"/>
          </a:p>
          <a:p>
            <a:pPr marL="457200" lvl="0" indent="-342900" algn="l" rtl="0">
              <a:spcBef>
                <a:spcPts val="1200"/>
              </a:spcBef>
              <a:spcAft>
                <a:spcPts val="0"/>
              </a:spcAft>
              <a:buSzPts val="1800"/>
              <a:buChar char="●"/>
            </a:pPr>
            <a:r>
              <a:rPr lang="en" sz="1800"/>
              <a:t>Just don’t forget to start with “assets/” since this is where your image is in. </a:t>
            </a:r>
            <a:endParaRPr sz="1800"/>
          </a:p>
        </p:txBody>
      </p:sp>
      <p:pic>
        <p:nvPicPr>
          <p:cNvPr id="343" name="Google Shape;343;p44"/>
          <p:cNvPicPr preferRelativeResize="0"/>
          <p:nvPr/>
        </p:nvPicPr>
        <p:blipFill rotWithShape="1">
          <a:blip r:embed="rId3">
            <a:alphaModFix/>
          </a:blip>
          <a:srcRect b="7467"/>
          <a:stretch/>
        </p:blipFill>
        <p:spPr>
          <a:xfrm>
            <a:off x="1067625" y="1860200"/>
            <a:ext cx="7008749" cy="500400"/>
          </a:xfrm>
          <a:prstGeom prst="rect">
            <a:avLst/>
          </a:prstGeom>
          <a:noFill/>
          <a:ln>
            <a:noFill/>
          </a:ln>
        </p:spPr>
      </p:pic>
      <p:pic>
        <p:nvPicPr>
          <p:cNvPr id="344" name="Google Shape;344;p44"/>
          <p:cNvPicPr preferRelativeResize="0"/>
          <p:nvPr/>
        </p:nvPicPr>
        <p:blipFill>
          <a:blip r:embed="rId4">
            <a:alphaModFix/>
          </a:blip>
          <a:stretch>
            <a:fillRect/>
          </a:stretch>
        </p:blipFill>
        <p:spPr>
          <a:xfrm>
            <a:off x="1327750" y="2975250"/>
            <a:ext cx="2760900" cy="224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5"/>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 Image</a:t>
            </a:r>
            <a:endParaRPr/>
          </a:p>
        </p:txBody>
      </p:sp>
      <p:sp>
        <p:nvSpPr>
          <p:cNvPr id="350" name="Google Shape;350;p45"/>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Or you can load you image from the internet. Obviously, the image won’t load as fast as asset image.</a:t>
            </a:r>
            <a:endParaRPr sz="1800"/>
          </a:p>
          <a:p>
            <a:pPr marL="0" lvl="0" indent="0" algn="l" rtl="0">
              <a:spcBef>
                <a:spcPts val="1200"/>
              </a:spcBef>
              <a:spcAft>
                <a:spcPts val="0"/>
              </a:spcAft>
              <a:buNone/>
            </a:pPr>
            <a:endParaRPr sz="1800"/>
          </a:p>
          <a:p>
            <a:pPr marL="0" lvl="0" indent="0" algn="l" rtl="0">
              <a:spcBef>
                <a:spcPts val="1200"/>
              </a:spcBef>
              <a:spcAft>
                <a:spcPts val="0"/>
              </a:spcAft>
              <a:buNone/>
            </a:pPr>
            <a:endParaRPr sz="1800"/>
          </a:p>
          <a:p>
            <a:pPr marL="0" lvl="0" indent="0" algn="l" rtl="0">
              <a:spcBef>
                <a:spcPts val="1200"/>
              </a:spcBef>
              <a:spcAft>
                <a:spcPts val="1200"/>
              </a:spcAft>
              <a:buNone/>
            </a:pPr>
            <a:endParaRPr sz="1800"/>
          </a:p>
        </p:txBody>
      </p:sp>
      <p:pic>
        <p:nvPicPr>
          <p:cNvPr id="351" name="Google Shape;351;p45"/>
          <p:cNvPicPr preferRelativeResize="0"/>
          <p:nvPr/>
        </p:nvPicPr>
        <p:blipFill>
          <a:blip r:embed="rId3">
            <a:alphaModFix/>
          </a:blip>
          <a:stretch>
            <a:fillRect/>
          </a:stretch>
        </p:blipFill>
        <p:spPr>
          <a:xfrm>
            <a:off x="1327750" y="2266950"/>
            <a:ext cx="3313450" cy="263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 Icon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7"/>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app icon</a:t>
            </a:r>
            <a:endParaRPr/>
          </a:p>
        </p:txBody>
      </p:sp>
      <p:sp>
        <p:nvSpPr>
          <p:cNvPr id="362" name="Google Shape;362;p47"/>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The manual way of changing app icon is a little boring to say the least. </a:t>
            </a:r>
            <a:endParaRPr sz="1800"/>
          </a:p>
          <a:p>
            <a:pPr marL="457200" lvl="0" indent="-342900" algn="l" rtl="0">
              <a:spcBef>
                <a:spcPts val="0"/>
              </a:spcBef>
              <a:spcAft>
                <a:spcPts val="0"/>
              </a:spcAft>
              <a:buSzPts val="1800"/>
              <a:buChar char="●"/>
            </a:pPr>
            <a:r>
              <a:rPr lang="en" sz="1800"/>
              <a:t>Fortunately, there is a wide community of developers who contribute to improving flutter.</a:t>
            </a:r>
            <a:endParaRPr sz="1800"/>
          </a:p>
          <a:p>
            <a:pPr marL="457200" lvl="0" indent="-342900" algn="l" rtl="0">
              <a:spcBef>
                <a:spcPts val="0"/>
              </a:spcBef>
              <a:spcAft>
                <a:spcPts val="0"/>
              </a:spcAft>
              <a:buSzPts val="1800"/>
              <a:buChar char="●"/>
            </a:pPr>
            <a:r>
              <a:rPr lang="en" sz="1800"/>
              <a:t>If you need anything generic, mostly probably it is something someone else has needed and is willing to share his solution with you. </a:t>
            </a:r>
            <a:endParaRPr sz="1800"/>
          </a:p>
          <a:p>
            <a:pPr marL="457200" lvl="0" indent="-342900" algn="l" rtl="0">
              <a:spcBef>
                <a:spcPts val="0"/>
              </a:spcBef>
              <a:spcAft>
                <a:spcPts val="0"/>
              </a:spcAft>
              <a:buSzPts val="1800"/>
              <a:buChar char="●"/>
            </a:pPr>
            <a:r>
              <a:rPr lang="en" sz="1800"/>
              <a:t>The official platform for this is pub.dev.</a:t>
            </a:r>
            <a:endParaRPr sz="1800"/>
          </a:p>
          <a:p>
            <a:pPr marL="457200" lvl="0" indent="-342900" algn="l" rtl="0">
              <a:spcBef>
                <a:spcPts val="0"/>
              </a:spcBef>
              <a:spcAft>
                <a:spcPts val="0"/>
              </a:spcAft>
              <a:buSzPts val="1800"/>
              <a:buChar char="●"/>
            </a:pPr>
            <a:r>
              <a:rPr lang="en" sz="1800"/>
              <a:t>Head over to pub.dev and search for what you need. In this case, search for “launcher icons”</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app icon</a:t>
            </a:r>
            <a:endParaRPr/>
          </a:p>
        </p:txBody>
      </p:sp>
      <p:sp>
        <p:nvSpPr>
          <p:cNvPr id="368" name="Google Shape;368;p48"/>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The manual way of changing app icon is a little boring to say the least. </a:t>
            </a:r>
            <a:endParaRPr sz="1800"/>
          </a:p>
          <a:p>
            <a:pPr marL="457200" lvl="0" indent="-342900" algn="l" rtl="0">
              <a:spcBef>
                <a:spcPts val="0"/>
              </a:spcBef>
              <a:spcAft>
                <a:spcPts val="0"/>
              </a:spcAft>
              <a:buSzPts val="1800"/>
              <a:buChar char="●"/>
            </a:pPr>
            <a:r>
              <a:rPr lang="en" sz="1800"/>
              <a:t>Fortunately, there is a wide community of developers who contribute to improving flutter.</a:t>
            </a:r>
            <a:endParaRPr sz="1800"/>
          </a:p>
          <a:p>
            <a:pPr marL="457200" lvl="0" indent="-342900" algn="l" rtl="0">
              <a:spcBef>
                <a:spcPts val="0"/>
              </a:spcBef>
              <a:spcAft>
                <a:spcPts val="0"/>
              </a:spcAft>
              <a:buSzPts val="1800"/>
              <a:buChar char="●"/>
            </a:pPr>
            <a:r>
              <a:rPr lang="en" sz="1800"/>
              <a:t>If you need anything generic, mostly probably it is something someone else has needed and is willing to share his solution with you. </a:t>
            </a:r>
            <a:endParaRPr sz="1800"/>
          </a:p>
          <a:p>
            <a:pPr marL="457200" lvl="0" indent="-342900" algn="l" rtl="0">
              <a:spcBef>
                <a:spcPts val="0"/>
              </a:spcBef>
              <a:spcAft>
                <a:spcPts val="0"/>
              </a:spcAft>
              <a:buSzPts val="1800"/>
              <a:buChar char="●"/>
            </a:pPr>
            <a:r>
              <a:rPr lang="en" sz="1800"/>
              <a:t>The official platform for this is pub.dev.</a:t>
            </a:r>
            <a:endParaRPr sz="1800"/>
          </a:p>
          <a:p>
            <a:pPr marL="457200" lvl="0" indent="-342900" algn="l" rtl="0">
              <a:spcBef>
                <a:spcPts val="0"/>
              </a:spcBef>
              <a:spcAft>
                <a:spcPts val="0"/>
              </a:spcAft>
              <a:buSzPts val="1800"/>
              <a:buChar char="●"/>
            </a:pPr>
            <a:r>
              <a:rPr lang="en" sz="1800"/>
              <a:t>Head over to pub.dev and search for what you need. In this case, search for “launcher icons”</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app icon</a:t>
            </a:r>
            <a:endParaRPr/>
          </a:p>
        </p:txBody>
      </p:sp>
      <p:sp>
        <p:nvSpPr>
          <p:cNvPr id="374" name="Google Shape;374;p49"/>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Select flutter_launcher_icons</a:t>
            </a:r>
            <a:endParaRPr sz="1800"/>
          </a:p>
        </p:txBody>
      </p:sp>
      <p:pic>
        <p:nvPicPr>
          <p:cNvPr id="375" name="Google Shape;375;p49"/>
          <p:cNvPicPr preferRelativeResize="0"/>
          <p:nvPr/>
        </p:nvPicPr>
        <p:blipFill>
          <a:blip r:embed="rId3">
            <a:alphaModFix/>
          </a:blip>
          <a:stretch>
            <a:fillRect/>
          </a:stretch>
        </p:blipFill>
        <p:spPr>
          <a:xfrm>
            <a:off x="1627313" y="2070500"/>
            <a:ext cx="5648325" cy="1724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app icon</a:t>
            </a:r>
            <a:endParaRPr/>
          </a:p>
        </p:txBody>
      </p:sp>
      <p:sp>
        <p:nvSpPr>
          <p:cNvPr id="381" name="Google Shape;381;p50"/>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Explore its documentation. Then go to “installing” tabs for how install it.</a:t>
            </a:r>
            <a:endParaRPr sz="1800"/>
          </a:p>
        </p:txBody>
      </p:sp>
      <p:pic>
        <p:nvPicPr>
          <p:cNvPr id="382" name="Google Shape;382;p50"/>
          <p:cNvPicPr preferRelativeResize="0"/>
          <p:nvPr/>
        </p:nvPicPr>
        <p:blipFill>
          <a:blip r:embed="rId3">
            <a:alphaModFix/>
          </a:blip>
          <a:stretch>
            <a:fillRect/>
          </a:stretch>
        </p:blipFill>
        <p:spPr>
          <a:xfrm>
            <a:off x="2233613" y="2056488"/>
            <a:ext cx="4676775" cy="1914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1"/>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app icon</a:t>
            </a:r>
            <a:endParaRPr/>
          </a:p>
        </p:txBody>
      </p:sp>
      <p:sp>
        <p:nvSpPr>
          <p:cNvPr id="388" name="Google Shape;388;p51"/>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Add to dependencies: </a:t>
            </a:r>
            <a:r>
              <a:rPr lang="en">
                <a:solidFill>
                  <a:srgbClr val="333333"/>
                </a:solidFill>
                <a:highlight>
                  <a:srgbClr val="F8F8F8"/>
                </a:highlight>
                <a:latin typeface="Roboto Mono"/>
                <a:ea typeface="Roboto Mono"/>
                <a:cs typeface="Roboto Mono"/>
                <a:sym typeface="Roboto Mono"/>
              </a:rPr>
              <a:t> flutter_launcher_icons: </a:t>
            </a:r>
            <a:r>
              <a:rPr lang="en">
                <a:solidFill>
                  <a:srgbClr val="DD1144"/>
                </a:solidFill>
                <a:highlight>
                  <a:srgbClr val="F8F8F8"/>
                </a:highlight>
                <a:latin typeface="Roboto Mono"/>
                <a:ea typeface="Roboto Mono"/>
                <a:cs typeface="Roboto Mono"/>
                <a:sym typeface="Roboto Mono"/>
              </a:rPr>
              <a:t>^0.8.1</a:t>
            </a:r>
            <a:endParaRPr>
              <a:solidFill>
                <a:srgbClr val="333333"/>
              </a:solidFill>
              <a:highlight>
                <a:srgbClr val="F8F8F8"/>
              </a:highlight>
              <a:latin typeface="Roboto Mono"/>
              <a:ea typeface="Roboto Mono"/>
              <a:cs typeface="Roboto Mono"/>
              <a:sym typeface="Roboto Mono"/>
            </a:endParaRPr>
          </a:p>
          <a:p>
            <a:pPr marL="457200" lvl="0" indent="-342900" algn="l" rtl="0">
              <a:spcBef>
                <a:spcPts val="0"/>
              </a:spcBef>
              <a:spcAft>
                <a:spcPts val="0"/>
              </a:spcAft>
              <a:buSzPts val="1800"/>
              <a:buChar char="●"/>
            </a:pPr>
            <a:r>
              <a:rPr lang="en" sz="1800"/>
              <a:t>I always add dependencies under the line “cupertino icons”</a:t>
            </a:r>
            <a:endParaRPr sz="1800"/>
          </a:p>
          <a:p>
            <a:pPr marL="457200" lvl="0" indent="-342900" algn="l" rtl="0">
              <a:spcBef>
                <a:spcPts val="0"/>
              </a:spcBef>
              <a:spcAft>
                <a:spcPts val="0"/>
              </a:spcAft>
              <a:buSzPts val="1800"/>
              <a:buChar char="●"/>
            </a:pPr>
            <a:endParaRPr sz="1800"/>
          </a:p>
          <a:p>
            <a:pPr marL="457200" lvl="0" indent="-342900" algn="l" rtl="0">
              <a:spcBef>
                <a:spcPts val="0"/>
              </a:spcBef>
              <a:spcAft>
                <a:spcPts val="0"/>
              </a:spcAft>
              <a:buSzPts val="1800"/>
              <a:buChar char="●"/>
            </a:pPr>
            <a:endParaRPr sz="1800"/>
          </a:p>
          <a:p>
            <a:pPr marL="457200" lvl="0" indent="-342900" algn="l" rtl="0">
              <a:spcBef>
                <a:spcPts val="0"/>
              </a:spcBef>
              <a:spcAft>
                <a:spcPts val="0"/>
              </a:spcAft>
              <a:buSzPts val="1800"/>
              <a:buChar char="●"/>
            </a:pPr>
            <a:r>
              <a:rPr lang="en" sz="1800"/>
              <a:t>Be very careful with the indentation. It must be aligned the same way as cupertino_icons </a:t>
            </a:r>
            <a:endParaRPr sz="1800"/>
          </a:p>
          <a:p>
            <a:pPr marL="457200" lvl="0" indent="-342900" algn="l" rtl="0">
              <a:spcBef>
                <a:spcPts val="0"/>
              </a:spcBef>
              <a:spcAft>
                <a:spcPts val="0"/>
              </a:spcAft>
              <a:buSzPts val="1800"/>
              <a:buChar char="●"/>
            </a:pPr>
            <a:r>
              <a:rPr lang="en" sz="1800"/>
              <a:t>Then read its readme to learn how to use it.</a:t>
            </a:r>
            <a:endParaRPr sz="1800"/>
          </a:p>
        </p:txBody>
      </p:sp>
      <p:pic>
        <p:nvPicPr>
          <p:cNvPr id="389" name="Google Shape;389;p51"/>
          <p:cNvPicPr preferRelativeResize="0"/>
          <p:nvPr/>
        </p:nvPicPr>
        <p:blipFill>
          <a:blip r:embed="rId3">
            <a:alphaModFix/>
          </a:blip>
          <a:stretch>
            <a:fillRect/>
          </a:stretch>
        </p:blipFill>
        <p:spPr>
          <a:xfrm>
            <a:off x="976150" y="2201000"/>
            <a:ext cx="2981106" cy="500400"/>
          </a:xfrm>
          <a:prstGeom prst="rect">
            <a:avLst/>
          </a:prstGeom>
          <a:noFill/>
          <a:ln>
            <a:noFill/>
          </a:ln>
        </p:spPr>
      </p:pic>
      <p:pic>
        <p:nvPicPr>
          <p:cNvPr id="390" name="Google Shape;390;p51"/>
          <p:cNvPicPr preferRelativeResize="0"/>
          <p:nvPr/>
        </p:nvPicPr>
        <p:blipFill>
          <a:blip r:embed="rId4">
            <a:alphaModFix/>
          </a:blip>
          <a:stretch>
            <a:fillRect/>
          </a:stretch>
        </p:blipFill>
        <p:spPr>
          <a:xfrm>
            <a:off x="5658375" y="3314552"/>
            <a:ext cx="2981099" cy="12114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Widgets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app icon</a:t>
            </a:r>
            <a:endParaRPr/>
          </a:p>
        </p:txBody>
      </p:sp>
      <p:sp>
        <p:nvSpPr>
          <p:cNvPr id="396" name="Google Shape;396;p52"/>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According to the readme, add these here and </a:t>
            </a:r>
            <a:r>
              <a:rPr lang="en" sz="1800" b="1"/>
              <a:t>in the same indentation</a:t>
            </a:r>
            <a:endParaRPr sz="1800" b="1"/>
          </a:p>
          <a:p>
            <a:pPr marL="457200" lvl="0" indent="-342900" algn="l" rtl="0">
              <a:spcBef>
                <a:spcPts val="0"/>
              </a:spcBef>
              <a:spcAft>
                <a:spcPts val="0"/>
              </a:spcAft>
              <a:buSzPts val="1800"/>
              <a:buChar char="●"/>
            </a:pPr>
            <a:r>
              <a:rPr lang="en" sz="1800"/>
              <a:t>Change Image_path should to the correct path of your icon image.</a:t>
            </a:r>
            <a:r>
              <a:rPr lang="en" sz="1800" b="1"/>
              <a:t> </a:t>
            </a:r>
            <a:endParaRPr sz="1800" b="1"/>
          </a:p>
        </p:txBody>
      </p:sp>
      <p:pic>
        <p:nvPicPr>
          <p:cNvPr id="397" name="Google Shape;397;p52"/>
          <p:cNvPicPr preferRelativeResize="0"/>
          <p:nvPr/>
        </p:nvPicPr>
        <p:blipFill>
          <a:blip r:embed="rId3">
            <a:alphaModFix/>
          </a:blip>
          <a:stretch>
            <a:fillRect/>
          </a:stretch>
        </p:blipFill>
        <p:spPr>
          <a:xfrm>
            <a:off x="2544575" y="2518925"/>
            <a:ext cx="3314700" cy="159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3"/>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app icon</a:t>
            </a:r>
            <a:endParaRPr/>
          </a:p>
        </p:txBody>
      </p:sp>
      <p:sp>
        <p:nvSpPr>
          <p:cNvPr id="403" name="Google Shape;403;p53"/>
          <p:cNvSpPr txBox="1">
            <a:spLocks noGrp="1"/>
          </p:cNvSpPr>
          <p:nvPr>
            <p:ph type="body" idx="1"/>
          </p:nvPr>
        </p:nvSpPr>
        <p:spPr>
          <a:xfrm>
            <a:off x="819150" y="1426525"/>
            <a:ext cx="73683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Open a terminal</a:t>
            </a:r>
            <a:endParaRPr sz="1800" b="1"/>
          </a:p>
        </p:txBody>
      </p:sp>
      <p:pic>
        <p:nvPicPr>
          <p:cNvPr id="404" name="Google Shape;404;p53"/>
          <p:cNvPicPr preferRelativeResize="0"/>
          <p:nvPr/>
        </p:nvPicPr>
        <p:blipFill>
          <a:blip r:embed="rId3">
            <a:alphaModFix/>
          </a:blip>
          <a:stretch>
            <a:fillRect/>
          </a:stretch>
        </p:blipFill>
        <p:spPr>
          <a:xfrm>
            <a:off x="573738" y="1981602"/>
            <a:ext cx="7996526" cy="2244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4"/>
          <p:cNvSpPr txBox="1">
            <a:spLocks noGrp="1"/>
          </p:cNvSpPr>
          <p:nvPr>
            <p:ph type="title"/>
          </p:nvPr>
        </p:nvSpPr>
        <p:spPr>
          <a:xfrm>
            <a:off x="819150" y="845600"/>
            <a:ext cx="7505700" cy="50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app icon</a:t>
            </a:r>
            <a:endParaRPr/>
          </a:p>
        </p:txBody>
      </p:sp>
      <p:sp>
        <p:nvSpPr>
          <p:cNvPr id="410" name="Google Shape;410;p54"/>
          <p:cNvSpPr txBox="1">
            <a:spLocks noGrp="1"/>
          </p:cNvSpPr>
          <p:nvPr>
            <p:ph type="body" idx="1"/>
          </p:nvPr>
        </p:nvSpPr>
        <p:spPr>
          <a:xfrm>
            <a:off x="819150" y="1426525"/>
            <a:ext cx="5107800" cy="301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And run these two commands - </a:t>
            </a:r>
            <a:endParaRPr sz="1800"/>
          </a:p>
          <a:p>
            <a:pPr marL="0" lvl="0" indent="0" algn="l" rtl="0">
              <a:spcBef>
                <a:spcPts val="1200"/>
              </a:spcBef>
              <a:spcAft>
                <a:spcPts val="0"/>
              </a:spcAft>
              <a:buNone/>
            </a:pPr>
            <a:endParaRPr sz="1800"/>
          </a:p>
          <a:p>
            <a:pPr marL="0" lvl="0" indent="0" algn="l" rtl="0">
              <a:spcBef>
                <a:spcPts val="1200"/>
              </a:spcBef>
              <a:spcAft>
                <a:spcPts val="0"/>
              </a:spcAft>
              <a:buNone/>
            </a:pPr>
            <a:endParaRPr sz="1800"/>
          </a:p>
          <a:p>
            <a:pPr marL="457200" lvl="0" indent="-342900" algn="l" rtl="0">
              <a:spcBef>
                <a:spcPts val="1200"/>
              </a:spcBef>
              <a:spcAft>
                <a:spcPts val="0"/>
              </a:spcAft>
              <a:buSzPts val="1800"/>
              <a:buChar char="●"/>
            </a:pPr>
            <a:r>
              <a:rPr lang="en" sz="1800"/>
              <a:t>And that’ it! You may have to reinstall the app for icon to work.</a:t>
            </a:r>
            <a:endParaRPr sz="1800"/>
          </a:p>
        </p:txBody>
      </p:sp>
      <p:pic>
        <p:nvPicPr>
          <p:cNvPr id="411" name="Google Shape;411;p54"/>
          <p:cNvPicPr preferRelativeResize="0"/>
          <p:nvPr/>
        </p:nvPicPr>
        <p:blipFill>
          <a:blip r:embed="rId3">
            <a:alphaModFix/>
          </a:blip>
          <a:stretch>
            <a:fillRect/>
          </a:stretch>
        </p:blipFill>
        <p:spPr>
          <a:xfrm>
            <a:off x="957325" y="1952625"/>
            <a:ext cx="3476625" cy="619125"/>
          </a:xfrm>
          <a:prstGeom prst="rect">
            <a:avLst/>
          </a:prstGeom>
          <a:noFill/>
          <a:ln>
            <a:noFill/>
          </a:ln>
        </p:spPr>
      </p:pic>
      <p:pic>
        <p:nvPicPr>
          <p:cNvPr id="412" name="Google Shape;412;p54"/>
          <p:cNvPicPr preferRelativeResize="0"/>
          <p:nvPr/>
        </p:nvPicPr>
        <p:blipFill>
          <a:blip r:embed="rId4">
            <a:alphaModFix/>
          </a:blip>
          <a:stretch>
            <a:fillRect/>
          </a:stretch>
        </p:blipFill>
        <p:spPr>
          <a:xfrm>
            <a:off x="6296013" y="2410800"/>
            <a:ext cx="2028825" cy="2133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5"/>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Boss level challenge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6"/>
          <p:cNvSpPr txBox="1">
            <a:spLocks noGrp="1"/>
          </p:cNvSpPr>
          <p:nvPr>
            <p:ph type="title"/>
          </p:nvPr>
        </p:nvSpPr>
        <p:spPr>
          <a:xfrm>
            <a:off x="819150" y="564325"/>
            <a:ext cx="7505700" cy="66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a:t>
            </a:r>
            <a:endParaRPr/>
          </a:p>
        </p:txBody>
      </p:sp>
      <p:sp>
        <p:nvSpPr>
          <p:cNvPr id="423" name="Google Shape;423;p56"/>
          <p:cNvSpPr txBox="1">
            <a:spLocks noGrp="1"/>
          </p:cNvSpPr>
          <p:nvPr>
            <p:ph type="body" idx="1"/>
          </p:nvPr>
        </p:nvSpPr>
        <p:spPr>
          <a:xfrm>
            <a:off x="819150" y="1225525"/>
            <a:ext cx="4846800" cy="321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Can you implement this UI?</a:t>
            </a:r>
            <a:endParaRPr sz="1600"/>
          </a:p>
          <a:p>
            <a:pPr marL="457200" lvl="0" indent="-330200" algn="l" rtl="0">
              <a:spcBef>
                <a:spcPts val="1200"/>
              </a:spcBef>
              <a:spcAft>
                <a:spcPts val="0"/>
              </a:spcAft>
              <a:buSzPts val="1600"/>
              <a:buChar char="●"/>
            </a:pPr>
            <a:r>
              <a:rPr lang="en" sz="1600"/>
              <a:t>Here we have a container in the center with some text in the center. The text color is white and the text size is 30. The red container is exactly 200 pixels in length and 300 pixels in width. </a:t>
            </a:r>
            <a:endParaRPr sz="1600"/>
          </a:p>
          <a:p>
            <a:pPr marL="457200" lvl="0" indent="-330200" algn="l" rtl="0">
              <a:spcBef>
                <a:spcPts val="0"/>
              </a:spcBef>
              <a:spcAft>
                <a:spcPts val="0"/>
              </a:spcAft>
              <a:buSzPts val="1600"/>
              <a:buChar char="●"/>
            </a:pPr>
            <a:r>
              <a:rPr lang="en" sz="1600"/>
              <a:t>We haven’t yet discussed coloring and sizing containers or coloring text. But I encourage you to find that out yourself using the online docs or quick docs from android studio. </a:t>
            </a:r>
            <a:endParaRPr sz="1600"/>
          </a:p>
          <a:p>
            <a:pPr marL="457200" lvl="0" indent="-330200" algn="l" rtl="0">
              <a:spcBef>
                <a:spcPts val="0"/>
              </a:spcBef>
              <a:spcAft>
                <a:spcPts val="0"/>
              </a:spcAft>
              <a:buSzPts val="1600"/>
              <a:buChar char="●"/>
            </a:pPr>
            <a:r>
              <a:rPr lang="en" sz="1600"/>
              <a:t>Change the app icon to anything you want</a:t>
            </a:r>
            <a:endParaRPr sz="1600"/>
          </a:p>
        </p:txBody>
      </p:sp>
      <p:pic>
        <p:nvPicPr>
          <p:cNvPr id="424" name="Google Shape;424;p56"/>
          <p:cNvPicPr preferRelativeResize="0"/>
          <p:nvPr/>
        </p:nvPicPr>
        <p:blipFill rotWithShape="1">
          <a:blip r:embed="rId3">
            <a:alphaModFix/>
          </a:blip>
          <a:srcRect t="2152"/>
          <a:stretch/>
        </p:blipFill>
        <p:spPr>
          <a:xfrm>
            <a:off x="6240275" y="321450"/>
            <a:ext cx="2438600" cy="4293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Widgets</a:t>
            </a:r>
            <a:endParaRPr b="1"/>
          </a:p>
        </p:txBody>
      </p:sp>
      <p:sp>
        <p:nvSpPr>
          <p:cNvPr id="151" name="Google Shape;151;p17"/>
          <p:cNvSpPr txBox="1">
            <a:spLocks noGrp="1"/>
          </p:cNvSpPr>
          <p:nvPr>
            <p:ph type="body" idx="1"/>
          </p:nvPr>
        </p:nvSpPr>
        <p:spPr>
          <a:xfrm>
            <a:off x="819300" y="1506875"/>
            <a:ext cx="7505700" cy="293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80808"/>
              </a:buClr>
              <a:buSzPts val="1800"/>
              <a:buFont typeface="Times New Roman"/>
              <a:buChar char="●"/>
            </a:pPr>
            <a:r>
              <a:rPr lang="en" sz="1800">
                <a:solidFill>
                  <a:srgbClr val="080808"/>
                </a:solidFill>
                <a:highlight>
                  <a:srgbClr val="FFFFFF"/>
                </a:highlight>
                <a:latin typeface="Times New Roman"/>
                <a:ea typeface="Times New Roman"/>
                <a:cs typeface="Times New Roman"/>
                <a:sym typeface="Times New Roman"/>
              </a:rPr>
              <a:t>Each element on a screen of the Flutter app is a widget.</a:t>
            </a:r>
            <a:endParaRPr sz="1800">
              <a:solidFill>
                <a:srgbClr val="080808"/>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1800">
              <a:solidFill>
                <a:srgbClr val="080808"/>
              </a:solidFill>
              <a:highlight>
                <a:srgbClr val="FFFFFF"/>
              </a:highlight>
              <a:latin typeface="Times New Roman"/>
              <a:ea typeface="Times New Roman"/>
              <a:cs typeface="Times New Roman"/>
              <a:sym typeface="Times New Roman"/>
            </a:endParaRPr>
          </a:p>
          <a:p>
            <a:pPr marL="457200" lvl="0" indent="-342900" algn="l" rtl="0">
              <a:spcBef>
                <a:spcPts val="1000"/>
              </a:spcBef>
              <a:spcAft>
                <a:spcPts val="0"/>
              </a:spcAft>
              <a:buClr>
                <a:srgbClr val="080808"/>
              </a:buClr>
              <a:buSzPts val="1800"/>
              <a:buFont typeface="Times New Roman"/>
              <a:buChar char="●"/>
            </a:pPr>
            <a:r>
              <a:rPr lang="en" sz="1800">
                <a:solidFill>
                  <a:srgbClr val="080808"/>
                </a:solidFill>
                <a:highlight>
                  <a:srgbClr val="FFFFFF"/>
                </a:highlight>
                <a:latin typeface="Times New Roman"/>
                <a:ea typeface="Times New Roman"/>
                <a:cs typeface="Times New Roman"/>
                <a:sym typeface="Times New Roman"/>
              </a:rPr>
              <a:t>Each flutter app is built by placing widgets over widget, just like we place lego block over lego blocks.</a:t>
            </a:r>
            <a:endParaRPr sz="1800">
              <a:solidFill>
                <a:srgbClr val="080808"/>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1800">
              <a:solidFill>
                <a:srgbClr val="080808"/>
              </a:solidFill>
              <a:highlight>
                <a:srgbClr val="FFFFFF"/>
              </a:highlight>
              <a:latin typeface="Times New Roman"/>
              <a:ea typeface="Times New Roman"/>
              <a:cs typeface="Times New Roman"/>
              <a:sym typeface="Times New Roman"/>
            </a:endParaRPr>
          </a:p>
          <a:p>
            <a:pPr marL="457200" lvl="0" indent="-342900" algn="l" rtl="0">
              <a:spcBef>
                <a:spcPts val="1000"/>
              </a:spcBef>
              <a:spcAft>
                <a:spcPts val="0"/>
              </a:spcAft>
              <a:buClr>
                <a:srgbClr val="080808"/>
              </a:buClr>
              <a:buSzPts val="1800"/>
              <a:buFont typeface="Times New Roman"/>
              <a:buChar char="●"/>
            </a:pPr>
            <a:r>
              <a:rPr lang="en" sz="1800">
                <a:solidFill>
                  <a:srgbClr val="080808"/>
                </a:solidFill>
                <a:highlight>
                  <a:srgbClr val="FFFFFF"/>
                </a:highlight>
                <a:latin typeface="Times New Roman"/>
                <a:ea typeface="Times New Roman"/>
                <a:cs typeface="Times New Roman"/>
                <a:sym typeface="Times New Roman"/>
              </a:rPr>
              <a:t>Placing widgets over widgets over widgets create a tree of widgets.</a:t>
            </a:r>
            <a:endParaRPr sz="1800">
              <a:solidFill>
                <a:srgbClr val="080808"/>
              </a:solidFill>
              <a:highlight>
                <a:srgbClr val="FFFFFF"/>
              </a:highlight>
              <a:latin typeface="Times New Roman"/>
              <a:ea typeface="Times New Roman"/>
              <a:cs typeface="Times New Roman"/>
              <a:sym typeface="Times New Roman"/>
            </a:endParaRPr>
          </a:p>
          <a:p>
            <a:pPr marL="0" lvl="0" indent="0" algn="l" rtl="0">
              <a:spcBef>
                <a:spcPts val="1000"/>
              </a:spcBef>
              <a:spcAft>
                <a:spcPts val="1000"/>
              </a:spcAft>
              <a:buNone/>
            </a:pPr>
            <a:endParaRPr sz="1800">
              <a:solidFill>
                <a:srgbClr val="080808"/>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Let’s build our first app this way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162" name="Google Shape;162;p19"/>
          <p:cNvSpPr txBox="1">
            <a:spLocks noGrp="1"/>
          </p:cNvSpPr>
          <p:nvPr>
            <p:ph type="body" idx="1"/>
          </p:nvPr>
        </p:nvSpPr>
        <p:spPr>
          <a:xfrm>
            <a:off x="4572000" y="1165200"/>
            <a:ext cx="3753000" cy="3273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80808"/>
              </a:buClr>
              <a:buSzPts val="1800"/>
              <a:buFont typeface="Times New Roman"/>
              <a:buChar char="●"/>
            </a:pPr>
            <a:r>
              <a:rPr lang="en" sz="1800">
                <a:solidFill>
                  <a:srgbClr val="080808"/>
                </a:solidFill>
                <a:highlight>
                  <a:srgbClr val="FFFFFF"/>
                </a:highlight>
                <a:latin typeface="Times New Roman"/>
                <a:ea typeface="Times New Roman"/>
                <a:cs typeface="Times New Roman"/>
                <a:sym typeface="Times New Roman"/>
              </a:rPr>
              <a:t>Let’s delete everything until we have just this. </a:t>
            </a:r>
            <a:endParaRPr sz="1800">
              <a:solidFill>
                <a:srgbClr val="080808"/>
              </a:solidFill>
              <a:highlight>
                <a:srgbClr val="FFFFFF"/>
              </a:highlight>
              <a:latin typeface="Times New Roman"/>
              <a:ea typeface="Times New Roman"/>
              <a:cs typeface="Times New Roman"/>
              <a:sym typeface="Times New Roman"/>
            </a:endParaRPr>
          </a:p>
          <a:p>
            <a:pPr marL="457200" lvl="0" indent="-342900" algn="l" rtl="0">
              <a:spcBef>
                <a:spcPts val="1000"/>
              </a:spcBef>
              <a:spcAft>
                <a:spcPts val="0"/>
              </a:spcAft>
              <a:buClr>
                <a:srgbClr val="080808"/>
              </a:buClr>
              <a:buSzPts val="1800"/>
              <a:buFont typeface="Times New Roman"/>
              <a:buChar char="●"/>
            </a:pPr>
            <a:r>
              <a:rPr lang="en" sz="1800">
                <a:solidFill>
                  <a:srgbClr val="080808"/>
                </a:solidFill>
                <a:highlight>
                  <a:srgbClr val="FFFFFF"/>
                </a:highlight>
                <a:latin typeface="Times New Roman"/>
                <a:ea typeface="Times New Roman"/>
                <a:cs typeface="Times New Roman"/>
                <a:sym typeface="Times New Roman"/>
              </a:rPr>
              <a:t>The main function is where it all starts.</a:t>
            </a:r>
            <a:endParaRPr sz="1800">
              <a:solidFill>
                <a:srgbClr val="080808"/>
              </a:solidFill>
              <a:highlight>
                <a:srgbClr val="FFFFFF"/>
              </a:highlight>
              <a:latin typeface="Times New Roman"/>
              <a:ea typeface="Times New Roman"/>
              <a:cs typeface="Times New Roman"/>
              <a:sym typeface="Times New Roman"/>
            </a:endParaRPr>
          </a:p>
          <a:p>
            <a:pPr marL="457200" lvl="0" indent="-342900" algn="l" rtl="0">
              <a:spcBef>
                <a:spcPts val="1000"/>
              </a:spcBef>
              <a:spcAft>
                <a:spcPts val="1000"/>
              </a:spcAft>
              <a:buClr>
                <a:srgbClr val="080808"/>
              </a:buClr>
              <a:buSzPts val="1800"/>
              <a:buFont typeface="Times New Roman"/>
              <a:buChar char="●"/>
            </a:pPr>
            <a:r>
              <a:rPr lang="en" sz="1800">
                <a:solidFill>
                  <a:srgbClr val="080808"/>
                </a:solidFill>
                <a:highlight>
                  <a:srgbClr val="FFFFFF"/>
                </a:highlight>
                <a:latin typeface="Times New Roman"/>
                <a:ea typeface="Times New Roman"/>
                <a:cs typeface="Times New Roman"/>
                <a:sym typeface="Times New Roman"/>
              </a:rPr>
              <a:t>The MaterialApp widget tells that we want to build an app that follows the material design. </a:t>
            </a:r>
            <a:endParaRPr sz="1800">
              <a:latin typeface="Merriweather"/>
              <a:ea typeface="Merriweather"/>
              <a:cs typeface="Merriweather"/>
              <a:sym typeface="Merriweather"/>
            </a:endParaRPr>
          </a:p>
        </p:txBody>
      </p:sp>
      <p:pic>
        <p:nvPicPr>
          <p:cNvPr id="163" name="Google Shape;163;p19"/>
          <p:cNvPicPr preferRelativeResize="0"/>
          <p:nvPr/>
        </p:nvPicPr>
        <p:blipFill>
          <a:blip r:embed="rId3">
            <a:alphaModFix/>
          </a:blip>
          <a:stretch>
            <a:fillRect/>
          </a:stretch>
        </p:blipFill>
        <p:spPr>
          <a:xfrm>
            <a:off x="929599" y="1498625"/>
            <a:ext cx="2385550" cy="75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169" name="Google Shape;169;p20"/>
          <p:cNvSpPr txBox="1">
            <a:spLocks noGrp="1"/>
          </p:cNvSpPr>
          <p:nvPr>
            <p:ph type="body" idx="1"/>
          </p:nvPr>
        </p:nvSpPr>
        <p:spPr>
          <a:xfrm>
            <a:off x="819150" y="2899150"/>
            <a:ext cx="5349000" cy="19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 sz="1629">
                <a:solidFill>
                  <a:srgbClr val="080808"/>
                </a:solidFill>
                <a:highlight>
                  <a:srgbClr val="FFFFFF"/>
                </a:highlight>
                <a:latin typeface="Times New Roman"/>
                <a:ea typeface="Times New Roman"/>
                <a:cs typeface="Times New Roman"/>
                <a:sym typeface="Times New Roman"/>
              </a:rPr>
              <a:t>We add an empty container widget as the homepage. Here ‘home’ is a named, optional parameter of Material App’s constructor. </a:t>
            </a:r>
            <a:endParaRPr sz="1629">
              <a:solidFill>
                <a:srgbClr val="080808"/>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SzPts val="935"/>
              <a:buNone/>
            </a:pPr>
            <a:r>
              <a:rPr lang="en" sz="1629" b="1">
                <a:solidFill>
                  <a:srgbClr val="080808"/>
                </a:solidFill>
                <a:highlight>
                  <a:srgbClr val="FFFFFF"/>
                </a:highlight>
                <a:latin typeface="Times New Roman"/>
                <a:ea typeface="Times New Roman"/>
                <a:cs typeface="Times New Roman"/>
                <a:sym typeface="Times New Roman"/>
              </a:rPr>
              <a:t>Top tip: You must place a comma after every closing first bracket. This way, your code will be auto formatted upon every save</a:t>
            </a:r>
            <a:endParaRPr sz="1629" b="1">
              <a:solidFill>
                <a:srgbClr val="080808"/>
              </a:solidFill>
              <a:highlight>
                <a:srgbClr val="FFFFFF"/>
              </a:highlight>
              <a:latin typeface="Times New Roman"/>
              <a:ea typeface="Times New Roman"/>
              <a:cs typeface="Times New Roman"/>
              <a:sym typeface="Times New Roman"/>
            </a:endParaRPr>
          </a:p>
        </p:txBody>
      </p:sp>
      <p:pic>
        <p:nvPicPr>
          <p:cNvPr id="170" name="Google Shape;170;p20"/>
          <p:cNvPicPr preferRelativeResize="0"/>
          <p:nvPr/>
        </p:nvPicPr>
        <p:blipFill>
          <a:blip r:embed="rId3">
            <a:alphaModFix/>
          </a:blip>
          <a:stretch>
            <a:fillRect/>
          </a:stretch>
        </p:blipFill>
        <p:spPr>
          <a:xfrm>
            <a:off x="912624" y="1165199"/>
            <a:ext cx="2432650" cy="1717675"/>
          </a:xfrm>
          <a:prstGeom prst="rect">
            <a:avLst/>
          </a:prstGeom>
          <a:noFill/>
          <a:ln>
            <a:noFill/>
          </a:ln>
        </p:spPr>
      </p:pic>
      <p:pic>
        <p:nvPicPr>
          <p:cNvPr id="171" name="Google Shape;171;p20"/>
          <p:cNvPicPr preferRelativeResize="0"/>
          <p:nvPr/>
        </p:nvPicPr>
        <p:blipFill>
          <a:blip r:embed="rId4">
            <a:alphaModFix/>
          </a:blip>
          <a:stretch>
            <a:fillRect/>
          </a:stretch>
        </p:blipFill>
        <p:spPr>
          <a:xfrm>
            <a:off x="6289848" y="542475"/>
            <a:ext cx="2282926" cy="40585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584400"/>
            <a:ext cx="75057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Hello World</a:t>
            </a:r>
            <a:endParaRPr b="1"/>
          </a:p>
        </p:txBody>
      </p:sp>
      <p:sp>
        <p:nvSpPr>
          <p:cNvPr id="177" name="Google Shape;177;p21"/>
          <p:cNvSpPr txBox="1">
            <a:spLocks noGrp="1"/>
          </p:cNvSpPr>
          <p:nvPr>
            <p:ph type="body" idx="1"/>
          </p:nvPr>
        </p:nvSpPr>
        <p:spPr>
          <a:xfrm>
            <a:off x="819150" y="3174500"/>
            <a:ext cx="5349000" cy="1396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800">
                <a:solidFill>
                  <a:srgbClr val="080808"/>
                </a:solidFill>
                <a:highlight>
                  <a:srgbClr val="FFFFFF"/>
                </a:highlight>
                <a:latin typeface="Times New Roman"/>
                <a:ea typeface="Times New Roman"/>
                <a:cs typeface="Times New Roman"/>
                <a:sym typeface="Times New Roman"/>
              </a:rPr>
              <a:t>Adding an empty container does nothing much. We need to add a Scaffold widget. Its function is to, you guessed it, literally be a scaffold to the entire app.</a:t>
            </a:r>
            <a:endParaRPr sz="1600">
              <a:latin typeface="Merriweather"/>
              <a:ea typeface="Merriweather"/>
              <a:cs typeface="Merriweather"/>
              <a:sym typeface="Merriweather"/>
            </a:endParaRPr>
          </a:p>
        </p:txBody>
      </p:sp>
      <p:pic>
        <p:nvPicPr>
          <p:cNvPr id="178" name="Google Shape;178;p21"/>
          <p:cNvPicPr preferRelativeResize="0"/>
          <p:nvPr/>
        </p:nvPicPr>
        <p:blipFill>
          <a:blip r:embed="rId3">
            <a:alphaModFix/>
          </a:blip>
          <a:stretch>
            <a:fillRect/>
          </a:stretch>
        </p:blipFill>
        <p:spPr>
          <a:xfrm>
            <a:off x="819150" y="1317600"/>
            <a:ext cx="2304073" cy="1704500"/>
          </a:xfrm>
          <a:prstGeom prst="rect">
            <a:avLst/>
          </a:prstGeom>
          <a:noFill/>
          <a:ln>
            <a:noFill/>
          </a:ln>
        </p:spPr>
      </p:pic>
      <p:pic>
        <p:nvPicPr>
          <p:cNvPr id="179" name="Google Shape;179;p21"/>
          <p:cNvPicPr preferRelativeResize="0"/>
          <p:nvPr/>
        </p:nvPicPr>
        <p:blipFill>
          <a:blip r:embed="rId4">
            <a:alphaModFix/>
          </a:blip>
          <a:stretch>
            <a:fillRect/>
          </a:stretch>
        </p:blipFill>
        <p:spPr>
          <a:xfrm>
            <a:off x="6429376" y="572775"/>
            <a:ext cx="2248852" cy="3997952"/>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1403</Words>
  <Application>Microsoft Office PowerPoint</Application>
  <PresentationFormat>On-screen Show (16:9)</PresentationFormat>
  <Paragraphs>144</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Times New Roman</vt:lpstr>
      <vt:lpstr>Roboto Mono</vt:lpstr>
      <vt:lpstr>Calibri</vt:lpstr>
      <vt:lpstr>Merriweather</vt:lpstr>
      <vt:lpstr>Arial</vt:lpstr>
      <vt:lpstr>Nunito</vt:lpstr>
      <vt:lpstr>Shift</vt:lpstr>
      <vt:lpstr>Introduction to Flutter</vt:lpstr>
      <vt:lpstr>PowerPoint Presentation</vt:lpstr>
      <vt:lpstr>Flutter</vt:lpstr>
      <vt:lpstr>Widgets</vt:lpstr>
      <vt:lpstr>Widgets</vt:lpstr>
      <vt:lpstr>Let’s build our first app this way</vt:lpstr>
      <vt:lpstr>Hello World</vt:lpstr>
      <vt:lpstr>Hello World</vt:lpstr>
      <vt:lpstr>Hello World</vt:lpstr>
      <vt:lpstr>Scaffold</vt:lpstr>
      <vt:lpstr>Hello World</vt:lpstr>
      <vt:lpstr>Hello World</vt:lpstr>
      <vt:lpstr>Hello World</vt:lpstr>
      <vt:lpstr>Hello World</vt:lpstr>
      <vt:lpstr>Hello World</vt:lpstr>
      <vt:lpstr>Hello World</vt:lpstr>
      <vt:lpstr>Hello World</vt:lpstr>
      <vt:lpstr>So how do we find its details?</vt:lpstr>
      <vt:lpstr>Quick documentation</vt:lpstr>
      <vt:lpstr>Quick documentation</vt:lpstr>
      <vt:lpstr>Hello World</vt:lpstr>
      <vt:lpstr>Hello World</vt:lpstr>
      <vt:lpstr>Hello World</vt:lpstr>
      <vt:lpstr>But you want fancier colors, I hear?</vt:lpstr>
      <vt:lpstr>Color</vt:lpstr>
      <vt:lpstr>Color</vt:lpstr>
      <vt:lpstr>Color</vt:lpstr>
      <vt:lpstr>Let’s try placing an image instead of text</vt:lpstr>
      <vt:lpstr>Image</vt:lpstr>
      <vt:lpstr>Asset Image</vt:lpstr>
      <vt:lpstr>Asset Image</vt:lpstr>
      <vt:lpstr>Asset Image</vt:lpstr>
      <vt:lpstr>Network Image</vt:lpstr>
      <vt:lpstr>App Icon</vt:lpstr>
      <vt:lpstr>Changing app icon</vt:lpstr>
      <vt:lpstr>Changing app icon</vt:lpstr>
      <vt:lpstr>Changing app icon</vt:lpstr>
      <vt:lpstr>Changing app icon</vt:lpstr>
      <vt:lpstr>Changing app icon</vt:lpstr>
      <vt:lpstr>Changing app icon</vt:lpstr>
      <vt:lpstr>Changing app icon</vt:lpstr>
      <vt:lpstr>Changing app icon</vt:lpstr>
      <vt:lpstr>Boss level challenge</vt:lpstr>
      <vt:lpstr>Challenge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Flutter</dc:title>
  <cp:lastModifiedBy>Hassan, Arafat</cp:lastModifiedBy>
  <cp:revision>1</cp:revision>
  <dcterms:modified xsi:type="dcterms:W3CDTF">2024-04-09T12:04:14Z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2024-04-09T12:04:14Z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d577ec1c-7942-41e4-9ce6-64f284eac098</vt:lpwstr>
  </property>
  <property fmtid="{D5CDD505-2E9C-101B-9397-08002B2CF9AE}" pid="8" name="MSIP_Label_ba65e3ec-2057-4a1c-aac9-900f17f24dd1_ContentBits">
    <vt:lpwstr>0</vt:lpwstr>
  </property>
</Properties>
</file>