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Nunito"/>
      <p:regular r:id="rId38"/>
      <p:bold r:id="rId39"/>
      <p:italic r:id="rId40"/>
      <p:boldItalic r:id="rId41"/>
    </p:embeddedFon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2" Type="http://schemas.openxmlformats.org/officeDocument/2006/relationships/font" Target="fonts/RobotoMono-regular.fntdata"/><Relationship Id="rId41" Type="http://schemas.openxmlformats.org/officeDocument/2006/relationships/font" Target="fonts/Nunito-boldItalic.fntdata"/><Relationship Id="rId22" Type="http://schemas.openxmlformats.org/officeDocument/2006/relationships/slide" Target="slides/slide17.xml"/><Relationship Id="rId44" Type="http://schemas.openxmlformats.org/officeDocument/2006/relationships/font" Target="fonts/RobotoMono-italic.fntdata"/><Relationship Id="rId21" Type="http://schemas.openxmlformats.org/officeDocument/2006/relationships/slide" Target="slides/slide16.xml"/><Relationship Id="rId43" Type="http://schemas.openxmlformats.org/officeDocument/2006/relationships/font" Target="fonts/RobotoMon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b80eadf5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b80eadf5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b80eadf5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b80eadf5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b80eadf5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b80eadf5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b80eadf5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b80eadf5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b80eadf5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b80eadf5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b80eadf5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b80eadf5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b80eadf5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b80eadf5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b80eadf5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b80eadf5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b80eadf5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bb80eadf5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b80eadf5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b80eadf5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c1bb30dd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c1bb30dd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b80eadf5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b80eadf5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b80eadf5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b80eadf5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b80eadf5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b80eadf5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b80eadf5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b80eadf5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b80eadf5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b80eadf5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b80eadf5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b80eadf5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b80eadf5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b80eadf5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b80eadf5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b80eadf5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c1bb30dd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c1bb30dd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c1bb30dd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c1bb30d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c1bb30dd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c1bb30dd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b80eadf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b80eadf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c1bb30dd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c1bb30dd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b80eadf5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b80eadf5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b80eadf5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b80eadf5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b80eadf5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b80eadf5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ithub.com/flutter/website/tree/master/examples/layout/sizing" TargetMode="Externa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Layouts in flutter</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Module: UI Design, Lecture: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66477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t>
            </a:r>
            <a:r>
              <a:rPr lang="en"/>
              <a:t>ertically and horizontally layouts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9" name="Google Shape;189;p22"/>
          <p:cNvSpPr txBox="1"/>
          <p:nvPr>
            <p:ph idx="1" type="body"/>
          </p:nvPr>
        </p:nvSpPr>
        <p:spPr>
          <a:xfrm>
            <a:off x="819150" y="1285875"/>
            <a:ext cx="7368300" cy="315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800"/>
              <a:t>You can use a </a:t>
            </a:r>
            <a:r>
              <a:rPr b="1" lang="en" sz="1800"/>
              <a:t>Row</a:t>
            </a:r>
            <a:r>
              <a:rPr lang="en" sz="1800"/>
              <a:t> widget to arrange widgets horizontally, and a </a:t>
            </a:r>
            <a:r>
              <a:rPr b="1" lang="en" sz="1800"/>
              <a:t>Column</a:t>
            </a:r>
            <a:r>
              <a:rPr lang="en" sz="1800"/>
              <a:t> widget to arrange widgets vertically.</a:t>
            </a:r>
            <a:endParaRPr sz="1800"/>
          </a:p>
          <a:p>
            <a:pPr indent="-342900" lvl="0" marL="457200" rtl="0" algn="l">
              <a:spcBef>
                <a:spcPts val="1000"/>
              </a:spcBef>
              <a:spcAft>
                <a:spcPts val="0"/>
              </a:spcAft>
              <a:buClr>
                <a:srgbClr val="383D41"/>
              </a:buClr>
              <a:buSzPts val="1800"/>
              <a:buFont typeface="Roboto"/>
              <a:buChar char="●"/>
            </a:pPr>
            <a:r>
              <a:rPr lang="en" sz="1800">
                <a:solidFill>
                  <a:srgbClr val="008F83"/>
                </a:solidFill>
                <a:latin typeface="Roboto Mono"/>
                <a:ea typeface="Roboto Mono"/>
                <a:cs typeface="Roboto Mono"/>
                <a:sym typeface="Roboto Mono"/>
              </a:rPr>
              <a:t>Row</a:t>
            </a:r>
            <a:r>
              <a:rPr lang="en" sz="1800">
                <a:solidFill>
                  <a:srgbClr val="383D41"/>
                </a:solidFill>
                <a:latin typeface="Roboto"/>
                <a:ea typeface="Roboto"/>
                <a:cs typeface="Roboto"/>
                <a:sym typeface="Roboto"/>
              </a:rPr>
              <a:t> and </a:t>
            </a:r>
            <a:r>
              <a:rPr lang="en" sz="1800">
                <a:solidFill>
                  <a:srgbClr val="008F83"/>
                </a:solidFill>
                <a:latin typeface="Roboto Mono"/>
                <a:ea typeface="Roboto Mono"/>
                <a:cs typeface="Roboto Mono"/>
                <a:sym typeface="Roboto Mono"/>
              </a:rPr>
              <a:t>Column</a:t>
            </a:r>
            <a:r>
              <a:rPr lang="en" sz="1800">
                <a:solidFill>
                  <a:srgbClr val="383D41"/>
                </a:solidFill>
                <a:latin typeface="Roboto"/>
                <a:ea typeface="Roboto"/>
                <a:cs typeface="Roboto"/>
                <a:sym typeface="Roboto"/>
              </a:rPr>
              <a:t> are two of the most commonly used layout patterns.</a:t>
            </a:r>
            <a:endParaRPr sz="1800">
              <a:solidFill>
                <a:srgbClr val="383D41"/>
              </a:solidFill>
              <a:latin typeface="Roboto"/>
              <a:ea typeface="Roboto"/>
              <a:cs typeface="Roboto"/>
              <a:sym typeface="Roboto"/>
            </a:endParaRPr>
          </a:p>
          <a:p>
            <a:pPr indent="-342900" lvl="0" marL="457200" rtl="0" algn="l">
              <a:spcBef>
                <a:spcPts val="1000"/>
              </a:spcBef>
              <a:spcAft>
                <a:spcPts val="0"/>
              </a:spcAft>
              <a:buClr>
                <a:srgbClr val="383D41"/>
              </a:buClr>
              <a:buSzPts val="1800"/>
              <a:buFont typeface="Roboto"/>
              <a:buChar char="●"/>
            </a:pPr>
            <a:r>
              <a:rPr lang="en" sz="1800">
                <a:solidFill>
                  <a:srgbClr val="008F83"/>
                </a:solidFill>
                <a:latin typeface="Roboto Mono"/>
                <a:ea typeface="Roboto Mono"/>
                <a:cs typeface="Roboto Mono"/>
                <a:sym typeface="Roboto Mono"/>
              </a:rPr>
              <a:t>Row</a:t>
            </a:r>
            <a:r>
              <a:rPr lang="en" sz="1800">
                <a:solidFill>
                  <a:srgbClr val="383D41"/>
                </a:solidFill>
                <a:latin typeface="Roboto"/>
                <a:ea typeface="Roboto"/>
                <a:cs typeface="Roboto"/>
                <a:sym typeface="Roboto"/>
              </a:rPr>
              <a:t> and </a:t>
            </a:r>
            <a:r>
              <a:rPr lang="en" sz="1800">
                <a:solidFill>
                  <a:srgbClr val="008F83"/>
                </a:solidFill>
                <a:latin typeface="Roboto Mono"/>
                <a:ea typeface="Roboto Mono"/>
                <a:cs typeface="Roboto Mono"/>
                <a:sym typeface="Roboto Mono"/>
              </a:rPr>
              <a:t>Column</a:t>
            </a:r>
            <a:r>
              <a:rPr lang="en" sz="1800">
                <a:solidFill>
                  <a:srgbClr val="383D41"/>
                </a:solidFill>
                <a:latin typeface="Roboto"/>
                <a:ea typeface="Roboto"/>
                <a:cs typeface="Roboto"/>
                <a:sym typeface="Roboto"/>
              </a:rPr>
              <a:t> each take a list of child widgets.</a:t>
            </a:r>
            <a:endParaRPr sz="1800">
              <a:solidFill>
                <a:srgbClr val="383D41"/>
              </a:solidFill>
              <a:latin typeface="Roboto"/>
              <a:ea typeface="Roboto"/>
              <a:cs typeface="Roboto"/>
              <a:sym typeface="Roboto"/>
            </a:endParaRPr>
          </a:p>
          <a:p>
            <a:pPr indent="-342900" lvl="0" marL="457200" rtl="0" algn="l">
              <a:spcBef>
                <a:spcPts val="1000"/>
              </a:spcBef>
              <a:spcAft>
                <a:spcPts val="1000"/>
              </a:spcAft>
              <a:buClr>
                <a:srgbClr val="383D41"/>
              </a:buClr>
              <a:buSzPts val="1800"/>
              <a:buFont typeface="Roboto"/>
              <a:buChar char="●"/>
            </a:pPr>
            <a:r>
              <a:rPr lang="en" sz="1800">
                <a:solidFill>
                  <a:srgbClr val="383D41"/>
                </a:solidFill>
                <a:latin typeface="Roboto"/>
                <a:ea typeface="Roboto"/>
                <a:cs typeface="Roboto"/>
                <a:sym typeface="Roboto"/>
              </a:rPr>
              <a:t>A child widget can itself be a </a:t>
            </a:r>
            <a:r>
              <a:rPr lang="en" sz="1800">
                <a:solidFill>
                  <a:srgbClr val="008F83"/>
                </a:solidFill>
                <a:latin typeface="Roboto Mono"/>
                <a:ea typeface="Roboto Mono"/>
                <a:cs typeface="Roboto Mono"/>
                <a:sym typeface="Roboto Mono"/>
              </a:rPr>
              <a:t>Row</a:t>
            </a:r>
            <a:r>
              <a:rPr lang="en" sz="1800">
                <a:solidFill>
                  <a:srgbClr val="383D41"/>
                </a:solidFill>
                <a:latin typeface="Roboto"/>
                <a:ea typeface="Roboto"/>
                <a:cs typeface="Roboto"/>
                <a:sym typeface="Roboto"/>
              </a:rPr>
              <a:t>, </a:t>
            </a:r>
            <a:r>
              <a:rPr lang="en" sz="1800">
                <a:solidFill>
                  <a:srgbClr val="008F83"/>
                </a:solidFill>
                <a:latin typeface="Roboto Mono"/>
                <a:ea typeface="Roboto Mono"/>
                <a:cs typeface="Roboto Mono"/>
                <a:sym typeface="Roboto Mono"/>
              </a:rPr>
              <a:t>Column</a:t>
            </a:r>
            <a:r>
              <a:rPr lang="en" sz="1800">
                <a:solidFill>
                  <a:srgbClr val="383D41"/>
                </a:solidFill>
                <a:latin typeface="Roboto"/>
                <a:ea typeface="Roboto"/>
                <a:cs typeface="Roboto"/>
                <a:sym typeface="Roboto"/>
              </a:rPr>
              <a:t>, or other complex widget.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19150" y="66477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Vertically and horizontally layouts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 name="Google Shape;195;p23"/>
          <p:cNvSpPr txBox="1"/>
          <p:nvPr>
            <p:ph idx="1" type="body"/>
          </p:nvPr>
        </p:nvSpPr>
        <p:spPr>
          <a:xfrm>
            <a:off x="819150" y="1285875"/>
            <a:ext cx="7368300" cy="315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83D41"/>
              </a:buClr>
              <a:buSzPts val="1800"/>
              <a:buFont typeface="Roboto"/>
              <a:buChar char="●"/>
            </a:pPr>
            <a:r>
              <a:rPr lang="en" sz="1800">
                <a:solidFill>
                  <a:srgbClr val="383D41"/>
                </a:solidFill>
                <a:latin typeface="Roboto"/>
                <a:ea typeface="Roboto"/>
                <a:cs typeface="Roboto"/>
                <a:sym typeface="Roboto"/>
              </a:rPr>
              <a:t>You can specify how a </a:t>
            </a:r>
            <a:r>
              <a:rPr lang="en" sz="1800">
                <a:solidFill>
                  <a:srgbClr val="008F83"/>
                </a:solidFill>
                <a:latin typeface="Roboto Mono"/>
                <a:ea typeface="Roboto Mono"/>
                <a:cs typeface="Roboto Mono"/>
                <a:sym typeface="Roboto Mono"/>
              </a:rPr>
              <a:t>Row</a:t>
            </a:r>
            <a:r>
              <a:rPr lang="en" sz="1800">
                <a:solidFill>
                  <a:srgbClr val="383D41"/>
                </a:solidFill>
                <a:latin typeface="Roboto"/>
                <a:ea typeface="Roboto"/>
                <a:cs typeface="Roboto"/>
                <a:sym typeface="Roboto"/>
              </a:rPr>
              <a:t> or </a:t>
            </a:r>
            <a:r>
              <a:rPr lang="en" sz="1800">
                <a:solidFill>
                  <a:srgbClr val="008F83"/>
                </a:solidFill>
                <a:latin typeface="Roboto Mono"/>
                <a:ea typeface="Roboto Mono"/>
                <a:cs typeface="Roboto Mono"/>
                <a:sym typeface="Roboto Mono"/>
              </a:rPr>
              <a:t>Column</a:t>
            </a:r>
            <a:r>
              <a:rPr lang="en" sz="1800">
                <a:solidFill>
                  <a:srgbClr val="383D41"/>
                </a:solidFill>
                <a:latin typeface="Roboto"/>
                <a:ea typeface="Roboto"/>
                <a:cs typeface="Roboto"/>
                <a:sym typeface="Roboto"/>
              </a:rPr>
              <a:t> aligns its children, both vertically and horizontally.</a:t>
            </a:r>
            <a:endParaRPr sz="1800">
              <a:solidFill>
                <a:srgbClr val="383D41"/>
              </a:solidFill>
              <a:latin typeface="Roboto"/>
              <a:ea typeface="Roboto"/>
              <a:cs typeface="Roboto"/>
              <a:sym typeface="Roboto"/>
            </a:endParaRPr>
          </a:p>
          <a:p>
            <a:pPr indent="-342900" lvl="0" marL="457200" rtl="0" algn="l">
              <a:spcBef>
                <a:spcPts val="1000"/>
              </a:spcBef>
              <a:spcAft>
                <a:spcPts val="0"/>
              </a:spcAft>
              <a:buClr>
                <a:srgbClr val="383D41"/>
              </a:buClr>
              <a:buSzPts val="1800"/>
              <a:buFont typeface="Roboto"/>
              <a:buChar char="●"/>
            </a:pPr>
            <a:r>
              <a:rPr lang="en" sz="1800">
                <a:solidFill>
                  <a:srgbClr val="383D41"/>
                </a:solidFill>
                <a:latin typeface="Roboto"/>
                <a:ea typeface="Roboto"/>
                <a:cs typeface="Roboto"/>
                <a:sym typeface="Roboto"/>
              </a:rPr>
              <a:t>You can stretch or constrain specific child widgets.</a:t>
            </a:r>
            <a:endParaRPr sz="1800">
              <a:solidFill>
                <a:srgbClr val="383D41"/>
              </a:solidFill>
              <a:latin typeface="Roboto"/>
              <a:ea typeface="Roboto"/>
              <a:cs typeface="Roboto"/>
              <a:sym typeface="Roboto"/>
            </a:endParaRPr>
          </a:p>
          <a:p>
            <a:pPr indent="-342900" lvl="0" marL="457200" rtl="0" algn="l">
              <a:spcBef>
                <a:spcPts val="1000"/>
              </a:spcBef>
              <a:spcAft>
                <a:spcPts val="0"/>
              </a:spcAft>
              <a:buClr>
                <a:srgbClr val="383D41"/>
              </a:buClr>
              <a:buSzPts val="1800"/>
              <a:buFont typeface="Roboto"/>
              <a:buChar char="●"/>
            </a:pPr>
            <a:r>
              <a:rPr lang="en" sz="1800">
                <a:solidFill>
                  <a:srgbClr val="383D41"/>
                </a:solidFill>
                <a:latin typeface="Roboto"/>
                <a:ea typeface="Roboto"/>
                <a:cs typeface="Roboto"/>
                <a:sym typeface="Roboto"/>
              </a:rPr>
              <a:t>You can specify how child widgets use the </a:t>
            </a:r>
            <a:r>
              <a:rPr lang="en" sz="1800">
                <a:solidFill>
                  <a:srgbClr val="008F83"/>
                </a:solidFill>
                <a:latin typeface="Roboto Mono"/>
                <a:ea typeface="Roboto Mono"/>
                <a:cs typeface="Roboto Mono"/>
                <a:sym typeface="Roboto Mono"/>
              </a:rPr>
              <a:t>Row</a:t>
            </a:r>
            <a:r>
              <a:rPr lang="en" sz="1800">
                <a:solidFill>
                  <a:srgbClr val="383D41"/>
                </a:solidFill>
                <a:latin typeface="Roboto"/>
                <a:ea typeface="Roboto"/>
                <a:cs typeface="Roboto"/>
                <a:sym typeface="Roboto"/>
              </a:rPr>
              <a:t>’s or </a:t>
            </a:r>
            <a:r>
              <a:rPr lang="en" sz="1800">
                <a:solidFill>
                  <a:srgbClr val="008F83"/>
                </a:solidFill>
                <a:latin typeface="Roboto Mono"/>
                <a:ea typeface="Roboto Mono"/>
                <a:cs typeface="Roboto Mono"/>
                <a:sym typeface="Roboto Mono"/>
              </a:rPr>
              <a:t>Column</a:t>
            </a:r>
            <a:r>
              <a:rPr lang="en" sz="1800">
                <a:solidFill>
                  <a:srgbClr val="383D41"/>
                </a:solidFill>
                <a:latin typeface="Roboto"/>
                <a:ea typeface="Roboto"/>
                <a:cs typeface="Roboto"/>
                <a:sym typeface="Roboto"/>
              </a:rPr>
              <a:t>’s available space.</a:t>
            </a:r>
            <a:endParaRPr sz="1800">
              <a:solidFill>
                <a:srgbClr val="383D41"/>
              </a:solidFill>
              <a:latin typeface="Roboto"/>
              <a:ea typeface="Roboto"/>
              <a:cs typeface="Roboto"/>
              <a:sym typeface="Roboto"/>
            </a:endParaRPr>
          </a:p>
          <a:p>
            <a:pPr indent="-342900" lvl="0" marL="457200" rtl="0" algn="l">
              <a:spcBef>
                <a:spcPts val="1000"/>
              </a:spcBef>
              <a:spcAft>
                <a:spcPts val="1000"/>
              </a:spcAft>
              <a:buClr>
                <a:srgbClr val="383D41"/>
              </a:buClr>
              <a:buSzPts val="1800"/>
              <a:buFont typeface="Roboto"/>
              <a:buChar char="●"/>
            </a:pPr>
            <a:r>
              <a:rPr lang="en" sz="1800">
                <a:solidFill>
                  <a:srgbClr val="383D41"/>
                </a:solidFill>
                <a:latin typeface="Roboto"/>
                <a:ea typeface="Roboto"/>
                <a:cs typeface="Roboto"/>
                <a:sym typeface="Roboto"/>
              </a:rPr>
              <a:t>Let’s have a look at how important they are</a:t>
            </a:r>
            <a:endParaRPr sz="1800">
              <a:solidFill>
                <a:srgbClr val="383D4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19150" y="31317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Vertically and horizontally layouts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1" name="Google Shape;201;p24"/>
          <p:cNvSpPr txBox="1"/>
          <p:nvPr>
            <p:ph idx="1" type="body"/>
          </p:nvPr>
        </p:nvSpPr>
        <p:spPr>
          <a:xfrm>
            <a:off x="819150" y="1285875"/>
            <a:ext cx="7368300" cy="31527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t/>
            </a:r>
            <a:endParaRPr sz="1800">
              <a:solidFill>
                <a:srgbClr val="383D41"/>
              </a:solidFill>
              <a:latin typeface="Roboto"/>
              <a:ea typeface="Roboto"/>
              <a:cs typeface="Roboto"/>
              <a:sym typeface="Roboto"/>
            </a:endParaRPr>
          </a:p>
        </p:txBody>
      </p:sp>
      <p:pic>
        <p:nvPicPr>
          <p:cNvPr id="202" name="Google Shape;202;p24"/>
          <p:cNvPicPr preferRelativeResize="0"/>
          <p:nvPr/>
        </p:nvPicPr>
        <p:blipFill rotWithShape="1">
          <a:blip r:embed="rId3">
            <a:alphaModFix/>
          </a:blip>
          <a:srcRect b="0" l="0" r="0" t="2229"/>
          <a:stretch/>
        </p:blipFill>
        <p:spPr>
          <a:xfrm>
            <a:off x="619500" y="885925"/>
            <a:ext cx="7904999" cy="395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19150" y="31317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Vertically and horizontally layouts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8" name="Google Shape;208;p25"/>
          <p:cNvSpPr txBox="1"/>
          <p:nvPr>
            <p:ph idx="1" type="body"/>
          </p:nvPr>
        </p:nvSpPr>
        <p:spPr>
          <a:xfrm>
            <a:off x="819150" y="1285875"/>
            <a:ext cx="7368300" cy="31527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t/>
            </a:r>
            <a:endParaRPr sz="1800">
              <a:solidFill>
                <a:srgbClr val="383D41"/>
              </a:solidFill>
              <a:latin typeface="Roboto"/>
              <a:ea typeface="Roboto"/>
              <a:cs typeface="Roboto"/>
              <a:sym typeface="Roboto"/>
            </a:endParaRPr>
          </a:p>
        </p:txBody>
      </p:sp>
      <p:pic>
        <p:nvPicPr>
          <p:cNvPr id="209" name="Google Shape;209;p25"/>
          <p:cNvPicPr preferRelativeResize="0"/>
          <p:nvPr/>
        </p:nvPicPr>
        <p:blipFill rotWithShape="1">
          <a:blip r:embed="rId3">
            <a:alphaModFix/>
          </a:blip>
          <a:srcRect b="14775" l="0" r="0" t="3771"/>
          <a:stretch/>
        </p:blipFill>
        <p:spPr>
          <a:xfrm>
            <a:off x="282363" y="1365850"/>
            <a:ext cx="8579276" cy="307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819150" y="31317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Aligning widgets</a:t>
            </a:r>
            <a:endParaRPr/>
          </a:p>
        </p:txBody>
      </p:sp>
      <p:pic>
        <p:nvPicPr>
          <p:cNvPr id="215" name="Google Shape;215;p26"/>
          <p:cNvPicPr preferRelativeResize="0"/>
          <p:nvPr/>
        </p:nvPicPr>
        <p:blipFill rotWithShape="1">
          <a:blip r:embed="rId3">
            <a:alphaModFix/>
          </a:blip>
          <a:srcRect b="0" l="8155" r="0" t="0"/>
          <a:stretch/>
        </p:blipFill>
        <p:spPr>
          <a:xfrm>
            <a:off x="1562250" y="990775"/>
            <a:ext cx="5686075" cy="3838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819150" y="31317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axis alignment</a:t>
            </a:r>
            <a:endParaRPr/>
          </a:p>
        </p:txBody>
      </p:sp>
      <p:sp>
        <p:nvSpPr>
          <p:cNvPr id="221" name="Google Shape;221;p27"/>
          <p:cNvSpPr txBox="1"/>
          <p:nvPr/>
        </p:nvSpPr>
        <p:spPr>
          <a:xfrm>
            <a:off x="934275" y="1562725"/>
            <a:ext cx="7002000" cy="2212800"/>
          </a:xfrm>
          <a:prstGeom prst="rect">
            <a:avLst/>
          </a:prstGeom>
          <a:noFill/>
          <a:ln>
            <a:noFill/>
          </a:ln>
        </p:spPr>
        <p:txBody>
          <a:bodyPr anchorCtr="0" anchor="t" bIns="91425" lIns="91425" spcFirstLastPara="1" rIns="91425" wrap="square" tIns="91425">
            <a:spAutoFit/>
          </a:bodyPr>
          <a:lstStyle/>
          <a:p>
            <a:pPr indent="-342900" lvl="0" marL="685800" rtl="0" algn="l">
              <a:lnSpc>
                <a:spcPct val="158000"/>
              </a:lnSpc>
              <a:spcBef>
                <a:spcPts val="0"/>
              </a:spcBef>
              <a:spcAft>
                <a:spcPts val="0"/>
              </a:spcAft>
              <a:buClr>
                <a:srgbClr val="40424E"/>
              </a:buClr>
              <a:buSzPts val="1800"/>
              <a:buChar char="●"/>
            </a:pPr>
            <a:r>
              <a:rPr i="1" lang="en" sz="1800">
                <a:solidFill>
                  <a:srgbClr val="40424E"/>
                </a:solidFill>
                <a:highlight>
                  <a:srgbClr val="FFFFFF"/>
                </a:highlight>
              </a:rPr>
              <a:t>start</a:t>
            </a:r>
            <a:r>
              <a:rPr lang="en" sz="1800">
                <a:solidFill>
                  <a:srgbClr val="40424E"/>
                </a:solidFill>
                <a:highlight>
                  <a:srgbClr val="FFFFFF"/>
                </a:highlight>
              </a:rPr>
              <a:t> : Place the children from the starting of the row/column.</a:t>
            </a:r>
            <a:endParaRPr sz="1800">
              <a:solidFill>
                <a:srgbClr val="40424E"/>
              </a:solidFill>
              <a:highlight>
                <a:srgbClr val="FFFFFF"/>
              </a:highlight>
            </a:endParaRPr>
          </a:p>
          <a:p>
            <a:pPr indent="-342900" lvl="0" marL="685800" rtl="0" algn="l">
              <a:lnSpc>
                <a:spcPct val="158000"/>
              </a:lnSpc>
              <a:spcBef>
                <a:spcPts val="0"/>
              </a:spcBef>
              <a:spcAft>
                <a:spcPts val="0"/>
              </a:spcAft>
              <a:buClr>
                <a:srgbClr val="40424E"/>
              </a:buClr>
              <a:buSzPts val="1800"/>
              <a:buChar char="●"/>
            </a:pPr>
            <a:r>
              <a:rPr i="1" lang="en" sz="1800">
                <a:solidFill>
                  <a:srgbClr val="40424E"/>
                </a:solidFill>
                <a:highlight>
                  <a:srgbClr val="FFFFFF"/>
                </a:highlight>
              </a:rPr>
              <a:t>end</a:t>
            </a:r>
            <a:r>
              <a:rPr lang="en" sz="1800">
                <a:solidFill>
                  <a:srgbClr val="40424E"/>
                </a:solidFill>
                <a:highlight>
                  <a:srgbClr val="FFFFFF"/>
                </a:highlight>
              </a:rPr>
              <a:t> : Place the children at the end of the row</a:t>
            </a:r>
            <a:r>
              <a:rPr lang="en" sz="1800">
                <a:solidFill>
                  <a:srgbClr val="40424E"/>
                </a:solidFill>
                <a:highlight>
                  <a:srgbClr val="FFFFFF"/>
                </a:highlight>
              </a:rPr>
              <a:t>/column</a:t>
            </a:r>
            <a:r>
              <a:rPr lang="en" sz="1800">
                <a:solidFill>
                  <a:srgbClr val="40424E"/>
                </a:solidFill>
                <a:highlight>
                  <a:srgbClr val="FFFFFF"/>
                </a:highlight>
              </a:rPr>
              <a:t>.</a:t>
            </a:r>
            <a:endParaRPr sz="1800">
              <a:solidFill>
                <a:srgbClr val="40424E"/>
              </a:solidFill>
              <a:highlight>
                <a:srgbClr val="FFFFFF"/>
              </a:highlight>
            </a:endParaRPr>
          </a:p>
          <a:p>
            <a:pPr indent="-342900" lvl="0" marL="685800" rtl="0" algn="l">
              <a:lnSpc>
                <a:spcPct val="158000"/>
              </a:lnSpc>
              <a:spcBef>
                <a:spcPts val="0"/>
              </a:spcBef>
              <a:spcAft>
                <a:spcPts val="0"/>
              </a:spcAft>
              <a:buClr>
                <a:srgbClr val="40424E"/>
              </a:buClr>
              <a:buSzPts val="1800"/>
              <a:buChar char="●"/>
            </a:pPr>
            <a:r>
              <a:rPr lang="en" sz="1800">
                <a:solidFill>
                  <a:srgbClr val="40424E"/>
                </a:solidFill>
                <a:highlight>
                  <a:srgbClr val="FFFFFF"/>
                </a:highlight>
              </a:rPr>
              <a:t>center : Place the children at the center of the row</a:t>
            </a:r>
            <a:r>
              <a:rPr lang="en" sz="1800">
                <a:solidFill>
                  <a:srgbClr val="40424E"/>
                </a:solidFill>
                <a:highlight>
                  <a:srgbClr val="FFFFFF"/>
                </a:highlight>
              </a:rPr>
              <a:t>/column</a:t>
            </a:r>
            <a:r>
              <a:rPr lang="en" sz="1800">
                <a:solidFill>
                  <a:srgbClr val="40424E"/>
                </a:solidFill>
                <a:highlight>
                  <a:srgbClr val="FFFFFF"/>
                </a:highlight>
              </a:rPr>
              <a:t>.</a:t>
            </a:r>
            <a:endParaRPr sz="1800">
              <a:solidFill>
                <a:srgbClr val="40424E"/>
              </a:solidFill>
              <a:highlight>
                <a:srgbClr val="FFFFFF"/>
              </a:highlight>
            </a:endParaRPr>
          </a:p>
          <a:p>
            <a:pPr indent="-342900" lvl="0" marL="685800" rtl="0" algn="l">
              <a:lnSpc>
                <a:spcPct val="158000"/>
              </a:lnSpc>
              <a:spcBef>
                <a:spcPts val="0"/>
              </a:spcBef>
              <a:spcAft>
                <a:spcPts val="0"/>
              </a:spcAft>
              <a:buClr>
                <a:srgbClr val="40424E"/>
              </a:buClr>
              <a:buSzPts val="1800"/>
              <a:buChar char="●"/>
            </a:pPr>
            <a:r>
              <a:rPr i="1" lang="en" sz="1800">
                <a:solidFill>
                  <a:srgbClr val="40424E"/>
                </a:solidFill>
                <a:highlight>
                  <a:srgbClr val="FFFFFF"/>
                </a:highlight>
              </a:rPr>
              <a:t>spaceBetween</a:t>
            </a:r>
            <a:r>
              <a:rPr lang="en" sz="1800">
                <a:solidFill>
                  <a:srgbClr val="40424E"/>
                </a:solidFill>
                <a:highlight>
                  <a:srgbClr val="FFFFFF"/>
                </a:highlight>
              </a:rPr>
              <a:t> : Place the space evenly between the children.</a:t>
            </a:r>
            <a:endParaRPr sz="1800">
              <a:latin typeface="Calibri"/>
              <a:ea typeface="Calibri"/>
              <a:cs typeface="Calibri"/>
              <a:sym typeface="Calibri"/>
            </a:endParaRPr>
          </a:p>
        </p:txBody>
      </p:sp>
      <p:sp>
        <p:nvSpPr>
          <p:cNvPr id="222" name="Google Shape;222;p27"/>
          <p:cNvSpPr txBox="1"/>
          <p:nvPr/>
        </p:nvSpPr>
        <p:spPr>
          <a:xfrm>
            <a:off x="934275" y="900125"/>
            <a:ext cx="7182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3600"/>
              </a:spcAft>
              <a:buNone/>
            </a:pPr>
            <a:r>
              <a:rPr lang="en" sz="1800">
                <a:solidFill>
                  <a:srgbClr val="40424E"/>
                </a:solidFill>
                <a:highlight>
                  <a:srgbClr val="FFFFFF"/>
                </a:highlight>
              </a:rPr>
              <a:t>The enum MainAxisAlignment has the following properties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819150" y="31317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axis alignment</a:t>
            </a:r>
            <a:endParaRPr/>
          </a:p>
        </p:txBody>
      </p:sp>
      <p:sp>
        <p:nvSpPr>
          <p:cNvPr id="228" name="Google Shape;228;p28"/>
          <p:cNvSpPr txBox="1"/>
          <p:nvPr/>
        </p:nvSpPr>
        <p:spPr>
          <a:xfrm>
            <a:off x="934275" y="1562725"/>
            <a:ext cx="7002000" cy="2212800"/>
          </a:xfrm>
          <a:prstGeom prst="rect">
            <a:avLst/>
          </a:prstGeom>
          <a:noFill/>
          <a:ln>
            <a:noFill/>
          </a:ln>
        </p:spPr>
        <p:txBody>
          <a:bodyPr anchorCtr="0" anchor="t" bIns="91425" lIns="91425" spcFirstLastPara="1" rIns="91425" wrap="square" tIns="91425">
            <a:spAutoFit/>
          </a:bodyPr>
          <a:lstStyle/>
          <a:p>
            <a:pPr indent="-342900" lvl="0" marL="457200" rtl="0" algn="l">
              <a:lnSpc>
                <a:spcPct val="158000"/>
              </a:lnSpc>
              <a:spcBef>
                <a:spcPts val="0"/>
              </a:spcBef>
              <a:spcAft>
                <a:spcPts val="0"/>
              </a:spcAft>
              <a:buClr>
                <a:srgbClr val="40424E"/>
              </a:buClr>
              <a:buSzPts val="1800"/>
              <a:buChar char="●"/>
            </a:pPr>
            <a:r>
              <a:rPr i="1" lang="en" sz="1800">
                <a:solidFill>
                  <a:srgbClr val="40424E"/>
                </a:solidFill>
                <a:highlight>
                  <a:srgbClr val="FFFFFF"/>
                </a:highlight>
              </a:rPr>
              <a:t>spaceAround</a:t>
            </a:r>
            <a:r>
              <a:rPr lang="en" sz="1800">
                <a:solidFill>
                  <a:srgbClr val="40424E"/>
                </a:solidFill>
                <a:highlight>
                  <a:srgbClr val="FFFFFF"/>
                </a:highlight>
              </a:rPr>
              <a:t> :  Place the space evenly between the children and also half of that space before and after the first and last child.</a:t>
            </a:r>
            <a:endParaRPr sz="1800">
              <a:solidFill>
                <a:srgbClr val="40424E"/>
              </a:solidFill>
              <a:highlight>
                <a:srgbClr val="FFFFFF"/>
              </a:highlight>
            </a:endParaRPr>
          </a:p>
          <a:p>
            <a:pPr indent="-342900" lvl="0" marL="457200" rtl="0" algn="l">
              <a:lnSpc>
                <a:spcPct val="158000"/>
              </a:lnSpc>
              <a:spcBef>
                <a:spcPts val="0"/>
              </a:spcBef>
              <a:spcAft>
                <a:spcPts val="0"/>
              </a:spcAft>
              <a:buClr>
                <a:srgbClr val="40424E"/>
              </a:buClr>
              <a:buSzPts val="1800"/>
              <a:buChar char="●"/>
            </a:pPr>
            <a:r>
              <a:rPr i="1" lang="en" sz="1800">
                <a:solidFill>
                  <a:srgbClr val="40424E"/>
                </a:solidFill>
                <a:highlight>
                  <a:srgbClr val="FFFFFF"/>
                </a:highlight>
              </a:rPr>
              <a:t>spaceEvenly</a:t>
            </a:r>
            <a:r>
              <a:rPr lang="en" sz="1800">
                <a:solidFill>
                  <a:srgbClr val="40424E"/>
                </a:solidFill>
                <a:highlight>
                  <a:srgbClr val="FFFFFF"/>
                </a:highlight>
              </a:rPr>
              <a:t> :  Place the space evenly between the children and also before and after the first and last child.</a:t>
            </a:r>
            <a:endParaRPr i="1" sz="1800">
              <a:solidFill>
                <a:srgbClr val="40424E"/>
              </a:solidFill>
              <a:highlight>
                <a:srgbClr val="FFFFFF"/>
              </a:highlight>
            </a:endParaRPr>
          </a:p>
        </p:txBody>
      </p:sp>
      <p:sp>
        <p:nvSpPr>
          <p:cNvPr id="229" name="Google Shape;229;p28"/>
          <p:cNvSpPr txBox="1"/>
          <p:nvPr/>
        </p:nvSpPr>
        <p:spPr>
          <a:xfrm>
            <a:off x="934275" y="900125"/>
            <a:ext cx="7182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3600"/>
              </a:spcAft>
              <a:buNone/>
            </a:pPr>
            <a:r>
              <a:rPr lang="en" sz="1800">
                <a:solidFill>
                  <a:srgbClr val="40424E"/>
                </a:solidFill>
                <a:highlight>
                  <a:srgbClr val="FFFFFF"/>
                </a:highlight>
              </a:rPr>
              <a:t>The enum MainAxisAlignment has the following properties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819150" y="31317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axis alignment (column example)</a:t>
            </a:r>
            <a:endParaRPr/>
          </a:p>
        </p:txBody>
      </p:sp>
      <p:sp>
        <p:nvSpPr>
          <p:cNvPr id="235" name="Google Shape;235;p29"/>
          <p:cNvSpPr txBox="1"/>
          <p:nvPr/>
        </p:nvSpPr>
        <p:spPr>
          <a:xfrm>
            <a:off x="934275" y="934275"/>
            <a:ext cx="7002000" cy="461700"/>
          </a:xfrm>
          <a:prstGeom prst="rect">
            <a:avLst/>
          </a:prstGeom>
          <a:noFill/>
          <a:ln>
            <a:noFill/>
          </a:ln>
        </p:spPr>
        <p:txBody>
          <a:bodyPr anchorCtr="0" anchor="t" bIns="91425" lIns="91425" spcFirstLastPara="1" rIns="91425" wrap="square" tIns="91425">
            <a:spAutoFit/>
          </a:bodyPr>
          <a:lstStyle/>
          <a:p>
            <a:pPr indent="0" lvl="0" marL="0" rtl="0" algn="l">
              <a:lnSpc>
                <a:spcPct val="158000"/>
              </a:lnSpc>
              <a:spcBef>
                <a:spcPts val="0"/>
              </a:spcBef>
              <a:spcAft>
                <a:spcPts val="3600"/>
              </a:spcAft>
              <a:buNone/>
            </a:pPr>
            <a:r>
              <a:rPr lang="en" sz="1800">
                <a:solidFill>
                  <a:srgbClr val="40424E"/>
                </a:solidFill>
                <a:highlight>
                  <a:srgbClr val="FFFFFF"/>
                </a:highlight>
              </a:rPr>
              <a:t>      start						center					end</a:t>
            </a:r>
            <a:endParaRPr sz="1800">
              <a:solidFill>
                <a:srgbClr val="40424E"/>
              </a:solidFill>
              <a:highlight>
                <a:srgbClr val="FFFFFF"/>
              </a:highlight>
            </a:endParaRPr>
          </a:p>
        </p:txBody>
      </p:sp>
      <p:pic>
        <p:nvPicPr>
          <p:cNvPr id="236" name="Google Shape;236;p29"/>
          <p:cNvPicPr preferRelativeResize="0"/>
          <p:nvPr/>
        </p:nvPicPr>
        <p:blipFill rotWithShape="1">
          <a:blip r:embed="rId3">
            <a:alphaModFix/>
          </a:blip>
          <a:srcRect b="0" l="13337" r="0" t="0"/>
          <a:stretch/>
        </p:blipFill>
        <p:spPr>
          <a:xfrm>
            <a:off x="1436550" y="1453150"/>
            <a:ext cx="445750" cy="3249300"/>
          </a:xfrm>
          <a:prstGeom prst="rect">
            <a:avLst/>
          </a:prstGeom>
          <a:noFill/>
          <a:ln>
            <a:noFill/>
          </a:ln>
        </p:spPr>
      </p:pic>
      <p:pic>
        <p:nvPicPr>
          <p:cNvPr id="237" name="Google Shape;237;p29"/>
          <p:cNvPicPr preferRelativeResize="0"/>
          <p:nvPr/>
        </p:nvPicPr>
        <p:blipFill>
          <a:blip r:embed="rId4">
            <a:alphaModFix/>
          </a:blip>
          <a:stretch>
            <a:fillRect/>
          </a:stretch>
        </p:blipFill>
        <p:spPr>
          <a:xfrm>
            <a:off x="4314825" y="1422713"/>
            <a:ext cx="514350" cy="3310174"/>
          </a:xfrm>
          <a:prstGeom prst="rect">
            <a:avLst/>
          </a:prstGeom>
          <a:noFill/>
          <a:ln>
            <a:noFill/>
          </a:ln>
        </p:spPr>
      </p:pic>
      <p:pic>
        <p:nvPicPr>
          <p:cNvPr id="238" name="Google Shape;238;p29"/>
          <p:cNvPicPr preferRelativeResize="0"/>
          <p:nvPr/>
        </p:nvPicPr>
        <p:blipFill>
          <a:blip r:embed="rId5">
            <a:alphaModFix/>
          </a:blip>
          <a:stretch>
            <a:fillRect/>
          </a:stretch>
        </p:blipFill>
        <p:spPr>
          <a:xfrm>
            <a:off x="6943450" y="1431375"/>
            <a:ext cx="514350" cy="32928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819150" y="31317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axis alignment </a:t>
            </a:r>
            <a:r>
              <a:rPr lang="en"/>
              <a:t>(column example)</a:t>
            </a:r>
            <a:endParaRPr/>
          </a:p>
        </p:txBody>
      </p:sp>
      <p:sp>
        <p:nvSpPr>
          <p:cNvPr id="244" name="Google Shape;244;p30"/>
          <p:cNvSpPr txBox="1"/>
          <p:nvPr/>
        </p:nvSpPr>
        <p:spPr>
          <a:xfrm>
            <a:off x="934275" y="934275"/>
            <a:ext cx="7002000" cy="461700"/>
          </a:xfrm>
          <a:prstGeom prst="rect">
            <a:avLst/>
          </a:prstGeom>
          <a:noFill/>
          <a:ln>
            <a:noFill/>
          </a:ln>
        </p:spPr>
        <p:txBody>
          <a:bodyPr anchorCtr="0" anchor="t" bIns="91425" lIns="91425" spcFirstLastPara="1" rIns="91425" wrap="square" tIns="91425">
            <a:spAutoFit/>
          </a:bodyPr>
          <a:lstStyle/>
          <a:p>
            <a:pPr indent="0" lvl="0" marL="0" rtl="0" algn="l">
              <a:lnSpc>
                <a:spcPct val="158000"/>
              </a:lnSpc>
              <a:spcBef>
                <a:spcPts val="0"/>
              </a:spcBef>
              <a:spcAft>
                <a:spcPts val="3600"/>
              </a:spcAft>
              <a:buNone/>
            </a:pPr>
            <a:r>
              <a:rPr lang="en" sz="1800">
                <a:solidFill>
                  <a:srgbClr val="40424E"/>
                </a:solidFill>
                <a:highlight>
                  <a:srgbClr val="FFFFFF"/>
                </a:highlight>
              </a:rPr>
              <a:t>spaceAround				spaceBetween			spaceEvenly</a:t>
            </a:r>
            <a:endParaRPr sz="1800">
              <a:solidFill>
                <a:srgbClr val="40424E"/>
              </a:solidFill>
              <a:highlight>
                <a:srgbClr val="FFFFFF"/>
              </a:highlight>
            </a:endParaRPr>
          </a:p>
        </p:txBody>
      </p:sp>
      <p:pic>
        <p:nvPicPr>
          <p:cNvPr id="245" name="Google Shape;245;p30"/>
          <p:cNvPicPr preferRelativeResize="0"/>
          <p:nvPr/>
        </p:nvPicPr>
        <p:blipFill rotWithShape="1">
          <a:blip r:embed="rId3">
            <a:alphaModFix/>
          </a:blip>
          <a:srcRect b="813" l="3597" r="40794" t="0"/>
          <a:stretch/>
        </p:blipFill>
        <p:spPr>
          <a:xfrm>
            <a:off x="1396375" y="1395975"/>
            <a:ext cx="502300" cy="3363649"/>
          </a:xfrm>
          <a:prstGeom prst="rect">
            <a:avLst/>
          </a:prstGeom>
          <a:noFill/>
          <a:ln>
            <a:noFill/>
          </a:ln>
        </p:spPr>
      </p:pic>
      <p:pic>
        <p:nvPicPr>
          <p:cNvPr id="246" name="Google Shape;246;p30"/>
          <p:cNvPicPr preferRelativeResize="0"/>
          <p:nvPr/>
        </p:nvPicPr>
        <p:blipFill rotWithShape="1">
          <a:blip r:embed="rId4">
            <a:alphaModFix/>
          </a:blip>
          <a:srcRect b="1322" l="0" r="0" t="0"/>
          <a:stretch/>
        </p:blipFill>
        <p:spPr>
          <a:xfrm>
            <a:off x="4314825" y="1421925"/>
            <a:ext cx="514350" cy="3311725"/>
          </a:xfrm>
          <a:prstGeom prst="rect">
            <a:avLst/>
          </a:prstGeom>
          <a:noFill/>
          <a:ln>
            <a:noFill/>
          </a:ln>
        </p:spPr>
      </p:pic>
      <p:pic>
        <p:nvPicPr>
          <p:cNvPr id="247" name="Google Shape;247;p30"/>
          <p:cNvPicPr preferRelativeResize="0"/>
          <p:nvPr/>
        </p:nvPicPr>
        <p:blipFill rotWithShape="1">
          <a:blip r:embed="rId5">
            <a:alphaModFix/>
          </a:blip>
          <a:srcRect b="0" l="2343" r="0" t="0"/>
          <a:stretch/>
        </p:blipFill>
        <p:spPr>
          <a:xfrm>
            <a:off x="6999350" y="1444863"/>
            <a:ext cx="502300" cy="3265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819150" y="31317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axis size</a:t>
            </a:r>
            <a:endParaRPr/>
          </a:p>
        </p:txBody>
      </p:sp>
      <p:sp>
        <p:nvSpPr>
          <p:cNvPr id="253" name="Google Shape;253;p31"/>
          <p:cNvSpPr txBox="1"/>
          <p:nvPr/>
        </p:nvSpPr>
        <p:spPr>
          <a:xfrm>
            <a:off x="980550" y="1502875"/>
            <a:ext cx="7182900" cy="2311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40424E"/>
              </a:buClr>
              <a:buSzPts val="1800"/>
              <a:buChar char="●"/>
            </a:pPr>
            <a:r>
              <a:rPr lang="en" sz="1800">
                <a:solidFill>
                  <a:srgbClr val="40424E"/>
                </a:solidFill>
                <a:highlight>
                  <a:srgbClr val="FFFFFF"/>
                </a:highlight>
              </a:rPr>
              <a:t>A property of column and row is mainAxisSize. </a:t>
            </a:r>
            <a:endParaRPr sz="1800">
              <a:solidFill>
                <a:srgbClr val="40424E"/>
              </a:solidFill>
              <a:highlight>
                <a:srgbClr val="FFFFFF"/>
              </a:highlight>
            </a:endParaRPr>
          </a:p>
          <a:p>
            <a:pPr indent="-342900" lvl="0" marL="457200" rtl="0" algn="l">
              <a:lnSpc>
                <a:spcPct val="115000"/>
              </a:lnSpc>
              <a:spcBef>
                <a:spcPts val="1000"/>
              </a:spcBef>
              <a:spcAft>
                <a:spcPts val="0"/>
              </a:spcAft>
              <a:buClr>
                <a:srgbClr val="40424E"/>
              </a:buClr>
              <a:buSzPts val="1800"/>
              <a:buChar char="●"/>
            </a:pPr>
            <a:r>
              <a:rPr lang="en" sz="1800">
                <a:solidFill>
                  <a:srgbClr val="40424E"/>
                </a:solidFill>
                <a:highlight>
                  <a:srgbClr val="FFFFFF"/>
                </a:highlight>
              </a:rPr>
              <a:t>By default, the main axis size is set to mainAxisSize.max. It occupies the maximum space in the main axis and the minimum space in the cross axis.</a:t>
            </a:r>
            <a:endParaRPr sz="1800">
              <a:solidFill>
                <a:srgbClr val="40424E"/>
              </a:solidFill>
              <a:highlight>
                <a:srgbClr val="FFFFFF"/>
              </a:highlight>
            </a:endParaRPr>
          </a:p>
          <a:p>
            <a:pPr indent="-342900" lvl="0" marL="457200" rtl="0" algn="l">
              <a:lnSpc>
                <a:spcPct val="115000"/>
              </a:lnSpc>
              <a:spcBef>
                <a:spcPts val="1000"/>
              </a:spcBef>
              <a:spcAft>
                <a:spcPts val="1000"/>
              </a:spcAft>
              <a:buClr>
                <a:srgbClr val="40424E"/>
              </a:buClr>
              <a:buSzPts val="1800"/>
              <a:buChar char="●"/>
            </a:pPr>
            <a:r>
              <a:rPr b="1" lang="en" sz="1800">
                <a:solidFill>
                  <a:srgbClr val="40424E"/>
                </a:solidFill>
                <a:highlight>
                  <a:srgbClr val="FFFFFF"/>
                </a:highlight>
              </a:rPr>
              <a:t>Challenge:</a:t>
            </a:r>
            <a:r>
              <a:rPr lang="en" sz="1800">
                <a:solidFill>
                  <a:srgbClr val="40424E"/>
                </a:solidFill>
                <a:highlight>
                  <a:srgbClr val="FFFFFF"/>
                </a:highlight>
              </a:rPr>
              <a:t> Now repeat the mainAxisAlignment values with mainAxisSize set to min. Can you explain the differences?</a:t>
            </a:r>
            <a:endParaRPr sz="1800">
              <a:solidFill>
                <a:srgbClr val="40424E"/>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Remembering Widgets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819150" y="31317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axis alignment</a:t>
            </a:r>
            <a:endParaRPr/>
          </a:p>
        </p:txBody>
      </p:sp>
      <p:sp>
        <p:nvSpPr>
          <p:cNvPr id="259" name="Google Shape;259;p32"/>
          <p:cNvSpPr txBox="1"/>
          <p:nvPr/>
        </p:nvSpPr>
        <p:spPr>
          <a:xfrm>
            <a:off x="980550" y="1054825"/>
            <a:ext cx="7182900" cy="312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40424E"/>
                </a:solidFill>
                <a:highlight>
                  <a:srgbClr val="FFFFFF"/>
                </a:highlight>
              </a:rPr>
              <a:t>Like for the main axis, we have some options for crossAxisAlignment</a:t>
            </a:r>
            <a:endParaRPr sz="1800">
              <a:solidFill>
                <a:srgbClr val="40424E"/>
              </a:solidFill>
              <a:highlight>
                <a:srgbClr val="FFFFFF"/>
              </a:highlight>
            </a:endParaRPr>
          </a:p>
          <a:p>
            <a:pPr indent="-342900" lvl="0" marL="457200" rtl="0" algn="l">
              <a:lnSpc>
                <a:spcPct val="158000"/>
              </a:lnSpc>
              <a:spcBef>
                <a:spcPts val="1000"/>
              </a:spcBef>
              <a:spcAft>
                <a:spcPts val="0"/>
              </a:spcAft>
              <a:buClr>
                <a:srgbClr val="40424E"/>
              </a:buClr>
              <a:buSzPts val="1800"/>
              <a:buChar char="●"/>
            </a:pPr>
            <a:r>
              <a:rPr i="1" lang="en" sz="1800">
                <a:solidFill>
                  <a:srgbClr val="40424E"/>
                </a:solidFill>
                <a:highlight>
                  <a:srgbClr val="FFFFFF"/>
                </a:highlight>
              </a:rPr>
              <a:t>start</a:t>
            </a:r>
            <a:r>
              <a:rPr lang="en" sz="1800">
                <a:solidFill>
                  <a:srgbClr val="40424E"/>
                </a:solidFill>
                <a:highlight>
                  <a:srgbClr val="FFFFFF"/>
                </a:highlight>
              </a:rPr>
              <a:t> : Place the children from the starting of the row/column.</a:t>
            </a:r>
            <a:endParaRPr sz="1800">
              <a:solidFill>
                <a:srgbClr val="40424E"/>
              </a:solidFill>
              <a:highlight>
                <a:srgbClr val="FFFFFF"/>
              </a:highlight>
            </a:endParaRPr>
          </a:p>
          <a:p>
            <a:pPr indent="-342900" lvl="0" marL="457200" rtl="0" algn="l">
              <a:lnSpc>
                <a:spcPct val="158000"/>
              </a:lnSpc>
              <a:spcBef>
                <a:spcPts val="0"/>
              </a:spcBef>
              <a:spcAft>
                <a:spcPts val="0"/>
              </a:spcAft>
              <a:buClr>
                <a:srgbClr val="40424E"/>
              </a:buClr>
              <a:buSzPts val="1800"/>
              <a:buChar char="●"/>
            </a:pPr>
            <a:r>
              <a:rPr i="1" lang="en" sz="1800">
                <a:solidFill>
                  <a:srgbClr val="40424E"/>
                </a:solidFill>
                <a:highlight>
                  <a:srgbClr val="FFFFFF"/>
                </a:highlight>
              </a:rPr>
              <a:t>end</a:t>
            </a:r>
            <a:r>
              <a:rPr lang="en" sz="1800">
                <a:solidFill>
                  <a:srgbClr val="40424E"/>
                </a:solidFill>
                <a:highlight>
                  <a:srgbClr val="FFFFFF"/>
                </a:highlight>
              </a:rPr>
              <a:t> : Place the children at the end of the row/column.</a:t>
            </a:r>
            <a:endParaRPr sz="1800">
              <a:solidFill>
                <a:srgbClr val="40424E"/>
              </a:solidFill>
              <a:highlight>
                <a:srgbClr val="FFFFFF"/>
              </a:highlight>
            </a:endParaRPr>
          </a:p>
          <a:p>
            <a:pPr indent="-342900" lvl="0" marL="457200" rtl="0" algn="l">
              <a:lnSpc>
                <a:spcPct val="158000"/>
              </a:lnSpc>
              <a:spcBef>
                <a:spcPts val="0"/>
              </a:spcBef>
              <a:spcAft>
                <a:spcPts val="0"/>
              </a:spcAft>
              <a:buClr>
                <a:srgbClr val="40424E"/>
              </a:buClr>
              <a:buSzPts val="1800"/>
              <a:buChar char="●"/>
            </a:pPr>
            <a:r>
              <a:rPr lang="en" sz="1800">
                <a:solidFill>
                  <a:srgbClr val="40424E"/>
                </a:solidFill>
                <a:highlight>
                  <a:srgbClr val="FFFFFF"/>
                </a:highlight>
              </a:rPr>
              <a:t>stretch: Stretch the children along the cross axis to fill the available space.</a:t>
            </a:r>
            <a:endParaRPr sz="1800">
              <a:solidFill>
                <a:srgbClr val="40424E"/>
              </a:solidFill>
              <a:highlight>
                <a:srgbClr val="FFFFFF"/>
              </a:highlight>
            </a:endParaRPr>
          </a:p>
          <a:p>
            <a:pPr indent="0" lvl="0" marL="0" rtl="0" algn="l">
              <a:lnSpc>
                <a:spcPct val="158000"/>
              </a:lnSpc>
              <a:spcBef>
                <a:spcPts val="3600"/>
              </a:spcBef>
              <a:spcAft>
                <a:spcPts val="3600"/>
              </a:spcAft>
              <a:buNone/>
            </a:pPr>
            <a:r>
              <a:t/>
            </a:r>
            <a:endParaRPr sz="1800">
              <a:solidFill>
                <a:srgbClr val="40424E"/>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819150" y="31317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a:t>
            </a:r>
            <a:endParaRPr/>
          </a:p>
        </p:txBody>
      </p:sp>
      <p:sp>
        <p:nvSpPr>
          <p:cNvPr id="265" name="Google Shape;265;p33"/>
          <p:cNvSpPr txBox="1"/>
          <p:nvPr/>
        </p:nvSpPr>
        <p:spPr>
          <a:xfrm>
            <a:off x="980550" y="1054825"/>
            <a:ext cx="7182900" cy="1337400"/>
          </a:xfrm>
          <a:prstGeom prst="rect">
            <a:avLst/>
          </a:prstGeom>
          <a:noFill/>
          <a:ln>
            <a:noFill/>
          </a:ln>
        </p:spPr>
        <p:txBody>
          <a:bodyPr anchorCtr="0" anchor="t" bIns="91425" lIns="91425" spcFirstLastPara="1" rIns="91425" wrap="square" tIns="91425">
            <a:spAutoFit/>
          </a:bodyPr>
          <a:lstStyle/>
          <a:p>
            <a:pPr indent="0" lvl="0" marL="0" rtl="0" algn="l">
              <a:lnSpc>
                <a:spcPct val="158000"/>
              </a:lnSpc>
              <a:spcBef>
                <a:spcPts val="0"/>
              </a:spcBef>
              <a:spcAft>
                <a:spcPts val="3600"/>
              </a:spcAft>
              <a:buNone/>
            </a:pPr>
            <a:r>
              <a:rPr b="1" lang="en" sz="1800">
                <a:solidFill>
                  <a:srgbClr val="40424E"/>
                </a:solidFill>
                <a:highlight>
                  <a:srgbClr val="FFFFFF"/>
                </a:highlight>
              </a:rPr>
              <a:t>Challenge:</a:t>
            </a:r>
            <a:r>
              <a:rPr lang="en" sz="1800">
                <a:solidFill>
                  <a:srgbClr val="40424E"/>
                </a:solidFill>
                <a:highlight>
                  <a:srgbClr val="FFFFFF"/>
                </a:highlight>
              </a:rPr>
              <a:t> Fill a row/column with containers of equal width and height. Test by alternative values of cross axis alignment from start, center, end. </a:t>
            </a:r>
            <a:endParaRPr sz="1800">
              <a:solidFill>
                <a:srgbClr val="40424E"/>
              </a:solidFill>
              <a:highlight>
                <a:srgbClr val="FFFFFF"/>
              </a:highlight>
            </a:endParaRPr>
          </a:p>
        </p:txBody>
      </p:sp>
      <p:sp>
        <p:nvSpPr>
          <p:cNvPr id="266" name="Google Shape;266;p33"/>
          <p:cNvSpPr txBox="1"/>
          <p:nvPr/>
        </p:nvSpPr>
        <p:spPr>
          <a:xfrm>
            <a:off x="1105025" y="2350750"/>
            <a:ext cx="6760800" cy="867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Can you explain the results?</a:t>
            </a:r>
            <a:endParaRPr sz="1800">
              <a:latin typeface="Calibri"/>
              <a:ea typeface="Calibri"/>
              <a:cs typeface="Calibri"/>
              <a:sym typeface="Calibri"/>
            </a:endParaRPr>
          </a:p>
          <a:p>
            <a:pPr indent="-342900" lvl="0" marL="457200" rtl="0" algn="l">
              <a:spcBef>
                <a:spcPts val="1000"/>
              </a:spcBef>
              <a:spcAft>
                <a:spcPts val="0"/>
              </a:spcAft>
              <a:buSzPts val="1800"/>
              <a:buFont typeface="Calibri"/>
              <a:buChar char="●"/>
            </a:pPr>
            <a:r>
              <a:rPr lang="en" sz="1800">
                <a:latin typeface="Calibri"/>
                <a:ea typeface="Calibri"/>
                <a:cs typeface="Calibri"/>
                <a:sym typeface="Calibri"/>
              </a:rPr>
              <a:t>What change can you bring to make the results noticeable? </a:t>
            </a:r>
            <a:endParaRPr sz="18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819150" y="31317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Sizing widgets</a:t>
            </a:r>
            <a:endParaRPr/>
          </a:p>
        </p:txBody>
      </p:sp>
      <p:sp>
        <p:nvSpPr>
          <p:cNvPr id="272" name="Google Shape;272;p34"/>
          <p:cNvSpPr txBox="1"/>
          <p:nvPr/>
        </p:nvSpPr>
        <p:spPr>
          <a:xfrm>
            <a:off x="819150" y="910150"/>
            <a:ext cx="71829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rgbClr val="4A4A4A"/>
                </a:solidFill>
                <a:highlight>
                  <a:srgbClr val="FFFFFF"/>
                </a:highlight>
                <a:latin typeface="Roboto"/>
                <a:ea typeface="Roboto"/>
                <a:cs typeface="Roboto"/>
                <a:sym typeface="Roboto"/>
              </a:rPr>
              <a:t>When a layout is too large to fit a device, a yellow and black striped pattern appears along the affected edge. Here is an </a:t>
            </a:r>
            <a:r>
              <a:rPr lang="en" sz="1800">
                <a:solidFill>
                  <a:srgbClr val="1389FD"/>
                </a:solidFill>
                <a:highlight>
                  <a:srgbClr val="FFFFFF"/>
                </a:highlight>
                <a:uFill>
                  <a:noFill/>
                </a:uFill>
                <a:latin typeface="Roboto"/>
                <a:ea typeface="Roboto"/>
                <a:cs typeface="Roboto"/>
                <a:sym typeface="Roboto"/>
                <a:hlinkClick r:id="rId3">
                  <a:extLst>
                    <a:ext uri="{A12FA001-AC4F-418D-AE19-62706E023703}">
                      <ahyp:hlinkClr val="tx"/>
                    </a:ext>
                  </a:extLst>
                </a:hlinkClick>
              </a:rPr>
              <a:t>example</a:t>
            </a:r>
            <a:r>
              <a:rPr lang="en" sz="1800">
                <a:solidFill>
                  <a:srgbClr val="4A4A4A"/>
                </a:solidFill>
                <a:highlight>
                  <a:srgbClr val="FFFFFF"/>
                </a:highlight>
                <a:latin typeface="Roboto"/>
                <a:ea typeface="Roboto"/>
                <a:cs typeface="Roboto"/>
                <a:sym typeface="Roboto"/>
              </a:rPr>
              <a:t> of a row that is too wide:</a:t>
            </a:r>
            <a:endParaRPr sz="1800">
              <a:solidFill>
                <a:srgbClr val="40424E"/>
              </a:solidFill>
              <a:highlight>
                <a:srgbClr val="FFFFFF"/>
              </a:highlight>
            </a:endParaRPr>
          </a:p>
        </p:txBody>
      </p:sp>
      <p:pic>
        <p:nvPicPr>
          <p:cNvPr id="273" name="Google Shape;273;p34"/>
          <p:cNvPicPr preferRelativeResize="0"/>
          <p:nvPr/>
        </p:nvPicPr>
        <p:blipFill>
          <a:blip r:embed="rId4">
            <a:alphaModFix/>
          </a:blip>
          <a:stretch>
            <a:fillRect/>
          </a:stretch>
        </p:blipFill>
        <p:spPr>
          <a:xfrm>
            <a:off x="2894075" y="1930400"/>
            <a:ext cx="3033050" cy="2829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819150" y="31317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Fitting </a:t>
            </a:r>
            <a:r>
              <a:rPr lang="en"/>
              <a:t>widgets</a:t>
            </a:r>
            <a:endParaRPr/>
          </a:p>
        </p:txBody>
      </p:sp>
      <p:sp>
        <p:nvSpPr>
          <p:cNvPr id="279" name="Google Shape;279;p35"/>
          <p:cNvSpPr txBox="1"/>
          <p:nvPr/>
        </p:nvSpPr>
        <p:spPr>
          <a:xfrm>
            <a:off x="819150" y="910150"/>
            <a:ext cx="25362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rgbClr val="4A4A4A"/>
                </a:solidFill>
                <a:highlight>
                  <a:srgbClr val="FFFFFF"/>
                </a:highlight>
                <a:latin typeface="Roboto"/>
                <a:ea typeface="Roboto"/>
                <a:cs typeface="Roboto"/>
                <a:sym typeface="Roboto"/>
              </a:rPr>
              <a:t>Widgets can be </a:t>
            </a:r>
            <a:r>
              <a:rPr lang="en" sz="1800">
                <a:solidFill>
                  <a:srgbClr val="4A4A4A"/>
                </a:solidFill>
                <a:highlight>
                  <a:srgbClr val="FFFFFF"/>
                </a:highlight>
                <a:latin typeface="Roboto"/>
                <a:ea typeface="Roboto"/>
                <a:cs typeface="Roboto"/>
                <a:sym typeface="Roboto"/>
              </a:rPr>
              <a:t>forced</a:t>
            </a:r>
            <a:r>
              <a:rPr lang="en" sz="1800">
                <a:solidFill>
                  <a:srgbClr val="4A4A4A"/>
                </a:solidFill>
                <a:highlight>
                  <a:srgbClr val="FFFFFF"/>
                </a:highlight>
                <a:latin typeface="Roboto"/>
                <a:ea typeface="Roboto"/>
                <a:cs typeface="Roboto"/>
                <a:sym typeface="Roboto"/>
              </a:rPr>
              <a:t> to fit the </a:t>
            </a:r>
            <a:r>
              <a:rPr b="1" lang="en" sz="1800">
                <a:solidFill>
                  <a:srgbClr val="4A4A4A"/>
                </a:solidFill>
                <a:highlight>
                  <a:srgbClr val="FFFFFF"/>
                </a:highlight>
                <a:latin typeface="Roboto"/>
                <a:ea typeface="Roboto"/>
                <a:cs typeface="Roboto"/>
                <a:sym typeface="Roboto"/>
              </a:rPr>
              <a:t>main axis</a:t>
            </a:r>
            <a:r>
              <a:rPr lang="en" sz="1800">
                <a:solidFill>
                  <a:srgbClr val="4A4A4A"/>
                </a:solidFill>
                <a:highlight>
                  <a:srgbClr val="FFFFFF"/>
                </a:highlight>
                <a:latin typeface="Roboto"/>
                <a:ea typeface="Roboto"/>
                <a:cs typeface="Roboto"/>
                <a:sym typeface="Roboto"/>
              </a:rPr>
              <a:t> (either by shrinking or expanding) within a row or column using </a:t>
            </a:r>
            <a:r>
              <a:rPr b="1" lang="en" sz="1800">
                <a:solidFill>
                  <a:srgbClr val="4A4A4A"/>
                </a:solidFill>
                <a:highlight>
                  <a:srgbClr val="FFFFFF"/>
                </a:highlight>
                <a:latin typeface="Roboto"/>
                <a:ea typeface="Roboto"/>
                <a:cs typeface="Roboto"/>
                <a:sym typeface="Roboto"/>
              </a:rPr>
              <a:t>Expanded </a:t>
            </a:r>
            <a:r>
              <a:rPr lang="en" sz="1800">
                <a:solidFill>
                  <a:srgbClr val="4A4A4A"/>
                </a:solidFill>
                <a:highlight>
                  <a:srgbClr val="FFFFFF"/>
                </a:highlight>
                <a:latin typeface="Roboto"/>
                <a:ea typeface="Roboto"/>
                <a:cs typeface="Roboto"/>
                <a:sym typeface="Roboto"/>
              </a:rPr>
              <a:t>widget.</a:t>
            </a:r>
            <a:endParaRPr sz="1800">
              <a:solidFill>
                <a:srgbClr val="40424E"/>
              </a:solidFill>
              <a:highlight>
                <a:srgbClr val="FFFFFF"/>
              </a:highlight>
            </a:endParaRPr>
          </a:p>
        </p:txBody>
      </p:sp>
      <p:pic>
        <p:nvPicPr>
          <p:cNvPr id="280" name="Google Shape;280;p35"/>
          <p:cNvPicPr preferRelativeResize="0"/>
          <p:nvPr/>
        </p:nvPicPr>
        <p:blipFill rotWithShape="1">
          <a:blip r:embed="rId3">
            <a:alphaModFix/>
          </a:blip>
          <a:srcRect b="3499" l="-10310" r="10310" t="-3500"/>
          <a:stretch/>
        </p:blipFill>
        <p:spPr>
          <a:xfrm>
            <a:off x="3959800" y="910150"/>
            <a:ext cx="4782162" cy="3466850"/>
          </a:xfrm>
          <a:prstGeom prst="rect">
            <a:avLst/>
          </a:prstGeom>
          <a:noFill/>
          <a:ln>
            <a:noFill/>
          </a:ln>
        </p:spPr>
      </p:pic>
      <p:pic>
        <p:nvPicPr>
          <p:cNvPr id="281" name="Google Shape;281;p35"/>
          <p:cNvPicPr preferRelativeResize="0"/>
          <p:nvPr/>
        </p:nvPicPr>
        <p:blipFill>
          <a:blip r:embed="rId4">
            <a:alphaModFix/>
          </a:blip>
          <a:stretch>
            <a:fillRect/>
          </a:stretch>
        </p:blipFill>
        <p:spPr>
          <a:xfrm>
            <a:off x="604475" y="3061725"/>
            <a:ext cx="3355325" cy="11717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819150" y="31317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Fitting and s</a:t>
            </a:r>
            <a:r>
              <a:rPr lang="en"/>
              <a:t>izing widgets</a:t>
            </a:r>
            <a:endParaRPr/>
          </a:p>
        </p:txBody>
      </p:sp>
      <p:sp>
        <p:nvSpPr>
          <p:cNvPr id="287" name="Google Shape;287;p36"/>
          <p:cNvSpPr txBox="1"/>
          <p:nvPr/>
        </p:nvSpPr>
        <p:spPr>
          <a:xfrm>
            <a:off x="819150" y="910150"/>
            <a:ext cx="29580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rgbClr val="4A4A4A"/>
                </a:solidFill>
                <a:highlight>
                  <a:srgbClr val="FFFFFF"/>
                </a:highlight>
                <a:latin typeface="Roboto"/>
                <a:ea typeface="Roboto"/>
                <a:cs typeface="Roboto"/>
                <a:sym typeface="Roboto"/>
              </a:rPr>
              <a:t>Perhaps you want a widget to occupy twice as much space as its siblings. For this, use the </a:t>
            </a:r>
            <a:r>
              <a:rPr lang="en" sz="1800">
                <a:solidFill>
                  <a:srgbClr val="008F83"/>
                </a:solidFill>
                <a:highlight>
                  <a:srgbClr val="FFFFFF"/>
                </a:highlight>
                <a:latin typeface="Roboto Mono"/>
                <a:ea typeface="Roboto Mono"/>
                <a:cs typeface="Roboto Mono"/>
                <a:sym typeface="Roboto Mono"/>
              </a:rPr>
              <a:t>flex</a:t>
            </a:r>
            <a:r>
              <a:rPr lang="en" sz="1800">
                <a:solidFill>
                  <a:srgbClr val="4A4A4A"/>
                </a:solidFill>
                <a:highlight>
                  <a:srgbClr val="FFFFFF"/>
                </a:highlight>
                <a:latin typeface="Roboto"/>
                <a:ea typeface="Roboto"/>
                <a:cs typeface="Roboto"/>
                <a:sym typeface="Roboto"/>
              </a:rPr>
              <a:t> property, an integer that determines the flex factor for a widget</a:t>
            </a:r>
            <a:endParaRPr sz="1800">
              <a:solidFill>
                <a:srgbClr val="40424E"/>
              </a:solidFill>
              <a:highlight>
                <a:srgbClr val="FFFFFF"/>
              </a:highlight>
            </a:endParaRPr>
          </a:p>
        </p:txBody>
      </p:sp>
      <p:pic>
        <p:nvPicPr>
          <p:cNvPr id="288" name="Google Shape;288;p36"/>
          <p:cNvPicPr preferRelativeResize="0"/>
          <p:nvPr/>
        </p:nvPicPr>
        <p:blipFill>
          <a:blip r:embed="rId3">
            <a:alphaModFix/>
          </a:blip>
          <a:stretch>
            <a:fillRect/>
          </a:stretch>
        </p:blipFill>
        <p:spPr>
          <a:xfrm>
            <a:off x="718600" y="3162175"/>
            <a:ext cx="2958000" cy="1525461"/>
          </a:xfrm>
          <a:prstGeom prst="rect">
            <a:avLst/>
          </a:prstGeom>
          <a:noFill/>
          <a:ln>
            <a:noFill/>
          </a:ln>
        </p:spPr>
      </p:pic>
      <p:pic>
        <p:nvPicPr>
          <p:cNvPr id="289" name="Google Shape;289;p36"/>
          <p:cNvPicPr preferRelativeResize="0"/>
          <p:nvPr/>
        </p:nvPicPr>
        <p:blipFill>
          <a:blip r:embed="rId4">
            <a:alphaModFix/>
          </a:blip>
          <a:stretch>
            <a:fillRect/>
          </a:stretch>
        </p:blipFill>
        <p:spPr>
          <a:xfrm>
            <a:off x="3909475" y="813575"/>
            <a:ext cx="4953000" cy="3819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Boss level Challenge!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819150" y="31317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you implement this UI?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0" name="Google Shape;300;p38"/>
          <p:cNvSpPr txBox="1"/>
          <p:nvPr>
            <p:ph idx="1" type="body"/>
          </p:nvPr>
        </p:nvSpPr>
        <p:spPr>
          <a:xfrm>
            <a:off x="819150" y="1285875"/>
            <a:ext cx="7368300" cy="31527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t/>
            </a:r>
            <a:endParaRPr sz="1800">
              <a:solidFill>
                <a:srgbClr val="383D41"/>
              </a:solidFill>
              <a:latin typeface="Roboto"/>
              <a:ea typeface="Roboto"/>
              <a:cs typeface="Roboto"/>
              <a:sym typeface="Roboto"/>
            </a:endParaRPr>
          </a:p>
        </p:txBody>
      </p:sp>
      <p:pic>
        <p:nvPicPr>
          <p:cNvPr id="301" name="Google Shape;301;p38"/>
          <p:cNvPicPr preferRelativeResize="0"/>
          <p:nvPr/>
        </p:nvPicPr>
        <p:blipFill rotWithShape="1">
          <a:blip r:embed="rId3">
            <a:alphaModFix/>
          </a:blip>
          <a:srcRect b="0" l="0" r="0" t="2229"/>
          <a:stretch/>
        </p:blipFill>
        <p:spPr>
          <a:xfrm>
            <a:off x="619500" y="885925"/>
            <a:ext cx="7904999" cy="3952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819150" y="31317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a:t>
            </a:r>
            <a:endParaRPr/>
          </a:p>
        </p:txBody>
      </p:sp>
      <p:sp>
        <p:nvSpPr>
          <p:cNvPr id="307" name="Google Shape;307;p39"/>
          <p:cNvSpPr txBox="1"/>
          <p:nvPr/>
        </p:nvSpPr>
        <p:spPr>
          <a:xfrm>
            <a:off x="980550" y="1386375"/>
            <a:ext cx="7182900" cy="3191400"/>
          </a:xfrm>
          <a:prstGeom prst="rect">
            <a:avLst/>
          </a:prstGeom>
          <a:noFill/>
          <a:ln>
            <a:noFill/>
          </a:ln>
        </p:spPr>
        <p:txBody>
          <a:bodyPr anchorCtr="0" anchor="t" bIns="91425" lIns="91425" spcFirstLastPara="1" rIns="91425" wrap="square" tIns="91425">
            <a:spAutoFit/>
          </a:bodyPr>
          <a:lstStyle/>
          <a:p>
            <a:pPr indent="-342900" lvl="0" marL="457200" rtl="0" algn="l">
              <a:spcBef>
                <a:spcPts val="1000"/>
              </a:spcBef>
              <a:spcAft>
                <a:spcPts val="0"/>
              </a:spcAft>
              <a:buSzPts val="1800"/>
              <a:buFont typeface="Calibri"/>
              <a:buChar char="●"/>
            </a:pPr>
            <a:r>
              <a:rPr lang="en" sz="1800">
                <a:latin typeface="Calibri"/>
                <a:ea typeface="Calibri"/>
                <a:cs typeface="Calibri"/>
                <a:sym typeface="Calibri"/>
              </a:rPr>
              <a:t>You can use images, colors, icons, text, etc., of your choice</a:t>
            </a:r>
            <a:endParaRPr sz="1800">
              <a:latin typeface="Calibri"/>
              <a:ea typeface="Calibri"/>
              <a:cs typeface="Calibri"/>
              <a:sym typeface="Calibri"/>
            </a:endParaRPr>
          </a:p>
          <a:p>
            <a:pPr indent="-342900" lvl="0" marL="457200" rtl="0" algn="l">
              <a:spcBef>
                <a:spcPts val="1000"/>
              </a:spcBef>
              <a:spcAft>
                <a:spcPts val="0"/>
              </a:spcAft>
              <a:buSzPts val="1800"/>
              <a:buFont typeface="Calibri"/>
              <a:buChar char="●"/>
            </a:pPr>
            <a:r>
              <a:rPr lang="en" sz="1800">
                <a:latin typeface="Calibri"/>
                <a:ea typeface="Calibri"/>
                <a:cs typeface="Calibri"/>
                <a:sym typeface="Calibri"/>
              </a:rPr>
              <a:t>You don’t necessarily have to place the image on the right of the “details” section. You can place it on top if you like.</a:t>
            </a:r>
            <a:endParaRPr sz="1800">
              <a:latin typeface="Calibri"/>
              <a:ea typeface="Calibri"/>
              <a:cs typeface="Calibri"/>
              <a:sym typeface="Calibri"/>
            </a:endParaRPr>
          </a:p>
          <a:p>
            <a:pPr indent="-342900" lvl="0" marL="457200" rtl="0" algn="l">
              <a:spcBef>
                <a:spcPts val="1000"/>
              </a:spcBef>
              <a:spcAft>
                <a:spcPts val="0"/>
              </a:spcAft>
              <a:buSzPts val="1800"/>
              <a:buFont typeface="Calibri"/>
              <a:buChar char="●"/>
            </a:pPr>
            <a:r>
              <a:rPr lang="en" sz="1800">
                <a:latin typeface="Calibri"/>
                <a:ea typeface="Calibri"/>
                <a:cs typeface="Calibri"/>
                <a:sym typeface="Calibri"/>
              </a:rPr>
              <a:t>In other words, you don’t have to make a xerox copy of this design. Feel free to play along and come up with something unique. </a:t>
            </a:r>
            <a:endParaRPr sz="1800">
              <a:latin typeface="Calibri"/>
              <a:ea typeface="Calibri"/>
              <a:cs typeface="Calibri"/>
              <a:sym typeface="Calibri"/>
            </a:endParaRPr>
          </a:p>
          <a:p>
            <a:pPr indent="-342900" lvl="0" marL="457200" rtl="0" algn="l">
              <a:spcBef>
                <a:spcPts val="1000"/>
              </a:spcBef>
              <a:spcAft>
                <a:spcPts val="0"/>
              </a:spcAft>
              <a:buSzPts val="1800"/>
              <a:buFont typeface="Calibri"/>
              <a:buChar char="●"/>
            </a:pPr>
            <a:r>
              <a:rPr lang="en" sz="1800">
                <a:latin typeface="Calibri"/>
                <a:ea typeface="Calibri"/>
                <a:cs typeface="Calibri"/>
                <a:sym typeface="Calibri"/>
              </a:rPr>
              <a:t>Bordering the containers is optional. But why not search a way to do that from flutter documentations? </a:t>
            </a:r>
            <a:endParaRPr sz="1800">
              <a:latin typeface="Calibri"/>
              <a:ea typeface="Calibri"/>
              <a:cs typeface="Calibri"/>
              <a:sym typeface="Calibri"/>
            </a:endParaRPr>
          </a:p>
          <a:p>
            <a:pPr indent="-342900" lvl="0" marL="457200" rtl="0" algn="l">
              <a:spcBef>
                <a:spcPts val="1000"/>
              </a:spcBef>
              <a:spcAft>
                <a:spcPts val="1000"/>
              </a:spcAft>
              <a:buSzPts val="1800"/>
              <a:buFont typeface="Calibri"/>
              <a:buChar char="●"/>
            </a:pPr>
            <a:r>
              <a:rPr lang="en" sz="1800">
                <a:latin typeface="Calibri"/>
                <a:ea typeface="Calibri"/>
                <a:cs typeface="Calibri"/>
                <a:sym typeface="Calibri"/>
              </a:rPr>
              <a:t>Speaking of documentations, you may like searching for “padding” there too (more on this later)</a:t>
            </a:r>
            <a:endParaRPr sz="18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694925"/>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Widgets</a:t>
            </a:r>
            <a:endParaRPr/>
          </a:p>
        </p:txBody>
      </p:sp>
      <p:sp>
        <p:nvSpPr>
          <p:cNvPr id="140" name="Google Shape;140;p15"/>
          <p:cNvSpPr txBox="1"/>
          <p:nvPr>
            <p:ph idx="1" type="body"/>
          </p:nvPr>
        </p:nvSpPr>
        <p:spPr>
          <a:xfrm>
            <a:off x="819150" y="1295950"/>
            <a:ext cx="7368300" cy="3224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We know that everything we see in our UI is a widget.</a:t>
            </a:r>
            <a:endParaRPr sz="1800"/>
          </a:p>
          <a:p>
            <a:pPr indent="-342900" lvl="0" marL="457200" rtl="0" algn="l">
              <a:spcBef>
                <a:spcPts val="1000"/>
              </a:spcBef>
              <a:spcAft>
                <a:spcPts val="0"/>
              </a:spcAft>
              <a:buSzPts val="1800"/>
              <a:buChar char="●"/>
            </a:pPr>
            <a:r>
              <a:rPr lang="en" sz="1800"/>
              <a:t>There are two types of widgets - </a:t>
            </a:r>
            <a:endParaRPr sz="1800"/>
          </a:p>
          <a:p>
            <a:pPr indent="-342900" lvl="1" marL="914400" rtl="0" algn="l">
              <a:spcBef>
                <a:spcPts val="1000"/>
              </a:spcBef>
              <a:spcAft>
                <a:spcPts val="0"/>
              </a:spcAft>
              <a:buSzPts val="1800"/>
              <a:buChar char="○"/>
            </a:pPr>
            <a:r>
              <a:rPr b="1" lang="en" sz="1800"/>
              <a:t>Stateless widgets:</a:t>
            </a:r>
            <a:r>
              <a:rPr lang="en" sz="1800"/>
              <a:t> Perfect when the widget does not need to update parts of it. Stateless widgets are there to simple display information. If the widget is to be updated, it must be rebuilt. </a:t>
            </a:r>
            <a:endParaRPr sz="1800"/>
          </a:p>
          <a:p>
            <a:pPr indent="-342900" lvl="1" marL="914400" rtl="0" algn="l">
              <a:spcBef>
                <a:spcPts val="1000"/>
              </a:spcBef>
              <a:spcAft>
                <a:spcPts val="1000"/>
              </a:spcAft>
              <a:buSzPts val="1800"/>
              <a:buChar char="○"/>
            </a:pPr>
            <a:r>
              <a:rPr b="1" lang="en" sz="1800"/>
              <a:t>Stateful widgets:</a:t>
            </a:r>
            <a:r>
              <a:rPr lang="en" sz="1800"/>
              <a:t> Perfect when the widget may need to update parts of it. In such cases, it will rebuild just the relevant parts to update it.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Widgets</a:t>
            </a:r>
            <a:endParaRPr/>
          </a:p>
        </p:txBody>
      </p:sp>
      <p:sp>
        <p:nvSpPr>
          <p:cNvPr id="146" name="Google Shape;146;p16"/>
          <p:cNvSpPr txBox="1"/>
          <p:nvPr>
            <p:ph idx="1" type="body"/>
          </p:nvPr>
        </p:nvSpPr>
        <p:spPr>
          <a:xfrm>
            <a:off x="819150" y="1727900"/>
            <a:ext cx="7368300" cy="214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We will take a deep dive into stateless and stateful widgets later down the course. For now, let us stick to stateless ones.</a:t>
            </a:r>
            <a:endParaRPr sz="1800"/>
          </a:p>
          <a:p>
            <a:pPr indent="0" lvl="0" marL="0" rtl="0" algn="l">
              <a:spcBef>
                <a:spcPts val="1200"/>
              </a:spcBef>
              <a:spcAft>
                <a:spcPts val="0"/>
              </a:spcAft>
              <a:buNone/>
            </a:pPr>
            <a:r>
              <a:t/>
            </a:r>
            <a:endParaRPr sz="1800"/>
          </a:p>
          <a:p>
            <a:pPr indent="-342900" lvl="0" marL="457200" rtl="0" algn="l">
              <a:spcBef>
                <a:spcPts val="1200"/>
              </a:spcBef>
              <a:spcAft>
                <a:spcPts val="0"/>
              </a:spcAft>
              <a:buSzPts val="1800"/>
              <a:buChar char="●"/>
            </a:pPr>
            <a:r>
              <a:rPr lang="en" sz="1800"/>
              <a:t>To create one, just type “stless” and hit enter for autocomplete to do the rest. Type a name for the widget and hit enter.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321450"/>
            <a:ext cx="7505700" cy="52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Widgets</a:t>
            </a:r>
            <a:endParaRPr/>
          </a:p>
        </p:txBody>
      </p:sp>
      <p:sp>
        <p:nvSpPr>
          <p:cNvPr id="152" name="Google Shape;152;p17"/>
          <p:cNvSpPr txBox="1"/>
          <p:nvPr>
            <p:ph idx="1" type="body"/>
          </p:nvPr>
        </p:nvSpPr>
        <p:spPr>
          <a:xfrm>
            <a:off x="819150" y="843750"/>
            <a:ext cx="7368300" cy="303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So now our code goes from this:			   To this: </a:t>
            </a:r>
            <a:endParaRPr sz="1800"/>
          </a:p>
        </p:txBody>
      </p:sp>
      <p:pic>
        <p:nvPicPr>
          <p:cNvPr id="153" name="Google Shape;153;p17"/>
          <p:cNvPicPr preferRelativeResize="0"/>
          <p:nvPr/>
        </p:nvPicPr>
        <p:blipFill rotWithShape="1">
          <a:blip r:embed="rId3">
            <a:alphaModFix/>
          </a:blip>
          <a:srcRect b="0" l="0" r="30425" t="0"/>
          <a:stretch/>
        </p:blipFill>
        <p:spPr>
          <a:xfrm>
            <a:off x="914625" y="1312075"/>
            <a:ext cx="2460800" cy="1579925"/>
          </a:xfrm>
          <a:prstGeom prst="rect">
            <a:avLst/>
          </a:prstGeom>
          <a:noFill/>
          <a:ln>
            <a:noFill/>
          </a:ln>
        </p:spPr>
      </p:pic>
      <p:pic>
        <p:nvPicPr>
          <p:cNvPr id="154" name="Google Shape;154;p17"/>
          <p:cNvPicPr preferRelativeResize="0"/>
          <p:nvPr/>
        </p:nvPicPr>
        <p:blipFill>
          <a:blip r:embed="rId4">
            <a:alphaModFix/>
          </a:blip>
          <a:stretch>
            <a:fillRect/>
          </a:stretch>
        </p:blipFill>
        <p:spPr>
          <a:xfrm>
            <a:off x="5155098" y="1312075"/>
            <a:ext cx="3672025" cy="327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532425"/>
            <a:ext cx="7505700" cy="52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Widget</a:t>
            </a:r>
            <a:endParaRPr/>
          </a:p>
        </p:txBody>
      </p:sp>
      <p:sp>
        <p:nvSpPr>
          <p:cNvPr id="160" name="Google Shape;160;p18"/>
          <p:cNvSpPr txBox="1"/>
          <p:nvPr>
            <p:ph idx="1" type="body"/>
          </p:nvPr>
        </p:nvSpPr>
        <p:spPr>
          <a:xfrm>
            <a:off x="819150" y="1186175"/>
            <a:ext cx="4907100" cy="325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 fact, we should not keep the main.dart file cluttered. Let’s move our new widget to a new file. </a:t>
            </a:r>
            <a:endParaRPr sz="1800"/>
          </a:p>
          <a:p>
            <a:pPr indent="-342900" lvl="0" marL="457200" rtl="0" algn="l">
              <a:spcBef>
                <a:spcPts val="1000"/>
              </a:spcBef>
              <a:spcAft>
                <a:spcPts val="0"/>
              </a:spcAft>
              <a:buSzPts val="1800"/>
              <a:buChar char="●"/>
            </a:pPr>
            <a:r>
              <a:rPr lang="en" sz="1800"/>
              <a:t>Right </a:t>
            </a:r>
            <a:r>
              <a:rPr lang="en" sz="1800"/>
              <a:t>click</a:t>
            </a:r>
            <a:r>
              <a:rPr lang="en" sz="1800"/>
              <a:t> on lib folder and create a new dart file. Cut and paste the widget there.</a:t>
            </a:r>
            <a:endParaRPr sz="1800"/>
          </a:p>
          <a:p>
            <a:pPr indent="-342900" lvl="0" marL="457200" rtl="0" algn="l">
              <a:spcBef>
                <a:spcPts val="1000"/>
              </a:spcBef>
              <a:spcAft>
                <a:spcPts val="1000"/>
              </a:spcAft>
              <a:buSzPts val="1800"/>
              <a:buChar char="●"/>
            </a:pPr>
            <a:r>
              <a:rPr lang="en" sz="1800"/>
              <a:t>Hit alt+enter on the errors and import the necessary items. </a:t>
            </a:r>
            <a:endParaRPr sz="1800"/>
          </a:p>
        </p:txBody>
      </p:sp>
      <p:pic>
        <p:nvPicPr>
          <p:cNvPr id="161" name="Google Shape;161;p18"/>
          <p:cNvPicPr preferRelativeResize="0"/>
          <p:nvPr/>
        </p:nvPicPr>
        <p:blipFill rotWithShape="1">
          <a:blip r:embed="rId3">
            <a:alphaModFix/>
          </a:blip>
          <a:srcRect b="0" l="7355" r="0" t="0"/>
          <a:stretch/>
        </p:blipFill>
        <p:spPr>
          <a:xfrm>
            <a:off x="6208376" y="1186175"/>
            <a:ext cx="2365375" cy="3492700"/>
          </a:xfrm>
          <a:prstGeom prst="rect">
            <a:avLst/>
          </a:prstGeom>
          <a:noFill/>
          <a:ln>
            <a:noFill/>
          </a:ln>
        </p:spPr>
      </p:pic>
      <p:cxnSp>
        <p:nvCxnSpPr>
          <p:cNvPr id="162" name="Google Shape;162;p18"/>
          <p:cNvCxnSpPr/>
          <p:nvPr/>
        </p:nvCxnSpPr>
        <p:spPr>
          <a:xfrm flipH="1" rot="10800000">
            <a:off x="5645800" y="2481175"/>
            <a:ext cx="763500" cy="504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9"/>
          <p:cNvPicPr preferRelativeResize="0"/>
          <p:nvPr/>
        </p:nvPicPr>
        <p:blipFill>
          <a:blip r:embed="rId3">
            <a:alphaModFix/>
          </a:blip>
          <a:stretch>
            <a:fillRect/>
          </a:stretch>
        </p:blipFill>
        <p:spPr>
          <a:xfrm>
            <a:off x="1178425" y="1111675"/>
            <a:ext cx="6586196" cy="649575"/>
          </a:xfrm>
          <a:prstGeom prst="rect">
            <a:avLst/>
          </a:prstGeom>
          <a:noFill/>
          <a:ln>
            <a:noFill/>
          </a:ln>
        </p:spPr>
      </p:pic>
      <p:sp>
        <p:nvSpPr>
          <p:cNvPr id="168" name="Google Shape;168;p19"/>
          <p:cNvSpPr txBox="1"/>
          <p:nvPr>
            <p:ph type="title"/>
          </p:nvPr>
        </p:nvSpPr>
        <p:spPr>
          <a:xfrm>
            <a:off x="819150" y="532425"/>
            <a:ext cx="7505700" cy="52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Hot reload and hot restart</a:t>
            </a:r>
            <a:endParaRPr/>
          </a:p>
        </p:txBody>
      </p:sp>
      <p:sp>
        <p:nvSpPr>
          <p:cNvPr id="169" name="Google Shape;169;p19"/>
          <p:cNvSpPr txBox="1"/>
          <p:nvPr>
            <p:ph idx="1" type="body"/>
          </p:nvPr>
        </p:nvSpPr>
        <p:spPr>
          <a:xfrm>
            <a:off x="5487900" y="2390925"/>
            <a:ext cx="3008400" cy="1798200"/>
          </a:xfrm>
          <a:prstGeom prst="rect">
            <a:avLst/>
          </a:prstGeom>
        </p:spPr>
        <p:txBody>
          <a:bodyPr anchorCtr="0" anchor="t" bIns="91425" lIns="91425" spcFirstLastPara="1" rIns="91425" wrap="square" tIns="91425">
            <a:normAutofit/>
          </a:bodyPr>
          <a:lstStyle/>
          <a:p>
            <a:pPr indent="0" lvl="0" marL="0" rtl="0" algn="just">
              <a:spcBef>
                <a:spcPts val="0"/>
              </a:spcBef>
              <a:spcAft>
                <a:spcPts val="1000"/>
              </a:spcAft>
              <a:buNone/>
            </a:pPr>
            <a:r>
              <a:rPr lang="en" sz="1800"/>
              <a:t>Hot reload implements the changes in UI almost instantaneously. We use this very commonly, mostly for minor changes. </a:t>
            </a:r>
            <a:endParaRPr sz="1800"/>
          </a:p>
        </p:txBody>
      </p:sp>
      <p:cxnSp>
        <p:nvCxnSpPr>
          <p:cNvPr id="170" name="Google Shape;170;p19"/>
          <p:cNvCxnSpPr/>
          <p:nvPr/>
        </p:nvCxnSpPr>
        <p:spPr>
          <a:xfrm rot="10800000">
            <a:off x="5063100" y="1647650"/>
            <a:ext cx="1155300" cy="793500"/>
          </a:xfrm>
          <a:prstGeom prst="straightConnector1">
            <a:avLst/>
          </a:prstGeom>
          <a:noFill/>
          <a:ln cap="flat" cmpd="sng" w="9525">
            <a:solidFill>
              <a:schemeClr val="dk2"/>
            </a:solidFill>
            <a:prstDash val="solid"/>
            <a:round/>
            <a:headEnd len="med" w="med" type="none"/>
            <a:tailEnd len="med" w="med" type="triangle"/>
          </a:ln>
        </p:spPr>
      </p:cxnSp>
      <p:sp>
        <p:nvSpPr>
          <p:cNvPr id="171" name="Google Shape;171;p19"/>
          <p:cNvSpPr txBox="1"/>
          <p:nvPr/>
        </p:nvSpPr>
        <p:spPr>
          <a:xfrm>
            <a:off x="743400" y="2421975"/>
            <a:ext cx="3000000" cy="1736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000"/>
              </a:spcAft>
              <a:buNone/>
            </a:pPr>
            <a:r>
              <a:rPr lang="en" sz="1800">
                <a:solidFill>
                  <a:schemeClr val="dk2"/>
                </a:solidFill>
                <a:latin typeface="Calibri"/>
                <a:ea typeface="Calibri"/>
                <a:cs typeface="Calibri"/>
                <a:sym typeface="Calibri"/>
              </a:rPr>
              <a:t>Hot restart rebuilds the entire app. It takes around 10 seconds at max. We use this for major changes or for stateful widgets</a:t>
            </a:r>
            <a:endParaRPr/>
          </a:p>
        </p:txBody>
      </p:sp>
      <p:cxnSp>
        <p:nvCxnSpPr>
          <p:cNvPr id="172" name="Google Shape;172;p19"/>
          <p:cNvCxnSpPr/>
          <p:nvPr/>
        </p:nvCxnSpPr>
        <p:spPr>
          <a:xfrm flipH="1" rot="10800000">
            <a:off x="3174500" y="1687700"/>
            <a:ext cx="673200" cy="74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Building complex layouts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Layouts in Flutter	</a:t>
            </a:r>
            <a:endParaRPr/>
          </a:p>
        </p:txBody>
      </p:sp>
      <p:sp>
        <p:nvSpPr>
          <p:cNvPr id="183" name="Google Shape;183;p21"/>
          <p:cNvSpPr txBox="1"/>
          <p:nvPr>
            <p:ph idx="1" type="body"/>
          </p:nvPr>
        </p:nvSpPr>
        <p:spPr>
          <a:xfrm>
            <a:off x="819150" y="1426525"/>
            <a:ext cx="7368300" cy="301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Complex widgets in flutter are build by multiple simple widgets. </a:t>
            </a:r>
            <a:endParaRPr sz="1800"/>
          </a:p>
          <a:p>
            <a:pPr indent="-342900" lvl="0" marL="457200" rtl="0" algn="l">
              <a:spcBef>
                <a:spcPts val="1000"/>
              </a:spcBef>
              <a:spcAft>
                <a:spcPts val="0"/>
              </a:spcAft>
              <a:buSzPts val="1800"/>
              <a:buChar char="●"/>
            </a:pPr>
            <a:r>
              <a:rPr lang="en" sz="1800"/>
              <a:t>Hence, it would be a good idea to know how to lay them out as we please. </a:t>
            </a:r>
            <a:endParaRPr sz="1800"/>
          </a:p>
          <a:p>
            <a:pPr indent="-342900" lvl="0" marL="457200" rtl="0" algn="l">
              <a:spcBef>
                <a:spcPts val="1000"/>
              </a:spcBef>
              <a:spcAft>
                <a:spcPts val="0"/>
              </a:spcAft>
              <a:buSzPts val="1800"/>
              <a:buChar char="●"/>
            </a:pPr>
            <a:r>
              <a:rPr lang="en" sz="1800"/>
              <a:t>So how do we layout widgets in flutter? Using more widgets!</a:t>
            </a:r>
            <a:endParaRPr sz="1800"/>
          </a:p>
          <a:p>
            <a:pPr indent="-342900" lvl="0" marL="457200" rtl="0" algn="l">
              <a:spcBef>
                <a:spcPts val="1000"/>
              </a:spcBef>
              <a:spcAft>
                <a:spcPts val="0"/>
              </a:spcAft>
              <a:buSzPts val="1800"/>
              <a:buChar char="●"/>
            </a:pPr>
            <a:r>
              <a:rPr lang="en" sz="1800"/>
              <a:t>The centre widget is a layout widget for example. It helps us lay another widget at the </a:t>
            </a:r>
            <a:r>
              <a:rPr lang="en" sz="1800"/>
              <a:t>center</a:t>
            </a:r>
            <a:r>
              <a:rPr lang="en" sz="1800"/>
              <a:t>. </a:t>
            </a:r>
            <a:endParaRPr sz="1800"/>
          </a:p>
          <a:p>
            <a:pPr indent="-342900" lvl="0" marL="457200" rtl="0" algn="l">
              <a:spcBef>
                <a:spcPts val="1000"/>
              </a:spcBef>
              <a:spcAft>
                <a:spcPts val="1000"/>
              </a:spcAft>
              <a:buSzPts val="1800"/>
              <a:buChar char="●"/>
            </a:pPr>
            <a:r>
              <a:rPr lang="en" sz="1800"/>
              <a:t>There are other </a:t>
            </a:r>
            <a:r>
              <a:rPr lang="en" sz="1800"/>
              <a:t>layout</a:t>
            </a:r>
            <a:r>
              <a:rPr lang="en" sz="1800"/>
              <a:t> widgets too. Let’s take a look.</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