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29.png" ContentType="image/png"/>
  <Override PartName="/ppt/media/image10.png" ContentType="image/png"/>
  <Override PartName="/ppt/media/image2.png" ContentType="image/png"/>
  <Override PartName="/ppt/media/image9.png" ContentType="image/png"/>
  <Override PartName="/ppt/media/image24.png" ContentType="image/png"/>
  <Override PartName="/ppt/media/image4.png" ContentType="image/png"/>
  <Override PartName="/ppt/media/image11.png" ContentType="image/png"/>
  <Override PartName="/ppt/media/image28.png" ContentType="image/png"/>
  <Override PartName="/ppt/media/image22.png" ContentType="image/png"/>
  <Override PartName="/ppt/media/image7.png" ContentType="image/png"/>
  <Override PartName="/ppt/media/image27.png" ContentType="image/png"/>
  <Override PartName="/ppt/media/image26.png" ContentType="image/png"/>
  <Override PartName="/ppt/media/image25.png" ContentType="image/png"/>
  <Override PartName="/ppt/media/image1.png" ContentType="image/png"/>
  <Override PartName="/ppt/media/image6.png" ContentType="image/png"/>
  <Override PartName="/ppt/media/image21.png" ContentType="image/png"/>
  <Override PartName="/ppt/media/image3.png" ContentType="image/png"/>
  <Override PartName="/ppt/media/image8.png" ContentType="image/png"/>
  <Override PartName="/ppt/media/image23.png" ContentType="image/png"/>
  <Override PartName="/ppt/media/image12.png" ContentType="image/png"/>
  <Override PartName="/ppt/media/image13.png" ContentType="image/png"/>
  <Override PartName="/ppt/media/image14.png" ContentType="image/png"/>
  <Override PartName="/ppt/media/image15.png" ContentType="image/png"/>
  <Override PartName="/ppt/slides/_rels/slide11.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9F42807-E479-46BE-9CEA-984993033AB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143000" y="685800"/>
            <a:ext cx="4568760" cy="3425760"/>
          </a:xfrm>
          <a:prstGeom prst="rect">
            <a:avLst/>
          </a:prstGeom>
        </p:spPr>
      </p:sp>
      <p:sp>
        <p:nvSpPr>
          <p:cNvPr id="259"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Project name – pick a cool sounding name for your project</a:t>
            </a:r>
            <a:endParaRPr b="0" lang="en-US" sz="1200" spc="-1" strike="noStrike">
              <a:latin typeface="Arial"/>
            </a:endParaRPr>
          </a:p>
          <a:p>
            <a:pPr marL="216000" indent="-213120">
              <a:lnSpc>
                <a:spcPct val="100000"/>
              </a:lnSpc>
            </a:pPr>
            <a:r>
              <a:rPr b="0" lang="en-US" sz="1200" spc="-1" strike="noStrike">
                <a:latin typeface="Arial"/>
              </a:rPr>
              <a:t>Sponsors – list your project sponsors here (the people with the money)</a:t>
            </a:r>
            <a:endParaRPr b="0" lang="en-US" sz="1200" spc="-1" strike="noStrike">
              <a:latin typeface="Arial"/>
            </a:endParaRPr>
          </a:p>
          <a:p>
            <a:pPr marL="216000" indent="-213120">
              <a:lnSpc>
                <a:spcPct val="100000"/>
              </a:lnSpc>
            </a:pPr>
            <a:endParaRPr b="0" lang="en-US" sz="1200" spc="-1" strike="noStrike">
              <a:latin typeface="Arial"/>
            </a:endParaRPr>
          </a:p>
          <a:p>
            <a:pPr marL="216000" indent="-213120">
              <a:lnSpc>
                <a:spcPct val="100000"/>
              </a:lnSpc>
            </a:pPr>
            <a:r>
              <a:rPr b="0" lang="en-US" sz="1200" spc="-1" strike="noStrike">
                <a:latin typeface="Arial"/>
              </a:rPr>
              <a:t>Putting your sponsors name boldly out there for all to see is a great way to get their engagement and attention (necessary for any successful project).</a:t>
            </a:r>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43000" y="685800"/>
            <a:ext cx="4568760" cy="3425760"/>
          </a:xfrm>
          <a:prstGeom prst="rect">
            <a:avLst/>
          </a:prstGeom>
        </p:spPr>
      </p:sp>
      <p:sp>
        <p:nvSpPr>
          <p:cNvPr id="275"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Give your sponsors some idea of how big this thing is (1, 3, or 6 monther).</a:t>
            </a:r>
            <a:endParaRPr b="0" lang="en-US" sz="1200" spc="-1" strike="noStrike">
              <a:latin typeface="Arial"/>
            </a:endParaRPr>
          </a:p>
          <a:p>
            <a:pPr marL="216000" indent="-213120">
              <a:lnSpc>
                <a:spcPct val="100000"/>
              </a:lnSpc>
            </a:pPr>
            <a:r>
              <a:rPr b="0" lang="en-US" sz="1200" spc="-1" strike="noStrike">
                <a:latin typeface="Arial"/>
              </a:rPr>
              <a:t>Before you can complete this slide you and the team should create and estimate a high-level story list for the project.</a:t>
            </a:r>
            <a:endParaRPr b="0" lang="en-US" sz="1200" spc="-1" strike="noStrike">
              <a:latin typeface="Arial"/>
            </a:endParaRPr>
          </a:p>
          <a:p>
            <a:pPr marL="216000" indent="-213120">
              <a:lnSpc>
                <a:spcPct val="100000"/>
              </a:lnSpc>
            </a:pPr>
            <a:r>
              <a:rPr b="0" lang="en-US" sz="1200" spc="-1" strike="noStrike">
                <a:latin typeface="Arial"/>
              </a:rPr>
              <a:t>This isn’t a commitment (too many unknowns). It’s just a really rough guess. Don’t treat it as anything else.</a:t>
            </a:r>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143000" y="685800"/>
            <a:ext cx="4568760" cy="3425760"/>
          </a:xfrm>
          <a:prstGeom prst="rect">
            <a:avLst/>
          </a:prstGeom>
        </p:spPr>
      </p:sp>
      <p:sp>
        <p:nvSpPr>
          <p:cNvPr id="277"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200" spc="-1" strike="noStrike">
                <a:latin typeface="Arial"/>
              </a:rPr>
              <a:t>When push comes to shove, something has to give. Here we want to be clear on what that is.</a:t>
            </a:r>
            <a:endParaRPr b="0" lang="en-US" sz="200" spc="-1" strike="noStrike">
              <a:latin typeface="Arial"/>
            </a:endParaRPr>
          </a:p>
          <a:p>
            <a:pPr marL="216000" indent="-213120">
              <a:lnSpc>
                <a:spcPct val="100000"/>
              </a:lnSpc>
            </a:pPr>
            <a:endParaRPr b="0" lang="en-US" sz="200" spc="-1" strike="noStrike">
              <a:latin typeface="Arial"/>
            </a:endParaRPr>
          </a:p>
          <a:p>
            <a:pPr marL="216000" indent="-213120">
              <a:lnSpc>
                <a:spcPct val="100000"/>
              </a:lnSpc>
            </a:pPr>
            <a:r>
              <a:rPr b="0" lang="en-US" sz="200" spc="-1" strike="noStrike">
                <a:latin typeface="Arial"/>
              </a:rPr>
              <a:t>On agile projects we flex on scope. But there could be others factors at play here so get ready to listen as you customer tells you which forces can bend (scope) and which are written in stone (usually budget).</a:t>
            </a:r>
            <a:endParaRPr b="0" lang="en-US" sz="200" spc="-1" strike="noStrike">
              <a:latin typeface="Arial"/>
            </a:endParaRPr>
          </a:p>
          <a:p>
            <a:pPr marL="216000" indent="-213120">
              <a:lnSpc>
                <a:spcPct val="100000"/>
              </a:lnSpc>
            </a:pPr>
            <a:endParaRPr b="0" lang="en-US" sz="200" spc="-1" strike="noStrike">
              <a:latin typeface="Arial"/>
            </a:endParaRPr>
          </a:p>
          <a:p>
            <a:pPr marL="216000" indent="-213120">
              <a:lnSpc>
                <a:spcPct val="100000"/>
              </a:lnSpc>
            </a:pPr>
            <a:r>
              <a:rPr b="0" lang="en-US" sz="1000" spc="-1" strike="noStrike">
                <a:latin typeface="Arial"/>
              </a:rPr>
              <a:t>Slider rules:</a:t>
            </a:r>
            <a:endParaRPr b="0" lang="en-US" sz="1000" spc="-1" strike="noStrike">
              <a:latin typeface="Arial"/>
            </a:endParaRPr>
          </a:p>
          <a:p>
            <a:pPr marL="216000" indent="-213120">
              <a:lnSpc>
                <a:spcPct val="100000"/>
              </a:lnSpc>
            </a:pPr>
            <a:r>
              <a:rPr b="0" lang="en-US" sz="1000" spc="-1" strike="noStrike">
                <a:latin typeface="Arial"/>
              </a:rPr>
              <a:t>1. No two sliders can </a:t>
            </a:r>
            <a:r>
              <a:rPr b="0" lang="en-US" sz="200" spc="-1" strike="noStrike">
                <a:latin typeface="Arial"/>
              </a:rPr>
              <a:t>occupy the same level.</a:t>
            </a:r>
            <a:endParaRPr b="0" lang="en-US" sz="200" spc="-1" strike="noStrike">
              <a:latin typeface="Arial"/>
            </a:endParaRPr>
          </a:p>
          <a:p>
            <a:pPr marL="216000" indent="-213120">
              <a:lnSpc>
                <a:spcPct val="100000"/>
              </a:lnSpc>
            </a:pPr>
            <a:r>
              <a:rPr b="0" lang="en-US" sz="200" spc="-1" strike="noStrike">
                <a:latin typeface="Arial"/>
              </a:rPr>
              <a:t>2. List other important project factors down below.</a:t>
            </a:r>
            <a:endParaRPr b="0" lang="en-US" sz="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1143000" y="685800"/>
            <a:ext cx="4569480" cy="3426480"/>
          </a:xfrm>
          <a:prstGeom prst="rect">
            <a:avLst/>
          </a:prstGeom>
        </p:spPr>
      </p:sp>
      <p:sp>
        <p:nvSpPr>
          <p:cNvPr id="279"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Stakeholders are usually interested in two things:</a:t>
            </a:r>
            <a:endParaRPr b="0" lang="en-US" sz="1200" spc="-1" strike="noStrike">
              <a:latin typeface="Arial"/>
            </a:endParaRPr>
          </a:p>
          <a:p>
            <a:pPr marL="228600" indent="-225360">
              <a:lnSpc>
                <a:spcPct val="100000"/>
              </a:lnSpc>
              <a:buClr>
                <a:srgbClr val="000000"/>
              </a:buClr>
              <a:buFont typeface="StarSymbol"/>
              <a:buAutoNum type="arabicPeriod"/>
            </a:pPr>
            <a:r>
              <a:rPr b="0" lang="en-US" sz="1200" spc="-1" strike="noStrike">
                <a:latin typeface="Arial"/>
              </a:rPr>
              <a:t>How much is this going to cost.</a:t>
            </a:r>
            <a:endParaRPr b="0" lang="en-US" sz="1200" spc="-1" strike="noStrike">
              <a:latin typeface="Arial"/>
            </a:endParaRPr>
          </a:p>
          <a:p>
            <a:pPr marL="228600" indent="-225360">
              <a:lnSpc>
                <a:spcPct val="100000"/>
              </a:lnSpc>
              <a:buClr>
                <a:srgbClr val="000000"/>
              </a:buClr>
              <a:buFont typeface="StarSymbol"/>
              <a:buAutoNum type="arabicPeriod" startAt="2"/>
            </a:pPr>
            <a:r>
              <a:rPr b="0" lang="en-US" sz="1200" spc="-1" strike="noStrike">
                <a:latin typeface="Arial"/>
              </a:rPr>
              <a:t>When is it going to be done.</a:t>
            </a:r>
            <a:endParaRPr b="0" lang="en-US" sz="1200" spc="-1" strike="noStrike">
              <a:latin typeface="Arial"/>
            </a:endParaRPr>
          </a:p>
          <a:p>
            <a:pPr>
              <a:lnSpc>
                <a:spcPct val="100000"/>
              </a:lnSpc>
            </a:pPr>
            <a:endParaRPr b="0" lang="en-US" sz="1200" spc="-1" strike="noStrike">
              <a:latin typeface="Arial"/>
            </a:endParaRPr>
          </a:p>
          <a:p>
            <a:pPr marL="228600" indent="-225360">
              <a:lnSpc>
                <a:spcPct val="100000"/>
              </a:lnSpc>
            </a:pPr>
            <a:r>
              <a:rPr b="0" lang="en-US" sz="1200" spc="-1" strike="noStrike">
                <a:latin typeface="Arial"/>
              </a:rPr>
              <a:t>Here we do our best to answer those two questions so they can decide if the project is still worth doing by showing them what it’s going to take.</a:t>
            </a:r>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1143000" y="685800"/>
            <a:ext cx="4568760" cy="3425760"/>
          </a:xfrm>
          <a:prstGeom prst="rect">
            <a:avLst/>
          </a:prstGeom>
        </p:spPr>
      </p:sp>
      <p:sp>
        <p:nvSpPr>
          <p:cNvPr id="261"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Write down all the reasons why your company would want to spend money on this project in the first place.</a:t>
            </a:r>
            <a:endParaRPr b="0" lang="en-US" sz="1200" spc="-1" strike="noStrike">
              <a:latin typeface="Arial"/>
            </a:endParaRPr>
          </a:p>
          <a:p>
            <a:pPr marL="216000" indent="-213120">
              <a:lnSpc>
                <a:spcPct val="100000"/>
              </a:lnSpc>
            </a:pPr>
            <a:r>
              <a:rPr b="0" lang="en-US" sz="1200" spc="-1" strike="noStrike">
                <a:latin typeface="Arial"/>
              </a:rPr>
              <a:t>Then pick and highlight the most important one.</a:t>
            </a:r>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43000" y="685800"/>
            <a:ext cx="4568760" cy="3425760"/>
          </a:xfrm>
          <a:prstGeom prst="rect">
            <a:avLst/>
          </a:prstGeom>
        </p:spPr>
      </p:sp>
      <p:sp>
        <p:nvSpPr>
          <p:cNvPr id="263"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If you could walk into a store, and buy the shrink wrapped version of your software, what the design of the box look like and what would it say?</a:t>
            </a:r>
            <a:endParaRPr b="0" lang="en-US" sz="1200" spc="-1" strike="noStrike">
              <a:latin typeface="Arial"/>
            </a:endParaRPr>
          </a:p>
          <a:p>
            <a:pPr marL="216000" indent="-213120">
              <a:lnSpc>
                <a:spcPct val="100000"/>
              </a:lnSpc>
            </a:pPr>
            <a:r>
              <a:rPr b="0" lang="en-US" sz="1200" spc="-1" strike="noStrike">
                <a:latin typeface="Arial"/>
              </a:rPr>
              <a:t>Point here is to get your team looking at your project through the eyes of your end customer.</a:t>
            </a:r>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143000" y="685800"/>
            <a:ext cx="4568760" cy="3425760"/>
          </a:xfrm>
          <a:prstGeom prst="rect">
            <a:avLst/>
          </a:prstGeom>
        </p:spPr>
      </p:sp>
      <p:sp>
        <p:nvSpPr>
          <p:cNvPr id="265"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List all the big ticket items you are (and are NOT) going to deliver within the scope of this project.</a:t>
            </a:r>
            <a:endParaRPr b="0" lang="en-US" sz="1200" spc="-1" strike="noStrike">
              <a:latin typeface="Arial"/>
            </a:endParaRPr>
          </a:p>
          <a:p>
            <a:pPr marL="216000" indent="-213120">
              <a:lnSpc>
                <a:spcPct val="100000"/>
              </a:lnSpc>
            </a:pPr>
            <a:r>
              <a:rPr b="0" lang="en-US" sz="1200" spc="-1" strike="noStrike">
                <a:latin typeface="Arial"/>
              </a:rPr>
              <a:t>Before starting your project move all the UNRESOLVED ones to either IN or OUT.</a:t>
            </a:r>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143000" y="685800"/>
            <a:ext cx="4568760" cy="3425760"/>
          </a:xfrm>
          <a:prstGeom prst="rect">
            <a:avLst/>
          </a:prstGeom>
        </p:spPr>
      </p:sp>
      <p:sp>
        <p:nvSpPr>
          <p:cNvPr id="267"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List everyone you are going to have to interact with at some point during the course of your project.</a:t>
            </a:r>
            <a:endParaRPr b="0" lang="en-US" sz="1200" spc="-1" strike="noStrike">
              <a:latin typeface="Arial"/>
            </a:endParaRPr>
          </a:p>
          <a:p>
            <a:pPr marL="216000" indent="-213120">
              <a:lnSpc>
                <a:spcPct val="100000"/>
              </a:lnSpc>
            </a:pPr>
            <a:endParaRPr b="0" lang="en-US" sz="1200" spc="-1" strike="noStrike">
              <a:latin typeface="Arial"/>
            </a:endParaRPr>
          </a:p>
          <a:p>
            <a:pPr marL="216000" indent="-213120">
              <a:lnSpc>
                <a:spcPct val="100000"/>
              </a:lnSpc>
            </a:pPr>
            <a:r>
              <a:rPr b="0" lang="en-US" sz="1200" spc="-1" strike="noStrike">
                <a:latin typeface="Arial"/>
              </a:rPr>
              <a:t>Goal is to start building relationships with these people and let them know we are coming down the tracks  (before we actually get there).</a:t>
            </a:r>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43000" y="685800"/>
            <a:ext cx="4568760" cy="3425760"/>
          </a:xfrm>
          <a:prstGeom prst="rect">
            <a:avLst/>
          </a:prstGeom>
        </p:spPr>
      </p:sp>
      <p:sp>
        <p:nvSpPr>
          <p:cNvPr id="269"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This is about letting people know how we plan on building this thing.</a:t>
            </a:r>
            <a:endParaRPr b="0" lang="en-US" sz="1200" spc="-1" strike="noStrike">
              <a:latin typeface="Arial"/>
            </a:endParaRPr>
          </a:p>
          <a:p>
            <a:pPr marL="216000" indent="-213120">
              <a:lnSpc>
                <a:spcPct val="100000"/>
              </a:lnSpc>
            </a:pPr>
            <a:r>
              <a:rPr b="0" lang="en-US" sz="1200" spc="-1" strike="noStrike">
                <a:latin typeface="Arial"/>
              </a:rPr>
              <a:t>If there are any tools or libraries assumptions you are making list them here.</a:t>
            </a:r>
            <a:endParaRPr b="0" lang="en-US" sz="1200" spc="-1" strike="noStrike">
              <a:latin typeface="Arial"/>
            </a:endParaRPr>
          </a:p>
          <a:p>
            <a:pPr marL="216000" indent="-213120">
              <a:lnSpc>
                <a:spcPct val="100000"/>
              </a:lnSpc>
            </a:pPr>
            <a:r>
              <a:rPr b="0" lang="en-US" sz="1200" spc="-1" strike="noStrike">
                <a:latin typeface="Arial"/>
              </a:rPr>
              <a:t>Also if there are areas of the application architecture that are risky highlight those too.</a:t>
            </a:r>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1143000" y="685800"/>
            <a:ext cx="4568760" cy="3425760"/>
          </a:xfrm>
          <a:prstGeom prst="rect">
            <a:avLst/>
          </a:prstGeom>
        </p:spPr>
      </p:sp>
      <p:sp>
        <p:nvSpPr>
          <p:cNvPr id="271"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This is your chance to call out any craziness you’ve heard while building the deck, and having a frank conversation with your sponsors and your team about how you are going to handle it.</a:t>
            </a:r>
            <a:endParaRPr b="0" lang="en-US" sz="1200" spc="-1" strike="noStrike">
              <a:latin typeface="Arial"/>
            </a:endParaRPr>
          </a:p>
          <a:p>
            <a:pPr marL="216000" indent="-213120">
              <a:lnSpc>
                <a:spcPct val="100000"/>
              </a:lnSpc>
            </a:pPr>
            <a:r>
              <a:rPr b="0" lang="en-US" sz="1200" spc="-1" strike="noStrike">
                <a:latin typeface="Arial"/>
              </a:rPr>
              <a:t>This is perhaps on of the most powerful slides in the deck – it’s your chance to ask for whatever you need to be successful and the consequences if you don’t get it.</a:t>
            </a:r>
            <a:endParaRPr b="0" lang="en-US" sz="1200" spc="-1" strike="noStrike">
              <a:latin typeface="Arial"/>
            </a:endParaRPr>
          </a:p>
          <a:p>
            <a:pPr marL="216000" indent="-213120">
              <a:lnSpc>
                <a:spcPct val="100000"/>
              </a:lnSpc>
            </a:pPr>
            <a:r>
              <a:rPr b="0" lang="en-US" sz="1200" spc="-1" strike="noStrike">
                <a:latin typeface="Arial"/>
              </a:rPr>
              <a:t>Use it!</a:t>
            </a:r>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43000" y="685800"/>
            <a:ext cx="4568760" cy="3425760"/>
          </a:xfrm>
          <a:prstGeom prst="rect">
            <a:avLst/>
          </a:prstGeom>
        </p:spPr>
      </p:sp>
      <p:sp>
        <p:nvSpPr>
          <p:cNvPr id="273" name="PlaceHolder 2"/>
          <p:cNvSpPr>
            <a:spLocks noGrp="1"/>
          </p:cNvSpPr>
          <p:nvPr>
            <p:ph type="body"/>
          </p:nvPr>
        </p:nvSpPr>
        <p:spPr>
          <a:xfrm>
            <a:off x="914400" y="4343400"/>
            <a:ext cx="5025960" cy="4111560"/>
          </a:xfrm>
          <a:prstGeom prst="rect">
            <a:avLst/>
          </a:prstGeom>
        </p:spPr>
        <p:txBody>
          <a:bodyPr lIns="90000" rIns="90000" tIns="45000" bIns="45000">
            <a:noAutofit/>
          </a:bodyPr>
          <a:p>
            <a:pPr marL="216000" indent="-213120">
              <a:lnSpc>
                <a:spcPct val="100000"/>
              </a:lnSpc>
            </a:pPr>
            <a:r>
              <a:rPr b="0" lang="en-US" sz="1200" spc="-1" strike="noStrike">
                <a:latin typeface="Arial"/>
              </a:rPr>
              <a:t>Set expectations around who you are going to need and what kind of skills they will need to have to pull this off.</a:t>
            </a:r>
            <a:endParaRPr b="0" lang="en-US" sz="1200" spc="-1" strike="noStrike">
              <a:latin typeface="Arial"/>
            </a:endParaRPr>
          </a:p>
          <a:p>
            <a:pPr marL="216000" indent="-213120">
              <a:lnSpc>
                <a:spcPct val="100000"/>
              </a:lnSpc>
            </a:pPr>
            <a:r>
              <a:rPr b="0" lang="en-US" sz="1200" spc="-1" strike="noStrike">
                <a:latin typeface="Arial"/>
              </a:rPr>
              <a:t>Use names if specific people are important (i.e. Billy is the only guy who can do X).</a:t>
            </a: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1.png" descr=""/>
          <p:cNvPicPr/>
          <p:nvPr/>
        </p:nvPicPr>
        <p:blipFill>
          <a:blip r:embed="rId2"/>
          <a:stretch/>
        </p:blipFill>
        <p:spPr>
          <a:xfrm>
            <a:off x="7848720" y="6311880"/>
            <a:ext cx="1114200" cy="390600"/>
          </a:xfrm>
          <a:prstGeom prst="rect">
            <a:avLst/>
          </a:prstGeom>
          <a:ln w="12600">
            <a:noFill/>
          </a:ln>
        </p:spPr>
      </p:pic>
      <p:pic>
        <p:nvPicPr>
          <p:cNvPr id="1" name="image1.png" descr=""/>
          <p:cNvPicPr/>
          <p:nvPr/>
        </p:nvPicPr>
        <p:blipFill>
          <a:blip r:embed="rId3"/>
          <a:stretch/>
        </p:blipFill>
        <p:spPr>
          <a:xfrm>
            <a:off x="7848720" y="6311880"/>
            <a:ext cx="1114200" cy="390600"/>
          </a:xfrm>
          <a:prstGeom prst="rect">
            <a:avLst/>
          </a:prstGeom>
          <a:ln w="12600">
            <a:noFill/>
          </a:ln>
        </p:spPr>
      </p:pic>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image1.png" descr=""/>
          <p:cNvPicPr/>
          <p:nvPr/>
        </p:nvPicPr>
        <p:blipFill>
          <a:blip r:embed="rId2"/>
          <a:stretch/>
        </p:blipFill>
        <p:spPr>
          <a:xfrm>
            <a:off x="7848720" y="6311880"/>
            <a:ext cx="1114200" cy="390600"/>
          </a:xfrm>
          <a:prstGeom prst="rect">
            <a:avLst/>
          </a:prstGeom>
          <a:ln w="12600">
            <a:noFill/>
          </a:ln>
        </p:spPr>
      </p:pic>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3.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image1.png" descr=""/>
          <p:cNvPicPr/>
          <p:nvPr/>
        </p:nvPicPr>
        <p:blipFill>
          <a:blip r:embed="rId1"/>
          <a:stretch/>
        </p:blipFill>
        <p:spPr>
          <a:xfrm>
            <a:off x="7848720" y="6311880"/>
            <a:ext cx="1114200" cy="390600"/>
          </a:xfrm>
          <a:prstGeom prst="rect">
            <a:avLst/>
          </a:prstGeom>
          <a:ln w="12600">
            <a:noFill/>
          </a:ln>
        </p:spPr>
      </p:pic>
      <p:pic>
        <p:nvPicPr>
          <p:cNvPr id="86" name="image1.png" descr=""/>
          <p:cNvPicPr/>
          <p:nvPr/>
        </p:nvPicPr>
        <p:blipFill>
          <a:blip r:embed="rId2"/>
          <a:stretch/>
        </p:blipFill>
        <p:spPr>
          <a:xfrm>
            <a:off x="7848720" y="6311880"/>
            <a:ext cx="1114200" cy="390600"/>
          </a:xfrm>
          <a:prstGeom prst="rect">
            <a:avLst/>
          </a:prstGeom>
          <a:ln w="12600">
            <a:noFill/>
          </a:ln>
        </p:spPr>
      </p:pic>
      <p:sp>
        <p:nvSpPr>
          <p:cNvPr id="87" name="CustomShape 1"/>
          <p:cNvSpPr/>
          <p:nvPr/>
        </p:nvSpPr>
        <p:spPr>
          <a:xfrm>
            <a:off x="685800" y="2130480"/>
            <a:ext cx="7769160" cy="1466640"/>
          </a:xfrm>
          <a:prstGeom prst="rect">
            <a:avLst/>
          </a:prstGeom>
          <a:noFill/>
          <a:ln w="12600">
            <a:noFill/>
          </a:ln>
        </p:spPr>
        <p:style>
          <a:lnRef idx="0"/>
          <a:fillRef idx="0"/>
          <a:effectRef idx="0"/>
          <a:fontRef idx="minor"/>
        </p:style>
        <p:txBody>
          <a:bodyPr lIns="38160" rIns="38160" tIns="38160" bIns="38160" anchor="ctr">
            <a:noAutofit/>
          </a:bodyPr>
          <a:p>
            <a:pPr algn="ctr">
              <a:lnSpc>
                <a:spcPct val="100000"/>
              </a:lnSpc>
            </a:pPr>
            <a:r>
              <a:rPr b="0" lang="en-US" sz="4400" spc="-1" strike="noStrike">
                <a:solidFill>
                  <a:srgbClr val="1d4871"/>
                </a:solidFill>
                <a:latin typeface="Calibri"/>
                <a:ea typeface="Calibri"/>
              </a:rPr>
              <a:t>Kantilever</a:t>
            </a:r>
            <a:endParaRPr b="0" lang="en-US" sz="4400" spc="-1" strike="noStrike">
              <a:latin typeface="Arial"/>
            </a:endParaRPr>
          </a:p>
        </p:txBody>
      </p:sp>
      <p:sp>
        <p:nvSpPr>
          <p:cNvPr id="88" name="CustomShape 2"/>
          <p:cNvSpPr/>
          <p:nvPr/>
        </p:nvSpPr>
        <p:spPr>
          <a:xfrm>
            <a:off x="1371600" y="3886200"/>
            <a:ext cx="6397560" cy="1749240"/>
          </a:xfrm>
          <a:prstGeom prst="rect">
            <a:avLst/>
          </a:prstGeom>
          <a:noFill/>
          <a:ln w="12600">
            <a:noFill/>
          </a:ln>
        </p:spPr>
        <p:style>
          <a:lnRef idx="0"/>
          <a:fillRef idx="0"/>
          <a:effectRef idx="0"/>
          <a:fontRef idx="minor"/>
        </p:style>
        <p:txBody>
          <a:bodyPr lIns="38160" rIns="38160" tIns="38160" bIns="38160">
            <a:noAutofit/>
          </a:bodyPr>
          <a:p>
            <a:pPr algn="ctr">
              <a:lnSpc>
                <a:spcPct val="100000"/>
              </a:lnSpc>
              <a:spcBef>
                <a:spcPts val="700"/>
              </a:spcBef>
            </a:pPr>
            <a:r>
              <a:rPr b="0" lang="en-US" sz="3200" spc="-1" strike="noStrike">
                <a:solidFill>
                  <a:srgbClr val="9a9a9a"/>
                </a:solidFill>
                <a:latin typeface="Calibri"/>
                <a:ea typeface="Calibri"/>
              </a:rPr>
              <a:t>Kees de koning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Screen shot 2011-02-08 at 5.04.54 AM.png" descr=""/>
          <p:cNvPicPr/>
          <p:nvPr/>
        </p:nvPicPr>
        <p:blipFill>
          <a:blip r:embed="rId1"/>
          <a:stretch/>
        </p:blipFill>
        <p:spPr>
          <a:xfrm>
            <a:off x="433800" y="2742120"/>
            <a:ext cx="1063440" cy="836280"/>
          </a:xfrm>
          <a:prstGeom prst="rect">
            <a:avLst/>
          </a:prstGeom>
          <a:ln w="12600">
            <a:noFill/>
          </a:ln>
        </p:spPr>
      </p:pic>
      <p:pic>
        <p:nvPicPr>
          <p:cNvPr id="180" name="image1.png" descr=""/>
          <p:cNvPicPr/>
          <p:nvPr/>
        </p:nvPicPr>
        <p:blipFill>
          <a:blip r:embed="rId2"/>
          <a:stretch/>
        </p:blipFill>
        <p:spPr>
          <a:xfrm>
            <a:off x="7848720" y="6311880"/>
            <a:ext cx="1114200" cy="390600"/>
          </a:xfrm>
          <a:prstGeom prst="rect">
            <a:avLst/>
          </a:prstGeom>
          <a:ln w="12600">
            <a:noFill/>
          </a:ln>
        </p:spPr>
      </p:pic>
      <p:sp>
        <p:nvSpPr>
          <p:cNvPr id="181"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Hoe groot is het?</a:t>
            </a:r>
            <a:endParaRPr b="0" lang="en-US" sz="4400" spc="-1" strike="noStrike">
              <a:latin typeface="Arial"/>
            </a:endParaRPr>
          </a:p>
        </p:txBody>
      </p:sp>
      <p:sp>
        <p:nvSpPr>
          <p:cNvPr id="182" name="CustomShape 2"/>
          <p:cNvSpPr/>
          <p:nvPr/>
        </p:nvSpPr>
        <p:spPr>
          <a:xfrm>
            <a:off x="1661400" y="2819520"/>
            <a:ext cx="6168960" cy="682560"/>
          </a:xfrm>
          <a:prstGeom prst="chevron">
            <a:avLst>
              <a:gd name="adj" fmla="val 50000"/>
            </a:avLst>
          </a:prstGeom>
          <a:solidFill>
            <a:srgbClr val="6095c9"/>
          </a:solidFill>
          <a:ln w="25560">
            <a:solidFill>
              <a:srgbClr val="49729c"/>
            </a:solidFill>
            <a:round/>
          </a:ln>
        </p:spPr>
        <p:style>
          <a:lnRef idx="0"/>
          <a:fillRef idx="0"/>
          <a:effectRef idx="0"/>
          <a:fontRef idx="minor"/>
        </p:style>
      </p:sp>
      <p:sp>
        <p:nvSpPr>
          <p:cNvPr id="183" name="CustomShape 3"/>
          <p:cNvSpPr/>
          <p:nvPr/>
        </p:nvSpPr>
        <p:spPr>
          <a:xfrm rot="5400000">
            <a:off x="7455600" y="2514240"/>
            <a:ext cx="834840" cy="225360"/>
          </a:xfrm>
          <a:custGeom>
            <a:avLst/>
            <a:gdLst/>
            <a:ahLst/>
            <a:rect l="l" t="t" r="r" b="b"/>
            <a:pathLst>
              <a:path w="21600" h="21600">
                <a:moveTo>
                  <a:pt x="0" y="0"/>
                </a:moveTo>
                <a:lnTo>
                  <a:pt x="18655" y="0"/>
                </a:lnTo>
                <a:lnTo>
                  <a:pt x="21600" y="10800"/>
                </a:lnTo>
                <a:lnTo>
                  <a:pt x="18655" y="21600"/>
                </a:lnTo>
                <a:lnTo>
                  <a:pt x="0" y="21600"/>
                </a:lnTo>
                <a:close/>
              </a:path>
            </a:pathLst>
          </a:custGeom>
          <a:solidFill>
            <a:srgbClr val="89a14d"/>
          </a:solidFill>
          <a:ln w="25560">
            <a:solidFill>
              <a:srgbClr val="617335"/>
            </a:solidFill>
            <a:round/>
          </a:ln>
        </p:spPr>
        <p:style>
          <a:lnRef idx="0"/>
          <a:fillRef idx="0"/>
          <a:effectRef idx="0"/>
          <a:fontRef idx="minor"/>
        </p:style>
      </p:sp>
      <p:sp>
        <p:nvSpPr>
          <p:cNvPr id="184" name="CustomShape 4"/>
          <p:cNvSpPr/>
          <p:nvPr/>
        </p:nvSpPr>
        <p:spPr>
          <a:xfrm>
            <a:off x="6876720" y="1371600"/>
            <a:ext cx="2316600" cy="68400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1" lang="en-US" sz="4000" spc="-1" strike="noStrike">
                <a:solidFill>
                  <a:srgbClr val="000000"/>
                </a:solidFill>
                <a:latin typeface="Calibri"/>
                <a:ea typeface="Calibri"/>
              </a:rPr>
              <a:t>Release</a:t>
            </a:r>
            <a:endParaRPr b="0" lang="en-US" sz="4000" spc="-1" strike="noStrike">
              <a:latin typeface="Arial"/>
            </a:endParaRPr>
          </a:p>
        </p:txBody>
      </p:sp>
      <p:sp>
        <p:nvSpPr>
          <p:cNvPr id="185" name="CustomShape 5"/>
          <p:cNvSpPr/>
          <p:nvPr/>
        </p:nvSpPr>
        <p:spPr>
          <a:xfrm>
            <a:off x="1752480" y="2209680"/>
            <a:ext cx="211212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Constructie</a:t>
            </a:r>
            <a:endParaRPr b="0" lang="en-US" sz="2800" spc="-1" strike="noStrike">
              <a:latin typeface="Arial"/>
            </a:endParaRPr>
          </a:p>
        </p:txBody>
      </p:sp>
      <p:sp>
        <p:nvSpPr>
          <p:cNvPr id="186" name="CustomShape 6"/>
          <p:cNvSpPr/>
          <p:nvPr/>
        </p:nvSpPr>
        <p:spPr>
          <a:xfrm>
            <a:off x="3084120" y="2895480"/>
            <a:ext cx="155880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ffffff"/>
                </a:solidFill>
                <a:latin typeface="Calibri"/>
                <a:ea typeface="Calibri"/>
              </a:rPr>
              <a:t>3 weken</a:t>
            </a:r>
            <a:endParaRPr b="0" lang="en-US" sz="2800" spc="-1" strike="noStrike">
              <a:latin typeface="Arial"/>
            </a:endParaRPr>
          </a:p>
        </p:txBody>
      </p:sp>
      <p:sp>
        <p:nvSpPr>
          <p:cNvPr id="187" name="CustomShape 7"/>
          <p:cNvSpPr/>
          <p:nvPr/>
        </p:nvSpPr>
        <p:spPr>
          <a:xfrm>
            <a:off x="3059640" y="3886200"/>
            <a:ext cx="4684680" cy="56196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1" lang="en-US" sz="3200" spc="-1" strike="noStrike">
                <a:solidFill>
                  <a:srgbClr val="000000"/>
                </a:solidFill>
                <a:latin typeface="Calibri"/>
                <a:ea typeface="Calibri"/>
              </a:rPr>
              <a:t>Dit is een aanname!</a:t>
            </a:r>
            <a:endParaRPr b="0" lang="en-US" sz="3200" spc="-1" strike="noStrike">
              <a:latin typeface="Arial"/>
            </a:endParaRPr>
          </a:p>
        </p:txBody>
      </p:sp>
      <p:sp>
        <p:nvSpPr>
          <p:cNvPr id="188" name="CustomShape 8"/>
          <p:cNvSpPr/>
          <p:nvPr/>
        </p:nvSpPr>
        <p:spPr>
          <a:xfrm>
            <a:off x="2067120" y="4480560"/>
            <a:ext cx="4710240" cy="697680"/>
          </a:xfrm>
          <a:custGeom>
            <a:avLst/>
            <a:gdLst/>
            <a:ahLst/>
            <a:rect l="l" t="t" r="r" b="b"/>
            <a:pathLst>
              <a:path w="20953" h="2160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noFill/>
          <a:ln w="25560">
            <a:solidFill>
              <a:srgbClr val="3465a4"/>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image1.png" descr=""/>
          <p:cNvPicPr/>
          <p:nvPr/>
        </p:nvPicPr>
        <p:blipFill>
          <a:blip r:embed="rId1"/>
          <a:stretch/>
        </p:blipFill>
        <p:spPr>
          <a:xfrm>
            <a:off x="7848720" y="6311880"/>
            <a:ext cx="1114200" cy="390600"/>
          </a:xfrm>
          <a:prstGeom prst="rect">
            <a:avLst/>
          </a:prstGeom>
          <a:ln w="12600">
            <a:noFill/>
          </a:ln>
        </p:spPr>
      </p:pic>
      <p:sp>
        <p:nvSpPr>
          <p:cNvPr id="190" name="CustomShape 1"/>
          <p:cNvSpPr/>
          <p:nvPr/>
        </p:nvSpPr>
        <p:spPr>
          <a:xfrm>
            <a:off x="7696080" y="6095880"/>
            <a:ext cx="1380960" cy="682560"/>
          </a:xfrm>
          <a:prstGeom prst="rect">
            <a:avLst/>
          </a:prstGeom>
          <a:solidFill>
            <a:srgbClr val="ffffff"/>
          </a:solidFill>
          <a:ln w="25560">
            <a:solidFill>
              <a:srgbClr val="ffffff"/>
            </a:solidFill>
            <a:round/>
          </a:ln>
        </p:spPr>
        <p:style>
          <a:lnRef idx="0"/>
          <a:fillRef idx="0"/>
          <a:effectRef idx="0"/>
          <a:fontRef idx="minor"/>
        </p:style>
      </p:sp>
      <p:sp>
        <p:nvSpPr>
          <p:cNvPr id="191" name="CustomShape 2"/>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Project sliders</a:t>
            </a:r>
            <a:endParaRPr b="0" lang="en-US" sz="4400" spc="-1" strike="noStrike">
              <a:latin typeface="Arial"/>
            </a:endParaRPr>
          </a:p>
        </p:txBody>
      </p:sp>
      <p:graphicFrame>
        <p:nvGraphicFramePr>
          <p:cNvPr id="192" name="Table 3"/>
          <p:cNvGraphicFramePr/>
          <p:nvPr/>
        </p:nvGraphicFramePr>
        <p:xfrm>
          <a:off x="457200" y="1371600"/>
          <a:ext cx="8228880" cy="2668680"/>
        </p:xfrm>
        <a:graphic>
          <a:graphicData uri="http://schemas.openxmlformats.org/drawingml/2006/table">
            <a:tbl>
              <a:tblPr/>
              <a:tblGrid>
                <a:gridCol w="3047760"/>
                <a:gridCol w="5181480"/>
              </a:tblGrid>
              <a:tr h="488880">
                <a:tc>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c>
                  <a:txBody>
                    <a:bodyPr lIns="37800" rIns="37800">
                      <a:noAutofit/>
                    </a:bodyPr>
                    <a:p>
                      <a:pPr>
                        <a:lnSpc>
                          <a:spcPct val="100000"/>
                        </a:lnSpc>
                      </a:pPr>
                      <a:r>
                        <a:rPr b="0" lang="en-US" sz="2800" spc="-1" strike="noStrike">
                          <a:solidFill>
                            <a:srgbClr val="ffffff"/>
                          </a:solidFill>
                          <a:latin typeface="Calibri"/>
                          <a:ea typeface="Calibri"/>
                        </a:rPr>
                        <a:t>Klassieke vier</a:t>
                      </a:r>
                      <a:endParaRPr b="0" lang="en-US" sz="28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r>
              <a:tr h="532440">
                <a:tc>
                  <a:tcPr marL="63360" marR="6336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c>
                  <a:txBody>
                    <a:bodyPr lIns="88560" rIns="88560">
                      <a:noAutofit/>
                    </a:bodyPr>
                    <a:p>
                      <a:pPr>
                        <a:lnSpc>
                          <a:spcPct val="100000"/>
                        </a:lnSpc>
                      </a:pPr>
                      <a:r>
                        <a:rPr b="0" lang="en-US" sz="2400" spc="-1" strike="noStrike">
                          <a:solidFill>
                            <a:srgbClr val="000000"/>
                          </a:solidFill>
                          <a:latin typeface="Calibri"/>
                          <a:ea typeface="Calibri"/>
                        </a:rPr>
                        <a:t>Feature compleetheid (scope)</a:t>
                      </a:r>
                      <a:endParaRPr b="0" lang="en-US" sz="2400" spc="-1" strike="noStrike">
                        <a:latin typeface="Arial"/>
                      </a:endParaRPr>
                    </a:p>
                  </a:txBody>
                  <a:tcPr marL="88560" marR="8856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r>
              <a:tr h="43092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2400" spc="-1" strike="noStrike">
                          <a:solidFill>
                            <a:srgbClr val="000000"/>
                          </a:solidFill>
                          <a:latin typeface="Calibri"/>
                          <a:ea typeface="Calibri"/>
                        </a:rPr>
                        <a:t>Binnen budget (budget)</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43092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xBody>
                    <a:bodyPr lIns="37800" rIns="37800">
                      <a:noAutofit/>
                    </a:bodyPr>
                    <a:p>
                      <a:pPr>
                        <a:lnSpc>
                          <a:spcPct val="100000"/>
                        </a:lnSpc>
                      </a:pPr>
                      <a:r>
                        <a:rPr b="0" lang="en-US" sz="2400" spc="-1" strike="noStrike">
                          <a:solidFill>
                            <a:srgbClr val="000000"/>
                          </a:solidFill>
                          <a:latin typeface="Calibri"/>
                          <a:ea typeface="Calibri"/>
                        </a:rPr>
                        <a:t>Op tijd (time)</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r h="78588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2400" spc="-1" strike="noStrike">
                          <a:solidFill>
                            <a:srgbClr val="000000"/>
                          </a:solidFill>
                          <a:latin typeface="Calibri"/>
                          <a:ea typeface="Calibri"/>
                        </a:rPr>
                        <a:t>Hoge kwaliteit, weinig bugs (kwaliteit)</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bl>
          </a:graphicData>
        </a:graphic>
      </p:graphicFrame>
      <p:grpSp>
        <p:nvGrpSpPr>
          <p:cNvPr id="193" name="Group 4"/>
          <p:cNvGrpSpPr/>
          <p:nvPr/>
        </p:nvGrpSpPr>
        <p:grpSpPr>
          <a:xfrm>
            <a:off x="633240" y="1922400"/>
            <a:ext cx="2541960" cy="274680"/>
            <a:chOff x="633240" y="1922400"/>
            <a:chExt cx="2541960" cy="274680"/>
          </a:xfrm>
        </p:grpSpPr>
        <p:sp>
          <p:nvSpPr>
            <p:cNvPr id="194" name="CustomShape 5"/>
            <p:cNvSpPr/>
            <p:nvPr/>
          </p:nvSpPr>
          <p:spPr>
            <a:xfrm>
              <a:off x="633240" y="192240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195" name="Line 6"/>
            <p:cNvSpPr/>
            <p:nvPr/>
          </p:nvSpPr>
          <p:spPr>
            <a:xfrm>
              <a:off x="1104840" y="2060280"/>
              <a:ext cx="1688760" cy="360"/>
            </a:xfrm>
            <a:prstGeom prst="line">
              <a:avLst/>
            </a:prstGeom>
            <a:ln w="38160">
              <a:noFill/>
            </a:ln>
          </p:spPr>
          <p:style>
            <a:lnRef idx="0"/>
            <a:fillRef idx="0"/>
            <a:effectRef idx="0"/>
            <a:fontRef idx="minor"/>
          </p:style>
        </p:sp>
        <p:sp>
          <p:nvSpPr>
            <p:cNvPr id="196" name="CustomShape 7"/>
            <p:cNvSpPr/>
            <p:nvPr/>
          </p:nvSpPr>
          <p:spPr>
            <a:xfrm>
              <a:off x="2790000" y="192240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197" name="Line 8"/>
            <p:cNvSpPr/>
            <p:nvPr/>
          </p:nvSpPr>
          <p:spPr>
            <a:xfrm>
              <a:off x="1949400" y="1922400"/>
              <a:ext cx="360" cy="274680"/>
            </a:xfrm>
            <a:prstGeom prst="line">
              <a:avLst/>
            </a:prstGeom>
            <a:ln w="12600">
              <a:noFill/>
            </a:ln>
          </p:spPr>
          <p:style>
            <a:lnRef idx="0"/>
            <a:fillRef idx="0"/>
            <a:effectRef idx="0"/>
            <a:fontRef idx="minor"/>
          </p:style>
        </p:sp>
        <p:sp>
          <p:nvSpPr>
            <p:cNvPr id="198" name="Line 9"/>
            <p:cNvSpPr/>
            <p:nvPr/>
          </p:nvSpPr>
          <p:spPr>
            <a:xfrm>
              <a:off x="1597320" y="1922400"/>
              <a:ext cx="360" cy="274680"/>
            </a:xfrm>
            <a:prstGeom prst="line">
              <a:avLst/>
            </a:prstGeom>
            <a:ln w="12600">
              <a:noFill/>
            </a:ln>
          </p:spPr>
          <p:style>
            <a:lnRef idx="0"/>
            <a:fillRef idx="0"/>
            <a:effectRef idx="0"/>
            <a:fontRef idx="minor"/>
          </p:style>
        </p:sp>
        <p:sp>
          <p:nvSpPr>
            <p:cNvPr id="199" name="Line 10"/>
            <p:cNvSpPr/>
            <p:nvPr/>
          </p:nvSpPr>
          <p:spPr>
            <a:xfrm>
              <a:off x="2301120" y="1922400"/>
              <a:ext cx="360" cy="274680"/>
            </a:xfrm>
            <a:prstGeom prst="line">
              <a:avLst/>
            </a:prstGeom>
            <a:ln w="12600">
              <a:noFill/>
            </a:ln>
          </p:spPr>
          <p:style>
            <a:lnRef idx="0"/>
            <a:fillRef idx="0"/>
            <a:effectRef idx="0"/>
            <a:fontRef idx="minor"/>
          </p:style>
        </p:sp>
      </p:grpSp>
      <p:graphicFrame>
        <p:nvGraphicFramePr>
          <p:cNvPr id="200" name="Table 11"/>
          <p:cNvGraphicFramePr/>
          <p:nvPr/>
        </p:nvGraphicFramePr>
        <p:xfrm>
          <a:off x="457200" y="4158000"/>
          <a:ext cx="8228880" cy="1928880"/>
        </p:xfrm>
        <a:graphic>
          <a:graphicData uri="http://schemas.openxmlformats.org/drawingml/2006/table">
            <a:tbl>
              <a:tblPr/>
              <a:tblGrid>
                <a:gridCol w="3047760"/>
                <a:gridCol w="5181480"/>
              </a:tblGrid>
              <a:tr h="502560">
                <a:tc>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c>
                  <a:txBody>
                    <a:bodyPr lIns="37800" rIns="37800">
                      <a:noAutofit/>
                    </a:bodyPr>
                    <a:p>
                      <a:pPr>
                        <a:lnSpc>
                          <a:spcPct val="100000"/>
                        </a:lnSpc>
                      </a:pPr>
                      <a:r>
                        <a:rPr b="0" lang="en-US" sz="2800" spc="-1" strike="noStrike">
                          <a:solidFill>
                            <a:srgbClr val="ffffff"/>
                          </a:solidFill>
                          <a:latin typeface="Calibri"/>
                          <a:ea typeface="Calibri"/>
                        </a:rPr>
                        <a:t>Andere zaken</a:t>
                      </a:r>
                      <a:endParaRPr b="0" lang="en-US" sz="28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r>
              <a:tr h="543240">
                <a:tc>
                  <a:tcPr marL="63360" marR="6336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c>
                  <a:txBody>
                    <a:bodyPr lIns="88560" rIns="88560">
                      <a:noAutofit/>
                    </a:bodyPr>
                    <a:p>
                      <a:pPr>
                        <a:lnSpc>
                          <a:spcPct val="100000"/>
                        </a:lnSpc>
                      </a:pPr>
                      <a:r>
                        <a:rPr b="0" lang="en-US" sz="2400" spc="-1" strike="noStrike">
                          <a:solidFill>
                            <a:srgbClr val="000000"/>
                          </a:solidFill>
                          <a:latin typeface="Calibri"/>
                          <a:ea typeface="Calibri"/>
                        </a:rPr>
                        <a:t>Makkelijk in gebruik</a:t>
                      </a:r>
                      <a:endParaRPr b="0" lang="en-US" sz="2400" spc="-1" strike="noStrike">
                        <a:latin typeface="Arial"/>
                      </a:endParaRPr>
                    </a:p>
                  </a:txBody>
                  <a:tcPr marL="88560" marR="8856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r>
              <a:tr h="44172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2400" spc="-1" strike="noStrike">
                          <a:solidFill>
                            <a:srgbClr val="000000"/>
                          </a:solidFill>
                          <a:latin typeface="Calibri"/>
                          <a:ea typeface="Calibri"/>
                        </a:rPr>
                        <a:t>Aantrekkelijke interface</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44172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xBody>
                    <a:bodyPr lIns="37800" rIns="37800">
                      <a:noAutofit/>
                    </a:bodyPr>
                    <a:p>
                      <a:pPr>
                        <a:lnSpc>
                          <a:spcPct val="100000"/>
                        </a:lnSpc>
                      </a:pPr>
                      <a:r>
                        <a:rPr b="0" lang="en-US" sz="2400" spc="-1" strike="noStrike">
                          <a:solidFill>
                            <a:srgbClr val="000000"/>
                          </a:solidFill>
                          <a:latin typeface="Calibri"/>
                          <a:ea typeface="Calibri"/>
                        </a:rPr>
                        <a:t>Technische fouten worden gelogd</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bl>
          </a:graphicData>
        </a:graphic>
      </p:graphicFrame>
      <p:grpSp>
        <p:nvGrpSpPr>
          <p:cNvPr id="201" name="Group 12"/>
          <p:cNvGrpSpPr/>
          <p:nvPr/>
        </p:nvGrpSpPr>
        <p:grpSpPr>
          <a:xfrm>
            <a:off x="633240" y="2501640"/>
            <a:ext cx="2541960" cy="274680"/>
            <a:chOff x="633240" y="2501640"/>
            <a:chExt cx="2541960" cy="274680"/>
          </a:xfrm>
        </p:grpSpPr>
        <p:sp>
          <p:nvSpPr>
            <p:cNvPr id="202" name="CustomShape 13"/>
            <p:cNvSpPr/>
            <p:nvPr/>
          </p:nvSpPr>
          <p:spPr>
            <a:xfrm>
              <a:off x="633240" y="250200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203" name="Line 14"/>
            <p:cNvSpPr/>
            <p:nvPr/>
          </p:nvSpPr>
          <p:spPr>
            <a:xfrm>
              <a:off x="1104840" y="2639880"/>
              <a:ext cx="1688760" cy="360"/>
            </a:xfrm>
            <a:prstGeom prst="line">
              <a:avLst/>
            </a:prstGeom>
            <a:ln w="38160">
              <a:noFill/>
            </a:ln>
          </p:spPr>
          <p:style>
            <a:lnRef idx="0"/>
            <a:fillRef idx="0"/>
            <a:effectRef idx="0"/>
            <a:fontRef idx="minor"/>
          </p:style>
        </p:sp>
        <p:sp>
          <p:nvSpPr>
            <p:cNvPr id="204" name="CustomShape 15"/>
            <p:cNvSpPr/>
            <p:nvPr/>
          </p:nvSpPr>
          <p:spPr>
            <a:xfrm>
              <a:off x="2790000" y="250200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205" name="Line 16"/>
            <p:cNvSpPr/>
            <p:nvPr/>
          </p:nvSpPr>
          <p:spPr>
            <a:xfrm>
              <a:off x="1949400" y="2501640"/>
              <a:ext cx="360" cy="274680"/>
            </a:xfrm>
            <a:prstGeom prst="line">
              <a:avLst/>
            </a:prstGeom>
            <a:ln w="12600">
              <a:noFill/>
            </a:ln>
          </p:spPr>
          <p:style>
            <a:lnRef idx="0"/>
            <a:fillRef idx="0"/>
            <a:effectRef idx="0"/>
            <a:fontRef idx="minor"/>
          </p:style>
        </p:sp>
        <p:sp>
          <p:nvSpPr>
            <p:cNvPr id="206" name="Line 17"/>
            <p:cNvSpPr/>
            <p:nvPr/>
          </p:nvSpPr>
          <p:spPr>
            <a:xfrm>
              <a:off x="1597320" y="2501640"/>
              <a:ext cx="360" cy="274680"/>
            </a:xfrm>
            <a:prstGeom prst="line">
              <a:avLst/>
            </a:prstGeom>
            <a:ln w="12600">
              <a:noFill/>
            </a:ln>
          </p:spPr>
          <p:style>
            <a:lnRef idx="0"/>
            <a:fillRef idx="0"/>
            <a:effectRef idx="0"/>
            <a:fontRef idx="minor"/>
          </p:style>
        </p:sp>
        <p:sp>
          <p:nvSpPr>
            <p:cNvPr id="207" name="Line 18"/>
            <p:cNvSpPr/>
            <p:nvPr/>
          </p:nvSpPr>
          <p:spPr>
            <a:xfrm>
              <a:off x="2301120" y="2501640"/>
              <a:ext cx="360" cy="274680"/>
            </a:xfrm>
            <a:prstGeom prst="line">
              <a:avLst/>
            </a:prstGeom>
            <a:ln w="12600">
              <a:noFill/>
            </a:ln>
          </p:spPr>
          <p:style>
            <a:lnRef idx="0"/>
            <a:fillRef idx="0"/>
            <a:effectRef idx="0"/>
            <a:fontRef idx="minor"/>
          </p:style>
        </p:sp>
      </p:grpSp>
      <p:grpSp>
        <p:nvGrpSpPr>
          <p:cNvPr id="208" name="Group 19"/>
          <p:cNvGrpSpPr/>
          <p:nvPr/>
        </p:nvGrpSpPr>
        <p:grpSpPr>
          <a:xfrm>
            <a:off x="633240" y="3047760"/>
            <a:ext cx="2541960" cy="274680"/>
            <a:chOff x="633240" y="3047760"/>
            <a:chExt cx="2541960" cy="274680"/>
          </a:xfrm>
        </p:grpSpPr>
        <p:sp>
          <p:nvSpPr>
            <p:cNvPr id="209" name="CustomShape 20"/>
            <p:cNvSpPr/>
            <p:nvPr/>
          </p:nvSpPr>
          <p:spPr>
            <a:xfrm>
              <a:off x="633240" y="304812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210" name="Line 21"/>
            <p:cNvSpPr/>
            <p:nvPr/>
          </p:nvSpPr>
          <p:spPr>
            <a:xfrm>
              <a:off x="1104840" y="3186000"/>
              <a:ext cx="1688760" cy="360"/>
            </a:xfrm>
            <a:prstGeom prst="line">
              <a:avLst/>
            </a:prstGeom>
            <a:ln w="38160">
              <a:noFill/>
            </a:ln>
          </p:spPr>
          <p:style>
            <a:lnRef idx="0"/>
            <a:fillRef idx="0"/>
            <a:effectRef idx="0"/>
            <a:fontRef idx="minor"/>
          </p:style>
        </p:sp>
        <p:sp>
          <p:nvSpPr>
            <p:cNvPr id="211" name="CustomShape 22"/>
            <p:cNvSpPr/>
            <p:nvPr/>
          </p:nvSpPr>
          <p:spPr>
            <a:xfrm>
              <a:off x="2790000" y="304812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212" name="Line 23"/>
            <p:cNvSpPr/>
            <p:nvPr/>
          </p:nvSpPr>
          <p:spPr>
            <a:xfrm>
              <a:off x="1949400" y="3047760"/>
              <a:ext cx="360" cy="274680"/>
            </a:xfrm>
            <a:prstGeom prst="line">
              <a:avLst/>
            </a:prstGeom>
            <a:ln w="12600">
              <a:noFill/>
            </a:ln>
          </p:spPr>
          <p:style>
            <a:lnRef idx="0"/>
            <a:fillRef idx="0"/>
            <a:effectRef idx="0"/>
            <a:fontRef idx="minor"/>
          </p:style>
        </p:sp>
        <p:sp>
          <p:nvSpPr>
            <p:cNvPr id="213" name="Line 24"/>
            <p:cNvSpPr/>
            <p:nvPr/>
          </p:nvSpPr>
          <p:spPr>
            <a:xfrm>
              <a:off x="1597320" y="3047760"/>
              <a:ext cx="360" cy="274680"/>
            </a:xfrm>
            <a:prstGeom prst="line">
              <a:avLst/>
            </a:prstGeom>
            <a:ln w="12600">
              <a:noFill/>
            </a:ln>
          </p:spPr>
          <p:style>
            <a:lnRef idx="0"/>
            <a:fillRef idx="0"/>
            <a:effectRef idx="0"/>
            <a:fontRef idx="minor"/>
          </p:style>
        </p:sp>
        <p:sp>
          <p:nvSpPr>
            <p:cNvPr id="214" name="Line 25"/>
            <p:cNvSpPr/>
            <p:nvPr/>
          </p:nvSpPr>
          <p:spPr>
            <a:xfrm>
              <a:off x="2301120" y="3047760"/>
              <a:ext cx="360" cy="274680"/>
            </a:xfrm>
            <a:prstGeom prst="line">
              <a:avLst/>
            </a:prstGeom>
            <a:ln w="12600">
              <a:noFill/>
            </a:ln>
          </p:spPr>
          <p:style>
            <a:lnRef idx="0"/>
            <a:fillRef idx="0"/>
            <a:effectRef idx="0"/>
            <a:fontRef idx="minor"/>
          </p:style>
        </p:sp>
      </p:grpSp>
      <p:grpSp>
        <p:nvGrpSpPr>
          <p:cNvPr id="215" name="Group 26"/>
          <p:cNvGrpSpPr/>
          <p:nvPr/>
        </p:nvGrpSpPr>
        <p:grpSpPr>
          <a:xfrm>
            <a:off x="633240" y="3504960"/>
            <a:ext cx="2541960" cy="274680"/>
            <a:chOff x="633240" y="3504960"/>
            <a:chExt cx="2541960" cy="274680"/>
          </a:xfrm>
        </p:grpSpPr>
        <p:sp>
          <p:nvSpPr>
            <p:cNvPr id="216" name="CustomShape 27"/>
            <p:cNvSpPr/>
            <p:nvPr/>
          </p:nvSpPr>
          <p:spPr>
            <a:xfrm>
              <a:off x="633240" y="350532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217" name="Line 28"/>
            <p:cNvSpPr/>
            <p:nvPr/>
          </p:nvSpPr>
          <p:spPr>
            <a:xfrm>
              <a:off x="1104840" y="3643200"/>
              <a:ext cx="1688760" cy="360"/>
            </a:xfrm>
            <a:prstGeom prst="line">
              <a:avLst/>
            </a:prstGeom>
            <a:ln w="38160">
              <a:noFill/>
            </a:ln>
          </p:spPr>
          <p:style>
            <a:lnRef idx="0"/>
            <a:fillRef idx="0"/>
            <a:effectRef idx="0"/>
            <a:fontRef idx="minor"/>
          </p:style>
        </p:sp>
        <p:sp>
          <p:nvSpPr>
            <p:cNvPr id="218" name="CustomShape 29"/>
            <p:cNvSpPr/>
            <p:nvPr/>
          </p:nvSpPr>
          <p:spPr>
            <a:xfrm>
              <a:off x="2790000" y="350532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219" name="Line 30"/>
            <p:cNvSpPr/>
            <p:nvPr/>
          </p:nvSpPr>
          <p:spPr>
            <a:xfrm>
              <a:off x="1949400" y="3504960"/>
              <a:ext cx="360" cy="274680"/>
            </a:xfrm>
            <a:prstGeom prst="line">
              <a:avLst/>
            </a:prstGeom>
            <a:ln w="12600">
              <a:noFill/>
            </a:ln>
          </p:spPr>
          <p:style>
            <a:lnRef idx="0"/>
            <a:fillRef idx="0"/>
            <a:effectRef idx="0"/>
            <a:fontRef idx="minor"/>
          </p:style>
        </p:sp>
        <p:sp>
          <p:nvSpPr>
            <p:cNvPr id="220" name="Line 31"/>
            <p:cNvSpPr/>
            <p:nvPr/>
          </p:nvSpPr>
          <p:spPr>
            <a:xfrm>
              <a:off x="1597320" y="3504960"/>
              <a:ext cx="360" cy="274680"/>
            </a:xfrm>
            <a:prstGeom prst="line">
              <a:avLst/>
            </a:prstGeom>
            <a:ln w="12600">
              <a:noFill/>
            </a:ln>
          </p:spPr>
          <p:style>
            <a:lnRef idx="0"/>
            <a:fillRef idx="0"/>
            <a:effectRef idx="0"/>
            <a:fontRef idx="minor"/>
          </p:style>
        </p:sp>
        <p:sp>
          <p:nvSpPr>
            <p:cNvPr id="221" name="Line 32"/>
            <p:cNvSpPr/>
            <p:nvPr/>
          </p:nvSpPr>
          <p:spPr>
            <a:xfrm>
              <a:off x="2301120" y="3504960"/>
              <a:ext cx="360" cy="274680"/>
            </a:xfrm>
            <a:prstGeom prst="line">
              <a:avLst/>
            </a:prstGeom>
            <a:ln w="12600">
              <a:noFill/>
            </a:ln>
          </p:spPr>
          <p:style>
            <a:lnRef idx="0"/>
            <a:fillRef idx="0"/>
            <a:effectRef idx="0"/>
            <a:fontRef idx="minor"/>
          </p:style>
        </p:sp>
      </p:grpSp>
      <p:grpSp>
        <p:nvGrpSpPr>
          <p:cNvPr id="222" name="Group 33"/>
          <p:cNvGrpSpPr/>
          <p:nvPr/>
        </p:nvGrpSpPr>
        <p:grpSpPr>
          <a:xfrm>
            <a:off x="633240" y="4657680"/>
            <a:ext cx="2541960" cy="274680"/>
            <a:chOff x="633240" y="4657680"/>
            <a:chExt cx="2541960" cy="274680"/>
          </a:xfrm>
        </p:grpSpPr>
        <p:sp>
          <p:nvSpPr>
            <p:cNvPr id="223" name="CustomShape 34"/>
            <p:cNvSpPr/>
            <p:nvPr/>
          </p:nvSpPr>
          <p:spPr>
            <a:xfrm>
              <a:off x="633240" y="465768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224" name="Line 35"/>
            <p:cNvSpPr/>
            <p:nvPr/>
          </p:nvSpPr>
          <p:spPr>
            <a:xfrm>
              <a:off x="1104840" y="4795560"/>
              <a:ext cx="1688760" cy="360"/>
            </a:xfrm>
            <a:prstGeom prst="line">
              <a:avLst/>
            </a:prstGeom>
            <a:ln w="38160">
              <a:noFill/>
            </a:ln>
          </p:spPr>
          <p:style>
            <a:lnRef idx="0"/>
            <a:fillRef idx="0"/>
            <a:effectRef idx="0"/>
            <a:fontRef idx="minor"/>
          </p:style>
        </p:sp>
        <p:sp>
          <p:nvSpPr>
            <p:cNvPr id="225" name="CustomShape 36"/>
            <p:cNvSpPr/>
            <p:nvPr/>
          </p:nvSpPr>
          <p:spPr>
            <a:xfrm>
              <a:off x="2790000" y="465768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226" name="Line 37"/>
            <p:cNvSpPr/>
            <p:nvPr/>
          </p:nvSpPr>
          <p:spPr>
            <a:xfrm>
              <a:off x="1949400" y="4657680"/>
              <a:ext cx="360" cy="274680"/>
            </a:xfrm>
            <a:prstGeom prst="line">
              <a:avLst/>
            </a:prstGeom>
            <a:ln w="12600">
              <a:noFill/>
            </a:ln>
          </p:spPr>
          <p:style>
            <a:lnRef idx="0"/>
            <a:fillRef idx="0"/>
            <a:effectRef idx="0"/>
            <a:fontRef idx="minor"/>
          </p:style>
        </p:sp>
        <p:sp>
          <p:nvSpPr>
            <p:cNvPr id="227" name="Line 38"/>
            <p:cNvSpPr/>
            <p:nvPr/>
          </p:nvSpPr>
          <p:spPr>
            <a:xfrm>
              <a:off x="1597320" y="4657680"/>
              <a:ext cx="360" cy="274680"/>
            </a:xfrm>
            <a:prstGeom prst="line">
              <a:avLst/>
            </a:prstGeom>
            <a:ln w="12600">
              <a:noFill/>
            </a:ln>
          </p:spPr>
          <p:style>
            <a:lnRef idx="0"/>
            <a:fillRef idx="0"/>
            <a:effectRef idx="0"/>
            <a:fontRef idx="minor"/>
          </p:style>
        </p:sp>
        <p:sp>
          <p:nvSpPr>
            <p:cNvPr id="228" name="Line 39"/>
            <p:cNvSpPr/>
            <p:nvPr/>
          </p:nvSpPr>
          <p:spPr>
            <a:xfrm>
              <a:off x="2301120" y="4657680"/>
              <a:ext cx="360" cy="274680"/>
            </a:xfrm>
            <a:prstGeom prst="line">
              <a:avLst/>
            </a:prstGeom>
            <a:ln w="12600">
              <a:noFill/>
            </a:ln>
          </p:spPr>
          <p:style>
            <a:lnRef idx="0"/>
            <a:fillRef idx="0"/>
            <a:effectRef idx="0"/>
            <a:fontRef idx="minor"/>
          </p:style>
        </p:sp>
      </p:grpSp>
      <p:grpSp>
        <p:nvGrpSpPr>
          <p:cNvPr id="229" name="Group 40"/>
          <p:cNvGrpSpPr/>
          <p:nvPr/>
        </p:nvGrpSpPr>
        <p:grpSpPr>
          <a:xfrm>
            <a:off x="633240" y="5122800"/>
            <a:ext cx="2541960" cy="274680"/>
            <a:chOff x="633240" y="5122800"/>
            <a:chExt cx="2541960" cy="274680"/>
          </a:xfrm>
        </p:grpSpPr>
        <p:sp>
          <p:nvSpPr>
            <p:cNvPr id="230" name="CustomShape 41"/>
            <p:cNvSpPr/>
            <p:nvPr/>
          </p:nvSpPr>
          <p:spPr>
            <a:xfrm>
              <a:off x="633240" y="512280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231" name="Line 42"/>
            <p:cNvSpPr/>
            <p:nvPr/>
          </p:nvSpPr>
          <p:spPr>
            <a:xfrm>
              <a:off x="1104840" y="5260680"/>
              <a:ext cx="1688760" cy="360"/>
            </a:xfrm>
            <a:prstGeom prst="line">
              <a:avLst/>
            </a:prstGeom>
            <a:ln w="38160">
              <a:noFill/>
            </a:ln>
          </p:spPr>
          <p:style>
            <a:lnRef idx="0"/>
            <a:fillRef idx="0"/>
            <a:effectRef idx="0"/>
            <a:fontRef idx="minor"/>
          </p:style>
        </p:sp>
        <p:sp>
          <p:nvSpPr>
            <p:cNvPr id="232" name="CustomShape 43"/>
            <p:cNvSpPr/>
            <p:nvPr/>
          </p:nvSpPr>
          <p:spPr>
            <a:xfrm>
              <a:off x="2790000" y="512280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233" name="Line 44"/>
            <p:cNvSpPr/>
            <p:nvPr/>
          </p:nvSpPr>
          <p:spPr>
            <a:xfrm>
              <a:off x="1949400" y="5122800"/>
              <a:ext cx="360" cy="274680"/>
            </a:xfrm>
            <a:prstGeom prst="line">
              <a:avLst/>
            </a:prstGeom>
            <a:ln w="12600">
              <a:noFill/>
            </a:ln>
          </p:spPr>
          <p:style>
            <a:lnRef idx="0"/>
            <a:fillRef idx="0"/>
            <a:effectRef idx="0"/>
            <a:fontRef idx="minor"/>
          </p:style>
        </p:sp>
        <p:sp>
          <p:nvSpPr>
            <p:cNvPr id="234" name="Line 45"/>
            <p:cNvSpPr/>
            <p:nvPr/>
          </p:nvSpPr>
          <p:spPr>
            <a:xfrm>
              <a:off x="1597320" y="5122800"/>
              <a:ext cx="360" cy="274680"/>
            </a:xfrm>
            <a:prstGeom prst="line">
              <a:avLst/>
            </a:prstGeom>
            <a:ln w="12600">
              <a:noFill/>
            </a:ln>
          </p:spPr>
          <p:style>
            <a:lnRef idx="0"/>
            <a:fillRef idx="0"/>
            <a:effectRef idx="0"/>
            <a:fontRef idx="minor"/>
          </p:style>
        </p:sp>
        <p:sp>
          <p:nvSpPr>
            <p:cNvPr id="235" name="Line 46"/>
            <p:cNvSpPr/>
            <p:nvPr/>
          </p:nvSpPr>
          <p:spPr>
            <a:xfrm>
              <a:off x="2301120" y="5122800"/>
              <a:ext cx="360" cy="274680"/>
            </a:xfrm>
            <a:prstGeom prst="line">
              <a:avLst/>
            </a:prstGeom>
            <a:ln w="12600">
              <a:noFill/>
            </a:ln>
          </p:spPr>
          <p:style>
            <a:lnRef idx="0"/>
            <a:fillRef idx="0"/>
            <a:effectRef idx="0"/>
            <a:fontRef idx="minor"/>
          </p:style>
        </p:sp>
      </p:grpSp>
      <p:grpSp>
        <p:nvGrpSpPr>
          <p:cNvPr id="236" name="Group 47"/>
          <p:cNvGrpSpPr/>
          <p:nvPr/>
        </p:nvGrpSpPr>
        <p:grpSpPr>
          <a:xfrm>
            <a:off x="633240" y="5618160"/>
            <a:ext cx="2541960" cy="274320"/>
            <a:chOff x="633240" y="5618160"/>
            <a:chExt cx="2541960" cy="274320"/>
          </a:xfrm>
        </p:grpSpPr>
        <p:sp>
          <p:nvSpPr>
            <p:cNvPr id="237" name="CustomShape 48"/>
            <p:cNvSpPr/>
            <p:nvPr/>
          </p:nvSpPr>
          <p:spPr>
            <a:xfrm>
              <a:off x="633240" y="5618160"/>
              <a:ext cx="504000" cy="272520"/>
            </a:xfrm>
            <a:prstGeom prst="rect">
              <a:avLst/>
            </a:prstGeom>
            <a:noFill/>
            <a:ln w="12600">
              <a:noFill/>
            </a:ln>
          </p:spPr>
          <p:style>
            <a:lnRef idx="0"/>
            <a:fillRef idx="0"/>
            <a:effectRef idx="0"/>
            <a:fontRef idx="minor"/>
          </p:style>
          <p:txBody>
            <a:bodyPr wrap="none" lIns="0" rIns="0" tIns="0" bIns="0">
              <a:noAutofit/>
            </a:bodyPr>
            <a:p>
              <a:pPr algn="r">
                <a:lnSpc>
                  <a:spcPct val="100000"/>
                </a:lnSpc>
                <a:spcBef>
                  <a:spcPts val="1001"/>
                </a:spcBef>
              </a:pPr>
              <a:r>
                <a:rPr b="1" lang="en-US" sz="1800" spc="-1" strike="noStrike">
                  <a:solidFill>
                    <a:srgbClr val="000000"/>
                  </a:solidFill>
                  <a:latin typeface="Calibri"/>
                  <a:ea typeface="Calibri"/>
                </a:rPr>
                <a:t>OFF</a:t>
              </a:r>
              <a:endParaRPr b="0" lang="en-US" sz="1800" spc="-1" strike="noStrike">
                <a:latin typeface="Arial"/>
              </a:endParaRPr>
            </a:p>
          </p:txBody>
        </p:sp>
        <p:sp>
          <p:nvSpPr>
            <p:cNvPr id="238" name="Line 49"/>
            <p:cNvSpPr/>
            <p:nvPr/>
          </p:nvSpPr>
          <p:spPr>
            <a:xfrm>
              <a:off x="1104840" y="5756040"/>
              <a:ext cx="1688760" cy="360"/>
            </a:xfrm>
            <a:prstGeom prst="line">
              <a:avLst/>
            </a:prstGeom>
            <a:ln w="38160">
              <a:noFill/>
            </a:ln>
          </p:spPr>
          <p:style>
            <a:lnRef idx="0"/>
            <a:fillRef idx="0"/>
            <a:effectRef idx="0"/>
            <a:fontRef idx="minor"/>
          </p:style>
        </p:sp>
        <p:sp>
          <p:nvSpPr>
            <p:cNvPr id="239" name="CustomShape 50"/>
            <p:cNvSpPr/>
            <p:nvPr/>
          </p:nvSpPr>
          <p:spPr>
            <a:xfrm>
              <a:off x="2790000" y="5618160"/>
              <a:ext cx="385200" cy="272520"/>
            </a:xfrm>
            <a:prstGeom prst="rect">
              <a:avLst/>
            </a:prstGeom>
            <a:noFill/>
            <a:ln w="12600">
              <a:noFill/>
            </a:ln>
          </p:spPr>
          <p:style>
            <a:lnRef idx="0"/>
            <a:fillRef idx="0"/>
            <a:effectRef idx="0"/>
            <a:fontRef idx="minor"/>
          </p:style>
          <p:txBody>
            <a:bodyPr wrap="none" lIns="0" rIns="0" tIns="0" bIns="0">
              <a:noAutofit/>
            </a:bodyPr>
            <a:p>
              <a:pPr>
                <a:lnSpc>
                  <a:spcPct val="100000"/>
                </a:lnSpc>
                <a:spcBef>
                  <a:spcPts val="1001"/>
                </a:spcBef>
              </a:pPr>
              <a:r>
                <a:rPr b="1" lang="en-US" sz="1800" spc="-1" strike="noStrike">
                  <a:solidFill>
                    <a:srgbClr val="000000"/>
                  </a:solidFill>
                  <a:latin typeface="Calibri"/>
                  <a:ea typeface="Calibri"/>
                </a:rPr>
                <a:t>ON</a:t>
              </a:r>
              <a:endParaRPr b="0" lang="en-US" sz="1800" spc="-1" strike="noStrike">
                <a:latin typeface="Arial"/>
              </a:endParaRPr>
            </a:p>
          </p:txBody>
        </p:sp>
        <p:sp>
          <p:nvSpPr>
            <p:cNvPr id="240" name="Line 51"/>
            <p:cNvSpPr/>
            <p:nvPr/>
          </p:nvSpPr>
          <p:spPr>
            <a:xfrm>
              <a:off x="1949400" y="5618160"/>
              <a:ext cx="360" cy="274320"/>
            </a:xfrm>
            <a:prstGeom prst="line">
              <a:avLst/>
            </a:prstGeom>
            <a:ln w="12600">
              <a:noFill/>
            </a:ln>
          </p:spPr>
          <p:style>
            <a:lnRef idx="0"/>
            <a:fillRef idx="0"/>
            <a:effectRef idx="0"/>
            <a:fontRef idx="minor"/>
          </p:style>
        </p:sp>
        <p:sp>
          <p:nvSpPr>
            <p:cNvPr id="241" name="Line 52"/>
            <p:cNvSpPr/>
            <p:nvPr/>
          </p:nvSpPr>
          <p:spPr>
            <a:xfrm>
              <a:off x="1597320" y="5618160"/>
              <a:ext cx="360" cy="274320"/>
            </a:xfrm>
            <a:prstGeom prst="line">
              <a:avLst/>
            </a:prstGeom>
            <a:ln w="12600">
              <a:noFill/>
            </a:ln>
          </p:spPr>
          <p:style>
            <a:lnRef idx="0"/>
            <a:fillRef idx="0"/>
            <a:effectRef idx="0"/>
            <a:fontRef idx="minor"/>
          </p:style>
        </p:sp>
        <p:sp>
          <p:nvSpPr>
            <p:cNvPr id="242" name="Line 53"/>
            <p:cNvSpPr/>
            <p:nvPr/>
          </p:nvSpPr>
          <p:spPr>
            <a:xfrm>
              <a:off x="2301120" y="5618160"/>
              <a:ext cx="360" cy="274320"/>
            </a:xfrm>
            <a:prstGeom prst="line">
              <a:avLst/>
            </a:prstGeom>
            <a:ln w="12600">
              <a:noFill/>
            </a:ln>
          </p:spPr>
          <p:style>
            <a:lnRef idx="0"/>
            <a:fillRef idx="0"/>
            <a:effectRef idx="0"/>
            <a:fontRef idx="minor"/>
          </p:style>
        </p:sp>
      </p:grpSp>
      <p:sp>
        <p:nvSpPr>
          <p:cNvPr id="243" name="CustomShape 54"/>
          <p:cNvSpPr/>
          <p:nvPr/>
        </p:nvSpPr>
        <p:spPr>
          <a:xfrm flipH="1">
            <a:off x="1414800" y="1829880"/>
            <a:ext cx="31824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
        <p:nvSpPr>
          <p:cNvPr id="244" name="CustomShape 55"/>
          <p:cNvSpPr/>
          <p:nvPr/>
        </p:nvSpPr>
        <p:spPr>
          <a:xfrm>
            <a:off x="2176200" y="2402640"/>
            <a:ext cx="22536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
        <p:nvSpPr>
          <p:cNvPr id="245" name="CustomShape 56"/>
          <p:cNvSpPr/>
          <p:nvPr/>
        </p:nvSpPr>
        <p:spPr>
          <a:xfrm>
            <a:off x="2516040" y="2927520"/>
            <a:ext cx="22536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
        <p:nvSpPr>
          <p:cNvPr id="246" name="CustomShape 57"/>
          <p:cNvSpPr/>
          <p:nvPr/>
        </p:nvSpPr>
        <p:spPr>
          <a:xfrm>
            <a:off x="1784520" y="3383280"/>
            <a:ext cx="22536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
        <p:nvSpPr>
          <p:cNvPr id="247" name="CustomShape 58"/>
          <p:cNvSpPr/>
          <p:nvPr/>
        </p:nvSpPr>
        <p:spPr>
          <a:xfrm>
            <a:off x="1554480" y="4664880"/>
            <a:ext cx="22536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
        <p:nvSpPr>
          <p:cNvPr id="248" name="CustomShape 59"/>
          <p:cNvSpPr/>
          <p:nvPr/>
        </p:nvSpPr>
        <p:spPr>
          <a:xfrm>
            <a:off x="2560320" y="5120640"/>
            <a:ext cx="22536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
        <p:nvSpPr>
          <p:cNvPr id="249" name="CustomShape 60"/>
          <p:cNvSpPr/>
          <p:nvPr/>
        </p:nvSpPr>
        <p:spPr>
          <a:xfrm>
            <a:off x="2058840" y="5487840"/>
            <a:ext cx="225360" cy="45396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560">
            <a:solidFill>
              <a:srgbClr val="0e0e0e"/>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image1.png" descr=""/>
          <p:cNvPicPr/>
          <p:nvPr/>
        </p:nvPicPr>
        <p:blipFill>
          <a:blip r:embed="rId1"/>
          <a:stretch/>
        </p:blipFill>
        <p:spPr>
          <a:xfrm>
            <a:off x="7848720" y="6311880"/>
            <a:ext cx="1114200" cy="390600"/>
          </a:xfrm>
          <a:prstGeom prst="rect">
            <a:avLst/>
          </a:prstGeom>
          <a:ln w="12600">
            <a:noFill/>
          </a:ln>
        </p:spPr>
      </p:pic>
      <p:sp>
        <p:nvSpPr>
          <p:cNvPr id="251"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Eerste release</a:t>
            </a:r>
            <a:endParaRPr b="0" lang="en-US" sz="4400" spc="-1" strike="noStrike">
              <a:latin typeface="Arial"/>
            </a:endParaRPr>
          </a:p>
        </p:txBody>
      </p:sp>
      <p:sp>
        <p:nvSpPr>
          <p:cNvPr id="252" name="CustomShape 2"/>
          <p:cNvSpPr/>
          <p:nvPr/>
        </p:nvSpPr>
        <p:spPr>
          <a:xfrm>
            <a:off x="1438200" y="3276720"/>
            <a:ext cx="6168960" cy="682560"/>
          </a:xfrm>
          <a:prstGeom prst="chevron">
            <a:avLst>
              <a:gd name="adj" fmla="val 50000"/>
            </a:avLst>
          </a:prstGeom>
          <a:solidFill>
            <a:srgbClr val="6095c9"/>
          </a:solidFill>
          <a:ln w="25560">
            <a:solidFill>
              <a:srgbClr val="49729c"/>
            </a:solidFill>
            <a:round/>
          </a:ln>
        </p:spPr>
        <p:style>
          <a:lnRef idx="0"/>
          <a:fillRef idx="0"/>
          <a:effectRef idx="0"/>
          <a:fontRef idx="minor"/>
        </p:style>
      </p:sp>
      <p:sp>
        <p:nvSpPr>
          <p:cNvPr id="253" name="CustomShape 3"/>
          <p:cNvSpPr/>
          <p:nvPr/>
        </p:nvSpPr>
        <p:spPr>
          <a:xfrm rot="5400000">
            <a:off x="7232760" y="2971440"/>
            <a:ext cx="834840" cy="225360"/>
          </a:xfrm>
          <a:custGeom>
            <a:avLst/>
            <a:gdLst/>
            <a:ahLst/>
            <a:rect l="l" t="t" r="r" b="b"/>
            <a:pathLst>
              <a:path w="21600" h="21600">
                <a:moveTo>
                  <a:pt x="0" y="0"/>
                </a:moveTo>
                <a:lnTo>
                  <a:pt x="18655" y="0"/>
                </a:lnTo>
                <a:lnTo>
                  <a:pt x="21600" y="10800"/>
                </a:lnTo>
                <a:lnTo>
                  <a:pt x="18655" y="21600"/>
                </a:lnTo>
                <a:lnTo>
                  <a:pt x="0" y="21600"/>
                </a:lnTo>
                <a:close/>
              </a:path>
            </a:pathLst>
          </a:custGeom>
          <a:solidFill>
            <a:srgbClr val="89a14d"/>
          </a:solidFill>
          <a:ln w="25560">
            <a:solidFill>
              <a:srgbClr val="617335"/>
            </a:solidFill>
            <a:round/>
          </a:ln>
        </p:spPr>
        <p:style>
          <a:lnRef idx="0"/>
          <a:fillRef idx="0"/>
          <a:effectRef idx="0"/>
          <a:fontRef idx="minor"/>
        </p:style>
      </p:sp>
      <p:sp>
        <p:nvSpPr>
          <p:cNvPr id="254" name="CustomShape 4"/>
          <p:cNvSpPr/>
          <p:nvPr/>
        </p:nvSpPr>
        <p:spPr>
          <a:xfrm>
            <a:off x="6654600" y="1828800"/>
            <a:ext cx="2316240" cy="68400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1" lang="en-US" sz="4000" spc="-1" strike="noStrike">
                <a:solidFill>
                  <a:srgbClr val="000000"/>
                </a:solidFill>
                <a:latin typeface="Calibri"/>
                <a:ea typeface="Calibri"/>
              </a:rPr>
              <a:t>Release</a:t>
            </a:r>
            <a:endParaRPr b="0" lang="en-US" sz="4000" spc="-1" strike="noStrike">
              <a:latin typeface="Arial"/>
            </a:endParaRPr>
          </a:p>
        </p:txBody>
      </p:sp>
      <p:sp>
        <p:nvSpPr>
          <p:cNvPr id="255" name="CustomShape 5"/>
          <p:cNvSpPr/>
          <p:nvPr/>
        </p:nvSpPr>
        <p:spPr>
          <a:xfrm>
            <a:off x="3874320" y="3352680"/>
            <a:ext cx="155880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ffffff"/>
                </a:solidFill>
                <a:latin typeface="Calibri"/>
                <a:ea typeface="Calibri"/>
              </a:rPr>
              <a:t>3 weken</a:t>
            </a:r>
            <a:endParaRPr b="0" lang="en-US" sz="2800" spc="-1" strike="noStrike">
              <a:latin typeface="Arial"/>
            </a:endParaRPr>
          </a:p>
        </p:txBody>
      </p:sp>
      <p:pic>
        <p:nvPicPr>
          <p:cNvPr id="256" name="image10.png" descr=""/>
          <p:cNvPicPr/>
          <p:nvPr/>
        </p:nvPicPr>
        <p:blipFill>
          <a:blip r:embed="rId2"/>
          <a:stretch/>
        </p:blipFill>
        <p:spPr>
          <a:xfrm>
            <a:off x="228600" y="3200400"/>
            <a:ext cx="1054080" cy="797040"/>
          </a:xfrm>
          <a:prstGeom prst="rect">
            <a:avLst/>
          </a:prstGeom>
          <a:ln w="12600">
            <a:noFill/>
          </a:ln>
        </p:spPr>
      </p:pic>
      <p:sp>
        <p:nvSpPr>
          <p:cNvPr id="257" name="CustomShape 6"/>
          <p:cNvSpPr/>
          <p:nvPr/>
        </p:nvSpPr>
        <p:spPr>
          <a:xfrm>
            <a:off x="567000" y="4114800"/>
            <a:ext cx="7551360" cy="68400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1" lang="en-US" sz="4000" spc="-1" strike="noStrike">
                <a:solidFill>
                  <a:srgbClr val="000000"/>
                </a:solidFill>
                <a:latin typeface="Calibri"/>
                <a:ea typeface="Calibri"/>
              </a:rPr>
              <a:t>5 mensen, 3 weken, € 52000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image1.png" descr=""/>
          <p:cNvPicPr/>
          <p:nvPr/>
        </p:nvPicPr>
        <p:blipFill>
          <a:blip r:embed="rId1"/>
          <a:stretch/>
        </p:blipFill>
        <p:spPr>
          <a:xfrm>
            <a:off x="7848720" y="6311880"/>
            <a:ext cx="1114200" cy="390600"/>
          </a:xfrm>
          <a:prstGeom prst="rect">
            <a:avLst/>
          </a:prstGeom>
          <a:ln w="12600">
            <a:noFill/>
          </a:ln>
        </p:spPr>
      </p:pic>
      <p:sp>
        <p:nvSpPr>
          <p:cNvPr id="90"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Waarom zijn we hier?</a:t>
            </a:r>
            <a:endParaRPr b="0" lang="en-US" sz="4400" spc="-1" strike="noStrike">
              <a:latin typeface="Arial"/>
            </a:endParaRPr>
          </a:p>
        </p:txBody>
      </p:sp>
      <p:sp>
        <p:nvSpPr>
          <p:cNvPr id="91" name="CustomShape 2"/>
          <p:cNvSpPr/>
          <p:nvPr/>
        </p:nvSpPr>
        <p:spPr>
          <a:xfrm>
            <a:off x="457200" y="1600200"/>
            <a:ext cx="8226360" cy="4522680"/>
          </a:xfrm>
          <a:prstGeom prst="rect">
            <a:avLst/>
          </a:prstGeom>
          <a:noFill/>
          <a:ln w="12600">
            <a:noFill/>
          </a:ln>
        </p:spPr>
        <p:style>
          <a:lnRef idx="0"/>
          <a:fillRef idx="0"/>
          <a:effectRef idx="0"/>
          <a:fontRef idx="minor"/>
        </p:style>
        <p:txBody>
          <a:bodyPr lIns="38160" rIns="38160" tIns="38160" bIns="38160">
            <a:noAutofit/>
          </a:bodyPr>
          <a:p>
            <a:pPr marL="343080" indent="-339840">
              <a:lnSpc>
                <a:spcPct val="100000"/>
              </a:lnSpc>
              <a:spcBef>
                <a:spcPts val="700"/>
              </a:spcBef>
              <a:buClr>
                <a:srgbClr val="000000"/>
              </a:buClr>
              <a:buFont typeface="Arial"/>
              <a:buChar char="•"/>
            </a:pPr>
            <a:r>
              <a:rPr b="0" lang="en-US" sz="2600" spc="-1" strike="noStrike">
                <a:solidFill>
                  <a:srgbClr val="000000"/>
                </a:solidFill>
                <a:latin typeface="Calibri"/>
                <a:ea typeface="Calibri"/>
              </a:rPr>
              <a:t>Kantilever wil een webshop om de consumentenmarkt op te gaan</a:t>
            </a:r>
            <a:endParaRPr b="0" lang="en-US" sz="2600" spc="-1" strike="noStrike">
              <a:latin typeface="Arial"/>
            </a:endParaRPr>
          </a:p>
          <a:p>
            <a:pPr marL="343080" indent="-339840">
              <a:lnSpc>
                <a:spcPct val="100000"/>
              </a:lnSpc>
              <a:spcBef>
                <a:spcPts val="700"/>
              </a:spcBef>
              <a:buClr>
                <a:srgbClr val="000000"/>
              </a:buClr>
              <a:buFont typeface="Arial"/>
              <a:buChar char="•"/>
            </a:pPr>
            <a:r>
              <a:rPr b="0" lang="en-US" sz="2600" spc="-1" strike="noStrike">
                <a:solidFill>
                  <a:srgbClr val="000000"/>
                </a:solidFill>
                <a:latin typeface="Calibri"/>
                <a:ea typeface="Calibri"/>
              </a:rPr>
              <a:t>Klanten achteraf laten betalen</a:t>
            </a:r>
            <a:endParaRPr b="0" lang="en-US" sz="2600" spc="-1" strike="noStrike">
              <a:latin typeface="Arial"/>
            </a:endParaRPr>
          </a:p>
          <a:p>
            <a:pPr marL="343080" indent="-339840">
              <a:lnSpc>
                <a:spcPct val="100000"/>
              </a:lnSpc>
              <a:spcBef>
                <a:spcPts val="700"/>
              </a:spcBef>
              <a:buClr>
                <a:srgbClr val="000000"/>
              </a:buClr>
              <a:buFont typeface="Arial"/>
              <a:buChar char="•"/>
            </a:pPr>
            <a:r>
              <a:rPr b="0" lang="en-US" sz="2600" spc="-1" strike="noStrike">
                <a:solidFill>
                  <a:srgbClr val="000000"/>
                </a:solidFill>
                <a:latin typeface="Calibri"/>
                <a:ea typeface="Calibri"/>
              </a:rPr>
              <a:t>Inpakproces ondersteuning bieden</a:t>
            </a:r>
            <a:endParaRPr b="0" lang="en-US" sz="2600" spc="-1" strike="noStrike">
              <a:latin typeface="Arial"/>
            </a:endParaRPr>
          </a:p>
        </p:txBody>
      </p:sp>
      <p:sp>
        <p:nvSpPr>
          <p:cNvPr id="92" name="CustomShape 3"/>
          <p:cNvSpPr/>
          <p:nvPr/>
        </p:nvSpPr>
        <p:spPr>
          <a:xfrm>
            <a:off x="2177640" y="4846320"/>
            <a:ext cx="839520" cy="62316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3600" spc="-1" strike="noStrike">
                <a:solidFill>
                  <a:srgbClr val="000000"/>
                </a:solidFill>
                <a:latin typeface="Calibri"/>
                <a:ea typeface="Calibri"/>
              </a:rPr>
              <a:t>Kantilever wil de </a:t>
            </a:r>
            <a:endParaRPr b="0" lang="en-US" sz="3600" spc="-1" strike="noStrike">
              <a:latin typeface="Arial"/>
            </a:endParaRPr>
          </a:p>
          <a:p>
            <a:pPr>
              <a:lnSpc>
                <a:spcPct val="100000"/>
              </a:lnSpc>
            </a:pPr>
            <a:r>
              <a:rPr b="0" lang="en-US" sz="3600" spc="-1" strike="noStrike">
                <a:solidFill>
                  <a:srgbClr val="000000"/>
                </a:solidFill>
                <a:latin typeface="Calibri"/>
                <a:ea typeface="Calibri"/>
              </a:rPr>
              <a:t>consumentenmarkt op</a:t>
            </a:r>
            <a:endParaRPr b="0" lang="en-US" sz="3600" spc="-1" strike="noStrike">
              <a:latin typeface="Arial"/>
            </a:endParaRPr>
          </a:p>
        </p:txBody>
      </p:sp>
      <p:pic>
        <p:nvPicPr>
          <p:cNvPr id="93" name="image2.png" descr=""/>
          <p:cNvPicPr/>
          <p:nvPr/>
        </p:nvPicPr>
        <p:blipFill>
          <a:blip r:embed="rId2"/>
          <a:stretch/>
        </p:blipFill>
        <p:spPr>
          <a:xfrm>
            <a:off x="457200" y="4100760"/>
            <a:ext cx="8566200" cy="2208240"/>
          </a:xfrm>
          <a:prstGeom prst="rect">
            <a:avLst/>
          </a:prstGeom>
          <a:ln w="126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image1.png" descr=""/>
          <p:cNvPicPr/>
          <p:nvPr/>
        </p:nvPicPr>
        <p:blipFill>
          <a:blip r:embed="rId1"/>
          <a:stretch/>
        </p:blipFill>
        <p:spPr>
          <a:xfrm>
            <a:off x="7848720" y="6311880"/>
            <a:ext cx="1114200" cy="390600"/>
          </a:xfrm>
          <a:prstGeom prst="rect">
            <a:avLst/>
          </a:prstGeom>
          <a:ln w="12600">
            <a:noFill/>
          </a:ln>
        </p:spPr>
      </p:pic>
      <p:sp>
        <p:nvSpPr>
          <p:cNvPr id="95"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De elevator pitch</a:t>
            </a:r>
            <a:endParaRPr b="0" lang="en-US" sz="4400" spc="-1" strike="noStrike">
              <a:latin typeface="Arial"/>
            </a:endParaRPr>
          </a:p>
        </p:txBody>
      </p:sp>
      <p:sp>
        <p:nvSpPr>
          <p:cNvPr id="96" name="CustomShape 2"/>
          <p:cNvSpPr/>
          <p:nvPr/>
        </p:nvSpPr>
        <p:spPr>
          <a:xfrm>
            <a:off x="457200" y="1600200"/>
            <a:ext cx="8226360" cy="4522680"/>
          </a:xfrm>
          <a:prstGeom prst="rect">
            <a:avLst/>
          </a:prstGeom>
          <a:noFill/>
          <a:ln w="12600">
            <a:noFill/>
          </a:ln>
        </p:spPr>
        <p:style>
          <a:lnRef idx="0"/>
          <a:fillRef idx="0"/>
          <a:effectRef idx="0"/>
          <a:fontRef idx="minor"/>
        </p:style>
        <p:txBody>
          <a:bodyPr lIns="38160" rIns="38160" tIns="38160" bIns="38160">
            <a:noAutofit/>
          </a:bodyPr>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Voor Kees de Koning</a:t>
            </a:r>
            <a:endParaRPr b="0" lang="en-US" sz="1500" spc="-1" strike="noStrike">
              <a:latin typeface="Arial"/>
            </a:endParaRPr>
          </a:p>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Die een groothandel heeft in fietsen en fietsonderdelen</a:t>
            </a:r>
            <a:endParaRPr b="0" lang="en-US" sz="1500" spc="-1" strike="noStrike">
              <a:latin typeface="Arial"/>
            </a:endParaRPr>
          </a:p>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Het Kantilever systeem?</a:t>
            </a:r>
            <a:endParaRPr b="0" lang="en-US" sz="1500" spc="-1" strike="noStrike">
              <a:latin typeface="Arial"/>
            </a:endParaRPr>
          </a:p>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is een webshop en ondersteuningssysteem</a:t>
            </a:r>
            <a:endParaRPr b="0" lang="en-US" sz="1500" spc="-1" strike="noStrike">
              <a:latin typeface="Arial"/>
            </a:endParaRPr>
          </a:p>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dat het bedrijf in staat stelt direct producten aan te bieden bij consumenten en personeel te ondersteunen</a:t>
            </a:r>
            <a:endParaRPr b="0" lang="en-US" sz="1500" spc="-1" strike="noStrike">
              <a:latin typeface="Arial"/>
            </a:endParaRPr>
          </a:p>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In tegenstelling tot de handmatige methode</a:t>
            </a:r>
            <a:endParaRPr b="0" lang="en-US" sz="1500" spc="-1" strike="noStrike">
              <a:latin typeface="Arial"/>
            </a:endParaRPr>
          </a:p>
          <a:p>
            <a:pPr marL="343080" indent="-339840">
              <a:lnSpc>
                <a:spcPct val="90000"/>
              </a:lnSpc>
              <a:spcBef>
                <a:spcPts val="700"/>
              </a:spcBef>
              <a:buClr>
                <a:srgbClr val="000000"/>
              </a:buClr>
              <a:buFont typeface="Arial"/>
              <a:buChar char="•"/>
            </a:pPr>
            <a:r>
              <a:rPr b="0" lang="en-US" sz="1500" spc="-1" strike="noStrike">
                <a:solidFill>
                  <a:srgbClr val="111111"/>
                </a:solidFill>
                <a:latin typeface="Calibri"/>
                <a:ea typeface="Calibri"/>
              </a:rPr>
              <a:t>Stelt Het Kantilever systeem? Kees in staat een groot deel van zijn bedrijfsprocessen te automatiseren</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image1.png" descr=""/>
          <p:cNvPicPr/>
          <p:nvPr/>
        </p:nvPicPr>
        <p:blipFill>
          <a:blip r:embed="rId1"/>
          <a:stretch/>
        </p:blipFill>
        <p:spPr>
          <a:xfrm>
            <a:off x="7848720" y="6311880"/>
            <a:ext cx="1114200" cy="390600"/>
          </a:xfrm>
          <a:prstGeom prst="rect">
            <a:avLst/>
          </a:prstGeom>
          <a:ln w="12600">
            <a:noFill/>
          </a:ln>
        </p:spPr>
      </p:pic>
      <p:sp>
        <p:nvSpPr>
          <p:cNvPr id="98" name="CustomShape 1"/>
          <p:cNvSpPr/>
          <p:nvPr/>
        </p:nvSpPr>
        <p:spPr>
          <a:xfrm>
            <a:off x="2666880" y="1523880"/>
            <a:ext cx="3819600" cy="5025960"/>
          </a:xfrm>
          <a:prstGeom prst="rect">
            <a:avLst/>
          </a:prstGeom>
          <a:solidFill>
            <a:srgbClr val="a5c1df"/>
          </a:solidFill>
          <a:ln w="25560">
            <a:solidFill>
              <a:srgbClr val="49729c"/>
            </a:solidFill>
            <a:round/>
          </a:ln>
        </p:spPr>
        <p:style>
          <a:lnRef idx="0"/>
          <a:fillRef idx="0"/>
          <a:effectRef idx="0"/>
          <a:fontRef idx="minor"/>
        </p:style>
      </p:sp>
      <p:sp>
        <p:nvSpPr>
          <p:cNvPr id="99" name="CustomShape 2"/>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Product box</a:t>
            </a:r>
            <a:endParaRPr b="0" lang="en-US" sz="4400" spc="-1" strike="noStrike">
              <a:latin typeface="Arial"/>
            </a:endParaRPr>
          </a:p>
        </p:txBody>
      </p:sp>
      <p:sp>
        <p:nvSpPr>
          <p:cNvPr id="100" name="CustomShape 3"/>
          <p:cNvSpPr/>
          <p:nvPr/>
        </p:nvSpPr>
        <p:spPr>
          <a:xfrm>
            <a:off x="3722040" y="1915200"/>
            <a:ext cx="217152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Macedonieje</a:t>
            </a:r>
            <a:endParaRPr b="0" lang="en-US" sz="2800" spc="-1" strike="noStrike">
              <a:latin typeface="Arial"/>
            </a:endParaRPr>
          </a:p>
        </p:txBody>
      </p:sp>
      <p:sp>
        <p:nvSpPr>
          <p:cNvPr id="101" name="CustomShape 4"/>
          <p:cNvSpPr/>
          <p:nvPr/>
        </p:nvSpPr>
        <p:spPr>
          <a:xfrm>
            <a:off x="3124080" y="2514600"/>
            <a:ext cx="3057480" cy="1520640"/>
          </a:xfrm>
          <a:prstGeom prst="rect">
            <a:avLst/>
          </a:prstGeom>
          <a:solidFill>
            <a:srgbClr val="ffffff"/>
          </a:solidFill>
          <a:ln w="25560">
            <a:solidFill>
              <a:srgbClr val="49729c"/>
            </a:solidFill>
            <a:round/>
          </a:ln>
        </p:spPr>
        <p:style>
          <a:lnRef idx="0"/>
          <a:fillRef idx="0"/>
          <a:effectRef idx="0"/>
          <a:fontRef idx="minor"/>
        </p:style>
      </p:sp>
      <p:sp>
        <p:nvSpPr>
          <p:cNvPr id="102" name="CustomShape 5"/>
          <p:cNvSpPr/>
          <p:nvPr/>
        </p:nvSpPr>
        <p:spPr>
          <a:xfrm>
            <a:off x="2926080" y="4069800"/>
            <a:ext cx="183924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1800" spc="-1" strike="noStrike">
                <a:solidFill>
                  <a:srgbClr val="000000"/>
                </a:solidFill>
                <a:latin typeface="Calibri"/>
                <a:ea typeface="Calibri"/>
              </a:rPr>
              <a:t>Met de fiets naar macedonieje</a:t>
            </a:r>
            <a:endParaRPr b="0" lang="en-US" sz="1800" spc="-1" strike="noStrike">
              <a:latin typeface="Arial"/>
            </a:endParaRPr>
          </a:p>
        </p:txBody>
      </p:sp>
      <p:sp>
        <p:nvSpPr>
          <p:cNvPr id="103" name="CustomShape 6"/>
          <p:cNvSpPr/>
          <p:nvPr/>
        </p:nvSpPr>
        <p:spPr>
          <a:xfrm>
            <a:off x="3108960" y="4663440"/>
            <a:ext cx="192024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Consumentenmarkt</a:t>
            </a:r>
            <a:endParaRPr b="0" lang="en-US" sz="2800" spc="-1" strike="noStrike">
              <a:latin typeface="Arial"/>
            </a:endParaRPr>
          </a:p>
        </p:txBody>
      </p:sp>
      <p:sp>
        <p:nvSpPr>
          <p:cNvPr id="104" name="CustomShape 7"/>
          <p:cNvSpPr/>
          <p:nvPr/>
        </p:nvSpPr>
        <p:spPr>
          <a:xfrm>
            <a:off x="2926080" y="5212080"/>
            <a:ext cx="192024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Procesondersteuning</a:t>
            </a:r>
            <a:endParaRPr b="0" lang="en-US" sz="2800" spc="-1" strike="noStrike">
              <a:latin typeface="Arial"/>
            </a:endParaRPr>
          </a:p>
          <a:p>
            <a:pPr>
              <a:lnSpc>
                <a:spcPct val="100000"/>
              </a:lnSpc>
            </a:pPr>
            <a:r>
              <a:rPr b="0" lang="en-US" sz="2800" spc="-1" strike="noStrike">
                <a:solidFill>
                  <a:srgbClr val="000000"/>
                </a:solidFill>
                <a:latin typeface="Calibri"/>
                <a:ea typeface="Calibri"/>
              </a:rPr>
              <a:t>Achteraf betalen</a:t>
            </a:r>
            <a:endParaRPr b="0" lang="en-US" sz="2800" spc="-1" strike="noStrike">
              <a:latin typeface="Arial"/>
            </a:endParaRPr>
          </a:p>
        </p:txBody>
      </p:sp>
      <p:sp>
        <p:nvSpPr>
          <p:cNvPr id="105" name="CustomShape 8"/>
          <p:cNvSpPr/>
          <p:nvPr/>
        </p:nvSpPr>
        <p:spPr>
          <a:xfrm>
            <a:off x="3493440" y="5572800"/>
            <a:ext cx="2553480" cy="500400"/>
          </a:xfrm>
          <a:prstGeom prst="rect">
            <a:avLst/>
          </a:prstGeom>
          <a:noFill/>
          <a:ln w="12600">
            <a:noFill/>
          </a:ln>
        </p:spPr>
        <p:style>
          <a:lnRef idx="0"/>
          <a:fillRef idx="0"/>
          <a:effectRef idx="0"/>
          <a:fontRef idx="minor"/>
        </p:style>
      </p:sp>
      <p:pic>
        <p:nvPicPr>
          <p:cNvPr id="106" name="" descr=""/>
          <p:cNvPicPr/>
          <p:nvPr/>
        </p:nvPicPr>
        <p:blipFill>
          <a:blip r:embed="rId2"/>
          <a:stretch/>
        </p:blipFill>
        <p:spPr>
          <a:xfrm>
            <a:off x="4023360" y="2601000"/>
            <a:ext cx="1244160" cy="1329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1.png" descr=""/>
          <p:cNvPicPr/>
          <p:nvPr/>
        </p:nvPicPr>
        <p:blipFill>
          <a:blip r:embed="rId1"/>
          <a:stretch/>
        </p:blipFill>
        <p:spPr>
          <a:xfrm>
            <a:off x="7848720" y="6311880"/>
            <a:ext cx="1114200" cy="390600"/>
          </a:xfrm>
          <a:prstGeom prst="rect">
            <a:avLst/>
          </a:prstGeom>
          <a:ln w="12600">
            <a:noFill/>
          </a:ln>
        </p:spPr>
      </p:pic>
      <p:sp>
        <p:nvSpPr>
          <p:cNvPr id="108" name="CustomShape 1"/>
          <p:cNvSpPr/>
          <p:nvPr/>
        </p:nvSpPr>
        <p:spPr>
          <a:xfrm>
            <a:off x="7696080" y="6095880"/>
            <a:ext cx="1380960" cy="682560"/>
          </a:xfrm>
          <a:prstGeom prst="rect">
            <a:avLst/>
          </a:prstGeom>
          <a:solidFill>
            <a:srgbClr val="ffffff"/>
          </a:solidFill>
          <a:ln w="25560">
            <a:solidFill>
              <a:srgbClr val="ffffff"/>
            </a:solidFill>
            <a:round/>
          </a:ln>
        </p:spPr>
        <p:style>
          <a:lnRef idx="0"/>
          <a:fillRef idx="0"/>
          <a:effectRef idx="0"/>
          <a:fontRef idx="minor"/>
        </p:style>
      </p:sp>
      <p:sp>
        <p:nvSpPr>
          <p:cNvPr id="109" name="CustomShape 2"/>
          <p:cNvSpPr/>
          <p:nvPr/>
        </p:nvSpPr>
        <p:spPr>
          <a:xfrm>
            <a:off x="76320" y="5867280"/>
            <a:ext cx="1380960" cy="911160"/>
          </a:xfrm>
          <a:prstGeom prst="rect">
            <a:avLst/>
          </a:prstGeom>
          <a:solidFill>
            <a:srgbClr val="ffffff"/>
          </a:solidFill>
          <a:ln w="25560">
            <a:solidFill>
              <a:srgbClr val="ffffff"/>
            </a:solidFill>
            <a:round/>
          </a:ln>
        </p:spPr>
        <p:style>
          <a:lnRef idx="0"/>
          <a:fillRef idx="0"/>
          <a:effectRef idx="0"/>
          <a:fontRef idx="minor"/>
        </p:style>
      </p:sp>
      <p:sp>
        <p:nvSpPr>
          <p:cNvPr id="110" name="CustomShape 3"/>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The NOT list</a:t>
            </a:r>
            <a:endParaRPr b="0" lang="en-US" sz="4400" spc="-1" strike="noStrike">
              <a:latin typeface="Arial"/>
            </a:endParaRPr>
          </a:p>
        </p:txBody>
      </p:sp>
      <p:graphicFrame>
        <p:nvGraphicFramePr>
          <p:cNvPr id="111" name="Table 4"/>
          <p:cNvGraphicFramePr/>
          <p:nvPr/>
        </p:nvGraphicFramePr>
        <p:xfrm>
          <a:off x="380880" y="1397160"/>
          <a:ext cx="8457480" cy="2811600"/>
        </p:xfrm>
        <a:graphic>
          <a:graphicData uri="http://schemas.openxmlformats.org/drawingml/2006/table">
            <a:tbl>
              <a:tblPr/>
              <a:tblGrid>
                <a:gridCol w="4228920"/>
                <a:gridCol w="4228920"/>
              </a:tblGrid>
              <a:tr h="550080">
                <a:tc>
                  <a:txBody>
                    <a:bodyPr lIns="37800" rIns="37800">
                      <a:noAutofit/>
                    </a:bodyPr>
                    <a:p>
                      <a:pPr algn="ctr">
                        <a:lnSpc>
                          <a:spcPct val="100000"/>
                        </a:lnSpc>
                      </a:pPr>
                      <a:r>
                        <a:rPr b="0" lang="en-US" sz="3200" spc="-1" strike="noStrike">
                          <a:solidFill>
                            <a:srgbClr val="ffffff"/>
                          </a:solidFill>
                          <a:latin typeface="Calibri"/>
                          <a:ea typeface="Calibri"/>
                        </a:rPr>
                        <a:t>IN</a:t>
                      </a:r>
                      <a:endParaRPr b="0" lang="en-US" sz="32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c>
                  <a:txBody>
                    <a:bodyPr lIns="37800" rIns="37800">
                      <a:noAutofit/>
                    </a:bodyPr>
                    <a:p>
                      <a:pPr algn="ctr">
                        <a:lnSpc>
                          <a:spcPct val="100000"/>
                        </a:lnSpc>
                      </a:pPr>
                      <a:r>
                        <a:rPr b="0" lang="en-US" sz="2800" spc="-1" strike="noStrike">
                          <a:solidFill>
                            <a:srgbClr val="ffffff"/>
                          </a:solidFill>
                          <a:latin typeface="Calibri"/>
                          <a:ea typeface="Calibri"/>
                        </a:rPr>
                        <a:t>OUT</a:t>
                      </a:r>
                      <a:endParaRPr b="0" lang="en-US" sz="28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r>
              <a:tr h="375840">
                <a:tc>
                  <a:txBody>
                    <a:bodyPr lIns="37800" rIns="37800">
                      <a:noAutofit/>
                    </a:bodyPr>
                    <a:p>
                      <a:pPr>
                        <a:lnSpc>
                          <a:spcPct val="100000"/>
                        </a:lnSpc>
                      </a:pPr>
                      <a:r>
                        <a:rPr b="0" lang="en-US" sz="1800" spc="-1" strike="noStrike">
                          <a:latin typeface="Arial"/>
                        </a:rPr>
                        <a:t>Applicatie beveiliging / Inlogsysteem</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c>
                  <a:txBody>
                    <a:bodyPr lIns="37800" rIns="37800">
                      <a:noAutofit/>
                    </a:bodyPr>
                    <a:p>
                      <a:pPr>
                        <a:lnSpc>
                          <a:spcPct val="100000"/>
                        </a:lnSpc>
                      </a:pPr>
                      <a:r>
                        <a:rPr b="0" lang="en-US" sz="1800" spc="-1" strike="noStrike">
                          <a:latin typeface="Arial"/>
                        </a:rPr>
                        <a:t>Infrastructuur beveiliging</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r>
              <a:tr h="375840">
                <a:tc>
                  <a:txBody>
                    <a:bodyPr lIns="37800" rIns="37800">
                      <a:noAutofit/>
                    </a:bodyPr>
                    <a:p>
                      <a:pPr>
                        <a:lnSpc>
                          <a:spcPct val="100000"/>
                        </a:lnSpc>
                      </a:pPr>
                      <a:r>
                        <a:rPr b="0" lang="en-US" sz="1800" spc="-1" strike="noStrike">
                          <a:latin typeface="Arial"/>
                        </a:rPr>
                        <a:t>Registreren van klanten</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latin typeface="Arial"/>
                        </a:rPr>
                        <a:t>Klantregistratie beheer</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375840">
                <a:tc>
                  <a:txBody>
                    <a:bodyPr lIns="37800" rIns="37800">
                      <a:noAutofit/>
                    </a:bodyPr>
                    <a:p>
                      <a:pPr>
                        <a:lnSpc>
                          <a:spcPct val="100000"/>
                        </a:lnSpc>
                      </a:pPr>
                      <a:r>
                        <a:rPr b="0" lang="en-US" sz="1800" spc="-1" strike="noStrike">
                          <a:latin typeface="Arial"/>
                        </a:rPr>
                        <a:t>Registreren van medewerkers</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xBody>
                    <a:bodyPr lIns="37800" rIns="37800">
                      <a:noAutofit/>
                    </a:bodyPr>
                    <a:p>
                      <a:pPr>
                        <a:lnSpc>
                          <a:spcPct val="100000"/>
                        </a:lnSpc>
                      </a:pPr>
                      <a:r>
                        <a:rPr b="0" lang="en-US" sz="1800" spc="-1" strike="noStrike">
                          <a:latin typeface="Arial"/>
                        </a:rPr>
                        <a:t>Verwijderen/Updaten van medewerkers</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r h="375840">
                <a:tc>
                  <a:txBody>
                    <a:bodyPr lIns="37800" rIns="37800">
                      <a:noAutofit/>
                    </a:bodyPr>
                    <a:p>
                      <a:pPr>
                        <a:lnSpc>
                          <a:spcPct val="100000"/>
                        </a:lnSpc>
                      </a:pPr>
                      <a:r>
                        <a:rPr b="0" lang="en-US" sz="1800" spc="-1" strike="noStrike">
                          <a:latin typeface="Arial"/>
                        </a:rPr>
                        <a:t>Operational logging met EFK</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384120">
                <a:tc>
                  <a:txBody>
                    <a:bodyPr lIns="37800" rIns="37800">
                      <a:noAutofit/>
                    </a:bodyPr>
                    <a:p>
                      <a:pPr>
                        <a:lnSpc>
                          <a:spcPct val="100000"/>
                        </a:lnSpc>
                      </a:pPr>
                      <a:r>
                        <a:rPr b="0" lang="en-US" sz="1800" spc="-1" strike="noStrike">
                          <a:latin typeface="Arial"/>
                        </a:rPr>
                        <a:t>Producten bestellen</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r h="37440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bl>
          </a:graphicData>
        </a:graphic>
      </p:graphicFrame>
      <p:graphicFrame>
        <p:nvGraphicFramePr>
          <p:cNvPr id="112" name="Table 5"/>
          <p:cNvGraphicFramePr/>
          <p:nvPr/>
        </p:nvGraphicFramePr>
        <p:xfrm>
          <a:off x="380880" y="4343400"/>
          <a:ext cx="8457840" cy="2061720"/>
        </p:xfrm>
        <a:graphic>
          <a:graphicData uri="http://schemas.openxmlformats.org/drawingml/2006/table">
            <a:tbl>
              <a:tblPr/>
              <a:tblGrid>
                <a:gridCol w="8458200"/>
              </a:tblGrid>
              <a:tr h="550080">
                <a:tc>
                  <a:txBody>
                    <a:bodyPr lIns="37800" rIns="37800">
                      <a:noAutofit/>
                    </a:bodyPr>
                    <a:p>
                      <a:pPr algn="ctr">
                        <a:lnSpc>
                          <a:spcPct val="100000"/>
                        </a:lnSpc>
                      </a:pPr>
                      <a:r>
                        <a:rPr b="0" lang="en-US" sz="3200" spc="-1" strike="noStrike">
                          <a:solidFill>
                            <a:srgbClr val="ffffff"/>
                          </a:solidFill>
                          <a:latin typeface="Calibri"/>
                          <a:ea typeface="Calibri"/>
                        </a:rPr>
                        <a:t>UNRESOLVED</a:t>
                      </a:r>
                      <a:endParaRPr b="0" lang="en-US" sz="32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r>
              <a:tr h="378000">
                <a:tc>
                  <a:txBody>
                    <a:bodyPr lIns="37800" rIns="37800">
                      <a:noAutofit/>
                    </a:bodyPr>
                    <a:p>
                      <a:pPr>
                        <a:lnSpc>
                          <a:spcPct val="100000"/>
                        </a:lnSpc>
                      </a:pPr>
                      <a:r>
                        <a:rPr b="0" lang="en-US" sz="1800" spc="-1" strike="noStrike">
                          <a:latin typeface="Arial"/>
                        </a:rPr>
                        <a:t>Betaalsysteem</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e1eaf4"/>
                    </a:solidFill>
                  </a:tcPr>
                </a:tc>
              </a:tr>
              <a:tr h="37800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37800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r h="37800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image1.png" descr=""/>
          <p:cNvPicPr/>
          <p:nvPr/>
        </p:nvPicPr>
        <p:blipFill>
          <a:blip r:embed="rId1"/>
          <a:stretch/>
        </p:blipFill>
        <p:spPr>
          <a:xfrm>
            <a:off x="7848720" y="6311880"/>
            <a:ext cx="1114200" cy="390600"/>
          </a:xfrm>
          <a:prstGeom prst="rect">
            <a:avLst/>
          </a:prstGeom>
          <a:ln w="12600">
            <a:noFill/>
          </a:ln>
        </p:spPr>
      </p:pic>
      <p:sp>
        <p:nvSpPr>
          <p:cNvPr id="114"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De stakeholders</a:t>
            </a:r>
            <a:endParaRPr b="0" lang="en-US" sz="4400" spc="-1" strike="noStrike">
              <a:latin typeface="Arial"/>
            </a:endParaRPr>
          </a:p>
        </p:txBody>
      </p:sp>
      <p:sp>
        <p:nvSpPr>
          <p:cNvPr id="115" name="CustomShape 2"/>
          <p:cNvSpPr/>
          <p:nvPr/>
        </p:nvSpPr>
        <p:spPr>
          <a:xfrm>
            <a:off x="2743200" y="2819520"/>
            <a:ext cx="3349440" cy="1063440"/>
          </a:xfrm>
          <a:custGeom>
            <a:avLst/>
            <a:gdLst/>
            <a:ahLst/>
            <a:rect l="l" t="t"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560">
            <a:solidFill>
              <a:srgbClr val="48729b"/>
            </a:solidFill>
            <a:round/>
          </a:ln>
        </p:spPr>
        <p:style>
          <a:lnRef idx="0"/>
          <a:fillRef idx="0"/>
          <a:effectRef idx="0"/>
          <a:fontRef idx="minor"/>
        </p:style>
      </p:sp>
      <p:sp>
        <p:nvSpPr>
          <p:cNvPr id="116" name="CustomShape 3"/>
          <p:cNvSpPr/>
          <p:nvPr/>
        </p:nvSpPr>
        <p:spPr>
          <a:xfrm>
            <a:off x="3809160" y="3124080"/>
            <a:ext cx="164880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Masadonieje</a:t>
            </a:r>
            <a:endParaRPr b="0" lang="en-US" sz="2800" spc="-1" strike="noStrike">
              <a:latin typeface="Arial"/>
            </a:endParaRPr>
          </a:p>
        </p:txBody>
      </p:sp>
      <p:sp>
        <p:nvSpPr>
          <p:cNvPr id="117" name="CustomShape 4"/>
          <p:cNvSpPr/>
          <p:nvPr/>
        </p:nvSpPr>
        <p:spPr>
          <a:xfrm>
            <a:off x="5811120" y="3911760"/>
            <a:ext cx="278712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Kees de Koning</a:t>
            </a:r>
            <a:endParaRPr b="0" lang="en-US" sz="2800" spc="-1" strike="noStrike">
              <a:latin typeface="Arial"/>
            </a:endParaRPr>
          </a:p>
        </p:txBody>
      </p:sp>
      <p:sp>
        <p:nvSpPr>
          <p:cNvPr id="118" name="CustomShape 5"/>
          <p:cNvSpPr/>
          <p:nvPr/>
        </p:nvSpPr>
        <p:spPr>
          <a:xfrm>
            <a:off x="1486440" y="3276720"/>
            <a:ext cx="66888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Dennis</a:t>
            </a:r>
            <a:endParaRPr b="0" lang="en-US" sz="2800" spc="-1" strike="noStrike">
              <a:latin typeface="Arial"/>
            </a:endParaRPr>
          </a:p>
        </p:txBody>
      </p:sp>
      <p:sp>
        <p:nvSpPr>
          <p:cNvPr id="119" name="CustomShape 6"/>
          <p:cNvSpPr/>
          <p:nvPr/>
        </p:nvSpPr>
        <p:spPr>
          <a:xfrm>
            <a:off x="4380480" y="1828800"/>
            <a:ext cx="66888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Esther</a:t>
            </a:r>
            <a:endParaRPr b="0" lang="en-US" sz="2800" spc="-1" strike="noStrike">
              <a:latin typeface="Arial"/>
            </a:endParaRPr>
          </a:p>
        </p:txBody>
      </p:sp>
      <p:pic>
        <p:nvPicPr>
          <p:cNvPr id="120" name="image3.png" descr=""/>
          <p:cNvPicPr/>
          <p:nvPr/>
        </p:nvPicPr>
        <p:blipFill>
          <a:blip r:embed="rId2"/>
          <a:stretch/>
        </p:blipFill>
        <p:spPr>
          <a:xfrm>
            <a:off x="6184800" y="1943280"/>
            <a:ext cx="797040" cy="923760"/>
          </a:xfrm>
          <a:prstGeom prst="rect">
            <a:avLst/>
          </a:prstGeom>
          <a:ln w="12600">
            <a:noFill/>
          </a:ln>
        </p:spPr>
      </p:pic>
      <p:pic>
        <p:nvPicPr>
          <p:cNvPr id="121" name="image4.png" descr=""/>
          <p:cNvPicPr/>
          <p:nvPr/>
        </p:nvPicPr>
        <p:blipFill>
          <a:blip r:embed="rId3"/>
          <a:stretch/>
        </p:blipFill>
        <p:spPr>
          <a:xfrm>
            <a:off x="1511280" y="1943280"/>
            <a:ext cx="797040" cy="923760"/>
          </a:xfrm>
          <a:prstGeom prst="rect">
            <a:avLst/>
          </a:prstGeom>
          <a:ln w="12600">
            <a:noFill/>
          </a:ln>
        </p:spPr>
      </p:pic>
      <p:pic>
        <p:nvPicPr>
          <p:cNvPr id="122" name="image5.png" descr=""/>
          <p:cNvPicPr/>
          <p:nvPr/>
        </p:nvPicPr>
        <p:blipFill>
          <a:blip r:embed="rId4"/>
          <a:stretch/>
        </p:blipFill>
        <p:spPr>
          <a:xfrm>
            <a:off x="1206360" y="3924360"/>
            <a:ext cx="797040" cy="923760"/>
          </a:xfrm>
          <a:prstGeom prst="rect">
            <a:avLst/>
          </a:prstGeom>
          <a:ln w="12600">
            <a:noFill/>
          </a:ln>
        </p:spPr>
      </p:pic>
      <p:sp>
        <p:nvSpPr>
          <p:cNvPr id="123" name="CustomShape 7"/>
          <p:cNvSpPr/>
          <p:nvPr/>
        </p:nvSpPr>
        <p:spPr>
          <a:xfrm>
            <a:off x="2834640" y="4754880"/>
            <a:ext cx="278712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Particuliere klanten</a:t>
            </a:r>
            <a:endParaRPr b="0" lang="en-US" sz="2800" spc="-1" strike="noStrike">
              <a:latin typeface="Arial"/>
            </a:endParaRPr>
          </a:p>
        </p:txBody>
      </p:sp>
      <p:sp>
        <p:nvSpPr>
          <p:cNvPr id="124" name="CustomShape 8"/>
          <p:cNvSpPr/>
          <p:nvPr/>
        </p:nvSpPr>
        <p:spPr>
          <a:xfrm>
            <a:off x="5577840" y="1005840"/>
            <a:ext cx="2787120" cy="5011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0" lang="en-US" sz="2800" spc="-1" strike="noStrike">
                <a:solidFill>
                  <a:srgbClr val="000000"/>
                </a:solidFill>
                <a:latin typeface="Calibri"/>
                <a:ea typeface="Calibri"/>
              </a:rPr>
              <a:t>Zakelijke klanten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image1.png" descr=""/>
          <p:cNvPicPr/>
          <p:nvPr/>
        </p:nvPicPr>
        <p:blipFill>
          <a:blip r:embed="rId1"/>
          <a:stretch/>
        </p:blipFill>
        <p:spPr>
          <a:xfrm>
            <a:off x="7848720" y="6311880"/>
            <a:ext cx="1114200" cy="390600"/>
          </a:xfrm>
          <a:prstGeom prst="rect">
            <a:avLst/>
          </a:prstGeom>
          <a:ln w="12600">
            <a:noFill/>
          </a:ln>
        </p:spPr>
      </p:pic>
      <p:sp>
        <p:nvSpPr>
          <p:cNvPr id="126" name="CustomShape 1"/>
          <p:cNvSpPr/>
          <p:nvPr/>
        </p:nvSpPr>
        <p:spPr>
          <a:xfrm>
            <a:off x="7696080" y="6095880"/>
            <a:ext cx="1380960" cy="682560"/>
          </a:xfrm>
          <a:prstGeom prst="rect">
            <a:avLst/>
          </a:prstGeom>
          <a:solidFill>
            <a:srgbClr val="ffffff"/>
          </a:solidFill>
          <a:ln w="25560">
            <a:solidFill>
              <a:srgbClr val="ffffff"/>
            </a:solidFill>
            <a:round/>
          </a:ln>
        </p:spPr>
        <p:style>
          <a:lnRef idx="0"/>
          <a:fillRef idx="0"/>
          <a:effectRef idx="0"/>
          <a:fontRef idx="minor"/>
        </p:style>
      </p:sp>
      <p:sp>
        <p:nvSpPr>
          <p:cNvPr id="127" name="CustomShape 2"/>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Technical solution</a:t>
            </a:r>
            <a:endParaRPr b="0" lang="en-US" sz="4400" spc="-1" strike="noStrike">
              <a:latin typeface="Arial"/>
            </a:endParaRPr>
          </a:p>
        </p:txBody>
      </p:sp>
      <p:grpSp>
        <p:nvGrpSpPr>
          <p:cNvPr id="128" name="Group 3"/>
          <p:cNvGrpSpPr/>
          <p:nvPr/>
        </p:nvGrpSpPr>
        <p:grpSpPr>
          <a:xfrm>
            <a:off x="2009520" y="1920600"/>
            <a:ext cx="1751760" cy="911520"/>
            <a:chOff x="2009520" y="1920600"/>
            <a:chExt cx="1751760" cy="911520"/>
          </a:xfrm>
        </p:grpSpPr>
        <p:sp>
          <p:nvSpPr>
            <p:cNvPr id="129" name="CustomShape 4"/>
            <p:cNvSpPr/>
            <p:nvPr/>
          </p:nvSpPr>
          <p:spPr>
            <a:xfrm>
              <a:off x="2009520" y="1920600"/>
              <a:ext cx="1751760" cy="911520"/>
            </a:xfrm>
            <a:custGeom>
              <a:avLst/>
              <a:gdLst/>
              <a:ahLst/>
              <a:rect l="l" t="t" r="r" b="b"/>
              <a:pathLst>
                <a:path w="20879" h="20683">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560">
              <a:solidFill>
                <a:srgbClr val="49729c"/>
              </a:solidFill>
              <a:round/>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internet</a:t>
              </a:r>
              <a:endParaRPr b="0" lang="en-US" sz="1800" spc="-1" strike="noStrike">
                <a:latin typeface="Arial"/>
              </a:endParaRPr>
            </a:p>
          </p:txBody>
        </p:sp>
        <p:sp>
          <p:nvSpPr>
            <p:cNvPr id="130" name="CustomShape 5"/>
            <p:cNvSpPr/>
            <p:nvPr/>
          </p:nvSpPr>
          <p:spPr>
            <a:xfrm>
              <a:off x="2098800" y="1967400"/>
              <a:ext cx="1604880" cy="774720"/>
            </a:xfrm>
            <a:custGeom>
              <a:avLst/>
              <a:gdLst/>
              <a:ahLst/>
              <a:rect l="l" t="t" r="r" b="b"/>
              <a:pathLst>
                <a:path w="21600" h="2160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560">
              <a:solidFill>
                <a:srgbClr val="49729c"/>
              </a:solidFill>
              <a:round/>
            </a:ln>
          </p:spPr>
          <p:style>
            <a:lnRef idx="0"/>
            <a:fillRef idx="0"/>
            <a:effectRef idx="0"/>
            <a:fontRef idx="minor"/>
          </p:style>
        </p:sp>
      </p:grpSp>
      <p:sp>
        <p:nvSpPr>
          <p:cNvPr id="131" name="CustomShape 6"/>
          <p:cNvSpPr/>
          <p:nvPr/>
        </p:nvSpPr>
        <p:spPr>
          <a:xfrm>
            <a:off x="5898600" y="1982160"/>
            <a:ext cx="1643400" cy="729000"/>
          </a:xfrm>
          <a:prstGeom prst="rect">
            <a:avLst/>
          </a:prstGeom>
          <a:solidFill>
            <a:srgbClr val="6095c9"/>
          </a:solidFill>
          <a:ln w="25560">
            <a:solidFill>
              <a:srgbClr val="49729c"/>
            </a:solidFill>
            <a:round/>
          </a:ln>
        </p:spPr>
        <p:style>
          <a:lnRef idx="0"/>
          <a:fillRef idx="0"/>
          <a:effectRef idx="0"/>
          <a:fontRef idx="minor"/>
        </p:style>
      </p:sp>
      <p:sp>
        <p:nvSpPr>
          <p:cNvPr id="132" name="CustomShape 7"/>
          <p:cNvSpPr/>
          <p:nvPr/>
        </p:nvSpPr>
        <p:spPr>
          <a:xfrm>
            <a:off x="5990040" y="2122200"/>
            <a:ext cx="1460520" cy="453960"/>
          </a:xfrm>
          <a:prstGeom prst="rect">
            <a:avLst/>
          </a:prstGeom>
          <a:solidFill>
            <a:srgbClr val="ffffff"/>
          </a:solidFill>
          <a:ln w="25560">
            <a:solidFill>
              <a:srgbClr val="49729c"/>
            </a:solidFill>
            <a:round/>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Microservice</a:t>
            </a:r>
            <a:endParaRPr b="0" lang="en-US" sz="1800" spc="-1" strike="noStrike">
              <a:latin typeface="Arial"/>
            </a:endParaRPr>
          </a:p>
        </p:txBody>
      </p:sp>
      <p:grpSp>
        <p:nvGrpSpPr>
          <p:cNvPr id="133" name="Group 8"/>
          <p:cNvGrpSpPr/>
          <p:nvPr/>
        </p:nvGrpSpPr>
        <p:grpSpPr>
          <a:xfrm>
            <a:off x="7864560" y="1741320"/>
            <a:ext cx="911160" cy="1212840"/>
            <a:chOff x="7864560" y="1741320"/>
            <a:chExt cx="911160" cy="1212840"/>
          </a:xfrm>
        </p:grpSpPr>
        <p:sp>
          <p:nvSpPr>
            <p:cNvPr id="134" name="CustomShape 9"/>
            <p:cNvSpPr/>
            <p:nvPr/>
          </p:nvSpPr>
          <p:spPr>
            <a:xfrm>
              <a:off x="7864560" y="1741320"/>
              <a:ext cx="911160" cy="1212840"/>
            </a:xfrm>
            <a:custGeom>
              <a:avLst/>
              <a:gdLst/>
              <a:ahLst/>
              <a:rect l="l" t="t" r="r" b="b"/>
              <a:pathLst>
                <a:path w="21600" h="2160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560">
              <a:noFill/>
            </a:ln>
          </p:spPr>
          <p:style>
            <a:lnRef idx="0"/>
            <a:fillRef idx="0"/>
            <a:effectRef idx="0"/>
            <a:fontRef idx="minor"/>
          </p:style>
        </p:sp>
        <p:sp>
          <p:nvSpPr>
            <p:cNvPr id="135" name="CustomShape 10"/>
            <p:cNvSpPr/>
            <p:nvPr/>
          </p:nvSpPr>
          <p:spPr>
            <a:xfrm>
              <a:off x="7864560" y="1741320"/>
              <a:ext cx="911160" cy="22536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560">
              <a:noFill/>
            </a:ln>
          </p:spPr>
          <p:style>
            <a:lnRef idx="0"/>
            <a:fillRef idx="0"/>
            <a:effectRef idx="0"/>
            <a:fontRef idx="minor"/>
          </p:style>
        </p:sp>
        <p:sp>
          <p:nvSpPr>
            <p:cNvPr id="136" name="CustomShape 11"/>
            <p:cNvSpPr/>
            <p:nvPr/>
          </p:nvSpPr>
          <p:spPr>
            <a:xfrm>
              <a:off x="7864560" y="1741320"/>
              <a:ext cx="911160" cy="1212840"/>
            </a:xfrm>
            <a:custGeom>
              <a:avLst/>
              <a:gdLst/>
              <a:ahLst/>
              <a:rect l="l" t="t" r="r" b="b"/>
              <a:pathLst>
                <a:path w="21600" h="2160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560">
              <a:solidFill>
                <a:srgbClr val="49729c"/>
              </a:solidFill>
              <a:round/>
            </a:ln>
          </p:spPr>
          <p:style>
            <a:lnRef idx="0"/>
            <a:fillRef idx="0"/>
            <a:effectRef idx="0"/>
            <a:fontRef idx="minor"/>
          </p:style>
        </p:sp>
      </p:grpSp>
      <p:grpSp>
        <p:nvGrpSpPr>
          <p:cNvPr id="137" name="Group 12"/>
          <p:cNvGrpSpPr/>
          <p:nvPr/>
        </p:nvGrpSpPr>
        <p:grpSpPr>
          <a:xfrm>
            <a:off x="7864560" y="3265200"/>
            <a:ext cx="911160" cy="1212840"/>
            <a:chOff x="7864560" y="3265200"/>
            <a:chExt cx="911160" cy="1212840"/>
          </a:xfrm>
        </p:grpSpPr>
        <p:sp>
          <p:nvSpPr>
            <p:cNvPr id="138" name="CustomShape 13"/>
            <p:cNvSpPr/>
            <p:nvPr/>
          </p:nvSpPr>
          <p:spPr>
            <a:xfrm>
              <a:off x="7864560" y="3265200"/>
              <a:ext cx="911160" cy="1212840"/>
            </a:xfrm>
            <a:custGeom>
              <a:avLst/>
              <a:gdLst/>
              <a:ahLst/>
              <a:rect l="l" t="t" r="r" b="b"/>
              <a:pathLst>
                <a:path w="21600" h="2160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560">
              <a:noFill/>
            </a:ln>
          </p:spPr>
          <p:style>
            <a:lnRef idx="0"/>
            <a:fillRef idx="0"/>
            <a:effectRef idx="0"/>
            <a:fontRef idx="minor"/>
          </p:style>
        </p:sp>
        <p:sp>
          <p:nvSpPr>
            <p:cNvPr id="139" name="CustomShape 14"/>
            <p:cNvSpPr/>
            <p:nvPr/>
          </p:nvSpPr>
          <p:spPr>
            <a:xfrm>
              <a:off x="7864560" y="3265200"/>
              <a:ext cx="911160" cy="225360"/>
            </a:xfrm>
            <a:custGeom>
              <a:avLst/>
              <a:gdLst/>
              <a:ah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560">
              <a:noFill/>
            </a:ln>
          </p:spPr>
          <p:style>
            <a:lnRef idx="0"/>
            <a:fillRef idx="0"/>
            <a:effectRef idx="0"/>
            <a:fontRef idx="minor"/>
          </p:style>
        </p:sp>
        <p:sp>
          <p:nvSpPr>
            <p:cNvPr id="140" name="CustomShape 15"/>
            <p:cNvSpPr/>
            <p:nvPr/>
          </p:nvSpPr>
          <p:spPr>
            <a:xfrm>
              <a:off x="7864560" y="3265200"/>
              <a:ext cx="911160" cy="1212840"/>
            </a:xfrm>
            <a:custGeom>
              <a:avLst/>
              <a:gdLst/>
              <a:ahLst/>
              <a:rect l="l" t="t" r="r" b="b"/>
              <a:pathLst>
                <a:path w="21600" h="2160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560">
              <a:solidFill>
                <a:srgbClr val="49729c"/>
              </a:solidFill>
              <a:round/>
            </a:ln>
          </p:spPr>
          <p:style>
            <a:lnRef idx="0"/>
            <a:fillRef idx="0"/>
            <a:effectRef idx="0"/>
            <a:fontRef idx="minor"/>
          </p:style>
        </p:sp>
      </p:grpSp>
      <p:pic>
        <p:nvPicPr>
          <p:cNvPr id="141" name="image6.png" descr=""/>
          <p:cNvPicPr/>
          <p:nvPr/>
        </p:nvPicPr>
        <p:blipFill>
          <a:blip r:embed="rId2"/>
          <a:stretch/>
        </p:blipFill>
        <p:spPr>
          <a:xfrm>
            <a:off x="5671080" y="4790160"/>
            <a:ext cx="1171080" cy="822240"/>
          </a:xfrm>
          <a:prstGeom prst="rect">
            <a:avLst/>
          </a:prstGeom>
          <a:ln w="12600">
            <a:noFill/>
          </a:ln>
        </p:spPr>
      </p:pic>
      <p:pic>
        <p:nvPicPr>
          <p:cNvPr id="142" name="image7.png" descr=""/>
          <p:cNvPicPr/>
          <p:nvPr/>
        </p:nvPicPr>
        <p:blipFill>
          <a:blip r:embed="rId3"/>
          <a:stretch/>
        </p:blipFill>
        <p:spPr>
          <a:xfrm>
            <a:off x="5791320" y="5854680"/>
            <a:ext cx="860400" cy="684720"/>
          </a:xfrm>
          <a:prstGeom prst="rect">
            <a:avLst/>
          </a:prstGeom>
          <a:ln w="12600">
            <a:noFill/>
          </a:ln>
        </p:spPr>
      </p:pic>
      <p:pic>
        <p:nvPicPr>
          <p:cNvPr id="143" name="image8.png" descr=""/>
          <p:cNvPicPr/>
          <p:nvPr/>
        </p:nvPicPr>
        <p:blipFill>
          <a:blip r:embed="rId4"/>
          <a:stretch/>
        </p:blipFill>
        <p:spPr>
          <a:xfrm>
            <a:off x="990720" y="1831680"/>
            <a:ext cx="797040" cy="923760"/>
          </a:xfrm>
          <a:prstGeom prst="rect">
            <a:avLst/>
          </a:prstGeom>
          <a:ln w="12600">
            <a:noFill/>
          </a:ln>
        </p:spPr>
      </p:pic>
      <p:sp>
        <p:nvSpPr>
          <p:cNvPr id="144" name="CustomShape 16"/>
          <p:cNvSpPr/>
          <p:nvPr/>
        </p:nvSpPr>
        <p:spPr>
          <a:xfrm>
            <a:off x="7086600" y="4866480"/>
            <a:ext cx="1838160" cy="561960"/>
          </a:xfrm>
          <a:prstGeom prst="rect">
            <a:avLst/>
          </a:prstGeom>
          <a:noFill/>
          <a:ln w="12600">
            <a:noFill/>
          </a:ln>
        </p:spPr>
        <p:style>
          <a:lnRef idx="0"/>
          <a:fillRef idx="0"/>
          <a:effectRef idx="0"/>
          <a:fontRef idx="minor"/>
        </p:style>
        <p:txBody>
          <a:bodyPr lIns="38160" rIns="38160" tIns="38160" bIns="38160">
            <a:noAutofit/>
          </a:bodyPr>
          <a:p>
            <a:pPr>
              <a:lnSpc>
                <a:spcPct val="100000"/>
              </a:lnSpc>
            </a:pPr>
            <a:r>
              <a:rPr b="0" lang="en-US" sz="3200" spc="-1" strike="noStrike">
                <a:solidFill>
                  <a:srgbClr val="000000"/>
                </a:solidFill>
                <a:latin typeface="Calibri"/>
                <a:ea typeface="Calibri"/>
              </a:rPr>
              <a:t>Risico’s!</a:t>
            </a:r>
            <a:endParaRPr b="0" lang="en-US" sz="3200" spc="-1" strike="noStrike">
              <a:latin typeface="Arial"/>
            </a:endParaRPr>
          </a:p>
        </p:txBody>
      </p:sp>
      <p:sp>
        <p:nvSpPr>
          <p:cNvPr id="145" name="CustomShape 17"/>
          <p:cNvSpPr/>
          <p:nvPr/>
        </p:nvSpPr>
        <p:spPr>
          <a:xfrm>
            <a:off x="7086600" y="5628240"/>
            <a:ext cx="1838160" cy="1049400"/>
          </a:xfrm>
          <a:prstGeom prst="rect">
            <a:avLst/>
          </a:prstGeom>
          <a:noFill/>
          <a:ln w="12600">
            <a:noFill/>
          </a:ln>
        </p:spPr>
        <p:style>
          <a:lnRef idx="0"/>
          <a:fillRef idx="0"/>
          <a:effectRef idx="0"/>
          <a:fontRef idx="minor"/>
        </p:style>
        <p:txBody>
          <a:bodyPr lIns="38160" rIns="38160" tIns="38160" bIns="38160">
            <a:noAutofit/>
          </a:bodyPr>
          <a:p>
            <a:pPr>
              <a:lnSpc>
                <a:spcPct val="100000"/>
              </a:lnSpc>
            </a:pPr>
            <a:r>
              <a:rPr b="0" lang="en-US" sz="3200" spc="-1" strike="noStrike">
                <a:solidFill>
                  <a:srgbClr val="000000"/>
                </a:solidFill>
                <a:latin typeface="Calibri"/>
                <a:ea typeface="Calibri"/>
              </a:rPr>
              <a:t>Out of scope</a:t>
            </a:r>
            <a:endParaRPr b="0" lang="en-US" sz="3200" spc="-1" strike="noStrike">
              <a:latin typeface="Arial"/>
            </a:endParaRPr>
          </a:p>
        </p:txBody>
      </p:sp>
      <p:sp>
        <p:nvSpPr>
          <p:cNvPr id="146" name="CustomShape 18"/>
          <p:cNvSpPr/>
          <p:nvPr/>
        </p:nvSpPr>
        <p:spPr>
          <a:xfrm>
            <a:off x="295200" y="4495680"/>
            <a:ext cx="3434400" cy="1903320"/>
          </a:xfrm>
          <a:prstGeom prst="rect">
            <a:avLst/>
          </a:prstGeom>
          <a:noFill/>
          <a:ln w="12600">
            <a:noFill/>
          </a:ln>
        </p:spPr>
        <p:style>
          <a:lnRef idx="0"/>
          <a:fillRef idx="0"/>
          <a:effectRef idx="0"/>
          <a:fontRef idx="minor"/>
        </p:style>
        <p:txBody>
          <a:bodyPr wrap="none" lIns="38160" rIns="38160" tIns="38160" bIns="38160">
            <a:noAutofit/>
          </a:bodyPr>
          <a:p>
            <a:pPr>
              <a:lnSpc>
                <a:spcPct val="100000"/>
              </a:lnSpc>
            </a:pPr>
            <a:r>
              <a:rPr b="1" lang="en-US" sz="2400" spc="-1" strike="noStrike">
                <a:solidFill>
                  <a:srgbClr val="000000"/>
                </a:solidFill>
                <a:latin typeface="Calibri"/>
                <a:ea typeface="Calibri"/>
              </a:rPr>
              <a:t>Technologies:</a:t>
            </a:r>
            <a:endParaRPr b="0" lang="en-US" sz="2400" spc="-1" strike="noStrike">
              <a:latin typeface="Arial"/>
            </a:endParaRPr>
          </a:p>
          <a:p>
            <a:pPr marL="216000" indent="-213120">
              <a:lnSpc>
                <a:spcPct val="100000"/>
              </a:lnSpc>
              <a:buClr>
                <a:srgbClr val="000000"/>
              </a:buClr>
              <a:buFont typeface="StarSymbol"/>
              <a:buChar char="-"/>
            </a:pPr>
            <a:r>
              <a:rPr b="0" lang="en-US" sz="2400" spc="-1" strike="noStrike">
                <a:solidFill>
                  <a:srgbClr val="000000"/>
                </a:solidFill>
                <a:latin typeface="Calibri"/>
                <a:ea typeface="Calibri"/>
              </a:rPr>
              <a:t>C#, Gherkin, TS</a:t>
            </a:r>
            <a:endParaRPr b="0" lang="en-US" sz="2400" spc="-1" strike="noStrike">
              <a:latin typeface="Arial"/>
            </a:endParaRPr>
          </a:p>
          <a:p>
            <a:pPr marL="216000" indent="-213120">
              <a:lnSpc>
                <a:spcPct val="100000"/>
              </a:lnSpc>
              <a:buClr>
                <a:srgbClr val="000000"/>
              </a:buClr>
              <a:buFont typeface="StarSymbol"/>
              <a:buChar char="-"/>
            </a:pPr>
            <a:r>
              <a:rPr b="0" lang="en-US" sz="2400" spc="-1" strike="noStrike">
                <a:solidFill>
                  <a:srgbClr val="000000"/>
                </a:solidFill>
                <a:latin typeface="Calibri"/>
                <a:ea typeface="Calibri"/>
              </a:rPr>
              <a:t>Miffy, EF</a:t>
            </a:r>
            <a:endParaRPr b="0" lang="en-US" sz="2400" spc="-1" strike="noStrike">
              <a:latin typeface="Arial"/>
            </a:endParaRPr>
          </a:p>
          <a:p>
            <a:pPr marL="216000" indent="-213120">
              <a:lnSpc>
                <a:spcPct val="100000"/>
              </a:lnSpc>
              <a:buClr>
                <a:srgbClr val="000000"/>
              </a:buClr>
              <a:buFont typeface="StarSymbol"/>
              <a:buChar char="-"/>
            </a:pPr>
            <a:r>
              <a:rPr b="0" lang="en-US" sz="2400" spc="-1" strike="noStrike">
                <a:solidFill>
                  <a:srgbClr val="000000"/>
                </a:solidFill>
                <a:latin typeface="Calibri"/>
                <a:ea typeface="Calibri"/>
              </a:rPr>
              <a:t>.NET core, RabbitMQ</a:t>
            </a:r>
            <a:endParaRPr b="0" lang="en-US" sz="2400" spc="-1" strike="noStrike">
              <a:latin typeface="Arial"/>
            </a:endParaRPr>
          </a:p>
          <a:p>
            <a:pPr marL="216000" indent="-213120">
              <a:lnSpc>
                <a:spcPct val="100000"/>
              </a:lnSpc>
              <a:buClr>
                <a:srgbClr val="000000"/>
              </a:buClr>
              <a:buFont typeface="StarSymbol"/>
              <a:buChar char="-"/>
            </a:pPr>
            <a:r>
              <a:rPr b="0" lang="en-US" sz="2400" spc="-1" strike="noStrike">
                <a:solidFill>
                  <a:srgbClr val="000000"/>
                </a:solidFill>
                <a:latin typeface="Calibri"/>
                <a:ea typeface="Calibri"/>
              </a:rPr>
              <a:t>Angular</a:t>
            </a:r>
            <a:endParaRPr b="0" lang="en-US" sz="2400" spc="-1" strike="noStrike">
              <a:latin typeface="Arial"/>
            </a:endParaRPr>
          </a:p>
          <a:p>
            <a:pPr marL="216000" indent="-213120">
              <a:lnSpc>
                <a:spcPct val="100000"/>
              </a:lnSpc>
              <a:buClr>
                <a:srgbClr val="000000"/>
              </a:buClr>
              <a:buFont typeface="StarSymbol"/>
              <a:buChar char="-"/>
            </a:pPr>
            <a:r>
              <a:rPr b="0" lang="en-US" sz="2400" spc="-1" strike="noStrike">
                <a:solidFill>
                  <a:srgbClr val="000000"/>
                </a:solidFill>
                <a:latin typeface="Calibri"/>
                <a:ea typeface="Calibri"/>
              </a:rPr>
              <a:t>Azure Devops, Git</a:t>
            </a:r>
            <a:endParaRPr b="0" lang="en-US" sz="2400" spc="-1" strike="noStrike">
              <a:latin typeface="Arial"/>
            </a:endParaRPr>
          </a:p>
        </p:txBody>
      </p:sp>
      <p:sp>
        <p:nvSpPr>
          <p:cNvPr id="147" name="CustomShape 19"/>
          <p:cNvSpPr/>
          <p:nvPr/>
        </p:nvSpPr>
        <p:spPr>
          <a:xfrm>
            <a:off x="5898600" y="3536640"/>
            <a:ext cx="1643400" cy="729000"/>
          </a:xfrm>
          <a:prstGeom prst="rect">
            <a:avLst/>
          </a:prstGeom>
          <a:solidFill>
            <a:srgbClr val="6095c9"/>
          </a:solidFill>
          <a:ln w="25560">
            <a:solidFill>
              <a:srgbClr val="49729c"/>
            </a:solidFill>
            <a:round/>
          </a:ln>
        </p:spPr>
        <p:style>
          <a:lnRef idx="0"/>
          <a:fillRef idx="0"/>
          <a:effectRef idx="0"/>
          <a:fontRef idx="minor"/>
        </p:style>
      </p:sp>
      <p:sp>
        <p:nvSpPr>
          <p:cNvPr id="148" name="CustomShape 20"/>
          <p:cNvSpPr/>
          <p:nvPr/>
        </p:nvSpPr>
        <p:spPr>
          <a:xfrm>
            <a:off x="5990040" y="3676680"/>
            <a:ext cx="1460520" cy="453960"/>
          </a:xfrm>
          <a:prstGeom prst="rect">
            <a:avLst/>
          </a:prstGeom>
          <a:solidFill>
            <a:srgbClr val="ffffff"/>
          </a:solidFill>
          <a:ln w="25560">
            <a:solidFill>
              <a:srgbClr val="49729c"/>
            </a:solidFill>
            <a:round/>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Microservice</a:t>
            </a:r>
            <a:endParaRPr b="0" lang="en-US" sz="1800" spc="-1" strike="noStrike">
              <a:latin typeface="Arial"/>
            </a:endParaRPr>
          </a:p>
        </p:txBody>
      </p:sp>
      <p:sp>
        <p:nvSpPr>
          <p:cNvPr id="149" name="CustomShape 21"/>
          <p:cNvSpPr/>
          <p:nvPr/>
        </p:nvSpPr>
        <p:spPr>
          <a:xfrm>
            <a:off x="2103120" y="3474720"/>
            <a:ext cx="1643400" cy="729000"/>
          </a:xfrm>
          <a:prstGeom prst="rect">
            <a:avLst/>
          </a:prstGeom>
          <a:solidFill>
            <a:srgbClr val="6095c9"/>
          </a:solidFill>
          <a:ln w="25560">
            <a:solidFill>
              <a:srgbClr val="49729c"/>
            </a:solidFill>
            <a:round/>
          </a:ln>
        </p:spPr>
        <p:style>
          <a:lnRef idx="0"/>
          <a:fillRef idx="0"/>
          <a:effectRef idx="0"/>
          <a:fontRef idx="minor"/>
        </p:style>
      </p:sp>
      <p:sp>
        <p:nvSpPr>
          <p:cNvPr id="150" name="CustomShape 22"/>
          <p:cNvSpPr/>
          <p:nvPr/>
        </p:nvSpPr>
        <p:spPr>
          <a:xfrm>
            <a:off x="2194560" y="3614760"/>
            <a:ext cx="1460520" cy="453960"/>
          </a:xfrm>
          <a:prstGeom prst="rect">
            <a:avLst/>
          </a:prstGeom>
          <a:solidFill>
            <a:srgbClr val="ffffff"/>
          </a:solidFill>
          <a:ln w="25560">
            <a:solidFill>
              <a:srgbClr val="49729c"/>
            </a:solidFill>
            <a:round/>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Frontend</a:t>
            </a:r>
            <a:endParaRPr b="0" lang="en-US" sz="1800" spc="-1" strike="noStrike">
              <a:latin typeface="Arial"/>
            </a:endParaRPr>
          </a:p>
        </p:txBody>
      </p:sp>
      <p:sp>
        <p:nvSpPr>
          <p:cNvPr id="151" name="CustomShape 23"/>
          <p:cNvSpPr/>
          <p:nvPr/>
        </p:nvSpPr>
        <p:spPr>
          <a:xfrm>
            <a:off x="4206240" y="2011680"/>
            <a:ext cx="1277640" cy="2374920"/>
          </a:xfrm>
          <a:prstGeom prst="rect">
            <a:avLst/>
          </a:prstGeom>
          <a:solidFill>
            <a:srgbClr val="6095c9"/>
          </a:solidFill>
          <a:ln w="25560">
            <a:solidFill>
              <a:srgbClr val="49729c"/>
            </a:solidFill>
            <a:round/>
          </a:ln>
        </p:spPr>
        <p:style>
          <a:lnRef idx="0"/>
          <a:fillRef idx="0"/>
          <a:effectRef idx="0"/>
          <a:fontRef idx="minor"/>
        </p:style>
      </p:sp>
      <p:sp>
        <p:nvSpPr>
          <p:cNvPr id="152" name="CustomShape 24"/>
          <p:cNvSpPr/>
          <p:nvPr/>
        </p:nvSpPr>
        <p:spPr>
          <a:xfrm>
            <a:off x="4362480" y="2166120"/>
            <a:ext cx="938520" cy="2037600"/>
          </a:xfrm>
          <a:prstGeom prst="rect">
            <a:avLst/>
          </a:prstGeom>
          <a:solidFill>
            <a:srgbClr val="ffffff"/>
          </a:solidFill>
          <a:ln w="25560">
            <a:solidFill>
              <a:srgbClr val="49729c"/>
            </a:solidFill>
            <a:round/>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RabbitMQ Bus</a:t>
            </a:r>
            <a:endParaRPr b="0" lang="en-US" sz="1800" spc="-1" strike="noStrike">
              <a:latin typeface="Arial"/>
            </a:endParaRPr>
          </a:p>
        </p:txBody>
      </p:sp>
      <p:pic>
        <p:nvPicPr>
          <p:cNvPr id="153" name="image6.png" descr=""/>
          <p:cNvPicPr/>
          <p:nvPr/>
        </p:nvPicPr>
        <p:blipFill>
          <a:blip r:embed="rId5"/>
          <a:stretch/>
        </p:blipFill>
        <p:spPr>
          <a:xfrm>
            <a:off x="4297680" y="1097280"/>
            <a:ext cx="1171080" cy="822240"/>
          </a:xfrm>
          <a:prstGeom prst="rect">
            <a:avLst/>
          </a:prstGeom>
          <a:ln w="12600">
            <a:noFill/>
          </a:ln>
        </p:spPr>
      </p:pic>
      <p:sp>
        <p:nvSpPr>
          <p:cNvPr id="154" name="Line 25"/>
          <p:cNvSpPr/>
          <p:nvPr/>
        </p:nvSpPr>
        <p:spPr>
          <a:xfrm>
            <a:off x="0" y="0"/>
            <a:ext cx="360" cy="360"/>
          </a:xfrm>
          <a:prstGeom prst="line">
            <a:avLst/>
          </a:prstGeom>
          <a:ln>
            <a:solidFill>
              <a:srgbClr val="3465a4"/>
            </a:solidFill>
            <a:headEnd len="med" type="triangle" w="med"/>
            <a:tailEnd len="med" type="triangle" w="med"/>
          </a:ln>
        </p:spPr>
        <p:style>
          <a:lnRef idx="0"/>
          <a:fillRef idx="0"/>
          <a:effectRef idx="0"/>
          <a:fontRef idx="minor"/>
        </p:style>
      </p:sp>
      <p:sp>
        <p:nvSpPr>
          <p:cNvPr id="155" name="Line 26"/>
          <p:cNvSpPr/>
          <p:nvPr/>
        </p:nvSpPr>
        <p:spPr>
          <a:xfrm>
            <a:off x="0" y="0"/>
            <a:ext cx="360" cy="360"/>
          </a:xfrm>
          <a:prstGeom prst="line">
            <a:avLst/>
          </a:prstGeom>
          <a:ln>
            <a:solidFill>
              <a:srgbClr val="3465a4"/>
            </a:solidFill>
            <a:headEnd len="med" type="triangle" w="med"/>
            <a:tailEnd len="med" type="triangle" w="med"/>
          </a:ln>
        </p:spPr>
        <p:style>
          <a:lnRef idx="0"/>
          <a:fillRef idx="0"/>
          <a:effectRef idx="0"/>
          <a:fontRef idx="minor"/>
        </p:style>
      </p:sp>
      <p:sp>
        <p:nvSpPr>
          <p:cNvPr id="156" name="Line 27"/>
          <p:cNvSpPr/>
          <p:nvPr/>
        </p:nvSpPr>
        <p:spPr>
          <a:xfrm>
            <a:off x="0" y="0"/>
            <a:ext cx="360" cy="360"/>
          </a:xfrm>
          <a:prstGeom prst="line">
            <a:avLst/>
          </a:prstGeom>
          <a:ln>
            <a:solidFill>
              <a:srgbClr val="3465a4"/>
            </a:solidFill>
            <a:headEnd len="med" type="triangle" w="med"/>
            <a:tailEnd len="med" type="triangle" w="med"/>
          </a:ln>
        </p:spPr>
        <p:style>
          <a:lnRef idx="0"/>
          <a:fillRef idx="0"/>
          <a:effectRef idx="0"/>
          <a:fontRef idx="minor"/>
        </p:style>
      </p:sp>
      <p:sp>
        <p:nvSpPr>
          <p:cNvPr id="157" name="Line 28"/>
          <p:cNvSpPr/>
          <p:nvPr/>
        </p:nvSpPr>
        <p:spPr>
          <a:xfrm>
            <a:off x="0" y="0"/>
            <a:ext cx="360" cy="360"/>
          </a:xfrm>
          <a:prstGeom prst="line">
            <a:avLst/>
          </a:prstGeom>
          <a:ln>
            <a:solidFill>
              <a:srgbClr val="3465a4"/>
            </a:solidFill>
            <a:headEnd len="med" type="triangle" w="med"/>
            <a:tailEnd len="med" type="triangle" w="med"/>
          </a:ln>
        </p:spPr>
        <p:style>
          <a:lnRef idx="0"/>
          <a:fillRef idx="0"/>
          <a:effectRef idx="0"/>
          <a:fontRef idx="minor"/>
        </p:style>
      </p:sp>
      <p:sp>
        <p:nvSpPr>
          <p:cNvPr id="158" name="Line 29"/>
          <p:cNvSpPr/>
          <p:nvPr/>
        </p:nvSpPr>
        <p:spPr>
          <a:xfrm>
            <a:off x="0" y="0"/>
            <a:ext cx="360" cy="360"/>
          </a:xfrm>
          <a:prstGeom prst="line">
            <a:avLst/>
          </a:prstGeom>
          <a:ln>
            <a:solidFill>
              <a:srgbClr val="3465a4"/>
            </a:solidFill>
          </a:ln>
        </p:spPr>
        <p:style>
          <a:lnRef idx="0"/>
          <a:fillRef idx="0"/>
          <a:effectRef idx="0"/>
          <a:fontRef idx="minor"/>
        </p:style>
      </p:sp>
      <p:sp>
        <p:nvSpPr>
          <p:cNvPr id="159" name="Line 30"/>
          <p:cNvSpPr/>
          <p:nvPr/>
        </p:nvSpPr>
        <p:spPr>
          <a:xfrm>
            <a:off x="0" y="0"/>
            <a:ext cx="360" cy="360"/>
          </a:xfrm>
          <a:prstGeom prst="line">
            <a:avLst/>
          </a:prstGeom>
          <a:ln>
            <a:solidFill>
              <a:srgbClr val="3465a4"/>
            </a:solidFill>
          </a:ln>
        </p:spPr>
        <p:style>
          <a:lnRef idx="0"/>
          <a:fillRef idx="0"/>
          <a:effectRef idx="0"/>
          <a:fontRef idx="minor"/>
        </p:style>
      </p:sp>
      <p:sp>
        <p:nvSpPr>
          <p:cNvPr id="160" name="CustomShape 31"/>
          <p:cNvSpPr/>
          <p:nvPr/>
        </p:nvSpPr>
        <p:spPr>
          <a:xfrm>
            <a:off x="3748680" y="3931920"/>
            <a:ext cx="455400" cy="360"/>
          </a:xfrm>
          <a:custGeom>
            <a:avLst/>
            <a:gdLst/>
            <a:ahLst/>
            <a:rect l="l" t="t" r="r" b="b"/>
            <a:pathLst>
              <a:path w="1273" h="3">
                <a:moveTo>
                  <a:pt x="0" y="1"/>
                </a:moveTo>
                <a:lnTo>
                  <a:pt x="253" y="0"/>
                </a:lnTo>
                <a:lnTo>
                  <a:pt x="253" y="0"/>
                </a:lnTo>
                <a:lnTo>
                  <a:pt x="1018" y="0"/>
                </a:lnTo>
                <a:lnTo>
                  <a:pt x="1018" y="0"/>
                </a:lnTo>
                <a:lnTo>
                  <a:pt x="1272" y="1"/>
                </a:lnTo>
                <a:lnTo>
                  <a:pt x="1018" y="2"/>
                </a:lnTo>
                <a:lnTo>
                  <a:pt x="1018" y="1"/>
                </a:lnTo>
                <a:lnTo>
                  <a:pt x="253" y="1"/>
                </a:lnTo>
                <a:lnTo>
                  <a:pt x="253" y="2"/>
                </a:lnTo>
                <a:lnTo>
                  <a:pt x="0" y="1"/>
                </a:lnTo>
              </a:path>
            </a:pathLst>
          </a:custGeom>
          <a:solidFill>
            <a:srgbClr val="729fcf"/>
          </a:solidFill>
          <a:ln>
            <a:solidFill>
              <a:srgbClr val="3465a4"/>
            </a:solidFill>
          </a:ln>
        </p:spPr>
        <p:style>
          <a:lnRef idx="0"/>
          <a:fillRef idx="0"/>
          <a:effectRef idx="0"/>
          <a:fontRef idx="minor"/>
        </p:style>
      </p:sp>
      <p:sp>
        <p:nvSpPr>
          <p:cNvPr id="161" name="Line 32"/>
          <p:cNvSpPr/>
          <p:nvPr/>
        </p:nvSpPr>
        <p:spPr>
          <a:xfrm>
            <a:off x="0" y="0"/>
            <a:ext cx="360" cy="360"/>
          </a:xfrm>
          <a:prstGeom prst="line">
            <a:avLst/>
          </a:prstGeom>
          <a:ln>
            <a:solidFill>
              <a:srgbClr val="3465a4"/>
            </a:solidFill>
          </a:ln>
        </p:spPr>
        <p:style>
          <a:lnRef idx="0"/>
          <a:fillRef idx="0"/>
          <a:effectRef idx="0"/>
          <a:fontRef idx="minor"/>
        </p:style>
      </p:sp>
      <p:sp>
        <p:nvSpPr>
          <p:cNvPr id="162" name="Line 33"/>
          <p:cNvSpPr/>
          <p:nvPr/>
        </p:nvSpPr>
        <p:spPr>
          <a:xfrm>
            <a:off x="0" y="0"/>
            <a:ext cx="360" cy="360"/>
          </a:xfrm>
          <a:prstGeom prst="line">
            <a:avLst/>
          </a:prstGeom>
          <a:ln>
            <a:solidFill>
              <a:srgbClr val="3465a4"/>
            </a:solidFill>
          </a:ln>
        </p:spPr>
        <p:style>
          <a:lnRef idx="0"/>
          <a:fillRef idx="0"/>
          <a:effectRef idx="0"/>
          <a:fontRef idx="minor"/>
        </p:style>
      </p:sp>
      <p:sp>
        <p:nvSpPr>
          <p:cNvPr id="163" name="Line 34"/>
          <p:cNvSpPr/>
          <p:nvPr/>
        </p:nvSpPr>
        <p:spPr>
          <a:xfrm>
            <a:off x="0" y="0"/>
            <a:ext cx="360" cy="360"/>
          </a:xfrm>
          <a:prstGeom prst="line">
            <a:avLst/>
          </a:prstGeom>
          <a:ln>
            <a:solidFill>
              <a:srgbClr val="3465a4"/>
            </a:solidFill>
          </a:ln>
        </p:spPr>
        <p:style>
          <a:lnRef idx="0"/>
          <a:fillRef idx="0"/>
          <a:effectRef idx="0"/>
          <a:fontRef idx="minor"/>
        </p:style>
      </p:sp>
      <p:sp>
        <p:nvSpPr>
          <p:cNvPr id="164" name="Line 35"/>
          <p:cNvSpPr/>
          <p:nvPr/>
        </p:nvSpPr>
        <p:spPr>
          <a:xfrm>
            <a:off x="0" y="0"/>
            <a:ext cx="360" cy="360"/>
          </a:xfrm>
          <a:prstGeom prst="line">
            <a:avLst/>
          </a:prstGeom>
          <a:ln>
            <a:solidFill>
              <a:srgbClr val="3465a4"/>
            </a:solidFill>
          </a:ln>
        </p:spPr>
        <p:style>
          <a:lnRef idx="0"/>
          <a:fillRef idx="0"/>
          <a:effectRef idx="0"/>
          <a:fontRef idx="minor"/>
        </p:style>
      </p:sp>
      <p:sp>
        <p:nvSpPr>
          <p:cNvPr id="165" name="Line 36"/>
          <p:cNvSpPr/>
          <p:nvPr/>
        </p:nvSpPr>
        <p:spPr>
          <a:xfrm>
            <a:off x="0" y="0"/>
            <a:ext cx="360" cy="360"/>
          </a:xfrm>
          <a:prstGeom prst="line">
            <a:avLst/>
          </a:prstGeom>
          <a:ln>
            <a:solidFill>
              <a:srgbClr val="3465a4"/>
            </a:solidFill>
          </a:ln>
        </p:spPr>
        <p:style>
          <a:lnRef idx="0"/>
          <a:fillRef idx="0"/>
          <a:effectRef idx="0"/>
          <a:fontRef idx="minor"/>
        </p:style>
      </p:sp>
      <p:sp>
        <p:nvSpPr>
          <p:cNvPr id="166" name="Line 37"/>
          <p:cNvSpPr/>
          <p:nvPr/>
        </p:nvSpPr>
        <p:spPr>
          <a:xfrm>
            <a:off x="0" y="0"/>
            <a:ext cx="360" cy="360"/>
          </a:xfrm>
          <a:prstGeom prst="line">
            <a:avLst/>
          </a:prstGeom>
          <a:ln>
            <a:solidFill>
              <a:srgbClr val="3465a4"/>
            </a:solidFill>
          </a:ln>
        </p:spPr>
        <p:style>
          <a:lnRef idx="0"/>
          <a:fillRef idx="0"/>
          <a:effectRef idx="0"/>
          <a:fontRef idx="minor"/>
        </p:style>
      </p:sp>
      <p:sp>
        <p:nvSpPr>
          <p:cNvPr id="167" name="Line 38"/>
          <p:cNvSpPr/>
          <p:nvPr/>
        </p:nvSpPr>
        <p:spPr>
          <a:xfrm>
            <a:off x="0" y="0"/>
            <a:ext cx="360" cy="360"/>
          </a:xfrm>
          <a:prstGeom prst="line">
            <a:avLst/>
          </a:prstGeom>
          <a:ln>
            <a:solidFill>
              <a:srgbClr val="3465a4"/>
            </a:solidFill>
          </a:ln>
        </p:spPr>
        <p:style>
          <a:lnRef idx="0"/>
          <a:fillRef idx="0"/>
          <a:effectRef idx="0"/>
          <a:fontRef idx="minor"/>
        </p:style>
      </p:sp>
      <p:sp>
        <p:nvSpPr>
          <p:cNvPr id="168" name="CustomShape 39"/>
          <p:cNvSpPr/>
          <p:nvPr/>
        </p:nvSpPr>
        <p:spPr>
          <a:xfrm>
            <a:off x="5853600" y="548640"/>
            <a:ext cx="2466360" cy="729000"/>
          </a:xfrm>
          <a:prstGeom prst="rect">
            <a:avLst/>
          </a:prstGeom>
          <a:solidFill>
            <a:srgbClr val="6095c9"/>
          </a:solidFill>
          <a:ln w="25560">
            <a:solidFill>
              <a:srgbClr val="49729c"/>
            </a:solidFill>
            <a:round/>
          </a:ln>
        </p:spPr>
        <p:style>
          <a:lnRef idx="0"/>
          <a:fillRef idx="0"/>
          <a:effectRef idx="0"/>
          <a:fontRef idx="minor"/>
        </p:style>
      </p:sp>
      <p:sp>
        <p:nvSpPr>
          <p:cNvPr id="169" name="CustomShape 40"/>
          <p:cNvSpPr/>
          <p:nvPr/>
        </p:nvSpPr>
        <p:spPr>
          <a:xfrm>
            <a:off x="5945040" y="731520"/>
            <a:ext cx="2192040" cy="453960"/>
          </a:xfrm>
          <a:prstGeom prst="rect">
            <a:avLst/>
          </a:prstGeom>
          <a:solidFill>
            <a:srgbClr val="ffffff"/>
          </a:solidFill>
          <a:ln w="25560">
            <a:solidFill>
              <a:srgbClr val="49729c"/>
            </a:solidFill>
            <a:round/>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Bestaand systeem</a:t>
            </a:r>
            <a:endParaRPr b="0" lang="en-US" sz="1800" spc="-1" strike="noStrike">
              <a:latin typeface="Arial"/>
            </a:endParaRPr>
          </a:p>
        </p:txBody>
      </p:sp>
      <p:pic>
        <p:nvPicPr>
          <p:cNvPr id="170" name="image7.png" descr=""/>
          <p:cNvPicPr/>
          <p:nvPr/>
        </p:nvPicPr>
        <p:blipFill>
          <a:blip r:embed="rId6"/>
          <a:stretch/>
        </p:blipFill>
        <p:spPr>
          <a:xfrm>
            <a:off x="6545160" y="548640"/>
            <a:ext cx="860400" cy="684720"/>
          </a:xfrm>
          <a:prstGeom prst="rect">
            <a:avLst/>
          </a:prstGeom>
          <a:ln w="126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image1.png" descr=""/>
          <p:cNvPicPr/>
          <p:nvPr/>
        </p:nvPicPr>
        <p:blipFill>
          <a:blip r:embed="rId1"/>
          <a:stretch/>
        </p:blipFill>
        <p:spPr>
          <a:xfrm>
            <a:off x="7848720" y="6311880"/>
            <a:ext cx="1114200" cy="390600"/>
          </a:xfrm>
          <a:prstGeom prst="rect">
            <a:avLst/>
          </a:prstGeom>
          <a:ln w="12600">
            <a:noFill/>
          </a:ln>
        </p:spPr>
      </p:pic>
      <p:sp>
        <p:nvSpPr>
          <p:cNvPr id="172"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Wat ons wakker houdt</a:t>
            </a:r>
            <a:endParaRPr b="0" lang="en-US" sz="4400" spc="-1" strike="noStrike">
              <a:latin typeface="Arial"/>
            </a:endParaRPr>
          </a:p>
        </p:txBody>
      </p:sp>
      <p:sp>
        <p:nvSpPr>
          <p:cNvPr id="173" name="CustomShape 2"/>
          <p:cNvSpPr/>
          <p:nvPr/>
        </p:nvSpPr>
        <p:spPr>
          <a:xfrm>
            <a:off x="457200" y="1600200"/>
            <a:ext cx="8226360" cy="4522680"/>
          </a:xfrm>
          <a:prstGeom prst="rect">
            <a:avLst/>
          </a:prstGeom>
          <a:noFill/>
          <a:ln w="12600">
            <a:noFill/>
          </a:ln>
        </p:spPr>
        <p:style>
          <a:lnRef idx="0"/>
          <a:fillRef idx="0"/>
          <a:effectRef idx="0"/>
          <a:fontRef idx="minor"/>
        </p:style>
        <p:txBody>
          <a:bodyPr lIns="38160" rIns="38160" tIns="38160" bIns="38160">
            <a:noAutofit/>
          </a:bodyPr>
          <a:p>
            <a:pPr marL="343080" indent="-339840">
              <a:lnSpc>
                <a:spcPct val="100000"/>
              </a:lnSpc>
              <a:spcBef>
                <a:spcPts val="700"/>
              </a:spcBef>
              <a:buClr>
                <a:srgbClr val="000000"/>
              </a:buClr>
              <a:buFont typeface="Arial"/>
              <a:buChar char="•"/>
            </a:pPr>
            <a:r>
              <a:rPr b="0" lang="en-US" sz="2600" spc="-1" strike="noStrike">
                <a:solidFill>
                  <a:srgbClr val="000000"/>
                </a:solidFill>
                <a:latin typeface="Calibri"/>
                <a:ea typeface="Calibri"/>
              </a:rPr>
              <a:t>Bestaand systeem integreren zou problemen kunnen leveren</a:t>
            </a:r>
            <a:endParaRPr b="0" lang="en-US" sz="2600" spc="-1" strike="noStrike">
              <a:latin typeface="Arial"/>
            </a:endParaRPr>
          </a:p>
          <a:p>
            <a:pPr marL="343080" indent="-339840">
              <a:lnSpc>
                <a:spcPct val="100000"/>
              </a:lnSpc>
              <a:spcBef>
                <a:spcPts val="700"/>
              </a:spcBef>
              <a:buClr>
                <a:srgbClr val="000000"/>
              </a:buClr>
              <a:buFont typeface="Arial"/>
              <a:buChar char="•"/>
            </a:pPr>
            <a:r>
              <a:rPr b="0" lang="en-US" sz="2600" spc="-1" strike="noStrike">
                <a:solidFill>
                  <a:srgbClr val="000000"/>
                </a:solidFill>
                <a:latin typeface="Calibri"/>
                <a:ea typeface="Calibri"/>
              </a:rPr>
              <a:t>Miffy framework zou niet kunnen samenwerken met bestaande eventbus</a:t>
            </a:r>
            <a:endParaRPr b="0" lang="en-US" sz="2600" spc="-1" strike="noStrike">
              <a:latin typeface="Arial"/>
            </a:endParaRPr>
          </a:p>
          <a:p>
            <a:pPr marL="343080" indent="-339840">
              <a:lnSpc>
                <a:spcPct val="100000"/>
              </a:lnSpc>
              <a:spcBef>
                <a:spcPts val="700"/>
              </a:spcBef>
              <a:buClr>
                <a:srgbClr val="000000"/>
              </a:buClr>
              <a:buFont typeface="Arial"/>
              <a:buChar char="•"/>
            </a:pPr>
            <a:r>
              <a:rPr b="0" lang="en-US" sz="2600" spc="-1" strike="noStrike">
                <a:solidFill>
                  <a:srgbClr val="000000"/>
                </a:solidFill>
                <a:latin typeface="Calibri"/>
                <a:ea typeface="Calibri"/>
              </a:rPr>
              <a:t>Webshop inlogsysteem zou te lastig kunnen zijn</a:t>
            </a:r>
            <a:endParaRPr b="0" lang="en-US" sz="2600" spc="-1" strike="noStrike">
              <a:latin typeface="Arial"/>
            </a:endParaRPr>
          </a:p>
        </p:txBody>
      </p:sp>
      <p:sp>
        <p:nvSpPr>
          <p:cNvPr id="174" name="CustomShape 3"/>
          <p:cNvSpPr/>
          <p:nvPr/>
        </p:nvSpPr>
        <p:spPr>
          <a:xfrm>
            <a:off x="7696080" y="6095880"/>
            <a:ext cx="1380960" cy="682560"/>
          </a:xfrm>
          <a:prstGeom prst="rect">
            <a:avLst/>
          </a:prstGeom>
          <a:solidFill>
            <a:srgbClr val="ffffff"/>
          </a:solidFill>
          <a:ln w="25560">
            <a:solidFill>
              <a:srgbClr val="ffffff"/>
            </a:solidFill>
            <a:round/>
          </a:ln>
        </p:spPr>
        <p:style>
          <a:lnRef idx="0"/>
          <a:fillRef idx="0"/>
          <a:effectRef idx="0"/>
          <a:fontRef idx="minor"/>
        </p:style>
      </p:sp>
      <p:pic>
        <p:nvPicPr>
          <p:cNvPr id="175" name="droppedImage.pdf" descr=""/>
          <p:cNvPicPr/>
          <p:nvPr/>
        </p:nvPicPr>
        <p:blipFill>
          <a:blip r:embed="rId2"/>
          <a:stretch/>
        </p:blipFill>
        <p:spPr>
          <a:xfrm>
            <a:off x="7228080" y="4330800"/>
            <a:ext cx="1203120" cy="2143080"/>
          </a:xfrm>
          <a:prstGeom prst="rect">
            <a:avLst/>
          </a:prstGeom>
          <a:ln w="126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image1.png" descr=""/>
          <p:cNvPicPr/>
          <p:nvPr/>
        </p:nvPicPr>
        <p:blipFill>
          <a:blip r:embed="rId1"/>
          <a:stretch/>
        </p:blipFill>
        <p:spPr>
          <a:xfrm>
            <a:off x="7848720" y="6311880"/>
            <a:ext cx="1114200" cy="390600"/>
          </a:xfrm>
          <a:prstGeom prst="rect">
            <a:avLst/>
          </a:prstGeom>
          <a:ln w="12600">
            <a:noFill/>
          </a:ln>
        </p:spPr>
      </p:pic>
      <p:sp>
        <p:nvSpPr>
          <p:cNvPr id="177" name="CustomShape 1"/>
          <p:cNvSpPr/>
          <p:nvPr/>
        </p:nvSpPr>
        <p:spPr>
          <a:xfrm>
            <a:off x="457200" y="274680"/>
            <a:ext cx="8226360" cy="1139760"/>
          </a:xfrm>
          <a:prstGeom prst="rect">
            <a:avLst/>
          </a:prstGeom>
          <a:noFill/>
          <a:ln w="12600">
            <a:noFill/>
          </a:ln>
        </p:spPr>
        <p:style>
          <a:lnRef idx="0"/>
          <a:fillRef idx="0"/>
          <a:effectRef idx="0"/>
          <a:fontRef idx="minor"/>
        </p:style>
        <p:txBody>
          <a:bodyPr lIns="38160" rIns="38160" tIns="38160" bIns="38160" anchor="ctr">
            <a:noAutofit/>
          </a:bodyPr>
          <a:p>
            <a:pPr>
              <a:lnSpc>
                <a:spcPct val="100000"/>
              </a:lnSpc>
            </a:pPr>
            <a:r>
              <a:rPr b="0" lang="en-US" sz="4400" spc="-1" strike="noStrike">
                <a:solidFill>
                  <a:srgbClr val="1d4871"/>
                </a:solidFill>
                <a:latin typeface="Calibri"/>
                <a:ea typeface="Calibri"/>
              </a:rPr>
              <a:t>The A-Team</a:t>
            </a:r>
            <a:endParaRPr b="0" lang="en-US" sz="4400" spc="-1" strike="noStrike">
              <a:latin typeface="Arial"/>
            </a:endParaRPr>
          </a:p>
        </p:txBody>
      </p:sp>
      <p:graphicFrame>
        <p:nvGraphicFramePr>
          <p:cNvPr id="178" name="Table 2"/>
          <p:cNvGraphicFramePr/>
          <p:nvPr/>
        </p:nvGraphicFramePr>
        <p:xfrm>
          <a:off x="685800" y="1397160"/>
          <a:ext cx="7923960" cy="4555080"/>
        </p:xfrm>
        <a:graphic>
          <a:graphicData uri="http://schemas.openxmlformats.org/drawingml/2006/table">
            <a:tbl>
              <a:tblPr/>
              <a:tblGrid>
                <a:gridCol w="609480"/>
                <a:gridCol w="1752480"/>
                <a:gridCol w="5562360"/>
              </a:tblGrid>
              <a:tr h="446760">
                <a:tc>
                  <a:txBody>
                    <a:bodyPr lIns="37800" rIns="37800">
                      <a:noAutofit/>
                    </a:bodyPr>
                    <a:p>
                      <a:pPr>
                        <a:lnSpc>
                          <a:spcPct val="100000"/>
                        </a:lnSpc>
                      </a:pPr>
                      <a:r>
                        <a:rPr b="0" lang="en-US" sz="2400" spc="-1" strike="noStrike">
                          <a:solidFill>
                            <a:srgbClr val="ffffff"/>
                          </a:solidFill>
                          <a:latin typeface="Calibri"/>
                          <a:ea typeface="Calibri"/>
                        </a:rPr>
                        <a:t>#</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c>
                  <a:txBody>
                    <a:bodyPr lIns="37800" rIns="37800">
                      <a:noAutofit/>
                    </a:bodyPr>
                    <a:p>
                      <a:pPr>
                        <a:lnSpc>
                          <a:spcPct val="100000"/>
                        </a:lnSpc>
                      </a:pPr>
                      <a:r>
                        <a:rPr b="0" lang="en-US" sz="2400" spc="-1" strike="noStrike">
                          <a:solidFill>
                            <a:srgbClr val="ffffff"/>
                          </a:solidFill>
                          <a:latin typeface="Calibri"/>
                          <a:ea typeface="Calibri"/>
                        </a:rPr>
                        <a:t>Role</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c>
                  <a:txBody>
                    <a:bodyPr lIns="37800" rIns="37800">
                      <a:noAutofit/>
                    </a:bodyPr>
                    <a:p>
                      <a:pPr>
                        <a:lnSpc>
                          <a:spcPct val="100000"/>
                        </a:lnSpc>
                      </a:pPr>
                      <a:r>
                        <a:rPr b="0" lang="en-US" sz="2400" spc="-1" strike="noStrike">
                          <a:solidFill>
                            <a:srgbClr val="ffffff"/>
                          </a:solidFill>
                          <a:latin typeface="Calibri"/>
                          <a:ea typeface="Calibri"/>
                        </a:rPr>
                        <a:t>Competencies/Expectations</a:t>
                      </a:r>
                      <a:endParaRPr b="0" lang="en-US" sz="2400" spc="-1" strike="noStrike">
                        <a:latin typeface="Arial"/>
                      </a:endParaRPr>
                    </a:p>
                  </a:txBody>
                  <a:tcPr marL="37800" marR="37800">
                    <a:lnL w="12240">
                      <a:solidFill>
                        <a:srgbClr val="ffffff"/>
                      </a:solidFill>
                    </a:lnL>
                    <a:lnR w="12240">
                      <a:solidFill>
                        <a:srgbClr val="ffffff"/>
                      </a:solidFill>
                    </a:lnR>
                    <a:lnT w="12240">
                      <a:solidFill>
                        <a:srgbClr val="ffffff"/>
                      </a:solidFill>
                    </a:lnT>
                    <a:lnB w="38160">
                      <a:solidFill>
                        <a:srgbClr val="ffffff"/>
                      </a:solidFill>
                    </a:lnB>
                    <a:solidFill>
                      <a:srgbClr val="6095c9"/>
                    </a:solidFill>
                  </a:tcPr>
                </a:tc>
              </a:tr>
              <a:tr h="887760">
                <a:tc>
                  <a:txBody>
                    <a:bodyPr lIns="37800" rIns="37800">
                      <a:noAutofit/>
                    </a:bodyPr>
                    <a:p>
                      <a:pPr>
                        <a:lnSpc>
                          <a:spcPct val="100000"/>
                        </a:lnSpc>
                      </a:pPr>
                      <a:r>
                        <a:rPr b="0" lang="en-US" sz="1800" spc="-1" strike="noStrike">
                          <a:solidFill>
                            <a:srgbClr val="000000"/>
                          </a:solidFill>
                          <a:latin typeface="Calibri"/>
                          <a:ea typeface="Calibri"/>
                        </a:rPr>
                        <a:t>5</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solidFill>
                            <a:srgbClr val="000000"/>
                          </a:solidFill>
                          <a:latin typeface="Calibri"/>
                          <a:ea typeface="Calibri"/>
                        </a:rPr>
                        <a:t>Developers</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solidFill>
                            <a:srgbClr val="000000"/>
                          </a:solidFill>
                          <a:latin typeface="Calibri"/>
                          <a:ea typeface="Calibri"/>
                        </a:rPr>
                        <a:t>C#, MVC .NET Core, Unit testing, refactoring, TDD, continuous integration, ATDD, Cryptografie, Angular</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r>
              <a:tr h="347760">
                <a:tc>
                  <a:txBody>
                    <a:bodyPr lIns="37800" rIns="37800">
                      <a:noAutofit/>
                    </a:bodyPr>
                    <a:p>
                      <a:pPr>
                        <a:lnSpc>
                          <a:spcPct val="100000"/>
                        </a:lnSpc>
                      </a:pPr>
                      <a:r>
                        <a:rPr b="0" lang="en-US" sz="1800" spc="-1" strike="noStrike">
                          <a:latin typeface="Arial"/>
                        </a:rPr>
                        <a:t>1</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latin typeface="Arial"/>
                        </a:rPr>
                        <a:t>Scrumlord</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latin typeface="Arial"/>
                        </a:rPr>
                        <a:t>Scrum proces bewaken en knopen doorhakken</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r>
              <a:tr h="603720">
                <a:tc>
                  <a:txBody>
                    <a:bodyPr lIns="37800" rIns="37800">
                      <a:noAutofit/>
                    </a:bodyPr>
                    <a:p>
                      <a:pPr>
                        <a:lnSpc>
                          <a:spcPct val="100000"/>
                        </a:lnSpc>
                      </a:pPr>
                      <a:r>
                        <a:rPr b="0" lang="en-US" sz="1800" spc="-1" strike="noStrike">
                          <a:latin typeface="Arial"/>
                        </a:rPr>
                        <a:t>1</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latin typeface="Arial"/>
                        </a:rPr>
                        <a:t>Product owner by proxy</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c>
                  <a:txBody>
                    <a:bodyPr lIns="37800" rIns="37800">
                      <a:noAutofit/>
                    </a:bodyPr>
                    <a:p>
                      <a:pPr>
                        <a:lnSpc>
                          <a:spcPct val="100000"/>
                        </a:lnSpc>
                      </a:pPr>
                      <a:r>
                        <a:rPr b="0" lang="en-US" sz="1800" spc="-1" strike="noStrike">
                          <a:solidFill>
                            <a:srgbClr val="000000"/>
                          </a:solidFill>
                          <a:latin typeface="Calibri"/>
                          <a:ea typeface="Calibri"/>
                        </a:rPr>
                        <a:t>Communicatie met klant</a:t>
                      </a:r>
                      <a:endParaRPr b="0" lang="en-US" sz="1800" spc="-1" strike="noStrike">
                        <a:latin typeface="Arial"/>
                      </a:endParaRPr>
                    </a:p>
                  </a:txBody>
                  <a:tcPr marL="37800" marR="37800">
                    <a:lnL w="12240">
                      <a:solidFill>
                        <a:srgbClr val="ffffff"/>
                      </a:solidFill>
                    </a:lnL>
                    <a:lnR w="12240">
                      <a:solidFill>
                        <a:srgbClr val="ffffff"/>
                      </a:solidFill>
                    </a:lnR>
                    <a:lnT w="38160">
                      <a:solidFill>
                        <a:srgbClr val="ffffff"/>
                      </a:solidFill>
                    </a:lnT>
                    <a:lnB w="12240">
                      <a:solidFill>
                        <a:srgbClr val="ffffff"/>
                      </a:solidFill>
                    </a:lnB>
                    <a:solidFill>
                      <a:srgbClr val="f1f5fa"/>
                    </a:solidFill>
                  </a:tcPr>
                </a:tc>
              </a:tr>
              <a:tr h="878400">
                <a:tc>
                  <a:txBody>
                    <a:bodyPr lIns="37800" rIns="37800">
                      <a:noAutofit/>
                    </a:bodyPr>
                    <a:p>
                      <a:pPr>
                        <a:lnSpc>
                          <a:spcPct val="100000"/>
                        </a:lnSpc>
                      </a:pPr>
                      <a:r>
                        <a:rPr b="0" lang="en-US" sz="1800" spc="-1" strike="noStrike">
                          <a:solidFill>
                            <a:srgbClr val="000000"/>
                          </a:solidFill>
                          <a:latin typeface="Calibri"/>
                          <a:ea typeface="Calibri"/>
                        </a:rPr>
                        <a:t>1</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xBody>
                    <a:bodyPr lIns="37800" rIns="37800">
                      <a:noAutofit/>
                    </a:bodyPr>
                    <a:p>
                      <a:pPr>
                        <a:lnSpc>
                          <a:spcPct val="100000"/>
                        </a:lnSpc>
                      </a:pPr>
                      <a:r>
                        <a:rPr b="0" lang="en-US" sz="1800" spc="-1" strike="noStrike">
                          <a:solidFill>
                            <a:srgbClr val="000000"/>
                          </a:solidFill>
                          <a:latin typeface="Calibri"/>
                          <a:ea typeface="Calibri"/>
                        </a:rPr>
                        <a:t>Product Owner</a:t>
                      </a: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xBody>
                    <a:bodyPr lIns="37800" rIns="37800">
                      <a:noAutofit/>
                    </a:bodyPr>
                    <a:p>
                      <a:pPr>
                        <a:lnSpc>
                          <a:spcPct val="100000"/>
                        </a:lnSpc>
                      </a:pPr>
                      <a:r>
                        <a:rPr b="0" lang="en-US" sz="1800" spc="-1" strike="noStrike">
                          <a:solidFill>
                            <a:srgbClr val="000000"/>
                          </a:solidFill>
                          <a:latin typeface="Calibri"/>
                          <a:ea typeface="Calibri"/>
                        </a:rPr>
                        <a:t>Communicatie met stakeholders, scope bepalen, prioriteiten stelen</a:t>
                      </a:r>
                      <a:endParaRPr b="0" lang="en-US" sz="1800" spc="-1" strike="noStrike">
                        <a:latin typeface="Arial"/>
                      </a:endParaRPr>
                    </a:p>
                    <a:p>
                      <a:pPr>
                        <a:lnSpc>
                          <a:spcPct val="100000"/>
                        </a:lnSpc>
                      </a:pPr>
                      <a:endParaRPr b="0" lang="en-US" sz="1800" spc="-1" strike="noStrike">
                        <a:latin typeface="Arial"/>
                      </a:endParaRPr>
                    </a:p>
                  </a:txBody>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r h="34776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34776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r h="34776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f1f5fa"/>
                    </a:solidFill>
                  </a:tcPr>
                </a:tc>
              </a:tr>
              <a:tr h="347760">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c>
                  <a:tcPr marL="37800" marR="37800">
                    <a:lnL w="12240">
                      <a:solidFill>
                        <a:srgbClr val="ffffff"/>
                      </a:solidFill>
                    </a:lnL>
                    <a:lnR w="12240">
                      <a:solidFill>
                        <a:srgbClr val="ffffff"/>
                      </a:solidFill>
                    </a:lnR>
                    <a:lnT w="12240">
                      <a:solidFill>
                        <a:srgbClr val="ffffff"/>
                      </a:solidFill>
                    </a:lnT>
                    <a:lnB w="12240">
                      <a:solidFill>
                        <a:srgbClr val="ffffff"/>
                      </a:solidFill>
                    </a:lnB>
                    <a:solidFill>
                      <a:srgbClr val="e1eaf4"/>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LibreOffice/6.3.3.2$Linux_X86_64 LibreOffice_project/30$Build-2</Application>
  <Words>906</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2019-12-19T09:10:04Z</dcterms:modified>
  <cp:revision>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0x01010057E817F5025E4B41AB99E3C3B0EC6FB0</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