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8" r:id="rId3"/>
    <p:sldId id="259" r:id="rId4"/>
    <p:sldId id="285" r:id="rId5"/>
    <p:sldId id="291" r:id="rId6"/>
    <p:sldId id="290" r:id="rId7"/>
    <p:sldId id="301" r:id="rId8"/>
    <p:sldId id="260" r:id="rId9"/>
    <p:sldId id="292" r:id="rId10"/>
    <p:sldId id="302" r:id="rId11"/>
    <p:sldId id="305" r:id="rId12"/>
    <p:sldId id="293" r:id="rId13"/>
    <p:sldId id="306" r:id="rId14"/>
    <p:sldId id="307" r:id="rId15"/>
    <p:sldId id="308" r:id="rId16"/>
    <p:sldId id="294" r:id="rId17"/>
    <p:sldId id="297" r:id="rId18"/>
    <p:sldId id="296" r:id="rId19"/>
    <p:sldId id="299" r:id="rId20"/>
    <p:sldId id="303" r:id="rId21"/>
    <p:sldId id="298" r:id="rId22"/>
    <p:sldId id="265" r:id="rId23"/>
    <p:sldId id="300" r:id="rId24"/>
    <p:sldId id="309" r:id="rId25"/>
    <p:sldId id="304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75A"/>
    <a:srgbClr val="F17F42"/>
    <a:srgbClr val="D9926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92"/>
    <p:restoredTop sz="94674"/>
  </p:normalViewPr>
  <p:slideViewPr>
    <p:cSldViewPr>
      <p:cViewPr varScale="1">
        <p:scale>
          <a:sx n="80" d="100"/>
          <a:sy n="80" d="100"/>
        </p:scale>
        <p:origin x="-366" y="-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AC5CB-6390-4061-8DE8-0C81ED3F3D36}" type="datetimeFigureOut">
              <a:rPr lang="zh-CN" altLang="en-US" smtClean="0"/>
              <a:pPr/>
              <a:t>2017/6/7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D9478-11F9-42E4-A047-A71E524A9B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3766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12372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48408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8670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3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834" b="783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PA_平行四边形 15"/>
          <p:cNvSpPr/>
          <p:nvPr>
            <p:custDataLst>
              <p:tags r:id="rId2"/>
            </p:custDataLst>
          </p:nvPr>
        </p:nvSpPr>
        <p:spPr>
          <a:xfrm>
            <a:off x="1847528" y="260648"/>
            <a:ext cx="8712968" cy="6858000"/>
          </a:xfrm>
          <a:prstGeom prst="parallelogram">
            <a:avLst>
              <a:gd name="adj" fmla="val 26721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PA_文本框 8"/>
          <p:cNvSpPr txBox="1"/>
          <p:nvPr>
            <p:custDataLst>
              <p:tags r:id="rId3"/>
            </p:custDataLst>
          </p:nvPr>
        </p:nvSpPr>
        <p:spPr>
          <a:xfrm>
            <a:off x="3797935" y="2084655"/>
            <a:ext cx="45961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 smtClean="0">
                <a:solidFill>
                  <a:srgbClr val="53575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POSTCSS</a:t>
            </a:r>
            <a:endParaRPr lang="zh-CN" altLang="en-US" sz="7200" dirty="0">
              <a:solidFill>
                <a:srgbClr val="53575A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PA_矩形 11"/>
          <p:cNvSpPr/>
          <p:nvPr>
            <p:custDataLst>
              <p:tags r:id="rId4"/>
            </p:custDataLst>
          </p:nvPr>
        </p:nvSpPr>
        <p:spPr>
          <a:xfrm>
            <a:off x="5172063" y="3356992"/>
            <a:ext cx="1847875" cy="14401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PA_矩形 12"/>
          <p:cNvSpPr/>
          <p:nvPr>
            <p:custDataLst>
              <p:tags r:id="rId5"/>
            </p:custDataLst>
          </p:nvPr>
        </p:nvSpPr>
        <p:spPr>
          <a:xfrm>
            <a:off x="5234228" y="384246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原理与使用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PA_矩形 13"/>
          <p:cNvSpPr/>
          <p:nvPr>
            <p:custDataLst>
              <p:tags r:id="rId6"/>
            </p:custDataLst>
          </p:nvPr>
        </p:nvSpPr>
        <p:spPr>
          <a:xfrm>
            <a:off x="5634009" y="4427820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刘洋鑫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A_图片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07937" y="931540"/>
            <a:ext cx="1129308" cy="112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3338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mp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0" fill="hold"/>
                                        <p:tgtEl>
                                          <p:spTgt spid="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7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build="p"/>
      <p:bldP spid="12" grpId="0" animBg="1"/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829" b="782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35760" y="1818977"/>
            <a:ext cx="147616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00" dirty="0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239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643632" y="4084324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err="1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endParaRPr lang="zh-CN" altLang="en-US" sz="48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519697" y="4700483"/>
            <a:ext cx="123935" cy="123935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515708" y="3645024"/>
            <a:ext cx="5663952" cy="576064"/>
          </a:xfrm>
          <a:prstGeom prst="rect">
            <a:avLst/>
          </a:prstGeom>
          <a:solidFill>
            <a:srgbClr val="F17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803740" y="3694901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自己编写插件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5226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mp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0" fill="hold"/>
                                        <p:tgtEl>
                                          <p:spTgt spid="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7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 animBg="1"/>
      <p:bldP spid="17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654471" y="3140968"/>
            <a:ext cx="82089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css.walkRules</a:t>
            </a:r>
            <a:r>
              <a:rPr lang="en-US" altLang="zh-CN" sz="2000" dirty="0"/>
              <a:t>(</a:t>
            </a:r>
            <a:r>
              <a:rPr lang="en-US" altLang="zh-CN" sz="2000" b="1" dirty="0"/>
              <a:t>function</a:t>
            </a:r>
            <a:r>
              <a:rPr lang="en-US" altLang="zh-CN" sz="2000" dirty="0"/>
              <a:t> (rule) </a:t>
            </a:r>
            <a:r>
              <a:rPr lang="en-US" altLang="zh-CN" sz="2000" dirty="0" smtClean="0"/>
              <a:t>{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	 </a:t>
            </a:r>
            <a:r>
              <a:rPr lang="en-US" altLang="zh-CN" sz="2000" i="1" dirty="0"/>
              <a:t>// </a:t>
            </a:r>
            <a:r>
              <a:rPr lang="zh-CN" altLang="en-US" sz="2000" i="1" dirty="0"/>
              <a:t>遍历所有 </a:t>
            </a:r>
            <a:r>
              <a:rPr lang="en-US" altLang="zh-CN" sz="2000" i="1" dirty="0"/>
              <a:t>CSS</a:t>
            </a:r>
            <a:r>
              <a:rPr lang="en-US" altLang="zh-CN" sz="2000" dirty="0"/>
              <a:t> </a:t>
            </a:r>
          </a:p>
          <a:p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rule.walkDecls</a:t>
            </a:r>
            <a:r>
              <a:rPr lang="en-US" altLang="zh-CN" sz="2000" b="1" dirty="0" err="1" smtClean="0"/>
              <a:t>function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decl</a:t>
            </a:r>
            <a:r>
              <a:rPr lang="en-US" altLang="zh-CN" sz="2000" dirty="0"/>
              <a:t>) { 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	</a:t>
            </a:r>
            <a:r>
              <a:rPr lang="en-US" altLang="zh-CN" sz="2000" i="1" dirty="0" smtClean="0"/>
              <a:t>// </a:t>
            </a:r>
            <a:r>
              <a:rPr lang="zh-CN" altLang="en-US" sz="2000" i="1" dirty="0"/>
              <a:t>遍历每条 </a:t>
            </a:r>
            <a:r>
              <a:rPr lang="en-US" altLang="zh-CN" sz="2000" i="1" dirty="0"/>
              <a:t>CSS </a:t>
            </a:r>
            <a:r>
              <a:rPr lang="zh-CN" altLang="en-US" sz="2000" i="1" dirty="0" smtClean="0"/>
              <a:t>规则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rule.append</a:t>
            </a:r>
            <a:r>
              <a:rPr lang="en-US" altLang="zh-CN" sz="2000" dirty="0" smtClean="0"/>
              <a:t>({</a:t>
            </a:r>
            <a:r>
              <a:rPr lang="mr-IN" altLang="zh-CN" sz="2000" dirty="0" smtClean="0"/>
              <a:t>…</a:t>
            </a:r>
            <a:r>
              <a:rPr lang="en-US" altLang="zh-CN" sz="2000" dirty="0" smtClean="0"/>
              <a:t>}); 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	</a:t>
            </a:r>
            <a:r>
              <a:rPr lang="en-US" altLang="zh-CN" sz="2000" i="1" dirty="0" smtClean="0"/>
              <a:t>// </a:t>
            </a:r>
            <a:r>
              <a:rPr lang="zh-CN" altLang="en-US" sz="2000" i="1" dirty="0" smtClean="0"/>
              <a:t>添加规则</a:t>
            </a:r>
            <a:r>
              <a:rPr lang="en-US" altLang="zh-CN" sz="2000" dirty="0" smtClean="0"/>
              <a:t> </a:t>
            </a:r>
          </a:p>
          <a:p>
            <a:r>
              <a:rPr lang="en-US" altLang="zh-CN" sz="2000" dirty="0"/>
              <a:t>}</a:t>
            </a:r>
            <a:r>
              <a:rPr lang="en-US" altLang="zh-CN" sz="2000" dirty="0" smtClean="0"/>
              <a:t>});</a:t>
            </a:r>
            <a:endParaRPr lang="en-US" altLang="zh-CN" sz="2000" dirty="0">
              <a:solidFill>
                <a:srgbClr val="131313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57007" y="198138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利用</a:t>
            </a:r>
            <a:r>
              <a:rPr lang="en-US" altLang="zh-CN" sz="2400" dirty="0" err="1" smtClean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postcss</a:t>
            </a:r>
            <a:r>
              <a:rPr lang="zh-CN" altLang="en-US" sz="2400" dirty="0" smtClean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的</a:t>
            </a:r>
            <a:r>
              <a:rPr lang="en-US" altLang="zh-CN" sz="2400" dirty="0" smtClean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API</a:t>
            </a:r>
            <a:r>
              <a:rPr lang="zh-CN" altLang="en-US" sz="2400" dirty="0" smtClean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编写插件</a:t>
            </a:r>
            <a:endParaRPr lang="en-US" altLang="zh-CN" sz="2400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58982" y="753006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654471" y="1238666"/>
            <a:ext cx="8208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插件最基础的构成</a:t>
            </a:r>
            <a:endParaRPr lang="en-US" altLang="zh-CN" sz="2000" b="1" dirty="0" smtClean="0"/>
          </a:p>
          <a:p>
            <a:r>
              <a:rPr lang="en-US" altLang="zh-CN" sz="2000" b="1" dirty="0" err="1" smtClean="0"/>
              <a:t>var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postcss</a:t>
            </a:r>
            <a:r>
              <a:rPr lang="en-US" altLang="zh-CN" sz="2000" dirty="0"/>
              <a:t> = require('</a:t>
            </a:r>
            <a:r>
              <a:rPr lang="en-US" altLang="zh-CN" sz="2000" dirty="0" err="1"/>
              <a:t>postcss</a:t>
            </a:r>
            <a:r>
              <a:rPr lang="en-US" altLang="zh-CN" sz="2000" dirty="0"/>
              <a:t>'); </a:t>
            </a:r>
            <a:endParaRPr lang="en-US" altLang="zh-CN" sz="2000" dirty="0" smtClean="0"/>
          </a:p>
          <a:p>
            <a:r>
              <a:rPr lang="en-US" altLang="zh-CN" sz="2000" dirty="0" err="1" smtClean="0"/>
              <a:t>module.exports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postcss.plugin</a:t>
            </a:r>
            <a:r>
              <a:rPr lang="en-US" altLang="zh-CN" sz="2000" dirty="0"/>
              <a:t>('PLUGIN_NAME', </a:t>
            </a:r>
            <a:r>
              <a:rPr lang="en-US" altLang="zh-CN" sz="2000" b="1" dirty="0"/>
              <a:t>function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() {});</a:t>
            </a:r>
            <a:endParaRPr lang="en-US" altLang="zh-CN" sz="2000" dirty="0">
              <a:solidFill>
                <a:srgbClr val="131313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1139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39416" y="2996952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131313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1</a:t>
            </a:r>
            <a:r>
              <a:rPr lang="zh-CN" altLang="en-US" sz="2000" dirty="0" smtClean="0">
                <a:solidFill>
                  <a:srgbClr val="131313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、定义字体组</a:t>
            </a:r>
            <a:endParaRPr lang="en-US" altLang="zh-CN" sz="2000" dirty="0">
              <a:solidFill>
                <a:srgbClr val="131313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83832" y="198138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编写插件：</a:t>
            </a:r>
            <a:r>
              <a:rPr lang="zh-CN" altLang="en-US" sz="2400" smtClean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字体组简写</a:t>
            </a:r>
            <a:endParaRPr lang="en-US" altLang="zh-CN" sz="2400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58982" y="753006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495600" y="1238666"/>
            <a:ext cx="83677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目标：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       </a:t>
            </a:r>
            <a:r>
              <a:rPr lang="en-US" altLang="zh-CN" sz="2000" dirty="0" smtClean="0"/>
              <a:t>font-family</a:t>
            </a:r>
            <a:r>
              <a:rPr lang="en-US" altLang="zh-CN" sz="2000" dirty="0"/>
              <a:t>: "Open Sans", </a:t>
            </a:r>
            <a:r>
              <a:rPr lang="en-US" altLang="zh-CN" sz="2000" dirty="0" err="1"/>
              <a:t>fontstack</a:t>
            </a:r>
            <a:r>
              <a:rPr lang="en-US" altLang="zh-CN" sz="2000" dirty="0"/>
              <a:t>("Arial</a:t>
            </a:r>
            <a:r>
              <a:rPr lang="en-US" altLang="zh-CN" sz="2000" dirty="0" smtClean="0"/>
              <a:t>");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font-family</a:t>
            </a:r>
            <a:r>
              <a:rPr lang="en-US" altLang="zh-CN" sz="2000" dirty="0"/>
              <a:t>: "Open Sans", Arial, "Helvetica </a:t>
            </a:r>
            <a:r>
              <a:rPr lang="en-US" altLang="zh-CN" sz="2000" dirty="0" err="1"/>
              <a:t>Neue</a:t>
            </a:r>
            <a:r>
              <a:rPr lang="en-US" altLang="zh-CN" sz="2000" dirty="0"/>
              <a:t>", Helvetica, sans-serif;</a:t>
            </a:r>
            <a:endParaRPr lang="en-US" altLang="zh-CN" sz="2000" dirty="0">
              <a:solidFill>
                <a:srgbClr val="131313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>
            <a:off x="5951984" y="1556792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9416" y="3573016"/>
            <a:ext cx="1090654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6488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39415" y="1081965"/>
            <a:ext cx="5793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131313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2</a:t>
            </a:r>
            <a:r>
              <a:rPr lang="zh-CN" altLang="en-US" sz="2000" dirty="0" smtClean="0">
                <a:solidFill>
                  <a:srgbClr val="131313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、获取样式。</a:t>
            </a:r>
            <a:r>
              <a:rPr lang="en-US" altLang="zh-CN" sz="2000" dirty="0" smtClean="0">
                <a:solidFill>
                  <a:srgbClr val="131313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"Open Sans", </a:t>
            </a:r>
            <a:r>
              <a:rPr lang="en-US" altLang="zh-CN" sz="2000" dirty="0" err="1" smtClean="0">
                <a:solidFill>
                  <a:srgbClr val="131313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fontstack</a:t>
            </a:r>
            <a:r>
              <a:rPr lang="en-US" altLang="zh-CN" sz="2000" dirty="0" smtClean="0">
                <a:solidFill>
                  <a:srgbClr val="131313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("Arial");</a:t>
            </a:r>
            <a:endParaRPr lang="en-US" altLang="zh-CN" sz="2000" dirty="0">
              <a:solidFill>
                <a:srgbClr val="131313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83832" y="198138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编写插件：</a:t>
            </a:r>
            <a:r>
              <a:rPr lang="zh-CN" altLang="en-US" sz="2400" smtClean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字体组简写</a:t>
            </a:r>
            <a:endParaRPr lang="en-US" altLang="zh-CN" sz="2400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58982" y="753006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9907" y="1556792"/>
            <a:ext cx="7881223" cy="115212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39416" y="3028474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1313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3</a:t>
            </a:r>
            <a:r>
              <a:rPr lang="zh-CN" altLang="en-US" sz="2000" dirty="0" smtClean="0">
                <a:solidFill>
                  <a:srgbClr val="131313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、获取字体组简写值 </a:t>
            </a:r>
            <a:r>
              <a:rPr lang="en-US" altLang="zh-CN" sz="2000" dirty="0">
                <a:solidFill>
                  <a:srgbClr val="131313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Arial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9416" y="3501008"/>
            <a:ext cx="10657184" cy="290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28541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39415" y="1081965"/>
            <a:ext cx="8712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131313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4</a:t>
            </a:r>
            <a:r>
              <a:rPr lang="zh-CN" altLang="en-US" sz="2000" dirty="0" smtClean="0">
                <a:solidFill>
                  <a:srgbClr val="131313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、查找“</a:t>
            </a:r>
            <a:r>
              <a:rPr lang="en-US" altLang="zh-CN" sz="2000" dirty="0" smtClean="0">
                <a:solidFill>
                  <a:srgbClr val="131313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Arial</a:t>
            </a:r>
            <a:r>
              <a:rPr lang="zh-CN" altLang="en-US" sz="2000" dirty="0" smtClean="0">
                <a:solidFill>
                  <a:srgbClr val="131313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”对应的字体并与</a:t>
            </a:r>
            <a:r>
              <a:rPr lang="nl-NL" altLang="zh-CN" sz="2000" dirty="0"/>
              <a:t>fontstack()</a:t>
            </a:r>
            <a:r>
              <a:rPr lang="zh-CN" altLang="nl-NL" sz="2000" dirty="0" smtClean="0"/>
              <a:t>之前</a:t>
            </a:r>
            <a:r>
              <a:rPr lang="zh-CN" altLang="en-US" sz="2000" dirty="0" smtClean="0"/>
              <a:t>的</a:t>
            </a:r>
            <a:r>
              <a:rPr lang="zh-CN" altLang="nl-NL" sz="2000" dirty="0" smtClean="0"/>
              <a:t>字体名</a:t>
            </a:r>
            <a:r>
              <a:rPr lang="en-US" altLang="zh-CN" sz="2000" dirty="0">
                <a:solidFill>
                  <a:srgbClr val="131313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"Open Sans</a:t>
            </a:r>
            <a:r>
              <a:rPr lang="en-US" altLang="zh-CN" sz="2000" dirty="0" smtClean="0">
                <a:solidFill>
                  <a:srgbClr val="131313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"</a:t>
            </a:r>
            <a:r>
              <a:rPr lang="zh-CN" altLang="en-US" sz="2000" dirty="0" smtClean="0"/>
              <a:t>合并</a:t>
            </a:r>
            <a:endParaRPr lang="nl-NL" altLang="zh-CN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4583832" y="198138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编写插件：</a:t>
            </a:r>
            <a:r>
              <a:rPr lang="zh-CN" altLang="en-US" sz="2400" smtClean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字体组简写</a:t>
            </a:r>
            <a:endParaRPr lang="en-US" altLang="zh-CN" sz="2400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58982" y="753006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53647" y="3717032"/>
            <a:ext cx="4089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1313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5</a:t>
            </a:r>
            <a:r>
              <a:rPr lang="zh-CN" altLang="en-US" sz="2000" dirty="0" smtClean="0">
                <a:solidFill>
                  <a:srgbClr val="131313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、将新值赋给样式表</a:t>
            </a:r>
            <a:endParaRPr lang="en-US" altLang="zh-CN" sz="2000" dirty="0">
              <a:solidFill>
                <a:srgbClr val="131313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3646" y="1512324"/>
            <a:ext cx="9664799" cy="18446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7982" y="4293096"/>
            <a:ext cx="5877682" cy="100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5072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51"/>
            <a:ext cx="12192000" cy="685769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599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35760" y="1818977"/>
            <a:ext cx="147616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00" dirty="0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239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643632" y="4084324"/>
            <a:ext cx="699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err="1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endParaRPr lang="zh-CN" altLang="en-US" sz="48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519697" y="4700483"/>
            <a:ext cx="123935" cy="123935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434651" y="3508260"/>
            <a:ext cx="5663952" cy="576064"/>
          </a:xfrm>
          <a:prstGeom prst="rect">
            <a:avLst/>
          </a:prstGeom>
          <a:solidFill>
            <a:srgbClr val="F17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722683" y="355813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推荐插件及写法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4598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mp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0" fill="hold"/>
                                        <p:tgtEl>
                                          <p:spTgt spid="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7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 animBg="1"/>
      <p:bldP spid="17" grpId="0" animBg="1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932379" y="1711877"/>
            <a:ext cx="272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postcss</a:t>
            </a:r>
            <a:r>
              <a:rPr lang="en-US" altLang="zh-CN" sz="2400" dirty="0"/>
              <a:t>-sassy-</a:t>
            </a:r>
            <a:r>
              <a:rPr lang="en-US" altLang="zh-CN" sz="2400" dirty="0" err="1"/>
              <a:t>mixins</a:t>
            </a:r>
            <a:endParaRPr lang="en-US" altLang="zh-CN" sz="2400" dirty="0"/>
          </a:p>
        </p:txBody>
      </p:sp>
      <p:sp>
        <p:nvSpPr>
          <p:cNvPr id="11" name="矩形 10"/>
          <p:cNvSpPr/>
          <p:nvPr/>
        </p:nvSpPr>
        <p:spPr>
          <a:xfrm>
            <a:off x="3932379" y="2114272"/>
            <a:ext cx="59800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@</a:t>
            </a:r>
            <a:r>
              <a:rPr lang="en-US" altLang="zh-CN" dirty="0" err="1"/>
              <a:t>mixin</a:t>
            </a:r>
            <a:r>
              <a:rPr lang="en-US" altLang="zh-CN" dirty="0"/>
              <a:t> images($</a:t>
            </a:r>
            <a:r>
              <a:rPr lang="en-US" altLang="zh-CN" dirty="0" err="1"/>
              <a:t>img</a:t>
            </a:r>
            <a:r>
              <a:rPr lang="en-US" altLang="zh-CN" dirty="0"/>
              <a:t>) {</a:t>
            </a:r>
          </a:p>
          <a:p>
            <a:r>
              <a:rPr lang="en-US" altLang="zh-CN" dirty="0" smtClean="0"/>
              <a:t>	background-image</a:t>
            </a:r>
            <a:r>
              <a:rPr lang="en-US" altLang="zh-CN" dirty="0"/>
              <a:t>: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('./../</a:t>
            </a:r>
            <a:r>
              <a:rPr lang="en-US" altLang="zh-CN" dirty="0"/>
              <a:t>assets/images/$</a:t>
            </a:r>
            <a:r>
              <a:rPr lang="en-US" altLang="zh-CN" dirty="0" err="1"/>
              <a:t>img.jpg</a:t>
            </a:r>
            <a:r>
              <a:rPr lang="en-US" altLang="zh-CN" dirty="0"/>
              <a:t>');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/>
              <a:t>@include images(luck</a:t>
            </a:r>
            <a:r>
              <a:rPr lang="en-US" altLang="zh-CN" dirty="0" smtClean="0"/>
              <a:t>);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2927648" y="1700808"/>
            <a:ext cx="864096" cy="864096"/>
            <a:chOff x="6600056" y="2276872"/>
            <a:chExt cx="864096" cy="864096"/>
          </a:xfrm>
        </p:grpSpPr>
        <p:sp>
          <p:nvSpPr>
            <p:cNvPr id="7" name="椭圆 6"/>
            <p:cNvSpPr/>
            <p:nvPr/>
          </p:nvSpPr>
          <p:spPr>
            <a:xfrm>
              <a:off x="6600056" y="2276872"/>
              <a:ext cx="864096" cy="864096"/>
            </a:xfrm>
            <a:prstGeom prst="ellipse">
              <a:avLst/>
            </a:prstGeom>
            <a:solidFill>
              <a:srgbClr val="53575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683474" y="2342911"/>
              <a:ext cx="697260" cy="697260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2927648" y="3717032"/>
            <a:ext cx="864096" cy="864096"/>
            <a:chOff x="6600056" y="4293096"/>
            <a:chExt cx="864096" cy="864096"/>
          </a:xfrm>
        </p:grpSpPr>
        <p:sp>
          <p:nvSpPr>
            <p:cNvPr id="8" name="椭圆 7"/>
            <p:cNvSpPr/>
            <p:nvPr/>
          </p:nvSpPr>
          <p:spPr>
            <a:xfrm>
              <a:off x="6600056" y="4293096"/>
              <a:ext cx="864096" cy="864096"/>
            </a:xfrm>
            <a:prstGeom prst="ellipse">
              <a:avLst/>
            </a:prstGeom>
            <a:solidFill>
              <a:srgbClr val="F17F4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660654" y="4365104"/>
              <a:ext cx="720080" cy="720080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3932379" y="3811150"/>
            <a:ext cx="2049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postcss</a:t>
            </a:r>
            <a:r>
              <a:rPr lang="en-US" altLang="zh-CN" sz="2400" dirty="0"/>
              <a:t>-extend</a:t>
            </a:r>
          </a:p>
        </p:txBody>
      </p:sp>
      <p:sp>
        <p:nvSpPr>
          <p:cNvPr id="17" name="矩形 16"/>
          <p:cNvSpPr/>
          <p:nvPr/>
        </p:nvSpPr>
        <p:spPr>
          <a:xfrm>
            <a:off x="3932379" y="4213545"/>
            <a:ext cx="44678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/>
              <a:t>%</a:t>
            </a:r>
            <a:r>
              <a:rPr lang="mr-IN" altLang="zh-CN" dirty="0" err="1"/>
              <a:t>fixed</a:t>
            </a:r>
            <a:r>
              <a:rPr lang="mr-IN" altLang="zh-CN" dirty="0"/>
              <a:t> {</a:t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dirty="0" err="1"/>
              <a:t>position</a:t>
            </a:r>
            <a:r>
              <a:rPr lang="mr-IN" altLang="zh-CN" dirty="0"/>
              <a:t>: </a:t>
            </a:r>
            <a:r>
              <a:rPr lang="mr-IN" altLang="zh-CN" dirty="0" err="1"/>
              <a:t>fixed</a:t>
            </a:r>
            <a:r>
              <a:rPr lang="mr-IN" altLang="zh-CN" dirty="0" smtClean="0"/>
              <a:t>;</a:t>
            </a:r>
            <a:r>
              <a:rPr lang="mr-IN" altLang="zh-CN" dirty="0"/>
              <a:t/>
            </a:r>
            <a:br>
              <a:rPr lang="mr-IN" altLang="zh-CN" dirty="0"/>
            </a:br>
            <a:r>
              <a:rPr lang="mr-IN" altLang="zh-CN" dirty="0"/>
              <a:t>}</a:t>
            </a:r>
            <a:endParaRPr lang="en-US" altLang="zh-CN" dirty="0"/>
          </a:p>
          <a:p>
            <a:r>
              <a:rPr lang="en-US" altLang="zh-CN" dirty="0" smtClean="0"/>
              <a:t>.</a:t>
            </a:r>
            <a:r>
              <a:rPr lang="en-US" altLang="zh-CN" dirty="0"/>
              <a:t>Toolbar </a:t>
            </a:r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@</a:t>
            </a:r>
            <a:r>
              <a:rPr lang="en-US" altLang="zh-CN" dirty="0"/>
              <a:t>extend %fixed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437050" y="231031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推荐插件</a:t>
            </a:r>
            <a:endParaRPr lang="en-US" altLang="zh-CN" sz="2400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558982" y="753006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66871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6" grpId="0"/>
      <p:bldP spid="17" grpId="0"/>
      <p:bldP spid="18" grpId="0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932379" y="1711877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cssnano</a:t>
            </a:r>
            <a:endParaRPr lang="en-US" altLang="zh-CN" sz="2400" dirty="0"/>
          </a:p>
        </p:txBody>
      </p:sp>
      <p:sp>
        <p:nvSpPr>
          <p:cNvPr id="11" name="矩形 10"/>
          <p:cNvSpPr/>
          <p:nvPr/>
        </p:nvSpPr>
        <p:spPr>
          <a:xfrm>
            <a:off x="3932379" y="2114272"/>
            <a:ext cx="598004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压缩优化</a:t>
            </a:r>
            <a:endParaRPr lang="en-US" altLang="zh-CN" sz="16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/>
              <a:t>删除空格和最后一个分号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/>
              <a:t>删除</a:t>
            </a:r>
            <a:r>
              <a:rPr lang="zh-CN" altLang="en-US" sz="1600" dirty="0" smtClean="0"/>
              <a:t>注释</a:t>
            </a:r>
            <a:endParaRPr lang="en-US" altLang="zh-CN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err="1" smtClean="0"/>
              <a:t>Calc</a:t>
            </a:r>
            <a:r>
              <a:rPr lang="zh-CN" altLang="en-US" sz="1600" dirty="0" smtClean="0"/>
              <a:t> 计算</a:t>
            </a:r>
            <a:endParaRPr lang="zh-CN" altLang="en-US" sz="1600" dirty="0"/>
          </a:p>
          <a:p>
            <a:endParaRPr lang="en-US" altLang="zh-CN" sz="1600" dirty="0"/>
          </a:p>
        </p:txBody>
      </p:sp>
      <p:grpSp>
        <p:nvGrpSpPr>
          <p:cNvPr id="2" name="组合 1"/>
          <p:cNvGrpSpPr/>
          <p:nvPr/>
        </p:nvGrpSpPr>
        <p:grpSpPr>
          <a:xfrm>
            <a:off x="2927648" y="1700808"/>
            <a:ext cx="864096" cy="864096"/>
            <a:chOff x="6600056" y="2276872"/>
            <a:chExt cx="864096" cy="864096"/>
          </a:xfrm>
        </p:grpSpPr>
        <p:sp>
          <p:nvSpPr>
            <p:cNvPr id="7" name="椭圆 6"/>
            <p:cNvSpPr/>
            <p:nvPr/>
          </p:nvSpPr>
          <p:spPr>
            <a:xfrm>
              <a:off x="6600056" y="2276872"/>
              <a:ext cx="864096" cy="864096"/>
            </a:xfrm>
            <a:prstGeom prst="ellipse">
              <a:avLst/>
            </a:prstGeom>
            <a:solidFill>
              <a:srgbClr val="53575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683474" y="2342911"/>
              <a:ext cx="697260" cy="697260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2927648" y="3140968"/>
            <a:ext cx="864096" cy="864096"/>
            <a:chOff x="6600056" y="4293096"/>
            <a:chExt cx="864096" cy="864096"/>
          </a:xfrm>
        </p:grpSpPr>
        <p:sp>
          <p:nvSpPr>
            <p:cNvPr id="8" name="椭圆 7"/>
            <p:cNvSpPr/>
            <p:nvPr/>
          </p:nvSpPr>
          <p:spPr>
            <a:xfrm>
              <a:off x="6600056" y="4293096"/>
              <a:ext cx="864096" cy="864096"/>
            </a:xfrm>
            <a:prstGeom prst="ellipse">
              <a:avLst/>
            </a:prstGeom>
            <a:solidFill>
              <a:srgbClr val="F17F4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660654" y="4365104"/>
              <a:ext cx="720080" cy="720080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3932379" y="3235086"/>
            <a:ext cx="2235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postcss</a:t>
            </a:r>
            <a:r>
              <a:rPr lang="en-US" altLang="zh-CN" sz="2400" dirty="0" smtClean="0"/>
              <a:t>-assets</a:t>
            </a:r>
            <a:endParaRPr lang="en-US" altLang="zh-CN" sz="2400" dirty="0"/>
          </a:p>
        </p:txBody>
      </p:sp>
      <p:sp>
        <p:nvSpPr>
          <p:cNvPr id="17" name="矩形 16"/>
          <p:cNvSpPr/>
          <p:nvPr/>
        </p:nvSpPr>
        <p:spPr>
          <a:xfrm>
            <a:off x="3932379" y="3637481"/>
            <a:ext cx="605205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/>
              <a:t>省略路径   </a:t>
            </a:r>
            <a:r>
              <a:rPr lang="en-US" altLang="zh-CN" sz="1600" dirty="0" smtClean="0"/>
              <a:t>background</a:t>
            </a:r>
            <a:r>
              <a:rPr lang="en-US" altLang="zh-CN" sz="1600" dirty="0"/>
              <a:t>: resolve('bg1.png</a:t>
            </a:r>
            <a:r>
              <a:rPr lang="en-US" altLang="zh-CN" sz="1600" dirty="0" smtClean="0"/>
              <a:t>');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/>
              <a:t>内联图片，把</a:t>
            </a:r>
            <a:r>
              <a:rPr lang="zh-CN" altLang="en-US" sz="1600" dirty="0"/>
              <a:t>图片转换成 </a:t>
            </a:r>
            <a:r>
              <a:rPr lang="en-US" altLang="zh-CN" sz="1600" dirty="0"/>
              <a:t>Base64 </a:t>
            </a:r>
            <a:r>
              <a:rPr lang="zh-CN" altLang="en-US" sz="1600" dirty="0"/>
              <a:t> </a:t>
            </a:r>
            <a:r>
              <a:rPr lang="en-US" altLang="zh-CN" sz="1600" dirty="0" smtClean="0"/>
              <a:t>background: inline(‘</a:t>
            </a:r>
            <a:r>
              <a:rPr lang="en-US" altLang="zh-CN" sz="1600" dirty="0" err="1" smtClean="0"/>
              <a:t>img.jpg</a:t>
            </a:r>
            <a:r>
              <a:rPr lang="en-US" altLang="zh-CN" sz="1600" dirty="0" smtClean="0"/>
              <a:t>');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/>
              <a:t>取图片宽高和尺寸，指定除数</a:t>
            </a:r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18" name="文本框 17"/>
          <p:cNvSpPr txBox="1"/>
          <p:nvPr/>
        </p:nvSpPr>
        <p:spPr>
          <a:xfrm>
            <a:off x="5437050" y="231031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推荐插件</a:t>
            </a:r>
            <a:endParaRPr lang="en-US" altLang="zh-CN" sz="2400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558982" y="753006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32379" y="4561472"/>
            <a:ext cx="7850932" cy="150872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308643" y="3275588"/>
            <a:ext cx="3989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未更新的插件，版本依赖</a:t>
            </a:r>
            <a:r>
              <a:rPr lang="en-US" altLang="zh-CN" dirty="0"/>
              <a:t>postcss5.2.17</a:t>
            </a:r>
          </a:p>
        </p:txBody>
      </p:sp>
    </p:spTree>
    <p:extLst>
      <p:ext uri="{BB962C8B-B14F-4D97-AF65-F5344CB8AC3E}">
        <p14:creationId xmlns:p14="http://schemas.microsoft.com/office/powerpoint/2010/main" xmlns="" val="604211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7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6" grpId="0"/>
      <p:bldP spid="17" grpId="0"/>
      <p:bldP spid="18" grpId="0"/>
      <p:bldP spid="19" grpId="0" animBg="1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559496" y="2132856"/>
            <a:ext cx="2952328" cy="2952328"/>
          </a:xfrm>
          <a:prstGeom prst="ellipse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弧形 7"/>
          <p:cNvSpPr/>
          <p:nvPr/>
        </p:nvSpPr>
        <p:spPr>
          <a:xfrm>
            <a:off x="1559496" y="1682166"/>
            <a:ext cx="3816424" cy="3853708"/>
          </a:xfrm>
          <a:prstGeom prst="arc">
            <a:avLst>
              <a:gd name="adj1" fmla="val 16931681"/>
              <a:gd name="adj2" fmla="val 4519513"/>
            </a:avLst>
          </a:prstGeom>
          <a:ln w="38100">
            <a:solidFill>
              <a:srgbClr val="5357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312792" y="1772816"/>
            <a:ext cx="288032" cy="288032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4957469" y="2415761"/>
            <a:ext cx="288032" cy="288032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5231904" y="3202375"/>
            <a:ext cx="288032" cy="288032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4799856" y="4673374"/>
            <a:ext cx="288032" cy="288032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143213" y="1702565"/>
            <a:ext cx="389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包含</a:t>
            </a:r>
            <a:r>
              <a:rPr lang="en-US" altLang="zh-CN" dirty="0" err="1"/>
              <a:t>AutoPrefixer</a:t>
            </a:r>
            <a:r>
              <a:rPr lang="zh-CN" altLang="en-US" dirty="0"/>
              <a:t>自动添加浏览器前缀</a:t>
            </a:r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5558981" y="2379409"/>
            <a:ext cx="2524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Css</a:t>
            </a:r>
            <a:r>
              <a:rPr lang="zh-CN" altLang="en-US" dirty="0"/>
              <a:t> 层级</a:t>
            </a:r>
            <a:r>
              <a:rPr lang="zh-CN" altLang="en-US" dirty="0" smtClean="0"/>
              <a:t>嵌套</a:t>
            </a: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/>
              <a:t>&amp; .title</a:t>
            </a:r>
          </a:p>
          <a:p>
            <a:endParaRPr lang="en-US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5715090" y="3140968"/>
            <a:ext cx="218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CSS Selectors Level  4</a:t>
            </a:r>
          </a:p>
        </p:txBody>
      </p:sp>
      <p:sp>
        <p:nvSpPr>
          <p:cNvPr id="19" name="矩形 18"/>
          <p:cNvSpPr/>
          <p:nvPr/>
        </p:nvSpPr>
        <p:spPr>
          <a:xfrm>
            <a:off x="5519936" y="3356992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:not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en-US" altLang="zh-CN" dirty="0"/>
              <a:t>:matches  </a:t>
            </a:r>
            <a:r>
              <a:rPr lang="zh-CN" altLang="en-US" dirty="0"/>
              <a:t>语法糖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    :</a:t>
            </a:r>
            <a:r>
              <a:rPr lang="en-US" altLang="zh-CN" dirty="0"/>
              <a:t>valid</a:t>
            </a:r>
            <a:r>
              <a:rPr lang="zh-CN" altLang="en-US" dirty="0"/>
              <a:t>、</a:t>
            </a:r>
            <a:r>
              <a:rPr lang="en-US" altLang="zh-CN" dirty="0"/>
              <a:t>:invalid</a:t>
            </a:r>
            <a:r>
              <a:rPr lang="zh-CN" altLang="en-US" dirty="0"/>
              <a:t>  </a:t>
            </a:r>
            <a:r>
              <a:rPr lang="en-US" altLang="zh-CN" dirty="0" smtClean="0"/>
              <a:t>&lt;</a:t>
            </a:r>
            <a:r>
              <a:rPr lang="en-US" altLang="zh-CN" dirty="0"/>
              <a:t>input type="email"&gt;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:</a:t>
            </a:r>
            <a:r>
              <a:rPr lang="en-US" altLang="zh-CN" dirty="0" smtClean="0"/>
              <a:t>placeholder-shown</a:t>
            </a:r>
            <a:endParaRPr lang="en-US" altLang="zh-CN" dirty="0"/>
          </a:p>
        </p:txBody>
      </p:sp>
      <p:sp>
        <p:nvSpPr>
          <p:cNvPr id="20" name="文本框 19"/>
          <p:cNvSpPr txBox="1"/>
          <p:nvPr/>
        </p:nvSpPr>
        <p:spPr>
          <a:xfrm>
            <a:off x="4188658" y="54561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变量</a:t>
            </a:r>
          </a:p>
        </p:txBody>
      </p:sp>
      <p:sp>
        <p:nvSpPr>
          <p:cNvPr id="21" name="矩形 20"/>
          <p:cNvSpPr/>
          <p:nvPr/>
        </p:nvSpPr>
        <p:spPr>
          <a:xfrm>
            <a:off x="5303912" y="5006250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@custom-selector :--heading h1, h2, h3, h4, h5, h6;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991544" y="3730599"/>
            <a:ext cx="2147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solidFill>
                  <a:schemeClr val="bg1"/>
                </a:solidFill>
              </a:rPr>
              <a:t>postcss-cssnext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375920" y="2310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推荐插件</a:t>
            </a:r>
            <a:endParaRPr lang="en-US" altLang="zh-CN" sz="2400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58982" y="753006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4223792" y="5148796"/>
            <a:ext cx="288032" cy="288032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5303912" y="464384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自定义选择器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4188658" y="5831437"/>
            <a:ext cx="2799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:root { --</a:t>
            </a:r>
            <a:r>
              <a:rPr lang="en-US" altLang="zh-CN" dirty="0" err="1"/>
              <a:t>mainColor</a:t>
            </a:r>
            <a:r>
              <a:rPr lang="en-US" altLang="zh-CN" dirty="0"/>
              <a:t>: red; } </a:t>
            </a:r>
            <a:endParaRPr lang="en-US" altLang="zh-CN" dirty="0" smtClean="0"/>
          </a:p>
          <a:p>
            <a:r>
              <a:rPr lang="en-US" altLang="zh-CN" dirty="0" smtClean="0"/>
              <a:t>a </a:t>
            </a:r>
            <a:r>
              <a:rPr lang="en-US" altLang="zh-CN" dirty="0"/>
              <a:t>{ color: </a:t>
            </a:r>
            <a:r>
              <a:rPr lang="en-US" altLang="zh-CN" dirty="0" err="1"/>
              <a:t>var</a:t>
            </a:r>
            <a:r>
              <a:rPr lang="en-US" altLang="zh-CN" dirty="0"/>
              <a:t>(--</a:t>
            </a:r>
            <a:r>
              <a:rPr lang="en-US" altLang="zh-CN" dirty="0" err="1"/>
              <a:t>mainColor</a:t>
            </a:r>
            <a:r>
              <a:rPr lang="en-US" altLang="zh-CN" dirty="0"/>
              <a:t>); }</a:t>
            </a:r>
          </a:p>
        </p:txBody>
      </p:sp>
      <p:grpSp>
        <p:nvGrpSpPr>
          <p:cNvPr id="33" name="组合 2"/>
          <p:cNvGrpSpPr/>
          <p:nvPr/>
        </p:nvGrpSpPr>
        <p:grpSpPr>
          <a:xfrm>
            <a:off x="2634659" y="2609230"/>
            <a:ext cx="864096" cy="864096"/>
            <a:chOff x="6600056" y="4293096"/>
            <a:chExt cx="864096" cy="864096"/>
          </a:xfrm>
        </p:grpSpPr>
        <p:sp>
          <p:nvSpPr>
            <p:cNvPr id="34" name="椭圆 33"/>
            <p:cNvSpPr/>
            <p:nvPr/>
          </p:nvSpPr>
          <p:spPr>
            <a:xfrm>
              <a:off x="6600056" y="4293096"/>
              <a:ext cx="864096" cy="864096"/>
            </a:xfrm>
            <a:prstGeom prst="ellipse">
              <a:avLst/>
            </a:prstGeom>
            <a:solidFill>
              <a:srgbClr val="F17F4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660654" y="4365104"/>
              <a:ext cx="720080" cy="72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894486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3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/>
      <p:bldP spid="16" grpId="0"/>
      <p:bldP spid="18" grpId="0"/>
      <p:bldP spid="19" grpId="0"/>
      <p:bldP spid="20" grpId="0"/>
      <p:bldP spid="21" grpId="0"/>
      <p:bldP spid="23" grpId="0"/>
      <p:bldP spid="29" grpId="0"/>
      <p:bldP spid="30" grpId="0" animBg="1"/>
      <p:bldP spid="28" grpId="0" animBg="1"/>
      <p:bldP spid="31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559496" y="2132856"/>
            <a:ext cx="2952328" cy="2952328"/>
          </a:xfrm>
          <a:prstGeom prst="ellipse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弧形 7"/>
          <p:cNvSpPr/>
          <p:nvPr/>
        </p:nvSpPr>
        <p:spPr>
          <a:xfrm>
            <a:off x="1559496" y="1682166"/>
            <a:ext cx="3816424" cy="3853708"/>
          </a:xfrm>
          <a:prstGeom prst="arc">
            <a:avLst>
              <a:gd name="adj1" fmla="val 16931681"/>
              <a:gd name="adj2" fmla="val 4519513"/>
            </a:avLst>
          </a:prstGeom>
          <a:ln w="38100">
            <a:solidFill>
              <a:srgbClr val="5357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312792" y="1772816"/>
            <a:ext cx="288032" cy="288032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4957469" y="2415761"/>
            <a:ext cx="288032" cy="288032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5231904" y="3202375"/>
            <a:ext cx="288032" cy="288032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4799856" y="4673374"/>
            <a:ext cx="288032" cy="288032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143213" y="1702565"/>
            <a:ext cx="376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限制嵌套层级 </a:t>
            </a:r>
            <a:r>
              <a:rPr lang="en-US" altLang="zh-CN" dirty="0" smtClean="0"/>
              <a:t>max-nesting-depth</a:t>
            </a:r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5558981" y="2348880"/>
            <a:ext cx="3345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最大空行数  </a:t>
            </a:r>
            <a:r>
              <a:rPr lang="en-US" altLang="zh-CN" dirty="0" smtClean="0"/>
              <a:t>max-empty-lines</a:t>
            </a:r>
            <a:endParaRPr lang="en-US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5715090" y="31409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选择器类型检查</a:t>
            </a:r>
            <a:endParaRPr lang="en-US" altLang="zh-CN" dirty="0"/>
          </a:p>
        </p:txBody>
      </p:sp>
      <p:sp>
        <p:nvSpPr>
          <p:cNvPr id="19" name="矩形 18"/>
          <p:cNvSpPr/>
          <p:nvPr/>
        </p:nvSpPr>
        <p:spPr>
          <a:xfrm>
            <a:off x="5663952" y="3501008"/>
            <a:ext cx="5760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/>
              <a:t>"</a:t>
            </a:r>
            <a:r>
              <a:rPr lang="mr-IN" altLang="zh-CN" dirty="0" err="1"/>
              <a:t>selector-type-no-unknown</a:t>
            </a:r>
            <a:r>
              <a:rPr lang="mr-IN" altLang="zh-CN" dirty="0"/>
              <a:t>": [ </a:t>
            </a:r>
            <a:r>
              <a:rPr lang="mr-IN" altLang="zh-CN" dirty="0" err="1"/>
              <a:t>true</a:t>
            </a:r>
            <a:r>
              <a:rPr lang="mr-IN" altLang="zh-CN" dirty="0"/>
              <a:t>, </a:t>
            </a:r>
            <a:r>
              <a:rPr lang="mr-IN" altLang="zh-CN" dirty="0" smtClean="0"/>
              <a:t>{</a:t>
            </a:r>
            <a:endParaRPr lang="mr-IN" altLang="zh-CN" dirty="0"/>
          </a:p>
          <a:p>
            <a:r>
              <a:rPr lang="en-US" altLang="zh-CN" dirty="0" smtClean="0"/>
              <a:t>	</a:t>
            </a:r>
            <a:r>
              <a:rPr lang="mr-IN" altLang="zh-CN" dirty="0" smtClean="0"/>
              <a:t>"</a:t>
            </a:r>
            <a:r>
              <a:rPr lang="mr-IN" altLang="zh-CN" dirty="0" err="1"/>
              <a:t>ignoreTypes</a:t>
            </a:r>
            <a:r>
              <a:rPr lang="mr-IN" altLang="zh-CN" dirty="0"/>
              <a:t>": ["/^--/"],</a:t>
            </a:r>
          </a:p>
          <a:p>
            <a:r>
              <a:rPr lang="mr-IN" altLang="zh-CN" dirty="0"/>
              <a:t>}],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188658" y="5456141"/>
            <a:ext cx="405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注释前空行 </a:t>
            </a:r>
            <a:r>
              <a:rPr lang="en-US" altLang="zh-CN" dirty="0" smtClean="0"/>
              <a:t>comment-empty-line-before</a:t>
            </a:r>
            <a:endParaRPr lang="en-US" altLang="zh-CN" dirty="0"/>
          </a:p>
        </p:txBody>
      </p:sp>
      <p:sp>
        <p:nvSpPr>
          <p:cNvPr id="23" name="文本框 22"/>
          <p:cNvSpPr txBox="1"/>
          <p:nvPr/>
        </p:nvSpPr>
        <p:spPr>
          <a:xfrm>
            <a:off x="2450275" y="3726323"/>
            <a:ext cx="1209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solidFill>
                  <a:schemeClr val="bg1"/>
                </a:solidFill>
              </a:rPr>
              <a:t>stylelint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375920" y="2310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推荐插件</a:t>
            </a:r>
            <a:endParaRPr lang="en-US" altLang="zh-CN" sz="2400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58982" y="753006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5" name="组合 1"/>
          <p:cNvGrpSpPr/>
          <p:nvPr/>
        </p:nvGrpSpPr>
        <p:grpSpPr>
          <a:xfrm>
            <a:off x="2615525" y="2527580"/>
            <a:ext cx="864096" cy="864096"/>
            <a:chOff x="6600056" y="2276872"/>
            <a:chExt cx="864096" cy="864096"/>
          </a:xfrm>
        </p:grpSpPr>
        <p:sp>
          <p:nvSpPr>
            <p:cNvPr id="26" name="椭圆 25"/>
            <p:cNvSpPr/>
            <p:nvPr/>
          </p:nvSpPr>
          <p:spPr>
            <a:xfrm>
              <a:off x="6600056" y="2276872"/>
              <a:ext cx="864096" cy="864096"/>
            </a:xfrm>
            <a:prstGeom prst="ellipse">
              <a:avLst/>
            </a:prstGeom>
            <a:solidFill>
              <a:srgbClr val="53575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683474" y="2342911"/>
              <a:ext cx="697260" cy="697260"/>
            </a:xfrm>
            <a:prstGeom prst="rect">
              <a:avLst/>
            </a:prstGeom>
          </p:spPr>
        </p:pic>
      </p:grpSp>
      <p:sp>
        <p:nvSpPr>
          <p:cNvPr id="28" name="椭圆 27"/>
          <p:cNvSpPr/>
          <p:nvPr/>
        </p:nvSpPr>
        <p:spPr>
          <a:xfrm>
            <a:off x="4223792" y="5148796"/>
            <a:ext cx="288032" cy="288032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5303912" y="4643844"/>
            <a:ext cx="3849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选择器大小写检查  </a:t>
            </a:r>
            <a:r>
              <a:rPr lang="en-US" altLang="zh-CN" dirty="0" smtClean="0"/>
              <a:t>selector-type-case</a:t>
            </a:r>
            <a:endParaRPr lang="en-US" altLang="zh-CN" dirty="0"/>
          </a:p>
        </p:txBody>
      </p:sp>
      <p:sp>
        <p:nvSpPr>
          <p:cNvPr id="32" name="矩形 31"/>
          <p:cNvSpPr/>
          <p:nvPr/>
        </p:nvSpPr>
        <p:spPr>
          <a:xfrm>
            <a:off x="2187491" y="4239532"/>
            <a:ext cx="17482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stylelint.config.js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中定义规则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223792" y="5871695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赋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关闭选项</a:t>
            </a:r>
            <a:endParaRPr lang="mr-IN" altLang="zh-CN" dirty="0"/>
          </a:p>
        </p:txBody>
      </p:sp>
    </p:spTree>
    <p:extLst>
      <p:ext uri="{BB962C8B-B14F-4D97-AF65-F5344CB8AC3E}">
        <p14:creationId xmlns:p14="http://schemas.microsoft.com/office/powerpoint/2010/main" xmlns="" val="584665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/>
      <p:bldP spid="16" grpId="0"/>
      <p:bldP spid="18" grpId="0"/>
      <p:bldP spid="19" grpId="0"/>
      <p:bldP spid="20" grpId="0"/>
      <p:bldP spid="23" grpId="0"/>
      <p:bldP spid="29" grpId="0"/>
      <p:bldP spid="30" grpId="0" animBg="1"/>
      <p:bldP spid="28" grpId="0" animBg="1"/>
      <p:bldP spid="31" grpId="0"/>
      <p:bldP spid="32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H="1">
            <a:off x="5303912" y="1268760"/>
            <a:ext cx="1368152" cy="5112568"/>
          </a:xfrm>
          <a:prstGeom prst="line">
            <a:avLst/>
          </a:prstGeom>
          <a:ln>
            <a:solidFill>
              <a:srgbClr val="5357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28190" y="345429"/>
            <a:ext cx="3993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53575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</a:t>
            </a:r>
            <a:r>
              <a:rPr lang="en-US" altLang="zh-CN" sz="5400" dirty="0">
                <a:solidFill>
                  <a:srgbClr val="F17F4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</a:t>
            </a:r>
            <a:endParaRPr lang="zh-CN" altLang="en-US" sz="5400" dirty="0">
              <a:solidFill>
                <a:srgbClr val="F17F4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1584" y="1268760"/>
            <a:ext cx="4320480" cy="0"/>
          </a:xfrm>
          <a:prstGeom prst="line">
            <a:avLst/>
          </a:prstGeom>
          <a:ln>
            <a:solidFill>
              <a:srgbClr val="5357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816080" y="1669737"/>
            <a:ext cx="10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54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321591" y="1988840"/>
            <a:ext cx="247870" cy="247870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5303912" y="6381328"/>
            <a:ext cx="4320480" cy="0"/>
          </a:xfrm>
          <a:prstGeom prst="line">
            <a:avLst/>
          </a:prstGeom>
          <a:ln>
            <a:solidFill>
              <a:srgbClr val="5357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5999933" y="3212976"/>
            <a:ext cx="247870" cy="247870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678275" y="4437112"/>
            <a:ext cx="247870" cy="247870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356617" y="5661248"/>
            <a:ext cx="247870" cy="247870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680176" y="1898248"/>
            <a:ext cx="2561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1313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为什么要使用</a:t>
            </a:r>
            <a:r>
              <a:rPr lang="en-US" altLang="zh-CN" sz="2000" dirty="0" err="1" smtClean="0">
                <a:solidFill>
                  <a:srgbClr val="1313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postcss</a:t>
            </a:r>
            <a:endParaRPr lang="en-US" altLang="zh-CN" sz="2000" dirty="0">
              <a:solidFill>
                <a:srgbClr val="13131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680176" y="2298358"/>
            <a:ext cx="3888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rgbClr val="1313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Postcss</a:t>
            </a:r>
            <a:r>
              <a:rPr lang="en-US" altLang="zh-CN" sz="1600" dirty="0" smtClean="0">
                <a:solidFill>
                  <a:srgbClr val="1313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VS </a:t>
            </a:r>
            <a:r>
              <a:rPr lang="en-US" altLang="zh-CN" sz="1600" dirty="0" err="1" smtClean="0">
                <a:solidFill>
                  <a:srgbClr val="1313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sz="1600" dirty="0" smtClean="0">
                <a:solidFill>
                  <a:srgbClr val="1313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预处理器</a:t>
            </a:r>
            <a:endParaRPr lang="en-US" altLang="zh-CN" sz="1600" dirty="0">
              <a:solidFill>
                <a:srgbClr val="13131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99856" y="2817085"/>
            <a:ext cx="10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54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363021" y="303972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1313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原理</a:t>
            </a:r>
            <a:endParaRPr lang="en-US" altLang="zh-CN" sz="2000" dirty="0">
              <a:solidFill>
                <a:srgbClr val="13131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11424" y="3439837"/>
            <a:ext cx="3888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err="1" smtClean="0">
                <a:solidFill>
                  <a:srgbClr val="1313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postcss</a:t>
            </a:r>
            <a:r>
              <a:rPr lang="zh-CN" altLang="en-US" sz="1600" dirty="0" smtClean="0">
                <a:solidFill>
                  <a:srgbClr val="1313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的本质及处理过程</a:t>
            </a:r>
            <a:endParaRPr lang="en-US" altLang="zh-CN" sz="1600" dirty="0">
              <a:solidFill>
                <a:srgbClr val="13131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240016" y="4099382"/>
            <a:ext cx="10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54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223792" y="5229508"/>
            <a:ext cx="10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sz="54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320136" y="4333258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1313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自己编写插件</a:t>
            </a:r>
            <a:endParaRPr lang="en-US" altLang="zh-CN" sz="2000" dirty="0">
              <a:solidFill>
                <a:srgbClr val="13131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316707" y="554917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13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推荐插件及写法</a:t>
            </a:r>
            <a:endParaRPr lang="en-US" altLang="zh-CN" sz="2000" dirty="0">
              <a:solidFill>
                <a:srgbClr val="13131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266222" y="1197198"/>
            <a:ext cx="123935" cy="123935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9585819" y="6319360"/>
            <a:ext cx="123935" cy="123935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03160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4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grpId="0" nodeType="withEffect">
                                  <p:stCondLst>
                                    <p:cond delay="4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8" fill="hold" grpId="0" nodeType="withEffect">
                                  <p:stCondLst>
                                    <p:cond delay="5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2" fill="hold" grpId="0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8" fill="hold" grpId="0" nodeType="withEffect">
                                  <p:stCondLst>
                                    <p:cond delay="7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8" fill="hold" grpId="0" nodeType="withEffect">
                                  <p:stCondLst>
                                    <p:cond delay="7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1" grpId="0"/>
      <p:bldP spid="33" grpId="0" animBg="1"/>
      <p:bldP spid="3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932379" y="1711877"/>
            <a:ext cx="2238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postcss</a:t>
            </a:r>
            <a:r>
              <a:rPr lang="en-US" altLang="zh-CN" sz="2400" dirty="0"/>
              <a:t>-reporter</a:t>
            </a:r>
          </a:p>
        </p:txBody>
      </p:sp>
      <p:sp>
        <p:nvSpPr>
          <p:cNvPr id="11" name="矩形 10"/>
          <p:cNvSpPr/>
          <p:nvPr/>
        </p:nvSpPr>
        <p:spPr>
          <a:xfrm>
            <a:off x="3932379" y="2114272"/>
            <a:ext cx="29557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美化插件的打印信息</a:t>
            </a:r>
            <a:endParaRPr lang="en-US" altLang="zh-CN" sz="1600" dirty="0"/>
          </a:p>
        </p:txBody>
      </p:sp>
      <p:grpSp>
        <p:nvGrpSpPr>
          <p:cNvPr id="2" name="组合 1"/>
          <p:cNvGrpSpPr/>
          <p:nvPr/>
        </p:nvGrpSpPr>
        <p:grpSpPr>
          <a:xfrm>
            <a:off x="2927648" y="1700808"/>
            <a:ext cx="864096" cy="864096"/>
            <a:chOff x="6600056" y="2276872"/>
            <a:chExt cx="864096" cy="864096"/>
          </a:xfrm>
        </p:grpSpPr>
        <p:sp>
          <p:nvSpPr>
            <p:cNvPr id="7" name="椭圆 6"/>
            <p:cNvSpPr/>
            <p:nvPr/>
          </p:nvSpPr>
          <p:spPr>
            <a:xfrm>
              <a:off x="6600056" y="2276872"/>
              <a:ext cx="864096" cy="864096"/>
            </a:xfrm>
            <a:prstGeom prst="ellipse">
              <a:avLst/>
            </a:prstGeom>
            <a:solidFill>
              <a:srgbClr val="53575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683474" y="2342911"/>
              <a:ext cx="697260" cy="697260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2927648" y="3573016"/>
            <a:ext cx="864096" cy="864096"/>
            <a:chOff x="6600056" y="4293096"/>
            <a:chExt cx="864096" cy="864096"/>
          </a:xfrm>
        </p:grpSpPr>
        <p:sp>
          <p:nvSpPr>
            <p:cNvPr id="8" name="椭圆 7"/>
            <p:cNvSpPr/>
            <p:nvPr/>
          </p:nvSpPr>
          <p:spPr>
            <a:xfrm>
              <a:off x="6600056" y="4293096"/>
              <a:ext cx="864096" cy="864096"/>
            </a:xfrm>
            <a:prstGeom prst="ellipse">
              <a:avLst/>
            </a:prstGeom>
            <a:solidFill>
              <a:srgbClr val="F17F4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660654" y="4365104"/>
              <a:ext cx="720080" cy="720080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3932379" y="3667134"/>
            <a:ext cx="2038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postcss</a:t>
            </a:r>
            <a:r>
              <a:rPr lang="en-US" altLang="zh-CN" sz="2400" dirty="0" smtClean="0"/>
              <a:t>-import</a:t>
            </a:r>
            <a:endParaRPr lang="en-US" altLang="zh-CN" sz="2400" dirty="0"/>
          </a:p>
        </p:txBody>
      </p:sp>
      <p:sp>
        <p:nvSpPr>
          <p:cNvPr id="17" name="矩形 16"/>
          <p:cNvSpPr/>
          <p:nvPr/>
        </p:nvSpPr>
        <p:spPr>
          <a:xfrm>
            <a:off x="3932379" y="4069529"/>
            <a:ext cx="44678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@import</a:t>
            </a:r>
            <a:r>
              <a:rPr lang="zh-CN" altLang="en-US" dirty="0" smtClean="0"/>
              <a:t>引入外部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文件必须</a:t>
            </a:r>
            <a:endParaRPr lang="en-US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5437050" y="231031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推荐插件</a:t>
            </a:r>
            <a:endParaRPr lang="en-US" altLang="zh-CN" sz="2400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558982" y="753006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94562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7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7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6" grpId="0"/>
      <p:bldP spid="17" grpId="0"/>
      <p:bldP spid="18" grpId="0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16238" y="1711877"/>
            <a:ext cx="864096" cy="864096"/>
            <a:chOff x="6600056" y="2276872"/>
            <a:chExt cx="864096" cy="864096"/>
          </a:xfrm>
        </p:grpSpPr>
        <p:sp>
          <p:nvSpPr>
            <p:cNvPr id="7" name="椭圆 6"/>
            <p:cNvSpPr/>
            <p:nvPr/>
          </p:nvSpPr>
          <p:spPr>
            <a:xfrm>
              <a:off x="6600056" y="2276872"/>
              <a:ext cx="864096" cy="864096"/>
            </a:xfrm>
            <a:prstGeom prst="ellipse">
              <a:avLst/>
            </a:prstGeom>
            <a:solidFill>
              <a:srgbClr val="53575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683474" y="2342911"/>
              <a:ext cx="697260" cy="697260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/>
        </p:nvSpPr>
        <p:spPr>
          <a:xfrm>
            <a:off x="5437050" y="231031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推荐插件</a:t>
            </a:r>
            <a:endParaRPr lang="en-US" altLang="zh-CN" sz="2400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558982" y="753006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886836" y="1825436"/>
            <a:ext cx="2147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postcss</a:t>
            </a:r>
            <a:r>
              <a:rPr lang="en-US" altLang="zh-CN" sz="2400" dirty="0"/>
              <a:t>-triangle</a:t>
            </a:r>
          </a:p>
        </p:txBody>
      </p:sp>
      <p:sp>
        <p:nvSpPr>
          <p:cNvPr id="20" name="矩形 19"/>
          <p:cNvSpPr/>
          <p:nvPr/>
        </p:nvSpPr>
        <p:spPr>
          <a:xfrm>
            <a:off x="3928630" y="2431117"/>
            <a:ext cx="44678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画三角形</a:t>
            </a:r>
            <a:endParaRPr lang="en-US" altLang="zh-CN" dirty="0"/>
          </a:p>
          <a:p>
            <a:r>
              <a:rPr lang="en-US" altLang="zh-CN" dirty="0"/>
              <a:t>triangle: pointing-right;</a:t>
            </a:r>
          </a:p>
          <a:p>
            <a:r>
              <a:rPr lang="en-US" altLang="zh-CN" dirty="0"/>
              <a:t>width: 150px;</a:t>
            </a:r>
          </a:p>
          <a:p>
            <a:r>
              <a:rPr lang="en-US" altLang="zh-CN" dirty="0"/>
              <a:t>height: 115px;</a:t>
            </a:r>
          </a:p>
          <a:p>
            <a:r>
              <a:rPr lang="en-US" altLang="zh-CN" dirty="0"/>
              <a:t>background-color: red;</a:t>
            </a:r>
          </a:p>
        </p:txBody>
      </p:sp>
    </p:spTree>
    <p:extLst>
      <p:ext uri="{BB962C8B-B14F-4D97-AF65-F5344CB8AC3E}">
        <p14:creationId xmlns:p14="http://schemas.microsoft.com/office/powerpoint/2010/main" xmlns="" val="254284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14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924944"/>
            <a:ext cx="12192000" cy="576064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631504" y="2755776"/>
            <a:ext cx="914400" cy="914400"/>
            <a:chOff x="1631504" y="2755776"/>
            <a:chExt cx="914400" cy="914400"/>
          </a:xfrm>
        </p:grpSpPr>
        <p:sp>
          <p:nvSpPr>
            <p:cNvPr id="7" name="椭圆 6"/>
            <p:cNvSpPr/>
            <p:nvPr/>
          </p:nvSpPr>
          <p:spPr>
            <a:xfrm>
              <a:off x="1631504" y="2755776"/>
              <a:ext cx="914400" cy="914400"/>
            </a:xfrm>
            <a:prstGeom prst="ellipse">
              <a:avLst/>
            </a:prstGeom>
            <a:solidFill>
              <a:srgbClr val="F17F4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706488" y="2868479"/>
              <a:ext cx="717104" cy="717104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5519936" y="2755776"/>
            <a:ext cx="914400" cy="914400"/>
            <a:chOff x="5519936" y="2755776"/>
            <a:chExt cx="914400" cy="914400"/>
          </a:xfrm>
        </p:grpSpPr>
        <p:sp>
          <p:nvSpPr>
            <p:cNvPr id="9" name="椭圆 8"/>
            <p:cNvSpPr/>
            <p:nvPr/>
          </p:nvSpPr>
          <p:spPr>
            <a:xfrm>
              <a:off x="5519936" y="2755776"/>
              <a:ext cx="914400" cy="914400"/>
            </a:xfrm>
            <a:prstGeom prst="ellipse">
              <a:avLst/>
            </a:prstGeom>
            <a:solidFill>
              <a:srgbClr val="F17F4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558981" y="2775451"/>
              <a:ext cx="841276" cy="841276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9445291" y="2704252"/>
            <a:ext cx="948480" cy="965924"/>
            <a:chOff x="3541640" y="2704252"/>
            <a:chExt cx="948480" cy="965924"/>
          </a:xfrm>
        </p:grpSpPr>
        <p:sp>
          <p:nvSpPr>
            <p:cNvPr id="8" name="椭圆 7"/>
            <p:cNvSpPr/>
            <p:nvPr/>
          </p:nvSpPr>
          <p:spPr>
            <a:xfrm>
              <a:off x="3575720" y="2755776"/>
              <a:ext cx="914400" cy="914400"/>
            </a:xfrm>
            <a:prstGeom prst="ellipse">
              <a:avLst/>
            </a:prstGeom>
            <a:solidFill>
              <a:srgbClr val="F17F4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541640" y="2704252"/>
              <a:ext cx="948479" cy="948479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7464152" y="2755776"/>
            <a:ext cx="914400" cy="914400"/>
            <a:chOff x="7464152" y="2755776"/>
            <a:chExt cx="914400" cy="914400"/>
          </a:xfrm>
        </p:grpSpPr>
        <p:sp>
          <p:nvSpPr>
            <p:cNvPr id="10" name="椭圆 9"/>
            <p:cNvSpPr/>
            <p:nvPr/>
          </p:nvSpPr>
          <p:spPr>
            <a:xfrm>
              <a:off x="7464152" y="2755776"/>
              <a:ext cx="914400" cy="914400"/>
            </a:xfrm>
            <a:prstGeom prst="ellipse">
              <a:avLst/>
            </a:prstGeom>
            <a:solidFill>
              <a:srgbClr val="F17F4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561870" y="2857120"/>
              <a:ext cx="718964" cy="718964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3535532" y="2776632"/>
            <a:ext cx="914400" cy="914400"/>
            <a:chOff x="9408368" y="2755776"/>
            <a:chExt cx="914400" cy="914400"/>
          </a:xfrm>
        </p:grpSpPr>
        <p:sp>
          <p:nvSpPr>
            <p:cNvPr id="11" name="椭圆 10"/>
            <p:cNvSpPr/>
            <p:nvPr/>
          </p:nvSpPr>
          <p:spPr>
            <a:xfrm>
              <a:off x="9408368" y="2755776"/>
              <a:ext cx="914400" cy="914400"/>
            </a:xfrm>
            <a:prstGeom prst="ellipse">
              <a:avLst/>
            </a:prstGeom>
            <a:solidFill>
              <a:srgbClr val="F17F4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491297" y="2850390"/>
              <a:ext cx="725694" cy="725694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/>
        </p:nvSpPr>
        <p:spPr>
          <a:xfrm>
            <a:off x="7335967" y="2121092"/>
            <a:ext cx="117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stylelint</a:t>
            </a:r>
            <a:endParaRPr lang="en-US" altLang="zh-CN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911424" y="3780005"/>
            <a:ext cx="2106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postcss-cssnext</a:t>
            </a:r>
            <a:endParaRPr lang="en-US" altLang="zh-CN" sz="2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2673557" y="2132439"/>
            <a:ext cx="272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postcss</a:t>
            </a:r>
            <a:r>
              <a:rPr lang="en-US" altLang="zh-CN" sz="2400" dirty="0"/>
              <a:t>-sassy-</a:t>
            </a:r>
            <a:r>
              <a:rPr lang="en-US" altLang="zh-CN" sz="2400" dirty="0" err="1"/>
              <a:t>mixins</a:t>
            </a:r>
            <a:endParaRPr lang="en-US" altLang="zh-CN" sz="2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952528" y="3843195"/>
            <a:ext cx="2049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postcss</a:t>
            </a:r>
            <a:r>
              <a:rPr lang="en-US" altLang="zh-CN" sz="2400" dirty="0" smtClean="0"/>
              <a:t>-extend</a:t>
            </a:r>
            <a:endParaRPr lang="en-US" altLang="zh-CN" sz="2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9372350" y="3789040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cssnano</a:t>
            </a:r>
            <a:endParaRPr lang="en-US" altLang="zh-CN" sz="2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388114" y="20907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插件顺序</a:t>
            </a:r>
            <a:endParaRPr lang="en-US" altLang="zh-CN" sz="2400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58982" y="753006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19753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/>
      <p:bldP spid="22" grpId="0"/>
      <p:bldP spid="26" grpId="0"/>
      <p:bldP spid="28" grpId="0"/>
      <p:bldP spid="30" grpId="0"/>
      <p:bldP spid="33" grpId="0"/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415480" y="816677"/>
            <a:ext cx="1199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phpstorm</a:t>
            </a:r>
            <a:endParaRPr lang="en-US" altLang="zh-CN" sz="20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943872" y="2310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关闭编辑器检查</a:t>
            </a:r>
            <a:endParaRPr lang="en-US" altLang="zh-CN" sz="2400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558982" y="753006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7488" y="1196752"/>
            <a:ext cx="4267815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353522" y="908720"/>
            <a:ext cx="904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vscode</a:t>
            </a:r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84032" y="1694036"/>
            <a:ext cx="53467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4673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927648" y="1556792"/>
            <a:ext cx="864096" cy="864096"/>
            <a:chOff x="6600056" y="4293096"/>
            <a:chExt cx="864096" cy="864096"/>
          </a:xfrm>
        </p:grpSpPr>
        <p:sp>
          <p:nvSpPr>
            <p:cNvPr id="8" name="椭圆 7"/>
            <p:cNvSpPr/>
            <p:nvPr/>
          </p:nvSpPr>
          <p:spPr>
            <a:xfrm>
              <a:off x="6600056" y="4293096"/>
              <a:ext cx="864096" cy="864096"/>
            </a:xfrm>
            <a:prstGeom prst="ellipse">
              <a:avLst/>
            </a:prstGeom>
            <a:solidFill>
              <a:srgbClr val="F17F4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660654" y="4365104"/>
              <a:ext cx="720080" cy="720080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3932379" y="1650910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/>
              <a:t>cssModules</a:t>
            </a:r>
            <a:endParaRPr lang="en-US" altLang="zh-CN" sz="2000" dirty="0"/>
          </a:p>
        </p:txBody>
      </p:sp>
      <p:sp>
        <p:nvSpPr>
          <p:cNvPr id="17" name="矩形 16"/>
          <p:cNvSpPr/>
          <p:nvPr/>
        </p:nvSpPr>
        <p:spPr>
          <a:xfrm>
            <a:off x="3932379" y="2053305"/>
            <a:ext cx="59800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与</a:t>
            </a:r>
            <a:r>
              <a:rPr lang="en-US" altLang="zh-CN" dirty="0" err="1" smtClean="0"/>
              <a:t>postcss</a:t>
            </a:r>
            <a:r>
              <a:rPr lang="zh-CN" altLang="en-US" dirty="0" smtClean="0"/>
              <a:t>并列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style</a:t>
            </a:r>
            <a:r>
              <a:rPr lang="zh-CN" altLang="en-US" dirty="0" smtClean="0"/>
              <a:t>标签</a:t>
            </a:r>
            <a:r>
              <a:rPr lang="zh-CN" altLang="en-US" dirty="0"/>
              <a:t>中写 </a:t>
            </a:r>
            <a:r>
              <a:rPr lang="en-US" altLang="zh-CN" dirty="0" smtClean="0"/>
              <a:t>module&lt;style module&gt;</a:t>
            </a:r>
          </a:p>
          <a:p>
            <a:pPr marL="285750" indent="-285750">
              <a:buFont typeface="Arial" charset="0"/>
              <a:buChar char="•"/>
            </a:pPr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模版</a:t>
            </a:r>
            <a:r>
              <a:rPr lang="zh-CN" altLang="en-US" dirty="0"/>
              <a:t>中由</a:t>
            </a:r>
            <a:r>
              <a:rPr lang="en-US" altLang="zh-CN" dirty="0"/>
              <a:t>$style</a:t>
            </a:r>
            <a:r>
              <a:rPr lang="zh-CN" altLang="en-US" dirty="0"/>
              <a:t>注入类</a:t>
            </a:r>
            <a:r>
              <a:rPr lang="zh-CN" altLang="en-US" dirty="0" smtClean="0"/>
              <a:t>名  </a:t>
            </a:r>
            <a:r>
              <a:rPr lang="en-US" altLang="zh-CN" dirty="0" smtClean="0"/>
              <a:t>:</a:t>
            </a:r>
            <a:r>
              <a:rPr lang="en-US" altLang="zh-CN" dirty="0"/>
              <a:t>class="$</a:t>
            </a:r>
            <a:r>
              <a:rPr lang="en-US" altLang="zh-CN" dirty="0" err="1" smtClean="0"/>
              <a:t>style.navItem</a:t>
            </a:r>
            <a:r>
              <a:rPr lang="en-US" altLang="zh-CN" dirty="0" smtClean="0"/>
              <a:t>”</a:t>
            </a:r>
          </a:p>
          <a:p>
            <a:pPr marL="285750" indent="-285750">
              <a:buFont typeface="Arial" charset="0"/>
              <a:buChar char="•"/>
            </a:pP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“-”</a:t>
            </a:r>
            <a:r>
              <a:rPr lang="zh-CN" altLang="en-US" dirty="0" smtClean="0"/>
              <a:t>改写</a:t>
            </a:r>
            <a:r>
              <a:rPr lang="en-US" altLang="zh-CN" dirty="0" smtClean="0"/>
              <a:t>  </a:t>
            </a:r>
            <a:r>
              <a:rPr lang="en-US" altLang="zh-CN" dirty="0"/>
              <a:t>$</a:t>
            </a:r>
            <a:r>
              <a:rPr lang="en-US" altLang="zh-CN" dirty="0" err="1" smtClean="0"/>
              <a:t>style.normalPopWrapper</a:t>
            </a:r>
            <a:r>
              <a:rPr lang="en-US" altLang="zh-CN" dirty="0" smtClean="0"/>
              <a:t>”</a:t>
            </a:r>
          </a:p>
          <a:p>
            <a:pPr marL="285750" indent="-285750">
              <a:buFont typeface="Arial" charset="0"/>
              <a:buChar char="•"/>
            </a:pPr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/>
              <a:t>不支持多类名</a:t>
            </a:r>
          </a:p>
          <a:p>
            <a:pPr marL="285750" indent="-285750">
              <a:buFont typeface="Arial" charset="0"/>
              <a:buChar char="•"/>
            </a:pPr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endParaRPr lang="en-US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5231904" y="23103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样式模块化</a:t>
            </a:r>
            <a:endParaRPr lang="en-US" altLang="zh-CN" sz="2400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558982" y="753006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51829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45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1"/>
      <p:bldP spid="18" grpId="0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537" b="753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平行四边形 4"/>
          <p:cNvSpPr/>
          <p:nvPr/>
        </p:nvSpPr>
        <p:spPr>
          <a:xfrm>
            <a:off x="1847528" y="0"/>
            <a:ext cx="8712968" cy="6858000"/>
          </a:xfrm>
          <a:prstGeom prst="parallelogram">
            <a:avLst>
              <a:gd name="adj" fmla="val 26721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131360" y="2309971"/>
            <a:ext cx="3929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rgbClr val="53575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THANKS</a:t>
            </a:r>
            <a:endParaRPr lang="zh-CN" altLang="en-US" sz="7200" dirty="0">
              <a:solidFill>
                <a:srgbClr val="53575A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72063" y="3582308"/>
            <a:ext cx="1847875" cy="14401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811042" y="4067780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watching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09353" y="1336678"/>
            <a:ext cx="973293" cy="9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13418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mp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0" fill="hold"/>
                                        <p:tgtEl>
                                          <p:spTgt spid="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7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/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367808" y="513626"/>
            <a:ext cx="147616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00" dirty="0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39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28048" y="2348881"/>
            <a:ext cx="5663952" cy="576064"/>
          </a:xfrm>
          <a:prstGeom prst="rect">
            <a:avLst/>
          </a:prstGeom>
          <a:solidFill>
            <a:srgbClr val="F17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816080" y="2398758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1313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为什么要使用</a:t>
            </a:r>
            <a:r>
              <a:rPr lang="en-US" altLang="zh-CN" sz="2400" dirty="0" err="1">
                <a:solidFill>
                  <a:srgbClr val="1313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postcss</a:t>
            </a:r>
            <a:endParaRPr lang="en-US" altLang="zh-CN" sz="2400" dirty="0">
              <a:solidFill>
                <a:srgbClr val="13131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12768" y="3337942"/>
            <a:ext cx="5663952" cy="57606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912767" y="3387819"/>
            <a:ext cx="2942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1313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en-US" altLang="zh-CN" sz="2400" dirty="0" err="1" smtClean="0">
                <a:solidFill>
                  <a:srgbClr val="1313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sz="2400" dirty="0">
                <a:solidFill>
                  <a:srgbClr val="1313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预</a:t>
            </a:r>
            <a:r>
              <a:rPr lang="zh-CN" altLang="en-US" sz="2400" dirty="0" smtClean="0">
                <a:solidFill>
                  <a:srgbClr val="1313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处理器的不足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912768" y="4327003"/>
            <a:ext cx="5663952" cy="57606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912768" y="4376880"/>
            <a:ext cx="2567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1313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en-US" altLang="zh-CN" sz="2400" dirty="0" err="1" smtClean="0">
                <a:solidFill>
                  <a:srgbClr val="1313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postcss</a:t>
            </a:r>
            <a:r>
              <a:rPr lang="zh-CN" altLang="en-US" sz="2400" dirty="0" smtClean="0">
                <a:solidFill>
                  <a:srgbClr val="1313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的优势</a:t>
            </a:r>
            <a:endParaRPr lang="en-US" altLang="zh-CN" sz="2400" dirty="0">
              <a:solidFill>
                <a:srgbClr val="13131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643632" y="2709891"/>
            <a:ext cx="766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endParaRPr lang="zh-CN" altLang="en-US" sz="48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519697" y="3326050"/>
            <a:ext cx="123935" cy="123935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16057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mp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0" fill="hold"/>
                                        <p:tgtEl>
                                          <p:spTgt spid="5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7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7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7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14" grpId="0"/>
      <p:bldP spid="20" grpId="0" animBg="1"/>
      <p:bldP spid="21" grpId="0"/>
      <p:bldP spid="22" grpId="0" animBg="1"/>
      <p:bldP spid="23" grpId="0"/>
      <p:bldP spid="26" grpId="0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3362620" y="1946364"/>
            <a:ext cx="3093420" cy="914400"/>
          </a:xfrm>
          <a:prstGeom prst="roundRect">
            <a:avLst>
              <a:gd name="adj" fmla="val 50000"/>
            </a:avLst>
          </a:prstGeom>
          <a:solidFill>
            <a:srgbClr val="F17F4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3374611" y="3310602"/>
            <a:ext cx="3081429" cy="914400"/>
          </a:xfrm>
          <a:prstGeom prst="roundRect">
            <a:avLst>
              <a:gd name="adj" fmla="val 50000"/>
            </a:avLst>
          </a:prstGeom>
          <a:solidFill>
            <a:srgbClr val="53575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3386602" y="4674840"/>
            <a:ext cx="3069438" cy="914400"/>
          </a:xfrm>
          <a:prstGeom prst="roundRect">
            <a:avLst>
              <a:gd name="adj" fmla="val 50000"/>
            </a:avLst>
          </a:prstGeom>
          <a:solidFill>
            <a:srgbClr val="F17F4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34442" y="3412837"/>
            <a:ext cx="808484" cy="80848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16180" y="1898848"/>
            <a:ext cx="1005458" cy="100545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75948" y="4758243"/>
            <a:ext cx="754499" cy="754499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421638" y="2093664"/>
            <a:ext cx="4950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学习成本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75703" y="3467883"/>
            <a:ext cx="4950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体积较大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29768" y="4842102"/>
            <a:ext cx="4950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功能不可扩展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717887" y="231031"/>
            <a:ext cx="2746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1313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sz="2400" dirty="0">
                <a:solidFill>
                  <a:srgbClr val="1313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预处</a:t>
            </a:r>
            <a:r>
              <a:rPr lang="zh-CN" altLang="en-US" sz="2400" dirty="0" smtClean="0">
                <a:solidFill>
                  <a:srgbClr val="1313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理器的不足</a:t>
            </a:r>
            <a:endParaRPr lang="en-US" altLang="zh-CN" sz="2400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58982" y="753006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598636" y="3265486"/>
            <a:ext cx="3722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ES_tradnl" altLang="zh-CN" b="1" dirty="0" err="1"/>
              <a:t>Libsass</a:t>
            </a:r>
            <a:r>
              <a:rPr lang="es-ES_tradnl" altLang="zh-CN" b="1" dirty="0"/>
              <a:t>:</a:t>
            </a:r>
            <a:r>
              <a:rPr lang="es-ES_tradnl" altLang="zh-CN" dirty="0"/>
              <a:t> 110 files, 21 300 LOC of C++</a:t>
            </a:r>
          </a:p>
          <a:p>
            <a:pPr fontAlgn="base"/>
            <a:r>
              <a:rPr lang="es-ES_tradnl" altLang="zh-CN" b="1" dirty="0" err="1"/>
              <a:t>Stylus</a:t>
            </a:r>
            <a:r>
              <a:rPr lang="es-ES_tradnl" altLang="zh-CN" b="1" dirty="0"/>
              <a:t>:</a:t>
            </a:r>
            <a:r>
              <a:rPr lang="es-ES_tradnl" altLang="zh-CN" dirty="0"/>
              <a:t> 72 files, 7 900 LOC</a:t>
            </a:r>
          </a:p>
          <a:p>
            <a:pPr fontAlgn="base"/>
            <a:r>
              <a:rPr lang="es-ES_tradnl" altLang="zh-CN" b="1" dirty="0" err="1"/>
              <a:t>Less</a:t>
            </a:r>
            <a:r>
              <a:rPr lang="es-ES_tradnl" altLang="zh-CN" b="1" dirty="0"/>
              <a:t>:</a:t>
            </a:r>
            <a:r>
              <a:rPr lang="es-ES_tradnl" altLang="zh-CN" dirty="0"/>
              <a:t> 105 files, 9 800 LOC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874354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7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6" presetClass="entr" presetSubtype="4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42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4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6" grpId="0"/>
      <p:bldP spid="17" grpId="0"/>
      <p:bldP spid="18" grpId="0"/>
      <p:bldP spid="19" grpId="0"/>
      <p:bldP spid="20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362466" y="142134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131313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处理速度快</a:t>
            </a:r>
            <a:endParaRPr lang="en-US" altLang="zh-CN" sz="2000" dirty="0">
              <a:solidFill>
                <a:srgbClr val="131313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24569" y="229859"/>
            <a:ext cx="2151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postcss</a:t>
            </a:r>
            <a:r>
              <a:rPr lang="zh-CN" altLang="en-US" sz="2400" dirty="0" smtClean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的优势</a:t>
            </a:r>
            <a:endParaRPr lang="en-US" altLang="zh-CN" sz="2400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58982" y="753006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55440" y="2575247"/>
            <a:ext cx="3960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222222"/>
                </a:solidFill>
                <a:latin typeface="PT Serif" charset="0"/>
              </a:rPr>
              <a:t>处理</a:t>
            </a:r>
            <a:r>
              <a:rPr lang="en-US" altLang="zh-CN" dirty="0" smtClean="0">
                <a:solidFill>
                  <a:srgbClr val="222222"/>
                </a:solidFill>
                <a:latin typeface="PT Serif" charset="0"/>
              </a:rPr>
              <a:t>200 KB</a:t>
            </a:r>
            <a:r>
              <a:rPr lang="zh-CN" altLang="en-US" dirty="0" smtClean="0">
                <a:solidFill>
                  <a:srgbClr val="222222"/>
                </a:solidFill>
                <a:latin typeface="PT Serif" charset="0"/>
              </a:rPr>
              <a:t>的简单语法</a:t>
            </a:r>
            <a:r>
              <a:rPr lang="en-US" altLang="zh-CN" dirty="0" smtClean="0">
                <a:solidFill>
                  <a:srgbClr val="222222"/>
                </a:solidFill>
                <a:latin typeface="PT Serif" charset="0"/>
              </a:rPr>
              <a:t> CSS </a:t>
            </a:r>
            <a:r>
              <a:rPr lang="zh-CN" altLang="en-US" dirty="0" smtClean="0">
                <a:solidFill>
                  <a:srgbClr val="222222"/>
                </a:solidFill>
                <a:latin typeface="PT Serif" charset="0"/>
              </a:rPr>
              <a:t>文件用时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5440" y="2950206"/>
            <a:ext cx="6868410" cy="294962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668184" y="1984851"/>
            <a:ext cx="2387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/>
              <a:t>PostCSS</a:t>
            </a:r>
            <a:r>
              <a:rPr lang="en-US" altLang="zh-CN" sz="2000" dirty="0"/>
              <a:t> Benchmarks</a:t>
            </a:r>
          </a:p>
        </p:txBody>
      </p:sp>
      <p:sp>
        <p:nvSpPr>
          <p:cNvPr id="15" name="矩形 14"/>
          <p:cNvSpPr/>
          <p:nvPr/>
        </p:nvSpPr>
        <p:spPr>
          <a:xfrm>
            <a:off x="6083587" y="2598150"/>
            <a:ext cx="55570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Css</a:t>
            </a:r>
            <a:r>
              <a:rPr lang="zh-CN" altLang="en-US" dirty="0" smtClean="0"/>
              <a:t>处理器在解析使用嵌套，混合，变量等语法时</a:t>
            </a:r>
            <a:r>
              <a:rPr lang="zh-CN" altLang="en-US" dirty="0" smtClean="0">
                <a:solidFill>
                  <a:srgbClr val="222222"/>
                </a:solidFill>
                <a:latin typeface="PT Serif" charset="0"/>
              </a:rPr>
              <a:t>用时（代码量小于</a:t>
            </a:r>
            <a:r>
              <a:rPr lang="en-US" altLang="zh-CN" dirty="0" smtClean="0">
                <a:solidFill>
                  <a:srgbClr val="222222"/>
                </a:solidFill>
                <a:latin typeface="PT Serif" charset="0"/>
              </a:rPr>
              <a:t>100</a:t>
            </a:r>
            <a:r>
              <a:rPr lang="zh-CN" altLang="en-US" dirty="0" smtClean="0">
                <a:solidFill>
                  <a:srgbClr val="222222"/>
                </a:solidFill>
                <a:latin typeface="PT Serif" charset="0"/>
              </a:rPr>
              <a:t>行）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11498" y="3517867"/>
            <a:ext cx="5429118" cy="251318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631504" y="1988840"/>
            <a:ext cx="33123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2000" dirty="0"/>
              <a:t>CSS Preprocessor Benchmark</a:t>
            </a:r>
          </a:p>
        </p:txBody>
      </p:sp>
    </p:spTree>
    <p:extLst>
      <p:ext uri="{BB962C8B-B14F-4D97-AF65-F5344CB8AC3E}">
        <p14:creationId xmlns:p14="http://schemas.microsoft.com/office/powerpoint/2010/main" xmlns="" val="1286577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4" grpId="0"/>
      <p:bldP spid="13" grpId="0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KSO_Shape"/>
          <p:cNvSpPr>
            <a:spLocks/>
          </p:cNvSpPr>
          <p:nvPr/>
        </p:nvSpPr>
        <p:spPr bwMode="auto">
          <a:xfrm>
            <a:off x="4207519" y="4581128"/>
            <a:ext cx="736353" cy="792088"/>
          </a:xfrm>
          <a:custGeom>
            <a:avLst/>
            <a:gdLst>
              <a:gd name="T0" fmla="*/ 1735389 w 3295"/>
              <a:gd name="T1" fmla="*/ 901016 h 3303"/>
              <a:gd name="T2" fmla="*/ 828737 w 3295"/>
              <a:gd name="T3" fmla="*/ 0 h 3303"/>
              <a:gd name="T4" fmla="*/ 2179 w 3295"/>
              <a:gd name="T5" fmla="*/ 0 h 3303"/>
              <a:gd name="T6" fmla="*/ 0 w 3295"/>
              <a:gd name="T7" fmla="*/ 825795 h 3303"/>
              <a:gd name="T8" fmla="*/ 896300 w 3295"/>
              <a:gd name="T9" fmla="*/ 1740438 h 3303"/>
              <a:gd name="T10" fmla="*/ 1107707 w 3295"/>
              <a:gd name="T11" fmla="*/ 1742074 h 3303"/>
              <a:gd name="T12" fmla="*/ 1737024 w 3295"/>
              <a:gd name="T13" fmla="*/ 1112507 h 3303"/>
              <a:gd name="T14" fmla="*/ 1735389 w 3295"/>
              <a:gd name="T15" fmla="*/ 901016 h 3303"/>
              <a:gd name="T16" fmla="*/ 221214 w 3295"/>
              <a:gd name="T17" fmla="*/ 373379 h 3303"/>
              <a:gd name="T18" fmla="*/ 369962 w 3295"/>
              <a:gd name="T19" fmla="*/ 225118 h 3303"/>
              <a:gd name="T20" fmla="*/ 518165 w 3295"/>
              <a:gd name="T21" fmla="*/ 373379 h 3303"/>
              <a:gd name="T22" fmla="*/ 369962 w 3295"/>
              <a:gd name="T23" fmla="*/ 521641 h 3303"/>
              <a:gd name="T24" fmla="*/ 221214 w 3295"/>
              <a:gd name="T25" fmla="*/ 373379 h 3303"/>
              <a:gd name="T26" fmla="*/ 1028702 w 3295"/>
              <a:gd name="T27" fmla="*/ 1408485 h 3303"/>
              <a:gd name="T28" fmla="*/ 451147 w 3295"/>
              <a:gd name="T29" fmla="*/ 831246 h 3303"/>
              <a:gd name="T30" fmla="*/ 503998 w 3295"/>
              <a:gd name="T31" fmla="*/ 778918 h 3303"/>
              <a:gd name="T32" fmla="*/ 1081008 w 3295"/>
              <a:gd name="T33" fmla="*/ 1355612 h 3303"/>
              <a:gd name="T34" fmla="*/ 1028702 w 3295"/>
              <a:gd name="T35" fmla="*/ 1408485 h 3303"/>
              <a:gd name="T36" fmla="*/ 1185622 w 3295"/>
              <a:gd name="T37" fmla="*/ 1250957 h 3303"/>
              <a:gd name="T38" fmla="*/ 608612 w 3295"/>
              <a:gd name="T39" fmla="*/ 673718 h 3303"/>
              <a:gd name="T40" fmla="*/ 661464 w 3295"/>
              <a:gd name="T41" fmla="*/ 621390 h 3303"/>
              <a:gd name="T42" fmla="*/ 1238474 w 3295"/>
              <a:gd name="T43" fmla="*/ 1198629 h 3303"/>
              <a:gd name="T44" fmla="*/ 1185622 w 3295"/>
              <a:gd name="T45" fmla="*/ 1250957 h 3303"/>
              <a:gd name="T46" fmla="*/ 1343088 w 3295"/>
              <a:gd name="T47" fmla="*/ 1093429 h 3303"/>
              <a:gd name="T48" fmla="*/ 766078 w 3295"/>
              <a:gd name="T49" fmla="*/ 516190 h 3303"/>
              <a:gd name="T50" fmla="*/ 818929 w 3295"/>
              <a:gd name="T51" fmla="*/ 463863 h 3303"/>
              <a:gd name="T52" fmla="*/ 1395939 w 3295"/>
              <a:gd name="T53" fmla="*/ 1041102 h 3303"/>
              <a:gd name="T54" fmla="*/ 1343088 w 3295"/>
              <a:gd name="T55" fmla="*/ 1093429 h 3303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3295" h="3303">
                <a:moveTo>
                  <a:pt x="3185" y="1653"/>
                </a:moveTo>
                <a:cubicBezTo>
                  <a:pt x="1521" y="0"/>
                  <a:pt x="1521" y="0"/>
                  <a:pt x="1521" y="0"/>
                </a:cubicBezTo>
                <a:cubicBezTo>
                  <a:pt x="4" y="0"/>
                  <a:pt x="4" y="0"/>
                  <a:pt x="4" y="0"/>
                </a:cubicBezTo>
                <a:cubicBezTo>
                  <a:pt x="0" y="1515"/>
                  <a:pt x="0" y="1515"/>
                  <a:pt x="0" y="1515"/>
                </a:cubicBezTo>
                <a:cubicBezTo>
                  <a:pt x="1645" y="3193"/>
                  <a:pt x="1645" y="3193"/>
                  <a:pt x="1645" y="3193"/>
                </a:cubicBezTo>
                <a:cubicBezTo>
                  <a:pt x="1753" y="3301"/>
                  <a:pt x="1927" y="3303"/>
                  <a:pt x="2033" y="3196"/>
                </a:cubicBezTo>
                <a:cubicBezTo>
                  <a:pt x="3188" y="2041"/>
                  <a:pt x="3188" y="2041"/>
                  <a:pt x="3188" y="2041"/>
                </a:cubicBezTo>
                <a:cubicBezTo>
                  <a:pt x="3295" y="1934"/>
                  <a:pt x="3294" y="1761"/>
                  <a:pt x="3185" y="1653"/>
                </a:cubicBezTo>
                <a:close/>
                <a:moveTo>
                  <a:pt x="406" y="685"/>
                </a:moveTo>
                <a:cubicBezTo>
                  <a:pt x="406" y="535"/>
                  <a:pt x="528" y="413"/>
                  <a:pt x="679" y="413"/>
                </a:cubicBezTo>
                <a:cubicBezTo>
                  <a:pt x="829" y="413"/>
                  <a:pt x="951" y="535"/>
                  <a:pt x="951" y="685"/>
                </a:cubicBezTo>
                <a:cubicBezTo>
                  <a:pt x="951" y="835"/>
                  <a:pt x="829" y="957"/>
                  <a:pt x="679" y="957"/>
                </a:cubicBezTo>
                <a:cubicBezTo>
                  <a:pt x="528" y="957"/>
                  <a:pt x="406" y="835"/>
                  <a:pt x="406" y="685"/>
                </a:cubicBezTo>
                <a:close/>
                <a:moveTo>
                  <a:pt x="1888" y="2584"/>
                </a:moveTo>
                <a:cubicBezTo>
                  <a:pt x="828" y="1525"/>
                  <a:pt x="828" y="1525"/>
                  <a:pt x="828" y="1525"/>
                </a:cubicBezTo>
                <a:cubicBezTo>
                  <a:pt x="925" y="1429"/>
                  <a:pt x="925" y="1429"/>
                  <a:pt x="925" y="1429"/>
                </a:cubicBezTo>
                <a:cubicBezTo>
                  <a:pt x="1984" y="2487"/>
                  <a:pt x="1984" y="2487"/>
                  <a:pt x="1984" y="2487"/>
                </a:cubicBezTo>
                <a:lnTo>
                  <a:pt x="1888" y="2584"/>
                </a:lnTo>
                <a:close/>
                <a:moveTo>
                  <a:pt x="2176" y="2295"/>
                </a:moveTo>
                <a:cubicBezTo>
                  <a:pt x="1117" y="1236"/>
                  <a:pt x="1117" y="1236"/>
                  <a:pt x="1117" y="1236"/>
                </a:cubicBezTo>
                <a:cubicBezTo>
                  <a:pt x="1214" y="1140"/>
                  <a:pt x="1214" y="1140"/>
                  <a:pt x="1214" y="1140"/>
                </a:cubicBezTo>
                <a:cubicBezTo>
                  <a:pt x="2273" y="2199"/>
                  <a:pt x="2273" y="2199"/>
                  <a:pt x="2273" y="2199"/>
                </a:cubicBezTo>
                <a:lnTo>
                  <a:pt x="2176" y="2295"/>
                </a:lnTo>
                <a:close/>
                <a:moveTo>
                  <a:pt x="2465" y="2006"/>
                </a:moveTo>
                <a:cubicBezTo>
                  <a:pt x="1406" y="947"/>
                  <a:pt x="1406" y="947"/>
                  <a:pt x="1406" y="947"/>
                </a:cubicBezTo>
                <a:cubicBezTo>
                  <a:pt x="1503" y="851"/>
                  <a:pt x="1503" y="851"/>
                  <a:pt x="1503" y="851"/>
                </a:cubicBezTo>
                <a:cubicBezTo>
                  <a:pt x="2562" y="1910"/>
                  <a:pt x="2562" y="1910"/>
                  <a:pt x="2562" y="1910"/>
                </a:cubicBezTo>
                <a:lnTo>
                  <a:pt x="2465" y="200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5" name="KSO_Shape"/>
          <p:cNvSpPr>
            <a:spLocks/>
          </p:cNvSpPr>
          <p:nvPr/>
        </p:nvSpPr>
        <p:spPr bwMode="auto">
          <a:xfrm>
            <a:off x="6888088" y="1700808"/>
            <a:ext cx="740226" cy="664506"/>
          </a:xfrm>
          <a:custGeom>
            <a:avLst/>
            <a:gdLst>
              <a:gd name="T0" fmla="*/ 1674547 w 3133"/>
              <a:gd name="T1" fmla="*/ 538897 h 2809"/>
              <a:gd name="T2" fmla="*/ 628099 w 3133"/>
              <a:gd name="T3" fmla="*/ 538897 h 2809"/>
              <a:gd name="T4" fmla="*/ 501100 w 3133"/>
              <a:gd name="T5" fmla="*/ 642421 h 2809"/>
              <a:gd name="T6" fmla="*/ 317785 w 3133"/>
              <a:gd name="T7" fmla="*/ 1342929 h 2809"/>
              <a:gd name="T8" fmla="*/ 217795 w 3133"/>
              <a:gd name="T9" fmla="*/ 1406769 h 2809"/>
              <a:gd name="T10" fmla="*/ 160329 w 3133"/>
              <a:gd name="T11" fmla="*/ 1312447 h 2809"/>
              <a:gd name="T12" fmla="*/ 343644 w 3133"/>
              <a:gd name="T13" fmla="*/ 613089 h 2809"/>
              <a:gd name="T14" fmla="*/ 586724 w 3133"/>
              <a:gd name="T15" fmla="*/ 419270 h 2809"/>
              <a:gd name="T16" fmla="*/ 1555019 w 3133"/>
              <a:gd name="T17" fmla="*/ 419270 h 2809"/>
              <a:gd name="T18" fmla="*/ 1555019 w 3133"/>
              <a:gd name="T19" fmla="*/ 299068 h 2809"/>
              <a:gd name="T20" fmla="*/ 1435490 w 3133"/>
              <a:gd name="T21" fmla="*/ 179441 h 2809"/>
              <a:gd name="T22" fmla="*/ 662004 w 3133"/>
              <a:gd name="T23" fmla="*/ 179441 h 2809"/>
              <a:gd name="T24" fmla="*/ 578104 w 3133"/>
              <a:gd name="T25" fmla="*/ 53487 h 2809"/>
              <a:gd name="T26" fmla="*/ 478688 w 3133"/>
              <a:gd name="T27" fmla="*/ 0 h 2809"/>
              <a:gd name="T28" fmla="*/ 119528 w 3133"/>
              <a:gd name="T29" fmla="*/ 0 h 2809"/>
              <a:gd name="T30" fmla="*/ 0 w 3133"/>
              <a:gd name="T31" fmla="*/ 119627 h 2809"/>
              <a:gd name="T32" fmla="*/ 0 w 3133"/>
              <a:gd name="T33" fmla="*/ 1450479 h 2809"/>
              <a:gd name="T34" fmla="*/ 104587 w 3133"/>
              <a:gd name="T35" fmla="*/ 1569531 h 2809"/>
              <a:gd name="T36" fmla="*/ 777509 w 3133"/>
              <a:gd name="T37" fmla="*/ 1615541 h 2809"/>
              <a:gd name="T38" fmla="*/ 1450432 w 3133"/>
              <a:gd name="T39" fmla="*/ 1569531 h 2809"/>
              <a:gd name="T40" fmla="*/ 1472843 w 3133"/>
              <a:gd name="T41" fmla="*/ 1564354 h 2809"/>
              <a:gd name="T42" fmla="*/ 1562489 w 3133"/>
              <a:gd name="T43" fmla="*/ 1481536 h 2809"/>
              <a:gd name="T44" fmla="*/ 1790053 w 3133"/>
              <a:gd name="T45" fmla="*/ 691307 h 2809"/>
              <a:gd name="T46" fmla="*/ 1770515 w 3133"/>
              <a:gd name="T47" fmla="*/ 586058 h 2809"/>
              <a:gd name="T48" fmla="*/ 1674547 w 3133"/>
              <a:gd name="T49" fmla="*/ 538897 h 280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133" h="2809">
                <a:moveTo>
                  <a:pt x="2914" y="937"/>
                </a:moveTo>
                <a:cubicBezTo>
                  <a:pt x="1093" y="937"/>
                  <a:pt x="1093" y="937"/>
                  <a:pt x="1093" y="937"/>
                </a:cubicBezTo>
                <a:cubicBezTo>
                  <a:pt x="975" y="937"/>
                  <a:pt x="892" y="1039"/>
                  <a:pt x="872" y="1117"/>
                </a:cubicBezTo>
                <a:cubicBezTo>
                  <a:pt x="845" y="1225"/>
                  <a:pt x="564" y="2300"/>
                  <a:pt x="553" y="2335"/>
                </a:cubicBezTo>
                <a:cubicBezTo>
                  <a:pt x="527" y="2415"/>
                  <a:pt x="450" y="2457"/>
                  <a:pt x="379" y="2446"/>
                </a:cubicBezTo>
                <a:cubicBezTo>
                  <a:pt x="322" y="2437"/>
                  <a:pt x="253" y="2379"/>
                  <a:pt x="279" y="2282"/>
                </a:cubicBezTo>
                <a:cubicBezTo>
                  <a:pt x="304" y="2186"/>
                  <a:pt x="570" y="1174"/>
                  <a:pt x="598" y="1066"/>
                </a:cubicBezTo>
                <a:cubicBezTo>
                  <a:pt x="647" y="872"/>
                  <a:pt x="791" y="729"/>
                  <a:pt x="1021" y="729"/>
                </a:cubicBezTo>
                <a:cubicBezTo>
                  <a:pt x="2706" y="729"/>
                  <a:pt x="2706" y="729"/>
                  <a:pt x="2706" y="729"/>
                </a:cubicBezTo>
                <a:cubicBezTo>
                  <a:pt x="2706" y="520"/>
                  <a:pt x="2706" y="520"/>
                  <a:pt x="2706" y="520"/>
                </a:cubicBezTo>
                <a:cubicBezTo>
                  <a:pt x="2706" y="405"/>
                  <a:pt x="2613" y="312"/>
                  <a:pt x="2498" y="312"/>
                </a:cubicBezTo>
                <a:cubicBezTo>
                  <a:pt x="1152" y="312"/>
                  <a:pt x="1152" y="312"/>
                  <a:pt x="1152" y="312"/>
                </a:cubicBezTo>
                <a:cubicBezTo>
                  <a:pt x="1006" y="93"/>
                  <a:pt x="1006" y="93"/>
                  <a:pt x="1006" y="93"/>
                </a:cubicBezTo>
                <a:cubicBezTo>
                  <a:pt x="967" y="35"/>
                  <a:pt x="902" y="0"/>
                  <a:pt x="833" y="0"/>
                </a:cubicBezTo>
                <a:cubicBezTo>
                  <a:pt x="208" y="0"/>
                  <a:pt x="208" y="0"/>
                  <a:pt x="208" y="0"/>
                </a:cubicBezTo>
                <a:cubicBezTo>
                  <a:pt x="93" y="0"/>
                  <a:pt x="0" y="93"/>
                  <a:pt x="0" y="208"/>
                </a:cubicBezTo>
                <a:cubicBezTo>
                  <a:pt x="0" y="2522"/>
                  <a:pt x="0" y="2522"/>
                  <a:pt x="0" y="2522"/>
                </a:cubicBezTo>
                <a:cubicBezTo>
                  <a:pt x="0" y="2627"/>
                  <a:pt x="78" y="2715"/>
                  <a:pt x="182" y="2729"/>
                </a:cubicBezTo>
                <a:cubicBezTo>
                  <a:pt x="615" y="2784"/>
                  <a:pt x="987" y="2809"/>
                  <a:pt x="1353" y="2809"/>
                </a:cubicBezTo>
                <a:cubicBezTo>
                  <a:pt x="1719" y="2809"/>
                  <a:pt x="2091" y="2784"/>
                  <a:pt x="2524" y="2729"/>
                </a:cubicBezTo>
                <a:cubicBezTo>
                  <a:pt x="2538" y="2727"/>
                  <a:pt x="2551" y="2724"/>
                  <a:pt x="2563" y="2720"/>
                </a:cubicBezTo>
                <a:cubicBezTo>
                  <a:pt x="2637" y="2704"/>
                  <a:pt x="2698" y="2651"/>
                  <a:pt x="2719" y="2576"/>
                </a:cubicBezTo>
                <a:cubicBezTo>
                  <a:pt x="3115" y="1202"/>
                  <a:pt x="3115" y="1202"/>
                  <a:pt x="3115" y="1202"/>
                </a:cubicBezTo>
                <a:cubicBezTo>
                  <a:pt x="3133" y="1139"/>
                  <a:pt x="3120" y="1072"/>
                  <a:pt x="3081" y="1019"/>
                </a:cubicBezTo>
                <a:cubicBezTo>
                  <a:pt x="3041" y="967"/>
                  <a:pt x="2980" y="937"/>
                  <a:pt x="2914" y="93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KSO_Shape"/>
          <p:cNvSpPr>
            <a:spLocks/>
          </p:cNvSpPr>
          <p:nvPr/>
        </p:nvSpPr>
        <p:spPr bwMode="auto">
          <a:xfrm>
            <a:off x="6888088" y="4632990"/>
            <a:ext cx="737615" cy="740226"/>
          </a:xfrm>
          <a:custGeom>
            <a:avLst/>
            <a:gdLst>
              <a:gd name="T0" fmla="*/ 1572253 w 2913"/>
              <a:gd name="T1" fmla="*/ 556386 h 2922"/>
              <a:gd name="T2" fmla="*/ 1238334 w 2913"/>
              <a:gd name="T3" fmla="*/ 222431 h 2922"/>
              <a:gd name="T4" fmla="*/ 1405293 w 2913"/>
              <a:gd name="T5" fmla="*/ 54838 h 2922"/>
              <a:gd name="T6" fmla="*/ 1606138 w 2913"/>
              <a:gd name="T7" fmla="*/ 54838 h 2922"/>
              <a:gd name="T8" fmla="*/ 1739212 w 2913"/>
              <a:gd name="T9" fmla="*/ 188543 h 2922"/>
              <a:gd name="T10" fmla="*/ 1739212 w 2913"/>
              <a:gd name="T11" fmla="*/ 389408 h 2922"/>
              <a:gd name="T12" fmla="*/ 1572253 w 2913"/>
              <a:gd name="T13" fmla="*/ 556386 h 2922"/>
              <a:gd name="T14" fmla="*/ 602533 w 2913"/>
              <a:gd name="T15" fmla="*/ 1526209 h 2922"/>
              <a:gd name="T16" fmla="*/ 268614 w 2913"/>
              <a:gd name="T17" fmla="*/ 1192255 h 2922"/>
              <a:gd name="T18" fmla="*/ 1176109 w 2913"/>
              <a:gd name="T19" fmla="*/ 291440 h 2922"/>
              <a:gd name="T20" fmla="*/ 1510028 w 2913"/>
              <a:gd name="T21" fmla="*/ 625395 h 2922"/>
              <a:gd name="T22" fmla="*/ 602533 w 2913"/>
              <a:gd name="T23" fmla="*/ 1526209 h 2922"/>
              <a:gd name="T24" fmla="*/ 0 w 2913"/>
              <a:gd name="T25" fmla="*/ 1800397 h 2922"/>
              <a:gd name="T26" fmla="*/ 203309 w 2913"/>
              <a:gd name="T27" fmla="*/ 1257567 h 2922"/>
              <a:gd name="T28" fmla="*/ 534147 w 2913"/>
              <a:gd name="T29" fmla="*/ 1588441 h 2922"/>
              <a:gd name="T30" fmla="*/ 0 w 2913"/>
              <a:gd name="T31" fmla="*/ 1800397 h 292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913" h="2922">
                <a:moveTo>
                  <a:pt x="2552" y="903"/>
                </a:moveTo>
                <a:cubicBezTo>
                  <a:pt x="2010" y="361"/>
                  <a:pt x="2010" y="361"/>
                  <a:pt x="2010" y="361"/>
                </a:cubicBezTo>
                <a:cubicBezTo>
                  <a:pt x="2281" y="89"/>
                  <a:pt x="2281" y="89"/>
                  <a:pt x="2281" y="89"/>
                </a:cubicBezTo>
                <a:cubicBezTo>
                  <a:pt x="2371" y="0"/>
                  <a:pt x="2517" y="0"/>
                  <a:pt x="2607" y="89"/>
                </a:cubicBezTo>
                <a:cubicBezTo>
                  <a:pt x="2823" y="306"/>
                  <a:pt x="2823" y="306"/>
                  <a:pt x="2823" y="306"/>
                </a:cubicBezTo>
                <a:cubicBezTo>
                  <a:pt x="2913" y="396"/>
                  <a:pt x="2913" y="542"/>
                  <a:pt x="2823" y="632"/>
                </a:cubicBezTo>
                <a:lnTo>
                  <a:pt x="2552" y="903"/>
                </a:lnTo>
                <a:close/>
                <a:moveTo>
                  <a:pt x="978" y="2477"/>
                </a:moveTo>
                <a:cubicBezTo>
                  <a:pt x="436" y="1935"/>
                  <a:pt x="436" y="1935"/>
                  <a:pt x="436" y="1935"/>
                </a:cubicBezTo>
                <a:cubicBezTo>
                  <a:pt x="1909" y="473"/>
                  <a:pt x="1909" y="473"/>
                  <a:pt x="1909" y="473"/>
                </a:cubicBezTo>
                <a:cubicBezTo>
                  <a:pt x="2451" y="1015"/>
                  <a:pt x="2451" y="1015"/>
                  <a:pt x="2451" y="1015"/>
                </a:cubicBezTo>
                <a:lnTo>
                  <a:pt x="978" y="2477"/>
                </a:lnTo>
                <a:close/>
                <a:moveTo>
                  <a:pt x="0" y="2922"/>
                </a:moveTo>
                <a:cubicBezTo>
                  <a:pt x="330" y="2041"/>
                  <a:pt x="330" y="2041"/>
                  <a:pt x="330" y="2041"/>
                </a:cubicBezTo>
                <a:cubicBezTo>
                  <a:pt x="867" y="2578"/>
                  <a:pt x="867" y="2578"/>
                  <a:pt x="867" y="2578"/>
                </a:cubicBezTo>
                <a:lnTo>
                  <a:pt x="0" y="292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74232" y="174319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b="1" dirty="0" smtClean="0">
                <a:solidFill>
                  <a:srgbClr val="F17F42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工具而非模版语言，体积小</a:t>
            </a:r>
            <a:endParaRPr lang="en-US" altLang="zh-CN" b="1" dirty="0">
              <a:solidFill>
                <a:srgbClr val="F17F42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92899" y="45245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b="1" dirty="0" smtClean="0">
                <a:solidFill>
                  <a:srgbClr val="F17F42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功能扩展</a:t>
            </a:r>
            <a:endParaRPr lang="en-US" altLang="zh-CN" b="1" dirty="0">
              <a:solidFill>
                <a:srgbClr val="F17F42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32766" y="5019342"/>
            <a:ext cx="24681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600" dirty="0" smtClean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可以对功能进行私人定制</a:t>
            </a:r>
            <a:endParaRPr lang="zh-CN" altLang="en-US" sz="1600" dirty="0"/>
          </a:p>
        </p:txBody>
      </p:sp>
      <p:sp>
        <p:nvSpPr>
          <p:cNvPr id="23" name="文本框 22"/>
          <p:cNvSpPr txBox="1"/>
          <p:nvPr/>
        </p:nvSpPr>
        <p:spPr>
          <a:xfrm>
            <a:off x="7752184" y="1778824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17F42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做到</a:t>
            </a:r>
            <a:r>
              <a:rPr lang="en-US" altLang="zh-CN" b="1" dirty="0" smtClean="0">
                <a:solidFill>
                  <a:srgbClr val="F17F42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sass</a:t>
            </a:r>
            <a:r>
              <a:rPr lang="zh-CN" altLang="en-US" b="1" dirty="0" smtClean="0">
                <a:solidFill>
                  <a:srgbClr val="F17F42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做不到的事</a:t>
            </a:r>
            <a:endParaRPr lang="en-US" altLang="zh-CN" b="1" dirty="0">
              <a:solidFill>
                <a:srgbClr val="F17F42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752184" y="2342806"/>
            <a:ext cx="33123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Css</a:t>
            </a:r>
            <a:r>
              <a:rPr lang="en-US" altLang="zh-CN" sz="1600" dirty="0" smtClean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600" dirty="0" smtClean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选择器</a:t>
            </a:r>
            <a:r>
              <a:rPr lang="en-US" altLang="zh-CN" sz="1600" dirty="0" smtClean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level4</a:t>
            </a:r>
            <a:endParaRPr lang="zh-CN" altLang="en-US" sz="1600" dirty="0"/>
          </a:p>
        </p:txBody>
      </p:sp>
      <p:sp>
        <p:nvSpPr>
          <p:cNvPr id="25" name="文本框 24"/>
          <p:cNvSpPr txBox="1"/>
          <p:nvPr/>
        </p:nvSpPr>
        <p:spPr>
          <a:xfrm>
            <a:off x="7769719" y="458112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17F42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无需学习新的预处理器</a:t>
            </a:r>
            <a:endParaRPr lang="en-US" altLang="zh-CN" b="1" dirty="0">
              <a:solidFill>
                <a:srgbClr val="F17F42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769719" y="5145110"/>
            <a:ext cx="33123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并不是一种新的模版语言</a:t>
            </a:r>
            <a:endParaRPr lang="zh-CN" altLang="en-US" sz="1600" dirty="0"/>
          </a:p>
        </p:txBody>
      </p:sp>
      <p:sp>
        <p:nvSpPr>
          <p:cNvPr id="21" name="文本框 20"/>
          <p:cNvSpPr txBox="1"/>
          <p:nvPr/>
        </p:nvSpPr>
        <p:spPr>
          <a:xfrm>
            <a:off x="5024569" y="231031"/>
            <a:ext cx="2151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postcss</a:t>
            </a:r>
            <a:r>
              <a:rPr lang="zh-CN" altLang="en-US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的优势</a:t>
            </a:r>
            <a:endParaRPr lang="en-US" altLang="zh-CN" sz="2400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58982" y="753006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8" name="组合 1"/>
          <p:cNvGrpSpPr/>
          <p:nvPr/>
        </p:nvGrpSpPr>
        <p:grpSpPr>
          <a:xfrm>
            <a:off x="4079776" y="1647987"/>
            <a:ext cx="864096" cy="864096"/>
            <a:chOff x="6600056" y="2276872"/>
            <a:chExt cx="864096" cy="864096"/>
          </a:xfrm>
        </p:grpSpPr>
        <p:sp>
          <p:nvSpPr>
            <p:cNvPr id="29" name="椭圆 28"/>
            <p:cNvSpPr/>
            <p:nvPr/>
          </p:nvSpPr>
          <p:spPr>
            <a:xfrm>
              <a:off x="6600056" y="2276872"/>
              <a:ext cx="864096" cy="864096"/>
            </a:xfrm>
            <a:prstGeom prst="ellipse">
              <a:avLst/>
            </a:prstGeom>
            <a:solidFill>
              <a:srgbClr val="53575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683474" y="2342911"/>
              <a:ext cx="697260" cy="697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13966870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/>
      <p:bldP spid="19" grpId="0"/>
      <p:bldP spid="20" grpId="0"/>
      <p:bldP spid="23" grpId="0"/>
      <p:bldP spid="24" grpId="0"/>
      <p:bldP spid="25" grpId="0"/>
      <p:bldP spid="26" grpId="0"/>
      <p:bldP spid="21" grpId="0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817" b="781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935760" y="954881"/>
            <a:ext cx="147616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00" dirty="0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239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43632" y="3188100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endParaRPr lang="zh-CN" altLang="en-US" sz="48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519697" y="3804259"/>
            <a:ext cx="123935" cy="123935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542672" y="2780928"/>
            <a:ext cx="5663952" cy="576064"/>
          </a:xfrm>
          <a:prstGeom prst="rect">
            <a:avLst/>
          </a:prstGeom>
          <a:solidFill>
            <a:srgbClr val="F17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830704" y="2830805"/>
            <a:ext cx="227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Postcss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的原理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7494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mp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0" fill="hold"/>
                                        <p:tgtEl>
                                          <p:spTgt spid="5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7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7" grpId="0" animBg="1"/>
      <p:bldP spid="18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70781" y="1196752"/>
            <a:ext cx="3142168" cy="43204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35760" y="1948770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rgbClr val="131313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Css</a:t>
            </a:r>
            <a:r>
              <a:rPr lang="zh-CN" altLang="en-US" sz="2000" dirty="0" smtClean="0">
                <a:solidFill>
                  <a:srgbClr val="131313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分析器</a:t>
            </a:r>
            <a:endParaRPr lang="en-US" altLang="zh-CN" sz="2000" dirty="0">
              <a:solidFill>
                <a:srgbClr val="131313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95889" y="29134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原理</a:t>
            </a:r>
            <a:endParaRPr lang="en-US" altLang="zh-CN" sz="2400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58982" y="753006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999656" y="2380818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131313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节点树</a:t>
            </a:r>
            <a:r>
              <a:rPr lang="en-US" altLang="zh-CN" sz="2000" dirty="0" smtClean="0">
                <a:solidFill>
                  <a:srgbClr val="131313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API</a:t>
            </a:r>
            <a:endParaRPr lang="en-US" altLang="zh-CN" sz="2000" dirty="0">
              <a:solidFill>
                <a:srgbClr val="131313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40097" y="4397042"/>
            <a:ext cx="2147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css</a:t>
            </a:r>
            <a:r>
              <a:rPr lang="zh-CN" altLang="en-US" sz="2000" dirty="0"/>
              <a:t>节点树拼接器</a:t>
            </a:r>
            <a:endParaRPr lang="en-US" altLang="zh-CN" sz="2000" dirty="0">
              <a:solidFill>
                <a:srgbClr val="131313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84032" y="2599744"/>
            <a:ext cx="48965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css</a:t>
            </a:r>
            <a:r>
              <a:rPr lang="zh-CN" altLang="en-US" dirty="0"/>
              <a:t>分析器读取样式规则，得到节点树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插件</a:t>
            </a:r>
            <a:r>
              <a:rPr lang="zh-CN" altLang="en-US" dirty="0"/>
              <a:t>通过节点树的</a:t>
            </a:r>
            <a:r>
              <a:rPr lang="en-US" altLang="zh-CN" dirty="0"/>
              <a:t>API</a:t>
            </a:r>
            <a:r>
              <a:rPr lang="zh-CN" altLang="en-US" dirty="0"/>
              <a:t>进行转换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最后</a:t>
            </a:r>
            <a:r>
              <a:rPr lang="zh-CN" altLang="en-US" dirty="0"/>
              <a:t>由节点树拼接器将节点树重新组成</a:t>
            </a:r>
            <a:r>
              <a:rPr lang="en-US" altLang="zh-CN" dirty="0" err="1"/>
              <a:t>css</a:t>
            </a:r>
            <a:r>
              <a:rPr lang="zh-CN" altLang="en-US" dirty="0"/>
              <a:t>字符</a:t>
            </a:r>
          </a:p>
        </p:txBody>
      </p:sp>
    </p:spTree>
    <p:extLst>
      <p:ext uri="{BB962C8B-B14F-4D97-AF65-F5344CB8AC3E}">
        <p14:creationId xmlns:p14="http://schemas.microsoft.com/office/powerpoint/2010/main" xmlns="" val="3776871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11" grpId="0"/>
      <p:bldP spid="1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11424" y="1052736"/>
            <a:ext cx="7808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CSS </a:t>
            </a:r>
            <a:r>
              <a:rPr lang="zh-CN" altLang="en-US" sz="2000" dirty="0"/>
              <a:t>文件在</a:t>
            </a:r>
            <a:r>
              <a:rPr lang="zh-CN" altLang="en-US" sz="2000" dirty="0" smtClean="0"/>
              <a:t>经过分析器转化后可以得到</a:t>
            </a:r>
            <a:r>
              <a:rPr lang="en-US" altLang="zh-CN" sz="2000" dirty="0" err="1"/>
              <a:t>json</a:t>
            </a:r>
            <a:r>
              <a:rPr lang="zh-CN" altLang="en-US" sz="2000" dirty="0" smtClean="0"/>
              <a:t>对象即抽象语法树</a:t>
            </a:r>
            <a:r>
              <a:rPr lang="zh-CN" altLang="en-US" sz="2000" dirty="0"/>
              <a:t> </a:t>
            </a:r>
            <a:r>
              <a:rPr lang="en-US" altLang="zh-CN" sz="2000" dirty="0"/>
              <a:t>(AST)</a:t>
            </a:r>
            <a:r>
              <a:rPr lang="zh-CN" altLang="en-US" sz="2000" dirty="0" smtClean="0"/>
              <a:t>：</a:t>
            </a:r>
            <a:endParaRPr lang="en-US" altLang="zh-CN" sz="2000" dirty="0">
              <a:solidFill>
                <a:srgbClr val="131313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76120" y="4291861"/>
            <a:ext cx="37444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Width:     </a:t>
            </a:r>
            <a:r>
              <a:rPr lang="en-US" altLang="zh-CN" sz="1600" dirty="0" err="1" smtClean="0"/>
              <a:t>calc</a:t>
            </a:r>
            <a:r>
              <a:rPr lang="en-US" altLang="zh-CN" sz="1600" dirty="0" smtClean="0"/>
              <a:t>(random * 100)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prop: CSS </a:t>
            </a:r>
            <a:r>
              <a:rPr lang="zh-CN" altLang="en-US" sz="1600" dirty="0" smtClean="0"/>
              <a:t>属性</a:t>
            </a:r>
            <a:r>
              <a:rPr lang="en-US" altLang="zh-CN" sz="1600" dirty="0" smtClean="0"/>
              <a:t>      value: </a:t>
            </a:r>
            <a:r>
              <a:rPr lang="zh-CN" altLang="en-US" sz="1600" dirty="0" smtClean="0"/>
              <a:t>值</a:t>
            </a:r>
            <a:endParaRPr lang="en-US" altLang="zh-CN" sz="16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43872" y="22978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Css</a:t>
            </a:r>
            <a:r>
              <a:rPr lang="zh-CN" altLang="en-US" sz="2400" dirty="0" smtClean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分析器结果</a:t>
            </a:r>
            <a:endParaRPr lang="en-US" altLang="zh-CN" sz="2400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58982" y="753006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0096" y="2552824"/>
            <a:ext cx="5168900" cy="1092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2466" y="1484784"/>
            <a:ext cx="6087630" cy="501334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243567" y="1938318"/>
            <a:ext cx="25359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r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oot: 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整个</a:t>
            </a:r>
            <a:r>
              <a:rPr lang="en-US" altLang="zh-CN" sz="1600" b="1" dirty="0">
                <a:solidFill>
                  <a:schemeClr val="bg1"/>
                </a:solidFill>
              </a:rPr>
              <a:t>CSS </a:t>
            </a:r>
            <a:r>
              <a:rPr lang="zh-CN" altLang="en-US" sz="1600" b="1" dirty="0">
                <a:solidFill>
                  <a:schemeClr val="bg1"/>
                </a:solidFill>
              </a:rPr>
              <a:t>代码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段</a:t>
            </a:r>
            <a:endParaRPr lang="en-US" altLang="zh-CN" sz="1600" b="1" dirty="0" smtClean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11624" y="2204864"/>
            <a:ext cx="17281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nodes: 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节点</a:t>
            </a:r>
            <a:endParaRPr lang="en-US" altLang="zh-CN" sz="1600" b="1" dirty="0" smtClean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33062" y="2802414"/>
            <a:ext cx="32270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rule:</a:t>
            </a:r>
            <a:r>
              <a:rPr lang="zh-CN" altLang="en-US" sz="1600" b="1" dirty="0">
                <a:solidFill>
                  <a:schemeClr val="bg1"/>
                </a:solidFill>
              </a:rPr>
              <a:t>一个</a:t>
            </a:r>
            <a:r>
              <a:rPr lang="en-US" altLang="zh-CN" sz="1600" b="1" dirty="0">
                <a:solidFill>
                  <a:schemeClr val="bg1"/>
                </a:solidFill>
              </a:rPr>
              <a:t>CSS class </a:t>
            </a:r>
            <a:r>
              <a:rPr lang="zh-CN" altLang="en-US" sz="1600" b="1" dirty="0">
                <a:solidFill>
                  <a:schemeClr val="bg1"/>
                </a:solidFill>
              </a:rPr>
              <a:t>范围内的代码段</a:t>
            </a:r>
            <a:endParaRPr lang="en-US" altLang="zh-CN" sz="16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66536" y="3954542"/>
            <a:ext cx="26602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err="1">
                <a:solidFill>
                  <a:schemeClr val="bg1"/>
                </a:solidFill>
              </a:rPr>
              <a:t>decl</a:t>
            </a:r>
            <a:r>
              <a:rPr lang="en-US" altLang="zh-CN" sz="1600" b="1" dirty="0">
                <a:solidFill>
                  <a:schemeClr val="bg1"/>
                </a:solidFill>
              </a:rPr>
              <a:t>: </a:t>
            </a:r>
            <a:r>
              <a:rPr lang="zh-CN" altLang="en-US" sz="1600" b="1" dirty="0">
                <a:solidFill>
                  <a:schemeClr val="bg1"/>
                </a:solidFill>
              </a:rPr>
              <a:t>单行</a:t>
            </a:r>
            <a:r>
              <a:rPr lang="en-US" altLang="zh-CN" sz="1600" b="1" dirty="0">
                <a:solidFill>
                  <a:schemeClr val="bg1"/>
                </a:solidFill>
              </a:rPr>
              <a:t>CSS 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,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包含属性与值</a:t>
            </a:r>
            <a:endParaRPr lang="en-US" altLang="zh-CN" sz="16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7536160" y="4581128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V="1">
            <a:off x="8904312" y="4581128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23128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1"/>
      <p:bldP spid="9" grpId="0"/>
      <p:bldP spid="10" grpId="0" animBg="1"/>
      <p:bldP spid="11" grpId="0"/>
      <p:bldP spid="12" grpId="0"/>
      <p:bldP spid="13" grpId="0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</TotalTime>
  <Words>651</Words>
  <Application>Microsoft Office PowerPoint</Application>
  <PresentationFormat>自定义</PresentationFormat>
  <Paragraphs>183</Paragraphs>
  <Slides>25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</vt:vector>
  </TitlesOfParts>
  <Company>http://www.ypppt.com/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dell</cp:lastModifiedBy>
  <cp:revision>184</cp:revision>
  <dcterms:created xsi:type="dcterms:W3CDTF">2017-01-18T01:49:11Z</dcterms:created>
  <dcterms:modified xsi:type="dcterms:W3CDTF">2017-06-07T15:54:38Z</dcterms:modified>
</cp:coreProperties>
</file>