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1"/>
  </p:notesMasterIdLst>
  <p:handoutMasterIdLst>
    <p:handoutMasterId r:id="rId12"/>
  </p:handoutMasterIdLst>
  <p:sldIdLst>
    <p:sldId id="531" r:id="rId2"/>
    <p:sldId id="532" r:id="rId3"/>
    <p:sldId id="533" r:id="rId4"/>
    <p:sldId id="495" r:id="rId5"/>
    <p:sldId id="360" r:id="rId6"/>
    <p:sldId id="528" r:id="rId7"/>
    <p:sldId id="529" r:id="rId8"/>
    <p:sldId id="527" r:id="rId9"/>
    <p:sldId id="530" r:id="rId10"/>
  </p:sldIdLst>
  <p:sldSz cx="12192000" cy="6858000"/>
  <p:notesSz cx="7315200" cy="96012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67532" autoAdjust="0"/>
  </p:normalViewPr>
  <p:slideViewPr>
    <p:cSldViewPr>
      <p:cViewPr varScale="1">
        <p:scale>
          <a:sx n="72" d="100"/>
          <a:sy n="72" d="100"/>
        </p:scale>
        <p:origin x="19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Featurescript</a:t>
            </a:r>
            <a:r>
              <a:rPr lang="en-US" dirty="0"/>
              <a:t> equations for pipe flow will help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6E741-3498-406C-996F-BD426169E973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797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099EF-FE16-4F89-A334-AC1F82364EA9}" type="slidenum">
              <a:rPr lang="en-US"/>
              <a:pPr/>
              <a:t>5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breakout rooms, with 3 people</a:t>
            </a:r>
          </a:p>
          <a:p>
            <a:r>
              <a:rPr lang="en-US" dirty="0"/>
              <a:t>Give them 5 minutes to solve the problem</a:t>
            </a:r>
          </a:p>
          <a:p>
            <a:r>
              <a:rPr lang="en-US" dirty="0"/>
              <a:t>one person from breakout room type answer in the chat</a:t>
            </a:r>
          </a:p>
          <a:p>
            <a:r>
              <a:rPr lang="en-US" dirty="0"/>
              <a:t>Then walk through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24/1/2023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d.onshape.com/documents/3be2b4dbbfba726a20d852e2/w/e3a5ce2d2dba59e0bc3b82fe/e/ece990cdbd74c4a01214224d?configuration=headLossH%3D1.0%2Bmeter&amp;renderMode=0&amp;rightPanel=customTablePanel&amp;uiState=63bf25fd388ea65818da96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7804-8C73-4FE1-A550-763995E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9EAA-3BDB-45BD-9DCB-BBCFE592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BOM reflect updated costs?</a:t>
            </a:r>
          </a:p>
          <a:p>
            <a:r>
              <a:rPr lang="en-US" dirty="0"/>
              <a:t>What is the best method to learn </a:t>
            </a:r>
            <a:r>
              <a:rPr lang="en-US" dirty="0" err="1"/>
              <a:t>Onshape</a:t>
            </a:r>
            <a:r>
              <a:rPr lang="en-US" dirty="0"/>
              <a:t>?</a:t>
            </a:r>
          </a:p>
          <a:p>
            <a:r>
              <a:rPr lang="en-US" dirty="0"/>
              <a:t>What else can it be used for?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98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AF3-CE39-4FE0-9E3C-B8DCF1B4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BDF8-4A9F-45F8-86D9-E93A2AB1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walls within the flocculator that ensure proper mixing and particle collision considered flow control devices? I am just confused on the what the definition of a flow control device is.</a:t>
            </a:r>
          </a:p>
          <a:p>
            <a:r>
              <a:rPr lang="en-US" dirty="0"/>
              <a:t>Why does lower pressure mean more drag?</a:t>
            </a:r>
          </a:p>
          <a:p>
            <a:r>
              <a:rPr lang="en-US" dirty="0"/>
              <a:t>How does the orifice equation change for a hole that is not a circle (square or triangle shape for example)? Or is it the same?</a:t>
            </a:r>
          </a:p>
          <a:p>
            <a:r>
              <a:rPr lang="en-US" dirty="0"/>
              <a:t>Are we going to have assignments where we have to use all of these fluid mechanics equations/When will we use these equations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AF3-CE39-4FE0-9E3C-B8DCF1B4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BDF8-4A9F-45F8-86D9-E93A2AB1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turbidity and flow related? </a:t>
            </a:r>
          </a:p>
          <a:p>
            <a:r>
              <a:rPr lang="en-US" dirty="0"/>
              <a:t>Is it external and/or internal?</a:t>
            </a:r>
          </a:p>
          <a:p>
            <a:r>
              <a:rPr lang="en-US" dirty="0"/>
              <a:t>Is low viscosity ideal?</a:t>
            </a:r>
          </a:p>
          <a:p>
            <a:r>
              <a:rPr lang="en-US" dirty="0"/>
              <a:t>I think I'm confused on all the pressures and head losses that are considered when determining the flow through a pipe.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67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087183-15EF-43BE-9702-F56C7E2E53F0}"/>
              </a:ext>
            </a:extLst>
          </p:cNvPr>
          <p:cNvSpPr txBox="1"/>
          <p:nvPr/>
        </p:nvSpPr>
        <p:spPr>
          <a:xfrm>
            <a:off x="1701750" y="1797020"/>
            <a:ext cx="25843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Laminar</a:t>
            </a:r>
          </a:p>
          <a:p>
            <a:pPr algn="ctr"/>
            <a:r>
              <a:rPr lang="en-US" sz="2500" dirty="0">
                <a:latin typeface="+mn-lt"/>
              </a:rPr>
              <a:t>if Re &lt; 2100,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23500"/>
            <a:ext cx="11506195" cy="1143000"/>
          </a:xfrm>
        </p:spPr>
        <p:txBody>
          <a:bodyPr/>
          <a:lstStyle/>
          <a:p>
            <a:r>
              <a:rPr lang="en-US" dirty="0"/>
              <a:t>Head Loss in a Long STRAIGHT Tube (due to wall shear): </a:t>
            </a:r>
            <a:r>
              <a:rPr lang="en-US" b="1" dirty="0"/>
              <a:t>Major Losses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CF7E5C6-49DD-4BB9-9364-0813761C0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6" y="3166625"/>
            <a:ext cx="920000" cy="655238"/>
          </a:xfrm>
          <a:prstGeom prst="rect">
            <a:avLst/>
          </a:prstGeom>
        </p:spPr>
      </p:pic>
      <p:sp>
        <p:nvSpPr>
          <p:cNvPr id="77" name="Rectangle 3 2">
            <a:extLst>
              <a:ext uri="{FF2B5EF4-FFF2-40B4-BE49-F238E27FC236}">
                <a16:creationId xmlns:a16="http://schemas.microsoft.com/office/drawing/2014/main" id="{042C6990-C84A-4EA5-9960-791A8EA8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776" y="2803527"/>
            <a:ext cx="2157197" cy="4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 err="1">
                <a:solidFill>
                  <a:srgbClr val="B52D48"/>
                </a:solidFill>
              </a:rPr>
              <a:t>Swamee</a:t>
            </a:r>
            <a:r>
              <a:rPr lang="en-US" sz="2500" b="1" kern="0" dirty="0">
                <a:solidFill>
                  <a:srgbClr val="B52D48"/>
                </a:solidFill>
              </a:rPr>
              <a:t>-Jain: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DA602-C050-476F-ACD2-96B4CB8301E1}"/>
              </a:ext>
            </a:extLst>
          </p:cNvPr>
          <p:cNvSpPr txBox="1"/>
          <p:nvPr/>
        </p:nvSpPr>
        <p:spPr>
          <a:xfrm>
            <a:off x="7851672" y="1819156"/>
            <a:ext cx="2157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Turbulent</a:t>
            </a:r>
          </a:p>
          <a:p>
            <a:pPr algn="ctr"/>
            <a:r>
              <a:rPr lang="en-US" sz="2500" dirty="0">
                <a:latin typeface="+mn-lt"/>
              </a:rPr>
              <a:t>if Re &gt; 2100,</a:t>
            </a: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000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6B29AC-8E68-4FC7-8075-719AC9F8059B}"/>
              </a:ext>
            </a:extLst>
          </p:cNvPr>
          <p:cNvCxnSpPr>
            <a:cxnSpLocks/>
          </p:cNvCxnSpPr>
          <p:nvPr/>
        </p:nvCxnSpPr>
        <p:spPr>
          <a:xfrm>
            <a:off x="6306828" y="1473798"/>
            <a:ext cx="0" cy="5384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62B5A-6E36-4063-BE14-9B3FC2FE069A}"/>
              </a:ext>
            </a:extLst>
          </p:cNvPr>
          <p:cNvGrpSpPr/>
          <p:nvPr/>
        </p:nvGrpSpPr>
        <p:grpSpPr>
          <a:xfrm>
            <a:off x="1347487" y="5297030"/>
            <a:ext cx="3480282" cy="1328797"/>
            <a:chOff x="567559" y="5297030"/>
            <a:chExt cx="3480282" cy="13287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B87882-3F22-442B-985D-E8475B0D0BF6}"/>
                </a:ext>
              </a:extLst>
            </p:cNvPr>
            <p:cNvSpPr txBox="1"/>
            <p:nvPr/>
          </p:nvSpPr>
          <p:spPr>
            <a:xfrm>
              <a:off x="1310517" y="6225717"/>
              <a:ext cx="23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h</a:t>
              </a:r>
              <a:r>
                <a:rPr lang="en-US" sz="2000" baseline="-25000" dirty="0" err="1"/>
                <a:t>f</a:t>
              </a:r>
              <a:r>
                <a:rPr lang="en-US" sz="2000" dirty="0">
                  <a:latin typeface="+mn-lt"/>
                </a:rPr>
                <a:t> proportional flow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6B0F56C5-6213-4B5C-AEF0-433D369F0F8E}"/>
                </a:ext>
              </a:extLst>
            </p:cNvPr>
            <p:cNvSpPr/>
            <p:nvPr/>
          </p:nvSpPr>
          <p:spPr>
            <a:xfrm>
              <a:off x="3008393" y="5297030"/>
              <a:ext cx="1039448" cy="1128742"/>
            </a:xfrm>
            <a:prstGeom prst="arc">
              <a:avLst>
                <a:gd name="adj1" fmla="val 16474401"/>
                <a:gd name="adj2" fmla="val 5204828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7EEC501-BF33-4437-B401-6BF6F7B605F6}"/>
                </a:ext>
              </a:extLst>
            </p:cNvPr>
            <p:cNvSpPr/>
            <p:nvPr/>
          </p:nvSpPr>
          <p:spPr>
            <a:xfrm flipH="1">
              <a:off x="567559" y="5297030"/>
              <a:ext cx="1327636" cy="1173177"/>
            </a:xfrm>
            <a:prstGeom prst="arc">
              <a:avLst>
                <a:gd name="adj1" fmla="val 20765309"/>
                <a:gd name="adj2" fmla="val 6121820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D56A5-9F6E-4FE5-974A-8FA096BFA580}"/>
              </a:ext>
            </a:extLst>
          </p:cNvPr>
          <p:cNvGrpSpPr/>
          <p:nvPr/>
        </p:nvGrpSpPr>
        <p:grpSpPr>
          <a:xfrm>
            <a:off x="7167559" y="3247994"/>
            <a:ext cx="3458250" cy="1492853"/>
            <a:chOff x="5363582" y="3168864"/>
            <a:chExt cx="3458250" cy="14928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B78BFA-B45B-4852-9A24-5ABE21D468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972" y="3168864"/>
              <a:ext cx="3382860" cy="8419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CA8F23-5F4D-484B-B962-30AE9CE4C76F}"/>
                </a:ext>
              </a:extLst>
            </p:cNvPr>
            <p:cNvSpPr txBox="1"/>
            <p:nvPr/>
          </p:nvSpPr>
          <p:spPr>
            <a:xfrm>
              <a:off x="5363582" y="4261607"/>
              <a:ext cx="3306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Where Ɛ is the wall roughness</a:t>
              </a:r>
            </a:p>
          </p:txBody>
        </p:sp>
      </p:grpSp>
      <p:sp>
        <p:nvSpPr>
          <p:cNvPr id="37" name="Rectangle 3 1">
            <a:extLst>
              <a:ext uri="{FF2B5EF4-FFF2-40B4-BE49-F238E27FC236}">
                <a16:creationId xmlns:a16="http://schemas.microsoft.com/office/drawing/2014/main" id="{184FABFD-08F8-48BD-AFB6-EEB7C26B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78" y="4661948"/>
            <a:ext cx="2564275" cy="50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>
                <a:solidFill>
                  <a:srgbClr val="B52D48"/>
                </a:solidFill>
              </a:rPr>
              <a:t>Hagen-Poiseuille:</a:t>
            </a:r>
            <a:endParaRPr lang="en-US" sz="2500" kern="0" dirty="0">
              <a:solidFill>
                <a:srgbClr val="B52D4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9E9032-361F-4009-B8DA-A022936E6A9E}"/>
              </a:ext>
            </a:extLst>
          </p:cNvPr>
          <p:cNvGrpSpPr/>
          <p:nvPr/>
        </p:nvGrpSpPr>
        <p:grpSpPr>
          <a:xfrm>
            <a:off x="1106312" y="3933087"/>
            <a:ext cx="4572000" cy="1980018"/>
            <a:chOff x="326384" y="3933087"/>
            <a:chExt cx="4572000" cy="1980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87417F-9F54-4CED-B5DA-C9668F2AF47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5248953"/>
              <a:ext cx="3075429" cy="6641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D212F1-6652-445C-8DA6-ABF1D9FEFF03}"/>
                </a:ext>
              </a:extLst>
            </p:cNvPr>
            <p:cNvSpPr/>
            <p:nvPr/>
          </p:nvSpPr>
          <p:spPr>
            <a:xfrm>
              <a:off x="326384" y="3933087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Major loss equation simplification </a:t>
              </a:r>
            </a:p>
            <a:p>
              <a:r>
                <a:rPr lang="en-US" sz="2000" dirty="0">
                  <a:latin typeface="+mj-lt"/>
                </a:rPr>
                <a:t>(</a:t>
              </a:r>
              <a:r>
                <a:rPr lang="en-US" sz="2000" b="1" dirty="0">
                  <a:latin typeface="+mj-lt"/>
                </a:rPr>
                <a:t>for laminar flow only!</a:t>
              </a:r>
              <a:r>
                <a:rPr lang="en-US" sz="2000" dirty="0">
                  <a:latin typeface="+mj-lt"/>
                </a:rPr>
                <a:t>):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40A36-F618-4D53-AF0E-54FFF283E7A6}"/>
              </a:ext>
            </a:extLst>
          </p:cNvPr>
          <p:cNvSpPr/>
          <p:nvPr/>
        </p:nvSpPr>
        <p:spPr>
          <a:xfrm>
            <a:off x="6894606" y="49268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(no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h</a:t>
            </a:r>
            <a:r>
              <a:rPr lang="en-US" sz="2000" baseline="-25000" dirty="0" err="1">
                <a:latin typeface="+mj-lt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equation simplification😢)</a:t>
            </a:r>
          </a:p>
        </p:txBody>
      </p:sp>
      <p:pic>
        <p:nvPicPr>
          <p:cNvPr id="8" name="Picture 7" descr="\documentclass{article}&#10;\usepackage{amsmath}&#10;\pagestyle{empty}&#10;\begin{document}&#10;&#10;&#10;$$h_{\rm{f}} \, = \, {\rm{f}} \frac{L}{D} \frac{\bar v^2}{2g}$$&#10;&#10;\end{document}" title="IguanaTex Bitmap Display">
            <a:extLst>
              <a:ext uri="{FF2B5EF4-FFF2-40B4-BE49-F238E27FC236}">
                <a16:creationId xmlns:a16="http://schemas.microsoft.com/office/drawing/2014/main" id="{BEF5F13E-57FB-4985-BC72-6E64E24CDC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42" y="5609867"/>
            <a:ext cx="1305905" cy="6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7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288834" y="1712667"/>
            <a:ext cx="5326062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3" name="Line 3"/>
          <p:cNvSpPr>
            <a:spLocks noChangeShapeType="1"/>
          </p:cNvSpPr>
          <p:nvPr/>
        </p:nvSpPr>
        <p:spPr bwMode="auto">
          <a:xfrm>
            <a:off x="3288834" y="4638429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4" name="Line 4"/>
          <p:cNvSpPr>
            <a:spLocks noChangeShapeType="1"/>
          </p:cNvSpPr>
          <p:nvPr/>
        </p:nvSpPr>
        <p:spPr bwMode="auto">
          <a:xfrm>
            <a:off x="3288834" y="390341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3288834" y="33795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3288834" y="29699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3288834" y="263659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3288834" y="23603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3288834" y="21222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3288834" y="19031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36126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>
            <a:off x="3793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3927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40317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41175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1841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2508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4308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46699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48604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>
            <a:off x="49938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50985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51843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>
            <a:off x="52509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6" name="Line 26"/>
          <p:cNvSpPr>
            <a:spLocks noChangeShapeType="1"/>
          </p:cNvSpPr>
          <p:nvPr/>
        </p:nvSpPr>
        <p:spPr bwMode="auto">
          <a:xfrm>
            <a:off x="5317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7" name="Line 27"/>
          <p:cNvSpPr>
            <a:spLocks noChangeShapeType="1"/>
          </p:cNvSpPr>
          <p:nvPr/>
        </p:nvSpPr>
        <p:spPr bwMode="auto">
          <a:xfrm>
            <a:off x="53652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8" name="Line 28"/>
          <p:cNvSpPr>
            <a:spLocks noChangeShapeType="1"/>
          </p:cNvSpPr>
          <p:nvPr/>
        </p:nvSpPr>
        <p:spPr bwMode="auto">
          <a:xfrm>
            <a:off x="57367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>
            <a:off x="59272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0" name="Line 30"/>
          <p:cNvSpPr>
            <a:spLocks noChangeShapeType="1"/>
          </p:cNvSpPr>
          <p:nvPr/>
        </p:nvSpPr>
        <p:spPr bwMode="auto">
          <a:xfrm>
            <a:off x="60621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1" name="Line 31"/>
          <p:cNvSpPr>
            <a:spLocks noChangeShapeType="1"/>
          </p:cNvSpPr>
          <p:nvPr/>
        </p:nvSpPr>
        <p:spPr bwMode="auto">
          <a:xfrm>
            <a:off x="6166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>
            <a:off x="62526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63193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6386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>
            <a:off x="64336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68051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>
            <a:off x="69956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71289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>
            <a:off x="7233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7309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>
            <a:off x="73861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2" name="Line 42"/>
          <p:cNvSpPr>
            <a:spLocks noChangeShapeType="1"/>
          </p:cNvSpPr>
          <p:nvPr/>
        </p:nvSpPr>
        <p:spPr bwMode="auto">
          <a:xfrm>
            <a:off x="74433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75004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>
            <a:off x="78719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5" name="Line 45"/>
          <p:cNvSpPr>
            <a:spLocks noChangeShapeType="1"/>
          </p:cNvSpPr>
          <p:nvPr/>
        </p:nvSpPr>
        <p:spPr bwMode="auto">
          <a:xfrm>
            <a:off x="80624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6" name="Line 46"/>
          <p:cNvSpPr>
            <a:spLocks noChangeShapeType="1"/>
          </p:cNvSpPr>
          <p:nvPr/>
        </p:nvSpPr>
        <p:spPr bwMode="auto">
          <a:xfrm>
            <a:off x="81957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7" name="Line 47"/>
          <p:cNvSpPr>
            <a:spLocks noChangeShapeType="1"/>
          </p:cNvSpPr>
          <p:nvPr/>
        </p:nvSpPr>
        <p:spPr bwMode="auto">
          <a:xfrm>
            <a:off x="8291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8" name="Line 48"/>
          <p:cNvSpPr>
            <a:spLocks noChangeShapeType="1"/>
          </p:cNvSpPr>
          <p:nvPr/>
        </p:nvSpPr>
        <p:spPr bwMode="auto">
          <a:xfrm>
            <a:off x="8376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9" name="Line 49"/>
          <p:cNvSpPr>
            <a:spLocks noChangeShapeType="1"/>
          </p:cNvSpPr>
          <p:nvPr/>
        </p:nvSpPr>
        <p:spPr bwMode="auto">
          <a:xfrm>
            <a:off x="8452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>
            <a:off x="85101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1" name="Line 51"/>
          <p:cNvSpPr>
            <a:spLocks noChangeShapeType="1"/>
          </p:cNvSpPr>
          <p:nvPr/>
        </p:nvSpPr>
        <p:spPr bwMode="auto">
          <a:xfrm>
            <a:off x="85672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2" name="Line 52"/>
          <p:cNvSpPr>
            <a:spLocks noChangeShapeType="1"/>
          </p:cNvSpPr>
          <p:nvPr/>
        </p:nvSpPr>
        <p:spPr bwMode="auto">
          <a:xfrm>
            <a:off x="43556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3" name="Line 53"/>
          <p:cNvSpPr>
            <a:spLocks noChangeShapeType="1"/>
          </p:cNvSpPr>
          <p:nvPr/>
        </p:nvSpPr>
        <p:spPr bwMode="auto">
          <a:xfrm>
            <a:off x="54224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4" name="Line 54"/>
          <p:cNvSpPr>
            <a:spLocks noChangeShapeType="1"/>
          </p:cNvSpPr>
          <p:nvPr/>
        </p:nvSpPr>
        <p:spPr bwMode="auto">
          <a:xfrm>
            <a:off x="64812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5" name="Line 55"/>
          <p:cNvSpPr>
            <a:spLocks noChangeShapeType="1"/>
          </p:cNvSpPr>
          <p:nvPr/>
        </p:nvSpPr>
        <p:spPr bwMode="auto">
          <a:xfrm>
            <a:off x="75480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6" name="Line 56"/>
          <p:cNvSpPr>
            <a:spLocks noChangeShapeType="1"/>
          </p:cNvSpPr>
          <p:nvPr/>
        </p:nvSpPr>
        <p:spPr bwMode="auto">
          <a:xfrm>
            <a:off x="8614896" y="1712667"/>
            <a:ext cx="1588" cy="4183062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7" name="Line 57"/>
          <p:cNvSpPr>
            <a:spLocks noChangeShapeType="1"/>
          </p:cNvSpPr>
          <p:nvPr/>
        </p:nvSpPr>
        <p:spPr bwMode="auto">
          <a:xfrm>
            <a:off x="3288834" y="1712667"/>
            <a:ext cx="1587" cy="4183062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8" name="Line 58"/>
          <p:cNvSpPr>
            <a:spLocks noChangeShapeType="1"/>
          </p:cNvSpPr>
          <p:nvPr/>
        </p:nvSpPr>
        <p:spPr bwMode="auto">
          <a:xfrm>
            <a:off x="3231684" y="58957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9" name="Line 59"/>
          <p:cNvSpPr>
            <a:spLocks noChangeShapeType="1"/>
          </p:cNvSpPr>
          <p:nvPr/>
        </p:nvSpPr>
        <p:spPr bwMode="auto">
          <a:xfrm>
            <a:off x="3231684" y="46384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0" name="Line 60"/>
          <p:cNvSpPr>
            <a:spLocks noChangeShapeType="1"/>
          </p:cNvSpPr>
          <p:nvPr/>
        </p:nvSpPr>
        <p:spPr bwMode="auto">
          <a:xfrm>
            <a:off x="3231684" y="390341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1" name="Line 61"/>
          <p:cNvSpPr>
            <a:spLocks noChangeShapeType="1"/>
          </p:cNvSpPr>
          <p:nvPr/>
        </p:nvSpPr>
        <p:spPr bwMode="auto">
          <a:xfrm>
            <a:off x="3231684" y="33795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2" name="Line 62"/>
          <p:cNvSpPr>
            <a:spLocks noChangeShapeType="1"/>
          </p:cNvSpPr>
          <p:nvPr/>
        </p:nvSpPr>
        <p:spPr bwMode="auto">
          <a:xfrm>
            <a:off x="3231684" y="29699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3" name="Line 63"/>
          <p:cNvSpPr>
            <a:spLocks noChangeShapeType="1"/>
          </p:cNvSpPr>
          <p:nvPr/>
        </p:nvSpPr>
        <p:spPr bwMode="auto">
          <a:xfrm>
            <a:off x="3231684" y="263659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4" name="Line 64"/>
          <p:cNvSpPr>
            <a:spLocks noChangeShapeType="1"/>
          </p:cNvSpPr>
          <p:nvPr/>
        </p:nvSpPr>
        <p:spPr bwMode="auto">
          <a:xfrm>
            <a:off x="3231684" y="23603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>
            <a:off x="3231684" y="21222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>
            <a:off x="3231684" y="19031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>
            <a:off x="3203109" y="5895729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>
            <a:off x="3288834" y="5895729"/>
            <a:ext cx="53260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V="1">
            <a:off x="32888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 flipV="1">
            <a:off x="43556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 flipV="1">
            <a:off x="54224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V="1">
            <a:off x="64812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75480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8614896" y="5895729"/>
            <a:ext cx="1588" cy="85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7" name="Line 77"/>
          <p:cNvSpPr>
            <a:spLocks noChangeShapeType="1"/>
          </p:cNvSpPr>
          <p:nvPr/>
        </p:nvSpPr>
        <p:spPr bwMode="auto">
          <a:xfrm>
            <a:off x="3288834" y="2512767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8" name="Rectangle 78"/>
          <p:cNvSpPr>
            <a:spLocks noChangeArrowheads="1"/>
          </p:cNvSpPr>
          <p:nvPr/>
        </p:nvSpPr>
        <p:spPr bwMode="auto">
          <a:xfrm>
            <a:off x="2612559" y="5762379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297039" name="Rectangle 79"/>
          <p:cNvSpPr>
            <a:spLocks noChangeArrowheads="1"/>
          </p:cNvSpPr>
          <p:nvPr/>
        </p:nvSpPr>
        <p:spPr bwMode="auto">
          <a:xfrm>
            <a:off x="2745909" y="1579317"/>
            <a:ext cx="31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</a:t>
            </a:r>
            <a:endParaRPr lang="en-US" sz="2400"/>
          </a:p>
        </p:txBody>
      </p:sp>
      <p:sp>
        <p:nvSpPr>
          <p:cNvPr id="297040" name="Rectangle 80"/>
          <p:cNvSpPr>
            <a:spLocks noChangeArrowheads="1"/>
          </p:cNvSpPr>
          <p:nvPr/>
        </p:nvSpPr>
        <p:spPr bwMode="auto">
          <a:xfrm>
            <a:off x="29364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297041" name="Rectangle 81"/>
          <p:cNvSpPr>
            <a:spLocks noChangeArrowheads="1"/>
          </p:cNvSpPr>
          <p:nvPr/>
        </p:nvSpPr>
        <p:spPr bwMode="auto">
          <a:xfrm>
            <a:off x="40032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297042" name="Rectangle 82"/>
          <p:cNvSpPr>
            <a:spLocks noChangeArrowheads="1"/>
          </p:cNvSpPr>
          <p:nvPr/>
        </p:nvSpPr>
        <p:spPr bwMode="auto">
          <a:xfrm>
            <a:off x="50700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297043" name="Rectangle 83"/>
          <p:cNvSpPr>
            <a:spLocks noChangeArrowheads="1"/>
          </p:cNvSpPr>
          <p:nvPr/>
        </p:nvSpPr>
        <p:spPr bwMode="auto">
          <a:xfrm>
            <a:off x="61288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297044" name="Rectangle 84"/>
          <p:cNvSpPr>
            <a:spLocks noChangeArrowheads="1"/>
          </p:cNvSpPr>
          <p:nvPr/>
        </p:nvSpPr>
        <p:spPr bwMode="auto">
          <a:xfrm>
            <a:off x="71956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82624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297046" name="Rectangle 86"/>
          <p:cNvSpPr>
            <a:spLocks noChangeArrowheads="1"/>
          </p:cNvSpPr>
          <p:nvPr/>
        </p:nvSpPr>
        <p:spPr bwMode="auto">
          <a:xfrm>
            <a:off x="5860584" y="6314829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/>
              <a:t>Re</a:t>
            </a:r>
            <a:endParaRPr lang="en-US" sz="2400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 rot="16200000">
            <a:off x="1624340" y="3659736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297048" name="Line 88"/>
          <p:cNvSpPr>
            <a:spLocks noChangeShapeType="1"/>
          </p:cNvSpPr>
          <p:nvPr/>
        </p:nvSpPr>
        <p:spPr bwMode="auto">
          <a:xfrm>
            <a:off x="3474571" y="4173292"/>
            <a:ext cx="228600" cy="1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3741271" y="4078042"/>
            <a:ext cx="4683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297052" name="Line 92"/>
          <p:cNvSpPr>
            <a:spLocks noChangeShapeType="1"/>
          </p:cNvSpPr>
          <p:nvPr/>
        </p:nvSpPr>
        <p:spPr bwMode="auto">
          <a:xfrm>
            <a:off x="8719671" y="2509592"/>
            <a:ext cx="228600" cy="1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8986371" y="2414342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297054" name="Line 94"/>
          <p:cNvSpPr>
            <a:spLocks noChangeShapeType="1"/>
          </p:cNvSpPr>
          <p:nvPr/>
        </p:nvSpPr>
        <p:spPr bwMode="auto">
          <a:xfrm>
            <a:off x="8719671" y="2735017"/>
            <a:ext cx="228600" cy="16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5" name="Rectangle 95"/>
          <p:cNvSpPr>
            <a:spLocks noChangeArrowheads="1"/>
          </p:cNvSpPr>
          <p:nvPr/>
        </p:nvSpPr>
        <p:spPr bwMode="auto">
          <a:xfrm>
            <a:off x="8986371" y="263976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297056" name="Line 96"/>
          <p:cNvSpPr>
            <a:spLocks noChangeShapeType="1"/>
          </p:cNvSpPr>
          <p:nvPr/>
        </p:nvSpPr>
        <p:spPr bwMode="auto">
          <a:xfrm>
            <a:off x="8719671" y="3020767"/>
            <a:ext cx="228600" cy="16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7" name="Rectangle 97"/>
          <p:cNvSpPr>
            <a:spLocks noChangeArrowheads="1"/>
          </p:cNvSpPr>
          <p:nvPr/>
        </p:nvSpPr>
        <p:spPr bwMode="auto">
          <a:xfrm>
            <a:off x="8986371" y="29255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297058" name="Line 98"/>
          <p:cNvSpPr>
            <a:spLocks noChangeShapeType="1"/>
          </p:cNvSpPr>
          <p:nvPr/>
        </p:nvSpPr>
        <p:spPr bwMode="auto">
          <a:xfrm>
            <a:off x="8719671" y="3217617"/>
            <a:ext cx="228600" cy="16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9" name="Rectangle 99"/>
          <p:cNvSpPr>
            <a:spLocks noChangeArrowheads="1"/>
          </p:cNvSpPr>
          <p:nvPr/>
        </p:nvSpPr>
        <p:spPr bwMode="auto">
          <a:xfrm>
            <a:off x="8986371" y="31223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297060" name="Line 100"/>
          <p:cNvSpPr>
            <a:spLocks noChangeShapeType="1"/>
          </p:cNvSpPr>
          <p:nvPr/>
        </p:nvSpPr>
        <p:spPr bwMode="auto">
          <a:xfrm>
            <a:off x="8719671" y="3477967"/>
            <a:ext cx="228600" cy="16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1" name="Rectangle 101"/>
          <p:cNvSpPr>
            <a:spLocks noChangeArrowheads="1"/>
          </p:cNvSpPr>
          <p:nvPr/>
        </p:nvSpPr>
        <p:spPr bwMode="auto">
          <a:xfrm>
            <a:off x="8986371" y="33827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297062" name="Line 102"/>
          <p:cNvSpPr>
            <a:spLocks noChangeShapeType="1"/>
          </p:cNvSpPr>
          <p:nvPr/>
        </p:nvSpPr>
        <p:spPr bwMode="auto">
          <a:xfrm>
            <a:off x="8719671" y="3611317"/>
            <a:ext cx="228600" cy="1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3" name="Rectangle 103"/>
          <p:cNvSpPr>
            <a:spLocks noChangeArrowheads="1"/>
          </p:cNvSpPr>
          <p:nvPr/>
        </p:nvSpPr>
        <p:spPr bwMode="auto">
          <a:xfrm>
            <a:off x="8986371" y="35160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297064" name="Line 104"/>
          <p:cNvSpPr>
            <a:spLocks noChangeShapeType="1"/>
          </p:cNvSpPr>
          <p:nvPr/>
        </p:nvSpPr>
        <p:spPr bwMode="auto">
          <a:xfrm>
            <a:off x="8719671" y="3784354"/>
            <a:ext cx="228600" cy="16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5" name="Rectangle 105"/>
          <p:cNvSpPr>
            <a:spLocks noChangeArrowheads="1"/>
          </p:cNvSpPr>
          <p:nvPr/>
        </p:nvSpPr>
        <p:spPr bwMode="auto">
          <a:xfrm>
            <a:off x="8986371" y="368751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297066" name="Line 106"/>
          <p:cNvSpPr>
            <a:spLocks noChangeShapeType="1"/>
          </p:cNvSpPr>
          <p:nvPr/>
        </p:nvSpPr>
        <p:spPr bwMode="auto">
          <a:xfrm>
            <a:off x="8719671" y="3997079"/>
            <a:ext cx="228600" cy="16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7" name="Rectangle 107"/>
          <p:cNvSpPr>
            <a:spLocks noChangeArrowheads="1"/>
          </p:cNvSpPr>
          <p:nvPr/>
        </p:nvSpPr>
        <p:spPr bwMode="auto">
          <a:xfrm>
            <a:off x="8986371" y="39018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297068" name="Line 108"/>
          <p:cNvSpPr>
            <a:spLocks noChangeShapeType="1"/>
          </p:cNvSpPr>
          <p:nvPr/>
        </p:nvSpPr>
        <p:spPr bwMode="auto">
          <a:xfrm>
            <a:off x="8719671" y="4346329"/>
            <a:ext cx="228600" cy="16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9" name="Rectangle 109"/>
          <p:cNvSpPr>
            <a:spLocks noChangeArrowheads="1"/>
          </p:cNvSpPr>
          <p:nvPr/>
        </p:nvSpPr>
        <p:spPr bwMode="auto">
          <a:xfrm>
            <a:off x="8986371" y="425107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297070" name="Line 110"/>
          <p:cNvSpPr>
            <a:spLocks noChangeShapeType="1"/>
          </p:cNvSpPr>
          <p:nvPr/>
        </p:nvSpPr>
        <p:spPr bwMode="auto">
          <a:xfrm>
            <a:off x="8719671" y="4644779"/>
            <a:ext cx="228600" cy="16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1" name="Rectangle 111"/>
          <p:cNvSpPr>
            <a:spLocks noChangeArrowheads="1"/>
          </p:cNvSpPr>
          <p:nvPr/>
        </p:nvSpPr>
        <p:spPr bwMode="auto">
          <a:xfrm>
            <a:off x="8986371" y="45495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297072" name="Line 112"/>
          <p:cNvSpPr>
            <a:spLocks noChangeShapeType="1"/>
          </p:cNvSpPr>
          <p:nvPr/>
        </p:nvSpPr>
        <p:spPr bwMode="auto">
          <a:xfrm>
            <a:off x="8719671" y="4765429"/>
            <a:ext cx="228600" cy="16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3" name="Rectangle 113"/>
          <p:cNvSpPr>
            <a:spLocks noChangeArrowheads="1"/>
          </p:cNvSpPr>
          <p:nvPr/>
        </p:nvSpPr>
        <p:spPr bwMode="auto">
          <a:xfrm>
            <a:off x="8986371" y="46701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0.0008</a:t>
            </a:r>
            <a:endParaRPr lang="en-US" sz="2400" dirty="0"/>
          </a:p>
        </p:txBody>
      </p:sp>
      <p:sp>
        <p:nvSpPr>
          <p:cNvPr id="297074" name="Line 114"/>
          <p:cNvSpPr>
            <a:spLocks noChangeShapeType="1"/>
          </p:cNvSpPr>
          <p:nvPr/>
        </p:nvSpPr>
        <p:spPr bwMode="auto">
          <a:xfrm>
            <a:off x="8719671" y="5063879"/>
            <a:ext cx="228600" cy="16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5" name="Rectangle 115"/>
          <p:cNvSpPr>
            <a:spLocks noChangeArrowheads="1"/>
          </p:cNvSpPr>
          <p:nvPr/>
        </p:nvSpPr>
        <p:spPr bwMode="auto">
          <a:xfrm>
            <a:off x="8986371" y="496862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297076" name="Line 116"/>
          <p:cNvSpPr>
            <a:spLocks noChangeShapeType="1"/>
          </p:cNvSpPr>
          <p:nvPr/>
        </p:nvSpPr>
        <p:spPr bwMode="auto">
          <a:xfrm>
            <a:off x="8719671" y="5311529"/>
            <a:ext cx="228600" cy="16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7" name="Rectangle 117"/>
          <p:cNvSpPr>
            <a:spLocks noChangeArrowheads="1"/>
          </p:cNvSpPr>
          <p:nvPr/>
        </p:nvSpPr>
        <p:spPr bwMode="auto">
          <a:xfrm>
            <a:off x="8986371" y="52162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297078" name="Line 118"/>
          <p:cNvSpPr>
            <a:spLocks noChangeShapeType="1"/>
          </p:cNvSpPr>
          <p:nvPr/>
        </p:nvSpPr>
        <p:spPr bwMode="auto">
          <a:xfrm>
            <a:off x="8719671" y="5549654"/>
            <a:ext cx="228600" cy="16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9" name="Rectangle 119"/>
          <p:cNvSpPr>
            <a:spLocks noChangeArrowheads="1"/>
          </p:cNvSpPr>
          <p:nvPr/>
        </p:nvSpPr>
        <p:spPr bwMode="auto">
          <a:xfrm>
            <a:off x="8986371" y="5454404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297080" name="Line 120"/>
          <p:cNvSpPr>
            <a:spLocks noChangeShapeType="1"/>
          </p:cNvSpPr>
          <p:nvPr/>
        </p:nvSpPr>
        <p:spPr bwMode="auto">
          <a:xfrm>
            <a:off x="8719671" y="5784604"/>
            <a:ext cx="228600" cy="16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1" name="Rectangle 121"/>
          <p:cNvSpPr>
            <a:spLocks noChangeArrowheads="1"/>
          </p:cNvSpPr>
          <p:nvPr/>
        </p:nvSpPr>
        <p:spPr bwMode="auto">
          <a:xfrm>
            <a:off x="8986371" y="5689354"/>
            <a:ext cx="495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297082" name="Line 122"/>
          <p:cNvSpPr>
            <a:spLocks noChangeShapeType="1"/>
          </p:cNvSpPr>
          <p:nvPr/>
        </p:nvSpPr>
        <p:spPr bwMode="auto">
          <a:xfrm>
            <a:off x="8719671" y="6019554"/>
            <a:ext cx="228600" cy="16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3" name="Rectangle 123"/>
          <p:cNvSpPr>
            <a:spLocks noChangeArrowheads="1"/>
          </p:cNvSpPr>
          <p:nvPr/>
        </p:nvSpPr>
        <p:spPr bwMode="auto">
          <a:xfrm>
            <a:off x="8986371" y="5924304"/>
            <a:ext cx="449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pSp>
        <p:nvGrpSpPr>
          <p:cNvPr id="297085" name="Group 125"/>
          <p:cNvGrpSpPr>
            <a:grpSpLocks/>
          </p:cNvGrpSpPr>
          <p:nvPr/>
        </p:nvGrpSpPr>
        <p:grpSpPr bwMode="auto">
          <a:xfrm>
            <a:off x="3793659" y="2084142"/>
            <a:ext cx="4897437" cy="3868737"/>
            <a:chOff x="1537" y="1460"/>
            <a:chExt cx="3085" cy="2437"/>
          </a:xfrm>
        </p:grpSpPr>
        <p:grpSp>
          <p:nvGrpSpPr>
            <p:cNvPr id="297086" name="Group 126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297087" name="Line 127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8" name="Line 128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9" name="Line 129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0" name="Line 130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1" name="Line 131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2" name="Line 132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3" name="Line 133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4" name="Line 134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5" name="Line 135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6" name="Line 136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7" name="Line 137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8" name="Line 138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9" name="Line 139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0" name="Line 140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1" name="Line 141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2" name="Freeform 142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3" name="Line 143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4" name="Line 144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5" name="Freeform 145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6" name="Line 146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7" name="Line 147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8" name="Line 148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9" name="Line 149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0" name="Line 150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1" name="Line 151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2" name="Line 152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3" name="Line 153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4" name="Freeform 154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5" name="Line 155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6" name="Line 156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7" name="Line 157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8" name="Line 158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9" name="Line 159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0" name="Line 160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1" name="Line 161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2" name="Line 162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3" name="Line 163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4" name="Line 164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5" name="Line 165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6" name="Line 166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7" name="Line 167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8" name="Line 168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9" name="Line 169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0" name="Line 170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1" name="Line 171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2" name="Line 172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3" name="Line 173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4" name="Line 174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5" name="Line 175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6" name="Line 176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7" name="Line 177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8" name="Line 178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9" name="Line 179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0" name="Line 180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1" name="Line 181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2" name="Line 182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3" name="Line 183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4" name="Line 184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45" name="Line 185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6" name="Line 186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7" name="Line 187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8" name="Line 188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9" name="Line 189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0" name="Line 190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1" name="Line 191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2" name="Line 192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3" name="Line 193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4" name="Line 194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5" name="Line 195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6" name="Line 196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7" name="Line 197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8" name="Freeform 198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9" name="Line 199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0" name="Freeform 200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1" name="Line 201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2" name="Line 202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3" name="Freeform 203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4" name="Line 204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5" name="Line 205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6" name="Line 206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7" name="Line 207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8" name="Line 208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9" name="Freeform 209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0" name="Line 210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1" name="Line 211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2" name="Line 212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3" name="Line 213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4" name="Line 214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5" name="Line 215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6" name="Line 216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7" name="Line 217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8" name="Line 218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9" name="Line 219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0" name="Line 220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1" name="Line 221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2" name="Line 222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3" name="Line 223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4" name="Line 224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5" name="Line 225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6" name="Line 226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7" name="Line 227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8" name="Line 228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9" name="Line 229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0" name="Line 230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1" name="Line 231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2" name="Line 232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3" name="Line 233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4" name="Line 234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5" name="Line 235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6" name="Line 236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7" name="Line 237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8" name="Line 238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9" name="Line 239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0" name="Line 240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1" name="Line 241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2" name="Line 242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3" name="Line 243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4" name="Line 244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5" name="Line 245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6" name="Line 246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7" name="Line 247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8" name="Line 248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9" name="Line 249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0" name="Line 250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1" name="Line 251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2" name="Line 252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3" name="Line 253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4" name="Line 254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5" name="Line 255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6" name="Line 256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7" name="Line 257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8" name="Line 258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9" name="Line 259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0" name="Line 260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1" name="Freeform 261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2" name="Line 262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3" name="Line 263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4" name="Line 264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5" name="Freeform 265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6" name="Line 266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7" name="Line 267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8" name="Line 268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9" name="Line 269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0" name="Line 270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1" name="Line 271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2" name="Line 272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3" name="Line 273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4" name="Line 274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5" name="Line 275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6" name="Line 276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7" name="Line 277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8" name="Line 278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9" name="Line 279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0" name="Freeform 280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1" name="Line 281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2" name="Line 282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3" name="Line 283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4" name="Line 284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5" name="Line 285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6" name="Line 286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7" name="Line 287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8" name="Line 288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9" name="Line 289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0" name="Line 290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1" name="Line 291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2" name="Line 292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3" name="Line 293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4" name="Line 294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5" name="Line 295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6" name="Line 296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7" name="Line 297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8" name="Line 298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9" name="Line 299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0" name="Line 300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1" name="Line 301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2" name="Line 302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3" name="Line 303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4" name="Line 304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5" name="Line 305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6" name="Line 306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7" name="Line 307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8" name="Line 308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9" name="Line 309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0" name="Line 310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1" name="Line 311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2" name="Line 312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3" name="Line 313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4" name="Line 314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5" name="Line 315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6" name="Line 316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7" name="Freeform 317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8" name="Line 318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9" name="Freeform 319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0" name="Line 320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1" name="Freeform 321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2" name="Line 322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3" name="Line 323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4" name="Line 324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5" name="Line 325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6" name="Freeform 326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7" name="Line 327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8" name="Line 328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9" name="Line 329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0" name="Line 330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1" name="Line 331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2" name="Line 332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3" name="Line 333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4" name="Line 334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5" name="Line 335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6" name="Line 336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7" name="Line 337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8" name="Line 338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9" name="Line 339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0" name="Line 340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1" name="Line 341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2" name="Line 342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3" name="Line 343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4" name="Line 344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5" name="Line 345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6" name="Line 346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7" name="Line 347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8" name="Line 348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9" name="Line 349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0" name="Line 350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1" name="Line 351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2" name="Line 352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3" name="Line 353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4" name="Line 354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5" name="Line 355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6" name="Line 356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7" name="Line 357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8" name="Line 358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9" name="Line 359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0" name="Line 360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1" name="Line 361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2" name="Line 362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3" name="Freeform 363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4" name="Freeform 364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5" name="Line 365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6" name="Line 366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7" name="Line 367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8" name="Line 368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9" name="Line 369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0" name="Line 370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1" name="Line 371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2" name="Line 372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3" name="Line 373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4" name="Line 374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5" name="Line 375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6" name="Line 376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7" name="Freeform 377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8" name="Line 378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9" name="Freeform 379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0" name="Line 380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1" name="Line 381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2" name="Line 382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3" name="Freeform 383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4" name="Line 384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5" name="Line 385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6" name="Line 386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7" name="Line 387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8" name="Line 388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9" name="Line 389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0" name="Line 390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1" name="Freeform 391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2" name="Line 392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3" name="Line 393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4" name="Line 394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5" name="Line 395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6" name="Line 396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7" name="Line 397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8" name="Line 398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9" name="Line 399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0" name="Line 400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1" name="Line 401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2" name="Line 402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3" name="Line 403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4" name="Line 404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5" name="Line 405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6" name="Line 406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7" name="Line 407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8" name="Line 408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9" name="Line 409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0" name="Line 410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1" name="Line 411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2" name="Line 412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3" name="Line 413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4" name="Line 414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5" name="Line 415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6" name="Line 416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7" name="Line 417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8" name="Line 418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9" name="Line 419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0" name="Line 420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1" name="Line 421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2" name="Line 422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3" name="Line 423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4" name="Line 424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5" name="Freeform 425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6" name="Freeform 426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7" name="Freeform 427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8" name="Line 428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9" name="Line 429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0" name="Line 430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1" name="Line 431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2" name="Line 432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3" name="Line 433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4" name="Line 434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5" name="Line 435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6" name="Line 436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7" name="Freeform 437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8" name="Line 438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9" name="Freeform 439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0" name="Line 440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1" name="Line 441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2" name="Freeform 442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3" name="Line 443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4" name="Line 444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5" name="Line 445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6" name="Line 446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7" name="Line 447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8" name="Line 448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9" name="Freeform 449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0" name="Line 450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1" name="Line 451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2" name="Line 452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3" name="Line 453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4" name="Line 454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5" name="Line 455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6" name="Line 456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7" name="Line 457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8" name="Line 458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9" name="Line 459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0" name="Line 460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1" name="Line 461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2" name="Line 462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3" name="Line 463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4" name="Line 464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5" name="Line 465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6" name="Line 466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7" name="Line 467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8" name="Line 468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9" name="Line 469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0" name="Line 470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1" name="Line 471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2" name="Line 472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3" name="Line 473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4" name="Line 474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5" name="Line 475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6" name="Line 476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7" name="Line 477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8" name="Freeform 478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9" name="Freeform 479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0" name="Line 480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1" name="Line 481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2" name="Line 482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3" name="Line 483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4" name="Line 484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5" name="Line 485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6" name="Line 486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7" name="Line 487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8" name="Line 488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9" name="Line 489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0" name="Line 490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1" name="Line 491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2" name="Line 492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3" name="Line 493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4" name="Line 494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5" name="Line 495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6" name="Freeform 496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7" name="Line 497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8" name="Freeform 498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9" name="Line 499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0" name="Line 500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1" name="Freeform 501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2" name="Line 502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3" name="Line 503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4" name="Line 504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5" name="Line 505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6" name="Line 506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7" name="Freeform 507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8" name="Line 508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9" name="Line 509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0" name="Line 510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1" name="Line 511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2" name="Line 512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3" name="Line 513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4" name="Line 514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5" name="Line 515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6" name="Line 516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7" name="Line 517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8" name="Line 518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9" name="Line 519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0" name="Line 520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1" name="Line 521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2" name="Line 522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3" name="Line 523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4" name="Line 524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5" name="Line 525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6" name="Line 526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7" name="Line 527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8" name="Line 528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9" name="Line 529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0" name="Line 530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1" name="Line 531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2" name="Line 532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3" name="Line 533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4" name="Line 534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5" name="Line 535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6" name="Line 536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7" name="Line 537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8" name="Line 538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9" name="Line 539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0" name="Line 540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1" name="Freeform 541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2" name="Freeform 542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3" name="Freeform 543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4" name="Line 544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5" name="Line 545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6" name="Line 546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7" name="Line 547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8" name="Line 548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9" name="Line 549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0" name="Line 550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1" name="Line 551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2" name="Line 552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3" name="Line 553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4" name="Line 554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5" name="Line 555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6" name="Line 556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7" name="Line 557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8" name="Line 558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9" name="Freeform 559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0" name="Line 560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1" name="Line 561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2" name="Line 562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3" name="Freeform 563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4" name="Line 564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5" name="Line 565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6" name="Line 566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7" name="Line 567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8" name="Line 568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9" name="Line 569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0" name="Line 570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1" name="Line 571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2" name="Line 572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3" name="Line 573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4" name="Line 574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5" name="Line 575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6" name="Line 576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7" name="Line 577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8" name="Line 578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9" name="Line 579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0" name="Line 580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1" name="Freeform 581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2" name="Line 582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3" name="Line 583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4" name="Line 584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5" name="Line 585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6" name="Line 586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7" name="Line 587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8" name="Line 588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9" name="Line 589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0" name="Line 590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1" name="Freeform 591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2" name="Freeform 592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3" name="Line 593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4" name="Line 594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5" name="Line 595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6" name="Line 596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7" name="Line 597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8" name="Line 598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9" name="Line 599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0" name="Line 600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1" name="Line 601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2" name="Line 602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3" name="Line 603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4" name="Line 604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5" name="Line 605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6" name="Freeform 606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7" name="Line 607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8" name="Line 608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9" name="Line 609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0" name="Line 610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1" name="Line 611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2" name="Line 612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3" name="Line 613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4" name="Line 614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5" name="Line 615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6" name="Freeform 616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7" name="Line 617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8" name="Freeform 618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9" name="Line 619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0" name="Line 620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1" name="Freeform 621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2" name="Line 622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3" name="Line 623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4" name="Line 624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5" name="Line 625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6" name="Line 626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7" name="Line 627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8" name="Line 628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9" name="Freeform 629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0" name="Line 630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1" name="Line 631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2" name="Line 632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3" name="Line 633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4" name="Line 634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5" name="Line 635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6" name="Line 636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7" name="Line 637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8" name="Line 638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9" name="Line 639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0" name="Line 640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1" name="Line 641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2" name="Line 642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3" name="Line 643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4" name="Line 644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5" name="Line 645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6" name="Line 646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7" name="Line 647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8" name="Line 648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9" name="Line 649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0" name="Line 650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1" name="Line 651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2" name="Line 652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3" name="Line 653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4" name="Line 654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5" name="Line 655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6" name="Line 656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7" name="Line 657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8" name="Line 658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9" name="Line 659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0" name="Line 660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1" name="Line 661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2" name="Line 662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3" name="Line 663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4" name="Line 664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5" name="Line 665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6" name="Line 666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7" name="Line 667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8" name="Line 668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9" name="Line 669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0" name="Line 670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1" name="Line 671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2" name="Line 672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3" name="Line 673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4" name="Line 674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5" name="Line 675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6" name="Line 676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7" name="Line 677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8" name="Freeform 678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9" name="Line 679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0" name="Freeform 680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1" name="Line 681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2" name="Line 682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3" name="Line 683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4" name="Freeform 684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5" name="Line 685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6" name="Line 686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7" name="Line 687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8" name="Line 688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9" name="Line 689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0" name="Line 690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1" name="Line 691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2" name="Line 692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3" name="Line 693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4" name="Freeform 694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5" name="Line 695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6" name="Line 696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7" name="Line 697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8" name="Line 698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9" name="Line 699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0" name="Line 700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1" name="Line 701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2" name="Line 702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3" name="Line 703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4" name="Line 704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5" name="Line 705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6" name="Line 706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7" name="Line 707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8" name="Line 708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9" name="Line 709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0" name="Line 710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1" name="Freeform 711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2" name="Freeform 712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3" name="Freeform 713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4" name="Freeform 714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5" name="Line 715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6" name="Line 716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7" name="Line 717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8" name="Line 718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9" name="Line 719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0" name="Line 720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1" name="Line 721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2" name="Line 722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3" name="Freeform 723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4" name="Freeform 724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5" name="Freeform 725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6" name="Line 726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7" name="Line 727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8" name="Line 728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9" name="Line 729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0" name="Line 730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1" name="Line 731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2" name="Line 732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3" name="Line 733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4" name="Line 734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5" name="Line 735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6" name="Line 736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7" name="Line 737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8" name="Line 738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9" name="Line 739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0" name="Freeform 740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1" name="Line 741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2" name="Line 742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3" name="Freeform 743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4" name="Line 744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5" name="Line 745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6" name="Line 746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7" name="Line 747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8" name="Freeform 748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9" name="Line 749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0" name="Line 750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1" name="Line 751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2" name="Line 752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3" name="Line 753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4" name="Line 754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5" name="Line 755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6" name="Line 756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7" name="Line 757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8" name="Line 758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9" name="Line 759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0" name="Line 760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1" name="Line 761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2" name="Line 762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3" name="Line 763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4" name="Line 764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5" name="Line 765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6" name="Line 766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7" name="Line 767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8" name="Line 768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9" name="Line 769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0" name="Line 770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1" name="Line 771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2" name="Line 772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3" name="Line 773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4" name="Line 774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5" name="Line 775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6" name="Line 776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7" name="Line 777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8" name="Line 778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9" name="Line 779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0" name="Line 780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1" name="Line 781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2" name="Line 782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3" name="Line 783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4" name="Line 784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5" name="Line 785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6" name="Line 786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7" name="Line 787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8" name="Freeform 788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9" name="Line 789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0" name="Line 790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1" name="Line 791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2" name="Line 792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3" name="Line 793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4" name="Line 794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5" name="Line 795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6" name="Line 796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7" name="Line 797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8" name="Line 798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9" name="Freeform 799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0" name="Line 800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1" name="Freeform 801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2" name="Line 802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3" name="Line 803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4" name="Line 804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5" name="Freeform 805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6" name="Line 806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7" name="Line 807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8" name="Line 808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9" name="Line 809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0" name="Line 810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1" name="Line 811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2" name="Line 812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3" name="Line 813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4" name="Line 814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5" name="Line 815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6" name="Line 816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7" name="Line 817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8" name="Line 818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9" name="Line 819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0" name="Line 820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1" name="Line 821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2" name="Line 822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3" name="Line 823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4" name="Line 824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5" name="Line 825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6" name="Line 826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7" name="Line 827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8" name="Freeform 828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9" name="Line 829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0" name="Line 830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1" name="Freeform 831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2" name="Line 832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3" name="Line 833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4" name="Line 834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5" name="Line 835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6" name="Line 836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7" name="Line 837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8" name="Line 838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9" name="Line 839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0" name="Freeform 840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1" name="Line 841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2" name="Line 842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3" name="Line 843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4" name="Line 844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5" name="Line 845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6" name="Line 846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7" name="Line 847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8" name="Line 848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9" name="Line 849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0" name="Line 850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1" name="Line 851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2" name="Line 852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3" name="Line 853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4" name="Line 854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5" name="Line 855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6" name="Line 856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7" name="Line 857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8" name="Line 858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9" name="Line 859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0" name="Line 860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1" name="Line 861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2" name="Line 862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3" name="Freeform 863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4" name="Line 864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5" name="Line 865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6" name="Line 866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7" name="Freeform 867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8" name="Line 868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9" name="Line 869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0" name="Line 870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1" name="Line 871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2" name="Line 872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3" name="Line 873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4" name="Line 874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5" name="Line 875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6" name="Line 876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7" name="Line 877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8" name="Freeform 878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9" name="Line 879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0" name="Line 880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1" name="Line 88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2" name="Line 88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3" name="Line 883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4" name="Line 884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5" name="Line 885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6" name="Line 886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7" name="Line 887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8" name="Line 888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9" name="Line 889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0" name="Line 890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1" name="Line 891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2" name="Line 892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3" name="Line 893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4" name="Line 894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5" name="Freeform 895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6" name="Freeform 896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7" name="Freeform 897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8" name="Line 898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9" name="Line 899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0" name="Line 900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1" name="Line 901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2" name="Line 902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3" name="Line 903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4" name="Line 904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5" name="Line 905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6" name="Line 906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7" name="Line 907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8" name="Line 908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9" name="Line 909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0" name="Line 910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1" name="Line 911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2" name="Line 912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3" name="Line 913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4" name="Line 914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5" name="Line 915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6" name="Line 916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7" name="Line 917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8" name="Line 918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9" name="Line 919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0" name="Line 920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1" name="Line 921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2" name="Line 922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3" name="Line 923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4" name="Line 924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5" name="Freeform 925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6" name="Line 926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7" name="Line 927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8" name="Line 928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9" name="Freeform 929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0" name="Line 930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1" name="Line 931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2" name="Line 932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3" name="Line 933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4" name="Line 934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5" name="Line 935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6" name="Line 936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7" name="Line 937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8" name="Line 938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9" name="Line 939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0" name="Line 940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1" name="Line 941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2" name="Line 942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3" name="Line 943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4" name="Line 944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5" name="Line 945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6" name="Line 946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7" name="Line 947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8" name="Line 948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9" name="Line 949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0" name="Freeform 950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1" name="Line 951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2" name="Line 952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3" name="Line 953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4" name="Line 954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5" name="Line 955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6" name="Line 956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7" name="Line 957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8" name="Line 958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9" name="Line 959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0" name="Line 960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1" name="Line 961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2" name="Line 962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3" name="Line 963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4" name="Line 964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5" name="Line 965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6" name="Line 966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7" name="Line 967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8" name="Line 968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9" name="Line 969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0" name="Line 970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1" name="Line 971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2" name="Line 972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3" name="Line 973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4" name="Line 974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5" name="Line 975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6" name="Line 976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7" name="Line 977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8" name="Line 978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9" name="Line 979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0" name="Line 980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1" name="Line 981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2" name="Line 982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3" name="Line 983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4" name="Freeform 984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5" name="Line 985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6" name="Line 986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7" name="Freeform 987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8" name="Line 988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9" name="Line 989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0" name="Line 990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1" name="Freeform 991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2" name="Line 992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3" name="Line 993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4" name="Line 994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5" name="Line 995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6" name="Line 996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7" name="Line 997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8" name="Line 998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9" name="Line 999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0" name="Line 1000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1" name="Line 1001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2" name="Line 1002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3" name="Line 1003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4" name="Line 1004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5" name="Line 1005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6" name="Line 1006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7" name="Line 1007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8" name="Freeform 1008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9" name="Line 1009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0" name="Line 1010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1" name="Line 1011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2" name="Line 1012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3" name="Line 1013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4" name="Line 1014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5" name="Line 1015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6" name="Line 1016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7" name="Freeform 1017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8" name="Line 1018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9" name="Line 1019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0" name="Line 1020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1" name="Line 1021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2" name="Line 1022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3" name="Line 1023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4" name="Line 1024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5" name="Line 1025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6" name="Line 1026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7" name="Line 1027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8" name="Line 1028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9" name="Line 1029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Line 1030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1031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Line 1032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Line 1033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34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Line 1035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Line 1036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Line 1037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Line 1038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039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040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041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Line 1042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Line 1043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Line 1044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5" name="Line 1045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1046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Line 1047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1048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Line 1049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0" name="Line 1050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Freeform 1051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1052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Line 1053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4" name="Line 1054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5" name="Line 1055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6" name="Line 1056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7" name="Line 1057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8" name="Line 1058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9" name="Line 1059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1060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1" name="Line 1061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2" name="Freeform 1062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3" name="Line 1063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4" name="Line 1064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5" name="Line 1065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6" name="Freeform 1066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7" name="Line 1067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8" name="Line 1068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9" name="Line 1069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0" name="Line 1070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1" name="Line 1071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2" name="Line 1072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3" name="Line 1073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4" name="Line 1074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5" name="Line 1075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6" name="Line 1076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7" name="Line 1077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8" name="Line 1078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9" name="Line 1079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0" name="Freeform 1080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1" name="Line 1081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2" name="Line 1082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3" name="Line 1083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4" name="Freeform 1084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5" name="Line 1085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6" name="Line 1086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7" name="Line 1087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8" name="Line 1088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9" name="Line 1089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0" name="Line 1090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1" name="Freeform 1091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2" name="Line 1092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064" name="Rectangle 1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Frictional Losses in Straight Pipes:</a:t>
            </a:r>
            <a:br>
              <a:rPr lang="en-US" dirty="0"/>
            </a:br>
            <a:r>
              <a:rPr lang="en-US" dirty="0"/>
              <a:t>Moody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1F8C-D40B-4DB8-B64A-32D71354B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2" y="2237514"/>
            <a:ext cx="1537202" cy="4205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87F68-190F-4F80-8B73-F80CDA923986}"/>
              </a:ext>
            </a:extLst>
          </p:cNvPr>
          <p:cNvGrpSpPr/>
          <p:nvPr/>
        </p:nvGrpSpPr>
        <p:grpSpPr>
          <a:xfrm>
            <a:off x="3400937" y="4283503"/>
            <a:ext cx="1009650" cy="785810"/>
            <a:chOff x="2249488" y="4479133"/>
            <a:chExt cx="1009650" cy="7858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D08E2-FBD3-4AA8-9B16-92A0428521C2}"/>
                </a:ext>
              </a:extLst>
            </p:cNvPr>
            <p:cNvSpPr/>
            <p:nvPr/>
          </p:nvSpPr>
          <p:spPr>
            <a:xfrm>
              <a:off x="2249488" y="4479133"/>
              <a:ext cx="1009650" cy="785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8FA529-3025-4C9D-94E9-A549FBC91A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299" y="4584476"/>
              <a:ext cx="842720" cy="60019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A2B-F940-4ADA-9E8C-2D65401B82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58" y="3427095"/>
            <a:ext cx="304800" cy="469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67E2C5-1348-4BDE-8D9E-7D5DD508E7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26" y="6167103"/>
            <a:ext cx="977462" cy="4622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BD3DB1-0E64-403A-B70B-DC5B4D707F16}"/>
              </a:ext>
            </a:extLst>
          </p:cNvPr>
          <p:cNvGrpSpPr/>
          <p:nvPr/>
        </p:nvGrpSpPr>
        <p:grpSpPr>
          <a:xfrm>
            <a:off x="7116075" y="1516402"/>
            <a:ext cx="2292792" cy="883652"/>
            <a:chOff x="5762404" y="1694448"/>
            <a:chExt cx="2292792" cy="883652"/>
          </a:xfrm>
        </p:grpSpPr>
        <p:sp>
          <p:nvSpPr>
            <p:cNvPr id="297050" name="Line 90"/>
            <p:cNvSpPr>
              <a:spLocks noChangeShapeType="1"/>
            </p:cNvSpPr>
            <p:nvPr/>
          </p:nvSpPr>
          <p:spPr bwMode="auto">
            <a:xfrm>
              <a:off x="7366000" y="2490788"/>
              <a:ext cx="228600" cy="158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1" name="Rectangle 91"/>
            <p:cNvSpPr>
              <a:spLocks noChangeArrowheads="1"/>
            </p:cNvSpPr>
            <p:nvPr/>
          </p:nvSpPr>
          <p:spPr bwMode="auto">
            <a:xfrm>
              <a:off x="7632700" y="2395538"/>
              <a:ext cx="2667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0.05</a:t>
              </a: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B30E2C-AB56-457C-9371-10624AC76F65}"/>
                </a:ext>
              </a:extLst>
            </p:cNvPr>
            <p:cNvSpPr/>
            <p:nvPr/>
          </p:nvSpPr>
          <p:spPr>
            <a:xfrm>
              <a:off x="5762404" y="1694448"/>
              <a:ext cx="2292792" cy="6012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E812937C-7E00-49B2-BB1C-C462F2ED14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514" y="1715375"/>
              <a:ext cx="2206629" cy="54917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B0D-2BF0-4B79-8684-7B8E6385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Tanks are connected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3148-D7BA-4A6C-AB88-9BCD516C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677400" cy="4525963"/>
          </a:xfrm>
        </p:spPr>
        <p:txBody>
          <a:bodyPr/>
          <a:lstStyle/>
          <a:p>
            <a:r>
              <a:rPr lang="en-US" dirty="0"/>
              <a:t>Current flow rate is Q</a:t>
            </a:r>
          </a:p>
          <a:p>
            <a:r>
              <a:rPr lang="en-US" dirty="0"/>
              <a:t>Pipe diameter is 1” </a:t>
            </a:r>
          </a:p>
          <a:p>
            <a:r>
              <a:rPr lang="en-US" dirty="0"/>
              <a:t>Downstream tank water surface is 1 m lower than the upstream tank water surface</a:t>
            </a:r>
          </a:p>
          <a:p>
            <a:r>
              <a:rPr lang="en-US" dirty="0"/>
              <a:t>You may assume </a:t>
            </a:r>
          </a:p>
          <a:p>
            <a:pPr lvl="1"/>
            <a:r>
              <a:rPr lang="en-US" dirty="0"/>
              <a:t>the flow is turbulent (high Reynolds Number)</a:t>
            </a:r>
          </a:p>
          <a:p>
            <a:pPr lvl="1"/>
            <a:r>
              <a:rPr lang="en-US" dirty="0"/>
              <a:t>the pipe walls are rough</a:t>
            </a:r>
          </a:p>
          <a:p>
            <a:pPr lvl="1"/>
            <a:r>
              <a:rPr lang="en-US" dirty="0"/>
              <a:t>The pipe length/diameter is large enough that major losses dominate </a:t>
            </a:r>
          </a:p>
        </p:txBody>
      </p:sp>
      <p:pic>
        <p:nvPicPr>
          <p:cNvPr id="4" name="Picture 3" descr="\documentclass{article}&#10;\usepackage{amsmath}&#10;\pagestyle{empty}&#10;\begin{document}&#10;&#10;&#10;$$h_{\rm{f}} \, = \, {\rm{f}} \frac{L}{D} \frac{\bar v^2}{2g}$$&#10;&#10;\end{document}" title="IguanaTex Bitmap Display">
            <a:extLst>
              <a:ext uri="{FF2B5EF4-FFF2-40B4-BE49-F238E27FC236}">
                <a16:creationId xmlns:a16="http://schemas.microsoft.com/office/drawing/2014/main" id="{6C69DB6A-8BC5-46FC-9B39-BB99600980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81" y="5181599"/>
            <a:ext cx="1770841" cy="82239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{h_e} = {K_e}\frac{\bar v^2}{2g}$$&#10;&#10;&#10;\end{document}" title="IguanaTex Bitmap Display">
            <a:extLst>
              <a:ext uri="{FF2B5EF4-FFF2-40B4-BE49-F238E27FC236}">
                <a16:creationId xmlns:a16="http://schemas.microsoft.com/office/drawing/2014/main" id="{BAADC630-DCB2-4A9D-817A-2D7F5E93AF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70" y="4038601"/>
            <a:ext cx="1770842" cy="9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6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7371E-2FE5-4952-8B5C-B001ED6C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pipe connecting two tanks (</a:t>
            </a:r>
            <a:r>
              <a:rPr lang="en-US" dirty="0" err="1">
                <a:hlinkClick r:id="rId3"/>
              </a:rPr>
              <a:t>Onshape</a:t>
            </a:r>
            <a:r>
              <a:rPr lang="en-US" dirty="0">
                <a:hlinkClick r:id="rId3"/>
              </a:rPr>
              <a:t> model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8AAD47-B375-461C-9890-4E17F7B9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APPROXIMATELY (no calculators!) how much further must I lower the downstream tank to double the flow rate? (assume the pipe remains the same length!)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31AC3-5D21-4A03-AA41-902250C2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3" y="2836394"/>
            <a:ext cx="12192000" cy="4036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9B923-11DC-43BF-8767-A5F18324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00" y="2835747"/>
            <a:ext cx="12292146" cy="398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EB018-84B8-4E02-BE27-6B26DFCF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7748"/>
            <a:ext cx="12192000" cy="3127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2495BD-ACA2-4C4A-AB00-7B908345DBE4}"/>
              </a:ext>
            </a:extLst>
          </p:cNvPr>
          <p:cNvGrpSpPr/>
          <p:nvPr/>
        </p:nvGrpSpPr>
        <p:grpSpPr>
          <a:xfrm>
            <a:off x="2133600" y="4514088"/>
            <a:ext cx="8001000" cy="990600"/>
            <a:chOff x="2133600" y="4514088"/>
            <a:chExt cx="8001000" cy="990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55D1C8-AD11-4645-A212-D61FA77564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514088"/>
              <a:ext cx="73434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11ACC-2949-4B23-A96C-19C483B8F870}"/>
                </a:ext>
              </a:extLst>
            </p:cNvPr>
            <p:cNvCxnSpPr/>
            <p:nvPr/>
          </p:nvCxnSpPr>
          <p:spPr>
            <a:xfrm>
              <a:off x="9122389" y="4514088"/>
              <a:ext cx="0" cy="990600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EA0A6-6A07-4417-B5F0-E848974BC392}"/>
                </a:ext>
              </a:extLst>
            </p:cNvPr>
            <p:cNvSpPr txBox="1"/>
            <p:nvPr/>
          </p:nvSpPr>
          <p:spPr>
            <a:xfrm>
              <a:off x="8819577" y="4751833"/>
              <a:ext cx="5934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 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2917F1-A683-40F2-9ADF-4873ADBEB2F3}"/>
                </a:ext>
              </a:extLst>
            </p:cNvPr>
            <p:cNvCxnSpPr>
              <a:cxnSpLocks/>
            </p:cNvCxnSpPr>
            <p:nvPr/>
          </p:nvCxnSpPr>
          <p:spPr>
            <a:xfrm>
              <a:off x="8819577" y="5504688"/>
              <a:ext cx="131502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0A3FF8-0DE6-4B3A-B718-BA81E5D5F2D8}"/>
              </a:ext>
            </a:extLst>
          </p:cNvPr>
          <p:cNvGrpSpPr/>
          <p:nvPr/>
        </p:nvGrpSpPr>
        <p:grpSpPr>
          <a:xfrm>
            <a:off x="5420302" y="5596371"/>
            <a:ext cx="1070551" cy="369332"/>
            <a:chOff x="5420302" y="5596371"/>
            <a:chExt cx="107055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F018A-F451-47D6-977B-39AD18899BA8}"/>
                </a:ext>
              </a:extLst>
            </p:cNvPr>
            <p:cNvSpPr txBox="1"/>
            <p:nvPr/>
          </p:nvSpPr>
          <p:spPr>
            <a:xfrm>
              <a:off x="5420302" y="55963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EBC228-48C5-4E45-98DF-07D1DF5EC020}"/>
                </a:ext>
              </a:extLst>
            </p:cNvPr>
            <p:cNvCxnSpPr/>
            <p:nvPr/>
          </p:nvCxnSpPr>
          <p:spPr>
            <a:xfrm>
              <a:off x="5728853" y="5781037"/>
              <a:ext cx="762000" cy="11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930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73146CC-6283-429D-A23D-461F0FB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loss through a long, rough pipe with turbulent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Decreases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Remains constant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square of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in proportion to the natural log of the flow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41893-C9EF-41CB-8713-7D527B17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11" y="1721211"/>
            <a:ext cx="3545197" cy="21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0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49D9-A1FB-47BE-9F3A-8558A22A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creating the two tanks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0B5F-2F54-4EF0-8EBE-057FBC41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part studio (no </a:t>
            </a:r>
            <a:r>
              <a:rPr lang="en-US" dirty="0" err="1"/>
              <a:t>featurescript</a:t>
            </a:r>
            <a:r>
              <a:rPr lang="en-US" dirty="0"/>
              <a:t>)</a:t>
            </a:r>
          </a:p>
          <a:p>
            <a:r>
              <a:rPr lang="en-US" dirty="0"/>
              <a:t>Use config for head loss</a:t>
            </a:r>
          </a:p>
          <a:p>
            <a:r>
              <a:rPr lang="en-US" dirty="0"/>
              <a:t>Create two civil tanks separated by x=10 m, z=-1 m using mate connector</a:t>
            </a:r>
          </a:p>
          <a:p>
            <a:r>
              <a:rPr lang="en-US" dirty="0"/>
              <a:t>Sketch pipe that is 20 cm into tanks and 20 cm off the bottom</a:t>
            </a:r>
          </a:p>
          <a:p>
            <a:r>
              <a:rPr lang="en-US" dirty="0"/>
              <a:t>Create pipeline</a:t>
            </a:r>
          </a:p>
          <a:p>
            <a:r>
              <a:rPr lang="en-US" dirty="0"/>
              <a:t>Add holes</a:t>
            </a:r>
          </a:p>
          <a:p>
            <a:r>
              <a:rPr lang="en-US" dirty="0"/>
              <a:t>Paint it </a:t>
            </a:r>
            <a:r>
              <a:rPr lang="en-US"/>
              <a:t>for fun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347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&#10;$${\rm{f}} = \frac{64}{{\mathop{\rm Re}\nolimits} }$$&#10;&#10;\end{document}"/>
  <p:tag name="IGUANATEXSIZE" val="25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42.6697"/>
  <p:tag name="LATEXADDIN" val="\documentclass{article}&#10;\usepackage{amsmath}&#10;\pagestyle{empty}&#10;\begin{document}&#10;&#10;&#10;$$h_{\rm{f}} \, = \, {\rm{f}} \frac{L}{D} \frac{\bar v^2}{2g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585.6768"/>
  <p:tag name="LATEXADDIN" val="\documentclass{article}&#10;\usepackage{amsmath}&#10;\pagestyle{empty}&#10;\begin{document}&#10;&#10;$${h_e} = {K_e}\frac{\bar v^2}{2g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42.6697"/>
  <p:tag name="LATEXADDIN" val="\documentclass{article}&#10;\usepackage{amsmath}&#10;\pagestyle{empty}&#10;\begin{document}&#10;&#10;&#10;$$h_{\rm{f}} \, = \, {\rm{f}} \frac{L}{D} \frac{\bar v^2}{2g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316.086"/>
  <p:tag name="LATEXADDIN" val="\documentclass{article}&#10;\usepackage{amsmath}&#10;\pagestyle{empty}&#10;\begin{document}&#10;&#10;$$ h_{\rm{f}} = \frac{32\mu LV}{\rho gD^2} = \frac{128\mu LQ}{\rho g\pi D^4}$$&#10;&#10;&#10;\end{document}"/>
  <p:tag name="IGUANATEXSIZE" val="23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56.4305"/>
  <p:tag name="LATEXADDIN" val="\documentclass{article}&#10;\usepackage{amsmath}&#10;\pagestyle{empty}&#10;\begin{document}&#10;&#10;${\rm{f}} = \left( C_p \frac{D}{l} \right)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84.73937"/>
  <p:tag name="LATEXADDIN" val="\documentclass{article}&#10;\usepackage{amsmath}&#10;\pagestyle{empty}&#10;\begin{document}&#10;&#10;&#10;$\frac{\epsilon }{D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9647"/>
  <p:tag name="ORIGINALWIDTH" val="596.1754"/>
  <p:tag name="LATEXADDIN" val="\documentclass{article}&#10;\usepackage{amsmath}&#10;\pagestyle{empty}&#10;\begin{document}&#10;&#10;$${\rm{Re}} = \frac{\rho VD}{\mu}$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$$\rm{f} = \frac{64}{Re}$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11785</TotalTime>
  <Words>528</Words>
  <Application>Microsoft Office PowerPoint</Application>
  <PresentationFormat>Widescreen</PresentationFormat>
  <Paragraphs>92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Century Gothic</vt:lpstr>
      <vt:lpstr>Wingdings</vt:lpstr>
      <vt:lpstr>SWOT 2021</vt:lpstr>
      <vt:lpstr>Student Questions</vt:lpstr>
      <vt:lpstr>Fluids questions</vt:lpstr>
      <vt:lpstr>Fluids questions</vt:lpstr>
      <vt:lpstr>Head Loss in a Long STRAIGHT Tube (due to wall shear): Major Losses</vt:lpstr>
      <vt:lpstr>Frictional Losses in Straight Pipes: Moody Diagram</vt:lpstr>
      <vt:lpstr>Two Tanks are connected with a pipe</vt:lpstr>
      <vt:lpstr>Long pipe connecting two tanks (Onshape model)</vt:lpstr>
      <vt:lpstr>Head loss through a long, rough pipe with turbulent flow</vt:lpstr>
      <vt:lpstr>Demo creating the two tanks with a pipe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317</cp:revision>
  <dcterms:created xsi:type="dcterms:W3CDTF">2008-08-26T14:48:34Z</dcterms:created>
  <dcterms:modified xsi:type="dcterms:W3CDTF">2023-01-24T18:57:34Z</dcterms:modified>
</cp:coreProperties>
</file>