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1"/>
  </p:notesMasterIdLst>
  <p:handoutMasterIdLst>
    <p:handoutMasterId r:id="rId12"/>
  </p:handoutMasterIdLst>
  <p:sldIdLst>
    <p:sldId id="377" r:id="rId2"/>
    <p:sldId id="378" r:id="rId3"/>
    <p:sldId id="379" r:id="rId4"/>
    <p:sldId id="384" r:id="rId5"/>
    <p:sldId id="380" r:id="rId6"/>
    <p:sldId id="381" r:id="rId7"/>
    <p:sldId id="382" r:id="rId8"/>
    <p:sldId id="383" r:id="rId9"/>
    <p:sldId id="385" r:id="rId10"/>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8875" autoAdjust="0"/>
  </p:normalViewPr>
  <p:slideViewPr>
    <p:cSldViewPr snapToGrid="0">
      <p:cViewPr varScale="1">
        <p:scale>
          <a:sx n="85" d="100"/>
          <a:sy n="85" d="100"/>
        </p:scale>
        <p:origin x="1470" y="90"/>
      </p:cViewPr>
      <p:guideLst>
        <p:guide orient="horz" pos="2160"/>
        <p:guide pos="2880"/>
      </p:guideLst>
    </p:cSldViewPr>
  </p:slideViewPr>
  <p:outlineViewPr>
    <p:cViewPr>
      <p:scale>
        <a:sx n="33" d="100"/>
        <a:sy n="33" d="100"/>
      </p:scale>
      <p:origin x="0" y="518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4" d="100"/>
          <a:sy n="74" d="100"/>
        </p:scale>
        <p:origin x="2870"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1146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114692" name="Rectangle 4"/>
          <p:cNvSpPr>
            <a:spLocks noGrp="1" noChangeArrowheads="1"/>
          </p:cNvSpPr>
          <p:nvPr>
            <p:ph type="ftr" sz="quarter" idx="2"/>
          </p:nvPr>
        </p:nvSpPr>
        <p:spPr bwMode="auto">
          <a:xfrm>
            <a:off x="0" y="9120188"/>
            <a:ext cx="4740442"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a:t>CEE 4520: Sustainable Safe Water on Tap</a:t>
            </a:r>
          </a:p>
          <a:p>
            <a:r>
              <a:rPr lang="en-US" dirty="0"/>
              <a:t>Monroe Weber-Shirk</a:t>
            </a:r>
          </a:p>
        </p:txBody>
      </p:sp>
      <p:sp>
        <p:nvSpPr>
          <p:cNvPr id="1146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355FB79C-F271-4272-9C07-09025A8C14D0}" type="slidenum">
              <a:rPr lang="en-US"/>
              <a:pPr/>
              <a:t>‹#›</a:t>
            </a:fld>
            <a:endParaRPr lang="en-US"/>
          </a:p>
        </p:txBody>
      </p:sp>
    </p:spTree>
    <p:extLst>
      <p:ext uri="{BB962C8B-B14F-4D97-AF65-F5344CB8AC3E}">
        <p14:creationId xmlns:p14="http://schemas.microsoft.com/office/powerpoint/2010/main" val="756475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36162871-416D-4AE9-A5A7-214A62341D5B}" type="slidenum">
              <a:rPr lang="en-US"/>
              <a:pPr/>
              <a:t>‹#›</a:t>
            </a:fld>
            <a:endParaRPr lang="en-US"/>
          </a:p>
        </p:txBody>
      </p:sp>
    </p:spTree>
    <p:extLst>
      <p:ext uri="{BB962C8B-B14F-4D97-AF65-F5344CB8AC3E}">
        <p14:creationId xmlns:p14="http://schemas.microsoft.com/office/powerpoint/2010/main" val="3630265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fld id="{D010D19D-E8F4-46D5-B28A-A3FEFBBC1B5D}" type="datetimeFigureOut">
              <a:rPr lang="en-US" smtClean="0">
                <a:solidFill>
                  <a:srgbClr val="000000"/>
                </a:solidFill>
              </a:rPr>
              <a:pPr/>
              <a:t>1/19/2023</a:t>
            </a:fld>
            <a:endParaRPr lang="en-US">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solidFill>
                <a:srgbClr val="000000"/>
              </a:solidFill>
            </a:endParaRPr>
          </a:p>
        </p:txBody>
      </p:sp>
      <p:sp>
        <p:nvSpPr>
          <p:cNvPr id="78857" name="Rectangle 9"/>
          <p:cNvSpPr>
            <a:spLocks noGrp="1" noChangeArrowheads="1"/>
          </p:cNvSpPr>
          <p:nvPr>
            <p:ph type="sldNum" sz="quarter" idx="4"/>
          </p:nvPr>
        </p:nvSpPr>
        <p:spPr/>
        <p:txBody>
          <a:bodyPr/>
          <a:lstStyle>
            <a:lvl1pPr>
              <a:defRPr>
                <a:latin typeface="Arial" charset="0"/>
              </a:defRPr>
            </a:lvl1pPr>
          </a:lstStyle>
          <a:p>
            <a:fld id="{598B1A88-A749-4CC2-9A45-355AB6EE232C}" type="slidenum">
              <a:rPr lang="en-US" smtClean="0">
                <a:solidFill>
                  <a:srgbClr val="000000"/>
                </a:solidFill>
              </a:rPr>
              <a:pPr/>
              <a:t>‹#›</a:t>
            </a:fld>
            <a:endParaRPr lang="en-US">
              <a:solidFill>
                <a:srgbClr val="000000"/>
              </a:solidFill>
            </a:endParaRPr>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6453629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E9592E4-F34A-4AC3-80D4-D1D9C35E6743}" type="datetimeFigureOut">
              <a:rPr lang="en-US" smtClean="0">
                <a:solidFill>
                  <a:srgbClr val="000000"/>
                </a:solidFill>
              </a:rPr>
              <a:pPr/>
              <a:t>1/19/2023</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D44171A-7A35-4D5F-8827-1F4D3D8C70DF}"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4392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4B17D336-912D-40F9-A85D-4492C831E528}" type="datetimeFigureOut">
              <a:rPr lang="en-US" smtClean="0">
                <a:solidFill>
                  <a:srgbClr val="000000"/>
                </a:solidFill>
              </a:rPr>
              <a:pPr/>
              <a:t>1/19/2023</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93C4D00-D2EC-4A77-B917-CB82B98B5366}"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71796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5894B8D-1F92-43B3-9EB3-59DA1A85F8C0}" type="datetimeFigureOut">
              <a:rPr lang="en-US" smtClean="0">
                <a:solidFill>
                  <a:srgbClr val="000000"/>
                </a:solidFill>
              </a:rPr>
              <a:pPr/>
              <a:t>1/19/2023</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E0FE347-EE72-462D-B675-71F29EDFB78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55905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4798D467-C720-4D88-A24F-05A92E51D7A9}" type="datetimeFigureOut">
              <a:rPr lang="en-US" smtClean="0">
                <a:solidFill>
                  <a:srgbClr val="000000"/>
                </a:solidFill>
              </a:rPr>
              <a:pPr/>
              <a:t>1/19/2023</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8240DEF-B945-44BE-B57F-AA1AB7DA749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32601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F0D4F05-8246-4E34-B549-A3CFB066B7BF}" type="datetimeFigureOut">
              <a:rPr lang="en-US" smtClean="0">
                <a:solidFill>
                  <a:srgbClr val="000000"/>
                </a:solidFill>
              </a:rPr>
              <a:pPr/>
              <a:t>1/19/2023</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5668A20A-DFDA-4CCA-A0C0-E722BD139090}"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52775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27855" y="6301991"/>
            <a:ext cx="2286000" cy="533400"/>
          </a:xfrm>
        </p:spPr>
        <p:txBody>
          <a:bodyPr/>
          <a:lstStyle>
            <a:lvl1pPr>
              <a:defRPr sz="105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hasCustomPrompt="1"/>
          </p:nvPr>
        </p:nvSpPr>
        <p:spPr>
          <a:xfrm>
            <a:off x="533400" y="152400"/>
            <a:ext cx="8001000" cy="1143000"/>
          </a:xfrm>
        </p:spPr>
        <p:txBody>
          <a:bodyPr anchor="ct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Real Title</a:t>
            </a:r>
          </a:p>
        </p:txBody>
      </p:sp>
    </p:spTree>
    <p:extLst>
      <p:ext uri="{BB962C8B-B14F-4D97-AF65-F5344CB8AC3E}">
        <p14:creationId xmlns:p14="http://schemas.microsoft.com/office/powerpoint/2010/main" val="33607136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477000" cy="1524000"/>
          </a:xfrm>
        </p:spPr>
        <p:txBody>
          <a:bodyPr/>
          <a:lstStyle/>
          <a:p>
            <a:r>
              <a:rPr lang="en-US" dirty="0"/>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19/1/2023</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Tree>
    <p:extLst>
      <p:ext uri="{BB962C8B-B14F-4D97-AF65-F5344CB8AC3E}">
        <p14:creationId xmlns:p14="http://schemas.microsoft.com/office/powerpoint/2010/main" val="2803186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1" hangingPunct="1"/>
            <a:fld id="{75CF857B-CAD1-4A96-BA4D-C48777B548A4}" type="datetimeFigureOut">
              <a:rPr lang="en-US" smtClean="0">
                <a:solidFill>
                  <a:srgbClr val="000000"/>
                </a:solidFill>
                <a:cs typeface="Arial" charset="0"/>
              </a:rPr>
              <a:pPr eaLnBrk="1" hangingPunct="1"/>
              <a:t>1/19/2023</a:t>
            </a:fld>
            <a:endParaRPr lang="en-US">
              <a:solidFill>
                <a:srgbClr val="000000"/>
              </a:solidFill>
              <a:cs typeface="Arial" charset="0"/>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1" hangingPunct="1"/>
            <a:endParaRPr lang="en-US">
              <a:solidFill>
                <a:srgbClr val="000000"/>
              </a:solidFill>
              <a:cs typeface="Arial" charset="0"/>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1" hangingPunct="1"/>
            <a:fld id="{73D94622-6FE5-458B-AF9F-7540B354A4A1}" type="slidenum">
              <a:rPr lang="en-US" smtClean="0">
                <a:solidFill>
                  <a:srgbClr val="000000"/>
                </a:solidFill>
                <a:cs typeface="Arial" charset="0"/>
              </a:rPr>
              <a:pPr eaLnBrk="1" hangingPunct="1"/>
              <a:t>‹#›</a:t>
            </a:fld>
            <a:endParaRPr lang="en-US">
              <a:solidFill>
                <a:srgbClr val="000000"/>
              </a:solidFill>
              <a:cs typeface="Arial" charset="0"/>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83773250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1"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B80CD8-6120-42F4-9C0D-4294A1762FDB}"/>
              </a:ext>
            </a:extLst>
          </p:cNvPr>
          <p:cNvSpPr>
            <a:spLocks noGrp="1"/>
          </p:cNvSpPr>
          <p:nvPr>
            <p:ph type="title"/>
          </p:nvPr>
        </p:nvSpPr>
        <p:spPr/>
        <p:txBody>
          <a:bodyPr/>
          <a:lstStyle/>
          <a:p>
            <a:r>
              <a:rPr lang="en-US" dirty="0"/>
              <a:t>Learning from Feedback</a:t>
            </a:r>
          </a:p>
        </p:txBody>
      </p:sp>
      <p:sp>
        <p:nvSpPr>
          <p:cNvPr id="2" name="Content Placeholder 1">
            <a:extLst>
              <a:ext uri="{FF2B5EF4-FFF2-40B4-BE49-F238E27FC236}">
                <a16:creationId xmlns:a16="http://schemas.microsoft.com/office/drawing/2014/main" id="{9A93A6DC-86D7-499A-AB0E-042C7E603844}"/>
              </a:ext>
            </a:extLst>
          </p:cNvPr>
          <p:cNvSpPr>
            <a:spLocks noGrp="1"/>
          </p:cNvSpPr>
          <p:nvPr>
            <p:ph idx="1"/>
          </p:nvPr>
        </p:nvSpPr>
        <p:spPr/>
        <p:txBody>
          <a:bodyPr/>
          <a:lstStyle/>
          <a:p>
            <a:r>
              <a:rPr lang="en-US" dirty="0"/>
              <a:t>Conclusions vs observations</a:t>
            </a:r>
          </a:p>
          <a:p>
            <a:r>
              <a:rPr lang="en-US" dirty="0"/>
              <a:t>Get to the bottom (why, why, why) to find the root cause</a:t>
            </a:r>
          </a:p>
          <a:p>
            <a:r>
              <a:rPr lang="en-US" dirty="0"/>
              <a:t>Brainstorm potential solutions that address the root cause</a:t>
            </a:r>
          </a:p>
        </p:txBody>
      </p:sp>
    </p:spTree>
    <p:extLst>
      <p:ext uri="{BB962C8B-B14F-4D97-AF65-F5344CB8AC3E}">
        <p14:creationId xmlns:p14="http://schemas.microsoft.com/office/powerpoint/2010/main" val="37700103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D368-799E-4E47-BEB9-BDF2AF214B59}"/>
              </a:ext>
            </a:extLst>
          </p:cNvPr>
          <p:cNvSpPr>
            <a:spLocks noGrp="1"/>
          </p:cNvSpPr>
          <p:nvPr>
            <p:ph type="title"/>
          </p:nvPr>
        </p:nvSpPr>
        <p:spPr/>
        <p:txBody>
          <a:bodyPr/>
          <a:lstStyle/>
          <a:p>
            <a:r>
              <a:rPr lang="en-US" dirty="0"/>
              <a:t>Hotel Owner in Delhi</a:t>
            </a:r>
          </a:p>
        </p:txBody>
      </p:sp>
      <p:sp>
        <p:nvSpPr>
          <p:cNvPr id="3" name="Content Placeholder 2">
            <a:extLst>
              <a:ext uri="{FF2B5EF4-FFF2-40B4-BE49-F238E27FC236}">
                <a16:creationId xmlns:a16="http://schemas.microsoft.com/office/drawing/2014/main" id="{3E8D65B8-11AB-4218-AA66-82109869D678}"/>
              </a:ext>
            </a:extLst>
          </p:cNvPr>
          <p:cNvSpPr>
            <a:spLocks noGrp="1"/>
          </p:cNvSpPr>
          <p:nvPr>
            <p:ph idx="1"/>
          </p:nvPr>
        </p:nvSpPr>
        <p:spPr>
          <a:xfrm>
            <a:off x="457200" y="1600200"/>
            <a:ext cx="6666089" cy="4525963"/>
          </a:xfrm>
        </p:spPr>
        <p:txBody>
          <a:bodyPr/>
          <a:lstStyle/>
          <a:p>
            <a:r>
              <a:rPr lang="en-US" dirty="0"/>
              <a:t>I need to add solar panels to my hotel roof</a:t>
            </a:r>
          </a:p>
          <a:p>
            <a:r>
              <a:rPr lang="en-US" dirty="0"/>
              <a:t>This is a conclusion and somewhere hiding underneath this is the problem that is the source of this need</a:t>
            </a:r>
          </a:p>
          <a:p>
            <a:r>
              <a:rPr lang="en-US" dirty="0"/>
              <a:t>Our challenge is to uncover the origin</a:t>
            </a:r>
          </a:p>
        </p:txBody>
      </p:sp>
      <p:pic>
        <p:nvPicPr>
          <p:cNvPr id="4" name="Picture 2" descr="Main product photo">
            <a:extLst>
              <a:ext uri="{FF2B5EF4-FFF2-40B4-BE49-F238E27FC236}">
                <a16:creationId xmlns:a16="http://schemas.microsoft.com/office/drawing/2014/main" id="{F72D2668-3329-4A61-B552-85074B8B4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700" y="1752600"/>
            <a:ext cx="51054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16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57C4-2C5F-4B65-8025-4A78506B2124}"/>
              </a:ext>
            </a:extLst>
          </p:cNvPr>
          <p:cNvSpPr>
            <a:spLocks noGrp="1"/>
          </p:cNvSpPr>
          <p:nvPr>
            <p:ph type="title"/>
          </p:nvPr>
        </p:nvSpPr>
        <p:spPr/>
        <p:txBody>
          <a:bodyPr/>
          <a:lstStyle/>
          <a:p>
            <a:r>
              <a:rPr lang="en-US" dirty="0"/>
              <a:t>Keep on asking why all the way to the root cause!</a:t>
            </a:r>
          </a:p>
        </p:txBody>
      </p:sp>
      <p:sp>
        <p:nvSpPr>
          <p:cNvPr id="3" name="Content Placeholder 2">
            <a:extLst>
              <a:ext uri="{FF2B5EF4-FFF2-40B4-BE49-F238E27FC236}">
                <a16:creationId xmlns:a16="http://schemas.microsoft.com/office/drawing/2014/main" id="{48F8FC80-B989-40D3-B781-A21199BF4968}"/>
              </a:ext>
            </a:extLst>
          </p:cNvPr>
          <p:cNvSpPr>
            <a:spLocks noGrp="1"/>
          </p:cNvSpPr>
          <p:nvPr>
            <p:ph idx="1"/>
          </p:nvPr>
        </p:nvSpPr>
        <p:spPr/>
        <p:txBody>
          <a:bodyPr/>
          <a:lstStyle/>
          <a:p>
            <a:r>
              <a:rPr lang="en-US" dirty="0"/>
              <a:t>Why do you need solar panels?</a:t>
            </a:r>
          </a:p>
          <a:p>
            <a:r>
              <a:rPr lang="en-US" dirty="0"/>
              <a:t>I need to have electricity all the time?</a:t>
            </a:r>
          </a:p>
          <a:p>
            <a:r>
              <a:rPr lang="en-US" dirty="0"/>
              <a:t>Why do you need electricity all the time?</a:t>
            </a:r>
          </a:p>
          <a:p>
            <a:r>
              <a:rPr lang="en-US" dirty="0"/>
              <a:t>Guest complain when the lights go out and the air conditioners and televisions don’t work</a:t>
            </a:r>
          </a:p>
          <a:p>
            <a:r>
              <a:rPr lang="en-US" dirty="0"/>
              <a:t>Now I think it is fairly clear why the guests are complaining, but we don’t yet know WHY the electricity is turning off. So…</a:t>
            </a:r>
          </a:p>
          <a:p>
            <a:r>
              <a:rPr lang="en-US" dirty="0"/>
              <a:t>Why does the electricity turn off?</a:t>
            </a:r>
          </a:p>
          <a:p>
            <a:r>
              <a:rPr lang="en-US" dirty="0"/>
              <a:t>Rolling blackouts by the electricity utility</a:t>
            </a:r>
          </a:p>
        </p:txBody>
      </p:sp>
    </p:spTree>
    <p:extLst>
      <p:ext uri="{BB962C8B-B14F-4D97-AF65-F5344CB8AC3E}">
        <p14:creationId xmlns:p14="http://schemas.microsoft.com/office/powerpoint/2010/main" val="1706141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53F3-3580-4FEC-B82B-2C93FBB52C1B}"/>
              </a:ext>
            </a:extLst>
          </p:cNvPr>
          <p:cNvSpPr>
            <a:spLocks noGrp="1"/>
          </p:cNvSpPr>
          <p:nvPr>
            <p:ph type="title"/>
          </p:nvPr>
        </p:nvSpPr>
        <p:spPr/>
        <p:txBody>
          <a:bodyPr/>
          <a:lstStyle/>
          <a:p>
            <a:r>
              <a:rPr lang="en-US" dirty="0"/>
              <a:t>Rolling Blackouts is the root cause for the Hotel Owner</a:t>
            </a:r>
          </a:p>
        </p:txBody>
      </p:sp>
      <p:sp>
        <p:nvSpPr>
          <p:cNvPr id="3" name="Content Placeholder 2">
            <a:extLst>
              <a:ext uri="{FF2B5EF4-FFF2-40B4-BE49-F238E27FC236}">
                <a16:creationId xmlns:a16="http://schemas.microsoft.com/office/drawing/2014/main" id="{1BA4BE09-C4D2-45AF-97E9-C853CD40A9B5}"/>
              </a:ext>
            </a:extLst>
          </p:cNvPr>
          <p:cNvSpPr>
            <a:spLocks noGrp="1"/>
          </p:cNvSpPr>
          <p:nvPr>
            <p:ph idx="1"/>
          </p:nvPr>
        </p:nvSpPr>
        <p:spPr/>
        <p:txBody>
          <a:bodyPr/>
          <a:lstStyle/>
          <a:p>
            <a:r>
              <a:rPr lang="en-US" dirty="0"/>
              <a:t>The real root cause is even deeper (demand for electricity exceeds generating capacity of the grid)</a:t>
            </a:r>
          </a:p>
          <a:p>
            <a:r>
              <a:rPr lang="en-US" dirty="0"/>
              <a:t>But for purposes of solving the problem for the hotel owner we’ve dug deep enough for now</a:t>
            </a:r>
          </a:p>
        </p:txBody>
      </p:sp>
    </p:spTree>
    <p:extLst>
      <p:ext uri="{BB962C8B-B14F-4D97-AF65-F5344CB8AC3E}">
        <p14:creationId xmlns:p14="http://schemas.microsoft.com/office/powerpoint/2010/main" val="3708127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7EAC-DDDD-48BB-A81D-069D39B61EA4}"/>
              </a:ext>
            </a:extLst>
          </p:cNvPr>
          <p:cNvSpPr>
            <a:spLocks noGrp="1"/>
          </p:cNvSpPr>
          <p:nvPr>
            <p:ph type="title"/>
          </p:nvPr>
        </p:nvSpPr>
        <p:spPr/>
        <p:txBody>
          <a:bodyPr/>
          <a:lstStyle/>
          <a:p>
            <a:r>
              <a:rPr lang="en-US" dirty="0"/>
              <a:t>Now we need to ask questions that will help us define a viable solution</a:t>
            </a:r>
          </a:p>
        </p:txBody>
      </p:sp>
      <p:sp>
        <p:nvSpPr>
          <p:cNvPr id="3" name="Content Placeholder 2">
            <a:extLst>
              <a:ext uri="{FF2B5EF4-FFF2-40B4-BE49-F238E27FC236}">
                <a16:creationId xmlns:a16="http://schemas.microsoft.com/office/drawing/2014/main" id="{38FDEFAC-7F3B-45FF-AA52-8EAE25470583}"/>
              </a:ext>
            </a:extLst>
          </p:cNvPr>
          <p:cNvSpPr>
            <a:spLocks noGrp="1"/>
          </p:cNvSpPr>
          <p:nvPr>
            <p:ph idx="1"/>
          </p:nvPr>
        </p:nvSpPr>
        <p:spPr/>
        <p:txBody>
          <a:bodyPr/>
          <a:lstStyle/>
          <a:p>
            <a:r>
              <a:rPr lang="en-US" dirty="0"/>
              <a:t>If the blackouts occur at night, then we know that solar panels won’t solve the problem. So let’s ask…</a:t>
            </a:r>
          </a:p>
          <a:p>
            <a:r>
              <a:rPr lang="en-US" dirty="0"/>
              <a:t>When do the blackouts occur?</a:t>
            </a:r>
          </a:p>
          <a:p>
            <a:r>
              <a:rPr lang="en-US" dirty="0"/>
              <a:t>Varies a lot, often in the afternoon and evening when everyone is running their air conditioners. Sometimes we lose power in the middle of the night. We never know when the power is going to fail.</a:t>
            </a:r>
          </a:p>
          <a:p>
            <a:r>
              <a:rPr lang="en-US" dirty="0"/>
              <a:t>So now we know that solar panels don’t solve this problem</a:t>
            </a:r>
          </a:p>
        </p:txBody>
      </p:sp>
    </p:spTree>
    <p:extLst>
      <p:ext uri="{BB962C8B-B14F-4D97-AF65-F5344CB8AC3E}">
        <p14:creationId xmlns:p14="http://schemas.microsoft.com/office/powerpoint/2010/main" val="28773770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7970-B0B6-4704-A6A9-703A7CAB7CF5}"/>
              </a:ext>
            </a:extLst>
          </p:cNvPr>
          <p:cNvSpPr>
            <a:spLocks noGrp="1"/>
          </p:cNvSpPr>
          <p:nvPr>
            <p:ph type="title"/>
          </p:nvPr>
        </p:nvSpPr>
        <p:spPr/>
        <p:txBody>
          <a:bodyPr/>
          <a:lstStyle/>
          <a:p>
            <a:r>
              <a:rPr lang="en-US" dirty="0"/>
              <a:t>Brainstorm ideas to provide power when grid is down</a:t>
            </a:r>
          </a:p>
        </p:txBody>
      </p:sp>
      <p:sp>
        <p:nvSpPr>
          <p:cNvPr id="3" name="Content Placeholder 2">
            <a:extLst>
              <a:ext uri="{FF2B5EF4-FFF2-40B4-BE49-F238E27FC236}">
                <a16:creationId xmlns:a16="http://schemas.microsoft.com/office/drawing/2014/main" id="{D3E7090B-2D82-4B73-A7DA-A435EE582D08}"/>
              </a:ext>
            </a:extLst>
          </p:cNvPr>
          <p:cNvSpPr>
            <a:spLocks noGrp="1"/>
          </p:cNvSpPr>
          <p:nvPr>
            <p:ph idx="1"/>
          </p:nvPr>
        </p:nvSpPr>
        <p:spPr/>
        <p:txBody>
          <a:bodyPr/>
          <a:lstStyle/>
          <a:p>
            <a:r>
              <a:rPr lang="en-US" dirty="0"/>
              <a:t>Options for the hotel owner</a:t>
            </a:r>
          </a:p>
          <a:p>
            <a:pPr lvl="1"/>
            <a:r>
              <a:rPr lang="en-US" dirty="0"/>
              <a:t>Diesel generator</a:t>
            </a:r>
          </a:p>
          <a:p>
            <a:pPr lvl="1"/>
            <a:r>
              <a:rPr lang="en-US" dirty="0"/>
              <a:t>Batteries</a:t>
            </a:r>
          </a:p>
          <a:p>
            <a:pPr lvl="1"/>
            <a:r>
              <a:rPr lang="en-US" dirty="0"/>
              <a:t>Conservation would reduce the cost of both of these options</a:t>
            </a:r>
          </a:p>
          <a:p>
            <a:r>
              <a:rPr lang="en-US" dirty="0"/>
              <a:t>Options for the electric utility</a:t>
            </a:r>
          </a:p>
          <a:p>
            <a:pPr lvl="1"/>
            <a:r>
              <a:rPr lang="en-US" dirty="0"/>
              <a:t>Add generating capacity</a:t>
            </a:r>
          </a:p>
          <a:p>
            <a:pPr lvl="1"/>
            <a:r>
              <a:rPr lang="en-US" dirty="0"/>
              <a:t>Encourage conservation with real incentives</a:t>
            </a:r>
          </a:p>
          <a:p>
            <a:pPr lvl="1"/>
            <a:endParaRPr lang="en-US" dirty="0"/>
          </a:p>
          <a:p>
            <a:pPr lvl="1"/>
            <a:endParaRPr lang="en-US" dirty="0"/>
          </a:p>
        </p:txBody>
      </p:sp>
    </p:spTree>
    <p:extLst>
      <p:ext uri="{BB962C8B-B14F-4D97-AF65-F5344CB8AC3E}">
        <p14:creationId xmlns:p14="http://schemas.microsoft.com/office/powerpoint/2010/main" val="7537959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549A-804E-49D4-93CC-DDD1AFA50C4E}"/>
              </a:ext>
            </a:extLst>
          </p:cNvPr>
          <p:cNvSpPr>
            <a:spLocks noGrp="1"/>
          </p:cNvSpPr>
          <p:nvPr>
            <p:ph type="title"/>
          </p:nvPr>
        </p:nvSpPr>
        <p:spPr/>
        <p:txBody>
          <a:bodyPr/>
          <a:lstStyle/>
          <a:p>
            <a:r>
              <a:rPr lang="en-US" dirty="0"/>
              <a:t>What else do we need to know?</a:t>
            </a:r>
          </a:p>
        </p:txBody>
      </p:sp>
      <p:sp>
        <p:nvSpPr>
          <p:cNvPr id="3" name="Content Placeholder 2">
            <a:extLst>
              <a:ext uri="{FF2B5EF4-FFF2-40B4-BE49-F238E27FC236}">
                <a16:creationId xmlns:a16="http://schemas.microsoft.com/office/drawing/2014/main" id="{293EE303-F831-43CB-A938-8F93E7E68E5E}"/>
              </a:ext>
            </a:extLst>
          </p:cNvPr>
          <p:cNvSpPr>
            <a:spLocks noGrp="1"/>
          </p:cNvSpPr>
          <p:nvPr>
            <p:ph idx="1"/>
          </p:nvPr>
        </p:nvSpPr>
        <p:spPr/>
        <p:txBody>
          <a:bodyPr/>
          <a:lstStyle/>
          <a:p>
            <a:r>
              <a:rPr lang="en-US" dirty="0"/>
              <a:t>Duration of outage will likely determine if battery or diesel generator is more cost effective</a:t>
            </a:r>
          </a:p>
        </p:txBody>
      </p:sp>
    </p:spTree>
    <p:extLst>
      <p:ext uri="{BB962C8B-B14F-4D97-AF65-F5344CB8AC3E}">
        <p14:creationId xmlns:p14="http://schemas.microsoft.com/office/powerpoint/2010/main" val="37890263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CD1-507D-4A82-873D-6D8C9FF4F11A}"/>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0FA74308-7013-47B2-8CDE-C5A610C98AD8}"/>
              </a:ext>
            </a:extLst>
          </p:cNvPr>
          <p:cNvSpPr>
            <a:spLocks noGrp="1"/>
          </p:cNvSpPr>
          <p:nvPr>
            <p:ph idx="1"/>
          </p:nvPr>
        </p:nvSpPr>
        <p:spPr/>
        <p:txBody>
          <a:bodyPr/>
          <a:lstStyle/>
          <a:p>
            <a:r>
              <a:rPr lang="en-US" dirty="0"/>
              <a:t>Original statement by the Hotel Owner was that they needed solar panels. That was a conclusion that doesn’t logically follow from the problem that they were facing.</a:t>
            </a:r>
          </a:p>
          <a:p>
            <a:r>
              <a:rPr lang="en-US" dirty="0"/>
              <a:t>It is common for conclusions to be incorrect, so it is very important to dig down to the root cause</a:t>
            </a:r>
          </a:p>
          <a:p>
            <a:endParaRPr lang="en-US" dirty="0"/>
          </a:p>
        </p:txBody>
      </p:sp>
    </p:spTree>
    <p:extLst>
      <p:ext uri="{BB962C8B-B14F-4D97-AF65-F5344CB8AC3E}">
        <p14:creationId xmlns:p14="http://schemas.microsoft.com/office/powerpoint/2010/main" val="29760360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05DD-BD43-4DBE-8BA4-43DFAEE51B96}"/>
              </a:ext>
            </a:extLst>
          </p:cNvPr>
          <p:cNvSpPr>
            <a:spLocks noGrp="1"/>
          </p:cNvSpPr>
          <p:nvPr>
            <p:ph type="title"/>
          </p:nvPr>
        </p:nvSpPr>
        <p:spPr/>
        <p:txBody>
          <a:bodyPr/>
          <a:lstStyle/>
          <a:p>
            <a:r>
              <a:rPr lang="en-US" dirty="0"/>
              <a:t>You can make troubleshooting easier!</a:t>
            </a:r>
          </a:p>
        </p:txBody>
      </p:sp>
      <p:sp>
        <p:nvSpPr>
          <p:cNvPr id="3" name="Content Placeholder 2">
            <a:extLst>
              <a:ext uri="{FF2B5EF4-FFF2-40B4-BE49-F238E27FC236}">
                <a16:creationId xmlns:a16="http://schemas.microsoft.com/office/drawing/2014/main" id="{1F2FDE9F-8B23-4358-B86A-9AED573E2F3A}"/>
              </a:ext>
            </a:extLst>
          </p:cNvPr>
          <p:cNvSpPr>
            <a:spLocks noGrp="1"/>
          </p:cNvSpPr>
          <p:nvPr>
            <p:ph idx="1"/>
          </p:nvPr>
        </p:nvSpPr>
        <p:spPr/>
        <p:txBody>
          <a:bodyPr/>
          <a:lstStyle/>
          <a:p>
            <a:r>
              <a:rPr lang="en-US" dirty="0"/>
              <a:t>Don’t give the conclusion! Your conclusion often doesn’t help identify the actual problem.</a:t>
            </a:r>
          </a:p>
          <a:p>
            <a:r>
              <a:rPr lang="en-US" dirty="0"/>
              <a:t>Examples of conclusions that don’t give useful information</a:t>
            </a:r>
          </a:p>
          <a:p>
            <a:pPr lvl="1"/>
            <a:r>
              <a:rPr lang="en-US" dirty="0"/>
              <a:t>The (pump, car, computer, software, etc.) </a:t>
            </a:r>
            <a:r>
              <a:rPr lang="en-US" b="1" u="sng" dirty="0"/>
              <a:t>doesn’t work</a:t>
            </a:r>
          </a:p>
          <a:p>
            <a:r>
              <a:rPr lang="en-US" dirty="0"/>
              <a:t>Switch from giving a general conclusion to giving specific observations</a:t>
            </a:r>
          </a:p>
          <a:p>
            <a:pPr lvl="1"/>
            <a:r>
              <a:rPr lang="en-US" dirty="0"/>
              <a:t>When I turn on the switch to activate the pump I don’t hear any sounds from the pump and the motor shaft doesn’t rotate. </a:t>
            </a:r>
          </a:p>
          <a:p>
            <a:pPr lvl="1"/>
            <a:r>
              <a:rPr lang="en-US" dirty="0"/>
              <a:t>Two things that you heard and saw that help identify what the problem might be</a:t>
            </a:r>
          </a:p>
        </p:txBody>
      </p:sp>
      <p:sp>
        <p:nvSpPr>
          <p:cNvPr id="5" name="Speech Bubble: Rectangle with Corners Rounded 4">
            <a:extLst>
              <a:ext uri="{FF2B5EF4-FFF2-40B4-BE49-F238E27FC236}">
                <a16:creationId xmlns:a16="http://schemas.microsoft.com/office/drawing/2014/main" id="{965D9AC6-D9D2-4A3D-BD96-0745F9E4D40B}"/>
              </a:ext>
            </a:extLst>
          </p:cNvPr>
          <p:cNvSpPr/>
          <p:nvPr/>
        </p:nvSpPr>
        <p:spPr>
          <a:xfrm>
            <a:off x="10001957" y="3106826"/>
            <a:ext cx="2099734" cy="756355"/>
          </a:xfrm>
          <a:prstGeom prst="wedgeRoundRectCallout">
            <a:avLst>
              <a:gd name="adj1" fmla="val -64919"/>
              <a:gd name="adj2" fmla="val 77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Useless information</a:t>
            </a:r>
          </a:p>
        </p:txBody>
      </p:sp>
    </p:spTree>
    <p:extLst>
      <p:ext uri="{BB962C8B-B14F-4D97-AF65-F5344CB8AC3E}">
        <p14:creationId xmlns:p14="http://schemas.microsoft.com/office/powerpoint/2010/main" val="1140565666"/>
      </p:ext>
    </p:extLst>
  </p:cSld>
  <p:clrMapOvr>
    <a:masterClrMapping/>
  </p:clrMapOvr>
  <p:transition>
    <p:fade/>
  </p:transition>
</p:sld>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4540 2015</Template>
  <TotalTime>32302</TotalTime>
  <Words>509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Candara</vt:lpstr>
      <vt:lpstr>Times New Roman</vt:lpstr>
      <vt:lpstr>Wingdings</vt:lpstr>
      <vt:lpstr>SWOT 2021</vt:lpstr>
      <vt:lpstr>Learning from Feedback</vt:lpstr>
      <vt:lpstr>Hotel Owner in Delhi</vt:lpstr>
      <vt:lpstr>Keep on asking why all the way to the root cause!</vt:lpstr>
      <vt:lpstr>Rolling Blackouts is the root cause for the Hotel Owner</vt:lpstr>
      <vt:lpstr>Now we need to ask questions that will help us define a viable solution</vt:lpstr>
      <vt:lpstr>Brainstorm ideas to provide power when grid is down</vt:lpstr>
      <vt:lpstr>What else do we need to know?</vt:lpstr>
      <vt:lpstr>Reflections</vt:lpstr>
      <vt:lpstr>You can make troubleshooting easier!</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the Planet</dc:title>
  <dc:creator>Final review</dc:creator>
  <cp:lastModifiedBy>Monroe Weber-Shirk</cp:lastModifiedBy>
  <cp:revision>353</cp:revision>
  <dcterms:created xsi:type="dcterms:W3CDTF">2004-03-30T20:17:17Z</dcterms:created>
  <dcterms:modified xsi:type="dcterms:W3CDTF">2023-01-19T15:57:40Z</dcterms:modified>
</cp:coreProperties>
</file>