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xls" ContentType="application/vnd.ms-excel"/>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40" r:id="rId1"/>
  </p:sldMasterIdLst>
  <p:notesMasterIdLst>
    <p:notesMasterId r:id="rId41"/>
  </p:notesMasterIdLst>
  <p:handoutMasterIdLst>
    <p:handoutMasterId r:id="rId42"/>
  </p:handoutMasterIdLst>
  <p:sldIdLst>
    <p:sldId id="635" r:id="rId2"/>
    <p:sldId id="580" r:id="rId3"/>
    <p:sldId id="615" r:id="rId4"/>
    <p:sldId id="606" r:id="rId5"/>
    <p:sldId id="607" r:id="rId6"/>
    <p:sldId id="612" r:id="rId7"/>
    <p:sldId id="613" r:id="rId8"/>
    <p:sldId id="527" r:id="rId9"/>
    <p:sldId id="529" r:id="rId10"/>
    <p:sldId id="532" r:id="rId11"/>
    <p:sldId id="533" r:id="rId12"/>
    <p:sldId id="530" r:id="rId13"/>
    <p:sldId id="544" r:id="rId14"/>
    <p:sldId id="543" r:id="rId15"/>
    <p:sldId id="531" r:id="rId16"/>
    <p:sldId id="553" r:id="rId17"/>
    <p:sldId id="535" r:id="rId18"/>
    <p:sldId id="548" r:id="rId19"/>
    <p:sldId id="547" r:id="rId20"/>
    <p:sldId id="539" r:id="rId21"/>
    <p:sldId id="550" r:id="rId22"/>
    <p:sldId id="551" r:id="rId23"/>
    <p:sldId id="549" r:id="rId24"/>
    <p:sldId id="552" r:id="rId25"/>
    <p:sldId id="554" r:id="rId26"/>
    <p:sldId id="688" r:id="rId27"/>
    <p:sldId id="464" r:id="rId28"/>
    <p:sldId id="465" r:id="rId29"/>
    <p:sldId id="494" r:id="rId30"/>
    <p:sldId id="495" r:id="rId31"/>
    <p:sldId id="515" r:id="rId32"/>
    <p:sldId id="621" r:id="rId33"/>
    <p:sldId id="622" r:id="rId34"/>
    <p:sldId id="623" r:id="rId35"/>
    <p:sldId id="639" r:id="rId36"/>
    <p:sldId id="341" r:id="rId37"/>
    <p:sldId id="363" r:id="rId38"/>
    <p:sldId id="451" r:id="rId39"/>
    <p:sldId id="503" r:id="rId40"/>
  </p:sldIdLst>
  <p:sldSz cx="9144000" cy="6858000" type="screen4x3"/>
  <p:notesSz cx="7315200" cy="9601200"/>
  <p:embeddedFontLst>
    <p:embeddedFont>
      <p:font typeface="Candara" pitchFamily="34" charset="0"/>
      <p:regular r:id="rId43"/>
      <p:bold r:id="rId44"/>
      <p:italic r:id="rId45"/>
      <p:boldItalic r:id="rId46"/>
    </p:embeddedFont>
    <p:embeddedFont>
      <p:font typeface="MT Extra" pitchFamily="18" charset="2"/>
      <p:regular r:id="rId47"/>
    </p:embeddedFont>
    <p:embeddedFont>
      <p:font typeface="Book Antiqua" pitchFamily="18" charset="0"/>
      <p:regular r:id="rId48"/>
      <p:bold r:id="rId49"/>
      <p:italic r:id="rId50"/>
      <p:boldItalic r:id="rId51"/>
    </p:embeddedFont>
  </p:embeddedFontLst>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663300"/>
    <a:srgbClr val="260AF4"/>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1609" autoAdjust="0"/>
    <p:restoredTop sz="86420" autoAdjust="0"/>
  </p:normalViewPr>
  <p:slideViewPr>
    <p:cSldViewPr snapToGrid="0">
      <p:cViewPr>
        <p:scale>
          <a:sx n="100" d="100"/>
          <a:sy n="100" d="100"/>
        </p:scale>
        <p:origin x="-2064" y="-438"/>
      </p:cViewPr>
      <p:guideLst>
        <p:guide orient="horz" pos="2160"/>
        <p:guide pos="2880"/>
      </p:guideLst>
    </p:cSldViewPr>
  </p:slideViewPr>
  <p:outlineViewPr>
    <p:cViewPr>
      <p:scale>
        <a:sx n="33" d="100"/>
        <a:sy n="33" d="100"/>
      </p:scale>
      <p:origin x="0" y="42264"/>
    </p:cViewPr>
    <p:sldLst>
      <p:sld r:id="rId1" collapse="1"/>
    </p:sldLst>
  </p:outlineViewPr>
  <p:notesTextViewPr>
    <p:cViewPr>
      <p:scale>
        <a:sx n="100" d="100"/>
        <a:sy n="100" d="100"/>
      </p:scale>
      <p:origin x="0" y="0"/>
    </p:cViewPr>
  </p:notesTextViewPr>
  <p:sorterViewPr>
    <p:cViewPr>
      <p:scale>
        <a:sx n="100" d="100"/>
        <a:sy n="100" d="100"/>
      </p:scale>
      <p:origin x="0" y="1614"/>
    </p:cViewPr>
  </p:sorterViewPr>
  <p:notesViewPr>
    <p:cSldViewPr snapToGrid="0">
      <p:cViewPr varScale="1">
        <p:scale>
          <a:sx n="97" d="100"/>
          <a:sy n="97" d="100"/>
        </p:scale>
        <p:origin x="-3396" y="-10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image" Target="../media/image5.emf"/><Relationship Id="rId1" Type="http://schemas.openxmlformats.org/officeDocument/2006/relationships/image" Target="../media/image4.emf"/><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e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 Id="rId4" Type="http://schemas.openxmlformats.org/officeDocument/2006/relationships/image" Target="../media/image9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01.emf"/><Relationship Id="rId2" Type="http://schemas.openxmlformats.org/officeDocument/2006/relationships/image" Target="../media/image100.emf"/><Relationship Id="rId1" Type="http://schemas.openxmlformats.org/officeDocument/2006/relationships/image" Target="../media/image99.wmf"/><Relationship Id="rId5" Type="http://schemas.openxmlformats.org/officeDocument/2006/relationships/image" Target="../media/image103.emf"/><Relationship Id="rId4" Type="http://schemas.openxmlformats.org/officeDocument/2006/relationships/image" Target="../media/image102.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10.emf"/><Relationship Id="rId2" Type="http://schemas.openxmlformats.org/officeDocument/2006/relationships/image" Target="../media/image109.emf"/><Relationship Id="rId1" Type="http://schemas.openxmlformats.org/officeDocument/2006/relationships/image" Target="../media/image108.emf"/><Relationship Id="rId6" Type="http://schemas.openxmlformats.org/officeDocument/2006/relationships/image" Target="../media/image113.emf"/><Relationship Id="rId5" Type="http://schemas.openxmlformats.org/officeDocument/2006/relationships/image" Target="../media/image112.wmf"/><Relationship Id="rId4" Type="http://schemas.openxmlformats.org/officeDocument/2006/relationships/image" Target="../media/image11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17.emf"/><Relationship Id="rId2" Type="http://schemas.openxmlformats.org/officeDocument/2006/relationships/image" Target="../media/image116.emf"/><Relationship Id="rId1" Type="http://schemas.openxmlformats.org/officeDocument/2006/relationships/image" Target="../media/image115.emf"/><Relationship Id="rId5" Type="http://schemas.openxmlformats.org/officeDocument/2006/relationships/image" Target="../media/image119.wmf"/><Relationship Id="rId4" Type="http://schemas.openxmlformats.org/officeDocument/2006/relationships/image" Target="../media/image118.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33.emf"/><Relationship Id="rId3" Type="http://schemas.openxmlformats.org/officeDocument/2006/relationships/image" Target="../media/image128.emf"/><Relationship Id="rId7" Type="http://schemas.openxmlformats.org/officeDocument/2006/relationships/image" Target="../media/image132.wmf"/><Relationship Id="rId2" Type="http://schemas.openxmlformats.org/officeDocument/2006/relationships/image" Target="../media/image127.emf"/><Relationship Id="rId1" Type="http://schemas.openxmlformats.org/officeDocument/2006/relationships/image" Target="../media/image126.emf"/><Relationship Id="rId6" Type="http://schemas.openxmlformats.org/officeDocument/2006/relationships/image" Target="../media/image131.emf"/><Relationship Id="rId5" Type="http://schemas.openxmlformats.org/officeDocument/2006/relationships/image" Target="../media/image130.emf"/><Relationship Id="rId4" Type="http://schemas.openxmlformats.org/officeDocument/2006/relationships/image" Target="../media/image129.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37.emf"/><Relationship Id="rId2" Type="http://schemas.openxmlformats.org/officeDocument/2006/relationships/image" Target="../media/image136.emf"/><Relationship Id="rId1" Type="http://schemas.openxmlformats.org/officeDocument/2006/relationships/image" Target="../media/image135.emf"/><Relationship Id="rId4" Type="http://schemas.openxmlformats.org/officeDocument/2006/relationships/image" Target="../media/image138.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41.emf"/><Relationship Id="rId2" Type="http://schemas.openxmlformats.org/officeDocument/2006/relationships/image" Target="../media/image140.wmf"/><Relationship Id="rId1" Type="http://schemas.openxmlformats.org/officeDocument/2006/relationships/image" Target="../media/image139.wmf"/><Relationship Id="rId6" Type="http://schemas.openxmlformats.org/officeDocument/2006/relationships/image" Target="../media/image144.wmf"/><Relationship Id="rId5" Type="http://schemas.openxmlformats.org/officeDocument/2006/relationships/image" Target="../media/image143.wmf"/><Relationship Id="rId4" Type="http://schemas.openxmlformats.org/officeDocument/2006/relationships/image" Target="../media/image142.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16.emf"/><Relationship Id="rId7" Type="http://schemas.openxmlformats.org/officeDocument/2006/relationships/image" Target="../media/image20.emf"/><Relationship Id="rId2" Type="http://schemas.openxmlformats.org/officeDocument/2006/relationships/image" Target="../media/image15.emf"/><Relationship Id="rId1" Type="http://schemas.openxmlformats.org/officeDocument/2006/relationships/image" Target="../media/image14.emf"/><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image" Target="../media/image22.emf"/><Relationship Id="rId5" Type="http://schemas.openxmlformats.org/officeDocument/2006/relationships/image" Target="../media/image26.wmf"/><Relationship Id="rId4" Type="http://schemas.openxmlformats.org/officeDocument/2006/relationships/image" Target="../media/image2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 Id="rId6" Type="http://schemas.openxmlformats.org/officeDocument/2006/relationships/image" Target="../media/image33.emf"/><Relationship Id="rId5" Type="http://schemas.openxmlformats.org/officeDocument/2006/relationships/image" Target="../media/image32.emf"/><Relationship Id="rId4" Type="http://schemas.openxmlformats.org/officeDocument/2006/relationships/image" Target="../media/image31.e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1.emf"/><Relationship Id="rId13" Type="http://schemas.openxmlformats.org/officeDocument/2006/relationships/image" Target="../media/image46.wmf"/><Relationship Id="rId3" Type="http://schemas.openxmlformats.org/officeDocument/2006/relationships/image" Target="../media/image36.emf"/><Relationship Id="rId7" Type="http://schemas.openxmlformats.org/officeDocument/2006/relationships/image" Target="../media/image40.emf"/><Relationship Id="rId12" Type="http://schemas.openxmlformats.org/officeDocument/2006/relationships/image" Target="../media/image45.wmf"/><Relationship Id="rId2" Type="http://schemas.openxmlformats.org/officeDocument/2006/relationships/image" Target="../media/image35.emf"/><Relationship Id="rId1" Type="http://schemas.openxmlformats.org/officeDocument/2006/relationships/image" Target="../media/image34.emf"/><Relationship Id="rId6" Type="http://schemas.openxmlformats.org/officeDocument/2006/relationships/image" Target="../media/image39.emf"/><Relationship Id="rId11" Type="http://schemas.openxmlformats.org/officeDocument/2006/relationships/image" Target="../media/image44.wmf"/><Relationship Id="rId5" Type="http://schemas.openxmlformats.org/officeDocument/2006/relationships/image" Target="../media/image38.emf"/><Relationship Id="rId10" Type="http://schemas.openxmlformats.org/officeDocument/2006/relationships/image" Target="../media/image43.emf"/><Relationship Id="rId4" Type="http://schemas.openxmlformats.org/officeDocument/2006/relationships/image" Target="../media/image37.emf"/><Relationship Id="rId9" Type="http://schemas.openxmlformats.org/officeDocument/2006/relationships/image" Target="../media/image42.emf"/><Relationship Id="rId14" Type="http://schemas.openxmlformats.org/officeDocument/2006/relationships/image" Target="../media/image4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emf"/><Relationship Id="rId1" Type="http://schemas.openxmlformats.org/officeDocument/2006/relationships/image" Target="../media/image51.emf"/><Relationship Id="rId4" Type="http://schemas.openxmlformats.org/officeDocument/2006/relationships/image" Target="../media/image54.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image" Target="../media/image56.e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66.emf"/><Relationship Id="rId3" Type="http://schemas.openxmlformats.org/officeDocument/2006/relationships/image" Target="../media/image61.emf"/><Relationship Id="rId7" Type="http://schemas.openxmlformats.org/officeDocument/2006/relationships/image" Target="../media/image65.emf"/><Relationship Id="rId2" Type="http://schemas.openxmlformats.org/officeDocument/2006/relationships/image" Target="../media/image60.emf"/><Relationship Id="rId1" Type="http://schemas.openxmlformats.org/officeDocument/2006/relationships/image" Target="../media/image59.emf"/><Relationship Id="rId6" Type="http://schemas.openxmlformats.org/officeDocument/2006/relationships/image" Target="../media/image64.wmf"/><Relationship Id="rId5" Type="http://schemas.openxmlformats.org/officeDocument/2006/relationships/image" Target="../media/image63.wmf"/><Relationship Id="rId4" Type="http://schemas.openxmlformats.org/officeDocument/2006/relationships/image" Target="../media/image6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65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defRPr>
            </a:lvl1pPr>
          </a:lstStyle>
          <a:p>
            <a:endParaRPr lang="en-US"/>
          </a:p>
        </p:txBody>
      </p:sp>
      <p:sp>
        <p:nvSpPr>
          <p:cNvPr id="236547"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endParaRPr lang="en-US"/>
          </a:p>
        </p:txBody>
      </p:sp>
      <p:sp>
        <p:nvSpPr>
          <p:cNvPr id="236548" name="Rectangle 4"/>
          <p:cNvSpPr>
            <a:spLocks noGrp="1" noChangeArrowheads="1"/>
          </p:cNvSpPr>
          <p:nvPr>
            <p:ph type="ftr" sz="quarter" idx="2"/>
          </p:nvPr>
        </p:nvSpPr>
        <p:spPr bwMode="auto">
          <a:xfrm>
            <a:off x="0" y="9120188"/>
            <a:ext cx="4620126"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defRPr>
            </a:lvl1pPr>
          </a:lstStyle>
          <a:p>
            <a:r>
              <a:rPr lang="en-US" dirty="0" smtClean="0"/>
              <a:t>CEE 4540: Sustainable Municipal Drinking Water Treatment</a:t>
            </a:r>
          </a:p>
          <a:p>
            <a:r>
              <a:rPr lang="en-US" dirty="0" smtClean="0"/>
              <a:t>Monroe Weber-Shirk</a:t>
            </a:r>
          </a:p>
        </p:txBody>
      </p:sp>
      <p:sp>
        <p:nvSpPr>
          <p:cNvPr id="236549"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charset="0"/>
              </a:defRPr>
            </a:lvl1pPr>
          </a:lstStyle>
          <a:p>
            <a:fld id="{516973AC-70A6-460A-9365-52EFF315AB2D}" type="slidenum">
              <a:rPr lang="en-US"/>
              <a:pPr/>
              <a:t>‹#›</a:t>
            </a:fld>
            <a:endParaRPr lang="en-US"/>
          </a:p>
        </p:txBody>
      </p:sp>
    </p:spTree>
    <p:extLst>
      <p:ext uri="{BB962C8B-B14F-4D97-AF65-F5344CB8AC3E}">
        <p14:creationId xmlns:p14="http://schemas.microsoft.com/office/powerpoint/2010/main" val="2409749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defRPr>
            </a:lvl1pPr>
          </a:lstStyle>
          <a:p>
            <a:endParaRPr lang="en-US"/>
          </a:p>
        </p:txBody>
      </p:sp>
      <p:sp>
        <p:nvSpPr>
          <p:cNvPr id="4096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endParaRPr lang="en-US"/>
          </a:p>
        </p:txBody>
      </p:sp>
      <p:sp>
        <p:nvSpPr>
          <p:cNvPr id="4096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096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096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defRPr>
            </a:lvl1pPr>
          </a:lstStyle>
          <a:p>
            <a:endParaRPr lang="en-US"/>
          </a:p>
        </p:txBody>
      </p:sp>
      <p:sp>
        <p:nvSpPr>
          <p:cNvPr id="4096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charset="0"/>
              </a:defRPr>
            </a:lvl1pPr>
          </a:lstStyle>
          <a:p>
            <a:fld id="{4680736C-C557-4F27-A92F-FA435A243315}" type="slidenum">
              <a:rPr lang="en-US"/>
              <a:pPr/>
              <a:t>‹#›</a:t>
            </a:fld>
            <a:endParaRPr lang="en-US"/>
          </a:p>
        </p:txBody>
      </p:sp>
    </p:spTree>
    <p:extLst>
      <p:ext uri="{BB962C8B-B14F-4D97-AF65-F5344CB8AC3E}">
        <p14:creationId xmlns:p14="http://schemas.microsoft.com/office/powerpoint/2010/main" val="46613848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iwaponline.com/jws/059/0312/0590312.pdf"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functions require recursion</a:t>
            </a:r>
            <a:r>
              <a:rPr lang="en-US" baseline="0" dirty="0" smtClean="0"/>
              <a:t> because the friction factor and the hydraulic radius are both functions of the depth of water and the channel width.</a:t>
            </a:r>
            <a:endParaRPr lang="en-US" dirty="0"/>
          </a:p>
        </p:txBody>
      </p:sp>
      <p:sp>
        <p:nvSpPr>
          <p:cNvPr id="4" name="Slide Number Placeholder 3"/>
          <p:cNvSpPr>
            <a:spLocks noGrp="1"/>
          </p:cNvSpPr>
          <p:nvPr>
            <p:ph type="sldNum" sz="quarter" idx="10"/>
          </p:nvPr>
        </p:nvSpPr>
        <p:spPr/>
        <p:txBody>
          <a:bodyPr/>
          <a:lstStyle/>
          <a:p>
            <a:fld id="{4680736C-C557-4F27-A92F-FA435A243315}" type="slidenum">
              <a:rPr lang="en-US" smtClean="0"/>
              <a:pPr/>
              <a:t>6</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Floc weir </a:t>
            </a:r>
            <a:r>
              <a:rPr lang="en-US" dirty="0" err="1" smtClean="0"/>
              <a:t>design.xmcd</a:t>
            </a:r>
            <a:endParaRPr lang="en-US" dirty="0"/>
          </a:p>
        </p:txBody>
      </p:sp>
      <p:sp>
        <p:nvSpPr>
          <p:cNvPr id="4" name="Slide Number Placeholder 3"/>
          <p:cNvSpPr>
            <a:spLocks noGrp="1"/>
          </p:cNvSpPr>
          <p:nvPr>
            <p:ph type="sldNum" sz="quarter" idx="10"/>
          </p:nvPr>
        </p:nvSpPr>
        <p:spPr/>
        <p:txBody>
          <a:bodyPr/>
          <a:lstStyle/>
          <a:p>
            <a:fld id="{4680736C-C557-4F27-A92F-FA435A243315}" type="slidenum">
              <a:rPr lang="en-US" smtClean="0"/>
              <a:pPr/>
              <a:t>33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4680736C-C557-4F27-A92F-FA435A243315}" type="slidenum">
              <a:rPr lang="en-US" smtClean="0"/>
              <a:pPr/>
              <a:t>34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charset="0"/>
                <a:ea typeface="+mn-ea"/>
                <a:cs typeface="+mn-cs"/>
              </a:rPr>
              <a:t>Floc hopper concentration based on mass conservation and rise rate in Casey’s apparatus</a:t>
            </a:r>
          </a:p>
          <a:p>
            <a:r>
              <a:rPr lang="en-US" sz="1200" b="0" i="0" kern="1200" dirty="0" smtClean="0">
                <a:solidFill>
                  <a:schemeClr val="tx1"/>
                </a:solidFill>
                <a:effectLst/>
                <a:latin typeface="Arial" charset="0"/>
                <a:ea typeface="+mn-ea"/>
                <a:cs typeface="+mn-cs"/>
              </a:rPr>
              <a:t>24 min flocculator - 109 </a:t>
            </a:r>
            <a:r>
              <a:rPr lang="en-US" sz="1200" b="0" i="0" kern="1200" dirty="0" err="1" smtClean="0">
                <a:solidFill>
                  <a:schemeClr val="tx1"/>
                </a:solidFill>
                <a:effectLst/>
                <a:latin typeface="Arial" charset="0"/>
                <a:ea typeface="+mn-ea"/>
                <a:cs typeface="+mn-cs"/>
              </a:rPr>
              <a:t>gm</a:t>
            </a:r>
            <a:r>
              <a:rPr lang="en-US" sz="1200" b="0" i="0" kern="1200" dirty="0" smtClean="0">
                <a:solidFill>
                  <a:schemeClr val="tx1"/>
                </a:solidFill>
                <a:effectLst/>
                <a:latin typeface="Arial" charset="0"/>
                <a:ea typeface="+mn-ea"/>
                <a:cs typeface="+mn-cs"/>
              </a:rPr>
              <a:t>/L</a:t>
            </a:r>
          </a:p>
          <a:p>
            <a:r>
              <a:rPr lang="en-US" sz="1200" b="0" i="0" kern="1200" dirty="0" smtClean="0">
                <a:solidFill>
                  <a:schemeClr val="tx1"/>
                </a:solidFill>
                <a:effectLst/>
                <a:latin typeface="Arial" charset="0"/>
                <a:ea typeface="+mn-ea"/>
                <a:cs typeface="+mn-cs"/>
              </a:rPr>
              <a:t>3 min flocculator - 143 </a:t>
            </a:r>
            <a:r>
              <a:rPr lang="en-US" sz="1200" b="0" i="0" kern="1200" dirty="0" err="1" smtClean="0">
                <a:solidFill>
                  <a:schemeClr val="tx1"/>
                </a:solidFill>
                <a:effectLst/>
                <a:latin typeface="Arial" charset="0"/>
                <a:ea typeface="+mn-ea"/>
                <a:cs typeface="+mn-cs"/>
              </a:rPr>
              <a:t>gm</a:t>
            </a:r>
            <a:r>
              <a:rPr lang="en-US" sz="1200" b="0" i="0" kern="1200" dirty="0" smtClean="0">
                <a:solidFill>
                  <a:schemeClr val="tx1"/>
                </a:solidFill>
                <a:effectLst/>
                <a:latin typeface="Arial" charset="0"/>
                <a:ea typeface="+mn-ea"/>
                <a:cs typeface="+mn-cs"/>
              </a:rPr>
              <a:t>/L</a:t>
            </a:r>
          </a:p>
          <a:p>
            <a:r>
              <a:rPr lang="en-US" sz="1200" b="0" i="0" kern="1200" dirty="0" smtClean="0">
                <a:solidFill>
                  <a:schemeClr val="tx1"/>
                </a:solidFill>
                <a:effectLst/>
                <a:latin typeface="Arial" charset="0"/>
                <a:ea typeface="+mn-ea"/>
                <a:cs typeface="+mn-cs"/>
              </a:rPr>
              <a:t>0.39 flocculator - 135 </a:t>
            </a:r>
            <a:r>
              <a:rPr lang="en-US" sz="1200" b="0" i="0" kern="1200" dirty="0" err="1" smtClean="0">
                <a:solidFill>
                  <a:schemeClr val="tx1"/>
                </a:solidFill>
                <a:effectLst/>
                <a:latin typeface="Arial" charset="0"/>
                <a:ea typeface="+mn-ea"/>
                <a:cs typeface="+mn-cs"/>
              </a:rPr>
              <a:t>gm</a:t>
            </a:r>
            <a:r>
              <a:rPr lang="en-US" sz="1200" b="0" i="0" kern="1200" dirty="0" smtClean="0">
                <a:solidFill>
                  <a:schemeClr val="tx1"/>
                </a:solidFill>
                <a:effectLst/>
                <a:latin typeface="Arial" charset="0"/>
                <a:ea typeface="+mn-ea"/>
                <a:cs typeface="+mn-cs"/>
              </a:rPr>
              <a:t>/L (this is only one experiment though)</a:t>
            </a:r>
          </a:p>
          <a:p>
            <a:endParaRPr lang="en-US" dirty="0"/>
          </a:p>
        </p:txBody>
      </p:sp>
      <p:sp>
        <p:nvSpPr>
          <p:cNvPr id="4" name="Slide Number Placeholder 3"/>
          <p:cNvSpPr>
            <a:spLocks noGrp="1"/>
          </p:cNvSpPr>
          <p:nvPr>
            <p:ph type="sldNum" sz="quarter" idx="10"/>
          </p:nvPr>
        </p:nvSpPr>
        <p:spPr/>
        <p:txBody>
          <a:bodyPr/>
          <a:lstStyle/>
          <a:p>
            <a:fld id="{4680736C-C557-4F27-A92F-FA435A243315}" type="slidenum">
              <a:rPr lang="en-US" smtClean="0"/>
              <a:pPr/>
              <a:t>35</a:t>
            </a:fld>
            <a:endParaRPr lang="en-US"/>
          </a:p>
        </p:txBody>
      </p:sp>
    </p:spTree>
    <p:extLst>
      <p:ext uri="{BB962C8B-B14F-4D97-AF65-F5344CB8AC3E}">
        <p14:creationId xmlns:p14="http://schemas.microsoft.com/office/powerpoint/2010/main" val="954178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16B5FD-5E59-401A-8AEF-00920DD862C5}" type="slidenum">
              <a:rPr lang="en-US"/>
              <a:pPr/>
              <a:t>36</a:t>
            </a:fld>
            <a:endParaRPr lang="en-US"/>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es-H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E43211-ECCB-42F8-B30E-32639703D777}" type="slidenum">
              <a:rPr lang="en-US"/>
              <a:pPr/>
              <a:t>37</a:t>
            </a:fld>
            <a:endParaRPr lang="en-US"/>
          </a:p>
        </p:txBody>
      </p:sp>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p:txBody>
          <a:bodyPr/>
          <a:lstStyle/>
          <a:p>
            <a:endParaRPr lang="es-H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77E7A3-8D37-4133-BE1D-24FBD83C286A}" type="slidenum">
              <a:rPr lang="en-US"/>
              <a:pPr/>
              <a:t>38</a:t>
            </a:fld>
            <a:endParaRPr lang="en-US"/>
          </a:p>
        </p:txBody>
      </p:sp>
      <p:sp>
        <p:nvSpPr>
          <p:cNvPr id="306178" name="Rectangle 2"/>
          <p:cNvSpPr>
            <a:spLocks noGrp="1" noRot="1" noChangeAspect="1" noChangeArrowheads="1" noTextEdit="1"/>
          </p:cNvSpPr>
          <p:nvPr>
            <p:ph type="sldImg"/>
          </p:nvPr>
        </p:nvSpPr>
        <p:spPr>
          <a:ln/>
        </p:spPr>
      </p:sp>
      <p:sp>
        <p:nvSpPr>
          <p:cNvPr id="306179" name="Rectangle 3"/>
          <p:cNvSpPr>
            <a:spLocks noGrp="1" noChangeArrowheads="1"/>
          </p:cNvSpPr>
          <p:nvPr>
            <p:ph type="body" idx="1"/>
          </p:nvPr>
        </p:nvSpPr>
        <p:spPr>
          <a:xfrm>
            <a:off x="974725" y="6075363"/>
            <a:ext cx="2841625" cy="1289050"/>
          </a:xfrm>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is possible that the S in the equation</a:t>
            </a:r>
            <a:r>
              <a:rPr lang="en-US" baseline="0" dirty="0" smtClean="0"/>
              <a:t> for Le should be replaced with 4*(hydraulic radius) or 2S. That would significantly increase the length of the entrance region. But I am inclined to think that the current analysis is correct. The ratio of wetted perimeter to area should be the important parameter in setting up the velocity profile and we have already accounted for that in the Re. I don’t think it would be correct to account for this change in both the Re and in the entrance length relationship.</a:t>
            </a:r>
            <a:endParaRPr lang="en-US" dirty="0"/>
          </a:p>
        </p:txBody>
      </p:sp>
      <p:sp>
        <p:nvSpPr>
          <p:cNvPr id="4" name="Slide Number Placeholder 3"/>
          <p:cNvSpPr>
            <a:spLocks noGrp="1"/>
          </p:cNvSpPr>
          <p:nvPr>
            <p:ph type="sldNum" sz="quarter" idx="10"/>
          </p:nvPr>
        </p:nvSpPr>
        <p:spPr/>
        <p:txBody>
          <a:bodyPr/>
          <a:lstStyle/>
          <a:p>
            <a:fld id="{4680736C-C557-4F27-A92F-FA435A243315}" type="slidenum">
              <a:rPr lang="en-US" smtClean="0"/>
              <a:pPr/>
              <a:t>39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AA6D4D46-3DA6-4CFD-9B0D-9C5EA7C0D0BE}" type="slidenum">
              <a:rPr lang="en-US"/>
              <a:pPr/>
              <a:t>11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D8100A-2271-4C88-9C99-5D8499E0BA73}" type="slidenum">
              <a:rPr lang="en-US"/>
              <a:pPr/>
              <a:t>14</a:t>
            </a:fld>
            <a:endParaRPr lang="en-US"/>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061EC1-2143-4A05-B9E5-D540B551450C}" type="slidenum">
              <a:rPr lang="en-US"/>
              <a:pPr/>
              <a:t>27</a:t>
            </a:fld>
            <a:endParaRPr lang="en-US"/>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a:noFill/>
          <a:ln/>
        </p:spPr>
        <p:txBody>
          <a:bodyPr/>
          <a:lstStyle/>
          <a:p>
            <a:r>
              <a:rPr lang="en-US" dirty="0"/>
              <a:t>Ratio of surface area to cross sectional area must be less than 18. Water Quality and Treatment 5</a:t>
            </a:r>
            <a:r>
              <a:rPr lang="en-US" baseline="30000" dirty="0"/>
              <a:t>th</a:t>
            </a:r>
            <a:r>
              <a:rPr lang="en-US" dirty="0"/>
              <a:t> edition page 7.30</a:t>
            </a:r>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E5389E-BDF6-4AC2-878F-3747908FDFA9}" type="slidenum">
              <a:rPr lang="en-US"/>
              <a:pPr/>
              <a:t>28</a:t>
            </a:fld>
            <a:endParaRPr lang="en-US"/>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endParaRPr lang="es-H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Ratio of surface area to cross sectional area must be less than 18. Water Quality and Treatment 5</a:t>
            </a:r>
            <a:r>
              <a:rPr lang="en-US" baseline="30000" dirty="0" smtClean="0"/>
              <a:t>th</a:t>
            </a:r>
            <a:r>
              <a:rPr lang="en-US" dirty="0" smtClean="0"/>
              <a:t> edition page 7.30</a:t>
            </a:r>
            <a:endParaRPr lang="en-US" dirty="0"/>
          </a:p>
        </p:txBody>
      </p:sp>
      <p:sp>
        <p:nvSpPr>
          <p:cNvPr id="4" name="Slide Number Placeholder 3"/>
          <p:cNvSpPr>
            <a:spLocks noGrp="1"/>
          </p:cNvSpPr>
          <p:nvPr>
            <p:ph type="sldNum" sz="quarter" idx="10"/>
          </p:nvPr>
        </p:nvSpPr>
        <p:spPr/>
        <p:txBody>
          <a:bodyPr/>
          <a:lstStyle/>
          <a:p>
            <a:fld id="{4680736C-C557-4F27-A92F-FA435A243315}" type="slidenum">
              <a:rPr lang="en-US" smtClean="0"/>
              <a:pPr/>
              <a:t>29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Ratio of surface area to cross sectional area must be less than 18. Water Quality and Treatment 5</a:t>
            </a:r>
            <a:r>
              <a:rPr lang="en-US" baseline="30000" dirty="0" smtClean="0"/>
              <a:t>th</a:t>
            </a:r>
            <a:r>
              <a:rPr lang="en-US" dirty="0" smtClean="0"/>
              <a:t> edition page 7.30</a:t>
            </a:r>
            <a:endParaRPr lang="en-US" dirty="0"/>
          </a:p>
        </p:txBody>
      </p:sp>
      <p:sp>
        <p:nvSpPr>
          <p:cNvPr id="4" name="Slide Number Placeholder 3"/>
          <p:cNvSpPr>
            <a:spLocks noGrp="1"/>
          </p:cNvSpPr>
          <p:nvPr>
            <p:ph type="sldNum" sz="quarter" idx="10"/>
          </p:nvPr>
        </p:nvSpPr>
        <p:spPr/>
        <p:txBody>
          <a:bodyPr/>
          <a:lstStyle/>
          <a:p>
            <a:fld id="{4680736C-C557-4F27-A92F-FA435A243315}" type="slidenum">
              <a:rPr lang="en-US" smtClean="0"/>
              <a:pPr/>
              <a:t>30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FEB0E6-A3E1-4C47-BC26-2F2E8FE928B9}" type="slidenum">
              <a:rPr lang="en-US"/>
              <a:pPr/>
              <a:t>31</a:t>
            </a:fld>
            <a:endParaRPr lang="en-US"/>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r>
              <a:rPr lang="en-US" dirty="0"/>
              <a:t>*Schulz and </a:t>
            </a:r>
            <a:r>
              <a:rPr lang="en-US" dirty="0" err="1"/>
              <a:t>Okun</a:t>
            </a:r>
            <a:r>
              <a:rPr lang="en-US" dirty="0"/>
              <a:t> page 140</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http://www.iwaponline.com/jws/059</a:t>
            </a:r>
          </a:p>
          <a:p>
            <a:r>
              <a:rPr lang="en-US" sz="1200" b="0" i="0" kern="1200" dirty="0" smtClean="0">
                <a:solidFill>
                  <a:schemeClr val="tx1"/>
                </a:solidFill>
                <a:latin typeface="Arial" charset="0"/>
                <a:ea typeface="+mn-ea"/>
                <a:cs typeface="+mn-cs"/>
              </a:rPr>
              <a:t>Journal of Water Supply: Research and Technology—AQUA </a:t>
            </a:r>
            <a:r>
              <a:rPr lang="en-US" sz="1200" b="1" i="0" kern="1200" dirty="0" err="1" smtClean="0">
                <a:solidFill>
                  <a:schemeClr val="tx1"/>
                </a:solidFill>
                <a:latin typeface="Arial" charset="0"/>
                <a:ea typeface="+mn-ea"/>
                <a:cs typeface="+mn-cs"/>
              </a:rPr>
              <a:t>Vol</a:t>
            </a:r>
            <a:r>
              <a:rPr lang="en-US" sz="1200" b="1" i="0" kern="1200" dirty="0" smtClean="0">
                <a:solidFill>
                  <a:schemeClr val="tx1"/>
                </a:solidFill>
                <a:latin typeface="Arial" charset="0"/>
                <a:ea typeface="+mn-ea"/>
                <a:cs typeface="+mn-cs"/>
              </a:rPr>
              <a:t> 59 No 5 pp 312–323</a:t>
            </a:r>
            <a:r>
              <a:rPr lang="en-US" sz="1200" b="0" i="0" kern="1200" dirty="0" smtClean="0">
                <a:solidFill>
                  <a:schemeClr val="tx1"/>
                </a:solidFill>
                <a:latin typeface="Arial" charset="0"/>
                <a:ea typeface="+mn-ea"/>
                <a:cs typeface="+mn-cs"/>
              </a:rPr>
              <a:t> © IWA Publishing 2010 doi:10.2166/aqua.2010.046</a:t>
            </a:r>
          </a:p>
          <a:p>
            <a:r>
              <a:rPr lang="en-US" sz="1200" b="0" i="0" kern="1200" dirty="0" smtClean="0">
                <a:solidFill>
                  <a:schemeClr val="tx1"/>
                </a:solidFill>
                <a:latin typeface="Arial" charset="0"/>
                <a:ea typeface="+mn-ea"/>
                <a:cs typeface="+mn-cs"/>
              </a:rPr>
              <a:t>Parameters affecting steady-state floc blanket performance</a:t>
            </a:r>
          </a:p>
          <a:p>
            <a:r>
              <a:rPr lang="en-US" sz="1200" b="1" i="0" kern="1200" dirty="0" smtClean="0">
                <a:solidFill>
                  <a:schemeClr val="tx1"/>
                </a:solidFill>
                <a:latin typeface="Arial" charset="0"/>
                <a:ea typeface="+mn-ea"/>
                <a:cs typeface="+mn-cs"/>
              </a:rPr>
              <a:t>Matt Hurst, Monroe Weber-Shirk and Leonard W. Lion</a:t>
            </a:r>
          </a:p>
          <a:p>
            <a:r>
              <a:rPr lang="en-US" sz="1200" b="0" i="0" kern="1200" dirty="0" smtClean="0">
                <a:solidFill>
                  <a:schemeClr val="tx1"/>
                </a:solidFill>
                <a:latin typeface="Arial" charset="0"/>
                <a:ea typeface="+mn-ea"/>
                <a:cs typeface="+mn-cs"/>
              </a:rPr>
              <a:t>School of Civil and Environmental Engineering, Cornell University, Hollister Hall, Ithaca NY 14853-3501, USA Tel.: +1 607 255-8445 Fax: +1 607 255-9004 E-mail: mw24@cornell.edu</a:t>
            </a:r>
            <a:r>
              <a:rPr lang="en-US" dirty="0" smtClean="0">
                <a:hlinkClick r:id="rId3"/>
              </a:rPr>
              <a:t>/0312/0590312.pdf</a:t>
            </a:r>
            <a:endParaRPr lang="en-US" dirty="0" smtClean="0"/>
          </a:p>
          <a:p>
            <a:endParaRPr lang="en-US" dirty="0" smtClean="0"/>
          </a:p>
          <a:p>
            <a:r>
              <a:rPr lang="en-US" dirty="0" smtClean="0"/>
              <a:t>http://youtu.be/3TjgNe2SidQ</a:t>
            </a:r>
          </a:p>
          <a:p>
            <a:endParaRPr lang="en-US" dirty="0"/>
          </a:p>
        </p:txBody>
      </p:sp>
      <p:sp>
        <p:nvSpPr>
          <p:cNvPr id="4" name="Slide Number Placeholder 3"/>
          <p:cNvSpPr>
            <a:spLocks noGrp="1"/>
          </p:cNvSpPr>
          <p:nvPr>
            <p:ph type="sldNum" sz="quarter" idx="10"/>
          </p:nvPr>
        </p:nvSpPr>
        <p:spPr/>
        <p:txBody>
          <a:bodyPr/>
          <a:lstStyle/>
          <a:p>
            <a:fld id="{4680736C-C557-4F27-A92F-FA435A243315}" type="slidenum">
              <a:rPr lang="en-US" smtClean="0"/>
              <a:pPr/>
              <a:t>32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174" name="Rectangle 6"/>
          <p:cNvSpPr>
            <a:spLocks noGrp="1" noChangeArrowheads="1"/>
          </p:cNvSpPr>
          <p:nvPr>
            <p:ph type="subTitle" idx="1"/>
          </p:nvPr>
        </p:nvSpPr>
        <p:spPr>
          <a:xfrm>
            <a:off x="492369" y="2387600"/>
            <a:ext cx="3962400" cy="3309815"/>
          </a:xfrm>
        </p:spPr>
        <p:txBody>
          <a:bodyPr/>
          <a:lstStyle>
            <a:lvl1pPr marL="0" indent="0" algn="l">
              <a:buFont typeface="Wingdings" pitchFamily="2" charset="2"/>
              <a:buNone/>
              <a:defRPr>
                <a:latin typeface="+mj-lt"/>
              </a:defRPr>
            </a:lvl1pPr>
          </a:lstStyle>
          <a:p>
            <a:r>
              <a:rPr lang="en-US" smtClean="0"/>
              <a:t>Click to edit Master subtitle style</a:t>
            </a:r>
            <a:endParaRPr lang="en-US" dirty="0"/>
          </a:p>
        </p:txBody>
      </p:sp>
      <p:sp>
        <p:nvSpPr>
          <p:cNvPr id="7175" name="Rectangle 7"/>
          <p:cNvSpPr>
            <a:spLocks noGrp="1" noChangeArrowheads="1"/>
          </p:cNvSpPr>
          <p:nvPr>
            <p:ph type="dt" sz="half" idx="2"/>
          </p:nvPr>
        </p:nvSpPr>
        <p:spPr/>
        <p:txBody>
          <a:bodyPr/>
          <a:lstStyle>
            <a:lvl1pPr>
              <a:defRPr>
                <a:latin typeface="+mj-lt"/>
              </a:defRPr>
            </a:lvl1pPr>
          </a:lstStyle>
          <a:p>
            <a:endParaRPr lang="en-US"/>
          </a:p>
        </p:txBody>
      </p:sp>
      <p:sp>
        <p:nvSpPr>
          <p:cNvPr id="7176" name="Rectangle 8"/>
          <p:cNvSpPr>
            <a:spLocks noGrp="1" noChangeArrowheads="1"/>
          </p:cNvSpPr>
          <p:nvPr>
            <p:ph type="ftr" sz="quarter" idx="3"/>
          </p:nvPr>
        </p:nvSpPr>
        <p:spPr/>
        <p:txBody>
          <a:bodyPr/>
          <a:lstStyle>
            <a:lvl1pPr>
              <a:defRPr>
                <a:latin typeface="+mj-lt"/>
              </a:defRPr>
            </a:lvl1pPr>
          </a:lstStyle>
          <a:p>
            <a:endParaRPr lang="en-US"/>
          </a:p>
        </p:txBody>
      </p:sp>
      <p:sp>
        <p:nvSpPr>
          <p:cNvPr id="7177" name="Rectangle 9"/>
          <p:cNvSpPr>
            <a:spLocks noGrp="1" noChangeArrowheads="1"/>
          </p:cNvSpPr>
          <p:nvPr>
            <p:ph type="sldNum" sz="quarter" idx="4"/>
          </p:nvPr>
        </p:nvSpPr>
        <p:spPr>
          <a:xfrm>
            <a:off x="6553200" y="6494585"/>
            <a:ext cx="2133600" cy="226890"/>
          </a:xfrm>
        </p:spPr>
        <p:txBody>
          <a:bodyPr/>
          <a:lstStyle>
            <a:lvl1pPr>
              <a:defRPr>
                <a:latin typeface="+mj-lt"/>
              </a:defRPr>
            </a:lvl1pPr>
          </a:lstStyle>
          <a:p>
            <a:fld id="{8B9773DC-30E4-4D7B-BE39-DC7A60F52E3C}" type="slidenum">
              <a:rPr lang="en-US" smtClean="0"/>
              <a:pPr/>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FA229C3-0E40-4875-A9B1-F625C8A010F6}" type="slidenum">
              <a:rPr lang="en-US" smtClean="0"/>
              <a:pPr/>
              <a:t>‹#›</a:t>
            </a:fld>
            <a:endParaRPr lang="en-US"/>
          </a:p>
        </p:txBody>
      </p:sp>
      <p:sp>
        <p:nvSpPr>
          <p:cNvPr id="7" name="Action Button: Home 6">
            <a:hlinkClick r:id="rId2" action="ppaction://hlinksldjump" highlightClick="1"/>
          </p:cNvPr>
          <p:cNvSpPr/>
          <p:nvPr userDrawn="1"/>
        </p:nvSpPr>
        <p:spPr bwMode="auto">
          <a:xfrm>
            <a:off x="0" y="0"/>
            <a:ext cx="202019" cy="287079"/>
          </a:xfrm>
          <a:prstGeom prst="actionButtonHome">
            <a:avLst/>
          </a:prstGeom>
          <a:no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88E6053-4874-4BBB-9D80-74C558C9E45B}" type="slidenum">
              <a:rPr lang="en-US" smtClean="0"/>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B1AABE8-AEF9-4391-A01F-892C0647BA32}" type="slidenum">
              <a:rPr lang="en-US" smtClean="0"/>
              <a:pPr/>
              <a:t>‹#›</a:t>
            </a:fld>
            <a:endParaRPr lang="en-US"/>
          </a:p>
        </p:txBody>
      </p:sp>
      <p:sp>
        <p:nvSpPr>
          <p:cNvPr id="8" name="Action Button: Home 7">
            <a:hlinkClick r:id="rId2" action="ppaction://hlinksldjump" highlightClick="1"/>
          </p:cNvPr>
          <p:cNvSpPr/>
          <p:nvPr userDrawn="1"/>
        </p:nvSpPr>
        <p:spPr bwMode="auto">
          <a:xfrm>
            <a:off x="0" y="0"/>
            <a:ext cx="202019" cy="287079"/>
          </a:xfrm>
          <a:prstGeom prst="actionButtonHome">
            <a:avLst/>
          </a:prstGeom>
          <a:no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1EC1A97-027D-45FE-BB39-88B0AE9074F7}" type="slidenum">
              <a:rPr lang="en-US" smtClean="0"/>
              <a:pPr/>
              <a:t>‹#›</a:t>
            </a:fld>
            <a:endParaRPr lang="en-US"/>
          </a:p>
        </p:txBody>
      </p:sp>
      <p:sp>
        <p:nvSpPr>
          <p:cNvPr id="10" name="Action Button: Home 9">
            <a:hlinkClick r:id="rId2" action="ppaction://hlinksldjump" highlightClick="1"/>
          </p:cNvPr>
          <p:cNvSpPr/>
          <p:nvPr userDrawn="1"/>
        </p:nvSpPr>
        <p:spPr bwMode="auto">
          <a:xfrm>
            <a:off x="0" y="0"/>
            <a:ext cx="202019" cy="287079"/>
          </a:xfrm>
          <a:prstGeom prst="actionButtonHome">
            <a:avLst/>
          </a:prstGeom>
          <a:no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CAB730FA-ABC7-4FED-9881-24AA3891AF8D}" type="slidenum">
              <a:rPr lang="en-US" smtClean="0"/>
              <a:pPr/>
              <a:t>‹#›</a:t>
            </a:fld>
            <a:endParaRPr lang="en-US"/>
          </a:p>
        </p:txBody>
      </p:sp>
      <p:sp>
        <p:nvSpPr>
          <p:cNvPr id="6" name="Action Button: Home 5">
            <a:hlinkClick r:id="rId2" action="ppaction://hlinksldjump" highlightClick="1"/>
          </p:cNvPr>
          <p:cNvSpPr/>
          <p:nvPr userDrawn="1"/>
        </p:nvSpPr>
        <p:spPr bwMode="auto">
          <a:xfrm>
            <a:off x="0" y="0"/>
            <a:ext cx="202019" cy="287079"/>
          </a:xfrm>
          <a:prstGeom prst="actionButtonHome">
            <a:avLst/>
          </a:prstGeom>
          <a:no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0852BCA-5247-492F-B773-1A25DC30035F}"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1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solidFill>
                <a:srgbClr val="663300"/>
              </a:solidFill>
            </a:endParaRPr>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solidFill>
                <a:srgbClr val="663300"/>
              </a:solidFill>
            </a:endParaRPr>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AC549AFB-E333-448D-936A-93764BCE94B3}" type="slidenum">
              <a:rPr lang="en-US" smtClean="0">
                <a:solidFill>
                  <a:srgbClr val="663300"/>
                </a:solidFill>
              </a:rPr>
              <a:pPr/>
              <a:t>‹#›</a:t>
            </a:fld>
            <a:endParaRPr lang="en-US">
              <a:solidFill>
                <a:srgbClr val="663300"/>
              </a:solidFill>
            </a:endParaRPr>
          </a:p>
        </p:txBody>
      </p:sp>
      <p:sp>
        <p:nvSpPr>
          <p:cNvPr id="615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chemeClr val="accent1"/>
        </a:buClr>
        <a:buSzPct val="120000"/>
        <a:buFont typeface="Arial"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120000"/>
        <a:buFont typeface="Arial"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accent1"/>
        </a:buClr>
        <a:buSzPct val="120000"/>
        <a:buFont typeface="Arial"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accent1"/>
        </a:buClr>
        <a:buSzPct val="120000"/>
        <a:buFont typeface="Arial"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120000"/>
        <a:buFont typeface="Arial"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32.emf"/><Relationship Id="rId3" Type="http://schemas.openxmlformats.org/officeDocument/2006/relationships/notesSlide" Target="../notesSlides/notesSlide2.xml"/><Relationship Id="rId7" Type="http://schemas.openxmlformats.org/officeDocument/2006/relationships/image" Target="../media/image29.emf"/><Relationship Id="rId12"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25.bin"/><Relationship Id="rId11" Type="http://schemas.openxmlformats.org/officeDocument/2006/relationships/image" Target="../media/image31.emf"/><Relationship Id="rId5" Type="http://schemas.openxmlformats.org/officeDocument/2006/relationships/image" Target="../media/image28.emf"/><Relationship Id="rId15" Type="http://schemas.openxmlformats.org/officeDocument/2006/relationships/image" Target="../media/image33.e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30.emf"/><Relationship Id="rId14" Type="http://schemas.openxmlformats.org/officeDocument/2006/relationships/oleObject" Target="../embeddings/oleObject29.bin"/></Relationships>
</file>

<file path=ppt/slides/_rels/slide12.xml.rels><?xml version="1.0" encoding="UTF-8" standalone="yes"?>
<Relationships xmlns="http://schemas.openxmlformats.org/package/2006/relationships"><Relationship Id="rId8" Type="http://schemas.openxmlformats.org/officeDocument/2006/relationships/image" Target="../media/image36.emf"/><Relationship Id="rId13" Type="http://schemas.openxmlformats.org/officeDocument/2006/relationships/oleObject" Target="../embeddings/oleObject35.bin"/><Relationship Id="rId18" Type="http://schemas.openxmlformats.org/officeDocument/2006/relationships/image" Target="../media/image41.emf"/><Relationship Id="rId26" Type="http://schemas.openxmlformats.org/officeDocument/2006/relationships/image" Target="../media/image44.wmf"/><Relationship Id="rId3" Type="http://schemas.openxmlformats.org/officeDocument/2006/relationships/oleObject" Target="../embeddings/oleObject30.bin"/><Relationship Id="rId21" Type="http://schemas.openxmlformats.org/officeDocument/2006/relationships/oleObject" Target="../embeddings/oleObject39.bin"/><Relationship Id="rId7" Type="http://schemas.openxmlformats.org/officeDocument/2006/relationships/oleObject" Target="../embeddings/oleObject32.bin"/><Relationship Id="rId12" Type="http://schemas.openxmlformats.org/officeDocument/2006/relationships/image" Target="../media/image38.emf"/><Relationship Id="rId17" Type="http://schemas.openxmlformats.org/officeDocument/2006/relationships/oleObject" Target="../embeddings/oleObject37.bin"/><Relationship Id="rId25" Type="http://schemas.openxmlformats.org/officeDocument/2006/relationships/oleObject" Target="../embeddings/oleObject40.bin"/><Relationship Id="rId2" Type="http://schemas.openxmlformats.org/officeDocument/2006/relationships/slideLayout" Target="../slideLayouts/slideLayout6.xml"/><Relationship Id="rId16" Type="http://schemas.openxmlformats.org/officeDocument/2006/relationships/image" Target="../media/image40.emf"/><Relationship Id="rId20" Type="http://schemas.openxmlformats.org/officeDocument/2006/relationships/image" Target="../media/image42.emf"/><Relationship Id="rId29" Type="http://schemas.openxmlformats.org/officeDocument/2006/relationships/oleObject" Target="../embeddings/oleObject42.bin"/><Relationship Id="rId1" Type="http://schemas.openxmlformats.org/officeDocument/2006/relationships/vmlDrawing" Target="../drawings/vmlDrawing6.vml"/><Relationship Id="rId6" Type="http://schemas.openxmlformats.org/officeDocument/2006/relationships/image" Target="../media/image35.emf"/><Relationship Id="rId11" Type="http://schemas.openxmlformats.org/officeDocument/2006/relationships/oleObject" Target="../embeddings/oleObject34.bin"/><Relationship Id="rId24" Type="http://schemas.openxmlformats.org/officeDocument/2006/relationships/image" Target="../media/image49.png"/><Relationship Id="rId32" Type="http://schemas.openxmlformats.org/officeDocument/2006/relationships/image" Target="../media/image47.wmf"/><Relationship Id="rId5" Type="http://schemas.openxmlformats.org/officeDocument/2006/relationships/oleObject" Target="../embeddings/oleObject31.bin"/><Relationship Id="rId15" Type="http://schemas.openxmlformats.org/officeDocument/2006/relationships/oleObject" Target="../embeddings/oleObject36.bin"/><Relationship Id="rId23" Type="http://schemas.openxmlformats.org/officeDocument/2006/relationships/image" Target="../media/image48.png"/><Relationship Id="rId28" Type="http://schemas.openxmlformats.org/officeDocument/2006/relationships/image" Target="../media/image45.wmf"/><Relationship Id="rId10" Type="http://schemas.openxmlformats.org/officeDocument/2006/relationships/image" Target="../media/image37.emf"/><Relationship Id="rId19" Type="http://schemas.openxmlformats.org/officeDocument/2006/relationships/oleObject" Target="../embeddings/oleObject38.bin"/><Relationship Id="rId31" Type="http://schemas.openxmlformats.org/officeDocument/2006/relationships/oleObject" Target="../embeddings/oleObject43.bin"/><Relationship Id="rId4" Type="http://schemas.openxmlformats.org/officeDocument/2006/relationships/image" Target="../media/image34.emf"/><Relationship Id="rId9" Type="http://schemas.openxmlformats.org/officeDocument/2006/relationships/oleObject" Target="../embeddings/oleObject33.bin"/><Relationship Id="rId14" Type="http://schemas.openxmlformats.org/officeDocument/2006/relationships/image" Target="../media/image39.emf"/><Relationship Id="rId22" Type="http://schemas.openxmlformats.org/officeDocument/2006/relationships/image" Target="../media/image43.emf"/><Relationship Id="rId27" Type="http://schemas.openxmlformats.org/officeDocument/2006/relationships/oleObject" Target="../embeddings/oleObject41.bin"/><Relationship Id="rId30" Type="http://schemas.openxmlformats.org/officeDocument/2006/relationships/image" Target="../media/image46.wmf"/></Relationships>
</file>

<file path=ppt/slides/_rels/slide1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53.e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52.emf"/><Relationship Id="rId11" Type="http://schemas.openxmlformats.org/officeDocument/2006/relationships/image" Target="../media/image54.emf"/><Relationship Id="rId5" Type="http://schemas.openxmlformats.org/officeDocument/2006/relationships/oleObject" Target="../embeddings/oleObject45.bin"/><Relationship Id="rId10" Type="http://schemas.openxmlformats.org/officeDocument/2006/relationships/oleObject" Target="../embeddings/oleObject47.bin"/><Relationship Id="rId4" Type="http://schemas.openxmlformats.org/officeDocument/2006/relationships/image" Target="../media/image51.emf"/><Relationship Id="rId9" Type="http://schemas.openxmlformats.org/officeDocument/2006/relationships/image" Target="../media/image55.emf"/></Relationships>
</file>

<file path=ppt/slides/_rels/slide16.xml.rels><?xml version="1.0" encoding="UTF-8" standalone="yes"?>
<Relationships xmlns="http://schemas.openxmlformats.org/package/2006/relationships"><Relationship Id="rId3" Type="http://schemas.openxmlformats.org/officeDocument/2006/relationships/image" Target="../media/image58.emf"/><Relationship Id="rId7" Type="http://schemas.openxmlformats.org/officeDocument/2006/relationships/image" Target="../media/image57.emf"/><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oleObject" Target="../embeddings/oleObject49.bin"/><Relationship Id="rId5" Type="http://schemas.openxmlformats.org/officeDocument/2006/relationships/image" Target="../media/image56.emf"/><Relationship Id="rId4" Type="http://schemas.openxmlformats.org/officeDocument/2006/relationships/oleObject" Target="../embeddings/oleObject48.bin"/></Relationships>
</file>

<file path=ppt/slides/_rels/slide17.xml.rels><?xml version="1.0" encoding="UTF-8" standalone="yes"?>
<Relationships xmlns="http://schemas.openxmlformats.org/package/2006/relationships"><Relationship Id="rId8" Type="http://schemas.openxmlformats.org/officeDocument/2006/relationships/image" Target="../media/image61.emf"/><Relationship Id="rId13" Type="http://schemas.openxmlformats.org/officeDocument/2006/relationships/oleObject" Target="../embeddings/oleObject55.bin"/><Relationship Id="rId18" Type="http://schemas.openxmlformats.org/officeDocument/2006/relationships/image" Target="../media/image66.emf"/><Relationship Id="rId3" Type="http://schemas.openxmlformats.org/officeDocument/2006/relationships/oleObject" Target="../embeddings/oleObject50.bin"/><Relationship Id="rId7" Type="http://schemas.openxmlformats.org/officeDocument/2006/relationships/oleObject" Target="../embeddings/oleObject52.bin"/><Relationship Id="rId12" Type="http://schemas.openxmlformats.org/officeDocument/2006/relationships/image" Target="../media/image63.wmf"/><Relationship Id="rId17" Type="http://schemas.openxmlformats.org/officeDocument/2006/relationships/oleObject" Target="../embeddings/oleObject57.bin"/><Relationship Id="rId2" Type="http://schemas.openxmlformats.org/officeDocument/2006/relationships/slideLayout" Target="../slideLayouts/slideLayout6.xml"/><Relationship Id="rId16" Type="http://schemas.openxmlformats.org/officeDocument/2006/relationships/image" Target="../media/image65.emf"/><Relationship Id="rId20" Type="http://schemas.openxmlformats.org/officeDocument/2006/relationships/image" Target="../media/image68.emf"/><Relationship Id="rId1" Type="http://schemas.openxmlformats.org/officeDocument/2006/relationships/vmlDrawing" Target="../drawings/vmlDrawing9.vml"/><Relationship Id="rId6" Type="http://schemas.openxmlformats.org/officeDocument/2006/relationships/image" Target="../media/image60.emf"/><Relationship Id="rId11" Type="http://schemas.openxmlformats.org/officeDocument/2006/relationships/oleObject" Target="../embeddings/oleObject54.bin"/><Relationship Id="rId5" Type="http://schemas.openxmlformats.org/officeDocument/2006/relationships/oleObject" Target="../embeddings/oleObject51.bin"/><Relationship Id="rId15" Type="http://schemas.openxmlformats.org/officeDocument/2006/relationships/oleObject" Target="../embeddings/oleObject56.bin"/><Relationship Id="rId10" Type="http://schemas.openxmlformats.org/officeDocument/2006/relationships/image" Target="../media/image62.emf"/><Relationship Id="rId19" Type="http://schemas.openxmlformats.org/officeDocument/2006/relationships/image" Target="../media/image67.emf"/><Relationship Id="rId4" Type="http://schemas.openxmlformats.org/officeDocument/2006/relationships/image" Target="../media/image59.emf"/><Relationship Id="rId9" Type="http://schemas.openxmlformats.org/officeDocument/2006/relationships/oleObject" Target="../embeddings/oleObject53.bin"/><Relationship Id="rId14" Type="http://schemas.openxmlformats.org/officeDocument/2006/relationships/image" Target="../media/image64.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60.bin"/><Relationship Id="rId13" Type="http://schemas.openxmlformats.org/officeDocument/2006/relationships/image" Target="../media/image73.wmf"/><Relationship Id="rId3" Type="http://schemas.openxmlformats.org/officeDocument/2006/relationships/image" Target="../media/image75.png"/><Relationship Id="rId7" Type="http://schemas.openxmlformats.org/officeDocument/2006/relationships/image" Target="../media/image70.wmf"/><Relationship Id="rId12"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59.bin"/><Relationship Id="rId11" Type="http://schemas.openxmlformats.org/officeDocument/2006/relationships/image" Target="../media/image72.wmf"/><Relationship Id="rId5" Type="http://schemas.openxmlformats.org/officeDocument/2006/relationships/image" Target="../media/image69.emf"/><Relationship Id="rId15" Type="http://schemas.openxmlformats.org/officeDocument/2006/relationships/image" Target="../media/image74.wmf"/><Relationship Id="rId10" Type="http://schemas.openxmlformats.org/officeDocument/2006/relationships/oleObject" Target="../embeddings/oleObject61.bin"/><Relationship Id="rId4" Type="http://schemas.openxmlformats.org/officeDocument/2006/relationships/oleObject" Target="../embeddings/oleObject58.bin"/><Relationship Id="rId9" Type="http://schemas.openxmlformats.org/officeDocument/2006/relationships/image" Target="../media/image71.wmf"/><Relationship Id="rId14" Type="http://schemas.openxmlformats.org/officeDocument/2006/relationships/oleObject" Target="../embeddings/oleObject63.bin"/></Relationships>
</file>

<file path=ppt/slides/_rels/slide19.x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image" Target="../media/image76.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4.bin"/><Relationship Id="rId7" Type="http://schemas.openxmlformats.org/officeDocument/2006/relationships/image" Target="../media/image49.png"/><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image" Target="../media/image48.png"/><Relationship Id="rId5" Type="http://schemas.openxmlformats.org/officeDocument/2006/relationships/image" Target="../media/image79.wmf"/><Relationship Id="rId4" Type="http://schemas.openxmlformats.org/officeDocument/2006/relationships/image" Target="../media/image78.wmf"/></Relationships>
</file>

<file path=ppt/slides/_rels/slide22.x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77.emf"/><Relationship Id="rId5" Type="http://schemas.openxmlformats.org/officeDocument/2006/relationships/image" Target="../media/image83.emf"/><Relationship Id="rId4" Type="http://schemas.openxmlformats.org/officeDocument/2006/relationships/image" Target="../media/image82.wmf"/></Relationships>
</file>

<file path=ppt/slides/_rels/slide24.xml.rels><?xml version="1.0" encoding="UTF-8" standalone="yes"?>
<Relationships xmlns="http://schemas.openxmlformats.org/package/2006/relationships"><Relationship Id="rId3" Type="http://schemas.openxmlformats.org/officeDocument/2006/relationships/image" Target="../media/image85.emf"/><Relationship Id="rId7" Type="http://schemas.openxmlformats.org/officeDocument/2006/relationships/image" Target="../media/image84.wmf"/><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oleObject" Target="../embeddings/oleObject66.bin"/><Relationship Id="rId5" Type="http://schemas.openxmlformats.org/officeDocument/2006/relationships/image" Target="../media/image87.emf"/><Relationship Id="rId4" Type="http://schemas.openxmlformats.org/officeDocument/2006/relationships/image" Target="../media/image86.emf"/></Relationships>
</file>

<file path=ppt/slides/_rels/slide25.x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88.wmf"/><Relationship Id="rId4" Type="http://schemas.openxmlformats.org/officeDocument/2006/relationships/oleObject" Target="../embeddings/oleObject67.bin"/></Relationships>
</file>

<file path=ppt/slides/_rels/slide26.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oleObject" Target="../embeddings/oleObject68.bin"/><Relationship Id="rId7" Type="http://schemas.openxmlformats.org/officeDocument/2006/relationships/oleObject" Target="../embeddings/oleObject70.bin"/><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image" Target="../media/image90.wmf"/><Relationship Id="rId5" Type="http://schemas.openxmlformats.org/officeDocument/2006/relationships/oleObject" Target="../embeddings/oleObject69.bin"/><Relationship Id="rId10" Type="http://schemas.openxmlformats.org/officeDocument/2006/relationships/image" Target="../media/image92.wmf"/><Relationship Id="rId4" Type="http://schemas.openxmlformats.org/officeDocument/2006/relationships/image" Target="../media/image89.wmf"/><Relationship Id="rId9" Type="http://schemas.openxmlformats.org/officeDocument/2006/relationships/oleObject" Target="../embeddings/oleObject71.bin"/></Relationships>
</file>

<file path=ppt/slides/_rels/slide27.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notesSlide" Target="../notesSlides/notesSlide4.xml"/><Relationship Id="rId7" Type="http://schemas.openxmlformats.org/officeDocument/2006/relationships/image" Target="../media/image93.emf"/><Relationship Id="rId2" Type="http://schemas.openxmlformats.org/officeDocument/2006/relationships/slideLayout" Target="../slideLayouts/slideLayout4.xml"/><Relationship Id="rId1" Type="http://schemas.openxmlformats.org/officeDocument/2006/relationships/vmlDrawing" Target="../drawings/vmlDrawing16.vml"/><Relationship Id="rId6" Type="http://schemas.openxmlformats.org/officeDocument/2006/relationships/oleObject" Target="../embeddings/oleObject72.bin"/><Relationship Id="rId5" Type="http://schemas.openxmlformats.org/officeDocument/2006/relationships/image" Target="../media/image95.jpeg"/><Relationship Id="rId4" Type="http://schemas.openxmlformats.org/officeDocument/2006/relationships/image" Target="../media/image94.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97.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73.bin"/><Relationship Id="rId5" Type="http://schemas.openxmlformats.org/officeDocument/2006/relationships/hyperlink" Target="http://www.abebooks.com/servlet/SearchResults?an=Christopher+R.+Schulz,Daniel+A.+Okun&amp;cm_sp=det-_-bdp-_-author" TargetMode="External"/><Relationship Id="rId4" Type="http://schemas.openxmlformats.org/officeDocument/2006/relationships/image" Target="../media/image94.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abebooks.com/servlet/SearchResults?an=Christopher+R.+Schulz,Daniel+A.+Okun&amp;cm_sp=det-_-bdp-_-author"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00.emf"/><Relationship Id="rId13" Type="http://schemas.openxmlformats.org/officeDocument/2006/relationships/oleObject" Target="../embeddings/oleObject78.bin"/><Relationship Id="rId18" Type="http://schemas.openxmlformats.org/officeDocument/2006/relationships/image" Target="../media/image107.png"/><Relationship Id="rId3" Type="http://schemas.openxmlformats.org/officeDocument/2006/relationships/notesSlide" Target="../notesSlides/notesSlide9.xml"/><Relationship Id="rId7" Type="http://schemas.openxmlformats.org/officeDocument/2006/relationships/oleObject" Target="../embeddings/oleObject75.bin"/><Relationship Id="rId12" Type="http://schemas.openxmlformats.org/officeDocument/2006/relationships/image" Target="../media/image102.emf"/><Relationship Id="rId17" Type="http://schemas.openxmlformats.org/officeDocument/2006/relationships/hyperlink" Target="http://www.youtube.com/watch?v=3TjgNe2SidQ" TargetMode="External"/><Relationship Id="rId2" Type="http://schemas.openxmlformats.org/officeDocument/2006/relationships/slideLayout" Target="../slideLayouts/slideLayout6.xml"/><Relationship Id="rId16" Type="http://schemas.openxmlformats.org/officeDocument/2006/relationships/image" Target="../media/image106.jpeg"/><Relationship Id="rId1" Type="http://schemas.openxmlformats.org/officeDocument/2006/relationships/vmlDrawing" Target="../drawings/vmlDrawing18.vml"/><Relationship Id="rId6" Type="http://schemas.openxmlformats.org/officeDocument/2006/relationships/image" Target="../media/image99.wmf"/><Relationship Id="rId11" Type="http://schemas.openxmlformats.org/officeDocument/2006/relationships/oleObject" Target="../embeddings/oleObject77.bin"/><Relationship Id="rId5" Type="http://schemas.openxmlformats.org/officeDocument/2006/relationships/oleObject" Target="../embeddings/oleObject74.bin"/><Relationship Id="rId15" Type="http://schemas.openxmlformats.org/officeDocument/2006/relationships/image" Target="../media/image105.gif"/><Relationship Id="rId10" Type="http://schemas.openxmlformats.org/officeDocument/2006/relationships/image" Target="../media/image101.emf"/><Relationship Id="rId4" Type="http://schemas.openxmlformats.org/officeDocument/2006/relationships/image" Target="../media/image104.png"/><Relationship Id="rId9" Type="http://schemas.openxmlformats.org/officeDocument/2006/relationships/oleObject" Target="../embeddings/oleObject76.bin"/><Relationship Id="rId14" Type="http://schemas.openxmlformats.org/officeDocument/2006/relationships/image" Target="../media/image103.emf"/></Relationships>
</file>

<file path=ppt/slides/_rels/slide33.xml.rels><?xml version="1.0" encoding="UTF-8" standalone="yes"?>
<Relationships xmlns="http://schemas.openxmlformats.org/package/2006/relationships"><Relationship Id="rId8" Type="http://schemas.openxmlformats.org/officeDocument/2006/relationships/image" Target="../media/image109.emf"/><Relationship Id="rId13" Type="http://schemas.openxmlformats.org/officeDocument/2006/relationships/oleObject" Target="../embeddings/oleObject83.bin"/><Relationship Id="rId3" Type="http://schemas.openxmlformats.org/officeDocument/2006/relationships/notesSlide" Target="../notesSlides/notesSlide10.xml"/><Relationship Id="rId7" Type="http://schemas.openxmlformats.org/officeDocument/2006/relationships/oleObject" Target="../embeddings/oleObject80.bin"/><Relationship Id="rId12" Type="http://schemas.openxmlformats.org/officeDocument/2006/relationships/image" Target="../media/image111.emf"/><Relationship Id="rId17" Type="http://schemas.openxmlformats.org/officeDocument/2006/relationships/image" Target="../media/image113.emf"/><Relationship Id="rId2" Type="http://schemas.openxmlformats.org/officeDocument/2006/relationships/slideLayout" Target="../slideLayouts/slideLayout6.xml"/><Relationship Id="rId16" Type="http://schemas.openxmlformats.org/officeDocument/2006/relationships/oleObject" Target="../embeddings/oleObject84.bin"/><Relationship Id="rId1" Type="http://schemas.openxmlformats.org/officeDocument/2006/relationships/vmlDrawing" Target="../drawings/vmlDrawing19.vml"/><Relationship Id="rId6" Type="http://schemas.openxmlformats.org/officeDocument/2006/relationships/image" Target="../media/image108.emf"/><Relationship Id="rId11" Type="http://schemas.openxmlformats.org/officeDocument/2006/relationships/oleObject" Target="../embeddings/oleObject82.bin"/><Relationship Id="rId5" Type="http://schemas.openxmlformats.org/officeDocument/2006/relationships/oleObject" Target="../embeddings/oleObject79.bin"/><Relationship Id="rId15" Type="http://schemas.openxmlformats.org/officeDocument/2006/relationships/image" Target="../media/image106.jpeg"/><Relationship Id="rId10" Type="http://schemas.openxmlformats.org/officeDocument/2006/relationships/image" Target="../media/image110.emf"/><Relationship Id="rId4" Type="http://schemas.openxmlformats.org/officeDocument/2006/relationships/image" Target="../media/image114.png"/><Relationship Id="rId9" Type="http://schemas.openxmlformats.org/officeDocument/2006/relationships/oleObject" Target="../embeddings/oleObject81.bin"/><Relationship Id="rId14" Type="http://schemas.openxmlformats.org/officeDocument/2006/relationships/image" Target="../media/image112.wmf"/></Relationships>
</file>

<file path=ppt/slides/_rels/slide34.xml.rels><?xml version="1.0" encoding="UTF-8" standalone="yes"?>
<Relationships xmlns="http://schemas.openxmlformats.org/package/2006/relationships"><Relationship Id="rId8" Type="http://schemas.openxmlformats.org/officeDocument/2006/relationships/image" Target="../media/image116.emf"/><Relationship Id="rId13" Type="http://schemas.openxmlformats.org/officeDocument/2006/relationships/oleObject" Target="../embeddings/oleObject89.bin"/><Relationship Id="rId3" Type="http://schemas.openxmlformats.org/officeDocument/2006/relationships/notesSlide" Target="../notesSlides/notesSlide11.xml"/><Relationship Id="rId7" Type="http://schemas.openxmlformats.org/officeDocument/2006/relationships/oleObject" Target="../embeddings/oleObject86.bin"/><Relationship Id="rId12" Type="http://schemas.openxmlformats.org/officeDocument/2006/relationships/image" Target="../media/image118.e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115.emf"/><Relationship Id="rId11" Type="http://schemas.openxmlformats.org/officeDocument/2006/relationships/oleObject" Target="../embeddings/oleObject88.bin"/><Relationship Id="rId5" Type="http://schemas.openxmlformats.org/officeDocument/2006/relationships/oleObject" Target="../embeddings/oleObject85.bin"/><Relationship Id="rId10" Type="http://schemas.openxmlformats.org/officeDocument/2006/relationships/image" Target="../media/image117.emf"/><Relationship Id="rId4" Type="http://schemas.openxmlformats.org/officeDocument/2006/relationships/image" Target="../media/image114.png"/><Relationship Id="rId9" Type="http://schemas.openxmlformats.org/officeDocument/2006/relationships/oleObject" Target="../embeddings/oleObject87.bin"/><Relationship Id="rId14" Type="http://schemas.openxmlformats.org/officeDocument/2006/relationships/image" Target="../media/image119.wmf"/></Relationships>
</file>

<file path=ppt/slides/_rels/slide35.xml.rels><?xml version="1.0" encoding="UTF-8" standalone="yes"?>
<Relationships xmlns="http://schemas.openxmlformats.org/package/2006/relationships"><Relationship Id="rId8" Type="http://schemas.openxmlformats.org/officeDocument/2006/relationships/image" Target="../media/image120.wmf"/><Relationship Id="rId3" Type="http://schemas.openxmlformats.org/officeDocument/2006/relationships/notesSlide" Target="../notesSlides/notesSlide12.xml"/><Relationship Id="rId7" Type="http://schemas.openxmlformats.org/officeDocument/2006/relationships/oleObject" Target="../embeddings/oleObject90.bin"/><Relationship Id="rId12" Type="http://schemas.openxmlformats.org/officeDocument/2006/relationships/image" Target="../media/image122.wmf"/><Relationship Id="rId2" Type="http://schemas.openxmlformats.org/officeDocument/2006/relationships/slideLayout" Target="../slideLayouts/slideLayout6.xml"/><Relationship Id="rId1" Type="http://schemas.openxmlformats.org/officeDocument/2006/relationships/vmlDrawing" Target="../drawings/vmlDrawing21.vml"/><Relationship Id="rId6" Type="http://schemas.openxmlformats.org/officeDocument/2006/relationships/image" Target="../media/image125.jpeg"/><Relationship Id="rId11" Type="http://schemas.openxmlformats.org/officeDocument/2006/relationships/oleObject" Target="../embeddings/oleObject92.bin"/><Relationship Id="rId5" Type="http://schemas.openxmlformats.org/officeDocument/2006/relationships/image" Target="../media/image124.jpeg"/><Relationship Id="rId10" Type="http://schemas.openxmlformats.org/officeDocument/2006/relationships/image" Target="../media/image121.wmf"/><Relationship Id="rId4" Type="http://schemas.openxmlformats.org/officeDocument/2006/relationships/image" Target="../media/image123.jpeg"/><Relationship Id="rId9" Type="http://schemas.openxmlformats.org/officeDocument/2006/relationships/oleObject" Target="../embeddings/oleObject91.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95.bin"/><Relationship Id="rId13" Type="http://schemas.openxmlformats.org/officeDocument/2006/relationships/image" Target="../media/image130.emf"/><Relationship Id="rId18" Type="http://schemas.openxmlformats.org/officeDocument/2006/relationships/oleObject" Target="../embeddings/oleObject100.bin"/><Relationship Id="rId3" Type="http://schemas.openxmlformats.org/officeDocument/2006/relationships/notesSlide" Target="../notesSlides/notesSlide13.xml"/><Relationship Id="rId7" Type="http://schemas.openxmlformats.org/officeDocument/2006/relationships/image" Target="../media/image127.emf"/><Relationship Id="rId12" Type="http://schemas.openxmlformats.org/officeDocument/2006/relationships/oleObject" Target="../embeddings/oleObject97.bin"/><Relationship Id="rId17" Type="http://schemas.openxmlformats.org/officeDocument/2006/relationships/image" Target="../media/image132.wmf"/><Relationship Id="rId2" Type="http://schemas.openxmlformats.org/officeDocument/2006/relationships/slideLayout" Target="../slideLayouts/slideLayout6.xml"/><Relationship Id="rId16" Type="http://schemas.openxmlformats.org/officeDocument/2006/relationships/oleObject" Target="../embeddings/oleObject99.bin"/><Relationship Id="rId20" Type="http://schemas.openxmlformats.org/officeDocument/2006/relationships/image" Target="../media/image134.wmf"/><Relationship Id="rId1" Type="http://schemas.openxmlformats.org/officeDocument/2006/relationships/vmlDrawing" Target="../drawings/vmlDrawing22.vml"/><Relationship Id="rId6" Type="http://schemas.openxmlformats.org/officeDocument/2006/relationships/oleObject" Target="../embeddings/oleObject94.bin"/><Relationship Id="rId11" Type="http://schemas.openxmlformats.org/officeDocument/2006/relationships/image" Target="../media/image129.emf"/><Relationship Id="rId5" Type="http://schemas.openxmlformats.org/officeDocument/2006/relationships/image" Target="../media/image126.emf"/><Relationship Id="rId15" Type="http://schemas.openxmlformats.org/officeDocument/2006/relationships/image" Target="../media/image131.emf"/><Relationship Id="rId10" Type="http://schemas.openxmlformats.org/officeDocument/2006/relationships/oleObject" Target="../embeddings/oleObject96.bin"/><Relationship Id="rId19" Type="http://schemas.openxmlformats.org/officeDocument/2006/relationships/image" Target="../media/image133.emf"/><Relationship Id="rId4" Type="http://schemas.openxmlformats.org/officeDocument/2006/relationships/oleObject" Target="../embeddings/oleObject93.bin"/><Relationship Id="rId9" Type="http://schemas.openxmlformats.org/officeDocument/2006/relationships/image" Target="../media/image128.emf"/><Relationship Id="rId14" Type="http://schemas.openxmlformats.org/officeDocument/2006/relationships/oleObject" Target="../embeddings/oleObject98.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02.bin"/><Relationship Id="rId3" Type="http://schemas.openxmlformats.org/officeDocument/2006/relationships/notesSlide" Target="../notesSlides/notesSlide15.xml"/><Relationship Id="rId7" Type="http://schemas.openxmlformats.org/officeDocument/2006/relationships/image" Target="../media/image136.e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101.bin"/><Relationship Id="rId11" Type="http://schemas.openxmlformats.org/officeDocument/2006/relationships/image" Target="../media/image138.emf"/><Relationship Id="rId5" Type="http://schemas.openxmlformats.org/officeDocument/2006/relationships/image" Target="../media/image135.emf"/><Relationship Id="rId10" Type="http://schemas.openxmlformats.org/officeDocument/2006/relationships/oleObject" Target="../embeddings/oleObject103.bin"/><Relationship Id="rId4" Type="http://schemas.openxmlformats.org/officeDocument/2006/relationships/oleObject" Target="../embeddings/Microsoft_Excel_97-2003_Worksheet1.xls"/><Relationship Id="rId9" Type="http://schemas.openxmlformats.org/officeDocument/2006/relationships/image" Target="../media/image137.emf"/></Relationships>
</file>

<file path=ppt/slides/_rels/slide39.xml.rels><?xml version="1.0" encoding="UTF-8" standalone="yes"?>
<Relationships xmlns="http://schemas.openxmlformats.org/package/2006/relationships"><Relationship Id="rId8" Type="http://schemas.openxmlformats.org/officeDocument/2006/relationships/image" Target="../media/image140.wmf"/><Relationship Id="rId13" Type="http://schemas.openxmlformats.org/officeDocument/2006/relationships/oleObject" Target="../embeddings/oleObject108.bin"/><Relationship Id="rId3" Type="http://schemas.openxmlformats.org/officeDocument/2006/relationships/notesSlide" Target="../notesSlides/notesSlide16.xml"/><Relationship Id="rId7" Type="http://schemas.openxmlformats.org/officeDocument/2006/relationships/oleObject" Target="../embeddings/oleObject105.bin"/><Relationship Id="rId12" Type="http://schemas.openxmlformats.org/officeDocument/2006/relationships/image" Target="../media/image142.wmf"/><Relationship Id="rId17" Type="http://schemas.openxmlformats.org/officeDocument/2006/relationships/image" Target="../media/image146.png"/><Relationship Id="rId2" Type="http://schemas.openxmlformats.org/officeDocument/2006/relationships/slideLayout" Target="../slideLayouts/slideLayout2.xml"/><Relationship Id="rId16" Type="http://schemas.openxmlformats.org/officeDocument/2006/relationships/image" Target="../media/image144.wmf"/><Relationship Id="rId1" Type="http://schemas.openxmlformats.org/officeDocument/2006/relationships/vmlDrawing" Target="../drawings/vmlDrawing24.vml"/><Relationship Id="rId6" Type="http://schemas.openxmlformats.org/officeDocument/2006/relationships/image" Target="../media/image139.wmf"/><Relationship Id="rId11" Type="http://schemas.openxmlformats.org/officeDocument/2006/relationships/oleObject" Target="../embeddings/oleObject107.bin"/><Relationship Id="rId5" Type="http://schemas.openxmlformats.org/officeDocument/2006/relationships/oleObject" Target="../embeddings/oleObject104.bin"/><Relationship Id="rId15" Type="http://schemas.openxmlformats.org/officeDocument/2006/relationships/oleObject" Target="../embeddings/oleObject109.bin"/><Relationship Id="rId10" Type="http://schemas.openxmlformats.org/officeDocument/2006/relationships/image" Target="../media/image141.emf"/><Relationship Id="rId4" Type="http://schemas.openxmlformats.org/officeDocument/2006/relationships/image" Target="../media/image145.wmf"/><Relationship Id="rId9" Type="http://schemas.openxmlformats.org/officeDocument/2006/relationships/oleObject" Target="../embeddings/oleObject106.bin"/><Relationship Id="rId14" Type="http://schemas.openxmlformats.org/officeDocument/2006/relationships/image" Target="../media/image143.wmf"/></Relationships>
</file>

<file path=ppt/slides/_rels/slide4.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8.emf"/><Relationship Id="rId2" Type="http://schemas.openxmlformats.org/officeDocument/2006/relationships/slideLayout" Target="../slideLayouts/slideLayout2.xml"/><Relationship Id="rId16" Type="http://schemas.openxmlformats.org/officeDocument/2006/relationships/image" Target="../media/image10.emf"/><Relationship Id="rId1" Type="http://schemas.openxmlformats.org/officeDocument/2006/relationships/vmlDrawing" Target="../drawings/vmlDrawing1.vml"/><Relationship Id="rId6" Type="http://schemas.openxmlformats.org/officeDocument/2006/relationships/image" Target="../media/image5.e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7.emf"/><Relationship Id="rId4" Type="http://schemas.openxmlformats.org/officeDocument/2006/relationships/image" Target="../media/image4.emf"/><Relationship Id="rId9" Type="http://schemas.openxmlformats.org/officeDocument/2006/relationships/oleObject" Target="../embeddings/oleObject4.bin"/><Relationship Id="rId14" Type="http://schemas.openxmlformats.org/officeDocument/2006/relationships/image" Target="../media/image9.emf"/></Relationships>
</file>

<file path=ppt/slides/_rels/slide5.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2.emf"/><Relationship Id="rId5" Type="http://schemas.openxmlformats.org/officeDocument/2006/relationships/oleObject" Target="../embeddings/oleObject9.bin"/><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18.emf"/><Relationship Id="rId18" Type="http://schemas.openxmlformats.org/officeDocument/2006/relationships/oleObject" Target="../embeddings/oleObject18.bin"/><Relationship Id="rId3" Type="http://schemas.openxmlformats.org/officeDocument/2006/relationships/notesSlide" Target="../notesSlides/notesSlide1.xml"/><Relationship Id="rId7" Type="http://schemas.openxmlformats.org/officeDocument/2006/relationships/image" Target="../media/image15.emf"/><Relationship Id="rId12" Type="http://schemas.openxmlformats.org/officeDocument/2006/relationships/oleObject" Target="../embeddings/oleObject15.bin"/><Relationship Id="rId17" Type="http://schemas.openxmlformats.org/officeDocument/2006/relationships/image" Target="../media/image20.emf"/><Relationship Id="rId2" Type="http://schemas.openxmlformats.org/officeDocument/2006/relationships/slideLayout" Target="../slideLayouts/slideLayout2.xml"/><Relationship Id="rId16" Type="http://schemas.openxmlformats.org/officeDocument/2006/relationships/oleObject" Target="../embeddings/oleObject17.bin"/><Relationship Id="rId1" Type="http://schemas.openxmlformats.org/officeDocument/2006/relationships/vmlDrawing" Target="../drawings/vmlDrawing3.vml"/><Relationship Id="rId6" Type="http://schemas.openxmlformats.org/officeDocument/2006/relationships/oleObject" Target="../embeddings/oleObject12.bin"/><Relationship Id="rId11" Type="http://schemas.openxmlformats.org/officeDocument/2006/relationships/image" Target="../media/image17.emf"/><Relationship Id="rId5" Type="http://schemas.openxmlformats.org/officeDocument/2006/relationships/image" Target="../media/image14.emf"/><Relationship Id="rId15" Type="http://schemas.openxmlformats.org/officeDocument/2006/relationships/image" Target="../media/image19.emf"/><Relationship Id="rId10" Type="http://schemas.openxmlformats.org/officeDocument/2006/relationships/oleObject" Target="../embeddings/oleObject14.bin"/><Relationship Id="rId19" Type="http://schemas.openxmlformats.org/officeDocument/2006/relationships/image" Target="../media/image21.emf"/><Relationship Id="rId4" Type="http://schemas.openxmlformats.org/officeDocument/2006/relationships/oleObject" Target="../embeddings/oleObject11.bin"/><Relationship Id="rId9" Type="http://schemas.openxmlformats.org/officeDocument/2006/relationships/image" Target="../media/image16.emf"/><Relationship Id="rId14" Type="http://schemas.openxmlformats.org/officeDocument/2006/relationships/oleObject" Target="../embeddings/oleObject16.bin"/></Relationships>
</file>

<file path=ppt/slides/_rels/slide7.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3.e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25.emf"/><Relationship Id="rId4" Type="http://schemas.openxmlformats.org/officeDocument/2006/relationships/image" Target="../media/image22.emf"/><Relationship Id="rId9" Type="http://schemas.openxmlformats.org/officeDocument/2006/relationships/oleObject" Target="../embeddings/oleObject22.bin"/></Relationships>
</file>

<file path=ppt/slides/_rels/slide8.xml.rels><?xml version="1.0" encoding="UTF-8" standalone="yes"?>
<Relationships xmlns="http://schemas.openxmlformats.org/package/2006/relationships"><Relationship Id="rId2" Type="http://schemas.openxmlformats.org/officeDocument/2006/relationships/hyperlink" Target="http://10statesstandards.com/waterstandard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 </a:t>
            </a:r>
            <a:br>
              <a:rPr lang="en-US" dirty="0" smtClean="0"/>
            </a:br>
            <a:r>
              <a:rPr lang="en-US" dirty="0" smtClean="0"/>
              <a:t>The following slides describe </a:t>
            </a:r>
            <a:endParaRPr lang="en-US" dirty="0"/>
          </a:p>
        </p:txBody>
      </p:sp>
      <p:sp>
        <p:nvSpPr>
          <p:cNvPr id="3" name="Content Placeholder 2"/>
          <p:cNvSpPr>
            <a:spLocks noGrp="1"/>
          </p:cNvSpPr>
          <p:nvPr>
            <p:ph idx="1"/>
          </p:nvPr>
        </p:nvSpPr>
        <p:spPr/>
        <p:txBody>
          <a:bodyPr/>
          <a:lstStyle/>
          <a:p>
            <a:r>
              <a:rPr lang="en-US" dirty="0" smtClean="0"/>
              <a:t>Channel design based on open channel flow constraints</a:t>
            </a:r>
          </a:p>
          <a:p>
            <a:r>
              <a:rPr lang="en-US" dirty="0" smtClean="0"/>
              <a:t>Scour velocity necessary to keep flocs moving</a:t>
            </a:r>
            <a:endParaRPr lang="en-US" dirty="0"/>
          </a:p>
        </p:txBody>
      </p:sp>
      <p:sp>
        <p:nvSpPr>
          <p:cNvPr id="4" name="Oval 3"/>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smtClean="0">
                <a:solidFill>
                  <a:schemeClr val="bg1"/>
                </a:solidFill>
              </a:rPr>
              <a:t>extra</a:t>
            </a:r>
            <a:endParaRPr kumimoji="0" lang="en-US" sz="1600" b="0" i="0" u="none" strike="noStrike" cap="none" normalizeH="0" baseline="0" dirty="0" smtClean="0">
              <a:ln>
                <a:noFill/>
              </a:ln>
              <a:solidFill>
                <a:schemeClr val="bg1"/>
              </a:solidFill>
              <a:effectLst/>
              <a:latin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a:effectLst/>
        </p:spPr>
        <p:txBody>
          <a:bodyPr lIns="90488" tIns="44450" rIns="90488" bIns="44450" anchor="b"/>
          <a:lstStyle/>
          <a:p>
            <a:r>
              <a:rPr lang="en-US"/>
              <a:t>Basic Mechanism of Bed Load Sediment Transport</a:t>
            </a:r>
          </a:p>
        </p:txBody>
      </p:sp>
      <p:sp>
        <p:nvSpPr>
          <p:cNvPr id="11267" name="Rectangle 3"/>
          <p:cNvSpPr>
            <a:spLocks noGrp="1" noChangeArrowheads="1"/>
          </p:cNvSpPr>
          <p:nvPr>
            <p:ph idx="1"/>
          </p:nvPr>
        </p:nvSpPr>
        <p:spPr>
          <a:xfrm>
            <a:off x="141288" y="1981200"/>
            <a:ext cx="4445000" cy="4114800"/>
          </a:xfrm>
          <a:noFill/>
          <a:ln/>
          <a:effectLst/>
        </p:spPr>
        <p:txBody>
          <a:bodyPr lIns="90488" tIns="44450" rIns="90488" bIns="44450"/>
          <a:lstStyle/>
          <a:p>
            <a:r>
              <a:rPr lang="en-US" sz="2800"/>
              <a:t>drag force exerted by fluid flow on individual grains</a:t>
            </a:r>
          </a:p>
          <a:p>
            <a:r>
              <a:rPr lang="en-US" sz="2800"/>
              <a:t>retarding force exerted by the bed on grains at the interface</a:t>
            </a:r>
          </a:p>
          <a:p>
            <a:r>
              <a:rPr lang="en-US" sz="2800"/>
              <a:t>particle moves when resultant passes through (or above) point of support</a:t>
            </a:r>
          </a:p>
        </p:txBody>
      </p:sp>
      <p:sp>
        <p:nvSpPr>
          <p:cNvPr id="11268" name="Rectangle 4"/>
          <p:cNvSpPr>
            <a:spLocks noChangeArrowheads="1"/>
          </p:cNvSpPr>
          <p:nvPr/>
        </p:nvSpPr>
        <p:spPr bwMode="auto">
          <a:xfrm>
            <a:off x="481013" y="5670550"/>
            <a:ext cx="4929187" cy="1187450"/>
          </a:xfrm>
          <a:prstGeom prst="rect">
            <a:avLst/>
          </a:prstGeom>
          <a:noFill/>
          <a:ln w="12700">
            <a:noFill/>
            <a:miter lim="800000"/>
            <a:headEnd/>
            <a:tailEnd/>
          </a:ln>
          <a:effectLst/>
        </p:spPr>
        <p:txBody>
          <a:bodyPr lIns="90488" tIns="44450" rIns="90488" bIns="44450">
            <a:spAutoFit/>
          </a:bodyPr>
          <a:lstStyle/>
          <a:p>
            <a:r>
              <a:rPr lang="en-US" sz="1800" dirty="0">
                <a:latin typeface="Book Antiqua" pitchFamily="18" charset="0"/>
              </a:rPr>
              <a:t>Grains: usually we mean incoherent sands, gravels,  and silt, but also sometimes we include cohesive soils (clays) that form larger particles </a:t>
            </a:r>
            <a:r>
              <a:rPr lang="en-US" sz="1800" dirty="0" smtClean="0">
                <a:latin typeface="Book Antiqua" pitchFamily="18" charset="0"/>
              </a:rPr>
              <a:t>(flocs)</a:t>
            </a:r>
            <a:endParaRPr lang="en-US" sz="1800" dirty="0">
              <a:latin typeface="Book Antiqua" pitchFamily="18" charset="0"/>
            </a:endParaRPr>
          </a:p>
        </p:txBody>
      </p:sp>
      <p:sp>
        <p:nvSpPr>
          <p:cNvPr id="11297" name="Line 33"/>
          <p:cNvSpPr>
            <a:spLocks noChangeShapeType="1"/>
          </p:cNvSpPr>
          <p:nvPr/>
        </p:nvSpPr>
        <p:spPr bwMode="auto">
          <a:xfrm>
            <a:off x="5075238" y="1882775"/>
            <a:ext cx="4073525" cy="0"/>
          </a:xfrm>
          <a:prstGeom prst="line">
            <a:avLst/>
          </a:prstGeom>
          <a:noFill/>
          <a:ln w="12700">
            <a:solidFill>
              <a:schemeClr val="tx1"/>
            </a:solidFill>
            <a:round/>
            <a:headEnd/>
            <a:tailEnd/>
          </a:ln>
          <a:effectLst/>
        </p:spPr>
        <p:txBody>
          <a:bodyPr wrap="none" anchor="ctr"/>
          <a:lstStyle/>
          <a:p>
            <a:endParaRPr lang="en-US"/>
          </a:p>
        </p:txBody>
      </p:sp>
      <p:sp>
        <p:nvSpPr>
          <p:cNvPr id="11298" name="Line 34"/>
          <p:cNvSpPr>
            <a:spLocks noChangeShapeType="1"/>
          </p:cNvSpPr>
          <p:nvPr/>
        </p:nvSpPr>
        <p:spPr bwMode="auto">
          <a:xfrm>
            <a:off x="5365750" y="2613025"/>
            <a:ext cx="2085975"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1301" name="AutoShape 37"/>
          <p:cNvSpPr>
            <a:spLocks noChangeArrowheads="1"/>
          </p:cNvSpPr>
          <p:nvPr/>
        </p:nvSpPr>
        <p:spPr bwMode="auto">
          <a:xfrm rot="10800000" flipH="1">
            <a:off x="6332538" y="1779588"/>
            <a:ext cx="166687" cy="84137"/>
          </a:xfrm>
          <a:prstGeom prst="triangle">
            <a:avLst>
              <a:gd name="adj" fmla="val 49995"/>
            </a:avLst>
          </a:prstGeom>
          <a:solidFill>
            <a:schemeClr val="hlink"/>
          </a:solidFill>
          <a:ln w="12700">
            <a:solidFill>
              <a:schemeClr val="tx1"/>
            </a:solidFill>
            <a:miter lim="800000"/>
            <a:headEnd/>
            <a:tailEnd/>
          </a:ln>
          <a:effectLst/>
        </p:spPr>
        <p:txBody>
          <a:bodyPr wrap="none" anchor="ctr"/>
          <a:lstStyle/>
          <a:p>
            <a:endParaRPr lang="en-US"/>
          </a:p>
        </p:txBody>
      </p:sp>
      <p:sp>
        <p:nvSpPr>
          <p:cNvPr id="11302" name="Line 38"/>
          <p:cNvSpPr>
            <a:spLocks noChangeShapeType="1"/>
          </p:cNvSpPr>
          <p:nvPr/>
        </p:nvSpPr>
        <p:spPr bwMode="auto">
          <a:xfrm>
            <a:off x="8880475" y="1903413"/>
            <a:ext cx="0" cy="2209800"/>
          </a:xfrm>
          <a:prstGeom prst="line">
            <a:avLst/>
          </a:prstGeom>
          <a:noFill/>
          <a:ln w="12700">
            <a:solidFill>
              <a:schemeClr val="tx1"/>
            </a:solidFill>
            <a:round/>
            <a:headEnd type="triangle" w="med" len="med"/>
            <a:tailEnd type="triangle" w="med" len="med"/>
          </a:ln>
          <a:effectLst/>
        </p:spPr>
        <p:txBody>
          <a:bodyPr wrap="none" anchor="ctr"/>
          <a:lstStyle/>
          <a:p>
            <a:endParaRPr lang="en-US"/>
          </a:p>
        </p:txBody>
      </p:sp>
      <p:sp>
        <p:nvSpPr>
          <p:cNvPr id="11303" name="Rectangle 39"/>
          <p:cNvSpPr>
            <a:spLocks noChangeArrowheads="1"/>
          </p:cNvSpPr>
          <p:nvPr/>
        </p:nvSpPr>
        <p:spPr bwMode="auto">
          <a:xfrm>
            <a:off x="8701088" y="2703513"/>
            <a:ext cx="358775" cy="454025"/>
          </a:xfrm>
          <a:prstGeom prst="rect">
            <a:avLst/>
          </a:prstGeom>
          <a:solidFill>
            <a:schemeClr val="bg1"/>
          </a:solidFill>
          <a:ln w="12700">
            <a:noFill/>
            <a:miter lim="800000"/>
            <a:headEnd/>
            <a:tailEnd/>
          </a:ln>
          <a:effectLst/>
        </p:spPr>
        <p:txBody>
          <a:bodyPr wrap="none" lIns="90488" tIns="44450" rIns="90488" bIns="44450">
            <a:spAutoFit/>
          </a:bodyPr>
          <a:lstStyle/>
          <a:p>
            <a:r>
              <a:rPr lang="en-US" sz="2400">
                <a:latin typeface="Book Antiqua" pitchFamily="18" charset="0"/>
              </a:rPr>
              <a:t>h</a:t>
            </a:r>
          </a:p>
        </p:txBody>
      </p:sp>
      <p:sp>
        <p:nvSpPr>
          <p:cNvPr id="11305" name="Rectangle 41"/>
          <p:cNvSpPr>
            <a:spLocks noChangeArrowheads="1"/>
          </p:cNvSpPr>
          <p:nvPr/>
        </p:nvSpPr>
        <p:spPr bwMode="auto">
          <a:xfrm>
            <a:off x="4862513" y="2884010"/>
            <a:ext cx="3789118" cy="643766"/>
          </a:xfrm>
          <a:prstGeom prst="rect">
            <a:avLst/>
          </a:prstGeom>
          <a:noFill/>
          <a:ln w="12700">
            <a:noFill/>
            <a:miter lim="800000"/>
            <a:headEnd/>
            <a:tailEnd/>
          </a:ln>
          <a:effectLst/>
        </p:spPr>
        <p:txBody>
          <a:bodyPr wrap="square" lIns="90488" tIns="44450" rIns="90488" bIns="44450">
            <a:spAutoFit/>
          </a:bodyPr>
          <a:lstStyle/>
          <a:p>
            <a:r>
              <a:rPr lang="en-US" sz="1800" dirty="0" smtClean="0">
                <a:latin typeface="Book Antiqua" pitchFamily="18" charset="0"/>
              </a:rPr>
              <a:t>In turbulent flow force </a:t>
            </a:r>
            <a:r>
              <a:rPr lang="en-US" sz="1800" dirty="0">
                <a:latin typeface="Book Antiqua" pitchFamily="18" charset="0"/>
              </a:rPr>
              <a:t>of drag will vary with time</a:t>
            </a:r>
          </a:p>
        </p:txBody>
      </p:sp>
      <p:sp>
        <p:nvSpPr>
          <p:cNvPr id="11306" name="Rectangle 42"/>
          <p:cNvSpPr>
            <a:spLocks noChangeArrowheads="1"/>
          </p:cNvSpPr>
          <p:nvPr/>
        </p:nvSpPr>
        <p:spPr bwMode="auto">
          <a:xfrm>
            <a:off x="7581900" y="2344738"/>
            <a:ext cx="401638" cy="454025"/>
          </a:xfrm>
          <a:prstGeom prst="rect">
            <a:avLst/>
          </a:prstGeom>
          <a:noFill/>
          <a:ln w="12700">
            <a:noFill/>
            <a:miter lim="800000"/>
            <a:headEnd/>
            <a:tailEnd/>
          </a:ln>
          <a:effectLst/>
        </p:spPr>
        <p:txBody>
          <a:bodyPr wrap="none" lIns="90488" tIns="44450" rIns="90488" bIns="44450">
            <a:spAutoFit/>
          </a:bodyPr>
          <a:lstStyle/>
          <a:p>
            <a:r>
              <a:rPr lang="en-US" sz="2400">
                <a:latin typeface="Book Antiqua" pitchFamily="18" charset="0"/>
              </a:rPr>
              <a:t>V</a:t>
            </a:r>
          </a:p>
        </p:txBody>
      </p:sp>
      <p:sp>
        <p:nvSpPr>
          <p:cNvPr id="11310" name="Rectangle 46"/>
          <p:cNvSpPr>
            <a:spLocks noChangeArrowheads="1"/>
          </p:cNvSpPr>
          <p:nvPr/>
        </p:nvSpPr>
        <p:spPr bwMode="auto">
          <a:xfrm>
            <a:off x="6894513" y="5919788"/>
            <a:ext cx="2382837" cy="454025"/>
          </a:xfrm>
          <a:prstGeom prst="rect">
            <a:avLst/>
          </a:prstGeom>
          <a:noFill/>
          <a:ln w="12700">
            <a:noFill/>
            <a:miter lim="800000"/>
            <a:headEnd/>
            <a:tailEnd/>
          </a:ln>
          <a:effectLst/>
        </p:spPr>
        <p:txBody>
          <a:bodyPr wrap="none" lIns="90488" tIns="44450" rIns="90488" bIns="44450">
            <a:spAutoFit/>
          </a:bodyPr>
          <a:lstStyle/>
          <a:p>
            <a:r>
              <a:rPr lang="en-US" sz="2400">
                <a:latin typeface="Book Antiqua" pitchFamily="18" charset="0"/>
              </a:rPr>
              <a:t>point of support</a:t>
            </a:r>
          </a:p>
        </p:txBody>
      </p:sp>
      <p:grpSp>
        <p:nvGrpSpPr>
          <p:cNvPr id="48" name="Group 47"/>
          <p:cNvGrpSpPr/>
          <p:nvPr/>
        </p:nvGrpSpPr>
        <p:grpSpPr>
          <a:xfrm>
            <a:off x="5060950" y="3533775"/>
            <a:ext cx="4143375" cy="2428875"/>
            <a:chOff x="5060950" y="3533775"/>
            <a:chExt cx="4143375" cy="2428875"/>
          </a:xfrm>
        </p:grpSpPr>
        <p:sp>
          <p:nvSpPr>
            <p:cNvPr id="11269" name="Oval 5"/>
            <p:cNvSpPr>
              <a:spLocks noChangeArrowheads="1"/>
            </p:cNvSpPr>
            <p:nvPr/>
          </p:nvSpPr>
          <p:spPr bwMode="auto">
            <a:xfrm rot="21060000">
              <a:off x="5994400" y="4035425"/>
              <a:ext cx="209550" cy="236538"/>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11270" name="Oval 6"/>
            <p:cNvSpPr>
              <a:spLocks noChangeArrowheads="1"/>
            </p:cNvSpPr>
            <p:nvPr/>
          </p:nvSpPr>
          <p:spPr bwMode="auto">
            <a:xfrm rot="21060000">
              <a:off x="6273800" y="4083050"/>
              <a:ext cx="677863" cy="581025"/>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11271" name="Oval 7"/>
            <p:cNvSpPr>
              <a:spLocks noChangeArrowheads="1"/>
            </p:cNvSpPr>
            <p:nvPr/>
          </p:nvSpPr>
          <p:spPr bwMode="auto">
            <a:xfrm rot="21060000">
              <a:off x="7431088" y="4319588"/>
              <a:ext cx="317500" cy="317500"/>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11272" name="Oval 8"/>
            <p:cNvSpPr>
              <a:spLocks noChangeArrowheads="1"/>
            </p:cNvSpPr>
            <p:nvPr/>
          </p:nvSpPr>
          <p:spPr bwMode="auto">
            <a:xfrm rot="21060000">
              <a:off x="7035800" y="4189413"/>
              <a:ext cx="469900" cy="469900"/>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11273" name="Oval 9"/>
            <p:cNvSpPr>
              <a:spLocks noChangeArrowheads="1"/>
            </p:cNvSpPr>
            <p:nvPr/>
          </p:nvSpPr>
          <p:spPr bwMode="auto">
            <a:xfrm rot="21060000">
              <a:off x="6715125" y="4549775"/>
              <a:ext cx="469900" cy="469900"/>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11274" name="Oval 10"/>
            <p:cNvSpPr>
              <a:spLocks noChangeArrowheads="1"/>
            </p:cNvSpPr>
            <p:nvPr/>
          </p:nvSpPr>
          <p:spPr bwMode="auto">
            <a:xfrm rot="21060000">
              <a:off x="7758113" y="4210050"/>
              <a:ext cx="469900" cy="403225"/>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11275" name="Oval 11"/>
            <p:cNvSpPr>
              <a:spLocks noChangeArrowheads="1"/>
            </p:cNvSpPr>
            <p:nvPr/>
          </p:nvSpPr>
          <p:spPr bwMode="auto">
            <a:xfrm rot="21060000">
              <a:off x="5529263" y="4144963"/>
              <a:ext cx="677862" cy="581025"/>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11276" name="Oval 12"/>
            <p:cNvSpPr>
              <a:spLocks noChangeArrowheads="1"/>
            </p:cNvSpPr>
            <p:nvPr/>
          </p:nvSpPr>
          <p:spPr bwMode="auto">
            <a:xfrm rot="21060000">
              <a:off x="6191250" y="4516438"/>
              <a:ext cx="317500" cy="317500"/>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11277" name="Oval 13"/>
            <p:cNvSpPr>
              <a:spLocks noChangeArrowheads="1"/>
            </p:cNvSpPr>
            <p:nvPr/>
          </p:nvSpPr>
          <p:spPr bwMode="auto">
            <a:xfrm rot="21060000">
              <a:off x="6719888" y="3914775"/>
              <a:ext cx="469900" cy="403225"/>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11278" name="Oval 14"/>
            <p:cNvSpPr>
              <a:spLocks noChangeArrowheads="1"/>
            </p:cNvSpPr>
            <p:nvPr/>
          </p:nvSpPr>
          <p:spPr bwMode="auto">
            <a:xfrm rot="21060000">
              <a:off x="7378700" y="4557713"/>
              <a:ext cx="209550" cy="236537"/>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11279" name="Oval 15"/>
            <p:cNvSpPr>
              <a:spLocks noChangeArrowheads="1"/>
            </p:cNvSpPr>
            <p:nvPr/>
          </p:nvSpPr>
          <p:spPr bwMode="auto">
            <a:xfrm rot="21060000">
              <a:off x="6196013" y="4075113"/>
              <a:ext cx="209550" cy="236537"/>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11280" name="Oval 16"/>
            <p:cNvSpPr>
              <a:spLocks noChangeArrowheads="1"/>
            </p:cNvSpPr>
            <p:nvPr/>
          </p:nvSpPr>
          <p:spPr bwMode="auto">
            <a:xfrm rot="21060000">
              <a:off x="7780338" y="4572000"/>
              <a:ext cx="317500" cy="317500"/>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11281" name="Oval 17"/>
            <p:cNvSpPr>
              <a:spLocks noChangeArrowheads="1"/>
            </p:cNvSpPr>
            <p:nvPr/>
          </p:nvSpPr>
          <p:spPr bwMode="auto">
            <a:xfrm rot="21060000">
              <a:off x="8107363" y="4462463"/>
              <a:ext cx="469900" cy="403225"/>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11282" name="Oval 18"/>
            <p:cNvSpPr>
              <a:spLocks noChangeArrowheads="1"/>
            </p:cNvSpPr>
            <p:nvPr/>
          </p:nvSpPr>
          <p:spPr bwMode="auto">
            <a:xfrm rot="21060000">
              <a:off x="5060950" y="3925888"/>
              <a:ext cx="677863" cy="581025"/>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11283" name="Oval 19"/>
            <p:cNvSpPr>
              <a:spLocks noChangeArrowheads="1"/>
            </p:cNvSpPr>
            <p:nvPr/>
          </p:nvSpPr>
          <p:spPr bwMode="auto">
            <a:xfrm rot="21060000">
              <a:off x="8023225" y="4999038"/>
              <a:ext cx="209550" cy="236537"/>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11284" name="Oval 20"/>
            <p:cNvSpPr>
              <a:spLocks noChangeArrowheads="1"/>
            </p:cNvSpPr>
            <p:nvPr/>
          </p:nvSpPr>
          <p:spPr bwMode="auto">
            <a:xfrm rot="21060000">
              <a:off x="7246938" y="4670425"/>
              <a:ext cx="677862" cy="581025"/>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11285" name="Oval 21"/>
            <p:cNvSpPr>
              <a:spLocks noChangeArrowheads="1"/>
            </p:cNvSpPr>
            <p:nvPr/>
          </p:nvSpPr>
          <p:spPr bwMode="auto">
            <a:xfrm rot="21060000">
              <a:off x="5948363" y="4622800"/>
              <a:ext cx="317500" cy="317500"/>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11286" name="Oval 22"/>
            <p:cNvSpPr>
              <a:spLocks noChangeArrowheads="1"/>
            </p:cNvSpPr>
            <p:nvPr/>
          </p:nvSpPr>
          <p:spPr bwMode="auto">
            <a:xfrm rot="21060000">
              <a:off x="6311900" y="4654550"/>
              <a:ext cx="469900" cy="469900"/>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11287" name="Oval 23"/>
            <p:cNvSpPr>
              <a:spLocks noChangeArrowheads="1"/>
            </p:cNvSpPr>
            <p:nvPr/>
          </p:nvSpPr>
          <p:spPr bwMode="auto">
            <a:xfrm rot="21060000">
              <a:off x="8110538" y="4187825"/>
              <a:ext cx="469900" cy="469900"/>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11288" name="Oval 24"/>
            <p:cNvSpPr>
              <a:spLocks noChangeArrowheads="1"/>
            </p:cNvSpPr>
            <p:nvPr/>
          </p:nvSpPr>
          <p:spPr bwMode="auto">
            <a:xfrm rot="21060000">
              <a:off x="5513388" y="4664075"/>
              <a:ext cx="469900" cy="403225"/>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11289" name="Oval 25"/>
            <p:cNvSpPr>
              <a:spLocks noChangeArrowheads="1"/>
            </p:cNvSpPr>
            <p:nvPr/>
          </p:nvSpPr>
          <p:spPr bwMode="auto">
            <a:xfrm rot="21060000">
              <a:off x="7931150" y="4854575"/>
              <a:ext cx="677863" cy="581025"/>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11290" name="Oval 26"/>
            <p:cNvSpPr>
              <a:spLocks noChangeArrowheads="1"/>
            </p:cNvSpPr>
            <p:nvPr/>
          </p:nvSpPr>
          <p:spPr bwMode="auto">
            <a:xfrm rot="21060000">
              <a:off x="8509000" y="4303713"/>
              <a:ext cx="317500" cy="317500"/>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11291" name="Oval 27"/>
            <p:cNvSpPr>
              <a:spLocks noChangeArrowheads="1"/>
            </p:cNvSpPr>
            <p:nvPr/>
          </p:nvSpPr>
          <p:spPr bwMode="auto">
            <a:xfrm rot="21060000">
              <a:off x="6884988" y="4851400"/>
              <a:ext cx="469900" cy="403225"/>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11292" name="Oval 28"/>
            <p:cNvSpPr>
              <a:spLocks noChangeArrowheads="1"/>
            </p:cNvSpPr>
            <p:nvPr/>
          </p:nvSpPr>
          <p:spPr bwMode="auto">
            <a:xfrm rot="21060000">
              <a:off x="6670675" y="5021263"/>
              <a:ext cx="209550" cy="236537"/>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11293" name="Oval 29"/>
            <p:cNvSpPr>
              <a:spLocks noChangeArrowheads="1"/>
            </p:cNvSpPr>
            <p:nvPr/>
          </p:nvSpPr>
          <p:spPr bwMode="auto">
            <a:xfrm rot="21060000">
              <a:off x="7974013" y="4770438"/>
              <a:ext cx="209550" cy="236537"/>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11294" name="Oval 30"/>
            <p:cNvSpPr>
              <a:spLocks noChangeArrowheads="1"/>
            </p:cNvSpPr>
            <p:nvPr/>
          </p:nvSpPr>
          <p:spPr bwMode="auto">
            <a:xfrm rot="21060000">
              <a:off x="7546975" y="4133850"/>
              <a:ext cx="317500" cy="317500"/>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11295" name="Oval 31"/>
            <p:cNvSpPr>
              <a:spLocks noChangeArrowheads="1"/>
            </p:cNvSpPr>
            <p:nvPr/>
          </p:nvSpPr>
          <p:spPr bwMode="auto">
            <a:xfrm rot="21060000">
              <a:off x="8588375" y="4052888"/>
              <a:ext cx="469900" cy="403225"/>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11296" name="Oval 32"/>
            <p:cNvSpPr>
              <a:spLocks noChangeArrowheads="1"/>
            </p:cNvSpPr>
            <p:nvPr/>
          </p:nvSpPr>
          <p:spPr bwMode="auto">
            <a:xfrm rot="21060000">
              <a:off x="8526463" y="4549775"/>
              <a:ext cx="677862" cy="581025"/>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11299" name="Line 35"/>
            <p:cNvSpPr>
              <a:spLocks noChangeShapeType="1"/>
            </p:cNvSpPr>
            <p:nvPr/>
          </p:nvSpPr>
          <p:spPr bwMode="auto">
            <a:xfrm>
              <a:off x="5268913" y="3967163"/>
              <a:ext cx="1477962"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1300" name="Rectangle 36"/>
            <p:cNvSpPr>
              <a:spLocks noChangeArrowheads="1"/>
            </p:cNvSpPr>
            <p:nvPr/>
          </p:nvSpPr>
          <p:spPr bwMode="auto">
            <a:xfrm>
              <a:off x="5761038" y="3533775"/>
              <a:ext cx="474662" cy="454025"/>
            </a:xfrm>
            <a:prstGeom prst="rect">
              <a:avLst/>
            </a:prstGeom>
            <a:noFill/>
            <a:ln w="12700">
              <a:noFill/>
              <a:miter lim="800000"/>
              <a:headEnd/>
              <a:tailEnd/>
            </a:ln>
            <a:effectLst/>
          </p:spPr>
          <p:txBody>
            <a:bodyPr wrap="none" lIns="90488" tIns="44450" rIns="90488" bIns="44450">
              <a:spAutoFit/>
            </a:bodyPr>
            <a:lstStyle/>
            <a:p>
              <a:r>
                <a:rPr lang="en-US" sz="2400">
                  <a:latin typeface="Book Antiqua" pitchFamily="18" charset="0"/>
                </a:rPr>
                <a:t>F</a:t>
              </a:r>
              <a:r>
                <a:rPr lang="en-US" sz="2400" baseline="-25000">
                  <a:latin typeface="Book Antiqua" pitchFamily="18" charset="0"/>
                </a:rPr>
                <a:t>d</a:t>
              </a:r>
            </a:p>
          </p:txBody>
        </p:sp>
        <p:sp>
          <p:nvSpPr>
            <p:cNvPr id="11304" name="Oval 40"/>
            <p:cNvSpPr>
              <a:spLocks noChangeArrowheads="1"/>
            </p:cNvSpPr>
            <p:nvPr/>
          </p:nvSpPr>
          <p:spPr bwMode="auto">
            <a:xfrm>
              <a:off x="6926263" y="4070350"/>
              <a:ext cx="55562" cy="84138"/>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1307" name="Line 43"/>
            <p:cNvSpPr>
              <a:spLocks noChangeShapeType="1"/>
            </p:cNvSpPr>
            <p:nvPr/>
          </p:nvSpPr>
          <p:spPr bwMode="auto">
            <a:xfrm>
              <a:off x="6953250" y="4346575"/>
              <a:ext cx="1588" cy="1366838"/>
            </a:xfrm>
            <a:prstGeom prst="line">
              <a:avLst/>
            </a:prstGeom>
            <a:noFill/>
            <a:ln w="12700">
              <a:solidFill>
                <a:schemeClr val="tx1"/>
              </a:solidFill>
              <a:round/>
              <a:headEnd/>
              <a:tailEnd type="triangle" w="med" len="med"/>
            </a:ln>
            <a:effectLst/>
          </p:spPr>
          <p:txBody>
            <a:bodyPr wrap="none" anchor="ctr"/>
            <a:lstStyle/>
            <a:p>
              <a:endParaRPr lang="en-US"/>
            </a:p>
          </p:txBody>
        </p:sp>
        <p:sp>
          <p:nvSpPr>
            <p:cNvPr id="11308" name="Rectangle 44"/>
            <p:cNvSpPr>
              <a:spLocks noChangeArrowheads="1"/>
            </p:cNvSpPr>
            <p:nvPr/>
          </p:nvSpPr>
          <p:spPr bwMode="auto">
            <a:xfrm>
              <a:off x="6384925" y="5384800"/>
              <a:ext cx="463550" cy="454025"/>
            </a:xfrm>
            <a:prstGeom prst="rect">
              <a:avLst/>
            </a:prstGeom>
            <a:noFill/>
            <a:ln w="12700">
              <a:noFill/>
              <a:miter lim="800000"/>
              <a:headEnd/>
              <a:tailEnd/>
            </a:ln>
            <a:effectLst/>
          </p:spPr>
          <p:txBody>
            <a:bodyPr wrap="none" lIns="90488" tIns="44450" rIns="90488" bIns="44450">
              <a:spAutoFit/>
            </a:bodyPr>
            <a:lstStyle/>
            <a:p>
              <a:r>
                <a:rPr lang="en-US" sz="2400">
                  <a:latin typeface="Book Antiqua" pitchFamily="18" charset="0"/>
                </a:rPr>
                <a:t>F</a:t>
              </a:r>
              <a:r>
                <a:rPr lang="en-US" sz="2400" baseline="-25000">
                  <a:latin typeface="Book Antiqua" pitchFamily="18" charset="0"/>
                </a:rPr>
                <a:t>g</a:t>
              </a:r>
            </a:p>
          </p:txBody>
        </p:sp>
        <p:sp>
          <p:nvSpPr>
            <p:cNvPr id="11309" name="Line 45"/>
            <p:cNvSpPr>
              <a:spLocks noChangeShapeType="1"/>
            </p:cNvSpPr>
            <p:nvPr/>
          </p:nvSpPr>
          <p:spPr bwMode="auto">
            <a:xfrm>
              <a:off x="7132638" y="4276725"/>
              <a:ext cx="1133475" cy="1685925"/>
            </a:xfrm>
            <a:prstGeom prst="line">
              <a:avLst/>
            </a:prstGeom>
            <a:noFill/>
            <a:ln w="12700">
              <a:solidFill>
                <a:schemeClr val="tx1"/>
              </a:solidFill>
              <a:round/>
              <a:headEnd type="triangle" w="med" len="med"/>
              <a:tailEnd/>
            </a:ln>
            <a:effectLst/>
          </p:spPr>
          <p:txBody>
            <a:bodyPr wrap="none" anchor="ctr"/>
            <a:lstStyle/>
            <a:p>
              <a:endParaRPr lang="en-US"/>
            </a:p>
          </p:txBody>
        </p:sp>
        <p:sp>
          <p:nvSpPr>
            <p:cNvPr id="11311" name="Rectangle 47"/>
            <p:cNvSpPr>
              <a:spLocks noChangeArrowheads="1"/>
            </p:cNvSpPr>
            <p:nvPr/>
          </p:nvSpPr>
          <p:spPr bwMode="auto">
            <a:xfrm>
              <a:off x="7319963" y="5422900"/>
              <a:ext cx="343044" cy="459100"/>
            </a:xfrm>
            <a:prstGeom prst="rect">
              <a:avLst/>
            </a:prstGeom>
            <a:noFill/>
            <a:ln w="12700">
              <a:noFill/>
              <a:miter lim="800000"/>
              <a:headEnd/>
              <a:tailEnd/>
            </a:ln>
            <a:effectLst/>
          </p:spPr>
          <p:txBody>
            <a:bodyPr wrap="none" lIns="90488" tIns="44450" rIns="90488" bIns="44450">
              <a:spAutoFit/>
            </a:bodyPr>
            <a:lstStyle/>
            <a:p>
              <a:r>
                <a:rPr lang="en-US" sz="2400" dirty="0">
                  <a:latin typeface="Symbol" pitchFamily="18" charset="2"/>
                </a:rPr>
                <a:t></a:t>
              </a:r>
            </a:p>
          </p:txBody>
        </p:sp>
      </p:grpSp>
      <p:sp>
        <p:nvSpPr>
          <p:cNvPr id="49" name="Oval 48"/>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smtClean="0">
                <a:solidFill>
                  <a:schemeClr val="bg1"/>
                </a:solidFill>
              </a:rPr>
              <a:t>extra</a:t>
            </a:r>
            <a:endParaRPr kumimoji="0" lang="en-US" sz="1600" b="0" i="0" u="none" strike="noStrike" cap="none" normalizeH="0" baseline="0" dirty="0" smtClean="0">
              <a:ln>
                <a:noFill/>
              </a:ln>
              <a:solidFill>
                <a:schemeClr val="bg1"/>
              </a:solidFill>
              <a:effectLst/>
              <a:latin typeface="Times New Roman" pitchFamily="18"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val 13"/>
          <p:cNvSpPr>
            <a:spLocks noChangeArrowheads="1"/>
          </p:cNvSpPr>
          <p:nvPr/>
        </p:nvSpPr>
        <p:spPr bwMode="auto">
          <a:xfrm rot="21060000">
            <a:off x="7071580" y="5954589"/>
            <a:ext cx="469900" cy="403225"/>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12290" name="Rectangle 2"/>
          <p:cNvSpPr>
            <a:spLocks noGrp="1" noChangeArrowheads="1"/>
          </p:cNvSpPr>
          <p:nvPr>
            <p:ph type="title"/>
          </p:nvPr>
        </p:nvSpPr>
        <p:spPr>
          <a:noFill/>
          <a:ln/>
          <a:effectLst/>
        </p:spPr>
        <p:txBody>
          <a:bodyPr lIns="90488" tIns="44450" rIns="90488" bIns="44450" anchor="b"/>
          <a:lstStyle/>
          <a:p>
            <a:r>
              <a:rPr lang="en-US"/>
              <a:t>Threshold of Movement</a:t>
            </a:r>
          </a:p>
        </p:txBody>
      </p:sp>
      <p:sp>
        <p:nvSpPr>
          <p:cNvPr id="12291" name="Rectangle 3"/>
          <p:cNvSpPr>
            <a:spLocks noChangeArrowheads="1"/>
          </p:cNvSpPr>
          <p:nvPr/>
        </p:nvSpPr>
        <p:spPr bwMode="auto">
          <a:xfrm>
            <a:off x="430213" y="1916113"/>
            <a:ext cx="4427537" cy="466725"/>
          </a:xfrm>
          <a:prstGeom prst="rect">
            <a:avLst/>
          </a:prstGeom>
          <a:noFill/>
          <a:ln w="12700">
            <a:noFill/>
            <a:miter lim="800000"/>
            <a:headEnd/>
            <a:tailEnd/>
          </a:ln>
          <a:effectLst/>
        </p:spPr>
        <p:txBody>
          <a:bodyPr wrap="none" lIns="90488" tIns="44450" rIns="90488" bIns="44450">
            <a:spAutoFit/>
          </a:bodyPr>
          <a:lstStyle/>
          <a:p>
            <a:r>
              <a:rPr lang="en-US" sz="2400">
                <a:latin typeface="Book Antiqua" pitchFamily="18" charset="0"/>
              </a:rPr>
              <a:t>Force on particle due to gravity</a:t>
            </a:r>
          </a:p>
        </p:txBody>
      </p:sp>
      <p:sp>
        <p:nvSpPr>
          <p:cNvPr id="12292" name="Rectangle 4"/>
          <p:cNvSpPr>
            <a:spLocks noChangeArrowheads="1"/>
          </p:cNvSpPr>
          <p:nvPr/>
        </p:nvSpPr>
        <p:spPr bwMode="auto">
          <a:xfrm>
            <a:off x="417513" y="2730500"/>
            <a:ext cx="4940456" cy="459100"/>
          </a:xfrm>
          <a:prstGeom prst="rect">
            <a:avLst/>
          </a:prstGeom>
          <a:noFill/>
          <a:ln w="12700">
            <a:noFill/>
            <a:miter lim="800000"/>
            <a:headEnd/>
            <a:tailEnd/>
          </a:ln>
          <a:effectLst/>
        </p:spPr>
        <p:txBody>
          <a:bodyPr wrap="none" lIns="90488" tIns="44450" rIns="90488" bIns="44450">
            <a:spAutoFit/>
          </a:bodyPr>
          <a:lstStyle/>
          <a:p>
            <a:r>
              <a:rPr lang="en-US" sz="2400" dirty="0">
                <a:latin typeface="Book Antiqua" pitchFamily="18" charset="0"/>
              </a:rPr>
              <a:t>Force on particle due to </a:t>
            </a:r>
            <a:r>
              <a:rPr lang="en-US" sz="2400" dirty="0" smtClean="0">
                <a:latin typeface="Book Antiqua" pitchFamily="18" charset="0"/>
              </a:rPr>
              <a:t>fluid shear</a:t>
            </a:r>
            <a:endParaRPr lang="en-US" sz="2400" dirty="0">
              <a:latin typeface="Book Antiqua" pitchFamily="18" charset="0"/>
            </a:endParaRPr>
          </a:p>
        </p:txBody>
      </p:sp>
      <p:sp>
        <p:nvSpPr>
          <p:cNvPr id="12293" name="Rectangle 5"/>
          <p:cNvSpPr>
            <a:spLocks noChangeArrowheads="1"/>
          </p:cNvSpPr>
          <p:nvPr/>
        </p:nvSpPr>
        <p:spPr bwMode="auto">
          <a:xfrm>
            <a:off x="467213" y="3724031"/>
            <a:ext cx="3943350" cy="466725"/>
          </a:xfrm>
          <a:prstGeom prst="rect">
            <a:avLst/>
          </a:prstGeom>
          <a:noFill/>
          <a:ln w="12700">
            <a:noFill/>
            <a:miter lim="800000"/>
            <a:headEnd/>
            <a:tailEnd/>
          </a:ln>
          <a:effectLst/>
        </p:spPr>
        <p:txBody>
          <a:bodyPr wrap="none" lIns="90488" tIns="44450" rIns="90488" bIns="44450">
            <a:spAutoFit/>
          </a:bodyPr>
          <a:lstStyle/>
          <a:p>
            <a:r>
              <a:rPr lang="en-US" sz="2400" dirty="0">
                <a:latin typeface="Book Antiqua" pitchFamily="18" charset="0"/>
              </a:rPr>
              <a:t>We expect movement when</a:t>
            </a:r>
          </a:p>
        </p:txBody>
      </p:sp>
      <p:sp>
        <p:nvSpPr>
          <p:cNvPr id="12295" name="Line 7"/>
          <p:cNvSpPr>
            <a:spLocks noChangeShapeType="1"/>
          </p:cNvSpPr>
          <p:nvPr/>
        </p:nvSpPr>
        <p:spPr bwMode="auto">
          <a:xfrm>
            <a:off x="7286380" y="6189296"/>
            <a:ext cx="1477963"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2296" name="Line 8"/>
          <p:cNvSpPr>
            <a:spLocks noChangeShapeType="1"/>
          </p:cNvSpPr>
          <p:nvPr/>
        </p:nvSpPr>
        <p:spPr bwMode="auto">
          <a:xfrm flipH="1">
            <a:off x="7273680" y="4484321"/>
            <a:ext cx="14288" cy="1712913"/>
          </a:xfrm>
          <a:prstGeom prst="line">
            <a:avLst/>
          </a:prstGeom>
          <a:noFill/>
          <a:ln w="12700">
            <a:solidFill>
              <a:schemeClr val="tx1"/>
            </a:solidFill>
            <a:round/>
            <a:headEnd/>
            <a:tailEnd type="triangle" w="med" len="med"/>
          </a:ln>
          <a:effectLst/>
        </p:spPr>
        <p:txBody>
          <a:bodyPr wrap="none" anchor="ctr"/>
          <a:lstStyle/>
          <a:p>
            <a:endParaRPr lang="en-US"/>
          </a:p>
        </p:txBody>
      </p:sp>
      <p:sp>
        <p:nvSpPr>
          <p:cNvPr id="12297" name="Line 9"/>
          <p:cNvSpPr>
            <a:spLocks noChangeShapeType="1"/>
          </p:cNvSpPr>
          <p:nvPr/>
        </p:nvSpPr>
        <p:spPr bwMode="auto">
          <a:xfrm>
            <a:off x="7287968" y="4484321"/>
            <a:ext cx="1450975" cy="1698625"/>
          </a:xfrm>
          <a:prstGeom prst="line">
            <a:avLst/>
          </a:prstGeom>
          <a:noFill/>
          <a:ln w="12700">
            <a:solidFill>
              <a:schemeClr val="tx1"/>
            </a:solidFill>
            <a:round/>
            <a:headEnd type="triangle" w="med" len="med"/>
            <a:tailEnd/>
          </a:ln>
          <a:effectLst/>
        </p:spPr>
        <p:txBody>
          <a:bodyPr wrap="none" anchor="ctr"/>
          <a:lstStyle/>
          <a:p>
            <a:endParaRPr lang="en-US"/>
          </a:p>
        </p:txBody>
      </p:sp>
      <p:sp>
        <p:nvSpPr>
          <p:cNvPr id="12298" name="Rectangle 10"/>
          <p:cNvSpPr>
            <a:spLocks noChangeArrowheads="1"/>
          </p:cNvSpPr>
          <p:nvPr/>
        </p:nvSpPr>
        <p:spPr bwMode="auto">
          <a:xfrm>
            <a:off x="7281618" y="4704984"/>
            <a:ext cx="343044" cy="459100"/>
          </a:xfrm>
          <a:prstGeom prst="rect">
            <a:avLst/>
          </a:prstGeom>
          <a:noFill/>
          <a:ln w="12700">
            <a:noFill/>
            <a:miter lim="800000"/>
            <a:headEnd/>
            <a:tailEnd/>
          </a:ln>
          <a:effectLst/>
        </p:spPr>
        <p:txBody>
          <a:bodyPr wrap="none" lIns="90488" tIns="44450" rIns="90488" bIns="44450">
            <a:spAutoFit/>
          </a:bodyPr>
          <a:lstStyle/>
          <a:p>
            <a:r>
              <a:rPr lang="en-US" sz="2400" dirty="0">
                <a:latin typeface="Symbol" pitchFamily="18" charset="2"/>
              </a:rPr>
              <a:t></a:t>
            </a:r>
          </a:p>
        </p:txBody>
      </p:sp>
      <p:graphicFrame>
        <p:nvGraphicFramePr>
          <p:cNvPr id="12302" name="Object 14">
            <a:hlinkClick r:id="" action="ppaction://ole?verb=0"/>
          </p:cNvPr>
          <p:cNvGraphicFramePr>
            <a:graphicFrameLocks/>
          </p:cNvGraphicFramePr>
          <p:nvPr/>
        </p:nvGraphicFramePr>
        <p:xfrm>
          <a:off x="4911725" y="1778000"/>
          <a:ext cx="3281363" cy="719138"/>
        </p:xfrm>
        <a:graphic>
          <a:graphicData uri="http://schemas.openxmlformats.org/presentationml/2006/ole">
            <mc:AlternateContent xmlns:mc="http://schemas.openxmlformats.org/markup-compatibility/2006">
              <mc:Choice xmlns:v="urn:schemas-microsoft-com:vml" Requires="v">
                <p:oleObj spid="_x0000_s983827" name="Equation" r:id="rId4" imgW="3314520" imgH="736560" progId="Equation.DSMT4">
                  <p:embed/>
                </p:oleObj>
              </mc:Choice>
              <mc:Fallback>
                <p:oleObj name="Equation" r:id="rId4" imgW="3314520" imgH="736560" progId="Equation.DSMT4">
                  <p:embed/>
                  <p:pic>
                    <p:nvPicPr>
                      <p:cNvPr id="0" name="Picture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1725" y="1778000"/>
                        <a:ext cx="3281363"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303" name="Object 15">
            <a:hlinkClick r:id="" action="ppaction://ole?verb=0"/>
          </p:cNvPr>
          <p:cNvGraphicFramePr>
            <a:graphicFrameLocks/>
          </p:cNvGraphicFramePr>
          <p:nvPr/>
        </p:nvGraphicFramePr>
        <p:xfrm>
          <a:off x="5646118" y="2590800"/>
          <a:ext cx="1998663" cy="693738"/>
        </p:xfrm>
        <a:graphic>
          <a:graphicData uri="http://schemas.openxmlformats.org/presentationml/2006/ole">
            <mc:AlternateContent xmlns:mc="http://schemas.openxmlformats.org/markup-compatibility/2006">
              <mc:Choice xmlns:v="urn:schemas-microsoft-com:vml" Requires="v">
                <p:oleObj spid="_x0000_s983828" name="Equation" r:id="rId6" imgW="2019240" imgH="723600" progId="Equation.DSMT4">
                  <p:embed/>
                </p:oleObj>
              </mc:Choice>
              <mc:Fallback>
                <p:oleObj name="Equation" r:id="rId6" imgW="2019240" imgH="723600" progId="Equation.DSMT4">
                  <p:embed/>
                  <p:pic>
                    <p:nvPicPr>
                      <p:cNvPr id="0" name="Picture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46118" y="2590800"/>
                        <a:ext cx="1998663"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304" name="Object 16">
            <a:hlinkClick r:id="" action="ppaction://ole?verb=0"/>
          </p:cNvPr>
          <p:cNvGraphicFramePr>
            <a:graphicFrameLocks/>
          </p:cNvGraphicFramePr>
          <p:nvPr/>
        </p:nvGraphicFramePr>
        <p:xfrm>
          <a:off x="4598499" y="3460384"/>
          <a:ext cx="3802062" cy="938212"/>
        </p:xfrm>
        <a:graphic>
          <a:graphicData uri="http://schemas.openxmlformats.org/presentationml/2006/ole">
            <mc:AlternateContent xmlns:mc="http://schemas.openxmlformats.org/markup-compatibility/2006">
              <mc:Choice xmlns:v="urn:schemas-microsoft-com:vml" Requires="v">
                <p:oleObj spid="_x0000_s983829" name="Equation" r:id="rId8" imgW="3835080" imgH="952200" progId="Equation.DSMT4">
                  <p:embed/>
                </p:oleObj>
              </mc:Choice>
              <mc:Fallback>
                <p:oleObj name="Equation" r:id="rId8" imgW="3835080" imgH="952200" progId="Equation.DSMT4">
                  <p:embed/>
                  <p:pic>
                    <p:nvPicPr>
                      <p:cNvPr id="0" name="Picture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98499" y="3460384"/>
                        <a:ext cx="3802062" cy="93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 name="Object 14">
            <a:hlinkClick r:id="" action="ppaction://ole?verb=0"/>
          </p:cNvPr>
          <p:cNvGraphicFramePr>
            <a:graphicFrameLocks/>
          </p:cNvGraphicFramePr>
          <p:nvPr/>
        </p:nvGraphicFramePr>
        <p:xfrm>
          <a:off x="6863495" y="5176349"/>
          <a:ext cx="327025" cy="409575"/>
        </p:xfrm>
        <a:graphic>
          <a:graphicData uri="http://schemas.openxmlformats.org/presentationml/2006/ole">
            <mc:AlternateContent xmlns:mc="http://schemas.openxmlformats.org/markup-compatibility/2006">
              <mc:Choice xmlns:v="urn:schemas-microsoft-com:vml" Requires="v">
                <p:oleObj spid="_x0000_s983830" name="Equation" r:id="rId10" imgW="330120" imgH="419040" progId="Equation.DSMT4">
                  <p:embed/>
                </p:oleObj>
              </mc:Choice>
              <mc:Fallback>
                <p:oleObj name="Equation" r:id="rId10" imgW="330120" imgH="419040" progId="Equation.DSMT4">
                  <p:embed/>
                  <p:pic>
                    <p:nvPicPr>
                      <p:cNvPr id="0" name="Object 6"/>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63495" y="5176349"/>
                        <a:ext cx="3270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 name="Object 15">
            <a:hlinkClick r:id="" action="ppaction://ole?verb=0"/>
          </p:cNvPr>
          <p:cNvGraphicFramePr>
            <a:graphicFrameLocks/>
          </p:cNvGraphicFramePr>
          <p:nvPr/>
        </p:nvGraphicFramePr>
        <p:xfrm>
          <a:off x="7787786" y="6200898"/>
          <a:ext cx="615950" cy="365125"/>
        </p:xfrm>
        <a:graphic>
          <a:graphicData uri="http://schemas.openxmlformats.org/presentationml/2006/ole">
            <mc:AlternateContent xmlns:mc="http://schemas.openxmlformats.org/markup-compatibility/2006">
              <mc:Choice xmlns:v="urn:schemas-microsoft-com:vml" Requires="v">
                <p:oleObj spid="_x0000_s983831" name="Equation" r:id="rId12" imgW="622080" imgH="380880" progId="Equation.DSMT4">
                  <p:embed/>
                </p:oleObj>
              </mc:Choice>
              <mc:Fallback>
                <p:oleObj name="Equation" r:id="rId12" imgW="622080" imgH="380880" progId="Equation.DSMT4">
                  <p:embed/>
                  <p:pic>
                    <p:nvPicPr>
                      <p:cNvPr id="0" name="Object 7"/>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87786" y="6200898"/>
                        <a:ext cx="6159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 name="Object 16">
            <a:hlinkClick r:id="" action="ppaction://ole?verb=0"/>
          </p:cNvPr>
          <p:cNvGraphicFramePr>
            <a:graphicFrameLocks/>
          </p:cNvGraphicFramePr>
          <p:nvPr/>
        </p:nvGraphicFramePr>
        <p:xfrm>
          <a:off x="613019" y="5114804"/>
          <a:ext cx="4054475" cy="725487"/>
        </p:xfrm>
        <a:graphic>
          <a:graphicData uri="http://schemas.openxmlformats.org/presentationml/2006/ole">
            <mc:AlternateContent xmlns:mc="http://schemas.openxmlformats.org/markup-compatibility/2006">
              <mc:Choice xmlns:v="urn:schemas-microsoft-com:vml" Requires="v">
                <p:oleObj spid="_x0000_s983832" name="Equation" r:id="rId14" imgW="4089240" imgH="736560" progId="Equation.DSMT4">
                  <p:embed/>
                </p:oleObj>
              </mc:Choice>
              <mc:Fallback>
                <p:oleObj name="Equation" r:id="rId14" imgW="4089240" imgH="736560" progId="Equation.DSMT4">
                  <p:embed/>
                  <p:pic>
                    <p:nvPicPr>
                      <p:cNvPr id="0" name="Object 8"/>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3019" y="5114804"/>
                        <a:ext cx="4054475" cy="72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 name="TextBox 27"/>
          <p:cNvSpPr txBox="1"/>
          <p:nvPr/>
        </p:nvSpPr>
        <p:spPr>
          <a:xfrm>
            <a:off x="580292" y="6233746"/>
            <a:ext cx="6211957" cy="523220"/>
          </a:xfrm>
          <a:prstGeom prst="rect">
            <a:avLst/>
          </a:prstGeom>
          <a:noFill/>
        </p:spPr>
        <p:txBody>
          <a:bodyPr wrap="none" rtlCol="0">
            <a:spAutoFit/>
          </a:bodyPr>
          <a:lstStyle/>
          <a:p>
            <a:r>
              <a:rPr lang="en-US" dirty="0" smtClean="0"/>
              <a:t>The minimum shear required to roll a floc</a:t>
            </a:r>
            <a:endParaRPr lang="en-US" dirty="0"/>
          </a:p>
        </p:txBody>
      </p:sp>
      <p:sp>
        <p:nvSpPr>
          <p:cNvPr id="18" name="Oval 17"/>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smtClean="0">
                <a:solidFill>
                  <a:schemeClr val="bg1"/>
                </a:solidFill>
              </a:rPr>
              <a:t>extra</a:t>
            </a:r>
            <a:endParaRPr kumimoji="0" lang="en-US" sz="1600" b="0" i="0" u="none" strike="noStrike" cap="none" normalizeH="0" baseline="0" dirty="0" smtClean="0">
              <a:ln>
                <a:noFill/>
              </a:ln>
              <a:solidFill>
                <a:schemeClr val="bg1"/>
              </a:solidFill>
              <a:effectLst/>
              <a:latin typeface="Times New Roman" pitchFamily="18"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is the shear acting on the Channel Bed? </a:t>
            </a:r>
            <a:endParaRPr lang="en-US" dirty="0"/>
          </a:p>
        </p:txBody>
      </p:sp>
      <p:graphicFrame>
        <p:nvGraphicFramePr>
          <p:cNvPr id="980994" name="Object 2"/>
          <p:cNvGraphicFramePr>
            <a:graphicFrameLocks noChangeAspect="1"/>
          </p:cNvGraphicFramePr>
          <p:nvPr/>
        </p:nvGraphicFramePr>
        <p:xfrm>
          <a:off x="462084" y="7456853"/>
          <a:ext cx="1638300" cy="735013"/>
        </p:xfrm>
        <a:graphic>
          <a:graphicData uri="http://schemas.openxmlformats.org/presentationml/2006/ole">
            <mc:AlternateContent xmlns:mc="http://schemas.openxmlformats.org/markup-compatibility/2006">
              <mc:Choice xmlns:v="urn:schemas-microsoft-com:vml" Requires="v">
                <p:oleObj spid="_x0000_s1797918" name="Equation" r:id="rId3" imgW="1638000" imgH="736560" progId="Equation.DSMT4">
                  <p:embed/>
                </p:oleObj>
              </mc:Choice>
              <mc:Fallback>
                <p:oleObj name="Equation" r:id="rId3" imgW="1638000" imgH="73656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084" y="7456853"/>
                        <a:ext cx="1638300" cy="7350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980995" name="Object 3"/>
          <p:cNvGraphicFramePr>
            <a:graphicFrameLocks noChangeAspect="1"/>
          </p:cNvGraphicFramePr>
          <p:nvPr/>
        </p:nvGraphicFramePr>
        <p:xfrm>
          <a:off x="381611" y="7859834"/>
          <a:ext cx="2247900" cy="850900"/>
        </p:xfrm>
        <a:graphic>
          <a:graphicData uri="http://schemas.openxmlformats.org/presentationml/2006/ole">
            <mc:AlternateContent xmlns:mc="http://schemas.openxmlformats.org/markup-compatibility/2006">
              <mc:Choice xmlns:v="urn:schemas-microsoft-com:vml" Requires="v">
                <p:oleObj spid="_x0000_s1797919" name="Equation" r:id="rId5" imgW="2247840" imgH="850680" progId="Equation.DSMT4">
                  <p:embed/>
                </p:oleObj>
              </mc:Choice>
              <mc:Fallback>
                <p:oleObj name="Equation" r:id="rId5" imgW="2247840" imgH="85068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611" y="7859834"/>
                        <a:ext cx="2247900" cy="8509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7" name="Object 2"/>
          <p:cNvGraphicFramePr>
            <a:graphicFrameLocks noChangeAspect="1"/>
          </p:cNvGraphicFramePr>
          <p:nvPr/>
        </p:nvGraphicFramePr>
        <p:xfrm>
          <a:off x="667361" y="8994653"/>
          <a:ext cx="1422400" cy="773112"/>
        </p:xfrm>
        <a:graphic>
          <a:graphicData uri="http://schemas.openxmlformats.org/presentationml/2006/ole">
            <mc:AlternateContent xmlns:mc="http://schemas.openxmlformats.org/markup-compatibility/2006">
              <mc:Choice xmlns:v="urn:schemas-microsoft-com:vml" Requires="v">
                <p:oleObj spid="_x0000_s1797920" name="Equation" r:id="rId7" imgW="1422360" imgH="774360" progId="Equation.DSMT4">
                  <p:embed/>
                </p:oleObj>
              </mc:Choice>
              <mc:Fallback>
                <p:oleObj name="Equation" r:id="rId7" imgW="1422360" imgH="774360" progId="Equation.DSMT4">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361" y="8994653"/>
                        <a:ext cx="1422400" cy="773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8" name="Object 2"/>
          <p:cNvGraphicFramePr>
            <a:graphicFrameLocks noChangeAspect="1"/>
          </p:cNvGraphicFramePr>
          <p:nvPr/>
        </p:nvGraphicFramePr>
        <p:xfrm>
          <a:off x="640984" y="10049730"/>
          <a:ext cx="1422400" cy="773112"/>
        </p:xfrm>
        <a:graphic>
          <a:graphicData uri="http://schemas.openxmlformats.org/presentationml/2006/ole">
            <mc:AlternateContent xmlns:mc="http://schemas.openxmlformats.org/markup-compatibility/2006">
              <mc:Choice xmlns:v="urn:schemas-microsoft-com:vml" Requires="v">
                <p:oleObj spid="_x0000_s1797921" name="Equation" r:id="rId9" imgW="1422360" imgH="774360" progId="Equation.DSMT4">
                  <p:embed/>
                </p:oleObj>
              </mc:Choice>
              <mc:Fallback>
                <p:oleObj name="Equation" r:id="rId9" imgW="1422360" imgH="77436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0984" y="10049730"/>
                        <a:ext cx="1422400" cy="773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1" name="Rectangle 10"/>
          <p:cNvSpPr/>
          <p:nvPr/>
        </p:nvSpPr>
        <p:spPr bwMode="auto">
          <a:xfrm>
            <a:off x="4264270" y="1995854"/>
            <a:ext cx="4633546" cy="1441938"/>
          </a:xfrm>
          <a:prstGeom prst="rect">
            <a:avLst/>
          </a:prstGeom>
          <a:solidFill>
            <a:schemeClr val="tx1"/>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3" name="Flowchart: Manual Input 12"/>
          <p:cNvSpPr/>
          <p:nvPr/>
        </p:nvSpPr>
        <p:spPr bwMode="auto">
          <a:xfrm flipH="1">
            <a:off x="4273062" y="2118946"/>
            <a:ext cx="4633546" cy="1310053"/>
          </a:xfrm>
          <a:prstGeom prst="flowChartManualInput">
            <a:avLst/>
          </a:prstGeom>
          <a:solidFill>
            <a:schemeClr val="accent3"/>
          </a:solidFill>
          <a:ln w="12700" cap="flat" cmpd="sng" algn="ctr">
            <a:solidFill>
              <a:schemeClr val="bg2"/>
            </a:solidFill>
            <a:prstDash val="solid"/>
            <a:round/>
            <a:headEnd type="none" w="lg" len="med"/>
            <a:tailEnd type="none" w="lg"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graphicFrame>
        <p:nvGraphicFramePr>
          <p:cNvPr id="14" name="Object 2"/>
          <p:cNvGraphicFramePr>
            <a:graphicFrameLocks noChangeAspect="1"/>
          </p:cNvGraphicFramePr>
          <p:nvPr/>
        </p:nvGraphicFramePr>
        <p:xfrm>
          <a:off x="140676" y="1787281"/>
          <a:ext cx="3937000" cy="431800"/>
        </p:xfrm>
        <a:graphic>
          <a:graphicData uri="http://schemas.openxmlformats.org/presentationml/2006/ole">
            <mc:AlternateContent xmlns:mc="http://schemas.openxmlformats.org/markup-compatibility/2006">
              <mc:Choice xmlns:v="urn:schemas-microsoft-com:vml" Requires="v">
                <p:oleObj spid="_x0000_s1797922" name="Equation" r:id="rId11" imgW="3936960" imgH="431640" progId="Equation.DSMT4">
                  <p:embed/>
                </p:oleObj>
              </mc:Choice>
              <mc:Fallback>
                <p:oleObj name="Equation" r:id="rId11" imgW="3936960" imgH="43164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0676" y="1787281"/>
                        <a:ext cx="3937000" cy="4318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5" name="Object 2"/>
          <p:cNvGraphicFramePr>
            <a:graphicFrameLocks noChangeAspect="1"/>
          </p:cNvGraphicFramePr>
          <p:nvPr/>
        </p:nvGraphicFramePr>
        <p:xfrm>
          <a:off x="283796" y="2538291"/>
          <a:ext cx="1295400" cy="723900"/>
        </p:xfrm>
        <a:graphic>
          <a:graphicData uri="http://schemas.openxmlformats.org/presentationml/2006/ole">
            <mc:AlternateContent xmlns:mc="http://schemas.openxmlformats.org/markup-compatibility/2006">
              <mc:Choice xmlns:v="urn:schemas-microsoft-com:vml" Requires="v">
                <p:oleObj spid="_x0000_s1797923" name="Equation" r:id="rId13" imgW="1295280" imgH="723600" progId="Equation.DSMT4">
                  <p:embed/>
                </p:oleObj>
              </mc:Choice>
              <mc:Fallback>
                <p:oleObj name="Equation" r:id="rId13" imgW="1295280" imgH="723600" progId="Equation.DSMT4">
                  <p:embed/>
                  <p:pic>
                    <p:nvPicPr>
                      <p:cNvPr id="0" name="Object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3796" y="2538291"/>
                        <a:ext cx="1295400" cy="7239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6" name="Object 2"/>
          <p:cNvGraphicFramePr>
            <a:graphicFrameLocks noChangeAspect="1"/>
          </p:cNvGraphicFramePr>
          <p:nvPr/>
        </p:nvGraphicFramePr>
        <p:xfrm>
          <a:off x="169252" y="3444142"/>
          <a:ext cx="4495800" cy="723900"/>
        </p:xfrm>
        <a:graphic>
          <a:graphicData uri="http://schemas.openxmlformats.org/presentationml/2006/ole">
            <mc:AlternateContent xmlns:mc="http://schemas.openxmlformats.org/markup-compatibility/2006">
              <mc:Choice xmlns:v="urn:schemas-microsoft-com:vml" Requires="v">
                <p:oleObj spid="_x0000_s1797924" name="Equation" r:id="rId15" imgW="4495680" imgH="723600" progId="Equation.DSMT4">
                  <p:embed/>
                </p:oleObj>
              </mc:Choice>
              <mc:Fallback>
                <p:oleObj name="Equation" r:id="rId15" imgW="4495680" imgH="723600"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9252" y="3444142"/>
                        <a:ext cx="4495800" cy="7239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8" name="Object 2"/>
          <p:cNvGraphicFramePr>
            <a:graphicFrameLocks noChangeAspect="1"/>
          </p:cNvGraphicFramePr>
          <p:nvPr/>
        </p:nvGraphicFramePr>
        <p:xfrm>
          <a:off x="290147" y="4280144"/>
          <a:ext cx="5295900" cy="723900"/>
        </p:xfrm>
        <a:graphic>
          <a:graphicData uri="http://schemas.openxmlformats.org/presentationml/2006/ole">
            <mc:AlternateContent xmlns:mc="http://schemas.openxmlformats.org/markup-compatibility/2006">
              <mc:Choice xmlns:v="urn:schemas-microsoft-com:vml" Requires="v">
                <p:oleObj spid="_x0000_s1797925" name="Equation" r:id="rId17" imgW="5295600" imgH="723600" progId="Equation.DSMT4">
                  <p:embed/>
                </p:oleObj>
              </mc:Choice>
              <mc:Fallback>
                <p:oleObj name="Equation" r:id="rId17" imgW="5295600" imgH="723600" progId="Equation.DSMT4">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0147" y="4280144"/>
                        <a:ext cx="5295900" cy="7239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981002" name="Object 6"/>
          <p:cNvGraphicFramePr>
            <a:graphicFrameLocks noChangeAspect="1"/>
          </p:cNvGraphicFramePr>
          <p:nvPr/>
        </p:nvGraphicFramePr>
        <p:xfrm>
          <a:off x="446088" y="5146675"/>
          <a:ext cx="2717800" cy="825500"/>
        </p:xfrm>
        <a:graphic>
          <a:graphicData uri="http://schemas.openxmlformats.org/presentationml/2006/ole">
            <mc:AlternateContent xmlns:mc="http://schemas.openxmlformats.org/markup-compatibility/2006">
              <mc:Choice xmlns:v="urn:schemas-microsoft-com:vml" Requires="v">
                <p:oleObj spid="_x0000_s1797926" name="Equation" r:id="rId19" imgW="2717640" imgH="825480" progId="Equation.DSMT4">
                  <p:embed/>
                </p:oleObj>
              </mc:Choice>
              <mc:Fallback>
                <p:oleObj name="Equation" r:id="rId19" imgW="2717640" imgH="825480" progId="Equation.DSMT4">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46088" y="5146675"/>
                        <a:ext cx="2717800" cy="8255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0" name="Object 6"/>
          <p:cNvGraphicFramePr>
            <a:graphicFrameLocks noChangeAspect="1"/>
          </p:cNvGraphicFramePr>
          <p:nvPr/>
        </p:nvGraphicFramePr>
        <p:xfrm>
          <a:off x="579438" y="6038850"/>
          <a:ext cx="1676400" cy="762000"/>
        </p:xfrm>
        <a:graphic>
          <a:graphicData uri="http://schemas.openxmlformats.org/presentationml/2006/ole">
            <mc:AlternateContent xmlns:mc="http://schemas.openxmlformats.org/markup-compatibility/2006">
              <mc:Choice xmlns:v="urn:schemas-microsoft-com:vml" Requires="v">
                <p:oleObj spid="_x0000_s1797927" name="Equation" r:id="rId21" imgW="1676160" imgH="761760" progId="Equation.DSMT4">
                  <p:embed/>
                </p:oleObj>
              </mc:Choice>
              <mc:Fallback>
                <p:oleObj name="Equation" r:id="rId21" imgW="1676160" imgH="761760" progId="Equation.DSMT4">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79438" y="6038850"/>
                        <a:ext cx="1676400" cy="7620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pSp>
        <p:nvGrpSpPr>
          <p:cNvPr id="21" name="Group 31"/>
          <p:cNvGrpSpPr>
            <a:grpSpLocks/>
          </p:cNvGrpSpPr>
          <p:nvPr/>
        </p:nvGrpSpPr>
        <p:grpSpPr bwMode="auto">
          <a:xfrm>
            <a:off x="3739661" y="2189284"/>
            <a:ext cx="533400" cy="1159607"/>
            <a:chOff x="2064" y="1240"/>
            <a:chExt cx="336" cy="1008"/>
          </a:xfrm>
        </p:grpSpPr>
        <p:sp>
          <p:nvSpPr>
            <p:cNvPr id="22" name="Line 32"/>
            <p:cNvSpPr>
              <a:spLocks noChangeShapeType="1"/>
            </p:cNvSpPr>
            <p:nvPr/>
          </p:nvSpPr>
          <p:spPr bwMode="auto">
            <a:xfrm>
              <a:off x="2064" y="1240"/>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23" name="Line 33"/>
            <p:cNvSpPr>
              <a:spLocks noChangeShapeType="1"/>
            </p:cNvSpPr>
            <p:nvPr/>
          </p:nvSpPr>
          <p:spPr bwMode="auto">
            <a:xfrm>
              <a:off x="2064" y="1384"/>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24" name="Line 34"/>
            <p:cNvSpPr>
              <a:spLocks noChangeShapeType="1"/>
            </p:cNvSpPr>
            <p:nvPr/>
          </p:nvSpPr>
          <p:spPr bwMode="auto">
            <a:xfrm>
              <a:off x="2064" y="1528"/>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25" name="Line 35"/>
            <p:cNvSpPr>
              <a:spLocks noChangeShapeType="1"/>
            </p:cNvSpPr>
            <p:nvPr/>
          </p:nvSpPr>
          <p:spPr bwMode="auto">
            <a:xfrm>
              <a:off x="2064" y="1672"/>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26" name="Line 36"/>
            <p:cNvSpPr>
              <a:spLocks noChangeShapeType="1"/>
            </p:cNvSpPr>
            <p:nvPr/>
          </p:nvSpPr>
          <p:spPr bwMode="auto">
            <a:xfrm>
              <a:off x="2064" y="1816"/>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27" name="Line 37"/>
            <p:cNvSpPr>
              <a:spLocks noChangeShapeType="1"/>
            </p:cNvSpPr>
            <p:nvPr/>
          </p:nvSpPr>
          <p:spPr bwMode="auto">
            <a:xfrm>
              <a:off x="2064" y="1960"/>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28" name="Line 38"/>
            <p:cNvSpPr>
              <a:spLocks noChangeShapeType="1"/>
            </p:cNvSpPr>
            <p:nvPr/>
          </p:nvSpPr>
          <p:spPr bwMode="auto">
            <a:xfrm>
              <a:off x="2064" y="2104"/>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29" name="Line 39"/>
            <p:cNvSpPr>
              <a:spLocks noChangeShapeType="1"/>
            </p:cNvSpPr>
            <p:nvPr/>
          </p:nvSpPr>
          <p:spPr bwMode="auto">
            <a:xfrm>
              <a:off x="2064" y="2248"/>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grpSp>
      <p:grpSp>
        <p:nvGrpSpPr>
          <p:cNvPr id="30" name="Group 40"/>
          <p:cNvGrpSpPr>
            <a:grpSpLocks/>
          </p:cNvGrpSpPr>
          <p:nvPr/>
        </p:nvGrpSpPr>
        <p:grpSpPr bwMode="auto">
          <a:xfrm flipH="1">
            <a:off x="8915400" y="2400300"/>
            <a:ext cx="228600" cy="988646"/>
            <a:chOff x="2064" y="1240"/>
            <a:chExt cx="336" cy="1008"/>
          </a:xfrm>
        </p:grpSpPr>
        <p:sp>
          <p:nvSpPr>
            <p:cNvPr id="31" name="Line 41"/>
            <p:cNvSpPr>
              <a:spLocks noChangeShapeType="1"/>
            </p:cNvSpPr>
            <p:nvPr/>
          </p:nvSpPr>
          <p:spPr bwMode="auto">
            <a:xfrm>
              <a:off x="2064" y="1240"/>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32" name="Line 42"/>
            <p:cNvSpPr>
              <a:spLocks noChangeShapeType="1"/>
            </p:cNvSpPr>
            <p:nvPr/>
          </p:nvSpPr>
          <p:spPr bwMode="auto">
            <a:xfrm>
              <a:off x="2064" y="1384"/>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33" name="Line 43"/>
            <p:cNvSpPr>
              <a:spLocks noChangeShapeType="1"/>
            </p:cNvSpPr>
            <p:nvPr/>
          </p:nvSpPr>
          <p:spPr bwMode="auto">
            <a:xfrm>
              <a:off x="2064" y="1528"/>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34" name="Line 44"/>
            <p:cNvSpPr>
              <a:spLocks noChangeShapeType="1"/>
            </p:cNvSpPr>
            <p:nvPr/>
          </p:nvSpPr>
          <p:spPr bwMode="auto">
            <a:xfrm>
              <a:off x="2064" y="1672"/>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35" name="Line 45"/>
            <p:cNvSpPr>
              <a:spLocks noChangeShapeType="1"/>
            </p:cNvSpPr>
            <p:nvPr/>
          </p:nvSpPr>
          <p:spPr bwMode="auto">
            <a:xfrm>
              <a:off x="2064" y="1816"/>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36" name="Line 46"/>
            <p:cNvSpPr>
              <a:spLocks noChangeShapeType="1"/>
            </p:cNvSpPr>
            <p:nvPr/>
          </p:nvSpPr>
          <p:spPr bwMode="auto">
            <a:xfrm>
              <a:off x="2064" y="1960"/>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37" name="Line 47"/>
            <p:cNvSpPr>
              <a:spLocks noChangeShapeType="1"/>
            </p:cNvSpPr>
            <p:nvPr/>
          </p:nvSpPr>
          <p:spPr bwMode="auto">
            <a:xfrm>
              <a:off x="2064" y="2104"/>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38" name="Line 48"/>
            <p:cNvSpPr>
              <a:spLocks noChangeShapeType="1"/>
            </p:cNvSpPr>
            <p:nvPr/>
          </p:nvSpPr>
          <p:spPr bwMode="auto">
            <a:xfrm>
              <a:off x="2064" y="2248"/>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grpSp>
      <p:grpSp>
        <p:nvGrpSpPr>
          <p:cNvPr id="39" name="Group 49"/>
          <p:cNvGrpSpPr>
            <a:grpSpLocks/>
          </p:cNvGrpSpPr>
          <p:nvPr/>
        </p:nvGrpSpPr>
        <p:grpSpPr bwMode="auto">
          <a:xfrm>
            <a:off x="4324839" y="3517899"/>
            <a:ext cx="4564184" cy="60569"/>
            <a:chOff x="2464" y="2360"/>
            <a:chExt cx="2328" cy="0"/>
          </a:xfrm>
        </p:grpSpPr>
        <p:sp>
          <p:nvSpPr>
            <p:cNvPr id="40" name="Line 50"/>
            <p:cNvSpPr>
              <a:spLocks noChangeShapeType="1"/>
            </p:cNvSpPr>
            <p:nvPr/>
          </p:nvSpPr>
          <p:spPr bwMode="auto">
            <a:xfrm flipH="1">
              <a:off x="4528"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41" name="Line 51"/>
            <p:cNvSpPr>
              <a:spLocks noChangeShapeType="1"/>
            </p:cNvSpPr>
            <p:nvPr/>
          </p:nvSpPr>
          <p:spPr bwMode="auto">
            <a:xfrm flipH="1">
              <a:off x="4184"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42" name="Line 52"/>
            <p:cNvSpPr>
              <a:spLocks noChangeShapeType="1"/>
            </p:cNvSpPr>
            <p:nvPr/>
          </p:nvSpPr>
          <p:spPr bwMode="auto">
            <a:xfrm flipH="1">
              <a:off x="3840"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43" name="Line 53"/>
            <p:cNvSpPr>
              <a:spLocks noChangeShapeType="1"/>
            </p:cNvSpPr>
            <p:nvPr/>
          </p:nvSpPr>
          <p:spPr bwMode="auto">
            <a:xfrm flipH="1">
              <a:off x="3496"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44" name="Line 54"/>
            <p:cNvSpPr>
              <a:spLocks noChangeShapeType="1"/>
            </p:cNvSpPr>
            <p:nvPr/>
          </p:nvSpPr>
          <p:spPr bwMode="auto">
            <a:xfrm flipH="1">
              <a:off x="3152"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45" name="Line 55"/>
            <p:cNvSpPr>
              <a:spLocks noChangeShapeType="1"/>
            </p:cNvSpPr>
            <p:nvPr/>
          </p:nvSpPr>
          <p:spPr bwMode="auto">
            <a:xfrm flipH="1">
              <a:off x="2808"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46" name="Line 56"/>
            <p:cNvSpPr>
              <a:spLocks noChangeShapeType="1"/>
            </p:cNvSpPr>
            <p:nvPr/>
          </p:nvSpPr>
          <p:spPr bwMode="auto">
            <a:xfrm flipH="1">
              <a:off x="2464"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grpSp>
      <p:cxnSp>
        <p:nvCxnSpPr>
          <p:cNvPr id="51" name="Straight Arrow Connector 50"/>
          <p:cNvCxnSpPr/>
          <p:nvPr/>
        </p:nvCxnSpPr>
        <p:spPr bwMode="auto">
          <a:xfrm rot="5400000">
            <a:off x="1424354" y="4976446"/>
            <a:ext cx="457200" cy="70338"/>
          </a:xfrm>
          <a:prstGeom prst="straightConnector1">
            <a:avLst/>
          </a:prstGeom>
          <a:noFill/>
          <a:ln w="12700" cap="flat" cmpd="sng" algn="ctr">
            <a:solidFill>
              <a:schemeClr val="tx1"/>
            </a:solidFill>
            <a:prstDash val="solid"/>
            <a:round/>
            <a:headEnd type="none" w="lg" len="med"/>
            <a:tailEnd type="arrow"/>
          </a:ln>
          <a:effectLst/>
        </p:spPr>
      </p:cxnSp>
      <p:cxnSp>
        <p:nvCxnSpPr>
          <p:cNvPr id="54" name="Straight Arrow Connector 53"/>
          <p:cNvCxnSpPr/>
          <p:nvPr/>
        </p:nvCxnSpPr>
        <p:spPr bwMode="auto">
          <a:xfrm rot="5400000">
            <a:off x="2624503" y="4848957"/>
            <a:ext cx="351694" cy="342900"/>
          </a:xfrm>
          <a:prstGeom prst="straightConnector1">
            <a:avLst/>
          </a:prstGeom>
          <a:noFill/>
          <a:ln w="12700" cap="flat" cmpd="sng" algn="ctr">
            <a:solidFill>
              <a:schemeClr val="tx1"/>
            </a:solidFill>
            <a:prstDash val="solid"/>
            <a:round/>
            <a:headEnd type="none" w="lg" len="med"/>
            <a:tailEnd type="arrow"/>
          </a:ln>
          <a:effectLst/>
        </p:spPr>
      </p:cxnSp>
      <p:cxnSp>
        <p:nvCxnSpPr>
          <p:cNvPr id="57" name="Straight Arrow Connector 56"/>
          <p:cNvCxnSpPr/>
          <p:nvPr/>
        </p:nvCxnSpPr>
        <p:spPr bwMode="auto">
          <a:xfrm>
            <a:off x="923192" y="4897315"/>
            <a:ext cx="1696916" cy="263770"/>
          </a:xfrm>
          <a:prstGeom prst="straightConnector1">
            <a:avLst/>
          </a:prstGeom>
          <a:noFill/>
          <a:ln w="12700" cap="flat" cmpd="sng" algn="ctr">
            <a:solidFill>
              <a:schemeClr val="tx1"/>
            </a:solidFill>
            <a:prstDash val="solid"/>
            <a:round/>
            <a:headEnd type="none" w="lg" len="med"/>
            <a:tailEnd type="arrow"/>
          </a:ln>
          <a:effectLst/>
        </p:spPr>
      </p:cxnSp>
      <p:sp>
        <p:nvSpPr>
          <p:cNvPr id="60" name="TextBox 59"/>
          <p:cNvSpPr txBox="1"/>
          <p:nvPr/>
        </p:nvSpPr>
        <p:spPr>
          <a:xfrm>
            <a:off x="4079630" y="5292969"/>
            <a:ext cx="2706190" cy="523220"/>
          </a:xfrm>
          <a:prstGeom prst="rect">
            <a:avLst/>
          </a:prstGeom>
          <a:noFill/>
        </p:spPr>
        <p:txBody>
          <a:bodyPr wrap="none" rtlCol="0">
            <a:spAutoFit/>
          </a:bodyPr>
          <a:lstStyle/>
          <a:p>
            <a:r>
              <a:rPr lang="en-US" dirty="0" smtClean="0"/>
              <a:t>Hydraulic radius!</a:t>
            </a:r>
            <a:endParaRPr lang="en-US" dirty="0"/>
          </a:p>
        </p:txBody>
      </p:sp>
      <p:cxnSp>
        <p:nvCxnSpPr>
          <p:cNvPr id="64" name="Elbow Connector 63"/>
          <p:cNvCxnSpPr>
            <a:stCxn id="60" idx="1"/>
          </p:cNvCxnSpPr>
          <p:nvPr/>
        </p:nvCxnSpPr>
        <p:spPr bwMode="auto">
          <a:xfrm rot="10800000">
            <a:off x="3288324" y="5539155"/>
            <a:ext cx="791307" cy="15425"/>
          </a:xfrm>
          <a:prstGeom prst="bentConnector3">
            <a:avLst>
              <a:gd name="adj1" fmla="val 50000"/>
            </a:avLst>
          </a:prstGeom>
          <a:noFill/>
          <a:ln w="12700" cap="flat" cmpd="sng" algn="ctr">
            <a:solidFill>
              <a:schemeClr val="tx1"/>
            </a:solidFill>
            <a:prstDash val="solid"/>
            <a:round/>
            <a:headEnd type="none" w="lg" len="med"/>
            <a:tailEnd type="arrow"/>
          </a:ln>
          <a:effectLst/>
        </p:spPr>
      </p:cxnSp>
      <p:grpSp>
        <p:nvGrpSpPr>
          <p:cNvPr id="70" name="Group 69"/>
          <p:cNvGrpSpPr/>
          <p:nvPr/>
        </p:nvGrpSpPr>
        <p:grpSpPr>
          <a:xfrm>
            <a:off x="5969976" y="3883855"/>
            <a:ext cx="2681654" cy="679352"/>
            <a:chOff x="3209192" y="5354515"/>
            <a:chExt cx="5934808" cy="1503485"/>
          </a:xfrm>
        </p:grpSpPr>
        <p:sp>
          <p:nvSpPr>
            <p:cNvPr id="71" name="Rectangle 14"/>
            <p:cNvSpPr>
              <a:spLocks noChangeArrowheads="1"/>
            </p:cNvSpPr>
            <p:nvPr/>
          </p:nvSpPr>
          <p:spPr bwMode="auto">
            <a:xfrm>
              <a:off x="3771900" y="5662246"/>
              <a:ext cx="4514850" cy="428664"/>
            </a:xfrm>
            <a:prstGeom prst="rect">
              <a:avLst/>
            </a:prstGeom>
            <a:solidFill>
              <a:srgbClr val="260AF4"/>
            </a:solidFill>
            <a:ln w="12700">
              <a:solidFill>
                <a:schemeClr val="tx1"/>
              </a:solidFill>
              <a:miter lim="800000"/>
              <a:headEnd type="none" w="lg" len="med"/>
              <a:tailEnd type="none" w="lg" len="med"/>
            </a:ln>
            <a:effectLst/>
          </p:spPr>
          <p:txBody>
            <a:bodyPr wrap="none" anchor="ctr">
              <a:noAutofit/>
            </a:bodyPr>
            <a:lstStyle/>
            <a:p>
              <a:endParaRPr lang="en-US"/>
            </a:p>
          </p:txBody>
        </p:sp>
        <p:sp>
          <p:nvSpPr>
            <p:cNvPr id="72" name="Rectangle 10"/>
            <p:cNvSpPr>
              <a:spLocks noChangeArrowheads="1"/>
            </p:cNvSpPr>
            <p:nvPr/>
          </p:nvSpPr>
          <p:spPr bwMode="auto">
            <a:xfrm>
              <a:off x="3267075" y="5635868"/>
              <a:ext cx="733425" cy="1063869"/>
            </a:xfrm>
            <a:prstGeom prst="rect">
              <a:avLst/>
            </a:prstGeom>
            <a:solidFill>
              <a:srgbClr val="260AF4"/>
            </a:solidFill>
            <a:ln w="12700">
              <a:solidFill>
                <a:schemeClr val="tx1"/>
              </a:solidFill>
              <a:miter lim="800000"/>
              <a:headEnd type="none" w="lg" len="med"/>
              <a:tailEnd type="none" w="lg" len="med"/>
            </a:ln>
            <a:effectLst/>
          </p:spPr>
          <p:txBody>
            <a:bodyPr wrap="none" anchor="ctr">
              <a:noAutofit/>
            </a:bodyPr>
            <a:lstStyle/>
            <a:p>
              <a:endParaRPr lang="en-US"/>
            </a:p>
          </p:txBody>
        </p:sp>
        <p:pic>
          <p:nvPicPr>
            <p:cNvPr id="73" name="Picture 343"/>
            <p:cNvPicPr>
              <a:picLocks noChangeArrowheads="1"/>
            </p:cNvPicPr>
            <p:nvPr/>
          </p:nvPicPr>
          <p:blipFill>
            <a:blip r:embed="rId23" cstate="print"/>
            <a:srcRect l="9111" t="18669" r="14621" b="73090"/>
            <a:stretch>
              <a:fillRect/>
            </a:stretch>
          </p:blipFill>
          <p:spPr bwMode="auto">
            <a:xfrm>
              <a:off x="3813175" y="5651500"/>
              <a:ext cx="2994025" cy="328613"/>
            </a:xfrm>
            <a:prstGeom prst="rect">
              <a:avLst/>
            </a:prstGeom>
            <a:noFill/>
            <a:ln w="0">
              <a:noFill/>
              <a:miter lim="800000"/>
              <a:headEnd/>
              <a:tailEnd/>
            </a:ln>
          </p:spPr>
        </p:pic>
        <p:pic>
          <p:nvPicPr>
            <p:cNvPr id="74" name="Picture 9" descr="Front 2 camaras de 1m-1-Model"/>
            <p:cNvPicPr>
              <a:picLocks noChangeAspect="1" noChangeArrowheads="1"/>
            </p:cNvPicPr>
            <p:nvPr/>
          </p:nvPicPr>
          <p:blipFill>
            <a:blip r:embed="rId24" cstate="print">
              <a:clrChange>
                <a:clrFrom>
                  <a:srgbClr val="FFFFFF"/>
                </a:clrFrom>
                <a:clrTo>
                  <a:srgbClr val="FFFFFF">
                    <a:alpha val="0"/>
                  </a:srgbClr>
                </a:clrTo>
              </a:clrChange>
              <a:lum bright="-54000"/>
            </a:blip>
            <a:srcRect l="35096" t="58423" b="19667"/>
            <a:stretch>
              <a:fillRect/>
            </a:stretch>
          </p:blipFill>
          <p:spPr bwMode="auto">
            <a:xfrm>
              <a:off x="3209192" y="5354515"/>
              <a:ext cx="5934808" cy="1503485"/>
            </a:xfrm>
            <a:prstGeom prst="rect">
              <a:avLst/>
            </a:prstGeom>
            <a:noFill/>
          </p:spPr>
        </p:pic>
      </p:grpSp>
      <p:graphicFrame>
        <p:nvGraphicFramePr>
          <p:cNvPr id="981004" name="Object 12"/>
          <p:cNvGraphicFramePr>
            <a:graphicFrameLocks noChangeAspect="1"/>
          </p:cNvGraphicFramePr>
          <p:nvPr/>
        </p:nvGraphicFramePr>
        <p:xfrm>
          <a:off x="8513884" y="2658207"/>
          <a:ext cx="381000" cy="381000"/>
        </p:xfrm>
        <a:graphic>
          <a:graphicData uri="http://schemas.openxmlformats.org/presentationml/2006/ole">
            <mc:AlternateContent xmlns:mc="http://schemas.openxmlformats.org/markup-compatibility/2006">
              <mc:Choice xmlns:v="urn:schemas-microsoft-com:vml" Requires="v">
                <p:oleObj spid="_x0000_s1797928" name="Equation" r:id="rId25" imgW="380880" imgH="380880" progId="Equation.DSMT4">
                  <p:embed/>
                </p:oleObj>
              </mc:Choice>
              <mc:Fallback>
                <p:oleObj name="Equation" r:id="rId25" imgW="380880" imgH="380880" progId="Equation.DSMT4">
                  <p:embed/>
                  <p:pic>
                    <p:nvPicPr>
                      <p:cNvPr id="0" name="Picture 1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513884" y="2658207"/>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1005" name="Object 13"/>
          <p:cNvGraphicFramePr>
            <a:graphicFrameLocks noChangeAspect="1"/>
          </p:cNvGraphicFramePr>
          <p:nvPr/>
        </p:nvGraphicFramePr>
        <p:xfrm>
          <a:off x="4271108" y="2552700"/>
          <a:ext cx="355600" cy="381000"/>
        </p:xfrm>
        <a:graphic>
          <a:graphicData uri="http://schemas.openxmlformats.org/presentationml/2006/ole">
            <mc:AlternateContent xmlns:mc="http://schemas.openxmlformats.org/markup-compatibility/2006">
              <mc:Choice xmlns:v="urn:schemas-microsoft-com:vml" Requires="v">
                <p:oleObj spid="_x0000_s1797929" name="Equation" r:id="rId27" imgW="355320" imgH="380880" progId="Equation.DSMT4">
                  <p:embed/>
                </p:oleObj>
              </mc:Choice>
              <mc:Fallback>
                <p:oleObj name="Equation" r:id="rId27" imgW="355320" imgH="380880" progId="Equation.DSMT4">
                  <p:embed/>
                  <p:pic>
                    <p:nvPicPr>
                      <p:cNvPr id="0" name="Picture 1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271108" y="2552700"/>
                        <a:ext cx="355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1006" name="Object 14"/>
          <p:cNvGraphicFramePr>
            <a:graphicFrameLocks noChangeAspect="1"/>
          </p:cNvGraphicFramePr>
          <p:nvPr/>
        </p:nvGraphicFramePr>
        <p:xfrm>
          <a:off x="6567853" y="3163765"/>
          <a:ext cx="228600" cy="266700"/>
        </p:xfrm>
        <a:graphic>
          <a:graphicData uri="http://schemas.openxmlformats.org/presentationml/2006/ole">
            <mc:AlternateContent xmlns:mc="http://schemas.openxmlformats.org/markup-compatibility/2006">
              <mc:Choice xmlns:v="urn:schemas-microsoft-com:vml" Requires="v">
                <p:oleObj spid="_x0000_s1797930" name="Equation" r:id="rId29" imgW="228600" imgH="266400" progId="Equation.DSMT4">
                  <p:embed/>
                </p:oleObj>
              </mc:Choice>
              <mc:Fallback>
                <p:oleObj name="Equation" r:id="rId29" imgW="228600" imgH="266400" progId="Equation.DSMT4">
                  <p:embed/>
                  <p:pic>
                    <p:nvPicPr>
                      <p:cNvPr id="0" name="Picture 1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567853" y="3163765"/>
                        <a:ext cx="228600"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80" name="Straight Connector 79"/>
          <p:cNvCxnSpPr/>
          <p:nvPr/>
        </p:nvCxnSpPr>
        <p:spPr bwMode="auto">
          <a:xfrm>
            <a:off x="4281854" y="2127739"/>
            <a:ext cx="4756638" cy="0"/>
          </a:xfrm>
          <a:prstGeom prst="line">
            <a:avLst/>
          </a:prstGeom>
          <a:noFill/>
          <a:ln w="12700" cap="flat" cmpd="sng" algn="ctr">
            <a:solidFill>
              <a:schemeClr val="accent1"/>
            </a:solidFill>
            <a:prstDash val="solid"/>
            <a:round/>
            <a:headEnd type="none" w="lg" len="med"/>
            <a:tailEnd type="none" w="lg" len="med"/>
          </a:ln>
          <a:effectLst/>
        </p:spPr>
      </p:cxnSp>
      <p:graphicFrame>
        <p:nvGraphicFramePr>
          <p:cNvPr id="981007" name="Object 15"/>
          <p:cNvGraphicFramePr>
            <a:graphicFrameLocks noChangeAspect="1"/>
          </p:cNvGraphicFramePr>
          <p:nvPr/>
        </p:nvGraphicFramePr>
        <p:xfrm>
          <a:off x="8695592" y="2113451"/>
          <a:ext cx="213946" cy="294176"/>
        </p:xfrm>
        <a:graphic>
          <a:graphicData uri="http://schemas.openxmlformats.org/presentationml/2006/ole">
            <mc:AlternateContent xmlns:mc="http://schemas.openxmlformats.org/markup-compatibility/2006">
              <mc:Choice xmlns:v="urn:schemas-microsoft-com:vml" Requires="v">
                <p:oleObj spid="_x0000_s1797931" name="Equation" r:id="rId31" imgW="304560" imgH="419040" progId="Equation.DSMT4">
                  <p:embed/>
                </p:oleObj>
              </mc:Choice>
              <mc:Fallback>
                <p:oleObj name="Equation" r:id="rId31" imgW="304560" imgH="419040" progId="Equation.DSMT4">
                  <p:embed/>
                  <p:pic>
                    <p:nvPicPr>
                      <p:cNvPr id="0" name="Picture 15"/>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8695592" y="2113451"/>
                        <a:ext cx="213946" cy="2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 name="TextBox 81"/>
          <p:cNvSpPr txBox="1"/>
          <p:nvPr/>
        </p:nvSpPr>
        <p:spPr>
          <a:xfrm>
            <a:off x="3006969" y="6128238"/>
            <a:ext cx="5598007" cy="523220"/>
          </a:xfrm>
          <a:prstGeom prst="rect">
            <a:avLst/>
          </a:prstGeom>
          <a:noFill/>
        </p:spPr>
        <p:txBody>
          <a:bodyPr wrap="none" rtlCol="0">
            <a:spAutoFit/>
          </a:bodyPr>
          <a:lstStyle/>
          <a:p>
            <a:r>
              <a:rPr lang="en-US" dirty="0" smtClean="0"/>
              <a:t>But, this analysis is for uniform flow!</a:t>
            </a:r>
            <a:endParaRPr lang="en-US" dirty="0"/>
          </a:p>
        </p:txBody>
      </p:sp>
      <p:sp>
        <p:nvSpPr>
          <p:cNvPr id="58" name="Oval 57"/>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smtClean="0">
                <a:solidFill>
                  <a:schemeClr val="bg1"/>
                </a:solidFill>
              </a:rPr>
              <a:t>extra</a:t>
            </a:r>
            <a:endParaRPr kumimoji="0" lang="en-US" sz="1600" b="0" i="0" u="none" strike="noStrike" cap="none" normalizeH="0" baseline="0" dirty="0" smtClean="0">
              <a:ln>
                <a:noFill/>
              </a:ln>
              <a:solidFill>
                <a:schemeClr val="bg1"/>
              </a:solidFill>
              <a:effectLst/>
              <a:latin typeface="Times New Roman"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809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9809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98100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Boundary Layer</a:t>
            </a:r>
            <a:endParaRPr lang="en-US" dirty="0"/>
          </a:p>
        </p:txBody>
      </p:sp>
      <p:sp>
        <p:nvSpPr>
          <p:cNvPr id="14" name="Content Placeholder 13"/>
          <p:cNvSpPr>
            <a:spLocks noGrp="1"/>
          </p:cNvSpPr>
          <p:nvPr>
            <p:ph idx="1"/>
          </p:nvPr>
        </p:nvSpPr>
        <p:spPr/>
        <p:txBody>
          <a:bodyPr/>
          <a:lstStyle/>
          <a:p>
            <a:r>
              <a:rPr lang="en-US" dirty="0" smtClean="0"/>
              <a:t>The channel is relatively short and thus the flow is non-uniform</a:t>
            </a:r>
          </a:p>
          <a:p>
            <a:r>
              <a:rPr lang="en-US" dirty="0" smtClean="0"/>
              <a:t>Key concepts</a:t>
            </a:r>
          </a:p>
          <a:p>
            <a:pPr lvl="1"/>
            <a:r>
              <a:rPr lang="en-US" dirty="0" smtClean="0"/>
              <a:t>Entrance region</a:t>
            </a:r>
          </a:p>
          <a:p>
            <a:pPr lvl="1"/>
            <a:r>
              <a:rPr lang="en-US" dirty="0" smtClean="0"/>
              <a:t>Developing boundary layer</a:t>
            </a:r>
          </a:p>
          <a:p>
            <a:pPr lvl="1"/>
            <a:r>
              <a:rPr lang="en-US" dirty="0" smtClean="0"/>
              <a:t>Bed (or wall) shear </a:t>
            </a:r>
          </a:p>
        </p:txBody>
      </p:sp>
      <p:grpSp>
        <p:nvGrpSpPr>
          <p:cNvPr id="13" name="Group 12"/>
          <p:cNvGrpSpPr/>
          <p:nvPr/>
        </p:nvGrpSpPr>
        <p:grpSpPr>
          <a:xfrm>
            <a:off x="3209192" y="5354515"/>
            <a:ext cx="5934808" cy="1503485"/>
            <a:chOff x="3209192" y="5354515"/>
            <a:chExt cx="5934808" cy="1503485"/>
          </a:xfrm>
        </p:grpSpPr>
        <p:sp>
          <p:nvSpPr>
            <p:cNvPr id="3" name="Rectangle 14"/>
            <p:cNvSpPr>
              <a:spLocks noChangeArrowheads="1"/>
            </p:cNvSpPr>
            <p:nvPr/>
          </p:nvSpPr>
          <p:spPr bwMode="auto">
            <a:xfrm>
              <a:off x="3771900" y="5662246"/>
              <a:ext cx="4514850" cy="428664"/>
            </a:xfrm>
            <a:prstGeom prst="rect">
              <a:avLst/>
            </a:prstGeom>
            <a:solidFill>
              <a:srgbClr val="260AF4"/>
            </a:solidFill>
            <a:ln w="12700">
              <a:solidFill>
                <a:schemeClr val="tx1"/>
              </a:solidFill>
              <a:miter lim="800000"/>
              <a:headEnd type="none" w="lg" len="med"/>
              <a:tailEnd type="none" w="lg" len="med"/>
            </a:ln>
            <a:effectLst/>
          </p:spPr>
          <p:txBody>
            <a:bodyPr wrap="none" anchor="ctr">
              <a:noAutofit/>
            </a:bodyPr>
            <a:lstStyle/>
            <a:p>
              <a:endParaRPr lang="en-US"/>
            </a:p>
          </p:txBody>
        </p:sp>
        <p:sp>
          <p:nvSpPr>
            <p:cNvPr id="4" name="Rectangle 10"/>
            <p:cNvSpPr>
              <a:spLocks noChangeArrowheads="1"/>
            </p:cNvSpPr>
            <p:nvPr/>
          </p:nvSpPr>
          <p:spPr bwMode="auto">
            <a:xfrm>
              <a:off x="3267075" y="5635868"/>
              <a:ext cx="733425" cy="1063869"/>
            </a:xfrm>
            <a:prstGeom prst="rect">
              <a:avLst/>
            </a:prstGeom>
            <a:solidFill>
              <a:srgbClr val="260AF4"/>
            </a:solidFill>
            <a:ln w="12700">
              <a:solidFill>
                <a:schemeClr val="tx1"/>
              </a:solidFill>
              <a:miter lim="800000"/>
              <a:headEnd type="none" w="lg" len="med"/>
              <a:tailEnd type="none" w="lg" len="med"/>
            </a:ln>
            <a:effectLst/>
          </p:spPr>
          <p:txBody>
            <a:bodyPr wrap="none" anchor="ctr">
              <a:noAutofit/>
            </a:bodyPr>
            <a:lstStyle/>
            <a:p>
              <a:endParaRPr lang="en-US"/>
            </a:p>
          </p:txBody>
        </p:sp>
        <p:pic>
          <p:nvPicPr>
            <p:cNvPr id="5" name="Picture 343"/>
            <p:cNvPicPr>
              <a:picLocks noChangeArrowheads="1"/>
            </p:cNvPicPr>
            <p:nvPr/>
          </p:nvPicPr>
          <p:blipFill>
            <a:blip r:embed="rId2" cstate="print"/>
            <a:srcRect l="9111" t="18669" r="14621" b="73090"/>
            <a:stretch>
              <a:fillRect/>
            </a:stretch>
          </p:blipFill>
          <p:spPr bwMode="auto">
            <a:xfrm>
              <a:off x="3813175" y="5651500"/>
              <a:ext cx="2994025" cy="328613"/>
            </a:xfrm>
            <a:prstGeom prst="rect">
              <a:avLst/>
            </a:prstGeom>
            <a:noFill/>
            <a:ln w="0">
              <a:noFill/>
              <a:miter lim="800000"/>
              <a:headEnd/>
              <a:tailEnd/>
            </a:ln>
          </p:spPr>
        </p:pic>
        <p:pic>
          <p:nvPicPr>
            <p:cNvPr id="12" name="Picture 9" descr="Front 2 camaras de 1m-1-Model"/>
            <p:cNvPicPr>
              <a:picLocks noChangeAspect="1" noChangeArrowheads="1"/>
            </p:cNvPicPr>
            <p:nvPr/>
          </p:nvPicPr>
          <p:blipFill>
            <a:blip r:embed="rId3" cstate="print">
              <a:clrChange>
                <a:clrFrom>
                  <a:srgbClr val="FFFFFF"/>
                </a:clrFrom>
                <a:clrTo>
                  <a:srgbClr val="FFFFFF">
                    <a:alpha val="0"/>
                  </a:srgbClr>
                </a:clrTo>
              </a:clrChange>
              <a:lum bright="-54000"/>
            </a:blip>
            <a:srcRect l="35096" t="58423" b="19667"/>
            <a:stretch>
              <a:fillRect/>
            </a:stretch>
          </p:blipFill>
          <p:spPr bwMode="auto">
            <a:xfrm>
              <a:off x="3209192" y="5354515"/>
              <a:ext cx="5934808" cy="1503485"/>
            </a:xfrm>
            <a:prstGeom prst="rect">
              <a:avLst/>
            </a:prstGeom>
            <a:noFill/>
          </p:spPr>
        </p:pic>
      </p:grpSp>
      <p:sp>
        <p:nvSpPr>
          <p:cNvPr id="9" name="Oval 8"/>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smtClean="0">
                <a:solidFill>
                  <a:schemeClr val="bg1"/>
                </a:solidFill>
              </a:rPr>
              <a:t>extra</a:t>
            </a:r>
            <a:endParaRPr kumimoji="0" lang="en-US" sz="1600" b="0" i="0" u="none" strike="noStrike" cap="none" normalizeH="0" baseline="0" dirty="0" smtClean="0">
              <a:ln>
                <a:noFill/>
              </a:ln>
              <a:solidFill>
                <a:schemeClr val="bg1"/>
              </a:solidFill>
              <a:effectLst/>
              <a:latin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effectLst/>
        </p:spPr>
        <p:txBody>
          <a:bodyPr/>
          <a:lstStyle/>
          <a:p>
            <a:r>
              <a:rPr lang="en-US" dirty="0" smtClean="0"/>
              <a:t>Boundary Layer Transition </a:t>
            </a:r>
            <a:r>
              <a:rPr lang="en-US" dirty="0"/>
              <a:t>to Turbulence</a:t>
            </a:r>
          </a:p>
        </p:txBody>
      </p:sp>
      <p:grpSp>
        <p:nvGrpSpPr>
          <p:cNvPr id="2" name="Group 4"/>
          <p:cNvGrpSpPr>
            <a:grpSpLocks/>
          </p:cNvGrpSpPr>
          <p:nvPr/>
        </p:nvGrpSpPr>
        <p:grpSpPr bwMode="auto">
          <a:xfrm>
            <a:off x="279400" y="2324100"/>
            <a:ext cx="901700" cy="3937000"/>
            <a:chOff x="368" y="1464"/>
            <a:chExt cx="768" cy="2480"/>
          </a:xfrm>
        </p:grpSpPr>
        <p:sp>
          <p:nvSpPr>
            <p:cNvPr id="233477" name="Line 5"/>
            <p:cNvSpPr>
              <a:spLocks noChangeShapeType="1"/>
            </p:cNvSpPr>
            <p:nvPr/>
          </p:nvSpPr>
          <p:spPr bwMode="auto">
            <a:xfrm>
              <a:off x="368" y="1464"/>
              <a:ext cx="768"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233478" name="Line 6"/>
            <p:cNvSpPr>
              <a:spLocks noChangeShapeType="1"/>
            </p:cNvSpPr>
            <p:nvPr/>
          </p:nvSpPr>
          <p:spPr bwMode="auto">
            <a:xfrm>
              <a:off x="368" y="2290"/>
              <a:ext cx="768"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233479" name="Line 7"/>
            <p:cNvSpPr>
              <a:spLocks noChangeShapeType="1"/>
            </p:cNvSpPr>
            <p:nvPr/>
          </p:nvSpPr>
          <p:spPr bwMode="auto">
            <a:xfrm>
              <a:off x="368" y="2704"/>
              <a:ext cx="768"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233480" name="Line 8"/>
            <p:cNvSpPr>
              <a:spLocks noChangeShapeType="1"/>
            </p:cNvSpPr>
            <p:nvPr/>
          </p:nvSpPr>
          <p:spPr bwMode="auto">
            <a:xfrm>
              <a:off x="368" y="3117"/>
              <a:ext cx="768"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233481" name="Line 9"/>
            <p:cNvSpPr>
              <a:spLocks noChangeShapeType="1"/>
            </p:cNvSpPr>
            <p:nvPr/>
          </p:nvSpPr>
          <p:spPr bwMode="auto">
            <a:xfrm>
              <a:off x="368" y="3530"/>
              <a:ext cx="768"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233482" name="Line 10"/>
            <p:cNvSpPr>
              <a:spLocks noChangeShapeType="1"/>
            </p:cNvSpPr>
            <p:nvPr/>
          </p:nvSpPr>
          <p:spPr bwMode="auto">
            <a:xfrm>
              <a:off x="368" y="3944"/>
              <a:ext cx="768"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233483" name="Text Box 11"/>
            <p:cNvSpPr txBox="1">
              <a:spLocks noChangeArrowheads="1"/>
            </p:cNvSpPr>
            <p:nvPr/>
          </p:nvSpPr>
          <p:spPr bwMode="auto">
            <a:xfrm>
              <a:off x="515" y="1936"/>
              <a:ext cx="345" cy="288"/>
            </a:xfrm>
            <a:prstGeom prst="rect">
              <a:avLst/>
            </a:prstGeom>
            <a:noFill/>
            <a:ln w="12700">
              <a:noFill/>
              <a:miter lim="800000"/>
              <a:headEnd type="none" w="lg" len="med"/>
              <a:tailEnd type="none" w="lg" len="med"/>
            </a:ln>
            <a:effectLst/>
          </p:spPr>
          <p:txBody>
            <a:bodyPr wrap="none" anchor="ctr">
              <a:spAutoFit/>
            </a:bodyPr>
            <a:lstStyle/>
            <a:p>
              <a:pPr algn="ctr"/>
              <a:r>
                <a:rPr lang="en-US" sz="2400" dirty="0" smtClean="0"/>
                <a:t>V</a:t>
              </a:r>
              <a:endParaRPr lang="en-US" sz="2400" dirty="0"/>
            </a:p>
          </p:txBody>
        </p:sp>
        <p:sp>
          <p:nvSpPr>
            <p:cNvPr id="233484" name="Line 12"/>
            <p:cNvSpPr>
              <a:spLocks noChangeShapeType="1"/>
            </p:cNvSpPr>
            <p:nvPr/>
          </p:nvSpPr>
          <p:spPr bwMode="auto">
            <a:xfrm>
              <a:off x="368" y="1877"/>
              <a:ext cx="768"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grpSp>
      <p:sp>
        <p:nvSpPr>
          <p:cNvPr id="233485" name="Line 13"/>
          <p:cNvSpPr>
            <a:spLocks noChangeShapeType="1"/>
          </p:cNvSpPr>
          <p:nvPr/>
        </p:nvSpPr>
        <p:spPr bwMode="auto">
          <a:xfrm>
            <a:off x="1498600" y="3632200"/>
            <a:ext cx="4953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233486" name="Text Box 14"/>
          <p:cNvSpPr txBox="1">
            <a:spLocks noChangeArrowheads="1"/>
          </p:cNvSpPr>
          <p:nvPr/>
        </p:nvSpPr>
        <p:spPr bwMode="auto">
          <a:xfrm>
            <a:off x="2079625" y="3378200"/>
            <a:ext cx="336550" cy="457200"/>
          </a:xfrm>
          <a:prstGeom prst="rect">
            <a:avLst/>
          </a:prstGeom>
          <a:noFill/>
          <a:ln w="12700">
            <a:noFill/>
            <a:miter lim="800000"/>
            <a:headEnd type="none" w="lg" len="med"/>
            <a:tailEnd type="none" w="lg" len="med"/>
          </a:ln>
          <a:effectLst/>
        </p:spPr>
        <p:txBody>
          <a:bodyPr wrap="none" anchor="ctr">
            <a:spAutoFit/>
          </a:bodyPr>
          <a:lstStyle/>
          <a:p>
            <a:pPr algn="ctr"/>
            <a:r>
              <a:rPr lang="en-US" sz="2400"/>
              <a:t>x</a:t>
            </a:r>
          </a:p>
        </p:txBody>
      </p:sp>
      <p:sp>
        <p:nvSpPr>
          <p:cNvPr id="233487" name="Line 15"/>
          <p:cNvSpPr>
            <a:spLocks noChangeShapeType="1"/>
          </p:cNvSpPr>
          <p:nvPr/>
        </p:nvSpPr>
        <p:spPr bwMode="auto">
          <a:xfrm flipV="1">
            <a:off x="1371600" y="2933700"/>
            <a:ext cx="0" cy="58420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233488" name="Text Box 16"/>
          <p:cNvSpPr txBox="1">
            <a:spLocks noChangeArrowheads="1"/>
          </p:cNvSpPr>
          <p:nvPr/>
        </p:nvSpPr>
        <p:spPr bwMode="auto">
          <a:xfrm>
            <a:off x="1393825" y="2794000"/>
            <a:ext cx="336550" cy="457200"/>
          </a:xfrm>
          <a:prstGeom prst="rect">
            <a:avLst/>
          </a:prstGeom>
          <a:noFill/>
          <a:ln w="12700">
            <a:noFill/>
            <a:miter lim="800000"/>
            <a:headEnd type="none" w="lg" len="med"/>
            <a:tailEnd type="none" w="lg" len="med"/>
          </a:ln>
          <a:effectLst/>
        </p:spPr>
        <p:txBody>
          <a:bodyPr wrap="none" anchor="ctr">
            <a:spAutoFit/>
          </a:bodyPr>
          <a:lstStyle/>
          <a:p>
            <a:pPr algn="ctr"/>
            <a:r>
              <a:rPr lang="en-US" sz="2400"/>
              <a:t>y</a:t>
            </a:r>
          </a:p>
        </p:txBody>
      </p:sp>
      <p:grpSp>
        <p:nvGrpSpPr>
          <p:cNvPr id="3" name="Group 17"/>
          <p:cNvGrpSpPr>
            <a:grpSpLocks/>
          </p:cNvGrpSpPr>
          <p:nvPr/>
        </p:nvGrpSpPr>
        <p:grpSpPr bwMode="auto">
          <a:xfrm>
            <a:off x="2806700" y="1803400"/>
            <a:ext cx="1168400" cy="2438400"/>
            <a:chOff x="1768" y="1136"/>
            <a:chExt cx="736" cy="1536"/>
          </a:xfrm>
        </p:grpSpPr>
        <p:grpSp>
          <p:nvGrpSpPr>
            <p:cNvPr id="4" name="Group 18"/>
            <p:cNvGrpSpPr>
              <a:grpSpLocks/>
            </p:cNvGrpSpPr>
            <p:nvPr/>
          </p:nvGrpSpPr>
          <p:grpSpPr bwMode="auto">
            <a:xfrm>
              <a:off x="1768" y="1432"/>
              <a:ext cx="610" cy="1240"/>
              <a:chOff x="1768" y="1432"/>
              <a:chExt cx="610" cy="1240"/>
            </a:xfrm>
          </p:grpSpPr>
          <p:sp>
            <p:nvSpPr>
              <p:cNvPr id="233491" name="Freeform 19" descr="Dark horizontal"/>
              <p:cNvSpPr>
                <a:spLocks/>
              </p:cNvSpPr>
              <p:nvPr/>
            </p:nvSpPr>
            <p:spPr bwMode="auto">
              <a:xfrm>
                <a:off x="1768" y="2424"/>
                <a:ext cx="608" cy="248"/>
              </a:xfrm>
              <a:custGeom>
                <a:avLst/>
                <a:gdLst/>
                <a:ahLst/>
                <a:cxnLst>
                  <a:cxn ang="0">
                    <a:pos x="0" y="3"/>
                  </a:cxn>
                  <a:cxn ang="0">
                    <a:pos x="0" y="416"/>
                  </a:cxn>
                  <a:cxn ang="0">
                    <a:pos x="608" y="3"/>
                  </a:cxn>
                  <a:cxn ang="0">
                    <a:pos x="0" y="3"/>
                  </a:cxn>
                </a:cxnLst>
                <a:rect l="0" t="0" r="r" b="b"/>
                <a:pathLst>
                  <a:path w="608" h="416">
                    <a:moveTo>
                      <a:pt x="0" y="3"/>
                    </a:moveTo>
                    <a:cubicBezTo>
                      <a:pt x="0" y="365"/>
                      <a:pt x="0" y="29"/>
                      <a:pt x="0" y="416"/>
                    </a:cubicBezTo>
                    <a:cubicBezTo>
                      <a:pt x="180" y="334"/>
                      <a:pt x="606" y="172"/>
                      <a:pt x="608" y="3"/>
                    </a:cubicBezTo>
                    <a:cubicBezTo>
                      <a:pt x="46" y="3"/>
                      <a:pt x="567" y="0"/>
                      <a:pt x="0" y="3"/>
                    </a:cubicBezTo>
                    <a:close/>
                  </a:path>
                </a:pathLst>
              </a:custGeom>
              <a:pattFill prst="dkHorz">
                <a:fgClr>
                  <a:schemeClr val="tx1"/>
                </a:fgClr>
                <a:bgClr>
                  <a:schemeClr val="bg1"/>
                </a:bgClr>
              </a:pattFill>
              <a:ln w="3175" cap="flat" cmpd="sng">
                <a:solidFill>
                  <a:schemeClr val="tx1"/>
                </a:solidFill>
                <a:prstDash val="solid"/>
                <a:round/>
                <a:headEnd type="none" w="lg" len="med"/>
                <a:tailEnd type="none" w="lg" len="med"/>
              </a:ln>
              <a:effectLst/>
            </p:spPr>
            <p:txBody>
              <a:bodyPr anchor="ctr">
                <a:spAutoFit/>
              </a:bodyPr>
              <a:lstStyle/>
              <a:p>
                <a:endParaRPr lang="en-US"/>
              </a:p>
            </p:txBody>
          </p:sp>
          <p:sp>
            <p:nvSpPr>
              <p:cNvPr id="233492" name="Rectangle 20" descr="Dark horizontal"/>
              <p:cNvSpPr>
                <a:spLocks noChangeArrowheads="1"/>
              </p:cNvSpPr>
              <p:nvPr/>
            </p:nvSpPr>
            <p:spPr bwMode="auto">
              <a:xfrm>
                <a:off x="1768" y="1432"/>
                <a:ext cx="610" cy="992"/>
              </a:xfrm>
              <a:prstGeom prst="rect">
                <a:avLst/>
              </a:prstGeom>
              <a:pattFill prst="dkHorz">
                <a:fgClr>
                  <a:schemeClr val="tx1"/>
                </a:fgClr>
                <a:bgClr>
                  <a:schemeClr val="bg1"/>
                </a:bgClr>
              </a:pattFill>
              <a:ln w="3175">
                <a:solidFill>
                  <a:schemeClr val="tx1"/>
                </a:solidFill>
                <a:miter lim="800000"/>
                <a:headEnd type="none" w="lg" len="med"/>
                <a:tailEnd type="none" w="lg" len="med"/>
              </a:ln>
              <a:effectLst/>
            </p:spPr>
            <p:txBody>
              <a:bodyPr anchor="ctr">
                <a:spAutoFit/>
              </a:bodyPr>
              <a:lstStyle/>
              <a:p>
                <a:endParaRPr lang="en-US"/>
              </a:p>
            </p:txBody>
          </p:sp>
        </p:grpSp>
        <p:sp>
          <p:nvSpPr>
            <p:cNvPr id="233493" name="Rectangle 21"/>
            <p:cNvSpPr>
              <a:spLocks noChangeArrowheads="1"/>
            </p:cNvSpPr>
            <p:nvPr/>
          </p:nvSpPr>
          <p:spPr bwMode="auto">
            <a:xfrm>
              <a:off x="2249" y="1136"/>
              <a:ext cx="255" cy="288"/>
            </a:xfrm>
            <a:prstGeom prst="rect">
              <a:avLst/>
            </a:prstGeom>
            <a:noFill/>
            <a:ln w="12700">
              <a:noFill/>
              <a:miter lim="800000"/>
              <a:headEnd type="none" w="lg" len="med"/>
              <a:tailEnd type="none" w="lg" len="med"/>
            </a:ln>
            <a:effectLst/>
          </p:spPr>
          <p:txBody>
            <a:bodyPr wrap="none" anchor="ctr">
              <a:spAutoFit/>
            </a:bodyPr>
            <a:lstStyle/>
            <a:p>
              <a:pPr algn="ctr"/>
              <a:r>
                <a:rPr lang="en-US" sz="2400" dirty="0" smtClean="0"/>
                <a:t>V</a:t>
              </a:r>
              <a:endParaRPr lang="en-US" sz="2400" dirty="0"/>
            </a:p>
          </p:txBody>
        </p:sp>
      </p:grpSp>
      <p:sp>
        <p:nvSpPr>
          <p:cNvPr id="233496" name="Freeform 24" descr="Dark horizontal"/>
          <p:cNvSpPr>
            <a:spLocks/>
          </p:cNvSpPr>
          <p:nvPr/>
        </p:nvSpPr>
        <p:spPr bwMode="auto">
          <a:xfrm>
            <a:off x="4368800" y="4067175"/>
            <a:ext cx="635000" cy="161925"/>
          </a:xfrm>
          <a:custGeom>
            <a:avLst/>
            <a:gdLst/>
            <a:ahLst/>
            <a:cxnLst>
              <a:cxn ang="0">
                <a:pos x="0" y="1"/>
              </a:cxn>
              <a:cxn ang="0">
                <a:pos x="0" y="144"/>
              </a:cxn>
              <a:cxn ang="0">
                <a:pos x="400" y="1"/>
              </a:cxn>
              <a:cxn ang="0">
                <a:pos x="0" y="1"/>
              </a:cxn>
            </a:cxnLst>
            <a:rect l="0" t="0" r="r" b="b"/>
            <a:pathLst>
              <a:path w="400" h="144">
                <a:moveTo>
                  <a:pt x="0" y="1"/>
                </a:moveTo>
                <a:cubicBezTo>
                  <a:pt x="0" y="126"/>
                  <a:pt x="0" y="10"/>
                  <a:pt x="0" y="144"/>
                </a:cubicBezTo>
                <a:cubicBezTo>
                  <a:pt x="118" y="116"/>
                  <a:pt x="332" y="72"/>
                  <a:pt x="400" y="1"/>
                </a:cubicBezTo>
                <a:cubicBezTo>
                  <a:pt x="30" y="1"/>
                  <a:pt x="373" y="0"/>
                  <a:pt x="0" y="1"/>
                </a:cubicBezTo>
                <a:close/>
              </a:path>
            </a:pathLst>
          </a:custGeom>
          <a:pattFill prst="dkHorz">
            <a:fgClr>
              <a:schemeClr val="tx1"/>
            </a:fgClr>
            <a:bgClr>
              <a:schemeClr val="bg1"/>
            </a:bgClr>
          </a:pattFill>
          <a:ln w="3175" cap="flat" cmpd="sng">
            <a:solidFill>
              <a:schemeClr val="tx1"/>
            </a:solidFill>
            <a:prstDash val="solid"/>
            <a:round/>
            <a:headEnd type="none" w="lg" len="med"/>
            <a:tailEnd type="none" w="lg" len="med"/>
          </a:ln>
          <a:effectLst/>
        </p:spPr>
        <p:txBody>
          <a:bodyPr anchor="ctr">
            <a:spAutoFit/>
          </a:bodyPr>
          <a:lstStyle/>
          <a:p>
            <a:endParaRPr lang="en-US"/>
          </a:p>
        </p:txBody>
      </p:sp>
      <p:sp>
        <p:nvSpPr>
          <p:cNvPr id="233497" name="Rectangle 25" descr="Dark horizontal"/>
          <p:cNvSpPr>
            <a:spLocks noChangeArrowheads="1"/>
          </p:cNvSpPr>
          <p:nvPr/>
        </p:nvSpPr>
        <p:spPr bwMode="auto">
          <a:xfrm>
            <a:off x="4368800" y="2260600"/>
            <a:ext cx="968375" cy="660400"/>
          </a:xfrm>
          <a:prstGeom prst="rect">
            <a:avLst/>
          </a:prstGeom>
          <a:pattFill prst="dkHorz">
            <a:fgClr>
              <a:schemeClr val="tx1"/>
            </a:fgClr>
            <a:bgClr>
              <a:schemeClr val="bg1"/>
            </a:bgClr>
          </a:pattFill>
          <a:ln w="3175">
            <a:solidFill>
              <a:schemeClr val="tx1"/>
            </a:solidFill>
            <a:miter lim="800000"/>
            <a:headEnd type="none" w="lg" len="med"/>
            <a:tailEnd type="none" w="lg" len="med"/>
          </a:ln>
          <a:effectLst/>
        </p:spPr>
        <p:txBody>
          <a:bodyPr anchor="ctr">
            <a:spAutoFit/>
          </a:bodyPr>
          <a:lstStyle/>
          <a:p>
            <a:endParaRPr lang="en-US"/>
          </a:p>
        </p:txBody>
      </p:sp>
      <p:sp>
        <p:nvSpPr>
          <p:cNvPr id="233498" name="Rectangle 26"/>
          <p:cNvSpPr>
            <a:spLocks noChangeArrowheads="1"/>
          </p:cNvSpPr>
          <p:nvPr/>
        </p:nvSpPr>
        <p:spPr bwMode="auto">
          <a:xfrm>
            <a:off x="5106988" y="1828800"/>
            <a:ext cx="404812" cy="457200"/>
          </a:xfrm>
          <a:prstGeom prst="rect">
            <a:avLst/>
          </a:prstGeom>
          <a:noFill/>
          <a:ln w="12700">
            <a:noFill/>
            <a:miter lim="800000"/>
            <a:headEnd type="none" w="lg" len="med"/>
            <a:tailEnd type="none" w="lg" len="med"/>
          </a:ln>
          <a:effectLst/>
        </p:spPr>
        <p:txBody>
          <a:bodyPr wrap="none" anchor="ctr">
            <a:spAutoFit/>
          </a:bodyPr>
          <a:lstStyle/>
          <a:p>
            <a:pPr algn="ctr"/>
            <a:r>
              <a:rPr lang="en-US" sz="2400" dirty="0" smtClean="0"/>
              <a:t>V</a:t>
            </a:r>
            <a:endParaRPr lang="en-US" sz="2400" dirty="0"/>
          </a:p>
        </p:txBody>
      </p:sp>
      <p:sp>
        <p:nvSpPr>
          <p:cNvPr id="233505" name="Text Box 33"/>
          <p:cNvSpPr txBox="1">
            <a:spLocks noChangeArrowheads="1"/>
          </p:cNvSpPr>
          <p:nvPr/>
        </p:nvSpPr>
        <p:spPr bwMode="auto">
          <a:xfrm>
            <a:off x="5495925" y="2070100"/>
            <a:ext cx="347663" cy="457200"/>
          </a:xfrm>
          <a:prstGeom prst="rect">
            <a:avLst/>
          </a:prstGeom>
          <a:noFill/>
          <a:ln w="12700">
            <a:noFill/>
            <a:miter lim="800000"/>
            <a:headEnd type="none" w="lg" len="med"/>
            <a:tailEnd type="none" w="lg" len="med"/>
          </a:ln>
          <a:effectLst/>
        </p:spPr>
        <p:txBody>
          <a:bodyPr anchor="ctr">
            <a:spAutoFit/>
          </a:bodyPr>
          <a:lstStyle/>
          <a:p>
            <a:pPr algn="ctr"/>
            <a:r>
              <a:rPr lang="en-US" sz="2400">
                <a:latin typeface="Symbol" pitchFamily="18" charset="2"/>
              </a:rPr>
              <a:t>d</a:t>
            </a:r>
          </a:p>
        </p:txBody>
      </p:sp>
      <p:sp>
        <p:nvSpPr>
          <p:cNvPr id="233599" name="Freeform 127" descr="Dark horizontal"/>
          <p:cNvSpPr>
            <a:spLocks/>
          </p:cNvSpPr>
          <p:nvPr/>
        </p:nvSpPr>
        <p:spPr bwMode="auto">
          <a:xfrm>
            <a:off x="4365625" y="2955925"/>
            <a:ext cx="971550" cy="1133475"/>
          </a:xfrm>
          <a:custGeom>
            <a:avLst/>
            <a:gdLst/>
            <a:ahLst/>
            <a:cxnLst>
              <a:cxn ang="0">
                <a:pos x="2" y="0"/>
              </a:cxn>
              <a:cxn ang="0">
                <a:pos x="2" y="242"/>
              </a:cxn>
              <a:cxn ang="0">
                <a:pos x="408" y="240"/>
              </a:cxn>
              <a:cxn ang="0">
                <a:pos x="614" y="2"/>
              </a:cxn>
              <a:cxn ang="0">
                <a:pos x="2" y="0"/>
              </a:cxn>
            </a:cxnLst>
            <a:rect l="0" t="0" r="r" b="b"/>
            <a:pathLst>
              <a:path w="614" h="254">
                <a:moveTo>
                  <a:pt x="2" y="0"/>
                </a:moveTo>
                <a:cubicBezTo>
                  <a:pt x="2" y="254"/>
                  <a:pt x="0" y="24"/>
                  <a:pt x="2" y="242"/>
                </a:cubicBezTo>
                <a:cubicBezTo>
                  <a:pt x="168" y="242"/>
                  <a:pt x="96" y="240"/>
                  <a:pt x="408" y="240"/>
                </a:cubicBezTo>
                <a:cubicBezTo>
                  <a:pt x="512" y="168"/>
                  <a:pt x="608" y="126"/>
                  <a:pt x="614" y="2"/>
                </a:cubicBezTo>
                <a:cubicBezTo>
                  <a:pt x="326" y="2"/>
                  <a:pt x="442" y="2"/>
                  <a:pt x="2" y="0"/>
                </a:cubicBezTo>
                <a:close/>
              </a:path>
            </a:pathLst>
          </a:custGeom>
          <a:pattFill prst="dkHorz">
            <a:fgClr>
              <a:schemeClr val="tx1"/>
            </a:fgClr>
            <a:bgClr>
              <a:schemeClr val="bg1"/>
            </a:bgClr>
          </a:pattFill>
          <a:ln w="3175" cap="flat" cmpd="sng">
            <a:solidFill>
              <a:schemeClr val="tx1"/>
            </a:solidFill>
            <a:prstDash val="solid"/>
            <a:round/>
            <a:headEnd type="none" w="lg" len="med"/>
            <a:tailEnd type="none" w="lg" len="med"/>
          </a:ln>
          <a:effectLst/>
        </p:spPr>
        <p:txBody>
          <a:bodyPr anchor="ctr">
            <a:spAutoFit/>
          </a:bodyPr>
          <a:lstStyle/>
          <a:p>
            <a:endParaRPr lang="en-US"/>
          </a:p>
        </p:txBody>
      </p:sp>
      <p:sp>
        <p:nvSpPr>
          <p:cNvPr id="233601" name="Freeform 129" descr="Dark horizontal"/>
          <p:cNvSpPr>
            <a:spLocks/>
          </p:cNvSpPr>
          <p:nvPr/>
        </p:nvSpPr>
        <p:spPr bwMode="auto">
          <a:xfrm>
            <a:off x="6172200" y="4054475"/>
            <a:ext cx="635000" cy="174625"/>
          </a:xfrm>
          <a:custGeom>
            <a:avLst/>
            <a:gdLst/>
            <a:ahLst/>
            <a:cxnLst>
              <a:cxn ang="0">
                <a:pos x="0" y="1"/>
              </a:cxn>
              <a:cxn ang="0">
                <a:pos x="0" y="144"/>
              </a:cxn>
              <a:cxn ang="0">
                <a:pos x="400" y="1"/>
              </a:cxn>
              <a:cxn ang="0">
                <a:pos x="0" y="1"/>
              </a:cxn>
            </a:cxnLst>
            <a:rect l="0" t="0" r="r" b="b"/>
            <a:pathLst>
              <a:path w="400" h="144">
                <a:moveTo>
                  <a:pt x="0" y="1"/>
                </a:moveTo>
                <a:cubicBezTo>
                  <a:pt x="0" y="126"/>
                  <a:pt x="0" y="10"/>
                  <a:pt x="0" y="144"/>
                </a:cubicBezTo>
                <a:cubicBezTo>
                  <a:pt x="118" y="116"/>
                  <a:pt x="332" y="72"/>
                  <a:pt x="400" y="1"/>
                </a:cubicBezTo>
                <a:cubicBezTo>
                  <a:pt x="30" y="1"/>
                  <a:pt x="373" y="0"/>
                  <a:pt x="0" y="1"/>
                </a:cubicBezTo>
                <a:close/>
              </a:path>
            </a:pathLst>
          </a:custGeom>
          <a:pattFill prst="dkHorz">
            <a:fgClr>
              <a:schemeClr val="tx1"/>
            </a:fgClr>
            <a:bgClr>
              <a:schemeClr val="bg1"/>
            </a:bgClr>
          </a:pattFill>
          <a:ln w="3175" cap="flat" cmpd="sng">
            <a:solidFill>
              <a:schemeClr val="tx1"/>
            </a:solidFill>
            <a:prstDash val="solid"/>
            <a:round/>
            <a:headEnd type="none" w="lg" len="med"/>
            <a:tailEnd type="none" w="lg" len="med"/>
          </a:ln>
          <a:effectLst/>
        </p:spPr>
        <p:txBody>
          <a:bodyPr anchor="ctr">
            <a:spAutoFit/>
          </a:bodyPr>
          <a:lstStyle/>
          <a:p>
            <a:endParaRPr lang="en-US"/>
          </a:p>
        </p:txBody>
      </p:sp>
      <p:sp>
        <p:nvSpPr>
          <p:cNvPr id="233603" name="Freeform 131" descr="Dark horizontal"/>
          <p:cNvSpPr>
            <a:spLocks/>
          </p:cNvSpPr>
          <p:nvPr/>
        </p:nvSpPr>
        <p:spPr bwMode="auto">
          <a:xfrm>
            <a:off x="6169025" y="2270125"/>
            <a:ext cx="971550" cy="1844675"/>
          </a:xfrm>
          <a:custGeom>
            <a:avLst/>
            <a:gdLst/>
            <a:ahLst/>
            <a:cxnLst>
              <a:cxn ang="0">
                <a:pos x="2" y="0"/>
              </a:cxn>
              <a:cxn ang="0">
                <a:pos x="2" y="242"/>
              </a:cxn>
              <a:cxn ang="0">
                <a:pos x="408" y="240"/>
              </a:cxn>
              <a:cxn ang="0">
                <a:pos x="614" y="2"/>
              </a:cxn>
              <a:cxn ang="0">
                <a:pos x="2" y="0"/>
              </a:cxn>
            </a:cxnLst>
            <a:rect l="0" t="0" r="r" b="b"/>
            <a:pathLst>
              <a:path w="614" h="254">
                <a:moveTo>
                  <a:pt x="2" y="0"/>
                </a:moveTo>
                <a:cubicBezTo>
                  <a:pt x="2" y="254"/>
                  <a:pt x="0" y="24"/>
                  <a:pt x="2" y="242"/>
                </a:cubicBezTo>
                <a:cubicBezTo>
                  <a:pt x="168" y="242"/>
                  <a:pt x="96" y="240"/>
                  <a:pt x="408" y="240"/>
                </a:cubicBezTo>
                <a:cubicBezTo>
                  <a:pt x="512" y="168"/>
                  <a:pt x="608" y="126"/>
                  <a:pt x="614" y="2"/>
                </a:cubicBezTo>
                <a:cubicBezTo>
                  <a:pt x="326" y="2"/>
                  <a:pt x="442" y="2"/>
                  <a:pt x="2" y="0"/>
                </a:cubicBezTo>
                <a:close/>
              </a:path>
            </a:pathLst>
          </a:custGeom>
          <a:pattFill prst="dkHorz">
            <a:fgClr>
              <a:schemeClr val="tx1"/>
            </a:fgClr>
            <a:bgClr>
              <a:schemeClr val="bg1"/>
            </a:bgClr>
          </a:pattFill>
          <a:ln w="3175" cap="flat" cmpd="sng">
            <a:solidFill>
              <a:schemeClr val="tx1"/>
            </a:solidFill>
            <a:prstDash val="solid"/>
            <a:round/>
            <a:headEnd type="none" w="lg" len="med"/>
            <a:tailEnd type="none" w="lg" len="med"/>
          </a:ln>
          <a:effectLst/>
        </p:spPr>
        <p:txBody>
          <a:bodyPr anchor="ctr">
            <a:spAutoFit/>
          </a:bodyPr>
          <a:lstStyle/>
          <a:p>
            <a:endParaRPr lang="en-US"/>
          </a:p>
        </p:txBody>
      </p:sp>
      <p:sp>
        <p:nvSpPr>
          <p:cNvPr id="233612" name="Rectangle 140"/>
          <p:cNvSpPr>
            <a:spLocks noChangeArrowheads="1"/>
          </p:cNvSpPr>
          <p:nvPr/>
        </p:nvSpPr>
        <p:spPr bwMode="auto">
          <a:xfrm>
            <a:off x="6999288" y="1854200"/>
            <a:ext cx="404812" cy="457200"/>
          </a:xfrm>
          <a:prstGeom prst="rect">
            <a:avLst/>
          </a:prstGeom>
          <a:noFill/>
          <a:ln w="12700">
            <a:noFill/>
            <a:miter lim="800000"/>
            <a:headEnd type="none" w="lg" len="med"/>
            <a:tailEnd type="none" w="lg" len="med"/>
          </a:ln>
          <a:effectLst/>
        </p:spPr>
        <p:txBody>
          <a:bodyPr wrap="none" anchor="ctr">
            <a:spAutoFit/>
          </a:bodyPr>
          <a:lstStyle/>
          <a:p>
            <a:pPr algn="ctr"/>
            <a:r>
              <a:rPr lang="en-US" sz="2400" dirty="0" smtClean="0"/>
              <a:t>V</a:t>
            </a:r>
            <a:endParaRPr lang="en-US" sz="2400" dirty="0"/>
          </a:p>
        </p:txBody>
      </p:sp>
      <p:sp>
        <p:nvSpPr>
          <p:cNvPr id="233613" name="Text Box 141"/>
          <p:cNvSpPr txBox="1">
            <a:spLocks noChangeArrowheads="1"/>
          </p:cNvSpPr>
          <p:nvPr/>
        </p:nvSpPr>
        <p:spPr bwMode="auto">
          <a:xfrm>
            <a:off x="7326313" y="2882900"/>
            <a:ext cx="1282700" cy="457200"/>
          </a:xfrm>
          <a:prstGeom prst="rect">
            <a:avLst/>
          </a:prstGeom>
          <a:noFill/>
          <a:ln w="12700">
            <a:noFill/>
            <a:miter lim="800000"/>
            <a:headEnd type="none" w="lg" len="med"/>
            <a:tailEnd type="none" w="lg" len="med"/>
          </a:ln>
          <a:effectLst/>
        </p:spPr>
        <p:txBody>
          <a:bodyPr wrap="none" anchor="ctr">
            <a:spAutoFit/>
          </a:bodyPr>
          <a:lstStyle/>
          <a:p>
            <a:r>
              <a:rPr lang="en-US" sz="2400">
                <a:solidFill>
                  <a:schemeClr val="folHlink"/>
                </a:solidFill>
              </a:rPr>
              <a:t>turbulent</a:t>
            </a:r>
          </a:p>
        </p:txBody>
      </p:sp>
      <p:sp>
        <p:nvSpPr>
          <p:cNvPr id="233614" name="Line 142"/>
          <p:cNvSpPr>
            <a:spLocks noChangeShapeType="1"/>
          </p:cNvSpPr>
          <p:nvPr/>
        </p:nvSpPr>
        <p:spPr bwMode="auto">
          <a:xfrm>
            <a:off x="7366000" y="3302000"/>
            <a:ext cx="11557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233615" name="AutoShape 143"/>
          <p:cNvSpPr>
            <a:spLocks/>
          </p:cNvSpPr>
          <p:nvPr/>
        </p:nvSpPr>
        <p:spPr bwMode="auto">
          <a:xfrm>
            <a:off x="7213600" y="2273300"/>
            <a:ext cx="127000" cy="1727200"/>
          </a:xfrm>
          <a:prstGeom prst="rightBrace">
            <a:avLst>
              <a:gd name="adj1" fmla="val 113333"/>
              <a:gd name="adj2" fmla="val 50000"/>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233616" name="Text Box 144"/>
          <p:cNvSpPr txBox="1">
            <a:spLocks noChangeArrowheads="1"/>
          </p:cNvSpPr>
          <p:nvPr/>
        </p:nvSpPr>
        <p:spPr bwMode="auto">
          <a:xfrm>
            <a:off x="7402513" y="3729038"/>
            <a:ext cx="1243012" cy="822325"/>
          </a:xfrm>
          <a:prstGeom prst="rect">
            <a:avLst/>
          </a:prstGeom>
          <a:noFill/>
          <a:ln w="12700">
            <a:noFill/>
            <a:miter lim="800000"/>
            <a:headEnd type="none" w="lg" len="med"/>
            <a:tailEnd type="none" w="lg" len="med"/>
          </a:ln>
          <a:effectLst/>
        </p:spPr>
        <p:txBody>
          <a:bodyPr wrap="none" anchor="ctr">
            <a:spAutoFit/>
          </a:bodyPr>
          <a:lstStyle/>
          <a:p>
            <a:r>
              <a:rPr lang="en-US" sz="2400">
                <a:solidFill>
                  <a:schemeClr val="folHlink"/>
                </a:solidFill>
              </a:rPr>
              <a:t>Viscous </a:t>
            </a:r>
          </a:p>
          <a:p>
            <a:r>
              <a:rPr lang="en-US" sz="2400">
                <a:solidFill>
                  <a:schemeClr val="folHlink"/>
                </a:solidFill>
              </a:rPr>
              <a:t>sublayer</a:t>
            </a:r>
          </a:p>
        </p:txBody>
      </p:sp>
      <p:sp>
        <p:nvSpPr>
          <p:cNvPr id="233617" name="Line 145"/>
          <p:cNvSpPr>
            <a:spLocks noChangeShapeType="1"/>
          </p:cNvSpPr>
          <p:nvPr/>
        </p:nvSpPr>
        <p:spPr bwMode="auto">
          <a:xfrm>
            <a:off x="7442200" y="4089400"/>
            <a:ext cx="11557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233618" name="AutoShape 146"/>
          <p:cNvSpPr>
            <a:spLocks/>
          </p:cNvSpPr>
          <p:nvPr/>
        </p:nvSpPr>
        <p:spPr bwMode="auto">
          <a:xfrm>
            <a:off x="7226300" y="4013200"/>
            <a:ext cx="152400" cy="190500"/>
          </a:xfrm>
          <a:prstGeom prst="rightBrace">
            <a:avLst>
              <a:gd name="adj1" fmla="val 10417"/>
              <a:gd name="adj2" fmla="val 50000"/>
            </a:avLst>
          </a:prstGeom>
          <a:noFill/>
          <a:ln w="12700">
            <a:solidFill>
              <a:schemeClr val="tx1"/>
            </a:solidFill>
            <a:round/>
            <a:headEnd type="none" w="lg" len="med"/>
            <a:tailEnd type="none" w="lg" len="med"/>
          </a:ln>
          <a:effectLst/>
        </p:spPr>
        <p:txBody>
          <a:bodyPr anchor="ctr">
            <a:spAutoFit/>
          </a:bodyPr>
          <a:lstStyle/>
          <a:p>
            <a:endParaRPr lang="en-US"/>
          </a:p>
        </p:txBody>
      </p:sp>
      <p:sp>
        <p:nvSpPr>
          <p:cNvPr id="233619" name="Line 147"/>
          <p:cNvSpPr>
            <a:spLocks noChangeShapeType="1"/>
          </p:cNvSpPr>
          <p:nvPr/>
        </p:nvSpPr>
        <p:spPr bwMode="auto">
          <a:xfrm>
            <a:off x="7454900" y="4508500"/>
            <a:ext cx="11557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233620" name="Text Box 148"/>
          <p:cNvSpPr txBox="1">
            <a:spLocks noChangeArrowheads="1"/>
          </p:cNvSpPr>
          <p:nvPr/>
        </p:nvSpPr>
        <p:spPr bwMode="auto">
          <a:xfrm>
            <a:off x="4160838" y="4716463"/>
            <a:ext cx="3243262" cy="396875"/>
          </a:xfrm>
          <a:prstGeom prst="rect">
            <a:avLst/>
          </a:prstGeom>
          <a:noFill/>
          <a:ln w="12700">
            <a:noFill/>
            <a:miter lim="800000"/>
            <a:headEnd type="none" w="lg" len="med"/>
            <a:tailEnd type="none" w="lg" len="med"/>
          </a:ln>
          <a:effectLst/>
        </p:spPr>
        <p:txBody>
          <a:bodyPr wrap="none" anchor="ctr">
            <a:spAutoFit/>
          </a:bodyPr>
          <a:lstStyle/>
          <a:p>
            <a:pPr algn="ctr"/>
            <a:r>
              <a:rPr lang="en-US" sz="2000"/>
              <a:t>This slope (du/dy) controls </a:t>
            </a:r>
            <a:r>
              <a:rPr lang="en-US" sz="2000">
                <a:latin typeface="Symbol" pitchFamily="18" charset="2"/>
              </a:rPr>
              <a:t>t</a:t>
            </a:r>
            <a:r>
              <a:rPr lang="en-US" sz="2000" baseline="-25000"/>
              <a:t>0</a:t>
            </a:r>
            <a:r>
              <a:rPr lang="en-US" sz="2000"/>
              <a:t>.</a:t>
            </a:r>
          </a:p>
        </p:txBody>
      </p:sp>
      <p:sp>
        <p:nvSpPr>
          <p:cNvPr id="233610" name="Comment 138"/>
          <p:cNvSpPr>
            <a:spLocks noChangeArrowheads="1"/>
          </p:cNvSpPr>
          <p:nvPr/>
        </p:nvSpPr>
        <p:spPr bwMode="auto">
          <a:xfrm>
            <a:off x="3353291" y="6334780"/>
            <a:ext cx="5623655" cy="523220"/>
          </a:xfrm>
          <a:prstGeom prst="rect">
            <a:avLst/>
          </a:prstGeom>
          <a:noFill/>
          <a:ln w="12700">
            <a:noFill/>
            <a:miter lim="800000"/>
            <a:headEnd type="none" w="sm" len="sm"/>
            <a:tailEnd type="none" w="sm" len="sm"/>
          </a:ln>
          <a:effectLst/>
        </p:spPr>
        <p:txBody>
          <a:bodyPr wrap="none">
            <a:spAutoFit/>
          </a:bodyPr>
          <a:lstStyle/>
          <a:p>
            <a:pPr>
              <a:buClr>
                <a:schemeClr val="hlink"/>
              </a:buClr>
              <a:buFont typeface="Monotype Sorts" pitchFamily="2" charset="2"/>
              <a:buNone/>
            </a:pPr>
            <a:r>
              <a:rPr lang="en-US" dirty="0" smtClean="0"/>
              <a:t>Where are flocs going to stop rolling?</a:t>
            </a:r>
            <a:endParaRPr lang="en-US" dirty="0">
              <a:latin typeface="MT Extra" pitchFamily="18" charset="2"/>
            </a:endParaRPr>
          </a:p>
        </p:txBody>
      </p:sp>
      <p:sp>
        <p:nvSpPr>
          <p:cNvPr id="233475" name="Rectangle 3" descr="Wide downward diagonal"/>
          <p:cNvSpPr>
            <a:spLocks noChangeArrowheads="1"/>
          </p:cNvSpPr>
          <p:nvPr/>
        </p:nvSpPr>
        <p:spPr bwMode="auto">
          <a:xfrm rot="-5400000">
            <a:off x="4439443" y="1675607"/>
            <a:ext cx="74613" cy="5232400"/>
          </a:xfrm>
          <a:prstGeom prst="rect">
            <a:avLst/>
          </a:prstGeom>
          <a:pattFill prst="wdDnDiag">
            <a:fgClr>
              <a:schemeClr val="accent1"/>
            </a:fgClr>
            <a:bgClr>
              <a:schemeClr val="bg1"/>
            </a:bgClr>
          </a:pattFill>
          <a:ln w="25400">
            <a:solidFill>
              <a:schemeClr val="accent1"/>
            </a:solidFill>
            <a:miter lim="800000"/>
            <a:headEnd type="none" w="lg" len="med"/>
            <a:tailEnd type="none" w="lg" len="med"/>
          </a:ln>
          <a:effectLst/>
        </p:spPr>
        <p:txBody>
          <a:bodyPr anchor="ctr">
            <a:spAutoFit/>
          </a:bodyPr>
          <a:lstStyle/>
          <a:p>
            <a:endParaRPr lang="en-US"/>
          </a:p>
        </p:txBody>
      </p:sp>
      <p:sp>
        <p:nvSpPr>
          <p:cNvPr id="233511" name="Freeform 39"/>
          <p:cNvSpPr>
            <a:spLocks/>
          </p:cNvSpPr>
          <p:nvPr/>
        </p:nvSpPr>
        <p:spPr bwMode="auto">
          <a:xfrm>
            <a:off x="1854200" y="3937000"/>
            <a:ext cx="1752600" cy="304800"/>
          </a:xfrm>
          <a:custGeom>
            <a:avLst/>
            <a:gdLst/>
            <a:ahLst/>
            <a:cxnLst>
              <a:cxn ang="0">
                <a:pos x="0" y="976"/>
              </a:cxn>
              <a:cxn ang="0">
                <a:pos x="3224" y="0"/>
              </a:cxn>
            </a:cxnLst>
            <a:rect l="0" t="0" r="r" b="b"/>
            <a:pathLst>
              <a:path w="3224" h="976">
                <a:moveTo>
                  <a:pt x="0" y="976"/>
                </a:moveTo>
                <a:cubicBezTo>
                  <a:pt x="0" y="552"/>
                  <a:pt x="1984" y="200"/>
                  <a:pt x="3224" y="0"/>
                </a:cubicBezTo>
              </a:path>
            </a:pathLst>
          </a:custGeom>
          <a:noFill/>
          <a:ln w="38100" cap="flat" cmpd="sng">
            <a:solidFill>
              <a:schemeClr val="accent2"/>
            </a:solidFill>
            <a:prstDash val="solid"/>
            <a:round/>
            <a:headEnd type="none" w="lg" len="med"/>
            <a:tailEnd type="none" w="lg" len="med"/>
          </a:ln>
          <a:effectLst/>
        </p:spPr>
        <p:txBody>
          <a:bodyPr anchor="ctr">
            <a:spAutoFit/>
          </a:bodyPr>
          <a:lstStyle/>
          <a:p>
            <a:endParaRPr lang="en-US"/>
          </a:p>
        </p:txBody>
      </p:sp>
      <p:sp>
        <p:nvSpPr>
          <p:cNvPr id="233600" name="Freeform 128"/>
          <p:cNvSpPr>
            <a:spLocks/>
          </p:cNvSpPr>
          <p:nvPr/>
        </p:nvSpPr>
        <p:spPr bwMode="auto">
          <a:xfrm>
            <a:off x="1854200" y="1905000"/>
            <a:ext cx="5410200" cy="2336800"/>
          </a:xfrm>
          <a:custGeom>
            <a:avLst/>
            <a:gdLst/>
            <a:ahLst/>
            <a:cxnLst>
              <a:cxn ang="0">
                <a:pos x="0" y="1920"/>
              </a:cxn>
              <a:cxn ang="0">
                <a:pos x="952" y="944"/>
              </a:cxn>
              <a:cxn ang="0">
                <a:pos x="2248" y="0"/>
              </a:cxn>
            </a:cxnLst>
            <a:rect l="0" t="0" r="r" b="b"/>
            <a:pathLst>
              <a:path w="2248" h="1920">
                <a:moveTo>
                  <a:pt x="0" y="1920"/>
                </a:moveTo>
                <a:cubicBezTo>
                  <a:pt x="168" y="1560"/>
                  <a:pt x="577" y="1264"/>
                  <a:pt x="952" y="944"/>
                </a:cubicBezTo>
                <a:cubicBezTo>
                  <a:pt x="1327" y="624"/>
                  <a:pt x="2032" y="157"/>
                  <a:pt x="2248" y="0"/>
                </a:cubicBezTo>
              </a:path>
            </a:pathLst>
          </a:custGeom>
          <a:noFill/>
          <a:ln w="38100" cap="flat" cmpd="sng">
            <a:solidFill>
              <a:schemeClr val="tx2"/>
            </a:solidFill>
            <a:prstDash val="solid"/>
            <a:round/>
            <a:headEnd type="none" w="lg" len="med"/>
            <a:tailEnd type="none" w="lg" len="med"/>
          </a:ln>
          <a:effectLst/>
        </p:spPr>
        <p:txBody>
          <a:bodyPr anchor="ctr">
            <a:spAutoFit/>
          </a:bodyPr>
          <a:lstStyle/>
          <a:p>
            <a:endParaRPr lang="en-US"/>
          </a:p>
        </p:txBody>
      </p:sp>
      <p:sp>
        <p:nvSpPr>
          <p:cNvPr id="233621" name="Line 149"/>
          <p:cNvSpPr>
            <a:spLocks noChangeShapeType="1"/>
          </p:cNvSpPr>
          <p:nvPr/>
        </p:nvSpPr>
        <p:spPr bwMode="auto">
          <a:xfrm flipH="1" flipV="1">
            <a:off x="4737100" y="4191000"/>
            <a:ext cx="342900" cy="685800"/>
          </a:xfrm>
          <a:prstGeom prst="line">
            <a:avLst/>
          </a:prstGeom>
          <a:noFill/>
          <a:ln w="28575">
            <a:solidFill>
              <a:schemeClr val="tx2"/>
            </a:solidFill>
            <a:round/>
            <a:headEnd type="none" w="lg" len="med"/>
            <a:tailEnd type="triangle" w="lg" len="med"/>
          </a:ln>
          <a:effectLst/>
        </p:spPr>
        <p:txBody>
          <a:bodyPr anchor="ctr">
            <a:spAutoFit/>
          </a:bodyPr>
          <a:lstStyle/>
          <a:p>
            <a:endParaRPr lang="en-US"/>
          </a:p>
        </p:txBody>
      </p:sp>
      <p:pic>
        <p:nvPicPr>
          <p:cNvPr id="990211" name="Picture 3"/>
          <p:cNvPicPr>
            <a:picLocks noChangeAspect="1" noChangeArrowheads="1"/>
          </p:cNvPicPr>
          <p:nvPr/>
        </p:nvPicPr>
        <p:blipFill>
          <a:blip r:embed="rId3" cstate="print"/>
          <a:srcRect/>
          <a:stretch>
            <a:fillRect/>
          </a:stretch>
        </p:blipFill>
        <p:spPr bwMode="auto">
          <a:xfrm>
            <a:off x="1167181" y="4389928"/>
            <a:ext cx="6244737" cy="2113768"/>
          </a:xfrm>
          <a:prstGeom prst="rect">
            <a:avLst/>
          </a:prstGeom>
          <a:noFill/>
          <a:ln w="9525">
            <a:noFill/>
            <a:miter lim="800000"/>
            <a:headEnd/>
            <a:tailEnd/>
          </a:ln>
          <a:effectLst/>
        </p:spPr>
      </p:pic>
      <p:cxnSp>
        <p:nvCxnSpPr>
          <p:cNvPr id="55" name="Straight Arrow Connector 54"/>
          <p:cNvCxnSpPr/>
          <p:nvPr/>
        </p:nvCxnSpPr>
        <p:spPr bwMode="auto">
          <a:xfrm rot="10800000">
            <a:off x="5433646" y="5908432"/>
            <a:ext cx="580292" cy="536331"/>
          </a:xfrm>
          <a:prstGeom prst="straightConnector1">
            <a:avLst/>
          </a:prstGeom>
          <a:noFill/>
          <a:ln w="12700" cap="flat" cmpd="sng" algn="ctr">
            <a:solidFill>
              <a:schemeClr val="accent4"/>
            </a:solidFill>
            <a:prstDash val="solid"/>
            <a:round/>
            <a:headEnd type="none" w="lg" len="med"/>
            <a:tailEnd type="arrow"/>
          </a:ln>
          <a:effectLst/>
        </p:spPr>
      </p:cxnSp>
      <p:sp>
        <p:nvSpPr>
          <p:cNvPr id="44" name="Oval 43"/>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smtClean="0">
                <a:solidFill>
                  <a:schemeClr val="bg1"/>
                </a:solidFill>
              </a:rPr>
              <a:t>extra</a:t>
            </a:r>
            <a:endParaRPr kumimoji="0" lang="en-US" sz="1600" b="0" i="0" u="none" strike="noStrike" cap="none" normalizeH="0" baseline="0" dirty="0" smtClean="0">
              <a:ln>
                <a:noFill/>
              </a:ln>
              <a:solidFill>
                <a:schemeClr val="bg1"/>
              </a:solidFill>
              <a:effectLst/>
              <a:latin typeface="Times New Roman"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36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36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613" grpId="0" build="p" autoUpdateAnimBg="0"/>
      <p:bldP spid="233616"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Shear – </a:t>
            </a:r>
            <a:br>
              <a:rPr lang="en-US" dirty="0" smtClean="0"/>
            </a:br>
            <a:r>
              <a:rPr lang="en-US" dirty="0" smtClean="0"/>
              <a:t>Minimum Velocity</a:t>
            </a:r>
            <a:endParaRPr lang="en-US" dirty="0"/>
          </a:p>
        </p:txBody>
      </p:sp>
      <p:sp>
        <p:nvSpPr>
          <p:cNvPr id="4" name="TextBox 3"/>
          <p:cNvSpPr txBox="1"/>
          <p:nvPr/>
        </p:nvSpPr>
        <p:spPr>
          <a:xfrm>
            <a:off x="743507" y="1924524"/>
            <a:ext cx="7924674" cy="954107"/>
          </a:xfrm>
          <a:prstGeom prst="rect">
            <a:avLst/>
          </a:prstGeom>
          <a:noFill/>
        </p:spPr>
        <p:txBody>
          <a:bodyPr wrap="square" rtlCol="0">
            <a:spAutoFit/>
          </a:bodyPr>
          <a:lstStyle/>
          <a:p>
            <a:r>
              <a:rPr lang="en-US" dirty="0" smtClean="0"/>
              <a:t>Lowest shear will be where the boundary layer switches from laminar to turbulent (500,000)</a:t>
            </a:r>
            <a:endParaRPr lang="en-US" dirty="0"/>
          </a:p>
        </p:txBody>
      </p:sp>
      <p:sp>
        <p:nvSpPr>
          <p:cNvPr id="5" name="TextBox 4"/>
          <p:cNvSpPr txBox="1"/>
          <p:nvPr/>
        </p:nvSpPr>
        <p:spPr>
          <a:xfrm>
            <a:off x="3810689" y="2922646"/>
            <a:ext cx="4708340" cy="523220"/>
          </a:xfrm>
          <a:prstGeom prst="rect">
            <a:avLst/>
          </a:prstGeom>
          <a:noFill/>
        </p:spPr>
        <p:txBody>
          <a:bodyPr wrap="none" rtlCol="0">
            <a:spAutoFit/>
          </a:bodyPr>
          <a:lstStyle/>
          <a:p>
            <a:r>
              <a:rPr lang="en-US" dirty="0" smtClean="0"/>
              <a:t>Drag in laminar boundary layer</a:t>
            </a:r>
            <a:endParaRPr lang="en-US" dirty="0"/>
          </a:p>
        </p:txBody>
      </p:sp>
      <p:graphicFrame>
        <p:nvGraphicFramePr>
          <p:cNvPr id="982019" name="Object 3"/>
          <p:cNvGraphicFramePr>
            <a:graphicFrameLocks noChangeAspect="1"/>
          </p:cNvGraphicFramePr>
          <p:nvPr/>
        </p:nvGraphicFramePr>
        <p:xfrm>
          <a:off x="1080233" y="3826852"/>
          <a:ext cx="1168400" cy="736600"/>
        </p:xfrm>
        <a:graphic>
          <a:graphicData uri="http://schemas.openxmlformats.org/presentationml/2006/ole">
            <mc:AlternateContent xmlns:mc="http://schemas.openxmlformats.org/markup-compatibility/2006">
              <mc:Choice xmlns:v="urn:schemas-microsoft-com:vml" Requires="v">
                <p:oleObj spid="_x0000_s982541" name="Equation" r:id="rId3" imgW="1168200" imgH="736560" progId="Equation.DSMT4">
                  <p:embed/>
                </p:oleObj>
              </mc:Choice>
              <mc:Fallback>
                <p:oleObj name="Equation" r:id="rId3" imgW="1168200" imgH="73656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233" y="3826852"/>
                        <a:ext cx="1168400" cy="7366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8" name="Object 2"/>
          <p:cNvGraphicFramePr>
            <a:graphicFrameLocks noChangeAspect="1"/>
          </p:cNvGraphicFramePr>
          <p:nvPr/>
        </p:nvGraphicFramePr>
        <p:xfrm>
          <a:off x="681892" y="2870322"/>
          <a:ext cx="2235200" cy="850900"/>
        </p:xfrm>
        <a:graphic>
          <a:graphicData uri="http://schemas.openxmlformats.org/presentationml/2006/ole">
            <mc:AlternateContent xmlns:mc="http://schemas.openxmlformats.org/markup-compatibility/2006">
              <mc:Choice xmlns:v="urn:schemas-microsoft-com:vml" Requires="v">
                <p:oleObj spid="_x0000_s982542" name="Equation" r:id="rId5" imgW="2234880" imgH="850680" progId="Equation.DSMT4">
                  <p:embed/>
                </p:oleObj>
              </mc:Choice>
              <mc:Fallback>
                <p:oleObj name="Equation" r:id="rId5" imgW="2234880" imgH="850680"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892" y="2870322"/>
                        <a:ext cx="2235200" cy="8509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9" name="Object 2"/>
          <p:cNvGraphicFramePr>
            <a:graphicFrameLocks noChangeAspect="1"/>
          </p:cNvGraphicFramePr>
          <p:nvPr/>
        </p:nvGraphicFramePr>
        <p:xfrm>
          <a:off x="344121" y="4665052"/>
          <a:ext cx="2895600" cy="774700"/>
        </p:xfrm>
        <a:graphic>
          <a:graphicData uri="http://schemas.openxmlformats.org/presentationml/2006/ole">
            <mc:AlternateContent xmlns:mc="http://schemas.openxmlformats.org/markup-compatibility/2006">
              <mc:Choice xmlns:v="urn:schemas-microsoft-com:vml" Requires="v">
                <p:oleObj spid="_x0000_s982543" name="Equation" r:id="rId7" imgW="2895480" imgH="774360" progId="Equation.DSMT4">
                  <p:embed/>
                </p:oleObj>
              </mc:Choice>
              <mc:Fallback>
                <p:oleObj name="Equation" r:id="rId7" imgW="2895480" imgH="774360" progId="Equation.DSMT4">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4121" y="4665052"/>
                        <a:ext cx="2895600" cy="7747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0" name="TextBox 9"/>
          <p:cNvSpPr txBox="1"/>
          <p:nvPr/>
        </p:nvSpPr>
        <p:spPr>
          <a:xfrm>
            <a:off x="3786376" y="3416566"/>
            <a:ext cx="3528530" cy="523220"/>
          </a:xfrm>
          <a:prstGeom prst="rect">
            <a:avLst/>
          </a:prstGeom>
          <a:noFill/>
        </p:spPr>
        <p:txBody>
          <a:bodyPr wrap="none" rtlCol="0">
            <a:spAutoFit/>
          </a:bodyPr>
          <a:lstStyle/>
          <a:p>
            <a:r>
              <a:rPr lang="en-US" dirty="0" smtClean="0"/>
              <a:t>Distance along channel</a:t>
            </a:r>
            <a:endParaRPr lang="en-US" dirty="0"/>
          </a:p>
        </p:txBody>
      </p:sp>
      <p:cxnSp>
        <p:nvCxnSpPr>
          <p:cNvPr id="12" name="Straight Arrow Connector 11"/>
          <p:cNvCxnSpPr>
            <a:stCxn id="10" idx="1"/>
          </p:cNvCxnSpPr>
          <p:nvPr/>
        </p:nvCxnSpPr>
        <p:spPr bwMode="auto">
          <a:xfrm rot="10800000" flipV="1">
            <a:off x="2259624" y="3678176"/>
            <a:ext cx="1526753" cy="322324"/>
          </a:xfrm>
          <a:prstGeom prst="straightConnector1">
            <a:avLst/>
          </a:prstGeom>
          <a:noFill/>
          <a:ln w="12700" cap="flat" cmpd="sng" algn="ctr">
            <a:solidFill>
              <a:schemeClr val="tx1"/>
            </a:solidFill>
            <a:prstDash val="solid"/>
            <a:round/>
            <a:headEnd type="none" w="lg" len="med"/>
            <a:tailEnd type="arrow"/>
          </a:ln>
          <a:effectLst/>
        </p:spPr>
      </p:cxnSp>
      <p:sp>
        <p:nvSpPr>
          <p:cNvPr id="13" name="TextBox 12"/>
          <p:cNvSpPr txBox="1"/>
          <p:nvPr/>
        </p:nvSpPr>
        <p:spPr>
          <a:xfrm>
            <a:off x="3525543" y="5750522"/>
            <a:ext cx="5328311" cy="954107"/>
          </a:xfrm>
          <a:prstGeom prst="rect">
            <a:avLst/>
          </a:prstGeom>
          <a:noFill/>
        </p:spPr>
        <p:txBody>
          <a:bodyPr wrap="square" rtlCol="0">
            <a:spAutoFit/>
          </a:bodyPr>
          <a:lstStyle/>
          <a:p>
            <a:r>
              <a:rPr lang="en-US" dirty="0" smtClean="0"/>
              <a:t>The lowest velocity that will keep flocs moving</a:t>
            </a:r>
            <a:endParaRPr lang="en-US" dirty="0"/>
          </a:p>
        </p:txBody>
      </p:sp>
      <p:pic>
        <p:nvPicPr>
          <p:cNvPr id="982023" name="Picture 7"/>
          <p:cNvPicPr>
            <a:picLocks noChangeAspect="1" noChangeArrowheads="1"/>
          </p:cNvPicPr>
          <p:nvPr/>
        </p:nvPicPr>
        <p:blipFill>
          <a:blip r:embed="rId9" cstate="print"/>
          <a:srcRect/>
          <a:stretch>
            <a:fillRect/>
          </a:stretch>
        </p:blipFill>
        <p:spPr bwMode="auto">
          <a:xfrm>
            <a:off x="3584202" y="3817565"/>
            <a:ext cx="2800350" cy="1876425"/>
          </a:xfrm>
          <a:prstGeom prst="rect">
            <a:avLst/>
          </a:prstGeom>
          <a:noFill/>
          <a:ln w="9525">
            <a:noFill/>
            <a:miter lim="800000"/>
            <a:headEnd/>
            <a:tailEnd/>
          </a:ln>
          <a:effectLst/>
        </p:spPr>
      </p:pic>
      <p:graphicFrame>
        <p:nvGraphicFramePr>
          <p:cNvPr id="19" name="Object 2"/>
          <p:cNvGraphicFramePr>
            <a:graphicFrameLocks noChangeAspect="1"/>
          </p:cNvGraphicFramePr>
          <p:nvPr/>
        </p:nvGraphicFramePr>
        <p:xfrm>
          <a:off x="338138" y="5702300"/>
          <a:ext cx="2870200" cy="1003300"/>
        </p:xfrm>
        <a:graphic>
          <a:graphicData uri="http://schemas.openxmlformats.org/presentationml/2006/ole">
            <mc:AlternateContent xmlns:mc="http://schemas.openxmlformats.org/markup-compatibility/2006">
              <mc:Choice xmlns:v="urn:schemas-microsoft-com:vml" Requires="v">
                <p:oleObj spid="_x0000_s982544" name="Equation" r:id="rId10" imgW="2869920" imgH="1002960" progId="Equation.DSMT4">
                  <p:embed/>
                </p:oleObj>
              </mc:Choice>
              <mc:Fallback>
                <p:oleObj name="Equation" r:id="rId10" imgW="2869920" imgH="100296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8138" y="5702300"/>
                        <a:ext cx="2870200" cy="10033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4" name="Oval 13"/>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smtClean="0">
                <a:solidFill>
                  <a:schemeClr val="bg1"/>
                </a:solidFill>
              </a:rPr>
              <a:t>extra</a:t>
            </a:r>
            <a:endParaRPr kumimoji="0" lang="en-US" sz="1600" b="0" i="0" u="none" strike="noStrike" cap="none" normalizeH="0" baseline="0" dirty="0" smtClean="0">
              <a:ln>
                <a:noFill/>
              </a:ln>
              <a:solidFill>
                <a:schemeClr val="bg1"/>
              </a:solidFill>
              <a:effectLst/>
              <a:latin typeface="Times New Roman"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820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the Flocs (buried) in the Boundary Layer?</a:t>
            </a:r>
            <a:endParaRPr lang="en-US" dirty="0"/>
          </a:p>
        </p:txBody>
      </p:sp>
      <p:pic>
        <p:nvPicPr>
          <p:cNvPr id="997378" name="Picture 2"/>
          <p:cNvPicPr>
            <a:picLocks noChangeAspect="1" noChangeArrowheads="1"/>
          </p:cNvPicPr>
          <p:nvPr/>
        </p:nvPicPr>
        <p:blipFill>
          <a:blip r:embed="rId3" cstate="print"/>
          <a:srcRect/>
          <a:stretch>
            <a:fillRect/>
          </a:stretch>
        </p:blipFill>
        <p:spPr bwMode="auto">
          <a:xfrm>
            <a:off x="2514967" y="2904027"/>
            <a:ext cx="3990975" cy="2790825"/>
          </a:xfrm>
          <a:prstGeom prst="rect">
            <a:avLst/>
          </a:prstGeom>
          <a:noFill/>
          <a:ln w="12700" cap="flat" cmpd="sng">
            <a:noFill/>
            <a:prstDash val="solid"/>
            <a:miter lim="800000"/>
            <a:headEnd type="none" w="lg" len="med"/>
            <a:tailEnd type="none" w="lg" len="med"/>
          </a:ln>
          <a:effectLst/>
        </p:spPr>
      </p:pic>
      <p:graphicFrame>
        <p:nvGraphicFramePr>
          <p:cNvPr id="997379" name="Object 3"/>
          <p:cNvGraphicFramePr>
            <a:graphicFrameLocks noChangeAspect="1"/>
          </p:cNvGraphicFramePr>
          <p:nvPr/>
        </p:nvGraphicFramePr>
        <p:xfrm>
          <a:off x="5209442" y="1893399"/>
          <a:ext cx="2374900" cy="1001712"/>
        </p:xfrm>
        <a:graphic>
          <a:graphicData uri="http://schemas.openxmlformats.org/presentationml/2006/ole">
            <mc:AlternateContent xmlns:mc="http://schemas.openxmlformats.org/markup-compatibility/2006">
              <mc:Choice xmlns:v="urn:schemas-microsoft-com:vml" Requires="v">
                <p:oleObj spid="_x0000_s997639" name="Equation" r:id="rId4" imgW="2374560" imgH="1002960" progId="Equation.DSMT4">
                  <p:embed/>
                </p:oleObj>
              </mc:Choice>
              <mc:Fallback>
                <p:oleObj name="Equation" r:id="rId4" imgW="2374560" imgH="100296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9442" y="1893399"/>
                        <a:ext cx="2374900" cy="10017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997380" name="Object 4"/>
          <p:cNvGraphicFramePr>
            <a:graphicFrameLocks noChangeAspect="1"/>
          </p:cNvGraphicFramePr>
          <p:nvPr/>
        </p:nvGraphicFramePr>
        <p:xfrm>
          <a:off x="3079750" y="2005135"/>
          <a:ext cx="1257300" cy="825500"/>
        </p:xfrm>
        <a:graphic>
          <a:graphicData uri="http://schemas.openxmlformats.org/presentationml/2006/ole">
            <mc:AlternateContent xmlns:mc="http://schemas.openxmlformats.org/markup-compatibility/2006">
              <mc:Choice xmlns:v="urn:schemas-microsoft-com:vml" Requires="v">
                <p:oleObj spid="_x0000_s997640" name="Equation" r:id="rId6" imgW="1257120" imgH="825480" progId="Equation.DSMT4">
                  <p:embed/>
                </p:oleObj>
              </mc:Choice>
              <mc:Fallback>
                <p:oleObj name="Equation" r:id="rId6" imgW="1257120" imgH="825480" progId="Equation.DSMT4">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79750" y="2005135"/>
                        <a:ext cx="1257300" cy="8255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6" name="TextBox 5"/>
          <p:cNvSpPr txBox="1"/>
          <p:nvPr/>
        </p:nvSpPr>
        <p:spPr>
          <a:xfrm>
            <a:off x="6646985" y="975947"/>
            <a:ext cx="984565" cy="523220"/>
          </a:xfrm>
          <a:prstGeom prst="rect">
            <a:avLst/>
          </a:prstGeom>
          <a:noFill/>
        </p:spPr>
        <p:txBody>
          <a:bodyPr wrap="none" rtlCol="0">
            <a:spAutoFit/>
          </a:bodyPr>
          <a:lstStyle/>
          <a:p>
            <a:r>
              <a:rPr lang="en-US" dirty="0" smtClean="0">
                <a:solidFill>
                  <a:schemeClr val="accent4"/>
                </a:solidFill>
              </a:rPr>
              <a:t>YES!</a:t>
            </a:r>
            <a:endParaRPr lang="en-US" dirty="0">
              <a:solidFill>
                <a:schemeClr val="accent4"/>
              </a:solidFill>
            </a:endParaRPr>
          </a:p>
        </p:txBody>
      </p:sp>
      <p:sp>
        <p:nvSpPr>
          <p:cNvPr id="7" name="Oval 6"/>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smtClean="0">
                <a:solidFill>
                  <a:schemeClr val="bg1"/>
                </a:solidFill>
              </a:rPr>
              <a:t>extra</a:t>
            </a:r>
            <a:endParaRPr kumimoji="0" lang="en-US" sz="1600" b="0" i="0" u="none" strike="noStrike" cap="none" normalizeH="0" baseline="0" dirty="0" smtClean="0">
              <a:ln>
                <a:noFill/>
              </a:ln>
              <a:solidFill>
                <a:schemeClr val="bg1"/>
              </a:solidFill>
              <a:effectLst/>
              <a:latin typeface="Times New Roman"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Minimum Scour Velocity</a:t>
            </a:r>
            <a:endParaRPr lang="en-US" dirty="0"/>
          </a:p>
        </p:txBody>
      </p:sp>
      <p:graphicFrame>
        <p:nvGraphicFramePr>
          <p:cNvPr id="985093" name="Object 5">
            <a:hlinkClick r:id="" action="ppaction://ole?verb=0"/>
          </p:cNvPr>
          <p:cNvGraphicFramePr>
            <a:graphicFrameLocks/>
          </p:cNvGraphicFramePr>
          <p:nvPr/>
        </p:nvGraphicFramePr>
        <p:xfrm>
          <a:off x="396595" y="2943125"/>
          <a:ext cx="5472112" cy="1068387"/>
        </p:xfrm>
        <a:graphic>
          <a:graphicData uri="http://schemas.openxmlformats.org/presentationml/2006/ole">
            <mc:AlternateContent xmlns:mc="http://schemas.openxmlformats.org/markup-compatibility/2006">
              <mc:Choice xmlns:v="urn:schemas-microsoft-com:vml" Requires="v">
                <p:oleObj spid="_x0000_s1816600" name="Equation" r:id="rId3" imgW="5524200" imgH="1091880" progId="Equation.DSMT4">
                  <p:embed/>
                </p:oleObj>
              </mc:Choice>
              <mc:Fallback>
                <p:oleObj name="Equation" r:id="rId3" imgW="5524200" imgH="1091880" progId="Equation.DSMT4">
                  <p:embed/>
                  <p:pic>
                    <p:nvPicPr>
                      <p:cNvPr id="0" name="Picture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595" y="2943125"/>
                        <a:ext cx="5472112" cy="106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5097" name="Object 8">
            <a:hlinkClick r:id="" action="ppaction://ole?verb=0"/>
          </p:cNvPr>
          <p:cNvGraphicFramePr>
            <a:graphicFrameLocks/>
          </p:cNvGraphicFramePr>
          <p:nvPr/>
        </p:nvGraphicFramePr>
        <p:xfrm>
          <a:off x="4630860" y="1895732"/>
          <a:ext cx="4054475" cy="725488"/>
        </p:xfrm>
        <a:graphic>
          <a:graphicData uri="http://schemas.openxmlformats.org/presentationml/2006/ole">
            <mc:AlternateContent xmlns:mc="http://schemas.openxmlformats.org/markup-compatibility/2006">
              <mc:Choice xmlns:v="urn:schemas-microsoft-com:vml" Requires="v">
                <p:oleObj spid="_x0000_s1816601" name="Equation" r:id="rId5" imgW="4089240" imgH="736560" progId="Equation.DSMT4">
                  <p:embed/>
                </p:oleObj>
              </mc:Choice>
              <mc:Fallback>
                <p:oleObj name="Equation" r:id="rId5" imgW="4089240" imgH="736560" progId="Equation.DSMT4">
                  <p:embed/>
                  <p:pic>
                    <p:nvPicPr>
                      <p:cNvPr id="0" name="Object 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0860" y="1895732"/>
                        <a:ext cx="4054475"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5098" name="Object 6"/>
          <p:cNvGraphicFramePr>
            <a:graphicFrameLocks noChangeAspect="1"/>
          </p:cNvGraphicFramePr>
          <p:nvPr/>
        </p:nvGraphicFramePr>
        <p:xfrm>
          <a:off x="637075" y="1847642"/>
          <a:ext cx="2870200" cy="1003300"/>
        </p:xfrm>
        <a:graphic>
          <a:graphicData uri="http://schemas.openxmlformats.org/presentationml/2006/ole">
            <mc:AlternateContent xmlns:mc="http://schemas.openxmlformats.org/markup-compatibility/2006">
              <mc:Choice xmlns:v="urn:schemas-microsoft-com:vml" Requires="v">
                <p:oleObj spid="_x0000_s1816602" name="Equation" r:id="rId7" imgW="2869920" imgH="1002960" progId="Equation.DSMT4">
                  <p:embed/>
                </p:oleObj>
              </mc:Choice>
              <mc:Fallback>
                <p:oleObj name="Equation" r:id="rId7" imgW="2869920" imgH="100296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7075" y="1847642"/>
                        <a:ext cx="2870200" cy="10033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985099" name="Object 11">
            <a:hlinkClick r:id="" action="ppaction://ole?verb=0"/>
          </p:cNvPr>
          <p:cNvGraphicFramePr>
            <a:graphicFrameLocks/>
          </p:cNvGraphicFramePr>
          <p:nvPr/>
        </p:nvGraphicFramePr>
        <p:xfrm>
          <a:off x="150253" y="7103222"/>
          <a:ext cx="7324725" cy="1081088"/>
        </p:xfrm>
        <a:graphic>
          <a:graphicData uri="http://schemas.openxmlformats.org/presentationml/2006/ole">
            <mc:AlternateContent xmlns:mc="http://schemas.openxmlformats.org/markup-compatibility/2006">
              <mc:Choice xmlns:v="urn:schemas-microsoft-com:vml" Requires="v">
                <p:oleObj spid="_x0000_s1816603" name="Equation" r:id="rId9" imgW="7391160" imgH="1104840" progId="Equation.DSMT4">
                  <p:embed/>
                </p:oleObj>
              </mc:Choice>
              <mc:Fallback>
                <p:oleObj name="Equation" r:id="rId9" imgW="7391160" imgH="1104840" progId="Equation.DSMT4">
                  <p:embed/>
                  <p:pic>
                    <p:nvPicPr>
                      <p:cNvPr id="0" name="Picture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0253" y="7103222"/>
                        <a:ext cx="7324725" cy="108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5100" name="Object 12"/>
          <p:cNvGraphicFramePr>
            <a:graphicFrameLocks noChangeAspect="1"/>
          </p:cNvGraphicFramePr>
          <p:nvPr/>
        </p:nvGraphicFramePr>
        <p:xfrm>
          <a:off x="9933598" y="2539268"/>
          <a:ext cx="4819650" cy="869950"/>
        </p:xfrm>
        <a:graphic>
          <a:graphicData uri="http://schemas.openxmlformats.org/presentationml/2006/ole">
            <mc:AlternateContent xmlns:mc="http://schemas.openxmlformats.org/markup-compatibility/2006">
              <mc:Choice xmlns:v="urn:schemas-microsoft-com:vml" Requires="v">
                <p:oleObj spid="_x0000_s1816604" name="Equation" r:id="rId11" imgW="4825800" imgH="876240" progId="Equation.DSMT4">
                  <p:embed/>
                </p:oleObj>
              </mc:Choice>
              <mc:Fallback>
                <p:oleObj name="Equation" r:id="rId11" imgW="4825800" imgH="876240" progId="Equation.DSMT4">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933598" y="2539268"/>
                        <a:ext cx="4819650" cy="86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5101" name="Object 13"/>
          <p:cNvGraphicFramePr>
            <a:graphicFrameLocks noChangeAspect="1"/>
          </p:cNvGraphicFramePr>
          <p:nvPr/>
        </p:nvGraphicFramePr>
        <p:xfrm>
          <a:off x="334919" y="4246671"/>
          <a:ext cx="6354762" cy="996950"/>
        </p:xfrm>
        <a:graphic>
          <a:graphicData uri="http://schemas.openxmlformats.org/presentationml/2006/ole">
            <mc:AlternateContent xmlns:mc="http://schemas.openxmlformats.org/markup-compatibility/2006">
              <mc:Choice xmlns:v="urn:schemas-microsoft-com:vml" Requires="v">
                <p:oleObj spid="_x0000_s1816605" name="Equation" r:id="rId13" imgW="6362640" imgH="1002960" progId="Equation.DSMT4">
                  <p:embed/>
                </p:oleObj>
              </mc:Choice>
              <mc:Fallback>
                <p:oleObj name="Equation" r:id="rId13" imgW="6362640" imgH="1002960" progId="Equation.DSMT4">
                  <p:embed/>
                  <p:pic>
                    <p:nvPicPr>
                      <p:cNvPr id="0" name="Picture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4919" y="4246671"/>
                        <a:ext cx="6354762" cy="996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Box 16"/>
          <p:cNvSpPr txBox="1"/>
          <p:nvPr/>
        </p:nvSpPr>
        <p:spPr>
          <a:xfrm>
            <a:off x="6777318" y="4455459"/>
            <a:ext cx="2305439" cy="523220"/>
          </a:xfrm>
          <a:prstGeom prst="rect">
            <a:avLst/>
          </a:prstGeom>
          <a:noFill/>
        </p:spPr>
        <p:txBody>
          <a:bodyPr wrap="none" rtlCol="0">
            <a:spAutoFit/>
          </a:bodyPr>
          <a:lstStyle/>
          <a:p>
            <a:r>
              <a:rPr lang="en-US" dirty="0" smtClean="0"/>
              <a:t>Fractal density</a:t>
            </a:r>
            <a:endParaRPr lang="en-US" dirty="0"/>
          </a:p>
        </p:txBody>
      </p:sp>
      <p:graphicFrame>
        <p:nvGraphicFramePr>
          <p:cNvPr id="18" name="Object 11">
            <a:hlinkClick r:id="" action="ppaction://ole?verb=0"/>
          </p:cNvPr>
          <p:cNvGraphicFramePr>
            <a:graphicFrameLocks/>
          </p:cNvGraphicFramePr>
          <p:nvPr/>
        </p:nvGraphicFramePr>
        <p:xfrm>
          <a:off x="147917" y="5676806"/>
          <a:ext cx="6972300" cy="1055688"/>
        </p:xfrm>
        <a:graphic>
          <a:graphicData uri="http://schemas.openxmlformats.org/presentationml/2006/ole">
            <mc:AlternateContent xmlns:mc="http://schemas.openxmlformats.org/markup-compatibility/2006">
              <mc:Choice xmlns:v="urn:schemas-microsoft-com:vml" Requires="v">
                <p:oleObj spid="_x0000_s1816606" name="Equation" r:id="rId15" imgW="7035480" imgH="1079280" progId="Equation.DSMT4">
                  <p:embed/>
                </p:oleObj>
              </mc:Choice>
              <mc:Fallback>
                <p:oleObj name="Equation" r:id="rId15" imgW="7035480" imgH="1079280" progId="Equation.DSMT4">
                  <p:embed/>
                  <p:pic>
                    <p:nvPicPr>
                      <p:cNvPr id="0" name="Object 11"/>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7917" y="5676806"/>
                        <a:ext cx="6972300" cy="105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Oval 18"/>
          <p:cNvSpPr/>
          <p:nvPr/>
        </p:nvSpPr>
        <p:spPr bwMode="auto">
          <a:xfrm>
            <a:off x="869576" y="5665694"/>
            <a:ext cx="1057836" cy="905435"/>
          </a:xfrm>
          <a:prstGeom prst="ellipse">
            <a:avLst/>
          </a:prstGeom>
          <a:noFill/>
          <a:ln w="12700" cap="flat" cmpd="sng" algn="ctr">
            <a:solidFill>
              <a:schemeClr val="accent4"/>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graphicFrame>
        <p:nvGraphicFramePr>
          <p:cNvPr id="20" name="Object 11">
            <a:hlinkClick r:id="" action="ppaction://ole?verb=0"/>
          </p:cNvPr>
          <p:cNvGraphicFramePr>
            <a:graphicFrameLocks/>
          </p:cNvGraphicFramePr>
          <p:nvPr/>
        </p:nvGraphicFramePr>
        <p:xfrm>
          <a:off x="7395416" y="5918854"/>
          <a:ext cx="1635125" cy="334962"/>
        </p:xfrm>
        <a:graphic>
          <a:graphicData uri="http://schemas.openxmlformats.org/presentationml/2006/ole">
            <mc:AlternateContent xmlns:mc="http://schemas.openxmlformats.org/markup-compatibility/2006">
              <mc:Choice xmlns:v="urn:schemas-microsoft-com:vml" Requires="v">
                <p:oleObj spid="_x0000_s1816607" name="Equation" r:id="rId17" imgW="1650960" imgH="342720" progId="Equation.DSMT4">
                  <p:embed/>
                </p:oleObj>
              </mc:Choice>
              <mc:Fallback>
                <p:oleObj name="Equation" r:id="rId17" imgW="1650960" imgH="342720" progId="Equation.DSMT4">
                  <p:embed/>
                  <p:pic>
                    <p:nvPicPr>
                      <p:cNvPr id="0" name="Picture 15"/>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95416" y="5918854"/>
                        <a:ext cx="1635125" cy="33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985104" name="Picture 16"/>
          <p:cNvPicPr>
            <a:picLocks noChangeAspect="1" noChangeArrowheads="1"/>
          </p:cNvPicPr>
          <p:nvPr/>
        </p:nvPicPr>
        <p:blipFill>
          <a:blip r:embed="rId19" cstate="print"/>
          <a:srcRect/>
          <a:stretch>
            <a:fillRect/>
          </a:stretch>
        </p:blipFill>
        <p:spPr bwMode="auto">
          <a:xfrm>
            <a:off x="6106741" y="1326776"/>
            <a:ext cx="1335366" cy="794497"/>
          </a:xfrm>
          <a:prstGeom prst="rect">
            <a:avLst/>
          </a:prstGeom>
          <a:noFill/>
          <a:ln w="9525">
            <a:noFill/>
            <a:miter lim="800000"/>
            <a:headEnd/>
            <a:tailEnd/>
          </a:ln>
          <a:effectLst/>
        </p:spPr>
      </p:pic>
      <p:pic>
        <p:nvPicPr>
          <p:cNvPr id="985105" name="Picture 17"/>
          <p:cNvPicPr>
            <a:picLocks noChangeAspect="1" noChangeArrowheads="1"/>
          </p:cNvPicPr>
          <p:nvPr/>
        </p:nvPicPr>
        <p:blipFill>
          <a:blip r:embed="rId20" cstate="print"/>
          <a:srcRect/>
          <a:stretch>
            <a:fillRect/>
          </a:stretch>
        </p:blipFill>
        <p:spPr bwMode="auto">
          <a:xfrm>
            <a:off x="1722732" y="1165413"/>
            <a:ext cx="937544" cy="704570"/>
          </a:xfrm>
          <a:prstGeom prst="rect">
            <a:avLst/>
          </a:prstGeom>
          <a:solidFill>
            <a:schemeClr val="bg1"/>
          </a:solidFill>
          <a:ln w="9525">
            <a:noFill/>
            <a:miter lim="800000"/>
            <a:headEnd/>
            <a:tailEnd/>
          </a:ln>
          <a:effectLst/>
        </p:spPr>
      </p:pic>
      <p:cxnSp>
        <p:nvCxnSpPr>
          <p:cNvPr id="61" name="Straight Arrow Connector 60"/>
          <p:cNvCxnSpPr/>
          <p:nvPr/>
        </p:nvCxnSpPr>
        <p:spPr bwMode="auto">
          <a:xfrm rot="10800000">
            <a:off x="2151529" y="2241176"/>
            <a:ext cx="2483224" cy="98612"/>
          </a:xfrm>
          <a:prstGeom prst="straightConnector1">
            <a:avLst/>
          </a:prstGeom>
          <a:noFill/>
          <a:ln w="12700" cap="flat" cmpd="sng" algn="ctr">
            <a:solidFill>
              <a:schemeClr val="accent4"/>
            </a:solidFill>
            <a:prstDash val="solid"/>
            <a:round/>
            <a:headEnd type="none" w="lg" len="med"/>
            <a:tailEnd type="arrow"/>
          </a:ln>
          <a:effectLst/>
        </p:spPr>
      </p:cxnSp>
      <p:sp>
        <p:nvSpPr>
          <p:cNvPr id="16" name="Oval 15"/>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smtClean="0">
                <a:solidFill>
                  <a:schemeClr val="bg1"/>
                </a:solidFill>
              </a:rPr>
              <a:t>extra</a:t>
            </a:r>
            <a:endParaRPr kumimoji="0" lang="en-US" sz="1600" b="0" i="0" u="none" strike="noStrike" cap="none" normalizeH="0" baseline="0" dirty="0" smtClean="0">
              <a:ln>
                <a:noFill/>
              </a:ln>
              <a:solidFill>
                <a:schemeClr val="bg1"/>
              </a:solidFill>
              <a:effectLst/>
              <a:latin typeface="Times New Roman"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a:ln/>
        </p:spPr>
        <p:txBody>
          <a:bodyPr lIns="90488" tIns="44450" rIns="90488" bIns="44450" anchor="b"/>
          <a:lstStyle/>
          <a:p>
            <a:r>
              <a:rPr lang="en-US"/>
              <a:t>Shields Diagram (1936)</a:t>
            </a:r>
          </a:p>
        </p:txBody>
      </p:sp>
      <p:sp>
        <p:nvSpPr>
          <p:cNvPr id="14354" name="Line 18"/>
          <p:cNvSpPr>
            <a:spLocks noChangeShapeType="1"/>
          </p:cNvSpPr>
          <p:nvPr/>
        </p:nvSpPr>
        <p:spPr bwMode="auto">
          <a:xfrm>
            <a:off x="2900946" y="4110038"/>
            <a:ext cx="4410075" cy="1587"/>
          </a:xfrm>
          <a:prstGeom prst="line">
            <a:avLst/>
          </a:prstGeom>
          <a:noFill/>
          <a:ln w="12700">
            <a:solidFill>
              <a:schemeClr val="tx1"/>
            </a:solidFill>
            <a:round/>
            <a:headEnd/>
            <a:tailEnd/>
          </a:ln>
          <a:effectLst/>
        </p:spPr>
        <p:txBody>
          <a:bodyPr/>
          <a:lstStyle/>
          <a:p>
            <a:endParaRPr lang="en-US"/>
          </a:p>
        </p:txBody>
      </p:sp>
      <p:sp>
        <p:nvSpPr>
          <p:cNvPr id="14355" name="Line 19"/>
          <p:cNvSpPr>
            <a:spLocks noChangeShapeType="1"/>
          </p:cNvSpPr>
          <p:nvPr/>
        </p:nvSpPr>
        <p:spPr bwMode="auto">
          <a:xfrm>
            <a:off x="2900946" y="2844800"/>
            <a:ext cx="4410075" cy="1588"/>
          </a:xfrm>
          <a:prstGeom prst="line">
            <a:avLst/>
          </a:prstGeom>
          <a:noFill/>
          <a:ln w="12700">
            <a:solidFill>
              <a:srgbClr val="000000"/>
            </a:solidFill>
            <a:round/>
            <a:headEnd/>
            <a:tailEnd/>
          </a:ln>
          <a:effectLst/>
        </p:spPr>
        <p:txBody>
          <a:bodyPr/>
          <a:lstStyle/>
          <a:p>
            <a:endParaRPr lang="en-US"/>
          </a:p>
        </p:txBody>
      </p:sp>
      <p:sp>
        <p:nvSpPr>
          <p:cNvPr id="14356" name="Line 20"/>
          <p:cNvSpPr>
            <a:spLocks noChangeShapeType="1"/>
          </p:cNvSpPr>
          <p:nvPr/>
        </p:nvSpPr>
        <p:spPr bwMode="auto">
          <a:xfrm>
            <a:off x="4370971" y="2844800"/>
            <a:ext cx="1588" cy="2517775"/>
          </a:xfrm>
          <a:prstGeom prst="line">
            <a:avLst/>
          </a:prstGeom>
          <a:noFill/>
          <a:ln w="12700">
            <a:solidFill>
              <a:schemeClr val="tx1"/>
            </a:solidFill>
            <a:round/>
            <a:headEnd/>
            <a:tailEnd/>
          </a:ln>
          <a:effectLst/>
        </p:spPr>
        <p:txBody>
          <a:bodyPr/>
          <a:lstStyle/>
          <a:p>
            <a:endParaRPr lang="en-US"/>
          </a:p>
        </p:txBody>
      </p:sp>
      <p:sp>
        <p:nvSpPr>
          <p:cNvPr id="14357" name="Line 21"/>
          <p:cNvSpPr>
            <a:spLocks noChangeShapeType="1"/>
          </p:cNvSpPr>
          <p:nvPr/>
        </p:nvSpPr>
        <p:spPr bwMode="auto">
          <a:xfrm>
            <a:off x="5840996" y="2844800"/>
            <a:ext cx="1588" cy="2517775"/>
          </a:xfrm>
          <a:prstGeom prst="line">
            <a:avLst/>
          </a:prstGeom>
          <a:noFill/>
          <a:ln w="12700">
            <a:solidFill>
              <a:schemeClr val="tx1"/>
            </a:solidFill>
            <a:round/>
            <a:headEnd/>
            <a:tailEnd/>
          </a:ln>
          <a:effectLst/>
        </p:spPr>
        <p:txBody>
          <a:bodyPr/>
          <a:lstStyle/>
          <a:p>
            <a:endParaRPr lang="en-US"/>
          </a:p>
        </p:txBody>
      </p:sp>
      <p:sp>
        <p:nvSpPr>
          <p:cNvPr id="14358" name="Line 22"/>
          <p:cNvSpPr>
            <a:spLocks noChangeShapeType="1"/>
          </p:cNvSpPr>
          <p:nvPr/>
        </p:nvSpPr>
        <p:spPr bwMode="auto">
          <a:xfrm>
            <a:off x="7311021" y="2844800"/>
            <a:ext cx="1588" cy="2517775"/>
          </a:xfrm>
          <a:prstGeom prst="line">
            <a:avLst/>
          </a:prstGeom>
          <a:noFill/>
          <a:ln w="12700">
            <a:solidFill>
              <a:srgbClr val="000000"/>
            </a:solidFill>
            <a:round/>
            <a:headEnd/>
            <a:tailEnd/>
          </a:ln>
          <a:effectLst/>
        </p:spPr>
        <p:txBody>
          <a:bodyPr/>
          <a:lstStyle/>
          <a:p>
            <a:endParaRPr lang="en-US"/>
          </a:p>
        </p:txBody>
      </p:sp>
      <p:sp>
        <p:nvSpPr>
          <p:cNvPr id="14359" name="Rectangle 23"/>
          <p:cNvSpPr>
            <a:spLocks noChangeArrowheads="1"/>
          </p:cNvSpPr>
          <p:nvPr/>
        </p:nvSpPr>
        <p:spPr bwMode="auto">
          <a:xfrm>
            <a:off x="2900946" y="2844800"/>
            <a:ext cx="4422775" cy="11113"/>
          </a:xfrm>
          <a:prstGeom prst="rect">
            <a:avLst/>
          </a:prstGeom>
          <a:blipFill dpi="0" rotWithShape="0">
            <a:blip r:embed="rId3" cstate="print"/>
            <a:srcRect/>
            <a:tile tx="0" ty="0" sx="100000" sy="100000" flip="none" algn="tl"/>
          </a:blipFill>
          <a:ln w="9525">
            <a:noFill/>
            <a:miter lim="800000"/>
            <a:headEnd/>
            <a:tailEnd/>
          </a:ln>
          <a:effectLst/>
        </p:spPr>
        <p:txBody>
          <a:bodyPr/>
          <a:lstStyle/>
          <a:p>
            <a:endParaRPr lang="en-US"/>
          </a:p>
        </p:txBody>
      </p:sp>
      <p:sp>
        <p:nvSpPr>
          <p:cNvPr id="14360" name="Rectangle 24"/>
          <p:cNvSpPr>
            <a:spLocks noChangeArrowheads="1"/>
          </p:cNvSpPr>
          <p:nvPr/>
        </p:nvSpPr>
        <p:spPr bwMode="auto">
          <a:xfrm>
            <a:off x="7311021" y="2844800"/>
            <a:ext cx="12700" cy="2530475"/>
          </a:xfrm>
          <a:prstGeom prst="rect">
            <a:avLst/>
          </a:prstGeom>
          <a:blipFill dpi="0" rotWithShape="0">
            <a:blip r:embed="rId3" cstate="print"/>
            <a:srcRect/>
            <a:tile tx="0" ty="0" sx="100000" sy="100000" flip="none" algn="tl"/>
          </a:blipFill>
          <a:ln w="9525">
            <a:noFill/>
            <a:miter lim="800000"/>
            <a:headEnd/>
            <a:tailEnd/>
          </a:ln>
          <a:effectLst/>
        </p:spPr>
        <p:txBody>
          <a:bodyPr/>
          <a:lstStyle/>
          <a:p>
            <a:endParaRPr lang="en-US"/>
          </a:p>
        </p:txBody>
      </p:sp>
      <p:sp>
        <p:nvSpPr>
          <p:cNvPr id="14361" name="Rectangle 25"/>
          <p:cNvSpPr>
            <a:spLocks noChangeArrowheads="1"/>
          </p:cNvSpPr>
          <p:nvPr/>
        </p:nvSpPr>
        <p:spPr bwMode="auto">
          <a:xfrm>
            <a:off x="2900946" y="5362575"/>
            <a:ext cx="4422775" cy="12700"/>
          </a:xfrm>
          <a:prstGeom prst="rect">
            <a:avLst/>
          </a:prstGeom>
          <a:blipFill dpi="0" rotWithShape="0">
            <a:blip r:embed="rId3" cstate="print"/>
            <a:srcRect/>
            <a:tile tx="0" ty="0" sx="100000" sy="100000" flip="none" algn="tl"/>
          </a:blipFill>
          <a:ln w="9525">
            <a:noFill/>
            <a:miter lim="800000"/>
            <a:headEnd/>
            <a:tailEnd/>
          </a:ln>
          <a:effectLst/>
        </p:spPr>
        <p:txBody>
          <a:bodyPr/>
          <a:lstStyle/>
          <a:p>
            <a:endParaRPr lang="en-US"/>
          </a:p>
        </p:txBody>
      </p:sp>
      <p:sp>
        <p:nvSpPr>
          <p:cNvPr id="14362" name="Rectangle 26"/>
          <p:cNvSpPr>
            <a:spLocks noChangeArrowheads="1"/>
          </p:cNvSpPr>
          <p:nvPr/>
        </p:nvSpPr>
        <p:spPr bwMode="auto">
          <a:xfrm>
            <a:off x="2900946" y="2844800"/>
            <a:ext cx="12700" cy="2530475"/>
          </a:xfrm>
          <a:prstGeom prst="rect">
            <a:avLst/>
          </a:prstGeom>
          <a:blipFill dpi="0" rotWithShape="0">
            <a:blip r:embed="rId3" cstate="print"/>
            <a:srcRect/>
            <a:tile tx="0" ty="0" sx="100000" sy="100000" flip="none" algn="tl"/>
          </a:blipFill>
          <a:ln w="9525">
            <a:noFill/>
            <a:miter lim="800000"/>
            <a:headEnd/>
            <a:tailEnd/>
          </a:ln>
          <a:effectLst/>
        </p:spPr>
        <p:txBody>
          <a:bodyPr/>
          <a:lstStyle/>
          <a:p>
            <a:endParaRPr lang="en-US"/>
          </a:p>
        </p:txBody>
      </p:sp>
      <p:sp>
        <p:nvSpPr>
          <p:cNvPr id="14363" name="Line 27"/>
          <p:cNvSpPr>
            <a:spLocks noChangeShapeType="1"/>
          </p:cNvSpPr>
          <p:nvPr/>
        </p:nvSpPr>
        <p:spPr bwMode="auto">
          <a:xfrm>
            <a:off x="2900946" y="2844800"/>
            <a:ext cx="1588" cy="2517775"/>
          </a:xfrm>
          <a:prstGeom prst="line">
            <a:avLst/>
          </a:prstGeom>
          <a:noFill/>
          <a:ln w="12700">
            <a:solidFill>
              <a:schemeClr val="tx1"/>
            </a:solidFill>
            <a:round/>
            <a:headEnd/>
            <a:tailEnd/>
          </a:ln>
          <a:effectLst/>
        </p:spPr>
        <p:txBody>
          <a:bodyPr/>
          <a:lstStyle/>
          <a:p>
            <a:endParaRPr lang="en-US"/>
          </a:p>
        </p:txBody>
      </p:sp>
      <p:sp>
        <p:nvSpPr>
          <p:cNvPr id="14364" name="Line 28"/>
          <p:cNvSpPr>
            <a:spLocks noChangeShapeType="1"/>
          </p:cNvSpPr>
          <p:nvPr/>
        </p:nvSpPr>
        <p:spPr bwMode="auto">
          <a:xfrm flipH="1">
            <a:off x="2850146" y="5362575"/>
            <a:ext cx="50800" cy="1588"/>
          </a:xfrm>
          <a:prstGeom prst="line">
            <a:avLst/>
          </a:prstGeom>
          <a:noFill/>
          <a:ln w="12700">
            <a:solidFill>
              <a:srgbClr val="000000"/>
            </a:solidFill>
            <a:round/>
            <a:headEnd/>
            <a:tailEnd/>
          </a:ln>
          <a:effectLst/>
        </p:spPr>
        <p:txBody>
          <a:bodyPr/>
          <a:lstStyle/>
          <a:p>
            <a:endParaRPr lang="en-US"/>
          </a:p>
        </p:txBody>
      </p:sp>
      <p:sp>
        <p:nvSpPr>
          <p:cNvPr id="14365" name="Line 29"/>
          <p:cNvSpPr>
            <a:spLocks noChangeShapeType="1"/>
          </p:cNvSpPr>
          <p:nvPr/>
        </p:nvSpPr>
        <p:spPr bwMode="auto">
          <a:xfrm>
            <a:off x="2850146" y="4110038"/>
            <a:ext cx="50800" cy="1587"/>
          </a:xfrm>
          <a:prstGeom prst="line">
            <a:avLst/>
          </a:prstGeom>
          <a:noFill/>
          <a:ln w="12700">
            <a:solidFill>
              <a:srgbClr val="000000"/>
            </a:solidFill>
            <a:round/>
            <a:headEnd/>
            <a:tailEnd/>
          </a:ln>
          <a:effectLst/>
        </p:spPr>
        <p:txBody>
          <a:bodyPr/>
          <a:lstStyle/>
          <a:p>
            <a:endParaRPr lang="en-US"/>
          </a:p>
        </p:txBody>
      </p:sp>
      <p:sp>
        <p:nvSpPr>
          <p:cNvPr id="14366" name="Line 30"/>
          <p:cNvSpPr>
            <a:spLocks noChangeShapeType="1"/>
          </p:cNvSpPr>
          <p:nvPr/>
        </p:nvSpPr>
        <p:spPr bwMode="auto">
          <a:xfrm>
            <a:off x="2850146" y="2844800"/>
            <a:ext cx="50800" cy="1588"/>
          </a:xfrm>
          <a:prstGeom prst="line">
            <a:avLst/>
          </a:prstGeom>
          <a:noFill/>
          <a:ln w="12700">
            <a:solidFill>
              <a:srgbClr val="000000"/>
            </a:solidFill>
            <a:round/>
            <a:headEnd/>
            <a:tailEnd/>
          </a:ln>
          <a:effectLst/>
        </p:spPr>
        <p:txBody>
          <a:bodyPr/>
          <a:lstStyle/>
          <a:p>
            <a:endParaRPr lang="en-US"/>
          </a:p>
        </p:txBody>
      </p:sp>
      <p:sp>
        <p:nvSpPr>
          <p:cNvPr id="14367" name="Line 31"/>
          <p:cNvSpPr>
            <a:spLocks noChangeShapeType="1"/>
          </p:cNvSpPr>
          <p:nvPr/>
        </p:nvSpPr>
        <p:spPr bwMode="auto">
          <a:xfrm>
            <a:off x="2900946" y="5362575"/>
            <a:ext cx="4410075" cy="1588"/>
          </a:xfrm>
          <a:prstGeom prst="line">
            <a:avLst/>
          </a:prstGeom>
          <a:noFill/>
          <a:ln w="12700">
            <a:solidFill>
              <a:schemeClr val="tx1"/>
            </a:solidFill>
            <a:round/>
            <a:headEnd/>
            <a:tailEnd/>
          </a:ln>
          <a:effectLst/>
        </p:spPr>
        <p:txBody>
          <a:bodyPr/>
          <a:lstStyle/>
          <a:p>
            <a:endParaRPr lang="en-US"/>
          </a:p>
        </p:txBody>
      </p:sp>
      <p:sp>
        <p:nvSpPr>
          <p:cNvPr id="14368" name="Line 32"/>
          <p:cNvSpPr>
            <a:spLocks noChangeShapeType="1"/>
          </p:cNvSpPr>
          <p:nvPr/>
        </p:nvSpPr>
        <p:spPr bwMode="auto">
          <a:xfrm flipV="1">
            <a:off x="2900946" y="5362575"/>
            <a:ext cx="1588" cy="50800"/>
          </a:xfrm>
          <a:prstGeom prst="line">
            <a:avLst/>
          </a:prstGeom>
          <a:noFill/>
          <a:ln w="12700">
            <a:solidFill>
              <a:srgbClr val="000000"/>
            </a:solidFill>
            <a:round/>
            <a:headEnd/>
            <a:tailEnd/>
          </a:ln>
          <a:effectLst/>
        </p:spPr>
        <p:txBody>
          <a:bodyPr/>
          <a:lstStyle/>
          <a:p>
            <a:endParaRPr lang="en-US"/>
          </a:p>
        </p:txBody>
      </p:sp>
      <p:sp>
        <p:nvSpPr>
          <p:cNvPr id="14369" name="Line 33"/>
          <p:cNvSpPr>
            <a:spLocks noChangeShapeType="1"/>
          </p:cNvSpPr>
          <p:nvPr/>
        </p:nvSpPr>
        <p:spPr bwMode="auto">
          <a:xfrm flipV="1">
            <a:off x="4370971" y="5362575"/>
            <a:ext cx="1588" cy="50800"/>
          </a:xfrm>
          <a:prstGeom prst="line">
            <a:avLst/>
          </a:prstGeom>
          <a:noFill/>
          <a:ln w="12700">
            <a:solidFill>
              <a:srgbClr val="000000"/>
            </a:solidFill>
            <a:round/>
            <a:headEnd/>
            <a:tailEnd/>
          </a:ln>
          <a:effectLst/>
        </p:spPr>
        <p:txBody>
          <a:bodyPr/>
          <a:lstStyle/>
          <a:p>
            <a:endParaRPr lang="en-US"/>
          </a:p>
        </p:txBody>
      </p:sp>
      <p:sp>
        <p:nvSpPr>
          <p:cNvPr id="14370" name="Line 34"/>
          <p:cNvSpPr>
            <a:spLocks noChangeShapeType="1"/>
          </p:cNvSpPr>
          <p:nvPr/>
        </p:nvSpPr>
        <p:spPr bwMode="auto">
          <a:xfrm flipV="1">
            <a:off x="5840996" y="5362575"/>
            <a:ext cx="1588" cy="50800"/>
          </a:xfrm>
          <a:prstGeom prst="line">
            <a:avLst/>
          </a:prstGeom>
          <a:noFill/>
          <a:ln w="12700">
            <a:solidFill>
              <a:srgbClr val="000000"/>
            </a:solidFill>
            <a:round/>
            <a:headEnd/>
            <a:tailEnd/>
          </a:ln>
          <a:effectLst/>
        </p:spPr>
        <p:txBody>
          <a:bodyPr/>
          <a:lstStyle/>
          <a:p>
            <a:endParaRPr lang="en-US"/>
          </a:p>
        </p:txBody>
      </p:sp>
      <p:sp>
        <p:nvSpPr>
          <p:cNvPr id="14371" name="Line 35"/>
          <p:cNvSpPr>
            <a:spLocks noChangeShapeType="1"/>
          </p:cNvSpPr>
          <p:nvPr/>
        </p:nvSpPr>
        <p:spPr bwMode="auto">
          <a:xfrm flipV="1">
            <a:off x="7311021" y="5362575"/>
            <a:ext cx="1588" cy="50800"/>
          </a:xfrm>
          <a:prstGeom prst="line">
            <a:avLst/>
          </a:prstGeom>
          <a:noFill/>
          <a:ln w="12700">
            <a:solidFill>
              <a:srgbClr val="000000"/>
            </a:solidFill>
            <a:round/>
            <a:headEnd/>
            <a:tailEnd/>
          </a:ln>
          <a:effectLst/>
        </p:spPr>
        <p:txBody>
          <a:bodyPr/>
          <a:lstStyle/>
          <a:p>
            <a:endParaRPr lang="en-US"/>
          </a:p>
        </p:txBody>
      </p:sp>
      <p:grpSp>
        <p:nvGrpSpPr>
          <p:cNvPr id="2" name="Group 78"/>
          <p:cNvGrpSpPr>
            <a:grpSpLocks/>
          </p:cNvGrpSpPr>
          <p:nvPr/>
        </p:nvGrpSpPr>
        <p:grpSpPr bwMode="auto">
          <a:xfrm>
            <a:off x="2902534" y="4059238"/>
            <a:ext cx="4408487" cy="647700"/>
            <a:chOff x="1341" y="2557"/>
            <a:chExt cx="2777" cy="408"/>
          </a:xfrm>
          <a:effectLst/>
        </p:grpSpPr>
        <p:sp>
          <p:nvSpPr>
            <p:cNvPr id="14372" name="Line 36"/>
            <p:cNvSpPr>
              <a:spLocks noChangeShapeType="1"/>
            </p:cNvSpPr>
            <p:nvPr/>
          </p:nvSpPr>
          <p:spPr bwMode="auto">
            <a:xfrm>
              <a:off x="1341" y="2557"/>
              <a:ext cx="143" cy="95"/>
            </a:xfrm>
            <a:prstGeom prst="line">
              <a:avLst/>
            </a:prstGeom>
            <a:noFill/>
            <a:ln w="38100">
              <a:solidFill>
                <a:schemeClr val="accent1"/>
              </a:solidFill>
              <a:round/>
              <a:headEnd/>
              <a:tailEnd/>
            </a:ln>
            <a:effectLst>
              <a:outerShdw dist="35921" dir="2700000" algn="ctr" rotWithShape="0">
                <a:schemeClr val="bg2"/>
              </a:outerShdw>
            </a:effectLst>
          </p:spPr>
          <p:txBody>
            <a:bodyPr/>
            <a:lstStyle/>
            <a:p>
              <a:endParaRPr lang="en-US"/>
            </a:p>
          </p:txBody>
        </p:sp>
        <p:sp>
          <p:nvSpPr>
            <p:cNvPr id="14373" name="Line 37"/>
            <p:cNvSpPr>
              <a:spLocks noChangeShapeType="1"/>
            </p:cNvSpPr>
            <p:nvPr/>
          </p:nvSpPr>
          <p:spPr bwMode="auto">
            <a:xfrm>
              <a:off x="1485" y="2653"/>
              <a:ext cx="142" cy="94"/>
            </a:xfrm>
            <a:prstGeom prst="line">
              <a:avLst/>
            </a:prstGeom>
            <a:noFill/>
            <a:ln w="38100">
              <a:solidFill>
                <a:schemeClr val="accent1"/>
              </a:solidFill>
              <a:round/>
              <a:headEnd/>
              <a:tailEnd/>
            </a:ln>
            <a:effectLst>
              <a:outerShdw dist="35921" dir="2700000" algn="ctr" rotWithShape="0">
                <a:schemeClr val="bg2"/>
              </a:outerShdw>
            </a:effectLst>
          </p:spPr>
          <p:txBody>
            <a:bodyPr/>
            <a:lstStyle/>
            <a:p>
              <a:endParaRPr lang="en-US"/>
            </a:p>
          </p:txBody>
        </p:sp>
        <p:sp>
          <p:nvSpPr>
            <p:cNvPr id="14374" name="Line 38"/>
            <p:cNvSpPr>
              <a:spLocks noChangeShapeType="1"/>
            </p:cNvSpPr>
            <p:nvPr/>
          </p:nvSpPr>
          <p:spPr bwMode="auto">
            <a:xfrm>
              <a:off x="1627" y="2748"/>
              <a:ext cx="144" cy="87"/>
            </a:xfrm>
            <a:prstGeom prst="line">
              <a:avLst/>
            </a:prstGeom>
            <a:noFill/>
            <a:ln w="38100">
              <a:solidFill>
                <a:schemeClr val="accent1"/>
              </a:solidFill>
              <a:round/>
              <a:headEnd/>
              <a:tailEnd/>
            </a:ln>
            <a:effectLst>
              <a:outerShdw dist="35921" dir="2700000" algn="ctr" rotWithShape="0">
                <a:schemeClr val="bg2"/>
              </a:outerShdw>
            </a:effectLst>
          </p:spPr>
          <p:txBody>
            <a:bodyPr/>
            <a:lstStyle/>
            <a:p>
              <a:endParaRPr lang="en-US"/>
            </a:p>
          </p:txBody>
        </p:sp>
        <p:sp>
          <p:nvSpPr>
            <p:cNvPr id="14375" name="Line 39"/>
            <p:cNvSpPr>
              <a:spLocks noChangeShapeType="1"/>
            </p:cNvSpPr>
            <p:nvPr/>
          </p:nvSpPr>
          <p:spPr bwMode="auto">
            <a:xfrm>
              <a:off x="1771" y="2836"/>
              <a:ext cx="64" cy="32"/>
            </a:xfrm>
            <a:prstGeom prst="line">
              <a:avLst/>
            </a:prstGeom>
            <a:noFill/>
            <a:ln w="38100">
              <a:solidFill>
                <a:schemeClr val="accent1"/>
              </a:solidFill>
              <a:round/>
              <a:headEnd/>
              <a:tailEnd/>
            </a:ln>
            <a:effectLst>
              <a:outerShdw dist="35921" dir="2700000" algn="ctr" rotWithShape="0">
                <a:schemeClr val="bg2"/>
              </a:outerShdw>
            </a:effectLst>
          </p:spPr>
          <p:txBody>
            <a:bodyPr/>
            <a:lstStyle/>
            <a:p>
              <a:endParaRPr lang="en-US"/>
            </a:p>
          </p:txBody>
        </p:sp>
        <p:sp>
          <p:nvSpPr>
            <p:cNvPr id="14376" name="Line 40"/>
            <p:cNvSpPr>
              <a:spLocks noChangeShapeType="1"/>
            </p:cNvSpPr>
            <p:nvPr/>
          </p:nvSpPr>
          <p:spPr bwMode="auto">
            <a:xfrm>
              <a:off x="1835" y="2868"/>
              <a:ext cx="64" cy="32"/>
            </a:xfrm>
            <a:prstGeom prst="line">
              <a:avLst/>
            </a:prstGeom>
            <a:noFill/>
            <a:ln w="38100">
              <a:solidFill>
                <a:schemeClr val="accent1"/>
              </a:solidFill>
              <a:round/>
              <a:headEnd/>
              <a:tailEnd/>
            </a:ln>
            <a:effectLst>
              <a:outerShdw dist="35921" dir="2700000" algn="ctr" rotWithShape="0">
                <a:schemeClr val="bg2"/>
              </a:outerShdw>
            </a:effectLst>
          </p:spPr>
          <p:txBody>
            <a:bodyPr/>
            <a:lstStyle/>
            <a:p>
              <a:endParaRPr lang="en-US"/>
            </a:p>
          </p:txBody>
        </p:sp>
        <p:sp>
          <p:nvSpPr>
            <p:cNvPr id="14377" name="Line 41"/>
            <p:cNvSpPr>
              <a:spLocks noChangeShapeType="1"/>
            </p:cNvSpPr>
            <p:nvPr/>
          </p:nvSpPr>
          <p:spPr bwMode="auto">
            <a:xfrm>
              <a:off x="1899" y="2900"/>
              <a:ext cx="56" cy="24"/>
            </a:xfrm>
            <a:prstGeom prst="line">
              <a:avLst/>
            </a:prstGeom>
            <a:noFill/>
            <a:ln w="38100">
              <a:solidFill>
                <a:schemeClr val="accent1"/>
              </a:solidFill>
              <a:round/>
              <a:headEnd/>
              <a:tailEnd/>
            </a:ln>
            <a:effectLst>
              <a:outerShdw dist="35921" dir="2700000" algn="ctr" rotWithShape="0">
                <a:schemeClr val="bg2"/>
              </a:outerShdw>
            </a:effectLst>
          </p:spPr>
          <p:txBody>
            <a:bodyPr/>
            <a:lstStyle/>
            <a:p>
              <a:endParaRPr lang="en-US"/>
            </a:p>
          </p:txBody>
        </p:sp>
        <p:sp>
          <p:nvSpPr>
            <p:cNvPr id="14378" name="Line 42"/>
            <p:cNvSpPr>
              <a:spLocks noChangeShapeType="1"/>
            </p:cNvSpPr>
            <p:nvPr/>
          </p:nvSpPr>
          <p:spPr bwMode="auto">
            <a:xfrm>
              <a:off x="1955" y="2924"/>
              <a:ext cx="48" cy="16"/>
            </a:xfrm>
            <a:prstGeom prst="line">
              <a:avLst/>
            </a:prstGeom>
            <a:noFill/>
            <a:ln w="38100">
              <a:solidFill>
                <a:schemeClr val="accent1"/>
              </a:solidFill>
              <a:round/>
              <a:headEnd/>
              <a:tailEnd/>
            </a:ln>
            <a:effectLst>
              <a:outerShdw dist="35921" dir="2700000" algn="ctr" rotWithShape="0">
                <a:schemeClr val="bg2"/>
              </a:outerShdw>
            </a:effectLst>
          </p:spPr>
          <p:txBody>
            <a:bodyPr/>
            <a:lstStyle/>
            <a:p>
              <a:endParaRPr lang="en-US"/>
            </a:p>
          </p:txBody>
        </p:sp>
        <p:sp>
          <p:nvSpPr>
            <p:cNvPr id="14379" name="Line 43"/>
            <p:cNvSpPr>
              <a:spLocks noChangeShapeType="1"/>
            </p:cNvSpPr>
            <p:nvPr/>
          </p:nvSpPr>
          <p:spPr bwMode="auto">
            <a:xfrm>
              <a:off x="2003" y="2940"/>
              <a:ext cx="79" cy="15"/>
            </a:xfrm>
            <a:prstGeom prst="line">
              <a:avLst/>
            </a:prstGeom>
            <a:noFill/>
            <a:ln w="38100">
              <a:solidFill>
                <a:schemeClr val="accent1"/>
              </a:solidFill>
              <a:round/>
              <a:headEnd/>
              <a:tailEnd/>
            </a:ln>
            <a:effectLst>
              <a:outerShdw dist="35921" dir="2700000" algn="ctr" rotWithShape="0">
                <a:schemeClr val="bg2"/>
              </a:outerShdw>
            </a:effectLst>
          </p:spPr>
          <p:txBody>
            <a:bodyPr/>
            <a:lstStyle/>
            <a:p>
              <a:endParaRPr lang="en-US"/>
            </a:p>
          </p:txBody>
        </p:sp>
        <p:sp>
          <p:nvSpPr>
            <p:cNvPr id="14380" name="Line 44"/>
            <p:cNvSpPr>
              <a:spLocks noChangeShapeType="1"/>
            </p:cNvSpPr>
            <p:nvPr/>
          </p:nvSpPr>
          <p:spPr bwMode="auto">
            <a:xfrm>
              <a:off x="2091" y="2956"/>
              <a:ext cx="71" cy="7"/>
            </a:xfrm>
            <a:prstGeom prst="line">
              <a:avLst/>
            </a:prstGeom>
            <a:noFill/>
            <a:ln w="38100">
              <a:solidFill>
                <a:schemeClr val="accent1"/>
              </a:solidFill>
              <a:round/>
              <a:headEnd/>
              <a:tailEnd/>
            </a:ln>
            <a:effectLst>
              <a:outerShdw dist="35921" dir="2700000" algn="ctr" rotWithShape="0">
                <a:schemeClr val="bg2"/>
              </a:outerShdw>
            </a:effectLst>
          </p:spPr>
          <p:txBody>
            <a:bodyPr/>
            <a:lstStyle/>
            <a:p>
              <a:endParaRPr lang="en-US"/>
            </a:p>
          </p:txBody>
        </p:sp>
        <p:sp>
          <p:nvSpPr>
            <p:cNvPr id="14381" name="Line 45"/>
            <p:cNvSpPr>
              <a:spLocks noChangeShapeType="1"/>
            </p:cNvSpPr>
            <p:nvPr/>
          </p:nvSpPr>
          <p:spPr bwMode="auto">
            <a:xfrm>
              <a:off x="2162" y="2964"/>
              <a:ext cx="48" cy="1"/>
            </a:xfrm>
            <a:prstGeom prst="line">
              <a:avLst/>
            </a:prstGeom>
            <a:noFill/>
            <a:ln w="38100">
              <a:solidFill>
                <a:schemeClr val="accent1"/>
              </a:solidFill>
              <a:round/>
              <a:headEnd/>
              <a:tailEnd/>
            </a:ln>
            <a:effectLst>
              <a:outerShdw dist="35921" dir="2700000" algn="ctr" rotWithShape="0">
                <a:schemeClr val="bg2"/>
              </a:outerShdw>
            </a:effectLst>
          </p:spPr>
          <p:txBody>
            <a:bodyPr/>
            <a:lstStyle/>
            <a:p>
              <a:endParaRPr lang="en-US"/>
            </a:p>
          </p:txBody>
        </p:sp>
        <p:sp>
          <p:nvSpPr>
            <p:cNvPr id="14382" name="Line 46"/>
            <p:cNvSpPr>
              <a:spLocks noChangeShapeType="1"/>
            </p:cNvSpPr>
            <p:nvPr/>
          </p:nvSpPr>
          <p:spPr bwMode="auto">
            <a:xfrm>
              <a:off x="2210" y="2964"/>
              <a:ext cx="56" cy="1"/>
            </a:xfrm>
            <a:prstGeom prst="line">
              <a:avLst/>
            </a:prstGeom>
            <a:noFill/>
            <a:ln w="38100">
              <a:solidFill>
                <a:schemeClr val="accent1"/>
              </a:solidFill>
              <a:round/>
              <a:headEnd/>
              <a:tailEnd/>
            </a:ln>
            <a:effectLst>
              <a:outerShdw dist="35921" dir="2700000" algn="ctr" rotWithShape="0">
                <a:schemeClr val="bg2"/>
              </a:outerShdw>
            </a:effectLst>
          </p:spPr>
          <p:txBody>
            <a:bodyPr/>
            <a:lstStyle/>
            <a:p>
              <a:endParaRPr lang="en-US"/>
            </a:p>
          </p:txBody>
        </p:sp>
        <p:sp>
          <p:nvSpPr>
            <p:cNvPr id="14383" name="Line 47"/>
            <p:cNvSpPr>
              <a:spLocks noChangeShapeType="1"/>
            </p:cNvSpPr>
            <p:nvPr/>
          </p:nvSpPr>
          <p:spPr bwMode="auto">
            <a:xfrm>
              <a:off x="2266" y="2964"/>
              <a:ext cx="64" cy="1"/>
            </a:xfrm>
            <a:prstGeom prst="line">
              <a:avLst/>
            </a:prstGeom>
            <a:noFill/>
            <a:ln w="38100">
              <a:solidFill>
                <a:schemeClr val="accent1"/>
              </a:solidFill>
              <a:round/>
              <a:headEnd/>
              <a:tailEnd/>
            </a:ln>
            <a:effectLst>
              <a:outerShdw dist="35921" dir="2700000" algn="ctr" rotWithShape="0">
                <a:schemeClr val="bg2"/>
              </a:outerShdw>
            </a:effectLst>
          </p:spPr>
          <p:txBody>
            <a:bodyPr/>
            <a:lstStyle/>
            <a:p>
              <a:endParaRPr lang="en-US"/>
            </a:p>
          </p:txBody>
        </p:sp>
        <p:sp>
          <p:nvSpPr>
            <p:cNvPr id="14384" name="Line 48"/>
            <p:cNvSpPr>
              <a:spLocks noChangeShapeType="1"/>
            </p:cNvSpPr>
            <p:nvPr/>
          </p:nvSpPr>
          <p:spPr bwMode="auto">
            <a:xfrm flipV="1">
              <a:off x="2330" y="2956"/>
              <a:ext cx="64" cy="8"/>
            </a:xfrm>
            <a:prstGeom prst="line">
              <a:avLst/>
            </a:prstGeom>
            <a:noFill/>
            <a:ln w="38100">
              <a:solidFill>
                <a:schemeClr val="accent1"/>
              </a:solidFill>
              <a:round/>
              <a:headEnd/>
              <a:tailEnd/>
            </a:ln>
            <a:effectLst>
              <a:outerShdw dist="35921" dir="2700000" algn="ctr" rotWithShape="0">
                <a:schemeClr val="bg2"/>
              </a:outerShdw>
            </a:effectLst>
          </p:spPr>
          <p:txBody>
            <a:bodyPr/>
            <a:lstStyle/>
            <a:p>
              <a:endParaRPr lang="en-US"/>
            </a:p>
          </p:txBody>
        </p:sp>
        <p:sp>
          <p:nvSpPr>
            <p:cNvPr id="14385" name="Line 49"/>
            <p:cNvSpPr>
              <a:spLocks noChangeShapeType="1"/>
            </p:cNvSpPr>
            <p:nvPr/>
          </p:nvSpPr>
          <p:spPr bwMode="auto">
            <a:xfrm flipV="1">
              <a:off x="2394" y="2949"/>
              <a:ext cx="151" cy="7"/>
            </a:xfrm>
            <a:prstGeom prst="line">
              <a:avLst/>
            </a:prstGeom>
            <a:noFill/>
            <a:ln w="38100">
              <a:solidFill>
                <a:schemeClr val="accent1"/>
              </a:solidFill>
              <a:round/>
              <a:headEnd/>
              <a:tailEnd/>
            </a:ln>
            <a:effectLst>
              <a:outerShdw dist="35921" dir="2700000" algn="ctr" rotWithShape="0">
                <a:schemeClr val="bg2"/>
              </a:outerShdw>
            </a:effectLst>
          </p:spPr>
          <p:txBody>
            <a:bodyPr/>
            <a:lstStyle/>
            <a:p>
              <a:endParaRPr lang="en-US"/>
            </a:p>
          </p:txBody>
        </p:sp>
        <p:sp>
          <p:nvSpPr>
            <p:cNvPr id="14386" name="Line 50"/>
            <p:cNvSpPr>
              <a:spLocks noChangeShapeType="1"/>
            </p:cNvSpPr>
            <p:nvPr/>
          </p:nvSpPr>
          <p:spPr bwMode="auto">
            <a:xfrm flipV="1">
              <a:off x="2554" y="2933"/>
              <a:ext cx="143" cy="15"/>
            </a:xfrm>
            <a:prstGeom prst="line">
              <a:avLst/>
            </a:prstGeom>
            <a:noFill/>
            <a:ln w="38100">
              <a:solidFill>
                <a:schemeClr val="accent1"/>
              </a:solidFill>
              <a:round/>
              <a:headEnd/>
              <a:tailEnd/>
            </a:ln>
            <a:effectLst>
              <a:outerShdw dist="35921" dir="2700000" algn="ctr" rotWithShape="0">
                <a:schemeClr val="bg2"/>
              </a:outerShdw>
            </a:effectLst>
          </p:spPr>
          <p:txBody>
            <a:bodyPr/>
            <a:lstStyle/>
            <a:p>
              <a:endParaRPr lang="en-US"/>
            </a:p>
          </p:txBody>
        </p:sp>
        <p:sp>
          <p:nvSpPr>
            <p:cNvPr id="14387" name="Line 51"/>
            <p:cNvSpPr>
              <a:spLocks noChangeShapeType="1"/>
            </p:cNvSpPr>
            <p:nvPr/>
          </p:nvSpPr>
          <p:spPr bwMode="auto">
            <a:xfrm flipV="1">
              <a:off x="2697" y="2924"/>
              <a:ext cx="64" cy="8"/>
            </a:xfrm>
            <a:prstGeom prst="line">
              <a:avLst/>
            </a:prstGeom>
            <a:noFill/>
            <a:ln w="38100">
              <a:solidFill>
                <a:schemeClr val="accent1"/>
              </a:solidFill>
              <a:round/>
              <a:headEnd/>
              <a:tailEnd/>
            </a:ln>
            <a:effectLst>
              <a:outerShdw dist="35921" dir="2700000" algn="ctr" rotWithShape="0">
                <a:schemeClr val="bg2"/>
              </a:outerShdw>
            </a:effectLst>
          </p:spPr>
          <p:txBody>
            <a:bodyPr/>
            <a:lstStyle/>
            <a:p>
              <a:endParaRPr lang="en-US"/>
            </a:p>
          </p:txBody>
        </p:sp>
        <p:sp>
          <p:nvSpPr>
            <p:cNvPr id="14388" name="Line 52"/>
            <p:cNvSpPr>
              <a:spLocks noChangeShapeType="1"/>
            </p:cNvSpPr>
            <p:nvPr/>
          </p:nvSpPr>
          <p:spPr bwMode="auto">
            <a:xfrm flipV="1">
              <a:off x="2761" y="2916"/>
              <a:ext cx="64" cy="8"/>
            </a:xfrm>
            <a:prstGeom prst="line">
              <a:avLst/>
            </a:prstGeom>
            <a:noFill/>
            <a:ln w="38100">
              <a:solidFill>
                <a:schemeClr val="accent1"/>
              </a:solidFill>
              <a:round/>
              <a:headEnd/>
              <a:tailEnd/>
            </a:ln>
            <a:effectLst>
              <a:outerShdw dist="35921" dir="2700000" algn="ctr" rotWithShape="0">
                <a:schemeClr val="bg2"/>
              </a:outerShdw>
            </a:effectLst>
          </p:spPr>
          <p:txBody>
            <a:bodyPr/>
            <a:lstStyle/>
            <a:p>
              <a:endParaRPr lang="en-US"/>
            </a:p>
          </p:txBody>
        </p:sp>
        <p:sp>
          <p:nvSpPr>
            <p:cNvPr id="14389" name="Line 53"/>
            <p:cNvSpPr>
              <a:spLocks noChangeShapeType="1"/>
            </p:cNvSpPr>
            <p:nvPr/>
          </p:nvSpPr>
          <p:spPr bwMode="auto">
            <a:xfrm flipV="1">
              <a:off x="2825" y="2909"/>
              <a:ext cx="55" cy="7"/>
            </a:xfrm>
            <a:prstGeom prst="line">
              <a:avLst/>
            </a:prstGeom>
            <a:noFill/>
            <a:ln w="38100">
              <a:solidFill>
                <a:schemeClr val="accent1"/>
              </a:solidFill>
              <a:round/>
              <a:headEnd/>
              <a:tailEnd/>
            </a:ln>
            <a:effectLst>
              <a:outerShdw dist="35921" dir="2700000" algn="ctr" rotWithShape="0">
                <a:schemeClr val="bg2"/>
              </a:outerShdw>
            </a:effectLst>
          </p:spPr>
          <p:txBody>
            <a:bodyPr/>
            <a:lstStyle/>
            <a:p>
              <a:endParaRPr lang="en-US"/>
            </a:p>
          </p:txBody>
        </p:sp>
        <p:sp>
          <p:nvSpPr>
            <p:cNvPr id="14390" name="Line 54"/>
            <p:cNvSpPr>
              <a:spLocks noChangeShapeType="1"/>
            </p:cNvSpPr>
            <p:nvPr/>
          </p:nvSpPr>
          <p:spPr bwMode="auto">
            <a:xfrm>
              <a:off x="2880" y="2908"/>
              <a:ext cx="48" cy="1"/>
            </a:xfrm>
            <a:prstGeom prst="line">
              <a:avLst/>
            </a:prstGeom>
            <a:noFill/>
            <a:ln w="38100">
              <a:solidFill>
                <a:schemeClr val="accent1"/>
              </a:solidFill>
              <a:round/>
              <a:headEnd/>
              <a:tailEnd/>
            </a:ln>
            <a:effectLst>
              <a:outerShdw dist="35921" dir="2700000" algn="ctr" rotWithShape="0">
                <a:schemeClr val="bg2"/>
              </a:outerShdw>
            </a:effectLst>
          </p:spPr>
          <p:txBody>
            <a:bodyPr/>
            <a:lstStyle/>
            <a:p>
              <a:endParaRPr lang="en-US"/>
            </a:p>
          </p:txBody>
        </p:sp>
        <p:sp>
          <p:nvSpPr>
            <p:cNvPr id="14391" name="Line 55"/>
            <p:cNvSpPr>
              <a:spLocks noChangeShapeType="1"/>
            </p:cNvSpPr>
            <p:nvPr/>
          </p:nvSpPr>
          <p:spPr bwMode="auto">
            <a:xfrm flipV="1">
              <a:off x="2932" y="2893"/>
              <a:ext cx="76" cy="15"/>
            </a:xfrm>
            <a:prstGeom prst="line">
              <a:avLst/>
            </a:prstGeom>
            <a:noFill/>
            <a:ln w="38100">
              <a:solidFill>
                <a:schemeClr val="accent1"/>
              </a:solidFill>
              <a:round/>
              <a:headEnd/>
              <a:tailEnd/>
            </a:ln>
            <a:effectLst>
              <a:outerShdw dist="35921" dir="2700000" algn="ctr" rotWithShape="0">
                <a:schemeClr val="bg2"/>
              </a:outerShdw>
            </a:effectLst>
          </p:spPr>
          <p:txBody>
            <a:bodyPr/>
            <a:lstStyle/>
            <a:p>
              <a:endParaRPr lang="en-US"/>
            </a:p>
          </p:txBody>
        </p:sp>
        <p:sp>
          <p:nvSpPr>
            <p:cNvPr id="14392" name="Line 56"/>
            <p:cNvSpPr>
              <a:spLocks noChangeShapeType="1"/>
            </p:cNvSpPr>
            <p:nvPr/>
          </p:nvSpPr>
          <p:spPr bwMode="auto">
            <a:xfrm flipV="1">
              <a:off x="3008" y="2884"/>
              <a:ext cx="80" cy="8"/>
            </a:xfrm>
            <a:prstGeom prst="line">
              <a:avLst/>
            </a:prstGeom>
            <a:noFill/>
            <a:ln w="38100">
              <a:solidFill>
                <a:schemeClr val="accent1"/>
              </a:solidFill>
              <a:round/>
              <a:headEnd/>
              <a:tailEnd/>
            </a:ln>
            <a:effectLst>
              <a:outerShdw dist="35921" dir="2700000" algn="ctr" rotWithShape="0">
                <a:schemeClr val="bg2"/>
              </a:outerShdw>
            </a:effectLst>
          </p:spPr>
          <p:txBody>
            <a:bodyPr/>
            <a:lstStyle/>
            <a:p>
              <a:endParaRPr lang="en-US"/>
            </a:p>
          </p:txBody>
        </p:sp>
        <p:sp>
          <p:nvSpPr>
            <p:cNvPr id="14393" name="Line 57"/>
            <p:cNvSpPr>
              <a:spLocks noChangeShapeType="1"/>
            </p:cNvSpPr>
            <p:nvPr/>
          </p:nvSpPr>
          <p:spPr bwMode="auto">
            <a:xfrm flipV="1">
              <a:off x="3088" y="2876"/>
              <a:ext cx="48" cy="8"/>
            </a:xfrm>
            <a:prstGeom prst="line">
              <a:avLst/>
            </a:prstGeom>
            <a:noFill/>
            <a:ln w="38100">
              <a:solidFill>
                <a:schemeClr val="accent1"/>
              </a:solidFill>
              <a:round/>
              <a:headEnd/>
              <a:tailEnd/>
            </a:ln>
            <a:effectLst>
              <a:outerShdw dist="35921" dir="2700000" algn="ctr" rotWithShape="0">
                <a:schemeClr val="bg2"/>
              </a:outerShdw>
            </a:effectLst>
          </p:spPr>
          <p:txBody>
            <a:bodyPr/>
            <a:lstStyle/>
            <a:p>
              <a:endParaRPr lang="en-US"/>
            </a:p>
          </p:txBody>
        </p:sp>
        <p:sp>
          <p:nvSpPr>
            <p:cNvPr id="14394" name="Line 58"/>
            <p:cNvSpPr>
              <a:spLocks noChangeShapeType="1"/>
            </p:cNvSpPr>
            <p:nvPr/>
          </p:nvSpPr>
          <p:spPr bwMode="auto">
            <a:xfrm flipV="1">
              <a:off x="3136" y="2868"/>
              <a:ext cx="56" cy="8"/>
            </a:xfrm>
            <a:prstGeom prst="line">
              <a:avLst/>
            </a:prstGeom>
            <a:noFill/>
            <a:ln w="38100">
              <a:solidFill>
                <a:schemeClr val="accent1"/>
              </a:solidFill>
              <a:round/>
              <a:headEnd/>
              <a:tailEnd/>
            </a:ln>
            <a:effectLst>
              <a:outerShdw dist="35921" dir="2700000" algn="ctr" rotWithShape="0">
                <a:schemeClr val="bg2"/>
              </a:outerShdw>
            </a:effectLst>
          </p:spPr>
          <p:txBody>
            <a:bodyPr/>
            <a:lstStyle/>
            <a:p>
              <a:endParaRPr lang="en-US"/>
            </a:p>
          </p:txBody>
        </p:sp>
        <p:sp>
          <p:nvSpPr>
            <p:cNvPr id="14395" name="Line 59"/>
            <p:cNvSpPr>
              <a:spLocks noChangeShapeType="1"/>
            </p:cNvSpPr>
            <p:nvPr/>
          </p:nvSpPr>
          <p:spPr bwMode="auto">
            <a:xfrm flipV="1">
              <a:off x="3192" y="2860"/>
              <a:ext cx="64" cy="8"/>
            </a:xfrm>
            <a:prstGeom prst="line">
              <a:avLst/>
            </a:prstGeom>
            <a:noFill/>
            <a:ln w="38100">
              <a:solidFill>
                <a:schemeClr val="accent1"/>
              </a:solidFill>
              <a:round/>
              <a:headEnd/>
              <a:tailEnd/>
            </a:ln>
            <a:effectLst>
              <a:outerShdw dist="35921" dir="2700000" algn="ctr" rotWithShape="0">
                <a:schemeClr val="bg2"/>
              </a:outerShdw>
            </a:effectLst>
          </p:spPr>
          <p:txBody>
            <a:bodyPr/>
            <a:lstStyle/>
            <a:p>
              <a:endParaRPr lang="en-US"/>
            </a:p>
          </p:txBody>
        </p:sp>
        <p:sp>
          <p:nvSpPr>
            <p:cNvPr id="14396" name="Line 60"/>
            <p:cNvSpPr>
              <a:spLocks noChangeShapeType="1"/>
            </p:cNvSpPr>
            <p:nvPr/>
          </p:nvSpPr>
          <p:spPr bwMode="auto">
            <a:xfrm flipV="1">
              <a:off x="3256" y="2845"/>
              <a:ext cx="63" cy="15"/>
            </a:xfrm>
            <a:prstGeom prst="line">
              <a:avLst/>
            </a:prstGeom>
            <a:noFill/>
            <a:ln w="38100">
              <a:solidFill>
                <a:schemeClr val="accent1"/>
              </a:solidFill>
              <a:round/>
              <a:headEnd/>
              <a:tailEnd/>
            </a:ln>
            <a:effectLst>
              <a:outerShdw dist="35921" dir="2700000" algn="ctr" rotWithShape="0">
                <a:schemeClr val="bg2"/>
              </a:outerShdw>
            </a:effectLst>
          </p:spPr>
          <p:txBody>
            <a:bodyPr/>
            <a:lstStyle/>
            <a:p>
              <a:endParaRPr lang="en-US"/>
            </a:p>
          </p:txBody>
        </p:sp>
        <p:sp>
          <p:nvSpPr>
            <p:cNvPr id="14397" name="Line 61"/>
            <p:cNvSpPr>
              <a:spLocks noChangeShapeType="1"/>
            </p:cNvSpPr>
            <p:nvPr/>
          </p:nvSpPr>
          <p:spPr bwMode="auto">
            <a:xfrm flipV="1">
              <a:off x="3325" y="2821"/>
              <a:ext cx="146" cy="23"/>
            </a:xfrm>
            <a:prstGeom prst="line">
              <a:avLst/>
            </a:prstGeom>
            <a:noFill/>
            <a:ln w="38100">
              <a:solidFill>
                <a:schemeClr val="accent1"/>
              </a:solidFill>
              <a:round/>
              <a:headEnd/>
              <a:tailEnd/>
            </a:ln>
            <a:effectLst>
              <a:outerShdw dist="35921" dir="2700000" algn="ctr" rotWithShape="0">
                <a:schemeClr val="bg2"/>
              </a:outerShdw>
            </a:effectLst>
          </p:spPr>
          <p:txBody>
            <a:bodyPr/>
            <a:lstStyle/>
            <a:p>
              <a:endParaRPr lang="en-US"/>
            </a:p>
          </p:txBody>
        </p:sp>
        <p:sp>
          <p:nvSpPr>
            <p:cNvPr id="14398" name="Line 62"/>
            <p:cNvSpPr>
              <a:spLocks noChangeShapeType="1"/>
            </p:cNvSpPr>
            <p:nvPr/>
          </p:nvSpPr>
          <p:spPr bwMode="auto">
            <a:xfrm flipV="1">
              <a:off x="3471" y="2796"/>
              <a:ext cx="152" cy="24"/>
            </a:xfrm>
            <a:prstGeom prst="line">
              <a:avLst/>
            </a:prstGeom>
            <a:noFill/>
            <a:ln w="38100">
              <a:solidFill>
                <a:schemeClr val="accent1"/>
              </a:solidFill>
              <a:round/>
              <a:headEnd/>
              <a:tailEnd/>
            </a:ln>
            <a:effectLst>
              <a:outerShdw dist="35921" dir="2700000" algn="ctr" rotWithShape="0">
                <a:schemeClr val="bg2"/>
              </a:outerShdw>
            </a:effectLst>
          </p:spPr>
          <p:txBody>
            <a:bodyPr/>
            <a:lstStyle/>
            <a:p>
              <a:endParaRPr lang="en-US"/>
            </a:p>
          </p:txBody>
        </p:sp>
        <p:sp>
          <p:nvSpPr>
            <p:cNvPr id="14399" name="Line 63"/>
            <p:cNvSpPr>
              <a:spLocks noChangeShapeType="1"/>
            </p:cNvSpPr>
            <p:nvPr/>
          </p:nvSpPr>
          <p:spPr bwMode="auto">
            <a:xfrm flipV="1">
              <a:off x="3623" y="2788"/>
              <a:ext cx="64" cy="8"/>
            </a:xfrm>
            <a:prstGeom prst="line">
              <a:avLst/>
            </a:prstGeom>
            <a:noFill/>
            <a:ln w="38100">
              <a:solidFill>
                <a:schemeClr val="accent1"/>
              </a:solidFill>
              <a:round/>
              <a:headEnd/>
              <a:tailEnd/>
            </a:ln>
            <a:effectLst>
              <a:outerShdw dist="35921" dir="2700000" algn="ctr" rotWithShape="0">
                <a:schemeClr val="bg2"/>
              </a:outerShdw>
            </a:effectLst>
          </p:spPr>
          <p:txBody>
            <a:bodyPr/>
            <a:lstStyle/>
            <a:p>
              <a:endParaRPr lang="en-US"/>
            </a:p>
          </p:txBody>
        </p:sp>
        <p:sp>
          <p:nvSpPr>
            <p:cNvPr id="14400" name="Line 64"/>
            <p:cNvSpPr>
              <a:spLocks noChangeShapeType="1"/>
            </p:cNvSpPr>
            <p:nvPr/>
          </p:nvSpPr>
          <p:spPr bwMode="auto">
            <a:xfrm flipV="1">
              <a:off x="3687" y="2781"/>
              <a:ext cx="63" cy="7"/>
            </a:xfrm>
            <a:prstGeom prst="line">
              <a:avLst/>
            </a:prstGeom>
            <a:noFill/>
            <a:ln w="38100">
              <a:solidFill>
                <a:schemeClr val="accent1"/>
              </a:solidFill>
              <a:round/>
              <a:headEnd/>
              <a:tailEnd/>
            </a:ln>
            <a:effectLst>
              <a:outerShdw dist="35921" dir="2700000" algn="ctr" rotWithShape="0">
                <a:schemeClr val="bg2"/>
              </a:outerShdw>
            </a:effectLst>
          </p:spPr>
          <p:txBody>
            <a:bodyPr/>
            <a:lstStyle/>
            <a:p>
              <a:endParaRPr lang="en-US"/>
            </a:p>
          </p:txBody>
        </p:sp>
        <p:sp>
          <p:nvSpPr>
            <p:cNvPr id="14401" name="Line 65"/>
            <p:cNvSpPr>
              <a:spLocks noChangeShapeType="1"/>
            </p:cNvSpPr>
            <p:nvPr/>
          </p:nvSpPr>
          <p:spPr bwMode="auto">
            <a:xfrm flipV="1">
              <a:off x="3762" y="2773"/>
              <a:ext cx="92" cy="7"/>
            </a:xfrm>
            <a:prstGeom prst="line">
              <a:avLst/>
            </a:prstGeom>
            <a:noFill/>
            <a:ln w="38100">
              <a:solidFill>
                <a:schemeClr val="accent1"/>
              </a:solidFill>
              <a:round/>
              <a:headEnd/>
              <a:tailEnd/>
            </a:ln>
            <a:effectLst>
              <a:outerShdw dist="35921" dir="2700000" algn="ctr" rotWithShape="0">
                <a:schemeClr val="bg2"/>
              </a:outerShdw>
            </a:effectLst>
          </p:spPr>
          <p:txBody>
            <a:bodyPr/>
            <a:lstStyle/>
            <a:p>
              <a:endParaRPr lang="en-US"/>
            </a:p>
          </p:txBody>
        </p:sp>
        <p:sp>
          <p:nvSpPr>
            <p:cNvPr id="14402" name="Line 66"/>
            <p:cNvSpPr>
              <a:spLocks noChangeShapeType="1"/>
            </p:cNvSpPr>
            <p:nvPr/>
          </p:nvSpPr>
          <p:spPr bwMode="auto">
            <a:xfrm>
              <a:off x="3854" y="2772"/>
              <a:ext cx="88" cy="8"/>
            </a:xfrm>
            <a:prstGeom prst="line">
              <a:avLst/>
            </a:prstGeom>
            <a:noFill/>
            <a:ln w="38100">
              <a:solidFill>
                <a:schemeClr val="accent1"/>
              </a:solidFill>
              <a:round/>
              <a:headEnd/>
              <a:tailEnd/>
            </a:ln>
            <a:effectLst>
              <a:outerShdw dist="35921" dir="2700000" algn="ctr" rotWithShape="0">
                <a:schemeClr val="bg2"/>
              </a:outerShdw>
            </a:effectLst>
          </p:spPr>
          <p:txBody>
            <a:bodyPr/>
            <a:lstStyle/>
            <a:p>
              <a:endParaRPr lang="en-US"/>
            </a:p>
          </p:txBody>
        </p:sp>
        <p:sp>
          <p:nvSpPr>
            <p:cNvPr id="14403" name="Line 67"/>
            <p:cNvSpPr>
              <a:spLocks noChangeShapeType="1"/>
            </p:cNvSpPr>
            <p:nvPr/>
          </p:nvSpPr>
          <p:spPr bwMode="auto">
            <a:xfrm>
              <a:off x="3942" y="2780"/>
              <a:ext cx="88" cy="1"/>
            </a:xfrm>
            <a:prstGeom prst="line">
              <a:avLst/>
            </a:prstGeom>
            <a:noFill/>
            <a:ln w="38100">
              <a:solidFill>
                <a:schemeClr val="accent1"/>
              </a:solidFill>
              <a:round/>
              <a:headEnd/>
              <a:tailEnd/>
            </a:ln>
            <a:effectLst>
              <a:outerShdw dist="35921" dir="2700000" algn="ctr" rotWithShape="0">
                <a:schemeClr val="bg2"/>
              </a:outerShdw>
            </a:effectLst>
          </p:spPr>
          <p:txBody>
            <a:bodyPr/>
            <a:lstStyle/>
            <a:p>
              <a:endParaRPr lang="en-US"/>
            </a:p>
          </p:txBody>
        </p:sp>
        <p:sp>
          <p:nvSpPr>
            <p:cNvPr id="14404" name="Line 68"/>
            <p:cNvSpPr>
              <a:spLocks noChangeShapeType="1"/>
            </p:cNvSpPr>
            <p:nvPr/>
          </p:nvSpPr>
          <p:spPr bwMode="auto">
            <a:xfrm>
              <a:off x="4030" y="2780"/>
              <a:ext cx="88" cy="8"/>
            </a:xfrm>
            <a:prstGeom prst="line">
              <a:avLst/>
            </a:prstGeom>
            <a:noFill/>
            <a:ln w="38100">
              <a:solidFill>
                <a:schemeClr val="accent1"/>
              </a:solidFill>
              <a:round/>
              <a:headEnd/>
              <a:tailEnd/>
            </a:ln>
            <a:effectLst>
              <a:outerShdw dist="35921" dir="2700000" algn="ctr" rotWithShape="0">
                <a:schemeClr val="bg2"/>
              </a:outerShdw>
            </a:effectLst>
          </p:spPr>
          <p:txBody>
            <a:bodyPr/>
            <a:lstStyle/>
            <a:p>
              <a:endParaRPr lang="en-US"/>
            </a:p>
          </p:txBody>
        </p:sp>
      </p:grpSp>
      <p:sp>
        <p:nvSpPr>
          <p:cNvPr id="14405" name="Rectangle 69"/>
          <p:cNvSpPr>
            <a:spLocks noChangeArrowheads="1"/>
          </p:cNvSpPr>
          <p:nvPr/>
        </p:nvSpPr>
        <p:spPr bwMode="auto">
          <a:xfrm>
            <a:off x="2458034" y="5248275"/>
            <a:ext cx="311150" cy="212725"/>
          </a:xfrm>
          <a:prstGeom prst="rect">
            <a:avLst/>
          </a:prstGeom>
          <a:noFill/>
          <a:ln w="9525">
            <a:noFill/>
            <a:miter lim="800000"/>
            <a:headEnd/>
            <a:tailEnd/>
          </a:ln>
          <a:effectLst/>
        </p:spPr>
        <p:txBody>
          <a:bodyPr wrap="none" lIns="0" tIns="0" rIns="0" bIns="0">
            <a:spAutoFit/>
          </a:bodyPr>
          <a:lstStyle/>
          <a:p>
            <a:r>
              <a:rPr lang="en-US" sz="1400">
                <a:latin typeface="Symbol" pitchFamily="18" charset="2"/>
              </a:rPr>
              <a:t>0.01</a:t>
            </a:r>
            <a:endParaRPr lang="en-US" sz="2400">
              <a:latin typeface="Book Antiqua" pitchFamily="18" charset="0"/>
            </a:endParaRPr>
          </a:p>
        </p:txBody>
      </p:sp>
      <p:sp>
        <p:nvSpPr>
          <p:cNvPr id="14406" name="Rectangle 70"/>
          <p:cNvSpPr>
            <a:spLocks noChangeArrowheads="1"/>
          </p:cNvSpPr>
          <p:nvPr/>
        </p:nvSpPr>
        <p:spPr bwMode="auto">
          <a:xfrm>
            <a:off x="2546934" y="3995738"/>
            <a:ext cx="222250" cy="212725"/>
          </a:xfrm>
          <a:prstGeom prst="rect">
            <a:avLst/>
          </a:prstGeom>
          <a:noFill/>
          <a:ln w="9525">
            <a:noFill/>
            <a:miter lim="800000"/>
            <a:headEnd/>
            <a:tailEnd/>
          </a:ln>
          <a:effectLst/>
        </p:spPr>
        <p:txBody>
          <a:bodyPr wrap="none" lIns="0" tIns="0" rIns="0" bIns="0">
            <a:spAutoFit/>
          </a:bodyPr>
          <a:lstStyle/>
          <a:p>
            <a:r>
              <a:rPr lang="en-US" sz="1400">
                <a:latin typeface="Symbol" pitchFamily="18" charset="2"/>
              </a:rPr>
              <a:t>0.1</a:t>
            </a:r>
            <a:endParaRPr lang="en-US" sz="2400">
              <a:latin typeface="Book Antiqua" pitchFamily="18" charset="0"/>
            </a:endParaRPr>
          </a:p>
        </p:txBody>
      </p:sp>
      <p:sp>
        <p:nvSpPr>
          <p:cNvPr id="14407" name="Rectangle 71"/>
          <p:cNvSpPr>
            <a:spLocks noChangeArrowheads="1"/>
          </p:cNvSpPr>
          <p:nvPr/>
        </p:nvSpPr>
        <p:spPr bwMode="auto">
          <a:xfrm>
            <a:off x="2685046" y="2728913"/>
            <a:ext cx="88900" cy="212725"/>
          </a:xfrm>
          <a:prstGeom prst="rect">
            <a:avLst/>
          </a:prstGeom>
          <a:noFill/>
          <a:ln w="9525">
            <a:noFill/>
            <a:miter lim="800000"/>
            <a:headEnd/>
            <a:tailEnd/>
          </a:ln>
          <a:effectLst/>
        </p:spPr>
        <p:txBody>
          <a:bodyPr wrap="none" lIns="0" tIns="0" rIns="0" bIns="0">
            <a:spAutoFit/>
          </a:bodyPr>
          <a:lstStyle/>
          <a:p>
            <a:r>
              <a:rPr lang="en-US" sz="1400">
                <a:latin typeface="Symbol" pitchFamily="18" charset="2"/>
              </a:rPr>
              <a:t>1</a:t>
            </a:r>
            <a:endParaRPr lang="en-US" sz="2400">
              <a:latin typeface="Book Antiqua" pitchFamily="18" charset="0"/>
            </a:endParaRPr>
          </a:p>
        </p:txBody>
      </p:sp>
      <p:sp>
        <p:nvSpPr>
          <p:cNvPr id="14408" name="Rectangle 72"/>
          <p:cNvSpPr>
            <a:spLocks noChangeArrowheads="1"/>
          </p:cNvSpPr>
          <p:nvPr/>
        </p:nvSpPr>
        <p:spPr bwMode="auto">
          <a:xfrm>
            <a:off x="2862846" y="5502275"/>
            <a:ext cx="88900" cy="212725"/>
          </a:xfrm>
          <a:prstGeom prst="rect">
            <a:avLst/>
          </a:prstGeom>
          <a:noFill/>
          <a:ln w="9525">
            <a:noFill/>
            <a:miter lim="800000"/>
            <a:headEnd/>
            <a:tailEnd/>
          </a:ln>
          <a:effectLst/>
        </p:spPr>
        <p:txBody>
          <a:bodyPr wrap="none" lIns="0" tIns="0" rIns="0" bIns="0">
            <a:spAutoFit/>
          </a:bodyPr>
          <a:lstStyle/>
          <a:p>
            <a:r>
              <a:rPr lang="en-US" sz="1400">
                <a:latin typeface="Symbol" pitchFamily="18" charset="2"/>
              </a:rPr>
              <a:t>1</a:t>
            </a:r>
            <a:endParaRPr lang="en-US" sz="2400">
              <a:latin typeface="Book Antiqua" pitchFamily="18" charset="0"/>
            </a:endParaRPr>
          </a:p>
        </p:txBody>
      </p:sp>
      <p:sp>
        <p:nvSpPr>
          <p:cNvPr id="14409" name="Rectangle 73"/>
          <p:cNvSpPr>
            <a:spLocks noChangeArrowheads="1"/>
          </p:cNvSpPr>
          <p:nvPr/>
        </p:nvSpPr>
        <p:spPr bwMode="auto">
          <a:xfrm>
            <a:off x="4282071" y="5502275"/>
            <a:ext cx="177800" cy="212725"/>
          </a:xfrm>
          <a:prstGeom prst="rect">
            <a:avLst/>
          </a:prstGeom>
          <a:noFill/>
          <a:ln w="9525">
            <a:noFill/>
            <a:miter lim="800000"/>
            <a:headEnd/>
            <a:tailEnd/>
          </a:ln>
          <a:effectLst/>
        </p:spPr>
        <p:txBody>
          <a:bodyPr wrap="none" lIns="0" tIns="0" rIns="0" bIns="0">
            <a:spAutoFit/>
          </a:bodyPr>
          <a:lstStyle/>
          <a:p>
            <a:r>
              <a:rPr lang="en-US" sz="1400">
                <a:latin typeface="Symbol" pitchFamily="18" charset="2"/>
              </a:rPr>
              <a:t>10</a:t>
            </a:r>
            <a:endParaRPr lang="en-US" sz="2400">
              <a:latin typeface="Book Antiqua" pitchFamily="18" charset="0"/>
            </a:endParaRPr>
          </a:p>
        </p:txBody>
      </p:sp>
      <p:sp>
        <p:nvSpPr>
          <p:cNvPr id="14410" name="Rectangle 74"/>
          <p:cNvSpPr>
            <a:spLocks noChangeArrowheads="1"/>
          </p:cNvSpPr>
          <p:nvPr/>
        </p:nvSpPr>
        <p:spPr bwMode="auto">
          <a:xfrm>
            <a:off x="5713996" y="5502275"/>
            <a:ext cx="266700" cy="212725"/>
          </a:xfrm>
          <a:prstGeom prst="rect">
            <a:avLst/>
          </a:prstGeom>
          <a:noFill/>
          <a:ln w="9525">
            <a:noFill/>
            <a:miter lim="800000"/>
            <a:headEnd/>
            <a:tailEnd/>
          </a:ln>
          <a:effectLst/>
        </p:spPr>
        <p:txBody>
          <a:bodyPr wrap="none" lIns="0" tIns="0" rIns="0" bIns="0">
            <a:spAutoFit/>
          </a:bodyPr>
          <a:lstStyle/>
          <a:p>
            <a:r>
              <a:rPr lang="en-US" sz="1400">
                <a:latin typeface="Symbol" pitchFamily="18" charset="2"/>
              </a:rPr>
              <a:t>100</a:t>
            </a:r>
            <a:endParaRPr lang="en-US" sz="2400">
              <a:latin typeface="Book Antiqua" pitchFamily="18" charset="0"/>
            </a:endParaRPr>
          </a:p>
        </p:txBody>
      </p:sp>
      <p:sp>
        <p:nvSpPr>
          <p:cNvPr id="14411" name="Rectangle 75"/>
          <p:cNvSpPr>
            <a:spLocks noChangeArrowheads="1"/>
          </p:cNvSpPr>
          <p:nvPr/>
        </p:nvSpPr>
        <p:spPr bwMode="auto">
          <a:xfrm>
            <a:off x="7133221" y="5502275"/>
            <a:ext cx="355600" cy="212725"/>
          </a:xfrm>
          <a:prstGeom prst="rect">
            <a:avLst/>
          </a:prstGeom>
          <a:noFill/>
          <a:ln w="9525">
            <a:noFill/>
            <a:miter lim="800000"/>
            <a:headEnd/>
            <a:tailEnd/>
          </a:ln>
          <a:effectLst/>
        </p:spPr>
        <p:txBody>
          <a:bodyPr wrap="none" lIns="0" tIns="0" rIns="0" bIns="0">
            <a:spAutoFit/>
          </a:bodyPr>
          <a:lstStyle/>
          <a:p>
            <a:r>
              <a:rPr lang="en-US" sz="1400">
                <a:latin typeface="Symbol" pitchFamily="18" charset="2"/>
              </a:rPr>
              <a:t>1000</a:t>
            </a:r>
            <a:endParaRPr lang="en-US" sz="2400">
              <a:latin typeface="Book Antiqua" pitchFamily="18" charset="0"/>
            </a:endParaRPr>
          </a:p>
        </p:txBody>
      </p:sp>
      <p:sp>
        <p:nvSpPr>
          <p:cNvPr id="14340" name="Rectangle 4"/>
          <p:cNvSpPr>
            <a:spLocks noChangeArrowheads="1"/>
          </p:cNvSpPr>
          <p:nvPr/>
        </p:nvSpPr>
        <p:spPr bwMode="auto">
          <a:xfrm>
            <a:off x="7450004" y="4811713"/>
            <a:ext cx="1730375" cy="698500"/>
          </a:xfrm>
          <a:prstGeom prst="rect">
            <a:avLst/>
          </a:prstGeom>
          <a:noFill/>
          <a:ln w="12700">
            <a:noFill/>
            <a:miter lim="800000"/>
            <a:headEnd/>
            <a:tailEnd/>
          </a:ln>
          <a:effectLst/>
        </p:spPr>
        <p:txBody>
          <a:bodyPr lIns="90488" tIns="44450" rIns="90488" bIns="44450">
            <a:spAutoFit/>
          </a:bodyPr>
          <a:lstStyle/>
          <a:p>
            <a:r>
              <a:rPr lang="en-US" sz="2000" dirty="0">
                <a:solidFill>
                  <a:schemeClr val="folHlink"/>
                </a:solidFill>
                <a:latin typeface="Book Antiqua" pitchFamily="18" charset="0"/>
              </a:rPr>
              <a:t>Threshold of movement</a:t>
            </a:r>
          </a:p>
        </p:txBody>
      </p:sp>
      <p:sp>
        <p:nvSpPr>
          <p:cNvPr id="14341" name="Rectangle 5"/>
          <p:cNvSpPr>
            <a:spLocks noChangeArrowheads="1"/>
          </p:cNvSpPr>
          <p:nvPr/>
        </p:nvSpPr>
        <p:spPr bwMode="auto">
          <a:xfrm>
            <a:off x="7236069" y="5984509"/>
            <a:ext cx="1576021" cy="643766"/>
          </a:xfrm>
          <a:prstGeom prst="rect">
            <a:avLst/>
          </a:prstGeom>
          <a:noFill/>
          <a:ln w="12700">
            <a:noFill/>
            <a:miter lim="800000"/>
            <a:headEnd/>
            <a:tailEnd/>
          </a:ln>
          <a:effectLst/>
        </p:spPr>
        <p:txBody>
          <a:bodyPr wrap="square" lIns="90488" tIns="44450" rIns="90488" bIns="44450">
            <a:spAutoFit/>
          </a:bodyPr>
          <a:lstStyle/>
          <a:p>
            <a:r>
              <a:rPr lang="en-US" sz="1800">
                <a:latin typeface="Book Antiqua" pitchFamily="18" charset="0"/>
              </a:rPr>
              <a:t>Turbulent flow of bed</a:t>
            </a:r>
          </a:p>
        </p:txBody>
      </p:sp>
      <p:sp>
        <p:nvSpPr>
          <p:cNvPr id="14342" name="Rectangle 6"/>
          <p:cNvSpPr>
            <a:spLocks noChangeArrowheads="1"/>
          </p:cNvSpPr>
          <p:nvPr/>
        </p:nvSpPr>
        <p:spPr bwMode="auto">
          <a:xfrm>
            <a:off x="4105859" y="6134100"/>
            <a:ext cx="2249487" cy="363538"/>
          </a:xfrm>
          <a:prstGeom prst="rect">
            <a:avLst/>
          </a:prstGeom>
          <a:noFill/>
          <a:ln w="12700">
            <a:noFill/>
            <a:miter lim="800000"/>
            <a:headEnd/>
            <a:tailEnd/>
          </a:ln>
          <a:effectLst/>
        </p:spPr>
        <p:txBody>
          <a:bodyPr wrap="none" lIns="90488" tIns="44450" rIns="90488" bIns="44450">
            <a:spAutoFit/>
          </a:bodyPr>
          <a:lstStyle/>
          <a:p>
            <a:r>
              <a:rPr lang="en-US" sz="1800">
                <a:latin typeface="Book Antiqua" pitchFamily="18" charset="0"/>
              </a:rPr>
              <a:t>Laminar flow of bed</a:t>
            </a:r>
          </a:p>
        </p:txBody>
      </p:sp>
      <p:sp>
        <p:nvSpPr>
          <p:cNvPr id="14343" name="Line 7"/>
          <p:cNvSpPr>
            <a:spLocks noChangeShapeType="1"/>
          </p:cNvSpPr>
          <p:nvPr/>
        </p:nvSpPr>
        <p:spPr bwMode="auto">
          <a:xfrm flipH="1">
            <a:off x="7312609" y="4437063"/>
            <a:ext cx="455612"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4344" name="Line 8"/>
          <p:cNvSpPr>
            <a:spLocks noChangeShapeType="1"/>
          </p:cNvSpPr>
          <p:nvPr/>
        </p:nvSpPr>
        <p:spPr bwMode="auto">
          <a:xfrm>
            <a:off x="6809371" y="4429125"/>
            <a:ext cx="0" cy="2085975"/>
          </a:xfrm>
          <a:prstGeom prst="line">
            <a:avLst/>
          </a:prstGeom>
          <a:noFill/>
          <a:ln w="12700">
            <a:solidFill>
              <a:schemeClr val="tx1"/>
            </a:solidFill>
            <a:round/>
            <a:headEnd/>
            <a:tailEnd/>
          </a:ln>
          <a:effectLst/>
        </p:spPr>
        <p:txBody>
          <a:bodyPr wrap="none" anchor="ctr"/>
          <a:lstStyle/>
          <a:p>
            <a:endParaRPr lang="en-US"/>
          </a:p>
        </p:txBody>
      </p:sp>
      <p:sp>
        <p:nvSpPr>
          <p:cNvPr id="14345" name="Line 9"/>
          <p:cNvSpPr>
            <a:spLocks noChangeShapeType="1"/>
          </p:cNvSpPr>
          <p:nvPr/>
        </p:nvSpPr>
        <p:spPr bwMode="auto">
          <a:xfrm>
            <a:off x="6815721" y="6311900"/>
            <a:ext cx="387350" cy="0"/>
          </a:xfrm>
          <a:prstGeom prst="line">
            <a:avLst/>
          </a:prstGeom>
          <a:noFill/>
          <a:ln w="12700">
            <a:solidFill>
              <a:schemeClr val="tx1"/>
            </a:solidFill>
            <a:round/>
            <a:headEnd type="triangle" w="med" len="med"/>
            <a:tailEnd/>
          </a:ln>
          <a:effectLst/>
        </p:spPr>
        <p:txBody>
          <a:bodyPr wrap="none" anchor="ctr"/>
          <a:lstStyle/>
          <a:p>
            <a:endParaRPr lang="en-US"/>
          </a:p>
        </p:txBody>
      </p:sp>
      <p:sp>
        <p:nvSpPr>
          <p:cNvPr id="14346" name="Line 10"/>
          <p:cNvSpPr>
            <a:spLocks noChangeShapeType="1"/>
          </p:cNvSpPr>
          <p:nvPr/>
        </p:nvSpPr>
        <p:spPr bwMode="auto">
          <a:xfrm flipH="1">
            <a:off x="6388684" y="6310313"/>
            <a:ext cx="412750" cy="0"/>
          </a:xfrm>
          <a:prstGeom prst="line">
            <a:avLst/>
          </a:prstGeom>
          <a:noFill/>
          <a:ln w="12700">
            <a:solidFill>
              <a:schemeClr val="tx1"/>
            </a:solidFill>
            <a:round/>
            <a:headEnd type="triangle" w="med" len="med"/>
            <a:tailEnd/>
          </a:ln>
          <a:effectLst/>
        </p:spPr>
        <p:txBody>
          <a:bodyPr wrap="none" anchor="ctr"/>
          <a:lstStyle/>
          <a:p>
            <a:endParaRPr lang="en-US"/>
          </a:p>
        </p:txBody>
      </p:sp>
      <p:sp>
        <p:nvSpPr>
          <p:cNvPr id="14347" name="Rectangle 11"/>
          <p:cNvSpPr>
            <a:spLocks noChangeArrowheads="1"/>
          </p:cNvSpPr>
          <p:nvPr/>
        </p:nvSpPr>
        <p:spPr bwMode="auto">
          <a:xfrm>
            <a:off x="4310646" y="2881313"/>
            <a:ext cx="1339850" cy="363537"/>
          </a:xfrm>
          <a:prstGeom prst="rect">
            <a:avLst/>
          </a:prstGeom>
          <a:noFill/>
          <a:ln w="12700">
            <a:noFill/>
            <a:miter lim="800000"/>
            <a:headEnd/>
            <a:tailEnd/>
          </a:ln>
          <a:effectLst/>
        </p:spPr>
        <p:txBody>
          <a:bodyPr wrap="none" lIns="90488" tIns="44450" rIns="90488" bIns="44450">
            <a:spAutoFit/>
          </a:bodyPr>
          <a:lstStyle/>
          <a:p>
            <a:r>
              <a:rPr lang="en-US" sz="1800">
                <a:latin typeface="Book Antiqua" pitchFamily="18" charset="0"/>
              </a:rPr>
              <a:t>Suspension</a:t>
            </a:r>
          </a:p>
        </p:txBody>
      </p:sp>
      <p:sp>
        <p:nvSpPr>
          <p:cNvPr id="14348" name="Rectangle 12"/>
          <p:cNvSpPr>
            <a:spLocks noChangeArrowheads="1"/>
          </p:cNvSpPr>
          <p:nvPr/>
        </p:nvSpPr>
        <p:spPr bwMode="auto">
          <a:xfrm>
            <a:off x="4418596" y="3351213"/>
            <a:ext cx="1071563" cy="363537"/>
          </a:xfrm>
          <a:prstGeom prst="rect">
            <a:avLst/>
          </a:prstGeom>
          <a:noFill/>
          <a:ln w="12700">
            <a:noFill/>
            <a:miter lim="800000"/>
            <a:headEnd/>
            <a:tailEnd/>
          </a:ln>
          <a:effectLst/>
        </p:spPr>
        <p:txBody>
          <a:bodyPr wrap="none" lIns="90488" tIns="44450" rIns="90488" bIns="44450">
            <a:spAutoFit/>
          </a:bodyPr>
          <a:lstStyle/>
          <a:p>
            <a:r>
              <a:rPr lang="en-US" sz="1800">
                <a:latin typeface="Book Antiqua" pitchFamily="18" charset="0"/>
              </a:rPr>
              <a:t>Saltation</a:t>
            </a:r>
          </a:p>
        </p:txBody>
      </p:sp>
      <p:sp>
        <p:nvSpPr>
          <p:cNvPr id="14350" name="Rectangle 14"/>
          <p:cNvSpPr>
            <a:spLocks noChangeArrowheads="1"/>
          </p:cNvSpPr>
          <p:nvPr/>
        </p:nvSpPr>
        <p:spPr bwMode="auto">
          <a:xfrm>
            <a:off x="4296359" y="4870450"/>
            <a:ext cx="1638300" cy="363538"/>
          </a:xfrm>
          <a:prstGeom prst="rect">
            <a:avLst/>
          </a:prstGeom>
          <a:noFill/>
          <a:ln w="12700">
            <a:noFill/>
            <a:miter lim="800000"/>
            <a:headEnd/>
            <a:tailEnd/>
          </a:ln>
          <a:effectLst/>
        </p:spPr>
        <p:txBody>
          <a:bodyPr wrap="none" lIns="90488" tIns="44450" rIns="90488" bIns="44450">
            <a:spAutoFit/>
          </a:bodyPr>
          <a:lstStyle/>
          <a:p>
            <a:r>
              <a:rPr lang="en-US" sz="1800">
                <a:latin typeface="Book Antiqua" pitchFamily="18" charset="0"/>
              </a:rPr>
              <a:t>No movement</a:t>
            </a:r>
          </a:p>
        </p:txBody>
      </p:sp>
      <p:sp>
        <p:nvSpPr>
          <p:cNvPr id="14352" name="Line 16"/>
          <p:cNvSpPr>
            <a:spLocks noChangeShapeType="1"/>
          </p:cNvSpPr>
          <p:nvPr/>
        </p:nvSpPr>
        <p:spPr bwMode="auto">
          <a:xfrm>
            <a:off x="6639521" y="4419600"/>
            <a:ext cx="925512" cy="687388"/>
          </a:xfrm>
          <a:prstGeom prst="line">
            <a:avLst/>
          </a:prstGeom>
          <a:noFill/>
          <a:ln w="12700">
            <a:solidFill>
              <a:schemeClr val="tx1"/>
            </a:solidFill>
            <a:round/>
            <a:headEnd type="triangle" w="med" len="med"/>
            <a:tailEnd/>
          </a:ln>
          <a:effectLst/>
        </p:spPr>
        <p:txBody>
          <a:bodyPr wrap="none" anchor="ctr"/>
          <a:lstStyle/>
          <a:p>
            <a:endParaRPr lang="en-US"/>
          </a:p>
        </p:txBody>
      </p:sp>
      <p:sp>
        <p:nvSpPr>
          <p:cNvPr id="14353" name="Rectangle 17"/>
          <p:cNvSpPr>
            <a:spLocks noChangeArrowheads="1"/>
          </p:cNvSpPr>
          <p:nvPr/>
        </p:nvSpPr>
        <p:spPr bwMode="auto">
          <a:xfrm>
            <a:off x="7720596" y="4262438"/>
            <a:ext cx="695325" cy="363537"/>
          </a:xfrm>
          <a:prstGeom prst="rect">
            <a:avLst/>
          </a:prstGeom>
          <a:noFill/>
          <a:ln w="12700">
            <a:noFill/>
            <a:miter lim="800000"/>
            <a:headEnd/>
            <a:tailEnd/>
          </a:ln>
          <a:effectLst/>
        </p:spPr>
        <p:txBody>
          <a:bodyPr wrap="none" lIns="90488" tIns="44450" rIns="90488" bIns="44450">
            <a:spAutoFit/>
          </a:bodyPr>
          <a:lstStyle/>
          <a:p>
            <a:r>
              <a:rPr lang="en-US" sz="1800">
                <a:latin typeface="Book Antiqua" pitchFamily="18" charset="0"/>
              </a:rPr>
              <a:t>0.056</a:t>
            </a:r>
          </a:p>
        </p:txBody>
      </p:sp>
      <p:sp>
        <p:nvSpPr>
          <p:cNvPr id="14412" name="Line 76"/>
          <p:cNvSpPr>
            <a:spLocks noChangeShapeType="1"/>
          </p:cNvSpPr>
          <p:nvPr/>
        </p:nvSpPr>
        <p:spPr bwMode="auto">
          <a:xfrm>
            <a:off x="7545987" y="5116513"/>
            <a:ext cx="1465263"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4413" name="Line 77"/>
          <p:cNvSpPr>
            <a:spLocks noChangeShapeType="1"/>
          </p:cNvSpPr>
          <p:nvPr/>
        </p:nvSpPr>
        <p:spPr bwMode="auto">
          <a:xfrm>
            <a:off x="7573339" y="5434013"/>
            <a:ext cx="1501775"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graphicFrame>
        <p:nvGraphicFramePr>
          <p:cNvPr id="992261" name="Object 8">
            <a:hlinkClick r:id="" action="ppaction://ole?verb=0"/>
          </p:cNvPr>
          <p:cNvGraphicFramePr>
            <a:graphicFrameLocks/>
          </p:cNvGraphicFramePr>
          <p:nvPr/>
        </p:nvGraphicFramePr>
        <p:xfrm>
          <a:off x="445721" y="1826601"/>
          <a:ext cx="4054475" cy="725488"/>
        </p:xfrm>
        <a:graphic>
          <a:graphicData uri="http://schemas.openxmlformats.org/presentationml/2006/ole">
            <mc:AlternateContent xmlns:mc="http://schemas.openxmlformats.org/markup-compatibility/2006">
              <mc:Choice xmlns:v="urn:schemas-microsoft-com:vml" Requires="v">
                <p:oleObj spid="_x0000_s993042" name="Equation" r:id="rId4" imgW="4089240" imgH="736560" progId="Equation.DSMT4">
                  <p:embed/>
                </p:oleObj>
              </mc:Choice>
              <mc:Fallback>
                <p:oleObj name="Equation" r:id="rId4" imgW="4089240" imgH="736560" progId="Equation.DSMT4">
                  <p:embed/>
                  <p:pic>
                    <p:nvPicPr>
                      <p:cNvPr id="0" name="Object 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721" y="1826601"/>
                        <a:ext cx="4054475"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92263" name="Object 7"/>
          <p:cNvGraphicFramePr>
            <a:graphicFrameLocks noChangeAspect="1"/>
          </p:cNvGraphicFramePr>
          <p:nvPr/>
        </p:nvGraphicFramePr>
        <p:xfrm>
          <a:off x="957385" y="3095870"/>
          <a:ext cx="863600" cy="736600"/>
        </p:xfrm>
        <a:graphic>
          <a:graphicData uri="http://schemas.openxmlformats.org/presentationml/2006/ole">
            <mc:AlternateContent xmlns:mc="http://schemas.openxmlformats.org/markup-compatibility/2006">
              <mc:Choice xmlns:v="urn:schemas-microsoft-com:vml" Requires="v">
                <p:oleObj spid="_x0000_s993043" name="Equation" r:id="rId6" imgW="863280" imgH="736560" progId="Equation.DSMT4">
                  <p:embed/>
                </p:oleObj>
              </mc:Choice>
              <mc:Fallback>
                <p:oleObj name="Equation" r:id="rId6" imgW="863280" imgH="736560" progId="Equation.DSMT4">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7385" y="3095870"/>
                        <a:ext cx="863600"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 name="Object 7"/>
          <p:cNvGraphicFramePr>
            <a:graphicFrameLocks noChangeAspect="1"/>
          </p:cNvGraphicFramePr>
          <p:nvPr/>
        </p:nvGraphicFramePr>
        <p:xfrm>
          <a:off x="5234477" y="1811338"/>
          <a:ext cx="3517900" cy="812800"/>
        </p:xfrm>
        <a:graphic>
          <a:graphicData uri="http://schemas.openxmlformats.org/presentationml/2006/ole">
            <mc:AlternateContent xmlns:mc="http://schemas.openxmlformats.org/markup-compatibility/2006">
              <mc:Choice xmlns:v="urn:schemas-microsoft-com:vml" Requires="v">
                <p:oleObj spid="_x0000_s993044" name="Equation" r:id="rId8" imgW="3517560" imgH="812520" progId="Equation.DSMT4">
                  <p:embed/>
                </p:oleObj>
              </mc:Choice>
              <mc:Fallback>
                <p:oleObj name="Equation" r:id="rId8" imgW="3517560" imgH="81252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34477" y="1811338"/>
                        <a:ext cx="35179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84" name="Straight Arrow Connector 83"/>
          <p:cNvCxnSpPr>
            <a:stCxn id="14353" idx="0"/>
          </p:cNvCxnSpPr>
          <p:nvPr/>
        </p:nvCxnSpPr>
        <p:spPr bwMode="auto">
          <a:xfrm rot="16200000" flipV="1">
            <a:off x="6628776" y="2822954"/>
            <a:ext cx="1853346" cy="1025621"/>
          </a:xfrm>
          <a:prstGeom prst="straightConnector1">
            <a:avLst/>
          </a:prstGeom>
          <a:noFill/>
          <a:ln w="12700" cap="flat" cmpd="sng" algn="ctr">
            <a:solidFill>
              <a:schemeClr val="accent4"/>
            </a:solidFill>
            <a:prstDash val="solid"/>
            <a:round/>
            <a:headEnd type="none" w="lg" len="med"/>
            <a:tailEnd type="arrow"/>
          </a:ln>
          <a:effectLst/>
        </p:spPr>
      </p:cxnSp>
      <p:sp>
        <p:nvSpPr>
          <p:cNvPr id="83" name="Oval 82"/>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smtClean="0">
                <a:solidFill>
                  <a:schemeClr val="bg1"/>
                </a:solidFill>
              </a:rPr>
              <a:t>extra</a:t>
            </a:r>
            <a:endParaRPr kumimoji="0" lang="en-US" sz="1600" b="0" i="0" u="none" strike="noStrike" cap="none" normalizeH="0" baseline="0" dirty="0" smtClean="0">
              <a:ln>
                <a:noFill/>
              </a:ln>
              <a:solidFill>
                <a:schemeClr val="bg1"/>
              </a:solidFill>
              <a:effectLst/>
              <a:latin typeface="Times New Roman" pitchFamily="18" charset="0"/>
            </a:endParaRPr>
          </a:p>
        </p:txBody>
      </p:sp>
      <p:graphicFrame>
        <p:nvGraphicFramePr>
          <p:cNvPr id="992265" name="Object 9"/>
          <p:cNvGraphicFramePr>
            <a:graphicFrameLocks noChangeAspect="1"/>
          </p:cNvGraphicFramePr>
          <p:nvPr/>
        </p:nvGraphicFramePr>
        <p:xfrm>
          <a:off x="0" y="4098851"/>
          <a:ext cx="2514600" cy="914400"/>
        </p:xfrm>
        <a:graphic>
          <a:graphicData uri="http://schemas.openxmlformats.org/presentationml/2006/ole">
            <mc:AlternateContent xmlns:mc="http://schemas.openxmlformats.org/markup-compatibility/2006">
              <mc:Choice xmlns:v="urn:schemas-microsoft-com:vml" Requires="v">
                <p:oleObj spid="_x0000_s993045" name="Equation" r:id="rId10" imgW="2514600" imgH="914400" progId="Equation.DSMT4">
                  <p:embed/>
                </p:oleObj>
              </mc:Choice>
              <mc:Fallback>
                <p:oleObj name="Equation" r:id="rId10" imgW="2514600" imgH="914400" progId="Equation.DSMT4">
                  <p:embed/>
                  <p:pic>
                    <p:nvPicPr>
                      <p:cNvPr id="0" name="Picture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4098851"/>
                        <a:ext cx="2514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92266" name="Object 10"/>
          <p:cNvGraphicFramePr>
            <a:graphicFrameLocks noChangeAspect="1"/>
          </p:cNvGraphicFramePr>
          <p:nvPr/>
        </p:nvGraphicFramePr>
        <p:xfrm>
          <a:off x="1806354" y="6124354"/>
          <a:ext cx="1320800" cy="457200"/>
        </p:xfrm>
        <a:graphic>
          <a:graphicData uri="http://schemas.openxmlformats.org/presentationml/2006/ole">
            <mc:AlternateContent xmlns:mc="http://schemas.openxmlformats.org/markup-compatibility/2006">
              <mc:Choice xmlns:v="urn:schemas-microsoft-com:vml" Requires="v">
                <p:oleObj spid="_x0000_s993046" name="Equation" r:id="rId12" imgW="1320480" imgH="457200" progId="Equation.DSMT4">
                  <p:embed/>
                </p:oleObj>
              </mc:Choice>
              <mc:Fallback>
                <p:oleObj name="Equation" r:id="rId12" imgW="1320480" imgH="457200" progId="Equation.DSMT4">
                  <p:embed/>
                  <p:pic>
                    <p:nvPicPr>
                      <p:cNvPr id="0" name="Picture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06354" y="6124354"/>
                        <a:ext cx="132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92267" name="Object 11"/>
          <p:cNvGraphicFramePr>
            <a:graphicFrameLocks noChangeAspect="1"/>
          </p:cNvGraphicFramePr>
          <p:nvPr/>
        </p:nvGraphicFramePr>
        <p:xfrm>
          <a:off x="4455928" y="5538087"/>
          <a:ext cx="1295400" cy="736600"/>
        </p:xfrm>
        <a:graphic>
          <a:graphicData uri="http://schemas.openxmlformats.org/presentationml/2006/ole">
            <mc:AlternateContent xmlns:mc="http://schemas.openxmlformats.org/markup-compatibility/2006">
              <mc:Choice xmlns:v="urn:schemas-microsoft-com:vml" Requires="v">
                <p:oleObj spid="_x0000_s993047" name="Equation" r:id="rId14" imgW="1295280" imgH="736560" progId="Equation.DSMT4">
                  <p:embed/>
                </p:oleObj>
              </mc:Choice>
              <mc:Fallback>
                <p:oleObj name="Equation" r:id="rId14" imgW="1295280" imgH="736560" progId="Equation.DSMT4">
                  <p:embed/>
                  <p:pic>
                    <p:nvPicPr>
                      <p:cNvPr id="0" name="Picture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55928" y="5538087"/>
                        <a:ext cx="1295400"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4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Scour Velocity</a:t>
            </a:r>
            <a:endParaRPr lang="en-US" dirty="0"/>
          </a:p>
        </p:txBody>
      </p:sp>
      <p:sp>
        <p:nvSpPr>
          <p:cNvPr id="7" name="TextBox 6"/>
          <p:cNvSpPr txBox="1"/>
          <p:nvPr/>
        </p:nvSpPr>
        <p:spPr>
          <a:xfrm>
            <a:off x="682888" y="1900518"/>
            <a:ext cx="6896081" cy="1384995"/>
          </a:xfrm>
          <a:prstGeom prst="rect">
            <a:avLst/>
          </a:prstGeom>
          <a:noFill/>
        </p:spPr>
        <p:txBody>
          <a:bodyPr wrap="square" rtlCol="0">
            <a:spAutoFit/>
          </a:bodyPr>
          <a:lstStyle/>
          <a:p>
            <a:r>
              <a:rPr lang="en-US" dirty="0" smtClean="0"/>
              <a:t>If we assume that the ten state standards are based on the ability to scour a large floc (5 mm) then the angle must be 4.8 degrees!</a:t>
            </a:r>
            <a:endParaRPr lang="en-US" dirty="0"/>
          </a:p>
        </p:txBody>
      </p:sp>
      <p:pic>
        <p:nvPicPr>
          <p:cNvPr id="991238" name="Picture 6"/>
          <p:cNvPicPr>
            <a:picLocks noChangeAspect="1" noChangeArrowheads="1"/>
          </p:cNvPicPr>
          <p:nvPr/>
        </p:nvPicPr>
        <p:blipFill>
          <a:blip r:embed="rId2" cstate="print"/>
          <a:srcRect/>
          <a:stretch>
            <a:fillRect/>
          </a:stretch>
        </p:blipFill>
        <p:spPr bwMode="auto">
          <a:xfrm>
            <a:off x="7278947" y="1899139"/>
            <a:ext cx="1073746" cy="1166222"/>
          </a:xfrm>
          <a:prstGeom prst="rect">
            <a:avLst/>
          </a:prstGeom>
          <a:noFill/>
          <a:ln w="9525">
            <a:noFill/>
            <a:miter lim="800000"/>
            <a:headEnd/>
            <a:tailEnd/>
          </a:ln>
          <a:effectLst/>
        </p:spPr>
      </p:pic>
      <p:sp>
        <p:nvSpPr>
          <p:cNvPr id="9" name="TextBox 8"/>
          <p:cNvSpPr txBox="1"/>
          <p:nvPr/>
        </p:nvSpPr>
        <p:spPr>
          <a:xfrm>
            <a:off x="4903196" y="3333664"/>
            <a:ext cx="3801533" cy="3539430"/>
          </a:xfrm>
          <a:prstGeom prst="rect">
            <a:avLst/>
          </a:prstGeom>
          <a:noFill/>
        </p:spPr>
        <p:txBody>
          <a:bodyPr wrap="square" rtlCol="0">
            <a:spAutoFit/>
          </a:bodyPr>
          <a:lstStyle/>
          <a:p>
            <a:r>
              <a:rPr lang="en-US" dirty="0" smtClean="0"/>
              <a:t>Design decision – should we consider 0.15 m/s as a design constraint or should we allow for lower velocities if we have smaller flocs due to higher energy dissipation rates?</a:t>
            </a:r>
            <a:endParaRPr lang="en-US" dirty="0"/>
          </a:p>
        </p:txBody>
      </p:sp>
      <p:pic>
        <p:nvPicPr>
          <p:cNvPr id="991239" name="Picture 7"/>
          <p:cNvPicPr>
            <a:picLocks noChangeAspect="1" noChangeArrowheads="1"/>
          </p:cNvPicPr>
          <p:nvPr/>
        </p:nvPicPr>
        <p:blipFill>
          <a:blip r:embed="rId3" cstate="print"/>
          <a:srcRect/>
          <a:stretch>
            <a:fillRect/>
          </a:stretch>
        </p:blipFill>
        <p:spPr bwMode="auto">
          <a:xfrm>
            <a:off x="230066" y="3381375"/>
            <a:ext cx="4533900" cy="3476625"/>
          </a:xfrm>
          <a:prstGeom prst="rect">
            <a:avLst/>
          </a:prstGeom>
          <a:noFill/>
          <a:ln w="9525">
            <a:noFill/>
            <a:miter lim="800000"/>
            <a:headEnd/>
            <a:tailEnd/>
          </a:ln>
          <a:effectLst/>
        </p:spPr>
      </p:pic>
      <p:sp>
        <p:nvSpPr>
          <p:cNvPr id="8" name="Oval 7"/>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smtClean="0">
                <a:solidFill>
                  <a:schemeClr val="bg1"/>
                </a:solidFill>
              </a:rPr>
              <a:t>extra</a:t>
            </a:r>
            <a:endParaRPr kumimoji="0" lang="en-US" sz="1600" b="0" i="0" u="none" strike="noStrike" cap="none" normalizeH="0" baseline="0" dirty="0" smtClean="0">
              <a:ln>
                <a:noFill/>
              </a:ln>
              <a:solidFill>
                <a:schemeClr val="bg1"/>
              </a:solidFill>
              <a:effectLst/>
              <a:latin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6735726" cy="1143000"/>
          </a:xfrm>
        </p:spPr>
        <p:txBody>
          <a:bodyPr/>
          <a:lstStyle/>
          <a:p>
            <a:r>
              <a:rPr lang="en-US" dirty="0" smtClean="0"/>
              <a:t>Flocculated water drain channel</a:t>
            </a:r>
            <a:endParaRPr lang="en-US" dirty="0"/>
          </a:p>
        </p:txBody>
      </p:sp>
      <p:sp>
        <p:nvSpPr>
          <p:cNvPr id="3" name="Content Placeholder 2"/>
          <p:cNvSpPr>
            <a:spLocks noGrp="1"/>
          </p:cNvSpPr>
          <p:nvPr>
            <p:ph idx="1"/>
          </p:nvPr>
        </p:nvSpPr>
        <p:spPr>
          <a:xfrm>
            <a:off x="685799" y="1981200"/>
            <a:ext cx="7979736" cy="2247900"/>
          </a:xfrm>
        </p:spPr>
        <p:txBody>
          <a:bodyPr/>
          <a:lstStyle/>
          <a:p>
            <a:r>
              <a:rPr lang="en-US" dirty="0" smtClean="0"/>
              <a:t>Used to dump flocculated water </a:t>
            </a:r>
            <a:br>
              <a:rPr lang="en-US" dirty="0" smtClean="0"/>
            </a:br>
            <a:r>
              <a:rPr lang="en-US" dirty="0" smtClean="0"/>
              <a:t>when treatment fails</a:t>
            </a:r>
          </a:p>
          <a:p>
            <a:pPr lvl="0"/>
            <a:r>
              <a:rPr lang="en-US" dirty="0" smtClean="0"/>
              <a:t>Makes it possible to save the </a:t>
            </a:r>
            <a:br>
              <a:rPr lang="en-US" dirty="0" smtClean="0"/>
            </a:br>
            <a:r>
              <a:rPr lang="en-US" dirty="0" smtClean="0"/>
              <a:t>sedimentation tanks from being </a:t>
            </a:r>
            <a:br>
              <a:rPr lang="en-US" dirty="0" smtClean="0"/>
            </a:br>
            <a:r>
              <a:rPr lang="en-US" dirty="0" smtClean="0"/>
              <a:t>filled with poorly flocculated water and thus reduces the time required to bring the plant back on line after a treatment failure.</a:t>
            </a:r>
          </a:p>
          <a:p>
            <a:pPr lvl="0"/>
            <a:r>
              <a:rPr lang="en-US" dirty="0" smtClean="0"/>
              <a:t>Need an algorithm to determine the width of this channel</a:t>
            </a:r>
          </a:p>
        </p:txBody>
      </p:sp>
      <p:pic>
        <p:nvPicPr>
          <p:cNvPr id="4" name="Picture 1" descr="C:\Documents and Settings\mw24\Desktop\Inlet Channel.png"/>
          <p:cNvPicPr>
            <a:picLocks noChangeAspect="1" noChangeArrowheads="1"/>
          </p:cNvPicPr>
          <p:nvPr/>
        </p:nvPicPr>
        <p:blipFill>
          <a:blip r:embed="rId2" cstate="print">
            <a:clrChange>
              <a:clrFrom>
                <a:srgbClr val="FFFFFF"/>
              </a:clrFrom>
              <a:clrTo>
                <a:srgbClr val="FFFFFF">
                  <a:alpha val="0"/>
                </a:srgbClr>
              </a:clrTo>
            </a:clrChange>
          </a:blip>
          <a:srcRect l="9040" t="38317" r="62667" b="48950"/>
          <a:stretch>
            <a:fillRect/>
          </a:stretch>
        </p:blipFill>
        <p:spPr bwMode="auto">
          <a:xfrm rot="16200000">
            <a:off x="6103768" y="792731"/>
            <a:ext cx="3832964" cy="2247501"/>
          </a:xfrm>
          <a:prstGeom prst="rect">
            <a:avLst/>
          </a:prstGeom>
          <a:noFill/>
        </p:spPr>
      </p:pic>
      <p:cxnSp>
        <p:nvCxnSpPr>
          <p:cNvPr id="6" name="Elbow Connector 5"/>
          <p:cNvCxnSpPr/>
          <p:nvPr/>
        </p:nvCxnSpPr>
        <p:spPr bwMode="auto">
          <a:xfrm flipV="1">
            <a:off x="6889173" y="3476848"/>
            <a:ext cx="713106" cy="565216"/>
          </a:xfrm>
          <a:prstGeom prst="bentConnector3">
            <a:avLst>
              <a:gd name="adj1" fmla="val 99543"/>
            </a:avLst>
          </a:prstGeom>
          <a:noFill/>
          <a:ln w="38100" cap="flat" cmpd="sng" algn="ctr">
            <a:solidFill>
              <a:schemeClr val="tx1"/>
            </a:solidFill>
            <a:prstDash val="solid"/>
            <a:round/>
            <a:headEnd type="none" w="lg" len="med"/>
            <a:tailEnd type="arrow"/>
          </a:ln>
          <a:effectLst/>
        </p:spPr>
      </p:cxnSp>
      <p:sp>
        <p:nvSpPr>
          <p:cNvPr id="7" name="Oval 6"/>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smtClean="0">
                <a:solidFill>
                  <a:schemeClr val="bg1"/>
                </a:solidFill>
              </a:rPr>
              <a:t>extra</a:t>
            </a:r>
            <a:endParaRPr kumimoji="0" lang="en-US" sz="1600" b="0" i="0" u="none" strike="noStrike" cap="none" normalizeH="0" baseline="0" dirty="0" smtClean="0">
              <a:ln>
                <a:noFill/>
              </a:ln>
              <a:solidFill>
                <a:schemeClr val="bg1"/>
              </a:solidFill>
              <a:effectLst/>
              <a:latin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Reflections on Scour Velocity</a:t>
            </a:r>
            <a:endParaRPr lang="en-US" dirty="0"/>
          </a:p>
        </p:txBody>
      </p:sp>
      <p:sp>
        <p:nvSpPr>
          <p:cNvPr id="4" name="Content Placeholder 3"/>
          <p:cNvSpPr>
            <a:spLocks noGrp="1"/>
          </p:cNvSpPr>
          <p:nvPr>
            <p:ph idx="1"/>
          </p:nvPr>
        </p:nvSpPr>
        <p:spPr>
          <a:xfrm>
            <a:off x="685800" y="1726232"/>
            <a:ext cx="7992208" cy="4114800"/>
          </a:xfrm>
        </p:spPr>
        <p:txBody>
          <a:bodyPr/>
          <a:lstStyle/>
          <a:p>
            <a:r>
              <a:rPr lang="en-US" dirty="0" smtClean="0"/>
              <a:t>The lower velocity limit proposed by the 10 State Standards is a reasonable guide for rolling large flocs. And the velocity IS independent of the scale of the plant (as long as the channel flow is turbulent).</a:t>
            </a:r>
          </a:p>
          <a:p>
            <a:r>
              <a:rPr lang="en-US" dirty="0" smtClean="0"/>
              <a:t>But, the lower velocity limit doesn’t account for the ability to produce smaller flocs that are easier to roll along</a:t>
            </a:r>
          </a:p>
          <a:p>
            <a:r>
              <a:rPr lang="en-US" dirty="0" smtClean="0"/>
              <a:t>What happens if the plant is operated at 50% of capacity? __________________________</a:t>
            </a:r>
            <a:endParaRPr lang="en-US" dirty="0"/>
          </a:p>
        </p:txBody>
      </p:sp>
      <p:sp>
        <p:nvSpPr>
          <p:cNvPr id="5" name="Rectangle 4"/>
          <p:cNvSpPr/>
          <p:nvPr/>
        </p:nvSpPr>
        <p:spPr>
          <a:xfrm>
            <a:off x="3405445" y="6334780"/>
            <a:ext cx="4352474" cy="523220"/>
          </a:xfrm>
          <a:prstGeom prst="rect">
            <a:avLst/>
          </a:prstGeom>
        </p:spPr>
        <p:txBody>
          <a:bodyPr wrap="none">
            <a:spAutoFit/>
          </a:bodyPr>
          <a:lstStyle/>
          <a:p>
            <a:r>
              <a:rPr lang="en-US" dirty="0" smtClean="0">
                <a:solidFill>
                  <a:schemeClr val="accent4"/>
                </a:solidFill>
              </a:rPr>
              <a:t>(Shut down some </a:t>
            </a:r>
            <a:r>
              <a:rPr lang="en-US" dirty="0" err="1" smtClean="0">
                <a:solidFill>
                  <a:schemeClr val="accent4"/>
                </a:solidFill>
              </a:rPr>
              <a:t>sed</a:t>
            </a:r>
            <a:r>
              <a:rPr lang="en-US" dirty="0" smtClean="0">
                <a:solidFill>
                  <a:schemeClr val="accent4"/>
                </a:solidFill>
              </a:rPr>
              <a:t> tanks!)</a:t>
            </a:r>
            <a:endParaRPr lang="en-US" dirty="0">
              <a:solidFill>
                <a:schemeClr val="accent4"/>
              </a:solidFill>
            </a:endParaRPr>
          </a:p>
        </p:txBody>
      </p:sp>
      <p:sp>
        <p:nvSpPr>
          <p:cNvPr id="6" name="Oval 5"/>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smtClean="0">
                <a:solidFill>
                  <a:schemeClr val="bg1"/>
                </a:solidFill>
              </a:rPr>
              <a:t>extra</a:t>
            </a:r>
            <a:endParaRPr kumimoji="0" lang="en-US" sz="1600" b="0" i="0" u="none" strike="noStrike" cap="none" normalizeH="0" baseline="0" dirty="0" smtClean="0">
              <a:ln>
                <a:noFill/>
              </a:ln>
              <a:solidFill>
                <a:schemeClr val="bg1"/>
              </a:solidFill>
              <a:effectLst/>
              <a:latin typeface="Times New Roman"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4308" name="Object 4"/>
          <p:cNvGraphicFramePr>
            <a:graphicFrameLocks noChangeAspect="1"/>
          </p:cNvGraphicFramePr>
          <p:nvPr/>
        </p:nvGraphicFramePr>
        <p:xfrm>
          <a:off x="5561013" y="1758950"/>
          <a:ext cx="3575050" cy="4141788"/>
        </p:xfrm>
        <a:graphic>
          <a:graphicData uri="http://schemas.openxmlformats.org/presentationml/2006/ole">
            <mc:AlternateContent xmlns:mc="http://schemas.openxmlformats.org/markup-compatibility/2006">
              <mc:Choice xmlns:v="urn:schemas-microsoft-com:vml" Requires="v">
                <p:oleObj spid="_x0000_s994438" name="Equation" r:id="rId3" imgW="3771720" imgH="4368600" progId="Equation.DSMT4">
                  <p:embed/>
                </p:oleObj>
              </mc:Choice>
              <mc:Fallback>
                <p:oleObj name="Equation" r:id="rId3" imgW="3771720" imgH="436860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1013" y="1758950"/>
                        <a:ext cx="3575050" cy="414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lstStyle/>
          <a:p>
            <a:r>
              <a:rPr lang="en-US" dirty="0" smtClean="0"/>
              <a:t>Suppose we adopt the 0.15 m/s rule (</a:t>
            </a:r>
            <a:r>
              <a:rPr lang="en-US" dirty="0" err="1" smtClean="0">
                <a:latin typeface="Symbol" pitchFamily="18" charset="2"/>
              </a:rPr>
              <a:t>e</a:t>
            </a:r>
            <a:r>
              <a:rPr lang="en-US" baseline="-25000" dirty="0" err="1" smtClean="0"/>
              <a:t>Max</a:t>
            </a:r>
            <a:r>
              <a:rPr lang="en-US" dirty="0" smtClean="0"/>
              <a:t> consequences)</a:t>
            </a:r>
            <a:endParaRPr lang="en-US" dirty="0"/>
          </a:p>
        </p:txBody>
      </p:sp>
      <p:pic>
        <p:nvPicPr>
          <p:cNvPr id="994312" name="Picture 8"/>
          <p:cNvPicPr>
            <a:picLocks noChangeAspect="1" noChangeArrowheads="1"/>
          </p:cNvPicPr>
          <p:nvPr/>
        </p:nvPicPr>
        <p:blipFill>
          <a:blip r:embed="rId5" cstate="print"/>
          <a:srcRect/>
          <a:stretch>
            <a:fillRect/>
          </a:stretch>
        </p:blipFill>
        <p:spPr bwMode="auto">
          <a:xfrm>
            <a:off x="467134" y="1649830"/>
            <a:ext cx="4333875" cy="2867025"/>
          </a:xfrm>
          <a:prstGeom prst="rect">
            <a:avLst/>
          </a:prstGeom>
          <a:noFill/>
          <a:ln w="9525">
            <a:noFill/>
            <a:miter lim="800000"/>
            <a:headEnd/>
            <a:tailEnd/>
          </a:ln>
          <a:effectLst/>
        </p:spPr>
      </p:pic>
      <p:sp>
        <p:nvSpPr>
          <p:cNvPr id="11" name="TextBox 10"/>
          <p:cNvSpPr txBox="1"/>
          <p:nvPr/>
        </p:nvSpPr>
        <p:spPr>
          <a:xfrm>
            <a:off x="266934" y="4605100"/>
            <a:ext cx="4871994" cy="1815882"/>
          </a:xfrm>
          <a:prstGeom prst="rect">
            <a:avLst/>
          </a:prstGeom>
          <a:noFill/>
        </p:spPr>
        <p:txBody>
          <a:bodyPr wrap="square" rtlCol="0">
            <a:spAutoFit/>
          </a:bodyPr>
          <a:lstStyle/>
          <a:p>
            <a:r>
              <a:rPr lang="en-US" dirty="0" err="1" smtClean="0">
                <a:latin typeface="Symbol" pitchFamily="18" charset="2"/>
              </a:rPr>
              <a:t>e</a:t>
            </a:r>
            <a:r>
              <a:rPr lang="en-US" baseline="-25000" dirty="0" err="1" smtClean="0"/>
              <a:t>Max</a:t>
            </a:r>
            <a:r>
              <a:rPr lang="en-US" dirty="0" smtClean="0"/>
              <a:t> produced at channel transitions is the same value as used for flocculator design.</a:t>
            </a:r>
          </a:p>
          <a:p>
            <a:r>
              <a:rPr lang="en-US" dirty="0" smtClean="0"/>
              <a:t>Small plants will be a challenge!</a:t>
            </a:r>
            <a:endParaRPr lang="en-US" dirty="0"/>
          </a:p>
        </p:txBody>
      </p:sp>
      <p:grpSp>
        <p:nvGrpSpPr>
          <p:cNvPr id="12" name="Group 11"/>
          <p:cNvGrpSpPr/>
          <p:nvPr/>
        </p:nvGrpSpPr>
        <p:grpSpPr>
          <a:xfrm>
            <a:off x="5846885" y="5934808"/>
            <a:ext cx="3297115" cy="729762"/>
            <a:chOff x="3209192" y="5354515"/>
            <a:chExt cx="5934808" cy="1503485"/>
          </a:xfrm>
        </p:grpSpPr>
        <p:sp>
          <p:nvSpPr>
            <p:cNvPr id="13" name="Rectangle 14"/>
            <p:cNvSpPr>
              <a:spLocks noChangeArrowheads="1"/>
            </p:cNvSpPr>
            <p:nvPr/>
          </p:nvSpPr>
          <p:spPr bwMode="auto">
            <a:xfrm>
              <a:off x="3771900" y="5662246"/>
              <a:ext cx="4514850" cy="428664"/>
            </a:xfrm>
            <a:prstGeom prst="rect">
              <a:avLst/>
            </a:prstGeom>
            <a:solidFill>
              <a:srgbClr val="260AF4"/>
            </a:solidFill>
            <a:ln w="12700">
              <a:solidFill>
                <a:schemeClr val="tx1"/>
              </a:solidFill>
              <a:miter lim="800000"/>
              <a:headEnd type="none" w="lg" len="med"/>
              <a:tailEnd type="none" w="lg" len="med"/>
            </a:ln>
            <a:effectLst/>
          </p:spPr>
          <p:txBody>
            <a:bodyPr wrap="none" anchor="ctr">
              <a:noAutofit/>
            </a:bodyPr>
            <a:lstStyle/>
            <a:p>
              <a:endParaRPr lang="en-US"/>
            </a:p>
          </p:txBody>
        </p:sp>
        <p:sp>
          <p:nvSpPr>
            <p:cNvPr id="14" name="Rectangle 10"/>
            <p:cNvSpPr>
              <a:spLocks noChangeArrowheads="1"/>
            </p:cNvSpPr>
            <p:nvPr/>
          </p:nvSpPr>
          <p:spPr bwMode="auto">
            <a:xfrm>
              <a:off x="3267075" y="5635868"/>
              <a:ext cx="733425" cy="1063869"/>
            </a:xfrm>
            <a:prstGeom prst="rect">
              <a:avLst/>
            </a:prstGeom>
            <a:solidFill>
              <a:srgbClr val="260AF4"/>
            </a:solidFill>
            <a:ln w="12700">
              <a:solidFill>
                <a:schemeClr val="tx1"/>
              </a:solidFill>
              <a:miter lim="800000"/>
              <a:headEnd type="none" w="lg" len="med"/>
              <a:tailEnd type="none" w="lg" len="med"/>
            </a:ln>
            <a:effectLst/>
          </p:spPr>
          <p:txBody>
            <a:bodyPr wrap="none" anchor="ctr">
              <a:noAutofit/>
            </a:bodyPr>
            <a:lstStyle/>
            <a:p>
              <a:endParaRPr lang="en-US"/>
            </a:p>
          </p:txBody>
        </p:sp>
        <p:pic>
          <p:nvPicPr>
            <p:cNvPr id="15" name="Picture 343"/>
            <p:cNvPicPr>
              <a:picLocks noChangeArrowheads="1"/>
            </p:cNvPicPr>
            <p:nvPr/>
          </p:nvPicPr>
          <p:blipFill>
            <a:blip r:embed="rId6" cstate="print"/>
            <a:srcRect l="9111" t="18669" r="14621" b="73090"/>
            <a:stretch>
              <a:fillRect/>
            </a:stretch>
          </p:blipFill>
          <p:spPr bwMode="auto">
            <a:xfrm>
              <a:off x="3813175" y="5651500"/>
              <a:ext cx="2994025" cy="328613"/>
            </a:xfrm>
            <a:prstGeom prst="rect">
              <a:avLst/>
            </a:prstGeom>
            <a:noFill/>
            <a:ln w="0">
              <a:noFill/>
              <a:miter lim="800000"/>
              <a:headEnd/>
              <a:tailEnd/>
            </a:ln>
          </p:spPr>
        </p:pic>
        <p:pic>
          <p:nvPicPr>
            <p:cNvPr id="16" name="Picture 9" descr="Front 2 camaras de 1m-1-Model"/>
            <p:cNvPicPr>
              <a:picLocks noChangeAspect="1" noChangeArrowheads="1"/>
            </p:cNvPicPr>
            <p:nvPr/>
          </p:nvPicPr>
          <p:blipFill>
            <a:blip r:embed="rId7" cstate="print">
              <a:clrChange>
                <a:clrFrom>
                  <a:srgbClr val="FFFFFF"/>
                </a:clrFrom>
                <a:clrTo>
                  <a:srgbClr val="FFFFFF">
                    <a:alpha val="0"/>
                  </a:srgbClr>
                </a:clrTo>
              </a:clrChange>
              <a:lum bright="-54000"/>
            </a:blip>
            <a:srcRect l="35096" t="58423" b="19667"/>
            <a:stretch>
              <a:fillRect/>
            </a:stretch>
          </p:blipFill>
          <p:spPr bwMode="auto">
            <a:xfrm>
              <a:off x="3209192" y="5354515"/>
              <a:ext cx="5934808" cy="1503485"/>
            </a:xfrm>
            <a:prstGeom prst="rect">
              <a:avLst/>
            </a:prstGeom>
            <a:noFill/>
          </p:spPr>
        </p:pic>
      </p:grpSp>
      <p:sp>
        <p:nvSpPr>
          <p:cNvPr id="23" name="Freeform 22"/>
          <p:cNvSpPr/>
          <p:nvPr/>
        </p:nvSpPr>
        <p:spPr bwMode="auto">
          <a:xfrm>
            <a:off x="4635331" y="2894708"/>
            <a:ext cx="1977823" cy="3272543"/>
          </a:xfrm>
          <a:custGeom>
            <a:avLst/>
            <a:gdLst>
              <a:gd name="connsiteX0" fmla="*/ 775190 w 901213"/>
              <a:gd name="connsiteY0" fmla="*/ 0 h 3666393"/>
              <a:gd name="connsiteX1" fmla="*/ 1466 w 901213"/>
              <a:gd name="connsiteY1" fmla="*/ 1670539 h 3666393"/>
              <a:gd name="connsiteX2" fmla="*/ 766397 w 901213"/>
              <a:gd name="connsiteY2" fmla="*/ 2787162 h 3666393"/>
              <a:gd name="connsiteX3" fmla="*/ 810359 w 901213"/>
              <a:gd name="connsiteY3" fmla="*/ 3666393 h 3666393"/>
              <a:gd name="connsiteX0" fmla="*/ 1387146 w 1513169"/>
              <a:gd name="connsiteY0" fmla="*/ 956 h 3667349"/>
              <a:gd name="connsiteX1" fmla="*/ 128954 w 1513169"/>
              <a:gd name="connsiteY1" fmla="*/ 445796 h 3667349"/>
              <a:gd name="connsiteX2" fmla="*/ 613422 w 1513169"/>
              <a:gd name="connsiteY2" fmla="*/ 1671495 h 3667349"/>
              <a:gd name="connsiteX3" fmla="*/ 1378353 w 1513169"/>
              <a:gd name="connsiteY3" fmla="*/ 2788118 h 3667349"/>
              <a:gd name="connsiteX4" fmla="*/ 1422315 w 1513169"/>
              <a:gd name="connsiteY4" fmla="*/ 3667349 h 3667349"/>
              <a:gd name="connsiteX0" fmla="*/ 1414883 w 1540906"/>
              <a:gd name="connsiteY0" fmla="*/ 0 h 3666393"/>
              <a:gd name="connsiteX1" fmla="*/ 209699 w 1540906"/>
              <a:gd name="connsiteY1" fmla="*/ 365327 h 3666393"/>
              <a:gd name="connsiteX2" fmla="*/ 156691 w 1540906"/>
              <a:gd name="connsiteY2" fmla="*/ 444840 h 3666393"/>
              <a:gd name="connsiteX3" fmla="*/ 641159 w 1540906"/>
              <a:gd name="connsiteY3" fmla="*/ 1670539 h 3666393"/>
              <a:gd name="connsiteX4" fmla="*/ 1406090 w 1540906"/>
              <a:gd name="connsiteY4" fmla="*/ 2787162 h 3666393"/>
              <a:gd name="connsiteX5" fmla="*/ 1450052 w 1540906"/>
              <a:gd name="connsiteY5" fmla="*/ 3666393 h 3666393"/>
              <a:gd name="connsiteX0" fmla="*/ 1334138 w 1460161"/>
              <a:gd name="connsiteY0" fmla="*/ 0 h 3666393"/>
              <a:gd name="connsiteX1" fmla="*/ 128954 w 1460161"/>
              <a:gd name="connsiteY1" fmla="*/ 365327 h 3666393"/>
              <a:gd name="connsiteX2" fmla="*/ 560414 w 1460161"/>
              <a:gd name="connsiteY2" fmla="*/ 1670539 h 3666393"/>
              <a:gd name="connsiteX3" fmla="*/ 1325345 w 1460161"/>
              <a:gd name="connsiteY3" fmla="*/ 2787162 h 3666393"/>
              <a:gd name="connsiteX4" fmla="*/ 1369307 w 1460161"/>
              <a:gd name="connsiteY4" fmla="*/ 3666393 h 3666393"/>
              <a:gd name="connsiteX0" fmla="*/ 775190 w 901213"/>
              <a:gd name="connsiteY0" fmla="*/ 0 h 3666393"/>
              <a:gd name="connsiteX1" fmla="*/ 1466 w 901213"/>
              <a:gd name="connsiteY1" fmla="*/ 1670539 h 3666393"/>
              <a:gd name="connsiteX2" fmla="*/ 766397 w 901213"/>
              <a:gd name="connsiteY2" fmla="*/ 2787162 h 3666393"/>
              <a:gd name="connsiteX3" fmla="*/ 810359 w 901213"/>
              <a:gd name="connsiteY3" fmla="*/ 3666393 h 3666393"/>
              <a:gd name="connsiteX0" fmla="*/ 161192 w 1559424"/>
              <a:gd name="connsiteY0" fmla="*/ 0 h 3242323"/>
              <a:gd name="connsiteX1" fmla="*/ 659677 w 1559424"/>
              <a:gd name="connsiteY1" fmla="*/ 1246469 h 3242323"/>
              <a:gd name="connsiteX2" fmla="*/ 1424608 w 1559424"/>
              <a:gd name="connsiteY2" fmla="*/ 2363092 h 3242323"/>
              <a:gd name="connsiteX3" fmla="*/ 1468570 w 1559424"/>
              <a:gd name="connsiteY3" fmla="*/ 3242323 h 3242323"/>
              <a:gd name="connsiteX0" fmla="*/ 651522 w 2049754"/>
              <a:gd name="connsiteY0" fmla="*/ 0 h 3242323"/>
              <a:gd name="connsiteX1" fmla="*/ 1150007 w 2049754"/>
              <a:gd name="connsiteY1" fmla="*/ 1246469 h 3242323"/>
              <a:gd name="connsiteX2" fmla="*/ 1914938 w 2049754"/>
              <a:gd name="connsiteY2" fmla="*/ 2363092 h 3242323"/>
              <a:gd name="connsiteX3" fmla="*/ 1958900 w 2049754"/>
              <a:gd name="connsiteY3" fmla="*/ 3242323 h 3242323"/>
              <a:gd name="connsiteX0" fmla="*/ 651522 w 2188901"/>
              <a:gd name="connsiteY0" fmla="*/ 0 h 3242323"/>
              <a:gd name="connsiteX1" fmla="*/ 315120 w 2188901"/>
              <a:gd name="connsiteY1" fmla="*/ 2743964 h 3242323"/>
              <a:gd name="connsiteX2" fmla="*/ 1914938 w 2188901"/>
              <a:gd name="connsiteY2" fmla="*/ 2363092 h 3242323"/>
              <a:gd name="connsiteX3" fmla="*/ 1958900 w 2188901"/>
              <a:gd name="connsiteY3" fmla="*/ 3242323 h 3242323"/>
              <a:gd name="connsiteX0" fmla="*/ 651522 w 2004327"/>
              <a:gd name="connsiteY0" fmla="*/ 0 h 3272543"/>
              <a:gd name="connsiteX1" fmla="*/ 315120 w 2004327"/>
              <a:gd name="connsiteY1" fmla="*/ 2743964 h 3272543"/>
              <a:gd name="connsiteX2" fmla="*/ 708991 w 2004327"/>
              <a:gd name="connsiteY2" fmla="*/ 3171475 h 3272543"/>
              <a:gd name="connsiteX3" fmla="*/ 1958900 w 2004327"/>
              <a:gd name="connsiteY3" fmla="*/ 3242323 h 3272543"/>
              <a:gd name="connsiteX0" fmla="*/ 651522 w 1977823"/>
              <a:gd name="connsiteY0" fmla="*/ 0 h 3272543"/>
              <a:gd name="connsiteX1" fmla="*/ 315120 w 1977823"/>
              <a:gd name="connsiteY1" fmla="*/ 2743964 h 3272543"/>
              <a:gd name="connsiteX2" fmla="*/ 708991 w 1977823"/>
              <a:gd name="connsiteY2" fmla="*/ 3171475 h 3272543"/>
              <a:gd name="connsiteX3" fmla="*/ 1958900 w 1977823"/>
              <a:gd name="connsiteY3" fmla="*/ 3242323 h 3272543"/>
            </a:gdLst>
            <a:ahLst/>
            <a:cxnLst>
              <a:cxn ang="0">
                <a:pos x="connsiteX0" y="connsiteY0"/>
              </a:cxn>
              <a:cxn ang="0">
                <a:pos x="connsiteX1" y="connsiteY1"/>
              </a:cxn>
              <a:cxn ang="0">
                <a:pos x="connsiteX2" y="connsiteY2"/>
              </a:cxn>
              <a:cxn ang="0">
                <a:pos x="connsiteX3" y="connsiteY3"/>
              </a:cxn>
            </a:cxnLst>
            <a:rect l="l" t="t" r="r" b="b"/>
            <a:pathLst>
              <a:path w="1977823" h="3272543">
                <a:moveTo>
                  <a:pt x="651522" y="0"/>
                </a:moveTo>
                <a:cubicBezTo>
                  <a:pt x="0" y="202255"/>
                  <a:pt x="305542" y="2215385"/>
                  <a:pt x="315120" y="2743964"/>
                </a:cubicBezTo>
                <a:cubicBezTo>
                  <a:pt x="324698" y="3272543"/>
                  <a:pt x="435028" y="3088415"/>
                  <a:pt x="708991" y="3171475"/>
                </a:cubicBezTo>
                <a:cubicBezTo>
                  <a:pt x="982954" y="3254535"/>
                  <a:pt x="1977823" y="2558211"/>
                  <a:pt x="1958900" y="3242323"/>
                </a:cubicBezTo>
              </a:path>
            </a:pathLst>
          </a:custGeom>
          <a:noFill/>
          <a:ln w="25400" cap="flat" cmpd="sng" algn="ctr">
            <a:solidFill>
              <a:schemeClr val="accent4"/>
            </a:solidFill>
            <a:prstDash val="solid"/>
            <a:round/>
            <a:headEnd type="none" w="lg" len="med"/>
            <a:tailEnd type="triangl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7" name="Oval 16"/>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smtClean="0">
                <a:solidFill>
                  <a:schemeClr val="bg1"/>
                </a:solidFill>
              </a:rPr>
              <a:t>extra</a:t>
            </a:r>
            <a:endParaRPr kumimoji="0" lang="en-US" sz="1600" b="0" i="0" u="none" strike="noStrike" cap="none" normalizeH="0" baseline="0" dirty="0" smtClean="0">
              <a:ln>
                <a:noFill/>
              </a:ln>
              <a:solidFill>
                <a:schemeClr val="bg1"/>
              </a:solidFill>
              <a:effectLst/>
              <a:latin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dirty="0" smtClean="0"/>
              <a:t>Suppose we adopt the 0.15 m/s rule (</a:t>
            </a:r>
            <a:r>
              <a:rPr lang="en-US" dirty="0" err="1" smtClean="0"/>
              <a:t>d</a:t>
            </a:r>
            <a:r>
              <a:rPr lang="en-US" baseline="-25000" dirty="0" err="1" smtClean="0"/>
              <a:t>Floc</a:t>
            </a:r>
            <a:r>
              <a:rPr lang="en-US" dirty="0" smtClean="0"/>
              <a:t> consequences)</a:t>
            </a:r>
            <a:endParaRPr lang="en-US" dirty="0"/>
          </a:p>
        </p:txBody>
      </p:sp>
      <p:pic>
        <p:nvPicPr>
          <p:cNvPr id="6" name="Picture 4"/>
          <p:cNvPicPr>
            <a:picLocks noChangeAspect="1" noChangeArrowheads="1"/>
          </p:cNvPicPr>
          <p:nvPr/>
        </p:nvPicPr>
        <p:blipFill>
          <a:blip r:embed="rId2" cstate="print"/>
          <a:srcRect/>
          <a:stretch>
            <a:fillRect/>
          </a:stretch>
        </p:blipFill>
        <p:spPr bwMode="auto">
          <a:xfrm>
            <a:off x="3991708" y="3540605"/>
            <a:ext cx="5152292" cy="3317395"/>
          </a:xfrm>
          <a:prstGeom prst="rect">
            <a:avLst/>
          </a:prstGeom>
          <a:noFill/>
          <a:ln w="9525">
            <a:noFill/>
            <a:miter lim="800000"/>
            <a:headEnd/>
            <a:tailEnd/>
          </a:ln>
          <a:effectLst/>
        </p:spPr>
      </p:pic>
      <p:pic>
        <p:nvPicPr>
          <p:cNvPr id="995332" name="Picture 4"/>
          <p:cNvPicPr>
            <a:picLocks noChangeAspect="1" noChangeArrowheads="1"/>
          </p:cNvPicPr>
          <p:nvPr/>
        </p:nvPicPr>
        <p:blipFill>
          <a:blip r:embed="rId3" cstate="print"/>
          <a:srcRect/>
          <a:stretch>
            <a:fillRect/>
          </a:stretch>
        </p:blipFill>
        <p:spPr bwMode="auto">
          <a:xfrm>
            <a:off x="0" y="1740512"/>
            <a:ext cx="3905250" cy="2409825"/>
          </a:xfrm>
          <a:prstGeom prst="rect">
            <a:avLst/>
          </a:prstGeom>
          <a:noFill/>
          <a:ln w="9525">
            <a:noFill/>
            <a:miter lim="800000"/>
            <a:headEnd/>
            <a:tailEnd/>
          </a:ln>
          <a:effectLst/>
        </p:spPr>
      </p:pic>
      <p:sp>
        <p:nvSpPr>
          <p:cNvPr id="8" name="TextBox 7"/>
          <p:cNvSpPr txBox="1"/>
          <p:nvPr/>
        </p:nvSpPr>
        <p:spPr>
          <a:xfrm>
            <a:off x="4106008" y="1934307"/>
            <a:ext cx="4897316" cy="954107"/>
          </a:xfrm>
          <a:prstGeom prst="rect">
            <a:avLst/>
          </a:prstGeom>
          <a:noFill/>
        </p:spPr>
        <p:txBody>
          <a:bodyPr wrap="square" rtlCol="0">
            <a:spAutoFit/>
          </a:bodyPr>
          <a:lstStyle/>
          <a:p>
            <a:r>
              <a:rPr lang="en-US" dirty="0" smtClean="0"/>
              <a:t>Will we be able to capture these flocs?</a:t>
            </a:r>
            <a:endParaRPr lang="en-US" dirty="0"/>
          </a:p>
        </p:txBody>
      </p:sp>
      <p:cxnSp>
        <p:nvCxnSpPr>
          <p:cNvPr id="10" name="Straight Arrow Connector 9"/>
          <p:cNvCxnSpPr/>
          <p:nvPr/>
        </p:nvCxnSpPr>
        <p:spPr bwMode="auto">
          <a:xfrm rot="5400000" flipH="1" flipV="1">
            <a:off x="7398728" y="5218235"/>
            <a:ext cx="1872761" cy="1588"/>
          </a:xfrm>
          <a:prstGeom prst="straightConnector1">
            <a:avLst/>
          </a:prstGeom>
          <a:noFill/>
          <a:ln w="25400" cap="flat" cmpd="sng" algn="ctr">
            <a:solidFill>
              <a:schemeClr val="accent4"/>
            </a:solidFill>
            <a:prstDash val="solid"/>
            <a:round/>
            <a:headEnd type="none" w="lg" len="med"/>
            <a:tailEnd type="arrow"/>
          </a:ln>
          <a:effectLst/>
        </p:spPr>
      </p:cxnSp>
      <p:sp>
        <p:nvSpPr>
          <p:cNvPr id="11" name="Freeform 10"/>
          <p:cNvSpPr/>
          <p:nvPr/>
        </p:nvSpPr>
        <p:spPr bwMode="auto">
          <a:xfrm>
            <a:off x="-334108" y="3323493"/>
            <a:ext cx="8682405" cy="3453912"/>
          </a:xfrm>
          <a:custGeom>
            <a:avLst/>
            <a:gdLst>
              <a:gd name="connsiteX0" fmla="*/ 1257300 w 8959362"/>
              <a:gd name="connsiteY0" fmla="*/ 0 h 3445119"/>
              <a:gd name="connsiteX1" fmla="*/ 1283677 w 8959362"/>
              <a:gd name="connsiteY1" fmla="*/ 2971800 h 3445119"/>
              <a:gd name="connsiteX2" fmla="*/ 8959362 w 8959362"/>
              <a:gd name="connsiteY2" fmla="*/ 2839916 h 3445119"/>
              <a:gd name="connsiteX0" fmla="*/ 1257300 w 8959362"/>
              <a:gd name="connsiteY0" fmla="*/ 0 h 3445119"/>
              <a:gd name="connsiteX1" fmla="*/ 1283677 w 8959362"/>
              <a:gd name="connsiteY1" fmla="*/ 2971800 h 3445119"/>
              <a:gd name="connsiteX2" fmla="*/ 8959362 w 8959362"/>
              <a:gd name="connsiteY2" fmla="*/ 2839916 h 3445119"/>
              <a:gd name="connsiteX0" fmla="*/ 1257300 w 8972551"/>
              <a:gd name="connsiteY0" fmla="*/ 0 h 3445119"/>
              <a:gd name="connsiteX1" fmla="*/ 1283677 w 8972551"/>
              <a:gd name="connsiteY1" fmla="*/ 2971800 h 3445119"/>
              <a:gd name="connsiteX2" fmla="*/ 8959362 w 8972551"/>
              <a:gd name="connsiteY2" fmla="*/ 2839916 h 3445119"/>
              <a:gd name="connsiteX0" fmla="*/ 967154 w 8682405"/>
              <a:gd name="connsiteY0" fmla="*/ 0 h 3453912"/>
              <a:gd name="connsiteX1" fmla="*/ 1283677 w 8682405"/>
              <a:gd name="connsiteY1" fmla="*/ 2980593 h 3453912"/>
              <a:gd name="connsiteX2" fmla="*/ 8669216 w 8682405"/>
              <a:gd name="connsiteY2" fmla="*/ 2839916 h 3453912"/>
            </a:gdLst>
            <a:ahLst/>
            <a:cxnLst>
              <a:cxn ang="0">
                <a:pos x="connsiteX0" y="connsiteY0"/>
              </a:cxn>
              <a:cxn ang="0">
                <a:pos x="connsiteX1" y="connsiteY1"/>
              </a:cxn>
              <a:cxn ang="0">
                <a:pos x="connsiteX2" y="connsiteY2"/>
              </a:cxn>
            </a:cxnLst>
            <a:rect l="l" t="t" r="r" b="b"/>
            <a:pathLst>
              <a:path w="8682405" h="3453912">
                <a:moveTo>
                  <a:pt x="967154" y="0"/>
                </a:moveTo>
                <a:cubicBezTo>
                  <a:pt x="567104" y="9525"/>
                  <a:pt x="0" y="2507274"/>
                  <a:pt x="1283677" y="2980593"/>
                </a:cubicBezTo>
                <a:cubicBezTo>
                  <a:pt x="2567354" y="3453912"/>
                  <a:pt x="8682405" y="3283194"/>
                  <a:pt x="8669216" y="2839916"/>
                </a:cubicBezTo>
              </a:path>
            </a:pathLst>
          </a:custGeom>
          <a:noFill/>
          <a:ln w="25400" cap="flat" cmpd="sng" algn="ctr">
            <a:solidFill>
              <a:schemeClr val="accent4"/>
            </a:solidFill>
            <a:prstDash val="solid"/>
            <a:round/>
            <a:headEnd type="none" w="lg" len="med"/>
            <a:tailEnd type="triangl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cxnSp>
        <p:nvCxnSpPr>
          <p:cNvPr id="12" name="Straight Arrow Connector 11"/>
          <p:cNvCxnSpPr/>
          <p:nvPr/>
        </p:nvCxnSpPr>
        <p:spPr bwMode="auto">
          <a:xfrm rot="10800000">
            <a:off x="5231424" y="4308354"/>
            <a:ext cx="3084637" cy="1588"/>
          </a:xfrm>
          <a:prstGeom prst="straightConnector1">
            <a:avLst/>
          </a:prstGeom>
          <a:noFill/>
          <a:ln w="25400" cap="flat" cmpd="sng" algn="ctr">
            <a:solidFill>
              <a:schemeClr val="accent4"/>
            </a:solidFill>
            <a:prstDash val="solid"/>
            <a:round/>
            <a:headEnd type="none" w="lg" len="med"/>
            <a:tailEnd type="arrow"/>
          </a:ln>
          <a:effectLst/>
        </p:spPr>
      </p:cxnSp>
      <p:sp>
        <p:nvSpPr>
          <p:cNvPr id="14" name="TextBox 13"/>
          <p:cNvSpPr txBox="1"/>
          <p:nvPr/>
        </p:nvSpPr>
        <p:spPr>
          <a:xfrm>
            <a:off x="4185139" y="2839916"/>
            <a:ext cx="4387361" cy="954107"/>
          </a:xfrm>
          <a:prstGeom prst="rect">
            <a:avLst/>
          </a:prstGeom>
          <a:noFill/>
        </p:spPr>
        <p:txBody>
          <a:bodyPr wrap="square" rtlCol="0">
            <a:spAutoFit/>
          </a:bodyPr>
          <a:lstStyle/>
          <a:p>
            <a:r>
              <a:rPr lang="en-US" dirty="0" smtClean="0">
                <a:solidFill>
                  <a:schemeClr val="accent4"/>
                </a:solidFill>
              </a:rPr>
              <a:t>AguaClara Capture Velocity is 0.12 mm/s, so </a:t>
            </a:r>
            <a:endParaRPr lang="en-US" dirty="0">
              <a:solidFill>
                <a:schemeClr val="accent4"/>
              </a:solidFill>
            </a:endParaRPr>
          </a:p>
        </p:txBody>
      </p:sp>
      <p:sp>
        <p:nvSpPr>
          <p:cNvPr id="15" name="Rectangle 14"/>
          <p:cNvSpPr/>
          <p:nvPr/>
        </p:nvSpPr>
        <p:spPr>
          <a:xfrm>
            <a:off x="6658575" y="3255313"/>
            <a:ext cx="826765" cy="523220"/>
          </a:xfrm>
          <a:prstGeom prst="rect">
            <a:avLst/>
          </a:prstGeom>
        </p:spPr>
        <p:txBody>
          <a:bodyPr wrap="none">
            <a:spAutoFit/>
          </a:bodyPr>
          <a:lstStyle/>
          <a:p>
            <a:r>
              <a:rPr lang="en-US" dirty="0" smtClean="0">
                <a:solidFill>
                  <a:schemeClr val="accent4"/>
                </a:solidFill>
              </a:rPr>
              <a:t>Yes!</a:t>
            </a:r>
            <a:endParaRPr lang="en-US" dirty="0"/>
          </a:p>
        </p:txBody>
      </p:sp>
      <p:sp>
        <p:nvSpPr>
          <p:cNvPr id="13" name="TextBox 12"/>
          <p:cNvSpPr txBox="1"/>
          <p:nvPr/>
        </p:nvSpPr>
        <p:spPr>
          <a:xfrm>
            <a:off x="429768" y="4489704"/>
            <a:ext cx="3273552" cy="954107"/>
          </a:xfrm>
          <a:prstGeom prst="rect">
            <a:avLst/>
          </a:prstGeom>
          <a:noFill/>
        </p:spPr>
        <p:txBody>
          <a:bodyPr wrap="square" rtlCol="0">
            <a:spAutoFit/>
          </a:bodyPr>
          <a:lstStyle/>
          <a:p>
            <a:r>
              <a:rPr lang="en-US" dirty="0" smtClean="0"/>
              <a:t>Based on alum flocs in a tube flocculator</a:t>
            </a:r>
            <a:endParaRPr lang="en-US" dirty="0"/>
          </a:p>
        </p:txBody>
      </p:sp>
      <p:sp>
        <p:nvSpPr>
          <p:cNvPr id="16" name="Oval 15"/>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smtClean="0">
                <a:solidFill>
                  <a:schemeClr val="bg1"/>
                </a:solidFill>
              </a:rPr>
              <a:t>extra</a:t>
            </a:r>
            <a:endParaRPr kumimoji="0" lang="en-US" sz="1600" b="0" i="0" u="none" strike="noStrike" cap="none" normalizeH="0" baseline="0" dirty="0" smtClean="0">
              <a:ln>
                <a:noFill/>
              </a:ln>
              <a:solidFill>
                <a:schemeClr val="bg1"/>
              </a:solidFill>
              <a:effectLst/>
              <a:latin typeface="Times New Roman"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nvGraphicFramePr>
        <p:xfrm>
          <a:off x="6503988" y="1712913"/>
          <a:ext cx="2403475" cy="1258887"/>
        </p:xfrm>
        <a:graphic>
          <a:graphicData uri="http://schemas.openxmlformats.org/presentationml/2006/ole">
            <mc:AlternateContent xmlns:mc="http://schemas.openxmlformats.org/markup-compatibility/2006">
              <mc:Choice xmlns:v="urn:schemas-microsoft-com:vml" Requires="v">
                <p:oleObj spid="_x0000_s993413" name="Equation" r:id="rId3" imgW="2666880" imgH="1396800" progId="Equation.DSMT4">
                  <p:embed/>
                </p:oleObj>
              </mc:Choice>
              <mc:Fallback>
                <p:oleObj name="Equation" r:id="rId3" imgW="2666880" imgH="139680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3988" y="1712913"/>
                        <a:ext cx="2403475" cy="125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8" name="Straight Arrow Connector 7"/>
          <p:cNvCxnSpPr/>
          <p:nvPr/>
        </p:nvCxnSpPr>
        <p:spPr bwMode="auto">
          <a:xfrm rot="10800000" flipV="1">
            <a:off x="6963511" y="2146851"/>
            <a:ext cx="1001047" cy="402917"/>
          </a:xfrm>
          <a:prstGeom prst="straightConnector1">
            <a:avLst/>
          </a:prstGeom>
          <a:noFill/>
          <a:ln w="38100" cap="flat" cmpd="sng" algn="ctr">
            <a:solidFill>
              <a:schemeClr val="accent4"/>
            </a:solidFill>
            <a:prstDash val="solid"/>
            <a:round/>
            <a:headEnd type="none" w="lg" len="med"/>
            <a:tailEnd type="arrow"/>
          </a:ln>
          <a:effectLst/>
        </p:spPr>
      </p:cxnSp>
      <p:cxnSp>
        <p:nvCxnSpPr>
          <p:cNvPr id="9" name="Straight Arrow Connector 8"/>
          <p:cNvCxnSpPr/>
          <p:nvPr/>
        </p:nvCxnSpPr>
        <p:spPr bwMode="auto">
          <a:xfrm>
            <a:off x="7148146" y="3560885"/>
            <a:ext cx="1652954" cy="835269"/>
          </a:xfrm>
          <a:prstGeom prst="straightConnector1">
            <a:avLst/>
          </a:prstGeom>
          <a:noFill/>
          <a:ln w="41275" cap="flat" cmpd="sng" algn="ctr">
            <a:solidFill>
              <a:schemeClr val="accent4"/>
            </a:solidFill>
            <a:prstDash val="solid"/>
            <a:round/>
            <a:headEnd type="none" w="lg" len="med"/>
            <a:tailEnd type="arrow"/>
          </a:ln>
          <a:effectLst/>
        </p:spPr>
      </p:cxnSp>
      <p:cxnSp>
        <p:nvCxnSpPr>
          <p:cNvPr id="12" name="Straight Arrow Connector 11"/>
          <p:cNvCxnSpPr/>
          <p:nvPr/>
        </p:nvCxnSpPr>
        <p:spPr bwMode="auto">
          <a:xfrm rot="10800000" flipV="1">
            <a:off x="7438292" y="5682762"/>
            <a:ext cx="1181100" cy="559776"/>
          </a:xfrm>
          <a:prstGeom prst="straightConnector1">
            <a:avLst/>
          </a:prstGeom>
          <a:noFill/>
          <a:ln w="41275" cap="flat" cmpd="sng" algn="ctr">
            <a:solidFill>
              <a:schemeClr val="accent4"/>
            </a:solidFill>
            <a:prstDash val="solid"/>
            <a:round/>
            <a:headEnd type="none" w="lg" len="med"/>
            <a:tailEnd type="arrow"/>
          </a:ln>
          <a:effectLst/>
        </p:spPr>
      </p:cxnSp>
      <p:sp>
        <p:nvSpPr>
          <p:cNvPr id="2" name="Title 1"/>
          <p:cNvSpPr>
            <a:spLocks noGrp="1"/>
          </p:cNvSpPr>
          <p:nvPr>
            <p:ph type="title"/>
          </p:nvPr>
        </p:nvSpPr>
        <p:spPr/>
        <p:txBody>
          <a:bodyPr/>
          <a:lstStyle/>
          <a:p>
            <a:r>
              <a:rPr lang="en-US" dirty="0" smtClean="0"/>
              <a:t>Taking issue with the 10 State Standard (0.15 m/s)</a:t>
            </a:r>
            <a:endParaRPr lang="en-US" dirty="0"/>
          </a:p>
        </p:txBody>
      </p:sp>
      <p:sp>
        <p:nvSpPr>
          <p:cNvPr id="3" name="Content Placeholder 2"/>
          <p:cNvSpPr>
            <a:spLocks noGrp="1"/>
          </p:cNvSpPr>
          <p:nvPr>
            <p:ph idx="1"/>
          </p:nvPr>
        </p:nvSpPr>
        <p:spPr>
          <a:xfrm>
            <a:off x="685800" y="1981200"/>
            <a:ext cx="6013938" cy="4114800"/>
          </a:xfrm>
        </p:spPr>
        <p:txBody>
          <a:bodyPr/>
          <a:lstStyle/>
          <a:p>
            <a:r>
              <a:rPr lang="en-US" dirty="0" smtClean="0"/>
              <a:t>As we increase the velocity in the channel the energy dissipation rate increases</a:t>
            </a:r>
          </a:p>
          <a:p>
            <a:r>
              <a:rPr lang="en-US" dirty="0" smtClean="0"/>
              <a:t>As the energy dissipation rate increases the floc size decreases</a:t>
            </a:r>
          </a:p>
          <a:p>
            <a:r>
              <a:rPr lang="en-US" dirty="0" smtClean="0"/>
              <a:t>As the floc size decreases the velocity required to scour the flocs decreases</a:t>
            </a:r>
            <a:endParaRPr lang="en-US" dirty="0"/>
          </a:p>
        </p:txBody>
      </p:sp>
      <p:pic>
        <p:nvPicPr>
          <p:cNvPr id="993283" name="Picture 3"/>
          <p:cNvPicPr>
            <a:picLocks noChangeAspect="1" noChangeArrowheads="1"/>
          </p:cNvPicPr>
          <p:nvPr/>
        </p:nvPicPr>
        <p:blipFill>
          <a:blip r:embed="rId5" cstate="print"/>
          <a:srcRect/>
          <a:stretch>
            <a:fillRect/>
          </a:stretch>
        </p:blipFill>
        <p:spPr bwMode="auto">
          <a:xfrm>
            <a:off x="6264268" y="2980592"/>
            <a:ext cx="2747848" cy="2133967"/>
          </a:xfrm>
          <a:prstGeom prst="rect">
            <a:avLst/>
          </a:prstGeom>
          <a:noFill/>
          <a:ln w="9525">
            <a:noFill/>
            <a:miter lim="800000"/>
            <a:headEnd/>
            <a:tailEnd/>
          </a:ln>
          <a:effectLst/>
        </p:spPr>
      </p:pic>
      <p:pic>
        <p:nvPicPr>
          <p:cNvPr id="6" name="Picture 7"/>
          <p:cNvPicPr>
            <a:picLocks noChangeAspect="1" noChangeArrowheads="1"/>
          </p:cNvPicPr>
          <p:nvPr/>
        </p:nvPicPr>
        <p:blipFill>
          <a:blip r:embed="rId6" cstate="print"/>
          <a:srcRect/>
          <a:stretch>
            <a:fillRect/>
          </a:stretch>
        </p:blipFill>
        <p:spPr bwMode="auto">
          <a:xfrm>
            <a:off x="6717323" y="5180366"/>
            <a:ext cx="2187819" cy="1677634"/>
          </a:xfrm>
          <a:prstGeom prst="rect">
            <a:avLst/>
          </a:prstGeom>
          <a:noFill/>
          <a:ln w="9525">
            <a:noFill/>
            <a:miter lim="800000"/>
            <a:headEnd/>
            <a:tailEnd/>
          </a:ln>
          <a:effectLst/>
        </p:spPr>
      </p:pic>
      <p:sp>
        <p:nvSpPr>
          <p:cNvPr id="14" name="Freeform 13"/>
          <p:cNvSpPr/>
          <p:nvPr/>
        </p:nvSpPr>
        <p:spPr bwMode="auto">
          <a:xfrm>
            <a:off x="5901784" y="1649895"/>
            <a:ext cx="2035121" cy="4621218"/>
          </a:xfrm>
          <a:custGeom>
            <a:avLst/>
            <a:gdLst>
              <a:gd name="connsiteX0" fmla="*/ 877765 w 2706565"/>
              <a:gd name="connsiteY0" fmla="*/ 4404946 h 4404946"/>
              <a:gd name="connsiteX1" fmla="*/ 552450 w 2706565"/>
              <a:gd name="connsiteY1" fmla="*/ 3429000 h 4404946"/>
              <a:gd name="connsiteX2" fmla="*/ 622788 w 2706565"/>
              <a:gd name="connsiteY2" fmla="*/ 2426677 h 4404946"/>
              <a:gd name="connsiteX3" fmla="*/ 191965 w 2706565"/>
              <a:gd name="connsiteY3" fmla="*/ 1776046 h 4404946"/>
              <a:gd name="connsiteX4" fmla="*/ 350227 w 2706565"/>
              <a:gd name="connsiteY4" fmla="*/ 685800 h 4404946"/>
              <a:gd name="connsiteX5" fmla="*/ 2293327 w 2706565"/>
              <a:gd name="connsiteY5" fmla="*/ 61546 h 4404946"/>
              <a:gd name="connsiteX6" fmla="*/ 2706565 w 2706565"/>
              <a:gd name="connsiteY6" fmla="*/ 316523 h 4404946"/>
              <a:gd name="connsiteX0" fmla="*/ 877765 w 2706565"/>
              <a:gd name="connsiteY0" fmla="*/ 4404946 h 4442313"/>
              <a:gd name="connsiteX1" fmla="*/ 552450 w 2706565"/>
              <a:gd name="connsiteY1" fmla="*/ 3429000 h 4442313"/>
              <a:gd name="connsiteX2" fmla="*/ 622788 w 2706565"/>
              <a:gd name="connsiteY2" fmla="*/ 2426677 h 4442313"/>
              <a:gd name="connsiteX3" fmla="*/ 191965 w 2706565"/>
              <a:gd name="connsiteY3" fmla="*/ 1776046 h 4442313"/>
              <a:gd name="connsiteX4" fmla="*/ 350227 w 2706565"/>
              <a:gd name="connsiteY4" fmla="*/ 685800 h 4442313"/>
              <a:gd name="connsiteX5" fmla="*/ 2293327 w 2706565"/>
              <a:gd name="connsiteY5" fmla="*/ 61546 h 4442313"/>
              <a:gd name="connsiteX6" fmla="*/ 2706565 w 2706565"/>
              <a:gd name="connsiteY6" fmla="*/ 316523 h 4442313"/>
              <a:gd name="connsiteX0" fmla="*/ 736408 w 2565208"/>
              <a:gd name="connsiteY0" fmla="*/ 4537468 h 4574835"/>
              <a:gd name="connsiteX1" fmla="*/ 411093 w 2565208"/>
              <a:gd name="connsiteY1" fmla="*/ 3561522 h 4574835"/>
              <a:gd name="connsiteX2" fmla="*/ 481431 w 2565208"/>
              <a:gd name="connsiteY2" fmla="*/ 2559199 h 4574835"/>
              <a:gd name="connsiteX3" fmla="*/ 50608 w 2565208"/>
              <a:gd name="connsiteY3" fmla="*/ 1908568 h 4574835"/>
              <a:gd name="connsiteX4" fmla="*/ 208870 w 2565208"/>
              <a:gd name="connsiteY4" fmla="*/ 818322 h 4574835"/>
              <a:gd name="connsiteX5" fmla="*/ 1303831 w 2565208"/>
              <a:gd name="connsiteY5" fmla="*/ 61546 h 4574835"/>
              <a:gd name="connsiteX6" fmla="*/ 2565208 w 2565208"/>
              <a:gd name="connsiteY6" fmla="*/ 449045 h 4574835"/>
              <a:gd name="connsiteX0" fmla="*/ 736408 w 2035121"/>
              <a:gd name="connsiteY0" fmla="*/ 4583851 h 4621218"/>
              <a:gd name="connsiteX1" fmla="*/ 411093 w 2035121"/>
              <a:gd name="connsiteY1" fmla="*/ 3607905 h 4621218"/>
              <a:gd name="connsiteX2" fmla="*/ 481431 w 2035121"/>
              <a:gd name="connsiteY2" fmla="*/ 2605582 h 4621218"/>
              <a:gd name="connsiteX3" fmla="*/ 50608 w 2035121"/>
              <a:gd name="connsiteY3" fmla="*/ 1954951 h 4621218"/>
              <a:gd name="connsiteX4" fmla="*/ 208870 w 2035121"/>
              <a:gd name="connsiteY4" fmla="*/ 864705 h 4621218"/>
              <a:gd name="connsiteX5" fmla="*/ 1303831 w 2035121"/>
              <a:gd name="connsiteY5" fmla="*/ 107929 h 4621218"/>
              <a:gd name="connsiteX6" fmla="*/ 2035121 w 2035121"/>
              <a:gd name="connsiteY6" fmla="*/ 217132 h 4621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35121" h="4621218">
                <a:moveTo>
                  <a:pt x="736408" y="4583851"/>
                </a:moveTo>
                <a:cubicBezTo>
                  <a:pt x="427945" y="4621218"/>
                  <a:pt x="453589" y="3937616"/>
                  <a:pt x="411093" y="3607905"/>
                </a:cubicBezTo>
                <a:cubicBezTo>
                  <a:pt x="368597" y="3278194"/>
                  <a:pt x="541512" y="2881074"/>
                  <a:pt x="481431" y="2605582"/>
                </a:cubicBezTo>
                <a:cubicBezTo>
                  <a:pt x="421350" y="2330090"/>
                  <a:pt x="96035" y="2245097"/>
                  <a:pt x="50608" y="1954951"/>
                </a:cubicBezTo>
                <a:cubicBezTo>
                  <a:pt x="5181" y="1664805"/>
                  <a:pt x="0" y="1172542"/>
                  <a:pt x="208870" y="864705"/>
                </a:cubicBezTo>
                <a:cubicBezTo>
                  <a:pt x="417740" y="556868"/>
                  <a:pt x="999456" y="215858"/>
                  <a:pt x="1303831" y="107929"/>
                </a:cubicBezTo>
                <a:cubicBezTo>
                  <a:pt x="1608206" y="0"/>
                  <a:pt x="2024863" y="58870"/>
                  <a:pt x="2035121" y="217132"/>
                </a:cubicBezTo>
              </a:path>
            </a:pathLst>
          </a:custGeom>
          <a:noFill/>
          <a:ln w="25400" cap="flat" cmpd="sng" algn="ctr">
            <a:solidFill>
              <a:schemeClr val="accent4"/>
            </a:solidFill>
            <a:prstDash val="solid"/>
            <a:round/>
            <a:headEnd type="none" w="lg" len="med"/>
            <a:tailEnd type="triangl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5" name="Oval 14"/>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smtClean="0">
                <a:solidFill>
                  <a:schemeClr val="bg1"/>
                </a:solidFill>
              </a:rPr>
              <a:t>extra</a:t>
            </a:r>
            <a:endParaRPr kumimoji="0" lang="en-US" sz="1600" b="0" i="0" u="none" strike="noStrike" cap="none" normalizeH="0" baseline="0" dirty="0" smtClean="0">
              <a:ln>
                <a:noFill/>
              </a:ln>
              <a:solidFill>
                <a:schemeClr val="bg1"/>
              </a:solidFill>
              <a:effectLst/>
              <a:latin typeface="Times New Roman"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328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Relaxing the 10 State Standard…</a:t>
            </a:r>
            <a:endParaRPr lang="en-US" dirty="0"/>
          </a:p>
        </p:txBody>
      </p:sp>
      <p:pic>
        <p:nvPicPr>
          <p:cNvPr id="996354" name="Picture 2"/>
          <p:cNvPicPr>
            <a:picLocks noChangeAspect="1" noChangeArrowheads="1"/>
          </p:cNvPicPr>
          <p:nvPr/>
        </p:nvPicPr>
        <p:blipFill>
          <a:blip r:embed="rId3" cstate="print"/>
          <a:srcRect/>
          <a:stretch>
            <a:fillRect/>
          </a:stretch>
        </p:blipFill>
        <p:spPr bwMode="auto">
          <a:xfrm>
            <a:off x="868241" y="1681163"/>
            <a:ext cx="3714750" cy="2124075"/>
          </a:xfrm>
          <a:prstGeom prst="rect">
            <a:avLst/>
          </a:prstGeom>
          <a:noFill/>
          <a:ln w="9525">
            <a:noFill/>
            <a:miter lim="800000"/>
            <a:headEnd/>
            <a:tailEnd/>
          </a:ln>
          <a:effectLst/>
        </p:spPr>
      </p:pic>
      <p:pic>
        <p:nvPicPr>
          <p:cNvPr id="996356" name="Picture 4"/>
          <p:cNvPicPr>
            <a:picLocks noChangeAspect="1" noChangeArrowheads="1"/>
          </p:cNvPicPr>
          <p:nvPr/>
        </p:nvPicPr>
        <p:blipFill>
          <a:blip r:embed="rId4" cstate="print"/>
          <a:srcRect/>
          <a:stretch>
            <a:fillRect/>
          </a:stretch>
        </p:blipFill>
        <p:spPr bwMode="auto">
          <a:xfrm>
            <a:off x="4933950" y="1687757"/>
            <a:ext cx="4210050" cy="3095625"/>
          </a:xfrm>
          <a:prstGeom prst="rect">
            <a:avLst/>
          </a:prstGeom>
          <a:noFill/>
          <a:ln w="9525">
            <a:noFill/>
            <a:miter lim="800000"/>
            <a:headEnd/>
            <a:tailEnd/>
          </a:ln>
          <a:effectLst/>
        </p:spPr>
      </p:pic>
      <p:pic>
        <p:nvPicPr>
          <p:cNvPr id="996359" name="Picture 7"/>
          <p:cNvPicPr>
            <a:picLocks noChangeAspect="1" noChangeArrowheads="1"/>
          </p:cNvPicPr>
          <p:nvPr/>
        </p:nvPicPr>
        <p:blipFill>
          <a:blip r:embed="rId5" cstate="print"/>
          <a:srcRect/>
          <a:stretch>
            <a:fillRect/>
          </a:stretch>
        </p:blipFill>
        <p:spPr bwMode="auto">
          <a:xfrm>
            <a:off x="400782" y="3762375"/>
            <a:ext cx="4210050" cy="3095625"/>
          </a:xfrm>
          <a:prstGeom prst="rect">
            <a:avLst/>
          </a:prstGeom>
          <a:noFill/>
          <a:ln w="12700" cap="flat" cmpd="sng">
            <a:noFill/>
            <a:prstDash val="solid"/>
            <a:miter lim="800000"/>
            <a:headEnd type="none" w="lg" len="med"/>
            <a:tailEnd type="none" w="lg" len="med"/>
          </a:ln>
          <a:effectLst/>
        </p:spPr>
      </p:pic>
      <p:graphicFrame>
        <p:nvGraphicFramePr>
          <p:cNvPr id="996360" name="Object 8"/>
          <p:cNvGraphicFramePr>
            <a:graphicFrameLocks noChangeAspect="1"/>
          </p:cNvGraphicFramePr>
          <p:nvPr/>
        </p:nvGraphicFramePr>
        <p:xfrm>
          <a:off x="1907442" y="6858000"/>
          <a:ext cx="5118100" cy="1066800"/>
        </p:xfrm>
        <a:graphic>
          <a:graphicData uri="http://schemas.openxmlformats.org/presentationml/2006/ole">
            <mc:AlternateContent xmlns:mc="http://schemas.openxmlformats.org/markup-compatibility/2006">
              <mc:Choice xmlns:v="urn:schemas-microsoft-com:vml" Requires="v">
                <p:oleObj spid="_x0000_s996490" name="Equation" r:id="rId6" imgW="5117760" imgH="1066680" progId="Equation.DSMT4">
                  <p:embed/>
                </p:oleObj>
              </mc:Choice>
              <mc:Fallback>
                <p:oleObj name="Equation" r:id="rId6" imgW="5117760" imgH="1066680" progId="Equation.DSMT4">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7442" y="6858000"/>
                        <a:ext cx="51181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Oval 6"/>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smtClean="0">
                <a:solidFill>
                  <a:schemeClr val="bg1"/>
                </a:solidFill>
              </a:rPr>
              <a:t>extra</a:t>
            </a:r>
            <a:endParaRPr kumimoji="0" lang="en-US" sz="1600" b="0" i="0" u="none" strike="noStrike" cap="none" normalizeH="0" baseline="0" dirty="0" smtClean="0">
              <a:ln>
                <a:noFill/>
              </a:ln>
              <a:solidFill>
                <a:schemeClr val="bg1"/>
              </a:solidFill>
              <a:effectLst/>
              <a:latin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Channel Design Reflections</a:t>
            </a:r>
            <a:br>
              <a:rPr lang="en-US" dirty="0" smtClean="0"/>
            </a:br>
            <a:r>
              <a:rPr lang="en-US" dirty="0" smtClean="0"/>
              <a:t>Analysis Limitations</a:t>
            </a:r>
            <a:endParaRPr lang="en-US" dirty="0"/>
          </a:p>
        </p:txBody>
      </p:sp>
      <p:sp>
        <p:nvSpPr>
          <p:cNvPr id="3" name="Content Placeholder 2"/>
          <p:cNvSpPr>
            <a:spLocks noGrp="1"/>
          </p:cNvSpPr>
          <p:nvPr>
            <p:ph idx="1"/>
          </p:nvPr>
        </p:nvSpPr>
        <p:spPr>
          <a:xfrm>
            <a:off x="193431" y="1981200"/>
            <a:ext cx="6673361" cy="4114800"/>
          </a:xfrm>
        </p:spPr>
        <p:txBody>
          <a:bodyPr/>
          <a:lstStyle/>
          <a:p>
            <a:r>
              <a:rPr lang="en-US" sz="2800" dirty="0" smtClean="0"/>
              <a:t>Inlet Channel should be tapered to maintain scour velocities (first test of this at San Nicolas, Honduras)</a:t>
            </a:r>
          </a:p>
          <a:p>
            <a:r>
              <a:rPr lang="en-US" sz="2800" dirty="0" smtClean="0"/>
              <a:t>The equations characterizing maximum energy dissipation rate are based on jet flow</a:t>
            </a:r>
          </a:p>
          <a:p>
            <a:r>
              <a:rPr lang="en-US" sz="2800" dirty="0" smtClean="0"/>
              <a:t>The maximum floc size based on the energy dissipation rate is based on laminar flow tube flocculator data using alum as the coagulant</a:t>
            </a:r>
          </a:p>
          <a:p>
            <a:endParaRPr lang="en-US" sz="2800" dirty="0"/>
          </a:p>
        </p:txBody>
      </p:sp>
      <p:pic>
        <p:nvPicPr>
          <p:cNvPr id="5" name="Picture 3"/>
          <p:cNvPicPr>
            <a:picLocks noChangeAspect="1" noChangeArrowheads="1"/>
          </p:cNvPicPr>
          <p:nvPr/>
        </p:nvPicPr>
        <p:blipFill>
          <a:blip r:embed="rId3" cstate="print"/>
          <a:srcRect/>
          <a:stretch>
            <a:fillRect/>
          </a:stretch>
        </p:blipFill>
        <p:spPr bwMode="auto">
          <a:xfrm>
            <a:off x="7077807" y="4705716"/>
            <a:ext cx="2066193" cy="1604597"/>
          </a:xfrm>
          <a:prstGeom prst="rect">
            <a:avLst/>
          </a:prstGeom>
          <a:noFill/>
          <a:ln w="9525">
            <a:noFill/>
            <a:miter lim="800000"/>
            <a:headEnd/>
            <a:tailEnd/>
          </a:ln>
          <a:effectLst/>
        </p:spPr>
      </p:pic>
      <p:graphicFrame>
        <p:nvGraphicFramePr>
          <p:cNvPr id="998403" name="Object 3"/>
          <p:cNvGraphicFramePr>
            <a:graphicFrameLocks noChangeAspect="1"/>
          </p:cNvGraphicFramePr>
          <p:nvPr/>
        </p:nvGraphicFramePr>
        <p:xfrm>
          <a:off x="6464300" y="2860675"/>
          <a:ext cx="2667000" cy="1397000"/>
        </p:xfrm>
        <a:graphic>
          <a:graphicData uri="http://schemas.openxmlformats.org/presentationml/2006/ole">
            <mc:AlternateContent xmlns:mc="http://schemas.openxmlformats.org/markup-compatibility/2006">
              <mc:Choice xmlns:v="urn:schemas-microsoft-com:vml" Requires="v">
                <p:oleObj spid="_x0000_s998533" name="Equation" r:id="rId4" imgW="2666880" imgH="1396800" progId="Equation.DSMT4">
                  <p:embed/>
                </p:oleObj>
              </mc:Choice>
              <mc:Fallback>
                <p:oleObj name="Equation" r:id="rId4" imgW="2666880" imgH="139680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4300" y="2860675"/>
                        <a:ext cx="2667000" cy="139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Oval 5"/>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smtClean="0">
                <a:solidFill>
                  <a:schemeClr val="bg1"/>
                </a:solidFill>
              </a:rPr>
              <a:t>extra</a:t>
            </a:r>
            <a:endParaRPr kumimoji="0" lang="en-US" sz="1600" b="0" i="0" u="none" strike="noStrike" cap="none" normalizeH="0" baseline="0" dirty="0" smtClean="0">
              <a:ln>
                <a:noFill/>
              </a:ln>
              <a:solidFill>
                <a:schemeClr val="bg1"/>
              </a:solidFill>
              <a:effectLst/>
              <a:latin typeface="Times New Roman"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Minimum spacing for Grit </a:t>
            </a:r>
            <a:r>
              <a:rPr lang="en-US" sz="4000" dirty="0" smtClean="0"/>
              <a:t>chamber </a:t>
            </a:r>
            <a:r>
              <a:rPr lang="en-US" sz="4000" dirty="0" smtClean="0"/>
              <a:t>design (work in progress)</a:t>
            </a:r>
            <a:endParaRPr lang="en-US" sz="4000" dirty="0"/>
          </a:p>
        </p:txBody>
      </p:sp>
      <p:graphicFrame>
        <p:nvGraphicFramePr>
          <p:cNvPr id="3" name="Object 7"/>
          <p:cNvGraphicFramePr>
            <a:graphicFrameLocks noChangeAspect="1"/>
          </p:cNvGraphicFramePr>
          <p:nvPr>
            <p:extLst>
              <p:ext uri="{D42A27DB-BD31-4B8C-83A1-F6EECF244321}">
                <p14:modId xmlns:p14="http://schemas.microsoft.com/office/powerpoint/2010/main" val="2186501599"/>
              </p:ext>
            </p:extLst>
          </p:nvPr>
        </p:nvGraphicFramePr>
        <p:xfrm>
          <a:off x="755650" y="1576388"/>
          <a:ext cx="1587500" cy="1727200"/>
        </p:xfrm>
        <a:graphic>
          <a:graphicData uri="http://schemas.openxmlformats.org/presentationml/2006/ole">
            <mc:AlternateContent xmlns:mc="http://schemas.openxmlformats.org/markup-compatibility/2006">
              <mc:Choice xmlns:v="urn:schemas-microsoft-com:vml" Requires="v">
                <p:oleObj spid="_x0000_s1804361" name="Equation" r:id="rId3" imgW="1587240" imgH="1726920" progId="Equation.DSMT4">
                  <p:embed/>
                </p:oleObj>
              </mc:Choice>
              <mc:Fallback>
                <p:oleObj name="Equation" r:id="rId3" imgW="1587240" imgH="1726920" progId="Equation.DSMT4">
                  <p:embed/>
                  <p:pic>
                    <p:nvPicPr>
                      <p:cNvPr id="0" name=""/>
                      <p:cNvPicPr>
                        <a:picLocks noChangeAspect="1" noChangeArrowheads="1"/>
                      </p:cNvPicPr>
                      <p:nvPr/>
                    </p:nvPicPr>
                    <p:blipFill>
                      <a:blip r:embed="rId4"/>
                      <a:srcRect/>
                      <a:stretch>
                        <a:fillRect/>
                      </a:stretch>
                    </p:blipFill>
                    <p:spPr bwMode="auto">
                      <a:xfrm>
                        <a:off x="755650" y="1576388"/>
                        <a:ext cx="1587500" cy="172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TextBox 3"/>
          <p:cNvSpPr txBox="1"/>
          <p:nvPr/>
        </p:nvSpPr>
        <p:spPr>
          <a:xfrm>
            <a:off x="4784651" y="1935126"/>
            <a:ext cx="4040372" cy="954107"/>
          </a:xfrm>
          <a:prstGeom prst="rect">
            <a:avLst/>
          </a:prstGeom>
          <a:noFill/>
        </p:spPr>
        <p:txBody>
          <a:bodyPr wrap="square" rtlCol="0">
            <a:spAutoFit/>
          </a:bodyPr>
          <a:lstStyle/>
          <a:p>
            <a:r>
              <a:rPr lang="en-US" dirty="0" smtClean="0"/>
              <a:t>But terminal velocity and </a:t>
            </a:r>
            <a:r>
              <a:rPr lang="en-US" u="sng" dirty="0" smtClean="0"/>
              <a:t>floc</a:t>
            </a:r>
            <a:r>
              <a:rPr lang="en-US" dirty="0" smtClean="0"/>
              <a:t> diameter are related!</a:t>
            </a:r>
            <a:endParaRPr lang="en-US" dirty="0"/>
          </a:p>
        </p:txBody>
      </p:sp>
      <p:graphicFrame>
        <p:nvGraphicFramePr>
          <p:cNvPr id="7" name="Object 7"/>
          <p:cNvGraphicFramePr>
            <a:graphicFrameLocks noChangeAspect="1"/>
          </p:cNvGraphicFramePr>
          <p:nvPr>
            <p:extLst>
              <p:ext uri="{D42A27DB-BD31-4B8C-83A1-F6EECF244321}">
                <p14:modId xmlns:p14="http://schemas.microsoft.com/office/powerpoint/2010/main" val="214405377"/>
              </p:ext>
            </p:extLst>
          </p:nvPr>
        </p:nvGraphicFramePr>
        <p:xfrm>
          <a:off x="494986" y="3693067"/>
          <a:ext cx="3517900" cy="1676400"/>
        </p:xfrm>
        <a:graphic>
          <a:graphicData uri="http://schemas.openxmlformats.org/presentationml/2006/ole">
            <mc:AlternateContent xmlns:mc="http://schemas.openxmlformats.org/markup-compatibility/2006">
              <mc:Choice xmlns:v="urn:schemas-microsoft-com:vml" Requires="v">
                <p:oleObj spid="_x0000_s1804362" name="Equation" r:id="rId5" imgW="3517560" imgH="1676160" progId="Equation.DSMT4">
                  <p:embed/>
                </p:oleObj>
              </mc:Choice>
              <mc:Fallback>
                <p:oleObj name="Equation" r:id="rId5" imgW="3517560" imgH="1676160" progId="Equation.DSMT4">
                  <p:embed/>
                  <p:pic>
                    <p:nvPicPr>
                      <p:cNvPr id="0" name=""/>
                      <p:cNvPicPr>
                        <a:picLocks noChangeAspect="1" noChangeArrowheads="1"/>
                      </p:cNvPicPr>
                      <p:nvPr/>
                    </p:nvPicPr>
                    <p:blipFill>
                      <a:blip r:embed="rId6"/>
                      <a:srcRect/>
                      <a:stretch>
                        <a:fillRect/>
                      </a:stretch>
                    </p:blipFill>
                    <p:spPr bwMode="auto">
                      <a:xfrm>
                        <a:off x="494986" y="3693067"/>
                        <a:ext cx="35179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4893547" y="4139921"/>
            <a:ext cx="3929281" cy="523220"/>
          </a:xfrm>
          <a:prstGeom prst="rect">
            <a:avLst/>
          </a:prstGeom>
          <a:noFill/>
        </p:spPr>
        <p:txBody>
          <a:bodyPr wrap="none" rtlCol="0">
            <a:spAutoFit/>
          </a:bodyPr>
          <a:lstStyle/>
          <a:p>
            <a:r>
              <a:rPr lang="en-US" dirty="0" smtClean="0"/>
              <a:t>Length of grit plate settler</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427556523"/>
              </p:ext>
            </p:extLst>
          </p:nvPr>
        </p:nvGraphicFramePr>
        <p:xfrm>
          <a:off x="3508375" y="5857875"/>
          <a:ext cx="2946400" cy="825500"/>
        </p:xfrm>
        <a:graphic>
          <a:graphicData uri="http://schemas.openxmlformats.org/presentationml/2006/ole">
            <mc:AlternateContent xmlns:mc="http://schemas.openxmlformats.org/markup-compatibility/2006">
              <mc:Choice xmlns:v="urn:schemas-microsoft-com:vml" Requires="v">
                <p:oleObj spid="_x0000_s1804363" name="Equation" r:id="rId7" imgW="2946400" imgH="825500" progId="Equation.DSMT4">
                  <p:embed/>
                </p:oleObj>
              </mc:Choice>
              <mc:Fallback>
                <p:oleObj name="Equation" r:id="rId7" imgW="2946400" imgH="825500" progId="Equation.DSMT4">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8375" y="5857875"/>
                        <a:ext cx="2946400" cy="825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166432326"/>
              </p:ext>
            </p:extLst>
          </p:nvPr>
        </p:nvGraphicFramePr>
        <p:xfrm>
          <a:off x="-9251950" y="738188"/>
          <a:ext cx="8966200" cy="6019800"/>
        </p:xfrm>
        <a:graphic>
          <a:graphicData uri="http://schemas.openxmlformats.org/presentationml/2006/ole">
            <mc:AlternateContent xmlns:mc="http://schemas.openxmlformats.org/markup-compatibility/2006">
              <mc:Choice xmlns:v="urn:schemas-microsoft-com:vml" Requires="v">
                <p:oleObj spid="_x0000_s1804364" name="Equation" r:id="rId9" imgW="8966160" imgH="6019560" progId="Equation.DSMT4">
                  <p:embed/>
                </p:oleObj>
              </mc:Choice>
              <mc:Fallback>
                <p:oleObj name="Equation" r:id="rId9" imgW="8966160" imgH="6019560" progId="Equation.DSMT4">
                  <p:embed/>
                  <p:pic>
                    <p:nvPicPr>
                      <p:cNvPr id="0" name=""/>
                      <p:cNvPicPr>
                        <a:picLocks noChangeAspect="1" noChangeArrowheads="1"/>
                      </p:cNvPicPr>
                      <p:nvPr/>
                    </p:nvPicPr>
                    <p:blipFill>
                      <a:blip r:embed="rId10"/>
                      <a:srcRect/>
                      <a:stretch>
                        <a:fillRect/>
                      </a:stretch>
                    </p:blipFill>
                    <p:spPr bwMode="auto">
                      <a:xfrm>
                        <a:off x="-9251950" y="738188"/>
                        <a:ext cx="89662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Oval 8"/>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smtClean="0">
                <a:solidFill>
                  <a:schemeClr val="bg1"/>
                </a:solidFill>
              </a:rPr>
              <a:t>extra</a:t>
            </a:r>
            <a:endParaRPr kumimoji="0" lang="en-US" sz="1600" b="0" i="0" u="none" strike="noStrike" cap="none" normalizeH="0" baseline="0" dirty="0" smtClean="0">
              <a:ln>
                <a:noFill/>
              </a:ln>
              <a:solidFill>
                <a:schemeClr val="bg1"/>
              </a:solidFill>
              <a:effectLst/>
              <a:latin typeface="Times New Roman" pitchFamily="18" charset="0"/>
            </a:endParaRPr>
          </a:p>
        </p:txBody>
      </p:sp>
    </p:spTree>
    <p:extLst>
      <p:ext uri="{BB962C8B-B14F-4D97-AF65-F5344CB8AC3E}">
        <p14:creationId xmlns:p14="http://schemas.microsoft.com/office/powerpoint/2010/main" val="31006917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effectLst/>
        </p:spPr>
        <p:txBody>
          <a:bodyPr/>
          <a:lstStyle/>
          <a:p>
            <a:r>
              <a:rPr lang="en-US" sz="4000" dirty="0"/>
              <a:t>Conventional </a:t>
            </a:r>
            <a:r>
              <a:rPr lang="en-US" sz="4000" dirty="0" smtClean="0"/>
              <a:t>Horizontal Flow Sedimentation </a:t>
            </a:r>
            <a:r>
              <a:rPr lang="en-US" sz="4000" dirty="0"/>
              <a:t>Basin</a:t>
            </a:r>
          </a:p>
        </p:txBody>
      </p:sp>
      <p:sp>
        <p:nvSpPr>
          <p:cNvPr id="176193" name="Rectangle 65"/>
          <p:cNvSpPr>
            <a:spLocks noGrp="1" noChangeArrowheads="1"/>
          </p:cNvSpPr>
          <p:nvPr>
            <p:ph sz="half" idx="1"/>
          </p:nvPr>
        </p:nvSpPr>
        <p:spPr>
          <a:xfrm>
            <a:off x="165100" y="1656631"/>
            <a:ext cx="3830638" cy="4114800"/>
          </a:xfrm>
        </p:spPr>
        <p:txBody>
          <a:bodyPr/>
          <a:lstStyle/>
          <a:p>
            <a:pPr>
              <a:lnSpc>
                <a:spcPct val="90000"/>
              </a:lnSpc>
            </a:pPr>
            <a:r>
              <a:rPr lang="en-US" sz="2400" dirty="0"/>
              <a:t>long rectangular basins</a:t>
            </a:r>
          </a:p>
          <a:p>
            <a:pPr>
              <a:lnSpc>
                <a:spcPct val="90000"/>
              </a:lnSpc>
            </a:pPr>
            <a:r>
              <a:rPr lang="en-US" sz="2400" dirty="0"/>
              <a:t>4-6 hour retention time</a:t>
            </a:r>
          </a:p>
          <a:p>
            <a:pPr>
              <a:lnSpc>
                <a:spcPct val="90000"/>
              </a:lnSpc>
            </a:pPr>
            <a:r>
              <a:rPr lang="en-US" sz="2400" dirty="0"/>
              <a:t>3-4 m deep</a:t>
            </a:r>
          </a:p>
          <a:p>
            <a:pPr>
              <a:lnSpc>
                <a:spcPct val="90000"/>
              </a:lnSpc>
            </a:pPr>
            <a:r>
              <a:rPr lang="en-US" sz="2400" dirty="0"/>
              <a:t>max of 12 m wide</a:t>
            </a:r>
          </a:p>
          <a:p>
            <a:pPr>
              <a:lnSpc>
                <a:spcPct val="90000"/>
              </a:lnSpc>
            </a:pPr>
            <a:r>
              <a:rPr lang="en-US" sz="2400" dirty="0"/>
              <a:t>max of 48 m long</a:t>
            </a:r>
          </a:p>
          <a:p>
            <a:pPr>
              <a:lnSpc>
                <a:spcPct val="90000"/>
              </a:lnSpc>
            </a:pPr>
            <a:r>
              <a:rPr lang="en-US" sz="2400" dirty="0"/>
              <a:t>Ratio of surface area to cross sectional area must be less than 18</a:t>
            </a:r>
          </a:p>
          <a:p>
            <a:pPr>
              <a:lnSpc>
                <a:spcPct val="90000"/>
              </a:lnSpc>
            </a:pPr>
            <a:r>
              <a:rPr lang="en-US" sz="2400" dirty="0"/>
              <a:t>What is </a:t>
            </a:r>
            <a:r>
              <a:rPr lang="en-US" sz="2400" dirty="0" err="1"/>
              <a:t>V</a:t>
            </a:r>
            <a:r>
              <a:rPr lang="en-US" sz="2400" baseline="-25000" dirty="0" err="1"/>
              <a:t>c</a:t>
            </a:r>
            <a:r>
              <a:rPr lang="en-US" sz="2400" dirty="0"/>
              <a:t> for conventional design?</a:t>
            </a:r>
          </a:p>
        </p:txBody>
      </p:sp>
      <p:grpSp>
        <p:nvGrpSpPr>
          <p:cNvPr id="2" name="Group 3"/>
          <p:cNvGrpSpPr>
            <a:grpSpLocks/>
          </p:cNvGrpSpPr>
          <p:nvPr/>
        </p:nvGrpSpPr>
        <p:grpSpPr bwMode="auto">
          <a:xfrm>
            <a:off x="4390897" y="1564344"/>
            <a:ext cx="3975100" cy="2073275"/>
            <a:chOff x="2171" y="1533"/>
            <a:chExt cx="3312" cy="1940"/>
          </a:xfrm>
        </p:grpSpPr>
        <p:sp>
          <p:nvSpPr>
            <p:cNvPr id="176132" name="Freeform 4"/>
            <p:cNvSpPr>
              <a:spLocks/>
            </p:cNvSpPr>
            <p:nvPr/>
          </p:nvSpPr>
          <p:spPr bwMode="auto">
            <a:xfrm>
              <a:off x="2477" y="1629"/>
              <a:ext cx="2592" cy="1152"/>
            </a:xfrm>
            <a:custGeom>
              <a:avLst/>
              <a:gdLst/>
              <a:ahLst/>
              <a:cxnLst>
                <a:cxn ang="0">
                  <a:pos x="0" y="0"/>
                </a:cxn>
                <a:cxn ang="0">
                  <a:pos x="0" y="1056"/>
                </a:cxn>
                <a:cxn ang="0">
                  <a:pos x="96" y="1152"/>
                </a:cxn>
                <a:cxn ang="0">
                  <a:pos x="240" y="1152"/>
                </a:cxn>
                <a:cxn ang="0">
                  <a:pos x="336" y="1104"/>
                </a:cxn>
                <a:cxn ang="0">
                  <a:pos x="336" y="1008"/>
                </a:cxn>
                <a:cxn ang="0">
                  <a:pos x="2352" y="960"/>
                </a:cxn>
                <a:cxn ang="0">
                  <a:pos x="2352" y="48"/>
                </a:cxn>
                <a:cxn ang="0">
                  <a:pos x="2448" y="48"/>
                </a:cxn>
                <a:cxn ang="0">
                  <a:pos x="2448" y="240"/>
                </a:cxn>
                <a:cxn ang="0">
                  <a:pos x="2592" y="240"/>
                </a:cxn>
                <a:cxn ang="0">
                  <a:pos x="2586" y="54"/>
                </a:cxn>
                <a:cxn ang="0">
                  <a:pos x="2520" y="60"/>
                </a:cxn>
                <a:cxn ang="0">
                  <a:pos x="2484" y="0"/>
                </a:cxn>
                <a:cxn ang="0">
                  <a:pos x="288" y="0"/>
                </a:cxn>
                <a:cxn ang="0">
                  <a:pos x="288" y="720"/>
                </a:cxn>
                <a:cxn ang="0">
                  <a:pos x="192" y="720"/>
                </a:cxn>
                <a:cxn ang="0">
                  <a:pos x="192" y="0"/>
                </a:cxn>
                <a:cxn ang="0">
                  <a:pos x="0" y="0"/>
                </a:cxn>
              </a:cxnLst>
              <a:rect l="0" t="0" r="r" b="b"/>
              <a:pathLst>
                <a:path w="2592" h="1152">
                  <a:moveTo>
                    <a:pt x="0" y="0"/>
                  </a:moveTo>
                  <a:lnTo>
                    <a:pt x="0" y="1056"/>
                  </a:lnTo>
                  <a:lnTo>
                    <a:pt x="96" y="1152"/>
                  </a:lnTo>
                  <a:lnTo>
                    <a:pt x="240" y="1152"/>
                  </a:lnTo>
                  <a:lnTo>
                    <a:pt x="336" y="1104"/>
                  </a:lnTo>
                  <a:lnTo>
                    <a:pt x="336" y="1008"/>
                  </a:lnTo>
                  <a:lnTo>
                    <a:pt x="2352" y="960"/>
                  </a:lnTo>
                  <a:lnTo>
                    <a:pt x="2352" y="48"/>
                  </a:lnTo>
                  <a:lnTo>
                    <a:pt x="2448" y="48"/>
                  </a:lnTo>
                  <a:lnTo>
                    <a:pt x="2448" y="240"/>
                  </a:lnTo>
                  <a:lnTo>
                    <a:pt x="2592" y="240"/>
                  </a:lnTo>
                  <a:lnTo>
                    <a:pt x="2586" y="54"/>
                  </a:lnTo>
                  <a:lnTo>
                    <a:pt x="2520" y="60"/>
                  </a:lnTo>
                  <a:lnTo>
                    <a:pt x="2484" y="0"/>
                  </a:lnTo>
                  <a:lnTo>
                    <a:pt x="288" y="0"/>
                  </a:lnTo>
                  <a:lnTo>
                    <a:pt x="288" y="720"/>
                  </a:lnTo>
                  <a:lnTo>
                    <a:pt x="192" y="720"/>
                  </a:lnTo>
                  <a:lnTo>
                    <a:pt x="192" y="0"/>
                  </a:lnTo>
                  <a:lnTo>
                    <a:pt x="0" y="0"/>
                  </a:lnTo>
                  <a:close/>
                </a:path>
              </a:pathLst>
            </a:custGeom>
            <a:solidFill>
              <a:schemeClr val="hlink"/>
            </a:solidFill>
            <a:ln w="50800" cap="flat" cmpd="sng">
              <a:noFill/>
              <a:prstDash val="solid"/>
              <a:round/>
              <a:headEnd type="none" w="sm" len="sm"/>
              <a:tailEnd type="none" w="med" len="sm"/>
            </a:ln>
            <a:effectLst/>
          </p:spPr>
          <p:txBody>
            <a:bodyPr wrap="none" anchor="ctr"/>
            <a:lstStyle/>
            <a:p>
              <a:endParaRPr lang="en-US"/>
            </a:p>
          </p:txBody>
        </p:sp>
        <p:sp>
          <p:nvSpPr>
            <p:cNvPr id="176133" name="Freeform 5" descr="Granite"/>
            <p:cNvSpPr>
              <a:spLocks/>
            </p:cNvSpPr>
            <p:nvPr/>
          </p:nvSpPr>
          <p:spPr bwMode="auto">
            <a:xfrm>
              <a:off x="2381" y="1533"/>
              <a:ext cx="2784" cy="1344"/>
            </a:xfrm>
            <a:custGeom>
              <a:avLst/>
              <a:gdLst/>
              <a:ahLst/>
              <a:cxnLst>
                <a:cxn ang="0">
                  <a:pos x="288" y="822"/>
                </a:cxn>
                <a:cxn ang="0">
                  <a:pos x="288" y="96"/>
                </a:cxn>
                <a:cxn ang="0">
                  <a:pos x="96" y="96"/>
                </a:cxn>
                <a:cxn ang="0">
                  <a:pos x="96" y="1152"/>
                </a:cxn>
                <a:cxn ang="0">
                  <a:pos x="192" y="1248"/>
                </a:cxn>
                <a:cxn ang="0">
                  <a:pos x="336" y="1248"/>
                </a:cxn>
                <a:cxn ang="0">
                  <a:pos x="432" y="1200"/>
                </a:cxn>
                <a:cxn ang="0">
                  <a:pos x="432" y="1104"/>
                </a:cxn>
                <a:cxn ang="0">
                  <a:pos x="2448" y="1056"/>
                </a:cxn>
                <a:cxn ang="0">
                  <a:pos x="2448" y="144"/>
                </a:cxn>
                <a:cxn ang="0">
                  <a:pos x="2544" y="144"/>
                </a:cxn>
                <a:cxn ang="0">
                  <a:pos x="2544" y="336"/>
                </a:cxn>
                <a:cxn ang="0">
                  <a:pos x="2688" y="336"/>
                </a:cxn>
                <a:cxn ang="0">
                  <a:pos x="2688" y="48"/>
                </a:cxn>
                <a:cxn ang="0">
                  <a:pos x="2784" y="48"/>
                </a:cxn>
                <a:cxn ang="0">
                  <a:pos x="2784" y="480"/>
                </a:cxn>
                <a:cxn ang="0">
                  <a:pos x="2544" y="480"/>
                </a:cxn>
                <a:cxn ang="0">
                  <a:pos x="2544" y="1152"/>
                </a:cxn>
                <a:cxn ang="0">
                  <a:pos x="576" y="1200"/>
                </a:cxn>
                <a:cxn ang="0">
                  <a:pos x="348" y="1344"/>
                </a:cxn>
                <a:cxn ang="0">
                  <a:pos x="162" y="1344"/>
                </a:cxn>
                <a:cxn ang="0">
                  <a:pos x="0" y="1200"/>
                </a:cxn>
                <a:cxn ang="0">
                  <a:pos x="0" y="0"/>
                </a:cxn>
                <a:cxn ang="0">
                  <a:pos x="390" y="0"/>
                </a:cxn>
                <a:cxn ang="0">
                  <a:pos x="390" y="834"/>
                </a:cxn>
                <a:cxn ang="0">
                  <a:pos x="288" y="822"/>
                </a:cxn>
              </a:cxnLst>
              <a:rect l="0" t="0" r="r" b="b"/>
              <a:pathLst>
                <a:path w="2784" h="1344">
                  <a:moveTo>
                    <a:pt x="288" y="822"/>
                  </a:moveTo>
                  <a:lnTo>
                    <a:pt x="288" y="96"/>
                  </a:lnTo>
                  <a:lnTo>
                    <a:pt x="96" y="96"/>
                  </a:lnTo>
                  <a:lnTo>
                    <a:pt x="96" y="1152"/>
                  </a:lnTo>
                  <a:lnTo>
                    <a:pt x="192" y="1248"/>
                  </a:lnTo>
                  <a:lnTo>
                    <a:pt x="336" y="1248"/>
                  </a:lnTo>
                  <a:lnTo>
                    <a:pt x="432" y="1200"/>
                  </a:lnTo>
                  <a:lnTo>
                    <a:pt x="432" y="1104"/>
                  </a:lnTo>
                  <a:lnTo>
                    <a:pt x="2448" y="1056"/>
                  </a:lnTo>
                  <a:lnTo>
                    <a:pt x="2448" y="144"/>
                  </a:lnTo>
                  <a:lnTo>
                    <a:pt x="2544" y="144"/>
                  </a:lnTo>
                  <a:lnTo>
                    <a:pt x="2544" y="336"/>
                  </a:lnTo>
                  <a:lnTo>
                    <a:pt x="2688" y="336"/>
                  </a:lnTo>
                  <a:lnTo>
                    <a:pt x="2688" y="48"/>
                  </a:lnTo>
                  <a:lnTo>
                    <a:pt x="2784" y="48"/>
                  </a:lnTo>
                  <a:lnTo>
                    <a:pt x="2784" y="480"/>
                  </a:lnTo>
                  <a:lnTo>
                    <a:pt x="2544" y="480"/>
                  </a:lnTo>
                  <a:lnTo>
                    <a:pt x="2544" y="1152"/>
                  </a:lnTo>
                  <a:lnTo>
                    <a:pt x="576" y="1200"/>
                  </a:lnTo>
                  <a:lnTo>
                    <a:pt x="348" y="1344"/>
                  </a:lnTo>
                  <a:lnTo>
                    <a:pt x="162" y="1344"/>
                  </a:lnTo>
                  <a:lnTo>
                    <a:pt x="0" y="1200"/>
                  </a:lnTo>
                  <a:lnTo>
                    <a:pt x="0" y="0"/>
                  </a:lnTo>
                  <a:lnTo>
                    <a:pt x="390" y="0"/>
                  </a:lnTo>
                  <a:lnTo>
                    <a:pt x="390" y="834"/>
                  </a:lnTo>
                  <a:lnTo>
                    <a:pt x="288" y="822"/>
                  </a:lnTo>
                  <a:close/>
                </a:path>
              </a:pathLst>
            </a:custGeom>
            <a:blipFill dpi="0" rotWithShape="0">
              <a:blip r:embed="rId4" cstate="print"/>
              <a:srcRect/>
              <a:tile tx="0" ty="0" sx="100000" sy="100000" flip="none" algn="tl"/>
            </a:blipFill>
            <a:ln w="12700" cap="flat" cmpd="sng">
              <a:solidFill>
                <a:schemeClr val="bg2"/>
              </a:solidFill>
              <a:prstDash val="solid"/>
              <a:round/>
              <a:headEnd type="none" w="sm" len="sm"/>
              <a:tailEnd type="none" w="med" len="sm"/>
            </a:ln>
            <a:effectLst/>
          </p:spPr>
          <p:txBody>
            <a:bodyPr wrap="none" anchor="ctr"/>
            <a:lstStyle/>
            <a:p>
              <a:endParaRPr lang="en-US"/>
            </a:p>
          </p:txBody>
        </p:sp>
        <p:grpSp>
          <p:nvGrpSpPr>
            <p:cNvPr id="3" name="Group 6"/>
            <p:cNvGrpSpPr>
              <a:grpSpLocks/>
            </p:cNvGrpSpPr>
            <p:nvPr/>
          </p:nvGrpSpPr>
          <p:grpSpPr bwMode="auto">
            <a:xfrm>
              <a:off x="2639" y="1677"/>
              <a:ext cx="192" cy="624"/>
              <a:chOff x="1584" y="1536"/>
              <a:chExt cx="96" cy="624"/>
            </a:xfrm>
          </p:grpSpPr>
          <p:sp>
            <p:nvSpPr>
              <p:cNvPr id="176135" name="Rectangle 7"/>
              <p:cNvSpPr>
                <a:spLocks noChangeArrowheads="1"/>
              </p:cNvSpPr>
              <p:nvPr/>
            </p:nvSpPr>
            <p:spPr bwMode="auto">
              <a:xfrm>
                <a:off x="1584" y="1536"/>
                <a:ext cx="96" cy="48"/>
              </a:xfrm>
              <a:prstGeom prst="rect">
                <a:avLst/>
              </a:prstGeom>
              <a:solidFill>
                <a:schemeClr val="hlink"/>
              </a:solidFill>
              <a:ln w="12700">
                <a:noFill/>
                <a:miter lim="800000"/>
                <a:headEnd type="none" w="sm" len="sm"/>
                <a:tailEnd type="none" w="med" len="sm"/>
              </a:ln>
              <a:effectLst/>
            </p:spPr>
            <p:txBody>
              <a:bodyPr wrap="none" anchor="ctr"/>
              <a:lstStyle/>
              <a:p>
                <a:endParaRPr lang="en-US"/>
              </a:p>
            </p:txBody>
          </p:sp>
          <p:sp>
            <p:nvSpPr>
              <p:cNvPr id="176136" name="Rectangle 8"/>
              <p:cNvSpPr>
                <a:spLocks noChangeArrowheads="1"/>
              </p:cNvSpPr>
              <p:nvPr/>
            </p:nvSpPr>
            <p:spPr bwMode="auto">
              <a:xfrm>
                <a:off x="1584" y="1680"/>
                <a:ext cx="96" cy="48"/>
              </a:xfrm>
              <a:prstGeom prst="rect">
                <a:avLst/>
              </a:prstGeom>
              <a:solidFill>
                <a:schemeClr val="hlink"/>
              </a:solidFill>
              <a:ln w="12700">
                <a:noFill/>
                <a:miter lim="800000"/>
                <a:headEnd type="none" w="sm" len="sm"/>
                <a:tailEnd type="none" w="med" len="sm"/>
              </a:ln>
              <a:effectLst/>
            </p:spPr>
            <p:txBody>
              <a:bodyPr wrap="none" anchor="ctr"/>
              <a:lstStyle/>
              <a:p>
                <a:endParaRPr lang="en-US"/>
              </a:p>
            </p:txBody>
          </p:sp>
          <p:sp>
            <p:nvSpPr>
              <p:cNvPr id="176137" name="Rectangle 9"/>
              <p:cNvSpPr>
                <a:spLocks noChangeArrowheads="1"/>
              </p:cNvSpPr>
              <p:nvPr/>
            </p:nvSpPr>
            <p:spPr bwMode="auto">
              <a:xfrm>
                <a:off x="1584" y="1824"/>
                <a:ext cx="96" cy="48"/>
              </a:xfrm>
              <a:prstGeom prst="rect">
                <a:avLst/>
              </a:prstGeom>
              <a:solidFill>
                <a:schemeClr val="hlink"/>
              </a:solidFill>
              <a:ln w="12700">
                <a:noFill/>
                <a:miter lim="800000"/>
                <a:headEnd type="none" w="sm" len="sm"/>
                <a:tailEnd type="none" w="med" len="sm"/>
              </a:ln>
              <a:effectLst/>
            </p:spPr>
            <p:txBody>
              <a:bodyPr wrap="none" anchor="ctr"/>
              <a:lstStyle/>
              <a:p>
                <a:endParaRPr lang="en-US"/>
              </a:p>
            </p:txBody>
          </p:sp>
          <p:sp>
            <p:nvSpPr>
              <p:cNvPr id="176138" name="Rectangle 10"/>
              <p:cNvSpPr>
                <a:spLocks noChangeArrowheads="1"/>
              </p:cNvSpPr>
              <p:nvPr/>
            </p:nvSpPr>
            <p:spPr bwMode="auto">
              <a:xfrm>
                <a:off x="1584" y="1968"/>
                <a:ext cx="96" cy="48"/>
              </a:xfrm>
              <a:prstGeom prst="rect">
                <a:avLst/>
              </a:prstGeom>
              <a:solidFill>
                <a:schemeClr val="hlink"/>
              </a:solidFill>
              <a:ln w="12700">
                <a:noFill/>
                <a:miter lim="800000"/>
                <a:headEnd type="none" w="sm" len="sm"/>
                <a:tailEnd type="none" w="med" len="sm"/>
              </a:ln>
              <a:effectLst/>
            </p:spPr>
            <p:txBody>
              <a:bodyPr wrap="none" anchor="ctr"/>
              <a:lstStyle/>
              <a:p>
                <a:endParaRPr lang="en-US"/>
              </a:p>
            </p:txBody>
          </p:sp>
          <p:sp>
            <p:nvSpPr>
              <p:cNvPr id="176139" name="Rectangle 11"/>
              <p:cNvSpPr>
                <a:spLocks noChangeArrowheads="1"/>
              </p:cNvSpPr>
              <p:nvPr/>
            </p:nvSpPr>
            <p:spPr bwMode="auto">
              <a:xfrm>
                <a:off x="1584" y="2112"/>
                <a:ext cx="96" cy="48"/>
              </a:xfrm>
              <a:prstGeom prst="rect">
                <a:avLst/>
              </a:prstGeom>
              <a:solidFill>
                <a:schemeClr val="hlink"/>
              </a:solidFill>
              <a:ln w="12700">
                <a:noFill/>
                <a:miter lim="800000"/>
                <a:headEnd type="none" w="sm" len="sm"/>
                <a:tailEnd type="none" w="med" len="sm"/>
              </a:ln>
              <a:effectLst/>
            </p:spPr>
            <p:txBody>
              <a:bodyPr wrap="none" anchor="ctr"/>
              <a:lstStyle/>
              <a:p>
                <a:endParaRPr lang="en-US"/>
              </a:p>
            </p:txBody>
          </p:sp>
        </p:grpSp>
        <p:sp>
          <p:nvSpPr>
            <p:cNvPr id="176140" name="Rectangle 12"/>
            <p:cNvSpPr>
              <a:spLocks noChangeArrowheads="1"/>
            </p:cNvSpPr>
            <p:nvPr/>
          </p:nvSpPr>
          <p:spPr bwMode="auto">
            <a:xfrm>
              <a:off x="2381" y="1941"/>
              <a:ext cx="192" cy="204"/>
            </a:xfrm>
            <a:prstGeom prst="rect">
              <a:avLst/>
            </a:prstGeom>
            <a:solidFill>
              <a:schemeClr val="hlink"/>
            </a:solidFill>
            <a:ln w="12700">
              <a:noFill/>
              <a:miter lim="800000"/>
              <a:headEnd type="none" w="sm" len="sm"/>
              <a:tailEnd type="none" w="med" len="sm"/>
            </a:ln>
            <a:effectLst/>
          </p:spPr>
          <p:txBody>
            <a:bodyPr wrap="none" anchor="ctr"/>
            <a:lstStyle/>
            <a:p>
              <a:endParaRPr lang="en-US"/>
            </a:p>
          </p:txBody>
        </p:sp>
        <p:sp>
          <p:nvSpPr>
            <p:cNvPr id="176141" name="Line 13"/>
            <p:cNvSpPr>
              <a:spLocks noChangeShapeType="1"/>
            </p:cNvSpPr>
            <p:nvPr/>
          </p:nvSpPr>
          <p:spPr bwMode="auto">
            <a:xfrm>
              <a:off x="2171" y="2031"/>
              <a:ext cx="288" cy="0"/>
            </a:xfrm>
            <a:prstGeom prst="line">
              <a:avLst/>
            </a:prstGeom>
            <a:noFill/>
            <a:ln w="50800">
              <a:solidFill>
                <a:schemeClr val="tx1"/>
              </a:solidFill>
              <a:round/>
              <a:headEnd type="none" w="sm" len="sm"/>
              <a:tailEnd type="triangle" w="med" len="sm"/>
            </a:ln>
            <a:effectLst/>
          </p:spPr>
          <p:txBody>
            <a:bodyPr wrap="none" anchor="ctr"/>
            <a:lstStyle/>
            <a:p>
              <a:endParaRPr lang="en-US"/>
            </a:p>
          </p:txBody>
        </p:sp>
        <p:sp>
          <p:nvSpPr>
            <p:cNvPr id="176142" name="Rectangle 14"/>
            <p:cNvSpPr>
              <a:spLocks noChangeArrowheads="1"/>
            </p:cNvSpPr>
            <p:nvPr/>
          </p:nvSpPr>
          <p:spPr bwMode="auto">
            <a:xfrm>
              <a:off x="4979" y="1749"/>
              <a:ext cx="192" cy="96"/>
            </a:xfrm>
            <a:prstGeom prst="rect">
              <a:avLst/>
            </a:prstGeom>
            <a:solidFill>
              <a:schemeClr val="hlink"/>
            </a:solidFill>
            <a:ln w="12700">
              <a:noFill/>
              <a:miter lim="800000"/>
              <a:headEnd type="none" w="sm" len="sm"/>
              <a:tailEnd type="none" w="med" len="sm"/>
            </a:ln>
            <a:effectLst/>
          </p:spPr>
          <p:txBody>
            <a:bodyPr wrap="none" anchor="ctr"/>
            <a:lstStyle/>
            <a:p>
              <a:endParaRPr lang="en-US"/>
            </a:p>
          </p:txBody>
        </p:sp>
        <p:sp>
          <p:nvSpPr>
            <p:cNvPr id="176143" name="Line 15"/>
            <p:cNvSpPr>
              <a:spLocks noChangeShapeType="1"/>
            </p:cNvSpPr>
            <p:nvPr/>
          </p:nvSpPr>
          <p:spPr bwMode="auto">
            <a:xfrm>
              <a:off x="5195" y="1797"/>
              <a:ext cx="288" cy="0"/>
            </a:xfrm>
            <a:prstGeom prst="line">
              <a:avLst/>
            </a:prstGeom>
            <a:noFill/>
            <a:ln w="50800">
              <a:solidFill>
                <a:schemeClr val="tx1"/>
              </a:solidFill>
              <a:round/>
              <a:headEnd type="none" w="sm" len="sm"/>
              <a:tailEnd type="triangle" w="med" len="sm"/>
            </a:ln>
            <a:effectLst/>
          </p:spPr>
          <p:txBody>
            <a:bodyPr wrap="none" anchor="ctr"/>
            <a:lstStyle/>
            <a:p>
              <a:endParaRPr lang="en-US"/>
            </a:p>
          </p:txBody>
        </p:sp>
        <p:sp>
          <p:nvSpPr>
            <p:cNvPr id="176144" name="Text Box 16"/>
            <p:cNvSpPr txBox="1">
              <a:spLocks noChangeArrowheads="1"/>
            </p:cNvSpPr>
            <p:nvPr/>
          </p:nvSpPr>
          <p:spPr bwMode="auto">
            <a:xfrm>
              <a:off x="3371" y="1609"/>
              <a:ext cx="1247" cy="343"/>
            </a:xfrm>
            <a:prstGeom prst="rect">
              <a:avLst/>
            </a:prstGeom>
            <a:noFill/>
            <a:ln w="50800">
              <a:noFill/>
              <a:miter lim="800000"/>
              <a:headEnd type="none" w="sm" len="sm"/>
              <a:tailEnd type="none" w="med" len="sm"/>
            </a:ln>
            <a:effectLst/>
          </p:spPr>
          <p:txBody>
            <a:bodyPr wrap="none" anchor="ctr">
              <a:spAutoFit/>
            </a:bodyPr>
            <a:lstStyle/>
            <a:p>
              <a:r>
                <a:rPr lang="en-US" sz="1800" dirty="0">
                  <a:latin typeface="Book Antiqua" pitchFamily="18" charset="0"/>
                </a:rPr>
                <a:t>Settling zone</a:t>
              </a:r>
            </a:p>
          </p:txBody>
        </p:sp>
        <p:sp>
          <p:nvSpPr>
            <p:cNvPr id="176145" name="Text Box 17"/>
            <p:cNvSpPr txBox="1">
              <a:spLocks noChangeArrowheads="1"/>
            </p:cNvSpPr>
            <p:nvPr/>
          </p:nvSpPr>
          <p:spPr bwMode="auto">
            <a:xfrm>
              <a:off x="3359" y="2227"/>
              <a:ext cx="1188" cy="343"/>
            </a:xfrm>
            <a:prstGeom prst="rect">
              <a:avLst/>
            </a:prstGeom>
            <a:noFill/>
            <a:ln w="50800">
              <a:noFill/>
              <a:miter lim="800000"/>
              <a:headEnd type="none" w="sm" len="sm"/>
              <a:tailEnd type="none" w="med" len="sm"/>
            </a:ln>
            <a:effectLst/>
          </p:spPr>
          <p:txBody>
            <a:bodyPr wrap="none" anchor="ctr">
              <a:spAutoFit/>
            </a:bodyPr>
            <a:lstStyle/>
            <a:p>
              <a:r>
                <a:rPr lang="en-US" sz="1800">
                  <a:latin typeface="Book Antiqua" pitchFamily="18" charset="0"/>
                </a:rPr>
                <a:t>Sludge zone</a:t>
              </a:r>
            </a:p>
          </p:txBody>
        </p:sp>
        <p:sp>
          <p:nvSpPr>
            <p:cNvPr id="176146" name="Text Box 18"/>
            <p:cNvSpPr txBox="1">
              <a:spLocks noChangeArrowheads="1"/>
            </p:cNvSpPr>
            <p:nvPr/>
          </p:nvSpPr>
          <p:spPr bwMode="auto">
            <a:xfrm rot="-5400000">
              <a:off x="2642" y="1931"/>
              <a:ext cx="608" cy="432"/>
            </a:xfrm>
            <a:prstGeom prst="rect">
              <a:avLst/>
            </a:prstGeom>
            <a:noFill/>
            <a:ln w="50800">
              <a:noFill/>
              <a:miter lim="800000"/>
              <a:headEnd type="none" w="sm" len="sm"/>
              <a:tailEnd type="none" w="med" len="sm"/>
            </a:ln>
            <a:effectLst/>
          </p:spPr>
          <p:txBody>
            <a:bodyPr anchor="ctr">
              <a:spAutoFit/>
            </a:bodyPr>
            <a:lstStyle/>
            <a:p>
              <a:r>
                <a:rPr lang="en-US" sz="1400">
                  <a:latin typeface="Book Antiqua" pitchFamily="18" charset="0"/>
                </a:rPr>
                <a:t>Inlet zone</a:t>
              </a:r>
            </a:p>
          </p:txBody>
        </p:sp>
        <p:sp>
          <p:nvSpPr>
            <p:cNvPr id="176147" name="Text Box 19"/>
            <p:cNvSpPr txBox="1">
              <a:spLocks noChangeArrowheads="1"/>
            </p:cNvSpPr>
            <p:nvPr/>
          </p:nvSpPr>
          <p:spPr bwMode="auto">
            <a:xfrm rot="-5400000">
              <a:off x="4366" y="1784"/>
              <a:ext cx="714" cy="431"/>
            </a:xfrm>
            <a:prstGeom prst="rect">
              <a:avLst/>
            </a:prstGeom>
            <a:noFill/>
            <a:ln w="50800">
              <a:noFill/>
              <a:miter lim="800000"/>
              <a:headEnd type="none" w="sm" len="sm"/>
              <a:tailEnd type="none" w="med" len="sm"/>
            </a:ln>
            <a:effectLst/>
          </p:spPr>
          <p:txBody>
            <a:bodyPr anchor="ctr">
              <a:spAutoFit/>
            </a:bodyPr>
            <a:lstStyle/>
            <a:p>
              <a:r>
                <a:rPr lang="en-US" sz="1400">
                  <a:latin typeface="Book Antiqua" pitchFamily="18" charset="0"/>
                </a:rPr>
                <a:t>Outlet zone</a:t>
              </a:r>
            </a:p>
          </p:txBody>
        </p:sp>
        <p:sp>
          <p:nvSpPr>
            <p:cNvPr id="176148" name="Freeform 20"/>
            <p:cNvSpPr>
              <a:spLocks/>
            </p:cNvSpPr>
            <p:nvPr/>
          </p:nvSpPr>
          <p:spPr bwMode="auto">
            <a:xfrm>
              <a:off x="2471" y="2619"/>
              <a:ext cx="342" cy="162"/>
            </a:xfrm>
            <a:custGeom>
              <a:avLst/>
              <a:gdLst/>
              <a:ahLst/>
              <a:cxnLst>
                <a:cxn ang="0">
                  <a:pos x="12" y="0"/>
                </a:cxn>
                <a:cxn ang="0">
                  <a:pos x="0" y="54"/>
                </a:cxn>
                <a:cxn ang="0">
                  <a:pos x="84" y="162"/>
                </a:cxn>
                <a:cxn ang="0">
                  <a:pos x="240" y="162"/>
                </a:cxn>
                <a:cxn ang="0">
                  <a:pos x="342" y="108"/>
                </a:cxn>
                <a:cxn ang="0">
                  <a:pos x="342" y="12"/>
                </a:cxn>
                <a:cxn ang="0">
                  <a:pos x="12" y="0"/>
                </a:cxn>
              </a:cxnLst>
              <a:rect l="0" t="0" r="r" b="b"/>
              <a:pathLst>
                <a:path w="342" h="162">
                  <a:moveTo>
                    <a:pt x="12" y="0"/>
                  </a:moveTo>
                  <a:lnTo>
                    <a:pt x="0" y="54"/>
                  </a:lnTo>
                  <a:lnTo>
                    <a:pt x="84" y="162"/>
                  </a:lnTo>
                  <a:lnTo>
                    <a:pt x="240" y="162"/>
                  </a:lnTo>
                  <a:lnTo>
                    <a:pt x="342" y="108"/>
                  </a:lnTo>
                  <a:lnTo>
                    <a:pt x="342" y="12"/>
                  </a:lnTo>
                  <a:lnTo>
                    <a:pt x="12" y="0"/>
                  </a:lnTo>
                  <a:close/>
                </a:path>
              </a:pathLst>
            </a:custGeom>
            <a:solidFill>
              <a:srgbClr val="975737"/>
            </a:solidFill>
            <a:ln w="12700" cap="flat" cmpd="sng">
              <a:solidFill>
                <a:schemeClr val="bg2"/>
              </a:solidFill>
              <a:prstDash val="solid"/>
              <a:round/>
              <a:headEnd type="none" w="sm" len="sm"/>
              <a:tailEnd type="none" w="med" len="sm"/>
            </a:ln>
            <a:effectLst/>
          </p:spPr>
          <p:txBody>
            <a:bodyPr wrap="none" anchor="ctr"/>
            <a:lstStyle/>
            <a:p>
              <a:endParaRPr lang="en-US"/>
            </a:p>
          </p:txBody>
        </p:sp>
        <p:sp>
          <p:nvSpPr>
            <p:cNvPr id="176149" name="Freeform 21"/>
            <p:cNvSpPr>
              <a:spLocks/>
            </p:cNvSpPr>
            <p:nvPr/>
          </p:nvSpPr>
          <p:spPr bwMode="auto">
            <a:xfrm>
              <a:off x="2483" y="2523"/>
              <a:ext cx="2346" cy="120"/>
            </a:xfrm>
            <a:custGeom>
              <a:avLst/>
              <a:gdLst/>
              <a:ahLst/>
              <a:cxnLst>
                <a:cxn ang="0">
                  <a:pos x="2352" y="0"/>
                </a:cxn>
                <a:cxn ang="0">
                  <a:pos x="2346" y="66"/>
                </a:cxn>
                <a:cxn ang="0">
                  <a:pos x="0" y="120"/>
                </a:cxn>
                <a:cxn ang="0">
                  <a:pos x="0" y="12"/>
                </a:cxn>
                <a:cxn ang="0">
                  <a:pos x="2352" y="0"/>
                </a:cxn>
              </a:cxnLst>
              <a:rect l="0" t="0" r="r" b="b"/>
              <a:pathLst>
                <a:path w="2352" h="120">
                  <a:moveTo>
                    <a:pt x="2352" y="0"/>
                  </a:moveTo>
                  <a:lnTo>
                    <a:pt x="2346" y="66"/>
                  </a:lnTo>
                  <a:lnTo>
                    <a:pt x="0" y="120"/>
                  </a:lnTo>
                  <a:lnTo>
                    <a:pt x="0" y="12"/>
                  </a:lnTo>
                  <a:lnTo>
                    <a:pt x="2352" y="0"/>
                  </a:lnTo>
                  <a:close/>
                </a:path>
              </a:pathLst>
            </a:custGeom>
            <a:gradFill rotWithShape="0">
              <a:gsLst>
                <a:gs pos="0">
                  <a:schemeClr val="hlink"/>
                </a:gs>
                <a:gs pos="100000">
                  <a:srgbClr val="975737"/>
                </a:gs>
              </a:gsLst>
              <a:lin ang="5400000" scaled="1"/>
            </a:gradFill>
            <a:ln w="12700" cap="flat" cmpd="sng">
              <a:noFill/>
              <a:prstDash val="solid"/>
              <a:round/>
              <a:headEnd type="none" w="sm" len="sm"/>
              <a:tailEnd type="none" w="med" len="sm"/>
            </a:ln>
            <a:effectLst/>
          </p:spPr>
          <p:txBody>
            <a:bodyPr wrap="none" anchor="ctr"/>
            <a:lstStyle/>
            <a:p>
              <a:endParaRPr lang="en-US"/>
            </a:p>
          </p:txBody>
        </p:sp>
        <p:grpSp>
          <p:nvGrpSpPr>
            <p:cNvPr id="4" name="Group 22"/>
            <p:cNvGrpSpPr>
              <a:grpSpLocks/>
            </p:cNvGrpSpPr>
            <p:nvPr/>
          </p:nvGrpSpPr>
          <p:grpSpPr bwMode="auto">
            <a:xfrm>
              <a:off x="2783" y="1677"/>
              <a:ext cx="1998" cy="954"/>
              <a:chOff x="1698" y="1536"/>
              <a:chExt cx="1998" cy="954"/>
            </a:xfrm>
          </p:grpSpPr>
          <p:sp>
            <p:nvSpPr>
              <p:cNvPr id="176151" name="Oval 23"/>
              <p:cNvSpPr>
                <a:spLocks noChangeArrowheads="1"/>
              </p:cNvSpPr>
              <p:nvPr/>
            </p:nvSpPr>
            <p:spPr bwMode="auto">
              <a:xfrm>
                <a:off x="1740" y="2298"/>
                <a:ext cx="144" cy="144"/>
              </a:xfrm>
              <a:prstGeom prst="ellipse">
                <a:avLst/>
              </a:prstGeom>
              <a:solidFill>
                <a:srgbClr val="FFFFFF"/>
              </a:solidFill>
              <a:ln w="19050">
                <a:solidFill>
                  <a:schemeClr val="bg2"/>
                </a:solidFill>
                <a:round/>
                <a:headEnd type="none" w="sm" len="sm"/>
                <a:tailEnd type="none" w="med" len="sm"/>
              </a:ln>
              <a:effectLst/>
            </p:spPr>
            <p:txBody>
              <a:bodyPr wrap="none" anchor="ctr"/>
              <a:lstStyle/>
              <a:p>
                <a:endParaRPr lang="en-US"/>
              </a:p>
            </p:txBody>
          </p:sp>
          <p:sp>
            <p:nvSpPr>
              <p:cNvPr id="176152" name="Oval 24"/>
              <p:cNvSpPr>
                <a:spLocks noChangeArrowheads="1"/>
              </p:cNvSpPr>
              <p:nvPr/>
            </p:nvSpPr>
            <p:spPr bwMode="auto">
              <a:xfrm>
                <a:off x="3552" y="2250"/>
                <a:ext cx="144" cy="144"/>
              </a:xfrm>
              <a:prstGeom prst="ellipse">
                <a:avLst/>
              </a:prstGeom>
              <a:solidFill>
                <a:srgbClr val="FFFFFF"/>
              </a:solidFill>
              <a:ln w="19050">
                <a:solidFill>
                  <a:schemeClr val="bg2"/>
                </a:solidFill>
                <a:round/>
                <a:headEnd type="none" w="sm" len="sm"/>
                <a:tailEnd type="none" w="med" len="sm"/>
              </a:ln>
              <a:effectLst/>
            </p:spPr>
            <p:txBody>
              <a:bodyPr wrap="none" anchor="ctr"/>
              <a:lstStyle/>
              <a:p>
                <a:endParaRPr lang="en-US"/>
              </a:p>
            </p:txBody>
          </p:sp>
          <p:sp>
            <p:nvSpPr>
              <p:cNvPr id="176153" name="Oval 25"/>
              <p:cNvSpPr>
                <a:spLocks noChangeArrowheads="1"/>
              </p:cNvSpPr>
              <p:nvPr/>
            </p:nvSpPr>
            <p:spPr bwMode="auto">
              <a:xfrm>
                <a:off x="1740" y="1536"/>
                <a:ext cx="144" cy="144"/>
              </a:xfrm>
              <a:prstGeom prst="ellipse">
                <a:avLst/>
              </a:prstGeom>
              <a:solidFill>
                <a:srgbClr val="FFFFFF"/>
              </a:solidFill>
              <a:ln w="19050">
                <a:solidFill>
                  <a:schemeClr val="bg2"/>
                </a:solidFill>
                <a:round/>
                <a:headEnd type="none" w="sm" len="sm"/>
                <a:tailEnd type="none" w="med" len="sm"/>
              </a:ln>
              <a:effectLst/>
            </p:spPr>
            <p:txBody>
              <a:bodyPr wrap="none" anchor="ctr"/>
              <a:lstStyle/>
              <a:p>
                <a:endParaRPr lang="en-US"/>
              </a:p>
            </p:txBody>
          </p:sp>
          <p:sp>
            <p:nvSpPr>
              <p:cNvPr id="176154" name="Line 26"/>
              <p:cNvSpPr>
                <a:spLocks noChangeShapeType="1"/>
              </p:cNvSpPr>
              <p:nvPr/>
            </p:nvSpPr>
            <p:spPr bwMode="auto">
              <a:xfrm>
                <a:off x="1746" y="1584"/>
                <a:ext cx="0" cy="816"/>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176155" name="Line 27"/>
              <p:cNvSpPr>
                <a:spLocks noChangeShapeType="1"/>
              </p:cNvSpPr>
              <p:nvPr/>
            </p:nvSpPr>
            <p:spPr bwMode="auto">
              <a:xfrm flipH="1">
                <a:off x="1776" y="2394"/>
                <a:ext cx="1872"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176156" name="Line 28"/>
              <p:cNvSpPr>
                <a:spLocks noChangeShapeType="1"/>
              </p:cNvSpPr>
              <p:nvPr/>
            </p:nvSpPr>
            <p:spPr bwMode="auto">
              <a:xfrm>
                <a:off x="1824" y="2442"/>
                <a:ext cx="0"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176157" name="Line 29"/>
              <p:cNvSpPr>
                <a:spLocks noChangeShapeType="1"/>
              </p:cNvSpPr>
              <p:nvPr/>
            </p:nvSpPr>
            <p:spPr bwMode="auto">
              <a:xfrm>
                <a:off x="2016" y="2436"/>
                <a:ext cx="0"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176158" name="Line 30"/>
              <p:cNvSpPr>
                <a:spLocks noChangeShapeType="1"/>
              </p:cNvSpPr>
              <p:nvPr/>
            </p:nvSpPr>
            <p:spPr bwMode="auto">
              <a:xfrm>
                <a:off x="2208" y="2430"/>
                <a:ext cx="0"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176159" name="Line 31"/>
              <p:cNvSpPr>
                <a:spLocks noChangeShapeType="1"/>
              </p:cNvSpPr>
              <p:nvPr/>
            </p:nvSpPr>
            <p:spPr bwMode="auto">
              <a:xfrm>
                <a:off x="2400" y="2424"/>
                <a:ext cx="0"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176160" name="Line 32"/>
              <p:cNvSpPr>
                <a:spLocks noChangeShapeType="1"/>
              </p:cNvSpPr>
              <p:nvPr/>
            </p:nvSpPr>
            <p:spPr bwMode="auto">
              <a:xfrm>
                <a:off x="2592" y="2418"/>
                <a:ext cx="0"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176161" name="Line 33"/>
              <p:cNvSpPr>
                <a:spLocks noChangeShapeType="1"/>
              </p:cNvSpPr>
              <p:nvPr/>
            </p:nvSpPr>
            <p:spPr bwMode="auto">
              <a:xfrm>
                <a:off x="2784" y="2412"/>
                <a:ext cx="0"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176162" name="Line 34"/>
              <p:cNvSpPr>
                <a:spLocks noChangeShapeType="1"/>
              </p:cNvSpPr>
              <p:nvPr/>
            </p:nvSpPr>
            <p:spPr bwMode="auto">
              <a:xfrm>
                <a:off x="2976" y="2406"/>
                <a:ext cx="0"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176163" name="Line 35"/>
              <p:cNvSpPr>
                <a:spLocks noChangeShapeType="1"/>
              </p:cNvSpPr>
              <p:nvPr/>
            </p:nvSpPr>
            <p:spPr bwMode="auto">
              <a:xfrm>
                <a:off x="3168" y="2406"/>
                <a:ext cx="0"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176164" name="Line 36"/>
              <p:cNvSpPr>
                <a:spLocks noChangeShapeType="1"/>
              </p:cNvSpPr>
              <p:nvPr/>
            </p:nvSpPr>
            <p:spPr bwMode="auto">
              <a:xfrm>
                <a:off x="3360" y="2400"/>
                <a:ext cx="0"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176165" name="Line 37"/>
              <p:cNvSpPr>
                <a:spLocks noChangeShapeType="1"/>
              </p:cNvSpPr>
              <p:nvPr/>
            </p:nvSpPr>
            <p:spPr bwMode="auto">
              <a:xfrm>
                <a:off x="3552" y="2394"/>
                <a:ext cx="0"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176166" name="Line 38"/>
              <p:cNvSpPr>
                <a:spLocks noChangeShapeType="1"/>
              </p:cNvSpPr>
              <p:nvPr/>
            </p:nvSpPr>
            <p:spPr bwMode="auto">
              <a:xfrm rot="5400000">
                <a:off x="1722" y="2340"/>
                <a:ext cx="0"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176167" name="Line 39"/>
              <p:cNvSpPr>
                <a:spLocks noChangeShapeType="1"/>
              </p:cNvSpPr>
              <p:nvPr/>
            </p:nvSpPr>
            <p:spPr bwMode="auto">
              <a:xfrm rot="5400000">
                <a:off x="1722" y="2184"/>
                <a:ext cx="0"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176168" name="Line 40"/>
              <p:cNvSpPr>
                <a:spLocks noChangeShapeType="1"/>
              </p:cNvSpPr>
              <p:nvPr/>
            </p:nvSpPr>
            <p:spPr bwMode="auto">
              <a:xfrm rot="5400000">
                <a:off x="1722" y="2028"/>
                <a:ext cx="0"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176169" name="Line 41"/>
              <p:cNvSpPr>
                <a:spLocks noChangeShapeType="1"/>
              </p:cNvSpPr>
              <p:nvPr/>
            </p:nvSpPr>
            <p:spPr bwMode="auto">
              <a:xfrm rot="5400000">
                <a:off x="1722" y="1872"/>
                <a:ext cx="0"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176170" name="Line 42"/>
              <p:cNvSpPr>
                <a:spLocks noChangeShapeType="1"/>
              </p:cNvSpPr>
              <p:nvPr/>
            </p:nvSpPr>
            <p:spPr bwMode="auto">
              <a:xfrm rot="5400000">
                <a:off x="1722" y="1716"/>
                <a:ext cx="0"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176171" name="Line 43"/>
              <p:cNvSpPr>
                <a:spLocks noChangeShapeType="1"/>
              </p:cNvSpPr>
              <p:nvPr/>
            </p:nvSpPr>
            <p:spPr bwMode="auto">
              <a:xfrm rot="5400000">
                <a:off x="1722" y="1560"/>
                <a:ext cx="0"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176172" name="Freeform 44"/>
              <p:cNvSpPr>
                <a:spLocks/>
              </p:cNvSpPr>
              <p:nvPr/>
            </p:nvSpPr>
            <p:spPr bwMode="auto">
              <a:xfrm>
                <a:off x="1842" y="1548"/>
                <a:ext cx="1788" cy="702"/>
              </a:xfrm>
              <a:custGeom>
                <a:avLst/>
                <a:gdLst/>
                <a:ahLst/>
                <a:cxnLst>
                  <a:cxn ang="0">
                    <a:pos x="0" y="0"/>
                  </a:cxn>
                  <a:cxn ang="0">
                    <a:pos x="924" y="456"/>
                  </a:cxn>
                  <a:cxn ang="0">
                    <a:pos x="1788" y="702"/>
                  </a:cxn>
                </a:cxnLst>
                <a:rect l="0" t="0" r="r" b="b"/>
                <a:pathLst>
                  <a:path w="1788" h="702">
                    <a:moveTo>
                      <a:pt x="0" y="0"/>
                    </a:moveTo>
                    <a:cubicBezTo>
                      <a:pt x="313" y="169"/>
                      <a:pt x="626" y="339"/>
                      <a:pt x="924" y="456"/>
                    </a:cubicBezTo>
                    <a:cubicBezTo>
                      <a:pt x="1222" y="573"/>
                      <a:pt x="1505" y="637"/>
                      <a:pt x="1788" y="702"/>
                    </a:cubicBezTo>
                  </a:path>
                </a:pathLst>
              </a:custGeom>
              <a:noFill/>
              <a:ln w="19050" cap="flat" cmpd="sng">
                <a:solidFill>
                  <a:schemeClr val="bg2"/>
                </a:solidFill>
                <a:prstDash val="solid"/>
                <a:round/>
                <a:headEnd type="none" w="sm" len="sm"/>
                <a:tailEnd type="none" w="med" len="sm"/>
              </a:ln>
              <a:effectLst/>
            </p:spPr>
            <p:txBody>
              <a:bodyPr wrap="none" anchor="ctr"/>
              <a:lstStyle/>
              <a:p>
                <a:endParaRPr lang="en-US"/>
              </a:p>
            </p:txBody>
          </p:sp>
          <p:sp>
            <p:nvSpPr>
              <p:cNvPr id="176173" name="Line 45"/>
              <p:cNvSpPr>
                <a:spLocks noChangeShapeType="1"/>
              </p:cNvSpPr>
              <p:nvPr/>
            </p:nvSpPr>
            <p:spPr bwMode="auto">
              <a:xfrm rot="2326218">
                <a:off x="1955" y="1555"/>
                <a:ext cx="1"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176174" name="Line 46"/>
              <p:cNvSpPr>
                <a:spLocks noChangeShapeType="1"/>
              </p:cNvSpPr>
              <p:nvPr/>
            </p:nvSpPr>
            <p:spPr bwMode="auto">
              <a:xfrm rot="2326218">
                <a:off x="2093" y="1627"/>
                <a:ext cx="1"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176175" name="Line 47"/>
              <p:cNvSpPr>
                <a:spLocks noChangeShapeType="1"/>
              </p:cNvSpPr>
              <p:nvPr/>
            </p:nvSpPr>
            <p:spPr bwMode="auto">
              <a:xfrm rot="2326218">
                <a:off x="2231" y="1699"/>
                <a:ext cx="1"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176176" name="Line 48"/>
              <p:cNvSpPr>
                <a:spLocks noChangeShapeType="1"/>
              </p:cNvSpPr>
              <p:nvPr/>
            </p:nvSpPr>
            <p:spPr bwMode="auto">
              <a:xfrm rot="2326218">
                <a:off x="2369" y="1765"/>
                <a:ext cx="1"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176177" name="Line 49"/>
              <p:cNvSpPr>
                <a:spLocks noChangeShapeType="1"/>
              </p:cNvSpPr>
              <p:nvPr/>
            </p:nvSpPr>
            <p:spPr bwMode="auto">
              <a:xfrm rot="2326218">
                <a:off x="2507" y="1831"/>
                <a:ext cx="1"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176178" name="Line 50"/>
              <p:cNvSpPr>
                <a:spLocks noChangeShapeType="1"/>
              </p:cNvSpPr>
              <p:nvPr/>
            </p:nvSpPr>
            <p:spPr bwMode="auto">
              <a:xfrm rot="2326218">
                <a:off x="2645" y="1891"/>
                <a:ext cx="1"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176179" name="Line 51"/>
              <p:cNvSpPr>
                <a:spLocks noChangeShapeType="1"/>
              </p:cNvSpPr>
              <p:nvPr/>
            </p:nvSpPr>
            <p:spPr bwMode="auto">
              <a:xfrm rot="2326218">
                <a:off x="2777" y="1951"/>
                <a:ext cx="1"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176180" name="Line 52"/>
              <p:cNvSpPr>
                <a:spLocks noChangeShapeType="1"/>
              </p:cNvSpPr>
              <p:nvPr/>
            </p:nvSpPr>
            <p:spPr bwMode="auto">
              <a:xfrm rot="2326218">
                <a:off x="2921" y="1999"/>
                <a:ext cx="1"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176181" name="Line 53"/>
              <p:cNvSpPr>
                <a:spLocks noChangeShapeType="1"/>
              </p:cNvSpPr>
              <p:nvPr/>
            </p:nvSpPr>
            <p:spPr bwMode="auto">
              <a:xfrm rot="2326218">
                <a:off x="3059" y="2053"/>
                <a:ext cx="1"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176182" name="Line 54"/>
              <p:cNvSpPr>
                <a:spLocks noChangeShapeType="1"/>
              </p:cNvSpPr>
              <p:nvPr/>
            </p:nvSpPr>
            <p:spPr bwMode="auto">
              <a:xfrm rot="2326218">
                <a:off x="3197" y="2095"/>
                <a:ext cx="1"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176183" name="Line 55"/>
              <p:cNvSpPr>
                <a:spLocks noChangeShapeType="1"/>
              </p:cNvSpPr>
              <p:nvPr/>
            </p:nvSpPr>
            <p:spPr bwMode="auto">
              <a:xfrm rot="2326218">
                <a:off x="3335" y="2131"/>
                <a:ext cx="1"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176184" name="Line 56"/>
              <p:cNvSpPr>
                <a:spLocks noChangeShapeType="1"/>
              </p:cNvSpPr>
              <p:nvPr/>
            </p:nvSpPr>
            <p:spPr bwMode="auto">
              <a:xfrm rot="2326218">
                <a:off x="3473" y="2161"/>
                <a:ext cx="1"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176185" name="Line 57"/>
              <p:cNvSpPr>
                <a:spLocks noChangeShapeType="1"/>
              </p:cNvSpPr>
              <p:nvPr/>
            </p:nvSpPr>
            <p:spPr bwMode="auto">
              <a:xfrm rot="2326218">
                <a:off x="3611" y="2191"/>
                <a:ext cx="1"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176186" name="Line 58"/>
              <p:cNvSpPr>
                <a:spLocks noChangeShapeType="1"/>
              </p:cNvSpPr>
              <p:nvPr/>
            </p:nvSpPr>
            <p:spPr bwMode="auto">
              <a:xfrm>
                <a:off x="2316" y="1860"/>
                <a:ext cx="228" cy="114"/>
              </a:xfrm>
              <a:prstGeom prst="line">
                <a:avLst/>
              </a:prstGeom>
              <a:noFill/>
              <a:ln w="19050">
                <a:solidFill>
                  <a:schemeClr val="bg2"/>
                </a:solidFill>
                <a:round/>
                <a:headEnd type="none" w="sm" len="sm"/>
                <a:tailEnd type="triangle" w="med" len="sm"/>
              </a:ln>
              <a:effectLst/>
            </p:spPr>
            <p:txBody>
              <a:bodyPr wrap="none" anchor="ctr"/>
              <a:lstStyle/>
              <a:p>
                <a:endParaRPr lang="en-US"/>
              </a:p>
            </p:txBody>
          </p:sp>
          <p:sp>
            <p:nvSpPr>
              <p:cNvPr id="176187" name="Line 59"/>
              <p:cNvSpPr>
                <a:spLocks noChangeShapeType="1"/>
              </p:cNvSpPr>
              <p:nvPr/>
            </p:nvSpPr>
            <p:spPr bwMode="auto">
              <a:xfrm flipH="1">
                <a:off x="2538" y="2364"/>
                <a:ext cx="288" cy="6"/>
              </a:xfrm>
              <a:prstGeom prst="line">
                <a:avLst/>
              </a:prstGeom>
              <a:noFill/>
              <a:ln w="19050">
                <a:solidFill>
                  <a:schemeClr val="bg2"/>
                </a:solidFill>
                <a:round/>
                <a:headEnd type="none" w="sm" len="sm"/>
                <a:tailEnd type="triangle" w="med" len="sm"/>
              </a:ln>
              <a:effectLst/>
            </p:spPr>
            <p:txBody>
              <a:bodyPr wrap="none" anchor="ctr"/>
              <a:lstStyle/>
              <a:p>
                <a:endParaRPr lang="en-US"/>
              </a:p>
            </p:txBody>
          </p:sp>
          <p:sp>
            <p:nvSpPr>
              <p:cNvPr id="176188" name="Line 60"/>
              <p:cNvSpPr>
                <a:spLocks noChangeShapeType="1"/>
              </p:cNvSpPr>
              <p:nvPr/>
            </p:nvSpPr>
            <p:spPr bwMode="auto">
              <a:xfrm flipV="1">
                <a:off x="1776" y="1824"/>
                <a:ext cx="6" cy="252"/>
              </a:xfrm>
              <a:prstGeom prst="line">
                <a:avLst/>
              </a:prstGeom>
              <a:noFill/>
              <a:ln w="19050">
                <a:solidFill>
                  <a:schemeClr val="bg2"/>
                </a:solidFill>
                <a:round/>
                <a:headEnd type="none" w="sm" len="sm"/>
                <a:tailEnd type="triangle" w="med" len="sm"/>
              </a:ln>
              <a:effectLst/>
            </p:spPr>
            <p:txBody>
              <a:bodyPr wrap="none" anchor="ctr"/>
              <a:lstStyle/>
              <a:p>
                <a:endParaRPr lang="en-US"/>
              </a:p>
            </p:txBody>
          </p:sp>
        </p:grpSp>
        <p:sp>
          <p:nvSpPr>
            <p:cNvPr id="176189" name="Rectangle 61"/>
            <p:cNvSpPr>
              <a:spLocks noChangeArrowheads="1"/>
            </p:cNvSpPr>
            <p:nvPr/>
          </p:nvSpPr>
          <p:spPr bwMode="auto">
            <a:xfrm>
              <a:off x="2603" y="2781"/>
              <a:ext cx="66" cy="180"/>
            </a:xfrm>
            <a:prstGeom prst="rect">
              <a:avLst/>
            </a:prstGeom>
            <a:solidFill>
              <a:srgbClr val="975737"/>
            </a:solidFill>
            <a:ln w="50800">
              <a:noFill/>
              <a:miter lim="800000"/>
              <a:headEnd type="none" w="sm" len="sm"/>
              <a:tailEnd type="none" w="med" len="sm"/>
            </a:ln>
            <a:effectLst/>
          </p:spPr>
          <p:txBody>
            <a:bodyPr wrap="none" anchor="ctr"/>
            <a:lstStyle/>
            <a:p>
              <a:endParaRPr lang="en-US"/>
            </a:p>
          </p:txBody>
        </p:sp>
        <p:sp>
          <p:nvSpPr>
            <p:cNvPr id="176190" name="Text Box 62"/>
            <p:cNvSpPr txBox="1">
              <a:spLocks noChangeArrowheads="1"/>
            </p:cNvSpPr>
            <p:nvPr/>
          </p:nvSpPr>
          <p:spPr bwMode="auto">
            <a:xfrm>
              <a:off x="2234" y="3130"/>
              <a:ext cx="1068" cy="343"/>
            </a:xfrm>
            <a:prstGeom prst="rect">
              <a:avLst/>
            </a:prstGeom>
            <a:noFill/>
            <a:ln w="50800">
              <a:noFill/>
              <a:miter lim="800000"/>
              <a:headEnd type="none" w="sm" len="sm"/>
              <a:tailEnd type="none" w="med" len="sm"/>
            </a:ln>
            <a:effectLst/>
          </p:spPr>
          <p:txBody>
            <a:bodyPr wrap="none" anchor="ctr">
              <a:spAutoFit/>
            </a:bodyPr>
            <a:lstStyle/>
            <a:p>
              <a:r>
                <a:rPr lang="en-US" sz="1800">
                  <a:latin typeface="Book Antiqua" pitchFamily="18" charset="0"/>
                </a:rPr>
                <a:t>Sludge out</a:t>
              </a:r>
            </a:p>
          </p:txBody>
        </p:sp>
        <p:sp>
          <p:nvSpPr>
            <p:cNvPr id="176191" name="Line 63"/>
            <p:cNvSpPr>
              <a:spLocks noChangeShapeType="1"/>
            </p:cNvSpPr>
            <p:nvPr/>
          </p:nvSpPr>
          <p:spPr bwMode="auto">
            <a:xfrm>
              <a:off x="2633" y="2994"/>
              <a:ext cx="0" cy="156"/>
            </a:xfrm>
            <a:prstGeom prst="line">
              <a:avLst/>
            </a:prstGeom>
            <a:noFill/>
            <a:ln w="50800">
              <a:solidFill>
                <a:schemeClr val="tx1"/>
              </a:solidFill>
              <a:round/>
              <a:headEnd type="none" w="sm" len="sm"/>
              <a:tailEnd type="triangle" w="med" len="sm"/>
            </a:ln>
            <a:effectLst/>
          </p:spPr>
          <p:txBody>
            <a:bodyPr wrap="none" anchor="ctr"/>
            <a:lstStyle/>
            <a:p>
              <a:endParaRPr lang="en-US"/>
            </a:p>
          </p:txBody>
        </p:sp>
        <p:sp>
          <p:nvSpPr>
            <p:cNvPr id="176192" name="Rectangle 64"/>
            <p:cNvSpPr>
              <a:spLocks noChangeArrowheads="1"/>
            </p:cNvSpPr>
            <p:nvPr/>
          </p:nvSpPr>
          <p:spPr bwMode="auto">
            <a:xfrm>
              <a:off x="2987" y="1629"/>
              <a:ext cx="1668" cy="703"/>
            </a:xfrm>
            <a:prstGeom prst="rect">
              <a:avLst/>
            </a:prstGeom>
            <a:noFill/>
            <a:ln w="28575" cap="rnd">
              <a:solidFill>
                <a:schemeClr val="bg2"/>
              </a:solidFill>
              <a:prstDash val="sysDot"/>
              <a:miter lim="800000"/>
              <a:headEnd type="none" w="sm" len="sm"/>
              <a:tailEnd type="none" w="med" len="sm"/>
            </a:ln>
            <a:effectLst/>
          </p:spPr>
          <p:txBody>
            <a:bodyPr wrap="none" anchor="ctr"/>
            <a:lstStyle/>
            <a:p>
              <a:endParaRPr lang="en-US"/>
            </a:p>
          </p:txBody>
        </p:sp>
      </p:grpSp>
      <p:pic>
        <p:nvPicPr>
          <p:cNvPr id="176197" name="Picture 69" descr="Plant"/>
          <p:cNvPicPr>
            <a:picLocks noChangeAspect="1" noChangeArrowheads="1"/>
          </p:cNvPicPr>
          <p:nvPr/>
        </p:nvPicPr>
        <p:blipFill>
          <a:blip r:embed="rId5" cstate="print"/>
          <a:srcRect r="42413" b="20195"/>
          <a:stretch>
            <a:fillRect/>
          </a:stretch>
        </p:blipFill>
        <p:spPr bwMode="auto">
          <a:xfrm>
            <a:off x="3995738" y="3933825"/>
            <a:ext cx="2222500" cy="1630363"/>
          </a:xfrm>
          <a:prstGeom prst="rect">
            <a:avLst/>
          </a:prstGeom>
          <a:noFill/>
        </p:spPr>
      </p:pic>
      <p:graphicFrame>
        <p:nvGraphicFramePr>
          <p:cNvPr id="176199" name="Object 71"/>
          <p:cNvGraphicFramePr>
            <a:graphicFrameLocks noChangeAspect="1"/>
          </p:cNvGraphicFramePr>
          <p:nvPr/>
        </p:nvGraphicFramePr>
        <p:xfrm>
          <a:off x="522183" y="5904031"/>
          <a:ext cx="4203700" cy="800100"/>
        </p:xfrm>
        <a:graphic>
          <a:graphicData uri="http://schemas.openxmlformats.org/presentationml/2006/ole">
            <mc:AlternateContent xmlns:mc="http://schemas.openxmlformats.org/markup-compatibility/2006">
              <mc:Choice xmlns:v="urn:schemas-microsoft-com:vml" Requires="v">
                <p:oleObj spid="_x0000_s618628" name="Equation" r:id="rId6" imgW="4203360" imgH="799920" progId="Equation.DSMT4">
                  <p:embed/>
                </p:oleObj>
              </mc:Choice>
              <mc:Fallback>
                <p:oleObj name="Equation" r:id="rId6" imgW="4203360" imgH="799920" progId="Equation.DSMT4">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2183" y="5904031"/>
                        <a:ext cx="4203700" cy="8001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pic>
        <p:nvPicPr>
          <p:cNvPr id="176209" name="Picture 81"/>
          <p:cNvPicPr>
            <a:picLocks noChangeAspect="1" noChangeArrowheads="1"/>
          </p:cNvPicPr>
          <p:nvPr/>
        </p:nvPicPr>
        <p:blipFill>
          <a:blip r:embed="rId8" cstate="print"/>
          <a:srcRect/>
          <a:stretch>
            <a:fillRect/>
          </a:stretch>
        </p:blipFill>
        <p:spPr bwMode="auto">
          <a:xfrm>
            <a:off x="6330950" y="3108325"/>
            <a:ext cx="2813050" cy="3749675"/>
          </a:xfrm>
          <a:prstGeom prst="rect">
            <a:avLst/>
          </a:prstGeom>
          <a:noFill/>
          <a:ln w="12700">
            <a:noFill/>
            <a:miter lim="800000"/>
            <a:headEnd type="none" w="lg" len="med"/>
            <a:tailEnd type="none" w="lg" len="med"/>
          </a:ln>
          <a:effectLst/>
        </p:spPr>
      </p:pic>
      <p:sp>
        <p:nvSpPr>
          <p:cNvPr id="78" name="Oval 77"/>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smtClean="0">
                <a:solidFill>
                  <a:schemeClr val="bg1"/>
                </a:solidFill>
              </a:rPr>
              <a:t>extra</a:t>
            </a:r>
            <a:endParaRPr kumimoji="0" lang="en-US" sz="1600" b="0" i="0" u="none" strike="noStrike" cap="none" normalizeH="0" baseline="0" dirty="0" smtClean="0">
              <a:ln>
                <a:noFill/>
              </a:ln>
              <a:solidFill>
                <a:schemeClr val="bg1"/>
              </a:solidFill>
              <a:effectLst/>
              <a:latin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86" name="Rectangle 62"/>
          <p:cNvSpPr>
            <a:spLocks noGrp="1" noChangeArrowheads="1"/>
          </p:cNvSpPr>
          <p:nvPr>
            <p:ph type="title"/>
          </p:nvPr>
        </p:nvSpPr>
        <p:spPr>
          <a:xfrm>
            <a:off x="0" y="0"/>
            <a:ext cx="4978400" cy="1447800"/>
          </a:xfrm>
        </p:spPr>
        <p:txBody>
          <a:bodyPr/>
          <a:lstStyle/>
          <a:p>
            <a:r>
              <a:rPr lang="en-US" sz="3200"/>
              <a:t>Design Criteria for Horizontal Flow Sedimentation Tanks</a:t>
            </a:r>
          </a:p>
        </p:txBody>
      </p:sp>
      <p:sp>
        <p:nvSpPr>
          <p:cNvPr id="26693" name="Rectangle 69"/>
          <p:cNvSpPr>
            <a:spLocks noGrp="1" noChangeArrowheads="1"/>
          </p:cNvSpPr>
          <p:nvPr>
            <p:ph idx="1"/>
          </p:nvPr>
        </p:nvSpPr>
        <p:spPr/>
        <p:txBody>
          <a:bodyPr/>
          <a:lstStyle/>
          <a:p>
            <a:r>
              <a:rPr lang="en-US" dirty="0"/>
              <a:t>_______________________________</a:t>
            </a:r>
          </a:p>
          <a:p>
            <a:r>
              <a:rPr lang="en-US" dirty="0"/>
              <a:t>_______________________________</a:t>
            </a:r>
          </a:p>
          <a:p>
            <a:r>
              <a:rPr lang="en-US" dirty="0"/>
              <a:t>_______________________________</a:t>
            </a:r>
          </a:p>
          <a:p>
            <a:r>
              <a:rPr lang="en-US" dirty="0"/>
              <a:t>_______________________________</a:t>
            </a:r>
          </a:p>
          <a:p>
            <a:r>
              <a:rPr lang="en-US" dirty="0"/>
              <a:t>_______________________________</a:t>
            </a:r>
          </a:p>
          <a:p>
            <a:r>
              <a:rPr lang="en-US" i="1" dirty="0" err="1"/>
              <a:t>V</a:t>
            </a:r>
            <a:r>
              <a:rPr lang="en-US" i="1" baseline="-25000" dirty="0" err="1"/>
              <a:t>c</a:t>
            </a:r>
            <a:r>
              <a:rPr lang="en-US" dirty="0"/>
              <a:t> of </a:t>
            </a:r>
            <a:r>
              <a:rPr lang="en-US" dirty="0" smtClean="0"/>
              <a:t>0.23 </a:t>
            </a:r>
            <a:r>
              <a:rPr lang="en-US" dirty="0"/>
              <a:t>to </a:t>
            </a:r>
            <a:r>
              <a:rPr lang="en-US" dirty="0" smtClean="0"/>
              <a:t>0.7 mm/s*</a:t>
            </a:r>
            <a:endParaRPr lang="en-US" dirty="0"/>
          </a:p>
          <a:p>
            <a:r>
              <a:rPr lang="en-US" dirty="0"/>
              <a:t>Residence time of 1.5 to 3 hours*</a:t>
            </a:r>
          </a:p>
        </p:txBody>
      </p:sp>
      <p:sp>
        <p:nvSpPr>
          <p:cNvPr id="26626" name="Line 2"/>
          <p:cNvSpPr>
            <a:spLocks noChangeShapeType="1"/>
          </p:cNvSpPr>
          <p:nvPr/>
        </p:nvSpPr>
        <p:spPr bwMode="auto">
          <a:xfrm>
            <a:off x="9186863" y="379413"/>
            <a:ext cx="414337" cy="0"/>
          </a:xfrm>
          <a:prstGeom prst="line">
            <a:avLst/>
          </a:prstGeom>
          <a:noFill/>
          <a:ln w="50800">
            <a:solidFill>
              <a:schemeClr val="tx1"/>
            </a:solidFill>
            <a:round/>
            <a:headEnd type="none" w="sm" len="sm"/>
            <a:tailEnd type="triangle" w="med" len="sm"/>
          </a:ln>
          <a:effectLst>
            <a:outerShdw dist="35921" dir="2700000" algn="ctr" rotWithShape="0">
              <a:schemeClr val="bg2"/>
            </a:outerShdw>
          </a:effectLst>
        </p:spPr>
        <p:txBody>
          <a:bodyPr wrap="none" anchor="ctr"/>
          <a:lstStyle/>
          <a:p>
            <a:endParaRPr lang="en-US"/>
          </a:p>
        </p:txBody>
      </p:sp>
      <p:grpSp>
        <p:nvGrpSpPr>
          <p:cNvPr id="2" name="Group 3"/>
          <p:cNvGrpSpPr>
            <a:grpSpLocks/>
          </p:cNvGrpSpPr>
          <p:nvPr/>
        </p:nvGrpSpPr>
        <p:grpSpPr bwMode="auto">
          <a:xfrm>
            <a:off x="5551488" y="0"/>
            <a:ext cx="3600450" cy="1714185"/>
            <a:chOff x="3045" y="0"/>
            <a:chExt cx="2720" cy="1295"/>
          </a:xfrm>
        </p:grpSpPr>
        <p:sp>
          <p:nvSpPr>
            <p:cNvPr id="26628" name="Freeform 4"/>
            <p:cNvSpPr>
              <a:spLocks/>
            </p:cNvSpPr>
            <p:nvPr/>
          </p:nvSpPr>
          <p:spPr bwMode="auto">
            <a:xfrm>
              <a:off x="3322" y="87"/>
              <a:ext cx="2351" cy="1044"/>
            </a:xfrm>
            <a:custGeom>
              <a:avLst/>
              <a:gdLst/>
              <a:ahLst/>
              <a:cxnLst>
                <a:cxn ang="0">
                  <a:pos x="0" y="0"/>
                </a:cxn>
                <a:cxn ang="0">
                  <a:pos x="0" y="1056"/>
                </a:cxn>
                <a:cxn ang="0">
                  <a:pos x="96" y="1152"/>
                </a:cxn>
                <a:cxn ang="0">
                  <a:pos x="240" y="1152"/>
                </a:cxn>
                <a:cxn ang="0">
                  <a:pos x="336" y="1104"/>
                </a:cxn>
                <a:cxn ang="0">
                  <a:pos x="336" y="1008"/>
                </a:cxn>
                <a:cxn ang="0">
                  <a:pos x="2352" y="960"/>
                </a:cxn>
                <a:cxn ang="0">
                  <a:pos x="2352" y="48"/>
                </a:cxn>
                <a:cxn ang="0">
                  <a:pos x="2448" y="48"/>
                </a:cxn>
                <a:cxn ang="0">
                  <a:pos x="2448" y="240"/>
                </a:cxn>
                <a:cxn ang="0">
                  <a:pos x="2592" y="240"/>
                </a:cxn>
                <a:cxn ang="0">
                  <a:pos x="2586" y="54"/>
                </a:cxn>
                <a:cxn ang="0">
                  <a:pos x="2520" y="60"/>
                </a:cxn>
                <a:cxn ang="0">
                  <a:pos x="2484" y="0"/>
                </a:cxn>
                <a:cxn ang="0">
                  <a:pos x="288" y="0"/>
                </a:cxn>
                <a:cxn ang="0">
                  <a:pos x="288" y="720"/>
                </a:cxn>
                <a:cxn ang="0">
                  <a:pos x="192" y="720"/>
                </a:cxn>
                <a:cxn ang="0">
                  <a:pos x="192" y="0"/>
                </a:cxn>
                <a:cxn ang="0">
                  <a:pos x="0" y="0"/>
                </a:cxn>
              </a:cxnLst>
              <a:rect l="0" t="0" r="r" b="b"/>
              <a:pathLst>
                <a:path w="2592" h="1152">
                  <a:moveTo>
                    <a:pt x="0" y="0"/>
                  </a:moveTo>
                  <a:lnTo>
                    <a:pt x="0" y="1056"/>
                  </a:lnTo>
                  <a:lnTo>
                    <a:pt x="96" y="1152"/>
                  </a:lnTo>
                  <a:lnTo>
                    <a:pt x="240" y="1152"/>
                  </a:lnTo>
                  <a:lnTo>
                    <a:pt x="336" y="1104"/>
                  </a:lnTo>
                  <a:lnTo>
                    <a:pt x="336" y="1008"/>
                  </a:lnTo>
                  <a:lnTo>
                    <a:pt x="2352" y="960"/>
                  </a:lnTo>
                  <a:lnTo>
                    <a:pt x="2352" y="48"/>
                  </a:lnTo>
                  <a:lnTo>
                    <a:pt x="2448" y="48"/>
                  </a:lnTo>
                  <a:lnTo>
                    <a:pt x="2448" y="240"/>
                  </a:lnTo>
                  <a:lnTo>
                    <a:pt x="2592" y="240"/>
                  </a:lnTo>
                  <a:lnTo>
                    <a:pt x="2586" y="54"/>
                  </a:lnTo>
                  <a:lnTo>
                    <a:pt x="2520" y="60"/>
                  </a:lnTo>
                  <a:lnTo>
                    <a:pt x="2484" y="0"/>
                  </a:lnTo>
                  <a:lnTo>
                    <a:pt x="288" y="0"/>
                  </a:lnTo>
                  <a:lnTo>
                    <a:pt x="288" y="720"/>
                  </a:lnTo>
                  <a:lnTo>
                    <a:pt x="192" y="720"/>
                  </a:lnTo>
                  <a:lnTo>
                    <a:pt x="192" y="0"/>
                  </a:lnTo>
                  <a:lnTo>
                    <a:pt x="0" y="0"/>
                  </a:lnTo>
                  <a:close/>
                </a:path>
              </a:pathLst>
            </a:custGeom>
            <a:solidFill>
              <a:schemeClr val="hlink"/>
            </a:solidFill>
            <a:ln w="50800" cap="flat" cmpd="sng">
              <a:noFill/>
              <a:prstDash val="solid"/>
              <a:round/>
              <a:headEnd type="none" w="sm" len="sm"/>
              <a:tailEnd type="none" w="med" len="sm"/>
            </a:ln>
            <a:effectLst/>
          </p:spPr>
          <p:txBody>
            <a:bodyPr wrap="none" anchor="ctr"/>
            <a:lstStyle/>
            <a:p>
              <a:endParaRPr lang="en-US"/>
            </a:p>
          </p:txBody>
        </p:sp>
        <p:sp>
          <p:nvSpPr>
            <p:cNvPr id="26629" name="Freeform 5" descr="Granite"/>
            <p:cNvSpPr>
              <a:spLocks/>
            </p:cNvSpPr>
            <p:nvPr/>
          </p:nvSpPr>
          <p:spPr bwMode="auto">
            <a:xfrm>
              <a:off x="3235" y="0"/>
              <a:ext cx="2525" cy="1219"/>
            </a:xfrm>
            <a:custGeom>
              <a:avLst/>
              <a:gdLst/>
              <a:ahLst/>
              <a:cxnLst>
                <a:cxn ang="0">
                  <a:pos x="288" y="822"/>
                </a:cxn>
                <a:cxn ang="0">
                  <a:pos x="288" y="96"/>
                </a:cxn>
                <a:cxn ang="0">
                  <a:pos x="96" y="96"/>
                </a:cxn>
                <a:cxn ang="0">
                  <a:pos x="96" y="1152"/>
                </a:cxn>
                <a:cxn ang="0">
                  <a:pos x="192" y="1248"/>
                </a:cxn>
                <a:cxn ang="0">
                  <a:pos x="336" y="1248"/>
                </a:cxn>
                <a:cxn ang="0">
                  <a:pos x="432" y="1200"/>
                </a:cxn>
                <a:cxn ang="0">
                  <a:pos x="432" y="1104"/>
                </a:cxn>
                <a:cxn ang="0">
                  <a:pos x="2448" y="1056"/>
                </a:cxn>
                <a:cxn ang="0">
                  <a:pos x="2448" y="144"/>
                </a:cxn>
                <a:cxn ang="0">
                  <a:pos x="2544" y="144"/>
                </a:cxn>
                <a:cxn ang="0">
                  <a:pos x="2544" y="336"/>
                </a:cxn>
                <a:cxn ang="0">
                  <a:pos x="2688" y="336"/>
                </a:cxn>
                <a:cxn ang="0">
                  <a:pos x="2688" y="48"/>
                </a:cxn>
                <a:cxn ang="0">
                  <a:pos x="2784" y="48"/>
                </a:cxn>
                <a:cxn ang="0">
                  <a:pos x="2784" y="480"/>
                </a:cxn>
                <a:cxn ang="0">
                  <a:pos x="2544" y="480"/>
                </a:cxn>
                <a:cxn ang="0">
                  <a:pos x="2544" y="1152"/>
                </a:cxn>
                <a:cxn ang="0">
                  <a:pos x="576" y="1200"/>
                </a:cxn>
                <a:cxn ang="0">
                  <a:pos x="348" y="1344"/>
                </a:cxn>
                <a:cxn ang="0">
                  <a:pos x="162" y="1344"/>
                </a:cxn>
                <a:cxn ang="0">
                  <a:pos x="0" y="1200"/>
                </a:cxn>
                <a:cxn ang="0">
                  <a:pos x="0" y="0"/>
                </a:cxn>
                <a:cxn ang="0">
                  <a:pos x="390" y="0"/>
                </a:cxn>
                <a:cxn ang="0">
                  <a:pos x="390" y="834"/>
                </a:cxn>
                <a:cxn ang="0">
                  <a:pos x="288" y="822"/>
                </a:cxn>
              </a:cxnLst>
              <a:rect l="0" t="0" r="r" b="b"/>
              <a:pathLst>
                <a:path w="2784" h="1344">
                  <a:moveTo>
                    <a:pt x="288" y="822"/>
                  </a:moveTo>
                  <a:lnTo>
                    <a:pt x="288" y="96"/>
                  </a:lnTo>
                  <a:lnTo>
                    <a:pt x="96" y="96"/>
                  </a:lnTo>
                  <a:lnTo>
                    <a:pt x="96" y="1152"/>
                  </a:lnTo>
                  <a:lnTo>
                    <a:pt x="192" y="1248"/>
                  </a:lnTo>
                  <a:lnTo>
                    <a:pt x="336" y="1248"/>
                  </a:lnTo>
                  <a:lnTo>
                    <a:pt x="432" y="1200"/>
                  </a:lnTo>
                  <a:lnTo>
                    <a:pt x="432" y="1104"/>
                  </a:lnTo>
                  <a:lnTo>
                    <a:pt x="2448" y="1056"/>
                  </a:lnTo>
                  <a:lnTo>
                    <a:pt x="2448" y="144"/>
                  </a:lnTo>
                  <a:lnTo>
                    <a:pt x="2544" y="144"/>
                  </a:lnTo>
                  <a:lnTo>
                    <a:pt x="2544" y="336"/>
                  </a:lnTo>
                  <a:lnTo>
                    <a:pt x="2688" y="336"/>
                  </a:lnTo>
                  <a:lnTo>
                    <a:pt x="2688" y="48"/>
                  </a:lnTo>
                  <a:lnTo>
                    <a:pt x="2784" y="48"/>
                  </a:lnTo>
                  <a:lnTo>
                    <a:pt x="2784" y="480"/>
                  </a:lnTo>
                  <a:lnTo>
                    <a:pt x="2544" y="480"/>
                  </a:lnTo>
                  <a:lnTo>
                    <a:pt x="2544" y="1152"/>
                  </a:lnTo>
                  <a:lnTo>
                    <a:pt x="576" y="1200"/>
                  </a:lnTo>
                  <a:lnTo>
                    <a:pt x="348" y="1344"/>
                  </a:lnTo>
                  <a:lnTo>
                    <a:pt x="162" y="1344"/>
                  </a:lnTo>
                  <a:lnTo>
                    <a:pt x="0" y="1200"/>
                  </a:lnTo>
                  <a:lnTo>
                    <a:pt x="0" y="0"/>
                  </a:lnTo>
                  <a:lnTo>
                    <a:pt x="390" y="0"/>
                  </a:lnTo>
                  <a:lnTo>
                    <a:pt x="390" y="834"/>
                  </a:lnTo>
                  <a:lnTo>
                    <a:pt x="288" y="822"/>
                  </a:lnTo>
                  <a:close/>
                </a:path>
              </a:pathLst>
            </a:custGeom>
            <a:blipFill dpi="0" rotWithShape="0">
              <a:blip r:embed="rId4" cstate="print"/>
              <a:srcRect/>
              <a:tile tx="0" ty="0" sx="100000" sy="100000" flip="none" algn="tl"/>
            </a:blipFill>
            <a:ln w="12700" cap="flat" cmpd="sng">
              <a:solidFill>
                <a:schemeClr val="bg2"/>
              </a:solidFill>
              <a:prstDash val="solid"/>
              <a:round/>
              <a:headEnd type="none" w="sm" len="sm"/>
              <a:tailEnd type="none" w="med" len="sm"/>
            </a:ln>
            <a:effectLst/>
          </p:spPr>
          <p:txBody>
            <a:bodyPr wrap="none" anchor="ctr"/>
            <a:lstStyle/>
            <a:p>
              <a:endParaRPr lang="en-US"/>
            </a:p>
          </p:txBody>
        </p:sp>
        <p:grpSp>
          <p:nvGrpSpPr>
            <p:cNvPr id="3" name="Group 6"/>
            <p:cNvGrpSpPr>
              <a:grpSpLocks/>
            </p:cNvGrpSpPr>
            <p:nvPr/>
          </p:nvGrpSpPr>
          <p:grpSpPr bwMode="auto">
            <a:xfrm>
              <a:off x="3469" y="131"/>
              <a:ext cx="174" cy="565"/>
              <a:chOff x="1584" y="1536"/>
              <a:chExt cx="96" cy="624"/>
            </a:xfrm>
          </p:grpSpPr>
          <p:sp>
            <p:nvSpPr>
              <p:cNvPr id="26631" name="Rectangle 7"/>
              <p:cNvSpPr>
                <a:spLocks noChangeArrowheads="1"/>
              </p:cNvSpPr>
              <p:nvPr/>
            </p:nvSpPr>
            <p:spPr bwMode="auto">
              <a:xfrm>
                <a:off x="1584" y="1536"/>
                <a:ext cx="96" cy="48"/>
              </a:xfrm>
              <a:prstGeom prst="rect">
                <a:avLst/>
              </a:prstGeom>
              <a:solidFill>
                <a:schemeClr val="hlink"/>
              </a:solidFill>
              <a:ln w="12700">
                <a:noFill/>
                <a:miter lim="800000"/>
                <a:headEnd type="none" w="sm" len="sm"/>
                <a:tailEnd type="none" w="med" len="sm"/>
              </a:ln>
              <a:effectLst/>
            </p:spPr>
            <p:txBody>
              <a:bodyPr wrap="none" anchor="ctr"/>
              <a:lstStyle/>
              <a:p>
                <a:endParaRPr lang="en-US"/>
              </a:p>
            </p:txBody>
          </p:sp>
          <p:sp>
            <p:nvSpPr>
              <p:cNvPr id="26632" name="Rectangle 8"/>
              <p:cNvSpPr>
                <a:spLocks noChangeArrowheads="1"/>
              </p:cNvSpPr>
              <p:nvPr/>
            </p:nvSpPr>
            <p:spPr bwMode="auto">
              <a:xfrm>
                <a:off x="1584" y="1680"/>
                <a:ext cx="96" cy="48"/>
              </a:xfrm>
              <a:prstGeom prst="rect">
                <a:avLst/>
              </a:prstGeom>
              <a:solidFill>
                <a:schemeClr val="hlink"/>
              </a:solidFill>
              <a:ln w="12700">
                <a:noFill/>
                <a:miter lim="800000"/>
                <a:headEnd type="none" w="sm" len="sm"/>
                <a:tailEnd type="none" w="med" len="sm"/>
              </a:ln>
              <a:effectLst/>
            </p:spPr>
            <p:txBody>
              <a:bodyPr wrap="none" anchor="ctr"/>
              <a:lstStyle/>
              <a:p>
                <a:endParaRPr lang="en-US"/>
              </a:p>
            </p:txBody>
          </p:sp>
          <p:sp>
            <p:nvSpPr>
              <p:cNvPr id="26633" name="Rectangle 9"/>
              <p:cNvSpPr>
                <a:spLocks noChangeArrowheads="1"/>
              </p:cNvSpPr>
              <p:nvPr/>
            </p:nvSpPr>
            <p:spPr bwMode="auto">
              <a:xfrm>
                <a:off x="1584" y="1824"/>
                <a:ext cx="96" cy="48"/>
              </a:xfrm>
              <a:prstGeom prst="rect">
                <a:avLst/>
              </a:prstGeom>
              <a:solidFill>
                <a:schemeClr val="hlink"/>
              </a:solidFill>
              <a:ln w="12700">
                <a:noFill/>
                <a:miter lim="800000"/>
                <a:headEnd type="none" w="sm" len="sm"/>
                <a:tailEnd type="none" w="med" len="sm"/>
              </a:ln>
              <a:effectLst/>
            </p:spPr>
            <p:txBody>
              <a:bodyPr wrap="none" anchor="ctr"/>
              <a:lstStyle/>
              <a:p>
                <a:endParaRPr lang="en-US"/>
              </a:p>
            </p:txBody>
          </p:sp>
          <p:sp>
            <p:nvSpPr>
              <p:cNvPr id="26634" name="Rectangle 10"/>
              <p:cNvSpPr>
                <a:spLocks noChangeArrowheads="1"/>
              </p:cNvSpPr>
              <p:nvPr/>
            </p:nvSpPr>
            <p:spPr bwMode="auto">
              <a:xfrm>
                <a:off x="1584" y="1968"/>
                <a:ext cx="96" cy="48"/>
              </a:xfrm>
              <a:prstGeom prst="rect">
                <a:avLst/>
              </a:prstGeom>
              <a:solidFill>
                <a:schemeClr val="hlink"/>
              </a:solidFill>
              <a:ln w="12700">
                <a:noFill/>
                <a:miter lim="800000"/>
                <a:headEnd type="none" w="sm" len="sm"/>
                <a:tailEnd type="none" w="med" len="sm"/>
              </a:ln>
              <a:effectLst/>
            </p:spPr>
            <p:txBody>
              <a:bodyPr wrap="none" anchor="ctr"/>
              <a:lstStyle/>
              <a:p>
                <a:endParaRPr lang="en-US"/>
              </a:p>
            </p:txBody>
          </p:sp>
          <p:sp>
            <p:nvSpPr>
              <p:cNvPr id="26635" name="Rectangle 11"/>
              <p:cNvSpPr>
                <a:spLocks noChangeArrowheads="1"/>
              </p:cNvSpPr>
              <p:nvPr/>
            </p:nvSpPr>
            <p:spPr bwMode="auto">
              <a:xfrm>
                <a:off x="1584" y="2112"/>
                <a:ext cx="96" cy="48"/>
              </a:xfrm>
              <a:prstGeom prst="rect">
                <a:avLst/>
              </a:prstGeom>
              <a:solidFill>
                <a:schemeClr val="hlink"/>
              </a:solidFill>
              <a:ln w="12700">
                <a:noFill/>
                <a:miter lim="800000"/>
                <a:headEnd type="none" w="sm" len="sm"/>
                <a:tailEnd type="none" w="med" len="sm"/>
              </a:ln>
              <a:effectLst/>
            </p:spPr>
            <p:txBody>
              <a:bodyPr wrap="none" anchor="ctr"/>
              <a:lstStyle/>
              <a:p>
                <a:endParaRPr lang="en-US"/>
              </a:p>
            </p:txBody>
          </p:sp>
        </p:grpSp>
        <p:sp>
          <p:nvSpPr>
            <p:cNvPr id="26636" name="Rectangle 12"/>
            <p:cNvSpPr>
              <a:spLocks noChangeArrowheads="1"/>
            </p:cNvSpPr>
            <p:nvPr/>
          </p:nvSpPr>
          <p:spPr bwMode="auto">
            <a:xfrm>
              <a:off x="3235" y="370"/>
              <a:ext cx="174" cy="185"/>
            </a:xfrm>
            <a:prstGeom prst="rect">
              <a:avLst/>
            </a:prstGeom>
            <a:solidFill>
              <a:schemeClr val="hlink"/>
            </a:solidFill>
            <a:ln w="12700">
              <a:noFill/>
              <a:miter lim="800000"/>
              <a:headEnd type="none" w="sm" len="sm"/>
              <a:tailEnd type="none" w="med" len="sm"/>
            </a:ln>
            <a:effectLst/>
          </p:spPr>
          <p:txBody>
            <a:bodyPr wrap="none" anchor="ctr"/>
            <a:lstStyle/>
            <a:p>
              <a:endParaRPr lang="en-US"/>
            </a:p>
          </p:txBody>
        </p:sp>
        <p:sp>
          <p:nvSpPr>
            <p:cNvPr id="26637" name="Line 13"/>
            <p:cNvSpPr>
              <a:spLocks noChangeShapeType="1"/>
            </p:cNvSpPr>
            <p:nvPr/>
          </p:nvSpPr>
          <p:spPr bwMode="auto">
            <a:xfrm>
              <a:off x="3045" y="452"/>
              <a:ext cx="261" cy="0"/>
            </a:xfrm>
            <a:prstGeom prst="line">
              <a:avLst/>
            </a:prstGeom>
            <a:noFill/>
            <a:ln w="50800">
              <a:solidFill>
                <a:schemeClr val="tx1"/>
              </a:solidFill>
              <a:round/>
              <a:headEnd type="none" w="sm" len="sm"/>
              <a:tailEnd type="triangle" w="med" len="sm"/>
            </a:ln>
            <a:effectLst>
              <a:outerShdw dist="35921" dir="2700000" algn="ctr" rotWithShape="0">
                <a:schemeClr val="bg2"/>
              </a:outerShdw>
            </a:effectLst>
          </p:spPr>
          <p:txBody>
            <a:bodyPr wrap="none" anchor="ctr"/>
            <a:lstStyle/>
            <a:p>
              <a:endParaRPr lang="en-US"/>
            </a:p>
          </p:txBody>
        </p:sp>
        <p:sp>
          <p:nvSpPr>
            <p:cNvPr id="26638" name="Rectangle 14"/>
            <p:cNvSpPr>
              <a:spLocks noChangeArrowheads="1"/>
            </p:cNvSpPr>
            <p:nvPr/>
          </p:nvSpPr>
          <p:spPr bwMode="auto">
            <a:xfrm>
              <a:off x="5591" y="196"/>
              <a:ext cx="174" cy="87"/>
            </a:xfrm>
            <a:prstGeom prst="rect">
              <a:avLst/>
            </a:prstGeom>
            <a:solidFill>
              <a:schemeClr val="hlink"/>
            </a:solidFill>
            <a:ln w="12700">
              <a:noFill/>
              <a:miter lim="800000"/>
              <a:headEnd type="none" w="sm" len="sm"/>
              <a:tailEnd type="none" w="med" len="sm"/>
            </a:ln>
            <a:effectLst/>
          </p:spPr>
          <p:txBody>
            <a:bodyPr wrap="none" anchor="ctr"/>
            <a:lstStyle/>
            <a:p>
              <a:endParaRPr lang="en-US"/>
            </a:p>
          </p:txBody>
        </p:sp>
        <p:sp>
          <p:nvSpPr>
            <p:cNvPr id="26639" name="Text Box 15"/>
            <p:cNvSpPr txBox="1">
              <a:spLocks noChangeArrowheads="1"/>
            </p:cNvSpPr>
            <p:nvPr/>
          </p:nvSpPr>
          <p:spPr bwMode="auto">
            <a:xfrm>
              <a:off x="4134" y="107"/>
              <a:ext cx="943" cy="231"/>
            </a:xfrm>
            <a:prstGeom prst="rect">
              <a:avLst/>
            </a:prstGeom>
            <a:noFill/>
            <a:ln w="50800">
              <a:noFill/>
              <a:miter lim="800000"/>
              <a:headEnd type="none" w="sm" len="sm"/>
              <a:tailEnd type="none" w="med" len="sm"/>
            </a:ln>
            <a:effectLst/>
          </p:spPr>
          <p:txBody>
            <a:bodyPr wrap="none" anchor="ctr">
              <a:spAutoFit/>
            </a:bodyPr>
            <a:lstStyle/>
            <a:p>
              <a:r>
                <a:rPr lang="en-US" sz="1800">
                  <a:latin typeface="Book Antiqua" pitchFamily="18" charset="0"/>
                </a:rPr>
                <a:t>Settling zone</a:t>
              </a:r>
            </a:p>
          </p:txBody>
        </p:sp>
        <p:sp>
          <p:nvSpPr>
            <p:cNvPr id="26640" name="Text Box 16"/>
            <p:cNvSpPr txBox="1">
              <a:spLocks noChangeArrowheads="1"/>
            </p:cNvSpPr>
            <p:nvPr/>
          </p:nvSpPr>
          <p:spPr bwMode="auto">
            <a:xfrm>
              <a:off x="4122" y="668"/>
              <a:ext cx="898" cy="231"/>
            </a:xfrm>
            <a:prstGeom prst="rect">
              <a:avLst/>
            </a:prstGeom>
            <a:noFill/>
            <a:ln w="50800">
              <a:noFill/>
              <a:miter lim="800000"/>
              <a:headEnd type="none" w="sm" len="sm"/>
              <a:tailEnd type="none" w="med" len="sm"/>
            </a:ln>
            <a:effectLst/>
          </p:spPr>
          <p:txBody>
            <a:bodyPr wrap="none" anchor="ctr">
              <a:spAutoFit/>
            </a:bodyPr>
            <a:lstStyle/>
            <a:p>
              <a:r>
                <a:rPr lang="en-US" sz="1800" dirty="0">
                  <a:latin typeface="Book Antiqua" pitchFamily="18" charset="0"/>
                </a:rPr>
                <a:t>Sludge zone</a:t>
              </a:r>
            </a:p>
          </p:txBody>
        </p:sp>
        <p:sp>
          <p:nvSpPr>
            <p:cNvPr id="26641" name="Text Box 17"/>
            <p:cNvSpPr txBox="1">
              <a:spLocks noChangeArrowheads="1"/>
            </p:cNvSpPr>
            <p:nvPr/>
          </p:nvSpPr>
          <p:spPr bwMode="auto">
            <a:xfrm rot="-5400000">
              <a:off x="3472" y="392"/>
              <a:ext cx="550" cy="326"/>
            </a:xfrm>
            <a:prstGeom prst="rect">
              <a:avLst/>
            </a:prstGeom>
            <a:noFill/>
            <a:ln w="50800">
              <a:noFill/>
              <a:miter lim="800000"/>
              <a:headEnd type="none" w="sm" len="sm"/>
              <a:tailEnd type="none" w="med" len="sm"/>
            </a:ln>
            <a:effectLst/>
          </p:spPr>
          <p:txBody>
            <a:bodyPr anchor="ctr">
              <a:spAutoFit/>
            </a:bodyPr>
            <a:lstStyle/>
            <a:p>
              <a:r>
                <a:rPr lang="en-US" sz="1400">
                  <a:latin typeface="Book Antiqua" pitchFamily="18" charset="0"/>
                </a:rPr>
                <a:t>Inlet zone</a:t>
              </a:r>
            </a:p>
          </p:txBody>
        </p:sp>
        <p:sp>
          <p:nvSpPr>
            <p:cNvPr id="26642" name="Text Box 18"/>
            <p:cNvSpPr txBox="1">
              <a:spLocks noChangeArrowheads="1"/>
            </p:cNvSpPr>
            <p:nvPr/>
          </p:nvSpPr>
          <p:spPr bwMode="auto">
            <a:xfrm rot="-5400000">
              <a:off x="5032" y="260"/>
              <a:ext cx="648" cy="326"/>
            </a:xfrm>
            <a:prstGeom prst="rect">
              <a:avLst/>
            </a:prstGeom>
            <a:noFill/>
            <a:ln w="50800">
              <a:noFill/>
              <a:miter lim="800000"/>
              <a:headEnd type="none" w="sm" len="sm"/>
              <a:tailEnd type="none" w="med" len="sm"/>
            </a:ln>
            <a:effectLst/>
          </p:spPr>
          <p:txBody>
            <a:bodyPr anchor="ctr">
              <a:spAutoFit/>
            </a:bodyPr>
            <a:lstStyle/>
            <a:p>
              <a:r>
                <a:rPr lang="en-US" sz="1400">
                  <a:latin typeface="Book Antiqua" pitchFamily="18" charset="0"/>
                </a:rPr>
                <a:t>Outlet zone</a:t>
              </a:r>
            </a:p>
          </p:txBody>
        </p:sp>
        <p:sp>
          <p:nvSpPr>
            <p:cNvPr id="26643" name="Freeform 19"/>
            <p:cNvSpPr>
              <a:spLocks/>
            </p:cNvSpPr>
            <p:nvPr/>
          </p:nvSpPr>
          <p:spPr bwMode="auto">
            <a:xfrm>
              <a:off x="3317" y="985"/>
              <a:ext cx="310" cy="146"/>
            </a:xfrm>
            <a:custGeom>
              <a:avLst/>
              <a:gdLst/>
              <a:ahLst/>
              <a:cxnLst>
                <a:cxn ang="0">
                  <a:pos x="12" y="0"/>
                </a:cxn>
                <a:cxn ang="0">
                  <a:pos x="0" y="54"/>
                </a:cxn>
                <a:cxn ang="0">
                  <a:pos x="84" y="162"/>
                </a:cxn>
                <a:cxn ang="0">
                  <a:pos x="240" y="162"/>
                </a:cxn>
                <a:cxn ang="0">
                  <a:pos x="342" y="108"/>
                </a:cxn>
                <a:cxn ang="0">
                  <a:pos x="342" y="12"/>
                </a:cxn>
                <a:cxn ang="0">
                  <a:pos x="12" y="0"/>
                </a:cxn>
              </a:cxnLst>
              <a:rect l="0" t="0" r="r" b="b"/>
              <a:pathLst>
                <a:path w="342" h="162">
                  <a:moveTo>
                    <a:pt x="12" y="0"/>
                  </a:moveTo>
                  <a:lnTo>
                    <a:pt x="0" y="54"/>
                  </a:lnTo>
                  <a:lnTo>
                    <a:pt x="84" y="162"/>
                  </a:lnTo>
                  <a:lnTo>
                    <a:pt x="240" y="162"/>
                  </a:lnTo>
                  <a:lnTo>
                    <a:pt x="342" y="108"/>
                  </a:lnTo>
                  <a:lnTo>
                    <a:pt x="342" y="12"/>
                  </a:lnTo>
                  <a:lnTo>
                    <a:pt x="12" y="0"/>
                  </a:lnTo>
                  <a:close/>
                </a:path>
              </a:pathLst>
            </a:custGeom>
            <a:solidFill>
              <a:srgbClr val="975737"/>
            </a:solidFill>
            <a:ln w="12700" cap="flat" cmpd="sng">
              <a:solidFill>
                <a:schemeClr val="bg2"/>
              </a:solidFill>
              <a:prstDash val="solid"/>
              <a:round/>
              <a:headEnd type="none" w="sm" len="sm"/>
              <a:tailEnd type="none" w="med" len="sm"/>
            </a:ln>
            <a:effectLst/>
          </p:spPr>
          <p:txBody>
            <a:bodyPr wrap="none" anchor="ctr"/>
            <a:lstStyle/>
            <a:p>
              <a:endParaRPr lang="en-US"/>
            </a:p>
          </p:txBody>
        </p:sp>
        <p:sp>
          <p:nvSpPr>
            <p:cNvPr id="26644" name="Freeform 20"/>
            <p:cNvSpPr>
              <a:spLocks/>
            </p:cNvSpPr>
            <p:nvPr/>
          </p:nvSpPr>
          <p:spPr bwMode="auto">
            <a:xfrm>
              <a:off x="3328" y="898"/>
              <a:ext cx="2127" cy="108"/>
            </a:xfrm>
            <a:custGeom>
              <a:avLst/>
              <a:gdLst/>
              <a:ahLst/>
              <a:cxnLst>
                <a:cxn ang="0">
                  <a:pos x="2352" y="0"/>
                </a:cxn>
                <a:cxn ang="0">
                  <a:pos x="2346" y="66"/>
                </a:cxn>
                <a:cxn ang="0">
                  <a:pos x="0" y="120"/>
                </a:cxn>
                <a:cxn ang="0">
                  <a:pos x="0" y="12"/>
                </a:cxn>
                <a:cxn ang="0">
                  <a:pos x="2352" y="0"/>
                </a:cxn>
              </a:cxnLst>
              <a:rect l="0" t="0" r="r" b="b"/>
              <a:pathLst>
                <a:path w="2352" h="120">
                  <a:moveTo>
                    <a:pt x="2352" y="0"/>
                  </a:moveTo>
                  <a:lnTo>
                    <a:pt x="2346" y="66"/>
                  </a:lnTo>
                  <a:lnTo>
                    <a:pt x="0" y="120"/>
                  </a:lnTo>
                  <a:lnTo>
                    <a:pt x="0" y="12"/>
                  </a:lnTo>
                  <a:lnTo>
                    <a:pt x="2352" y="0"/>
                  </a:lnTo>
                  <a:close/>
                </a:path>
              </a:pathLst>
            </a:custGeom>
            <a:gradFill rotWithShape="0">
              <a:gsLst>
                <a:gs pos="0">
                  <a:schemeClr val="hlink"/>
                </a:gs>
                <a:gs pos="100000">
                  <a:srgbClr val="975737"/>
                </a:gs>
              </a:gsLst>
              <a:lin ang="5400000" scaled="1"/>
            </a:gradFill>
            <a:ln w="12700" cap="flat" cmpd="sng">
              <a:noFill/>
              <a:prstDash val="solid"/>
              <a:round/>
              <a:headEnd type="none" w="sm" len="sm"/>
              <a:tailEnd type="none" w="med" len="sm"/>
            </a:ln>
            <a:effectLst/>
          </p:spPr>
          <p:txBody>
            <a:bodyPr wrap="none" anchor="ctr"/>
            <a:lstStyle/>
            <a:p>
              <a:endParaRPr lang="en-US"/>
            </a:p>
          </p:txBody>
        </p:sp>
        <p:grpSp>
          <p:nvGrpSpPr>
            <p:cNvPr id="4" name="Group 21"/>
            <p:cNvGrpSpPr>
              <a:grpSpLocks/>
            </p:cNvGrpSpPr>
            <p:nvPr/>
          </p:nvGrpSpPr>
          <p:grpSpPr bwMode="auto">
            <a:xfrm>
              <a:off x="3600" y="131"/>
              <a:ext cx="1811" cy="864"/>
              <a:chOff x="1698" y="1536"/>
              <a:chExt cx="1998" cy="954"/>
            </a:xfrm>
          </p:grpSpPr>
          <p:sp>
            <p:nvSpPr>
              <p:cNvPr id="26646" name="Oval 22"/>
              <p:cNvSpPr>
                <a:spLocks noChangeArrowheads="1"/>
              </p:cNvSpPr>
              <p:nvPr/>
            </p:nvSpPr>
            <p:spPr bwMode="auto">
              <a:xfrm>
                <a:off x="1740" y="2298"/>
                <a:ext cx="144" cy="144"/>
              </a:xfrm>
              <a:prstGeom prst="ellipse">
                <a:avLst/>
              </a:prstGeom>
              <a:solidFill>
                <a:srgbClr val="FFFFFF"/>
              </a:solidFill>
              <a:ln w="19050">
                <a:solidFill>
                  <a:schemeClr val="bg2"/>
                </a:solidFill>
                <a:round/>
                <a:headEnd type="none" w="sm" len="sm"/>
                <a:tailEnd type="none" w="med" len="sm"/>
              </a:ln>
              <a:effectLst/>
            </p:spPr>
            <p:txBody>
              <a:bodyPr wrap="none" anchor="ctr"/>
              <a:lstStyle/>
              <a:p>
                <a:endParaRPr lang="en-US"/>
              </a:p>
            </p:txBody>
          </p:sp>
          <p:sp>
            <p:nvSpPr>
              <p:cNvPr id="26647" name="Oval 23"/>
              <p:cNvSpPr>
                <a:spLocks noChangeArrowheads="1"/>
              </p:cNvSpPr>
              <p:nvPr/>
            </p:nvSpPr>
            <p:spPr bwMode="auto">
              <a:xfrm>
                <a:off x="3552" y="2250"/>
                <a:ext cx="144" cy="144"/>
              </a:xfrm>
              <a:prstGeom prst="ellipse">
                <a:avLst/>
              </a:prstGeom>
              <a:solidFill>
                <a:srgbClr val="FFFFFF"/>
              </a:solidFill>
              <a:ln w="19050">
                <a:solidFill>
                  <a:schemeClr val="bg2"/>
                </a:solidFill>
                <a:round/>
                <a:headEnd type="none" w="sm" len="sm"/>
                <a:tailEnd type="none" w="med" len="sm"/>
              </a:ln>
              <a:effectLst/>
            </p:spPr>
            <p:txBody>
              <a:bodyPr wrap="none" anchor="ctr"/>
              <a:lstStyle/>
              <a:p>
                <a:endParaRPr lang="en-US"/>
              </a:p>
            </p:txBody>
          </p:sp>
          <p:sp>
            <p:nvSpPr>
              <p:cNvPr id="26648" name="Oval 24"/>
              <p:cNvSpPr>
                <a:spLocks noChangeArrowheads="1"/>
              </p:cNvSpPr>
              <p:nvPr/>
            </p:nvSpPr>
            <p:spPr bwMode="auto">
              <a:xfrm>
                <a:off x="1740" y="1536"/>
                <a:ext cx="144" cy="144"/>
              </a:xfrm>
              <a:prstGeom prst="ellipse">
                <a:avLst/>
              </a:prstGeom>
              <a:solidFill>
                <a:srgbClr val="FFFFFF"/>
              </a:solidFill>
              <a:ln w="19050">
                <a:solidFill>
                  <a:schemeClr val="bg2"/>
                </a:solidFill>
                <a:round/>
                <a:headEnd type="none" w="sm" len="sm"/>
                <a:tailEnd type="none" w="med" len="sm"/>
              </a:ln>
              <a:effectLst/>
            </p:spPr>
            <p:txBody>
              <a:bodyPr wrap="none" anchor="ctr"/>
              <a:lstStyle/>
              <a:p>
                <a:endParaRPr lang="en-US"/>
              </a:p>
            </p:txBody>
          </p:sp>
          <p:sp>
            <p:nvSpPr>
              <p:cNvPr id="26649" name="Line 25"/>
              <p:cNvSpPr>
                <a:spLocks noChangeShapeType="1"/>
              </p:cNvSpPr>
              <p:nvPr/>
            </p:nvSpPr>
            <p:spPr bwMode="auto">
              <a:xfrm>
                <a:off x="1746" y="1584"/>
                <a:ext cx="0" cy="816"/>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26650" name="Line 26"/>
              <p:cNvSpPr>
                <a:spLocks noChangeShapeType="1"/>
              </p:cNvSpPr>
              <p:nvPr/>
            </p:nvSpPr>
            <p:spPr bwMode="auto">
              <a:xfrm flipH="1">
                <a:off x="1776" y="2394"/>
                <a:ext cx="1872"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26651" name="Line 27"/>
              <p:cNvSpPr>
                <a:spLocks noChangeShapeType="1"/>
              </p:cNvSpPr>
              <p:nvPr/>
            </p:nvSpPr>
            <p:spPr bwMode="auto">
              <a:xfrm>
                <a:off x="1824" y="2442"/>
                <a:ext cx="0"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26652" name="Line 28"/>
              <p:cNvSpPr>
                <a:spLocks noChangeShapeType="1"/>
              </p:cNvSpPr>
              <p:nvPr/>
            </p:nvSpPr>
            <p:spPr bwMode="auto">
              <a:xfrm>
                <a:off x="2016" y="2436"/>
                <a:ext cx="0"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26653" name="Line 29"/>
              <p:cNvSpPr>
                <a:spLocks noChangeShapeType="1"/>
              </p:cNvSpPr>
              <p:nvPr/>
            </p:nvSpPr>
            <p:spPr bwMode="auto">
              <a:xfrm>
                <a:off x="2208" y="2430"/>
                <a:ext cx="0"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26654" name="Line 30"/>
              <p:cNvSpPr>
                <a:spLocks noChangeShapeType="1"/>
              </p:cNvSpPr>
              <p:nvPr/>
            </p:nvSpPr>
            <p:spPr bwMode="auto">
              <a:xfrm>
                <a:off x="2400" y="2424"/>
                <a:ext cx="0"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26655" name="Line 31"/>
              <p:cNvSpPr>
                <a:spLocks noChangeShapeType="1"/>
              </p:cNvSpPr>
              <p:nvPr/>
            </p:nvSpPr>
            <p:spPr bwMode="auto">
              <a:xfrm>
                <a:off x="2592" y="2418"/>
                <a:ext cx="0"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26656" name="Line 32"/>
              <p:cNvSpPr>
                <a:spLocks noChangeShapeType="1"/>
              </p:cNvSpPr>
              <p:nvPr/>
            </p:nvSpPr>
            <p:spPr bwMode="auto">
              <a:xfrm>
                <a:off x="2784" y="2412"/>
                <a:ext cx="0"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26657" name="Line 33"/>
              <p:cNvSpPr>
                <a:spLocks noChangeShapeType="1"/>
              </p:cNvSpPr>
              <p:nvPr/>
            </p:nvSpPr>
            <p:spPr bwMode="auto">
              <a:xfrm>
                <a:off x="2976" y="2406"/>
                <a:ext cx="0"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26658" name="Line 34"/>
              <p:cNvSpPr>
                <a:spLocks noChangeShapeType="1"/>
              </p:cNvSpPr>
              <p:nvPr/>
            </p:nvSpPr>
            <p:spPr bwMode="auto">
              <a:xfrm>
                <a:off x="3168" y="2406"/>
                <a:ext cx="0"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26659" name="Line 35"/>
              <p:cNvSpPr>
                <a:spLocks noChangeShapeType="1"/>
              </p:cNvSpPr>
              <p:nvPr/>
            </p:nvSpPr>
            <p:spPr bwMode="auto">
              <a:xfrm>
                <a:off x="3360" y="2400"/>
                <a:ext cx="0"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26660" name="Line 36"/>
              <p:cNvSpPr>
                <a:spLocks noChangeShapeType="1"/>
              </p:cNvSpPr>
              <p:nvPr/>
            </p:nvSpPr>
            <p:spPr bwMode="auto">
              <a:xfrm>
                <a:off x="3552" y="2394"/>
                <a:ext cx="0"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26661" name="Line 37"/>
              <p:cNvSpPr>
                <a:spLocks noChangeShapeType="1"/>
              </p:cNvSpPr>
              <p:nvPr/>
            </p:nvSpPr>
            <p:spPr bwMode="auto">
              <a:xfrm rot="5400000">
                <a:off x="1722" y="2340"/>
                <a:ext cx="0"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26662" name="Line 38"/>
              <p:cNvSpPr>
                <a:spLocks noChangeShapeType="1"/>
              </p:cNvSpPr>
              <p:nvPr/>
            </p:nvSpPr>
            <p:spPr bwMode="auto">
              <a:xfrm rot="5400000">
                <a:off x="1722" y="2184"/>
                <a:ext cx="0"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26663" name="Line 39"/>
              <p:cNvSpPr>
                <a:spLocks noChangeShapeType="1"/>
              </p:cNvSpPr>
              <p:nvPr/>
            </p:nvSpPr>
            <p:spPr bwMode="auto">
              <a:xfrm rot="5400000">
                <a:off x="1722" y="2028"/>
                <a:ext cx="0"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26664" name="Line 40"/>
              <p:cNvSpPr>
                <a:spLocks noChangeShapeType="1"/>
              </p:cNvSpPr>
              <p:nvPr/>
            </p:nvSpPr>
            <p:spPr bwMode="auto">
              <a:xfrm rot="5400000">
                <a:off x="1722" y="1872"/>
                <a:ext cx="0"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26665" name="Line 41"/>
              <p:cNvSpPr>
                <a:spLocks noChangeShapeType="1"/>
              </p:cNvSpPr>
              <p:nvPr/>
            </p:nvSpPr>
            <p:spPr bwMode="auto">
              <a:xfrm rot="5400000">
                <a:off x="1722" y="1716"/>
                <a:ext cx="0"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26666" name="Line 42"/>
              <p:cNvSpPr>
                <a:spLocks noChangeShapeType="1"/>
              </p:cNvSpPr>
              <p:nvPr/>
            </p:nvSpPr>
            <p:spPr bwMode="auto">
              <a:xfrm rot="5400000">
                <a:off x="1722" y="1560"/>
                <a:ext cx="0"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26667" name="Freeform 43"/>
              <p:cNvSpPr>
                <a:spLocks/>
              </p:cNvSpPr>
              <p:nvPr/>
            </p:nvSpPr>
            <p:spPr bwMode="auto">
              <a:xfrm>
                <a:off x="1842" y="1548"/>
                <a:ext cx="1788" cy="702"/>
              </a:xfrm>
              <a:custGeom>
                <a:avLst/>
                <a:gdLst/>
                <a:ahLst/>
                <a:cxnLst>
                  <a:cxn ang="0">
                    <a:pos x="0" y="0"/>
                  </a:cxn>
                  <a:cxn ang="0">
                    <a:pos x="924" y="456"/>
                  </a:cxn>
                  <a:cxn ang="0">
                    <a:pos x="1788" y="702"/>
                  </a:cxn>
                </a:cxnLst>
                <a:rect l="0" t="0" r="r" b="b"/>
                <a:pathLst>
                  <a:path w="1788" h="702">
                    <a:moveTo>
                      <a:pt x="0" y="0"/>
                    </a:moveTo>
                    <a:cubicBezTo>
                      <a:pt x="313" y="169"/>
                      <a:pt x="626" y="339"/>
                      <a:pt x="924" y="456"/>
                    </a:cubicBezTo>
                    <a:cubicBezTo>
                      <a:pt x="1222" y="573"/>
                      <a:pt x="1505" y="637"/>
                      <a:pt x="1788" y="702"/>
                    </a:cubicBezTo>
                  </a:path>
                </a:pathLst>
              </a:custGeom>
              <a:noFill/>
              <a:ln w="19050" cap="flat" cmpd="sng">
                <a:solidFill>
                  <a:schemeClr val="bg2"/>
                </a:solidFill>
                <a:prstDash val="solid"/>
                <a:round/>
                <a:headEnd type="none" w="sm" len="sm"/>
                <a:tailEnd type="none" w="med" len="sm"/>
              </a:ln>
              <a:effectLst/>
            </p:spPr>
            <p:txBody>
              <a:bodyPr wrap="none" anchor="ctr"/>
              <a:lstStyle/>
              <a:p>
                <a:endParaRPr lang="en-US"/>
              </a:p>
            </p:txBody>
          </p:sp>
          <p:sp>
            <p:nvSpPr>
              <p:cNvPr id="26668" name="Line 44"/>
              <p:cNvSpPr>
                <a:spLocks noChangeShapeType="1"/>
              </p:cNvSpPr>
              <p:nvPr/>
            </p:nvSpPr>
            <p:spPr bwMode="auto">
              <a:xfrm rot="2326218">
                <a:off x="1955" y="1555"/>
                <a:ext cx="1"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26669" name="Line 45"/>
              <p:cNvSpPr>
                <a:spLocks noChangeShapeType="1"/>
              </p:cNvSpPr>
              <p:nvPr/>
            </p:nvSpPr>
            <p:spPr bwMode="auto">
              <a:xfrm rot="2326218">
                <a:off x="2093" y="1627"/>
                <a:ext cx="1"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26670" name="Line 46"/>
              <p:cNvSpPr>
                <a:spLocks noChangeShapeType="1"/>
              </p:cNvSpPr>
              <p:nvPr/>
            </p:nvSpPr>
            <p:spPr bwMode="auto">
              <a:xfrm rot="2326218">
                <a:off x="2231" y="1699"/>
                <a:ext cx="1"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26671" name="Line 47"/>
              <p:cNvSpPr>
                <a:spLocks noChangeShapeType="1"/>
              </p:cNvSpPr>
              <p:nvPr/>
            </p:nvSpPr>
            <p:spPr bwMode="auto">
              <a:xfrm rot="2326218">
                <a:off x="2369" y="1765"/>
                <a:ext cx="1"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26672" name="Line 48"/>
              <p:cNvSpPr>
                <a:spLocks noChangeShapeType="1"/>
              </p:cNvSpPr>
              <p:nvPr/>
            </p:nvSpPr>
            <p:spPr bwMode="auto">
              <a:xfrm rot="2326218">
                <a:off x="2507" y="1831"/>
                <a:ext cx="1"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26673" name="Line 49"/>
              <p:cNvSpPr>
                <a:spLocks noChangeShapeType="1"/>
              </p:cNvSpPr>
              <p:nvPr/>
            </p:nvSpPr>
            <p:spPr bwMode="auto">
              <a:xfrm rot="2326218">
                <a:off x="2645" y="1891"/>
                <a:ext cx="1"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26674" name="Line 50"/>
              <p:cNvSpPr>
                <a:spLocks noChangeShapeType="1"/>
              </p:cNvSpPr>
              <p:nvPr/>
            </p:nvSpPr>
            <p:spPr bwMode="auto">
              <a:xfrm rot="2326218">
                <a:off x="2777" y="1951"/>
                <a:ext cx="1"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26675" name="Line 51"/>
              <p:cNvSpPr>
                <a:spLocks noChangeShapeType="1"/>
              </p:cNvSpPr>
              <p:nvPr/>
            </p:nvSpPr>
            <p:spPr bwMode="auto">
              <a:xfrm rot="2326218">
                <a:off x="2921" y="1999"/>
                <a:ext cx="1"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26676" name="Line 52"/>
              <p:cNvSpPr>
                <a:spLocks noChangeShapeType="1"/>
              </p:cNvSpPr>
              <p:nvPr/>
            </p:nvSpPr>
            <p:spPr bwMode="auto">
              <a:xfrm rot="2326218">
                <a:off x="3059" y="2053"/>
                <a:ext cx="1"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26677" name="Line 53"/>
              <p:cNvSpPr>
                <a:spLocks noChangeShapeType="1"/>
              </p:cNvSpPr>
              <p:nvPr/>
            </p:nvSpPr>
            <p:spPr bwMode="auto">
              <a:xfrm rot="2326218">
                <a:off x="3197" y="2095"/>
                <a:ext cx="1"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26678" name="Line 54"/>
              <p:cNvSpPr>
                <a:spLocks noChangeShapeType="1"/>
              </p:cNvSpPr>
              <p:nvPr/>
            </p:nvSpPr>
            <p:spPr bwMode="auto">
              <a:xfrm rot="2326218">
                <a:off x="3335" y="2131"/>
                <a:ext cx="1"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26679" name="Line 55"/>
              <p:cNvSpPr>
                <a:spLocks noChangeShapeType="1"/>
              </p:cNvSpPr>
              <p:nvPr/>
            </p:nvSpPr>
            <p:spPr bwMode="auto">
              <a:xfrm rot="2326218">
                <a:off x="3473" y="2161"/>
                <a:ext cx="1"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26680" name="Line 56"/>
              <p:cNvSpPr>
                <a:spLocks noChangeShapeType="1"/>
              </p:cNvSpPr>
              <p:nvPr/>
            </p:nvSpPr>
            <p:spPr bwMode="auto">
              <a:xfrm rot="2326218">
                <a:off x="3611" y="2191"/>
                <a:ext cx="1" cy="48"/>
              </a:xfrm>
              <a:prstGeom prst="line">
                <a:avLst/>
              </a:prstGeom>
              <a:noFill/>
              <a:ln w="19050">
                <a:solidFill>
                  <a:schemeClr val="bg2"/>
                </a:solidFill>
                <a:round/>
                <a:headEnd type="none" w="sm" len="sm"/>
                <a:tailEnd type="none" w="med" len="sm"/>
              </a:ln>
              <a:effectLst/>
            </p:spPr>
            <p:txBody>
              <a:bodyPr wrap="none" anchor="ctr"/>
              <a:lstStyle/>
              <a:p>
                <a:endParaRPr lang="en-US"/>
              </a:p>
            </p:txBody>
          </p:sp>
          <p:sp>
            <p:nvSpPr>
              <p:cNvPr id="26681" name="Line 57"/>
              <p:cNvSpPr>
                <a:spLocks noChangeShapeType="1"/>
              </p:cNvSpPr>
              <p:nvPr/>
            </p:nvSpPr>
            <p:spPr bwMode="auto">
              <a:xfrm>
                <a:off x="2316" y="1860"/>
                <a:ext cx="228" cy="114"/>
              </a:xfrm>
              <a:prstGeom prst="line">
                <a:avLst/>
              </a:prstGeom>
              <a:noFill/>
              <a:ln w="19050">
                <a:solidFill>
                  <a:schemeClr val="bg2"/>
                </a:solidFill>
                <a:round/>
                <a:headEnd type="none" w="sm" len="sm"/>
                <a:tailEnd type="triangle" w="med" len="sm"/>
              </a:ln>
              <a:effectLst/>
            </p:spPr>
            <p:txBody>
              <a:bodyPr wrap="none" anchor="ctr"/>
              <a:lstStyle/>
              <a:p>
                <a:endParaRPr lang="en-US"/>
              </a:p>
            </p:txBody>
          </p:sp>
          <p:sp>
            <p:nvSpPr>
              <p:cNvPr id="26682" name="Line 58"/>
              <p:cNvSpPr>
                <a:spLocks noChangeShapeType="1"/>
              </p:cNvSpPr>
              <p:nvPr/>
            </p:nvSpPr>
            <p:spPr bwMode="auto">
              <a:xfrm flipH="1">
                <a:off x="2538" y="2364"/>
                <a:ext cx="288" cy="6"/>
              </a:xfrm>
              <a:prstGeom prst="line">
                <a:avLst/>
              </a:prstGeom>
              <a:noFill/>
              <a:ln w="19050">
                <a:solidFill>
                  <a:schemeClr val="bg2"/>
                </a:solidFill>
                <a:round/>
                <a:headEnd type="none" w="sm" len="sm"/>
                <a:tailEnd type="triangle" w="med" len="sm"/>
              </a:ln>
              <a:effectLst/>
            </p:spPr>
            <p:txBody>
              <a:bodyPr wrap="none" anchor="ctr"/>
              <a:lstStyle/>
              <a:p>
                <a:endParaRPr lang="en-US"/>
              </a:p>
            </p:txBody>
          </p:sp>
          <p:sp>
            <p:nvSpPr>
              <p:cNvPr id="26683" name="Line 59"/>
              <p:cNvSpPr>
                <a:spLocks noChangeShapeType="1"/>
              </p:cNvSpPr>
              <p:nvPr/>
            </p:nvSpPr>
            <p:spPr bwMode="auto">
              <a:xfrm flipV="1">
                <a:off x="1776" y="1824"/>
                <a:ext cx="6" cy="252"/>
              </a:xfrm>
              <a:prstGeom prst="line">
                <a:avLst/>
              </a:prstGeom>
              <a:noFill/>
              <a:ln w="19050">
                <a:solidFill>
                  <a:schemeClr val="bg2"/>
                </a:solidFill>
                <a:round/>
                <a:headEnd type="none" w="sm" len="sm"/>
                <a:tailEnd type="triangle" w="med" len="sm"/>
              </a:ln>
              <a:effectLst/>
            </p:spPr>
            <p:txBody>
              <a:bodyPr wrap="none" anchor="ctr"/>
              <a:lstStyle/>
              <a:p>
                <a:endParaRPr lang="en-US"/>
              </a:p>
            </p:txBody>
          </p:sp>
        </p:grpSp>
        <p:sp>
          <p:nvSpPr>
            <p:cNvPr id="26684" name="Rectangle 60"/>
            <p:cNvSpPr>
              <a:spLocks noChangeArrowheads="1"/>
            </p:cNvSpPr>
            <p:nvPr/>
          </p:nvSpPr>
          <p:spPr bwMode="auto">
            <a:xfrm>
              <a:off x="3437" y="1131"/>
              <a:ext cx="60" cy="164"/>
            </a:xfrm>
            <a:prstGeom prst="rect">
              <a:avLst/>
            </a:prstGeom>
            <a:solidFill>
              <a:srgbClr val="975737"/>
            </a:solidFill>
            <a:ln w="50800">
              <a:noFill/>
              <a:miter lim="800000"/>
              <a:headEnd type="none" w="sm" len="sm"/>
              <a:tailEnd type="none" w="med" len="sm"/>
            </a:ln>
            <a:effectLst/>
          </p:spPr>
          <p:txBody>
            <a:bodyPr wrap="none" anchor="ctr"/>
            <a:lstStyle/>
            <a:p>
              <a:endParaRPr lang="en-US"/>
            </a:p>
          </p:txBody>
        </p:sp>
        <p:sp>
          <p:nvSpPr>
            <p:cNvPr id="26685" name="Rectangle 61"/>
            <p:cNvSpPr>
              <a:spLocks noChangeArrowheads="1"/>
            </p:cNvSpPr>
            <p:nvPr/>
          </p:nvSpPr>
          <p:spPr bwMode="auto">
            <a:xfrm>
              <a:off x="3785" y="87"/>
              <a:ext cx="1512" cy="637"/>
            </a:xfrm>
            <a:prstGeom prst="rect">
              <a:avLst/>
            </a:prstGeom>
            <a:noFill/>
            <a:ln w="28575" cap="rnd">
              <a:solidFill>
                <a:schemeClr val="bg2"/>
              </a:solidFill>
              <a:prstDash val="sysDot"/>
              <a:miter lim="800000"/>
              <a:headEnd type="none" w="sm" len="sm"/>
              <a:tailEnd type="none" w="med" len="sm"/>
            </a:ln>
            <a:effectLst/>
          </p:spPr>
          <p:txBody>
            <a:bodyPr wrap="none" anchor="ctr"/>
            <a:lstStyle/>
            <a:p>
              <a:endParaRPr lang="en-US"/>
            </a:p>
          </p:txBody>
        </p:sp>
      </p:grpSp>
      <p:sp>
        <p:nvSpPr>
          <p:cNvPr id="26687" name="Comment 63"/>
          <p:cNvSpPr>
            <a:spLocks noChangeArrowheads="1"/>
          </p:cNvSpPr>
          <p:nvPr/>
        </p:nvSpPr>
        <p:spPr bwMode="auto">
          <a:xfrm>
            <a:off x="835075" y="1652825"/>
            <a:ext cx="5006975" cy="519113"/>
          </a:xfrm>
          <a:prstGeom prst="rect">
            <a:avLst/>
          </a:prstGeom>
          <a:noFill/>
          <a:ln w="12700">
            <a:noFill/>
            <a:miter lim="800000"/>
            <a:headEnd type="none" w="sm" len="sm"/>
            <a:tailEnd type="none" w="sm" len="sm"/>
          </a:ln>
          <a:effectLst/>
        </p:spPr>
        <p:txBody>
          <a:bodyPr wrap="none">
            <a:spAutoFit/>
          </a:bodyPr>
          <a:lstStyle/>
          <a:p>
            <a:pPr>
              <a:buClr>
                <a:schemeClr val="hlink"/>
              </a:buClr>
              <a:buFont typeface="Monotype Sorts" pitchFamily="2" charset="2"/>
              <a:buNone/>
            </a:pPr>
            <a:r>
              <a:rPr lang="en-US" dirty="0"/>
              <a:t>Minimal turbulence (inlet baffles)</a:t>
            </a:r>
          </a:p>
        </p:txBody>
      </p:sp>
      <p:sp>
        <p:nvSpPr>
          <p:cNvPr id="26688" name="Comment 64"/>
          <p:cNvSpPr>
            <a:spLocks noChangeArrowheads="1"/>
          </p:cNvSpPr>
          <p:nvPr/>
        </p:nvSpPr>
        <p:spPr bwMode="auto">
          <a:xfrm>
            <a:off x="835075" y="2238613"/>
            <a:ext cx="8135938" cy="519112"/>
          </a:xfrm>
          <a:prstGeom prst="rect">
            <a:avLst/>
          </a:prstGeom>
          <a:noFill/>
          <a:ln w="12700">
            <a:noFill/>
            <a:miter lim="800000"/>
            <a:headEnd type="none" w="sm" len="sm"/>
            <a:tailEnd type="none" w="sm" len="sm"/>
          </a:ln>
          <a:effectLst/>
        </p:spPr>
        <p:txBody>
          <a:bodyPr wrap="none">
            <a:spAutoFit/>
          </a:bodyPr>
          <a:lstStyle/>
          <a:p>
            <a:pPr>
              <a:buClr>
                <a:schemeClr val="hlink"/>
              </a:buClr>
              <a:buFont typeface="Monotype Sorts" pitchFamily="2" charset="2"/>
              <a:buNone/>
            </a:pPr>
            <a:r>
              <a:rPr lang="en-US"/>
              <a:t>Uniform velocity (small dimensions normal to velocity)</a:t>
            </a:r>
          </a:p>
        </p:txBody>
      </p:sp>
      <p:sp>
        <p:nvSpPr>
          <p:cNvPr id="26689" name="Comment 65"/>
          <p:cNvSpPr>
            <a:spLocks noChangeArrowheads="1"/>
          </p:cNvSpPr>
          <p:nvPr/>
        </p:nvSpPr>
        <p:spPr bwMode="auto">
          <a:xfrm>
            <a:off x="835075" y="2824400"/>
            <a:ext cx="4168775" cy="519113"/>
          </a:xfrm>
          <a:prstGeom prst="rect">
            <a:avLst/>
          </a:prstGeom>
          <a:noFill/>
          <a:ln w="12700">
            <a:noFill/>
            <a:miter lim="800000"/>
            <a:headEnd type="none" w="sm" len="sm"/>
            <a:tailEnd type="none" w="sm" len="sm"/>
          </a:ln>
          <a:effectLst/>
        </p:spPr>
        <p:txBody>
          <a:bodyPr wrap="none">
            <a:spAutoFit/>
          </a:bodyPr>
          <a:lstStyle/>
          <a:p>
            <a:pPr>
              <a:buClr>
                <a:schemeClr val="hlink"/>
              </a:buClr>
              <a:buFont typeface="Monotype Sorts" pitchFamily="2" charset="2"/>
              <a:buNone/>
            </a:pPr>
            <a:r>
              <a:rPr lang="en-US"/>
              <a:t>No scour of settled particles</a:t>
            </a:r>
          </a:p>
        </p:txBody>
      </p:sp>
      <p:sp>
        <p:nvSpPr>
          <p:cNvPr id="26690" name="Comment 66"/>
          <p:cNvSpPr>
            <a:spLocks noChangeArrowheads="1"/>
          </p:cNvSpPr>
          <p:nvPr/>
        </p:nvSpPr>
        <p:spPr bwMode="auto">
          <a:xfrm>
            <a:off x="835075" y="3410188"/>
            <a:ext cx="5805488" cy="519112"/>
          </a:xfrm>
          <a:prstGeom prst="rect">
            <a:avLst/>
          </a:prstGeom>
          <a:noFill/>
          <a:ln w="12700">
            <a:noFill/>
            <a:miter lim="800000"/>
            <a:headEnd type="none" w="sm" len="sm"/>
            <a:tailEnd type="none" w="sm" len="sm"/>
          </a:ln>
          <a:effectLst/>
        </p:spPr>
        <p:txBody>
          <a:bodyPr wrap="none">
            <a:spAutoFit/>
          </a:bodyPr>
          <a:lstStyle/>
          <a:p>
            <a:pPr>
              <a:buClr>
                <a:schemeClr val="hlink"/>
              </a:buClr>
              <a:buFont typeface="Monotype Sorts" pitchFamily="2" charset="2"/>
              <a:buNone/>
            </a:pPr>
            <a:r>
              <a:rPr lang="en-US"/>
              <a:t>Slow moving particle collection system</a:t>
            </a:r>
          </a:p>
        </p:txBody>
      </p:sp>
      <p:sp>
        <p:nvSpPr>
          <p:cNvPr id="26691" name="Comment 67"/>
          <p:cNvSpPr>
            <a:spLocks noChangeArrowheads="1"/>
          </p:cNvSpPr>
          <p:nvPr/>
        </p:nvSpPr>
        <p:spPr bwMode="auto">
          <a:xfrm>
            <a:off x="835075" y="3995975"/>
            <a:ext cx="6835775" cy="519113"/>
          </a:xfrm>
          <a:prstGeom prst="rect">
            <a:avLst/>
          </a:prstGeom>
          <a:noFill/>
          <a:ln w="12700">
            <a:noFill/>
            <a:miter lim="800000"/>
            <a:headEnd type="none" w="sm" len="sm"/>
            <a:tailEnd type="none" w="sm" len="sm"/>
          </a:ln>
          <a:effectLst/>
        </p:spPr>
        <p:txBody>
          <a:bodyPr wrap="none">
            <a:spAutoFit/>
          </a:bodyPr>
          <a:lstStyle/>
          <a:p>
            <a:pPr>
              <a:buClr>
                <a:schemeClr val="hlink"/>
              </a:buClr>
              <a:buFont typeface="Monotype Sorts" pitchFamily="2" charset="2"/>
              <a:buNone/>
            </a:pPr>
            <a:r>
              <a:rPr lang="en-US"/>
              <a:t>Q/A</a:t>
            </a:r>
            <a:r>
              <a:rPr lang="en-US" baseline="-25000"/>
              <a:t>s</a:t>
            </a:r>
            <a:r>
              <a:rPr lang="en-US"/>
              <a:t> must be small (to capture small particles)</a:t>
            </a:r>
          </a:p>
        </p:txBody>
      </p:sp>
      <p:sp>
        <p:nvSpPr>
          <p:cNvPr id="26694" name="Text Box 70"/>
          <p:cNvSpPr txBox="1">
            <a:spLocks noChangeArrowheads="1"/>
          </p:cNvSpPr>
          <p:nvPr/>
        </p:nvSpPr>
        <p:spPr bwMode="auto">
          <a:xfrm>
            <a:off x="529112" y="6093835"/>
            <a:ext cx="8212481" cy="923330"/>
          </a:xfrm>
          <a:prstGeom prst="rect">
            <a:avLst/>
          </a:prstGeom>
          <a:noFill/>
          <a:ln w="12700">
            <a:noFill/>
            <a:miter lim="800000"/>
            <a:headEnd type="none" w="lg" len="med"/>
            <a:tailEnd type="none" w="lg" len="med"/>
          </a:ln>
          <a:effectLst/>
        </p:spPr>
        <p:txBody>
          <a:bodyPr wrap="square">
            <a:spAutoFit/>
          </a:bodyPr>
          <a:lstStyle/>
          <a:p>
            <a:r>
              <a:rPr lang="en-US" sz="1800" dirty="0"/>
              <a:t>* </a:t>
            </a:r>
            <a:r>
              <a:rPr lang="en-US" sz="1800" b="1" dirty="0"/>
              <a:t>Surface Water Treatment for Communities in Developing Countries. </a:t>
            </a:r>
            <a:r>
              <a:rPr lang="en-US" sz="1800" b="1" dirty="0">
                <a:hlinkClick r:id="rId5" tooltip="Christopher R. Schulz,Daniel A. Okun"/>
              </a:rPr>
              <a:t>Christopher R. </a:t>
            </a:r>
            <a:r>
              <a:rPr lang="en-US" sz="1800" b="1" dirty="0" err="1">
                <a:hlinkClick r:id="rId5" tooltip="Christopher R. Schulz,Daniel A. Okun"/>
              </a:rPr>
              <a:t>Schulz,Daniel</a:t>
            </a:r>
            <a:r>
              <a:rPr lang="en-US" sz="1800" b="1" dirty="0">
                <a:hlinkClick r:id="rId5" tooltip="Christopher R. Schulz,Daniel A. Okun"/>
              </a:rPr>
              <a:t> A. </a:t>
            </a:r>
            <a:r>
              <a:rPr lang="en-US" sz="1800" b="1" dirty="0" err="1">
                <a:hlinkClick r:id="rId5" tooltip="Christopher R. Schulz,Daniel A. Okun"/>
              </a:rPr>
              <a:t>Okun</a:t>
            </a:r>
            <a:endParaRPr lang="en-US" sz="1800" b="1" dirty="0"/>
          </a:p>
          <a:p>
            <a:endParaRPr lang="en-US" sz="1800" dirty="0"/>
          </a:p>
        </p:txBody>
      </p:sp>
      <p:graphicFrame>
        <p:nvGraphicFramePr>
          <p:cNvPr id="624643" name="Object 3"/>
          <p:cNvGraphicFramePr>
            <a:graphicFrameLocks noChangeAspect="1"/>
          </p:cNvGraphicFramePr>
          <p:nvPr>
            <p:extLst>
              <p:ext uri="{D42A27DB-BD31-4B8C-83A1-F6EECF244321}">
                <p14:modId xmlns:p14="http://schemas.microsoft.com/office/powerpoint/2010/main" val="2713930027"/>
              </p:ext>
            </p:extLst>
          </p:nvPr>
        </p:nvGraphicFramePr>
        <p:xfrm>
          <a:off x="7571426" y="4515088"/>
          <a:ext cx="1041400" cy="800100"/>
        </p:xfrm>
        <a:graphic>
          <a:graphicData uri="http://schemas.openxmlformats.org/presentationml/2006/ole">
            <mc:AlternateContent xmlns:mc="http://schemas.openxmlformats.org/markup-compatibility/2006">
              <mc:Choice xmlns:v="urn:schemas-microsoft-com:vml" Requires="v">
                <p:oleObj spid="_x0000_s624773" name="Equation" r:id="rId6" imgW="1041120" imgH="799920" progId="Equation.DSMT4">
                  <p:embed/>
                </p:oleObj>
              </mc:Choice>
              <mc:Fallback>
                <p:oleObj name="Equation" r:id="rId6" imgW="1041120" imgH="79992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71426" y="4515088"/>
                        <a:ext cx="1041400"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 name="Oval 71"/>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smtClean="0">
                <a:solidFill>
                  <a:schemeClr val="bg1"/>
                </a:solidFill>
              </a:rPr>
              <a:t>extra</a:t>
            </a:r>
            <a:endParaRPr kumimoji="0" lang="en-US" sz="1600" b="0" i="0" u="none" strike="noStrike" cap="none" normalizeH="0" baseline="0" dirty="0" smtClean="0">
              <a:ln>
                <a:noFill/>
              </a:ln>
              <a:solidFill>
                <a:schemeClr val="bg1"/>
              </a:solidFill>
              <a:effectLst/>
              <a:latin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Turbulence in Horizontal Flow Sedimentation Tanks</a:t>
            </a:r>
            <a:endParaRPr lang="en-US" dirty="0"/>
          </a:p>
        </p:txBody>
      </p:sp>
      <p:sp>
        <p:nvSpPr>
          <p:cNvPr id="6" name="Content Placeholder 5"/>
          <p:cNvSpPr>
            <a:spLocks noGrp="1"/>
          </p:cNvSpPr>
          <p:nvPr>
            <p:ph idx="1"/>
          </p:nvPr>
        </p:nvSpPr>
        <p:spPr/>
        <p:txBody>
          <a:bodyPr/>
          <a:lstStyle/>
          <a:p>
            <a:r>
              <a:rPr lang="en-US" dirty="0" smtClean="0"/>
              <a:t>Question: If the flow through a sedimentation tank turbulent and if it is, is vertical transport by turbulent eddies significant?</a:t>
            </a:r>
          </a:p>
          <a:p>
            <a:r>
              <a:rPr lang="en-US" dirty="0" smtClean="0"/>
              <a:t>Given</a:t>
            </a:r>
          </a:p>
          <a:p>
            <a:pPr lvl="1"/>
            <a:r>
              <a:rPr lang="en-US" dirty="0" smtClean="0"/>
              <a:t>Ratio of surface area (width*length) to cross sectional area (width*depth) must be less than 18 (length/depth &lt; 18)</a:t>
            </a:r>
          </a:p>
          <a:p>
            <a:pPr lvl="1"/>
            <a:r>
              <a:rPr lang="en-US" i="1" dirty="0" err="1" smtClean="0"/>
              <a:t>V</a:t>
            </a:r>
            <a:r>
              <a:rPr lang="en-US" i="1" baseline="-25000" dirty="0" err="1" smtClean="0"/>
              <a:t>c</a:t>
            </a:r>
            <a:r>
              <a:rPr lang="en-US" dirty="0" smtClean="0"/>
              <a:t> of 0.23 mm/s (use conservative design)</a:t>
            </a:r>
          </a:p>
        </p:txBody>
      </p:sp>
      <p:sp>
        <p:nvSpPr>
          <p:cNvPr id="4" name="Oval 3"/>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smtClean="0">
                <a:solidFill>
                  <a:schemeClr val="bg1"/>
                </a:solidFill>
              </a:rPr>
              <a:t>extra</a:t>
            </a:r>
            <a:endParaRPr kumimoji="0" lang="en-US" sz="1600" b="0" i="0" u="none" strike="noStrike" cap="none" normalizeH="0" baseline="0" dirty="0" smtClean="0">
              <a:ln>
                <a:noFill/>
              </a:ln>
              <a:solidFill>
                <a:schemeClr val="bg1"/>
              </a:solidFill>
              <a:effectLst/>
              <a:latin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Channels with Weirs</a:t>
            </a:r>
            <a:endParaRPr lang="en-US" dirty="0"/>
          </a:p>
        </p:txBody>
      </p:sp>
      <p:pic>
        <p:nvPicPr>
          <p:cNvPr id="1542146" name="Picture 2" descr="https://lh3.googleusercontent.com/-q8C54sk6Bq8/Te0-0-4-oDI/AAAAAAAAfw0/Q2Uml5ti_s4/s576/IMG_1209.JPG"/>
          <p:cNvPicPr>
            <a:picLocks noChangeAspect="1" noChangeArrowheads="1"/>
          </p:cNvPicPr>
          <p:nvPr/>
        </p:nvPicPr>
        <p:blipFill>
          <a:blip r:embed="rId2" cstate="print"/>
          <a:srcRect/>
          <a:stretch>
            <a:fillRect/>
          </a:stretch>
        </p:blipFill>
        <p:spPr bwMode="auto">
          <a:xfrm>
            <a:off x="5011947" y="2418272"/>
            <a:ext cx="3329796" cy="4439728"/>
          </a:xfrm>
          <a:prstGeom prst="rect">
            <a:avLst/>
          </a:prstGeom>
          <a:noFill/>
        </p:spPr>
      </p:pic>
      <p:pic>
        <p:nvPicPr>
          <p:cNvPr id="1542148" name="Picture 4" descr="https://lh4.googleusercontent.com/-qiaJxPB884Q/Te1PrDhqhRI/AAAAAAAAf2c/QcGfPHhLYio/s576/IMG_1263.JPG"/>
          <p:cNvPicPr>
            <a:picLocks noChangeAspect="1" noChangeArrowheads="1"/>
          </p:cNvPicPr>
          <p:nvPr/>
        </p:nvPicPr>
        <p:blipFill>
          <a:blip r:embed="rId3" cstate="print"/>
          <a:srcRect/>
          <a:stretch>
            <a:fillRect/>
          </a:stretch>
        </p:blipFill>
        <p:spPr bwMode="auto">
          <a:xfrm>
            <a:off x="638355" y="2398143"/>
            <a:ext cx="3344893" cy="4459857"/>
          </a:xfrm>
          <a:prstGeom prst="rect">
            <a:avLst/>
          </a:prstGeom>
          <a:noFill/>
        </p:spPr>
      </p:pic>
      <p:sp>
        <p:nvSpPr>
          <p:cNvPr id="6" name="TextBox 5"/>
          <p:cNvSpPr txBox="1"/>
          <p:nvPr/>
        </p:nvSpPr>
        <p:spPr>
          <a:xfrm>
            <a:off x="284672" y="1863306"/>
            <a:ext cx="4070410" cy="523220"/>
          </a:xfrm>
          <a:prstGeom prst="rect">
            <a:avLst/>
          </a:prstGeom>
          <a:noFill/>
        </p:spPr>
        <p:txBody>
          <a:bodyPr wrap="none" rtlCol="0">
            <a:spAutoFit/>
          </a:bodyPr>
          <a:lstStyle/>
          <a:p>
            <a:r>
              <a:rPr lang="en-US" dirty="0" smtClean="0"/>
              <a:t>Flocculated Water Channel</a:t>
            </a:r>
            <a:endParaRPr lang="en-US" dirty="0"/>
          </a:p>
        </p:txBody>
      </p:sp>
      <p:sp>
        <p:nvSpPr>
          <p:cNvPr id="7" name="TextBox 6"/>
          <p:cNvSpPr txBox="1"/>
          <p:nvPr/>
        </p:nvSpPr>
        <p:spPr>
          <a:xfrm>
            <a:off x="4986067" y="1846052"/>
            <a:ext cx="3393942" cy="523220"/>
          </a:xfrm>
          <a:prstGeom prst="rect">
            <a:avLst/>
          </a:prstGeom>
          <a:noFill/>
        </p:spPr>
        <p:txBody>
          <a:bodyPr wrap="none" rtlCol="0">
            <a:spAutoFit/>
          </a:bodyPr>
          <a:lstStyle/>
          <a:p>
            <a:r>
              <a:rPr lang="en-US" dirty="0" smtClean="0"/>
              <a:t>Settled Water Channel</a:t>
            </a:r>
            <a:endParaRPr lang="en-US" dirty="0"/>
          </a:p>
        </p:txBody>
      </p:sp>
      <p:sp>
        <p:nvSpPr>
          <p:cNvPr id="8" name="Oval 7"/>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smtClean="0">
                <a:solidFill>
                  <a:schemeClr val="bg1"/>
                </a:solidFill>
              </a:rPr>
              <a:t>extra</a:t>
            </a:r>
            <a:endParaRPr kumimoji="0" lang="en-US" sz="1600" b="0" i="0" u="none" strike="noStrike" cap="none" normalizeH="0" baseline="0" dirty="0" smtClean="0">
              <a:ln>
                <a:noFill/>
              </a:ln>
              <a:solidFill>
                <a:schemeClr val="bg1"/>
              </a:solidFill>
              <a:effectLst/>
              <a:latin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Turbulence in Horizontal Flow Sedimentation Tanks</a:t>
            </a:r>
            <a:endParaRPr lang="en-US" dirty="0"/>
          </a:p>
        </p:txBody>
      </p:sp>
      <p:sp>
        <p:nvSpPr>
          <p:cNvPr id="6" name="Content Placeholder 5"/>
          <p:cNvSpPr>
            <a:spLocks noGrp="1"/>
          </p:cNvSpPr>
          <p:nvPr>
            <p:ph idx="1"/>
          </p:nvPr>
        </p:nvSpPr>
        <p:spPr/>
        <p:txBody>
          <a:bodyPr/>
          <a:lstStyle/>
          <a:p>
            <a:r>
              <a:rPr lang="en-US" dirty="0" smtClean="0"/>
              <a:t>What is the horizontal flow velocity (</a:t>
            </a:r>
            <a:r>
              <a:rPr lang="en-US" i="1" dirty="0" smtClean="0"/>
              <a:t>V</a:t>
            </a:r>
            <a:r>
              <a:rPr lang="en-US" i="1" baseline="-25000" dirty="0" smtClean="0"/>
              <a:t>H</a:t>
            </a:r>
            <a:r>
              <a:rPr lang="en-US" dirty="0" smtClean="0"/>
              <a:t>)?</a:t>
            </a:r>
          </a:p>
          <a:p>
            <a:pPr lvl="1"/>
            <a:r>
              <a:rPr lang="en-US" i="1" dirty="0" err="1" smtClean="0"/>
              <a:t>V</a:t>
            </a:r>
            <a:r>
              <a:rPr lang="en-US" i="1" baseline="-25000" dirty="0" err="1" smtClean="0"/>
              <a:t>c</a:t>
            </a:r>
            <a:r>
              <a:rPr lang="en-US" dirty="0" smtClean="0"/>
              <a:t>*Width*Length=</a:t>
            </a:r>
            <a:r>
              <a:rPr lang="en-US" i="1" dirty="0" smtClean="0"/>
              <a:t>V</a:t>
            </a:r>
            <a:r>
              <a:rPr lang="en-US" i="1" baseline="-25000" dirty="0" smtClean="0"/>
              <a:t>H</a:t>
            </a:r>
            <a:r>
              <a:rPr lang="en-US" dirty="0" smtClean="0"/>
              <a:t>*Width*Depth</a:t>
            </a:r>
          </a:p>
          <a:p>
            <a:pPr lvl="1"/>
            <a:r>
              <a:rPr lang="en-US" i="1" dirty="0" smtClean="0"/>
              <a:t>V</a:t>
            </a:r>
            <a:r>
              <a:rPr lang="en-US" i="1" baseline="-25000" dirty="0" smtClean="0"/>
              <a:t>H</a:t>
            </a:r>
            <a:r>
              <a:rPr lang="en-US" dirty="0" smtClean="0"/>
              <a:t> = 18*</a:t>
            </a:r>
            <a:r>
              <a:rPr lang="en-US" i="1" dirty="0" err="1" smtClean="0"/>
              <a:t>V</a:t>
            </a:r>
            <a:r>
              <a:rPr lang="en-US" i="1" baseline="-25000" dirty="0" err="1" smtClean="0"/>
              <a:t>c</a:t>
            </a:r>
            <a:r>
              <a:rPr lang="en-US" dirty="0" smtClean="0"/>
              <a:t> = 4.2 mm/s</a:t>
            </a:r>
          </a:p>
          <a:p>
            <a:pPr lvl="1"/>
            <a:r>
              <a:rPr lang="en-US" dirty="0" smtClean="0"/>
              <a:t>Re                             Therefore turbulent</a:t>
            </a:r>
          </a:p>
          <a:p>
            <a:r>
              <a:rPr lang="en-US" dirty="0" smtClean="0"/>
              <a:t>Turbulent eddies often have velocities that are order 10% of the mean velocity – 0.42 mm/s. This is higher than </a:t>
            </a:r>
            <a:r>
              <a:rPr lang="en-US" dirty="0" err="1" smtClean="0"/>
              <a:t>V</a:t>
            </a:r>
            <a:r>
              <a:rPr lang="en-US" baseline="-25000" dirty="0" err="1" smtClean="0"/>
              <a:t>c</a:t>
            </a:r>
            <a:r>
              <a:rPr lang="en-US" dirty="0" smtClean="0"/>
              <a:t> and thus the high horizontal velocity could prevent flocs from settling</a:t>
            </a:r>
          </a:p>
          <a:p>
            <a:pPr lvl="1"/>
            <a:endParaRPr lang="en-US" dirty="0" smtClean="0"/>
          </a:p>
          <a:p>
            <a:pPr lvl="2"/>
            <a:endParaRPr lang="en-US" dirty="0" smtClean="0"/>
          </a:p>
          <a:p>
            <a:pPr lvl="2"/>
            <a:endParaRPr lang="en-US" dirty="0" smtClean="0"/>
          </a:p>
          <a:p>
            <a:endParaRPr lang="en-US" dirty="0"/>
          </a:p>
        </p:txBody>
      </p:sp>
      <p:pic>
        <p:nvPicPr>
          <p:cNvPr id="776194" name="Picture 2"/>
          <p:cNvPicPr>
            <a:picLocks noChangeAspect="1" noChangeArrowheads="1"/>
          </p:cNvPicPr>
          <p:nvPr/>
        </p:nvPicPr>
        <p:blipFill>
          <a:blip r:embed="rId3" cstate="print"/>
          <a:srcRect/>
          <a:stretch>
            <a:fillRect/>
          </a:stretch>
        </p:blipFill>
        <p:spPr bwMode="auto">
          <a:xfrm>
            <a:off x="1897474" y="3197104"/>
            <a:ext cx="2045858" cy="579249"/>
          </a:xfrm>
          <a:prstGeom prst="rect">
            <a:avLst/>
          </a:prstGeom>
          <a:noFill/>
          <a:ln w="9525">
            <a:noFill/>
            <a:miter lim="800000"/>
            <a:headEnd/>
            <a:tailEnd/>
          </a:ln>
          <a:effectLst/>
        </p:spPr>
      </p:pic>
      <p:sp>
        <p:nvSpPr>
          <p:cNvPr id="7" name="Oval 6"/>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smtClean="0">
                <a:solidFill>
                  <a:schemeClr val="bg1"/>
                </a:solidFill>
              </a:rPr>
              <a:t>extra</a:t>
            </a:r>
            <a:endParaRPr kumimoji="0" lang="en-US" sz="1600" b="0" i="0" u="none" strike="noStrike" cap="none" normalizeH="0" baseline="0" dirty="0" smtClean="0">
              <a:ln>
                <a:noFill/>
              </a:ln>
              <a:solidFill>
                <a:schemeClr val="bg1"/>
              </a:solidFill>
              <a:effectLst/>
              <a:latin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sz="4000"/>
              <a:t>Problems with Horizontal Flow Tanks</a:t>
            </a:r>
          </a:p>
        </p:txBody>
      </p:sp>
      <p:sp>
        <p:nvSpPr>
          <p:cNvPr id="221187" name="Rectangle 3"/>
          <p:cNvSpPr>
            <a:spLocks noGrp="1" noChangeArrowheads="1"/>
          </p:cNvSpPr>
          <p:nvPr>
            <p:ph idx="1"/>
          </p:nvPr>
        </p:nvSpPr>
        <p:spPr/>
        <p:txBody>
          <a:bodyPr/>
          <a:lstStyle/>
          <a:p>
            <a:r>
              <a:rPr lang="en-US" sz="2800" dirty="0" smtClean="0"/>
              <a:t>Perform 3 </a:t>
            </a:r>
            <a:r>
              <a:rPr lang="en-US" sz="2800" dirty="0"/>
              <a:t>times </a:t>
            </a:r>
            <a:r>
              <a:rPr lang="en-US" sz="2800" dirty="0" smtClean="0"/>
              <a:t>worse than laboratory sedimentation </a:t>
            </a:r>
            <a:r>
              <a:rPr lang="en-US" sz="2800" dirty="0"/>
              <a:t>tanks*</a:t>
            </a:r>
          </a:p>
          <a:p>
            <a:pPr>
              <a:lnSpc>
                <a:spcPct val="90000"/>
              </a:lnSpc>
            </a:pPr>
            <a:r>
              <a:rPr lang="en-US" sz="2800" dirty="0" smtClean="0"/>
              <a:t>Are incompatible with floc blanket</a:t>
            </a:r>
          </a:p>
          <a:p>
            <a:pPr>
              <a:lnSpc>
                <a:spcPct val="90000"/>
              </a:lnSpc>
            </a:pPr>
            <a:r>
              <a:rPr lang="en-US" sz="2800" dirty="0" smtClean="0"/>
              <a:t>Generate eddies that prevent flocs from settling if the horizontal velocities are too high</a:t>
            </a:r>
          </a:p>
          <a:p>
            <a:pPr>
              <a:lnSpc>
                <a:spcPct val="90000"/>
              </a:lnSpc>
            </a:pPr>
            <a:r>
              <a:rPr lang="en-US" sz="2800" dirty="0" smtClean="0"/>
              <a:t>Cause preferential flow through plate settlers at the end of the tank (where the horizontal velocities decrease and the pressure below the plates increases)</a:t>
            </a:r>
          </a:p>
          <a:p>
            <a:pPr>
              <a:lnSpc>
                <a:spcPct val="90000"/>
              </a:lnSpc>
            </a:pPr>
            <a:r>
              <a:rPr lang="en-US" sz="2800" dirty="0" smtClean="0"/>
              <a:t>AguaClara uses vertical flow sedimentation tanks</a:t>
            </a:r>
          </a:p>
          <a:p>
            <a:endParaRPr lang="en-US" sz="2800" dirty="0"/>
          </a:p>
        </p:txBody>
      </p:sp>
      <p:sp>
        <p:nvSpPr>
          <p:cNvPr id="4" name="Rectangle 3"/>
          <p:cNvSpPr/>
          <p:nvPr/>
        </p:nvSpPr>
        <p:spPr>
          <a:xfrm>
            <a:off x="163226" y="6011614"/>
            <a:ext cx="7531986" cy="646331"/>
          </a:xfrm>
          <a:prstGeom prst="rect">
            <a:avLst/>
          </a:prstGeom>
        </p:spPr>
        <p:txBody>
          <a:bodyPr wrap="square">
            <a:spAutoFit/>
          </a:bodyPr>
          <a:lstStyle/>
          <a:p>
            <a:r>
              <a:rPr lang="en-US" sz="1800" dirty="0" smtClean="0"/>
              <a:t>*</a:t>
            </a:r>
            <a:r>
              <a:rPr lang="en-US" sz="1800" b="1" dirty="0"/>
              <a:t>Surface Water Treatment for Communities in Developing Countries. </a:t>
            </a:r>
            <a:r>
              <a:rPr lang="en-US" sz="1800" b="1" dirty="0">
                <a:hlinkClick r:id="rId3" tooltip="Christopher R. Schulz,Daniel A. Okun"/>
              </a:rPr>
              <a:t>Christopher R. </a:t>
            </a:r>
            <a:r>
              <a:rPr lang="en-US" sz="1800" b="1" dirty="0" err="1">
                <a:hlinkClick r:id="rId3" tooltip="Christopher R. Schulz,Daniel A. Okun"/>
              </a:rPr>
              <a:t>Schulz,Daniel</a:t>
            </a:r>
            <a:r>
              <a:rPr lang="en-US" sz="1800" b="1" dirty="0">
                <a:hlinkClick r:id="rId3" tooltip="Christopher R. Schulz,Daniel A. Okun"/>
              </a:rPr>
              <a:t> A. </a:t>
            </a:r>
            <a:r>
              <a:rPr lang="en-US" sz="1800" b="1" dirty="0" err="1" smtClean="0">
                <a:hlinkClick r:id="rId3" tooltip="Christopher R. Schulz,Daniel A. Okun"/>
              </a:rPr>
              <a:t>Okun</a:t>
            </a:r>
            <a:r>
              <a:rPr lang="en-US" sz="1800" b="1" dirty="0" smtClean="0"/>
              <a:t>. </a:t>
            </a:r>
            <a:r>
              <a:rPr lang="en-US" sz="1800" dirty="0" smtClean="0"/>
              <a:t>page 140</a:t>
            </a:r>
            <a:endParaRPr lang="en-US" sz="1800" dirty="0"/>
          </a:p>
        </p:txBody>
      </p:sp>
      <p:sp>
        <p:nvSpPr>
          <p:cNvPr id="5" name="Oval 4"/>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smtClean="0">
                <a:solidFill>
                  <a:schemeClr val="bg1"/>
                </a:solidFill>
              </a:rPr>
              <a:t>extra</a:t>
            </a:r>
            <a:endParaRPr kumimoji="0" lang="en-US" sz="1600" b="0" i="0" u="none" strike="noStrike" cap="none" normalizeH="0" baseline="0" dirty="0" smtClean="0">
              <a:ln>
                <a:noFill/>
              </a:ln>
              <a:solidFill>
                <a:schemeClr val="bg1"/>
              </a:solidFill>
              <a:effectLst/>
              <a:latin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5449186" cy="1143000"/>
          </a:xfrm>
        </p:spPr>
        <p:txBody>
          <a:bodyPr/>
          <a:lstStyle/>
          <a:p>
            <a:r>
              <a:rPr lang="en-US" dirty="0" smtClean="0"/>
              <a:t>How deep is the flow over the floc weir?</a:t>
            </a:r>
            <a:endParaRPr lang="en-US" dirty="0"/>
          </a:p>
        </p:txBody>
      </p:sp>
      <p:pic>
        <p:nvPicPr>
          <p:cNvPr id="1543170" name="Picture 2"/>
          <p:cNvPicPr>
            <a:picLocks noChangeAspect="1" noChangeArrowheads="1"/>
          </p:cNvPicPr>
          <p:nvPr/>
        </p:nvPicPr>
        <p:blipFill>
          <a:blip r:embed="rId4" cstate="print"/>
          <a:srcRect/>
          <a:stretch>
            <a:fillRect/>
          </a:stretch>
        </p:blipFill>
        <p:spPr bwMode="auto">
          <a:xfrm>
            <a:off x="4476306" y="1831077"/>
            <a:ext cx="4031512" cy="3496720"/>
          </a:xfrm>
          <a:prstGeom prst="rect">
            <a:avLst/>
          </a:prstGeom>
          <a:noFill/>
          <a:ln w="9525">
            <a:noFill/>
            <a:miter lim="800000"/>
            <a:headEnd/>
            <a:tailEnd/>
          </a:ln>
        </p:spPr>
      </p:pic>
      <p:graphicFrame>
        <p:nvGraphicFramePr>
          <p:cNvPr id="1543171" name="Object 3"/>
          <p:cNvGraphicFramePr>
            <a:graphicFrameLocks noChangeAspect="1"/>
          </p:cNvGraphicFramePr>
          <p:nvPr/>
        </p:nvGraphicFramePr>
        <p:xfrm>
          <a:off x="5292208" y="1823041"/>
          <a:ext cx="3721100" cy="419100"/>
        </p:xfrm>
        <a:graphic>
          <a:graphicData uri="http://schemas.openxmlformats.org/presentationml/2006/ole">
            <mc:AlternateContent xmlns:mc="http://schemas.openxmlformats.org/markup-compatibility/2006">
              <mc:Choice xmlns:v="urn:schemas-microsoft-com:vml" Requires="v">
                <p:oleObj spid="_x0000_s1543832" name="Equation" r:id="rId5" imgW="3720960" imgH="419040" progId="Equation.DSMT4">
                  <p:embed/>
                </p:oleObj>
              </mc:Choice>
              <mc:Fallback>
                <p:oleObj name="Equation" r:id="rId5" imgW="3720960" imgH="41904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2208" y="1823041"/>
                        <a:ext cx="37211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43172" name="Object 4">
            <a:hlinkClick r:id="" action="ppaction://ole?verb=0"/>
          </p:cNvPr>
          <p:cNvGraphicFramePr>
            <a:graphicFrameLocks/>
          </p:cNvGraphicFramePr>
          <p:nvPr/>
        </p:nvGraphicFramePr>
        <p:xfrm>
          <a:off x="227492" y="1815803"/>
          <a:ext cx="2455863" cy="709613"/>
        </p:xfrm>
        <a:graphic>
          <a:graphicData uri="http://schemas.openxmlformats.org/presentationml/2006/ole">
            <mc:AlternateContent xmlns:mc="http://schemas.openxmlformats.org/markup-compatibility/2006">
              <mc:Choice xmlns:v="urn:schemas-microsoft-com:vml" Requires="v">
                <p:oleObj spid="_x0000_s1543833" name="Equation" r:id="rId7" imgW="2476440" imgH="736560" progId="Equation.DSMT4">
                  <p:embed/>
                </p:oleObj>
              </mc:Choice>
              <mc:Fallback>
                <p:oleObj name="Equation" r:id="rId7" imgW="2476440" imgH="736560" progId="Equation.DSMT4">
                  <p:embed/>
                  <p:pic>
                    <p:nvPicPr>
                      <p:cNvPr id="0" name="Picture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492" y="1815803"/>
                        <a:ext cx="2455863" cy="70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4">
            <a:hlinkClick r:id="" action="ppaction://ole?verb=0"/>
          </p:cNvPr>
          <p:cNvGraphicFramePr>
            <a:graphicFrameLocks/>
          </p:cNvGraphicFramePr>
          <p:nvPr/>
        </p:nvGraphicFramePr>
        <p:xfrm>
          <a:off x="23813" y="2568575"/>
          <a:ext cx="4106862" cy="1039813"/>
        </p:xfrm>
        <a:graphic>
          <a:graphicData uri="http://schemas.openxmlformats.org/presentationml/2006/ole">
            <mc:AlternateContent xmlns:mc="http://schemas.openxmlformats.org/markup-compatibility/2006">
              <mc:Choice xmlns:v="urn:schemas-microsoft-com:vml" Requires="v">
                <p:oleObj spid="_x0000_s1543834" name="Equation" r:id="rId9" imgW="4140000" imgH="1079280" progId="Equation.DSMT4">
                  <p:embed/>
                </p:oleObj>
              </mc:Choice>
              <mc:Fallback>
                <p:oleObj name="Equation" r:id="rId9" imgW="4140000" imgH="1079280" progId="Equation.DSMT4">
                  <p:embed/>
                  <p:pic>
                    <p:nvPicPr>
                      <p:cNvPr id="0" name="Object 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813" y="2568575"/>
                        <a:ext cx="4106862" cy="103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4">
            <a:hlinkClick r:id="" action="ppaction://ole?verb=0"/>
          </p:cNvPr>
          <p:cNvGraphicFramePr>
            <a:graphicFrameLocks/>
          </p:cNvGraphicFramePr>
          <p:nvPr/>
        </p:nvGraphicFramePr>
        <p:xfrm>
          <a:off x="90306" y="3924300"/>
          <a:ext cx="4548188" cy="965200"/>
        </p:xfrm>
        <a:graphic>
          <a:graphicData uri="http://schemas.openxmlformats.org/presentationml/2006/ole">
            <mc:AlternateContent xmlns:mc="http://schemas.openxmlformats.org/markup-compatibility/2006">
              <mc:Choice xmlns:v="urn:schemas-microsoft-com:vml" Requires="v">
                <p:oleObj spid="_x0000_s1543835" name="Equation" r:id="rId11" imgW="4584600" imgH="1002960" progId="Equation.DSMT4">
                  <p:embed/>
                </p:oleObj>
              </mc:Choice>
              <mc:Fallback>
                <p:oleObj name="Equation" r:id="rId11" imgW="4584600" imgH="1002960" progId="Equation.DSMT4">
                  <p:embed/>
                  <p:pic>
                    <p:nvPicPr>
                      <p:cNvPr id="0" name="Picture 6"/>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0306" y="3924300"/>
                        <a:ext cx="4548188"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4">
            <a:hlinkClick r:id="" action="ppaction://ole?verb=0"/>
          </p:cNvPr>
          <p:cNvGraphicFramePr>
            <a:graphicFrameLocks/>
          </p:cNvGraphicFramePr>
          <p:nvPr/>
        </p:nvGraphicFramePr>
        <p:xfrm>
          <a:off x="261901" y="4827587"/>
          <a:ext cx="4244975" cy="2030413"/>
        </p:xfrm>
        <a:graphic>
          <a:graphicData uri="http://schemas.openxmlformats.org/presentationml/2006/ole">
            <mc:AlternateContent xmlns:mc="http://schemas.openxmlformats.org/markup-compatibility/2006">
              <mc:Choice xmlns:v="urn:schemas-microsoft-com:vml" Requires="v">
                <p:oleObj spid="_x0000_s1543836" name="Equation" r:id="rId13" imgW="4279680" imgH="2108160" progId="Equation.DSMT4">
                  <p:embed/>
                </p:oleObj>
              </mc:Choice>
              <mc:Fallback>
                <p:oleObj name="Equation" r:id="rId13" imgW="4279680" imgH="2108160" progId="Equation.DSMT4">
                  <p:embed/>
                  <p:pic>
                    <p:nvPicPr>
                      <p:cNvPr id="0" name="Picture 7"/>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1901" y="4827587"/>
                        <a:ext cx="4244975" cy="2030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543177" name="Picture 9" descr="http://www.jfccivilengineer.com/images/sharp_4.gif"/>
          <p:cNvPicPr>
            <a:picLocks noChangeAspect="1" noChangeArrowheads="1"/>
          </p:cNvPicPr>
          <p:nvPr/>
        </p:nvPicPr>
        <p:blipFill>
          <a:blip r:embed="rId15" cstate="print"/>
          <a:srcRect/>
          <a:stretch>
            <a:fillRect/>
          </a:stretch>
        </p:blipFill>
        <p:spPr bwMode="auto">
          <a:xfrm>
            <a:off x="3115708" y="1997111"/>
            <a:ext cx="1476375" cy="390526"/>
          </a:xfrm>
          <a:prstGeom prst="rect">
            <a:avLst/>
          </a:prstGeom>
          <a:noFill/>
        </p:spPr>
      </p:pic>
      <p:pic>
        <p:nvPicPr>
          <p:cNvPr id="1543180" name="Picture 12" descr="http://www.jfccivilengineer.com/images/sharp_2.jpg"/>
          <p:cNvPicPr>
            <a:picLocks noChangeAspect="1" noChangeArrowheads="1"/>
          </p:cNvPicPr>
          <p:nvPr/>
        </p:nvPicPr>
        <p:blipFill>
          <a:blip r:embed="rId16" cstate="print"/>
          <a:srcRect l="4842" t="7535" r="49409" b="21595"/>
          <a:stretch>
            <a:fillRect/>
          </a:stretch>
        </p:blipFill>
        <p:spPr bwMode="auto">
          <a:xfrm>
            <a:off x="6809688" y="318978"/>
            <a:ext cx="2068498" cy="882502"/>
          </a:xfrm>
          <a:prstGeom prst="rect">
            <a:avLst/>
          </a:prstGeom>
          <a:noFill/>
        </p:spPr>
      </p:pic>
      <p:sp>
        <p:nvSpPr>
          <p:cNvPr id="11" name="TextBox 10"/>
          <p:cNvSpPr txBox="1"/>
          <p:nvPr/>
        </p:nvSpPr>
        <p:spPr>
          <a:xfrm>
            <a:off x="4845133" y="5533901"/>
            <a:ext cx="3776353" cy="954107"/>
          </a:xfrm>
          <a:prstGeom prst="rect">
            <a:avLst/>
          </a:prstGeom>
          <a:noFill/>
        </p:spPr>
        <p:txBody>
          <a:bodyPr wrap="square" rtlCol="0">
            <a:spAutoFit/>
          </a:bodyPr>
          <a:lstStyle/>
          <a:p>
            <a:r>
              <a:rPr lang="en-US" dirty="0" smtClean="0"/>
              <a:t>Depth of floc suspension flowing over weir</a:t>
            </a:r>
            <a:endParaRPr lang="en-US" dirty="0"/>
          </a:p>
        </p:txBody>
      </p:sp>
      <p:pic>
        <p:nvPicPr>
          <p:cNvPr id="1543211" name="Picture 43">
            <a:hlinkClick r:id="rId17"/>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50478" y="108490"/>
            <a:ext cx="676893" cy="1303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Oval 12"/>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smtClean="0">
                <a:solidFill>
                  <a:schemeClr val="bg1"/>
                </a:solidFill>
              </a:rPr>
              <a:t>extra</a:t>
            </a:r>
            <a:endParaRPr kumimoji="0" lang="en-US" sz="1600" b="0" i="0" u="none" strike="noStrike" cap="none" normalizeH="0" baseline="0" dirty="0" smtClean="0">
              <a:ln>
                <a:noFill/>
              </a:ln>
              <a:solidFill>
                <a:schemeClr val="bg1"/>
              </a:solidFill>
              <a:effectLst/>
              <a:latin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 descr="http://designbeta.cee.cornell.edu/Designs/SedTank/6447/6Lps/SedTank_f.png"/>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46169" b="-1"/>
          <a:stretch/>
        </p:blipFill>
        <p:spPr bwMode="auto">
          <a:xfrm>
            <a:off x="5787563" y="69730"/>
            <a:ext cx="3327545" cy="134343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38224" y="304800"/>
            <a:ext cx="5071730" cy="1143000"/>
          </a:xfrm>
        </p:spPr>
        <p:txBody>
          <a:bodyPr/>
          <a:lstStyle/>
          <a:p>
            <a:r>
              <a:rPr lang="en-US" sz="4000" dirty="0" smtClean="0"/>
              <a:t>How deep is the flow over the floc weir?</a:t>
            </a:r>
            <a:endParaRPr lang="en-US" sz="4000" dirty="0"/>
          </a:p>
        </p:txBody>
      </p:sp>
      <p:graphicFrame>
        <p:nvGraphicFramePr>
          <p:cNvPr id="1558530" name="Object 7">
            <a:hlinkClick r:id="" action="ppaction://ole?verb=0"/>
          </p:cNvPr>
          <p:cNvGraphicFramePr>
            <a:graphicFrameLocks/>
          </p:cNvGraphicFramePr>
          <p:nvPr/>
        </p:nvGraphicFramePr>
        <p:xfrm>
          <a:off x="218225" y="3418958"/>
          <a:ext cx="5872163" cy="2028825"/>
        </p:xfrm>
        <a:graphic>
          <a:graphicData uri="http://schemas.openxmlformats.org/presentationml/2006/ole">
            <mc:AlternateContent xmlns:mc="http://schemas.openxmlformats.org/markup-compatibility/2006">
              <mc:Choice xmlns:v="urn:schemas-microsoft-com:vml" Requires="v">
                <p:oleObj spid="_x0000_s1559328" name="Equation" r:id="rId5" imgW="5918040" imgH="2108160" progId="Equation.DSMT4">
                  <p:embed/>
                </p:oleObj>
              </mc:Choice>
              <mc:Fallback>
                <p:oleObj name="Equation" r:id="rId5" imgW="5918040" imgH="2108160" progId="Equation.DSMT4">
                  <p:embed/>
                  <p:pic>
                    <p:nvPicPr>
                      <p:cNvPr id="0" name="Object 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225" y="3418958"/>
                        <a:ext cx="5872163"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58531" name="Object 3">
            <a:hlinkClick r:id="" action="ppaction://ole?verb=0"/>
          </p:cNvPr>
          <p:cNvGraphicFramePr>
            <a:graphicFrameLocks/>
          </p:cNvGraphicFramePr>
          <p:nvPr/>
        </p:nvGraphicFramePr>
        <p:xfrm>
          <a:off x="1207645" y="2004902"/>
          <a:ext cx="2322512" cy="393700"/>
        </p:xfrm>
        <a:graphic>
          <a:graphicData uri="http://schemas.openxmlformats.org/presentationml/2006/ole">
            <mc:AlternateContent xmlns:mc="http://schemas.openxmlformats.org/markup-compatibility/2006">
              <mc:Choice xmlns:v="urn:schemas-microsoft-com:vml" Requires="v">
                <p:oleObj spid="_x0000_s1559329" name="Equation" r:id="rId7" imgW="2349360" imgH="406080" progId="Equation.DSMT4">
                  <p:embed/>
                </p:oleObj>
              </mc:Choice>
              <mc:Fallback>
                <p:oleObj name="Equation" r:id="rId7" imgW="2349360" imgH="406080" progId="Equation.DSMT4">
                  <p:embed/>
                  <p:pic>
                    <p:nvPicPr>
                      <p:cNvPr id="0" name="Picture 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7645" y="2004902"/>
                        <a:ext cx="232251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58532" name="Object 13">
            <a:hlinkClick r:id="" action="ppaction://ole?verb=0"/>
          </p:cNvPr>
          <p:cNvGraphicFramePr>
            <a:graphicFrameLocks/>
          </p:cNvGraphicFramePr>
          <p:nvPr/>
        </p:nvGraphicFramePr>
        <p:xfrm>
          <a:off x="674688" y="2597150"/>
          <a:ext cx="3702050" cy="787400"/>
        </p:xfrm>
        <a:graphic>
          <a:graphicData uri="http://schemas.openxmlformats.org/presentationml/2006/ole">
            <mc:AlternateContent xmlns:mc="http://schemas.openxmlformats.org/markup-compatibility/2006">
              <mc:Choice xmlns:v="urn:schemas-microsoft-com:vml" Requires="v">
                <p:oleObj spid="_x0000_s1559330" name="Equation" r:id="rId9" imgW="3746160" imgH="812520" progId="Equation.DSMT4">
                  <p:embed/>
                </p:oleObj>
              </mc:Choice>
              <mc:Fallback>
                <p:oleObj name="Equation" r:id="rId9" imgW="3746160" imgH="812520" progId="Equation.DSMT4">
                  <p:embed/>
                  <p:pic>
                    <p:nvPicPr>
                      <p:cNvPr id="0" name="Object 1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4688" y="2597150"/>
                        <a:ext cx="370205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Box 6"/>
          <p:cNvSpPr txBox="1"/>
          <p:nvPr/>
        </p:nvSpPr>
        <p:spPr>
          <a:xfrm>
            <a:off x="414670" y="5656521"/>
            <a:ext cx="8446543" cy="830997"/>
          </a:xfrm>
          <a:prstGeom prst="rect">
            <a:avLst/>
          </a:prstGeom>
          <a:noFill/>
        </p:spPr>
        <p:txBody>
          <a:bodyPr wrap="none" rtlCol="0">
            <a:spAutoFit/>
          </a:bodyPr>
          <a:lstStyle/>
          <a:p>
            <a:r>
              <a:rPr lang="en-US" dirty="0" smtClean="0"/>
              <a:t>For 500 NTU and a 3 m long </a:t>
            </a:r>
            <a:r>
              <a:rPr lang="en-US" dirty="0" err="1" smtClean="0"/>
              <a:t>sed</a:t>
            </a:r>
            <a:r>
              <a:rPr lang="en-US" dirty="0" smtClean="0"/>
              <a:t> tank the depth is 18 cm.</a:t>
            </a:r>
          </a:p>
          <a:p>
            <a:r>
              <a:rPr lang="en-US" sz="2000" dirty="0" smtClean="0"/>
              <a:t>This suggests that a longer weir will be needed for longer </a:t>
            </a:r>
            <a:r>
              <a:rPr lang="en-US" sz="2000" dirty="0" err="1" smtClean="0"/>
              <a:t>sed</a:t>
            </a:r>
            <a:r>
              <a:rPr lang="en-US" sz="2000" dirty="0" smtClean="0"/>
              <a:t> tanks</a:t>
            </a:r>
            <a:endParaRPr lang="en-US" dirty="0"/>
          </a:p>
        </p:txBody>
      </p:sp>
      <p:graphicFrame>
        <p:nvGraphicFramePr>
          <p:cNvPr id="10" name="Object 13">
            <a:hlinkClick r:id="" action="ppaction://ole?verb=0"/>
          </p:cNvPr>
          <p:cNvGraphicFramePr>
            <a:graphicFrameLocks/>
          </p:cNvGraphicFramePr>
          <p:nvPr/>
        </p:nvGraphicFramePr>
        <p:xfrm>
          <a:off x="4979988" y="1842202"/>
          <a:ext cx="3538537" cy="368300"/>
        </p:xfrm>
        <a:graphic>
          <a:graphicData uri="http://schemas.openxmlformats.org/presentationml/2006/ole">
            <mc:AlternateContent xmlns:mc="http://schemas.openxmlformats.org/markup-compatibility/2006">
              <mc:Choice xmlns:v="urn:schemas-microsoft-com:vml" Requires="v">
                <p:oleObj spid="_x0000_s1559331" name="Equation" r:id="rId11" imgW="3581280" imgH="380880" progId="Equation.DSMT4">
                  <p:embed/>
                </p:oleObj>
              </mc:Choice>
              <mc:Fallback>
                <p:oleObj name="Equation" r:id="rId11" imgW="3581280" imgH="380880" progId="Equation.DSMT4">
                  <p:embed/>
                  <p:pic>
                    <p:nvPicPr>
                      <p:cNvPr id="0" name="Picture 5"/>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79988" y="1842202"/>
                        <a:ext cx="3538537"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7">
            <a:hlinkClick r:id="" action="ppaction://ole?verb=0"/>
          </p:cNvPr>
          <p:cNvGraphicFramePr>
            <a:graphicFrameLocks/>
          </p:cNvGraphicFramePr>
          <p:nvPr>
            <p:extLst>
              <p:ext uri="{D42A27DB-BD31-4B8C-83A1-F6EECF244321}">
                <p14:modId xmlns:p14="http://schemas.microsoft.com/office/powerpoint/2010/main" val="2202234651"/>
              </p:ext>
            </p:extLst>
          </p:nvPr>
        </p:nvGraphicFramePr>
        <p:xfrm>
          <a:off x="6850063" y="2906713"/>
          <a:ext cx="1912937" cy="696912"/>
        </p:xfrm>
        <a:graphic>
          <a:graphicData uri="http://schemas.openxmlformats.org/presentationml/2006/ole">
            <mc:AlternateContent xmlns:mc="http://schemas.openxmlformats.org/markup-compatibility/2006">
              <mc:Choice xmlns:v="urn:schemas-microsoft-com:vml" Requires="v">
                <p:oleObj spid="_x0000_s1559332" name="Equation" r:id="rId13" imgW="1930320" imgH="723600" progId="Equation.DSMT4">
                  <p:embed/>
                </p:oleObj>
              </mc:Choice>
              <mc:Fallback>
                <p:oleObj name="Equation" r:id="rId13" imgW="1930320" imgH="723600" progId="Equation.DSMT4">
                  <p:embed/>
                  <p:pic>
                    <p:nvPicPr>
                      <p:cNvPr id="0" name="Picture 6"/>
                      <p:cNvPicPr>
                        <a:picLocks noChangeArrowheads="1"/>
                      </p:cNvPicPr>
                      <p:nvPr/>
                    </p:nvPicPr>
                    <p:blipFill>
                      <a:blip r:embed="rId14"/>
                      <a:srcRect/>
                      <a:stretch>
                        <a:fillRect/>
                      </a:stretch>
                    </p:blipFill>
                    <p:spPr bwMode="auto">
                      <a:xfrm>
                        <a:off x="6850063" y="2906713"/>
                        <a:ext cx="1912937" cy="69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TextBox 11"/>
          <p:cNvSpPr txBox="1"/>
          <p:nvPr/>
        </p:nvSpPr>
        <p:spPr>
          <a:xfrm>
            <a:off x="8514289" y="2710609"/>
            <a:ext cx="364202" cy="523220"/>
          </a:xfrm>
          <a:prstGeom prst="rect">
            <a:avLst/>
          </a:prstGeom>
          <a:noFill/>
        </p:spPr>
        <p:txBody>
          <a:bodyPr wrap="none" rtlCol="0">
            <a:spAutoFit/>
          </a:bodyPr>
          <a:lstStyle/>
          <a:p>
            <a:r>
              <a:rPr lang="en-US" dirty="0" smtClean="0"/>
              <a:t>*</a:t>
            </a:r>
            <a:endParaRPr lang="en-US" dirty="0"/>
          </a:p>
        </p:txBody>
      </p:sp>
      <p:sp>
        <p:nvSpPr>
          <p:cNvPr id="13" name="TextBox 12"/>
          <p:cNvSpPr txBox="1"/>
          <p:nvPr/>
        </p:nvSpPr>
        <p:spPr>
          <a:xfrm>
            <a:off x="301256" y="6457890"/>
            <a:ext cx="7874400" cy="400110"/>
          </a:xfrm>
          <a:prstGeom prst="rect">
            <a:avLst/>
          </a:prstGeom>
          <a:noFill/>
        </p:spPr>
        <p:txBody>
          <a:bodyPr wrap="none" rtlCol="0">
            <a:spAutoFit/>
          </a:bodyPr>
          <a:lstStyle/>
          <a:p>
            <a:r>
              <a:rPr lang="en-US" sz="2000" dirty="0" smtClean="0"/>
              <a:t>*Based on measurements with kaolin clay (</a:t>
            </a:r>
            <a:r>
              <a:rPr lang="en-US" sz="2000" dirty="0" err="1" smtClean="0"/>
              <a:t>turbidimeter</a:t>
            </a:r>
            <a:r>
              <a:rPr lang="en-US" sz="2000" dirty="0" smtClean="0"/>
              <a:t> team Spring 2011)</a:t>
            </a:r>
            <a:endParaRPr lang="en-US" sz="2000" dirty="0"/>
          </a:p>
        </p:txBody>
      </p:sp>
      <p:pic>
        <p:nvPicPr>
          <p:cNvPr id="17" name="Picture 12" descr="http://www.jfccivilengineer.com/images/sharp_2.jpg"/>
          <p:cNvPicPr>
            <a:picLocks noChangeAspect="1" noChangeArrowheads="1"/>
          </p:cNvPicPr>
          <p:nvPr/>
        </p:nvPicPr>
        <p:blipFill>
          <a:blip r:embed="rId15" cstate="print"/>
          <a:srcRect l="4842" t="7535" r="49409" b="21595"/>
          <a:stretch>
            <a:fillRect/>
          </a:stretch>
        </p:blipFill>
        <p:spPr bwMode="auto">
          <a:xfrm>
            <a:off x="9584786" y="329610"/>
            <a:ext cx="2068498" cy="882502"/>
          </a:xfrm>
          <a:prstGeom prst="rect">
            <a:avLst/>
          </a:prstGeom>
          <a:noFill/>
        </p:spPr>
      </p:pic>
      <p:graphicFrame>
        <p:nvGraphicFramePr>
          <p:cNvPr id="18" name="Object 13">
            <a:hlinkClick r:id="" action="ppaction://ole?verb=0"/>
          </p:cNvPr>
          <p:cNvGraphicFramePr>
            <a:graphicFrameLocks/>
          </p:cNvGraphicFramePr>
          <p:nvPr/>
        </p:nvGraphicFramePr>
        <p:xfrm>
          <a:off x="5817553" y="2191385"/>
          <a:ext cx="1743075" cy="700088"/>
        </p:xfrm>
        <a:graphic>
          <a:graphicData uri="http://schemas.openxmlformats.org/presentationml/2006/ole">
            <mc:AlternateContent xmlns:mc="http://schemas.openxmlformats.org/markup-compatibility/2006">
              <mc:Choice xmlns:v="urn:schemas-microsoft-com:vml" Requires="v">
                <p:oleObj spid="_x0000_s1559333" name="Equation" r:id="rId16" imgW="1765080" imgH="723600" progId="Equation.DSMT4">
                  <p:embed/>
                </p:oleObj>
              </mc:Choice>
              <mc:Fallback>
                <p:oleObj name="Equation" r:id="rId16" imgW="1765080" imgH="723600" progId="Equation.DSMT4">
                  <p:embed/>
                  <p:pic>
                    <p:nvPicPr>
                      <p:cNvPr id="0" name="Object 5"/>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817553" y="2191385"/>
                        <a:ext cx="1743075" cy="70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24" name="Straight Arrow Connector 23"/>
          <p:cNvCxnSpPr/>
          <p:nvPr/>
        </p:nvCxnSpPr>
        <p:spPr bwMode="auto">
          <a:xfrm flipV="1">
            <a:off x="4848447" y="744279"/>
            <a:ext cx="1711841" cy="489098"/>
          </a:xfrm>
          <a:prstGeom prst="straightConnector1">
            <a:avLst/>
          </a:prstGeom>
          <a:noFill/>
          <a:ln w="12700" cap="flat" cmpd="sng" algn="ctr">
            <a:solidFill>
              <a:schemeClr val="bg2"/>
            </a:solidFill>
            <a:prstDash val="solid"/>
            <a:round/>
            <a:headEnd type="none" w="lg" len="med"/>
            <a:tailEnd type="arrow"/>
          </a:ln>
          <a:effectLst/>
        </p:spPr>
      </p:cxnSp>
      <p:sp>
        <p:nvSpPr>
          <p:cNvPr id="23" name="TextBox 22"/>
          <p:cNvSpPr txBox="1"/>
          <p:nvPr/>
        </p:nvSpPr>
        <p:spPr>
          <a:xfrm>
            <a:off x="6092041" y="4001985"/>
            <a:ext cx="3051959" cy="1384995"/>
          </a:xfrm>
          <a:prstGeom prst="rect">
            <a:avLst/>
          </a:prstGeom>
          <a:noFill/>
        </p:spPr>
        <p:txBody>
          <a:bodyPr wrap="square" rtlCol="0">
            <a:spAutoFit/>
          </a:bodyPr>
          <a:lstStyle/>
          <a:p>
            <a:r>
              <a:rPr lang="en-US" dirty="0" smtClean="0"/>
              <a:t>We need lab and field measurements to confirm this!</a:t>
            </a:r>
            <a:endParaRPr lang="en-US" dirty="0"/>
          </a:p>
        </p:txBody>
      </p:sp>
      <p:sp>
        <p:nvSpPr>
          <p:cNvPr id="20" name="Oval 19"/>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smtClean="0">
                <a:solidFill>
                  <a:schemeClr val="bg1"/>
                </a:solidFill>
              </a:rPr>
              <a:t>extra</a:t>
            </a:r>
            <a:endParaRPr kumimoji="0" lang="en-US" sz="1600" b="0" i="0" u="none" strike="noStrike" cap="none" normalizeH="0" baseline="0" dirty="0" smtClean="0">
              <a:ln>
                <a:noFill/>
              </a:ln>
              <a:solidFill>
                <a:schemeClr val="bg1"/>
              </a:solidFill>
              <a:effectLst/>
              <a:latin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http://designbeta.cee.cornell.edu/Designs/SedTank/6447/6Lps/SedTank_f.png"/>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46169" b="-1"/>
          <a:stretch/>
        </p:blipFill>
        <p:spPr bwMode="auto">
          <a:xfrm>
            <a:off x="5787563" y="69730"/>
            <a:ext cx="3327545" cy="134343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85800" y="304800"/>
            <a:ext cx="4853763" cy="1143000"/>
          </a:xfrm>
        </p:spPr>
        <p:txBody>
          <a:bodyPr/>
          <a:lstStyle/>
          <a:p>
            <a:r>
              <a:rPr lang="en-US" dirty="0" smtClean="0"/>
              <a:t>Floc consolidation (dewatering)*</a:t>
            </a:r>
            <a:endParaRPr lang="en-US" dirty="0"/>
          </a:p>
        </p:txBody>
      </p:sp>
      <p:sp>
        <p:nvSpPr>
          <p:cNvPr id="3" name="Content Placeholder 2"/>
          <p:cNvSpPr>
            <a:spLocks noGrp="1"/>
          </p:cNvSpPr>
          <p:nvPr>
            <p:ph idx="1"/>
          </p:nvPr>
        </p:nvSpPr>
        <p:spPr>
          <a:xfrm>
            <a:off x="89773" y="1578634"/>
            <a:ext cx="8644269" cy="2941682"/>
          </a:xfrm>
        </p:spPr>
        <p:txBody>
          <a:bodyPr/>
          <a:lstStyle/>
          <a:p>
            <a:r>
              <a:rPr lang="en-US" dirty="0" smtClean="0"/>
              <a:t>*Edge of knowledge alert! We need a model!</a:t>
            </a:r>
          </a:p>
          <a:p>
            <a:r>
              <a:rPr lang="en-US" dirty="0" smtClean="0"/>
              <a:t>Water released from the flocs will flow back out of the floc hopper and into the plate settlers</a:t>
            </a:r>
          </a:p>
          <a:p>
            <a:r>
              <a:rPr lang="en-US" dirty="0" smtClean="0"/>
              <a:t>The sedimentation velocity of the flocs is initially the same as in the floc blanket (1 mm/s)</a:t>
            </a:r>
          </a:p>
        </p:txBody>
      </p:sp>
      <p:graphicFrame>
        <p:nvGraphicFramePr>
          <p:cNvPr id="1559554" name="Object 2">
            <a:hlinkClick r:id="" action="ppaction://ole?verb=0"/>
          </p:cNvPr>
          <p:cNvGraphicFramePr>
            <a:graphicFrameLocks/>
          </p:cNvGraphicFramePr>
          <p:nvPr/>
        </p:nvGraphicFramePr>
        <p:xfrm>
          <a:off x="537203" y="4822456"/>
          <a:ext cx="2747962" cy="404813"/>
        </p:xfrm>
        <a:graphic>
          <a:graphicData uri="http://schemas.openxmlformats.org/presentationml/2006/ole">
            <mc:AlternateContent xmlns:mc="http://schemas.openxmlformats.org/markup-compatibility/2006">
              <mc:Choice xmlns:v="urn:schemas-microsoft-com:vml" Requires="v">
                <p:oleObj spid="_x0000_s1560214" name="Equation" r:id="rId5" imgW="2781000" imgH="419040" progId="Equation.DSMT4">
                  <p:embed/>
                </p:oleObj>
              </mc:Choice>
              <mc:Fallback>
                <p:oleObj name="Equation" r:id="rId5" imgW="2781000" imgH="419040" progId="Equation.DSMT4">
                  <p:embed/>
                  <p:pic>
                    <p:nvPicPr>
                      <p:cNvPr id="0" name="Picture 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203" y="4822456"/>
                        <a:ext cx="2747962"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2">
            <a:hlinkClick r:id="" action="ppaction://ole?verb=0"/>
          </p:cNvPr>
          <p:cNvGraphicFramePr>
            <a:graphicFrameLocks/>
          </p:cNvGraphicFramePr>
          <p:nvPr/>
        </p:nvGraphicFramePr>
        <p:xfrm>
          <a:off x="5403444" y="4587838"/>
          <a:ext cx="2271712" cy="796925"/>
        </p:xfrm>
        <a:graphic>
          <a:graphicData uri="http://schemas.openxmlformats.org/presentationml/2006/ole">
            <mc:AlternateContent xmlns:mc="http://schemas.openxmlformats.org/markup-compatibility/2006">
              <mc:Choice xmlns:v="urn:schemas-microsoft-com:vml" Requires="v">
                <p:oleObj spid="_x0000_s1560215" name="Equation" r:id="rId7" imgW="2298600" imgH="825480" progId="Equation.DSMT4">
                  <p:embed/>
                </p:oleObj>
              </mc:Choice>
              <mc:Fallback>
                <p:oleObj name="Equation" r:id="rId7" imgW="2298600" imgH="825480" progId="Equation.DSMT4">
                  <p:embed/>
                  <p:pic>
                    <p:nvPicPr>
                      <p:cNvPr id="0" name="Object 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03444" y="4587838"/>
                        <a:ext cx="2271712" cy="79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59556" name="Object 13">
            <a:hlinkClick r:id="" action="ppaction://ole?verb=0"/>
          </p:cNvPr>
          <p:cNvGraphicFramePr>
            <a:graphicFrameLocks/>
          </p:cNvGraphicFramePr>
          <p:nvPr/>
        </p:nvGraphicFramePr>
        <p:xfrm>
          <a:off x="334446" y="5400749"/>
          <a:ext cx="3702050" cy="787400"/>
        </p:xfrm>
        <a:graphic>
          <a:graphicData uri="http://schemas.openxmlformats.org/presentationml/2006/ole">
            <mc:AlternateContent xmlns:mc="http://schemas.openxmlformats.org/markup-compatibility/2006">
              <mc:Choice xmlns:v="urn:schemas-microsoft-com:vml" Requires="v">
                <p:oleObj spid="_x0000_s1560216" name="Equation" r:id="rId9" imgW="3746160" imgH="812520" progId="Equation.DSMT4">
                  <p:embed/>
                </p:oleObj>
              </mc:Choice>
              <mc:Fallback>
                <p:oleObj name="Equation" r:id="rId9" imgW="3746160" imgH="812520" progId="Equation.DSMT4">
                  <p:embed/>
                  <p:pic>
                    <p:nvPicPr>
                      <p:cNvPr id="0" name="Object 1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446" y="5400749"/>
                        <a:ext cx="370205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2">
            <a:hlinkClick r:id="" action="ppaction://ole?verb=0"/>
          </p:cNvPr>
          <p:cNvGraphicFramePr>
            <a:graphicFrameLocks/>
          </p:cNvGraphicFramePr>
          <p:nvPr/>
        </p:nvGraphicFramePr>
        <p:xfrm>
          <a:off x="5121829" y="5425189"/>
          <a:ext cx="2949575" cy="784225"/>
        </p:xfrm>
        <a:graphic>
          <a:graphicData uri="http://schemas.openxmlformats.org/presentationml/2006/ole">
            <mc:AlternateContent xmlns:mc="http://schemas.openxmlformats.org/markup-compatibility/2006">
              <mc:Choice xmlns:v="urn:schemas-microsoft-com:vml" Requires="v">
                <p:oleObj spid="_x0000_s1560217" name="Equation" r:id="rId11" imgW="2984400" imgH="812520" progId="Equation.DSMT4">
                  <p:embed/>
                </p:oleObj>
              </mc:Choice>
              <mc:Fallback>
                <p:oleObj name="Equation" r:id="rId11" imgW="2984400" imgH="812520" progId="Equation.DSMT4">
                  <p:embed/>
                  <p:pic>
                    <p:nvPicPr>
                      <p:cNvPr id="0" name="Picture 5"/>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21829" y="5425189"/>
                        <a:ext cx="2949575" cy="78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Box 7"/>
          <p:cNvSpPr txBox="1"/>
          <p:nvPr/>
        </p:nvSpPr>
        <p:spPr>
          <a:xfrm>
            <a:off x="488960" y="6358258"/>
            <a:ext cx="8449236" cy="523220"/>
          </a:xfrm>
          <a:prstGeom prst="rect">
            <a:avLst/>
          </a:prstGeom>
          <a:noFill/>
        </p:spPr>
        <p:txBody>
          <a:bodyPr wrap="none" rtlCol="0">
            <a:spAutoFit/>
          </a:bodyPr>
          <a:lstStyle/>
          <a:p>
            <a:r>
              <a:rPr lang="en-US" dirty="0" smtClean="0"/>
              <a:t>500 NTU = 0.85 g/L therefore floc hopper is 42% of </a:t>
            </a:r>
            <a:r>
              <a:rPr lang="en-US" dirty="0" err="1" smtClean="0"/>
              <a:t>sed</a:t>
            </a:r>
            <a:r>
              <a:rPr lang="en-US" dirty="0" smtClean="0"/>
              <a:t>?</a:t>
            </a:r>
            <a:endParaRPr lang="en-US" dirty="0"/>
          </a:p>
        </p:txBody>
      </p:sp>
      <p:graphicFrame>
        <p:nvGraphicFramePr>
          <p:cNvPr id="1559558" name="Object 5">
            <a:hlinkClick r:id="" action="ppaction://ole?verb=0"/>
          </p:cNvPr>
          <p:cNvGraphicFramePr>
            <a:graphicFrameLocks/>
          </p:cNvGraphicFramePr>
          <p:nvPr>
            <p:extLst>
              <p:ext uri="{D42A27DB-BD31-4B8C-83A1-F6EECF244321}">
                <p14:modId xmlns:p14="http://schemas.microsoft.com/office/powerpoint/2010/main" val="1491282528"/>
              </p:ext>
            </p:extLst>
          </p:nvPr>
        </p:nvGraphicFramePr>
        <p:xfrm>
          <a:off x="8037513" y="6021388"/>
          <a:ext cx="963612" cy="533400"/>
        </p:xfrm>
        <a:graphic>
          <a:graphicData uri="http://schemas.openxmlformats.org/presentationml/2006/ole">
            <mc:AlternateContent xmlns:mc="http://schemas.openxmlformats.org/markup-compatibility/2006">
              <mc:Choice xmlns:v="urn:schemas-microsoft-com:vml" Requires="v">
                <p:oleObj spid="_x0000_s1560218" name="Equation" r:id="rId13" imgW="1765080" imgH="723600" progId="Equation.DSMT4">
                  <p:embed/>
                </p:oleObj>
              </mc:Choice>
              <mc:Fallback>
                <p:oleObj name="Equation" r:id="rId13" imgW="1765080" imgH="723600" progId="Equation.DSMT4">
                  <p:embed/>
                  <p:pic>
                    <p:nvPicPr>
                      <p:cNvPr id="0" name="Object 5"/>
                      <p:cNvPicPr>
                        <a:picLocks noChangeArrowheads="1"/>
                      </p:cNvPicPr>
                      <p:nvPr/>
                    </p:nvPicPr>
                    <p:blipFill>
                      <a:blip r:embed="rId14"/>
                      <a:srcRect/>
                      <a:stretch>
                        <a:fillRect/>
                      </a:stretch>
                    </p:blipFill>
                    <p:spPr bwMode="auto">
                      <a:xfrm>
                        <a:off x="8037513" y="6021388"/>
                        <a:ext cx="96361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4" name="Straight Arrow Connector 13"/>
          <p:cNvCxnSpPr/>
          <p:nvPr/>
        </p:nvCxnSpPr>
        <p:spPr bwMode="auto">
          <a:xfrm flipH="1" flipV="1">
            <a:off x="7564583" y="6127669"/>
            <a:ext cx="427511" cy="142502"/>
          </a:xfrm>
          <a:prstGeom prst="straightConnector1">
            <a:avLst/>
          </a:prstGeom>
          <a:noFill/>
          <a:ln w="12700" cap="flat" cmpd="sng" algn="ctr">
            <a:solidFill>
              <a:schemeClr val="bg2"/>
            </a:solidFill>
            <a:prstDash val="solid"/>
            <a:round/>
            <a:headEnd type="none" w="lg" len="med"/>
            <a:tailEnd type="arrow"/>
          </a:ln>
          <a:effectLst/>
        </p:spPr>
      </p:cxnSp>
      <p:sp>
        <p:nvSpPr>
          <p:cNvPr id="17" name="Oval 16"/>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smtClean="0">
                <a:solidFill>
                  <a:schemeClr val="bg1"/>
                </a:solidFill>
              </a:rPr>
              <a:t>extra</a:t>
            </a:r>
            <a:endParaRPr kumimoji="0" lang="en-US" sz="1600" b="0" i="0" u="none" strike="noStrike" cap="none" normalizeH="0" baseline="0" dirty="0" smtClean="0">
              <a:ln>
                <a:noFill/>
              </a:ln>
              <a:solidFill>
                <a:schemeClr val="bg1"/>
              </a:solidFill>
              <a:effectLst/>
              <a:latin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bwMode="auto">
          <a:xfrm>
            <a:off x="2333767" y="3111690"/>
            <a:ext cx="6127845" cy="1132764"/>
          </a:xfrm>
          <a:prstGeom prst="rect">
            <a:avLst/>
          </a:prstGeom>
          <a:solidFill>
            <a:schemeClr val="accent3"/>
          </a:solidFill>
          <a:ln w="12700" cap="flat" cmpd="sng" algn="ctr">
            <a:no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31" name="Rounded Rectangle 30"/>
          <p:cNvSpPr/>
          <p:nvPr/>
        </p:nvSpPr>
        <p:spPr bwMode="auto">
          <a:xfrm>
            <a:off x="5145205" y="3468813"/>
            <a:ext cx="805219" cy="1157784"/>
          </a:xfrm>
          <a:prstGeom prst="roundRect">
            <a:avLst>
              <a:gd name="adj" fmla="val 26110"/>
            </a:avLst>
          </a:prstGeom>
          <a:blipFill dpi="0" rotWithShape="1">
            <a:blip r:embed="rId4" cstate="print"/>
            <a:srcRect/>
            <a:tile tx="0" ty="0" sx="100000" sy="100000" flip="none" algn="tl"/>
          </a:blipFill>
          <a:ln w="12700" cap="flat" cmpd="sng" algn="ctr">
            <a:no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29" name="Rectangle 28"/>
          <p:cNvSpPr/>
          <p:nvPr/>
        </p:nvSpPr>
        <p:spPr bwMode="auto">
          <a:xfrm>
            <a:off x="2320119" y="3466537"/>
            <a:ext cx="3493827" cy="3261815"/>
          </a:xfrm>
          <a:prstGeom prst="rect">
            <a:avLst/>
          </a:prstGeom>
          <a:blipFill dpi="0" rotWithShape="1">
            <a:blip r:embed="rId4" cstate="print"/>
            <a:srcRect/>
            <a:tile tx="0" ty="0" sx="100000" sy="100000" flip="none" algn="tl"/>
          </a:blipFill>
          <a:ln w="12700" cap="flat" cmpd="sng" algn="ctr">
            <a:no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6" name="Freeform 5"/>
          <p:cNvSpPr/>
          <p:nvPr/>
        </p:nvSpPr>
        <p:spPr bwMode="auto">
          <a:xfrm>
            <a:off x="5800302" y="2797807"/>
            <a:ext cx="2674961" cy="3916907"/>
          </a:xfrm>
          <a:custGeom>
            <a:avLst/>
            <a:gdLst>
              <a:gd name="connsiteX0" fmla="*/ 0 w 2702256"/>
              <a:gd name="connsiteY0" fmla="*/ 614149 h 3411940"/>
              <a:gd name="connsiteX1" fmla="*/ 54591 w 2702256"/>
              <a:gd name="connsiteY1" fmla="*/ 3411940 h 3411940"/>
              <a:gd name="connsiteX2" fmla="*/ 2702256 w 2702256"/>
              <a:gd name="connsiteY2" fmla="*/ 1542197 h 3411940"/>
              <a:gd name="connsiteX3" fmla="*/ 2702256 w 2702256"/>
              <a:gd name="connsiteY3" fmla="*/ 0 h 3411940"/>
              <a:gd name="connsiteX0" fmla="*/ 0 w 2688608"/>
              <a:gd name="connsiteY0" fmla="*/ 177420 h 3411940"/>
              <a:gd name="connsiteX1" fmla="*/ 40943 w 2688608"/>
              <a:gd name="connsiteY1" fmla="*/ 3411940 h 3411940"/>
              <a:gd name="connsiteX2" fmla="*/ 2688608 w 2688608"/>
              <a:gd name="connsiteY2" fmla="*/ 1542197 h 3411940"/>
              <a:gd name="connsiteX3" fmla="*/ 2688608 w 2688608"/>
              <a:gd name="connsiteY3" fmla="*/ 0 h 3411940"/>
              <a:gd name="connsiteX0" fmla="*/ 0 w 2674960"/>
              <a:gd name="connsiteY0" fmla="*/ 0 h 3507475"/>
              <a:gd name="connsiteX1" fmla="*/ 27295 w 2674960"/>
              <a:gd name="connsiteY1" fmla="*/ 3507475 h 3507475"/>
              <a:gd name="connsiteX2" fmla="*/ 2674960 w 2674960"/>
              <a:gd name="connsiteY2" fmla="*/ 1637732 h 3507475"/>
              <a:gd name="connsiteX3" fmla="*/ 2674960 w 2674960"/>
              <a:gd name="connsiteY3" fmla="*/ 95535 h 3507475"/>
              <a:gd name="connsiteX0" fmla="*/ 1 w 2674961"/>
              <a:gd name="connsiteY0" fmla="*/ 0 h 3507475"/>
              <a:gd name="connsiteX1" fmla="*/ 0 w 2674961"/>
              <a:gd name="connsiteY1" fmla="*/ 504969 h 3507475"/>
              <a:gd name="connsiteX2" fmla="*/ 27296 w 2674961"/>
              <a:gd name="connsiteY2" fmla="*/ 3507475 h 3507475"/>
              <a:gd name="connsiteX3" fmla="*/ 2674961 w 2674961"/>
              <a:gd name="connsiteY3" fmla="*/ 1637732 h 3507475"/>
              <a:gd name="connsiteX4" fmla="*/ 2674961 w 2674961"/>
              <a:gd name="connsiteY4" fmla="*/ 95535 h 3507475"/>
              <a:gd name="connsiteX0" fmla="*/ 1 w 2674961"/>
              <a:gd name="connsiteY0" fmla="*/ 313898 h 3411940"/>
              <a:gd name="connsiteX1" fmla="*/ 0 w 2674961"/>
              <a:gd name="connsiteY1" fmla="*/ 409434 h 3411940"/>
              <a:gd name="connsiteX2" fmla="*/ 27296 w 2674961"/>
              <a:gd name="connsiteY2" fmla="*/ 3411940 h 3411940"/>
              <a:gd name="connsiteX3" fmla="*/ 2674961 w 2674961"/>
              <a:gd name="connsiteY3" fmla="*/ 1542197 h 3411940"/>
              <a:gd name="connsiteX4" fmla="*/ 2674961 w 2674961"/>
              <a:gd name="connsiteY4" fmla="*/ 0 h 3411940"/>
              <a:gd name="connsiteX0" fmla="*/ 1 w 2674961"/>
              <a:gd name="connsiteY0" fmla="*/ 818865 h 3916907"/>
              <a:gd name="connsiteX1" fmla="*/ 0 w 2674961"/>
              <a:gd name="connsiteY1" fmla="*/ 914401 h 3916907"/>
              <a:gd name="connsiteX2" fmla="*/ 27296 w 2674961"/>
              <a:gd name="connsiteY2" fmla="*/ 3916907 h 3916907"/>
              <a:gd name="connsiteX3" fmla="*/ 2674961 w 2674961"/>
              <a:gd name="connsiteY3" fmla="*/ 2047164 h 3916907"/>
              <a:gd name="connsiteX4" fmla="*/ 2674961 w 2674961"/>
              <a:gd name="connsiteY4" fmla="*/ 0 h 3916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4961" h="3916907">
                <a:moveTo>
                  <a:pt x="1" y="818865"/>
                </a:moveTo>
                <a:cubicBezTo>
                  <a:pt x="1" y="823415"/>
                  <a:pt x="0" y="909851"/>
                  <a:pt x="0" y="914401"/>
                </a:cubicBezTo>
                <a:lnTo>
                  <a:pt x="27296" y="3916907"/>
                </a:lnTo>
                <a:lnTo>
                  <a:pt x="2674961" y="2047164"/>
                </a:lnTo>
                <a:lnTo>
                  <a:pt x="2674961" y="0"/>
                </a:lnTo>
              </a:path>
            </a:pathLst>
          </a:custGeom>
          <a:noFill/>
          <a:ln w="5715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7" name="Freeform 6"/>
          <p:cNvSpPr/>
          <p:nvPr/>
        </p:nvSpPr>
        <p:spPr bwMode="auto">
          <a:xfrm>
            <a:off x="2292829" y="2961581"/>
            <a:ext cx="3548418" cy="3753134"/>
          </a:xfrm>
          <a:custGeom>
            <a:avLst/>
            <a:gdLst>
              <a:gd name="connsiteX0" fmla="*/ 3548418 w 3548418"/>
              <a:gd name="connsiteY0" fmla="*/ 3753134 h 3753134"/>
              <a:gd name="connsiteX1" fmla="*/ 27295 w 3548418"/>
              <a:gd name="connsiteY1" fmla="*/ 3753134 h 3753134"/>
              <a:gd name="connsiteX2" fmla="*/ 0 w 3548418"/>
              <a:gd name="connsiteY2" fmla="*/ 0 h 3753134"/>
            </a:gdLst>
            <a:ahLst/>
            <a:cxnLst>
              <a:cxn ang="0">
                <a:pos x="connsiteX0" y="connsiteY0"/>
              </a:cxn>
              <a:cxn ang="0">
                <a:pos x="connsiteX1" y="connsiteY1"/>
              </a:cxn>
              <a:cxn ang="0">
                <a:pos x="connsiteX2" y="connsiteY2"/>
              </a:cxn>
            </a:cxnLst>
            <a:rect l="l" t="t" r="r" b="b"/>
            <a:pathLst>
              <a:path w="3548418" h="3753134">
                <a:moveTo>
                  <a:pt x="3548418" y="3753134"/>
                </a:moveTo>
                <a:lnTo>
                  <a:pt x="27295" y="3753134"/>
                </a:lnTo>
                <a:lnTo>
                  <a:pt x="0" y="0"/>
                </a:lnTo>
              </a:path>
            </a:pathLst>
          </a:custGeom>
          <a:noFill/>
          <a:ln w="5715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8" name="Freeform 7"/>
          <p:cNvSpPr/>
          <p:nvPr/>
        </p:nvSpPr>
        <p:spPr bwMode="auto">
          <a:xfrm>
            <a:off x="589134" y="2963855"/>
            <a:ext cx="1717343" cy="3753134"/>
          </a:xfrm>
          <a:custGeom>
            <a:avLst/>
            <a:gdLst>
              <a:gd name="connsiteX0" fmla="*/ 3548418 w 3548418"/>
              <a:gd name="connsiteY0" fmla="*/ 3753134 h 3753134"/>
              <a:gd name="connsiteX1" fmla="*/ 27295 w 3548418"/>
              <a:gd name="connsiteY1" fmla="*/ 3753134 h 3753134"/>
              <a:gd name="connsiteX2" fmla="*/ 0 w 3548418"/>
              <a:gd name="connsiteY2" fmla="*/ 0 h 3753134"/>
            </a:gdLst>
            <a:ahLst/>
            <a:cxnLst>
              <a:cxn ang="0">
                <a:pos x="connsiteX0" y="connsiteY0"/>
              </a:cxn>
              <a:cxn ang="0">
                <a:pos x="connsiteX1" y="connsiteY1"/>
              </a:cxn>
              <a:cxn ang="0">
                <a:pos x="connsiteX2" y="connsiteY2"/>
              </a:cxn>
            </a:cxnLst>
            <a:rect l="l" t="t" r="r" b="b"/>
            <a:pathLst>
              <a:path w="3548418" h="3753134">
                <a:moveTo>
                  <a:pt x="3548418" y="3753134"/>
                </a:moveTo>
                <a:lnTo>
                  <a:pt x="27295" y="3753134"/>
                </a:lnTo>
                <a:lnTo>
                  <a:pt x="0" y="0"/>
                </a:lnTo>
              </a:path>
            </a:pathLst>
          </a:custGeom>
          <a:noFill/>
          <a:ln w="5715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9" name="TextBox 8"/>
          <p:cNvSpPr txBox="1"/>
          <p:nvPr/>
        </p:nvSpPr>
        <p:spPr>
          <a:xfrm>
            <a:off x="464024" y="1760558"/>
            <a:ext cx="1818126" cy="523220"/>
          </a:xfrm>
          <a:prstGeom prst="rect">
            <a:avLst/>
          </a:prstGeom>
          <a:noFill/>
        </p:spPr>
        <p:txBody>
          <a:bodyPr wrap="none" rtlCol="0">
            <a:spAutoFit/>
          </a:bodyPr>
          <a:lstStyle/>
          <a:p>
            <a:r>
              <a:rPr lang="en-US" dirty="0" smtClean="0"/>
              <a:t>Flocculator</a:t>
            </a:r>
            <a:endParaRPr lang="en-US" dirty="0"/>
          </a:p>
        </p:txBody>
      </p:sp>
      <p:sp>
        <p:nvSpPr>
          <p:cNvPr id="10" name="TextBox 9"/>
          <p:cNvSpPr txBox="1"/>
          <p:nvPr/>
        </p:nvSpPr>
        <p:spPr>
          <a:xfrm>
            <a:off x="2893325" y="1760558"/>
            <a:ext cx="1967205" cy="523220"/>
          </a:xfrm>
          <a:prstGeom prst="rect">
            <a:avLst/>
          </a:prstGeom>
          <a:noFill/>
        </p:spPr>
        <p:txBody>
          <a:bodyPr wrap="none" rtlCol="0">
            <a:spAutoFit/>
          </a:bodyPr>
          <a:lstStyle/>
          <a:p>
            <a:r>
              <a:rPr lang="en-US" dirty="0" smtClean="0"/>
              <a:t>Floc blanket</a:t>
            </a:r>
            <a:endParaRPr lang="en-US" dirty="0"/>
          </a:p>
        </p:txBody>
      </p:sp>
      <p:sp>
        <p:nvSpPr>
          <p:cNvPr id="11" name="TextBox 10"/>
          <p:cNvSpPr txBox="1"/>
          <p:nvPr/>
        </p:nvSpPr>
        <p:spPr>
          <a:xfrm>
            <a:off x="6032310" y="1760558"/>
            <a:ext cx="1909497" cy="523220"/>
          </a:xfrm>
          <a:prstGeom prst="rect">
            <a:avLst/>
          </a:prstGeom>
          <a:noFill/>
        </p:spPr>
        <p:txBody>
          <a:bodyPr wrap="none" rtlCol="0">
            <a:spAutoFit/>
          </a:bodyPr>
          <a:lstStyle/>
          <a:p>
            <a:r>
              <a:rPr lang="en-US" dirty="0" smtClean="0"/>
              <a:t>Floc hopper</a:t>
            </a:r>
            <a:endParaRPr lang="en-US" dirty="0"/>
          </a:p>
        </p:txBody>
      </p:sp>
      <p:sp>
        <p:nvSpPr>
          <p:cNvPr id="16" name="Rectangle 15"/>
          <p:cNvSpPr/>
          <p:nvPr/>
        </p:nvSpPr>
        <p:spPr bwMode="auto">
          <a:xfrm>
            <a:off x="2210937" y="4749427"/>
            <a:ext cx="3562066" cy="523220"/>
          </a:xfrm>
          <a:prstGeom prst="rect">
            <a:avLst/>
          </a:prstGeom>
          <a:solidFill>
            <a:schemeClr val="bg2">
              <a:lumMod val="20000"/>
              <a:lumOff val="80000"/>
            </a:schemeClr>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28" name="Rectangle 27"/>
          <p:cNvSpPr/>
          <p:nvPr/>
        </p:nvSpPr>
        <p:spPr bwMode="auto">
          <a:xfrm>
            <a:off x="614149" y="2947921"/>
            <a:ext cx="1665027" cy="3725839"/>
          </a:xfrm>
          <a:prstGeom prst="rect">
            <a:avLst/>
          </a:prstGeom>
          <a:blipFill dpi="0" rotWithShape="1">
            <a:blip r:embed="rId5" cstate="print"/>
            <a:srcRect/>
            <a:tile tx="0" ty="0" sx="100000" sy="100000" flip="none" algn="tl"/>
          </a:blipFill>
          <a:ln w="12700" cap="flat" cmpd="sng" algn="ctr">
            <a:no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7" name="Trapezoid 16"/>
          <p:cNvSpPr/>
          <p:nvPr/>
        </p:nvSpPr>
        <p:spPr bwMode="auto">
          <a:xfrm>
            <a:off x="2361057" y="5268041"/>
            <a:ext cx="313899" cy="1364776"/>
          </a:xfrm>
          <a:prstGeom prst="trapezoid">
            <a:avLst/>
          </a:prstGeom>
          <a:solidFill>
            <a:schemeClr val="bg2">
              <a:lumMod val="20000"/>
              <a:lumOff val="80000"/>
            </a:schemeClr>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8" name="Trapezoid 17"/>
          <p:cNvSpPr/>
          <p:nvPr/>
        </p:nvSpPr>
        <p:spPr bwMode="auto">
          <a:xfrm>
            <a:off x="2704529" y="5268041"/>
            <a:ext cx="313899" cy="1364776"/>
          </a:xfrm>
          <a:prstGeom prst="trapezoid">
            <a:avLst/>
          </a:prstGeom>
          <a:solidFill>
            <a:schemeClr val="bg2">
              <a:lumMod val="20000"/>
              <a:lumOff val="80000"/>
            </a:schemeClr>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9" name="Trapezoid 18"/>
          <p:cNvSpPr/>
          <p:nvPr/>
        </p:nvSpPr>
        <p:spPr bwMode="auto">
          <a:xfrm>
            <a:off x="3048001" y="5268041"/>
            <a:ext cx="313899" cy="1364776"/>
          </a:xfrm>
          <a:prstGeom prst="trapezoid">
            <a:avLst/>
          </a:prstGeom>
          <a:solidFill>
            <a:schemeClr val="bg2">
              <a:lumMod val="20000"/>
              <a:lumOff val="80000"/>
            </a:schemeClr>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20" name="Trapezoid 19"/>
          <p:cNvSpPr/>
          <p:nvPr/>
        </p:nvSpPr>
        <p:spPr bwMode="auto">
          <a:xfrm>
            <a:off x="3391473" y="5268041"/>
            <a:ext cx="313899" cy="1364776"/>
          </a:xfrm>
          <a:prstGeom prst="trapezoid">
            <a:avLst/>
          </a:prstGeom>
          <a:solidFill>
            <a:schemeClr val="bg2">
              <a:lumMod val="20000"/>
              <a:lumOff val="80000"/>
            </a:schemeClr>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21" name="Trapezoid 20"/>
          <p:cNvSpPr/>
          <p:nvPr/>
        </p:nvSpPr>
        <p:spPr bwMode="auto">
          <a:xfrm>
            <a:off x="3734945" y="5268041"/>
            <a:ext cx="313899" cy="1364776"/>
          </a:xfrm>
          <a:prstGeom prst="trapezoid">
            <a:avLst/>
          </a:prstGeom>
          <a:solidFill>
            <a:schemeClr val="bg2">
              <a:lumMod val="20000"/>
              <a:lumOff val="80000"/>
            </a:schemeClr>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22" name="Trapezoid 21"/>
          <p:cNvSpPr/>
          <p:nvPr/>
        </p:nvSpPr>
        <p:spPr bwMode="auto">
          <a:xfrm>
            <a:off x="4078417" y="5268041"/>
            <a:ext cx="313899" cy="1364776"/>
          </a:xfrm>
          <a:prstGeom prst="trapezoid">
            <a:avLst/>
          </a:prstGeom>
          <a:solidFill>
            <a:schemeClr val="bg2">
              <a:lumMod val="20000"/>
              <a:lumOff val="80000"/>
            </a:schemeClr>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23" name="Trapezoid 22"/>
          <p:cNvSpPr/>
          <p:nvPr/>
        </p:nvSpPr>
        <p:spPr bwMode="auto">
          <a:xfrm>
            <a:off x="4421889" y="5268041"/>
            <a:ext cx="313899" cy="1364776"/>
          </a:xfrm>
          <a:prstGeom prst="trapezoid">
            <a:avLst/>
          </a:prstGeom>
          <a:solidFill>
            <a:schemeClr val="bg2">
              <a:lumMod val="20000"/>
              <a:lumOff val="80000"/>
            </a:schemeClr>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24" name="Trapezoid 23"/>
          <p:cNvSpPr/>
          <p:nvPr/>
        </p:nvSpPr>
        <p:spPr bwMode="auto">
          <a:xfrm>
            <a:off x="4765361" y="5268041"/>
            <a:ext cx="313899" cy="1364776"/>
          </a:xfrm>
          <a:prstGeom prst="trapezoid">
            <a:avLst/>
          </a:prstGeom>
          <a:solidFill>
            <a:schemeClr val="bg2">
              <a:lumMod val="20000"/>
              <a:lumOff val="80000"/>
            </a:schemeClr>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25" name="Trapezoid 24"/>
          <p:cNvSpPr/>
          <p:nvPr/>
        </p:nvSpPr>
        <p:spPr bwMode="auto">
          <a:xfrm>
            <a:off x="5108833" y="5268041"/>
            <a:ext cx="313899" cy="1364776"/>
          </a:xfrm>
          <a:prstGeom prst="trapezoid">
            <a:avLst/>
          </a:prstGeom>
          <a:solidFill>
            <a:schemeClr val="bg2">
              <a:lumMod val="20000"/>
              <a:lumOff val="80000"/>
            </a:schemeClr>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26" name="Trapezoid 25"/>
          <p:cNvSpPr/>
          <p:nvPr/>
        </p:nvSpPr>
        <p:spPr bwMode="auto">
          <a:xfrm>
            <a:off x="5452305" y="5268041"/>
            <a:ext cx="313899" cy="1364776"/>
          </a:xfrm>
          <a:prstGeom prst="trapezoid">
            <a:avLst/>
          </a:prstGeom>
          <a:solidFill>
            <a:schemeClr val="bg2">
              <a:lumMod val="20000"/>
              <a:lumOff val="80000"/>
            </a:schemeClr>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27" name="TextBox 26"/>
          <p:cNvSpPr txBox="1"/>
          <p:nvPr/>
        </p:nvSpPr>
        <p:spPr>
          <a:xfrm>
            <a:off x="996288" y="4967791"/>
            <a:ext cx="1181734" cy="523220"/>
          </a:xfrm>
          <a:prstGeom prst="rect">
            <a:avLst/>
          </a:prstGeom>
          <a:noFill/>
        </p:spPr>
        <p:txBody>
          <a:bodyPr wrap="none" rtlCol="0">
            <a:spAutoFit/>
          </a:bodyPr>
          <a:lstStyle/>
          <a:p>
            <a:r>
              <a:rPr lang="en-US" dirty="0" err="1" smtClean="0"/>
              <a:t>C</a:t>
            </a:r>
            <a:r>
              <a:rPr lang="en-US" baseline="-25000" dirty="0" err="1" smtClean="0"/>
              <a:t>Influent</a:t>
            </a:r>
            <a:endParaRPr lang="en-US" baseline="-25000" dirty="0"/>
          </a:p>
        </p:txBody>
      </p:sp>
      <p:sp>
        <p:nvSpPr>
          <p:cNvPr id="14" name="TextBox 13"/>
          <p:cNvSpPr txBox="1"/>
          <p:nvPr/>
        </p:nvSpPr>
        <p:spPr>
          <a:xfrm>
            <a:off x="1009936" y="4490120"/>
            <a:ext cx="1202573" cy="523220"/>
          </a:xfrm>
          <a:prstGeom prst="rect">
            <a:avLst/>
          </a:prstGeom>
          <a:noFill/>
        </p:spPr>
        <p:txBody>
          <a:bodyPr wrap="none" rtlCol="0">
            <a:spAutoFit/>
          </a:bodyPr>
          <a:lstStyle/>
          <a:p>
            <a:r>
              <a:rPr lang="en-US" dirty="0" err="1" smtClean="0"/>
              <a:t>Q</a:t>
            </a:r>
            <a:r>
              <a:rPr lang="en-US" baseline="-25000" dirty="0" err="1" smtClean="0"/>
              <a:t>Influent</a:t>
            </a:r>
            <a:endParaRPr lang="en-US" baseline="-25000" dirty="0"/>
          </a:p>
        </p:txBody>
      </p:sp>
      <p:cxnSp>
        <p:nvCxnSpPr>
          <p:cNvPr id="33" name="Straight Arrow Connector 32"/>
          <p:cNvCxnSpPr/>
          <p:nvPr/>
        </p:nvCxnSpPr>
        <p:spPr bwMode="auto">
          <a:xfrm>
            <a:off x="2101755" y="5008734"/>
            <a:ext cx="1269242" cy="0"/>
          </a:xfrm>
          <a:prstGeom prst="straightConnector1">
            <a:avLst/>
          </a:prstGeom>
          <a:noFill/>
          <a:ln w="28575" cap="flat" cmpd="sng" algn="ctr">
            <a:solidFill>
              <a:schemeClr val="bg2"/>
            </a:solidFill>
            <a:prstDash val="solid"/>
            <a:round/>
            <a:headEnd type="none" w="lg" len="med"/>
            <a:tailEnd type="arrow"/>
          </a:ln>
          <a:effectLst/>
        </p:spPr>
      </p:cxnSp>
      <p:sp>
        <p:nvSpPr>
          <p:cNvPr id="34" name="TextBox 33"/>
          <p:cNvSpPr txBox="1"/>
          <p:nvPr/>
        </p:nvSpPr>
        <p:spPr>
          <a:xfrm>
            <a:off x="7497141" y="6407627"/>
            <a:ext cx="1653017" cy="369332"/>
          </a:xfrm>
          <a:prstGeom prst="rect">
            <a:avLst/>
          </a:prstGeom>
          <a:noFill/>
        </p:spPr>
        <p:txBody>
          <a:bodyPr wrap="none" rtlCol="0">
            <a:spAutoFit/>
          </a:bodyPr>
          <a:lstStyle/>
          <a:p>
            <a:r>
              <a:rPr lang="en-US" sz="1800" dirty="0" err="1" smtClean="0"/>
              <a:t>C</a:t>
            </a:r>
            <a:r>
              <a:rPr lang="en-US" sz="1800" baseline="-25000" dirty="0" err="1" smtClean="0"/>
              <a:t>sludge</a:t>
            </a:r>
            <a:r>
              <a:rPr lang="en-US" sz="1800" dirty="0" smtClean="0"/>
              <a:t> = 125g/L</a:t>
            </a:r>
            <a:endParaRPr lang="en-US" sz="1800" dirty="0"/>
          </a:p>
        </p:txBody>
      </p:sp>
      <p:sp>
        <p:nvSpPr>
          <p:cNvPr id="35" name="TextBox 34"/>
          <p:cNvSpPr txBox="1"/>
          <p:nvPr/>
        </p:nvSpPr>
        <p:spPr>
          <a:xfrm>
            <a:off x="7494898" y="5884407"/>
            <a:ext cx="1109599" cy="523220"/>
          </a:xfrm>
          <a:prstGeom prst="rect">
            <a:avLst/>
          </a:prstGeom>
          <a:noFill/>
        </p:spPr>
        <p:txBody>
          <a:bodyPr wrap="none" rtlCol="0">
            <a:spAutoFit/>
          </a:bodyPr>
          <a:lstStyle/>
          <a:p>
            <a:r>
              <a:rPr lang="en-US" dirty="0" err="1" smtClean="0"/>
              <a:t>Q</a:t>
            </a:r>
            <a:r>
              <a:rPr lang="en-US" baseline="-25000" dirty="0" err="1" smtClean="0"/>
              <a:t>Sludge</a:t>
            </a:r>
            <a:endParaRPr lang="en-US" baseline="-25000" dirty="0"/>
          </a:p>
        </p:txBody>
      </p:sp>
      <p:sp>
        <p:nvSpPr>
          <p:cNvPr id="36" name="Rectangle 35"/>
          <p:cNvSpPr/>
          <p:nvPr/>
        </p:nvSpPr>
        <p:spPr bwMode="auto">
          <a:xfrm>
            <a:off x="5884458" y="6441748"/>
            <a:ext cx="1458037" cy="204717"/>
          </a:xfrm>
          <a:prstGeom prst="rect">
            <a:avLst/>
          </a:prstGeom>
          <a:blipFill>
            <a:blip r:embed="rId6" cstate="print"/>
            <a:tile tx="0" ty="0" sx="100000" sy="100000" flip="none" algn="tl"/>
          </a:blipFill>
          <a:ln w="5715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30" name="Freeform 29"/>
          <p:cNvSpPr/>
          <p:nvPr/>
        </p:nvSpPr>
        <p:spPr bwMode="auto">
          <a:xfrm>
            <a:off x="5827594" y="4176220"/>
            <a:ext cx="2634018" cy="2497540"/>
          </a:xfrm>
          <a:custGeom>
            <a:avLst/>
            <a:gdLst>
              <a:gd name="connsiteX0" fmla="*/ 0 w 2634018"/>
              <a:gd name="connsiteY0" fmla="*/ 0 h 2497540"/>
              <a:gd name="connsiteX1" fmla="*/ 2620370 w 2634018"/>
              <a:gd name="connsiteY1" fmla="*/ 0 h 2497540"/>
              <a:gd name="connsiteX2" fmla="*/ 2634018 w 2634018"/>
              <a:gd name="connsiteY2" fmla="*/ 668740 h 2497540"/>
              <a:gd name="connsiteX3" fmla="*/ 13648 w 2634018"/>
              <a:gd name="connsiteY3" fmla="*/ 2497540 h 2497540"/>
              <a:gd name="connsiteX4" fmla="*/ 0 w 2634018"/>
              <a:gd name="connsiteY4" fmla="*/ 0 h 2497540"/>
              <a:gd name="connsiteX0" fmla="*/ 0 w 2634018"/>
              <a:gd name="connsiteY0" fmla="*/ 0 h 2497540"/>
              <a:gd name="connsiteX1" fmla="*/ 2620370 w 2634018"/>
              <a:gd name="connsiteY1" fmla="*/ 0 h 2497540"/>
              <a:gd name="connsiteX2" fmla="*/ 2634018 w 2634018"/>
              <a:gd name="connsiteY2" fmla="*/ 655092 h 2497540"/>
              <a:gd name="connsiteX3" fmla="*/ 13648 w 2634018"/>
              <a:gd name="connsiteY3" fmla="*/ 2497540 h 2497540"/>
              <a:gd name="connsiteX4" fmla="*/ 0 w 2634018"/>
              <a:gd name="connsiteY4" fmla="*/ 0 h 2497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4018" h="2497540">
                <a:moveTo>
                  <a:pt x="0" y="0"/>
                </a:moveTo>
                <a:lnTo>
                  <a:pt x="2620370" y="0"/>
                </a:lnTo>
                <a:lnTo>
                  <a:pt x="2634018" y="655092"/>
                </a:lnTo>
                <a:lnTo>
                  <a:pt x="13648" y="2497540"/>
                </a:lnTo>
                <a:cubicBezTo>
                  <a:pt x="9099" y="1665027"/>
                  <a:pt x="4549" y="832513"/>
                  <a:pt x="0" y="0"/>
                </a:cubicBezTo>
                <a:close/>
              </a:path>
            </a:pathLst>
          </a:custGeom>
          <a:blipFill>
            <a:blip r:embed="rId6" cstate="print"/>
            <a:tile tx="0" ty="0" sx="100000" sy="100000" flip="none" algn="tl"/>
          </a:blipFill>
          <a:ln w="12700" cap="flat" cmpd="sng" algn="ctr">
            <a:no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37" name="Rectangle 36"/>
          <p:cNvSpPr/>
          <p:nvPr/>
        </p:nvSpPr>
        <p:spPr bwMode="auto">
          <a:xfrm>
            <a:off x="7233313" y="6291623"/>
            <a:ext cx="245660" cy="518615"/>
          </a:xfrm>
          <a:prstGeom prst="rect">
            <a:avLst/>
          </a:prstGeom>
          <a:solidFill>
            <a:srgbClr val="FFFFFF"/>
          </a:solidFill>
          <a:ln w="12700" cap="flat" cmpd="sng" algn="ctr">
            <a:no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cxnSp>
        <p:nvCxnSpPr>
          <p:cNvPr id="38" name="Straight Arrow Connector 37"/>
          <p:cNvCxnSpPr/>
          <p:nvPr/>
        </p:nvCxnSpPr>
        <p:spPr bwMode="auto">
          <a:xfrm>
            <a:off x="6198358" y="6539558"/>
            <a:ext cx="1269242" cy="0"/>
          </a:xfrm>
          <a:prstGeom prst="straightConnector1">
            <a:avLst/>
          </a:prstGeom>
          <a:noFill/>
          <a:ln w="28575" cap="flat" cmpd="sng" algn="ctr">
            <a:solidFill>
              <a:schemeClr val="bg2"/>
            </a:solidFill>
            <a:prstDash val="solid"/>
            <a:round/>
            <a:headEnd type="none" w="lg" len="med"/>
            <a:tailEnd type="arrow"/>
          </a:ln>
          <a:effectLst/>
        </p:spPr>
      </p:cxnSp>
      <p:sp>
        <p:nvSpPr>
          <p:cNvPr id="39" name="TextBox 38"/>
          <p:cNvSpPr txBox="1"/>
          <p:nvPr/>
        </p:nvSpPr>
        <p:spPr>
          <a:xfrm>
            <a:off x="6662377" y="3318630"/>
            <a:ext cx="1096775" cy="523220"/>
          </a:xfrm>
          <a:prstGeom prst="rect">
            <a:avLst/>
          </a:prstGeom>
          <a:noFill/>
        </p:spPr>
        <p:txBody>
          <a:bodyPr wrap="none" rtlCol="0">
            <a:spAutoFit/>
          </a:bodyPr>
          <a:lstStyle/>
          <a:p>
            <a:r>
              <a:rPr lang="en-US" dirty="0" err="1" smtClean="0"/>
              <a:t>Q</a:t>
            </a:r>
            <a:r>
              <a:rPr lang="en-US" baseline="-25000" dirty="0" err="1" smtClean="0"/>
              <a:t>Return</a:t>
            </a:r>
            <a:endParaRPr lang="en-US" baseline="-25000" dirty="0"/>
          </a:p>
        </p:txBody>
      </p:sp>
      <p:grpSp>
        <p:nvGrpSpPr>
          <p:cNvPr id="61" name="Group 60"/>
          <p:cNvGrpSpPr/>
          <p:nvPr/>
        </p:nvGrpSpPr>
        <p:grpSpPr>
          <a:xfrm>
            <a:off x="6032310" y="3971503"/>
            <a:ext cx="2286000" cy="163773"/>
            <a:chOff x="6032310" y="3507475"/>
            <a:chExt cx="2286000" cy="313898"/>
          </a:xfrm>
        </p:grpSpPr>
        <p:cxnSp>
          <p:nvCxnSpPr>
            <p:cNvPr id="41" name="Straight Arrow Connector 40"/>
            <p:cNvCxnSpPr/>
            <p:nvPr/>
          </p:nvCxnSpPr>
          <p:spPr bwMode="auto">
            <a:xfrm flipV="1">
              <a:off x="6032310" y="3507475"/>
              <a:ext cx="0" cy="313898"/>
            </a:xfrm>
            <a:prstGeom prst="straightConnector1">
              <a:avLst/>
            </a:prstGeom>
            <a:noFill/>
            <a:ln w="12700" cap="flat" cmpd="sng" algn="ctr">
              <a:solidFill>
                <a:schemeClr val="bg2"/>
              </a:solidFill>
              <a:prstDash val="solid"/>
              <a:round/>
              <a:headEnd type="none" w="lg" len="med"/>
              <a:tailEnd type="arrow"/>
            </a:ln>
            <a:effectLst/>
          </p:spPr>
        </p:cxnSp>
        <p:cxnSp>
          <p:nvCxnSpPr>
            <p:cNvPr id="42" name="Straight Arrow Connector 41"/>
            <p:cNvCxnSpPr/>
            <p:nvPr/>
          </p:nvCxnSpPr>
          <p:spPr bwMode="auto">
            <a:xfrm flipV="1">
              <a:off x="6184710" y="3507475"/>
              <a:ext cx="0" cy="313898"/>
            </a:xfrm>
            <a:prstGeom prst="straightConnector1">
              <a:avLst/>
            </a:prstGeom>
            <a:noFill/>
            <a:ln w="12700" cap="flat" cmpd="sng" algn="ctr">
              <a:solidFill>
                <a:schemeClr val="bg2"/>
              </a:solidFill>
              <a:prstDash val="solid"/>
              <a:round/>
              <a:headEnd type="none" w="lg" len="med"/>
              <a:tailEnd type="arrow"/>
            </a:ln>
            <a:effectLst/>
          </p:spPr>
        </p:cxnSp>
        <p:cxnSp>
          <p:nvCxnSpPr>
            <p:cNvPr id="43" name="Straight Arrow Connector 42"/>
            <p:cNvCxnSpPr/>
            <p:nvPr/>
          </p:nvCxnSpPr>
          <p:spPr bwMode="auto">
            <a:xfrm flipV="1">
              <a:off x="6337110" y="3507475"/>
              <a:ext cx="0" cy="313898"/>
            </a:xfrm>
            <a:prstGeom prst="straightConnector1">
              <a:avLst/>
            </a:prstGeom>
            <a:noFill/>
            <a:ln w="12700" cap="flat" cmpd="sng" algn="ctr">
              <a:solidFill>
                <a:schemeClr val="bg2"/>
              </a:solidFill>
              <a:prstDash val="solid"/>
              <a:round/>
              <a:headEnd type="none" w="lg" len="med"/>
              <a:tailEnd type="arrow"/>
            </a:ln>
            <a:effectLst/>
          </p:spPr>
        </p:cxnSp>
        <p:cxnSp>
          <p:nvCxnSpPr>
            <p:cNvPr id="44" name="Straight Arrow Connector 43"/>
            <p:cNvCxnSpPr/>
            <p:nvPr/>
          </p:nvCxnSpPr>
          <p:spPr bwMode="auto">
            <a:xfrm flipV="1">
              <a:off x="6489510" y="3507475"/>
              <a:ext cx="0" cy="313898"/>
            </a:xfrm>
            <a:prstGeom prst="straightConnector1">
              <a:avLst/>
            </a:prstGeom>
            <a:noFill/>
            <a:ln w="12700" cap="flat" cmpd="sng" algn="ctr">
              <a:solidFill>
                <a:schemeClr val="bg2"/>
              </a:solidFill>
              <a:prstDash val="solid"/>
              <a:round/>
              <a:headEnd type="none" w="lg" len="med"/>
              <a:tailEnd type="arrow"/>
            </a:ln>
            <a:effectLst/>
          </p:spPr>
        </p:cxnSp>
        <p:cxnSp>
          <p:nvCxnSpPr>
            <p:cNvPr id="45" name="Straight Arrow Connector 44"/>
            <p:cNvCxnSpPr/>
            <p:nvPr/>
          </p:nvCxnSpPr>
          <p:spPr bwMode="auto">
            <a:xfrm flipV="1">
              <a:off x="6641910" y="3507475"/>
              <a:ext cx="0" cy="313898"/>
            </a:xfrm>
            <a:prstGeom prst="straightConnector1">
              <a:avLst/>
            </a:prstGeom>
            <a:noFill/>
            <a:ln w="12700" cap="flat" cmpd="sng" algn="ctr">
              <a:solidFill>
                <a:schemeClr val="bg2"/>
              </a:solidFill>
              <a:prstDash val="solid"/>
              <a:round/>
              <a:headEnd type="none" w="lg" len="med"/>
              <a:tailEnd type="arrow"/>
            </a:ln>
            <a:effectLst/>
          </p:spPr>
        </p:cxnSp>
        <p:cxnSp>
          <p:nvCxnSpPr>
            <p:cNvPr id="46" name="Straight Arrow Connector 45"/>
            <p:cNvCxnSpPr/>
            <p:nvPr/>
          </p:nvCxnSpPr>
          <p:spPr bwMode="auto">
            <a:xfrm flipV="1">
              <a:off x="6794310" y="3507475"/>
              <a:ext cx="0" cy="313898"/>
            </a:xfrm>
            <a:prstGeom prst="straightConnector1">
              <a:avLst/>
            </a:prstGeom>
            <a:noFill/>
            <a:ln w="12700" cap="flat" cmpd="sng" algn="ctr">
              <a:solidFill>
                <a:schemeClr val="bg2"/>
              </a:solidFill>
              <a:prstDash val="solid"/>
              <a:round/>
              <a:headEnd type="none" w="lg" len="med"/>
              <a:tailEnd type="arrow"/>
            </a:ln>
            <a:effectLst/>
          </p:spPr>
        </p:cxnSp>
        <p:cxnSp>
          <p:nvCxnSpPr>
            <p:cNvPr id="47" name="Straight Arrow Connector 46"/>
            <p:cNvCxnSpPr/>
            <p:nvPr/>
          </p:nvCxnSpPr>
          <p:spPr bwMode="auto">
            <a:xfrm flipV="1">
              <a:off x="6946710" y="3507475"/>
              <a:ext cx="0" cy="313898"/>
            </a:xfrm>
            <a:prstGeom prst="straightConnector1">
              <a:avLst/>
            </a:prstGeom>
            <a:noFill/>
            <a:ln w="12700" cap="flat" cmpd="sng" algn="ctr">
              <a:solidFill>
                <a:schemeClr val="bg2"/>
              </a:solidFill>
              <a:prstDash val="solid"/>
              <a:round/>
              <a:headEnd type="none" w="lg" len="med"/>
              <a:tailEnd type="arrow"/>
            </a:ln>
            <a:effectLst/>
          </p:spPr>
        </p:cxnSp>
        <p:cxnSp>
          <p:nvCxnSpPr>
            <p:cNvPr id="48" name="Straight Arrow Connector 47"/>
            <p:cNvCxnSpPr/>
            <p:nvPr/>
          </p:nvCxnSpPr>
          <p:spPr bwMode="auto">
            <a:xfrm flipV="1">
              <a:off x="7099110" y="3507475"/>
              <a:ext cx="0" cy="313898"/>
            </a:xfrm>
            <a:prstGeom prst="straightConnector1">
              <a:avLst/>
            </a:prstGeom>
            <a:noFill/>
            <a:ln w="12700" cap="flat" cmpd="sng" algn="ctr">
              <a:solidFill>
                <a:schemeClr val="bg2"/>
              </a:solidFill>
              <a:prstDash val="solid"/>
              <a:round/>
              <a:headEnd type="none" w="lg" len="med"/>
              <a:tailEnd type="arrow"/>
            </a:ln>
            <a:effectLst/>
          </p:spPr>
        </p:cxnSp>
        <p:cxnSp>
          <p:nvCxnSpPr>
            <p:cNvPr id="49" name="Straight Arrow Connector 48"/>
            <p:cNvCxnSpPr/>
            <p:nvPr/>
          </p:nvCxnSpPr>
          <p:spPr bwMode="auto">
            <a:xfrm flipV="1">
              <a:off x="7251510" y="3507475"/>
              <a:ext cx="0" cy="313898"/>
            </a:xfrm>
            <a:prstGeom prst="straightConnector1">
              <a:avLst/>
            </a:prstGeom>
            <a:noFill/>
            <a:ln w="12700" cap="flat" cmpd="sng" algn="ctr">
              <a:solidFill>
                <a:schemeClr val="bg2"/>
              </a:solidFill>
              <a:prstDash val="solid"/>
              <a:round/>
              <a:headEnd type="none" w="lg" len="med"/>
              <a:tailEnd type="arrow"/>
            </a:ln>
            <a:effectLst/>
          </p:spPr>
        </p:cxnSp>
        <p:cxnSp>
          <p:nvCxnSpPr>
            <p:cNvPr id="50" name="Straight Arrow Connector 49"/>
            <p:cNvCxnSpPr/>
            <p:nvPr/>
          </p:nvCxnSpPr>
          <p:spPr bwMode="auto">
            <a:xfrm flipV="1">
              <a:off x="7403910" y="3507475"/>
              <a:ext cx="0" cy="313898"/>
            </a:xfrm>
            <a:prstGeom prst="straightConnector1">
              <a:avLst/>
            </a:prstGeom>
            <a:noFill/>
            <a:ln w="12700" cap="flat" cmpd="sng" algn="ctr">
              <a:solidFill>
                <a:schemeClr val="bg2"/>
              </a:solidFill>
              <a:prstDash val="solid"/>
              <a:round/>
              <a:headEnd type="none" w="lg" len="med"/>
              <a:tailEnd type="arrow"/>
            </a:ln>
            <a:effectLst/>
          </p:spPr>
        </p:cxnSp>
        <p:cxnSp>
          <p:nvCxnSpPr>
            <p:cNvPr id="51" name="Straight Arrow Connector 50"/>
            <p:cNvCxnSpPr/>
            <p:nvPr/>
          </p:nvCxnSpPr>
          <p:spPr bwMode="auto">
            <a:xfrm flipV="1">
              <a:off x="7556310" y="3507475"/>
              <a:ext cx="0" cy="313898"/>
            </a:xfrm>
            <a:prstGeom prst="straightConnector1">
              <a:avLst/>
            </a:prstGeom>
            <a:noFill/>
            <a:ln w="12700" cap="flat" cmpd="sng" algn="ctr">
              <a:solidFill>
                <a:schemeClr val="bg2"/>
              </a:solidFill>
              <a:prstDash val="solid"/>
              <a:round/>
              <a:headEnd type="none" w="lg" len="med"/>
              <a:tailEnd type="arrow"/>
            </a:ln>
            <a:effectLst/>
          </p:spPr>
        </p:cxnSp>
        <p:cxnSp>
          <p:nvCxnSpPr>
            <p:cNvPr id="52" name="Straight Arrow Connector 51"/>
            <p:cNvCxnSpPr/>
            <p:nvPr/>
          </p:nvCxnSpPr>
          <p:spPr bwMode="auto">
            <a:xfrm flipV="1">
              <a:off x="7708710" y="3507475"/>
              <a:ext cx="0" cy="313898"/>
            </a:xfrm>
            <a:prstGeom prst="straightConnector1">
              <a:avLst/>
            </a:prstGeom>
            <a:noFill/>
            <a:ln w="12700" cap="flat" cmpd="sng" algn="ctr">
              <a:solidFill>
                <a:schemeClr val="bg2"/>
              </a:solidFill>
              <a:prstDash val="solid"/>
              <a:round/>
              <a:headEnd type="none" w="lg" len="med"/>
              <a:tailEnd type="arrow"/>
            </a:ln>
            <a:effectLst/>
          </p:spPr>
        </p:cxnSp>
        <p:cxnSp>
          <p:nvCxnSpPr>
            <p:cNvPr id="53" name="Straight Arrow Connector 52"/>
            <p:cNvCxnSpPr/>
            <p:nvPr/>
          </p:nvCxnSpPr>
          <p:spPr bwMode="auto">
            <a:xfrm flipV="1">
              <a:off x="7861110" y="3507475"/>
              <a:ext cx="0" cy="313898"/>
            </a:xfrm>
            <a:prstGeom prst="straightConnector1">
              <a:avLst/>
            </a:prstGeom>
            <a:noFill/>
            <a:ln w="12700" cap="flat" cmpd="sng" algn="ctr">
              <a:solidFill>
                <a:schemeClr val="bg2"/>
              </a:solidFill>
              <a:prstDash val="solid"/>
              <a:round/>
              <a:headEnd type="none" w="lg" len="med"/>
              <a:tailEnd type="arrow"/>
            </a:ln>
            <a:effectLst/>
          </p:spPr>
        </p:cxnSp>
        <p:cxnSp>
          <p:nvCxnSpPr>
            <p:cNvPr id="54" name="Straight Arrow Connector 53"/>
            <p:cNvCxnSpPr/>
            <p:nvPr/>
          </p:nvCxnSpPr>
          <p:spPr bwMode="auto">
            <a:xfrm flipV="1">
              <a:off x="8013510" y="3507475"/>
              <a:ext cx="0" cy="313898"/>
            </a:xfrm>
            <a:prstGeom prst="straightConnector1">
              <a:avLst/>
            </a:prstGeom>
            <a:noFill/>
            <a:ln w="12700" cap="flat" cmpd="sng" algn="ctr">
              <a:solidFill>
                <a:schemeClr val="bg2"/>
              </a:solidFill>
              <a:prstDash val="solid"/>
              <a:round/>
              <a:headEnd type="none" w="lg" len="med"/>
              <a:tailEnd type="arrow"/>
            </a:ln>
            <a:effectLst/>
          </p:spPr>
        </p:cxnSp>
        <p:cxnSp>
          <p:nvCxnSpPr>
            <p:cNvPr id="55" name="Straight Arrow Connector 54"/>
            <p:cNvCxnSpPr/>
            <p:nvPr/>
          </p:nvCxnSpPr>
          <p:spPr bwMode="auto">
            <a:xfrm flipV="1">
              <a:off x="8165910" y="3507475"/>
              <a:ext cx="0" cy="313898"/>
            </a:xfrm>
            <a:prstGeom prst="straightConnector1">
              <a:avLst/>
            </a:prstGeom>
            <a:noFill/>
            <a:ln w="12700" cap="flat" cmpd="sng" algn="ctr">
              <a:solidFill>
                <a:schemeClr val="bg2"/>
              </a:solidFill>
              <a:prstDash val="solid"/>
              <a:round/>
              <a:headEnd type="none" w="lg" len="med"/>
              <a:tailEnd type="arrow"/>
            </a:ln>
            <a:effectLst/>
          </p:spPr>
        </p:cxnSp>
        <p:cxnSp>
          <p:nvCxnSpPr>
            <p:cNvPr id="56" name="Straight Arrow Connector 55"/>
            <p:cNvCxnSpPr/>
            <p:nvPr/>
          </p:nvCxnSpPr>
          <p:spPr bwMode="auto">
            <a:xfrm flipV="1">
              <a:off x="8318310" y="3507475"/>
              <a:ext cx="0" cy="313898"/>
            </a:xfrm>
            <a:prstGeom prst="straightConnector1">
              <a:avLst/>
            </a:prstGeom>
            <a:noFill/>
            <a:ln w="12700" cap="flat" cmpd="sng" algn="ctr">
              <a:solidFill>
                <a:schemeClr val="bg2"/>
              </a:solidFill>
              <a:prstDash val="solid"/>
              <a:round/>
              <a:headEnd type="none" w="lg" len="med"/>
              <a:tailEnd type="arrow"/>
            </a:ln>
            <a:effectLst/>
          </p:spPr>
        </p:cxnSp>
      </p:grpSp>
      <p:sp>
        <p:nvSpPr>
          <p:cNvPr id="60" name="TextBox 59"/>
          <p:cNvSpPr txBox="1"/>
          <p:nvPr/>
        </p:nvSpPr>
        <p:spPr>
          <a:xfrm>
            <a:off x="2759121" y="2581648"/>
            <a:ext cx="2454320" cy="523220"/>
          </a:xfrm>
          <a:prstGeom prst="rect">
            <a:avLst/>
          </a:prstGeom>
          <a:noFill/>
        </p:spPr>
        <p:txBody>
          <a:bodyPr wrap="square" rtlCol="0">
            <a:spAutoFit/>
          </a:bodyPr>
          <a:lstStyle/>
          <a:p>
            <a:r>
              <a:rPr lang="en-US" dirty="0" err="1" smtClean="0"/>
              <a:t>Q</a:t>
            </a:r>
            <a:r>
              <a:rPr lang="en-US" baseline="-25000" dirty="0" err="1" smtClean="0"/>
              <a:t>Influent</a:t>
            </a:r>
            <a:r>
              <a:rPr lang="en-US" dirty="0" smtClean="0"/>
              <a:t> - </a:t>
            </a:r>
            <a:r>
              <a:rPr lang="en-US" dirty="0" err="1" smtClean="0"/>
              <a:t>Q</a:t>
            </a:r>
            <a:r>
              <a:rPr lang="en-US" baseline="-25000" dirty="0" err="1" smtClean="0"/>
              <a:t>Sludge</a:t>
            </a:r>
            <a:endParaRPr lang="en-US" baseline="-25000" dirty="0"/>
          </a:p>
        </p:txBody>
      </p:sp>
      <p:grpSp>
        <p:nvGrpSpPr>
          <p:cNvPr id="62" name="Group 61"/>
          <p:cNvGrpSpPr/>
          <p:nvPr/>
        </p:nvGrpSpPr>
        <p:grpSpPr>
          <a:xfrm>
            <a:off x="2458871" y="3277742"/>
            <a:ext cx="3218598" cy="366216"/>
            <a:chOff x="6032310" y="3507475"/>
            <a:chExt cx="2286000" cy="313898"/>
          </a:xfrm>
        </p:grpSpPr>
        <p:cxnSp>
          <p:nvCxnSpPr>
            <p:cNvPr id="63" name="Straight Arrow Connector 62"/>
            <p:cNvCxnSpPr/>
            <p:nvPr/>
          </p:nvCxnSpPr>
          <p:spPr bwMode="auto">
            <a:xfrm flipV="1">
              <a:off x="6032310" y="3507475"/>
              <a:ext cx="0" cy="313898"/>
            </a:xfrm>
            <a:prstGeom prst="straightConnector1">
              <a:avLst/>
            </a:prstGeom>
            <a:noFill/>
            <a:ln w="12700" cap="flat" cmpd="sng" algn="ctr">
              <a:solidFill>
                <a:schemeClr val="bg2"/>
              </a:solidFill>
              <a:prstDash val="solid"/>
              <a:round/>
              <a:headEnd type="none" w="lg" len="med"/>
              <a:tailEnd type="arrow"/>
            </a:ln>
            <a:effectLst/>
          </p:spPr>
        </p:cxnSp>
        <p:cxnSp>
          <p:nvCxnSpPr>
            <p:cNvPr id="64" name="Straight Arrow Connector 63"/>
            <p:cNvCxnSpPr/>
            <p:nvPr/>
          </p:nvCxnSpPr>
          <p:spPr bwMode="auto">
            <a:xfrm flipV="1">
              <a:off x="6184710" y="3507475"/>
              <a:ext cx="0" cy="313898"/>
            </a:xfrm>
            <a:prstGeom prst="straightConnector1">
              <a:avLst/>
            </a:prstGeom>
            <a:noFill/>
            <a:ln w="12700" cap="flat" cmpd="sng" algn="ctr">
              <a:solidFill>
                <a:schemeClr val="bg2"/>
              </a:solidFill>
              <a:prstDash val="solid"/>
              <a:round/>
              <a:headEnd type="none" w="lg" len="med"/>
              <a:tailEnd type="arrow"/>
            </a:ln>
            <a:effectLst/>
          </p:spPr>
        </p:cxnSp>
        <p:cxnSp>
          <p:nvCxnSpPr>
            <p:cNvPr id="65" name="Straight Arrow Connector 64"/>
            <p:cNvCxnSpPr/>
            <p:nvPr/>
          </p:nvCxnSpPr>
          <p:spPr bwMode="auto">
            <a:xfrm flipV="1">
              <a:off x="6337110" y="3507475"/>
              <a:ext cx="0" cy="313898"/>
            </a:xfrm>
            <a:prstGeom prst="straightConnector1">
              <a:avLst/>
            </a:prstGeom>
            <a:noFill/>
            <a:ln w="12700" cap="flat" cmpd="sng" algn="ctr">
              <a:solidFill>
                <a:schemeClr val="bg2"/>
              </a:solidFill>
              <a:prstDash val="solid"/>
              <a:round/>
              <a:headEnd type="none" w="lg" len="med"/>
              <a:tailEnd type="arrow"/>
            </a:ln>
            <a:effectLst/>
          </p:spPr>
        </p:cxnSp>
        <p:cxnSp>
          <p:nvCxnSpPr>
            <p:cNvPr id="66" name="Straight Arrow Connector 65"/>
            <p:cNvCxnSpPr/>
            <p:nvPr/>
          </p:nvCxnSpPr>
          <p:spPr bwMode="auto">
            <a:xfrm flipV="1">
              <a:off x="6489510" y="3507475"/>
              <a:ext cx="0" cy="313898"/>
            </a:xfrm>
            <a:prstGeom prst="straightConnector1">
              <a:avLst/>
            </a:prstGeom>
            <a:noFill/>
            <a:ln w="12700" cap="flat" cmpd="sng" algn="ctr">
              <a:solidFill>
                <a:schemeClr val="bg2"/>
              </a:solidFill>
              <a:prstDash val="solid"/>
              <a:round/>
              <a:headEnd type="none" w="lg" len="med"/>
              <a:tailEnd type="arrow"/>
            </a:ln>
            <a:effectLst/>
          </p:spPr>
        </p:cxnSp>
        <p:cxnSp>
          <p:nvCxnSpPr>
            <p:cNvPr id="67" name="Straight Arrow Connector 66"/>
            <p:cNvCxnSpPr/>
            <p:nvPr/>
          </p:nvCxnSpPr>
          <p:spPr bwMode="auto">
            <a:xfrm flipV="1">
              <a:off x="6641910" y="3507475"/>
              <a:ext cx="0" cy="313898"/>
            </a:xfrm>
            <a:prstGeom prst="straightConnector1">
              <a:avLst/>
            </a:prstGeom>
            <a:noFill/>
            <a:ln w="12700" cap="flat" cmpd="sng" algn="ctr">
              <a:solidFill>
                <a:schemeClr val="bg2"/>
              </a:solidFill>
              <a:prstDash val="solid"/>
              <a:round/>
              <a:headEnd type="none" w="lg" len="med"/>
              <a:tailEnd type="arrow"/>
            </a:ln>
            <a:effectLst/>
          </p:spPr>
        </p:cxnSp>
        <p:cxnSp>
          <p:nvCxnSpPr>
            <p:cNvPr id="68" name="Straight Arrow Connector 67"/>
            <p:cNvCxnSpPr/>
            <p:nvPr/>
          </p:nvCxnSpPr>
          <p:spPr bwMode="auto">
            <a:xfrm flipV="1">
              <a:off x="6794310" y="3507475"/>
              <a:ext cx="0" cy="313898"/>
            </a:xfrm>
            <a:prstGeom prst="straightConnector1">
              <a:avLst/>
            </a:prstGeom>
            <a:noFill/>
            <a:ln w="12700" cap="flat" cmpd="sng" algn="ctr">
              <a:solidFill>
                <a:schemeClr val="bg2"/>
              </a:solidFill>
              <a:prstDash val="solid"/>
              <a:round/>
              <a:headEnd type="none" w="lg" len="med"/>
              <a:tailEnd type="arrow"/>
            </a:ln>
            <a:effectLst/>
          </p:spPr>
        </p:cxnSp>
        <p:cxnSp>
          <p:nvCxnSpPr>
            <p:cNvPr id="69" name="Straight Arrow Connector 68"/>
            <p:cNvCxnSpPr/>
            <p:nvPr/>
          </p:nvCxnSpPr>
          <p:spPr bwMode="auto">
            <a:xfrm flipV="1">
              <a:off x="6946710" y="3507475"/>
              <a:ext cx="0" cy="313898"/>
            </a:xfrm>
            <a:prstGeom prst="straightConnector1">
              <a:avLst/>
            </a:prstGeom>
            <a:noFill/>
            <a:ln w="12700" cap="flat" cmpd="sng" algn="ctr">
              <a:solidFill>
                <a:schemeClr val="bg2"/>
              </a:solidFill>
              <a:prstDash val="solid"/>
              <a:round/>
              <a:headEnd type="none" w="lg" len="med"/>
              <a:tailEnd type="arrow"/>
            </a:ln>
            <a:effectLst/>
          </p:spPr>
        </p:cxnSp>
        <p:cxnSp>
          <p:nvCxnSpPr>
            <p:cNvPr id="70" name="Straight Arrow Connector 69"/>
            <p:cNvCxnSpPr/>
            <p:nvPr/>
          </p:nvCxnSpPr>
          <p:spPr bwMode="auto">
            <a:xfrm flipV="1">
              <a:off x="7099110" y="3507475"/>
              <a:ext cx="0" cy="313898"/>
            </a:xfrm>
            <a:prstGeom prst="straightConnector1">
              <a:avLst/>
            </a:prstGeom>
            <a:noFill/>
            <a:ln w="12700" cap="flat" cmpd="sng" algn="ctr">
              <a:solidFill>
                <a:schemeClr val="bg2"/>
              </a:solidFill>
              <a:prstDash val="solid"/>
              <a:round/>
              <a:headEnd type="none" w="lg" len="med"/>
              <a:tailEnd type="arrow"/>
            </a:ln>
            <a:effectLst/>
          </p:spPr>
        </p:cxnSp>
        <p:cxnSp>
          <p:nvCxnSpPr>
            <p:cNvPr id="71" name="Straight Arrow Connector 70"/>
            <p:cNvCxnSpPr/>
            <p:nvPr/>
          </p:nvCxnSpPr>
          <p:spPr bwMode="auto">
            <a:xfrm flipV="1">
              <a:off x="7251510" y="3507475"/>
              <a:ext cx="0" cy="313898"/>
            </a:xfrm>
            <a:prstGeom prst="straightConnector1">
              <a:avLst/>
            </a:prstGeom>
            <a:noFill/>
            <a:ln w="12700" cap="flat" cmpd="sng" algn="ctr">
              <a:solidFill>
                <a:schemeClr val="bg2"/>
              </a:solidFill>
              <a:prstDash val="solid"/>
              <a:round/>
              <a:headEnd type="none" w="lg" len="med"/>
              <a:tailEnd type="arrow"/>
            </a:ln>
            <a:effectLst/>
          </p:spPr>
        </p:cxnSp>
        <p:cxnSp>
          <p:nvCxnSpPr>
            <p:cNvPr id="72" name="Straight Arrow Connector 71"/>
            <p:cNvCxnSpPr/>
            <p:nvPr/>
          </p:nvCxnSpPr>
          <p:spPr bwMode="auto">
            <a:xfrm flipV="1">
              <a:off x="7403910" y="3507475"/>
              <a:ext cx="0" cy="313898"/>
            </a:xfrm>
            <a:prstGeom prst="straightConnector1">
              <a:avLst/>
            </a:prstGeom>
            <a:noFill/>
            <a:ln w="12700" cap="flat" cmpd="sng" algn="ctr">
              <a:solidFill>
                <a:schemeClr val="bg2"/>
              </a:solidFill>
              <a:prstDash val="solid"/>
              <a:round/>
              <a:headEnd type="none" w="lg" len="med"/>
              <a:tailEnd type="arrow"/>
            </a:ln>
            <a:effectLst/>
          </p:spPr>
        </p:cxnSp>
        <p:cxnSp>
          <p:nvCxnSpPr>
            <p:cNvPr id="73" name="Straight Arrow Connector 72"/>
            <p:cNvCxnSpPr/>
            <p:nvPr/>
          </p:nvCxnSpPr>
          <p:spPr bwMode="auto">
            <a:xfrm flipV="1">
              <a:off x="7556310" y="3507475"/>
              <a:ext cx="0" cy="313898"/>
            </a:xfrm>
            <a:prstGeom prst="straightConnector1">
              <a:avLst/>
            </a:prstGeom>
            <a:noFill/>
            <a:ln w="12700" cap="flat" cmpd="sng" algn="ctr">
              <a:solidFill>
                <a:schemeClr val="bg2"/>
              </a:solidFill>
              <a:prstDash val="solid"/>
              <a:round/>
              <a:headEnd type="none" w="lg" len="med"/>
              <a:tailEnd type="arrow"/>
            </a:ln>
            <a:effectLst/>
          </p:spPr>
        </p:cxnSp>
        <p:cxnSp>
          <p:nvCxnSpPr>
            <p:cNvPr id="74" name="Straight Arrow Connector 73"/>
            <p:cNvCxnSpPr/>
            <p:nvPr/>
          </p:nvCxnSpPr>
          <p:spPr bwMode="auto">
            <a:xfrm flipV="1">
              <a:off x="7708710" y="3507475"/>
              <a:ext cx="0" cy="313898"/>
            </a:xfrm>
            <a:prstGeom prst="straightConnector1">
              <a:avLst/>
            </a:prstGeom>
            <a:noFill/>
            <a:ln w="12700" cap="flat" cmpd="sng" algn="ctr">
              <a:solidFill>
                <a:schemeClr val="bg2"/>
              </a:solidFill>
              <a:prstDash val="solid"/>
              <a:round/>
              <a:headEnd type="none" w="lg" len="med"/>
              <a:tailEnd type="arrow"/>
            </a:ln>
            <a:effectLst/>
          </p:spPr>
        </p:cxnSp>
        <p:cxnSp>
          <p:nvCxnSpPr>
            <p:cNvPr id="75" name="Straight Arrow Connector 74"/>
            <p:cNvCxnSpPr/>
            <p:nvPr/>
          </p:nvCxnSpPr>
          <p:spPr bwMode="auto">
            <a:xfrm flipV="1">
              <a:off x="7861110" y="3507475"/>
              <a:ext cx="0" cy="313898"/>
            </a:xfrm>
            <a:prstGeom prst="straightConnector1">
              <a:avLst/>
            </a:prstGeom>
            <a:noFill/>
            <a:ln w="12700" cap="flat" cmpd="sng" algn="ctr">
              <a:solidFill>
                <a:schemeClr val="bg2"/>
              </a:solidFill>
              <a:prstDash val="solid"/>
              <a:round/>
              <a:headEnd type="none" w="lg" len="med"/>
              <a:tailEnd type="arrow"/>
            </a:ln>
            <a:effectLst/>
          </p:spPr>
        </p:cxnSp>
        <p:cxnSp>
          <p:nvCxnSpPr>
            <p:cNvPr id="76" name="Straight Arrow Connector 75"/>
            <p:cNvCxnSpPr/>
            <p:nvPr/>
          </p:nvCxnSpPr>
          <p:spPr bwMode="auto">
            <a:xfrm flipV="1">
              <a:off x="8013510" y="3507475"/>
              <a:ext cx="0" cy="313898"/>
            </a:xfrm>
            <a:prstGeom prst="straightConnector1">
              <a:avLst/>
            </a:prstGeom>
            <a:noFill/>
            <a:ln w="12700" cap="flat" cmpd="sng" algn="ctr">
              <a:solidFill>
                <a:schemeClr val="bg2"/>
              </a:solidFill>
              <a:prstDash val="solid"/>
              <a:round/>
              <a:headEnd type="none" w="lg" len="med"/>
              <a:tailEnd type="arrow"/>
            </a:ln>
            <a:effectLst/>
          </p:spPr>
        </p:cxnSp>
        <p:cxnSp>
          <p:nvCxnSpPr>
            <p:cNvPr id="77" name="Straight Arrow Connector 76"/>
            <p:cNvCxnSpPr/>
            <p:nvPr/>
          </p:nvCxnSpPr>
          <p:spPr bwMode="auto">
            <a:xfrm flipV="1">
              <a:off x="8165910" y="3507475"/>
              <a:ext cx="0" cy="313898"/>
            </a:xfrm>
            <a:prstGeom prst="straightConnector1">
              <a:avLst/>
            </a:prstGeom>
            <a:noFill/>
            <a:ln w="12700" cap="flat" cmpd="sng" algn="ctr">
              <a:solidFill>
                <a:schemeClr val="bg2"/>
              </a:solidFill>
              <a:prstDash val="solid"/>
              <a:round/>
              <a:headEnd type="none" w="lg" len="med"/>
              <a:tailEnd type="arrow"/>
            </a:ln>
            <a:effectLst/>
          </p:spPr>
        </p:cxnSp>
        <p:cxnSp>
          <p:nvCxnSpPr>
            <p:cNvPr id="78" name="Straight Arrow Connector 77"/>
            <p:cNvCxnSpPr/>
            <p:nvPr/>
          </p:nvCxnSpPr>
          <p:spPr bwMode="auto">
            <a:xfrm flipV="1">
              <a:off x="8318310" y="3507475"/>
              <a:ext cx="0" cy="313898"/>
            </a:xfrm>
            <a:prstGeom prst="straightConnector1">
              <a:avLst/>
            </a:prstGeom>
            <a:noFill/>
            <a:ln w="12700" cap="flat" cmpd="sng" algn="ctr">
              <a:solidFill>
                <a:schemeClr val="bg2"/>
              </a:solidFill>
              <a:prstDash val="solid"/>
              <a:round/>
              <a:headEnd type="none" w="lg" len="med"/>
              <a:tailEnd type="arrow"/>
            </a:ln>
            <a:effectLst/>
          </p:spPr>
        </p:cxnSp>
      </p:grpSp>
      <p:sp>
        <p:nvSpPr>
          <p:cNvPr id="79" name="TextBox 78"/>
          <p:cNvSpPr txBox="1"/>
          <p:nvPr/>
        </p:nvSpPr>
        <p:spPr>
          <a:xfrm>
            <a:off x="5827595" y="2579427"/>
            <a:ext cx="1592103" cy="523220"/>
          </a:xfrm>
          <a:prstGeom prst="rect">
            <a:avLst/>
          </a:prstGeom>
          <a:noFill/>
        </p:spPr>
        <p:txBody>
          <a:bodyPr wrap="none" rtlCol="0">
            <a:spAutoFit/>
          </a:bodyPr>
          <a:lstStyle/>
          <a:p>
            <a:r>
              <a:rPr lang="en-US" dirty="0" err="1" smtClean="0"/>
              <a:t>C</a:t>
            </a:r>
            <a:r>
              <a:rPr lang="en-US" baseline="-25000" dirty="0" err="1" smtClean="0"/>
              <a:t>FlocBlanket</a:t>
            </a:r>
            <a:endParaRPr lang="en-US" baseline="-25000" dirty="0"/>
          </a:p>
        </p:txBody>
      </p:sp>
      <p:sp>
        <p:nvSpPr>
          <p:cNvPr id="80" name="TextBox 79"/>
          <p:cNvSpPr txBox="1"/>
          <p:nvPr/>
        </p:nvSpPr>
        <p:spPr>
          <a:xfrm>
            <a:off x="5854890" y="2224586"/>
            <a:ext cx="1612942" cy="523220"/>
          </a:xfrm>
          <a:prstGeom prst="rect">
            <a:avLst/>
          </a:prstGeom>
          <a:noFill/>
        </p:spPr>
        <p:txBody>
          <a:bodyPr wrap="none" rtlCol="0">
            <a:spAutoFit/>
          </a:bodyPr>
          <a:lstStyle/>
          <a:p>
            <a:r>
              <a:rPr lang="en-US" dirty="0" err="1" smtClean="0"/>
              <a:t>Q</a:t>
            </a:r>
            <a:r>
              <a:rPr lang="en-US" baseline="-25000" dirty="0" err="1" smtClean="0"/>
              <a:t>FlocBlanket</a:t>
            </a:r>
            <a:endParaRPr lang="en-US" baseline="-25000" dirty="0"/>
          </a:p>
        </p:txBody>
      </p:sp>
      <p:cxnSp>
        <p:nvCxnSpPr>
          <p:cNvPr id="82" name="Straight Arrow Connector 81"/>
          <p:cNvCxnSpPr/>
          <p:nvPr/>
        </p:nvCxnSpPr>
        <p:spPr bwMode="auto">
          <a:xfrm>
            <a:off x="5895832" y="3493827"/>
            <a:ext cx="0" cy="573206"/>
          </a:xfrm>
          <a:prstGeom prst="straightConnector1">
            <a:avLst/>
          </a:prstGeom>
          <a:noFill/>
          <a:ln w="28575" cap="flat" cmpd="sng" algn="ctr">
            <a:solidFill>
              <a:schemeClr val="bg2"/>
            </a:solidFill>
            <a:prstDash val="solid"/>
            <a:round/>
            <a:headEnd type="none" w="lg" len="med"/>
            <a:tailEnd type="arrow"/>
          </a:ln>
          <a:effectLst/>
        </p:spPr>
      </p:cxnSp>
      <p:graphicFrame>
        <p:nvGraphicFramePr>
          <p:cNvPr id="1629187" name="Object 3"/>
          <p:cNvGraphicFramePr>
            <a:graphicFrameLocks noChangeAspect="1"/>
          </p:cNvGraphicFramePr>
          <p:nvPr/>
        </p:nvGraphicFramePr>
        <p:xfrm>
          <a:off x="1673950" y="1011707"/>
          <a:ext cx="5803900" cy="419100"/>
        </p:xfrm>
        <a:graphic>
          <a:graphicData uri="http://schemas.openxmlformats.org/presentationml/2006/ole">
            <mc:AlternateContent xmlns:mc="http://schemas.openxmlformats.org/markup-compatibility/2006">
              <mc:Choice xmlns:v="urn:schemas-microsoft-com:vml" Requires="v">
                <p:oleObj spid="_x0000_s1629580" name="Equation" r:id="rId7" imgW="5803560" imgH="419040" progId="Equation.DSMT4">
                  <p:embed/>
                </p:oleObj>
              </mc:Choice>
              <mc:Fallback>
                <p:oleObj name="Equation" r:id="rId7" imgW="5803560" imgH="419040" progId="Equation.DSMT4">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3950" y="1011707"/>
                        <a:ext cx="58039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5" name="Object 3"/>
          <p:cNvGraphicFramePr>
            <a:graphicFrameLocks noChangeAspect="1"/>
          </p:cNvGraphicFramePr>
          <p:nvPr/>
        </p:nvGraphicFramePr>
        <p:xfrm>
          <a:off x="5915523" y="4271557"/>
          <a:ext cx="2458029" cy="259499"/>
        </p:xfrm>
        <a:graphic>
          <a:graphicData uri="http://schemas.openxmlformats.org/presentationml/2006/ole">
            <mc:AlternateContent xmlns:mc="http://schemas.openxmlformats.org/markup-compatibility/2006">
              <mc:Choice xmlns:v="urn:schemas-microsoft-com:vml" Requires="v">
                <p:oleObj spid="_x0000_s1629581" name="Equation" r:id="rId9" imgW="3962160" imgH="419040" progId="Equation.DSMT4">
                  <p:embed/>
                </p:oleObj>
              </mc:Choice>
              <mc:Fallback>
                <p:oleObj name="Equation" r:id="rId9" imgW="3962160" imgH="419040" progId="Equation.DSMT4">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15523" y="4271557"/>
                        <a:ext cx="2458029" cy="259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 name="Object 3"/>
          <p:cNvGraphicFramePr>
            <a:graphicFrameLocks noChangeAspect="1"/>
          </p:cNvGraphicFramePr>
          <p:nvPr/>
        </p:nvGraphicFramePr>
        <p:xfrm>
          <a:off x="5933838" y="4760604"/>
          <a:ext cx="1979613" cy="417513"/>
        </p:xfrm>
        <a:graphic>
          <a:graphicData uri="http://schemas.openxmlformats.org/presentationml/2006/ole">
            <mc:AlternateContent xmlns:mc="http://schemas.openxmlformats.org/markup-compatibility/2006">
              <mc:Choice xmlns:v="urn:schemas-microsoft-com:vml" Requires="v">
                <p:oleObj spid="_x0000_s1629582" name="Equation" r:id="rId11" imgW="2412720" imgH="507960" progId="Equation.DSMT4">
                  <p:embed/>
                </p:oleObj>
              </mc:Choice>
              <mc:Fallback>
                <p:oleObj name="Equation" r:id="rId11" imgW="2412720" imgH="507960" progId="Equation.DSMT4">
                  <p:embed/>
                  <p:pic>
                    <p:nvPicPr>
                      <p:cNvPr id="0"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33838" y="4760604"/>
                        <a:ext cx="1979613"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88" name="Straight Arrow Connector 87"/>
          <p:cNvCxnSpPr/>
          <p:nvPr/>
        </p:nvCxnSpPr>
        <p:spPr bwMode="auto">
          <a:xfrm flipH="1">
            <a:off x="5909482" y="3029803"/>
            <a:ext cx="150124" cy="395785"/>
          </a:xfrm>
          <a:prstGeom prst="straightConnector1">
            <a:avLst/>
          </a:prstGeom>
          <a:noFill/>
          <a:ln w="12700" cap="flat" cmpd="sng" algn="ctr">
            <a:solidFill>
              <a:schemeClr val="bg2"/>
            </a:solidFill>
            <a:prstDash val="solid"/>
            <a:round/>
            <a:headEnd type="none" w="lg" len="med"/>
            <a:tailEnd type="arrow"/>
          </a:ln>
          <a:effectLst/>
        </p:spPr>
      </p:cxnSp>
      <p:sp>
        <p:nvSpPr>
          <p:cNvPr id="84" name="TextBox 83"/>
          <p:cNvSpPr txBox="1"/>
          <p:nvPr/>
        </p:nvSpPr>
        <p:spPr>
          <a:xfrm>
            <a:off x="3370997" y="4749421"/>
            <a:ext cx="2266967" cy="523220"/>
          </a:xfrm>
          <a:prstGeom prst="rect">
            <a:avLst/>
          </a:prstGeom>
          <a:noFill/>
        </p:spPr>
        <p:txBody>
          <a:bodyPr wrap="none" rtlCol="0">
            <a:spAutoFit/>
          </a:bodyPr>
          <a:lstStyle/>
          <a:p>
            <a:r>
              <a:rPr lang="en-US" dirty="0" smtClean="0"/>
              <a:t>Inlet Manifold</a:t>
            </a:r>
            <a:endParaRPr lang="en-US" dirty="0"/>
          </a:p>
        </p:txBody>
      </p:sp>
      <p:sp>
        <p:nvSpPr>
          <p:cNvPr id="83" name="Title 82"/>
          <p:cNvSpPr>
            <a:spLocks noGrp="1"/>
          </p:cNvSpPr>
          <p:nvPr>
            <p:ph type="title"/>
          </p:nvPr>
        </p:nvSpPr>
        <p:spPr/>
        <p:txBody>
          <a:bodyPr/>
          <a:lstStyle/>
          <a:p>
            <a:r>
              <a:rPr lang="en-US" dirty="0" smtClean="0"/>
              <a:t>Mass Balance in </a:t>
            </a:r>
            <a:r>
              <a:rPr lang="en-US" dirty="0" err="1" smtClean="0"/>
              <a:t>Sed</a:t>
            </a:r>
            <a:r>
              <a:rPr lang="en-US" dirty="0" smtClean="0"/>
              <a:t> Tank</a:t>
            </a:r>
            <a:br>
              <a:rPr lang="en-US" dirty="0" smtClean="0"/>
            </a:br>
            <a:endParaRPr lang="en-US" dirty="0"/>
          </a:p>
        </p:txBody>
      </p:sp>
      <p:sp>
        <p:nvSpPr>
          <p:cNvPr id="87" name="Oval 86"/>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smtClean="0">
                <a:solidFill>
                  <a:schemeClr val="bg1"/>
                </a:solidFill>
              </a:rPr>
              <a:t>extra</a:t>
            </a:r>
            <a:endParaRPr kumimoji="0" lang="en-US" sz="1600" b="0" i="0" u="none" strike="noStrike" cap="none" normalizeH="0" baseline="0" dirty="0" smtClean="0">
              <a:ln>
                <a:noFill/>
              </a:ln>
              <a:solidFill>
                <a:schemeClr val="bg1"/>
              </a:solidFill>
              <a:effectLst/>
              <a:latin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sz="4000" dirty="0" smtClean="0"/>
              <a:t>Reynolds Number in Plate Settlers</a:t>
            </a:r>
            <a:endParaRPr lang="en-US" sz="4000" dirty="0"/>
          </a:p>
        </p:txBody>
      </p:sp>
      <p:graphicFrame>
        <p:nvGraphicFramePr>
          <p:cNvPr id="199684" name="Object 4"/>
          <p:cNvGraphicFramePr>
            <a:graphicFrameLocks noChangeAspect="1"/>
          </p:cNvGraphicFramePr>
          <p:nvPr/>
        </p:nvGraphicFramePr>
        <p:xfrm>
          <a:off x="603983" y="1935406"/>
          <a:ext cx="1485900" cy="723900"/>
        </p:xfrm>
        <a:graphic>
          <a:graphicData uri="http://schemas.openxmlformats.org/presentationml/2006/ole">
            <mc:AlternateContent xmlns:mc="http://schemas.openxmlformats.org/markup-compatibility/2006">
              <mc:Choice xmlns:v="urn:schemas-microsoft-com:vml" Requires="v">
                <p:oleObj spid="_x0000_s1813531" name="Equation" r:id="rId4" imgW="1485720" imgH="723600" progId="Equation.DSMT4">
                  <p:embed/>
                </p:oleObj>
              </mc:Choice>
              <mc:Fallback>
                <p:oleObj name="Equation" r:id="rId4" imgW="1485720" imgH="723600" progId="Equation.DSMT4">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983" y="1935406"/>
                        <a:ext cx="1485900" cy="7239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99685" name="Object 5"/>
          <p:cNvGraphicFramePr>
            <a:graphicFrameLocks noChangeAspect="1"/>
          </p:cNvGraphicFramePr>
          <p:nvPr/>
        </p:nvGraphicFramePr>
        <p:xfrm>
          <a:off x="3420452" y="2879481"/>
          <a:ext cx="1866900" cy="723900"/>
        </p:xfrm>
        <a:graphic>
          <a:graphicData uri="http://schemas.openxmlformats.org/presentationml/2006/ole">
            <mc:AlternateContent xmlns:mc="http://schemas.openxmlformats.org/markup-compatibility/2006">
              <mc:Choice xmlns:v="urn:schemas-microsoft-com:vml" Requires="v">
                <p:oleObj spid="_x0000_s1813532" name="Equation" r:id="rId6" imgW="1866600" imgH="723600" progId="Equation.DSMT4">
                  <p:embed/>
                </p:oleObj>
              </mc:Choice>
              <mc:Fallback>
                <p:oleObj name="Equation" r:id="rId6" imgW="1866600" imgH="723600" progId="Equation.DSMT4">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0452" y="2879481"/>
                        <a:ext cx="1866900" cy="7239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99688" name="Object 8"/>
          <p:cNvGraphicFramePr>
            <a:graphicFrameLocks noChangeAspect="1"/>
          </p:cNvGraphicFramePr>
          <p:nvPr/>
        </p:nvGraphicFramePr>
        <p:xfrm>
          <a:off x="667606" y="3029927"/>
          <a:ext cx="1358900" cy="723900"/>
        </p:xfrm>
        <a:graphic>
          <a:graphicData uri="http://schemas.openxmlformats.org/presentationml/2006/ole">
            <mc:AlternateContent xmlns:mc="http://schemas.openxmlformats.org/markup-compatibility/2006">
              <mc:Choice xmlns:v="urn:schemas-microsoft-com:vml" Requires="v">
                <p:oleObj spid="_x0000_s1813533" name="Equation" r:id="rId8" imgW="1358640" imgH="723600" progId="Equation.DSMT4">
                  <p:embed/>
                </p:oleObj>
              </mc:Choice>
              <mc:Fallback>
                <p:oleObj name="Equation" r:id="rId8" imgW="1358640" imgH="723600" progId="Equation.DSMT4">
                  <p:embed/>
                  <p:pic>
                    <p:nvPicPr>
                      <p:cNvPr id="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7606" y="3029927"/>
                        <a:ext cx="1358900" cy="7239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99689" name="Object 9"/>
          <p:cNvGraphicFramePr>
            <a:graphicFrameLocks noChangeAspect="1"/>
          </p:cNvGraphicFramePr>
          <p:nvPr/>
        </p:nvGraphicFramePr>
        <p:xfrm>
          <a:off x="617415" y="4091842"/>
          <a:ext cx="1727200" cy="749300"/>
        </p:xfrm>
        <a:graphic>
          <a:graphicData uri="http://schemas.openxmlformats.org/presentationml/2006/ole">
            <mc:AlternateContent xmlns:mc="http://schemas.openxmlformats.org/markup-compatibility/2006">
              <mc:Choice xmlns:v="urn:schemas-microsoft-com:vml" Requires="v">
                <p:oleObj spid="_x0000_s1813534" name="Equation" r:id="rId10" imgW="1726920" imgH="749160" progId="Equation.DSMT4">
                  <p:embed/>
                </p:oleObj>
              </mc:Choice>
              <mc:Fallback>
                <p:oleObj name="Equation" r:id="rId10" imgW="1726920" imgH="749160" progId="Equation.DSMT4">
                  <p:embed/>
                  <p:pic>
                    <p:nvPicPr>
                      <p:cNvPr id="0" name="Picture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7415" y="4091842"/>
                        <a:ext cx="1727200" cy="7493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99690" name="Object 10"/>
          <p:cNvGraphicFramePr>
            <a:graphicFrameLocks noChangeAspect="1"/>
          </p:cNvGraphicFramePr>
          <p:nvPr/>
        </p:nvGraphicFramePr>
        <p:xfrm>
          <a:off x="6745288" y="3557588"/>
          <a:ext cx="1955800" cy="406400"/>
        </p:xfrm>
        <a:graphic>
          <a:graphicData uri="http://schemas.openxmlformats.org/presentationml/2006/ole">
            <mc:AlternateContent xmlns:mc="http://schemas.openxmlformats.org/markup-compatibility/2006">
              <mc:Choice xmlns:v="urn:schemas-microsoft-com:vml" Requires="v">
                <p:oleObj spid="_x0000_s1813535" name="Equation" r:id="rId12" imgW="1955520" imgH="406080" progId="Equation.DSMT4">
                  <p:embed/>
                </p:oleObj>
              </mc:Choice>
              <mc:Fallback>
                <p:oleObj name="Equation" r:id="rId12" imgW="1955520" imgH="406080" progId="Equation.DSMT4">
                  <p:embed/>
                  <p:pic>
                    <p:nvPicPr>
                      <p:cNvPr id="0" name="Picture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45288" y="3557588"/>
                        <a:ext cx="1955800" cy="4064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99693" name="Object 13"/>
          <p:cNvGraphicFramePr>
            <a:graphicFrameLocks noChangeAspect="1"/>
          </p:cNvGraphicFramePr>
          <p:nvPr/>
        </p:nvGraphicFramePr>
        <p:xfrm>
          <a:off x="6756279" y="3919538"/>
          <a:ext cx="927100" cy="342900"/>
        </p:xfrm>
        <a:graphic>
          <a:graphicData uri="http://schemas.openxmlformats.org/presentationml/2006/ole">
            <mc:AlternateContent xmlns:mc="http://schemas.openxmlformats.org/markup-compatibility/2006">
              <mc:Choice xmlns:v="urn:schemas-microsoft-com:vml" Requires="v">
                <p:oleObj spid="_x0000_s1813536" name="Equation" r:id="rId14" imgW="927000" imgH="342720" progId="Equation.DSMT4">
                  <p:embed/>
                </p:oleObj>
              </mc:Choice>
              <mc:Fallback>
                <p:oleObj name="Equation" r:id="rId14" imgW="927000" imgH="342720" progId="Equation.DSMT4">
                  <p:embed/>
                  <p:pic>
                    <p:nvPicPr>
                      <p:cNvPr id="0" name="Picture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56279" y="3919538"/>
                        <a:ext cx="927100" cy="3429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99694" name="Text Box 14"/>
          <p:cNvSpPr txBox="1">
            <a:spLocks noChangeArrowheads="1"/>
          </p:cNvSpPr>
          <p:nvPr/>
        </p:nvSpPr>
        <p:spPr bwMode="auto">
          <a:xfrm>
            <a:off x="373542" y="5082179"/>
            <a:ext cx="4834978" cy="954107"/>
          </a:xfrm>
          <a:prstGeom prst="rect">
            <a:avLst/>
          </a:prstGeom>
          <a:noFill/>
          <a:ln w="12700">
            <a:noFill/>
            <a:miter lim="800000"/>
            <a:headEnd type="none" w="lg" len="med"/>
            <a:tailEnd type="none" w="lg" len="med"/>
          </a:ln>
          <a:effectLst/>
        </p:spPr>
        <p:txBody>
          <a:bodyPr wrap="none">
            <a:spAutoFit/>
          </a:bodyPr>
          <a:lstStyle/>
          <a:p>
            <a:r>
              <a:rPr lang="en-US" dirty="0"/>
              <a:t>Re is laminar for typical </a:t>
            </a:r>
            <a:r>
              <a:rPr lang="en-US" dirty="0" smtClean="0"/>
              <a:t>designs</a:t>
            </a:r>
          </a:p>
          <a:p>
            <a:r>
              <a:rPr lang="en-US" dirty="0" smtClean="0"/>
              <a:t>Reducing S reduces Re further</a:t>
            </a:r>
            <a:endParaRPr lang="en-US" dirty="0"/>
          </a:p>
        </p:txBody>
      </p:sp>
      <p:graphicFrame>
        <p:nvGraphicFramePr>
          <p:cNvPr id="199696" name="Object 16"/>
          <p:cNvGraphicFramePr>
            <a:graphicFrameLocks noChangeAspect="1"/>
          </p:cNvGraphicFramePr>
          <p:nvPr/>
        </p:nvGraphicFramePr>
        <p:xfrm>
          <a:off x="6577013" y="1804988"/>
          <a:ext cx="1346200" cy="749300"/>
        </p:xfrm>
        <a:graphic>
          <a:graphicData uri="http://schemas.openxmlformats.org/presentationml/2006/ole">
            <mc:AlternateContent xmlns:mc="http://schemas.openxmlformats.org/markup-compatibility/2006">
              <mc:Choice xmlns:v="urn:schemas-microsoft-com:vml" Requires="v">
                <p:oleObj spid="_x0000_s1813537" name="Equation" r:id="rId16" imgW="1346040" imgH="749160" progId="Equation.DSMT4">
                  <p:embed/>
                </p:oleObj>
              </mc:Choice>
              <mc:Fallback>
                <p:oleObj name="Equation" r:id="rId16" imgW="1346040" imgH="749160" progId="Equation.DSMT4">
                  <p:embed/>
                  <p:pic>
                    <p:nvPicPr>
                      <p:cNvPr id="0" name="Picture 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577013" y="1804988"/>
                        <a:ext cx="1346200" cy="749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9698" name="Object 18"/>
          <p:cNvGraphicFramePr>
            <a:graphicFrameLocks noChangeAspect="1"/>
          </p:cNvGraphicFramePr>
          <p:nvPr/>
        </p:nvGraphicFramePr>
        <p:xfrm>
          <a:off x="3181840" y="1910861"/>
          <a:ext cx="2451100" cy="787400"/>
        </p:xfrm>
        <a:graphic>
          <a:graphicData uri="http://schemas.openxmlformats.org/presentationml/2006/ole">
            <mc:AlternateContent xmlns:mc="http://schemas.openxmlformats.org/markup-compatibility/2006">
              <mc:Choice xmlns:v="urn:schemas-microsoft-com:vml" Requires="v">
                <p:oleObj spid="_x0000_s1813538" name="Equation" r:id="rId18" imgW="2450880" imgH="787320" progId="Equation.DSMT4">
                  <p:embed/>
                </p:oleObj>
              </mc:Choice>
              <mc:Fallback>
                <p:oleObj name="Equation" r:id="rId18" imgW="2450880" imgH="787320" progId="Equation.DSMT4">
                  <p:embed/>
                  <p:pic>
                    <p:nvPicPr>
                      <p:cNvPr id="0" name="Picture 1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81840" y="1910861"/>
                        <a:ext cx="2451100" cy="7874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pic>
        <p:nvPicPr>
          <p:cNvPr id="199700" name="Picture 20"/>
          <p:cNvPicPr>
            <a:picLocks noChangeAspect="1" noChangeArrowheads="1"/>
          </p:cNvPicPr>
          <p:nvPr/>
        </p:nvPicPr>
        <p:blipFill>
          <a:blip r:embed="rId20" cstate="print"/>
          <a:srcRect/>
          <a:stretch>
            <a:fillRect/>
          </a:stretch>
        </p:blipFill>
        <p:spPr bwMode="auto">
          <a:xfrm>
            <a:off x="5458192" y="4272696"/>
            <a:ext cx="2905125" cy="2409825"/>
          </a:xfrm>
          <a:prstGeom prst="rect">
            <a:avLst/>
          </a:prstGeom>
          <a:noFill/>
          <a:ln w="9525">
            <a:noFill/>
            <a:miter lim="800000"/>
            <a:headEnd/>
            <a:tailEnd/>
          </a:ln>
          <a:effectLst/>
        </p:spPr>
      </p:pic>
      <p:sp>
        <p:nvSpPr>
          <p:cNvPr id="14" name="Oval 13"/>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smtClean="0">
                <a:solidFill>
                  <a:schemeClr val="bg1"/>
                </a:solidFill>
              </a:rPr>
              <a:t>extra</a:t>
            </a:r>
            <a:endParaRPr kumimoji="0" lang="en-US" sz="1600" b="0" i="0" u="none" strike="noStrike" cap="none" normalizeH="0" baseline="0" dirty="0" smtClean="0">
              <a:ln>
                <a:noFill/>
              </a:ln>
              <a:solidFill>
                <a:schemeClr val="bg1"/>
              </a:solidFill>
              <a:effectLst/>
              <a:latin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r>
              <a:rPr lang="en-US" dirty="0"/>
              <a:t>Entrance </a:t>
            </a:r>
            <a:r>
              <a:rPr lang="en-US" dirty="0" smtClean="0"/>
              <a:t>Region Length</a:t>
            </a:r>
            <a:endParaRPr lang="en-US" dirty="0"/>
          </a:p>
        </p:txBody>
      </p:sp>
      <p:sp>
        <p:nvSpPr>
          <p:cNvPr id="265219" name="Rectangle 3"/>
          <p:cNvSpPr>
            <a:spLocks noGrp="1" noChangeArrowheads="1"/>
          </p:cNvSpPr>
          <p:nvPr>
            <p:ph idx="1"/>
          </p:nvPr>
        </p:nvSpPr>
        <p:spPr>
          <a:xfrm>
            <a:off x="685800" y="1981200"/>
            <a:ext cx="5757863" cy="4114800"/>
          </a:xfrm>
        </p:spPr>
        <p:txBody>
          <a:bodyPr/>
          <a:lstStyle/>
          <a:p>
            <a:pPr>
              <a:lnSpc>
                <a:spcPct val="80000"/>
              </a:lnSpc>
            </a:pPr>
            <a:r>
              <a:rPr lang="en-US" sz="2800" dirty="0"/>
              <a:t>The distance required to produce a velocity profile that then remains unchanged</a:t>
            </a:r>
          </a:p>
          <a:p>
            <a:pPr>
              <a:lnSpc>
                <a:spcPct val="80000"/>
              </a:lnSpc>
            </a:pPr>
            <a:r>
              <a:rPr lang="en-US" sz="2800" dirty="0"/>
              <a:t>Laminar flow velocity profile is parabolic</a:t>
            </a:r>
          </a:p>
          <a:p>
            <a:pPr>
              <a:lnSpc>
                <a:spcPct val="80000"/>
              </a:lnSpc>
            </a:pPr>
            <a:r>
              <a:rPr lang="en-US" sz="2800" dirty="0"/>
              <a:t>Velocity profile begins as uniform flow</a:t>
            </a:r>
          </a:p>
          <a:p>
            <a:pPr>
              <a:lnSpc>
                <a:spcPct val="80000"/>
              </a:lnSpc>
            </a:pPr>
            <a:r>
              <a:rPr lang="en-US" sz="2800" dirty="0" smtClean="0"/>
              <a:t>Are tube </a:t>
            </a:r>
            <a:r>
              <a:rPr lang="en-US" sz="2800" dirty="0"/>
              <a:t>and plate settlers </a:t>
            </a:r>
            <a:r>
              <a:rPr lang="en-US" sz="2800" dirty="0" smtClean="0"/>
              <a:t>long </a:t>
            </a:r>
            <a:r>
              <a:rPr lang="en-US" sz="2800" dirty="0"/>
              <a:t>enough to get to the parabolic velocity </a:t>
            </a:r>
            <a:r>
              <a:rPr lang="en-US" sz="2800" dirty="0" smtClean="0"/>
              <a:t>profile?</a:t>
            </a:r>
            <a:endParaRPr lang="en-US" sz="2800" dirty="0"/>
          </a:p>
        </p:txBody>
      </p:sp>
      <p:grpSp>
        <p:nvGrpSpPr>
          <p:cNvPr id="265232" name="Group 16"/>
          <p:cNvGrpSpPr>
            <a:grpSpLocks/>
          </p:cNvGrpSpPr>
          <p:nvPr/>
        </p:nvGrpSpPr>
        <p:grpSpPr bwMode="auto">
          <a:xfrm>
            <a:off x="6911975" y="1858963"/>
            <a:ext cx="819150" cy="4337050"/>
            <a:chOff x="4354" y="1171"/>
            <a:chExt cx="516" cy="2732"/>
          </a:xfrm>
        </p:grpSpPr>
        <p:sp>
          <p:nvSpPr>
            <p:cNvPr id="265221" name="Line 5"/>
            <p:cNvSpPr>
              <a:spLocks noChangeShapeType="1"/>
            </p:cNvSpPr>
            <p:nvPr/>
          </p:nvSpPr>
          <p:spPr bwMode="auto">
            <a:xfrm rot="1800000" flipV="1">
              <a:off x="4354" y="1171"/>
              <a:ext cx="0" cy="2700"/>
            </a:xfrm>
            <a:prstGeom prst="line">
              <a:avLst/>
            </a:prstGeom>
            <a:noFill/>
            <a:ln w="38100">
              <a:solidFill>
                <a:schemeClr val="tx1"/>
              </a:solidFill>
              <a:round/>
              <a:headEnd type="none" w="lg" len="med"/>
              <a:tailEnd type="none" w="lg" len="med"/>
            </a:ln>
            <a:effectLst/>
          </p:spPr>
          <p:txBody>
            <a:bodyPr anchor="ctr">
              <a:spAutoFit/>
            </a:bodyPr>
            <a:lstStyle/>
            <a:p>
              <a:endParaRPr lang="en-US"/>
            </a:p>
          </p:txBody>
        </p:sp>
        <p:sp>
          <p:nvSpPr>
            <p:cNvPr id="265222" name="Line 6"/>
            <p:cNvSpPr>
              <a:spLocks noChangeShapeType="1"/>
            </p:cNvSpPr>
            <p:nvPr/>
          </p:nvSpPr>
          <p:spPr bwMode="auto">
            <a:xfrm rot="1800000" flipV="1">
              <a:off x="4870" y="1203"/>
              <a:ext cx="0" cy="2700"/>
            </a:xfrm>
            <a:prstGeom prst="line">
              <a:avLst/>
            </a:prstGeom>
            <a:noFill/>
            <a:ln w="38100">
              <a:solidFill>
                <a:schemeClr val="tx1"/>
              </a:solidFill>
              <a:round/>
              <a:headEnd type="none" w="lg" len="med"/>
              <a:tailEnd type="none" w="lg" len="med"/>
            </a:ln>
            <a:effectLst/>
          </p:spPr>
          <p:txBody>
            <a:bodyPr wrap="none" anchor="ctr">
              <a:spAutoFit/>
            </a:bodyPr>
            <a:lstStyle/>
            <a:p>
              <a:endParaRPr lang="en-US"/>
            </a:p>
          </p:txBody>
        </p:sp>
      </p:grpSp>
      <p:sp>
        <p:nvSpPr>
          <p:cNvPr id="265223" name="Text Box 7"/>
          <p:cNvSpPr txBox="1">
            <a:spLocks noChangeArrowheads="1"/>
          </p:cNvSpPr>
          <p:nvPr/>
        </p:nvSpPr>
        <p:spPr bwMode="auto">
          <a:xfrm>
            <a:off x="6980238" y="5445125"/>
            <a:ext cx="407987" cy="519113"/>
          </a:xfrm>
          <a:prstGeom prst="rect">
            <a:avLst/>
          </a:prstGeom>
          <a:noFill/>
          <a:ln w="12700">
            <a:noFill/>
            <a:miter lim="800000"/>
            <a:headEnd type="none" w="lg" len="med"/>
            <a:tailEnd type="none" w="lg" len="med"/>
          </a:ln>
          <a:effectLst/>
        </p:spPr>
        <p:txBody>
          <a:bodyPr wrap="none">
            <a:spAutoFit/>
          </a:bodyPr>
          <a:lstStyle/>
          <a:p>
            <a:r>
              <a:rPr lang="en-US">
                <a:latin typeface="Symbol" pitchFamily="18" charset="2"/>
              </a:rPr>
              <a:t>a</a:t>
            </a:r>
          </a:p>
        </p:txBody>
      </p:sp>
      <p:sp>
        <p:nvSpPr>
          <p:cNvPr id="265224" name="Line 8"/>
          <p:cNvSpPr>
            <a:spLocks noChangeShapeType="1"/>
          </p:cNvSpPr>
          <p:nvPr/>
        </p:nvSpPr>
        <p:spPr bwMode="auto">
          <a:xfrm>
            <a:off x="6726238" y="5927725"/>
            <a:ext cx="7366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265229" name="Freeform 13"/>
          <p:cNvSpPr>
            <a:spLocks/>
          </p:cNvSpPr>
          <p:nvPr/>
        </p:nvSpPr>
        <p:spPr bwMode="auto">
          <a:xfrm>
            <a:off x="6027738" y="5029200"/>
            <a:ext cx="903287" cy="865188"/>
          </a:xfrm>
          <a:custGeom>
            <a:avLst/>
            <a:gdLst/>
            <a:ahLst/>
            <a:cxnLst>
              <a:cxn ang="0">
                <a:pos x="374" y="545"/>
              </a:cxn>
              <a:cxn ang="0">
                <a:pos x="569" y="202"/>
              </a:cxn>
              <a:cxn ang="0">
                <a:pos x="220" y="0"/>
              </a:cxn>
              <a:cxn ang="0">
                <a:pos x="0" y="381"/>
              </a:cxn>
            </a:cxnLst>
            <a:rect l="0" t="0" r="r" b="b"/>
            <a:pathLst>
              <a:path w="569" h="545">
                <a:moveTo>
                  <a:pt x="374" y="545"/>
                </a:moveTo>
                <a:lnTo>
                  <a:pt x="569" y="202"/>
                </a:lnTo>
                <a:lnTo>
                  <a:pt x="220" y="0"/>
                </a:lnTo>
                <a:lnTo>
                  <a:pt x="0" y="381"/>
                </a:lnTo>
              </a:path>
            </a:pathLst>
          </a:custGeom>
          <a:noFill/>
          <a:ln w="38100" cap="flat" cmpd="sng">
            <a:solidFill>
              <a:schemeClr val="accent1"/>
            </a:solidFill>
            <a:prstDash val="solid"/>
            <a:round/>
            <a:headEnd type="none" w="lg" len="med"/>
            <a:tailEnd type="none" w="lg" len="med"/>
          </a:ln>
          <a:effectLst/>
        </p:spPr>
        <p:txBody>
          <a:bodyPr wrap="none" anchor="ctr">
            <a:spAutoFit/>
          </a:bodyPr>
          <a:lstStyle/>
          <a:p>
            <a:endParaRPr lang="en-US"/>
          </a:p>
        </p:txBody>
      </p:sp>
      <p:sp>
        <p:nvSpPr>
          <p:cNvPr id="265230" name="Freeform 14"/>
          <p:cNvSpPr>
            <a:spLocks/>
          </p:cNvSpPr>
          <p:nvPr/>
        </p:nvSpPr>
        <p:spPr bwMode="auto">
          <a:xfrm>
            <a:off x="6973888" y="3322638"/>
            <a:ext cx="925512" cy="920750"/>
          </a:xfrm>
          <a:custGeom>
            <a:avLst/>
            <a:gdLst/>
            <a:ahLst/>
            <a:cxnLst>
              <a:cxn ang="0">
                <a:pos x="374" y="580"/>
              </a:cxn>
              <a:cxn ang="0">
                <a:pos x="520" y="133"/>
              </a:cxn>
              <a:cxn ang="0">
                <a:pos x="348" y="24"/>
              </a:cxn>
              <a:cxn ang="0">
                <a:pos x="0" y="416"/>
              </a:cxn>
            </a:cxnLst>
            <a:rect l="0" t="0" r="r" b="b"/>
            <a:pathLst>
              <a:path w="583" h="580">
                <a:moveTo>
                  <a:pt x="374" y="580"/>
                </a:moveTo>
                <a:cubicBezTo>
                  <a:pt x="398" y="506"/>
                  <a:pt x="583" y="203"/>
                  <a:pt x="520" y="133"/>
                </a:cubicBezTo>
                <a:cubicBezTo>
                  <a:pt x="457" y="63"/>
                  <a:pt x="457" y="48"/>
                  <a:pt x="348" y="24"/>
                </a:cubicBezTo>
                <a:cubicBezTo>
                  <a:pt x="239" y="0"/>
                  <a:pt x="72" y="334"/>
                  <a:pt x="0" y="416"/>
                </a:cubicBezTo>
              </a:path>
            </a:pathLst>
          </a:custGeom>
          <a:noFill/>
          <a:ln w="38100" cap="flat" cmpd="sng">
            <a:solidFill>
              <a:schemeClr val="accent1"/>
            </a:solidFill>
            <a:prstDash val="solid"/>
            <a:round/>
            <a:headEnd type="none" w="lg" len="med"/>
            <a:tailEnd type="none" w="lg" len="med"/>
          </a:ln>
          <a:effectLst/>
        </p:spPr>
        <p:txBody>
          <a:bodyPr wrap="none" anchor="ctr">
            <a:spAutoFit/>
          </a:bodyPr>
          <a:lstStyle/>
          <a:p>
            <a:endParaRPr lang="en-US"/>
          </a:p>
        </p:txBody>
      </p:sp>
      <p:sp>
        <p:nvSpPr>
          <p:cNvPr id="265231" name="Freeform 15"/>
          <p:cNvSpPr>
            <a:spLocks/>
          </p:cNvSpPr>
          <p:nvPr/>
        </p:nvSpPr>
        <p:spPr bwMode="auto">
          <a:xfrm>
            <a:off x="7834313" y="1816100"/>
            <a:ext cx="844550" cy="936625"/>
          </a:xfrm>
          <a:custGeom>
            <a:avLst/>
            <a:gdLst/>
            <a:ahLst/>
            <a:cxnLst>
              <a:cxn ang="0">
                <a:pos x="374" y="590"/>
              </a:cxn>
              <a:cxn ang="0">
                <a:pos x="423" y="70"/>
              </a:cxn>
              <a:cxn ang="0">
                <a:pos x="0" y="426"/>
              </a:cxn>
            </a:cxnLst>
            <a:rect l="0" t="0" r="r" b="b"/>
            <a:pathLst>
              <a:path w="532" h="590">
                <a:moveTo>
                  <a:pt x="374" y="590"/>
                </a:moveTo>
                <a:cubicBezTo>
                  <a:pt x="382" y="503"/>
                  <a:pt x="532" y="140"/>
                  <a:pt x="423" y="70"/>
                </a:cubicBezTo>
                <a:cubicBezTo>
                  <a:pt x="314" y="0"/>
                  <a:pt x="88" y="352"/>
                  <a:pt x="0" y="426"/>
                </a:cubicBezTo>
              </a:path>
            </a:pathLst>
          </a:custGeom>
          <a:noFill/>
          <a:ln w="38100" cap="flat" cmpd="sng">
            <a:solidFill>
              <a:schemeClr val="accent1"/>
            </a:solidFill>
            <a:prstDash val="solid"/>
            <a:round/>
            <a:headEnd type="none" w="lg" len="med"/>
            <a:tailEnd type="none" w="lg" len="med"/>
          </a:ln>
          <a:effectLst/>
        </p:spPr>
        <p:txBody>
          <a:bodyPr wrap="none" anchor="ctr">
            <a:spAutoFit/>
          </a:bodyPr>
          <a:lstStyle/>
          <a:p>
            <a:endParaRPr lang="en-US"/>
          </a:p>
        </p:txBody>
      </p:sp>
      <p:sp>
        <p:nvSpPr>
          <p:cNvPr id="12" name="Oval 11"/>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smtClean="0">
                <a:solidFill>
                  <a:schemeClr val="bg1"/>
                </a:solidFill>
              </a:rPr>
              <a:t>extra</a:t>
            </a:r>
            <a:endParaRPr kumimoji="0" lang="en-US" sz="1600" b="0" i="0" u="none" strike="noStrike" cap="none" normalizeH="0" baseline="0" dirty="0" smtClean="0">
              <a:ln>
                <a:noFill/>
              </a:ln>
              <a:solidFill>
                <a:schemeClr val="bg1"/>
              </a:solidFill>
              <a:effectLst/>
              <a:latin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a:effectLst/>
        </p:spPr>
        <p:txBody>
          <a:bodyPr/>
          <a:lstStyle/>
          <a:p>
            <a:pPr algn="l"/>
            <a:r>
              <a:rPr lang="en-US" dirty="0"/>
              <a:t>Entrance Region </a:t>
            </a:r>
            <a:r>
              <a:rPr lang="en-US" dirty="0" smtClean="0"/>
              <a:t>Length for Tube</a:t>
            </a:r>
            <a:endParaRPr lang="en-US" dirty="0"/>
          </a:p>
        </p:txBody>
      </p:sp>
      <p:graphicFrame>
        <p:nvGraphicFramePr>
          <p:cNvPr id="305155" name="Object 3"/>
          <p:cNvGraphicFramePr>
            <a:graphicFrameLocks noChangeAspect="1"/>
          </p:cNvGraphicFramePr>
          <p:nvPr/>
        </p:nvGraphicFramePr>
        <p:xfrm>
          <a:off x="2235933" y="2438400"/>
          <a:ext cx="6562725" cy="4419600"/>
        </p:xfrm>
        <a:graphic>
          <a:graphicData uri="http://schemas.openxmlformats.org/presentationml/2006/ole">
            <mc:AlternateContent xmlns:mc="http://schemas.openxmlformats.org/markup-compatibility/2006">
              <mc:Choice xmlns:v="urn:schemas-microsoft-com:vml" Requires="v">
                <p:oleObj spid="_x0000_s539146" name="Worksheet" r:id="rId4" imgW="4724505" imgH="3114764" progId="Excel.Sheet.8">
                  <p:embed followColorScheme="full"/>
                </p:oleObj>
              </mc:Choice>
              <mc:Fallback>
                <p:oleObj name="Worksheet" r:id="rId4" imgW="4724505" imgH="3114764" progId="Excel.Sheet.8">
                  <p:embed followColorScheme="full"/>
                  <p:pic>
                    <p:nvPicPr>
                      <p:cNvPr id="0" name="Picture 2"/>
                      <p:cNvPicPr>
                        <a:picLocks noChangeAspect="1" noChangeArrowheads="1"/>
                      </p:cNvPicPr>
                      <p:nvPr/>
                    </p:nvPicPr>
                    <p:blipFill>
                      <a:blip r:embed="rId5"/>
                      <a:srcRect/>
                      <a:stretch>
                        <a:fillRect/>
                      </a:stretch>
                    </p:blipFill>
                    <p:spPr bwMode="auto">
                      <a:xfrm>
                        <a:off x="2235933" y="2438400"/>
                        <a:ext cx="6562725" cy="441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5156" name="Object 4"/>
          <p:cNvGraphicFramePr>
            <a:graphicFrameLocks noChangeAspect="1"/>
          </p:cNvGraphicFramePr>
          <p:nvPr/>
        </p:nvGraphicFramePr>
        <p:xfrm>
          <a:off x="5678488" y="1849434"/>
          <a:ext cx="1866900" cy="723900"/>
        </p:xfrm>
        <a:graphic>
          <a:graphicData uri="http://schemas.openxmlformats.org/presentationml/2006/ole">
            <mc:AlternateContent xmlns:mc="http://schemas.openxmlformats.org/markup-compatibility/2006">
              <mc:Choice xmlns:v="urn:schemas-microsoft-com:vml" Requires="v">
                <p:oleObj spid="_x0000_s539147" name="Equation" r:id="rId6" imgW="1866600" imgH="723600" progId="Equation.DSMT4">
                  <p:embed/>
                </p:oleObj>
              </mc:Choice>
              <mc:Fallback>
                <p:oleObj name="Equation" r:id="rId6" imgW="1866600" imgH="7236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78488" y="1849434"/>
                        <a:ext cx="1866900" cy="7239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305157" name="Object 5"/>
          <p:cNvGraphicFramePr>
            <a:graphicFrameLocks noChangeAspect="1"/>
          </p:cNvGraphicFramePr>
          <p:nvPr/>
        </p:nvGraphicFramePr>
        <p:xfrm>
          <a:off x="3671159" y="1849434"/>
          <a:ext cx="1536700" cy="723900"/>
        </p:xfrm>
        <a:graphic>
          <a:graphicData uri="http://schemas.openxmlformats.org/presentationml/2006/ole">
            <mc:AlternateContent xmlns:mc="http://schemas.openxmlformats.org/markup-compatibility/2006">
              <mc:Choice xmlns:v="urn:schemas-microsoft-com:vml" Requires="v">
                <p:oleObj spid="_x0000_s539148" name="Equation" r:id="rId8" imgW="1536480" imgH="723600" progId="Equation.DSMT4">
                  <p:embed/>
                </p:oleObj>
              </mc:Choice>
              <mc:Fallback>
                <p:oleObj name="Equation" r:id="rId8" imgW="1536480" imgH="72360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71159" y="1849434"/>
                        <a:ext cx="1536700" cy="7239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305158" name="Text Box 6"/>
          <p:cNvSpPr txBox="1">
            <a:spLocks noChangeArrowheads="1"/>
          </p:cNvSpPr>
          <p:nvPr/>
        </p:nvSpPr>
        <p:spPr bwMode="auto">
          <a:xfrm>
            <a:off x="3890841" y="6007345"/>
            <a:ext cx="1112838" cy="457200"/>
          </a:xfrm>
          <a:prstGeom prst="rect">
            <a:avLst/>
          </a:prstGeom>
          <a:noFill/>
          <a:ln w="12700">
            <a:noFill/>
            <a:miter lim="800000"/>
            <a:headEnd type="none" w="lg" len="med"/>
            <a:tailEnd type="none" w="lg" len="med"/>
          </a:ln>
          <a:effectLst/>
        </p:spPr>
        <p:txBody>
          <a:bodyPr wrap="none">
            <a:spAutoFit/>
          </a:bodyPr>
          <a:lstStyle/>
          <a:p>
            <a:r>
              <a:rPr lang="en-US" sz="2400" dirty="0"/>
              <a:t>laminar</a:t>
            </a:r>
          </a:p>
        </p:txBody>
      </p:sp>
      <p:sp>
        <p:nvSpPr>
          <p:cNvPr id="305159" name="Text Box 7"/>
          <p:cNvSpPr txBox="1">
            <a:spLocks noChangeArrowheads="1"/>
          </p:cNvSpPr>
          <p:nvPr/>
        </p:nvSpPr>
        <p:spPr bwMode="auto">
          <a:xfrm>
            <a:off x="6588125" y="6007345"/>
            <a:ext cx="1282700" cy="457200"/>
          </a:xfrm>
          <a:prstGeom prst="rect">
            <a:avLst/>
          </a:prstGeom>
          <a:noFill/>
          <a:ln w="12700">
            <a:noFill/>
            <a:miter lim="800000"/>
            <a:headEnd type="none" w="lg" len="med"/>
            <a:tailEnd type="none" w="lg" len="med"/>
          </a:ln>
          <a:effectLst/>
        </p:spPr>
        <p:txBody>
          <a:bodyPr wrap="none">
            <a:spAutoFit/>
          </a:bodyPr>
          <a:lstStyle/>
          <a:p>
            <a:r>
              <a:rPr lang="en-US" sz="2400" dirty="0"/>
              <a:t>turbulent</a:t>
            </a:r>
          </a:p>
        </p:txBody>
      </p:sp>
      <p:graphicFrame>
        <p:nvGraphicFramePr>
          <p:cNvPr id="305160" name="Object 8"/>
          <p:cNvGraphicFramePr>
            <a:graphicFrameLocks noChangeAspect="1"/>
          </p:cNvGraphicFramePr>
          <p:nvPr/>
        </p:nvGraphicFramePr>
        <p:xfrm>
          <a:off x="579438" y="1849434"/>
          <a:ext cx="1447800" cy="723900"/>
        </p:xfrm>
        <a:graphic>
          <a:graphicData uri="http://schemas.openxmlformats.org/presentationml/2006/ole">
            <mc:AlternateContent xmlns:mc="http://schemas.openxmlformats.org/markup-compatibility/2006">
              <mc:Choice xmlns:v="urn:schemas-microsoft-com:vml" Requires="v">
                <p:oleObj spid="_x0000_s539149" name="Equation" r:id="rId10" imgW="1447560" imgH="723600" progId="Equation.DSMT4">
                  <p:embed/>
                </p:oleObj>
              </mc:Choice>
              <mc:Fallback>
                <p:oleObj name="Equation" r:id="rId10" imgW="1447560" imgH="72360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9438" y="1849434"/>
                        <a:ext cx="1447800" cy="7239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305161" name="Line 9"/>
          <p:cNvSpPr>
            <a:spLocks noChangeShapeType="1"/>
          </p:cNvSpPr>
          <p:nvPr/>
        </p:nvSpPr>
        <p:spPr bwMode="auto">
          <a:xfrm>
            <a:off x="2152650" y="2211384"/>
            <a:ext cx="1364273" cy="0"/>
          </a:xfrm>
          <a:prstGeom prst="line">
            <a:avLst/>
          </a:prstGeom>
          <a:noFill/>
          <a:ln w="12700">
            <a:solidFill>
              <a:schemeClr val="tx1"/>
            </a:solidFill>
            <a:round/>
            <a:headEnd type="none" w="lg" len="med"/>
            <a:tailEnd type="triangle" w="lg" len="med"/>
          </a:ln>
          <a:effectLst/>
        </p:spPr>
        <p:txBody>
          <a:bodyPr wrap="square" anchor="ctr">
            <a:spAutoFit/>
          </a:bodyPr>
          <a:lstStyle/>
          <a:p>
            <a:endParaRPr lang="en-US"/>
          </a:p>
        </p:txBody>
      </p:sp>
      <p:sp>
        <p:nvSpPr>
          <p:cNvPr id="305162" name="Text Box 10"/>
          <p:cNvSpPr txBox="1">
            <a:spLocks noChangeArrowheads="1"/>
          </p:cNvSpPr>
          <p:nvPr/>
        </p:nvSpPr>
        <p:spPr bwMode="auto">
          <a:xfrm>
            <a:off x="47625" y="2871788"/>
            <a:ext cx="2460625" cy="1373187"/>
          </a:xfrm>
          <a:prstGeom prst="rect">
            <a:avLst/>
          </a:prstGeom>
          <a:noFill/>
          <a:ln w="12700">
            <a:noFill/>
            <a:miter lim="800000"/>
            <a:headEnd type="none" w="lg" len="med"/>
            <a:tailEnd type="none" w="lg" len="med"/>
          </a:ln>
          <a:effectLst/>
        </p:spPr>
        <p:txBody>
          <a:bodyPr>
            <a:spAutoFit/>
          </a:bodyPr>
          <a:lstStyle/>
          <a:p>
            <a:r>
              <a:rPr lang="en-US"/>
              <a:t>Distance for velocity profile to develop</a:t>
            </a:r>
          </a:p>
        </p:txBody>
      </p:sp>
      <p:sp>
        <p:nvSpPr>
          <p:cNvPr id="305163" name="Text Box 11"/>
          <p:cNvSpPr txBox="1">
            <a:spLocks noChangeArrowheads="1"/>
          </p:cNvSpPr>
          <p:nvPr/>
        </p:nvSpPr>
        <p:spPr bwMode="auto">
          <a:xfrm>
            <a:off x="144463" y="4246563"/>
            <a:ext cx="3098800" cy="2246769"/>
          </a:xfrm>
          <a:prstGeom prst="rect">
            <a:avLst/>
          </a:prstGeom>
          <a:noFill/>
          <a:ln w="12700">
            <a:noFill/>
            <a:miter lim="800000"/>
            <a:headEnd type="none" w="lg" len="med"/>
            <a:tailEnd type="none" w="lg" len="med"/>
          </a:ln>
          <a:effectLst/>
        </p:spPr>
        <p:txBody>
          <a:bodyPr>
            <a:spAutoFit/>
          </a:bodyPr>
          <a:lstStyle/>
          <a:p>
            <a:r>
              <a:rPr lang="en-US" dirty="0"/>
              <a:t>Shear in the entrance region is _______ than shear in long </a:t>
            </a:r>
            <a:r>
              <a:rPr lang="en-US" dirty="0" smtClean="0"/>
              <a:t>pipes for </a:t>
            </a:r>
            <a:r>
              <a:rPr lang="en-US" u="sng" dirty="0" smtClean="0"/>
              <a:t>laminar</a:t>
            </a:r>
            <a:r>
              <a:rPr lang="en-US" dirty="0" smtClean="0"/>
              <a:t> flow.</a:t>
            </a:r>
            <a:endParaRPr lang="en-US" dirty="0"/>
          </a:p>
        </p:txBody>
      </p:sp>
      <p:sp>
        <p:nvSpPr>
          <p:cNvPr id="305166" name="Text Box 14"/>
          <p:cNvSpPr txBox="1">
            <a:spLocks noChangeArrowheads="1"/>
          </p:cNvSpPr>
          <p:nvPr/>
        </p:nvSpPr>
        <p:spPr bwMode="auto">
          <a:xfrm>
            <a:off x="325438" y="5103813"/>
            <a:ext cx="1092200" cy="519112"/>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higher</a:t>
            </a:r>
          </a:p>
        </p:txBody>
      </p:sp>
      <p:sp>
        <p:nvSpPr>
          <p:cNvPr id="14" name="Rounded Rectangle 13"/>
          <p:cNvSpPr/>
          <p:nvPr/>
        </p:nvSpPr>
        <p:spPr bwMode="auto">
          <a:xfrm>
            <a:off x="3631227" y="1811213"/>
            <a:ext cx="1652954" cy="852853"/>
          </a:xfrm>
          <a:prstGeom prst="roundRect">
            <a:avLst/>
          </a:prstGeom>
          <a:noFill/>
          <a:ln w="12700" cap="flat" cmpd="sng" algn="ctr">
            <a:solidFill>
              <a:schemeClr val="accent4"/>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5" name="Oval 14"/>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smtClean="0">
                <a:solidFill>
                  <a:schemeClr val="bg1"/>
                </a:solidFill>
              </a:rPr>
              <a:t>extra</a:t>
            </a:r>
            <a:endParaRPr kumimoji="0" lang="en-US" sz="1600" b="0" i="0" u="none" strike="noStrike" cap="none" normalizeH="0" baseline="0" dirty="0" smtClean="0">
              <a:ln>
                <a:noFill/>
              </a:ln>
              <a:solidFill>
                <a:schemeClr val="bg1"/>
              </a:solidFill>
              <a:effectLst/>
              <a:latin typeface="Times New Roman"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51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5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63" grpId="0"/>
      <p:bldP spid="30516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Entrance Length Region for AguaClara Designs</a:t>
            </a:r>
            <a:endParaRPr lang="en-US" dirty="0"/>
          </a:p>
        </p:txBody>
      </p:sp>
      <p:sp>
        <p:nvSpPr>
          <p:cNvPr id="5" name="Content Placeholder 4"/>
          <p:cNvSpPr>
            <a:spLocks noGrp="1"/>
          </p:cNvSpPr>
          <p:nvPr>
            <p:ph idx="1"/>
          </p:nvPr>
        </p:nvSpPr>
        <p:spPr>
          <a:xfrm>
            <a:off x="222206" y="5319230"/>
            <a:ext cx="7772400" cy="811823"/>
          </a:xfrm>
        </p:spPr>
        <p:txBody>
          <a:bodyPr/>
          <a:lstStyle/>
          <a:p>
            <a:r>
              <a:rPr lang="en-US" dirty="0" smtClean="0"/>
              <a:t>Entrance length is shorter than plates</a:t>
            </a:r>
            <a:endParaRPr lang="en-US" dirty="0"/>
          </a:p>
        </p:txBody>
      </p:sp>
      <p:pic>
        <p:nvPicPr>
          <p:cNvPr id="886786" name="Picture 2"/>
          <p:cNvPicPr>
            <a:picLocks noChangeAspect="1" noChangeArrowheads="1"/>
          </p:cNvPicPr>
          <p:nvPr/>
        </p:nvPicPr>
        <p:blipFill>
          <a:blip r:embed="rId4" cstate="print"/>
          <a:srcRect/>
          <a:stretch>
            <a:fillRect/>
          </a:stretch>
        </p:blipFill>
        <p:spPr bwMode="auto">
          <a:xfrm>
            <a:off x="0" y="1788136"/>
            <a:ext cx="3714750" cy="3228975"/>
          </a:xfrm>
          <a:prstGeom prst="rect">
            <a:avLst/>
          </a:prstGeom>
          <a:noFill/>
          <a:ln w="9525">
            <a:noFill/>
            <a:miter lim="800000"/>
            <a:headEnd/>
            <a:tailEnd/>
          </a:ln>
          <a:effectLst/>
        </p:spPr>
      </p:pic>
      <p:graphicFrame>
        <p:nvGraphicFramePr>
          <p:cNvPr id="886789" name="Object 5"/>
          <p:cNvGraphicFramePr>
            <a:graphicFrameLocks noChangeAspect="1"/>
          </p:cNvGraphicFramePr>
          <p:nvPr/>
        </p:nvGraphicFramePr>
        <p:xfrm>
          <a:off x="6473825" y="2740025"/>
          <a:ext cx="2527300" cy="1219200"/>
        </p:xfrm>
        <a:graphic>
          <a:graphicData uri="http://schemas.openxmlformats.org/presentationml/2006/ole">
            <mc:AlternateContent xmlns:mc="http://schemas.openxmlformats.org/markup-compatibility/2006">
              <mc:Choice xmlns:v="urn:schemas-microsoft-com:vml" Requires="v">
                <p:oleObj spid="_x0000_s887576" name="Equation" r:id="rId5" imgW="2527200" imgH="1218960" progId="Equation.DSMT4">
                  <p:embed/>
                </p:oleObj>
              </mc:Choice>
              <mc:Fallback>
                <p:oleObj name="Equation" r:id="rId5" imgW="2527200" imgH="1218960" progId="Equation.DSMT4">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3825" y="2740025"/>
                        <a:ext cx="25273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6790" name="Object 6"/>
          <p:cNvGraphicFramePr>
            <a:graphicFrameLocks noChangeAspect="1"/>
          </p:cNvGraphicFramePr>
          <p:nvPr/>
        </p:nvGraphicFramePr>
        <p:xfrm>
          <a:off x="3592517" y="1946030"/>
          <a:ext cx="1714500" cy="381000"/>
        </p:xfrm>
        <a:graphic>
          <a:graphicData uri="http://schemas.openxmlformats.org/presentationml/2006/ole">
            <mc:AlternateContent xmlns:mc="http://schemas.openxmlformats.org/markup-compatibility/2006">
              <mc:Choice xmlns:v="urn:schemas-microsoft-com:vml" Requires="v">
                <p:oleObj spid="_x0000_s887577" name="Equation" r:id="rId7" imgW="1714320" imgH="380880" progId="Equation.DSMT4">
                  <p:embed/>
                </p:oleObj>
              </mc:Choice>
              <mc:Fallback>
                <p:oleObj name="Equation" r:id="rId7" imgW="1714320" imgH="380880" progId="Equation.DSMT4">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92517" y="1946030"/>
                        <a:ext cx="17145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6792" name="Object 8"/>
          <p:cNvGraphicFramePr>
            <a:graphicFrameLocks noChangeAspect="1"/>
          </p:cNvGraphicFramePr>
          <p:nvPr/>
        </p:nvGraphicFramePr>
        <p:xfrm>
          <a:off x="3592517" y="2500434"/>
          <a:ext cx="1727200" cy="749300"/>
        </p:xfrm>
        <a:graphic>
          <a:graphicData uri="http://schemas.openxmlformats.org/presentationml/2006/ole">
            <mc:AlternateContent xmlns:mc="http://schemas.openxmlformats.org/markup-compatibility/2006">
              <mc:Choice xmlns:v="urn:schemas-microsoft-com:vml" Requires="v">
                <p:oleObj spid="_x0000_s887578" name="Equation" r:id="rId9" imgW="1726920" imgH="749160" progId="Equation.DSMT4">
                  <p:embed/>
                </p:oleObj>
              </mc:Choice>
              <mc:Fallback>
                <p:oleObj name="Equation" r:id="rId9" imgW="1726920" imgH="749160" progId="Equation.DSMT4">
                  <p:embed/>
                  <p:pic>
                    <p:nvPicPr>
                      <p:cNvPr id="0"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92517" y="2500434"/>
                        <a:ext cx="1727200" cy="7493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3" name="Object 6"/>
          <p:cNvGraphicFramePr>
            <a:graphicFrameLocks noChangeAspect="1"/>
          </p:cNvGraphicFramePr>
          <p:nvPr/>
        </p:nvGraphicFramePr>
        <p:xfrm>
          <a:off x="3592517" y="3362324"/>
          <a:ext cx="2171700" cy="800100"/>
        </p:xfrm>
        <a:graphic>
          <a:graphicData uri="http://schemas.openxmlformats.org/presentationml/2006/ole">
            <mc:AlternateContent xmlns:mc="http://schemas.openxmlformats.org/markup-compatibility/2006">
              <mc:Choice xmlns:v="urn:schemas-microsoft-com:vml" Requires="v">
                <p:oleObj spid="_x0000_s887579" name="Equation" r:id="rId11" imgW="2171520" imgH="799920" progId="Equation.DSMT4">
                  <p:embed/>
                </p:oleObj>
              </mc:Choice>
              <mc:Fallback>
                <p:oleObj name="Equation" r:id="rId11" imgW="2171520" imgH="79992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92517" y="3362324"/>
                        <a:ext cx="2171700"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6794" name="Object 10"/>
          <p:cNvGraphicFramePr>
            <a:graphicFrameLocks noChangeAspect="1"/>
          </p:cNvGraphicFramePr>
          <p:nvPr/>
        </p:nvGraphicFramePr>
        <p:xfrm>
          <a:off x="5811838" y="1851025"/>
          <a:ext cx="3340100" cy="825500"/>
        </p:xfrm>
        <a:graphic>
          <a:graphicData uri="http://schemas.openxmlformats.org/presentationml/2006/ole">
            <mc:AlternateContent xmlns:mc="http://schemas.openxmlformats.org/markup-compatibility/2006">
              <mc:Choice xmlns:v="urn:schemas-microsoft-com:vml" Requires="v">
                <p:oleObj spid="_x0000_s887580" name="Equation" r:id="rId13" imgW="3340080" imgH="825480" progId="Equation.DSMT4">
                  <p:embed/>
                </p:oleObj>
              </mc:Choice>
              <mc:Fallback>
                <p:oleObj name="Equation" r:id="rId13" imgW="3340080" imgH="825480" progId="Equation.DSMT4">
                  <p:embed/>
                  <p:pic>
                    <p:nvPicPr>
                      <p:cNvPr id="0"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11838" y="1851025"/>
                        <a:ext cx="3340100" cy="825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6"/>
          <p:cNvGraphicFramePr>
            <a:graphicFrameLocks noChangeAspect="1"/>
          </p:cNvGraphicFramePr>
          <p:nvPr/>
        </p:nvGraphicFramePr>
        <p:xfrm>
          <a:off x="4410075" y="4322763"/>
          <a:ext cx="3886200" cy="1308100"/>
        </p:xfrm>
        <a:graphic>
          <a:graphicData uri="http://schemas.openxmlformats.org/presentationml/2006/ole">
            <mc:AlternateContent xmlns:mc="http://schemas.openxmlformats.org/markup-compatibility/2006">
              <mc:Choice xmlns:v="urn:schemas-microsoft-com:vml" Requires="v">
                <p:oleObj spid="_x0000_s887581" name="Equation" r:id="rId15" imgW="3886200" imgH="1307880" progId="Equation.DSMT4">
                  <p:embed/>
                </p:oleObj>
              </mc:Choice>
              <mc:Fallback>
                <p:oleObj name="Equation" r:id="rId15" imgW="3886200" imgH="1307880" progId="Equation.DSMT4">
                  <p:embed/>
                  <p:pic>
                    <p:nvPicPr>
                      <p:cNvPr id="0" name="Picture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10075" y="4322763"/>
                        <a:ext cx="388620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7" name="Straight Connector 16"/>
          <p:cNvCxnSpPr/>
          <p:nvPr/>
        </p:nvCxnSpPr>
        <p:spPr bwMode="auto">
          <a:xfrm rot="5400000">
            <a:off x="4585192" y="2949819"/>
            <a:ext cx="2400300" cy="0"/>
          </a:xfrm>
          <a:prstGeom prst="line">
            <a:avLst/>
          </a:prstGeom>
          <a:noFill/>
          <a:ln w="12700" cap="flat" cmpd="sng" algn="ctr">
            <a:solidFill>
              <a:schemeClr val="tx1"/>
            </a:solidFill>
            <a:prstDash val="solid"/>
            <a:round/>
            <a:headEnd type="none" w="lg" len="med"/>
            <a:tailEnd type="none" w="lg" len="med"/>
          </a:ln>
          <a:effectLst/>
        </p:spPr>
      </p:cxnSp>
      <p:pic>
        <p:nvPicPr>
          <p:cNvPr id="886796" name="Picture 12"/>
          <p:cNvPicPr>
            <a:picLocks noChangeAspect="1" noChangeArrowheads="1"/>
          </p:cNvPicPr>
          <p:nvPr/>
        </p:nvPicPr>
        <p:blipFill>
          <a:blip r:embed="rId17" cstate="print"/>
          <a:srcRect/>
          <a:stretch>
            <a:fillRect/>
          </a:stretch>
        </p:blipFill>
        <p:spPr bwMode="auto">
          <a:xfrm>
            <a:off x="7930743" y="114178"/>
            <a:ext cx="1038876" cy="1406891"/>
          </a:xfrm>
          <a:prstGeom prst="rect">
            <a:avLst/>
          </a:prstGeom>
          <a:noFill/>
          <a:ln w="9525">
            <a:noFill/>
            <a:miter lim="800000"/>
            <a:headEnd/>
            <a:tailEnd/>
          </a:ln>
          <a:effectLst/>
        </p:spPr>
      </p:pic>
      <p:sp>
        <p:nvSpPr>
          <p:cNvPr id="14" name="Oval 13"/>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smtClean="0">
                <a:solidFill>
                  <a:schemeClr val="bg1"/>
                </a:solidFill>
              </a:rPr>
              <a:t>extra</a:t>
            </a:r>
            <a:endParaRPr kumimoji="0" lang="en-US" sz="1600" b="0" i="0" u="none" strike="noStrike" cap="none" normalizeH="0" baseline="0" dirty="0" smtClean="0">
              <a:ln>
                <a:noFill/>
              </a:ln>
              <a:solidFill>
                <a:schemeClr val="bg1"/>
              </a:solidFill>
              <a:effectLst/>
              <a:latin typeface="Times New Roman" pitchFamily="18" charset="0"/>
            </a:endParaRPr>
          </a:p>
        </p:txBody>
      </p:sp>
      <p:sp>
        <p:nvSpPr>
          <p:cNvPr id="16" name="TextBox 15"/>
          <p:cNvSpPr txBox="1"/>
          <p:nvPr/>
        </p:nvSpPr>
        <p:spPr>
          <a:xfrm>
            <a:off x="5177642" y="1793174"/>
            <a:ext cx="364202" cy="523220"/>
          </a:xfrm>
          <a:prstGeom prst="rect">
            <a:avLst/>
          </a:prstGeom>
          <a:noFill/>
        </p:spPr>
        <p:txBody>
          <a:bodyPr wrap="none" rtlCol="0">
            <a:spAutoFit/>
          </a:bodyPr>
          <a:lstStyle/>
          <a:p>
            <a:r>
              <a:rPr lang="en-US" dirty="0" smtClean="0"/>
              <a:t>*</a:t>
            </a:r>
            <a:endParaRPr lang="en-US" dirty="0"/>
          </a:p>
        </p:txBody>
      </p:sp>
      <p:sp>
        <p:nvSpPr>
          <p:cNvPr id="18" name="TextBox 17"/>
          <p:cNvSpPr txBox="1"/>
          <p:nvPr/>
        </p:nvSpPr>
        <p:spPr>
          <a:xfrm>
            <a:off x="0" y="6027003"/>
            <a:ext cx="8623465" cy="830997"/>
          </a:xfrm>
          <a:prstGeom prst="rect">
            <a:avLst/>
          </a:prstGeom>
          <a:noFill/>
        </p:spPr>
        <p:txBody>
          <a:bodyPr wrap="square" rtlCol="0">
            <a:spAutoFit/>
          </a:bodyPr>
          <a:lstStyle/>
          <a:p>
            <a:r>
              <a:rPr lang="en-US" sz="2400" dirty="0" smtClean="0"/>
              <a:t>*This equation applies to tubes. The coefficient may need to be changed to apply it to plates.</a:t>
            </a:r>
            <a:endParaRPr lang="en-US" sz="2400" dirty="0"/>
          </a:p>
        </p:txBody>
      </p:sp>
      <p:cxnSp>
        <p:nvCxnSpPr>
          <p:cNvPr id="19" name="Straight Arrow Connector 18"/>
          <p:cNvCxnSpPr/>
          <p:nvPr/>
        </p:nvCxnSpPr>
        <p:spPr bwMode="auto">
          <a:xfrm flipV="1">
            <a:off x="1472687" y="3402623"/>
            <a:ext cx="0" cy="1074375"/>
          </a:xfrm>
          <a:prstGeom prst="straightConnector1">
            <a:avLst/>
          </a:prstGeom>
          <a:noFill/>
          <a:ln w="28575" cap="flat" cmpd="sng" algn="ctr">
            <a:solidFill>
              <a:schemeClr val="accent4"/>
            </a:solidFill>
            <a:prstDash val="solid"/>
            <a:round/>
            <a:headEnd type="none" w="lg" len="med"/>
            <a:tailEnd type="arrow"/>
          </a:ln>
          <a:effectLst/>
        </p:spPr>
      </p:cxnSp>
      <p:cxnSp>
        <p:nvCxnSpPr>
          <p:cNvPr id="20" name="Straight Arrow Connector 19"/>
          <p:cNvCxnSpPr/>
          <p:nvPr/>
        </p:nvCxnSpPr>
        <p:spPr bwMode="auto">
          <a:xfrm flipH="1">
            <a:off x="593913" y="3429992"/>
            <a:ext cx="878774" cy="0"/>
          </a:xfrm>
          <a:prstGeom prst="straightConnector1">
            <a:avLst/>
          </a:prstGeom>
          <a:noFill/>
          <a:ln w="28575" cap="flat" cmpd="sng" algn="ctr">
            <a:solidFill>
              <a:schemeClr val="accent4"/>
            </a:solidFill>
            <a:prstDash val="solid"/>
            <a:round/>
            <a:headEnd type="none" w="lg" len="med"/>
            <a:tailEnd type="arrow"/>
          </a:ln>
          <a:effec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par>
                                <p:cTn id="8" presetID="22" presetClass="entr" presetSubtype="2"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right)">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1" name="Freeform 2"/>
          <p:cNvSpPr>
            <a:spLocks/>
          </p:cNvSpPr>
          <p:nvPr/>
        </p:nvSpPr>
        <p:spPr bwMode="auto">
          <a:xfrm>
            <a:off x="2514600" y="2743200"/>
            <a:ext cx="4572000" cy="2336800"/>
          </a:xfrm>
          <a:custGeom>
            <a:avLst/>
            <a:gdLst>
              <a:gd name="T0" fmla="*/ 0 w 2880"/>
              <a:gd name="T1" fmla="*/ 992 h 1472"/>
              <a:gd name="T2" fmla="*/ 2880 w 2880"/>
              <a:gd name="T3" fmla="*/ 1472 h 1472"/>
              <a:gd name="T4" fmla="*/ 2880 w 2880"/>
              <a:gd name="T5" fmla="*/ 280 h 1472"/>
              <a:gd name="T6" fmla="*/ 16 w 2880"/>
              <a:gd name="T7" fmla="*/ 0 h 1472"/>
              <a:gd name="T8" fmla="*/ 0 w 2880"/>
              <a:gd name="T9" fmla="*/ 992 h 1472"/>
              <a:gd name="T10" fmla="*/ 0 60000 65536"/>
              <a:gd name="T11" fmla="*/ 0 60000 65536"/>
              <a:gd name="T12" fmla="*/ 0 60000 65536"/>
              <a:gd name="T13" fmla="*/ 0 60000 65536"/>
              <a:gd name="T14" fmla="*/ 0 60000 65536"/>
              <a:gd name="T15" fmla="*/ 0 w 2880"/>
              <a:gd name="T16" fmla="*/ 0 h 1472"/>
              <a:gd name="T17" fmla="*/ 2880 w 2880"/>
              <a:gd name="T18" fmla="*/ 1472 h 1472"/>
            </a:gdLst>
            <a:ahLst/>
            <a:cxnLst>
              <a:cxn ang="T10">
                <a:pos x="T0" y="T1"/>
              </a:cxn>
              <a:cxn ang="T11">
                <a:pos x="T2" y="T3"/>
              </a:cxn>
              <a:cxn ang="T12">
                <a:pos x="T4" y="T5"/>
              </a:cxn>
              <a:cxn ang="T13">
                <a:pos x="T6" y="T7"/>
              </a:cxn>
              <a:cxn ang="T14">
                <a:pos x="T8" y="T9"/>
              </a:cxn>
            </a:cxnLst>
            <a:rect l="T15" t="T16" r="T17" b="T18"/>
            <a:pathLst>
              <a:path w="2880" h="1472">
                <a:moveTo>
                  <a:pt x="0" y="992"/>
                </a:moveTo>
                <a:lnTo>
                  <a:pt x="2880" y="1472"/>
                </a:lnTo>
                <a:lnTo>
                  <a:pt x="2880" y="280"/>
                </a:lnTo>
                <a:lnTo>
                  <a:pt x="16" y="0"/>
                </a:lnTo>
                <a:lnTo>
                  <a:pt x="0" y="992"/>
                </a:lnTo>
                <a:close/>
              </a:path>
            </a:pathLst>
          </a:custGeom>
          <a:solidFill>
            <a:schemeClr val="hlink"/>
          </a:solidFill>
          <a:ln w="12700" cap="flat" cmpd="sng">
            <a:noFill/>
            <a:prstDash val="solid"/>
            <a:round/>
            <a:headEnd type="none" w="lg" len="med"/>
            <a:tailEnd type="none" w="lg" len="med"/>
          </a:ln>
        </p:spPr>
        <p:txBody>
          <a:bodyPr wrap="none" anchor="ctr">
            <a:spAutoFit/>
          </a:bodyPr>
          <a:lstStyle/>
          <a:p>
            <a:endParaRPr lang="en-US"/>
          </a:p>
        </p:txBody>
      </p:sp>
      <p:sp>
        <p:nvSpPr>
          <p:cNvPr id="13322" name="Rectangle 3"/>
          <p:cNvSpPr>
            <a:spLocks noGrp="1" noChangeArrowheads="1"/>
          </p:cNvSpPr>
          <p:nvPr>
            <p:ph type="title"/>
          </p:nvPr>
        </p:nvSpPr>
        <p:spPr>
          <a:noFill/>
        </p:spPr>
        <p:txBody>
          <a:bodyPr lIns="90488" tIns="44450" rIns="90488" bIns="44450" anchor="b"/>
          <a:lstStyle/>
          <a:p>
            <a:r>
              <a:rPr lang="en-US" smtClean="0"/>
              <a:t>Open Channel Flow: Energy Relations</a:t>
            </a:r>
          </a:p>
        </p:txBody>
      </p:sp>
      <p:sp>
        <p:nvSpPr>
          <p:cNvPr id="13323" name="Line 4"/>
          <p:cNvSpPr>
            <a:spLocks noChangeShapeType="1"/>
          </p:cNvSpPr>
          <p:nvPr/>
        </p:nvSpPr>
        <p:spPr bwMode="auto">
          <a:xfrm>
            <a:off x="2527300" y="4394200"/>
            <a:ext cx="4546600" cy="736600"/>
          </a:xfrm>
          <a:prstGeom prst="line">
            <a:avLst/>
          </a:prstGeom>
          <a:noFill/>
          <a:ln w="127000">
            <a:pattFill prst="ltUpDiag">
              <a:fgClr>
                <a:schemeClr val="tx1"/>
              </a:fgClr>
              <a:bgClr>
                <a:schemeClr val="bg1"/>
              </a:bgClr>
            </a:pattFill>
            <a:round/>
            <a:headEnd/>
            <a:tailEnd/>
          </a:ln>
        </p:spPr>
        <p:txBody>
          <a:bodyPr wrap="none" anchor="ctr"/>
          <a:lstStyle/>
          <a:p>
            <a:endParaRPr lang="en-US"/>
          </a:p>
        </p:txBody>
      </p:sp>
      <p:sp>
        <p:nvSpPr>
          <p:cNvPr id="13324" name="Line 5"/>
          <p:cNvSpPr>
            <a:spLocks noChangeShapeType="1"/>
          </p:cNvSpPr>
          <p:nvPr/>
        </p:nvSpPr>
        <p:spPr bwMode="auto">
          <a:xfrm>
            <a:off x="2482850" y="4311650"/>
            <a:ext cx="4648200" cy="774700"/>
          </a:xfrm>
          <a:prstGeom prst="line">
            <a:avLst/>
          </a:prstGeom>
          <a:noFill/>
          <a:ln w="12700">
            <a:solidFill>
              <a:schemeClr val="tx1"/>
            </a:solidFill>
            <a:round/>
            <a:headEnd/>
            <a:tailEnd/>
          </a:ln>
        </p:spPr>
        <p:txBody>
          <a:bodyPr wrap="none" anchor="ctr"/>
          <a:lstStyle/>
          <a:p>
            <a:endParaRPr lang="en-US"/>
          </a:p>
        </p:txBody>
      </p:sp>
      <p:sp>
        <p:nvSpPr>
          <p:cNvPr id="13325" name="Line 6"/>
          <p:cNvSpPr>
            <a:spLocks noChangeShapeType="1"/>
          </p:cNvSpPr>
          <p:nvPr/>
        </p:nvSpPr>
        <p:spPr bwMode="auto">
          <a:xfrm flipH="1">
            <a:off x="1708150" y="4991100"/>
            <a:ext cx="5270500" cy="0"/>
          </a:xfrm>
          <a:prstGeom prst="line">
            <a:avLst/>
          </a:prstGeom>
          <a:noFill/>
          <a:ln w="12700">
            <a:solidFill>
              <a:schemeClr val="tx1"/>
            </a:solidFill>
            <a:round/>
            <a:headEnd/>
            <a:tailEnd/>
          </a:ln>
        </p:spPr>
        <p:txBody>
          <a:bodyPr wrap="none" anchor="ctr"/>
          <a:lstStyle/>
          <a:p>
            <a:endParaRPr lang="en-US"/>
          </a:p>
        </p:txBody>
      </p:sp>
      <p:sp>
        <p:nvSpPr>
          <p:cNvPr id="13326" name="Line 7"/>
          <p:cNvSpPr>
            <a:spLocks noChangeShapeType="1"/>
          </p:cNvSpPr>
          <p:nvPr/>
        </p:nvSpPr>
        <p:spPr bwMode="auto">
          <a:xfrm>
            <a:off x="2749550" y="5346700"/>
            <a:ext cx="3721100" cy="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13327" name="Line 8"/>
          <p:cNvSpPr>
            <a:spLocks noChangeShapeType="1"/>
          </p:cNvSpPr>
          <p:nvPr/>
        </p:nvSpPr>
        <p:spPr bwMode="auto">
          <a:xfrm>
            <a:off x="2743200" y="5048250"/>
            <a:ext cx="0" cy="673100"/>
          </a:xfrm>
          <a:prstGeom prst="line">
            <a:avLst/>
          </a:prstGeom>
          <a:noFill/>
          <a:ln w="12700">
            <a:solidFill>
              <a:schemeClr val="tx1"/>
            </a:solidFill>
            <a:round/>
            <a:headEnd/>
            <a:tailEnd/>
          </a:ln>
        </p:spPr>
        <p:txBody>
          <a:bodyPr wrap="none" anchor="ctr"/>
          <a:lstStyle/>
          <a:p>
            <a:endParaRPr lang="en-US"/>
          </a:p>
        </p:txBody>
      </p:sp>
      <p:sp>
        <p:nvSpPr>
          <p:cNvPr id="13328" name="Line 9"/>
          <p:cNvSpPr>
            <a:spLocks noChangeShapeType="1"/>
          </p:cNvSpPr>
          <p:nvPr/>
        </p:nvSpPr>
        <p:spPr bwMode="auto">
          <a:xfrm>
            <a:off x="6477000" y="5048250"/>
            <a:ext cx="0" cy="673100"/>
          </a:xfrm>
          <a:prstGeom prst="line">
            <a:avLst/>
          </a:prstGeom>
          <a:noFill/>
          <a:ln w="12700">
            <a:solidFill>
              <a:schemeClr val="tx1"/>
            </a:solidFill>
            <a:round/>
            <a:headEnd/>
            <a:tailEnd/>
          </a:ln>
        </p:spPr>
        <p:txBody>
          <a:bodyPr wrap="none" anchor="ctr"/>
          <a:lstStyle/>
          <a:p>
            <a:endParaRPr lang="en-US"/>
          </a:p>
        </p:txBody>
      </p:sp>
      <p:sp>
        <p:nvSpPr>
          <p:cNvPr id="13329" name="Line 10"/>
          <p:cNvSpPr>
            <a:spLocks noChangeShapeType="1"/>
          </p:cNvSpPr>
          <p:nvPr/>
        </p:nvSpPr>
        <p:spPr bwMode="auto">
          <a:xfrm flipV="1">
            <a:off x="2768600" y="2749550"/>
            <a:ext cx="0" cy="159385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13330" name="Line 11"/>
          <p:cNvSpPr>
            <a:spLocks noChangeShapeType="1"/>
          </p:cNvSpPr>
          <p:nvPr/>
        </p:nvSpPr>
        <p:spPr bwMode="auto">
          <a:xfrm>
            <a:off x="2711450" y="4343400"/>
            <a:ext cx="444500" cy="0"/>
          </a:xfrm>
          <a:prstGeom prst="line">
            <a:avLst/>
          </a:prstGeom>
          <a:noFill/>
          <a:ln w="12700">
            <a:solidFill>
              <a:schemeClr val="tx1"/>
            </a:solidFill>
            <a:round/>
            <a:headEnd/>
            <a:tailEnd/>
          </a:ln>
        </p:spPr>
        <p:txBody>
          <a:bodyPr wrap="none" anchor="ctr"/>
          <a:lstStyle/>
          <a:p>
            <a:endParaRPr lang="en-US"/>
          </a:p>
        </p:txBody>
      </p:sp>
      <p:sp>
        <p:nvSpPr>
          <p:cNvPr id="13331" name="Line 12"/>
          <p:cNvSpPr>
            <a:spLocks noChangeShapeType="1"/>
          </p:cNvSpPr>
          <p:nvPr/>
        </p:nvSpPr>
        <p:spPr bwMode="auto">
          <a:xfrm>
            <a:off x="2495550" y="2749550"/>
            <a:ext cx="4686300" cy="444500"/>
          </a:xfrm>
          <a:prstGeom prst="line">
            <a:avLst/>
          </a:prstGeom>
          <a:noFill/>
          <a:ln w="12700">
            <a:solidFill>
              <a:schemeClr val="tx1"/>
            </a:solidFill>
            <a:round/>
            <a:headEnd/>
            <a:tailEnd/>
          </a:ln>
        </p:spPr>
        <p:txBody>
          <a:bodyPr wrap="none" anchor="ctr"/>
          <a:lstStyle/>
          <a:p>
            <a:endParaRPr lang="en-US"/>
          </a:p>
        </p:txBody>
      </p:sp>
      <p:sp>
        <p:nvSpPr>
          <p:cNvPr id="13332" name="Line 13"/>
          <p:cNvSpPr>
            <a:spLocks noChangeShapeType="1"/>
          </p:cNvSpPr>
          <p:nvPr/>
        </p:nvSpPr>
        <p:spPr bwMode="auto">
          <a:xfrm>
            <a:off x="2501900" y="2082800"/>
            <a:ext cx="4705350" cy="603250"/>
          </a:xfrm>
          <a:prstGeom prst="line">
            <a:avLst/>
          </a:prstGeom>
          <a:noFill/>
          <a:ln w="12700">
            <a:solidFill>
              <a:schemeClr val="tx1"/>
            </a:solidFill>
            <a:prstDash val="lgDash"/>
            <a:round/>
            <a:headEnd/>
            <a:tailEnd/>
          </a:ln>
        </p:spPr>
        <p:txBody>
          <a:bodyPr wrap="none" anchor="ctr"/>
          <a:lstStyle/>
          <a:p>
            <a:endParaRPr lang="en-US"/>
          </a:p>
        </p:txBody>
      </p:sp>
      <p:sp>
        <p:nvSpPr>
          <p:cNvPr id="13333" name="Line 14"/>
          <p:cNvSpPr>
            <a:spLocks noChangeShapeType="1"/>
          </p:cNvSpPr>
          <p:nvPr/>
        </p:nvSpPr>
        <p:spPr bwMode="auto">
          <a:xfrm>
            <a:off x="1657350" y="2755900"/>
            <a:ext cx="1828800" cy="0"/>
          </a:xfrm>
          <a:prstGeom prst="line">
            <a:avLst/>
          </a:prstGeom>
          <a:noFill/>
          <a:ln w="12700">
            <a:solidFill>
              <a:schemeClr val="tx1"/>
            </a:solidFill>
            <a:round/>
            <a:headEnd/>
            <a:tailEnd/>
          </a:ln>
        </p:spPr>
        <p:txBody>
          <a:bodyPr wrap="none" anchor="ctr"/>
          <a:lstStyle/>
          <a:p>
            <a:endParaRPr lang="en-US"/>
          </a:p>
        </p:txBody>
      </p:sp>
      <p:sp>
        <p:nvSpPr>
          <p:cNvPr id="13334" name="Line 15"/>
          <p:cNvSpPr>
            <a:spLocks noChangeShapeType="1"/>
          </p:cNvSpPr>
          <p:nvPr/>
        </p:nvSpPr>
        <p:spPr bwMode="auto">
          <a:xfrm flipV="1">
            <a:off x="2743200" y="4349750"/>
            <a:ext cx="0" cy="64770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13335" name="Line 16"/>
          <p:cNvSpPr>
            <a:spLocks noChangeShapeType="1"/>
          </p:cNvSpPr>
          <p:nvPr/>
        </p:nvSpPr>
        <p:spPr bwMode="auto">
          <a:xfrm flipV="1">
            <a:off x="2692400" y="1746250"/>
            <a:ext cx="0" cy="368300"/>
          </a:xfrm>
          <a:prstGeom prst="line">
            <a:avLst/>
          </a:prstGeom>
          <a:noFill/>
          <a:ln w="12700">
            <a:solidFill>
              <a:schemeClr val="tx1"/>
            </a:solidFill>
            <a:round/>
            <a:headEnd type="triangle" w="med" len="med"/>
            <a:tailEnd/>
          </a:ln>
        </p:spPr>
        <p:txBody>
          <a:bodyPr wrap="none" anchor="ctr"/>
          <a:lstStyle/>
          <a:p>
            <a:endParaRPr lang="en-US"/>
          </a:p>
        </p:txBody>
      </p:sp>
      <p:sp>
        <p:nvSpPr>
          <p:cNvPr id="13336" name="Line 17"/>
          <p:cNvSpPr>
            <a:spLocks noChangeShapeType="1"/>
          </p:cNvSpPr>
          <p:nvPr/>
        </p:nvSpPr>
        <p:spPr bwMode="auto">
          <a:xfrm>
            <a:off x="1631950" y="2120900"/>
            <a:ext cx="5054600" cy="0"/>
          </a:xfrm>
          <a:prstGeom prst="line">
            <a:avLst/>
          </a:prstGeom>
          <a:noFill/>
          <a:ln w="12700">
            <a:solidFill>
              <a:schemeClr val="tx1"/>
            </a:solidFill>
            <a:round/>
            <a:headEnd/>
            <a:tailEnd/>
          </a:ln>
        </p:spPr>
        <p:txBody>
          <a:bodyPr wrap="none" anchor="ctr"/>
          <a:lstStyle/>
          <a:p>
            <a:endParaRPr lang="en-US"/>
          </a:p>
        </p:txBody>
      </p:sp>
      <p:sp>
        <p:nvSpPr>
          <p:cNvPr id="13337" name="Line 18"/>
          <p:cNvSpPr>
            <a:spLocks noChangeShapeType="1"/>
          </p:cNvSpPr>
          <p:nvPr/>
        </p:nvSpPr>
        <p:spPr bwMode="auto">
          <a:xfrm flipV="1">
            <a:off x="6464300" y="2101850"/>
            <a:ext cx="0" cy="50800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13338" name="Line 19"/>
          <p:cNvSpPr>
            <a:spLocks noChangeShapeType="1"/>
          </p:cNvSpPr>
          <p:nvPr/>
        </p:nvSpPr>
        <p:spPr bwMode="auto">
          <a:xfrm flipV="1">
            <a:off x="6261100" y="3130550"/>
            <a:ext cx="920750" cy="19050"/>
          </a:xfrm>
          <a:prstGeom prst="line">
            <a:avLst/>
          </a:prstGeom>
          <a:noFill/>
          <a:ln w="12700">
            <a:solidFill>
              <a:schemeClr val="tx1"/>
            </a:solidFill>
            <a:round/>
            <a:headEnd/>
            <a:tailEnd/>
          </a:ln>
        </p:spPr>
        <p:txBody>
          <a:bodyPr wrap="none" anchor="ctr"/>
          <a:lstStyle/>
          <a:p>
            <a:endParaRPr lang="en-US"/>
          </a:p>
        </p:txBody>
      </p:sp>
      <p:sp>
        <p:nvSpPr>
          <p:cNvPr id="13339" name="Line 20"/>
          <p:cNvSpPr>
            <a:spLocks noChangeShapeType="1"/>
          </p:cNvSpPr>
          <p:nvPr/>
        </p:nvSpPr>
        <p:spPr bwMode="auto">
          <a:xfrm flipV="1">
            <a:off x="6477000" y="3130550"/>
            <a:ext cx="0" cy="1866900"/>
          </a:xfrm>
          <a:prstGeom prst="line">
            <a:avLst/>
          </a:prstGeom>
          <a:noFill/>
          <a:ln w="12700">
            <a:solidFill>
              <a:schemeClr val="tx1"/>
            </a:solidFill>
            <a:round/>
            <a:headEnd type="triangle" w="med" len="med"/>
            <a:tailEnd type="triangle" w="med" len="med"/>
          </a:ln>
        </p:spPr>
        <p:txBody>
          <a:bodyPr wrap="none" anchor="ctr"/>
          <a:lstStyle/>
          <a:p>
            <a:endParaRPr lang="en-US"/>
          </a:p>
        </p:txBody>
      </p:sp>
      <p:graphicFrame>
        <p:nvGraphicFramePr>
          <p:cNvPr id="13314" name="Object 21">
            <a:hlinkClick r:id="" action="ppaction://ole?verb=0"/>
          </p:cNvPr>
          <p:cNvGraphicFramePr>
            <a:graphicFrameLocks/>
          </p:cNvGraphicFramePr>
          <p:nvPr/>
        </p:nvGraphicFramePr>
        <p:xfrm>
          <a:off x="2466975" y="2100263"/>
          <a:ext cx="590550" cy="701675"/>
        </p:xfrm>
        <a:graphic>
          <a:graphicData uri="http://schemas.openxmlformats.org/presentationml/2006/ole">
            <mc:AlternateContent xmlns:mc="http://schemas.openxmlformats.org/markup-compatibility/2006">
              <mc:Choice xmlns:v="urn:schemas-microsoft-com:vml" Requires="v">
                <p:oleObj spid="_x0000_s1516432" name="Equation" r:id="rId3" imgW="749160" imgH="888840" progId="Equation.3">
                  <p:embed/>
                </p:oleObj>
              </mc:Choice>
              <mc:Fallback>
                <p:oleObj name="Equation" r:id="rId3" imgW="749160" imgH="888840" progId="Equation.3">
                  <p:embed/>
                  <p:pic>
                    <p:nvPicPr>
                      <p:cNvPr id="0" name="Object 2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6975" y="2100263"/>
                        <a:ext cx="5905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5" name="Object 22">
            <a:hlinkClick r:id="" action="ppaction://ole?verb=0"/>
          </p:cNvPr>
          <p:cNvGraphicFramePr>
            <a:graphicFrameLocks/>
          </p:cNvGraphicFramePr>
          <p:nvPr/>
        </p:nvGraphicFramePr>
        <p:xfrm>
          <a:off x="6253163" y="2616200"/>
          <a:ext cx="436562" cy="503238"/>
        </p:xfrm>
        <a:graphic>
          <a:graphicData uri="http://schemas.openxmlformats.org/presentationml/2006/ole">
            <mc:AlternateContent xmlns:mc="http://schemas.openxmlformats.org/markup-compatibility/2006">
              <mc:Choice xmlns:v="urn:schemas-microsoft-com:vml" Requires="v">
                <p:oleObj spid="_x0000_s1516433" name="Equation" r:id="rId5" imgW="774360" imgH="888840" progId="Equation.3">
                  <p:embed/>
                </p:oleObj>
              </mc:Choice>
              <mc:Fallback>
                <p:oleObj name="Equation" r:id="rId5" imgW="774360" imgH="888840" progId="Equation.3">
                  <p:embed/>
                  <p:pic>
                    <p:nvPicPr>
                      <p:cNvPr id="0" name="Object 2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53163" y="2616200"/>
                        <a:ext cx="436562"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6" name="Object 23">
            <a:hlinkClick r:id="" action="ppaction://ole?verb=0"/>
          </p:cNvPr>
          <p:cNvGraphicFramePr>
            <a:graphicFrameLocks/>
          </p:cNvGraphicFramePr>
          <p:nvPr/>
        </p:nvGraphicFramePr>
        <p:xfrm>
          <a:off x="2814638" y="4586288"/>
          <a:ext cx="631825" cy="365125"/>
        </p:xfrm>
        <a:graphic>
          <a:graphicData uri="http://schemas.openxmlformats.org/presentationml/2006/ole">
            <mc:AlternateContent xmlns:mc="http://schemas.openxmlformats.org/markup-compatibility/2006">
              <mc:Choice xmlns:v="urn:schemas-microsoft-com:vml" Requires="v">
                <p:oleObj spid="_x0000_s1516434" name="Equation" r:id="rId7" imgW="647640" imgH="380880" progId="Equation.3">
                  <p:embed/>
                </p:oleObj>
              </mc:Choice>
              <mc:Fallback>
                <p:oleObj name="Equation" r:id="rId7" imgW="647640" imgH="380880" progId="Equation.3">
                  <p:embed/>
                  <p:pic>
                    <p:nvPicPr>
                      <p:cNvPr id="0" name="Object 2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4638" y="4586288"/>
                        <a:ext cx="6318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7" name="Object 24">
            <a:hlinkClick r:id="" action="ppaction://ole?verb=0"/>
          </p:cNvPr>
          <p:cNvGraphicFramePr>
            <a:graphicFrameLocks/>
          </p:cNvGraphicFramePr>
          <p:nvPr/>
        </p:nvGraphicFramePr>
        <p:xfrm>
          <a:off x="6448425" y="3779838"/>
          <a:ext cx="287338" cy="352425"/>
        </p:xfrm>
        <a:graphic>
          <a:graphicData uri="http://schemas.openxmlformats.org/presentationml/2006/ole">
            <mc:AlternateContent xmlns:mc="http://schemas.openxmlformats.org/markup-compatibility/2006">
              <mc:Choice xmlns:v="urn:schemas-microsoft-com:vml" Requires="v">
                <p:oleObj spid="_x0000_s1516435" name="Equation" r:id="rId9" imgW="304560" imgH="368280" progId="Equation.3">
                  <p:embed/>
                </p:oleObj>
              </mc:Choice>
              <mc:Fallback>
                <p:oleObj name="Equation" r:id="rId9" imgW="304560" imgH="368280" progId="Equation.3">
                  <p:embed/>
                  <p:pic>
                    <p:nvPicPr>
                      <p:cNvPr id="0" name="Object 2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48425" y="3779838"/>
                        <a:ext cx="287338"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8" name="Object 25">
            <a:hlinkClick r:id="" action="ppaction://ole?verb=0"/>
          </p:cNvPr>
          <p:cNvGraphicFramePr>
            <a:graphicFrameLocks/>
          </p:cNvGraphicFramePr>
          <p:nvPr/>
        </p:nvGraphicFramePr>
        <p:xfrm>
          <a:off x="2759075" y="3309938"/>
          <a:ext cx="247650" cy="352425"/>
        </p:xfrm>
        <a:graphic>
          <a:graphicData uri="http://schemas.openxmlformats.org/presentationml/2006/ole">
            <mc:AlternateContent xmlns:mc="http://schemas.openxmlformats.org/markup-compatibility/2006">
              <mc:Choice xmlns:v="urn:schemas-microsoft-com:vml" Requires="v">
                <p:oleObj spid="_x0000_s1516436" name="Equation" r:id="rId11" imgW="266400" imgH="368280" progId="Equation.3">
                  <p:embed/>
                </p:oleObj>
              </mc:Choice>
              <mc:Fallback>
                <p:oleObj name="Equation" r:id="rId11" imgW="266400" imgH="368280" progId="Equation.3">
                  <p:embed/>
                  <p:pic>
                    <p:nvPicPr>
                      <p:cNvPr id="0" name="Object 25"/>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59075" y="3309938"/>
                        <a:ext cx="24765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9" name="Object 26">
            <a:hlinkClick r:id="" action="ppaction://ole?verb=0"/>
          </p:cNvPr>
          <p:cNvGraphicFramePr>
            <a:graphicFrameLocks/>
          </p:cNvGraphicFramePr>
          <p:nvPr/>
        </p:nvGraphicFramePr>
        <p:xfrm>
          <a:off x="4364038" y="5322888"/>
          <a:ext cx="352425" cy="263525"/>
        </p:xfrm>
        <a:graphic>
          <a:graphicData uri="http://schemas.openxmlformats.org/presentationml/2006/ole">
            <mc:AlternateContent xmlns:mc="http://schemas.openxmlformats.org/markup-compatibility/2006">
              <mc:Choice xmlns:v="urn:schemas-microsoft-com:vml" Requires="v">
                <p:oleObj spid="_x0000_s1516437" name="Equation" r:id="rId13" imgW="368280" imgH="279360" progId="Equation.3">
                  <p:embed/>
                </p:oleObj>
              </mc:Choice>
              <mc:Fallback>
                <p:oleObj name="Equation" r:id="rId13" imgW="368280" imgH="279360" progId="Equation.3">
                  <p:embed/>
                  <p:pic>
                    <p:nvPicPr>
                      <p:cNvPr id="0" name="Object 26"/>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64038" y="5322888"/>
                        <a:ext cx="352425" cy="26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20" name="Object 27">
            <a:hlinkClick r:id="" action="ppaction://ole?verb=0"/>
          </p:cNvPr>
          <p:cNvGraphicFramePr>
            <a:graphicFrameLocks/>
          </p:cNvGraphicFramePr>
          <p:nvPr/>
        </p:nvGraphicFramePr>
        <p:xfrm>
          <a:off x="6556375" y="2181225"/>
          <a:ext cx="1252538" cy="403225"/>
        </p:xfrm>
        <a:graphic>
          <a:graphicData uri="http://schemas.openxmlformats.org/presentationml/2006/ole">
            <mc:AlternateContent xmlns:mc="http://schemas.openxmlformats.org/markup-compatibility/2006">
              <mc:Choice xmlns:v="urn:schemas-microsoft-com:vml" Requires="v">
                <p:oleObj spid="_x0000_s1516438" name="Equation" r:id="rId15" imgW="1269720" imgH="419040" progId="Equation.DSMT4">
                  <p:embed/>
                </p:oleObj>
              </mc:Choice>
              <mc:Fallback>
                <p:oleObj name="Equation" r:id="rId15" imgW="1269720" imgH="419040" progId="Equation.DSMT4">
                  <p:embed/>
                  <p:pic>
                    <p:nvPicPr>
                      <p:cNvPr id="0" name="Object 27"/>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56375" y="2181225"/>
                        <a:ext cx="1252538"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40" name="Line 28"/>
          <p:cNvSpPr>
            <a:spLocks noChangeShapeType="1"/>
          </p:cNvSpPr>
          <p:nvPr/>
        </p:nvSpPr>
        <p:spPr bwMode="auto">
          <a:xfrm>
            <a:off x="4121150" y="2978150"/>
            <a:ext cx="444500" cy="25400"/>
          </a:xfrm>
          <a:prstGeom prst="line">
            <a:avLst/>
          </a:prstGeom>
          <a:noFill/>
          <a:ln w="12700">
            <a:solidFill>
              <a:schemeClr val="tx1"/>
            </a:solidFill>
            <a:round/>
            <a:headEnd/>
            <a:tailEnd/>
          </a:ln>
        </p:spPr>
        <p:txBody>
          <a:bodyPr wrap="none" anchor="ctr"/>
          <a:lstStyle/>
          <a:p>
            <a:endParaRPr lang="en-US"/>
          </a:p>
        </p:txBody>
      </p:sp>
      <p:sp>
        <p:nvSpPr>
          <p:cNvPr id="13341" name="Line 29"/>
          <p:cNvSpPr>
            <a:spLocks noChangeShapeType="1"/>
          </p:cNvSpPr>
          <p:nvPr/>
        </p:nvSpPr>
        <p:spPr bwMode="auto">
          <a:xfrm>
            <a:off x="4197350" y="3028950"/>
            <a:ext cx="292100" cy="12700"/>
          </a:xfrm>
          <a:prstGeom prst="line">
            <a:avLst/>
          </a:prstGeom>
          <a:noFill/>
          <a:ln w="12700">
            <a:solidFill>
              <a:schemeClr val="tx1"/>
            </a:solidFill>
            <a:round/>
            <a:headEnd/>
            <a:tailEnd/>
          </a:ln>
        </p:spPr>
        <p:txBody>
          <a:bodyPr wrap="none" anchor="ctr"/>
          <a:lstStyle/>
          <a:p>
            <a:endParaRPr lang="en-US"/>
          </a:p>
        </p:txBody>
      </p:sp>
      <p:sp>
        <p:nvSpPr>
          <p:cNvPr id="13342" name="Line 30"/>
          <p:cNvSpPr>
            <a:spLocks noChangeShapeType="1"/>
          </p:cNvSpPr>
          <p:nvPr/>
        </p:nvSpPr>
        <p:spPr bwMode="auto">
          <a:xfrm>
            <a:off x="4286250" y="3079750"/>
            <a:ext cx="139700" cy="0"/>
          </a:xfrm>
          <a:prstGeom prst="line">
            <a:avLst/>
          </a:prstGeom>
          <a:noFill/>
          <a:ln w="12700">
            <a:solidFill>
              <a:schemeClr val="tx1"/>
            </a:solidFill>
            <a:round/>
            <a:headEnd/>
            <a:tailEnd/>
          </a:ln>
        </p:spPr>
        <p:txBody>
          <a:bodyPr wrap="none" anchor="ctr"/>
          <a:lstStyle/>
          <a:p>
            <a:endParaRPr lang="en-US"/>
          </a:p>
        </p:txBody>
      </p:sp>
      <p:sp>
        <p:nvSpPr>
          <p:cNvPr id="13343" name="Line 31"/>
          <p:cNvSpPr>
            <a:spLocks noChangeShapeType="1"/>
          </p:cNvSpPr>
          <p:nvPr/>
        </p:nvSpPr>
        <p:spPr bwMode="auto">
          <a:xfrm>
            <a:off x="3975100" y="3695700"/>
            <a:ext cx="914400" cy="101600"/>
          </a:xfrm>
          <a:prstGeom prst="line">
            <a:avLst/>
          </a:prstGeom>
          <a:noFill/>
          <a:ln w="25400">
            <a:solidFill>
              <a:schemeClr val="tx1"/>
            </a:solidFill>
            <a:round/>
            <a:headEnd/>
            <a:tailEnd type="triangle" w="med" len="med"/>
          </a:ln>
        </p:spPr>
        <p:txBody>
          <a:bodyPr wrap="none" anchor="ctr"/>
          <a:lstStyle/>
          <a:p>
            <a:endParaRPr lang="en-US"/>
          </a:p>
        </p:txBody>
      </p:sp>
      <p:sp>
        <p:nvSpPr>
          <p:cNvPr id="13344" name="Rectangle 32"/>
          <p:cNvSpPr>
            <a:spLocks noChangeArrowheads="1"/>
          </p:cNvSpPr>
          <p:nvPr/>
        </p:nvSpPr>
        <p:spPr bwMode="auto">
          <a:xfrm>
            <a:off x="7856538" y="2408238"/>
            <a:ext cx="1216025" cy="638175"/>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sz="1800"/>
              <a:t>______ grade line</a:t>
            </a:r>
          </a:p>
        </p:txBody>
      </p:sp>
      <p:sp>
        <p:nvSpPr>
          <p:cNvPr id="13345" name="Rectangle 33"/>
          <p:cNvSpPr>
            <a:spLocks noChangeArrowheads="1"/>
          </p:cNvSpPr>
          <p:nvPr/>
        </p:nvSpPr>
        <p:spPr bwMode="auto">
          <a:xfrm>
            <a:off x="7856538" y="3144838"/>
            <a:ext cx="1241425" cy="638175"/>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sz="1800"/>
              <a:t>_______ grade line</a:t>
            </a:r>
          </a:p>
        </p:txBody>
      </p:sp>
      <p:sp>
        <p:nvSpPr>
          <p:cNvPr id="13346" name="Line 34"/>
          <p:cNvSpPr>
            <a:spLocks noChangeShapeType="1"/>
          </p:cNvSpPr>
          <p:nvPr/>
        </p:nvSpPr>
        <p:spPr bwMode="auto">
          <a:xfrm>
            <a:off x="7232650" y="3219450"/>
            <a:ext cx="685800" cy="254000"/>
          </a:xfrm>
          <a:prstGeom prst="line">
            <a:avLst/>
          </a:prstGeom>
          <a:noFill/>
          <a:ln w="12700">
            <a:solidFill>
              <a:schemeClr val="tx1"/>
            </a:solidFill>
            <a:round/>
            <a:headEnd type="triangle" w="med" len="med"/>
            <a:tailEnd/>
          </a:ln>
        </p:spPr>
        <p:txBody>
          <a:bodyPr wrap="none" anchor="ctr"/>
          <a:lstStyle/>
          <a:p>
            <a:endParaRPr lang="en-US"/>
          </a:p>
        </p:txBody>
      </p:sp>
      <p:sp>
        <p:nvSpPr>
          <p:cNvPr id="13347" name="Line 35"/>
          <p:cNvSpPr>
            <a:spLocks noChangeShapeType="1"/>
          </p:cNvSpPr>
          <p:nvPr/>
        </p:nvSpPr>
        <p:spPr bwMode="auto">
          <a:xfrm>
            <a:off x="7258050" y="2711450"/>
            <a:ext cx="673100" cy="38100"/>
          </a:xfrm>
          <a:prstGeom prst="line">
            <a:avLst/>
          </a:prstGeom>
          <a:noFill/>
          <a:ln w="12700">
            <a:solidFill>
              <a:schemeClr val="tx1"/>
            </a:solidFill>
            <a:round/>
            <a:headEnd type="triangle" w="med" len="med"/>
            <a:tailEnd/>
          </a:ln>
        </p:spPr>
        <p:txBody>
          <a:bodyPr wrap="none" anchor="ctr"/>
          <a:lstStyle/>
          <a:p>
            <a:endParaRPr lang="en-US"/>
          </a:p>
        </p:txBody>
      </p:sp>
      <p:sp>
        <p:nvSpPr>
          <p:cNvPr id="13348" name="Rectangle 36"/>
          <p:cNvSpPr>
            <a:spLocks noChangeArrowheads="1"/>
          </p:cNvSpPr>
          <p:nvPr/>
        </p:nvSpPr>
        <p:spPr bwMode="auto">
          <a:xfrm>
            <a:off x="-4763" y="2179638"/>
            <a:ext cx="2130426" cy="454025"/>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a:t>velocity head</a:t>
            </a:r>
          </a:p>
        </p:txBody>
      </p:sp>
      <p:sp>
        <p:nvSpPr>
          <p:cNvPr id="13349" name="Text Box 37"/>
          <p:cNvSpPr txBox="1">
            <a:spLocks noChangeArrowheads="1"/>
          </p:cNvSpPr>
          <p:nvPr/>
        </p:nvSpPr>
        <p:spPr bwMode="auto">
          <a:xfrm>
            <a:off x="844550" y="6032500"/>
            <a:ext cx="7202488" cy="457200"/>
          </a:xfrm>
          <a:prstGeom prst="rect">
            <a:avLst/>
          </a:prstGeom>
          <a:noFill/>
          <a:ln w="12700">
            <a:noFill/>
            <a:miter lim="800000"/>
            <a:headEnd type="none" w="lg" len="med"/>
            <a:tailEnd type="none" w="lg" len="med"/>
          </a:ln>
        </p:spPr>
        <p:txBody>
          <a:bodyPr wrap="none" anchor="ctr">
            <a:spAutoFit/>
          </a:bodyPr>
          <a:lstStyle/>
          <a:p>
            <a:pPr algn="ctr" eaLnBrk="0" hangingPunct="0"/>
            <a:r>
              <a:rPr lang="en-US"/>
              <a:t>Bottom slope (S</a:t>
            </a:r>
            <a:r>
              <a:rPr lang="en-US" baseline="-25000"/>
              <a:t>o</a:t>
            </a:r>
            <a:r>
              <a:rPr lang="en-US"/>
              <a:t>) not necessarily equal to EGL slope (S</a:t>
            </a:r>
            <a:r>
              <a:rPr lang="en-US" i="1" baseline="-25000"/>
              <a:t>f</a:t>
            </a:r>
            <a:r>
              <a:rPr lang="en-US"/>
              <a:t>)</a:t>
            </a:r>
          </a:p>
        </p:txBody>
      </p:sp>
      <p:sp>
        <p:nvSpPr>
          <p:cNvPr id="20518" name="Rectangle 38"/>
          <p:cNvSpPr>
            <a:spLocks noChangeArrowheads="1"/>
          </p:cNvSpPr>
          <p:nvPr/>
        </p:nvSpPr>
        <p:spPr bwMode="auto">
          <a:xfrm>
            <a:off x="7888288" y="3127375"/>
            <a:ext cx="1047750" cy="366713"/>
          </a:xfrm>
          <a:prstGeom prst="rect">
            <a:avLst/>
          </a:prstGeom>
          <a:noFill/>
          <a:ln w="12700">
            <a:noFill/>
            <a:miter lim="800000"/>
            <a:headEnd type="none" w="lg" len="med"/>
            <a:tailEnd type="none" w="lg" len="med"/>
          </a:ln>
        </p:spPr>
        <p:txBody>
          <a:bodyPr wrap="none">
            <a:spAutoFit/>
          </a:bodyPr>
          <a:lstStyle/>
          <a:p>
            <a:pPr eaLnBrk="0" hangingPunct="0"/>
            <a:r>
              <a:rPr lang="en-US" sz="1800">
                <a:solidFill>
                  <a:schemeClr val="folHlink"/>
                </a:solidFill>
              </a:rPr>
              <a:t>hydraulic</a:t>
            </a:r>
          </a:p>
        </p:txBody>
      </p:sp>
      <p:sp>
        <p:nvSpPr>
          <p:cNvPr id="20519" name="Rectangle 39"/>
          <p:cNvSpPr>
            <a:spLocks noChangeArrowheads="1"/>
          </p:cNvSpPr>
          <p:nvPr/>
        </p:nvSpPr>
        <p:spPr bwMode="auto">
          <a:xfrm>
            <a:off x="7867650" y="2384425"/>
            <a:ext cx="806450" cy="366713"/>
          </a:xfrm>
          <a:prstGeom prst="rect">
            <a:avLst/>
          </a:prstGeom>
          <a:noFill/>
          <a:ln w="12700">
            <a:noFill/>
            <a:miter lim="800000"/>
            <a:headEnd type="none" w="lg" len="med"/>
            <a:tailEnd type="none" w="lg" len="med"/>
          </a:ln>
        </p:spPr>
        <p:txBody>
          <a:bodyPr wrap="none">
            <a:spAutoFit/>
          </a:bodyPr>
          <a:lstStyle/>
          <a:p>
            <a:pPr eaLnBrk="0" hangingPunct="0"/>
            <a:r>
              <a:rPr lang="en-US" sz="1800">
                <a:solidFill>
                  <a:schemeClr val="folHlink"/>
                </a:solidFill>
              </a:rPr>
              <a:t>energy</a:t>
            </a:r>
          </a:p>
        </p:txBody>
      </p:sp>
      <p:sp>
        <p:nvSpPr>
          <p:cNvPr id="40" name="Oval 39"/>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smtClean="0">
                <a:solidFill>
                  <a:schemeClr val="bg1"/>
                </a:solidFill>
              </a:rPr>
              <a:t>extra</a:t>
            </a:r>
            <a:endParaRPr kumimoji="0" lang="en-US" sz="1600" b="0" i="0" u="none" strike="noStrike" cap="none" normalizeH="0" baseline="0" dirty="0" smtClean="0">
              <a:ln>
                <a:noFill/>
              </a:ln>
              <a:solidFill>
                <a:schemeClr val="bg1"/>
              </a:solidFill>
              <a:effectLst/>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5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5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8" grpId="0" build="p" autoUpdateAnimBg="0"/>
      <p:bldP spid="20519"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a:noFill/>
        </p:spPr>
        <p:txBody>
          <a:bodyPr lIns="90488" tIns="44450" rIns="90488" bIns="44450" anchor="b"/>
          <a:lstStyle/>
          <a:p>
            <a:r>
              <a:rPr lang="en-US" smtClean="0"/>
              <a:t>Energy Relationships</a:t>
            </a:r>
          </a:p>
        </p:txBody>
      </p:sp>
      <p:graphicFrame>
        <p:nvGraphicFramePr>
          <p:cNvPr id="14338" name="Object 3">
            <a:hlinkClick r:id="" action="ppaction://ole?verb=0"/>
          </p:cNvPr>
          <p:cNvGraphicFramePr>
            <a:graphicFrameLocks/>
          </p:cNvGraphicFramePr>
          <p:nvPr/>
        </p:nvGraphicFramePr>
        <p:xfrm>
          <a:off x="688975" y="2041525"/>
          <a:ext cx="4529138" cy="808038"/>
        </p:xfrm>
        <a:graphic>
          <a:graphicData uri="http://schemas.openxmlformats.org/presentationml/2006/ole">
            <mc:AlternateContent xmlns:mc="http://schemas.openxmlformats.org/markup-compatibility/2006">
              <mc:Choice xmlns:v="urn:schemas-microsoft-com:vml" Requires="v">
                <p:oleObj spid="_x0000_s1516936" name="Equation" r:id="rId3" imgW="4546440" imgH="825480" progId="Equation.DSMT4">
                  <p:embed/>
                </p:oleObj>
              </mc:Choice>
              <mc:Fallback>
                <p:oleObj name="Equation" r:id="rId3" imgW="4546440" imgH="825480" progId="Equation.DSMT4">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975" y="2041525"/>
                        <a:ext cx="4529138" cy="80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39" name="Object 4">
            <a:hlinkClick r:id="" action="ppaction://ole?verb=0"/>
          </p:cNvPr>
          <p:cNvGraphicFramePr>
            <a:graphicFrameLocks/>
          </p:cNvGraphicFramePr>
          <p:nvPr/>
        </p:nvGraphicFramePr>
        <p:xfrm>
          <a:off x="763588" y="4175125"/>
          <a:ext cx="3970337" cy="808038"/>
        </p:xfrm>
        <a:graphic>
          <a:graphicData uri="http://schemas.openxmlformats.org/presentationml/2006/ole">
            <mc:AlternateContent xmlns:mc="http://schemas.openxmlformats.org/markup-compatibility/2006">
              <mc:Choice xmlns:v="urn:schemas-microsoft-com:vml" Requires="v">
                <p:oleObj spid="_x0000_s1516937" name="Equation" r:id="rId5" imgW="3987720" imgH="825480" progId="Equation.DSMT4">
                  <p:embed/>
                </p:oleObj>
              </mc:Choice>
              <mc:Fallback>
                <p:oleObj name="Equation" r:id="rId5" imgW="3987720" imgH="825480" progId="Equation.DSMT4">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3588" y="4175125"/>
                        <a:ext cx="3970337" cy="80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2" name="Rectangle 5"/>
          <p:cNvSpPr>
            <a:spLocks noChangeArrowheads="1"/>
          </p:cNvSpPr>
          <p:nvPr/>
        </p:nvSpPr>
        <p:spPr bwMode="auto">
          <a:xfrm>
            <a:off x="5392738" y="3957638"/>
            <a:ext cx="3591774" cy="520655"/>
          </a:xfrm>
          <a:prstGeom prst="rect">
            <a:avLst/>
          </a:prstGeom>
          <a:noFill/>
          <a:ln w="12700">
            <a:noFill/>
            <a:miter lim="800000"/>
            <a:headEnd/>
            <a:tailEnd/>
          </a:ln>
        </p:spPr>
        <p:txBody>
          <a:bodyPr wrap="square" lIns="90488" tIns="44450" rIns="90488" bIns="44450">
            <a:spAutoFit/>
          </a:bodyPr>
          <a:lstStyle/>
          <a:p>
            <a:pPr eaLnBrk="0" hangingPunct="0">
              <a:spcBef>
                <a:spcPct val="50000"/>
              </a:spcBef>
            </a:pPr>
            <a:r>
              <a:rPr lang="en-US" dirty="0"/>
              <a:t>Turbulent flow (</a:t>
            </a:r>
            <a:r>
              <a:rPr lang="en-US" dirty="0">
                <a:latin typeface="Symbol" pitchFamily="18" charset="2"/>
              </a:rPr>
              <a:t></a:t>
            </a:r>
            <a:r>
              <a:rPr lang="en-US" dirty="0"/>
              <a:t> </a:t>
            </a:r>
            <a:r>
              <a:rPr lang="en-US" dirty="0">
                <a:latin typeface="Symbol" pitchFamily="18" charset="2"/>
                <a:sym typeface="Symbol" pitchFamily="18" charset="2"/>
              </a:rPr>
              <a:t></a:t>
            </a:r>
            <a:r>
              <a:rPr lang="en-US" dirty="0">
                <a:sym typeface="Times New Roman" pitchFamily="18" charset="0"/>
              </a:rPr>
              <a:t> </a:t>
            </a:r>
            <a:r>
              <a:rPr lang="en-US" dirty="0"/>
              <a:t>1)</a:t>
            </a:r>
          </a:p>
        </p:txBody>
      </p:sp>
      <p:sp>
        <p:nvSpPr>
          <p:cNvPr id="14343" name="Rectangle 6"/>
          <p:cNvSpPr>
            <a:spLocks noChangeArrowheads="1"/>
          </p:cNvSpPr>
          <p:nvPr/>
        </p:nvSpPr>
        <p:spPr bwMode="auto">
          <a:xfrm>
            <a:off x="6764338" y="2433638"/>
            <a:ext cx="2105025" cy="638175"/>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sz="1800"/>
              <a:t>z - measured from horizontal datum</a:t>
            </a:r>
          </a:p>
        </p:txBody>
      </p:sp>
      <p:sp>
        <p:nvSpPr>
          <p:cNvPr id="14344" name="Rectangle 7"/>
          <p:cNvSpPr>
            <a:spLocks noChangeArrowheads="1"/>
          </p:cNvSpPr>
          <p:nvPr/>
        </p:nvSpPr>
        <p:spPr bwMode="auto">
          <a:xfrm>
            <a:off x="5375275" y="4529138"/>
            <a:ext cx="2219325" cy="363537"/>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sz="1800"/>
              <a:t>y - depth of flow</a:t>
            </a:r>
          </a:p>
        </p:txBody>
      </p:sp>
      <p:sp>
        <p:nvSpPr>
          <p:cNvPr id="14345" name="Text Box 8"/>
          <p:cNvSpPr txBox="1">
            <a:spLocks noChangeArrowheads="1"/>
          </p:cNvSpPr>
          <p:nvPr/>
        </p:nvSpPr>
        <p:spPr bwMode="auto">
          <a:xfrm>
            <a:off x="6864350" y="1968500"/>
            <a:ext cx="1360488" cy="457200"/>
          </a:xfrm>
          <a:prstGeom prst="rect">
            <a:avLst/>
          </a:prstGeom>
          <a:noFill/>
          <a:ln w="12700">
            <a:noFill/>
            <a:miter lim="800000"/>
            <a:headEnd type="none" w="lg" len="med"/>
            <a:tailEnd type="none" w="lg" len="med"/>
          </a:ln>
        </p:spPr>
        <p:txBody>
          <a:bodyPr wrap="none" anchor="ctr">
            <a:spAutoFit/>
          </a:bodyPr>
          <a:lstStyle/>
          <a:p>
            <a:pPr algn="ctr" eaLnBrk="0" hangingPunct="0"/>
            <a:r>
              <a:rPr lang="en-US"/>
              <a:t>Pipe flow</a:t>
            </a:r>
          </a:p>
        </p:txBody>
      </p:sp>
      <p:sp>
        <p:nvSpPr>
          <p:cNvPr id="14346" name="Text Box 9"/>
          <p:cNvSpPr txBox="1">
            <a:spLocks noChangeArrowheads="1"/>
          </p:cNvSpPr>
          <p:nvPr/>
        </p:nvSpPr>
        <p:spPr bwMode="auto">
          <a:xfrm>
            <a:off x="912813" y="5092700"/>
            <a:ext cx="5200650" cy="457200"/>
          </a:xfrm>
          <a:prstGeom prst="rect">
            <a:avLst/>
          </a:prstGeom>
          <a:noFill/>
          <a:ln w="12700">
            <a:noFill/>
            <a:miter lim="800000"/>
            <a:headEnd type="none" w="lg" len="med"/>
            <a:tailEnd type="none" w="lg" len="med"/>
          </a:ln>
        </p:spPr>
        <p:txBody>
          <a:bodyPr wrap="none" anchor="ctr">
            <a:spAutoFit/>
          </a:bodyPr>
          <a:lstStyle/>
          <a:p>
            <a:pPr algn="ctr" eaLnBrk="0" hangingPunct="0"/>
            <a:r>
              <a:rPr lang="en-US"/>
              <a:t>Energy Equation for Open Channel Flow</a:t>
            </a:r>
          </a:p>
        </p:txBody>
      </p:sp>
      <p:graphicFrame>
        <p:nvGraphicFramePr>
          <p:cNvPr id="14340" name="Object 10">
            <a:hlinkClick r:id="" action="ppaction://ole?verb=0"/>
          </p:cNvPr>
          <p:cNvGraphicFramePr>
            <a:graphicFrameLocks/>
          </p:cNvGraphicFramePr>
          <p:nvPr/>
        </p:nvGraphicFramePr>
        <p:xfrm>
          <a:off x="788988" y="5724525"/>
          <a:ext cx="3970337" cy="808038"/>
        </p:xfrm>
        <a:graphic>
          <a:graphicData uri="http://schemas.openxmlformats.org/presentationml/2006/ole">
            <mc:AlternateContent xmlns:mc="http://schemas.openxmlformats.org/markup-compatibility/2006">
              <mc:Choice xmlns:v="urn:schemas-microsoft-com:vml" Requires="v">
                <p:oleObj spid="_x0000_s1516938" name="Equation" r:id="rId7" imgW="3987720" imgH="825480" progId="Equation.DSMT4">
                  <p:embed/>
                </p:oleObj>
              </mc:Choice>
              <mc:Fallback>
                <p:oleObj name="Equation" r:id="rId7" imgW="3987720" imgH="825480" progId="Equation.DSMT4">
                  <p:embed/>
                  <p:pic>
                    <p:nvPicPr>
                      <p:cNvPr id="0" name="Object 1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8988" y="5724525"/>
                        <a:ext cx="3970337" cy="80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5" name="Oval 11"/>
          <p:cNvSpPr>
            <a:spLocks noChangeArrowheads="1"/>
          </p:cNvSpPr>
          <p:nvPr/>
        </p:nvSpPr>
        <p:spPr bwMode="auto">
          <a:xfrm>
            <a:off x="457200" y="2032000"/>
            <a:ext cx="1066800" cy="965200"/>
          </a:xfrm>
          <a:prstGeom prst="ellipse">
            <a:avLst/>
          </a:prstGeom>
          <a:noFill/>
          <a:ln w="28575">
            <a:solidFill>
              <a:schemeClr val="folHlink"/>
            </a:solidFill>
            <a:round/>
            <a:headEnd type="none" w="lg" len="med"/>
            <a:tailEnd type="none" w="lg" len="med"/>
          </a:ln>
        </p:spPr>
        <p:txBody>
          <a:bodyPr wrap="none" anchor="ctr">
            <a:spAutoFit/>
          </a:bodyPr>
          <a:lstStyle/>
          <a:p>
            <a:endParaRPr lang="en-US"/>
          </a:p>
        </p:txBody>
      </p:sp>
      <p:sp>
        <p:nvSpPr>
          <p:cNvPr id="21516" name="Oval 12"/>
          <p:cNvSpPr>
            <a:spLocks noChangeArrowheads="1"/>
          </p:cNvSpPr>
          <p:nvPr/>
        </p:nvSpPr>
        <p:spPr bwMode="auto">
          <a:xfrm>
            <a:off x="622300" y="4038600"/>
            <a:ext cx="1320800" cy="965200"/>
          </a:xfrm>
          <a:prstGeom prst="ellipse">
            <a:avLst/>
          </a:prstGeom>
          <a:noFill/>
          <a:ln w="28575">
            <a:solidFill>
              <a:schemeClr val="folHlink"/>
            </a:solidFill>
            <a:round/>
            <a:headEnd type="none" w="lg" len="med"/>
            <a:tailEnd type="none" w="lg" len="med"/>
          </a:ln>
        </p:spPr>
        <p:txBody>
          <a:bodyPr anchor="ctr">
            <a:spAutoFit/>
          </a:bodyPr>
          <a:lstStyle/>
          <a:p>
            <a:endParaRPr lang="en-US"/>
          </a:p>
        </p:txBody>
      </p:sp>
      <p:cxnSp>
        <p:nvCxnSpPr>
          <p:cNvPr id="21517" name="AutoShape 13"/>
          <p:cNvCxnSpPr>
            <a:cxnSpLocks noChangeShapeType="1"/>
            <a:stCxn id="21515" idx="3"/>
            <a:endCxn id="21516" idx="1"/>
          </p:cNvCxnSpPr>
          <p:nvPr/>
        </p:nvCxnSpPr>
        <p:spPr bwMode="auto">
          <a:xfrm rot="16200000" flipH="1">
            <a:off x="66675" y="3416300"/>
            <a:ext cx="1295400" cy="203200"/>
          </a:xfrm>
          <a:prstGeom prst="curvedConnector3">
            <a:avLst>
              <a:gd name="adj1" fmla="val 50000"/>
            </a:avLst>
          </a:prstGeom>
          <a:noFill/>
          <a:ln w="28575">
            <a:solidFill>
              <a:schemeClr val="folHlink"/>
            </a:solidFill>
            <a:round/>
            <a:headEnd type="none" w="lg" len="med"/>
            <a:tailEnd type="triangle" w="lg" len="med"/>
          </a:ln>
        </p:spPr>
      </p:cxnSp>
      <p:sp>
        <p:nvSpPr>
          <p:cNvPr id="21518" name="Oval 14"/>
          <p:cNvSpPr>
            <a:spLocks noChangeArrowheads="1"/>
          </p:cNvSpPr>
          <p:nvPr/>
        </p:nvSpPr>
        <p:spPr bwMode="auto">
          <a:xfrm>
            <a:off x="2743200" y="2006600"/>
            <a:ext cx="939800" cy="965200"/>
          </a:xfrm>
          <a:prstGeom prst="ellipse">
            <a:avLst/>
          </a:prstGeom>
          <a:noFill/>
          <a:ln w="28575">
            <a:solidFill>
              <a:schemeClr val="folHlink"/>
            </a:solidFill>
            <a:round/>
            <a:headEnd type="none" w="lg" len="med"/>
            <a:tailEnd type="none" w="lg" len="med"/>
          </a:ln>
        </p:spPr>
        <p:txBody>
          <a:bodyPr anchor="ctr">
            <a:spAutoFit/>
          </a:bodyPr>
          <a:lstStyle/>
          <a:p>
            <a:endParaRPr lang="en-US"/>
          </a:p>
        </p:txBody>
      </p:sp>
      <p:sp>
        <p:nvSpPr>
          <p:cNvPr id="21519" name="Oval 15"/>
          <p:cNvSpPr>
            <a:spLocks noChangeArrowheads="1"/>
          </p:cNvSpPr>
          <p:nvPr/>
        </p:nvSpPr>
        <p:spPr bwMode="auto">
          <a:xfrm>
            <a:off x="2781300" y="4013200"/>
            <a:ext cx="431800" cy="965200"/>
          </a:xfrm>
          <a:prstGeom prst="ellipse">
            <a:avLst/>
          </a:prstGeom>
          <a:noFill/>
          <a:ln w="28575">
            <a:solidFill>
              <a:schemeClr val="folHlink"/>
            </a:solidFill>
            <a:round/>
            <a:headEnd type="none" w="lg" len="med"/>
            <a:tailEnd type="none" w="lg" len="med"/>
          </a:ln>
        </p:spPr>
        <p:txBody>
          <a:bodyPr anchor="ctr">
            <a:spAutoFit/>
          </a:bodyPr>
          <a:lstStyle/>
          <a:p>
            <a:endParaRPr lang="en-US"/>
          </a:p>
        </p:txBody>
      </p:sp>
      <p:cxnSp>
        <p:nvCxnSpPr>
          <p:cNvPr id="21520" name="AutoShape 16"/>
          <p:cNvCxnSpPr>
            <a:cxnSpLocks noChangeShapeType="1"/>
            <a:stCxn id="21518" idx="4"/>
            <a:endCxn id="21519" idx="0"/>
          </p:cNvCxnSpPr>
          <p:nvPr/>
        </p:nvCxnSpPr>
        <p:spPr bwMode="auto">
          <a:xfrm rot="5400000">
            <a:off x="2598737" y="3384551"/>
            <a:ext cx="1012825" cy="215900"/>
          </a:xfrm>
          <a:prstGeom prst="curvedConnector3">
            <a:avLst>
              <a:gd name="adj1" fmla="val 50000"/>
            </a:avLst>
          </a:prstGeom>
          <a:noFill/>
          <a:ln w="28575">
            <a:solidFill>
              <a:schemeClr val="folHlink"/>
            </a:solidFill>
            <a:round/>
            <a:headEnd type="none" w="lg" len="med"/>
            <a:tailEnd type="triangle" w="lg" len="med"/>
          </a:ln>
        </p:spPr>
      </p:cxnSp>
      <p:sp>
        <p:nvSpPr>
          <p:cNvPr id="21521" name="Oval 17"/>
          <p:cNvSpPr>
            <a:spLocks noChangeArrowheads="1"/>
          </p:cNvSpPr>
          <p:nvPr/>
        </p:nvSpPr>
        <p:spPr bwMode="auto">
          <a:xfrm>
            <a:off x="4851400" y="2260600"/>
            <a:ext cx="406400" cy="431800"/>
          </a:xfrm>
          <a:prstGeom prst="ellipse">
            <a:avLst/>
          </a:prstGeom>
          <a:noFill/>
          <a:ln w="28575">
            <a:solidFill>
              <a:schemeClr val="folHlink"/>
            </a:solidFill>
            <a:round/>
            <a:headEnd type="none" w="lg" len="med"/>
            <a:tailEnd type="none" w="lg" len="med"/>
          </a:ln>
        </p:spPr>
        <p:txBody>
          <a:bodyPr anchor="ctr">
            <a:spAutoFit/>
          </a:bodyPr>
          <a:lstStyle/>
          <a:p>
            <a:endParaRPr lang="en-US"/>
          </a:p>
        </p:txBody>
      </p:sp>
      <p:sp>
        <p:nvSpPr>
          <p:cNvPr id="21522" name="Oval 18"/>
          <p:cNvSpPr>
            <a:spLocks noChangeArrowheads="1"/>
          </p:cNvSpPr>
          <p:nvPr/>
        </p:nvSpPr>
        <p:spPr bwMode="auto">
          <a:xfrm>
            <a:off x="4025900" y="4267200"/>
            <a:ext cx="822325" cy="609600"/>
          </a:xfrm>
          <a:prstGeom prst="ellipse">
            <a:avLst/>
          </a:prstGeom>
          <a:noFill/>
          <a:ln w="28575">
            <a:solidFill>
              <a:schemeClr val="folHlink"/>
            </a:solidFill>
            <a:round/>
            <a:headEnd type="none" w="lg" len="med"/>
            <a:tailEnd type="none" w="lg" len="med"/>
          </a:ln>
        </p:spPr>
        <p:txBody>
          <a:bodyPr anchor="ctr">
            <a:spAutoFit/>
          </a:bodyPr>
          <a:lstStyle/>
          <a:p>
            <a:endParaRPr lang="en-US"/>
          </a:p>
        </p:txBody>
      </p:sp>
      <p:cxnSp>
        <p:nvCxnSpPr>
          <p:cNvPr id="21523" name="AutoShape 19"/>
          <p:cNvCxnSpPr>
            <a:cxnSpLocks noChangeShapeType="1"/>
            <a:stCxn id="21521" idx="4"/>
            <a:endCxn id="21522" idx="0"/>
          </p:cNvCxnSpPr>
          <p:nvPr/>
        </p:nvCxnSpPr>
        <p:spPr bwMode="auto">
          <a:xfrm flipH="1">
            <a:off x="4437063" y="2706688"/>
            <a:ext cx="617537" cy="1546225"/>
          </a:xfrm>
          <a:prstGeom prst="straightConnector1">
            <a:avLst/>
          </a:prstGeom>
          <a:noFill/>
          <a:ln w="28575">
            <a:solidFill>
              <a:schemeClr val="folHlink"/>
            </a:solidFill>
            <a:round/>
            <a:headEnd type="none" w="lg" len="med"/>
            <a:tailEnd type="triangle" w="lg" len="med"/>
          </a:ln>
        </p:spPr>
      </p:cxnSp>
      <p:sp>
        <p:nvSpPr>
          <p:cNvPr id="14356" name="Rectangle 20"/>
          <p:cNvSpPr>
            <a:spLocks noChangeArrowheads="1"/>
          </p:cNvSpPr>
          <p:nvPr/>
        </p:nvSpPr>
        <p:spPr bwMode="auto">
          <a:xfrm>
            <a:off x="985838" y="3309938"/>
            <a:ext cx="5000625" cy="454025"/>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a:t>From diagram on previous slide...</a:t>
            </a:r>
          </a:p>
        </p:txBody>
      </p:sp>
      <p:sp>
        <p:nvSpPr>
          <p:cNvPr id="21" name="Oval 20"/>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smtClean="0">
                <a:solidFill>
                  <a:schemeClr val="bg1"/>
                </a:solidFill>
              </a:rPr>
              <a:t>extra</a:t>
            </a:r>
            <a:endParaRPr kumimoji="0" lang="en-US" sz="1600" b="0" i="0" u="none" strike="noStrike" cap="none" normalizeH="0" baseline="0" dirty="0" smtClean="0">
              <a:ln>
                <a:noFill/>
              </a:ln>
              <a:solidFill>
                <a:schemeClr val="bg1"/>
              </a:solidFill>
              <a:effectLst/>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15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5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5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15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15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15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215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15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5" grpId="0" animBg="1"/>
      <p:bldP spid="21516" grpId="0" animBg="1"/>
      <p:bldP spid="21518" grpId="0" animBg="1"/>
      <p:bldP spid="21519" grpId="0" animBg="1"/>
      <p:bldP spid="21521" grpId="0" animBg="1"/>
      <p:bldP spid="215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 flow in a short horizontal channel given a </a:t>
            </a:r>
            <a:r>
              <a:rPr lang="el-GR" dirty="0" smtClean="0"/>
              <a:t>Δ</a:t>
            </a:r>
            <a:r>
              <a:rPr lang="en-US" dirty="0" smtClean="0"/>
              <a:t>H</a:t>
            </a:r>
            <a:endParaRPr lang="en-US" dirty="0"/>
          </a:p>
        </p:txBody>
      </p:sp>
      <p:sp>
        <p:nvSpPr>
          <p:cNvPr id="5" name="TextBox 4"/>
          <p:cNvSpPr txBox="1"/>
          <p:nvPr/>
        </p:nvSpPr>
        <p:spPr>
          <a:xfrm>
            <a:off x="5546361" y="2795666"/>
            <a:ext cx="3597639" cy="1631216"/>
          </a:xfrm>
          <a:prstGeom prst="rect">
            <a:avLst/>
          </a:prstGeom>
          <a:noFill/>
        </p:spPr>
        <p:txBody>
          <a:bodyPr wrap="square" rtlCol="0">
            <a:spAutoFit/>
          </a:bodyPr>
          <a:lstStyle/>
          <a:p>
            <a:r>
              <a:rPr lang="en-US" sz="2400" dirty="0" smtClean="0"/>
              <a:t>V is zero at upstream end</a:t>
            </a:r>
          </a:p>
          <a:p>
            <a:r>
              <a:rPr lang="en-US" sz="2400" dirty="0" smtClean="0"/>
              <a:t>Bottom slope is zero</a:t>
            </a:r>
          </a:p>
          <a:p>
            <a:r>
              <a:rPr lang="en-US" sz="2400" dirty="0" smtClean="0"/>
              <a:t>Include wall shear</a:t>
            </a:r>
          </a:p>
          <a:p>
            <a:r>
              <a:rPr lang="en-US" sz="2400" dirty="0" smtClean="0"/>
              <a:t>H is upstream depth</a:t>
            </a:r>
            <a:endParaRPr lang="en-US" sz="2400" dirty="0"/>
          </a:p>
        </p:txBody>
      </p:sp>
      <p:graphicFrame>
        <p:nvGraphicFramePr>
          <p:cNvPr id="6" name="Object 10">
            <a:hlinkClick r:id="" action="ppaction://ole?verb=0"/>
          </p:cNvPr>
          <p:cNvGraphicFramePr>
            <a:graphicFrameLocks/>
          </p:cNvGraphicFramePr>
          <p:nvPr/>
        </p:nvGraphicFramePr>
        <p:xfrm>
          <a:off x="447675" y="1819244"/>
          <a:ext cx="3983038" cy="808037"/>
        </p:xfrm>
        <a:graphic>
          <a:graphicData uri="http://schemas.openxmlformats.org/presentationml/2006/ole">
            <mc:AlternateContent xmlns:mc="http://schemas.openxmlformats.org/markup-compatibility/2006">
              <mc:Choice xmlns:v="urn:schemas-microsoft-com:vml" Requires="v">
                <p:oleObj spid="_x0000_s1815570" name="Equation" r:id="rId4" imgW="4000320" imgH="825480" progId="Equation.DSMT4">
                  <p:embed/>
                </p:oleObj>
              </mc:Choice>
              <mc:Fallback>
                <p:oleObj name="Equation" r:id="rId4" imgW="4000320" imgH="825480" progId="Equation.DSMT4">
                  <p:embed/>
                  <p:pic>
                    <p:nvPicPr>
                      <p:cNvPr id="0" name="Object 1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675" y="1819244"/>
                        <a:ext cx="3983038" cy="80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10">
            <a:hlinkClick r:id="" action="ppaction://ole?verb=0"/>
          </p:cNvPr>
          <p:cNvGraphicFramePr>
            <a:graphicFrameLocks/>
          </p:cNvGraphicFramePr>
          <p:nvPr/>
        </p:nvGraphicFramePr>
        <p:xfrm>
          <a:off x="280988" y="2685134"/>
          <a:ext cx="3008312" cy="833437"/>
        </p:xfrm>
        <a:graphic>
          <a:graphicData uri="http://schemas.openxmlformats.org/presentationml/2006/ole">
            <mc:AlternateContent xmlns:mc="http://schemas.openxmlformats.org/markup-compatibility/2006">
              <mc:Choice xmlns:v="urn:schemas-microsoft-com:vml" Requires="v">
                <p:oleObj spid="_x0000_s1815571" name="Equation" r:id="rId6" imgW="3022560" imgH="850680" progId="Equation.DSMT4">
                  <p:embed/>
                </p:oleObj>
              </mc:Choice>
              <mc:Fallback>
                <p:oleObj name="Equation" r:id="rId6" imgW="3022560" imgH="850680" progId="Equation.DSMT4">
                  <p:embed/>
                  <p:pic>
                    <p:nvPicPr>
                      <p:cNvPr id="0" name="Picture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0988" y="2685134"/>
                        <a:ext cx="3008312" cy="83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10">
            <a:hlinkClick r:id="" action="ppaction://ole?verb=0"/>
          </p:cNvPr>
          <p:cNvGraphicFramePr>
            <a:graphicFrameLocks/>
          </p:cNvGraphicFramePr>
          <p:nvPr/>
        </p:nvGraphicFramePr>
        <p:xfrm>
          <a:off x="3786947" y="2995690"/>
          <a:ext cx="1593850" cy="373062"/>
        </p:xfrm>
        <a:graphic>
          <a:graphicData uri="http://schemas.openxmlformats.org/presentationml/2006/ole">
            <mc:AlternateContent xmlns:mc="http://schemas.openxmlformats.org/markup-compatibility/2006">
              <mc:Choice xmlns:v="urn:schemas-microsoft-com:vml" Requires="v">
                <p:oleObj spid="_x0000_s1815572" name="Equation" r:id="rId8" imgW="1600200" imgH="380880" progId="Equation.DSMT4">
                  <p:embed/>
                </p:oleObj>
              </mc:Choice>
              <mc:Fallback>
                <p:oleObj name="Equation" r:id="rId8" imgW="1600200" imgH="380880" progId="Equation.DSMT4">
                  <p:embed/>
                  <p:pic>
                    <p:nvPicPr>
                      <p:cNvPr id="0" name="Picture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86947" y="2995690"/>
                        <a:ext cx="1593850" cy="37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10">
            <a:hlinkClick r:id="" action="ppaction://ole?verb=0"/>
          </p:cNvPr>
          <p:cNvGraphicFramePr>
            <a:graphicFrameLocks/>
          </p:cNvGraphicFramePr>
          <p:nvPr/>
        </p:nvGraphicFramePr>
        <p:xfrm>
          <a:off x="254000" y="4606009"/>
          <a:ext cx="4414838" cy="933450"/>
        </p:xfrm>
        <a:graphic>
          <a:graphicData uri="http://schemas.openxmlformats.org/presentationml/2006/ole">
            <mc:AlternateContent xmlns:mc="http://schemas.openxmlformats.org/markup-compatibility/2006">
              <mc:Choice xmlns:v="urn:schemas-microsoft-com:vml" Requires="v">
                <p:oleObj spid="_x0000_s1815573" name="Equation" r:id="rId10" imgW="4431960" imgH="952200" progId="Equation.DSMT4">
                  <p:embed/>
                </p:oleObj>
              </mc:Choice>
              <mc:Fallback>
                <p:oleObj name="Equation" r:id="rId10" imgW="4431960" imgH="952200" progId="Equation.DSMT4">
                  <p:embed/>
                  <p:pic>
                    <p:nvPicPr>
                      <p:cNvPr id="0" name="Picture 5"/>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4000" y="4606009"/>
                        <a:ext cx="4414838"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9816" name="Object 8">
            <a:hlinkClick r:id="" action="ppaction://ole?verb=0"/>
          </p:cNvPr>
          <p:cNvGraphicFramePr>
            <a:graphicFrameLocks/>
          </p:cNvGraphicFramePr>
          <p:nvPr/>
        </p:nvGraphicFramePr>
        <p:xfrm>
          <a:off x="225425" y="3645571"/>
          <a:ext cx="2640013" cy="895350"/>
        </p:xfrm>
        <a:graphic>
          <a:graphicData uri="http://schemas.openxmlformats.org/presentationml/2006/ole">
            <mc:AlternateContent xmlns:mc="http://schemas.openxmlformats.org/markup-compatibility/2006">
              <mc:Choice xmlns:v="urn:schemas-microsoft-com:vml" Requires="v">
                <p:oleObj spid="_x0000_s1815574" name="Equation" r:id="rId12" imgW="2654280" imgH="914400" progId="Equation.DSMT4">
                  <p:embed/>
                </p:oleObj>
              </mc:Choice>
              <mc:Fallback>
                <p:oleObj name="Equation" r:id="rId12" imgW="2654280" imgH="914400" progId="Equation.DSMT4">
                  <p:embed/>
                  <p:pic>
                    <p:nvPicPr>
                      <p:cNvPr id="0" name="Picture 6"/>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5425" y="3645571"/>
                        <a:ext cx="2640013"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0">
            <a:hlinkClick r:id="" action="ppaction://ole?verb=0"/>
          </p:cNvPr>
          <p:cNvGraphicFramePr>
            <a:graphicFrameLocks/>
          </p:cNvGraphicFramePr>
          <p:nvPr/>
        </p:nvGraphicFramePr>
        <p:xfrm>
          <a:off x="254420" y="5575300"/>
          <a:ext cx="3082925" cy="1282700"/>
        </p:xfrm>
        <a:graphic>
          <a:graphicData uri="http://schemas.openxmlformats.org/presentationml/2006/ole">
            <mc:AlternateContent xmlns:mc="http://schemas.openxmlformats.org/markup-compatibility/2006">
              <mc:Choice xmlns:v="urn:schemas-microsoft-com:vml" Requires="v">
                <p:oleObj spid="_x0000_s1815575" name="Equation" r:id="rId14" imgW="3098520" imgH="1307880" progId="Equation.DSMT4">
                  <p:embed/>
                </p:oleObj>
              </mc:Choice>
              <mc:Fallback>
                <p:oleObj name="Equation" r:id="rId14" imgW="3098520" imgH="1307880" progId="Equation.DSMT4">
                  <p:embed/>
                  <p:pic>
                    <p:nvPicPr>
                      <p:cNvPr id="0" name="Object 5"/>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4420" y="5575300"/>
                        <a:ext cx="3082925"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10">
            <a:hlinkClick r:id="" action="ppaction://ole?verb=0"/>
          </p:cNvPr>
          <p:cNvGraphicFramePr>
            <a:graphicFrameLocks/>
          </p:cNvGraphicFramePr>
          <p:nvPr/>
        </p:nvGraphicFramePr>
        <p:xfrm>
          <a:off x="5562600" y="5303838"/>
          <a:ext cx="3313113" cy="1306512"/>
        </p:xfrm>
        <a:graphic>
          <a:graphicData uri="http://schemas.openxmlformats.org/presentationml/2006/ole">
            <mc:AlternateContent xmlns:mc="http://schemas.openxmlformats.org/markup-compatibility/2006">
              <mc:Choice xmlns:v="urn:schemas-microsoft-com:vml" Requires="v">
                <p:oleObj spid="_x0000_s1815576" name="Equation" r:id="rId16" imgW="3327120" imgH="1333440" progId="Equation.DSMT4">
                  <p:embed/>
                </p:oleObj>
              </mc:Choice>
              <mc:Fallback>
                <p:oleObj name="Equation" r:id="rId16" imgW="3327120" imgH="1333440" progId="Equation.DSMT4">
                  <p:embed/>
                  <p:pic>
                    <p:nvPicPr>
                      <p:cNvPr id="0" name="Picture 8"/>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562600" y="5303838"/>
                        <a:ext cx="3313113" cy="1306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Box 10"/>
          <p:cNvSpPr txBox="1"/>
          <p:nvPr/>
        </p:nvSpPr>
        <p:spPr>
          <a:xfrm>
            <a:off x="5270316" y="1872639"/>
            <a:ext cx="3597639" cy="461665"/>
          </a:xfrm>
          <a:prstGeom prst="rect">
            <a:avLst/>
          </a:prstGeom>
          <a:noFill/>
        </p:spPr>
        <p:txBody>
          <a:bodyPr wrap="square" rtlCol="0">
            <a:spAutoFit/>
          </a:bodyPr>
          <a:lstStyle/>
          <a:p>
            <a:r>
              <a:rPr lang="en-US" sz="2400" dirty="0" smtClean="0"/>
              <a:t>Energy Equation</a:t>
            </a:r>
            <a:endParaRPr lang="en-US" sz="2400" dirty="0"/>
          </a:p>
        </p:txBody>
      </p:sp>
      <p:sp>
        <p:nvSpPr>
          <p:cNvPr id="14" name="TextBox 13"/>
          <p:cNvSpPr txBox="1"/>
          <p:nvPr/>
        </p:nvSpPr>
        <p:spPr>
          <a:xfrm>
            <a:off x="5071730" y="4731488"/>
            <a:ext cx="3829895" cy="523220"/>
          </a:xfrm>
          <a:prstGeom prst="rect">
            <a:avLst/>
          </a:prstGeom>
          <a:noFill/>
        </p:spPr>
        <p:txBody>
          <a:bodyPr wrap="none" rtlCol="0">
            <a:spAutoFit/>
          </a:bodyPr>
          <a:lstStyle/>
          <a:p>
            <a:r>
              <a:rPr lang="en-US" dirty="0" smtClean="0"/>
              <a:t>Use downstream velocity</a:t>
            </a:r>
            <a:endParaRPr lang="en-US" dirty="0"/>
          </a:p>
        </p:txBody>
      </p:sp>
      <p:graphicFrame>
        <p:nvGraphicFramePr>
          <p:cNvPr id="15" name="Object 8">
            <a:hlinkClick r:id="" action="ppaction://ole?verb=0"/>
          </p:cNvPr>
          <p:cNvGraphicFramePr>
            <a:graphicFrameLocks/>
          </p:cNvGraphicFramePr>
          <p:nvPr/>
        </p:nvGraphicFramePr>
        <p:xfrm>
          <a:off x="3821297" y="3736495"/>
          <a:ext cx="1663700" cy="720725"/>
        </p:xfrm>
        <a:graphic>
          <a:graphicData uri="http://schemas.openxmlformats.org/presentationml/2006/ole">
            <mc:AlternateContent xmlns:mc="http://schemas.openxmlformats.org/markup-compatibility/2006">
              <mc:Choice xmlns:v="urn:schemas-microsoft-com:vml" Requires="v">
                <p:oleObj spid="_x0000_s1815577" name="Equation" r:id="rId18" imgW="1676160" imgH="736560" progId="Equation.DSMT4">
                  <p:embed/>
                </p:oleObj>
              </mc:Choice>
              <mc:Fallback>
                <p:oleObj name="Equation" r:id="rId18" imgW="1676160" imgH="736560" progId="Equation.DSMT4">
                  <p:embed/>
                  <p:pic>
                    <p:nvPicPr>
                      <p:cNvPr id="0" name="Object 6"/>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21297" y="3736495"/>
                        <a:ext cx="16637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Oval 15"/>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smtClean="0">
                <a:solidFill>
                  <a:schemeClr val="bg1"/>
                </a:solidFill>
              </a:rPr>
              <a:t>extra</a:t>
            </a:r>
            <a:endParaRPr kumimoji="0" lang="en-US" sz="1600" b="0" i="0" u="none" strike="noStrike" cap="none" normalizeH="0" baseline="0" dirty="0" smtClean="0">
              <a:ln>
                <a:noFill/>
              </a:ln>
              <a:solidFill>
                <a:schemeClr val="bg1"/>
              </a:solidFill>
              <a:effectLst/>
              <a:latin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Channel geometry given a target H/W ratio</a:t>
            </a:r>
            <a:endParaRPr lang="en-US"/>
          </a:p>
        </p:txBody>
      </p:sp>
      <p:graphicFrame>
        <p:nvGraphicFramePr>
          <p:cNvPr id="120834" name="Object 2">
            <a:hlinkClick r:id="" action="ppaction://ole?verb=0"/>
          </p:cNvPr>
          <p:cNvGraphicFramePr>
            <a:graphicFrameLocks/>
          </p:cNvGraphicFramePr>
          <p:nvPr/>
        </p:nvGraphicFramePr>
        <p:xfrm>
          <a:off x="308428" y="2178277"/>
          <a:ext cx="4414838" cy="933450"/>
        </p:xfrm>
        <a:graphic>
          <a:graphicData uri="http://schemas.openxmlformats.org/presentationml/2006/ole">
            <mc:AlternateContent xmlns:mc="http://schemas.openxmlformats.org/markup-compatibility/2006">
              <mc:Choice xmlns:v="urn:schemas-microsoft-com:vml" Requires="v">
                <p:oleObj spid="_x0000_s1523340" name="Equation" r:id="rId3" imgW="4431960" imgH="952200" progId="Equation.DSMT4">
                  <p:embed/>
                </p:oleObj>
              </mc:Choice>
              <mc:Fallback>
                <p:oleObj name="Equation" r:id="rId3" imgW="4431960" imgH="952200" progId="Equation.DSMT4">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428" y="2178277"/>
                        <a:ext cx="4414838"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2">
            <a:hlinkClick r:id="" action="ppaction://ole?verb=0"/>
          </p:cNvPr>
          <p:cNvGraphicFramePr>
            <a:graphicFrameLocks/>
          </p:cNvGraphicFramePr>
          <p:nvPr/>
        </p:nvGraphicFramePr>
        <p:xfrm>
          <a:off x="6184900" y="2251075"/>
          <a:ext cx="1544638" cy="722313"/>
        </p:xfrm>
        <a:graphic>
          <a:graphicData uri="http://schemas.openxmlformats.org/presentationml/2006/ole">
            <mc:AlternateContent xmlns:mc="http://schemas.openxmlformats.org/markup-compatibility/2006">
              <mc:Choice xmlns:v="urn:schemas-microsoft-com:vml" Requires="v">
                <p:oleObj spid="_x0000_s1523341" name="Equation" r:id="rId5" imgW="1549080" imgH="736560" progId="Equation.DSMT4">
                  <p:embed/>
                </p:oleObj>
              </mc:Choice>
              <mc:Fallback>
                <p:oleObj name="Equation" r:id="rId5" imgW="1549080" imgH="736560" progId="Equation.DSMT4">
                  <p:embed/>
                  <p:pic>
                    <p:nvPicPr>
                      <p:cNvPr id="0" name="Object 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84900" y="2251075"/>
                        <a:ext cx="1544638" cy="72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2">
            <a:hlinkClick r:id="" action="ppaction://ole?verb=0"/>
          </p:cNvPr>
          <p:cNvGraphicFramePr>
            <a:graphicFrameLocks/>
          </p:cNvGraphicFramePr>
          <p:nvPr/>
        </p:nvGraphicFramePr>
        <p:xfrm>
          <a:off x="175810" y="3573413"/>
          <a:ext cx="4643437" cy="2668587"/>
        </p:xfrm>
        <a:graphic>
          <a:graphicData uri="http://schemas.openxmlformats.org/presentationml/2006/ole">
            <mc:AlternateContent xmlns:mc="http://schemas.openxmlformats.org/markup-compatibility/2006">
              <mc:Choice xmlns:v="urn:schemas-microsoft-com:vml" Requires="v">
                <p:oleObj spid="_x0000_s1523342" name="Equation" r:id="rId7" imgW="4660560" imgH="2717640" progId="Equation.DSMT4">
                  <p:embed/>
                </p:oleObj>
              </mc:Choice>
              <mc:Fallback>
                <p:oleObj name="Equation" r:id="rId7" imgW="4660560" imgH="2717640" progId="Equation.DSMT4">
                  <p:embed/>
                  <p:pic>
                    <p:nvPicPr>
                      <p:cNvPr id="0" name="Picture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810" y="3573413"/>
                        <a:ext cx="4643437" cy="266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2">
            <a:hlinkClick r:id="" action="ppaction://ole?verb=0"/>
          </p:cNvPr>
          <p:cNvGraphicFramePr>
            <a:graphicFrameLocks/>
          </p:cNvGraphicFramePr>
          <p:nvPr/>
        </p:nvGraphicFramePr>
        <p:xfrm>
          <a:off x="6380163" y="3455988"/>
          <a:ext cx="1544637" cy="796925"/>
        </p:xfrm>
        <a:graphic>
          <a:graphicData uri="http://schemas.openxmlformats.org/presentationml/2006/ole">
            <mc:AlternateContent xmlns:mc="http://schemas.openxmlformats.org/markup-compatibility/2006">
              <mc:Choice xmlns:v="urn:schemas-microsoft-com:vml" Requires="v">
                <p:oleObj spid="_x0000_s1523343" name="Equation" r:id="rId9" imgW="1549080" imgH="812520" progId="Equation.DSMT4">
                  <p:embed/>
                </p:oleObj>
              </mc:Choice>
              <mc:Fallback>
                <p:oleObj name="Equation" r:id="rId9" imgW="1549080" imgH="812520" progId="Equation.DSMT4">
                  <p:embed/>
                  <p:pic>
                    <p:nvPicPr>
                      <p:cNvPr id="0" name="Picture 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80163" y="3455988"/>
                        <a:ext cx="1544637" cy="79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0839" name="Object 7"/>
          <p:cNvGraphicFramePr>
            <a:graphicFrameLocks noChangeAspect="1"/>
          </p:cNvGraphicFramePr>
          <p:nvPr/>
        </p:nvGraphicFramePr>
        <p:xfrm>
          <a:off x="5227351" y="4980198"/>
          <a:ext cx="3692979" cy="1249230"/>
        </p:xfrm>
        <a:graphic>
          <a:graphicData uri="http://schemas.openxmlformats.org/presentationml/2006/ole">
            <mc:AlternateContent xmlns:mc="http://schemas.openxmlformats.org/markup-compatibility/2006">
              <mc:Choice xmlns:v="urn:schemas-microsoft-com:vml" Requires="v">
                <p:oleObj spid="_x0000_s1523344" name="Equation" r:id="rId11" imgW="5143320" imgH="1739880" progId="Equation.DSMT4">
                  <p:embed/>
                </p:oleObj>
              </mc:Choice>
              <mc:Fallback>
                <p:oleObj name="Equation" r:id="rId11" imgW="5143320" imgH="173988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27351" y="4980198"/>
                        <a:ext cx="3692979" cy="1249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Oval 8"/>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smtClean="0">
                <a:solidFill>
                  <a:schemeClr val="bg1"/>
                </a:solidFill>
              </a:rPr>
              <a:t>extra</a:t>
            </a:r>
            <a:endParaRPr kumimoji="0" lang="en-US" sz="1600" b="0" i="0" u="none" strike="noStrike" cap="none" normalizeH="0" baseline="0" dirty="0" smtClean="0">
              <a:ln>
                <a:noFill/>
              </a:ln>
              <a:solidFill>
                <a:schemeClr val="bg1"/>
              </a:solidFill>
              <a:effectLst/>
              <a:latin typeface="Times New Roman" pitchFamily="18" charset="0"/>
            </a:endParaRPr>
          </a:p>
        </p:txBody>
      </p:sp>
      <p:sp>
        <p:nvSpPr>
          <p:cNvPr id="10" name="TextBox 9"/>
          <p:cNvSpPr txBox="1"/>
          <p:nvPr/>
        </p:nvSpPr>
        <p:spPr>
          <a:xfrm>
            <a:off x="1080655" y="6334780"/>
            <a:ext cx="6947736" cy="523220"/>
          </a:xfrm>
          <a:prstGeom prst="rect">
            <a:avLst/>
          </a:prstGeom>
          <a:noFill/>
        </p:spPr>
        <p:txBody>
          <a:bodyPr wrap="none" rtlCol="0">
            <a:spAutoFit/>
          </a:bodyPr>
          <a:lstStyle/>
          <a:p>
            <a:r>
              <a:rPr lang="en-US" dirty="0" smtClean="0"/>
              <a:t>Iteration required because f is a function of Re.</a:t>
            </a:r>
            <a:endParaRPr lang="en-US"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Floc Scour Analysis: </a:t>
            </a:r>
            <a:br>
              <a:rPr lang="en-US" dirty="0" smtClean="0"/>
            </a:br>
            <a:r>
              <a:rPr lang="en-US" dirty="0" smtClean="0"/>
              <a:t>keeping flocs moving!</a:t>
            </a:r>
            <a:endParaRPr lang="en-US" dirty="0"/>
          </a:p>
        </p:txBody>
      </p:sp>
      <p:sp>
        <p:nvSpPr>
          <p:cNvPr id="3" name="Content Placeholder 2"/>
          <p:cNvSpPr>
            <a:spLocks noGrp="1"/>
          </p:cNvSpPr>
          <p:nvPr>
            <p:ph idx="1"/>
          </p:nvPr>
        </p:nvSpPr>
        <p:spPr>
          <a:xfrm>
            <a:off x="685800" y="1743808"/>
            <a:ext cx="7992208" cy="4114800"/>
          </a:xfrm>
        </p:spPr>
        <p:txBody>
          <a:bodyPr/>
          <a:lstStyle/>
          <a:p>
            <a:r>
              <a:rPr lang="en-US" dirty="0" smtClean="0"/>
              <a:t>“The velocity of flocculated water through conduits to settling basins shall not be less than 0.15 m/s nor greater than 0.45 m/s.”</a:t>
            </a:r>
          </a:p>
          <a:p>
            <a:r>
              <a:rPr lang="en-US" dirty="0" smtClean="0"/>
              <a:t>“Allowances must be made to reduce turbulence at bends and changes in direction”</a:t>
            </a:r>
            <a:endParaRPr lang="en-US" dirty="0"/>
          </a:p>
        </p:txBody>
      </p:sp>
      <p:sp>
        <p:nvSpPr>
          <p:cNvPr id="4" name="TextBox 3"/>
          <p:cNvSpPr txBox="1"/>
          <p:nvPr/>
        </p:nvSpPr>
        <p:spPr>
          <a:xfrm>
            <a:off x="3829725" y="6211669"/>
            <a:ext cx="5314275" cy="646331"/>
          </a:xfrm>
          <a:prstGeom prst="rect">
            <a:avLst/>
          </a:prstGeom>
          <a:noFill/>
        </p:spPr>
        <p:txBody>
          <a:bodyPr wrap="none" rtlCol="0">
            <a:spAutoFit/>
          </a:bodyPr>
          <a:lstStyle/>
          <a:p>
            <a:r>
              <a:rPr lang="en-US" sz="1800" dirty="0" smtClean="0">
                <a:hlinkClick r:id="rId2"/>
              </a:rPr>
              <a:t>http://10statesstandards.com/waterstandards.html#4.1.3</a:t>
            </a:r>
            <a:endParaRPr lang="en-US" sz="1800" dirty="0" smtClean="0"/>
          </a:p>
          <a:p>
            <a:r>
              <a:rPr lang="en-US" sz="1800" dirty="0" smtClean="0"/>
              <a:t>--Recommended Standards for Water Works</a:t>
            </a:r>
            <a:endParaRPr lang="en-US" sz="1800" dirty="0"/>
          </a:p>
        </p:txBody>
      </p:sp>
      <p:sp>
        <p:nvSpPr>
          <p:cNvPr id="5" name="TextBox 4"/>
          <p:cNvSpPr txBox="1"/>
          <p:nvPr/>
        </p:nvSpPr>
        <p:spPr>
          <a:xfrm>
            <a:off x="307732" y="4396154"/>
            <a:ext cx="8498886" cy="1815882"/>
          </a:xfrm>
          <a:prstGeom prst="rect">
            <a:avLst/>
          </a:prstGeom>
          <a:noFill/>
        </p:spPr>
        <p:txBody>
          <a:bodyPr wrap="square" rtlCol="0">
            <a:spAutoFit/>
          </a:bodyPr>
          <a:lstStyle/>
          <a:p>
            <a:r>
              <a:rPr lang="en-US" dirty="0" smtClean="0"/>
              <a:t>We need to develop a guideline that scales correctly and that takes into account the energy dissipation rate in the flocculator</a:t>
            </a:r>
          </a:p>
          <a:p>
            <a:r>
              <a:rPr lang="en-US" dirty="0" smtClean="0"/>
              <a:t>Are these velocities a true constant?</a:t>
            </a:r>
            <a:endParaRPr lang="en-US" dirty="0"/>
          </a:p>
        </p:txBody>
      </p:sp>
      <p:sp>
        <p:nvSpPr>
          <p:cNvPr id="6" name="Oval 5"/>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smtClean="0">
                <a:solidFill>
                  <a:schemeClr val="bg1"/>
                </a:solidFill>
              </a:rPr>
              <a:t>extra</a:t>
            </a:r>
            <a:endParaRPr kumimoji="0" lang="en-US" sz="1600" b="0" i="0" u="none" strike="noStrike" cap="none" normalizeH="0" baseline="0" dirty="0" smtClean="0">
              <a:ln>
                <a:noFill/>
              </a:ln>
              <a:solidFill>
                <a:schemeClr val="bg1"/>
              </a:solidFill>
              <a:effectLst/>
              <a:latin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Floc transport on channel bottom</a:t>
            </a:r>
            <a:endParaRPr lang="en-US" dirty="0"/>
          </a:p>
        </p:txBody>
      </p:sp>
      <p:sp>
        <p:nvSpPr>
          <p:cNvPr id="3" name="Content Placeholder 2"/>
          <p:cNvSpPr>
            <a:spLocks noGrp="1"/>
          </p:cNvSpPr>
          <p:nvPr>
            <p:ph idx="1"/>
          </p:nvPr>
        </p:nvSpPr>
        <p:spPr/>
        <p:txBody>
          <a:bodyPr/>
          <a:lstStyle/>
          <a:p>
            <a:r>
              <a:rPr lang="en-US" dirty="0" smtClean="0"/>
              <a:t>The constraint is the need to be able to roll a floc along the bottom of the channel</a:t>
            </a:r>
          </a:p>
          <a:p>
            <a:r>
              <a:rPr lang="en-US" dirty="0" smtClean="0"/>
              <a:t>Little flocs are easiest to drag along the bottom of a channel</a:t>
            </a:r>
          </a:p>
          <a:p>
            <a:r>
              <a:rPr lang="en-US" dirty="0" smtClean="0"/>
              <a:t>Thus the constraint is the ability to roll big flocs</a:t>
            </a:r>
            <a:endParaRPr lang="en-US" dirty="0"/>
          </a:p>
        </p:txBody>
      </p:sp>
      <p:pic>
        <p:nvPicPr>
          <p:cNvPr id="4" name="Picture 56"/>
          <p:cNvPicPr>
            <a:picLocks noChangeAspect="1" noChangeArrowheads="1"/>
          </p:cNvPicPr>
          <p:nvPr/>
        </p:nvPicPr>
        <p:blipFill>
          <a:blip r:embed="rId2" cstate="print">
            <a:lum bright="-22000" contrast="54000"/>
          </a:blip>
          <a:srcRect/>
          <a:stretch>
            <a:fillRect/>
          </a:stretch>
        </p:blipFill>
        <p:spPr bwMode="auto">
          <a:xfrm>
            <a:off x="-530653" y="6555947"/>
            <a:ext cx="319637" cy="319637"/>
          </a:xfrm>
          <a:prstGeom prst="rect">
            <a:avLst/>
          </a:prstGeom>
          <a:noFill/>
          <a:ln w="9525">
            <a:noFill/>
            <a:miter lim="800000"/>
            <a:headEnd/>
            <a:tailEnd/>
          </a:ln>
          <a:effectLst/>
        </p:spPr>
      </p:pic>
      <p:grpSp>
        <p:nvGrpSpPr>
          <p:cNvPr id="44" name="Group 43"/>
          <p:cNvGrpSpPr/>
          <p:nvPr/>
        </p:nvGrpSpPr>
        <p:grpSpPr>
          <a:xfrm>
            <a:off x="-879200" y="5152292"/>
            <a:ext cx="2576115" cy="1613572"/>
            <a:chOff x="-879200" y="5152292"/>
            <a:chExt cx="2576115" cy="1613572"/>
          </a:xfrm>
        </p:grpSpPr>
        <p:cxnSp>
          <p:nvCxnSpPr>
            <p:cNvPr id="11" name="Straight Arrow Connector 10"/>
            <p:cNvCxnSpPr/>
            <p:nvPr/>
          </p:nvCxnSpPr>
          <p:spPr bwMode="auto">
            <a:xfrm>
              <a:off x="0" y="5152292"/>
              <a:ext cx="1696915" cy="1588"/>
            </a:xfrm>
            <a:prstGeom prst="straightConnector1">
              <a:avLst/>
            </a:prstGeom>
            <a:noFill/>
            <a:ln w="12700" cap="flat" cmpd="sng" algn="ctr">
              <a:solidFill>
                <a:schemeClr val="tx1"/>
              </a:solidFill>
              <a:prstDash val="solid"/>
              <a:round/>
              <a:headEnd type="none" w="lg" len="med"/>
              <a:tailEnd type="arrow"/>
            </a:ln>
            <a:effectLst/>
          </p:spPr>
        </p:cxnSp>
        <p:cxnSp>
          <p:nvCxnSpPr>
            <p:cNvPr id="13" name="Straight Arrow Connector 12"/>
            <p:cNvCxnSpPr/>
            <p:nvPr/>
          </p:nvCxnSpPr>
          <p:spPr bwMode="auto">
            <a:xfrm>
              <a:off x="0" y="5298836"/>
              <a:ext cx="1547446" cy="1588"/>
            </a:xfrm>
            <a:prstGeom prst="straightConnector1">
              <a:avLst/>
            </a:prstGeom>
            <a:noFill/>
            <a:ln w="12700" cap="flat" cmpd="sng" algn="ctr">
              <a:solidFill>
                <a:schemeClr val="tx1"/>
              </a:solidFill>
              <a:prstDash val="solid"/>
              <a:round/>
              <a:headEnd type="none" w="lg" len="med"/>
              <a:tailEnd type="arrow"/>
            </a:ln>
            <a:effectLst/>
          </p:spPr>
        </p:cxnSp>
        <p:cxnSp>
          <p:nvCxnSpPr>
            <p:cNvPr id="15" name="Straight Arrow Connector 14"/>
            <p:cNvCxnSpPr/>
            <p:nvPr/>
          </p:nvCxnSpPr>
          <p:spPr bwMode="auto">
            <a:xfrm>
              <a:off x="0" y="5445380"/>
              <a:ext cx="1389185" cy="1588"/>
            </a:xfrm>
            <a:prstGeom prst="straightConnector1">
              <a:avLst/>
            </a:prstGeom>
            <a:noFill/>
            <a:ln w="12700" cap="flat" cmpd="sng" algn="ctr">
              <a:solidFill>
                <a:schemeClr val="tx1"/>
              </a:solidFill>
              <a:prstDash val="solid"/>
              <a:round/>
              <a:headEnd type="none" w="lg" len="med"/>
              <a:tailEnd type="arrow"/>
            </a:ln>
            <a:effectLst/>
          </p:spPr>
        </p:cxnSp>
        <p:cxnSp>
          <p:nvCxnSpPr>
            <p:cNvPr id="17" name="Straight Arrow Connector 16"/>
            <p:cNvCxnSpPr/>
            <p:nvPr/>
          </p:nvCxnSpPr>
          <p:spPr bwMode="auto">
            <a:xfrm>
              <a:off x="0" y="5591924"/>
              <a:ext cx="1257300" cy="1588"/>
            </a:xfrm>
            <a:prstGeom prst="straightConnector1">
              <a:avLst/>
            </a:prstGeom>
            <a:noFill/>
            <a:ln w="12700" cap="flat" cmpd="sng" algn="ctr">
              <a:solidFill>
                <a:schemeClr val="tx1"/>
              </a:solidFill>
              <a:prstDash val="solid"/>
              <a:round/>
              <a:headEnd type="none" w="lg" len="med"/>
              <a:tailEnd type="arrow"/>
            </a:ln>
            <a:effectLst/>
          </p:spPr>
        </p:cxnSp>
        <p:cxnSp>
          <p:nvCxnSpPr>
            <p:cNvPr id="19" name="Straight Arrow Connector 18"/>
            <p:cNvCxnSpPr/>
            <p:nvPr/>
          </p:nvCxnSpPr>
          <p:spPr bwMode="auto">
            <a:xfrm>
              <a:off x="0" y="5738468"/>
              <a:ext cx="1099038" cy="1588"/>
            </a:xfrm>
            <a:prstGeom prst="straightConnector1">
              <a:avLst/>
            </a:prstGeom>
            <a:noFill/>
            <a:ln w="12700" cap="flat" cmpd="sng" algn="ctr">
              <a:solidFill>
                <a:schemeClr val="tx1"/>
              </a:solidFill>
              <a:prstDash val="solid"/>
              <a:round/>
              <a:headEnd type="none" w="lg" len="med"/>
              <a:tailEnd type="arrow"/>
            </a:ln>
            <a:effectLst/>
          </p:spPr>
        </p:cxnSp>
        <p:cxnSp>
          <p:nvCxnSpPr>
            <p:cNvPr id="21" name="Straight Arrow Connector 20"/>
            <p:cNvCxnSpPr/>
            <p:nvPr/>
          </p:nvCxnSpPr>
          <p:spPr bwMode="auto">
            <a:xfrm>
              <a:off x="0" y="5885012"/>
              <a:ext cx="975946" cy="1588"/>
            </a:xfrm>
            <a:prstGeom prst="straightConnector1">
              <a:avLst/>
            </a:prstGeom>
            <a:noFill/>
            <a:ln w="12700" cap="flat" cmpd="sng" algn="ctr">
              <a:solidFill>
                <a:schemeClr val="tx1"/>
              </a:solidFill>
              <a:prstDash val="solid"/>
              <a:round/>
              <a:headEnd type="none" w="lg" len="med"/>
              <a:tailEnd type="arrow"/>
            </a:ln>
            <a:effectLst/>
          </p:spPr>
        </p:cxnSp>
        <p:cxnSp>
          <p:nvCxnSpPr>
            <p:cNvPr id="23" name="Straight Arrow Connector 22"/>
            <p:cNvCxnSpPr/>
            <p:nvPr/>
          </p:nvCxnSpPr>
          <p:spPr bwMode="auto">
            <a:xfrm>
              <a:off x="-158256" y="6031556"/>
              <a:ext cx="975946" cy="1588"/>
            </a:xfrm>
            <a:prstGeom prst="straightConnector1">
              <a:avLst/>
            </a:prstGeom>
            <a:noFill/>
            <a:ln w="12700" cap="flat" cmpd="sng" algn="ctr">
              <a:solidFill>
                <a:schemeClr val="tx1"/>
              </a:solidFill>
              <a:prstDash val="solid"/>
              <a:round/>
              <a:headEnd type="none" w="lg" len="med"/>
              <a:tailEnd type="arrow"/>
            </a:ln>
            <a:effectLst/>
          </p:spPr>
        </p:cxnSp>
        <p:cxnSp>
          <p:nvCxnSpPr>
            <p:cNvPr id="25" name="Straight Arrow Connector 24"/>
            <p:cNvCxnSpPr/>
            <p:nvPr/>
          </p:nvCxnSpPr>
          <p:spPr bwMode="auto">
            <a:xfrm>
              <a:off x="-316512" y="6178100"/>
              <a:ext cx="975946" cy="1588"/>
            </a:xfrm>
            <a:prstGeom prst="straightConnector1">
              <a:avLst/>
            </a:prstGeom>
            <a:noFill/>
            <a:ln w="12700" cap="flat" cmpd="sng" algn="ctr">
              <a:solidFill>
                <a:schemeClr val="tx1"/>
              </a:solidFill>
              <a:prstDash val="solid"/>
              <a:round/>
              <a:headEnd type="none" w="lg" len="med"/>
              <a:tailEnd type="arrow"/>
            </a:ln>
            <a:effectLst/>
          </p:spPr>
        </p:cxnSp>
        <p:cxnSp>
          <p:nvCxnSpPr>
            <p:cNvPr id="27" name="Straight Arrow Connector 26"/>
            <p:cNvCxnSpPr/>
            <p:nvPr/>
          </p:nvCxnSpPr>
          <p:spPr bwMode="auto">
            <a:xfrm>
              <a:off x="-457184" y="6324644"/>
              <a:ext cx="975946" cy="1588"/>
            </a:xfrm>
            <a:prstGeom prst="straightConnector1">
              <a:avLst/>
            </a:prstGeom>
            <a:noFill/>
            <a:ln w="12700" cap="flat" cmpd="sng" algn="ctr">
              <a:solidFill>
                <a:schemeClr val="tx1"/>
              </a:solidFill>
              <a:prstDash val="solid"/>
              <a:round/>
              <a:headEnd type="none" w="lg" len="med"/>
              <a:tailEnd type="arrow"/>
            </a:ln>
            <a:effectLst/>
          </p:spPr>
        </p:cxnSp>
        <p:cxnSp>
          <p:nvCxnSpPr>
            <p:cNvPr id="29" name="Straight Arrow Connector 28"/>
            <p:cNvCxnSpPr/>
            <p:nvPr/>
          </p:nvCxnSpPr>
          <p:spPr bwMode="auto">
            <a:xfrm>
              <a:off x="-615440" y="6471188"/>
              <a:ext cx="975946" cy="1588"/>
            </a:xfrm>
            <a:prstGeom prst="straightConnector1">
              <a:avLst/>
            </a:prstGeom>
            <a:noFill/>
            <a:ln w="12700" cap="flat" cmpd="sng" algn="ctr">
              <a:solidFill>
                <a:schemeClr val="tx1"/>
              </a:solidFill>
              <a:prstDash val="solid"/>
              <a:round/>
              <a:headEnd type="none" w="lg" len="med"/>
              <a:tailEnd type="arrow"/>
            </a:ln>
            <a:effectLst/>
          </p:spPr>
        </p:cxnSp>
        <p:cxnSp>
          <p:nvCxnSpPr>
            <p:cNvPr id="31" name="Straight Arrow Connector 30"/>
            <p:cNvCxnSpPr/>
            <p:nvPr/>
          </p:nvCxnSpPr>
          <p:spPr bwMode="auto">
            <a:xfrm>
              <a:off x="-756112" y="6617732"/>
              <a:ext cx="975946" cy="1588"/>
            </a:xfrm>
            <a:prstGeom prst="straightConnector1">
              <a:avLst/>
            </a:prstGeom>
            <a:noFill/>
            <a:ln w="12700" cap="flat" cmpd="sng" algn="ctr">
              <a:solidFill>
                <a:schemeClr val="tx1"/>
              </a:solidFill>
              <a:prstDash val="solid"/>
              <a:round/>
              <a:headEnd type="none" w="lg" len="med"/>
              <a:tailEnd type="arrow"/>
            </a:ln>
            <a:effectLst/>
          </p:spPr>
        </p:cxnSp>
        <p:cxnSp>
          <p:nvCxnSpPr>
            <p:cNvPr id="33" name="Straight Arrow Connector 32"/>
            <p:cNvCxnSpPr/>
            <p:nvPr/>
          </p:nvCxnSpPr>
          <p:spPr bwMode="auto">
            <a:xfrm>
              <a:off x="-879200" y="6764276"/>
              <a:ext cx="975946" cy="1588"/>
            </a:xfrm>
            <a:prstGeom prst="straightConnector1">
              <a:avLst/>
            </a:prstGeom>
            <a:noFill/>
            <a:ln w="12700" cap="flat" cmpd="sng" algn="ctr">
              <a:solidFill>
                <a:schemeClr val="tx1"/>
              </a:solidFill>
              <a:prstDash val="solid"/>
              <a:round/>
              <a:headEnd type="none" w="lg" len="med"/>
              <a:tailEnd type="arrow"/>
            </a:ln>
            <a:effectLst/>
          </p:spPr>
        </p:cxnSp>
      </p:grpSp>
      <p:sp>
        <p:nvSpPr>
          <p:cNvPr id="18" name="Oval 17"/>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smtClean="0">
                <a:solidFill>
                  <a:schemeClr val="bg1"/>
                </a:solidFill>
              </a:rPr>
              <a:t>extra</a:t>
            </a:r>
            <a:endParaRPr kumimoji="0" lang="en-US" sz="1600" b="0" i="0" u="none" strike="noStrike" cap="none" normalizeH="0" baseline="0" dirty="0" smtClean="0">
              <a:ln>
                <a:noFill/>
              </a:ln>
              <a:solidFill>
                <a:schemeClr val="bg1"/>
              </a:solidFill>
              <a:effectLst/>
              <a:latin typeface="Times New Roman"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0-#ppt_w/2"/>
                                          </p:val>
                                        </p:tav>
                                        <p:tav tm="100000">
                                          <p:val>
                                            <p:strVal val="#ppt_x"/>
                                          </p:val>
                                        </p:tav>
                                      </p:tavLst>
                                    </p:anim>
                                    <p:anim calcmode="lin" valueType="num">
                                      <p:cBhvr additive="base">
                                        <p:cTn id="8" dur="500" fill="hold"/>
                                        <p:tgtEl>
                                          <p:spTgt spid="44"/>
                                        </p:tgtEl>
                                        <p:attrNameLst>
                                          <p:attrName>ppt_y</p:attrName>
                                        </p:attrNameLst>
                                      </p:cBhvr>
                                      <p:tavLst>
                                        <p:tav tm="0">
                                          <p:val>
                                            <p:strVal val="#ppt_y"/>
                                          </p:val>
                                        </p:tav>
                                        <p:tav tm="100000">
                                          <p:val>
                                            <p:strVal val="#ppt_y"/>
                                          </p:val>
                                        </p:tav>
                                      </p:tavLst>
                                    </p:anim>
                                  </p:childTnLst>
                                </p:cTn>
                              </p:par>
                              <p:par>
                                <p:cTn id="9" presetID="8" presetClass="emph" presetSubtype="0" repeatCount="indefinite" fill="hold" nodeType="withEffect">
                                  <p:stCondLst>
                                    <p:cond delay="0"/>
                                  </p:stCondLst>
                                  <p:childTnLst>
                                    <p:animRot by="216000000">
                                      <p:cBhvr>
                                        <p:cTn id="10" dur="5000" fill="hold"/>
                                        <p:tgtEl>
                                          <p:spTgt spid="4"/>
                                        </p:tgtEl>
                                        <p:attrNameLst>
                                          <p:attrName>r</p:attrName>
                                        </p:attrNameLst>
                                      </p:cBhvr>
                                    </p:animRot>
                                  </p:childTnLst>
                                </p:cTn>
                              </p:par>
                              <p:par>
                                <p:cTn id="11" presetID="63" presetClass="path" presetSubtype="0" repeatCount="indefinite" fill="hold" nodeType="withEffect">
                                  <p:stCondLst>
                                    <p:cond delay="0"/>
                                  </p:stCondLst>
                                  <p:childTnLst>
                                    <p:animMotion origin="layout" path="M 1.38889E-6 -3.7037E-7 L 1.11441 -3.7037E-7 " pathEditMode="relative" rAng="0" ptsTypes="AA">
                                      <p:cBhvr>
                                        <p:cTn id="12" dur="5000" fill="hold"/>
                                        <p:tgtEl>
                                          <p:spTgt spid="4"/>
                                        </p:tgtEl>
                                        <p:attrNameLst>
                                          <p:attrName>ppt_x</p:attrName>
                                          <p:attrName>ppt_y</p:attrName>
                                        </p:attrNameLst>
                                      </p:cBhvr>
                                      <p:rCtr x="55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ectures">
  <a:themeElements>
    <a:clrScheme name="Classroom">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ln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Classroom</Template>
  <TotalTime>204541</TotalTime>
  <Words>1852</Words>
  <Application>Microsoft Office PowerPoint</Application>
  <PresentationFormat>On-screen Show (4:3)</PresentationFormat>
  <Paragraphs>305</Paragraphs>
  <Slides>39</Slides>
  <Notes>16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3</vt:i4>
      </vt:variant>
      <vt:variant>
        <vt:lpstr>Slide Titles</vt:lpstr>
      </vt:variant>
      <vt:variant>
        <vt:i4>39</vt:i4>
      </vt:variant>
    </vt:vector>
  </HeadingPairs>
  <TitlesOfParts>
    <vt:vector size="51" baseType="lpstr">
      <vt:lpstr>Arial</vt:lpstr>
      <vt:lpstr>Candara</vt:lpstr>
      <vt:lpstr>Times New Roman</vt:lpstr>
      <vt:lpstr>MT Extra</vt:lpstr>
      <vt:lpstr>Symbol</vt:lpstr>
      <vt:lpstr>Book Antiqua</vt:lpstr>
      <vt:lpstr>Wingdings</vt:lpstr>
      <vt:lpstr>Monotype Sorts</vt:lpstr>
      <vt:lpstr>Lectures</vt:lpstr>
      <vt:lpstr>Equation</vt:lpstr>
      <vt:lpstr>Worksheet</vt:lpstr>
      <vt:lpstr>MathType 6.0 Equation</vt:lpstr>
      <vt:lpstr>FIN:  The following slides describe </vt:lpstr>
      <vt:lpstr>Flocculated water drain channel</vt:lpstr>
      <vt:lpstr>Channels with Weirs</vt:lpstr>
      <vt:lpstr>Open Channel Flow: Energy Relations</vt:lpstr>
      <vt:lpstr>Energy Relationships</vt:lpstr>
      <vt:lpstr>Max flow in a short horizontal channel given a ΔH</vt:lpstr>
      <vt:lpstr>Channel geometry given a target H/W ratio</vt:lpstr>
      <vt:lpstr>Floc Scour Analysis:  keeping flocs moving!</vt:lpstr>
      <vt:lpstr>Floc transport on channel bottom</vt:lpstr>
      <vt:lpstr>Basic Mechanism of Bed Load Sediment Transport</vt:lpstr>
      <vt:lpstr>Threshold of Movement</vt:lpstr>
      <vt:lpstr>What is the shear acting on the Channel Bed? </vt:lpstr>
      <vt:lpstr>Boundary Layer</vt:lpstr>
      <vt:lpstr>Boundary Layer Transition to Turbulence</vt:lpstr>
      <vt:lpstr>Minimum Shear –  Minimum Velocity</vt:lpstr>
      <vt:lpstr>Are the Flocs (buried) in the Boundary Layer?</vt:lpstr>
      <vt:lpstr>Minimum Scour Velocity</vt:lpstr>
      <vt:lpstr>Shields Diagram (1936)</vt:lpstr>
      <vt:lpstr>Scour Velocity</vt:lpstr>
      <vt:lpstr>Reflections on Scour Velocity</vt:lpstr>
      <vt:lpstr>Suppose we adopt the 0.15 m/s rule (eMax consequences)</vt:lpstr>
      <vt:lpstr>Suppose we adopt the 0.15 m/s rule (dFloc consequences)</vt:lpstr>
      <vt:lpstr>Taking issue with the 10 State Standard (0.15 m/s)</vt:lpstr>
      <vt:lpstr>Relaxing the 10 State Standard…</vt:lpstr>
      <vt:lpstr>Channel Design Reflections Analysis Limitations</vt:lpstr>
      <vt:lpstr>Minimum spacing for Grit chamber design (work in progress)</vt:lpstr>
      <vt:lpstr>Conventional Horizontal Flow Sedimentation Basin</vt:lpstr>
      <vt:lpstr>Design Criteria for Horizontal Flow Sedimentation Tanks</vt:lpstr>
      <vt:lpstr>Turbulence in Horizontal Flow Sedimentation Tanks</vt:lpstr>
      <vt:lpstr>Turbulence in Horizontal Flow Sedimentation Tanks</vt:lpstr>
      <vt:lpstr>Problems with Horizontal Flow Tanks</vt:lpstr>
      <vt:lpstr>How deep is the flow over the floc weir?</vt:lpstr>
      <vt:lpstr>How deep is the flow over the floc weir?</vt:lpstr>
      <vt:lpstr>Floc consolidation (dewatering)*</vt:lpstr>
      <vt:lpstr>Mass Balance in Sed Tank </vt:lpstr>
      <vt:lpstr>Reynolds Number in Plate Settlers</vt:lpstr>
      <vt:lpstr>Entrance Region Length</vt:lpstr>
      <vt:lpstr>Entrance Region Length for Tube</vt:lpstr>
      <vt:lpstr>Entrance Length Region for AguaClara Designs</vt:lpstr>
    </vt:vector>
  </TitlesOfParts>
  <Company>Cornell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Treatment</dc:title>
  <dc:creator>Monroe Weber-Shirk</dc:creator>
  <cp:lastModifiedBy>Monroe Weber-Shirk</cp:lastModifiedBy>
  <cp:revision>7099</cp:revision>
  <dcterms:created xsi:type="dcterms:W3CDTF">2004-08-02T19:16:35Z</dcterms:created>
  <dcterms:modified xsi:type="dcterms:W3CDTF">2015-10-13T15:12:09Z</dcterms:modified>
</cp:coreProperties>
</file>