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2.xml" ContentType="application/vnd.openxmlformats-officedocument.drawingml.chart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3.xml" ContentType="application/vnd.openxmlformats-officedocument.drawingml.char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65"/>
  </p:notesMasterIdLst>
  <p:handoutMasterIdLst>
    <p:handoutMasterId r:id="rId66"/>
  </p:handoutMasterIdLst>
  <p:sldIdLst>
    <p:sldId id="278" r:id="rId2"/>
    <p:sldId id="279" r:id="rId3"/>
    <p:sldId id="269" r:id="rId4"/>
    <p:sldId id="257" r:id="rId5"/>
    <p:sldId id="287" r:id="rId6"/>
    <p:sldId id="289" r:id="rId7"/>
    <p:sldId id="550" r:id="rId8"/>
    <p:sldId id="354" r:id="rId9"/>
    <p:sldId id="355" r:id="rId10"/>
    <p:sldId id="283" r:id="rId11"/>
    <p:sldId id="284" r:id="rId12"/>
    <p:sldId id="511" r:id="rId13"/>
    <p:sldId id="335" r:id="rId14"/>
    <p:sldId id="474" r:id="rId15"/>
    <p:sldId id="489" r:id="rId16"/>
    <p:sldId id="547" r:id="rId17"/>
    <p:sldId id="561" r:id="rId18"/>
    <p:sldId id="542" r:id="rId19"/>
    <p:sldId id="543" r:id="rId20"/>
    <p:sldId id="544" r:id="rId21"/>
    <p:sldId id="276" r:id="rId22"/>
    <p:sldId id="541" r:id="rId23"/>
    <p:sldId id="546" r:id="rId24"/>
    <p:sldId id="490" r:id="rId25"/>
    <p:sldId id="491" r:id="rId26"/>
    <p:sldId id="531" r:id="rId27"/>
    <p:sldId id="380" r:id="rId28"/>
    <p:sldId id="532" r:id="rId29"/>
    <p:sldId id="475" r:id="rId30"/>
    <p:sldId id="346" r:id="rId31"/>
    <p:sldId id="359" r:id="rId32"/>
    <p:sldId id="356" r:id="rId33"/>
    <p:sldId id="357" r:id="rId34"/>
    <p:sldId id="367" r:id="rId35"/>
    <p:sldId id="368" r:id="rId36"/>
    <p:sldId id="369" r:id="rId37"/>
    <p:sldId id="476" r:id="rId38"/>
    <p:sldId id="477" r:id="rId39"/>
    <p:sldId id="478" r:id="rId40"/>
    <p:sldId id="479" r:id="rId41"/>
    <p:sldId id="480" r:id="rId42"/>
    <p:sldId id="481" r:id="rId43"/>
    <p:sldId id="482" r:id="rId44"/>
    <p:sldId id="360" r:id="rId45"/>
    <p:sldId id="361" r:id="rId46"/>
    <p:sldId id="362" r:id="rId47"/>
    <p:sldId id="363" r:id="rId48"/>
    <p:sldId id="364" r:id="rId49"/>
    <p:sldId id="365" r:id="rId50"/>
    <p:sldId id="452" r:id="rId51"/>
    <p:sldId id="453" r:id="rId52"/>
    <p:sldId id="454" r:id="rId53"/>
    <p:sldId id="455" r:id="rId54"/>
    <p:sldId id="456" r:id="rId55"/>
    <p:sldId id="449" r:id="rId56"/>
    <p:sldId id="331" r:id="rId57"/>
    <p:sldId id="462" r:id="rId58"/>
    <p:sldId id="463" r:id="rId59"/>
    <p:sldId id="497" r:id="rId60"/>
    <p:sldId id="498" r:id="rId61"/>
    <p:sldId id="499" r:id="rId62"/>
    <p:sldId id="488" r:id="rId63"/>
    <p:sldId id="413" r:id="rId6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D21"/>
    <a:srgbClr val="000000"/>
    <a:srgbClr val="BEF6E3"/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6" autoAdjust="0"/>
    <p:restoredTop sz="83676" autoAdjust="0"/>
  </p:normalViewPr>
  <p:slideViewPr>
    <p:cSldViewPr snapToGrid="0">
      <p:cViewPr>
        <p:scale>
          <a:sx n="70" d="100"/>
          <a:sy n="70" d="100"/>
        </p:scale>
        <p:origin x="-30" y="25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24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>
      <p:cViewPr varScale="1">
        <p:scale>
          <a:sx n="79" d="100"/>
          <a:sy n="79" d="100"/>
        </p:scale>
        <p:origin x="-120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3.xml"/><Relationship Id="rId2" Type="http://schemas.openxmlformats.org/officeDocument/2006/relationships/slide" Target="slides/slide40.xml"/><Relationship Id="rId1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28571428571579"/>
          <c:y val="7.5471698113207933E-2"/>
          <c:w val="0.57142857142858128"/>
          <c:h val="0.66576819407008925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'coli sum'!$H$2</c:f>
              <c:strCache>
                <c:ptCount val="1"/>
                <c:pt idx="0">
                  <c:v>control</c:v>
                </c:pt>
              </c:strCache>
            </c:strRef>
          </c:tx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0.68750000000000433</c:v>
                </c:pt>
                <c:pt idx="2">
                  <c:v>1.8958333333357587</c:v>
                </c:pt>
                <c:pt idx="3">
                  <c:v>2.8958333333357174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sum'!$H$3:$H$10</c:f>
              <c:numCache>
                <c:formatCode>General</c:formatCode>
                <c:ptCount val="8"/>
                <c:pt idx="0">
                  <c:v>0.43702873892070426</c:v>
                </c:pt>
                <c:pt idx="1">
                  <c:v>0.18336476106530541</c:v>
                </c:pt>
                <c:pt idx="2">
                  <c:v>0.36362655377701125</c:v>
                </c:pt>
                <c:pt idx="3">
                  <c:v>0.46765595422165535</c:v>
                </c:pt>
                <c:pt idx="4">
                  <c:v>0.16536739366390951</c:v>
                </c:pt>
                <c:pt idx="5">
                  <c:v>0.2843700824259619</c:v>
                </c:pt>
                <c:pt idx="6">
                  <c:v>0.38958793430727923</c:v>
                </c:pt>
                <c:pt idx="7">
                  <c:v>0.31931878137630076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D8-461A-B54C-B33C3FDAEF9E}"/>
            </c:ext>
          </c:extLst>
        </c:ser>
        <c:ser>
          <c:idx val="3"/>
          <c:order val="1"/>
          <c:tx>
            <c:strRef>
              <c:f>'coli sum'!$I$2</c:f>
              <c:strCache>
                <c:ptCount val="1"/>
                <c:pt idx="0">
                  <c:v>4</c:v>
                </c:pt>
              </c:strCache>
            </c:strRef>
          </c:tx>
          <c:spPr>
            <a:ln>
              <a:solidFill>
                <a:schemeClr val="tx2">
                  <a:lumMod val="90000"/>
                  <a:lumOff val="10000"/>
                </a:schemeClr>
              </a:solidFill>
            </a:ln>
          </c:spPr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0.68750000000000433</c:v>
                </c:pt>
                <c:pt idx="2">
                  <c:v>1.8958333333357587</c:v>
                </c:pt>
                <c:pt idx="3">
                  <c:v>2.8958333333357174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sum'!$I$3:$I$10</c:f>
              <c:numCache>
                <c:formatCode>General</c:formatCode>
                <c:ptCount val="8"/>
                <c:pt idx="0">
                  <c:v>0.45821803799063637</c:v>
                </c:pt>
                <c:pt idx="1">
                  <c:v>1.1398238712868141</c:v>
                </c:pt>
                <c:pt idx="2">
                  <c:v>3.1616043958624602</c:v>
                </c:pt>
                <c:pt idx="3">
                  <c:v>4.6389644150785161</c:v>
                </c:pt>
                <c:pt idx="4">
                  <c:v>3.861697301833718</c:v>
                </c:pt>
                <c:pt idx="5">
                  <c:v>6.3497630439879504</c:v>
                </c:pt>
                <c:pt idx="6">
                  <c:v>6.2858384967689096</c:v>
                </c:pt>
                <c:pt idx="7">
                  <c:v>6.3089910290001638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BD8-461A-B54C-B33C3FDAEF9E}"/>
            </c:ext>
          </c:extLst>
        </c:ser>
        <c:ser>
          <c:idx val="4"/>
          <c:order val="2"/>
          <c:tx>
            <c:strRef>
              <c:f>'coli sum'!$J$2</c:f>
              <c:strCache>
                <c:ptCount val="1"/>
                <c:pt idx="0">
                  <c:v>20</c:v>
                </c:pt>
              </c:strCache>
            </c:strRef>
          </c:tx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0.68750000000000433</c:v>
                </c:pt>
                <c:pt idx="2">
                  <c:v>1.8958333333357587</c:v>
                </c:pt>
                <c:pt idx="3">
                  <c:v>2.8958333333357174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sum'!$J$3:$J$10</c:f>
              <c:numCache>
                <c:formatCode>General</c:formatCode>
                <c:ptCount val="8"/>
                <c:pt idx="0">
                  <c:v>0.45821803799063637</c:v>
                </c:pt>
                <c:pt idx="2">
                  <c:v>4.4165746958847434</c:v>
                </c:pt>
                <c:pt idx="3">
                  <c:v>4.9789124767728694</c:v>
                </c:pt>
                <c:pt idx="4">
                  <c:v>5.3729120029701063</c:v>
                </c:pt>
                <c:pt idx="5">
                  <c:v>2.3163392885010001</c:v>
                </c:pt>
                <c:pt idx="6">
                  <c:v>1.2646491976989718</c:v>
                </c:pt>
                <c:pt idx="7">
                  <c:v>1.2666124308603011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BD8-461A-B54C-B33C3FDAEF9E}"/>
            </c:ext>
          </c:extLst>
        </c:ser>
        <c:ser>
          <c:idx val="5"/>
          <c:order val="3"/>
          <c:tx>
            <c:strRef>
              <c:f>'coli sum'!$K$2</c:f>
              <c:strCache>
                <c:ptCount val="1"/>
                <c:pt idx="0">
                  <c:v>100</c:v>
                </c:pt>
              </c:strCache>
            </c:strRef>
          </c:tx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0.68750000000000433</c:v>
                </c:pt>
                <c:pt idx="2">
                  <c:v>1.8958333333357587</c:v>
                </c:pt>
                <c:pt idx="3">
                  <c:v>2.8958333333357174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sum'!$K$3:$K$10</c:f>
              <c:numCache>
                <c:formatCode>General</c:formatCode>
                <c:ptCount val="8"/>
                <c:pt idx="0">
                  <c:v>0.54617320834576633</c:v>
                </c:pt>
                <c:pt idx="2">
                  <c:v>5.7374576988508394</c:v>
                </c:pt>
                <c:pt idx="3">
                  <c:v>4.8505939995131904</c:v>
                </c:pt>
                <c:pt idx="4">
                  <c:v>4.0338582672609666</c:v>
                </c:pt>
                <c:pt idx="5">
                  <c:v>3.3825555573842565</c:v>
                </c:pt>
                <c:pt idx="6">
                  <c:v>2.8008919045372904</c:v>
                </c:pt>
                <c:pt idx="7">
                  <c:v>2.0729578818825281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BD8-461A-B54C-B33C3FDAE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729344"/>
        <c:axId val="97128832"/>
      </c:scatterChart>
      <c:scatterChart>
        <c:scatterStyle val="lineMarker"/>
        <c:varyColors val="0"/>
        <c:ser>
          <c:idx val="6"/>
          <c:order val="4"/>
          <c:tx>
            <c:strRef>
              <c:f>'coli sum'!$M$2</c:f>
              <c:strCache>
                <c:ptCount val="1"/>
                <c:pt idx="0">
                  <c:v>low polymer feed</c:v>
                </c:pt>
              </c:strCache>
            </c:strRef>
          </c:tx>
          <c:xVal>
            <c:numRef>
              <c:f>'coli sum'!$L$3:$L$6</c:f>
              <c:numCache>
                <c:formatCode>m/d/yyyy\ h:mm</c:formatCode>
                <c:ptCount val="4"/>
                <c:pt idx="0" formatCode="General">
                  <c:v>0</c:v>
                </c:pt>
                <c:pt idx="1">
                  <c:v>3.4375</c:v>
                </c:pt>
                <c:pt idx="2">
                  <c:v>3.9375</c:v>
                </c:pt>
                <c:pt idx="3" formatCode="0.00">
                  <c:v>9.9548611111167684</c:v>
                </c:pt>
              </c:numCache>
            </c:numRef>
          </c:xVal>
          <c:yVal>
            <c:numRef>
              <c:f>'coli sum'!$M$3:$M$6</c:f>
              <c:numCache>
                <c:formatCode>General</c:formatCode>
                <c:ptCount val="4"/>
                <c:pt idx="0">
                  <c:v>1.0000000000000083E-2</c:v>
                </c:pt>
                <c:pt idx="1">
                  <c:v>1.0000000000000083E-2</c:v>
                </c:pt>
                <c:pt idx="2">
                  <c:v>1.0000000000000083E-2</c:v>
                </c:pt>
                <c:pt idx="3">
                  <c:v>1.0000000000000083E-2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BD8-461A-B54C-B33C3FDAEF9E}"/>
            </c:ext>
          </c:extLst>
        </c:ser>
        <c:ser>
          <c:idx val="7"/>
          <c:order val="5"/>
          <c:tx>
            <c:strRef>
              <c:f>'coli sum'!$O$2</c:f>
              <c:strCache>
                <c:ptCount val="1"/>
                <c:pt idx="0">
                  <c:v>end polymer</c:v>
                </c:pt>
              </c:strCache>
            </c:strRef>
          </c:tx>
          <c:xVal>
            <c:numRef>
              <c:f>'coli sum'!$N$3:$N$4</c:f>
              <c:numCache>
                <c:formatCode>0.00</c:formatCode>
                <c:ptCount val="2"/>
                <c:pt idx="0" formatCode="General">
                  <c:v>0</c:v>
                </c:pt>
                <c:pt idx="1">
                  <c:v>5.7291666666715155</c:v>
                </c:pt>
              </c:numCache>
            </c:numRef>
          </c:xVal>
          <c:yVal>
            <c:numRef>
              <c:f>'coli sum'!$O$3:$O$4</c:f>
              <c:numCache>
                <c:formatCode>General</c:formatCode>
                <c:ptCount val="2"/>
                <c:pt idx="0">
                  <c:v>3.0000000000000318E-2</c:v>
                </c:pt>
                <c:pt idx="1">
                  <c:v>3.0000000000000318E-2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BD8-461A-B54C-B33C3FDAEF9E}"/>
            </c:ext>
          </c:extLst>
        </c:ser>
        <c:ser>
          <c:idx val="1"/>
          <c:order val="6"/>
          <c:tx>
            <c:strRef>
              <c:f>'coli sum'!$Q$2</c:f>
              <c:strCache>
                <c:ptCount val="1"/>
                <c:pt idx="0">
                  <c:v>end polymer</c:v>
                </c:pt>
              </c:strCache>
            </c:strRef>
          </c:tx>
          <c:xVal>
            <c:numRef>
              <c:f>'coli sum'!$P$3:$P$4</c:f>
              <c:numCache>
                <c:formatCode>0.00</c:formatCode>
                <c:ptCount val="2"/>
                <c:pt idx="0">
                  <c:v>0.64583333333575865</c:v>
                </c:pt>
                <c:pt idx="1">
                  <c:v>1.9166666666715222</c:v>
                </c:pt>
              </c:numCache>
            </c:numRef>
          </c:xVal>
          <c:yVal>
            <c:numRef>
              <c:f>'coli sum'!$Q$3:$Q$4</c:f>
              <c:numCache>
                <c:formatCode>General</c:formatCode>
                <c:ptCount val="2"/>
                <c:pt idx="0">
                  <c:v>5.0000000000000114E-2</c:v>
                </c:pt>
                <c:pt idx="1">
                  <c:v>5.0000000000000114E-2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BD8-461A-B54C-B33C3FDAEF9E}"/>
            </c:ext>
          </c:extLst>
        </c:ser>
        <c:ser>
          <c:idx val="2"/>
          <c:order val="7"/>
          <c:tx>
            <c:strRef>
              <c:f>'coli sum'!$S$2</c:f>
              <c:strCache>
                <c:ptCount val="1"/>
                <c:pt idx="0">
                  <c:v>end azide</c:v>
                </c:pt>
              </c:strCache>
            </c:strRef>
          </c:tx>
          <c:marker>
            <c:symbol val="none"/>
          </c:marker>
          <c:xVal>
            <c:numRef>
              <c:f>'coli sum'!$R$3:$R$4</c:f>
              <c:numCache>
                <c:formatCode>0.0</c:formatCode>
                <c:ptCount val="2"/>
                <c:pt idx="0">
                  <c:v>3.5902777777810435</c:v>
                </c:pt>
                <c:pt idx="1">
                  <c:v>3.5902777777810435</c:v>
                </c:pt>
              </c:numCache>
            </c:numRef>
          </c:xVal>
          <c:yVal>
            <c:numRef>
              <c:f>'coli sum'!$S$3:$S$4</c:f>
              <c:numCache>
                <c:formatCode>General</c:formatCode>
                <c:ptCount val="2"/>
                <c:pt idx="0">
                  <c:v>-1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BD8-461A-B54C-B33C3FDAE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130752"/>
        <c:axId val="97132544"/>
      </c:scatterChart>
      <c:valAx>
        <c:axId val="96729344"/>
        <c:scaling>
          <c:orientation val="minMax"/>
          <c:max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(days)</a:t>
                </a:r>
              </a:p>
            </c:rich>
          </c:tx>
          <c:layout>
            <c:manualLayout>
              <c:xMode val="edge"/>
              <c:yMode val="edge"/>
              <c:x val="0.326315789473691"/>
              <c:y val="0.8787061994609164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7128832"/>
        <c:crosses val="autoZero"/>
        <c:crossBetween val="midCat"/>
        <c:majorUnit val="2"/>
      </c:valAx>
      <c:valAx>
        <c:axId val="971288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E. coli remaining (pC*)</a:t>
                </a:r>
              </a:p>
            </c:rich>
          </c:tx>
          <c:layout>
            <c:manualLayout>
              <c:xMode val="edge"/>
              <c:yMode val="edge"/>
              <c:x val="1.2030075187970043E-2"/>
              <c:y val="0.13207547169811318"/>
            </c:manualLayout>
          </c:layout>
          <c:overlay val="0"/>
        </c:title>
        <c:numFmt formatCode="General" sourceLinked="1"/>
        <c:majorTickMark val="out"/>
        <c:minorTickMark val="none"/>
        <c:tickLblPos val="low"/>
        <c:txPr>
          <a:bodyPr rot="0" vert="horz"/>
          <a:lstStyle/>
          <a:p>
            <a:pPr>
              <a:defRPr/>
            </a:pPr>
            <a:endParaRPr lang="en-US"/>
          </a:p>
        </c:txPr>
        <c:crossAx val="96729344"/>
        <c:crossesAt val="-4"/>
        <c:crossBetween val="midCat"/>
      </c:valAx>
      <c:valAx>
        <c:axId val="9713075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97132544"/>
        <c:crosses val="autoZero"/>
        <c:crossBetween val="midCat"/>
      </c:valAx>
      <c:valAx>
        <c:axId val="97132544"/>
        <c:scaling>
          <c:orientation val="maxMin"/>
          <c:max val="0.70000000000000062"/>
          <c:min val="0"/>
        </c:scaling>
        <c:delete val="0"/>
        <c:axPos val="r"/>
        <c:numFmt formatCode="General" sourceLinked="1"/>
        <c:majorTickMark val="none"/>
        <c:minorTickMark val="none"/>
        <c:tickLblPos val="none"/>
        <c:crossAx val="97130752"/>
        <c:crosses val="max"/>
        <c:crossBetween val="midCat"/>
      </c:valAx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72180451127820477"/>
          <c:y val="0.13207547169811318"/>
          <c:w val="0.20601503759398726"/>
          <c:h val="0.366576819407013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66007226175452"/>
          <c:y val="8.1012730629296509E-2"/>
          <c:w val="0.68825301204820344"/>
          <c:h val="0.645569620253172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headloss!$H$2</c:f>
              <c:strCache>
                <c:ptCount val="1"/>
                <c:pt idx="0">
                  <c:v>3.9</c:v>
                </c:pt>
              </c:strCache>
            </c:strRef>
          </c:tx>
          <c:spPr>
            <a:ln w="43646">
              <a:noFill/>
            </a:ln>
          </c:spPr>
          <c:marker>
            <c:symbol val="diamond"/>
            <c:size val="1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headloss!$K$3:$K$15</c:f>
              <c:numCache>
                <c:formatCode>General</c:formatCode>
                <c:ptCount val="13"/>
                <c:pt idx="0">
                  <c:v>0</c:v>
                </c:pt>
                <c:pt idx="1">
                  <c:v>3.2391666666691887</c:v>
                </c:pt>
                <c:pt idx="2">
                  <c:v>3.6697916666824884</c:v>
                </c:pt>
                <c:pt idx="3">
                  <c:v>6.4322916666635139</c:v>
                </c:pt>
                <c:pt idx="4">
                  <c:v>7.475000000018917</c:v>
                </c:pt>
                <c:pt idx="5">
                  <c:v>11.293750000009458</c:v>
                </c:pt>
                <c:pt idx="6">
                  <c:v>14.018333333342161</c:v>
                </c:pt>
                <c:pt idx="7">
                  <c:v>15.180208333355401</c:v>
                </c:pt>
                <c:pt idx="8">
                  <c:v>19.313125000015134</c:v>
                </c:pt>
                <c:pt idx="9">
                  <c:v>22.343750000018918</c:v>
                </c:pt>
                <c:pt idx="10">
                  <c:v>27.118541666671081</c:v>
                </c:pt>
                <c:pt idx="11">
                  <c:v>30.875000000018918</c:v>
                </c:pt>
                <c:pt idx="12">
                  <c:v>34.896875000018916</c:v>
                </c:pt>
              </c:numCache>
            </c:numRef>
          </c:xVal>
          <c:yVal>
            <c:numRef>
              <c:f>headloss!$H$3:$H$15</c:f>
              <c:numCache>
                <c:formatCode>General</c:formatCode>
                <c:ptCount val="13"/>
                <c:pt idx="0">
                  <c:v>1.4000000000000005E-2</c:v>
                </c:pt>
                <c:pt idx="1">
                  <c:v>2.0000000000000052E-2</c:v>
                </c:pt>
                <c:pt idx="2">
                  <c:v>1.4000000000000005E-2</c:v>
                </c:pt>
                <c:pt idx="3">
                  <c:v>1.4000000000000005E-2</c:v>
                </c:pt>
                <c:pt idx="4">
                  <c:v>1.7500000000000061E-2</c:v>
                </c:pt>
                <c:pt idx="5">
                  <c:v>2.500000000000005E-2</c:v>
                </c:pt>
                <c:pt idx="6">
                  <c:v>3.3000000000000002E-2</c:v>
                </c:pt>
                <c:pt idx="7">
                  <c:v>3.6000000000000212E-2</c:v>
                </c:pt>
                <c:pt idx="8">
                  <c:v>3.3000000000000002E-2</c:v>
                </c:pt>
                <c:pt idx="9">
                  <c:v>5.1000000000000004E-2</c:v>
                </c:pt>
                <c:pt idx="10">
                  <c:v>9.6000000000000196E-2</c:v>
                </c:pt>
                <c:pt idx="11">
                  <c:v>0.15900000000000178</c:v>
                </c:pt>
                <c:pt idx="12">
                  <c:v>0.20300000000000001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B06-4A46-B6D2-9B3C1F3A0C82}"/>
            </c:ext>
          </c:extLst>
        </c:ser>
        <c:ser>
          <c:idx val="1"/>
          <c:order val="1"/>
          <c:tx>
            <c:strRef>
              <c:f>headloss!$I$2</c:f>
              <c:strCache>
                <c:ptCount val="1"/>
                <c:pt idx="0">
                  <c:v>20</c:v>
                </c:pt>
              </c:strCache>
            </c:strRef>
          </c:tx>
          <c:spPr>
            <a:ln w="43646">
              <a:noFill/>
            </a:ln>
          </c:spPr>
          <c:marker>
            <c:symbol val="square"/>
            <c:size val="1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headloss!$L$3:$L$12</c:f>
              <c:numCache>
                <c:formatCode>General</c:formatCode>
                <c:ptCount val="10"/>
                <c:pt idx="0">
                  <c:v>0</c:v>
                </c:pt>
                <c:pt idx="1">
                  <c:v>16.611111111124131</c:v>
                </c:pt>
                <c:pt idx="2">
                  <c:v>18.819444444525189</c:v>
                </c:pt>
                <c:pt idx="3">
                  <c:v>32.986111111094942</c:v>
                </c:pt>
                <c:pt idx="4">
                  <c:v>38.333333333430353</c:v>
                </c:pt>
                <c:pt idx="5">
                  <c:v>57.916666666714377</c:v>
                </c:pt>
                <c:pt idx="6">
                  <c:v>71.88888888893274</c:v>
                </c:pt>
                <c:pt idx="7">
                  <c:v>77.847222222336327</c:v>
                </c:pt>
                <c:pt idx="8">
                  <c:v>99.041666666745513</c:v>
                </c:pt>
                <c:pt idx="9">
                  <c:v>114.58333333342856</c:v>
                </c:pt>
              </c:numCache>
            </c:numRef>
          </c:xVal>
          <c:yVal>
            <c:numRef>
              <c:f>headloss!$I$3:$I$12</c:f>
              <c:numCache>
                <c:formatCode>General</c:formatCode>
                <c:ptCount val="10"/>
                <c:pt idx="0">
                  <c:v>1.1000000000000103E-2</c:v>
                </c:pt>
                <c:pt idx="1">
                  <c:v>4.0000000000000112E-2</c:v>
                </c:pt>
                <c:pt idx="2">
                  <c:v>4.5000000000000033E-2</c:v>
                </c:pt>
                <c:pt idx="3">
                  <c:v>9.9000000000000268E-2</c:v>
                </c:pt>
                <c:pt idx="4">
                  <c:v>0.1255</c:v>
                </c:pt>
                <c:pt idx="5">
                  <c:v>0.26500000000000001</c:v>
                </c:pt>
                <c:pt idx="6">
                  <c:v>0.36300000000000032</c:v>
                </c:pt>
                <c:pt idx="7">
                  <c:v>0.46100000000000002</c:v>
                </c:pt>
                <c:pt idx="8">
                  <c:v>0.70200000000000062</c:v>
                </c:pt>
                <c:pt idx="9">
                  <c:v>0.96500000000000064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B06-4A46-B6D2-9B3C1F3A0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64064"/>
        <c:axId val="97066368"/>
      </c:scatterChart>
      <c:valAx>
        <c:axId val="97064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940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Total Al applied</a:t>
                </a:r>
              </a:p>
            </c:rich>
          </c:tx>
          <c:layout>
            <c:manualLayout>
              <c:xMode val="edge"/>
              <c:yMode val="edge"/>
              <c:x val="0.36897590361446608"/>
              <c:y val="0.88101265822784758"/>
            </c:manualLayout>
          </c:layout>
          <c:overlay val="0"/>
          <c:spPr>
            <a:noFill/>
            <a:ln w="3879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85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94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97066368"/>
        <c:crosses val="autoZero"/>
        <c:crossBetween val="midCat"/>
      </c:valAx>
      <c:valAx>
        <c:axId val="97066368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2940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head loss (m)</a:t>
                </a:r>
              </a:p>
            </c:rich>
          </c:tx>
          <c:layout>
            <c:manualLayout>
              <c:xMode val="edge"/>
              <c:yMode val="edge"/>
              <c:x val="3.0120481927710828E-3"/>
              <c:y val="0.21518987341772194"/>
            </c:manualLayout>
          </c:layout>
          <c:overlay val="0"/>
          <c:spPr>
            <a:noFill/>
            <a:ln w="3879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85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94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97064064"/>
        <c:crosses val="autoZero"/>
        <c:crossBetween val="midCat"/>
      </c:valAx>
      <c:spPr>
        <a:noFill/>
        <a:ln w="19398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6445783132530163"/>
          <c:y val="0.50379746835443062"/>
          <c:w val="0.10692771084337349"/>
          <c:h val="0.189873417721519"/>
        </c:manualLayout>
      </c:layout>
      <c:overlay val="0"/>
      <c:spPr>
        <a:solidFill>
          <a:schemeClr val="bg1"/>
        </a:solidFill>
        <a:ln w="38796">
          <a:noFill/>
        </a:ln>
      </c:spPr>
      <c:txPr>
        <a:bodyPr/>
        <a:lstStyle/>
        <a:p>
          <a:pPr>
            <a:defRPr sz="270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2940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4138929088278245"/>
          <c:y val="7.5000000000000108E-2"/>
          <c:w val="0.54413892908827788"/>
          <c:h val="0.85454545454546282"/>
        </c:manualLayout>
      </c:layout>
      <c:pieChart>
        <c:varyColors val="1"/>
        <c:ser>
          <c:idx val="0"/>
          <c:order val="0"/>
          <c:spPr>
            <a:solidFill>
              <a:schemeClr val="accent1"/>
            </a:solidFill>
            <a:ln w="16702">
              <a:solidFill>
                <a:schemeClr val="tx1"/>
              </a:solidFill>
              <a:prstDash val="solid"/>
            </a:ln>
          </c:spPr>
          <c:dPt>
            <c:idx val="1"/>
            <c:bubble3D val="0"/>
            <c:spPr>
              <a:solidFill>
                <a:schemeClr val="accent2"/>
              </a:solidFill>
              <a:ln w="16702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6D67-4845-B1A8-69CFC3CC3D36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16702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6D67-4845-B1A8-69CFC3CC3D36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6702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6D67-4845-B1A8-69CFC3CC3D36}"/>
              </c:ext>
            </c:extLst>
          </c:dPt>
          <c:dPt>
            <c:idx val="4"/>
            <c:bubble3D val="0"/>
            <c:spPr>
              <a:solidFill>
                <a:schemeClr val="bg2"/>
              </a:solidFill>
              <a:ln w="16702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6D67-4845-B1A8-69CFC3CC3D36}"/>
              </c:ext>
            </c:extLst>
          </c:dPt>
          <c:dPt>
            <c:idx val="5"/>
            <c:bubble3D val="0"/>
            <c:spPr>
              <a:solidFill>
                <a:schemeClr val="tx2"/>
              </a:solidFill>
              <a:ln w="16702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6D67-4845-B1A8-69CFC3CC3D36}"/>
              </c:ext>
            </c:extLst>
          </c:dPt>
          <c:dPt>
            <c:idx val="6"/>
            <c:bubble3D val="0"/>
            <c:spPr>
              <a:solidFill>
                <a:srgbClr val="0066CC"/>
              </a:solidFill>
              <a:ln w="16702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6D67-4845-B1A8-69CFC3CC3D36}"/>
              </c:ext>
            </c:extLst>
          </c:dPt>
          <c:dPt>
            <c:idx val="7"/>
            <c:bubble3D val="0"/>
            <c:spPr>
              <a:solidFill>
                <a:srgbClr val="CCCCFF"/>
              </a:solidFill>
              <a:ln w="16702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6D67-4845-B1A8-69CFC3CC3D36}"/>
              </c:ext>
            </c:extLst>
          </c:dPt>
          <c:dPt>
            <c:idx val="8"/>
            <c:bubble3D val="0"/>
            <c:spPr>
              <a:solidFill>
                <a:srgbClr val="99CC00"/>
              </a:solidFill>
              <a:ln w="16702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6D67-4845-B1A8-69CFC3CC3D36}"/>
              </c:ext>
            </c:extLst>
          </c:dPt>
          <c:dPt>
            <c:idx val="9"/>
            <c:bubble3D val="0"/>
            <c:spPr>
              <a:solidFill>
                <a:srgbClr val="FF00FF"/>
              </a:solidFill>
              <a:ln w="16702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1-6D67-4845-B1A8-69CFC3CC3D36}"/>
              </c:ext>
            </c:extLst>
          </c:dPt>
          <c:dLbls>
            <c:dLbl>
              <c:idx val="0"/>
              <c:layout>
                <c:manualLayout>
                  <c:x val="-4.7666462015232523E-2"/>
                  <c:y val="-5.962673942045473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D67-4845-B1A8-69CFC3CC3D36}"/>
                </c:ext>
              </c:extLst>
            </c:dLbl>
            <c:dLbl>
              <c:idx val="1"/>
              <c:layout>
                <c:manualLayout>
                  <c:x val="0.12604932951332853"/>
                  <c:y val="-0.1274594412083072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67-4845-B1A8-69CFC3CC3D36}"/>
                </c:ext>
              </c:extLst>
            </c:dLbl>
            <c:dLbl>
              <c:idx val="2"/>
              <c:layout>
                <c:manualLayout>
                  <c:x val="0.13706600265832181"/>
                  <c:y val="2.769522813628200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67-4845-B1A8-69CFC3CC3D3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67-4845-B1A8-69CFC3CC3D3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67-4845-B1A8-69CFC3CC3D3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67-4845-B1A8-69CFC3CC3D3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D67-4845-B1A8-69CFC3CC3D3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D67-4845-B1A8-69CFC3CC3D3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D67-4845-B1A8-69CFC3CC3D36}"/>
                </c:ext>
              </c:extLst>
            </c:dLbl>
            <c:dLbl>
              <c:idx val="9"/>
              <c:layout>
                <c:manualLayout>
                  <c:x val="8.1514342347782445E-2"/>
                  <c:y val="0.1402963512049474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67-4845-B1A8-69CFC3CC3D36}"/>
                </c:ext>
              </c:extLst>
            </c:dLbl>
            <c:numFmt formatCode="0%" sourceLinked="0"/>
            <c:spPr>
              <a:noFill/>
              <a:ln w="33405">
                <a:noFill/>
              </a:ln>
            </c:spPr>
            <c:txPr>
              <a:bodyPr/>
              <a:lstStyle/>
              <a:p>
                <a:pPr>
                  <a:defRPr sz="2630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icp!$G$5:$G$14</c:f>
              <c:strCache>
                <c:ptCount val="10"/>
                <c:pt idx="0">
                  <c:v>volatile solids</c:v>
                </c:pt>
                <c:pt idx="1">
                  <c:v>Al</c:v>
                </c:pt>
                <c:pt idx="2">
                  <c:v>Na</c:v>
                </c:pt>
                <c:pt idx="3">
                  <c:v>Fe</c:v>
                </c:pt>
                <c:pt idx="4">
                  <c:v>P</c:v>
                </c:pt>
                <c:pt idx="5">
                  <c:v>S</c:v>
                </c:pt>
                <c:pt idx="6">
                  <c:v>Si</c:v>
                </c:pt>
                <c:pt idx="7">
                  <c:v>Ca</c:v>
                </c:pt>
                <c:pt idx="8">
                  <c:v>other metals</c:v>
                </c:pt>
                <c:pt idx="9">
                  <c:v>other nonvolatile solids</c:v>
                </c:pt>
              </c:strCache>
            </c:strRef>
          </c:cat>
          <c:val>
            <c:numRef>
              <c:f>icp!$H$5:$H$14</c:f>
              <c:numCache>
                <c:formatCode>0%</c:formatCode>
                <c:ptCount val="10"/>
                <c:pt idx="0">
                  <c:v>0.55898876404494358</c:v>
                </c:pt>
                <c:pt idx="1">
                  <c:v>0.17022034502060945</c:v>
                </c:pt>
                <c:pt idx="2">
                  <c:v>0.10877309042796802</c:v>
                </c:pt>
                <c:pt idx="3" formatCode="0.0%">
                  <c:v>7.5314233372348778E-3</c:v>
                </c:pt>
                <c:pt idx="4" formatCode="0.0%">
                  <c:v>6.1913727884926502E-3</c:v>
                </c:pt>
                <c:pt idx="5" formatCode="0.0%">
                  <c:v>6.0641527996878834E-3</c:v>
                </c:pt>
                <c:pt idx="6" formatCode="0.0%">
                  <c:v>4.7749902464675215E-3</c:v>
                </c:pt>
                <c:pt idx="7" formatCode="0.0%">
                  <c:v>2.3722287245772035E-3</c:v>
                </c:pt>
                <c:pt idx="8" formatCode="0.0%">
                  <c:v>3.0143080080742251E-3</c:v>
                </c:pt>
                <c:pt idx="9">
                  <c:v>0.13206932460194498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D67-4845-B1A8-69CFC3CC3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33405">
          <a:noFill/>
        </a:ln>
      </c:spPr>
    </c:plotArea>
    <c:legend>
      <c:legendPos val="r"/>
      <c:layout>
        <c:manualLayout>
          <c:xMode val="edge"/>
          <c:yMode val="edge"/>
          <c:x val="4.0520984081042093E-2"/>
          <c:y val="0.11818181818181818"/>
          <c:w val="0.4500723589001448"/>
          <c:h val="0.75000000000000655"/>
        </c:manualLayout>
      </c:layout>
      <c:overlay val="0"/>
      <c:spPr>
        <a:noFill/>
        <a:ln w="33405">
          <a:noFill/>
        </a:ln>
      </c:spPr>
      <c:txPr>
        <a:bodyPr/>
        <a:lstStyle/>
        <a:p>
          <a:pPr>
            <a:defRPr sz="2177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584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457943925235362E-2"/>
          <c:y val="7.29483282674772E-2"/>
          <c:w val="0.59345794392522089"/>
          <c:h val="0.69300911854103375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'coli sum'!$H$2</c:f>
              <c:strCache>
                <c:ptCount val="1"/>
                <c:pt idx="0">
                  <c:v>control</c:v>
                </c:pt>
              </c:strCache>
            </c:strRef>
          </c:tx>
          <c:spPr>
            <a:ln w="23524">
              <a:solidFill>
                <a:srgbClr val="000000"/>
              </a:solidFill>
              <a:prstDash val="solid"/>
            </a:ln>
          </c:spPr>
          <c:marker>
            <c:symbol val="x"/>
            <c:size val="4"/>
            <c:spPr>
              <a:solidFill>
                <a:srgbClr val="FFFFFF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0.68750000000000011</c:v>
                </c:pt>
                <c:pt idx="2">
                  <c:v>1.8958333333357587</c:v>
                </c:pt>
                <c:pt idx="3">
                  <c:v>2.8958333333357187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sum'!$H$3:$H$10</c:f>
              <c:numCache>
                <c:formatCode>General</c:formatCode>
                <c:ptCount val="8"/>
                <c:pt idx="0">
                  <c:v>0.43702873892070404</c:v>
                </c:pt>
                <c:pt idx="1">
                  <c:v>0.18336476106530541</c:v>
                </c:pt>
                <c:pt idx="2">
                  <c:v>0.36362655377701103</c:v>
                </c:pt>
                <c:pt idx="3">
                  <c:v>0.46765595422165535</c:v>
                </c:pt>
                <c:pt idx="4">
                  <c:v>0.16536739366390821</c:v>
                </c:pt>
                <c:pt idx="5">
                  <c:v>0.28437008242596173</c:v>
                </c:pt>
                <c:pt idx="6">
                  <c:v>0.389587934307279</c:v>
                </c:pt>
                <c:pt idx="7">
                  <c:v>0.31931878137630043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B2-422E-901A-F7DE46E41F26}"/>
            </c:ext>
          </c:extLst>
        </c:ser>
        <c:ser>
          <c:idx val="3"/>
          <c:order val="1"/>
          <c:tx>
            <c:strRef>
              <c:f>'coli sum'!$I$2</c:f>
              <c:strCache>
                <c:ptCount val="1"/>
                <c:pt idx="0">
                  <c:v>4</c:v>
                </c:pt>
              </c:strCache>
            </c:strRef>
          </c:tx>
          <c:spPr>
            <a:ln w="23524">
              <a:solidFill>
                <a:srgbClr val="FF0000"/>
              </a:solidFill>
              <a:prstDash val="solid"/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0.68750000000000011</c:v>
                </c:pt>
                <c:pt idx="2">
                  <c:v>1.8958333333357587</c:v>
                </c:pt>
                <c:pt idx="3">
                  <c:v>2.8958333333357187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sum'!$I$3:$I$10</c:f>
              <c:numCache>
                <c:formatCode>General</c:formatCode>
                <c:ptCount val="8"/>
                <c:pt idx="0">
                  <c:v>0.45821803799063637</c:v>
                </c:pt>
                <c:pt idx="1">
                  <c:v>1.1398238712868141</c:v>
                </c:pt>
                <c:pt idx="2">
                  <c:v>3.1616043958624602</c:v>
                </c:pt>
                <c:pt idx="3">
                  <c:v>4.6389644150785161</c:v>
                </c:pt>
                <c:pt idx="4">
                  <c:v>3.861697301833718</c:v>
                </c:pt>
                <c:pt idx="5">
                  <c:v>6.3497630439879504</c:v>
                </c:pt>
                <c:pt idx="6">
                  <c:v>6.2858384967689096</c:v>
                </c:pt>
                <c:pt idx="7">
                  <c:v>6.3089910290001638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B2-422E-901A-F7DE46E41F26}"/>
            </c:ext>
          </c:extLst>
        </c:ser>
        <c:ser>
          <c:idx val="4"/>
          <c:order val="2"/>
          <c:tx>
            <c:strRef>
              <c:f>'coli sum'!$J$2</c:f>
              <c:strCache>
                <c:ptCount val="1"/>
                <c:pt idx="0">
                  <c:v>20</c:v>
                </c:pt>
              </c:strCache>
            </c:strRef>
          </c:tx>
          <c:spPr>
            <a:ln w="23524">
              <a:solidFill>
                <a:schemeClr val="tx1"/>
              </a:solidFill>
              <a:prstDash val="solid"/>
            </a:ln>
          </c:spPr>
          <c:marker>
            <c:symbol val="triangle"/>
            <c:size val="5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0.68750000000000011</c:v>
                </c:pt>
                <c:pt idx="2">
                  <c:v>1.8958333333357587</c:v>
                </c:pt>
                <c:pt idx="3">
                  <c:v>2.8958333333357187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sum'!$J$3:$J$10</c:f>
              <c:numCache>
                <c:formatCode>General</c:formatCode>
                <c:ptCount val="8"/>
                <c:pt idx="0">
                  <c:v>0.45821803799063637</c:v>
                </c:pt>
                <c:pt idx="2">
                  <c:v>4.4165746958847434</c:v>
                </c:pt>
                <c:pt idx="3">
                  <c:v>4.9789124767728694</c:v>
                </c:pt>
                <c:pt idx="4">
                  <c:v>5.3729120029701063</c:v>
                </c:pt>
                <c:pt idx="5">
                  <c:v>2.3163392885010001</c:v>
                </c:pt>
                <c:pt idx="6">
                  <c:v>1.2646491976989718</c:v>
                </c:pt>
                <c:pt idx="7">
                  <c:v>1.2666124308603006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4B2-422E-901A-F7DE46E41F26}"/>
            </c:ext>
          </c:extLst>
        </c:ser>
        <c:ser>
          <c:idx val="5"/>
          <c:order val="3"/>
          <c:tx>
            <c:strRef>
              <c:f>'coli sum'!$K$2</c:f>
              <c:strCache>
                <c:ptCount val="1"/>
                <c:pt idx="0">
                  <c:v>100</c:v>
                </c:pt>
              </c:strCache>
            </c:strRef>
          </c:tx>
          <c:spPr>
            <a:ln w="23524">
              <a:solidFill>
                <a:schemeClr val="tx1"/>
              </a:solidFill>
              <a:prstDash val="solid"/>
            </a:ln>
          </c:spPr>
          <c:marker>
            <c:symbol val="square"/>
            <c:size val="5"/>
            <c:spPr>
              <a:solidFill>
                <a:schemeClr val="hlink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'coli sum'!$A$3:$A$10</c:f>
              <c:numCache>
                <c:formatCode>General</c:formatCode>
                <c:ptCount val="8"/>
                <c:pt idx="0">
                  <c:v>0</c:v>
                </c:pt>
                <c:pt idx="1">
                  <c:v>0.68750000000000011</c:v>
                </c:pt>
                <c:pt idx="2">
                  <c:v>1.8958333333357587</c:v>
                </c:pt>
                <c:pt idx="3">
                  <c:v>2.8958333333357187</c:v>
                </c:pt>
                <c:pt idx="4">
                  <c:v>3.8923611111167578</c:v>
                </c:pt>
                <c:pt idx="5">
                  <c:v>6.9097222222262724</c:v>
                </c:pt>
                <c:pt idx="6">
                  <c:v>7.9166666666715173</c:v>
                </c:pt>
                <c:pt idx="7">
                  <c:v>8.9166666666715173</c:v>
                </c:pt>
              </c:numCache>
            </c:numRef>
          </c:xVal>
          <c:yVal>
            <c:numRef>
              <c:f>'coli sum'!$K$3:$K$10</c:f>
              <c:numCache>
                <c:formatCode>General</c:formatCode>
                <c:ptCount val="8"/>
                <c:pt idx="0">
                  <c:v>0.54617320834576633</c:v>
                </c:pt>
                <c:pt idx="2">
                  <c:v>5.7374576988508394</c:v>
                </c:pt>
                <c:pt idx="3">
                  <c:v>4.8505939995131904</c:v>
                </c:pt>
                <c:pt idx="4">
                  <c:v>4.0338582672609666</c:v>
                </c:pt>
                <c:pt idx="5">
                  <c:v>3.3825555573842565</c:v>
                </c:pt>
                <c:pt idx="6">
                  <c:v>2.8008919045372904</c:v>
                </c:pt>
                <c:pt idx="7">
                  <c:v>2.0729578818825281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4B2-422E-901A-F7DE46E41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882752"/>
        <c:axId val="149901312"/>
      </c:scatterChart>
      <c:scatterChart>
        <c:scatterStyle val="lineMarker"/>
        <c:varyColors val="0"/>
        <c:ser>
          <c:idx val="6"/>
          <c:order val="4"/>
          <c:tx>
            <c:strRef>
              <c:f>'coli sum'!$M$2</c:f>
              <c:strCache>
                <c:ptCount val="1"/>
                <c:pt idx="0">
                  <c:v>low polymer feed</c:v>
                </c:pt>
              </c:strCache>
            </c:strRef>
          </c:tx>
          <c:spPr>
            <a:ln w="35285">
              <a:solidFill>
                <a:schemeClr val="tx1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Pt>
            <c:idx val="2"/>
            <c:bubble3D val="0"/>
            <c:spPr>
              <a:ln w="3528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44B2-422E-901A-F7DE46E41F26}"/>
              </c:ext>
            </c:extLst>
          </c:dPt>
          <c:xVal>
            <c:numRef>
              <c:f>'coli sum'!$L$3:$L$6</c:f>
              <c:numCache>
                <c:formatCode>m/d/yyyy\ h:mm</c:formatCode>
                <c:ptCount val="4"/>
                <c:pt idx="0" formatCode="General">
                  <c:v>0</c:v>
                </c:pt>
                <c:pt idx="1">
                  <c:v>3.4375</c:v>
                </c:pt>
                <c:pt idx="2">
                  <c:v>3.9375</c:v>
                </c:pt>
                <c:pt idx="3" formatCode="0.00">
                  <c:v>9.9548611111167684</c:v>
                </c:pt>
              </c:numCache>
            </c:numRef>
          </c:xVal>
          <c:yVal>
            <c:numRef>
              <c:f>'coli sum'!$M$3:$M$6</c:f>
              <c:numCache>
                <c:formatCode>General</c:formatCode>
                <c:ptCount val="4"/>
                <c:pt idx="0">
                  <c:v>1.0000000000000007E-2</c:v>
                </c:pt>
                <c:pt idx="1">
                  <c:v>1.0000000000000007E-2</c:v>
                </c:pt>
                <c:pt idx="2">
                  <c:v>1.0000000000000007E-2</c:v>
                </c:pt>
                <c:pt idx="3">
                  <c:v>1.0000000000000007E-2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4B2-422E-901A-F7DE46E41F26}"/>
            </c:ext>
          </c:extLst>
        </c:ser>
        <c:ser>
          <c:idx val="7"/>
          <c:order val="5"/>
          <c:tx>
            <c:strRef>
              <c:f>'coli sum'!$O$2</c:f>
              <c:strCache>
                <c:ptCount val="1"/>
                <c:pt idx="0">
                  <c:v>end polymer</c:v>
                </c:pt>
              </c:strCache>
            </c:strRef>
          </c:tx>
          <c:spPr>
            <a:ln w="35285">
              <a:solidFill>
                <a:schemeClr val="tx1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9900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'coli sum'!$N$3:$N$4</c:f>
              <c:numCache>
                <c:formatCode>0.00</c:formatCode>
                <c:ptCount val="2"/>
                <c:pt idx="0" formatCode="General">
                  <c:v>0</c:v>
                </c:pt>
                <c:pt idx="1">
                  <c:v>5.7291666666715155</c:v>
                </c:pt>
              </c:numCache>
            </c:numRef>
          </c:xVal>
          <c:yVal>
            <c:numRef>
              <c:f>'coli sum'!$O$3:$O$4</c:f>
              <c:numCache>
                <c:formatCode>General</c:formatCode>
                <c:ptCount val="2"/>
                <c:pt idx="0">
                  <c:v>3.0000000000000016E-2</c:v>
                </c:pt>
                <c:pt idx="1">
                  <c:v>3.0000000000000016E-2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4B2-422E-901A-F7DE46E41F26}"/>
            </c:ext>
          </c:extLst>
        </c:ser>
        <c:ser>
          <c:idx val="1"/>
          <c:order val="6"/>
          <c:tx>
            <c:strRef>
              <c:f>'coli sum'!$Q$2</c:f>
              <c:strCache>
                <c:ptCount val="1"/>
                <c:pt idx="0">
                  <c:v>end polymer</c:v>
                </c:pt>
              </c:strCache>
            </c:strRef>
          </c:tx>
          <c:spPr>
            <a:ln w="35285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dPt>
            <c:idx val="1"/>
            <c:marker>
              <c:spPr>
                <a:solidFill>
                  <a:schemeClr val="hlink"/>
                </a:solidFill>
                <a:ln>
                  <a:solidFill>
                    <a:schemeClr val="tx1"/>
                  </a:solidFill>
                </a:ln>
              </c:spPr>
            </c:marker>
            <c:bubble3D val="0"/>
            <c:spPr>
              <a:ln w="35285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44B2-422E-901A-F7DE46E41F26}"/>
              </c:ext>
            </c:extLst>
          </c:dPt>
          <c:xVal>
            <c:numRef>
              <c:f>'coli sum'!$P$3:$P$4</c:f>
              <c:numCache>
                <c:formatCode>0.00</c:formatCode>
                <c:ptCount val="2"/>
                <c:pt idx="0">
                  <c:v>0.64583333333575865</c:v>
                </c:pt>
                <c:pt idx="1">
                  <c:v>1.91666666667153</c:v>
                </c:pt>
              </c:numCache>
            </c:numRef>
          </c:xVal>
          <c:yVal>
            <c:numRef>
              <c:f>'coli sum'!$Q$3:$Q$4</c:f>
              <c:numCache>
                <c:formatCode>General</c:formatCode>
                <c:ptCount val="2"/>
                <c:pt idx="0">
                  <c:v>5.0000000000000024E-2</c:v>
                </c:pt>
                <c:pt idx="1">
                  <c:v>5.0000000000000024E-2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4B2-422E-901A-F7DE46E41F26}"/>
            </c:ext>
          </c:extLst>
        </c:ser>
        <c:ser>
          <c:idx val="2"/>
          <c:order val="7"/>
          <c:tx>
            <c:strRef>
              <c:f>'coli sum'!$S$2</c:f>
              <c:strCache>
                <c:ptCount val="1"/>
                <c:pt idx="0">
                  <c:v>end azide</c:v>
                </c:pt>
              </c:strCache>
            </c:strRef>
          </c:tx>
          <c:spPr>
            <a:ln w="11762">
              <a:solidFill>
                <a:srgbClr val="333333"/>
              </a:solidFill>
              <a:prstDash val="sysDash"/>
            </a:ln>
          </c:spPr>
          <c:marker>
            <c:symbol val="none"/>
          </c:marker>
          <c:xVal>
            <c:numRef>
              <c:f>'coli sum'!$R$3:$R$4</c:f>
              <c:numCache>
                <c:formatCode>0.0</c:formatCode>
                <c:ptCount val="2"/>
                <c:pt idx="0">
                  <c:v>3.5902777777810426</c:v>
                </c:pt>
                <c:pt idx="1">
                  <c:v>3.5902777777810426</c:v>
                </c:pt>
              </c:numCache>
            </c:numRef>
          </c:xVal>
          <c:yVal>
            <c:numRef>
              <c:f>'coli sum'!$S$3:$S$4</c:f>
              <c:numCache>
                <c:formatCode>General</c:formatCode>
                <c:ptCount val="2"/>
                <c:pt idx="0">
                  <c:v>-1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4B2-422E-901A-F7DE46E41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903232"/>
        <c:axId val="149904768"/>
      </c:scatterChart>
      <c:valAx>
        <c:axId val="149882752"/>
        <c:scaling>
          <c:orientation val="minMax"/>
          <c:max val="10"/>
        </c:scaling>
        <c:delete val="0"/>
        <c:axPos val="b"/>
        <c:title>
          <c:tx>
            <c:rich>
              <a:bodyPr/>
              <a:lstStyle/>
              <a:p>
                <a:pPr>
                  <a:defRPr sz="1111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time (days)</a:t>
                </a:r>
              </a:p>
            </c:rich>
          </c:tx>
          <c:layout>
            <c:manualLayout>
              <c:xMode val="edge"/>
              <c:yMode val="edge"/>
              <c:x val="0.33489096573209653"/>
              <c:y val="0.88449848024316124"/>
            </c:manualLayout>
          </c:layout>
          <c:overlay val="0"/>
          <c:spPr>
            <a:noFill/>
            <a:ln w="23524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94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1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9901312"/>
        <c:crosses val="autoZero"/>
        <c:crossBetween val="midCat"/>
        <c:majorUnit val="2"/>
      </c:valAx>
      <c:valAx>
        <c:axId val="149901312"/>
        <c:scaling>
          <c:orientation val="minMax"/>
        </c:scaling>
        <c:delete val="0"/>
        <c:axPos val="l"/>
        <c:majorGridlines>
          <c:spPr>
            <a:ln w="2940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11" b="0" i="1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sz="1111" b="0" i="1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E. coli</a:t>
                </a:r>
                <a:r>
                  <a:rPr lang="en-US" sz="1111" b="0" i="0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remaining (pC*)</a:t>
                </a:r>
              </a:p>
            </c:rich>
          </c:tx>
          <c:layout>
            <c:manualLayout>
              <c:xMode val="edge"/>
              <c:yMode val="edge"/>
              <c:x val="1.4018691588785038E-2"/>
              <c:y val="0.19148936170213027"/>
            </c:manualLayout>
          </c:layout>
          <c:overlay val="0"/>
          <c:spPr>
            <a:noFill/>
            <a:ln w="23524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294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1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9882752"/>
        <c:crossesAt val="-4"/>
        <c:crossBetween val="midCat"/>
      </c:valAx>
      <c:valAx>
        <c:axId val="14990323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149904768"/>
        <c:crosses val="autoZero"/>
        <c:crossBetween val="midCat"/>
      </c:valAx>
      <c:valAx>
        <c:axId val="149904768"/>
        <c:scaling>
          <c:orientation val="maxMin"/>
          <c:max val="0.70000000000000062"/>
          <c:min val="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 w="2940">
            <a:solidFill>
              <a:schemeClr val="tx1"/>
            </a:solidFill>
            <a:prstDash val="solid"/>
          </a:ln>
        </c:spPr>
        <c:crossAx val="149903232"/>
        <c:crosses val="max"/>
        <c:crossBetween val="midCat"/>
      </c:valAx>
      <c:spPr>
        <a:noFill/>
        <a:ln w="11762">
          <a:solidFill>
            <a:srgbClr val="808080"/>
          </a:solidFill>
          <a:prstDash val="solid"/>
        </a:ln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71651090342679125"/>
          <c:y val="0.11246200607902737"/>
          <c:w val="0.21339563862928349"/>
          <c:h val="0.41337386018237654"/>
        </c:manualLayout>
      </c:layout>
      <c:overlay val="0"/>
      <c:spPr>
        <a:noFill/>
        <a:ln w="23524">
          <a:noFill/>
        </a:ln>
      </c:spPr>
      <c:txPr>
        <a:bodyPr/>
        <a:lstStyle/>
        <a:p>
          <a:pPr>
            <a:defRPr sz="1019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111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0.7275</cdr:x>
      <cdr:y>0.57675</cdr:y>
    </cdr:from>
    <cdr:to>
      <cdr:x>1</cdr:x>
      <cdr:y>0.94475</cdr:y>
    </cdr:to>
    <cdr:sp macro="" textlink="">
      <cdr:nvSpPr>
        <cdr:cNvPr id="40961" name="Rectangle 1025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608076" y="2038105"/>
          <a:ext cx="1726049" cy="1300429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0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2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Horizontal bars indicate when polymer feed was operational for each filter.</a:t>
          </a:r>
        </a:p>
        <a:p xmlns:a="http://schemas.openxmlformats.org/drawingml/2006/main">
          <a:pPr algn="l" rtl="0">
            <a:defRPr sz="1000"/>
          </a:pPr>
          <a:endParaRPr lang="en-US" sz="1200" b="0" i="0" u="none" strike="noStrike" baseline="0">
            <a:solidFill>
              <a:srgbClr val="000000"/>
            </a:solidFill>
            <a:latin typeface="Times New Roman"/>
            <a:cs typeface="Times New Roman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0.72875</cdr:x>
      <cdr:y>0.59475</cdr:y>
    </cdr:from>
    <cdr:to>
      <cdr:x>1</cdr:x>
      <cdr:y>0.95</cdr:y>
    </cdr:to>
    <cdr:sp macro="" textlink="">
      <cdr:nvSpPr>
        <cdr:cNvPr id="41985" name="Rectangle 1025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456343" y="1863783"/>
          <a:ext cx="1658707" cy="111325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0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vertOverflow="clip" wrap="square" lIns="0" tIns="0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2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Horizontal bars indicate when polymer feed was operational for each filter.</a:t>
          </a:r>
        </a:p>
        <a:p xmlns:a="http://schemas.openxmlformats.org/drawingml/2006/main">
          <a:pPr algn="l" rtl="0">
            <a:defRPr sz="1000"/>
          </a:pPr>
          <a:endParaRPr lang="en-US" sz="1200" b="0" i="0" u="none" strike="noStrike" baseline="0">
            <a:solidFill>
              <a:srgbClr val="000000"/>
            </a:solidFill>
            <a:latin typeface="Times New Roman"/>
            <a:cs typeface="Times New Roman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" y="9120188"/>
            <a:ext cx="462012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fld id="{6E9A0431-2C4E-40E7-A0E7-A26E21DBBE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fld id="{F6B90027-AD36-416E-8B0F-CCCC7E8FF2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157BD-1943-4806-A27F-D77697612FFF}" type="slidenum">
              <a:rPr lang="en-US"/>
              <a:pPr/>
              <a:t>1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552761-F1A6-407E-80FF-59979710463E}" type="slidenum">
              <a:rPr lang="en-US"/>
              <a:pPr/>
              <a:t>10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9EFD9-43B0-4B3C-A3B4-A6C4304C9ACA}" type="slidenum">
              <a:rPr lang="en-US"/>
              <a:pPr/>
              <a:t>11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83E78A-5D06-4E65-A4CA-28E26DB5DE56}" type="slidenum">
              <a:rPr lang="en-US"/>
              <a:pPr/>
              <a:t>13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Interception is very important</a:t>
            </a:r>
          </a:p>
          <a:p>
            <a:r>
              <a:rPr lang="en-US" dirty="0"/>
              <a:t>Lousy at removing pathogens if they haven’t been flocculated</a:t>
            </a:r>
          </a:p>
          <a:p>
            <a:r>
              <a:rPr lang="en-US" dirty="0"/>
              <a:t>A 0.1mm particle has a </a:t>
            </a:r>
            <a:r>
              <a:rPr lang="en-US" dirty="0" err="1"/>
              <a:t>pC</a:t>
            </a:r>
            <a:r>
              <a:rPr lang="en-US" dirty="0"/>
              <a:t>* of 100!!!!!!!!!!</a:t>
            </a:r>
          </a:p>
          <a:p>
            <a:r>
              <a:rPr lang="en-US" dirty="0"/>
              <a:t>Either particles haven’t be</a:t>
            </a:r>
          </a:p>
          <a:p>
            <a:r>
              <a:rPr lang="en-US" dirty="0"/>
              <a:t>http://designserver.cee.cornell.edu/aguaclaracode/FiltrationModel.xmcden flocculated or attachment is poor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83E78A-5D06-4E65-A4CA-28E26DB5DE56}" type="slidenum">
              <a:rPr lang="en-US"/>
              <a:pPr/>
              <a:t>14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Gravity is very important for these dense particles</a:t>
            </a:r>
          </a:p>
          <a:p>
            <a:r>
              <a:rPr lang="en-US" dirty="0"/>
              <a:t>http://designserver.cee.cornell.edu/aguaclaracode/FiltrationModel.xmcd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http://designserver.cee.cornell.edu/aguaclaracode/FiltrationModel.xmcd</a:t>
            </a:r>
          </a:p>
          <a:p>
            <a:r>
              <a:rPr lang="en-US" dirty="0"/>
              <a:t>I see this as a big mystery. If</a:t>
            </a:r>
            <a:r>
              <a:rPr lang="en-US" baseline="0" dirty="0"/>
              <a:t> a sticky clay particle can’t attach to a floc in a floc blanket, then is it possible for a clay particle to attach to a sand grain? It would seem that interception (the flocculation mechanism) might not be a viable mechanism for attaching little particles to big particles. So perhaps this is actually about sedimentation!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90027-AD36-416E-8B0F-CCCC7E8FF2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5FD01-3381-42FA-9B21-E9DD2222186C}" type="slidenum">
              <a:rPr lang="en-US"/>
              <a:pPr/>
              <a:t>21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http://designserver.cee.cornell.edu/aguaclaracode/FiltrationModel.xmcd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90027-AD36-416E-8B0F-CCCC7E8FF2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Po-</a:t>
            </a:r>
            <a:r>
              <a:rPr lang="en-US" dirty="0" err="1"/>
              <a:t>Hsun</a:t>
            </a:r>
            <a:r>
              <a:rPr lang="en-US" dirty="0"/>
              <a:t> 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90027-AD36-416E-8B0F-CCCC7E8FF22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F437E-4882-4BE4-9BBB-AD31EB0454A2}" type="slidenum">
              <a:rPr lang="en-US"/>
              <a:pPr/>
              <a:t>30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25A4B-ECFC-431F-94D9-EA9AAFCF198B}" type="slidenum">
              <a:rPr lang="en-US"/>
              <a:pPr/>
              <a:t>31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Iwasaki, T. (1937). "Some Notes on Sand Filtration." </a:t>
            </a:r>
            <a:r>
              <a:rPr lang="en-US" u="sng"/>
              <a:t>Journal American Water Works Association</a:t>
            </a:r>
            <a:r>
              <a:rPr lang="en-US"/>
              <a:t> </a:t>
            </a:r>
            <a:r>
              <a:rPr lang="en-US" b="1"/>
              <a:t>29</a:t>
            </a:r>
            <a:r>
              <a:rPr lang="en-US"/>
              <a:t>: 1591.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A34B8-6819-4C9B-8BC9-375215EC903B}" type="slidenum">
              <a:rPr lang="en-US"/>
              <a:pPr/>
              <a:t>2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C2A10-7336-4307-A761-4C7219B02F06}" type="slidenum">
              <a:rPr lang="en-US"/>
              <a:pPr/>
              <a:t>32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F9E53-E229-4219-BCAF-8F904FF1E842}" type="slidenum">
              <a:rPr lang="en-US"/>
              <a:pPr/>
              <a:t>33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776F6-683F-429C-BCAD-B591C37BD8F6}" type="slidenum">
              <a:rPr lang="en-US"/>
              <a:pPr/>
              <a:t>34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Yao, K.-M., M. T. Habibian, et al. (1971). "Water and Waste Water Filtration: Concepts and Applications." </a:t>
            </a:r>
            <a:r>
              <a:rPr lang="en-US" u="sng"/>
              <a:t>Environmental Science and Technology</a:t>
            </a:r>
            <a:r>
              <a:rPr lang="en-US"/>
              <a:t> </a:t>
            </a:r>
            <a:r>
              <a:rPr lang="en-US" b="1"/>
              <a:t>5</a:t>
            </a:r>
            <a:r>
              <a:rPr lang="en-US"/>
              <a:t>(11): 1105.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EF3A1-31AD-4638-875D-A7BBE0C960E0}" type="slidenum">
              <a:rPr lang="en-US"/>
              <a:pPr/>
              <a:t>35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088D1-0F11-4D39-AF7D-A6E2AC330D41}" type="slidenum">
              <a:rPr lang="en-US"/>
              <a:pPr/>
              <a:t>36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B3A42-F813-439F-B2ED-E9052073E189}" type="slidenum">
              <a:rPr lang="en-US"/>
              <a:pPr/>
              <a:t>37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E57EB-8EA7-415F-9999-09838B6B31D6}" type="slidenum">
              <a:rPr lang="en-US"/>
              <a:pPr/>
              <a:t>38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357B-94FC-4E24-9B03-9365434679DB}" type="slidenum">
              <a:rPr lang="en-US"/>
              <a:pPr/>
              <a:t>39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F3DDB-046E-481F-9F15-99D2D093686B}" type="slidenum">
              <a:rPr lang="en-US"/>
              <a:pPr/>
              <a:t>40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alum dose is below</a:t>
            </a:r>
            <a:r>
              <a:rPr lang="en-US" baseline="0" dirty="0"/>
              <a:t> the solubility limit for aluminum. This needs to </a:t>
            </a:r>
            <a:r>
              <a:rPr lang="en-US" baseline="0"/>
              <a:t>be verified!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C8DF9-3A24-43F7-B01C-4E468C6A6961}" type="slidenum">
              <a:rPr lang="en-US"/>
              <a:pPr/>
              <a:t>41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slow sand filters were sticky, they would be incredible.</a:t>
            </a:r>
            <a:r>
              <a:rPr lang="en-US" baseline="0" dirty="0"/>
              <a:t> Poor attachment efficiency makes them very inefficient at clay removal.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B7026-4B3C-46D8-8217-B0F9B205F5C2}" type="slidenum">
              <a:rPr lang="en-US"/>
              <a:pPr/>
              <a:t>3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74C15-CEDE-42A3-8A0C-A9DFE9643B08}" type="slidenum">
              <a:rPr lang="en-US"/>
              <a:pPr/>
              <a:t>42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B94AD-EF26-4C64-A1A9-067F32B17153}" type="slidenum">
              <a:rPr lang="en-US"/>
              <a:pPr/>
              <a:t>43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0D144-F1D3-4E83-B7B9-AB5260F39B0C}" type="slidenum">
              <a:rPr lang="en-US"/>
              <a:pPr/>
              <a:t>44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B29B9-0590-44F1-A46A-B8EFB027B933}" type="slidenum">
              <a:rPr lang="en-US"/>
              <a:pPr/>
              <a:t>45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86AC3-5D8B-44A0-8E29-3C85361E25DA}" type="slidenum">
              <a:rPr lang="en-US"/>
              <a:pPr/>
              <a:t>46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77013"/>
            <a:ext cx="1352550" cy="2841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E129B-DC88-4298-8632-66B9EB38EE2C}" type="slidenum">
              <a:rPr lang="en-US"/>
              <a:pPr/>
              <a:t>47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77013"/>
            <a:ext cx="1352550" cy="2841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57820-6173-4CFB-9105-DA52473968CF}" type="slidenum">
              <a:rPr lang="en-US"/>
              <a:pPr/>
              <a:t>48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7585F-2C78-4EC6-952F-AC16CC416E4D}" type="slidenum">
              <a:rPr lang="en-US"/>
              <a:pPr/>
              <a:t>49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http://www.iwaponline.com/wst/05403/0001/054030001.pdf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B3918-DCE1-43AB-B60A-0800191010C0}" type="slidenum">
              <a:rPr lang="en-US"/>
              <a:pPr/>
              <a:t>50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3C779-686E-4E05-946A-4EAA870CB50A}" type="slidenum">
              <a:rPr lang="en-US"/>
              <a:pPr/>
              <a:t>51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operation, flow conditions and microbial reductions of an intermittently operated, household-scale slow sand filter </a:t>
            </a:r>
            <a:endParaRPr lang="en-US" dirty="0"/>
          </a:p>
          <a:p>
            <a:r>
              <a:rPr lang="en-US" b="1" dirty="0"/>
              <a:t>M.A. Elliott*, C.E. </a:t>
            </a:r>
            <a:r>
              <a:rPr lang="en-US" b="1" dirty="0" err="1"/>
              <a:t>Stauber</a:t>
            </a:r>
            <a:r>
              <a:rPr lang="en-US" b="1" dirty="0"/>
              <a:t>, F. </a:t>
            </a:r>
            <a:r>
              <a:rPr lang="en-US" b="1" dirty="0" err="1"/>
              <a:t>Koksal</a:t>
            </a:r>
            <a:r>
              <a:rPr lang="en-US" b="1" dirty="0"/>
              <a:t>, K.R. Liang, D.K. </a:t>
            </a:r>
            <a:r>
              <a:rPr lang="en-US" b="1" dirty="0" err="1"/>
              <a:t>Huslage</a:t>
            </a:r>
            <a:r>
              <a:rPr lang="en-US" b="1" dirty="0"/>
              <a:t>, F.A. </a:t>
            </a:r>
            <a:r>
              <a:rPr lang="en-US" b="1" dirty="0" err="1"/>
              <a:t>DiGiano</a:t>
            </a:r>
            <a:r>
              <a:rPr lang="en-US" b="1" dirty="0"/>
              <a:t>, M.D. </a:t>
            </a:r>
            <a:r>
              <a:rPr lang="en-US" b="1" dirty="0" err="1"/>
              <a:t>Sobsey</a:t>
            </a:r>
            <a:r>
              <a:rPr lang="en-US" b="1" dirty="0"/>
              <a:t>. </a:t>
            </a:r>
            <a:endParaRPr lang="en-US" dirty="0"/>
          </a:p>
          <a:p>
            <a:r>
              <a:rPr lang="en-US" dirty="0"/>
              <a:t>*University of North Carolina, CB 7431, Chapel Hill, NC, 27514, USA. </a:t>
            </a:r>
          </a:p>
          <a:p>
            <a:endParaRPr lang="en-US" dirty="0"/>
          </a:p>
          <a:p>
            <a:r>
              <a:rPr lang="en-US" dirty="0"/>
              <a:t>Long ripening period</a:t>
            </a:r>
          </a:p>
          <a:p>
            <a:r>
              <a:rPr lang="en-US" dirty="0"/>
              <a:t>After pore volume is flushed has poor performance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1BECB-13CB-4FA7-B039-02B925C552CE}" type="slidenum">
              <a:rPr lang="en-US"/>
              <a:pPr/>
              <a:t>4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DE1AF-861A-4937-A896-CC6A63F47E5E}" type="slidenum">
              <a:rPr lang="en-US"/>
              <a:pPr/>
              <a:t>52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Photo courtesy</a:t>
            </a:r>
            <a:r>
              <a:rPr lang="en-US" baseline="0" dirty="0"/>
              <a:t> of Sarah Long taken In La </a:t>
            </a:r>
            <a:r>
              <a:rPr lang="en-US" baseline="0" dirty="0" err="1"/>
              <a:t>Mosquitia</a:t>
            </a:r>
            <a:r>
              <a:rPr lang="en-US" baseline="0" dirty="0"/>
              <a:t>, Honduras in October of 2010.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90027-AD36-416E-8B0F-CCCC7E8FF22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8E36C-C7D2-4C11-8489-1CF0185E12F8}" type="slidenum">
              <a:rPr lang="en-US"/>
              <a:pPr/>
              <a:t>54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60355-A258-4846-8821-01E087D57439}" type="slidenum">
              <a:rPr lang="en-US"/>
              <a:pPr/>
              <a:t>55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http://www.lenntech.com/cartridgefilter-bagfilter.htm</a:t>
            </a:r>
          </a:p>
          <a:p>
            <a:r>
              <a:rPr lang="en-US" dirty="0"/>
              <a:t>http://www.nesc.wvu.edu/ndwc/pdf/OT/TB/OT_TB_su01.pdf on DE filters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5E679-E79D-4DA9-95CC-AB0A63A11F54}" type="slidenum">
              <a:rPr lang="en-US"/>
              <a:pPr/>
              <a:t>56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Enhanced Particle Capture through Aluminum Hydroxide Addition to Pores in Sand Media 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Authors: Po-</a:t>
            </a:r>
            <a:r>
              <a:rPr lang="en-U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Hsun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Lin, Leonard W. Lion, and Monroe L. Weber-Shirk*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90027-AD36-416E-8B0F-CCCC7E8FF223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Enhanced Particle Capture through Aluminum Hydroxide Addition to Pores in Sand Media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Authors: Po-</a:t>
            </a:r>
            <a:r>
              <a:rPr lang="en-U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Hsun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Lin, Leonard W. Lion, and Monroe L. Weber-Shirk*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90027-AD36-416E-8B0F-CCCC7E8FF223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8.73 in Water Quality</a:t>
            </a:r>
            <a:r>
              <a:rPr lang="en-US" baseline="0" dirty="0"/>
              <a:t> and Treatment: A Handbook of Community Water Supplies. Fifth edition.</a:t>
            </a:r>
          </a:p>
          <a:p>
            <a:r>
              <a:rPr lang="en-US" baseline="0" dirty="0"/>
              <a:t>Photo is of abandoned filters at El </a:t>
            </a:r>
            <a:r>
              <a:rPr lang="en-US" baseline="0" dirty="0" err="1"/>
              <a:t>Cambray</a:t>
            </a:r>
            <a:r>
              <a:rPr lang="en-US" baseline="0" dirty="0"/>
              <a:t> water treatment plant in Guatemala 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90027-AD36-416E-8B0F-CCCC7E8FF223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736F5-3564-498F-B6D5-0E700214C1D9}" type="slidenum">
              <a:rPr lang="en-US"/>
              <a:pPr/>
              <a:t>5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EDDF6-C1A9-497F-8412-ED921FD3EEDF}" type="slidenum">
              <a:rPr lang="en-US"/>
              <a:pPr/>
              <a:t>6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9D6849-AC28-4603-9693-0825196C92B2}" type="slidenum">
              <a:rPr lang="en-US"/>
              <a:pPr/>
              <a:t>7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FD5AF-AB5B-415A-914C-9FF47325E86C}" type="slidenum">
              <a:rPr lang="en-US"/>
              <a:pPr/>
              <a:t>8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7C23D5-6158-4A0A-ACE8-4440836377C5}" type="slidenum">
              <a:rPr lang="en-US"/>
              <a:pPr/>
              <a:t>9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56DCD3FC-9B2D-40E7-8769-F1716260C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F46E8-4335-45A0-82AF-7473F25C1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DD9C3-50C9-4DA3-9206-6CC8C708B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B0678-6247-4395-BEF1-D1B1B1D2F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F59EA-8461-40A6-B8F4-26C8CC6A5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6AE8C-0458-4CA7-BB34-F68D22880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67632-A360-4D36-9B7C-B5A1967F6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7F85CF-43D1-426F-8E04-9019FBAC5D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165A093-3008-48F0-87E8-D7DCDEB270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1.xml"/><Relationship Id="rId7" Type="http://schemas.openxmlformats.org/officeDocument/2006/relationships/image" Target="../media/image32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80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Relationship Id="rId5" Type="http://schemas.openxmlformats.org/officeDocument/2006/relationships/image" Target="../media/image38.wmf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61/(ASCE)EE.1943-7870.000049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45.xml"/><Relationship Id="rId7" Type="http://schemas.openxmlformats.org/officeDocument/2006/relationships/image" Target="../media/image53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52.wmf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6.png"/><Relationship Id="rId4" Type="http://schemas.openxmlformats.org/officeDocument/2006/relationships/tags" Target="../tags/tag46.xml"/><Relationship Id="rId9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9.wmf"/><Relationship Id="rId10" Type="http://schemas.openxmlformats.org/officeDocument/2006/relationships/image" Target="../media/image61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67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4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66.emf"/><Relationship Id="rId5" Type="http://schemas.openxmlformats.org/officeDocument/2006/relationships/image" Target="../media/image63.emf"/><Relationship Id="rId15" Type="http://schemas.openxmlformats.org/officeDocument/2006/relationships/image" Target="../media/image68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65.emf"/><Relationship Id="rId1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69.e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eg"/><Relationship Id="rId5" Type="http://schemas.openxmlformats.org/officeDocument/2006/relationships/image" Target="../media/image82.jpeg"/><Relationship Id="rId4" Type="http://schemas.openxmlformats.org/officeDocument/2006/relationships/image" Target="../media/image8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e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8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85.wmf"/><Relationship Id="rId4" Type="http://schemas.openxmlformats.org/officeDocument/2006/relationships/chart" Target="../charts/chart1.xml"/><Relationship Id="rId9" Type="http://schemas.openxmlformats.org/officeDocument/2006/relationships/oleObject" Target="../embeddings/oleObject1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8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2.jpeg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9" Type="http://schemas.openxmlformats.org/officeDocument/2006/relationships/image" Target="../media/image8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3.jpeg"/><Relationship Id="rId4" Type="http://schemas.openxmlformats.org/officeDocument/2006/relationships/image" Target="../media/image82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9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83.jpeg"/><Relationship Id="rId5" Type="http://schemas.openxmlformats.org/officeDocument/2006/relationships/chart" Target="../charts/chart2.xml"/><Relationship Id="rId10" Type="http://schemas.openxmlformats.org/officeDocument/2006/relationships/image" Target="../media/image82.jpeg"/><Relationship Id="rId4" Type="http://schemas.openxmlformats.org/officeDocument/2006/relationships/image" Target="../media/image92.png"/><Relationship Id="rId9" Type="http://schemas.openxmlformats.org/officeDocument/2006/relationships/image" Target="../media/image9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96.jpeg"/><Relationship Id="rId4" Type="http://schemas.openxmlformats.org/officeDocument/2006/relationships/image" Target="../media/image9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82.jpeg"/><Relationship Id="rId7" Type="http://schemas.openxmlformats.org/officeDocument/2006/relationships/image" Target="../media/image104.jpeg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jpeg"/><Relationship Id="rId11" Type="http://schemas.openxmlformats.org/officeDocument/2006/relationships/image" Target="../media/image108.png"/><Relationship Id="rId5" Type="http://schemas.openxmlformats.org/officeDocument/2006/relationships/image" Target="../media/image102.jpeg"/><Relationship Id="rId10" Type="http://schemas.openxmlformats.org/officeDocument/2006/relationships/image" Target="../media/image107.png"/><Relationship Id="rId4" Type="http://schemas.openxmlformats.org/officeDocument/2006/relationships/image" Target="../media/image83.jpeg"/><Relationship Id="rId9" Type="http://schemas.openxmlformats.org/officeDocument/2006/relationships/image" Target="../media/image106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jpeg"/><Relationship Id="rId3" Type="http://schemas.openxmlformats.org/officeDocument/2006/relationships/image" Target="../media/image82.jpeg"/><Relationship Id="rId7" Type="http://schemas.openxmlformats.org/officeDocument/2006/relationships/image" Target="../media/image10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jpeg"/><Relationship Id="rId11" Type="http://schemas.openxmlformats.org/officeDocument/2006/relationships/image" Target="../media/image112.emf"/><Relationship Id="rId5" Type="http://schemas.openxmlformats.org/officeDocument/2006/relationships/image" Target="../media/image103.jpeg"/><Relationship Id="rId10" Type="http://schemas.openxmlformats.org/officeDocument/2006/relationships/image" Target="../media/image111.png"/><Relationship Id="rId4" Type="http://schemas.openxmlformats.org/officeDocument/2006/relationships/image" Target="../media/image83.jpeg"/><Relationship Id="rId9" Type="http://schemas.openxmlformats.org/officeDocument/2006/relationships/image" Target="../media/image96.jpe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1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tags" Target="../tags/tag7.xml"/><Relationship Id="rId21" Type="http://schemas.openxmlformats.org/officeDocument/2006/relationships/image" Target="../media/image15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tags" Target="../tags/tag6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18.png"/><Relationship Id="rId5" Type="http://schemas.openxmlformats.org/officeDocument/2006/relationships/tags" Target="../tags/tag9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tags" Target="../tags/tag14.xml"/><Relationship Id="rId19" Type="http://schemas.openxmlformats.org/officeDocument/2006/relationships/image" Target="../media/image13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notesSlide" Target="../notesSlides/notesSlide7.xml"/><Relationship Id="rId2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tags" Target="../tags/tag18.xml"/><Relationship Id="rId16" Type="http://schemas.openxmlformats.org/officeDocument/2006/relationships/image" Target="../media/image26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1.png"/><Relationship Id="rId5" Type="http://schemas.openxmlformats.org/officeDocument/2006/relationships/tags" Target="../tags/tag21.xml"/><Relationship Id="rId15" Type="http://schemas.openxmlformats.org/officeDocument/2006/relationships/image" Target="../media/image25.png"/><Relationship Id="rId10" Type="http://schemas.openxmlformats.org/officeDocument/2006/relationships/notesSlide" Target="../notesSlides/notesSlide8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7.xml"/><Relationship Id="rId7" Type="http://schemas.openxmlformats.org/officeDocument/2006/relationships/image" Target="../media/image2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1.png"/><Relationship Id="rId4" Type="http://schemas.openxmlformats.org/officeDocument/2006/relationships/tags" Target="../tags/tag28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Points</a:t>
            </a:r>
          </a:p>
        </p:txBody>
      </p:sp>
      <p:pic>
        <p:nvPicPr>
          <p:cNvPr id="59396" name="Picture 4" descr="jan 1991 1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4850" y="1620838"/>
            <a:ext cx="7691438" cy="523716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What are the length scales that are related to particle capture by a filter?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______________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__________________________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______________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Porosity (void volume/filter volume)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Create dimensionless groups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Choose the repeating length ________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47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2148" t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933055" y="2793308"/>
            <a:ext cx="1569660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Filter depth (z)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911624" y="3143351"/>
            <a:ext cx="3937397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Collector diameter (media size) (d</a:t>
            </a:r>
            <a:r>
              <a:rPr lang="en-US" sz="1800" b="0" baseline="-25000">
                <a:solidFill>
                  <a:schemeClr val="folHlink"/>
                </a:solidFill>
              </a:rPr>
              <a:t>c</a:t>
            </a:r>
            <a:r>
              <a:rPr lang="en-US" sz="1800" b="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954486" y="3493395"/>
            <a:ext cx="2159566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Particle diameter (d</a:t>
            </a:r>
            <a:r>
              <a:rPr lang="en-US" sz="1800" b="0" baseline="-25000">
                <a:solidFill>
                  <a:schemeClr val="folHlink"/>
                </a:solidFill>
              </a:rPr>
              <a:t>p</a:t>
            </a:r>
            <a:r>
              <a:rPr lang="en-US" sz="1800" b="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376342" y="4546799"/>
            <a:ext cx="522900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(d</a:t>
            </a:r>
            <a:r>
              <a:rPr lang="en-US" sz="1800" b="0" baseline="-25000">
                <a:solidFill>
                  <a:schemeClr val="folHlink"/>
                </a:solidFill>
              </a:rPr>
              <a:t>c</a:t>
            </a:r>
            <a:r>
              <a:rPr lang="en-US" sz="1800" b="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2806303" y="5356622"/>
            <a:ext cx="2223686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Number of collectors!</a:t>
            </a: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2812257" y="5756672"/>
            <a:ext cx="216098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5292328" y="5707856"/>
            <a:ext cx="1565672" cy="25391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1050" b="0"/>
              <a:t>Definition used in model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93" y="4994443"/>
            <a:ext cx="2477714" cy="45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D5E9D-4B24-42E7-ABCD-649C5D362D8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" y="7085892"/>
            <a:ext cx="723428" cy="419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39AEC1-92A3-47DF-A4CC-6258250339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60" y="7133892"/>
            <a:ext cx="676571" cy="37142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00069 -0.1673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1.38889E-6 -0.17476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/>
      <p:bldP spid="74757" grpId="0"/>
      <p:bldP spid="74758" grpId="0"/>
      <p:bldP spid="74761" grpId="0"/>
      <p:bldP spid="747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functional relationship</a:t>
            </a:r>
          </a:p>
        </p:txBody>
      </p:sp>
      <p:sp>
        <p:nvSpPr>
          <p:cNvPr id="75781" name="Text Box 5 1"/>
          <p:cNvSpPr txBox="1">
            <a:spLocks noChangeArrowheads="1"/>
          </p:cNvSpPr>
          <p:nvPr/>
        </p:nvSpPr>
        <p:spPr bwMode="auto">
          <a:xfrm rot="19800000">
            <a:off x="1680737" y="2368035"/>
            <a:ext cx="1409360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folHlink"/>
                </a:solidFill>
              </a:rPr>
              <a:t>Length ratios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 rot="19800000">
            <a:off x="2492090" y="2396610"/>
            <a:ext cx="1281120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Force ratios</a:t>
            </a:r>
          </a:p>
        </p:txBody>
      </p:sp>
      <p:sp>
        <p:nvSpPr>
          <p:cNvPr id="75783" name="AutoShape 7"/>
          <p:cNvSpPr>
            <a:spLocks/>
          </p:cNvSpPr>
          <p:nvPr/>
        </p:nvSpPr>
        <p:spPr bwMode="auto">
          <a:xfrm rot="-5400000">
            <a:off x="1803202" y="2919354"/>
            <a:ext cx="280988" cy="459700"/>
          </a:xfrm>
          <a:prstGeom prst="rightBrace">
            <a:avLst>
              <a:gd name="adj1" fmla="val 2729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 sz="2100"/>
          </a:p>
        </p:txBody>
      </p:sp>
      <p:sp>
        <p:nvSpPr>
          <p:cNvPr id="75784" name="AutoShape 8"/>
          <p:cNvSpPr>
            <a:spLocks/>
          </p:cNvSpPr>
          <p:nvPr/>
        </p:nvSpPr>
        <p:spPr bwMode="auto">
          <a:xfrm rot="-5400000">
            <a:off x="2626039" y="2916674"/>
            <a:ext cx="280988" cy="443627"/>
          </a:xfrm>
          <a:prstGeom prst="rightBrace">
            <a:avLst>
              <a:gd name="adj1" fmla="val 1899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 sz="2100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V="1">
            <a:off x="1959769" y="2362201"/>
            <a:ext cx="1042988" cy="6024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75786" name="Line 10 1"/>
          <p:cNvSpPr>
            <a:spLocks noChangeShapeType="1"/>
          </p:cNvSpPr>
          <p:nvPr/>
        </p:nvSpPr>
        <p:spPr bwMode="auto">
          <a:xfrm flipV="1">
            <a:off x="2768914" y="2347913"/>
            <a:ext cx="1042988" cy="6024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544116" y="3761185"/>
            <a:ext cx="5827236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/>
              <a:t>If we double depth of filter what does </a:t>
            </a:r>
            <a:r>
              <a:rPr lang="en-US" sz="1800" b="0" i="1" dirty="0" err="1"/>
              <a:t>pC</a:t>
            </a:r>
            <a:r>
              <a:rPr lang="en-US" sz="1800" b="0" i="1" dirty="0"/>
              <a:t>*</a:t>
            </a:r>
            <a:r>
              <a:rPr lang="en-US" sz="1800" b="0" dirty="0"/>
              <a:t> do? ___________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4888707" y="3725466"/>
            <a:ext cx="902811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doubles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533400" y="4706541"/>
            <a:ext cx="5615640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How do we get more detail on this functional relationship?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585787" y="5070872"/>
            <a:ext cx="2473754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Empirical measurements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595313" y="5466160"/>
            <a:ext cx="1883849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Numerical models</a:t>
            </a:r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665560" y="5345906"/>
            <a:ext cx="22752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675085" y="5761435"/>
            <a:ext cx="22550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18" name="Text Box 5 2"/>
          <p:cNvSpPr txBox="1">
            <a:spLocks noChangeArrowheads="1"/>
          </p:cNvSpPr>
          <p:nvPr/>
        </p:nvSpPr>
        <p:spPr bwMode="auto">
          <a:xfrm>
            <a:off x="4102341" y="3160111"/>
            <a:ext cx="2120837" cy="32316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500" b="0" dirty="0">
                <a:solidFill>
                  <a:schemeClr val="folHlink"/>
                </a:solidFill>
                <a:latin typeface="Symbol" pitchFamily="18" charset="2"/>
              </a:rPr>
              <a:t>a</a:t>
            </a:r>
            <a:r>
              <a:rPr lang="en-US" sz="1500" b="0" dirty="0">
                <a:solidFill>
                  <a:schemeClr val="folHlink"/>
                </a:solidFill>
              </a:rPr>
              <a:t>=Attachment efficiency</a:t>
            </a:r>
          </a:p>
        </p:txBody>
      </p:sp>
      <p:sp>
        <p:nvSpPr>
          <p:cNvPr id="19" name="Line 10 2"/>
          <p:cNvSpPr>
            <a:spLocks noChangeShapeType="1"/>
          </p:cNvSpPr>
          <p:nvPr/>
        </p:nvSpPr>
        <p:spPr bwMode="auto">
          <a:xfrm flipV="1">
            <a:off x="4150750" y="3446912"/>
            <a:ext cx="1990742" cy="5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 sz="210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4" y="3299187"/>
            <a:ext cx="2487533" cy="199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1" y="4220715"/>
            <a:ext cx="2490668" cy="2066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75782" grpId="0"/>
      <p:bldP spid="75789" grpId="0"/>
      <p:bldP spid="75791" grpId="0"/>
      <p:bldP spid="75792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Filtration Model Limitations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Filtration model is really a “clean bed” model</a:t>
            </a:r>
          </a:p>
          <a:p>
            <a:pPr lvl="1"/>
            <a:r>
              <a:rPr lang="en-US" sz="1800" dirty="0"/>
              <a:t>Likely not able to explain performance during a filter run</a:t>
            </a:r>
          </a:p>
          <a:p>
            <a:pPr lvl="1"/>
            <a:r>
              <a:rPr lang="en-US" sz="1800" dirty="0"/>
              <a:t>Doesn’t account for pore filling</a:t>
            </a:r>
          </a:p>
          <a:p>
            <a:r>
              <a:rPr lang="en-US" sz="2100" dirty="0" err="1"/>
              <a:t>pC</a:t>
            </a:r>
            <a:r>
              <a:rPr lang="en-US" sz="2100" dirty="0"/>
              <a:t>* is proportional to depth (not consistent with observations of operating filters)</a:t>
            </a:r>
          </a:p>
          <a:p>
            <a:r>
              <a:rPr lang="en-US" sz="2100" dirty="0" err="1"/>
              <a:t>pC</a:t>
            </a:r>
            <a:r>
              <a:rPr lang="en-US" sz="2100" dirty="0"/>
              <a:t>* is independent of influent particle concentration (not consistent with observations of operating filters)</a:t>
            </a:r>
          </a:p>
          <a:p>
            <a:r>
              <a:rPr lang="en-US" sz="2100" dirty="0"/>
              <a:t>Influent particle size distribution is likely very important and may control </a:t>
            </a:r>
            <a:r>
              <a:rPr lang="en-US" sz="2100" dirty="0" err="1"/>
              <a:t>pC</a:t>
            </a:r>
            <a:r>
              <a:rPr lang="en-US" sz="2100" dirty="0"/>
              <a:t>* for real filters </a:t>
            </a:r>
          </a:p>
        </p:txBody>
      </p:sp>
    </p:spTree>
    <p:extLst>
      <p:ext uri="{BB962C8B-B14F-4D97-AF65-F5344CB8AC3E}">
        <p14:creationId xmlns:p14="http://schemas.microsoft.com/office/powerpoint/2010/main" val="17069953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4" y="2309410"/>
            <a:ext cx="1068572" cy="2948571"/>
          </a:xfrm>
          <a:prstGeom prst="rect">
            <a:avLst/>
          </a:prstGeom>
        </p:spPr>
      </p:pic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Stacked Rapid Sand Filter predicted performance for biological particle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33350" y="5384007"/>
            <a:ext cx="4262438" cy="646331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1800" b="0" dirty="0"/>
              <a:t>Not very good at removing particles that haven’t been flocculated</a:t>
            </a:r>
          </a:p>
        </p:txBody>
      </p:sp>
      <p:sp>
        <p:nvSpPr>
          <p:cNvPr id="222220" name="AutoShape 12 1"/>
          <p:cNvSpPr>
            <a:spLocks noChangeArrowheads="1"/>
          </p:cNvSpPr>
          <p:nvPr/>
        </p:nvSpPr>
        <p:spPr bwMode="auto">
          <a:xfrm>
            <a:off x="822247" y="4498733"/>
            <a:ext cx="204383" cy="43157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2650" y="2011975"/>
            <a:ext cx="4285351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AutoShape 12 2"/>
          <p:cNvSpPr>
            <a:spLocks noChangeArrowheads="1"/>
          </p:cNvSpPr>
          <p:nvPr/>
        </p:nvSpPr>
        <p:spPr bwMode="auto">
          <a:xfrm>
            <a:off x="764648" y="2239566"/>
            <a:ext cx="1307993" cy="40076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noAutofit/>
          </a:bodyPr>
          <a:lstStyle/>
          <a:p>
            <a:endParaRPr lang="en-US" sz="21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0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3" y="2309410"/>
            <a:ext cx="1068572" cy="2948571"/>
          </a:xfrm>
          <a:prstGeom prst="rect">
            <a:avLst/>
          </a:prstGeom>
        </p:spPr>
      </p:pic>
      <p:pic>
        <p:nvPicPr>
          <p:cNvPr id="7843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0662" y="2171700"/>
            <a:ext cx="4292999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Stacked Rapid Sand Filter predicted performance for inorganic particle</a:t>
            </a:r>
          </a:p>
        </p:txBody>
      </p:sp>
      <p:sp>
        <p:nvSpPr>
          <p:cNvPr id="11" name="AutoShape 12 1"/>
          <p:cNvSpPr>
            <a:spLocks noChangeArrowheads="1"/>
          </p:cNvSpPr>
          <p:nvPr/>
        </p:nvSpPr>
        <p:spPr bwMode="auto">
          <a:xfrm>
            <a:off x="3357563" y="2914650"/>
            <a:ext cx="950119" cy="1857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noAutofit/>
          </a:bodyPr>
          <a:lstStyle/>
          <a:p>
            <a:endParaRPr lang="en-US" sz="2100"/>
          </a:p>
        </p:txBody>
      </p:sp>
      <p:sp>
        <p:nvSpPr>
          <p:cNvPr id="12" name="AutoShape 12 2"/>
          <p:cNvSpPr>
            <a:spLocks noChangeArrowheads="1"/>
          </p:cNvSpPr>
          <p:nvPr/>
        </p:nvSpPr>
        <p:spPr bwMode="auto">
          <a:xfrm>
            <a:off x="807774" y="2293144"/>
            <a:ext cx="1328738" cy="354806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noAutofit/>
          </a:bodyPr>
          <a:lstStyle/>
          <a:p>
            <a:endParaRPr lang="en-US" sz="2100"/>
          </a:p>
        </p:txBody>
      </p:sp>
      <p:sp>
        <p:nvSpPr>
          <p:cNvPr id="2" name="TextBox 1"/>
          <p:cNvSpPr txBox="1"/>
          <p:nvPr/>
        </p:nvSpPr>
        <p:spPr>
          <a:xfrm>
            <a:off x="214951" y="5324439"/>
            <a:ext cx="29888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dirty="0"/>
              <a:t>What is the density of particles that are being removed in a </a:t>
            </a:r>
            <a:r>
              <a:rPr lang="en-US" sz="1500" b="0" dirty="0" err="1"/>
              <a:t>StaRS</a:t>
            </a:r>
            <a:r>
              <a:rPr lang="en-US" sz="1500" b="0" dirty="0"/>
              <a:t> Filter?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StaRS</a:t>
            </a:r>
            <a:r>
              <a:rPr lang="en-US" dirty="0"/>
              <a:t> and Fractal Flocs predicted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537" y="2376681"/>
            <a:ext cx="2323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0" dirty="0"/>
              <a:t>The filtration model combined with the fractal flocculation model suggests that filtration is dominated by interception for all particles sizes for approach velocities above about 1 mm/s.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14B11-50F2-48AF-9355-385E751EB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45" y="2221654"/>
            <a:ext cx="3929075" cy="349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as Flocculator?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loss of 40 cm</a:t>
            </a:r>
          </a:p>
          <a:p>
            <a:r>
              <a:rPr lang="en-US" dirty="0"/>
              <a:t>Residence time of 44 s</a:t>
            </a:r>
          </a:p>
          <a:p>
            <a:r>
              <a:rPr lang="en-US" dirty="0" err="1"/>
              <a:t>G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/>
              <a:t> of 13,000!</a:t>
            </a:r>
          </a:p>
          <a:p>
            <a:r>
              <a:rPr lang="en-US" dirty="0"/>
              <a:t>Filter provides one last chance for flocculation especially after head loss increases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88" y="2125979"/>
            <a:ext cx="1333715" cy="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174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0C0BC8-6369-453C-9CB7-1905540F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 of particles that make it through a constriction</a:t>
            </a:r>
          </a:p>
        </p:txBody>
      </p:sp>
      <p:pic>
        <p:nvPicPr>
          <p:cNvPr id="5" name="Picture 4" descr="IguanaTex Bitmap Display&#10;&#10;\documentclass{article}&#10;\usepackage{amsmath}&#10;\pagestyle{empty}&#10;\begin{document}&#10;&#10;$$C_{pore}^{\ast_{U}} = 1 - 2 \alpha \Pi_D + \alpha \Pi_D^2 $$&#10;&#10;&#10;\end{document}">
            <a:extLst>
              <a:ext uri="{FF2B5EF4-FFF2-40B4-BE49-F238E27FC236}">
                <a16:creationId xmlns:a16="http://schemas.microsoft.com/office/drawing/2014/main" id="{6FCA005E-7A19-48B9-9E9D-665CCCECCE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7" y="5609954"/>
            <a:ext cx="2126857" cy="24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71DA6-55A6-45CA-BB48-6707D9917E1D}"/>
              </a:ext>
            </a:extLst>
          </p:cNvPr>
          <p:cNvSpPr/>
          <p:nvPr/>
        </p:nvSpPr>
        <p:spPr bwMode="auto">
          <a:xfrm>
            <a:off x="2109652" y="3045573"/>
            <a:ext cx="138564" cy="27699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A7CF5E-9AB7-4F44-A712-C059F35F6BF4}"/>
              </a:ext>
            </a:extLst>
          </p:cNvPr>
          <p:cNvSpPr/>
          <p:nvPr/>
        </p:nvSpPr>
        <p:spPr bwMode="auto">
          <a:xfrm>
            <a:off x="285530" y="2950633"/>
            <a:ext cx="1677015" cy="389513"/>
          </a:xfrm>
          <a:prstGeom prst="ellipse">
            <a:avLst/>
          </a:prstGeom>
          <a:solidFill>
            <a:srgbClr val="817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5267D2-85C6-46EA-9425-1F36A857EC62}"/>
              </a:ext>
            </a:extLst>
          </p:cNvPr>
          <p:cNvSpPr/>
          <p:nvPr/>
        </p:nvSpPr>
        <p:spPr bwMode="auto">
          <a:xfrm>
            <a:off x="1952894" y="2200645"/>
            <a:ext cx="194847" cy="3895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BB773-CB23-4599-BFEA-7F5986C15F12}"/>
              </a:ext>
            </a:extLst>
          </p:cNvPr>
          <p:cNvSpPr/>
          <p:nvPr/>
        </p:nvSpPr>
        <p:spPr bwMode="auto">
          <a:xfrm>
            <a:off x="5204047" y="3170671"/>
            <a:ext cx="194847" cy="38951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0A689E-5B81-4225-930F-DFF89307372F}"/>
              </a:ext>
            </a:extLst>
          </p:cNvPr>
          <p:cNvSpPr/>
          <p:nvPr/>
        </p:nvSpPr>
        <p:spPr>
          <a:xfrm>
            <a:off x="4815265" y="261927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  <a:latin typeface="Candara"/>
              </a:rPr>
              <a:t>D</a:t>
            </a:r>
            <a:r>
              <a:rPr lang="en-US" sz="2400" b="0" kern="0" baseline="-25000" dirty="0">
                <a:solidFill>
                  <a:srgbClr val="000000"/>
                </a:solidFill>
                <a:latin typeface="Candara"/>
              </a:rPr>
              <a:t>P</a:t>
            </a:r>
            <a:endParaRPr lang="en-US" sz="2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6A7F1-F707-4F03-B97E-0296B4E1530C}"/>
              </a:ext>
            </a:extLst>
          </p:cNvPr>
          <p:cNvSpPr txBox="1"/>
          <p:nvPr/>
        </p:nvSpPr>
        <p:spPr>
          <a:xfrm>
            <a:off x="5412255" y="2500249"/>
            <a:ext cx="4598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0" dirty="0">
                <a:latin typeface="+mn-lt"/>
              </a:rPr>
              <a:t>D</a:t>
            </a:r>
            <a:r>
              <a:rPr lang="en-US" sz="2100" b="0" baseline="-25000" dirty="0">
                <a:latin typeface="+mn-lt"/>
              </a:rPr>
              <a:t>C</a:t>
            </a:r>
            <a:endParaRPr lang="en-US" sz="2100" b="0" dirty="0"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7D9FB5-AE90-440E-8DB1-645E19B18F87}"/>
              </a:ext>
            </a:extLst>
          </p:cNvPr>
          <p:cNvSpPr/>
          <p:nvPr/>
        </p:nvSpPr>
        <p:spPr bwMode="auto">
          <a:xfrm>
            <a:off x="1952894" y="3715936"/>
            <a:ext cx="194847" cy="3895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149280-7DBB-42AC-9B2D-DB143D1E28F7}"/>
              </a:ext>
            </a:extLst>
          </p:cNvPr>
          <p:cNvSpPr/>
          <p:nvPr/>
        </p:nvSpPr>
        <p:spPr bwMode="auto">
          <a:xfrm rot="5400000">
            <a:off x="1355272" y="3061678"/>
            <a:ext cx="157734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394DEA-0DFA-4F5D-AFDF-9C767D6D2E99}"/>
              </a:ext>
            </a:extLst>
          </p:cNvPr>
          <p:cNvSpPr/>
          <p:nvPr/>
        </p:nvSpPr>
        <p:spPr bwMode="auto">
          <a:xfrm rot="5400000">
            <a:off x="4576859" y="4536944"/>
            <a:ext cx="13856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F7DB4-5340-4007-A30E-621BA6851292}"/>
              </a:ext>
            </a:extLst>
          </p:cNvPr>
          <p:cNvSpPr/>
          <p:nvPr/>
        </p:nvSpPr>
        <p:spPr bwMode="auto">
          <a:xfrm>
            <a:off x="2109652" y="3872832"/>
            <a:ext cx="13856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D97CF6-AB8F-4168-BECD-293177F6942F}"/>
              </a:ext>
            </a:extLst>
          </p:cNvPr>
          <p:cNvSpPr/>
          <p:nvPr/>
        </p:nvSpPr>
        <p:spPr bwMode="auto">
          <a:xfrm rot="5400000">
            <a:off x="3004608" y="3060589"/>
            <a:ext cx="157734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7490DA-B3DC-485C-9CD5-7290471B7627}"/>
              </a:ext>
            </a:extLst>
          </p:cNvPr>
          <p:cNvSpPr/>
          <p:nvPr/>
        </p:nvSpPr>
        <p:spPr bwMode="auto">
          <a:xfrm>
            <a:off x="5452115" y="5282644"/>
            <a:ext cx="138564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77F90F-3D29-43F7-AF69-9F7B7C1286E2}"/>
              </a:ext>
            </a:extLst>
          </p:cNvPr>
          <p:cNvSpPr/>
          <p:nvPr/>
        </p:nvSpPr>
        <p:spPr bwMode="auto">
          <a:xfrm>
            <a:off x="5452115" y="5187966"/>
            <a:ext cx="138564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CF6B72-09CB-43EF-B004-E5985AF3FAEF}"/>
              </a:ext>
            </a:extLst>
          </p:cNvPr>
          <p:cNvSpPr/>
          <p:nvPr/>
        </p:nvSpPr>
        <p:spPr bwMode="auto">
          <a:xfrm>
            <a:off x="5541257" y="5187966"/>
            <a:ext cx="138564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55BB28-94E1-4964-81EB-8D95D49A6050}"/>
              </a:ext>
            </a:extLst>
          </p:cNvPr>
          <p:cNvSpPr/>
          <p:nvPr/>
        </p:nvSpPr>
        <p:spPr bwMode="auto">
          <a:xfrm>
            <a:off x="5541257" y="5282644"/>
            <a:ext cx="138564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47370B-CB49-4AD2-95A9-07DDFD121B12}"/>
              </a:ext>
            </a:extLst>
          </p:cNvPr>
          <p:cNvSpPr/>
          <p:nvPr/>
        </p:nvSpPr>
        <p:spPr bwMode="auto">
          <a:xfrm rot="5400000">
            <a:off x="4671563" y="4540210"/>
            <a:ext cx="13856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3EEE59-0E37-43F2-B7BB-C81DDF57BD75}"/>
              </a:ext>
            </a:extLst>
          </p:cNvPr>
          <p:cNvSpPr/>
          <p:nvPr/>
        </p:nvSpPr>
        <p:spPr bwMode="auto">
          <a:xfrm rot="5400000">
            <a:off x="4766268" y="4543477"/>
            <a:ext cx="13856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09B970-C764-459B-AC3E-025AA610B2EA}"/>
              </a:ext>
            </a:extLst>
          </p:cNvPr>
          <p:cNvSpPr/>
          <p:nvPr/>
        </p:nvSpPr>
        <p:spPr bwMode="auto">
          <a:xfrm rot="5400000">
            <a:off x="4860973" y="4546743"/>
            <a:ext cx="13856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AAD7DD-D6EC-40CB-BF22-93F765F77A12}"/>
              </a:ext>
            </a:extLst>
          </p:cNvPr>
          <p:cNvSpPr/>
          <p:nvPr/>
        </p:nvSpPr>
        <p:spPr bwMode="auto">
          <a:xfrm rot="10800000">
            <a:off x="2900735" y="2232187"/>
            <a:ext cx="13856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52E1D5-F666-4431-A339-1745E7283A30}"/>
              </a:ext>
            </a:extLst>
          </p:cNvPr>
          <p:cNvSpPr/>
          <p:nvPr/>
        </p:nvSpPr>
        <p:spPr bwMode="auto">
          <a:xfrm>
            <a:off x="2105419" y="2222613"/>
            <a:ext cx="138564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D90702-0D91-4194-B132-34229F9CBC56}"/>
              </a:ext>
            </a:extLst>
          </p:cNvPr>
          <p:cNvSpPr/>
          <p:nvPr/>
        </p:nvSpPr>
        <p:spPr bwMode="auto">
          <a:xfrm>
            <a:off x="2105419" y="3872425"/>
            <a:ext cx="138564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29A32A-6C8B-41D3-825B-6604FEB051A9}"/>
              </a:ext>
            </a:extLst>
          </p:cNvPr>
          <p:cNvSpPr/>
          <p:nvPr/>
        </p:nvSpPr>
        <p:spPr bwMode="auto">
          <a:xfrm>
            <a:off x="3763069" y="3872425"/>
            <a:ext cx="138564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EF5F8C-9B7C-416A-9826-29F6017D159C}"/>
              </a:ext>
            </a:extLst>
          </p:cNvPr>
          <p:cNvSpPr/>
          <p:nvPr/>
        </p:nvSpPr>
        <p:spPr bwMode="auto">
          <a:xfrm>
            <a:off x="3755572" y="2227887"/>
            <a:ext cx="138564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0975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particles slip through a small restriction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B634E-0792-4A25-8E15-B3BC5B5BE6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4260" y="2524571"/>
            <a:ext cx="3100388" cy="23217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45959" y="5121137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357" y="3089038"/>
            <a:ext cx="288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+mn-lt"/>
              </a:rPr>
              <a:t>The vast majority of small particles slide right through a constriction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5021" y="2210189"/>
            <a:ext cx="11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latin typeface="+mn-lt"/>
              </a:rPr>
              <a:t>Constriction diameter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1" y="2335530"/>
            <a:ext cx="1919999" cy="4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631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series of restrictions takes a toll on even the small particles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772C3-5889-4823-8C2F-D5FDBAE69A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47481" y="2440026"/>
            <a:ext cx="3121819" cy="24788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015" y="2124715"/>
            <a:ext cx="2886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+mn-lt"/>
              </a:rPr>
              <a:t>If we assume complete mixing in each pore, then the probability of slipping through N pores 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5419" y="2196922"/>
            <a:ext cx="376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+mn-lt"/>
              </a:rPr>
              <a:t>Number of pores to get 90% removal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629" y="4057567"/>
            <a:ext cx="2174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+mn-lt"/>
              </a:rPr>
              <a:t>Number of pores to get a target fraction remaining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4303" y="5077322"/>
            <a:ext cx="368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+mn-lt"/>
              </a:rPr>
              <a:t>How much mixing happens in each pore? Is the outer ring of fluid refreshed?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8" y="3347382"/>
            <a:ext cx="2483429" cy="498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4" y="5077322"/>
            <a:ext cx="2015999" cy="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988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Polymer Accumulation in a Pore</a:t>
            </a:r>
          </a:p>
        </p:txBody>
      </p:sp>
      <p:pic>
        <p:nvPicPr>
          <p:cNvPr id="61445" name="Picture 5" descr="jan 1991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82638" y="1925638"/>
            <a:ext cx="7370762" cy="493236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(or slippery) bad guys sneak through all the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Some small particles escape flocculation, floc filter, plate settlers, and filter</a:t>
            </a:r>
          </a:p>
          <a:p>
            <a:pPr lvl="1"/>
            <a:r>
              <a:rPr lang="en-US" sz="1800" dirty="0"/>
              <a:t>Because they are small</a:t>
            </a:r>
            <a:endParaRPr lang="en-US" sz="1350" dirty="0"/>
          </a:p>
          <a:p>
            <a:pPr lvl="1"/>
            <a:r>
              <a:rPr lang="en-US" sz="1800" dirty="0"/>
              <a:t>Or because a few particles aren’t coated with nanoparticles (they are slippery)</a:t>
            </a:r>
          </a:p>
          <a:p>
            <a:pPr lvl="2"/>
            <a:r>
              <a:rPr lang="en-US" sz="1500" dirty="0"/>
              <a:t>Because they never got enough nanoparticles of coagulant</a:t>
            </a:r>
          </a:p>
          <a:p>
            <a:pPr lvl="2"/>
            <a:r>
              <a:rPr lang="en-US" sz="1500" dirty="0"/>
              <a:t>Or the nanoparticles were sheared off during </a:t>
            </a:r>
          </a:p>
          <a:p>
            <a:pPr lvl="3"/>
            <a:r>
              <a:rPr lang="en-US" sz="1350" dirty="0"/>
              <a:t>Failed attachments</a:t>
            </a:r>
          </a:p>
          <a:p>
            <a:pPr lvl="3"/>
            <a:r>
              <a:rPr lang="en-US" sz="1350" dirty="0"/>
              <a:t>Breakup</a:t>
            </a:r>
          </a:p>
          <a:p>
            <a:r>
              <a:rPr lang="en-US" sz="2100" dirty="0"/>
              <a:t>How could we determine if it is small size or lack of nanoparticles or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20085517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350" dirty="0" err="1"/>
              <a:t>Tufenkji</a:t>
            </a:r>
            <a:r>
              <a:rPr lang="en-US" sz="1350" dirty="0"/>
              <a:t>, N. and M. </a:t>
            </a:r>
            <a:r>
              <a:rPr lang="en-US" sz="1350" dirty="0" err="1"/>
              <a:t>Elimelech</a:t>
            </a:r>
            <a:r>
              <a:rPr lang="en-US" sz="1350" dirty="0"/>
              <a:t> (2004). "Correlation equation for predicting single-collector efficiency in physicochemical filtration in saturated porous media." </a:t>
            </a:r>
            <a:r>
              <a:rPr lang="en-US" sz="1350" u="sng" dirty="0"/>
              <a:t>Environmental-Science-and-Technology</a:t>
            </a:r>
            <a:r>
              <a:rPr lang="en-US" sz="1350" dirty="0"/>
              <a:t> </a:t>
            </a:r>
            <a:r>
              <a:rPr lang="en-US" sz="1350" b="1" dirty="0"/>
              <a:t>38</a:t>
            </a:r>
            <a:r>
              <a:rPr lang="en-US" sz="1350" dirty="0"/>
              <a:t>(2): 529-536.</a:t>
            </a:r>
          </a:p>
          <a:p>
            <a:pPr>
              <a:lnSpc>
                <a:spcPct val="80000"/>
              </a:lnSpc>
            </a:pPr>
            <a:r>
              <a:rPr lang="en-US" sz="1350" dirty="0"/>
              <a:t>Cushing, R. S. and D. F. Lawler (1998). "Depth Filtration: Fundamental Investigation through Three-Dimensional Trajectory Analysis." Environmental Science and Technology 32(23): 3793 -3801.</a:t>
            </a:r>
          </a:p>
          <a:p>
            <a:pPr>
              <a:lnSpc>
                <a:spcPct val="80000"/>
              </a:lnSpc>
            </a:pPr>
            <a:r>
              <a:rPr lang="en-US" sz="1350" dirty="0" err="1"/>
              <a:t>Tobiason</a:t>
            </a:r>
            <a:r>
              <a:rPr lang="en-US" sz="1350" dirty="0"/>
              <a:t>, J. E. and C. R. </a:t>
            </a:r>
            <a:r>
              <a:rPr lang="en-US" sz="1350" dirty="0" err="1"/>
              <a:t>O'Melia</a:t>
            </a:r>
            <a:r>
              <a:rPr lang="en-US" sz="1350" dirty="0"/>
              <a:t> (1988). "Physicochemical Aspects of Particle Removal in Depth Filtration." Journal American Water Works Association 80(12): 54-64.</a:t>
            </a:r>
          </a:p>
          <a:p>
            <a:pPr>
              <a:lnSpc>
                <a:spcPct val="80000"/>
              </a:lnSpc>
            </a:pPr>
            <a:r>
              <a:rPr lang="en-US" sz="1350" dirty="0"/>
              <a:t>Yao, K.-M., M. T. </a:t>
            </a:r>
            <a:r>
              <a:rPr lang="en-US" sz="1350" dirty="0" err="1"/>
              <a:t>Habibian</a:t>
            </a:r>
            <a:r>
              <a:rPr lang="en-US" sz="1350" dirty="0"/>
              <a:t>, et al. (1971). "Water and Waste Water Filtration: Concepts and Applications." Environmental Science and Technology 5(11): 1105.</a:t>
            </a:r>
          </a:p>
          <a:p>
            <a:pPr>
              <a:lnSpc>
                <a:spcPct val="80000"/>
              </a:lnSpc>
            </a:pPr>
            <a:r>
              <a:rPr lang="en-US" sz="1350" dirty="0"/>
              <a:t>M.A. Elliott*, C.E. </a:t>
            </a:r>
            <a:r>
              <a:rPr lang="en-US" sz="1350" dirty="0" err="1"/>
              <a:t>Stauber</a:t>
            </a:r>
            <a:r>
              <a:rPr lang="en-US" sz="1350" dirty="0"/>
              <a:t>, F. </a:t>
            </a:r>
            <a:r>
              <a:rPr lang="en-US" sz="1350" dirty="0" err="1"/>
              <a:t>Koksal</a:t>
            </a:r>
            <a:r>
              <a:rPr lang="en-US" sz="1350" dirty="0"/>
              <a:t>, K.R. Liang, D.K. </a:t>
            </a:r>
            <a:r>
              <a:rPr lang="en-US" sz="1350" dirty="0" err="1"/>
              <a:t>Huslage</a:t>
            </a:r>
            <a:r>
              <a:rPr lang="en-US" sz="1350" dirty="0"/>
              <a:t>, F.A. </a:t>
            </a:r>
            <a:r>
              <a:rPr lang="en-US" sz="1350" dirty="0" err="1"/>
              <a:t>DiGiano</a:t>
            </a:r>
            <a:r>
              <a:rPr lang="en-US" sz="1350" dirty="0"/>
              <a:t>, M.D. </a:t>
            </a:r>
            <a:r>
              <a:rPr lang="en-US" sz="1350" dirty="0" err="1"/>
              <a:t>Sobsey</a:t>
            </a:r>
            <a:r>
              <a:rPr lang="en-US" sz="1350" dirty="0"/>
              <a:t>. (2006) The operation, flow conditions and microbial reductions of an intermittently operated, household-scale slow sand filter</a:t>
            </a:r>
          </a:p>
          <a:p>
            <a:r>
              <a:rPr lang="en-US" sz="1350" dirty="0">
                <a:hlinkClick r:id="rId3"/>
              </a:rPr>
              <a:t>Enhanced Filter Performance by Fluidized-Bed Pretreatment with Al(OH)3(am): Observations and Model Simulation</a:t>
            </a:r>
            <a:br>
              <a:rPr lang="en-US" sz="1350" dirty="0"/>
            </a:br>
            <a:r>
              <a:rPr lang="en-US" sz="1350" dirty="0"/>
              <a:t>Po-</a:t>
            </a:r>
            <a:r>
              <a:rPr lang="en-US" sz="1350" dirty="0" err="1"/>
              <a:t>Hsun</a:t>
            </a:r>
            <a:r>
              <a:rPr lang="en-US" sz="1350" dirty="0"/>
              <a:t> Lin, Leonard W. Lion, and Monroe L. Weber-Shirk.</a:t>
            </a:r>
            <a:br>
              <a:rPr lang="en-US" sz="1350" dirty="0"/>
            </a:br>
            <a:r>
              <a:rPr lang="en-US" sz="1350" dirty="0"/>
              <a:t>Journal of Environmental Engineering 1, 389 (2011).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 assuming uniform velocity through cross sections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057401"/>
            <a:ext cx="4600824" cy="3394472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E</a:t>
            </a:r>
            <a:r>
              <a:rPr lang="en-US" dirty="0"/>
              <a:t> Expanded diameter </a:t>
            </a:r>
            <a:br>
              <a:rPr lang="en-US" dirty="0"/>
            </a:br>
            <a:r>
              <a:rPr lang="en-US" dirty="0"/>
              <a:t>(big pore)</a:t>
            </a:r>
          </a:p>
          <a:p>
            <a:r>
              <a:rPr lang="en-US" dirty="0"/>
              <a:t>D</a:t>
            </a:r>
            <a:r>
              <a:rPr lang="en-US" baseline="-25000" dirty="0"/>
              <a:t>C</a:t>
            </a:r>
            <a:r>
              <a:rPr lang="en-US" dirty="0"/>
              <a:t> Contracted diameter</a:t>
            </a:r>
          </a:p>
          <a:p>
            <a:r>
              <a:rPr lang="en-US" dirty="0"/>
              <a:t>D</a:t>
            </a:r>
            <a:r>
              <a:rPr lang="en-US" baseline="-25000" dirty="0"/>
              <a:t>P</a:t>
            </a:r>
            <a:r>
              <a:rPr lang="en-US" dirty="0"/>
              <a:t> Particle diameter</a:t>
            </a:r>
          </a:p>
          <a:p>
            <a:r>
              <a:rPr lang="en-US" dirty="0"/>
              <a:t>What fraction of the particles slip through?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62857" y="5090952"/>
            <a:ext cx="335147" cy="830513"/>
            <a:chOff x="750476" y="5644929"/>
            <a:chExt cx="446863" cy="1107350"/>
          </a:xfrm>
        </p:grpSpPr>
        <p:sp>
          <p:nvSpPr>
            <p:cNvPr id="24" name="Oval 23"/>
            <p:cNvSpPr/>
            <p:nvPr/>
          </p:nvSpPr>
          <p:spPr bwMode="auto">
            <a:xfrm>
              <a:off x="807341" y="5644929"/>
              <a:ext cx="259796" cy="519351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800" eaLnBrk="1" hangingPunct="1"/>
              <a:endParaRPr lang="en-US" sz="1350" b="0"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50476" y="6232928"/>
              <a:ext cx="446863" cy="519351"/>
            </a:xfrm>
            <a:prstGeom prst="ellipse">
              <a:avLst/>
            </a:prstGeom>
            <a:solidFill>
              <a:srgbClr val="817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800" eaLnBrk="1" hangingPunct="1"/>
              <a:endParaRPr lang="en-US" sz="1350" b="0">
                <a:latin typeface="Century Gothic" pitchFamily="34" charset="0"/>
                <a:cs typeface="Arial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7341" y="6177928"/>
              <a:ext cx="38999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97" y="5245963"/>
            <a:ext cx="1953143" cy="5188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34" y="5356123"/>
            <a:ext cx="1919999" cy="49714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2003995-C4B8-4632-8078-9545675E5E64}"/>
              </a:ext>
            </a:extLst>
          </p:cNvPr>
          <p:cNvGrpSpPr/>
          <p:nvPr/>
        </p:nvGrpSpPr>
        <p:grpSpPr>
          <a:xfrm>
            <a:off x="3766610" y="3557082"/>
            <a:ext cx="2936880" cy="750998"/>
            <a:chOff x="5022147" y="3599773"/>
            <a:chExt cx="3915840" cy="1001330"/>
          </a:xfrm>
        </p:grpSpPr>
        <p:sp>
          <p:nvSpPr>
            <p:cNvPr id="16" name="Oval 15"/>
            <p:cNvSpPr/>
            <p:nvPr/>
          </p:nvSpPr>
          <p:spPr bwMode="auto">
            <a:xfrm>
              <a:off x="6615830" y="4081752"/>
              <a:ext cx="744771" cy="519351"/>
            </a:xfrm>
            <a:prstGeom prst="ellipse">
              <a:avLst/>
            </a:prstGeom>
            <a:solidFill>
              <a:srgbClr val="817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800" eaLnBrk="1" hangingPunct="1"/>
              <a:endParaRPr lang="en-US" sz="1350" b="0">
                <a:latin typeface="Century Gothic" pitchFamily="34" charset="0"/>
                <a:cs typeface="Arial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022147" y="4217369"/>
              <a:ext cx="3915840" cy="369332"/>
              <a:chOff x="3909017" y="4513624"/>
              <a:chExt cx="1579704" cy="251922"/>
            </a:xfrm>
          </p:grpSpPr>
          <p:sp>
            <p:nvSpPr>
              <p:cNvPr id="8" name="Freeform 7"/>
              <p:cNvSpPr/>
              <p:nvPr/>
            </p:nvSpPr>
            <p:spPr bwMode="auto">
              <a:xfrm>
                <a:off x="3909017" y="4513625"/>
                <a:ext cx="368882" cy="251921"/>
              </a:xfrm>
              <a:custGeom>
                <a:avLst/>
                <a:gdLst>
                  <a:gd name="connsiteX0" fmla="*/ 68908 w 851293"/>
                  <a:gd name="connsiteY0" fmla="*/ 0 h 3784821"/>
                  <a:gd name="connsiteX1" fmla="*/ 76859 w 851293"/>
                  <a:gd name="connsiteY1" fmla="*/ 970060 h 3784821"/>
                  <a:gd name="connsiteX2" fmla="*/ 848136 w 851293"/>
                  <a:gd name="connsiteY2" fmla="*/ 1789044 h 3784821"/>
                  <a:gd name="connsiteX3" fmla="*/ 347204 w 851293"/>
                  <a:gd name="connsiteY3" fmla="*/ 3140766 h 3784821"/>
                  <a:gd name="connsiteX4" fmla="*/ 275642 w 851293"/>
                  <a:gd name="connsiteY4" fmla="*/ 3784821 h 3784821"/>
                  <a:gd name="connsiteX0" fmla="*/ 41689 w 887684"/>
                  <a:gd name="connsiteY0" fmla="*/ 0 h 3784821"/>
                  <a:gd name="connsiteX1" fmla="*/ 113250 w 887684"/>
                  <a:gd name="connsiteY1" fmla="*/ 970060 h 3784821"/>
                  <a:gd name="connsiteX2" fmla="*/ 884527 w 887684"/>
                  <a:gd name="connsiteY2" fmla="*/ 1789044 h 3784821"/>
                  <a:gd name="connsiteX3" fmla="*/ 383595 w 887684"/>
                  <a:gd name="connsiteY3" fmla="*/ 3140766 h 3784821"/>
                  <a:gd name="connsiteX4" fmla="*/ 312033 w 887684"/>
                  <a:gd name="connsiteY4" fmla="*/ 3784821 h 3784821"/>
                  <a:gd name="connsiteX0" fmla="*/ 18927 w 864922"/>
                  <a:gd name="connsiteY0" fmla="*/ 0 h 3784821"/>
                  <a:gd name="connsiteX1" fmla="*/ 90488 w 864922"/>
                  <a:gd name="connsiteY1" fmla="*/ 970060 h 3784821"/>
                  <a:gd name="connsiteX2" fmla="*/ 861765 w 864922"/>
                  <a:gd name="connsiteY2" fmla="*/ 1789044 h 3784821"/>
                  <a:gd name="connsiteX3" fmla="*/ 360833 w 864922"/>
                  <a:gd name="connsiteY3" fmla="*/ 3140766 h 3784821"/>
                  <a:gd name="connsiteX4" fmla="*/ 289271 w 864922"/>
                  <a:gd name="connsiteY4" fmla="*/ 3784821 h 37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922" h="3784821">
                    <a:moveTo>
                      <a:pt x="18927" y="0"/>
                    </a:moveTo>
                    <a:cubicBezTo>
                      <a:pt x="13626" y="423408"/>
                      <a:pt x="-49985" y="671886"/>
                      <a:pt x="90488" y="970060"/>
                    </a:cubicBezTo>
                    <a:cubicBezTo>
                      <a:pt x="230961" y="1268234"/>
                      <a:pt x="816707" y="1427260"/>
                      <a:pt x="861765" y="1789044"/>
                    </a:cubicBezTo>
                    <a:cubicBezTo>
                      <a:pt x="906823" y="2150828"/>
                      <a:pt x="456249" y="2808137"/>
                      <a:pt x="360833" y="3140766"/>
                    </a:cubicBezTo>
                    <a:cubicBezTo>
                      <a:pt x="265417" y="3473396"/>
                      <a:pt x="277344" y="3629108"/>
                      <a:pt x="289271" y="3784821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800" eaLnBrk="1" hangingPunct="1"/>
                <a:endParaRPr lang="en-US" sz="1350" b="0">
                  <a:latin typeface="Century Gothic" pitchFamily="34" charset="0"/>
                  <a:cs typeface="Arial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 flipH="1">
                <a:off x="5119839" y="4513624"/>
                <a:ext cx="368882" cy="251922"/>
              </a:xfrm>
              <a:custGeom>
                <a:avLst/>
                <a:gdLst>
                  <a:gd name="connsiteX0" fmla="*/ 68908 w 851293"/>
                  <a:gd name="connsiteY0" fmla="*/ 0 h 3784821"/>
                  <a:gd name="connsiteX1" fmla="*/ 76859 w 851293"/>
                  <a:gd name="connsiteY1" fmla="*/ 970060 h 3784821"/>
                  <a:gd name="connsiteX2" fmla="*/ 848136 w 851293"/>
                  <a:gd name="connsiteY2" fmla="*/ 1789044 h 3784821"/>
                  <a:gd name="connsiteX3" fmla="*/ 347204 w 851293"/>
                  <a:gd name="connsiteY3" fmla="*/ 3140766 h 3784821"/>
                  <a:gd name="connsiteX4" fmla="*/ 275642 w 851293"/>
                  <a:gd name="connsiteY4" fmla="*/ 3784821 h 3784821"/>
                  <a:gd name="connsiteX0" fmla="*/ 41689 w 887684"/>
                  <a:gd name="connsiteY0" fmla="*/ 0 h 3784821"/>
                  <a:gd name="connsiteX1" fmla="*/ 113250 w 887684"/>
                  <a:gd name="connsiteY1" fmla="*/ 970060 h 3784821"/>
                  <a:gd name="connsiteX2" fmla="*/ 884527 w 887684"/>
                  <a:gd name="connsiteY2" fmla="*/ 1789044 h 3784821"/>
                  <a:gd name="connsiteX3" fmla="*/ 383595 w 887684"/>
                  <a:gd name="connsiteY3" fmla="*/ 3140766 h 3784821"/>
                  <a:gd name="connsiteX4" fmla="*/ 312033 w 887684"/>
                  <a:gd name="connsiteY4" fmla="*/ 3784821 h 3784821"/>
                  <a:gd name="connsiteX0" fmla="*/ 18927 w 864922"/>
                  <a:gd name="connsiteY0" fmla="*/ 0 h 3784821"/>
                  <a:gd name="connsiteX1" fmla="*/ 90488 w 864922"/>
                  <a:gd name="connsiteY1" fmla="*/ 970060 h 3784821"/>
                  <a:gd name="connsiteX2" fmla="*/ 861765 w 864922"/>
                  <a:gd name="connsiteY2" fmla="*/ 1789044 h 3784821"/>
                  <a:gd name="connsiteX3" fmla="*/ 360833 w 864922"/>
                  <a:gd name="connsiteY3" fmla="*/ 3140766 h 3784821"/>
                  <a:gd name="connsiteX4" fmla="*/ 289271 w 864922"/>
                  <a:gd name="connsiteY4" fmla="*/ 3784821 h 37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922" h="3784821">
                    <a:moveTo>
                      <a:pt x="18927" y="0"/>
                    </a:moveTo>
                    <a:cubicBezTo>
                      <a:pt x="13626" y="423408"/>
                      <a:pt x="-49985" y="671886"/>
                      <a:pt x="90488" y="970060"/>
                    </a:cubicBezTo>
                    <a:cubicBezTo>
                      <a:pt x="230961" y="1268234"/>
                      <a:pt x="816707" y="1427260"/>
                      <a:pt x="861765" y="1789044"/>
                    </a:cubicBezTo>
                    <a:cubicBezTo>
                      <a:pt x="906823" y="2150828"/>
                      <a:pt x="456249" y="2808137"/>
                      <a:pt x="360833" y="3140766"/>
                    </a:cubicBezTo>
                    <a:cubicBezTo>
                      <a:pt x="265417" y="3473396"/>
                      <a:pt x="277344" y="3629108"/>
                      <a:pt x="289271" y="3784821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800" eaLnBrk="1" hangingPunct="1"/>
                <a:endParaRPr lang="en-US" sz="1350" b="0">
                  <a:latin typeface="Century Gothic" pitchFamily="34" charset="0"/>
                  <a:cs typeface="Arial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288660" y="3675488"/>
              <a:ext cx="61307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0" dirty="0">
                  <a:latin typeface="+mn-lt"/>
                </a:rPr>
                <a:t>D</a:t>
              </a:r>
              <a:r>
                <a:rPr lang="en-US" sz="2100" b="0" baseline="-25000" dirty="0">
                  <a:latin typeface="+mn-lt"/>
                </a:rPr>
                <a:t>C</a:t>
              </a:r>
              <a:endParaRPr lang="en-US" sz="2100" b="0" dirty="0">
                <a:latin typeface="+mn-lt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624807" y="4074791"/>
              <a:ext cx="259796" cy="5193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800" eaLnBrk="1" hangingPunct="1"/>
              <a:endParaRPr lang="en-US" sz="1350" b="0"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9154" y="3599773"/>
              <a:ext cx="66086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kern="0" dirty="0">
                  <a:solidFill>
                    <a:srgbClr val="000000"/>
                  </a:solidFill>
                  <a:latin typeface="Candara"/>
                </a:rPr>
                <a:t>D</a:t>
              </a:r>
              <a:r>
                <a:rPr lang="en-US" sz="2400" b="0" kern="0" baseline="-25000" dirty="0">
                  <a:solidFill>
                    <a:srgbClr val="000000"/>
                  </a:solidFill>
                  <a:latin typeface="Candara"/>
                </a:rPr>
                <a:t>P</a:t>
              </a:r>
              <a:endParaRPr lang="en-US" sz="2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B5E0C4-ADA6-4391-8385-AE491703D634}"/>
                </a:ext>
              </a:extLst>
            </p:cNvPr>
            <p:cNvSpPr/>
            <p:nvPr/>
          </p:nvSpPr>
          <p:spPr bwMode="auto">
            <a:xfrm>
              <a:off x="5938392" y="4285698"/>
              <a:ext cx="658368" cy="1474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685800" eaLnBrk="1" hangingPunct="1"/>
              <a:endParaRPr lang="en-US" sz="1350" b="0"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83AFDDA-324D-4300-B590-CD5B295AD2D6}"/>
                </a:ext>
              </a:extLst>
            </p:cNvPr>
            <p:cNvSpPr/>
            <p:nvPr/>
          </p:nvSpPr>
          <p:spPr bwMode="auto">
            <a:xfrm>
              <a:off x="7359746" y="4285698"/>
              <a:ext cx="658368" cy="1474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685800" eaLnBrk="1" hangingPunct="1"/>
              <a:endParaRPr lang="en-US" sz="1350" b="0">
                <a:latin typeface="Century Gothic" pitchFamily="34" charset="0"/>
                <a:cs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FFDBD44-D8C0-40C2-A083-BD2CA3B27F67}"/>
                </a:ext>
              </a:extLst>
            </p:cNvPr>
            <p:cNvCxnSpPr>
              <a:stCxn id="11" idx="1"/>
              <a:endCxn id="16" idx="0"/>
            </p:cNvCxnSpPr>
            <p:nvPr/>
          </p:nvCxnSpPr>
          <p:spPr bwMode="auto">
            <a:xfrm flipH="1">
              <a:off x="6988215" y="3952486"/>
              <a:ext cx="300445" cy="1292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3FA01B5-1403-421F-BF31-FABCAB066773}"/>
                </a:ext>
              </a:extLst>
            </p:cNvPr>
            <p:cNvCxnSpPr>
              <a:stCxn id="14" idx="3"/>
              <a:endCxn id="12" idx="0"/>
            </p:cNvCxnSpPr>
            <p:nvPr/>
          </p:nvCxnSpPr>
          <p:spPr bwMode="auto">
            <a:xfrm>
              <a:off x="6580019" y="3907550"/>
              <a:ext cx="174687" cy="16724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926F48-7FC2-411E-B921-77FC3E8D8BDB}"/>
              </a:ext>
            </a:extLst>
          </p:cNvPr>
          <p:cNvGrpSpPr/>
          <p:nvPr/>
        </p:nvGrpSpPr>
        <p:grpSpPr>
          <a:xfrm>
            <a:off x="3064842" y="4583777"/>
            <a:ext cx="1056796" cy="1059936"/>
            <a:chOff x="4086456" y="4968700"/>
            <a:chExt cx="1409061" cy="1413247"/>
          </a:xfrm>
        </p:grpSpPr>
        <p:sp>
          <p:nvSpPr>
            <p:cNvPr id="19" name="Oval 18"/>
            <p:cNvSpPr/>
            <p:nvPr/>
          </p:nvSpPr>
          <p:spPr bwMode="auto">
            <a:xfrm>
              <a:off x="4510059" y="5862596"/>
              <a:ext cx="744770" cy="519351"/>
            </a:xfrm>
            <a:prstGeom prst="ellipse">
              <a:avLst/>
            </a:prstGeom>
            <a:solidFill>
              <a:srgbClr val="817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800" eaLnBrk="1" hangingPunct="1"/>
              <a:endParaRPr lang="en-US" sz="1350" b="0"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516729" y="5862595"/>
              <a:ext cx="259796" cy="5193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800" eaLnBrk="1" hangingPunct="1"/>
              <a:endParaRPr lang="en-US" sz="1350" b="0"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604833" y="5862595"/>
              <a:ext cx="259796" cy="5193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800" eaLnBrk="1" hangingPunct="1"/>
              <a:endParaRPr lang="en-US" sz="1350" b="0"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61A66F-487D-4531-A2C2-160FE6EBE0FB}"/>
                </a:ext>
              </a:extLst>
            </p:cNvPr>
            <p:cNvSpPr/>
            <p:nvPr/>
          </p:nvSpPr>
          <p:spPr>
            <a:xfrm>
              <a:off x="4086456" y="5127396"/>
              <a:ext cx="66086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kern="0" dirty="0">
                  <a:solidFill>
                    <a:srgbClr val="000000"/>
                  </a:solidFill>
                  <a:latin typeface="Candara"/>
                </a:rPr>
                <a:t>D</a:t>
              </a:r>
              <a:r>
                <a:rPr lang="en-US" sz="2400" b="0" kern="0" baseline="-25000" dirty="0">
                  <a:solidFill>
                    <a:srgbClr val="000000"/>
                  </a:solidFill>
                  <a:latin typeface="Candara"/>
                </a:rPr>
                <a:t>P</a:t>
              </a:r>
              <a:endParaRPr lang="en-US" sz="21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81427F8-A751-4094-B297-146251731B39}"/>
                </a:ext>
              </a:extLst>
            </p:cNvPr>
            <p:cNvCxnSpPr>
              <a:cxnSpLocks/>
              <a:stCxn id="34" idx="2"/>
              <a:endCxn id="20" idx="1"/>
            </p:cNvCxnSpPr>
            <p:nvPr/>
          </p:nvCxnSpPr>
          <p:spPr bwMode="auto">
            <a:xfrm>
              <a:off x="4416889" y="5742949"/>
              <a:ext cx="137887" cy="1957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C7AA0C-6DDA-49A3-A10E-BA800E67F41C}"/>
                </a:ext>
              </a:extLst>
            </p:cNvPr>
            <p:cNvSpPr txBox="1"/>
            <p:nvPr/>
          </p:nvSpPr>
          <p:spPr>
            <a:xfrm>
              <a:off x="4882442" y="4968700"/>
              <a:ext cx="61307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0" dirty="0">
                  <a:latin typeface="+mn-lt"/>
                </a:rPr>
                <a:t>D</a:t>
              </a:r>
              <a:r>
                <a:rPr lang="en-US" sz="2100" b="0" baseline="-25000" dirty="0">
                  <a:latin typeface="+mn-lt"/>
                </a:rPr>
                <a:t>C</a:t>
              </a:r>
              <a:endParaRPr lang="en-US" sz="2100" b="0" dirty="0">
                <a:latin typeface="+mn-lt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B20C98B-746C-47A3-86A7-84AB335A5C04}"/>
                </a:ext>
              </a:extLst>
            </p:cNvPr>
            <p:cNvCxnSpPr>
              <a:cxnSpLocks/>
              <a:stCxn id="39" idx="2"/>
              <a:endCxn id="19" idx="7"/>
            </p:cNvCxnSpPr>
            <p:nvPr/>
          </p:nvCxnSpPr>
          <p:spPr bwMode="auto">
            <a:xfrm flipH="1">
              <a:off x="5145760" y="5522697"/>
              <a:ext cx="43220" cy="4159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4383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What could cause slippery particles (with too few nanoparticles)?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057401"/>
            <a:ext cx="3843462" cy="3394472"/>
          </a:xfrm>
        </p:spPr>
        <p:txBody>
          <a:bodyPr/>
          <a:lstStyle/>
          <a:p>
            <a:r>
              <a:rPr lang="en-US" dirty="0"/>
              <a:t>Pulsing peristaltic pumps</a:t>
            </a:r>
          </a:p>
          <a:p>
            <a:r>
              <a:rPr lang="en-US" dirty="0"/>
              <a:t>Statistical variability given small number of nanoparticles  per clay</a:t>
            </a:r>
          </a:p>
          <a:p>
            <a:r>
              <a:rPr lang="en-US" dirty="0"/>
              <a:t>Nanoparticles removed during unsuccessful collisions (this could occur during flocculation and/or during filtration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56" y="2013510"/>
            <a:ext cx="2784944" cy="19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133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Flocs on their way to the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weirs and free fall to ensure that the flow is divided equally between filters and is not affected by the head loss of the filter</a:t>
            </a:r>
          </a:p>
          <a:p>
            <a:r>
              <a:rPr lang="en-US" dirty="0"/>
              <a:t>The elevation drop into the entrance box is approximately 0.4 m.</a:t>
            </a:r>
          </a:p>
          <a:p>
            <a:r>
              <a:rPr lang="en-US" dirty="0"/>
              <a:t>Velocity is 2.8 m/s</a:t>
            </a:r>
          </a:p>
          <a:p>
            <a:r>
              <a:rPr lang="en-US" dirty="0"/>
              <a:t>If we assume a 1 cm thick jet of water then the energy dissipation rate is 140 W/kg</a:t>
            </a:r>
          </a:p>
          <a:p>
            <a:r>
              <a:rPr lang="en-US" dirty="0"/>
              <a:t>The max diameter of a floc is thus 14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m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removal efficiency increases rapidly with floc 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132" y="2269793"/>
            <a:ext cx="24873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0" dirty="0"/>
              <a:t>Perhaps filter performance is largely controlled by the size distribution of influent flocs. We need particle size distribution entering and exiting the 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188" y="5033465"/>
            <a:ext cx="3142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0" dirty="0"/>
              <a:t>Individual clay particles would be hard to capture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CF288-A7D0-4EA4-AC3B-1D01C7FF0F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20027" y="2486571"/>
            <a:ext cx="2914650" cy="2721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2157" y="541442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20 cm bed of 0.5 mm sand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Filtration of mixed particle sizes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2270" y="2058896"/>
            <a:ext cx="1262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0" dirty="0"/>
              <a:t>Filtration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7775" y="2417830"/>
            <a:ext cx="40261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0" dirty="0"/>
              <a:t>Definition of </a:t>
            </a:r>
            <a:r>
              <a:rPr lang="en-US" sz="1350" b="0" dirty="0" err="1"/>
              <a:t>pC</a:t>
            </a:r>
            <a:r>
              <a:rPr lang="en-US" sz="1350" b="0" dirty="0"/>
              <a:t>* where </a:t>
            </a:r>
            <a:r>
              <a:rPr lang="en-US" sz="1350" b="0" dirty="0" err="1"/>
              <a:t>i</a:t>
            </a:r>
            <a:r>
              <a:rPr lang="en-US" sz="1350" b="0" dirty="0"/>
              <a:t> represents the bins containing different size fractions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169A70-4AFA-41C0-A970-9D043F1DC02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119355" y="3206190"/>
            <a:ext cx="3386138" cy="25503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571" y="5099553"/>
            <a:ext cx="237204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0" dirty="0"/>
              <a:t>Mixtures produce nonlinear relationship between </a:t>
            </a:r>
            <a:r>
              <a:rPr lang="en-US" sz="1350" b="0" dirty="0" err="1"/>
              <a:t>pC</a:t>
            </a:r>
            <a:r>
              <a:rPr lang="en-US" sz="1350" b="0" dirty="0"/>
              <a:t>* and filter bed depth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8383" y="3006721"/>
            <a:ext cx="2975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0" dirty="0"/>
              <a:t>Effluent concentration of each size class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8" y="2102539"/>
            <a:ext cx="1347428" cy="190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8" y="2539619"/>
            <a:ext cx="1421714" cy="228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1" y="3062608"/>
            <a:ext cx="1789715" cy="226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0" y="3586165"/>
            <a:ext cx="2630849" cy="124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5697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improve Rapid Sand Filter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attachment efficiency</a:t>
            </a:r>
          </a:p>
          <a:p>
            <a:r>
              <a:rPr lang="en-US" dirty="0"/>
              <a:t>Flocculate particles to make them larger</a:t>
            </a:r>
          </a:p>
          <a:p>
            <a:r>
              <a:rPr lang="en-US" dirty="0"/>
              <a:t>Add coagulant to the filter influent to make the filter media and previously captured particles stickier (50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g/L of Al has been shown to be effective at Cornell Water Treatment Plant)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50" y="5457825"/>
            <a:ext cx="21639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0" dirty="0"/>
              <a:t>Po-</a:t>
            </a:r>
            <a:r>
              <a:rPr lang="en-US" sz="2100" b="0" dirty="0" err="1"/>
              <a:t>Hsun</a:t>
            </a:r>
            <a:r>
              <a:rPr lang="en-US" sz="2100" b="0" dirty="0"/>
              <a:t> Lin 2011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Flocculation may be a significant mechanism inside a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057401"/>
            <a:ext cx="4588897" cy="3394472"/>
          </a:xfrm>
        </p:spPr>
        <p:txBody>
          <a:bodyPr/>
          <a:lstStyle/>
          <a:p>
            <a:r>
              <a:rPr lang="en-US" dirty="0"/>
              <a:t>The equations are simplified major losses in a clean filter bed</a:t>
            </a:r>
          </a:p>
          <a:p>
            <a:r>
              <a:rPr lang="en-US" dirty="0"/>
              <a:t>Flocculation increases as head loss increases (another reason for this)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675565" y="4406080"/>
            <a:ext cx="3244758" cy="276999"/>
          </a:xfrm>
          <a:custGeom>
            <a:avLst/>
            <a:gdLst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17300"/>
              <a:gd name="connsiteX1" fmla="*/ 2442950 w 3384645"/>
              <a:gd name="connsiteY1" fmla="*/ 900752 h 917300"/>
              <a:gd name="connsiteX2" fmla="*/ 3384645 w 3384645"/>
              <a:gd name="connsiteY2" fmla="*/ 0 h 917300"/>
              <a:gd name="connsiteX0" fmla="*/ 0 w 3374001"/>
              <a:gd name="connsiteY0" fmla="*/ 284785 h 903547"/>
              <a:gd name="connsiteX1" fmla="*/ 2432306 w 3374001"/>
              <a:gd name="connsiteY1" fmla="*/ 900752 h 903547"/>
              <a:gd name="connsiteX2" fmla="*/ 3374001 w 3374001"/>
              <a:gd name="connsiteY2" fmla="*/ 0 h 903547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27816 w 3401817"/>
              <a:gd name="connsiteY0" fmla="*/ 284785 h 997809"/>
              <a:gd name="connsiteX1" fmla="*/ 240686 w 3401817"/>
              <a:gd name="connsiteY1" fmla="*/ 903619 h 997809"/>
              <a:gd name="connsiteX2" fmla="*/ 2460122 w 3401817"/>
              <a:gd name="connsiteY2" fmla="*/ 900752 h 997809"/>
              <a:gd name="connsiteX3" fmla="*/ 3401817 w 3401817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74715"/>
              <a:gd name="connsiteX1" fmla="*/ 212870 w 3374001"/>
              <a:gd name="connsiteY1" fmla="*/ 903619 h 974715"/>
              <a:gd name="connsiteX2" fmla="*/ 2432306 w 3374001"/>
              <a:gd name="connsiteY2" fmla="*/ 900752 h 974715"/>
              <a:gd name="connsiteX3" fmla="*/ 3374001 w 3374001"/>
              <a:gd name="connsiteY3" fmla="*/ 0 h 974715"/>
              <a:gd name="connsiteX0" fmla="*/ 0 w 3374001"/>
              <a:gd name="connsiteY0" fmla="*/ 284785 h 917856"/>
              <a:gd name="connsiteX1" fmla="*/ 212870 w 3374001"/>
              <a:gd name="connsiteY1" fmla="*/ 903619 h 917856"/>
              <a:gd name="connsiteX2" fmla="*/ 2432306 w 3374001"/>
              <a:gd name="connsiteY2" fmla="*/ 900752 h 917856"/>
              <a:gd name="connsiteX3" fmla="*/ 3374001 w 3374001"/>
              <a:gd name="connsiteY3" fmla="*/ 0 h 917856"/>
              <a:gd name="connsiteX0" fmla="*/ 25071 w 3399072"/>
              <a:gd name="connsiteY0" fmla="*/ 284785 h 960272"/>
              <a:gd name="connsiteX1" fmla="*/ 237941 w 3399072"/>
              <a:gd name="connsiteY1" fmla="*/ 903619 h 960272"/>
              <a:gd name="connsiteX2" fmla="*/ 2414803 w 3399072"/>
              <a:gd name="connsiteY2" fmla="*/ 922658 h 960272"/>
              <a:gd name="connsiteX3" fmla="*/ 3399072 w 3399072"/>
              <a:gd name="connsiteY3" fmla="*/ 0 h 960272"/>
              <a:gd name="connsiteX0" fmla="*/ 30126 w 3404127"/>
              <a:gd name="connsiteY0" fmla="*/ 284785 h 932105"/>
              <a:gd name="connsiteX1" fmla="*/ 242996 w 3404127"/>
              <a:gd name="connsiteY1" fmla="*/ 903619 h 932105"/>
              <a:gd name="connsiteX2" fmla="*/ 2419858 w 3404127"/>
              <a:gd name="connsiteY2" fmla="*/ 922658 h 932105"/>
              <a:gd name="connsiteX3" fmla="*/ 3404127 w 3404127"/>
              <a:gd name="connsiteY3" fmla="*/ 0 h 932105"/>
              <a:gd name="connsiteX0" fmla="*/ 24565 w 3398566"/>
              <a:gd name="connsiteY0" fmla="*/ 284785 h 983694"/>
              <a:gd name="connsiteX1" fmla="*/ 248079 w 3398566"/>
              <a:gd name="connsiteY1" fmla="*/ 876237 h 983694"/>
              <a:gd name="connsiteX2" fmla="*/ 2414297 w 3398566"/>
              <a:gd name="connsiteY2" fmla="*/ 922658 h 983694"/>
              <a:gd name="connsiteX3" fmla="*/ 3398566 w 3398566"/>
              <a:gd name="connsiteY3" fmla="*/ 0 h 983694"/>
              <a:gd name="connsiteX0" fmla="*/ 24565 w 3398566"/>
              <a:gd name="connsiteY0" fmla="*/ 284785 h 922662"/>
              <a:gd name="connsiteX1" fmla="*/ 248079 w 3398566"/>
              <a:gd name="connsiteY1" fmla="*/ 876237 h 922662"/>
              <a:gd name="connsiteX2" fmla="*/ 2414297 w 3398566"/>
              <a:gd name="connsiteY2" fmla="*/ 922658 h 922662"/>
              <a:gd name="connsiteX3" fmla="*/ 3398566 w 3398566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001" h="922662">
                <a:moveTo>
                  <a:pt x="0" y="284785"/>
                </a:moveTo>
                <a:cubicBezTo>
                  <a:pt x="47895" y="615196"/>
                  <a:pt x="25067" y="870680"/>
                  <a:pt x="223514" y="876237"/>
                </a:cubicBezTo>
                <a:lnTo>
                  <a:pt x="2389732" y="922658"/>
                </a:lnTo>
                <a:cubicBezTo>
                  <a:pt x="2989318" y="924482"/>
                  <a:pt x="3185207" y="378725"/>
                  <a:pt x="3374001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sz="1350" b="0">
              <a:latin typeface="Century Gothic" pitchFamily="34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097" y="3549271"/>
            <a:ext cx="3891226" cy="2397864"/>
            <a:chOff x="38795" y="3589361"/>
            <a:chExt cx="5188301" cy="3197152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887104" y="3589361"/>
              <a:ext cx="0" cy="26022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887104" y="6171121"/>
              <a:ext cx="4339992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8795" y="4289977"/>
              <a:ext cx="91734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0" dirty="0">
                  <a:latin typeface="+mn-lt"/>
                </a:rPr>
                <a:t>NTU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9659" y="6232516"/>
              <a:ext cx="987877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0" dirty="0">
                  <a:latin typeface="+mn-lt"/>
                </a:rPr>
                <a:t>Time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>
            <a:off x="1413345" y="3958259"/>
            <a:ext cx="59635" cy="13775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25" y="2285300"/>
            <a:ext cx="1219429" cy="2753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5DD518-666D-4C47-BC09-80C86AAA96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3" y="5451873"/>
            <a:ext cx="816777" cy="1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3454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StaRS</a:t>
            </a:r>
            <a:r>
              <a:rPr lang="en-US" dirty="0"/>
              <a:t> Design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Settled water is divided evenly between filters that are in filtration mode</a:t>
            </a:r>
          </a:p>
          <a:p>
            <a:pPr lvl="1"/>
            <a:r>
              <a:rPr lang="en-US" dirty="0"/>
              <a:t>Weir into entrance box </a:t>
            </a:r>
          </a:p>
          <a:p>
            <a:pPr lvl="2"/>
            <a:r>
              <a:rPr lang="en-US" dirty="0"/>
              <a:t>need to eliminate air entrainment problem</a:t>
            </a:r>
          </a:p>
          <a:p>
            <a:r>
              <a:rPr lang="en-US" dirty="0"/>
              <a:t>Backwash filter gets design flow</a:t>
            </a:r>
          </a:p>
          <a:p>
            <a:r>
              <a:rPr lang="en-US" dirty="0"/>
              <a:t>Each filter has an overflow box</a:t>
            </a:r>
          </a:p>
          <a:p>
            <a:r>
              <a:rPr lang="en-US" dirty="0"/>
              <a:t>Filtered water flows over a weir into a box taking water to the distribution tank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Particle Removal Mechanisms in Filters</a:t>
            </a:r>
          </a:p>
        </p:txBody>
      </p:sp>
      <p:sp>
        <p:nvSpPr>
          <p:cNvPr id="30723" name="Freeform 3" descr="Paper bag"/>
          <p:cNvSpPr>
            <a:spLocks/>
          </p:cNvSpPr>
          <p:nvPr/>
        </p:nvSpPr>
        <p:spPr bwMode="auto">
          <a:xfrm>
            <a:off x="1041797" y="3209925"/>
            <a:ext cx="919163" cy="1281113"/>
          </a:xfrm>
          <a:custGeom>
            <a:avLst/>
            <a:gdLst/>
            <a:ahLst/>
            <a:cxnLst>
              <a:cxn ang="0">
                <a:pos x="277" y="88"/>
              </a:cxn>
              <a:cxn ang="0">
                <a:pos x="13" y="624"/>
              </a:cxn>
              <a:cxn ang="0">
                <a:pos x="197" y="1000"/>
              </a:cxn>
              <a:cxn ang="0">
                <a:pos x="357" y="1064"/>
              </a:cxn>
              <a:cxn ang="0">
                <a:pos x="701" y="928"/>
              </a:cxn>
              <a:cxn ang="0">
                <a:pos x="757" y="648"/>
              </a:cxn>
              <a:cxn ang="0">
                <a:pos x="693" y="96"/>
              </a:cxn>
              <a:cxn ang="0">
                <a:pos x="277" y="88"/>
              </a:cxn>
            </a:cxnLst>
            <a:rect l="0" t="0" r="r" b="b"/>
            <a:pathLst>
              <a:path w="772" h="1076">
                <a:moveTo>
                  <a:pt x="277" y="88"/>
                </a:moveTo>
                <a:cubicBezTo>
                  <a:pt x="164" y="176"/>
                  <a:pt x="26" y="472"/>
                  <a:pt x="13" y="624"/>
                </a:cubicBezTo>
                <a:cubicBezTo>
                  <a:pt x="0" y="776"/>
                  <a:pt x="140" y="927"/>
                  <a:pt x="197" y="1000"/>
                </a:cubicBezTo>
                <a:cubicBezTo>
                  <a:pt x="254" y="1073"/>
                  <a:pt x="273" y="1076"/>
                  <a:pt x="357" y="1064"/>
                </a:cubicBezTo>
                <a:cubicBezTo>
                  <a:pt x="441" y="1052"/>
                  <a:pt x="634" y="997"/>
                  <a:pt x="701" y="928"/>
                </a:cubicBezTo>
                <a:cubicBezTo>
                  <a:pt x="768" y="859"/>
                  <a:pt x="758" y="787"/>
                  <a:pt x="757" y="648"/>
                </a:cubicBezTo>
                <a:cubicBezTo>
                  <a:pt x="756" y="509"/>
                  <a:pt x="772" y="189"/>
                  <a:pt x="693" y="96"/>
                </a:cubicBezTo>
                <a:cubicBezTo>
                  <a:pt x="614" y="3"/>
                  <a:pt x="390" y="0"/>
                  <a:pt x="277" y="88"/>
                </a:cubicBezTo>
                <a:close/>
              </a:path>
            </a:pathLst>
          </a:custGeom>
          <a:blipFill dpi="0" rotWithShape="0">
            <a:blip r:embed="rId3" cstate="screen"/>
            <a:srcRect/>
            <a:tile tx="0" ty="0" sx="100000" sy="100000" flip="none" algn="tl"/>
          </a:blipFill>
          <a:ln w="50800" cap="flat" cmpd="sng">
            <a:noFill/>
            <a:prstDash val="solid"/>
            <a:round/>
            <a:headEnd type="none" w="sm" len="sm"/>
            <a:tailEnd type="none" w="med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30724" name="Freeform 4" descr="Paper bag"/>
          <p:cNvSpPr>
            <a:spLocks/>
          </p:cNvSpPr>
          <p:nvPr/>
        </p:nvSpPr>
        <p:spPr bwMode="auto">
          <a:xfrm>
            <a:off x="2041922" y="3800475"/>
            <a:ext cx="1338263" cy="938213"/>
          </a:xfrm>
          <a:custGeom>
            <a:avLst/>
            <a:gdLst/>
            <a:ahLst/>
            <a:cxnLst>
              <a:cxn ang="0">
                <a:pos x="277" y="88"/>
              </a:cxn>
              <a:cxn ang="0">
                <a:pos x="13" y="624"/>
              </a:cxn>
              <a:cxn ang="0">
                <a:pos x="197" y="1000"/>
              </a:cxn>
              <a:cxn ang="0">
                <a:pos x="357" y="1064"/>
              </a:cxn>
              <a:cxn ang="0">
                <a:pos x="701" y="928"/>
              </a:cxn>
              <a:cxn ang="0">
                <a:pos x="757" y="648"/>
              </a:cxn>
              <a:cxn ang="0">
                <a:pos x="693" y="96"/>
              </a:cxn>
              <a:cxn ang="0">
                <a:pos x="277" y="88"/>
              </a:cxn>
            </a:cxnLst>
            <a:rect l="0" t="0" r="r" b="b"/>
            <a:pathLst>
              <a:path w="772" h="1076">
                <a:moveTo>
                  <a:pt x="277" y="88"/>
                </a:moveTo>
                <a:cubicBezTo>
                  <a:pt x="164" y="176"/>
                  <a:pt x="26" y="472"/>
                  <a:pt x="13" y="624"/>
                </a:cubicBezTo>
                <a:cubicBezTo>
                  <a:pt x="0" y="776"/>
                  <a:pt x="140" y="927"/>
                  <a:pt x="197" y="1000"/>
                </a:cubicBezTo>
                <a:cubicBezTo>
                  <a:pt x="254" y="1073"/>
                  <a:pt x="273" y="1076"/>
                  <a:pt x="357" y="1064"/>
                </a:cubicBezTo>
                <a:cubicBezTo>
                  <a:pt x="441" y="1052"/>
                  <a:pt x="634" y="997"/>
                  <a:pt x="701" y="928"/>
                </a:cubicBezTo>
                <a:cubicBezTo>
                  <a:pt x="768" y="859"/>
                  <a:pt x="758" y="787"/>
                  <a:pt x="757" y="648"/>
                </a:cubicBezTo>
                <a:cubicBezTo>
                  <a:pt x="756" y="509"/>
                  <a:pt x="772" y="189"/>
                  <a:pt x="693" y="96"/>
                </a:cubicBezTo>
                <a:cubicBezTo>
                  <a:pt x="614" y="3"/>
                  <a:pt x="390" y="0"/>
                  <a:pt x="277" y="88"/>
                </a:cubicBezTo>
                <a:close/>
              </a:path>
            </a:pathLst>
          </a:custGeom>
          <a:blipFill dpi="0" rotWithShape="0">
            <a:blip r:embed="rId3" cstate="screen"/>
            <a:srcRect/>
            <a:tile tx="0" ty="0" sx="100000" sy="100000" flip="none" algn="tl"/>
          </a:blipFill>
          <a:ln w="50800" cap="flat" cmpd="sng">
            <a:noFill/>
            <a:prstDash val="solid"/>
            <a:round/>
            <a:headEnd type="none" w="sm" len="sm"/>
            <a:tailEnd type="none" w="med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30725" name="Freeform 5" descr="Paper bag"/>
          <p:cNvSpPr>
            <a:spLocks/>
          </p:cNvSpPr>
          <p:nvPr/>
        </p:nvSpPr>
        <p:spPr bwMode="auto">
          <a:xfrm>
            <a:off x="1820467" y="2722960"/>
            <a:ext cx="1201340" cy="1121569"/>
          </a:xfrm>
          <a:custGeom>
            <a:avLst/>
            <a:gdLst/>
            <a:ahLst/>
            <a:cxnLst>
              <a:cxn ang="0">
                <a:pos x="807" y="145"/>
              </a:cxn>
              <a:cxn ang="0">
                <a:pos x="463" y="33"/>
              </a:cxn>
              <a:cxn ang="0">
                <a:pos x="32" y="344"/>
              </a:cxn>
              <a:cxn ang="0">
                <a:pos x="271" y="529"/>
              </a:cxn>
              <a:cxn ang="0">
                <a:pos x="523" y="892"/>
              </a:cxn>
              <a:cxn ang="0">
                <a:pos x="734" y="831"/>
              </a:cxn>
              <a:cxn ang="0">
                <a:pos x="997" y="509"/>
              </a:cxn>
              <a:cxn ang="0">
                <a:pos x="807" y="145"/>
              </a:cxn>
            </a:cxnLst>
            <a:rect l="0" t="0" r="r" b="b"/>
            <a:pathLst>
              <a:path w="1009" h="942">
                <a:moveTo>
                  <a:pt x="807" y="145"/>
                </a:moveTo>
                <a:cubicBezTo>
                  <a:pt x="718" y="66"/>
                  <a:pt x="592" y="0"/>
                  <a:pt x="463" y="33"/>
                </a:cubicBezTo>
                <a:cubicBezTo>
                  <a:pt x="334" y="66"/>
                  <a:pt x="64" y="261"/>
                  <a:pt x="32" y="344"/>
                </a:cubicBezTo>
                <a:cubicBezTo>
                  <a:pt x="0" y="427"/>
                  <a:pt x="189" y="438"/>
                  <a:pt x="271" y="529"/>
                </a:cubicBezTo>
                <a:cubicBezTo>
                  <a:pt x="353" y="620"/>
                  <a:pt x="446" y="842"/>
                  <a:pt x="523" y="892"/>
                </a:cubicBezTo>
                <a:cubicBezTo>
                  <a:pt x="600" y="942"/>
                  <a:pt x="656" y="894"/>
                  <a:pt x="734" y="831"/>
                </a:cubicBezTo>
                <a:cubicBezTo>
                  <a:pt x="814" y="768"/>
                  <a:pt x="985" y="623"/>
                  <a:pt x="997" y="509"/>
                </a:cubicBezTo>
                <a:cubicBezTo>
                  <a:pt x="1009" y="395"/>
                  <a:pt x="916" y="203"/>
                  <a:pt x="807" y="145"/>
                </a:cubicBezTo>
                <a:close/>
              </a:path>
            </a:pathLst>
          </a:custGeom>
          <a:blipFill dpi="0" rotWithShape="0">
            <a:blip r:embed="rId3" cstate="screen"/>
            <a:srcRect/>
            <a:tile tx="0" ty="0" sx="100000" sy="100000" flip="none" algn="tl"/>
          </a:blipFill>
          <a:ln w="50800" cap="flat" cmpd="sng">
            <a:noFill/>
            <a:prstDash val="solid"/>
            <a:round/>
            <a:headEnd type="none" w="sm" len="sm"/>
            <a:tailEnd type="none" w="med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30726" name="Freeform 6" descr="Paper bag"/>
          <p:cNvSpPr>
            <a:spLocks/>
          </p:cNvSpPr>
          <p:nvPr/>
        </p:nvSpPr>
        <p:spPr bwMode="auto">
          <a:xfrm>
            <a:off x="1126332" y="4548187"/>
            <a:ext cx="1102519" cy="985838"/>
          </a:xfrm>
          <a:custGeom>
            <a:avLst/>
            <a:gdLst/>
            <a:ahLst/>
            <a:cxnLst>
              <a:cxn ang="0">
                <a:pos x="145" y="19"/>
              </a:cxn>
              <a:cxn ang="0">
                <a:pos x="33" y="363"/>
              </a:cxn>
              <a:cxn ang="0">
                <a:pos x="344" y="794"/>
              </a:cxn>
              <a:cxn ang="0">
                <a:pos x="846" y="564"/>
              </a:cxn>
              <a:cxn ang="0">
                <a:pos x="822" y="396"/>
              </a:cxn>
              <a:cxn ang="0">
                <a:pos x="831" y="92"/>
              </a:cxn>
              <a:cxn ang="0">
                <a:pos x="494" y="12"/>
              </a:cxn>
              <a:cxn ang="0">
                <a:pos x="145" y="19"/>
              </a:cxn>
            </a:cxnLst>
            <a:rect l="0" t="0" r="r" b="b"/>
            <a:pathLst>
              <a:path w="926" h="828">
                <a:moveTo>
                  <a:pt x="145" y="19"/>
                </a:moveTo>
                <a:cubicBezTo>
                  <a:pt x="66" y="108"/>
                  <a:pt x="0" y="234"/>
                  <a:pt x="33" y="363"/>
                </a:cubicBezTo>
                <a:cubicBezTo>
                  <a:pt x="66" y="492"/>
                  <a:pt x="208" y="760"/>
                  <a:pt x="344" y="794"/>
                </a:cubicBezTo>
                <a:cubicBezTo>
                  <a:pt x="480" y="828"/>
                  <a:pt x="766" y="630"/>
                  <a:pt x="846" y="564"/>
                </a:cubicBezTo>
                <a:cubicBezTo>
                  <a:pt x="926" y="498"/>
                  <a:pt x="824" y="475"/>
                  <a:pt x="822" y="396"/>
                </a:cubicBezTo>
                <a:cubicBezTo>
                  <a:pt x="820" y="317"/>
                  <a:pt x="886" y="156"/>
                  <a:pt x="831" y="92"/>
                </a:cubicBezTo>
                <a:cubicBezTo>
                  <a:pt x="776" y="28"/>
                  <a:pt x="608" y="24"/>
                  <a:pt x="494" y="12"/>
                </a:cubicBezTo>
                <a:cubicBezTo>
                  <a:pt x="380" y="0"/>
                  <a:pt x="218" y="18"/>
                  <a:pt x="145" y="19"/>
                </a:cubicBezTo>
                <a:close/>
              </a:path>
            </a:pathLst>
          </a:custGeom>
          <a:blipFill dpi="0" rotWithShape="0">
            <a:blip r:embed="rId3" cstate="screen"/>
            <a:srcRect/>
            <a:tile tx="0" ty="0" sx="100000" sy="100000" flip="none" algn="tl"/>
          </a:blipFill>
          <a:ln w="50800" cap="flat" cmpd="sng">
            <a:noFill/>
            <a:prstDash val="solid"/>
            <a:round/>
            <a:headEnd type="none" w="sm" len="sm"/>
            <a:tailEnd type="none" w="med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1095376" y="2543175"/>
            <a:ext cx="1003697" cy="2695575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568" y="440"/>
              </a:cxn>
              <a:cxn ang="0">
                <a:pos x="640" y="592"/>
              </a:cxn>
              <a:cxn ang="0">
                <a:pos x="800" y="760"/>
              </a:cxn>
              <a:cxn ang="0">
                <a:pos x="824" y="1208"/>
              </a:cxn>
              <a:cxn ang="0">
                <a:pos x="688" y="1560"/>
              </a:cxn>
              <a:cxn ang="0">
                <a:pos x="312" y="1656"/>
              </a:cxn>
              <a:cxn ang="0">
                <a:pos x="56" y="1752"/>
              </a:cxn>
              <a:cxn ang="0">
                <a:pos x="0" y="2264"/>
              </a:cxn>
            </a:cxnLst>
            <a:rect l="0" t="0" r="r" b="b"/>
            <a:pathLst>
              <a:path w="843" h="2264">
                <a:moveTo>
                  <a:pt x="600" y="0"/>
                </a:moveTo>
                <a:cubicBezTo>
                  <a:pt x="595" y="73"/>
                  <a:pt x="561" y="341"/>
                  <a:pt x="568" y="440"/>
                </a:cubicBezTo>
                <a:cubicBezTo>
                  <a:pt x="575" y="539"/>
                  <a:pt x="601" y="539"/>
                  <a:pt x="640" y="592"/>
                </a:cubicBezTo>
                <a:cubicBezTo>
                  <a:pt x="679" y="645"/>
                  <a:pt x="769" y="657"/>
                  <a:pt x="800" y="760"/>
                </a:cubicBezTo>
                <a:cubicBezTo>
                  <a:pt x="831" y="863"/>
                  <a:pt x="843" y="1075"/>
                  <a:pt x="824" y="1208"/>
                </a:cubicBezTo>
                <a:cubicBezTo>
                  <a:pt x="805" y="1341"/>
                  <a:pt x="773" y="1485"/>
                  <a:pt x="688" y="1560"/>
                </a:cubicBezTo>
                <a:cubicBezTo>
                  <a:pt x="603" y="1635"/>
                  <a:pt x="417" y="1624"/>
                  <a:pt x="312" y="1656"/>
                </a:cubicBezTo>
                <a:cubicBezTo>
                  <a:pt x="207" y="1688"/>
                  <a:pt x="108" y="1651"/>
                  <a:pt x="56" y="1752"/>
                </a:cubicBezTo>
                <a:cubicBezTo>
                  <a:pt x="4" y="1853"/>
                  <a:pt x="12" y="2157"/>
                  <a:pt x="0" y="226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1791891" y="2571750"/>
            <a:ext cx="570309" cy="2543175"/>
          </a:xfrm>
          <a:custGeom>
            <a:avLst/>
            <a:gdLst/>
            <a:ahLst/>
            <a:cxnLst>
              <a:cxn ang="0">
                <a:pos x="63" y="0"/>
              </a:cxn>
              <a:cxn ang="0">
                <a:pos x="31" y="496"/>
              </a:cxn>
              <a:cxn ang="0">
                <a:pos x="247" y="680"/>
              </a:cxn>
              <a:cxn ang="0">
                <a:pos x="391" y="1072"/>
              </a:cxn>
              <a:cxn ang="0">
                <a:pos x="263" y="1344"/>
              </a:cxn>
              <a:cxn ang="0">
                <a:pos x="207" y="1488"/>
              </a:cxn>
              <a:cxn ang="0">
                <a:pos x="231" y="1640"/>
              </a:cxn>
              <a:cxn ang="0">
                <a:pos x="431" y="1824"/>
              </a:cxn>
              <a:cxn ang="0">
                <a:pos x="479" y="2136"/>
              </a:cxn>
            </a:cxnLst>
            <a:rect l="0" t="0" r="r" b="b"/>
            <a:pathLst>
              <a:path w="479" h="2136">
                <a:moveTo>
                  <a:pt x="63" y="0"/>
                </a:moveTo>
                <a:cubicBezTo>
                  <a:pt x="31" y="191"/>
                  <a:pt x="0" y="383"/>
                  <a:pt x="31" y="496"/>
                </a:cubicBezTo>
                <a:cubicBezTo>
                  <a:pt x="62" y="609"/>
                  <a:pt x="187" y="584"/>
                  <a:pt x="247" y="680"/>
                </a:cubicBezTo>
                <a:cubicBezTo>
                  <a:pt x="307" y="776"/>
                  <a:pt x="388" y="961"/>
                  <a:pt x="391" y="1072"/>
                </a:cubicBezTo>
                <a:cubicBezTo>
                  <a:pt x="394" y="1183"/>
                  <a:pt x="294" y="1275"/>
                  <a:pt x="263" y="1344"/>
                </a:cubicBezTo>
                <a:cubicBezTo>
                  <a:pt x="232" y="1413"/>
                  <a:pt x="212" y="1439"/>
                  <a:pt x="207" y="1488"/>
                </a:cubicBezTo>
                <a:cubicBezTo>
                  <a:pt x="202" y="1537"/>
                  <a:pt x="194" y="1584"/>
                  <a:pt x="231" y="1640"/>
                </a:cubicBezTo>
                <a:cubicBezTo>
                  <a:pt x="268" y="1696"/>
                  <a:pt x="390" y="1741"/>
                  <a:pt x="431" y="1824"/>
                </a:cubicBezTo>
                <a:cubicBezTo>
                  <a:pt x="472" y="1907"/>
                  <a:pt x="475" y="2021"/>
                  <a:pt x="479" y="213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851556" y="2250205"/>
            <a:ext cx="2863669" cy="46166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Transport to a surface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3870607" y="4098055"/>
            <a:ext cx="1617751" cy="46166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Attachment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4118256" y="2685973"/>
            <a:ext cx="2329420" cy="41549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100" b="0">
                <a:solidFill>
                  <a:schemeClr val="folHlink"/>
                </a:solidFill>
              </a:rPr>
              <a:t>Molecular diffusion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4118257" y="3016967"/>
            <a:ext cx="889987" cy="41549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100" b="0">
                <a:solidFill>
                  <a:schemeClr val="folHlink"/>
                </a:solidFill>
              </a:rPr>
              <a:t>Inertia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118256" y="3346771"/>
            <a:ext cx="1008609" cy="41549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100" b="0" dirty="0">
                <a:solidFill>
                  <a:schemeClr val="folHlink"/>
                </a:solidFill>
              </a:rPr>
              <a:t>Gravity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118256" y="3676573"/>
            <a:ext cx="1601657" cy="41549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chemeClr val="folHlink"/>
                </a:solidFill>
              </a:rPr>
              <a:t>Interception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4194457" y="4524298"/>
            <a:ext cx="1173719" cy="41549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100" b="0" dirty="0">
                <a:solidFill>
                  <a:schemeClr val="folHlink"/>
                </a:solidFill>
              </a:rPr>
              <a:t>Straining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3939662" y="2626442"/>
            <a:ext cx="266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 sz="2100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4187312" y="3007442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4168262" y="3331292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4187312" y="3674192"/>
            <a:ext cx="78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4168262" y="3998042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920612" y="4455242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4263512" y="4845767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696516" y="3039666"/>
            <a:ext cx="519113" cy="4155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228600" y="2602707"/>
            <a:ext cx="1258678" cy="46166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chemeClr val="folHlink"/>
                </a:solidFill>
              </a:rPr>
              <a:t>collector</a:t>
            </a: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239317" y="2945606"/>
            <a:ext cx="11632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4184931" y="4830290"/>
            <a:ext cx="2601994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folHlink"/>
                </a:solidFill>
              </a:rPr>
              <a:t>Coagulant nanoparticles</a:t>
            </a: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4253988" y="5151758"/>
            <a:ext cx="19284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 sz="2100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4232556" y="5185967"/>
            <a:ext cx="1008609" cy="41549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100" b="0" dirty="0">
                <a:solidFill>
                  <a:schemeClr val="folHlink"/>
                </a:solidFill>
              </a:rPr>
              <a:t>Gravity</a:t>
            </a: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4270272" y="5529980"/>
            <a:ext cx="14003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 sz="21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 build="p" autoUpdateAnimBg="0"/>
      <p:bldP spid="30730" grpId="0" build="p" autoUpdateAnimBg="0"/>
      <p:bldP spid="30731" grpId="0" build="p" autoUpdateAnimBg="0"/>
      <p:bldP spid="30732" grpId="0" build="p" autoUpdateAnimBg="0"/>
      <p:bldP spid="30733" grpId="0" build="p" autoUpdateAnimBg="0"/>
      <p:bldP spid="30734" grpId="0" build="p" autoUpdateAnimBg="0"/>
      <p:bldP spid="30735" grpId="0" build="p" autoUpdateAnimBg="0"/>
      <p:bldP spid="30747" grpId="0" build="p" autoUpdateAnimBg="0"/>
      <p:bldP spid="30749" grpId="0" build="p" autoUpdateAnimBg="0"/>
      <p:bldP spid="3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Graphing Filter Performance</a:t>
            </a:r>
          </a:p>
        </p:txBody>
      </p:sp>
      <p:graphicFrame>
        <p:nvGraphicFramePr>
          <p:cNvPr id="248837" name="Object 5"/>
          <p:cNvGraphicFramePr>
            <a:graphicFrameLocks noChangeAspect="1"/>
          </p:cNvGraphicFramePr>
          <p:nvPr/>
        </p:nvGraphicFramePr>
        <p:xfrm>
          <a:off x="509588" y="2157413"/>
          <a:ext cx="3851275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54" name="Mathcad" r:id="rId4" imgW="2714760" imgH="2124000" progId="Mathcad">
                  <p:embed/>
                </p:oleObj>
              </mc:Choice>
              <mc:Fallback>
                <p:oleObj name="Mathcad" r:id="rId4" imgW="2714760" imgH="2124000" progId="Mathcad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2157413"/>
                        <a:ext cx="3851275" cy="301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5091113" y="1690688"/>
          <a:ext cx="381000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55" name="Mathcad" r:id="rId6" imgW="2847960" imgH="1971720" progId="Mathcad">
                  <p:embed/>
                </p:oleObj>
              </mc:Choice>
              <mc:Fallback>
                <p:oleObj name="Mathcad" r:id="rId6" imgW="2847960" imgH="1971720" progId="Mathcad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1690688"/>
                        <a:ext cx="3810000" cy="263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9" name="Line 7"/>
          <p:cNvSpPr>
            <a:spLocks noChangeShapeType="1"/>
          </p:cNvSpPr>
          <p:nvPr/>
        </p:nvSpPr>
        <p:spPr bwMode="auto">
          <a:xfrm flipV="1">
            <a:off x="1384300" y="2384425"/>
            <a:ext cx="3138488" cy="20272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48840" name="Picture 8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227763" y="1927225"/>
            <a:ext cx="2438400" cy="7397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747713" y="5057775"/>
            <a:ext cx="3521075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This graph gives the impression that you can reach 100% removal</a:t>
            </a:r>
          </a:p>
        </p:txBody>
      </p:sp>
      <p:graphicFrame>
        <p:nvGraphicFramePr>
          <p:cNvPr id="248842" name="Object 10"/>
          <p:cNvGraphicFramePr>
            <a:graphicFrameLocks noChangeAspect="1"/>
          </p:cNvGraphicFramePr>
          <p:nvPr/>
        </p:nvGraphicFramePr>
        <p:xfrm>
          <a:off x="5427663" y="4084638"/>
          <a:ext cx="3405187" cy="24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56" name="Mathcad" r:id="rId9" imgW="2762280" imgH="1971720" progId="Mathcad">
                  <p:embed/>
                </p:oleObj>
              </mc:Choice>
              <mc:Fallback>
                <p:oleObj name="Mathcad" r:id="rId9" imgW="2762280" imgH="1971720" progId="Mathcad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4084638"/>
                        <a:ext cx="3405187" cy="243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4826000" y="6338888"/>
            <a:ext cx="41116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Where is 99.9% removal?</a:t>
            </a:r>
          </a:p>
        </p:txBody>
      </p:sp>
      <p:sp>
        <p:nvSpPr>
          <p:cNvPr id="248844" name="Oval 12"/>
          <p:cNvSpPr>
            <a:spLocks noChangeArrowheads="1"/>
          </p:cNvSpPr>
          <p:nvPr/>
        </p:nvSpPr>
        <p:spPr bwMode="auto">
          <a:xfrm>
            <a:off x="4052888" y="2408238"/>
            <a:ext cx="88900" cy="889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8845" name="Oval 13"/>
          <p:cNvSpPr>
            <a:spLocks noChangeArrowheads="1"/>
          </p:cNvSpPr>
          <p:nvPr/>
        </p:nvSpPr>
        <p:spPr bwMode="auto">
          <a:xfrm>
            <a:off x="8555038" y="4265613"/>
            <a:ext cx="88900" cy="889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9" grpId="0" animBg="1"/>
      <p:bldP spid="248841" grpId="0"/>
      <p:bldP spid="248843" grpId="0"/>
      <p:bldP spid="248844" grpId="0" animBg="1"/>
      <p:bldP spid="2488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Filtration Model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Iwasaki (1937) developed relationships describing the performance of deep bed filters.</a:t>
            </a:r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492125" y="3527425"/>
          <a:ext cx="1422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31" name="Equation" r:id="rId4" imgW="1422360" imgH="736560" progId="Equation.DSMT4">
                  <p:embed/>
                </p:oleObj>
              </mc:Choice>
              <mc:Fallback>
                <p:oleObj name="Equation" r:id="rId4" imgW="142236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3527425"/>
                        <a:ext cx="1422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407988" y="4452938"/>
            <a:ext cx="5414962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C is the particle concentration [number/L</a:t>
            </a:r>
            <a:r>
              <a:rPr lang="en-US" sz="2400" b="0" baseline="30000"/>
              <a:t>3</a:t>
            </a:r>
            <a:r>
              <a:rPr lang="en-US" sz="2400" b="0"/>
              <a:t>]</a:t>
            </a:r>
          </a:p>
          <a:p>
            <a:r>
              <a:rPr lang="en-US" sz="2400" b="0">
                <a:latin typeface="Symbol" pitchFamily="18" charset="2"/>
              </a:rPr>
              <a:t>l</a:t>
            </a:r>
            <a:r>
              <a:rPr lang="en-US" sz="2400" b="0" baseline="-25000"/>
              <a:t>0</a:t>
            </a:r>
            <a:r>
              <a:rPr lang="en-US" sz="2400" b="0"/>
              <a:t> is the initial filter coefficient [1/L]</a:t>
            </a:r>
          </a:p>
          <a:p>
            <a:r>
              <a:rPr lang="en-US" sz="2400" b="0"/>
              <a:t>z is the media depth [L]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241300" y="5838825"/>
            <a:ext cx="6796088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The particle’s chances of being caught are the same at all depths in the filter; </a:t>
            </a:r>
            <a:r>
              <a:rPr lang="en-US" sz="2400" b="0" i="1">
                <a:solidFill>
                  <a:schemeClr val="folHlink"/>
                </a:solidFill>
              </a:rPr>
              <a:t>pC*</a:t>
            </a:r>
            <a:r>
              <a:rPr lang="en-US" sz="2400" b="0">
                <a:solidFill>
                  <a:schemeClr val="folHlink"/>
                </a:solidFill>
              </a:rPr>
              <a:t> is proportional to depth</a:t>
            </a:r>
          </a:p>
        </p:txBody>
      </p:sp>
      <p:graphicFrame>
        <p:nvGraphicFramePr>
          <p:cNvPr id="285703" name="Object 7"/>
          <p:cNvGraphicFramePr>
            <a:graphicFrameLocks noChangeAspect="1"/>
          </p:cNvGraphicFramePr>
          <p:nvPr/>
        </p:nvGraphicFramePr>
        <p:xfrm>
          <a:off x="2439988" y="3568700"/>
          <a:ext cx="148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32" name="Equation" r:id="rId6" imgW="1485720" imgH="736560" progId="Equation.DSMT4">
                  <p:embed/>
                </p:oleObj>
              </mc:Choice>
              <mc:Fallback>
                <p:oleObj name="Equation" r:id="rId6" imgW="1485720" imgH="736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3568700"/>
                        <a:ext cx="1485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4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5705" name="Object 9"/>
          <p:cNvGraphicFramePr>
            <a:graphicFrameLocks noChangeAspect="1"/>
          </p:cNvGraphicFramePr>
          <p:nvPr/>
        </p:nvGraphicFramePr>
        <p:xfrm>
          <a:off x="4370388" y="3432175"/>
          <a:ext cx="189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33" name="Equation" r:id="rId8" imgW="1892160" imgH="927000" progId="Equation.DSMT4">
                  <p:embed/>
                </p:oleObj>
              </mc:Choice>
              <mc:Fallback>
                <p:oleObj name="Equation" r:id="rId8" imgW="1892160" imgH="927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3432175"/>
                        <a:ext cx="1892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6" name="Object 10"/>
          <p:cNvGraphicFramePr>
            <a:graphicFrameLocks noChangeAspect="1"/>
          </p:cNvGraphicFramePr>
          <p:nvPr/>
        </p:nvGraphicFramePr>
        <p:xfrm>
          <a:off x="6838950" y="3465513"/>
          <a:ext cx="1803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34" name="Equation" r:id="rId10" imgW="1803240" imgH="914400" progId="Equation.DSMT4">
                  <p:embed/>
                </p:oleObj>
              </mc:Choice>
              <mc:Fallback>
                <p:oleObj name="Equation" r:id="rId10" imgW="1803240" imgH="914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3465513"/>
                        <a:ext cx="1803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7" name="Object 11"/>
          <p:cNvGraphicFramePr>
            <a:graphicFrameLocks noChangeAspect="1"/>
          </p:cNvGraphicFramePr>
          <p:nvPr/>
        </p:nvGraphicFramePr>
        <p:xfrm>
          <a:off x="5200650" y="4738688"/>
          <a:ext cx="374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35" name="Equation" r:id="rId12" imgW="3746160" imgH="914400" progId="Equation.DSMT4">
                  <p:embed/>
                </p:oleObj>
              </mc:Choice>
              <mc:Fallback>
                <p:oleObj name="Equation" r:id="rId12" imgW="3746160" imgH="914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4738688"/>
                        <a:ext cx="3746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8" name="Object 12"/>
          <p:cNvGraphicFramePr>
            <a:graphicFrameLocks noChangeAspect="1"/>
          </p:cNvGraphicFramePr>
          <p:nvPr/>
        </p:nvGraphicFramePr>
        <p:xfrm>
          <a:off x="7691438" y="5849938"/>
          <a:ext cx="1041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36" name="Equation" r:id="rId14" imgW="1041120" imgH="812520" progId="Equation.DSMT4">
                  <p:embed/>
                </p:oleObj>
              </mc:Choice>
              <mc:Fallback>
                <p:oleObj name="Equation" r:id="rId14" imgW="1041120" imgH="8125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5849938"/>
                        <a:ext cx="1041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London van der Waals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London Group is a measure of the attractive force</a:t>
            </a:r>
          </a:p>
          <a:p>
            <a:r>
              <a:rPr lang="en-US"/>
              <a:t>It is only effective at extremely short range (less than 1 nm) and thus is NOT responsible for transport to the collector</a:t>
            </a:r>
          </a:p>
          <a:p>
            <a:pPr lvl="1"/>
            <a:r>
              <a:rPr lang="en-US"/>
              <a:t>H is the Hamaker’s constant</a:t>
            </a:r>
          </a:p>
          <a:p>
            <a:pPr lvl="1"/>
            <a:r>
              <a:rPr lang="en-US"/>
              <a:t> </a:t>
            </a:r>
          </a:p>
          <a:p>
            <a:endParaRPr lang="en-US"/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1306513" y="5880100"/>
          <a:ext cx="20034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2" name="Equation" r:id="rId4" imgW="1993680" imgH="838080" progId="Equation.DSMT4">
                  <p:embed/>
                </p:oleObj>
              </mc:Choice>
              <mc:Fallback>
                <p:oleObj name="Equation" r:id="rId4" imgW="1993680" imgH="838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5880100"/>
                        <a:ext cx="20034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1627188" y="5195888"/>
          <a:ext cx="22209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3" name="Equation" r:id="rId6" imgW="2209680" imgH="342720" progId="Equation.DSMT4">
                  <p:embed/>
                </p:oleObj>
              </mc:Choice>
              <mc:Fallback>
                <p:oleObj name="Equation" r:id="rId6" imgW="2209680" imgH="342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5195888"/>
                        <a:ext cx="22209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8" name="Line 6"/>
          <p:cNvSpPr>
            <a:spLocks noChangeShapeType="1"/>
          </p:cNvSpPr>
          <p:nvPr/>
        </p:nvSpPr>
        <p:spPr bwMode="auto">
          <a:xfrm>
            <a:off x="4073525" y="6303963"/>
            <a:ext cx="2397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3995738" y="5770563"/>
            <a:ext cx="26955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Van der Waals force</a:t>
            </a: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4578350" y="6367463"/>
            <a:ext cx="18684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Viscous force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9" grpId="0"/>
      <p:bldP spid="2795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about Electrostatic repulsion/attraction?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Modelers have not succeeded in describing filter performance when electrostatic repulsion is significant</a:t>
            </a:r>
          </a:p>
          <a:p>
            <a:pPr>
              <a:lnSpc>
                <a:spcPct val="90000"/>
              </a:lnSpc>
            </a:pPr>
            <a:r>
              <a:rPr lang="en-US"/>
              <a:t>Models tend to predict no particle removal if electrostatic repulsion is significant.</a:t>
            </a:r>
          </a:p>
          <a:p>
            <a:pPr>
              <a:lnSpc>
                <a:spcPct val="90000"/>
              </a:lnSpc>
            </a:pPr>
            <a:r>
              <a:rPr lang="en-US"/>
              <a:t>Electrostatic repulsion/attraction is only effective at very short distances and thus is involved in attachment, not transport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Models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492500"/>
          </a:xfrm>
        </p:spPr>
        <p:txBody>
          <a:bodyPr/>
          <a:lstStyle/>
          <a:p>
            <a:r>
              <a:rPr lang="en-US"/>
              <a:t>Trajectory analysis</a:t>
            </a:r>
          </a:p>
          <a:p>
            <a:r>
              <a:rPr lang="en-US"/>
              <a:t>A series of modeling attempts with refinements over the past decades</a:t>
            </a:r>
          </a:p>
          <a:p>
            <a:r>
              <a:rPr lang="en-US"/>
              <a:t>Began with a “single collector” model that modeled London and electrostatic forces as an attachment efficiency term (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)</a:t>
            </a:r>
          </a:p>
        </p:txBody>
      </p:sp>
      <p:graphicFrame>
        <p:nvGraphicFramePr>
          <p:cNvPr id="302084" name="Object 4"/>
          <p:cNvGraphicFramePr>
            <a:graphicFrameLocks noChangeAspect="1"/>
          </p:cNvGraphicFramePr>
          <p:nvPr/>
        </p:nvGraphicFramePr>
        <p:xfrm>
          <a:off x="1797050" y="6350000"/>
          <a:ext cx="3416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2" name="Equation" r:id="rId4" imgW="3416040" imgH="507960" progId="Equation.DSMT4">
                  <p:embed/>
                </p:oleObj>
              </mc:Choice>
              <mc:Fallback>
                <p:oleObj name="Equation" r:id="rId4" imgW="341604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6350000"/>
                        <a:ext cx="3416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5" name="Text Box 5"/>
          <p:cNvSpPr txBox="1">
            <a:spLocks noChangeArrowheads="1"/>
          </p:cNvSpPr>
          <p:nvPr/>
        </p:nvSpPr>
        <p:spPr bwMode="auto">
          <a:xfrm rot="19800000">
            <a:off x="3105150" y="5622925"/>
            <a:ext cx="16541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Interception</a:t>
            </a:r>
          </a:p>
        </p:txBody>
      </p:sp>
      <p:sp>
        <p:nvSpPr>
          <p:cNvPr id="302086" name="Line 6"/>
          <p:cNvSpPr>
            <a:spLocks noChangeShapeType="1"/>
          </p:cNvSpPr>
          <p:nvPr/>
        </p:nvSpPr>
        <p:spPr bwMode="auto">
          <a:xfrm flipV="1">
            <a:off x="3436938" y="5546725"/>
            <a:ext cx="1390650" cy="80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 rot="19800000">
            <a:off x="3638550" y="5632450"/>
            <a:ext cx="19415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Sedimentation</a:t>
            </a:r>
          </a:p>
        </p:txBody>
      </p:sp>
      <p:sp>
        <p:nvSpPr>
          <p:cNvPr id="302088" name="Line 8"/>
          <p:cNvSpPr>
            <a:spLocks noChangeShapeType="1"/>
          </p:cNvSpPr>
          <p:nvPr/>
        </p:nvSpPr>
        <p:spPr bwMode="auto">
          <a:xfrm flipV="1">
            <a:off x="3989388" y="5627688"/>
            <a:ext cx="1390650" cy="80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2089" name="Text Box 9"/>
          <p:cNvSpPr txBox="1">
            <a:spLocks noChangeArrowheads="1"/>
          </p:cNvSpPr>
          <p:nvPr/>
        </p:nvSpPr>
        <p:spPr bwMode="auto">
          <a:xfrm rot="19800000">
            <a:off x="4468813" y="5759450"/>
            <a:ext cx="1352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folHlink"/>
                </a:solidFill>
              </a:rPr>
              <a:t>Diffusion</a:t>
            </a:r>
          </a:p>
        </p:txBody>
      </p:sp>
      <p:sp>
        <p:nvSpPr>
          <p:cNvPr id="302090" name="Line 10"/>
          <p:cNvSpPr>
            <a:spLocks noChangeShapeType="1"/>
          </p:cNvSpPr>
          <p:nvPr/>
        </p:nvSpPr>
        <p:spPr bwMode="auto">
          <a:xfrm flipV="1">
            <a:off x="4779963" y="5608638"/>
            <a:ext cx="1390650" cy="80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2091" name="Rectangle 11"/>
          <p:cNvSpPr>
            <a:spLocks noChangeArrowheads="1"/>
          </p:cNvSpPr>
          <p:nvPr/>
        </p:nvSpPr>
        <p:spPr bwMode="auto">
          <a:xfrm>
            <a:off x="5187950" y="6278563"/>
            <a:ext cx="441325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folHlink"/>
                </a:solidFill>
                <a:latin typeface="Symbol" pitchFamily="18" charset="2"/>
              </a:rPr>
              <a:t>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/>
      <p:bldP spid="302087" grpId="0"/>
      <p:bldP spid="302089" grpId="0"/>
      <p:bldP spid="30209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Filtration Model</a:t>
            </a:r>
          </a:p>
        </p:txBody>
      </p:sp>
      <p:pic>
        <p:nvPicPr>
          <p:cNvPr id="304131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98500" y="1841500"/>
            <a:ext cx="1671638" cy="7207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01638" y="2665413"/>
            <a:ext cx="2852737" cy="655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4133" name="Picture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01650" y="5995988"/>
            <a:ext cx="2009775" cy="6191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4134" name="Picture 6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392113" y="3468688"/>
            <a:ext cx="1066800" cy="5429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4135" name="Picture 7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320675" y="4176713"/>
            <a:ext cx="1524000" cy="4953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4136" name="Picture 8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342900" y="5113338"/>
            <a:ext cx="2019300" cy="552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304137" name="Line 9"/>
          <p:cNvSpPr>
            <a:spLocks noChangeShapeType="1"/>
          </p:cNvSpPr>
          <p:nvPr/>
        </p:nvSpPr>
        <p:spPr bwMode="auto">
          <a:xfrm>
            <a:off x="3729038" y="2890838"/>
            <a:ext cx="1222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4138" name="Line 10"/>
          <p:cNvSpPr>
            <a:spLocks noChangeShapeType="1"/>
          </p:cNvSpPr>
          <p:nvPr/>
        </p:nvSpPr>
        <p:spPr bwMode="auto">
          <a:xfrm>
            <a:off x="5422900" y="3557588"/>
            <a:ext cx="3128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4139" name="Line 11"/>
          <p:cNvSpPr>
            <a:spLocks noChangeShapeType="1"/>
          </p:cNvSpPr>
          <p:nvPr/>
        </p:nvSpPr>
        <p:spPr bwMode="auto">
          <a:xfrm>
            <a:off x="3309938" y="6107113"/>
            <a:ext cx="3128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4140" name="Text Box 12"/>
          <p:cNvSpPr txBox="1">
            <a:spLocks noChangeArrowheads="1"/>
          </p:cNvSpPr>
          <p:nvPr/>
        </p:nvSpPr>
        <p:spPr bwMode="auto">
          <a:xfrm>
            <a:off x="3714750" y="2346325"/>
            <a:ext cx="13700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Porosity</a:t>
            </a:r>
          </a:p>
        </p:txBody>
      </p:sp>
      <p:sp>
        <p:nvSpPr>
          <p:cNvPr id="304141" name="Text Box 13"/>
          <p:cNvSpPr txBox="1">
            <a:spLocks noChangeArrowheads="1"/>
          </p:cNvSpPr>
          <p:nvPr/>
        </p:nvSpPr>
        <p:spPr bwMode="auto">
          <a:xfrm>
            <a:off x="5434013" y="2997200"/>
            <a:ext cx="16049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Geometry</a:t>
            </a:r>
          </a:p>
        </p:txBody>
      </p:sp>
      <p:sp>
        <p:nvSpPr>
          <p:cNvPr id="304142" name="AutoShape 14"/>
          <p:cNvSpPr>
            <a:spLocks/>
          </p:cNvSpPr>
          <p:nvPr/>
        </p:nvSpPr>
        <p:spPr bwMode="auto">
          <a:xfrm>
            <a:off x="4954588" y="1866900"/>
            <a:ext cx="347662" cy="27813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4143" name="AutoShape 15"/>
          <p:cNvSpPr>
            <a:spLocks/>
          </p:cNvSpPr>
          <p:nvPr/>
        </p:nvSpPr>
        <p:spPr bwMode="auto">
          <a:xfrm>
            <a:off x="3295650" y="1981200"/>
            <a:ext cx="347663" cy="1377950"/>
          </a:xfrm>
          <a:prstGeom prst="rightBrace">
            <a:avLst>
              <a:gd name="adj1" fmla="val 3302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4144" name="AutoShape 16"/>
          <p:cNvSpPr>
            <a:spLocks/>
          </p:cNvSpPr>
          <p:nvPr/>
        </p:nvSpPr>
        <p:spPr bwMode="auto">
          <a:xfrm>
            <a:off x="2816225" y="4983163"/>
            <a:ext cx="347663" cy="1687512"/>
          </a:xfrm>
          <a:prstGeom prst="rightBrace">
            <a:avLst>
              <a:gd name="adj1" fmla="val 4044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4145" name="Text Box 17"/>
          <p:cNvSpPr txBox="1">
            <a:spLocks noChangeArrowheads="1"/>
          </p:cNvSpPr>
          <p:nvPr/>
        </p:nvSpPr>
        <p:spPr bwMode="auto">
          <a:xfrm>
            <a:off x="3348038" y="5559425"/>
            <a:ext cx="18716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Force ratios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40" grpId="0"/>
      <p:bldP spid="304141" grpId="0"/>
      <p:bldP spid="3041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Equations</a:t>
            </a:r>
          </a:p>
        </p:txBody>
      </p:sp>
      <p:pic>
        <p:nvPicPr>
          <p:cNvPr id="306179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2088" y="1838325"/>
            <a:ext cx="5210175" cy="356076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6180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47675" y="5757863"/>
            <a:ext cx="6184900" cy="10128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306181" name="Line 5"/>
          <p:cNvSpPr>
            <a:spLocks noChangeShapeType="1"/>
          </p:cNvSpPr>
          <p:nvPr/>
        </p:nvSpPr>
        <p:spPr bwMode="auto">
          <a:xfrm>
            <a:off x="6094413" y="2909888"/>
            <a:ext cx="269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6182" name="Line 6"/>
          <p:cNvSpPr>
            <a:spLocks noChangeShapeType="1"/>
          </p:cNvSpPr>
          <p:nvPr/>
        </p:nvSpPr>
        <p:spPr bwMode="auto">
          <a:xfrm>
            <a:off x="6094413" y="3641725"/>
            <a:ext cx="269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6183" name="Line 7"/>
          <p:cNvSpPr>
            <a:spLocks noChangeShapeType="1"/>
          </p:cNvSpPr>
          <p:nvPr/>
        </p:nvSpPr>
        <p:spPr bwMode="auto">
          <a:xfrm>
            <a:off x="6094413" y="4373563"/>
            <a:ext cx="269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6184" name="Line 8"/>
          <p:cNvSpPr>
            <a:spLocks noChangeShapeType="1"/>
          </p:cNvSpPr>
          <p:nvPr/>
        </p:nvSpPr>
        <p:spPr bwMode="auto">
          <a:xfrm>
            <a:off x="6094413" y="5105400"/>
            <a:ext cx="269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6038850" y="2439988"/>
            <a:ext cx="26812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Brownian motion</a:t>
            </a: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6038850" y="3178175"/>
            <a:ext cx="19002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Interception</a:t>
            </a: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6038850" y="3916363"/>
            <a:ext cx="12700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Gravity</a:t>
            </a:r>
          </a:p>
        </p:txBody>
      </p:sp>
      <p:sp>
        <p:nvSpPr>
          <p:cNvPr id="306188" name="Text Box 12"/>
          <p:cNvSpPr txBox="1">
            <a:spLocks noChangeArrowheads="1"/>
          </p:cNvSpPr>
          <p:nvPr/>
        </p:nvSpPr>
        <p:spPr bwMode="auto">
          <a:xfrm>
            <a:off x="6038850" y="4654550"/>
            <a:ext cx="31051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Total is sum of parts</a:t>
            </a:r>
          </a:p>
        </p:txBody>
      </p:sp>
      <p:sp>
        <p:nvSpPr>
          <p:cNvPr id="306189" name="Text Box 13"/>
          <p:cNvSpPr txBox="1">
            <a:spLocks noChangeArrowheads="1"/>
          </p:cNvSpPr>
          <p:nvPr/>
        </p:nvSpPr>
        <p:spPr bwMode="auto">
          <a:xfrm>
            <a:off x="1260475" y="5173663"/>
            <a:ext cx="32131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Transport is additive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5" grpId="0"/>
      <p:bldP spid="306186" grpId="0"/>
      <p:bldP spid="306187" grpId="0"/>
      <p:bldP spid="306188" grpId="0"/>
      <p:bldP spid="30618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268497" cy="1143000"/>
          </a:xfrm>
        </p:spPr>
        <p:txBody>
          <a:bodyPr/>
          <a:lstStyle/>
          <a:p>
            <a:r>
              <a:rPr lang="en-US" sz="4000" dirty="0"/>
              <a:t>Slow Sand Filtration Mechanisms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059488" cy="4475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Protozoan predators (only effective for bacteria removal, not virus or protozoan removal)</a:t>
            </a:r>
          </a:p>
          <a:p>
            <a:pPr>
              <a:lnSpc>
                <a:spcPct val="90000"/>
              </a:lnSpc>
            </a:pPr>
            <a:r>
              <a:rPr lang="en-US"/>
              <a:t>Aluminum (natural sticky coatings)</a:t>
            </a:r>
          </a:p>
          <a:p>
            <a:pPr>
              <a:lnSpc>
                <a:spcPct val="90000"/>
              </a:lnSpc>
            </a:pPr>
            <a:r>
              <a:rPr lang="en-US"/>
              <a:t>Attachment to previously removed particles</a:t>
            </a:r>
          </a:p>
          <a:p>
            <a:pPr>
              <a:lnSpc>
                <a:spcPct val="90000"/>
              </a:lnSpc>
            </a:pPr>
            <a:r>
              <a:rPr lang="en-US"/>
              <a:t>No evidence of removal by biofilms</a:t>
            </a:r>
          </a:p>
        </p:txBody>
      </p:sp>
      <p:pic>
        <p:nvPicPr>
          <p:cNvPr id="224308" name="Picture 52" descr="jan 1991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400800" y="3471863"/>
            <a:ext cx="2382838" cy="2414587"/>
          </a:xfrm>
          <a:prstGeom prst="rect">
            <a:avLst/>
          </a:prstGeom>
          <a:noFill/>
        </p:spPr>
      </p:pic>
      <p:pic>
        <p:nvPicPr>
          <p:cNvPr id="224357" name="Picture 10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686675" y="4787900"/>
            <a:ext cx="193675" cy="514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24358" name="Picture 10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5400000">
            <a:off x="6938962" y="4502151"/>
            <a:ext cx="193675" cy="514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24359" name="Picture 10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5400000">
            <a:off x="7048500" y="3963988"/>
            <a:ext cx="193675" cy="514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24360" name="Picture 10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0800000">
            <a:off x="7543800" y="3605213"/>
            <a:ext cx="193675" cy="514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24361" name="Picture 10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-5400000">
            <a:off x="7999412" y="4129088"/>
            <a:ext cx="193675" cy="514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24362" name="Picture 10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-5400000">
            <a:off x="8099425" y="4473576"/>
            <a:ext cx="193675" cy="514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24363" name="Picture 107" descr="jan 1991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97625" y="3470275"/>
            <a:ext cx="2382838" cy="2414588"/>
          </a:xfrm>
          <a:prstGeom prst="rect">
            <a:avLst/>
          </a:prstGeom>
          <a:noFill/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973756" y="120650"/>
            <a:ext cx="887413" cy="895350"/>
            <a:chOff x="891" y="1553"/>
            <a:chExt cx="2743" cy="2767"/>
          </a:xfrm>
        </p:grpSpPr>
        <p:sp>
          <p:nvSpPr>
            <p:cNvPr id="63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5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6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67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5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3"/>
          <p:cNvGrpSpPr/>
          <p:nvPr/>
        </p:nvGrpSpPr>
        <p:grpSpPr>
          <a:xfrm>
            <a:off x="7415213" y="1917290"/>
            <a:ext cx="379412" cy="1121185"/>
            <a:chOff x="7415213" y="1917290"/>
            <a:chExt cx="379412" cy="1121185"/>
          </a:xfrm>
        </p:grpSpPr>
        <p:sp>
          <p:nvSpPr>
            <p:cNvPr id="224261" name="Oval 5"/>
            <p:cNvSpPr>
              <a:spLocks noChangeArrowheads="1"/>
            </p:cNvSpPr>
            <p:nvPr/>
          </p:nvSpPr>
          <p:spPr bwMode="auto">
            <a:xfrm>
              <a:off x="7415213" y="2441820"/>
              <a:ext cx="355776" cy="35550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3" name="Freeform 7"/>
            <p:cNvSpPr>
              <a:spLocks/>
            </p:cNvSpPr>
            <p:nvPr/>
          </p:nvSpPr>
          <p:spPr bwMode="auto">
            <a:xfrm>
              <a:off x="7612590" y="2413230"/>
              <a:ext cx="182035" cy="25275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0" y="56"/>
                </a:cxn>
                <a:cxn ang="0">
                  <a:pos x="4" y="52"/>
                </a:cxn>
                <a:cxn ang="0">
                  <a:pos x="5" y="46"/>
                </a:cxn>
                <a:cxn ang="0">
                  <a:pos x="11" y="42"/>
                </a:cxn>
                <a:cxn ang="0">
                  <a:pos x="17" y="38"/>
                </a:cxn>
                <a:cxn ang="0">
                  <a:pos x="23" y="35"/>
                </a:cxn>
                <a:cxn ang="0">
                  <a:pos x="30" y="31"/>
                </a:cxn>
                <a:cxn ang="0">
                  <a:pos x="40" y="27"/>
                </a:cxn>
                <a:cxn ang="0">
                  <a:pos x="49" y="25"/>
                </a:cxn>
                <a:cxn ang="0">
                  <a:pos x="59" y="21"/>
                </a:cxn>
                <a:cxn ang="0">
                  <a:pos x="70" y="19"/>
                </a:cxn>
                <a:cxn ang="0">
                  <a:pos x="82" y="17"/>
                </a:cxn>
                <a:cxn ang="0">
                  <a:pos x="93" y="14"/>
                </a:cxn>
                <a:cxn ang="0">
                  <a:pos x="107" y="12"/>
                </a:cxn>
                <a:cxn ang="0">
                  <a:pos x="120" y="10"/>
                </a:cxn>
                <a:cxn ang="0">
                  <a:pos x="133" y="10"/>
                </a:cxn>
                <a:cxn ang="0">
                  <a:pos x="147" y="8"/>
                </a:cxn>
                <a:cxn ang="0">
                  <a:pos x="162" y="6"/>
                </a:cxn>
                <a:cxn ang="0">
                  <a:pos x="176" y="6"/>
                </a:cxn>
                <a:cxn ang="0">
                  <a:pos x="191" y="4"/>
                </a:cxn>
                <a:cxn ang="0">
                  <a:pos x="206" y="4"/>
                </a:cxn>
                <a:cxn ang="0">
                  <a:pos x="221" y="2"/>
                </a:cxn>
                <a:cxn ang="0">
                  <a:pos x="237" y="2"/>
                </a:cxn>
                <a:cxn ang="0">
                  <a:pos x="250" y="2"/>
                </a:cxn>
                <a:cxn ang="0">
                  <a:pos x="265" y="2"/>
                </a:cxn>
                <a:cxn ang="0">
                  <a:pos x="281" y="2"/>
                </a:cxn>
                <a:cxn ang="0">
                  <a:pos x="296" y="2"/>
                </a:cxn>
                <a:cxn ang="0">
                  <a:pos x="309" y="2"/>
                </a:cxn>
                <a:cxn ang="0">
                  <a:pos x="325" y="0"/>
                </a:cxn>
                <a:cxn ang="0">
                  <a:pos x="338" y="2"/>
                </a:cxn>
                <a:cxn ang="0">
                  <a:pos x="351" y="2"/>
                </a:cxn>
                <a:cxn ang="0">
                  <a:pos x="363" y="2"/>
                </a:cxn>
                <a:cxn ang="0">
                  <a:pos x="374" y="2"/>
                </a:cxn>
                <a:cxn ang="0">
                  <a:pos x="386" y="2"/>
                </a:cxn>
                <a:cxn ang="0">
                  <a:pos x="397" y="2"/>
                </a:cxn>
                <a:cxn ang="0">
                  <a:pos x="407" y="2"/>
                </a:cxn>
                <a:cxn ang="0">
                  <a:pos x="416" y="2"/>
                </a:cxn>
                <a:cxn ang="0">
                  <a:pos x="426" y="2"/>
                </a:cxn>
                <a:cxn ang="0">
                  <a:pos x="434" y="2"/>
                </a:cxn>
                <a:cxn ang="0">
                  <a:pos x="439" y="2"/>
                </a:cxn>
              </a:cxnLst>
              <a:rect l="0" t="0" r="r" b="b"/>
              <a:pathLst>
                <a:path w="439" h="61">
                  <a:moveTo>
                    <a:pt x="0" y="61"/>
                  </a:moveTo>
                  <a:lnTo>
                    <a:pt x="0" y="56"/>
                  </a:lnTo>
                  <a:lnTo>
                    <a:pt x="4" y="52"/>
                  </a:lnTo>
                  <a:lnTo>
                    <a:pt x="5" y="46"/>
                  </a:lnTo>
                  <a:lnTo>
                    <a:pt x="11" y="42"/>
                  </a:lnTo>
                  <a:lnTo>
                    <a:pt x="17" y="38"/>
                  </a:lnTo>
                  <a:lnTo>
                    <a:pt x="23" y="35"/>
                  </a:lnTo>
                  <a:lnTo>
                    <a:pt x="30" y="31"/>
                  </a:lnTo>
                  <a:lnTo>
                    <a:pt x="40" y="27"/>
                  </a:lnTo>
                  <a:lnTo>
                    <a:pt x="49" y="25"/>
                  </a:lnTo>
                  <a:lnTo>
                    <a:pt x="59" y="21"/>
                  </a:lnTo>
                  <a:lnTo>
                    <a:pt x="70" y="19"/>
                  </a:lnTo>
                  <a:lnTo>
                    <a:pt x="82" y="17"/>
                  </a:lnTo>
                  <a:lnTo>
                    <a:pt x="93" y="14"/>
                  </a:lnTo>
                  <a:lnTo>
                    <a:pt x="107" y="12"/>
                  </a:lnTo>
                  <a:lnTo>
                    <a:pt x="120" y="10"/>
                  </a:lnTo>
                  <a:lnTo>
                    <a:pt x="133" y="10"/>
                  </a:lnTo>
                  <a:lnTo>
                    <a:pt x="147" y="8"/>
                  </a:lnTo>
                  <a:lnTo>
                    <a:pt x="162" y="6"/>
                  </a:lnTo>
                  <a:lnTo>
                    <a:pt x="176" y="6"/>
                  </a:lnTo>
                  <a:lnTo>
                    <a:pt x="191" y="4"/>
                  </a:lnTo>
                  <a:lnTo>
                    <a:pt x="206" y="4"/>
                  </a:lnTo>
                  <a:lnTo>
                    <a:pt x="221" y="2"/>
                  </a:lnTo>
                  <a:lnTo>
                    <a:pt x="237" y="2"/>
                  </a:lnTo>
                  <a:lnTo>
                    <a:pt x="250" y="2"/>
                  </a:lnTo>
                  <a:lnTo>
                    <a:pt x="265" y="2"/>
                  </a:lnTo>
                  <a:lnTo>
                    <a:pt x="281" y="2"/>
                  </a:lnTo>
                  <a:lnTo>
                    <a:pt x="296" y="2"/>
                  </a:lnTo>
                  <a:lnTo>
                    <a:pt x="309" y="2"/>
                  </a:lnTo>
                  <a:lnTo>
                    <a:pt x="325" y="0"/>
                  </a:lnTo>
                  <a:lnTo>
                    <a:pt x="338" y="2"/>
                  </a:lnTo>
                  <a:lnTo>
                    <a:pt x="351" y="2"/>
                  </a:lnTo>
                  <a:lnTo>
                    <a:pt x="363" y="2"/>
                  </a:lnTo>
                  <a:lnTo>
                    <a:pt x="374" y="2"/>
                  </a:lnTo>
                  <a:lnTo>
                    <a:pt x="386" y="2"/>
                  </a:lnTo>
                  <a:lnTo>
                    <a:pt x="397" y="2"/>
                  </a:lnTo>
                  <a:lnTo>
                    <a:pt x="407" y="2"/>
                  </a:lnTo>
                  <a:lnTo>
                    <a:pt x="416" y="2"/>
                  </a:lnTo>
                  <a:lnTo>
                    <a:pt x="426" y="2"/>
                  </a:lnTo>
                  <a:lnTo>
                    <a:pt x="434" y="2"/>
                  </a:lnTo>
                  <a:lnTo>
                    <a:pt x="439" y="2"/>
                  </a:lnTo>
                </a:path>
              </a:pathLst>
            </a:custGeom>
            <a:noFill/>
            <a:ln w="23813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4" name="Oval 8"/>
            <p:cNvSpPr>
              <a:spLocks noChangeArrowheads="1"/>
            </p:cNvSpPr>
            <p:nvPr/>
          </p:nvSpPr>
          <p:spPr bwMode="auto">
            <a:xfrm>
              <a:off x="7484046" y="2686697"/>
              <a:ext cx="64272" cy="662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5" name="Oval 9"/>
            <p:cNvSpPr>
              <a:spLocks noChangeArrowheads="1"/>
            </p:cNvSpPr>
            <p:nvPr/>
          </p:nvSpPr>
          <p:spPr bwMode="auto">
            <a:xfrm>
              <a:off x="7592687" y="2687940"/>
              <a:ext cx="59296" cy="617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6" name="Freeform 10"/>
            <p:cNvSpPr>
              <a:spLocks/>
            </p:cNvSpPr>
            <p:nvPr/>
          </p:nvSpPr>
          <p:spPr bwMode="auto">
            <a:xfrm>
              <a:off x="7525927" y="2803542"/>
              <a:ext cx="72980" cy="234933"/>
            </a:xfrm>
            <a:custGeom>
              <a:avLst/>
              <a:gdLst/>
              <a:ahLst/>
              <a:cxnLst>
                <a:cxn ang="0">
                  <a:pos x="174" y="15"/>
                </a:cxn>
                <a:cxn ang="0">
                  <a:pos x="176" y="42"/>
                </a:cxn>
                <a:cxn ang="0">
                  <a:pos x="174" y="65"/>
                </a:cxn>
                <a:cxn ang="0">
                  <a:pos x="172" y="84"/>
                </a:cxn>
                <a:cxn ang="0">
                  <a:pos x="169" y="101"/>
                </a:cxn>
                <a:cxn ang="0">
                  <a:pos x="165" y="117"/>
                </a:cxn>
                <a:cxn ang="0">
                  <a:pos x="159" y="128"/>
                </a:cxn>
                <a:cxn ang="0">
                  <a:pos x="153" y="138"/>
                </a:cxn>
                <a:cxn ang="0">
                  <a:pos x="148" y="147"/>
                </a:cxn>
                <a:cxn ang="0">
                  <a:pos x="140" y="157"/>
                </a:cxn>
                <a:cxn ang="0">
                  <a:pos x="134" y="164"/>
                </a:cxn>
                <a:cxn ang="0">
                  <a:pos x="127" y="172"/>
                </a:cxn>
                <a:cxn ang="0">
                  <a:pos x="121" y="180"/>
                </a:cxn>
                <a:cxn ang="0">
                  <a:pos x="113" y="189"/>
                </a:cxn>
                <a:cxn ang="0">
                  <a:pos x="107" y="201"/>
                </a:cxn>
                <a:cxn ang="0">
                  <a:pos x="104" y="214"/>
                </a:cxn>
                <a:cxn ang="0">
                  <a:pos x="98" y="227"/>
                </a:cxn>
                <a:cxn ang="0">
                  <a:pos x="94" y="247"/>
                </a:cxn>
                <a:cxn ang="0">
                  <a:pos x="92" y="266"/>
                </a:cxn>
                <a:cxn ang="0">
                  <a:pos x="90" y="290"/>
                </a:cxn>
                <a:cxn ang="0">
                  <a:pos x="90" y="304"/>
                </a:cxn>
                <a:cxn ang="0">
                  <a:pos x="90" y="331"/>
                </a:cxn>
                <a:cxn ang="0">
                  <a:pos x="88" y="355"/>
                </a:cxn>
                <a:cxn ang="0">
                  <a:pos x="84" y="378"/>
                </a:cxn>
                <a:cxn ang="0">
                  <a:pos x="81" y="401"/>
                </a:cxn>
                <a:cxn ang="0">
                  <a:pos x="77" y="420"/>
                </a:cxn>
                <a:cxn ang="0">
                  <a:pos x="71" y="439"/>
                </a:cxn>
                <a:cxn ang="0">
                  <a:pos x="65" y="455"/>
                </a:cxn>
                <a:cxn ang="0">
                  <a:pos x="58" y="470"/>
                </a:cxn>
                <a:cxn ang="0">
                  <a:pos x="52" y="485"/>
                </a:cxn>
                <a:cxn ang="0">
                  <a:pos x="46" y="497"/>
                </a:cxn>
                <a:cxn ang="0">
                  <a:pos x="39" y="508"/>
                </a:cxn>
                <a:cxn ang="0">
                  <a:pos x="33" y="518"/>
                </a:cxn>
                <a:cxn ang="0">
                  <a:pos x="25" y="527"/>
                </a:cxn>
                <a:cxn ang="0">
                  <a:pos x="20" y="535"/>
                </a:cxn>
                <a:cxn ang="0">
                  <a:pos x="14" y="543"/>
                </a:cxn>
                <a:cxn ang="0">
                  <a:pos x="10" y="548"/>
                </a:cxn>
                <a:cxn ang="0">
                  <a:pos x="6" y="554"/>
                </a:cxn>
                <a:cxn ang="0">
                  <a:pos x="2" y="560"/>
                </a:cxn>
                <a:cxn ang="0">
                  <a:pos x="0" y="564"/>
                </a:cxn>
                <a:cxn ang="0">
                  <a:pos x="0" y="567"/>
                </a:cxn>
              </a:cxnLst>
              <a:rect l="0" t="0" r="r" b="b"/>
              <a:pathLst>
                <a:path w="176" h="567">
                  <a:moveTo>
                    <a:pt x="174" y="0"/>
                  </a:moveTo>
                  <a:lnTo>
                    <a:pt x="174" y="15"/>
                  </a:lnTo>
                  <a:lnTo>
                    <a:pt x="176" y="29"/>
                  </a:lnTo>
                  <a:lnTo>
                    <a:pt x="176" y="42"/>
                  </a:lnTo>
                  <a:lnTo>
                    <a:pt x="174" y="54"/>
                  </a:lnTo>
                  <a:lnTo>
                    <a:pt x="174" y="65"/>
                  </a:lnTo>
                  <a:lnTo>
                    <a:pt x="174" y="75"/>
                  </a:lnTo>
                  <a:lnTo>
                    <a:pt x="172" y="84"/>
                  </a:lnTo>
                  <a:lnTo>
                    <a:pt x="170" y="94"/>
                  </a:lnTo>
                  <a:lnTo>
                    <a:pt x="169" y="101"/>
                  </a:lnTo>
                  <a:lnTo>
                    <a:pt x="167" y="109"/>
                  </a:lnTo>
                  <a:lnTo>
                    <a:pt x="165" y="117"/>
                  </a:lnTo>
                  <a:lnTo>
                    <a:pt x="163" y="122"/>
                  </a:lnTo>
                  <a:lnTo>
                    <a:pt x="159" y="128"/>
                  </a:lnTo>
                  <a:lnTo>
                    <a:pt x="157" y="134"/>
                  </a:lnTo>
                  <a:lnTo>
                    <a:pt x="153" y="138"/>
                  </a:lnTo>
                  <a:lnTo>
                    <a:pt x="151" y="143"/>
                  </a:lnTo>
                  <a:lnTo>
                    <a:pt x="148" y="147"/>
                  </a:lnTo>
                  <a:lnTo>
                    <a:pt x="144" y="151"/>
                  </a:lnTo>
                  <a:lnTo>
                    <a:pt x="140" y="157"/>
                  </a:lnTo>
                  <a:lnTo>
                    <a:pt x="138" y="161"/>
                  </a:lnTo>
                  <a:lnTo>
                    <a:pt x="134" y="164"/>
                  </a:lnTo>
                  <a:lnTo>
                    <a:pt x="130" y="168"/>
                  </a:lnTo>
                  <a:lnTo>
                    <a:pt x="127" y="172"/>
                  </a:lnTo>
                  <a:lnTo>
                    <a:pt x="123" y="176"/>
                  </a:lnTo>
                  <a:lnTo>
                    <a:pt x="121" y="180"/>
                  </a:lnTo>
                  <a:lnTo>
                    <a:pt x="117" y="185"/>
                  </a:lnTo>
                  <a:lnTo>
                    <a:pt x="113" y="189"/>
                  </a:lnTo>
                  <a:lnTo>
                    <a:pt x="111" y="195"/>
                  </a:lnTo>
                  <a:lnTo>
                    <a:pt x="107" y="201"/>
                  </a:lnTo>
                  <a:lnTo>
                    <a:pt x="106" y="206"/>
                  </a:lnTo>
                  <a:lnTo>
                    <a:pt x="104" y="214"/>
                  </a:lnTo>
                  <a:lnTo>
                    <a:pt x="100" y="220"/>
                  </a:lnTo>
                  <a:lnTo>
                    <a:pt x="98" y="227"/>
                  </a:lnTo>
                  <a:lnTo>
                    <a:pt x="96" y="237"/>
                  </a:lnTo>
                  <a:lnTo>
                    <a:pt x="94" y="247"/>
                  </a:lnTo>
                  <a:lnTo>
                    <a:pt x="92" y="256"/>
                  </a:lnTo>
                  <a:lnTo>
                    <a:pt x="92" y="266"/>
                  </a:lnTo>
                  <a:lnTo>
                    <a:pt x="90" y="277"/>
                  </a:lnTo>
                  <a:lnTo>
                    <a:pt x="90" y="290"/>
                  </a:lnTo>
                  <a:lnTo>
                    <a:pt x="90" y="304"/>
                  </a:lnTo>
                  <a:lnTo>
                    <a:pt x="90" y="304"/>
                  </a:lnTo>
                  <a:lnTo>
                    <a:pt x="90" y="317"/>
                  </a:lnTo>
                  <a:lnTo>
                    <a:pt x="90" y="331"/>
                  </a:lnTo>
                  <a:lnTo>
                    <a:pt x="88" y="344"/>
                  </a:lnTo>
                  <a:lnTo>
                    <a:pt x="88" y="355"/>
                  </a:lnTo>
                  <a:lnTo>
                    <a:pt x="86" y="369"/>
                  </a:lnTo>
                  <a:lnTo>
                    <a:pt x="84" y="378"/>
                  </a:lnTo>
                  <a:lnTo>
                    <a:pt x="83" y="390"/>
                  </a:lnTo>
                  <a:lnTo>
                    <a:pt x="81" y="401"/>
                  </a:lnTo>
                  <a:lnTo>
                    <a:pt x="79" y="411"/>
                  </a:lnTo>
                  <a:lnTo>
                    <a:pt x="77" y="420"/>
                  </a:lnTo>
                  <a:lnTo>
                    <a:pt x="73" y="430"/>
                  </a:lnTo>
                  <a:lnTo>
                    <a:pt x="71" y="439"/>
                  </a:lnTo>
                  <a:lnTo>
                    <a:pt x="67" y="447"/>
                  </a:lnTo>
                  <a:lnTo>
                    <a:pt x="65" y="455"/>
                  </a:lnTo>
                  <a:lnTo>
                    <a:pt x="62" y="464"/>
                  </a:lnTo>
                  <a:lnTo>
                    <a:pt x="58" y="470"/>
                  </a:lnTo>
                  <a:lnTo>
                    <a:pt x="56" y="478"/>
                  </a:lnTo>
                  <a:lnTo>
                    <a:pt x="52" y="485"/>
                  </a:lnTo>
                  <a:lnTo>
                    <a:pt x="48" y="491"/>
                  </a:lnTo>
                  <a:lnTo>
                    <a:pt x="46" y="497"/>
                  </a:lnTo>
                  <a:lnTo>
                    <a:pt x="42" y="503"/>
                  </a:lnTo>
                  <a:lnTo>
                    <a:pt x="39" y="508"/>
                  </a:lnTo>
                  <a:lnTo>
                    <a:pt x="35" y="514"/>
                  </a:lnTo>
                  <a:lnTo>
                    <a:pt x="33" y="518"/>
                  </a:lnTo>
                  <a:lnTo>
                    <a:pt x="29" y="524"/>
                  </a:lnTo>
                  <a:lnTo>
                    <a:pt x="25" y="527"/>
                  </a:lnTo>
                  <a:lnTo>
                    <a:pt x="23" y="531"/>
                  </a:lnTo>
                  <a:lnTo>
                    <a:pt x="20" y="535"/>
                  </a:lnTo>
                  <a:lnTo>
                    <a:pt x="18" y="539"/>
                  </a:lnTo>
                  <a:lnTo>
                    <a:pt x="14" y="543"/>
                  </a:lnTo>
                  <a:lnTo>
                    <a:pt x="12" y="546"/>
                  </a:lnTo>
                  <a:lnTo>
                    <a:pt x="10" y="548"/>
                  </a:lnTo>
                  <a:lnTo>
                    <a:pt x="8" y="552"/>
                  </a:lnTo>
                  <a:lnTo>
                    <a:pt x="6" y="554"/>
                  </a:lnTo>
                  <a:lnTo>
                    <a:pt x="4" y="558"/>
                  </a:lnTo>
                  <a:lnTo>
                    <a:pt x="2" y="560"/>
                  </a:lnTo>
                  <a:lnTo>
                    <a:pt x="2" y="562"/>
                  </a:lnTo>
                  <a:lnTo>
                    <a:pt x="0" y="564"/>
                  </a:lnTo>
                  <a:lnTo>
                    <a:pt x="0" y="566"/>
                  </a:lnTo>
                  <a:lnTo>
                    <a:pt x="0" y="567"/>
                  </a:lnTo>
                </a:path>
              </a:pathLst>
            </a:custGeom>
            <a:noFill/>
            <a:ln w="38100" cmpd="sng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7533148" y="1917290"/>
              <a:ext cx="124543" cy="511278"/>
            </a:xfrm>
            <a:custGeom>
              <a:avLst/>
              <a:gdLst>
                <a:gd name="connsiteX0" fmla="*/ 67187 w 124543"/>
                <a:gd name="connsiteY0" fmla="*/ 511278 h 511278"/>
                <a:gd name="connsiteX1" fmla="*/ 8194 w 124543"/>
                <a:gd name="connsiteY1" fmla="*/ 324465 h 511278"/>
                <a:gd name="connsiteX2" fmla="*/ 116349 w 124543"/>
                <a:gd name="connsiteY2" fmla="*/ 137652 h 511278"/>
                <a:gd name="connsiteX3" fmla="*/ 57355 w 124543"/>
                <a:gd name="connsiteY3" fmla="*/ 0 h 51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43" h="511278">
                  <a:moveTo>
                    <a:pt x="67187" y="511278"/>
                  </a:moveTo>
                  <a:cubicBezTo>
                    <a:pt x="33593" y="449007"/>
                    <a:pt x="0" y="386736"/>
                    <a:pt x="8194" y="324465"/>
                  </a:cubicBezTo>
                  <a:cubicBezTo>
                    <a:pt x="16388" y="262194"/>
                    <a:pt x="108156" y="191730"/>
                    <a:pt x="116349" y="137652"/>
                  </a:cubicBezTo>
                  <a:cubicBezTo>
                    <a:pt x="124543" y="83575"/>
                    <a:pt x="90949" y="41787"/>
                    <a:pt x="57355" y="0"/>
                  </a:cubicBezTo>
                </a:path>
              </a:pathLst>
            </a:cu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Performance of SSF Fed Cayuga Lake Water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460750" y="2144713"/>
            <a:ext cx="3130550" cy="2424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3430588" y="4587875"/>
            <a:ext cx="14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>
            <a:off x="3430588" y="4438650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3430588" y="4313238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3430588" y="4203700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3430588" y="4110038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3430588" y="4024313"/>
            <a:ext cx="14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3430588" y="3457575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3430588" y="3128963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>
            <a:off x="3430588" y="2894013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>
            <a:off x="3430588" y="2714625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3430588" y="2565400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3430588" y="2439988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3430588" y="2330450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3430588" y="2236788"/>
            <a:ext cx="1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>
            <a:off x="3430588" y="2151063"/>
            <a:ext cx="14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 flipV="1">
            <a:off x="3460750" y="4581525"/>
            <a:ext cx="0" cy="49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 flipV="1">
            <a:off x="4090988" y="4581525"/>
            <a:ext cx="0" cy="49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 flipV="1">
            <a:off x="4718050" y="4581525"/>
            <a:ext cx="0" cy="49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0" name="Line 22"/>
          <p:cNvSpPr>
            <a:spLocks noChangeShapeType="1"/>
          </p:cNvSpPr>
          <p:nvPr/>
        </p:nvSpPr>
        <p:spPr bwMode="auto">
          <a:xfrm flipV="1">
            <a:off x="5345113" y="4581525"/>
            <a:ext cx="0" cy="49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 flipV="1">
            <a:off x="5975350" y="4581525"/>
            <a:ext cx="0" cy="49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2" name="Line 24"/>
          <p:cNvSpPr>
            <a:spLocks noChangeShapeType="1"/>
          </p:cNvSpPr>
          <p:nvPr/>
        </p:nvSpPr>
        <p:spPr bwMode="auto">
          <a:xfrm flipV="1">
            <a:off x="6604000" y="4581525"/>
            <a:ext cx="0" cy="49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3" name="Line 25"/>
          <p:cNvSpPr>
            <a:spLocks noChangeShapeType="1"/>
          </p:cNvSpPr>
          <p:nvPr/>
        </p:nvSpPr>
        <p:spPr bwMode="auto">
          <a:xfrm>
            <a:off x="3387725" y="4584700"/>
            <a:ext cx="5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4" name="Line 26"/>
          <p:cNvSpPr>
            <a:spLocks noChangeShapeType="1"/>
          </p:cNvSpPr>
          <p:nvPr/>
        </p:nvSpPr>
        <p:spPr bwMode="auto">
          <a:xfrm>
            <a:off x="3387725" y="4021138"/>
            <a:ext cx="5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>
            <a:off x="3387725" y="2147888"/>
            <a:ext cx="5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6" name="Line 28"/>
          <p:cNvSpPr>
            <a:spLocks noChangeShapeType="1"/>
          </p:cNvSpPr>
          <p:nvPr/>
        </p:nvSpPr>
        <p:spPr bwMode="auto">
          <a:xfrm flipV="1">
            <a:off x="3457575" y="45783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 flipV="1">
            <a:off x="4087813" y="45783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 flipV="1">
            <a:off x="4714875" y="45783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 flipV="1">
            <a:off x="5341938" y="45783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 flipV="1">
            <a:off x="5973763" y="45783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 flipV="1">
            <a:off x="6600825" y="45783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3463925" y="45847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3" name="Line 35"/>
          <p:cNvSpPr>
            <a:spLocks noChangeShapeType="1"/>
          </p:cNvSpPr>
          <p:nvPr/>
        </p:nvSpPr>
        <p:spPr bwMode="auto">
          <a:xfrm>
            <a:off x="3463925" y="2147888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4" name="Line 36"/>
          <p:cNvSpPr>
            <a:spLocks noChangeShapeType="1"/>
          </p:cNvSpPr>
          <p:nvPr/>
        </p:nvSpPr>
        <p:spPr bwMode="auto">
          <a:xfrm flipV="1">
            <a:off x="3454400" y="2138363"/>
            <a:ext cx="0" cy="2449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>
            <a:off x="3460750" y="4581525"/>
            <a:ext cx="3130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6" name="Freeform 38"/>
          <p:cNvSpPr>
            <a:spLocks/>
          </p:cNvSpPr>
          <p:nvPr/>
        </p:nvSpPr>
        <p:spPr bwMode="auto">
          <a:xfrm>
            <a:off x="3506788" y="2393950"/>
            <a:ext cx="3113087" cy="2228850"/>
          </a:xfrm>
          <a:custGeom>
            <a:avLst/>
            <a:gdLst/>
            <a:ahLst/>
            <a:cxnLst>
              <a:cxn ang="0">
                <a:pos x="1960" y="1403"/>
              </a:cxn>
              <a:cxn ang="0">
                <a:pos x="1517" y="979"/>
              </a:cxn>
              <a:cxn ang="0">
                <a:pos x="1099" y="662"/>
              </a:cxn>
              <a:cxn ang="0">
                <a:pos x="752" y="311"/>
              </a:cxn>
              <a:cxn ang="0">
                <a:pos x="412" y="123"/>
              </a:cxn>
              <a:cxn ang="0">
                <a:pos x="0" y="0"/>
              </a:cxn>
            </a:cxnLst>
            <a:rect l="0" t="0" r="r" b="b"/>
            <a:pathLst>
              <a:path w="1961" h="1404">
                <a:moveTo>
                  <a:pt x="1960" y="1403"/>
                </a:moveTo>
                <a:lnTo>
                  <a:pt x="1517" y="979"/>
                </a:lnTo>
                <a:lnTo>
                  <a:pt x="1099" y="662"/>
                </a:lnTo>
                <a:lnTo>
                  <a:pt x="752" y="311"/>
                </a:lnTo>
                <a:lnTo>
                  <a:pt x="412" y="123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87" name="Rectangle 39"/>
          <p:cNvSpPr>
            <a:spLocks noChangeArrowheads="1"/>
          </p:cNvSpPr>
          <p:nvPr/>
        </p:nvSpPr>
        <p:spPr bwMode="auto">
          <a:xfrm>
            <a:off x="2868613" y="4395788"/>
            <a:ext cx="5810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0.05</a:t>
            </a:r>
          </a:p>
        </p:txBody>
      </p:sp>
      <p:sp>
        <p:nvSpPr>
          <p:cNvPr id="104488" name="Rectangle 40"/>
          <p:cNvSpPr>
            <a:spLocks noChangeArrowheads="1"/>
          </p:cNvSpPr>
          <p:nvPr/>
        </p:nvSpPr>
        <p:spPr bwMode="auto">
          <a:xfrm>
            <a:off x="2944813" y="3805238"/>
            <a:ext cx="4667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0.1</a:t>
            </a:r>
          </a:p>
        </p:txBody>
      </p:sp>
      <p:sp>
        <p:nvSpPr>
          <p:cNvPr id="104489" name="Rectangle 41"/>
          <p:cNvSpPr>
            <a:spLocks noChangeArrowheads="1"/>
          </p:cNvSpPr>
          <p:nvPr/>
        </p:nvSpPr>
        <p:spPr bwMode="auto">
          <a:xfrm>
            <a:off x="3148013" y="1958975"/>
            <a:ext cx="254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 b="0"/>
              <a:t>1</a:t>
            </a:r>
          </a:p>
        </p:txBody>
      </p:sp>
      <p:sp>
        <p:nvSpPr>
          <p:cNvPr id="104490" name="Rectangle 42"/>
          <p:cNvSpPr>
            <a:spLocks noChangeArrowheads="1"/>
          </p:cNvSpPr>
          <p:nvPr/>
        </p:nvSpPr>
        <p:spPr bwMode="auto">
          <a:xfrm>
            <a:off x="3316288" y="4624388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0</a:t>
            </a:r>
          </a:p>
        </p:txBody>
      </p:sp>
      <p:sp>
        <p:nvSpPr>
          <p:cNvPr id="104491" name="Rectangle 43"/>
          <p:cNvSpPr>
            <a:spLocks noChangeArrowheads="1"/>
          </p:cNvSpPr>
          <p:nvPr/>
        </p:nvSpPr>
        <p:spPr bwMode="auto">
          <a:xfrm>
            <a:off x="3943350" y="4624388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1</a:t>
            </a:r>
          </a:p>
        </p:txBody>
      </p:sp>
      <p:sp>
        <p:nvSpPr>
          <p:cNvPr id="104492" name="Rectangle 44"/>
          <p:cNvSpPr>
            <a:spLocks noChangeArrowheads="1"/>
          </p:cNvSpPr>
          <p:nvPr/>
        </p:nvSpPr>
        <p:spPr bwMode="auto">
          <a:xfrm>
            <a:off x="4570413" y="4624388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2</a:t>
            </a: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4493" name="Rectangle 45"/>
          <p:cNvSpPr>
            <a:spLocks noChangeArrowheads="1"/>
          </p:cNvSpPr>
          <p:nvPr/>
        </p:nvSpPr>
        <p:spPr bwMode="auto">
          <a:xfrm>
            <a:off x="5200650" y="4624388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3</a:t>
            </a:r>
          </a:p>
        </p:txBody>
      </p:sp>
      <p:sp>
        <p:nvSpPr>
          <p:cNvPr id="104494" name="Rectangle 46"/>
          <p:cNvSpPr>
            <a:spLocks noChangeArrowheads="1"/>
          </p:cNvSpPr>
          <p:nvPr/>
        </p:nvSpPr>
        <p:spPr bwMode="auto">
          <a:xfrm>
            <a:off x="5827713" y="4624388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4</a:t>
            </a:r>
          </a:p>
        </p:txBody>
      </p:sp>
      <p:sp>
        <p:nvSpPr>
          <p:cNvPr id="104495" name="Rectangle 47"/>
          <p:cNvSpPr>
            <a:spLocks noChangeArrowheads="1"/>
          </p:cNvSpPr>
          <p:nvPr/>
        </p:nvSpPr>
        <p:spPr bwMode="auto">
          <a:xfrm>
            <a:off x="6459538" y="4624388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5</a:t>
            </a:r>
          </a:p>
        </p:txBody>
      </p:sp>
      <p:sp>
        <p:nvSpPr>
          <p:cNvPr id="104496" name="Rectangle 48"/>
          <p:cNvSpPr>
            <a:spLocks noChangeArrowheads="1"/>
          </p:cNvSpPr>
          <p:nvPr/>
        </p:nvSpPr>
        <p:spPr bwMode="auto">
          <a:xfrm>
            <a:off x="4341813" y="4900613"/>
            <a:ext cx="12922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/>
              <a:t>Time (days)</a:t>
            </a:r>
          </a:p>
        </p:txBody>
      </p:sp>
      <p:sp>
        <p:nvSpPr>
          <p:cNvPr id="104497" name="Rectangle 49"/>
          <p:cNvSpPr>
            <a:spLocks noChangeArrowheads="1"/>
          </p:cNvSpPr>
          <p:nvPr/>
        </p:nvSpPr>
        <p:spPr bwMode="auto">
          <a:xfrm rot="16200000">
            <a:off x="1155700" y="3044825"/>
            <a:ext cx="2784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 b="0"/>
              <a:t>Fraction of influent </a:t>
            </a:r>
            <a:r>
              <a:rPr lang="en-US" sz="1800" b="0" i="1"/>
              <a:t>E. coli </a:t>
            </a:r>
            <a:r>
              <a:rPr lang="en-US" sz="1800" b="0"/>
              <a:t>remaining in the effluent</a:t>
            </a:r>
          </a:p>
        </p:txBody>
      </p:sp>
      <p:sp>
        <p:nvSpPr>
          <p:cNvPr id="104498" name="Text Box 50"/>
          <p:cNvSpPr txBox="1">
            <a:spLocks noChangeArrowheads="1"/>
          </p:cNvSpPr>
          <p:nvPr/>
        </p:nvSpPr>
        <p:spPr bwMode="auto">
          <a:xfrm>
            <a:off x="1311275" y="5364163"/>
            <a:ext cx="717550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b="0"/>
              <a:t>Filter performance doesn’t improve if the filter only receives distilled water</a:t>
            </a:r>
          </a:p>
        </p:txBody>
      </p:sp>
      <p:sp>
        <p:nvSpPr>
          <p:cNvPr id="104499" name="Text Box 51"/>
          <p:cNvSpPr txBox="1">
            <a:spLocks noChangeArrowheads="1"/>
          </p:cNvSpPr>
          <p:nvPr/>
        </p:nvSpPr>
        <p:spPr bwMode="auto">
          <a:xfrm>
            <a:off x="6080125" y="4911725"/>
            <a:ext cx="1638300" cy="3667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(Daily samples)</a:t>
            </a:r>
          </a:p>
        </p:txBody>
      </p:sp>
      <p:sp>
        <p:nvSpPr>
          <p:cNvPr id="104500" name="Rectangle 52"/>
          <p:cNvSpPr>
            <a:spLocks noChangeArrowheads="1"/>
          </p:cNvSpPr>
          <p:nvPr/>
        </p:nvSpPr>
        <p:spPr bwMode="auto">
          <a:xfrm>
            <a:off x="3478213" y="2328863"/>
            <a:ext cx="88900" cy="1254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501" name="Rectangle 53"/>
          <p:cNvSpPr>
            <a:spLocks noChangeArrowheads="1"/>
          </p:cNvSpPr>
          <p:nvPr/>
        </p:nvSpPr>
        <p:spPr bwMode="auto">
          <a:xfrm>
            <a:off x="4102100" y="2509838"/>
            <a:ext cx="88900" cy="1254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502" name="Rectangle 54"/>
          <p:cNvSpPr>
            <a:spLocks noChangeArrowheads="1"/>
          </p:cNvSpPr>
          <p:nvPr/>
        </p:nvSpPr>
        <p:spPr bwMode="auto">
          <a:xfrm>
            <a:off x="4697413" y="2862263"/>
            <a:ext cx="88900" cy="1254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503" name="Rectangle 55"/>
          <p:cNvSpPr>
            <a:spLocks noChangeArrowheads="1"/>
          </p:cNvSpPr>
          <p:nvPr/>
        </p:nvSpPr>
        <p:spPr bwMode="auto">
          <a:xfrm>
            <a:off x="5249863" y="3400425"/>
            <a:ext cx="88900" cy="125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504" name="Rectangle 56"/>
          <p:cNvSpPr>
            <a:spLocks noChangeArrowheads="1"/>
          </p:cNvSpPr>
          <p:nvPr/>
        </p:nvSpPr>
        <p:spPr bwMode="auto">
          <a:xfrm>
            <a:off x="5888038" y="3867150"/>
            <a:ext cx="88900" cy="125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505" name="Rectangle 57"/>
          <p:cNvSpPr>
            <a:spLocks noChangeArrowheads="1"/>
          </p:cNvSpPr>
          <p:nvPr/>
        </p:nvSpPr>
        <p:spPr bwMode="auto">
          <a:xfrm>
            <a:off x="6526213" y="4505325"/>
            <a:ext cx="88900" cy="125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882961" y="2195257"/>
            <a:ext cx="887413" cy="895350"/>
            <a:chOff x="891" y="1553"/>
            <a:chExt cx="2743" cy="2767"/>
          </a:xfrm>
        </p:grpSpPr>
        <p:sp>
          <p:nvSpPr>
            <p:cNvPr id="61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65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66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70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Particle Removal by Size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762000" y="1658938"/>
            <a:ext cx="7391400" cy="519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251075" y="1809750"/>
            <a:ext cx="5754688" cy="429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7" name="Freeform 5"/>
          <p:cNvSpPr>
            <a:spLocks/>
          </p:cNvSpPr>
          <p:nvPr/>
        </p:nvSpPr>
        <p:spPr bwMode="auto">
          <a:xfrm>
            <a:off x="7185025" y="4244975"/>
            <a:ext cx="1588" cy="995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18"/>
              </a:cxn>
              <a:cxn ang="0">
                <a:pos x="0" y="1319"/>
              </a:cxn>
            </a:cxnLst>
            <a:rect l="0" t="0" r="r" b="b"/>
            <a:pathLst>
              <a:path h="1319">
                <a:moveTo>
                  <a:pt x="0" y="0"/>
                </a:moveTo>
                <a:lnTo>
                  <a:pt x="0" y="1318"/>
                </a:lnTo>
                <a:lnTo>
                  <a:pt x="0" y="1319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8" name="Freeform 6"/>
          <p:cNvSpPr>
            <a:spLocks/>
          </p:cNvSpPr>
          <p:nvPr/>
        </p:nvSpPr>
        <p:spPr bwMode="auto">
          <a:xfrm>
            <a:off x="7124700" y="4244975"/>
            <a:ext cx="1190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9" name="Freeform 7"/>
          <p:cNvSpPr>
            <a:spLocks/>
          </p:cNvSpPr>
          <p:nvPr/>
        </p:nvSpPr>
        <p:spPr bwMode="auto">
          <a:xfrm>
            <a:off x="6832600" y="4605338"/>
            <a:ext cx="1588" cy="585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75"/>
              </a:cxn>
              <a:cxn ang="0">
                <a:pos x="0" y="776"/>
              </a:cxn>
            </a:cxnLst>
            <a:rect l="0" t="0" r="r" b="b"/>
            <a:pathLst>
              <a:path h="776">
                <a:moveTo>
                  <a:pt x="0" y="0"/>
                </a:moveTo>
                <a:lnTo>
                  <a:pt x="0" y="775"/>
                </a:lnTo>
                <a:lnTo>
                  <a:pt x="0" y="776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0" name="Freeform 8"/>
          <p:cNvSpPr>
            <a:spLocks/>
          </p:cNvSpPr>
          <p:nvPr/>
        </p:nvSpPr>
        <p:spPr bwMode="auto">
          <a:xfrm>
            <a:off x="6773863" y="4605338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1" name="Freeform 9"/>
          <p:cNvSpPr>
            <a:spLocks/>
          </p:cNvSpPr>
          <p:nvPr/>
        </p:nvSpPr>
        <p:spPr bwMode="auto">
          <a:xfrm>
            <a:off x="6418263" y="5116513"/>
            <a:ext cx="1587" cy="487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5"/>
              </a:cxn>
              <a:cxn ang="0">
                <a:pos x="0" y="646"/>
              </a:cxn>
            </a:cxnLst>
            <a:rect l="0" t="0" r="r" b="b"/>
            <a:pathLst>
              <a:path h="646">
                <a:moveTo>
                  <a:pt x="0" y="0"/>
                </a:moveTo>
                <a:lnTo>
                  <a:pt x="0" y="645"/>
                </a:lnTo>
                <a:lnTo>
                  <a:pt x="0" y="646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2" name="Freeform 10"/>
          <p:cNvSpPr>
            <a:spLocks/>
          </p:cNvSpPr>
          <p:nvPr/>
        </p:nvSpPr>
        <p:spPr bwMode="auto">
          <a:xfrm>
            <a:off x="6357938" y="5116513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3" name="Freeform 11"/>
          <p:cNvSpPr>
            <a:spLocks/>
          </p:cNvSpPr>
          <p:nvPr/>
        </p:nvSpPr>
        <p:spPr bwMode="auto">
          <a:xfrm>
            <a:off x="5908675" y="4722813"/>
            <a:ext cx="1588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7"/>
              </a:cxn>
              <a:cxn ang="0">
                <a:pos x="0" y="238"/>
              </a:cxn>
            </a:cxnLst>
            <a:rect l="0" t="0" r="r" b="b"/>
            <a:pathLst>
              <a:path h="238">
                <a:moveTo>
                  <a:pt x="0" y="0"/>
                </a:moveTo>
                <a:lnTo>
                  <a:pt x="0" y="237"/>
                </a:lnTo>
                <a:lnTo>
                  <a:pt x="0" y="238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4" name="Freeform 12"/>
          <p:cNvSpPr>
            <a:spLocks/>
          </p:cNvSpPr>
          <p:nvPr/>
        </p:nvSpPr>
        <p:spPr bwMode="auto">
          <a:xfrm>
            <a:off x="5849938" y="4722813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5" name="Freeform 13"/>
          <p:cNvSpPr>
            <a:spLocks/>
          </p:cNvSpPr>
          <p:nvPr/>
        </p:nvSpPr>
        <p:spPr bwMode="auto">
          <a:xfrm>
            <a:off x="5253038" y="4278313"/>
            <a:ext cx="1587" cy="90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9"/>
              </a:cxn>
              <a:cxn ang="0">
                <a:pos x="0" y="120"/>
              </a:cxn>
            </a:cxnLst>
            <a:rect l="0" t="0" r="r" b="b"/>
            <a:pathLst>
              <a:path h="120">
                <a:moveTo>
                  <a:pt x="0" y="0"/>
                </a:moveTo>
                <a:lnTo>
                  <a:pt x="0" y="119"/>
                </a:lnTo>
                <a:lnTo>
                  <a:pt x="0" y="12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6" name="Freeform 14"/>
          <p:cNvSpPr>
            <a:spLocks/>
          </p:cNvSpPr>
          <p:nvPr/>
        </p:nvSpPr>
        <p:spPr bwMode="auto">
          <a:xfrm>
            <a:off x="5195888" y="4278313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" y="0"/>
              </a:cxn>
              <a:cxn ang="0">
                <a:pos x="144" y="0"/>
              </a:cxn>
            </a:cxnLst>
            <a:rect l="0" t="0" r="r" b="b"/>
            <a:pathLst>
              <a:path w="144">
                <a:moveTo>
                  <a:pt x="0" y="0"/>
                </a:moveTo>
                <a:lnTo>
                  <a:pt x="143" y="0"/>
                </a:lnTo>
                <a:lnTo>
                  <a:pt x="144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7" name="Freeform 15"/>
          <p:cNvSpPr>
            <a:spLocks/>
          </p:cNvSpPr>
          <p:nvPr/>
        </p:nvSpPr>
        <p:spPr bwMode="auto">
          <a:xfrm>
            <a:off x="4330700" y="3865563"/>
            <a:ext cx="1588" cy="134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8"/>
              </a:cxn>
              <a:cxn ang="0">
                <a:pos x="0" y="179"/>
              </a:cxn>
            </a:cxnLst>
            <a:rect l="0" t="0" r="r" b="b"/>
            <a:pathLst>
              <a:path h="179">
                <a:moveTo>
                  <a:pt x="0" y="0"/>
                </a:moveTo>
                <a:lnTo>
                  <a:pt x="0" y="178"/>
                </a:lnTo>
                <a:lnTo>
                  <a:pt x="0" y="179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8" name="Freeform 16"/>
          <p:cNvSpPr>
            <a:spLocks/>
          </p:cNvSpPr>
          <p:nvPr/>
        </p:nvSpPr>
        <p:spPr bwMode="auto">
          <a:xfrm>
            <a:off x="4271963" y="3865563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9" name="Freeform 17"/>
          <p:cNvSpPr>
            <a:spLocks/>
          </p:cNvSpPr>
          <p:nvPr/>
        </p:nvSpPr>
        <p:spPr bwMode="auto">
          <a:xfrm>
            <a:off x="4213225" y="3894138"/>
            <a:ext cx="1588" cy="130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1"/>
              </a:cxn>
              <a:cxn ang="0">
                <a:pos x="0" y="172"/>
              </a:cxn>
            </a:cxnLst>
            <a:rect l="0" t="0" r="r" b="b"/>
            <a:pathLst>
              <a:path h="172">
                <a:moveTo>
                  <a:pt x="0" y="0"/>
                </a:moveTo>
                <a:lnTo>
                  <a:pt x="0" y="171"/>
                </a:lnTo>
                <a:lnTo>
                  <a:pt x="0" y="172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0" name="Freeform 18"/>
          <p:cNvSpPr>
            <a:spLocks/>
          </p:cNvSpPr>
          <p:nvPr/>
        </p:nvSpPr>
        <p:spPr bwMode="auto">
          <a:xfrm>
            <a:off x="4154488" y="3894138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1" name="Freeform 19"/>
          <p:cNvSpPr>
            <a:spLocks/>
          </p:cNvSpPr>
          <p:nvPr/>
        </p:nvSpPr>
        <p:spPr bwMode="auto">
          <a:xfrm>
            <a:off x="4090988" y="3783013"/>
            <a:ext cx="1587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1"/>
              </a:cxn>
              <a:cxn ang="0">
                <a:pos x="0" y="142"/>
              </a:cxn>
            </a:cxnLst>
            <a:rect l="0" t="0" r="r" b="b"/>
            <a:pathLst>
              <a:path h="142">
                <a:moveTo>
                  <a:pt x="0" y="0"/>
                </a:moveTo>
                <a:lnTo>
                  <a:pt x="0" y="141"/>
                </a:lnTo>
                <a:lnTo>
                  <a:pt x="0" y="142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2" name="Freeform 20"/>
          <p:cNvSpPr>
            <a:spLocks/>
          </p:cNvSpPr>
          <p:nvPr/>
        </p:nvSpPr>
        <p:spPr bwMode="auto">
          <a:xfrm>
            <a:off x="4032250" y="3783013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3" name="Freeform 21"/>
          <p:cNvSpPr>
            <a:spLocks/>
          </p:cNvSpPr>
          <p:nvPr/>
        </p:nvSpPr>
        <p:spPr bwMode="auto">
          <a:xfrm>
            <a:off x="3960813" y="3641725"/>
            <a:ext cx="1587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4"/>
              </a:cxn>
              <a:cxn ang="0">
                <a:pos x="0" y="115"/>
              </a:cxn>
            </a:cxnLst>
            <a:rect l="0" t="0" r="r" b="b"/>
            <a:pathLst>
              <a:path h="115">
                <a:moveTo>
                  <a:pt x="0" y="0"/>
                </a:moveTo>
                <a:lnTo>
                  <a:pt x="0" y="114"/>
                </a:lnTo>
                <a:lnTo>
                  <a:pt x="0" y="115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4" name="Freeform 22"/>
          <p:cNvSpPr>
            <a:spLocks/>
          </p:cNvSpPr>
          <p:nvPr/>
        </p:nvSpPr>
        <p:spPr bwMode="auto">
          <a:xfrm>
            <a:off x="3902075" y="3641725"/>
            <a:ext cx="1174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5" name="Freeform 23"/>
          <p:cNvSpPr>
            <a:spLocks/>
          </p:cNvSpPr>
          <p:nvPr/>
        </p:nvSpPr>
        <p:spPr bwMode="auto">
          <a:xfrm>
            <a:off x="3822700" y="3384550"/>
            <a:ext cx="1588" cy="68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1"/>
              </a:cxn>
              <a:cxn ang="0">
                <a:pos x="0" y="92"/>
              </a:cxn>
            </a:cxnLst>
            <a:rect l="0" t="0" r="r" b="b"/>
            <a:pathLst>
              <a:path h="92">
                <a:moveTo>
                  <a:pt x="0" y="0"/>
                </a:moveTo>
                <a:lnTo>
                  <a:pt x="0" y="91"/>
                </a:lnTo>
                <a:lnTo>
                  <a:pt x="0" y="92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6" name="Freeform 24"/>
          <p:cNvSpPr>
            <a:spLocks/>
          </p:cNvSpPr>
          <p:nvPr/>
        </p:nvSpPr>
        <p:spPr bwMode="auto">
          <a:xfrm>
            <a:off x="3763963" y="3384550"/>
            <a:ext cx="1174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7" name="Freeform 25"/>
          <p:cNvSpPr>
            <a:spLocks/>
          </p:cNvSpPr>
          <p:nvPr/>
        </p:nvSpPr>
        <p:spPr bwMode="auto">
          <a:xfrm>
            <a:off x="3675063" y="3343275"/>
            <a:ext cx="1587" cy="58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"/>
              </a:cxn>
              <a:cxn ang="0">
                <a:pos x="0" y="77"/>
              </a:cxn>
            </a:cxnLst>
            <a:rect l="0" t="0" r="r" b="b"/>
            <a:pathLst>
              <a:path h="77">
                <a:moveTo>
                  <a:pt x="0" y="0"/>
                </a:moveTo>
                <a:lnTo>
                  <a:pt x="0" y="76"/>
                </a:lnTo>
                <a:lnTo>
                  <a:pt x="0" y="77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8" name="Freeform 26"/>
          <p:cNvSpPr>
            <a:spLocks/>
          </p:cNvSpPr>
          <p:nvPr/>
        </p:nvSpPr>
        <p:spPr bwMode="auto">
          <a:xfrm>
            <a:off x="3616325" y="3343275"/>
            <a:ext cx="1190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9" name="Freeform 27"/>
          <p:cNvSpPr>
            <a:spLocks/>
          </p:cNvSpPr>
          <p:nvPr/>
        </p:nvSpPr>
        <p:spPr bwMode="auto">
          <a:xfrm>
            <a:off x="3517900" y="3200400"/>
            <a:ext cx="1588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"/>
              </a:cxn>
              <a:cxn ang="0">
                <a:pos x="0" y="62"/>
              </a:cxn>
            </a:cxnLst>
            <a:rect l="0" t="0" r="r" b="b"/>
            <a:pathLst>
              <a:path h="62">
                <a:moveTo>
                  <a:pt x="0" y="0"/>
                </a:moveTo>
                <a:lnTo>
                  <a:pt x="0" y="61"/>
                </a:lnTo>
                <a:lnTo>
                  <a:pt x="0" y="62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0" name="Freeform 28"/>
          <p:cNvSpPr>
            <a:spLocks/>
          </p:cNvSpPr>
          <p:nvPr/>
        </p:nvSpPr>
        <p:spPr bwMode="auto">
          <a:xfrm>
            <a:off x="3459163" y="3200400"/>
            <a:ext cx="1190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1" name="Freeform 29"/>
          <p:cNvSpPr>
            <a:spLocks/>
          </p:cNvSpPr>
          <p:nvPr/>
        </p:nvSpPr>
        <p:spPr bwMode="auto">
          <a:xfrm>
            <a:off x="3349625" y="3021013"/>
            <a:ext cx="1588" cy="36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"/>
              </a:cxn>
              <a:cxn ang="0">
                <a:pos x="0" y="48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47"/>
                </a:lnTo>
                <a:lnTo>
                  <a:pt x="0" y="48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2" name="Freeform 30"/>
          <p:cNvSpPr>
            <a:spLocks/>
          </p:cNvSpPr>
          <p:nvPr/>
        </p:nvSpPr>
        <p:spPr bwMode="auto">
          <a:xfrm>
            <a:off x="3290888" y="3021013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3" name="Freeform 31"/>
          <p:cNvSpPr>
            <a:spLocks/>
          </p:cNvSpPr>
          <p:nvPr/>
        </p:nvSpPr>
        <p:spPr bwMode="auto">
          <a:xfrm>
            <a:off x="3167063" y="3019425"/>
            <a:ext cx="1587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"/>
              </a:cxn>
              <a:cxn ang="0">
                <a:pos x="0" y="39"/>
              </a:cxn>
            </a:cxnLst>
            <a:rect l="0" t="0" r="r" b="b"/>
            <a:pathLst>
              <a:path h="39">
                <a:moveTo>
                  <a:pt x="0" y="0"/>
                </a:moveTo>
                <a:lnTo>
                  <a:pt x="0" y="38"/>
                </a:lnTo>
                <a:lnTo>
                  <a:pt x="0" y="39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4" name="Freeform 32"/>
          <p:cNvSpPr>
            <a:spLocks/>
          </p:cNvSpPr>
          <p:nvPr/>
        </p:nvSpPr>
        <p:spPr bwMode="auto">
          <a:xfrm>
            <a:off x="3108325" y="3019425"/>
            <a:ext cx="1174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5" name="Freeform 33"/>
          <p:cNvSpPr>
            <a:spLocks/>
          </p:cNvSpPr>
          <p:nvPr/>
        </p:nvSpPr>
        <p:spPr bwMode="auto">
          <a:xfrm>
            <a:off x="2968625" y="3060700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"/>
              </a:cxn>
              <a:cxn ang="0">
                <a:pos x="0" y="29"/>
              </a:cxn>
            </a:cxnLst>
            <a:rect l="0" t="0" r="r" b="b"/>
            <a:pathLst>
              <a:path h="29">
                <a:moveTo>
                  <a:pt x="0" y="0"/>
                </a:moveTo>
                <a:lnTo>
                  <a:pt x="0" y="28"/>
                </a:lnTo>
                <a:lnTo>
                  <a:pt x="0" y="29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6" name="Freeform 34"/>
          <p:cNvSpPr>
            <a:spLocks/>
          </p:cNvSpPr>
          <p:nvPr/>
        </p:nvSpPr>
        <p:spPr bwMode="auto">
          <a:xfrm>
            <a:off x="2909888" y="3060700"/>
            <a:ext cx="1190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7" name="Freeform 35"/>
          <p:cNvSpPr>
            <a:spLocks/>
          </p:cNvSpPr>
          <p:nvPr/>
        </p:nvSpPr>
        <p:spPr bwMode="auto">
          <a:xfrm>
            <a:off x="2751138" y="3203575"/>
            <a:ext cx="1587" cy="17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"/>
              </a:cxn>
              <a:cxn ang="0">
                <a:pos x="0" y="23"/>
              </a:cxn>
            </a:cxnLst>
            <a:rect l="0" t="0" r="r" b="b"/>
            <a:pathLst>
              <a:path h="23">
                <a:moveTo>
                  <a:pt x="0" y="0"/>
                </a:moveTo>
                <a:lnTo>
                  <a:pt x="0" y="22"/>
                </a:lnTo>
                <a:lnTo>
                  <a:pt x="0" y="23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8" name="Freeform 36"/>
          <p:cNvSpPr>
            <a:spLocks/>
          </p:cNvSpPr>
          <p:nvPr/>
        </p:nvSpPr>
        <p:spPr bwMode="auto">
          <a:xfrm>
            <a:off x="2692400" y="3203575"/>
            <a:ext cx="1190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9" name="Freeform 37"/>
          <p:cNvSpPr>
            <a:spLocks/>
          </p:cNvSpPr>
          <p:nvPr/>
        </p:nvSpPr>
        <p:spPr bwMode="auto">
          <a:xfrm>
            <a:off x="7185025" y="4062413"/>
            <a:ext cx="1588" cy="593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"/>
              </a:cxn>
              <a:cxn ang="0">
                <a:pos x="0" y="784"/>
              </a:cxn>
            </a:cxnLst>
            <a:rect l="0" t="0" r="r" b="b"/>
            <a:pathLst>
              <a:path h="784">
                <a:moveTo>
                  <a:pt x="0" y="0"/>
                </a:moveTo>
                <a:lnTo>
                  <a:pt x="0" y="783"/>
                </a:lnTo>
                <a:lnTo>
                  <a:pt x="0" y="784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0" name="Freeform 38"/>
          <p:cNvSpPr>
            <a:spLocks/>
          </p:cNvSpPr>
          <p:nvPr/>
        </p:nvSpPr>
        <p:spPr bwMode="auto">
          <a:xfrm>
            <a:off x="7124700" y="4062413"/>
            <a:ext cx="1190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1" name="Freeform 39"/>
          <p:cNvSpPr>
            <a:spLocks/>
          </p:cNvSpPr>
          <p:nvPr/>
        </p:nvSpPr>
        <p:spPr bwMode="auto">
          <a:xfrm>
            <a:off x="6418263" y="5230813"/>
            <a:ext cx="1587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0"/>
              </a:cxn>
              <a:cxn ang="0">
                <a:pos x="0" y="701"/>
              </a:cxn>
            </a:cxnLst>
            <a:rect l="0" t="0" r="r" b="b"/>
            <a:pathLst>
              <a:path h="701">
                <a:moveTo>
                  <a:pt x="0" y="0"/>
                </a:moveTo>
                <a:lnTo>
                  <a:pt x="0" y="700"/>
                </a:lnTo>
                <a:lnTo>
                  <a:pt x="0" y="701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2" name="Freeform 40"/>
          <p:cNvSpPr>
            <a:spLocks/>
          </p:cNvSpPr>
          <p:nvPr/>
        </p:nvSpPr>
        <p:spPr bwMode="auto">
          <a:xfrm>
            <a:off x="6357938" y="5230813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3" name="Freeform 41"/>
          <p:cNvSpPr>
            <a:spLocks/>
          </p:cNvSpPr>
          <p:nvPr/>
        </p:nvSpPr>
        <p:spPr bwMode="auto">
          <a:xfrm>
            <a:off x="5908675" y="5083175"/>
            <a:ext cx="1588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0"/>
              </a:cxn>
              <a:cxn ang="0">
                <a:pos x="0" y="361"/>
              </a:cxn>
            </a:cxnLst>
            <a:rect l="0" t="0" r="r" b="b"/>
            <a:pathLst>
              <a:path h="361">
                <a:moveTo>
                  <a:pt x="0" y="0"/>
                </a:moveTo>
                <a:lnTo>
                  <a:pt x="0" y="360"/>
                </a:lnTo>
                <a:lnTo>
                  <a:pt x="0" y="361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4" name="Freeform 42"/>
          <p:cNvSpPr>
            <a:spLocks/>
          </p:cNvSpPr>
          <p:nvPr/>
        </p:nvSpPr>
        <p:spPr bwMode="auto">
          <a:xfrm>
            <a:off x="5849938" y="5083175"/>
            <a:ext cx="1190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5" name="Freeform 43"/>
          <p:cNvSpPr>
            <a:spLocks/>
          </p:cNvSpPr>
          <p:nvPr/>
        </p:nvSpPr>
        <p:spPr bwMode="auto">
          <a:xfrm>
            <a:off x="5253038" y="4383088"/>
            <a:ext cx="1587" cy="103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7"/>
              </a:cxn>
              <a:cxn ang="0">
                <a:pos x="0" y="138"/>
              </a:cxn>
            </a:cxnLst>
            <a:rect l="0" t="0" r="r" b="b"/>
            <a:pathLst>
              <a:path h="138">
                <a:moveTo>
                  <a:pt x="0" y="0"/>
                </a:moveTo>
                <a:lnTo>
                  <a:pt x="0" y="137"/>
                </a:lnTo>
                <a:lnTo>
                  <a:pt x="0" y="138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6" name="Freeform 44"/>
          <p:cNvSpPr>
            <a:spLocks/>
          </p:cNvSpPr>
          <p:nvPr/>
        </p:nvSpPr>
        <p:spPr bwMode="auto">
          <a:xfrm>
            <a:off x="5195888" y="4383088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" y="0"/>
              </a:cxn>
              <a:cxn ang="0">
                <a:pos x="144" y="0"/>
              </a:cxn>
            </a:cxnLst>
            <a:rect l="0" t="0" r="r" b="b"/>
            <a:pathLst>
              <a:path w="144">
                <a:moveTo>
                  <a:pt x="0" y="0"/>
                </a:moveTo>
                <a:lnTo>
                  <a:pt x="143" y="0"/>
                </a:lnTo>
                <a:lnTo>
                  <a:pt x="144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7" name="Freeform 45"/>
          <p:cNvSpPr>
            <a:spLocks/>
          </p:cNvSpPr>
          <p:nvPr/>
        </p:nvSpPr>
        <p:spPr bwMode="auto">
          <a:xfrm>
            <a:off x="4330700" y="3916363"/>
            <a:ext cx="1588" cy="131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4"/>
              </a:cxn>
              <a:cxn ang="0">
                <a:pos x="0" y="175"/>
              </a:cxn>
            </a:cxnLst>
            <a:rect l="0" t="0" r="r" b="b"/>
            <a:pathLst>
              <a:path h="175">
                <a:moveTo>
                  <a:pt x="0" y="0"/>
                </a:moveTo>
                <a:lnTo>
                  <a:pt x="0" y="174"/>
                </a:lnTo>
                <a:lnTo>
                  <a:pt x="0" y="175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8" name="Freeform 46"/>
          <p:cNvSpPr>
            <a:spLocks/>
          </p:cNvSpPr>
          <p:nvPr/>
        </p:nvSpPr>
        <p:spPr bwMode="auto">
          <a:xfrm>
            <a:off x="4271963" y="3916363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9" name="Freeform 47"/>
          <p:cNvSpPr>
            <a:spLocks/>
          </p:cNvSpPr>
          <p:nvPr/>
        </p:nvSpPr>
        <p:spPr bwMode="auto">
          <a:xfrm>
            <a:off x="4213225" y="3927475"/>
            <a:ext cx="1588" cy="123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4"/>
              </a:cxn>
              <a:cxn ang="0">
                <a:pos x="0" y="165"/>
              </a:cxn>
            </a:cxnLst>
            <a:rect l="0" t="0" r="r" b="b"/>
            <a:pathLst>
              <a:path h="165">
                <a:moveTo>
                  <a:pt x="0" y="0"/>
                </a:moveTo>
                <a:lnTo>
                  <a:pt x="0" y="164"/>
                </a:lnTo>
                <a:lnTo>
                  <a:pt x="0" y="165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0" name="Freeform 48"/>
          <p:cNvSpPr>
            <a:spLocks/>
          </p:cNvSpPr>
          <p:nvPr/>
        </p:nvSpPr>
        <p:spPr bwMode="auto">
          <a:xfrm>
            <a:off x="4154488" y="3927475"/>
            <a:ext cx="1190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1" name="Freeform 49"/>
          <p:cNvSpPr>
            <a:spLocks/>
          </p:cNvSpPr>
          <p:nvPr/>
        </p:nvSpPr>
        <p:spPr bwMode="auto">
          <a:xfrm>
            <a:off x="4090988" y="3692525"/>
            <a:ext cx="1587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3"/>
              </a:cxn>
              <a:cxn ang="0">
                <a:pos x="0" y="124"/>
              </a:cxn>
            </a:cxnLst>
            <a:rect l="0" t="0" r="r" b="b"/>
            <a:pathLst>
              <a:path h="124">
                <a:moveTo>
                  <a:pt x="0" y="0"/>
                </a:moveTo>
                <a:lnTo>
                  <a:pt x="0" y="123"/>
                </a:lnTo>
                <a:lnTo>
                  <a:pt x="0" y="124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2" name="Freeform 50"/>
          <p:cNvSpPr>
            <a:spLocks/>
          </p:cNvSpPr>
          <p:nvPr/>
        </p:nvSpPr>
        <p:spPr bwMode="auto">
          <a:xfrm>
            <a:off x="4032250" y="3692525"/>
            <a:ext cx="1174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3" name="Freeform 51"/>
          <p:cNvSpPr>
            <a:spLocks/>
          </p:cNvSpPr>
          <p:nvPr/>
        </p:nvSpPr>
        <p:spPr bwMode="auto">
          <a:xfrm>
            <a:off x="3960813" y="3570288"/>
            <a:ext cx="1587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"/>
              </a:cxn>
              <a:cxn ang="0">
                <a:pos x="0" y="101"/>
              </a:cxn>
            </a:cxnLst>
            <a:rect l="0" t="0" r="r" b="b"/>
            <a:pathLst>
              <a:path h="101">
                <a:moveTo>
                  <a:pt x="0" y="0"/>
                </a:moveTo>
                <a:lnTo>
                  <a:pt x="0" y="100"/>
                </a:lnTo>
                <a:lnTo>
                  <a:pt x="0" y="101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4" name="Freeform 52"/>
          <p:cNvSpPr>
            <a:spLocks/>
          </p:cNvSpPr>
          <p:nvPr/>
        </p:nvSpPr>
        <p:spPr bwMode="auto">
          <a:xfrm>
            <a:off x="3902075" y="3570288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5" name="Freeform 53"/>
          <p:cNvSpPr>
            <a:spLocks/>
          </p:cNvSpPr>
          <p:nvPr/>
        </p:nvSpPr>
        <p:spPr bwMode="auto">
          <a:xfrm>
            <a:off x="3822700" y="3386138"/>
            <a:ext cx="1588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3"/>
              </a:cxn>
              <a:cxn ang="0">
                <a:pos x="0" y="84"/>
              </a:cxn>
            </a:cxnLst>
            <a:rect l="0" t="0" r="r" b="b"/>
            <a:pathLst>
              <a:path h="84">
                <a:moveTo>
                  <a:pt x="0" y="0"/>
                </a:moveTo>
                <a:lnTo>
                  <a:pt x="0" y="83"/>
                </a:lnTo>
                <a:lnTo>
                  <a:pt x="0" y="84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6" name="Freeform 54"/>
          <p:cNvSpPr>
            <a:spLocks/>
          </p:cNvSpPr>
          <p:nvPr/>
        </p:nvSpPr>
        <p:spPr bwMode="auto">
          <a:xfrm>
            <a:off x="3763963" y="3386138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7" name="Freeform 55"/>
          <p:cNvSpPr>
            <a:spLocks/>
          </p:cNvSpPr>
          <p:nvPr/>
        </p:nvSpPr>
        <p:spPr bwMode="auto">
          <a:xfrm>
            <a:off x="3675063" y="3082925"/>
            <a:ext cx="1587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"/>
              </a:cxn>
              <a:cxn ang="0">
                <a:pos x="0" y="66"/>
              </a:cxn>
            </a:cxnLst>
            <a:rect l="0" t="0" r="r" b="b"/>
            <a:pathLst>
              <a:path h="66">
                <a:moveTo>
                  <a:pt x="0" y="0"/>
                </a:moveTo>
                <a:lnTo>
                  <a:pt x="0" y="65"/>
                </a:lnTo>
                <a:lnTo>
                  <a:pt x="0" y="66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8" name="Freeform 56"/>
          <p:cNvSpPr>
            <a:spLocks/>
          </p:cNvSpPr>
          <p:nvPr/>
        </p:nvSpPr>
        <p:spPr bwMode="auto">
          <a:xfrm>
            <a:off x="3616325" y="3082925"/>
            <a:ext cx="1190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49" name="Freeform 57"/>
          <p:cNvSpPr>
            <a:spLocks/>
          </p:cNvSpPr>
          <p:nvPr/>
        </p:nvSpPr>
        <p:spPr bwMode="auto">
          <a:xfrm>
            <a:off x="3517900" y="2979738"/>
            <a:ext cx="1588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"/>
              </a:cxn>
              <a:cxn ang="0">
                <a:pos x="0" y="53"/>
              </a:cxn>
            </a:cxnLst>
            <a:rect l="0" t="0" r="r" b="b"/>
            <a:pathLst>
              <a:path h="53">
                <a:moveTo>
                  <a:pt x="0" y="0"/>
                </a:moveTo>
                <a:lnTo>
                  <a:pt x="0" y="52"/>
                </a:lnTo>
                <a:lnTo>
                  <a:pt x="0" y="53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0" name="Freeform 58"/>
          <p:cNvSpPr>
            <a:spLocks/>
          </p:cNvSpPr>
          <p:nvPr/>
        </p:nvSpPr>
        <p:spPr bwMode="auto">
          <a:xfrm>
            <a:off x="3459163" y="2979738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1" name="Freeform 59"/>
          <p:cNvSpPr>
            <a:spLocks/>
          </p:cNvSpPr>
          <p:nvPr/>
        </p:nvSpPr>
        <p:spPr bwMode="auto">
          <a:xfrm>
            <a:off x="3349625" y="2884488"/>
            <a:ext cx="1588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"/>
              </a:cxn>
              <a:cxn ang="0">
                <a:pos x="0" y="43"/>
              </a:cxn>
            </a:cxnLst>
            <a:rect l="0" t="0" r="r" b="b"/>
            <a:pathLst>
              <a:path h="43">
                <a:moveTo>
                  <a:pt x="0" y="0"/>
                </a:moveTo>
                <a:lnTo>
                  <a:pt x="0" y="42"/>
                </a:lnTo>
                <a:lnTo>
                  <a:pt x="0" y="43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2" name="Freeform 60"/>
          <p:cNvSpPr>
            <a:spLocks/>
          </p:cNvSpPr>
          <p:nvPr/>
        </p:nvSpPr>
        <p:spPr bwMode="auto">
          <a:xfrm>
            <a:off x="3290888" y="2884488"/>
            <a:ext cx="1174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3" name="Freeform 61"/>
          <p:cNvSpPr>
            <a:spLocks/>
          </p:cNvSpPr>
          <p:nvPr/>
        </p:nvSpPr>
        <p:spPr bwMode="auto">
          <a:xfrm>
            <a:off x="3167063" y="2857500"/>
            <a:ext cx="1587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"/>
              </a:cxn>
              <a:cxn ang="0">
                <a:pos x="0" y="39"/>
              </a:cxn>
            </a:cxnLst>
            <a:rect l="0" t="0" r="r" b="b"/>
            <a:pathLst>
              <a:path h="39">
                <a:moveTo>
                  <a:pt x="0" y="0"/>
                </a:moveTo>
                <a:lnTo>
                  <a:pt x="0" y="38"/>
                </a:lnTo>
                <a:lnTo>
                  <a:pt x="0" y="39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4" name="Freeform 62"/>
          <p:cNvSpPr>
            <a:spLocks/>
          </p:cNvSpPr>
          <p:nvPr/>
        </p:nvSpPr>
        <p:spPr bwMode="auto">
          <a:xfrm>
            <a:off x="3108325" y="2857500"/>
            <a:ext cx="1174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5" name="Freeform 63"/>
          <p:cNvSpPr>
            <a:spLocks/>
          </p:cNvSpPr>
          <p:nvPr/>
        </p:nvSpPr>
        <p:spPr bwMode="auto">
          <a:xfrm>
            <a:off x="2968625" y="2805113"/>
            <a:ext cx="1588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0" y="34"/>
              </a:cxn>
            </a:cxnLst>
            <a:rect l="0" t="0" r="r" b="b"/>
            <a:pathLst>
              <a:path h="34">
                <a:moveTo>
                  <a:pt x="0" y="0"/>
                </a:moveTo>
                <a:lnTo>
                  <a:pt x="0" y="33"/>
                </a:lnTo>
                <a:lnTo>
                  <a:pt x="0" y="34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6" name="Freeform 64"/>
          <p:cNvSpPr>
            <a:spLocks/>
          </p:cNvSpPr>
          <p:nvPr/>
        </p:nvSpPr>
        <p:spPr bwMode="auto">
          <a:xfrm>
            <a:off x="2909888" y="2805113"/>
            <a:ext cx="1190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7" name="Freeform 65"/>
          <p:cNvSpPr>
            <a:spLocks/>
          </p:cNvSpPr>
          <p:nvPr/>
        </p:nvSpPr>
        <p:spPr bwMode="auto">
          <a:xfrm>
            <a:off x="2751138" y="2720975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0" y="26"/>
              </a:cxn>
            </a:cxnLst>
            <a:rect l="0" t="0" r="r" b="b"/>
            <a:pathLst>
              <a:path h="26">
                <a:moveTo>
                  <a:pt x="0" y="0"/>
                </a:moveTo>
                <a:lnTo>
                  <a:pt x="0" y="25"/>
                </a:lnTo>
                <a:lnTo>
                  <a:pt x="0" y="26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8" name="Freeform 66"/>
          <p:cNvSpPr>
            <a:spLocks/>
          </p:cNvSpPr>
          <p:nvPr/>
        </p:nvSpPr>
        <p:spPr bwMode="auto">
          <a:xfrm>
            <a:off x="2692400" y="2720975"/>
            <a:ext cx="1190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5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4" y="0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59" name="Freeform 67"/>
          <p:cNvSpPr>
            <a:spLocks/>
          </p:cNvSpPr>
          <p:nvPr/>
        </p:nvSpPr>
        <p:spPr bwMode="auto">
          <a:xfrm>
            <a:off x="6832600" y="5191125"/>
            <a:ext cx="352425" cy="49213"/>
          </a:xfrm>
          <a:custGeom>
            <a:avLst/>
            <a:gdLst/>
            <a:ahLst/>
            <a:cxnLst>
              <a:cxn ang="0">
                <a:pos x="430" y="66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430" h="66">
                <a:moveTo>
                  <a:pt x="430" y="66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0" name="Freeform 68"/>
          <p:cNvSpPr>
            <a:spLocks/>
          </p:cNvSpPr>
          <p:nvPr/>
        </p:nvSpPr>
        <p:spPr bwMode="auto">
          <a:xfrm>
            <a:off x="6416675" y="5191125"/>
            <a:ext cx="415925" cy="412750"/>
          </a:xfrm>
          <a:custGeom>
            <a:avLst/>
            <a:gdLst/>
            <a:ahLst/>
            <a:cxnLst>
              <a:cxn ang="0">
                <a:pos x="509" y="0"/>
              </a:cxn>
              <a:cxn ang="0">
                <a:pos x="1" y="547"/>
              </a:cxn>
              <a:cxn ang="0">
                <a:pos x="0" y="547"/>
              </a:cxn>
            </a:cxnLst>
            <a:rect l="0" t="0" r="r" b="b"/>
            <a:pathLst>
              <a:path w="509" h="547">
                <a:moveTo>
                  <a:pt x="509" y="0"/>
                </a:moveTo>
                <a:lnTo>
                  <a:pt x="1" y="547"/>
                </a:lnTo>
                <a:lnTo>
                  <a:pt x="0" y="547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1" name="Freeform 69"/>
          <p:cNvSpPr>
            <a:spLocks/>
          </p:cNvSpPr>
          <p:nvPr/>
        </p:nvSpPr>
        <p:spPr bwMode="auto">
          <a:xfrm>
            <a:off x="5908675" y="4902200"/>
            <a:ext cx="509588" cy="701675"/>
          </a:xfrm>
          <a:custGeom>
            <a:avLst/>
            <a:gdLst/>
            <a:ahLst/>
            <a:cxnLst>
              <a:cxn ang="0">
                <a:pos x="622" y="928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622" h="928">
                <a:moveTo>
                  <a:pt x="622" y="928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2" name="Freeform 70"/>
          <p:cNvSpPr>
            <a:spLocks/>
          </p:cNvSpPr>
          <p:nvPr/>
        </p:nvSpPr>
        <p:spPr bwMode="auto">
          <a:xfrm>
            <a:off x="5253038" y="4367213"/>
            <a:ext cx="655637" cy="534987"/>
          </a:xfrm>
          <a:custGeom>
            <a:avLst/>
            <a:gdLst/>
            <a:ahLst/>
            <a:cxnLst>
              <a:cxn ang="0">
                <a:pos x="802" y="708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802" h="708">
                <a:moveTo>
                  <a:pt x="802" y="708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3" name="Freeform 71"/>
          <p:cNvSpPr>
            <a:spLocks/>
          </p:cNvSpPr>
          <p:nvPr/>
        </p:nvSpPr>
        <p:spPr bwMode="auto">
          <a:xfrm>
            <a:off x="4329113" y="4000500"/>
            <a:ext cx="923925" cy="366713"/>
          </a:xfrm>
          <a:custGeom>
            <a:avLst/>
            <a:gdLst/>
            <a:ahLst/>
            <a:cxnLst>
              <a:cxn ang="0">
                <a:pos x="1129" y="486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129" h="486">
                <a:moveTo>
                  <a:pt x="1129" y="486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4" name="Freeform 72"/>
          <p:cNvSpPr>
            <a:spLocks/>
          </p:cNvSpPr>
          <p:nvPr/>
        </p:nvSpPr>
        <p:spPr bwMode="auto">
          <a:xfrm>
            <a:off x="4213225" y="4000500"/>
            <a:ext cx="117475" cy="22225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" y="30"/>
              </a:cxn>
              <a:cxn ang="0">
                <a:pos x="0" y="30"/>
              </a:cxn>
            </a:cxnLst>
            <a:rect l="0" t="0" r="r" b="b"/>
            <a:pathLst>
              <a:path w="144" h="30">
                <a:moveTo>
                  <a:pt x="144" y="0"/>
                </a:moveTo>
                <a:lnTo>
                  <a:pt x="1" y="30"/>
                </a:lnTo>
                <a:lnTo>
                  <a:pt x="0" y="3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5" name="Freeform 73"/>
          <p:cNvSpPr>
            <a:spLocks/>
          </p:cNvSpPr>
          <p:nvPr/>
        </p:nvSpPr>
        <p:spPr bwMode="auto">
          <a:xfrm>
            <a:off x="4089400" y="3889375"/>
            <a:ext cx="123825" cy="133350"/>
          </a:xfrm>
          <a:custGeom>
            <a:avLst/>
            <a:gdLst/>
            <a:ahLst/>
            <a:cxnLst>
              <a:cxn ang="0">
                <a:pos x="151" y="176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51" h="176">
                <a:moveTo>
                  <a:pt x="151" y="176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6" name="Freeform 74"/>
          <p:cNvSpPr>
            <a:spLocks/>
          </p:cNvSpPr>
          <p:nvPr/>
        </p:nvSpPr>
        <p:spPr bwMode="auto">
          <a:xfrm>
            <a:off x="3959225" y="3729038"/>
            <a:ext cx="131763" cy="160337"/>
          </a:xfrm>
          <a:custGeom>
            <a:avLst/>
            <a:gdLst/>
            <a:ahLst/>
            <a:cxnLst>
              <a:cxn ang="0">
                <a:pos x="160" y="214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60" h="214">
                <a:moveTo>
                  <a:pt x="160" y="214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7" name="Freeform 75"/>
          <p:cNvSpPr>
            <a:spLocks/>
          </p:cNvSpPr>
          <p:nvPr/>
        </p:nvSpPr>
        <p:spPr bwMode="auto">
          <a:xfrm>
            <a:off x="3821113" y="3452813"/>
            <a:ext cx="139700" cy="276225"/>
          </a:xfrm>
          <a:custGeom>
            <a:avLst/>
            <a:gdLst/>
            <a:ahLst/>
            <a:cxnLst>
              <a:cxn ang="0">
                <a:pos x="170" y="365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70" h="365">
                <a:moveTo>
                  <a:pt x="170" y="365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8" name="Freeform 76"/>
          <p:cNvSpPr>
            <a:spLocks/>
          </p:cNvSpPr>
          <p:nvPr/>
        </p:nvSpPr>
        <p:spPr bwMode="auto">
          <a:xfrm>
            <a:off x="3673475" y="3400425"/>
            <a:ext cx="149225" cy="52388"/>
          </a:xfrm>
          <a:custGeom>
            <a:avLst/>
            <a:gdLst/>
            <a:ahLst/>
            <a:cxnLst>
              <a:cxn ang="0">
                <a:pos x="181" y="69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81" h="69">
                <a:moveTo>
                  <a:pt x="181" y="69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69" name="Freeform 77"/>
          <p:cNvSpPr>
            <a:spLocks/>
          </p:cNvSpPr>
          <p:nvPr/>
        </p:nvSpPr>
        <p:spPr bwMode="auto">
          <a:xfrm>
            <a:off x="3516313" y="3246438"/>
            <a:ext cx="158750" cy="153987"/>
          </a:xfrm>
          <a:custGeom>
            <a:avLst/>
            <a:gdLst/>
            <a:ahLst/>
            <a:cxnLst>
              <a:cxn ang="0">
                <a:pos x="193" y="204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93" h="204">
                <a:moveTo>
                  <a:pt x="193" y="204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0" name="Freeform 78"/>
          <p:cNvSpPr>
            <a:spLocks/>
          </p:cNvSpPr>
          <p:nvPr/>
        </p:nvSpPr>
        <p:spPr bwMode="auto">
          <a:xfrm>
            <a:off x="3348038" y="3055938"/>
            <a:ext cx="169862" cy="190500"/>
          </a:xfrm>
          <a:custGeom>
            <a:avLst/>
            <a:gdLst/>
            <a:ahLst/>
            <a:cxnLst>
              <a:cxn ang="0">
                <a:pos x="207" y="252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07" h="252">
                <a:moveTo>
                  <a:pt x="207" y="252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1" name="Freeform 79"/>
          <p:cNvSpPr>
            <a:spLocks/>
          </p:cNvSpPr>
          <p:nvPr/>
        </p:nvSpPr>
        <p:spPr bwMode="auto">
          <a:xfrm>
            <a:off x="3165475" y="3048000"/>
            <a:ext cx="184150" cy="7938"/>
          </a:xfrm>
          <a:custGeom>
            <a:avLst/>
            <a:gdLst/>
            <a:ahLst/>
            <a:cxnLst>
              <a:cxn ang="0">
                <a:pos x="224" y="1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24" h="11">
                <a:moveTo>
                  <a:pt x="224" y="11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2" name="Freeform 80"/>
          <p:cNvSpPr>
            <a:spLocks/>
          </p:cNvSpPr>
          <p:nvPr/>
        </p:nvSpPr>
        <p:spPr bwMode="auto">
          <a:xfrm>
            <a:off x="2967038" y="3048000"/>
            <a:ext cx="200025" cy="33338"/>
          </a:xfrm>
          <a:custGeom>
            <a:avLst/>
            <a:gdLst/>
            <a:ahLst/>
            <a:cxnLst>
              <a:cxn ang="0">
                <a:pos x="243" y="0"/>
              </a:cxn>
              <a:cxn ang="0">
                <a:pos x="1" y="45"/>
              </a:cxn>
              <a:cxn ang="0">
                <a:pos x="0" y="45"/>
              </a:cxn>
            </a:cxnLst>
            <a:rect l="0" t="0" r="r" b="b"/>
            <a:pathLst>
              <a:path w="243" h="45">
                <a:moveTo>
                  <a:pt x="243" y="0"/>
                </a:moveTo>
                <a:lnTo>
                  <a:pt x="1" y="45"/>
                </a:lnTo>
                <a:lnTo>
                  <a:pt x="0" y="45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3" name="Freeform 81"/>
          <p:cNvSpPr>
            <a:spLocks/>
          </p:cNvSpPr>
          <p:nvPr/>
        </p:nvSpPr>
        <p:spPr bwMode="auto">
          <a:xfrm>
            <a:off x="2751138" y="3081338"/>
            <a:ext cx="217487" cy="138112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1" y="183"/>
              </a:cxn>
              <a:cxn ang="0">
                <a:pos x="0" y="183"/>
              </a:cxn>
            </a:cxnLst>
            <a:rect l="0" t="0" r="r" b="b"/>
            <a:pathLst>
              <a:path w="266" h="183">
                <a:moveTo>
                  <a:pt x="266" y="0"/>
                </a:moveTo>
                <a:lnTo>
                  <a:pt x="1" y="183"/>
                </a:lnTo>
                <a:lnTo>
                  <a:pt x="0" y="183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4" name="Freeform 82"/>
          <p:cNvSpPr>
            <a:spLocks/>
          </p:cNvSpPr>
          <p:nvPr/>
        </p:nvSpPr>
        <p:spPr bwMode="auto">
          <a:xfrm>
            <a:off x="2509838" y="3189288"/>
            <a:ext cx="241300" cy="30162"/>
          </a:xfrm>
          <a:custGeom>
            <a:avLst/>
            <a:gdLst/>
            <a:ahLst/>
            <a:cxnLst>
              <a:cxn ang="0">
                <a:pos x="295" y="4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95" h="41">
                <a:moveTo>
                  <a:pt x="295" y="41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5" name="Freeform 83"/>
          <p:cNvSpPr>
            <a:spLocks/>
          </p:cNvSpPr>
          <p:nvPr/>
        </p:nvSpPr>
        <p:spPr bwMode="auto">
          <a:xfrm>
            <a:off x="6837363" y="4654550"/>
            <a:ext cx="347662" cy="1439863"/>
          </a:xfrm>
          <a:custGeom>
            <a:avLst/>
            <a:gdLst/>
            <a:ahLst/>
            <a:cxnLst>
              <a:cxn ang="0">
                <a:pos x="423" y="0"/>
              </a:cxn>
              <a:cxn ang="0">
                <a:pos x="1" y="1905"/>
              </a:cxn>
              <a:cxn ang="0">
                <a:pos x="0" y="1905"/>
              </a:cxn>
            </a:cxnLst>
            <a:rect l="0" t="0" r="r" b="b"/>
            <a:pathLst>
              <a:path w="423" h="1905">
                <a:moveTo>
                  <a:pt x="423" y="0"/>
                </a:moveTo>
                <a:lnTo>
                  <a:pt x="1" y="1905"/>
                </a:lnTo>
                <a:lnTo>
                  <a:pt x="0" y="1905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6" name="Freeform 84"/>
          <p:cNvSpPr>
            <a:spLocks/>
          </p:cNvSpPr>
          <p:nvPr/>
        </p:nvSpPr>
        <p:spPr bwMode="auto">
          <a:xfrm>
            <a:off x="5908675" y="5356225"/>
            <a:ext cx="509588" cy="403225"/>
          </a:xfrm>
          <a:custGeom>
            <a:avLst/>
            <a:gdLst/>
            <a:ahLst/>
            <a:cxnLst>
              <a:cxn ang="0">
                <a:pos x="622" y="535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622" h="535">
                <a:moveTo>
                  <a:pt x="622" y="535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7" name="Freeform 85"/>
          <p:cNvSpPr>
            <a:spLocks/>
          </p:cNvSpPr>
          <p:nvPr/>
        </p:nvSpPr>
        <p:spPr bwMode="auto">
          <a:xfrm>
            <a:off x="5253038" y="4486275"/>
            <a:ext cx="655637" cy="869950"/>
          </a:xfrm>
          <a:custGeom>
            <a:avLst/>
            <a:gdLst/>
            <a:ahLst/>
            <a:cxnLst>
              <a:cxn ang="0">
                <a:pos x="802" y="115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802" h="1151">
                <a:moveTo>
                  <a:pt x="802" y="1151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8" name="Freeform 86"/>
          <p:cNvSpPr>
            <a:spLocks/>
          </p:cNvSpPr>
          <p:nvPr/>
        </p:nvSpPr>
        <p:spPr bwMode="auto">
          <a:xfrm>
            <a:off x="4329113" y="4046538"/>
            <a:ext cx="923925" cy="439737"/>
          </a:xfrm>
          <a:custGeom>
            <a:avLst/>
            <a:gdLst/>
            <a:ahLst/>
            <a:cxnLst>
              <a:cxn ang="0">
                <a:pos x="1129" y="58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129" h="581">
                <a:moveTo>
                  <a:pt x="1129" y="581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79" name="Freeform 87"/>
          <p:cNvSpPr>
            <a:spLocks/>
          </p:cNvSpPr>
          <p:nvPr/>
        </p:nvSpPr>
        <p:spPr bwMode="auto">
          <a:xfrm>
            <a:off x="4213225" y="4046538"/>
            <a:ext cx="117475" cy="4762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" y="5"/>
              </a:cxn>
              <a:cxn ang="0">
                <a:pos x="0" y="5"/>
              </a:cxn>
            </a:cxnLst>
            <a:rect l="0" t="0" r="r" b="b"/>
            <a:pathLst>
              <a:path w="144" h="5">
                <a:moveTo>
                  <a:pt x="144" y="0"/>
                </a:moveTo>
                <a:lnTo>
                  <a:pt x="1" y="5"/>
                </a:lnTo>
                <a:lnTo>
                  <a:pt x="0" y="5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0" name="Freeform 88"/>
          <p:cNvSpPr>
            <a:spLocks/>
          </p:cNvSpPr>
          <p:nvPr/>
        </p:nvSpPr>
        <p:spPr bwMode="auto">
          <a:xfrm>
            <a:off x="4089400" y="3784600"/>
            <a:ext cx="123825" cy="266700"/>
          </a:xfrm>
          <a:custGeom>
            <a:avLst/>
            <a:gdLst/>
            <a:ahLst/>
            <a:cxnLst>
              <a:cxn ang="0">
                <a:pos x="151" y="352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51" h="352">
                <a:moveTo>
                  <a:pt x="151" y="352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1" name="Freeform 89"/>
          <p:cNvSpPr>
            <a:spLocks/>
          </p:cNvSpPr>
          <p:nvPr/>
        </p:nvSpPr>
        <p:spPr bwMode="auto">
          <a:xfrm>
            <a:off x="3959225" y="3644900"/>
            <a:ext cx="131763" cy="139700"/>
          </a:xfrm>
          <a:custGeom>
            <a:avLst/>
            <a:gdLst/>
            <a:ahLst/>
            <a:cxnLst>
              <a:cxn ang="0">
                <a:pos x="160" y="185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60" h="185">
                <a:moveTo>
                  <a:pt x="160" y="185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2" name="Freeform 90"/>
          <p:cNvSpPr>
            <a:spLocks/>
          </p:cNvSpPr>
          <p:nvPr/>
        </p:nvSpPr>
        <p:spPr bwMode="auto">
          <a:xfrm>
            <a:off x="3821113" y="3449638"/>
            <a:ext cx="139700" cy="195262"/>
          </a:xfrm>
          <a:custGeom>
            <a:avLst/>
            <a:gdLst/>
            <a:ahLst/>
            <a:cxnLst>
              <a:cxn ang="0">
                <a:pos x="170" y="259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70" h="259">
                <a:moveTo>
                  <a:pt x="170" y="259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3" name="Freeform 91"/>
          <p:cNvSpPr>
            <a:spLocks/>
          </p:cNvSpPr>
          <p:nvPr/>
        </p:nvSpPr>
        <p:spPr bwMode="auto">
          <a:xfrm>
            <a:off x="3673475" y="3132138"/>
            <a:ext cx="149225" cy="317500"/>
          </a:xfrm>
          <a:custGeom>
            <a:avLst/>
            <a:gdLst/>
            <a:ahLst/>
            <a:cxnLst>
              <a:cxn ang="0">
                <a:pos x="181" y="42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81" h="420">
                <a:moveTo>
                  <a:pt x="181" y="420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4" name="Freeform 92"/>
          <p:cNvSpPr>
            <a:spLocks/>
          </p:cNvSpPr>
          <p:nvPr/>
        </p:nvSpPr>
        <p:spPr bwMode="auto">
          <a:xfrm>
            <a:off x="3516313" y="3019425"/>
            <a:ext cx="158750" cy="112713"/>
          </a:xfrm>
          <a:custGeom>
            <a:avLst/>
            <a:gdLst/>
            <a:ahLst/>
            <a:cxnLst>
              <a:cxn ang="0">
                <a:pos x="193" y="149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93" h="149">
                <a:moveTo>
                  <a:pt x="193" y="149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5" name="Freeform 93"/>
          <p:cNvSpPr>
            <a:spLocks/>
          </p:cNvSpPr>
          <p:nvPr/>
        </p:nvSpPr>
        <p:spPr bwMode="auto">
          <a:xfrm>
            <a:off x="3348038" y="2916238"/>
            <a:ext cx="169862" cy="103187"/>
          </a:xfrm>
          <a:custGeom>
            <a:avLst/>
            <a:gdLst/>
            <a:ahLst/>
            <a:cxnLst>
              <a:cxn ang="0">
                <a:pos x="207" y="137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07" h="137">
                <a:moveTo>
                  <a:pt x="207" y="137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6" name="Freeform 94"/>
          <p:cNvSpPr>
            <a:spLocks/>
          </p:cNvSpPr>
          <p:nvPr/>
        </p:nvSpPr>
        <p:spPr bwMode="auto">
          <a:xfrm>
            <a:off x="3165475" y="2886075"/>
            <a:ext cx="184150" cy="30163"/>
          </a:xfrm>
          <a:custGeom>
            <a:avLst/>
            <a:gdLst/>
            <a:ahLst/>
            <a:cxnLst>
              <a:cxn ang="0">
                <a:pos x="224" y="4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24" h="40">
                <a:moveTo>
                  <a:pt x="224" y="40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7" name="Freeform 95"/>
          <p:cNvSpPr>
            <a:spLocks/>
          </p:cNvSpPr>
          <p:nvPr/>
        </p:nvSpPr>
        <p:spPr bwMode="auto">
          <a:xfrm>
            <a:off x="2967038" y="2830513"/>
            <a:ext cx="200025" cy="55562"/>
          </a:xfrm>
          <a:custGeom>
            <a:avLst/>
            <a:gdLst/>
            <a:ahLst/>
            <a:cxnLst>
              <a:cxn ang="0">
                <a:pos x="243" y="74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43" h="74">
                <a:moveTo>
                  <a:pt x="243" y="74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8" name="Freeform 96"/>
          <p:cNvSpPr>
            <a:spLocks/>
          </p:cNvSpPr>
          <p:nvPr/>
        </p:nvSpPr>
        <p:spPr bwMode="auto">
          <a:xfrm>
            <a:off x="2751138" y="2740025"/>
            <a:ext cx="217487" cy="90488"/>
          </a:xfrm>
          <a:custGeom>
            <a:avLst/>
            <a:gdLst/>
            <a:ahLst/>
            <a:cxnLst>
              <a:cxn ang="0">
                <a:pos x="266" y="119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66" h="119">
                <a:moveTo>
                  <a:pt x="266" y="119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89" name="Freeform 97"/>
          <p:cNvSpPr>
            <a:spLocks/>
          </p:cNvSpPr>
          <p:nvPr/>
        </p:nvSpPr>
        <p:spPr bwMode="auto">
          <a:xfrm>
            <a:off x="2509838" y="2667000"/>
            <a:ext cx="241300" cy="73025"/>
          </a:xfrm>
          <a:custGeom>
            <a:avLst/>
            <a:gdLst/>
            <a:ahLst/>
            <a:cxnLst>
              <a:cxn ang="0">
                <a:pos x="295" y="97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95" h="97">
                <a:moveTo>
                  <a:pt x="295" y="97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0" name="Oval 98"/>
          <p:cNvSpPr>
            <a:spLocks noChangeArrowheads="1"/>
          </p:cNvSpPr>
          <p:nvPr/>
        </p:nvSpPr>
        <p:spPr bwMode="auto">
          <a:xfrm>
            <a:off x="7132638" y="5192713"/>
            <a:ext cx="119062" cy="109537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1" name="Arc 99"/>
          <p:cNvSpPr>
            <a:spLocks/>
          </p:cNvSpPr>
          <p:nvPr/>
        </p:nvSpPr>
        <p:spPr bwMode="auto">
          <a:xfrm>
            <a:off x="7132638" y="5192713"/>
            <a:ext cx="119062" cy="1095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882 w 43200"/>
              <a:gd name="T1" fmla="*/ 36865 h 43200"/>
              <a:gd name="T2" fmla="*/ 36882 w 43200"/>
              <a:gd name="T3" fmla="*/ 3686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882" y="36865"/>
                </a:moveTo>
              </a:path>
              <a:path w="43200" h="43200" stroke="0" extrusionOk="0">
                <a:moveTo>
                  <a:pt x="36882" y="3686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2" name="Oval 100"/>
          <p:cNvSpPr>
            <a:spLocks noChangeArrowheads="1"/>
          </p:cNvSpPr>
          <p:nvPr/>
        </p:nvSpPr>
        <p:spPr bwMode="auto">
          <a:xfrm>
            <a:off x="6781800" y="5143500"/>
            <a:ext cx="119063" cy="109538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3" name="Arc 101"/>
          <p:cNvSpPr>
            <a:spLocks/>
          </p:cNvSpPr>
          <p:nvPr/>
        </p:nvSpPr>
        <p:spPr bwMode="auto">
          <a:xfrm>
            <a:off x="6781800" y="5143500"/>
            <a:ext cx="119063" cy="109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882 w 43200"/>
              <a:gd name="T1" fmla="*/ 36865 h 43200"/>
              <a:gd name="T2" fmla="*/ 36882 w 43200"/>
              <a:gd name="T3" fmla="*/ 3686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882" y="36865"/>
                </a:moveTo>
              </a:path>
              <a:path w="43200" h="43200" stroke="0" extrusionOk="0">
                <a:moveTo>
                  <a:pt x="36882" y="3686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4" name="Oval 102"/>
          <p:cNvSpPr>
            <a:spLocks noChangeArrowheads="1"/>
          </p:cNvSpPr>
          <p:nvPr/>
        </p:nvSpPr>
        <p:spPr bwMode="auto">
          <a:xfrm>
            <a:off x="6367463" y="5556250"/>
            <a:ext cx="119062" cy="111125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5" name="Arc 103"/>
          <p:cNvSpPr>
            <a:spLocks/>
          </p:cNvSpPr>
          <p:nvPr/>
        </p:nvSpPr>
        <p:spPr bwMode="auto">
          <a:xfrm>
            <a:off x="6367463" y="5556250"/>
            <a:ext cx="119062" cy="1111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771 w 43200"/>
              <a:gd name="T1" fmla="*/ 36976 h 43200"/>
              <a:gd name="T2" fmla="*/ 36771 w 43200"/>
              <a:gd name="T3" fmla="*/ 369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770" y="36975"/>
                </a:moveTo>
              </a:path>
              <a:path w="43200" h="43200" stroke="0" extrusionOk="0">
                <a:moveTo>
                  <a:pt x="36770" y="3697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6" name="Oval 104"/>
          <p:cNvSpPr>
            <a:spLocks noChangeArrowheads="1"/>
          </p:cNvSpPr>
          <p:nvPr/>
        </p:nvSpPr>
        <p:spPr bwMode="auto">
          <a:xfrm>
            <a:off x="5857875" y="4856163"/>
            <a:ext cx="120650" cy="109537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7" name="Arc 105"/>
          <p:cNvSpPr>
            <a:spLocks/>
          </p:cNvSpPr>
          <p:nvPr/>
        </p:nvSpPr>
        <p:spPr bwMode="auto">
          <a:xfrm>
            <a:off x="5857875" y="4856163"/>
            <a:ext cx="120650" cy="1095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985 w 43200"/>
              <a:gd name="T1" fmla="*/ 36762 h 43200"/>
              <a:gd name="T2" fmla="*/ 36985 w 43200"/>
              <a:gd name="T3" fmla="*/ 3676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984" y="36761"/>
                </a:moveTo>
              </a:path>
              <a:path w="43200" h="43200" stroke="0" extrusionOk="0">
                <a:moveTo>
                  <a:pt x="36984" y="36761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8" name="Oval 106"/>
          <p:cNvSpPr>
            <a:spLocks noChangeArrowheads="1"/>
          </p:cNvSpPr>
          <p:nvPr/>
        </p:nvSpPr>
        <p:spPr bwMode="auto">
          <a:xfrm>
            <a:off x="5202238" y="4319588"/>
            <a:ext cx="120650" cy="111125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99" name="Arc 107"/>
          <p:cNvSpPr>
            <a:spLocks/>
          </p:cNvSpPr>
          <p:nvPr/>
        </p:nvSpPr>
        <p:spPr bwMode="auto">
          <a:xfrm>
            <a:off x="5202238" y="4319588"/>
            <a:ext cx="120650" cy="1111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874 w 43200"/>
              <a:gd name="T1" fmla="*/ 36874 h 43200"/>
              <a:gd name="T2" fmla="*/ 36874 w 43200"/>
              <a:gd name="T3" fmla="*/ 36874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873" y="36873"/>
                </a:moveTo>
              </a:path>
              <a:path w="43200" h="43200" stroke="0" extrusionOk="0">
                <a:moveTo>
                  <a:pt x="36873" y="36873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0" name="Oval 108"/>
          <p:cNvSpPr>
            <a:spLocks noChangeArrowheads="1"/>
          </p:cNvSpPr>
          <p:nvPr/>
        </p:nvSpPr>
        <p:spPr bwMode="auto">
          <a:xfrm>
            <a:off x="4278313" y="3952875"/>
            <a:ext cx="120650" cy="109538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1" name="Arc 109"/>
          <p:cNvSpPr>
            <a:spLocks/>
          </p:cNvSpPr>
          <p:nvPr/>
        </p:nvSpPr>
        <p:spPr bwMode="auto">
          <a:xfrm>
            <a:off x="4278313" y="3952875"/>
            <a:ext cx="120650" cy="109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985 w 43200"/>
              <a:gd name="T1" fmla="*/ 36762 h 43200"/>
              <a:gd name="T2" fmla="*/ 36985 w 43200"/>
              <a:gd name="T3" fmla="*/ 3676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984" y="36761"/>
                </a:moveTo>
              </a:path>
              <a:path w="43200" h="43200" stroke="0" extrusionOk="0">
                <a:moveTo>
                  <a:pt x="36984" y="36761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2" name="Oval 110"/>
          <p:cNvSpPr>
            <a:spLocks noChangeArrowheads="1"/>
          </p:cNvSpPr>
          <p:nvPr/>
        </p:nvSpPr>
        <p:spPr bwMode="auto">
          <a:xfrm>
            <a:off x="4162425" y="3975100"/>
            <a:ext cx="119063" cy="111125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3" name="Arc 111"/>
          <p:cNvSpPr>
            <a:spLocks/>
          </p:cNvSpPr>
          <p:nvPr/>
        </p:nvSpPr>
        <p:spPr bwMode="auto">
          <a:xfrm>
            <a:off x="4162425" y="3975100"/>
            <a:ext cx="119063" cy="1111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771 w 43200"/>
              <a:gd name="T1" fmla="*/ 36976 h 43200"/>
              <a:gd name="T2" fmla="*/ 36771 w 43200"/>
              <a:gd name="T3" fmla="*/ 369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770" y="36975"/>
                </a:moveTo>
              </a:path>
              <a:path w="43200" h="43200" stroke="0" extrusionOk="0">
                <a:moveTo>
                  <a:pt x="36770" y="3697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4" name="Oval 112"/>
          <p:cNvSpPr>
            <a:spLocks noChangeArrowheads="1"/>
          </p:cNvSpPr>
          <p:nvPr/>
        </p:nvSpPr>
        <p:spPr bwMode="auto">
          <a:xfrm>
            <a:off x="4038600" y="3843338"/>
            <a:ext cx="120650" cy="109537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5" name="Arc 113"/>
          <p:cNvSpPr>
            <a:spLocks/>
          </p:cNvSpPr>
          <p:nvPr/>
        </p:nvSpPr>
        <p:spPr bwMode="auto">
          <a:xfrm>
            <a:off x="4038600" y="3843338"/>
            <a:ext cx="120650" cy="1095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985 w 43200"/>
              <a:gd name="T1" fmla="*/ 36762 h 43200"/>
              <a:gd name="T2" fmla="*/ 36985 w 43200"/>
              <a:gd name="T3" fmla="*/ 3676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984" y="36761"/>
                </a:moveTo>
              </a:path>
              <a:path w="43200" h="43200" stroke="0" extrusionOk="0">
                <a:moveTo>
                  <a:pt x="36984" y="36761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6" name="Oval 114"/>
          <p:cNvSpPr>
            <a:spLocks noChangeArrowheads="1"/>
          </p:cNvSpPr>
          <p:nvPr/>
        </p:nvSpPr>
        <p:spPr bwMode="auto">
          <a:xfrm>
            <a:off x="3908425" y="3681413"/>
            <a:ext cx="120650" cy="109537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7" name="Arc 115"/>
          <p:cNvSpPr>
            <a:spLocks/>
          </p:cNvSpPr>
          <p:nvPr/>
        </p:nvSpPr>
        <p:spPr bwMode="auto">
          <a:xfrm>
            <a:off x="3908425" y="3681413"/>
            <a:ext cx="120650" cy="1095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985 w 43200"/>
              <a:gd name="T1" fmla="*/ 36762 h 43200"/>
              <a:gd name="T2" fmla="*/ 36985 w 43200"/>
              <a:gd name="T3" fmla="*/ 3676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984" y="36761"/>
                </a:moveTo>
              </a:path>
              <a:path w="43200" h="43200" stroke="0" extrusionOk="0">
                <a:moveTo>
                  <a:pt x="36984" y="36761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8" name="Oval 116"/>
          <p:cNvSpPr>
            <a:spLocks noChangeArrowheads="1"/>
          </p:cNvSpPr>
          <p:nvPr/>
        </p:nvSpPr>
        <p:spPr bwMode="auto">
          <a:xfrm>
            <a:off x="3770313" y="3405188"/>
            <a:ext cx="119062" cy="111125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09" name="Arc 117"/>
          <p:cNvSpPr>
            <a:spLocks/>
          </p:cNvSpPr>
          <p:nvPr/>
        </p:nvSpPr>
        <p:spPr bwMode="auto">
          <a:xfrm>
            <a:off x="3770313" y="3405188"/>
            <a:ext cx="119062" cy="1111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771 w 43200"/>
              <a:gd name="T1" fmla="*/ 36976 h 43200"/>
              <a:gd name="T2" fmla="*/ 36771 w 43200"/>
              <a:gd name="T3" fmla="*/ 369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770" y="36975"/>
                </a:moveTo>
              </a:path>
              <a:path w="43200" h="43200" stroke="0" extrusionOk="0">
                <a:moveTo>
                  <a:pt x="36770" y="3697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0" name="Oval 118"/>
          <p:cNvSpPr>
            <a:spLocks noChangeArrowheads="1"/>
          </p:cNvSpPr>
          <p:nvPr/>
        </p:nvSpPr>
        <p:spPr bwMode="auto">
          <a:xfrm>
            <a:off x="3624263" y="3354388"/>
            <a:ext cx="119062" cy="109537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1" name="Arc 119"/>
          <p:cNvSpPr>
            <a:spLocks/>
          </p:cNvSpPr>
          <p:nvPr/>
        </p:nvSpPr>
        <p:spPr bwMode="auto">
          <a:xfrm>
            <a:off x="3624263" y="3354388"/>
            <a:ext cx="119062" cy="1095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882 w 43200"/>
              <a:gd name="T1" fmla="*/ 36865 h 43200"/>
              <a:gd name="T2" fmla="*/ 36882 w 43200"/>
              <a:gd name="T3" fmla="*/ 3686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882" y="36865"/>
                </a:moveTo>
              </a:path>
              <a:path w="43200" h="43200" stroke="0" extrusionOk="0">
                <a:moveTo>
                  <a:pt x="36882" y="3686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2" name="Oval 120"/>
          <p:cNvSpPr>
            <a:spLocks noChangeArrowheads="1"/>
          </p:cNvSpPr>
          <p:nvPr/>
        </p:nvSpPr>
        <p:spPr bwMode="auto">
          <a:xfrm>
            <a:off x="3467100" y="3198813"/>
            <a:ext cx="119063" cy="111125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3" name="Arc 121"/>
          <p:cNvSpPr>
            <a:spLocks/>
          </p:cNvSpPr>
          <p:nvPr/>
        </p:nvSpPr>
        <p:spPr bwMode="auto">
          <a:xfrm>
            <a:off x="3467100" y="3198813"/>
            <a:ext cx="119063" cy="1111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771 w 43200"/>
              <a:gd name="T1" fmla="*/ 36976 h 43200"/>
              <a:gd name="T2" fmla="*/ 36771 w 43200"/>
              <a:gd name="T3" fmla="*/ 369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770" y="36975"/>
                </a:moveTo>
              </a:path>
              <a:path w="43200" h="43200" stroke="0" extrusionOk="0">
                <a:moveTo>
                  <a:pt x="36770" y="3697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4" name="Oval 122"/>
          <p:cNvSpPr>
            <a:spLocks noChangeArrowheads="1"/>
          </p:cNvSpPr>
          <p:nvPr/>
        </p:nvSpPr>
        <p:spPr bwMode="auto">
          <a:xfrm>
            <a:off x="3297238" y="3009900"/>
            <a:ext cx="119062" cy="109538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5" name="Arc 123"/>
          <p:cNvSpPr>
            <a:spLocks/>
          </p:cNvSpPr>
          <p:nvPr/>
        </p:nvSpPr>
        <p:spPr bwMode="auto">
          <a:xfrm>
            <a:off x="3297238" y="3009900"/>
            <a:ext cx="119062" cy="109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882 w 43200"/>
              <a:gd name="T1" fmla="*/ 36865 h 43200"/>
              <a:gd name="T2" fmla="*/ 36882 w 43200"/>
              <a:gd name="T3" fmla="*/ 3686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882" y="36865"/>
                </a:moveTo>
              </a:path>
              <a:path w="43200" h="43200" stroke="0" extrusionOk="0">
                <a:moveTo>
                  <a:pt x="36882" y="3686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6" name="Oval 124"/>
          <p:cNvSpPr>
            <a:spLocks noChangeArrowheads="1"/>
          </p:cNvSpPr>
          <p:nvPr/>
        </p:nvSpPr>
        <p:spPr bwMode="auto">
          <a:xfrm>
            <a:off x="3116263" y="3000375"/>
            <a:ext cx="117475" cy="109538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7" name="Arc 125"/>
          <p:cNvSpPr>
            <a:spLocks/>
          </p:cNvSpPr>
          <p:nvPr/>
        </p:nvSpPr>
        <p:spPr bwMode="auto">
          <a:xfrm>
            <a:off x="3116263" y="3000375"/>
            <a:ext cx="117475" cy="109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985 w 43200"/>
              <a:gd name="T1" fmla="*/ 36762 h 43200"/>
              <a:gd name="T2" fmla="*/ 36985 w 43200"/>
              <a:gd name="T3" fmla="*/ 3676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984" y="36761"/>
                </a:moveTo>
              </a:path>
              <a:path w="43200" h="43200" stroke="0" extrusionOk="0">
                <a:moveTo>
                  <a:pt x="36984" y="36761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8" name="Oval 126"/>
          <p:cNvSpPr>
            <a:spLocks noChangeArrowheads="1"/>
          </p:cNvSpPr>
          <p:nvPr/>
        </p:nvSpPr>
        <p:spPr bwMode="auto">
          <a:xfrm>
            <a:off x="2916238" y="3035300"/>
            <a:ext cx="120650" cy="109538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19" name="Arc 127"/>
          <p:cNvSpPr>
            <a:spLocks/>
          </p:cNvSpPr>
          <p:nvPr/>
        </p:nvSpPr>
        <p:spPr bwMode="auto">
          <a:xfrm>
            <a:off x="2916238" y="3035300"/>
            <a:ext cx="120650" cy="109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985 w 43200"/>
              <a:gd name="T1" fmla="*/ 36762 h 43200"/>
              <a:gd name="T2" fmla="*/ 36985 w 43200"/>
              <a:gd name="T3" fmla="*/ 3676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984" y="36761"/>
                </a:moveTo>
              </a:path>
              <a:path w="43200" h="43200" stroke="0" extrusionOk="0">
                <a:moveTo>
                  <a:pt x="36984" y="36761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0" name="Oval 128"/>
          <p:cNvSpPr>
            <a:spLocks noChangeArrowheads="1"/>
          </p:cNvSpPr>
          <p:nvPr/>
        </p:nvSpPr>
        <p:spPr bwMode="auto">
          <a:xfrm>
            <a:off x="2700338" y="3171825"/>
            <a:ext cx="119062" cy="111125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1" name="Arc 129"/>
          <p:cNvSpPr>
            <a:spLocks/>
          </p:cNvSpPr>
          <p:nvPr/>
        </p:nvSpPr>
        <p:spPr bwMode="auto">
          <a:xfrm>
            <a:off x="2700338" y="3171825"/>
            <a:ext cx="119062" cy="1111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771 w 43200"/>
              <a:gd name="T1" fmla="*/ 36976 h 43200"/>
              <a:gd name="T2" fmla="*/ 36771 w 43200"/>
              <a:gd name="T3" fmla="*/ 369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770" y="36975"/>
                </a:moveTo>
              </a:path>
              <a:path w="43200" h="43200" stroke="0" extrusionOk="0">
                <a:moveTo>
                  <a:pt x="36770" y="3697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2" name="Rectangle 130"/>
          <p:cNvSpPr>
            <a:spLocks noChangeArrowheads="1"/>
          </p:cNvSpPr>
          <p:nvPr/>
        </p:nvSpPr>
        <p:spPr bwMode="auto">
          <a:xfrm>
            <a:off x="7132638" y="4606925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3" name="Rectangle 131"/>
          <p:cNvSpPr>
            <a:spLocks noChangeArrowheads="1"/>
          </p:cNvSpPr>
          <p:nvPr/>
        </p:nvSpPr>
        <p:spPr bwMode="auto">
          <a:xfrm>
            <a:off x="7132638" y="4606925"/>
            <a:ext cx="119062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4" name="Rectangle 132"/>
          <p:cNvSpPr>
            <a:spLocks noChangeArrowheads="1"/>
          </p:cNvSpPr>
          <p:nvPr/>
        </p:nvSpPr>
        <p:spPr bwMode="auto">
          <a:xfrm>
            <a:off x="5857875" y="5308600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5" name="Rectangle 133"/>
          <p:cNvSpPr>
            <a:spLocks noChangeArrowheads="1"/>
          </p:cNvSpPr>
          <p:nvPr/>
        </p:nvSpPr>
        <p:spPr bwMode="auto">
          <a:xfrm>
            <a:off x="5857875" y="5308600"/>
            <a:ext cx="119063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6" name="Rectangle 134"/>
          <p:cNvSpPr>
            <a:spLocks noChangeArrowheads="1"/>
          </p:cNvSpPr>
          <p:nvPr/>
        </p:nvSpPr>
        <p:spPr bwMode="auto">
          <a:xfrm>
            <a:off x="5202238" y="4438650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7" name="Rectangle 135"/>
          <p:cNvSpPr>
            <a:spLocks noChangeArrowheads="1"/>
          </p:cNvSpPr>
          <p:nvPr/>
        </p:nvSpPr>
        <p:spPr bwMode="auto">
          <a:xfrm>
            <a:off x="5202238" y="4438650"/>
            <a:ext cx="119062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8" name="Rectangle 136"/>
          <p:cNvSpPr>
            <a:spLocks noChangeArrowheads="1"/>
          </p:cNvSpPr>
          <p:nvPr/>
        </p:nvSpPr>
        <p:spPr bwMode="auto">
          <a:xfrm>
            <a:off x="4278313" y="4000500"/>
            <a:ext cx="120650" cy="109538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29" name="Rectangle 137"/>
          <p:cNvSpPr>
            <a:spLocks noChangeArrowheads="1"/>
          </p:cNvSpPr>
          <p:nvPr/>
        </p:nvSpPr>
        <p:spPr bwMode="auto">
          <a:xfrm>
            <a:off x="4278313" y="4000500"/>
            <a:ext cx="119062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0" name="Rectangle 138"/>
          <p:cNvSpPr>
            <a:spLocks noChangeArrowheads="1"/>
          </p:cNvSpPr>
          <p:nvPr/>
        </p:nvSpPr>
        <p:spPr bwMode="auto">
          <a:xfrm>
            <a:off x="4162425" y="4003675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1" name="Rectangle 139"/>
          <p:cNvSpPr>
            <a:spLocks noChangeArrowheads="1"/>
          </p:cNvSpPr>
          <p:nvPr/>
        </p:nvSpPr>
        <p:spPr bwMode="auto">
          <a:xfrm>
            <a:off x="4162425" y="4003675"/>
            <a:ext cx="119063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2" name="Rectangle 140"/>
          <p:cNvSpPr>
            <a:spLocks noChangeArrowheads="1"/>
          </p:cNvSpPr>
          <p:nvPr/>
        </p:nvSpPr>
        <p:spPr bwMode="auto">
          <a:xfrm>
            <a:off x="4038600" y="3736975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3" name="Rectangle 141"/>
          <p:cNvSpPr>
            <a:spLocks noChangeArrowheads="1"/>
          </p:cNvSpPr>
          <p:nvPr/>
        </p:nvSpPr>
        <p:spPr bwMode="auto">
          <a:xfrm>
            <a:off x="4038600" y="3736975"/>
            <a:ext cx="119063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4" name="Rectangle 142"/>
          <p:cNvSpPr>
            <a:spLocks noChangeArrowheads="1"/>
          </p:cNvSpPr>
          <p:nvPr/>
        </p:nvSpPr>
        <p:spPr bwMode="auto">
          <a:xfrm>
            <a:off x="3908425" y="3597275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5" name="Rectangle 143"/>
          <p:cNvSpPr>
            <a:spLocks noChangeArrowheads="1"/>
          </p:cNvSpPr>
          <p:nvPr/>
        </p:nvSpPr>
        <p:spPr bwMode="auto">
          <a:xfrm>
            <a:off x="3908425" y="3597275"/>
            <a:ext cx="119063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6" name="Rectangle 144"/>
          <p:cNvSpPr>
            <a:spLocks noChangeArrowheads="1"/>
          </p:cNvSpPr>
          <p:nvPr/>
        </p:nvSpPr>
        <p:spPr bwMode="auto">
          <a:xfrm>
            <a:off x="3770313" y="3402013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7" name="Rectangle 145"/>
          <p:cNvSpPr>
            <a:spLocks noChangeArrowheads="1"/>
          </p:cNvSpPr>
          <p:nvPr/>
        </p:nvSpPr>
        <p:spPr bwMode="auto">
          <a:xfrm>
            <a:off x="3770313" y="3402013"/>
            <a:ext cx="119062" cy="111125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8" name="Rectangle 146"/>
          <p:cNvSpPr>
            <a:spLocks noChangeArrowheads="1"/>
          </p:cNvSpPr>
          <p:nvPr/>
        </p:nvSpPr>
        <p:spPr bwMode="auto">
          <a:xfrm>
            <a:off x="3624263" y="3084513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39" name="Rectangle 147"/>
          <p:cNvSpPr>
            <a:spLocks noChangeArrowheads="1"/>
          </p:cNvSpPr>
          <p:nvPr/>
        </p:nvSpPr>
        <p:spPr bwMode="auto">
          <a:xfrm>
            <a:off x="3624263" y="3084513"/>
            <a:ext cx="119062" cy="109537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0" name="Rectangle 148"/>
          <p:cNvSpPr>
            <a:spLocks noChangeArrowheads="1"/>
          </p:cNvSpPr>
          <p:nvPr/>
        </p:nvSpPr>
        <p:spPr bwMode="auto">
          <a:xfrm>
            <a:off x="3467100" y="2971800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1" name="Rectangle 149"/>
          <p:cNvSpPr>
            <a:spLocks noChangeArrowheads="1"/>
          </p:cNvSpPr>
          <p:nvPr/>
        </p:nvSpPr>
        <p:spPr bwMode="auto">
          <a:xfrm>
            <a:off x="3467100" y="2971800"/>
            <a:ext cx="119063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2" name="Rectangle 150"/>
          <p:cNvSpPr>
            <a:spLocks noChangeArrowheads="1"/>
          </p:cNvSpPr>
          <p:nvPr/>
        </p:nvSpPr>
        <p:spPr bwMode="auto">
          <a:xfrm>
            <a:off x="3297238" y="2868613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3" name="Rectangle 151"/>
          <p:cNvSpPr>
            <a:spLocks noChangeArrowheads="1"/>
          </p:cNvSpPr>
          <p:nvPr/>
        </p:nvSpPr>
        <p:spPr bwMode="auto">
          <a:xfrm>
            <a:off x="3297238" y="2868613"/>
            <a:ext cx="119062" cy="109537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4" name="Rectangle 152"/>
          <p:cNvSpPr>
            <a:spLocks noChangeArrowheads="1"/>
          </p:cNvSpPr>
          <p:nvPr/>
        </p:nvSpPr>
        <p:spPr bwMode="auto">
          <a:xfrm>
            <a:off x="3116263" y="2838450"/>
            <a:ext cx="119062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5" name="Rectangle 153"/>
          <p:cNvSpPr>
            <a:spLocks noChangeArrowheads="1"/>
          </p:cNvSpPr>
          <p:nvPr/>
        </p:nvSpPr>
        <p:spPr bwMode="auto">
          <a:xfrm>
            <a:off x="3116263" y="2838450"/>
            <a:ext cx="117475" cy="109538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6" name="Rectangle 154"/>
          <p:cNvSpPr>
            <a:spLocks noChangeArrowheads="1"/>
          </p:cNvSpPr>
          <p:nvPr/>
        </p:nvSpPr>
        <p:spPr bwMode="auto">
          <a:xfrm>
            <a:off x="2916238" y="2782888"/>
            <a:ext cx="120650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7" name="Rectangle 155"/>
          <p:cNvSpPr>
            <a:spLocks noChangeArrowheads="1"/>
          </p:cNvSpPr>
          <p:nvPr/>
        </p:nvSpPr>
        <p:spPr bwMode="auto">
          <a:xfrm>
            <a:off x="2916238" y="2782888"/>
            <a:ext cx="119062" cy="109537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8" name="Rectangle 156"/>
          <p:cNvSpPr>
            <a:spLocks noChangeArrowheads="1"/>
          </p:cNvSpPr>
          <p:nvPr/>
        </p:nvSpPr>
        <p:spPr bwMode="auto">
          <a:xfrm>
            <a:off x="2700338" y="2693988"/>
            <a:ext cx="120650" cy="109537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749" name="Rectangle 157"/>
          <p:cNvSpPr>
            <a:spLocks noChangeArrowheads="1"/>
          </p:cNvSpPr>
          <p:nvPr/>
        </p:nvSpPr>
        <p:spPr bwMode="auto">
          <a:xfrm>
            <a:off x="2700338" y="2693988"/>
            <a:ext cx="119062" cy="107950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2149475" y="1801813"/>
            <a:ext cx="5856288" cy="4386262"/>
            <a:chOff x="1354" y="1135"/>
            <a:chExt cx="3689" cy="2763"/>
          </a:xfrm>
        </p:grpSpPr>
        <p:sp>
          <p:nvSpPr>
            <p:cNvPr id="110751" name="Freeform 159"/>
            <p:cNvSpPr>
              <a:spLocks/>
            </p:cNvSpPr>
            <p:nvPr/>
          </p:nvSpPr>
          <p:spPr bwMode="auto">
            <a:xfrm>
              <a:off x="5038" y="1135"/>
              <a:ext cx="1" cy="2704"/>
            </a:xfrm>
            <a:custGeom>
              <a:avLst/>
              <a:gdLst/>
              <a:ahLst/>
              <a:cxnLst>
                <a:cxn ang="0">
                  <a:pos x="0" y="568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5681">
                  <a:moveTo>
                    <a:pt x="0" y="5681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52" name="Freeform 160"/>
            <p:cNvSpPr>
              <a:spLocks/>
            </p:cNvSpPr>
            <p:nvPr/>
          </p:nvSpPr>
          <p:spPr bwMode="auto">
            <a:xfrm>
              <a:off x="1416" y="2940"/>
              <a:ext cx="362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30" y="0"/>
                </a:cxn>
                <a:cxn ang="0">
                  <a:pos x="7031" y="0"/>
                </a:cxn>
              </a:cxnLst>
              <a:rect l="0" t="0" r="r" b="b"/>
              <a:pathLst>
                <a:path w="7031">
                  <a:moveTo>
                    <a:pt x="0" y="0"/>
                  </a:moveTo>
                  <a:lnTo>
                    <a:pt x="7030" y="0"/>
                  </a:lnTo>
                  <a:lnTo>
                    <a:pt x="7031" y="0"/>
                  </a:lnTo>
                </a:path>
              </a:pathLst>
            </a:custGeom>
            <a:noFill/>
            <a:ln w="7938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53" name="Freeform 161"/>
            <p:cNvSpPr>
              <a:spLocks/>
            </p:cNvSpPr>
            <p:nvPr/>
          </p:nvSpPr>
          <p:spPr bwMode="auto">
            <a:xfrm>
              <a:off x="1416" y="2039"/>
              <a:ext cx="362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30" y="0"/>
                </a:cxn>
                <a:cxn ang="0">
                  <a:pos x="7031" y="0"/>
                </a:cxn>
              </a:cxnLst>
              <a:rect l="0" t="0" r="r" b="b"/>
              <a:pathLst>
                <a:path w="7031">
                  <a:moveTo>
                    <a:pt x="0" y="0"/>
                  </a:moveTo>
                  <a:lnTo>
                    <a:pt x="7030" y="0"/>
                  </a:lnTo>
                  <a:lnTo>
                    <a:pt x="7031" y="0"/>
                  </a:lnTo>
                </a:path>
              </a:pathLst>
            </a:custGeom>
            <a:noFill/>
            <a:ln w="7938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54" name="Freeform 162"/>
            <p:cNvSpPr>
              <a:spLocks/>
            </p:cNvSpPr>
            <p:nvPr/>
          </p:nvSpPr>
          <p:spPr bwMode="auto">
            <a:xfrm>
              <a:off x="1416" y="1138"/>
              <a:ext cx="362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30" y="0"/>
                </a:cxn>
                <a:cxn ang="0">
                  <a:pos x="7031" y="0"/>
                </a:cxn>
              </a:cxnLst>
              <a:rect l="0" t="0" r="r" b="b"/>
              <a:pathLst>
                <a:path w="7031">
                  <a:moveTo>
                    <a:pt x="0" y="0"/>
                  </a:moveTo>
                  <a:lnTo>
                    <a:pt x="7030" y="0"/>
                  </a:lnTo>
                  <a:lnTo>
                    <a:pt x="7031" y="0"/>
                  </a:lnTo>
                </a:path>
              </a:pathLst>
            </a:custGeom>
            <a:noFill/>
            <a:ln w="7938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63"/>
            <p:cNvGrpSpPr>
              <a:grpSpLocks/>
            </p:cNvGrpSpPr>
            <p:nvPr/>
          </p:nvGrpSpPr>
          <p:grpSpPr bwMode="auto">
            <a:xfrm>
              <a:off x="1413" y="3599"/>
              <a:ext cx="3630" cy="299"/>
              <a:chOff x="1413" y="3599"/>
              <a:chExt cx="3630" cy="299"/>
            </a:xfrm>
          </p:grpSpPr>
          <p:sp>
            <p:nvSpPr>
              <p:cNvPr id="110756" name="Freeform 164"/>
              <p:cNvSpPr>
                <a:spLocks/>
              </p:cNvSpPr>
              <p:nvPr/>
            </p:nvSpPr>
            <p:spPr bwMode="auto">
              <a:xfrm>
                <a:off x="1413" y="3839"/>
                <a:ext cx="362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30" y="0"/>
                  </a:cxn>
                  <a:cxn ang="0">
                    <a:pos x="7031" y="0"/>
                  </a:cxn>
                </a:cxnLst>
                <a:rect l="0" t="0" r="r" b="b"/>
                <a:pathLst>
                  <a:path w="7031">
                    <a:moveTo>
                      <a:pt x="0" y="0"/>
                    </a:moveTo>
                    <a:lnTo>
                      <a:pt x="7030" y="0"/>
                    </a:lnTo>
                    <a:lnTo>
                      <a:pt x="7031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57" name="Freeform 165"/>
              <p:cNvSpPr>
                <a:spLocks/>
              </p:cNvSpPr>
              <p:nvPr/>
            </p:nvSpPr>
            <p:spPr bwMode="auto">
              <a:xfrm>
                <a:off x="1416" y="3841"/>
                <a:ext cx="362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30" y="0"/>
                  </a:cxn>
                  <a:cxn ang="0">
                    <a:pos x="7031" y="0"/>
                  </a:cxn>
                </a:cxnLst>
                <a:rect l="0" t="0" r="r" b="b"/>
                <a:pathLst>
                  <a:path w="7031">
                    <a:moveTo>
                      <a:pt x="0" y="0"/>
                    </a:moveTo>
                    <a:lnTo>
                      <a:pt x="7030" y="0"/>
                    </a:lnTo>
                    <a:lnTo>
                      <a:pt x="7031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58" name="Freeform 166"/>
              <p:cNvSpPr>
                <a:spLocks/>
              </p:cNvSpPr>
              <p:nvPr/>
            </p:nvSpPr>
            <p:spPr bwMode="auto">
              <a:xfrm>
                <a:off x="1737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59" name="Freeform 167"/>
              <p:cNvSpPr>
                <a:spLocks/>
              </p:cNvSpPr>
              <p:nvPr/>
            </p:nvSpPr>
            <p:spPr bwMode="auto">
              <a:xfrm>
                <a:off x="2732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0" name="Freeform 168"/>
              <p:cNvSpPr>
                <a:spLocks/>
              </p:cNvSpPr>
              <p:nvPr/>
            </p:nvSpPr>
            <p:spPr bwMode="auto">
              <a:xfrm>
                <a:off x="3314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1" name="Freeform 169"/>
              <p:cNvSpPr>
                <a:spLocks/>
              </p:cNvSpPr>
              <p:nvPr/>
            </p:nvSpPr>
            <p:spPr bwMode="auto">
              <a:xfrm>
                <a:off x="3726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2" name="Freeform 170"/>
              <p:cNvSpPr>
                <a:spLocks/>
              </p:cNvSpPr>
              <p:nvPr/>
            </p:nvSpPr>
            <p:spPr bwMode="auto">
              <a:xfrm>
                <a:off x="4047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3" name="Freeform 171"/>
              <p:cNvSpPr>
                <a:spLocks/>
              </p:cNvSpPr>
              <p:nvPr/>
            </p:nvSpPr>
            <p:spPr bwMode="auto">
              <a:xfrm>
                <a:off x="4309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4" name="Freeform 172"/>
              <p:cNvSpPr>
                <a:spLocks/>
              </p:cNvSpPr>
              <p:nvPr/>
            </p:nvSpPr>
            <p:spPr bwMode="auto">
              <a:xfrm>
                <a:off x="4530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5" name="Freeform 173"/>
              <p:cNvSpPr>
                <a:spLocks/>
              </p:cNvSpPr>
              <p:nvPr/>
            </p:nvSpPr>
            <p:spPr bwMode="auto">
              <a:xfrm>
                <a:off x="4721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6" name="Freeform 174"/>
              <p:cNvSpPr>
                <a:spLocks/>
              </p:cNvSpPr>
              <p:nvPr/>
            </p:nvSpPr>
            <p:spPr bwMode="auto">
              <a:xfrm>
                <a:off x="4890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7" name="Freeform 175"/>
              <p:cNvSpPr>
                <a:spLocks/>
              </p:cNvSpPr>
              <p:nvPr/>
            </p:nvSpPr>
            <p:spPr bwMode="auto">
              <a:xfrm>
                <a:off x="5042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8" name="Freeform 176"/>
              <p:cNvSpPr>
                <a:spLocks/>
              </p:cNvSpPr>
              <p:nvPr/>
            </p:nvSpPr>
            <p:spPr bwMode="auto">
              <a:xfrm>
                <a:off x="1736" y="3841"/>
                <a:ext cx="1" cy="57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21">
                    <a:moveTo>
                      <a:pt x="0" y="12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9" name="Freeform 177"/>
              <p:cNvSpPr>
                <a:spLocks/>
              </p:cNvSpPr>
              <p:nvPr/>
            </p:nvSpPr>
            <p:spPr bwMode="auto">
              <a:xfrm>
                <a:off x="5040" y="3841"/>
                <a:ext cx="1" cy="57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21">
                    <a:moveTo>
                      <a:pt x="0" y="12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0" name="Freeform 178"/>
              <p:cNvSpPr>
                <a:spLocks/>
              </p:cNvSpPr>
              <p:nvPr/>
            </p:nvSpPr>
            <p:spPr bwMode="auto">
              <a:xfrm>
                <a:off x="1413" y="3839"/>
                <a:ext cx="362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30" y="0"/>
                  </a:cxn>
                  <a:cxn ang="0">
                    <a:pos x="7031" y="0"/>
                  </a:cxn>
                </a:cxnLst>
                <a:rect l="0" t="0" r="r" b="b"/>
                <a:pathLst>
                  <a:path w="7031">
                    <a:moveTo>
                      <a:pt x="0" y="0"/>
                    </a:moveTo>
                    <a:lnTo>
                      <a:pt x="7030" y="0"/>
                    </a:lnTo>
                    <a:lnTo>
                      <a:pt x="7031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1" name="Freeform 179"/>
              <p:cNvSpPr>
                <a:spLocks/>
              </p:cNvSpPr>
              <p:nvPr/>
            </p:nvSpPr>
            <p:spPr bwMode="auto">
              <a:xfrm>
                <a:off x="4042" y="3628"/>
                <a:ext cx="244" cy="211"/>
              </a:xfrm>
              <a:custGeom>
                <a:avLst/>
                <a:gdLst/>
                <a:ahLst/>
                <a:cxnLst>
                  <a:cxn ang="0">
                    <a:pos x="473" y="44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473" h="442">
                    <a:moveTo>
                      <a:pt x="473" y="442"/>
                    </a:move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2" name="Rectangle 180"/>
              <p:cNvSpPr>
                <a:spLocks noChangeArrowheads="1"/>
              </p:cNvSpPr>
              <p:nvPr/>
            </p:nvSpPr>
            <p:spPr bwMode="auto">
              <a:xfrm>
                <a:off x="4011" y="3599"/>
                <a:ext cx="75" cy="70"/>
              </a:xfrm>
              <a:prstGeom prst="rect">
                <a:avLst/>
              </a:prstGeom>
              <a:solidFill>
                <a:srgbClr val="FA3A57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3" name="Rectangle 181"/>
              <p:cNvSpPr>
                <a:spLocks noChangeArrowheads="1"/>
              </p:cNvSpPr>
              <p:nvPr/>
            </p:nvSpPr>
            <p:spPr bwMode="auto">
              <a:xfrm>
                <a:off x="4011" y="3599"/>
                <a:ext cx="74" cy="69"/>
              </a:xfrm>
              <a:prstGeom prst="rect">
                <a:avLst/>
              </a:prstGeom>
              <a:noFill/>
              <a:ln w="1588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82"/>
            <p:cNvGrpSpPr>
              <a:grpSpLocks/>
            </p:cNvGrpSpPr>
            <p:nvPr/>
          </p:nvGrpSpPr>
          <p:grpSpPr bwMode="auto">
            <a:xfrm>
              <a:off x="1354" y="1135"/>
              <a:ext cx="272" cy="2763"/>
              <a:chOff x="1354" y="1135"/>
              <a:chExt cx="272" cy="2763"/>
            </a:xfrm>
          </p:grpSpPr>
          <p:sp>
            <p:nvSpPr>
              <p:cNvPr id="110775" name="Freeform 183"/>
              <p:cNvSpPr>
                <a:spLocks/>
              </p:cNvSpPr>
              <p:nvPr/>
            </p:nvSpPr>
            <p:spPr bwMode="auto">
              <a:xfrm>
                <a:off x="1413" y="1135"/>
                <a:ext cx="1" cy="2704"/>
              </a:xfrm>
              <a:custGeom>
                <a:avLst/>
                <a:gdLst/>
                <a:ahLst/>
                <a:cxnLst>
                  <a:cxn ang="0">
                    <a:pos x="0" y="568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5681">
                    <a:moveTo>
                      <a:pt x="0" y="568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6" name="Freeform 184"/>
              <p:cNvSpPr>
                <a:spLocks/>
              </p:cNvSpPr>
              <p:nvPr/>
            </p:nvSpPr>
            <p:spPr bwMode="auto">
              <a:xfrm>
                <a:off x="1386" y="3843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7" name="Freeform 185"/>
              <p:cNvSpPr>
                <a:spLocks/>
              </p:cNvSpPr>
              <p:nvPr/>
            </p:nvSpPr>
            <p:spPr bwMode="auto">
              <a:xfrm>
                <a:off x="1386" y="357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8" name="Freeform 186"/>
              <p:cNvSpPr>
                <a:spLocks/>
              </p:cNvSpPr>
              <p:nvPr/>
            </p:nvSpPr>
            <p:spPr bwMode="auto">
              <a:xfrm>
                <a:off x="1386" y="3412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9" name="Freeform 187"/>
              <p:cNvSpPr>
                <a:spLocks/>
              </p:cNvSpPr>
              <p:nvPr/>
            </p:nvSpPr>
            <p:spPr bwMode="auto">
              <a:xfrm>
                <a:off x="1386" y="330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0" name="Freeform 188"/>
              <p:cNvSpPr>
                <a:spLocks/>
              </p:cNvSpPr>
              <p:nvPr/>
            </p:nvSpPr>
            <p:spPr bwMode="auto">
              <a:xfrm>
                <a:off x="1386" y="3212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1" name="Freeform 189"/>
              <p:cNvSpPr>
                <a:spLocks/>
              </p:cNvSpPr>
              <p:nvPr/>
            </p:nvSpPr>
            <p:spPr bwMode="auto">
              <a:xfrm>
                <a:off x="1386" y="314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2" name="Freeform 190"/>
              <p:cNvSpPr>
                <a:spLocks/>
              </p:cNvSpPr>
              <p:nvPr/>
            </p:nvSpPr>
            <p:spPr bwMode="auto">
              <a:xfrm>
                <a:off x="1386" y="308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3" name="Freeform 191"/>
              <p:cNvSpPr>
                <a:spLocks/>
              </p:cNvSpPr>
              <p:nvPr/>
            </p:nvSpPr>
            <p:spPr bwMode="auto">
              <a:xfrm>
                <a:off x="1386" y="3029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4" name="Freeform 192"/>
              <p:cNvSpPr>
                <a:spLocks/>
              </p:cNvSpPr>
              <p:nvPr/>
            </p:nvSpPr>
            <p:spPr bwMode="auto">
              <a:xfrm>
                <a:off x="1386" y="2983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5" name="Freeform 193"/>
              <p:cNvSpPr>
                <a:spLocks/>
              </p:cNvSpPr>
              <p:nvPr/>
            </p:nvSpPr>
            <p:spPr bwMode="auto">
              <a:xfrm>
                <a:off x="1386" y="294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6" name="Freeform 194"/>
              <p:cNvSpPr>
                <a:spLocks/>
              </p:cNvSpPr>
              <p:nvPr/>
            </p:nvSpPr>
            <p:spPr bwMode="auto">
              <a:xfrm>
                <a:off x="1386" y="267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7" name="Freeform 195"/>
              <p:cNvSpPr>
                <a:spLocks/>
              </p:cNvSpPr>
              <p:nvPr/>
            </p:nvSpPr>
            <p:spPr bwMode="auto">
              <a:xfrm>
                <a:off x="1386" y="251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8" name="Freeform 196"/>
              <p:cNvSpPr>
                <a:spLocks/>
              </p:cNvSpPr>
              <p:nvPr/>
            </p:nvSpPr>
            <p:spPr bwMode="auto">
              <a:xfrm>
                <a:off x="1386" y="2399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9" name="Freeform 197"/>
              <p:cNvSpPr>
                <a:spLocks/>
              </p:cNvSpPr>
              <p:nvPr/>
            </p:nvSpPr>
            <p:spPr bwMode="auto">
              <a:xfrm>
                <a:off x="1386" y="231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0" name="Freeform 198"/>
              <p:cNvSpPr>
                <a:spLocks/>
              </p:cNvSpPr>
              <p:nvPr/>
            </p:nvSpPr>
            <p:spPr bwMode="auto">
              <a:xfrm>
                <a:off x="1386" y="224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1" name="Freeform 199"/>
              <p:cNvSpPr>
                <a:spLocks/>
              </p:cNvSpPr>
              <p:nvPr/>
            </p:nvSpPr>
            <p:spPr bwMode="auto">
              <a:xfrm>
                <a:off x="1386" y="218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2" name="Freeform 200"/>
              <p:cNvSpPr>
                <a:spLocks/>
              </p:cNvSpPr>
              <p:nvPr/>
            </p:nvSpPr>
            <p:spPr bwMode="auto">
              <a:xfrm>
                <a:off x="1386" y="2127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3" name="Freeform 201"/>
              <p:cNvSpPr>
                <a:spLocks/>
              </p:cNvSpPr>
              <p:nvPr/>
            </p:nvSpPr>
            <p:spPr bwMode="auto">
              <a:xfrm>
                <a:off x="1386" y="2082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4" name="Freeform 202"/>
              <p:cNvSpPr>
                <a:spLocks/>
              </p:cNvSpPr>
              <p:nvPr/>
            </p:nvSpPr>
            <p:spPr bwMode="auto">
              <a:xfrm>
                <a:off x="1386" y="204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5" name="Freeform 203"/>
              <p:cNvSpPr>
                <a:spLocks/>
              </p:cNvSpPr>
              <p:nvPr/>
            </p:nvSpPr>
            <p:spPr bwMode="auto">
              <a:xfrm>
                <a:off x="1386" y="1769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6" name="Freeform 204"/>
              <p:cNvSpPr>
                <a:spLocks/>
              </p:cNvSpPr>
              <p:nvPr/>
            </p:nvSpPr>
            <p:spPr bwMode="auto">
              <a:xfrm>
                <a:off x="1386" y="161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7" name="Freeform 205"/>
              <p:cNvSpPr>
                <a:spLocks/>
              </p:cNvSpPr>
              <p:nvPr/>
            </p:nvSpPr>
            <p:spPr bwMode="auto">
              <a:xfrm>
                <a:off x="1386" y="1498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8" name="Freeform 206"/>
              <p:cNvSpPr>
                <a:spLocks/>
              </p:cNvSpPr>
              <p:nvPr/>
            </p:nvSpPr>
            <p:spPr bwMode="auto">
              <a:xfrm>
                <a:off x="1386" y="1411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9" name="Freeform 207"/>
              <p:cNvSpPr>
                <a:spLocks/>
              </p:cNvSpPr>
              <p:nvPr/>
            </p:nvSpPr>
            <p:spPr bwMode="auto">
              <a:xfrm>
                <a:off x="1386" y="1339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0" name="Freeform 208"/>
              <p:cNvSpPr>
                <a:spLocks/>
              </p:cNvSpPr>
              <p:nvPr/>
            </p:nvSpPr>
            <p:spPr bwMode="auto">
              <a:xfrm>
                <a:off x="1386" y="1279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1" name="Freeform 209"/>
              <p:cNvSpPr>
                <a:spLocks/>
              </p:cNvSpPr>
              <p:nvPr/>
            </p:nvSpPr>
            <p:spPr bwMode="auto">
              <a:xfrm>
                <a:off x="1386" y="1226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2" name="Freeform 210"/>
              <p:cNvSpPr>
                <a:spLocks/>
              </p:cNvSpPr>
              <p:nvPr/>
            </p:nvSpPr>
            <p:spPr bwMode="auto">
              <a:xfrm>
                <a:off x="1386" y="1180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3" name="Freeform 211"/>
              <p:cNvSpPr>
                <a:spLocks/>
              </p:cNvSpPr>
              <p:nvPr/>
            </p:nvSpPr>
            <p:spPr bwMode="auto">
              <a:xfrm>
                <a:off x="1386" y="1139"/>
                <a:ext cx="3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0"/>
                  </a:cxn>
                  <a:cxn ang="0">
                    <a:pos x="61" y="0"/>
                  </a:cxn>
                </a:cxnLst>
                <a:rect l="0" t="0" r="r" b="b"/>
                <a:pathLst>
                  <a:path w="61">
                    <a:moveTo>
                      <a:pt x="0" y="0"/>
                    </a:moveTo>
                    <a:lnTo>
                      <a:pt x="60" y="0"/>
                    </a:lnTo>
                    <a:lnTo>
                      <a:pt x="61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4" name="Freeform 212"/>
              <p:cNvSpPr>
                <a:spLocks/>
              </p:cNvSpPr>
              <p:nvPr/>
            </p:nvSpPr>
            <p:spPr bwMode="auto">
              <a:xfrm>
                <a:off x="1354" y="3841"/>
                <a:ext cx="6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  <a:cxn ang="0">
                    <a:pos x="121" y="0"/>
                  </a:cxn>
                </a:cxnLst>
                <a:rect l="0" t="0" r="r" b="b"/>
                <a:pathLst>
                  <a:path w="121">
                    <a:moveTo>
                      <a:pt x="0" y="0"/>
                    </a:moveTo>
                    <a:lnTo>
                      <a:pt x="120" y="0"/>
                    </a:lnTo>
                    <a:lnTo>
                      <a:pt x="121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5" name="Freeform 213"/>
              <p:cNvSpPr>
                <a:spLocks/>
              </p:cNvSpPr>
              <p:nvPr/>
            </p:nvSpPr>
            <p:spPr bwMode="auto">
              <a:xfrm>
                <a:off x="1354" y="2940"/>
                <a:ext cx="6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  <a:cxn ang="0">
                    <a:pos x="121" y="0"/>
                  </a:cxn>
                </a:cxnLst>
                <a:rect l="0" t="0" r="r" b="b"/>
                <a:pathLst>
                  <a:path w="121">
                    <a:moveTo>
                      <a:pt x="0" y="0"/>
                    </a:moveTo>
                    <a:lnTo>
                      <a:pt x="120" y="0"/>
                    </a:lnTo>
                    <a:lnTo>
                      <a:pt x="121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6" name="Freeform 214"/>
              <p:cNvSpPr>
                <a:spLocks/>
              </p:cNvSpPr>
              <p:nvPr/>
            </p:nvSpPr>
            <p:spPr bwMode="auto">
              <a:xfrm>
                <a:off x="1354" y="2039"/>
                <a:ext cx="6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  <a:cxn ang="0">
                    <a:pos x="121" y="0"/>
                  </a:cxn>
                </a:cxnLst>
                <a:rect l="0" t="0" r="r" b="b"/>
                <a:pathLst>
                  <a:path w="121">
                    <a:moveTo>
                      <a:pt x="0" y="0"/>
                    </a:moveTo>
                    <a:lnTo>
                      <a:pt x="120" y="0"/>
                    </a:lnTo>
                    <a:lnTo>
                      <a:pt x="121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7" name="Freeform 215"/>
              <p:cNvSpPr>
                <a:spLocks/>
              </p:cNvSpPr>
              <p:nvPr/>
            </p:nvSpPr>
            <p:spPr bwMode="auto">
              <a:xfrm>
                <a:off x="1354" y="1138"/>
                <a:ext cx="6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  <a:cxn ang="0">
                    <a:pos x="121" y="0"/>
                  </a:cxn>
                </a:cxnLst>
                <a:rect l="0" t="0" r="r" b="b"/>
                <a:pathLst>
                  <a:path w="121">
                    <a:moveTo>
                      <a:pt x="0" y="0"/>
                    </a:moveTo>
                    <a:lnTo>
                      <a:pt x="120" y="0"/>
                    </a:lnTo>
                    <a:lnTo>
                      <a:pt x="121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8" name="Freeform 216"/>
              <p:cNvSpPr>
                <a:spLocks/>
              </p:cNvSpPr>
              <p:nvPr/>
            </p:nvSpPr>
            <p:spPr bwMode="auto">
              <a:xfrm>
                <a:off x="1417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9" name="Freeform 217"/>
              <p:cNvSpPr>
                <a:spLocks/>
              </p:cNvSpPr>
              <p:nvPr/>
            </p:nvSpPr>
            <p:spPr bwMode="auto">
              <a:xfrm>
                <a:off x="1586" y="3842"/>
                <a:ext cx="1" cy="29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61">
                    <a:moveTo>
                      <a:pt x="0" y="6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0" name="Freeform 218"/>
              <p:cNvSpPr>
                <a:spLocks/>
              </p:cNvSpPr>
              <p:nvPr/>
            </p:nvSpPr>
            <p:spPr bwMode="auto">
              <a:xfrm>
                <a:off x="1416" y="3841"/>
                <a:ext cx="1" cy="57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21">
                    <a:moveTo>
                      <a:pt x="0" y="12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1" name="Freeform 219"/>
              <p:cNvSpPr>
                <a:spLocks/>
              </p:cNvSpPr>
              <p:nvPr/>
            </p:nvSpPr>
            <p:spPr bwMode="auto">
              <a:xfrm>
                <a:off x="1413" y="1135"/>
                <a:ext cx="1" cy="2704"/>
              </a:xfrm>
              <a:custGeom>
                <a:avLst/>
                <a:gdLst/>
                <a:ahLst/>
                <a:cxnLst>
                  <a:cxn ang="0">
                    <a:pos x="0" y="568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5681">
                    <a:moveTo>
                      <a:pt x="0" y="568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2" name="Freeform 220"/>
              <p:cNvSpPr>
                <a:spLocks/>
              </p:cNvSpPr>
              <p:nvPr/>
            </p:nvSpPr>
            <p:spPr bwMode="auto">
              <a:xfrm>
                <a:off x="1582" y="2001"/>
                <a:ext cx="1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"/>
                  </a:cxn>
                  <a:cxn ang="0">
                    <a:pos x="0" y="18"/>
                  </a:cxn>
                </a:cxnLst>
                <a:rect l="0" t="0" r="r" b="b"/>
                <a:pathLst>
                  <a:path h="18">
                    <a:moveTo>
                      <a:pt x="0" y="0"/>
                    </a:moveTo>
                    <a:lnTo>
                      <a:pt x="0" y="17"/>
                    </a:lnTo>
                    <a:lnTo>
                      <a:pt x="0" y="18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3" name="Freeform 221"/>
              <p:cNvSpPr>
                <a:spLocks/>
              </p:cNvSpPr>
              <p:nvPr/>
            </p:nvSpPr>
            <p:spPr bwMode="auto">
              <a:xfrm>
                <a:off x="1545" y="2001"/>
                <a:ext cx="7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0"/>
                  </a:cxn>
                  <a:cxn ang="0">
                    <a:pos x="145" y="0"/>
                  </a:cxn>
                </a:cxnLst>
                <a:rect l="0" t="0" r="r" b="b"/>
                <a:pathLst>
                  <a:path w="145">
                    <a:moveTo>
                      <a:pt x="0" y="0"/>
                    </a:moveTo>
                    <a:lnTo>
                      <a:pt x="144" y="0"/>
                    </a:lnTo>
                    <a:lnTo>
                      <a:pt x="145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4" name="Freeform 222"/>
              <p:cNvSpPr>
                <a:spLocks/>
              </p:cNvSpPr>
              <p:nvPr/>
            </p:nvSpPr>
            <p:spPr bwMode="auto">
              <a:xfrm>
                <a:off x="1413" y="1799"/>
                <a:ext cx="1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0"/>
                    </a:moveTo>
                    <a:lnTo>
                      <a:pt x="0" y="13"/>
                    </a:lnTo>
                    <a:lnTo>
                      <a:pt x="0" y="14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5" name="Freeform 223"/>
              <p:cNvSpPr>
                <a:spLocks/>
              </p:cNvSpPr>
              <p:nvPr/>
            </p:nvSpPr>
            <p:spPr bwMode="auto">
              <a:xfrm>
                <a:off x="1376" y="1799"/>
                <a:ext cx="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0"/>
                  </a:cxn>
                  <a:cxn ang="0">
                    <a:pos x="145" y="0"/>
                  </a:cxn>
                </a:cxnLst>
                <a:rect l="0" t="0" r="r" b="b"/>
                <a:pathLst>
                  <a:path w="145">
                    <a:moveTo>
                      <a:pt x="0" y="0"/>
                    </a:moveTo>
                    <a:lnTo>
                      <a:pt x="144" y="0"/>
                    </a:lnTo>
                    <a:lnTo>
                      <a:pt x="145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6" name="Freeform 224"/>
              <p:cNvSpPr>
                <a:spLocks/>
              </p:cNvSpPr>
              <p:nvPr/>
            </p:nvSpPr>
            <p:spPr bwMode="auto">
              <a:xfrm>
                <a:off x="1582" y="1670"/>
                <a:ext cx="1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"/>
                  </a:cxn>
                  <a:cxn ang="0">
                    <a:pos x="0" y="21"/>
                  </a:cxn>
                </a:cxnLst>
                <a:rect l="0" t="0" r="r" b="b"/>
                <a:pathLst>
                  <a:path h="21">
                    <a:moveTo>
                      <a:pt x="0" y="0"/>
                    </a:moveTo>
                    <a:lnTo>
                      <a:pt x="0" y="20"/>
                    </a:lnTo>
                    <a:lnTo>
                      <a:pt x="0" y="21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7" name="Freeform 225"/>
              <p:cNvSpPr>
                <a:spLocks/>
              </p:cNvSpPr>
              <p:nvPr/>
            </p:nvSpPr>
            <p:spPr bwMode="auto">
              <a:xfrm>
                <a:off x="1545" y="1670"/>
                <a:ext cx="7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0"/>
                  </a:cxn>
                  <a:cxn ang="0">
                    <a:pos x="145" y="0"/>
                  </a:cxn>
                </a:cxnLst>
                <a:rect l="0" t="0" r="r" b="b"/>
                <a:pathLst>
                  <a:path w="145">
                    <a:moveTo>
                      <a:pt x="0" y="0"/>
                    </a:moveTo>
                    <a:lnTo>
                      <a:pt x="144" y="0"/>
                    </a:lnTo>
                    <a:lnTo>
                      <a:pt x="145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8" name="Freeform 226"/>
              <p:cNvSpPr>
                <a:spLocks/>
              </p:cNvSpPr>
              <p:nvPr/>
            </p:nvSpPr>
            <p:spPr bwMode="auto">
              <a:xfrm>
                <a:off x="1413" y="1581"/>
                <a:ext cx="1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0"/>
                    </a:moveTo>
                    <a:lnTo>
                      <a:pt x="0" y="14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9" name="Freeform 227"/>
              <p:cNvSpPr>
                <a:spLocks/>
              </p:cNvSpPr>
              <p:nvPr/>
            </p:nvSpPr>
            <p:spPr bwMode="auto">
              <a:xfrm>
                <a:off x="1376" y="1581"/>
                <a:ext cx="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0"/>
                  </a:cxn>
                  <a:cxn ang="0">
                    <a:pos x="145" y="0"/>
                  </a:cxn>
                </a:cxnLst>
                <a:rect l="0" t="0" r="r" b="b"/>
                <a:pathLst>
                  <a:path w="145">
                    <a:moveTo>
                      <a:pt x="0" y="0"/>
                    </a:moveTo>
                    <a:lnTo>
                      <a:pt x="144" y="0"/>
                    </a:lnTo>
                    <a:lnTo>
                      <a:pt x="145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0" name="Freeform 228"/>
              <p:cNvSpPr>
                <a:spLocks/>
              </p:cNvSpPr>
              <p:nvPr/>
            </p:nvSpPr>
            <p:spPr bwMode="auto">
              <a:xfrm>
                <a:off x="1413" y="1805"/>
                <a:ext cx="169" cy="204"/>
              </a:xfrm>
              <a:custGeom>
                <a:avLst/>
                <a:gdLst/>
                <a:ahLst/>
                <a:cxnLst>
                  <a:cxn ang="0">
                    <a:pos x="328" y="428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28" h="428">
                    <a:moveTo>
                      <a:pt x="328" y="428"/>
                    </a:move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1" name="Freeform 229"/>
              <p:cNvSpPr>
                <a:spLocks/>
              </p:cNvSpPr>
              <p:nvPr/>
            </p:nvSpPr>
            <p:spPr bwMode="auto">
              <a:xfrm>
                <a:off x="1413" y="1588"/>
                <a:ext cx="169" cy="92"/>
              </a:xfrm>
              <a:custGeom>
                <a:avLst/>
                <a:gdLst/>
                <a:ahLst/>
                <a:cxnLst>
                  <a:cxn ang="0">
                    <a:pos x="328" y="193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28" h="193">
                    <a:moveTo>
                      <a:pt x="328" y="193"/>
                    </a:move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2" name="Oval 230"/>
              <p:cNvSpPr>
                <a:spLocks noChangeArrowheads="1"/>
              </p:cNvSpPr>
              <p:nvPr/>
            </p:nvSpPr>
            <p:spPr bwMode="auto">
              <a:xfrm>
                <a:off x="1550" y="1979"/>
                <a:ext cx="75" cy="69"/>
              </a:xfrm>
              <a:prstGeom prst="ellipse">
                <a:avLst/>
              </a:prstGeom>
              <a:solidFill>
                <a:srgbClr val="3DA3FF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3" name="Arc 231"/>
              <p:cNvSpPr>
                <a:spLocks/>
              </p:cNvSpPr>
              <p:nvPr/>
            </p:nvSpPr>
            <p:spPr bwMode="auto">
              <a:xfrm>
                <a:off x="1550" y="1979"/>
                <a:ext cx="75" cy="69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6882 w 43200"/>
                  <a:gd name="T1" fmla="*/ 36865 h 43200"/>
                  <a:gd name="T2" fmla="*/ 36882 w 43200"/>
                  <a:gd name="T3" fmla="*/ 36865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6882" y="36865"/>
                    </a:moveTo>
                  </a:path>
                  <a:path w="43200" h="43200" stroke="0" extrusionOk="0">
                    <a:moveTo>
                      <a:pt x="36882" y="36865"/>
                    </a:moveTo>
                    <a:lnTo>
                      <a:pt x="21600" y="21600"/>
                    </a:lnTo>
                    <a:close/>
                  </a:path>
                </a:pathLst>
              </a:custGeom>
              <a:noFill/>
              <a:ln w="1588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4" name="Oval 232"/>
              <p:cNvSpPr>
                <a:spLocks noChangeArrowheads="1"/>
              </p:cNvSpPr>
              <p:nvPr/>
            </p:nvSpPr>
            <p:spPr bwMode="auto">
              <a:xfrm>
                <a:off x="1381" y="1776"/>
                <a:ext cx="75" cy="69"/>
              </a:xfrm>
              <a:prstGeom prst="ellipse">
                <a:avLst/>
              </a:prstGeom>
              <a:solidFill>
                <a:srgbClr val="3DA3FF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5" name="Arc 233"/>
              <p:cNvSpPr>
                <a:spLocks/>
              </p:cNvSpPr>
              <p:nvPr/>
            </p:nvSpPr>
            <p:spPr bwMode="auto">
              <a:xfrm>
                <a:off x="1381" y="1776"/>
                <a:ext cx="75" cy="69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6882 w 43200"/>
                  <a:gd name="T1" fmla="*/ 36865 h 43200"/>
                  <a:gd name="T2" fmla="*/ 36882 w 43200"/>
                  <a:gd name="T3" fmla="*/ 36865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6882" y="36865"/>
                    </a:moveTo>
                  </a:path>
                  <a:path w="43200" h="43200" stroke="0" extrusionOk="0">
                    <a:moveTo>
                      <a:pt x="36882" y="36865"/>
                    </a:moveTo>
                    <a:lnTo>
                      <a:pt x="21600" y="21600"/>
                    </a:lnTo>
                    <a:close/>
                  </a:path>
                </a:pathLst>
              </a:custGeom>
              <a:noFill/>
              <a:ln w="1588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6" name="Rectangle 234"/>
              <p:cNvSpPr>
                <a:spLocks noChangeArrowheads="1"/>
              </p:cNvSpPr>
              <p:nvPr/>
            </p:nvSpPr>
            <p:spPr bwMode="auto">
              <a:xfrm>
                <a:off x="1550" y="1650"/>
                <a:ext cx="76" cy="70"/>
              </a:xfrm>
              <a:prstGeom prst="rect">
                <a:avLst/>
              </a:prstGeom>
              <a:solidFill>
                <a:srgbClr val="FA3A57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7" name="Rectangle 235"/>
              <p:cNvSpPr>
                <a:spLocks noChangeArrowheads="1"/>
              </p:cNvSpPr>
              <p:nvPr/>
            </p:nvSpPr>
            <p:spPr bwMode="auto">
              <a:xfrm>
                <a:off x="1550" y="1650"/>
                <a:ext cx="75" cy="69"/>
              </a:xfrm>
              <a:prstGeom prst="rect">
                <a:avLst/>
              </a:prstGeom>
              <a:noFill/>
              <a:ln w="1588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8" name="Rectangle 236"/>
              <p:cNvSpPr>
                <a:spLocks noChangeArrowheads="1"/>
              </p:cNvSpPr>
              <p:nvPr/>
            </p:nvSpPr>
            <p:spPr bwMode="auto">
              <a:xfrm>
                <a:off x="1381" y="1559"/>
                <a:ext cx="75" cy="69"/>
              </a:xfrm>
              <a:prstGeom prst="rect">
                <a:avLst/>
              </a:prstGeom>
              <a:solidFill>
                <a:srgbClr val="FA3A57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9" name="Rectangle 237"/>
              <p:cNvSpPr>
                <a:spLocks noChangeArrowheads="1"/>
              </p:cNvSpPr>
              <p:nvPr/>
            </p:nvSpPr>
            <p:spPr bwMode="auto">
              <a:xfrm>
                <a:off x="1381" y="1559"/>
                <a:ext cx="74" cy="68"/>
              </a:xfrm>
              <a:prstGeom prst="rect">
                <a:avLst/>
              </a:prstGeom>
              <a:noFill/>
              <a:ln w="1588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0830" name="Rectangle 238"/>
          <p:cNvSpPr>
            <a:spLocks noChangeArrowheads="1"/>
          </p:cNvSpPr>
          <p:nvPr/>
        </p:nvSpPr>
        <p:spPr bwMode="auto">
          <a:xfrm>
            <a:off x="1449388" y="5949950"/>
            <a:ext cx="6000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0.001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1" name="Rectangle 239"/>
          <p:cNvSpPr>
            <a:spLocks noChangeArrowheads="1"/>
          </p:cNvSpPr>
          <p:nvPr/>
        </p:nvSpPr>
        <p:spPr bwMode="auto">
          <a:xfrm>
            <a:off x="1597025" y="4518025"/>
            <a:ext cx="466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0.01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2" name="Rectangle 240"/>
          <p:cNvSpPr>
            <a:spLocks noChangeArrowheads="1"/>
          </p:cNvSpPr>
          <p:nvPr/>
        </p:nvSpPr>
        <p:spPr bwMode="auto">
          <a:xfrm>
            <a:off x="1744663" y="3087688"/>
            <a:ext cx="3333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0.1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3" name="Rectangle 241"/>
          <p:cNvSpPr>
            <a:spLocks noChangeArrowheads="1"/>
          </p:cNvSpPr>
          <p:nvPr/>
        </p:nvSpPr>
        <p:spPr bwMode="auto">
          <a:xfrm>
            <a:off x="1973263" y="1657350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1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4" name="Rectangle 242"/>
          <p:cNvSpPr>
            <a:spLocks noChangeArrowheads="1"/>
          </p:cNvSpPr>
          <p:nvPr/>
        </p:nvSpPr>
        <p:spPr bwMode="auto">
          <a:xfrm>
            <a:off x="2063750" y="6221413"/>
            <a:ext cx="3333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0.8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5" name="Rectangle 243"/>
          <p:cNvSpPr>
            <a:spLocks noChangeArrowheads="1"/>
          </p:cNvSpPr>
          <p:nvPr/>
        </p:nvSpPr>
        <p:spPr bwMode="auto">
          <a:xfrm>
            <a:off x="2686050" y="6221413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1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6" name="Rectangle 244"/>
          <p:cNvSpPr>
            <a:spLocks noChangeArrowheads="1"/>
          </p:cNvSpPr>
          <p:nvPr/>
        </p:nvSpPr>
        <p:spPr bwMode="auto">
          <a:xfrm>
            <a:off x="7858125" y="6221413"/>
            <a:ext cx="266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10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37" name="Rectangle 245"/>
          <p:cNvSpPr>
            <a:spLocks noChangeArrowheads="1"/>
          </p:cNvSpPr>
          <p:nvPr/>
        </p:nvSpPr>
        <p:spPr bwMode="auto">
          <a:xfrm>
            <a:off x="3781425" y="6248400"/>
            <a:ext cx="24272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 dirty="0"/>
              <a:t>Particle diameter (µm)</a:t>
            </a:r>
            <a:endParaRPr lang="en-US" b="0" dirty="0">
              <a:latin typeface="Arial" pitchFamily="34" charset="0"/>
            </a:endParaRPr>
          </a:p>
        </p:txBody>
      </p:sp>
      <p:sp>
        <p:nvSpPr>
          <p:cNvPr id="110838" name="Freeform 246"/>
          <p:cNvSpPr>
            <a:spLocks/>
          </p:cNvSpPr>
          <p:nvPr/>
        </p:nvSpPr>
        <p:spPr bwMode="auto">
          <a:xfrm>
            <a:off x="3932238" y="2078038"/>
            <a:ext cx="3937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0"/>
              </a:cxn>
              <a:cxn ang="0">
                <a:pos x="481" y="0"/>
              </a:cxn>
            </a:cxnLst>
            <a:rect l="0" t="0" r="r" b="b"/>
            <a:pathLst>
              <a:path w="481">
                <a:moveTo>
                  <a:pt x="0" y="0"/>
                </a:moveTo>
                <a:lnTo>
                  <a:pt x="480" y="0"/>
                </a:lnTo>
                <a:lnTo>
                  <a:pt x="481" y="0"/>
                </a:lnTo>
              </a:path>
            </a:pathLst>
          </a:custGeom>
          <a:noFill/>
          <a:ln w="15875">
            <a:solidFill>
              <a:srgbClr val="3DA3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39" name="Oval 247"/>
          <p:cNvSpPr>
            <a:spLocks noChangeArrowheads="1"/>
          </p:cNvSpPr>
          <p:nvPr/>
        </p:nvSpPr>
        <p:spPr bwMode="auto">
          <a:xfrm>
            <a:off x="4078288" y="2032000"/>
            <a:ext cx="119062" cy="109538"/>
          </a:xfrm>
          <a:prstGeom prst="ellipse">
            <a:avLst/>
          </a:prstGeom>
          <a:solidFill>
            <a:srgbClr val="3DA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40" name="Arc 248"/>
          <p:cNvSpPr>
            <a:spLocks/>
          </p:cNvSpPr>
          <p:nvPr/>
        </p:nvSpPr>
        <p:spPr bwMode="auto">
          <a:xfrm>
            <a:off x="4078288" y="2032000"/>
            <a:ext cx="119062" cy="109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6882 w 43200"/>
              <a:gd name="T1" fmla="*/ 36865 h 43200"/>
              <a:gd name="T2" fmla="*/ 36882 w 43200"/>
              <a:gd name="T3" fmla="*/ 3686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6882" y="36865"/>
                </a:moveTo>
              </a:path>
              <a:path w="43200" h="43200" stroke="0" extrusionOk="0">
                <a:moveTo>
                  <a:pt x="36882" y="36865"/>
                </a:moveTo>
                <a:lnTo>
                  <a:pt x="21600" y="21600"/>
                </a:lnTo>
                <a:close/>
              </a:path>
            </a:pathLst>
          </a:custGeom>
          <a:noFill/>
          <a:ln w="1588">
            <a:solidFill>
              <a:srgbClr val="3DA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41" name="Rectangle 249"/>
          <p:cNvSpPr>
            <a:spLocks noChangeArrowheads="1"/>
          </p:cNvSpPr>
          <p:nvPr/>
        </p:nvSpPr>
        <p:spPr bwMode="auto">
          <a:xfrm>
            <a:off x="4497388" y="1933575"/>
            <a:ext cx="7572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control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42" name="Freeform 250"/>
          <p:cNvSpPr>
            <a:spLocks/>
          </p:cNvSpPr>
          <p:nvPr/>
        </p:nvSpPr>
        <p:spPr bwMode="auto">
          <a:xfrm>
            <a:off x="3932238" y="2532063"/>
            <a:ext cx="3937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0"/>
              </a:cxn>
              <a:cxn ang="0">
                <a:pos x="481" y="0"/>
              </a:cxn>
            </a:cxnLst>
            <a:rect l="0" t="0" r="r" b="b"/>
            <a:pathLst>
              <a:path w="481">
                <a:moveTo>
                  <a:pt x="0" y="0"/>
                </a:moveTo>
                <a:lnTo>
                  <a:pt x="480" y="0"/>
                </a:lnTo>
                <a:lnTo>
                  <a:pt x="481" y="0"/>
                </a:lnTo>
              </a:path>
            </a:pathLst>
          </a:custGeom>
          <a:noFill/>
          <a:ln w="15875">
            <a:solidFill>
              <a:srgbClr val="FA3A5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43" name="Rectangle 251"/>
          <p:cNvSpPr>
            <a:spLocks noChangeArrowheads="1"/>
          </p:cNvSpPr>
          <p:nvPr/>
        </p:nvSpPr>
        <p:spPr bwMode="auto">
          <a:xfrm>
            <a:off x="4078288" y="2484438"/>
            <a:ext cx="119062" cy="111125"/>
          </a:xfrm>
          <a:prstGeom prst="rect">
            <a:avLst/>
          </a:prstGeom>
          <a:solidFill>
            <a:srgbClr val="FA3A5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44" name="Rectangle 252"/>
          <p:cNvSpPr>
            <a:spLocks noChangeArrowheads="1"/>
          </p:cNvSpPr>
          <p:nvPr/>
        </p:nvSpPr>
        <p:spPr bwMode="auto">
          <a:xfrm>
            <a:off x="4078288" y="2484438"/>
            <a:ext cx="117475" cy="109537"/>
          </a:xfrm>
          <a:prstGeom prst="rect">
            <a:avLst/>
          </a:prstGeom>
          <a:noFill/>
          <a:ln w="1588">
            <a:solidFill>
              <a:srgbClr val="FA3A5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45" name="Rectangle 253"/>
          <p:cNvSpPr>
            <a:spLocks noChangeArrowheads="1"/>
          </p:cNvSpPr>
          <p:nvPr/>
        </p:nvSpPr>
        <p:spPr bwMode="auto">
          <a:xfrm>
            <a:off x="4497388" y="2387600"/>
            <a:ext cx="1276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0"/>
              <a:t>3 mM azide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46" name="Rectangle 254"/>
          <p:cNvSpPr>
            <a:spLocks noChangeArrowheads="1"/>
          </p:cNvSpPr>
          <p:nvPr/>
        </p:nvSpPr>
        <p:spPr bwMode="auto">
          <a:xfrm rot="-5400000">
            <a:off x="-479425" y="3603625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100" b="0"/>
              <a:t>Fraction of influent particles remaining in the effluent</a:t>
            </a:r>
            <a:endParaRPr lang="en-US" b="0">
              <a:latin typeface="Arial" pitchFamily="34" charset="0"/>
            </a:endParaRPr>
          </a:p>
        </p:txBody>
      </p:sp>
      <p:sp>
        <p:nvSpPr>
          <p:cNvPr id="110847" name="Text Box 255"/>
          <p:cNvSpPr txBox="1">
            <a:spLocks noChangeArrowheads="1"/>
          </p:cNvSpPr>
          <p:nvPr/>
        </p:nvSpPr>
        <p:spPr bwMode="auto">
          <a:xfrm>
            <a:off x="2209800" y="3657600"/>
            <a:ext cx="266700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Effect of </a:t>
            </a:r>
            <a:br>
              <a:rPr lang="en-US" b="0">
                <a:solidFill>
                  <a:schemeClr val="folHlink"/>
                </a:solidFill>
              </a:rPr>
            </a:br>
            <a:r>
              <a:rPr lang="en-US" b="0">
                <a:solidFill>
                  <a:schemeClr val="folHlink"/>
                </a:solidFill>
              </a:rPr>
              <a:t>the Chrysophyte</a:t>
            </a:r>
          </a:p>
        </p:txBody>
      </p:sp>
      <p:sp>
        <p:nvSpPr>
          <p:cNvPr id="110848" name="Line 256"/>
          <p:cNvSpPr>
            <a:spLocks noChangeShapeType="1"/>
          </p:cNvSpPr>
          <p:nvPr/>
        </p:nvSpPr>
        <p:spPr bwMode="auto">
          <a:xfrm flipH="1" flipV="1">
            <a:off x="2667000" y="3048000"/>
            <a:ext cx="76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849" name="Line 257"/>
          <p:cNvSpPr>
            <a:spLocks noChangeShapeType="1"/>
          </p:cNvSpPr>
          <p:nvPr/>
        </p:nvSpPr>
        <p:spPr bwMode="auto">
          <a:xfrm>
            <a:off x="2286000" y="4114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850" name="Line 258"/>
          <p:cNvSpPr>
            <a:spLocks noChangeShapeType="1"/>
          </p:cNvSpPr>
          <p:nvPr/>
        </p:nvSpPr>
        <p:spPr bwMode="auto">
          <a:xfrm>
            <a:off x="2286000" y="4572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851" name="Text Box 259"/>
          <p:cNvSpPr txBox="1">
            <a:spLocks noChangeArrowheads="1"/>
          </p:cNvSpPr>
          <p:nvPr/>
        </p:nvSpPr>
        <p:spPr bwMode="auto">
          <a:xfrm>
            <a:off x="2438400" y="4953000"/>
            <a:ext cx="352107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b="0"/>
              <a:t>What is the physical-chemical mechanism?</a:t>
            </a:r>
          </a:p>
        </p:txBody>
      </p:sp>
      <p:grpSp>
        <p:nvGrpSpPr>
          <p:cNvPr id="5" name="Group 262"/>
          <p:cNvGrpSpPr>
            <a:grpSpLocks/>
          </p:cNvGrpSpPr>
          <p:nvPr/>
        </p:nvGrpSpPr>
        <p:grpSpPr bwMode="auto">
          <a:xfrm>
            <a:off x="2520950" y="1554163"/>
            <a:ext cx="379413" cy="1073150"/>
            <a:chOff x="1180" y="1335"/>
            <a:chExt cx="915" cy="2590"/>
          </a:xfrm>
        </p:grpSpPr>
        <p:sp>
          <p:nvSpPr>
            <p:cNvPr id="110855" name="Oval 263"/>
            <p:cNvSpPr>
              <a:spLocks noChangeArrowheads="1"/>
            </p:cNvSpPr>
            <p:nvPr/>
          </p:nvSpPr>
          <p:spPr bwMode="auto">
            <a:xfrm>
              <a:off x="1180" y="2485"/>
              <a:ext cx="858" cy="85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56" name="Freeform 264"/>
            <p:cNvSpPr>
              <a:spLocks/>
            </p:cNvSpPr>
            <p:nvPr/>
          </p:nvSpPr>
          <p:spPr bwMode="auto">
            <a:xfrm>
              <a:off x="1484" y="1346"/>
              <a:ext cx="202" cy="1139"/>
            </a:xfrm>
            <a:custGeom>
              <a:avLst/>
              <a:gdLst/>
              <a:ahLst/>
              <a:cxnLst>
                <a:cxn ang="0">
                  <a:pos x="124" y="1126"/>
                </a:cxn>
                <a:cxn ang="0">
                  <a:pos x="122" y="1101"/>
                </a:cxn>
                <a:cxn ang="0">
                  <a:pos x="118" y="1076"/>
                </a:cxn>
                <a:cxn ang="0">
                  <a:pos x="114" y="1055"/>
                </a:cxn>
                <a:cxn ang="0">
                  <a:pos x="109" y="1036"/>
                </a:cxn>
                <a:cxn ang="0">
                  <a:pos x="101" y="1017"/>
                </a:cxn>
                <a:cxn ang="0">
                  <a:pos x="93" y="1000"/>
                </a:cxn>
                <a:cxn ang="0">
                  <a:pos x="84" y="982"/>
                </a:cxn>
                <a:cxn ang="0">
                  <a:pos x="76" y="967"/>
                </a:cxn>
                <a:cxn ang="0">
                  <a:pos x="67" y="952"/>
                </a:cxn>
                <a:cxn ang="0">
                  <a:pos x="57" y="937"/>
                </a:cxn>
                <a:cxn ang="0">
                  <a:pos x="47" y="921"/>
                </a:cxn>
                <a:cxn ang="0">
                  <a:pos x="40" y="906"/>
                </a:cxn>
                <a:cxn ang="0">
                  <a:pos x="30" y="889"/>
                </a:cxn>
                <a:cxn ang="0">
                  <a:pos x="23" y="873"/>
                </a:cxn>
                <a:cxn ang="0">
                  <a:pos x="15" y="854"/>
                </a:cxn>
                <a:cxn ang="0">
                  <a:pos x="9" y="835"/>
                </a:cxn>
                <a:cxn ang="0">
                  <a:pos x="5" y="816"/>
                </a:cxn>
                <a:cxn ang="0">
                  <a:pos x="2" y="793"/>
                </a:cxn>
                <a:cxn ang="0">
                  <a:pos x="0" y="770"/>
                </a:cxn>
                <a:cxn ang="0">
                  <a:pos x="0" y="757"/>
                </a:cxn>
                <a:cxn ang="0">
                  <a:pos x="2" y="732"/>
                </a:cxn>
                <a:cxn ang="0">
                  <a:pos x="5" y="709"/>
                </a:cxn>
                <a:cxn ang="0">
                  <a:pos x="11" y="686"/>
                </a:cxn>
                <a:cxn ang="0">
                  <a:pos x="21" y="665"/>
                </a:cxn>
                <a:cxn ang="0">
                  <a:pos x="32" y="646"/>
                </a:cxn>
                <a:cxn ang="0">
                  <a:pos x="44" y="625"/>
                </a:cxn>
                <a:cxn ang="0">
                  <a:pos x="57" y="608"/>
                </a:cxn>
                <a:cxn ang="0">
                  <a:pos x="70" y="589"/>
                </a:cxn>
                <a:cxn ang="0">
                  <a:pos x="86" y="572"/>
                </a:cxn>
                <a:cxn ang="0">
                  <a:pos x="101" y="553"/>
                </a:cxn>
                <a:cxn ang="0">
                  <a:pos x="116" y="535"/>
                </a:cxn>
                <a:cxn ang="0">
                  <a:pos x="132" y="516"/>
                </a:cxn>
                <a:cxn ang="0">
                  <a:pos x="145" y="497"/>
                </a:cxn>
                <a:cxn ang="0">
                  <a:pos x="158" y="478"/>
                </a:cxn>
                <a:cxn ang="0">
                  <a:pos x="170" y="457"/>
                </a:cxn>
                <a:cxn ang="0">
                  <a:pos x="181" y="436"/>
                </a:cxn>
                <a:cxn ang="0">
                  <a:pos x="191" y="413"/>
                </a:cxn>
                <a:cxn ang="0">
                  <a:pos x="197" y="388"/>
                </a:cxn>
                <a:cxn ang="0">
                  <a:pos x="200" y="361"/>
                </a:cxn>
                <a:cxn ang="0">
                  <a:pos x="202" y="335"/>
                </a:cxn>
                <a:cxn ang="0">
                  <a:pos x="202" y="321"/>
                </a:cxn>
                <a:cxn ang="0">
                  <a:pos x="200" y="295"/>
                </a:cxn>
                <a:cxn ang="0">
                  <a:pos x="197" y="272"/>
                </a:cxn>
                <a:cxn ang="0">
                  <a:pos x="193" y="251"/>
                </a:cxn>
                <a:cxn ang="0">
                  <a:pos x="185" y="232"/>
                </a:cxn>
                <a:cxn ang="0">
                  <a:pos x="179" y="216"/>
                </a:cxn>
                <a:cxn ang="0">
                  <a:pos x="172" y="199"/>
                </a:cxn>
                <a:cxn ang="0">
                  <a:pos x="162" y="186"/>
                </a:cxn>
                <a:cxn ang="0">
                  <a:pos x="153" y="172"/>
                </a:cxn>
                <a:cxn ang="0">
                  <a:pos x="143" y="161"/>
                </a:cxn>
                <a:cxn ang="0">
                  <a:pos x="135" y="147"/>
                </a:cxn>
                <a:cxn ang="0">
                  <a:pos x="126" y="136"/>
                </a:cxn>
                <a:cxn ang="0">
                  <a:pos x="116" y="125"/>
                </a:cxn>
                <a:cxn ang="0">
                  <a:pos x="107" y="111"/>
                </a:cxn>
                <a:cxn ang="0">
                  <a:pos x="99" y="98"/>
                </a:cxn>
                <a:cxn ang="0">
                  <a:pos x="93" y="84"/>
                </a:cxn>
                <a:cxn ang="0">
                  <a:pos x="86" y="69"/>
                </a:cxn>
                <a:cxn ang="0">
                  <a:pos x="82" y="52"/>
                </a:cxn>
                <a:cxn ang="0">
                  <a:pos x="78" y="33"/>
                </a:cxn>
                <a:cxn ang="0">
                  <a:pos x="76" y="12"/>
                </a:cxn>
              </a:cxnLst>
              <a:rect l="0" t="0" r="r" b="b"/>
              <a:pathLst>
                <a:path w="202" h="1139">
                  <a:moveTo>
                    <a:pt x="124" y="1139"/>
                  </a:moveTo>
                  <a:lnTo>
                    <a:pt x="124" y="1126"/>
                  </a:lnTo>
                  <a:lnTo>
                    <a:pt x="124" y="1112"/>
                  </a:lnTo>
                  <a:lnTo>
                    <a:pt x="122" y="1101"/>
                  </a:lnTo>
                  <a:lnTo>
                    <a:pt x="120" y="1087"/>
                  </a:lnTo>
                  <a:lnTo>
                    <a:pt x="118" y="1076"/>
                  </a:lnTo>
                  <a:lnTo>
                    <a:pt x="116" y="1065"/>
                  </a:lnTo>
                  <a:lnTo>
                    <a:pt x="114" y="1055"/>
                  </a:lnTo>
                  <a:lnTo>
                    <a:pt x="111" y="1045"/>
                  </a:lnTo>
                  <a:lnTo>
                    <a:pt x="109" y="1036"/>
                  </a:lnTo>
                  <a:lnTo>
                    <a:pt x="105" y="1026"/>
                  </a:lnTo>
                  <a:lnTo>
                    <a:pt x="101" y="1017"/>
                  </a:lnTo>
                  <a:lnTo>
                    <a:pt x="97" y="1007"/>
                  </a:lnTo>
                  <a:lnTo>
                    <a:pt x="93" y="1000"/>
                  </a:lnTo>
                  <a:lnTo>
                    <a:pt x="90" y="990"/>
                  </a:lnTo>
                  <a:lnTo>
                    <a:pt x="84" y="982"/>
                  </a:lnTo>
                  <a:lnTo>
                    <a:pt x="80" y="975"/>
                  </a:lnTo>
                  <a:lnTo>
                    <a:pt x="76" y="967"/>
                  </a:lnTo>
                  <a:lnTo>
                    <a:pt x="70" y="959"/>
                  </a:lnTo>
                  <a:lnTo>
                    <a:pt x="67" y="952"/>
                  </a:lnTo>
                  <a:lnTo>
                    <a:pt x="63" y="944"/>
                  </a:lnTo>
                  <a:lnTo>
                    <a:pt x="57" y="937"/>
                  </a:lnTo>
                  <a:lnTo>
                    <a:pt x="53" y="929"/>
                  </a:lnTo>
                  <a:lnTo>
                    <a:pt x="47" y="921"/>
                  </a:lnTo>
                  <a:lnTo>
                    <a:pt x="44" y="914"/>
                  </a:lnTo>
                  <a:lnTo>
                    <a:pt x="40" y="906"/>
                  </a:lnTo>
                  <a:lnTo>
                    <a:pt x="34" y="898"/>
                  </a:lnTo>
                  <a:lnTo>
                    <a:pt x="30" y="889"/>
                  </a:lnTo>
                  <a:lnTo>
                    <a:pt x="26" y="881"/>
                  </a:lnTo>
                  <a:lnTo>
                    <a:pt x="23" y="873"/>
                  </a:lnTo>
                  <a:lnTo>
                    <a:pt x="19" y="864"/>
                  </a:lnTo>
                  <a:lnTo>
                    <a:pt x="15" y="854"/>
                  </a:lnTo>
                  <a:lnTo>
                    <a:pt x="13" y="845"/>
                  </a:lnTo>
                  <a:lnTo>
                    <a:pt x="9" y="835"/>
                  </a:lnTo>
                  <a:lnTo>
                    <a:pt x="7" y="826"/>
                  </a:lnTo>
                  <a:lnTo>
                    <a:pt x="5" y="816"/>
                  </a:lnTo>
                  <a:lnTo>
                    <a:pt x="4" y="805"/>
                  </a:lnTo>
                  <a:lnTo>
                    <a:pt x="2" y="793"/>
                  </a:lnTo>
                  <a:lnTo>
                    <a:pt x="0" y="782"/>
                  </a:lnTo>
                  <a:lnTo>
                    <a:pt x="0" y="770"/>
                  </a:lnTo>
                  <a:lnTo>
                    <a:pt x="0" y="757"/>
                  </a:lnTo>
                  <a:lnTo>
                    <a:pt x="0" y="757"/>
                  </a:lnTo>
                  <a:lnTo>
                    <a:pt x="0" y="744"/>
                  </a:lnTo>
                  <a:lnTo>
                    <a:pt x="2" y="732"/>
                  </a:lnTo>
                  <a:lnTo>
                    <a:pt x="4" y="721"/>
                  </a:lnTo>
                  <a:lnTo>
                    <a:pt x="5" y="709"/>
                  </a:lnTo>
                  <a:lnTo>
                    <a:pt x="9" y="698"/>
                  </a:lnTo>
                  <a:lnTo>
                    <a:pt x="11" y="686"/>
                  </a:lnTo>
                  <a:lnTo>
                    <a:pt x="17" y="675"/>
                  </a:lnTo>
                  <a:lnTo>
                    <a:pt x="21" y="665"/>
                  </a:lnTo>
                  <a:lnTo>
                    <a:pt x="26" y="656"/>
                  </a:lnTo>
                  <a:lnTo>
                    <a:pt x="32" y="646"/>
                  </a:lnTo>
                  <a:lnTo>
                    <a:pt x="38" y="635"/>
                  </a:lnTo>
                  <a:lnTo>
                    <a:pt x="44" y="625"/>
                  </a:lnTo>
                  <a:lnTo>
                    <a:pt x="49" y="617"/>
                  </a:lnTo>
                  <a:lnTo>
                    <a:pt x="57" y="608"/>
                  </a:lnTo>
                  <a:lnTo>
                    <a:pt x="65" y="598"/>
                  </a:lnTo>
                  <a:lnTo>
                    <a:pt x="70" y="589"/>
                  </a:lnTo>
                  <a:lnTo>
                    <a:pt x="78" y="579"/>
                  </a:lnTo>
                  <a:lnTo>
                    <a:pt x="86" y="572"/>
                  </a:lnTo>
                  <a:lnTo>
                    <a:pt x="93" y="562"/>
                  </a:lnTo>
                  <a:lnTo>
                    <a:pt x="101" y="553"/>
                  </a:lnTo>
                  <a:lnTo>
                    <a:pt x="109" y="545"/>
                  </a:lnTo>
                  <a:lnTo>
                    <a:pt x="116" y="535"/>
                  </a:lnTo>
                  <a:lnTo>
                    <a:pt x="124" y="526"/>
                  </a:lnTo>
                  <a:lnTo>
                    <a:pt x="132" y="516"/>
                  </a:lnTo>
                  <a:lnTo>
                    <a:pt x="137" y="507"/>
                  </a:lnTo>
                  <a:lnTo>
                    <a:pt x="145" y="497"/>
                  </a:lnTo>
                  <a:lnTo>
                    <a:pt x="153" y="488"/>
                  </a:lnTo>
                  <a:lnTo>
                    <a:pt x="158" y="478"/>
                  </a:lnTo>
                  <a:lnTo>
                    <a:pt x="164" y="468"/>
                  </a:lnTo>
                  <a:lnTo>
                    <a:pt x="170" y="457"/>
                  </a:lnTo>
                  <a:lnTo>
                    <a:pt x="176" y="446"/>
                  </a:lnTo>
                  <a:lnTo>
                    <a:pt x="181" y="436"/>
                  </a:lnTo>
                  <a:lnTo>
                    <a:pt x="185" y="425"/>
                  </a:lnTo>
                  <a:lnTo>
                    <a:pt x="191" y="413"/>
                  </a:lnTo>
                  <a:lnTo>
                    <a:pt x="193" y="402"/>
                  </a:lnTo>
                  <a:lnTo>
                    <a:pt x="197" y="388"/>
                  </a:lnTo>
                  <a:lnTo>
                    <a:pt x="198" y="375"/>
                  </a:lnTo>
                  <a:lnTo>
                    <a:pt x="200" y="361"/>
                  </a:lnTo>
                  <a:lnTo>
                    <a:pt x="202" y="348"/>
                  </a:lnTo>
                  <a:lnTo>
                    <a:pt x="202" y="335"/>
                  </a:lnTo>
                  <a:lnTo>
                    <a:pt x="202" y="335"/>
                  </a:lnTo>
                  <a:lnTo>
                    <a:pt x="202" y="321"/>
                  </a:lnTo>
                  <a:lnTo>
                    <a:pt x="202" y="308"/>
                  </a:lnTo>
                  <a:lnTo>
                    <a:pt x="200" y="295"/>
                  </a:lnTo>
                  <a:lnTo>
                    <a:pt x="198" y="283"/>
                  </a:lnTo>
                  <a:lnTo>
                    <a:pt x="197" y="272"/>
                  </a:lnTo>
                  <a:lnTo>
                    <a:pt x="195" y="260"/>
                  </a:lnTo>
                  <a:lnTo>
                    <a:pt x="193" y="251"/>
                  </a:lnTo>
                  <a:lnTo>
                    <a:pt x="189" y="241"/>
                  </a:lnTo>
                  <a:lnTo>
                    <a:pt x="185" y="232"/>
                  </a:lnTo>
                  <a:lnTo>
                    <a:pt x="183" y="224"/>
                  </a:lnTo>
                  <a:lnTo>
                    <a:pt x="179" y="216"/>
                  </a:lnTo>
                  <a:lnTo>
                    <a:pt x="176" y="207"/>
                  </a:lnTo>
                  <a:lnTo>
                    <a:pt x="172" y="199"/>
                  </a:lnTo>
                  <a:lnTo>
                    <a:pt x="166" y="193"/>
                  </a:lnTo>
                  <a:lnTo>
                    <a:pt x="162" y="186"/>
                  </a:lnTo>
                  <a:lnTo>
                    <a:pt x="158" y="180"/>
                  </a:lnTo>
                  <a:lnTo>
                    <a:pt x="153" y="172"/>
                  </a:lnTo>
                  <a:lnTo>
                    <a:pt x="149" y="167"/>
                  </a:lnTo>
                  <a:lnTo>
                    <a:pt x="143" y="161"/>
                  </a:lnTo>
                  <a:lnTo>
                    <a:pt x="139" y="153"/>
                  </a:lnTo>
                  <a:lnTo>
                    <a:pt x="135" y="147"/>
                  </a:lnTo>
                  <a:lnTo>
                    <a:pt x="130" y="142"/>
                  </a:lnTo>
                  <a:lnTo>
                    <a:pt x="126" y="136"/>
                  </a:lnTo>
                  <a:lnTo>
                    <a:pt x="120" y="130"/>
                  </a:lnTo>
                  <a:lnTo>
                    <a:pt x="116" y="125"/>
                  </a:lnTo>
                  <a:lnTo>
                    <a:pt x="112" y="117"/>
                  </a:lnTo>
                  <a:lnTo>
                    <a:pt x="107" y="111"/>
                  </a:lnTo>
                  <a:lnTo>
                    <a:pt x="103" y="105"/>
                  </a:lnTo>
                  <a:lnTo>
                    <a:pt x="99" y="98"/>
                  </a:lnTo>
                  <a:lnTo>
                    <a:pt x="95" y="90"/>
                  </a:lnTo>
                  <a:lnTo>
                    <a:pt x="93" y="84"/>
                  </a:lnTo>
                  <a:lnTo>
                    <a:pt x="90" y="77"/>
                  </a:lnTo>
                  <a:lnTo>
                    <a:pt x="86" y="69"/>
                  </a:lnTo>
                  <a:lnTo>
                    <a:pt x="84" y="60"/>
                  </a:lnTo>
                  <a:lnTo>
                    <a:pt x="82" y="52"/>
                  </a:lnTo>
                  <a:lnTo>
                    <a:pt x="80" y="42"/>
                  </a:lnTo>
                  <a:lnTo>
                    <a:pt x="78" y="33"/>
                  </a:lnTo>
                  <a:lnTo>
                    <a:pt x="76" y="23"/>
                  </a:lnTo>
                  <a:lnTo>
                    <a:pt x="76" y="12"/>
                  </a:lnTo>
                  <a:lnTo>
                    <a:pt x="76" y="0"/>
                  </a:lnTo>
                </a:path>
              </a:pathLst>
            </a:custGeom>
            <a:noFill/>
            <a:ln w="23813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57" name="Freeform 265"/>
            <p:cNvSpPr>
              <a:spLocks/>
            </p:cNvSpPr>
            <p:nvPr/>
          </p:nvSpPr>
          <p:spPr bwMode="auto">
            <a:xfrm>
              <a:off x="1656" y="2416"/>
              <a:ext cx="439" cy="61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0" y="56"/>
                </a:cxn>
                <a:cxn ang="0">
                  <a:pos x="4" y="52"/>
                </a:cxn>
                <a:cxn ang="0">
                  <a:pos x="5" y="46"/>
                </a:cxn>
                <a:cxn ang="0">
                  <a:pos x="11" y="42"/>
                </a:cxn>
                <a:cxn ang="0">
                  <a:pos x="17" y="38"/>
                </a:cxn>
                <a:cxn ang="0">
                  <a:pos x="23" y="35"/>
                </a:cxn>
                <a:cxn ang="0">
                  <a:pos x="30" y="31"/>
                </a:cxn>
                <a:cxn ang="0">
                  <a:pos x="40" y="27"/>
                </a:cxn>
                <a:cxn ang="0">
                  <a:pos x="49" y="25"/>
                </a:cxn>
                <a:cxn ang="0">
                  <a:pos x="59" y="21"/>
                </a:cxn>
                <a:cxn ang="0">
                  <a:pos x="70" y="19"/>
                </a:cxn>
                <a:cxn ang="0">
                  <a:pos x="82" y="17"/>
                </a:cxn>
                <a:cxn ang="0">
                  <a:pos x="93" y="14"/>
                </a:cxn>
                <a:cxn ang="0">
                  <a:pos x="107" y="12"/>
                </a:cxn>
                <a:cxn ang="0">
                  <a:pos x="120" y="10"/>
                </a:cxn>
                <a:cxn ang="0">
                  <a:pos x="133" y="10"/>
                </a:cxn>
                <a:cxn ang="0">
                  <a:pos x="147" y="8"/>
                </a:cxn>
                <a:cxn ang="0">
                  <a:pos x="162" y="6"/>
                </a:cxn>
                <a:cxn ang="0">
                  <a:pos x="176" y="6"/>
                </a:cxn>
                <a:cxn ang="0">
                  <a:pos x="191" y="4"/>
                </a:cxn>
                <a:cxn ang="0">
                  <a:pos x="206" y="4"/>
                </a:cxn>
                <a:cxn ang="0">
                  <a:pos x="221" y="2"/>
                </a:cxn>
                <a:cxn ang="0">
                  <a:pos x="237" y="2"/>
                </a:cxn>
                <a:cxn ang="0">
                  <a:pos x="250" y="2"/>
                </a:cxn>
                <a:cxn ang="0">
                  <a:pos x="265" y="2"/>
                </a:cxn>
                <a:cxn ang="0">
                  <a:pos x="281" y="2"/>
                </a:cxn>
                <a:cxn ang="0">
                  <a:pos x="296" y="2"/>
                </a:cxn>
                <a:cxn ang="0">
                  <a:pos x="309" y="2"/>
                </a:cxn>
                <a:cxn ang="0">
                  <a:pos x="325" y="0"/>
                </a:cxn>
                <a:cxn ang="0">
                  <a:pos x="338" y="2"/>
                </a:cxn>
                <a:cxn ang="0">
                  <a:pos x="351" y="2"/>
                </a:cxn>
                <a:cxn ang="0">
                  <a:pos x="363" y="2"/>
                </a:cxn>
                <a:cxn ang="0">
                  <a:pos x="374" y="2"/>
                </a:cxn>
                <a:cxn ang="0">
                  <a:pos x="386" y="2"/>
                </a:cxn>
                <a:cxn ang="0">
                  <a:pos x="397" y="2"/>
                </a:cxn>
                <a:cxn ang="0">
                  <a:pos x="407" y="2"/>
                </a:cxn>
                <a:cxn ang="0">
                  <a:pos x="416" y="2"/>
                </a:cxn>
                <a:cxn ang="0">
                  <a:pos x="426" y="2"/>
                </a:cxn>
                <a:cxn ang="0">
                  <a:pos x="434" y="2"/>
                </a:cxn>
                <a:cxn ang="0">
                  <a:pos x="439" y="2"/>
                </a:cxn>
              </a:cxnLst>
              <a:rect l="0" t="0" r="r" b="b"/>
              <a:pathLst>
                <a:path w="439" h="61">
                  <a:moveTo>
                    <a:pt x="0" y="61"/>
                  </a:moveTo>
                  <a:lnTo>
                    <a:pt x="0" y="56"/>
                  </a:lnTo>
                  <a:lnTo>
                    <a:pt x="4" y="52"/>
                  </a:lnTo>
                  <a:lnTo>
                    <a:pt x="5" y="46"/>
                  </a:lnTo>
                  <a:lnTo>
                    <a:pt x="11" y="42"/>
                  </a:lnTo>
                  <a:lnTo>
                    <a:pt x="17" y="38"/>
                  </a:lnTo>
                  <a:lnTo>
                    <a:pt x="23" y="35"/>
                  </a:lnTo>
                  <a:lnTo>
                    <a:pt x="30" y="31"/>
                  </a:lnTo>
                  <a:lnTo>
                    <a:pt x="40" y="27"/>
                  </a:lnTo>
                  <a:lnTo>
                    <a:pt x="49" y="25"/>
                  </a:lnTo>
                  <a:lnTo>
                    <a:pt x="59" y="21"/>
                  </a:lnTo>
                  <a:lnTo>
                    <a:pt x="70" y="19"/>
                  </a:lnTo>
                  <a:lnTo>
                    <a:pt x="82" y="17"/>
                  </a:lnTo>
                  <a:lnTo>
                    <a:pt x="93" y="14"/>
                  </a:lnTo>
                  <a:lnTo>
                    <a:pt x="107" y="12"/>
                  </a:lnTo>
                  <a:lnTo>
                    <a:pt x="120" y="10"/>
                  </a:lnTo>
                  <a:lnTo>
                    <a:pt x="133" y="10"/>
                  </a:lnTo>
                  <a:lnTo>
                    <a:pt x="147" y="8"/>
                  </a:lnTo>
                  <a:lnTo>
                    <a:pt x="162" y="6"/>
                  </a:lnTo>
                  <a:lnTo>
                    <a:pt x="176" y="6"/>
                  </a:lnTo>
                  <a:lnTo>
                    <a:pt x="191" y="4"/>
                  </a:lnTo>
                  <a:lnTo>
                    <a:pt x="206" y="4"/>
                  </a:lnTo>
                  <a:lnTo>
                    <a:pt x="221" y="2"/>
                  </a:lnTo>
                  <a:lnTo>
                    <a:pt x="237" y="2"/>
                  </a:lnTo>
                  <a:lnTo>
                    <a:pt x="250" y="2"/>
                  </a:lnTo>
                  <a:lnTo>
                    <a:pt x="265" y="2"/>
                  </a:lnTo>
                  <a:lnTo>
                    <a:pt x="281" y="2"/>
                  </a:lnTo>
                  <a:lnTo>
                    <a:pt x="296" y="2"/>
                  </a:lnTo>
                  <a:lnTo>
                    <a:pt x="309" y="2"/>
                  </a:lnTo>
                  <a:lnTo>
                    <a:pt x="325" y="0"/>
                  </a:lnTo>
                  <a:lnTo>
                    <a:pt x="338" y="2"/>
                  </a:lnTo>
                  <a:lnTo>
                    <a:pt x="351" y="2"/>
                  </a:lnTo>
                  <a:lnTo>
                    <a:pt x="363" y="2"/>
                  </a:lnTo>
                  <a:lnTo>
                    <a:pt x="374" y="2"/>
                  </a:lnTo>
                  <a:lnTo>
                    <a:pt x="386" y="2"/>
                  </a:lnTo>
                  <a:lnTo>
                    <a:pt x="397" y="2"/>
                  </a:lnTo>
                  <a:lnTo>
                    <a:pt x="407" y="2"/>
                  </a:lnTo>
                  <a:lnTo>
                    <a:pt x="416" y="2"/>
                  </a:lnTo>
                  <a:lnTo>
                    <a:pt x="426" y="2"/>
                  </a:lnTo>
                  <a:lnTo>
                    <a:pt x="434" y="2"/>
                  </a:lnTo>
                  <a:lnTo>
                    <a:pt x="439" y="2"/>
                  </a:lnTo>
                </a:path>
              </a:pathLst>
            </a:custGeom>
            <a:noFill/>
            <a:ln w="23813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58" name="Oval 266"/>
            <p:cNvSpPr>
              <a:spLocks noChangeArrowheads="1"/>
            </p:cNvSpPr>
            <p:nvPr/>
          </p:nvSpPr>
          <p:spPr bwMode="auto">
            <a:xfrm>
              <a:off x="1346" y="3076"/>
              <a:ext cx="155" cy="16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59" name="Oval 267"/>
            <p:cNvSpPr>
              <a:spLocks noChangeArrowheads="1"/>
            </p:cNvSpPr>
            <p:nvPr/>
          </p:nvSpPr>
          <p:spPr bwMode="auto">
            <a:xfrm>
              <a:off x="1608" y="3079"/>
              <a:ext cx="143" cy="1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0" name="Freeform 268"/>
            <p:cNvSpPr>
              <a:spLocks/>
            </p:cNvSpPr>
            <p:nvPr/>
          </p:nvSpPr>
          <p:spPr bwMode="auto">
            <a:xfrm>
              <a:off x="1447" y="3358"/>
              <a:ext cx="176" cy="567"/>
            </a:xfrm>
            <a:custGeom>
              <a:avLst/>
              <a:gdLst/>
              <a:ahLst/>
              <a:cxnLst>
                <a:cxn ang="0">
                  <a:pos x="174" y="15"/>
                </a:cxn>
                <a:cxn ang="0">
                  <a:pos x="176" y="42"/>
                </a:cxn>
                <a:cxn ang="0">
                  <a:pos x="174" y="65"/>
                </a:cxn>
                <a:cxn ang="0">
                  <a:pos x="172" y="84"/>
                </a:cxn>
                <a:cxn ang="0">
                  <a:pos x="169" y="101"/>
                </a:cxn>
                <a:cxn ang="0">
                  <a:pos x="165" y="117"/>
                </a:cxn>
                <a:cxn ang="0">
                  <a:pos x="159" y="128"/>
                </a:cxn>
                <a:cxn ang="0">
                  <a:pos x="153" y="138"/>
                </a:cxn>
                <a:cxn ang="0">
                  <a:pos x="148" y="147"/>
                </a:cxn>
                <a:cxn ang="0">
                  <a:pos x="140" y="157"/>
                </a:cxn>
                <a:cxn ang="0">
                  <a:pos x="134" y="164"/>
                </a:cxn>
                <a:cxn ang="0">
                  <a:pos x="127" y="172"/>
                </a:cxn>
                <a:cxn ang="0">
                  <a:pos x="121" y="180"/>
                </a:cxn>
                <a:cxn ang="0">
                  <a:pos x="113" y="189"/>
                </a:cxn>
                <a:cxn ang="0">
                  <a:pos x="107" y="201"/>
                </a:cxn>
                <a:cxn ang="0">
                  <a:pos x="104" y="214"/>
                </a:cxn>
                <a:cxn ang="0">
                  <a:pos x="98" y="227"/>
                </a:cxn>
                <a:cxn ang="0">
                  <a:pos x="94" y="247"/>
                </a:cxn>
                <a:cxn ang="0">
                  <a:pos x="92" y="266"/>
                </a:cxn>
                <a:cxn ang="0">
                  <a:pos x="90" y="290"/>
                </a:cxn>
                <a:cxn ang="0">
                  <a:pos x="90" y="304"/>
                </a:cxn>
                <a:cxn ang="0">
                  <a:pos x="90" y="331"/>
                </a:cxn>
                <a:cxn ang="0">
                  <a:pos x="88" y="355"/>
                </a:cxn>
                <a:cxn ang="0">
                  <a:pos x="84" y="378"/>
                </a:cxn>
                <a:cxn ang="0">
                  <a:pos x="81" y="401"/>
                </a:cxn>
                <a:cxn ang="0">
                  <a:pos x="77" y="420"/>
                </a:cxn>
                <a:cxn ang="0">
                  <a:pos x="71" y="439"/>
                </a:cxn>
                <a:cxn ang="0">
                  <a:pos x="65" y="455"/>
                </a:cxn>
                <a:cxn ang="0">
                  <a:pos x="58" y="470"/>
                </a:cxn>
                <a:cxn ang="0">
                  <a:pos x="52" y="485"/>
                </a:cxn>
                <a:cxn ang="0">
                  <a:pos x="46" y="497"/>
                </a:cxn>
                <a:cxn ang="0">
                  <a:pos x="39" y="508"/>
                </a:cxn>
                <a:cxn ang="0">
                  <a:pos x="33" y="518"/>
                </a:cxn>
                <a:cxn ang="0">
                  <a:pos x="25" y="527"/>
                </a:cxn>
                <a:cxn ang="0">
                  <a:pos x="20" y="535"/>
                </a:cxn>
                <a:cxn ang="0">
                  <a:pos x="14" y="543"/>
                </a:cxn>
                <a:cxn ang="0">
                  <a:pos x="10" y="548"/>
                </a:cxn>
                <a:cxn ang="0">
                  <a:pos x="6" y="554"/>
                </a:cxn>
                <a:cxn ang="0">
                  <a:pos x="2" y="560"/>
                </a:cxn>
                <a:cxn ang="0">
                  <a:pos x="0" y="564"/>
                </a:cxn>
                <a:cxn ang="0">
                  <a:pos x="0" y="567"/>
                </a:cxn>
              </a:cxnLst>
              <a:rect l="0" t="0" r="r" b="b"/>
              <a:pathLst>
                <a:path w="176" h="567">
                  <a:moveTo>
                    <a:pt x="174" y="0"/>
                  </a:moveTo>
                  <a:lnTo>
                    <a:pt x="174" y="15"/>
                  </a:lnTo>
                  <a:lnTo>
                    <a:pt x="176" y="29"/>
                  </a:lnTo>
                  <a:lnTo>
                    <a:pt x="176" y="42"/>
                  </a:lnTo>
                  <a:lnTo>
                    <a:pt x="174" y="54"/>
                  </a:lnTo>
                  <a:lnTo>
                    <a:pt x="174" y="65"/>
                  </a:lnTo>
                  <a:lnTo>
                    <a:pt x="174" y="75"/>
                  </a:lnTo>
                  <a:lnTo>
                    <a:pt x="172" y="84"/>
                  </a:lnTo>
                  <a:lnTo>
                    <a:pt x="170" y="94"/>
                  </a:lnTo>
                  <a:lnTo>
                    <a:pt x="169" y="101"/>
                  </a:lnTo>
                  <a:lnTo>
                    <a:pt x="167" y="109"/>
                  </a:lnTo>
                  <a:lnTo>
                    <a:pt x="165" y="117"/>
                  </a:lnTo>
                  <a:lnTo>
                    <a:pt x="163" y="122"/>
                  </a:lnTo>
                  <a:lnTo>
                    <a:pt x="159" y="128"/>
                  </a:lnTo>
                  <a:lnTo>
                    <a:pt x="157" y="134"/>
                  </a:lnTo>
                  <a:lnTo>
                    <a:pt x="153" y="138"/>
                  </a:lnTo>
                  <a:lnTo>
                    <a:pt x="151" y="143"/>
                  </a:lnTo>
                  <a:lnTo>
                    <a:pt x="148" y="147"/>
                  </a:lnTo>
                  <a:lnTo>
                    <a:pt x="144" y="151"/>
                  </a:lnTo>
                  <a:lnTo>
                    <a:pt x="140" y="157"/>
                  </a:lnTo>
                  <a:lnTo>
                    <a:pt x="138" y="161"/>
                  </a:lnTo>
                  <a:lnTo>
                    <a:pt x="134" y="164"/>
                  </a:lnTo>
                  <a:lnTo>
                    <a:pt x="130" y="168"/>
                  </a:lnTo>
                  <a:lnTo>
                    <a:pt x="127" y="172"/>
                  </a:lnTo>
                  <a:lnTo>
                    <a:pt x="123" y="176"/>
                  </a:lnTo>
                  <a:lnTo>
                    <a:pt x="121" y="180"/>
                  </a:lnTo>
                  <a:lnTo>
                    <a:pt x="117" y="185"/>
                  </a:lnTo>
                  <a:lnTo>
                    <a:pt x="113" y="189"/>
                  </a:lnTo>
                  <a:lnTo>
                    <a:pt x="111" y="195"/>
                  </a:lnTo>
                  <a:lnTo>
                    <a:pt x="107" y="201"/>
                  </a:lnTo>
                  <a:lnTo>
                    <a:pt x="106" y="206"/>
                  </a:lnTo>
                  <a:lnTo>
                    <a:pt x="104" y="214"/>
                  </a:lnTo>
                  <a:lnTo>
                    <a:pt x="100" y="220"/>
                  </a:lnTo>
                  <a:lnTo>
                    <a:pt x="98" y="227"/>
                  </a:lnTo>
                  <a:lnTo>
                    <a:pt x="96" y="237"/>
                  </a:lnTo>
                  <a:lnTo>
                    <a:pt x="94" y="247"/>
                  </a:lnTo>
                  <a:lnTo>
                    <a:pt x="92" y="256"/>
                  </a:lnTo>
                  <a:lnTo>
                    <a:pt x="92" y="266"/>
                  </a:lnTo>
                  <a:lnTo>
                    <a:pt x="90" y="277"/>
                  </a:lnTo>
                  <a:lnTo>
                    <a:pt x="90" y="290"/>
                  </a:lnTo>
                  <a:lnTo>
                    <a:pt x="90" y="304"/>
                  </a:lnTo>
                  <a:lnTo>
                    <a:pt x="90" y="304"/>
                  </a:lnTo>
                  <a:lnTo>
                    <a:pt x="90" y="317"/>
                  </a:lnTo>
                  <a:lnTo>
                    <a:pt x="90" y="331"/>
                  </a:lnTo>
                  <a:lnTo>
                    <a:pt x="88" y="344"/>
                  </a:lnTo>
                  <a:lnTo>
                    <a:pt x="88" y="355"/>
                  </a:lnTo>
                  <a:lnTo>
                    <a:pt x="86" y="369"/>
                  </a:lnTo>
                  <a:lnTo>
                    <a:pt x="84" y="378"/>
                  </a:lnTo>
                  <a:lnTo>
                    <a:pt x="83" y="390"/>
                  </a:lnTo>
                  <a:lnTo>
                    <a:pt x="81" y="401"/>
                  </a:lnTo>
                  <a:lnTo>
                    <a:pt x="79" y="411"/>
                  </a:lnTo>
                  <a:lnTo>
                    <a:pt x="77" y="420"/>
                  </a:lnTo>
                  <a:lnTo>
                    <a:pt x="73" y="430"/>
                  </a:lnTo>
                  <a:lnTo>
                    <a:pt x="71" y="439"/>
                  </a:lnTo>
                  <a:lnTo>
                    <a:pt x="67" y="447"/>
                  </a:lnTo>
                  <a:lnTo>
                    <a:pt x="65" y="455"/>
                  </a:lnTo>
                  <a:lnTo>
                    <a:pt x="62" y="464"/>
                  </a:lnTo>
                  <a:lnTo>
                    <a:pt x="58" y="470"/>
                  </a:lnTo>
                  <a:lnTo>
                    <a:pt x="56" y="478"/>
                  </a:lnTo>
                  <a:lnTo>
                    <a:pt x="52" y="485"/>
                  </a:lnTo>
                  <a:lnTo>
                    <a:pt x="48" y="491"/>
                  </a:lnTo>
                  <a:lnTo>
                    <a:pt x="46" y="497"/>
                  </a:lnTo>
                  <a:lnTo>
                    <a:pt x="42" y="503"/>
                  </a:lnTo>
                  <a:lnTo>
                    <a:pt x="39" y="508"/>
                  </a:lnTo>
                  <a:lnTo>
                    <a:pt x="35" y="514"/>
                  </a:lnTo>
                  <a:lnTo>
                    <a:pt x="33" y="518"/>
                  </a:lnTo>
                  <a:lnTo>
                    <a:pt x="29" y="524"/>
                  </a:lnTo>
                  <a:lnTo>
                    <a:pt x="25" y="527"/>
                  </a:lnTo>
                  <a:lnTo>
                    <a:pt x="23" y="531"/>
                  </a:lnTo>
                  <a:lnTo>
                    <a:pt x="20" y="535"/>
                  </a:lnTo>
                  <a:lnTo>
                    <a:pt x="18" y="539"/>
                  </a:lnTo>
                  <a:lnTo>
                    <a:pt x="14" y="543"/>
                  </a:lnTo>
                  <a:lnTo>
                    <a:pt x="12" y="546"/>
                  </a:lnTo>
                  <a:lnTo>
                    <a:pt x="10" y="548"/>
                  </a:lnTo>
                  <a:lnTo>
                    <a:pt x="8" y="552"/>
                  </a:lnTo>
                  <a:lnTo>
                    <a:pt x="6" y="554"/>
                  </a:lnTo>
                  <a:lnTo>
                    <a:pt x="4" y="558"/>
                  </a:lnTo>
                  <a:lnTo>
                    <a:pt x="2" y="560"/>
                  </a:lnTo>
                  <a:lnTo>
                    <a:pt x="2" y="562"/>
                  </a:lnTo>
                  <a:lnTo>
                    <a:pt x="0" y="564"/>
                  </a:lnTo>
                  <a:lnTo>
                    <a:pt x="0" y="566"/>
                  </a:lnTo>
                  <a:lnTo>
                    <a:pt x="0" y="567"/>
                  </a:lnTo>
                </a:path>
              </a:pathLst>
            </a:custGeom>
            <a:noFill/>
            <a:ln w="38100" cmpd="sng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1" name="Line 269"/>
            <p:cNvSpPr>
              <a:spLocks noChangeShapeType="1"/>
            </p:cNvSpPr>
            <p:nvPr/>
          </p:nvSpPr>
          <p:spPr bwMode="auto">
            <a:xfrm>
              <a:off x="1531" y="1335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2" name="Line 270"/>
            <p:cNvSpPr>
              <a:spLocks noChangeShapeType="1"/>
            </p:cNvSpPr>
            <p:nvPr/>
          </p:nvSpPr>
          <p:spPr bwMode="auto">
            <a:xfrm>
              <a:off x="1535" y="1367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3" name="Line 271"/>
            <p:cNvSpPr>
              <a:spLocks noChangeShapeType="1"/>
            </p:cNvSpPr>
            <p:nvPr/>
          </p:nvSpPr>
          <p:spPr bwMode="auto">
            <a:xfrm>
              <a:off x="1537" y="1396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4" name="Line 272"/>
            <p:cNvSpPr>
              <a:spLocks noChangeShapeType="1"/>
            </p:cNvSpPr>
            <p:nvPr/>
          </p:nvSpPr>
          <p:spPr bwMode="auto">
            <a:xfrm>
              <a:off x="1545" y="1423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5" name="Line 273"/>
            <p:cNvSpPr>
              <a:spLocks noChangeShapeType="1"/>
            </p:cNvSpPr>
            <p:nvPr/>
          </p:nvSpPr>
          <p:spPr bwMode="auto">
            <a:xfrm>
              <a:off x="1564" y="1451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6" name="Line 274"/>
            <p:cNvSpPr>
              <a:spLocks noChangeShapeType="1"/>
            </p:cNvSpPr>
            <p:nvPr/>
          </p:nvSpPr>
          <p:spPr bwMode="auto">
            <a:xfrm>
              <a:off x="1585" y="1480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7" name="Line 275"/>
            <p:cNvSpPr>
              <a:spLocks noChangeShapeType="1"/>
            </p:cNvSpPr>
            <p:nvPr/>
          </p:nvSpPr>
          <p:spPr bwMode="auto">
            <a:xfrm>
              <a:off x="1606" y="1507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8" name="Line 276"/>
            <p:cNvSpPr>
              <a:spLocks noChangeShapeType="1"/>
            </p:cNvSpPr>
            <p:nvPr/>
          </p:nvSpPr>
          <p:spPr bwMode="auto">
            <a:xfrm>
              <a:off x="1614" y="1536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9" name="Line 277"/>
            <p:cNvSpPr>
              <a:spLocks noChangeShapeType="1"/>
            </p:cNvSpPr>
            <p:nvPr/>
          </p:nvSpPr>
          <p:spPr bwMode="auto">
            <a:xfrm>
              <a:off x="1633" y="1562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0" name="Line 278"/>
            <p:cNvSpPr>
              <a:spLocks noChangeShapeType="1"/>
            </p:cNvSpPr>
            <p:nvPr/>
          </p:nvSpPr>
          <p:spPr bwMode="auto">
            <a:xfrm>
              <a:off x="1639" y="1591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1" name="Line 279"/>
            <p:cNvSpPr>
              <a:spLocks noChangeShapeType="1"/>
            </p:cNvSpPr>
            <p:nvPr/>
          </p:nvSpPr>
          <p:spPr bwMode="auto">
            <a:xfrm>
              <a:off x="1650" y="1620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2" name="Line 280"/>
            <p:cNvSpPr>
              <a:spLocks noChangeShapeType="1"/>
            </p:cNvSpPr>
            <p:nvPr/>
          </p:nvSpPr>
          <p:spPr bwMode="auto">
            <a:xfrm>
              <a:off x="1656" y="1646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3" name="Line 281"/>
            <p:cNvSpPr>
              <a:spLocks noChangeShapeType="1"/>
            </p:cNvSpPr>
            <p:nvPr/>
          </p:nvSpPr>
          <p:spPr bwMode="auto">
            <a:xfrm>
              <a:off x="1640" y="1759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4" name="Line 282"/>
            <p:cNvSpPr>
              <a:spLocks noChangeShapeType="1"/>
            </p:cNvSpPr>
            <p:nvPr/>
          </p:nvSpPr>
          <p:spPr bwMode="auto">
            <a:xfrm>
              <a:off x="1629" y="1788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5" name="Line 283"/>
            <p:cNvSpPr>
              <a:spLocks noChangeShapeType="1"/>
            </p:cNvSpPr>
            <p:nvPr/>
          </p:nvSpPr>
          <p:spPr bwMode="auto">
            <a:xfrm>
              <a:off x="1617" y="1814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6" name="Line 284"/>
            <p:cNvSpPr>
              <a:spLocks noChangeShapeType="1"/>
            </p:cNvSpPr>
            <p:nvPr/>
          </p:nvSpPr>
          <p:spPr bwMode="auto">
            <a:xfrm>
              <a:off x="1596" y="1843"/>
              <a:ext cx="56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7" name="Line 285"/>
            <p:cNvSpPr>
              <a:spLocks noChangeShapeType="1"/>
            </p:cNvSpPr>
            <p:nvPr/>
          </p:nvSpPr>
          <p:spPr bwMode="auto">
            <a:xfrm>
              <a:off x="1577" y="1870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8" name="Line 286"/>
            <p:cNvSpPr>
              <a:spLocks noChangeShapeType="1"/>
            </p:cNvSpPr>
            <p:nvPr/>
          </p:nvSpPr>
          <p:spPr bwMode="auto">
            <a:xfrm>
              <a:off x="1556" y="1899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79" name="Line 287"/>
            <p:cNvSpPr>
              <a:spLocks noChangeShapeType="1"/>
            </p:cNvSpPr>
            <p:nvPr/>
          </p:nvSpPr>
          <p:spPr bwMode="auto">
            <a:xfrm>
              <a:off x="1531" y="1927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0" name="Line 288"/>
            <p:cNvSpPr>
              <a:spLocks noChangeShapeType="1"/>
            </p:cNvSpPr>
            <p:nvPr/>
          </p:nvSpPr>
          <p:spPr bwMode="auto">
            <a:xfrm>
              <a:off x="1509" y="1954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1" name="Line 289"/>
            <p:cNvSpPr>
              <a:spLocks noChangeShapeType="1"/>
            </p:cNvSpPr>
            <p:nvPr/>
          </p:nvSpPr>
          <p:spPr bwMode="auto">
            <a:xfrm>
              <a:off x="1489" y="1983"/>
              <a:ext cx="56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2" name="Line 290"/>
            <p:cNvSpPr>
              <a:spLocks noChangeShapeType="1"/>
            </p:cNvSpPr>
            <p:nvPr/>
          </p:nvSpPr>
          <p:spPr bwMode="auto">
            <a:xfrm>
              <a:off x="1478" y="2011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3" name="Line 291"/>
            <p:cNvSpPr>
              <a:spLocks noChangeShapeType="1"/>
            </p:cNvSpPr>
            <p:nvPr/>
          </p:nvSpPr>
          <p:spPr bwMode="auto">
            <a:xfrm>
              <a:off x="1465" y="2038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4" name="Line 292"/>
            <p:cNvSpPr>
              <a:spLocks noChangeShapeType="1"/>
            </p:cNvSpPr>
            <p:nvPr/>
          </p:nvSpPr>
          <p:spPr bwMode="auto">
            <a:xfrm>
              <a:off x="1461" y="2067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5" name="Line 293"/>
            <p:cNvSpPr>
              <a:spLocks noChangeShapeType="1"/>
            </p:cNvSpPr>
            <p:nvPr/>
          </p:nvSpPr>
          <p:spPr bwMode="auto">
            <a:xfrm>
              <a:off x="1455" y="2095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6" name="Line 294"/>
            <p:cNvSpPr>
              <a:spLocks noChangeShapeType="1"/>
            </p:cNvSpPr>
            <p:nvPr/>
          </p:nvSpPr>
          <p:spPr bwMode="auto">
            <a:xfrm>
              <a:off x="1455" y="2122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7" name="Line 295"/>
            <p:cNvSpPr>
              <a:spLocks noChangeShapeType="1"/>
            </p:cNvSpPr>
            <p:nvPr/>
          </p:nvSpPr>
          <p:spPr bwMode="auto">
            <a:xfrm>
              <a:off x="1455" y="2151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8" name="Line 296"/>
            <p:cNvSpPr>
              <a:spLocks noChangeShapeType="1"/>
            </p:cNvSpPr>
            <p:nvPr/>
          </p:nvSpPr>
          <p:spPr bwMode="auto">
            <a:xfrm>
              <a:off x="1465" y="2179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89" name="Line 297"/>
            <p:cNvSpPr>
              <a:spLocks noChangeShapeType="1"/>
            </p:cNvSpPr>
            <p:nvPr/>
          </p:nvSpPr>
          <p:spPr bwMode="auto">
            <a:xfrm>
              <a:off x="1476" y="2206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0" name="Line 298"/>
            <p:cNvSpPr>
              <a:spLocks noChangeShapeType="1"/>
            </p:cNvSpPr>
            <p:nvPr/>
          </p:nvSpPr>
          <p:spPr bwMode="auto">
            <a:xfrm>
              <a:off x="1486" y="2235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1" name="Line 299"/>
            <p:cNvSpPr>
              <a:spLocks noChangeShapeType="1"/>
            </p:cNvSpPr>
            <p:nvPr/>
          </p:nvSpPr>
          <p:spPr bwMode="auto">
            <a:xfrm>
              <a:off x="1509" y="2261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2" name="Line 300"/>
            <p:cNvSpPr>
              <a:spLocks noChangeShapeType="1"/>
            </p:cNvSpPr>
            <p:nvPr/>
          </p:nvSpPr>
          <p:spPr bwMode="auto">
            <a:xfrm>
              <a:off x="1516" y="2290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3" name="Line 301"/>
            <p:cNvSpPr>
              <a:spLocks noChangeShapeType="1"/>
            </p:cNvSpPr>
            <p:nvPr/>
          </p:nvSpPr>
          <p:spPr bwMode="auto">
            <a:xfrm>
              <a:off x="1531" y="2319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4" name="Line 302"/>
            <p:cNvSpPr>
              <a:spLocks noChangeShapeType="1"/>
            </p:cNvSpPr>
            <p:nvPr/>
          </p:nvSpPr>
          <p:spPr bwMode="auto">
            <a:xfrm>
              <a:off x="1549" y="2346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5" name="Line 303"/>
            <p:cNvSpPr>
              <a:spLocks noChangeShapeType="1"/>
            </p:cNvSpPr>
            <p:nvPr/>
          </p:nvSpPr>
          <p:spPr bwMode="auto">
            <a:xfrm>
              <a:off x="1560" y="2374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6" name="Line 304"/>
            <p:cNvSpPr>
              <a:spLocks noChangeShapeType="1"/>
            </p:cNvSpPr>
            <p:nvPr/>
          </p:nvSpPr>
          <p:spPr bwMode="auto">
            <a:xfrm>
              <a:off x="1570" y="2403"/>
              <a:ext cx="53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7" name="Line 305"/>
            <p:cNvSpPr>
              <a:spLocks noChangeShapeType="1"/>
            </p:cNvSpPr>
            <p:nvPr/>
          </p:nvSpPr>
          <p:spPr bwMode="auto">
            <a:xfrm>
              <a:off x="1579" y="2430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8" name="Line 306"/>
            <p:cNvSpPr>
              <a:spLocks noChangeShapeType="1"/>
            </p:cNvSpPr>
            <p:nvPr/>
          </p:nvSpPr>
          <p:spPr bwMode="auto">
            <a:xfrm>
              <a:off x="1581" y="2458"/>
              <a:ext cx="54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99" name="Line 307"/>
            <p:cNvSpPr>
              <a:spLocks noChangeShapeType="1"/>
            </p:cNvSpPr>
            <p:nvPr/>
          </p:nvSpPr>
          <p:spPr bwMode="auto">
            <a:xfrm>
              <a:off x="1656" y="1671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00" name="Line 308"/>
            <p:cNvSpPr>
              <a:spLocks noChangeShapeType="1"/>
            </p:cNvSpPr>
            <p:nvPr/>
          </p:nvSpPr>
          <p:spPr bwMode="auto">
            <a:xfrm>
              <a:off x="1656" y="1704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01" name="Line 309"/>
            <p:cNvSpPr>
              <a:spLocks noChangeShapeType="1"/>
            </p:cNvSpPr>
            <p:nvPr/>
          </p:nvSpPr>
          <p:spPr bwMode="auto">
            <a:xfrm>
              <a:off x="1656" y="1727"/>
              <a:ext cx="55" cy="1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973756" y="120650"/>
            <a:ext cx="887413" cy="895350"/>
            <a:chOff x="891" y="1553"/>
            <a:chExt cx="2743" cy="2767"/>
          </a:xfrm>
        </p:grpSpPr>
        <p:sp>
          <p:nvSpPr>
            <p:cNvPr id="311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315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316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320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9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1" name="Text Box 255"/>
          <p:cNvSpPr txBox="1">
            <a:spLocks noChangeArrowheads="1"/>
          </p:cNvSpPr>
          <p:nvPr/>
        </p:nvSpPr>
        <p:spPr bwMode="auto">
          <a:xfrm>
            <a:off x="5955890" y="1858297"/>
            <a:ext cx="3188110" cy="120032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400" b="0" dirty="0"/>
              <a:t>Great for removing </a:t>
            </a:r>
            <a:r>
              <a:rPr lang="en-US" sz="2400" b="0" i="1" dirty="0" err="1"/>
              <a:t>giardia</a:t>
            </a:r>
            <a:r>
              <a:rPr lang="en-US" sz="2400" b="0" dirty="0"/>
              <a:t> (10 µm) and </a:t>
            </a:r>
            <a:r>
              <a:rPr lang="en-US" sz="2400" b="0" i="1" dirty="0"/>
              <a:t>cryptosporidium</a:t>
            </a:r>
            <a:r>
              <a:rPr lang="en-US" sz="2400" b="0" dirty="0"/>
              <a:t> (4 µm)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Filtration Performance: Dimensional Analysis</a:t>
            </a:r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idx="1"/>
          </p:nvPr>
        </p:nvSpPr>
        <p:spPr>
          <a:xfrm>
            <a:off x="342900" y="2303065"/>
            <a:ext cx="6172200" cy="3394472"/>
          </a:xfrm>
        </p:spPr>
        <p:txBody>
          <a:bodyPr/>
          <a:lstStyle/>
          <a:p>
            <a:r>
              <a:rPr lang="en-US" dirty="0"/>
              <a:t>What is the parameter we are interested in measuring? _________________</a:t>
            </a:r>
          </a:p>
          <a:p>
            <a:r>
              <a:rPr lang="en-US" dirty="0"/>
              <a:t>How could we make performance dimensionless? ____________</a:t>
            </a:r>
          </a:p>
          <a:p>
            <a:r>
              <a:rPr lang="en-US" dirty="0"/>
              <a:t>What are the important forces?</a:t>
            </a:r>
          </a:p>
          <a:p>
            <a:endParaRPr lang="en-US" dirty="0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343150" y="2745581"/>
            <a:ext cx="2251578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Effluent concentration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743200" y="3543300"/>
            <a:ext cx="1338828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 i="1" dirty="0">
                <a:solidFill>
                  <a:schemeClr val="folHlink"/>
                </a:solidFill>
              </a:rPr>
              <a:t>C/C</a:t>
            </a:r>
            <a:r>
              <a:rPr lang="en-US" sz="1800" b="0" i="1" baseline="-25000" dirty="0">
                <a:solidFill>
                  <a:schemeClr val="folHlink"/>
                </a:solidFill>
              </a:rPr>
              <a:t>0</a:t>
            </a:r>
            <a:r>
              <a:rPr lang="en-US" sz="1800" b="0" i="1" dirty="0">
                <a:solidFill>
                  <a:schemeClr val="folHlink"/>
                </a:solidFill>
              </a:rPr>
              <a:t> or </a:t>
            </a:r>
            <a:r>
              <a:rPr lang="en-US" sz="1800" b="0" i="1" dirty="0" err="1">
                <a:solidFill>
                  <a:schemeClr val="folHlink"/>
                </a:solidFill>
              </a:rPr>
              <a:t>pC</a:t>
            </a:r>
            <a:r>
              <a:rPr lang="en-US" sz="1800" b="0" i="1" dirty="0">
                <a:solidFill>
                  <a:schemeClr val="folHlink"/>
                </a:solidFill>
              </a:rPr>
              <a:t>*</a:t>
            </a:r>
            <a:endParaRPr lang="en-US" sz="1800" b="0" i="1" baseline="-25000" dirty="0">
              <a:solidFill>
                <a:schemeClr val="folHlink"/>
              </a:solidFill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894160" y="4887516"/>
            <a:ext cx="787395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Inertia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906192" y="4867275"/>
            <a:ext cx="966931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Thermal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344591" y="4855369"/>
            <a:ext cx="2257514" cy="646331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chemeClr val="folHlink"/>
                </a:solidFill>
              </a:rPr>
              <a:t>Sticky? (</a:t>
            </a:r>
            <a:r>
              <a:rPr lang="en-US" sz="1800" b="0" dirty="0">
                <a:solidFill>
                  <a:schemeClr val="folHlink"/>
                </a:solidFill>
                <a:latin typeface="Symbol" pitchFamily="18" charset="2"/>
              </a:rPr>
              <a:t>a</a:t>
            </a:r>
            <a:r>
              <a:rPr lang="en-US" sz="1800" b="0" dirty="0">
                <a:solidFill>
                  <a:schemeClr val="folHlink"/>
                </a:solidFill>
              </a:rPr>
              <a:t> – attachment efficiency)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908448" y="5301854"/>
            <a:ext cx="914609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Viscous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897731" y="5611416"/>
            <a:ext cx="4717958" cy="41549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100" b="0" dirty="0"/>
              <a:t>Need to create dimensionless force ratios!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1987154" y="5311379"/>
            <a:ext cx="1402948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Gravitational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945356" y="5192316"/>
            <a:ext cx="623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7188" name="Line 20 1"/>
          <p:cNvSpPr>
            <a:spLocks noChangeShapeType="1"/>
          </p:cNvSpPr>
          <p:nvPr/>
        </p:nvSpPr>
        <p:spPr bwMode="auto">
          <a:xfrm>
            <a:off x="4395788" y="5182791"/>
            <a:ext cx="20527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 sz="210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987028" y="5609035"/>
            <a:ext cx="8417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2039541" y="5618560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969294" y="5148263"/>
            <a:ext cx="8417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1246585" y="4348162"/>
            <a:ext cx="1276311" cy="41549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100" u="sng"/>
              <a:t>transport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4241006" y="4348162"/>
            <a:ext cx="1486304" cy="41549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100" u="sng"/>
              <a:t>attachment</a:t>
            </a:r>
          </a:p>
        </p:txBody>
      </p:sp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4979194" y="3365897"/>
          <a:ext cx="1638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68" name="Equation" r:id="rId4" imgW="2184120" imgH="914400" progId="Equation.DSMT4">
                  <p:embed/>
                </p:oleObj>
              </mc:Choice>
              <mc:Fallback>
                <p:oleObj name="Equation" r:id="rId4" imgW="2184120" imgH="914400" progId="Equation.DSMT4">
                  <p:embed/>
                  <p:pic>
                    <p:nvPicPr>
                      <p:cNvPr id="71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194" y="3365897"/>
                        <a:ext cx="1638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87029" y="1966173"/>
            <a:ext cx="39324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0" dirty="0">
                <a:solidFill>
                  <a:schemeClr val="accent4"/>
                </a:solidFill>
              </a:rPr>
              <a:t>Performance = f(forces, geometry)</a:t>
            </a:r>
          </a:p>
        </p:txBody>
      </p:sp>
      <p:sp>
        <p:nvSpPr>
          <p:cNvPr id="23" name="Line 20 2"/>
          <p:cNvSpPr>
            <a:spLocks noChangeShapeType="1"/>
          </p:cNvSpPr>
          <p:nvPr/>
        </p:nvSpPr>
        <p:spPr bwMode="auto">
          <a:xfrm>
            <a:off x="4346315" y="5430157"/>
            <a:ext cx="21431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 sz="21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/>
      <p:bldP spid="7179" grpId="0"/>
      <p:bldP spid="7180" grpId="0"/>
      <p:bldP spid="7181" grpId="0"/>
      <p:bldP spid="7182" grpId="0"/>
      <p:bldP spid="7183" grpId="0"/>
      <p:bldP spid="7185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1177925" y="2000250"/>
          <a:ext cx="6718300" cy="3995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Times New Roman" pitchFamily="18" charset="0"/>
              </a:rPr>
              <a:t>E. coli</a:t>
            </a:r>
            <a:r>
              <a:rPr lang="en-US">
                <a:cs typeface="Times New Roman" pitchFamily="18" charset="0"/>
              </a:rPr>
              <a:t> Removal as a Function of Time and Al Application Rate</a:t>
            </a:r>
            <a:r>
              <a:rPr lang="en-US"/>
              <a:t> 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2252663" y="2047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4271963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291013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87338" y="6400800"/>
            <a:ext cx="78692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pC</a:t>
            </a:r>
            <a:r>
              <a:rPr lang="en-US" sz="2400" b="0" dirty="0"/>
              <a:t>* is proportional to accumulated mass of Aluminum in filter</a:t>
            </a:r>
          </a:p>
        </p:txBody>
      </p:sp>
      <p:cxnSp>
        <p:nvCxnSpPr>
          <p:cNvPr id="97291" name="AutoShape 11"/>
          <p:cNvCxnSpPr>
            <a:cxnSpLocks noChangeShapeType="1"/>
          </p:cNvCxnSpPr>
          <p:nvPr/>
        </p:nvCxnSpPr>
        <p:spPr bwMode="auto">
          <a:xfrm rot="10800000" flipH="1">
            <a:off x="277506" y="3925633"/>
            <a:ext cx="2303462" cy="2644775"/>
          </a:xfrm>
          <a:prstGeom prst="curvedConnector4">
            <a:avLst>
              <a:gd name="adj1" fmla="val -9926"/>
              <a:gd name="adj2" fmla="val 116685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  <p:sp>
        <p:nvSpPr>
          <p:cNvPr id="97298" name="Oval 18"/>
          <p:cNvSpPr>
            <a:spLocks noChangeArrowheads="1"/>
          </p:cNvSpPr>
          <p:nvPr/>
        </p:nvSpPr>
        <p:spPr bwMode="auto">
          <a:xfrm>
            <a:off x="4433888" y="2520950"/>
            <a:ext cx="1231900" cy="30480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7301" name="Object 21"/>
          <p:cNvGraphicFramePr>
            <a:graphicFrameLocks noChangeAspect="1"/>
          </p:cNvGraphicFramePr>
          <p:nvPr/>
        </p:nvGraphicFramePr>
        <p:xfrm>
          <a:off x="7342188" y="2857500"/>
          <a:ext cx="8159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86" name="Equation" r:id="rId5" imgW="647640" imgH="431640" progId="Equation.DSMT4">
                  <p:embed/>
                </p:oleObj>
              </mc:Choice>
              <mc:Fallback>
                <p:oleObj name="Equation" r:id="rId5" imgW="6476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8" y="2857500"/>
                        <a:ext cx="8159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2" name="Text Box 22"/>
          <p:cNvSpPr txBox="1">
            <a:spLocks noChangeArrowheads="1"/>
          </p:cNvSpPr>
          <p:nvPr/>
        </p:nvSpPr>
        <p:spPr bwMode="auto">
          <a:xfrm>
            <a:off x="4830763" y="1690688"/>
            <a:ext cx="29051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No E. coli detected</a:t>
            </a:r>
          </a:p>
        </p:txBody>
      </p:sp>
      <p:sp>
        <p:nvSpPr>
          <p:cNvPr id="97303" name="Oval 23"/>
          <p:cNvSpPr>
            <a:spLocks noChangeArrowheads="1"/>
          </p:cNvSpPr>
          <p:nvPr/>
        </p:nvSpPr>
        <p:spPr bwMode="auto">
          <a:xfrm>
            <a:off x="4695825" y="1938338"/>
            <a:ext cx="88900" cy="889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280988" y="1760538"/>
            <a:ext cx="40751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 cm deep filter columns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8089439" y="1241527"/>
            <a:ext cx="887413" cy="895350"/>
            <a:chOff x="891" y="1553"/>
            <a:chExt cx="2743" cy="2767"/>
          </a:xfrm>
        </p:grpSpPr>
        <p:sp>
          <p:nvSpPr>
            <p:cNvPr id="18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7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8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2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7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7667625" y="3863310"/>
          <a:ext cx="147637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87" name="Mathcad" r:id="rId9" imgW="1476360" imgH="2238480" progId="Mathcad">
                  <p:embed/>
                </p:oleObj>
              </mc:Choice>
              <mc:Fallback>
                <p:oleObj name="Mathcad" r:id="rId9" imgW="1476360" imgH="2238480" progId="Mathcad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863310"/>
                        <a:ext cx="1476375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122270" y="5633886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tx2"/>
                </a:solidFill>
              </a:rPr>
              <a:t>Alum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8" grpId="0" animBg="1"/>
      <p:bldP spid="9730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091516" cy="1143000"/>
          </a:xfrm>
        </p:spPr>
        <p:txBody>
          <a:bodyPr/>
          <a:lstStyle/>
          <a:p>
            <a:r>
              <a:rPr lang="en-US" dirty="0"/>
              <a:t>Slow Sand Filtration Predictions</a:t>
            </a:r>
          </a:p>
        </p:txBody>
      </p:sp>
      <p:pic>
        <p:nvPicPr>
          <p:cNvPr id="205830" name="Picture 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98475" y="1960563"/>
            <a:ext cx="1952625" cy="45688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05832" name="Picture 8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582988" y="1800225"/>
            <a:ext cx="5395912" cy="46720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8" name="Rounded Rectangle 7"/>
          <p:cNvSpPr/>
          <p:nvPr/>
        </p:nvSpPr>
        <p:spPr bwMode="auto">
          <a:xfrm>
            <a:off x="235974" y="5417574"/>
            <a:ext cx="1553497" cy="481781"/>
          </a:xfrm>
          <a:prstGeom prst="round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973756" y="120650"/>
            <a:ext cx="887413" cy="895350"/>
            <a:chOff x="891" y="1553"/>
            <a:chExt cx="2743" cy="2767"/>
          </a:xfrm>
        </p:grpSpPr>
        <p:sp>
          <p:nvSpPr>
            <p:cNvPr id="10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6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7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14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6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22913" name="Object 1"/>
          <p:cNvGraphicFramePr>
            <a:graphicFrameLocks noChangeAspect="1"/>
          </p:cNvGraphicFramePr>
          <p:nvPr/>
        </p:nvGraphicFramePr>
        <p:xfrm>
          <a:off x="525463" y="3078163"/>
          <a:ext cx="1739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72" name="Equation" r:id="rId8" imgW="1739880" imgH="736560" progId="Equation.DSMT4">
                  <p:embed/>
                </p:oleObj>
              </mc:Choice>
              <mc:Fallback>
                <p:oleObj name="Equation" r:id="rId8" imgW="173988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078163"/>
                        <a:ext cx="1739900" cy="73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56987" cy="1143000"/>
          </a:xfrm>
          <a:effectLst/>
        </p:spPr>
        <p:txBody>
          <a:bodyPr/>
          <a:lstStyle/>
          <a:p>
            <a:r>
              <a:rPr lang="en-US" sz="4000" dirty="0"/>
              <a:t>How deep must a filter (SSF) be to remove 99.9999% of bacteria?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406900" cy="4114800"/>
          </a:xfrm>
        </p:spPr>
        <p:txBody>
          <a:bodyPr/>
          <a:lstStyle/>
          <a:p>
            <a:r>
              <a:rPr lang="en-US" sz="2800" dirty="0"/>
              <a:t>Assume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 is 1 and </a:t>
            </a:r>
            <a:r>
              <a:rPr lang="en-US" sz="2800" i="1" dirty="0"/>
              <a:t>d</a:t>
            </a:r>
            <a:r>
              <a:rPr lang="en-US" sz="2800" i="1" baseline="-25000" dirty="0"/>
              <a:t>c</a:t>
            </a:r>
            <a:r>
              <a:rPr lang="en-US" sz="2800" dirty="0"/>
              <a:t> is 0.2 mm, V</a:t>
            </a:r>
            <a:r>
              <a:rPr lang="en-US" sz="2800" baseline="-25000" dirty="0"/>
              <a:t>0</a:t>
            </a:r>
            <a:r>
              <a:rPr lang="en-US" sz="2800" dirty="0"/>
              <a:t> = 0.03 mm/s</a:t>
            </a:r>
          </a:p>
          <a:p>
            <a:r>
              <a:rPr lang="en-US" sz="2800" i="1" dirty="0" err="1"/>
              <a:t>pC</a:t>
            </a:r>
            <a:r>
              <a:rPr lang="en-US" sz="2800" i="1" baseline="30000" dirty="0"/>
              <a:t>*</a:t>
            </a:r>
            <a:r>
              <a:rPr lang="en-US" sz="2800" dirty="0"/>
              <a:t> is ____</a:t>
            </a:r>
          </a:p>
          <a:p>
            <a:r>
              <a:rPr lang="en-US" sz="2800" dirty="0"/>
              <a:t>z is ________________</a:t>
            </a:r>
          </a:p>
          <a:p>
            <a:r>
              <a:rPr lang="en-US" sz="2800" dirty="0"/>
              <a:t>What does this mean?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652588" y="3386138"/>
            <a:ext cx="29003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23 cm for pC* of 6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170113" y="2924175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6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07975" y="4586288"/>
            <a:ext cx="8543925" cy="10668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3200" b="0"/>
              <a:t>Suggests that the 20 cm deep experimental filter was operating at theoretical limit</a:t>
            </a:r>
          </a:p>
        </p:txBody>
      </p:sp>
      <p:pic>
        <p:nvPicPr>
          <p:cNvPr id="23575" name="Picture 23"/>
          <p:cNvPicPr>
            <a:picLocks noChangeAspect="1" noChangeArrowheads="1"/>
          </p:cNvPicPr>
          <p:nvPr/>
        </p:nvPicPr>
        <p:blipFill>
          <a:blip r:embed="rId3" cstate="screen"/>
          <a:srcRect r="20534" b="13501"/>
          <a:stretch>
            <a:fillRect/>
          </a:stretch>
        </p:blipFill>
        <p:spPr bwMode="auto">
          <a:xfrm>
            <a:off x="3560763" y="2979738"/>
            <a:ext cx="2328760" cy="39272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6270625" y="2919413"/>
            <a:ext cx="1922463" cy="5191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z of 1 m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257175" y="5645150"/>
            <a:ext cx="8645525" cy="10668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3200" b="0"/>
              <a:t>Typical SSF performance is 95% bacteria removal </a:t>
            </a:r>
          </a:p>
          <a:p>
            <a:r>
              <a:rPr lang="en-US" sz="3200" b="0"/>
              <a:t>Only about 5 cm of the filters are doing anything!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973756" y="120650"/>
            <a:ext cx="887413" cy="895350"/>
            <a:chOff x="891" y="1553"/>
            <a:chExt cx="2743" cy="2767"/>
          </a:xfrm>
        </p:grpSpPr>
        <p:sp>
          <p:nvSpPr>
            <p:cNvPr id="13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5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17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22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1" grpId="0"/>
      <p:bldP spid="23567" grpId="0"/>
      <p:bldP spid="2357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189839" cy="1143000"/>
          </a:xfrm>
        </p:spPr>
        <p:txBody>
          <a:bodyPr/>
          <a:lstStyle/>
          <a:p>
            <a:r>
              <a:rPr lang="en-US" sz="4000" dirty="0"/>
              <a:t>Head Loss Produced by Aluminum in SSF</a:t>
            </a:r>
          </a:p>
        </p:txBody>
      </p:sp>
      <p:pic>
        <p:nvPicPr>
          <p:cNvPr id="98309" name="Picture 5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12113" y="6089650"/>
            <a:ext cx="1131887" cy="768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923925" y="1987550"/>
          <a:ext cx="6669088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7475750" y="4002285"/>
          <a:ext cx="12493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534" name="Equation" r:id="rId6" imgW="1244520" imgH="787320" progId="Equation.DSMT4">
                  <p:embed/>
                </p:oleObj>
              </mc:Choice>
              <mc:Fallback>
                <p:oleObj name="Equation" r:id="rId6" imgW="1244520" imgH="787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750" y="4002285"/>
                        <a:ext cx="1249363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3669271" y="5960119"/>
          <a:ext cx="12493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535" name="Equation" r:id="rId8" imgW="1244520" imgH="736560" progId="Equation.DSMT4">
                  <p:embed/>
                </p:oleObj>
              </mc:Choice>
              <mc:Fallback>
                <p:oleObj name="Equation" r:id="rId8" imgW="124452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271" y="5960119"/>
                        <a:ext cx="124936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973756" y="120650"/>
            <a:ext cx="887413" cy="895350"/>
            <a:chOff x="891" y="1553"/>
            <a:chExt cx="2743" cy="2767"/>
          </a:xfrm>
        </p:grpSpPr>
        <p:sp>
          <p:nvSpPr>
            <p:cNvPr id="11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10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11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15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62" y="3984"/>
              <a:ext cx="1844" cy="117"/>
              <a:chOff x="1472" y="3784"/>
              <a:chExt cx="1967" cy="128"/>
            </a:xfrm>
          </p:grpSpPr>
          <p:sp>
            <p:nvSpPr>
              <p:cNvPr id="20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10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6" name="Picture 2" descr="TEPvsNoTE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86400" y="2874963"/>
            <a:ext cx="3657600" cy="3159125"/>
          </a:xfrm>
          <a:prstGeom prst="rect">
            <a:avLst/>
          </a:prstGeom>
          <a:noFill/>
        </p:spPr>
      </p:pic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Cayuga Lake Seston Extract</a:t>
            </a:r>
          </a:p>
        </p:txBody>
      </p:sp>
      <p:sp>
        <p:nvSpPr>
          <p:cNvPr id="2877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Concentrate particles from Cayuga Lake</a:t>
            </a:r>
          </a:p>
          <a:p>
            <a:r>
              <a:rPr lang="en-US"/>
              <a:t>Acidify with 1 N HCl</a:t>
            </a:r>
          </a:p>
          <a:p>
            <a:r>
              <a:rPr lang="en-US"/>
              <a:t>Centrifuge</a:t>
            </a:r>
          </a:p>
          <a:p>
            <a:r>
              <a:rPr lang="en-US"/>
              <a:t>Centrate contains polymer</a:t>
            </a:r>
          </a:p>
          <a:p>
            <a:r>
              <a:rPr lang="en-US"/>
              <a:t>Neutralize to form flocs</a:t>
            </a:r>
          </a:p>
          <a:p>
            <a:endParaRPr lang="en-US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>
            <a:off x="5410200" y="4038600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750" name="Line 6"/>
          <p:cNvSpPr>
            <a:spLocks noChangeShapeType="1"/>
          </p:cNvSpPr>
          <p:nvPr/>
        </p:nvSpPr>
        <p:spPr bwMode="auto">
          <a:xfrm>
            <a:off x="5029200" y="4724400"/>
            <a:ext cx="3276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Seston Extract Analysis</a:t>
            </a:r>
          </a:p>
        </p:txBody>
      </p:sp>
      <p:graphicFrame>
        <p:nvGraphicFramePr>
          <p:cNvPr id="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-381000" y="1457325"/>
          <a:ext cx="7543800" cy="4822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898525" y="6315075"/>
            <a:ext cx="73279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How much Aluminum should be added to a filter?</a:t>
            </a:r>
          </a:p>
        </p:txBody>
      </p:sp>
      <p:grpSp>
        <p:nvGrpSpPr>
          <p:cNvPr id="289797" name="Group 5"/>
          <p:cNvGrpSpPr>
            <a:grpSpLocks/>
          </p:cNvGrpSpPr>
          <p:nvPr/>
        </p:nvGrpSpPr>
        <p:grpSpPr bwMode="auto">
          <a:xfrm>
            <a:off x="4379913" y="4191000"/>
            <a:ext cx="1881187" cy="1974850"/>
            <a:chOff x="2763" y="2648"/>
            <a:chExt cx="1185" cy="1244"/>
          </a:xfrm>
        </p:grpSpPr>
        <p:sp>
          <p:nvSpPr>
            <p:cNvPr id="289798" name="Freeform 6"/>
            <p:cNvSpPr>
              <a:spLocks/>
            </p:cNvSpPr>
            <p:nvPr/>
          </p:nvSpPr>
          <p:spPr bwMode="auto">
            <a:xfrm rot="-46954384">
              <a:off x="2734" y="2677"/>
              <a:ext cx="1244" cy="118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0" y="146"/>
                </a:cxn>
                <a:cxn ang="0">
                  <a:pos x="156" y="0"/>
                </a:cxn>
                <a:cxn ang="0">
                  <a:pos x="0" y="18"/>
                </a:cxn>
              </a:cxnLst>
              <a:rect l="0" t="0" r="r" b="b"/>
              <a:pathLst>
                <a:path w="156" h="146">
                  <a:moveTo>
                    <a:pt x="0" y="18"/>
                  </a:moveTo>
                  <a:cubicBezTo>
                    <a:pt x="7" y="76"/>
                    <a:pt x="45" y="125"/>
                    <a:pt x="100" y="146"/>
                  </a:cubicBezTo>
                  <a:lnTo>
                    <a:pt x="15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 w="12700">
              <a:solidFill>
                <a:srgbClr val="6633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799" name="Text Box 7"/>
            <p:cNvSpPr txBox="1">
              <a:spLocks noChangeArrowheads="1"/>
            </p:cNvSpPr>
            <p:nvPr/>
          </p:nvSpPr>
          <p:spPr bwMode="auto">
            <a:xfrm>
              <a:off x="2970" y="3085"/>
              <a:ext cx="638" cy="51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carbon</a:t>
              </a:r>
            </a:p>
            <a:p>
              <a:r>
                <a:rPr lang="en-US" sz="2400" b="0"/>
                <a:t>16%</a:t>
              </a:r>
            </a:p>
          </p:txBody>
        </p:sp>
      </p:grp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6835775" y="1849438"/>
            <a:ext cx="230822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I discovered aluminum!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Aluminum feed methods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Alum must be dissolved until it is blended with the main filter feed above the filter column</a:t>
            </a:r>
          </a:p>
          <a:p>
            <a:pPr>
              <a:lnSpc>
                <a:spcPct val="90000"/>
              </a:lnSpc>
            </a:pPr>
            <a:r>
              <a:rPr lang="en-US"/>
              <a:t>Alum flocs are ineffective at enhancing filter performance</a:t>
            </a:r>
          </a:p>
          <a:p>
            <a:pPr>
              <a:lnSpc>
                <a:spcPct val="90000"/>
              </a:lnSpc>
            </a:pPr>
            <a:r>
              <a:rPr lang="en-US"/>
              <a:t>The diffusion dilemma (alum microflocs will diffuse efficiently and be removed at the top of the filter)</a:t>
            </a:r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23138" y="5453063"/>
            <a:ext cx="1820862" cy="14049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Performance Deterioration after Al feed stops?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4024313" cy="4114800"/>
          </a:xfrm>
        </p:spPr>
        <p:txBody>
          <a:bodyPr/>
          <a:lstStyle/>
          <a:p>
            <a:r>
              <a:rPr lang="en-US" sz="2800"/>
              <a:t>Hypotheses</a:t>
            </a:r>
          </a:p>
          <a:p>
            <a:pPr lvl="1"/>
            <a:r>
              <a:rPr lang="en-US" sz="2400"/>
              <a:t>Al washes out of filter</a:t>
            </a:r>
          </a:p>
          <a:p>
            <a:pPr lvl="1"/>
            <a:r>
              <a:rPr lang="en-US" sz="2400"/>
              <a:t>Decays with time</a:t>
            </a:r>
          </a:p>
          <a:p>
            <a:pPr lvl="1"/>
            <a:r>
              <a:rPr lang="en-US" sz="2400"/>
              <a:t>Sites are used up</a:t>
            </a:r>
          </a:p>
          <a:p>
            <a:r>
              <a:rPr lang="en-US" sz="2800"/>
              <a:t>Research results</a:t>
            </a:r>
          </a:p>
          <a:p>
            <a:pPr lvl="1"/>
            <a:r>
              <a:rPr lang="en-US" sz="2400"/>
              <a:t>Not yet clear which mechanism is responsible – further testing required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559300" y="2343150"/>
          <a:ext cx="4260850" cy="2535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Sticky Media vs. Sticky Particles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Sticky Media</a:t>
            </a:r>
          </a:p>
          <a:p>
            <a:pPr lvl="1"/>
            <a:r>
              <a:rPr lang="en-US"/>
              <a:t>Potentially treat filter media at the beginning of each filter run</a:t>
            </a:r>
          </a:p>
          <a:p>
            <a:pPr lvl="1"/>
            <a:r>
              <a:rPr lang="en-US"/>
              <a:t>No need to add coagulants to water for low turbidity waters</a:t>
            </a:r>
          </a:p>
          <a:p>
            <a:pPr lvl="1"/>
            <a:r>
              <a:rPr lang="en-US"/>
              <a:t>Filter will capture particles much more efficiently</a:t>
            </a:r>
          </a:p>
          <a:p>
            <a:pPr lvl="1"/>
            <a:endParaRPr lang="en-US"/>
          </a:p>
        </p:txBody>
      </p:sp>
      <p:sp>
        <p:nvSpPr>
          <p:cNvPr id="29594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Sticky Particles</a:t>
            </a:r>
          </a:p>
          <a:p>
            <a:pPr lvl="1"/>
            <a:r>
              <a:rPr lang="en-US"/>
              <a:t>Easier to add coagulant to water than to coat the filter media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62575" y="3630613"/>
            <a:ext cx="3590925" cy="29702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97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BioSand</a:t>
            </a:r>
            <a:r>
              <a:rPr lang="en-US" dirty="0"/>
              <a:t>” (Intermittent SSF – ISSF) Performance</a:t>
            </a:r>
          </a:p>
        </p:txBody>
      </p:sp>
      <p:sp>
        <p:nvSpPr>
          <p:cNvPr id="29798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Pore volume is 18 Liters</a:t>
            </a:r>
          </a:p>
          <a:p>
            <a:r>
              <a:rPr lang="en-US" dirty="0"/>
              <a:t>Volume of a bucket is ____________</a:t>
            </a:r>
          </a:p>
          <a:p>
            <a:r>
              <a:rPr lang="en-US" dirty="0"/>
              <a:t>Highly variable field performance even after initial ripening period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255588" y="6461125"/>
            <a:ext cx="6350000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sz="2000" b="0"/>
              <a:t>http://www.iwaponline.com/wst/05403/0001/054030001.pdf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538163" y="4591050"/>
            <a:ext cx="4408487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Field tests on 8 NTU water in the DR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33" y="633478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dirty="0"/>
              <a:t>*</a:t>
            </a:r>
          </a:p>
        </p:txBody>
      </p:sp>
      <p:sp>
        <p:nvSpPr>
          <p:cNvPr id="9" name="Rectangle 8"/>
          <p:cNvSpPr/>
          <p:nvPr/>
        </p:nvSpPr>
        <p:spPr>
          <a:xfrm>
            <a:off x="5006957" y="2547957"/>
            <a:ext cx="1548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20 Liters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What is the Reynolds number for filtration flow?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36947" y="2343150"/>
            <a:ext cx="6276975" cy="3657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/>
              <a:t>What are the possible length scales?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Void size (collector size) 0.7 mm in RSF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Particle size</a:t>
            </a:r>
          </a:p>
          <a:p>
            <a:pPr>
              <a:lnSpc>
                <a:spcPct val="80000"/>
              </a:lnSpc>
            </a:pPr>
            <a:r>
              <a:rPr lang="en-US" sz="2100" dirty="0"/>
              <a:t>Velocities</a:t>
            </a:r>
          </a:p>
          <a:p>
            <a:pPr lvl="1">
              <a:lnSpc>
                <a:spcPct val="80000"/>
              </a:lnSpc>
            </a:pPr>
            <a:r>
              <a:rPr lang="en-US" sz="1800" dirty="0" err="1"/>
              <a:t>V</a:t>
            </a:r>
            <a:r>
              <a:rPr lang="en-US" sz="1800" baseline="-25000" dirty="0" err="1"/>
              <a:t>Fi</a:t>
            </a:r>
            <a:r>
              <a:rPr lang="en-US" sz="1800" dirty="0"/>
              <a:t> varies between 0.03 mm/s (SSF) and 2.8 mm/s (RSF)</a:t>
            </a:r>
          </a:p>
          <a:p>
            <a:pPr>
              <a:lnSpc>
                <a:spcPct val="80000"/>
              </a:lnSpc>
            </a:pPr>
            <a:r>
              <a:rPr lang="en-US" sz="2100" dirty="0"/>
              <a:t>Take the largest length scale and highest velocity to find max Re</a:t>
            </a:r>
          </a:p>
          <a:p>
            <a:pPr>
              <a:lnSpc>
                <a:spcPct val="80000"/>
              </a:lnSpc>
            </a:pPr>
            <a:endParaRPr lang="en-US" sz="2100" dirty="0"/>
          </a:p>
          <a:p>
            <a:pPr>
              <a:lnSpc>
                <a:spcPct val="80000"/>
              </a:lnSpc>
            </a:pPr>
            <a:endParaRPr lang="en-US" sz="2100" dirty="0"/>
          </a:p>
          <a:p>
            <a:pPr>
              <a:lnSpc>
                <a:spcPct val="80000"/>
              </a:lnSpc>
            </a:pPr>
            <a:endParaRPr lang="en-US" sz="2100" dirty="0"/>
          </a:p>
          <a:p>
            <a:pPr>
              <a:lnSpc>
                <a:spcPct val="80000"/>
              </a:lnSpc>
            </a:pPr>
            <a:r>
              <a:rPr lang="en-US" sz="2100" dirty="0"/>
              <a:t>Flow through SSF, RSF, and </a:t>
            </a:r>
            <a:r>
              <a:rPr lang="en-US" sz="2100" dirty="0" err="1"/>
              <a:t>StaRS</a:t>
            </a:r>
            <a:r>
              <a:rPr lang="en-US" sz="2100" dirty="0"/>
              <a:t> is laminar during filtration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4524067"/>
            <a:ext cx="707429" cy="389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82" y="4457780"/>
            <a:ext cx="3140572" cy="52114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639" y="304800"/>
            <a:ext cx="8202561" cy="1143000"/>
          </a:xfrm>
        </p:spPr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BioSand</a:t>
            </a:r>
            <a:r>
              <a:rPr lang="en-US" dirty="0"/>
              <a:t>” Filter Craze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Patented “new idea” of intermittent slow sand filtration without flow control and called it “</a:t>
            </a:r>
            <a:r>
              <a:rPr lang="en-US" sz="2800" dirty="0" err="1"/>
              <a:t>BioSand</a:t>
            </a:r>
            <a:r>
              <a:rPr lang="en-US" sz="2800" dirty="0"/>
              <a:t>”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Filters are being installed around the world as Point of Use treatment devices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Cost is somewhere between $25 and $150 per household ($13/person based on project near Copan Ruins, Honduras)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per person cost is comparable to the cost to build centralized treatment using the AguaClara model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6" name="Picture 90" descr="Picture of CAWST biosand filter at work. Taken 2006-10-10 in Madurai, India by traveler kfisher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110537" y="0"/>
            <a:ext cx="1033463" cy="261937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20342" y="58996"/>
            <a:ext cx="6986471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Intermittent</a:t>
            </a:r>
            <a:r>
              <a:rPr lang="en-US" b="0" dirty="0"/>
              <a:t> </a:t>
            </a:r>
            <a:r>
              <a:rPr lang="en-US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Slow Sand Filters (ISSF)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538019" cy="1143000"/>
          </a:xfrm>
        </p:spPr>
        <p:txBody>
          <a:bodyPr/>
          <a:lstStyle/>
          <a:p>
            <a:r>
              <a:rPr lang="en-US" dirty="0"/>
              <a:t>Intermittent Slow Sand Filter Performance</a:t>
            </a:r>
          </a:p>
        </p:txBody>
      </p:sp>
      <p:pic>
        <p:nvPicPr>
          <p:cNvPr id="198661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0" y="1889125"/>
            <a:ext cx="6561138" cy="46974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98662" name="Picture 6" descr="Picture of CAWST biosand filter at work. Taken 2006-10-10 in Madurai, India by traveler kfisher.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440129" y="4875"/>
            <a:ext cx="2703871" cy="6853126"/>
          </a:xfrm>
          <a:prstGeom prst="rect">
            <a:avLst/>
          </a:prstGeom>
          <a:noFill/>
        </p:spPr>
      </p:pic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0" y="3641008"/>
          <a:ext cx="622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52" name="Equation" r:id="rId6" imgW="622080" imgH="342720" progId="Equation.DSMT4">
                  <p:embed/>
                </p:oleObj>
              </mc:Choice>
              <mc:Fallback>
                <p:oleObj name="Equation" r:id="rId6" imgW="62208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41008"/>
                        <a:ext cx="622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Performance ISSF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4306528"/>
            <a:ext cx="7772400" cy="1789471"/>
          </a:xfrm>
        </p:spPr>
        <p:txBody>
          <a:bodyPr/>
          <a:lstStyle/>
          <a:p>
            <a:r>
              <a:rPr lang="en-US" dirty="0"/>
              <a:t>Turbidity </a:t>
            </a:r>
            <a:r>
              <a:rPr lang="en-US" dirty="0" err="1"/>
              <a:t>pC</a:t>
            </a:r>
            <a:r>
              <a:rPr lang="en-US" dirty="0"/>
              <a:t>*(0.8) and E. coli </a:t>
            </a:r>
            <a:r>
              <a:rPr lang="en-US" dirty="0" err="1"/>
              <a:t>pC</a:t>
            </a:r>
            <a:r>
              <a:rPr lang="en-US" dirty="0"/>
              <a:t>* (0.35) is poor and confirms that filters are NOT appropriate as a single treatment step for highly contaminated waters.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355242" y="1923231"/>
            <a:ext cx="8448675" cy="236988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tabLst>
                <a:tab pos="5422900" algn="ctr"/>
                <a:tab pos="6684963" algn="ctr"/>
              </a:tabLst>
            </a:pPr>
            <a:r>
              <a:rPr lang="en-US" sz="2400" b="0" dirty="0"/>
              <a:t>Table 2 pH, turbidity and E. coli levels in raw and ISSF effluent in the field</a:t>
            </a:r>
          </a:p>
          <a:p>
            <a:pPr>
              <a:tabLst>
                <a:tab pos="5422900" algn="ctr"/>
                <a:tab pos="6684963" algn="ctr"/>
              </a:tabLst>
            </a:pPr>
            <a:r>
              <a:rPr lang="en-US" sz="2400" b="0" dirty="0"/>
              <a:t>Parameter	 raw	filtered</a:t>
            </a:r>
          </a:p>
          <a:p>
            <a:pPr>
              <a:tabLst>
                <a:tab pos="5422900" algn="ctr"/>
                <a:tab pos="6684963" algn="ctr"/>
              </a:tabLst>
            </a:pPr>
            <a:r>
              <a:rPr lang="en-US" sz="2400" b="0" dirty="0"/>
              <a:t>Mean pH (n =47)	7.4	8.0</a:t>
            </a:r>
          </a:p>
          <a:p>
            <a:pPr>
              <a:tabLst>
                <a:tab pos="5422900" algn="ctr"/>
                <a:tab pos="6684963" algn="ctr"/>
              </a:tabLst>
            </a:pPr>
            <a:r>
              <a:rPr lang="en-US" sz="2400" b="0" dirty="0"/>
              <a:t>Mean turbidity (NTU) (n=47)	8.1	1.3</a:t>
            </a:r>
          </a:p>
          <a:p>
            <a:pPr>
              <a:tabLst>
                <a:tab pos="5422900" algn="ctr"/>
                <a:tab pos="6684963" algn="ctr"/>
              </a:tabLst>
            </a:pPr>
            <a:r>
              <a:rPr lang="en-US" sz="2400" b="0" dirty="0"/>
              <a:t>Mean log</a:t>
            </a:r>
            <a:r>
              <a:rPr lang="en-US" sz="2400" b="0" baseline="-25000" dirty="0"/>
              <a:t>10</a:t>
            </a:r>
            <a:r>
              <a:rPr lang="en-US" sz="2400" b="0" dirty="0"/>
              <a:t> E. coli MPN/100mL (n=55)	1.7	0.6</a:t>
            </a: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255588" y="6461125"/>
            <a:ext cx="6350000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sz="2000" b="0"/>
              <a:t>http://www.iwaponline.com/wst/05403/0001/054030001.pdf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0738" name="Picture 2" descr="C:\Documents and Settings\mw24\Desktop\New Folder\La moskitia\DSC0507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Potters for Peace Pots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Colloidal silver-enhanced ceramic water purifier (CWP)</a:t>
            </a:r>
          </a:p>
          <a:p>
            <a:pPr>
              <a:lnSpc>
                <a:spcPct val="80000"/>
              </a:lnSpc>
            </a:pPr>
            <a:r>
              <a:rPr lang="en-US" sz="2800"/>
              <a:t>After firing the filter is coated with colloidal silver. </a:t>
            </a:r>
          </a:p>
          <a:p>
            <a:pPr>
              <a:lnSpc>
                <a:spcPct val="80000"/>
              </a:lnSpc>
            </a:pPr>
            <a:r>
              <a:rPr lang="en-US" sz="2800"/>
              <a:t>This combination of fine pore size, and the bactericidal properties of colloidal silver produce an effective filter</a:t>
            </a:r>
          </a:p>
          <a:p>
            <a:pPr>
              <a:lnSpc>
                <a:spcPct val="80000"/>
              </a:lnSpc>
            </a:pPr>
            <a:r>
              <a:rPr lang="en-US" sz="2800"/>
              <a:t>Filter units are sold for about $10-15 with the basic plastic receptacle</a:t>
            </a:r>
          </a:p>
          <a:p>
            <a:pPr>
              <a:lnSpc>
                <a:spcPct val="80000"/>
              </a:lnSpc>
            </a:pPr>
            <a:r>
              <a:rPr lang="en-US" sz="2800"/>
              <a:t>Replacement filter elements cost about $4.00</a:t>
            </a:r>
          </a:p>
        </p:txBody>
      </p:sp>
      <p:pic>
        <p:nvPicPr>
          <p:cNvPr id="232453" name="Picture 5" descr="filtro1-dr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1254125" cy="1514475"/>
          </a:xfrm>
          <a:prstGeom prst="rect">
            <a:avLst/>
          </a:prstGeom>
          <a:noFill/>
        </p:spPr>
      </p:pic>
      <p:pic>
        <p:nvPicPr>
          <p:cNvPr id="232455" name="Picture 7" descr="copy-of-filters-studio-00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853363" y="0"/>
            <a:ext cx="1290637" cy="1520825"/>
          </a:xfrm>
          <a:prstGeom prst="rect">
            <a:avLst/>
          </a:prstGeom>
          <a:noFill/>
        </p:spPr>
      </p:pic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228600" y="5911850"/>
            <a:ext cx="8120063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What is the turbidity range that these filters can handle?</a:t>
            </a:r>
          </a:p>
          <a:p>
            <a:r>
              <a:rPr lang="en-US" b="0"/>
              <a:t>How do you wash the filter? What water do you use?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27150" y="2559050"/>
            <a:ext cx="887413" cy="895350"/>
            <a:chOff x="891" y="1553"/>
            <a:chExt cx="2743" cy="2767"/>
          </a:xfrm>
        </p:grpSpPr>
        <p:sp>
          <p:nvSpPr>
            <p:cNvPr id="217108" name="Rectangle 20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09" name="Rectangle 21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10" name="Rectangle 22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11" name="Rectangle 23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7112" name="Rectangle 24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7113" name="Rectangle 25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64" y="3984"/>
              <a:ext cx="1842" cy="117"/>
              <a:chOff x="1472" y="3784"/>
              <a:chExt cx="1967" cy="128"/>
            </a:xfrm>
          </p:grpSpPr>
          <p:sp>
            <p:nvSpPr>
              <p:cNvPr id="217115" name="Rectangle 27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16" name="Rectangle 28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17" name="Rectangle 29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18" name="Rectangle 30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19" name="Rectangle 31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0" name="Rectangle 32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1" name="Rectangle 33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2" name="Rectangle 34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3" name="Rectangle 35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4" name="Rectangle 36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5" name="Rectangle 37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6" name="Rectangle 38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7" name="Rectangle 39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8" name="Rectangle 40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29" name="Rectangle 41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30" name="Rectangle 42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31" name="Rectangle 43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32" name="Rectangle 44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33" name="Rectangle 45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34" name="Rectangle 46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35" name="Rectangle 47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7136" name="Freeform 48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137" name="Rectangle 49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2436813" y="2390626"/>
            <a:ext cx="965200" cy="1020762"/>
            <a:chOff x="3080" y="1336"/>
            <a:chExt cx="608" cy="643"/>
          </a:xfrm>
        </p:grpSpPr>
        <p:sp>
          <p:nvSpPr>
            <p:cNvPr id="217216" name="Rectangle 128" descr="Granite"/>
            <p:cNvSpPr>
              <a:spLocks noChangeArrowheads="1"/>
            </p:cNvSpPr>
            <p:nvPr/>
          </p:nvSpPr>
          <p:spPr bwMode="auto">
            <a:xfrm>
              <a:off x="3087" y="1336"/>
              <a:ext cx="585" cy="643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17" name="Rectangle 129"/>
            <p:cNvSpPr>
              <a:spLocks noChangeArrowheads="1"/>
            </p:cNvSpPr>
            <p:nvPr/>
          </p:nvSpPr>
          <p:spPr bwMode="auto">
            <a:xfrm>
              <a:off x="3200" y="1336"/>
              <a:ext cx="436" cy="7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18" name="Rectangle 130"/>
            <p:cNvSpPr>
              <a:spLocks noChangeArrowheads="1"/>
            </p:cNvSpPr>
            <p:nvPr/>
          </p:nvSpPr>
          <p:spPr bwMode="auto">
            <a:xfrm>
              <a:off x="3200" y="1385"/>
              <a:ext cx="436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19" name="Rectangle 131" descr="Cork"/>
            <p:cNvSpPr>
              <a:spLocks noChangeArrowheads="1"/>
            </p:cNvSpPr>
            <p:nvPr/>
          </p:nvSpPr>
          <p:spPr bwMode="auto">
            <a:xfrm>
              <a:off x="3200" y="1661"/>
              <a:ext cx="436" cy="116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7220" name="Rectangle 132" descr="Large confetti"/>
            <p:cNvSpPr>
              <a:spLocks noChangeArrowheads="1"/>
            </p:cNvSpPr>
            <p:nvPr/>
          </p:nvSpPr>
          <p:spPr bwMode="auto">
            <a:xfrm>
              <a:off x="3200" y="1777"/>
              <a:ext cx="436" cy="124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7221" name="Freeform 133"/>
            <p:cNvSpPr>
              <a:spLocks/>
            </p:cNvSpPr>
            <p:nvPr/>
          </p:nvSpPr>
          <p:spPr bwMode="auto">
            <a:xfrm>
              <a:off x="3376" y="1453"/>
              <a:ext cx="66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76"/>
                </a:cxn>
                <a:cxn ang="0">
                  <a:pos x="232" y="176"/>
                </a:cxn>
                <a:cxn ang="0">
                  <a:pos x="304" y="0"/>
                </a:cxn>
              </a:cxnLst>
              <a:rect l="0" t="0" r="r" b="b"/>
              <a:pathLst>
                <a:path w="304" h="205">
                  <a:moveTo>
                    <a:pt x="0" y="0"/>
                  </a:moveTo>
                  <a:cubicBezTo>
                    <a:pt x="12" y="29"/>
                    <a:pt x="33" y="147"/>
                    <a:pt x="72" y="176"/>
                  </a:cubicBezTo>
                  <a:cubicBezTo>
                    <a:pt x="111" y="205"/>
                    <a:pt x="193" y="205"/>
                    <a:pt x="232" y="176"/>
                  </a:cubicBezTo>
                  <a:cubicBezTo>
                    <a:pt x="271" y="147"/>
                    <a:pt x="289" y="37"/>
                    <a:pt x="304" y="0"/>
                  </a:cubicBezTo>
                </a:path>
              </a:pathLst>
            </a:custGeom>
            <a:noFill/>
            <a:ln w="2857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22" name="Freeform 134"/>
            <p:cNvSpPr>
              <a:spLocks/>
            </p:cNvSpPr>
            <p:nvPr/>
          </p:nvSpPr>
          <p:spPr bwMode="auto">
            <a:xfrm>
              <a:off x="3083" y="1414"/>
              <a:ext cx="119" cy="487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208" y="0"/>
                </a:cxn>
                <a:cxn ang="0">
                  <a:pos x="208" y="1256"/>
                </a:cxn>
                <a:cxn ang="0">
                  <a:pos x="16" y="1256"/>
                </a:cxn>
                <a:cxn ang="0">
                  <a:pos x="0" y="1400"/>
                </a:cxn>
                <a:cxn ang="0">
                  <a:pos x="200" y="1400"/>
                </a:cxn>
                <a:cxn ang="0">
                  <a:pos x="200" y="2096"/>
                </a:cxn>
                <a:cxn ang="0">
                  <a:pos x="16" y="2096"/>
                </a:cxn>
                <a:cxn ang="0">
                  <a:pos x="16" y="2232"/>
                </a:cxn>
                <a:cxn ang="0">
                  <a:pos x="360" y="2232"/>
                </a:cxn>
                <a:cxn ang="0">
                  <a:pos x="360" y="200"/>
                </a:cxn>
                <a:cxn ang="0">
                  <a:pos x="544" y="200"/>
                </a:cxn>
              </a:cxnLst>
              <a:rect l="0" t="0" r="r" b="b"/>
              <a:pathLst>
                <a:path w="544" h="2232">
                  <a:moveTo>
                    <a:pt x="536" y="0"/>
                  </a:moveTo>
                  <a:lnTo>
                    <a:pt x="208" y="0"/>
                  </a:lnTo>
                  <a:lnTo>
                    <a:pt x="208" y="1256"/>
                  </a:lnTo>
                  <a:lnTo>
                    <a:pt x="16" y="1256"/>
                  </a:lnTo>
                  <a:lnTo>
                    <a:pt x="0" y="1400"/>
                  </a:lnTo>
                  <a:lnTo>
                    <a:pt x="200" y="1400"/>
                  </a:lnTo>
                  <a:lnTo>
                    <a:pt x="200" y="2096"/>
                  </a:lnTo>
                  <a:lnTo>
                    <a:pt x="16" y="2096"/>
                  </a:lnTo>
                  <a:lnTo>
                    <a:pt x="16" y="2232"/>
                  </a:lnTo>
                  <a:lnTo>
                    <a:pt x="360" y="2232"/>
                  </a:lnTo>
                  <a:lnTo>
                    <a:pt x="360" y="200"/>
                  </a:lnTo>
                  <a:lnTo>
                    <a:pt x="544" y="200"/>
                  </a:ln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23" name="Rectangle 135"/>
            <p:cNvSpPr>
              <a:spLocks noChangeArrowheads="1"/>
            </p:cNvSpPr>
            <p:nvPr/>
          </p:nvSpPr>
          <p:spPr bwMode="auto">
            <a:xfrm>
              <a:off x="3080" y="1928"/>
              <a:ext cx="608" cy="2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24" name="Rectangle 136" descr="Sand"/>
            <p:cNvSpPr>
              <a:spLocks noChangeArrowheads="1"/>
            </p:cNvSpPr>
            <p:nvPr/>
          </p:nvSpPr>
          <p:spPr bwMode="auto">
            <a:xfrm>
              <a:off x="3200" y="1585"/>
              <a:ext cx="436" cy="76"/>
            </a:xfrm>
            <a:prstGeom prst="rect">
              <a:avLst/>
            </a:prstGeom>
            <a:blipFill dpi="0" rotWithShape="0">
              <a:blip r:embed="rId5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grpSp>
          <p:nvGrpSpPr>
            <p:cNvPr id="5" name="Group 137"/>
            <p:cNvGrpSpPr>
              <a:grpSpLocks/>
            </p:cNvGrpSpPr>
            <p:nvPr/>
          </p:nvGrpSpPr>
          <p:grpSpPr bwMode="auto">
            <a:xfrm>
              <a:off x="3202" y="1901"/>
              <a:ext cx="428" cy="27"/>
              <a:chOff x="1472" y="3784"/>
              <a:chExt cx="1967" cy="128"/>
            </a:xfrm>
          </p:grpSpPr>
          <p:sp>
            <p:nvSpPr>
              <p:cNvPr id="217226" name="Rectangle 138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27" name="Rectangle 139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28" name="Rectangle 140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29" name="Rectangle 141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0" name="Rectangle 142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1" name="Rectangle 143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2" name="Rectangle 144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3" name="Rectangle 145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4" name="Rectangle 146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5" name="Rectangle 147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6" name="Rectangle 148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7" name="Rectangle 149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8" name="Rectangle 150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39" name="Rectangle 151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0" name="Rectangle 152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1" name="Rectangle 153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2" name="Rectangle 154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3" name="Rectangle 155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4" name="Rectangle 156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5" name="Rectangle 157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6" name="Rectangle 158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9"/>
            <p:cNvGrpSpPr>
              <a:grpSpLocks/>
            </p:cNvGrpSpPr>
            <p:nvPr/>
          </p:nvGrpSpPr>
          <p:grpSpPr bwMode="auto">
            <a:xfrm rot="5400000">
              <a:off x="3091" y="1868"/>
              <a:ext cx="32" cy="33"/>
              <a:chOff x="4332" y="1144"/>
              <a:chExt cx="176" cy="328"/>
            </a:xfrm>
          </p:grpSpPr>
          <p:sp>
            <p:nvSpPr>
              <p:cNvPr id="217248" name="AutoShape 160"/>
              <p:cNvSpPr>
                <a:spLocks noChangeArrowheads="1"/>
              </p:cNvSpPr>
              <p:nvPr/>
            </p:nvSpPr>
            <p:spPr bwMode="auto">
              <a:xfrm>
                <a:off x="4332" y="1312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49" name="AutoShape 161"/>
              <p:cNvSpPr>
                <a:spLocks noChangeArrowheads="1"/>
              </p:cNvSpPr>
              <p:nvPr/>
            </p:nvSpPr>
            <p:spPr bwMode="auto">
              <a:xfrm flipV="1">
                <a:off x="4332" y="1144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62"/>
            <p:cNvGrpSpPr>
              <a:grpSpLocks/>
            </p:cNvGrpSpPr>
            <p:nvPr/>
          </p:nvGrpSpPr>
          <p:grpSpPr bwMode="auto">
            <a:xfrm rot="5400000">
              <a:off x="3638" y="1922"/>
              <a:ext cx="32" cy="33"/>
              <a:chOff x="4332" y="1144"/>
              <a:chExt cx="176" cy="328"/>
            </a:xfrm>
          </p:grpSpPr>
          <p:sp>
            <p:nvSpPr>
              <p:cNvPr id="217251" name="AutoShape 163"/>
              <p:cNvSpPr>
                <a:spLocks noChangeArrowheads="1"/>
              </p:cNvSpPr>
              <p:nvPr/>
            </p:nvSpPr>
            <p:spPr bwMode="auto">
              <a:xfrm>
                <a:off x="4332" y="1312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52" name="AutoShape 164"/>
              <p:cNvSpPr>
                <a:spLocks noChangeArrowheads="1"/>
              </p:cNvSpPr>
              <p:nvPr/>
            </p:nvSpPr>
            <p:spPr bwMode="auto">
              <a:xfrm flipV="1">
                <a:off x="4332" y="1144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7090" name="Line 2"/>
          <p:cNvSpPr>
            <a:spLocks noChangeShapeType="1"/>
          </p:cNvSpPr>
          <p:nvPr/>
        </p:nvSpPr>
        <p:spPr bwMode="auto">
          <a:xfrm>
            <a:off x="1682750" y="2128838"/>
            <a:ext cx="0" cy="16762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7091" name="Line 3"/>
          <p:cNvSpPr>
            <a:spLocks noChangeShapeType="1"/>
          </p:cNvSpPr>
          <p:nvPr/>
        </p:nvSpPr>
        <p:spPr bwMode="auto">
          <a:xfrm>
            <a:off x="2943225" y="2217738"/>
            <a:ext cx="6452" cy="9875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11175"/>
          </a:xfrm>
        </p:spPr>
        <p:txBody>
          <a:bodyPr/>
          <a:lstStyle/>
          <a:p>
            <a:r>
              <a:rPr lang="en-US" sz="4000"/>
              <a:t>Filter range of applicability</a:t>
            </a:r>
            <a:br>
              <a:rPr lang="en-US" sz="4000"/>
            </a:br>
            <a:r>
              <a:rPr lang="en-US" sz="4000"/>
              <a:t> The “if it is dirty, filter it” Myth</a:t>
            </a: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44463" y="2090738"/>
            <a:ext cx="1220787" cy="4749800"/>
            <a:chOff x="91" y="1434"/>
            <a:chExt cx="769" cy="2423"/>
          </a:xfrm>
        </p:grpSpPr>
        <p:sp>
          <p:nvSpPr>
            <p:cNvPr id="217139" name="Line 51"/>
            <p:cNvSpPr>
              <a:spLocks noChangeShapeType="1"/>
            </p:cNvSpPr>
            <p:nvPr/>
          </p:nvSpPr>
          <p:spPr bwMode="auto">
            <a:xfrm rot="5400000">
              <a:off x="-343" y="2666"/>
              <a:ext cx="2257" cy="1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0" name="Line 52"/>
            <p:cNvSpPr>
              <a:spLocks noChangeShapeType="1"/>
            </p:cNvSpPr>
            <p:nvPr/>
          </p:nvSpPr>
          <p:spPr bwMode="auto">
            <a:xfrm rot="5400000">
              <a:off x="786" y="1479"/>
              <a:ext cx="2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1" name="Line 53"/>
            <p:cNvSpPr>
              <a:spLocks noChangeShapeType="1"/>
            </p:cNvSpPr>
            <p:nvPr/>
          </p:nvSpPr>
          <p:spPr bwMode="auto">
            <a:xfrm rot="5400000">
              <a:off x="786" y="2225"/>
              <a:ext cx="2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2" name="Line 54"/>
            <p:cNvSpPr>
              <a:spLocks noChangeShapeType="1"/>
            </p:cNvSpPr>
            <p:nvPr/>
          </p:nvSpPr>
          <p:spPr bwMode="auto">
            <a:xfrm rot="5400000">
              <a:off x="786" y="2969"/>
              <a:ext cx="2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3" name="Line 55"/>
            <p:cNvSpPr>
              <a:spLocks noChangeShapeType="1"/>
            </p:cNvSpPr>
            <p:nvPr/>
          </p:nvSpPr>
          <p:spPr bwMode="auto">
            <a:xfrm rot="5400000">
              <a:off x="786" y="3715"/>
              <a:ext cx="1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4" name="Rectangle 56"/>
            <p:cNvSpPr>
              <a:spLocks noChangeArrowheads="1"/>
            </p:cNvSpPr>
            <p:nvPr/>
          </p:nvSpPr>
          <p:spPr bwMode="auto">
            <a:xfrm>
              <a:off x="280" y="3671"/>
              <a:ext cx="3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663300"/>
                  </a:solidFill>
                </a:rPr>
                <a:t>1000</a:t>
              </a:r>
              <a:endParaRPr lang="en-US" sz="2400" b="0"/>
            </a:p>
          </p:txBody>
        </p:sp>
        <p:sp>
          <p:nvSpPr>
            <p:cNvPr id="217145" name="Rectangle 57"/>
            <p:cNvSpPr>
              <a:spLocks noChangeArrowheads="1"/>
            </p:cNvSpPr>
            <p:nvPr/>
          </p:nvSpPr>
          <p:spPr bwMode="auto">
            <a:xfrm>
              <a:off x="91" y="2553"/>
              <a:ext cx="395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663300"/>
                  </a:solidFill>
                </a:rPr>
                <a:t>NTU</a:t>
              </a:r>
              <a:endParaRPr lang="en-US" sz="2400" b="0"/>
            </a:p>
          </p:txBody>
        </p:sp>
        <p:sp>
          <p:nvSpPr>
            <p:cNvPr id="217146" name="Line 58"/>
            <p:cNvSpPr>
              <a:spLocks noChangeShapeType="1"/>
            </p:cNvSpPr>
            <p:nvPr/>
          </p:nvSpPr>
          <p:spPr bwMode="auto">
            <a:xfrm rot="5400000">
              <a:off x="786" y="1479"/>
              <a:ext cx="2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7" name="Line 59"/>
            <p:cNvSpPr>
              <a:spLocks noChangeShapeType="1"/>
            </p:cNvSpPr>
            <p:nvPr/>
          </p:nvSpPr>
          <p:spPr bwMode="auto">
            <a:xfrm rot="5400000">
              <a:off x="786" y="2225"/>
              <a:ext cx="2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8" name="Line 60"/>
            <p:cNvSpPr>
              <a:spLocks noChangeShapeType="1"/>
            </p:cNvSpPr>
            <p:nvPr/>
          </p:nvSpPr>
          <p:spPr bwMode="auto">
            <a:xfrm rot="5400000">
              <a:off x="786" y="2969"/>
              <a:ext cx="2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9" name="Line 61"/>
            <p:cNvSpPr>
              <a:spLocks noChangeShapeType="1"/>
            </p:cNvSpPr>
            <p:nvPr/>
          </p:nvSpPr>
          <p:spPr bwMode="auto">
            <a:xfrm rot="5400000">
              <a:off x="786" y="3715"/>
              <a:ext cx="1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50" name="Line 62"/>
            <p:cNvSpPr>
              <a:spLocks noChangeShapeType="1"/>
            </p:cNvSpPr>
            <p:nvPr/>
          </p:nvSpPr>
          <p:spPr bwMode="auto">
            <a:xfrm rot="5400000">
              <a:off x="786" y="3715"/>
              <a:ext cx="1" cy="14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51" name="Rectangle 63"/>
            <p:cNvSpPr>
              <a:spLocks noChangeArrowheads="1"/>
            </p:cNvSpPr>
            <p:nvPr/>
          </p:nvSpPr>
          <p:spPr bwMode="auto">
            <a:xfrm>
              <a:off x="568" y="1434"/>
              <a:ext cx="96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663300"/>
                  </a:solidFill>
                </a:rPr>
                <a:t>1</a:t>
              </a:r>
              <a:endParaRPr lang="en-US" sz="2400" b="0"/>
            </a:p>
          </p:txBody>
        </p:sp>
        <p:sp>
          <p:nvSpPr>
            <p:cNvPr id="217152" name="Rectangle 64"/>
            <p:cNvSpPr>
              <a:spLocks noChangeArrowheads="1"/>
            </p:cNvSpPr>
            <p:nvPr/>
          </p:nvSpPr>
          <p:spPr bwMode="auto">
            <a:xfrm>
              <a:off x="472" y="2160"/>
              <a:ext cx="19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663300"/>
                  </a:solidFill>
                </a:rPr>
                <a:t>10</a:t>
              </a:r>
              <a:endParaRPr lang="en-US" sz="2400" b="0"/>
            </a:p>
          </p:txBody>
        </p:sp>
        <p:sp>
          <p:nvSpPr>
            <p:cNvPr id="217153" name="Rectangle 65"/>
            <p:cNvSpPr>
              <a:spLocks noChangeArrowheads="1"/>
            </p:cNvSpPr>
            <p:nvPr/>
          </p:nvSpPr>
          <p:spPr bwMode="auto">
            <a:xfrm>
              <a:off x="376" y="2915"/>
              <a:ext cx="288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663300"/>
                  </a:solidFill>
                </a:rPr>
                <a:t>100</a:t>
              </a:r>
              <a:endParaRPr lang="en-US" sz="2400" b="0"/>
            </a:p>
          </p:txBody>
        </p:sp>
      </p:grpSp>
      <p:sp>
        <p:nvSpPr>
          <p:cNvPr id="217179" name="Text Box 91"/>
          <p:cNvSpPr txBox="1">
            <a:spLocks noChangeArrowheads="1"/>
          </p:cNvSpPr>
          <p:nvPr/>
        </p:nvSpPr>
        <p:spPr bwMode="auto">
          <a:xfrm>
            <a:off x="1322388" y="1725613"/>
            <a:ext cx="7794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SSF</a:t>
            </a:r>
          </a:p>
        </p:txBody>
      </p:sp>
      <p:sp>
        <p:nvSpPr>
          <p:cNvPr id="217185" name="Line 97"/>
          <p:cNvSpPr>
            <a:spLocks noChangeShapeType="1"/>
          </p:cNvSpPr>
          <p:nvPr/>
        </p:nvSpPr>
        <p:spPr bwMode="auto">
          <a:xfrm>
            <a:off x="5287963" y="2217738"/>
            <a:ext cx="0" cy="312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7186" name="Text Box 98"/>
          <p:cNvSpPr txBox="1">
            <a:spLocks noChangeArrowheads="1"/>
          </p:cNvSpPr>
          <p:nvPr/>
        </p:nvSpPr>
        <p:spPr bwMode="auto">
          <a:xfrm>
            <a:off x="4560888" y="1725613"/>
            <a:ext cx="152558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Cartridge</a:t>
            </a:r>
          </a:p>
        </p:txBody>
      </p:sp>
      <p:sp>
        <p:nvSpPr>
          <p:cNvPr id="217187" name="Line 99"/>
          <p:cNvSpPr>
            <a:spLocks noChangeShapeType="1"/>
          </p:cNvSpPr>
          <p:nvPr/>
        </p:nvSpPr>
        <p:spPr bwMode="auto">
          <a:xfrm>
            <a:off x="6438900" y="2217738"/>
            <a:ext cx="0" cy="312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7188" name="Text Box 100"/>
          <p:cNvSpPr txBox="1">
            <a:spLocks noChangeArrowheads="1"/>
          </p:cNvSpPr>
          <p:nvPr/>
        </p:nvSpPr>
        <p:spPr bwMode="auto">
          <a:xfrm>
            <a:off x="6111875" y="1725613"/>
            <a:ext cx="7556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Bag</a:t>
            </a:r>
          </a:p>
        </p:txBody>
      </p:sp>
      <p:pic>
        <p:nvPicPr>
          <p:cNvPr id="217189" name="Picture 101" descr="FV1_group_rgb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189663" y="2549525"/>
            <a:ext cx="549275" cy="1784350"/>
          </a:xfrm>
          <a:prstGeom prst="rect">
            <a:avLst/>
          </a:prstGeom>
          <a:noFill/>
        </p:spPr>
      </p:pic>
      <p:sp>
        <p:nvSpPr>
          <p:cNvPr id="217190" name="Text Box 102"/>
          <p:cNvSpPr txBox="1">
            <a:spLocks noChangeArrowheads="1"/>
          </p:cNvSpPr>
          <p:nvPr/>
        </p:nvSpPr>
        <p:spPr bwMode="auto">
          <a:xfrm>
            <a:off x="2478088" y="1725613"/>
            <a:ext cx="101758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RSF+</a:t>
            </a:r>
          </a:p>
        </p:txBody>
      </p:sp>
      <p:sp>
        <p:nvSpPr>
          <p:cNvPr id="217197" name="Line 109"/>
          <p:cNvSpPr>
            <a:spLocks noChangeShapeType="1"/>
          </p:cNvSpPr>
          <p:nvPr/>
        </p:nvSpPr>
        <p:spPr bwMode="auto">
          <a:xfrm>
            <a:off x="7556500" y="2217738"/>
            <a:ext cx="0" cy="250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7198" name="Text Box 110"/>
          <p:cNvSpPr txBox="1">
            <a:spLocks noChangeArrowheads="1"/>
          </p:cNvSpPr>
          <p:nvPr/>
        </p:nvSpPr>
        <p:spPr bwMode="auto">
          <a:xfrm>
            <a:off x="7280275" y="1725613"/>
            <a:ext cx="6588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Pot</a:t>
            </a:r>
          </a:p>
        </p:txBody>
      </p:sp>
      <p:sp>
        <p:nvSpPr>
          <p:cNvPr id="217201" name="Line 113"/>
          <p:cNvSpPr>
            <a:spLocks noChangeShapeType="1"/>
          </p:cNvSpPr>
          <p:nvPr/>
        </p:nvSpPr>
        <p:spPr bwMode="auto">
          <a:xfrm>
            <a:off x="8496300" y="2217738"/>
            <a:ext cx="0" cy="250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7202" name="Text Box 114"/>
          <p:cNvSpPr txBox="1">
            <a:spLocks noChangeArrowheads="1"/>
          </p:cNvSpPr>
          <p:nvPr/>
        </p:nvSpPr>
        <p:spPr bwMode="auto">
          <a:xfrm>
            <a:off x="7956550" y="1725613"/>
            <a:ext cx="11890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Candle</a:t>
            </a:r>
          </a:p>
        </p:txBody>
      </p:sp>
      <p:pic>
        <p:nvPicPr>
          <p:cNvPr id="217204" name="Picture 116" descr="doulton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291513" y="2527300"/>
            <a:ext cx="423862" cy="1724025"/>
          </a:xfrm>
          <a:prstGeom prst="rect">
            <a:avLst/>
          </a:prstGeom>
          <a:noFill/>
        </p:spPr>
      </p:pic>
      <p:pic>
        <p:nvPicPr>
          <p:cNvPr id="217214" name="Picture 126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621213" y="2794000"/>
            <a:ext cx="1314450" cy="16716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17253" name="Text Box 165"/>
          <p:cNvSpPr txBox="1">
            <a:spLocks noChangeArrowheads="1"/>
          </p:cNvSpPr>
          <p:nvPr/>
        </p:nvSpPr>
        <p:spPr bwMode="auto">
          <a:xfrm>
            <a:off x="3635375" y="1789113"/>
            <a:ext cx="6588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DE</a:t>
            </a:r>
          </a:p>
        </p:txBody>
      </p:sp>
      <p:sp>
        <p:nvSpPr>
          <p:cNvPr id="217254" name="Line 166"/>
          <p:cNvSpPr>
            <a:spLocks noChangeShapeType="1"/>
          </p:cNvSpPr>
          <p:nvPr/>
        </p:nvSpPr>
        <p:spPr bwMode="auto">
          <a:xfrm>
            <a:off x="3933825" y="2216150"/>
            <a:ext cx="0" cy="142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17256" name="Picture 168" descr="DE48_rgb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627438" y="2557463"/>
            <a:ext cx="704850" cy="790575"/>
          </a:xfrm>
          <a:prstGeom prst="rect">
            <a:avLst/>
          </a:prstGeom>
          <a:noFill/>
        </p:spPr>
      </p:pic>
      <p:pic>
        <p:nvPicPr>
          <p:cNvPr id="217257" name="Picture 169" descr="filtro1-drg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7123113" y="2555576"/>
            <a:ext cx="828675" cy="1000125"/>
          </a:xfrm>
          <a:prstGeom prst="rect">
            <a:avLst/>
          </a:prstGeom>
          <a:noFill/>
        </p:spPr>
      </p:pic>
      <p:pic>
        <p:nvPicPr>
          <p:cNvPr id="217258" name="Picture 170"/>
          <p:cNvPicPr>
            <a:picLocks noChangeAspect="1" noChangeArrowheads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284288" y="4760913"/>
            <a:ext cx="1095375" cy="3270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24" name="TextBox 123"/>
          <p:cNvSpPr txBox="1"/>
          <p:nvPr/>
        </p:nvSpPr>
        <p:spPr>
          <a:xfrm>
            <a:off x="1347019" y="4080387"/>
            <a:ext cx="10567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*</a:t>
            </a:r>
            <a:r>
              <a:rPr lang="en-US" sz="8800" dirty="0"/>
              <a:t>?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159045" y="6334780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Multi-Stage Filtration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21793" y="4468761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132681" y="4605926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74227" y="5038058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30173" y="5086732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</a:p>
        </p:txBody>
      </p:sp>
      <p:sp>
        <p:nvSpPr>
          <p:cNvPr id="130" name="Line 3"/>
          <p:cNvSpPr>
            <a:spLocks noChangeShapeType="1"/>
          </p:cNvSpPr>
          <p:nvPr/>
        </p:nvSpPr>
        <p:spPr bwMode="auto">
          <a:xfrm>
            <a:off x="2938309" y="2370137"/>
            <a:ext cx="0" cy="39618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132" name="Picture 131" descr="50 Lps isoview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82760" y="3992147"/>
            <a:ext cx="1972663" cy="1247054"/>
          </a:xfrm>
          <a:prstGeom prst="rect">
            <a:avLst/>
          </a:prstGeom>
        </p:spPr>
      </p:pic>
      <p:sp>
        <p:nvSpPr>
          <p:cNvPr id="133" name="Line 3"/>
          <p:cNvSpPr>
            <a:spLocks noChangeShapeType="1"/>
          </p:cNvSpPr>
          <p:nvPr/>
        </p:nvSpPr>
        <p:spPr bwMode="auto">
          <a:xfrm>
            <a:off x="1684696" y="2198074"/>
            <a:ext cx="0" cy="300319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127" grpId="0"/>
      <p:bldP spid="128" grpId="0"/>
      <p:bldP spid="12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Galore</a:t>
            </a:r>
          </a:p>
        </p:txBody>
      </p:sp>
      <p:grpSp>
        <p:nvGrpSpPr>
          <p:cNvPr id="210948" name="Group 4"/>
          <p:cNvGrpSpPr>
            <a:grpSpLocks/>
          </p:cNvGrpSpPr>
          <p:nvPr/>
        </p:nvGrpSpPr>
        <p:grpSpPr bwMode="auto">
          <a:xfrm>
            <a:off x="385763" y="1887538"/>
            <a:ext cx="887412" cy="895350"/>
            <a:chOff x="891" y="1553"/>
            <a:chExt cx="2743" cy="2767"/>
          </a:xfrm>
        </p:grpSpPr>
        <p:sp>
          <p:nvSpPr>
            <p:cNvPr id="210949" name="Rectangle 5" descr="Granite"/>
            <p:cNvSpPr>
              <a:spLocks noChangeArrowheads="1"/>
            </p:cNvSpPr>
            <p:nvPr/>
          </p:nvSpPr>
          <p:spPr bwMode="auto">
            <a:xfrm>
              <a:off x="891" y="1553"/>
              <a:ext cx="2205" cy="2767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0" name="Rectangle 6"/>
            <p:cNvSpPr>
              <a:spLocks noChangeArrowheads="1"/>
            </p:cNvSpPr>
            <p:nvPr/>
          </p:nvSpPr>
          <p:spPr bwMode="auto">
            <a:xfrm>
              <a:off x="1056" y="1553"/>
              <a:ext cx="1876" cy="33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056" y="1764"/>
              <a:ext cx="1876" cy="86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2" name="Rectangle 8" descr="Cork"/>
            <p:cNvSpPr>
              <a:spLocks noChangeArrowheads="1"/>
            </p:cNvSpPr>
            <p:nvPr/>
          </p:nvSpPr>
          <p:spPr bwMode="auto">
            <a:xfrm>
              <a:off x="1056" y="2621"/>
              <a:ext cx="1876" cy="830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0953" name="Rectangle 9" descr="Large confetti"/>
            <p:cNvSpPr>
              <a:spLocks noChangeArrowheads="1"/>
            </p:cNvSpPr>
            <p:nvPr/>
          </p:nvSpPr>
          <p:spPr bwMode="auto">
            <a:xfrm>
              <a:off x="1056" y="3451"/>
              <a:ext cx="1876" cy="533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1030" y="4092"/>
              <a:ext cx="2078" cy="11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0955" name="Group 11"/>
            <p:cNvGrpSpPr>
              <a:grpSpLocks/>
            </p:cNvGrpSpPr>
            <p:nvPr/>
          </p:nvGrpSpPr>
          <p:grpSpPr bwMode="auto">
            <a:xfrm>
              <a:off x="1064" y="3984"/>
              <a:ext cx="1842" cy="117"/>
              <a:chOff x="1472" y="3784"/>
              <a:chExt cx="1967" cy="128"/>
            </a:xfrm>
          </p:grpSpPr>
          <p:sp>
            <p:nvSpPr>
              <p:cNvPr id="210956" name="Rectangle 12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7" name="Rectangle 13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8" name="Rectangle 14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9" name="Rectangle 15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0" name="Rectangle 16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1" name="Rectangle 17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2" name="Rectangle 18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3" name="Rectangle 19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4" name="Rectangle 20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5" name="Rectangle 21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6" name="Rectangle 22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7" name="Rectangle 23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8" name="Rectangle 24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9" name="Rectangle 25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0" name="Rectangle 26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1" name="Rectangle 27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2" name="Rectangle 28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3" name="Rectangle 29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4" name="Rectangle 30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5" name="Rectangle 31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6" name="Rectangle 32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77" name="Freeform 33"/>
            <p:cNvSpPr>
              <a:spLocks/>
            </p:cNvSpPr>
            <p:nvPr/>
          </p:nvSpPr>
          <p:spPr bwMode="auto">
            <a:xfrm>
              <a:off x="3083" y="2329"/>
              <a:ext cx="551" cy="1881"/>
            </a:xfrm>
            <a:custGeom>
              <a:avLst/>
              <a:gdLst/>
              <a:ahLst/>
              <a:cxnLst>
                <a:cxn ang="0">
                  <a:pos x="9" y="1720"/>
                </a:cxn>
                <a:cxn ang="0">
                  <a:pos x="153" y="1720"/>
                </a:cxn>
                <a:cxn ang="0">
                  <a:pos x="153" y="0"/>
                </a:cxn>
                <a:cxn ang="0">
                  <a:pos x="551" y="0"/>
                </a:cxn>
                <a:cxn ang="0">
                  <a:pos x="551" y="212"/>
                </a:cxn>
                <a:cxn ang="0">
                  <a:pos x="441" y="212"/>
                </a:cxn>
                <a:cxn ang="0">
                  <a:pos x="436" y="118"/>
                </a:cxn>
                <a:cxn ang="0">
                  <a:pos x="280" y="119"/>
                </a:cxn>
                <a:cxn ang="0">
                  <a:pos x="280" y="1847"/>
                </a:cxn>
                <a:cxn ang="0">
                  <a:pos x="0" y="1847"/>
                </a:cxn>
              </a:cxnLst>
              <a:rect l="0" t="0" r="r" b="b"/>
              <a:pathLst>
                <a:path w="551" h="1847">
                  <a:moveTo>
                    <a:pt x="9" y="1720"/>
                  </a:moveTo>
                  <a:lnTo>
                    <a:pt x="153" y="1720"/>
                  </a:lnTo>
                  <a:lnTo>
                    <a:pt x="153" y="0"/>
                  </a:lnTo>
                  <a:lnTo>
                    <a:pt x="551" y="0"/>
                  </a:lnTo>
                  <a:lnTo>
                    <a:pt x="551" y="212"/>
                  </a:lnTo>
                  <a:lnTo>
                    <a:pt x="441" y="212"/>
                  </a:lnTo>
                  <a:lnTo>
                    <a:pt x="436" y="118"/>
                  </a:lnTo>
                  <a:lnTo>
                    <a:pt x="280" y="119"/>
                  </a:lnTo>
                  <a:lnTo>
                    <a:pt x="280" y="1847"/>
                  </a:lnTo>
                  <a:lnTo>
                    <a:pt x="0" y="1847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978" name="Rectangle 34" descr="Granite"/>
            <p:cNvSpPr>
              <a:spLocks noChangeArrowheads="1"/>
            </p:cNvSpPr>
            <p:nvPr/>
          </p:nvSpPr>
          <p:spPr bwMode="auto">
            <a:xfrm>
              <a:off x="1053" y="2386"/>
              <a:ext cx="385" cy="124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0979" name="Picture 35" descr="FV1_group_rgb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75163" y="1827213"/>
            <a:ext cx="438150" cy="1423987"/>
          </a:xfrm>
          <a:prstGeom prst="rect">
            <a:avLst/>
          </a:prstGeom>
          <a:noFill/>
        </p:spPr>
      </p:pic>
      <p:pic>
        <p:nvPicPr>
          <p:cNvPr id="210980" name="Picture 36" descr="IMG0015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200525" y="3573463"/>
            <a:ext cx="993775" cy="831850"/>
          </a:xfrm>
          <a:prstGeom prst="rect">
            <a:avLst/>
          </a:prstGeom>
          <a:noFill/>
        </p:spPr>
      </p:pic>
      <p:pic>
        <p:nvPicPr>
          <p:cNvPr id="210981" name="Picture 37" descr="doulton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146675" y="4868863"/>
            <a:ext cx="423863" cy="1724025"/>
          </a:xfrm>
          <a:prstGeom prst="rect">
            <a:avLst/>
          </a:prstGeom>
          <a:noFill/>
        </p:spPr>
      </p:pic>
      <p:grpSp>
        <p:nvGrpSpPr>
          <p:cNvPr id="210983" name="Group 39"/>
          <p:cNvGrpSpPr>
            <a:grpSpLocks/>
          </p:cNvGrpSpPr>
          <p:nvPr/>
        </p:nvGrpSpPr>
        <p:grpSpPr bwMode="auto">
          <a:xfrm>
            <a:off x="311150" y="2895600"/>
            <a:ext cx="965200" cy="1020763"/>
            <a:chOff x="3080" y="1336"/>
            <a:chExt cx="608" cy="643"/>
          </a:xfrm>
        </p:grpSpPr>
        <p:sp>
          <p:nvSpPr>
            <p:cNvPr id="210984" name="Rectangle 40" descr="Granite"/>
            <p:cNvSpPr>
              <a:spLocks noChangeArrowheads="1"/>
            </p:cNvSpPr>
            <p:nvPr/>
          </p:nvSpPr>
          <p:spPr bwMode="auto">
            <a:xfrm>
              <a:off x="3087" y="1336"/>
              <a:ext cx="585" cy="643"/>
            </a:xfrm>
            <a:prstGeom prst="rect">
              <a:avLst/>
            </a:prstGeom>
            <a:blipFill dpi="0" rotWithShape="0">
              <a:blip r:embed="rId3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5" name="Rectangle 41"/>
            <p:cNvSpPr>
              <a:spLocks noChangeArrowheads="1"/>
            </p:cNvSpPr>
            <p:nvPr/>
          </p:nvSpPr>
          <p:spPr bwMode="auto">
            <a:xfrm>
              <a:off x="3200" y="1336"/>
              <a:ext cx="436" cy="7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6" name="Rectangle 42"/>
            <p:cNvSpPr>
              <a:spLocks noChangeArrowheads="1"/>
            </p:cNvSpPr>
            <p:nvPr/>
          </p:nvSpPr>
          <p:spPr bwMode="auto">
            <a:xfrm>
              <a:off x="3200" y="1385"/>
              <a:ext cx="436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7" name="Rectangle 43" descr="Cork"/>
            <p:cNvSpPr>
              <a:spLocks noChangeArrowheads="1"/>
            </p:cNvSpPr>
            <p:nvPr/>
          </p:nvSpPr>
          <p:spPr bwMode="auto">
            <a:xfrm>
              <a:off x="3200" y="1661"/>
              <a:ext cx="436" cy="116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0988" name="Rectangle 44" descr="Large confetti"/>
            <p:cNvSpPr>
              <a:spLocks noChangeArrowheads="1"/>
            </p:cNvSpPr>
            <p:nvPr/>
          </p:nvSpPr>
          <p:spPr bwMode="auto">
            <a:xfrm>
              <a:off x="3200" y="1777"/>
              <a:ext cx="436" cy="124"/>
            </a:xfrm>
            <a:prstGeom prst="rect">
              <a:avLst/>
            </a:prstGeom>
            <a:pattFill prst="lgConfetti">
              <a:fgClr>
                <a:srgbClr val="975737"/>
              </a:fgClr>
              <a:bgClr>
                <a:schemeClr val="hlink"/>
              </a:bgClr>
            </a:patt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sp>
          <p:nvSpPr>
            <p:cNvPr id="210989" name="Freeform 45"/>
            <p:cNvSpPr>
              <a:spLocks/>
            </p:cNvSpPr>
            <p:nvPr/>
          </p:nvSpPr>
          <p:spPr bwMode="auto">
            <a:xfrm>
              <a:off x="3376" y="1453"/>
              <a:ext cx="66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76"/>
                </a:cxn>
                <a:cxn ang="0">
                  <a:pos x="232" y="176"/>
                </a:cxn>
                <a:cxn ang="0">
                  <a:pos x="304" y="0"/>
                </a:cxn>
              </a:cxnLst>
              <a:rect l="0" t="0" r="r" b="b"/>
              <a:pathLst>
                <a:path w="304" h="205">
                  <a:moveTo>
                    <a:pt x="0" y="0"/>
                  </a:moveTo>
                  <a:cubicBezTo>
                    <a:pt x="12" y="29"/>
                    <a:pt x="33" y="147"/>
                    <a:pt x="72" y="176"/>
                  </a:cubicBezTo>
                  <a:cubicBezTo>
                    <a:pt x="111" y="205"/>
                    <a:pt x="193" y="205"/>
                    <a:pt x="232" y="176"/>
                  </a:cubicBezTo>
                  <a:cubicBezTo>
                    <a:pt x="271" y="147"/>
                    <a:pt x="289" y="37"/>
                    <a:pt x="304" y="0"/>
                  </a:cubicBezTo>
                </a:path>
              </a:pathLst>
            </a:custGeom>
            <a:noFill/>
            <a:ln w="2857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90" name="Freeform 46"/>
            <p:cNvSpPr>
              <a:spLocks/>
            </p:cNvSpPr>
            <p:nvPr/>
          </p:nvSpPr>
          <p:spPr bwMode="auto">
            <a:xfrm>
              <a:off x="3083" y="1414"/>
              <a:ext cx="119" cy="487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208" y="0"/>
                </a:cxn>
                <a:cxn ang="0">
                  <a:pos x="208" y="1256"/>
                </a:cxn>
                <a:cxn ang="0">
                  <a:pos x="16" y="1256"/>
                </a:cxn>
                <a:cxn ang="0">
                  <a:pos x="0" y="1400"/>
                </a:cxn>
                <a:cxn ang="0">
                  <a:pos x="200" y="1400"/>
                </a:cxn>
                <a:cxn ang="0">
                  <a:pos x="200" y="2096"/>
                </a:cxn>
                <a:cxn ang="0">
                  <a:pos x="16" y="2096"/>
                </a:cxn>
                <a:cxn ang="0">
                  <a:pos x="16" y="2232"/>
                </a:cxn>
                <a:cxn ang="0">
                  <a:pos x="360" y="2232"/>
                </a:cxn>
                <a:cxn ang="0">
                  <a:pos x="360" y="200"/>
                </a:cxn>
                <a:cxn ang="0">
                  <a:pos x="544" y="200"/>
                </a:cxn>
              </a:cxnLst>
              <a:rect l="0" t="0" r="r" b="b"/>
              <a:pathLst>
                <a:path w="544" h="2232">
                  <a:moveTo>
                    <a:pt x="536" y="0"/>
                  </a:moveTo>
                  <a:lnTo>
                    <a:pt x="208" y="0"/>
                  </a:lnTo>
                  <a:lnTo>
                    <a:pt x="208" y="1256"/>
                  </a:lnTo>
                  <a:lnTo>
                    <a:pt x="16" y="1256"/>
                  </a:lnTo>
                  <a:lnTo>
                    <a:pt x="0" y="1400"/>
                  </a:lnTo>
                  <a:lnTo>
                    <a:pt x="200" y="1400"/>
                  </a:lnTo>
                  <a:lnTo>
                    <a:pt x="200" y="2096"/>
                  </a:lnTo>
                  <a:lnTo>
                    <a:pt x="16" y="2096"/>
                  </a:lnTo>
                  <a:lnTo>
                    <a:pt x="16" y="2232"/>
                  </a:lnTo>
                  <a:lnTo>
                    <a:pt x="360" y="2232"/>
                  </a:lnTo>
                  <a:lnTo>
                    <a:pt x="360" y="200"/>
                  </a:lnTo>
                  <a:lnTo>
                    <a:pt x="544" y="200"/>
                  </a:ln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91" name="Rectangle 47"/>
            <p:cNvSpPr>
              <a:spLocks noChangeArrowheads="1"/>
            </p:cNvSpPr>
            <p:nvPr/>
          </p:nvSpPr>
          <p:spPr bwMode="auto">
            <a:xfrm>
              <a:off x="3080" y="1928"/>
              <a:ext cx="608" cy="2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92" name="Rectangle 48" descr="Sand"/>
            <p:cNvSpPr>
              <a:spLocks noChangeArrowheads="1"/>
            </p:cNvSpPr>
            <p:nvPr/>
          </p:nvSpPr>
          <p:spPr bwMode="auto">
            <a:xfrm>
              <a:off x="3200" y="1585"/>
              <a:ext cx="436" cy="76"/>
            </a:xfrm>
            <a:prstGeom prst="rect">
              <a:avLst/>
            </a:prstGeom>
            <a:blipFill dpi="0" rotWithShape="0">
              <a:blip r:embed="rId8" cstate="screen"/>
              <a:srcRect/>
              <a:tile tx="0" ty="0" sx="100000" sy="100000" flip="none" algn="tl"/>
            </a:blip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Book Antiqua" pitchFamily="18" charset="0"/>
              </a:endParaRPr>
            </a:p>
          </p:txBody>
        </p:sp>
        <p:grpSp>
          <p:nvGrpSpPr>
            <p:cNvPr id="210993" name="Group 49"/>
            <p:cNvGrpSpPr>
              <a:grpSpLocks/>
            </p:cNvGrpSpPr>
            <p:nvPr/>
          </p:nvGrpSpPr>
          <p:grpSpPr bwMode="auto">
            <a:xfrm>
              <a:off x="3202" y="1901"/>
              <a:ext cx="428" cy="27"/>
              <a:chOff x="1472" y="3784"/>
              <a:chExt cx="1967" cy="128"/>
            </a:xfrm>
          </p:grpSpPr>
          <p:sp>
            <p:nvSpPr>
              <p:cNvPr id="210994" name="Rectangle 50"/>
              <p:cNvSpPr>
                <a:spLocks noChangeArrowheads="1"/>
              </p:cNvSpPr>
              <p:nvPr/>
            </p:nvSpPr>
            <p:spPr bwMode="auto">
              <a:xfrm>
                <a:off x="147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95" name="Rectangle 51"/>
              <p:cNvSpPr>
                <a:spLocks noChangeArrowheads="1"/>
              </p:cNvSpPr>
              <p:nvPr/>
            </p:nvSpPr>
            <p:spPr bwMode="auto">
              <a:xfrm>
                <a:off x="156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96" name="Rectangle 52"/>
              <p:cNvSpPr>
                <a:spLocks noChangeArrowheads="1"/>
              </p:cNvSpPr>
              <p:nvPr/>
            </p:nvSpPr>
            <p:spPr bwMode="auto">
              <a:xfrm>
                <a:off x="166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97" name="Rectangle 53"/>
              <p:cNvSpPr>
                <a:spLocks noChangeArrowheads="1"/>
              </p:cNvSpPr>
              <p:nvPr/>
            </p:nvSpPr>
            <p:spPr bwMode="auto">
              <a:xfrm>
                <a:off x="176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98" name="Rectangle 54"/>
              <p:cNvSpPr>
                <a:spLocks noChangeArrowheads="1"/>
              </p:cNvSpPr>
              <p:nvPr/>
            </p:nvSpPr>
            <p:spPr bwMode="auto">
              <a:xfrm>
                <a:off x="185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99" name="Rectangle 55"/>
              <p:cNvSpPr>
                <a:spLocks noChangeArrowheads="1"/>
              </p:cNvSpPr>
              <p:nvPr/>
            </p:nvSpPr>
            <p:spPr bwMode="auto">
              <a:xfrm>
                <a:off x="195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0" name="Rectangle 56"/>
              <p:cNvSpPr>
                <a:spLocks noChangeArrowheads="1"/>
              </p:cNvSpPr>
              <p:nvPr/>
            </p:nvSpPr>
            <p:spPr bwMode="auto">
              <a:xfrm>
                <a:off x="204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1" name="Rectangle 57"/>
              <p:cNvSpPr>
                <a:spLocks noChangeArrowheads="1"/>
              </p:cNvSpPr>
              <p:nvPr/>
            </p:nvSpPr>
            <p:spPr bwMode="auto">
              <a:xfrm>
                <a:off x="214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2" name="Rectangle 58"/>
              <p:cNvSpPr>
                <a:spLocks noChangeArrowheads="1"/>
              </p:cNvSpPr>
              <p:nvPr/>
            </p:nvSpPr>
            <p:spPr bwMode="auto">
              <a:xfrm>
                <a:off x="224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3" name="Rectangle 59"/>
              <p:cNvSpPr>
                <a:spLocks noChangeArrowheads="1"/>
              </p:cNvSpPr>
              <p:nvPr/>
            </p:nvSpPr>
            <p:spPr bwMode="auto">
              <a:xfrm>
                <a:off x="233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4" name="Rectangle 60"/>
              <p:cNvSpPr>
                <a:spLocks noChangeArrowheads="1"/>
              </p:cNvSpPr>
              <p:nvPr/>
            </p:nvSpPr>
            <p:spPr bwMode="auto">
              <a:xfrm>
                <a:off x="243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5" name="Rectangle 61"/>
              <p:cNvSpPr>
                <a:spLocks noChangeArrowheads="1"/>
              </p:cNvSpPr>
              <p:nvPr/>
            </p:nvSpPr>
            <p:spPr bwMode="auto">
              <a:xfrm>
                <a:off x="252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6" name="Rectangle 62"/>
              <p:cNvSpPr>
                <a:spLocks noChangeArrowheads="1"/>
              </p:cNvSpPr>
              <p:nvPr/>
            </p:nvSpPr>
            <p:spPr bwMode="auto">
              <a:xfrm>
                <a:off x="262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7" name="Rectangle 63"/>
              <p:cNvSpPr>
                <a:spLocks noChangeArrowheads="1"/>
              </p:cNvSpPr>
              <p:nvPr/>
            </p:nvSpPr>
            <p:spPr bwMode="auto">
              <a:xfrm>
                <a:off x="272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8" name="Rectangle 64"/>
              <p:cNvSpPr>
                <a:spLocks noChangeArrowheads="1"/>
              </p:cNvSpPr>
              <p:nvPr/>
            </p:nvSpPr>
            <p:spPr bwMode="auto">
              <a:xfrm>
                <a:off x="281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09" name="Rectangle 65"/>
              <p:cNvSpPr>
                <a:spLocks noChangeArrowheads="1"/>
              </p:cNvSpPr>
              <p:nvPr/>
            </p:nvSpPr>
            <p:spPr bwMode="auto">
              <a:xfrm>
                <a:off x="291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10" name="Rectangle 66"/>
              <p:cNvSpPr>
                <a:spLocks noChangeArrowheads="1"/>
              </p:cNvSpPr>
              <p:nvPr/>
            </p:nvSpPr>
            <p:spPr bwMode="auto">
              <a:xfrm>
                <a:off x="3008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11" name="Rectangle 67"/>
              <p:cNvSpPr>
                <a:spLocks noChangeArrowheads="1"/>
              </p:cNvSpPr>
              <p:nvPr/>
            </p:nvSpPr>
            <p:spPr bwMode="auto">
              <a:xfrm>
                <a:off x="3104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12" name="Rectangle 68"/>
              <p:cNvSpPr>
                <a:spLocks noChangeArrowheads="1"/>
              </p:cNvSpPr>
              <p:nvPr/>
            </p:nvSpPr>
            <p:spPr bwMode="auto">
              <a:xfrm>
                <a:off x="3200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13" name="Rectangle 69"/>
              <p:cNvSpPr>
                <a:spLocks noChangeArrowheads="1"/>
              </p:cNvSpPr>
              <p:nvPr/>
            </p:nvSpPr>
            <p:spPr bwMode="auto">
              <a:xfrm>
                <a:off x="3296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14" name="Rectangle 70"/>
              <p:cNvSpPr>
                <a:spLocks noChangeArrowheads="1"/>
              </p:cNvSpPr>
              <p:nvPr/>
            </p:nvSpPr>
            <p:spPr bwMode="auto">
              <a:xfrm>
                <a:off x="3392" y="3784"/>
                <a:ext cx="47" cy="128"/>
              </a:xfrm>
              <a:prstGeom prst="rect">
                <a:avLst/>
              </a:prstGeom>
              <a:solidFill>
                <a:schemeClr val="hlink"/>
              </a:solidFill>
              <a:ln w="508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1015" name="Group 71"/>
            <p:cNvGrpSpPr>
              <a:grpSpLocks/>
            </p:cNvGrpSpPr>
            <p:nvPr/>
          </p:nvGrpSpPr>
          <p:grpSpPr bwMode="auto">
            <a:xfrm rot="5400000">
              <a:off x="3091" y="1868"/>
              <a:ext cx="32" cy="33"/>
              <a:chOff x="4332" y="1144"/>
              <a:chExt cx="176" cy="328"/>
            </a:xfrm>
          </p:grpSpPr>
          <p:sp>
            <p:nvSpPr>
              <p:cNvPr id="211016" name="AutoShape 72"/>
              <p:cNvSpPr>
                <a:spLocks noChangeArrowheads="1"/>
              </p:cNvSpPr>
              <p:nvPr/>
            </p:nvSpPr>
            <p:spPr bwMode="auto">
              <a:xfrm>
                <a:off x="4332" y="1312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17" name="AutoShape 73"/>
              <p:cNvSpPr>
                <a:spLocks noChangeArrowheads="1"/>
              </p:cNvSpPr>
              <p:nvPr/>
            </p:nvSpPr>
            <p:spPr bwMode="auto">
              <a:xfrm flipV="1">
                <a:off x="4332" y="1144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1018" name="Group 74"/>
            <p:cNvGrpSpPr>
              <a:grpSpLocks/>
            </p:cNvGrpSpPr>
            <p:nvPr/>
          </p:nvGrpSpPr>
          <p:grpSpPr bwMode="auto">
            <a:xfrm rot="5400000">
              <a:off x="3638" y="1922"/>
              <a:ext cx="32" cy="33"/>
              <a:chOff x="4332" y="1144"/>
              <a:chExt cx="176" cy="328"/>
            </a:xfrm>
          </p:grpSpPr>
          <p:sp>
            <p:nvSpPr>
              <p:cNvPr id="211019" name="AutoShape 75"/>
              <p:cNvSpPr>
                <a:spLocks noChangeArrowheads="1"/>
              </p:cNvSpPr>
              <p:nvPr/>
            </p:nvSpPr>
            <p:spPr bwMode="auto">
              <a:xfrm>
                <a:off x="4332" y="1312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20" name="AutoShape 76"/>
              <p:cNvSpPr>
                <a:spLocks noChangeArrowheads="1"/>
              </p:cNvSpPr>
              <p:nvPr/>
            </p:nvSpPr>
            <p:spPr bwMode="auto">
              <a:xfrm flipV="1">
                <a:off x="4332" y="1144"/>
                <a:ext cx="176" cy="16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1023" name="Text Box 79"/>
          <p:cNvSpPr txBox="1">
            <a:spLocks noChangeArrowheads="1"/>
          </p:cNvSpPr>
          <p:nvPr/>
        </p:nvSpPr>
        <p:spPr bwMode="auto">
          <a:xfrm>
            <a:off x="6316919" y="4532363"/>
            <a:ext cx="3514104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 dirty="0"/>
              <a:t>Intermittent Slow Sand</a:t>
            </a:r>
          </a:p>
        </p:txBody>
      </p:sp>
      <p:sp>
        <p:nvSpPr>
          <p:cNvPr id="211024" name="Text Box 80"/>
          <p:cNvSpPr txBox="1">
            <a:spLocks noChangeArrowheads="1"/>
          </p:cNvSpPr>
          <p:nvPr/>
        </p:nvSpPr>
        <p:spPr bwMode="auto">
          <a:xfrm>
            <a:off x="1698625" y="3036888"/>
            <a:ext cx="18319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 dirty="0"/>
              <a:t>Rapid Sand</a:t>
            </a:r>
          </a:p>
        </p:txBody>
      </p:sp>
      <p:sp>
        <p:nvSpPr>
          <p:cNvPr id="211026" name="Text Box 82"/>
          <p:cNvSpPr txBox="1">
            <a:spLocks noChangeArrowheads="1"/>
          </p:cNvSpPr>
          <p:nvPr/>
        </p:nvSpPr>
        <p:spPr bwMode="auto">
          <a:xfrm>
            <a:off x="4983163" y="2868613"/>
            <a:ext cx="7556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Bag</a:t>
            </a:r>
          </a:p>
        </p:txBody>
      </p:sp>
      <p:sp>
        <p:nvSpPr>
          <p:cNvPr id="211027" name="Text Box 83"/>
          <p:cNvSpPr txBox="1">
            <a:spLocks noChangeArrowheads="1"/>
          </p:cNvSpPr>
          <p:nvPr/>
        </p:nvSpPr>
        <p:spPr bwMode="auto">
          <a:xfrm>
            <a:off x="5278438" y="4181475"/>
            <a:ext cx="6588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Pot</a:t>
            </a:r>
          </a:p>
        </p:txBody>
      </p:sp>
      <p:sp>
        <p:nvSpPr>
          <p:cNvPr id="211028" name="Text Box 84"/>
          <p:cNvSpPr txBox="1">
            <a:spLocks noChangeArrowheads="1"/>
          </p:cNvSpPr>
          <p:nvPr/>
        </p:nvSpPr>
        <p:spPr bwMode="auto">
          <a:xfrm>
            <a:off x="5705475" y="6062663"/>
            <a:ext cx="11890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Candle</a:t>
            </a:r>
          </a:p>
        </p:txBody>
      </p:sp>
      <p:pic>
        <p:nvPicPr>
          <p:cNvPr id="211034" name="Picture 90" descr="Picture of CAWST biosand filter at work. Taken 2006-10-10 in Madurai, India by traveler kfisher.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067550" y="1817688"/>
            <a:ext cx="1033463" cy="2619375"/>
          </a:xfrm>
          <a:prstGeom prst="rect">
            <a:avLst/>
          </a:prstGeom>
          <a:noFill/>
        </p:spPr>
      </p:pic>
      <p:sp>
        <p:nvSpPr>
          <p:cNvPr id="211035" name="Text Box 91"/>
          <p:cNvSpPr txBox="1">
            <a:spLocks noChangeArrowheads="1"/>
          </p:cNvSpPr>
          <p:nvPr/>
        </p:nvSpPr>
        <p:spPr bwMode="auto">
          <a:xfrm>
            <a:off x="1635125" y="2097088"/>
            <a:ext cx="17160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Slow Sand</a:t>
            </a:r>
          </a:p>
        </p:txBody>
      </p:sp>
      <p:pic>
        <p:nvPicPr>
          <p:cNvPr id="211036" name="Picture 92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6597650" y="5167313"/>
            <a:ext cx="2168525" cy="6477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11037" name="Text Box 93"/>
          <p:cNvSpPr txBox="1">
            <a:spLocks noChangeArrowheads="1"/>
          </p:cNvSpPr>
          <p:nvPr/>
        </p:nvSpPr>
        <p:spPr bwMode="auto">
          <a:xfrm>
            <a:off x="7718425" y="5868988"/>
            <a:ext cx="11318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Rough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0736" y="4033723"/>
            <a:ext cx="2130868" cy="186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2279740" y="4327303"/>
            <a:ext cx="1728238" cy="138499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b="0" dirty="0"/>
              <a:t>Stacked Rapid Sand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Filtration with pores partially filled with Aluminum Hydroxide</a:t>
            </a:r>
          </a:p>
        </p:txBody>
      </p:sp>
      <p:pic>
        <p:nvPicPr>
          <p:cNvPr id="317442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0" y="1651818"/>
            <a:ext cx="7167716" cy="492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7446" name="Object 6"/>
          <p:cNvGraphicFramePr>
            <a:graphicFrameLocks noChangeAspect="1"/>
          </p:cNvGraphicFramePr>
          <p:nvPr/>
        </p:nvGraphicFramePr>
        <p:xfrm>
          <a:off x="2687024" y="4306478"/>
          <a:ext cx="3124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10" name="Equation" r:id="rId5" imgW="3124080" imgH="774360" progId="Equation.DSMT4">
                  <p:embed/>
                </p:oleObj>
              </mc:Choice>
              <mc:Fallback>
                <p:oleObj name="Equation" r:id="rId5" imgW="312408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024" y="4306478"/>
                        <a:ext cx="3124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>
            <a:off x="6371303" y="2290917"/>
            <a:ext cx="481781" cy="1588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817081" y="2028585"/>
            <a:ext cx="2326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 of void is filled with floc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V="1">
            <a:off x="4768649" y="3844412"/>
            <a:ext cx="3008672" cy="0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arrow"/>
          </a:ln>
          <a:effectLst/>
        </p:spPr>
      </p:cxn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6715431" y="3817977"/>
          <a:ext cx="2138721" cy="683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11" name="Equation" r:id="rId7" imgW="2425680" imgH="774360" progId="Equation.DSMT4">
                  <p:embed/>
                </p:oleObj>
              </mc:Choice>
              <mc:Fallback>
                <p:oleObj name="Equation" r:id="rId7" imgW="2425680" imgH="774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431" y="3817977"/>
                        <a:ext cx="2138721" cy="683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 bwMode="auto">
          <a:xfrm flipV="1">
            <a:off x="6282813" y="4119714"/>
            <a:ext cx="1533836" cy="1229034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>
            <a:off x="7216877" y="2467898"/>
            <a:ext cx="1691154" cy="1582993"/>
          </a:xfrm>
          <a:prstGeom prst="straightConnector1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179871" y="4326194"/>
            <a:ext cx="5574890" cy="0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890677" y="3962400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chemeClr val="accent4"/>
                </a:solidFill>
              </a:rPr>
              <a:t>Conventional performance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Filtration with pores partially filled with Aluminum Hydroxide</a:t>
            </a:r>
          </a:p>
        </p:txBody>
      </p:sp>
      <p:pic>
        <p:nvPicPr>
          <p:cNvPr id="339970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62746" y="1573161"/>
            <a:ext cx="6396581" cy="437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5842337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0" dirty="0"/>
              <a:t>Alum fluidized-bed pretreatment. </a:t>
            </a:r>
            <a:r>
              <a:rPr lang="en-US" sz="2000" b="0" dirty="0"/>
              <a:t>Particle removal (</a:t>
            </a:r>
            <a:r>
              <a:rPr lang="en-US" sz="2000" b="0" i="1" dirty="0" err="1"/>
              <a:t>pC</a:t>
            </a:r>
            <a:r>
              <a:rPr lang="en-US" sz="2000" b="0" i="1" dirty="0"/>
              <a:t>*</a:t>
            </a:r>
            <a:r>
              <a:rPr lang="en-US" sz="2000" b="0" dirty="0"/>
              <a:t>) over time by a sand filter as a function of the pretreatment dose (mol Al/m</a:t>
            </a:r>
            <a:r>
              <a:rPr lang="en-US" sz="2000" b="0" baseline="30000" dirty="0"/>
              <a:t>3</a:t>
            </a:r>
            <a:r>
              <a:rPr lang="en-US" sz="2000" b="0" dirty="0"/>
              <a:t>). Raw water pH was 7. The results were smoothed by averaging the raw data over 30 second intervals. No coagulant in feed!!!!</a:t>
            </a: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devise fluidized bed equations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84896" y="1981200"/>
            <a:ext cx="4773304" cy="4114800"/>
          </a:xfrm>
        </p:spPr>
        <p:txBody>
          <a:bodyPr/>
          <a:lstStyle/>
          <a:p>
            <a:r>
              <a:rPr lang="en-US" sz="2400" dirty="0"/>
              <a:t>Base model on terminal velocity equations that transition into the turbulent regime</a:t>
            </a:r>
          </a:p>
          <a:p>
            <a:r>
              <a:rPr lang="en-US" sz="2400" dirty="0"/>
              <a:t>Equations will be </a:t>
            </a:r>
          </a:p>
        </p:txBody>
      </p:sp>
      <p:graphicFrame>
        <p:nvGraphicFramePr>
          <p:cNvPr id="926722" name="Object 2"/>
          <p:cNvGraphicFramePr>
            <a:graphicFrameLocks noChangeAspect="1"/>
          </p:cNvGraphicFramePr>
          <p:nvPr/>
        </p:nvGraphicFramePr>
        <p:xfrm>
          <a:off x="476250" y="2243138"/>
          <a:ext cx="293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56" name="Equation" r:id="rId3" imgW="2933640" imgH="939600" progId="Equation.DSMT4">
                  <p:embed/>
                </p:oleObj>
              </mc:Choice>
              <mc:Fallback>
                <p:oleObj name="Equation" r:id="rId3" imgW="293364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2243138"/>
                        <a:ext cx="2933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24" name="Object 4"/>
          <p:cNvGraphicFramePr>
            <a:graphicFrameLocks noChangeAspect="1"/>
          </p:cNvGraphicFramePr>
          <p:nvPr/>
        </p:nvGraphicFramePr>
        <p:xfrm>
          <a:off x="574391" y="3464920"/>
          <a:ext cx="2743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57" name="Equation" r:id="rId5" imgW="2743200" imgH="901440" progId="Equation.DSMT4">
                  <p:embed/>
                </p:oleObj>
              </mc:Choice>
              <mc:Fallback>
                <p:oleObj name="Equation" r:id="rId5" imgW="2743200" imgH="901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91" y="3464920"/>
                        <a:ext cx="2743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87350" y="4694238"/>
          <a:ext cx="2984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58" name="Equation" r:id="rId7" imgW="2984400" imgH="901440" progId="Equation.DSMT4">
                  <p:embed/>
                </p:oleObj>
              </mc:Choice>
              <mc:Fallback>
                <p:oleObj name="Equation" r:id="rId7" imgW="2984400" imgH="901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694238"/>
                        <a:ext cx="2984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6" name="Line 16"/>
          <p:cNvSpPr>
            <a:spLocks noChangeShapeType="1"/>
          </p:cNvSpPr>
          <p:nvPr/>
        </p:nvSpPr>
        <p:spPr bwMode="auto">
          <a:xfrm flipV="1">
            <a:off x="5653088" y="3580210"/>
            <a:ext cx="675085" cy="4048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Choose viscosity!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Fluid Mechanics inertia is a significant “force” for most problems</a:t>
            </a:r>
          </a:p>
          <a:p>
            <a:r>
              <a:rPr lang="en-US"/>
              <a:t>In porous media filtration viscosity is more important that inertia.</a:t>
            </a:r>
          </a:p>
          <a:p>
            <a:r>
              <a:rPr lang="en-US"/>
              <a:t>We will use viscosity as the repeating parameter and get a different set of dimensionless force ratios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5600701" y="3559969"/>
            <a:ext cx="787395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Inertia</a:t>
            </a:r>
          </a:p>
        </p:txBody>
      </p:sp>
      <p:grpSp>
        <p:nvGrpSpPr>
          <p:cNvPr id="81955" name="Group 35"/>
          <p:cNvGrpSpPr>
            <a:grpSpLocks/>
          </p:cNvGrpSpPr>
          <p:nvPr/>
        </p:nvGrpSpPr>
        <p:grpSpPr bwMode="auto">
          <a:xfrm>
            <a:off x="1160860" y="5211369"/>
            <a:ext cx="1402556" cy="619125"/>
            <a:chOff x="975" y="3657"/>
            <a:chExt cx="1178" cy="520"/>
          </a:xfrm>
        </p:grpSpPr>
        <p:sp>
          <p:nvSpPr>
            <p:cNvPr id="81928" name="Text Box 8"/>
            <p:cNvSpPr txBox="1">
              <a:spLocks noChangeArrowheads="1"/>
            </p:cNvSpPr>
            <p:nvPr/>
          </p:nvSpPr>
          <p:spPr bwMode="auto">
            <a:xfrm>
              <a:off x="975" y="3657"/>
              <a:ext cx="1178" cy="3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 dirty="0"/>
                <a:t>Gravitational</a:t>
              </a:r>
            </a:p>
          </p:txBody>
        </p:sp>
        <p:sp>
          <p:nvSpPr>
            <p:cNvPr id="81937" name="Text Box 17"/>
            <p:cNvSpPr txBox="1">
              <a:spLocks noChangeArrowheads="1"/>
            </p:cNvSpPr>
            <p:nvPr/>
          </p:nvSpPr>
          <p:spPr bwMode="auto">
            <a:xfrm>
              <a:off x="1163" y="3867"/>
              <a:ext cx="768" cy="3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 dirty="0"/>
                <a:t>Viscous</a:t>
              </a:r>
            </a:p>
          </p:txBody>
        </p:sp>
        <p:sp>
          <p:nvSpPr>
            <p:cNvPr id="81947" name="Line 27"/>
            <p:cNvSpPr>
              <a:spLocks noChangeShapeType="1"/>
            </p:cNvSpPr>
            <p:nvPr/>
          </p:nvSpPr>
          <p:spPr bwMode="auto">
            <a:xfrm>
              <a:off x="1062" y="3910"/>
              <a:ext cx="9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100"/>
            </a:p>
          </p:txBody>
        </p:sp>
      </p:grpSp>
      <p:grpSp>
        <p:nvGrpSpPr>
          <p:cNvPr id="81957" name="Group 37"/>
          <p:cNvGrpSpPr>
            <a:grpSpLocks/>
          </p:cNvGrpSpPr>
          <p:nvPr/>
        </p:nvGrpSpPr>
        <p:grpSpPr bwMode="auto">
          <a:xfrm>
            <a:off x="3611166" y="5200653"/>
            <a:ext cx="966787" cy="619125"/>
            <a:chOff x="3421" y="3657"/>
            <a:chExt cx="812" cy="520"/>
          </a:xfrm>
        </p:grpSpPr>
        <p:sp>
          <p:nvSpPr>
            <p:cNvPr id="81934" name="Text Box 14"/>
            <p:cNvSpPr txBox="1">
              <a:spLocks noChangeArrowheads="1"/>
            </p:cNvSpPr>
            <p:nvPr/>
          </p:nvSpPr>
          <p:spPr bwMode="auto">
            <a:xfrm>
              <a:off x="3421" y="3657"/>
              <a:ext cx="812" cy="3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/>
                <a:t>Thermal</a:t>
              </a:r>
            </a:p>
          </p:txBody>
        </p:sp>
        <p:sp>
          <p:nvSpPr>
            <p:cNvPr id="81938" name="Text Box 18"/>
            <p:cNvSpPr txBox="1">
              <a:spLocks noChangeArrowheads="1"/>
            </p:cNvSpPr>
            <p:nvPr/>
          </p:nvSpPr>
          <p:spPr bwMode="auto">
            <a:xfrm>
              <a:off x="3451" y="3867"/>
              <a:ext cx="768" cy="3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/>
                <a:t>Viscous</a:t>
              </a:r>
            </a:p>
          </p:txBody>
        </p:sp>
        <p:sp>
          <p:nvSpPr>
            <p:cNvPr id="81948" name="Line 28"/>
            <p:cNvSpPr>
              <a:spLocks noChangeShapeType="1"/>
            </p:cNvSpPr>
            <p:nvPr/>
          </p:nvSpPr>
          <p:spPr bwMode="auto">
            <a:xfrm>
              <a:off x="3490" y="3910"/>
              <a:ext cx="6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100"/>
            </a:p>
          </p:txBody>
        </p:sp>
      </p:grpSp>
      <p:sp>
        <p:nvSpPr>
          <p:cNvPr id="81962" name="Line 42"/>
          <p:cNvSpPr>
            <a:spLocks noChangeShapeType="1"/>
          </p:cNvSpPr>
          <p:nvPr/>
        </p:nvSpPr>
        <p:spPr bwMode="auto">
          <a:xfrm flipV="1">
            <a:off x="1016794" y="5509023"/>
            <a:ext cx="160735" cy="119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81963" name="Line 43"/>
          <p:cNvSpPr>
            <a:spLocks noChangeShapeType="1"/>
          </p:cNvSpPr>
          <p:nvPr/>
        </p:nvSpPr>
        <p:spPr bwMode="auto">
          <a:xfrm flipV="1">
            <a:off x="3476625" y="5504260"/>
            <a:ext cx="160735" cy="119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AB172A-DF97-44E3-A37D-D88AEA8BC5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3" y="5363492"/>
            <a:ext cx="291386" cy="259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5A46C9-524B-4003-99E8-996ADEA34E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363493"/>
            <a:ext cx="410796" cy="2196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Fluidized bed equations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separation distance between sand grains</a:t>
            </a:r>
          </a:p>
          <a:p>
            <a:r>
              <a:rPr lang="en-US" dirty="0"/>
              <a:t>Use flat plate equations to get velocity gradients</a:t>
            </a:r>
          </a:p>
          <a:p>
            <a:r>
              <a:rPr lang="en-US" dirty="0"/>
              <a:t>We need average vertical shear on sand grain to get vertical force. </a:t>
            </a:r>
          </a:p>
          <a:p>
            <a:r>
              <a:rPr lang="en-US" dirty="0"/>
              <a:t>Set shear force equal to net gravity force</a:t>
            </a:r>
          </a:p>
          <a:p>
            <a:r>
              <a:rPr lang="en-US" dirty="0"/>
              <a:t>Calibrate equation by setting equal to </a:t>
            </a:r>
            <a:r>
              <a:rPr lang="en-US" dirty="0" err="1"/>
              <a:t>Kozeny</a:t>
            </a:r>
            <a:r>
              <a:rPr lang="en-US" dirty="0"/>
              <a:t> at fluidization initiation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vertical projection of sand grain surface area (or simple surface area)</a:t>
            </a:r>
          </a:p>
          <a:p>
            <a:r>
              <a:rPr lang="en-US" dirty="0"/>
              <a:t>Average horizontal distance between sand grains (center to center and then gap). </a:t>
            </a:r>
          </a:p>
          <a:p>
            <a:r>
              <a:rPr lang="en-US" dirty="0"/>
              <a:t>Use separation distance to calculate velocity gradient</a:t>
            </a:r>
          </a:p>
          <a:p>
            <a:r>
              <a:rPr lang="en-US"/>
              <a:t>* </a:t>
            </a:r>
            <a:r>
              <a:rPr lang="en-US" dirty="0"/>
              <a:t>This method gets quite complex because boundary layer is developing over scale of a </a:t>
            </a:r>
            <a:r>
              <a:rPr lang="en-US"/>
              <a:t>sand grain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Questions</a:t>
            </a:r>
            <a:br>
              <a:rPr lang="en-US" dirty="0"/>
            </a:br>
            <a:r>
              <a:rPr lang="en-US" dirty="0"/>
              <a:t> Key questions to ask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this hard? (led to the </a:t>
            </a:r>
            <a:r>
              <a:rPr lang="en-US" dirty="0" err="1"/>
              <a:t>StaRS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is the limitation of the existing design?</a:t>
            </a:r>
          </a:p>
          <a:p>
            <a:r>
              <a:rPr lang="en-US" dirty="0"/>
              <a:t>How could we change this geometry?</a:t>
            </a:r>
          </a:p>
          <a:p>
            <a:pPr lvl="1"/>
            <a:r>
              <a:rPr lang="en-US" dirty="0"/>
              <a:t>Turn it inside out</a:t>
            </a:r>
          </a:p>
          <a:p>
            <a:pPr lvl="1"/>
            <a:r>
              <a:rPr lang="en-US" dirty="0"/>
              <a:t>Rotate it</a:t>
            </a:r>
          </a:p>
          <a:p>
            <a:pPr lvl="1"/>
            <a:r>
              <a:rPr lang="en-US" dirty="0"/>
              <a:t>Shrink it</a:t>
            </a:r>
          </a:p>
          <a:p>
            <a:pPr lvl="1"/>
            <a:r>
              <a:rPr lang="en-US" dirty="0"/>
              <a:t>Expand it</a:t>
            </a:r>
          </a:p>
          <a:p>
            <a:r>
              <a:rPr lang="en-US" dirty="0"/>
              <a:t>Why are these our only options?</a:t>
            </a:r>
          </a:p>
          <a:p>
            <a:r>
              <a:rPr lang="en-US" dirty="0"/>
              <a:t>Could we cross pollinate our options?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5704114" cy="1143000"/>
          </a:xfrm>
        </p:spPr>
        <p:txBody>
          <a:bodyPr/>
          <a:lstStyle/>
          <a:p>
            <a:r>
              <a:rPr lang="en-US" dirty="0"/>
              <a:t>Alternative to deep filter boxes - Pressure RSF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Proper backwashing of a pressure filter is difficult because the filter sand is not visible to the operator. </a:t>
            </a:r>
          </a:p>
          <a:p>
            <a:r>
              <a:rPr lang="en-US" sz="2000" dirty="0"/>
              <a:t>Observation of the following are not possible</a:t>
            </a:r>
          </a:p>
          <a:p>
            <a:pPr lvl="1"/>
            <a:r>
              <a:rPr lang="en-US" sz="1800" dirty="0"/>
              <a:t>Presence of filter cracks or </a:t>
            </a:r>
            <a:r>
              <a:rPr lang="en-US" sz="1800" dirty="0" err="1"/>
              <a:t>mudballs</a:t>
            </a:r>
            <a:endParaRPr lang="en-US" sz="1800" dirty="0"/>
          </a:p>
          <a:p>
            <a:pPr lvl="1"/>
            <a:r>
              <a:rPr lang="en-US" sz="1800" dirty="0"/>
              <a:t>Backwash water distribution</a:t>
            </a:r>
          </a:p>
          <a:p>
            <a:pPr lvl="1"/>
            <a:r>
              <a:rPr lang="en-US" sz="1800" dirty="0"/>
              <a:t>Uniformity of rate of cleanup of the wash water over the full filter area</a:t>
            </a:r>
          </a:p>
          <a:p>
            <a:pPr lvl="1"/>
            <a:r>
              <a:rPr lang="en-US" sz="1800" dirty="0"/>
              <a:t>Proper functioning of the auxiliary scour devices</a:t>
            </a:r>
          </a:p>
          <a:p>
            <a:pPr lvl="1"/>
            <a:r>
              <a:rPr lang="en-US" sz="1800" dirty="0"/>
              <a:t>Elevation and appearance of the top surface of the sand after the backwash</a:t>
            </a:r>
          </a:p>
          <a:p>
            <a:pPr lvl="1"/>
            <a:r>
              <a:rPr lang="en-US" sz="1800" dirty="0"/>
              <a:t>Extent of fluidization and bed expansion during backwash</a:t>
            </a:r>
          </a:p>
          <a:p>
            <a:pPr lvl="1"/>
            <a:r>
              <a:rPr lang="en-US" sz="1800" dirty="0"/>
              <a:t>Loss of filter media</a:t>
            </a:r>
          </a:p>
          <a:p>
            <a:r>
              <a:rPr lang="en-US" sz="2000" dirty="0"/>
              <a:t>Some state regulatory agencies prohibit use of pressure filters for drinking water treatment</a:t>
            </a:r>
          </a:p>
        </p:txBody>
      </p:sp>
      <p:pic>
        <p:nvPicPr>
          <p:cNvPr id="491522" name="Picture 2" descr="C:\Documents and Settings\mw24\Desktop\New Folder\guatemala 2010\DSC03842.JPG"/>
          <p:cNvPicPr>
            <a:picLocks noChangeAspect="1" noChangeArrowheads="1"/>
          </p:cNvPicPr>
          <p:nvPr/>
        </p:nvPicPr>
        <p:blipFill>
          <a:blip r:embed="rId3" cstate="print"/>
          <a:srcRect t="21579"/>
          <a:stretch>
            <a:fillRect/>
          </a:stretch>
        </p:blipFill>
        <p:spPr bwMode="auto">
          <a:xfrm>
            <a:off x="5692877" y="-1"/>
            <a:ext cx="3451123" cy="2029805"/>
          </a:xfrm>
          <a:prstGeom prst="rect">
            <a:avLst/>
          </a:prstGeom>
          <a:noFill/>
        </p:spPr>
      </p:pic>
      <p:sp>
        <p:nvSpPr>
          <p:cNvPr id="5" name="&quot;No&quot; Symbol 4"/>
          <p:cNvSpPr/>
          <p:nvPr/>
        </p:nvSpPr>
        <p:spPr bwMode="auto">
          <a:xfrm>
            <a:off x="9281651" y="117987"/>
            <a:ext cx="2104103" cy="1828800"/>
          </a:xfrm>
          <a:prstGeom prst="noSmoking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183642" y="2320119"/>
            <a:ext cx="2866030" cy="354842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5269E-6 L -0.31597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028700"/>
            <a:ext cx="5282985" cy="857250"/>
          </a:xfrm>
        </p:spPr>
        <p:txBody>
          <a:bodyPr/>
          <a:lstStyle/>
          <a:p>
            <a:r>
              <a:rPr lang="en-US" dirty="0"/>
              <a:t>Dimensionless Force Ratios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348712" y="2057401"/>
            <a:ext cx="61722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Reynolds Number</a:t>
            </a:r>
          </a:p>
          <a:p>
            <a:pPr>
              <a:lnSpc>
                <a:spcPct val="150000"/>
              </a:lnSpc>
            </a:pPr>
            <a:r>
              <a:rPr lang="en-US" dirty="0"/>
              <a:t>Froude Number</a:t>
            </a:r>
          </a:p>
          <a:p>
            <a:pPr>
              <a:lnSpc>
                <a:spcPct val="150000"/>
              </a:lnSpc>
            </a:pPr>
            <a:r>
              <a:rPr lang="en-US" dirty="0"/>
              <a:t>Weber Number</a:t>
            </a:r>
          </a:p>
          <a:p>
            <a:pPr>
              <a:lnSpc>
                <a:spcPct val="150000"/>
              </a:lnSpc>
            </a:pPr>
            <a:r>
              <a:rPr lang="en-US" dirty="0"/>
              <a:t>Mach Number</a:t>
            </a:r>
          </a:p>
          <a:p>
            <a:pPr>
              <a:lnSpc>
                <a:spcPct val="150000"/>
              </a:lnSpc>
            </a:pPr>
            <a:r>
              <a:rPr lang="en-US" dirty="0"/>
              <a:t>Pressure/Drag Coefficients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(dependent parameters that we </a:t>
            </a:r>
            <a:br>
              <a:rPr lang="en-US" sz="1500" dirty="0"/>
            </a:br>
            <a:r>
              <a:rPr lang="en-US" sz="1500" dirty="0"/>
              <a:t>measure experimentally)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033075" y="5030169"/>
            <a:ext cx="447514" cy="1511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546DCC9-6DDC-4231-BF9B-CD3D62FD80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79" y="1194225"/>
            <a:ext cx="873600" cy="503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8A2DC3-8CE0-4629-B188-2E1C8B034C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18" y="2164414"/>
            <a:ext cx="966857" cy="5170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C07592-F329-4C0E-AC93-61DD3883846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34" y="2188413"/>
            <a:ext cx="833828" cy="4690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2CAE06-ACF3-4695-A559-88DC9E22ADD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91" y="2762533"/>
            <a:ext cx="922972" cy="5225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06272B-1090-4040-9AD0-6325DA42CE1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34" y="2910648"/>
            <a:ext cx="698057" cy="2262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FDDCB2-7DF4-43F0-94DA-840DB6D38BF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18" y="3427460"/>
            <a:ext cx="1040914" cy="5033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B864780-83F5-4386-99A1-2E1FED9C746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33" y="3549607"/>
            <a:ext cx="692572" cy="410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87812F-2B5F-42E3-9C30-5959A38C15D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19" y="4102224"/>
            <a:ext cx="751543" cy="46902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D3A904-C6F2-456A-8967-E7DEF564B1F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33" y="4089915"/>
            <a:ext cx="955886" cy="5033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C615BA-5C79-4326-9392-2762A35D910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65" y="4759573"/>
            <a:ext cx="1254857" cy="2262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7DDD61-B6F2-4DC7-8A90-FA830C1E009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94" y="5231497"/>
            <a:ext cx="1276256" cy="4829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B53E70D-0D35-45BA-B8B4-086B41891E4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355" y="5262215"/>
            <a:ext cx="1092325" cy="4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174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</a:t>
            </a:r>
          </a:p>
        </p:txBody>
      </p:sp>
      <p:sp>
        <p:nvSpPr>
          <p:cNvPr id="275461" name="Freeform 5"/>
          <p:cNvSpPr>
            <a:spLocks/>
          </p:cNvSpPr>
          <p:nvPr/>
        </p:nvSpPr>
        <p:spPr bwMode="auto">
          <a:xfrm>
            <a:off x="2751535" y="2742010"/>
            <a:ext cx="161925" cy="85725"/>
          </a:xfrm>
          <a:custGeom>
            <a:avLst/>
            <a:gdLst/>
            <a:ahLst/>
            <a:cxnLst>
              <a:cxn ang="0">
                <a:pos x="136" y="40"/>
              </a:cxn>
              <a:cxn ang="0">
                <a:pos x="0" y="72"/>
              </a:cxn>
              <a:cxn ang="0">
                <a:pos x="0" y="40"/>
              </a:cxn>
              <a:cxn ang="0">
                <a:pos x="0" y="0"/>
              </a:cxn>
              <a:cxn ang="0">
                <a:pos x="136" y="40"/>
              </a:cxn>
            </a:cxnLst>
            <a:rect l="0" t="0" r="r" b="b"/>
            <a:pathLst>
              <a:path w="136" h="72">
                <a:moveTo>
                  <a:pt x="136" y="40"/>
                </a:moveTo>
                <a:lnTo>
                  <a:pt x="0" y="72"/>
                </a:lnTo>
                <a:lnTo>
                  <a:pt x="0" y="40"/>
                </a:lnTo>
                <a:lnTo>
                  <a:pt x="0" y="0"/>
                </a:lnTo>
                <a:lnTo>
                  <a:pt x="136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752475" y="2789635"/>
            <a:ext cx="1999060" cy="119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1837135" y="2503885"/>
            <a:ext cx="1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rgbClr val="000000"/>
                </a:solidFill>
              </a:rPr>
              <a:t>v</a:t>
            </a:r>
            <a:endParaRPr lang="en-US" sz="2100" b="0"/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1941910" y="2637235"/>
            <a:ext cx="2051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</a:rPr>
              <a:t>pore</a:t>
            </a:r>
            <a:endParaRPr lang="en-US" sz="2100" b="0"/>
          </a:p>
        </p:txBody>
      </p:sp>
      <p:sp>
        <p:nvSpPr>
          <p:cNvPr id="275465" name="Oval 9"/>
          <p:cNvSpPr>
            <a:spLocks noChangeArrowheads="1"/>
          </p:cNvSpPr>
          <p:nvPr/>
        </p:nvSpPr>
        <p:spPr bwMode="auto">
          <a:xfrm>
            <a:off x="647700" y="2732485"/>
            <a:ext cx="104775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5466" name="Oval 10"/>
          <p:cNvSpPr>
            <a:spLocks noChangeArrowheads="1"/>
          </p:cNvSpPr>
          <p:nvPr/>
        </p:nvSpPr>
        <p:spPr bwMode="auto">
          <a:xfrm>
            <a:off x="647700" y="2732485"/>
            <a:ext cx="104775" cy="1047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5467" name="Freeform 11"/>
          <p:cNvSpPr>
            <a:spLocks/>
          </p:cNvSpPr>
          <p:nvPr/>
        </p:nvSpPr>
        <p:spPr bwMode="auto">
          <a:xfrm>
            <a:off x="2742010" y="3199210"/>
            <a:ext cx="171450" cy="76200"/>
          </a:xfrm>
          <a:custGeom>
            <a:avLst/>
            <a:gdLst/>
            <a:ahLst/>
            <a:cxnLst>
              <a:cxn ang="0">
                <a:pos x="144" y="64"/>
              </a:cxn>
              <a:cxn ang="0">
                <a:pos x="0" y="64"/>
              </a:cxn>
              <a:cxn ang="0">
                <a:pos x="8" y="32"/>
              </a:cxn>
              <a:cxn ang="0">
                <a:pos x="16" y="0"/>
              </a:cxn>
              <a:cxn ang="0">
                <a:pos x="144" y="64"/>
              </a:cxn>
            </a:cxnLst>
            <a:rect l="0" t="0" r="r" b="b"/>
            <a:pathLst>
              <a:path w="144" h="64">
                <a:moveTo>
                  <a:pt x="144" y="64"/>
                </a:moveTo>
                <a:lnTo>
                  <a:pt x="0" y="64"/>
                </a:lnTo>
                <a:lnTo>
                  <a:pt x="8" y="32"/>
                </a:lnTo>
                <a:lnTo>
                  <a:pt x="16" y="0"/>
                </a:lnTo>
                <a:lnTo>
                  <a:pt x="144" y="6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5468" name="Line 12"/>
          <p:cNvSpPr>
            <a:spLocks noChangeShapeType="1"/>
          </p:cNvSpPr>
          <p:nvPr/>
        </p:nvSpPr>
        <p:spPr bwMode="auto">
          <a:xfrm>
            <a:off x="752475" y="2789635"/>
            <a:ext cx="1999060" cy="447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5469" name="Freeform 13"/>
          <p:cNvSpPr>
            <a:spLocks/>
          </p:cNvSpPr>
          <p:nvPr/>
        </p:nvSpPr>
        <p:spPr bwMode="auto">
          <a:xfrm>
            <a:off x="2875360" y="3113485"/>
            <a:ext cx="76200" cy="161925"/>
          </a:xfrm>
          <a:custGeom>
            <a:avLst/>
            <a:gdLst/>
            <a:ahLst/>
            <a:cxnLst>
              <a:cxn ang="0">
                <a:pos x="32" y="136"/>
              </a:cxn>
              <a:cxn ang="0">
                <a:pos x="0" y="0"/>
              </a:cxn>
              <a:cxn ang="0">
                <a:pos x="32" y="0"/>
              </a:cxn>
              <a:cxn ang="0">
                <a:pos x="64" y="0"/>
              </a:cxn>
              <a:cxn ang="0">
                <a:pos x="32" y="136"/>
              </a:cxn>
            </a:cxnLst>
            <a:rect l="0" t="0" r="r" b="b"/>
            <a:pathLst>
              <a:path w="64" h="136">
                <a:moveTo>
                  <a:pt x="32" y="136"/>
                </a:moveTo>
                <a:lnTo>
                  <a:pt x="0" y="0"/>
                </a:lnTo>
                <a:lnTo>
                  <a:pt x="32" y="0"/>
                </a:lnTo>
                <a:lnTo>
                  <a:pt x="64" y="0"/>
                </a:lnTo>
                <a:lnTo>
                  <a:pt x="32" y="1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5470" name="Line 14"/>
          <p:cNvSpPr>
            <a:spLocks noChangeShapeType="1"/>
          </p:cNvSpPr>
          <p:nvPr/>
        </p:nvSpPr>
        <p:spPr bwMode="auto">
          <a:xfrm>
            <a:off x="2913460" y="2789635"/>
            <a:ext cx="1190" cy="323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5471" name="Oval 15"/>
          <p:cNvSpPr>
            <a:spLocks noChangeArrowheads="1"/>
          </p:cNvSpPr>
          <p:nvPr/>
        </p:nvSpPr>
        <p:spPr bwMode="auto">
          <a:xfrm>
            <a:off x="2856310" y="3218260"/>
            <a:ext cx="104775" cy="103584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5472" name="Oval 16"/>
          <p:cNvSpPr>
            <a:spLocks noChangeArrowheads="1"/>
          </p:cNvSpPr>
          <p:nvPr/>
        </p:nvSpPr>
        <p:spPr bwMode="auto">
          <a:xfrm>
            <a:off x="2856310" y="3218260"/>
            <a:ext cx="104775" cy="103584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590550" y="2247900"/>
            <a:ext cx="2695575" cy="1420416"/>
            <a:chOff x="496" y="1168"/>
            <a:chExt cx="2264" cy="1193"/>
          </a:xfrm>
        </p:grpSpPr>
        <p:grpSp>
          <p:nvGrpSpPr>
            <p:cNvPr id="275475" name="Group 19"/>
            <p:cNvGrpSpPr>
              <a:grpSpLocks/>
            </p:cNvGrpSpPr>
            <p:nvPr/>
          </p:nvGrpSpPr>
          <p:grpSpPr bwMode="auto">
            <a:xfrm>
              <a:off x="496" y="1168"/>
              <a:ext cx="2264" cy="137"/>
              <a:chOff x="576" y="1536"/>
              <a:chExt cx="2264" cy="137"/>
            </a:xfrm>
          </p:grpSpPr>
          <p:sp>
            <p:nvSpPr>
              <p:cNvPr id="275476" name="Rectangle 20" descr="Light upward diagonal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2263" cy="136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100"/>
              </a:p>
            </p:txBody>
          </p:sp>
          <p:grpSp>
            <p:nvGrpSpPr>
              <p:cNvPr id="275477" name="Group 21"/>
              <p:cNvGrpSpPr>
                <a:grpSpLocks/>
              </p:cNvGrpSpPr>
              <p:nvPr/>
            </p:nvGrpSpPr>
            <p:grpSpPr bwMode="auto">
              <a:xfrm>
                <a:off x="576" y="1536"/>
                <a:ext cx="2264" cy="137"/>
                <a:chOff x="576" y="1536"/>
                <a:chExt cx="2264" cy="137"/>
              </a:xfrm>
            </p:grpSpPr>
            <p:sp>
              <p:nvSpPr>
                <p:cNvPr id="275478" name="Line 22"/>
                <p:cNvSpPr>
                  <a:spLocks noChangeShapeType="1"/>
                </p:cNvSpPr>
                <p:nvPr/>
              </p:nvSpPr>
              <p:spPr bwMode="auto">
                <a:xfrm>
                  <a:off x="576" y="1536"/>
                  <a:ext cx="1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/>
                </a:p>
              </p:txBody>
            </p:sp>
            <p:sp>
              <p:nvSpPr>
                <p:cNvPr id="275479" name="Line 23"/>
                <p:cNvSpPr>
                  <a:spLocks noChangeShapeType="1"/>
                </p:cNvSpPr>
                <p:nvPr/>
              </p:nvSpPr>
              <p:spPr bwMode="auto">
                <a:xfrm>
                  <a:off x="576" y="1672"/>
                  <a:ext cx="2263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/>
                </a:p>
              </p:txBody>
            </p:sp>
            <p:sp>
              <p:nvSpPr>
                <p:cNvPr id="27548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839" y="1536"/>
                  <a:ext cx="1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/>
                </a:p>
              </p:txBody>
            </p:sp>
          </p:grpSp>
        </p:grpSp>
        <p:grpSp>
          <p:nvGrpSpPr>
            <p:cNvPr id="275481" name="Group 25"/>
            <p:cNvGrpSpPr>
              <a:grpSpLocks/>
            </p:cNvGrpSpPr>
            <p:nvPr/>
          </p:nvGrpSpPr>
          <p:grpSpPr bwMode="auto">
            <a:xfrm flipV="1">
              <a:off x="496" y="2224"/>
              <a:ext cx="2264" cy="137"/>
              <a:chOff x="576" y="1536"/>
              <a:chExt cx="2264" cy="137"/>
            </a:xfrm>
          </p:grpSpPr>
          <p:sp>
            <p:nvSpPr>
              <p:cNvPr id="275482" name="Rectangle 26" descr="Light upward diagonal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2263" cy="136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100"/>
              </a:p>
            </p:txBody>
          </p:sp>
          <p:grpSp>
            <p:nvGrpSpPr>
              <p:cNvPr id="275483" name="Group 27"/>
              <p:cNvGrpSpPr>
                <a:grpSpLocks/>
              </p:cNvGrpSpPr>
              <p:nvPr/>
            </p:nvGrpSpPr>
            <p:grpSpPr bwMode="auto">
              <a:xfrm>
                <a:off x="576" y="1536"/>
                <a:ext cx="2264" cy="137"/>
                <a:chOff x="576" y="1536"/>
                <a:chExt cx="2264" cy="137"/>
              </a:xfrm>
            </p:grpSpPr>
            <p:sp>
              <p:nvSpPr>
                <p:cNvPr id="275484" name="Line 28"/>
                <p:cNvSpPr>
                  <a:spLocks noChangeShapeType="1"/>
                </p:cNvSpPr>
                <p:nvPr/>
              </p:nvSpPr>
              <p:spPr bwMode="auto">
                <a:xfrm>
                  <a:off x="576" y="1536"/>
                  <a:ext cx="1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/>
                </a:p>
              </p:txBody>
            </p:sp>
            <p:sp>
              <p:nvSpPr>
                <p:cNvPr id="275485" name="Line 29"/>
                <p:cNvSpPr>
                  <a:spLocks noChangeShapeType="1"/>
                </p:cNvSpPr>
                <p:nvPr/>
              </p:nvSpPr>
              <p:spPr bwMode="auto">
                <a:xfrm>
                  <a:off x="576" y="1672"/>
                  <a:ext cx="2263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/>
                </a:p>
              </p:txBody>
            </p:sp>
            <p:sp>
              <p:nvSpPr>
                <p:cNvPr id="27548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39" y="1536"/>
                  <a:ext cx="1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/>
                </a:p>
              </p:txBody>
            </p:sp>
          </p:grpSp>
        </p:grpSp>
      </p:grpSp>
      <p:sp>
        <p:nvSpPr>
          <p:cNvPr id="275487" name="Text Box 31"/>
          <p:cNvSpPr txBox="1">
            <a:spLocks noChangeArrowheads="1"/>
          </p:cNvSpPr>
          <p:nvPr/>
        </p:nvSpPr>
        <p:spPr bwMode="auto">
          <a:xfrm>
            <a:off x="242887" y="4210050"/>
            <a:ext cx="2882504" cy="106182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100" b="0"/>
              <a:t>Gravity only helps when the streamline has a _________ component.</a:t>
            </a:r>
          </a:p>
        </p:txBody>
      </p:sp>
      <p:sp>
        <p:nvSpPr>
          <p:cNvPr id="275488" name="Rectangle 32"/>
          <p:cNvSpPr>
            <a:spLocks noChangeArrowheads="1"/>
          </p:cNvSpPr>
          <p:nvPr/>
        </p:nvSpPr>
        <p:spPr bwMode="auto">
          <a:xfrm>
            <a:off x="265510" y="4874419"/>
            <a:ext cx="1279517" cy="41549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100" b="0">
                <a:solidFill>
                  <a:schemeClr val="folHlink"/>
                </a:solidFill>
              </a:rPr>
              <a:t>horizontal</a:t>
            </a:r>
          </a:p>
        </p:txBody>
      </p:sp>
      <p:sp>
        <p:nvSpPr>
          <p:cNvPr id="275494" name="Text Box 38"/>
          <p:cNvSpPr txBox="1">
            <a:spLocks noChangeArrowheads="1"/>
          </p:cNvSpPr>
          <p:nvPr/>
        </p:nvSpPr>
        <p:spPr bwMode="auto">
          <a:xfrm>
            <a:off x="3599260" y="2182416"/>
            <a:ext cx="1069524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velocities</a:t>
            </a:r>
          </a:p>
        </p:txBody>
      </p:sp>
      <p:sp>
        <p:nvSpPr>
          <p:cNvPr id="275495" name="Text Box 39"/>
          <p:cNvSpPr txBox="1">
            <a:spLocks noChangeArrowheads="1"/>
          </p:cNvSpPr>
          <p:nvPr/>
        </p:nvSpPr>
        <p:spPr bwMode="auto">
          <a:xfrm>
            <a:off x="5511404" y="2171700"/>
            <a:ext cx="806631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folHlink"/>
                </a:solidFill>
              </a:rPr>
              <a:t>forces </a:t>
            </a:r>
          </a:p>
        </p:txBody>
      </p:sp>
      <p:sp>
        <p:nvSpPr>
          <p:cNvPr id="275496" name="Line 40"/>
          <p:cNvSpPr>
            <a:spLocks noChangeShapeType="1"/>
          </p:cNvSpPr>
          <p:nvPr/>
        </p:nvSpPr>
        <p:spPr bwMode="auto">
          <a:xfrm>
            <a:off x="3595688" y="2499122"/>
            <a:ext cx="10489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275497" name="Line 41"/>
          <p:cNvSpPr>
            <a:spLocks noChangeShapeType="1"/>
          </p:cNvSpPr>
          <p:nvPr/>
        </p:nvSpPr>
        <p:spPr bwMode="auto">
          <a:xfrm>
            <a:off x="5420916" y="2477691"/>
            <a:ext cx="8929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275498" name="AutoShape 42"/>
          <p:cNvSpPr>
            <a:spLocks noChangeArrowheads="1"/>
          </p:cNvSpPr>
          <p:nvPr/>
        </p:nvSpPr>
        <p:spPr bwMode="auto">
          <a:xfrm>
            <a:off x="2951560" y="4886043"/>
            <a:ext cx="204383" cy="43157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275499" name="Text Box 43"/>
          <p:cNvSpPr txBox="1">
            <a:spLocks noChangeArrowheads="1"/>
          </p:cNvSpPr>
          <p:nvPr/>
        </p:nvSpPr>
        <p:spPr bwMode="auto">
          <a:xfrm>
            <a:off x="3017044" y="5620941"/>
            <a:ext cx="1890261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Use this definition</a:t>
            </a:r>
          </a:p>
        </p:txBody>
      </p:sp>
      <p:sp>
        <p:nvSpPr>
          <p:cNvPr id="275500" name="Line 44"/>
          <p:cNvSpPr>
            <a:spLocks noChangeShapeType="1"/>
          </p:cNvSpPr>
          <p:nvPr/>
        </p:nvSpPr>
        <p:spPr bwMode="auto">
          <a:xfrm flipV="1">
            <a:off x="3844529" y="5585223"/>
            <a:ext cx="0" cy="145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 sz="2100"/>
          </a:p>
        </p:txBody>
      </p:sp>
      <p:pic>
        <p:nvPicPr>
          <p:cNvPr id="45" name="Picture 4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42" y="919765"/>
            <a:ext cx="798383" cy="27847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09" y="1617382"/>
            <a:ext cx="698242" cy="2263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86" y="2804621"/>
            <a:ext cx="1649142" cy="457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36" y="2809765"/>
            <a:ext cx="694857" cy="449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57" y="3742228"/>
            <a:ext cx="696000" cy="372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58" y="3664514"/>
            <a:ext cx="908571" cy="52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94" y="4883349"/>
            <a:ext cx="1858283" cy="5002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29" y="4894683"/>
            <a:ext cx="1774276" cy="47759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88" grpId="0"/>
      <p:bldP spid="275494" grpId="0"/>
      <p:bldP spid="275495" grpId="0"/>
      <p:bldP spid="2754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Diffusion (Brownian Motion)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3781425" y="3928557"/>
            <a:ext cx="2900363" cy="646331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1800" b="0">
                <a:cs typeface="Times New Roman" pitchFamily="18" charset="0"/>
              </a:rPr>
              <a:t>k</a:t>
            </a:r>
            <a:r>
              <a:rPr lang="en-US" sz="1800" b="0" baseline="-25000">
                <a:cs typeface="Times New Roman" pitchFamily="18" charset="0"/>
              </a:rPr>
              <a:t>B</a:t>
            </a:r>
            <a:r>
              <a:rPr lang="en-US" sz="1800" b="0">
                <a:cs typeface="Times New Roman" pitchFamily="18" charset="0"/>
              </a:rPr>
              <a:t>=1.38 x 10</a:t>
            </a:r>
            <a:r>
              <a:rPr lang="en-US" sz="1800" b="0" baseline="30000">
                <a:cs typeface="Times New Roman" pitchFamily="18" charset="0"/>
              </a:rPr>
              <a:t>-23</a:t>
            </a:r>
            <a:r>
              <a:rPr lang="en-US" sz="1800" b="0">
                <a:cs typeface="Times New Roman" pitchFamily="18" charset="0"/>
              </a:rPr>
              <a:t> J/°K</a:t>
            </a:r>
          </a:p>
          <a:p>
            <a:pPr algn="just" eaLnBrk="1" hangingPunct="1"/>
            <a:r>
              <a:rPr lang="en-US" sz="1800" b="0">
                <a:cs typeface="Times New Roman" pitchFamily="18" charset="0"/>
              </a:rPr>
              <a:t>T = absolute temperature</a:t>
            </a:r>
            <a:endParaRPr lang="en-US" sz="1800" b="0"/>
          </a:p>
        </p:txBody>
      </p:sp>
      <p:sp>
        <p:nvSpPr>
          <p:cNvPr id="277508" name="Freeform 4"/>
          <p:cNvSpPr>
            <a:spLocks/>
          </p:cNvSpPr>
          <p:nvPr/>
        </p:nvSpPr>
        <p:spPr bwMode="auto">
          <a:xfrm>
            <a:off x="2703910" y="2752725"/>
            <a:ext cx="161925" cy="85725"/>
          </a:xfrm>
          <a:custGeom>
            <a:avLst/>
            <a:gdLst/>
            <a:ahLst/>
            <a:cxnLst>
              <a:cxn ang="0">
                <a:pos x="136" y="32"/>
              </a:cxn>
              <a:cxn ang="0">
                <a:pos x="0" y="72"/>
              </a:cxn>
              <a:cxn ang="0">
                <a:pos x="0" y="32"/>
              </a:cxn>
              <a:cxn ang="0">
                <a:pos x="0" y="0"/>
              </a:cxn>
              <a:cxn ang="0">
                <a:pos x="136" y="32"/>
              </a:cxn>
            </a:cxnLst>
            <a:rect l="0" t="0" r="r" b="b"/>
            <a:pathLst>
              <a:path w="136" h="72">
                <a:moveTo>
                  <a:pt x="136" y="32"/>
                </a:moveTo>
                <a:lnTo>
                  <a:pt x="0" y="72"/>
                </a:lnTo>
                <a:lnTo>
                  <a:pt x="0" y="32"/>
                </a:lnTo>
                <a:lnTo>
                  <a:pt x="0" y="0"/>
                </a:lnTo>
                <a:lnTo>
                  <a:pt x="136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09" name="Line 5"/>
          <p:cNvSpPr>
            <a:spLocks noChangeShapeType="1"/>
          </p:cNvSpPr>
          <p:nvPr/>
        </p:nvSpPr>
        <p:spPr bwMode="auto">
          <a:xfrm>
            <a:off x="800100" y="2800350"/>
            <a:ext cx="1999060" cy="119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1960960" y="2524126"/>
            <a:ext cx="1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Helvetica"/>
              </a:rPr>
              <a:t>v</a:t>
            </a:r>
            <a:endParaRPr lang="en-US" sz="2100" b="0"/>
          </a:p>
        </p:txBody>
      </p:sp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2065735" y="2647951"/>
            <a:ext cx="2308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Helvetica"/>
              </a:rPr>
              <a:t>pore</a:t>
            </a:r>
            <a:endParaRPr lang="en-US" sz="2100" b="0"/>
          </a:p>
        </p:txBody>
      </p:sp>
      <p:sp>
        <p:nvSpPr>
          <p:cNvPr id="277512" name="Oval 8"/>
          <p:cNvSpPr>
            <a:spLocks noChangeArrowheads="1"/>
          </p:cNvSpPr>
          <p:nvPr/>
        </p:nvSpPr>
        <p:spPr bwMode="auto">
          <a:xfrm>
            <a:off x="771525" y="2752725"/>
            <a:ext cx="104775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13" name="Oval 9"/>
          <p:cNvSpPr>
            <a:spLocks noChangeArrowheads="1"/>
          </p:cNvSpPr>
          <p:nvPr/>
        </p:nvSpPr>
        <p:spPr bwMode="auto">
          <a:xfrm>
            <a:off x="771525" y="2752725"/>
            <a:ext cx="104775" cy="1047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14" name="Freeform 10"/>
          <p:cNvSpPr>
            <a:spLocks/>
          </p:cNvSpPr>
          <p:nvPr/>
        </p:nvSpPr>
        <p:spPr bwMode="auto">
          <a:xfrm>
            <a:off x="2818210" y="3048000"/>
            <a:ext cx="76200" cy="152400"/>
          </a:xfrm>
          <a:custGeom>
            <a:avLst/>
            <a:gdLst/>
            <a:ahLst/>
            <a:cxnLst>
              <a:cxn ang="0">
                <a:pos x="32" y="128"/>
              </a:cxn>
              <a:cxn ang="0">
                <a:pos x="0" y="0"/>
              </a:cxn>
              <a:cxn ang="0">
                <a:pos x="32" y="0"/>
              </a:cxn>
              <a:cxn ang="0">
                <a:pos x="64" y="0"/>
              </a:cxn>
              <a:cxn ang="0">
                <a:pos x="32" y="128"/>
              </a:cxn>
            </a:cxnLst>
            <a:rect l="0" t="0" r="r" b="b"/>
            <a:pathLst>
              <a:path w="64" h="128">
                <a:moveTo>
                  <a:pt x="32" y="128"/>
                </a:moveTo>
                <a:lnTo>
                  <a:pt x="0" y="0"/>
                </a:lnTo>
                <a:lnTo>
                  <a:pt x="32" y="0"/>
                </a:lnTo>
                <a:lnTo>
                  <a:pt x="64" y="0"/>
                </a:lnTo>
                <a:lnTo>
                  <a:pt x="32" y="1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15" name="Line 11"/>
          <p:cNvSpPr>
            <a:spLocks noChangeShapeType="1"/>
          </p:cNvSpPr>
          <p:nvPr/>
        </p:nvSpPr>
        <p:spPr bwMode="auto">
          <a:xfrm>
            <a:off x="2856310" y="2800350"/>
            <a:ext cx="1190" cy="333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16" name="Oval 12"/>
          <p:cNvSpPr>
            <a:spLocks noChangeArrowheads="1"/>
          </p:cNvSpPr>
          <p:nvPr/>
        </p:nvSpPr>
        <p:spPr bwMode="auto">
          <a:xfrm>
            <a:off x="2799160" y="3171825"/>
            <a:ext cx="104775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17" name="Oval 13"/>
          <p:cNvSpPr>
            <a:spLocks noChangeArrowheads="1"/>
          </p:cNvSpPr>
          <p:nvPr/>
        </p:nvSpPr>
        <p:spPr bwMode="auto">
          <a:xfrm>
            <a:off x="2799160" y="3171825"/>
            <a:ext cx="104775" cy="1047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18" name="Line 14"/>
          <p:cNvSpPr>
            <a:spLocks noChangeShapeType="1"/>
          </p:cNvSpPr>
          <p:nvPr/>
        </p:nvSpPr>
        <p:spPr bwMode="auto">
          <a:xfrm flipV="1">
            <a:off x="809625" y="2724150"/>
            <a:ext cx="219075" cy="57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19" name="Line 15"/>
          <p:cNvSpPr>
            <a:spLocks noChangeShapeType="1"/>
          </p:cNvSpPr>
          <p:nvPr/>
        </p:nvSpPr>
        <p:spPr bwMode="auto">
          <a:xfrm>
            <a:off x="1028700" y="2724150"/>
            <a:ext cx="161925" cy="161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20" name="Line 16"/>
          <p:cNvSpPr>
            <a:spLocks noChangeShapeType="1"/>
          </p:cNvSpPr>
          <p:nvPr/>
        </p:nvSpPr>
        <p:spPr bwMode="auto">
          <a:xfrm>
            <a:off x="1190625" y="2886075"/>
            <a:ext cx="104775" cy="219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21" name="Line 17"/>
          <p:cNvSpPr>
            <a:spLocks noChangeShapeType="1"/>
          </p:cNvSpPr>
          <p:nvPr/>
        </p:nvSpPr>
        <p:spPr bwMode="auto">
          <a:xfrm flipV="1">
            <a:off x="1295400" y="2990850"/>
            <a:ext cx="219075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22" name="Line 18"/>
          <p:cNvSpPr>
            <a:spLocks noChangeShapeType="1"/>
          </p:cNvSpPr>
          <p:nvPr/>
        </p:nvSpPr>
        <p:spPr bwMode="auto">
          <a:xfrm>
            <a:off x="1514475" y="2990850"/>
            <a:ext cx="219075" cy="57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23" name="Line 19"/>
          <p:cNvSpPr>
            <a:spLocks noChangeShapeType="1"/>
          </p:cNvSpPr>
          <p:nvPr/>
        </p:nvSpPr>
        <p:spPr bwMode="auto">
          <a:xfrm flipV="1">
            <a:off x="1733550" y="2886075"/>
            <a:ext cx="160735" cy="161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24" name="Line 20"/>
          <p:cNvSpPr>
            <a:spLocks noChangeShapeType="1"/>
          </p:cNvSpPr>
          <p:nvPr/>
        </p:nvSpPr>
        <p:spPr bwMode="auto">
          <a:xfrm>
            <a:off x="1894285" y="2886075"/>
            <a:ext cx="161925" cy="104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25" name="Line 21"/>
          <p:cNvSpPr>
            <a:spLocks noChangeShapeType="1"/>
          </p:cNvSpPr>
          <p:nvPr/>
        </p:nvSpPr>
        <p:spPr bwMode="auto">
          <a:xfrm>
            <a:off x="2056210" y="2990850"/>
            <a:ext cx="161925" cy="161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26" name="Line 22"/>
          <p:cNvSpPr>
            <a:spLocks noChangeShapeType="1"/>
          </p:cNvSpPr>
          <p:nvPr/>
        </p:nvSpPr>
        <p:spPr bwMode="auto">
          <a:xfrm flipV="1">
            <a:off x="2218135" y="3105150"/>
            <a:ext cx="161925" cy="47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27" name="Line 23"/>
          <p:cNvSpPr>
            <a:spLocks noChangeShapeType="1"/>
          </p:cNvSpPr>
          <p:nvPr/>
        </p:nvSpPr>
        <p:spPr bwMode="auto">
          <a:xfrm>
            <a:off x="2380060" y="3105150"/>
            <a:ext cx="104775" cy="104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28" name="Line 24"/>
          <p:cNvSpPr>
            <a:spLocks noChangeShapeType="1"/>
          </p:cNvSpPr>
          <p:nvPr/>
        </p:nvSpPr>
        <p:spPr bwMode="auto">
          <a:xfrm>
            <a:off x="2484835" y="3209925"/>
            <a:ext cx="104775" cy="16311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29" name="Line 25"/>
          <p:cNvSpPr>
            <a:spLocks noChangeShapeType="1"/>
          </p:cNvSpPr>
          <p:nvPr/>
        </p:nvSpPr>
        <p:spPr bwMode="auto">
          <a:xfrm flipV="1">
            <a:off x="2589610" y="3314700"/>
            <a:ext cx="161925" cy="5834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sp>
        <p:nvSpPr>
          <p:cNvPr id="277530" name="Line 26"/>
          <p:cNvSpPr>
            <a:spLocks noChangeShapeType="1"/>
          </p:cNvSpPr>
          <p:nvPr/>
        </p:nvSpPr>
        <p:spPr bwMode="auto">
          <a:xfrm flipV="1">
            <a:off x="2751535" y="3209925"/>
            <a:ext cx="114300" cy="104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100"/>
          </a:p>
        </p:txBody>
      </p:sp>
      <p:grpSp>
        <p:nvGrpSpPr>
          <p:cNvPr id="277531" name="Group 27"/>
          <p:cNvGrpSpPr>
            <a:grpSpLocks/>
          </p:cNvGrpSpPr>
          <p:nvPr/>
        </p:nvGrpSpPr>
        <p:grpSpPr bwMode="auto">
          <a:xfrm>
            <a:off x="590550" y="2247900"/>
            <a:ext cx="2695575" cy="1420416"/>
            <a:chOff x="496" y="1168"/>
            <a:chExt cx="2264" cy="1193"/>
          </a:xfrm>
        </p:grpSpPr>
        <p:grpSp>
          <p:nvGrpSpPr>
            <p:cNvPr id="277532" name="Group 28"/>
            <p:cNvGrpSpPr>
              <a:grpSpLocks/>
            </p:cNvGrpSpPr>
            <p:nvPr/>
          </p:nvGrpSpPr>
          <p:grpSpPr bwMode="auto">
            <a:xfrm>
              <a:off x="496" y="1168"/>
              <a:ext cx="2264" cy="137"/>
              <a:chOff x="576" y="1536"/>
              <a:chExt cx="2264" cy="137"/>
            </a:xfrm>
          </p:grpSpPr>
          <p:sp>
            <p:nvSpPr>
              <p:cNvPr id="277533" name="Rectangle 29" descr="Light upward diagonal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2263" cy="136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100"/>
              </a:p>
            </p:txBody>
          </p:sp>
          <p:grpSp>
            <p:nvGrpSpPr>
              <p:cNvPr id="277534" name="Group 30"/>
              <p:cNvGrpSpPr>
                <a:grpSpLocks/>
              </p:cNvGrpSpPr>
              <p:nvPr/>
            </p:nvGrpSpPr>
            <p:grpSpPr bwMode="auto">
              <a:xfrm>
                <a:off x="576" y="1536"/>
                <a:ext cx="2264" cy="137"/>
                <a:chOff x="576" y="1536"/>
                <a:chExt cx="2264" cy="137"/>
              </a:xfrm>
            </p:grpSpPr>
            <p:sp>
              <p:nvSpPr>
                <p:cNvPr id="27753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1536"/>
                  <a:ext cx="1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/>
                </a:p>
              </p:txBody>
            </p:sp>
            <p:sp>
              <p:nvSpPr>
                <p:cNvPr id="277536" name="Line 32"/>
                <p:cNvSpPr>
                  <a:spLocks noChangeShapeType="1"/>
                </p:cNvSpPr>
                <p:nvPr/>
              </p:nvSpPr>
              <p:spPr bwMode="auto">
                <a:xfrm>
                  <a:off x="576" y="1672"/>
                  <a:ext cx="2263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/>
                </a:p>
              </p:txBody>
            </p:sp>
            <p:sp>
              <p:nvSpPr>
                <p:cNvPr id="27753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839" y="1536"/>
                  <a:ext cx="1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/>
                </a:p>
              </p:txBody>
            </p:sp>
          </p:grpSp>
        </p:grpSp>
        <p:grpSp>
          <p:nvGrpSpPr>
            <p:cNvPr id="277538" name="Group 34"/>
            <p:cNvGrpSpPr>
              <a:grpSpLocks/>
            </p:cNvGrpSpPr>
            <p:nvPr/>
          </p:nvGrpSpPr>
          <p:grpSpPr bwMode="auto">
            <a:xfrm flipV="1">
              <a:off x="496" y="2224"/>
              <a:ext cx="2264" cy="137"/>
              <a:chOff x="576" y="1536"/>
              <a:chExt cx="2264" cy="137"/>
            </a:xfrm>
          </p:grpSpPr>
          <p:sp>
            <p:nvSpPr>
              <p:cNvPr id="277539" name="Rectangle 35" descr="Light upward diagonal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2263" cy="136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100"/>
              </a:p>
            </p:txBody>
          </p:sp>
          <p:grpSp>
            <p:nvGrpSpPr>
              <p:cNvPr id="277540" name="Group 36"/>
              <p:cNvGrpSpPr>
                <a:grpSpLocks/>
              </p:cNvGrpSpPr>
              <p:nvPr/>
            </p:nvGrpSpPr>
            <p:grpSpPr bwMode="auto">
              <a:xfrm>
                <a:off x="576" y="1536"/>
                <a:ext cx="2264" cy="137"/>
                <a:chOff x="576" y="1536"/>
                <a:chExt cx="2264" cy="137"/>
              </a:xfrm>
            </p:grpSpPr>
            <p:sp>
              <p:nvSpPr>
                <p:cNvPr id="277541" name="Line 37"/>
                <p:cNvSpPr>
                  <a:spLocks noChangeShapeType="1"/>
                </p:cNvSpPr>
                <p:nvPr/>
              </p:nvSpPr>
              <p:spPr bwMode="auto">
                <a:xfrm>
                  <a:off x="576" y="1536"/>
                  <a:ext cx="1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/>
                </a:p>
              </p:txBody>
            </p:sp>
            <p:sp>
              <p:nvSpPr>
                <p:cNvPr id="277542" name="Line 38"/>
                <p:cNvSpPr>
                  <a:spLocks noChangeShapeType="1"/>
                </p:cNvSpPr>
                <p:nvPr/>
              </p:nvSpPr>
              <p:spPr bwMode="auto">
                <a:xfrm>
                  <a:off x="576" y="1672"/>
                  <a:ext cx="2263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/>
                </a:p>
              </p:txBody>
            </p:sp>
            <p:sp>
              <p:nvSpPr>
                <p:cNvPr id="277543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839" y="1536"/>
                  <a:ext cx="1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/>
                </a:p>
              </p:txBody>
            </p:sp>
          </p:grpSp>
        </p:grpSp>
      </p:grpSp>
      <p:sp>
        <p:nvSpPr>
          <p:cNvPr id="277547" name="Rectangle 43"/>
          <p:cNvSpPr>
            <a:spLocks noChangeArrowheads="1"/>
          </p:cNvSpPr>
          <p:nvPr/>
        </p:nvSpPr>
        <p:spPr bwMode="auto">
          <a:xfrm>
            <a:off x="1" y="3074805"/>
            <a:ext cx="184731" cy="41549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277549" name="Text Box 45"/>
          <p:cNvSpPr txBox="1">
            <a:spLocks noChangeArrowheads="1"/>
          </p:cNvSpPr>
          <p:nvPr/>
        </p:nvSpPr>
        <p:spPr bwMode="auto">
          <a:xfrm>
            <a:off x="3733800" y="4572000"/>
            <a:ext cx="2901756" cy="36933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/>
              <a:t>d</a:t>
            </a:r>
            <a:r>
              <a:rPr lang="en-US" sz="1800" b="0" baseline="-25000" dirty="0"/>
              <a:t>c</a:t>
            </a:r>
            <a:r>
              <a:rPr lang="en-US" sz="1800" b="0" dirty="0"/>
              <a:t> is diameter of the collector</a:t>
            </a:r>
          </a:p>
        </p:txBody>
      </p:sp>
      <p:sp>
        <p:nvSpPr>
          <p:cNvPr id="277550" name="Text Box 46"/>
          <p:cNvSpPr txBox="1">
            <a:spLocks noChangeArrowheads="1"/>
          </p:cNvSpPr>
          <p:nvPr/>
        </p:nvSpPr>
        <p:spPr bwMode="auto">
          <a:xfrm>
            <a:off x="439341" y="3877866"/>
            <a:ext cx="2776538" cy="106182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100" b="0"/>
              <a:t>Diffusion velocity is high when the particle diameter is ________.</a:t>
            </a:r>
          </a:p>
        </p:txBody>
      </p:sp>
      <p:sp>
        <p:nvSpPr>
          <p:cNvPr id="277551" name="Rectangle 47"/>
          <p:cNvSpPr>
            <a:spLocks noChangeArrowheads="1"/>
          </p:cNvSpPr>
          <p:nvPr/>
        </p:nvSpPr>
        <p:spPr bwMode="auto">
          <a:xfrm>
            <a:off x="1790701" y="4519612"/>
            <a:ext cx="769763" cy="41549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100" b="0">
                <a:solidFill>
                  <a:schemeClr val="folHlink"/>
                </a:solidFill>
              </a:rPr>
              <a:t>small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2844764"/>
            <a:ext cx="1777603" cy="3707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58" y="2205342"/>
            <a:ext cx="2130287" cy="47085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66E7C11-2752-4935-8B41-1AD666172E7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10" y="5117307"/>
            <a:ext cx="833828" cy="469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72" y="5117306"/>
            <a:ext cx="1603428" cy="43085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464.192"/>
  <p:tag name="LATEXADDIN" val="\documentclass{article}&#10;\usepackage{amsmath}&#10;\pagestyle{empty}&#10;\begin{document}&#10;&#10;$${\rm Re} = \frac{V l}{\nu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569.1788"/>
  <p:tag name="LATEXADDIN" val="\documentclass{article}&#10;\usepackage{amsmath}&#10;\pagestyle{empty}&#10;\begin{document}&#10;&#10;$$W = \frac{V^2 l \rho}{\sigma}$$&#10;&#10;&#10;\end{document}"/>
  <p:tag name="IGUANATEXSIZE" val="24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378.7027"/>
  <p:tag name="LATEXADDIN" val="\documentclass{article}&#10;\usepackage{amsmath}&#10;\pagestyle{empty}&#10;\begin{document}&#10;&#10;$${\rm f}_\sigma = \frac{\sigma}{l^2}$$&#10;&#10;&#10;\end{document}"/>
  <p:tag name="IGUANATEXSIZE" val="24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.468"/>
  <p:tag name="ORIGINALWIDTH" val="410.9487"/>
  <p:tag name="LATEXADDIN" val="\documentclass{article}&#10;\usepackage{amsmath}&#10;\pagestyle{empty}&#10;\begin{document}&#10;&#10;$$M = \frac{V}{c}$$&#10;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522.6846"/>
  <p:tag name="LATEXADDIN" val="\documentclass{article}&#10;\usepackage{amsmath}&#10;\pagestyle{empty}&#10;\begin{document}&#10;&#10;$${\rm f}_{E_v} = \frac{\rho c^2}{l}$$&#10;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6.1642"/>
  <p:tag name="LATEXADDIN" val="\documentclass{article}&#10;\usepackage{amsmath}&#10;\pagestyle{empty}&#10;\begin{document}&#10;&#10;$$\left( \Delta p + \rho g \Delta z \right)$$&#10;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764.9044"/>
  <p:tag name="LATEXADDIN" val="\documentclass{article}&#10;\usepackage{amsmath}&#10;\pagestyle{empty}&#10;\begin{document}&#10;&#10;$${\rm C}_p = \frac{- 2 \left( \Delta p \right)}{\rho V^2}$$&#10;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149"/>
  <p:tag name="ORIGINALWIDTH" val="654.6682"/>
  <p:tag name="LATEXADDIN" val="\documentclass{article}&#10;\usepackage{amsmath}&#10;\pagestyle{empty}&#10;\begin{document}&#10;&#10;$${\rm C}_d = \frac{2 {\rm Drag}}{\rho V^2 A}$$&#10;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713"/>
  <p:tag name="ORIGINALWIDTH" val="436.5609"/>
  <p:tag name="LATEXADDIN" val="\documentclass{article}&#10;\usepackage{amsmath}&#10;\pagestyle{empty}&#10;\begin{document}&#10;&#10;${{\rm{f}}_u} = \mu \frac{V}{{{l^2}}} $&#10;&#10;&#10;\end{document}"/>
  <p:tag name="IGUANATEXSIZE" val="24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672"/>
  <p:tag name="ORIGINALWIDTH" val="381.8033"/>
  <p:tag name="LATEXADDIN" val="\documentclass{article}&#10;\usepackage{amsmath}&#10;\pagestyle{empty}&#10;\begin{document}&#10;&#10;${{\rm{f}}_g} = \rho g$&#10;&#10;&#10;\end{document}"/>
  <p:tag name="IGUANATEXSIZE" val="24"/>
  <p:tag name="IGUANATEXCURSOR" val="10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9625"/>
  <p:tag name="ORIGINALWIDTH" val="1082.115"/>
  <p:tag name="LATEXADDIN" val="\documentclass{article}&#10;\usepackage{amsmath}&#10;\pagestyle{empty}&#10;\begin{document}&#10;&#10;$$v_{\rm g} = \frac{\left( \rho_p - \rho_w \right) g D_P^2}{18 \mu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9572"/>
  <p:tag name="ORIGINALWIDTH" val="2060.742"/>
  <p:tag name="LATEXADDIN" val="\documentclass{article}&#10;\usepackage{amsmath}&#10;\pagestyle{empty}&#10;\begin{document}&#10;&#10;$${\rm Re} = \frac{\left( 2.8 \cdot 10^{- 3} {\rm \frac{m}{s}} \right)&#10;\left( 0.7 \cdot 10^{- 3} \, {\rm m} \right)}&#10;{\left( 10^{- 6} {\rm \frac{m^2}{s}} \right)} = 2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455.943"/>
  <p:tag name="LATEXADDIN" val="\documentclass{article}&#10;\usepackage{amsmath}&#10;\pagestyle{empty}&#10;\begin{document}&#10;&#10;$$\Pi_{\rm g} = \frac{f_g}{f_\mu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4.4695"/>
  <p:tag name="ORIGINALWIDTH" val="456.6929"/>
  <p:tag name="LATEXADDIN" val="\documentclass{article}&#10;\usepackage{amsmath}&#10;\pagestyle{empty}&#10;\begin{document}&#10;&#10;$$\Pi_{\rm g} = \frac{v_g}{V_0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6.4567"/>
  <p:tag name="ORIGINALWIDTH" val="596.1754"/>
  <p:tag name="LATEXADDIN" val="\documentclass{article}&#10;\usepackage{amsmath}&#10;\pagestyle{empty}&#10;\begin{document}&#10;&#10;$$\Pi_{\rm g} = \frac{\Delta \rho g}{\mu \frac{V_{Fi}}{D_P^2}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9625"/>
  <p:tag name="ORIGINALWIDTH" val="1114.361"/>
  <p:tag name="LATEXADDIN" val="\documentclass{article}&#10;\usepackage{amsmath}&#10;\pagestyle{empty}&#10;\begin{document}&#10;&#10;$$\Pi_{\rm g} = \frac{\left( \rho_p - \rho_w \right) g D_P^2}{18 \mu V_{Fi}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9625"/>
  <p:tag name="ORIGINALWIDTH" val="1114.361"/>
  <p:tag name="LATEXADDIN" val="\documentclass{article}&#10;\usepackage{amsmath}&#10;\pagestyle{empty}&#10;\begin{document}&#10;&#10;$$\Pi_{\rm g} = \frac{\left( \rho_p - \rho_w \right) g D_P^2}{\mu V_{Fi}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1312.336"/>
  <p:tag name="LATEXADDIN" val="\documentclass{article}&#10;\usepackage{amsmath}&#10;\pagestyle{empty}&#10;\begin{document}&#10;&#10;$$v_{Diffusion} \propto \frac{D_{Molecular}}{d_c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9613"/>
  <p:tag name="ORIGINALWIDTH" val="1397.825"/>
  <p:tag name="LATEXADDIN" val="\documentclass{article}&#10;\usepackage{amsmath}&#10;\pagestyle{empty}&#10;\begin{document}&#10;&#10;$$D_{Molecular} = \frac{k_B T}{3 \pi \mu d_p} \left[ \frac{L^2}{T} \right]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.468"/>
  <p:tag name="ORIGINALWIDTH" val="455.943"/>
  <p:tag name="LATEXADDIN" val="\documentclass{article}&#10;\usepackage{amsmath}&#10;\pagestyle{empty}&#10;\begin{document}&#10;&#10;$${\rm f}_u = \mu \frac{V}{l^2}$$&#10;&#10;&#10;\end{document}"/>
  <p:tag name="IGUANATEXSIZE" val="24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1052.119"/>
  <p:tag name="LATEXADDIN" val="\documentclass{article}&#10;\usepackage{amsmath}&#10;\pagestyle{empty}&#10;\begin{document}&#10;&#10;$$\Pi_{\rm Br} = \frac{k_B T}{3 \pi \mu d_P V_{Fi} d_c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625.797"/>
  <p:tag name="LATEXADDIN" val="\documentclass{article}&#10;\usepackage{amsmath}&#10;\pagestyle{empty}&#10;\begin{document}&#10;&#10;$$\Pi_z (z,d_c) = \frac{3 (1 - \phi_{Por})}{2 \ln(10)} \left( \frac{z}{d_c} \right)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137.2328"/>
  <p:tag name="LATEXADDIN" val="\documentclass{article}&#10;\usepackage{amsmath}&#10;\usepackage{xcolor}&#10;\pagestyle{empty}&#10;\begin{document}&#10;&#10;\definecolor{Monred}{RGB}{172,0,0}&#10;&#10;$${\rm \Pi_g}$$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474.6906"/>
  <p:tag name="LATEXADDIN" val="\documentclass{article}&#10;\usepackage{amsmath}&#10;\usepackage{xcolor}&#10;\pagestyle{empty}&#10;\begin{document}&#10;&#10;\definecolor{Monred}{RGB}{172,0,0}&#10;&#10;$$\textcolor{Monred}{&#10;  \Pi_R = \frac{d_p}{d_c}&#10;}$$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195"/>
  <p:tag name="ORIGINALWIDTH" val="443.9445"/>
  <p:tag name="LATEXADDIN" val="\documentclass{article}&#10;\usepackage{amsmath}&#10;\usepackage{xcolor}&#10;\pagestyle{empty}&#10;\begin{document}&#10;&#10;\definecolor{Monred}{RGB}{172,0,0}&#10;&#10;$$\textcolor{Monred}{&#10;  \Pi_z = \frac{z}{d_c}&#10;}$$&#10;&#10;&#10;\end{document}"/>
  <p:tag name="IGUANATEXSIZE" val="20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628.047"/>
  <p:tag name="LATEXADDIN" val="\documentclass{article}&#10;\usepackage{amsmath}&#10;\pagestyle{empty}&#10;\begin{document}&#10;&#10;$$pC^\ast = \alpha f \left( \Pi_R, \Pi_z, \phi, \Pi_{\rm g}, \Pi_{\rm Br} \right)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572.553"/>
  <p:tag name="LATEXADDIN" val="\documentclass{article}&#10;\usepackage{amsmath}&#10;\pagestyle{empty}&#10;\begin{document}&#10;&#10;$$pC^\ast = \alpha \Pi_z f \left( \Pi_R, \phi, \Pi_{\rm g}, \Pi_{\rm Br} \right)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34.758"/>
  <p:tag name="ORIGINALWIDTH" val="701.1624"/>
  <p:tag name="LATEXADDIN" val="\documentclass{article}&#10;\usepackage{amsmath}&#10;\pagestyle{empty}&#10;\begin{document}&#10;&#10;$$\begin{array}{l}&#10;\rho_p = 1040 \, {\rm \frac{kg}{m^3}}&#10;\\ \\&#10;V_a = 1.8 \, {\rm \frac{mm}{s}}&#10;\\ \\&#10;T = 293 {\rm K}&#10;\\ \\&#10;z = 20 {\rm cm}&#10;\\ \\&#10;d_c = 0.5 {\rm mm}&#10;\\ \\&#10;\alpha = 1&#10;\\ \\&#10;\phi = 0.4&#10;\end{array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34.758"/>
  <p:tag name="ORIGINALWIDTH" val="701.1624"/>
  <p:tag name="LATEXADDIN" val="\documentclass{article}&#10;\usepackage{amsmath}&#10;\pagestyle{empty}&#10;\begin{document}&#10;&#10;$$\begin{array}{l}&#10;\rho_p = 2650 \, {\rm \frac{kg}{m^3}}&#10;\\ \\&#10;V_a = 1.8 \, {\rm \frac{mm}{s}}&#10;\\ \\&#10;T = 293 {\rm K}&#10;\\ \\&#10;z = 20 {\rm cm}&#10;\\ \\&#10;d_c = 0.5 {\rm mm}&#10;\\ \\&#10;\alpha = 1&#10;\\ \\&#10;\phi = 0.4&#10;\end{array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5.1406"/>
  <p:tag name="LATEXADDIN" val="\documentclass{article}&#10;\usepackage{amsmath}&#10;\pagestyle{empty}&#10;\begin{document}&#10;&#10;$$G_{CS} \theta = \sqrt{ \frac{g h_e \theta}{\nu} 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1395.575"/>
  <p:tag name="LATEXADDIN" val="\documentclass{article}&#10;\usepackage{amsmath}&#10;\pagestyle{empty}&#10;\begin{document}&#10;&#10;$$C_{pore}^{\ast_{U}} = 1 - 2 \alpha \Pi_D + \alpha \Pi_D^2 $$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1259.843"/>
  <p:tag name="LATEXADDIN" val="\documentclass{article}&#10;\usepackage{amsmath}&#10;\pagestyle{empty}&#10;\begin{document}&#10;&#10;$$C_{Pore}^\ast = \left( \frac{D_C - D_P}{D_C} \right)^2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1629.546"/>
  <p:tag name="LATEXADDIN" val="\documentclass{article}&#10;\usepackage{amsmath}&#10;\pagestyle{empty}&#10;\begin{document}&#10;&#10;$$C_{Filter}^\ast = \left( \frac{D_C - D_P}{D_C} \right)^{2 N_{Pores}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{\rm \Pi_{Br}}$$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8.4514"/>
  <p:tag name="ORIGINALWIDTH" val="1322.835"/>
  <p:tag name="LATEXADDIN" val="\documentclass{article}&#10;\usepackage{amsmath}&#10;\pagestyle{empty}&#10;\begin{document}&#10;&#10;&#10;$$N_{Pores} = \frac{\ln(C_{Filter}^\ast)}{2 \ln\left( \frac{D_C - D_P}{D_C} \right)}$$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0.4574"/>
  <p:tag name="ORIGINALWIDTH" val="1281.59"/>
  <p:tag name="LATEXADDIN" val="\documentclass{article}&#10;\usepackage{amsmath}&#10;\pagestyle{empty}&#10;\begin{document}&#10;&#10;$$C_{Pore}^\ast = \frac{\frac{\pi}{4} \left( D_C - D_P \right)^2}{\frac{\pi}{4} D_C^2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1259.843"/>
  <p:tag name="LATEXADDIN" val="\documentclass{article}&#10;\usepackage{amsmath}&#10;\pagestyle{empty}&#10;\begin{document}&#10;&#10;$$C_{Pore}^\ast = \left( \frac{D_C - D_P}{D_C} \right)^2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84.1395"/>
  <p:tag name="LATEXADDIN" val="\documentclass{article}&#10;\usepackage{amsmath}&#10;\pagestyle{empty}&#10;\begin{document}&#10;&#10;$$pC_i^\ast = \alpha \Pi_z f( d_i)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932.8834"/>
  <p:tag name="LATEXADDIN" val="\documentclass{article}&#10;\usepackage{amsmath}&#10;\pagestyle{empty}&#10;\begin{document}&#10;&#10;$$C_i = C_{0_i} \cdot 10^{- pC_i^\ast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174.353"/>
  <p:tag name="LATEXADDIN" val="\documentclass{article}&#10;\usepackage{amsmath}&#10;\pagestyle{empty}&#10;\begin{document}&#10;&#10;$$C_i = C_{0_i} \cdot 10^{- \alpha \Pi_z f( d_i)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1265.092"/>
  <p:tag name="LATEXADDIN" val="\documentclass{article}&#10;\usepackage{amsmath}&#10;\pagestyle{empty}&#10;\begin{document}&#10;&#10;$$pC^\ast = - \log &#10;\left( \frac{\sum \limits_{i = 0}^n {C_i} }{\sum \limits_{i = 0}^n {C_{0_i}} } \right)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6.524"/>
  <p:tag name="ORIGINALWIDTH" val="800.15"/>
  <p:tag name="LATEXADDIN" val="\documentclass{article}&#10;\usepackage{amsmath}&#10;\pagestyle{empty}&#10;\begin{document}&#10;&#10;$$\begin{array}{l}&#10;h_{\rm f} = \frac{32 \mu \theta V^2}{\rho g D^2}&#10;\\ \\&#10;\bar \varepsilon = \frac{g h_f}{\theta}&#10;\\ \\&#10;G_{CS} = \sqrt{ \frac{\bar \varepsilon}{\nu} } &#10;\\ \\&#10;\theta = \frac{L}{V}&#10;\\ \\&#10;G_{CS} = 4 \sqrt 2 \frac{V}{D}&#10;\\ \\&#10;G_{CS} \theta  = 4 \sqrt 2 \frac{L}{D}&#10;\end{array}$$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1140.607"/>
  <p:tag name="LATEXADDIN" val="\documentclass{article}&#10;\usepackage{amsmath}&#10;\usepackage{xcolor}&#10;\pagestyle{empty}&#10;\begin{document}&#10;&#10;\definecolor{Monred}{RGB}{172,0,0}&#10;&#10;$$\frac{20 \, {\rm cm}}{0.2 \, {\rm mm}} 4 \sqrt{2} = 0.5657$$&#10;&#10;&#10;\end{document}"/>
  <p:tag name="IGUANATEXSIZE" val="20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477.6903"/>
  <p:tag name="LATEXADDIN" val="\documentclass{article}&#10;\usepackage{amsmath}&#10;\pagestyle{empty}&#10;\begin{document}&#10;&#10;$${\rm f}_i = \rho \frac{V^2}{l} $$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528.684"/>
  <p:tag name="LATEXADDIN" val="\documentclass{article}&#10;\usepackage{amsmath}&#10;\pagestyle{empty}&#10;\begin{document}&#10;&#10;$${\rm Re} = \frac{\rho V l}{\mu}$$&#10;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.468"/>
  <p:tag name="ORIGINALWIDTH" val="455.943"/>
  <p:tag name="LATEXADDIN" val="\documentclass{article}&#10;\usepackage{amsmath}&#10;\pagestyle{empty}&#10;\begin{document}&#10;&#10;$${\rm f}_u = \mu \frac{V}{l^2}$$&#10;&#10;&#10;\end{document}"/>
  <p:tag name="IGUANATEXSIZE" val="24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504.6869"/>
  <p:tag name="LATEXADDIN" val="\documentclass{article}&#10;\usepackage{amsmath}&#10;\pagestyle{empty}&#10;\begin{document}&#10;&#10;$${\rm Fr} = \frac{V}{\sqrt{g l}}$$&#10;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81.7023"/>
  <p:tag name="LATEXADDIN" val="\documentclass{article}&#10;\usepackage{amsmath}&#10;\pagestyle{empty}&#10;\begin{document}&#10;&#10;$${\rm f}_g = \rho g$$&#10;&#10;&#10;\end{document}"/>
  <p:tag name="IGUANATEXSIZE" val="24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810000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Monroe's Lectures</Template>
  <TotalTime>95319</TotalTime>
  <Words>3459</Words>
  <Application>Microsoft Office PowerPoint</Application>
  <PresentationFormat>On-screen Show (4:3)</PresentationFormat>
  <Paragraphs>490</Paragraphs>
  <Slides>63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</vt:lpstr>
      <vt:lpstr>Book Antiqua</vt:lpstr>
      <vt:lpstr>Cambria Math</vt:lpstr>
      <vt:lpstr>Candara</vt:lpstr>
      <vt:lpstr>Century Gothic</vt:lpstr>
      <vt:lpstr>Helvetica</vt:lpstr>
      <vt:lpstr>Symbol</vt:lpstr>
      <vt:lpstr>Times New Roman</vt:lpstr>
      <vt:lpstr>Wingdings</vt:lpstr>
      <vt:lpstr>Lectures</vt:lpstr>
      <vt:lpstr>Mathcad</vt:lpstr>
      <vt:lpstr>Equation</vt:lpstr>
      <vt:lpstr>Contact Points</vt:lpstr>
      <vt:lpstr>Polymer Accumulation in a Pore</vt:lpstr>
      <vt:lpstr>Particle Removal Mechanisms in Filters</vt:lpstr>
      <vt:lpstr>Filtration Performance: Dimensional Analysis</vt:lpstr>
      <vt:lpstr>What is the Reynolds number for filtration flow?</vt:lpstr>
      <vt:lpstr>Choose viscosity!</vt:lpstr>
      <vt:lpstr>Dimensionless Force Ratios</vt:lpstr>
      <vt:lpstr>Gravity</vt:lpstr>
      <vt:lpstr>Diffusion (Brownian Motion)</vt:lpstr>
      <vt:lpstr>Geometric Parameters</vt:lpstr>
      <vt:lpstr>Write the functional relationship</vt:lpstr>
      <vt:lpstr>Filtration Model Limitations</vt:lpstr>
      <vt:lpstr>Stacked Rapid Sand Filter predicted performance for biological particle</vt:lpstr>
      <vt:lpstr>Stacked Rapid Sand Filter predicted performance for inorganic particle</vt:lpstr>
      <vt:lpstr>StaRS and Fractal Flocs predicted performance</vt:lpstr>
      <vt:lpstr>Filter as Flocculator?</vt:lpstr>
      <vt:lpstr>Fraction of particles that make it through a constriction</vt:lpstr>
      <vt:lpstr>Small particles slip through a small restriction</vt:lpstr>
      <vt:lpstr>A series of restrictions takes a toll on even the small particles</vt:lpstr>
      <vt:lpstr>Tiny (or slippery) bad guys sneak through all the security</vt:lpstr>
      <vt:lpstr>References</vt:lpstr>
      <vt:lpstr>Interception assuming uniform velocity through cross sections </vt:lpstr>
      <vt:lpstr>What could cause slippery particles (with too few nanoparticles)?</vt:lpstr>
      <vt:lpstr>Flocs on their way to the filter</vt:lpstr>
      <vt:lpstr>Floc removal efficiency increases rapidly with floc size</vt:lpstr>
      <vt:lpstr>Filtration of mixed particle sizes</vt:lpstr>
      <vt:lpstr>Methods to improve Rapid Sand Filter Performance</vt:lpstr>
      <vt:lpstr>Flocculation may be a significant mechanism inside a filter</vt:lpstr>
      <vt:lpstr>StaRS Design Guidelines</vt:lpstr>
      <vt:lpstr>Graphing Filter Performance</vt:lpstr>
      <vt:lpstr>Developing a Filtration Model</vt:lpstr>
      <vt:lpstr>London van der Waals</vt:lpstr>
      <vt:lpstr>What about Electrostatic repulsion/attraction?</vt:lpstr>
      <vt:lpstr>Numerical Models</vt:lpstr>
      <vt:lpstr>Filtration Model</vt:lpstr>
      <vt:lpstr>Transport Equations</vt:lpstr>
      <vt:lpstr>Slow Sand Filtration Mechanisms</vt:lpstr>
      <vt:lpstr>Typical Performance of SSF Fed Cayuga Lake Water</vt:lpstr>
      <vt:lpstr>Particle Removal by Size</vt:lpstr>
      <vt:lpstr>E. coli Removal as a Function of Time and Al Application Rate </vt:lpstr>
      <vt:lpstr>Slow Sand Filtration Predictions</vt:lpstr>
      <vt:lpstr>How deep must a filter (SSF) be to remove 99.9999% of bacteria?</vt:lpstr>
      <vt:lpstr>Head Loss Produced by Aluminum in SSF</vt:lpstr>
      <vt:lpstr>Cayuga Lake Seston Extract</vt:lpstr>
      <vt:lpstr>Seston Extract Analysis</vt:lpstr>
      <vt:lpstr>Aluminum feed methods</vt:lpstr>
      <vt:lpstr>Performance Deterioration after Al feed stops?</vt:lpstr>
      <vt:lpstr>Sticky Media vs. Sticky Particles</vt:lpstr>
      <vt:lpstr>“BioSand” (Intermittent SSF – ISSF) Performance</vt:lpstr>
      <vt:lpstr>The “BioSand” Filter Craze</vt:lpstr>
      <vt:lpstr>Intermittent Slow Sand Filter Performance</vt:lpstr>
      <vt:lpstr>Field Performance ISSF</vt:lpstr>
      <vt:lpstr>PowerPoint Presentation</vt:lpstr>
      <vt:lpstr>Potters for Peace Pots</vt:lpstr>
      <vt:lpstr>Filter range of applicability  The “if it is dirty, filter it” Myth</vt:lpstr>
      <vt:lpstr>Filters Galore</vt:lpstr>
      <vt:lpstr>Filtration with pores partially filled with Aluminum Hydroxide</vt:lpstr>
      <vt:lpstr>Filtration with pores partially filled with Aluminum Hydroxide</vt:lpstr>
      <vt:lpstr>Need to devise fluidized bed equations</vt:lpstr>
      <vt:lpstr>Fluidized bed equations</vt:lpstr>
      <vt:lpstr>Average Separation</vt:lpstr>
      <vt:lpstr>Innovation Questions  Key questions to ask </vt:lpstr>
      <vt:lpstr>Alternative to deep filter boxes - Pressure RSF 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Filtration Theory</dc:title>
  <dc:creator>Monroe Weber-Shirk</dc:creator>
  <cp:lastModifiedBy>Monroe Weber-Shirk</cp:lastModifiedBy>
  <cp:revision>5564</cp:revision>
  <dcterms:created xsi:type="dcterms:W3CDTF">2004-05-06T14:53:47Z</dcterms:created>
  <dcterms:modified xsi:type="dcterms:W3CDTF">2022-03-22T16:47:01Z</dcterms:modified>
</cp:coreProperties>
</file>