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23"/>
  </p:notesMasterIdLst>
  <p:handoutMasterIdLst>
    <p:handoutMasterId r:id="rId24"/>
  </p:handoutMasterIdLst>
  <p:sldIdLst>
    <p:sldId id="510" r:id="rId2"/>
    <p:sldId id="511" r:id="rId3"/>
    <p:sldId id="512" r:id="rId4"/>
    <p:sldId id="513" r:id="rId5"/>
    <p:sldId id="514" r:id="rId6"/>
    <p:sldId id="515" r:id="rId7"/>
    <p:sldId id="516" r:id="rId8"/>
    <p:sldId id="454" r:id="rId9"/>
    <p:sldId id="455" r:id="rId10"/>
    <p:sldId id="484" r:id="rId11"/>
    <p:sldId id="496" r:id="rId12"/>
    <p:sldId id="497" r:id="rId13"/>
    <p:sldId id="499" r:id="rId14"/>
    <p:sldId id="517" r:id="rId15"/>
    <p:sldId id="491" r:id="rId16"/>
    <p:sldId id="460" r:id="rId17"/>
    <p:sldId id="464" r:id="rId18"/>
    <p:sldId id="483" r:id="rId19"/>
    <p:sldId id="504" r:id="rId20"/>
    <p:sldId id="300" r:id="rId21"/>
    <p:sldId id="466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10"/>
    <a:srgbClr val="C0BFFF"/>
    <a:srgbClr val="009900"/>
    <a:srgbClr val="FF00FF"/>
    <a:srgbClr val="B9E8FF"/>
    <a:srgbClr val="F14343"/>
    <a:srgbClr val="6BFDD7"/>
    <a:srgbClr val="6AFE98"/>
    <a:srgbClr val="6AFE7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046" autoAdjust="0"/>
    <p:restoredTop sz="89206" autoAdjust="0"/>
  </p:normalViewPr>
  <p:slideViewPr>
    <p:cSldViewPr snapToGrid="0">
      <p:cViewPr varScale="1">
        <p:scale>
          <a:sx n="105" d="100"/>
          <a:sy n="105" d="100"/>
        </p:scale>
        <p:origin x="11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258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17/2/2022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FEC9C-3C92-4354-969F-CB0C4A2CA6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now have an alternative design</a:t>
            </a:r>
          </a:p>
        </p:txBody>
      </p:sp>
    </p:spTree>
    <p:extLst>
      <p:ext uri="{BB962C8B-B14F-4D97-AF65-F5344CB8AC3E}">
        <p14:creationId xmlns:p14="http://schemas.microsoft.com/office/powerpoint/2010/main" val="217073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decrease flow, then </a:t>
            </a:r>
            <a:r>
              <a:rPr lang="en-US" dirty="0" err="1"/>
              <a:t>Gtheta</a:t>
            </a:r>
            <a:r>
              <a:rPr lang="en-US" dirty="0"/>
              <a:t> decreases!!!! </a:t>
            </a:r>
            <a:endParaRPr lang="en-US" baseline="0" dirty="0"/>
          </a:p>
          <a:p>
            <a:r>
              <a:rPr lang="en-US" baseline="0" dirty="0"/>
              <a:t>For small H/S need to take the average energy dissipation rate and multiply by 2 to get the max.</a:t>
            </a:r>
          </a:p>
          <a:p>
            <a:r>
              <a:rPr lang="en-US" baseline="0" dirty="0"/>
              <a:t>Mechanical flocculators have much higher ratio of </a:t>
            </a:r>
            <a:r>
              <a:rPr lang="en-US" baseline="0" dirty="0" err="1"/>
              <a:t>Gmax</a:t>
            </a:r>
            <a:r>
              <a:rPr lang="en-US" baseline="0" dirty="0"/>
              <a:t> to Gave.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60322-F3EC-4AA0-B5FF-7F0689E1B908}" type="slidenum">
              <a:rPr lang="en-US"/>
              <a:pPr/>
              <a:t>20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F48C0-D750-41B9-898B-F0E5B2EE0C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Cleasby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J. L., "Is Velocity Gradient a Valid Turbulent Flocculation Parameter?"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ASCE, Journal of Environmental Engineering, Vol. 110, No. 5, Oct.,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1984</a:t>
            </a:r>
          </a:p>
          <a:p>
            <a:r>
              <a:rPr lang="en-US" dirty="0"/>
              <a:t>http://dx.doi.org/10.1061/(ASCE)0733-9372(1984)110:5(875)</a:t>
            </a:r>
          </a:p>
          <a:p>
            <a:endParaRPr lang="en-US" dirty="0"/>
          </a:p>
          <a:p>
            <a:r>
              <a:rPr lang="en-US" dirty="0"/>
              <a:t>Why???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Ariane Walker-Horn &lt;avw27@cornell.edu&gt; 2015</a:t>
            </a:r>
          </a:p>
          <a:p>
            <a:pPr fontAlgn="t"/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Calculate max based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on this wake equation</a:t>
            </a:r>
          </a:p>
          <a:p>
            <a:pPr fontAlgn="t"/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Calculate average based on total energy input and reactor volume.</a:t>
            </a:r>
            <a:endParaRPr lang="en-US" sz="1200" b="1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635F8-C2C6-448C-951F-4AC20941EE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range of H/S is necessary to ensure that there is always a solution when switching from two expansions per baffle to one expansion per baffle.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velocity</a:t>
            </a:r>
            <a:r>
              <a:rPr lang="en-US" baseline="0" dirty="0"/>
              <a:t> gradient and increase residence time! Can still achieve same total fluid deformation!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part because</a:t>
            </a:r>
            <a:r>
              <a:rPr lang="en-US" baseline="0" dirty="0"/>
              <a:t> we don’t have a rational basis to choose the G value for flocculation. There is an economic impact of increasing head loss, so we use that constraint for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levels</a:t>
            </a:r>
            <a:r>
              <a:rPr lang="en-US" baseline="0" dirty="0"/>
              <a:t> must match! No pumps and no floc breakup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velocity</a:t>
            </a:r>
            <a:r>
              <a:rPr lang="en-US" baseline="0" dirty="0"/>
              <a:t> gradient and increase residence time! Can still achieve same total fluid deformation!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7.png"/><Relationship Id="rId5" Type="http://schemas.openxmlformats.org/officeDocument/2006/relationships/tags" Target="../tags/tag20.xml"/><Relationship Id="rId10" Type="http://schemas.openxmlformats.org/officeDocument/2006/relationships/image" Target="../media/image16.png"/><Relationship Id="rId4" Type="http://schemas.openxmlformats.org/officeDocument/2006/relationships/tags" Target="../tags/tag19.xml"/><Relationship Id="rId9" Type="http://schemas.openxmlformats.org/officeDocument/2006/relationships/image" Target="../media/image15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tags" Target="../tags/tag24.xml"/><Relationship Id="rId7" Type="http://schemas.openxmlformats.org/officeDocument/2006/relationships/image" Target="../media/image91.png"/><Relationship Id="rId12" Type="http://schemas.openxmlformats.org/officeDocument/2006/relationships/image" Target="../media/image3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31.png"/><Relationship Id="rId5" Type="http://schemas.openxmlformats.org/officeDocument/2006/relationships/tags" Target="../tags/tag26.xml"/><Relationship Id="rId10" Type="http://schemas.openxmlformats.org/officeDocument/2006/relationships/image" Target="../media/image30.png"/><Relationship Id="rId4" Type="http://schemas.openxmlformats.org/officeDocument/2006/relationships/tags" Target="../tags/tag25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9.xml"/><Relationship Id="rId7" Type="http://schemas.openxmlformats.org/officeDocument/2006/relationships/image" Target="../media/image3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1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3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2.png"/><Relationship Id="rId2" Type="http://schemas.openxmlformats.org/officeDocument/2006/relationships/tags" Target="../tags/tag33.xml"/><Relationship Id="rId16" Type="http://schemas.openxmlformats.org/officeDocument/2006/relationships/image" Target="../media/image46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1.png"/><Relationship Id="rId5" Type="http://schemas.openxmlformats.org/officeDocument/2006/relationships/tags" Target="../tags/tag36.xml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tags" Target="../tags/tag35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spsengineering.com/flocculato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7.png"/><Relationship Id="rId5" Type="http://schemas.openxmlformats.org/officeDocument/2006/relationships/tags" Target="../tags/tag13.xml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../media/image15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dirty="0"/>
              <a:t>Mechanical Flocculation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99803" y="1881444"/>
            <a:ext cx="7539379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Particle collisions caused by </a:t>
            </a:r>
            <a:r>
              <a:rPr lang="en-US" sz="2800" u="sng" dirty="0"/>
              <a:t>gentle</a:t>
            </a:r>
            <a:r>
              <a:rPr lang="en-US" sz="2800" dirty="0"/>
              <a:t> stirring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Advantage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energy dissipation rate can be varied independent of flow rate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simple design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Disadvantage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potential short circuiting (some fluid moves quickly from inlet to outlet)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moving parts in a wet environment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Highly non-uniform energy dissipation rate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584416" y="1790700"/>
            <a:ext cx="2889250" cy="2411413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511391" y="4202113"/>
            <a:ext cx="2962275" cy="222885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med" len="sm"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inputs for flocculation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67144" cy="4525963"/>
          </a:xfrm>
        </p:spPr>
        <p:txBody>
          <a:bodyPr/>
          <a:lstStyle/>
          <a:p>
            <a:r>
              <a:rPr lang="en-US" dirty="0"/>
              <a:t>We need collisions and thus </a:t>
            </a:r>
            <a:r>
              <a:rPr lang="en-US" dirty="0" err="1"/>
              <a:t>G</a:t>
            </a:r>
            <a:r>
              <a:rPr lang="en-US" baseline="-25000" dirty="0" err="1"/>
              <a:t>CS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r>
              <a:rPr lang="en-US" dirty="0"/>
              <a:t> is a logical design specification</a:t>
            </a:r>
          </a:p>
          <a:p>
            <a:r>
              <a:rPr lang="en-US" dirty="0"/>
              <a:t>We need to specify the maximum velocity gradient that will produce flocs large enough to be captured by the sedimentation tank (at the coldest temperature)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56004" y="2892860"/>
            <a:ext cx="423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G</a:t>
            </a:r>
            <a:r>
              <a:rPr lang="en-US" sz="2400" baseline="-25000" dirty="0"/>
              <a:t>CS</a:t>
            </a:r>
            <a:r>
              <a:rPr lang="en-US" sz="2400" dirty="0"/>
              <a:t> means smaller flocs and more elevation drop (head loss) through flocculator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63" y="2041912"/>
            <a:ext cx="2750171" cy="7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6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plant layout</a:t>
            </a:r>
          </a:p>
          <a:p>
            <a:r>
              <a:rPr lang="en-US" dirty="0"/>
              <a:t>Water level leaving flocculator must match water level entering sedimentation tank (Always)</a:t>
            </a:r>
          </a:p>
          <a:p>
            <a:r>
              <a:rPr lang="en-US" dirty="0"/>
              <a:t>We want an efficient flocculator (controlled by H/S ratio)</a:t>
            </a:r>
          </a:p>
          <a:p>
            <a:r>
              <a:rPr lang="en-US" dirty="0"/>
              <a:t>Perhaps aim for flow passages that are close to square (W=S)</a:t>
            </a:r>
          </a:p>
        </p:txBody>
      </p:sp>
    </p:spTree>
    <p:extLst>
      <p:ext uri="{BB962C8B-B14F-4D97-AF65-F5344CB8AC3E}">
        <p14:creationId xmlns:p14="http://schemas.microsoft.com/office/powerpoint/2010/main" val="42649561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Design Approach</a:t>
            </a:r>
            <a:br>
              <a:rPr lang="en-US" dirty="0"/>
            </a:br>
            <a:r>
              <a:rPr lang="en-US" dirty="0"/>
              <a:t>start with baffles and then the tank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water depth and a channel width</a:t>
            </a:r>
          </a:p>
          <a:p>
            <a:r>
              <a:rPr lang="en-US" dirty="0"/>
              <a:t>Design a baffle spacing and obstacle spacing to get an efficient H</a:t>
            </a:r>
            <a:r>
              <a:rPr lang="en-US" baseline="-25000" dirty="0"/>
              <a:t>e</a:t>
            </a:r>
            <a:r>
              <a:rPr lang="en-US" dirty="0"/>
              <a:t>/S and the target G</a:t>
            </a:r>
            <a:r>
              <a:rPr lang="en-US" baseline="-25000" dirty="0"/>
              <a:t>CS</a:t>
            </a:r>
            <a:endParaRPr lang="en-US" dirty="0"/>
          </a:p>
          <a:p>
            <a:r>
              <a:rPr lang="en-US" dirty="0"/>
              <a:t>Calculate </a:t>
            </a:r>
            <a:r>
              <a:rPr lang="en-US" dirty="0" err="1"/>
              <a:t>G</a:t>
            </a:r>
            <a:r>
              <a:rPr lang="en-US" baseline="-25000" dirty="0" err="1"/>
              <a:t>CS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r>
              <a:rPr lang="en-US" dirty="0"/>
              <a:t> for one baffle spacing given your design</a:t>
            </a:r>
          </a:p>
          <a:p>
            <a:r>
              <a:rPr lang="en-US" dirty="0"/>
              <a:t>Calculate number of baffle </a:t>
            </a:r>
            <a:r>
              <a:rPr lang="en-US" dirty="0" err="1"/>
              <a:t>spacings</a:t>
            </a:r>
            <a:r>
              <a:rPr lang="en-US" dirty="0"/>
              <a:t> required to achieve design </a:t>
            </a:r>
            <a:r>
              <a:rPr lang="en-US" dirty="0" err="1"/>
              <a:t>G</a:t>
            </a:r>
            <a:r>
              <a:rPr lang="en-US" baseline="-25000" dirty="0" err="1"/>
              <a:t>CS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/>
          </a:p>
          <a:p>
            <a:r>
              <a:rPr lang="en-US" dirty="0"/>
              <a:t>Calculate length of channel required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0" y="0"/>
            <a:ext cx="67089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30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16930" cy="1143000"/>
          </a:xfrm>
        </p:spPr>
        <p:txBody>
          <a:bodyPr/>
          <a:lstStyle/>
          <a:p>
            <a:r>
              <a:rPr lang="en-US" dirty="0"/>
              <a:t>Top Down Design Approach</a:t>
            </a:r>
            <a:br>
              <a:rPr lang="en-US" dirty="0"/>
            </a:br>
            <a:r>
              <a:rPr lang="en-US" dirty="0"/>
              <a:t>start with the tank (our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flocculator volume</a:t>
            </a:r>
          </a:p>
          <a:p>
            <a:r>
              <a:rPr lang="en-US" dirty="0"/>
              <a:t>Use plant layout constraints to select an optimal channel width</a:t>
            </a:r>
          </a:p>
          <a:p>
            <a:r>
              <a:rPr lang="en-US" dirty="0"/>
              <a:t>Design baffles and obstacles to create the target G</a:t>
            </a:r>
            <a:r>
              <a:rPr lang="en-US" baseline="-25000" dirty="0"/>
              <a:t>CS</a:t>
            </a:r>
            <a:r>
              <a:rPr lang="en-US" dirty="0"/>
              <a:t> to set the baffle spacing</a:t>
            </a:r>
          </a:p>
          <a:p>
            <a:r>
              <a:rPr lang="en-US" dirty="0"/>
              <a:t>Fill the channels with baffles and don’t worry about a little extra space at the end of the channel that might not be used efficiently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B6FFE-9F77-40CE-B0FA-1AF0F1B8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0983" y="70339"/>
            <a:ext cx="2085655" cy="1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3420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Energy use (head loss) in flocculation controls velocity gradient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26" y="1521779"/>
            <a:ext cx="755423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Some of the kinetic energy in the flow contraction…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…is dissipated through turbulence and viscosity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Given the water temperature and hence viscosity the energy dissipation produces velocity gradients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Given a total fluid deformation (</a:t>
            </a:r>
            <a:r>
              <a:rPr lang="en-US" sz="2800" dirty="0" err="1"/>
              <a:t>G</a:t>
            </a:r>
            <a:r>
              <a:rPr lang="en-US" sz="2800" baseline="-25000" dirty="0" err="1"/>
              <a:t>CS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dirty="0"/>
              <a:t>), the relationship between head loss and G</a:t>
            </a:r>
            <a:r>
              <a:rPr lang="en-US" sz="2800" baseline="-25000" dirty="0"/>
              <a:t>CS</a:t>
            </a:r>
            <a:r>
              <a:rPr lang="en-US" sz="2800" dirty="0"/>
              <a:t> is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you achieve </a:t>
            </a:r>
            <a:r>
              <a:rPr lang="en-US" sz="2800" dirty="0" err="1"/>
              <a:t>G</a:t>
            </a:r>
            <a:r>
              <a:rPr lang="en-US" sz="2800" baseline="-25000" dirty="0" err="1"/>
              <a:t>CS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dirty="0"/>
              <a:t> with less energy?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0A1C4-8E39-4DC6-8690-38FD334E58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10623" y="2592492"/>
            <a:ext cx="1541486" cy="27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89" y="1510903"/>
            <a:ext cx="2276572" cy="727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61" y="3779066"/>
            <a:ext cx="1539657" cy="72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5" y="3925613"/>
            <a:ext cx="1287315" cy="347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01" y="5166264"/>
            <a:ext cx="2634971" cy="68937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9779318" y="2080561"/>
            <a:ext cx="1101714" cy="51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19" y="6020813"/>
            <a:ext cx="2020571" cy="6729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93C76-9F51-4AC0-A505-95C923F7BFF0}"/>
              </a:ext>
            </a:extLst>
          </p:cNvPr>
          <p:cNvCxnSpPr>
            <a:cxnSpLocks/>
          </p:cNvCxnSpPr>
          <p:nvPr/>
        </p:nvCxnSpPr>
        <p:spPr>
          <a:xfrm flipH="1">
            <a:off x="9779318" y="2896273"/>
            <a:ext cx="1018822" cy="10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367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target H</a:t>
            </a:r>
            <a:r>
              <a:rPr lang="en-US" baseline="-25000" dirty="0"/>
              <a:t>e</a:t>
            </a:r>
            <a:r>
              <a:rPr lang="en-US" dirty="0"/>
              <a:t>/S by decreasing the distance H between obstacles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1752600"/>
            <a:ext cx="6207516" cy="3998913"/>
          </a:xfrm>
        </p:spPr>
        <p:txBody>
          <a:bodyPr/>
          <a:lstStyle/>
          <a:p>
            <a:r>
              <a:rPr lang="en-US" dirty="0"/>
              <a:t>This design was first used at the plant in San Juan </a:t>
            </a:r>
            <a:r>
              <a:rPr lang="en-US" dirty="0" err="1"/>
              <a:t>Guarita</a:t>
            </a:r>
            <a:r>
              <a:rPr lang="en-US" dirty="0"/>
              <a:t> in western Honduras</a:t>
            </a:r>
          </a:p>
        </p:txBody>
      </p:sp>
      <p:pic>
        <p:nvPicPr>
          <p:cNvPr id="2260996" name="Picture 4" descr="https://lh3.googleusercontent.com/HlmEC5aYUENirNu36eZ4-MCUUn-cEB7qSrPuohwoZXTg8rlV9Nyc-FEHa_KlfuZYWkpp81giOInOkTWVIUJfgN3aJfKctxWxz9BMW5a5Oq_ADsfzU7kxqptfoSG7ObmmxJ3dSXiWm_UxY-oFF2HAMZJLpePKS2uDd9gZQqjntlYAJKjTQ5_PZHkeUQkrK1-bKm6JCGotlBdMXl6PvLO8buNdVmrIZXda69ulbQ_J4GzRpty1x0rz642_Q5xfnNaOdLLngPTdW4pvprHzl3gHnDSjCJmsPh1WxS8qk56PH5m6ZmFPVf9DDfqG0vBu_jV7bSJ8NP6AJpMLl_b0pWIjx4Dw8nv2nMXXao4k1EFERUDa0w13fKg2oNCRM2zLZKvgnXiSCENEpxYlcwuAVHjtv7sgwrhANYHEOJVZK2hPRCKGOjH_EbQ9hmsqrxtDE6VdKbaotihf8WMlohQNRXlLqsGA3TwIlgz9486t3a79BH_gKWiPsUqg9jCtICzoP2I6Y73zxVfO32LV1hQUNQvg-d7O4CEweNFG9tATOm5-ksz1xUqaxZ9aht3ar17D4HPGul4m726i1sg5qgKwocRguBrmql7_vMSjBeWJTZlnHqqzHQGczDkfTf1NaiZjlLiFnTbqz82WUkf_YZLDFtBKVrwSZgMmijIXGGaalFWucg=w936-h702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29847" r="-3102" b="12030"/>
          <a:stretch/>
        </p:blipFill>
        <p:spPr bwMode="auto">
          <a:xfrm>
            <a:off x="719757" y="3752056"/>
            <a:ext cx="5921085" cy="25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C5112-0702-4A9B-A93D-D3C9F6D47CF7}"/>
              </a:ext>
            </a:extLst>
          </p:cNvPr>
          <p:cNvSpPr txBox="1"/>
          <p:nvPr/>
        </p:nvSpPr>
        <p:spPr>
          <a:xfrm>
            <a:off x="7074848" y="2003191"/>
            <a:ext cx="35225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it is hard, then it might not be the right solution…</a:t>
            </a:r>
          </a:p>
          <a:p>
            <a:r>
              <a:rPr lang="en-US" sz="3200" dirty="0"/>
              <a:t>We now have an alternative geometry, the Vertical-Horizontal Flocculator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C0D42-D970-4D07-BDD9-320F900F23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2681" y="1823118"/>
            <a:ext cx="1777419" cy="32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45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expansions per depth of flocculator (given 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02541" y="2847330"/>
                <a:ext cx="4469643" cy="146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for maximum distance between expansions,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𝑀𝑎𝑥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6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41" y="2847330"/>
                <a:ext cx="4469643" cy="1462388"/>
              </a:xfrm>
              <a:prstGeom prst="rect">
                <a:avLst/>
              </a:prstGeom>
              <a:blipFill>
                <a:blip r:embed="rId7"/>
                <a:stretch>
                  <a:fillRect l="-2725" t="-4167" r="-409" b="-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62452" y="4412545"/>
            <a:ext cx="6209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 </a:t>
            </a:r>
            <a:r>
              <a:rPr lang="en-US" b="1" dirty="0"/>
              <a:t>up</a:t>
            </a:r>
            <a:r>
              <a:rPr lang="en-US" dirty="0"/>
              <a:t> to get the minimum number of expansions per depth of the flocculator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2197" y="1843688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Eliminate S</a:t>
            </a:r>
          </a:p>
        </p:txBody>
      </p:sp>
      <p:pic>
        <p:nvPicPr>
          <p:cNvPr id="2228656" name="Picture 432" descr="http://designserver.cee.cornell.edu/Designs/EtFlocSedFi/7667/20Lps/EtFlocSedFiFloc_f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6"/>
          <a:stretch/>
        </p:blipFill>
        <p:spPr bwMode="auto">
          <a:xfrm>
            <a:off x="5176533" y="5301915"/>
            <a:ext cx="3602107" cy="145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142C5-8515-440E-B2B6-38FC4A6E4E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34247" y="1868107"/>
            <a:ext cx="1435428" cy="625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12C420-32A2-49E9-8887-0FA5C75DE6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33191" y="1781154"/>
            <a:ext cx="1702400" cy="696685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H_{e_{Max}} = \left[ \frac{K_{baffle}}{2 \nu G_{CS}^2} \left( \frac{Q \Pi_{HS_{Max}}}{W} \right)^3 \right]^\frac{1}{4}$$&#10;&#10;&#10;\end{document}" title="IguanaTex Bitmap Display">
            <a:extLst>
              <a:ext uri="{FF2B5EF4-FFF2-40B4-BE49-F238E27FC236}">
                <a16:creationId xmlns:a16="http://schemas.microsoft.com/office/drawing/2014/main" id="{78ECE241-D0AF-4804-B26D-6443F80726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348343" y="3009573"/>
            <a:ext cx="4375488" cy="923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DC9F0-FA40-44CD-8C46-4D52C75260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98328" y="4929766"/>
            <a:ext cx="2095543" cy="696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203" y="393352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Water depth at the end of the flocculator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107303" y="4579859"/>
            <a:ext cx="0" cy="41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6203" y="597781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Distance between flow expansions</a:t>
            </a: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3107303" y="5650113"/>
            <a:ext cx="0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}&#10;\pagestyle{empty}&#10;\begin{document}&#10;&#10;$$\nu G_{CS}^2 = \frac{K_{baffle}}{2 H_e} \left( \frac{Q}{W S} \right)^3$$&#10;&#10;&#10;\end{document}" title="IguanaTex Bitmap Display">
            <a:extLst>
              <a:ext uri="{FF2B5EF4-FFF2-40B4-BE49-F238E27FC236}">
                <a16:creationId xmlns:a16="http://schemas.microsoft.com/office/drawing/2014/main" id="{32F18C8F-A1B1-4E0D-B29E-C6AB425E06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15014" y="1755913"/>
            <a:ext cx="3117443" cy="7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808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Design Approach</a:t>
            </a:r>
            <a:br>
              <a:rPr lang="en-US" dirty="0"/>
            </a:br>
            <a:r>
              <a:rPr lang="en-US" sz="3600" dirty="0"/>
              <a:t>Given G</a:t>
            </a:r>
            <a:r>
              <a:rPr lang="en-US" sz="3600" baseline="-25000" dirty="0"/>
              <a:t>CS</a:t>
            </a:r>
            <a:r>
              <a:rPr lang="en-US" sz="3600" dirty="0"/>
              <a:t> and </a:t>
            </a:r>
            <a:r>
              <a:rPr lang="en-US" sz="3600" dirty="0" err="1"/>
              <a:t>G</a:t>
            </a:r>
            <a:r>
              <a:rPr lang="en-US" sz="3600" baseline="-25000" dirty="0" err="1"/>
              <a:t>CS</a:t>
            </a:r>
            <a:r>
              <a:rPr lang="en-US" sz="3600" dirty="0" err="1">
                <a:latin typeface="Symbol" pitchFamily="18" charset="2"/>
              </a:rPr>
              <a:t>q</a:t>
            </a:r>
            <a:endParaRPr lang="en-US" dirty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big and then design the details</a:t>
                </a:r>
              </a:p>
              <a:p>
                <a:pPr lvl="1"/>
                <a:r>
                  <a:rPr lang="en-US" dirty="0"/>
                  <a:t>Calculate volume of flocculator</a:t>
                </a:r>
              </a:p>
              <a:p>
                <a:pPr lvl="1"/>
                <a:r>
                  <a:rPr lang="en-US" dirty="0"/>
                  <a:t>Split it into channels</a:t>
                </a:r>
              </a:p>
              <a:p>
                <a:pPr lvl="1"/>
                <a:r>
                  <a:rPr lang="en-US" dirty="0"/>
                  <a:t>Then design baffles, and obstacles to fill the channels to get target G</a:t>
                </a:r>
                <a:r>
                  <a:rPr lang="en-US" baseline="-25000" dirty="0"/>
                  <a:t>CS</a:t>
                </a:r>
                <a:endParaRPr lang="en-US" dirty="0"/>
              </a:p>
              <a:p>
                <a:r>
                  <a:rPr lang="en-US" dirty="0"/>
                  <a:t>We can use this design approach because we are assuming that we will design for high efficiency (3&lt;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&lt;6) and thus we don’t have to add extra volume to account for inefficiencies. </a:t>
                </a:r>
                <a:r>
                  <a:rPr lang="en-US" sz="2800" dirty="0"/>
                  <a:t>(Don’t forget this requirement!)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07" t="-7682" r="-1778" b="-16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262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534656" cy="4525963"/>
              </a:xfrm>
            </p:spPr>
            <p:txBody>
              <a:bodyPr/>
              <a:lstStyle/>
              <a:p>
                <a:r>
                  <a:rPr lang="en-US" dirty="0"/>
                  <a:t>How does the collision potential in a flocculator change with flow rate?</a:t>
                </a:r>
              </a:p>
              <a:p>
                <a:pPr lvl="1"/>
                <a:r>
                  <a:rPr lang="en-US" dirty="0"/>
                  <a:t>If performance deteriorates at higher flowrates, then it isn’t because of a lack of </a:t>
                </a:r>
              </a:p>
              <a:p>
                <a:r>
                  <a:rPr lang="en-US" dirty="0"/>
                  <a:t>What is the 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dirty="0"/>
                  <a:t> for well designed hydraulic flocculators (extra info!)?</a:t>
                </a:r>
              </a:p>
              <a:p>
                <a:r>
                  <a:rPr lang="en-US" dirty="0"/>
                  <a:t>Why might mechanical flocculators break more flocs than hydraulic flocculators?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534656" cy="4525963"/>
              </a:xfrm>
              <a:blipFill>
                <a:blip r:embed="rId6"/>
                <a:stretch>
                  <a:fillRect l="-3722" t="-7682" b="-17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838AD1E-04EF-47BC-9951-C4BB6067A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49708" y="4222961"/>
            <a:ext cx="3212800" cy="413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8C9C0-35E3-407C-86B9-83C48CB3F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73073" y="2049652"/>
            <a:ext cx="2289371" cy="72959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\bar G \theta_e$$&#10;&#10;&#10;\end{document}" title="IguanaTex Bitmap Display">
            <a:extLst>
              <a:ext uri="{FF2B5EF4-FFF2-40B4-BE49-F238E27FC236}">
                <a16:creationId xmlns:a16="http://schemas.microsoft.com/office/drawing/2014/main" id="{72C8D24E-E9FF-4F0C-9A1E-E114E70E2B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08" y="3207971"/>
            <a:ext cx="471771" cy="3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4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 for Horizontal-Vertical Flow Flocculators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487156"/>
            <a:ext cx="1050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Start with the equation for maximum channel width for vertical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394" y="324561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Solve for Flow</a:t>
            </a:r>
          </a:p>
        </p:txBody>
      </p:sp>
      <p:pic>
        <p:nvPicPr>
          <p:cNvPr id="6" name="Picture 5" descr="\documentclass{article}&#10;\usepackage{amsmath}&#10;\pagestyle{empty}&#10;\begin{document}&#10;&#10;$$W_{Max} = \frac{\Pi_{HS_{Min}} Q}{H_e} \left( \frac{K_{baffle}}{2 H_e \nu G_{CS}^2} \right)^\frac{1}{3}$$&#10;&#10;\end{document}" title="IguanaTex Bitmap Display">
            <a:extLst>
              <a:ext uri="{FF2B5EF4-FFF2-40B4-BE49-F238E27FC236}">
                <a16:creationId xmlns:a16="http://schemas.microsoft.com/office/drawing/2014/main" id="{C9C59DC4-3E7F-49E9-904F-82E5EED4D9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2190952"/>
            <a:ext cx="4319219" cy="797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F65D9-A016-4033-B84D-7B3A88D13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916" y="3231550"/>
            <a:ext cx="4567184" cy="2761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6A562-B57C-41EB-816C-896A0C375D2C}"/>
              </a:ext>
            </a:extLst>
          </p:cNvPr>
          <p:cNvSpPr txBox="1"/>
          <p:nvPr/>
        </p:nvSpPr>
        <p:spPr>
          <a:xfrm>
            <a:off x="5594460" y="2172196"/>
            <a:ext cx="589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width is set by materials available to build the baffles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635A-C69E-44C4-AE52-0F2295724FDB}"/>
              </a:ext>
            </a:extLst>
          </p:cNvPr>
          <p:cNvSpPr txBox="1"/>
          <p:nvPr/>
        </p:nvSpPr>
        <p:spPr>
          <a:xfrm>
            <a:off x="135644" y="6199919"/>
            <a:ext cx="1145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increase the maximum flow by increasing the depth of the flocculator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E8CB3A2-C915-447E-A3D3-358DCC11414D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rot="16200000" flipV="1">
            <a:off x="4361903" y="2309362"/>
            <a:ext cx="1854162" cy="5926952"/>
          </a:xfrm>
          <a:prstGeom prst="bentConnector3">
            <a:avLst>
              <a:gd name="adj1" fmla="val 29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16E3F-27C8-4C31-ABC7-28FE16474B72}"/>
              </a:ext>
            </a:extLst>
          </p:cNvPr>
          <p:cNvSpPr/>
          <p:nvPr/>
        </p:nvSpPr>
        <p:spPr>
          <a:xfrm>
            <a:off x="8165592" y="6199919"/>
            <a:ext cx="173736" cy="10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091622-8B40-4D02-97F6-9442E4389BB3}"/>
              </a:ext>
            </a:extLst>
          </p:cNvPr>
          <p:cNvSpPr/>
          <p:nvPr/>
        </p:nvSpPr>
        <p:spPr>
          <a:xfrm>
            <a:off x="2212848" y="4261104"/>
            <a:ext cx="225320" cy="84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\documentclass{article}&#10;\usepackage{amsmath}&#10;\pagestyle{empty}&#10;\begin{document}&#10;&#10;$$Q = \frac{W_{Max}H_e^\frac{4}{3}}{\Pi_{HS_{Min}} } \left( \frac{2 \nu G_{CS}^2}{K_{baffle}} \right)^\frac{1}{3}$$&#10;&#10;\end{document}" title="IguanaTex Bitmap Display">
            <a:extLst>
              <a:ext uri="{FF2B5EF4-FFF2-40B4-BE49-F238E27FC236}">
                <a16:creationId xmlns:a16="http://schemas.microsoft.com/office/drawing/2014/main" id="{A263AE14-FD2A-4CA9-96BD-BEFCDAC539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1" y="3884392"/>
            <a:ext cx="3476699" cy="8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753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4000" dirty="0"/>
              <a:t>Recommended G and </a:t>
            </a:r>
            <a:r>
              <a:rPr lang="en-US" sz="4000" dirty="0" err="1"/>
              <a:t>G</a:t>
            </a:r>
            <a:r>
              <a:rPr lang="en-US" sz="4000" dirty="0" err="1">
                <a:latin typeface="Symbol" pitchFamily="18" charset="2"/>
              </a:rPr>
              <a:t>q</a:t>
            </a:r>
            <a:r>
              <a:rPr lang="en-US" sz="4000" dirty="0"/>
              <a:t> values: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3600" dirty="0"/>
              <a:t>Turbidity or Color Removal </a:t>
            </a:r>
            <a:r>
              <a:rPr lang="en-US" sz="1800" dirty="0"/>
              <a:t>(Mechanical flocculators)</a:t>
            </a:r>
            <a:r>
              <a:rPr lang="en-US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1038-771F-4772-9947-1DF1A5DE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/>
              <a:t>Guidelines are given without equations</a:t>
            </a:r>
          </a:p>
          <a:p>
            <a:r>
              <a:rPr lang="en-US" dirty="0"/>
              <a:t>This is because we don’t yet understand the physics of flocculation</a:t>
            </a:r>
          </a:p>
          <a:p>
            <a:r>
              <a:rPr lang="en-US" dirty="0"/>
              <a:t>We would like to know WHY there is a difference between removing color (dissolved organics) and particles</a:t>
            </a:r>
          </a:p>
        </p:txBody>
      </p:sp>
      <p:graphicFrame>
        <p:nvGraphicFramePr>
          <p:cNvPr id="62525" name="Group 61"/>
          <p:cNvGraphicFramePr>
            <a:graphicFrameLocks noGrp="1"/>
          </p:cNvGraphicFramePr>
          <p:nvPr>
            <p:extLst/>
          </p:nvPr>
        </p:nvGraphicFramePr>
        <p:xfrm>
          <a:off x="6774440" y="2037080"/>
          <a:ext cx="4988068" cy="3220720"/>
        </p:xfrm>
        <a:graphic>
          <a:graphicData uri="http://schemas.openxmlformats.org/drawingml/2006/table">
            <a:tbl>
              <a:tblPr/>
              <a:tblGrid>
                <a:gridCol w="217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“Velocity gradient” (G) (1/s)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Low turbidity, color removal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20-70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50,000-250,000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turbidity, solids removal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70-180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80,000-190,000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67" name="Rectangle 48"/>
          <p:cNvSpPr>
            <a:spLocks noChangeArrowheads="1"/>
          </p:cNvSpPr>
          <p:nvPr/>
        </p:nvSpPr>
        <p:spPr bwMode="auto">
          <a:xfrm>
            <a:off x="7298422" y="5864553"/>
            <a:ext cx="4240401" cy="523220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1400" dirty="0" err="1"/>
              <a:t>Sincero</a:t>
            </a:r>
            <a:r>
              <a:rPr lang="en-US" sz="1400" dirty="0"/>
              <a:t> and </a:t>
            </a:r>
            <a:r>
              <a:rPr lang="en-US" sz="1400" dirty="0" err="1"/>
              <a:t>Sincero</a:t>
            </a:r>
            <a:r>
              <a:rPr lang="en-US" sz="1400" dirty="0"/>
              <a:t>, 1996 Environmental Engineering: A Design Approach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details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ports between channels should have the same cross sectional area as WS</a:t>
            </a:r>
          </a:p>
          <a:p>
            <a:r>
              <a:rPr lang="en-US" dirty="0"/>
              <a:t>The number of chambers (spaces between baffles) per canal (except in the last canal) is even – the number of baffles is odd</a:t>
            </a:r>
          </a:p>
          <a:p>
            <a:r>
              <a:rPr lang="en-US" dirty="0"/>
              <a:t>The number of chambers in the last canal is odd – the number of baffles is even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lum bright="10000"/>
          </a:blip>
          <a:srcRect/>
          <a:stretch>
            <a:fillRect/>
          </a:stretch>
        </p:blipFill>
        <p:spPr bwMode="auto">
          <a:xfrm>
            <a:off x="8580740" y="0"/>
            <a:ext cx="2496836" cy="139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12830"/>
              </a:clrFrom>
              <a:clrTo>
                <a:srgbClr val="212830">
                  <a:alpha val="0"/>
                </a:srgbClr>
              </a:clrTo>
            </a:clrChange>
            <a:lum bright="10000"/>
          </a:blip>
          <a:srcRect/>
          <a:stretch>
            <a:fillRect/>
          </a:stretch>
        </p:blipFill>
        <p:spPr bwMode="auto">
          <a:xfrm rot="21105534">
            <a:off x="4341241" y="4216083"/>
            <a:ext cx="5131173" cy="28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220368" y="3094160"/>
            <a:ext cx="182880" cy="813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5400000">
            <a:off x="2444590" y="3359574"/>
            <a:ext cx="182880" cy="813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Collision Potential per Flow Expansion (bottom-up perspective)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6825" y="1603368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potential for one flow expansion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86825" y="3149293"/>
            <a:ext cx="585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 dissipation rate is energy loss per 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7111" y="5132285"/>
            <a:ext cx="6005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Collision potential is a function of velocity. This suggests that a flocculator will perform worse when the flow rate is decreased.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6825" y="2347409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Hydraulic residence time for one expansion zone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937" y="2809729"/>
            <a:ext cx="546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These are the average velocities through the expanded flow area</a:t>
            </a:r>
          </a:p>
        </p:txBody>
      </p:sp>
      <p:cxnSp>
        <p:nvCxnSpPr>
          <p:cNvPr id="8" name="Elbow Connector 7"/>
          <p:cNvCxnSpPr>
            <a:cxnSpLocks/>
            <a:stCxn id="6" idx="1"/>
          </p:cNvCxnSpPr>
          <p:nvPr/>
        </p:nvCxnSpPr>
        <p:spPr bwMode="auto">
          <a:xfrm rot="10800000" flipV="1">
            <a:off x="3117557" y="2979006"/>
            <a:ext cx="1425380" cy="4499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21" name="Elbow Connector 20"/>
          <p:cNvCxnSpPr>
            <a:cxnSpLocks/>
            <a:stCxn id="6" idx="1"/>
            <a:endCxn id="31" idx="1"/>
          </p:cNvCxnSpPr>
          <p:nvPr/>
        </p:nvCxnSpPr>
        <p:spPr bwMode="auto">
          <a:xfrm rot="10800000" flipV="1">
            <a:off x="2536031" y="2979006"/>
            <a:ext cx="2006907" cy="32978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87111" y="2042732"/>
            <a:ext cx="5173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 of one expansion zone (in a vertical flow flocculator)</a:t>
            </a:r>
          </a:p>
        </p:txBody>
      </p:sp>
      <p:cxnSp>
        <p:nvCxnSpPr>
          <p:cNvPr id="16" name="Elbow Connector 15"/>
          <p:cNvCxnSpPr>
            <a:cxnSpLocks/>
            <a:stCxn id="29" idx="1"/>
          </p:cNvCxnSpPr>
          <p:nvPr/>
        </p:nvCxnSpPr>
        <p:spPr bwMode="auto">
          <a:xfrm rot="10800000" flipV="1">
            <a:off x="1961203" y="2212009"/>
            <a:ext cx="2725909" cy="25871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" y="1603368"/>
            <a:ext cx="1467551" cy="580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C146D2-1A9D-42D5-B8FD-D79F19B33F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7132" y="2344353"/>
            <a:ext cx="864807" cy="50228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\bar \varepsilon = K_{baffle} \frac{\bar V^2}{2} \frac{\bar V}{H_e}$$&#10;&#10;&#10;\end{document}" title="IguanaTex Bitmap Display">
            <a:extLst>
              <a:ext uri="{FF2B5EF4-FFF2-40B4-BE49-F238E27FC236}">
                <a16:creationId xmlns:a16="http://schemas.microsoft.com/office/drawing/2014/main" id="{1F14C765-DA2E-41AF-8136-217B50ECAA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04501" y="3350125"/>
            <a:ext cx="1913056" cy="57071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$G_{CS} \theta_e = \frac{H_e}{\bar V} \sqrt{ \frac{K_{baffle}}{\nu} \frac{\bar V^2}{2} \frac{\bar V}{H_e}}$$&#10;&#10;&#10;\end{document}" title="IguanaTex Bitmap Display">
            <a:extLst>
              <a:ext uri="{FF2B5EF4-FFF2-40B4-BE49-F238E27FC236}">
                <a16:creationId xmlns:a16="http://schemas.microsoft.com/office/drawing/2014/main" id="{52C46C52-9185-46BD-89F0-716FA32D67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4860" y="4027474"/>
            <a:ext cx="3182604" cy="725039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$G_{CS} \theta_e = \sqrt{ \frac{H_e K_{baffle} \bar V}{2 \nu}}$$&#10;&#10;&#10;\end{document}" title="IguanaTex Bitmap Display">
            <a:extLst>
              <a:ext uri="{FF2B5EF4-FFF2-40B4-BE49-F238E27FC236}">
                <a16:creationId xmlns:a16="http://schemas.microsoft.com/office/drawing/2014/main" id="{01B38FB4-1FD5-402A-8824-91771B1B0D5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03215" y="5132285"/>
            <a:ext cx="2594419" cy="580904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$G_{CS} \theta_e = \sqrt{ \frac{H_e K_{baffle} Q}{2\nu W S}}$$&#10;&#10;&#10;\end{document}" title="IguanaTex Bitmap Display">
            <a:extLst>
              <a:ext uri="{FF2B5EF4-FFF2-40B4-BE49-F238E27FC236}">
                <a16:creationId xmlns:a16="http://schemas.microsoft.com/office/drawing/2014/main" id="{A30A4D55-1654-48EC-BA4A-ACB9BE5CB6E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06128" y="5995809"/>
            <a:ext cx="2591506" cy="580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E0BE62-80FE-44B9-B324-ECF8D915D07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241070" y="2661748"/>
            <a:ext cx="1203200" cy="6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897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9D71F-73C5-4002-891C-20967F8085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84" y="4557939"/>
            <a:ext cx="4111311" cy="1148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Mechanical Design: mixing with paddles</a:t>
            </a:r>
          </a:p>
        </p:txBody>
      </p:sp>
      <p:sp>
        <p:nvSpPr>
          <p:cNvPr id="5" name="TextBox 4"/>
          <p:cNvSpPr txBox="1"/>
          <p:nvPr/>
        </p:nvSpPr>
        <p:spPr>
          <a:xfrm rot="18911370">
            <a:off x="1320066" y="3640130"/>
            <a:ext cx="290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“velocity gradient”</a:t>
            </a:r>
          </a:p>
        </p:txBody>
      </p:sp>
      <p:sp>
        <p:nvSpPr>
          <p:cNvPr id="6" name="TextBox 5"/>
          <p:cNvSpPr txBox="1"/>
          <p:nvPr/>
        </p:nvSpPr>
        <p:spPr>
          <a:xfrm rot="18911370">
            <a:off x="3040421" y="3264297"/>
            <a:ext cx="25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coefficient</a:t>
            </a:r>
          </a:p>
        </p:txBody>
      </p:sp>
      <p:sp>
        <p:nvSpPr>
          <p:cNvPr id="7" name="TextBox 6"/>
          <p:cNvSpPr txBox="1"/>
          <p:nvPr/>
        </p:nvSpPr>
        <p:spPr>
          <a:xfrm rot="18911370">
            <a:off x="3591466" y="2873846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Projected area of paddles</a:t>
            </a:r>
          </a:p>
        </p:txBody>
      </p:sp>
      <p:sp>
        <p:nvSpPr>
          <p:cNvPr id="8" name="TextBox 7"/>
          <p:cNvSpPr txBox="1"/>
          <p:nvPr/>
        </p:nvSpPr>
        <p:spPr>
          <a:xfrm rot="18911370">
            <a:off x="5016348" y="2429725"/>
            <a:ext cx="4192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relative to </a:t>
            </a:r>
            <a:br>
              <a:rPr lang="en-US" dirty="0"/>
            </a:br>
            <a:r>
              <a:rPr lang="en-US" dirty="0"/>
              <a:t>absolute velocity of paddles</a:t>
            </a:r>
          </a:p>
        </p:txBody>
      </p:sp>
      <p:sp>
        <p:nvSpPr>
          <p:cNvPr id="9" name="TextBox 8"/>
          <p:cNvSpPr txBox="1"/>
          <p:nvPr/>
        </p:nvSpPr>
        <p:spPr>
          <a:xfrm rot="650923">
            <a:off x="4315776" y="5933443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Reactor volume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864150" y="3049213"/>
            <a:ext cx="1693260" cy="183881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>
            <a:off x="5434740" y="4888023"/>
            <a:ext cx="42941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4975640" y="4131733"/>
            <a:ext cx="515545" cy="44702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pic>
        <p:nvPicPr>
          <p:cNvPr id="532751" name="Picture 271" descr="jar testing equip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2" y="1810803"/>
            <a:ext cx="23812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6AE694-8B3E-4B2E-BDAE-E5FDABE5C9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5" y="6282218"/>
            <a:ext cx="1387009" cy="299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A82343-0A34-403A-AED4-FD1E09BEC256}"/>
              </a:ext>
            </a:extLst>
          </p:cNvPr>
          <p:cNvSpPr txBox="1"/>
          <p:nvPr/>
        </p:nvSpPr>
        <p:spPr>
          <a:xfrm>
            <a:off x="8707041" y="2809039"/>
            <a:ext cx="33479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equation does not account for the inefficiency that is the result of the non uniform distribution of energy dissipation in mechanical flocculators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Flocculators and Energy Dissipation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the mixing unit as a flat plate moving normal to the fluid (infinite fluid)</a:t>
                </a:r>
              </a:p>
              <a:p>
                <a:r>
                  <a:rPr lang="en-US" dirty="0"/>
                  <a:t>The maximum energy dissipation rate is given by</a:t>
                </a:r>
              </a:p>
              <a:p>
                <a:endParaRPr lang="en-US" dirty="0"/>
              </a:p>
              <a:p>
                <a:r>
                  <a:rPr lang="en-US" dirty="0"/>
                  <a:t>Closely spaced plates will</a:t>
                </a:r>
                <a:br>
                  <a:rPr lang="en-US" dirty="0"/>
                </a:br>
                <a:r>
                  <a:rPr lang="en-US" dirty="0"/>
                  <a:t>have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𝑀𝑎𝑥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407" t="-754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25160" name="Picture 8" descr="http://spsengineering.com/wp-content/uploads/2010/12/Picture2-300x21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40" y="4461226"/>
            <a:ext cx="28575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17273" y="3291842"/>
            <a:ext cx="708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is relative velocity between fluid and plate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00" y="3167991"/>
            <a:ext cx="2924502" cy="7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510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Fluid Dynamics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Flat plate normal to the flow</a:t>
                </a:r>
              </a:p>
              <a:p>
                <a:r>
                  <a:rPr lang="en-US" sz="2800" dirty="0"/>
                  <a:t>1 m wide</a:t>
                </a:r>
              </a:p>
              <a:p>
                <a:r>
                  <a:rPr lang="en-US" sz="2800" dirty="0"/>
                  <a:t>Flow was 2-D</a:t>
                </a:r>
              </a:p>
              <a:p>
                <a:r>
                  <a:rPr lang="en-US" sz="2800" dirty="0"/>
                  <a:t>V=1 m/s</a:t>
                </a:r>
              </a:p>
              <a:p>
                <a:r>
                  <a:rPr lang="en-US" sz="2800" dirty="0"/>
                  <a:t>Re = 100,000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en-US" sz="2800" dirty="0"/>
                  <a:t> = 0.04 W/kg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𝑃𝑙𝑎𝑡𝑒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/>
                  <a:t>= 0.04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2889" t="-660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23106" name="Picture 2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r="90699" b="35565"/>
          <a:stretch/>
        </p:blipFill>
        <p:spPr bwMode="auto">
          <a:xfrm>
            <a:off x="8164864" y="1570184"/>
            <a:ext cx="708964" cy="273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6" t="31362" r="27783" b="44387"/>
          <a:stretch/>
        </p:blipFill>
        <p:spPr bwMode="auto">
          <a:xfrm>
            <a:off x="4730375" y="2968084"/>
            <a:ext cx="3237470" cy="12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2" t="91361" r="35197" b="1764"/>
          <a:stretch/>
        </p:blipFill>
        <p:spPr bwMode="auto">
          <a:xfrm>
            <a:off x="4868396" y="5921055"/>
            <a:ext cx="2103929" cy="34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4786100" y="3570514"/>
            <a:ext cx="182880" cy="1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6181" name="Picture 5 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r="90752" b="40534"/>
          <a:stretch/>
        </p:blipFill>
        <p:spPr bwMode="auto">
          <a:xfrm>
            <a:off x="8168420" y="4078223"/>
            <a:ext cx="706424" cy="277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2" t="33966" r="29151" b="47030"/>
          <a:stretch/>
        </p:blipFill>
        <p:spPr bwMode="auto">
          <a:xfrm>
            <a:off x="4730375" y="4880925"/>
            <a:ext cx="3148277" cy="9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97914" y="2578277"/>
            <a:ext cx="301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 dissipation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820" y="4419086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Streamlines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20" y="1871116"/>
            <a:ext cx="2389333" cy="595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8" y="4808179"/>
            <a:ext cx="2887436" cy="5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57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Mechanical Flocculators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Waste (a small amount of) electricity</a:t>
            </a:r>
          </a:p>
          <a:p>
            <a:r>
              <a:rPr lang="en-US" dirty="0"/>
              <a:t>Require unnecessary mechanical components</a:t>
            </a:r>
          </a:p>
          <a:p>
            <a:r>
              <a:rPr lang="en-US" dirty="0"/>
              <a:t>Have a wide distribution of energy dissipation rates (highest in the wake of the paddles) that may break flocs</a:t>
            </a:r>
          </a:p>
          <a:p>
            <a:r>
              <a:rPr lang="en-US" dirty="0"/>
              <a:t>Have a wide distribution of particle residence times (completely mixed flow reactors)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aren’t hydraulic flocculators used more often?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 construction means that there aren’t any items that private companies (venders) can sell as specialized components</a:t>
            </a:r>
          </a:p>
          <a:p>
            <a:r>
              <a:rPr lang="en-US" sz="2400" dirty="0"/>
              <a:t>Consulting firms want to be able to pass the design responsibility off to a vendor</a:t>
            </a:r>
          </a:p>
          <a:p>
            <a:r>
              <a:rPr lang="en-US" sz="2400" dirty="0"/>
              <a:t>The presumed operation flexibility of mechanical flocculators (variable speed motor driving a slow mixing unit) </a:t>
            </a:r>
          </a:p>
          <a:p>
            <a:r>
              <a:rPr lang="en-US" sz="2400" dirty="0"/>
              <a:t>Poor documentation of design approach for hydraulic flocculators (special permission required to use in the US!)</a:t>
            </a:r>
          </a:p>
          <a:p>
            <a:r>
              <a:rPr lang="en-US" sz="2400" dirty="0"/>
              <a:t>Using electricity is cool, design innovation is suspect…</a:t>
            </a:r>
          </a:p>
          <a:p>
            <a:r>
              <a:rPr lang="en-US" sz="2400" dirty="0"/>
              <a:t>Prior to AguaClara we didn’t have a design algorithm for small </a:t>
            </a:r>
            <a:r>
              <a:rPr lang="en-US" sz="2400" dirty="0" err="1"/>
              <a:t>flocculators</a:t>
            </a:r>
            <a:r>
              <a:rPr lang="en-US" sz="2400" dirty="0"/>
              <a:t> based on the fundamental physics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and H</a:t>
            </a:r>
            <a:r>
              <a:rPr lang="en-US" baseline="-25000" dirty="0"/>
              <a:t>e</a:t>
            </a:r>
            <a:r>
              <a:rPr lang="en-US" dirty="0"/>
              <a:t>/S vs H/S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90152"/>
            <a:ext cx="8887766" cy="4525963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e</a:t>
            </a:r>
            <a:r>
              <a:rPr lang="en-US" b="1" dirty="0"/>
              <a:t> = H when there are no obstacles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e</a:t>
            </a:r>
            <a:r>
              <a:rPr lang="en-US" dirty="0"/>
              <a:t>/S is what defines flocculator efficiency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9DF8C-1C8B-4862-B1D4-8CA70B055B06}"/>
              </a:ext>
            </a:extLst>
          </p:cNvPr>
          <p:cNvSpPr txBox="1"/>
          <p:nvPr/>
        </p:nvSpPr>
        <p:spPr>
          <a:xfrm>
            <a:off x="845209" y="353810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path</a:t>
            </a:r>
          </a:p>
        </p:txBody>
      </p:sp>
      <p:sp>
        <p:nvSpPr>
          <p:cNvPr id="38" name="Line 12 1 1 1">
            <a:extLst>
              <a:ext uri="{FF2B5EF4-FFF2-40B4-BE49-F238E27FC236}">
                <a16:creationId xmlns:a16="http://schemas.microsoft.com/office/drawing/2014/main" id="{B5825924-B2EA-41E5-ABB6-7183139C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8284" y="3763536"/>
            <a:ext cx="0" cy="17805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s-HN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5BB062-0A5A-4872-A1B8-495C702CF795}"/>
              </a:ext>
            </a:extLst>
          </p:cNvPr>
          <p:cNvSpPr/>
          <p:nvPr/>
        </p:nvSpPr>
        <p:spPr bwMode="auto">
          <a:xfrm flipH="1">
            <a:off x="7510541" y="3556759"/>
            <a:ext cx="1726724" cy="3128447"/>
          </a:xfrm>
          <a:prstGeom prst="rect">
            <a:avLst/>
          </a:prstGeom>
          <a:solidFill>
            <a:srgbClr val="0563C1"/>
          </a:solidFill>
          <a:ln w="3175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Freeform 6 1 1">
            <a:extLst>
              <a:ext uri="{FF2B5EF4-FFF2-40B4-BE49-F238E27FC236}">
                <a16:creationId xmlns:a16="http://schemas.microsoft.com/office/drawing/2014/main" id="{5A0E35A0-222B-42DA-8326-118BACC5EC89}"/>
              </a:ext>
            </a:extLst>
          </p:cNvPr>
          <p:cNvSpPr>
            <a:spLocks/>
          </p:cNvSpPr>
          <p:nvPr/>
        </p:nvSpPr>
        <p:spPr bwMode="auto">
          <a:xfrm rot="5400000">
            <a:off x="7079456" y="3457648"/>
            <a:ext cx="332652" cy="598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3216" y="528"/>
              </a:cxn>
              <a:cxn ang="0">
                <a:pos x="3216" y="0"/>
              </a:cxn>
            </a:cxnLst>
            <a:rect l="0" t="0" r="r" b="b"/>
            <a:pathLst>
              <a:path w="3216" h="528">
                <a:moveTo>
                  <a:pt x="0" y="0"/>
                </a:moveTo>
                <a:lnTo>
                  <a:pt x="0" y="528"/>
                </a:lnTo>
                <a:lnTo>
                  <a:pt x="3216" y="528"/>
                </a:lnTo>
                <a:lnTo>
                  <a:pt x="3216" y="0"/>
                </a:lnTo>
              </a:path>
            </a:pathLst>
          </a:custGeom>
          <a:solidFill>
            <a:schemeClr val="hlink"/>
          </a:solidFill>
          <a:ln w="57150" cap="flat" cmpd="sng">
            <a:solidFill>
              <a:schemeClr val="tx1">
                <a:alpha val="78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1800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94B75A62-B7B2-4204-B1DE-50024B9EFADB}"/>
              </a:ext>
            </a:extLst>
          </p:cNvPr>
          <p:cNvSpPr/>
          <p:nvPr/>
        </p:nvSpPr>
        <p:spPr>
          <a:xfrm>
            <a:off x="9207531" y="5241646"/>
            <a:ext cx="729795" cy="1190029"/>
          </a:xfrm>
          <a:prstGeom prst="arc">
            <a:avLst>
              <a:gd name="adj1" fmla="val 5049735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E933F9-6936-48DE-A754-9050F0F957E0}"/>
              </a:ext>
            </a:extLst>
          </p:cNvPr>
          <p:cNvCxnSpPr/>
          <p:nvPr/>
        </p:nvCxnSpPr>
        <p:spPr bwMode="auto">
          <a:xfrm flipV="1">
            <a:off x="9222345" y="2905159"/>
            <a:ext cx="0" cy="294771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B3B30D-5770-428B-A3CC-2BD1ECFAE6C3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0264" y="3923201"/>
            <a:ext cx="0" cy="276200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8AA37-FA66-4DE7-8869-23A22C67CB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0541" y="6685206"/>
            <a:ext cx="1711804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9EAECDB1-ABF9-4C0C-B2E5-A124308B3A40}"/>
              </a:ext>
            </a:extLst>
          </p:cNvPr>
          <p:cNvSpPr/>
          <p:nvPr/>
        </p:nvSpPr>
        <p:spPr>
          <a:xfrm>
            <a:off x="8043879" y="5524871"/>
            <a:ext cx="445368" cy="672893"/>
          </a:xfrm>
          <a:prstGeom prst="arc">
            <a:avLst>
              <a:gd name="adj1" fmla="val 18804657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C2960BBB-6CFE-483A-B7A6-F9BB19B43365}"/>
              </a:ext>
            </a:extLst>
          </p:cNvPr>
          <p:cNvSpPr/>
          <p:nvPr/>
        </p:nvSpPr>
        <p:spPr>
          <a:xfrm flipV="1">
            <a:off x="8614918" y="4079449"/>
            <a:ext cx="445368" cy="675316"/>
          </a:xfrm>
          <a:prstGeom prst="arc">
            <a:avLst>
              <a:gd name="adj1" fmla="val 18804657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0C2B12F-9A8C-4E8A-9441-8B4AE75885F5}"/>
              </a:ext>
            </a:extLst>
          </p:cNvPr>
          <p:cNvSpPr/>
          <p:nvPr/>
        </p:nvSpPr>
        <p:spPr>
          <a:xfrm flipV="1">
            <a:off x="7322113" y="3923200"/>
            <a:ext cx="445368" cy="675316"/>
          </a:xfrm>
          <a:prstGeom prst="arc">
            <a:avLst>
              <a:gd name="adj1" fmla="val 18804657"/>
              <a:gd name="adj2" fmla="val 556616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8DBF0C17-03FC-4486-BA13-81C706AFC479}"/>
              </a:ext>
            </a:extLst>
          </p:cNvPr>
          <p:cNvSpPr/>
          <p:nvPr/>
        </p:nvSpPr>
        <p:spPr>
          <a:xfrm rot="10800000">
            <a:off x="7709001" y="4687488"/>
            <a:ext cx="679936" cy="676377"/>
          </a:xfrm>
          <a:prstGeom prst="arc">
            <a:avLst>
              <a:gd name="adj1" fmla="val 16200000"/>
              <a:gd name="adj2" fmla="val 561463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DFCB261D-4BC5-40A0-8778-45BEE5F75F3C}"/>
              </a:ext>
            </a:extLst>
          </p:cNvPr>
          <p:cNvSpPr/>
          <p:nvPr/>
        </p:nvSpPr>
        <p:spPr>
          <a:xfrm rot="10800000">
            <a:off x="8285611" y="4687488"/>
            <a:ext cx="679936" cy="676377"/>
          </a:xfrm>
          <a:prstGeom prst="arc">
            <a:avLst>
              <a:gd name="adj1" fmla="val 16200000"/>
              <a:gd name="adj2" fmla="val 5361533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734E467-EB6D-4FC0-92F8-539BE2D9655D}"/>
              </a:ext>
            </a:extLst>
          </p:cNvPr>
          <p:cNvSpPr/>
          <p:nvPr/>
        </p:nvSpPr>
        <p:spPr>
          <a:xfrm rot="10800000">
            <a:off x="8873407" y="4688315"/>
            <a:ext cx="679936" cy="676377"/>
          </a:xfrm>
          <a:prstGeom prst="arc">
            <a:avLst>
              <a:gd name="adj1" fmla="val 16200000"/>
              <a:gd name="adj2" fmla="val 5361533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405484-0F2E-4F9D-BA44-CD22CF9091E5}"/>
              </a:ext>
            </a:extLst>
          </p:cNvPr>
          <p:cNvSpPr/>
          <p:nvPr/>
        </p:nvSpPr>
        <p:spPr bwMode="auto">
          <a:xfrm>
            <a:off x="7653034" y="4315688"/>
            <a:ext cx="388624" cy="1352693"/>
          </a:xfrm>
          <a:custGeom>
            <a:avLst/>
            <a:gdLst>
              <a:gd name="connsiteX0" fmla="*/ 420267 w 422259"/>
              <a:gd name="connsiteY0" fmla="*/ 0 h 1944547"/>
              <a:gd name="connsiteX1" fmla="*/ 373968 w 422259"/>
              <a:gd name="connsiteY1" fmla="*/ 428264 h 1944547"/>
              <a:gd name="connsiteX2" fmla="*/ 96176 w 422259"/>
              <a:gd name="connsiteY2" fmla="*/ 659757 h 1944547"/>
              <a:gd name="connsiteX3" fmla="*/ 3578 w 422259"/>
              <a:gd name="connsiteY3" fmla="*/ 1412112 h 1944547"/>
              <a:gd name="connsiteX4" fmla="*/ 200348 w 422259"/>
              <a:gd name="connsiteY4" fmla="*/ 1944547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59" h="1944547">
                <a:moveTo>
                  <a:pt x="420267" y="0"/>
                </a:moveTo>
                <a:cubicBezTo>
                  <a:pt x="424125" y="159152"/>
                  <a:pt x="427983" y="318305"/>
                  <a:pt x="373968" y="428264"/>
                </a:cubicBezTo>
                <a:cubicBezTo>
                  <a:pt x="319953" y="538223"/>
                  <a:pt x="157908" y="495782"/>
                  <a:pt x="96176" y="659757"/>
                </a:cubicBezTo>
                <a:cubicBezTo>
                  <a:pt x="34444" y="823732"/>
                  <a:pt x="-13784" y="1197980"/>
                  <a:pt x="3578" y="1412112"/>
                </a:cubicBezTo>
                <a:cubicBezTo>
                  <a:pt x="20940" y="1626244"/>
                  <a:pt x="110644" y="1785395"/>
                  <a:pt x="200348" y="1944547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E974AE-E9D5-4105-96DF-7A662E3AC6D5}"/>
              </a:ext>
            </a:extLst>
          </p:cNvPr>
          <p:cNvCxnSpPr/>
          <p:nvPr/>
        </p:nvCxnSpPr>
        <p:spPr bwMode="auto">
          <a:xfrm flipV="1">
            <a:off x="8063323" y="2905159"/>
            <a:ext cx="0" cy="294771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5B7C51-93DA-4048-834A-A52C1227D0FA}"/>
              </a:ext>
            </a:extLst>
          </p:cNvPr>
          <p:cNvCxnSpPr/>
          <p:nvPr/>
        </p:nvCxnSpPr>
        <p:spPr bwMode="auto">
          <a:xfrm flipH="1" flipV="1">
            <a:off x="8627037" y="4394530"/>
            <a:ext cx="0" cy="2306456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57" name="Freeform 6 1 1">
            <a:extLst>
              <a:ext uri="{FF2B5EF4-FFF2-40B4-BE49-F238E27FC236}">
                <a16:creationId xmlns:a16="http://schemas.microsoft.com/office/drawing/2014/main" id="{5B5F9271-6A8A-442D-B587-21D51A34EA2F}"/>
              </a:ext>
            </a:extLst>
          </p:cNvPr>
          <p:cNvSpPr>
            <a:spLocks/>
          </p:cNvSpPr>
          <p:nvPr/>
        </p:nvSpPr>
        <p:spPr bwMode="auto">
          <a:xfrm rot="5400000">
            <a:off x="7079456" y="3457649"/>
            <a:ext cx="332652" cy="598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3216" y="528"/>
              </a:cxn>
              <a:cxn ang="0">
                <a:pos x="3216" y="0"/>
              </a:cxn>
            </a:cxnLst>
            <a:rect l="0" t="0" r="r" b="b"/>
            <a:pathLst>
              <a:path w="3216" h="528">
                <a:moveTo>
                  <a:pt x="0" y="0"/>
                </a:moveTo>
                <a:lnTo>
                  <a:pt x="0" y="528"/>
                </a:lnTo>
                <a:lnTo>
                  <a:pt x="3216" y="528"/>
                </a:lnTo>
                <a:lnTo>
                  <a:pt x="3216" y="0"/>
                </a:lnTo>
              </a:path>
            </a:pathLst>
          </a:custGeom>
          <a:solidFill>
            <a:srgbClr val="0563C1"/>
          </a:solidFill>
          <a:ln w="57150" cap="flat" cmpd="sng">
            <a:solidFill>
              <a:schemeClr val="tx1">
                <a:alpha val="78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18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DF30CAF-7AC1-40D7-9D7E-72A5318C03ED}"/>
              </a:ext>
            </a:extLst>
          </p:cNvPr>
          <p:cNvSpPr/>
          <p:nvPr/>
        </p:nvSpPr>
        <p:spPr bwMode="auto">
          <a:xfrm>
            <a:off x="8818801" y="4315688"/>
            <a:ext cx="388624" cy="1352693"/>
          </a:xfrm>
          <a:custGeom>
            <a:avLst/>
            <a:gdLst>
              <a:gd name="connsiteX0" fmla="*/ 420267 w 422259"/>
              <a:gd name="connsiteY0" fmla="*/ 0 h 1944547"/>
              <a:gd name="connsiteX1" fmla="*/ 373968 w 422259"/>
              <a:gd name="connsiteY1" fmla="*/ 428264 h 1944547"/>
              <a:gd name="connsiteX2" fmla="*/ 96176 w 422259"/>
              <a:gd name="connsiteY2" fmla="*/ 659757 h 1944547"/>
              <a:gd name="connsiteX3" fmla="*/ 3578 w 422259"/>
              <a:gd name="connsiteY3" fmla="*/ 1412112 h 1944547"/>
              <a:gd name="connsiteX4" fmla="*/ 200348 w 422259"/>
              <a:gd name="connsiteY4" fmla="*/ 1944547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59" h="1944547">
                <a:moveTo>
                  <a:pt x="420267" y="0"/>
                </a:moveTo>
                <a:cubicBezTo>
                  <a:pt x="424125" y="159152"/>
                  <a:pt x="427983" y="318305"/>
                  <a:pt x="373968" y="428264"/>
                </a:cubicBezTo>
                <a:cubicBezTo>
                  <a:pt x="319953" y="538223"/>
                  <a:pt x="157908" y="495782"/>
                  <a:pt x="96176" y="659757"/>
                </a:cubicBezTo>
                <a:cubicBezTo>
                  <a:pt x="34444" y="823732"/>
                  <a:pt x="-13784" y="1197980"/>
                  <a:pt x="3578" y="1412112"/>
                </a:cubicBezTo>
                <a:cubicBezTo>
                  <a:pt x="20940" y="1626244"/>
                  <a:pt x="110644" y="1785395"/>
                  <a:pt x="200348" y="1944547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E6FD483-D47B-4412-AC30-F6A97E89714A}"/>
              </a:ext>
            </a:extLst>
          </p:cNvPr>
          <p:cNvSpPr/>
          <p:nvPr/>
        </p:nvSpPr>
        <p:spPr bwMode="auto">
          <a:xfrm flipV="1">
            <a:off x="8225908" y="4353892"/>
            <a:ext cx="389605" cy="1350631"/>
          </a:xfrm>
          <a:custGeom>
            <a:avLst/>
            <a:gdLst>
              <a:gd name="connsiteX0" fmla="*/ 420267 w 422259"/>
              <a:gd name="connsiteY0" fmla="*/ 0 h 1944547"/>
              <a:gd name="connsiteX1" fmla="*/ 373968 w 422259"/>
              <a:gd name="connsiteY1" fmla="*/ 428264 h 1944547"/>
              <a:gd name="connsiteX2" fmla="*/ 96176 w 422259"/>
              <a:gd name="connsiteY2" fmla="*/ 659757 h 1944547"/>
              <a:gd name="connsiteX3" fmla="*/ 3578 w 422259"/>
              <a:gd name="connsiteY3" fmla="*/ 1412112 h 1944547"/>
              <a:gd name="connsiteX4" fmla="*/ 200348 w 422259"/>
              <a:gd name="connsiteY4" fmla="*/ 1944547 h 194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259" h="1944547">
                <a:moveTo>
                  <a:pt x="420267" y="0"/>
                </a:moveTo>
                <a:cubicBezTo>
                  <a:pt x="424125" y="159152"/>
                  <a:pt x="427983" y="318305"/>
                  <a:pt x="373968" y="428264"/>
                </a:cubicBezTo>
                <a:cubicBezTo>
                  <a:pt x="319953" y="538223"/>
                  <a:pt x="157908" y="495782"/>
                  <a:pt x="96176" y="659757"/>
                </a:cubicBezTo>
                <a:cubicBezTo>
                  <a:pt x="34444" y="823732"/>
                  <a:pt x="-13784" y="1197980"/>
                  <a:pt x="3578" y="1412112"/>
                </a:cubicBezTo>
                <a:cubicBezTo>
                  <a:pt x="20940" y="1626244"/>
                  <a:pt x="110644" y="1785395"/>
                  <a:pt x="200348" y="1944547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 type="none" w="lg" len="med"/>
            <a:tailEnd type="triangle" w="lg" len="med"/>
          </a:ln>
          <a:effectLst/>
        </p:spPr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ine 12 1 1 2">
            <a:extLst>
              <a:ext uri="{FF2B5EF4-FFF2-40B4-BE49-F238E27FC236}">
                <a16:creationId xmlns:a16="http://schemas.microsoft.com/office/drawing/2014/main" id="{FD9F4C9F-1ADF-406E-A6A6-0325BF39A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6134" y="3799195"/>
            <a:ext cx="0" cy="17805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s-HN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0DDE8-972F-480E-A39C-BAE7F518F44D}"/>
              </a:ext>
            </a:extLst>
          </p:cNvPr>
          <p:cNvSpPr/>
          <p:nvPr/>
        </p:nvSpPr>
        <p:spPr bwMode="auto">
          <a:xfrm flipH="1">
            <a:off x="2528391" y="3592417"/>
            <a:ext cx="1726724" cy="3128447"/>
          </a:xfrm>
          <a:prstGeom prst="rect">
            <a:avLst/>
          </a:prstGeom>
          <a:solidFill>
            <a:srgbClr val="0563C1"/>
          </a:solidFill>
          <a:ln w="3175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6 1 2">
            <a:extLst>
              <a:ext uri="{FF2B5EF4-FFF2-40B4-BE49-F238E27FC236}">
                <a16:creationId xmlns:a16="http://schemas.microsoft.com/office/drawing/2014/main" id="{DBAFF03B-6FA9-4F1F-80FB-F4C26D5F84FF}"/>
              </a:ext>
            </a:extLst>
          </p:cNvPr>
          <p:cNvSpPr>
            <a:spLocks/>
          </p:cNvSpPr>
          <p:nvPr/>
        </p:nvSpPr>
        <p:spPr bwMode="auto">
          <a:xfrm rot="5400000">
            <a:off x="2097306" y="3493306"/>
            <a:ext cx="332652" cy="598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3216" y="528"/>
              </a:cxn>
              <a:cxn ang="0">
                <a:pos x="3216" y="0"/>
              </a:cxn>
            </a:cxnLst>
            <a:rect l="0" t="0" r="r" b="b"/>
            <a:pathLst>
              <a:path w="3216" h="528">
                <a:moveTo>
                  <a:pt x="0" y="0"/>
                </a:moveTo>
                <a:lnTo>
                  <a:pt x="0" y="528"/>
                </a:lnTo>
                <a:lnTo>
                  <a:pt x="3216" y="528"/>
                </a:lnTo>
                <a:lnTo>
                  <a:pt x="3216" y="0"/>
                </a:lnTo>
              </a:path>
            </a:pathLst>
          </a:custGeom>
          <a:solidFill>
            <a:schemeClr val="hlink"/>
          </a:solidFill>
          <a:ln w="57150" cap="flat" cmpd="sng">
            <a:solidFill>
              <a:schemeClr val="tx1">
                <a:alpha val="78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50E3E-16AD-45DE-86B5-739EC1578FA9}"/>
              </a:ext>
            </a:extLst>
          </p:cNvPr>
          <p:cNvSpPr/>
          <p:nvPr/>
        </p:nvSpPr>
        <p:spPr bwMode="auto">
          <a:xfrm>
            <a:off x="1941673" y="3600943"/>
            <a:ext cx="8812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square" rtlCol="0" anchor="ctr">
            <a:spAutoFit/>
          </a:bodyPr>
          <a:lstStyle/>
          <a:p>
            <a:pPr algn="l"/>
            <a:endParaRPr lang="en-US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3D653-4562-4785-98B1-CBD417A71166}"/>
              </a:ext>
            </a:extLst>
          </p:cNvPr>
          <p:cNvCxnSpPr/>
          <p:nvPr/>
        </p:nvCxnSpPr>
        <p:spPr bwMode="auto">
          <a:xfrm flipV="1">
            <a:off x="4240195" y="2940817"/>
            <a:ext cx="0" cy="294771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8CB48E-2AED-4ADF-BCBC-FC1775ABB847}"/>
              </a:ext>
            </a:extLst>
          </p:cNvPr>
          <p:cNvCxnSpPr>
            <a:cxnSpLocks/>
          </p:cNvCxnSpPr>
          <p:nvPr/>
        </p:nvCxnSpPr>
        <p:spPr bwMode="auto">
          <a:xfrm flipV="1">
            <a:off x="2548114" y="3958859"/>
            <a:ext cx="0" cy="2762005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3B131-24FF-4FED-8568-8CD190D5E5B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28391" y="6720864"/>
            <a:ext cx="1711804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048ED127-C4B0-4CF8-ABA5-F4BECBF91996}"/>
              </a:ext>
            </a:extLst>
          </p:cNvPr>
          <p:cNvSpPr/>
          <p:nvPr/>
        </p:nvSpPr>
        <p:spPr>
          <a:xfrm>
            <a:off x="3061729" y="5560529"/>
            <a:ext cx="445368" cy="672893"/>
          </a:xfrm>
          <a:prstGeom prst="arc">
            <a:avLst>
              <a:gd name="adj1" fmla="val 18804657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C4B8D19-E4D7-42A1-B8DD-863296F16C05}"/>
              </a:ext>
            </a:extLst>
          </p:cNvPr>
          <p:cNvSpPr/>
          <p:nvPr/>
        </p:nvSpPr>
        <p:spPr>
          <a:xfrm flipV="1">
            <a:off x="3632768" y="4115107"/>
            <a:ext cx="445368" cy="675316"/>
          </a:xfrm>
          <a:prstGeom prst="arc">
            <a:avLst>
              <a:gd name="adj1" fmla="val 18804657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7278C82B-0E86-40A5-BA0A-86703488BAD8}"/>
              </a:ext>
            </a:extLst>
          </p:cNvPr>
          <p:cNvSpPr/>
          <p:nvPr/>
        </p:nvSpPr>
        <p:spPr>
          <a:xfrm flipV="1">
            <a:off x="2339963" y="3958858"/>
            <a:ext cx="445368" cy="675316"/>
          </a:xfrm>
          <a:prstGeom prst="arc">
            <a:avLst>
              <a:gd name="adj1" fmla="val 18804657"/>
              <a:gd name="adj2" fmla="val 556616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D064FC-AE8F-4DDC-B65A-E9D32A212F1E}"/>
              </a:ext>
            </a:extLst>
          </p:cNvPr>
          <p:cNvCxnSpPr/>
          <p:nvPr/>
        </p:nvCxnSpPr>
        <p:spPr bwMode="auto">
          <a:xfrm flipV="1">
            <a:off x="3081173" y="2940817"/>
            <a:ext cx="0" cy="294771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95F122-5A58-482C-9DB8-2B94324A6131}"/>
              </a:ext>
            </a:extLst>
          </p:cNvPr>
          <p:cNvCxnSpPr/>
          <p:nvPr/>
        </p:nvCxnSpPr>
        <p:spPr bwMode="auto">
          <a:xfrm flipH="1" flipV="1">
            <a:off x="3644887" y="4430189"/>
            <a:ext cx="0" cy="2306455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0259B-D0F9-4583-9D23-F0C91263E261}"/>
              </a:ext>
            </a:extLst>
          </p:cNvPr>
          <p:cNvCxnSpPr/>
          <p:nvPr/>
        </p:nvCxnSpPr>
        <p:spPr>
          <a:xfrm>
            <a:off x="4389607" y="3598141"/>
            <a:ext cx="0" cy="3122723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CC56E27-C487-46A9-B9D8-E0E03F171F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47" y="4902706"/>
            <a:ext cx="903158" cy="2182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32A032-8E2E-4EBF-B331-EA6C7ACAF0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37" y="4038149"/>
            <a:ext cx="942700" cy="53462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E5E1D8-C4DD-46DE-A6EF-D0A2A64F9347}"/>
              </a:ext>
            </a:extLst>
          </p:cNvPr>
          <p:cNvCxnSpPr>
            <a:cxnSpLocks/>
          </p:cNvCxnSpPr>
          <p:nvPr/>
        </p:nvCxnSpPr>
        <p:spPr>
          <a:xfrm>
            <a:off x="9350320" y="3566719"/>
            <a:ext cx="0" cy="147748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008290-FCC0-44F7-A901-9A7FC1A18B03}"/>
              </a:ext>
            </a:extLst>
          </p:cNvPr>
          <p:cNvSpPr txBox="1"/>
          <p:nvPr/>
        </p:nvSpPr>
        <p:spPr>
          <a:xfrm>
            <a:off x="2940796" y="2920979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obstacles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18D0AB-B709-4B84-A2EE-1592B64FD9C5}"/>
              </a:ext>
            </a:extLst>
          </p:cNvPr>
          <p:cNvSpPr txBox="1"/>
          <p:nvPr/>
        </p:nvSpPr>
        <p:spPr>
          <a:xfrm>
            <a:off x="8021918" y="2718388"/>
            <a:ext cx="13284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obstacle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baffle</a:t>
            </a:r>
          </a:p>
        </p:txBody>
      </p:sp>
      <p:sp>
        <p:nvSpPr>
          <p:cNvPr id="58" name="Freeform 6 1 2">
            <a:extLst>
              <a:ext uri="{FF2B5EF4-FFF2-40B4-BE49-F238E27FC236}">
                <a16:creationId xmlns:a16="http://schemas.microsoft.com/office/drawing/2014/main" id="{3B34E366-408B-429B-BB88-55CE2F67CB2F}"/>
              </a:ext>
            </a:extLst>
          </p:cNvPr>
          <p:cNvSpPr>
            <a:spLocks/>
          </p:cNvSpPr>
          <p:nvPr/>
        </p:nvSpPr>
        <p:spPr bwMode="auto">
          <a:xfrm rot="5400000">
            <a:off x="2097306" y="3493307"/>
            <a:ext cx="332652" cy="598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3216" y="528"/>
              </a:cxn>
              <a:cxn ang="0">
                <a:pos x="3216" y="0"/>
              </a:cxn>
            </a:cxnLst>
            <a:rect l="0" t="0" r="r" b="b"/>
            <a:pathLst>
              <a:path w="3216" h="528">
                <a:moveTo>
                  <a:pt x="0" y="0"/>
                </a:moveTo>
                <a:lnTo>
                  <a:pt x="0" y="528"/>
                </a:lnTo>
                <a:lnTo>
                  <a:pt x="3216" y="528"/>
                </a:lnTo>
                <a:lnTo>
                  <a:pt x="3216" y="0"/>
                </a:lnTo>
              </a:path>
            </a:pathLst>
          </a:custGeom>
          <a:solidFill>
            <a:srgbClr val="0563C1"/>
          </a:solidFill>
          <a:ln w="57150" cap="flat" cmpd="sng">
            <a:solidFill>
              <a:schemeClr val="tx1">
                <a:alpha val="78000"/>
              </a:schemeClr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square" anchor="ctr">
            <a:noAutofit/>
          </a:bodyPr>
          <a:lstStyle/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649C6-7687-4BAA-A770-50DD6FAAB709}"/>
              </a:ext>
            </a:extLst>
          </p:cNvPr>
          <p:cNvSpPr txBox="1"/>
          <p:nvPr/>
        </p:nvSpPr>
        <p:spPr>
          <a:xfrm>
            <a:off x="9443284" y="5198787"/>
            <a:ext cx="10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C0CFE-8DD1-4D6E-A586-27A80AA62A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237158" y="5356153"/>
            <a:ext cx="206126" cy="27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0FBD9E-A1FD-438F-BD6B-E202FEE0AE2B}"/>
              </a:ext>
            </a:extLst>
          </p:cNvPr>
          <p:cNvCxnSpPr>
            <a:cxnSpLocks/>
          </p:cNvCxnSpPr>
          <p:nvPr/>
        </p:nvCxnSpPr>
        <p:spPr>
          <a:xfrm>
            <a:off x="1709232" y="3799194"/>
            <a:ext cx="622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B923E7-64C1-4AD6-BE3F-7BC8237E0FC2}"/>
              </a:ext>
            </a:extLst>
          </p:cNvPr>
          <p:cNvCxnSpPr>
            <a:cxnSpLocks/>
          </p:cNvCxnSpPr>
          <p:nvPr/>
        </p:nvCxnSpPr>
        <p:spPr>
          <a:xfrm>
            <a:off x="6700077" y="3763536"/>
            <a:ext cx="622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7097E563-EF90-4157-838D-9634A5D21487}"/>
              </a:ext>
            </a:extLst>
          </p:cNvPr>
          <p:cNvSpPr/>
          <p:nvPr/>
        </p:nvSpPr>
        <p:spPr>
          <a:xfrm>
            <a:off x="4225381" y="5277304"/>
            <a:ext cx="729795" cy="1190029"/>
          </a:xfrm>
          <a:prstGeom prst="arc">
            <a:avLst>
              <a:gd name="adj1" fmla="val 5049735"/>
              <a:gd name="adj2" fmla="val 108634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63224-2AEB-4D68-BC04-A5F2BAF9B4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17078" y="1683684"/>
            <a:ext cx="1891425" cy="5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601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Energy use (head loss) in flocculation controls velocity gradient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26" y="1521779"/>
            <a:ext cx="755423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Some of the kinetic energy in the flow contraction…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…is dissipated through turbulence and viscosity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Given the water temperature and hence viscosity the energy dissipation produces velocity gradients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Given a total fluid deformation (</a:t>
            </a:r>
            <a:r>
              <a:rPr lang="en-US" sz="2800" dirty="0" err="1"/>
              <a:t>G</a:t>
            </a:r>
            <a:r>
              <a:rPr lang="en-US" sz="2800" baseline="-25000" dirty="0" err="1"/>
              <a:t>CS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dirty="0"/>
              <a:t>), the relationship between head loss and G</a:t>
            </a:r>
            <a:r>
              <a:rPr lang="en-US" sz="2800" baseline="-25000" dirty="0"/>
              <a:t>CS</a:t>
            </a:r>
            <a:r>
              <a:rPr lang="en-US" sz="2800" dirty="0"/>
              <a:t> is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you achieve </a:t>
            </a:r>
            <a:r>
              <a:rPr lang="en-US" sz="2800" dirty="0" err="1"/>
              <a:t>G</a:t>
            </a:r>
            <a:r>
              <a:rPr lang="en-US" sz="2800" baseline="-25000" dirty="0" err="1"/>
              <a:t>CS</a:t>
            </a:r>
            <a:r>
              <a:rPr lang="en-US" sz="2800" dirty="0" err="1">
                <a:latin typeface="Symbol" panose="05050102010706020507" pitchFamily="18" charset="2"/>
              </a:rPr>
              <a:t>q</a:t>
            </a:r>
            <a:r>
              <a:rPr lang="en-US" sz="2800" dirty="0"/>
              <a:t> with less energy?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0A1C4-8E39-4DC6-8690-38FD334E58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10623" y="2592492"/>
            <a:ext cx="1541486" cy="27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89" y="1510903"/>
            <a:ext cx="2276572" cy="727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61" y="3779066"/>
            <a:ext cx="1539657" cy="72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5" y="3925613"/>
            <a:ext cx="1287315" cy="347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01" y="5166264"/>
            <a:ext cx="2634971" cy="68937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9779318" y="2080561"/>
            <a:ext cx="1101714" cy="51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19" y="6020813"/>
            <a:ext cx="2020571" cy="67291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93C76-9F51-4AC0-A505-95C923F7BFF0}"/>
              </a:ext>
            </a:extLst>
          </p:cNvPr>
          <p:cNvCxnSpPr>
            <a:cxnSpLocks/>
          </p:cNvCxnSpPr>
          <p:nvPr/>
        </p:nvCxnSpPr>
        <p:spPr>
          <a:xfrm flipH="1">
            <a:off x="9779318" y="2896273"/>
            <a:ext cx="1018822" cy="10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915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073.866"/>
  <p:tag name="LATEXADDIN" val="\documentclass{article}&#10;\usepackage{amsmath}&#10;\pagestyle{empty}&#10;\begin{document}&#10;&#10;&#10;$$G = \sqrt \frac{C_D A_P a^3 V_{pa}^3}{2 \rlap{--} V \nu} $$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933.6333"/>
  <p:tag name="LATEXADDIN" val="\documentclass{article}&#10;\usepackage{amsmath}&#10;\pagestyle{empty}&#10;\begin{document}&#10;&#10;$$\sum K \frac{V^2}{2g} = h_{Floc}$$&#10;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G_{CS} = \sqrt{ \frac{\bar \varepsilon}{\nu}}$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27.934"/>
  <p:tag name="LATEXADDIN" val="\documentclass{article}&#10;\usepackage{amsmath}&#10;\pagestyle{empty}&#10;\begin{document}&#10;&#10;$$\bar \varepsilon = \nu G_{CS}^2$$&#10;&#10;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080.615"/>
  <p:tag name="LATEXADDIN" val="\documentclass{article}&#10;\usepackage{amsmath}&#10;\pagestyle{empty}&#10;\begin{document}&#10;&#10;$$h_{Floc} = G_{CS} \theta \frac{\nu G_{CS}}{g}$$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828.6464"/>
  <p:tag name="LATEXADDIN" val="\documentclass{article}&#10;\usepackage{amsmath}&#10;\pagestyle{empty}&#10;\begin{document}&#10;&#10;$$G_{CS} \theta = \frac{g h_{Floc}}{\nu G_{CS}}$$&#10;&#10;&#10;\end{document}"/>
  <p:tag name="IGUANATEXSIZE" val="24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127.859"/>
  <p:tag name="LATEXADDIN" val="\documentclass{article}&#10;\usepackage{amsmath}&#10;\pagestyle{empty}&#10;\begin{document}&#10;&#10;$$G_{CS}\theta  = \frac{3}{2} \frac{\left( \Lambda^2 - \Lambda_0^2 \right)}{k \pi d_P^2 \alpha}$$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2.171"/>
  <p:tag name="LATEXADDIN" val="\documentclass{article}&#10;\usepackage{amsmath}&#10;\pagestyle{empty}&#10;\begin{document}&#10;&#10;$$g h_{Floc} =  \theta \bar \varepsilon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933.6333"/>
  <p:tag name="LATEXADDIN" val="\documentclass{article}&#10;\usepackage{amsmath}&#10;\pagestyle{empty}&#10;\begin{document}&#10;&#10;$$\sum K \frac{V^2}{2g} = h_{Floc}$$&#10;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G_{CS} = \sqrt{ \frac{\bar \varepsilon}{\nu}}$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27.934"/>
  <p:tag name="LATEXADDIN" val="\documentclass{article}&#10;\usepackage{amsmath}&#10;\pagestyle{empty}&#10;\begin{document}&#10;&#10;$$\bar \varepsilon = \nu G_{CS}^2$$&#10;&#10;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493.4384"/>
  <p:tag name="LATEXADDIN" val="\documentclass{article}&#10;\usepackage{amsmath}&#10;\pagestyle{empty}&#10;\begin{document}&#10;&#10;$$C_D \approx 1.9$$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080.615"/>
  <p:tag name="LATEXADDIN" val="\documentclass{article}&#10;\usepackage{amsmath}&#10;\pagestyle{empty}&#10;\begin{document}&#10;&#10;$$h_{Floc} = G_{CS} \theta \frac{\nu G_{CS}}{g}$$&#10;&#10;&#10;\end{document}"/>
  <p:tag name="IGUANATEXSIZE" val="24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828.6464"/>
  <p:tag name="LATEXADDIN" val="\documentclass{article}&#10;\usepackage{amsmath}&#10;\pagestyle{empty}&#10;\begin{document}&#10;&#10;$$G_{CS} \theta = \frac{g h_{Floc}}{\nu G_{CS}}$$&#10;&#10;&#10;\end{document}"/>
  <p:tag name="IGUANATEXSIZE" val="24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588.6764"/>
  <p:tag name="LATEXADDIN" val="\documentclass{article}&#10;\usepackage{amsmath}&#10;\pagestyle{empty}&#10;\begin{document}&#10;&#10;$$\Pi_{HS} = \frac{H_e}{S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698.1628"/>
  <p:tag name="LATEXADDIN" val="\documentclass{article}&#10;\usepackage{amsmath}&#10;\pagestyle{empty}&#10;\begin{document}&#10;&#10;$$S = \frac{H_{e_{Max}}}{\Pi_{HS_{Max}}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9479"/>
  <p:tag name="ORIGINALWIDTH" val="1974.503"/>
  <p:tag name="LATEXADDIN" val="\documentclass{article}&#10;\usepackage{amsmath}&#10;\pagestyle{empty}&#10;\begin{document}&#10;&#10;$$H_{e_{Max}} = \left[ \frac{K_{baffle}}{2 \nu G_{CS}^2} \left( \frac{Q \Pi_{HS_{Max}}}{W} \right)^3 \right]^\frac{1}{4}$$&#10;&#10;&#10;\end{document}"/>
  <p:tag name="IGUANATEXSIZE" val="24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859.3926"/>
  <p:tag name="LATEXADDIN" val="\documentclass{article}&#10;\usepackage{amsmath}&#10;\pagestyle{empty}&#10;\begin{document}&#10;&#10;$$N_{e_{Min}} = \frac{H_{Floc}}{H_{e_{Max}}}$$&#10;&#10;&#10;\end{document}"/>
  <p:tag name="IGUANATEXSIZE" val="24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1409.074"/>
  <p:tag name="LATEXADDIN" val="\documentclass{article}&#10;\usepackage{amsmath}&#10;\pagestyle{empty}&#10;\begin{document}&#10;&#10;$$\nu G_{CS}^2 = \frac{K_{baffle}}{2 H_e} \left( \frac{Q}{W S} \right)^3$$&#10;&#10;&#10;\end{document}"/>
  <p:tag name="IGUANATEXSIZE" val="24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1317.585"/>
  <p:tag name="LATEXADDIN" val="\documentclass{article}&#10;\usepackage{amsmath}&#10;\pagestyle{empty}&#10;\begin{document}&#10;&#10;$$\Pi_{\bar G}^{G_{Max}} = \sqrt{ \Pi_{\bar \epsilon}^{\epsilon_{Max}} }  = \sqrt{2}$$&#10;&#10;\end{document}"/>
  <p:tag name="IGUANATEXSIZE" val="24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938.8826"/>
  <p:tag name="LATEXADDIN" val="\documentclass{article}&#10;\usepackage{amsmath}&#10;\pagestyle{empty}&#10;\begin{document}&#10;&#10;$$\bar G \theta_e = \sqrt{ \frac{H_e K_e Q}{2 \nu W S}}$$&#10;&#10;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93.4758"/>
  <p:tag name="LATEXADDIN" val="\documentclass{article}&#10;\usepackage{amsmath}&#10;\pagestyle{empty}&#10;\begin{document}&#10;&#10;$$\bar G \theta_e$$&#10;&#10;&#10;\end{document}"/>
  <p:tag name="IGUANATEXSIZE" val="24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1175.853"/>
  <p:tag name="LATEXADDIN" val="\documentclass{article}&#10;\usepackage{amsmath}&#10;\pagestyle{empty}&#10;\begin{document}&#10;&#10;&#10;$$\varepsilon_{Max} \cong \Pi_{Plate}\frac{ \left(  V \right)^3}{W_{Plate}}$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883.764"/>
  <p:tag name="LATEXADDIN" val="\documentclass{article}&#10;\usepackage{amsmath}&#10;\pagestyle{empty}&#10;\begin{document}&#10;&#10;$$W_{Max} = \frac{\Pi_{HS_{Min}} Q}{H_e} \left( \frac{K_{baffle}}{2 H_e \nu G_{CS}^2} \right)^\frac{1}{3}$$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1516.311"/>
  <p:tag name="LATEXADDIN" val="\documentclass{article}&#10;\usepackage{amsmath}&#10;\pagestyle{empty}&#10;\begin{document}&#10;&#10;$$Q = \frac{W_{Max}H_e^\frac{4}{3}}{\Pi_{HS_{Min}} } \left( \frac{2 \nu G_{CS}^2}{K_{baffle}} \right)^\frac{1}{3}$$&#10;&#10;\end{document}"/>
  <p:tag name="IGUANATEXSIZE" val="24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55.9055"/>
  <p:tag name="LATEXADDIN" val="\documentclass{article}&#10;\usepackage{amsmath}&#10;\pagestyle{empty}&#10;\begin{document}&#10;&#10;$$G_{CS} \theta  = \theta \sqrt \frac{\varepsilon}{\nu}$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445.4443"/>
  <p:tag name="LATEXADDIN" val="\documentclass{article}&#10;\usepackage{amsmath}&#10;\pagestyle{empty}&#10;\begin{document}&#10;&#10;$$\theta_e = \frac{H_e}{\bar V}$$&#10;&#10;&#10;\end{document}"/>
  <p:tag name="IGUANATEXSIZE" val="24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985.3768"/>
  <p:tag name="LATEXADDIN" val="\documentclass{article}&#10;\usepackage{amsmath}&#10;\pagestyle{empty}&#10;\begin{document}&#10;&#10;$$\bar \varepsilon = K_{baffle} \frac{\bar V^2}{2} \frac{\bar V}{H_e}$$&#10;&#10;&#10;\end{document}"/>
  <p:tag name="IGUANATEXSIZE" val="24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39.295"/>
  <p:tag name="LATEXADDIN" val="\documentclass{article}&#10;\usepackage{amsmath}&#10;\pagestyle{empty}&#10;\begin{document}&#10;&#10;$$G_{CS} \theta_e = \frac{H_e}{\bar V} \sqrt{ \frac{K_{baffle}}{\nu} \frac{\bar V^2}{2} \frac{\bar V}{H_e}}$$&#10;&#10;&#10;\end{document}"/>
  <p:tag name="IGUANATEXSIZE" val="24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36.333"/>
  <p:tag name="LATEXADDIN" val="\documentclass{article}&#10;\usepackage{amsmath}&#10;\pagestyle{empty}&#10;\begin{document}&#10;&#10;$$G_{CS} \theta_e = \sqrt{ \frac{H_e K_{baffle} \bar V}{2 \nu}}$$&#10;&#10;&#10;\end{document}"/>
  <p:tag name="IGUANATEXSIZE" val="24"/>
  <p:tag name="IGUANATEXCURSOR" val="128"/>
  <p:tag name="TRANSPARENCY" val="True"/>
  <p:tag name="FILENAME" val=""/>
  <p:tag name="LATEXENGINEID" val="0"/>
  <p:tag name="TEMPFOLDER" val="c:\temp\"/>
  <p:tag name="LATEXFORMHEIGHT" val="324.6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34.833"/>
  <p:tag name="LATEXADDIN" val="\documentclass{article}&#10;\usepackage{amsmath}&#10;\pagestyle{empty}&#10;\begin{document}&#10;&#10;$$G_{CS} \theta_e = \sqrt{ \frac{H_e K_{baffle} Q}{2\nu W S}}$$&#10;&#10;&#10;\end{document}"/>
  <p:tag name="IGUANATEXSIZE" val="24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93.4384"/>
  <p:tag name="LATEXADDIN" val="\documentclass{article}&#10;\usepackage{amsmath}&#10;\pagestyle{empty}&#10;\begin{document}&#10;&#10;$$\bar V = \frac{Q}{W S}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175.853"/>
  <p:tag name="LATEXADDIN" val="\documentclass{article}&#10;\usepackage{amsmath}&#10;\pagestyle{empty}&#10;\begin{document}&#10;&#10;$$\varepsilon _{Max} = \Pi_{Plate}\frac{\bar v^3}{W_{Plate}}$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272.591"/>
  <p:tag name="LATEXADDIN" val="\documentclass{article}&#10;\usepackage{amsmath}&#10;\pagestyle{empty}&#10;\begin{document}&#10;&#10;&#10;$$\Pi_{Plate} = \frac{ \left( \varepsilon_{Max} W_{Plate} \right)}{\bar v^3}$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28.1964"/>
  <p:tag name="LATEXADDIN" val="\documentclass{article}&#10;\usepackage{amsmath}&#10;\usepackage{xcolor}&#10;\pagestyle{empty}&#10;\begin{document}&#10;&#10;\definecolor{Monred}{RGB}{172,0,0}&#10;&#10;$$H_e = H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446.9441"/>
  <p:tag name="LATEXADDIN" val="\documentclass{article}&#10;\usepackage{amsmath}&#10;\usepackage{xcolor}&#10;\pagestyle{empty}&#10;\begin{document}&#10;&#10;\definecolor{Monred}{RGB}{172,0,0}&#10;&#10;$$H_e = \frac{H}{2}$$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031.871"/>
  <p:tag name="LATEXADDIN" val="\documentclass{article}&#10;\usepackage{amsmath}&#10;\usepackage{xcolor}&#10;\pagestyle{empty}&#10;\begin{document}&#10;&#10;\definecolor{Monred}{RGB}{172,0,0}&#10;&#10;&#10;$$H_e = \frac{H}{1 + n_{obstacles}}$$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2.171"/>
  <p:tag name="LATEXADDIN" val="\documentclass{article}&#10;\usepackage{amsmath}&#10;\pagestyle{empty}&#10;\begin{document}&#10;&#10;$$g h_{Floc} =  \theta \bar \varepsilon$$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245088</TotalTime>
  <Words>1499</Words>
  <Application>Microsoft Office PowerPoint</Application>
  <PresentationFormat>Widescreen</PresentationFormat>
  <Paragraphs>170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Candara</vt:lpstr>
      <vt:lpstr>Century Gothic</vt:lpstr>
      <vt:lpstr>Symbol</vt:lpstr>
      <vt:lpstr>Times New Roman</vt:lpstr>
      <vt:lpstr>Wingdings</vt:lpstr>
      <vt:lpstr>SWOT 2021</vt:lpstr>
      <vt:lpstr>Mechanical Flocculation</vt:lpstr>
      <vt:lpstr>Recommended G and Gq values:  Turbidity or Color Removal (Mechanical flocculators) </vt:lpstr>
      <vt:lpstr>Mechanical Design: mixing with paddles</vt:lpstr>
      <vt:lpstr>Mechanical Flocculators and Energy Dissipation Rate</vt:lpstr>
      <vt:lpstr>Computational Fluid Dynamics Analysis</vt:lpstr>
      <vt:lpstr>Mechanical Flocculators Summary</vt:lpstr>
      <vt:lpstr>Why aren’t hydraulic flocculators used more often?</vt:lpstr>
      <vt:lpstr>Obstacles and He/S vs H/S</vt:lpstr>
      <vt:lpstr>Energy use (head loss) in flocculation controls velocity gradient</vt:lpstr>
      <vt:lpstr>The design inputs for flocculation</vt:lpstr>
      <vt:lpstr>Possible constraints</vt:lpstr>
      <vt:lpstr>Bottom up Design Approach start with baffles and then the tank</vt:lpstr>
      <vt:lpstr>Top Down Design Approach start with the tank (our choice)</vt:lpstr>
      <vt:lpstr>Energy use (head loss) in flocculation controls velocity gradient</vt:lpstr>
      <vt:lpstr>Meet the target He/S by decreasing the distance H between obstacles</vt:lpstr>
      <vt:lpstr>Minimum number of expansions per depth of flocculator (given W)</vt:lpstr>
      <vt:lpstr>Our Design Approach Given GCS and GCSq</vt:lpstr>
      <vt:lpstr>Reflection Questions</vt:lpstr>
      <vt:lpstr>Maximum Flow for Horizontal-Vertical Flow Flocculators</vt:lpstr>
      <vt:lpstr>More details</vt:lpstr>
      <vt:lpstr>Collision Potential per Flow Expansion (bottom-up perspective)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6865</cp:revision>
  <dcterms:created xsi:type="dcterms:W3CDTF">2009-05-27T15:44:15Z</dcterms:created>
  <dcterms:modified xsi:type="dcterms:W3CDTF">2022-02-17T18:43:31Z</dcterms:modified>
</cp:coreProperties>
</file>