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6.xml" ContentType="application/vnd.openxmlformats-officedocument.presentationml.notesSlide+xml"/>
  <Override PartName="/ppt/tags/tag9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9" r:id="rId1"/>
  </p:sldMasterIdLst>
  <p:notesMasterIdLst>
    <p:notesMasterId r:id="rId30"/>
  </p:notesMasterIdLst>
  <p:handoutMasterIdLst>
    <p:handoutMasterId r:id="rId31"/>
  </p:handoutMasterIdLst>
  <p:sldIdLst>
    <p:sldId id="722" r:id="rId2"/>
    <p:sldId id="731" r:id="rId3"/>
    <p:sldId id="505" r:id="rId4"/>
    <p:sldId id="585" r:id="rId5"/>
    <p:sldId id="588" r:id="rId6"/>
    <p:sldId id="729" r:id="rId7"/>
    <p:sldId id="462" r:id="rId8"/>
    <p:sldId id="762" r:id="rId9"/>
    <p:sldId id="344" r:id="rId10"/>
    <p:sldId id="699" r:id="rId11"/>
    <p:sldId id="719" r:id="rId12"/>
    <p:sldId id="413" r:id="rId13"/>
    <p:sldId id="401" r:id="rId14"/>
    <p:sldId id="593" r:id="rId15"/>
    <p:sldId id="592" r:id="rId16"/>
    <p:sldId id="594" r:id="rId17"/>
    <p:sldId id="595" r:id="rId18"/>
    <p:sldId id="497" r:id="rId19"/>
    <p:sldId id="498" r:id="rId20"/>
    <p:sldId id="763" r:id="rId21"/>
    <p:sldId id="644" r:id="rId22"/>
    <p:sldId id="648" r:id="rId23"/>
    <p:sldId id="583" r:id="rId24"/>
    <p:sldId id="584" r:id="rId25"/>
    <p:sldId id="718" r:id="rId26"/>
    <p:sldId id="637" r:id="rId27"/>
    <p:sldId id="276" r:id="rId28"/>
    <p:sldId id="528" r:id="rId29"/>
  </p:sldIdLst>
  <p:sldSz cx="12192000" cy="6858000"/>
  <p:notesSz cx="7315200" cy="9601200"/>
  <p:embeddedFontLst>
    <p:embeddedFont>
      <p:font typeface="Cambria Math" panose="02040503050406030204" pitchFamily="18" charset="0"/>
      <p:regular r:id="rId32"/>
    </p:embeddedFont>
    <p:embeddedFont>
      <p:font typeface="Candara" panose="020E0502030303020204" pitchFamily="34" charset="0"/>
      <p:regular r:id="rId33"/>
      <p:bold r:id="rId34"/>
      <p:italic r:id="rId35"/>
      <p:boldItalic r:id="rId36"/>
    </p:embeddedFont>
    <p:embeddedFont>
      <p:font typeface="Century Gothic" panose="020B0502020202020204" pitchFamily="34" charset="0"/>
      <p:regular r:id="rId37"/>
      <p:bold r:id="rId38"/>
      <p:italic r:id="rId39"/>
      <p:boldItalic r:id="rId40"/>
    </p:embeddedFont>
    <p:embeddedFont>
      <p:font typeface="Monotype Sorts" panose="020B0604020202020204" charset="2"/>
      <p:regular r:id="rId41"/>
    </p:embeddedFont>
  </p:embeddedFontLst>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300BE"/>
    <a:srgbClr val="98B7D0"/>
    <a:srgbClr val="A8C0D5"/>
    <a:srgbClr val="A7D3FF"/>
    <a:srgbClr val="FFFFFF"/>
    <a:srgbClr val="260AF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8980" autoAdjust="0"/>
    <p:restoredTop sz="73729" autoAdjust="0"/>
  </p:normalViewPr>
  <p:slideViewPr>
    <p:cSldViewPr snapToGrid="0">
      <p:cViewPr varScale="1">
        <p:scale>
          <a:sx n="55" d="100"/>
          <a:sy n="55" d="100"/>
        </p:scale>
        <p:origin x="78" y="24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9540"/>
    </p:cViewPr>
  </p:sorterViewPr>
  <p:notesViewPr>
    <p:cSldViewPr snapToGrid="0">
      <p:cViewPr varScale="1">
        <p:scale>
          <a:sx n="97" d="100"/>
          <a:sy n="97" d="100"/>
        </p:scale>
        <p:origin x="-3396"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3654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36548" name="Rectangle 4"/>
          <p:cNvSpPr>
            <a:spLocks noGrp="1" noChangeArrowheads="1"/>
          </p:cNvSpPr>
          <p:nvPr>
            <p:ph type="ftr" sz="quarter" idx="2"/>
          </p:nvPr>
        </p:nvSpPr>
        <p:spPr bwMode="auto">
          <a:xfrm>
            <a:off x="0" y="9120188"/>
            <a:ext cx="4620126"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r>
              <a:rPr lang="en-US" dirty="0"/>
              <a:t>CEE 4540: Sustainable Municipal Drinking Water Treatment</a:t>
            </a:r>
          </a:p>
          <a:p>
            <a:r>
              <a:rPr lang="en-US" dirty="0"/>
              <a:t>Monroe Weber-Shirk</a:t>
            </a:r>
          </a:p>
        </p:txBody>
      </p:sp>
      <p:sp>
        <p:nvSpPr>
          <p:cNvPr id="23654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16973AC-70A6-460A-9365-52EFF315AB2D}" type="slidenum">
              <a:rPr lang="en-US"/>
              <a:pPr/>
              <a:t>‹#›</a:t>
            </a:fld>
            <a:endParaRPr lang="en-US"/>
          </a:p>
        </p:txBody>
      </p:sp>
    </p:spTree>
    <p:extLst>
      <p:ext uri="{BB962C8B-B14F-4D97-AF65-F5344CB8AC3E}">
        <p14:creationId xmlns:p14="http://schemas.microsoft.com/office/powerpoint/2010/main" val="2409749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4096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409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096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96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4096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4680736C-C557-4F27-A92F-FA435A243315}" type="slidenum">
              <a:rPr lang="en-US"/>
              <a:pPr/>
              <a:t>‹#›</a:t>
            </a:fld>
            <a:endParaRPr lang="en-US"/>
          </a:p>
        </p:txBody>
      </p:sp>
    </p:spTree>
    <p:extLst>
      <p:ext uri="{BB962C8B-B14F-4D97-AF65-F5344CB8AC3E}">
        <p14:creationId xmlns:p14="http://schemas.microsoft.com/office/powerpoint/2010/main" val="4661384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confluence.cornell.edu/download/attachments/77267239/Floc+Roll-up.pdf?version=1&amp;modificationDate=1348753684000"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engineeringvillage.org/controller/servlet/Controller?EISESSION=1_1d0d45b12b91939e677293ses4&amp;CID=personalLoginForm&amp;searchid=1e2c84112b8e6eda533373prod3data1&amp;count=1&amp;searchtype=Expert&amp;displaylogin=true&amp;database=3&amp;nexturl=CID=addDeleteSavedSearch&amp;selectvalue=mark&amp;option=SavedSearch&amp;searchid=1e2c84112b8e6eda533373prod3data1&amp;database=3&amp;backurl=CID=expertSearchCitationFormat&amp;SEARCHID=1e2c84112b8e6eda533373prod3data1&amp;COUNT=1&amp;database=3"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engineeringvillage.org/controller/servlet/Controller?CID=expertSearchCitationFormat&amp;searchWord1=%7bWillis,+Roderick+M.%7d+WN+AU&amp;database=3&amp;yearselect=yearrange&amp;searchtype=Expert&amp;sort=yr" TargetMode="External"/><Relationship Id="rId5" Type="http://schemas.openxmlformats.org/officeDocument/2006/relationships/hyperlink" Target="http://www.engineeringvillage.org/controller/servlet/Controller?CID=expertSearchCitationFormat&amp;RERUN=1e2c84112b8e6eda533373prod3data1&amp;database=3&amp;STEP=1" TargetMode="External"/><Relationship Id="rId4" Type="http://schemas.openxmlformats.org/officeDocument/2006/relationships/hyperlink" Target="http://www.engineeringvillage.org/controller/servlet/Controller?EISESSION=1_1d0d45b12b91939e677293ses4&amp;CID=personalLoginForm&amp;searchid=1e2c84112b8e6eda533373prod3data1&amp;count=1&amp;searchtype=Expert&amp;displaylogin=true&amp;database=3&amp;nexturl=CID=addDeleteSavedSearch&amp;selectvalue=mark&amp;option=EmailAlert&amp;searchid=1e2c84112b8e6eda533373prod3data1&amp;database=3&amp;backurl=CID=expertSearchCitationFormat&amp;SEARCHID=1e2c84112b8e6eda533373prod3data1&amp;COUNT=1&amp;database=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How</a:t>
            </a:r>
            <a:r>
              <a:rPr lang="en-US" baseline="0" dirty="0"/>
              <a:t> does the primary filter remove  small particles?</a:t>
            </a:r>
          </a:p>
          <a:p>
            <a:r>
              <a:rPr lang="en-US" baseline="0" dirty="0"/>
              <a:t>Are plate settlers needed after a primary filter?</a:t>
            </a:r>
          </a:p>
          <a:p>
            <a:r>
              <a:rPr lang="en-US" baseline="0" dirty="0"/>
              <a:t>What determines how fast the floc/water interface rises? 100mg/L*1mm/s = 3000 mg/L * x mm/s</a:t>
            </a:r>
          </a:p>
          <a:p>
            <a:r>
              <a:rPr lang="en-US" baseline="0" dirty="0"/>
              <a:t>Why might a primary filter reduce settled water turbidity?</a:t>
            </a:r>
          </a:p>
          <a:p>
            <a:r>
              <a:rPr lang="en-US" baseline="0" dirty="0"/>
              <a:t>How is water entering the tank?</a:t>
            </a:r>
          </a:p>
          <a:p>
            <a:r>
              <a:rPr lang="en-US" baseline="0" dirty="0"/>
              <a:t>Where do the solids eventually go?</a:t>
            </a:r>
          </a:p>
          <a:p>
            <a:r>
              <a:rPr lang="en-US" baseline="0" dirty="0"/>
              <a:t>What mechanisms could result in particle aggregation in a primary filter?</a:t>
            </a:r>
          </a:p>
          <a:p>
            <a:endParaRPr lang="en-US" baseline="0" dirty="0"/>
          </a:p>
          <a:p>
            <a:r>
              <a:rPr lang="en-US" baseline="0" dirty="0"/>
              <a:t>It’s a filter</a:t>
            </a:r>
          </a:p>
          <a:p>
            <a:r>
              <a:rPr lang="en-US" baseline="0" dirty="0"/>
              <a:t>It’s a flocculator</a:t>
            </a:r>
          </a:p>
          <a:p>
            <a:r>
              <a:rPr lang="en-US" baseline="0" dirty="0"/>
              <a:t>Wait, filters and flocculators are really quite similar. (particles colliding and attaching)</a:t>
            </a:r>
          </a:p>
          <a:p>
            <a:r>
              <a:rPr lang="en-US" baseline="0" dirty="0"/>
              <a:t>New question: which flocs are active and which flocs are inactive in the primary filter?</a:t>
            </a:r>
          </a:p>
          <a:p>
            <a:endParaRPr lang="en-US" dirty="0"/>
          </a:p>
        </p:txBody>
      </p:sp>
      <p:sp>
        <p:nvSpPr>
          <p:cNvPr id="4" name="Slide Number Placeholder 3"/>
          <p:cNvSpPr>
            <a:spLocks noGrp="1"/>
          </p:cNvSpPr>
          <p:nvPr>
            <p:ph type="sldNum" sz="quarter" idx="10"/>
          </p:nvPr>
        </p:nvSpPr>
        <p:spPr/>
        <p:txBody>
          <a:bodyPr/>
          <a:lstStyle/>
          <a:p>
            <a:fld id="{89EC2A8F-A5BD-43B9-B300-65A9850BA242}" type="slidenum">
              <a:rPr lang="en-US" smtClean="0"/>
              <a:t>1</a:t>
            </a:fld>
            <a:endParaRPr lang="en-US"/>
          </a:p>
        </p:txBody>
      </p:sp>
    </p:spTree>
    <p:extLst>
      <p:ext uri="{BB962C8B-B14F-4D97-AF65-F5344CB8AC3E}">
        <p14:creationId xmlns:p14="http://schemas.microsoft.com/office/powerpoint/2010/main" val="4035217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6B8FF3-0CB3-49B0-A888-5D9936170308}" type="slidenum">
              <a:rPr lang="en-US"/>
              <a:pPr/>
              <a:t>13</a:t>
            </a:fld>
            <a:endParaRPr lang="en-US"/>
          </a:p>
        </p:txBody>
      </p:sp>
      <p:sp>
        <p:nvSpPr>
          <p:cNvPr id="390146" name="Rectangle 2"/>
          <p:cNvSpPr>
            <a:spLocks noGrp="1" noRot="1" noChangeAspect="1" noChangeArrowheads="1" noTextEdit="1"/>
          </p:cNvSpPr>
          <p:nvPr>
            <p:ph type="sldImg"/>
          </p:nvPr>
        </p:nvSpPr>
        <p:spPr>
          <a:xfrm>
            <a:off x="457200" y="720725"/>
            <a:ext cx="6400800" cy="3600450"/>
          </a:xfrm>
          <a:ln/>
        </p:spPr>
      </p:sp>
      <p:sp>
        <p:nvSpPr>
          <p:cNvPr id="390147" name="Rectangle 3"/>
          <p:cNvSpPr>
            <a:spLocks noGrp="1" noChangeArrowheads="1"/>
          </p:cNvSpPr>
          <p:nvPr>
            <p:ph type="body" idx="1"/>
          </p:nvPr>
        </p:nvSpPr>
        <p:spPr/>
        <p:txBody>
          <a:bodyPr/>
          <a:lstStyle/>
          <a:p>
            <a:endParaRPr lang="es-H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p:spPr>
      </p:sp>
      <p:sp>
        <p:nvSpPr>
          <p:cNvPr id="201731"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q</a:t>
            </a:r>
            <a:r>
              <a:rPr lang="en-US" baseline="0" dirty="0"/>
              <a:t> is flow per unit width</a:t>
            </a:r>
          </a:p>
          <a:p>
            <a:r>
              <a:rPr lang="en-US" baseline="0" dirty="0"/>
              <a:t>u is fluid velocity as a function of location</a:t>
            </a:r>
          </a:p>
          <a:p>
            <a:r>
              <a:rPr lang="en-US" baseline="0" dirty="0"/>
              <a:t>S is spacing between the plates</a:t>
            </a:r>
          </a:p>
          <a:p>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p:spPr>
      </p:sp>
      <p:sp>
        <p:nvSpPr>
          <p:cNvPr id="216067" name="Rectangle 3"/>
          <p:cNvSpPr>
            <a:spLocks noGrp="1" noChangeArrowheads="1"/>
          </p:cNvSpPr>
          <p:nvPr>
            <p:ph type="body" idx="1"/>
          </p:nvPr>
        </p:nvSpPr>
        <p:spPr bwMode="auto">
          <a:xfrm>
            <a:off x="731520" y="4560570"/>
            <a:ext cx="5852160" cy="4320540"/>
          </a:xfrm>
          <a:prstGeom prst="rect">
            <a:avLst/>
          </a:prstGeom>
          <a:noFill/>
          <a:ln>
            <a:miter lim="800000"/>
            <a:headEnd/>
            <a:tailEnd/>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d</a:t>
            </a:r>
            <a:r>
              <a:rPr lang="en-US" baseline="0" dirty="0"/>
              <a:t> is floc diameter</a:t>
            </a:r>
          </a:p>
          <a:p>
            <a:r>
              <a:rPr lang="en-US" dirty="0"/>
              <a:t>What happens when floc slides down to high shear zone?</a:t>
            </a:r>
          </a:p>
        </p:txBody>
      </p:sp>
      <p:sp>
        <p:nvSpPr>
          <p:cNvPr id="4" name="Slide Number Placeholder 3"/>
          <p:cNvSpPr>
            <a:spLocks noGrp="1"/>
          </p:cNvSpPr>
          <p:nvPr>
            <p:ph type="sldNum" sz="quarter" idx="10"/>
          </p:nvPr>
        </p:nvSpPr>
        <p:spPr/>
        <p:txBody>
          <a:bodyPr/>
          <a:lstStyle/>
          <a:p>
            <a:fld id="{4680736C-C557-4F27-A92F-FA435A243315}"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Arial" charset="0"/>
                <a:ea typeface="+mn-ea"/>
                <a:cs typeface="+mn-cs"/>
                <a:hlinkClick r:id="rId3"/>
              </a:rPr>
              <a:t>Floc Roll-up and its Implications for the Spacing of Inclined Settlers Matthew W. Hurst, Michael J. Adelman, Monroe L. Weber-Shirk, \\Tanya S. </a:t>
            </a:r>
            <a:r>
              <a:rPr lang="en-US" sz="1200" b="0" i="0" kern="1200" dirty="0" err="1">
                <a:solidFill>
                  <a:schemeClr val="tx1"/>
                </a:solidFill>
                <a:latin typeface="Arial" charset="0"/>
                <a:ea typeface="+mn-ea"/>
                <a:cs typeface="+mn-cs"/>
                <a:hlinkClick r:id="rId3"/>
              </a:rPr>
              <a:t>Cabrito</a:t>
            </a:r>
            <a:r>
              <a:rPr lang="en-US" sz="1200" b="0" i="0" kern="1200" dirty="0">
                <a:solidFill>
                  <a:schemeClr val="tx1"/>
                </a:solidFill>
                <a:latin typeface="Arial" charset="0"/>
                <a:ea typeface="+mn-ea"/>
                <a:cs typeface="+mn-cs"/>
                <a:hlinkClick r:id="rId3"/>
              </a:rPr>
              <a:t>, </a:t>
            </a:r>
            <a:r>
              <a:rPr lang="en-US" sz="1200" b="0" i="0" kern="1200" dirty="0" err="1">
                <a:solidFill>
                  <a:schemeClr val="tx1"/>
                </a:solidFill>
                <a:latin typeface="Arial" charset="0"/>
                <a:ea typeface="+mn-ea"/>
                <a:cs typeface="+mn-cs"/>
                <a:hlinkClick r:id="rId3"/>
              </a:rPr>
              <a:t>Cosme</a:t>
            </a:r>
            <a:r>
              <a:rPr lang="en-US" sz="1200" b="0" i="0" kern="1200" dirty="0">
                <a:solidFill>
                  <a:schemeClr val="tx1"/>
                </a:solidFill>
                <a:latin typeface="Arial" charset="0"/>
                <a:ea typeface="+mn-ea"/>
                <a:cs typeface="+mn-cs"/>
                <a:hlinkClick r:id="rId3"/>
              </a:rPr>
              <a:t> </a:t>
            </a:r>
            <a:r>
              <a:rPr lang="en-US" sz="1200" b="0" i="0" kern="1200" dirty="0" err="1">
                <a:solidFill>
                  <a:schemeClr val="tx1"/>
                </a:solidFill>
                <a:latin typeface="Arial" charset="0"/>
                <a:ea typeface="+mn-ea"/>
                <a:cs typeface="+mn-cs"/>
                <a:hlinkClick r:id="rId3"/>
              </a:rPr>
              <a:t>Somogyi</a:t>
            </a:r>
            <a:r>
              <a:rPr lang="en-US" sz="1200" b="0" i="0" kern="1200" dirty="0">
                <a:solidFill>
                  <a:schemeClr val="tx1"/>
                </a:solidFill>
                <a:latin typeface="Arial" charset="0"/>
                <a:ea typeface="+mn-ea"/>
                <a:cs typeface="+mn-cs"/>
                <a:hlinkClick r:id="rId3"/>
              </a:rPr>
              <a:t>, and Leonard W. Lion. Journal of Environmental Engineering, submitted (2012)</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The shear is acting on both plates. The pressure drop</a:t>
            </a:r>
            <a:r>
              <a:rPr lang="en-US" baseline="0" dirty="0"/>
              <a:t> is due to the shear on the plates. The areas over which the shear and pressure act are different. As the space between the plates decreases the area over which the pressure is acting decreases too. Thus the pressure increases for two reasons. Area decreases and shear increases.</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This sets the maximum velocity in the space above</a:t>
            </a:r>
            <a:r>
              <a:rPr lang="en-US" baseline="0" dirty="0"/>
              <a:t> the plates settlers.</a:t>
            </a:r>
          </a:p>
          <a:p>
            <a:endParaRPr lang="en-US" dirty="0"/>
          </a:p>
          <a:p>
            <a:r>
              <a:rPr lang="en-US" dirty="0"/>
              <a:t>The lack of significant head loss through plate settlers means that any turbulence</a:t>
            </a:r>
            <a:r>
              <a:rPr lang="en-US" baseline="0" dirty="0"/>
              <a:t> or mean velocities in the bottom of the </a:t>
            </a:r>
            <a:r>
              <a:rPr lang="en-US" baseline="0" dirty="0" err="1"/>
              <a:t>sed</a:t>
            </a:r>
            <a:r>
              <a:rPr lang="en-US" baseline="0" dirty="0"/>
              <a:t> tank will propagate through the plate settlers and result in non uniform distribution of flow between plates. In order to obtain reasonable uniform flow we need the velocities below the plate settlers to be close to 1 mm/s even if we use closely spaced plates. This is a daunting challenge given that the </a:t>
            </a:r>
            <a:r>
              <a:rPr lang="en-US" baseline="0" dirty="0" err="1"/>
              <a:t>upflow</a:t>
            </a:r>
            <a:r>
              <a:rPr lang="en-US" baseline="0" dirty="0"/>
              <a:t> velocity is 1 mm/s and given that the velocity coming from the inlet manifold ports is on the order of 100 mm/s (and thus turbulent eddies with velocities that are order 10 mm/s).  The distance between the manifold ports and the bottom of the plate settlers will result in significant energy dissipation. The fact that AguaClara </a:t>
            </a:r>
            <a:r>
              <a:rPr lang="en-US" baseline="0" dirty="0" err="1"/>
              <a:t>sed</a:t>
            </a:r>
            <a:r>
              <a:rPr lang="en-US" baseline="0" dirty="0"/>
              <a:t> tanks are shallower than conventional design means that we need to understand and perhaps take additional steps to minimize velocities at the inlets of the plate settlers. </a:t>
            </a:r>
          </a:p>
          <a:p>
            <a:endParaRPr lang="en-US" baseline="0" dirty="0"/>
          </a:p>
          <a:p>
            <a:r>
              <a:rPr lang="en-US" sz="1200" dirty="0"/>
              <a:t>The AguaClara team is working to reduce velocities in the bottom of the </a:t>
            </a:r>
            <a:r>
              <a:rPr lang="en-US" sz="1200" dirty="0" err="1"/>
              <a:t>sed</a:t>
            </a:r>
            <a:r>
              <a:rPr lang="en-US" sz="1200" dirty="0"/>
              <a:t> tank by improving the design of the inlet manifold.</a:t>
            </a:r>
            <a:r>
              <a:rPr lang="en-US" sz="1200" baseline="0" dirty="0"/>
              <a:t> The team is also evaluating the performance of small diameter tube settlers to confirm that there aren’t any other unforeseen problems caused by reducing the separation between the plate settlers.</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Flocs go down hill the whole</a:t>
            </a:r>
            <a:r>
              <a:rPr lang="en-US" baseline="0" dirty="0"/>
              <a:t> way to the </a:t>
            </a:r>
            <a:r>
              <a:rPr lang="en-US" baseline="0" dirty="0" err="1"/>
              <a:t>sed</a:t>
            </a:r>
            <a:r>
              <a:rPr lang="en-US" baseline="0" dirty="0"/>
              <a:t> tank. Then they are </a:t>
            </a:r>
            <a:r>
              <a:rPr lang="en-US" baseline="0" dirty="0" err="1"/>
              <a:t>resuspended</a:t>
            </a:r>
            <a:r>
              <a:rPr lang="en-US" baseline="0" dirty="0"/>
              <a:t> until they land in the floc hopper and then it is down hill again to the plant drain.</a:t>
            </a:r>
          </a:p>
          <a:p>
            <a:r>
              <a:rPr lang="en-US" baseline="0" dirty="0"/>
              <a:t>There is only one place in the </a:t>
            </a:r>
            <a:r>
              <a:rPr lang="en-US" baseline="0" dirty="0" err="1"/>
              <a:t>sed</a:t>
            </a:r>
            <a:r>
              <a:rPr lang="en-US" baseline="0" dirty="0"/>
              <a:t> tank where flocs are </a:t>
            </a:r>
            <a:r>
              <a:rPr lang="en-US" baseline="0" dirty="0" err="1"/>
              <a:t>resuspended</a:t>
            </a:r>
            <a:r>
              <a:rPr lang="en-US" baseline="0"/>
              <a:t>.</a:t>
            </a:r>
            <a:endParaRPr lang="en-US"/>
          </a:p>
        </p:txBody>
      </p:sp>
      <p:sp>
        <p:nvSpPr>
          <p:cNvPr id="4" name="Slide Number Placeholder 3"/>
          <p:cNvSpPr>
            <a:spLocks noGrp="1"/>
          </p:cNvSpPr>
          <p:nvPr>
            <p:ph type="sldNum" sz="quarter" idx="10"/>
          </p:nvPr>
        </p:nvSpPr>
        <p:spPr/>
        <p:txBody>
          <a:bodyPr/>
          <a:lstStyle/>
          <a:p>
            <a:fld id="{4680736C-C557-4F27-A92F-FA435A243315}" type="slidenum">
              <a:rPr lang="en-US" smtClean="0"/>
              <a:pPr/>
              <a:t>26</a:t>
            </a:fld>
            <a:endParaRPr lang="en-US"/>
          </a:p>
        </p:txBody>
      </p:sp>
    </p:spTree>
    <p:extLst>
      <p:ext uri="{BB962C8B-B14F-4D97-AF65-F5344CB8AC3E}">
        <p14:creationId xmlns:p14="http://schemas.microsoft.com/office/powerpoint/2010/main" val="2183531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E4F87-DBE0-4F07-940A-E46BAE6FA92B}" type="slidenum">
              <a:rPr lang="en-US"/>
              <a:pPr/>
              <a:t>27</a:t>
            </a:fld>
            <a:endParaRPr lang="en-US"/>
          </a:p>
        </p:txBody>
      </p:sp>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p:txBody>
          <a:bodyPr/>
          <a:lstStyle/>
          <a:p>
            <a:r>
              <a:rPr lang="en-US" sz="1200" kern="1200" baseline="0" noProof="0" dirty="0">
                <a:solidFill>
                  <a:schemeClr val="tx1"/>
                </a:solidFill>
                <a:latin typeface="Arial" charset="0"/>
                <a:ea typeface="+mn-ea"/>
                <a:cs typeface="+mn-cs"/>
              </a:rPr>
              <a:t>All fractal dimensions greater than one are expected to increase the terminal velocity as the floc diameter increases.</a:t>
            </a:r>
          </a:p>
          <a:p>
            <a:endParaRPr lang="en-US" sz="1200" kern="1200" baseline="0" noProof="0" dirty="0">
              <a:solidFill>
                <a:schemeClr val="tx1"/>
              </a:solidFill>
              <a:latin typeface="Arial" charset="0"/>
              <a:ea typeface="+mn-ea"/>
              <a:cs typeface="+mn-cs"/>
            </a:endParaRPr>
          </a:p>
          <a:p>
            <a:r>
              <a:rPr lang="en-US" sz="1200" kern="1200" baseline="0" noProof="0" dirty="0">
                <a:solidFill>
                  <a:schemeClr val="tx1"/>
                </a:solidFill>
                <a:latin typeface="Arial" charset="0"/>
                <a:ea typeface="+mn-ea"/>
                <a:cs typeface="+mn-cs"/>
              </a:rPr>
              <a:t>Both floc blanket </a:t>
            </a:r>
            <a:r>
              <a:rPr lang="en-US" sz="1200" kern="1200" baseline="0" noProof="0" dirty="0" err="1">
                <a:solidFill>
                  <a:schemeClr val="tx1"/>
                </a:solidFill>
                <a:latin typeface="Arial" charset="0"/>
                <a:ea typeface="+mn-ea"/>
                <a:cs typeface="+mn-cs"/>
              </a:rPr>
              <a:t>upflow</a:t>
            </a:r>
            <a:r>
              <a:rPr lang="en-US" sz="1200" kern="1200" baseline="0" noProof="0" dirty="0">
                <a:solidFill>
                  <a:schemeClr val="tx1"/>
                </a:solidFill>
                <a:latin typeface="Arial" charset="0"/>
                <a:ea typeface="+mn-ea"/>
                <a:cs typeface="+mn-cs"/>
              </a:rPr>
              <a:t> velocity and plate settler capture velocity are AguaClara current design values, but are not optimized.</a:t>
            </a:r>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2</a:t>
            </a:fld>
            <a:endParaRPr lang="en-US"/>
          </a:p>
        </p:txBody>
      </p:sp>
    </p:spTree>
    <p:extLst>
      <p:ext uri="{BB962C8B-B14F-4D97-AF65-F5344CB8AC3E}">
        <p14:creationId xmlns:p14="http://schemas.microsoft.com/office/powerpoint/2010/main" val="2680675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E499D3B-F392-4872-A3D5-D521E1EEF78F}" type="slidenum">
              <a:rPr lang="en-US">
                <a:latin typeface="Arial" pitchFamily="34" charset="0"/>
              </a:rPr>
              <a:pPr/>
              <a:t>28</a:t>
            </a:fld>
            <a:endParaRPr lang="en-US">
              <a:latin typeface="Arial" pitchFamily="34" charset="0"/>
            </a:endParaRPr>
          </a:p>
        </p:txBody>
      </p:sp>
      <p:sp>
        <p:nvSpPr>
          <p:cNvPr id="47107" name="Rectangle 2"/>
          <p:cNvSpPr>
            <a:spLocks noGrp="1" noRot="1" noChangeAspect="1" noChangeArrowheads="1" noTextEdit="1"/>
          </p:cNvSpPr>
          <p:nvPr>
            <p:ph type="sldImg"/>
          </p:nvPr>
        </p:nvSpPr>
        <p:spPr bwMode="auto">
          <a:xfrm>
            <a:off x="457200" y="720725"/>
            <a:ext cx="6400800" cy="3600450"/>
          </a:xfrm>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s-HN" dirty="0" err="1"/>
              <a:t>Why</a:t>
            </a:r>
            <a:r>
              <a:rPr lang="es-HN" dirty="0"/>
              <a:t> </a:t>
            </a:r>
            <a:r>
              <a:rPr lang="es-HN" dirty="0" err="1"/>
              <a:t>does</a:t>
            </a:r>
            <a:r>
              <a:rPr lang="es-HN" dirty="0"/>
              <a:t> </a:t>
            </a:r>
            <a:r>
              <a:rPr lang="es-HN" dirty="0" err="1"/>
              <a:t>the</a:t>
            </a:r>
            <a:r>
              <a:rPr lang="es-HN" dirty="0"/>
              <a:t> </a:t>
            </a:r>
            <a:r>
              <a:rPr lang="es-HN" dirty="0" err="1"/>
              <a:t>plug</a:t>
            </a:r>
            <a:r>
              <a:rPr lang="es-HN" baseline="0" dirty="0"/>
              <a:t> </a:t>
            </a:r>
            <a:r>
              <a:rPr lang="es-HN" baseline="0" dirty="0" err="1"/>
              <a:t>have</a:t>
            </a:r>
            <a:r>
              <a:rPr lang="es-HN" baseline="0" dirty="0"/>
              <a:t> a vertical </a:t>
            </a:r>
            <a:r>
              <a:rPr lang="es-HN" baseline="0" dirty="0" err="1"/>
              <a:t>tube</a:t>
            </a:r>
            <a:r>
              <a:rPr lang="es-HN" baseline="0" dirty="0"/>
              <a:t>? </a:t>
            </a:r>
            <a:r>
              <a:rPr lang="es-HN" baseline="0" dirty="0" err="1"/>
              <a:t>Serves</a:t>
            </a:r>
            <a:r>
              <a:rPr lang="es-HN" baseline="0" dirty="0"/>
              <a:t> as a </a:t>
            </a:r>
            <a:r>
              <a:rPr lang="es-HN" baseline="0" dirty="0" err="1"/>
              <a:t>handle</a:t>
            </a:r>
            <a:r>
              <a:rPr lang="es-HN" baseline="0" dirty="0"/>
              <a:t> and </a:t>
            </a:r>
            <a:r>
              <a:rPr lang="es-HN" baseline="0" dirty="0" err="1"/>
              <a:t>an</a:t>
            </a:r>
            <a:r>
              <a:rPr lang="es-HN" baseline="0" dirty="0"/>
              <a:t> air </a:t>
            </a:r>
            <a:r>
              <a:rPr lang="es-HN" baseline="0" dirty="0" err="1"/>
              <a:t>vent</a:t>
            </a:r>
            <a:r>
              <a:rPr lang="es-HN" baseline="0" dirty="0"/>
              <a:t>.</a:t>
            </a:r>
            <a:endParaRPr lang="es-H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1F9C0-F10B-4D55-8442-C0D205C10EC0}" type="slidenum">
              <a:rPr lang="en-US"/>
              <a:pPr/>
              <a:t>3</a:t>
            </a:fld>
            <a:endParaRPr lang="en-US"/>
          </a:p>
        </p:txBody>
      </p:sp>
      <p:sp>
        <p:nvSpPr>
          <p:cNvPr id="452610" name="Rectangle 2"/>
          <p:cNvSpPr>
            <a:spLocks noGrp="1" noRot="1" noChangeAspect="1" noChangeArrowheads="1" noTextEdit="1"/>
          </p:cNvSpPr>
          <p:nvPr>
            <p:ph type="sldImg"/>
          </p:nvPr>
        </p:nvSpPr>
        <p:spPr>
          <a:xfrm>
            <a:off x="457200" y="720725"/>
            <a:ext cx="6400800" cy="3600450"/>
          </a:xfrm>
          <a:ln/>
        </p:spPr>
      </p:sp>
      <p:sp>
        <p:nvSpPr>
          <p:cNvPr id="45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Personal communication with Daryl Bond and Frank </a:t>
            </a:r>
            <a:r>
              <a:rPr lang="en-US" dirty="0" err="1"/>
              <a:t>Kulick</a:t>
            </a:r>
            <a:r>
              <a:rPr lang="en-US" dirty="0"/>
              <a:t> of Brentwood Industries</a:t>
            </a:r>
          </a:p>
          <a:p>
            <a:endParaRPr lang="en-US" dirty="0"/>
          </a:p>
          <a:p>
            <a:r>
              <a:rPr lang="en-US" dirty="0"/>
              <a:t>9 records in </a:t>
            </a:r>
            <a:r>
              <a:rPr lang="en-US" dirty="0" err="1"/>
              <a:t>Compendex</a:t>
            </a:r>
            <a:r>
              <a:rPr lang="en-US" dirty="0"/>
              <a:t> for 1884-2010     </a:t>
            </a:r>
            <a:r>
              <a:rPr lang="en-US" dirty="0">
                <a:hlinkClick r:id="rId3" tooltip="Click here to save search"/>
              </a:rPr>
              <a:t>Save Search</a:t>
            </a:r>
            <a:r>
              <a:rPr lang="en-US" dirty="0"/>
              <a:t>  -  </a:t>
            </a:r>
            <a:r>
              <a:rPr lang="en-US" dirty="0">
                <a:hlinkClick r:id="rId4" tooltip="Click here to create alert"/>
              </a:rPr>
              <a:t>Create Alert</a:t>
            </a:r>
            <a:r>
              <a:rPr lang="en-US" dirty="0"/>
              <a:t>  -  </a:t>
            </a:r>
          </a:p>
          <a:p>
            <a:r>
              <a:rPr lang="en-US" dirty="0"/>
              <a:t> </a:t>
            </a:r>
            <a:r>
              <a:rPr lang="en-US" b="1" dirty="0">
                <a:hlinkClick r:id="rId5"/>
              </a:rPr>
              <a:t>((((tube settler) WN ALL)) AND ({water treatment} WN CV))</a:t>
            </a:r>
            <a:r>
              <a:rPr lang="en-US" dirty="0"/>
              <a:t>  </a:t>
            </a:r>
          </a:p>
          <a:p>
            <a:r>
              <a:rPr lang="en-US" b="1" dirty="0"/>
              <a:t>TUBULAR SETTLERS - A TECHNICAL REVIEW.</a:t>
            </a:r>
            <a:br>
              <a:rPr lang="en-US" dirty="0"/>
            </a:br>
            <a:r>
              <a:rPr lang="en-US" dirty="0">
                <a:hlinkClick r:id="rId6"/>
              </a:rPr>
              <a:t>Willis, Roderick M.</a:t>
            </a:r>
            <a:r>
              <a:rPr lang="en-US" dirty="0"/>
              <a:t> </a:t>
            </a:r>
            <a:r>
              <a:rPr lang="en-US" b="1" dirty="0"/>
              <a:t>Source:</a:t>
            </a:r>
            <a:r>
              <a:rPr lang="en-US" dirty="0"/>
              <a:t> </a:t>
            </a:r>
            <a:r>
              <a:rPr lang="en-US" i="1" dirty="0"/>
              <a:t>Journal / American Water Works Association</a:t>
            </a:r>
            <a:r>
              <a:rPr lang="en-US" dirty="0"/>
              <a:t>, v 70, n 6, p 331-335, Jun 1978</a:t>
            </a:r>
            <a:br>
              <a:rPr lang="en-US" dirty="0"/>
            </a:br>
            <a:endParaRPr lang="en-US" dirty="0"/>
          </a:p>
        </p:txBody>
      </p:sp>
      <p:sp>
        <p:nvSpPr>
          <p:cNvPr id="4" name="Slide Number Placeholder 3"/>
          <p:cNvSpPr>
            <a:spLocks noGrp="1"/>
          </p:cNvSpPr>
          <p:nvPr>
            <p:ph type="sldNum" sz="quarter" idx="10"/>
          </p:nvPr>
        </p:nvSpPr>
        <p:spPr/>
        <p:txBody>
          <a:bodyPr/>
          <a:lstStyle/>
          <a:p>
            <a:fld id="{B41D8EC2-A0E9-457F-B1CC-A5C98B01544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3766A6-DEC0-44E9-8291-7841D8349E84}" type="slidenum">
              <a:rPr lang="en-US"/>
              <a:pPr/>
              <a:t>7</a:t>
            </a:fld>
            <a:endParaRPr lang="en-US"/>
          </a:p>
        </p:txBody>
      </p:sp>
      <p:sp>
        <p:nvSpPr>
          <p:cNvPr id="454658" name="Rectangle 2"/>
          <p:cNvSpPr>
            <a:spLocks noGrp="1" noRot="1" noChangeAspect="1" noChangeArrowheads="1" noTextEdit="1"/>
          </p:cNvSpPr>
          <p:nvPr>
            <p:ph type="sldImg"/>
          </p:nvPr>
        </p:nvSpPr>
        <p:spPr>
          <a:xfrm>
            <a:off x="457200" y="720725"/>
            <a:ext cx="6400800" cy="3600450"/>
          </a:xfrm>
          <a:ln/>
        </p:spPr>
      </p:sp>
      <p:sp>
        <p:nvSpPr>
          <p:cNvPr id="454659" name="Rectangle 3"/>
          <p:cNvSpPr>
            <a:spLocks noGrp="1" noChangeArrowheads="1"/>
          </p:cNvSpPr>
          <p:nvPr>
            <p:ph type="body" idx="1"/>
          </p:nvPr>
        </p:nvSpPr>
        <p:spPr/>
        <p:txBody>
          <a:bodyPr/>
          <a:lstStyle/>
          <a:p>
            <a:r>
              <a:rPr lang="es-HN" dirty="0" err="1"/>
              <a:t>Give</a:t>
            </a:r>
            <a:r>
              <a:rPr lang="es-HN" baseline="0" dirty="0"/>
              <a:t> </a:t>
            </a:r>
            <a:r>
              <a:rPr lang="es-HN" baseline="0" dirty="0" err="1"/>
              <a:t>the</a:t>
            </a:r>
            <a:r>
              <a:rPr lang="es-HN" baseline="0" dirty="0"/>
              <a:t> </a:t>
            </a:r>
            <a:r>
              <a:rPr lang="es-HN" baseline="0" dirty="0" err="1"/>
              <a:t>two</a:t>
            </a:r>
            <a:r>
              <a:rPr lang="es-HN" baseline="0" dirty="0"/>
              <a:t> </a:t>
            </a:r>
            <a:r>
              <a:rPr lang="es-HN" baseline="0" dirty="0" err="1"/>
              <a:t>reasons</a:t>
            </a:r>
            <a:r>
              <a:rPr lang="es-HN" baseline="0" dirty="0"/>
              <a:t> </a:t>
            </a:r>
            <a:r>
              <a:rPr lang="es-HN" baseline="0" dirty="0" err="1"/>
              <a:t>why</a:t>
            </a:r>
            <a:r>
              <a:rPr lang="es-HN" baseline="0" dirty="0"/>
              <a:t> </a:t>
            </a:r>
            <a:r>
              <a:rPr lang="es-HN" baseline="0" dirty="0" err="1"/>
              <a:t>water</a:t>
            </a:r>
            <a:r>
              <a:rPr lang="es-HN" baseline="0" dirty="0"/>
              <a:t> </a:t>
            </a:r>
            <a:r>
              <a:rPr lang="es-HN" baseline="0" dirty="0" err="1"/>
              <a:t>accelerates</a:t>
            </a:r>
            <a:r>
              <a:rPr lang="es-HN" baseline="0" dirty="0"/>
              <a:t> </a:t>
            </a:r>
            <a:r>
              <a:rPr lang="es-HN" baseline="0" dirty="0" err="1"/>
              <a:t>when</a:t>
            </a:r>
            <a:r>
              <a:rPr lang="es-HN" baseline="0" dirty="0"/>
              <a:t> </a:t>
            </a:r>
            <a:r>
              <a:rPr lang="es-HN" baseline="0" dirty="0" err="1"/>
              <a:t>it</a:t>
            </a:r>
            <a:r>
              <a:rPr lang="es-HN" baseline="0" dirty="0"/>
              <a:t> </a:t>
            </a:r>
            <a:r>
              <a:rPr lang="es-HN" baseline="0" dirty="0" err="1"/>
              <a:t>enters</a:t>
            </a:r>
            <a:r>
              <a:rPr lang="es-HN" baseline="0" dirty="0"/>
              <a:t> </a:t>
            </a:r>
            <a:r>
              <a:rPr lang="es-HN" baseline="0" dirty="0" err="1"/>
              <a:t>the</a:t>
            </a:r>
            <a:r>
              <a:rPr lang="es-HN" baseline="0" dirty="0"/>
              <a:t> </a:t>
            </a:r>
            <a:r>
              <a:rPr lang="es-HN" baseline="0" dirty="0" err="1"/>
              <a:t>plate</a:t>
            </a:r>
            <a:r>
              <a:rPr lang="es-HN" baseline="0" dirty="0"/>
              <a:t> </a:t>
            </a:r>
            <a:r>
              <a:rPr lang="es-HN" baseline="0" dirty="0" err="1"/>
              <a:t>settlers</a:t>
            </a:r>
            <a:r>
              <a:rPr lang="es-HN" baseline="0" dirty="0"/>
              <a:t>. </a:t>
            </a:r>
          </a:p>
          <a:p>
            <a:pPr marL="228600" indent="-228600">
              <a:buAutoNum type="arabicParenR"/>
            </a:pPr>
            <a:r>
              <a:rPr lang="es-HN" baseline="0" dirty="0" err="1"/>
              <a:t>It</a:t>
            </a:r>
            <a:r>
              <a:rPr lang="es-HN" baseline="0" dirty="0"/>
              <a:t> has </a:t>
            </a:r>
            <a:r>
              <a:rPr lang="es-HN" baseline="0" dirty="0" err="1"/>
              <a:t>less</a:t>
            </a:r>
            <a:r>
              <a:rPr lang="es-HN" baseline="0" dirty="0"/>
              <a:t> </a:t>
            </a:r>
            <a:r>
              <a:rPr lang="es-HN" baseline="0" dirty="0" err="1"/>
              <a:t>cross</a:t>
            </a:r>
            <a:r>
              <a:rPr lang="es-HN" baseline="0" dirty="0"/>
              <a:t> </a:t>
            </a:r>
            <a:r>
              <a:rPr lang="es-HN" baseline="0" dirty="0" err="1"/>
              <a:t>sectional</a:t>
            </a:r>
            <a:r>
              <a:rPr lang="es-HN" baseline="0" dirty="0"/>
              <a:t> </a:t>
            </a:r>
            <a:r>
              <a:rPr lang="es-HN" baseline="0" dirty="0" err="1"/>
              <a:t>area</a:t>
            </a:r>
            <a:r>
              <a:rPr lang="es-HN" baseline="0" dirty="0"/>
              <a:t> </a:t>
            </a:r>
            <a:r>
              <a:rPr lang="es-HN" baseline="0" dirty="0" err="1"/>
              <a:t>due</a:t>
            </a:r>
            <a:r>
              <a:rPr lang="es-HN" baseline="0" dirty="0"/>
              <a:t> </a:t>
            </a:r>
            <a:r>
              <a:rPr lang="es-HN" baseline="0" dirty="0" err="1"/>
              <a:t>to</a:t>
            </a:r>
            <a:r>
              <a:rPr lang="es-HN" baseline="0" dirty="0"/>
              <a:t> </a:t>
            </a:r>
            <a:r>
              <a:rPr lang="es-HN" baseline="0" dirty="0" err="1"/>
              <a:t>the</a:t>
            </a:r>
            <a:r>
              <a:rPr lang="es-HN" baseline="0" dirty="0"/>
              <a:t> </a:t>
            </a:r>
            <a:r>
              <a:rPr lang="es-HN" baseline="0" dirty="0" err="1"/>
              <a:t>space</a:t>
            </a:r>
            <a:r>
              <a:rPr lang="es-HN" baseline="0" dirty="0"/>
              <a:t> </a:t>
            </a:r>
            <a:r>
              <a:rPr lang="es-HN" baseline="0" dirty="0" err="1"/>
              <a:t>occupied</a:t>
            </a:r>
            <a:r>
              <a:rPr lang="es-HN" baseline="0" dirty="0"/>
              <a:t> </a:t>
            </a:r>
            <a:r>
              <a:rPr lang="es-HN" baseline="0" dirty="0" err="1"/>
              <a:t>by</a:t>
            </a:r>
            <a:r>
              <a:rPr lang="es-HN" baseline="0" dirty="0"/>
              <a:t> </a:t>
            </a:r>
            <a:r>
              <a:rPr lang="es-HN" baseline="0" dirty="0" err="1"/>
              <a:t>the</a:t>
            </a:r>
            <a:r>
              <a:rPr lang="es-HN" baseline="0" dirty="0"/>
              <a:t> </a:t>
            </a:r>
            <a:r>
              <a:rPr lang="es-HN" baseline="0" dirty="0" err="1"/>
              <a:t>plate</a:t>
            </a:r>
            <a:r>
              <a:rPr lang="es-HN" baseline="0" dirty="0"/>
              <a:t> </a:t>
            </a:r>
            <a:r>
              <a:rPr lang="es-HN" baseline="0" dirty="0" err="1"/>
              <a:t>settler</a:t>
            </a:r>
            <a:r>
              <a:rPr lang="es-HN" baseline="0" dirty="0"/>
              <a:t> material</a:t>
            </a:r>
          </a:p>
          <a:p>
            <a:pPr marL="228600" indent="-228600">
              <a:buAutoNum type="arabicParenR"/>
            </a:pPr>
            <a:r>
              <a:rPr lang="es-HN" baseline="0" dirty="0" err="1"/>
              <a:t>It</a:t>
            </a:r>
            <a:r>
              <a:rPr lang="es-HN" baseline="0" dirty="0"/>
              <a:t> </a:t>
            </a:r>
            <a:r>
              <a:rPr lang="es-HN" baseline="0" err="1"/>
              <a:t>must</a:t>
            </a:r>
            <a:r>
              <a:rPr lang="es-HN" baseline="0"/>
              <a:t> maintained </a:t>
            </a:r>
            <a:r>
              <a:rPr lang="es-HN" baseline="0" dirty="0" err="1"/>
              <a:t>the</a:t>
            </a:r>
            <a:r>
              <a:rPr lang="es-HN" baseline="0" dirty="0"/>
              <a:t> </a:t>
            </a:r>
            <a:r>
              <a:rPr lang="es-HN" baseline="0" dirty="0" err="1"/>
              <a:t>same</a:t>
            </a:r>
            <a:r>
              <a:rPr lang="es-HN" baseline="0" dirty="0"/>
              <a:t> vertical </a:t>
            </a:r>
            <a:r>
              <a:rPr lang="es-HN" baseline="0" dirty="0" err="1"/>
              <a:t>flow</a:t>
            </a:r>
            <a:r>
              <a:rPr lang="es-HN" baseline="0" dirty="0"/>
              <a:t> </a:t>
            </a:r>
            <a:r>
              <a:rPr lang="es-HN" baseline="0" dirty="0" err="1"/>
              <a:t>velocity</a:t>
            </a:r>
            <a:r>
              <a:rPr lang="es-HN" baseline="0" dirty="0"/>
              <a:t> and </a:t>
            </a:r>
            <a:r>
              <a:rPr lang="es-HN" baseline="0" dirty="0" err="1"/>
              <a:t>it</a:t>
            </a:r>
            <a:r>
              <a:rPr lang="es-HN" baseline="0" dirty="0"/>
              <a:t> </a:t>
            </a:r>
            <a:r>
              <a:rPr lang="es-HN" baseline="0" dirty="0" err="1"/>
              <a:t>must</a:t>
            </a:r>
            <a:r>
              <a:rPr lang="es-HN" baseline="0" dirty="0"/>
              <a:t> </a:t>
            </a:r>
            <a:r>
              <a:rPr lang="es-HN" baseline="0" dirty="0" err="1"/>
              <a:t>also</a:t>
            </a:r>
            <a:r>
              <a:rPr lang="es-HN" baseline="0" dirty="0"/>
              <a:t> </a:t>
            </a:r>
            <a:r>
              <a:rPr lang="es-HN" baseline="0" dirty="0" err="1"/>
              <a:t>add</a:t>
            </a:r>
            <a:r>
              <a:rPr lang="es-HN" baseline="0" dirty="0"/>
              <a:t> a horizontal </a:t>
            </a:r>
            <a:r>
              <a:rPr lang="es-HN" baseline="0" dirty="0" err="1"/>
              <a:t>component</a:t>
            </a:r>
            <a:r>
              <a:rPr lang="es-HN" baseline="0" dirty="0"/>
              <a:t> </a:t>
            </a:r>
            <a:r>
              <a:rPr lang="es-HN" baseline="0" dirty="0" err="1"/>
              <a:t>due</a:t>
            </a:r>
            <a:r>
              <a:rPr lang="es-HN" baseline="0" dirty="0"/>
              <a:t> </a:t>
            </a:r>
            <a:r>
              <a:rPr lang="es-HN" baseline="0" dirty="0" err="1"/>
              <a:t>to</a:t>
            </a:r>
            <a:r>
              <a:rPr lang="es-HN" baseline="0" dirty="0"/>
              <a:t> </a:t>
            </a:r>
            <a:r>
              <a:rPr lang="es-HN" baseline="0" dirty="0" err="1"/>
              <a:t>the</a:t>
            </a:r>
            <a:r>
              <a:rPr lang="es-HN" baseline="0" dirty="0"/>
              <a:t> </a:t>
            </a:r>
            <a:r>
              <a:rPr lang="es-HN" baseline="0" dirty="0" err="1"/>
              <a:t>slope</a:t>
            </a:r>
            <a:r>
              <a:rPr lang="es-HN" baseline="0" dirty="0"/>
              <a:t> of </a:t>
            </a:r>
            <a:r>
              <a:rPr lang="es-HN" baseline="0" dirty="0" err="1"/>
              <a:t>the</a:t>
            </a:r>
            <a:r>
              <a:rPr lang="es-HN" baseline="0" dirty="0"/>
              <a:t> </a:t>
            </a:r>
            <a:r>
              <a:rPr lang="es-HN" baseline="0" dirty="0" err="1"/>
              <a:t>plates</a:t>
            </a:r>
            <a:r>
              <a:rPr lang="es-HN" baseline="0" dirty="0"/>
              <a:t>.</a:t>
            </a:r>
            <a:endParaRPr lang="es-H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Perhaps</a:t>
            </a:r>
            <a:r>
              <a:rPr lang="en-US" baseline="0" dirty="0"/>
              <a:t> it is time to redesign plate settlers!</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8</a:t>
            </a:fld>
            <a:endParaRPr lang="en-US"/>
          </a:p>
        </p:txBody>
      </p:sp>
    </p:spTree>
    <p:extLst>
      <p:ext uri="{BB962C8B-B14F-4D97-AF65-F5344CB8AC3E}">
        <p14:creationId xmlns:p14="http://schemas.microsoft.com/office/powerpoint/2010/main" val="274871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910AC-1E36-48E5-9F93-360B3860E333}" type="slidenum">
              <a:rPr lang="en-US"/>
              <a:pPr/>
              <a:t>9</a:t>
            </a:fld>
            <a:endParaRPr lang="en-US"/>
          </a:p>
        </p:txBody>
      </p:sp>
      <p:sp>
        <p:nvSpPr>
          <p:cNvPr id="210946" name="Rectangle 2"/>
          <p:cNvSpPr>
            <a:spLocks noGrp="1" noRot="1" noChangeAspect="1" noChangeArrowheads="1" noTextEdit="1"/>
          </p:cNvSpPr>
          <p:nvPr>
            <p:ph type="sldImg"/>
          </p:nvPr>
        </p:nvSpPr>
        <p:spPr>
          <a:xfrm>
            <a:off x="457200" y="720725"/>
            <a:ext cx="6400800" cy="3600450"/>
          </a:xfrm>
          <a:ln/>
        </p:spPr>
      </p:sp>
      <p:sp>
        <p:nvSpPr>
          <p:cNvPr id="210947" name="Rectangle 3"/>
          <p:cNvSpPr>
            <a:spLocks noGrp="1" noChangeArrowheads="1"/>
          </p:cNvSpPr>
          <p:nvPr>
            <p:ph type="body" idx="1"/>
          </p:nvPr>
        </p:nvSpPr>
        <p:spPr/>
        <p:txBody>
          <a:bodyPr/>
          <a:lstStyle/>
          <a:p>
            <a:endParaRPr lang="es-H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CE47D1-2C68-4013-874A-4727CEB0C1CC}" type="slidenum">
              <a:rPr lang="en-US"/>
              <a:pPr/>
              <a:t>11</a:t>
            </a:fld>
            <a:endParaRPr lang="en-US"/>
          </a:p>
        </p:txBody>
      </p:sp>
      <p:sp>
        <p:nvSpPr>
          <p:cNvPr id="198658" name="Rectangle 2"/>
          <p:cNvSpPr>
            <a:spLocks noGrp="1" noRot="1" noChangeAspect="1" noChangeArrowheads="1" noTextEdit="1"/>
          </p:cNvSpPr>
          <p:nvPr>
            <p:ph type="sldImg"/>
          </p:nvPr>
        </p:nvSpPr>
        <p:spPr>
          <a:xfrm>
            <a:off x="457200" y="720725"/>
            <a:ext cx="6400800" cy="3600450"/>
          </a:xfrm>
          <a:ln/>
        </p:spPr>
      </p:sp>
      <p:sp>
        <p:nvSpPr>
          <p:cNvPr id="19865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698134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836C1-5A07-4E78-A260-6F6578F84920}" type="slidenum">
              <a:rPr lang="en-US"/>
              <a:pPr/>
              <a:t>12</a:t>
            </a:fld>
            <a:endParaRPr lang="en-US"/>
          </a:p>
        </p:txBody>
      </p:sp>
      <p:sp>
        <p:nvSpPr>
          <p:cNvPr id="421890" name="Rectangle 2"/>
          <p:cNvSpPr>
            <a:spLocks noGrp="1" noRot="1" noChangeAspect="1" noChangeArrowheads="1" noTextEdit="1"/>
          </p:cNvSpPr>
          <p:nvPr>
            <p:ph type="sldImg"/>
          </p:nvPr>
        </p:nvSpPr>
        <p:spPr>
          <a:xfrm>
            <a:off x="457200" y="720725"/>
            <a:ext cx="6400800" cy="3600450"/>
          </a:xfrm>
          <a:ln/>
        </p:spPr>
      </p:sp>
      <p:sp>
        <p:nvSpPr>
          <p:cNvPr id="421891" name="Rectangle 3"/>
          <p:cNvSpPr>
            <a:spLocks noGrp="1" noChangeArrowheads="1"/>
          </p:cNvSpPr>
          <p:nvPr>
            <p:ph type="body" idx="1"/>
          </p:nvPr>
        </p:nvSpPr>
        <p:spPr/>
        <p:txBody>
          <a:bodyPr/>
          <a:lstStyle/>
          <a:p>
            <a:endParaRPr lang="es-H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8B9773DC-30E4-4D7B-BE39-DC7A60F52E3C}" type="slidenum">
              <a:rPr lang="en-US" smtClean="0"/>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905788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A229C3-0E40-4875-A9B1-F625C8A010F6}" type="slidenum">
              <a:rPr lang="en-US" smtClean="0"/>
              <a:pPr/>
              <a:t>‹#›</a:t>
            </a:fld>
            <a:endParaRPr lang="en-US"/>
          </a:p>
        </p:txBody>
      </p:sp>
    </p:spTree>
    <p:extLst>
      <p:ext uri="{BB962C8B-B14F-4D97-AF65-F5344CB8AC3E}">
        <p14:creationId xmlns:p14="http://schemas.microsoft.com/office/powerpoint/2010/main" val="145522287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1AABE8-AEF9-4391-A01F-892C0647BA32}" type="slidenum">
              <a:rPr lang="en-US" smtClean="0"/>
              <a:pPr/>
              <a:t>‹#›</a:t>
            </a:fld>
            <a:endParaRPr lang="en-US"/>
          </a:p>
        </p:txBody>
      </p:sp>
    </p:spTree>
    <p:extLst>
      <p:ext uri="{BB962C8B-B14F-4D97-AF65-F5344CB8AC3E}">
        <p14:creationId xmlns:p14="http://schemas.microsoft.com/office/powerpoint/2010/main" val="37974608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1EC1A97-027D-45FE-BB39-88B0AE9074F7}" type="slidenum">
              <a:rPr lang="en-US" smtClean="0"/>
              <a:pPr/>
              <a:t>‹#›</a:t>
            </a:fld>
            <a:endParaRPr lang="en-US"/>
          </a:p>
        </p:txBody>
      </p:sp>
    </p:spTree>
    <p:extLst>
      <p:ext uri="{BB962C8B-B14F-4D97-AF65-F5344CB8AC3E}">
        <p14:creationId xmlns:p14="http://schemas.microsoft.com/office/powerpoint/2010/main" val="26292379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B730FA-ABC7-4FED-9881-24AA3891AF8D}" type="slidenum">
              <a:rPr lang="en-US" smtClean="0"/>
              <a:pPr/>
              <a:t>‹#›</a:t>
            </a:fld>
            <a:endParaRPr lang="en-US"/>
          </a:p>
        </p:txBody>
      </p:sp>
    </p:spTree>
    <p:extLst>
      <p:ext uri="{BB962C8B-B14F-4D97-AF65-F5344CB8AC3E}">
        <p14:creationId xmlns:p14="http://schemas.microsoft.com/office/powerpoint/2010/main" val="33026652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0852BCA-5247-492F-B773-1A25DC30035F}" type="slidenum">
              <a:rPr lang="en-US" smtClean="0"/>
              <a:pPr/>
              <a:t>‹#›</a:t>
            </a:fld>
            <a:endParaRPr lang="en-US"/>
          </a:p>
        </p:txBody>
      </p:sp>
    </p:spTree>
    <p:extLst>
      <p:ext uri="{BB962C8B-B14F-4D97-AF65-F5344CB8AC3E}">
        <p14:creationId xmlns:p14="http://schemas.microsoft.com/office/powerpoint/2010/main" val="27677246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solidFill>
                <a:srgbClr val="663300"/>
              </a:solidFill>
            </a:endParaRPr>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solidFill>
                <a:srgbClr val="663300"/>
              </a:solidFill>
            </a:endParaRPr>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AC549AFB-E333-448D-936A-93764BCE94B3}" type="slidenum">
              <a:rPr lang="en-US" smtClean="0">
                <a:solidFill>
                  <a:srgbClr val="663300"/>
                </a:solidFill>
              </a:rPr>
              <a:pPr/>
              <a:t>‹#›</a:t>
            </a:fld>
            <a:endParaRPr lang="en-US">
              <a:solidFill>
                <a:srgbClr val="663300"/>
              </a:solidFill>
            </a:endParaRPr>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5123247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tags" Target="../tags/tag17.xml"/><Relationship Id="rId7" Type="http://schemas.openxmlformats.org/officeDocument/2006/relationships/slideLayout" Target="../slideLayouts/slideLayout5.xml"/><Relationship Id="rId12" Type="http://schemas.openxmlformats.org/officeDocument/2006/relationships/image" Target="../media/image23.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22.png"/><Relationship Id="rId5" Type="http://schemas.openxmlformats.org/officeDocument/2006/relationships/tags" Target="../tags/tag19.xml"/><Relationship Id="rId10" Type="http://schemas.openxmlformats.org/officeDocument/2006/relationships/image" Target="../media/image21.png"/><Relationship Id="rId4" Type="http://schemas.openxmlformats.org/officeDocument/2006/relationships/tags" Target="../tags/tag18.xml"/><Relationship Id="rId9" Type="http://schemas.openxmlformats.org/officeDocument/2006/relationships/image" Target="../media/image20.png"/><Relationship Id="rId1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26.png"/><Relationship Id="rId3" Type="http://schemas.openxmlformats.org/officeDocument/2006/relationships/tags" Target="../tags/tag22.xml"/><Relationship Id="rId7" Type="http://schemas.openxmlformats.org/officeDocument/2006/relationships/slideLayout" Target="../slideLayouts/slideLayout2.xml"/><Relationship Id="rId12" Type="http://schemas.openxmlformats.org/officeDocument/2006/relationships/image" Target="../media/image10.png"/><Relationship Id="rId2" Type="http://schemas.openxmlformats.org/officeDocument/2006/relationships/tags" Target="../tags/tag21.xml"/><Relationship Id="rId16" Type="http://schemas.openxmlformats.org/officeDocument/2006/relationships/image" Target="../media/image8.png"/><Relationship Id="rId1" Type="http://schemas.openxmlformats.org/officeDocument/2006/relationships/vmlDrawing" Target="../drawings/vmlDrawing1.vml"/><Relationship Id="rId6" Type="http://schemas.openxmlformats.org/officeDocument/2006/relationships/tags" Target="../tags/tag25.xml"/><Relationship Id="rId11" Type="http://schemas.openxmlformats.org/officeDocument/2006/relationships/image" Target="../media/image9.png"/><Relationship Id="rId5" Type="http://schemas.openxmlformats.org/officeDocument/2006/relationships/tags" Target="../tags/tag24.xml"/><Relationship Id="rId15" Type="http://schemas.openxmlformats.org/officeDocument/2006/relationships/image" Target="../media/image28.png"/><Relationship Id="rId10" Type="http://schemas.openxmlformats.org/officeDocument/2006/relationships/image" Target="../media/image25.emf"/><Relationship Id="rId4" Type="http://schemas.openxmlformats.org/officeDocument/2006/relationships/tags" Target="../tags/tag23.xml"/><Relationship Id="rId9" Type="http://schemas.openxmlformats.org/officeDocument/2006/relationships/oleObject" Target="../embeddings/oleObject1.bin"/><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8.png"/><Relationship Id="rId3" Type="http://schemas.openxmlformats.org/officeDocument/2006/relationships/tags" Target="../tags/tag28.xml"/><Relationship Id="rId7" Type="http://schemas.openxmlformats.org/officeDocument/2006/relationships/slideLayout" Target="../slideLayouts/slideLayout5.xml"/><Relationship Id="rId12" Type="http://schemas.openxmlformats.org/officeDocument/2006/relationships/image" Target="../media/image29.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17.png"/><Relationship Id="rId5" Type="http://schemas.openxmlformats.org/officeDocument/2006/relationships/tags" Target="../tags/tag30.xml"/><Relationship Id="rId10" Type="http://schemas.openxmlformats.org/officeDocument/2006/relationships/image" Target="../media/image10.png"/><Relationship Id="rId4" Type="http://schemas.openxmlformats.org/officeDocument/2006/relationships/tags" Target="../tags/tag29.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image" Target="../media/image32.png"/><Relationship Id="rId18" Type="http://schemas.openxmlformats.org/officeDocument/2006/relationships/image" Target="../media/image36.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31.png"/><Relationship Id="rId17" Type="http://schemas.openxmlformats.org/officeDocument/2006/relationships/image" Target="../media/image35.png"/><Relationship Id="rId2" Type="http://schemas.openxmlformats.org/officeDocument/2006/relationships/tags" Target="../tags/tag33.xml"/><Relationship Id="rId16" Type="http://schemas.openxmlformats.org/officeDocument/2006/relationships/image" Target="../media/image34.png"/><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30.png"/><Relationship Id="rId5" Type="http://schemas.openxmlformats.org/officeDocument/2006/relationships/tags" Target="../tags/tag36.xml"/><Relationship Id="rId15" Type="http://schemas.openxmlformats.org/officeDocument/2006/relationships/image" Target="../media/image23.png"/><Relationship Id="rId10" Type="http://schemas.openxmlformats.org/officeDocument/2006/relationships/notesSlide" Target="../notesSlides/notesSlide10.xml"/><Relationship Id="rId19" Type="http://schemas.openxmlformats.org/officeDocument/2006/relationships/image" Target="../media/image8.png"/><Relationship Id="rId4" Type="http://schemas.openxmlformats.org/officeDocument/2006/relationships/tags" Target="../tags/tag35.xml"/><Relationship Id="rId9" Type="http://schemas.openxmlformats.org/officeDocument/2006/relationships/slideLayout" Target="../slideLayouts/slideLayout5.xml"/><Relationship Id="rId1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tags" Target="../tags/tag41.xml"/><Relationship Id="rId16" Type="http://schemas.openxmlformats.org/officeDocument/2006/relationships/image" Target="../media/image42.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37.png"/><Relationship Id="rId5" Type="http://schemas.openxmlformats.org/officeDocument/2006/relationships/tags" Target="../tags/tag44.xml"/><Relationship Id="rId15" Type="http://schemas.openxmlformats.org/officeDocument/2006/relationships/image" Target="../media/image41.png"/><Relationship Id="rId10" Type="http://schemas.openxmlformats.org/officeDocument/2006/relationships/notesSlide" Target="../notesSlides/notesSlide11.xml"/><Relationship Id="rId4" Type="http://schemas.openxmlformats.org/officeDocument/2006/relationships/tags" Target="../tags/tag43.xml"/><Relationship Id="rId9" Type="http://schemas.openxmlformats.org/officeDocument/2006/relationships/slideLayout" Target="../slideLayouts/slideLayout2.xml"/><Relationship Id="rId14" Type="http://schemas.openxmlformats.org/officeDocument/2006/relationships/image" Target="../media/image40.png"/></Relationships>
</file>

<file path=ppt/slides/_rels/slide1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tags" Target="../tags/tag50.xml"/><Relationship Id="rId21" Type="http://schemas.openxmlformats.org/officeDocument/2006/relationships/image" Target="../media/image41.png"/><Relationship Id="rId7" Type="http://schemas.openxmlformats.org/officeDocument/2006/relationships/tags" Target="../tags/tag54.xml"/><Relationship Id="rId12" Type="http://schemas.openxmlformats.org/officeDocument/2006/relationships/notesSlide" Target="../notesSlides/notesSlide12.xml"/><Relationship Id="rId17" Type="http://schemas.openxmlformats.org/officeDocument/2006/relationships/image" Target="../media/image49.png"/><Relationship Id="rId2" Type="http://schemas.openxmlformats.org/officeDocument/2006/relationships/tags" Target="../tags/tag49.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5.xml"/><Relationship Id="rId5" Type="http://schemas.openxmlformats.org/officeDocument/2006/relationships/tags" Target="../tags/tag52.xml"/><Relationship Id="rId15" Type="http://schemas.openxmlformats.org/officeDocument/2006/relationships/image" Target="../media/image47.png"/><Relationship Id="rId23" Type="http://schemas.openxmlformats.org/officeDocument/2006/relationships/image" Target="../media/image18.png"/><Relationship Id="rId10" Type="http://schemas.openxmlformats.org/officeDocument/2006/relationships/tags" Target="../tags/tag57.xml"/><Relationship Id="rId19" Type="http://schemas.openxmlformats.org/officeDocument/2006/relationships/image" Target="../media/image51.png"/><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46.png"/><Relationship Id="rId22" Type="http://schemas.openxmlformats.org/officeDocument/2006/relationships/image" Target="../media/image53.png"/></Relationships>
</file>

<file path=ppt/slides/_rels/slide1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60.xml"/><Relationship Id="rId7" Type="http://schemas.openxmlformats.org/officeDocument/2006/relationships/notesSlide" Target="../notesSlides/notesSlide13.xml"/><Relationship Id="rId12" Type="http://schemas.openxmlformats.org/officeDocument/2006/relationships/image" Target="../media/image58.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Layout" Target="../slideLayouts/slideLayout2.xml"/><Relationship Id="rId11" Type="http://schemas.openxmlformats.org/officeDocument/2006/relationships/image" Target="../media/image57.png"/><Relationship Id="rId5" Type="http://schemas.openxmlformats.org/officeDocument/2006/relationships/tags" Target="../tags/tag62.xml"/><Relationship Id="rId10" Type="http://schemas.openxmlformats.org/officeDocument/2006/relationships/image" Target="../media/image56.png"/><Relationship Id="rId4" Type="http://schemas.openxmlformats.org/officeDocument/2006/relationships/tags" Target="../tags/tag61.xml"/><Relationship Id="rId9" Type="http://schemas.openxmlformats.org/officeDocument/2006/relationships/image" Target="../media/image55.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63.png"/><Relationship Id="rId3" Type="http://schemas.openxmlformats.org/officeDocument/2006/relationships/tags" Target="../tags/tag65.xml"/><Relationship Id="rId7" Type="http://schemas.openxmlformats.org/officeDocument/2006/relationships/slideLayout" Target="../slideLayouts/slideLayout5.xml"/><Relationship Id="rId12" Type="http://schemas.openxmlformats.org/officeDocument/2006/relationships/image" Target="../media/image62.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61.png"/><Relationship Id="rId5" Type="http://schemas.openxmlformats.org/officeDocument/2006/relationships/tags" Target="../tags/tag67.xml"/><Relationship Id="rId10" Type="http://schemas.openxmlformats.org/officeDocument/2006/relationships/image" Target="../media/image60.png"/><Relationship Id="rId4" Type="http://schemas.openxmlformats.org/officeDocument/2006/relationships/tags" Target="../tags/tag66.xml"/><Relationship Id="rId9" Type="http://schemas.openxmlformats.org/officeDocument/2006/relationships/image" Target="../media/image59.png"/></Relationships>
</file>

<file path=ppt/slides/_rels/slide18.xml.rels><?xml version="1.0" encoding="UTF-8" standalone="yes"?>
<Relationships xmlns="http://schemas.openxmlformats.org/package/2006/relationships"><Relationship Id="rId13" Type="http://schemas.openxmlformats.org/officeDocument/2006/relationships/tags" Target="../tags/tag80.xml"/><Relationship Id="rId18" Type="http://schemas.openxmlformats.org/officeDocument/2006/relationships/oleObject" Target="../embeddings/oleObject2.bin"/><Relationship Id="rId26" Type="http://schemas.openxmlformats.org/officeDocument/2006/relationships/image" Target="../media/image69.png"/><Relationship Id="rId3" Type="http://schemas.openxmlformats.org/officeDocument/2006/relationships/tags" Target="../tags/tag70.xml"/><Relationship Id="rId21" Type="http://schemas.openxmlformats.org/officeDocument/2006/relationships/image" Target="../media/image17.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notesSlide" Target="../notesSlides/notesSlide14.xml"/><Relationship Id="rId25" Type="http://schemas.openxmlformats.org/officeDocument/2006/relationships/image" Target="../media/image68.png"/><Relationship Id="rId33" Type="http://schemas.openxmlformats.org/officeDocument/2006/relationships/image" Target="../media/image76.png"/><Relationship Id="rId2" Type="http://schemas.openxmlformats.org/officeDocument/2006/relationships/tags" Target="../tags/tag69.xml"/><Relationship Id="rId16" Type="http://schemas.openxmlformats.org/officeDocument/2006/relationships/slideLayout" Target="../slideLayouts/slideLayout5.xml"/><Relationship Id="rId20" Type="http://schemas.openxmlformats.org/officeDocument/2006/relationships/image" Target="../media/image65.png"/><Relationship Id="rId29" Type="http://schemas.openxmlformats.org/officeDocument/2006/relationships/image" Target="../media/image72.png"/><Relationship Id="rId1" Type="http://schemas.openxmlformats.org/officeDocument/2006/relationships/vmlDrawing" Target="../drawings/vmlDrawing2.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67.png"/><Relationship Id="rId32" Type="http://schemas.openxmlformats.org/officeDocument/2006/relationships/image" Target="../media/image75.png"/><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image" Target="../media/image66.png"/><Relationship Id="rId28" Type="http://schemas.openxmlformats.org/officeDocument/2006/relationships/image" Target="../media/image71.png"/><Relationship Id="rId10" Type="http://schemas.openxmlformats.org/officeDocument/2006/relationships/tags" Target="../tags/tag77.xml"/><Relationship Id="rId19" Type="http://schemas.openxmlformats.org/officeDocument/2006/relationships/image" Target="../media/image64.wmf"/><Relationship Id="rId31" Type="http://schemas.openxmlformats.org/officeDocument/2006/relationships/image" Target="../media/image74.png"/><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18.png"/><Relationship Id="rId27" Type="http://schemas.openxmlformats.org/officeDocument/2006/relationships/image" Target="../media/image70.png"/><Relationship Id="rId30" Type="http://schemas.openxmlformats.org/officeDocument/2006/relationships/image" Target="../media/image73.png"/><Relationship Id="rId8" Type="http://schemas.openxmlformats.org/officeDocument/2006/relationships/tags" Target="../tags/tag75.xml"/></Relationships>
</file>

<file path=ppt/slides/_rels/slide19.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71.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80.png"/><Relationship Id="rId4" Type="http://schemas.openxmlformats.org/officeDocument/2006/relationships/image" Target="../media/image79.png"/></Relationships>
</file>

<file path=ppt/slides/_rels/slide21.xml.rels><?xml version="1.0" encoding="UTF-8" standalone="yes"?>
<Relationships xmlns="http://schemas.openxmlformats.org/package/2006/relationships"><Relationship Id="rId3" Type="http://schemas.openxmlformats.org/officeDocument/2006/relationships/image" Target="../media/image202.png"/><Relationship Id="rId7"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tags" Target="../tags/tag88.xml"/><Relationship Id="rId6" Type="http://schemas.openxmlformats.org/officeDocument/2006/relationships/image" Target="../media/image1580.png"/></Relationships>
</file>

<file path=ppt/slides/_rels/slide2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confluence.cornell.edu/download/attachments/77267239/Floc+Roll-up.pdf?version=1&amp;modificationDate=1348753684000" TargetMode="External"/></Relationships>
</file>

<file path=ppt/slides/_rels/slide23.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media/image85.png"/><Relationship Id="rId18" Type="http://schemas.openxmlformats.org/officeDocument/2006/relationships/image" Target="../media/image89.png"/><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84.png"/><Relationship Id="rId17" Type="http://schemas.openxmlformats.org/officeDocument/2006/relationships/image" Target="../media/image88.png"/><Relationship Id="rId2" Type="http://schemas.openxmlformats.org/officeDocument/2006/relationships/tags" Target="../tags/tag90.xml"/><Relationship Id="rId16" Type="http://schemas.openxmlformats.org/officeDocument/2006/relationships/image" Target="../media/image23.png"/><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image" Target="../media/image83.png"/><Relationship Id="rId5" Type="http://schemas.openxmlformats.org/officeDocument/2006/relationships/tags" Target="../tags/tag93.xml"/><Relationship Id="rId15" Type="http://schemas.openxmlformats.org/officeDocument/2006/relationships/image" Target="../media/image87.png"/><Relationship Id="rId10" Type="http://schemas.openxmlformats.org/officeDocument/2006/relationships/notesSlide" Target="../notesSlides/notesSlide16.xml"/><Relationship Id="rId4" Type="http://schemas.openxmlformats.org/officeDocument/2006/relationships/tags" Target="../tags/tag92.xml"/><Relationship Id="rId9" Type="http://schemas.openxmlformats.org/officeDocument/2006/relationships/slideLayout" Target="../slideLayouts/slideLayout5.xml"/><Relationship Id="rId14" Type="http://schemas.openxmlformats.org/officeDocument/2006/relationships/image" Target="../media/image86.png"/></Relationships>
</file>

<file path=ppt/slides/_rels/slide24.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slideLayout" Target="../slideLayouts/slideLayout5.xml"/><Relationship Id="rId7" Type="http://schemas.openxmlformats.org/officeDocument/2006/relationships/oleObject" Target="../embeddings/oleObject3.bin"/><Relationship Id="rId2" Type="http://schemas.openxmlformats.org/officeDocument/2006/relationships/tags" Target="../tags/tag97.xml"/><Relationship Id="rId1" Type="http://schemas.openxmlformats.org/officeDocument/2006/relationships/vmlDrawing" Target="../drawings/vmlDrawing3.vml"/><Relationship Id="rId6" Type="http://schemas.openxmlformats.org/officeDocument/2006/relationships/image" Target="../media/image92.wmf"/><Relationship Id="rId5" Type="http://schemas.openxmlformats.org/officeDocument/2006/relationships/image" Target="../media/image91.emf"/><Relationship Id="rId4" Type="http://schemas.openxmlformats.org/officeDocument/2006/relationships/notesSlide" Target="../notesSlides/notesSlide17.xml"/><Relationship Id="rId9" Type="http://schemas.openxmlformats.org/officeDocument/2006/relationships/image" Target="../media/image93.png"/></Relationships>
</file>

<file path=ppt/slides/_rels/slide25.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slideLayout" Target="../slideLayouts/slideLayout5.xml"/><Relationship Id="rId7" Type="http://schemas.openxmlformats.org/officeDocument/2006/relationships/image" Target="../media/image97.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notesSlide" Target="../notesSlides/notesSlide19.xml"/><Relationship Id="rId9" Type="http://schemas.openxmlformats.org/officeDocument/2006/relationships/image" Target="../media/image99.png"/></Relationships>
</file>

<file path=ppt/slides/_rels/slide28.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5.xml"/><Relationship Id="rId11" Type="http://schemas.openxmlformats.org/officeDocument/2006/relationships/image" Target="../media/image7.png"/><Relationship Id="rId5" Type="http://schemas.openxmlformats.org/officeDocument/2006/relationships/slideLayout" Target="../slideLayouts/slideLayout5.xml"/><Relationship Id="rId10" Type="http://schemas.openxmlformats.org/officeDocument/2006/relationships/image" Target="../media/image6.png"/><Relationship Id="rId4" Type="http://schemas.openxmlformats.org/officeDocument/2006/relationships/tags" Target="../tags/tag4.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tags" Target="../tags/tag7.xml"/><Relationship Id="rId21" Type="http://schemas.openxmlformats.org/officeDocument/2006/relationships/image" Target="../media/image17.png"/><Relationship Id="rId7" Type="http://schemas.openxmlformats.org/officeDocument/2006/relationships/tags" Target="../tags/tag11.xml"/><Relationship Id="rId12" Type="http://schemas.openxmlformats.org/officeDocument/2006/relationships/notesSlide" Target="../notesSlides/notesSlide7.xml"/><Relationship Id="rId17" Type="http://schemas.openxmlformats.org/officeDocument/2006/relationships/image" Target="../media/image13.png"/><Relationship Id="rId2" Type="http://schemas.openxmlformats.org/officeDocument/2006/relationships/tags" Target="../tags/tag6.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5.xml"/><Relationship Id="rId5" Type="http://schemas.openxmlformats.org/officeDocument/2006/relationships/tags" Target="../tags/tag9.xml"/><Relationship Id="rId15" Type="http://schemas.openxmlformats.org/officeDocument/2006/relationships/image" Target="../media/image11.png"/><Relationship Id="rId23" Type="http://schemas.openxmlformats.org/officeDocument/2006/relationships/image" Target="../media/image8.png"/><Relationship Id="rId10" Type="http://schemas.openxmlformats.org/officeDocument/2006/relationships/tags" Target="../tags/tag14.xml"/><Relationship Id="rId19" Type="http://schemas.openxmlformats.org/officeDocument/2006/relationships/image" Target="../media/image15.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934712"/>
          </a:xfrm>
          <a:prstGeom prst="rect">
            <a:avLst/>
          </a:prstGeom>
        </p:spPr>
      </p:pic>
      <p:sp>
        <p:nvSpPr>
          <p:cNvPr id="4" name="TextBox 3"/>
          <p:cNvSpPr txBox="1"/>
          <p:nvPr/>
        </p:nvSpPr>
        <p:spPr>
          <a:xfrm>
            <a:off x="1727200" y="212179"/>
            <a:ext cx="4131733" cy="1384995"/>
          </a:xfrm>
          <a:prstGeom prst="rect">
            <a:avLst/>
          </a:prstGeom>
          <a:solidFill>
            <a:schemeClr val="bg1"/>
          </a:solidFill>
        </p:spPr>
        <p:txBody>
          <a:bodyPr wrap="square" rtlCol="0">
            <a:spAutoFit/>
          </a:bodyPr>
          <a:lstStyle/>
          <a:p>
            <a:r>
              <a:rPr lang="en-US" dirty="0"/>
              <a:t>Turbidity stops decreasing before primary filter stops growing!</a:t>
            </a:r>
          </a:p>
        </p:txBody>
      </p:sp>
      <p:cxnSp>
        <p:nvCxnSpPr>
          <p:cNvPr id="6" name="Straight Connector 5"/>
          <p:cNvCxnSpPr/>
          <p:nvPr/>
        </p:nvCxnSpPr>
        <p:spPr bwMode="auto">
          <a:xfrm>
            <a:off x="4910667" y="3217846"/>
            <a:ext cx="0" cy="2175933"/>
          </a:xfrm>
          <a:prstGeom prst="line">
            <a:avLst/>
          </a:prstGeom>
          <a:solidFill>
            <a:schemeClr val="accent1"/>
          </a:solidFill>
          <a:ln w="38100" cap="flat" cmpd="sng" algn="ctr">
            <a:solidFill>
              <a:schemeClr val="tx2"/>
            </a:solidFill>
            <a:prstDash val="solid"/>
            <a:round/>
            <a:headEnd type="none" w="lg" len="med"/>
            <a:tailEnd type="none" w="lg" len="med"/>
          </a:ln>
          <a:effectLst/>
        </p:spPr>
      </p:cxnSp>
      <p:cxnSp>
        <p:nvCxnSpPr>
          <p:cNvPr id="5" name="Straight Arrow Connector 4"/>
          <p:cNvCxnSpPr/>
          <p:nvPr/>
        </p:nvCxnSpPr>
        <p:spPr bwMode="auto">
          <a:xfrm>
            <a:off x="2878667" y="4284646"/>
            <a:ext cx="2836333" cy="1007533"/>
          </a:xfrm>
          <a:prstGeom prst="straightConnector1">
            <a:avLst/>
          </a:prstGeom>
          <a:solidFill>
            <a:schemeClr val="accent1"/>
          </a:solidFill>
          <a:ln w="38100" cap="flat" cmpd="sng" algn="ctr">
            <a:solidFill>
              <a:schemeClr val="accent1"/>
            </a:solidFill>
            <a:prstDash val="solid"/>
            <a:round/>
            <a:headEnd type="none" w="lg" len="med"/>
            <a:tailEnd type="triangle"/>
          </a:ln>
          <a:effectLst/>
        </p:spPr>
      </p:cxnSp>
    </p:spTree>
    <p:extLst>
      <p:ext uri="{BB962C8B-B14F-4D97-AF65-F5344CB8AC3E}">
        <p14:creationId xmlns:p14="http://schemas.microsoft.com/office/powerpoint/2010/main" val="2985814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for capture velocity</a:t>
            </a:r>
          </a:p>
        </p:txBody>
      </p:sp>
      <p:pic>
        <p:nvPicPr>
          <p:cNvPr id="25" name="Picture 2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146715" y="5458644"/>
            <a:ext cx="3768684" cy="729599"/>
          </a:xfrm>
          <a:prstGeom prst="rect">
            <a:avLst/>
          </a:prstGeom>
        </p:spPr>
      </p:pic>
      <p:pic>
        <p:nvPicPr>
          <p:cNvPr id="24" name="Picture 2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132232" y="5458643"/>
            <a:ext cx="2867200" cy="724115"/>
          </a:xfrm>
          <a:prstGeom prst="rect">
            <a:avLst/>
          </a:prstGeom>
        </p:spPr>
      </p:pic>
      <p:pic>
        <p:nvPicPr>
          <p:cNvPr id="22" name="Picture 21"/>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723555" y="3476973"/>
            <a:ext cx="4655544" cy="757029"/>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458611" y="2045672"/>
            <a:ext cx="3605943" cy="757029"/>
          </a:xfrm>
          <a:prstGeom prst="rect">
            <a:avLst/>
          </a:prstGeom>
        </p:spPr>
      </p:pic>
      <p:sp>
        <p:nvSpPr>
          <p:cNvPr id="10" name="TextBox 9"/>
          <p:cNvSpPr txBox="1"/>
          <p:nvPr/>
        </p:nvSpPr>
        <p:spPr>
          <a:xfrm>
            <a:off x="6893169" y="4234002"/>
            <a:ext cx="1874424" cy="523220"/>
          </a:xfrm>
          <a:prstGeom prst="rect">
            <a:avLst/>
          </a:prstGeom>
          <a:noFill/>
        </p:spPr>
        <p:txBody>
          <a:bodyPr wrap="none" rtlCol="0">
            <a:spAutoFit/>
          </a:bodyPr>
          <a:lstStyle/>
          <a:p>
            <a:r>
              <a:rPr lang="en-US" dirty="0"/>
              <a:t>Tube settler</a:t>
            </a:r>
          </a:p>
        </p:txBody>
      </p:sp>
      <p:pic>
        <p:nvPicPr>
          <p:cNvPr id="20" name="Picture 19"/>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23556" y="2048651"/>
            <a:ext cx="2383240" cy="544000"/>
          </a:xfrm>
          <a:prstGeom prst="rect">
            <a:avLst/>
          </a:prstGeom>
        </p:spPr>
      </p:pic>
      <p:pic>
        <p:nvPicPr>
          <p:cNvPr id="23" name="Picture 2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6659155" y="3590939"/>
            <a:ext cx="1840762" cy="601904"/>
          </a:xfrm>
          <a:prstGeom prst="rect">
            <a:avLst/>
          </a:prstGeom>
        </p:spPr>
      </p:pic>
      <p:pic>
        <p:nvPicPr>
          <p:cNvPr id="12" name="Picture 11">
            <a:extLst>
              <a:ext uri="{FF2B5EF4-FFF2-40B4-BE49-F238E27FC236}">
                <a16:creationId xmlns:a16="http://schemas.microsoft.com/office/drawing/2014/main" id="{E0183764-2FA7-4D88-85F3-4F7008DC6025}"/>
              </a:ext>
            </a:extLst>
          </p:cNvPr>
          <p:cNvPicPr>
            <a:picLocks noChangeAspect="1"/>
          </p:cNvPicPr>
          <p:nvPr/>
        </p:nvPicPr>
        <p:blipFill>
          <a:blip r:embed="rId14"/>
          <a:stretch>
            <a:fillRect/>
          </a:stretch>
        </p:blipFill>
        <p:spPr>
          <a:xfrm>
            <a:off x="10305618" y="0"/>
            <a:ext cx="1886382" cy="1371600"/>
          </a:xfrm>
          <a:prstGeom prst="rect">
            <a:avLst/>
          </a:prstGeom>
        </p:spPr>
      </p:pic>
    </p:spTree>
    <p:extLst>
      <p:ext uri="{BB962C8B-B14F-4D97-AF65-F5344CB8AC3E}">
        <p14:creationId xmlns:p14="http://schemas.microsoft.com/office/powerpoint/2010/main" val="26662455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sz="4000" dirty="0"/>
              <a:t>Performance ratio (conventional to plate/tube settlers)</a:t>
            </a:r>
          </a:p>
        </p:txBody>
      </p:sp>
      <p:sp>
        <p:nvSpPr>
          <p:cNvPr id="197635" name="Rectangle 3"/>
          <p:cNvSpPr>
            <a:spLocks noGrp="1" noChangeArrowheads="1"/>
          </p:cNvSpPr>
          <p:nvPr>
            <p:ph idx="1"/>
          </p:nvPr>
        </p:nvSpPr>
        <p:spPr>
          <a:xfrm>
            <a:off x="385681" y="1560513"/>
            <a:ext cx="5029200" cy="4114800"/>
          </a:xfrm>
        </p:spPr>
        <p:txBody>
          <a:bodyPr/>
          <a:lstStyle/>
          <a:p>
            <a:r>
              <a:rPr lang="en-US" sz="2800" dirty="0"/>
              <a:t>Compare the area on which a particle can be removed</a:t>
            </a:r>
          </a:p>
          <a:p>
            <a:r>
              <a:rPr lang="en-US" sz="2800" dirty="0"/>
              <a:t>Use a single plate settler to simplify the comparison</a:t>
            </a:r>
          </a:p>
          <a:p>
            <a:endParaRPr lang="en-US" sz="2800" dirty="0"/>
          </a:p>
        </p:txBody>
      </p:sp>
      <p:grpSp>
        <p:nvGrpSpPr>
          <p:cNvPr id="197636" name="Group 4"/>
          <p:cNvGrpSpPr>
            <a:grpSpLocks/>
          </p:cNvGrpSpPr>
          <p:nvPr/>
        </p:nvGrpSpPr>
        <p:grpSpPr bwMode="auto">
          <a:xfrm>
            <a:off x="6726238" y="1776413"/>
            <a:ext cx="1138237" cy="4419600"/>
            <a:chOff x="768" y="1248"/>
            <a:chExt cx="717" cy="2784"/>
          </a:xfrm>
        </p:grpSpPr>
        <p:sp>
          <p:nvSpPr>
            <p:cNvPr id="197637" name="Line 5"/>
            <p:cNvSpPr>
              <a:spLocks noChangeShapeType="1"/>
            </p:cNvSpPr>
            <p:nvPr/>
          </p:nvSpPr>
          <p:spPr bwMode="auto">
            <a:xfrm rot="1800000" flipV="1">
              <a:off x="937" y="1332"/>
              <a:ext cx="0" cy="2700"/>
            </a:xfrm>
            <a:prstGeom prst="line">
              <a:avLst/>
            </a:prstGeom>
            <a:noFill/>
            <a:ln w="38100">
              <a:solidFill>
                <a:schemeClr val="tx1"/>
              </a:solidFill>
              <a:round/>
              <a:headEnd type="none" w="lg" len="med"/>
              <a:tailEnd type="none" w="lg" len="med"/>
            </a:ln>
            <a:effectLst/>
          </p:spPr>
          <p:txBody>
            <a:bodyPr anchor="ctr">
              <a:spAutoFit/>
            </a:bodyPr>
            <a:lstStyle/>
            <a:p>
              <a:endParaRPr lang="en-US"/>
            </a:p>
          </p:txBody>
        </p:sp>
        <p:sp>
          <p:nvSpPr>
            <p:cNvPr id="197638" name="Line 6"/>
            <p:cNvSpPr>
              <a:spLocks noChangeShapeType="1"/>
            </p:cNvSpPr>
            <p:nvPr/>
          </p:nvSpPr>
          <p:spPr bwMode="auto">
            <a:xfrm rot="1800000" flipV="1">
              <a:off x="1401" y="1332"/>
              <a:ext cx="0" cy="2700"/>
            </a:xfrm>
            <a:prstGeom prst="line">
              <a:avLst/>
            </a:prstGeom>
            <a:noFill/>
            <a:ln w="38100">
              <a:solidFill>
                <a:schemeClr val="tx1"/>
              </a:solidFill>
              <a:round/>
              <a:headEnd type="none" w="lg" len="med"/>
              <a:tailEnd type="none" w="lg" len="med"/>
            </a:ln>
            <a:effectLst/>
          </p:spPr>
          <p:txBody>
            <a:bodyPr wrap="none" anchor="ctr">
              <a:spAutoFit/>
            </a:bodyPr>
            <a:lstStyle/>
            <a:p>
              <a:endParaRPr lang="en-US"/>
            </a:p>
          </p:txBody>
        </p:sp>
        <p:sp>
          <p:nvSpPr>
            <p:cNvPr id="197639" name="Text Box 7"/>
            <p:cNvSpPr txBox="1">
              <a:spLocks noChangeArrowheads="1"/>
            </p:cNvSpPr>
            <p:nvPr/>
          </p:nvSpPr>
          <p:spPr bwMode="auto">
            <a:xfrm>
              <a:off x="928" y="3559"/>
              <a:ext cx="257" cy="327"/>
            </a:xfrm>
            <a:prstGeom prst="rect">
              <a:avLst/>
            </a:prstGeom>
            <a:noFill/>
            <a:ln w="12700">
              <a:noFill/>
              <a:miter lim="800000"/>
              <a:headEnd type="none" w="lg" len="med"/>
              <a:tailEnd type="none" w="lg" len="med"/>
            </a:ln>
            <a:effectLst/>
          </p:spPr>
          <p:txBody>
            <a:bodyPr wrap="none">
              <a:spAutoFit/>
            </a:bodyPr>
            <a:lstStyle/>
            <a:p>
              <a:r>
                <a:rPr lang="en-US">
                  <a:latin typeface="Symbol" pitchFamily="18" charset="2"/>
                </a:rPr>
                <a:t>a</a:t>
              </a:r>
            </a:p>
          </p:txBody>
        </p:sp>
        <p:sp>
          <p:nvSpPr>
            <p:cNvPr id="197640" name="Line 8"/>
            <p:cNvSpPr>
              <a:spLocks noChangeShapeType="1"/>
            </p:cNvSpPr>
            <p:nvPr/>
          </p:nvSpPr>
          <p:spPr bwMode="auto">
            <a:xfrm>
              <a:off x="768" y="3863"/>
              <a:ext cx="464"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7641" name="Line 9"/>
            <p:cNvSpPr>
              <a:spLocks noChangeShapeType="1"/>
            </p:cNvSpPr>
            <p:nvPr/>
          </p:nvSpPr>
          <p:spPr bwMode="auto">
            <a:xfrm>
              <a:off x="1148" y="2303"/>
              <a:ext cx="337" cy="210"/>
            </a:xfrm>
            <a:prstGeom prst="line">
              <a:avLst/>
            </a:prstGeom>
            <a:noFill/>
            <a:ln w="12700">
              <a:solidFill>
                <a:schemeClr val="tx1"/>
              </a:solidFill>
              <a:round/>
              <a:headEnd type="triangle" w="lg" len="med"/>
              <a:tailEnd type="triangle" w="lg" len="med"/>
            </a:ln>
            <a:effectLst/>
          </p:spPr>
          <p:txBody>
            <a:bodyPr anchor="ctr">
              <a:spAutoFit/>
            </a:bodyPr>
            <a:lstStyle/>
            <a:p>
              <a:endParaRPr lang="en-US"/>
            </a:p>
          </p:txBody>
        </p:sp>
        <p:sp>
          <p:nvSpPr>
            <p:cNvPr id="197642" name="Text Box 10"/>
            <p:cNvSpPr txBox="1">
              <a:spLocks noChangeArrowheads="1"/>
            </p:cNvSpPr>
            <p:nvPr/>
          </p:nvSpPr>
          <p:spPr bwMode="auto">
            <a:xfrm>
              <a:off x="1200" y="2256"/>
              <a:ext cx="243" cy="330"/>
            </a:xfrm>
            <a:prstGeom prst="rect">
              <a:avLst/>
            </a:prstGeom>
            <a:solidFill>
              <a:schemeClr val="bg1"/>
            </a:solidFill>
            <a:ln w="12700">
              <a:noFill/>
              <a:miter lim="800000"/>
              <a:headEnd type="none" w="lg" len="med"/>
              <a:tailEnd type="none" w="lg" len="med"/>
            </a:ln>
            <a:effectLst/>
          </p:spPr>
          <p:txBody>
            <a:bodyPr wrap="none">
              <a:spAutoFit/>
            </a:bodyPr>
            <a:lstStyle/>
            <a:p>
              <a:r>
                <a:rPr lang="en-US" dirty="0"/>
                <a:t>S</a:t>
              </a:r>
            </a:p>
          </p:txBody>
        </p:sp>
        <p:sp>
          <p:nvSpPr>
            <p:cNvPr id="197643" name="Line 11"/>
            <p:cNvSpPr>
              <a:spLocks noChangeShapeType="1"/>
            </p:cNvSpPr>
            <p:nvPr/>
          </p:nvSpPr>
          <p:spPr bwMode="auto">
            <a:xfrm rot="1800000" flipH="1">
              <a:off x="768" y="1248"/>
              <a:ext cx="0" cy="2615"/>
            </a:xfrm>
            <a:prstGeom prst="line">
              <a:avLst/>
            </a:prstGeom>
            <a:noFill/>
            <a:ln w="12700">
              <a:solidFill>
                <a:schemeClr val="tx1"/>
              </a:solidFill>
              <a:round/>
              <a:headEnd type="triangle" w="lg" len="med"/>
              <a:tailEnd type="triangle" w="lg" len="med"/>
            </a:ln>
            <a:effectLst/>
          </p:spPr>
          <p:txBody>
            <a:bodyPr anchor="ctr">
              <a:spAutoFit/>
            </a:bodyPr>
            <a:lstStyle/>
            <a:p>
              <a:endParaRPr lang="en-US"/>
            </a:p>
          </p:txBody>
        </p:sp>
        <p:sp>
          <p:nvSpPr>
            <p:cNvPr id="197644" name="Text Box 12"/>
            <p:cNvSpPr txBox="1">
              <a:spLocks noChangeArrowheads="1"/>
            </p:cNvSpPr>
            <p:nvPr/>
          </p:nvSpPr>
          <p:spPr bwMode="auto">
            <a:xfrm>
              <a:off x="780" y="2128"/>
              <a:ext cx="253" cy="327"/>
            </a:xfrm>
            <a:prstGeom prst="rect">
              <a:avLst/>
            </a:prstGeom>
            <a:solidFill>
              <a:schemeClr val="bg1"/>
            </a:solidFill>
            <a:ln w="12700">
              <a:noFill/>
              <a:miter lim="800000"/>
              <a:headEnd type="none" w="lg" len="med"/>
              <a:tailEnd type="none" w="lg" len="med"/>
            </a:ln>
            <a:effectLst/>
          </p:spPr>
          <p:txBody>
            <a:bodyPr wrap="none">
              <a:spAutoFit/>
            </a:bodyPr>
            <a:lstStyle/>
            <a:p>
              <a:r>
                <a:rPr lang="en-US" dirty="0"/>
                <a:t>L</a:t>
              </a:r>
            </a:p>
          </p:txBody>
        </p:sp>
      </p:grpSp>
      <p:sp>
        <p:nvSpPr>
          <p:cNvPr id="197645" name="Line 13"/>
          <p:cNvSpPr>
            <a:spLocks noChangeShapeType="1"/>
          </p:cNvSpPr>
          <p:nvPr/>
        </p:nvSpPr>
        <p:spPr bwMode="auto">
          <a:xfrm flipV="1">
            <a:off x="5919788" y="1868488"/>
            <a:ext cx="0" cy="4017962"/>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197647" name="Line 15"/>
          <p:cNvSpPr>
            <a:spLocks noChangeShapeType="1"/>
          </p:cNvSpPr>
          <p:nvPr/>
        </p:nvSpPr>
        <p:spPr bwMode="auto">
          <a:xfrm flipH="1">
            <a:off x="5919788" y="2216150"/>
            <a:ext cx="208597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7649" name="Line 17"/>
          <p:cNvSpPr>
            <a:spLocks noChangeShapeType="1"/>
          </p:cNvSpPr>
          <p:nvPr/>
        </p:nvSpPr>
        <p:spPr bwMode="auto">
          <a:xfrm flipV="1">
            <a:off x="8005763" y="1817688"/>
            <a:ext cx="0" cy="334962"/>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7650" name="Line 18"/>
          <p:cNvSpPr>
            <a:spLocks noChangeShapeType="1"/>
          </p:cNvSpPr>
          <p:nvPr/>
        </p:nvSpPr>
        <p:spPr bwMode="auto">
          <a:xfrm flipV="1">
            <a:off x="8828088" y="1790700"/>
            <a:ext cx="0" cy="334963"/>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97655" name="Text Box 23"/>
          <p:cNvSpPr txBox="1">
            <a:spLocks noChangeArrowheads="1"/>
          </p:cNvSpPr>
          <p:nvPr/>
        </p:nvSpPr>
        <p:spPr bwMode="auto">
          <a:xfrm>
            <a:off x="351948" y="5524499"/>
            <a:ext cx="3910013" cy="519113"/>
          </a:xfrm>
          <a:prstGeom prst="rect">
            <a:avLst/>
          </a:prstGeom>
          <a:noFill/>
          <a:ln w="12700">
            <a:noFill/>
            <a:miter lim="800000"/>
            <a:headEnd type="none" w="lg" len="med"/>
            <a:tailEnd type="none" w="lg" len="med"/>
          </a:ln>
          <a:effectLst/>
        </p:spPr>
        <p:txBody>
          <a:bodyPr wrap="none">
            <a:spAutoFit/>
          </a:bodyPr>
          <a:lstStyle/>
          <a:p>
            <a:r>
              <a:rPr lang="en-US" dirty="0"/>
              <a:t>Conventional capture area</a:t>
            </a:r>
          </a:p>
        </p:txBody>
      </p:sp>
      <p:sp>
        <p:nvSpPr>
          <p:cNvPr id="197657" name="Text Box 25"/>
          <p:cNvSpPr txBox="1">
            <a:spLocks noChangeArrowheads="1"/>
          </p:cNvSpPr>
          <p:nvPr/>
        </p:nvSpPr>
        <p:spPr bwMode="auto">
          <a:xfrm>
            <a:off x="735012" y="3641725"/>
            <a:ext cx="3448380" cy="523220"/>
          </a:xfrm>
          <a:prstGeom prst="rect">
            <a:avLst/>
          </a:prstGeom>
          <a:noFill/>
          <a:ln w="12700">
            <a:noFill/>
            <a:miter lim="800000"/>
            <a:headEnd type="none" w="lg" len="med"/>
            <a:tailEnd type="none" w="lg" len="med"/>
          </a:ln>
          <a:effectLst/>
        </p:spPr>
        <p:txBody>
          <a:bodyPr wrap="none">
            <a:spAutoFit/>
          </a:bodyPr>
          <a:lstStyle/>
          <a:p>
            <a:r>
              <a:rPr lang="en-US" dirty="0"/>
              <a:t>Plate/tube capture area</a:t>
            </a:r>
          </a:p>
        </p:txBody>
      </p:sp>
      <p:graphicFrame>
        <p:nvGraphicFramePr>
          <p:cNvPr id="197659" name="Object 27"/>
          <p:cNvGraphicFramePr>
            <a:graphicFrameLocks noChangeAspect="1"/>
          </p:cNvGraphicFramePr>
          <p:nvPr/>
        </p:nvGraphicFramePr>
        <p:xfrm>
          <a:off x="2644775" y="7075488"/>
          <a:ext cx="2705100" cy="1447800"/>
        </p:xfrm>
        <a:graphic>
          <a:graphicData uri="http://schemas.openxmlformats.org/presentationml/2006/ole">
            <mc:AlternateContent xmlns:mc="http://schemas.openxmlformats.org/markup-compatibility/2006">
              <mc:Choice xmlns:v="urn:schemas-microsoft-com:vml" Requires="v">
                <p:oleObj spid="_x0000_s1836036" name="Equation" r:id="rId9" imgW="2705040" imgH="1447560" progId="Equation.DSMT4">
                  <p:embed/>
                </p:oleObj>
              </mc:Choice>
              <mc:Fallback>
                <p:oleObj name="Equation" r:id="rId9" imgW="2705040" imgH="1447560" progId="Equation.DSMT4">
                  <p:embed/>
                  <p:pic>
                    <p:nvPicPr>
                      <p:cNvPr id="197659"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4775" y="7075488"/>
                        <a:ext cx="2705100" cy="1447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97662" name="Line 30"/>
          <p:cNvSpPr>
            <a:spLocks noChangeShapeType="1"/>
          </p:cNvSpPr>
          <p:nvPr/>
        </p:nvSpPr>
        <p:spPr bwMode="auto">
          <a:xfrm>
            <a:off x="3348038" y="4816475"/>
            <a:ext cx="1611312" cy="1241426"/>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197663" name="Line 31"/>
          <p:cNvSpPr>
            <a:spLocks noChangeShapeType="1"/>
          </p:cNvSpPr>
          <p:nvPr/>
        </p:nvSpPr>
        <p:spPr bwMode="auto">
          <a:xfrm>
            <a:off x="3508132" y="6351587"/>
            <a:ext cx="1358836" cy="31750"/>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pic>
        <p:nvPicPr>
          <p:cNvPr id="8" name="Picture 7"/>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8166476" y="1552205"/>
            <a:ext cx="555709" cy="627665"/>
          </a:xfrm>
          <a:prstGeom prst="rect">
            <a:avLst/>
          </a:prstGeom>
        </p:spPr>
      </p:pic>
      <p:pic>
        <p:nvPicPr>
          <p:cNvPr id="10" name="Picture 9"/>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518328" y="1919236"/>
            <a:ext cx="811153" cy="213462"/>
          </a:xfrm>
          <a:prstGeom prst="rect">
            <a:avLst/>
          </a:prstGeom>
        </p:spPr>
      </p:pic>
      <p:pic>
        <p:nvPicPr>
          <p:cNvPr id="4" name="Picture 3"/>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988744" y="4336734"/>
            <a:ext cx="3164953" cy="525714"/>
          </a:xfrm>
          <a:prstGeom prst="rect">
            <a:avLst/>
          </a:prstGeom>
        </p:spPr>
      </p:pic>
      <p:pic>
        <p:nvPicPr>
          <p:cNvPr id="5" name="Picture 4"/>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889409" y="6064748"/>
            <a:ext cx="2543237" cy="525714"/>
          </a:xfrm>
          <a:prstGeom prst="rect">
            <a:avLst/>
          </a:prstGeom>
        </p:spPr>
      </p:pic>
      <p:pic>
        <p:nvPicPr>
          <p:cNvPr id="13" name="Picture 12"/>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5034837" y="6112187"/>
            <a:ext cx="3813708" cy="514603"/>
          </a:xfrm>
          <a:prstGeom prst="rect">
            <a:avLst/>
          </a:prstGeom>
        </p:spPr>
      </p:pic>
      <p:pic>
        <p:nvPicPr>
          <p:cNvPr id="29" name="Picture 28">
            <a:extLst>
              <a:ext uri="{FF2B5EF4-FFF2-40B4-BE49-F238E27FC236}">
                <a16:creationId xmlns:a16="http://schemas.microsoft.com/office/drawing/2014/main" id="{2102877D-1878-451B-8689-AF011E0AC9E9}"/>
              </a:ext>
            </a:extLst>
          </p:cNvPr>
          <p:cNvPicPr>
            <a:picLocks noChangeAspect="1"/>
          </p:cNvPicPr>
          <p:nvPr/>
        </p:nvPicPr>
        <p:blipFill>
          <a:blip r:embed="rId16"/>
          <a:stretch>
            <a:fillRect/>
          </a:stretch>
        </p:blipFill>
        <p:spPr>
          <a:xfrm>
            <a:off x="10305618" y="0"/>
            <a:ext cx="1886382" cy="1371600"/>
          </a:xfrm>
          <a:prstGeom prst="rect">
            <a:avLst/>
          </a:prstGeom>
        </p:spPr>
      </p:pic>
    </p:spTree>
    <p:extLst>
      <p:ext uri="{BB962C8B-B14F-4D97-AF65-F5344CB8AC3E}">
        <p14:creationId xmlns:p14="http://schemas.microsoft.com/office/powerpoint/2010/main" val="11227115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Rectangle 4"/>
          <p:cNvSpPr>
            <a:spLocks noGrp="1" noChangeArrowheads="1"/>
          </p:cNvSpPr>
          <p:nvPr>
            <p:ph type="title"/>
          </p:nvPr>
        </p:nvSpPr>
        <p:spPr/>
        <p:txBody>
          <a:bodyPr/>
          <a:lstStyle/>
          <a:p>
            <a:r>
              <a:rPr lang="en-US" dirty="0"/>
              <a:t>Thick Plate Settlers</a:t>
            </a:r>
          </a:p>
        </p:txBody>
      </p:sp>
      <p:sp>
        <p:nvSpPr>
          <p:cNvPr id="420869" name="Line 5"/>
          <p:cNvSpPr>
            <a:spLocks noChangeShapeType="1"/>
          </p:cNvSpPr>
          <p:nvPr/>
        </p:nvSpPr>
        <p:spPr bwMode="auto">
          <a:xfrm rot="1800000" flipV="1">
            <a:off x="1782763" y="1987550"/>
            <a:ext cx="0" cy="4286250"/>
          </a:xfrm>
          <a:prstGeom prst="line">
            <a:avLst/>
          </a:prstGeom>
          <a:noFill/>
          <a:ln w="152400">
            <a:solidFill>
              <a:schemeClr val="tx1"/>
            </a:solidFill>
            <a:round/>
            <a:headEnd type="none" w="lg" len="med"/>
            <a:tailEnd type="none" w="lg" len="med"/>
          </a:ln>
          <a:effectLst/>
        </p:spPr>
        <p:txBody>
          <a:bodyPr anchor="ctr">
            <a:spAutoFit/>
          </a:bodyPr>
          <a:lstStyle/>
          <a:p>
            <a:endParaRPr lang="en-US"/>
          </a:p>
        </p:txBody>
      </p:sp>
      <p:sp>
        <p:nvSpPr>
          <p:cNvPr id="420870" name="Line 6"/>
          <p:cNvSpPr>
            <a:spLocks noChangeShapeType="1"/>
          </p:cNvSpPr>
          <p:nvPr/>
        </p:nvSpPr>
        <p:spPr bwMode="auto">
          <a:xfrm rot="1800000" flipV="1">
            <a:off x="3230563" y="1987550"/>
            <a:ext cx="0" cy="4286250"/>
          </a:xfrm>
          <a:prstGeom prst="line">
            <a:avLst/>
          </a:prstGeom>
          <a:noFill/>
          <a:ln w="152400">
            <a:solidFill>
              <a:schemeClr val="tx1"/>
            </a:solidFill>
            <a:round/>
            <a:headEnd type="none" w="lg" len="med"/>
            <a:tailEnd type="none" w="lg" len="med"/>
          </a:ln>
          <a:effectLst/>
        </p:spPr>
        <p:txBody>
          <a:bodyPr wrap="none" anchor="ctr">
            <a:spAutoFit/>
          </a:bodyPr>
          <a:lstStyle/>
          <a:p>
            <a:endParaRPr lang="en-US"/>
          </a:p>
        </p:txBody>
      </p:sp>
      <p:sp>
        <p:nvSpPr>
          <p:cNvPr id="420871" name="Text Box 7"/>
          <p:cNvSpPr txBox="1">
            <a:spLocks noChangeArrowheads="1"/>
          </p:cNvSpPr>
          <p:nvPr/>
        </p:nvSpPr>
        <p:spPr bwMode="auto">
          <a:xfrm>
            <a:off x="3136900" y="4260850"/>
            <a:ext cx="407988" cy="519113"/>
          </a:xfrm>
          <a:prstGeom prst="rect">
            <a:avLst/>
          </a:prstGeom>
          <a:noFill/>
          <a:ln w="12700">
            <a:noFill/>
            <a:miter lim="800000"/>
            <a:headEnd type="none" w="lg" len="med"/>
            <a:tailEnd type="none" w="lg" len="med"/>
          </a:ln>
          <a:effectLst/>
        </p:spPr>
        <p:txBody>
          <a:bodyPr wrap="none">
            <a:spAutoFit/>
          </a:bodyPr>
          <a:lstStyle/>
          <a:p>
            <a:r>
              <a:rPr lang="en-US">
                <a:latin typeface="Symbol" pitchFamily="18" charset="2"/>
              </a:rPr>
              <a:t>a</a:t>
            </a:r>
          </a:p>
        </p:txBody>
      </p:sp>
      <p:sp>
        <p:nvSpPr>
          <p:cNvPr id="420872" name="Line 8"/>
          <p:cNvSpPr>
            <a:spLocks noChangeShapeType="1"/>
          </p:cNvSpPr>
          <p:nvPr/>
        </p:nvSpPr>
        <p:spPr bwMode="auto">
          <a:xfrm>
            <a:off x="2882900" y="4743450"/>
            <a:ext cx="7366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420873" name="Line 9"/>
          <p:cNvSpPr>
            <a:spLocks noChangeShapeType="1"/>
          </p:cNvSpPr>
          <p:nvPr/>
        </p:nvSpPr>
        <p:spPr bwMode="auto">
          <a:xfrm>
            <a:off x="1876425" y="4156075"/>
            <a:ext cx="911225" cy="568325"/>
          </a:xfrm>
          <a:prstGeom prst="line">
            <a:avLst/>
          </a:prstGeom>
          <a:noFill/>
          <a:ln w="12700">
            <a:solidFill>
              <a:schemeClr val="tx1"/>
            </a:solidFill>
            <a:round/>
            <a:headEnd type="triangle" w="lg" len="med"/>
            <a:tailEnd type="triangle" w="lg" len="med"/>
          </a:ln>
          <a:effectLst/>
        </p:spPr>
        <p:txBody>
          <a:bodyPr anchor="ctr">
            <a:spAutoFit/>
          </a:bodyPr>
          <a:lstStyle/>
          <a:p>
            <a:endParaRPr lang="en-US"/>
          </a:p>
        </p:txBody>
      </p:sp>
      <p:sp>
        <p:nvSpPr>
          <p:cNvPr id="420874" name="Text Box 10"/>
          <p:cNvSpPr txBox="1">
            <a:spLocks noChangeArrowheads="1"/>
          </p:cNvSpPr>
          <p:nvPr/>
        </p:nvSpPr>
        <p:spPr bwMode="auto">
          <a:xfrm>
            <a:off x="1978025" y="4043363"/>
            <a:ext cx="382588"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S</a:t>
            </a:r>
          </a:p>
        </p:txBody>
      </p:sp>
      <p:sp>
        <p:nvSpPr>
          <p:cNvPr id="420875" name="Line 11"/>
          <p:cNvSpPr>
            <a:spLocks noChangeShapeType="1"/>
          </p:cNvSpPr>
          <p:nvPr/>
        </p:nvSpPr>
        <p:spPr bwMode="auto">
          <a:xfrm rot="1800000" flipH="1">
            <a:off x="1463675" y="1828800"/>
            <a:ext cx="0" cy="4151313"/>
          </a:xfrm>
          <a:prstGeom prst="line">
            <a:avLst/>
          </a:prstGeom>
          <a:noFill/>
          <a:ln w="12700">
            <a:solidFill>
              <a:schemeClr val="tx1"/>
            </a:solidFill>
            <a:round/>
            <a:headEnd type="triangle" w="lg" len="med"/>
            <a:tailEnd type="triangle" w="lg" len="med"/>
          </a:ln>
          <a:effectLst/>
        </p:spPr>
        <p:txBody>
          <a:bodyPr anchor="ctr">
            <a:spAutoFit/>
          </a:bodyPr>
          <a:lstStyle/>
          <a:p>
            <a:endParaRPr lang="en-US"/>
          </a:p>
        </p:txBody>
      </p:sp>
      <p:sp>
        <p:nvSpPr>
          <p:cNvPr id="420876" name="Text Box 12"/>
          <p:cNvSpPr txBox="1">
            <a:spLocks noChangeArrowheads="1"/>
          </p:cNvSpPr>
          <p:nvPr/>
        </p:nvSpPr>
        <p:spPr bwMode="auto">
          <a:xfrm>
            <a:off x="1530350" y="3235325"/>
            <a:ext cx="401638"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L</a:t>
            </a:r>
          </a:p>
        </p:txBody>
      </p:sp>
      <p:sp>
        <p:nvSpPr>
          <p:cNvPr id="420877" name="Line 13"/>
          <p:cNvSpPr>
            <a:spLocks noChangeShapeType="1"/>
          </p:cNvSpPr>
          <p:nvPr/>
        </p:nvSpPr>
        <p:spPr bwMode="auto">
          <a:xfrm flipV="1">
            <a:off x="708025" y="1946275"/>
            <a:ext cx="0" cy="4017963"/>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420879" name="Line 15"/>
          <p:cNvSpPr>
            <a:spLocks noChangeShapeType="1"/>
          </p:cNvSpPr>
          <p:nvPr/>
        </p:nvSpPr>
        <p:spPr bwMode="auto">
          <a:xfrm flipH="1">
            <a:off x="708025" y="2293938"/>
            <a:ext cx="208597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420881" name="Line 17"/>
          <p:cNvSpPr>
            <a:spLocks noChangeShapeType="1"/>
          </p:cNvSpPr>
          <p:nvPr/>
        </p:nvSpPr>
        <p:spPr bwMode="auto">
          <a:xfrm flipV="1">
            <a:off x="2946400" y="1895475"/>
            <a:ext cx="0" cy="334963"/>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420882" name="Line 18"/>
          <p:cNvSpPr>
            <a:spLocks noChangeShapeType="1"/>
          </p:cNvSpPr>
          <p:nvPr/>
        </p:nvSpPr>
        <p:spPr bwMode="auto">
          <a:xfrm flipV="1">
            <a:off x="4225925" y="1868488"/>
            <a:ext cx="0" cy="334962"/>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420883" name="Line 19"/>
          <p:cNvSpPr>
            <a:spLocks noChangeShapeType="1"/>
          </p:cNvSpPr>
          <p:nvPr/>
        </p:nvSpPr>
        <p:spPr bwMode="auto">
          <a:xfrm flipV="1">
            <a:off x="1701800" y="5311775"/>
            <a:ext cx="406400" cy="7239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420885" name="Line 21"/>
          <p:cNvSpPr>
            <a:spLocks noChangeShapeType="1"/>
          </p:cNvSpPr>
          <p:nvPr/>
        </p:nvSpPr>
        <p:spPr bwMode="auto">
          <a:xfrm flipV="1">
            <a:off x="1701800" y="5310188"/>
            <a:ext cx="0" cy="708025"/>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420887" name="Line 23"/>
          <p:cNvSpPr>
            <a:spLocks noChangeShapeType="1"/>
          </p:cNvSpPr>
          <p:nvPr/>
        </p:nvSpPr>
        <p:spPr bwMode="auto">
          <a:xfrm flipV="1">
            <a:off x="747713" y="2311400"/>
            <a:ext cx="3527425" cy="3670300"/>
          </a:xfrm>
          <a:prstGeom prst="line">
            <a:avLst/>
          </a:prstGeom>
          <a:noFill/>
          <a:ln w="28575">
            <a:solidFill>
              <a:schemeClr val="accent1"/>
            </a:solidFill>
            <a:prstDash val="sysDot"/>
            <a:round/>
            <a:headEnd type="none" w="lg" len="med"/>
            <a:tailEnd type="triangle" w="lg" len="med"/>
          </a:ln>
          <a:effectLst/>
        </p:spPr>
        <p:txBody>
          <a:bodyPr wrap="none" anchor="ctr">
            <a:spAutoFit/>
          </a:bodyPr>
          <a:lstStyle/>
          <a:p>
            <a:endParaRPr lang="en-US"/>
          </a:p>
        </p:txBody>
      </p:sp>
      <p:sp>
        <p:nvSpPr>
          <p:cNvPr id="420888" name="Line 24"/>
          <p:cNvSpPr>
            <a:spLocks noChangeShapeType="1"/>
          </p:cNvSpPr>
          <p:nvPr/>
        </p:nvSpPr>
        <p:spPr bwMode="auto">
          <a:xfrm>
            <a:off x="2846388" y="2298700"/>
            <a:ext cx="0" cy="2473325"/>
          </a:xfrm>
          <a:prstGeom prst="line">
            <a:avLst/>
          </a:prstGeom>
          <a:noFill/>
          <a:ln w="28575">
            <a:solidFill>
              <a:schemeClr val="folHlink"/>
            </a:solidFill>
            <a:round/>
            <a:headEnd type="none" w="lg" len="med"/>
            <a:tailEnd type="triangle" w="lg" len="med"/>
          </a:ln>
          <a:effectLst/>
        </p:spPr>
        <p:txBody>
          <a:bodyPr wrap="none" anchor="ctr">
            <a:spAutoFit/>
          </a:bodyPr>
          <a:lstStyle/>
          <a:p>
            <a:endParaRPr lang="en-US"/>
          </a:p>
        </p:txBody>
      </p:sp>
      <p:sp>
        <p:nvSpPr>
          <p:cNvPr id="420889" name="Text Box 25"/>
          <p:cNvSpPr txBox="1">
            <a:spLocks noChangeArrowheads="1"/>
          </p:cNvSpPr>
          <p:nvPr/>
        </p:nvSpPr>
        <p:spPr bwMode="auto">
          <a:xfrm>
            <a:off x="2416175" y="4078288"/>
            <a:ext cx="407988"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latin typeface="Symbol" pitchFamily="18" charset="2"/>
              </a:rPr>
              <a:t>a</a:t>
            </a:r>
          </a:p>
        </p:txBody>
      </p:sp>
      <p:sp>
        <p:nvSpPr>
          <p:cNvPr id="420890" name="Text Box 26"/>
          <p:cNvSpPr txBox="1">
            <a:spLocks noChangeArrowheads="1"/>
          </p:cNvSpPr>
          <p:nvPr/>
        </p:nvSpPr>
        <p:spPr bwMode="auto">
          <a:xfrm>
            <a:off x="2817813" y="2462213"/>
            <a:ext cx="468312"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a:t>
            </a:r>
            <a:r>
              <a:rPr lang="en-US" baseline="-25000">
                <a:solidFill>
                  <a:schemeClr val="folHlink"/>
                </a:solidFill>
              </a:rPr>
              <a:t>c</a:t>
            </a:r>
            <a:endParaRPr lang="en-US">
              <a:solidFill>
                <a:schemeClr val="folHlink"/>
              </a:solidFill>
            </a:endParaRPr>
          </a:p>
        </p:txBody>
      </p:sp>
      <p:sp>
        <p:nvSpPr>
          <p:cNvPr id="420891" name="Text Box 27"/>
          <p:cNvSpPr txBox="1">
            <a:spLocks noChangeArrowheads="1"/>
          </p:cNvSpPr>
          <p:nvPr/>
        </p:nvSpPr>
        <p:spPr bwMode="auto">
          <a:xfrm>
            <a:off x="500063" y="3414713"/>
            <a:ext cx="361950"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h</a:t>
            </a:r>
          </a:p>
        </p:txBody>
      </p:sp>
      <p:sp>
        <p:nvSpPr>
          <p:cNvPr id="420892" name="Text Box 28"/>
          <p:cNvSpPr txBox="1">
            <a:spLocks noChangeArrowheads="1"/>
          </p:cNvSpPr>
          <p:nvPr/>
        </p:nvSpPr>
        <p:spPr bwMode="auto">
          <a:xfrm>
            <a:off x="4283075" y="2178050"/>
            <a:ext cx="4860925" cy="4832092"/>
          </a:xfrm>
          <a:prstGeom prst="rect">
            <a:avLst/>
          </a:prstGeom>
          <a:noFill/>
          <a:ln w="12700">
            <a:noFill/>
            <a:miter lim="800000"/>
            <a:headEnd type="none" w="lg" len="med"/>
            <a:tailEnd type="none" w="lg" len="med"/>
          </a:ln>
          <a:effectLst/>
        </p:spPr>
        <p:txBody>
          <a:bodyPr>
            <a:spAutoFit/>
          </a:bodyPr>
          <a:lstStyle/>
          <a:p>
            <a:pPr marL="801688" indent="-801688"/>
            <a:r>
              <a:rPr lang="en-US" dirty="0"/>
              <a:t>S	Distance between plate settlers</a:t>
            </a:r>
          </a:p>
          <a:p>
            <a:pPr marL="801688" indent="-801688"/>
            <a:r>
              <a:rPr lang="en-US" dirty="0"/>
              <a:t>B	Center to center distance</a:t>
            </a:r>
          </a:p>
          <a:p>
            <a:pPr marL="801688" indent="-801688"/>
            <a:r>
              <a:rPr lang="en-US" dirty="0"/>
              <a:t>T	Plate settler thickness</a:t>
            </a:r>
          </a:p>
          <a:p>
            <a:pPr marL="801688" indent="-801688"/>
            <a:r>
              <a:rPr lang="en-US" dirty="0"/>
              <a:t>	Vertical velocity component </a:t>
            </a:r>
            <a:r>
              <a:rPr lang="en-US" b="1" dirty="0"/>
              <a:t>beneath</a:t>
            </a:r>
            <a:r>
              <a:rPr lang="en-US" dirty="0"/>
              <a:t> the plate settlers</a:t>
            </a:r>
          </a:p>
          <a:p>
            <a:pPr marL="801688" indent="-801688"/>
            <a:r>
              <a:rPr lang="en-US" dirty="0"/>
              <a:t>	Vertical velocity component </a:t>
            </a:r>
            <a:r>
              <a:rPr lang="en-US" b="1" dirty="0"/>
              <a:t>between</a:t>
            </a:r>
            <a:r>
              <a:rPr lang="en-US" dirty="0"/>
              <a:t> the plate settlers</a:t>
            </a:r>
          </a:p>
          <a:p>
            <a:pPr marL="801688" indent="-801688"/>
            <a:endParaRPr lang="en-US" dirty="0"/>
          </a:p>
        </p:txBody>
      </p:sp>
      <p:sp>
        <p:nvSpPr>
          <p:cNvPr id="420894" name="Line 30"/>
          <p:cNvSpPr>
            <a:spLocks noChangeShapeType="1"/>
          </p:cNvSpPr>
          <p:nvPr/>
        </p:nvSpPr>
        <p:spPr bwMode="auto">
          <a:xfrm flipV="1">
            <a:off x="1314450" y="6162675"/>
            <a:ext cx="0" cy="695325"/>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pic>
        <p:nvPicPr>
          <p:cNvPr id="3" name="Picture 2"/>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228976" y="1705105"/>
            <a:ext cx="635323" cy="646567"/>
          </a:xfrm>
          <a:prstGeom prst="rect">
            <a:avLst/>
          </a:prstGeom>
        </p:spPr>
      </p:pic>
      <p:pic>
        <p:nvPicPr>
          <p:cNvPr id="2" name="Picture 1"/>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084734" y="1995829"/>
            <a:ext cx="998578" cy="236776"/>
          </a:xfrm>
          <a:prstGeom prst="rect">
            <a:avLst/>
          </a:prstGeom>
        </p:spPr>
      </p:pic>
      <p:pic>
        <p:nvPicPr>
          <p:cNvPr id="9" name="Picture 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326211" y="5316810"/>
            <a:ext cx="652190" cy="214857"/>
          </a:xfrm>
          <a:prstGeom prst="rect">
            <a:avLst/>
          </a:prstGeom>
          <a:solidFill>
            <a:schemeClr val="bg1"/>
          </a:solidFill>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401106" y="4983910"/>
            <a:ext cx="652190" cy="214857"/>
          </a:xfrm>
          <a:prstGeom prst="rect">
            <a:avLst/>
          </a:prstGeom>
          <a:solidFill>
            <a:schemeClr val="bg1"/>
          </a:solidFill>
        </p:spPr>
      </p:pic>
      <p:pic>
        <p:nvPicPr>
          <p:cNvPr id="7" name="Picture 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013490" y="6458682"/>
            <a:ext cx="737523" cy="214857"/>
          </a:xfrm>
          <a:prstGeom prst="rect">
            <a:avLst/>
          </a:prstGeom>
          <a:solidFill>
            <a:schemeClr val="bg1"/>
          </a:solidFill>
        </p:spPr>
      </p:pic>
      <p:pic>
        <p:nvPicPr>
          <p:cNvPr id="8" name="Picture 7"/>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4253005" y="4084088"/>
            <a:ext cx="737523" cy="214857"/>
          </a:xfrm>
          <a:prstGeom prst="rect">
            <a:avLst/>
          </a:prstGeom>
          <a:solidFill>
            <a:schemeClr val="bg1"/>
          </a:solidFill>
        </p:spPr>
      </p:pic>
      <p:pic>
        <p:nvPicPr>
          <p:cNvPr id="33" name="Picture 32">
            <a:extLst>
              <a:ext uri="{FF2B5EF4-FFF2-40B4-BE49-F238E27FC236}">
                <a16:creationId xmlns:a16="http://schemas.microsoft.com/office/drawing/2014/main" id="{D9E2CDC7-77CD-4344-ABB4-3543D3511C36}"/>
              </a:ext>
            </a:extLst>
          </p:cNvPr>
          <p:cNvPicPr>
            <a:picLocks noChangeAspect="1"/>
          </p:cNvPicPr>
          <p:nvPr/>
        </p:nvPicPr>
        <p:blipFill>
          <a:blip r:embed="rId13"/>
          <a:stretch>
            <a:fillRect/>
          </a:stretch>
        </p:blipFill>
        <p:spPr>
          <a:xfrm>
            <a:off x="10305618" y="0"/>
            <a:ext cx="1886382" cy="137160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340837" y="5687082"/>
            <a:ext cx="3590094" cy="731429"/>
          </a:xfrm>
          <a:prstGeom prst="rect">
            <a:avLst/>
          </a:prstGeom>
        </p:spPr>
      </p:pic>
      <p:sp>
        <p:nvSpPr>
          <p:cNvPr id="389122" name="Rectangle 2"/>
          <p:cNvSpPr>
            <a:spLocks noGrp="1" noChangeArrowheads="1"/>
          </p:cNvSpPr>
          <p:nvPr>
            <p:ph type="title"/>
          </p:nvPr>
        </p:nvSpPr>
        <p:spPr/>
        <p:txBody>
          <a:bodyPr/>
          <a:lstStyle/>
          <a:p>
            <a:r>
              <a:rPr lang="en-US" dirty="0"/>
              <a:t>Thick Plate Settlers</a:t>
            </a:r>
          </a:p>
        </p:txBody>
      </p:sp>
      <p:sp>
        <p:nvSpPr>
          <p:cNvPr id="389140" name="Line 20"/>
          <p:cNvSpPr>
            <a:spLocks noChangeShapeType="1"/>
          </p:cNvSpPr>
          <p:nvPr/>
        </p:nvSpPr>
        <p:spPr bwMode="auto">
          <a:xfrm>
            <a:off x="3005755" y="2466975"/>
            <a:ext cx="27813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89141" name="Text Box 21"/>
          <p:cNvSpPr txBox="1">
            <a:spLocks noChangeArrowheads="1"/>
          </p:cNvSpPr>
          <p:nvPr/>
        </p:nvSpPr>
        <p:spPr bwMode="auto">
          <a:xfrm>
            <a:off x="2912093" y="1978025"/>
            <a:ext cx="2916237" cy="519113"/>
          </a:xfrm>
          <a:prstGeom prst="rect">
            <a:avLst/>
          </a:prstGeom>
          <a:noFill/>
          <a:ln w="12700">
            <a:noFill/>
            <a:miter lim="800000"/>
            <a:headEnd type="none" w="lg" len="med"/>
            <a:tailEnd type="none" w="lg" len="med"/>
          </a:ln>
          <a:effectLst/>
        </p:spPr>
        <p:txBody>
          <a:bodyPr wrap="none">
            <a:spAutoFit/>
          </a:bodyPr>
          <a:lstStyle/>
          <a:p>
            <a:r>
              <a:rPr lang="en-US" dirty="0"/>
              <a:t>Mass Conservation</a:t>
            </a:r>
          </a:p>
        </p:txBody>
      </p:sp>
      <p:sp>
        <p:nvSpPr>
          <p:cNvPr id="389142" name="Line 22"/>
          <p:cNvSpPr>
            <a:spLocks noChangeShapeType="1"/>
          </p:cNvSpPr>
          <p:nvPr/>
        </p:nvSpPr>
        <p:spPr bwMode="auto">
          <a:xfrm>
            <a:off x="2916855" y="3017838"/>
            <a:ext cx="1422063"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389143" name="Text Box 23"/>
          <p:cNvSpPr txBox="1">
            <a:spLocks noChangeArrowheads="1"/>
          </p:cNvSpPr>
          <p:nvPr/>
        </p:nvSpPr>
        <p:spPr bwMode="auto">
          <a:xfrm>
            <a:off x="2823193" y="2528888"/>
            <a:ext cx="1604962" cy="519112"/>
          </a:xfrm>
          <a:prstGeom prst="rect">
            <a:avLst/>
          </a:prstGeom>
          <a:noFill/>
          <a:ln w="12700">
            <a:noFill/>
            <a:miter lim="800000"/>
            <a:headEnd type="none" w="lg" len="med"/>
            <a:tailEnd type="none" w="lg" len="med"/>
          </a:ln>
          <a:effectLst/>
        </p:spPr>
        <p:txBody>
          <a:bodyPr wrap="none">
            <a:spAutoFit/>
          </a:bodyPr>
          <a:lstStyle/>
          <a:p>
            <a:r>
              <a:rPr lang="en-US"/>
              <a:t>Geometry</a:t>
            </a:r>
          </a:p>
        </p:txBody>
      </p:sp>
      <p:cxnSp>
        <p:nvCxnSpPr>
          <p:cNvPr id="15" name="Straight Arrow Connector 14"/>
          <p:cNvCxnSpPr/>
          <p:nvPr/>
        </p:nvCxnSpPr>
        <p:spPr bwMode="auto">
          <a:xfrm rot="5400000" flipH="1" flipV="1">
            <a:off x="3834050" y="3671822"/>
            <a:ext cx="3387798" cy="1243684"/>
          </a:xfrm>
          <a:prstGeom prst="straightConnector1">
            <a:avLst/>
          </a:prstGeom>
          <a:noFill/>
          <a:ln w="12700" cap="flat" cmpd="sng" algn="ctr">
            <a:solidFill>
              <a:schemeClr val="tx1"/>
            </a:solidFill>
            <a:prstDash val="solid"/>
            <a:round/>
            <a:headEnd type="none" w="lg" len="med"/>
            <a:tailEnd type="arrow"/>
          </a:ln>
          <a:effectLst/>
        </p:spPr>
      </p:cxnSp>
      <p:cxnSp>
        <p:nvCxnSpPr>
          <p:cNvPr id="16" name="Straight Arrow Connector 15"/>
          <p:cNvCxnSpPr>
            <a:cxnSpLocks/>
          </p:cNvCxnSpPr>
          <p:nvPr/>
        </p:nvCxnSpPr>
        <p:spPr bwMode="auto">
          <a:xfrm>
            <a:off x="4932002" y="5987563"/>
            <a:ext cx="328256" cy="169969"/>
          </a:xfrm>
          <a:prstGeom prst="straightConnector1">
            <a:avLst/>
          </a:prstGeom>
          <a:noFill/>
          <a:ln w="12700" cap="flat" cmpd="sng" algn="ctr">
            <a:solidFill>
              <a:schemeClr val="tx1"/>
            </a:solidFill>
            <a:prstDash val="solid"/>
            <a:round/>
            <a:headEnd type="none" w="lg" len="med"/>
            <a:tailEnd type="arrow"/>
          </a:ln>
          <a:effectLst/>
        </p:spPr>
      </p:cxnSp>
      <p:sp>
        <p:nvSpPr>
          <p:cNvPr id="17" name="Rounded Rectangle 16"/>
          <p:cNvSpPr/>
          <p:nvPr/>
        </p:nvSpPr>
        <p:spPr bwMode="auto">
          <a:xfrm>
            <a:off x="6601160" y="3850896"/>
            <a:ext cx="290146" cy="501161"/>
          </a:xfrm>
          <a:prstGeom prst="roundRect">
            <a:avLst>
              <a:gd name="adj" fmla="val 37276"/>
            </a:avLst>
          </a:prstGeom>
          <a:noFill/>
          <a:ln w="254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21" name="Straight Arrow Connector 20"/>
          <p:cNvCxnSpPr/>
          <p:nvPr/>
        </p:nvCxnSpPr>
        <p:spPr bwMode="auto">
          <a:xfrm rot="5400000" flipH="1" flipV="1">
            <a:off x="4794479" y="4742761"/>
            <a:ext cx="1363844" cy="1145414"/>
          </a:xfrm>
          <a:prstGeom prst="straightConnector1">
            <a:avLst/>
          </a:prstGeom>
          <a:noFill/>
          <a:ln w="12700" cap="flat" cmpd="sng" algn="ctr">
            <a:solidFill>
              <a:schemeClr val="tx1"/>
            </a:solidFill>
            <a:prstDash val="solid"/>
            <a:round/>
            <a:headEnd type="none" w="lg" len="med"/>
            <a:tailEnd type="arrow"/>
          </a:ln>
          <a:effectLst/>
        </p:spPr>
      </p:cxnSp>
      <p:sp>
        <p:nvSpPr>
          <p:cNvPr id="26" name="Rounded Rectangle 25"/>
          <p:cNvSpPr/>
          <p:nvPr/>
        </p:nvSpPr>
        <p:spPr bwMode="auto">
          <a:xfrm>
            <a:off x="5841082" y="5677250"/>
            <a:ext cx="254288" cy="404687"/>
          </a:xfrm>
          <a:prstGeom prst="roundRect">
            <a:avLst>
              <a:gd name="adj" fmla="val 50000"/>
            </a:avLst>
          </a:prstGeom>
          <a:noFill/>
          <a:ln w="254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pic>
        <p:nvPicPr>
          <p:cNvPr id="34" name="Picture 33"/>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52272" y="1677806"/>
            <a:ext cx="2528002" cy="243810"/>
          </a:xfrm>
          <a:prstGeom prst="rect">
            <a:avLst/>
          </a:prstGeom>
        </p:spPr>
      </p:pic>
      <p:pic>
        <p:nvPicPr>
          <p:cNvPr id="4" name="Picture 3"/>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52272" y="2627501"/>
            <a:ext cx="1190095" cy="199619"/>
          </a:xfrm>
          <a:prstGeom prst="rect">
            <a:avLst/>
          </a:prstGeom>
        </p:spPr>
      </p:pic>
      <p:pic>
        <p:nvPicPr>
          <p:cNvPr id="35" name="Picture 34"/>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2274" y="3475000"/>
            <a:ext cx="2495999" cy="528762"/>
          </a:xfrm>
          <a:prstGeom prst="rect">
            <a:avLst/>
          </a:prstGeom>
        </p:spPr>
      </p:pic>
      <p:pic>
        <p:nvPicPr>
          <p:cNvPr id="36" name="Picture 35"/>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352274" y="4486060"/>
            <a:ext cx="2383242" cy="544000"/>
          </a:xfrm>
          <a:prstGeom prst="rect">
            <a:avLst/>
          </a:prstGeom>
        </p:spPr>
      </p:pic>
      <p:pic>
        <p:nvPicPr>
          <p:cNvPr id="37" name="Picture 36"/>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352272" y="5549529"/>
            <a:ext cx="4274284" cy="608000"/>
          </a:xfrm>
          <a:prstGeom prst="rect">
            <a:avLst/>
          </a:prstGeom>
        </p:spPr>
      </p:pic>
      <p:pic>
        <p:nvPicPr>
          <p:cNvPr id="38" name="Picture 37"/>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106573" y="2022346"/>
            <a:ext cx="2371047" cy="678095"/>
          </a:xfrm>
          <a:prstGeom prst="rect">
            <a:avLst/>
          </a:prstGeom>
        </p:spPr>
      </p:pic>
      <p:pic>
        <p:nvPicPr>
          <p:cNvPr id="39" name="Picture 38"/>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099542" y="3958209"/>
            <a:ext cx="2816000" cy="731429"/>
          </a:xfrm>
          <a:prstGeom prst="rect">
            <a:avLst/>
          </a:prstGeom>
        </p:spPr>
      </p:pic>
      <p:pic>
        <p:nvPicPr>
          <p:cNvPr id="23" name="Picture 22">
            <a:extLst>
              <a:ext uri="{FF2B5EF4-FFF2-40B4-BE49-F238E27FC236}">
                <a16:creationId xmlns:a16="http://schemas.microsoft.com/office/drawing/2014/main" id="{35A233DD-ADE3-4C99-AD30-0AB515F04547}"/>
              </a:ext>
            </a:extLst>
          </p:cNvPr>
          <p:cNvPicPr>
            <a:picLocks noChangeAspect="1"/>
          </p:cNvPicPr>
          <p:nvPr/>
        </p:nvPicPr>
        <p:blipFill>
          <a:blip r:embed="rId19"/>
          <a:stretch>
            <a:fillRect/>
          </a:stretch>
        </p:blipFill>
        <p:spPr>
          <a:xfrm>
            <a:off x="10305618" y="0"/>
            <a:ext cx="1886382" cy="1371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86" name="Line 50"/>
          <p:cNvSpPr>
            <a:spLocks noChangeShapeType="1"/>
          </p:cNvSpPr>
          <p:nvPr/>
        </p:nvSpPr>
        <p:spPr bwMode="auto">
          <a:xfrm flipV="1">
            <a:off x="260938" y="3360174"/>
            <a:ext cx="914400" cy="762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16774" name="Text Box 38"/>
          <p:cNvSpPr txBox="1">
            <a:spLocks noChangeArrowheads="1"/>
          </p:cNvSpPr>
          <p:nvPr/>
        </p:nvSpPr>
        <p:spPr bwMode="auto">
          <a:xfrm>
            <a:off x="6261100" y="3683000"/>
            <a:ext cx="1214438" cy="457200"/>
          </a:xfrm>
          <a:prstGeom prst="rect">
            <a:avLst/>
          </a:prstGeom>
          <a:noFill/>
          <a:ln w="12700">
            <a:noFill/>
            <a:miter lim="800000"/>
            <a:headEnd type="none" w="lg" len="med"/>
            <a:tailEnd type="none" w="lg" len="med"/>
          </a:ln>
          <a:effectLst/>
        </p:spPr>
        <p:txBody>
          <a:bodyPr wrap="none" anchor="ctr">
            <a:spAutoFit/>
          </a:bodyPr>
          <a:lstStyle/>
          <a:p>
            <a:r>
              <a:rPr lang="en-US" sz="2400">
                <a:solidFill>
                  <a:schemeClr val="folHlink"/>
                </a:solidFill>
              </a:rPr>
              <a:t>negative</a:t>
            </a:r>
          </a:p>
        </p:txBody>
      </p:sp>
      <p:sp>
        <p:nvSpPr>
          <p:cNvPr id="116785" name="Rectangle 49"/>
          <p:cNvSpPr>
            <a:spLocks noChangeArrowheads="1"/>
          </p:cNvSpPr>
          <p:nvPr/>
        </p:nvSpPr>
        <p:spPr bwMode="auto">
          <a:xfrm>
            <a:off x="4797425" y="2425700"/>
            <a:ext cx="4090988" cy="731838"/>
          </a:xfrm>
          <a:prstGeom prst="rect">
            <a:avLst/>
          </a:prstGeom>
          <a:solidFill>
            <a:schemeClr val="hlink"/>
          </a:solidFill>
          <a:ln w="12700">
            <a:noFill/>
            <a:miter lim="800000"/>
            <a:headEnd type="none" w="lg" len="med"/>
            <a:tailEnd type="none" w="lg" len="med"/>
          </a:ln>
          <a:effectLst/>
        </p:spPr>
        <p:txBody>
          <a:bodyPr wrap="none" anchor="ctr">
            <a:spAutoFit/>
          </a:bodyPr>
          <a:lstStyle/>
          <a:p>
            <a:endParaRPr lang="en-US"/>
          </a:p>
        </p:txBody>
      </p:sp>
      <p:sp>
        <p:nvSpPr>
          <p:cNvPr id="116738" name="Rectangle 2"/>
          <p:cNvSpPr>
            <a:spLocks noGrp="1" noChangeArrowheads="1"/>
          </p:cNvSpPr>
          <p:nvPr>
            <p:ph type="title"/>
          </p:nvPr>
        </p:nvSpPr>
        <p:spPr>
          <a:effectLst/>
        </p:spPr>
        <p:txBody>
          <a:bodyPr/>
          <a:lstStyle/>
          <a:p>
            <a:r>
              <a:rPr lang="en-US" dirty="0"/>
              <a:t>Infinite Horizontal Plates: Boundary Conditions</a:t>
            </a:r>
          </a:p>
        </p:txBody>
      </p:sp>
      <p:sp>
        <p:nvSpPr>
          <p:cNvPr id="116741" name="Text Box 5"/>
          <p:cNvSpPr txBox="1">
            <a:spLocks noChangeArrowheads="1"/>
          </p:cNvSpPr>
          <p:nvPr/>
        </p:nvSpPr>
        <p:spPr bwMode="auto">
          <a:xfrm>
            <a:off x="258763" y="1981200"/>
            <a:ext cx="2298700" cy="457200"/>
          </a:xfrm>
          <a:prstGeom prst="rect">
            <a:avLst/>
          </a:prstGeom>
          <a:noFill/>
          <a:ln w="12700">
            <a:noFill/>
            <a:miter lim="800000"/>
            <a:headEnd type="none" w="lg" len="med"/>
            <a:tailEnd type="none" w="lg" len="med"/>
          </a:ln>
          <a:effectLst/>
        </p:spPr>
        <p:txBody>
          <a:bodyPr wrap="none" anchor="ctr">
            <a:spAutoFit/>
          </a:bodyPr>
          <a:lstStyle/>
          <a:p>
            <a:r>
              <a:rPr lang="en-US" sz="2400"/>
              <a:t>No slip condition</a:t>
            </a:r>
          </a:p>
        </p:txBody>
      </p:sp>
      <p:sp>
        <p:nvSpPr>
          <p:cNvPr id="116742" name="Rectangle 6"/>
          <p:cNvSpPr>
            <a:spLocks noChangeArrowheads="1"/>
          </p:cNvSpPr>
          <p:nvPr/>
        </p:nvSpPr>
        <p:spPr bwMode="auto">
          <a:xfrm>
            <a:off x="6746875" y="2566988"/>
            <a:ext cx="184150" cy="457200"/>
          </a:xfrm>
          <a:prstGeom prst="rect">
            <a:avLst/>
          </a:prstGeom>
          <a:solidFill>
            <a:schemeClr val="hlink"/>
          </a:solidFill>
          <a:ln w="12700">
            <a:noFill/>
            <a:miter lim="800000"/>
            <a:headEnd type="none" w="lg" len="med"/>
            <a:tailEnd type="none" w="lg" len="med"/>
          </a:ln>
          <a:effectLst/>
        </p:spPr>
        <p:txBody>
          <a:bodyPr wrap="none" anchor="ctr">
            <a:spAutoFit/>
          </a:bodyPr>
          <a:lstStyle/>
          <a:p>
            <a:pPr algn="ctr"/>
            <a:endParaRPr lang="en-US" sz="2400"/>
          </a:p>
        </p:txBody>
      </p:sp>
      <p:grpSp>
        <p:nvGrpSpPr>
          <p:cNvPr id="2" name="Group 7"/>
          <p:cNvGrpSpPr>
            <a:grpSpLocks/>
          </p:cNvGrpSpPr>
          <p:nvPr/>
        </p:nvGrpSpPr>
        <p:grpSpPr bwMode="auto">
          <a:xfrm>
            <a:off x="4806950" y="3162300"/>
            <a:ext cx="4078288" cy="49213"/>
            <a:chOff x="2854" y="1938"/>
            <a:chExt cx="2569" cy="31"/>
          </a:xfrm>
        </p:grpSpPr>
        <p:sp>
          <p:nvSpPr>
            <p:cNvPr id="116744" name="Line 8"/>
            <p:cNvSpPr>
              <a:spLocks noChangeShapeType="1"/>
            </p:cNvSpPr>
            <p:nvPr/>
          </p:nvSpPr>
          <p:spPr bwMode="auto">
            <a:xfrm>
              <a:off x="2869" y="1969"/>
              <a:ext cx="2531" cy="0"/>
            </a:xfrm>
            <a:prstGeom prst="line">
              <a:avLst/>
            </a:prstGeom>
            <a:noFill/>
            <a:ln w="76200">
              <a:pattFill prst="wdDnDiag">
                <a:fgClr>
                  <a:schemeClr val="accent1"/>
                </a:fgClr>
                <a:bgClr>
                  <a:schemeClr val="bg1"/>
                </a:bgClr>
              </a:pattFill>
              <a:round/>
              <a:headEnd type="none" w="lg" len="med"/>
              <a:tailEnd type="none" w="lg" len="med"/>
            </a:ln>
            <a:effectLst/>
          </p:spPr>
          <p:txBody>
            <a:bodyPr wrap="none" anchor="ctr">
              <a:spAutoFit/>
            </a:bodyPr>
            <a:lstStyle/>
            <a:p>
              <a:endParaRPr lang="en-US"/>
            </a:p>
          </p:txBody>
        </p:sp>
        <p:sp>
          <p:nvSpPr>
            <p:cNvPr id="116745" name="Line 9"/>
            <p:cNvSpPr>
              <a:spLocks noChangeShapeType="1"/>
            </p:cNvSpPr>
            <p:nvPr/>
          </p:nvSpPr>
          <p:spPr bwMode="auto">
            <a:xfrm>
              <a:off x="2854" y="1938"/>
              <a:ext cx="2569" cy="0"/>
            </a:xfrm>
            <a:prstGeom prst="line">
              <a:avLst/>
            </a:prstGeom>
            <a:noFill/>
            <a:ln w="12700">
              <a:solidFill>
                <a:schemeClr val="accent1"/>
              </a:solidFill>
              <a:round/>
              <a:headEnd type="none" w="lg" len="med"/>
              <a:tailEnd type="none" w="lg" len="med"/>
            </a:ln>
            <a:effectLst/>
          </p:spPr>
          <p:txBody>
            <a:bodyPr wrap="none" anchor="ctr">
              <a:spAutoFit/>
            </a:bodyPr>
            <a:lstStyle/>
            <a:p>
              <a:endParaRPr lang="en-US"/>
            </a:p>
          </p:txBody>
        </p:sp>
      </p:grpSp>
      <p:grpSp>
        <p:nvGrpSpPr>
          <p:cNvPr id="3" name="Group 10"/>
          <p:cNvGrpSpPr>
            <a:grpSpLocks/>
          </p:cNvGrpSpPr>
          <p:nvPr/>
        </p:nvGrpSpPr>
        <p:grpSpPr bwMode="auto">
          <a:xfrm flipV="1">
            <a:off x="4781550" y="2374900"/>
            <a:ext cx="4078288" cy="49213"/>
            <a:chOff x="2854" y="1938"/>
            <a:chExt cx="2569" cy="31"/>
          </a:xfrm>
        </p:grpSpPr>
        <p:sp>
          <p:nvSpPr>
            <p:cNvPr id="116747" name="Line 11"/>
            <p:cNvSpPr>
              <a:spLocks noChangeShapeType="1"/>
            </p:cNvSpPr>
            <p:nvPr/>
          </p:nvSpPr>
          <p:spPr bwMode="auto">
            <a:xfrm>
              <a:off x="2869" y="1969"/>
              <a:ext cx="2531" cy="0"/>
            </a:xfrm>
            <a:prstGeom prst="line">
              <a:avLst/>
            </a:prstGeom>
            <a:noFill/>
            <a:ln w="76200">
              <a:pattFill prst="wdDnDiag">
                <a:fgClr>
                  <a:schemeClr val="accent1"/>
                </a:fgClr>
                <a:bgClr>
                  <a:schemeClr val="bg1"/>
                </a:bgClr>
              </a:pattFill>
              <a:round/>
              <a:headEnd type="none" w="lg" len="med"/>
              <a:tailEnd type="none" w="lg" len="med"/>
            </a:ln>
            <a:effectLst/>
          </p:spPr>
          <p:txBody>
            <a:bodyPr wrap="none" anchor="ctr">
              <a:spAutoFit/>
            </a:bodyPr>
            <a:lstStyle/>
            <a:p>
              <a:endParaRPr lang="en-US"/>
            </a:p>
          </p:txBody>
        </p:sp>
        <p:sp>
          <p:nvSpPr>
            <p:cNvPr id="116748" name="Line 12"/>
            <p:cNvSpPr>
              <a:spLocks noChangeShapeType="1"/>
            </p:cNvSpPr>
            <p:nvPr/>
          </p:nvSpPr>
          <p:spPr bwMode="auto">
            <a:xfrm>
              <a:off x="2854" y="1938"/>
              <a:ext cx="2569" cy="0"/>
            </a:xfrm>
            <a:prstGeom prst="line">
              <a:avLst/>
            </a:prstGeom>
            <a:noFill/>
            <a:ln w="12700">
              <a:solidFill>
                <a:schemeClr val="accent1"/>
              </a:solidFill>
              <a:round/>
              <a:headEnd type="none" w="lg" len="med"/>
              <a:tailEnd type="none" w="lg" len="med"/>
            </a:ln>
            <a:effectLst/>
          </p:spPr>
          <p:txBody>
            <a:bodyPr wrap="none" anchor="ctr">
              <a:spAutoFit/>
            </a:bodyPr>
            <a:lstStyle/>
            <a:p>
              <a:endParaRPr lang="en-US"/>
            </a:p>
          </p:txBody>
        </p:sp>
      </p:grpSp>
      <p:sp>
        <p:nvSpPr>
          <p:cNvPr id="116754" name="Text Box 18"/>
          <p:cNvSpPr txBox="1">
            <a:spLocks noChangeArrowheads="1"/>
          </p:cNvSpPr>
          <p:nvPr/>
        </p:nvSpPr>
        <p:spPr bwMode="auto">
          <a:xfrm>
            <a:off x="336550" y="2515543"/>
            <a:ext cx="3079689" cy="461665"/>
          </a:xfrm>
          <a:prstGeom prst="rect">
            <a:avLst/>
          </a:prstGeom>
          <a:noFill/>
          <a:ln w="12700">
            <a:noFill/>
            <a:miter lim="800000"/>
            <a:headEnd type="none" w="lg" len="med"/>
            <a:tailEnd type="none" w="lg" len="med"/>
          </a:ln>
          <a:effectLst/>
        </p:spPr>
        <p:txBody>
          <a:bodyPr wrap="none" anchor="ctr">
            <a:spAutoFit/>
          </a:bodyPr>
          <a:lstStyle/>
          <a:p>
            <a:r>
              <a:rPr lang="en-US" sz="2400" dirty="0">
                <a:solidFill>
                  <a:schemeClr val="folHlink"/>
                </a:solidFill>
              </a:rPr>
              <a:t>u = 0 at y = 0 and y = S</a:t>
            </a:r>
          </a:p>
        </p:txBody>
      </p:sp>
      <p:grpSp>
        <p:nvGrpSpPr>
          <p:cNvPr id="4" name="Group 27"/>
          <p:cNvGrpSpPr>
            <a:grpSpLocks/>
          </p:cNvGrpSpPr>
          <p:nvPr/>
        </p:nvGrpSpPr>
        <p:grpSpPr bwMode="auto">
          <a:xfrm>
            <a:off x="5103813" y="2430463"/>
            <a:ext cx="319087" cy="731837"/>
            <a:chOff x="3599" y="1531"/>
            <a:chExt cx="201" cy="461"/>
          </a:xfrm>
        </p:grpSpPr>
        <p:sp>
          <p:nvSpPr>
            <p:cNvPr id="116755" name="Line 19"/>
            <p:cNvSpPr>
              <a:spLocks noChangeShapeType="1"/>
            </p:cNvSpPr>
            <p:nvPr/>
          </p:nvSpPr>
          <p:spPr bwMode="auto">
            <a:xfrm>
              <a:off x="3700" y="1531"/>
              <a:ext cx="0" cy="461"/>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16756" name="Text Box 20"/>
            <p:cNvSpPr txBox="1">
              <a:spLocks noChangeArrowheads="1"/>
            </p:cNvSpPr>
            <p:nvPr/>
          </p:nvSpPr>
          <p:spPr bwMode="auto">
            <a:xfrm>
              <a:off x="3599" y="1629"/>
              <a:ext cx="201" cy="288"/>
            </a:xfrm>
            <a:prstGeom prst="rect">
              <a:avLst/>
            </a:prstGeom>
            <a:solidFill>
              <a:schemeClr val="hlink"/>
            </a:solidFill>
            <a:ln w="12700">
              <a:noFill/>
              <a:miter lim="800000"/>
              <a:headEnd type="none" w="lg" len="med"/>
              <a:tailEnd type="none" w="lg" len="med"/>
            </a:ln>
            <a:effectLst/>
          </p:spPr>
          <p:txBody>
            <a:bodyPr anchor="ctr">
              <a:spAutoFit/>
            </a:bodyPr>
            <a:lstStyle/>
            <a:p>
              <a:pPr algn="ctr"/>
              <a:r>
                <a:rPr lang="en-US" sz="2400" dirty="0"/>
                <a:t>S</a:t>
              </a:r>
            </a:p>
          </p:txBody>
        </p:sp>
      </p:grpSp>
      <p:sp>
        <p:nvSpPr>
          <p:cNvPr id="116757" name="Line 21"/>
          <p:cNvSpPr>
            <a:spLocks noChangeShapeType="1"/>
          </p:cNvSpPr>
          <p:nvPr/>
        </p:nvSpPr>
        <p:spPr bwMode="auto">
          <a:xfrm>
            <a:off x="439738" y="2930525"/>
            <a:ext cx="289401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16765" name="Line 29"/>
          <p:cNvSpPr>
            <a:spLocks noChangeShapeType="1"/>
          </p:cNvSpPr>
          <p:nvPr/>
        </p:nvSpPr>
        <p:spPr bwMode="auto">
          <a:xfrm flipV="1">
            <a:off x="6002338" y="2141538"/>
            <a:ext cx="0" cy="1235075"/>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116766" name="Line 30"/>
          <p:cNvSpPr>
            <a:spLocks noChangeShapeType="1"/>
          </p:cNvSpPr>
          <p:nvPr/>
        </p:nvSpPr>
        <p:spPr bwMode="auto">
          <a:xfrm>
            <a:off x="6008688" y="3386138"/>
            <a:ext cx="881062"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
        <p:nvSpPr>
          <p:cNvPr id="116767" name="Text Box 31"/>
          <p:cNvSpPr txBox="1">
            <a:spLocks noChangeArrowheads="1"/>
          </p:cNvSpPr>
          <p:nvPr/>
        </p:nvSpPr>
        <p:spPr bwMode="auto">
          <a:xfrm>
            <a:off x="5811838" y="1711325"/>
            <a:ext cx="3365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dirty="0"/>
              <a:t>y</a:t>
            </a:r>
          </a:p>
        </p:txBody>
      </p:sp>
      <p:grpSp>
        <p:nvGrpSpPr>
          <p:cNvPr id="5" name="Group 47"/>
          <p:cNvGrpSpPr>
            <a:grpSpLocks/>
          </p:cNvGrpSpPr>
          <p:nvPr/>
        </p:nvGrpSpPr>
        <p:grpSpPr bwMode="auto">
          <a:xfrm>
            <a:off x="5470525" y="2430463"/>
            <a:ext cx="1062038" cy="731837"/>
            <a:chOff x="3446" y="1531"/>
            <a:chExt cx="669" cy="461"/>
          </a:xfrm>
        </p:grpSpPr>
        <p:sp>
          <p:nvSpPr>
            <p:cNvPr id="116768" name="Text Box 32"/>
            <p:cNvSpPr txBox="1">
              <a:spLocks noChangeArrowheads="1"/>
            </p:cNvSpPr>
            <p:nvPr/>
          </p:nvSpPr>
          <p:spPr bwMode="auto">
            <a:xfrm>
              <a:off x="3850" y="1601"/>
              <a:ext cx="200" cy="288"/>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tx2"/>
                  </a:solidFill>
                  <a:latin typeface="Symbol" pitchFamily="18" charset="2"/>
                </a:rPr>
                <a:t>t</a:t>
              </a:r>
            </a:p>
          </p:txBody>
        </p:sp>
        <p:sp>
          <p:nvSpPr>
            <p:cNvPr id="116769" name="Line 33"/>
            <p:cNvSpPr>
              <a:spLocks noChangeShapeType="1"/>
            </p:cNvSpPr>
            <p:nvPr/>
          </p:nvSpPr>
          <p:spPr bwMode="auto">
            <a:xfrm flipH="1" flipV="1">
              <a:off x="3446" y="1531"/>
              <a:ext cx="669" cy="461"/>
            </a:xfrm>
            <a:prstGeom prst="line">
              <a:avLst/>
            </a:prstGeom>
            <a:noFill/>
            <a:ln w="38100">
              <a:solidFill>
                <a:schemeClr val="tx2"/>
              </a:solidFill>
              <a:round/>
              <a:headEnd type="none" w="lg" len="med"/>
              <a:tailEnd type="none" w="lg" len="med"/>
            </a:ln>
            <a:effectLst/>
          </p:spPr>
          <p:txBody>
            <a:bodyPr wrap="none" anchor="ctr">
              <a:spAutoFit/>
            </a:bodyPr>
            <a:lstStyle/>
            <a:p>
              <a:endParaRPr lang="en-US"/>
            </a:p>
          </p:txBody>
        </p:sp>
      </p:grpSp>
      <p:sp>
        <p:nvSpPr>
          <p:cNvPr id="116772" name="Text Box 36"/>
          <p:cNvSpPr txBox="1">
            <a:spLocks noChangeArrowheads="1"/>
          </p:cNvSpPr>
          <p:nvPr/>
        </p:nvSpPr>
        <p:spPr bwMode="auto">
          <a:xfrm>
            <a:off x="4778375" y="3678238"/>
            <a:ext cx="487363" cy="457200"/>
          </a:xfrm>
          <a:prstGeom prst="rect">
            <a:avLst/>
          </a:prstGeom>
          <a:noFill/>
          <a:ln w="12700">
            <a:noFill/>
            <a:miter lim="800000"/>
            <a:headEnd type="none" w="lg" len="med"/>
            <a:tailEnd type="none" w="lg" len="med"/>
          </a:ln>
          <a:effectLst/>
        </p:spPr>
        <p:txBody>
          <a:bodyPr wrap="none" anchor="ctr">
            <a:spAutoFit/>
          </a:bodyPr>
          <a:lstStyle/>
          <a:p>
            <a:r>
              <a:rPr lang="en-US" sz="2400"/>
              <a:t>let</a:t>
            </a:r>
          </a:p>
        </p:txBody>
      </p:sp>
      <p:sp>
        <p:nvSpPr>
          <p:cNvPr id="116773" name="Text Box 37"/>
          <p:cNvSpPr txBox="1">
            <a:spLocks noChangeArrowheads="1"/>
          </p:cNvSpPr>
          <p:nvPr/>
        </p:nvSpPr>
        <p:spPr bwMode="auto">
          <a:xfrm>
            <a:off x="5810250" y="3697288"/>
            <a:ext cx="2147888" cy="457200"/>
          </a:xfrm>
          <a:prstGeom prst="rect">
            <a:avLst/>
          </a:prstGeom>
          <a:noFill/>
          <a:ln w="12700">
            <a:noFill/>
            <a:miter lim="800000"/>
            <a:headEnd type="none" w="lg" len="med"/>
            <a:tailEnd type="none" w="lg" len="med"/>
          </a:ln>
          <a:effectLst/>
        </p:spPr>
        <p:txBody>
          <a:bodyPr wrap="none" anchor="ctr">
            <a:spAutoFit/>
          </a:bodyPr>
          <a:lstStyle/>
          <a:p>
            <a:r>
              <a:rPr lang="en-US" sz="2400"/>
              <a:t>be___________</a:t>
            </a:r>
          </a:p>
        </p:txBody>
      </p:sp>
      <p:grpSp>
        <p:nvGrpSpPr>
          <p:cNvPr id="6" name="Group 48"/>
          <p:cNvGrpSpPr>
            <a:grpSpLocks/>
          </p:cNvGrpSpPr>
          <p:nvPr/>
        </p:nvGrpSpPr>
        <p:grpSpPr bwMode="auto">
          <a:xfrm>
            <a:off x="6015038" y="2439988"/>
            <a:ext cx="1773237" cy="712787"/>
            <a:chOff x="3789" y="1537"/>
            <a:chExt cx="1117" cy="449"/>
          </a:xfrm>
        </p:grpSpPr>
        <p:grpSp>
          <p:nvGrpSpPr>
            <p:cNvPr id="7" name="Group 39"/>
            <p:cNvGrpSpPr>
              <a:grpSpLocks/>
            </p:cNvGrpSpPr>
            <p:nvPr/>
          </p:nvGrpSpPr>
          <p:grpSpPr bwMode="auto">
            <a:xfrm>
              <a:off x="3789" y="1537"/>
              <a:ext cx="890" cy="449"/>
              <a:chOff x="3320" y="2160"/>
              <a:chExt cx="1529" cy="1073"/>
            </a:xfrm>
          </p:grpSpPr>
          <p:sp>
            <p:nvSpPr>
              <p:cNvPr id="116776" name="Freeform 40"/>
              <p:cNvSpPr>
                <a:spLocks/>
              </p:cNvSpPr>
              <p:nvPr/>
            </p:nvSpPr>
            <p:spPr bwMode="auto">
              <a:xfrm>
                <a:off x="3320" y="2696"/>
                <a:ext cx="1529" cy="537"/>
              </a:xfrm>
              <a:custGeom>
                <a:avLst/>
                <a:gdLst/>
                <a:ahLst/>
                <a:cxnLst>
                  <a:cxn ang="0">
                    <a:pos x="1528" y="0"/>
                  </a:cxn>
                  <a:cxn ang="0">
                    <a:pos x="1528" y="13"/>
                  </a:cxn>
                  <a:cxn ang="0">
                    <a:pos x="1528" y="27"/>
                  </a:cxn>
                  <a:cxn ang="0">
                    <a:pos x="1519" y="40"/>
                  </a:cxn>
                  <a:cxn ang="0">
                    <a:pos x="1511" y="53"/>
                  </a:cxn>
                  <a:cxn ang="0">
                    <a:pos x="1494" y="80"/>
                  </a:cxn>
                  <a:cxn ang="0">
                    <a:pos x="1468" y="107"/>
                  </a:cxn>
                  <a:cxn ang="0">
                    <a:pos x="1434" y="133"/>
                  </a:cxn>
                  <a:cxn ang="0">
                    <a:pos x="1391" y="160"/>
                  </a:cxn>
                  <a:cxn ang="0">
                    <a:pos x="1340" y="187"/>
                  </a:cxn>
                  <a:cxn ang="0">
                    <a:pos x="1280" y="213"/>
                  </a:cxn>
                  <a:cxn ang="0">
                    <a:pos x="1255" y="227"/>
                  </a:cxn>
                  <a:cxn ang="0">
                    <a:pos x="1221" y="240"/>
                  </a:cxn>
                  <a:cxn ang="0">
                    <a:pos x="1187" y="253"/>
                  </a:cxn>
                  <a:cxn ang="0">
                    <a:pos x="1144" y="269"/>
                  </a:cxn>
                  <a:cxn ang="0">
                    <a:pos x="1067" y="296"/>
                  </a:cxn>
                  <a:cxn ang="0">
                    <a:pos x="982" y="323"/>
                  </a:cxn>
                  <a:cxn ang="0">
                    <a:pos x="930" y="336"/>
                  </a:cxn>
                  <a:cxn ang="0">
                    <a:pos x="879" y="349"/>
                  </a:cxn>
                  <a:cxn ang="0">
                    <a:pos x="777" y="376"/>
                  </a:cxn>
                  <a:cxn ang="0">
                    <a:pos x="666" y="403"/>
                  </a:cxn>
                  <a:cxn ang="0">
                    <a:pos x="546" y="429"/>
                  </a:cxn>
                  <a:cxn ang="0">
                    <a:pos x="487" y="443"/>
                  </a:cxn>
                  <a:cxn ang="0">
                    <a:pos x="427" y="456"/>
                  </a:cxn>
                  <a:cxn ang="0">
                    <a:pos x="290" y="483"/>
                  </a:cxn>
                  <a:cxn ang="0">
                    <a:pos x="145" y="509"/>
                  </a:cxn>
                  <a:cxn ang="0">
                    <a:pos x="0" y="536"/>
                  </a:cxn>
                </a:cxnLst>
                <a:rect l="0" t="0" r="r" b="b"/>
                <a:pathLst>
                  <a:path w="1529" h="537">
                    <a:moveTo>
                      <a:pt x="1528" y="0"/>
                    </a:moveTo>
                    <a:lnTo>
                      <a:pt x="1528" y="13"/>
                    </a:lnTo>
                    <a:lnTo>
                      <a:pt x="1528" y="27"/>
                    </a:lnTo>
                    <a:lnTo>
                      <a:pt x="1519" y="40"/>
                    </a:lnTo>
                    <a:lnTo>
                      <a:pt x="1511" y="53"/>
                    </a:lnTo>
                    <a:lnTo>
                      <a:pt x="1494" y="80"/>
                    </a:lnTo>
                    <a:lnTo>
                      <a:pt x="1468" y="107"/>
                    </a:lnTo>
                    <a:lnTo>
                      <a:pt x="1434" y="133"/>
                    </a:lnTo>
                    <a:lnTo>
                      <a:pt x="1391" y="160"/>
                    </a:lnTo>
                    <a:lnTo>
                      <a:pt x="1340" y="187"/>
                    </a:lnTo>
                    <a:lnTo>
                      <a:pt x="1280" y="213"/>
                    </a:lnTo>
                    <a:lnTo>
                      <a:pt x="1255" y="227"/>
                    </a:lnTo>
                    <a:lnTo>
                      <a:pt x="1221" y="240"/>
                    </a:lnTo>
                    <a:lnTo>
                      <a:pt x="1187" y="253"/>
                    </a:lnTo>
                    <a:lnTo>
                      <a:pt x="1144" y="269"/>
                    </a:lnTo>
                    <a:lnTo>
                      <a:pt x="1067" y="296"/>
                    </a:lnTo>
                    <a:lnTo>
                      <a:pt x="982" y="323"/>
                    </a:lnTo>
                    <a:lnTo>
                      <a:pt x="930" y="336"/>
                    </a:lnTo>
                    <a:lnTo>
                      <a:pt x="879" y="349"/>
                    </a:lnTo>
                    <a:lnTo>
                      <a:pt x="777" y="376"/>
                    </a:lnTo>
                    <a:lnTo>
                      <a:pt x="666" y="403"/>
                    </a:lnTo>
                    <a:lnTo>
                      <a:pt x="546" y="429"/>
                    </a:lnTo>
                    <a:lnTo>
                      <a:pt x="487" y="443"/>
                    </a:lnTo>
                    <a:lnTo>
                      <a:pt x="427" y="456"/>
                    </a:lnTo>
                    <a:lnTo>
                      <a:pt x="290" y="483"/>
                    </a:lnTo>
                    <a:lnTo>
                      <a:pt x="145" y="509"/>
                    </a:lnTo>
                    <a:lnTo>
                      <a:pt x="0" y="536"/>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sp>
            <p:nvSpPr>
              <p:cNvPr id="116777" name="Freeform 41"/>
              <p:cNvSpPr>
                <a:spLocks/>
              </p:cNvSpPr>
              <p:nvPr/>
            </p:nvSpPr>
            <p:spPr bwMode="auto">
              <a:xfrm>
                <a:off x="3320" y="2160"/>
                <a:ext cx="1529" cy="537"/>
              </a:xfrm>
              <a:custGeom>
                <a:avLst/>
                <a:gdLst/>
                <a:ahLst/>
                <a:cxnLst>
                  <a:cxn ang="0">
                    <a:pos x="1528" y="536"/>
                  </a:cxn>
                  <a:cxn ang="0">
                    <a:pos x="1528" y="523"/>
                  </a:cxn>
                  <a:cxn ang="0">
                    <a:pos x="1528" y="509"/>
                  </a:cxn>
                  <a:cxn ang="0">
                    <a:pos x="1519" y="496"/>
                  </a:cxn>
                  <a:cxn ang="0">
                    <a:pos x="1511" y="483"/>
                  </a:cxn>
                  <a:cxn ang="0">
                    <a:pos x="1494" y="456"/>
                  </a:cxn>
                  <a:cxn ang="0">
                    <a:pos x="1468" y="429"/>
                  </a:cxn>
                  <a:cxn ang="0">
                    <a:pos x="1434" y="403"/>
                  </a:cxn>
                  <a:cxn ang="0">
                    <a:pos x="1391" y="376"/>
                  </a:cxn>
                  <a:cxn ang="0">
                    <a:pos x="1340" y="349"/>
                  </a:cxn>
                  <a:cxn ang="0">
                    <a:pos x="1280" y="323"/>
                  </a:cxn>
                  <a:cxn ang="0">
                    <a:pos x="1255" y="309"/>
                  </a:cxn>
                  <a:cxn ang="0">
                    <a:pos x="1221" y="296"/>
                  </a:cxn>
                  <a:cxn ang="0">
                    <a:pos x="1187" y="283"/>
                  </a:cxn>
                  <a:cxn ang="0">
                    <a:pos x="1144" y="267"/>
                  </a:cxn>
                  <a:cxn ang="0">
                    <a:pos x="1067" y="240"/>
                  </a:cxn>
                  <a:cxn ang="0">
                    <a:pos x="982" y="213"/>
                  </a:cxn>
                  <a:cxn ang="0">
                    <a:pos x="930" y="200"/>
                  </a:cxn>
                  <a:cxn ang="0">
                    <a:pos x="879" y="187"/>
                  </a:cxn>
                  <a:cxn ang="0">
                    <a:pos x="777" y="160"/>
                  </a:cxn>
                  <a:cxn ang="0">
                    <a:pos x="666" y="133"/>
                  </a:cxn>
                  <a:cxn ang="0">
                    <a:pos x="546" y="107"/>
                  </a:cxn>
                  <a:cxn ang="0">
                    <a:pos x="487" y="93"/>
                  </a:cxn>
                  <a:cxn ang="0">
                    <a:pos x="427" y="80"/>
                  </a:cxn>
                  <a:cxn ang="0">
                    <a:pos x="290" y="53"/>
                  </a:cxn>
                  <a:cxn ang="0">
                    <a:pos x="145" y="27"/>
                  </a:cxn>
                  <a:cxn ang="0">
                    <a:pos x="0" y="0"/>
                  </a:cxn>
                </a:cxnLst>
                <a:rect l="0" t="0" r="r" b="b"/>
                <a:pathLst>
                  <a:path w="1529" h="537">
                    <a:moveTo>
                      <a:pt x="1528" y="536"/>
                    </a:moveTo>
                    <a:lnTo>
                      <a:pt x="1528" y="523"/>
                    </a:lnTo>
                    <a:lnTo>
                      <a:pt x="1528" y="509"/>
                    </a:lnTo>
                    <a:lnTo>
                      <a:pt x="1519" y="496"/>
                    </a:lnTo>
                    <a:lnTo>
                      <a:pt x="1511" y="483"/>
                    </a:lnTo>
                    <a:lnTo>
                      <a:pt x="1494" y="456"/>
                    </a:lnTo>
                    <a:lnTo>
                      <a:pt x="1468" y="429"/>
                    </a:lnTo>
                    <a:lnTo>
                      <a:pt x="1434" y="403"/>
                    </a:lnTo>
                    <a:lnTo>
                      <a:pt x="1391" y="376"/>
                    </a:lnTo>
                    <a:lnTo>
                      <a:pt x="1340" y="349"/>
                    </a:lnTo>
                    <a:lnTo>
                      <a:pt x="1280" y="323"/>
                    </a:lnTo>
                    <a:lnTo>
                      <a:pt x="1255" y="309"/>
                    </a:lnTo>
                    <a:lnTo>
                      <a:pt x="1221" y="296"/>
                    </a:lnTo>
                    <a:lnTo>
                      <a:pt x="1187" y="283"/>
                    </a:lnTo>
                    <a:lnTo>
                      <a:pt x="1144" y="267"/>
                    </a:lnTo>
                    <a:lnTo>
                      <a:pt x="1067" y="240"/>
                    </a:lnTo>
                    <a:lnTo>
                      <a:pt x="982" y="213"/>
                    </a:lnTo>
                    <a:lnTo>
                      <a:pt x="930" y="200"/>
                    </a:lnTo>
                    <a:lnTo>
                      <a:pt x="879" y="187"/>
                    </a:lnTo>
                    <a:lnTo>
                      <a:pt x="777" y="160"/>
                    </a:lnTo>
                    <a:lnTo>
                      <a:pt x="666" y="133"/>
                    </a:lnTo>
                    <a:lnTo>
                      <a:pt x="546" y="107"/>
                    </a:lnTo>
                    <a:lnTo>
                      <a:pt x="487" y="93"/>
                    </a:lnTo>
                    <a:lnTo>
                      <a:pt x="427" y="80"/>
                    </a:lnTo>
                    <a:lnTo>
                      <a:pt x="290" y="53"/>
                    </a:lnTo>
                    <a:lnTo>
                      <a:pt x="145" y="27"/>
                    </a:lnTo>
                    <a:lnTo>
                      <a:pt x="0" y="0"/>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grpSp>
        <p:sp>
          <p:nvSpPr>
            <p:cNvPr id="116782" name="Text Box 46"/>
            <p:cNvSpPr txBox="1">
              <a:spLocks noChangeArrowheads="1"/>
            </p:cNvSpPr>
            <p:nvPr/>
          </p:nvSpPr>
          <p:spPr bwMode="auto">
            <a:xfrm>
              <a:off x="4694" y="1555"/>
              <a:ext cx="212" cy="288"/>
            </a:xfrm>
            <a:prstGeom prst="rect">
              <a:avLst/>
            </a:prstGeom>
            <a:noFill/>
            <a:ln w="12700">
              <a:noFill/>
              <a:miter lim="800000"/>
              <a:headEnd type="none" w="lg" len="med"/>
              <a:tailEnd type="none" w="lg" len="med"/>
            </a:ln>
            <a:effectLst/>
          </p:spPr>
          <p:txBody>
            <a:bodyPr wrap="none" anchor="ctr">
              <a:spAutoFit/>
            </a:bodyPr>
            <a:lstStyle/>
            <a:p>
              <a:pPr algn="ctr"/>
              <a:r>
                <a:rPr lang="en-US" sz="2400">
                  <a:solidFill>
                    <a:schemeClr val="accent2"/>
                  </a:solidFill>
                </a:rPr>
                <a:t>u</a:t>
              </a:r>
            </a:p>
          </p:txBody>
        </p:sp>
      </p:grpSp>
      <p:sp>
        <p:nvSpPr>
          <p:cNvPr id="116787" name="Line 51"/>
          <p:cNvSpPr>
            <a:spLocks noChangeShapeType="1"/>
          </p:cNvSpPr>
          <p:nvPr/>
        </p:nvSpPr>
        <p:spPr bwMode="auto">
          <a:xfrm flipV="1">
            <a:off x="1192597" y="3409336"/>
            <a:ext cx="914400" cy="762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16788" name="Line 52"/>
          <p:cNvSpPr>
            <a:spLocks noChangeShapeType="1"/>
          </p:cNvSpPr>
          <p:nvPr/>
        </p:nvSpPr>
        <p:spPr bwMode="auto">
          <a:xfrm flipV="1">
            <a:off x="2416278" y="3409336"/>
            <a:ext cx="914400" cy="762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16790" name="Line 54"/>
          <p:cNvSpPr>
            <a:spLocks noChangeShapeType="1"/>
          </p:cNvSpPr>
          <p:nvPr/>
        </p:nvSpPr>
        <p:spPr bwMode="auto">
          <a:xfrm flipH="1" flipV="1">
            <a:off x="1676400" y="3962400"/>
            <a:ext cx="1524000" cy="121920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cxnSp>
        <p:nvCxnSpPr>
          <p:cNvPr id="116791" name="AutoShape 55"/>
          <p:cNvCxnSpPr>
            <a:cxnSpLocks noChangeShapeType="1"/>
            <a:stCxn id="0" idx="1"/>
            <a:endCxn id="0" idx="1"/>
          </p:cNvCxnSpPr>
          <p:nvPr/>
        </p:nvCxnSpPr>
        <p:spPr bwMode="auto">
          <a:xfrm rot="10800000" flipH="1" flipV="1">
            <a:off x="342900" y="3729038"/>
            <a:ext cx="41275" cy="2533650"/>
          </a:xfrm>
          <a:prstGeom prst="curvedConnector3">
            <a:avLst>
              <a:gd name="adj1" fmla="val -553847"/>
            </a:avLst>
          </a:prstGeom>
          <a:noFill/>
          <a:ln w="12700">
            <a:solidFill>
              <a:schemeClr val="folHlink"/>
            </a:solidFill>
            <a:round/>
            <a:headEnd type="none" w="lg" len="med"/>
            <a:tailEnd type="triangle" w="lg" len="med"/>
          </a:ln>
          <a:effectLst/>
        </p:spPr>
      </p:cxnSp>
      <p:sp>
        <p:nvSpPr>
          <p:cNvPr id="116792" name="Text Box 56"/>
          <p:cNvSpPr txBox="1">
            <a:spLocks noChangeArrowheads="1"/>
          </p:cNvSpPr>
          <p:nvPr/>
        </p:nvSpPr>
        <p:spPr bwMode="auto">
          <a:xfrm>
            <a:off x="4876800" y="4191000"/>
            <a:ext cx="4114800" cy="519113"/>
          </a:xfrm>
          <a:prstGeom prst="rect">
            <a:avLst/>
          </a:prstGeom>
          <a:noFill/>
          <a:ln w="12700">
            <a:noFill/>
            <a:miter lim="800000"/>
            <a:headEnd type="none" w="lg" len="med"/>
            <a:tailEnd type="none" w="lg" len="med"/>
          </a:ln>
          <a:effectLst/>
        </p:spPr>
        <p:txBody>
          <a:bodyPr wrap="none">
            <a:spAutoFit/>
          </a:bodyPr>
          <a:lstStyle/>
          <a:p>
            <a:r>
              <a:rPr lang="en-US"/>
              <a:t>What can we learn about </a:t>
            </a:r>
            <a:r>
              <a:rPr lang="en-US">
                <a:latin typeface="Symbol" pitchFamily="18" charset="2"/>
              </a:rPr>
              <a:t>t</a:t>
            </a:r>
            <a:r>
              <a:rPr lang="en-US"/>
              <a:t>?</a:t>
            </a:r>
          </a:p>
        </p:txBody>
      </p:sp>
      <p:sp>
        <p:nvSpPr>
          <p:cNvPr id="116793" name="Text Box 57"/>
          <p:cNvSpPr txBox="1">
            <a:spLocks noChangeArrowheads="1"/>
          </p:cNvSpPr>
          <p:nvPr/>
        </p:nvSpPr>
        <p:spPr bwMode="auto">
          <a:xfrm>
            <a:off x="6988175" y="3148013"/>
            <a:ext cx="336550" cy="457200"/>
          </a:xfrm>
          <a:prstGeom prst="rect">
            <a:avLst/>
          </a:prstGeom>
          <a:noFill/>
          <a:ln w="12700">
            <a:noFill/>
            <a:miter lim="800000"/>
            <a:headEnd type="none" w="lg" len="med"/>
            <a:tailEnd type="none" w="lg" len="med"/>
          </a:ln>
          <a:effectLst/>
        </p:spPr>
        <p:txBody>
          <a:bodyPr wrap="none" anchor="ctr">
            <a:spAutoFit/>
          </a:bodyPr>
          <a:lstStyle/>
          <a:p>
            <a:pPr algn="ctr"/>
            <a:r>
              <a:rPr lang="en-US" sz="2400"/>
              <a:t>x</a:t>
            </a:r>
          </a:p>
        </p:txBody>
      </p:sp>
      <p:sp>
        <p:nvSpPr>
          <p:cNvPr id="46" name="Oval 45"/>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pic>
        <p:nvPicPr>
          <p:cNvPr id="8" name="Picture 7"/>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84177" y="3436028"/>
            <a:ext cx="2653303" cy="608845"/>
          </a:xfrm>
          <a:prstGeom prst="rect">
            <a:avLst/>
          </a:prstGeom>
        </p:spPr>
      </p:pic>
      <p:pic>
        <p:nvPicPr>
          <p:cNvPr id="10" name="Picture 9"/>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79620" y="4505140"/>
            <a:ext cx="650667" cy="178286"/>
          </a:xfrm>
          <a:prstGeom prst="rect">
            <a:avLst/>
          </a:prstGeom>
        </p:spPr>
      </p:pic>
      <p:pic>
        <p:nvPicPr>
          <p:cNvPr id="12" name="Picture 1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79620" y="4989443"/>
            <a:ext cx="1773714" cy="557714"/>
          </a:xfrm>
          <a:prstGeom prst="rect">
            <a:avLst/>
          </a:prstGeom>
        </p:spPr>
      </p:pic>
      <p:pic>
        <p:nvPicPr>
          <p:cNvPr id="16" name="Picture 15"/>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57200" y="5983068"/>
            <a:ext cx="2293333" cy="557714"/>
          </a:xfrm>
          <a:prstGeom prst="rect">
            <a:avLst/>
          </a:prstGeom>
        </p:spPr>
      </p:pic>
      <p:pic>
        <p:nvPicPr>
          <p:cNvPr id="14" name="Picture 1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3219465" y="5033864"/>
            <a:ext cx="1254095" cy="525714"/>
          </a:xfrm>
          <a:prstGeom prst="rect">
            <a:avLst/>
          </a:prstGeom>
        </p:spPr>
      </p:pic>
      <p:pic>
        <p:nvPicPr>
          <p:cNvPr id="18" name="Picture 17"/>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368371" y="3664554"/>
            <a:ext cx="277333" cy="522667"/>
          </a:xfrm>
          <a:prstGeom prst="rect">
            <a:avLst/>
          </a:prstGeom>
        </p:spPr>
      </p:pic>
      <p:pic>
        <p:nvPicPr>
          <p:cNvPr id="20" name="Picture 19"/>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020365" y="4877600"/>
            <a:ext cx="2238477" cy="608000"/>
          </a:xfrm>
          <a:prstGeom prst="rect">
            <a:avLst/>
          </a:prstGeom>
        </p:spPr>
      </p:pic>
      <p:pic>
        <p:nvPicPr>
          <p:cNvPr id="22" name="Picture 21"/>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5998453" y="5843587"/>
            <a:ext cx="1865143" cy="60800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0754" y="304800"/>
            <a:ext cx="4827182" cy="1143000"/>
          </a:xfrm>
        </p:spPr>
        <p:txBody>
          <a:bodyPr/>
          <a:lstStyle/>
          <a:p>
            <a:r>
              <a:rPr lang="en-US" dirty="0" err="1"/>
              <a:t>Navier</a:t>
            </a:r>
            <a:r>
              <a:rPr lang="en-US" dirty="0"/>
              <a:t> Stokes Flow between Plates</a:t>
            </a:r>
          </a:p>
        </p:txBody>
      </p:sp>
      <p:pic>
        <p:nvPicPr>
          <p:cNvPr id="1418257" name="Picture 17 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22850" y="0"/>
            <a:ext cx="4121150" cy="1603375"/>
          </a:xfrm>
          <a:prstGeom prst="rect">
            <a:avLst/>
          </a:prstGeom>
          <a:noFill/>
          <a:ln w="9525">
            <a:noFill/>
            <a:miter lim="800000"/>
            <a:headEnd/>
            <a:tailEnd/>
          </a:ln>
          <a:effectLst/>
        </p:spPr>
      </p:pic>
      <p:sp>
        <p:nvSpPr>
          <p:cNvPr id="22" name="TextBox 21"/>
          <p:cNvSpPr txBox="1"/>
          <p:nvPr/>
        </p:nvSpPr>
        <p:spPr>
          <a:xfrm>
            <a:off x="3870141" y="4839452"/>
            <a:ext cx="5080237" cy="523220"/>
          </a:xfrm>
          <a:prstGeom prst="rect">
            <a:avLst/>
          </a:prstGeom>
          <a:noFill/>
        </p:spPr>
        <p:txBody>
          <a:bodyPr wrap="none" rtlCol="0">
            <a:spAutoFit/>
          </a:bodyPr>
          <a:lstStyle/>
          <a:p>
            <a:r>
              <a:rPr lang="en-US" dirty="0"/>
              <a:t>is average velocity between plates</a:t>
            </a:r>
          </a:p>
        </p:txBody>
      </p:sp>
      <p:sp>
        <p:nvSpPr>
          <p:cNvPr id="27" name="TextBox 26"/>
          <p:cNvSpPr txBox="1"/>
          <p:nvPr/>
        </p:nvSpPr>
        <p:spPr>
          <a:xfrm>
            <a:off x="5320146" y="5473005"/>
            <a:ext cx="3586348" cy="1384995"/>
          </a:xfrm>
          <a:prstGeom prst="rect">
            <a:avLst/>
          </a:prstGeom>
          <a:noFill/>
        </p:spPr>
        <p:txBody>
          <a:bodyPr wrap="square" rtlCol="0">
            <a:spAutoFit/>
          </a:bodyPr>
          <a:lstStyle/>
          <a:p>
            <a:r>
              <a:rPr lang="en-US" dirty="0"/>
              <a:t>We have velocity gradient as a function of average velocity</a:t>
            </a:r>
          </a:p>
        </p:txBody>
      </p:sp>
      <p:cxnSp>
        <p:nvCxnSpPr>
          <p:cNvPr id="20" name="Straight Arrow Connector 19"/>
          <p:cNvCxnSpPr>
            <a:cxnSpLocks/>
          </p:cNvCxnSpPr>
          <p:nvPr/>
        </p:nvCxnSpPr>
        <p:spPr bwMode="auto">
          <a:xfrm>
            <a:off x="2689258" y="2237594"/>
            <a:ext cx="757327" cy="0"/>
          </a:xfrm>
          <a:prstGeom prst="straightConnector1">
            <a:avLst/>
          </a:prstGeom>
          <a:noFill/>
          <a:ln w="12700" cap="flat" cmpd="sng" algn="ctr">
            <a:solidFill>
              <a:schemeClr val="bg2"/>
            </a:solidFill>
            <a:prstDash val="solid"/>
            <a:round/>
            <a:headEnd type="none" w="lg" len="med"/>
            <a:tailEnd type="arrow"/>
          </a:ln>
          <a:effectLst/>
        </p:spPr>
      </p:cxnSp>
      <p:sp>
        <p:nvSpPr>
          <p:cNvPr id="35" name="TextBox 34"/>
          <p:cNvSpPr txBox="1"/>
          <p:nvPr/>
        </p:nvSpPr>
        <p:spPr>
          <a:xfrm>
            <a:off x="4904509" y="2968830"/>
            <a:ext cx="4142481" cy="461665"/>
          </a:xfrm>
          <a:prstGeom prst="rect">
            <a:avLst/>
          </a:prstGeom>
          <a:noFill/>
        </p:spPr>
        <p:txBody>
          <a:bodyPr wrap="none" rtlCol="0">
            <a:spAutoFit/>
          </a:bodyPr>
          <a:lstStyle/>
          <a:p>
            <a:r>
              <a:rPr lang="en-US" sz="2400" dirty="0"/>
              <a:t>Integrate to get average velocity</a:t>
            </a:r>
          </a:p>
        </p:txBody>
      </p:sp>
      <p:cxnSp>
        <p:nvCxnSpPr>
          <p:cNvPr id="37" name="Straight Arrow Connector 36"/>
          <p:cNvCxnSpPr/>
          <p:nvPr/>
        </p:nvCxnSpPr>
        <p:spPr bwMode="auto">
          <a:xfrm flipH="1">
            <a:off x="2280062" y="3669475"/>
            <a:ext cx="712520" cy="1045029"/>
          </a:xfrm>
          <a:prstGeom prst="straightConnector1">
            <a:avLst/>
          </a:prstGeom>
          <a:noFill/>
          <a:ln w="12700" cap="flat" cmpd="sng" algn="ctr">
            <a:solidFill>
              <a:schemeClr val="bg2"/>
            </a:solidFill>
            <a:prstDash val="solid"/>
            <a:round/>
            <a:headEnd type="none" w="lg" len="med"/>
            <a:tailEnd type="arrow"/>
          </a:ln>
          <a:effectLst/>
        </p:spPr>
      </p:cxnSp>
      <p:sp>
        <p:nvSpPr>
          <p:cNvPr id="21" name="Oval 20"/>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pic>
        <p:nvPicPr>
          <p:cNvPr id="6" name="Picture 5"/>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451491" y="1905809"/>
            <a:ext cx="2053950" cy="662399"/>
          </a:xfrm>
          <a:prstGeom prst="rect">
            <a:avLst/>
          </a:prstGeom>
        </p:spPr>
      </p:pic>
      <p:pic>
        <p:nvPicPr>
          <p:cNvPr id="23" name="Picture 22"/>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3632132" y="1864611"/>
            <a:ext cx="5414858" cy="830777"/>
          </a:xfrm>
          <a:prstGeom prst="rect">
            <a:avLst/>
          </a:prstGeom>
        </p:spPr>
      </p:pic>
      <p:pic>
        <p:nvPicPr>
          <p:cNvPr id="24" name="Picture 23"/>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451492" y="2854216"/>
            <a:ext cx="2029715" cy="609524"/>
          </a:xfrm>
          <a:prstGeom prst="rect">
            <a:avLst/>
          </a:prstGeom>
        </p:spPr>
      </p:pic>
      <p:pic>
        <p:nvPicPr>
          <p:cNvPr id="25" name="Picture 24"/>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2864180" y="3081443"/>
            <a:ext cx="2005333" cy="525714"/>
          </a:xfrm>
          <a:prstGeom prst="rect">
            <a:avLst/>
          </a:prstGeom>
        </p:spPr>
      </p:pic>
      <p:pic>
        <p:nvPicPr>
          <p:cNvPr id="12" name="Picture 11"/>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269339" y="3802055"/>
            <a:ext cx="2197333" cy="608000"/>
          </a:xfrm>
          <a:prstGeom prst="rect">
            <a:avLst/>
          </a:prstGeom>
        </p:spPr>
      </p:pic>
      <p:pic>
        <p:nvPicPr>
          <p:cNvPr id="15" name="Picture 14"/>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414919" y="4714504"/>
            <a:ext cx="1865143" cy="620191"/>
          </a:xfrm>
          <a:prstGeom prst="rect">
            <a:avLst/>
          </a:prstGeom>
        </p:spPr>
      </p:pic>
      <p:pic>
        <p:nvPicPr>
          <p:cNvPr id="30" name="Picture 29"/>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388194" y="5637620"/>
            <a:ext cx="2309914" cy="747217"/>
          </a:xfrm>
          <a:prstGeom prst="rect">
            <a:avLst/>
          </a:prstGeom>
        </p:spPr>
      </p:pic>
      <p:pic>
        <p:nvPicPr>
          <p:cNvPr id="13" name="Picture 12"/>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3422788" y="4091253"/>
            <a:ext cx="1254095" cy="525714"/>
          </a:xfrm>
          <a:prstGeom prst="rect">
            <a:avLst/>
          </a:prstGeom>
        </p:spPr>
      </p:pic>
      <p:pic>
        <p:nvPicPr>
          <p:cNvPr id="14" name="Picture 13"/>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5935996" y="3929045"/>
            <a:ext cx="2294857" cy="608000"/>
          </a:xfrm>
          <a:prstGeom prst="rect">
            <a:avLst/>
          </a:prstGeom>
        </p:spPr>
      </p:pic>
      <p:pic>
        <p:nvPicPr>
          <p:cNvPr id="19" name="Picture 18"/>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3038437" y="4980660"/>
            <a:ext cx="832086" cy="260142"/>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1" name="Comment 11"/>
          <p:cNvSpPr>
            <a:spLocks noChangeArrowheads="1"/>
          </p:cNvSpPr>
          <p:nvPr/>
        </p:nvSpPr>
        <p:spPr bwMode="auto">
          <a:xfrm>
            <a:off x="3633788" y="3367088"/>
            <a:ext cx="3748087" cy="519112"/>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a:t>Max velocity when </a:t>
            </a:r>
            <a:r>
              <a:rPr lang="en-US" i="1"/>
              <a:t>r = 0</a:t>
            </a:r>
            <a:endParaRPr lang="en-US"/>
          </a:p>
        </p:txBody>
      </p:sp>
      <p:sp>
        <p:nvSpPr>
          <p:cNvPr id="143362" name="Rectangle 2"/>
          <p:cNvSpPr>
            <a:spLocks noGrp="1" noChangeArrowheads="1"/>
          </p:cNvSpPr>
          <p:nvPr>
            <p:ph type="title"/>
          </p:nvPr>
        </p:nvSpPr>
        <p:spPr>
          <a:effectLst/>
        </p:spPr>
        <p:txBody>
          <a:bodyPr/>
          <a:lstStyle/>
          <a:p>
            <a:r>
              <a:rPr lang="en-US" dirty="0"/>
              <a:t>Laminar Flow through Circular Tubes: Equations no gravity</a:t>
            </a:r>
          </a:p>
        </p:txBody>
      </p:sp>
      <p:sp>
        <p:nvSpPr>
          <p:cNvPr id="143367" name="Text Box 7"/>
          <p:cNvSpPr txBox="1">
            <a:spLocks noChangeArrowheads="1"/>
          </p:cNvSpPr>
          <p:nvPr/>
        </p:nvSpPr>
        <p:spPr bwMode="auto">
          <a:xfrm>
            <a:off x="3714750" y="4029075"/>
            <a:ext cx="5429250" cy="1187450"/>
          </a:xfrm>
          <a:prstGeom prst="rect">
            <a:avLst/>
          </a:prstGeom>
          <a:noFill/>
          <a:ln w="12700">
            <a:noFill/>
            <a:miter lim="800000"/>
            <a:headEnd/>
            <a:tailEnd/>
          </a:ln>
          <a:effectLst/>
        </p:spPr>
        <p:txBody>
          <a:bodyPr anchor="ctr">
            <a:spAutoFit/>
          </a:bodyPr>
          <a:lstStyle/>
          <a:p>
            <a:r>
              <a:rPr lang="en-US" sz="2400" dirty="0"/>
              <a:t>Velocity distribution is paraboloid of revolution therefore _____________ _____________</a:t>
            </a:r>
          </a:p>
        </p:txBody>
      </p:sp>
      <p:sp>
        <p:nvSpPr>
          <p:cNvPr id="143369" name="Line 9"/>
          <p:cNvSpPr>
            <a:spLocks noChangeShapeType="1"/>
          </p:cNvSpPr>
          <p:nvPr/>
        </p:nvSpPr>
        <p:spPr bwMode="auto">
          <a:xfrm>
            <a:off x="3695700" y="3810000"/>
            <a:ext cx="3683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43370" name="Line 10"/>
          <p:cNvSpPr>
            <a:spLocks noChangeShapeType="1"/>
          </p:cNvSpPr>
          <p:nvPr/>
        </p:nvSpPr>
        <p:spPr bwMode="auto">
          <a:xfrm>
            <a:off x="4951249" y="6065761"/>
            <a:ext cx="762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43372" name="Comment 12"/>
          <p:cNvSpPr>
            <a:spLocks noChangeArrowheads="1"/>
          </p:cNvSpPr>
          <p:nvPr/>
        </p:nvSpPr>
        <p:spPr bwMode="auto">
          <a:xfrm>
            <a:off x="3722688" y="4357688"/>
            <a:ext cx="5027612" cy="830997"/>
          </a:xfrm>
          <a:prstGeom prst="rect">
            <a:avLst/>
          </a:prstGeom>
          <a:noFill/>
          <a:ln w="12700">
            <a:noFill/>
            <a:miter lim="800000"/>
            <a:headEnd type="none" w="sm" len="sm"/>
            <a:tailEnd type="none" w="sm" len="sm"/>
          </a:ln>
          <a:effectLst/>
        </p:spPr>
        <p:txBody>
          <a:bodyPr>
            <a:spAutoFit/>
          </a:bodyPr>
          <a:lstStyle/>
          <a:p>
            <a:pPr indent="2578100">
              <a:buClr>
                <a:schemeClr val="hlink"/>
              </a:buClr>
              <a:buFont typeface="Monotype Sorts" pitchFamily="2" charset="2"/>
              <a:buNone/>
            </a:pPr>
            <a:r>
              <a:rPr lang="en-US" sz="2400" dirty="0"/>
              <a:t>average velocity (</a:t>
            </a:r>
            <a:r>
              <a:rPr lang="en-US" sz="2400" i="1" dirty="0"/>
              <a:t>V</a:t>
            </a:r>
            <a:r>
              <a:rPr lang="en-US" sz="2400" dirty="0"/>
              <a:t>) is 1/2 </a:t>
            </a:r>
            <a:r>
              <a:rPr lang="en-US" sz="2400" i="1" dirty="0" err="1"/>
              <a:t>v</a:t>
            </a:r>
            <a:r>
              <a:rPr lang="en-US" sz="2400" i="1" baseline="-25000" dirty="0" err="1"/>
              <a:t>max</a:t>
            </a:r>
            <a:endParaRPr lang="en-US" sz="2400" dirty="0"/>
          </a:p>
        </p:txBody>
      </p:sp>
      <p:sp>
        <p:nvSpPr>
          <p:cNvPr id="143374" name="Text Box 14"/>
          <p:cNvSpPr txBox="1">
            <a:spLocks noChangeArrowheads="1"/>
          </p:cNvSpPr>
          <p:nvPr/>
        </p:nvSpPr>
        <p:spPr bwMode="auto">
          <a:xfrm>
            <a:off x="3717618" y="2072304"/>
            <a:ext cx="3311525" cy="519112"/>
          </a:xfrm>
          <a:prstGeom prst="rect">
            <a:avLst/>
          </a:prstGeom>
          <a:noFill/>
          <a:ln w="12700">
            <a:noFill/>
            <a:miter lim="800000"/>
            <a:headEnd type="none" w="lg" len="med"/>
            <a:tailEnd type="none" w="lg" len="med"/>
          </a:ln>
          <a:effectLst/>
        </p:spPr>
        <p:txBody>
          <a:bodyPr wrap="none" anchor="ctr">
            <a:spAutoFit/>
          </a:bodyPr>
          <a:lstStyle/>
          <a:p>
            <a:r>
              <a:rPr lang="en-US"/>
              <a:t>R is radius of the tube</a:t>
            </a:r>
          </a:p>
        </p:txBody>
      </p:sp>
      <p:sp>
        <p:nvSpPr>
          <p:cNvPr id="143375" name="Line 15"/>
          <p:cNvSpPr>
            <a:spLocks noChangeShapeType="1"/>
          </p:cNvSpPr>
          <p:nvPr/>
        </p:nvSpPr>
        <p:spPr bwMode="auto">
          <a:xfrm>
            <a:off x="3817630" y="2512757"/>
            <a:ext cx="3111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6" name="Oval 15"/>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133804" y="2078944"/>
            <a:ext cx="2230857" cy="609524"/>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173423" y="3289702"/>
            <a:ext cx="1837714" cy="609524"/>
          </a:xfrm>
          <a:prstGeom prst="rect">
            <a:avLst/>
          </a:prstGeom>
        </p:spPr>
      </p:pic>
      <p:pic>
        <p:nvPicPr>
          <p:cNvPr id="6" name="Picture 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485804" y="4424816"/>
            <a:ext cx="1883428" cy="609524"/>
          </a:xfrm>
          <a:prstGeom prst="rect">
            <a:avLst/>
          </a:prstGeom>
        </p:spPr>
      </p:pic>
      <p:pic>
        <p:nvPicPr>
          <p:cNvPr id="8" name="Picture 7"/>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334947" y="5690163"/>
            <a:ext cx="1551238" cy="611047"/>
          </a:xfrm>
          <a:prstGeom prst="rect">
            <a:avLst/>
          </a:prstGeom>
        </p:spPr>
      </p:pic>
      <p:pic>
        <p:nvPicPr>
          <p:cNvPr id="13" name="Picture 1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817630" y="5792999"/>
            <a:ext cx="1752381" cy="271238"/>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Velocity gradient at the wall</a:t>
            </a:r>
          </a:p>
        </p:txBody>
      </p:sp>
      <p:sp>
        <p:nvSpPr>
          <p:cNvPr id="10" name="TextBox 9"/>
          <p:cNvSpPr txBox="1"/>
          <p:nvPr/>
        </p:nvSpPr>
        <p:spPr>
          <a:xfrm>
            <a:off x="3792302" y="3181420"/>
            <a:ext cx="5248894" cy="1384995"/>
          </a:xfrm>
          <a:prstGeom prst="rect">
            <a:avLst/>
          </a:prstGeom>
          <a:noFill/>
        </p:spPr>
        <p:txBody>
          <a:bodyPr wrap="square" rtlCol="0">
            <a:spAutoFit/>
          </a:bodyPr>
          <a:lstStyle/>
          <a:p>
            <a:r>
              <a:rPr lang="en-US" dirty="0"/>
              <a:t>Where </a:t>
            </a:r>
            <a:r>
              <a:rPr lang="en-US" dirty="0" err="1"/>
              <a:t>dp</a:t>
            </a:r>
            <a:r>
              <a:rPr lang="en-US" dirty="0"/>
              <a:t>/dx is the pressure gradient in the direction of flow NOT due to changes in elevation</a:t>
            </a:r>
          </a:p>
        </p:txBody>
      </p:sp>
      <p:sp>
        <p:nvSpPr>
          <p:cNvPr id="11" name="TextBox 10"/>
          <p:cNvSpPr txBox="1"/>
          <p:nvPr/>
        </p:nvSpPr>
        <p:spPr>
          <a:xfrm>
            <a:off x="6192544" y="5124893"/>
            <a:ext cx="2345514" cy="523220"/>
          </a:xfrm>
          <a:prstGeom prst="rect">
            <a:avLst/>
          </a:prstGeom>
          <a:noFill/>
        </p:spPr>
        <p:txBody>
          <a:bodyPr wrap="none" rtlCol="0">
            <a:spAutoFit/>
          </a:bodyPr>
          <a:lstStyle/>
          <a:p>
            <a:r>
              <a:rPr lang="en-US" dirty="0"/>
              <a:t>Plate geometry</a:t>
            </a:r>
          </a:p>
        </p:txBody>
      </p:sp>
      <p:sp>
        <p:nvSpPr>
          <p:cNvPr id="12" name="Rectangle 11"/>
          <p:cNvSpPr/>
          <p:nvPr/>
        </p:nvSpPr>
        <p:spPr bwMode="auto">
          <a:xfrm>
            <a:off x="5990526" y="4997302"/>
            <a:ext cx="2562446" cy="1690577"/>
          </a:xfrm>
          <a:prstGeom prst="rect">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 name="Oval 12"/>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
        <p:nvSpPr>
          <p:cNvPr id="14" name="TextBox 13"/>
          <p:cNvSpPr txBox="1"/>
          <p:nvPr/>
        </p:nvSpPr>
        <p:spPr>
          <a:xfrm>
            <a:off x="729894" y="5124893"/>
            <a:ext cx="2353721" cy="523220"/>
          </a:xfrm>
          <a:prstGeom prst="rect">
            <a:avLst/>
          </a:prstGeom>
          <a:noFill/>
        </p:spPr>
        <p:txBody>
          <a:bodyPr wrap="none" rtlCol="0">
            <a:spAutoFit/>
          </a:bodyPr>
          <a:lstStyle/>
          <a:p>
            <a:r>
              <a:rPr lang="en-US" dirty="0"/>
              <a:t>Tube geometry</a:t>
            </a:r>
          </a:p>
        </p:txBody>
      </p:sp>
      <p:sp>
        <p:nvSpPr>
          <p:cNvPr id="15" name="Rectangle 14"/>
          <p:cNvSpPr/>
          <p:nvPr/>
        </p:nvSpPr>
        <p:spPr bwMode="auto">
          <a:xfrm>
            <a:off x="625531" y="4945259"/>
            <a:ext cx="2562446" cy="1690577"/>
          </a:xfrm>
          <a:prstGeom prst="rect">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 name="TextBox 1"/>
          <p:cNvSpPr txBox="1"/>
          <p:nvPr/>
        </p:nvSpPr>
        <p:spPr>
          <a:xfrm>
            <a:off x="3290401" y="5386503"/>
            <a:ext cx="2616998" cy="523220"/>
          </a:xfrm>
          <a:prstGeom prst="rect">
            <a:avLst/>
          </a:prstGeom>
          <a:noFill/>
        </p:spPr>
        <p:txBody>
          <a:bodyPr wrap="none" rtlCol="0">
            <a:spAutoFit/>
          </a:bodyPr>
          <a:lstStyle/>
          <a:p>
            <a:r>
              <a:rPr lang="en-US" dirty="0"/>
              <a:t>Average velocity</a:t>
            </a:r>
          </a:p>
        </p:txBody>
      </p:sp>
      <p:cxnSp>
        <p:nvCxnSpPr>
          <p:cNvPr id="5" name="Elbow Connector 4"/>
          <p:cNvCxnSpPr>
            <a:stCxn id="2" idx="1"/>
          </p:cNvCxnSpPr>
          <p:nvPr/>
        </p:nvCxnSpPr>
        <p:spPr bwMode="auto">
          <a:xfrm rot="10800000" flipV="1">
            <a:off x="2493819" y="5648113"/>
            <a:ext cx="796583" cy="142434"/>
          </a:xfrm>
          <a:prstGeom prst="bentConnector3">
            <a:avLst/>
          </a:prstGeom>
          <a:noFill/>
          <a:ln w="12700" cap="flat" cmpd="sng" algn="ctr">
            <a:solidFill>
              <a:schemeClr val="bg2"/>
            </a:solidFill>
            <a:prstDash val="solid"/>
            <a:round/>
            <a:headEnd type="none" w="lg" len="med"/>
            <a:tailEnd type="arrow"/>
          </a:ln>
          <a:effectLst/>
        </p:spPr>
      </p:cxnSp>
      <p:pic>
        <p:nvPicPr>
          <p:cNvPr id="27" name="Picture 2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133804" y="2078943"/>
            <a:ext cx="2230857" cy="609524"/>
          </a:xfrm>
          <a:prstGeom prst="rect">
            <a:avLst/>
          </a:prstGeom>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896952" y="2242614"/>
            <a:ext cx="1350095" cy="528762"/>
          </a:xfrm>
          <a:prstGeom prst="rect">
            <a:avLst/>
          </a:prstGeom>
        </p:spPr>
      </p:pic>
      <p:pic>
        <p:nvPicPr>
          <p:cNvPr id="28" name="Picture 2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889826" y="2974194"/>
            <a:ext cx="2416763" cy="560762"/>
          </a:xfrm>
          <a:prstGeom prst="rect">
            <a:avLst/>
          </a:prstGeom>
        </p:spPr>
      </p:pic>
      <p:pic>
        <p:nvPicPr>
          <p:cNvPr id="29" name="Picture 2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89825" y="3805437"/>
            <a:ext cx="1734095" cy="563809"/>
          </a:xfrm>
          <a:prstGeom prst="rect">
            <a:avLst/>
          </a:prstGeom>
        </p:spPr>
      </p:pic>
      <p:pic>
        <p:nvPicPr>
          <p:cNvPr id="30" name="Picture 29"/>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877634" y="5755014"/>
            <a:ext cx="2014477" cy="594286"/>
          </a:xfrm>
          <a:prstGeom prst="rect">
            <a:avLst/>
          </a:prstGeom>
        </p:spPr>
      </p:pic>
      <p:pic>
        <p:nvPicPr>
          <p:cNvPr id="31" name="Picture 30"/>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6063067" y="5762960"/>
            <a:ext cx="2489905" cy="61714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Arrow Connector 56"/>
          <p:cNvCxnSpPr/>
          <p:nvPr/>
        </p:nvCxnSpPr>
        <p:spPr bwMode="auto">
          <a:xfrm rot="5400000" flipH="1" flipV="1">
            <a:off x="2241158" y="2393577"/>
            <a:ext cx="1559859" cy="537882"/>
          </a:xfrm>
          <a:prstGeom prst="straightConnector1">
            <a:avLst/>
          </a:prstGeom>
          <a:noFill/>
          <a:ln w="38100" cap="flat" cmpd="sng" algn="ctr">
            <a:solidFill>
              <a:schemeClr val="accent3"/>
            </a:solidFill>
            <a:prstDash val="solid"/>
            <a:round/>
            <a:headEnd type="none" w="lg" len="med"/>
            <a:tailEnd type="arrow"/>
          </a:ln>
          <a:effectLst/>
        </p:spPr>
      </p:cxnSp>
      <p:sp>
        <p:nvSpPr>
          <p:cNvPr id="8" name="Title 7"/>
          <p:cNvSpPr>
            <a:spLocks noGrp="1"/>
          </p:cNvSpPr>
          <p:nvPr>
            <p:ph type="title"/>
          </p:nvPr>
        </p:nvSpPr>
        <p:spPr/>
        <p:txBody>
          <a:bodyPr/>
          <a:lstStyle/>
          <a:p>
            <a:r>
              <a:rPr lang="en-US" dirty="0"/>
              <a:t>Floc Rollup Constraint</a:t>
            </a:r>
          </a:p>
        </p:txBody>
      </p:sp>
      <p:sp>
        <p:nvSpPr>
          <p:cNvPr id="5" name="Line 5"/>
          <p:cNvSpPr>
            <a:spLocks noChangeShapeType="1"/>
          </p:cNvSpPr>
          <p:nvPr/>
        </p:nvSpPr>
        <p:spPr bwMode="auto">
          <a:xfrm rot="1800000" flipV="1">
            <a:off x="1191073" y="1662246"/>
            <a:ext cx="0" cy="4286250"/>
          </a:xfrm>
          <a:prstGeom prst="line">
            <a:avLst/>
          </a:prstGeom>
          <a:noFill/>
          <a:ln w="152400">
            <a:solidFill>
              <a:srgbClr val="663300">
                <a:alpha val="32941"/>
              </a:srgbClr>
            </a:solidFill>
            <a:round/>
            <a:headEnd type="none" w="lg" len="med"/>
            <a:tailEnd type="none" w="lg" len="med"/>
          </a:ln>
          <a:effectLst/>
        </p:spPr>
        <p:txBody>
          <a:bodyPr anchor="ctr">
            <a:spAutoFit/>
          </a:bodyPr>
          <a:lstStyle/>
          <a:p>
            <a:endParaRPr lang="en-US"/>
          </a:p>
        </p:txBody>
      </p:sp>
      <p:sp>
        <p:nvSpPr>
          <p:cNvPr id="6" name="Line 6"/>
          <p:cNvSpPr>
            <a:spLocks noChangeShapeType="1"/>
          </p:cNvSpPr>
          <p:nvPr/>
        </p:nvSpPr>
        <p:spPr bwMode="auto">
          <a:xfrm rot="1800000" flipV="1">
            <a:off x="2638873" y="1662246"/>
            <a:ext cx="0" cy="4286250"/>
          </a:xfrm>
          <a:prstGeom prst="line">
            <a:avLst/>
          </a:prstGeom>
          <a:noFill/>
          <a:ln w="152400">
            <a:solidFill>
              <a:srgbClr val="663300">
                <a:alpha val="32941"/>
              </a:srgbClr>
            </a:solidFill>
            <a:round/>
            <a:headEnd type="none" w="lg" len="med"/>
            <a:tailEnd type="none" w="lg" len="med"/>
          </a:ln>
          <a:effectLst/>
        </p:spPr>
        <p:txBody>
          <a:bodyPr wrap="none" anchor="ctr">
            <a:spAutoFit/>
          </a:bodyPr>
          <a:lstStyle/>
          <a:p>
            <a:endParaRPr lang="en-US"/>
          </a:p>
        </p:txBody>
      </p:sp>
      <p:sp>
        <p:nvSpPr>
          <p:cNvPr id="7" name="Freeform 48"/>
          <p:cNvSpPr>
            <a:spLocks/>
          </p:cNvSpPr>
          <p:nvPr/>
        </p:nvSpPr>
        <p:spPr bwMode="auto">
          <a:xfrm>
            <a:off x="2127043" y="1792941"/>
            <a:ext cx="1077181" cy="1503287"/>
          </a:xfrm>
          <a:custGeom>
            <a:avLst/>
            <a:gdLst/>
            <a:ahLst/>
            <a:cxnLst>
              <a:cxn ang="0">
                <a:pos x="0" y="1550"/>
              </a:cxn>
              <a:cxn ang="0">
                <a:pos x="48" y="1399"/>
              </a:cxn>
              <a:cxn ang="0">
                <a:pos x="97" y="1255"/>
              </a:cxn>
              <a:cxn ang="0">
                <a:pos x="145" y="1120"/>
              </a:cxn>
              <a:cxn ang="0">
                <a:pos x="193" y="992"/>
              </a:cxn>
              <a:cxn ang="0">
                <a:pos x="241" y="872"/>
              </a:cxn>
              <a:cxn ang="0">
                <a:pos x="290" y="759"/>
              </a:cxn>
              <a:cxn ang="0">
                <a:pos x="338" y="655"/>
              </a:cxn>
              <a:cxn ang="0">
                <a:pos x="386" y="558"/>
              </a:cxn>
              <a:cxn ang="0">
                <a:pos x="434" y="469"/>
              </a:cxn>
              <a:cxn ang="0">
                <a:pos x="483" y="387"/>
              </a:cxn>
              <a:cxn ang="0">
                <a:pos x="531" y="314"/>
              </a:cxn>
              <a:cxn ang="0">
                <a:pos x="579" y="248"/>
              </a:cxn>
              <a:cxn ang="0">
                <a:pos x="628" y="190"/>
              </a:cxn>
              <a:cxn ang="0">
                <a:pos x="676" y="139"/>
              </a:cxn>
              <a:cxn ang="0">
                <a:pos x="724" y="97"/>
              </a:cxn>
              <a:cxn ang="0">
                <a:pos x="772" y="62"/>
              </a:cxn>
              <a:cxn ang="0">
                <a:pos x="821" y="35"/>
              </a:cxn>
              <a:cxn ang="0">
                <a:pos x="869" y="15"/>
              </a:cxn>
              <a:cxn ang="0">
                <a:pos x="917" y="4"/>
              </a:cxn>
              <a:cxn ang="0">
                <a:pos x="966" y="0"/>
              </a:cxn>
              <a:cxn ang="0">
                <a:pos x="1014" y="4"/>
              </a:cxn>
              <a:cxn ang="0">
                <a:pos x="1062" y="16"/>
              </a:cxn>
              <a:cxn ang="0">
                <a:pos x="1110" y="35"/>
              </a:cxn>
              <a:cxn ang="0">
                <a:pos x="1159" y="62"/>
              </a:cxn>
              <a:cxn ang="0">
                <a:pos x="1207" y="97"/>
              </a:cxn>
              <a:cxn ang="0">
                <a:pos x="1255" y="140"/>
              </a:cxn>
              <a:cxn ang="0">
                <a:pos x="1303" y="190"/>
              </a:cxn>
              <a:cxn ang="0">
                <a:pos x="1352" y="248"/>
              </a:cxn>
              <a:cxn ang="0">
                <a:pos x="1400" y="314"/>
              </a:cxn>
              <a:cxn ang="0">
                <a:pos x="1448" y="388"/>
              </a:cxn>
              <a:cxn ang="0">
                <a:pos x="1497" y="469"/>
              </a:cxn>
              <a:cxn ang="0">
                <a:pos x="1545" y="558"/>
              </a:cxn>
              <a:cxn ang="0">
                <a:pos x="1593" y="655"/>
              </a:cxn>
              <a:cxn ang="0">
                <a:pos x="1641" y="760"/>
              </a:cxn>
              <a:cxn ang="0">
                <a:pos x="1690" y="872"/>
              </a:cxn>
              <a:cxn ang="0">
                <a:pos x="1738" y="992"/>
              </a:cxn>
              <a:cxn ang="0">
                <a:pos x="1786" y="1120"/>
              </a:cxn>
              <a:cxn ang="0">
                <a:pos x="1834" y="1256"/>
              </a:cxn>
              <a:cxn ang="0">
                <a:pos x="1883" y="1399"/>
              </a:cxn>
              <a:cxn ang="0">
                <a:pos x="1931" y="1550"/>
              </a:cxn>
            </a:cxnLst>
            <a:rect l="0" t="0" r="r" b="b"/>
            <a:pathLst>
              <a:path w="1931" h="1550">
                <a:moveTo>
                  <a:pt x="0" y="1550"/>
                </a:moveTo>
                <a:lnTo>
                  <a:pt x="48" y="1399"/>
                </a:lnTo>
                <a:lnTo>
                  <a:pt x="97" y="1255"/>
                </a:lnTo>
                <a:lnTo>
                  <a:pt x="145" y="1120"/>
                </a:lnTo>
                <a:lnTo>
                  <a:pt x="193" y="992"/>
                </a:lnTo>
                <a:lnTo>
                  <a:pt x="241" y="872"/>
                </a:lnTo>
                <a:lnTo>
                  <a:pt x="290" y="759"/>
                </a:lnTo>
                <a:lnTo>
                  <a:pt x="338" y="655"/>
                </a:lnTo>
                <a:lnTo>
                  <a:pt x="386" y="558"/>
                </a:lnTo>
                <a:lnTo>
                  <a:pt x="434" y="469"/>
                </a:lnTo>
                <a:lnTo>
                  <a:pt x="483" y="387"/>
                </a:lnTo>
                <a:lnTo>
                  <a:pt x="531" y="314"/>
                </a:lnTo>
                <a:lnTo>
                  <a:pt x="579" y="248"/>
                </a:lnTo>
                <a:lnTo>
                  <a:pt x="628" y="190"/>
                </a:lnTo>
                <a:lnTo>
                  <a:pt x="676" y="139"/>
                </a:lnTo>
                <a:lnTo>
                  <a:pt x="724" y="97"/>
                </a:lnTo>
                <a:lnTo>
                  <a:pt x="772" y="62"/>
                </a:lnTo>
                <a:lnTo>
                  <a:pt x="821" y="35"/>
                </a:lnTo>
                <a:lnTo>
                  <a:pt x="869" y="15"/>
                </a:lnTo>
                <a:lnTo>
                  <a:pt x="917" y="4"/>
                </a:lnTo>
                <a:lnTo>
                  <a:pt x="966" y="0"/>
                </a:lnTo>
                <a:lnTo>
                  <a:pt x="1014" y="4"/>
                </a:lnTo>
                <a:lnTo>
                  <a:pt x="1062" y="16"/>
                </a:lnTo>
                <a:lnTo>
                  <a:pt x="1110" y="35"/>
                </a:lnTo>
                <a:lnTo>
                  <a:pt x="1159" y="62"/>
                </a:lnTo>
                <a:lnTo>
                  <a:pt x="1207" y="97"/>
                </a:lnTo>
                <a:lnTo>
                  <a:pt x="1255" y="140"/>
                </a:lnTo>
                <a:lnTo>
                  <a:pt x="1303" y="190"/>
                </a:lnTo>
                <a:lnTo>
                  <a:pt x="1352" y="248"/>
                </a:lnTo>
                <a:lnTo>
                  <a:pt x="1400" y="314"/>
                </a:lnTo>
                <a:lnTo>
                  <a:pt x="1448" y="388"/>
                </a:lnTo>
                <a:lnTo>
                  <a:pt x="1497" y="469"/>
                </a:lnTo>
                <a:lnTo>
                  <a:pt x="1545" y="558"/>
                </a:lnTo>
                <a:lnTo>
                  <a:pt x="1593" y="655"/>
                </a:lnTo>
                <a:lnTo>
                  <a:pt x="1641" y="760"/>
                </a:lnTo>
                <a:lnTo>
                  <a:pt x="1690" y="872"/>
                </a:lnTo>
                <a:lnTo>
                  <a:pt x="1738" y="992"/>
                </a:lnTo>
                <a:lnTo>
                  <a:pt x="1786" y="1120"/>
                </a:lnTo>
                <a:lnTo>
                  <a:pt x="1834" y="1256"/>
                </a:lnTo>
                <a:lnTo>
                  <a:pt x="1883" y="1399"/>
                </a:lnTo>
                <a:lnTo>
                  <a:pt x="1931" y="1550"/>
                </a:lnTo>
              </a:path>
            </a:pathLst>
          </a:custGeom>
          <a:noFill/>
          <a:ln w="38100" cap="rnd">
            <a:solidFill>
              <a:schemeClr val="accent1"/>
            </a:solidFill>
            <a:prstDash val="solid"/>
            <a:round/>
            <a:headEnd/>
            <a:tailEnd/>
          </a:ln>
          <a:scene3d>
            <a:camera prst="orthographicFront">
              <a:rot lat="0" lon="0" rev="19800000"/>
            </a:camera>
            <a:lightRig rig="threePt" dir="t"/>
          </a:scene3d>
        </p:spPr>
        <p:txBody>
          <a:bodyPr vert="horz" wrap="square" lIns="91440" tIns="45720" rIns="91440" bIns="45720" numCol="1" anchor="t" anchorCtr="0" compatLnSpc="1">
            <a:prstTxWarp prst="textNoShape">
              <a:avLst/>
            </a:prstTxWarp>
          </a:bodyPr>
          <a:lstStyle/>
          <a:p>
            <a:endParaRPr lang="en-US"/>
          </a:p>
        </p:txBody>
      </p:sp>
      <p:cxnSp>
        <p:nvCxnSpPr>
          <p:cNvPr id="16" name="Straight Connector 15"/>
          <p:cNvCxnSpPr/>
          <p:nvPr/>
        </p:nvCxnSpPr>
        <p:spPr bwMode="auto">
          <a:xfrm flipV="1">
            <a:off x="3004364" y="3314700"/>
            <a:ext cx="905608" cy="0"/>
          </a:xfrm>
          <a:prstGeom prst="line">
            <a:avLst/>
          </a:prstGeom>
          <a:noFill/>
          <a:ln w="12700" cap="flat" cmpd="sng" algn="ctr">
            <a:solidFill>
              <a:schemeClr val="tx1"/>
            </a:solidFill>
            <a:prstDash val="solid"/>
            <a:round/>
            <a:headEnd type="none" w="lg" len="med"/>
            <a:tailEnd type="none" w="lg" len="med"/>
          </a:ln>
          <a:effectLst/>
        </p:spPr>
      </p:cxnSp>
      <p:sp>
        <p:nvSpPr>
          <p:cNvPr id="18" name="TextBox 17"/>
          <p:cNvSpPr txBox="1"/>
          <p:nvPr/>
        </p:nvSpPr>
        <p:spPr>
          <a:xfrm>
            <a:off x="3232964" y="2778370"/>
            <a:ext cx="410690" cy="523220"/>
          </a:xfrm>
          <a:prstGeom prst="rect">
            <a:avLst/>
          </a:prstGeom>
          <a:noFill/>
        </p:spPr>
        <p:txBody>
          <a:bodyPr wrap="none" rtlCol="0">
            <a:spAutoFit/>
          </a:bodyPr>
          <a:lstStyle/>
          <a:p>
            <a:r>
              <a:rPr lang="en-US" dirty="0">
                <a:latin typeface="Symbol" pitchFamily="18" charset="2"/>
              </a:rPr>
              <a:t>a</a:t>
            </a:r>
          </a:p>
        </p:txBody>
      </p:sp>
      <p:sp>
        <p:nvSpPr>
          <p:cNvPr id="38" name="Freeform 37"/>
          <p:cNvSpPr/>
          <p:nvPr/>
        </p:nvSpPr>
        <p:spPr bwMode="auto">
          <a:xfrm>
            <a:off x="735086" y="4545108"/>
            <a:ext cx="1066809" cy="806825"/>
          </a:xfrm>
          <a:custGeom>
            <a:avLst/>
            <a:gdLst>
              <a:gd name="connsiteX0" fmla="*/ 0 w 1102659"/>
              <a:gd name="connsiteY0" fmla="*/ 1246094 h 1246094"/>
              <a:gd name="connsiteX1" fmla="*/ 8965 w 1102659"/>
              <a:gd name="connsiteY1" fmla="*/ 0 h 1246094"/>
              <a:gd name="connsiteX2" fmla="*/ 1093694 w 1102659"/>
              <a:gd name="connsiteY2" fmla="*/ 0 h 1246094"/>
              <a:gd name="connsiteX3" fmla="*/ 1102659 w 1102659"/>
              <a:gd name="connsiteY3" fmla="*/ 1237129 h 1246094"/>
            </a:gdLst>
            <a:ahLst/>
            <a:cxnLst>
              <a:cxn ang="0">
                <a:pos x="connsiteX0" y="connsiteY0"/>
              </a:cxn>
              <a:cxn ang="0">
                <a:pos x="connsiteX1" y="connsiteY1"/>
              </a:cxn>
              <a:cxn ang="0">
                <a:pos x="connsiteX2" y="connsiteY2"/>
              </a:cxn>
              <a:cxn ang="0">
                <a:pos x="connsiteX3" y="connsiteY3"/>
              </a:cxn>
            </a:cxnLst>
            <a:rect l="l" t="t" r="r" b="b"/>
            <a:pathLst>
              <a:path w="1102659" h="1246094">
                <a:moveTo>
                  <a:pt x="0" y="1246094"/>
                </a:moveTo>
                <a:cubicBezTo>
                  <a:pt x="2988" y="830729"/>
                  <a:pt x="5977" y="415365"/>
                  <a:pt x="8965" y="0"/>
                </a:cubicBezTo>
                <a:lnTo>
                  <a:pt x="1093694" y="0"/>
                </a:lnTo>
                <a:cubicBezTo>
                  <a:pt x="1096682" y="412376"/>
                  <a:pt x="1099671" y="824753"/>
                  <a:pt x="1102659" y="1237129"/>
                </a:cubicBezTo>
              </a:path>
            </a:pathLst>
          </a:custGeom>
          <a:noFill/>
          <a:ln w="38100" cap="flat" cmpd="sng" algn="ctr">
            <a:solidFill>
              <a:schemeClr val="accent1"/>
            </a:solidFill>
            <a:prstDash val="solid"/>
            <a:round/>
            <a:headEnd type="none" w="lg" len="med"/>
            <a:tailEnd type="none" w="lg" len="med"/>
          </a:ln>
          <a:effectLst/>
          <a:scene3d>
            <a:camera prst="orthographicFront">
              <a:rot lat="0" lon="0" rev="19799999"/>
            </a:camera>
            <a:lightRig rig="threePt" dir="t"/>
          </a:scene3d>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39" name="Straight Arrow Connector 38"/>
          <p:cNvCxnSpPr/>
          <p:nvPr/>
        </p:nvCxnSpPr>
        <p:spPr bwMode="auto">
          <a:xfrm rot="5400000" flipH="1" flipV="1">
            <a:off x="612089" y="4572941"/>
            <a:ext cx="678239" cy="377710"/>
          </a:xfrm>
          <a:prstGeom prst="straightConnector1">
            <a:avLst/>
          </a:prstGeom>
          <a:noFill/>
          <a:ln w="25400" cap="flat" cmpd="sng" algn="ctr">
            <a:solidFill>
              <a:schemeClr val="accent1"/>
            </a:solidFill>
            <a:prstDash val="solid"/>
            <a:round/>
            <a:headEnd type="none" w="lg" len="med"/>
            <a:tailEnd type="arrow"/>
          </a:ln>
          <a:effectLst/>
        </p:spPr>
      </p:cxnSp>
      <p:cxnSp>
        <p:nvCxnSpPr>
          <p:cNvPr id="41" name="Straight Arrow Connector 40"/>
          <p:cNvCxnSpPr/>
          <p:nvPr/>
        </p:nvCxnSpPr>
        <p:spPr bwMode="auto">
          <a:xfrm rot="5400000" flipH="1" flipV="1">
            <a:off x="791384" y="4671553"/>
            <a:ext cx="678239" cy="377710"/>
          </a:xfrm>
          <a:prstGeom prst="straightConnector1">
            <a:avLst/>
          </a:prstGeom>
          <a:noFill/>
          <a:ln w="25400" cap="flat" cmpd="sng" algn="ctr">
            <a:solidFill>
              <a:schemeClr val="accent1"/>
            </a:solidFill>
            <a:prstDash val="solid"/>
            <a:round/>
            <a:headEnd type="none" w="lg" len="med"/>
            <a:tailEnd type="arrow"/>
          </a:ln>
          <a:effectLst/>
        </p:spPr>
      </p:cxnSp>
      <p:cxnSp>
        <p:nvCxnSpPr>
          <p:cNvPr id="42" name="Straight Arrow Connector 41"/>
          <p:cNvCxnSpPr/>
          <p:nvPr/>
        </p:nvCxnSpPr>
        <p:spPr bwMode="auto">
          <a:xfrm rot="5400000" flipH="1" flipV="1">
            <a:off x="961714" y="4770165"/>
            <a:ext cx="678239" cy="377710"/>
          </a:xfrm>
          <a:prstGeom prst="straightConnector1">
            <a:avLst/>
          </a:prstGeom>
          <a:noFill/>
          <a:ln w="25400" cap="flat" cmpd="sng" algn="ctr">
            <a:solidFill>
              <a:schemeClr val="accent1"/>
            </a:solidFill>
            <a:prstDash val="solid"/>
            <a:round/>
            <a:headEnd type="none" w="lg" len="med"/>
            <a:tailEnd type="arrow"/>
          </a:ln>
          <a:effectLst/>
        </p:spPr>
      </p:cxnSp>
      <p:cxnSp>
        <p:nvCxnSpPr>
          <p:cNvPr id="43" name="Straight Arrow Connector 42"/>
          <p:cNvCxnSpPr/>
          <p:nvPr/>
        </p:nvCxnSpPr>
        <p:spPr bwMode="auto">
          <a:xfrm rot="5400000" flipH="1" flipV="1">
            <a:off x="1158938" y="4886706"/>
            <a:ext cx="678239" cy="377710"/>
          </a:xfrm>
          <a:prstGeom prst="straightConnector1">
            <a:avLst/>
          </a:prstGeom>
          <a:noFill/>
          <a:ln w="25400" cap="flat" cmpd="sng" algn="ctr">
            <a:solidFill>
              <a:schemeClr val="accent1"/>
            </a:solidFill>
            <a:prstDash val="solid"/>
            <a:round/>
            <a:headEnd type="none" w="lg" len="med"/>
            <a:tailEnd type="arrow"/>
          </a:ln>
          <a:effectLst/>
        </p:spPr>
      </p:cxnSp>
      <p:graphicFrame>
        <p:nvGraphicFramePr>
          <p:cNvPr id="44" name="Object 9"/>
          <p:cNvGraphicFramePr>
            <a:graphicFrameLocks noChangeAspect="1"/>
          </p:cNvGraphicFramePr>
          <p:nvPr/>
        </p:nvGraphicFramePr>
        <p:xfrm>
          <a:off x="1163902" y="4716463"/>
          <a:ext cx="304800" cy="381000"/>
        </p:xfrm>
        <a:graphic>
          <a:graphicData uri="http://schemas.openxmlformats.org/presentationml/2006/ole">
            <mc:AlternateContent xmlns:mc="http://schemas.openxmlformats.org/markup-compatibility/2006">
              <mc:Choice xmlns:v="urn:schemas-microsoft-com:vml" Requires="v">
                <p:oleObj spid="_x0000_s1837060" name="Equation" r:id="rId18" imgW="304560" imgH="380880" progId="Equation.DSMT4">
                  <p:embed/>
                </p:oleObj>
              </mc:Choice>
              <mc:Fallback>
                <p:oleObj name="Equation" r:id="rId18" imgW="304560" imgH="380880" progId="Equation.DSMT4">
                  <p:embed/>
                  <p:pic>
                    <p:nvPicPr>
                      <p:cNvPr id="44"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63902" y="4716463"/>
                        <a:ext cx="3048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8" name="Straight Arrow Connector 47"/>
          <p:cNvCxnSpPr/>
          <p:nvPr/>
        </p:nvCxnSpPr>
        <p:spPr bwMode="auto">
          <a:xfrm rot="5400000" flipH="1" flipV="1">
            <a:off x="2546739" y="3024315"/>
            <a:ext cx="468036" cy="260648"/>
          </a:xfrm>
          <a:prstGeom prst="straightConnector1">
            <a:avLst/>
          </a:prstGeom>
          <a:noFill/>
          <a:ln w="25400" cap="flat" cmpd="sng" algn="ctr">
            <a:solidFill>
              <a:schemeClr val="accent2"/>
            </a:solidFill>
            <a:prstDash val="solid"/>
            <a:round/>
            <a:headEnd type="none" w="lg" len="med"/>
            <a:tailEnd type="arrow"/>
          </a:ln>
          <a:effectLst/>
        </p:spPr>
      </p:cxnSp>
      <p:sp>
        <p:nvSpPr>
          <p:cNvPr id="58" name="TextBox 57"/>
          <p:cNvSpPr txBox="1"/>
          <p:nvPr/>
        </p:nvSpPr>
        <p:spPr>
          <a:xfrm>
            <a:off x="6123103" y="2721730"/>
            <a:ext cx="2882520" cy="523220"/>
          </a:xfrm>
          <a:prstGeom prst="rect">
            <a:avLst/>
          </a:prstGeom>
          <a:noFill/>
        </p:spPr>
        <p:txBody>
          <a:bodyPr wrap="none" rtlCol="0">
            <a:spAutoFit/>
          </a:bodyPr>
          <a:lstStyle/>
          <a:p>
            <a:r>
              <a:rPr lang="en-US" dirty="0" err="1">
                <a:solidFill>
                  <a:schemeClr val="accent3"/>
                </a:solidFill>
              </a:rPr>
              <a:t>Linearized</a:t>
            </a:r>
            <a:r>
              <a:rPr lang="en-US" dirty="0"/>
              <a:t> (plates)</a:t>
            </a:r>
          </a:p>
        </p:txBody>
      </p:sp>
      <p:grpSp>
        <p:nvGrpSpPr>
          <p:cNvPr id="56" name="Group 55"/>
          <p:cNvGrpSpPr/>
          <p:nvPr/>
        </p:nvGrpSpPr>
        <p:grpSpPr>
          <a:xfrm>
            <a:off x="1767453" y="3358792"/>
            <a:ext cx="1108749" cy="1620215"/>
            <a:chOff x="1767453" y="3358792"/>
            <a:chExt cx="1108749" cy="1620215"/>
          </a:xfrm>
        </p:grpSpPr>
        <p:pic>
          <p:nvPicPr>
            <p:cNvPr id="9" name="Picture 56"/>
            <p:cNvPicPr>
              <a:picLocks noChangeAspect="1" noChangeArrowheads="1"/>
            </p:cNvPicPr>
            <p:nvPr/>
          </p:nvPicPr>
          <p:blipFill>
            <a:blip r:embed="rId20" cstate="print">
              <a:lum bright="-22000" contrast="54000"/>
              <a:extLst>
                <a:ext uri="{28A0092B-C50C-407E-A947-70E740481C1C}">
                  <a14:useLocalDpi xmlns:a14="http://schemas.microsoft.com/office/drawing/2010/main" val="0"/>
                </a:ext>
              </a:extLst>
            </a:blip>
            <a:srcRect/>
            <a:stretch>
              <a:fillRect/>
            </a:stretch>
          </p:blipFill>
          <p:spPr bwMode="auto">
            <a:xfrm>
              <a:off x="2403732" y="3451063"/>
              <a:ext cx="319637" cy="319637"/>
            </a:xfrm>
            <a:prstGeom prst="rect">
              <a:avLst/>
            </a:prstGeom>
            <a:noFill/>
            <a:ln w="9525">
              <a:noFill/>
              <a:miter lim="800000"/>
              <a:headEnd/>
              <a:tailEnd/>
            </a:ln>
            <a:effectLst/>
          </p:spPr>
        </p:pic>
        <p:cxnSp>
          <p:nvCxnSpPr>
            <p:cNvPr id="11" name="Straight Arrow Connector 10"/>
            <p:cNvCxnSpPr/>
            <p:nvPr/>
          </p:nvCxnSpPr>
          <p:spPr bwMode="auto">
            <a:xfrm rot="16200000" flipH="1">
              <a:off x="1883703" y="4297602"/>
              <a:ext cx="1354016" cy="8793"/>
            </a:xfrm>
            <a:prstGeom prst="straightConnector1">
              <a:avLst/>
            </a:prstGeom>
            <a:noFill/>
            <a:ln w="25400" cap="flat" cmpd="sng" algn="ctr">
              <a:solidFill>
                <a:schemeClr val="accent1"/>
              </a:solidFill>
              <a:prstDash val="solid"/>
              <a:round/>
              <a:headEnd type="none" w="lg" len="med"/>
              <a:tailEnd type="arrow"/>
            </a:ln>
            <a:effectLst/>
          </p:spPr>
        </p:cxnSp>
        <p:cxnSp>
          <p:nvCxnSpPr>
            <p:cNvPr id="21" name="Straight Arrow Connector 20"/>
            <p:cNvCxnSpPr/>
            <p:nvPr/>
          </p:nvCxnSpPr>
          <p:spPr bwMode="auto">
            <a:xfrm>
              <a:off x="1976024" y="4652658"/>
              <a:ext cx="609598" cy="311696"/>
            </a:xfrm>
            <a:prstGeom prst="straightConnector1">
              <a:avLst/>
            </a:prstGeom>
            <a:noFill/>
            <a:ln w="25400" cap="flat" cmpd="sng" algn="ctr">
              <a:solidFill>
                <a:schemeClr val="accent1"/>
              </a:solidFill>
              <a:prstDash val="solid"/>
              <a:round/>
              <a:headEnd type="none" w="lg" len="med"/>
              <a:tailEnd type="arrow"/>
            </a:ln>
            <a:effectLst/>
          </p:spPr>
        </p:cxnSp>
        <p:cxnSp>
          <p:nvCxnSpPr>
            <p:cNvPr id="23" name="Straight Arrow Connector 22"/>
            <p:cNvCxnSpPr/>
            <p:nvPr/>
          </p:nvCxnSpPr>
          <p:spPr bwMode="auto">
            <a:xfrm rot="5400000">
              <a:off x="1753578" y="3859744"/>
              <a:ext cx="1019908" cy="567987"/>
            </a:xfrm>
            <a:prstGeom prst="straightConnector1">
              <a:avLst/>
            </a:prstGeom>
            <a:noFill/>
            <a:ln w="25400" cap="flat" cmpd="sng" algn="ctr">
              <a:solidFill>
                <a:schemeClr val="accent1"/>
              </a:solidFill>
              <a:prstDash val="solid"/>
              <a:round/>
              <a:headEnd type="none" w="lg" len="med"/>
              <a:tailEnd type="arrow"/>
            </a:ln>
            <a:effectLst/>
          </p:spPr>
        </p:cxnSp>
        <p:sp>
          <p:nvSpPr>
            <p:cNvPr id="27" name="TextBox 26"/>
            <p:cNvSpPr txBox="1"/>
            <p:nvPr/>
          </p:nvSpPr>
          <p:spPr>
            <a:xfrm rot="17953162">
              <a:off x="1404533" y="3721712"/>
              <a:ext cx="1249060" cy="523220"/>
            </a:xfrm>
            <a:prstGeom prst="rect">
              <a:avLst/>
            </a:prstGeom>
            <a:noFill/>
          </p:spPr>
          <p:txBody>
            <a:bodyPr wrap="none" rtlCol="0">
              <a:spAutoFit/>
            </a:bodyPr>
            <a:lstStyle/>
            <a:p>
              <a:r>
                <a:rPr lang="en-US" dirty="0" err="1">
                  <a:latin typeface="+mj-lt"/>
                </a:rPr>
                <a:t>gsin</a:t>
              </a:r>
              <a:r>
                <a:rPr lang="en-US" dirty="0">
                  <a:latin typeface="Symbol" pitchFamily="18" charset="2"/>
                </a:rPr>
                <a:t>(a)</a:t>
              </a:r>
            </a:p>
          </p:txBody>
        </p:sp>
        <p:sp>
          <p:nvSpPr>
            <p:cNvPr id="17" name="TextBox 16"/>
            <p:cNvSpPr txBox="1"/>
            <p:nvPr/>
          </p:nvSpPr>
          <p:spPr>
            <a:xfrm>
              <a:off x="2512000" y="4045817"/>
              <a:ext cx="364202" cy="523220"/>
            </a:xfrm>
            <a:prstGeom prst="rect">
              <a:avLst/>
            </a:prstGeom>
            <a:noFill/>
          </p:spPr>
          <p:txBody>
            <a:bodyPr wrap="none" rtlCol="0">
              <a:spAutoFit/>
            </a:bodyPr>
            <a:lstStyle/>
            <a:p>
              <a:r>
                <a:rPr lang="en-US" dirty="0"/>
                <a:t>g</a:t>
              </a:r>
            </a:p>
          </p:txBody>
        </p:sp>
        <p:sp>
          <p:nvSpPr>
            <p:cNvPr id="54" name="TextBox 53"/>
            <p:cNvSpPr txBox="1"/>
            <p:nvPr/>
          </p:nvSpPr>
          <p:spPr>
            <a:xfrm>
              <a:off x="2309600" y="4580278"/>
              <a:ext cx="330540" cy="369332"/>
            </a:xfrm>
            <a:prstGeom prst="rect">
              <a:avLst/>
            </a:prstGeom>
            <a:noFill/>
          </p:spPr>
          <p:txBody>
            <a:bodyPr wrap="none" rtlCol="0">
              <a:spAutoFit/>
            </a:bodyPr>
            <a:lstStyle/>
            <a:p>
              <a:r>
                <a:rPr lang="en-US" sz="1800" dirty="0">
                  <a:latin typeface="Symbol" pitchFamily="18" charset="2"/>
                </a:rPr>
                <a:t>a</a:t>
              </a:r>
            </a:p>
          </p:txBody>
        </p:sp>
      </p:grpSp>
      <p:sp>
        <p:nvSpPr>
          <p:cNvPr id="73" name="TextBox 72"/>
          <p:cNvSpPr txBox="1"/>
          <p:nvPr/>
        </p:nvSpPr>
        <p:spPr>
          <a:xfrm>
            <a:off x="4189228" y="1850064"/>
            <a:ext cx="3729162" cy="523220"/>
          </a:xfrm>
          <a:prstGeom prst="rect">
            <a:avLst/>
          </a:prstGeom>
          <a:noFill/>
        </p:spPr>
        <p:txBody>
          <a:bodyPr wrap="none" rtlCol="0">
            <a:spAutoFit/>
          </a:bodyPr>
          <a:lstStyle/>
          <a:p>
            <a:r>
              <a:rPr lang="en-US" dirty="0"/>
              <a:t>Velocity at center of floc</a:t>
            </a:r>
          </a:p>
        </p:txBody>
      </p:sp>
      <p:cxnSp>
        <p:nvCxnSpPr>
          <p:cNvPr id="75" name="Straight Arrow Connector 74"/>
          <p:cNvCxnSpPr>
            <a:stCxn id="73" idx="1"/>
          </p:cNvCxnSpPr>
          <p:nvPr/>
        </p:nvCxnSpPr>
        <p:spPr bwMode="auto">
          <a:xfrm flipH="1">
            <a:off x="2604977" y="2111674"/>
            <a:ext cx="1584251" cy="791014"/>
          </a:xfrm>
          <a:prstGeom prst="straightConnector1">
            <a:avLst/>
          </a:prstGeom>
          <a:noFill/>
          <a:ln w="12700" cap="flat" cmpd="sng" algn="ctr">
            <a:solidFill>
              <a:schemeClr val="bg2"/>
            </a:solidFill>
            <a:prstDash val="solid"/>
            <a:round/>
            <a:headEnd type="none" w="lg" len="med"/>
            <a:tailEnd type="arrow"/>
          </a:ln>
          <a:effectLst/>
        </p:spPr>
      </p:cxnSp>
      <p:sp>
        <p:nvSpPr>
          <p:cNvPr id="76" name="TextBox 75"/>
          <p:cNvSpPr txBox="1"/>
          <p:nvPr/>
        </p:nvSpPr>
        <p:spPr>
          <a:xfrm>
            <a:off x="4157329" y="4455041"/>
            <a:ext cx="4419800" cy="523220"/>
          </a:xfrm>
          <a:prstGeom prst="rect">
            <a:avLst/>
          </a:prstGeom>
          <a:noFill/>
        </p:spPr>
        <p:txBody>
          <a:bodyPr wrap="none" rtlCol="0">
            <a:spAutoFit/>
          </a:bodyPr>
          <a:lstStyle/>
          <a:p>
            <a:r>
              <a:rPr lang="en-US" dirty="0"/>
              <a:t>Failure point (floc stationary)</a:t>
            </a:r>
          </a:p>
        </p:txBody>
      </p:sp>
      <p:cxnSp>
        <p:nvCxnSpPr>
          <p:cNvPr id="78" name="Straight Arrow Connector 77"/>
          <p:cNvCxnSpPr/>
          <p:nvPr/>
        </p:nvCxnSpPr>
        <p:spPr bwMode="auto">
          <a:xfrm flipH="1" flipV="1">
            <a:off x="5305646" y="2881423"/>
            <a:ext cx="1116419" cy="1158949"/>
          </a:xfrm>
          <a:prstGeom prst="straightConnector1">
            <a:avLst/>
          </a:prstGeom>
          <a:noFill/>
          <a:ln w="12700" cap="flat" cmpd="sng" algn="ctr">
            <a:solidFill>
              <a:schemeClr val="bg2"/>
            </a:solidFill>
            <a:prstDash val="solid"/>
            <a:round/>
            <a:headEnd type="none" w="lg" len="med"/>
            <a:tailEnd type="arrow"/>
          </a:ln>
          <a:effectLst/>
        </p:spPr>
      </p:cxnSp>
      <p:sp>
        <p:nvSpPr>
          <p:cNvPr id="60" name="TextBox 59"/>
          <p:cNvSpPr txBox="1"/>
          <p:nvPr/>
        </p:nvSpPr>
        <p:spPr>
          <a:xfrm>
            <a:off x="6251944" y="2254102"/>
            <a:ext cx="2165978" cy="523220"/>
          </a:xfrm>
          <a:prstGeom prst="rect">
            <a:avLst/>
          </a:prstGeom>
          <a:noFill/>
        </p:spPr>
        <p:txBody>
          <a:bodyPr wrap="none" rtlCol="0">
            <a:spAutoFit/>
          </a:bodyPr>
          <a:lstStyle/>
          <a:p>
            <a:r>
              <a:rPr lang="en-US" dirty="0"/>
              <a:t>floc diameter</a:t>
            </a:r>
          </a:p>
        </p:txBody>
      </p:sp>
      <p:cxnSp>
        <p:nvCxnSpPr>
          <p:cNvPr id="69" name="Straight Arrow Connector 68"/>
          <p:cNvCxnSpPr>
            <a:cxnSpLocks/>
            <a:stCxn id="60" idx="1"/>
          </p:cNvCxnSpPr>
          <p:nvPr/>
        </p:nvCxnSpPr>
        <p:spPr bwMode="auto">
          <a:xfrm flipH="1">
            <a:off x="5785558" y="2515712"/>
            <a:ext cx="466386" cy="156613"/>
          </a:xfrm>
          <a:prstGeom prst="straightConnector1">
            <a:avLst/>
          </a:prstGeom>
          <a:noFill/>
          <a:ln w="12700" cap="flat" cmpd="sng" algn="ctr">
            <a:solidFill>
              <a:schemeClr val="bg2"/>
            </a:solidFill>
            <a:prstDash val="solid"/>
            <a:round/>
            <a:headEnd type="none" w="lg" len="med"/>
            <a:tailEnd type="arrow"/>
          </a:ln>
          <a:effectLst/>
        </p:spPr>
      </p:cxnSp>
      <p:sp>
        <p:nvSpPr>
          <p:cNvPr id="61" name="TextBox 60"/>
          <p:cNvSpPr txBox="1"/>
          <p:nvPr/>
        </p:nvSpPr>
        <p:spPr>
          <a:xfrm>
            <a:off x="6581547" y="4880336"/>
            <a:ext cx="2354491" cy="461665"/>
          </a:xfrm>
          <a:prstGeom prst="rect">
            <a:avLst/>
          </a:prstGeom>
          <a:noFill/>
        </p:spPr>
        <p:txBody>
          <a:bodyPr wrap="none" rtlCol="0">
            <a:spAutoFit/>
          </a:bodyPr>
          <a:lstStyle/>
          <a:p>
            <a:r>
              <a:rPr lang="en-US" sz="2400" dirty="0"/>
              <a:t>Terminal velocity</a:t>
            </a:r>
          </a:p>
        </p:txBody>
      </p:sp>
      <p:cxnSp>
        <p:nvCxnSpPr>
          <p:cNvPr id="71" name="Elbow Connector 70"/>
          <p:cNvCxnSpPr>
            <a:stCxn id="61" idx="1"/>
            <a:endCxn id="47" idx="0"/>
          </p:cNvCxnSpPr>
          <p:nvPr/>
        </p:nvCxnSpPr>
        <p:spPr bwMode="auto">
          <a:xfrm rot="10800000" flipV="1">
            <a:off x="5554827" y="5111169"/>
            <a:ext cx="1026720" cy="180940"/>
          </a:xfrm>
          <a:prstGeom prst="bentConnector2">
            <a:avLst/>
          </a:prstGeom>
          <a:noFill/>
          <a:ln w="12700" cap="flat" cmpd="sng" algn="ctr">
            <a:solidFill>
              <a:schemeClr val="bg2"/>
            </a:solidFill>
            <a:prstDash val="solid"/>
            <a:round/>
            <a:headEnd type="none" w="lg" len="med"/>
            <a:tailEnd type="arrow"/>
          </a:ln>
          <a:effectLst/>
        </p:spPr>
      </p:cxnSp>
      <p:sp>
        <p:nvSpPr>
          <p:cNvPr id="74" name="Rectangle 73"/>
          <p:cNvSpPr/>
          <p:nvPr/>
        </p:nvSpPr>
        <p:spPr bwMode="auto">
          <a:xfrm>
            <a:off x="5592726" y="5241851"/>
            <a:ext cx="255181" cy="393405"/>
          </a:xfrm>
          <a:prstGeom prst="rect">
            <a:avLst/>
          </a:prstGeom>
          <a:no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72" name="Oval 71"/>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grpSp>
        <p:nvGrpSpPr>
          <p:cNvPr id="52" name="Group 51"/>
          <p:cNvGrpSpPr/>
          <p:nvPr/>
        </p:nvGrpSpPr>
        <p:grpSpPr>
          <a:xfrm>
            <a:off x="306553" y="5901048"/>
            <a:ext cx="1085598" cy="627722"/>
            <a:chOff x="306553" y="5901048"/>
            <a:chExt cx="1085598" cy="627722"/>
          </a:xfrm>
        </p:grpSpPr>
        <p:pic>
          <p:nvPicPr>
            <p:cNvPr id="36" name="Picture 35"/>
            <p:cNvPicPr>
              <a:picLocks noChangeAspect="1"/>
            </p:cNvPicPr>
            <p:nvPr>
              <p:custDataLst>
                <p:tags r:id="rId14"/>
              </p:custDataLst>
            </p:nvPr>
          </p:nvPicPr>
          <p:blipFill>
            <a:blip r:embed="rId21" cstate="print">
              <a:extLst>
                <a:ext uri="{28A0092B-C50C-407E-A947-70E740481C1C}">
                  <a14:useLocalDpi xmlns:a14="http://schemas.microsoft.com/office/drawing/2010/main" val="0"/>
                </a:ext>
              </a:extLst>
            </a:blip>
            <a:stretch>
              <a:fillRect/>
            </a:stretch>
          </p:blipFill>
          <p:spPr>
            <a:xfrm>
              <a:off x="796441" y="6143284"/>
              <a:ext cx="595710" cy="196250"/>
            </a:xfrm>
            <a:prstGeom prst="rect">
              <a:avLst/>
            </a:prstGeom>
          </p:spPr>
        </p:pic>
        <p:pic>
          <p:nvPicPr>
            <p:cNvPr id="51" name="Picture 50"/>
            <p:cNvPicPr>
              <a:picLocks noChangeAspect="1"/>
            </p:cNvPicPr>
            <p:nvPr>
              <p:custDataLst>
                <p:tags r:id="rId15"/>
              </p:custDataLst>
            </p:nvPr>
          </p:nvPicPr>
          <p:blipFill>
            <a:blip r:embed="rId22" cstate="print">
              <a:extLst>
                <a:ext uri="{28A0092B-C50C-407E-A947-70E740481C1C}">
                  <a14:useLocalDpi xmlns:a14="http://schemas.microsoft.com/office/drawing/2010/main" val="0"/>
                </a:ext>
              </a:extLst>
            </a:blip>
            <a:stretch>
              <a:fillRect/>
            </a:stretch>
          </p:blipFill>
          <p:spPr>
            <a:xfrm rot="17758343">
              <a:off x="90817" y="6116784"/>
              <a:ext cx="627722" cy="196250"/>
            </a:xfrm>
            <a:prstGeom prst="rect">
              <a:avLst/>
            </a:prstGeom>
          </p:spPr>
        </p:pic>
      </p:grpSp>
      <p:grpSp>
        <p:nvGrpSpPr>
          <p:cNvPr id="83" name="Group 82">
            <a:extLst>
              <a:ext uri="{FF2B5EF4-FFF2-40B4-BE49-F238E27FC236}">
                <a16:creationId xmlns:a16="http://schemas.microsoft.com/office/drawing/2014/main" id="{5023624F-FFBE-4129-9CE5-DF76431D45C1}"/>
              </a:ext>
            </a:extLst>
          </p:cNvPr>
          <p:cNvGrpSpPr/>
          <p:nvPr/>
        </p:nvGrpSpPr>
        <p:grpSpPr>
          <a:xfrm>
            <a:off x="355294" y="5863616"/>
            <a:ext cx="399290" cy="751051"/>
            <a:chOff x="355294" y="5785312"/>
            <a:chExt cx="399290" cy="751051"/>
          </a:xfrm>
        </p:grpSpPr>
        <p:cxnSp>
          <p:nvCxnSpPr>
            <p:cNvPr id="85" name="Straight Arrow Connector 84">
              <a:extLst>
                <a:ext uri="{FF2B5EF4-FFF2-40B4-BE49-F238E27FC236}">
                  <a16:creationId xmlns:a16="http://schemas.microsoft.com/office/drawing/2014/main" id="{85514FEE-7184-45B4-812B-A6DB45E42489}"/>
                </a:ext>
              </a:extLst>
            </p:cNvPr>
            <p:cNvCxnSpPr/>
            <p:nvPr/>
          </p:nvCxnSpPr>
          <p:spPr bwMode="auto">
            <a:xfrm rot="5400000" flipH="1" flipV="1">
              <a:off x="217645" y="5935577"/>
              <a:ext cx="678239" cy="377710"/>
            </a:xfrm>
            <a:prstGeom prst="straightConnector1">
              <a:avLst/>
            </a:prstGeom>
            <a:noFill/>
            <a:ln w="25400" cap="flat" cmpd="sng" algn="ctr">
              <a:solidFill>
                <a:schemeClr val="accent1"/>
              </a:solidFill>
              <a:prstDash val="solid"/>
              <a:round/>
              <a:headEnd type="none" w="lg" len="med"/>
              <a:tailEnd type="arrow"/>
            </a:ln>
            <a:effectLst/>
          </p:spPr>
        </p:cxnSp>
        <p:cxnSp>
          <p:nvCxnSpPr>
            <p:cNvPr id="86" name="Straight Arrow Connector 85">
              <a:extLst>
                <a:ext uri="{FF2B5EF4-FFF2-40B4-BE49-F238E27FC236}">
                  <a16:creationId xmlns:a16="http://schemas.microsoft.com/office/drawing/2014/main" id="{C2B7C001-7FDA-4E6A-9835-FA01EED06261}"/>
                </a:ext>
              </a:extLst>
            </p:cNvPr>
            <p:cNvCxnSpPr/>
            <p:nvPr/>
          </p:nvCxnSpPr>
          <p:spPr bwMode="auto">
            <a:xfrm rot="5400000" flipH="1" flipV="1">
              <a:off x="397536" y="6133396"/>
              <a:ext cx="678239" cy="0"/>
            </a:xfrm>
            <a:prstGeom prst="straightConnector1">
              <a:avLst/>
            </a:prstGeom>
            <a:noFill/>
            <a:ln w="25400" cap="flat" cmpd="sng" algn="ctr">
              <a:solidFill>
                <a:schemeClr val="accent1"/>
              </a:solidFill>
              <a:prstDash val="solid"/>
              <a:round/>
              <a:headEnd type="none" w="lg" len="med"/>
              <a:tailEnd type="arrow"/>
            </a:ln>
            <a:effectLst/>
          </p:spPr>
        </p:cxnSp>
        <p:cxnSp>
          <p:nvCxnSpPr>
            <p:cNvPr id="87" name="Straight Arrow Connector 86">
              <a:extLst>
                <a:ext uri="{FF2B5EF4-FFF2-40B4-BE49-F238E27FC236}">
                  <a16:creationId xmlns:a16="http://schemas.microsoft.com/office/drawing/2014/main" id="{38ACA051-ED07-4D8F-97B3-97DDE1B2C516}"/>
                </a:ext>
              </a:extLst>
            </p:cNvPr>
            <p:cNvCxnSpPr/>
            <p:nvPr/>
          </p:nvCxnSpPr>
          <p:spPr bwMode="auto">
            <a:xfrm rot="5400000" flipH="1" flipV="1">
              <a:off x="565729" y="6277775"/>
              <a:ext cx="0" cy="377710"/>
            </a:xfrm>
            <a:prstGeom prst="straightConnector1">
              <a:avLst/>
            </a:prstGeom>
            <a:noFill/>
            <a:ln w="25400" cap="flat" cmpd="sng" algn="ctr">
              <a:solidFill>
                <a:schemeClr val="accent1"/>
              </a:solidFill>
              <a:prstDash val="solid"/>
              <a:round/>
              <a:headEnd type="none" w="lg" len="med"/>
              <a:tailEnd type="arrow"/>
            </a:ln>
            <a:effectLst/>
          </p:spPr>
        </p:cxnSp>
        <p:sp>
          <p:nvSpPr>
            <p:cNvPr id="88" name="TextBox 87">
              <a:extLst>
                <a:ext uri="{FF2B5EF4-FFF2-40B4-BE49-F238E27FC236}">
                  <a16:creationId xmlns:a16="http://schemas.microsoft.com/office/drawing/2014/main" id="{7CC199DA-E74C-4D3A-A22A-83E8D7DADB0B}"/>
                </a:ext>
              </a:extLst>
            </p:cNvPr>
            <p:cNvSpPr txBox="1"/>
            <p:nvPr/>
          </p:nvSpPr>
          <p:spPr>
            <a:xfrm>
              <a:off x="355294" y="6167031"/>
              <a:ext cx="330540" cy="369332"/>
            </a:xfrm>
            <a:prstGeom prst="rect">
              <a:avLst/>
            </a:prstGeom>
            <a:noFill/>
          </p:spPr>
          <p:txBody>
            <a:bodyPr wrap="none" rtlCol="0">
              <a:spAutoFit/>
            </a:bodyPr>
            <a:lstStyle/>
            <a:p>
              <a:r>
                <a:rPr lang="en-US" sz="1800" dirty="0">
                  <a:latin typeface="Symbol" pitchFamily="18" charset="2"/>
                </a:rPr>
                <a:t>a</a:t>
              </a:r>
            </a:p>
          </p:txBody>
        </p:sp>
      </p:grpSp>
      <p:pic>
        <p:nvPicPr>
          <p:cNvPr id="40" name="Picture 39"/>
          <p:cNvPicPr>
            <a:picLocks noChangeAspect="1"/>
          </p:cNvPicPr>
          <p:nvPr>
            <p:custDataLst>
              <p:tags r:id="rId2"/>
            </p:custDataLst>
          </p:nvPr>
        </p:nvPicPr>
        <p:blipFill>
          <a:blip r:embed="rId23" cstate="print">
            <a:extLst>
              <a:ext uri="{28A0092B-C50C-407E-A947-70E740481C1C}">
                <a14:useLocalDpi xmlns:a14="http://schemas.microsoft.com/office/drawing/2010/main" val="0"/>
              </a:ext>
            </a:extLst>
          </a:blip>
          <a:stretch>
            <a:fillRect/>
          </a:stretch>
        </p:blipFill>
        <p:spPr>
          <a:xfrm>
            <a:off x="1567310" y="5990761"/>
            <a:ext cx="1782856" cy="496762"/>
          </a:xfrm>
          <a:prstGeom prst="rect">
            <a:avLst/>
          </a:prstGeom>
        </p:spPr>
      </p:pic>
      <p:pic>
        <p:nvPicPr>
          <p:cNvPr id="2" name="Picture 1"/>
          <p:cNvPicPr>
            <a:picLocks noChangeAspect="1"/>
          </p:cNvPicPr>
          <p:nvPr>
            <p:custDataLst>
              <p:tags r:id="rId3"/>
            </p:custDataLst>
          </p:nvPr>
        </p:nvPicPr>
        <p:blipFill>
          <a:blip r:embed="rId24" cstate="print">
            <a:extLst>
              <a:ext uri="{28A0092B-C50C-407E-A947-70E740481C1C}">
                <a14:useLocalDpi xmlns:a14="http://schemas.microsoft.com/office/drawing/2010/main" val="0"/>
              </a:ext>
            </a:extLst>
          </a:blip>
          <a:stretch>
            <a:fillRect/>
          </a:stretch>
        </p:blipFill>
        <p:spPr>
          <a:xfrm>
            <a:off x="3729260" y="2511162"/>
            <a:ext cx="2130593" cy="491391"/>
          </a:xfrm>
          <a:prstGeom prst="rect">
            <a:avLst/>
          </a:prstGeom>
        </p:spPr>
      </p:pic>
      <p:pic>
        <p:nvPicPr>
          <p:cNvPr id="3" name="Picture 2"/>
          <p:cNvPicPr>
            <a:picLocks noChangeAspect="1"/>
          </p:cNvPicPr>
          <p:nvPr>
            <p:custDataLst>
              <p:tags r:id="rId4"/>
            </p:custDataLst>
          </p:nvPr>
        </p:nvPicPr>
        <p:blipFill>
          <a:blip r:embed="rId25" cstate="print">
            <a:extLst>
              <a:ext uri="{28A0092B-C50C-407E-A947-70E740481C1C}">
                <a14:useLocalDpi xmlns:a14="http://schemas.microsoft.com/office/drawing/2010/main" val="0"/>
              </a:ext>
            </a:extLst>
          </a:blip>
          <a:stretch>
            <a:fillRect/>
          </a:stretch>
        </p:blipFill>
        <p:spPr>
          <a:xfrm>
            <a:off x="4090242" y="3821044"/>
            <a:ext cx="2125714" cy="522666"/>
          </a:xfrm>
          <a:prstGeom prst="rect">
            <a:avLst/>
          </a:prstGeom>
        </p:spPr>
      </p:pic>
      <p:pic>
        <p:nvPicPr>
          <p:cNvPr id="32" name="Picture 31"/>
          <p:cNvPicPr>
            <a:picLocks noChangeAspect="1"/>
          </p:cNvPicPr>
          <p:nvPr>
            <p:custDataLst>
              <p:tags r:id="rId5"/>
            </p:custDataLst>
          </p:nvPr>
        </p:nvPicPr>
        <p:blipFill>
          <a:blip r:embed="rId23" cstate="print">
            <a:extLst>
              <a:ext uri="{28A0092B-C50C-407E-A947-70E740481C1C}">
                <a14:useLocalDpi xmlns:a14="http://schemas.microsoft.com/office/drawing/2010/main" val="0"/>
              </a:ext>
            </a:extLst>
          </a:blip>
          <a:stretch>
            <a:fillRect/>
          </a:stretch>
        </p:blipFill>
        <p:spPr>
          <a:xfrm>
            <a:off x="6447882" y="3866255"/>
            <a:ext cx="1782856" cy="496762"/>
          </a:xfrm>
          <a:prstGeom prst="rect">
            <a:avLst/>
          </a:prstGeom>
        </p:spPr>
      </p:pic>
      <p:pic>
        <p:nvPicPr>
          <p:cNvPr id="47" name="Picture 46"/>
          <p:cNvPicPr>
            <a:picLocks noChangeAspect="1"/>
          </p:cNvPicPr>
          <p:nvPr>
            <p:custDataLst>
              <p:tags r:id="rId6"/>
            </p:custDataLst>
          </p:nvPr>
        </p:nvPicPr>
        <p:blipFill>
          <a:blip r:embed="rId26" cstate="print">
            <a:extLst>
              <a:ext uri="{28A0092B-C50C-407E-A947-70E740481C1C}">
                <a14:useLocalDpi xmlns:a14="http://schemas.microsoft.com/office/drawing/2010/main" val="0"/>
              </a:ext>
            </a:extLst>
          </a:blip>
          <a:stretch>
            <a:fillRect/>
          </a:stretch>
        </p:blipFill>
        <p:spPr>
          <a:xfrm>
            <a:off x="4306066" y="5292109"/>
            <a:ext cx="2497521" cy="234666"/>
          </a:xfrm>
          <a:prstGeom prst="rect">
            <a:avLst/>
          </a:prstGeom>
        </p:spPr>
      </p:pic>
      <p:pic>
        <p:nvPicPr>
          <p:cNvPr id="4" name="Picture 3"/>
          <p:cNvPicPr>
            <a:picLocks noChangeAspect="1"/>
          </p:cNvPicPr>
          <p:nvPr>
            <p:custDataLst>
              <p:tags r:id="rId7"/>
            </p:custDataLst>
          </p:nvPr>
        </p:nvPicPr>
        <p:blipFill>
          <a:blip r:embed="rId27" cstate="print">
            <a:extLst>
              <a:ext uri="{28A0092B-C50C-407E-A947-70E740481C1C}">
                <a14:useLocalDpi xmlns:a14="http://schemas.microsoft.com/office/drawing/2010/main" val="0"/>
              </a:ext>
            </a:extLst>
          </a:blip>
          <a:stretch>
            <a:fillRect/>
          </a:stretch>
        </p:blipFill>
        <p:spPr>
          <a:xfrm>
            <a:off x="3970761" y="5998429"/>
            <a:ext cx="2166857" cy="522666"/>
          </a:xfrm>
          <a:prstGeom prst="rect">
            <a:avLst/>
          </a:prstGeom>
        </p:spPr>
      </p:pic>
      <p:pic>
        <p:nvPicPr>
          <p:cNvPr id="10" name="Picture 9"/>
          <p:cNvPicPr>
            <a:picLocks noChangeAspect="1"/>
          </p:cNvPicPr>
          <p:nvPr>
            <p:custDataLst>
              <p:tags r:id="rId8"/>
            </p:custDataLst>
          </p:nvPr>
        </p:nvPicPr>
        <p:blipFill>
          <a:blip r:embed="rId28" cstate="print">
            <a:extLst>
              <a:ext uri="{28A0092B-C50C-407E-A947-70E740481C1C}">
                <a14:useLocalDpi xmlns:a14="http://schemas.microsoft.com/office/drawing/2010/main" val="0"/>
              </a:ext>
            </a:extLst>
          </a:blip>
          <a:stretch>
            <a:fillRect/>
          </a:stretch>
        </p:blipFill>
        <p:spPr>
          <a:xfrm>
            <a:off x="6609685" y="5918043"/>
            <a:ext cx="1560381" cy="574476"/>
          </a:xfrm>
          <a:prstGeom prst="rect">
            <a:avLst/>
          </a:prstGeom>
        </p:spPr>
      </p:pic>
      <p:pic>
        <p:nvPicPr>
          <p:cNvPr id="28" name="Picture 27">
            <a:extLst>
              <a:ext uri="{FF2B5EF4-FFF2-40B4-BE49-F238E27FC236}">
                <a16:creationId xmlns:a16="http://schemas.microsoft.com/office/drawing/2014/main" id="{E2FD57B1-FF75-4DC8-91D5-071692D66355}"/>
              </a:ext>
            </a:extLst>
          </p:cNvPr>
          <p:cNvPicPr>
            <a:picLocks noChangeAspect="1"/>
          </p:cNvPicPr>
          <p:nvPr>
            <p:custDataLst>
              <p:tags r:id="rId9"/>
            </p:custDataLst>
          </p:nvPr>
        </p:nvPicPr>
        <p:blipFill>
          <a:blip r:embed="rId29" cstate="print">
            <a:extLst>
              <a:ext uri="{28A0092B-C50C-407E-A947-70E740481C1C}">
                <a14:useLocalDpi xmlns:a14="http://schemas.microsoft.com/office/drawing/2010/main" val="0"/>
              </a:ext>
            </a:extLst>
          </a:blip>
          <a:stretch>
            <a:fillRect/>
          </a:stretch>
        </p:blipFill>
        <p:spPr>
          <a:xfrm>
            <a:off x="10092597" y="2007827"/>
            <a:ext cx="3190857" cy="7254857"/>
          </a:xfrm>
          <a:prstGeom prst="rect">
            <a:avLst/>
          </a:prstGeom>
        </p:spPr>
      </p:pic>
      <p:pic>
        <p:nvPicPr>
          <p:cNvPr id="31" name="Picture 30"/>
          <p:cNvPicPr>
            <a:picLocks noChangeAspect="1"/>
          </p:cNvPicPr>
          <p:nvPr>
            <p:custDataLst>
              <p:tags r:id="rId10"/>
            </p:custDataLst>
          </p:nvPr>
        </p:nvPicPr>
        <p:blipFill>
          <a:blip r:embed="rId30" cstate="print">
            <a:extLst>
              <a:ext uri="{28A0092B-C50C-407E-A947-70E740481C1C}">
                <a14:useLocalDpi xmlns:a14="http://schemas.microsoft.com/office/drawing/2010/main" val="0"/>
              </a:ext>
            </a:extLst>
          </a:blip>
          <a:stretch>
            <a:fillRect/>
          </a:stretch>
        </p:blipFill>
        <p:spPr>
          <a:xfrm>
            <a:off x="2083382" y="7002400"/>
            <a:ext cx="6384762" cy="664381"/>
          </a:xfrm>
          <a:prstGeom prst="rect">
            <a:avLst/>
          </a:prstGeom>
        </p:spPr>
      </p:pic>
      <p:pic>
        <p:nvPicPr>
          <p:cNvPr id="33" name="Picture 32"/>
          <p:cNvPicPr>
            <a:picLocks noChangeAspect="1"/>
          </p:cNvPicPr>
          <p:nvPr>
            <p:custDataLst>
              <p:tags r:id="rId11"/>
            </p:custDataLst>
          </p:nvPr>
        </p:nvPicPr>
        <p:blipFill>
          <a:blip r:embed="rId31" cstate="print">
            <a:extLst>
              <a:ext uri="{28A0092B-C50C-407E-A947-70E740481C1C}">
                <a14:useLocalDpi xmlns:a14="http://schemas.microsoft.com/office/drawing/2010/main" val="0"/>
              </a:ext>
            </a:extLst>
          </a:blip>
          <a:stretch>
            <a:fillRect/>
          </a:stretch>
        </p:blipFill>
        <p:spPr>
          <a:xfrm>
            <a:off x="2185737" y="7986314"/>
            <a:ext cx="6261333" cy="641524"/>
          </a:xfrm>
          <a:prstGeom prst="rect">
            <a:avLst/>
          </a:prstGeom>
        </p:spPr>
      </p:pic>
      <p:pic>
        <p:nvPicPr>
          <p:cNvPr id="34" name="Picture 33"/>
          <p:cNvPicPr>
            <a:picLocks noChangeAspect="1"/>
          </p:cNvPicPr>
          <p:nvPr>
            <p:custDataLst>
              <p:tags r:id="rId12"/>
            </p:custDataLst>
          </p:nvPr>
        </p:nvPicPr>
        <p:blipFill>
          <a:blip r:embed="rId32" cstate="print">
            <a:extLst>
              <a:ext uri="{28A0092B-C50C-407E-A947-70E740481C1C}">
                <a14:useLocalDpi xmlns:a14="http://schemas.microsoft.com/office/drawing/2010/main" val="0"/>
              </a:ext>
            </a:extLst>
          </a:blip>
          <a:stretch>
            <a:fillRect/>
          </a:stretch>
        </p:blipFill>
        <p:spPr>
          <a:xfrm>
            <a:off x="2450321" y="8928595"/>
            <a:ext cx="6262856" cy="620190"/>
          </a:xfrm>
          <a:prstGeom prst="rect">
            <a:avLst/>
          </a:prstGeom>
        </p:spPr>
      </p:pic>
      <p:pic>
        <p:nvPicPr>
          <p:cNvPr id="14" name="Picture 13"/>
          <p:cNvPicPr>
            <a:picLocks noChangeAspect="1"/>
          </p:cNvPicPr>
          <p:nvPr>
            <p:custDataLst>
              <p:tags r:id="rId13"/>
            </p:custDataLst>
          </p:nvPr>
        </p:nvPicPr>
        <p:blipFill>
          <a:blip r:embed="rId33" cstate="print">
            <a:extLst>
              <a:ext uri="{28A0092B-C50C-407E-A947-70E740481C1C}">
                <a14:useLocalDpi xmlns:a14="http://schemas.microsoft.com/office/drawing/2010/main" val="0"/>
              </a:ext>
            </a:extLst>
          </a:blip>
          <a:stretch>
            <a:fillRect/>
          </a:stretch>
        </p:blipFill>
        <p:spPr>
          <a:xfrm>
            <a:off x="2108220" y="2886687"/>
            <a:ext cx="687238" cy="17676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Spacing as a function of floc terminal velocity</a:t>
            </a:r>
          </a:p>
        </p:txBody>
      </p:sp>
      <p:sp>
        <p:nvSpPr>
          <p:cNvPr id="15" name="TextBox 14"/>
          <p:cNvSpPr txBox="1"/>
          <p:nvPr/>
        </p:nvSpPr>
        <p:spPr>
          <a:xfrm>
            <a:off x="5380075" y="3263606"/>
            <a:ext cx="3540642" cy="954107"/>
          </a:xfrm>
          <a:prstGeom prst="rect">
            <a:avLst/>
          </a:prstGeom>
          <a:noFill/>
        </p:spPr>
        <p:txBody>
          <a:bodyPr wrap="square" rtlCol="0">
            <a:spAutoFit/>
          </a:bodyPr>
          <a:lstStyle/>
          <a:p>
            <a:r>
              <a:rPr lang="en-US" dirty="0"/>
              <a:t>Sedimentation velocity solved for diameter</a:t>
            </a:r>
          </a:p>
        </p:txBody>
      </p:sp>
      <p:sp>
        <p:nvSpPr>
          <p:cNvPr id="17" name="TextBox 16"/>
          <p:cNvSpPr txBox="1"/>
          <p:nvPr/>
        </p:nvSpPr>
        <p:spPr>
          <a:xfrm>
            <a:off x="4784651" y="1935126"/>
            <a:ext cx="4040372" cy="954107"/>
          </a:xfrm>
          <a:prstGeom prst="rect">
            <a:avLst/>
          </a:prstGeom>
          <a:noFill/>
        </p:spPr>
        <p:txBody>
          <a:bodyPr wrap="square" rtlCol="0">
            <a:spAutoFit/>
          </a:bodyPr>
          <a:lstStyle/>
          <a:p>
            <a:r>
              <a:rPr lang="en-US" dirty="0"/>
              <a:t>But terminal velocity and </a:t>
            </a:r>
            <a:r>
              <a:rPr lang="en-US" u="sng" dirty="0"/>
              <a:t>floc</a:t>
            </a:r>
            <a:r>
              <a:rPr lang="en-US" dirty="0"/>
              <a:t> diameter are related!</a:t>
            </a:r>
          </a:p>
        </p:txBody>
      </p:sp>
      <p:sp>
        <p:nvSpPr>
          <p:cNvPr id="18" name="TextBox 17"/>
          <p:cNvSpPr txBox="1"/>
          <p:nvPr/>
        </p:nvSpPr>
        <p:spPr>
          <a:xfrm>
            <a:off x="127592" y="6027003"/>
            <a:ext cx="8846288" cy="830997"/>
          </a:xfrm>
          <a:prstGeom prst="rect">
            <a:avLst/>
          </a:prstGeom>
          <a:noFill/>
        </p:spPr>
        <p:txBody>
          <a:bodyPr wrap="square" rtlCol="0">
            <a:spAutoFit/>
          </a:bodyPr>
          <a:lstStyle/>
          <a:p>
            <a:r>
              <a:rPr lang="en-US" sz="2400" dirty="0"/>
              <a:t>This is the smallest spacing that will allow a floc with a given settling velocity to remain stationary on the slope (and not be carried upward)</a:t>
            </a:r>
          </a:p>
        </p:txBody>
      </p:sp>
      <p:sp>
        <p:nvSpPr>
          <p:cNvPr id="10" name="Oval 9"/>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7592" y="3400683"/>
            <a:ext cx="5179428" cy="699429"/>
          </a:xfrm>
          <a:prstGeom prst="rect">
            <a:avLst/>
          </a:prstGeom>
        </p:spPr>
      </p:pic>
      <p:pic>
        <p:nvPicPr>
          <p:cNvPr id="9" name="Picture 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12731" y="4696183"/>
            <a:ext cx="8303807" cy="883712"/>
          </a:xfrm>
          <a:prstGeom prst="rect">
            <a:avLst/>
          </a:prstGeom>
        </p:spPr>
      </p:pic>
      <p:pic>
        <p:nvPicPr>
          <p:cNvPr id="4" name="Picture 3"/>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405917" y="2123416"/>
            <a:ext cx="1560381" cy="57447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filter observations</a:t>
            </a:r>
          </a:p>
        </p:txBody>
      </p:sp>
      <p:sp>
        <p:nvSpPr>
          <p:cNvPr id="3" name="Content Placeholder 2"/>
          <p:cNvSpPr>
            <a:spLocks noGrp="1"/>
          </p:cNvSpPr>
          <p:nvPr>
            <p:ph idx="1"/>
          </p:nvPr>
        </p:nvSpPr>
        <p:spPr/>
        <p:txBody>
          <a:bodyPr/>
          <a:lstStyle/>
          <a:p>
            <a:r>
              <a:rPr lang="en-US" dirty="0"/>
              <a:t>First order removal with respect to depth initially</a:t>
            </a:r>
          </a:p>
          <a:p>
            <a:r>
              <a:rPr lang="en-US" dirty="0"/>
              <a:t>Turbidity above the primary filter is similar to raw water turbidity </a:t>
            </a:r>
            <a:r>
              <a:rPr lang="en-US" sz="2800" dirty="0"/>
              <a:t>(Dr. Casey Garland observation)</a:t>
            </a:r>
            <a:endParaRPr lang="en-US" dirty="0"/>
          </a:p>
          <a:p>
            <a:r>
              <a:rPr lang="en-US" dirty="0"/>
              <a:t>Primary particle capture may continue at primary filter depths greater than 1 m</a:t>
            </a:r>
          </a:p>
        </p:txBody>
      </p:sp>
    </p:spTree>
    <p:extLst>
      <p:ext uri="{BB962C8B-B14F-4D97-AF65-F5344CB8AC3E}">
        <p14:creationId xmlns:p14="http://schemas.microsoft.com/office/powerpoint/2010/main" val="23458008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88FB-1354-4552-A9B8-54B166385CE6}"/>
              </a:ext>
            </a:extLst>
          </p:cNvPr>
          <p:cNvSpPr>
            <a:spLocks noGrp="1"/>
          </p:cNvSpPr>
          <p:nvPr>
            <p:ph type="title"/>
          </p:nvPr>
        </p:nvSpPr>
        <p:spPr/>
        <p:txBody>
          <a:bodyPr/>
          <a:lstStyle/>
          <a:p>
            <a:r>
              <a:rPr lang="en-US" dirty="0"/>
              <a:t>Given fractal dimension = 2</a:t>
            </a:r>
          </a:p>
        </p:txBody>
      </p:sp>
      <p:pic>
        <p:nvPicPr>
          <p:cNvPr id="5" name="Picture 4" descr="\documentclass{article}&#10;\usepackage{amsmath}&#10;\pagestyle{empty}&#10;\begin{document}&#10;&#10;$$S \approx \frac{3 \bar v_{z_{Plate}}}{\sin^2 \alpha}  D_0 &#10;\left( \frac{18 \Phi \nu_{H_2O}}{g D_0^2} \frac{\rho_{H_2O}}{\rho_{Floc_0} - \rho_{H_2O}} &#10;\right)$$&#10;&#10;&#10;\end{document}" title="IguanaTex Bitmap Display">
            <a:extLst>
              <a:ext uri="{FF2B5EF4-FFF2-40B4-BE49-F238E27FC236}">
                <a16:creationId xmlns:a16="http://schemas.microsoft.com/office/drawing/2014/main" id="{65BDDF1D-3329-4FF1-9C98-08703EB32DC2}"/>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33045" y="1970569"/>
            <a:ext cx="5947243" cy="772045"/>
          </a:xfrm>
          <a:prstGeom prst="rect">
            <a:avLst/>
          </a:prstGeom>
        </p:spPr>
      </p:pic>
      <p:pic>
        <p:nvPicPr>
          <p:cNvPr id="12" name="Picture 11" descr="\documentclass{article}&#10;\usepackage{amsmath}&#10;\pagestyle{empty}&#10;\begin{document}&#10;&#10;$$S \approx \frac{3 \bar v_{z_{Plate}}}{\sin^2 \alpha}  &#10;\left( \frac{18 \nu}{g D_{cp}} \frac{\rho_{H_2O}}{\rho_{cp} - \rho_{H_2O}} &#10;\right)$$&#10;&#10;&#10;\end{document}" title="IguanaTex Bitmap Display">
            <a:extLst>
              <a:ext uri="{FF2B5EF4-FFF2-40B4-BE49-F238E27FC236}">
                <a16:creationId xmlns:a16="http://schemas.microsoft.com/office/drawing/2014/main" id="{9B56670C-90D6-42EE-A3AE-F2E8BFADD91F}"/>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17281" y="3341583"/>
            <a:ext cx="4572580" cy="775896"/>
          </a:xfrm>
          <a:prstGeom prst="rect">
            <a:avLst/>
          </a:prstGeom>
        </p:spPr>
      </p:pic>
    </p:spTree>
    <p:extLst>
      <p:ext uri="{BB962C8B-B14F-4D97-AF65-F5344CB8AC3E}">
        <p14:creationId xmlns:p14="http://schemas.microsoft.com/office/powerpoint/2010/main" val="2856179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Slide Capture Velocity</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276046" y="2993366"/>
                <a:ext cx="8652294" cy="2861094"/>
              </a:xfrm>
            </p:spPr>
            <p:txBody>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i="1">
                            <a:latin typeface="Cambria Math"/>
                          </a:rPr>
                          <m:t>𝑆𝑙𝑖𝑑𝑒</m:t>
                        </m:r>
                      </m:sub>
                    </m:sSub>
                  </m:oMath>
                </a14:m>
                <a:r>
                  <a:rPr lang="en-US" sz="2400" dirty="0"/>
                  <a:t> is the terminal sedimentation velocity (</a:t>
                </a:r>
                <a:r>
                  <a:rPr lang="en-US" sz="2400" dirty="0" err="1"/>
                  <a:t>V</a:t>
                </a:r>
                <a:r>
                  <a:rPr lang="en-US" sz="2400" baseline="-25000" dirty="0" err="1"/>
                  <a:t>t</a:t>
                </a:r>
                <a:r>
                  <a:rPr lang="en-US" sz="2400" dirty="0"/>
                  <a:t>) of the slowest-settling floc that can slide down an incline. Flocs with this terminal velocity (the slide velocity) will be held stationary on the incline because of a balance between gravitational forces and fluid drag. Flocs with a terminal velocity lower than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𝑉</m:t>
                        </m:r>
                      </m:e>
                      <m:sub>
                        <m:r>
                          <a:rPr lang="en-US" sz="2400" i="1">
                            <a:latin typeface="Cambria Math"/>
                          </a:rPr>
                          <m:t>𝑆𝑙𝑖𝑑𝑒</m:t>
                        </m:r>
                      </m:sub>
                    </m:sSub>
                  </m:oMath>
                </a14:m>
                <a:r>
                  <a:rPr lang="en-US" sz="2400" dirty="0"/>
                  <a:t> will be carried out the top of the tube (i.e., “roll up”) even if they settle onto the tube wall. Thus, the slide terminal velocity represents a constraint on the ability of plate settlers to capture flocs.</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276046" y="2993366"/>
                <a:ext cx="8652294" cy="2861094"/>
              </a:xfrm>
              <a:blipFill>
                <a:blip r:embed="rId3"/>
                <a:stretch>
                  <a:fillRect l="-1056" t="-1706" r="-634" b="-10448"/>
                </a:stretch>
              </a:blipFill>
            </p:spPr>
            <p:txBody>
              <a:bodyPr/>
              <a:lstStyle/>
              <a:p>
                <a:r>
                  <a:rPr lang="en-US">
                    <a:noFill/>
                  </a:rPr>
                  <a:t> </a:t>
                </a:r>
              </a:p>
            </p:txBody>
          </p:sp>
        </mc:Fallback>
      </mc:AlternateContent>
      <p:sp>
        <p:nvSpPr>
          <p:cNvPr id="8" name="TextBox 7"/>
          <p:cNvSpPr txBox="1"/>
          <p:nvPr/>
        </p:nvSpPr>
        <p:spPr>
          <a:xfrm>
            <a:off x="207033" y="6176514"/>
            <a:ext cx="8797601" cy="523220"/>
          </a:xfrm>
          <a:prstGeom prst="rect">
            <a:avLst/>
          </a:prstGeom>
          <a:noFill/>
        </p:spPr>
        <p:txBody>
          <a:bodyPr wrap="none" rtlCol="0">
            <a:spAutoFit/>
          </a:bodyPr>
          <a:lstStyle/>
          <a:p>
            <a:r>
              <a:rPr lang="en-US" dirty="0"/>
              <a:t>What happens if the primary particles are less dense? </a:t>
            </a:r>
            <a:r>
              <a:rPr lang="en-US" dirty="0">
                <a:solidFill>
                  <a:schemeClr val="accent4"/>
                </a:solidFill>
              </a:rPr>
              <a:t>_____</a:t>
            </a:r>
          </a:p>
        </p:txBody>
      </p:sp>
      <mc:AlternateContent xmlns:mc="http://schemas.openxmlformats.org/markup-compatibility/2006" xmlns:a14="http://schemas.microsoft.com/office/drawing/2010/main">
        <mc:Choice Requires="a14">
          <p:sp>
            <p:nvSpPr>
              <p:cNvPr id="9" name="Rectangle 8"/>
              <p:cNvSpPr/>
              <p:nvPr/>
            </p:nvSpPr>
            <p:spPr>
              <a:xfrm>
                <a:off x="7975851" y="6169387"/>
                <a:ext cx="1096710" cy="461665"/>
              </a:xfrm>
              <a:prstGeom prst="rect">
                <a:avLst/>
              </a:prstGeom>
            </p:spPr>
            <p:txBody>
              <a:bodyPr wrap="none">
                <a:spAutoFit/>
              </a:bodyPr>
              <a:lstStyle/>
              <a:p>
                <a14:m>
                  <m:oMath xmlns:m="http://schemas.openxmlformats.org/officeDocument/2006/math">
                    <m:sSub>
                      <m:sSubPr>
                        <m:ctrlPr>
                          <a:rPr lang="en-US" sz="2400" i="1" smtClean="0">
                            <a:solidFill>
                              <a:schemeClr val="accent4"/>
                            </a:solidFill>
                            <a:latin typeface="Cambria Math" panose="02040503050406030204" pitchFamily="18" charset="0"/>
                          </a:rPr>
                        </m:ctrlPr>
                      </m:sSubPr>
                      <m:e>
                        <m:r>
                          <a:rPr lang="en-US" sz="2400" i="1">
                            <a:solidFill>
                              <a:schemeClr val="accent4"/>
                            </a:solidFill>
                            <a:latin typeface="Cambria Math"/>
                          </a:rPr>
                          <m:t>𝑉</m:t>
                        </m:r>
                      </m:e>
                      <m:sub>
                        <m:r>
                          <a:rPr lang="en-US" sz="2400" i="1">
                            <a:solidFill>
                              <a:schemeClr val="accent4"/>
                            </a:solidFill>
                            <a:latin typeface="Cambria Math"/>
                          </a:rPr>
                          <m:t>𝑆𝑙𝑖𝑑𝑒</m:t>
                        </m:r>
                      </m:sub>
                    </m:sSub>
                  </m:oMath>
                </a14:m>
                <a:r>
                  <a:rPr lang="en-US" sz="2400" baseline="-25000" dirty="0">
                    <a:solidFill>
                      <a:schemeClr val="accent4"/>
                    </a:solidFill>
                  </a:rPr>
                  <a:t> </a:t>
                </a:r>
                <a:r>
                  <a:rPr lang="en-US" sz="2400" dirty="0">
                    <a:solidFill>
                      <a:schemeClr val="accent4"/>
                    </a:solidFill>
                  </a:rPr>
                  <a:t>↑</a:t>
                </a:r>
              </a:p>
            </p:txBody>
          </p:sp>
        </mc:Choice>
        <mc:Fallback xmlns="">
          <p:sp>
            <p:nvSpPr>
              <p:cNvPr id="9" name="Rectangle 8"/>
              <p:cNvSpPr>
                <a:spLocks noRot="1" noChangeAspect="1" noMove="1" noResize="1" noEditPoints="1" noAdjustHandles="1" noChangeArrowheads="1" noChangeShapeType="1" noTextEdit="1"/>
              </p:cNvSpPr>
              <p:nvPr/>
            </p:nvSpPr>
            <p:spPr>
              <a:xfrm>
                <a:off x="7975851" y="6169387"/>
                <a:ext cx="1096710" cy="461665"/>
              </a:xfrm>
              <a:prstGeom prst="rect">
                <a:avLst/>
              </a:prstGeom>
              <a:blipFill rotWithShape="1">
                <a:blip r:embed="rId6"/>
                <a:stretch>
                  <a:fillRect l="-1111" t="-10526" r="-7222" b="-28947"/>
                </a:stretch>
              </a:blipFill>
            </p:spPr>
            <p:txBody>
              <a:bodyPr/>
              <a:lstStyle/>
              <a:p>
                <a:r>
                  <a:rPr lang="en-US">
                    <a:noFill/>
                  </a:rPr>
                  <a:t> </a:t>
                </a:r>
              </a:p>
            </p:txBody>
          </p:sp>
        </mc:Fallback>
      </mc:AlternateContent>
      <p:sp>
        <p:nvSpPr>
          <p:cNvPr id="10" name="Oval 9"/>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66028" y="1868041"/>
            <a:ext cx="8306837" cy="77208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Experimental Evidence that the Slide Capture Velocity Matters</a:t>
            </a:r>
          </a:p>
        </p:txBody>
      </p:sp>
      <p:pic>
        <p:nvPicPr>
          <p:cNvPr id="17838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344" y="1790047"/>
            <a:ext cx="6048375" cy="4908465"/>
          </a:xfrm>
          <a:prstGeom prst="rect">
            <a:avLst/>
          </a:prstGeom>
          <a:noFill/>
          <a:ln w="9525">
            <a:noFill/>
            <a:miter lim="800000"/>
            <a:headEnd/>
            <a:tailEnd/>
          </a:ln>
        </p:spPr>
      </p:pic>
      <p:sp>
        <p:nvSpPr>
          <p:cNvPr id="6" name="TextBox 5"/>
          <p:cNvSpPr txBox="1"/>
          <p:nvPr/>
        </p:nvSpPr>
        <p:spPr>
          <a:xfrm>
            <a:off x="6507127" y="2328530"/>
            <a:ext cx="2636874" cy="1815882"/>
          </a:xfrm>
          <a:prstGeom prst="rect">
            <a:avLst/>
          </a:prstGeom>
          <a:noFill/>
        </p:spPr>
        <p:txBody>
          <a:bodyPr wrap="square" rtlCol="0">
            <a:spAutoFit/>
          </a:bodyPr>
          <a:lstStyle/>
          <a:p>
            <a:r>
              <a:rPr lang="en-US" dirty="0"/>
              <a:t>All experiments were performed at the same settle capture velocity</a:t>
            </a:r>
          </a:p>
        </p:txBody>
      </p:sp>
      <p:sp>
        <p:nvSpPr>
          <p:cNvPr id="7" name="Rectangle 6"/>
          <p:cNvSpPr/>
          <p:nvPr/>
        </p:nvSpPr>
        <p:spPr>
          <a:xfrm>
            <a:off x="6719777" y="4826675"/>
            <a:ext cx="2424223" cy="2031325"/>
          </a:xfrm>
          <a:prstGeom prst="rect">
            <a:avLst/>
          </a:prstGeom>
        </p:spPr>
        <p:txBody>
          <a:bodyPr wrap="square">
            <a:spAutoFit/>
          </a:bodyPr>
          <a:lstStyle/>
          <a:p>
            <a:r>
              <a:rPr lang="en-US" sz="1400" dirty="0">
                <a:hlinkClick r:id="rId4"/>
              </a:rPr>
              <a:t>Floc Roll-up and its Implications for the Spacing of Inclined Settlers Matthew W. Hurst, Michael J. Adelman, Monroe L. Weber-Shirk, Tanya S. </a:t>
            </a:r>
            <a:r>
              <a:rPr lang="en-US" sz="1400" dirty="0" err="1">
                <a:hlinkClick r:id="rId4"/>
              </a:rPr>
              <a:t>Cabrito</a:t>
            </a:r>
            <a:r>
              <a:rPr lang="en-US" sz="1400" dirty="0">
                <a:hlinkClick r:id="rId4"/>
              </a:rPr>
              <a:t>, </a:t>
            </a:r>
            <a:r>
              <a:rPr lang="en-US" sz="1400" dirty="0" err="1">
                <a:hlinkClick r:id="rId4"/>
              </a:rPr>
              <a:t>Cosme</a:t>
            </a:r>
            <a:r>
              <a:rPr lang="en-US" sz="1400" dirty="0">
                <a:hlinkClick r:id="rId4"/>
              </a:rPr>
              <a:t> </a:t>
            </a:r>
            <a:r>
              <a:rPr lang="en-US" sz="1400" dirty="0" err="1">
                <a:hlinkClick r:id="rId4"/>
              </a:rPr>
              <a:t>Somogyi</a:t>
            </a:r>
            <a:r>
              <a:rPr lang="en-US" sz="1400" dirty="0">
                <a:hlinkClick r:id="rId4"/>
              </a:rPr>
              <a:t>, and Leonard W. Lion. Journal of Environmental Engineering, submitted (2012)</a:t>
            </a:r>
            <a:endParaRPr lang="en-US" sz="1400" dirty="0"/>
          </a:p>
        </p:txBody>
      </p:sp>
      <p:sp>
        <p:nvSpPr>
          <p:cNvPr id="2" name="TextBox 1"/>
          <p:cNvSpPr txBox="1"/>
          <p:nvPr/>
        </p:nvSpPr>
        <p:spPr>
          <a:xfrm>
            <a:off x="578338" y="1497659"/>
            <a:ext cx="8335073" cy="338554"/>
          </a:xfrm>
          <a:prstGeom prst="rect">
            <a:avLst/>
          </a:prstGeom>
          <a:noFill/>
        </p:spPr>
        <p:txBody>
          <a:bodyPr wrap="square" rtlCol="0">
            <a:spAutoFit/>
          </a:bodyPr>
          <a:lstStyle/>
          <a:p>
            <a:r>
              <a:rPr lang="en-US" sz="1600" dirty="0"/>
              <a:t>If </a:t>
            </a:r>
            <a:r>
              <a:rPr lang="en-US" sz="1600" dirty="0" err="1"/>
              <a:t>V</a:t>
            </a:r>
            <a:r>
              <a:rPr lang="en-US" sz="1600" baseline="-25000" dirty="0" err="1"/>
              <a:t>Slide</a:t>
            </a:r>
            <a:r>
              <a:rPr lang="en-US" sz="1600" dirty="0"/>
              <a:t> is bigger than </a:t>
            </a:r>
            <a:r>
              <a:rPr lang="en-US" sz="1600" dirty="0" err="1"/>
              <a:t>V</a:t>
            </a:r>
            <a:r>
              <a:rPr lang="en-US" sz="1600" baseline="-25000" dirty="0" err="1"/>
              <a:t>Settle</a:t>
            </a:r>
            <a:r>
              <a:rPr lang="en-US" sz="1600" dirty="0"/>
              <a:t>, then some flocs that we expected to capture will slide out the top</a:t>
            </a:r>
          </a:p>
        </p:txBody>
      </p:sp>
      <p:sp>
        <p:nvSpPr>
          <p:cNvPr id="8" name="Oval 7"/>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4298623" y="1414021"/>
            <a:ext cx="4845377" cy="490193"/>
          </a:xfrm>
          <a:prstGeom prst="rect">
            <a:avLst/>
          </a:prstGeom>
          <a:solidFill>
            <a:schemeClr val="bg1"/>
          </a:solidFill>
          <a:ln w="12700" cap="flat" cmpd="sng" algn="ctr">
            <a:no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a:xfrm>
            <a:off x="182880" y="0"/>
            <a:ext cx="4389120" cy="1447800"/>
          </a:xfrm>
        </p:spPr>
        <p:txBody>
          <a:bodyPr/>
          <a:lstStyle/>
          <a:p>
            <a:r>
              <a:rPr lang="en-US" sz="4000" dirty="0"/>
              <a:t>Pressure drop </a:t>
            </a:r>
            <a:r>
              <a:rPr lang="en-US" sz="1600" dirty="0"/>
              <a:t>(from head loss)</a:t>
            </a:r>
            <a:r>
              <a:rPr lang="en-US" sz="4000" dirty="0"/>
              <a:t> </a:t>
            </a:r>
            <a:r>
              <a:rPr lang="en-US" sz="2400" dirty="0"/>
              <a:t>through plate settlers</a:t>
            </a:r>
            <a:endParaRPr lang="en-US" sz="4000" dirty="0"/>
          </a:p>
        </p:txBody>
      </p:sp>
      <p:sp>
        <p:nvSpPr>
          <p:cNvPr id="9" name="TextBox 8"/>
          <p:cNvSpPr txBox="1"/>
          <p:nvPr/>
        </p:nvSpPr>
        <p:spPr>
          <a:xfrm>
            <a:off x="3458817" y="2176763"/>
            <a:ext cx="2185214" cy="523220"/>
          </a:xfrm>
          <a:prstGeom prst="rect">
            <a:avLst/>
          </a:prstGeom>
          <a:noFill/>
        </p:spPr>
        <p:txBody>
          <a:bodyPr wrap="none" rtlCol="0">
            <a:spAutoFit/>
          </a:bodyPr>
          <a:lstStyle/>
          <a:p>
            <a:r>
              <a:rPr lang="en-US" dirty="0"/>
              <a:t>Force balance</a:t>
            </a:r>
          </a:p>
        </p:txBody>
      </p:sp>
      <p:sp>
        <p:nvSpPr>
          <p:cNvPr id="10" name="TextBox 9"/>
          <p:cNvSpPr txBox="1"/>
          <p:nvPr/>
        </p:nvSpPr>
        <p:spPr>
          <a:xfrm>
            <a:off x="3412434" y="3160643"/>
            <a:ext cx="2165273" cy="523220"/>
          </a:xfrm>
          <a:prstGeom prst="rect">
            <a:avLst/>
          </a:prstGeom>
          <a:noFill/>
        </p:spPr>
        <p:txBody>
          <a:bodyPr wrap="none" rtlCol="0">
            <a:spAutoFit/>
          </a:bodyPr>
          <a:lstStyle/>
          <a:p>
            <a:r>
              <a:rPr lang="en-US" dirty="0"/>
              <a:t>Viscous shear</a:t>
            </a:r>
          </a:p>
        </p:txBody>
      </p:sp>
      <p:sp>
        <p:nvSpPr>
          <p:cNvPr id="12" name="TextBox 11"/>
          <p:cNvSpPr txBox="1"/>
          <p:nvPr/>
        </p:nvSpPr>
        <p:spPr>
          <a:xfrm>
            <a:off x="3160644" y="4141305"/>
            <a:ext cx="3372678" cy="954107"/>
          </a:xfrm>
          <a:prstGeom prst="rect">
            <a:avLst/>
          </a:prstGeom>
          <a:noFill/>
        </p:spPr>
        <p:txBody>
          <a:bodyPr wrap="square" rtlCol="0">
            <a:spAutoFit/>
          </a:bodyPr>
          <a:lstStyle/>
          <a:p>
            <a:r>
              <a:rPr lang="en-US" dirty="0"/>
              <a:t>Change L to maintain capture velocity</a:t>
            </a:r>
          </a:p>
        </p:txBody>
      </p:sp>
      <p:sp>
        <p:nvSpPr>
          <p:cNvPr id="15" name="Rectangle 3"/>
          <p:cNvSpPr>
            <a:spLocks noChangeArrowheads="1"/>
          </p:cNvSpPr>
          <p:nvPr/>
        </p:nvSpPr>
        <p:spPr bwMode="auto">
          <a:xfrm>
            <a:off x="5143584" y="179019"/>
            <a:ext cx="3629025" cy="1058128"/>
          </a:xfrm>
          <a:prstGeom prst="rect">
            <a:avLst/>
          </a:prstGeom>
          <a:solidFill>
            <a:schemeClr val="hlink"/>
          </a:solidFill>
          <a:ln w="12700">
            <a:solidFill>
              <a:schemeClr val="tx1"/>
            </a:solidFill>
            <a:miter lim="800000"/>
            <a:headEnd/>
            <a:tailEnd/>
          </a:ln>
          <a:effectLst/>
        </p:spPr>
        <p:txBody>
          <a:bodyPr wrap="none" anchor="ctr"/>
          <a:lstStyle/>
          <a:p>
            <a:endParaRPr lang="en-US"/>
          </a:p>
        </p:txBody>
      </p:sp>
      <p:grpSp>
        <p:nvGrpSpPr>
          <p:cNvPr id="16" name="Group 4"/>
          <p:cNvGrpSpPr>
            <a:grpSpLocks/>
          </p:cNvGrpSpPr>
          <p:nvPr/>
        </p:nvGrpSpPr>
        <p:grpSpPr bwMode="auto">
          <a:xfrm>
            <a:off x="4757821" y="182967"/>
            <a:ext cx="3821113" cy="1548697"/>
            <a:chOff x="2274" y="1216"/>
            <a:chExt cx="2407" cy="1569"/>
          </a:xfrm>
        </p:grpSpPr>
        <p:grpSp>
          <p:nvGrpSpPr>
            <p:cNvPr id="17" name="Group 5"/>
            <p:cNvGrpSpPr>
              <a:grpSpLocks/>
            </p:cNvGrpSpPr>
            <p:nvPr/>
          </p:nvGrpSpPr>
          <p:grpSpPr bwMode="auto">
            <a:xfrm>
              <a:off x="3504" y="1216"/>
              <a:ext cx="1177" cy="1073"/>
              <a:chOff x="3320" y="2160"/>
              <a:chExt cx="1529" cy="1073"/>
            </a:xfrm>
          </p:grpSpPr>
          <p:sp>
            <p:nvSpPr>
              <p:cNvPr id="19" name="Freeform 6"/>
              <p:cNvSpPr>
                <a:spLocks/>
              </p:cNvSpPr>
              <p:nvPr/>
            </p:nvSpPr>
            <p:spPr bwMode="auto">
              <a:xfrm>
                <a:off x="3320" y="2696"/>
                <a:ext cx="1529" cy="537"/>
              </a:xfrm>
              <a:custGeom>
                <a:avLst/>
                <a:gdLst/>
                <a:ahLst/>
                <a:cxnLst>
                  <a:cxn ang="0">
                    <a:pos x="1528" y="0"/>
                  </a:cxn>
                  <a:cxn ang="0">
                    <a:pos x="1528" y="13"/>
                  </a:cxn>
                  <a:cxn ang="0">
                    <a:pos x="1528" y="27"/>
                  </a:cxn>
                  <a:cxn ang="0">
                    <a:pos x="1519" y="40"/>
                  </a:cxn>
                  <a:cxn ang="0">
                    <a:pos x="1511" y="53"/>
                  </a:cxn>
                  <a:cxn ang="0">
                    <a:pos x="1494" y="80"/>
                  </a:cxn>
                  <a:cxn ang="0">
                    <a:pos x="1468" y="107"/>
                  </a:cxn>
                  <a:cxn ang="0">
                    <a:pos x="1434" y="133"/>
                  </a:cxn>
                  <a:cxn ang="0">
                    <a:pos x="1391" y="160"/>
                  </a:cxn>
                  <a:cxn ang="0">
                    <a:pos x="1340" y="187"/>
                  </a:cxn>
                  <a:cxn ang="0">
                    <a:pos x="1280" y="213"/>
                  </a:cxn>
                  <a:cxn ang="0">
                    <a:pos x="1255" y="227"/>
                  </a:cxn>
                  <a:cxn ang="0">
                    <a:pos x="1221" y="240"/>
                  </a:cxn>
                  <a:cxn ang="0">
                    <a:pos x="1187" y="253"/>
                  </a:cxn>
                  <a:cxn ang="0">
                    <a:pos x="1144" y="269"/>
                  </a:cxn>
                  <a:cxn ang="0">
                    <a:pos x="1067" y="296"/>
                  </a:cxn>
                  <a:cxn ang="0">
                    <a:pos x="982" y="323"/>
                  </a:cxn>
                  <a:cxn ang="0">
                    <a:pos x="930" y="336"/>
                  </a:cxn>
                  <a:cxn ang="0">
                    <a:pos x="879" y="349"/>
                  </a:cxn>
                  <a:cxn ang="0">
                    <a:pos x="777" y="376"/>
                  </a:cxn>
                  <a:cxn ang="0">
                    <a:pos x="666" y="403"/>
                  </a:cxn>
                  <a:cxn ang="0">
                    <a:pos x="546" y="429"/>
                  </a:cxn>
                  <a:cxn ang="0">
                    <a:pos x="487" y="443"/>
                  </a:cxn>
                  <a:cxn ang="0">
                    <a:pos x="427" y="456"/>
                  </a:cxn>
                  <a:cxn ang="0">
                    <a:pos x="290" y="483"/>
                  </a:cxn>
                  <a:cxn ang="0">
                    <a:pos x="145" y="509"/>
                  </a:cxn>
                  <a:cxn ang="0">
                    <a:pos x="0" y="536"/>
                  </a:cxn>
                </a:cxnLst>
                <a:rect l="0" t="0" r="r" b="b"/>
                <a:pathLst>
                  <a:path w="1529" h="537">
                    <a:moveTo>
                      <a:pt x="1528" y="0"/>
                    </a:moveTo>
                    <a:lnTo>
                      <a:pt x="1528" y="13"/>
                    </a:lnTo>
                    <a:lnTo>
                      <a:pt x="1528" y="27"/>
                    </a:lnTo>
                    <a:lnTo>
                      <a:pt x="1519" y="40"/>
                    </a:lnTo>
                    <a:lnTo>
                      <a:pt x="1511" y="53"/>
                    </a:lnTo>
                    <a:lnTo>
                      <a:pt x="1494" y="80"/>
                    </a:lnTo>
                    <a:lnTo>
                      <a:pt x="1468" y="107"/>
                    </a:lnTo>
                    <a:lnTo>
                      <a:pt x="1434" y="133"/>
                    </a:lnTo>
                    <a:lnTo>
                      <a:pt x="1391" y="160"/>
                    </a:lnTo>
                    <a:lnTo>
                      <a:pt x="1340" y="187"/>
                    </a:lnTo>
                    <a:lnTo>
                      <a:pt x="1280" y="213"/>
                    </a:lnTo>
                    <a:lnTo>
                      <a:pt x="1255" y="227"/>
                    </a:lnTo>
                    <a:lnTo>
                      <a:pt x="1221" y="240"/>
                    </a:lnTo>
                    <a:lnTo>
                      <a:pt x="1187" y="253"/>
                    </a:lnTo>
                    <a:lnTo>
                      <a:pt x="1144" y="269"/>
                    </a:lnTo>
                    <a:lnTo>
                      <a:pt x="1067" y="296"/>
                    </a:lnTo>
                    <a:lnTo>
                      <a:pt x="982" y="323"/>
                    </a:lnTo>
                    <a:lnTo>
                      <a:pt x="930" y="336"/>
                    </a:lnTo>
                    <a:lnTo>
                      <a:pt x="879" y="349"/>
                    </a:lnTo>
                    <a:lnTo>
                      <a:pt x="777" y="376"/>
                    </a:lnTo>
                    <a:lnTo>
                      <a:pt x="666" y="403"/>
                    </a:lnTo>
                    <a:lnTo>
                      <a:pt x="546" y="429"/>
                    </a:lnTo>
                    <a:lnTo>
                      <a:pt x="487" y="443"/>
                    </a:lnTo>
                    <a:lnTo>
                      <a:pt x="427" y="456"/>
                    </a:lnTo>
                    <a:lnTo>
                      <a:pt x="290" y="483"/>
                    </a:lnTo>
                    <a:lnTo>
                      <a:pt x="145" y="509"/>
                    </a:lnTo>
                    <a:lnTo>
                      <a:pt x="0" y="536"/>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sp>
            <p:nvSpPr>
              <p:cNvPr id="20" name="Freeform 7"/>
              <p:cNvSpPr>
                <a:spLocks/>
              </p:cNvSpPr>
              <p:nvPr/>
            </p:nvSpPr>
            <p:spPr bwMode="auto">
              <a:xfrm>
                <a:off x="3320" y="2160"/>
                <a:ext cx="1529" cy="537"/>
              </a:xfrm>
              <a:custGeom>
                <a:avLst/>
                <a:gdLst/>
                <a:ahLst/>
                <a:cxnLst>
                  <a:cxn ang="0">
                    <a:pos x="1528" y="536"/>
                  </a:cxn>
                  <a:cxn ang="0">
                    <a:pos x="1528" y="523"/>
                  </a:cxn>
                  <a:cxn ang="0">
                    <a:pos x="1528" y="509"/>
                  </a:cxn>
                  <a:cxn ang="0">
                    <a:pos x="1519" y="496"/>
                  </a:cxn>
                  <a:cxn ang="0">
                    <a:pos x="1511" y="483"/>
                  </a:cxn>
                  <a:cxn ang="0">
                    <a:pos x="1494" y="456"/>
                  </a:cxn>
                  <a:cxn ang="0">
                    <a:pos x="1468" y="429"/>
                  </a:cxn>
                  <a:cxn ang="0">
                    <a:pos x="1434" y="403"/>
                  </a:cxn>
                  <a:cxn ang="0">
                    <a:pos x="1391" y="376"/>
                  </a:cxn>
                  <a:cxn ang="0">
                    <a:pos x="1340" y="349"/>
                  </a:cxn>
                  <a:cxn ang="0">
                    <a:pos x="1280" y="323"/>
                  </a:cxn>
                  <a:cxn ang="0">
                    <a:pos x="1255" y="309"/>
                  </a:cxn>
                  <a:cxn ang="0">
                    <a:pos x="1221" y="296"/>
                  </a:cxn>
                  <a:cxn ang="0">
                    <a:pos x="1187" y="283"/>
                  </a:cxn>
                  <a:cxn ang="0">
                    <a:pos x="1144" y="267"/>
                  </a:cxn>
                  <a:cxn ang="0">
                    <a:pos x="1067" y="240"/>
                  </a:cxn>
                  <a:cxn ang="0">
                    <a:pos x="982" y="213"/>
                  </a:cxn>
                  <a:cxn ang="0">
                    <a:pos x="930" y="200"/>
                  </a:cxn>
                  <a:cxn ang="0">
                    <a:pos x="879" y="187"/>
                  </a:cxn>
                  <a:cxn ang="0">
                    <a:pos x="777" y="160"/>
                  </a:cxn>
                  <a:cxn ang="0">
                    <a:pos x="666" y="133"/>
                  </a:cxn>
                  <a:cxn ang="0">
                    <a:pos x="546" y="107"/>
                  </a:cxn>
                  <a:cxn ang="0">
                    <a:pos x="487" y="93"/>
                  </a:cxn>
                  <a:cxn ang="0">
                    <a:pos x="427" y="80"/>
                  </a:cxn>
                  <a:cxn ang="0">
                    <a:pos x="290" y="53"/>
                  </a:cxn>
                  <a:cxn ang="0">
                    <a:pos x="145" y="27"/>
                  </a:cxn>
                  <a:cxn ang="0">
                    <a:pos x="0" y="0"/>
                  </a:cxn>
                </a:cxnLst>
                <a:rect l="0" t="0" r="r" b="b"/>
                <a:pathLst>
                  <a:path w="1529" h="537">
                    <a:moveTo>
                      <a:pt x="1528" y="536"/>
                    </a:moveTo>
                    <a:lnTo>
                      <a:pt x="1528" y="523"/>
                    </a:lnTo>
                    <a:lnTo>
                      <a:pt x="1528" y="509"/>
                    </a:lnTo>
                    <a:lnTo>
                      <a:pt x="1519" y="496"/>
                    </a:lnTo>
                    <a:lnTo>
                      <a:pt x="1511" y="483"/>
                    </a:lnTo>
                    <a:lnTo>
                      <a:pt x="1494" y="456"/>
                    </a:lnTo>
                    <a:lnTo>
                      <a:pt x="1468" y="429"/>
                    </a:lnTo>
                    <a:lnTo>
                      <a:pt x="1434" y="403"/>
                    </a:lnTo>
                    <a:lnTo>
                      <a:pt x="1391" y="376"/>
                    </a:lnTo>
                    <a:lnTo>
                      <a:pt x="1340" y="349"/>
                    </a:lnTo>
                    <a:lnTo>
                      <a:pt x="1280" y="323"/>
                    </a:lnTo>
                    <a:lnTo>
                      <a:pt x="1255" y="309"/>
                    </a:lnTo>
                    <a:lnTo>
                      <a:pt x="1221" y="296"/>
                    </a:lnTo>
                    <a:lnTo>
                      <a:pt x="1187" y="283"/>
                    </a:lnTo>
                    <a:lnTo>
                      <a:pt x="1144" y="267"/>
                    </a:lnTo>
                    <a:lnTo>
                      <a:pt x="1067" y="240"/>
                    </a:lnTo>
                    <a:lnTo>
                      <a:pt x="982" y="213"/>
                    </a:lnTo>
                    <a:lnTo>
                      <a:pt x="930" y="200"/>
                    </a:lnTo>
                    <a:lnTo>
                      <a:pt x="879" y="187"/>
                    </a:lnTo>
                    <a:lnTo>
                      <a:pt x="777" y="160"/>
                    </a:lnTo>
                    <a:lnTo>
                      <a:pt x="666" y="133"/>
                    </a:lnTo>
                    <a:lnTo>
                      <a:pt x="546" y="107"/>
                    </a:lnTo>
                    <a:lnTo>
                      <a:pt x="487" y="93"/>
                    </a:lnTo>
                    <a:lnTo>
                      <a:pt x="427" y="80"/>
                    </a:lnTo>
                    <a:lnTo>
                      <a:pt x="290" y="53"/>
                    </a:lnTo>
                    <a:lnTo>
                      <a:pt x="145" y="27"/>
                    </a:lnTo>
                    <a:lnTo>
                      <a:pt x="0" y="0"/>
                    </a:lnTo>
                  </a:path>
                </a:pathLst>
              </a:custGeom>
              <a:noFill/>
              <a:ln w="38100" cap="rnd" cmpd="sng">
                <a:solidFill>
                  <a:schemeClr val="accent2"/>
                </a:solidFill>
                <a:prstDash val="solid"/>
                <a:round/>
                <a:headEnd type="none" w="med" len="med"/>
                <a:tailEnd type="none" w="med" len="med"/>
              </a:ln>
              <a:effectLst/>
            </p:spPr>
            <p:txBody>
              <a:bodyPr/>
              <a:lstStyle/>
              <a:p>
                <a:endParaRPr lang="en-US"/>
              </a:p>
            </p:txBody>
          </p:sp>
        </p:grpSp>
        <p:sp>
          <p:nvSpPr>
            <p:cNvPr id="18" name="Text Box 8"/>
            <p:cNvSpPr txBox="1">
              <a:spLocks noChangeArrowheads="1"/>
            </p:cNvSpPr>
            <p:nvPr/>
          </p:nvSpPr>
          <p:spPr bwMode="auto">
            <a:xfrm>
              <a:off x="2274" y="2497"/>
              <a:ext cx="776" cy="288"/>
            </a:xfrm>
            <a:prstGeom prst="rect">
              <a:avLst/>
            </a:prstGeom>
            <a:noFill/>
            <a:ln w="28575">
              <a:noFill/>
              <a:miter lim="800000"/>
              <a:headEnd/>
              <a:tailEnd/>
            </a:ln>
            <a:effectLst/>
          </p:spPr>
          <p:txBody>
            <a:bodyPr wrap="none" anchor="ctr">
              <a:spAutoFit/>
            </a:bodyPr>
            <a:lstStyle/>
            <a:p>
              <a:pPr algn="ctr"/>
              <a:r>
                <a:rPr lang="en-US" sz="2400" dirty="0">
                  <a:solidFill>
                    <a:schemeClr val="accent2"/>
                  </a:solidFill>
                </a:rPr>
                <a:t>Velocity</a:t>
              </a:r>
            </a:p>
          </p:txBody>
        </p:sp>
      </p:grpSp>
      <p:sp>
        <p:nvSpPr>
          <p:cNvPr id="21" name="Line 9"/>
          <p:cNvSpPr>
            <a:spLocks noChangeShapeType="1"/>
          </p:cNvSpPr>
          <p:nvPr/>
        </p:nvSpPr>
        <p:spPr bwMode="auto">
          <a:xfrm>
            <a:off x="6710446" y="182967"/>
            <a:ext cx="1588" cy="1058128"/>
          </a:xfrm>
          <a:prstGeom prst="line">
            <a:avLst/>
          </a:prstGeom>
          <a:noFill/>
          <a:ln w="28575">
            <a:solidFill>
              <a:schemeClr val="tx1"/>
            </a:solidFill>
            <a:round/>
            <a:headEnd/>
            <a:tailEnd/>
          </a:ln>
          <a:effectLst/>
        </p:spPr>
        <p:txBody>
          <a:bodyPr wrap="none" anchor="ctr">
            <a:spAutoFit/>
          </a:bodyPr>
          <a:lstStyle/>
          <a:p>
            <a:endParaRPr lang="en-US"/>
          </a:p>
        </p:txBody>
      </p:sp>
      <p:sp>
        <p:nvSpPr>
          <p:cNvPr id="22" name="Line 10"/>
          <p:cNvSpPr>
            <a:spLocks noChangeShapeType="1"/>
          </p:cNvSpPr>
          <p:nvPr/>
        </p:nvSpPr>
        <p:spPr bwMode="auto">
          <a:xfrm>
            <a:off x="4678446" y="708082"/>
            <a:ext cx="5029200" cy="0"/>
          </a:xfrm>
          <a:prstGeom prst="line">
            <a:avLst/>
          </a:prstGeom>
          <a:noFill/>
          <a:ln w="28575">
            <a:solidFill>
              <a:schemeClr val="tx1"/>
            </a:solidFill>
            <a:prstDash val="dashDot"/>
            <a:round/>
            <a:headEnd/>
            <a:tailEnd/>
          </a:ln>
          <a:effectLst/>
        </p:spPr>
        <p:txBody>
          <a:bodyPr anchor="ctr">
            <a:spAutoFit/>
          </a:bodyPr>
          <a:lstStyle/>
          <a:p>
            <a:endParaRPr lang="en-US"/>
          </a:p>
        </p:txBody>
      </p:sp>
      <p:grpSp>
        <p:nvGrpSpPr>
          <p:cNvPr id="23" name="Group 11"/>
          <p:cNvGrpSpPr>
            <a:grpSpLocks/>
          </p:cNvGrpSpPr>
          <p:nvPr/>
        </p:nvGrpSpPr>
        <p:grpSpPr bwMode="auto">
          <a:xfrm>
            <a:off x="4792738" y="182967"/>
            <a:ext cx="2713038" cy="1857669"/>
            <a:chOff x="2320" y="1216"/>
            <a:chExt cx="1709" cy="1882"/>
          </a:xfrm>
        </p:grpSpPr>
        <p:sp>
          <p:nvSpPr>
            <p:cNvPr id="24" name="Freeform 12"/>
            <p:cNvSpPr>
              <a:spLocks/>
            </p:cNvSpPr>
            <p:nvPr/>
          </p:nvSpPr>
          <p:spPr bwMode="auto">
            <a:xfrm>
              <a:off x="2656" y="1216"/>
              <a:ext cx="831" cy="1072"/>
            </a:xfrm>
            <a:custGeom>
              <a:avLst/>
              <a:gdLst/>
              <a:ahLst/>
              <a:cxnLst>
                <a:cxn ang="0">
                  <a:pos x="0" y="1072"/>
                </a:cxn>
                <a:cxn ang="0">
                  <a:pos x="1080" y="536"/>
                </a:cxn>
                <a:cxn ang="0">
                  <a:pos x="8" y="0"/>
                </a:cxn>
              </a:cxnLst>
              <a:rect l="0" t="0" r="r" b="b"/>
              <a:pathLst>
                <a:path w="1080" h="1072">
                  <a:moveTo>
                    <a:pt x="0" y="1072"/>
                  </a:moveTo>
                  <a:lnTo>
                    <a:pt x="1080" y="536"/>
                  </a:lnTo>
                  <a:lnTo>
                    <a:pt x="8" y="0"/>
                  </a:lnTo>
                </a:path>
              </a:pathLst>
            </a:custGeom>
            <a:noFill/>
            <a:ln w="38100" cap="flat" cmpd="sng">
              <a:solidFill>
                <a:schemeClr val="accent1"/>
              </a:solidFill>
              <a:prstDash val="solid"/>
              <a:round/>
              <a:headEnd type="none" w="med" len="med"/>
              <a:tailEnd type="none" w="med" len="med"/>
            </a:ln>
            <a:effectLst/>
          </p:spPr>
          <p:txBody>
            <a:bodyPr wrap="none" anchor="ctr">
              <a:spAutoFit/>
            </a:bodyPr>
            <a:lstStyle/>
            <a:p>
              <a:endParaRPr lang="en-US"/>
            </a:p>
          </p:txBody>
        </p:sp>
        <p:sp>
          <p:nvSpPr>
            <p:cNvPr id="25" name="Text Box 13"/>
            <p:cNvSpPr txBox="1">
              <a:spLocks noChangeArrowheads="1"/>
            </p:cNvSpPr>
            <p:nvPr/>
          </p:nvSpPr>
          <p:spPr bwMode="auto">
            <a:xfrm>
              <a:off x="2320" y="2810"/>
              <a:ext cx="1709" cy="288"/>
            </a:xfrm>
            <a:prstGeom prst="rect">
              <a:avLst/>
            </a:prstGeom>
            <a:noFill/>
            <a:ln w="28575">
              <a:noFill/>
              <a:miter lim="800000"/>
              <a:headEnd/>
              <a:tailEnd/>
            </a:ln>
            <a:effectLst/>
          </p:spPr>
          <p:txBody>
            <a:bodyPr wrap="none" anchor="ctr">
              <a:spAutoFit/>
            </a:bodyPr>
            <a:lstStyle/>
            <a:p>
              <a:pPr algn="ctr"/>
              <a:r>
                <a:rPr lang="en-US" sz="2400" dirty="0">
                  <a:solidFill>
                    <a:schemeClr val="accent1"/>
                  </a:solidFill>
                </a:rPr>
                <a:t>Shear (wall on fluid)</a:t>
              </a:r>
            </a:p>
          </p:txBody>
        </p:sp>
      </p:grpSp>
      <p:sp>
        <p:nvSpPr>
          <p:cNvPr id="26" name="Line 30"/>
          <p:cNvSpPr>
            <a:spLocks noChangeShapeType="1"/>
          </p:cNvSpPr>
          <p:nvPr/>
        </p:nvSpPr>
        <p:spPr bwMode="auto">
          <a:xfrm flipH="1" flipV="1">
            <a:off x="8336046" y="933132"/>
            <a:ext cx="393700" cy="592236"/>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grpSp>
        <p:nvGrpSpPr>
          <p:cNvPr id="27" name="Group 31"/>
          <p:cNvGrpSpPr>
            <a:grpSpLocks/>
          </p:cNvGrpSpPr>
          <p:nvPr/>
        </p:nvGrpSpPr>
        <p:grpSpPr bwMode="auto">
          <a:xfrm>
            <a:off x="4614946" y="206656"/>
            <a:ext cx="533400" cy="994956"/>
            <a:chOff x="2064" y="1240"/>
            <a:chExt cx="336" cy="1008"/>
          </a:xfrm>
        </p:grpSpPr>
        <p:sp>
          <p:nvSpPr>
            <p:cNvPr id="28" name="Line 32"/>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29" name="Line 33"/>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0" name="Line 34"/>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1" name="Line 35"/>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2" name="Line 36"/>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3" name="Line 37"/>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4" name="Line 38"/>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5" name="Line 39"/>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36" name="Group 40"/>
          <p:cNvGrpSpPr>
            <a:grpSpLocks/>
          </p:cNvGrpSpPr>
          <p:nvPr/>
        </p:nvGrpSpPr>
        <p:grpSpPr bwMode="auto">
          <a:xfrm flipH="1">
            <a:off x="8818646" y="198760"/>
            <a:ext cx="228600" cy="994956"/>
            <a:chOff x="2064" y="1240"/>
            <a:chExt cx="336" cy="1008"/>
          </a:xfrm>
        </p:grpSpPr>
        <p:sp>
          <p:nvSpPr>
            <p:cNvPr id="37" name="Line 41"/>
            <p:cNvSpPr>
              <a:spLocks noChangeShapeType="1"/>
            </p:cNvSpPr>
            <p:nvPr/>
          </p:nvSpPr>
          <p:spPr bwMode="auto">
            <a:xfrm>
              <a:off x="2064" y="124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8" name="Line 42"/>
            <p:cNvSpPr>
              <a:spLocks noChangeShapeType="1"/>
            </p:cNvSpPr>
            <p:nvPr/>
          </p:nvSpPr>
          <p:spPr bwMode="auto">
            <a:xfrm>
              <a:off x="2064" y="138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39" name="Line 43"/>
            <p:cNvSpPr>
              <a:spLocks noChangeShapeType="1"/>
            </p:cNvSpPr>
            <p:nvPr/>
          </p:nvSpPr>
          <p:spPr bwMode="auto">
            <a:xfrm>
              <a:off x="2064" y="152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40" name="Line 44"/>
            <p:cNvSpPr>
              <a:spLocks noChangeShapeType="1"/>
            </p:cNvSpPr>
            <p:nvPr/>
          </p:nvSpPr>
          <p:spPr bwMode="auto">
            <a:xfrm>
              <a:off x="2064" y="1672"/>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41" name="Line 45"/>
            <p:cNvSpPr>
              <a:spLocks noChangeShapeType="1"/>
            </p:cNvSpPr>
            <p:nvPr/>
          </p:nvSpPr>
          <p:spPr bwMode="auto">
            <a:xfrm>
              <a:off x="2064" y="1816"/>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42" name="Line 46"/>
            <p:cNvSpPr>
              <a:spLocks noChangeShapeType="1"/>
            </p:cNvSpPr>
            <p:nvPr/>
          </p:nvSpPr>
          <p:spPr bwMode="auto">
            <a:xfrm>
              <a:off x="2064" y="1960"/>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43" name="Line 47"/>
            <p:cNvSpPr>
              <a:spLocks noChangeShapeType="1"/>
            </p:cNvSpPr>
            <p:nvPr/>
          </p:nvSpPr>
          <p:spPr bwMode="auto">
            <a:xfrm>
              <a:off x="2064" y="2104"/>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sp>
          <p:nvSpPr>
            <p:cNvPr id="44" name="Line 48"/>
            <p:cNvSpPr>
              <a:spLocks noChangeShapeType="1"/>
            </p:cNvSpPr>
            <p:nvPr/>
          </p:nvSpPr>
          <p:spPr bwMode="auto">
            <a:xfrm>
              <a:off x="2064" y="2248"/>
              <a:ext cx="336" cy="0"/>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grpSp>
      <p:grpSp>
        <p:nvGrpSpPr>
          <p:cNvPr id="45" name="Group 49"/>
          <p:cNvGrpSpPr>
            <a:grpSpLocks/>
          </p:cNvGrpSpPr>
          <p:nvPr/>
        </p:nvGrpSpPr>
        <p:grpSpPr bwMode="auto">
          <a:xfrm>
            <a:off x="5059446" y="1312163"/>
            <a:ext cx="3695700" cy="0"/>
            <a:chOff x="2464" y="2360"/>
            <a:chExt cx="2328" cy="0"/>
          </a:xfrm>
        </p:grpSpPr>
        <p:sp>
          <p:nvSpPr>
            <p:cNvPr id="46" name="Line 50"/>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7" name="Line 51"/>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8" name="Line 52"/>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49" name="Line 53"/>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0" name="Line 54"/>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1" name="Line 55"/>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2" name="Line 56"/>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grpSp>
        <p:nvGrpSpPr>
          <p:cNvPr id="53" name="Group 57"/>
          <p:cNvGrpSpPr>
            <a:grpSpLocks/>
          </p:cNvGrpSpPr>
          <p:nvPr/>
        </p:nvGrpSpPr>
        <p:grpSpPr bwMode="auto">
          <a:xfrm>
            <a:off x="5084846" y="119795"/>
            <a:ext cx="3695700" cy="0"/>
            <a:chOff x="2464" y="2360"/>
            <a:chExt cx="2328" cy="0"/>
          </a:xfrm>
        </p:grpSpPr>
        <p:sp>
          <p:nvSpPr>
            <p:cNvPr id="54" name="Line 58"/>
            <p:cNvSpPr>
              <a:spLocks noChangeShapeType="1"/>
            </p:cNvSpPr>
            <p:nvPr/>
          </p:nvSpPr>
          <p:spPr bwMode="auto">
            <a:xfrm flipH="1">
              <a:off x="452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5" name="Line 59"/>
            <p:cNvSpPr>
              <a:spLocks noChangeShapeType="1"/>
            </p:cNvSpPr>
            <p:nvPr/>
          </p:nvSpPr>
          <p:spPr bwMode="auto">
            <a:xfrm flipH="1">
              <a:off x="418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6" name="Line 60"/>
            <p:cNvSpPr>
              <a:spLocks noChangeShapeType="1"/>
            </p:cNvSpPr>
            <p:nvPr/>
          </p:nvSpPr>
          <p:spPr bwMode="auto">
            <a:xfrm flipH="1">
              <a:off x="3840"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7" name="Line 61"/>
            <p:cNvSpPr>
              <a:spLocks noChangeShapeType="1"/>
            </p:cNvSpPr>
            <p:nvPr/>
          </p:nvSpPr>
          <p:spPr bwMode="auto">
            <a:xfrm flipH="1">
              <a:off x="3496"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8" name="Line 62"/>
            <p:cNvSpPr>
              <a:spLocks noChangeShapeType="1"/>
            </p:cNvSpPr>
            <p:nvPr/>
          </p:nvSpPr>
          <p:spPr bwMode="auto">
            <a:xfrm flipH="1">
              <a:off x="3152"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59" name="Line 63"/>
            <p:cNvSpPr>
              <a:spLocks noChangeShapeType="1"/>
            </p:cNvSpPr>
            <p:nvPr/>
          </p:nvSpPr>
          <p:spPr bwMode="auto">
            <a:xfrm flipH="1">
              <a:off x="2808"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sp>
          <p:nvSpPr>
            <p:cNvPr id="60" name="Line 64"/>
            <p:cNvSpPr>
              <a:spLocks noChangeShapeType="1"/>
            </p:cNvSpPr>
            <p:nvPr/>
          </p:nvSpPr>
          <p:spPr bwMode="auto">
            <a:xfrm flipH="1">
              <a:off x="2464" y="2360"/>
              <a:ext cx="264" cy="0"/>
            </a:xfrm>
            <a:prstGeom prst="line">
              <a:avLst/>
            </a:prstGeom>
            <a:noFill/>
            <a:ln w="12700">
              <a:solidFill>
                <a:schemeClr val="folHlink"/>
              </a:solidFill>
              <a:round/>
              <a:headEnd type="none" w="lg" len="med"/>
              <a:tailEnd type="triangle" w="lg" len="med"/>
            </a:ln>
            <a:effectLst/>
          </p:spPr>
          <p:txBody>
            <a:bodyPr anchor="ctr">
              <a:spAutoFit/>
            </a:bodyPr>
            <a:lstStyle/>
            <a:p>
              <a:endParaRPr lang="en-US"/>
            </a:p>
          </p:txBody>
        </p:sp>
      </p:grpSp>
      <p:pic>
        <p:nvPicPr>
          <p:cNvPr id="1185795" name="Picture 118579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264755" y="4255997"/>
            <a:ext cx="2644113" cy="877715"/>
          </a:xfrm>
          <a:prstGeom prst="rect">
            <a:avLst/>
          </a:prstGeom>
        </p:spPr>
      </p:pic>
      <p:pic>
        <p:nvPicPr>
          <p:cNvPr id="11" name="Picture 10"/>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650314" y="2359997"/>
            <a:ext cx="2526121" cy="227629"/>
          </a:xfrm>
          <a:prstGeom prst="rect">
            <a:avLst/>
          </a:prstGeom>
        </p:spPr>
      </p:pic>
      <p:pic>
        <p:nvPicPr>
          <p:cNvPr id="63" name="Picture 62"/>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6958096" y="2039508"/>
            <a:ext cx="1490248" cy="556208"/>
          </a:xfrm>
          <a:prstGeom prst="rect">
            <a:avLst/>
          </a:prstGeom>
        </p:spPr>
      </p:pic>
      <p:pic>
        <p:nvPicPr>
          <p:cNvPr id="13" name="Picture 1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328318" y="3086136"/>
            <a:ext cx="1205577" cy="656156"/>
          </a:xfrm>
          <a:prstGeom prst="rect">
            <a:avLst/>
          </a:prstGeom>
        </p:spPr>
      </p:pic>
      <p:pic>
        <p:nvPicPr>
          <p:cNvPr id="3" name="Picture 2"/>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21638" y="3108832"/>
            <a:ext cx="1985525" cy="608000"/>
          </a:xfrm>
          <a:prstGeom prst="rect">
            <a:avLst/>
          </a:prstGeom>
        </p:spPr>
      </p:pic>
      <p:pic>
        <p:nvPicPr>
          <p:cNvPr id="8" name="Picture 7"/>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467027" y="4343622"/>
            <a:ext cx="2383241" cy="544000"/>
          </a:xfrm>
          <a:prstGeom prst="rect">
            <a:avLst/>
          </a:prstGeom>
        </p:spPr>
      </p:pic>
      <p:pic>
        <p:nvPicPr>
          <p:cNvPr id="1185796" name="Picture 1185795"/>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467029" y="5812852"/>
            <a:ext cx="4653712" cy="608000"/>
          </a:xfrm>
          <a:prstGeom prst="rect">
            <a:avLst/>
          </a:prstGeom>
        </p:spPr>
      </p:pic>
      <p:pic>
        <p:nvPicPr>
          <p:cNvPr id="1185794" name="Picture 118579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954348" y="5764884"/>
            <a:ext cx="1196190" cy="58057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75"/>
            <a:ext cx="8458200" cy="1143000"/>
          </a:xfrm>
        </p:spPr>
        <p:txBody>
          <a:bodyPr/>
          <a:lstStyle/>
          <a:p>
            <a:r>
              <a:rPr lang="en-US" dirty="0"/>
              <a:t>Plate Settler Head Loss</a:t>
            </a:r>
            <a:br>
              <a:rPr lang="en-US" dirty="0"/>
            </a:br>
            <a:endParaRPr lang="en-US" dirty="0"/>
          </a:p>
        </p:txBody>
      </p:sp>
      <p:pic>
        <p:nvPicPr>
          <p:cNvPr id="1186820" name="Picture 4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4312" y="1799636"/>
            <a:ext cx="3723862" cy="3305744"/>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id="{DA1FC567-7B39-402C-8D7C-1085CD33B5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0977" y="1799146"/>
            <a:ext cx="3563289" cy="3220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96812" y="5063262"/>
            <a:ext cx="8122906" cy="1631216"/>
          </a:xfrm>
          <a:prstGeom prst="rect">
            <a:avLst/>
          </a:prstGeom>
          <a:noFill/>
        </p:spPr>
        <p:txBody>
          <a:bodyPr wrap="square" rtlCol="0">
            <a:spAutoFit/>
          </a:bodyPr>
          <a:lstStyle/>
          <a:p>
            <a:r>
              <a:rPr lang="en-US" sz="2000" dirty="0"/>
              <a:t>Head loss is tiny! We need some head loss to get reasonable flow distribution between (and within) plates. This lack of head loss may be one of the reasons for poor performance of full scale plate settlers.  The velocity of any turbulent eddies or mean flow needs to be less than ______ to achieve uniform flow through plate settlers. The floc filter will end up helping us here!</a:t>
            </a:r>
          </a:p>
        </p:txBody>
      </p:sp>
      <p:graphicFrame>
        <p:nvGraphicFramePr>
          <p:cNvPr id="7" name="Object 5"/>
          <p:cNvGraphicFramePr>
            <a:graphicFrameLocks noChangeAspect="1"/>
          </p:cNvGraphicFramePr>
          <p:nvPr>
            <p:extLst/>
          </p:nvPr>
        </p:nvGraphicFramePr>
        <p:xfrm>
          <a:off x="6721475" y="2695575"/>
          <a:ext cx="1128713" cy="409575"/>
        </p:xfrm>
        <a:graphic>
          <a:graphicData uri="http://schemas.openxmlformats.org/presentationml/2006/ole">
            <mc:AlternateContent xmlns:mc="http://schemas.openxmlformats.org/markup-compatibility/2006">
              <mc:Choice xmlns:v="urn:schemas-microsoft-com:vml" Requires="v">
                <p:oleObj spid="_x0000_s1838084" name="Equation" r:id="rId7" imgW="1257120" imgH="457200" progId="Equation.DSMT4">
                  <p:embed/>
                </p:oleObj>
              </mc:Choice>
              <mc:Fallback>
                <p:oleObj name="Equation" r:id="rId7" imgW="1257120" imgH="457200" progId="Equation.DSMT4">
                  <p:embed/>
                  <p:pic>
                    <p:nvPicPr>
                      <p:cNvPr id="7" name="Object 5"/>
                      <p:cNvPicPr>
                        <a:picLocks noChangeAspect="1" noChangeArrowheads="1"/>
                      </p:cNvPicPr>
                      <p:nvPr/>
                    </p:nvPicPr>
                    <p:blipFill>
                      <a:blip r:embed="rId8"/>
                      <a:srcRect/>
                      <a:stretch>
                        <a:fillRect/>
                      </a:stretch>
                    </p:blipFill>
                    <p:spPr bwMode="auto">
                      <a:xfrm>
                        <a:off x="6721475" y="2695575"/>
                        <a:ext cx="1128713"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ounded Rectangle 8"/>
          <p:cNvSpPr/>
          <p:nvPr/>
        </p:nvSpPr>
        <p:spPr bwMode="auto">
          <a:xfrm>
            <a:off x="3501811" y="1068783"/>
            <a:ext cx="261257" cy="285008"/>
          </a:xfrm>
          <a:prstGeom prst="roundRect">
            <a:avLst/>
          </a:prstGeom>
          <a:noFill/>
          <a:ln w="28575"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15" name="Straight Arrow Connector 14"/>
          <p:cNvCxnSpPr/>
          <p:nvPr/>
        </p:nvCxnSpPr>
        <p:spPr bwMode="auto">
          <a:xfrm flipV="1">
            <a:off x="6840187" y="3764478"/>
            <a:ext cx="0" cy="736270"/>
          </a:xfrm>
          <a:prstGeom prst="straightConnector1">
            <a:avLst/>
          </a:prstGeom>
          <a:noFill/>
          <a:ln w="28575" cap="flat" cmpd="sng" algn="ctr">
            <a:solidFill>
              <a:schemeClr val="accent4"/>
            </a:solidFill>
            <a:prstDash val="solid"/>
            <a:round/>
            <a:headEnd type="none" w="lg" len="med"/>
            <a:tailEnd type="arrow"/>
          </a:ln>
          <a:effectLst/>
        </p:spPr>
      </p:cxnSp>
      <p:cxnSp>
        <p:nvCxnSpPr>
          <p:cNvPr id="16" name="Straight Arrow Connector 15"/>
          <p:cNvCxnSpPr/>
          <p:nvPr/>
        </p:nvCxnSpPr>
        <p:spPr bwMode="auto">
          <a:xfrm flipH="1">
            <a:off x="5403273" y="3786249"/>
            <a:ext cx="1423060" cy="0"/>
          </a:xfrm>
          <a:prstGeom prst="straightConnector1">
            <a:avLst/>
          </a:prstGeom>
          <a:noFill/>
          <a:ln w="28575" cap="flat" cmpd="sng" algn="ctr">
            <a:solidFill>
              <a:schemeClr val="accent4"/>
            </a:solidFill>
            <a:prstDash val="solid"/>
            <a:round/>
            <a:headEnd type="none" w="lg" len="med"/>
            <a:tailEnd type="arrow"/>
          </a:ln>
          <a:effectLst/>
        </p:spPr>
      </p:cxnSp>
      <p:sp>
        <p:nvSpPr>
          <p:cNvPr id="18" name="TextBox 17"/>
          <p:cNvSpPr txBox="1"/>
          <p:nvPr/>
        </p:nvSpPr>
        <p:spPr>
          <a:xfrm>
            <a:off x="4655127" y="5973287"/>
            <a:ext cx="944489" cy="400110"/>
          </a:xfrm>
          <a:prstGeom prst="rect">
            <a:avLst/>
          </a:prstGeom>
          <a:noFill/>
        </p:spPr>
        <p:txBody>
          <a:bodyPr wrap="none" rtlCol="0">
            <a:spAutoFit/>
          </a:bodyPr>
          <a:lstStyle/>
          <a:p>
            <a:r>
              <a:rPr lang="en-US" sz="2000" dirty="0">
                <a:solidFill>
                  <a:schemeClr val="accent4"/>
                </a:solidFill>
              </a:rPr>
              <a:t>4 mm/s</a:t>
            </a:r>
          </a:p>
        </p:txBody>
      </p:sp>
      <p:sp>
        <p:nvSpPr>
          <p:cNvPr id="3" name="TextBox 2"/>
          <p:cNvSpPr txBox="1"/>
          <p:nvPr/>
        </p:nvSpPr>
        <p:spPr>
          <a:xfrm>
            <a:off x="1028700" y="1490401"/>
            <a:ext cx="7359707" cy="523220"/>
          </a:xfrm>
          <a:prstGeom prst="rect">
            <a:avLst/>
          </a:prstGeom>
          <a:noFill/>
        </p:spPr>
        <p:txBody>
          <a:bodyPr wrap="none" rtlCol="0">
            <a:spAutoFit/>
          </a:bodyPr>
          <a:lstStyle/>
          <a:p>
            <a:r>
              <a:rPr lang="en-US" dirty="0"/>
              <a:t>This represents an opportunity to improve design!</a:t>
            </a:r>
          </a:p>
        </p:txBody>
      </p:sp>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387699" y="742968"/>
            <a:ext cx="4339807" cy="608000"/>
          </a:xfrm>
          <a:prstGeom prst="rect">
            <a:avLst/>
          </a:prstGeom>
        </p:spPr>
      </p:pic>
      <p:sp>
        <p:nvSpPr>
          <p:cNvPr id="13" name="5-Point Star 12"/>
          <p:cNvSpPr/>
          <p:nvPr/>
        </p:nvSpPr>
        <p:spPr bwMode="auto">
          <a:xfrm>
            <a:off x="8915400" y="66502"/>
            <a:ext cx="162098" cy="162098"/>
          </a:xfrm>
          <a:prstGeom prst="star5">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2"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right)">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scale floc filter, tube settler, floc hopper</a:t>
            </a:r>
          </a:p>
        </p:txBody>
      </p:sp>
      <p:pic>
        <p:nvPicPr>
          <p:cNvPr id="1833986" name="Picture 2" descr="https://lh3.googleusercontent.com/5DTaxWGfKnc5_LzPgBzUeqZS3sR2ZJBjuAoxVnGCHnb_UozHmdabKXbCAyZLbyBDkMc8e-7RfSLfv2IoDZ-5QjrqE_5bGR_f8Xlh5B-jt-jrucQEapZ--y64wT6AY7Xj3FaPeFALk-8EFn6lmLlh_zXWVuSbS7KJG7m1a9zUBEgP8er_JTHEceXSJclNtfPlhTN4AxGku2Ax4Prj-JnEqSKVmuyyObMJqToN5wK9QbEGGEtLGQ2CRUbZiO4w9RAexEG6Tu0XhnYos6v5KoZpYgIfBgton1F-xVxPseVhHBrUDPAxiAr5fD604mjngXF0BZkDU4hV830Mg0ogHJBj5kIpJhowZhrVHeiApv53jZ2R8ZvOW9WzS_cI9vQC2uYUUn8PQV1cWcw_X0yR4OVLkQvvP-JGlH-aiyuPL71XSdioidHyYuOusnJmfLBWie8zkWbI5XlleCmAZ_emv5Nh_IipIgiATL5NgepfN4t_yYOeHc32RvX_ACLgmondxDcl7HEaddtla7kPZ0ONVH3hyrtlkrDPzXEjJtkaYbtY3WbMUf70v3gqfcItT41HmC5-W2vjJGMAqzmfTp31VYefQLw5RifKIZCUwov1vX53GnI=w527-h936-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099" y="1600200"/>
            <a:ext cx="2954703"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5-Point Star 3"/>
          <p:cNvSpPr/>
          <p:nvPr/>
        </p:nvSpPr>
        <p:spPr bwMode="auto">
          <a:xfrm>
            <a:off x="8915400" y="66502"/>
            <a:ext cx="162098" cy="162098"/>
          </a:xfrm>
          <a:prstGeom prst="star5">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69681619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bwMode="auto">
          <a:xfrm>
            <a:off x="5576623" y="4021616"/>
            <a:ext cx="4023360" cy="0"/>
          </a:xfrm>
          <a:prstGeom prst="line">
            <a:avLst/>
          </a:prstGeom>
          <a:noFill/>
          <a:ln w="38100" cap="flat" cmpd="sng" algn="ctr">
            <a:solidFill>
              <a:schemeClr val="accent1"/>
            </a:solidFill>
            <a:prstDash val="solid"/>
            <a:round/>
            <a:headEnd type="none" w="lg" len="med"/>
            <a:tailEnd type="none" w="lg" len="med"/>
          </a:ln>
          <a:effectLst/>
          <a:scene3d>
            <a:camera prst="orthographicFront">
              <a:rot lat="0" lon="0" rev="3600000"/>
            </a:camera>
            <a:lightRig rig="threePt" dir="t"/>
          </a:scene3d>
        </p:spPr>
      </p:cxnSp>
      <p:cxnSp>
        <p:nvCxnSpPr>
          <p:cNvPr id="20" name="Straight Connector 19"/>
          <p:cNvCxnSpPr/>
          <p:nvPr/>
        </p:nvCxnSpPr>
        <p:spPr bwMode="auto">
          <a:xfrm rot="10800000">
            <a:off x="3439672" y="4020678"/>
            <a:ext cx="4023360" cy="0"/>
          </a:xfrm>
          <a:prstGeom prst="line">
            <a:avLst/>
          </a:prstGeom>
          <a:noFill/>
          <a:ln w="38100" cap="flat" cmpd="sng" algn="ctr">
            <a:solidFill>
              <a:schemeClr val="accent1"/>
            </a:solidFill>
            <a:prstDash val="solid"/>
            <a:round/>
            <a:headEnd type="none" w="lg" len="med"/>
            <a:tailEnd type="none" w="lg" len="med"/>
          </a:ln>
          <a:effectLst/>
          <a:scene3d>
            <a:camera prst="orthographicFront">
              <a:rot lat="0" lon="0" rev="18000000"/>
            </a:camera>
            <a:lightRig rig="threePt" dir="t"/>
          </a:scene3d>
        </p:spPr>
      </p:cxnSp>
      <p:sp>
        <p:nvSpPr>
          <p:cNvPr id="24" name="Rectangle 23"/>
          <p:cNvSpPr/>
          <p:nvPr/>
        </p:nvSpPr>
        <p:spPr bwMode="auto">
          <a:xfrm>
            <a:off x="4417621" y="0"/>
            <a:ext cx="4180114" cy="6719977"/>
          </a:xfrm>
          <a:prstGeom prst="rect">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31" name="Oval 30"/>
          <p:cNvSpPr/>
          <p:nvPr/>
        </p:nvSpPr>
        <p:spPr bwMode="auto">
          <a:xfrm>
            <a:off x="6021065" y="5735786"/>
            <a:ext cx="973777" cy="973777"/>
          </a:xfrm>
          <a:prstGeom prst="ellipse">
            <a:avLst/>
          </a:prstGeom>
          <a:noFill/>
          <a:ln w="381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33" name="Rectangle 32"/>
          <p:cNvSpPr/>
          <p:nvPr/>
        </p:nvSpPr>
        <p:spPr bwMode="auto">
          <a:xfrm>
            <a:off x="6460176" y="5225160"/>
            <a:ext cx="95003" cy="534379"/>
          </a:xfrm>
          <a:prstGeom prst="rect">
            <a:avLst/>
          </a:prstGeom>
          <a:solidFill>
            <a:schemeClr val="bg1"/>
          </a:solidFill>
          <a:ln w="38100" cap="flat"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36" name="Straight Arrow Connector 35"/>
          <p:cNvCxnSpPr>
            <a:stCxn id="37" idx="3"/>
          </p:cNvCxnSpPr>
          <p:nvPr/>
        </p:nvCxnSpPr>
        <p:spPr bwMode="auto">
          <a:xfrm>
            <a:off x="4263934" y="6103546"/>
            <a:ext cx="2192622" cy="107683"/>
          </a:xfrm>
          <a:prstGeom prst="straightConnector1">
            <a:avLst/>
          </a:prstGeom>
          <a:noFill/>
          <a:ln w="12700" cap="flat" cmpd="sng" algn="ctr">
            <a:solidFill>
              <a:schemeClr val="bg2"/>
            </a:solidFill>
            <a:prstDash val="solid"/>
            <a:round/>
            <a:headEnd type="none" w="lg" len="med"/>
            <a:tailEnd type="arrow"/>
          </a:ln>
          <a:effectLst/>
        </p:spPr>
      </p:cxnSp>
      <p:sp>
        <p:nvSpPr>
          <p:cNvPr id="37" name="TextBox 36"/>
          <p:cNvSpPr txBox="1"/>
          <p:nvPr/>
        </p:nvSpPr>
        <p:spPr>
          <a:xfrm>
            <a:off x="1200275" y="5841936"/>
            <a:ext cx="3063659" cy="523220"/>
          </a:xfrm>
          <a:prstGeom prst="rect">
            <a:avLst/>
          </a:prstGeom>
          <a:noFill/>
        </p:spPr>
        <p:txBody>
          <a:bodyPr wrap="none" rtlCol="0">
            <a:spAutoFit/>
          </a:bodyPr>
          <a:lstStyle/>
          <a:p>
            <a:r>
              <a:rPr lang="en-US" dirty="0"/>
              <a:t>Inlet manifold/drain</a:t>
            </a:r>
          </a:p>
        </p:txBody>
      </p:sp>
      <p:cxnSp>
        <p:nvCxnSpPr>
          <p:cNvPr id="42" name="Shape 41"/>
          <p:cNvCxnSpPr>
            <a:stCxn id="43" idx="3"/>
            <a:endCxn id="33" idx="2"/>
          </p:cNvCxnSpPr>
          <p:nvPr/>
        </p:nvCxnSpPr>
        <p:spPr bwMode="auto">
          <a:xfrm>
            <a:off x="3990109" y="4908239"/>
            <a:ext cx="2517569" cy="851300"/>
          </a:xfrm>
          <a:prstGeom prst="bentConnector4">
            <a:avLst>
              <a:gd name="adj1" fmla="val 49057"/>
              <a:gd name="adj2" fmla="val 126853"/>
            </a:avLst>
          </a:prstGeom>
          <a:noFill/>
          <a:ln w="12700" cap="flat" cmpd="sng" algn="ctr">
            <a:solidFill>
              <a:schemeClr val="bg2"/>
            </a:solidFill>
            <a:prstDash val="solid"/>
            <a:round/>
            <a:headEnd type="none" w="lg" len="med"/>
            <a:tailEnd type="arrow"/>
          </a:ln>
          <a:effectLst/>
        </p:spPr>
      </p:cxnSp>
      <p:sp>
        <p:nvSpPr>
          <p:cNvPr id="43" name="TextBox 42"/>
          <p:cNvSpPr txBox="1"/>
          <p:nvPr/>
        </p:nvSpPr>
        <p:spPr>
          <a:xfrm>
            <a:off x="1531916" y="4215741"/>
            <a:ext cx="2458193" cy="1384995"/>
          </a:xfrm>
          <a:prstGeom prst="rect">
            <a:avLst/>
          </a:prstGeom>
          <a:noFill/>
        </p:spPr>
        <p:txBody>
          <a:bodyPr wrap="square" rtlCol="0">
            <a:spAutoFit/>
          </a:bodyPr>
          <a:lstStyle/>
          <a:p>
            <a:r>
              <a:rPr lang="en-US" dirty="0"/>
              <a:t>Slot that runs the length of the </a:t>
            </a:r>
            <a:r>
              <a:rPr lang="en-US" dirty="0" err="1"/>
              <a:t>sed</a:t>
            </a:r>
            <a:r>
              <a:rPr lang="en-US" dirty="0"/>
              <a:t> tank</a:t>
            </a:r>
          </a:p>
        </p:txBody>
      </p:sp>
      <p:sp>
        <p:nvSpPr>
          <p:cNvPr id="47" name="TextBox 46"/>
          <p:cNvSpPr txBox="1"/>
          <p:nvPr/>
        </p:nvSpPr>
        <p:spPr>
          <a:xfrm>
            <a:off x="4892635" y="1852551"/>
            <a:ext cx="3194462" cy="1384995"/>
          </a:xfrm>
          <a:prstGeom prst="rect">
            <a:avLst/>
          </a:prstGeom>
          <a:noFill/>
        </p:spPr>
        <p:txBody>
          <a:bodyPr wrap="square" rtlCol="0">
            <a:spAutoFit/>
          </a:bodyPr>
          <a:lstStyle/>
          <a:p>
            <a:pPr algn="ctr"/>
            <a:r>
              <a:rPr lang="en-US" dirty="0" err="1"/>
              <a:t>Sed</a:t>
            </a:r>
            <a:r>
              <a:rPr lang="en-US" dirty="0"/>
              <a:t> tank cross- section showing bottom geometry</a:t>
            </a:r>
          </a:p>
        </p:txBody>
      </p:sp>
      <p:cxnSp>
        <p:nvCxnSpPr>
          <p:cNvPr id="49" name="Straight Arrow Connector 48"/>
          <p:cNvCxnSpPr/>
          <p:nvPr/>
        </p:nvCxnSpPr>
        <p:spPr bwMode="auto">
          <a:xfrm>
            <a:off x="4405745" y="748145"/>
            <a:ext cx="4191990" cy="0"/>
          </a:xfrm>
          <a:prstGeom prst="straightConnector1">
            <a:avLst/>
          </a:prstGeom>
          <a:noFill/>
          <a:ln w="12700" cap="flat" cmpd="sng" algn="ctr">
            <a:solidFill>
              <a:schemeClr val="bg2"/>
            </a:solidFill>
            <a:prstDash val="solid"/>
            <a:round/>
            <a:headEnd type="triangle" w="lg" len="med"/>
            <a:tailEnd type="triangle" w="lg" len="med"/>
          </a:ln>
          <a:effectLst/>
        </p:spPr>
      </p:cxnSp>
      <p:sp>
        <p:nvSpPr>
          <p:cNvPr id="50" name="TextBox 49"/>
          <p:cNvSpPr txBox="1"/>
          <p:nvPr/>
        </p:nvSpPr>
        <p:spPr>
          <a:xfrm>
            <a:off x="6092042" y="463139"/>
            <a:ext cx="732893" cy="523220"/>
          </a:xfrm>
          <a:prstGeom prst="rect">
            <a:avLst/>
          </a:prstGeom>
          <a:solidFill>
            <a:schemeClr val="bg1"/>
          </a:solidFill>
        </p:spPr>
        <p:txBody>
          <a:bodyPr wrap="none" rtlCol="0">
            <a:spAutoFit/>
          </a:bodyPr>
          <a:lstStyle/>
          <a:p>
            <a:r>
              <a:rPr lang="en-US" dirty="0"/>
              <a:t>1 m</a:t>
            </a:r>
          </a:p>
        </p:txBody>
      </p:sp>
      <p:sp>
        <p:nvSpPr>
          <p:cNvPr id="14" name="TextBox 13"/>
          <p:cNvSpPr txBox="1"/>
          <p:nvPr/>
        </p:nvSpPr>
        <p:spPr>
          <a:xfrm>
            <a:off x="925551" y="579863"/>
            <a:ext cx="2899317" cy="1384995"/>
          </a:xfrm>
          <a:prstGeom prst="rect">
            <a:avLst/>
          </a:prstGeom>
          <a:noFill/>
        </p:spPr>
        <p:txBody>
          <a:bodyPr wrap="square" rtlCol="0">
            <a:spAutoFit/>
          </a:bodyPr>
          <a:lstStyle/>
          <a:p>
            <a:r>
              <a:rPr lang="en-US" dirty="0"/>
              <a:t>Identify the failure modes for this geometry</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4066" name="Picture 2" descr="https://aguaclara.github.io/Textbook/_images/terminal_velocity_floc_diam.png">
            <a:extLst>
              <a:ext uri="{FF2B5EF4-FFF2-40B4-BE49-F238E27FC236}">
                <a16:creationId xmlns:a16="http://schemas.microsoft.com/office/drawing/2014/main" id="{AD7A2A07-3D15-4130-9A74-10FE78A237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805" y="1561427"/>
            <a:ext cx="4991100" cy="3648075"/>
          </a:xfrm>
          <a:prstGeom prst="rect">
            <a:avLst/>
          </a:prstGeom>
          <a:noFill/>
          <a:extLst>
            <a:ext uri="{909E8E84-426E-40DD-AFC4-6F175D3DCCD1}">
              <a14:hiddenFill xmlns:a14="http://schemas.microsoft.com/office/drawing/2010/main">
                <a:solidFill>
                  <a:srgbClr val="FFFFFF"/>
                </a:solidFill>
              </a14:hiddenFill>
            </a:ext>
          </a:extLst>
        </p:spPr>
      </p:pic>
      <p:sp>
        <p:nvSpPr>
          <p:cNvPr id="79876" name="Rectangle 4"/>
          <p:cNvSpPr>
            <a:spLocks noGrp="1" noChangeArrowheads="1"/>
          </p:cNvSpPr>
          <p:nvPr>
            <p:ph type="title"/>
          </p:nvPr>
        </p:nvSpPr>
        <p:spPr>
          <a:xfrm>
            <a:off x="457200" y="228600"/>
            <a:ext cx="7171510" cy="1143000"/>
          </a:xfrm>
        </p:spPr>
        <p:txBody>
          <a:bodyPr/>
          <a:lstStyle/>
          <a:p>
            <a:r>
              <a:rPr lang="en-US" dirty="0"/>
              <a:t>Floc Terminal Velocity does increase with diameter</a:t>
            </a:r>
          </a:p>
        </p:txBody>
      </p:sp>
      <p:pic>
        <p:nvPicPr>
          <p:cNvPr id="6" name="Picture 5" descr="\documentclass{article}&#10;\usepackage{amsmath}&#10;\pagestyle{empty}&#10;\begin{document}&#10;&#10;$$v_t = \frac{D_{cp}^2g}{18\nu}\frac{\rho_{cp} -    \rho_{H_2O}}{\rho_{H_2O}} \left( \frac{D_{floc}}{D_{cp}} \right) ^{\Pi_{fractal}-1}$$&#10;&#10;&#10;\end{document}" title="IguanaTex Bitmap Display">
            <a:extLst>
              <a:ext uri="{FF2B5EF4-FFF2-40B4-BE49-F238E27FC236}">
                <a16:creationId xmlns:a16="http://schemas.microsoft.com/office/drawing/2014/main" id="{2B534D4B-531C-4A53-AC35-F9117C1EFDB7}"/>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7413760" y="549606"/>
            <a:ext cx="4501332" cy="670476"/>
          </a:xfrm>
          <a:prstGeom prst="rect">
            <a:avLst/>
          </a:prstGeom>
        </p:spPr>
      </p:pic>
      <p:pic>
        <p:nvPicPr>
          <p:cNvPr id="13" name="Picture 12" descr="\documentclass{article}&#10;\usepackage{amsmath}&#10;\pagestyle{empty}&#10;\begin{document}&#10;&#10;$$v_t$$&#10;$$D_{cp}$$&#10;$$D_{floc}$$&#10;$$\rho_{cp}$$&#10;$$\rho_{H_2O}$$&#10;$$\nu$$&#10;$$\Pi_{fractal}$$&#10;&#10;\end{document}" title="IguanaTex Bitmap Display">
            <a:extLst>
              <a:ext uri="{FF2B5EF4-FFF2-40B4-BE49-F238E27FC236}">
                <a16:creationId xmlns:a16="http://schemas.microsoft.com/office/drawing/2014/main" id="{92C5EAAA-20D3-426D-BC4A-085E1EC0A9E6}"/>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9005149" y="1741156"/>
            <a:ext cx="836571" cy="2918095"/>
          </a:xfrm>
          <a:prstGeom prst="rect">
            <a:avLst/>
          </a:prstGeom>
        </p:spPr>
      </p:pic>
      <p:pic>
        <p:nvPicPr>
          <p:cNvPr id="14" name="Picture 13">
            <a:extLst>
              <a:ext uri="{FF2B5EF4-FFF2-40B4-BE49-F238E27FC236}">
                <a16:creationId xmlns:a16="http://schemas.microsoft.com/office/drawing/2014/main" id="{EE8383A2-2F9A-4FB1-B451-4BEFE859EDAF}"/>
              </a:ext>
            </a:extLst>
          </p:cNvPr>
          <p:cNvPicPr>
            <a:picLocks noChangeAspect="1"/>
          </p:cNvPicPr>
          <p:nvPr/>
        </p:nvPicPr>
        <p:blipFill>
          <a:blip r:embed="rId8"/>
          <a:stretch>
            <a:fillRect/>
          </a:stretch>
        </p:blipFill>
        <p:spPr>
          <a:xfrm>
            <a:off x="5949182" y="1509971"/>
            <a:ext cx="2929156" cy="1306150"/>
          </a:xfrm>
          <a:prstGeom prst="rect">
            <a:avLst/>
          </a:prstGeom>
        </p:spPr>
      </p:pic>
      <p:grpSp>
        <p:nvGrpSpPr>
          <p:cNvPr id="33" name="Group 32">
            <a:extLst>
              <a:ext uri="{FF2B5EF4-FFF2-40B4-BE49-F238E27FC236}">
                <a16:creationId xmlns:a16="http://schemas.microsoft.com/office/drawing/2014/main" id="{222E609E-5173-4EE5-8308-A2DAEBD31C9B}"/>
              </a:ext>
            </a:extLst>
          </p:cNvPr>
          <p:cNvGrpSpPr/>
          <p:nvPr/>
        </p:nvGrpSpPr>
        <p:grpSpPr>
          <a:xfrm>
            <a:off x="4881021" y="1904085"/>
            <a:ext cx="4144107" cy="1873208"/>
            <a:chOff x="4881021" y="1904085"/>
            <a:chExt cx="4144107" cy="1873208"/>
          </a:xfrm>
        </p:grpSpPr>
        <p:sp>
          <p:nvSpPr>
            <p:cNvPr id="10" name="TextBox 9">
              <a:extLst>
                <a:ext uri="{FF2B5EF4-FFF2-40B4-BE49-F238E27FC236}">
                  <a16:creationId xmlns:a16="http://schemas.microsoft.com/office/drawing/2014/main" id="{3E37706E-0BEE-43CA-85DF-FABDEA05E2C5}"/>
                </a:ext>
              </a:extLst>
            </p:cNvPr>
            <p:cNvSpPr txBox="1"/>
            <p:nvPr/>
          </p:nvSpPr>
          <p:spPr>
            <a:xfrm>
              <a:off x="6634187" y="2835325"/>
              <a:ext cx="2390941" cy="923330"/>
            </a:xfrm>
            <a:prstGeom prst="rect">
              <a:avLst/>
            </a:prstGeom>
            <a:noFill/>
          </p:spPr>
          <p:txBody>
            <a:bodyPr wrap="square" rtlCol="0">
              <a:spAutoFit/>
            </a:bodyPr>
            <a:lstStyle/>
            <a:p>
              <a:r>
                <a:rPr lang="en-US" sz="1800" dirty="0"/>
                <a:t>How fast a particle must fall to be captured by the plate settlers</a:t>
              </a:r>
            </a:p>
          </p:txBody>
        </p:sp>
        <p:grpSp>
          <p:nvGrpSpPr>
            <p:cNvPr id="30" name="Group 29">
              <a:extLst>
                <a:ext uri="{FF2B5EF4-FFF2-40B4-BE49-F238E27FC236}">
                  <a16:creationId xmlns:a16="http://schemas.microsoft.com/office/drawing/2014/main" id="{ABD37A04-4257-49E9-A602-8FE92ABF3141}"/>
                </a:ext>
              </a:extLst>
            </p:cNvPr>
            <p:cNvGrpSpPr/>
            <p:nvPr/>
          </p:nvGrpSpPr>
          <p:grpSpPr>
            <a:xfrm>
              <a:off x="4881021" y="2939797"/>
              <a:ext cx="1598045" cy="837496"/>
              <a:chOff x="4881021" y="2939797"/>
              <a:chExt cx="1598045" cy="837496"/>
            </a:xfrm>
          </p:grpSpPr>
          <p:pic>
            <p:nvPicPr>
              <p:cNvPr id="7" name="Picture 6">
                <a:extLst>
                  <a:ext uri="{FF2B5EF4-FFF2-40B4-BE49-F238E27FC236}">
                    <a16:creationId xmlns:a16="http://schemas.microsoft.com/office/drawing/2014/main" id="{19632E20-B865-4489-A8D6-E56E8D23E53F}"/>
                  </a:ext>
                </a:extLst>
              </p:cNvPr>
              <p:cNvPicPr>
                <a:picLocks noChangeAspect="1"/>
              </p:cNvPicPr>
              <p:nvPr/>
            </p:nvPicPr>
            <p:blipFill>
              <a:blip r:embed="rId9"/>
              <a:stretch>
                <a:fillRect/>
              </a:stretch>
            </p:blipFill>
            <p:spPr>
              <a:xfrm>
                <a:off x="5573801" y="2939797"/>
                <a:ext cx="905265" cy="837496"/>
              </a:xfrm>
              <a:prstGeom prst="rect">
                <a:avLst/>
              </a:prstGeom>
            </p:spPr>
          </p:pic>
          <p:cxnSp>
            <p:nvCxnSpPr>
              <p:cNvPr id="9" name="Straight Arrow Connector 8">
                <a:extLst>
                  <a:ext uri="{FF2B5EF4-FFF2-40B4-BE49-F238E27FC236}">
                    <a16:creationId xmlns:a16="http://schemas.microsoft.com/office/drawing/2014/main" id="{C960C718-89FF-4FEA-9C28-91837E30689F}"/>
                  </a:ext>
                </a:extLst>
              </p:cNvPr>
              <p:cNvCxnSpPr>
                <a:stCxn id="7" idx="1"/>
              </p:cNvCxnSpPr>
              <p:nvPr/>
            </p:nvCxnSpPr>
            <p:spPr>
              <a:xfrm flipH="1">
                <a:off x="4881021" y="3358545"/>
                <a:ext cx="692780" cy="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a:extLst>
                <a:ext uri="{FF2B5EF4-FFF2-40B4-BE49-F238E27FC236}">
                  <a16:creationId xmlns:a16="http://schemas.microsoft.com/office/drawing/2014/main" id="{B70D65D2-A3B5-4E80-B3B7-A426C2B76618}"/>
                </a:ext>
              </a:extLst>
            </p:cNvPr>
            <p:cNvCxnSpPr>
              <a:cxnSpLocks/>
            </p:cNvCxnSpPr>
            <p:nvPr/>
          </p:nvCxnSpPr>
          <p:spPr>
            <a:xfrm flipH="1">
              <a:off x="4932393" y="1904085"/>
              <a:ext cx="1210301" cy="15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6BE76233-594C-4081-A6F5-237B278BF93E}"/>
              </a:ext>
            </a:extLst>
          </p:cNvPr>
          <p:cNvGrpSpPr/>
          <p:nvPr/>
        </p:nvGrpSpPr>
        <p:grpSpPr>
          <a:xfrm>
            <a:off x="4881021" y="2064319"/>
            <a:ext cx="3930541" cy="700363"/>
            <a:chOff x="4881021" y="2064319"/>
            <a:chExt cx="3930541" cy="700363"/>
          </a:xfrm>
        </p:grpSpPr>
        <p:cxnSp>
          <p:nvCxnSpPr>
            <p:cNvPr id="42" name="Straight Arrow Connector 41">
              <a:extLst>
                <a:ext uri="{FF2B5EF4-FFF2-40B4-BE49-F238E27FC236}">
                  <a16:creationId xmlns:a16="http://schemas.microsoft.com/office/drawing/2014/main" id="{3AC98C8B-BF92-49BB-B0C7-3BC9851BD583}"/>
                </a:ext>
              </a:extLst>
            </p:cNvPr>
            <p:cNvCxnSpPr>
              <a:cxnSpLocks/>
            </p:cNvCxnSpPr>
            <p:nvPr/>
          </p:nvCxnSpPr>
          <p:spPr>
            <a:xfrm flipH="1">
              <a:off x="4881021" y="2251864"/>
              <a:ext cx="1494493" cy="512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67FDFAD-3FD5-4179-BAF8-6704860C97A8}"/>
                </a:ext>
              </a:extLst>
            </p:cNvPr>
            <p:cNvSpPr txBox="1"/>
            <p:nvPr/>
          </p:nvSpPr>
          <p:spPr>
            <a:xfrm>
              <a:off x="6420621" y="2064319"/>
              <a:ext cx="2390941" cy="369332"/>
            </a:xfrm>
            <a:prstGeom prst="rect">
              <a:avLst/>
            </a:prstGeom>
            <a:noFill/>
          </p:spPr>
          <p:txBody>
            <a:bodyPr wrap="square" rtlCol="0">
              <a:spAutoFit/>
            </a:bodyPr>
            <a:lstStyle/>
            <a:p>
              <a:r>
                <a:rPr lang="en-US" sz="1800" dirty="0"/>
                <a:t>velocity here</a:t>
              </a:r>
            </a:p>
          </p:txBody>
        </p:sp>
      </p:grpSp>
      <p:sp>
        <p:nvSpPr>
          <p:cNvPr id="28" name="TextBox 27">
            <a:extLst>
              <a:ext uri="{FF2B5EF4-FFF2-40B4-BE49-F238E27FC236}">
                <a16:creationId xmlns:a16="http://schemas.microsoft.com/office/drawing/2014/main" id="{617B8FD8-EC1E-4666-A7CC-ECAEA8D32C20}"/>
              </a:ext>
            </a:extLst>
          </p:cNvPr>
          <p:cNvSpPr txBox="1"/>
          <p:nvPr/>
        </p:nvSpPr>
        <p:spPr>
          <a:xfrm>
            <a:off x="9821740" y="1613029"/>
            <a:ext cx="1640321" cy="338554"/>
          </a:xfrm>
          <a:prstGeom prst="rect">
            <a:avLst/>
          </a:prstGeom>
          <a:noFill/>
        </p:spPr>
        <p:txBody>
          <a:bodyPr wrap="none" rtlCol="0">
            <a:spAutoFit/>
          </a:bodyPr>
          <a:lstStyle/>
          <a:p>
            <a:r>
              <a:rPr lang="en-US" sz="1600" dirty="0"/>
              <a:t>Terminal velocity</a:t>
            </a:r>
          </a:p>
        </p:txBody>
      </p:sp>
      <p:sp>
        <p:nvSpPr>
          <p:cNvPr id="47" name="TextBox 46">
            <a:extLst>
              <a:ext uri="{FF2B5EF4-FFF2-40B4-BE49-F238E27FC236}">
                <a16:creationId xmlns:a16="http://schemas.microsoft.com/office/drawing/2014/main" id="{DE65A259-E7C0-4313-81F4-DC5C0905BEFE}"/>
              </a:ext>
            </a:extLst>
          </p:cNvPr>
          <p:cNvSpPr txBox="1"/>
          <p:nvPr/>
        </p:nvSpPr>
        <p:spPr>
          <a:xfrm>
            <a:off x="9821740" y="2072195"/>
            <a:ext cx="2026517" cy="338554"/>
          </a:xfrm>
          <a:prstGeom prst="rect">
            <a:avLst/>
          </a:prstGeom>
          <a:noFill/>
        </p:spPr>
        <p:txBody>
          <a:bodyPr wrap="none" rtlCol="0">
            <a:spAutoFit/>
          </a:bodyPr>
          <a:lstStyle/>
          <a:p>
            <a:r>
              <a:rPr lang="en-US" sz="1600" dirty="0"/>
              <a:t>Core particle diameter</a:t>
            </a:r>
          </a:p>
        </p:txBody>
      </p:sp>
      <p:sp>
        <p:nvSpPr>
          <p:cNvPr id="48" name="TextBox 47">
            <a:extLst>
              <a:ext uri="{FF2B5EF4-FFF2-40B4-BE49-F238E27FC236}">
                <a16:creationId xmlns:a16="http://schemas.microsoft.com/office/drawing/2014/main" id="{A406920D-0A44-4714-A123-286F332A1A80}"/>
              </a:ext>
            </a:extLst>
          </p:cNvPr>
          <p:cNvSpPr txBox="1"/>
          <p:nvPr/>
        </p:nvSpPr>
        <p:spPr>
          <a:xfrm>
            <a:off x="9821740" y="2531361"/>
            <a:ext cx="1322798" cy="338554"/>
          </a:xfrm>
          <a:prstGeom prst="rect">
            <a:avLst/>
          </a:prstGeom>
          <a:noFill/>
        </p:spPr>
        <p:txBody>
          <a:bodyPr wrap="none" rtlCol="0">
            <a:spAutoFit/>
          </a:bodyPr>
          <a:lstStyle/>
          <a:p>
            <a:r>
              <a:rPr lang="en-US" sz="1600" dirty="0"/>
              <a:t>Floc diameter</a:t>
            </a:r>
          </a:p>
        </p:txBody>
      </p:sp>
      <p:sp>
        <p:nvSpPr>
          <p:cNvPr id="49" name="TextBox 48">
            <a:extLst>
              <a:ext uri="{FF2B5EF4-FFF2-40B4-BE49-F238E27FC236}">
                <a16:creationId xmlns:a16="http://schemas.microsoft.com/office/drawing/2014/main" id="{6F7EDAED-687F-4CC7-809D-B2A91FC3D280}"/>
              </a:ext>
            </a:extLst>
          </p:cNvPr>
          <p:cNvSpPr txBox="1"/>
          <p:nvPr/>
        </p:nvSpPr>
        <p:spPr>
          <a:xfrm>
            <a:off x="9821740" y="2990527"/>
            <a:ext cx="1899879" cy="338554"/>
          </a:xfrm>
          <a:prstGeom prst="rect">
            <a:avLst/>
          </a:prstGeom>
          <a:noFill/>
        </p:spPr>
        <p:txBody>
          <a:bodyPr wrap="none" rtlCol="0">
            <a:spAutoFit/>
          </a:bodyPr>
          <a:lstStyle/>
          <a:p>
            <a:r>
              <a:rPr lang="en-US" sz="1600" dirty="0"/>
              <a:t>Core particle density</a:t>
            </a:r>
          </a:p>
        </p:txBody>
      </p:sp>
      <p:sp>
        <p:nvSpPr>
          <p:cNvPr id="50" name="TextBox 49">
            <a:extLst>
              <a:ext uri="{FF2B5EF4-FFF2-40B4-BE49-F238E27FC236}">
                <a16:creationId xmlns:a16="http://schemas.microsoft.com/office/drawing/2014/main" id="{B2728FDB-B444-448B-80AA-9ACC0E19E38E}"/>
              </a:ext>
            </a:extLst>
          </p:cNvPr>
          <p:cNvSpPr txBox="1"/>
          <p:nvPr/>
        </p:nvSpPr>
        <p:spPr>
          <a:xfrm>
            <a:off x="9821740" y="3449693"/>
            <a:ext cx="1317605" cy="338554"/>
          </a:xfrm>
          <a:prstGeom prst="rect">
            <a:avLst/>
          </a:prstGeom>
          <a:noFill/>
        </p:spPr>
        <p:txBody>
          <a:bodyPr wrap="none" rtlCol="0">
            <a:spAutoFit/>
          </a:bodyPr>
          <a:lstStyle/>
          <a:p>
            <a:r>
              <a:rPr lang="en-US" sz="1600" dirty="0"/>
              <a:t>Water density</a:t>
            </a:r>
          </a:p>
        </p:txBody>
      </p:sp>
      <p:sp>
        <p:nvSpPr>
          <p:cNvPr id="51" name="TextBox 50">
            <a:extLst>
              <a:ext uri="{FF2B5EF4-FFF2-40B4-BE49-F238E27FC236}">
                <a16:creationId xmlns:a16="http://schemas.microsoft.com/office/drawing/2014/main" id="{D985C75F-7C21-4C57-9B1C-EAF458AF711C}"/>
              </a:ext>
            </a:extLst>
          </p:cNvPr>
          <p:cNvSpPr txBox="1"/>
          <p:nvPr/>
        </p:nvSpPr>
        <p:spPr>
          <a:xfrm>
            <a:off x="9821740" y="3908859"/>
            <a:ext cx="2319481" cy="338554"/>
          </a:xfrm>
          <a:prstGeom prst="rect">
            <a:avLst/>
          </a:prstGeom>
          <a:noFill/>
        </p:spPr>
        <p:txBody>
          <a:bodyPr wrap="none" rtlCol="0">
            <a:spAutoFit/>
          </a:bodyPr>
          <a:lstStyle/>
          <a:p>
            <a:r>
              <a:rPr lang="en-US" sz="1600" dirty="0"/>
              <a:t>Water kinematic viscosity</a:t>
            </a:r>
          </a:p>
        </p:txBody>
      </p:sp>
      <p:sp>
        <p:nvSpPr>
          <p:cNvPr id="52" name="TextBox 51">
            <a:extLst>
              <a:ext uri="{FF2B5EF4-FFF2-40B4-BE49-F238E27FC236}">
                <a16:creationId xmlns:a16="http://schemas.microsoft.com/office/drawing/2014/main" id="{198BE044-B66A-4C8C-B133-C0F450442288}"/>
              </a:ext>
            </a:extLst>
          </p:cNvPr>
          <p:cNvSpPr txBox="1"/>
          <p:nvPr/>
        </p:nvSpPr>
        <p:spPr>
          <a:xfrm>
            <a:off x="9821740" y="4368027"/>
            <a:ext cx="1665841" cy="338554"/>
          </a:xfrm>
          <a:prstGeom prst="rect">
            <a:avLst/>
          </a:prstGeom>
          <a:noFill/>
        </p:spPr>
        <p:txBody>
          <a:bodyPr wrap="none" rtlCol="0">
            <a:spAutoFit/>
          </a:bodyPr>
          <a:lstStyle/>
          <a:p>
            <a:r>
              <a:rPr lang="en-US" sz="1600" dirty="0"/>
              <a:t>Fractal dimension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1497013" y="1955800"/>
            <a:ext cx="6303962" cy="4149725"/>
          </a:xfrm>
          <a:prstGeom prst="rect">
            <a:avLst/>
          </a:prstGeom>
          <a:blipFill>
            <a:blip r:embed="rId3" cstate="print">
              <a:extLst>
                <a:ext uri="{28A0092B-C50C-407E-A947-70E740481C1C}">
                  <a14:useLocalDpi xmlns:a14="http://schemas.microsoft.com/office/drawing/2010/main" val="0"/>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HN" b="1"/>
          </a:p>
        </p:txBody>
      </p:sp>
      <p:sp>
        <p:nvSpPr>
          <p:cNvPr id="46" name="Rectangle 45"/>
          <p:cNvSpPr>
            <a:spLocks noChangeArrowheads="1"/>
          </p:cNvSpPr>
          <p:nvPr/>
        </p:nvSpPr>
        <p:spPr bwMode="auto">
          <a:xfrm>
            <a:off x="2746375" y="2217738"/>
            <a:ext cx="4106863" cy="3622675"/>
          </a:xfrm>
          <a:prstGeom prst="rect">
            <a:avLst/>
          </a:prstGeom>
          <a:solidFill>
            <a:schemeClr val="accent3"/>
          </a:solidFill>
          <a:ln w="25400" algn="ctr">
            <a:noFill/>
            <a:miter lim="800000"/>
            <a:headEnd/>
            <a:tailEnd/>
          </a:ln>
        </p:spPr>
        <p:txBody>
          <a:bodyPr anchor="ctr"/>
          <a:lstStyle/>
          <a:p>
            <a:pPr algn="ctr">
              <a:defRPr/>
            </a:pPr>
            <a:endParaRPr lang="es-HN" b="1">
              <a:solidFill>
                <a:schemeClr val="lt1"/>
              </a:solidFill>
              <a:latin typeface="+mn-lt"/>
            </a:endParaRPr>
          </a:p>
        </p:txBody>
      </p:sp>
      <p:sp>
        <p:nvSpPr>
          <p:cNvPr id="49" name="Rectangle 48"/>
          <p:cNvSpPr/>
          <p:nvPr/>
        </p:nvSpPr>
        <p:spPr>
          <a:xfrm>
            <a:off x="2754313" y="1955800"/>
            <a:ext cx="4094162" cy="261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HN" b="1"/>
          </a:p>
        </p:txBody>
      </p:sp>
      <p:sp>
        <p:nvSpPr>
          <p:cNvPr id="2" name="Rectangle 48"/>
          <p:cNvSpPr/>
          <p:nvPr/>
        </p:nvSpPr>
        <p:spPr>
          <a:xfrm>
            <a:off x="1703388" y="1919288"/>
            <a:ext cx="833437" cy="117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HN" b="1"/>
          </a:p>
        </p:txBody>
      </p:sp>
      <p:sp>
        <p:nvSpPr>
          <p:cNvPr id="3" name="Rectangle 48"/>
          <p:cNvSpPr/>
          <p:nvPr/>
        </p:nvSpPr>
        <p:spPr>
          <a:xfrm>
            <a:off x="7115175" y="1855788"/>
            <a:ext cx="500063" cy="117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HN" b="1"/>
          </a:p>
        </p:txBody>
      </p:sp>
      <p:sp>
        <p:nvSpPr>
          <p:cNvPr id="4" name="Rectangle 45"/>
          <p:cNvSpPr>
            <a:spLocks noChangeArrowheads="1"/>
          </p:cNvSpPr>
          <p:nvPr/>
        </p:nvSpPr>
        <p:spPr bwMode="auto">
          <a:xfrm>
            <a:off x="1681163" y="3330575"/>
            <a:ext cx="5926137" cy="2506663"/>
          </a:xfrm>
          <a:prstGeom prst="rect">
            <a:avLst/>
          </a:prstGeom>
          <a:solidFill>
            <a:schemeClr val="accent3"/>
          </a:solidFill>
          <a:ln w="25400" algn="ctr">
            <a:noFill/>
            <a:miter lim="800000"/>
            <a:headEnd/>
            <a:tailEnd/>
          </a:ln>
        </p:spPr>
        <p:txBody>
          <a:bodyPr anchor="ctr"/>
          <a:lstStyle/>
          <a:p>
            <a:pPr algn="ctr">
              <a:defRPr/>
            </a:pPr>
            <a:endParaRPr lang="es-HN" b="1">
              <a:solidFill>
                <a:schemeClr val="lt1"/>
              </a:solidFill>
              <a:latin typeface="+mn-lt"/>
            </a:endParaRPr>
          </a:p>
        </p:txBody>
      </p:sp>
      <p:sp>
        <p:nvSpPr>
          <p:cNvPr id="35848" name="Rectangle 55"/>
          <p:cNvSpPr>
            <a:spLocks noChangeArrowheads="1"/>
          </p:cNvSpPr>
          <p:nvPr/>
        </p:nvSpPr>
        <p:spPr bwMode="auto">
          <a:xfrm>
            <a:off x="1820009" y="2994109"/>
            <a:ext cx="597876" cy="523220"/>
          </a:xfrm>
          <a:prstGeom prst="rect">
            <a:avLst/>
          </a:prstGeom>
          <a:solidFill>
            <a:schemeClr val="hlink"/>
          </a:solidFill>
          <a:ln w="12700">
            <a:noFill/>
            <a:miter lim="800000"/>
            <a:headEnd type="none" w="lg" len="med"/>
            <a:tailEnd type="none" w="lg" len="med"/>
          </a:ln>
        </p:spPr>
        <p:txBody>
          <a:bodyPr wrap="square" anchor="ctr">
            <a:spAutoFit/>
          </a:bodyPr>
          <a:lstStyle/>
          <a:p>
            <a:endParaRPr lang="es-HN"/>
          </a:p>
        </p:txBody>
      </p:sp>
      <p:sp>
        <p:nvSpPr>
          <p:cNvPr id="35849" name="Rectangle 56"/>
          <p:cNvSpPr>
            <a:spLocks noChangeArrowheads="1"/>
          </p:cNvSpPr>
          <p:nvPr/>
        </p:nvSpPr>
        <p:spPr bwMode="auto">
          <a:xfrm>
            <a:off x="1085850" y="5638800"/>
            <a:ext cx="638175" cy="171450"/>
          </a:xfrm>
          <a:prstGeom prst="rect">
            <a:avLst/>
          </a:prstGeom>
          <a:solidFill>
            <a:schemeClr val="accent3"/>
          </a:solidFill>
          <a:ln w="12700">
            <a:noFill/>
            <a:miter lim="800000"/>
            <a:headEnd type="none" w="lg" len="med"/>
            <a:tailEnd type="none" w="lg" len="med"/>
          </a:ln>
        </p:spPr>
        <p:txBody>
          <a:bodyPr anchor="ctr">
            <a:spAutoFit/>
          </a:bodyPr>
          <a:lstStyle/>
          <a:p>
            <a:endParaRPr lang="es-HN"/>
          </a:p>
        </p:txBody>
      </p:sp>
      <p:grpSp>
        <p:nvGrpSpPr>
          <p:cNvPr id="67" name="Group 66"/>
          <p:cNvGrpSpPr/>
          <p:nvPr/>
        </p:nvGrpSpPr>
        <p:grpSpPr>
          <a:xfrm>
            <a:off x="866403" y="2115349"/>
            <a:ext cx="6745288" cy="3719512"/>
            <a:chOff x="873125" y="2119313"/>
            <a:chExt cx="6745288" cy="3719512"/>
          </a:xfrm>
        </p:grpSpPr>
        <p:sp>
          <p:nvSpPr>
            <p:cNvPr id="35895" name="Rectangle 67"/>
            <p:cNvSpPr>
              <a:spLocks noChangeArrowheads="1"/>
            </p:cNvSpPr>
            <p:nvPr/>
          </p:nvSpPr>
          <p:spPr bwMode="auto">
            <a:xfrm>
              <a:off x="2746375" y="2119313"/>
              <a:ext cx="4110038" cy="1227137"/>
            </a:xfrm>
            <a:prstGeom prst="rect">
              <a:avLst/>
            </a:prstGeom>
            <a:solidFill>
              <a:schemeClr val="bg1"/>
            </a:solidFill>
            <a:ln w="12700">
              <a:noFill/>
              <a:miter lim="800000"/>
              <a:headEnd type="none" w="lg" len="med"/>
              <a:tailEnd type="none" w="lg" len="med"/>
            </a:ln>
          </p:spPr>
          <p:txBody>
            <a:bodyPr anchor="ctr">
              <a:spAutoFit/>
            </a:bodyPr>
            <a:lstStyle/>
            <a:p>
              <a:endParaRPr lang="es-HN"/>
            </a:p>
          </p:txBody>
        </p:sp>
        <p:sp>
          <p:nvSpPr>
            <p:cNvPr id="35896" name="Rectangle 68"/>
            <p:cNvSpPr>
              <a:spLocks noChangeArrowheads="1"/>
            </p:cNvSpPr>
            <p:nvPr/>
          </p:nvSpPr>
          <p:spPr bwMode="auto">
            <a:xfrm>
              <a:off x="1671638" y="3338513"/>
              <a:ext cx="5946775" cy="2500312"/>
            </a:xfrm>
            <a:prstGeom prst="rect">
              <a:avLst/>
            </a:prstGeom>
            <a:solidFill>
              <a:schemeClr val="bg1"/>
            </a:solidFill>
            <a:ln w="12700">
              <a:noFill/>
              <a:miter lim="800000"/>
              <a:headEnd type="none" w="lg" len="med"/>
              <a:tailEnd type="none" w="lg" len="med"/>
            </a:ln>
          </p:spPr>
          <p:txBody>
            <a:bodyPr anchor="ctr">
              <a:spAutoFit/>
            </a:bodyPr>
            <a:lstStyle/>
            <a:p>
              <a:endParaRPr lang="es-HN"/>
            </a:p>
          </p:txBody>
        </p:sp>
        <p:sp>
          <p:nvSpPr>
            <p:cNvPr id="35898" name="Rectangle 74"/>
            <p:cNvSpPr>
              <a:spLocks noChangeArrowheads="1"/>
            </p:cNvSpPr>
            <p:nvPr/>
          </p:nvSpPr>
          <p:spPr bwMode="auto">
            <a:xfrm>
              <a:off x="873125" y="5626100"/>
              <a:ext cx="908050" cy="171450"/>
            </a:xfrm>
            <a:prstGeom prst="rect">
              <a:avLst/>
            </a:prstGeom>
            <a:solidFill>
              <a:schemeClr val="bg1"/>
            </a:solidFill>
            <a:ln w="12700">
              <a:noFill/>
              <a:miter lim="800000"/>
              <a:headEnd type="none" w="lg" len="med"/>
              <a:tailEnd type="none" w="lg" len="med"/>
            </a:ln>
          </p:spPr>
          <p:txBody>
            <a:bodyPr anchor="ctr">
              <a:spAutoFit/>
            </a:bodyPr>
            <a:lstStyle/>
            <a:p>
              <a:endParaRPr lang="es-HN"/>
            </a:p>
          </p:txBody>
        </p:sp>
      </p:grpSp>
      <p:grpSp>
        <p:nvGrpSpPr>
          <p:cNvPr id="6" name="Group 11"/>
          <p:cNvGrpSpPr>
            <a:grpSpLocks/>
          </p:cNvGrpSpPr>
          <p:nvPr/>
        </p:nvGrpSpPr>
        <p:grpSpPr bwMode="auto">
          <a:xfrm>
            <a:off x="3124200" y="2695575"/>
            <a:ext cx="3678238" cy="1350963"/>
            <a:chOff x="1487" y="1205"/>
            <a:chExt cx="3360" cy="1234"/>
          </a:xfrm>
        </p:grpSpPr>
        <p:sp>
          <p:nvSpPr>
            <p:cNvPr id="35865" name="Line 12"/>
            <p:cNvSpPr>
              <a:spLocks noChangeShapeType="1"/>
            </p:cNvSpPr>
            <p:nvPr/>
          </p:nvSpPr>
          <p:spPr bwMode="auto">
            <a:xfrm rot="-1800000" flipH="1" flipV="1">
              <a:off x="4847"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66" name="Line 13"/>
            <p:cNvSpPr>
              <a:spLocks noChangeShapeType="1"/>
            </p:cNvSpPr>
            <p:nvPr/>
          </p:nvSpPr>
          <p:spPr bwMode="auto">
            <a:xfrm rot="-1800000" flipH="1" flipV="1">
              <a:off x="4731"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67" name="Line 14"/>
            <p:cNvSpPr>
              <a:spLocks noChangeShapeType="1"/>
            </p:cNvSpPr>
            <p:nvPr/>
          </p:nvSpPr>
          <p:spPr bwMode="auto">
            <a:xfrm rot="-1800000" flipH="1" flipV="1">
              <a:off x="4615"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68" name="Line 15"/>
            <p:cNvSpPr>
              <a:spLocks noChangeShapeType="1"/>
            </p:cNvSpPr>
            <p:nvPr/>
          </p:nvSpPr>
          <p:spPr bwMode="auto">
            <a:xfrm rot="-1800000" flipH="1" flipV="1">
              <a:off x="4499"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69" name="Line 16"/>
            <p:cNvSpPr>
              <a:spLocks noChangeShapeType="1"/>
            </p:cNvSpPr>
            <p:nvPr/>
          </p:nvSpPr>
          <p:spPr bwMode="auto">
            <a:xfrm rot="-1800000" flipH="1" flipV="1">
              <a:off x="4383"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70" name="Line 17"/>
            <p:cNvSpPr>
              <a:spLocks noChangeShapeType="1"/>
            </p:cNvSpPr>
            <p:nvPr/>
          </p:nvSpPr>
          <p:spPr bwMode="auto">
            <a:xfrm rot="-1800000" flipH="1" flipV="1">
              <a:off x="4268"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71" name="Line 18"/>
            <p:cNvSpPr>
              <a:spLocks noChangeShapeType="1"/>
            </p:cNvSpPr>
            <p:nvPr/>
          </p:nvSpPr>
          <p:spPr bwMode="auto">
            <a:xfrm rot="-1800000" flipH="1" flipV="1">
              <a:off x="4152"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72" name="Line 19"/>
            <p:cNvSpPr>
              <a:spLocks noChangeShapeType="1"/>
            </p:cNvSpPr>
            <p:nvPr/>
          </p:nvSpPr>
          <p:spPr bwMode="auto">
            <a:xfrm rot="-1800000" flipH="1" flipV="1">
              <a:off x="4036"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73" name="Line 20"/>
            <p:cNvSpPr>
              <a:spLocks noChangeShapeType="1"/>
            </p:cNvSpPr>
            <p:nvPr/>
          </p:nvSpPr>
          <p:spPr bwMode="auto">
            <a:xfrm rot="-1800000" flipH="1" flipV="1">
              <a:off x="3920"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74" name="Line 21"/>
            <p:cNvSpPr>
              <a:spLocks noChangeShapeType="1"/>
            </p:cNvSpPr>
            <p:nvPr/>
          </p:nvSpPr>
          <p:spPr bwMode="auto">
            <a:xfrm rot="-1800000" flipH="1" flipV="1">
              <a:off x="3804"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75" name="Line 22"/>
            <p:cNvSpPr>
              <a:spLocks noChangeShapeType="1"/>
            </p:cNvSpPr>
            <p:nvPr/>
          </p:nvSpPr>
          <p:spPr bwMode="auto">
            <a:xfrm rot="-1800000" flipH="1" flipV="1">
              <a:off x="3688"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76" name="Line 23"/>
            <p:cNvSpPr>
              <a:spLocks noChangeShapeType="1"/>
            </p:cNvSpPr>
            <p:nvPr/>
          </p:nvSpPr>
          <p:spPr bwMode="auto">
            <a:xfrm rot="-1800000" flipH="1" flipV="1">
              <a:off x="3572"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77" name="Line 24"/>
            <p:cNvSpPr>
              <a:spLocks noChangeShapeType="1"/>
            </p:cNvSpPr>
            <p:nvPr/>
          </p:nvSpPr>
          <p:spPr bwMode="auto">
            <a:xfrm rot="-1800000" flipH="1" flipV="1">
              <a:off x="3456"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78" name="Line 25"/>
            <p:cNvSpPr>
              <a:spLocks noChangeShapeType="1"/>
            </p:cNvSpPr>
            <p:nvPr/>
          </p:nvSpPr>
          <p:spPr bwMode="auto">
            <a:xfrm rot="-1800000" flipH="1" flipV="1">
              <a:off x="3341"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79" name="Line 26"/>
            <p:cNvSpPr>
              <a:spLocks noChangeShapeType="1"/>
            </p:cNvSpPr>
            <p:nvPr/>
          </p:nvSpPr>
          <p:spPr bwMode="auto">
            <a:xfrm rot="-1800000" flipH="1" flipV="1">
              <a:off x="3225"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80" name="Line 27"/>
            <p:cNvSpPr>
              <a:spLocks noChangeShapeType="1"/>
            </p:cNvSpPr>
            <p:nvPr/>
          </p:nvSpPr>
          <p:spPr bwMode="auto">
            <a:xfrm rot="-1800000" flipH="1" flipV="1">
              <a:off x="3109"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81" name="Line 28"/>
            <p:cNvSpPr>
              <a:spLocks noChangeShapeType="1"/>
            </p:cNvSpPr>
            <p:nvPr/>
          </p:nvSpPr>
          <p:spPr bwMode="auto">
            <a:xfrm rot="-1800000" flipH="1" flipV="1">
              <a:off x="2993"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82" name="Line 29"/>
            <p:cNvSpPr>
              <a:spLocks noChangeShapeType="1"/>
            </p:cNvSpPr>
            <p:nvPr/>
          </p:nvSpPr>
          <p:spPr bwMode="auto">
            <a:xfrm rot="-1800000" flipH="1" flipV="1">
              <a:off x="2877"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83" name="Line 30"/>
            <p:cNvSpPr>
              <a:spLocks noChangeShapeType="1"/>
            </p:cNvSpPr>
            <p:nvPr/>
          </p:nvSpPr>
          <p:spPr bwMode="auto">
            <a:xfrm rot="-1800000" flipH="1" flipV="1">
              <a:off x="2761"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84" name="Line 31"/>
            <p:cNvSpPr>
              <a:spLocks noChangeShapeType="1"/>
            </p:cNvSpPr>
            <p:nvPr/>
          </p:nvSpPr>
          <p:spPr bwMode="auto">
            <a:xfrm rot="-1800000" flipH="1" flipV="1">
              <a:off x="2645"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85" name="Line 32"/>
            <p:cNvSpPr>
              <a:spLocks noChangeShapeType="1"/>
            </p:cNvSpPr>
            <p:nvPr/>
          </p:nvSpPr>
          <p:spPr bwMode="auto">
            <a:xfrm rot="-1800000" flipH="1" flipV="1">
              <a:off x="2531"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86" name="Line 33"/>
            <p:cNvSpPr>
              <a:spLocks noChangeShapeType="1"/>
            </p:cNvSpPr>
            <p:nvPr/>
          </p:nvSpPr>
          <p:spPr bwMode="auto">
            <a:xfrm rot="-1800000" flipH="1" flipV="1">
              <a:off x="2415"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87" name="Line 34"/>
            <p:cNvSpPr>
              <a:spLocks noChangeShapeType="1"/>
            </p:cNvSpPr>
            <p:nvPr/>
          </p:nvSpPr>
          <p:spPr bwMode="auto">
            <a:xfrm rot="-1800000" flipH="1" flipV="1">
              <a:off x="2299"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88" name="Line 35"/>
            <p:cNvSpPr>
              <a:spLocks noChangeShapeType="1"/>
            </p:cNvSpPr>
            <p:nvPr/>
          </p:nvSpPr>
          <p:spPr bwMode="auto">
            <a:xfrm rot="-1800000" flipH="1" flipV="1">
              <a:off x="2183"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89" name="Line 36"/>
            <p:cNvSpPr>
              <a:spLocks noChangeShapeType="1"/>
            </p:cNvSpPr>
            <p:nvPr/>
          </p:nvSpPr>
          <p:spPr bwMode="auto">
            <a:xfrm rot="-1800000" flipH="1" flipV="1">
              <a:off x="2067"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90" name="Line 37"/>
            <p:cNvSpPr>
              <a:spLocks noChangeShapeType="1"/>
            </p:cNvSpPr>
            <p:nvPr/>
          </p:nvSpPr>
          <p:spPr bwMode="auto">
            <a:xfrm rot="-1800000" flipH="1" flipV="1">
              <a:off x="1951"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91" name="Line 38"/>
            <p:cNvSpPr>
              <a:spLocks noChangeShapeType="1"/>
            </p:cNvSpPr>
            <p:nvPr/>
          </p:nvSpPr>
          <p:spPr bwMode="auto">
            <a:xfrm rot="-1800000" flipH="1" flipV="1">
              <a:off x="1835"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92" name="Line 39"/>
            <p:cNvSpPr>
              <a:spLocks noChangeShapeType="1"/>
            </p:cNvSpPr>
            <p:nvPr/>
          </p:nvSpPr>
          <p:spPr bwMode="auto">
            <a:xfrm rot="-1800000" flipH="1" flipV="1">
              <a:off x="1720"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93" name="Line 40"/>
            <p:cNvSpPr>
              <a:spLocks noChangeShapeType="1"/>
            </p:cNvSpPr>
            <p:nvPr/>
          </p:nvSpPr>
          <p:spPr bwMode="auto">
            <a:xfrm rot="-1800000" flipH="1" flipV="1">
              <a:off x="1602"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94" name="Line 41"/>
            <p:cNvSpPr>
              <a:spLocks noChangeShapeType="1"/>
            </p:cNvSpPr>
            <p:nvPr/>
          </p:nvSpPr>
          <p:spPr bwMode="auto">
            <a:xfrm rot="-1800000" flipH="1" flipV="1">
              <a:off x="1487" y="1205"/>
              <a:ext cx="0" cy="1234"/>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grpSp>
      <p:sp>
        <p:nvSpPr>
          <p:cNvPr id="35852" name="Rectangle 43"/>
          <p:cNvSpPr>
            <a:spLocks noChangeArrowheads="1"/>
          </p:cNvSpPr>
          <p:nvPr/>
        </p:nvSpPr>
        <p:spPr bwMode="auto">
          <a:xfrm>
            <a:off x="1694717" y="2189163"/>
            <a:ext cx="846138" cy="898525"/>
          </a:xfrm>
          <a:prstGeom prst="rect">
            <a:avLst/>
          </a:prstGeom>
          <a:solidFill>
            <a:schemeClr val="accent3"/>
          </a:solidFill>
          <a:ln w="12700">
            <a:noFill/>
            <a:miter lim="800000"/>
            <a:headEnd type="none" w="lg" len="med"/>
            <a:tailEnd type="none" w="lg" len="med"/>
          </a:ln>
        </p:spPr>
        <p:txBody>
          <a:bodyPr wrap="none" anchor="ctr">
            <a:spAutoFit/>
          </a:bodyPr>
          <a:lstStyle/>
          <a:p>
            <a:endParaRPr lang="es-HN"/>
          </a:p>
        </p:txBody>
      </p:sp>
      <p:sp>
        <p:nvSpPr>
          <p:cNvPr id="35853" name="Rectangle 44"/>
          <p:cNvSpPr>
            <a:spLocks noChangeArrowheads="1"/>
          </p:cNvSpPr>
          <p:nvPr/>
        </p:nvSpPr>
        <p:spPr bwMode="auto">
          <a:xfrm>
            <a:off x="7116763" y="2333625"/>
            <a:ext cx="512762" cy="692150"/>
          </a:xfrm>
          <a:prstGeom prst="rect">
            <a:avLst/>
          </a:prstGeom>
          <a:solidFill>
            <a:schemeClr val="accent3"/>
          </a:solidFill>
          <a:ln w="12700">
            <a:noFill/>
            <a:miter lim="800000"/>
            <a:headEnd type="none" w="lg" len="med"/>
            <a:tailEnd type="none" w="lg" len="med"/>
          </a:ln>
        </p:spPr>
        <p:txBody>
          <a:bodyPr anchor="ctr">
            <a:spAutoFit/>
          </a:bodyPr>
          <a:lstStyle/>
          <a:p>
            <a:endParaRPr lang="es-HN"/>
          </a:p>
        </p:txBody>
      </p:sp>
      <p:sp>
        <p:nvSpPr>
          <p:cNvPr id="571452" name="AutoShape 60"/>
          <p:cNvSpPr>
            <a:spLocks/>
          </p:cNvSpPr>
          <p:nvPr/>
        </p:nvSpPr>
        <p:spPr bwMode="auto">
          <a:xfrm>
            <a:off x="7321550" y="1571625"/>
            <a:ext cx="88900" cy="266700"/>
          </a:xfrm>
          <a:prstGeom prst="rightBracket">
            <a:avLst>
              <a:gd name="adj" fmla="val 25000"/>
            </a:avLst>
          </a:prstGeom>
          <a:noFill/>
          <a:ln w="38100">
            <a:solidFill>
              <a:schemeClr val="tx1"/>
            </a:solidFill>
            <a:round/>
            <a:headEnd type="none" w="lg" len="med"/>
            <a:tailEnd type="none" w="lg" len="med"/>
          </a:ln>
        </p:spPr>
        <p:txBody>
          <a:bodyPr anchor="ctr">
            <a:spAutoFit/>
          </a:bodyPr>
          <a:lstStyle/>
          <a:p>
            <a:endParaRPr lang="es-HN"/>
          </a:p>
        </p:txBody>
      </p:sp>
      <p:sp>
        <p:nvSpPr>
          <p:cNvPr id="35855" name="Rectangle 61"/>
          <p:cNvSpPr>
            <a:spLocks noChangeArrowheads="1"/>
          </p:cNvSpPr>
          <p:nvPr/>
        </p:nvSpPr>
        <p:spPr bwMode="auto">
          <a:xfrm>
            <a:off x="1752600" y="2971800"/>
            <a:ext cx="742950" cy="190500"/>
          </a:xfrm>
          <a:prstGeom prst="rect">
            <a:avLst/>
          </a:prstGeom>
          <a:solidFill>
            <a:schemeClr val="accent3"/>
          </a:solidFill>
          <a:ln w="12700">
            <a:noFill/>
            <a:miter lim="800000"/>
            <a:headEnd type="none" w="lg" len="med"/>
            <a:tailEnd type="none" w="lg" len="med"/>
          </a:ln>
        </p:spPr>
        <p:txBody>
          <a:bodyPr anchor="ctr">
            <a:spAutoFit/>
          </a:bodyPr>
          <a:lstStyle/>
          <a:p>
            <a:endParaRPr lang="es-HN"/>
          </a:p>
        </p:txBody>
      </p:sp>
      <p:sp>
        <p:nvSpPr>
          <p:cNvPr id="571454" name="Rectangle 62"/>
          <p:cNvSpPr>
            <a:spLocks noGrp="1" noChangeArrowheads="1"/>
          </p:cNvSpPr>
          <p:nvPr>
            <p:ph type="title"/>
          </p:nvPr>
        </p:nvSpPr>
        <p:spPr>
          <a:xfrm>
            <a:off x="685800" y="296008"/>
            <a:ext cx="7772400" cy="1143000"/>
          </a:xfrm>
        </p:spPr>
        <p:txBody>
          <a:bodyPr>
            <a:normAutofit fontScale="90000"/>
          </a:bodyPr>
          <a:lstStyle/>
          <a:p>
            <a:pPr>
              <a:defRPr/>
            </a:pPr>
            <a:r>
              <a:rPr lang="en-US" sz="4000" dirty="0"/>
              <a:t>How can you drain and then refill an </a:t>
            </a:r>
            <a:r>
              <a:rPr lang="en-US" sz="4000" dirty="0" err="1"/>
              <a:t>AguaClarifier</a:t>
            </a:r>
            <a:r>
              <a:rPr lang="en-US" sz="4000" dirty="0"/>
              <a:t>?</a:t>
            </a:r>
          </a:p>
        </p:txBody>
      </p:sp>
      <p:sp>
        <p:nvSpPr>
          <p:cNvPr id="571455" name="AutoShape 63"/>
          <p:cNvSpPr>
            <a:spLocks noChangeArrowheads="1"/>
          </p:cNvSpPr>
          <p:nvPr/>
        </p:nvSpPr>
        <p:spPr bwMode="auto">
          <a:xfrm rot="5400000">
            <a:off x="962025" y="5581651"/>
            <a:ext cx="276225" cy="190500"/>
          </a:xfrm>
          <a:prstGeom prst="homePlate">
            <a:avLst>
              <a:gd name="adj" fmla="val 36250"/>
            </a:avLst>
          </a:prstGeom>
          <a:solidFill>
            <a:schemeClr val="accent1"/>
          </a:solidFill>
          <a:ln w="12700">
            <a:solidFill>
              <a:schemeClr val="tx1"/>
            </a:solidFill>
            <a:miter lim="800000"/>
            <a:headEnd type="none" w="lg" len="med"/>
            <a:tailEnd type="none" w="lg" len="med"/>
          </a:ln>
        </p:spPr>
        <p:txBody>
          <a:bodyPr wrap="none" anchor="ctr">
            <a:spAutoFit/>
          </a:bodyPr>
          <a:lstStyle/>
          <a:p>
            <a:endParaRPr lang="es-HN"/>
          </a:p>
        </p:txBody>
      </p:sp>
      <p:sp>
        <p:nvSpPr>
          <p:cNvPr id="35858" name="Line 64"/>
          <p:cNvSpPr>
            <a:spLocks noChangeShapeType="1"/>
          </p:cNvSpPr>
          <p:nvPr/>
        </p:nvSpPr>
        <p:spPr bwMode="auto">
          <a:xfrm flipH="1">
            <a:off x="676275" y="5619750"/>
            <a:ext cx="1000125" cy="0"/>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sp>
        <p:nvSpPr>
          <p:cNvPr id="35859" name="Line 65"/>
          <p:cNvSpPr>
            <a:spLocks noChangeShapeType="1"/>
          </p:cNvSpPr>
          <p:nvPr/>
        </p:nvSpPr>
        <p:spPr bwMode="auto">
          <a:xfrm flipH="1">
            <a:off x="676275" y="5819775"/>
            <a:ext cx="1000125" cy="0"/>
          </a:xfrm>
          <a:prstGeom prst="line">
            <a:avLst/>
          </a:prstGeom>
          <a:noFill/>
          <a:ln w="38100">
            <a:solidFill>
              <a:schemeClr val="tx1"/>
            </a:solidFill>
            <a:round/>
            <a:headEnd type="none" w="lg" len="med"/>
            <a:tailEnd type="none" w="lg" len="med"/>
          </a:ln>
        </p:spPr>
        <p:txBody>
          <a:bodyPr wrap="none" anchor="ctr">
            <a:spAutoFit/>
          </a:bodyPr>
          <a:lstStyle/>
          <a:p>
            <a:endParaRPr lang="en-US"/>
          </a:p>
        </p:txBody>
      </p:sp>
      <p:grpSp>
        <p:nvGrpSpPr>
          <p:cNvPr id="7" name="Group 63"/>
          <p:cNvGrpSpPr/>
          <p:nvPr/>
        </p:nvGrpSpPr>
        <p:grpSpPr>
          <a:xfrm>
            <a:off x="413230" y="1524000"/>
            <a:ext cx="708074" cy="1295400"/>
            <a:chOff x="512064" y="1676400"/>
            <a:chExt cx="274320" cy="1295400"/>
          </a:xfrm>
          <a:solidFill>
            <a:srgbClr val="FFFF00"/>
          </a:solidFill>
        </p:grpSpPr>
        <p:sp>
          <p:nvSpPr>
            <p:cNvPr id="61" name="Can 60"/>
            <p:cNvSpPr/>
            <p:nvPr/>
          </p:nvSpPr>
          <p:spPr>
            <a:xfrm>
              <a:off x="533400" y="2590800"/>
              <a:ext cx="228600" cy="381000"/>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Can 62"/>
            <p:cNvSpPr/>
            <p:nvPr/>
          </p:nvSpPr>
          <p:spPr>
            <a:xfrm>
              <a:off x="609600" y="1676400"/>
              <a:ext cx="76200" cy="914400"/>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 name="Round Same Side Corner Rectangle 61"/>
            <p:cNvSpPr/>
            <p:nvPr/>
          </p:nvSpPr>
          <p:spPr>
            <a:xfrm>
              <a:off x="512064" y="2514600"/>
              <a:ext cx="274320" cy="152400"/>
            </a:xfrm>
            <a:prstGeom prst="round2Same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8" name="Group 66"/>
          <p:cNvGrpSpPr/>
          <p:nvPr/>
        </p:nvGrpSpPr>
        <p:grpSpPr>
          <a:xfrm>
            <a:off x="1749669" y="3121152"/>
            <a:ext cx="729762" cy="384048"/>
            <a:chOff x="448056" y="3121152"/>
            <a:chExt cx="283464" cy="384048"/>
          </a:xfrm>
          <a:solidFill>
            <a:srgbClr val="00B050"/>
          </a:solidFill>
        </p:grpSpPr>
        <p:sp>
          <p:nvSpPr>
            <p:cNvPr id="66" name="Can 65"/>
            <p:cNvSpPr/>
            <p:nvPr/>
          </p:nvSpPr>
          <p:spPr>
            <a:xfrm>
              <a:off x="493776" y="3200400"/>
              <a:ext cx="201168" cy="304800"/>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64"/>
            <p:cNvSpPr/>
            <p:nvPr/>
          </p:nvSpPr>
          <p:spPr>
            <a:xfrm>
              <a:off x="448056" y="3121152"/>
              <a:ext cx="283464" cy="15544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8" name="Rectangle 67"/>
          <p:cNvSpPr/>
          <p:nvPr/>
        </p:nvSpPr>
        <p:spPr>
          <a:xfrm>
            <a:off x="6858000" y="2362200"/>
            <a:ext cx="255588" cy="24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Freeform 68"/>
          <p:cNvSpPr/>
          <p:nvPr/>
        </p:nvSpPr>
        <p:spPr bwMode="auto">
          <a:xfrm>
            <a:off x="5987562" y="2417884"/>
            <a:ext cx="861646" cy="3421672"/>
          </a:xfrm>
          <a:custGeom>
            <a:avLst/>
            <a:gdLst>
              <a:gd name="connsiteX0" fmla="*/ 2240572 w 2557095"/>
              <a:gd name="connsiteY0" fmla="*/ 187569 h 3412881"/>
              <a:gd name="connsiteX1" fmla="*/ 473318 w 2557095"/>
              <a:gd name="connsiteY1" fmla="*/ 1383323 h 3412881"/>
              <a:gd name="connsiteX2" fmla="*/ 51288 w 2557095"/>
              <a:gd name="connsiteY2" fmla="*/ 3124200 h 3412881"/>
              <a:gd name="connsiteX3" fmla="*/ 165588 w 2557095"/>
              <a:gd name="connsiteY3" fmla="*/ 3115408 h 3412881"/>
              <a:gd name="connsiteX4" fmla="*/ 552449 w 2557095"/>
              <a:gd name="connsiteY4" fmla="*/ 1444869 h 3412881"/>
              <a:gd name="connsiteX5" fmla="*/ 2275741 w 2557095"/>
              <a:gd name="connsiteY5" fmla="*/ 257908 h 3412881"/>
              <a:gd name="connsiteX6" fmla="*/ 2240572 w 2557095"/>
              <a:gd name="connsiteY6" fmla="*/ 187569 h 3412881"/>
              <a:gd name="connsiteX0" fmla="*/ 2240572 w 2557095"/>
              <a:gd name="connsiteY0" fmla="*/ 187569 h 3412881"/>
              <a:gd name="connsiteX1" fmla="*/ 473318 w 2557095"/>
              <a:gd name="connsiteY1" fmla="*/ 1383323 h 3412881"/>
              <a:gd name="connsiteX2" fmla="*/ 51288 w 2557095"/>
              <a:gd name="connsiteY2" fmla="*/ 3124200 h 3412881"/>
              <a:gd name="connsiteX3" fmla="*/ 165588 w 2557095"/>
              <a:gd name="connsiteY3" fmla="*/ 3115408 h 3412881"/>
              <a:gd name="connsiteX4" fmla="*/ 552449 w 2557095"/>
              <a:gd name="connsiteY4" fmla="*/ 1444869 h 3412881"/>
              <a:gd name="connsiteX5" fmla="*/ 2275741 w 2557095"/>
              <a:gd name="connsiteY5" fmla="*/ 257908 h 3412881"/>
              <a:gd name="connsiteX6" fmla="*/ 2240572 w 2557095"/>
              <a:gd name="connsiteY6" fmla="*/ 187569 h 3412881"/>
              <a:gd name="connsiteX0" fmla="*/ 2240572 w 2557095"/>
              <a:gd name="connsiteY0" fmla="*/ 137746 h 3363058"/>
              <a:gd name="connsiteX1" fmla="*/ 473318 w 2557095"/>
              <a:gd name="connsiteY1" fmla="*/ 1333500 h 3363058"/>
              <a:gd name="connsiteX2" fmla="*/ 51288 w 2557095"/>
              <a:gd name="connsiteY2" fmla="*/ 3074377 h 3363058"/>
              <a:gd name="connsiteX3" fmla="*/ 165588 w 2557095"/>
              <a:gd name="connsiteY3" fmla="*/ 3065585 h 3363058"/>
              <a:gd name="connsiteX4" fmla="*/ 552449 w 2557095"/>
              <a:gd name="connsiteY4" fmla="*/ 1395046 h 3363058"/>
              <a:gd name="connsiteX5" fmla="*/ 2275741 w 2557095"/>
              <a:gd name="connsiteY5" fmla="*/ 208085 h 3363058"/>
              <a:gd name="connsiteX6" fmla="*/ 2240572 w 2557095"/>
              <a:gd name="connsiteY6" fmla="*/ 137746 h 3363058"/>
              <a:gd name="connsiteX0" fmla="*/ 2240572 w 2557095"/>
              <a:gd name="connsiteY0" fmla="*/ 137746 h 3363058"/>
              <a:gd name="connsiteX1" fmla="*/ 473318 w 2557095"/>
              <a:gd name="connsiteY1" fmla="*/ 1333500 h 3363058"/>
              <a:gd name="connsiteX2" fmla="*/ 51288 w 2557095"/>
              <a:gd name="connsiteY2" fmla="*/ 3074377 h 3363058"/>
              <a:gd name="connsiteX3" fmla="*/ 165588 w 2557095"/>
              <a:gd name="connsiteY3" fmla="*/ 3065585 h 3363058"/>
              <a:gd name="connsiteX4" fmla="*/ 552449 w 2557095"/>
              <a:gd name="connsiteY4" fmla="*/ 1395046 h 3363058"/>
              <a:gd name="connsiteX5" fmla="*/ 2275741 w 2557095"/>
              <a:gd name="connsiteY5" fmla="*/ 208085 h 3363058"/>
              <a:gd name="connsiteX6" fmla="*/ 2240572 w 2557095"/>
              <a:gd name="connsiteY6" fmla="*/ 137746 h 3363058"/>
              <a:gd name="connsiteX0" fmla="*/ 2240572 w 2285999"/>
              <a:gd name="connsiteY0" fmla="*/ 0 h 3225312"/>
              <a:gd name="connsiteX1" fmla="*/ 473318 w 2285999"/>
              <a:gd name="connsiteY1" fmla="*/ 1195754 h 3225312"/>
              <a:gd name="connsiteX2" fmla="*/ 51288 w 2285999"/>
              <a:gd name="connsiteY2" fmla="*/ 2936631 h 3225312"/>
              <a:gd name="connsiteX3" fmla="*/ 165588 w 2285999"/>
              <a:gd name="connsiteY3" fmla="*/ 2927839 h 3225312"/>
              <a:gd name="connsiteX4" fmla="*/ 552449 w 2285999"/>
              <a:gd name="connsiteY4" fmla="*/ 1257300 h 3225312"/>
              <a:gd name="connsiteX5" fmla="*/ 2275741 w 2285999"/>
              <a:gd name="connsiteY5" fmla="*/ 70339 h 3225312"/>
              <a:gd name="connsiteX6" fmla="*/ 2240572 w 2285999"/>
              <a:gd name="connsiteY6" fmla="*/ 0 h 3225312"/>
              <a:gd name="connsiteX0" fmla="*/ 2240572 w 2285999"/>
              <a:gd name="connsiteY0" fmla="*/ 0 h 3225312"/>
              <a:gd name="connsiteX1" fmla="*/ 473318 w 2285999"/>
              <a:gd name="connsiteY1" fmla="*/ 1195754 h 3225312"/>
              <a:gd name="connsiteX2" fmla="*/ 51288 w 2285999"/>
              <a:gd name="connsiteY2" fmla="*/ 2936631 h 3225312"/>
              <a:gd name="connsiteX3" fmla="*/ 165588 w 2285999"/>
              <a:gd name="connsiteY3" fmla="*/ 2927839 h 3225312"/>
              <a:gd name="connsiteX4" fmla="*/ 552449 w 2285999"/>
              <a:gd name="connsiteY4" fmla="*/ 1257300 h 3225312"/>
              <a:gd name="connsiteX5" fmla="*/ 2275741 w 2285999"/>
              <a:gd name="connsiteY5" fmla="*/ 70339 h 3225312"/>
              <a:gd name="connsiteX6" fmla="*/ 2240572 w 2285999"/>
              <a:gd name="connsiteY6" fmla="*/ 0 h 3225312"/>
              <a:gd name="connsiteX0" fmla="*/ 2240572 w 2285999"/>
              <a:gd name="connsiteY0" fmla="*/ 0 h 3225312"/>
              <a:gd name="connsiteX1" fmla="*/ 473318 w 2285999"/>
              <a:gd name="connsiteY1" fmla="*/ 1195754 h 3225312"/>
              <a:gd name="connsiteX2" fmla="*/ 51288 w 2285999"/>
              <a:gd name="connsiteY2" fmla="*/ 2936631 h 3225312"/>
              <a:gd name="connsiteX3" fmla="*/ 165588 w 2285999"/>
              <a:gd name="connsiteY3" fmla="*/ 2927839 h 3225312"/>
              <a:gd name="connsiteX4" fmla="*/ 552449 w 2285999"/>
              <a:gd name="connsiteY4" fmla="*/ 1257300 h 3225312"/>
              <a:gd name="connsiteX5" fmla="*/ 2275741 w 2285999"/>
              <a:gd name="connsiteY5" fmla="*/ 70339 h 3225312"/>
              <a:gd name="connsiteX6" fmla="*/ 2240572 w 2285999"/>
              <a:gd name="connsiteY6" fmla="*/ 0 h 3225312"/>
              <a:gd name="connsiteX0" fmla="*/ 2445726 w 2491153"/>
              <a:gd name="connsiteY0" fmla="*/ 0 h 3405554"/>
              <a:gd name="connsiteX1" fmla="*/ 678472 w 2491153"/>
              <a:gd name="connsiteY1" fmla="*/ 1195754 h 3405554"/>
              <a:gd name="connsiteX2" fmla="*/ 256442 w 2491153"/>
              <a:gd name="connsiteY2" fmla="*/ 2936631 h 3405554"/>
              <a:gd name="connsiteX3" fmla="*/ 370742 w 2491153"/>
              <a:gd name="connsiteY3" fmla="*/ 2927839 h 3405554"/>
              <a:gd name="connsiteX4" fmla="*/ 2480895 w 2491153"/>
              <a:gd name="connsiteY4" fmla="*/ 70339 h 3405554"/>
              <a:gd name="connsiteX5" fmla="*/ 2445726 w 2491153"/>
              <a:gd name="connsiteY5" fmla="*/ 0 h 3405554"/>
              <a:gd name="connsiteX0" fmla="*/ 2535114 w 2580541"/>
              <a:gd name="connsiteY0" fmla="*/ 0 h 3424604"/>
              <a:gd name="connsiteX1" fmla="*/ 345830 w 2580541"/>
              <a:gd name="connsiteY1" fmla="*/ 2936631 h 3424604"/>
              <a:gd name="connsiteX2" fmla="*/ 460130 w 2580541"/>
              <a:gd name="connsiteY2" fmla="*/ 2927839 h 3424604"/>
              <a:gd name="connsiteX3" fmla="*/ 2570283 w 2580541"/>
              <a:gd name="connsiteY3" fmla="*/ 70339 h 3424604"/>
              <a:gd name="connsiteX4" fmla="*/ 2535114 w 2580541"/>
              <a:gd name="connsiteY4" fmla="*/ 0 h 3424604"/>
              <a:gd name="connsiteX0" fmla="*/ 2535114 w 2580541"/>
              <a:gd name="connsiteY0" fmla="*/ 0 h 3424604"/>
              <a:gd name="connsiteX1" fmla="*/ 345830 w 2580541"/>
              <a:gd name="connsiteY1" fmla="*/ 2936631 h 3424604"/>
              <a:gd name="connsiteX2" fmla="*/ 460130 w 2580541"/>
              <a:gd name="connsiteY2" fmla="*/ 2927839 h 3424604"/>
              <a:gd name="connsiteX3" fmla="*/ 2570283 w 2580541"/>
              <a:gd name="connsiteY3" fmla="*/ 70339 h 3424604"/>
              <a:gd name="connsiteX4" fmla="*/ 2535114 w 2580541"/>
              <a:gd name="connsiteY4" fmla="*/ 0 h 3424604"/>
              <a:gd name="connsiteX0" fmla="*/ 2535114 w 2580541"/>
              <a:gd name="connsiteY0" fmla="*/ 0 h 3424604"/>
              <a:gd name="connsiteX1" fmla="*/ 345830 w 2580541"/>
              <a:gd name="connsiteY1" fmla="*/ 2936631 h 3424604"/>
              <a:gd name="connsiteX2" fmla="*/ 460130 w 2580541"/>
              <a:gd name="connsiteY2" fmla="*/ 2927839 h 3424604"/>
              <a:gd name="connsiteX3" fmla="*/ 2570283 w 2580541"/>
              <a:gd name="connsiteY3" fmla="*/ 70339 h 3424604"/>
              <a:gd name="connsiteX4" fmla="*/ 2535114 w 2580541"/>
              <a:gd name="connsiteY4" fmla="*/ 0 h 3424604"/>
              <a:gd name="connsiteX0" fmla="*/ 2535114 w 2580541"/>
              <a:gd name="connsiteY0" fmla="*/ 0 h 3424604"/>
              <a:gd name="connsiteX1" fmla="*/ 345830 w 2580541"/>
              <a:gd name="connsiteY1" fmla="*/ 2936631 h 3424604"/>
              <a:gd name="connsiteX2" fmla="*/ 460130 w 2580541"/>
              <a:gd name="connsiteY2" fmla="*/ 2927839 h 3424604"/>
              <a:gd name="connsiteX3" fmla="*/ 2570283 w 2580541"/>
              <a:gd name="connsiteY3" fmla="*/ 70339 h 3424604"/>
              <a:gd name="connsiteX4" fmla="*/ 2535114 w 2580541"/>
              <a:gd name="connsiteY4" fmla="*/ 0 h 3424604"/>
              <a:gd name="connsiteX0" fmla="*/ 2445726 w 2491153"/>
              <a:gd name="connsiteY0" fmla="*/ 0 h 3405554"/>
              <a:gd name="connsiteX1" fmla="*/ 256442 w 2491153"/>
              <a:gd name="connsiteY1" fmla="*/ 2936631 h 3405554"/>
              <a:gd name="connsiteX2" fmla="*/ 370742 w 2491153"/>
              <a:gd name="connsiteY2" fmla="*/ 2927839 h 3405554"/>
              <a:gd name="connsiteX3" fmla="*/ 2480895 w 2491153"/>
              <a:gd name="connsiteY3" fmla="*/ 70339 h 3405554"/>
              <a:gd name="connsiteX4" fmla="*/ 2445726 w 2491153"/>
              <a:gd name="connsiteY4" fmla="*/ 0 h 3405554"/>
              <a:gd name="connsiteX0" fmla="*/ 2445726 w 2491153"/>
              <a:gd name="connsiteY0" fmla="*/ 0 h 3405554"/>
              <a:gd name="connsiteX1" fmla="*/ 256442 w 2491153"/>
              <a:gd name="connsiteY1" fmla="*/ 2936631 h 3405554"/>
              <a:gd name="connsiteX2" fmla="*/ 370742 w 2491153"/>
              <a:gd name="connsiteY2" fmla="*/ 2927839 h 3405554"/>
              <a:gd name="connsiteX3" fmla="*/ 2480895 w 2491153"/>
              <a:gd name="connsiteY3" fmla="*/ 70339 h 3405554"/>
              <a:gd name="connsiteX4" fmla="*/ 2445726 w 2491153"/>
              <a:gd name="connsiteY4" fmla="*/ 0 h 3405554"/>
              <a:gd name="connsiteX0" fmla="*/ 2445726 w 2491153"/>
              <a:gd name="connsiteY0" fmla="*/ 0 h 3405554"/>
              <a:gd name="connsiteX1" fmla="*/ 256442 w 2491153"/>
              <a:gd name="connsiteY1" fmla="*/ 2936631 h 3405554"/>
              <a:gd name="connsiteX2" fmla="*/ 370742 w 2491153"/>
              <a:gd name="connsiteY2" fmla="*/ 2927839 h 3405554"/>
              <a:gd name="connsiteX3" fmla="*/ 2480895 w 2491153"/>
              <a:gd name="connsiteY3" fmla="*/ 70339 h 3405554"/>
              <a:gd name="connsiteX4" fmla="*/ 2445726 w 2491153"/>
              <a:gd name="connsiteY4" fmla="*/ 0 h 3405554"/>
              <a:gd name="connsiteX0" fmla="*/ 2445726 w 2491153"/>
              <a:gd name="connsiteY0" fmla="*/ 0 h 3405554"/>
              <a:gd name="connsiteX1" fmla="*/ 256442 w 2491153"/>
              <a:gd name="connsiteY1" fmla="*/ 2936631 h 3405554"/>
              <a:gd name="connsiteX2" fmla="*/ 370742 w 2491153"/>
              <a:gd name="connsiteY2" fmla="*/ 2927839 h 3405554"/>
              <a:gd name="connsiteX3" fmla="*/ 2480895 w 2491153"/>
              <a:gd name="connsiteY3" fmla="*/ 70339 h 3405554"/>
              <a:gd name="connsiteX4" fmla="*/ 2445726 w 2491153"/>
              <a:gd name="connsiteY4" fmla="*/ 0 h 3405554"/>
              <a:gd name="connsiteX0" fmla="*/ 2189284 w 2234711"/>
              <a:gd name="connsiteY0" fmla="*/ 0 h 2939562"/>
              <a:gd name="connsiteX1" fmla="*/ 0 w 2234711"/>
              <a:gd name="connsiteY1" fmla="*/ 2936631 h 2939562"/>
              <a:gd name="connsiteX2" fmla="*/ 114300 w 2234711"/>
              <a:gd name="connsiteY2" fmla="*/ 2927839 h 2939562"/>
              <a:gd name="connsiteX3" fmla="*/ 2224453 w 2234711"/>
              <a:gd name="connsiteY3" fmla="*/ 70339 h 2939562"/>
              <a:gd name="connsiteX4" fmla="*/ 2189284 w 2234711"/>
              <a:gd name="connsiteY4" fmla="*/ 0 h 2939562"/>
              <a:gd name="connsiteX0" fmla="*/ 2189284 w 2234711"/>
              <a:gd name="connsiteY0" fmla="*/ 0 h 2939562"/>
              <a:gd name="connsiteX1" fmla="*/ 0 w 2234711"/>
              <a:gd name="connsiteY1" fmla="*/ 2936631 h 2939562"/>
              <a:gd name="connsiteX2" fmla="*/ 114300 w 2234711"/>
              <a:gd name="connsiteY2" fmla="*/ 2927839 h 2939562"/>
              <a:gd name="connsiteX3" fmla="*/ 2224453 w 2234711"/>
              <a:gd name="connsiteY3" fmla="*/ 70339 h 2939562"/>
              <a:gd name="connsiteX4" fmla="*/ 2189284 w 2234711"/>
              <a:gd name="connsiteY4" fmla="*/ 0 h 2939562"/>
              <a:gd name="connsiteX0" fmla="*/ 2137995 w 2183422"/>
              <a:gd name="connsiteY0" fmla="*/ 336625 h 3276187"/>
              <a:gd name="connsiteX1" fmla="*/ 1355480 w 2183422"/>
              <a:gd name="connsiteY1" fmla="*/ 637442 h 3276187"/>
              <a:gd name="connsiteX2" fmla="*/ 63011 w 2183422"/>
              <a:gd name="connsiteY2" fmla="*/ 3264464 h 3276187"/>
              <a:gd name="connsiteX3" fmla="*/ 2173164 w 2183422"/>
              <a:gd name="connsiteY3" fmla="*/ 406964 h 3276187"/>
              <a:gd name="connsiteX4" fmla="*/ 2137995 w 2183422"/>
              <a:gd name="connsiteY4" fmla="*/ 336625 h 3276187"/>
              <a:gd name="connsiteX0" fmla="*/ 2137995 w 2183422"/>
              <a:gd name="connsiteY0" fmla="*/ 0 h 2939562"/>
              <a:gd name="connsiteX1" fmla="*/ 1355480 w 2183422"/>
              <a:gd name="connsiteY1" fmla="*/ 300817 h 2939562"/>
              <a:gd name="connsiteX2" fmla="*/ 63011 w 2183422"/>
              <a:gd name="connsiteY2" fmla="*/ 2927839 h 2939562"/>
              <a:gd name="connsiteX3" fmla="*/ 2173164 w 2183422"/>
              <a:gd name="connsiteY3" fmla="*/ 70339 h 2939562"/>
              <a:gd name="connsiteX4" fmla="*/ 2137995 w 2183422"/>
              <a:gd name="connsiteY4" fmla="*/ 0 h 2939562"/>
              <a:gd name="connsiteX0" fmla="*/ 1373065 w 1418492"/>
              <a:gd name="connsiteY0" fmla="*/ 408021 h 726831"/>
              <a:gd name="connsiteX1" fmla="*/ 590550 w 1418492"/>
              <a:gd name="connsiteY1" fmla="*/ 708838 h 726831"/>
              <a:gd name="connsiteX2" fmla="*/ 713643 w 1418492"/>
              <a:gd name="connsiteY2" fmla="*/ 715108 h 726831"/>
              <a:gd name="connsiteX3" fmla="*/ 1408234 w 1418492"/>
              <a:gd name="connsiteY3" fmla="*/ 478360 h 726831"/>
              <a:gd name="connsiteX4" fmla="*/ 1373065 w 1418492"/>
              <a:gd name="connsiteY4" fmla="*/ 408021 h 726831"/>
              <a:gd name="connsiteX0" fmla="*/ 1373065 w 1418492"/>
              <a:gd name="connsiteY0" fmla="*/ 0 h 318810"/>
              <a:gd name="connsiteX1" fmla="*/ 590550 w 1418492"/>
              <a:gd name="connsiteY1" fmla="*/ 300817 h 318810"/>
              <a:gd name="connsiteX2" fmla="*/ 713643 w 1418492"/>
              <a:gd name="connsiteY2" fmla="*/ 307087 h 318810"/>
              <a:gd name="connsiteX3" fmla="*/ 1408234 w 1418492"/>
              <a:gd name="connsiteY3" fmla="*/ 70339 h 318810"/>
              <a:gd name="connsiteX4" fmla="*/ 1373065 w 1418492"/>
              <a:gd name="connsiteY4" fmla="*/ 0 h 318810"/>
              <a:gd name="connsiteX0" fmla="*/ 1373065 w 1418492"/>
              <a:gd name="connsiteY0" fmla="*/ 0 h 318810"/>
              <a:gd name="connsiteX1" fmla="*/ 590550 w 1418492"/>
              <a:gd name="connsiteY1" fmla="*/ 300817 h 318810"/>
              <a:gd name="connsiteX2" fmla="*/ 713643 w 1418492"/>
              <a:gd name="connsiteY2" fmla="*/ 307087 h 318810"/>
              <a:gd name="connsiteX3" fmla="*/ 1408234 w 1418492"/>
              <a:gd name="connsiteY3" fmla="*/ 70339 h 318810"/>
              <a:gd name="connsiteX4" fmla="*/ 1373065 w 1418492"/>
              <a:gd name="connsiteY4" fmla="*/ 0 h 318810"/>
              <a:gd name="connsiteX0" fmla="*/ 782515 w 827942"/>
              <a:gd name="connsiteY0" fmla="*/ 0 h 318810"/>
              <a:gd name="connsiteX1" fmla="*/ 0 w 827942"/>
              <a:gd name="connsiteY1" fmla="*/ 300817 h 318810"/>
              <a:gd name="connsiteX2" fmla="*/ 123093 w 827942"/>
              <a:gd name="connsiteY2" fmla="*/ 307087 h 318810"/>
              <a:gd name="connsiteX3" fmla="*/ 817684 w 827942"/>
              <a:gd name="connsiteY3" fmla="*/ 70339 h 318810"/>
              <a:gd name="connsiteX4" fmla="*/ 782515 w 827942"/>
              <a:gd name="connsiteY4" fmla="*/ 0 h 318810"/>
              <a:gd name="connsiteX0" fmla="*/ 835269 w 880696"/>
              <a:gd name="connsiteY0" fmla="*/ 0 h 326341"/>
              <a:gd name="connsiteX1" fmla="*/ 0 w 880696"/>
              <a:gd name="connsiteY1" fmla="*/ 308348 h 326341"/>
              <a:gd name="connsiteX2" fmla="*/ 123093 w 880696"/>
              <a:gd name="connsiteY2" fmla="*/ 314618 h 326341"/>
              <a:gd name="connsiteX3" fmla="*/ 817684 w 880696"/>
              <a:gd name="connsiteY3" fmla="*/ 77870 h 326341"/>
              <a:gd name="connsiteX4" fmla="*/ 835269 w 880696"/>
              <a:gd name="connsiteY4" fmla="*/ 0 h 326341"/>
              <a:gd name="connsiteX0" fmla="*/ 835269 w 835269"/>
              <a:gd name="connsiteY0" fmla="*/ 0 h 326341"/>
              <a:gd name="connsiteX1" fmla="*/ 0 w 835269"/>
              <a:gd name="connsiteY1" fmla="*/ 308348 h 326341"/>
              <a:gd name="connsiteX2" fmla="*/ 123093 w 835269"/>
              <a:gd name="connsiteY2" fmla="*/ 314618 h 326341"/>
              <a:gd name="connsiteX3" fmla="*/ 817684 w 835269"/>
              <a:gd name="connsiteY3" fmla="*/ 77870 h 326341"/>
              <a:gd name="connsiteX4" fmla="*/ 835269 w 835269"/>
              <a:gd name="connsiteY4" fmla="*/ 0 h 326341"/>
              <a:gd name="connsiteX0" fmla="*/ 965688 w 965688"/>
              <a:gd name="connsiteY0" fmla="*/ 0 h 1364139"/>
              <a:gd name="connsiteX1" fmla="*/ 130419 w 965688"/>
              <a:gd name="connsiteY1" fmla="*/ 308348 h 1364139"/>
              <a:gd name="connsiteX2" fmla="*/ 807427 w 965688"/>
              <a:gd name="connsiteY2" fmla="*/ 1363094 h 1364139"/>
              <a:gd name="connsiteX3" fmla="*/ 253512 w 965688"/>
              <a:gd name="connsiteY3" fmla="*/ 314618 h 1364139"/>
              <a:gd name="connsiteX4" fmla="*/ 948103 w 965688"/>
              <a:gd name="connsiteY4" fmla="*/ 77870 h 1364139"/>
              <a:gd name="connsiteX5" fmla="*/ 965688 w 965688"/>
              <a:gd name="connsiteY5" fmla="*/ 0 h 1364139"/>
              <a:gd name="connsiteX0" fmla="*/ 965688 w 965688"/>
              <a:gd name="connsiteY0" fmla="*/ 0 h 1485123"/>
              <a:gd name="connsiteX1" fmla="*/ 130419 w 965688"/>
              <a:gd name="connsiteY1" fmla="*/ 308348 h 1485123"/>
              <a:gd name="connsiteX2" fmla="*/ 807427 w 965688"/>
              <a:gd name="connsiteY2" fmla="*/ 1363094 h 1485123"/>
              <a:gd name="connsiteX3" fmla="*/ 860181 w 965688"/>
              <a:gd name="connsiteY3" fmla="*/ 1310377 h 1485123"/>
              <a:gd name="connsiteX4" fmla="*/ 253512 w 965688"/>
              <a:gd name="connsiteY4" fmla="*/ 314618 h 1485123"/>
              <a:gd name="connsiteX5" fmla="*/ 948103 w 965688"/>
              <a:gd name="connsiteY5" fmla="*/ 77870 h 1485123"/>
              <a:gd name="connsiteX6" fmla="*/ 965688 w 965688"/>
              <a:gd name="connsiteY6" fmla="*/ 0 h 1485123"/>
              <a:gd name="connsiteX0" fmla="*/ 965688 w 974481"/>
              <a:gd name="connsiteY0" fmla="*/ 0 h 2938308"/>
              <a:gd name="connsiteX1" fmla="*/ 130419 w 974481"/>
              <a:gd name="connsiteY1" fmla="*/ 308348 h 2938308"/>
              <a:gd name="connsiteX2" fmla="*/ 807427 w 974481"/>
              <a:gd name="connsiteY2" fmla="*/ 1363094 h 2938308"/>
              <a:gd name="connsiteX3" fmla="*/ 939312 w 974481"/>
              <a:gd name="connsiteY3" fmla="*/ 2929522 h 2938308"/>
              <a:gd name="connsiteX4" fmla="*/ 860181 w 974481"/>
              <a:gd name="connsiteY4" fmla="*/ 1310377 h 2938308"/>
              <a:gd name="connsiteX5" fmla="*/ 253512 w 974481"/>
              <a:gd name="connsiteY5" fmla="*/ 314618 h 2938308"/>
              <a:gd name="connsiteX6" fmla="*/ 948103 w 974481"/>
              <a:gd name="connsiteY6" fmla="*/ 77870 h 2938308"/>
              <a:gd name="connsiteX7" fmla="*/ 965688 w 974481"/>
              <a:gd name="connsiteY7" fmla="*/ 0 h 2938308"/>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53512 w 1066800"/>
              <a:gd name="connsiteY6" fmla="*/ 314618 h 3191849"/>
              <a:gd name="connsiteX7" fmla="*/ 948103 w 1066800"/>
              <a:gd name="connsiteY7" fmla="*/ 77870 h 3191849"/>
              <a:gd name="connsiteX8" fmla="*/ 965688 w 1066800"/>
              <a:gd name="connsiteY8" fmla="*/ 0 h 3191849"/>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53512 w 1066800"/>
              <a:gd name="connsiteY6" fmla="*/ 314618 h 3191849"/>
              <a:gd name="connsiteX7" fmla="*/ 948103 w 1066800"/>
              <a:gd name="connsiteY7" fmla="*/ 77870 h 3191849"/>
              <a:gd name="connsiteX8" fmla="*/ 965688 w 1066800"/>
              <a:gd name="connsiteY8" fmla="*/ 0 h 3191849"/>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53512 w 1066800"/>
              <a:gd name="connsiteY6" fmla="*/ 314618 h 3191849"/>
              <a:gd name="connsiteX7" fmla="*/ 948103 w 1066800"/>
              <a:gd name="connsiteY7" fmla="*/ 77870 h 3191849"/>
              <a:gd name="connsiteX8" fmla="*/ 965688 w 1066800"/>
              <a:gd name="connsiteY8" fmla="*/ 0 h 3191849"/>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53512 w 1066800"/>
              <a:gd name="connsiteY6" fmla="*/ 314618 h 3191849"/>
              <a:gd name="connsiteX7" fmla="*/ 948103 w 1066800"/>
              <a:gd name="connsiteY7" fmla="*/ 77870 h 3191849"/>
              <a:gd name="connsiteX8" fmla="*/ 965688 w 1066800"/>
              <a:gd name="connsiteY8" fmla="*/ 0 h 3191849"/>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53512 w 1066800"/>
              <a:gd name="connsiteY6" fmla="*/ 314618 h 3191849"/>
              <a:gd name="connsiteX7" fmla="*/ 948103 w 1066800"/>
              <a:gd name="connsiteY7" fmla="*/ 77870 h 3191849"/>
              <a:gd name="connsiteX8" fmla="*/ 965688 w 1066800"/>
              <a:gd name="connsiteY8" fmla="*/ 0 h 3191849"/>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53512 w 1066800"/>
              <a:gd name="connsiteY6" fmla="*/ 314618 h 3191849"/>
              <a:gd name="connsiteX7" fmla="*/ 948103 w 1066800"/>
              <a:gd name="connsiteY7" fmla="*/ 77870 h 3191849"/>
              <a:gd name="connsiteX8" fmla="*/ 965688 w 1066800"/>
              <a:gd name="connsiteY8" fmla="*/ 0 h 3191849"/>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53512 w 1066800"/>
              <a:gd name="connsiteY6" fmla="*/ 314618 h 3191849"/>
              <a:gd name="connsiteX7" fmla="*/ 948103 w 1066800"/>
              <a:gd name="connsiteY7" fmla="*/ 77870 h 3191849"/>
              <a:gd name="connsiteX8" fmla="*/ 965688 w 1066800"/>
              <a:gd name="connsiteY8" fmla="*/ 0 h 3191849"/>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53512 w 1066800"/>
              <a:gd name="connsiteY6" fmla="*/ 314618 h 3191849"/>
              <a:gd name="connsiteX7" fmla="*/ 948103 w 1066800"/>
              <a:gd name="connsiteY7" fmla="*/ 77870 h 3191849"/>
              <a:gd name="connsiteX8" fmla="*/ 965688 w 1066800"/>
              <a:gd name="connsiteY8" fmla="*/ 0 h 3191849"/>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53512 w 1066800"/>
              <a:gd name="connsiteY6" fmla="*/ 314618 h 3191849"/>
              <a:gd name="connsiteX7" fmla="*/ 948103 w 1066800"/>
              <a:gd name="connsiteY7" fmla="*/ 77870 h 3191849"/>
              <a:gd name="connsiteX8" fmla="*/ 965688 w 1066800"/>
              <a:gd name="connsiteY8" fmla="*/ 0 h 3191849"/>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09551 w 1066800"/>
              <a:gd name="connsiteY6" fmla="*/ 314618 h 3191849"/>
              <a:gd name="connsiteX7" fmla="*/ 948103 w 1066800"/>
              <a:gd name="connsiteY7" fmla="*/ 77870 h 3191849"/>
              <a:gd name="connsiteX8" fmla="*/ 965688 w 1066800"/>
              <a:gd name="connsiteY8" fmla="*/ 0 h 3191849"/>
              <a:gd name="connsiteX0" fmla="*/ 965688 w 1066800"/>
              <a:gd name="connsiteY0" fmla="*/ 0 h 3191849"/>
              <a:gd name="connsiteX1" fmla="*/ 130419 w 1066800"/>
              <a:gd name="connsiteY1" fmla="*/ 308348 h 3191849"/>
              <a:gd name="connsiteX2" fmla="*/ 807427 w 1066800"/>
              <a:gd name="connsiteY2" fmla="*/ 1363094 h 3191849"/>
              <a:gd name="connsiteX3" fmla="*/ 939312 w 1066800"/>
              <a:gd name="connsiteY3" fmla="*/ 2929522 h 3191849"/>
              <a:gd name="connsiteX4" fmla="*/ 1053612 w 1066800"/>
              <a:gd name="connsiteY4" fmla="*/ 2921992 h 3191849"/>
              <a:gd name="connsiteX5" fmla="*/ 860181 w 1066800"/>
              <a:gd name="connsiteY5" fmla="*/ 1310377 h 3191849"/>
              <a:gd name="connsiteX6" fmla="*/ 209551 w 1066800"/>
              <a:gd name="connsiteY6" fmla="*/ 314618 h 3191849"/>
              <a:gd name="connsiteX7" fmla="*/ 948103 w 1066800"/>
              <a:gd name="connsiteY7" fmla="*/ 77870 h 3191849"/>
              <a:gd name="connsiteX8" fmla="*/ 965688 w 1066800"/>
              <a:gd name="connsiteY8" fmla="*/ 0 h 3191849"/>
              <a:gd name="connsiteX0" fmla="*/ 835269 w 936381"/>
              <a:gd name="connsiteY0" fmla="*/ 0 h 3191849"/>
              <a:gd name="connsiteX1" fmla="*/ 0 w 936381"/>
              <a:gd name="connsiteY1" fmla="*/ 308348 h 3191849"/>
              <a:gd name="connsiteX2" fmla="*/ 677008 w 936381"/>
              <a:gd name="connsiteY2" fmla="*/ 1363094 h 3191849"/>
              <a:gd name="connsiteX3" fmla="*/ 808893 w 936381"/>
              <a:gd name="connsiteY3" fmla="*/ 2929522 h 3191849"/>
              <a:gd name="connsiteX4" fmla="*/ 923193 w 936381"/>
              <a:gd name="connsiteY4" fmla="*/ 2921992 h 3191849"/>
              <a:gd name="connsiteX5" fmla="*/ 729762 w 936381"/>
              <a:gd name="connsiteY5" fmla="*/ 1310377 h 3191849"/>
              <a:gd name="connsiteX6" fmla="*/ 79132 w 936381"/>
              <a:gd name="connsiteY6" fmla="*/ 314618 h 3191849"/>
              <a:gd name="connsiteX7" fmla="*/ 817684 w 936381"/>
              <a:gd name="connsiteY7" fmla="*/ 77870 h 3191849"/>
              <a:gd name="connsiteX8" fmla="*/ 835269 w 936381"/>
              <a:gd name="connsiteY8" fmla="*/ 0 h 3191849"/>
              <a:gd name="connsiteX0" fmla="*/ 861646 w 962758"/>
              <a:gd name="connsiteY0" fmla="*/ 0 h 3191849"/>
              <a:gd name="connsiteX1" fmla="*/ 0 w 962758"/>
              <a:gd name="connsiteY1" fmla="*/ 308348 h 3191849"/>
              <a:gd name="connsiteX2" fmla="*/ 703385 w 962758"/>
              <a:gd name="connsiteY2" fmla="*/ 1363094 h 3191849"/>
              <a:gd name="connsiteX3" fmla="*/ 835270 w 962758"/>
              <a:gd name="connsiteY3" fmla="*/ 2929522 h 3191849"/>
              <a:gd name="connsiteX4" fmla="*/ 949570 w 962758"/>
              <a:gd name="connsiteY4" fmla="*/ 2921992 h 3191849"/>
              <a:gd name="connsiteX5" fmla="*/ 756139 w 962758"/>
              <a:gd name="connsiteY5" fmla="*/ 1310377 h 3191849"/>
              <a:gd name="connsiteX6" fmla="*/ 105509 w 962758"/>
              <a:gd name="connsiteY6" fmla="*/ 314618 h 3191849"/>
              <a:gd name="connsiteX7" fmla="*/ 844061 w 962758"/>
              <a:gd name="connsiteY7" fmla="*/ 77870 h 3191849"/>
              <a:gd name="connsiteX8" fmla="*/ 861646 w 962758"/>
              <a:gd name="connsiteY8" fmla="*/ 0 h 3191849"/>
              <a:gd name="connsiteX0" fmla="*/ 861646 w 962758"/>
              <a:gd name="connsiteY0" fmla="*/ 0 h 3191849"/>
              <a:gd name="connsiteX1" fmla="*/ 0 w 962758"/>
              <a:gd name="connsiteY1" fmla="*/ 308348 h 3191849"/>
              <a:gd name="connsiteX2" fmla="*/ 703385 w 962758"/>
              <a:gd name="connsiteY2" fmla="*/ 1363094 h 3191849"/>
              <a:gd name="connsiteX3" fmla="*/ 835270 w 962758"/>
              <a:gd name="connsiteY3" fmla="*/ 2929522 h 3191849"/>
              <a:gd name="connsiteX4" fmla="*/ 949570 w 962758"/>
              <a:gd name="connsiteY4" fmla="*/ 2921992 h 3191849"/>
              <a:gd name="connsiteX5" fmla="*/ 756139 w 962758"/>
              <a:gd name="connsiteY5" fmla="*/ 1310377 h 3191849"/>
              <a:gd name="connsiteX6" fmla="*/ 96717 w 962758"/>
              <a:gd name="connsiteY6" fmla="*/ 329680 h 3191849"/>
              <a:gd name="connsiteX7" fmla="*/ 844061 w 962758"/>
              <a:gd name="connsiteY7" fmla="*/ 77870 h 3191849"/>
              <a:gd name="connsiteX8" fmla="*/ 861646 w 962758"/>
              <a:gd name="connsiteY8" fmla="*/ 0 h 3191849"/>
              <a:gd name="connsiteX0" fmla="*/ 861646 w 962758"/>
              <a:gd name="connsiteY0" fmla="*/ 0 h 3191849"/>
              <a:gd name="connsiteX1" fmla="*/ 0 w 962758"/>
              <a:gd name="connsiteY1" fmla="*/ 308348 h 3191849"/>
              <a:gd name="connsiteX2" fmla="*/ 703385 w 962758"/>
              <a:gd name="connsiteY2" fmla="*/ 1363094 h 3191849"/>
              <a:gd name="connsiteX3" fmla="*/ 835270 w 962758"/>
              <a:gd name="connsiteY3" fmla="*/ 2929522 h 3191849"/>
              <a:gd name="connsiteX4" fmla="*/ 949570 w 962758"/>
              <a:gd name="connsiteY4" fmla="*/ 2921992 h 3191849"/>
              <a:gd name="connsiteX5" fmla="*/ 756139 w 962758"/>
              <a:gd name="connsiteY5" fmla="*/ 1310377 h 3191849"/>
              <a:gd name="connsiteX6" fmla="*/ 96717 w 962758"/>
              <a:gd name="connsiteY6" fmla="*/ 329680 h 3191849"/>
              <a:gd name="connsiteX7" fmla="*/ 844061 w 962758"/>
              <a:gd name="connsiteY7" fmla="*/ 77870 h 3191849"/>
              <a:gd name="connsiteX8" fmla="*/ 861646 w 962758"/>
              <a:gd name="connsiteY8" fmla="*/ 0 h 3191849"/>
              <a:gd name="connsiteX0" fmla="*/ 861646 w 967155"/>
              <a:gd name="connsiteY0" fmla="*/ 0 h 3189339"/>
              <a:gd name="connsiteX1" fmla="*/ 0 w 967155"/>
              <a:gd name="connsiteY1" fmla="*/ 308348 h 3189339"/>
              <a:gd name="connsiteX2" fmla="*/ 703385 w 967155"/>
              <a:gd name="connsiteY2" fmla="*/ 1363094 h 3189339"/>
              <a:gd name="connsiteX3" fmla="*/ 835270 w 967155"/>
              <a:gd name="connsiteY3" fmla="*/ 2929522 h 3189339"/>
              <a:gd name="connsiteX4" fmla="*/ 949570 w 967155"/>
              <a:gd name="connsiteY4" fmla="*/ 2921992 h 3189339"/>
              <a:gd name="connsiteX5" fmla="*/ 729762 w 967155"/>
              <a:gd name="connsiteY5" fmla="*/ 1325440 h 3189339"/>
              <a:gd name="connsiteX6" fmla="*/ 96717 w 967155"/>
              <a:gd name="connsiteY6" fmla="*/ 329680 h 3189339"/>
              <a:gd name="connsiteX7" fmla="*/ 844061 w 967155"/>
              <a:gd name="connsiteY7" fmla="*/ 77870 h 3189339"/>
              <a:gd name="connsiteX8" fmla="*/ 861646 w 967155"/>
              <a:gd name="connsiteY8" fmla="*/ 0 h 3189339"/>
              <a:gd name="connsiteX0" fmla="*/ 861646 w 967155"/>
              <a:gd name="connsiteY0" fmla="*/ 0 h 3189339"/>
              <a:gd name="connsiteX1" fmla="*/ 0 w 967155"/>
              <a:gd name="connsiteY1" fmla="*/ 308348 h 3189339"/>
              <a:gd name="connsiteX2" fmla="*/ 703385 w 967155"/>
              <a:gd name="connsiteY2" fmla="*/ 1363094 h 3189339"/>
              <a:gd name="connsiteX3" fmla="*/ 835270 w 967155"/>
              <a:gd name="connsiteY3" fmla="*/ 2929522 h 3189339"/>
              <a:gd name="connsiteX4" fmla="*/ 949570 w 967155"/>
              <a:gd name="connsiteY4" fmla="*/ 2921992 h 3189339"/>
              <a:gd name="connsiteX5" fmla="*/ 729762 w 967155"/>
              <a:gd name="connsiteY5" fmla="*/ 1325440 h 3189339"/>
              <a:gd name="connsiteX6" fmla="*/ 96717 w 967155"/>
              <a:gd name="connsiteY6" fmla="*/ 329680 h 3189339"/>
              <a:gd name="connsiteX7" fmla="*/ 844061 w 967155"/>
              <a:gd name="connsiteY7" fmla="*/ 77870 h 3189339"/>
              <a:gd name="connsiteX8" fmla="*/ 861646 w 967155"/>
              <a:gd name="connsiteY8" fmla="*/ 0 h 3189339"/>
              <a:gd name="connsiteX0" fmla="*/ 861646 w 923193"/>
              <a:gd name="connsiteY0" fmla="*/ 0 h 3189339"/>
              <a:gd name="connsiteX1" fmla="*/ 0 w 923193"/>
              <a:gd name="connsiteY1" fmla="*/ 308348 h 3189339"/>
              <a:gd name="connsiteX2" fmla="*/ 703385 w 923193"/>
              <a:gd name="connsiteY2" fmla="*/ 1363094 h 3189339"/>
              <a:gd name="connsiteX3" fmla="*/ 835270 w 923193"/>
              <a:gd name="connsiteY3" fmla="*/ 2929522 h 3189339"/>
              <a:gd name="connsiteX4" fmla="*/ 905608 w 923193"/>
              <a:gd name="connsiteY4" fmla="*/ 2921992 h 3189339"/>
              <a:gd name="connsiteX5" fmla="*/ 729762 w 923193"/>
              <a:gd name="connsiteY5" fmla="*/ 1325440 h 3189339"/>
              <a:gd name="connsiteX6" fmla="*/ 96717 w 923193"/>
              <a:gd name="connsiteY6" fmla="*/ 329680 h 3189339"/>
              <a:gd name="connsiteX7" fmla="*/ 844061 w 923193"/>
              <a:gd name="connsiteY7" fmla="*/ 77870 h 3189339"/>
              <a:gd name="connsiteX8" fmla="*/ 861646 w 923193"/>
              <a:gd name="connsiteY8" fmla="*/ 0 h 3189339"/>
              <a:gd name="connsiteX0" fmla="*/ 861646 w 923193"/>
              <a:gd name="connsiteY0" fmla="*/ 0 h 3189339"/>
              <a:gd name="connsiteX1" fmla="*/ 0 w 923193"/>
              <a:gd name="connsiteY1" fmla="*/ 308348 h 3189339"/>
              <a:gd name="connsiteX2" fmla="*/ 703385 w 923193"/>
              <a:gd name="connsiteY2" fmla="*/ 1363094 h 3189339"/>
              <a:gd name="connsiteX3" fmla="*/ 835270 w 923193"/>
              <a:gd name="connsiteY3" fmla="*/ 2929522 h 3189339"/>
              <a:gd name="connsiteX4" fmla="*/ 905608 w 923193"/>
              <a:gd name="connsiteY4" fmla="*/ 2921992 h 3189339"/>
              <a:gd name="connsiteX5" fmla="*/ 729762 w 923193"/>
              <a:gd name="connsiteY5" fmla="*/ 1325440 h 3189339"/>
              <a:gd name="connsiteX6" fmla="*/ 96717 w 923193"/>
              <a:gd name="connsiteY6" fmla="*/ 329680 h 3189339"/>
              <a:gd name="connsiteX7" fmla="*/ 844061 w 923193"/>
              <a:gd name="connsiteY7" fmla="*/ 77870 h 3189339"/>
              <a:gd name="connsiteX8" fmla="*/ 861646 w 923193"/>
              <a:gd name="connsiteY8" fmla="*/ 0 h 3189339"/>
              <a:gd name="connsiteX0" fmla="*/ 861646 w 905608"/>
              <a:gd name="connsiteY0" fmla="*/ 0 h 3078885"/>
              <a:gd name="connsiteX1" fmla="*/ 0 w 905608"/>
              <a:gd name="connsiteY1" fmla="*/ 308348 h 3078885"/>
              <a:gd name="connsiteX2" fmla="*/ 703385 w 905608"/>
              <a:gd name="connsiteY2" fmla="*/ 1363094 h 3078885"/>
              <a:gd name="connsiteX3" fmla="*/ 835270 w 905608"/>
              <a:gd name="connsiteY3" fmla="*/ 2929522 h 3078885"/>
              <a:gd name="connsiteX4" fmla="*/ 905608 w 905608"/>
              <a:gd name="connsiteY4" fmla="*/ 2921992 h 3078885"/>
              <a:gd name="connsiteX5" fmla="*/ 729762 w 905608"/>
              <a:gd name="connsiteY5" fmla="*/ 1325440 h 3078885"/>
              <a:gd name="connsiteX6" fmla="*/ 96717 w 905608"/>
              <a:gd name="connsiteY6" fmla="*/ 329680 h 3078885"/>
              <a:gd name="connsiteX7" fmla="*/ 844061 w 905608"/>
              <a:gd name="connsiteY7" fmla="*/ 77870 h 3078885"/>
              <a:gd name="connsiteX8" fmla="*/ 861646 w 905608"/>
              <a:gd name="connsiteY8" fmla="*/ 0 h 3078885"/>
              <a:gd name="connsiteX0" fmla="*/ 861646 w 905608"/>
              <a:gd name="connsiteY0" fmla="*/ 0 h 3078885"/>
              <a:gd name="connsiteX1" fmla="*/ 0 w 905608"/>
              <a:gd name="connsiteY1" fmla="*/ 308348 h 3078885"/>
              <a:gd name="connsiteX2" fmla="*/ 703385 w 905608"/>
              <a:gd name="connsiteY2" fmla="*/ 1363094 h 3078885"/>
              <a:gd name="connsiteX3" fmla="*/ 835270 w 905608"/>
              <a:gd name="connsiteY3" fmla="*/ 2929522 h 3078885"/>
              <a:gd name="connsiteX4" fmla="*/ 905608 w 905608"/>
              <a:gd name="connsiteY4" fmla="*/ 2921992 h 3078885"/>
              <a:gd name="connsiteX5" fmla="*/ 729762 w 905608"/>
              <a:gd name="connsiteY5" fmla="*/ 1325440 h 3078885"/>
              <a:gd name="connsiteX6" fmla="*/ 96717 w 905608"/>
              <a:gd name="connsiteY6" fmla="*/ 329680 h 3078885"/>
              <a:gd name="connsiteX7" fmla="*/ 844061 w 905608"/>
              <a:gd name="connsiteY7" fmla="*/ 77870 h 3078885"/>
              <a:gd name="connsiteX8" fmla="*/ 861646 w 905608"/>
              <a:gd name="connsiteY8" fmla="*/ 0 h 3078885"/>
              <a:gd name="connsiteX0" fmla="*/ 861646 w 921728"/>
              <a:gd name="connsiteY0" fmla="*/ 0 h 2938308"/>
              <a:gd name="connsiteX1" fmla="*/ 0 w 921728"/>
              <a:gd name="connsiteY1" fmla="*/ 308348 h 2938308"/>
              <a:gd name="connsiteX2" fmla="*/ 703385 w 921728"/>
              <a:gd name="connsiteY2" fmla="*/ 1363094 h 2938308"/>
              <a:gd name="connsiteX3" fmla="*/ 835270 w 921728"/>
              <a:gd name="connsiteY3" fmla="*/ 2929522 h 2938308"/>
              <a:gd name="connsiteX4" fmla="*/ 905608 w 921728"/>
              <a:gd name="connsiteY4" fmla="*/ 2921992 h 2938308"/>
              <a:gd name="connsiteX5" fmla="*/ 729762 w 921728"/>
              <a:gd name="connsiteY5" fmla="*/ 1325440 h 2938308"/>
              <a:gd name="connsiteX6" fmla="*/ 96717 w 921728"/>
              <a:gd name="connsiteY6" fmla="*/ 329680 h 2938308"/>
              <a:gd name="connsiteX7" fmla="*/ 844061 w 921728"/>
              <a:gd name="connsiteY7" fmla="*/ 77870 h 2938308"/>
              <a:gd name="connsiteX8" fmla="*/ 861646 w 921728"/>
              <a:gd name="connsiteY8" fmla="*/ 0 h 2938308"/>
              <a:gd name="connsiteX0" fmla="*/ 861646 w 905608"/>
              <a:gd name="connsiteY0" fmla="*/ 0 h 2930777"/>
              <a:gd name="connsiteX1" fmla="*/ 0 w 905608"/>
              <a:gd name="connsiteY1" fmla="*/ 308348 h 2930777"/>
              <a:gd name="connsiteX2" fmla="*/ 703385 w 905608"/>
              <a:gd name="connsiteY2" fmla="*/ 1363094 h 2930777"/>
              <a:gd name="connsiteX3" fmla="*/ 747347 w 905608"/>
              <a:gd name="connsiteY3" fmla="*/ 2921991 h 2930777"/>
              <a:gd name="connsiteX4" fmla="*/ 905608 w 905608"/>
              <a:gd name="connsiteY4" fmla="*/ 2921992 h 2930777"/>
              <a:gd name="connsiteX5" fmla="*/ 729762 w 905608"/>
              <a:gd name="connsiteY5" fmla="*/ 1325440 h 2930777"/>
              <a:gd name="connsiteX6" fmla="*/ 96717 w 905608"/>
              <a:gd name="connsiteY6" fmla="*/ 329680 h 2930777"/>
              <a:gd name="connsiteX7" fmla="*/ 844061 w 905608"/>
              <a:gd name="connsiteY7" fmla="*/ 77870 h 2930777"/>
              <a:gd name="connsiteX8" fmla="*/ 861646 w 905608"/>
              <a:gd name="connsiteY8" fmla="*/ 0 h 2930777"/>
              <a:gd name="connsiteX0" fmla="*/ 861646 w 861646"/>
              <a:gd name="connsiteY0" fmla="*/ 0 h 2930777"/>
              <a:gd name="connsiteX1" fmla="*/ 0 w 861646"/>
              <a:gd name="connsiteY1" fmla="*/ 308348 h 2930777"/>
              <a:gd name="connsiteX2" fmla="*/ 703385 w 861646"/>
              <a:gd name="connsiteY2" fmla="*/ 1363094 h 2930777"/>
              <a:gd name="connsiteX3" fmla="*/ 747347 w 861646"/>
              <a:gd name="connsiteY3" fmla="*/ 2921991 h 2930777"/>
              <a:gd name="connsiteX4" fmla="*/ 826477 w 861646"/>
              <a:gd name="connsiteY4" fmla="*/ 2921992 h 2930777"/>
              <a:gd name="connsiteX5" fmla="*/ 729762 w 861646"/>
              <a:gd name="connsiteY5" fmla="*/ 1325440 h 2930777"/>
              <a:gd name="connsiteX6" fmla="*/ 96717 w 861646"/>
              <a:gd name="connsiteY6" fmla="*/ 329680 h 2930777"/>
              <a:gd name="connsiteX7" fmla="*/ 844061 w 861646"/>
              <a:gd name="connsiteY7" fmla="*/ 77870 h 2930777"/>
              <a:gd name="connsiteX8" fmla="*/ 861646 w 861646"/>
              <a:gd name="connsiteY8" fmla="*/ 0 h 2930777"/>
              <a:gd name="connsiteX0" fmla="*/ 861646 w 861646"/>
              <a:gd name="connsiteY0" fmla="*/ 0 h 2930777"/>
              <a:gd name="connsiteX1" fmla="*/ 0 w 861646"/>
              <a:gd name="connsiteY1" fmla="*/ 308348 h 2930777"/>
              <a:gd name="connsiteX2" fmla="*/ 703385 w 861646"/>
              <a:gd name="connsiteY2" fmla="*/ 1363094 h 2930777"/>
              <a:gd name="connsiteX3" fmla="*/ 747347 w 861646"/>
              <a:gd name="connsiteY3" fmla="*/ 2921991 h 2930777"/>
              <a:gd name="connsiteX4" fmla="*/ 800100 w 861646"/>
              <a:gd name="connsiteY4" fmla="*/ 2921992 h 2930777"/>
              <a:gd name="connsiteX5" fmla="*/ 729762 w 861646"/>
              <a:gd name="connsiteY5" fmla="*/ 1325440 h 2930777"/>
              <a:gd name="connsiteX6" fmla="*/ 96717 w 861646"/>
              <a:gd name="connsiteY6" fmla="*/ 329680 h 2930777"/>
              <a:gd name="connsiteX7" fmla="*/ 844061 w 861646"/>
              <a:gd name="connsiteY7" fmla="*/ 77870 h 2930777"/>
              <a:gd name="connsiteX8" fmla="*/ 861646 w 861646"/>
              <a:gd name="connsiteY8" fmla="*/ 0 h 2930777"/>
              <a:gd name="connsiteX0" fmla="*/ 861646 w 861646"/>
              <a:gd name="connsiteY0" fmla="*/ 0 h 2930777"/>
              <a:gd name="connsiteX1" fmla="*/ 0 w 861646"/>
              <a:gd name="connsiteY1" fmla="*/ 308348 h 2930777"/>
              <a:gd name="connsiteX2" fmla="*/ 659424 w 861646"/>
              <a:gd name="connsiteY2" fmla="*/ 1295316 h 2930777"/>
              <a:gd name="connsiteX3" fmla="*/ 747347 w 861646"/>
              <a:gd name="connsiteY3" fmla="*/ 2921991 h 2930777"/>
              <a:gd name="connsiteX4" fmla="*/ 800100 w 861646"/>
              <a:gd name="connsiteY4" fmla="*/ 2921992 h 2930777"/>
              <a:gd name="connsiteX5" fmla="*/ 729762 w 861646"/>
              <a:gd name="connsiteY5" fmla="*/ 1325440 h 2930777"/>
              <a:gd name="connsiteX6" fmla="*/ 96717 w 861646"/>
              <a:gd name="connsiteY6" fmla="*/ 329680 h 2930777"/>
              <a:gd name="connsiteX7" fmla="*/ 844061 w 861646"/>
              <a:gd name="connsiteY7" fmla="*/ 77870 h 2930777"/>
              <a:gd name="connsiteX8" fmla="*/ 861646 w 861646"/>
              <a:gd name="connsiteY8" fmla="*/ 0 h 2930777"/>
              <a:gd name="connsiteX0" fmla="*/ 861646 w 861646"/>
              <a:gd name="connsiteY0" fmla="*/ 0 h 2930777"/>
              <a:gd name="connsiteX1" fmla="*/ 0 w 861646"/>
              <a:gd name="connsiteY1" fmla="*/ 308348 h 2930777"/>
              <a:gd name="connsiteX2" fmla="*/ 659424 w 861646"/>
              <a:gd name="connsiteY2" fmla="*/ 1295316 h 2930777"/>
              <a:gd name="connsiteX3" fmla="*/ 747347 w 861646"/>
              <a:gd name="connsiteY3" fmla="*/ 2921991 h 2930777"/>
              <a:gd name="connsiteX4" fmla="*/ 800100 w 861646"/>
              <a:gd name="connsiteY4" fmla="*/ 2921992 h 2930777"/>
              <a:gd name="connsiteX5" fmla="*/ 712177 w 861646"/>
              <a:gd name="connsiteY5" fmla="*/ 1302848 h 2930777"/>
              <a:gd name="connsiteX6" fmla="*/ 96717 w 861646"/>
              <a:gd name="connsiteY6" fmla="*/ 329680 h 2930777"/>
              <a:gd name="connsiteX7" fmla="*/ 844061 w 861646"/>
              <a:gd name="connsiteY7" fmla="*/ 77870 h 2930777"/>
              <a:gd name="connsiteX8" fmla="*/ 861646 w 861646"/>
              <a:gd name="connsiteY8" fmla="*/ 0 h 2930777"/>
              <a:gd name="connsiteX0" fmla="*/ 861646 w 861646"/>
              <a:gd name="connsiteY0" fmla="*/ 0 h 2930777"/>
              <a:gd name="connsiteX1" fmla="*/ 0 w 861646"/>
              <a:gd name="connsiteY1" fmla="*/ 308348 h 2930777"/>
              <a:gd name="connsiteX2" fmla="*/ 659424 w 861646"/>
              <a:gd name="connsiteY2" fmla="*/ 1295316 h 2930777"/>
              <a:gd name="connsiteX3" fmla="*/ 747347 w 861646"/>
              <a:gd name="connsiteY3" fmla="*/ 2921991 h 2930777"/>
              <a:gd name="connsiteX4" fmla="*/ 800100 w 861646"/>
              <a:gd name="connsiteY4" fmla="*/ 2921992 h 2930777"/>
              <a:gd name="connsiteX5" fmla="*/ 712177 w 861646"/>
              <a:gd name="connsiteY5" fmla="*/ 1302848 h 2930777"/>
              <a:gd name="connsiteX6" fmla="*/ 96717 w 861646"/>
              <a:gd name="connsiteY6" fmla="*/ 329680 h 2930777"/>
              <a:gd name="connsiteX7" fmla="*/ 844061 w 861646"/>
              <a:gd name="connsiteY7" fmla="*/ 77870 h 2930777"/>
              <a:gd name="connsiteX8" fmla="*/ 861646 w 861646"/>
              <a:gd name="connsiteY8" fmla="*/ 0 h 293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1646" h="2930777">
                <a:moveTo>
                  <a:pt x="861646" y="0"/>
                </a:moveTo>
                <a:cubicBezTo>
                  <a:pt x="183174" y="1706"/>
                  <a:pt x="11722" y="265848"/>
                  <a:pt x="0" y="308348"/>
                </a:cubicBezTo>
                <a:cubicBezTo>
                  <a:pt x="106973" y="525489"/>
                  <a:pt x="489440" y="1015628"/>
                  <a:pt x="659424" y="1295316"/>
                </a:cubicBezTo>
                <a:cubicBezTo>
                  <a:pt x="678474" y="1776109"/>
                  <a:pt x="738555" y="2930777"/>
                  <a:pt x="747347" y="2921991"/>
                </a:cubicBezTo>
                <a:cubicBezTo>
                  <a:pt x="833805" y="2905674"/>
                  <a:pt x="738554" y="2903164"/>
                  <a:pt x="800100" y="2921992"/>
                </a:cubicBezTo>
                <a:cubicBezTo>
                  <a:pt x="782515" y="2654645"/>
                  <a:pt x="722435" y="1556669"/>
                  <a:pt x="712177" y="1302848"/>
                </a:cubicBezTo>
                <a:cubicBezTo>
                  <a:pt x="411773" y="860756"/>
                  <a:pt x="145075" y="472339"/>
                  <a:pt x="96717" y="329680"/>
                </a:cubicBezTo>
                <a:cubicBezTo>
                  <a:pt x="133352" y="269759"/>
                  <a:pt x="304800" y="104896"/>
                  <a:pt x="844061" y="77870"/>
                </a:cubicBezTo>
                <a:cubicBezTo>
                  <a:pt x="800099" y="19254"/>
                  <a:pt x="836734" y="92524"/>
                  <a:pt x="861646" y="0"/>
                </a:cubicBezTo>
                <a:close/>
              </a:path>
            </a:pathLst>
          </a:custGeom>
          <a:solidFill>
            <a:schemeClr val="accent3"/>
          </a:solidFill>
          <a:ln w="12700" cap="flat" cmpd="sng" algn="ctr">
            <a:solidFill>
              <a:schemeClr val="accent3"/>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571434" name="Rectangle 42"/>
          <p:cNvSpPr>
            <a:spLocks noChangeArrowheads="1"/>
          </p:cNvSpPr>
          <p:nvPr/>
        </p:nvSpPr>
        <p:spPr bwMode="auto">
          <a:xfrm>
            <a:off x="2787161" y="2373924"/>
            <a:ext cx="4044463" cy="219808"/>
          </a:xfrm>
          <a:prstGeom prst="rect">
            <a:avLst/>
          </a:prstGeom>
          <a:solidFill>
            <a:srgbClr val="7030A0"/>
          </a:solidFill>
          <a:ln w="12700">
            <a:solidFill>
              <a:schemeClr val="tx1"/>
            </a:solidFill>
            <a:miter lim="800000"/>
            <a:headEnd type="none" w="lg" len="med"/>
            <a:tailEnd type="none" w="lg" len="med"/>
          </a:ln>
        </p:spPr>
        <p:txBody>
          <a:bodyPr wrap="none" anchor="ctr">
            <a:noAutofit/>
          </a:bodyPr>
          <a:lstStyle/>
          <a:p>
            <a:endParaRPr lang="es-HN"/>
          </a:p>
        </p:txBody>
      </p:sp>
      <p:grpSp>
        <p:nvGrpSpPr>
          <p:cNvPr id="70" name="Group 69"/>
          <p:cNvGrpSpPr/>
          <p:nvPr/>
        </p:nvGrpSpPr>
        <p:grpSpPr>
          <a:xfrm>
            <a:off x="8272709" y="1100871"/>
            <a:ext cx="90973" cy="266700"/>
            <a:chOff x="8272709" y="1109663"/>
            <a:chExt cx="90973" cy="266700"/>
          </a:xfrm>
        </p:grpSpPr>
        <p:sp>
          <p:nvSpPr>
            <p:cNvPr id="571463" name="AutoShape 71"/>
            <p:cNvSpPr>
              <a:spLocks/>
            </p:cNvSpPr>
            <p:nvPr/>
          </p:nvSpPr>
          <p:spPr bwMode="auto">
            <a:xfrm>
              <a:off x="8274782" y="1109663"/>
              <a:ext cx="88900" cy="266700"/>
            </a:xfrm>
            <a:prstGeom prst="rightBracket">
              <a:avLst>
                <a:gd name="adj" fmla="val 25000"/>
              </a:avLst>
            </a:prstGeom>
            <a:noFill/>
            <a:ln w="38100">
              <a:solidFill>
                <a:schemeClr val="tx1"/>
              </a:solidFill>
              <a:round/>
              <a:headEnd type="none" w="lg" len="med"/>
              <a:tailEnd type="none" w="lg" len="med"/>
            </a:ln>
            <a:effectLst/>
            <a:scene3d>
              <a:camera prst="orthographicFront">
                <a:rot lat="0" lon="10800000" rev="0"/>
              </a:camera>
              <a:lightRig rig="threePt" dir="t"/>
            </a:scene3d>
          </p:spPr>
          <p:txBody>
            <a:bodyPr anchor="ctr">
              <a:spAutoFit/>
            </a:bodyPr>
            <a:lstStyle/>
            <a:p>
              <a:pPr>
                <a:defRPr/>
              </a:pPr>
              <a:endParaRPr lang="es-HN">
                <a:latin typeface="Arial" charset="0"/>
              </a:endParaRPr>
            </a:p>
          </p:txBody>
        </p:sp>
        <p:sp>
          <p:nvSpPr>
            <p:cNvPr id="571464" name="Rectangle 72"/>
            <p:cNvSpPr>
              <a:spLocks noChangeArrowheads="1"/>
            </p:cNvSpPr>
            <p:nvPr/>
          </p:nvSpPr>
          <p:spPr bwMode="auto">
            <a:xfrm>
              <a:off x="8272709" y="1204913"/>
              <a:ext cx="44450" cy="60325"/>
            </a:xfrm>
            <a:prstGeom prst="rect">
              <a:avLst/>
            </a:prstGeom>
            <a:solidFill>
              <a:schemeClr val="bg1"/>
            </a:solidFill>
            <a:ln w="12700">
              <a:solidFill>
                <a:schemeClr val="bg1"/>
              </a:solidFill>
              <a:miter lim="800000"/>
              <a:headEnd type="none" w="lg" len="med"/>
              <a:tailEnd type="none" w="lg" len="med"/>
            </a:ln>
            <a:effectLst/>
            <a:scene3d>
              <a:camera prst="orthographicFront">
                <a:rot lat="0" lon="10800000" rev="0"/>
              </a:camera>
              <a:lightRig rig="threePt" dir="t"/>
            </a:scene3d>
          </p:spPr>
          <p:txBody>
            <a:bodyPr anchor="ctr">
              <a:spAutoFit/>
            </a:bodyPr>
            <a:lstStyle/>
            <a:p>
              <a:pPr>
                <a:defRPr/>
              </a:pPr>
              <a:endParaRPr lang="es-HN">
                <a:latin typeface="Arial"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556E-6 -1.48148E-6 C 0.02968 -0.07361 0.05954 -0.14722 0.08437 -0.16667 C 0.10954 -0.18611 0.13906 -0.15834 0.14999 -0.11736 C 0.16093 -0.07639 0.14878 0.05023 0.14999 0.0794 " pathEditMode="relative" ptsTypes="aaaA">
                                      <p:cBhvr>
                                        <p:cTn id="6" dur="2000" fill="hold"/>
                                        <p:tgtEl>
                                          <p:spTgt spid="7"/>
                                        </p:tgtEl>
                                        <p:attrNameLst>
                                          <p:attrName>ppt_x</p:attrName>
                                          <p:attrName>ppt_y</p:attrName>
                                        </p:attrNameLst>
                                      </p:cBhvr>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571452"/>
                                        </p:tgtEl>
                                        <p:attrNameLst>
                                          <p:attrName>style.visibility</p:attrName>
                                        </p:attrNameLst>
                                      </p:cBhvr>
                                      <p:to>
                                        <p:strVal val="visible"/>
                                      </p:to>
                                    </p:set>
                                  </p:childTnLst>
                                </p:cTn>
                              </p:par>
                            </p:childTnLst>
                          </p:cTn>
                        </p:par>
                        <p:par>
                          <p:cTn id="10" fill="hold">
                            <p:stCondLst>
                              <p:cond delay="2000"/>
                            </p:stCondLst>
                            <p:childTnLst>
                              <p:par>
                                <p:cTn id="11" presetID="0" presetClass="path" presetSubtype="0" accel="50000" decel="50000" fill="hold" grpId="1" nodeType="afterEffect">
                                  <p:stCondLst>
                                    <p:cond delay="0"/>
                                  </p:stCondLst>
                                  <p:childTnLst>
                                    <p:animMotion origin="layout" path="M 4.44444E-6 -1.11111E-6 C -0.00018 0.01806 0.00243 0.09329 -0.00139 0.11227 C -0.00521 0.13171 -0.01841 0.11296 -0.02292 0.11296 " pathEditMode="relative" rAng="0" ptsTypes="aaa">
                                      <p:cBhvr>
                                        <p:cTn id="12" dur="2000" fill="hold"/>
                                        <p:tgtEl>
                                          <p:spTgt spid="571452"/>
                                        </p:tgtEl>
                                        <p:attrNameLst>
                                          <p:attrName>ppt_x</p:attrName>
                                          <p:attrName>ppt_y</p:attrName>
                                        </p:attrNameLst>
                                      </p:cBhvr>
                                      <p:rCtr x="-10" y="66"/>
                                    </p:animMotion>
                                  </p:childTnLst>
                                </p:cTn>
                              </p:par>
                            </p:childTnLst>
                          </p:cTn>
                        </p:par>
                        <p:par>
                          <p:cTn id="13" fill="hold">
                            <p:stCondLst>
                              <p:cond delay="4000"/>
                            </p:stCondLst>
                            <p:childTnLst>
                              <p:par>
                                <p:cTn id="14" presetID="64" presetClass="path" presetSubtype="0" accel="50000" decel="50000" fill="hold" grpId="0" nodeType="afterEffect">
                                  <p:stCondLst>
                                    <p:cond delay="0"/>
                                  </p:stCondLst>
                                  <p:childTnLst>
                                    <p:animMotion origin="layout" path="M -2.5E-6 2.22222E-6 L -2.5E-6 -0.04769 " pathEditMode="relative" rAng="0" ptsTypes="AA">
                                      <p:cBhvr>
                                        <p:cTn id="15" dur="2000" fill="hold"/>
                                        <p:tgtEl>
                                          <p:spTgt spid="571455"/>
                                        </p:tgtEl>
                                        <p:attrNameLst>
                                          <p:attrName>ppt_x</p:attrName>
                                          <p:attrName>ppt_y</p:attrName>
                                        </p:attrNameLst>
                                      </p:cBhvr>
                                      <p:rCtr x="0" y="-24"/>
                                    </p:animMotion>
                                  </p:childTnLst>
                                </p:cTn>
                              </p:par>
                            </p:childTnLst>
                          </p:cTn>
                        </p:par>
                        <p:par>
                          <p:cTn id="16" fill="hold">
                            <p:stCondLst>
                              <p:cond delay="6000"/>
                            </p:stCondLst>
                            <p:childTnLst>
                              <p:par>
                                <p:cTn id="17" presetID="22" presetClass="entr" presetSubtype="1"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up)">
                                      <p:cBhvr>
                                        <p:cTn id="19" dur="5000"/>
                                        <p:tgtEl>
                                          <p:spTgt spid="67"/>
                                        </p:tgtEl>
                                      </p:cBhvr>
                                    </p:animEffect>
                                  </p:childTnLst>
                                </p:cTn>
                              </p:par>
                            </p:childTnLst>
                          </p:cTn>
                        </p:par>
                        <p:par>
                          <p:cTn id="20" fill="hold">
                            <p:stCondLst>
                              <p:cond delay="11000"/>
                            </p:stCondLst>
                            <p:childTnLst>
                              <p:par>
                                <p:cTn id="21" presetID="64" presetClass="path" presetSubtype="0" accel="50000" decel="50000" fill="hold" grpId="0" nodeType="afterEffect">
                                  <p:stCondLst>
                                    <p:cond delay="0"/>
                                  </p:stCondLst>
                                  <p:childTnLst>
                                    <p:animMotion origin="layout" path="M 0 0  L 0 -0.33333  E" pathEditMode="relative" ptsTypes="">
                                      <p:cBhvr>
                                        <p:cTn id="22" dur="2000" fill="hold"/>
                                        <p:tgtEl>
                                          <p:spTgt spid="571434"/>
                                        </p:tgtEl>
                                        <p:attrNameLst>
                                          <p:attrName>ppt_x</p:attrName>
                                          <p:attrName>ppt_y</p:attrName>
                                        </p:attrNameLst>
                                      </p:cBhvr>
                                    </p:animMotion>
                                  </p:childTnLst>
                                </p:cTn>
                              </p:par>
                            </p:childTnLst>
                          </p:cTn>
                        </p:par>
                        <p:par>
                          <p:cTn id="23" fill="hold">
                            <p:stCondLst>
                              <p:cond delay="13000"/>
                            </p:stCondLst>
                            <p:childTnLst>
                              <p:par>
                                <p:cTn id="24" presetID="0" presetClass="path" presetSubtype="0" accel="50000" decel="50000" fill="hold" nodeType="afterEffect">
                                  <p:stCondLst>
                                    <p:cond delay="0"/>
                                  </p:stCondLst>
                                  <p:childTnLst>
                                    <p:animMotion origin="layout" path="M 1.38889E-6 2.77556E-17 C -0.08681 0.01343 -0.1724 0.02824 -0.20868 0.05648 C -0.24497 0.08472 -0.22552 0.14745 -0.21719 0.16875 C -0.20886 0.19005 -0.17083 0.18125 -0.15868 0.18449 " pathEditMode="relative" rAng="0" ptsTypes="aaas">
                                      <p:cBhvr>
                                        <p:cTn id="25" dur="2000" fill="hold"/>
                                        <p:tgtEl>
                                          <p:spTgt spid="70"/>
                                        </p:tgtEl>
                                        <p:attrNameLst>
                                          <p:attrName>ppt_x</p:attrName>
                                          <p:attrName>ppt_y</p:attrName>
                                        </p:attrNameLst>
                                      </p:cBhvr>
                                      <p:rCtr x="-123" y="95"/>
                                    </p:animMotion>
                                  </p:childTnLst>
                                </p:cTn>
                              </p:par>
                            </p:childTnLst>
                          </p:cTn>
                        </p:par>
                        <p:par>
                          <p:cTn id="26" fill="hold">
                            <p:stCondLst>
                              <p:cond delay="15000"/>
                            </p:stCondLst>
                            <p:childTnLst>
                              <p:par>
                                <p:cTn id="27" presetID="42" presetClass="path" presetSubtype="0" accel="50000" decel="50000" fill="hold" grpId="1" nodeType="afterEffect">
                                  <p:stCondLst>
                                    <p:cond delay="0"/>
                                  </p:stCondLst>
                                  <p:childTnLst>
                                    <p:animMotion origin="layout" path="M -2.5E-6 -0.04765 L -2.5E-6 -3.33102E-6 " pathEditMode="relative" rAng="0" ptsTypes="AA">
                                      <p:cBhvr>
                                        <p:cTn id="28" dur="2000" fill="hold"/>
                                        <p:tgtEl>
                                          <p:spTgt spid="571455"/>
                                        </p:tgtEl>
                                        <p:attrNameLst>
                                          <p:attrName>ppt_x</p:attrName>
                                          <p:attrName>ppt_y</p:attrName>
                                        </p:attrNameLst>
                                      </p:cBhvr>
                                      <p:rCtr x="0" y="24"/>
                                    </p:animMotion>
                                  </p:childTnLst>
                                </p:cTn>
                              </p:par>
                            </p:childTnLst>
                          </p:cTn>
                        </p:par>
                      </p:childTnLst>
                    </p:cTn>
                  </p:par>
                  <p:par>
                    <p:cTn id="29" fill="hold">
                      <p:stCondLst>
                        <p:cond delay="indefinite"/>
                      </p:stCondLst>
                      <p:childTnLst>
                        <p:par>
                          <p:cTn id="30" fill="hold">
                            <p:stCondLst>
                              <p:cond delay="0"/>
                            </p:stCondLst>
                            <p:childTnLst>
                              <p:par>
                                <p:cTn id="31" presetID="2" presetClass="exit" presetSubtype="1" fill="hold" grpId="2" nodeType="clickEffect">
                                  <p:stCondLst>
                                    <p:cond delay="0"/>
                                  </p:stCondLst>
                                  <p:childTnLst>
                                    <p:anim calcmode="lin" valueType="num">
                                      <p:cBhvr additive="base">
                                        <p:cTn id="32" dur="500"/>
                                        <p:tgtEl>
                                          <p:spTgt spid="571452"/>
                                        </p:tgtEl>
                                        <p:attrNameLst>
                                          <p:attrName>ppt_x</p:attrName>
                                        </p:attrNameLst>
                                      </p:cBhvr>
                                      <p:tavLst>
                                        <p:tav tm="0">
                                          <p:val>
                                            <p:strVal val="ppt_x"/>
                                          </p:val>
                                        </p:tav>
                                        <p:tav tm="100000">
                                          <p:val>
                                            <p:strVal val="ppt_x"/>
                                          </p:val>
                                        </p:tav>
                                      </p:tavLst>
                                    </p:anim>
                                    <p:anim calcmode="lin" valueType="num">
                                      <p:cBhvr additive="base">
                                        <p:cTn id="33" dur="500"/>
                                        <p:tgtEl>
                                          <p:spTgt spid="571452"/>
                                        </p:tgtEl>
                                        <p:attrNameLst>
                                          <p:attrName>ppt_y</p:attrName>
                                        </p:attrNameLst>
                                      </p:cBhvr>
                                      <p:tavLst>
                                        <p:tav tm="0">
                                          <p:val>
                                            <p:strVal val="ppt_y"/>
                                          </p:val>
                                        </p:tav>
                                        <p:tav tm="100000">
                                          <p:val>
                                            <p:strVal val="0-ppt_h/2"/>
                                          </p:val>
                                        </p:tav>
                                      </p:tavLst>
                                    </p:anim>
                                    <p:set>
                                      <p:cBhvr>
                                        <p:cTn id="34" dur="1" fill="hold">
                                          <p:stCondLst>
                                            <p:cond delay="499"/>
                                          </p:stCondLst>
                                        </p:cTn>
                                        <p:tgtEl>
                                          <p:spTgt spid="571452"/>
                                        </p:tgtEl>
                                        <p:attrNameLst>
                                          <p:attrName>style.visibility</p:attrName>
                                        </p:attrNameLst>
                                      </p:cBhvr>
                                      <p:to>
                                        <p:strVal val="hidden"/>
                                      </p:to>
                                    </p:se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1000"/>
                            </p:stCondLst>
                            <p:childTnLst>
                              <p:par>
                                <p:cTn id="40" presetID="22" presetClass="exit" presetSubtype="4" fill="hold" nodeType="afterEffect">
                                  <p:stCondLst>
                                    <p:cond delay="0"/>
                                  </p:stCondLst>
                                  <p:childTnLst>
                                    <p:animEffect transition="out" filter="wipe(down)">
                                      <p:cBhvr>
                                        <p:cTn id="41" dur="5000"/>
                                        <p:tgtEl>
                                          <p:spTgt spid="67"/>
                                        </p:tgtEl>
                                      </p:cBhvr>
                                    </p:animEffect>
                                    <p:set>
                                      <p:cBhvr>
                                        <p:cTn id="42" dur="1" fill="hold">
                                          <p:stCondLst>
                                            <p:cond delay="4999"/>
                                          </p:stCondLst>
                                        </p:cTn>
                                        <p:tgtEl>
                                          <p:spTgt spid="67"/>
                                        </p:tgtEl>
                                        <p:attrNameLst>
                                          <p:attrName>style.visibility</p:attrName>
                                        </p:attrNameLst>
                                      </p:cBhvr>
                                      <p:to>
                                        <p:strVal val="hidden"/>
                                      </p:to>
                                    </p:set>
                                  </p:childTnLst>
                                </p:cTn>
                              </p:par>
                            </p:childTnLst>
                          </p:cTn>
                        </p:par>
                        <p:par>
                          <p:cTn id="43" fill="hold">
                            <p:stCondLst>
                              <p:cond delay="6000"/>
                            </p:stCondLst>
                            <p:childTnLst>
                              <p:par>
                                <p:cTn id="44" presetID="0" presetClass="path" presetSubtype="0" accel="50000" decel="50000" fill="hold" nodeType="afterEffect">
                                  <p:stCondLst>
                                    <p:cond delay="0"/>
                                  </p:stCondLst>
                                  <p:childTnLst>
                                    <p:animMotion origin="layout" path="M -0.15868 0.18449 C -0.16945 0.18241 -0.21493 0.19352 -0.22309 0.17153 C -0.23125 0.14954 -0.24462 0.08125 -0.20764 0.05232 C -0.17066 0.02338 -0.08698 0.01019 -0.00087 -0.00139 " pathEditMode="relative" rAng="0" ptsTypes="aaaa">
                                      <p:cBhvr>
                                        <p:cTn id="45" dur="2000" fill="hold"/>
                                        <p:tgtEl>
                                          <p:spTgt spid="70"/>
                                        </p:tgtEl>
                                        <p:attrNameLst>
                                          <p:attrName>ppt_x</p:attrName>
                                          <p:attrName>ppt_y</p:attrName>
                                        </p:attrNameLst>
                                      </p:cBhvr>
                                      <p:rCtr x="36" y="-88"/>
                                    </p:animMotion>
                                  </p:childTnLst>
                                </p:cTn>
                              </p:par>
                            </p:childTnLst>
                          </p:cTn>
                        </p:par>
                        <p:par>
                          <p:cTn id="46" fill="hold">
                            <p:stCondLst>
                              <p:cond delay="8000"/>
                            </p:stCondLst>
                            <p:childTnLst>
                              <p:par>
                                <p:cTn id="47" presetID="42" presetClass="path" presetSubtype="0" accel="50000" decel="50000" fill="hold" grpId="1" nodeType="afterEffect">
                                  <p:stCondLst>
                                    <p:cond delay="0"/>
                                  </p:stCondLst>
                                  <p:childTnLst>
                                    <p:animMotion origin="layout" path="M 0 -0.33334 L 0 4.07407E-6 " pathEditMode="relative" rAng="0" ptsTypes="AA">
                                      <p:cBhvr>
                                        <p:cTn id="48" dur="2000" fill="hold"/>
                                        <p:tgtEl>
                                          <p:spTgt spid="571434"/>
                                        </p:tgtEl>
                                        <p:attrNameLst>
                                          <p:attrName>ppt_x</p:attrName>
                                          <p:attrName>ppt_y</p:attrName>
                                        </p:attrNameLst>
                                      </p:cBhvr>
                                      <p:rCtr x="0" y="167"/>
                                    </p:animMotion>
                                  </p:childTnLst>
                                </p:cTn>
                              </p:par>
                            </p:childTnLst>
                          </p:cTn>
                        </p:par>
                        <p:par>
                          <p:cTn id="49" fill="hold">
                            <p:stCondLst>
                              <p:cond delay="10000"/>
                            </p:stCondLst>
                            <p:childTnLst>
                              <p:par>
                                <p:cTn id="50" presetID="0" presetClass="path" presetSubtype="0" accel="50000" decel="50000" fill="hold" nodeType="afterEffect">
                                  <p:stCondLst>
                                    <p:cond delay="0"/>
                                  </p:stCondLst>
                                  <p:childTnLst>
                                    <p:animMotion origin="layout" path="M 0.14999 0.07939 C 0.15885 -0.01042 0.16787 -0.10001 0.15121 -0.13496 C 0.13454 -0.16992 0.07534 -0.16575 0.04999 -0.13033 C 0.02465 -0.09492 0.00156 0.05856 -0.00122 0.07777 " pathEditMode="relative" ptsTypes="aaaA">
                                      <p:cBhvr>
                                        <p:cTn id="51"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52" grpId="0" animBg="1"/>
      <p:bldP spid="571452" grpId="1" animBg="1"/>
      <p:bldP spid="571452" grpId="2" animBg="1"/>
      <p:bldP spid="571455" grpId="0" animBg="1"/>
      <p:bldP spid="571455" grpId="1" animBg="1"/>
      <p:bldP spid="69" grpId="0" animBg="1"/>
      <p:bldP spid="571434" grpId="0" animBg="1"/>
      <p:bldP spid="57143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6538" y="0"/>
            <a:ext cx="279746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1586" name="Rectangle 2"/>
          <p:cNvSpPr>
            <a:spLocks noGrp="1" noChangeArrowheads="1"/>
          </p:cNvSpPr>
          <p:nvPr>
            <p:ph type="title"/>
          </p:nvPr>
        </p:nvSpPr>
        <p:spPr>
          <a:xfrm>
            <a:off x="457200" y="228600"/>
            <a:ext cx="5201138" cy="1143000"/>
          </a:xfrm>
        </p:spPr>
        <p:txBody>
          <a:bodyPr/>
          <a:lstStyle/>
          <a:p>
            <a:pPr algn="l"/>
            <a:r>
              <a:rPr lang="en-US" sz="3200" dirty="0"/>
              <a:t>Primary filters reduce settled water turbidity</a:t>
            </a:r>
          </a:p>
        </p:txBody>
      </p:sp>
      <p:sp>
        <p:nvSpPr>
          <p:cNvPr id="451587" name="Rectangle 3"/>
          <p:cNvSpPr>
            <a:spLocks noGrp="1" noChangeArrowheads="1"/>
          </p:cNvSpPr>
          <p:nvPr>
            <p:ph idx="1"/>
          </p:nvPr>
        </p:nvSpPr>
        <p:spPr/>
        <p:txBody>
          <a:bodyPr/>
          <a:lstStyle/>
          <a:p>
            <a:r>
              <a:rPr lang="en-US" dirty="0"/>
              <a:t>Research required to determine optimal </a:t>
            </a:r>
            <a:r>
              <a:rPr lang="en-US" dirty="0" err="1"/>
              <a:t>upflow</a:t>
            </a:r>
            <a:r>
              <a:rPr lang="en-US" dirty="0"/>
              <a:t> velocity</a:t>
            </a:r>
          </a:p>
          <a:p>
            <a:r>
              <a:rPr lang="en-US" dirty="0"/>
              <a:t>Primary filter formation requires </a:t>
            </a:r>
          </a:p>
          <a:p>
            <a:pPr lvl="1"/>
            <a:r>
              <a:rPr lang="en-US" dirty="0"/>
              <a:t>All flocs be returned to the bottom of the </a:t>
            </a:r>
            <a:r>
              <a:rPr lang="en-US" dirty="0" err="1"/>
              <a:t>AguaClarifier</a:t>
            </a:r>
            <a:r>
              <a:rPr lang="en-US" dirty="0"/>
              <a:t> (plate settlers)</a:t>
            </a:r>
          </a:p>
          <a:p>
            <a:pPr lvl="1"/>
            <a:r>
              <a:rPr lang="en-US" dirty="0"/>
              <a:t>All settled flocs must be </a:t>
            </a:r>
            <a:r>
              <a:rPr lang="en-US" dirty="0" err="1"/>
              <a:t>resuspended</a:t>
            </a:r>
            <a:r>
              <a:rPr lang="en-US" dirty="0"/>
              <a:t> by incoming water (jet reverser)</a:t>
            </a:r>
          </a:p>
          <a:p>
            <a:r>
              <a:rPr lang="en-US" dirty="0"/>
              <a:t>Primary filters need flocculators AND plate settlers!</a:t>
            </a:r>
          </a:p>
          <a:p>
            <a:endParaRPr lang="en-US" dirty="0"/>
          </a:p>
        </p:txBody>
      </p:sp>
      <p:cxnSp>
        <p:nvCxnSpPr>
          <p:cNvPr id="7" name="Straight Arrow Connector 6"/>
          <p:cNvCxnSpPr/>
          <p:nvPr/>
        </p:nvCxnSpPr>
        <p:spPr bwMode="auto">
          <a:xfrm>
            <a:off x="5448928" y="608553"/>
            <a:ext cx="2339801" cy="175218"/>
          </a:xfrm>
          <a:prstGeom prst="straightConnector1">
            <a:avLst/>
          </a:prstGeom>
          <a:noFill/>
          <a:ln w="12700" cap="flat" cmpd="sng" algn="ctr">
            <a:solidFill>
              <a:schemeClr val="bg2"/>
            </a:solidFill>
            <a:prstDash val="solid"/>
            <a:round/>
            <a:headEnd type="none" w="lg" len="med"/>
            <a:tailEnd type="arrow"/>
          </a:ln>
          <a:effectLst/>
        </p:spPr>
      </p:cxn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Flow Sedimentation Tanks</a:t>
            </a:r>
          </a:p>
        </p:txBody>
      </p:sp>
      <p:sp>
        <p:nvSpPr>
          <p:cNvPr id="3" name="Content Placeholder 2"/>
          <p:cNvSpPr>
            <a:spLocks noGrp="1"/>
          </p:cNvSpPr>
          <p:nvPr>
            <p:ph idx="1"/>
          </p:nvPr>
        </p:nvSpPr>
        <p:spPr/>
        <p:txBody>
          <a:bodyPr/>
          <a:lstStyle/>
          <a:p>
            <a:r>
              <a:rPr lang="en-US" dirty="0"/>
              <a:t>Have lower velocities and hence turbulence levels might be lower (plan view area is larger than width x height</a:t>
            </a:r>
          </a:p>
          <a:p>
            <a:r>
              <a:rPr lang="en-US" dirty="0"/>
              <a:t>Require </a:t>
            </a:r>
            <a:r>
              <a:rPr lang="en-US" b="1" u="sng" dirty="0"/>
              <a:t>careful</a:t>
            </a:r>
            <a:r>
              <a:rPr lang="en-US" dirty="0"/>
              <a:t> attention to delivery and extraction of water</a:t>
            </a:r>
          </a:p>
          <a:p>
            <a:r>
              <a:rPr lang="en-US" dirty="0"/>
              <a:t>AguaClara uses channels at one end of the tanks that are connected to pipes to deliver and extract water – other geometries would be possible</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Stagnant Water </a:t>
            </a:r>
            <a:br>
              <a:rPr lang="en-US" dirty="0"/>
            </a:br>
            <a:r>
              <a:rPr lang="en-US" dirty="0"/>
              <a:t>(or Ripe for Innovation?)</a:t>
            </a:r>
          </a:p>
        </p:txBody>
      </p:sp>
      <p:sp>
        <p:nvSpPr>
          <p:cNvPr id="3" name="Content Placeholder 2"/>
          <p:cNvSpPr>
            <a:spLocks noGrp="1"/>
          </p:cNvSpPr>
          <p:nvPr>
            <p:ph idx="1"/>
          </p:nvPr>
        </p:nvSpPr>
        <p:spPr/>
        <p:txBody>
          <a:bodyPr/>
          <a:lstStyle/>
          <a:p>
            <a:r>
              <a:rPr lang="en-US" dirty="0"/>
              <a:t>State of the art in sedimentation…</a:t>
            </a:r>
          </a:p>
          <a:p>
            <a:pPr lvl="1"/>
            <a:r>
              <a:rPr lang="en-US" dirty="0"/>
              <a:t>Empirical guidelines</a:t>
            </a:r>
          </a:p>
          <a:p>
            <a:pPr lvl="1"/>
            <a:r>
              <a:rPr lang="en-US" dirty="0"/>
              <a:t>Little understanding of effects of temperature or of core particle properties</a:t>
            </a:r>
          </a:p>
          <a:p>
            <a:r>
              <a:rPr lang="en-US" dirty="0"/>
              <a:t>Last significant paper on tube settlers was published in 1978</a:t>
            </a:r>
          </a:p>
          <a:p>
            <a:r>
              <a:rPr lang="en-US" dirty="0"/>
              <a:t>No significant revisions to Ten State Standards section on sedimentation in the past 30 years</a:t>
            </a:r>
          </a:p>
          <a:p>
            <a:endParaRPr lang="en-US" dirty="0"/>
          </a:p>
        </p:txBody>
      </p:sp>
      <p:sp>
        <p:nvSpPr>
          <p:cNvPr id="4" name="Oval 3"/>
          <p:cNvSpPr/>
          <p:nvPr/>
        </p:nvSpPr>
        <p:spPr bwMode="auto">
          <a:xfrm>
            <a:off x="8282355" y="1"/>
            <a:ext cx="861646"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 to switch strategies</a:t>
            </a:r>
            <a:endParaRPr lang="en-US" dirty="0"/>
          </a:p>
        </p:txBody>
      </p:sp>
      <p:sp>
        <p:nvSpPr>
          <p:cNvPr id="3" name="Content Placeholder 2"/>
          <p:cNvSpPr>
            <a:spLocks noGrp="1"/>
          </p:cNvSpPr>
          <p:nvPr>
            <p:ph idx="1"/>
          </p:nvPr>
        </p:nvSpPr>
        <p:spPr/>
        <p:txBody>
          <a:bodyPr/>
          <a:lstStyle/>
          <a:p>
            <a:r>
              <a:rPr lang="en-US"/>
              <a:t>Shear is what we used to create collisions between particles and significantly reduce the concentration of primary particles</a:t>
            </a:r>
          </a:p>
          <a:p>
            <a:r>
              <a:rPr lang="en-US"/>
              <a:t>Shear PREVENTS particles of different sizes from colliding</a:t>
            </a:r>
          </a:p>
          <a:p>
            <a:r>
              <a:rPr lang="en-US"/>
              <a:t>We’d like to get collisions between big flocs and primary particles (We need relative motion and we can’t use shear!)</a:t>
            </a:r>
          </a:p>
          <a:p>
            <a:r>
              <a:rPr lang="en-US"/>
              <a:t>How else can we get relative motion?</a:t>
            </a:r>
          </a:p>
          <a:p>
            <a:endParaRPr lang="en-US" dirty="0"/>
          </a:p>
        </p:txBody>
      </p:sp>
    </p:spTree>
    <p:extLst>
      <p:ext uri="{BB962C8B-B14F-4D97-AF65-F5344CB8AC3E}">
        <p14:creationId xmlns:p14="http://schemas.microsoft.com/office/powerpoint/2010/main" val="7456870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5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062162"/>
            <a:ext cx="9315158" cy="456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3634" name="Rectangle 2 1"/>
          <p:cNvSpPr>
            <a:spLocks noGrp="1" noChangeArrowheads="1"/>
          </p:cNvSpPr>
          <p:nvPr>
            <p:ph type="title"/>
          </p:nvPr>
        </p:nvSpPr>
        <p:spPr>
          <a:effectLst/>
        </p:spPr>
        <p:txBody>
          <a:bodyPr/>
          <a:lstStyle/>
          <a:p>
            <a:r>
              <a:rPr lang="en-US" dirty="0" err="1"/>
              <a:t>AguaClarifier</a:t>
            </a:r>
            <a:r>
              <a:rPr lang="en-US" dirty="0"/>
              <a:t> Velocities</a:t>
            </a:r>
          </a:p>
        </p:txBody>
      </p:sp>
      <p:sp>
        <p:nvSpPr>
          <p:cNvPr id="453706" name="Line 74"/>
          <p:cNvSpPr>
            <a:spLocks noChangeShapeType="1"/>
          </p:cNvSpPr>
          <p:nvPr/>
        </p:nvSpPr>
        <p:spPr bwMode="auto">
          <a:xfrm>
            <a:off x="3191377" y="5085591"/>
            <a:ext cx="5354925" cy="0"/>
          </a:xfrm>
          <a:prstGeom prst="line">
            <a:avLst/>
          </a:prstGeom>
          <a:noFill/>
          <a:ln w="12700">
            <a:solidFill>
              <a:schemeClr val="tx1"/>
            </a:solidFill>
            <a:round/>
            <a:headEnd type="triangle" w="med" len="med"/>
            <a:tailEnd type="triangle" w="med" len="med"/>
          </a:ln>
          <a:effectLst/>
        </p:spPr>
        <p:txBody>
          <a:bodyPr wrap="square" anchor="ctr">
            <a:spAutoFit/>
          </a:bodyPr>
          <a:lstStyle/>
          <a:p>
            <a:endParaRPr lang="en-US" dirty="0"/>
          </a:p>
        </p:txBody>
      </p:sp>
      <p:grpSp>
        <p:nvGrpSpPr>
          <p:cNvPr id="53" name="Group 52"/>
          <p:cNvGrpSpPr/>
          <p:nvPr/>
        </p:nvGrpSpPr>
        <p:grpSpPr>
          <a:xfrm>
            <a:off x="3530566" y="3635669"/>
            <a:ext cx="5030588" cy="613776"/>
            <a:chOff x="2838450" y="3743325"/>
            <a:chExt cx="5362575" cy="1524000"/>
          </a:xfrm>
        </p:grpSpPr>
        <p:sp>
          <p:nvSpPr>
            <p:cNvPr id="453715" name="Line 83"/>
            <p:cNvSpPr>
              <a:spLocks noChangeShapeType="1"/>
            </p:cNvSpPr>
            <p:nvPr/>
          </p:nvSpPr>
          <p:spPr bwMode="auto">
            <a:xfrm>
              <a:off x="2847975" y="5057775"/>
              <a:ext cx="5353050" cy="0"/>
            </a:xfrm>
            <a:prstGeom prst="line">
              <a:avLst/>
            </a:prstGeom>
            <a:noFill/>
            <a:ln w="12700">
              <a:solidFill>
                <a:schemeClr val="tx1"/>
              </a:solidFill>
              <a:round/>
              <a:headEnd type="triangle" w="med" len="med"/>
              <a:tailEnd type="triangle" w="med" len="med"/>
            </a:ln>
            <a:effectLst/>
          </p:spPr>
          <p:txBody>
            <a:bodyPr anchor="ctr">
              <a:spAutoFit/>
            </a:bodyPr>
            <a:lstStyle/>
            <a:p>
              <a:endParaRPr lang="en-US"/>
            </a:p>
          </p:txBody>
        </p:sp>
        <p:sp>
          <p:nvSpPr>
            <p:cNvPr id="453719" name="Line 87"/>
            <p:cNvSpPr>
              <a:spLocks noChangeShapeType="1"/>
            </p:cNvSpPr>
            <p:nvPr/>
          </p:nvSpPr>
          <p:spPr bwMode="auto">
            <a:xfrm>
              <a:off x="2838450" y="3743325"/>
              <a:ext cx="0" cy="1524000"/>
            </a:xfrm>
            <a:prstGeom prst="line">
              <a:avLst/>
            </a:prstGeom>
            <a:noFill/>
            <a:ln w="12700">
              <a:solidFill>
                <a:schemeClr val="tx1"/>
              </a:solidFill>
              <a:prstDash val="sysDot"/>
              <a:round/>
              <a:headEnd type="none" w="lg" len="med"/>
              <a:tailEnd type="none" w="lg" len="med"/>
            </a:ln>
            <a:effectLst/>
          </p:spPr>
          <p:txBody>
            <a:bodyPr wrap="none" anchor="ctr">
              <a:spAutoFit/>
            </a:bodyPr>
            <a:lstStyle/>
            <a:p>
              <a:endParaRPr lang="en-US"/>
            </a:p>
          </p:txBody>
        </p:sp>
        <p:sp>
          <p:nvSpPr>
            <p:cNvPr id="453720" name="Line 88"/>
            <p:cNvSpPr>
              <a:spLocks noChangeShapeType="1"/>
            </p:cNvSpPr>
            <p:nvPr/>
          </p:nvSpPr>
          <p:spPr bwMode="auto">
            <a:xfrm>
              <a:off x="8201025" y="3743325"/>
              <a:ext cx="0" cy="1524000"/>
            </a:xfrm>
            <a:prstGeom prst="line">
              <a:avLst/>
            </a:prstGeom>
            <a:noFill/>
            <a:ln w="12700">
              <a:solidFill>
                <a:schemeClr val="tx1"/>
              </a:solidFill>
              <a:prstDash val="sysDot"/>
              <a:round/>
              <a:headEnd type="none" w="lg" len="med"/>
              <a:tailEnd type="none" w="lg" len="med"/>
            </a:ln>
            <a:effectLst/>
          </p:spPr>
          <p:txBody>
            <a:bodyPr wrap="none" anchor="ctr">
              <a:spAutoFit/>
            </a:bodyPr>
            <a:lstStyle/>
            <a:p>
              <a:endParaRPr lang="en-US"/>
            </a:p>
          </p:txBody>
        </p:sp>
      </p:grpSp>
      <p:pic>
        <p:nvPicPr>
          <p:cNvPr id="10" name="Picture 9"/>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191377" y="2062162"/>
            <a:ext cx="3969555" cy="326551"/>
          </a:xfrm>
          <a:prstGeom prst="rect">
            <a:avLst/>
          </a:prstGeom>
        </p:spPr>
      </p:pic>
      <p:pic>
        <p:nvPicPr>
          <p:cNvPr id="11" name="Picture 10"/>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236183" y="3383234"/>
            <a:ext cx="3286346" cy="370554"/>
          </a:xfrm>
          <a:prstGeom prst="rect">
            <a:avLst/>
          </a:prstGeom>
          <a:solidFill>
            <a:schemeClr val="bg1"/>
          </a:solidFill>
        </p:spPr>
      </p:pic>
      <p:pic>
        <p:nvPicPr>
          <p:cNvPr id="12" name="Picture 11"/>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369410" y="4022552"/>
            <a:ext cx="2998859" cy="243809"/>
          </a:xfrm>
          <a:prstGeom prst="rect">
            <a:avLst/>
          </a:prstGeom>
          <a:solidFill>
            <a:schemeClr val="bg1"/>
          </a:solidFill>
        </p:spPr>
      </p:pic>
      <p:pic>
        <p:nvPicPr>
          <p:cNvPr id="9" name="Picture 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775335" y="4964448"/>
            <a:ext cx="2456381" cy="242285"/>
          </a:xfrm>
          <a:prstGeom prst="rect">
            <a:avLst/>
          </a:prstGeom>
          <a:solidFill>
            <a:schemeClr val="bg1"/>
          </a:solidFill>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Plate Settler Redesign:</a:t>
            </a:r>
            <a:br>
              <a:rPr lang="en-US" dirty="0"/>
            </a:br>
            <a:r>
              <a:rPr lang="en-US" dirty="0"/>
              <a:t>Ideal plate settlers</a:t>
            </a:r>
          </a:p>
        </p:txBody>
      </p:sp>
      <p:sp>
        <p:nvSpPr>
          <p:cNvPr id="3" name="Content Placeholder 2"/>
          <p:cNvSpPr>
            <a:spLocks noGrp="1"/>
          </p:cNvSpPr>
          <p:nvPr>
            <p:ph idx="1"/>
          </p:nvPr>
        </p:nvSpPr>
        <p:spPr/>
        <p:txBody>
          <a:bodyPr/>
          <a:lstStyle/>
          <a:p>
            <a:r>
              <a:rPr lang="en-US" sz="2800" dirty="0"/>
              <a:t>Short retention time to reduce temperature density current effect (and reduce costs)</a:t>
            </a:r>
          </a:p>
          <a:p>
            <a:r>
              <a:rPr lang="en-US" sz="2800" dirty="0"/>
              <a:t>Ideally concentrate solids to points</a:t>
            </a:r>
          </a:p>
          <a:p>
            <a:r>
              <a:rPr lang="en-US" sz="2800" dirty="0"/>
              <a:t>4 strategies to prevent floc roll up</a:t>
            </a:r>
          </a:p>
          <a:p>
            <a:pPr lvl="1"/>
            <a:r>
              <a:rPr lang="en-US" sz="2400" dirty="0" err="1"/>
              <a:t>Upflow</a:t>
            </a:r>
            <a:r>
              <a:rPr lang="en-US" sz="2400" dirty="0"/>
              <a:t> with large plate spacing (conventional solution)</a:t>
            </a:r>
          </a:p>
          <a:p>
            <a:pPr lvl="1"/>
            <a:r>
              <a:rPr lang="en-US" sz="2400" dirty="0" err="1"/>
              <a:t>Upflow</a:t>
            </a:r>
            <a:r>
              <a:rPr lang="en-US" sz="2400" dirty="0"/>
              <a:t> with W plates that concentrate solids to density currents</a:t>
            </a:r>
          </a:p>
          <a:p>
            <a:pPr lvl="1"/>
            <a:r>
              <a:rPr lang="en-US" sz="2400" dirty="0"/>
              <a:t>Fluid flow down (particles must be sucked out- venture in inlet diffusers)</a:t>
            </a:r>
          </a:p>
          <a:p>
            <a:pPr lvl="1"/>
            <a:r>
              <a:rPr lang="en-US" sz="2400" dirty="0"/>
              <a:t>Fluid flow sideways</a:t>
            </a:r>
          </a:p>
          <a:p>
            <a:pPr marL="0" indent="0">
              <a:buNone/>
            </a:pPr>
            <a:endParaRPr lang="en-US" sz="2800" dirty="0"/>
          </a:p>
        </p:txBody>
      </p:sp>
      <p:pic>
        <p:nvPicPr>
          <p:cNvPr id="4" name="Picture 3">
            <a:extLst>
              <a:ext uri="{FF2B5EF4-FFF2-40B4-BE49-F238E27FC236}">
                <a16:creationId xmlns:a16="http://schemas.microsoft.com/office/drawing/2014/main" id="{05E9EB94-3F93-46A2-A1EE-D499895DEF5B}"/>
              </a:ext>
            </a:extLst>
          </p:cNvPr>
          <p:cNvPicPr>
            <a:picLocks noChangeAspect="1"/>
          </p:cNvPicPr>
          <p:nvPr/>
        </p:nvPicPr>
        <p:blipFill>
          <a:blip r:embed="rId3"/>
          <a:stretch>
            <a:fillRect/>
          </a:stretch>
        </p:blipFill>
        <p:spPr>
          <a:xfrm>
            <a:off x="10305618" y="0"/>
            <a:ext cx="1886382" cy="1371600"/>
          </a:xfrm>
          <a:prstGeom prst="rect">
            <a:avLst/>
          </a:prstGeom>
        </p:spPr>
      </p:pic>
    </p:spTree>
    <p:extLst>
      <p:ext uri="{BB962C8B-B14F-4D97-AF65-F5344CB8AC3E}">
        <p14:creationId xmlns:p14="http://schemas.microsoft.com/office/powerpoint/2010/main" val="37528898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Rectangle 4"/>
          <p:cNvSpPr>
            <a:spLocks noGrp="1" noChangeArrowheads="1"/>
          </p:cNvSpPr>
          <p:nvPr>
            <p:ph type="title"/>
          </p:nvPr>
        </p:nvSpPr>
        <p:spPr/>
        <p:txBody>
          <a:bodyPr/>
          <a:lstStyle/>
          <a:p>
            <a:r>
              <a:rPr lang="en-US" dirty="0"/>
              <a:t>Comparison with Q/A</a:t>
            </a:r>
            <a:r>
              <a:rPr lang="en-US" baseline="-25000" dirty="0"/>
              <a:t>s</a:t>
            </a:r>
          </a:p>
        </p:txBody>
      </p:sp>
      <p:sp>
        <p:nvSpPr>
          <p:cNvPr id="208901" name="Line 5"/>
          <p:cNvSpPr>
            <a:spLocks noChangeShapeType="1"/>
          </p:cNvSpPr>
          <p:nvPr/>
        </p:nvSpPr>
        <p:spPr bwMode="auto">
          <a:xfrm rot="1800000" flipV="1">
            <a:off x="1350963" y="2419350"/>
            <a:ext cx="0" cy="4286250"/>
          </a:xfrm>
          <a:prstGeom prst="line">
            <a:avLst/>
          </a:prstGeom>
          <a:noFill/>
          <a:ln w="38100">
            <a:solidFill>
              <a:schemeClr val="tx1"/>
            </a:solidFill>
            <a:round/>
            <a:headEnd type="none" w="lg" len="med"/>
            <a:tailEnd type="none" w="lg" len="med"/>
          </a:ln>
          <a:effectLst/>
        </p:spPr>
        <p:txBody>
          <a:bodyPr anchor="ctr">
            <a:spAutoFit/>
          </a:bodyPr>
          <a:lstStyle/>
          <a:p>
            <a:endParaRPr lang="en-US"/>
          </a:p>
        </p:txBody>
      </p:sp>
      <p:sp>
        <p:nvSpPr>
          <p:cNvPr id="208902" name="Line 6"/>
          <p:cNvSpPr>
            <a:spLocks noChangeShapeType="1"/>
          </p:cNvSpPr>
          <p:nvPr/>
        </p:nvSpPr>
        <p:spPr bwMode="auto">
          <a:xfrm rot="1800000" flipV="1">
            <a:off x="2798763" y="2419350"/>
            <a:ext cx="0" cy="4286250"/>
          </a:xfrm>
          <a:prstGeom prst="line">
            <a:avLst/>
          </a:prstGeom>
          <a:noFill/>
          <a:ln w="38100">
            <a:solidFill>
              <a:schemeClr val="tx1"/>
            </a:solidFill>
            <a:round/>
            <a:headEnd type="none" w="lg" len="med"/>
            <a:tailEnd type="none" w="lg" len="med"/>
          </a:ln>
          <a:effectLst/>
        </p:spPr>
        <p:txBody>
          <a:bodyPr wrap="none" anchor="ctr">
            <a:spAutoFit/>
          </a:bodyPr>
          <a:lstStyle/>
          <a:p>
            <a:endParaRPr lang="en-US"/>
          </a:p>
        </p:txBody>
      </p:sp>
      <p:sp>
        <p:nvSpPr>
          <p:cNvPr id="208903" name="Text Box 7"/>
          <p:cNvSpPr txBox="1">
            <a:spLocks noChangeArrowheads="1"/>
          </p:cNvSpPr>
          <p:nvPr/>
        </p:nvSpPr>
        <p:spPr bwMode="auto">
          <a:xfrm>
            <a:off x="2705100" y="4692650"/>
            <a:ext cx="407988" cy="519113"/>
          </a:xfrm>
          <a:prstGeom prst="rect">
            <a:avLst/>
          </a:prstGeom>
          <a:noFill/>
          <a:ln w="12700">
            <a:noFill/>
            <a:miter lim="800000"/>
            <a:headEnd type="none" w="lg" len="med"/>
            <a:tailEnd type="none" w="lg" len="med"/>
          </a:ln>
          <a:effectLst/>
        </p:spPr>
        <p:txBody>
          <a:bodyPr wrap="none">
            <a:spAutoFit/>
          </a:bodyPr>
          <a:lstStyle/>
          <a:p>
            <a:r>
              <a:rPr lang="en-US" dirty="0">
                <a:latin typeface="Symbol" pitchFamily="18" charset="2"/>
              </a:rPr>
              <a:t>a</a:t>
            </a:r>
          </a:p>
        </p:txBody>
      </p:sp>
      <p:sp>
        <p:nvSpPr>
          <p:cNvPr id="208904" name="Line 8"/>
          <p:cNvSpPr>
            <a:spLocks noChangeShapeType="1"/>
          </p:cNvSpPr>
          <p:nvPr/>
        </p:nvSpPr>
        <p:spPr bwMode="auto">
          <a:xfrm>
            <a:off x="2451100" y="5175250"/>
            <a:ext cx="7366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8905" name="Line 9"/>
          <p:cNvSpPr>
            <a:spLocks noChangeShapeType="1"/>
          </p:cNvSpPr>
          <p:nvPr/>
        </p:nvSpPr>
        <p:spPr bwMode="auto">
          <a:xfrm>
            <a:off x="1355725" y="4532313"/>
            <a:ext cx="1049338" cy="654050"/>
          </a:xfrm>
          <a:prstGeom prst="line">
            <a:avLst/>
          </a:prstGeom>
          <a:noFill/>
          <a:ln w="12700">
            <a:solidFill>
              <a:schemeClr val="tx1"/>
            </a:solidFill>
            <a:round/>
            <a:headEnd type="triangle" w="lg" len="med"/>
            <a:tailEnd type="triangle" w="lg" len="med"/>
          </a:ln>
          <a:effectLst/>
        </p:spPr>
        <p:txBody>
          <a:bodyPr anchor="ctr">
            <a:spAutoFit/>
          </a:bodyPr>
          <a:lstStyle/>
          <a:p>
            <a:endParaRPr lang="en-US"/>
          </a:p>
        </p:txBody>
      </p:sp>
      <p:sp>
        <p:nvSpPr>
          <p:cNvPr id="208906" name="Text Box 10"/>
          <p:cNvSpPr txBox="1">
            <a:spLocks noChangeArrowheads="1"/>
          </p:cNvSpPr>
          <p:nvPr/>
        </p:nvSpPr>
        <p:spPr bwMode="auto">
          <a:xfrm>
            <a:off x="1483953" y="4435423"/>
            <a:ext cx="385042" cy="523220"/>
          </a:xfrm>
          <a:prstGeom prst="rect">
            <a:avLst/>
          </a:prstGeom>
          <a:solidFill>
            <a:schemeClr val="bg1"/>
          </a:solidFill>
          <a:ln w="12700">
            <a:noFill/>
            <a:miter lim="800000"/>
            <a:headEnd type="none" w="lg" len="med"/>
            <a:tailEnd type="none" w="lg" len="med"/>
          </a:ln>
          <a:effectLst/>
        </p:spPr>
        <p:txBody>
          <a:bodyPr wrap="none">
            <a:spAutoFit/>
          </a:bodyPr>
          <a:lstStyle/>
          <a:p>
            <a:r>
              <a:rPr lang="en-US" dirty="0"/>
              <a:t>S</a:t>
            </a:r>
          </a:p>
        </p:txBody>
      </p:sp>
      <p:sp>
        <p:nvSpPr>
          <p:cNvPr id="208907" name="Line 11"/>
          <p:cNvSpPr>
            <a:spLocks noChangeShapeType="1"/>
          </p:cNvSpPr>
          <p:nvPr/>
        </p:nvSpPr>
        <p:spPr bwMode="auto">
          <a:xfrm rot="1800000" flipH="1">
            <a:off x="1082675" y="2286000"/>
            <a:ext cx="0" cy="4151313"/>
          </a:xfrm>
          <a:prstGeom prst="line">
            <a:avLst/>
          </a:prstGeom>
          <a:noFill/>
          <a:ln w="12700">
            <a:solidFill>
              <a:schemeClr val="tx1"/>
            </a:solidFill>
            <a:round/>
            <a:headEnd type="triangle" w="lg" len="med"/>
            <a:tailEnd type="triangle" w="lg" len="med"/>
          </a:ln>
          <a:effectLst/>
        </p:spPr>
        <p:txBody>
          <a:bodyPr anchor="ctr">
            <a:spAutoFit/>
          </a:bodyPr>
          <a:lstStyle/>
          <a:p>
            <a:endParaRPr lang="en-US"/>
          </a:p>
        </p:txBody>
      </p:sp>
      <p:sp>
        <p:nvSpPr>
          <p:cNvPr id="208908" name="Text Box 12"/>
          <p:cNvSpPr txBox="1">
            <a:spLocks noChangeArrowheads="1"/>
          </p:cNvSpPr>
          <p:nvPr/>
        </p:nvSpPr>
        <p:spPr bwMode="auto">
          <a:xfrm>
            <a:off x="1110022" y="3692525"/>
            <a:ext cx="401638"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L</a:t>
            </a:r>
          </a:p>
        </p:txBody>
      </p:sp>
      <p:sp>
        <p:nvSpPr>
          <p:cNvPr id="208909" name="Line 13"/>
          <p:cNvSpPr>
            <a:spLocks noChangeShapeType="1"/>
          </p:cNvSpPr>
          <p:nvPr/>
        </p:nvSpPr>
        <p:spPr bwMode="auto">
          <a:xfrm flipV="1">
            <a:off x="3881438" y="2622550"/>
            <a:ext cx="0" cy="4017963"/>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208911" name="Line 15"/>
          <p:cNvSpPr>
            <a:spLocks noChangeShapeType="1"/>
          </p:cNvSpPr>
          <p:nvPr/>
        </p:nvSpPr>
        <p:spPr bwMode="auto">
          <a:xfrm flipH="1">
            <a:off x="1744663" y="6434138"/>
            <a:ext cx="2125662"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208913" name="Line 17"/>
          <p:cNvSpPr>
            <a:spLocks noChangeShapeType="1"/>
          </p:cNvSpPr>
          <p:nvPr/>
        </p:nvSpPr>
        <p:spPr bwMode="auto">
          <a:xfrm flipV="1">
            <a:off x="274638" y="6434138"/>
            <a:ext cx="0" cy="334962"/>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8914" name="Line 18"/>
          <p:cNvSpPr>
            <a:spLocks noChangeShapeType="1"/>
          </p:cNvSpPr>
          <p:nvPr/>
        </p:nvSpPr>
        <p:spPr bwMode="auto">
          <a:xfrm flipV="1">
            <a:off x="1706563" y="6434138"/>
            <a:ext cx="0" cy="334962"/>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8915" name="Line 19"/>
          <p:cNvSpPr>
            <a:spLocks noChangeShapeType="1"/>
          </p:cNvSpPr>
          <p:nvPr/>
        </p:nvSpPr>
        <p:spPr bwMode="auto">
          <a:xfrm flipV="1">
            <a:off x="1270000" y="5743575"/>
            <a:ext cx="406400" cy="7239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208917" name="Line 21"/>
          <p:cNvSpPr>
            <a:spLocks noChangeShapeType="1"/>
          </p:cNvSpPr>
          <p:nvPr/>
        </p:nvSpPr>
        <p:spPr bwMode="auto">
          <a:xfrm flipV="1">
            <a:off x="1270000" y="5741988"/>
            <a:ext cx="0" cy="708025"/>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8919" name="Line 23"/>
          <p:cNvSpPr>
            <a:spLocks noChangeShapeType="1"/>
          </p:cNvSpPr>
          <p:nvPr/>
        </p:nvSpPr>
        <p:spPr bwMode="auto">
          <a:xfrm flipV="1">
            <a:off x="315913" y="2743200"/>
            <a:ext cx="3527425" cy="3670300"/>
          </a:xfrm>
          <a:prstGeom prst="line">
            <a:avLst/>
          </a:prstGeom>
          <a:noFill/>
          <a:ln w="28575">
            <a:solidFill>
              <a:schemeClr val="tx1"/>
            </a:solidFill>
            <a:prstDash val="sysDot"/>
            <a:round/>
            <a:headEnd type="none" w="lg" len="med"/>
            <a:tailEnd type="triangle" w="lg" len="med"/>
          </a:ln>
          <a:effectLst/>
        </p:spPr>
        <p:txBody>
          <a:bodyPr wrap="none" anchor="ctr">
            <a:spAutoFit/>
          </a:bodyPr>
          <a:lstStyle/>
          <a:p>
            <a:endParaRPr lang="en-US"/>
          </a:p>
        </p:txBody>
      </p:sp>
      <p:sp>
        <p:nvSpPr>
          <p:cNvPr id="208920" name="Line 24"/>
          <p:cNvSpPr>
            <a:spLocks noChangeShapeType="1"/>
          </p:cNvSpPr>
          <p:nvPr/>
        </p:nvSpPr>
        <p:spPr bwMode="auto">
          <a:xfrm>
            <a:off x="2414588" y="2730500"/>
            <a:ext cx="0" cy="2473325"/>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dirty="0"/>
          </a:p>
        </p:txBody>
      </p:sp>
      <p:sp>
        <p:nvSpPr>
          <p:cNvPr id="208921" name="Text Box 25"/>
          <p:cNvSpPr txBox="1">
            <a:spLocks noChangeArrowheads="1"/>
          </p:cNvSpPr>
          <p:nvPr/>
        </p:nvSpPr>
        <p:spPr bwMode="auto">
          <a:xfrm>
            <a:off x="1984375" y="4510088"/>
            <a:ext cx="407988" cy="519112"/>
          </a:xfrm>
          <a:prstGeom prst="rect">
            <a:avLst/>
          </a:prstGeom>
          <a:noFill/>
          <a:ln w="12700">
            <a:noFill/>
            <a:miter lim="800000"/>
            <a:headEnd type="none" w="lg" len="med"/>
            <a:tailEnd type="none" w="lg" len="med"/>
          </a:ln>
          <a:effectLst/>
        </p:spPr>
        <p:txBody>
          <a:bodyPr wrap="none">
            <a:spAutoFit/>
          </a:bodyPr>
          <a:lstStyle/>
          <a:p>
            <a:r>
              <a:rPr lang="en-US" dirty="0">
                <a:solidFill>
                  <a:schemeClr val="tx2"/>
                </a:solidFill>
                <a:latin typeface="Symbol" pitchFamily="18" charset="2"/>
              </a:rPr>
              <a:t>a</a:t>
            </a:r>
          </a:p>
        </p:txBody>
      </p:sp>
      <p:sp>
        <p:nvSpPr>
          <p:cNvPr id="208922" name="Text Box 26"/>
          <p:cNvSpPr txBox="1">
            <a:spLocks noChangeArrowheads="1"/>
          </p:cNvSpPr>
          <p:nvPr/>
        </p:nvSpPr>
        <p:spPr bwMode="auto">
          <a:xfrm>
            <a:off x="2386013" y="2894013"/>
            <a:ext cx="550151" cy="523220"/>
          </a:xfrm>
          <a:prstGeom prst="rect">
            <a:avLst/>
          </a:prstGeom>
          <a:noFill/>
          <a:ln w="12700">
            <a:noFill/>
            <a:miter lim="800000"/>
            <a:headEnd type="none" w="lg" len="med"/>
            <a:tailEnd type="none" w="lg" len="med"/>
          </a:ln>
          <a:effectLst/>
        </p:spPr>
        <p:txBody>
          <a:bodyPr wrap="none">
            <a:spAutoFit/>
          </a:bodyPr>
          <a:lstStyle/>
          <a:p>
            <a:r>
              <a:rPr lang="en-US" dirty="0" err="1">
                <a:solidFill>
                  <a:schemeClr val="tx2"/>
                </a:solidFill>
              </a:rPr>
              <a:t>H</a:t>
            </a:r>
            <a:r>
              <a:rPr lang="en-US" baseline="-25000" dirty="0" err="1">
                <a:solidFill>
                  <a:schemeClr val="tx2"/>
                </a:solidFill>
              </a:rPr>
              <a:t>c</a:t>
            </a:r>
            <a:endParaRPr lang="en-US" dirty="0">
              <a:solidFill>
                <a:schemeClr val="tx2"/>
              </a:solidFill>
            </a:endParaRPr>
          </a:p>
        </p:txBody>
      </p:sp>
      <p:sp>
        <p:nvSpPr>
          <p:cNvPr id="208923" name="Text Box 27"/>
          <p:cNvSpPr txBox="1">
            <a:spLocks noChangeArrowheads="1"/>
          </p:cNvSpPr>
          <p:nvPr/>
        </p:nvSpPr>
        <p:spPr bwMode="auto">
          <a:xfrm>
            <a:off x="3700463" y="4181475"/>
            <a:ext cx="444352" cy="523220"/>
          </a:xfrm>
          <a:prstGeom prst="rect">
            <a:avLst/>
          </a:prstGeom>
          <a:solidFill>
            <a:schemeClr val="bg1"/>
          </a:solidFill>
          <a:ln w="12700">
            <a:noFill/>
            <a:miter lim="800000"/>
            <a:headEnd type="none" w="lg" len="med"/>
            <a:tailEnd type="none" w="lg" len="med"/>
          </a:ln>
          <a:effectLst/>
        </p:spPr>
        <p:txBody>
          <a:bodyPr wrap="none">
            <a:spAutoFit/>
          </a:bodyPr>
          <a:lstStyle/>
          <a:p>
            <a:r>
              <a:rPr lang="en-US" dirty="0"/>
              <a:t>H</a:t>
            </a:r>
          </a:p>
        </p:txBody>
      </p:sp>
      <p:sp>
        <p:nvSpPr>
          <p:cNvPr id="208933" name="Text Box 37"/>
          <p:cNvSpPr txBox="1">
            <a:spLocks noChangeArrowheads="1"/>
          </p:cNvSpPr>
          <p:nvPr/>
        </p:nvSpPr>
        <p:spPr bwMode="auto">
          <a:xfrm>
            <a:off x="6982746" y="5842667"/>
            <a:ext cx="2187575" cy="519112"/>
          </a:xfrm>
          <a:prstGeom prst="rect">
            <a:avLst/>
          </a:prstGeom>
          <a:noFill/>
          <a:ln w="12700">
            <a:noFill/>
            <a:miter lim="800000"/>
            <a:headEnd type="none" w="lg" len="med"/>
            <a:tailEnd type="none" w="lg" len="med"/>
          </a:ln>
          <a:effectLst/>
        </p:spPr>
        <p:txBody>
          <a:bodyPr wrap="none">
            <a:spAutoFit/>
          </a:bodyPr>
          <a:lstStyle/>
          <a:p>
            <a:r>
              <a:rPr lang="en-US" dirty="0"/>
              <a:t>Same answer!</a:t>
            </a:r>
          </a:p>
        </p:txBody>
      </p:sp>
      <p:sp>
        <p:nvSpPr>
          <p:cNvPr id="208934" name="Rectangle 38"/>
          <p:cNvSpPr>
            <a:spLocks noChangeArrowheads="1"/>
          </p:cNvSpPr>
          <p:nvPr/>
        </p:nvSpPr>
        <p:spPr bwMode="auto">
          <a:xfrm>
            <a:off x="377825" y="1785938"/>
            <a:ext cx="7454900" cy="519112"/>
          </a:xfrm>
          <a:prstGeom prst="rect">
            <a:avLst/>
          </a:prstGeom>
          <a:noFill/>
          <a:ln w="12700">
            <a:noFill/>
            <a:miter lim="800000"/>
            <a:headEnd type="none" w="lg" len="med"/>
            <a:tailEnd type="none" w="lg" len="med"/>
          </a:ln>
          <a:effectLst/>
        </p:spPr>
        <p:txBody>
          <a:bodyPr wrap="none">
            <a:spAutoFit/>
          </a:bodyPr>
          <a:lstStyle/>
          <a:p>
            <a:r>
              <a:rPr lang="en-US">
                <a:solidFill>
                  <a:schemeClr val="tx2"/>
                </a:solidFill>
              </a:rPr>
              <a:t>A</a:t>
            </a:r>
            <a:r>
              <a:rPr lang="en-US" baseline="-25000">
                <a:solidFill>
                  <a:schemeClr val="tx2"/>
                </a:solidFill>
              </a:rPr>
              <a:t>s</a:t>
            </a:r>
            <a:r>
              <a:rPr lang="en-US">
                <a:solidFill>
                  <a:schemeClr val="tx2"/>
                </a:solidFill>
              </a:rPr>
              <a:t> is horizontal area over which particles can settle</a:t>
            </a:r>
          </a:p>
        </p:txBody>
      </p:sp>
      <p:pic>
        <p:nvPicPr>
          <p:cNvPr id="14" name="Picture 13"/>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48642" y="6222032"/>
            <a:ext cx="516571" cy="525714"/>
          </a:xfrm>
          <a:prstGeom prst="rect">
            <a:avLst/>
          </a:prstGeom>
        </p:spPr>
      </p:pic>
      <p:pic>
        <p:nvPicPr>
          <p:cNvPr id="16" name="Picture 15"/>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2456623" y="6134413"/>
            <a:ext cx="739048" cy="175238"/>
          </a:xfrm>
          <a:prstGeom prst="rect">
            <a:avLst/>
          </a:prstGeom>
        </p:spPr>
      </p:pic>
      <p:pic>
        <p:nvPicPr>
          <p:cNvPr id="26" name="Picture 25"/>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108575" y="2337037"/>
            <a:ext cx="1686857" cy="243810"/>
          </a:xfrm>
          <a:prstGeom prst="rect">
            <a:avLst/>
          </a:prstGeom>
        </p:spPr>
      </p:pic>
      <p:pic>
        <p:nvPicPr>
          <p:cNvPr id="27" name="Picture 26"/>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886594" y="2889608"/>
            <a:ext cx="1600000" cy="559238"/>
          </a:xfrm>
          <a:prstGeom prst="rect">
            <a:avLst/>
          </a:prstGeom>
        </p:spPr>
      </p:pic>
      <p:pic>
        <p:nvPicPr>
          <p:cNvPr id="28" name="Picture 2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7145889" y="2844390"/>
            <a:ext cx="1249524" cy="496762"/>
          </a:xfrm>
          <a:prstGeom prst="rect">
            <a:avLst/>
          </a:prstGeom>
        </p:spPr>
      </p:pic>
      <p:pic>
        <p:nvPicPr>
          <p:cNvPr id="8" name="Picture 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4886594" y="3752458"/>
            <a:ext cx="2841906" cy="608000"/>
          </a:xfrm>
          <a:prstGeom prst="rect">
            <a:avLst/>
          </a:prstGeom>
        </p:spPr>
      </p:pic>
      <p:pic>
        <p:nvPicPr>
          <p:cNvPr id="29" name="Picture 28"/>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4573230" y="4788153"/>
            <a:ext cx="4473902" cy="630857"/>
          </a:xfrm>
          <a:prstGeom prst="rect">
            <a:avLst/>
          </a:prstGeom>
        </p:spPr>
      </p:pic>
      <p:pic>
        <p:nvPicPr>
          <p:cNvPr id="30" name="Picture 29"/>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4572002" y="5834285"/>
            <a:ext cx="2383241" cy="544000"/>
          </a:xfrm>
          <a:prstGeom prst="rect">
            <a:avLst/>
          </a:prstGeom>
        </p:spPr>
      </p:pic>
      <p:pic>
        <p:nvPicPr>
          <p:cNvPr id="25" name="Picture 24"/>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930846" y="5433848"/>
            <a:ext cx="652190" cy="214857"/>
          </a:xfrm>
          <a:prstGeom prst="rect">
            <a:avLst/>
          </a:prstGeom>
          <a:solidFill>
            <a:schemeClr val="bg1"/>
          </a:solidFill>
        </p:spPr>
      </p:pic>
      <p:pic>
        <p:nvPicPr>
          <p:cNvPr id="24" name="Picture 23"/>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rot="18055292">
            <a:off x="1576027" y="5357016"/>
            <a:ext cx="687238" cy="214857"/>
          </a:xfrm>
          <a:prstGeom prst="rect">
            <a:avLst/>
          </a:prstGeom>
        </p:spPr>
      </p:pic>
      <p:pic>
        <p:nvPicPr>
          <p:cNvPr id="36" name="Picture 35">
            <a:extLst>
              <a:ext uri="{FF2B5EF4-FFF2-40B4-BE49-F238E27FC236}">
                <a16:creationId xmlns:a16="http://schemas.microsoft.com/office/drawing/2014/main" id="{CA7E1D5E-1484-48C6-9C1A-AEDC02E7E49F}"/>
              </a:ext>
            </a:extLst>
          </p:cNvPr>
          <p:cNvPicPr>
            <a:picLocks noChangeAspect="1"/>
          </p:cNvPicPr>
          <p:nvPr/>
        </p:nvPicPr>
        <p:blipFill>
          <a:blip r:embed="rId23"/>
          <a:stretch>
            <a:fillRect/>
          </a:stretch>
        </p:blipFill>
        <p:spPr>
          <a:xfrm>
            <a:off x="10305618" y="0"/>
            <a:ext cx="1886382" cy="1371600"/>
          </a:xfrm>
          <a:prstGeom prst="rect">
            <a:avLst/>
          </a:prstGeom>
        </p:spPr>
      </p:pic>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1285.339"/>
  <p:tag name="LATEXADDIN" val="\documentclass{article}&#10;\usepackage{amsmath}&#10;\pagestyle{empty}&#10;\begin{document}&#10;&#10;$$\bar v_{z_{Plate}} &gt; \bar v_{z_{Active}} &gt; \bar v_{z_{FB}} $$&#10;&#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398.575"/>
  <p:tag name="LATEXADDIN" val="\documentclass{article}&#10;\usepackage{amsmath}&#10;\pagestyle{empty}&#10;\begin{document}&#10;&#10;$$A = \left( L\cos \alpha + \frac{S}{\sin \alpha} \right) W$$&#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10.4612"/>
  <p:tag name="ORIGINALWIDTH" val="2201.725"/>
  <p:tag name="LATEXADDIN" val="\documentclass{article}&#10;\usepackage{amsmath}&#10;\pagestyle{empty}&#10;\begin{document}&#10;&#10;$$\bar v_c = \frac{Q}{A} = \frac{\bar v_{z_{Plate}} S W}{\sin \alpha}\frac{1}{\left( L\cos \alpha + \frac{S}{\sin \alpha} \right)W}$$&#10;&#10;&#10;\end{document}"/>
  <p:tag name="IGUANATEXSIZE" val="20"/>
  <p:tag name="IGUANATEXCURSOR" val="119"/>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67.7165"/>
  <p:tag name="ORIGINALWIDTH" val="1172.853"/>
  <p:tag name="LATEXADDIN" val="\documentclass{article}&#10;\usepackage{amsmath}&#10;\pagestyle{empty}&#10;\begin{document}&#10;&#10;$$\bar v_c = \frac{\bar v_{z_{Plate}}S}{L \cos \alpha \sin \alpha + S}$$&#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20.9598"/>
  <p:tag name="LATEXADDIN" val="\documentclass{article}&#10;\usepackage{amsmath}&#10;\pagestyle{empty}&#10;\begin{document}&#10;&#10;$$\bar v_{z_{Plate}}$$&#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38.2077"/>
  <p:tag name="LATEXADDIN" val="\documentclass{article}&#10;\usepackage{amsmath}&#10;\pagestyle{empty}&#10;\begin{document}&#10;&#10;$$\bar v_{\alpha_{Plate}}$$&#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545.557"/>
  <p:tag name="LATEXADDIN" val="\documentclass{article}&#10;\usepackage{amsmath}&#10;\pagestyle{empty}&#10;\begin{document}&#10;&#10;$$L = \frac{S}{\cos \alpha} \left( \frac{\bar v_{\alpha_{Plate}}}{\bar v_c} - \frac{1}{\sin \alpha} \right)$$&#10;&#10;&#10;\end{document}"/>
  <p:tag name="IGUANATEXSIZE" val="24"/>
  <p:tag name="IGUANATEXCURSOR" val="152"/>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96.9629"/>
  <p:tag name="ORIGINALWIDTH" val="1175.853"/>
  <p:tag name="LATEXADDIN" val="\documentclass{article}&#10;\usepackage{amsmath}&#10;\pagestyle{empty}&#10;\begin{document}&#10;&#10;$$\bar v_c = \frac{\bar v_{\alpha_{Plate}}}{\left( \frac{L}{S} \cos \alpha + \frac{1}{\sin \alpha} \right)}$$&#10;&#10;&#10;\end{document}"/>
  <p:tag name="IGUANATEXSIZE" val="24"/>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310.4612"/>
  <p:tag name="ORIGINALWIDTH" val="1909.261"/>
  <p:tag name="LATEXADDIN" val="\documentclass{article}&#10;\usepackage{amsmath}&#10;\pagestyle{empty}&#10;\begin{document}&#10;&#10;$$\bar v_c = \frac{Q_{Plant}}{N_{Plate} W_{Plate} \left(L \cos \alpha + \frac{S}{\sin \alpha} \right)}$$&#10;&#10;\end{document}"/>
  <p:tag name="IGUANATEXSIZE" val="24"/>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310.4612"/>
  <p:tag name="ORIGINALWIDTH" val="1478.815"/>
  <p:tag name="LATEXADDIN" val="\documentclass{article}&#10;\usepackage{amsmath}&#10;\pagestyle{empty}&#10;\begin{document}&#10;&#10;$$\bar v_{z_{Plate}} = \frac{Q_{Plant}}{N_{Plate} W_{Plate} \frac{S}{\sin \alpha}}$$&#10;&#10;\end{document}"/>
  <p:tag name="IGUANATEXSIZE" val="24"/>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67.7165"/>
  <p:tag name="ORIGINALWIDTH" val="1172.853"/>
  <p:tag name="LATEXADDIN" val="\documentclass{article}&#10;\usepackage{amsmath}&#10;\pagestyle{empty}&#10;\begin{document}&#10;&#10;$${\bar v_c} = \frac{{S \bar v_{z_{Plate}}}}{{L\sin \alpha \cos \alpha  + S}}$$&#10;&#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1064.117"/>
  <p:tag name="LATEXADDIN" val="\documentclass{article}&#10;\usepackage{amsmath}&#10;\pagestyle{empty}&#10;\begin{document}&#10;&#10;$$\bar v_{z_{Plate}} S = \bar v_{z_{Active}} B $$&#10;&#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96.213"/>
  <p:tag name="ORIGINALWIDTH" val="905.8868"/>
  <p:tag name="LATEXADDIN" val="\documentclass{article}&#10;\usepackage{amsmath}&#10;\pagestyle{empty}&#10;\begin{document}&#10;&#10;&#10;$${\bar v_c} = \frac{{{\bar v_{z_{Tube}}}}}{{\frac{h}{D} \cos \alpha  + 1}}$$&#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254.2182"/>
  <p:tag name="LATEXADDIN" val="\documentclass{article}&#10;\usepackage{amsmath}&#10;\pagestyle{empty}&#10;\begin{document}&#10;&#10;&#10;$$\frac{S}{\sin \alpha}$$&#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363.7046"/>
  <p:tag name="LATEXADDIN" val="\documentclass{article}&#10;\usepackage{amsmath}&#10;\pagestyle{empty}&#10;\begin{document}&#10;&#10;&#10;$$L \cos \alpha $$&#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1557.555"/>
  <p:tag name="LATEXADDIN" val="\documentclass{article}&#10;\usepackage{amsmath}&#10;\pagestyle{empty}&#10;\begin{document}&#10;&#10;&#10;&#10;$$A_{plate} = W \frac{S}{\sin \alpha} + W L \cos \alpha$$&#10;&#10;&#10;\end{document}"/>
  <p:tag name="IGUANATEXSIZE" val="20"/>
  <p:tag name="IGUANATEXCURSOR" val="0"/>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1251.594"/>
  <p:tag name="LATEXADDIN" val="\documentclass{article}&#10;\usepackage{amsmath}&#10;\pagestyle{empty}&#10;\begin{document}&#10;&#10;&#10;$$A_{conventional} = W \frac{S}{\sin \alpha}$$&#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73.7158"/>
  <p:tag name="ORIGINALWIDTH" val="2028.496"/>
  <p:tag name="LATEXADDIN" val="\documentclass{article}&#10;\usepackage{amsmath}&#10;\pagestyle{empty}&#10;\begin{document}&#10;&#10;&#10;$$ = A_{ratio} = 1 + \frac{L}{S} \cos \alpha \sin \alpha = \frac{\bar v_{z_{Plate}}}{\bar v_c}$$&#10;&#10;&#10;\end{document}"/>
  <p:tag name="IGUANATEXSIZE" val="20"/>
  <p:tag name="IGUANATEXCURSOR" val="172"/>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254.2182"/>
  <p:tag name="LATEXADDIN" val="\documentclass{article}&#10;\usepackage{amsmath}&#10;\pagestyle{empty}&#10;\begin{document}&#10;&#10;&#10;$$\frac{S}{\sin \alpha}$$&#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363.7046"/>
  <p:tag name="LATEXADDIN" val="\documentclass{article}&#10;\usepackage{amsmath}&#10;\pagestyle{empty}&#10;\begin{document}&#10;&#10;&#10;$$L \cos \alpha $$&#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20.9598"/>
  <p:tag name="LATEXADDIN" val="\documentclass{article}&#10;\usepackage{amsmath}&#10;\pagestyle{empty}&#10;\begin{document}&#10;&#10;$$\bar v_{z_{Plate}}$$&#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20.9598"/>
  <p:tag name="LATEXADDIN" val="\documentclass{article}&#10;\usepackage{amsmath}&#10;\pagestyle{empty}&#10;\begin{document}&#10;&#10;$$\bar v_{z_{Plate}}$$&#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1475.815"/>
  <p:tag name="LATEXADDIN" val="\documentclass{article}&#10;\usepackage{amsmath}&#10;\pagestyle{empty}&#10;\begin{document}&#10;&#10;&#10;$$W_{Sed}  L_{Active}  \bar v_{z_{Active}} = Q_{Sed}$$&#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62.9547"/>
  <p:tag name="LATEXADDIN" val="\documentclass{article}&#10;\usepackage{amsmath}&#10;\pagestyle{empty}&#10;\begin{document}&#10;&#10;$$\bar v_{z_{Active}}$$&#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62.9547"/>
  <p:tag name="LATEXADDIN" val="\documentclass{article}&#10;\usepackage{amsmath}&#10;\pagestyle{empty}&#10;\begin{document}&#10;&#10;$$\bar v_{z_{Active}}$$&#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359.955"/>
  <p:tag name="ORIGINALWIDTH" val="1766.779"/>
  <p:tag name="LATEXADDIN" val="\documentclass{article}&#10;\usepackage{amsmath}&#10;\pagestyle{empty}&#10;\begin{document}&#10;&#10;&#10;$$L = \frac{&#10;  S\left( \frac{\bar v_{z_{Active}}}{\bar v_c} - 1 \right) +    T \frac{\bar v_{z_{Active}}}{\bar v_c}&#10;  } {\sin \alpha \cos \alpha}$$&#10;&#10;&#10;\end{document}"/>
  <p:tag name="IGUANATEXSIZE" val="20"/>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1244.094"/>
  <p:tag name="LATEXADDIN" val="\documentclass{article}&#10;\usepackage{amsmath}&#10;\pagestyle{empty}&#10;\begin{document}&#10;&#10;&#10;$$\bar v_{z_{Plate}} \cdot S = \bar v_{z_{Active}} \cdot B$$&#10;&#10;&#10;\end{document}"/>
  <p:tag name="IGUANATEXSIZE" val="20"/>
  <p:tag name="IGUANATEXCURSOR" val="118"/>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98.23772"/>
  <p:tag name="ORIGINALWIDTH" val="585.6768"/>
  <p:tag name="LATEXADDIN" val="\documentclass{article}&#10;\usepackage{amsmath}&#10;\pagestyle{empty}&#10;\begin{document}&#10;&#10;&#10;$$B = S +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60.2175"/>
  <p:tag name="ORIGINALWIDTH" val="1228.346"/>
  <p:tag name="LATEXADDIN" val="\documentclass{article}&#10;\usepackage{amsmath}&#10;\pagestyle{empty}&#10;\begin{document}&#10;&#10;&#10;$$\bar v_{z_{Plate}} = \bar v_{z_{Active}} \frac{S + T}{S}$$&#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67.7165"/>
  <p:tag name="ORIGINALWIDTH" val="1172.853"/>
  <p:tag name="LATEXADDIN" val="\documentclass{article}&#10;\usepackage{amsmath}&#10;\pagestyle{empty}&#10;\begin{document}&#10;&#10;&#10;&#10;$$\bar v_c = \frac{S &#10;  \bar v_{z_{Plate}}&#10;}{L \sin \alpha \cos \alpha + S}$$&#10;&#10;\end{document}"/>
  <p:tag name="IGUANATEXSIZE" val="20"/>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103.487"/>
  <p:tag name="LATEXADDIN" val="\documentclass{article}&#10;\usepackage{amsmath}&#10;\pagestyle{empty}&#10;\begin{document}&#10;&#10;&#10;$$\bar v_c = \frac{S}{L \sin \alpha \cos \alpha + S} &#10;  \left( \bar v_{z_{Active}} \frac{S + T}{S} \right)$$&#10;&#10;&#10;\end{document}"/>
  <p:tag name="IGUANATEXSIZE" val="20"/>
  <p:tag name="IGUANATEXCURSOR" val="150"/>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333.7083"/>
  <p:tag name="ORIGINALWIDTH" val="1166.854"/>
  <p:tag name="LATEXADDIN" val="\documentclass{article}&#10;\usepackage{amsmath}&#10;\pagestyle{empty}&#10;\begin{document}&#10;&#10;&#10;$$B = \frac{L \sin \alpha \cos \alpha - T}{\frac{\bar v_{z_{Active}}}{\bar v_c} - 1}$$&#10;&#10;&#10;\end{document}"/>
  <p:tag name="IGUANATEXSIZE" val="20"/>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359.955"/>
  <p:tag name="ORIGINALWIDTH" val="1385.827"/>
  <p:tag name="LATEXADDIN" val="\documentclass{article}&#10;\usepackage{amsmath}&#10;\pagestyle{empty}&#10;\begin{document}&#10;&#10;&#10;$$L = \frac{B \left( \frac{\bar v_{z_{Active}}}{\bar v_c} - 1 \right) + T}{\sin \alpha \cos \alpha}$$&#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9.2351"/>
  <p:tag name="ORIGINALWIDTH" val="1208.849"/>
  <p:tag name="LATEXADDIN" val="\documentclass{article}&#10;\usepackage{amsmath}&#10;\pagestyle{empty}&#10;\begin{document}&#10;&#10;&#10;$$W_{Sed}  L_{FB}  v_{z_{FB}} = Q_{Sed}$$&#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274.4657"/>
  <p:tag name="ORIGINALWIDTH" val="1196.1"/>
  <p:tag name="LATEXADDIN" val="\documentclass{article}&#10;\usepackage{amsmath}&#10;\pagestyle{empty}&#10;\begin{document}&#10;&#10;&#10;&#10;$$\frac{y^2}{2} \frac{dp}{dx} + Ay + B = \mu \,u$$&#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320.21"/>
  <p:tag name="LATEXADDIN" val="\documentclass{article}&#10;\usepackage{amsmath}&#10;\pagestyle{empty}&#10;\begin{document}&#10;&#10;&#10;$$B = 0$$&#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274.4657"/>
  <p:tag name="ORIGINALWIDTH" val="872.8909"/>
  <p:tag name="LATEXADDIN" val="\documentclass{article}&#10;\usepackage{amsmath}&#10;\pagestyle{empty}&#10;\begin{document}&#10;&#10;&#10;$$\frac{S^2}{2} \frac{dp}{dx} + AS = 0$$&#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74.4657"/>
  <p:tag name="ORIGINALWIDTH" val="1128.609"/>
  <p:tag name="LATEXADDIN" val="\documentclass{article}&#10;\usepackage{amsmath}&#10;\pagestyle{empty}&#10;\begin{document}&#10;&#10;&#10;$$\frac{y^2}{2} \frac{dp}{dx} - \frac{S}{2} \frac{dp}{dx} y = \mu \,u$$&#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617.1729"/>
  <p:tag name="LATEXADDIN" val="\documentclass{article}&#10;\usepackage{amsmath}&#10;\pagestyle{empty}&#10;\begin{document}&#10;&#10;&#10;$$A = \frac{- S}{2} \frac{dp}{dx}$$&#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57.2179"/>
  <p:tag name="ORIGINALWIDTH" val="136.4829"/>
  <p:tag name="LATEXADDIN" val="\documentclass{article}&#10;\usepackage{amsmath}&#10;\pagestyle{empty}&#10;\begin{document}&#10;&#10;&#10;$$\frac{dp}{dx}$$&#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101.612"/>
  <p:tag name="LATEXADDIN" val="\documentclass{article}&#10;\usepackage{amsmath}&#10;\pagestyle{empty}&#10;\begin{document}&#10;&#10;&#10;$$\mu \,\left( \frac{du}{dy} \right) = y \frac{dp}{dx} + A$$&#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17.8853"/>
  <p:tag name="LATEXADDIN" val="\documentclass{article}&#10;\usepackage{amsmath}&#10;\pagestyle{empty}&#10;\begin{document}&#10;&#10;&#10;$$\tau  = \left( y - \frac{S}{2} \right) \frac{dp}{dx}$$&#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90.2137"/>
  <p:tag name="ORIGINALWIDTH" val="899.8875"/>
  <p:tag name="LATEXADDIN" val="\documentclass{article}&#10;\usepackage{amsmath}&#10;\pagestyle{empty}&#10;\begin{document}&#10;&#10;&#10;$$u = \frac{y \left( y - S \right)}{2 \mu} \frac{dp}{dx}$$&#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441.6948"/>
  <p:tag name="ORIGINALWIDTH" val="2878.89"/>
  <p:tag name="LATEXADDIN" val="\documentclass{article}&#10;\usepackage{amsmath}&#10;\pagestyle{empty}&#10;\begin{document}&#10;&#10;&#10;$$\bar v_{\alpha_{Plate}} = \frac{q}{S} &#10;= \frac{1}{S}\int\limits_0^S u dy &#10;= \frac{1}{S} \int\limits_0^S &#10;\left(&#10;  \frac{y^2 - S y}{2 \mu} \left( \frac{dp}{dx} \right)&#10;\right) dy$$&#10;&#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254.2182"/>
  <p:tag name="LATEXADDIN" val="\documentclass{article}&#10;\usepackage{amsmath}&#10;\pagestyle{empty}&#10;\begin{document}&#10;&#10;$$\frac{S}{\sin \alpha}$$&#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998.8751"/>
  <p:tag name="LATEXADDIN" val="\documentclass{article}&#10;\usepackage{amsmath}&#10;\pagestyle{empty}&#10;\begin{document}&#10;&#10;&#10;$$\bar v_{\alpha_{Plate}} = - \frac{S^2}{12 \mu} \frac{dp}{dx}$$&#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986.8766"/>
  <p:tag name="LATEXADDIN" val="\documentclass{article}&#10;\usepackage{amsmath}&#10;\pagestyle{empty}&#10;\begin{document}&#10;&#10;&#10;$$\frac{dp}{dx} = - \frac{12 \mu \bar v_{\alpha_{Plate}}}{S^2}$$&#10;&#10;&#10;\end{document}"/>
  <p:tag name="IGUANATEXSIZE" val="20"/>
  <p:tag name="IGUANATEXCURSOR" val="138"/>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081.365"/>
  <p:tag name="LATEXADDIN" val="\documentclass{article}&#10;\usepackage{amsmath}&#10;\pagestyle{empty}&#10;\begin{document}&#10;&#10;&#10;$$\mu \left( \frac{du}{dy} \right) = y \frac{dp}{dx} + A$$&#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305.2118"/>
  <p:tag name="ORIGINALWIDTH" val="917.8853"/>
  <p:tag name="LATEXADDIN" val="\documentclass{article}&#10;\usepackage{amsmath}&#10;\pagestyle{empty}&#10;\begin{document}&#10;&#10;&#10;$$\frac{du}{dy}_{y = 0} = - \frac{S}{2 \mu} \frac{dp}{dx}$$&#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303.712"/>
  <p:tag name="ORIGINALWIDTH" val="938.8826"/>
  <p:tag name="LATEXADDIN" val="\documentclass{article}&#10;\usepackage{amsmath}&#10;\pagestyle{empty}&#10;\begin{document}&#10;&#10;&#10;$$\frac{du}{dy}_{y = 0} = \frac{6 \bar v_{\alpha_{Plate}}}{S}$$&#10;&#10;&#10;\end{document}"/>
  <p:tag name="IGUANATEXSIZE" val="20"/>
  <p:tag name="IGUANATEXCURSOR" val="139"/>
  <p:tag name="TRANSPARENCY" val="True"/>
  <p:tag name="FILENAME" val=""/>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58.7177"/>
  <p:tag name="ORIGINALWIDTH" val="617.1729"/>
  <p:tag name="LATEXADDIN" val="\documentclass{article}&#10;\usepackage{amsmath}&#10;\pagestyle{empty}&#10;\begin{document}&#10;&#10;&#10;$$A = \frac{- S}{2} \frac{dp}{dx}$$&#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129.359"/>
  <p:tag name="LATEXADDIN" val="\documentclass{article}&#10;\usepackage{amsmath}&#10;\pagestyle{empty}&#10;\begin{document}&#10;&#10;&#10;$$\frac{du}{dy} = \frac{1}{\mu} \left( y - \frac{S}{2} \right) \frac{dp}{dx}$$&#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38.2077"/>
  <p:tag name="LATEXADDIN" val="\documentclass{article}&#10;\usepackage{amsmath}&#10;\pagestyle{empty}&#10;\begin{document}&#10;&#10;&#10;$$\bar v_{\alpha_{Plate}}$$&#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097.863"/>
  <p:tag name="LATEXADDIN" val="\documentclass{article}&#10;\usepackage{amsmath}&#10;\pagestyle{empty}&#10;\begin{document}&#10;&#10;&#10;$$v_{\alpha_{Tube}} = \frac{r^2 - R^2}{4 \mu} \frac{dp}{dx}$$&#10;&#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904.3869"/>
  <p:tag name="LATEXADDIN" val="\documentclass{article}&#10;\usepackage{amsmath}&#10;\pagestyle{empty}&#10;\begin{document}&#10;&#10;&#10;$$v_{\alpha_{max}} = - \frac{R^2}{4\mu} \frac{dp}{dx}$$&#10;&#10;&#10;\end{document}"/>
  <p:tag name="IGUANATEXSIZE" val="20"/>
  <p:tag name="IGUANATEXCURSOR" val="13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363.7046"/>
  <p:tag name="LATEXADDIN" val="\documentclass{article}&#10;\usepackage{amsmath}&#10;\pagestyle{empty}&#10;\begin{document}&#10;&#10;$$L \cos \alpha $$&#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926.8841"/>
  <p:tag name="LATEXADDIN" val="\documentclass{article}&#10;\usepackage{amsmath}&#10;\pagestyle{empty}&#10;\begin{document}&#10;&#10;&#10;$$\bar v_{\alpha_{Tube}} = - \frac{R^2}{8\mu} \frac{dp}{dx}$$&#10;&#10;&#10;\end{document}"/>
  <p:tag name="IGUANATEXSIZE" val="20"/>
  <p:tag name="IGUANATEXCURSOR" val="141"/>
  <p:tag name="TRANSPARENCY" val="True"/>
  <p:tag name="FILENAME" val=""/>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763.4045"/>
  <p:tag name="LATEXADDIN" val="\documentclass{article}&#10;\usepackage{amsmath}&#10;\pagestyle{empty}&#10;\begin{document}&#10;&#10;&#10;$$Q = - \frac{\pi R^4}{8 \mu} \frac{dp}{dx}$$&#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33.4833"/>
  <p:tag name="ORIGINALWIDTH" val="862.3922"/>
  <p:tag name="LATEXADDIN" val="\documentclass{article}&#10;\usepackage{amsmath}&#10;\pagestyle{empty}&#10;\begin{document}&#10;&#10;&#10;$$Q = \bar v A = \bar v \pi R^2$$&#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097.863"/>
  <p:tag name="LATEXADDIN" val="\documentclass{article}&#10;\usepackage{amsmath}&#10;\pagestyle{empty}&#10;\begin{document}&#10;&#10;&#10;$$v_{\alpha_{Tube}} = \frac{r^2 - R^2}{4 \mu} \frac{dp}{dx}$$&#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60.2175"/>
  <p:tag name="ORIGINALWIDTH" val="664.4169"/>
  <p:tag name="LATEXADDIN" val="\documentclass{article}&#10;\usepackage{amsmath}&#10;\pagestyle{empty}&#10;\begin{document}&#10;&#10;&#10;$$\frac{dp}{dx} =  - \frac{8 \mu Q}{\pi R^4}$$&#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275.9655"/>
  <p:tag name="ORIGINALWIDTH" val="1189.351"/>
  <p:tag name="LATEXADDIN" val="\documentclass{article}&#10;\usepackage{amsmath}&#10;\pagestyle{empty}&#10;\begin{document}&#10;&#10;&#10;$$v_{\alpha_{Tube}} = - 2 Q \frac{r^2 - R^2}{\pi R^4}$$&#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77.4653"/>
  <p:tag name="ORIGINALWIDTH" val="853.3933"/>
  <p:tag name="LATEXADDIN" val="\documentclass{article}&#10;\usepackage{amsmath}&#10;\pagestyle{empty}&#10;\begin{document}&#10;&#10;&#10;$$\frac{d v_{\alpha_{Tube}}}{dr_{r = R}} = \frac{- 4 Q}{\pi R^3}$$&#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292.4635"/>
  <p:tag name="ORIGINALWIDTH" val="991.376"/>
  <p:tag name="LATEXADDIN" val="\documentclass{article}&#10;\usepackage{amsmath}&#10;\pagestyle{empty}&#10;\begin{document}&#10;&#10;&#10;&#10;$$\frac{d v_{\alpha_{Tube}}}{dy_{y = 0}} = \frac{8 \bar v_{\alpha_{Tube}}}{D}$$&#10;&#10;\end{document}"/>
  <p:tag name="IGUANATEXSIZE" val="20"/>
  <p:tag name="IGUANATEXCURSOR" val="156"/>
  <p:tag name="TRANSPARENCY" val="True"/>
  <p:tag name="FILENAME" val=""/>
  <p:tag name="LATEXENGINEID" val="0"/>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303.712"/>
  <p:tag name="ORIGINALWIDTH" val="1225.347"/>
  <p:tag name="LATEXADDIN" val="\documentclass{article}&#10;\usepackage{amsmath}&#10;\pagestyle{empty}&#10;\begin{document}&#10;&#10;&#10;$$\frac{d v_{\alpha_{Plate}}}{dy}_{y = 0} = \frac{6 \bar v_{\alpha_{Plate}}}{S}$$&#10;&#10;\end{document}"/>
  <p:tag name="IGUANATEXSIZE" val="20"/>
  <p:tag name="IGUANATEXCURSOR" val="139"/>
  <p:tag name="TRANSPARENCY" val="True"/>
  <p:tag name="FILENAME" val=""/>
  <p:tag name="LATEXENGINEID" val="0"/>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44.4695"/>
  <p:tag name="ORIGINALWIDTH" val="877.3903"/>
  <p:tag name="LATEXADDIN" val="\documentclass{article}&#10;\usepackage{amsmath}&#10;\pagestyle{empty}&#10;\begin{document}&#10;&#10;&#10;$$\bar v_{\alpha_{Plate}} = \frac{\bar v_{z_{Plate}}}{\sin \alpha}$$&#10;&#10;&#10;\end{document}"/>
  <p:tag name="IGUANATEXSIZE" val="20"/>
  <p:tag name="IGUANATEXCURSOR" val="134"/>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830.1462"/>
  <p:tag name="LATEXADDIN" val="\documentclass{article}&#10;\usepackage{amsmath}&#10;\pagestyle{empty}&#10;\begin{document}&#10;&#10;$$Q = \bar v_{\alpha_{Plate}} S W$$&#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297.338"/>
  <p:tag name="LATEXADDIN" val="\documentclass{article}&#10;\usepackage{amsmath}&#10;\pagestyle{empty}&#10;\begin{document}&#10;&#10;&#10;$$v_{\alpha_{Plate}} \approx \left( \frac{6 \bar v_{\alpha_{Plate}}}{S} \right) \frac{D}{2}$$&#10;&#10;&#10;\end{document}"/>
  <p:tag name="IGUANATEXSIZE" val="20"/>
  <p:tag name="IGUANATEXCURSOR" val="169"/>
  <p:tag name="TRANSPARENCY" val="True"/>
  <p:tag name="FILENAME" val=""/>
  <p:tag name="LATEXENGINEID" val="0"/>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57.2179"/>
  <p:tag name="ORIGINALWIDTH" val="1046.119"/>
  <p:tag name="LATEXADDIN" val="\documentclass{article}&#10;\usepackage{amsmath}&#10;\pagestyle{empty}&#10;\begin{document}&#10;&#10;&#10;$$v_{\alpha_{Plate}} \approx \frac{3 \bar v_{z_{Plate}} D}{S \sin \alpha}$$&#10;&#10;&#10;\end{document}"/>
  <p:tag name="IGUANATEXSIZE" val="20"/>
  <p:tag name="IGUANATEXCURSOR" val="139"/>
  <p:tag name="TRANSPARENCY" val="True"/>
  <p:tag name="FILENAME" val=""/>
  <p:tag name="LATEXENGINEID" val="0"/>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44.4695"/>
  <p:tag name="ORIGINALWIDTH" val="877.3903"/>
  <p:tag name="LATEXADDIN" val="\documentclass{article}&#10;\usepackage{amsmath}&#10;\pagestyle{empty}&#10;\begin{document}&#10;&#10;&#10;$$\bar v_{\alpha_{Plate}} = \frac{\bar v_{z_{Plate}}}{\sin \alpha}$$&#10;&#10;&#10;\end{document}"/>
  <p:tag name="IGUANATEXSIZE" val="20"/>
  <p:tag name="IGUANATEXCURSOR" val="134"/>
  <p:tag name="TRANSPARENCY" val="True"/>
  <p:tag name="FILENAME" val=""/>
  <p:tag name="LATEXENGINEID" val="0"/>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15.4856"/>
  <p:tag name="ORIGINALWIDTH" val="1229.096"/>
  <p:tag name="LATEXADDIN" val="\documentclass{article}&#10;\usepackage{amsmath}&#10;\pagestyle{empty}&#10;\begin{document}&#10;&#10;&#10;$$v_{\alpha_{Plate}} = v_{t \alpha} = v_t \sin \alpha$$&#10;&#10;&#10;\end{document}"/>
  <p:tag name="IGUANATEXSIZE" val="20"/>
  <p:tag name="IGUANATEXCURSOR" val="121"/>
  <p:tag name="TRANSPARENCY" val="True"/>
  <p:tag name="FILENAME" val=""/>
  <p:tag name="LATEXENGINEID" val="0"/>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257.2179"/>
  <p:tag name="ORIGINALWIDTH" val="1066.367"/>
  <p:tag name="LATEXADDIN" val="\documentclass{article}&#10;\usepackage{amsmath}&#10;\pagestyle{empty}&#10;\begin{document}&#10;&#10;&#10;$$v_t \sin \alpha \approx \frac{3 \bar v_{z_{Plate}} D}{S \sin \alpha}$$&#10;&#10;&#10;\end{document}"/>
  <p:tag name="IGUANATEXSIZE" val="20"/>
  <p:tag name="IGUANATEXCURSOR" val="136"/>
  <p:tag name="TRANSPARENCY" val="True"/>
  <p:tag name="FILENAME" val=""/>
  <p:tag name="LATEXENGINEID" val="0"/>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82.7147"/>
  <p:tag name="ORIGINALWIDTH" val="767.904"/>
  <p:tag name="LATEXADDIN" val="\documentclass{article}&#10;\usepackage{amsmath}&#10;\pagestyle{empty}&#10;\begin{document}&#10;&#10;&#10;$$S \approx \frac{3 \bar v_{z_{Plate}} D}{v_t \sin^2 \alpha}$$&#10;&#10;&#10;\end{document}"/>
  <p:tag name="IGUANATEXSIZE" val="20"/>
  <p:tag name="IGUANATEXCURSOR" val="122"/>
  <p:tag name="TRANSPARENCY" val="True"/>
  <p:tag name="FILENAME" val=""/>
  <p:tag name="LATEXENGINEID" val="0"/>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3570.304"/>
  <p:tag name="ORIGINALWIDTH" val="1570.304"/>
  <p:tag name="LATEXADDIN" val="\documentclass{article}&#10;\usepackage{amsmath}&#10;\usepackage{xcolor}&#10;\pagestyle{empty}&#10;\begin{document}&#10;&#10;\definecolor{Monred}{RGB}{172,0,0}&#10;&#10;$$\begin{array}{l}&#10;h = \frac{S}{2}&#10;\\ \\&#10;u = \frac{1}{2 \mu} \left( \frac{\partial p}{\partial x} \right) \left( y^2 - h^2 \right)&#10;\\ \\&#10;q = - \frac{2 h^3}{3 \mu} \left( \frac{\partial p}{\partial x} \right)&#10;\\ \\&#10;- \frac{3 \mu q}{2 h^3} = \left( \frac{\partial p}{\partial x} \right)&#10;\\ \\&#10;q = 2 V_\alpha h&#10;\\ \\&#10;- \frac{3 \mu V_\alpha}{h^2} = \left( \frac{\partial p}{\partial x} \right)&#10;\\ \\&#10;u = \frac{3}{2} V_\alpha \left( \frac{y^2 - h^2}{h^2} \right)&#10;\\ \\&#10;u = \frac{3}{2 h^2} V_\alpha \left( y^2 - h^2 \right)&#10;\\ \\&#10;2h = S&#10;\\ \\&#10;\frac{du}{dy}_{y = h} = \frac{3y}{h^2} V_\alpha = \frac{3}{h} V_\alpha = \frac{6}{S} V_\alpha&#10;\\ \\&#10;u \left( d_{Floc} \right) \approx \frac{6 d_{Floc}}{S} V_\alpha&#10;\end{array}$$&#10;&#10;&#10;&#10;\end{document}"/>
  <p:tag name="IGUANATEXSIZE" val="20"/>
  <p:tag name="IGUANATEXCURSOR" val="852"/>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3142.107"/>
  <p:tag name="LATEXADDIN" val="\documentclass{article}&#10;\usepackage{amsmath}&#10;\pagestyle{empty}&#10;\begin{document}&#10;&#10;&#10;$$\frac{3 d_{Floc}}{S} \frac{V_{Plate \uparrow}}{\sin \alpha} = \frac{g \sin (\alpha ) d_0^2}{18 \Phi \nu_{H_2O}} \frac{\rho_{Floc_0} - \rho_{H_2O}}{\rho_{H_2O}} \left( \frac{d}{d_0} \right)^{D_{Fractal} - 1}$$&#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315.7105"/>
  <p:tag name="ORIGINALWIDTH" val="3081.365"/>
  <p:tag name="LATEXADDIN" val="\documentclass{article}&#10;\usepackage{amsmath}&#10;\pagestyle{empty}&#10;\begin{document}&#10;&#10;&#10;$$V_{Plate \uparrow} = \frac{S g \sin^2(\alpha) d_0^{3 - D_{Fractal}} d^{D_{Fractal} - 2}}{54 \Phi \nu_{H_2O}} &#10;\frac{\rho_{Floc_0} - \rho_{H_2O}} {\rho_{H_2O}}$$&#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305.2118"/>
  <p:tag name="ORIGINALWIDTH" val="3082.115"/>
  <p:tag name="LATEXADDIN" val="\documentclass{article}&#10;\usepackage{amsmath}&#10;\pagestyle{empty}&#10;\begin{document}&#10;&#10;&#10;$$S = V_{Plate \uparrow} \frac{54 \Phi \nu_{H_2O}}{g \sin^2(\alpha) d_0^{3 - D_{Fractal}} d^{D_{Fractal} - 2}} &#10;\frac{\rho_{H_2O}}{\rho_{Floc_0} - \rho_{H_2O}}$$&#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787.4016"/>
  <p:tag name="LATEXADDIN" val="\documentclass{article}&#10;\usepackage{amsmath}&#10;\pagestyle{empty}&#10;\begin{document}&#10;&#10;$$\frac{\bar v_{z_{Plate}}}{\bar v_{\alpha_{Plate}}} = \sin \alpha$$&#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86.98914"/>
  <p:tag name="ORIGINALWIDTH" val="338.2077"/>
  <p:tag name="LATEXADDIN" val="\documentclass{article}&#10;\usepackage{amsmath}&#10;\pagestyle{empty}&#10;\begin{document}&#10;&#10;&#10;$$v_{\alpha_{Plate}}$$&#10;&#10;\end{document}"/>
  <p:tag name="IGUANATEXSIZE" val="20"/>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20.9598"/>
  <p:tag name="LATEXADDIN" val="\documentclass{article}&#10;\usepackage{amsmath}&#10;\pagestyle{empty}&#10;\begin{document}&#10;&#10;&#10;$$\bar v_{z_{Plate}}$$&#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338.2077"/>
  <p:tag name="LATEXADDIN" val="\documentclass{article}&#10;\usepackage{amsmath}&#10;\pagestyle{empty}&#10;\begin{document}&#10;&#10;&#10;$$\bar v_{\alpha_{Plate}}$$&#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344.207"/>
  <p:tag name="ORIGINALWIDTH" val="2548.931"/>
  <p:tag name="LATEXADDIN" val="\documentclass{article}&#10;\usepackage{amsmath}&#10;\pagestyle{empty}&#10;\begin{document}&#10;&#10;&#10;$$D = D_0 \left( \frac{18 v_t \Phi \nu_{H_2O}}{g d_0^2} \frac{\rho_{H_2O}}{\rho_{Floc_0} - \rho_{H_2O}} \right)^\frac{1}{D_{Fractal} - 1}$$&#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344.207"/>
  <p:tag name="ORIGINALWIDTH" val="3234.346"/>
  <p:tag name="LATEXADDIN" val="\documentclass{article}&#10;\usepackage{amsmath}&#10;\pagestyle{empty}&#10;\begin{document}&#10;&#10;$$S \approx \frac{3}{\sin^2 \alpha} \frac{\bar v_{z_{Plate}}}{v_t} D_0 &#10;\left( \frac{18 v_t \Phi \nu_{H_2O}}{g D_0^2} \frac{\rho_{H_2O}}{\rho_{Floc_0} - \rho_{H_2O}} &#10;\right)^{\frac{1}{D_{Fractal} - 1}}$$&#10;&#10;&#10;\end{document}"/>
  <p:tag name="IGUANATEXSIZE" val="20"/>
  <p:tag name="IGUANATEXCURSOR" val="149"/>
  <p:tag name="TRANSPARENCY" val="True"/>
  <p:tag name="FILENAME" val=""/>
  <p:tag name="LATEXENGINEID" val="0"/>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282.7147"/>
  <p:tag name="ORIGINALWIDTH" val="767.904"/>
  <p:tag name="LATEXADDIN" val="\documentclass{article}&#10;\usepackage{amsmath}&#10;\pagestyle{empty}&#10;\begin{document}&#10;&#10;&#10;$$S \approx \frac{3 \bar v_{z_{Plate}} D}{v_t \sin^2 \alpha}$$&#10;&#10;&#10;\end{document}"/>
  <p:tag name="IGUANATEXSIZE" val="20"/>
  <p:tag name="IGUANATEXCURSOR" val="122"/>
  <p:tag name="TRANSPARENCY" val="True"/>
  <p:tag name="FILENAME" val=""/>
  <p:tag name="LATEXENGINEID" val="0"/>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2316.46"/>
  <p:tag name="LATEXADDIN" val="\documentclass{article}&#10;\usepackage{amsmath}&#10;\pagestyle{empty}&#10;\begin{document}&#10;&#10;$$S \approx \frac{3 \bar v_{z_{Plate}}}{\sin^2 \alpha}  D_0 &#10;\left( \frac{18 \Phi \nu_{H_2O}}{g D_0^2} \frac{\rho_{H_2O}}{\rho_{Floc_0} - \rho_{H_2O}} &#10;\right)$$&#10;&#10;&#10;\end{document}"/>
  <p:tag name="IGUANATEXSIZE" val="20"/>
  <p:tag name="IGUANATEXCURSOR" val="136"/>
  <p:tag name="TRANSPARENCY" val="True"/>
  <p:tag name="FILENAME" val=""/>
  <p:tag name="LATEXENGINEID" val="0"/>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302.2122"/>
  <p:tag name="ORIGINALWIDTH" val="1781.027"/>
  <p:tag name="LATEXADDIN" val="\documentclass{article}&#10;\usepackage{amsmath}&#10;\pagestyle{empty}&#10;\begin{document}&#10;&#10;$$S \approx \frac{3 \bar v_{z_{Plate}}}{\sin^2 \alpha}  &#10;\left( \frac{18 \nu}{g D_{cp}} \frac{\rho_{H_2O}}{\rho_{cp} - \rho_{H_2O}} &#10;\right)$$&#10;&#10;&#10;\end{document}"/>
  <p:tag name="IGUANATEXSIZE" val="20"/>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416.9479"/>
  <p:tag name="ORIGINALWIDTH" val="4485.939"/>
  <p:tag name="LATEXADDIN" val="\documentclass{article}&#10;\usepackage{amsmath}&#10;\pagestyle{empty}&#10;\begin{document}&#10;&#10;&#10;$$v_{Slide} \approx \bar v_{z_{Plate}} &#10;\left[ &#10;  \left( \frac{3 D_0}{S \sin^2 \alpha} \right)^{D_{Fractal} - 1} &#10;  \left( &#10;    \frac{18 \Phi \bar v_{z_{Plate}} \nu_{H_2O}}{g D_0^2}&#10;    \frac{\rho_{H_2O}}{\rho_{Floc_0} - \rho_{H_2O}} &#10;  \right) &#10;\right]^\frac{1}{D_{Fractal} - 2}$$&#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359.955"/>
  <p:tag name="ORIGINALWIDTH" val="1084.364"/>
  <p:tag name="LATEXADDIN" val="\documentclass{article}&#10;\usepackage{amsmath}&#10;\pagestyle{empty}&#10;\begin{document}&#10;&#10;&#10;$$L = \frac{S \left( \frac{\bar v_{z_{Plate}}}{\bar v_c} - 1 \right)}{\sin \alpha \cos \alpha}$$&#10;&#10;\end{document}"/>
  <p:tag name="IGUANATEXSIZE" val="24"/>
  <p:tag name="IGUANATEXCURSOR" val="135"/>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244.4695"/>
  <p:tag name="ORIGINALWIDTH" val="614.9232"/>
  <p:tag name="LATEXADDIN" val="\documentclass{article}&#10;\usepackage{amsmath}&#10;\pagestyle{empty}&#10;\begin{document}&#10;&#10;$$Q = \frac{\bar v_{z_{Plate}}}{\sin \alpha}$$&#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92.2385"/>
  <p:tag name="ORIGINALWIDTH" val="1023.622"/>
  <p:tag name="LATEXADDIN" val="\documentclass{article}&#10;\usepackage{amsmath}&#10;\pagestyle{empty}&#10;\begin{document}&#10;&#10;&#10;$$2 \tau L W = -\Delta P W S$$&#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257.2179"/>
  <p:tag name="ORIGINALWIDTH" val="689.1639"/>
  <p:tag name="LATEXADDIN" val="\documentclass{article}&#10;\usepackage{amsmath}&#10;\pagestyle{empty}&#10;\begin{document}&#10;&#10;&#10;$$\Delta P = -\frac{2 \tau L}{S}$$ &#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81.2149"/>
  <p:tag name="ORIGINALWIDTH" val="516.6854"/>
  <p:tag name="LATEXADDIN" val="\documentclass{article}&#10;\usepackage{amsmath}&#10;\pagestyle{empty}&#10;\begin{document}&#10;&#10;&#10;$$\tau = \nu \rho \frac{du}{dy}$$&#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77.1279"/>
  <p:tag name="LATEXADDIN" val="\documentclass{article}&#10;\usepackage{amsmath}&#10;\pagestyle{empty}&#10;\begin{document}&#10;&#10;&#10;$$\tau = \nu \rho \left( \frac{6 \bar v_{z_{Plate}}}{S \sin \alpha} \right)$$&#10;&#10;&#10;\end{document}"/>
  <p:tag name="IGUANATEXSIZE" val="20"/>
  <p:tag name="IGUANATEXCURSOR" val="133"/>
  <p:tag name="TRANSPARENCY" val="True"/>
  <p:tag name="FILENAME" val=""/>
  <p:tag name="LATEXENGINEID" val="0"/>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267.7165"/>
  <p:tag name="ORIGINALWIDTH" val="1172.853"/>
  <p:tag name="LATEXADDIN" val="\documentclass{article}&#10;\usepackage{amsmath}&#10;\pagestyle{empty}&#10;\begin{document}&#10;&#10;&#10;$$\bar v_c = \frac{S \bar v_{z_{Plate}}}{L \sin \alpha \cos \alpha + S}$$&#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290.214"/>
  <p:tag name="LATEXADDIN" val="\documentclass{article}&#10;\usepackage{amsmath}&#10;\pagestyle{empty}&#10;\begin{document}&#10;&#10;&#10;$$-\Delta P = 2 \mu \left( \frac{6 \bar v_{z_{Plate}}}{S \sin^2 \alpha \cos \alpha} \right) \left( \frac{\bar v_{z_{Plate}}}{\bar v_c} - 1 \right)$$&#10;&#10;&#10;\end{document}"/>
  <p:tag name="IGUANATEXSIZE" val="20"/>
  <p:tag name="IGUANATEXCURSOR" val="212"/>
  <p:tag name="TRANSPARENCY" val="True"/>
  <p:tag name="FILENAME" val=""/>
  <p:tag name="LATEXENGINEID" val="0"/>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285.7143"/>
  <p:tag name="ORIGINALWIDTH" val="588.6764"/>
  <p:tag name="LATEXADDIN" val="\documentclass{article}&#10;\usepackage{amsmath}&#10;\pagestyle{empty}&#10;\begin{document}&#10;&#10;&#10;$$h_{\rm{f}} = \frac{-\Delta P}{\rho g}$$&#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135.733"/>
  <p:tag name="LATEXADDIN" val="\documentclass{article}&#10;\usepackage{amsmath}&#10;\pagestyle{empty}&#10;\begin{document}&#10;&#10;&#10;$$h_{\rm{f}} = 2 \frac{\nu}{g} &#10;\left( \frac{6 \bar v_{z_{Plate}}}{S \sin^2 \alpha \cos \alpha} \right) \left( \frac{\bar v_{z_{Plate}}}{\bar v_c} - 1 \right)$$&#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329.9587"/>
  <p:tag name="ORIGINALWIDTH" val="2215.223"/>
  <p:tag name="LATEXADDIN" val="\documentclass{article}&#10;\usepackage{amsmath}&#10;\pagestyle{empty}&#10;\begin{document}&#10;&#10;$$v_t = \frac{D_{cp}^2g}{18\nu}\frac{\rho_{cp} -    \rho_{H_2O}}{\rho_{H_2O}} \left( \frac{D_{floc}}{D_{cp}} \right) ^{\Pi_{fractal}-1}$$&#10;&#10;&#10;\end{document}"/>
  <p:tag name="IGUANATEXSIZE" val="20"/>
  <p:tag name="IGUANATEXCURSOR" val="216"/>
  <p:tag name="TRANSPARENCY" val="True"/>
  <p:tag name="FILENAME" val=""/>
  <p:tag name="LATEXENGINEID" val="0"/>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1436.071"/>
  <p:tag name="ORIGINALWIDTH" val="411.6985"/>
  <p:tag name="LATEXADDIN" val="\documentclass{article}&#10;\usepackage{amsmath}&#10;\pagestyle{empty}&#10;\begin{document}&#10;&#10;$$v_t$$&#10;$$D_{cp}$$&#10;$$D_{floc}$$&#10;$$\rho_{cp}$$&#10;$$\rho_{H_2O}$$&#10;$$\nu$$&#10;$$\Pi_{fractal}$$&#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Template>
  <TotalTime>244617</TotalTime>
  <Words>1885</Words>
  <Application>Microsoft Office PowerPoint</Application>
  <PresentationFormat>Widescreen</PresentationFormat>
  <Paragraphs>212</Paragraphs>
  <Slides>28</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Symbol</vt:lpstr>
      <vt:lpstr>Candara</vt:lpstr>
      <vt:lpstr>Cambria Math</vt:lpstr>
      <vt:lpstr>Times New Roman</vt:lpstr>
      <vt:lpstr>Arial</vt:lpstr>
      <vt:lpstr>Monotype Sorts</vt:lpstr>
      <vt:lpstr>Wingdings</vt:lpstr>
      <vt:lpstr>Century Gothic</vt:lpstr>
      <vt:lpstr>SWOT 2021</vt:lpstr>
      <vt:lpstr>Equation</vt:lpstr>
      <vt:lpstr>PowerPoint Presentation</vt:lpstr>
      <vt:lpstr>Primary filter observations</vt:lpstr>
      <vt:lpstr>Primary filters reduce settled water turbidity</vt:lpstr>
      <vt:lpstr>Vertical Flow Sedimentation Tanks</vt:lpstr>
      <vt:lpstr>Stagnant Water  (or Ripe for Innovation?)</vt:lpstr>
      <vt:lpstr>Time to switch strategies</vt:lpstr>
      <vt:lpstr>AguaClarifier Velocities</vt:lpstr>
      <vt:lpstr>Plate Settler Redesign: Ideal plate settlers</vt:lpstr>
      <vt:lpstr>Comparison with Q/As</vt:lpstr>
      <vt:lpstr>Equation for capture velocity</vt:lpstr>
      <vt:lpstr>Performance ratio (conventional to plate/tube settlers)</vt:lpstr>
      <vt:lpstr>Thick Plate Settlers</vt:lpstr>
      <vt:lpstr>Thick Plate Settlers</vt:lpstr>
      <vt:lpstr>Infinite Horizontal Plates: Boundary Conditions</vt:lpstr>
      <vt:lpstr>Navier Stokes Flow between Plates</vt:lpstr>
      <vt:lpstr>Laminar Flow through Circular Tubes: Equations no gravity</vt:lpstr>
      <vt:lpstr>Velocity gradient at the wall</vt:lpstr>
      <vt:lpstr>Floc Rollup Constraint</vt:lpstr>
      <vt:lpstr>Spacing as a function of floc terminal velocity</vt:lpstr>
      <vt:lpstr>Given fractal dimension = 2</vt:lpstr>
      <vt:lpstr>Slide Capture Velocity</vt:lpstr>
      <vt:lpstr>Experimental Evidence that the Slide Capture Velocity Matters</vt:lpstr>
      <vt:lpstr>Pressure drop (from head loss) through plate settlers</vt:lpstr>
      <vt:lpstr>Plate Settler Head Loss </vt:lpstr>
      <vt:lpstr>Lab scale floc filter, tube settler, floc hopper</vt:lpstr>
      <vt:lpstr>PowerPoint Presentation</vt:lpstr>
      <vt:lpstr>Floc Terminal Velocity does increase with diameter</vt:lpstr>
      <vt:lpstr>How can you drain and then refill an AguaClarifier?</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Treatment</dc:title>
  <dc:creator>Monroe Weber-Shirk</dc:creator>
  <cp:lastModifiedBy>Monroe Weber-Shirk</cp:lastModifiedBy>
  <cp:revision>7392</cp:revision>
  <dcterms:created xsi:type="dcterms:W3CDTF">2004-08-02T19:16:35Z</dcterms:created>
  <dcterms:modified xsi:type="dcterms:W3CDTF">2022-02-17T18:43:48Z</dcterms:modified>
</cp:coreProperties>
</file>