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0" r:id="rId1"/>
  </p:sldMasterIdLst>
  <p:notesMasterIdLst>
    <p:notesMasterId r:id="rId26"/>
  </p:notesMasterIdLst>
  <p:handoutMasterIdLst>
    <p:handoutMasterId r:id="rId27"/>
  </p:handoutMasterIdLst>
  <p:sldIdLst>
    <p:sldId id="319" r:id="rId2"/>
    <p:sldId id="278" r:id="rId3"/>
    <p:sldId id="298" r:id="rId4"/>
    <p:sldId id="320" r:id="rId5"/>
    <p:sldId id="279" r:id="rId6"/>
    <p:sldId id="292" r:id="rId7"/>
    <p:sldId id="280" r:id="rId8"/>
    <p:sldId id="296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4" r:id="rId17"/>
    <p:sldId id="257" r:id="rId18"/>
    <p:sldId id="295" r:id="rId19"/>
    <p:sldId id="266" r:id="rId20"/>
    <p:sldId id="277" r:id="rId21"/>
    <p:sldId id="268" r:id="rId22"/>
    <p:sldId id="258" r:id="rId23"/>
    <p:sldId id="269" r:id="rId24"/>
    <p:sldId id="270" r:id="rId25"/>
  </p:sldIdLst>
  <p:sldSz cx="9144000" cy="6858000" type="screen4x3"/>
  <p:notesSz cx="6858000" cy="9296400"/>
  <p:embeddedFontLst>
    <p:embeddedFont>
      <p:font typeface="SimHei" panose="020B0604020202020204" charset="-122"/>
      <p:regular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86391" autoAdjust="0"/>
  </p:normalViewPr>
  <p:slideViewPr>
    <p:cSldViewPr snapToGrid="0">
      <p:cViewPr varScale="1">
        <p:scale>
          <a:sx n="88" d="100"/>
          <a:sy n="88" d="100"/>
        </p:scale>
        <p:origin x="74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all else fails, do not hesitate to apply extreme conditions; it may be a mistake to ease into the problem. Many years ago it was believed that molds grew best when cultured as a floating pad of mycelium in a pool of nutrient solution. It was common wisdom that poking at the pad or disturbing it too much interfered with good growth. Then in 1933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Perquin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Kluyver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showed that shake flask culture - continuous vigorous agitation - was a good way to grow molds. Thus they opened up the whole era of deep-tank submerged cultivation which has become the foundation of modern fermentation technology.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K. Finn “The Fun and Challenge of Applied Research”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http://onlinelibrary.wiley.com/doi/10.1002/btpr.5420020102/epdf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10DE02E4-A158-45AA-B5D0-F76AD53DDB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Assemble a team!</a:t>
            </a:r>
          </a:p>
          <a:p>
            <a:r>
              <a:rPr lang="en-US" dirty="0" smtClean="0"/>
              <a:t>Humility</a:t>
            </a:r>
            <a:r>
              <a:rPr lang="en-US" baseline="0" dirty="0" smtClean="0"/>
              <a:t> to acknowledge what you don’t know</a:t>
            </a:r>
          </a:p>
          <a:p>
            <a:r>
              <a:rPr lang="en-US" baseline="0" dirty="0" smtClean="0"/>
              <a:t>Push the edge</a:t>
            </a:r>
            <a:endParaRPr lang="en-US" dirty="0" smtClean="0"/>
          </a:p>
          <a:p>
            <a:r>
              <a:rPr lang="en-US" dirty="0" smtClean="0"/>
              <a:t>Immerse yourself in the context of the problem</a:t>
            </a:r>
          </a:p>
          <a:p>
            <a:r>
              <a:rPr lang="en-US" dirty="0" smtClean="0"/>
              <a:t>Learn the state of the art theories, but don’t assume they are all correct</a:t>
            </a:r>
          </a:p>
          <a:p>
            <a:r>
              <a:rPr lang="en-US" dirty="0" smtClean="0"/>
              <a:t>Identify the constraints that are preventing advance in an attribute that is important, then break the rules</a:t>
            </a:r>
          </a:p>
          <a:p>
            <a:r>
              <a:rPr lang="en-US" dirty="0" smtClean="0"/>
              <a:t>Beware of places where authors say “it is well known that….” or “standard practice for many years has been…”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(levers or pulleys)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 userDrawn="1"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21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E4Hs7EJzNGo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CEE4520/wiki/Ide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Motivation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Short Walk to the Edge of Knowledge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Evolution vs Big Leaps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Context powers Innovation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Diverse network – be a node</a:t>
            </a:r>
            <a:r>
              <a:rPr lang="en-US" dirty="0" smtClean="0"/>
              <a:t>!</a:t>
            </a:r>
          </a:p>
          <a:p>
            <a:r>
              <a:rPr lang="en-US" dirty="0" smtClean="0">
                <a:hlinkClick r:id="rId8" action="ppaction://hlinksldjump"/>
              </a:rPr>
              <a:t>Mass production</a:t>
            </a:r>
            <a:endParaRPr lang="en-US" dirty="0" smtClean="0"/>
          </a:p>
          <a:p>
            <a:r>
              <a:rPr lang="en-US" dirty="0" smtClean="0"/>
              <a:t>Tools build tools</a:t>
            </a:r>
            <a:r>
              <a:rPr lang="en-US" dirty="0"/>
              <a:t> (and </a:t>
            </a:r>
            <a:r>
              <a:rPr lang="en-US" dirty="0">
                <a:hlinkClick r:id="rId9" action="ppaction://hlinksldjump"/>
              </a:rPr>
              <a:t>jigs</a:t>
            </a:r>
            <a:r>
              <a:rPr lang="en-US" dirty="0"/>
              <a:t>)</a:t>
            </a:r>
            <a:r>
              <a:rPr lang="en-US" dirty="0" smtClean="0"/>
              <a:t> to invent</a:t>
            </a:r>
          </a:p>
          <a:p>
            <a:r>
              <a:rPr lang="en-US" dirty="0" smtClean="0">
                <a:hlinkClick r:id="rId10" action="ppaction://hlinksldjump"/>
              </a:rPr>
              <a:t>The best designers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6" y="228600"/>
            <a:ext cx="8227423" cy="1143000"/>
          </a:xfrm>
        </p:spPr>
        <p:txBody>
          <a:bodyPr/>
          <a:lstStyle/>
          <a:p>
            <a:r>
              <a:rPr lang="en-US" dirty="0" smtClean="0"/>
              <a:t>Are you Ready for the Transition to Mass Production?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Environmental Engineers have resisted standardization</a:t>
            </a:r>
          </a:p>
          <a:p>
            <a:r>
              <a:rPr lang="en-US" dirty="0" smtClean="0"/>
              <a:t>Each water treatment plant was custom designed</a:t>
            </a:r>
          </a:p>
          <a:p>
            <a:r>
              <a:rPr lang="en-US" dirty="0" smtClean="0"/>
              <a:t>Perhaps we saw this as job security</a:t>
            </a:r>
          </a:p>
          <a:p>
            <a:r>
              <a:rPr lang="en-US" dirty="0" smtClean="0"/>
              <a:t>We liked to think that each problem we were solving was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2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AguaClara Introduces Mass Production of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Ford in 1903, "I will build a car for the great multitude."</a:t>
            </a:r>
          </a:p>
          <a:p>
            <a:r>
              <a:rPr lang="en-US" dirty="0" smtClean="0"/>
              <a:t>AguaClara in 2005…</a:t>
            </a:r>
            <a:br>
              <a:rPr lang="en-US" dirty="0" smtClean="0"/>
            </a:br>
            <a:r>
              <a:rPr lang="en-US" dirty="0" smtClean="0"/>
              <a:t>We will design a water treatment plant for </a:t>
            </a:r>
            <a:r>
              <a:rPr lang="en-US" dirty="0" err="1" smtClean="0"/>
              <a:t>Ojojona</a:t>
            </a:r>
            <a:endParaRPr lang="en-US" dirty="0" smtClean="0"/>
          </a:p>
          <a:p>
            <a:r>
              <a:rPr lang="en-US" dirty="0" smtClean="0"/>
              <a:t>AguaClara in 2006…</a:t>
            </a:r>
            <a:br>
              <a:rPr lang="en-US" dirty="0" smtClean="0"/>
            </a:br>
            <a:r>
              <a:rPr lang="en-US" dirty="0" smtClean="0"/>
              <a:t>We will build a jig that can design customized water treatment plants for the great multitude</a:t>
            </a:r>
          </a:p>
          <a:p>
            <a:r>
              <a:rPr lang="en-US" dirty="0" smtClean="0"/>
              <a:t>AguaClara in 2017… time for a new jig!</a:t>
            </a:r>
          </a:p>
        </p:txBody>
      </p:sp>
    </p:spTree>
    <p:extLst>
      <p:ext uri="{BB962C8B-B14F-4D97-AF65-F5344CB8AC3E}">
        <p14:creationId xmlns:p14="http://schemas.microsoft.com/office/powerpoint/2010/main" val="364153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04800"/>
            <a:ext cx="8455741" cy="1143000"/>
          </a:xfrm>
        </p:spPr>
        <p:txBody>
          <a:bodyPr/>
          <a:lstStyle/>
          <a:p>
            <a:r>
              <a:rPr lang="en-US" sz="4000" dirty="0" smtClean="0"/>
              <a:t>Jigs: </a:t>
            </a:r>
            <a:br>
              <a:rPr lang="en-US" sz="4000" dirty="0" smtClean="0"/>
            </a:br>
            <a:r>
              <a:rPr lang="en-US" sz="4000" dirty="0" smtClean="0"/>
              <a:t>Can you connect this to AguaClara?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jig</a:t>
            </a:r>
            <a:r>
              <a:rPr lang="en-US" sz="2800" dirty="0" smtClean="0"/>
              <a:t> is any of a large class of tools that help to control the location or motion (or both) of a tool. </a:t>
            </a:r>
          </a:p>
          <a:p>
            <a:r>
              <a:rPr lang="en-US" sz="2800" dirty="0" smtClean="0"/>
              <a:t>The primary purpose for a jig is for repeatability and exact duplication of a part for reproduction. </a:t>
            </a:r>
          </a:p>
          <a:p>
            <a:r>
              <a:rPr lang="en-US" sz="2800" dirty="0" smtClean="0"/>
              <a:t>In the advent of automation and CNC machines, jigs are not required because the tool path is digitally programmed and stored in memory.</a:t>
            </a:r>
          </a:p>
          <a:p>
            <a:endParaRPr lang="en-US" sz="2800" dirty="0" smtClean="0"/>
          </a:p>
          <a:p>
            <a:r>
              <a:rPr lang="en-US" sz="2800" dirty="0" smtClean="0"/>
              <a:t>The jig is often much more complicated than the piece being built!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190755" y="62541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 smtClean="0"/>
              <a:t>http://en.wikipedia.org/wiki/Jig_%28tool%29</a:t>
            </a:r>
            <a:endParaRPr lang="en-US" sz="1800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01894" y="3963022"/>
            <a:ext cx="5620119" cy="4227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9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009968" cy="4114800"/>
          </a:xfrm>
        </p:spPr>
        <p:txBody>
          <a:bodyPr/>
          <a:lstStyle/>
          <a:p>
            <a:r>
              <a:rPr lang="en-US" dirty="0" smtClean="0"/>
              <a:t>Provide control and repeatability for production work</a:t>
            </a:r>
          </a:p>
          <a:p>
            <a:r>
              <a:rPr lang="en-US" dirty="0" smtClean="0"/>
              <a:t>I’ve been making jigs since the late 1970s</a:t>
            </a:r>
          </a:p>
          <a:p>
            <a:r>
              <a:rPr lang="en-US" dirty="0" smtClean="0"/>
              <a:t>Wooden stars, tops, </a:t>
            </a:r>
            <a:br>
              <a:rPr lang="en-US" dirty="0" smtClean="0"/>
            </a:br>
            <a:r>
              <a:rPr lang="en-US" dirty="0" smtClean="0"/>
              <a:t>and windmill blades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0"/>
            <a:ext cx="1905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1240" y="2308123"/>
            <a:ext cx="2292760" cy="22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75705" y="4889705"/>
            <a:ext cx="1968295" cy="1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860" y="4670051"/>
            <a:ext cx="1676400" cy="2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87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Jigs: Provide control and repeatability for production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concept of a jig to the next level</a:t>
            </a:r>
          </a:p>
          <a:p>
            <a:r>
              <a:rPr lang="en-US" dirty="0" err="1" smtClean="0"/>
              <a:t>ProCoDA</a:t>
            </a:r>
            <a:r>
              <a:rPr lang="en-US" dirty="0" smtClean="0"/>
              <a:t> – a jig that can be easily configured to automate many different kinds of experiments</a:t>
            </a:r>
          </a:p>
          <a:p>
            <a:r>
              <a:rPr lang="en-US" dirty="0" err="1" smtClean="0"/>
              <a:t>aide_design</a:t>
            </a:r>
            <a:r>
              <a:rPr lang="en-US" dirty="0" smtClean="0"/>
              <a:t> – a jig that can easily be configured to produce designs of anything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Your code should allow a change to a starting assumption and have that change carry the WHOLE WAY through the 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9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how engineers created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706880"/>
            <a:ext cx="3962400" cy="4114800"/>
          </a:xfrm>
        </p:spPr>
        <p:txBody>
          <a:bodyPr/>
          <a:lstStyle/>
          <a:p>
            <a:r>
              <a:rPr lang="en-US" sz="2400" dirty="0" smtClean="0"/>
              <a:t>Room full of draftsmen </a:t>
            </a:r>
          </a:p>
          <a:p>
            <a:r>
              <a:rPr lang="en-US" sz="2400" dirty="0" smtClean="0"/>
              <a:t>Computer drawing 2-D then 3-D</a:t>
            </a:r>
          </a:p>
          <a:p>
            <a:r>
              <a:rPr lang="en-US" sz="2400" dirty="0" smtClean="0"/>
              <a:t>Parametric drawing (given H, W, L, T it can draw a tank)</a:t>
            </a:r>
          </a:p>
          <a:p>
            <a:r>
              <a:rPr lang="en-US" sz="2400" dirty="0" smtClean="0"/>
              <a:t>Engineered Parametric Drawing (given flow rate it can draw a municipal water treatment plant)</a:t>
            </a:r>
          </a:p>
          <a:p>
            <a:r>
              <a:rPr lang="en-US" sz="2400" dirty="0" err="1" smtClean="0"/>
              <a:t>Aide_design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www.hq.nasa.gov/office/pao/History/diagrams/ad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570837" cy="3995674"/>
          </a:xfrm>
          <a:prstGeom prst="rect">
            <a:avLst/>
          </a:prstGeom>
          <a:noFill/>
        </p:spPr>
      </p:pic>
      <p:pic>
        <p:nvPicPr>
          <p:cNvPr id="1028" name="Picture 4" descr="http://4.bp.blogspot.com/_J-xsP0V6qCg/TRzVN1BV1YI/AAAAAAAAANg/oq0Ra0FAhq8/s400/80004_DB_Bldg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1818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94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Invent?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EVERYTHING including the Question</a:t>
            </a:r>
          </a:p>
          <a:p>
            <a:r>
              <a:rPr lang="en-US" dirty="0" smtClean="0"/>
              <a:t>Ask WHY?</a:t>
            </a:r>
          </a:p>
          <a:p>
            <a:r>
              <a:rPr lang="en-US" dirty="0" smtClean="0"/>
              <a:t>Sketch new ideas – create a ranking </a:t>
            </a:r>
          </a:p>
          <a:p>
            <a:r>
              <a:rPr lang="en-US" dirty="0" smtClean="0"/>
              <a:t>Remember what you know</a:t>
            </a:r>
          </a:p>
          <a:p>
            <a:r>
              <a:rPr lang="en-US" dirty="0" smtClean="0"/>
              <a:t>Question your assumptions</a:t>
            </a:r>
          </a:p>
          <a:p>
            <a:r>
              <a:rPr lang="en-US" dirty="0" smtClean="0"/>
              <a:t>Take it to the extremes</a:t>
            </a:r>
          </a:p>
          <a:p>
            <a:r>
              <a:rPr lang="en-US" dirty="0" smtClean="0"/>
              <a:t>Remember sustainability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120" y="2713780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Why baffles?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087" y="2234663"/>
            <a:ext cx="611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1"/>
                </a:solidFill>
              </a:rPr>
              <a:t>Why not make deep flocculators more efficient?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193" y="391942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Mass is conserved 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4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Intelligent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117" cy="4525963"/>
          </a:xfrm>
        </p:spPr>
        <p:txBody>
          <a:bodyPr/>
          <a:lstStyle/>
          <a:p>
            <a:r>
              <a:rPr lang="en-US" dirty="0" smtClean="0"/>
              <a:t>Identify the 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bjectives</a:t>
            </a:r>
            <a:endParaRPr lang="en-US" dirty="0" smtClean="0"/>
          </a:p>
          <a:p>
            <a:r>
              <a:rPr lang="en-US" dirty="0" smtClean="0"/>
              <a:t>Identifying the correct </a:t>
            </a:r>
            <a:r>
              <a:rPr lang="en-US" b="1" u="sng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onstraints</a:t>
            </a:r>
            <a:r>
              <a:rPr lang="en-US" dirty="0" smtClean="0"/>
              <a:t> (sketch them) and create dimensionless parameters</a:t>
            </a:r>
          </a:p>
          <a:p>
            <a:r>
              <a:rPr lang="en-US" dirty="0" smtClean="0"/>
              <a:t>Creating the best </a:t>
            </a:r>
            <a:r>
              <a:rPr lang="en-US" b="1" u="sng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lgorithms</a:t>
            </a:r>
            <a:r>
              <a:rPr lang="en-US" dirty="0" smtClean="0"/>
              <a:t> based on Physics, Constructability, Maintenance, Economics</a:t>
            </a:r>
          </a:p>
          <a:p>
            <a:r>
              <a:rPr lang="en-US" dirty="0" smtClean="0"/>
              <a:t>Converting constraints into </a:t>
            </a:r>
            <a:r>
              <a:rPr lang="en-US" b="1" u="sng" dirty="0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imensions</a:t>
            </a:r>
            <a:r>
              <a:rPr lang="en-US" dirty="0" smtClean="0"/>
              <a:t> using algorithms</a:t>
            </a:r>
          </a:p>
          <a:p>
            <a:r>
              <a:rPr lang="en-US" dirty="0" smtClean="0"/>
              <a:t>Convert Dimensions into </a:t>
            </a:r>
            <a:r>
              <a:rPr lang="en-US" b="1" dirty="0" smtClean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44379" y="2184935"/>
            <a:ext cx="312820" cy="3941228"/>
          </a:xfrm>
          <a:prstGeom prst="arc">
            <a:avLst>
              <a:gd name="adj1" fmla="val 16200000"/>
              <a:gd name="adj2" fmla="val 160772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smtClean="0"/>
              <a:t>Aesthetics matter!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Beauty in equations, algorithms, facilities, and in a healthy community</a:t>
            </a:r>
            <a:endParaRPr lang="en-US" dirty="0"/>
          </a:p>
        </p:txBody>
      </p:sp>
      <p:pic>
        <p:nvPicPr>
          <p:cNvPr id="4" name="Picture 1" descr="DSC01951.JPG"/>
          <p:cNvPicPr>
            <a:picLocks noGrp="1" noChangeAspect="1"/>
          </p:cNvPicPr>
          <p:nvPr isPhoto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4254" y="2925340"/>
            <a:ext cx="3192207" cy="23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" y="2914207"/>
            <a:ext cx="1792769" cy="239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lh3.googleusercontent.com/-yKXpMhTHtOs/VeIATQxFXWI/AAAAAAAFksQ/oEUSSgDn8dg/s1024-Ic42/DSC056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7" y="2925339"/>
            <a:ext cx="3192207" cy="23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4590" y="242319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254" y="2402120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8635" y="2402120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Matias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what if we…</a:t>
            </a:r>
          </a:p>
          <a:p>
            <a:r>
              <a:rPr lang="en-US" dirty="0" smtClean="0"/>
              <a:t>Requires a willingness to make mistakes</a:t>
            </a:r>
          </a:p>
          <a:p>
            <a:r>
              <a:rPr lang="en-US" dirty="0" smtClean="0"/>
              <a:t>Play with geometry to generate new insights</a:t>
            </a:r>
          </a:p>
          <a:p>
            <a:r>
              <a:rPr lang="en-US" dirty="0" smtClean="0"/>
              <a:t>Try to unearth and  revisit each design assumption</a:t>
            </a:r>
          </a:p>
          <a:p>
            <a:r>
              <a:rPr lang="en-US" dirty="0" smtClean="0"/>
              <a:t>Remember physics and social context: know your constraints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important is passion or a connection with meaning in your choice of a career?</a:t>
            </a:r>
          </a:p>
          <a:p>
            <a:r>
              <a:rPr lang="en-US" dirty="0" smtClean="0"/>
              <a:t>What will motivate you to get up and go to work every weekday morning?</a:t>
            </a:r>
          </a:p>
          <a:p>
            <a:r>
              <a:rPr lang="en-US" dirty="0" smtClean="0"/>
              <a:t>What kind of design project do you want to 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There is a tradeoff between creativity and “get it done fast”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87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Frugal and Generous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are going to make the world a better place we will need to be </a:t>
            </a:r>
            <a:r>
              <a:rPr lang="en-US" dirty="0" smtClean="0"/>
              <a:t>frugal and generous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Frugal: careful </a:t>
            </a:r>
            <a:r>
              <a:rPr lang="en-US" sz="2400" dirty="0"/>
              <a:t>about spending money or using things when you do not need to : using money or supplies in a very careful </a:t>
            </a:r>
            <a:r>
              <a:rPr lang="en-US" sz="2400" dirty="0" smtClean="0"/>
              <a:t>way</a:t>
            </a:r>
          </a:p>
          <a:p>
            <a:pPr marL="0" indent="0">
              <a:buNone/>
            </a:pPr>
            <a:r>
              <a:rPr lang="en-US" sz="2400" dirty="0" smtClean="0"/>
              <a:t>Generous: freely </a:t>
            </a:r>
            <a:r>
              <a:rPr lang="en-US" sz="2400" dirty="0"/>
              <a:t>giving or sharing money and other valuable things</a:t>
            </a:r>
          </a:p>
          <a:p>
            <a:pPr marL="0" indent="0">
              <a:buNone/>
            </a:pPr>
            <a:r>
              <a:rPr lang="en-US" sz="2400" dirty="0"/>
              <a:t>: providing more than the amount that is needed or normal : abundant or ample</a:t>
            </a:r>
          </a:p>
          <a:p>
            <a:pPr marL="0" indent="0">
              <a:buNone/>
            </a:pPr>
            <a:r>
              <a:rPr lang="en-US" sz="2400" dirty="0"/>
              <a:t>: showing kindness and concern for others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1026" name="Picture 2" descr="http://www.merriam-webster.com/styles/default/images/interface/mwol2010_mw_logo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" y="2591007"/>
            <a:ext cx="690563" cy="7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7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designers…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how changes in design constraints affect the geometry (rotate, invert, make it square, make it round…)</a:t>
            </a:r>
          </a:p>
          <a:p>
            <a:r>
              <a:rPr lang="en-US" dirty="0" smtClean="0"/>
              <a:t>Create multiple graphs or sketches showing relationships</a:t>
            </a:r>
          </a:p>
          <a:p>
            <a:pPr lvl="1"/>
            <a:r>
              <a:rPr lang="en-US" dirty="0" smtClean="0"/>
              <a:t>Text is NOT how you invent new ideas!</a:t>
            </a:r>
          </a:p>
          <a:p>
            <a:r>
              <a:rPr lang="en-US" dirty="0" smtClean="0"/>
              <a:t>Don’t assume a constraint is set in stone</a:t>
            </a:r>
          </a:p>
          <a:p>
            <a:pPr lvl="1"/>
            <a:r>
              <a:rPr lang="en-US" dirty="0" smtClean="0"/>
              <a:t>Exploring options quickly – fail fast!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…create with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geometry (stacked filters)</a:t>
            </a:r>
          </a:p>
          <a:p>
            <a:r>
              <a:rPr lang="en-US" dirty="0" smtClean="0"/>
              <a:t>As scales change the optimal geometry can change radically (flocculators that switch from vertical to horizontal to pipes )</a:t>
            </a:r>
          </a:p>
          <a:p>
            <a:r>
              <a:rPr lang="en-US" dirty="0" smtClean="0"/>
              <a:t>Ask what happens if we </a:t>
            </a:r>
          </a:p>
          <a:p>
            <a:pPr lvl="1"/>
            <a:r>
              <a:rPr lang="en-US" dirty="0" smtClean="0"/>
              <a:t>Turn this 90 degrees </a:t>
            </a:r>
          </a:p>
          <a:p>
            <a:pPr lvl="1"/>
            <a:r>
              <a:rPr lang="en-US" dirty="0" smtClean="0"/>
              <a:t>Rotate this so it lines up with the plate settlers</a:t>
            </a:r>
          </a:p>
          <a:p>
            <a:pPr lvl="1"/>
            <a:r>
              <a:rPr lang="en-US" dirty="0" smtClean="0"/>
              <a:t>Try a different layout</a:t>
            </a:r>
          </a:p>
          <a:p>
            <a:r>
              <a:rPr lang="en-US" dirty="0" smtClean="0"/>
              <a:t>Select the simple solutions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…use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aguaclara</a:t>
            </a:r>
            <a:r>
              <a:rPr lang="en-US" dirty="0" smtClean="0"/>
              <a:t> code as needed. No need to recreate the code. </a:t>
            </a:r>
          </a:p>
          <a:p>
            <a:r>
              <a:rPr lang="en-US" dirty="0" smtClean="0"/>
              <a:t>Investigate what others have done to solve similar problems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…write in a </a:t>
            </a:r>
            <a:r>
              <a:rPr lang="en-US" dirty="0" err="1" smtClean="0"/>
              <a:t>Colab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Craft a report that can be read from top to bottom</a:t>
            </a:r>
          </a:p>
          <a:p>
            <a:r>
              <a:rPr lang="en-US" dirty="0" smtClean="0"/>
              <a:t>Include sketches, equations, comparisons</a:t>
            </a:r>
          </a:p>
          <a:p>
            <a:r>
              <a:rPr lang="en-US" dirty="0" smtClean="0"/>
              <a:t>Spell check</a:t>
            </a:r>
          </a:p>
          <a:p>
            <a:r>
              <a:rPr lang="en-US" dirty="0" smtClean="0"/>
              <a:t>Proofread the entire document before submission</a:t>
            </a:r>
          </a:p>
          <a:p>
            <a:r>
              <a:rPr lang="en-US" dirty="0" smtClean="0"/>
              <a:t>Explain </a:t>
            </a:r>
            <a:r>
              <a:rPr lang="en-US" dirty="0"/>
              <a:t>your solution steps from objectives to constraints to algorithms to dimensions to </a:t>
            </a:r>
            <a:r>
              <a:rPr lang="en-US" dirty="0" smtClean="0"/>
              <a:t>layout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Historically the ideas from Capstone design projects have moved into the AguaClara Design Engine or became research projects</a:t>
            </a:r>
          </a:p>
          <a:p>
            <a:pPr lvl="1"/>
            <a:r>
              <a:rPr lang="en-US" sz="2400" dirty="0" smtClean="0"/>
              <a:t>Flow controller – dose controller</a:t>
            </a:r>
          </a:p>
          <a:p>
            <a:pPr lvl="1"/>
            <a:r>
              <a:rPr lang="en-US" sz="2400" dirty="0" smtClean="0"/>
              <a:t>Vertical flow flocculator design</a:t>
            </a:r>
          </a:p>
          <a:p>
            <a:pPr lvl="1"/>
            <a:r>
              <a:rPr lang="en-US" sz="2400" dirty="0" smtClean="0"/>
              <a:t>Economic analysis of flocculator channel width</a:t>
            </a:r>
          </a:p>
          <a:p>
            <a:pPr lvl="1"/>
            <a:r>
              <a:rPr lang="en-US" sz="2400" dirty="0" smtClean="0"/>
              <a:t>Arsenic removal</a:t>
            </a:r>
          </a:p>
          <a:p>
            <a:pPr lvl="1"/>
            <a:r>
              <a:rPr lang="en-US" sz="2400" dirty="0" smtClean="0"/>
              <a:t>Small (1 L/s)  and large (1000 L/s) plants</a:t>
            </a:r>
          </a:p>
          <a:p>
            <a:pPr lvl="1"/>
            <a:r>
              <a:rPr lang="en-US" sz="2400" dirty="0" smtClean="0"/>
              <a:t>Chlorinators</a:t>
            </a:r>
          </a:p>
          <a:p>
            <a:pPr lvl="1"/>
            <a:r>
              <a:rPr lang="en-US" sz="2400" dirty="0" smtClean="0"/>
              <a:t>Enclosed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pPr lvl="1"/>
            <a:r>
              <a:rPr lang="en-US" sz="2400" dirty="0" smtClean="0"/>
              <a:t>New inlet system for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8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Water Treatment Plant Designs for specific </a:t>
            </a:r>
            <a:r>
              <a:rPr lang="en-US" sz="2400" dirty="0" smtClean="0"/>
              <a:t>communities</a:t>
            </a:r>
          </a:p>
          <a:p>
            <a:r>
              <a:rPr lang="en-US" sz="2400" dirty="0"/>
              <a:t>Residuals </a:t>
            </a:r>
            <a:r>
              <a:rPr lang="en-US" sz="2400" dirty="0" smtClean="0"/>
              <a:t>management</a:t>
            </a:r>
          </a:p>
          <a:p>
            <a:r>
              <a:rPr lang="en-US" sz="2400" dirty="0"/>
              <a:t>Improved Entrance </a:t>
            </a:r>
            <a:r>
              <a:rPr lang="en-US" sz="2400" dirty="0" smtClean="0"/>
              <a:t>Tank</a:t>
            </a:r>
          </a:p>
          <a:p>
            <a:r>
              <a:rPr lang="en-US" sz="2400" dirty="0"/>
              <a:t>High flow </a:t>
            </a:r>
            <a:r>
              <a:rPr lang="en-US" sz="2400" dirty="0" smtClean="0"/>
              <a:t>Chemical Dose Controller</a:t>
            </a:r>
          </a:p>
          <a:p>
            <a:r>
              <a:rPr lang="en-US" sz="2400" dirty="0"/>
              <a:t>180+ L/s </a:t>
            </a:r>
            <a:r>
              <a:rPr lang="en-US" sz="2400" dirty="0" err="1" smtClean="0"/>
              <a:t>Flocculator</a:t>
            </a:r>
            <a:endParaRPr lang="en-US" sz="2400" dirty="0" smtClean="0"/>
          </a:p>
          <a:p>
            <a:r>
              <a:rPr lang="en-US" sz="2400" dirty="0" smtClean="0"/>
              <a:t>100</a:t>
            </a:r>
            <a:r>
              <a:rPr lang="en-US" sz="2400" dirty="0"/>
              <a:t>+ L/s </a:t>
            </a:r>
            <a:r>
              <a:rPr lang="en-US" sz="2400" dirty="0" smtClean="0"/>
              <a:t>Sedimentation Tank</a:t>
            </a:r>
            <a:endParaRPr lang="en-US" sz="2400" dirty="0"/>
          </a:p>
          <a:p>
            <a:r>
              <a:rPr lang="en-US" sz="2400" dirty="0"/>
              <a:t>Plant layout for 480 </a:t>
            </a:r>
            <a:r>
              <a:rPr lang="en-US" sz="2400" dirty="0" smtClean="0"/>
              <a:t>L/s</a:t>
            </a:r>
          </a:p>
          <a:p>
            <a:r>
              <a:rPr lang="en-US" sz="2400" dirty="0" smtClean="0"/>
              <a:t>Pesticide removal with activated carbon</a:t>
            </a:r>
          </a:p>
          <a:p>
            <a:r>
              <a:rPr lang="en-US" sz="2400" dirty="0" smtClean="0"/>
              <a:t>UV disinfection</a:t>
            </a:r>
          </a:p>
          <a:p>
            <a:r>
              <a:rPr lang="en-US" sz="2400" dirty="0" smtClean="0"/>
              <a:t>AguaClara on a skid</a:t>
            </a:r>
          </a:p>
        </p:txBody>
      </p:sp>
    </p:spTree>
    <p:extLst>
      <p:ext uri="{BB962C8B-B14F-4D97-AF65-F5344CB8AC3E}">
        <p14:creationId xmlns:p14="http://schemas.microsoft.com/office/powerpoint/2010/main" val="25860957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learning new things are </a:t>
            </a:r>
            <a:r>
              <a:rPr lang="en-US" dirty="0" smtClean="0"/>
              <a:t>incredible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very short walk to the edge of knowledge</a:t>
            </a:r>
          </a:p>
          <a:p>
            <a:r>
              <a:rPr lang="en-US" dirty="0" smtClean="0"/>
              <a:t>There is always potential for evolution in theory, design, and practice</a:t>
            </a:r>
          </a:p>
          <a:p>
            <a:r>
              <a:rPr lang="en-US" dirty="0" smtClean="0"/>
              <a:t>Evolution doesn’t necessarily take you to the best solution!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13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Major improvements to water treatment technologies are still possible!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can be a big break from evolution (or from state-of-the-art) </a:t>
            </a:r>
          </a:p>
          <a:p>
            <a:pPr lvl="1"/>
            <a:r>
              <a:rPr lang="en-US" dirty="0" smtClean="0"/>
              <a:t>Dose controller</a:t>
            </a:r>
          </a:p>
          <a:p>
            <a:pPr lvl="1"/>
            <a:r>
              <a:rPr lang="en-US" dirty="0" smtClean="0"/>
              <a:t>Stacked rapid sand filters</a:t>
            </a:r>
          </a:p>
          <a:p>
            <a:r>
              <a:rPr lang="en-US" dirty="0" smtClean="0"/>
              <a:t>Dramatic changes in design targets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Sedup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>
                <a:ea typeface="SimHei" pitchFamily="49" charset="-122"/>
              </a:rPr>
              <a:t>G</a:t>
            </a:r>
            <a:r>
              <a:rPr lang="en-US" baseline="-25000" dirty="0" err="1" smtClean="0"/>
              <a:t>Floc</a:t>
            </a:r>
            <a:r>
              <a:rPr lang="en-US" dirty="0" smtClean="0"/>
              <a:t>, depth of floc blanket)</a:t>
            </a:r>
          </a:p>
          <a:p>
            <a:r>
              <a:rPr lang="en-US" dirty="0" smtClean="0"/>
              <a:t>Try extreme conditions and learn what fails or perhaps find unexpected success!</a:t>
            </a:r>
          </a:p>
          <a:p>
            <a:pPr lvl="1"/>
            <a:r>
              <a:rPr lang="en-US" dirty="0" smtClean="0"/>
              <a:t>Settlers and diffusers!</a:t>
            </a:r>
          </a:p>
        </p:txBody>
      </p:sp>
    </p:spTree>
    <p:extLst>
      <p:ext uri="{BB962C8B-B14F-4D97-AF65-F5344CB8AC3E}">
        <p14:creationId xmlns:p14="http://schemas.microsoft.com/office/powerpoint/2010/main" val="275158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 are born in a 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never perfected an invention that I did not think about in terms of the service it might give others...I find out what the world needs, then I proceed to invent it. -Thomas Edison</a:t>
            </a:r>
          </a:p>
          <a:p>
            <a:r>
              <a:rPr lang="en-US" dirty="0" smtClean="0"/>
              <a:t>Learn the history and current state of the technology</a:t>
            </a:r>
          </a:p>
          <a:p>
            <a:r>
              <a:rPr lang="en-US" dirty="0" smtClean="0"/>
              <a:t>Then question it all and proceed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5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Innovators Build Bridges between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connections with completely different networks</a:t>
            </a:r>
          </a:p>
          <a:p>
            <a:pPr lvl="1"/>
            <a:r>
              <a:rPr lang="en-US" dirty="0" smtClean="0"/>
              <a:t>Get outside your social class, your country, your business, your university</a:t>
            </a:r>
          </a:p>
          <a:p>
            <a:pPr lvl="1"/>
            <a:r>
              <a:rPr lang="en-US" dirty="0" smtClean="0"/>
              <a:t>Get diverse experiences, take things apart, experiment, fail, </a:t>
            </a:r>
            <a:r>
              <a:rPr lang="en-US" b="1" dirty="0" smtClean="0"/>
              <a:t>observe…</a:t>
            </a:r>
          </a:p>
          <a:p>
            <a:r>
              <a:rPr lang="en-US" b="1" dirty="0" smtClean="0"/>
              <a:t>Flocculate Ideas!</a:t>
            </a:r>
          </a:p>
          <a:p>
            <a:r>
              <a:rPr lang="en-US" b="1" dirty="0" smtClean="0"/>
              <a:t>Be a node!</a:t>
            </a:r>
          </a:p>
          <a:p>
            <a:endParaRPr lang="en-US" dirty="0"/>
          </a:p>
        </p:txBody>
      </p:sp>
      <p:pic>
        <p:nvPicPr>
          <p:cNvPr id="1026" name="Picture 2" descr="Image result for nodes in 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210425" y="5219699"/>
            <a:ext cx="23812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an Engineer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using Google?</a:t>
            </a:r>
          </a:p>
          <a:p>
            <a:r>
              <a:rPr lang="en-US" dirty="0" smtClean="0"/>
              <a:t>Satisfied with making one design at a time?</a:t>
            </a:r>
          </a:p>
          <a:p>
            <a:r>
              <a:rPr lang="en-US" dirty="0" smtClean="0"/>
              <a:t>Able to think about the context and create new solutions and new algorithms?</a:t>
            </a:r>
          </a:p>
          <a:p>
            <a:r>
              <a:rPr lang="en-US" dirty="0" smtClean="0"/>
              <a:t>Able to generalize the problem and the solution</a:t>
            </a:r>
          </a:p>
          <a:p>
            <a:r>
              <a:rPr lang="en-US" dirty="0" smtClean="0"/>
              <a:t>Intrigued by the possibility of creating new systems (and jigs)?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552" y="1669212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</a:rPr>
              <a:t>Did you need Cornell for this?</a:t>
            </a:r>
            <a:endParaRPr lang="en-US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5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7182</TotalTime>
  <Words>1371</Words>
  <Application>Microsoft Office PowerPoint</Application>
  <PresentationFormat>On-screen Show (4:3)</PresentationFormat>
  <Paragraphs>183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SimHei</vt:lpstr>
      <vt:lpstr>Arial</vt:lpstr>
      <vt:lpstr>Times New Roman</vt:lpstr>
      <vt:lpstr>Wingdings</vt:lpstr>
      <vt:lpstr>Candara</vt:lpstr>
      <vt:lpstr>Lecture 4540 2016</vt:lpstr>
      <vt:lpstr>Invent</vt:lpstr>
      <vt:lpstr>Why are you here?</vt:lpstr>
      <vt:lpstr>History of Projects</vt:lpstr>
      <vt:lpstr>Project Ideas</vt:lpstr>
      <vt:lpstr>The opportunities for learning new things are incredible</vt:lpstr>
      <vt:lpstr>Major improvements to water treatment technologies are still possible! </vt:lpstr>
      <vt:lpstr>Invention are born in a context</vt:lpstr>
      <vt:lpstr>Innovators Build Bridges between Networks</vt:lpstr>
      <vt:lpstr>What kind of an Engineer are you?</vt:lpstr>
      <vt:lpstr>Are you Ready for the Transition to Mass Production?</vt:lpstr>
      <vt:lpstr>AguaClara Introduces Mass Production of Designs</vt:lpstr>
      <vt:lpstr>Jigs:  Can you connect this to AguaClara?</vt:lpstr>
      <vt:lpstr>Jigs…</vt:lpstr>
      <vt:lpstr>Jigs: Provide control and repeatability for production work</vt:lpstr>
      <vt:lpstr>Evolution of how engineers created drawings</vt:lpstr>
      <vt:lpstr>How do you Invent?</vt:lpstr>
      <vt:lpstr>What is Intelligent Design?</vt:lpstr>
      <vt:lpstr>Beauty? Aesthetics matter!</vt:lpstr>
      <vt:lpstr>Innovation</vt:lpstr>
      <vt:lpstr>Frugal and Generous</vt:lpstr>
      <vt:lpstr>The best designers…</vt:lpstr>
      <vt:lpstr>…create with geometry</vt:lpstr>
      <vt:lpstr>…use tools</vt:lpstr>
      <vt:lpstr>…write in a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mw24</cp:lastModifiedBy>
  <cp:revision>396</cp:revision>
  <cp:lastPrinted>2017-10-18T15:42:17Z</cp:lastPrinted>
  <dcterms:created xsi:type="dcterms:W3CDTF">2010-11-27T13:46:58Z</dcterms:created>
  <dcterms:modified xsi:type="dcterms:W3CDTF">2019-09-16T15:37:50Z</dcterms:modified>
</cp:coreProperties>
</file>