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9.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10.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1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3.xml" ContentType="application/vnd.openxmlformats-officedocument.presentationml.notesSlide+xml"/>
  <Override PartName="/ppt/tags/tag99.xml" ContentType="application/vnd.openxmlformats-officedocument.presentationml.tags+xml"/>
  <Override PartName="/ppt/notesSlides/notesSlide14.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5.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36" r:id="rId2"/>
    <p:sldMasterId id="2147483748" r:id="rId3"/>
    <p:sldMasterId id="2147483760" r:id="rId4"/>
    <p:sldMasterId id="2147483772" r:id="rId5"/>
    <p:sldMasterId id="2147483784" r:id="rId6"/>
    <p:sldMasterId id="2147483796" r:id="rId7"/>
    <p:sldMasterId id="2147483808" r:id="rId8"/>
    <p:sldMasterId id="2147483820" r:id="rId9"/>
    <p:sldMasterId id="2147483832" r:id="rId10"/>
    <p:sldMasterId id="2147483844" r:id="rId11"/>
  </p:sldMasterIdLst>
  <p:notesMasterIdLst>
    <p:notesMasterId r:id="rId47"/>
  </p:notesMasterIdLst>
  <p:handoutMasterIdLst>
    <p:handoutMasterId r:id="rId48"/>
  </p:handoutMasterIdLst>
  <p:sldIdLst>
    <p:sldId id="289" r:id="rId12"/>
    <p:sldId id="307" r:id="rId13"/>
    <p:sldId id="257" r:id="rId14"/>
    <p:sldId id="424" r:id="rId15"/>
    <p:sldId id="425" r:id="rId16"/>
    <p:sldId id="347" r:id="rId17"/>
    <p:sldId id="427" r:id="rId18"/>
    <p:sldId id="440" r:id="rId19"/>
    <p:sldId id="341" r:id="rId20"/>
    <p:sldId id="429" r:id="rId21"/>
    <p:sldId id="433" r:id="rId22"/>
    <p:sldId id="434" r:id="rId23"/>
    <p:sldId id="435" r:id="rId24"/>
    <p:sldId id="436" r:id="rId25"/>
    <p:sldId id="439" r:id="rId26"/>
    <p:sldId id="437" r:id="rId27"/>
    <p:sldId id="441" r:id="rId28"/>
    <p:sldId id="442" r:id="rId29"/>
    <p:sldId id="443" r:id="rId30"/>
    <p:sldId id="426" r:id="rId31"/>
    <p:sldId id="312" r:id="rId32"/>
    <p:sldId id="330" r:id="rId33"/>
    <p:sldId id="343" r:id="rId34"/>
    <p:sldId id="331" r:id="rId35"/>
    <p:sldId id="344" r:id="rId36"/>
    <p:sldId id="345" r:id="rId37"/>
    <p:sldId id="346" r:id="rId38"/>
    <p:sldId id="428" r:id="rId39"/>
    <p:sldId id="356" r:id="rId40"/>
    <p:sldId id="290" r:id="rId41"/>
    <p:sldId id="357" r:id="rId42"/>
    <p:sldId id="407" r:id="rId43"/>
    <p:sldId id="421" r:id="rId44"/>
    <p:sldId id="383" r:id="rId45"/>
    <p:sldId id="413" r:id="rId46"/>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4216" autoAdjust="0"/>
  </p:normalViewPr>
  <p:slideViewPr>
    <p:cSldViewPr>
      <p:cViewPr varScale="1">
        <p:scale>
          <a:sx n="74" d="100"/>
          <a:sy n="74" d="100"/>
        </p:scale>
        <p:origin x="1651"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83"/>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0" Type="http://schemas.openxmlformats.org/officeDocument/2006/relationships/slide" Target="slides/slide9.xml"/><Relationship Id="rId41" Type="http://schemas.openxmlformats.org/officeDocument/2006/relationships/slide" Target="slides/slide30.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108.wmf"/><Relationship Id="rId1" Type="http://schemas.openxmlformats.org/officeDocument/2006/relationships/image" Target="../media/image10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10/25/2019</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smtClean="0"/>
              <a:t>CEE 4540: Sustainable Municipal Drinking Water Treatment</a:t>
            </a:r>
          </a:p>
          <a:p>
            <a:r>
              <a:rPr lang="en-US" dirty="0" smtClean="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20</a:t>
            </a:fld>
            <a:endParaRPr lang="en-US"/>
          </a:p>
        </p:txBody>
      </p:sp>
    </p:spTree>
    <p:extLst>
      <p:ext uri="{BB962C8B-B14F-4D97-AF65-F5344CB8AC3E}">
        <p14:creationId xmlns:p14="http://schemas.microsoft.com/office/powerpoint/2010/main" val="489702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21</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22</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p:txBody>
          <a:bodyPr/>
          <a:lstStyle/>
          <a:p>
            <a:pPr eaLnBrk="1" hangingPunct="1"/>
            <a:r>
              <a:rPr lang="en-US" dirty="0" smtClean="0">
                <a:latin typeface="Arial" pitchFamily="34" charset="0"/>
              </a:rPr>
              <a:t>Which port has the highest flow</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24</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30</a:t>
            </a:fld>
            <a:endParaRPr lang="en-US"/>
          </a:p>
        </p:txBody>
      </p:sp>
      <p:sp>
        <p:nvSpPr>
          <p:cNvPr id="71683" name="Rectangle 2"/>
          <p:cNvSpPr>
            <a:spLocks noGrp="1" noRot="1" noChangeAspect="1" noChangeArrowheads="1" noTextEdit="1"/>
          </p:cNvSpPr>
          <p:nvPr>
            <p:ph type="sldImg"/>
          </p:nvPr>
        </p:nvSpPr>
        <p:spPr>
          <a:xfrm>
            <a:off x="1258888" y="720725"/>
            <a:ext cx="4800600" cy="3600450"/>
          </a:xfrm>
          <a:ln/>
        </p:spPr>
      </p:sp>
      <p:sp>
        <p:nvSpPr>
          <p:cNvPr id="71684" name="Rectangle 3"/>
          <p:cNvSpPr>
            <a:spLocks noGrp="1" noChangeArrowheads="1"/>
          </p:cNvSpPr>
          <p:nvPr>
            <p:ph type="body" idx="1"/>
          </p:nvPr>
        </p:nvSpPr>
        <p:spPr/>
        <p:txBody>
          <a:bodyPr/>
          <a:lstStyle/>
          <a:p>
            <a:pPr eaLnBrk="1" hangingPunct="1"/>
            <a:r>
              <a:rPr lang="en-US" smtClean="0">
                <a:latin typeface="Arial" pitchFamily="34" charset="0"/>
              </a:rPr>
              <a:t>Water Treatment Plant Design 4</a:t>
            </a:r>
            <a:r>
              <a:rPr lang="en-US" baseline="30000" smtClean="0">
                <a:latin typeface="Arial" pitchFamily="34" charset="0"/>
              </a:rPr>
              <a:t>th</a:t>
            </a:r>
            <a:r>
              <a:rPr lang="en-US" smtClean="0">
                <a:latin typeface="Arial" pitchFamily="34" charset="0"/>
              </a:rPr>
              <a:t> edition page 7.28</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p:txBody>
          <a:bodyPr/>
          <a:lstStyle/>
          <a:p>
            <a:pPr eaLnBrk="1" hangingPunct="1"/>
            <a:endParaRPr lang="en-US" smtClean="0">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take the last question as a real question. Do we actually need launders?</a:t>
            </a:r>
            <a:r>
              <a:rPr lang="en-US" baseline="0" dirty="0" smtClean="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35</a:t>
            </a:fld>
            <a:endParaRPr lang="es-H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3</a:t>
            </a:fld>
            <a:endParaRPr lang="en-US"/>
          </a:p>
        </p:txBody>
      </p:sp>
      <p:sp>
        <p:nvSpPr>
          <p:cNvPr id="69635" name="Rectangle 2"/>
          <p:cNvSpPr>
            <a:spLocks noGrp="1" noRot="1" noChangeAspect="1" noChangeArrowheads="1" noTextEdit="1"/>
          </p:cNvSpPr>
          <p:nvPr>
            <p:ph type="sldImg"/>
          </p:nvPr>
        </p:nvSpPr>
        <p:spPr>
          <a:xfrm>
            <a:off x="1258888" y="720725"/>
            <a:ext cx="4800600" cy="3600450"/>
          </a:xfrm>
          <a:ln/>
        </p:spPr>
      </p:sp>
      <p:sp>
        <p:nvSpPr>
          <p:cNvPr id="69636" name="Rectangle 3"/>
          <p:cNvSpPr>
            <a:spLocks noGrp="1" noChangeArrowheads="1"/>
          </p:cNvSpPr>
          <p:nvPr>
            <p:ph type="body" idx="1"/>
          </p:nvPr>
        </p:nvSpPr>
        <p:spPr/>
        <p:txBody>
          <a:bodyPr/>
          <a:lstStyle/>
          <a:p>
            <a:pPr eaLnBrk="1" hangingPunct="1"/>
            <a:r>
              <a:rPr lang="en-US" dirty="0" smtClean="0">
                <a:latin typeface="Arial" pitchFamily="34" charset="0"/>
              </a:rPr>
              <a:t>We</a:t>
            </a:r>
            <a:r>
              <a:rPr lang="en-US" baseline="0" dirty="0" smtClean="0">
                <a:latin typeface="Arial" pitchFamily="34" charset="0"/>
              </a:rPr>
              <a:t> currently use flow restrictions in the effluent launder to divide the flow between the sedimentation tanks.</a:t>
            </a:r>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4</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dirty="0" smtClean="0">
                <a:latin typeface="Arial" pitchFamily="34" charset="0"/>
              </a:rPr>
              <a:t>Vertical manifold or manifold at a slant?</a:t>
            </a:r>
          </a:p>
          <a:p>
            <a:r>
              <a:rPr lang="en-US" dirty="0" smtClean="0">
                <a:latin typeface="Arial" pitchFamily="34" charset="0"/>
              </a:rPr>
              <a:t>Draw slanted pipe in a lake and discuss what causes water to flow in a pipe</a:t>
            </a:r>
          </a:p>
          <a:p>
            <a:r>
              <a:rPr lang="en-US" dirty="0" smtClean="0">
                <a:latin typeface="Arial" pitchFamily="34" charset="0"/>
              </a:rPr>
              <a:t>Change in pressure or elevation</a:t>
            </a:r>
            <a:r>
              <a:rPr lang="en-US" baseline="0" dirty="0" smtClean="0">
                <a:latin typeface="Arial" pitchFamily="34" charset="0"/>
              </a:rPr>
              <a:t> or energy</a:t>
            </a:r>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Fluid</a:t>
            </a:r>
            <a:r>
              <a:rPr lang="en-US" baseline="0" dirty="0" smtClean="0"/>
              <a:t> goes from high piezometric head to low piezometric head (for ports exiting normal to the flow)</a:t>
            </a:r>
          </a:p>
          <a:p>
            <a:r>
              <a:rPr lang="en-US" baseline="0" dirty="0" smtClean="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8</a:t>
            </a:fld>
            <a:endParaRPr lang="en-US"/>
          </a:p>
        </p:txBody>
      </p:sp>
    </p:spTree>
    <p:extLst>
      <p:ext uri="{BB962C8B-B14F-4D97-AF65-F5344CB8AC3E}">
        <p14:creationId xmlns:p14="http://schemas.microsoft.com/office/powerpoint/2010/main" val="2884868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en-US" dirty="0" smtClean="0"/>
              <a:t>Draw manifold in lake picture</a:t>
            </a:r>
          </a:p>
          <a:p>
            <a:r>
              <a:rPr lang="en-US" dirty="0" smtClean="0"/>
              <a:t>Define </a:t>
            </a:r>
            <a:r>
              <a:rPr lang="en-US" dirty="0" err="1" smtClean="0"/>
              <a:t>Pi.Q</a:t>
            </a:r>
            <a:r>
              <a:rPr lang="en-US" dirty="0" smtClean="0"/>
              <a:t>= Qp1/</a:t>
            </a:r>
            <a:r>
              <a:rPr lang="en-US" dirty="0" err="1" smtClean="0"/>
              <a:t>Qpn</a:t>
            </a:r>
            <a:endParaRPr lang="en-US" dirty="0" smtClean="0"/>
          </a:p>
          <a:p>
            <a:r>
              <a:rPr lang="en-US" dirty="0" smtClean="0"/>
              <a:t>Define H average (=vjet^2/2g) and </a:t>
            </a:r>
            <a:r>
              <a:rPr lang="en-US" dirty="0" smtClean="0">
                <a:latin typeface="Symbol" panose="05050102010706020507" pitchFamily="18" charset="2"/>
              </a:rPr>
              <a:t>D</a:t>
            </a:r>
            <a:r>
              <a:rPr lang="en-US" dirty="0" smtClean="0"/>
              <a:t>H (vpipe^2/2g) showing manometers</a:t>
            </a:r>
          </a:p>
          <a:p>
            <a:r>
              <a:rPr lang="en-US" dirty="0" smtClean="0"/>
              <a:t>Note that shape of inlet (pitot tube) matters</a:t>
            </a:r>
          </a:p>
          <a:p>
            <a:r>
              <a:rPr lang="en-US" dirty="0" smtClean="0">
                <a:latin typeface="Symbol" panose="05050102010706020507" pitchFamily="18" charset="2"/>
              </a:rPr>
              <a:t>D</a:t>
            </a:r>
            <a:r>
              <a:rPr lang="en-US" dirty="0" smtClean="0"/>
              <a:t>H proportional to 1/A^2 (from orifice </a:t>
            </a:r>
            <a:r>
              <a:rPr lang="en-US" dirty="0" err="1" smtClean="0"/>
              <a:t>eq</a:t>
            </a:r>
            <a:r>
              <a:rPr lang="en-US" dirty="0" smtClean="0"/>
              <a:t>)</a:t>
            </a:r>
          </a:p>
          <a:p>
            <a:r>
              <a:rPr lang="en-US" dirty="0" smtClean="0"/>
              <a:t>How do you get </a:t>
            </a:r>
            <a:r>
              <a:rPr lang="en-US" dirty="0" err="1" smtClean="0"/>
              <a:t>Pi.Q</a:t>
            </a:r>
            <a:r>
              <a:rPr lang="en-US" dirty="0" smtClean="0"/>
              <a:t> = 1?</a:t>
            </a:r>
          </a:p>
          <a:p>
            <a:r>
              <a:rPr lang="en-US" dirty="0" smtClean="0"/>
              <a:t>H average &gt; </a:t>
            </a:r>
            <a:r>
              <a:rPr lang="en-US" dirty="0" smtClean="0">
                <a:latin typeface="Symbol" panose="05050102010706020507" pitchFamily="18" charset="2"/>
              </a:rPr>
              <a:t>D</a:t>
            </a:r>
            <a:r>
              <a:rPr lang="en-US" dirty="0" smtClean="0"/>
              <a:t>H</a:t>
            </a:r>
          </a:p>
          <a:p>
            <a:r>
              <a:rPr lang="en-US" dirty="0" err="1" smtClean="0"/>
              <a:t>Ajet</a:t>
            </a:r>
            <a:r>
              <a:rPr lang="en-US" dirty="0" smtClean="0"/>
              <a:t>&lt;</a:t>
            </a:r>
            <a:r>
              <a:rPr lang="en-US" dirty="0" err="1" smtClean="0"/>
              <a:t>Apipe</a:t>
            </a:r>
            <a:endParaRPr lang="en-US" dirty="0" smtClean="0"/>
          </a:p>
          <a:p>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extLst>
      <p:ext uri="{BB962C8B-B14F-4D97-AF65-F5344CB8AC3E}">
        <p14:creationId xmlns:p14="http://schemas.microsoft.com/office/powerpoint/2010/main" val="3506974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18</a:t>
            </a:fld>
            <a:endParaRPr lang="en-US"/>
          </a:p>
        </p:txBody>
      </p:sp>
    </p:spTree>
    <p:extLst>
      <p:ext uri="{BB962C8B-B14F-4D97-AF65-F5344CB8AC3E}">
        <p14:creationId xmlns:p14="http://schemas.microsoft.com/office/powerpoint/2010/main" val="24328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40C3F3-A106-4C1B-BD16-38991C968AEF}" type="slidenum">
              <a:rPr lang="en-US" smtClean="0"/>
              <a:pPr>
                <a:defRPr/>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65D76A-D762-4313-A7D1-B2754B23E768}" type="slidenum">
              <a:rPr lang="en-US" smtClean="0"/>
              <a:pPr>
                <a:defRPr/>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E422C81-F2EA-458F-A109-CD3A4C0345D2}" type="slidenum">
              <a:rPr lang="en-US" smtClean="0"/>
              <a:pPr>
                <a:defRPr/>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C8A93A2-043A-4F67-A1FC-ADF7220D7DC8}" type="slidenum">
              <a:rPr lang="en-US" smtClean="0"/>
              <a:pPr>
                <a:defRPr/>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25/10/2019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25/10/2019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25/10/2019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13.png"/><Relationship Id="rId18" Type="http://schemas.openxmlformats.org/officeDocument/2006/relationships/image" Target="../media/image16.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12.png"/><Relationship Id="rId17" Type="http://schemas.openxmlformats.org/officeDocument/2006/relationships/image" Target="../media/image15.png"/><Relationship Id="rId2" Type="http://schemas.openxmlformats.org/officeDocument/2006/relationships/tags" Target="../tags/tag32.xml"/><Relationship Id="rId16" Type="http://schemas.openxmlformats.org/officeDocument/2006/relationships/image" Target="../media/image27.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0.png"/><Relationship Id="rId5" Type="http://schemas.openxmlformats.org/officeDocument/2006/relationships/tags" Target="../tags/tag35.xml"/><Relationship Id="rId15" Type="http://schemas.openxmlformats.org/officeDocument/2006/relationships/image" Target="../media/image31.png"/><Relationship Id="rId10" Type="http://schemas.openxmlformats.org/officeDocument/2006/relationships/slideLayout" Target="../slideLayouts/slideLayout112.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27.pn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14.png"/><Relationship Id="rId17" Type="http://schemas.openxmlformats.org/officeDocument/2006/relationships/image" Target="../media/image16.png"/><Relationship Id="rId2" Type="http://schemas.openxmlformats.org/officeDocument/2006/relationships/tags" Target="../tags/tag41.xml"/><Relationship Id="rId16" Type="http://schemas.openxmlformats.org/officeDocument/2006/relationships/image" Target="../media/image33.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13.png"/><Relationship Id="rId5" Type="http://schemas.openxmlformats.org/officeDocument/2006/relationships/tags" Target="../tags/tag44.xml"/><Relationship Id="rId15" Type="http://schemas.openxmlformats.org/officeDocument/2006/relationships/image" Target="../media/image32.png"/><Relationship Id="rId10" Type="http://schemas.openxmlformats.org/officeDocument/2006/relationships/image" Target="../media/image12.png"/><Relationship Id="rId4" Type="http://schemas.openxmlformats.org/officeDocument/2006/relationships/tags" Target="../tags/tag43.xml"/><Relationship Id="rId9" Type="http://schemas.openxmlformats.org/officeDocument/2006/relationships/slideLayout" Target="../slideLayouts/slideLayout112.xml"/><Relationship Id="rId1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36.png"/><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35.png"/><Relationship Id="rId2" Type="http://schemas.openxmlformats.org/officeDocument/2006/relationships/tags" Target="../tags/tag49.xml"/><Relationship Id="rId16" Type="http://schemas.openxmlformats.org/officeDocument/2006/relationships/image" Target="../media/image39.png"/><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image" Target="../media/image34.png"/><Relationship Id="rId5" Type="http://schemas.openxmlformats.org/officeDocument/2006/relationships/tags" Target="../tags/tag52.xml"/><Relationship Id="rId15" Type="http://schemas.openxmlformats.org/officeDocument/2006/relationships/image" Target="../media/image38.png"/><Relationship Id="rId10" Type="http://schemas.openxmlformats.org/officeDocument/2006/relationships/image" Target="../media/image27.png"/><Relationship Id="rId4" Type="http://schemas.openxmlformats.org/officeDocument/2006/relationships/tags" Target="../tags/tag51.xml"/><Relationship Id="rId9" Type="http://schemas.openxmlformats.org/officeDocument/2006/relationships/notesSlide" Target="../notesSlides/notesSlide8.xml"/><Relationship Id="rId14"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tags" Target="../tags/tag57.xml"/><Relationship Id="rId7" Type="http://schemas.openxmlformats.org/officeDocument/2006/relationships/slideLayout" Target="../slideLayouts/slideLayout116.xml"/><Relationship Id="rId12" Type="http://schemas.openxmlformats.org/officeDocument/2006/relationships/image" Target="../media/image44.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43.png"/><Relationship Id="rId5" Type="http://schemas.openxmlformats.org/officeDocument/2006/relationships/tags" Target="../tags/tag59.xml"/><Relationship Id="rId10" Type="http://schemas.openxmlformats.org/officeDocument/2006/relationships/image" Target="../media/image42.png"/><Relationship Id="rId4" Type="http://schemas.openxmlformats.org/officeDocument/2006/relationships/tags" Target="../tags/tag58.xml"/><Relationship Id="rId9"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63.xml"/><Relationship Id="rId7" Type="http://schemas.openxmlformats.org/officeDocument/2006/relationships/image" Target="../media/image45.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116.xml"/><Relationship Id="rId11" Type="http://schemas.openxmlformats.org/officeDocument/2006/relationships/image" Target="../media/image15.png"/><Relationship Id="rId5" Type="http://schemas.openxmlformats.org/officeDocument/2006/relationships/tags" Target="../tags/tag65.xml"/><Relationship Id="rId10" Type="http://schemas.openxmlformats.org/officeDocument/2006/relationships/image" Target="../media/image47.png"/><Relationship Id="rId4" Type="http://schemas.openxmlformats.org/officeDocument/2006/relationships/tags" Target="../tags/tag64.xml"/><Relationship Id="rId9"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1.png"/><Relationship Id="rId3" Type="http://schemas.openxmlformats.org/officeDocument/2006/relationships/tags" Target="../tags/tag68.xml"/><Relationship Id="rId7" Type="http://schemas.openxmlformats.org/officeDocument/2006/relationships/slideLayout" Target="../slideLayouts/slideLayout116.xml"/><Relationship Id="rId12" Type="http://schemas.openxmlformats.org/officeDocument/2006/relationships/image" Target="../media/image50.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49.png"/><Relationship Id="rId5" Type="http://schemas.openxmlformats.org/officeDocument/2006/relationships/tags" Target="../tags/tag70.xml"/><Relationship Id="rId10" Type="http://schemas.openxmlformats.org/officeDocument/2006/relationships/image" Target="../media/image46.png"/><Relationship Id="rId4" Type="http://schemas.openxmlformats.org/officeDocument/2006/relationships/tags" Target="../tags/tag69.xml"/><Relationship Id="rId9"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tags" Target="../tags/tag74.xml"/><Relationship Id="rId7" Type="http://schemas.openxmlformats.org/officeDocument/2006/relationships/image" Target="../media/image52.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51.png"/><Relationship Id="rId5" Type="http://schemas.openxmlformats.org/officeDocument/2006/relationships/slideLayout" Target="../slideLayouts/slideLayout116.xml"/><Relationship Id="rId4" Type="http://schemas.openxmlformats.org/officeDocument/2006/relationships/tags" Target="../tags/tag75.xml"/><Relationship Id="rId9"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112.xml"/><Relationship Id="rId1" Type="http://schemas.openxmlformats.org/officeDocument/2006/relationships/tags" Target="../tags/tag76.xml"/></Relationships>
</file>

<file path=ppt/slides/_rels/slide18.xml.rels><?xml version="1.0" encoding="UTF-8" standalone="yes"?>
<Relationships xmlns="http://schemas.openxmlformats.org/package/2006/relationships"><Relationship Id="rId8" Type="http://schemas.openxmlformats.org/officeDocument/2006/relationships/image" Target="../media/image56.jpeg"/><Relationship Id="rId13" Type="http://schemas.openxmlformats.org/officeDocument/2006/relationships/image" Target="../media/image61.png"/><Relationship Id="rId3" Type="http://schemas.openxmlformats.org/officeDocument/2006/relationships/tags" Target="../tags/tag79.xml"/><Relationship Id="rId7" Type="http://schemas.openxmlformats.org/officeDocument/2006/relationships/notesSlide" Target="../notesSlides/notesSlide9.xml"/><Relationship Id="rId12" Type="http://schemas.openxmlformats.org/officeDocument/2006/relationships/image" Target="../media/image60.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112.xml"/><Relationship Id="rId11" Type="http://schemas.openxmlformats.org/officeDocument/2006/relationships/image" Target="../media/image59.png"/><Relationship Id="rId5" Type="http://schemas.openxmlformats.org/officeDocument/2006/relationships/tags" Target="../tags/tag81.xml"/><Relationship Id="rId10" Type="http://schemas.openxmlformats.org/officeDocument/2006/relationships/image" Target="../media/image58.png"/><Relationship Id="rId4" Type="http://schemas.openxmlformats.org/officeDocument/2006/relationships/tags" Target="../tags/tag80.xml"/><Relationship Id="rId9" Type="http://schemas.openxmlformats.org/officeDocument/2006/relationships/image" Target="../media/image5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image" Target="../media/image70.jpeg"/><Relationship Id="rId3" Type="http://schemas.openxmlformats.org/officeDocument/2006/relationships/image" Target="../media/image65.png"/><Relationship Id="rId7" Type="http://schemas.openxmlformats.org/officeDocument/2006/relationships/image" Target="../media/image69.jpeg"/><Relationship Id="rId2" Type="http://schemas.openxmlformats.org/officeDocument/2006/relationships/notesSlide" Target="../notesSlides/notesSlide10.xml"/><Relationship Id="rId1" Type="http://schemas.openxmlformats.org/officeDocument/2006/relationships/slideLayout" Target="../slideLayouts/slideLayout116.xml"/><Relationship Id="rId6" Type="http://schemas.openxmlformats.org/officeDocument/2006/relationships/image" Target="../media/image68.jpeg"/><Relationship Id="rId5" Type="http://schemas.openxmlformats.org/officeDocument/2006/relationships/image" Target="../media/image67.png"/><Relationship Id="rId4" Type="http://schemas.openxmlformats.org/officeDocument/2006/relationships/image" Target="../media/image6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tags" Target="../tags/tag88.xml"/><Relationship Id="rId7" Type="http://schemas.openxmlformats.org/officeDocument/2006/relationships/image" Target="../media/image73.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notesSlide" Target="../notesSlides/notesSlide12.xml"/><Relationship Id="rId5" Type="http://schemas.openxmlformats.org/officeDocument/2006/relationships/slideLayout" Target="../slideLayouts/slideLayout112.xml"/><Relationship Id="rId10" Type="http://schemas.openxmlformats.org/officeDocument/2006/relationships/image" Target="../media/image76.png"/><Relationship Id="rId4" Type="http://schemas.openxmlformats.org/officeDocument/2006/relationships/tags" Target="../tags/tag89.xml"/><Relationship Id="rId9" Type="http://schemas.openxmlformats.org/officeDocument/2006/relationships/image" Target="../media/image75.png"/></Relationships>
</file>

<file path=ppt/slides/_rels/slide23.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image" Target="../media/image77.png"/><Relationship Id="rId18" Type="http://schemas.openxmlformats.org/officeDocument/2006/relationships/image" Target="../media/image82.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76.png"/><Relationship Id="rId17" Type="http://schemas.openxmlformats.org/officeDocument/2006/relationships/image" Target="../media/image81.png"/><Relationship Id="rId2" Type="http://schemas.openxmlformats.org/officeDocument/2006/relationships/tags" Target="../tags/tag91.xml"/><Relationship Id="rId16" Type="http://schemas.openxmlformats.org/officeDocument/2006/relationships/image" Target="../media/image80.png"/><Relationship Id="rId20" Type="http://schemas.openxmlformats.org/officeDocument/2006/relationships/image" Target="../media/image84.png"/><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notesSlide" Target="../notesSlides/notesSlide13.xml"/><Relationship Id="rId5" Type="http://schemas.openxmlformats.org/officeDocument/2006/relationships/tags" Target="../tags/tag94.xml"/><Relationship Id="rId15" Type="http://schemas.openxmlformats.org/officeDocument/2006/relationships/image" Target="../media/image79.png"/><Relationship Id="rId10" Type="http://schemas.openxmlformats.org/officeDocument/2006/relationships/slideLayout" Target="../slideLayouts/slideLayout112.xml"/><Relationship Id="rId19" Type="http://schemas.openxmlformats.org/officeDocument/2006/relationships/image" Target="../media/image83.png"/><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image" Target="../media/image7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2.xml"/><Relationship Id="rId1" Type="http://schemas.openxmlformats.org/officeDocument/2006/relationships/tags" Target="../tags/tag99.xml"/><Relationship Id="rId4" Type="http://schemas.openxmlformats.org/officeDocument/2006/relationships/image" Target="../media/image83.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88.png"/><Relationship Id="rId18" Type="http://schemas.openxmlformats.org/officeDocument/2006/relationships/image" Target="../media/image93.png"/><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image" Target="../media/image87.wmf"/><Relationship Id="rId17" Type="http://schemas.openxmlformats.org/officeDocument/2006/relationships/image" Target="../media/image92.png"/><Relationship Id="rId2" Type="http://schemas.openxmlformats.org/officeDocument/2006/relationships/tags" Target="../tags/tag101.xml"/><Relationship Id="rId16" Type="http://schemas.openxmlformats.org/officeDocument/2006/relationships/image" Target="../media/image91.png"/><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86.wmf"/><Relationship Id="rId5" Type="http://schemas.openxmlformats.org/officeDocument/2006/relationships/tags" Target="../tags/tag104.xml"/><Relationship Id="rId15" Type="http://schemas.openxmlformats.org/officeDocument/2006/relationships/image" Target="../media/image90.png"/><Relationship Id="rId10" Type="http://schemas.openxmlformats.org/officeDocument/2006/relationships/image" Target="../media/image85.wmf"/><Relationship Id="rId19" Type="http://schemas.openxmlformats.org/officeDocument/2006/relationships/image" Target="../media/image94.png"/><Relationship Id="rId4" Type="http://schemas.openxmlformats.org/officeDocument/2006/relationships/tags" Target="../tags/tag103.xml"/><Relationship Id="rId9" Type="http://schemas.openxmlformats.org/officeDocument/2006/relationships/notesSlide" Target="../notesSlides/notesSlide15.xml"/><Relationship Id="rId14" Type="http://schemas.openxmlformats.org/officeDocument/2006/relationships/image" Target="../media/image89.png"/></Relationships>
</file>

<file path=ppt/slides/_rels/slide26.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image" Target="../media/image99.png"/><Relationship Id="rId3" Type="http://schemas.openxmlformats.org/officeDocument/2006/relationships/tags" Target="../tags/tag109.xml"/><Relationship Id="rId7" Type="http://schemas.openxmlformats.org/officeDocument/2006/relationships/notesSlide" Target="../notesSlides/notesSlide16.xml"/><Relationship Id="rId12" Type="http://schemas.openxmlformats.org/officeDocument/2006/relationships/image" Target="../media/image98.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slideLayout" Target="../slideLayouts/slideLayout116.xml"/><Relationship Id="rId11" Type="http://schemas.openxmlformats.org/officeDocument/2006/relationships/image" Target="../media/image97.png"/><Relationship Id="rId5" Type="http://schemas.openxmlformats.org/officeDocument/2006/relationships/tags" Target="../tags/tag111.xml"/><Relationship Id="rId10" Type="http://schemas.openxmlformats.org/officeDocument/2006/relationships/image" Target="../media/image96.png"/><Relationship Id="rId4" Type="http://schemas.openxmlformats.org/officeDocument/2006/relationships/tags" Target="../tags/tag110.xml"/><Relationship Id="rId9" Type="http://schemas.openxmlformats.org/officeDocument/2006/relationships/image" Target="../media/image95.png"/></Relationships>
</file>

<file path=ppt/slides/_rels/slide27.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tags" Target="../tags/tag114.xml"/><Relationship Id="rId7" Type="http://schemas.openxmlformats.org/officeDocument/2006/relationships/image" Target="../media/image95.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86.wmf"/><Relationship Id="rId5" Type="http://schemas.openxmlformats.org/officeDocument/2006/relationships/notesSlide" Target="../notesSlides/notesSlide17.xml"/><Relationship Id="rId4" Type="http://schemas.openxmlformats.org/officeDocument/2006/relationships/slideLayout" Target="../slideLayouts/slideLayout116.xml"/><Relationship Id="rId9" Type="http://schemas.openxmlformats.org/officeDocument/2006/relationships/image" Target="../media/image10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12.xml"/><Relationship Id="rId7" Type="http://schemas.openxmlformats.org/officeDocument/2006/relationships/image" Target="../media/image103.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102.png"/><Relationship Id="rId5" Type="http://schemas.openxmlformats.org/officeDocument/2006/relationships/image" Target="../media/image85.wmf"/><Relationship Id="rId4"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2.xml"/></Relationships>
</file>

<file path=ppt/slides/_rels/slide3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1.xml"/><Relationship Id="rId1" Type="http://schemas.openxmlformats.org/officeDocument/2006/relationships/slideLayout" Target="../slideLayouts/slideLayout112.xml"/></Relationships>
</file>

<file path=ppt/slides/_rels/slide33.x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slideLayout" Target="../slideLayouts/slideLayout116.xml"/></Relationships>
</file>

<file path=ppt/slides/_rels/slide34.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notesSlide" Target="../notesSlides/notesSlide22.xml"/><Relationship Id="rId7" Type="http://schemas.openxmlformats.org/officeDocument/2006/relationships/image" Target="../media/image108.wmf"/><Relationship Id="rId2" Type="http://schemas.openxmlformats.org/officeDocument/2006/relationships/slideLayout" Target="../slideLayouts/slideLayout1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7.emf"/><Relationship Id="rId10" Type="http://schemas.openxmlformats.org/officeDocument/2006/relationships/image" Target="../media/image109.e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6.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5.xml"/><Relationship Id="rId7" Type="http://schemas.openxmlformats.org/officeDocument/2006/relationships/image" Target="../media/image12.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5.xml"/><Relationship Id="rId5" Type="http://schemas.openxmlformats.org/officeDocument/2006/relationships/slideLayout" Target="../slideLayouts/slideLayout112.xml"/><Relationship Id="rId10" Type="http://schemas.openxmlformats.org/officeDocument/2006/relationships/image" Target="../media/image15.png"/><Relationship Id="rId4" Type="http://schemas.openxmlformats.org/officeDocument/2006/relationships/tags" Target="../tags/tag6.xm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8.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tags" Target="../tags/tag9.xml"/><Relationship Id="rId21" Type="http://schemas.openxmlformats.org/officeDocument/2006/relationships/image" Target="../media/image24.png"/><Relationship Id="rId7" Type="http://schemas.openxmlformats.org/officeDocument/2006/relationships/tags" Target="../tags/tag13.xml"/><Relationship Id="rId12" Type="http://schemas.openxmlformats.org/officeDocument/2006/relationships/notesSlide" Target="../notesSlides/notesSlide6.xml"/><Relationship Id="rId17" Type="http://schemas.openxmlformats.org/officeDocument/2006/relationships/image" Target="../media/image20.png"/><Relationship Id="rId2" Type="http://schemas.openxmlformats.org/officeDocument/2006/relationships/tags" Target="../tags/tag8.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Layout" Target="../slideLayouts/slideLayout112.xml"/><Relationship Id="rId5" Type="http://schemas.openxmlformats.org/officeDocument/2006/relationships/tags" Target="../tags/tag11.xml"/><Relationship Id="rId15" Type="http://schemas.openxmlformats.org/officeDocument/2006/relationships/image" Target="../media/image18.png"/><Relationship Id="rId10" Type="http://schemas.openxmlformats.org/officeDocument/2006/relationships/tags" Target="../tags/tag16.xml"/><Relationship Id="rId19" Type="http://schemas.openxmlformats.org/officeDocument/2006/relationships/image" Target="../media/image22.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7.png"/><Relationship Id="rId22"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18.png"/><Relationship Id="rId26" Type="http://schemas.openxmlformats.org/officeDocument/2006/relationships/image" Target="../media/image29.png"/><Relationship Id="rId3" Type="http://schemas.openxmlformats.org/officeDocument/2006/relationships/tags" Target="../tags/tag19.xml"/><Relationship Id="rId21" Type="http://schemas.openxmlformats.org/officeDocument/2006/relationships/image" Target="../media/image15.png"/><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image" Target="../media/image26.png"/><Relationship Id="rId25" Type="http://schemas.openxmlformats.org/officeDocument/2006/relationships/image" Target="../media/image28.png"/><Relationship Id="rId2" Type="http://schemas.openxmlformats.org/officeDocument/2006/relationships/tags" Target="../tags/tag18.xml"/><Relationship Id="rId16" Type="http://schemas.openxmlformats.org/officeDocument/2006/relationships/notesSlide" Target="../notesSlides/notesSlide7.xml"/><Relationship Id="rId20" Type="http://schemas.openxmlformats.org/officeDocument/2006/relationships/image" Target="../media/image27.png"/><Relationship Id="rId29" Type="http://schemas.openxmlformats.org/officeDocument/2006/relationships/image" Target="../media/image16.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image" Target="../media/image14.png"/><Relationship Id="rId5" Type="http://schemas.openxmlformats.org/officeDocument/2006/relationships/tags" Target="../tags/tag21.xml"/><Relationship Id="rId15" Type="http://schemas.openxmlformats.org/officeDocument/2006/relationships/slideLayout" Target="../slideLayouts/slideLayout112.xml"/><Relationship Id="rId23" Type="http://schemas.openxmlformats.org/officeDocument/2006/relationships/image" Target="../media/image13.png"/><Relationship Id="rId28" Type="http://schemas.openxmlformats.org/officeDocument/2006/relationships/image" Target="../media/image20.png"/><Relationship Id="rId10" Type="http://schemas.openxmlformats.org/officeDocument/2006/relationships/tags" Target="../tags/tag26.xml"/><Relationship Id="rId19" Type="http://schemas.openxmlformats.org/officeDocument/2006/relationships/image" Target="../media/image19.png"/><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image" Target="../media/image12.png"/><Relationship Id="rId2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5181600" cy="3309815"/>
          </a:xfrm>
        </p:spPr>
        <p:txBody>
          <a:bodyPr/>
          <a:lstStyle/>
          <a:p>
            <a:r>
              <a:rPr lang="en-US" sz="2800" dirty="0" smtClean="0"/>
              <a:t>Using direct fluid feedback rather than indirect computer feedback to control flows</a:t>
            </a:r>
          </a:p>
          <a:p>
            <a:endParaRPr lang="en-US" sz="2800" dirty="0" smtClean="0"/>
          </a:p>
          <a:p>
            <a:r>
              <a:rPr lang="en-US" sz="2800" dirty="0" smtClean="0"/>
              <a:t>In which Changes in Kinetic Energy BECOMES SIGNIFICANT</a:t>
            </a:r>
          </a:p>
          <a:p>
            <a:r>
              <a:rPr lang="en-US" sz="2800" dirty="0" smtClean="0"/>
              <a:t>(Thanks to A.A. Milne)</a:t>
            </a:r>
          </a:p>
        </p:txBody>
      </p:sp>
      <p:sp>
        <p:nvSpPr>
          <p:cNvPr id="76804" name="Rectangle 4"/>
          <p:cNvSpPr>
            <a:spLocks noGrp="1" noChangeArrowheads="1"/>
          </p:cNvSpPr>
          <p:nvPr>
            <p:ph type="title"/>
          </p:nvPr>
        </p:nvSpPr>
        <p:spPr/>
        <p:txBody>
          <a:bodyPr/>
          <a:lstStyle/>
          <a:p>
            <a:r>
              <a:rPr lang="en-US" dirty="0" smtClean="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pic>
        <p:nvPicPr>
          <p:cNvPr id="7" name="Picture 6" descr="2 sed plant elevation view.png"/>
          <p:cNvPicPr>
            <a:picLocks noChangeAspect="1"/>
          </p:cNvPicPr>
          <p:nvPr/>
        </p:nvPicPr>
        <p:blipFill>
          <a:blip r:embed="rId5" cstate="print">
            <a:clrChange>
              <a:clrFrom>
                <a:srgbClr val="FFFFFF"/>
              </a:clrFrom>
              <a:clrTo>
                <a:srgbClr val="FFFFFF">
                  <a:alpha val="0"/>
                </a:srgbClr>
              </a:clrTo>
            </a:clrChange>
            <a:lum bright="-77000" contrast="70000"/>
          </a:blip>
          <a:srcRect t="11985" r="38110" b="11111"/>
          <a:stretch>
            <a:fillRect/>
          </a:stretch>
        </p:blipFill>
        <p:spPr>
          <a:xfrm rot="16200000">
            <a:off x="6913995" y="706006"/>
            <a:ext cx="1412010" cy="2285999"/>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t>Change in piezometric head from port 1 to port n </a:t>
            </a:r>
            <a:r>
              <a:rPr lang="en-US" sz="3200" b="0" dirty="0" smtClean="0"/>
              <a:t>(inlet manifold)</a:t>
            </a:r>
            <a:endParaRPr lang="en-US" sz="3200" b="0" dirty="0"/>
          </a:p>
        </p:txBody>
      </p:sp>
      <p:sp>
        <p:nvSpPr>
          <p:cNvPr id="3" name="Content Placeholder 2"/>
          <p:cNvSpPr>
            <a:spLocks noGrp="1"/>
          </p:cNvSpPr>
          <p:nvPr>
            <p:ph idx="1"/>
          </p:nvPr>
        </p:nvSpPr>
        <p:spPr/>
        <p:txBody>
          <a:bodyPr/>
          <a:lstStyle/>
          <a:p>
            <a:r>
              <a:rPr lang="en-US" sz="2800" dirty="0" smtClean="0"/>
              <a:t>For short (</a:t>
            </a:r>
            <a:r>
              <a:rPr lang="en-US" sz="2800" dirty="0" err="1" smtClean="0"/>
              <a:t>fL</a:t>
            </a:r>
            <a:r>
              <a:rPr lang="en-US" sz="2800" dirty="0" smtClean="0"/>
              <a:t>/d </a:t>
            </a:r>
            <a:r>
              <a:rPr lang="en-US" sz="2800" dirty="0"/>
              <a:t>&lt;&lt;</a:t>
            </a:r>
            <a:r>
              <a:rPr lang="en-US" sz="2800" dirty="0" smtClean="0"/>
              <a:t>1), straight (K=0) inlet manifolds the change in piezometric head is equal to the initial velocity head</a:t>
            </a:r>
          </a:p>
          <a:p>
            <a:r>
              <a:rPr lang="en-US" sz="2800" dirty="0" smtClean="0"/>
              <a:t>The same for outlet manifolds except piezometric head decreases in the direction of flow</a:t>
            </a:r>
          </a:p>
        </p:txBody>
      </p:sp>
      <p:pic>
        <p:nvPicPr>
          <p:cNvPr id="53" name="Picture 5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6303963" y="591342"/>
            <a:ext cx="2772850" cy="541400"/>
          </a:xfrm>
          <a:prstGeom prst="rect">
            <a:avLst/>
          </a:prstGeom>
        </p:spPr>
      </p:pic>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5" name="Picture 3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6" name="Picture 35"/>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7" name="Picture 36"/>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8" name="Straight Connector 37"/>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9" name="Straight Connector 3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40" name="TextBox 39"/>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41" name="TextBox 4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4" name="Picture 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440194" y="2337928"/>
            <a:ext cx="1637006" cy="541400"/>
          </a:xfrm>
          <a:prstGeom prst="rect">
            <a:avLst/>
          </a:prstGeom>
        </p:spPr>
      </p:pic>
      <p:sp>
        <p:nvSpPr>
          <p:cNvPr id="46" name="TextBox 45"/>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0" name="Picture 49"/>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51" name="Picture 5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259702" y="5627806"/>
            <a:ext cx="1637006" cy="541400"/>
          </a:xfrm>
          <a:prstGeom prst="rect">
            <a:avLst/>
          </a:prstGeom>
          <a:solidFill>
            <a:schemeClr val="bg1"/>
          </a:solidFill>
        </p:spPr>
      </p:pic>
      <p:pic>
        <p:nvPicPr>
          <p:cNvPr id="44" name="Picture 43"/>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21285369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solidFill>
                  <a:srgbClr val="00005A"/>
                </a:solidFill>
              </a:rPr>
              <a:t>Change in piezometric head from port 1 to port n </a:t>
            </a:r>
            <a:r>
              <a:rPr lang="en-US" sz="3200" b="0" dirty="0" smtClean="0">
                <a:solidFill>
                  <a:srgbClr val="00005A"/>
                </a:solidFill>
              </a:rPr>
              <a:t>(outlet </a:t>
            </a:r>
            <a:r>
              <a:rPr lang="en-US" sz="3200" b="0" dirty="0">
                <a:solidFill>
                  <a:srgbClr val="00005A"/>
                </a:solidFill>
              </a:rPr>
              <a:t>manifold)</a:t>
            </a:r>
            <a:endParaRPr lang="en-US" dirty="0"/>
          </a:p>
        </p:txBody>
      </p:sp>
      <p:sp>
        <p:nvSpPr>
          <p:cNvPr id="3" name="Content Placeholder 2"/>
          <p:cNvSpPr>
            <a:spLocks noGrp="1"/>
          </p:cNvSpPr>
          <p:nvPr>
            <p:ph idx="1"/>
          </p:nvPr>
        </p:nvSpPr>
        <p:spPr/>
        <p:txBody>
          <a:bodyPr/>
          <a:lstStyle/>
          <a:p>
            <a:r>
              <a:rPr lang="en-US" dirty="0"/>
              <a:t>For short (</a:t>
            </a:r>
            <a:r>
              <a:rPr lang="en-US" dirty="0" err="1"/>
              <a:t>fL</a:t>
            </a:r>
            <a:r>
              <a:rPr lang="en-US" dirty="0"/>
              <a:t>/d &lt;&lt;1), straight (K=0) </a:t>
            </a:r>
            <a:r>
              <a:rPr lang="en-US" dirty="0" smtClean="0"/>
              <a:t>outlet </a:t>
            </a:r>
            <a:r>
              <a:rPr lang="en-US" dirty="0"/>
              <a:t>manifolds the change in piezometric head is equal to the </a:t>
            </a:r>
            <a:r>
              <a:rPr lang="en-US" dirty="0" smtClean="0"/>
              <a:t>negative final </a:t>
            </a:r>
            <a:r>
              <a:rPr lang="en-US" dirty="0"/>
              <a:t>velocity head</a:t>
            </a:r>
          </a:p>
          <a:p>
            <a:endParaRPr lang="en-US"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6" y="4599780"/>
            <a:ext cx="364202" cy="717550"/>
            <a:chOff x="6248400" y="4267200"/>
            <a:chExt cx="364415"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364415" cy="523220"/>
            </a:xfrm>
            <a:prstGeom prst="rect">
              <a:avLst/>
            </a:prstGeom>
            <a:noFill/>
            <a:ln w="9525">
              <a:noFill/>
              <a:miter lim="800000"/>
              <a:headEnd/>
              <a:tailEnd/>
            </a:ln>
          </p:spPr>
          <p:txBody>
            <a:bodyPr wrap="none">
              <a:spAutoFit/>
            </a:bodyPr>
            <a:lstStyle/>
            <a:p>
              <a:r>
                <a:rPr lang="en-US" dirty="0" smtClean="0"/>
                <a:t>2</a:t>
              </a:r>
              <a:endParaRPr lang="en-US" dirty="0"/>
            </a:p>
          </p:txBody>
        </p:sp>
      </p:grpSp>
      <p:grpSp>
        <p:nvGrpSpPr>
          <p:cNvPr id="11" name="Group 29"/>
          <p:cNvGrpSpPr>
            <a:grpSpLocks/>
          </p:cNvGrpSpPr>
          <p:nvPr/>
        </p:nvGrpSpPr>
        <p:grpSpPr bwMode="auto">
          <a:xfrm>
            <a:off x="3565525" y="4599780"/>
            <a:ext cx="681427" cy="717550"/>
            <a:chOff x="4495800" y="4267200"/>
            <a:chExt cx="681427"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663964" cy="523220"/>
            </a:xfrm>
            <a:prstGeom prst="rect">
              <a:avLst/>
            </a:prstGeom>
            <a:noFill/>
            <a:ln w="9525">
              <a:noFill/>
              <a:miter lim="800000"/>
              <a:headEnd/>
              <a:tailEnd/>
            </a:ln>
          </p:spPr>
          <p:txBody>
            <a:bodyPr wrap="none">
              <a:spAutoFit/>
            </a:bodyPr>
            <a:lstStyle/>
            <a:p>
              <a:r>
                <a:rPr lang="en-US" dirty="0"/>
                <a:t>n-1</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dirty="0" smtClean="0"/>
                <a:t>1</a:t>
              </a:r>
              <a:endParaRPr lang="en-US" dirty="0"/>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flipH="1">
            <a:off x="304800" y="5971380"/>
            <a:ext cx="7223125" cy="0"/>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grpSp>
        <p:nvGrpSpPr>
          <p:cNvPr id="19" name="Group 26"/>
          <p:cNvGrpSpPr>
            <a:grpSpLocks/>
          </p:cNvGrpSpPr>
          <p:nvPr/>
        </p:nvGrpSpPr>
        <p:grpSpPr bwMode="auto">
          <a:xfrm>
            <a:off x="1355726" y="4599780"/>
            <a:ext cx="363538" cy="717550"/>
            <a:chOff x="854" y="2842"/>
            <a:chExt cx="229"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9" cy="330"/>
            </a:xfrm>
            <a:prstGeom prst="rect">
              <a:avLst/>
            </a:prstGeom>
            <a:noFill/>
            <a:ln w="9525">
              <a:noFill/>
              <a:miter lim="800000"/>
              <a:headEnd/>
              <a:tailEnd/>
            </a:ln>
          </p:spPr>
          <p:txBody>
            <a:bodyPr wrap="none">
              <a:spAutoFit/>
            </a:bodyPr>
            <a:lstStyle/>
            <a:p>
              <a:r>
                <a:rPr lang="en-US" dirty="0" smtClean="0"/>
                <a:t>n</a:t>
              </a:r>
              <a:endParaRPr lang="en-US" dirty="0"/>
            </a:p>
          </p:txBody>
        </p:sp>
      </p:grpSp>
      <p:grpSp>
        <p:nvGrpSpPr>
          <p:cNvPr id="22" name="Group 36"/>
          <p:cNvGrpSpPr>
            <a:grpSpLocks/>
          </p:cNvGrpSpPr>
          <p:nvPr/>
        </p:nvGrpSpPr>
        <p:grpSpPr bwMode="auto">
          <a:xfrm rot="10800000">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2" cy="9885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2" name="Picture 3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898129" y="4268455"/>
            <a:ext cx="466409" cy="288991"/>
          </a:xfrm>
          <a:prstGeom prst="rect">
            <a:avLst/>
          </a:prstGeom>
        </p:spPr>
      </p:pic>
      <p:pic>
        <p:nvPicPr>
          <p:cNvPr id="33" name="Picture 3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631452" y="4267757"/>
            <a:ext cx="471896" cy="288991"/>
          </a:xfrm>
          <a:prstGeom prst="rect">
            <a:avLst/>
          </a:prstGeom>
        </p:spPr>
      </p:pic>
      <p:pic>
        <p:nvPicPr>
          <p:cNvPr id="34" name="Picture 3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188732" y="4252231"/>
            <a:ext cx="502990" cy="290820"/>
          </a:xfrm>
          <a:prstGeom prst="rect">
            <a:avLst/>
          </a:prstGeom>
        </p:spPr>
      </p:pic>
      <p:cxnSp>
        <p:nvCxnSpPr>
          <p:cNvPr id="35" name="Straight Connector 34"/>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6" name="Straight Connector 35"/>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7543800" y="574959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9" name="TextBox 38"/>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41" name="Picture 4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742172" y="5666509"/>
            <a:ext cx="2639325" cy="524939"/>
          </a:xfrm>
          <a:prstGeom prst="rect">
            <a:avLst/>
          </a:prstGeom>
          <a:solidFill>
            <a:schemeClr val="bg1"/>
          </a:solidFill>
        </p:spPr>
      </p:pic>
      <p:pic>
        <p:nvPicPr>
          <p:cNvPr id="48" name="Picture 4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97556" y="3153324"/>
            <a:ext cx="1904045" cy="524939"/>
          </a:xfrm>
          <a:prstGeom prst="rect">
            <a:avLst/>
          </a:prstGeom>
          <a:solidFill>
            <a:schemeClr val="bg1"/>
          </a:solidFill>
        </p:spPr>
      </p:pic>
      <p:pic>
        <p:nvPicPr>
          <p:cNvPr id="43" name="Picture 42"/>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384787704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 for Inlet Manifold (with orifice outlets)</a:t>
            </a:r>
          </a:p>
        </p:txBody>
      </p:sp>
      <p:sp>
        <p:nvSpPr>
          <p:cNvPr id="26" name="TextBox 25"/>
          <p:cNvSpPr txBox="1"/>
          <p:nvPr/>
        </p:nvSpPr>
        <p:spPr>
          <a:xfrm>
            <a:off x="85301" y="1542723"/>
            <a:ext cx="6544099" cy="1938992"/>
          </a:xfrm>
          <a:prstGeom prst="rect">
            <a:avLst/>
          </a:prstGeom>
          <a:noFill/>
        </p:spPr>
        <p:txBody>
          <a:bodyPr wrap="square" rtlCol="0">
            <a:spAutoFit/>
          </a:bodyPr>
          <a:lstStyle/>
          <a:p>
            <a:r>
              <a:rPr lang="en-US" sz="2000" dirty="0" smtClean="0"/>
              <a:t>Total difference between paths 1 and n</a:t>
            </a:r>
          </a:p>
          <a:p>
            <a:r>
              <a:rPr lang="en-US" sz="2000" dirty="0" smtClean="0"/>
              <a:t>To simplify analysis we assume middle port gets the average flow (this isn’t quite right because the velocity is squared) and hence has the average piezometric head.</a:t>
            </a:r>
          </a:p>
          <a:p>
            <a:r>
              <a:rPr lang="en-US" sz="2000" dirty="0" smtClean="0"/>
              <a:t>Port one has mean piezometric head – ½ delta piezometric head</a:t>
            </a:r>
            <a:endParaRPr lang="en-US" sz="2000" dirty="0"/>
          </a:p>
        </p:txBody>
      </p:sp>
      <p:pic>
        <p:nvPicPr>
          <p:cNvPr id="30" name="Picture 2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014848" y="2608374"/>
            <a:ext cx="1230956" cy="495674"/>
          </a:xfrm>
          <a:prstGeom prst="rect">
            <a:avLst/>
          </a:prstGeom>
          <a:solidFill>
            <a:schemeClr val="bg1"/>
          </a:solidFill>
        </p:spPr>
      </p:pic>
      <p:pic>
        <p:nvPicPr>
          <p:cNvPr id="42" name="Picture 4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8996" y="3628952"/>
            <a:ext cx="2794800" cy="365811"/>
          </a:xfrm>
          <a:prstGeom prst="rect">
            <a:avLst/>
          </a:prstGeom>
          <a:solidFill>
            <a:schemeClr val="bg1"/>
          </a:solidFill>
        </p:spPr>
      </p:pic>
      <p:pic>
        <p:nvPicPr>
          <p:cNvPr id="45" name="Picture 4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90600" y="4310314"/>
            <a:ext cx="2825893" cy="365811"/>
          </a:xfrm>
          <a:prstGeom prst="rect">
            <a:avLst/>
          </a:prstGeom>
          <a:solidFill>
            <a:schemeClr val="bg1"/>
          </a:solidFill>
        </p:spPr>
      </p:pic>
      <p:pic>
        <p:nvPicPr>
          <p:cNvPr id="2" name="Picture 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698023" y="3340644"/>
            <a:ext cx="2028426" cy="724305"/>
          </a:xfrm>
          <a:prstGeom prst="rect">
            <a:avLst/>
          </a:prstGeom>
          <a:solidFill>
            <a:schemeClr val="bg1"/>
          </a:solidFill>
        </p:spPr>
      </p:pic>
      <p:pic>
        <p:nvPicPr>
          <p:cNvPr id="3" name="Picture 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686300" y="4064949"/>
            <a:ext cx="2088785" cy="724306"/>
          </a:xfrm>
          <a:prstGeom prst="rect">
            <a:avLst/>
          </a:prstGeom>
          <a:solidFill>
            <a:schemeClr val="bg1"/>
          </a:solidFill>
        </p:spPr>
      </p:pic>
      <p:pic>
        <p:nvPicPr>
          <p:cNvPr id="48" name="Picture 4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38995" y="5353281"/>
            <a:ext cx="2717976" cy="545058"/>
          </a:xfrm>
          <a:prstGeom prst="rect">
            <a:avLst/>
          </a:prstGeom>
        </p:spPr>
      </p:pic>
      <p:sp>
        <p:nvSpPr>
          <p:cNvPr id="34" name="TextBox 33"/>
          <p:cNvSpPr txBox="1"/>
          <p:nvPr/>
        </p:nvSpPr>
        <p:spPr>
          <a:xfrm>
            <a:off x="4698023" y="5346383"/>
            <a:ext cx="3940502" cy="954107"/>
          </a:xfrm>
          <a:prstGeom prst="rect">
            <a:avLst/>
          </a:prstGeom>
          <a:noFill/>
        </p:spPr>
        <p:txBody>
          <a:bodyPr wrap="none" rtlCol="0">
            <a:spAutoFit/>
          </a:bodyPr>
          <a:lstStyle/>
          <a:p>
            <a:r>
              <a:rPr lang="en-US" dirty="0" smtClean="0"/>
              <a:t>Flow ratio is less than one</a:t>
            </a:r>
          </a:p>
          <a:p>
            <a:r>
              <a:rPr lang="en-US" dirty="0" smtClean="0"/>
              <a:t>Last port has higher flow</a:t>
            </a:r>
            <a:endParaRPr lang="en-US" dirty="0"/>
          </a:p>
        </p:txBody>
      </p:sp>
      <p:sp>
        <p:nvSpPr>
          <p:cNvPr id="36" name="TextBox 35"/>
          <p:cNvSpPr txBox="1"/>
          <p:nvPr/>
        </p:nvSpPr>
        <p:spPr>
          <a:xfrm>
            <a:off x="762000" y="6259381"/>
            <a:ext cx="6519862" cy="523220"/>
          </a:xfrm>
          <a:prstGeom prst="rect">
            <a:avLst/>
          </a:prstGeom>
          <a:noFill/>
        </p:spPr>
        <p:txBody>
          <a:bodyPr wrap="none" rtlCol="0">
            <a:spAutoFit/>
          </a:bodyPr>
          <a:lstStyle/>
          <a:p>
            <a:r>
              <a:rPr lang="en-US" dirty="0" smtClean="0"/>
              <a:t>We can achieve uniform flow by increasing </a:t>
            </a:r>
            <a:endParaRPr lang="en-US" dirty="0"/>
          </a:p>
        </p:txBody>
      </p:sp>
      <p:pic>
        <p:nvPicPr>
          <p:cNvPr id="38" name="Picture 3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165745" y="6418475"/>
            <a:ext cx="464581" cy="301794"/>
          </a:xfrm>
          <a:prstGeom prst="rect">
            <a:avLst/>
          </a:prstGeom>
          <a:solidFill>
            <a:schemeClr val="bg1"/>
          </a:solidFill>
        </p:spPr>
      </p:pic>
    </p:spTree>
    <p:extLst>
      <p:ext uri="{BB962C8B-B14F-4D97-AF65-F5344CB8AC3E}">
        <p14:creationId xmlns:p14="http://schemas.microsoft.com/office/powerpoint/2010/main" val="337161341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Solve for the maximum permissible change in piezometric head</a:t>
            </a:r>
            <a:endParaRPr lang="en-US" sz="4000"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33400" y="1828800"/>
            <a:ext cx="2258883" cy="545058"/>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2743200"/>
            <a:ext cx="4896381" cy="384101"/>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3496643"/>
            <a:ext cx="4896382" cy="384101"/>
          </a:xfrm>
          <a:prstGeom prst="rect">
            <a:avLst/>
          </a:prstGeom>
        </p:spPr>
      </p:pic>
      <p:sp>
        <p:nvSpPr>
          <p:cNvPr id="6" name="TextBox 5"/>
          <p:cNvSpPr txBox="1"/>
          <p:nvPr/>
        </p:nvSpPr>
        <p:spPr>
          <a:xfrm>
            <a:off x="6252975" y="1767870"/>
            <a:ext cx="1601721" cy="523220"/>
          </a:xfrm>
          <a:prstGeom prst="rect">
            <a:avLst/>
          </a:prstGeom>
          <a:noFill/>
        </p:spPr>
        <p:txBody>
          <a:bodyPr wrap="none" rtlCol="0">
            <a:spAutoFit/>
          </a:bodyPr>
          <a:lstStyle/>
          <a:p>
            <a:r>
              <a:rPr lang="en-US" dirty="0" smtClean="0"/>
              <a:t>Solve for </a:t>
            </a:r>
            <a:endParaRPr lang="en-US" dirty="0"/>
          </a:p>
        </p:txBody>
      </p:sp>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30312" y="1970551"/>
            <a:ext cx="716990" cy="2615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3400" y="4306850"/>
            <a:ext cx="4183052" cy="384101"/>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3248" y="5140503"/>
            <a:ext cx="2514952" cy="590784"/>
          </a:xfrm>
          <a:prstGeom prst="rect">
            <a:avLst/>
          </a:prstGeom>
        </p:spPr>
      </p:pic>
      <p:sp>
        <p:nvSpPr>
          <p:cNvPr id="14" name="TextBox 13"/>
          <p:cNvSpPr txBox="1"/>
          <p:nvPr/>
        </p:nvSpPr>
        <p:spPr>
          <a:xfrm>
            <a:off x="4267200" y="4876800"/>
            <a:ext cx="4648200" cy="1323439"/>
          </a:xfrm>
          <a:prstGeom prst="rect">
            <a:avLst/>
          </a:prstGeom>
          <a:noFill/>
        </p:spPr>
        <p:txBody>
          <a:bodyPr wrap="square" rtlCol="0">
            <a:spAutoFit/>
          </a:bodyPr>
          <a:lstStyle/>
          <a:p>
            <a:r>
              <a:rPr lang="en-US" sz="2000" dirty="0" smtClean="0"/>
              <a:t>This is change in piezometric head in the manifold as a function of port flow uniformity and average piezometric head across the ports.</a:t>
            </a:r>
            <a:endParaRPr lang="en-US" sz="2000" dirty="0"/>
          </a:p>
        </p:txBody>
      </p:sp>
    </p:spTree>
    <p:extLst>
      <p:ext uri="{BB962C8B-B14F-4D97-AF65-F5344CB8AC3E}">
        <p14:creationId xmlns:p14="http://schemas.microsoft.com/office/powerpoint/2010/main" val="299369958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Relationship between port contracted velocity and manifold velocity</a:t>
            </a:r>
            <a:endParaRPr lang="en-US" sz="3600" dirty="0"/>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3400" y="1752600"/>
            <a:ext cx="2514952" cy="590784"/>
          </a:xfrm>
          <a:prstGeom prst="rect">
            <a:avLst/>
          </a:prstGeom>
        </p:spPr>
      </p:pic>
      <p:sp>
        <p:nvSpPr>
          <p:cNvPr id="4" name="TextBox 3"/>
          <p:cNvSpPr txBox="1"/>
          <p:nvPr/>
        </p:nvSpPr>
        <p:spPr>
          <a:xfrm>
            <a:off x="304800" y="3434558"/>
            <a:ext cx="7385355" cy="523220"/>
          </a:xfrm>
          <a:prstGeom prst="rect">
            <a:avLst/>
          </a:prstGeom>
          <a:noFill/>
        </p:spPr>
        <p:txBody>
          <a:bodyPr wrap="none" rtlCol="0">
            <a:spAutoFit/>
          </a:bodyPr>
          <a:lstStyle/>
          <a:p>
            <a:r>
              <a:rPr lang="en-US" dirty="0" smtClean="0"/>
              <a:t>If head loss in the manifold is small, then we have</a:t>
            </a:r>
            <a:endParaRPr lang="en-US" dirty="0"/>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4092" y="2724384"/>
            <a:ext cx="3043549" cy="541400"/>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91517" y="4834559"/>
            <a:ext cx="3442283" cy="607246"/>
          </a:xfrm>
          <a:prstGeom prst="rect">
            <a:avLst/>
          </a:prstGeom>
        </p:spPr>
      </p:pic>
      <p:sp>
        <p:nvSpPr>
          <p:cNvPr id="7" name="TextBox 6"/>
          <p:cNvSpPr txBox="1"/>
          <p:nvPr/>
        </p:nvSpPr>
        <p:spPr>
          <a:xfrm>
            <a:off x="3733800" y="1885866"/>
            <a:ext cx="4482317" cy="523220"/>
          </a:xfrm>
          <a:prstGeom prst="rect">
            <a:avLst/>
          </a:prstGeom>
          <a:noFill/>
        </p:spPr>
        <p:txBody>
          <a:bodyPr wrap="none" rtlCol="0">
            <a:spAutoFit/>
          </a:bodyPr>
          <a:lstStyle/>
          <a:p>
            <a:r>
              <a:rPr lang="en-US" dirty="0" smtClean="0"/>
              <a:t>Port flow uniformity equation</a:t>
            </a:r>
            <a:endParaRPr lang="en-US" dirty="0"/>
          </a:p>
        </p:txBody>
      </p:sp>
      <p:sp>
        <p:nvSpPr>
          <p:cNvPr id="8" name="TextBox 7"/>
          <p:cNvSpPr txBox="1"/>
          <p:nvPr/>
        </p:nvSpPr>
        <p:spPr>
          <a:xfrm>
            <a:off x="3733800" y="2527668"/>
            <a:ext cx="4957452" cy="954107"/>
          </a:xfrm>
          <a:prstGeom prst="rect">
            <a:avLst/>
          </a:prstGeom>
          <a:noFill/>
        </p:spPr>
        <p:txBody>
          <a:bodyPr wrap="square" rtlCol="0">
            <a:spAutoFit/>
          </a:bodyPr>
          <a:lstStyle/>
          <a:p>
            <a:r>
              <a:rPr lang="en-US" dirty="0" smtClean="0"/>
              <a:t>Piezometric head in the manifold (energy equation)</a:t>
            </a:r>
            <a:endParaRPr lang="en-US" dirty="0"/>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01536" y="5746311"/>
            <a:ext cx="2469228" cy="495674"/>
          </a:xfrm>
          <a:prstGeom prst="rect">
            <a:avLst/>
          </a:prstGeom>
          <a:solidFill>
            <a:schemeClr val="bg1"/>
          </a:solidFill>
        </p:spPr>
      </p:pic>
      <p:sp>
        <p:nvSpPr>
          <p:cNvPr id="15" name="TextBox 14"/>
          <p:cNvSpPr txBox="1"/>
          <p:nvPr/>
        </p:nvSpPr>
        <p:spPr>
          <a:xfrm>
            <a:off x="4155293" y="5746311"/>
            <a:ext cx="5209280" cy="523220"/>
          </a:xfrm>
          <a:prstGeom prst="rect">
            <a:avLst/>
          </a:prstGeom>
          <a:noFill/>
        </p:spPr>
        <p:txBody>
          <a:bodyPr wrap="square" rtlCol="0">
            <a:spAutoFit/>
          </a:bodyPr>
          <a:lstStyle/>
          <a:p>
            <a:r>
              <a:rPr lang="en-US" dirty="0" smtClean="0"/>
              <a:t>    is the contracted port velocity</a:t>
            </a:r>
            <a:endParaRPr lang="en-US" dirty="0"/>
          </a:p>
        </p:txBody>
      </p:sp>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155293" y="5908249"/>
            <a:ext cx="316427" cy="224974"/>
          </a:xfrm>
          <a:prstGeom prst="rect">
            <a:avLst/>
          </a:prstGeom>
          <a:solidFill>
            <a:schemeClr val="bg1"/>
          </a:solidFill>
        </p:spPr>
      </p:pic>
      <p:sp>
        <p:nvSpPr>
          <p:cNvPr id="9" name="TextBox 8"/>
          <p:cNvSpPr txBox="1"/>
          <p:nvPr/>
        </p:nvSpPr>
        <p:spPr>
          <a:xfrm>
            <a:off x="520117" y="3964735"/>
            <a:ext cx="1365376" cy="707886"/>
          </a:xfrm>
          <a:prstGeom prst="rect">
            <a:avLst/>
          </a:prstGeom>
          <a:noFill/>
        </p:spPr>
        <p:txBody>
          <a:bodyPr wrap="square" rtlCol="0">
            <a:spAutoFit/>
          </a:bodyPr>
          <a:lstStyle/>
          <a:p>
            <a:pPr algn="ctr"/>
            <a:r>
              <a:rPr lang="en-US" sz="2000" dirty="0" smtClean="0"/>
              <a:t>Pressure recovery</a:t>
            </a:r>
            <a:endParaRPr lang="en-US" sz="2000" dirty="0"/>
          </a:p>
        </p:txBody>
      </p:sp>
      <p:sp>
        <p:nvSpPr>
          <p:cNvPr id="10" name="TextBox 9"/>
          <p:cNvSpPr txBox="1"/>
          <p:nvPr/>
        </p:nvSpPr>
        <p:spPr>
          <a:xfrm>
            <a:off x="1739317" y="4123698"/>
            <a:ext cx="853119" cy="400110"/>
          </a:xfrm>
          <a:prstGeom prst="rect">
            <a:avLst/>
          </a:prstGeom>
          <a:noFill/>
        </p:spPr>
        <p:txBody>
          <a:bodyPr wrap="none" rtlCol="0">
            <a:spAutoFit/>
          </a:bodyPr>
          <a:lstStyle/>
          <a:p>
            <a:r>
              <a:rPr lang="en-US" sz="2000" dirty="0" smtClean="0"/>
              <a:t>causes</a:t>
            </a:r>
            <a:endParaRPr lang="en-US" sz="2000" dirty="0"/>
          </a:p>
        </p:txBody>
      </p:sp>
      <p:sp>
        <p:nvSpPr>
          <p:cNvPr id="14" name="TextBox 13"/>
          <p:cNvSpPr txBox="1"/>
          <p:nvPr/>
        </p:nvSpPr>
        <p:spPr>
          <a:xfrm>
            <a:off x="2592435" y="3964735"/>
            <a:ext cx="1509081" cy="707886"/>
          </a:xfrm>
          <a:prstGeom prst="rect">
            <a:avLst/>
          </a:prstGeom>
          <a:noFill/>
        </p:spPr>
        <p:txBody>
          <a:bodyPr wrap="square" rtlCol="0">
            <a:spAutoFit/>
          </a:bodyPr>
          <a:lstStyle/>
          <a:p>
            <a:pPr algn="ctr"/>
            <a:r>
              <a:rPr lang="en-US" sz="2000" dirty="0" smtClean="0"/>
              <a:t>differences in port flow</a:t>
            </a:r>
            <a:endParaRPr lang="en-US" sz="2000" dirty="0"/>
          </a:p>
        </p:txBody>
      </p:sp>
      <p:sp>
        <p:nvSpPr>
          <p:cNvPr id="11" name="TextBox 10"/>
          <p:cNvSpPr txBox="1"/>
          <p:nvPr/>
        </p:nvSpPr>
        <p:spPr>
          <a:xfrm>
            <a:off x="34636" y="6322132"/>
            <a:ext cx="9067800" cy="461665"/>
          </a:xfrm>
          <a:prstGeom prst="rect">
            <a:avLst/>
          </a:prstGeom>
          <a:noFill/>
        </p:spPr>
        <p:txBody>
          <a:bodyPr wrap="square" rtlCol="0">
            <a:spAutoFit/>
          </a:bodyPr>
          <a:lstStyle/>
          <a:p>
            <a:r>
              <a:rPr lang="en-US" sz="2400" dirty="0" smtClean="0"/>
              <a:t>The average manifold piezometric head sets the average port velocity</a:t>
            </a:r>
            <a:endParaRPr lang="en-US" sz="2400" dirty="0"/>
          </a:p>
        </p:txBody>
      </p:sp>
    </p:spTree>
    <p:extLst>
      <p:ext uri="{BB962C8B-B14F-4D97-AF65-F5344CB8AC3E}">
        <p14:creationId xmlns:p14="http://schemas.microsoft.com/office/powerpoint/2010/main" val="253277363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57800" cy="1143000"/>
          </a:xfrm>
        </p:spPr>
        <p:txBody>
          <a:bodyPr/>
          <a:lstStyle/>
          <a:p>
            <a:r>
              <a:rPr lang="en-US" dirty="0" smtClean="0"/>
              <a:t>Manifold velocity</a:t>
            </a:r>
            <a:endParaRPr lang="en-US"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802645" y="1691748"/>
            <a:ext cx="2469228" cy="495674"/>
          </a:xfrm>
          <a:prstGeom prst="rect">
            <a:avLst/>
          </a:prstGeom>
          <a:solidFill>
            <a:schemeClr val="bg1"/>
          </a:solidFill>
        </p:spPr>
      </p:pic>
      <p:sp>
        <p:nvSpPr>
          <p:cNvPr id="4" name="TextBox 3"/>
          <p:cNvSpPr txBox="1"/>
          <p:nvPr/>
        </p:nvSpPr>
        <p:spPr>
          <a:xfrm>
            <a:off x="457200" y="2362200"/>
            <a:ext cx="3312125" cy="523220"/>
          </a:xfrm>
          <a:prstGeom prst="rect">
            <a:avLst/>
          </a:prstGeom>
          <a:noFill/>
        </p:spPr>
        <p:txBody>
          <a:bodyPr wrap="none" rtlCol="0">
            <a:spAutoFit/>
          </a:bodyPr>
          <a:lstStyle/>
          <a:p>
            <a:r>
              <a:rPr lang="en-US" dirty="0" smtClean="0"/>
              <a:t>No head loss in series</a:t>
            </a:r>
            <a:endParaRPr lang="en-US" dirty="0"/>
          </a:p>
        </p:txBody>
      </p:sp>
      <p:sp>
        <p:nvSpPr>
          <p:cNvPr id="5" name="TextBox 4"/>
          <p:cNvSpPr txBox="1"/>
          <p:nvPr/>
        </p:nvSpPr>
        <p:spPr>
          <a:xfrm>
            <a:off x="5029201" y="2362200"/>
            <a:ext cx="3276600" cy="954107"/>
          </a:xfrm>
          <a:prstGeom prst="rect">
            <a:avLst/>
          </a:prstGeom>
          <a:noFill/>
        </p:spPr>
        <p:txBody>
          <a:bodyPr wrap="square" rtlCol="0">
            <a:spAutoFit/>
          </a:bodyPr>
          <a:lstStyle/>
          <a:p>
            <a:r>
              <a:rPr lang="en-US" dirty="0" smtClean="0"/>
              <a:t>With helpful head loss in series</a:t>
            </a:r>
            <a:endParaRPr lang="en-US" dirty="0"/>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62862" y="4766994"/>
            <a:ext cx="4483018" cy="727963"/>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8197" y="510544"/>
            <a:ext cx="3442283" cy="607246"/>
          </a:xfrm>
          <a:prstGeom prst="rect">
            <a:avLst/>
          </a:prstGeom>
        </p:spPr>
      </p:pic>
      <p:sp>
        <p:nvSpPr>
          <p:cNvPr id="9" name="TextBox 8"/>
          <p:cNvSpPr txBox="1"/>
          <p:nvPr/>
        </p:nvSpPr>
        <p:spPr>
          <a:xfrm>
            <a:off x="4473370" y="-33495"/>
            <a:ext cx="3127779" cy="523220"/>
          </a:xfrm>
          <a:prstGeom prst="rect">
            <a:avLst/>
          </a:prstGeom>
          <a:noFill/>
        </p:spPr>
        <p:txBody>
          <a:bodyPr wrap="none" rtlCol="0">
            <a:spAutoFit/>
          </a:bodyPr>
          <a:lstStyle/>
          <a:p>
            <a:r>
              <a:rPr lang="en-US" dirty="0" smtClean="0"/>
              <a:t>Pressure recovery = </a:t>
            </a:r>
            <a:endParaRPr lang="en-US" dirty="0"/>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48511" y="1566504"/>
            <a:ext cx="2769191" cy="727963"/>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48511" y="3285067"/>
            <a:ext cx="2633842" cy="727963"/>
          </a:xfrm>
          <a:prstGeom prst="rect">
            <a:avLst/>
          </a:prstGeom>
        </p:spPr>
      </p:pic>
      <p:pic>
        <p:nvPicPr>
          <p:cNvPr id="12" name="Picture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66842" y="4648200"/>
            <a:ext cx="2249738" cy="727963"/>
          </a:xfrm>
          <a:prstGeom prst="rect">
            <a:avLst/>
          </a:prstGeom>
        </p:spPr>
      </p:pic>
    </p:spTree>
    <p:extLst>
      <p:ext uri="{BB962C8B-B14F-4D97-AF65-F5344CB8AC3E}">
        <p14:creationId xmlns:p14="http://schemas.microsoft.com/office/powerpoint/2010/main" val="294456717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port velocity over manifold velocity as a function of</a:t>
            </a:r>
            <a:endParaRPr lang="en-US" dirty="0"/>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sp>
        <p:nvSpPr>
          <p:cNvPr id="6" name="AutoShape 2" descr="data:image/png;base64,iVBORw0KGgoAAAANSUhEUgAAAYUAAAEKCAYAAAD9xUlFAAAABHNCSVQICAgIfAhkiAAAAAlwSFlz%0AAAALEgAACxIB0t1+/AAAADl0RVh0U29mdHdhcmUAbWF0cGxvdGxpYiB2ZXJzaW9uIDMuMC4zLCBo%0AdHRwOi8vbWF0cGxvdGxpYi5vcmcvnQurowAAIABJREFUeJzt3Xl8FPX9x/HXh3AfIUIChBAIyH0j%0AAbVopVrrjRZvaz0rrbX39dP218tetvbQX2ureFWtR61atdaj3qAWMNxyyA0BAkkIJIQj5Pj8/tgh%0AjWkIG8ju7Cbv5+Oxj8zOzM58vtlkPzvzvczdERERAWgTdgAiIpI4lBRERKSWkoKIiNRSUhARkVpK%0ACiIiUktJQUREaikpiIhILSUFERGppaQgIiK12oYdQFOlp6d7Tk5O2GGIiCSV+fPnF7t7xuH2S7qk%0AkJOTQ15eXthhiIgkFTPbGM1+un0kIiK1lBRERKSWkoKIiNRSUhARkVpKCiIiUktJQUREaikpiIhI%0ALSUFEZEkcMdrq5i7bkfMz6OkICKS4DYU7+GO11Yzb31JzM+lpCAikuAen7eJlDbGJZOyY34uJQUR%0AkQRWUVXN3+Zv5vQRvemd2jHm51NSEBFJYC9/sI2SPQe44vj+cTmfkoKISAJ7bO4m+vfozEmD0+Ny%0APiUFEZEEtaZwN3PXl3D55P60aWNxOaeSgohIgnpsbj7tUoyLc/vF7ZxKCiIiCWh/ZTVPzc/njFF9%0ASO/aIW7nVVIQEUlA/1xSQNn+Kj5z/IC4nldJQUQkAT02bxODMrpwwqAecT2vkoKISIJZua2M+Rt3%0AcsXk/pjFp4L5oJgnBTNLMbOFZvZCA9uuMbMiM1sUPD4X63hERBLdY3M30b5tGy6aGL8K5oPaxuEc%0AXwVWAKmH2P5Xd/9SHOIQEUl4ew9U8fcFWzh3TCZpndvH/fwxvVIws37AOcB9sTyPiEhL8Y/FW9ld%0AUcVnTohPD+b6Yn376A7gO0BNI/tcaGZLzOwpM2twtCczm2FmeWaWV1RUFJNARUQSwaNzNzGsdzeO%0A639MKOePWVIws3OBQnef38hu/wBy3H0s8CrwUEM7uftMd89199yMjIwYRCsiEr7F+btYsrmUK46P%0AfwXzQbG8UpgCTDOzDcATwKlm9pe6O7j7DnevCJ7eB0yMYTwiIglt5ux1dOvYlgtDqGA+KGZJwd1v%0Acfd+7p4DXAa84e5X1t3HzDLrPJ1GpEJaRKTVyS/Zy0tLC/jM8QPo2iEebYAaFvczm9mtQJ67Pw98%0AxcymAVVACXBNvOMREUkE97+znpQ2xjUfywk1jrgkBXd/C3grWP5BnfW3ALfEIwYRkUS1a+8BnszL%0AZ9q4LPp0j/1EOo1Rj2YRkZA9OncTew9UM+Pjg8IORUlBRCRMFVXVPPjuBk4ZmsGwPt3CDkdJQUQk%0ATM8t3EpxeUVCXCWAkoKISGhqapyZs9cxMjOVjx3bM+xwACUFEZHQvLWqkDWF5cz4+KDQOqvVp6Qg%0AIhKSmbPW0bd7R84Zm3n4neNESUFEJARLNu9izroSrjtpIO1SEuejOHEiERFpRe6dvZ5uHdpy6aQG%0AxwENjZKCiEic5Zfs5cWlBVxxfH+6dWwXdjgfoaQgIhJnd7+9ljYG10zJCTuU/6KkICISR/kle3ky%0AL59LJ2WT2b1T2OH8FyUFEZE4uuvNNRjGTZ8YHHYoDVJSEBGJk0079vLU/M1ccXz/hLxKACUFEZG4%0A+f0bq0lpY9w49diwQzkkJQURkThYX7yHZxZu4TPHD6B3arjDYzdGSUFEJA5+//pq2qUYX5iaGAPf%0AHYqSgohIjK0tKufZRVu46sQcenVL3KsEiENSMLMUM1toZi80sK2Dmf3VzNaY2Vwzy4l1PCIi8fZ/%0Ar6+mQ9uUhBkeuzHxuFL4KrDiENuuB3a6+2Dgd8Av4xCPiEjcrN6+m+cXb+Xqj+WQ3rVD2OEcVkyT%0Agpn1A84B7jvELucDDwXLTwGnWaKMHysi0gzueH01ndslx1UCxP5K4Q7gO0DNIbZnAfkA7l4FlAKJ%0AMdOEiMhRWrmtjBeXFnDNlBx6dGkfdjhRiVlSMLNzgUJ3n98Mx5phZnlmlldUVNQM0YmIxN6vX1lF%0Al/ZtueHk5LhKgNheKUwBppnZBuAJ4FQz+0u9fbYA2QBm1hboDuyofyB3n+nuue6em5GREcOQRUSa%0Ax3tri3ltxXZunHosaZ2T4yoBYpgU3P0Wd+/n7jnAZcAb7n5lvd2eB64Oli8K9vFYxSQiEg/VNc5P%0AX1hBVlonrj9pYNjhNEnc+ymY2a1mNi14ej/Q08zWAN8Abo53PCIize2ZBZtZXlDGd84cRsd2KWGH%0A0yRt43ESd38LeCtY/kGd9fuBi+MRg4hIPOw9UMXtr3zI+Ow0po3rG3Y4TaYezSIizeiet9dRuLuC%0A7587gmRsYa+kICLSTLaV7ueeWWs5Z2wmEwf0CDucI6KkICLSTG5/5UNqauDmM4eHHcoRU1IQEWkG%0AH2wp5ZmFm7n2pByye3QOO5wjpqQgInKU3J2f/nM5x3Run7DTbEZLSUFE5Ci9unw7c9aV8PVPDiG1%0AY7uwwzkqSgoiIkdhf2U1P3txBYN7deXyyf3DDueoxaWfgohIS3XXm2vYuGMvj37ueNqmJP/37OQv%0AgYhISNYUlnP322u5YHxfpgxODzucZqGkICJyBNyd7/19KZ3apfC9c0aGHU6zUVIQETkCTy/Ywtz1%0AJdx81ggyuiX+jGrRUlIQEWminXsO8PMXVzBxwDFcNik77HCalZKCiEgT/eKlFZTtq+Rnnx5NmzbJ%0AN75RY5QURESaYN76Ep7M28z1Jw9keJ/UsMNpdkoKIiJROlBVw3f/vpSstE589bQhYYcTE+qnICIS%0ApXtnr2NNYTkPXJNL5/Yt8+NTVwoiIlFYW1TO/72+mrNG9+HU4b3DDidmlBRERA6jqrqGbzy5mE7t%0AU/jxtFFhhxNTMUsKZtbRzOaZ2WIzW2ZmP25gn2vMrMjMFgWPz8UqHhGRI3XPrHUszt/FT84fTa/U%0AjmGHE1OxvClWAZzq7uVm1g54x8xecvc59fb7q7t/KYZxiIgcseVby7jjtVWcMzaT85JwzuWmillS%0AcHcHyoOn7YKHx+p8IiLNraKqmm88uYjundrzk/NHhx1OXER1+8jMppnZr4PHedEe3MxSzGwRUAi8%0A6u5zG9jtQjNbYmZPmVnL6hooIkntztdWs3Lbbm6bPoYeXdqHHU5cHDYpmNkvgK8Cy4PHV8zs59Ec%0A3N2r3X080A+YbGb1U+0/gBx3Hwu8Cjx0iBhmmFmemeUVFRVFc2oRkaOyYNNO7n57LRdP7McnR7bc%0A1kb1WeQuTyM7mC0Bxrt7TfA8BVgYfJBHfyKzHwB73f3Xh9ieApS4e/fGjpObm+t5eXlNObWISJPs%0AO1DNOf83m4qqGl7+2sl0S/LZ1ADMbL675x5uv2hbH6XVWW70Q7tOABlmlhYsdwJOB1bW2yezztNp%0AwIoo4xERiZlfvrySdcV7uP2isS0iITRFNBXNvwAWmtmbgAEfB26O4nWZwEPBFUAb4El3f8HMbgXy%0A3P15IreipgFVQAlwzRGUQUSk2cxaVcSf39vANR/L4WMtZOKcpjjs7SOo/UY/KXg6z923xTSqRuj2%0AkYjEyvay/Zx952x6dm3PczedRKf2KWGH1GyO+vaRmQ0Pfh5H5Fv/5uDRN1gnItJiVNc4X31iIXsP%0AVHPXFce1qITQFI3dPvoGMAP4TQPbHDg1JhGJiITgztdXM2ddCbdfNJYhvbuFHU5oDpkU3H1GsHiW%0Au++vu83MWnY/bxFpVd5dU8zv31jN9OOyuDi3dXeXiqb10XtRrhMRSTpFuyv46hOLGJTepdX0Wm7M%0AIa8UzKwPkAV0MrMJRFoeAaQCneMQm4hITFXXOF//6yJ276/kL5+bTJcOLXOOhKZo7DdwBpEmov2A%0A39ZZvxv4bgxjEhGJiz++uYZ31hRz2/QxLXJqzSPRWJ3CQ0T6GVzo7k/HMSYRkZj799od/O61VZw/%0Avi+XTmrd9Qh1HfZayd2fNrNzgFFAxzrrb41lYCIisZJfspebHlvAwPQu/OzTYzCzw7+olYhmQLy7%0AgUuBLxOpV7gYGBDjuEREYmLvgSpmPDKfyuoa7r0ql66qR/iIaFoffczdrwJ2uvuPgROBobENS0Sk%0A+bk73/7bEj7cVsbvL5/AoIyuYYeUcKJJCgf7KOw1s75AJZEeziIiSeWuN9fwz6UF3HzWcKYO6xV2%0AOAkpmuumfwSjnd4OLCDSm/nemEYlItLMXl2+nV//axUXjO/LDScPCjuchNVoUjCzNsDr7r4LeNrM%0AXgA6untpXKITEWkGq7fv5ut/XcTYft257cKxqlhuRKO3j4KJde6q87xCCUFEkknp3kpueDiPju1S%0AuOezE+nYrnUOdBetaOoUXjezC02pVUSSzIGqGr742Hy27NrHPZ89jszuncIOKeFFkxQ+D/wNqDCz%0AMjPbbWZlMY5LROSouDv/8/QS3l2zg9umj2XigB5hh5QUoum81nrHkBWRpHX7Kx/y94Vb+PYZw7hw%0AYr+ww0ka0c7RLCKSNB6Zs5E/vrWWK47vzxenHht2OEklZknBzDqa2TwzW2xmy8zsxw3s08HM/mpm%0Aa8xsrpnlxCoeEWkd/rVsGz987gNOG96LW6eNUkujJorllUIFcKq7jwPGA2ea2Qn19rmeSE/pwcDv%0AgF/GMB4RaeEWbNrJV55YyJis7vz+igm0TdHNkKaKZuyj35jZqKYe2CPKg6ftgofX2+184KFg+Sng%0ANLVyEpEjsb54D597KI/eqR25/5pJdG6vMY2ORDRpdAUwM7i98wUz6x7twc0sxcwWAYXAq+4+t94u%0AWUA+gLtXAaVAzwaOM8PM8swsr6ioKNrTi0grsa10P1c9EPl4eejayaR37RByRMnrsEnB3e9z9ynA%0AVUAOsMTMHjOzT0Tx2mp3H09kop7JZnZEc925+0x3z3X33IyMjCM5hIi0UMXlFXzmvjns3FPJA9dM%0AIie9S9ghJbWobriZWQowPHgUA4uBb5jZE9G8Phgm403gzHqbtgDZwTnaAt2BHVFFLiKt3q69B/js%0A/fPYsmsfD1wzifHZaWGHlPSiqVP4HbASOBv4ubtPdPdfuvt5wIRGXpcRDKSHmXUCTg+OU9fzwNXB%0A8kXAG+5ev95BROS/7N5fydUPvs/awnLuvSqXyQPVOa05RFMTswT4X3ff08C2yY28LpPIdJ4pRJLP%0Ak+7+gpndCuS5+/PA/cAjZrYGKAEua1r4ItIa7TtQzfV/zmPZllL+dOVETh6i28rNJZqkcKW7P1h3%0AhZm97u6nNTY4nrsvoYErCXf/QZ3l/URmchMRiUpFVTUzHskjb2MJd142gdNH9g47pBblkEnBzDoC%0AnYF0MzuGyFScAKlEWg2JiMTVgaoavvTYQmavLub2i8Zy3ri+YYfU4jR2pfB54GtAXyKT6xxUBvwh%0AlkGJiNS3v7Kamx5dwOsrC7n1/FFcnJsddkgt0iGTgrvfCdxpZl9299/HMSYRkY/YdyByy2j26mJ+%0AesForjxhQNghtViN3T461d3fALaY2fT62939mZhGJiIC7Kmo4vqH3mfu+hJ+ddFYLtEVQkw1dvvo%0AFOAN4LwGtjmgpCAiMVW2v5JrH3yfRfm7uOPS8Zw/XtWZsdbY7aMfBj+vjV84IiIRu/Ye4KoH5rGi%0AoIw/XD6Bs8Zkhh1SqxBN57WfH+yEFjw/xsx+GtuwRKQ1Ky6v4PJ757KyYDd3XzlRCSGOohnm4qxg%0AmAoA3H0nkd7NIiLNbuOOPVz4p/dYX1zOfVfnctoI9UOIp2g6r6WYWQd3r4DaISs0BKGINLulm0u5%0A9s/zqKpxHrvhBI7rf0zYIbU60SSFR4HXzexgr+Zr+c8cCCIizWL26iK+8Mh80jq354nrJjO4V9ew%0AQ2qVDpsU3P2XZrYY+GSw6ifu/kpswxKR1uTZhVv41t8WM7hXVx66bjK9UzuGHVKrFe3URAv5z8xp%0AC2MXjoi0NvfOWsfPXlzBCYN6MPOqXFI7tgs7pFYtmtZHlwDziAxtfQkw18wuinVgItKyVVXX8KPn%0Al/GzF1dwzphMHrpushJCAojmSuF7wCR3L4TIPAnAa0TmVBYRabKy/ZV8+bGFvL2qiOtPGsj3zh5B%0Amzaanj0RRJMU2hxMCIEdRDljm4hIfRt37OH6h/LYULyHX0wfw+WT+4cdktQRTVJ42cxeAR4Pnl8K%0AvBi7kESkpZq7bgdf+Mt8HHjk+uM58dieYYck9UTT+ujbZnYhMCVYNdPd/x7bsESkpXkyL5/v/X0p%0A2T0688DVk8hJ7xJ2SNKAqFofufvTwNNNObCZZQMPA72JtFqaGQzHXXefqcBzwPpg1TPufmtTziMi%0Aia2quobbXlrJfe+s5+Qh6fzhiuPo3kkVyomqsaGzdxP5MP+vTYC7e+phjl0FfNPdF5hZN2C+mb3q%0A7svr7Tfb3c9tUtQikhSKdlfwpccWMHd9CVefOIDvnzuStimqkkxkjY2S2u1oDuzuBUBBsLzbzFYQ%0AmcazflIQkRZo/sYSvvjoAkr3VfLbS8Yx/bh+YYckUYgqZZvZSWZ2bbCcbmYDm3ISM8sBJgBzG9h8%0AopktNrOXzGxUU44rIonH3XnovQ1ces8cOrRN4ZkbpyghJJHD1imY2Q+BXGAY8CDQHvgL/6l4Ptzr%0AuxKpj/iau5fV27wAGODu5WZ2NvAsMKSBY8wAZgD076/mayKJau+BKr77zFKeXbSV04b34reXjKd7%0AZ9UfJJNorhQ+DUwD9gC4+1YgqltLZtaOSEJ4tKHpO929zN3Lg+UXgXZmlt7AfjPdPdfdczMyMqI5%0AtYjE2ertu/n0Xe/x3OKtfPP0odx7Va4SQhKKpvXRAXd3M3MAM4uqHZmZGXA/sMLdf3uIffoA24Pj%0ATyaSpHZEF7qIJAJ354n38/nxP5bRpX1b/nztZE4Zqi9vySqapPCkmd0DpJnZDcB1wL1RvG4K8Flg%0AqZktCtZ9F+gP4O53ExlP6UYzqwL2AZe5e0MtnkQkAZXuq+S7zyzln0sLmDK4J7+7ZDy9NMJpUrNo%0APoPN7HTgU0Sao77i7q/GOrBDyc3N9by8vLBOLyKBBZt28pXHF1JQup9vnD6UG085VuMXJTAzm+/u%0AuYfbr7F+CncBj7n7u0ESCC0RiEjiqK5x7pm1lt/8axV9Ujvy5OdPZOIAzZDWUjR2+2gV8GszywSe%0ABB53d82lINKKbdqxl2/9bTHzNpRwzphMfj59jHontzCNdV67E7jTzAYAlwEPBPMzP04kQayKU4wi%0AEjJ35/F5+fz0n8tJMePXF4/jwuOyiLQnkZYkmgHxNgK/BH5pZhOAB4AfACkxjk1EEsD2sv38z9NL%0AeOvDIqYM7smvLhpHVlqnsMOSGImm81pb4CwiVwunAW8BP4ppVCKSEJ5fvJXvP/sBFVXV/Oi8kVx1%0AYo4qk1u4xiqaTwcuB84mMh3nE8AMd98Tp9hEJCSFZfv5wXPLeHnZNsZnp/HbS8YxKKNr2GFJHDR2%0ApXAL8BiRkU53xikeEQmRu/PX9/P52YsrOFBVw/+cOZwbTh6okU1bkcYqmk+NZyAiEq4NxXu45Zml%0A/HvdDk4Y1INfTB/LQE2E0+pENcmOiLRcVdU13P/Oen776irat23DL6aP4dLcbNUdtFJKCiKt2PyN%0AJfzvs8tYUVDGGaN6c+v5o+mtYSpaNSUFkVZoR3kFt720kr/N30xm947cfeVxnDk6M+ywJAEoKYi0%0AItU1zuPzNnH7Kx+yp6KKz58yiK+cOoQuHfRRIBH6SxBpJRbn7+L7z33Aks2lnDCoBz85fzRDeh/V%0ArLvSAikpiLRw28v286uXP+TpBZvJ6NaBOy8bz7RxfTVEhTRISUGkhdpfWc29s9bxx7fWUl3jfOGU%0AY7npE8fSraMGsJNDU1IQaWHcnX8sKeCXL61ky659nDmqD7ecPZwBPdXnQA5PSUGkBcnbUMLPX1zB%0Agk27GJmZyq8vHseJx/YMOyxJIkoKIi3Aqu27+dXLH/Laiu306taB26aP4eLcbFLUAU2aKGZJwcyy%0AgYeB3oADM4M5GuruY8CdRAbd2wtc4+4LYhWTSEuzddc+7nhtFU/N30yX9m359hnDuHZKDp3b6/ue%0AHJlY/uVUERlMb4GZdQPmm9mr7r68zj5nAUOCx/HAn4KfItKInXsOcPfba/nzextwh+umDOSmTwzm%0AmC7tww5NklzMkoK7FwAFwfJuM1sBZAF1k8L5wMPu7sAcM0szs8zgtSJST+neSu57Zx0PvLOevZXV%0AfHpCFt84fSj9jukcdmjSQsTlGtPMcoAJwNx6m7KA/DrPNwfrlBRE6ijbX8mD72zgvnfWsXt/FeeM%0AyeRrnxyizmfS7GKeFMysK/A08DV3LzvCY8wAZgD079+/GaMTSWzlFVU89N4GZs5aR+m+Sj41sjdf%0AP30oIzJTww5NWqiYJgUza0ckITzq7s80sMsWILvO837Buo9w95nATIDc3FyPQagiCaV0byUPvree%0AB9/dQOm+Sk4b3ouvfXIoY/p1Dzs0aeFi2frIgPuBFe7+20Ps9jzwJTN7gkgFc6nqE6Q1Ky6v4P53%0A1vPIvzdSXlHF6SN786VPDGZcdlrYoUkrEcsrhSnAZ4GlZrYoWPddoD+Au98NvEikOeoaIk1Sr41h%0APCIJq6B0HzNnrePxeZuoqKrh3LF9uekTxzK8j24TSXzFsvXRO0CjPWeCVkc3xSoGkUS3oqCMe2et%0A4/nFWwG4YEIWN049lmMzuoYcmbRW6uEiEmfuzntrd3DPrHXMWlVE5/YpfPbEAVx/0kA1LZXQKSmI%0AxElldQ0vLi3g3tnr+GBLGeldO/DtM4bxmeP7k9ZZnc4kMSgpiMTYjvIKHp+3iUfmbGR7WQWDMrpw%0A2/QxXDAhi47tUsIOT+QjlBREYmRFQRkPvrueZxdt5UBVDScPSee26WM5ZWgGbTRQnSQoJQWRZlRZ%0AXcOry7fz8L83MGddCR3bteGiif249mM56n0sSUFJQaQZFJTu4/F5+TwxbxOFuyvISuvEzWcN57JJ%0A2aovkKSipCByhGpqIq2IHpmzgddWFFLjztShGfzihAFMHdZLcxlIUlJSEGmiwrL9/G3+Zv76fj6b%0ASvbSo0t7bjh5EJ85vj/ZPdSkVJKbkoJIFKqqa3h7VRGPz8vnzQ8Lqa5xThjUg29+aihnju5Dh7Zq%0ARSQtg5KCSCPWFZXz9ILNPD1/C9vK9pPetQM3nDyISydlMzC9S9jhiTQ7JQWRekr3VfLPJQU8NT+f%0ABZt20cbglKEZ/GjaKE4b0Yt2KW3CDlEkZpQURIjcHnpnTTHPLNjCK8u2UVFVw5BeXbnlrOF8ekIW%0AvVI7hh2iSFwoKUir5e4syt/Fc4u28sKSrRSXH6B7p3ZcOimbiyb2Y0xWdyIjwIu0HkoK0uqsL97D%0Aswu38NyiLWzYsZf2bdtw2vBeXDAhi6nDMlRpLK2akoK0Cvkle3lhSQEvLNnKsq1lmMEJA3vyxamD%0AOWN0H7p3ahd2iCIJQUlBWqyC0n38c0kBLywpYFH+LgDGZafxv+eM4JyxmWR27xRyhCKJR0lBWpT8%0Akr28/ME2XvqggAWbIolgZGYq3zlzGOeO6Uv/nupcJtIYJQVJeuuL9/DSBwW8tHQbS7eUApFE8M3T%0Ah3L22EzNYibSBDFLCmb2AHAuUOjuoxvYPhV4DlgfrHrG3W+NVTzSctTUOEu3lPKv5dt4dfl2Vm0v%0AByK3hm4+azhnje7DgJ7qWCZyJGJ5pfBn4A/Aw43sM9vdz41hDNJCHKiqYc66Hfxr+TZeW17ItrL9%0ApLQxJuf04Afn9ueM0X3ISlMdgcjRillScPdZZpYTq+NLy1dcXsGbKwt5Y2Uhs1cXU15RRad2KZwy%0ANINPjerNqcN7aVhqkWYWdp3CiWa2GNgKfMvdl4Ucj4TI3VleUMabKwt5fWUhi/J34Q69Uztw3ri+%0AfHJEL6YMTtcUliIxFGZSWAAMcPdyMzsbeBYY0tCOZjYDmAHQv3//+EUoMVe2v5J3Vhfz1oeFvPVh%0AEYW7KwAY1687XzttKKeN6MWovqnqWSwSJ6ElBXcvq7P8opn90czS3b24gX1nAjMBcnNzPY5hSjOr%0AqXGWbS1j1uoi3v6wiPmbdlJd46R2bMvJQzI4ZVgGU4dmaKwhkZCElhTMrA+w3d3dzCYDbYAdYcUj%0AsVNQuo/Zq4uZvbqYd9cUU7LnAACj+qbyhVMGMXVYLyZkp9FWo4+KhC6WTVIfB6YC6Wa2Gfgh0A7A%0A3e8GLgJuNLMqYB9wmbvrKqAFKNtfyZy1O3hv7Q7eXVPM6sJIk9GMbh2YOiyDjw/JYMrgdDK6dQg5%0AUhGpL5atjy4/zPY/EGmyKkluf2U1Czbu5N21xby7ZgdLNu+ixqFjuzZMyunBJbnZnDw0nWG9u6lu%0AQCTBhd36SJJQRVU1izbt4t/rdvDvtTtYmL+LA1U1pLQxxvXrzk2fGMyUwelM6J+mEUdFkoySghzW%0A/spqFm7axfsbSpizbgfzN+6koqoGs0i9wNUnDuCEQT2ZPLAH3TpqtFGRZKakIP9l9/5K5m/cybz1%0AJcxbX8LizbuorHbMYESfVK484T9JQENOi7QsSgpCQek+3t+wk7wNJeRt2MnKbWXUOLRtY4zp153r%0AThrI8QN7MHGAkoBIS6ek0MpUVtewsmA3CzbtZMGmneRt2MmWXfsA6Nw+hQn90/jyqUOYlNOD4wak%0A0bm9/kREWhP9x7dwxeUVLNq0i/mbdrJg406WbC5lX2U1AL26dWBSTg+uP2kgk3J6MCKzm/oKiLRy%0ASgotyP7KapZtLWNR/q7gsZP8kshVQNs2xsi+qVw6KZvjBhzDcf3TyErrpCaiIvIRSgpJqrrGWVNY%0AzuLNu1iyeRdLNpeyoqCMyupI/7/M7h0Zn53GlccPYHx2GmP7pdGpvZqHikjjlBSSQE2Ns2HHHpZu%0AKWXp5lKWbC7lg62l7D0QuQ3UtUNbxmRFKoQnZB/DhP5p9NbYQSJyBJQUEkx1jbO+eA/LtpbywZZI%0AAli+tYzdFVUAtG/bhpGZqVw8sR9j+6UxLjuNQeldaNNGt4FE5OgpKYSooqqa1dvLWba1lGVby1i2%0AtYzlW8tqK4IPJoALJmQxJqsoIyNQAAAJE0lEQVQ7o7O6M6R3V9qpMlhEYkRJIU5K9hxgRUHkQ39F%0AQRnLC8pYU1hOVU2kDqBL+xRG9e3OpZOyGZ3VnVF9UxncSwlAROJLSaGZHaiqYV1xOSsLdrNiWxkr%0AC3azclsZ28sqavfpndqBEZmpnDq8FyMyUxmd1Z0BPTrrFpCIhE5J4Qi5O5t37mPV9t2s3LabVdt3%0A8+G23awtKq9tAdQuxRjcqxtTjk1neGY3RmZ2Z0RmN3p21ZDRIpKYlBQOw93ZVrafVdvLWb098uG/%0Aans5awrLKQ8qfwGy0joxtHdXpg7rxYjMbgzvk8qgjC66/SMiSUVJIVBT42wt3cfqwnLWBB/6qwt3%0As7qwnN37//Ph37NLe4b07sr047IY1qcbw/t0Y0jvbqRqdFARaQFaXVKoqKpmQ/Fe1haVs7awnLVF%0A5awpKmdt4Z7aVj8A6V3bc2xGV84f35ehvbsxpFc3hvbuqls/ItKitZqk8ObKQn78j2VsKtlLTZ1J%0AP7PSOjEoowuXT+7J4F5dGdK7K4MzunJMl/bhBSsiEpJYztH8AHAuUOjuoxvYbsCdwNnAXuAad18Q%0Aq3h6dGnPqKzuTBufxbEZXTg2oyuDMrpoFFARkTpi+Yn4ZyJzMD98iO1nAUOCx/HAn4KfMTEuO427%0ArjguVocXEWkRYtY0xt1nASWN7HI+8LBHzAHSzCwzVvGIiMjhhdleMgvIr/N8c7Duv5jZDDPLM7O8%0AoqKiuAQnItIaJUUjenef6e657p6bkZERdjgiIi1WmElhC5Bd53m/YJ2IiIQkzKTwPHCVRZwAlLp7%0AQYjxiIi0erFskvo4MBVIN7PNwA+BdgDufjfwIpHmqGuINEm9NlaxiIhIdGKWFNz98sNsd+CmWJ1f%0ARESaLikqmkVEJD4s8oU9eZhZEbDxCF+eDhQ3YzhhUlkSU0spS0spB6gsBw1w98M230y6pHA0zCzP%0A3XPDjqM5qCyJqaWUpaWUA1SWptLtIxERqaWkICIitVpbUpgZdgDNSGVJTC2lLC2lHKCyNEmrqlMQ%0AEZHGtbYrBRERaUSLSQpmdqaZfWhma8zs5kPsc4mZLTezZWb2WJ31V5vZ6uBxdfyibthRlqXazBYF%0Aj+fjF3WDMTZaDjP7XZ1YV5nZrjrbkuo9OUxZEuY9CeI5XFn6m9mbZrbQzJaY2dl1tt0SvO5DMzsj%0AvpH/tyMti5nlmNm+Ou/L3fGP/iNxHq4cA8zs9aAMb5lZvzrbmvd/xd2T/gGkAGuBQUB7YDEwst4+%0AQ4CFwDHB817Bzx7AuuDnMcHyMclYlmC5POz3I9py1Nv/y8ADyfqeHKosifSeNOHvayZwY7A8EthQ%0AZ3kx0AEYGBwnJUnLkgN8EPb70YRy/A24Olg+FXgkWG72/5WWcqUwGVjj7uvc/QDwBJFJfOq6AbjL%0A3XcCuHthsP4M4FV3Lwm2vQqcGae4G3I0ZUkk0ZSjrsuBx4PlZHxP6qpblkQTTVkcSA2WuwNbg+Xz%0AgSfcvcLd1xMZt2xyHGI+lKMpSyKJphwjgTeC5TfrbG/2/5WWkhSimbBnKDDUzN41szlmdmYTXhtP%0AR1MWgI7BhERzzOyCWAfbiKZMojSAyDfPg3/0yfieAA2WBRLnPYHoyvIj4MpgIMsXiVz5RPvaeDqa%0AsgAMDG4rvW1mJ8c00sZFU47FwPRg+dNANzPrGeVrm6Q1zVrflshtl6lE5m6YZWZjQo3oyDVYFnff%0ARaQr+xYzGwS8YWZL3X1tiLFG4zLgKXevDjuQZtBQWZLtPbkc+LO7/8bMTgQeMbPRYQd1hA5VlgKg%0Av7vvMLOJwLNmNsrdy0KN9tC+BfzBzK4BZhGZeyYm/y8t5Uohmgl7NgPPu3tlcOm7isgHa6JN9nM0%0AZcHdtwQ/1wFvARNiHfAhNOX3ehkfvd2SjO/JQfXLkkjvCURXluuBJwHc/d9ARyJj7iTj+9JgWYJb%0AYDuC9fOJ3NMfGvOIG3bYcrj7Vnef7u4TgO8F63ZF89omC7uSpZkqatoSqWAZyH8qakbV2+dM4KFg%0AOZ3IJVdPIhU064lU0hwTLPdI0rIcA3Sos341jVSIhl2OYL/hwAaCPjPBuqR7TxopS8K8J034+3oJ%0AuCZYHkHkPrwBo/hoRfM6wq1oPpqyZByMnUgF75aw/saiLEc60CZY/hlwa7Dc7P8robyZMfrFnk3k%0AG/Na4HvBuluBacGyAb8FlgNLgcvqvPY6IpVma4Brk7UswMeC54uDn9cncjmC5z8CbmvgtUn1nhyq%0ALIn2nkT59zUSeDeIeRHwqTqv/V7wug+Bs5K1LMCFwLJg3QLgvAQvx0VEvlCsAu4j+KIRbGvW/xX1%0AaBYRkVotpU5BRESagZKCiIjUUlIQEZFaSgoiIlJLSUFERGopKUirUm/E0kXBaJlTzeyFkOL5br3n%0A74URh8hBapIqrYqZlbt713rrpgLfcvdzY3C+tu5e1ZR4RMKkKwWROsysh5k9G4xbP8fMxgbrl5pZ%0AmkXsMLOrgvUPm9np9Y4x1cxmB3MnLA/WPWtm8y0y/8WMYN1tQKfgiuXRYF158NPM7HYz+yA496Xx%0A+y1Ia9aaBsQTgeBDOFhe7+6frrf9x8BCd7/AzE4FHgbGE+kVOwXYSGRIgpODbScCNzZwnuOA0R4Z%0AmwrgOncvMbNOwPtm9rS732xmX3L38Q28fnpw3nFEhjh438xmuXvBkRZcJBpKCtLa7DvEh/BBJxEZ%0AAgF3f8PMeppZKjAb+DiRpPAnYIaZZQE73X1PA8eZVychAHzFzA4moGwiAxjuOEwcj3tktNXtZvY2%0AMAkIfeY2adl0+0gkOrOIXB2cTGSk0yIi49HMPsT+tYkiqLP4JHCiu48jMmtexxjGKnLElBREPmo2%0A8Bmo/TAvdvcyd88nchtniEeGwH6HyBj3s6I4ZnciVxR7zWw4cEKdbZVm1u4QcVxqZilmlkHkKmXe%0AkRZKJFpKCiIf9SNgopktAW4D6k6EPpfIKJUQ+dDOIpIcDudloK2ZrQiOOafOtpnAkoMVzXX8HVhC%0AZHTPN4DvuPu2phVFpOnUJFVERGrpSkFERGopKYiISC0lBRERqaWkICIitZQURESklpKCiIjUUlIQ%0AEZFaSgoiIlLr/wGuykqEthFw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48557" y="4002858"/>
            <a:ext cx="449948" cy="429827"/>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657600" y="6276934"/>
            <a:ext cx="395076" cy="292648"/>
          </a:xfrm>
          <a:prstGeom prst="rect">
            <a:avLst/>
          </a:prstGeom>
        </p:spPr>
      </p:pic>
      <p:pic>
        <p:nvPicPr>
          <p:cNvPr id="10" name="Picture 9"/>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7772400" y="914400"/>
            <a:ext cx="685800" cy="507998"/>
          </a:xfrm>
          <a:prstGeom prst="rect">
            <a:avLst/>
          </a:prstGeom>
        </p:spPr>
      </p:pic>
      <p:sp>
        <p:nvSpPr>
          <p:cNvPr id="3" name="TextBox 2"/>
          <p:cNvSpPr txBox="1"/>
          <p:nvPr/>
        </p:nvSpPr>
        <p:spPr>
          <a:xfrm>
            <a:off x="6096001" y="2895600"/>
            <a:ext cx="3009900" cy="2246769"/>
          </a:xfrm>
          <a:prstGeom prst="rect">
            <a:avLst/>
          </a:prstGeom>
          <a:noFill/>
        </p:spPr>
        <p:txBody>
          <a:bodyPr wrap="square" rtlCol="0">
            <a:spAutoFit/>
          </a:bodyPr>
          <a:lstStyle/>
          <a:p>
            <a:r>
              <a:rPr lang="en-US" dirty="0" smtClean="0"/>
              <a:t>Total port area must be smaller than pipe area to get reasonable flow distribution</a:t>
            </a:r>
            <a:endParaRPr lang="en-US"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2562" y="2829236"/>
            <a:ext cx="5055752" cy="3391673"/>
          </a:xfrm>
          <a:prstGeom prst="rect">
            <a:avLst/>
          </a:prstGeom>
        </p:spPr>
      </p:pic>
    </p:spTree>
    <p:extLst>
      <p:ext uri="{BB962C8B-B14F-4D97-AF65-F5344CB8AC3E}">
        <p14:creationId xmlns:p14="http://schemas.microsoft.com/office/powerpoint/2010/main" val="226599823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Inlet Channel Design</a:t>
            </a:r>
            <a:endParaRPr lang="en-US" dirty="0"/>
          </a:p>
        </p:txBody>
      </p:sp>
      <p:sp>
        <p:nvSpPr>
          <p:cNvPr id="3" name="Content Placeholder 2"/>
          <p:cNvSpPr>
            <a:spLocks noGrp="1"/>
          </p:cNvSpPr>
          <p:nvPr>
            <p:ph idx="1"/>
          </p:nvPr>
        </p:nvSpPr>
        <p:spPr/>
        <p:txBody>
          <a:bodyPr/>
          <a:lstStyle/>
          <a:p>
            <a:r>
              <a:rPr lang="en-US" dirty="0" smtClean="0"/>
              <a:t>Channel provides water to all of the filters</a:t>
            </a:r>
          </a:p>
          <a:p>
            <a:r>
              <a:rPr lang="en-US" dirty="0" smtClean="0"/>
              <a:t>Water exits the channel by flowing over the top of sharp crested weirs to enter the filter inlet boxes</a:t>
            </a:r>
          </a:p>
          <a:p>
            <a:r>
              <a:rPr lang="en-US" dirty="0" smtClean="0"/>
              <a:t>Small changes in water elevation in the channel will cause significant changes in flow rate to the filters</a:t>
            </a: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43400" y="3276600"/>
            <a:ext cx="3050666" cy="370286"/>
          </a:xfrm>
          <a:prstGeom prst="rect">
            <a:avLst/>
          </a:prstGeom>
        </p:spPr>
      </p:pic>
    </p:spTree>
    <p:extLst>
      <p:ext uri="{BB962C8B-B14F-4D97-AF65-F5344CB8AC3E}">
        <p14:creationId xmlns:p14="http://schemas.microsoft.com/office/powerpoint/2010/main" val="298640574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4572000" cy="1143000"/>
          </a:xfrm>
        </p:spPr>
        <p:txBody>
          <a:bodyPr/>
          <a:lstStyle/>
          <a:p>
            <a:r>
              <a:rPr lang="en-US" dirty="0" smtClean="0"/>
              <a:t>Manifold Channel</a:t>
            </a:r>
            <a:endParaRPr lang="en-US" dirty="0"/>
          </a:p>
        </p:txBody>
      </p:sp>
      <p:grpSp>
        <p:nvGrpSpPr>
          <p:cNvPr id="4" name="Group 3"/>
          <p:cNvGrpSpPr/>
          <p:nvPr/>
        </p:nvGrpSpPr>
        <p:grpSpPr>
          <a:xfrm>
            <a:off x="128932" y="3348253"/>
            <a:ext cx="1676400" cy="3420122"/>
            <a:chOff x="1065321" y="1837678"/>
            <a:chExt cx="7563774" cy="4722920"/>
          </a:xfrm>
        </p:grpSpPr>
        <p:sp>
          <p:nvSpPr>
            <p:cNvPr id="5" name="Rectangle 4"/>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6" name="Freeform 5"/>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468096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cubicBezTo>
                    <a:pt x="7557856" y="3243308"/>
                    <a:pt x="7560815" y="1938830"/>
                    <a:pt x="7563774" y="468096"/>
                  </a:cubicBezTo>
                </a:path>
              </a:pathLst>
            </a:custGeom>
            <a:noFill/>
            <a:ln w="57150" cap="flat" cmpd="sng" algn="ctr">
              <a:solidFill>
                <a:schemeClr val="bg1">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8" name="Rectangle 7"/>
          <p:cNvSpPr/>
          <p:nvPr/>
        </p:nvSpPr>
        <p:spPr bwMode="auto">
          <a:xfrm>
            <a:off x="2660333" y="3348253"/>
            <a:ext cx="6255067" cy="3426834"/>
          </a:xfrm>
          <a:prstGeom prst="rect">
            <a:avLst/>
          </a:prstGeom>
          <a:blipFill>
            <a:blip r:embed="rId8"/>
            <a:tile tx="0" ty="0" sx="100000" sy="100000" flip="none" algn="tl"/>
          </a:blip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0" name="Rectangle 9"/>
          <p:cNvSpPr/>
          <p:nvPr/>
        </p:nvSpPr>
        <p:spPr bwMode="auto">
          <a:xfrm>
            <a:off x="3276601" y="3519435"/>
            <a:ext cx="1143000" cy="145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2" name="Rectangle 11"/>
          <p:cNvSpPr/>
          <p:nvPr/>
        </p:nvSpPr>
        <p:spPr bwMode="auto">
          <a:xfrm>
            <a:off x="5334000" y="3472434"/>
            <a:ext cx="1143000" cy="192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3" name="Rectangle 12"/>
          <p:cNvSpPr/>
          <p:nvPr/>
        </p:nvSpPr>
        <p:spPr bwMode="auto">
          <a:xfrm>
            <a:off x="7391399" y="3459011"/>
            <a:ext cx="1143000" cy="20611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pic>
        <p:nvPicPr>
          <p:cNvPr id="61" name="Picture 6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356295" y="614957"/>
            <a:ext cx="3481905" cy="370286"/>
          </a:xfrm>
          <a:prstGeom prst="rect">
            <a:avLst/>
          </a:prstGeom>
        </p:spPr>
      </p:pic>
      <p:sp>
        <p:nvSpPr>
          <p:cNvPr id="25" name="Rectangle 24"/>
          <p:cNvSpPr/>
          <p:nvPr/>
        </p:nvSpPr>
        <p:spPr bwMode="auto">
          <a:xfrm>
            <a:off x="5050499" y="5081129"/>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26" name="Rectangle 25"/>
          <p:cNvSpPr/>
          <p:nvPr/>
        </p:nvSpPr>
        <p:spPr bwMode="auto">
          <a:xfrm>
            <a:off x="7097248" y="5067704"/>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27" name="Rectangle 26"/>
          <p:cNvSpPr/>
          <p:nvPr/>
        </p:nvSpPr>
        <p:spPr bwMode="auto">
          <a:xfrm>
            <a:off x="2986431" y="5074416"/>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grpSp>
        <p:nvGrpSpPr>
          <p:cNvPr id="23" name="Group 22"/>
          <p:cNvGrpSpPr/>
          <p:nvPr/>
        </p:nvGrpSpPr>
        <p:grpSpPr>
          <a:xfrm>
            <a:off x="4724400" y="3341110"/>
            <a:ext cx="304800" cy="3427266"/>
            <a:chOff x="4800600" y="2590800"/>
            <a:chExt cx="304800" cy="3255654"/>
          </a:xfrm>
        </p:grpSpPr>
        <p:cxnSp>
          <p:nvCxnSpPr>
            <p:cNvPr id="16" name="Straight Connector 15"/>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17" name="Straight Connector 16"/>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2" name="Group 21"/>
          <p:cNvGrpSpPr/>
          <p:nvPr/>
        </p:nvGrpSpPr>
        <p:grpSpPr>
          <a:xfrm>
            <a:off x="6781800" y="3348253"/>
            <a:ext cx="304800" cy="3427266"/>
            <a:chOff x="6744854" y="2579471"/>
            <a:chExt cx="304800" cy="3255654"/>
          </a:xfrm>
        </p:grpSpPr>
        <p:cxnSp>
          <p:nvCxnSpPr>
            <p:cNvPr id="20" name="Straight Connector 19"/>
            <p:cNvCxnSpPr/>
            <p:nvPr/>
          </p:nvCxnSpPr>
          <p:spPr bwMode="auto">
            <a:xfrm>
              <a:off x="67448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21" name="Straight Connector 20"/>
            <p:cNvCxnSpPr/>
            <p:nvPr/>
          </p:nvCxnSpPr>
          <p:spPr bwMode="auto">
            <a:xfrm>
              <a:off x="70496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8" name="Group 27"/>
          <p:cNvGrpSpPr/>
          <p:nvPr/>
        </p:nvGrpSpPr>
        <p:grpSpPr>
          <a:xfrm>
            <a:off x="2660333" y="3345728"/>
            <a:ext cx="304800" cy="3427266"/>
            <a:chOff x="4800600" y="2590800"/>
            <a:chExt cx="304800" cy="3255654"/>
          </a:xfrm>
        </p:grpSpPr>
        <p:cxnSp>
          <p:nvCxnSpPr>
            <p:cNvPr id="29" name="Straight Connector 28"/>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30" name="Straight Connector 29"/>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31" name="TextBox 30"/>
          <p:cNvSpPr txBox="1"/>
          <p:nvPr/>
        </p:nvSpPr>
        <p:spPr>
          <a:xfrm>
            <a:off x="2986431" y="2016310"/>
            <a:ext cx="5955476" cy="461665"/>
          </a:xfrm>
          <a:prstGeom prst="rect">
            <a:avLst/>
          </a:prstGeom>
          <a:noFill/>
        </p:spPr>
        <p:txBody>
          <a:bodyPr wrap="none" rtlCol="0">
            <a:spAutoFit/>
          </a:bodyPr>
          <a:lstStyle/>
          <a:p>
            <a:r>
              <a:rPr lang="en-US" sz="2400" dirty="0" smtClean="0"/>
              <a:t>Looking toward channel from filter inlet boxes</a:t>
            </a:r>
            <a:endParaRPr lang="en-US" sz="2400" dirty="0"/>
          </a:p>
        </p:txBody>
      </p:sp>
      <p:sp>
        <p:nvSpPr>
          <p:cNvPr id="32" name="Rectangle 31"/>
          <p:cNvSpPr/>
          <p:nvPr/>
        </p:nvSpPr>
        <p:spPr bwMode="auto">
          <a:xfrm>
            <a:off x="1825479" y="5079036"/>
            <a:ext cx="536724"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33" name="Arc 32"/>
          <p:cNvSpPr/>
          <p:nvPr/>
        </p:nvSpPr>
        <p:spPr bwMode="auto">
          <a:xfrm>
            <a:off x="1610733" y="3597887"/>
            <a:ext cx="381000" cy="457200"/>
          </a:xfrm>
          <a:prstGeom prst="arc">
            <a:avLst/>
          </a:prstGeom>
          <a:noFill/>
          <a:ln w="203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5" name="Trapezoid 34"/>
          <p:cNvSpPr/>
          <p:nvPr/>
        </p:nvSpPr>
        <p:spPr bwMode="auto">
          <a:xfrm flipV="1">
            <a:off x="1905000" y="3817521"/>
            <a:ext cx="185398" cy="1263607"/>
          </a:xfrm>
          <a:prstGeom prst="trapezoid">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TextBox 35"/>
          <p:cNvSpPr txBox="1"/>
          <p:nvPr/>
        </p:nvSpPr>
        <p:spPr>
          <a:xfrm>
            <a:off x="3115685" y="5417722"/>
            <a:ext cx="1415638" cy="830997"/>
          </a:xfrm>
          <a:prstGeom prst="rect">
            <a:avLst/>
          </a:prstGeom>
          <a:noFill/>
        </p:spPr>
        <p:txBody>
          <a:bodyPr wrap="square" rtlCol="0">
            <a:spAutoFit/>
          </a:bodyPr>
          <a:lstStyle/>
          <a:p>
            <a:pPr algn="ctr"/>
            <a:r>
              <a:rPr lang="en-US" sz="2400" dirty="0" smtClean="0"/>
              <a:t>Water in filter inlet</a:t>
            </a:r>
            <a:endParaRPr lang="en-US" sz="2400" dirty="0"/>
          </a:p>
        </p:txBody>
      </p:sp>
      <p:sp>
        <p:nvSpPr>
          <p:cNvPr id="38" name="TextBox 37"/>
          <p:cNvSpPr txBox="1"/>
          <p:nvPr/>
        </p:nvSpPr>
        <p:spPr>
          <a:xfrm>
            <a:off x="234314" y="4055087"/>
            <a:ext cx="1415638" cy="830997"/>
          </a:xfrm>
          <a:prstGeom prst="rect">
            <a:avLst/>
          </a:prstGeom>
          <a:noFill/>
        </p:spPr>
        <p:txBody>
          <a:bodyPr wrap="square" rtlCol="0">
            <a:spAutoFit/>
          </a:bodyPr>
          <a:lstStyle/>
          <a:p>
            <a:pPr algn="ctr"/>
            <a:r>
              <a:rPr lang="en-US" sz="2400" dirty="0" smtClean="0"/>
              <a:t>Water in channel</a:t>
            </a:r>
            <a:endParaRPr lang="en-US" sz="2400" dirty="0"/>
          </a:p>
        </p:txBody>
      </p:sp>
      <p:grpSp>
        <p:nvGrpSpPr>
          <p:cNvPr id="42" name="Group 41"/>
          <p:cNvGrpSpPr/>
          <p:nvPr/>
        </p:nvGrpSpPr>
        <p:grpSpPr>
          <a:xfrm>
            <a:off x="3276601" y="3255985"/>
            <a:ext cx="5257798" cy="259905"/>
            <a:chOff x="3429001" y="2711889"/>
            <a:chExt cx="5257798" cy="183711"/>
          </a:xfrm>
          <a:solidFill>
            <a:schemeClr val="bg1"/>
          </a:solidFill>
        </p:grpSpPr>
        <p:sp>
          <p:nvSpPr>
            <p:cNvPr id="39" name="Rectangle 38"/>
            <p:cNvSpPr/>
            <p:nvPr/>
          </p:nvSpPr>
          <p:spPr bwMode="auto">
            <a:xfrm>
              <a:off x="3429001" y="2749913"/>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40" name="Rectangle 39"/>
            <p:cNvSpPr/>
            <p:nvPr/>
          </p:nvSpPr>
          <p:spPr bwMode="auto">
            <a:xfrm>
              <a:off x="5486400" y="2728632"/>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41" name="Rectangle 40"/>
            <p:cNvSpPr/>
            <p:nvPr/>
          </p:nvSpPr>
          <p:spPr bwMode="auto">
            <a:xfrm>
              <a:off x="7543799" y="2711889"/>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grpSp>
      <p:sp>
        <p:nvSpPr>
          <p:cNvPr id="45" name="TextBox 44"/>
          <p:cNvSpPr txBox="1"/>
          <p:nvPr/>
        </p:nvSpPr>
        <p:spPr>
          <a:xfrm>
            <a:off x="3243150" y="3893686"/>
            <a:ext cx="1231427" cy="523220"/>
          </a:xfrm>
          <a:prstGeom prst="rect">
            <a:avLst/>
          </a:prstGeom>
          <a:noFill/>
        </p:spPr>
        <p:txBody>
          <a:bodyPr wrap="none" rtlCol="0">
            <a:spAutoFit/>
          </a:bodyPr>
          <a:lstStyle/>
          <a:p>
            <a:r>
              <a:rPr lang="en-US" dirty="0" smtClean="0"/>
              <a:t>Filter 1</a:t>
            </a:r>
            <a:endParaRPr lang="en-US" dirty="0"/>
          </a:p>
        </p:txBody>
      </p:sp>
      <p:sp>
        <p:nvSpPr>
          <p:cNvPr id="46" name="TextBox 45"/>
          <p:cNvSpPr txBox="1"/>
          <p:nvPr/>
        </p:nvSpPr>
        <p:spPr>
          <a:xfrm>
            <a:off x="5192907" y="3867912"/>
            <a:ext cx="1510350" cy="523220"/>
          </a:xfrm>
          <a:prstGeom prst="rect">
            <a:avLst/>
          </a:prstGeom>
          <a:noFill/>
        </p:spPr>
        <p:txBody>
          <a:bodyPr wrap="none" rtlCol="0">
            <a:spAutoFit/>
          </a:bodyPr>
          <a:lstStyle/>
          <a:p>
            <a:r>
              <a:rPr lang="en-US" dirty="0" smtClean="0"/>
              <a:t>Filter n/2</a:t>
            </a:r>
            <a:endParaRPr lang="en-US" dirty="0"/>
          </a:p>
        </p:txBody>
      </p:sp>
      <p:sp>
        <p:nvSpPr>
          <p:cNvPr id="47" name="TextBox 46"/>
          <p:cNvSpPr txBox="1"/>
          <p:nvPr/>
        </p:nvSpPr>
        <p:spPr>
          <a:xfrm>
            <a:off x="7364582" y="3893686"/>
            <a:ext cx="1231427" cy="523220"/>
          </a:xfrm>
          <a:prstGeom prst="rect">
            <a:avLst/>
          </a:prstGeom>
          <a:noFill/>
        </p:spPr>
        <p:txBody>
          <a:bodyPr wrap="none" rtlCol="0">
            <a:spAutoFit/>
          </a:bodyPr>
          <a:lstStyle/>
          <a:p>
            <a:r>
              <a:rPr lang="en-US" dirty="0" smtClean="0"/>
              <a:t>Filter n</a:t>
            </a:r>
            <a:endParaRPr lang="en-US" dirty="0"/>
          </a:p>
        </p:txBody>
      </p:sp>
      <p:pic>
        <p:nvPicPr>
          <p:cNvPr id="49" name="Picture 4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965133" y="2645634"/>
            <a:ext cx="1659428" cy="451048"/>
          </a:xfrm>
          <a:prstGeom prst="rect">
            <a:avLst/>
          </a:prstGeom>
        </p:spPr>
      </p:pic>
      <p:pic>
        <p:nvPicPr>
          <p:cNvPr id="51" name="Picture 5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150581" y="2645634"/>
            <a:ext cx="1659428" cy="451048"/>
          </a:xfrm>
          <a:prstGeom prst="rect">
            <a:avLst/>
          </a:prstGeom>
        </p:spPr>
      </p:pic>
      <p:pic>
        <p:nvPicPr>
          <p:cNvPr id="53" name="Picture 5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417381" y="2744682"/>
            <a:ext cx="917333" cy="252952"/>
          </a:xfrm>
          <a:prstGeom prst="rect">
            <a:avLst/>
          </a:prstGeom>
        </p:spPr>
      </p:pic>
      <p:cxnSp>
        <p:nvCxnSpPr>
          <p:cNvPr id="55" name="Straight Arrow Connector 54"/>
          <p:cNvCxnSpPr/>
          <p:nvPr/>
        </p:nvCxnSpPr>
        <p:spPr bwMode="auto">
          <a:xfrm>
            <a:off x="5876047" y="3207922"/>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6" name="Straight Arrow Connector 55"/>
          <p:cNvCxnSpPr/>
          <p:nvPr/>
        </p:nvCxnSpPr>
        <p:spPr bwMode="auto">
          <a:xfrm>
            <a:off x="3809640" y="3238029"/>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7" name="Straight Arrow Connector 56"/>
          <p:cNvCxnSpPr/>
          <p:nvPr/>
        </p:nvCxnSpPr>
        <p:spPr bwMode="auto">
          <a:xfrm>
            <a:off x="7959607" y="3181150"/>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8" name="Straight Arrow Connector 57"/>
          <p:cNvCxnSpPr/>
          <p:nvPr/>
        </p:nvCxnSpPr>
        <p:spPr bwMode="auto">
          <a:xfrm flipV="1">
            <a:off x="795960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9" name="Straight Arrow Connector 58"/>
          <p:cNvCxnSpPr/>
          <p:nvPr/>
        </p:nvCxnSpPr>
        <p:spPr bwMode="auto">
          <a:xfrm flipV="1">
            <a:off x="587604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0" name="Straight Arrow Connector 59"/>
          <p:cNvCxnSpPr/>
          <p:nvPr/>
        </p:nvCxnSpPr>
        <p:spPr bwMode="auto">
          <a:xfrm flipV="1">
            <a:off x="3809640"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4" name="Straight Connector 63"/>
          <p:cNvCxnSpPr/>
          <p:nvPr/>
        </p:nvCxnSpPr>
        <p:spPr bwMode="auto">
          <a:xfrm flipV="1">
            <a:off x="5334000" y="3096682"/>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5" name="Straight Connector 64"/>
          <p:cNvCxnSpPr/>
          <p:nvPr/>
        </p:nvCxnSpPr>
        <p:spPr bwMode="auto">
          <a:xfrm flipV="1">
            <a:off x="6477000" y="3088284"/>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7" name="Straight Arrow Connector 66"/>
          <p:cNvCxnSpPr/>
          <p:nvPr/>
        </p:nvCxnSpPr>
        <p:spPr bwMode="auto">
          <a:xfrm>
            <a:off x="5333999" y="3218896"/>
            <a:ext cx="1151647"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62" name="Picture 6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507372" y="3173670"/>
            <a:ext cx="169143" cy="114286"/>
          </a:xfrm>
          <a:prstGeom prst="rect">
            <a:avLst/>
          </a:prstGeom>
          <a:solidFill>
            <a:schemeClr val="bg1"/>
          </a:solidFill>
        </p:spPr>
      </p:pic>
    </p:spTree>
    <p:extLst>
      <p:ext uri="{BB962C8B-B14F-4D97-AF65-F5344CB8AC3E}">
        <p14:creationId xmlns:p14="http://schemas.microsoft.com/office/powerpoint/2010/main" val="220027938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Open channel side exit weir flow distribution</a:t>
            </a:r>
            <a:endParaRPr lang="en-US" dirty="0"/>
          </a:p>
        </p:txBody>
      </p:sp>
      <p:sp>
        <p:nvSpPr>
          <p:cNvPr id="3" name="Content Placeholder 2"/>
          <p:cNvSpPr>
            <a:spLocks noGrp="1"/>
          </p:cNvSpPr>
          <p:nvPr>
            <p:ph idx="1"/>
          </p:nvPr>
        </p:nvSpPr>
        <p:spPr/>
        <p:txBody>
          <a:bodyPr/>
          <a:lstStyle/>
          <a:p>
            <a:r>
              <a:rPr lang="en-US" sz="2400" dirty="0" smtClean="0"/>
              <a:t>Define the flow ratio</a:t>
            </a:r>
          </a:p>
          <a:p>
            <a:endParaRPr lang="en-US" sz="2400" dirty="0" smtClean="0"/>
          </a:p>
          <a:p>
            <a:endParaRPr lang="en-US" sz="2400" dirty="0" smtClean="0"/>
          </a:p>
          <a:p>
            <a:r>
              <a:rPr lang="en-US" sz="2400" dirty="0" smtClean="0"/>
              <a:t>Solve for the maximum manifold velocity</a:t>
            </a:r>
          </a:p>
          <a:p>
            <a:endParaRPr lang="en-US" sz="2400" dirty="0" smtClean="0"/>
          </a:p>
          <a:p>
            <a:endParaRPr lang="en-US" sz="2400" dirty="0" smtClean="0"/>
          </a:p>
          <a:p>
            <a:endParaRPr lang="en-US" sz="2400" dirty="0" smtClean="0"/>
          </a:p>
          <a:p>
            <a:r>
              <a:rPr lang="en-US" sz="2400" dirty="0" smtClean="0"/>
              <a:t>Alternative solution is </a:t>
            </a:r>
            <a:br>
              <a:rPr lang="en-US" sz="2400" dirty="0" smtClean="0"/>
            </a:br>
            <a:r>
              <a:rPr lang="en-US" sz="2400" dirty="0" smtClean="0"/>
              <a:t>slope the bottom of </a:t>
            </a:r>
            <a:br>
              <a:rPr lang="en-US" sz="2400" dirty="0" smtClean="0"/>
            </a:br>
            <a:r>
              <a:rPr lang="en-US" sz="2400" dirty="0" smtClean="0"/>
              <a:t>the channel (but this </a:t>
            </a:r>
            <a:br>
              <a:rPr lang="en-US" sz="2400" dirty="0" smtClean="0"/>
            </a:br>
            <a:r>
              <a:rPr lang="en-US" sz="2400" dirty="0" smtClean="0"/>
              <a:t>doesn’t solve the </a:t>
            </a:r>
            <a:br>
              <a:rPr lang="en-US" sz="2400" dirty="0" smtClean="0"/>
            </a:br>
            <a:r>
              <a:rPr lang="en-US" sz="2400" dirty="0" smtClean="0"/>
              <a:t>problem when some filters are off line)</a:t>
            </a:r>
            <a:endParaRPr lang="en-US" sz="2400"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09600" y="1907958"/>
            <a:ext cx="5211428" cy="1231238"/>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06136" y="3476053"/>
            <a:ext cx="3539809" cy="91123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908" y="3518466"/>
            <a:ext cx="4196455" cy="2836297"/>
          </a:xfrm>
          <a:prstGeom prst="rect">
            <a:avLst/>
          </a:prstGeom>
        </p:spPr>
      </p:pic>
      <p:sp>
        <p:nvSpPr>
          <p:cNvPr id="9" name="TextBox 8"/>
          <p:cNvSpPr txBox="1"/>
          <p:nvPr/>
        </p:nvSpPr>
        <p:spPr>
          <a:xfrm>
            <a:off x="5438853" y="4884638"/>
            <a:ext cx="2257347" cy="830997"/>
          </a:xfrm>
          <a:prstGeom prst="rect">
            <a:avLst/>
          </a:prstGeom>
          <a:noFill/>
        </p:spPr>
        <p:txBody>
          <a:bodyPr wrap="square" rtlCol="0">
            <a:spAutoFit/>
          </a:bodyPr>
          <a:lstStyle/>
          <a:p>
            <a:r>
              <a:rPr lang="en-US" sz="2400" dirty="0" smtClean="0"/>
              <a:t>Assumes 5 cm over the weirs</a:t>
            </a:r>
            <a:endParaRPr lang="en-US" sz="2400" dirty="0"/>
          </a:p>
        </p:txBody>
      </p:sp>
    </p:spTree>
    <p:extLst>
      <p:ext uri="{BB962C8B-B14F-4D97-AF65-F5344CB8AC3E}">
        <p14:creationId xmlns:p14="http://schemas.microsoft.com/office/powerpoint/2010/main" val="300000090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Nomenclature: a start</a:t>
            </a:r>
          </a:p>
        </p:txBody>
      </p:sp>
      <p:graphicFrame>
        <p:nvGraphicFramePr>
          <p:cNvPr id="48229" name="Group 101"/>
          <p:cNvGraphicFramePr>
            <a:graphicFrameLocks noGrp="1"/>
          </p:cNvGraphicFramePr>
          <p:nvPr>
            <p:extLst>
              <p:ext uri="{D42A27DB-BD31-4B8C-83A1-F6EECF244321}">
                <p14:modId xmlns:p14="http://schemas.microsoft.com/office/powerpoint/2010/main" val="1180025523"/>
              </p:ext>
            </p:extLst>
          </p:nvPr>
        </p:nvGraphicFramePr>
        <p:xfrm>
          <a:off x="264906" y="1600200"/>
          <a:ext cx="8534400" cy="518160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Q</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a:t>
                      </a:r>
                      <a:r>
                        <a:rPr kumimoji="0" lang="en-US" sz="1600" b="0" i="0" u="none" strike="noStrike" cap="none" normalizeH="0" baseline="-25000" smtClean="0">
                          <a:ln>
                            <a:noFill/>
                          </a:ln>
                          <a:solidFill>
                            <a:schemeClr val="tx1"/>
                          </a:solidFill>
                          <a:effectLst/>
                          <a:latin typeface="+mn-lt"/>
                        </a:rPr>
                        <a:t>L</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expansion</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Short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Long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C</a:t>
                      </a:r>
                      <a:r>
                        <a:rPr kumimoji="0" lang="en-US" sz="1600" b="0" i="0" u="none" strike="noStrike" cap="none" normalizeH="0" baseline="-25000" smtClean="0">
                          <a:ln>
                            <a:noFill/>
                          </a:ln>
                          <a:solidFill>
                            <a:schemeClr val="tx1"/>
                          </a:solidFill>
                          <a:effectLst/>
                          <a:latin typeface="+mn-lt"/>
                        </a:rPr>
                        <a:t>p</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Symbol" panose="05050102010706020507" pitchFamily="18" charset="2"/>
                        </a:rPr>
                        <a:t>P</a:t>
                      </a:r>
                      <a:r>
                        <a:rPr kumimoji="0" lang="en-US" sz="1600" b="0" i="0" u="none" strike="noStrike" cap="none" normalizeH="0" baseline="-25000" dirty="0" err="1" smtClean="0">
                          <a:ln>
                            <a:noFill/>
                          </a:ln>
                          <a:solidFill>
                            <a:schemeClr val="tx1"/>
                          </a:solidFill>
                          <a:effectLst/>
                          <a:latin typeface="+mn-lt"/>
                        </a:rPr>
                        <a:t>vc</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Area of the vena </a:t>
                      </a:r>
                      <a:r>
                        <a:rPr kumimoji="0" lang="en-US" sz="1600" b="0" i="0" u="none" strike="noStrike" cap="none" normalizeH="0" baseline="0" dirty="0" err="1" smtClean="0">
                          <a:ln>
                            <a:noFill/>
                          </a:ln>
                          <a:solidFill>
                            <a:schemeClr val="tx1"/>
                          </a:solidFill>
                          <a:effectLst/>
                          <a:latin typeface="+mn-lt"/>
                        </a:rPr>
                        <a:t>contracta</a:t>
                      </a:r>
                      <a:r>
                        <a:rPr kumimoji="0" lang="en-US" sz="1600" b="0" i="0" u="none" strike="noStrike" cap="none" normalizeH="0" baseline="0" dirty="0" smtClean="0">
                          <a:ln>
                            <a:noFill/>
                          </a:ln>
                          <a:solidFill>
                            <a:schemeClr val="tx1"/>
                          </a:solidFill>
                          <a:effectLst/>
                          <a:latin typeface="+mn-lt"/>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Symbol" panose="05050102010706020507"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Pressure at the centroid of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855321103"/>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Average velocity across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3818985006"/>
                  </a:ext>
                </a:extLst>
              </a:tr>
            </a:tbl>
          </a:graphicData>
        </a:graphic>
      </p:graphicFrame>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773" y="2661937"/>
            <a:ext cx="204854" cy="206683"/>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71647" y="6553200"/>
            <a:ext cx="89014" cy="121937"/>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a:t>
            </a:r>
            <a:r>
              <a:rPr lang="en-US" sz="2000" dirty="0" smtClean="0"/>
              <a:t>distribution thru parallel paths is </a:t>
            </a:r>
            <a:r>
              <a:rPr lang="en-US" sz="2000" dirty="0"/>
              <a:t>a major hydraulic design </a:t>
            </a:r>
            <a:r>
              <a:rPr lang="en-US" sz="2000" dirty="0" smtClean="0"/>
              <a:t>challenge</a:t>
            </a:r>
            <a:endParaRPr lang="en-US" sz="2000" dirty="0"/>
          </a:p>
        </p:txBody>
      </p:sp>
    </p:spTree>
    <p:extLst>
      <p:ext uri="{BB962C8B-B14F-4D97-AF65-F5344CB8AC3E}">
        <p14:creationId xmlns:p14="http://schemas.microsoft.com/office/powerpoint/2010/main" val="72500161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dirty="0" smtClean="0"/>
              <a:t>Manifold flow distribution Including major head loss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smtClean="0"/>
              <a:t>We will derive equations in terms of Hydraulic Grade Line (HGL) because piezometric head controls the port flow</a:t>
            </a:r>
          </a:p>
          <a:p>
            <a:r>
              <a:rPr lang="en-US" sz="2800" dirty="0" smtClean="0"/>
              <a:t>Port flow</a:t>
            </a:r>
          </a:p>
          <a:p>
            <a:pPr lvl="1"/>
            <a:r>
              <a:rPr lang="en-US" sz="2400" dirty="0" smtClean="0"/>
              <a:t>based on _______ equation</a:t>
            </a:r>
          </a:p>
          <a:p>
            <a:r>
              <a:rPr lang="en-US" sz="2800" dirty="0" smtClean="0"/>
              <a:t>Piezometric head change (</a:t>
            </a:r>
            <a:r>
              <a:rPr lang="en-US" sz="2800" dirty="0" smtClean="0">
                <a:sym typeface="Symbol" pitchFamily="18" charset="2"/>
              </a:rPr>
              <a:t></a:t>
            </a:r>
            <a:r>
              <a:rPr lang="en-US" sz="2800" dirty="0">
                <a:latin typeface="Symbol" panose="05050102010706020507" pitchFamily="18" charset="2"/>
                <a:sym typeface="Symbol" pitchFamily="18" charset="2"/>
              </a:rPr>
              <a:t>Y</a:t>
            </a:r>
            <a:r>
              <a:rPr lang="en-US" sz="2800" dirty="0" smtClean="0"/>
              <a:t>) across port</a:t>
            </a:r>
          </a:p>
          <a:p>
            <a:pPr lvl="1"/>
            <a:r>
              <a:rPr lang="en-US" sz="2400" dirty="0" smtClean="0"/>
              <a:t>flow expansion</a:t>
            </a:r>
          </a:p>
          <a:p>
            <a:r>
              <a:rPr lang="en-US" sz="2800" dirty="0" smtClean="0"/>
              <a:t>Piezometric head change (</a:t>
            </a:r>
            <a:r>
              <a:rPr lang="en-US" sz="2800" dirty="0" smtClean="0">
                <a:sym typeface="Symbol" pitchFamily="18" charset="2"/>
              </a:rPr>
              <a:t></a:t>
            </a:r>
            <a:r>
              <a:rPr lang="en-US" sz="2800" dirty="0" smtClean="0">
                <a:latin typeface="Symbol" panose="05050102010706020507" pitchFamily="18" charset="2"/>
                <a:sym typeface="Symbol" pitchFamily="18" charset="2"/>
              </a:rPr>
              <a:t>Y</a:t>
            </a:r>
            <a:r>
              <a:rPr lang="en-US" sz="2800" dirty="0" smtClean="0"/>
              <a:t>) between ports</a:t>
            </a:r>
          </a:p>
          <a:p>
            <a:pPr lvl="1"/>
            <a:r>
              <a:rPr lang="en-US" sz="2400" dirty="0" smtClean="0"/>
              <a:t>Darcy-</a:t>
            </a:r>
            <a:r>
              <a:rPr lang="en-US" sz="2400" dirty="0" err="1" smtClean="0"/>
              <a:t>Weisbach</a:t>
            </a:r>
            <a:r>
              <a:rPr lang="en-US" sz="2400" dirty="0" smtClean="0"/>
              <a:t> and </a:t>
            </a:r>
            <a:r>
              <a:rPr lang="en-US" sz="2400" dirty="0" err="1" smtClean="0"/>
              <a:t>Swamee</a:t>
            </a:r>
            <a:r>
              <a:rPr lang="en-US" sz="2400" dirty="0" smtClean="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81437" y="1973351"/>
            <a:ext cx="801126" cy="378614"/>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28206" y="3467100"/>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smtClean="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1"/>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smtClean="0"/>
              <a:t>Pressure recovery</a:t>
            </a:r>
            <a:endParaRPr lang="en-US" dirty="0"/>
          </a:p>
        </p:txBody>
      </p:sp>
      <p:pic>
        <p:nvPicPr>
          <p:cNvPr id="16" name="Picture 1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81001" y="103304"/>
            <a:ext cx="4398879" cy="497503"/>
          </a:xfrm>
          <a:prstGeom prst="rect">
            <a:avLst/>
          </a:prstGeom>
        </p:spPr>
      </p:pic>
      <p:pic>
        <p:nvPicPr>
          <p:cNvPr id="17" name="Picture 1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580638" y="496789"/>
            <a:ext cx="3050864" cy="583469"/>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079944" y="1517541"/>
            <a:ext cx="1150476" cy="265213"/>
          </a:xfrm>
          <a:prstGeom prst="rect">
            <a:avLst/>
          </a:prstGeom>
        </p:spPr>
      </p:pic>
      <p:pic>
        <p:nvPicPr>
          <p:cNvPr id="21" name="Picture 2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67500" y="1668762"/>
            <a:ext cx="2694200" cy="453606"/>
          </a:xfrm>
          <a:prstGeom prst="rect">
            <a:avLst/>
          </a:prstGeom>
        </p:spPr>
      </p:pic>
      <p:sp>
        <p:nvSpPr>
          <p:cNvPr id="15" name="TextBox 14"/>
          <p:cNvSpPr txBox="1"/>
          <p:nvPr/>
        </p:nvSpPr>
        <p:spPr>
          <a:xfrm>
            <a:off x="6383050" y="1428027"/>
            <a:ext cx="2743365" cy="738664"/>
          </a:xfrm>
          <a:prstGeom prst="rect">
            <a:avLst/>
          </a:prstGeom>
          <a:noFill/>
        </p:spPr>
        <p:txBody>
          <a:bodyPr wrap="square" rtlCol="0">
            <a:spAutoFit/>
          </a:bodyPr>
          <a:lstStyle/>
          <a:p>
            <a:r>
              <a:rPr lang="en-US" sz="1400" dirty="0" smtClean="0"/>
              <a:t>Change in piezometric head from expansion pressure recovery across one port (flow expansion)</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dirty="0" smtClean="0"/>
              <a:t>What is             as a function of n?</a:t>
            </a:r>
            <a:br>
              <a:rPr lang="en-US" sz="4000" dirty="0" smtClean="0"/>
            </a:br>
            <a:r>
              <a:rPr lang="en-US" sz="2400" dirty="0" smtClean="0"/>
              <a:t>(sum of the change in piezometric head from expansions)</a:t>
            </a:r>
          </a:p>
        </p:txBody>
      </p:sp>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1"/>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smtClean="0"/>
              <a:t>_______________ is </a:t>
            </a:r>
            <a:r>
              <a:rPr lang="en-US" dirty="0"/>
              <a:t>recovered for very gradual </a:t>
            </a:r>
            <a:r>
              <a:rPr lang="en-US" dirty="0" smtClean="0"/>
              <a:t>expansion.</a:t>
            </a:r>
            <a:endParaRPr lang="en-US" dirty="0"/>
          </a:p>
        </p:txBody>
      </p:sp>
      <p:sp>
        <p:nvSpPr>
          <p:cNvPr id="17" name="Rectangle 16 2"/>
          <p:cNvSpPr/>
          <p:nvPr/>
        </p:nvSpPr>
        <p:spPr>
          <a:xfrm>
            <a:off x="381000" y="6334780"/>
            <a:ext cx="2856808" cy="523220"/>
          </a:xfrm>
          <a:prstGeom prst="rect">
            <a:avLst/>
          </a:prstGeom>
        </p:spPr>
        <p:txBody>
          <a:bodyPr wrap="none">
            <a:spAutoFit/>
          </a:bodyPr>
          <a:lstStyle/>
          <a:p>
            <a:r>
              <a:rPr lang="en-US" dirty="0" smtClean="0">
                <a:solidFill>
                  <a:schemeClr val="accent4"/>
                </a:solidFill>
              </a:rPr>
              <a:t>All kinetic energy </a:t>
            </a:r>
            <a:endParaRPr lang="en-US" dirty="0">
              <a:solidFill>
                <a:schemeClr val="accent4"/>
              </a:solidFill>
            </a:endParaRPr>
          </a:p>
        </p:txBody>
      </p:sp>
      <p:pic>
        <p:nvPicPr>
          <p:cNvPr id="18" name="Picture 1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61742" y="1840667"/>
            <a:ext cx="2694197" cy="453606"/>
          </a:xfrm>
          <a:prstGeom prst="rect">
            <a:avLst/>
          </a:prstGeom>
        </p:spPr>
      </p:pic>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8600" y="2972264"/>
            <a:ext cx="4603734" cy="453606"/>
          </a:xfrm>
          <a:prstGeom prst="rect">
            <a:avLst/>
          </a:prstGeom>
        </p:spPr>
      </p:pic>
      <p:pic>
        <p:nvPicPr>
          <p:cNvPr id="20" name="Picture 1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11906" y="4057463"/>
            <a:ext cx="3826385" cy="495674"/>
          </a:xfrm>
          <a:prstGeom prst="rect">
            <a:avLst/>
          </a:prstGeom>
        </p:spPr>
      </p:pic>
      <p:pic>
        <p:nvPicPr>
          <p:cNvPr id="22" name="Picture 2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26550" y="5629275"/>
            <a:ext cx="2772847" cy="495674"/>
          </a:xfrm>
          <a:prstGeom prst="rect">
            <a:avLst/>
          </a:prstGeom>
        </p:spPr>
      </p:pic>
      <p:pic>
        <p:nvPicPr>
          <p:cNvPr id="19" name="Picture 18"/>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90806" y="2104613"/>
            <a:ext cx="2130849" cy="438973"/>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858000" y="3189536"/>
            <a:ext cx="1229125" cy="391418"/>
          </a:xfrm>
          <a:prstGeom prst="rect">
            <a:avLst/>
          </a:prstGeom>
        </p:spPr>
      </p:pic>
      <p:pic>
        <p:nvPicPr>
          <p:cNvPr id="21" name="Picture 2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339693" y="4271093"/>
            <a:ext cx="2081465" cy="442631"/>
          </a:xfrm>
          <a:prstGeom prst="rect">
            <a:avLst/>
          </a:prstGeom>
        </p:spPr>
      </p:pic>
      <p:pic>
        <p:nvPicPr>
          <p:cNvPr id="23" name="Picture 2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013254" y="5640994"/>
            <a:ext cx="347520" cy="495674"/>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0" y="453817"/>
            <a:ext cx="1295400" cy="415129"/>
          </a:xfrm>
          <a:prstGeom prst="rect">
            <a:avLst/>
          </a:prstGeom>
        </p:spPr>
      </p:pic>
      <p:sp>
        <p:nvSpPr>
          <p:cNvPr id="16" name="TextBox 15"/>
          <p:cNvSpPr txBox="1"/>
          <p:nvPr/>
        </p:nvSpPr>
        <p:spPr>
          <a:xfrm>
            <a:off x="211906" y="2313978"/>
            <a:ext cx="3812262" cy="523220"/>
          </a:xfrm>
          <a:prstGeom prst="rect">
            <a:avLst/>
          </a:prstGeom>
          <a:noFill/>
        </p:spPr>
        <p:txBody>
          <a:bodyPr wrap="none" rtlCol="0">
            <a:spAutoFit/>
          </a:bodyPr>
          <a:lstStyle/>
          <a:p>
            <a:r>
              <a:rPr lang="en-US" dirty="0" smtClean="0"/>
              <a:t>Now sum across all ports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smtClean="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2"/>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3"/>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a:t>
            </a:r>
            <a:r>
              <a:rPr lang="en-US" dirty="0" smtClean="0"/>
              <a:t>significant minor </a:t>
            </a:r>
            <a:r>
              <a:rPr lang="en-US" dirty="0"/>
              <a:t>loss!</a:t>
            </a:r>
          </a:p>
        </p:txBody>
      </p:sp>
      <p:sp>
        <p:nvSpPr>
          <p:cNvPr id="64547"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2"/>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4445" y="3638818"/>
            <a:ext cx="347520" cy="49567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smtClean="0"/>
              <a:t>Head Loss in a Manifold </a:t>
            </a:r>
            <a:br>
              <a:rPr lang="en-US" sz="4000" dirty="0" smtClean="0"/>
            </a:br>
            <a:r>
              <a:rPr lang="en-US" sz="4000" dirty="0" smtClean="0"/>
              <a:t>(same for inlet or outlet)</a:t>
            </a:r>
          </a:p>
        </p:txBody>
      </p:sp>
      <p:pic>
        <p:nvPicPr>
          <p:cNvPr id="160789" name="Picture 21"/>
          <p:cNvPicPr>
            <a:picLocks noChangeAspect="1" noChangeArrowheads="1"/>
          </p:cNvPicPr>
          <p:nvPr/>
        </p:nvPicPr>
        <p:blipFill>
          <a:blip r:embed="rId10"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1"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12"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smtClean="0"/>
              <a:t>Head loss in a manifold is __ of the head loss with constant Q.</a:t>
            </a:r>
            <a:endParaRPr lang="en-US" dirty="0"/>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smtClean="0">
                <a:solidFill>
                  <a:schemeClr val="accent4"/>
                </a:solidFill>
              </a:rPr>
              <a:t>1/3</a:t>
            </a:r>
            <a:endParaRPr lang="en-US" dirty="0">
              <a:solidFill>
                <a:schemeClr val="accent4"/>
              </a:solidFill>
            </a:endParaRPr>
          </a:p>
        </p:txBody>
      </p:sp>
      <p:pic>
        <p:nvPicPr>
          <p:cNvPr id="11" name="Picture 10"/>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6057" y="1769982"/>
            <a:ext cx="1349843" cy="460922"/>
          </a:xfrm>
          <a:prstGeom prst="rect">
            <a:avLst/>
          </a:prstGeom>
        </p:spPr>
      </p:pic>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78422" y="2125663"/>
            <a:ext cx="2189379" cy="303623"/>
          </a:xfrm>
          <a:prstGeom prst="rect">
            <a:avLst/>
          </a:prstGeom>
        </p:spPr>
      </p:pic>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6867" y="2743199"/>
            <a:ext cx="1907704" cy="545058"/>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444008" y="2845717"/>
            <a:ext cx="2383260" cy="418854"/>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2887" y="3665740"/>
            <a:ext cx="6121713" cy="570950"/>
          </a:xfrm>
          <a:prstGeom prst="rect">
            <a:avLst/>
          </a:prstGeom>
        </p:spPr>
      </p:pic>
      <p:pic>
        <p:nvPicPr>
          <p:cNvPr id="9" name="Picture 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81000" y="4731523"/>
            <a:ext cx="3824555" cy="415196"/>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4301" y="5506198"/>
            <a:ext cx="4508621"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5945188" cy="1143000"/>
          </a:xfrm>
          <a:noFill/>
          <a:ln/>
        </p:spPr>
        <p:txBody>
          <a:bodyPr/>
          <a:lstStyle/>
          <a:p>
            <a:pPr algn="l"/>
            <a:r>
              <a:rPr lang="en-US" sz="3600" dirty="0" smtClean="0"/>
              <a:t>Change in Piezometric Head in an Outlet Manifold</a:t>
            </a:r>
          </a:p>
        </p:txBody>
      </p:sp>
      <p:pic>
        <p:nvPicPr>
          <p:cNvPr id="166921" name="Picture 9"/>
          <p:cNvPicPr>
            <a:picLocks noChangeAspect="1" noChangeArrowheads="1"/>
          </p:cNvPicPr>
          <p:nvPr/>
        </p:nvPicPr>
        <p:blipFill>
          <a:blip r:embed="rId8"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166927" name="AutoShape 15"/>
          <p:cNvSpPr>
            <a:spLocks/>
          </p:cNvSpPr>
          <p:nvPr/>
        </p:nvSpPr>
        <p:spPr bwMode="auto">
          <a:xfrm rot="16200000">
            <a:off x="4172187" y="3574720"/>
            <a:ext cx="457200" cy="15240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noAutofit/>
          </a:bodyPr>
          <a:lstStyle/>
          <a:p>
            <a:endParaRPr lang="en-US"/>
          </a:p>
        </p:txBody>
      </p:sp>
      <p:sp>
        <p:nvSpPr>
          <p:cNvPr id="166928" name="Text Box 16"/>
          <p:cNvSpPr txBox="1">
            <a:spLocks noChangeArrowheads="1"/>
          </p:cNvSpPr>
          <p:nvPr/>
        </p:nvSpPr>
        <p:spPr bwMode="auto">
          <a:xfrm>
            <a:off x="609600" y="5623349"/>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sp>
        <p:nvSpPr>
          <p:cNvPr id="13" name="TextBox 12"/>
          <p:cNvSpPr txBox="1"/>
          <p:nvPr/>
        </p:nvSpPr>
        <p:spPr>
          <a:xfrm>
            <a:off x="6172200" y="3276600"/>
            <a:ext cx="2819400" cy="954107"/>
          </a:xfrm>
          <a:prstGeom prst="rect">
            <a:avLst/>
          </a:prstGeom>
          <a:noFill/>
        </p:spPr>
        <p:txBody>
          <a:bodyPr wrap="square" rtlCol="0">
            <a:spAutoFit/>
          </a:bodyPr>
          <a:lstStyle/>
          <a:p>
            <a:r>
              <a:rPr lang="en-US" dirty="0" smtClean="0">
                <a:solidFill>
                  <a:schemeClr val="accent4"/>
                </a:solidFill>
              </a:rPr>
              <a:t>Total change in piezometric head</a:t>
            </a:r>
            <a:endParaRPr lang="en-US" dirty="0">
              <a:solidFill>
                <a:schemeClr val="accent4"/>
              </a:solidFill>
            </a:endParaRP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46125" y="2002051"/>
            <a:ext cx="4440946" cy="610904"/>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93709" y="3395010"/>
            <a:ext cx="5320723" cy="610904"/>
          </a:xfrm>
          <a:prstGeom prst="rect">
            <a:avLst/>
          </a:prstGeom>
        </p:spPr>
      </p:pic>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78827" y="1975255"/>
            <a:ext cx="369469" cy="495674"/>
          </a:xfrm>
          <a:prstGeom prst="rect">
            <a:avLst/>
          </a:prstGeom>
        </p:spPr>
      </p:pic>
      <p:pic>
        <p:nvPicPr>
          <p:cNvPr id="5" name="Picture 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86905" y="6166029"/>
            <a:ext cx="2677737" cy="539571"/>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89860" y="4664649"/>
            <a:ext cx="449948" cy="299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dirty="0" smtClean="0"/>
              <a:t>Change in Piezometric Head in an Inlet Manifold</a:t>
            </a:r>
          </a:p>
        </p:txBody>
      </p:sp>
      <p:pic>
        <p:nvPicPr>
          <p:cNvPr id="169988" name="Picture 4 1"/>
          <p:cNvPicPr>
            <a:picLocks noChangeAspect="1" noChangeArrowheads="1"/>
          </p:cNvPicPr>
          <p:nvPr/>
        </p:nvPicPr>
        <p:blipFill>
          <a:blip r:embed="rId6"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dirty="0"/>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9600" y="1972894"/>
            <a:ext cx="4440946" cy="610904"/>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6246" y="3019064"/>
            <a:ext cx="5467046" cy="610904"/>
          </a:xfrm>
          <a:prstGeom prst="rect">
            <a:avLst/>
          </a:prstGeom>
        </p:spPr>
      </p:pic>
      <p:pic>
        <p:nvPicPr>
          <p:cNvPr id="5" name="Picture 4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31376" y="1921902"/>
            <a:ext cx="2811258" cy="495674"/>
          </a:xfrm>
          <a:prstGeom prst="rect">
            <a:avLst/>
          </a:prstGeom>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Manifolds are complicated (and important)!</a:t>
            </a:r>
          </a:p>
          <a:p>
            <a:r>
              <a:rPr lang="en-US" dirty="0" smtClean="0"/>
              <a:t>Manifold head loss is 1/3 the head loss in a pipe</a:t>
            </a:r>
          </a:p>
          <a:p>
            <a:r>
              <a:rPr lang="en-US" dirty="0" smtClean="0"/>
              <a:t>Difference in piezometric head drives the flow through the ports</a:t>
            </a:r>
          </a:p>
          <a:p>
            <a:r>
              <a:rPr lang="en-US" dirty="0" smtClean="0"/>
              <a:t>Manifold kinetic energy is converted to pressure increase</a:t>
            </a:r>
          </a:p>
          <a:p>
            <a:r>
              <a:rPr lang="en-US" dirty="0" smtClean="0"/>
              <a:t>Following slides develop equations for detailed design of manifolds (reference for your future careers!)</a:t>
            </a:r>
            <a:endParaRPr lang="en-US" dirty="0"/>
          </a:p>
        </p:txBody>
      </p:sp>
    </p:spTree>
    <p:extLst>
      <p:ext uri="{BB962C8B-B14F-4D97-AF65-F5344CB8AC3E}">
        <p14:creationId xmlns:p14="http://schemas.microsoft.com/office/powerpoint/2010/main" val="119714617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smtClean="0"/>
              <a:t>Solution Path</a:t>
            </a:r>
          </a:p>
        </p:txBody>
      </p:sp>
      <p:sp>
        <p:nvSpPr>
          <p:cNvPr id="197635" name="Rectangle 3"/>
          <p:cNvSpPr>
            <a:spLocks noGrp="1" noChangeArrowheads="1"/>
          </p:cNvSpPr>
          <p:nvPr>
            <p:ph idx="1"/>
          </p:nvPr>
        </p:nvSpPr>
        <p:spPr/>
        <p:txBody>
          <a:bodyPr/>
          <a:lstStyle/>
          <a:p>
            <a:r>
              <a:rPr lang="en-US" smtClean="0"/>
              <a:t>The length of the manifold will be determined by the plant geometry</a:t>
            </a:r>
          </a:p>
          <a:p>
            <a:r>
              <a:rPr lang="en-US" smtClean="0"/>
              <a:t>The spacing of the ports will be set by other constraints</a:t>
            </a:r>
          </a:p>
          <a:p>
            <a:r>
              <a:rPr lang="en-US" smtClean="0"/>
              <a:t>We need to determine the diameter of the manifold and the diameter of the ports</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864" y="2362861"/>
            <a:ext cx="5939298" cy="4468762"/>
          </a:xfrm>
          <a:prstGeom prst="rect">
            <a:avLst/>
          </a:prstGeom>
          <a:noFill/>
        </p:spPr>
      </p:pic>
      <p:sp>
        <p:nvSpPr>
          <p:cNvPr id="5122" name="Rectangle 2"/>
          <p:cNvSpPr>
            <a:spLocks noGrp="1" noChangeArrowheads="1"/>
          </p:cNvSpPr>
          <p:nvPr>
            <p:ph type="title"/>
          </p:nvPr>
        </p:nvSpPr>
        <p:spPr/>
        <p:txBody>
          <a:bodyPr/>
          <a:lstStyle/>
          <a:p>
            <a:pPr algn="l"/>
            <a:r>
              <a:rPr lang="en-US" dirty="0" smtClean="0"/>
              <a:t>Places we’d like Equal Flow Distribution</a:t>
            </a:r>
          </a:p>
        </p:txBody>
      </p:sp>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smtClean="0"/>
              <a:t>Sedimentation</a:t>
            </a:r>
          </a:p>
          <a:p>
            <a:pPr lvl="1"/>
            <a:r>
              <a:rPr lang="en-US" dirty="0" smtClean="0"/>
              <a:t>between </a:t>
            </a:r>
            <a:r>
              <a:rPr lang="en-US" dirty="0" err="1" smtClean="0"/>
              <a:t>sed</a:t>
            </a:r>
            <a:r>
              <a:rPr lang="en-US" dirty="0" smtClean="0"/>
              <a:t> tank bays</a:t>
            </a:r>
          </a:p>
          <a:p>
            <a:pPr lvl="1"/>
            <a:r>
              <a:rPr lang="en-US" dirty="0" smtClean="0"/>
              <a:t>between diffusers into </a:t>
            </a:r>
            <a:r>
              <a:rPr lang="en-US" dirty="0" err="1" smtClean="0"/>
              <a:t>sed</a:t>
            </a:r>
            <a:r>
              <a:rPr lang="en-US" dirty="0" smtClean="0"/>
              <a:t> tank</a:t>
            </a:r>
          </a:p>
          <a:p>
            <a:pPr lvl="1"/>
            <a:r>
              <a:rPr lang="en-US" dirty="0" smtClean="0"/>
              <a:t>between plate settlers</a:t>
            </a:r>
          </a:p>
          <a:p>
            <a:r>
              <a:rPr lang="en-US" dirty="0" smtClean="0"/>
              <a:t>Filtration</a:t>
            </a:r>
          </a:p>
          <a:p>
            <a:pPr lvl="1"/>
            <a:r>
              <a:rPr lang="en-US" dirty="0" smtClean="0"/>
              <a:t>between filters</a:t>
            </a:r>
          </a:p>
          <a:p>
            <a:pPr lvl="1"/>
            <a:r>
              <a:rPr lang="en-US" dirty="0" smtClean="0"/>
              <a:t>Between filter layers</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smtClean="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smtClean="0"/>
              <a:t>Recommended port velocity is 0.46 to 0.76 m/s (Water Treatment Plant Design 4</a:t>
            </a:r>
            <a:r>
              <a:rPr lang="en-US" baseline="30000" dirty="0" smtClean="0"/>
              <a:t>th</a:t>
            </a:r>
            <a:r>
              <a:rPr lang="en-US" dirty="0" smtClean="0"/>
              <a:t> edition page 7.28) </a:t>
            </a:r>
          </a:p>
          <a:p>
            <a:pPr lvl="1">
              <a:lnSpc>
                <a:spcPct val="90000"/>
              </a:lnSpc>
            </a:pPr>
            <a:r>
              <a:rPr lang="en-US" dirty="0" smtClean="0"/>
              <a:t>The corresponding head loss is 3 to 8 cm through the orifices</a:t>
            </a:r>
          </a:p>
          <a:p>
            <a:pPr lvl="1">
              <a:lnSpc>
                <a:spcPct val="90000"/>
              </a:lnSpc>
            </a:pPr>
            <a:r>
              <a:rPr lang="en-US" dirty="0" smtClean="0"/>
              <a:t>How do you design the diameter of the launder? (coming up…)</a:t>
            </a:r>
          </a:p>
          <a:p>
            <a:pPr lvl="1">
              <a:lnSpc>
                <a:spcPct val="90000"/>
              </a:lnSpc>
            </a:pPr>
            <a:r>
              <a:rPr lang="en-US" dirty="0" smtClean="0"/>
              <a:t>Would this work if head loss through the manifold were an additional 10 cm? _____</a:t>
            </a:r>
          </a:p>
          <a:p>
            <a:pPr lvl="1">
              <a:lnSpc>
                <a:spcPct val="90000"/>
              </a:lnSpc>
            </a:pPr>
            <a:endParaRPr lang="en-US" dirty="0" smtClean="0"/>
          </a:p>
        </p:txBody>
      </p:sp>
      <p:pic>
        <p:nvPicPr>
          <p:cNvPr id="6" name="Picture 21"/>
          <p:cNvPicPr>
            <a:picLocks noChangeAspect="1" noChangeArrowheads="1"/>
          </p:cNvPicPr>
          <p:nvPr/>
        </p:nvPicPr>
        <p:blipFill>
          <a:blip r:embed="rId5"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
        <p:nvSpPr>
          <p:cNvPr id="7" name="TextBox 6"/>
          <p:cNvSpPr txBox="1"/>
          <p:nvPr/>
        </p:nvSpPr>
        <p:spPr>
          <a:xfrm>
            <a:off x="6629170" y="4994158"/>
            <a:ext cx="824265" cy="523220"/>
          </a:xfrm>
          <a:prstGeom prst="rect">
            <a:avLst/>
          </a:prstGeom>
          <a:noFill/>
        </p:spPr>
        <p:txBody>
          <a:bodyPr wrap="none" rtlCol="0">
            <a:spAutoFit/>
          </a:bodyPr>
          <a:lstStyle/>
          <a:p>
            <a:r>
              <a:rPr lang="en-US" dirty="0" smtClean="0">
                <a:solidFill>
                  <a:schemeClr val="accent4"/>
                </a:solidFill>
              </a:rPr>
              <a:t>NO!</a:t>
            </a:r>
            <a:endParaRPr lang="en-US" dirty="0">
              <a:solidFill>
                <a:schemeClr val="accent4"/>
              </a:solidFill>
            </a:endParaRPr>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1242" y="6178120"/>
            <a:ext cx="3124026" cy="331059"/>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08806" y="5901179"/>
            <a:ext cx="1872762" cy="608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smtClean="0"/>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smtClean="0"/>
              <a:t>For </a:t>
            </a:r>
            <a:r>
              <a:rPr lang="en-US" sz="2800" dirty="0" err="1" smtClean="0"/>
              <a:t>sed</a:t>
            </a:r>
            <a:r>
              <a:rPr lang="en-US" sz="2800" dirty="0" smtClean="0"/>
              <a:t> tank Inlet Manifold the port velocities and the manifold diameter  are set by the _____________________________________</a:t>
            </a:r>
          </a:p>
          <a:p>
            <a:pPr>
              <a:lnSpc>
                <a:spcPct val="90000"/>
              </a:lnSpc>
            </a:pPr>
            <a:r>
              <a:rPr lang="en-US" sz="2800" dirty="0" smtClean="0"/>
              <a:t>For the outlet manifold that takes clear water from the top of the </a:t>
            </a:r>
            <a:r>
              <a:rPr lang="en-US" sz="2800" dirty="0" err="1" smtClean="0"/>
              <a:t>sed</a:t>
            </a:r>
            <a:r>
              <a:rPr lang="en-US" sz="2800" dirty="0" smtClean="0"/>
              <a:t> tank bays the goal will be to keep head loss low and greater than construction errors in level of weir (we aim for about 5 cm)</a:t>
            </a:r>
          </a:p>
        </p:txBody>
      </p:sp>
      <p:sp>
        <p:nvSpPr>
          <p:cNvPr id="199684" name="Rectangle 4"/>
          <p:cNvSpPr>
            <a:spLocks noChangeArrowheads="1"/>
          </p:cNvSpPr>
          <p:nvPr/>
        </p:nvSpPr>
        <p:spPr bwMode="auto">
          <a:xfrm>
            <a:off x="1066800" y="2743200"/>
            <a:ext cx="3284810" cy="523220"/>
          </a:xfrm>
          <a:prstGeom prst="rect">
            <a:avLst/>
          </a:prstGeom>
          <a:noFill/>
          <a:ln w="12700">
            <a:noFill/>
            <a:miter lim="800000"/>
            <a:headEnd type="none" w="lg" len="med"/>
            <a:tailEnd type="none" w="lg" len="med"/>
          </a:ln>
          <a:effectLst/>
        </p:spPr>
        <p:txBody>
          <a:bodyPr wrap="none">
            <a:spAutoFit/>
          </a:bodyPr>
          <a:lstStyle/>
          <a:p>
            <a:r>
              <a:rPr lang="en-US" dirty="0" smtClean="0">
                <a:solidFill>
                  <a:schemeClr val="folHlink"/>
                </a:solidFill>
              </a:rPr>
              <a:t>Diffuser jet velocities</a:t>
            </a:r>
            <a:endParaRPr lang="en-US"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smtClean="0"/>
              <a:t>Why is the launder diameter so large?</a:t>
            </a:r>
            <a:endParaRPr lang="en-US" dirty="0"/>
          </a:p>
        </p:txBody>
      </p:sp>
      <p:sp>
        <p:nvSpPr>
          <p:cNvPr id="3" name="Content Placeholder 2"/>
          <p:cNvSpPr>
            <a:spLocks noGrp="1"/>
          </p:cNvSpPr>
          <p:nvPr>
            <p:ph idx="1"/>
          </p:nvPr>
        </p:nvSpPr>
        <p:spPr>
          <a:xfrm>
            <a:off x="381000" y="1981200"/>
            <a:ext cx="8382000" cy="4114800"/>
          </a:xfrm>
        </p:spPr>
        <p:txBody>
          <a:bodyPr/>
          <a:lstStyle/>
          <a:p>
            <a:r>
              <a:rPr lang="en-US" sz="2800" dirty="0" smtClean="0"/>
              <a:t>(50L/s /9) launder of 6 inches</a:t>
            </a:r>
          </a:p>
          <a:p>
            <a:r>
              <a:rPr lang="en-US" sz="2800" dirty="0" smtClean="0"/>
              <a:t>The head loss in the launder is small and it would be tempting to use a smaller pipe</a:t>
            </a:r>
          </a:p>
          <a:p>
            <a:r>
              <a:rPr lang="en-US" sz="2800" dirty="0" smtClean="0"/>
              <a:t>Why is such a large pipe necessary?______________</a:t>
            </a:r>
          </a:p>
          <a:p>
            <a:r>
              <a:rPr lang="en-US" sz="2800" dirty="0" smtClean="0"/>
              <a:t>Why do we even need a launder pipe? ___________________________________________ ___________</a:t>
            </a:r>
          </a:p>
          <a:p>
            <a:r>
              <a:rPr lang="en-US" sz="2800" dirty="0" smtClean="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smtClean="0">
                <a:solidFill>
                  <a:schemeClr val="accent4"/>
                </a:solidFill>
              </a:rPr>
              <a:t>Equal orifice flow</a:t>
            </a:r>
            <a:endParaRPr lang="en-US" dirty="0">
              <a:solidFill>
                <a:schemeClr val="accent4"/>
              </a:solidFill>
            </a:endParaRP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smtClean="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smtClean="0">
                <a:solidFill>
                  <a:schemeClr val="accent4"/>
                </a:solidFill>
              </a:rPr>
              <a:t>2 mm/s</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smtClean="0"/>
              <a:t>What is the horizontal velocity above the plate settlers without a launder?</a:t>
            </a:r>
            <a:endParaRPr lang="en-US" sz="3600" dirty="0"/>
          </a:p>
        </p:txBody>
      </p:sp>
      <p:sp>
        <p:nvSpPr>
          <p:cNvPr id="4" name="Rectangle 3"/>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5" name="Rectangle 4"/>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smtClean="0"/>
              <a:t>This velocity is very large compared with the head loss through the plate settlers (about 1 </a:t>
            </a:r>
            <a:r>
              <a:rPr lang="en-US" dirty="0" smtClean="0">
                <a:latin typeface="Symbol" pitchFamily="18" charset="2"/>
              </a:rPr>
              <a:t>m</a:t>
            </a:r>
            <a:r>
              <a:rPr lang="en-US" dirty="0" smtClean="0"/>
              <a:t>m) and thus elimination of the launder would result in preferential flow through the plate settlers closest to the exit</a:t>
            </a:r>
            <a:endParaRPr lang="en-US" dirty="0"/>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smtClean="0"/>
              <a:t>Approach to Find Port Diameter</a:t>
            </a:r>
            <a:endParaRPr lang="en-US" dirty="0"/>
          </a:p>
        </p:txBody>
      </p:sp>
      <p:sp>
        <p:nvSpPr>
          <p:cNvPr id="3" name="Content Placeholder 2"/>
          <p:cNvSpPr>
            <a:spLocks noGrp="1"/>
          </p:cNvSpPr>
          <p:nvPr>
            <p:ph idx="1"/>
          </p:nvPr>
        </p:nvSpPr>
        <p:spPr>
          <a:xfrm>
            <a:off x="228600" y="1981200"/>
            <a:ext cx="5029200" cy="4114800"/>
          </a:xfrm>
        </p:spPr>
        <p:txBody>
          <a:bodyPr/>
          <a:lstStyle/>
          <a:p>
            <a:r>
              <a:rPr lang="en-US" dirty="0" smtClean="0"/>
              <a:t>Calculate the head loss in the manifold</a:t>
            </a:r>
          </a:p>
          <a:p>
            <a:r>
              <a:rPr lang="en-US" dirty="0" smtClean="0"/>
              <a:t>Subtract 50% of that head loss from the target head loss (5 cm) to estimate the port head loss</a:t>
            </a:r>
          </a:p>
          <a:p>
            <a:r>
              <a:rPr lang="en-US" dirty="0" smtClean="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931"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932"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933"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Hydraulic Conclusions</a:t>
            </a:r>
            <a:endParaRPr lang="en-US" dirty="0"/>
          </a:p>
        </p:txBody>
      </p:sp>
      <p:sp>
        <p:nvSpPr>
          <p:cNvPr id="70659" name="Rectangle 3"/>
          <p:cNvSpPr>
            <a:spLocks noGrp="1" noChangeArrowheads="1"/>
          </p:cNvSpPr>
          <p:nvPr>
            <p:ph idx="1"/>
          </p:nvPr>
        </p:nvSpPr>
        <p:spPr>
          <a:xfrm>
            <a:off x="685800" y="1981200"/>
            <a:ext cx="7772400" cy="4572000"/>
          </a:xfrm>
        </p:spPr>
        <p:txBody>
          <a:bodyPr/>
          <a:lstStyle/>
          <a:p>
            <a:r>
              <a:rPr lang="en-US" sz="2600" dirty="0" smtClean="0"/>
              <a:t>The water level in the </a:t>
            </a:r>
            <a:r>
              <a:rPr lang="en-US" sz="2600" dirty="0" smtClean="0"/>
              <a:t>flocculator and </a:t>
            </a:r>
            <a:r>
              <a:rPr lang="en-US" sz="2600" dirty="0" err="1" smtClean="0"/>
              <a:t>sedimentor</a:t>
            </a:r>
            <a:r>
              <a:rPr lang="en-US" sz="2600" dirty="0" smtClean="0"/>
              <a:t> </a:t>
            </a:r>
            <a:r>
              <a:rPr lang="en-US" sz="2600" dirty="0" smtClean="0"/>
              <a:t>is set by the settled water weir</a:t>
            </a:r>
          </a:p>
          <a:p>
            <a:r>
              <a:rPr lang="en-US" sz="2600" dirty="0" smtClean="0"/>
              <a:t>The most significant head loss in the sedimentation tank is the orifices in the </a:t>
            </a:r>
            <a:r>
              <a:rPr lang="en-US" sz="2600" dirty="0" smtClean="0"/>
              <a:t>effluent manifold</a:t>
            </a:r>
            <a:endParaRPr lang="en-US" sz="2600" dirty="0" smtClean="0"/>
          </a:p>
          <a:p>
            <a:r>
              <a:rPr lang="en-US" sz="2600" dirty="0" smtClean="0"/>
              <a:t>The </a:t>
            </a:r>
            <a:r>
              <a:rPr lang="en-US" sz="2600" dirty="0" smtClean="0"/>
              <a:t>entrance tank water level is significantly higher than the flocculator due to head loss in the </a:t>
            </a:r>
            <a:r>
              <a:rPr lang="en-US" sz="2600" dirty="0" smtClean="0"/>
              <a:t>LFOM </a:t>
            </a:r>
            <a:endParaRPr lang="en-US" sz="2600" dirty="0" smtClean="0"/>
          </a:p>
          <a:p>
            <a:r>
              <a:rPr lang="en-US" sz="2600" dirty="0" smtClean="0"/>
              <a:t>The stock tanks have to be even higher to be able to flow by gravity thru the chemical doser and into the entrance tank.</a:t>
            </a:r>
            <a:endParaRPr lang="en-US" sz="26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381375" cy="1143000"/>
          </a:xfrm>
        </p:spPr>
        <p:txBody>
          <a:bodyPr/>
          <a:lstStyle/>
          <a:p>
            <a:r>
              <a:rPr lang="en-US" dirty="0" err="1" smtClean="0"/>
              <a:t>Sed</a:t>
            </a:r>
            <a:r>
              <a:rPr lang="en-US" dirty="0" smtClean="0"/>
              <a:t> Flow </a:t>
            </a:r>
            <a:r>
              <a:rPr lang="en-US" dirty="0"/>
              <a:t>distribution</a:t>
            </a:r>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2830"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462830" y="3655248"/>
            <a:ext cx="3200400" cy="392877"/>
          </a:xfrm>
          <a:prstGeom prst="rect">
            <a:avLst/>
          </a:prstGeom>
          <a:noFill/>
        </p:spPr>
        <p:txBody>
          <a:bodyPr wrap="square" rtlCol="0">
            <a:noAutofit/>
          </a:bodyPr>
          <a:lstStyle/>
          <a:p>
            <a:pPr algn="r"/>
            <a:r>
              <a:rPr lang="en-US" sz="1800" dirty="0"/>
              <a:t>Settled water outlet channel</a:t>
            </a:r>
          </a:p>
        </p:txBody>
      </p:sp>
      <p:sp>
        <p:nvSpPr>
          <p:cNvPr id="7" name="TextBox 6"/>
          <p:cNvSpPr txBox="1"/>
          <p:nvPr/>
        </p:nvSpPr>
        <p:spPr>
          <a:xfrm>
            <a:off x="462830"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462830" y="1564542"/>
            <a:ext cx="3200400" cy="646331"/>
          </a:xfrm>
          <a:prstGeom prst="rect">
            <a:avLst/>
          </a:prstGeom>
          <a:noFill/>
        </p:spPr>
        <p:txBody>
          <a:bodyPr wrap="square" rtlCol="0">
            <a:noAutofit/>
          </a:bodyPr>
          <a:lstStyle/>
          <a:p>
            <a:pPr algn="r"/>
            <a:r>
              <a:rPr lang="en-US" sz="1800" dirty="0"/>
              <a:t>Pipe stubs to block </a:t>
            </a:r>
            <a:r>
              <a:rPr lang="en-US" sz="1800" dirty="0" err="1"/>
              <a:t>sed</a:t>
            </a:r>
            <a:r>
              <a:rPr lang="en-US" sz="1800" dirty="0"/>
              <a:t> tank inlet manifolds</a:t>
            </a:r>
          </a:p>
        </p:txBody>
      </p:sp>
      <p:sp>
        <p:nvSpPr>
          <p:cNvPr id="9" name="TextBox 8"/>
          <p:cNvSpPr txBox="1"/>
          <p:nvPr/>
        </p:nvSpPr>
        <p:spPr>
          <a:xfrm>
            <a:off x="462830" y="4598224"/>
            <a:ext cx="3200400" cy="745302"/>
          </a:xfrm>
          <a:prstGeom prst="rect">
            <a:avLst/>
          </a:prstGeom>
          <a:noFill/>
        </p:spPr>
        <p:txBody>
          <a:bodyPr wrap="square" rtlCol="0">
            <a:noAutofit/>
          </a:bodyPr>
          <a:lstStyle/>
          <a:p>
            <a:pPr algn="r"/>
            <a:r>
              <a:rPr lang="en-US" sz="1800" dirty="0"/>
              <a:t>Weir that controls water level in </a:t>
            </a:r>
            <a:r>
              <a:rPr lang="en-US" sz="1800" dirty="0" err="1"/>
              <a:t>sed</a:t>
            </a:r>
            <a:r>
              <a:rPr lang="en-US" sz="1800" dirty="0"/>
              <a:t> tank (and flocculator)</a:t>
            </a:r>
          </a:p>
        </p:txBody>
      </p:sp>
      <p:cxnSp>
        <p:nvCxnSpPr>
          <p:cNvPr id="10" name="Straight Arrow Connector 9"/>
          <p:cNvCxnSpPr>
            <a:stCxn id="8" idx="3"/>
          </p:cNvCxnSpPr>
          <p:nvPr/>
        </p:nvCxnSpPr>
        <p:spPr bwMode="auto">
          <a:xfrm flipV="1">
            <a:off x="3663230"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3663230"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3663230"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3663230"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3663230" y="4970875"/>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462830"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3663230"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 name="Rectangle 2"/>
          <p:cNvSpPr/>
          <p:nvPr/>
        </p:nvSpPr>
        <p:spPr>
          <a:xfrm>
            <a:off x="204107" y="6139547"/>
            <a:ext cx="3548930" cy="646331"/>
          </a:xfrm>
          <a:prstGeom prst="rect">
            <a:avLst/>
          </a:prstGeom>
        </p:spPr>
        <p:txBody>
          <a:bodyPr wrap="square">
            <a:spAutoFit/>
          </a:bodyPr>
          <a:lstStyle/>
          <a:p>
            <a:r>
              <a:rPr lang="en-US" sz="1800" dirty="0"/>
              <a:t>Which </a:t>
            </a:r>
            <a:r>
              <a:rPr lang="en-US" sz="1800" dirty="0" err="1"/>
              <a:t>sed</a:t>
            </a:r>
            <a:r>
              <a:rPr lang="en-US" sz="1800" dirty="0"/>
              <a:t> tank will have the highest flow?</a:t>
            </a:r>
          </a:p>
        </p:txBody>
      </p: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Sedimentation tank controls</a:t>
            </a:r>
          </a:p>
        </p:txBody>
      </p:sp>
      <p:pic>
        <p:nvPicPr>
          <p:cNvPr id="680" name="Picture 68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69" y="2351033"/>
            <a:ext cx="5448324"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22"/>
          <p:cNvSpPr txBox="1">
            <a:spLocks noChangeArrowheads="1"/>
          </p:cNvSpPr>
          <p:nvPr/>
        </p:nvSpPr>
        <p:spPr bwMode="auto">
          <a:xfrm>
            <a:off x="5659789" y="4884900"/>
            <a:ext cx="3217511" cy="3810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Entrance from the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traight Arrow Connector 723"/>
          <p:cNvSpPr>
            <a:spLocks noChangeShapeType="1"/>
          </p:cNvSpPr>
          <p:nvPr/>
        </p:nvSpPr>
        <p:spPr bwMode="auto">
          <a:xfrm flipH="1">
            <a:off x="5488291" y="5075402"/>
            <a:ext cx="247701" cy="66659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Text Box 724"/>
          <p:cNvSpPr txBox="1">
            <a:spLocks noChangeArrowheads="1"/>
          </p:cNvSpPr>
          <p:nvPr/>
        </p:nvSpPr>
        <p:spPr bwMode="auto">
          <a:xfrm>
            <a:off x="1925975" y="2427234"/>
            <a:ext cx="6598899" cy="7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Weir</a:t>
            </a:r>
            <a:r>
              <a:rPr kumimoji="0" lang="en-US" sz="1800" b="0" i="0" u="none" strike="noStrike" cap="none" normalizeH="0" dirty="0">
                <a:ln>
                  <a:noFill/>
                </a:ln>
                <a:solidFill>
                  <a:schemeClr val="tx1"/>
                </a:solidFill>
                <a:effectLst/>
                <a:latin typeface="Calibri" pitchFamily="34" charset="0"/>
                <a:cs typeface="Arial" pitchFamily="34" charset="0"/>
              </a:rPr>
              <a:t> that maintains the water level in the flocculator when flocculating to waste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Arrow Connector 725"/>
          <p:cNvSpPr>
            <a:spLocks noChangeShapeType="1"/>
          </p:cNvSpPr>
          <p:nvPr/>
        </p:nvSpPr>
        <p:spPr bwMode="auto">
          <a:xfrm flipH="1">
            <a:off x="1478274" y="2676939"/>
            <a:ext cx="447702"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Text Box 726"/>
          <p:cNvSpPr txBox="1">
            <a:spLocks noChangeArrowheads="1"/>
          </p:cNvSpPr>
          <p:nvPr/>
        </p:nvSpPr>
        <p:spPr bwMode="auto">
          <a:xfrm>
            <a:off x="2773680" y="3170148"/>
            <a:ext cx="5446395"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Wall between inlet and outlet channels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Straight Arrow Connector 732"/>
          <p:cNvSpPr>
            <a:spLocks noChangeShapeType="1"/>
          </p:cNvSpPr>
          <p:nvPr/>
        </p:nvSpPr>
        <p:spPr bwMode="auto">
          <a:xfrm flipH="1">
            <a:off x="2439882" y="3374951"/>
            <a:ext cx="371897" cy="862016"/>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727"/>
          <p:cNvSpPr txBox="1">
            <a:spLocks noChangeArrowheads="1"/>
          </p:cNvSpPr>
          <p:nvPr/>
        </p:nvSpPr>
        <p:spPr bwMode="auto">
          <a:xfrm>
            <a:off x="4802488" y="4369254"/>
            <a:ext cx="3084211" cy="4169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to the filters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Straight Arrow Connector 728"/>
          <p:cNvSpPr>
            <a:spLocks noChangeShapeType="1"/>
          </p:cNvSpPr>
          <p:nvPr/>
        </p:nvSpPr>
        <p:spPr bwMode="auto">
          <a:xfrm flipH="1">
            <a:off x="3564283" y="4513172"/>
            <a:ext cx="1238205" cy="546110"/>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729"/>
          <p:cNvSpPr>
            <a:spLocks noChangeShapeType="1"/>
          </p:cNvSpPr>
          <p:nvPr/>
        </p:nvSpPr>
        <p:spPr bwMode="auto">
          <a:xfrm>
            <a:off x="4802489" y="4513172"/>
            <a:ext cx="241301" cy="1492327"/>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Text Box 730"/>
          <p:cNvSpPr txBox="1">
            <a:spLocks noChangeArrowheads="1"/>
          </p:cNvSpPr>
          <p:nvPr/>
        </p:nvSpPr>
        <p:spPr bwMode="auto">
          <a:xfrm>
            <a:off x="3659483" y="3608356"/>
            <a:ext cx="4789191" cy="5410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weir that maintains</a:t>
            </a:r>
            <a:r>
              <a:rPr kumimoji="0" lang="en-US" sz="1800" b="0" i="0" u="none" strike="noStrike" cap="none" normalizeH="0" dirty="0">
                <a:ln>
                  <a:noFill/>
                </a:ln>
                <a:solidFill>
                  <a:schemeClr val="tx1"/>
                </a:solidFill>
                <a:effectLst/>
                <a:latin typeface="Calibri" pitchFamily="34" charset="0"/>
                <a:cs typeface="Arial" pitchFamily="34" charset="0"/>
              </a:rPr>
              <a:t> the water level in the sedimentation tank (and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Straight Arrow Connector 732"/>
          <p:cNvSpPr>
            <a:spLocks noChangeShapeType="1"/>
          </p:cNvSpPr>
          <p:nvPr/>
        </p:nvSpPr>
        <p:spPr bwMode="auto">
          <a:xfrm flipH="1">
            <a:off x="3011830" y="3880759"/>
            <a:ext cx="647653" cy="976991"/>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Text Box 726"/>
          <p:cNvSpPr txBox="1">
            <a:spLocks noChangeArrowheads="1"/>
          </p:cNvSpPr>
          <p:nvPr/>
        </p:nvSpPr>
        <p:spPr bwMode="auto">
          <a:xfrm>
            <a:off x="1531760" y="1968341"/>
            <a:ext cx="3977063"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Drain for flocculated</a:t>
            </a:r>
            <a:r>
              <a:rPr kumimoji="0" lang="en-US" sz="1800" b="0" i="0" u="none" strike="noStrike" cap="none" normalizeH="0" dirty="0">
                <a:ln>
                  <a:noFill/>
                </a:ln>
                <a:solidFill>
                  <a:schemeClr val="tx1"/>
                </a:solidFill>
                <a:effectLst/>
                <a:latin typeface="Calibri" pitchFamily="34" charset="0"/>
                <a:cs typeface="Arial" pitchFamily="34" charset="0"/>
              </a:rPr>
              <a:t> water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Straight Arrow Connector 725"/>
          <p:cNvSpPr>
            <a:spLocks noChangeShapeType="1"/>
          </p:cNvSpPr>
          <p:nvPr/>
        </p:nvSpPr>
        <p:spPr bwMode="auto">
          <a:xfrm flipH="1">
            <a:off x="906773" y="2173145"/>
            <a:ext cx="671927"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9869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smtClean="0"/>
              <a:t>How can we make water split equally between several paths in a manifold?</a:t>
            </a:r>
          </a:p>
        </p:txBody>
      </p:sp>
      <p:sp>
        <p:nvSpPr>
          <p:cNvPr id="173082" name="Rectangle 26"/>
          <p:cNvSpPr>
            <a:spLocks noGrp="1" noChangeArrowheads="1"/>
          </p:cNvSpPr>
          <p:nvPr>
            <p:ph idx="1"/>
          </p:nvPr>
        </p:nvSpPr>
        <p:spPr>
          <a:xfrm>
            <a:off x="457200" y="1600200"/>
            <a:ext cx="8229600" cy="2624003"/>
          </a:xfrm>
        </p:spPr>
        <p:txBody>
          <a:bodyPr/>
          <a:lstStyle/>
          <a:p>
            <a:r>
              <a:rPr lang="en-US" sz="2800" dirty="0" smtClean="0"/>
              <a:t>Draw a manifold with ports that you think would give unequal flow. Orifices diameters are uniform.</a:t>
            </a:r>
          </a:p>
          <a:p>
            <a:r>
              <a:rPr lang="en-US" sz="2800" dirty="0" smtClean="0"/>
              <a:t>Draw a manifold with ports that you think would give equal flow</a:t>
            </a:r>
          </a:p>
          <a:p>
            <a:r>
              <a:rPr lang="en-US" sz="2800" dirty="0" smtClean="0"/>
              <a:t>What do you think is important?</a:t>
            </a:r>
            <a:r>
              <a:rPr lang="en-US" sz="2400" dirty="0"/>
              <a:t> </a:t>
            </a:r>
            <a:r>
              <a:rPr lang="en-US" sz="2400" dirty="0" smtClean="0"/>
              <a:t>(pressure, elevation, kinetic energy)</a:t>
            </a:r>
            <a:endParaRPr lang="en-US" sz="2800" dirty="0" smtClean="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1" name="Picture 30"/>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2" name="Picture 3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3" name="Picture 3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4" name="Straight Connector 33"/>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5" name="Straight Connector 34"/>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6" name="TextBox 35"/>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7" name="TextBox 36"/>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strategies</a:t>
            </a:r>
            <a:endParaRPr lang="en-US" dirty="0"/>
          </a:p>
        </p:txBody>
      </p:sp>
      <p:sp>
        <p:nvSpPr>
          <p:cNvPr id="3" name="Content Placeholder 2"/>
          <p:cNvSpPr>
            <a:spLocks noGrp="1"/>
          </p:cNvSpPr>
          <p:nvPr>
            <p:ph idx="1"/>
          </p:nvPr>
        </p:nvSpPr>
        <p:spPr/>
        <p:txBody>
          <a:bodyPr/>
          <a:lstStyle/>
          <a:p>
            <a:r>
              <a:rPr lang="en-US" sz="2800" dirty="0" smtClean="0"/>
              <a:t>Make the paths identical (often not possible)</a:t>
            </a:r>
          </a:p>
          <a:p>
            <a:r>
              <a:rPr lang="en-US" sz="2800" dirty="0" smtClean="0"/>
              <a:t>Add custom head loss to each path (complicated!)</a:t>
            </a:r>
          </a:p>
          <a:p>
            <a:r>
              <a:rPr lang="en-US" sz="2800" dirty="0" smtClean="0"/>
              <a:t>Increase identical head loss in all paths to make differences insignificant</a:t>
            </a:r>
          </a:p>
          <a:p>
            <a:pPr lvl="1"/>
            <a:r>
              <a:rPr lang="en-US" sz="2400" dirty="0" err="1" smtClean="0"/>
              <a:t>Sed</a:t>
            </a:r>
            <a:r>
              <a:rPr lang="en-US" sz="2400" dirty="0" smtClean="0"/>
              <a:t> inlet manifold diffuser </a:t>
            </a:r>
            <a:r>
              <a:rPr lang="en-US" sz="2400" dirty="0"/>
              <a:t>pipes have high exit velocities</a:t>
            </a:r>
          </a:p>
          <a:p>
            <a:pPr lvl="1"/>
            <a:r>
              <a:rPr lang="en-US" sz="2400" dirty="0" err="1" smtClean="0"/>
              <a:t>Sed</a:t>
            </a:r>
            <a:r>
              <a:rPr lang="en-US" sz="2400" dirty="0" smtClean="0"/>
              <a:t> </a:t>
            </a:r>
            <a:r>
              <a:rPr lang="en-US" sz="2400" dirty="0"/>
              <a:t>effluent manifold </a:t>
            </a:r>
            <a:r>
              <a:rPr lang="en-US" sz="2400" dirty="0" smtClean="0"/>
              <a:t>uses orifice head loss</a:t>
            </a:r>
          </a:p>
          <a:p>
            <a:r>
              <a:rPr lang="en-US" sz="2800" dirty="0" smtClean="0"/>
              <a:t>Reduce head loss and pressure recovery that cause differences in piezometric head</a:t>
            </a:r>
          </a:p>
          <a:p>
            <a:pPr lvl="1"/>
            <a:r>
              <a:rPr lang="en-US" sz="2400" dirty="0" smtClean="0"/>
              <a:t>Use large diameter pipes for manifolds</a:t>
            </a:r>
          </a:p>
          <a:p>
            <a:r>
              <a:rPr lang="en-US" sz="2800" dirty="0" smtClean="0"/>
              <a:t>Rule of thumb - exit and entrance velocities must be greater than manifold velocity!</a:t>
            </a:r>
          </a:p>
          <a:p>
            <a:pPr lvl="1"/>
            <a:endParaRPr lang="en-US" sz="2400" dirty="0" smtClean="0"/>
          </a:p>
          <a:p>
            <a:pPr lvl="1"/>
            <a:endParaRPr lang="en-US" sz="2400" dirty="0" smtClean="0"/>
          </a:p>
          <a:p>
            <a:endParaRPr lang="en-US" sz="2800" dirty="0"/>
          </a:p>
        </p:txBody>
      </p:sp>
      <p:sp>
        <p:nvSpPr>
          <p:cNvPr id="4" name="Rounded Rectangle 3"/>
          <p:cNvSpPr/>
          <p:nvPr/>
        </p:nvSpPr>
        <p:spPr bwMode="auto">
          <a:xfrm>
            <a:off x="304800" y="2667000"/>
            <a:ext cx="8382000" cy="32004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a:xfrm>
            <a:off x="5325512" y="228600"/>
            <a:ext cx="3589888" cy="1143000"/>
          </a:xfrm>
        </p:spPr>
        <p:txBody>
          <a:bodyPr/>
          <a:lstStyle/>
          <a:p>
            <a:r>
              <a:rPr lang="en-US" dirty="0" smtClean="0"/>
              <a:t>Piezometric head</a:t>
            </a:r>
            <a:endParaRPr lang="en-US" dirty="0"/>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smtClean="0"/>
              <a:t>Z=0</a:t>
            </a:r>
            <a:endParaRPr lang="en-US" dirty="0"/>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28" name="TextBox 27"/>
          <p:cNvSpPr txBox="1"/>
          <p:nvPr/>
        </p:nvSpPr>
        <p:spPr>
          <a:xfrm>
            <a:off x="1097874" y="4691628"/>
            <a:ext cx="4554048" cy="1815882"/>
          </a:xfrm>
          <a:prstGeom prst="rect">
            <a:avLst/>
          </a:prstGeom>
          <a:noFill/>
        </p:spPr>
        <p:txBody>
          <a:bodyPr wrap="square" rtlCol="0">
            <a:spAutoFit/>
          </a:bodyPr>
          <a:lstStyle/>
          <a:p>
            <a:r>
              <a:rPr lang="en-US" dirty="0" smtClean="0"/>
              <a:t>What is the piezometric head</a:t>
            </a:r>
          </a:p>
          <a:p>
            <a:r>
              <a:rPr lang="en-US" dirty="0" smtClean="0"/>
              <a:t>in the tank?</a:t>
            </a:r>
          </a:p>
          <a:p>
            <a:r>
              <a:rPr lang="en-US" dirty="0" smtClean="0"/>
              <a:t>In the pipe (no flow)? </a:t>
            </a:r>
          </a:p>
          <a:p>
            <a:r>
              <a:rPr lang="en-US" dirty="0" smtClean="0"/>
              <a:t>In the manifold (with flow)</a:t>
            </a:r>
            <a:endParaRPr lang="en-US" dirty="0"/>
          </a:p>
        </p:txBody>
      </p:sp>
      <p:pic>
        <p:nvPicPr>
          <p:cNvPr id="42" name="Picture 4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013920" y="5316079"/>
            <a:ext cx="1074287" cy="211810"/>
          </a:xfrm>
          <a:prstGeom prst="rect">
            <a:avLst/>
          </a:prstGeom>
        </p:spPr>
      </p:pic>
      <p:pic>
        <p:nvPicPr>
          <p:cNvPr id="44" name="Picture 4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403417" y="5709010"/>
            <a:ext cx="1133715" cy="245334"/>
          </a:xfrm>
          <a:prstGeom prst="rect">
            <a:avLst/>
          </a:prstGeom>
        </p:spPr>
      </p:pic>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9"/>
              </p:custDataLst>
            </p:nvPr>
          </p:nvPicPr>
          <p:blipFill>
            <a:blip r:embed="rId16"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10"/>
              </p:custDataLst>
            </p:nvPr>
          </p:nvPicPr>
          <p:blipFill>
            <a:blip r:embed="rId17"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pic>
        <p:nvPicPr>
          <p:cNvPr id="34" name="Picture 33"/>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smtClean="0"/>
                <a:t>1</a:t>
              </a:r>
              <a:endParaRPr lang="en-US" sz="1600" dirty="0"/>
            </a:p>
          </p:txBody>
        </p:sp>
      </p:grpSp>
      <p:pic>
        <p:nvPicPr>
          <p:cNvPr id="38" name="Picture 37"/>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smtClean="0"/>
              <a:t>H</a:t>
            </a:r>
            <a:endParaRPr lang="en-US" dirty="0"/>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smtClean="0"/>
                  <a:t>n</a:t>
                </a:r>
                <a:endParaRPr lang="en-US" sz="1800" dirty="0"/>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smtClean="0"/>
                  <a:t>1</a:t>
                </a:r>
                <a:endParaRPr lang="en-US" sz="1800" dirty="0"/>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smtClean="0"/>
              <a:t>Piezometric head in an outlet manifold increases in direction of flow!</a:t>
            </a:r>
            <a:endParaRPr lang="en-US" sz="1800" dirty="0"/>
          </a:p>
        </p:txBody>
      </p:sp>
    </p:spTree>
    <p:extLst>
      <p:ext uri="{BB962C8B-B14F-4D97-AF65-F5344CB8AC3E}">
        <p14:creationId xmlns:p14="http://schemas.microsoft.com/office/powerpoint/2010/main" val="4118479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42" presetClass="path" presetSubtype="0" repeatCount="indefinite" accel="50000" decel="50000" fill="remove" grpId="0" nodeType="withEffect">
                                  <p:stCondLst>
                                    <p:cond delay="0"/>
                                  </p:stCondLst>
                                  <p:childTnLst>
                                    <p:animMotion origin="layout" path="M 0 -0.0449 L 0 0.25 " pathEditMode="relative" rAng="0" ptsTypes="AA">
                                      <p:cBhvr>
                                        <p:cTn id="46" dur="2000" fill="hold"/>
                                        <p:tgtEl>
                                          <p:spTgt spid="11"/>
                                        </p:tgtEl>
                                        <p:attrNameLst>
                                          <p:attrName>ppt_x</p:attrName>
                                          <p:attrName>ppt_y</p:attrName>
                                        </p:attrNameLst>
                                      </p:cBhvr>
                                      <p:rCtr x="0" y="14745"/>
                                    </p:animMotion>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grpId="1" nodeType="after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54" dur="2000" fill="hold"/>
                                        <p:tgtEl>
                                          <p:spTgt spid="13"/>
                                        </p:tgtEl>
                                        <p:attrNameLst>
                                          <p:attrName>ppt_x</p:attrName>
                                          <p:attrName>ppt_y</p:attrName>
                                        </p:attrNameLst>
                                      </p:cBhvr>
                                      <p:rCtr x="-69" y="34653"/>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28" grpId="0" uiExpand="1" build="p"/>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smtClean="0"/>
              <a:t>Flow distribution between ports in an inlet manifold</a:t>
            </a:r>
          </a:p>
        </p:txBody>
      </p:sp>
      <p:sp>
        <p:nvSpPr>
          <p:cNvPr id="154627" name="Rectangle 3"/>
          <p:cNvSpPr>
            <a:spLocks noGrp="1" noChangeArrowheads="1"/>
          </p:cNvSpPr>
          <p:nvPr>
            <p:ph idx="1"/>
          </p:nvPr>
        </p:nvSpPr>
        <p:spPr>
          <a:xfrm>
            <a:off x="457200" y="1600200"/>
            <a:ext cx="3581400" cy="2514600"/>
          </a:xfrm>
        </p:spPr>
        <p:txBody>
          <a:bodyPr/>
          <a:lstStyle/>
          <a:p>
            <a:pPr>
              <a:lnSpc>
                <a:spcPct val="80000"/>
              </a:lnSpc>
            </a:pPr>
            <a:r>
              <a:rPr lang="en-US" sz="2000" dirty="0" smtClean="0"/>
              <a:t>Which port is going to get the most flow?</a:t>
            </a:r>
          </a:p>
          <a:p>
            <a:pPr>
              <a:lnSpc>
                <a:spcPct val="80000"/>
              </a:lnSpc>
            </a:pPr>
            <a:r>
              <a:rPr lang="en-US" sz="2000" dirty="0" smtClean="0"/>
              <a:t>There is a very gradual flow expansion!</a:t>
            </a:r>
          </a:p>
          <a:p>
            <a:pPr>
              <a:lnSpc>
                <a:spcPct val="80000"/>
              </a:lnSpc>
            </a:pPr>
            <a:r>
              <a:rPr lang="en-US" sz="2000" dirty="0" smtClean="0"/>
              <a:t>The water is being stopped by pressure on the end cap</a:t>
            </a:r>
          </a:p>
          <a:p>
            <a:pPr>
              <a:lnSpc>
                <a:spcPct val="80000"/>
              </a:lnSpc>
            </a:pPr>
            <a:r>
              <a:rPr lang="en-US" sz="2000" dirty="0" smtClean="0"/>
              <a:t>Where is the manifold pressure highest?</a:t>
            </a:r>
          </a:p>
        </p:txBody>
      </p:sp>
      <p:grpSp>
        <p:nvGrpSpPr>
          <p:cNvPr id="154628" name="Group 24"/>
          <p:cNvGrpSpPr>
            <a:grpSpLocks/>
          </p:cNvGrpSpPr>
          <p:nvPr/>
        </p:nvGrpSpPr>
        <p:grpSpPr bwMode="auto">
          <a:xfrm>
            <a:off x="838200" y="5041105"/>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99780"/>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99780"/>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99780"/>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99780"/>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980780"/>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6" name="Left Brace 45"/>
          <p:cNvSpPr/>
          <p:nvPr/>
        </p:nvSpPr>
        <p:spPr bwMode="auto">
          <a:xfrm rot="16200000" flipH="1">
            <a:off x="4829076" y="1347543"/>
            <a:ext cx="133748"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17" name="Straight Arrow Connector 16"/>
          <p:cNvCxnSpPr>
            <a:endCxn id="154632"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7" name="Picture 6"/>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7307460" y="741025"/>
            <a:ext cx="1355330" cy="486529"/>
          </a:xfrm>
          <a:prstGeom prst="rect">
            <a:avLst/>
          </a:prstGeom>
        </p:spPr>
      </p:pic>
      <p:pic>
        <p:nvPicPr>
          <p:cNvPr id="61" name="Picture 60"/>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4463745" y="1843380"/>
            <a:ext cx="4495881" cy="424166"/>
          </a:xfrm>
          <a:prstGeom prst="rect">
            <a:avLst/>
          </a:prstGeom>
        </p:spPr>
      </p:pic>
      <p:pic>
        <p:nvPicPr>
          <p:cNvPr id="50" name="Picture 49"/>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4782400" y="1506317"/>
            <a:ext cx="461050" cy="241503"/>
          </a:xfrm>
          <a:prstGeom prst="rect">
            <a:avLst/>
          </a:prstGeom>
        </p:spPr>
      </p:pic>
      <p:pic>
        <p:nvPicPr>
          <p:cNvPr id="154654" name="Picture 154653"/>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154652" name="Picture 154651"/>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19" name="Picture 18"/>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20" name="Picture 19"/>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21" name="Picture 20"/>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pic>
        <p:nvPicPr>
          <p:cNvPr id="62" name="Picture 61"/>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4453270" y="2408497"/>
            <a:ext cx="4142808" cy="541400"/>
          </a:xfrm>
          <a:prstGeom prst="rect">
            <a:avLst/>
          </a:prstGeom>
        </p:spPr>
      </p:pic>
      <p:pic>
        <p:nvPicPr>
          <p:cNvPr id="63" name="Picture 62"/>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533900" y="3268600"/>
            <a:ext cx="3274006" cy="541400"/>
          </a:xfrm>
          <a:prstGeom prst="rect">
            <a:avLst/>
          </a:prstGeom>
        </p:spPr>
      </p:pic>
      <p:pic>
        <p:nvPicPr>
          <p:cNvPr id="154624" name="Picture 154623"/>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4541438" y="3954400"/>
            <a:ext cx="3043549" cy="541400"/>
          </a:xfrm>
          <a:prstGeom prst="rect">
            <a:avLst/>
          </a:prstGeom>
        </p:spPr>
      </p:pic>
      <p:cxnSp>
        <p:nvCxnSpPr>
          <p:cNvPr id="36" name="Straight Connector 35"/>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69" name="Straight Connector 6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71" name="TextBox 7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52" name="Picture 51"/>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6886252" y="1498500"/>
            <a:ext cx="492414" cy="243071"/>
          </a:xfrm>
          <a:prstGeom prst="rect">
            <a:avLst/>
          </a:prstGeom>
        </p:spPr>
      </p:pic>
      <p:sp>
        <p:nvSpPr>
          <p:cNvPr id="101" name="TextBox 100"/>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1" name="Picture 50"/>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3842021" y="5641280"/>
            <a:ext cx="3043549" cy="541400"/>
          </a:xfrm>
          <a:prstGeom prst="rect">
            <a:avLst/>
          </a:prstGeom>
          <a:solidFill>
            <a:schemeClr val="bg1"/>
          </a:solidFill>
        </p:spPr>
      </p:pic>
      <p:pic>
        <p:nvPicPr>
          <p:cNvPr id="6" name="Picture 5"/>
          <p:cNvPicPr>
            <a:picLocks noChangeAspect="1"/>
          </p:cNvPicPr>
          <p:nvPr>
            <p:custDataLst>
              <p:tags r:id="rId14"/>
            </p:custDataLst>
          </p:nvPr>
        </p:nvPicPr>
        <p:blipFill>
          <a:blip r:embed="rId29"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4.76181"/>
  <p:tag name="ORIGINALWIDTH" val="84.01173"/>
  <p:tag name="LATEXADDIN" val="\documentclass{article}&#10;\usepackage{amsmath}&#10;\pagestyle{empty}&#10;\begin{document}&#10;$  \Psi $&#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53.5773"/>
  <p:tag name="LATEXADDIN" val="\documentclass{article}&#10;\usepackage{amsmath}&#10;\pagestyle{empty}&#10;\begin{document}&#10;$  h_{\mathrm{f}}=\mathrm{f} \frac{L}{D} \frac{\bar v^{2}}{2 g}$&#10;&#10;&#10;\end{document}"/>
  <p:tag name="IGUANATEXSIZE" val="24"/>
  <p:tag name="IGUANATEXCURSOR" val="133"/>
  <p:tag name="TRANSPARENCY" val="True"/>
  <p:tag name="FILENAME" val=""/>
  <p:tag name="LATEXENGINEID" val="1"/>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97.8753"/>
  <p:tag name="LATEXADDIN" val="\documentclass{article}&#10;\usepackage{amsmath}&#10;\pagestyle{empty}&#10;\begin{document}&#10;$  L_{M}=L_{P}(n-1)$&#10;&#10;&#10;\end{document}"/>
  <p:tag name="IGUANATEXSIZE" val="24"/>
  <p:tag name="IGUANATEXCURSOR" val="99"/>
  <p:tag name="TRANSPARENCY" val="True"/>
  <p:tag name="FILENAME" val=""/>
  <p:tag name="LATEXENGINEID" val="1"/>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782.3592"/>
  <p:tag name="LATEXADDIN" val="\documentclass{article}&#10;\usepackage{amsmath}&#10;\pagestyle{empty}&#10;\begin{document}&#10;$  h_{\mathrm{f}_{i}}=\mathrm{f}_{i} \frac{L_{P}}{D_{M}} \frac{\bar v_{M_{i}}^{2}}{2 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171.7739"/>
  <p:tag name="ORIGINALWIDTH" val="977.3864"/>
  <p:tag name="LATEXADDIN" val="\documentclass{article}&#10;\usepackage{amsmath}&#10;\pagestyle{empty}&#10;\begin{document}&#10;$  \bar v_{M_{i}}=\frac{Q_{M}}{n A_{M}}(n-i)$&#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67.09417"/>
  <p:tag name="ORIGINALWIDTH" val="719.3802"/>
  <p:tag name="LATEXADDIN" val="\documentclass{article}&#10;\usepackage{amsmath}&#10;\pagestyle{empty}&#10;\begin{document}&#10;$  \sum_{i=1}^{n-1} h_{\mathrm{f}_{i}}=\mathrm{f}_{i} \frac{L_{M}}{D_{M}} \frac{1}{2 g}\left(\frac{Q_{M}}{A_{M}}\right)^{2} \frac{1}{(n-1) n^{2}} \sum_{i=1}^{n-1}(n-i)^{2}$&#10;&#10;&#10;\end{document}"/>
  <p:tag name="IGUANATEXSIZE" val="24"/>
  <p:tag name="IGUANATEXCURSOR" val="251"/>
  <p:tag name="TRANSPARENCY" val="True"/>
  <p:tag name="FILENAME" val=""/>
  <p:tag name="LATEXENGINEID" val="1"/>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70.2738"/>
  <p:tag name="ORIGINALWIDTH" val="1568.469"/>
  <p:tag name="LATEXADDIN" val="\documentclass{article}&#10;\usepackage{amsmath}&#10;\pagestyle{empty}&#10;\begin{document}&#10;$  \sum_{i=1}^{n-1}(n-i)^{2}=\frac{n(n-1)(2 n-1)}{6}$&#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49.008"/>
  <p:tag name="LATEXADDIN" val="\documentclass{article}&#10;\usepackage{amsmath}&#10;\pagestyle{empty}&#10;\begin{document}&#10;$  \sum_{i=1}^{n-1} h_{\mathrm{f}_{i}}=\mathrm{f}_{i} \frac{L_{M}}{D_{M}} \frac{1}{2 g}\left(\frac{Q_{M}}{A_{M}}\right)^{2} \frac{(2 n-1)}{6 n}$&#10;&#10;&#10;\end{document}"/>
  <p:tag name="IGUANATEXSIZE" val="24"/>
  <p:tag name="IGUANATEXCURSOR" val="223"/>
  <p:tag name="TRANSPARENCY" val="True"/>
  <p:tag name="FILENAME" val=""/>
  <p:tag name="LATEXENGINEID" val="1"/>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182.054"/>
  <p:tag name="LATEXADDIN" val="\documentclass{article}&#10;\usepackage{amsmath}&#10;\pagestyle{empty}&#10;\begin{document}&#10;$  \Delta \Psi_{\text {total}}=-\frac{1}{2 g}\left(\frac{Q_{M}}{A_{M}}\right)^{2}\left[\mathrm{f}_{i} \frac{L_{M}}{D_{M}} \frac{(2 n-1)}{6 n}+1\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1.5212"/>
  <p:tag name="LATEXADDIN" val="\documentclass{article}&#10;\usepackage{amsmath}&#10;\pagestyle{empty}&#10;\begin{document}&#10;$  \frac{V_{M}^{2}}{2 g}$&#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221.2809"/>
  <p:tag name="ORIGINALWIDTH" val="1098.153"/>
  <p:tag name="LATEXADDIN" val="\documentclass{article}&#10;\usepackage{amsmath}&#10;\pagestyle{empty}&#10;\begin{document}&#10;$  \mathrm{f}=\frac{0.25}{\left[\log \left(\frac{\varepsilon}{3.7 D}+\frac{5.74}{\mathrm{Re}^{0.9}}\right)\right]^{2}}$&#10;&#10;&#10;\end{document}"/>
  <p:tag name="IGUANATEXSIZE" val="24"/>
  <p:tag name="IGUANATEXCURSOR" val="198"/>
  <p:tag name="TRANSPARENCY" val="True"/>
  <p:tag name="FILENAME" val=""/>
  <p:tag name="LATEXENGINEID" val="1"/>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123.0172"/>
  <p:tag name="ORIGINALWIDTH" val="184.5257"/>
  <p:tag name="LATEXADDIN" val="\documentclass{article}&#10;\usepackage{amsmath}&#10;\pagestyle{empty}&#10;\begin{document}&#10;$  C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242.063"/>
  <p:tag name="LATEXADDIN" val="\documentclass{article}&#10;\usepackage{amsmath}&#10;\pagestyle{empty}&#10;\begin{document}&#10;$  \Delta \Psi_{\text {total}}=\frac{1}{2 g}\left(\frac{Q_{M}}{A_{M}}\right)^{2}\left[\frac{n-1}{n}-\mathrm{f}_{i} \frac{L_{M}}{D_{M}} \frac{(2 n-1)}{6 n}\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52.911"/>
  <p:tag name="LATEXADDIN" val="\documentclass{article}&#10;\usepackage{amsmath}&#10;\pagestyle{empty}&#10;\begin{document}&#10;$  \sum_{i=1}^{n-1} \Delta H_e=\frac{V_{M}^{2}}{2 g} \frac{n-1}{n}$&#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81.179"/>
  <p:tag name="LATEXADDIN" val="\documentclass{article}&#10;\usepackage{amsmath}&#10;\pagestyle{empty}&#10;\begin{document}&#10;$  Q=\Pi_{v c} A_{orifice} \sqrt{2 g \Delta h}$&#10;&#10;&#10;\end{document}"/>
  <p:tag name="IGUANATEXSIZE" val="24"/>
  <p:tag name="IGUANATEXCURSOR" val="105"/>
  <p:tag name="TRANSPARENCY" val="True"/>
  <p:tag name="FILENAME" val=""/>
  <p:tag name="LATEXENGINEID" val="1"/>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21.6348"/>
  <p:tag name="LATEXADDIN" val="\documentclass{article}&#10;\usepackage{amsmath}&#10;\pagestyle{empty}&#10;\begin{document}&#10;&#10;$\frac{\bar v_{P}}{\bar v_{M_1}} = \sqrt{\frac{\Pi_{Q}^2 + 1}{2(1 - \Pi_{Q}^2)}}$&#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frac{Q_{P_{1}}}{Q_{P_{n}}}$&#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5.01048"/>
  <p:tag name="ORIGINALWIDTH" val="54.75764"/>
  <p:tag name="LATEXADDIN" val="\documentclass{article}&#10;\usepackage{amsmath}&#10;\pagestyle{empty}&#10;\begin{document}&#10;$  \bar v$&#10;&#10;&#10;\end{document}"/>
  <p:tag name="IGUANATEXSIZE" val="16"/>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698.987"/>
  <p:tag name="LATEXADDIN" val="\documentclass{article}&#10;\usepackage{amsmath}&#10;\pagestyle{empty}&#10;\begin{document}&#10;$  \Psi_{M_1}+\frac{\bar v_{M_1}^2}{2 g}=\Psi_{M_n}+\frac{\bar v_{M_n}^2}{2 g}+h_{L}$&#10;&#10;&#10;\end{document}"/>
  <p:tag name="IGUANATEXSIZE" val="24"/>
  <p:tag name="IGUANATEXCURSOR" val="144"/>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342.687"/>
  <p:tag name="LATEXADDIN" val="\documentclass{article}&#10;\usepackage{amsmath}&#10;\pagestyle{empty}&#10;\begin{document}&#10;$  \frac{\bar v_{M_1}^2}{2 g}=\Delta\Psi_M+\frac{\bar v_{M_n}^2}{2 g}+h_{L}$&#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137.159"/>
  <p:tag name="LATEXADDIN" val="\documentclass{article}&#10;\usepackage{amsmath}&#10;\pagestyle{empty}&#10;\begin{document}&#10;$ \Delta\Psi = \frac{\bar v_{M_1}^{2}-\bar v_{M_n}^{2}}{2 g} - h_{L}$&#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1082.401"/>
  <p:tag name="LATEXADDIN" val="\documentclass{article}&#10;\usepackage{amsmath}&#10;\pagestyle{empty}&#10;\begin{document}&#10;$  \Delta \Psi_M = -\frac{\bar v_{M_n}^2}{2g}-h_L$&#10;&#10;&#10;\end{document}"/>
  <p:tag name="IGUANATEXSIZE" val="24"/>
  <p:tag name="IGUANATEXCURSOR" val="98"/>
  <p:tag name="TRANSPARENCY" val="True"/>
  <p:tag name="FILENAME" val=""/>
  <p:tag name="LATEXENGINEID" val="1"/>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780.8589"/>
  <p:tag name="LATEXADDIN" val="\documentclass{article}&#10;\usepackage{amsmath}&#10;\pagestyle{empty}&#10;\begin{document}&#10;$  \Delta \Psi_M \cong -\frac{\bar v_{M_n}^2}{2g}$&#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46.16"/>
  <p:tag name="LATEXADDIN" val="\documentclass{article}&#10;\usepackage{amsmath}&#10;\pagestyle{empty}&#10;\begin{document}&#10;$  \Psi_{M_1}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58.912"/>
  <p:tag name="LATEXADDIN" val="\documentclass{article}&#10;\usepackage{amsmath}&#10;\pagestyle{empty}&#10;\begin{document}&#10;$  \Psi_{M_n}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31.8661"/>
  <p:tag name="LATEXADDIN" val="\documentclass{article}&#10;\usepackage{amsmath}&#10;\pagestyle{empty}&#10;\begin{document}&#10;$ Q_{P_1} \propto \sqrt{\Psi_{M_1}}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56.6195"/>
  <p:tag name="LATEXADDIN" val="\documentclass{article}&#10;\usepackage{amsmath}&#10;\pagestyle{empty}&#10;\begin{document}&#10;$ Q_{P_n} \propto \sqrt{\Psi_{M_n}}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14.656"/>
  <p:tag name="LATEXADDIN" val="\documentclass{article}&#10;\usepackage{amsmath}&#10;\pagestyle{empty}&#10;\begin{document}&#10;$  \Pi_{Q}=\frac{Q_{P_1}}{Q_{P_n}}=\sqrt{\frac{\Psi_{M_1}}{\Psi_{M_n}}}$&#10;&#10;&#10;\end{document}"/>
  <p:tag name="IGUANATEXSIZE" val="24"/>
  <p:tag name="IGUANATEXCURSOR" val="148"/>
  <p:tag name="TRANSPARENCY" val="True"/>
  <p:tag name="FILENAME" val=""/>
  <p:tag name="LATEXENGINEID" val="1"/>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90.5266"/>
  <p:tag name="LATEXADDIN" val="\documentclass{article}&#10;\usepackage{amsmath}&#10;\pagestyle{empty}&#10;\begin{document}&#10;$  \bar \Psi_{M} $&#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26.3793"/>
  <p:tag name="LATEXADDIN" val="\documentclass{article}&#10;\usepackage{amsmath}&#10;\pagestyle{empty}&#10;\begin{document}&#10;$  \Pi_{Q}^2= \frac{\bar \Psi_{M} - \frac{1}{2}\Delta \Psi_M}{\bar \Psi_{M} + \frac{1}{2}\Delta \Psi_M}$&#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bar \Psi_{M} + \Pi_{Q}^2\frac{1}{2}\Delta \Psi_M= \bar \Psi_{M} - \frac{1}{2}\Delta \Psi_M$&#10;&#10;&#10;\end{document}"/>
  <p:tag name="IGUANATEXSIZE" val="24"/>
  <p:tag name="IGUANATEXCURSOR" val="183"/>
  <p:tag name="TRANSPARENCY" val="True"/>
  <p:tag name="FILENAME" val=""/>
  <p:tag name="LATEXENGINEID" val="1"/>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frac{1}{2}\Delta \Psi_M +\frac{1}{2}\Delta \Psi_M= \bar \Psi_{M} - \Pi_{Q}^2\bar \Psi_{M}$&#10;&#10;&#10;\end{document}"/>
  <p:tag name="IGUANATEXSIZE" val="24"/>
  <p:tag name="IGUANATEXCURSOR" val="84"/>
  <p:tag name="TRANSPARENCY" val="True"/>
  <p:tag name="FILENAME" val=""/>
  <p:tag name="LATEXENGINEID" val="1"/>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294.041"/>
  <p:tag name="LATEXADDIN" val="\documentclass{article}&#10;\usepackage{amsmath}&#10;\pagestyle{empty}&#10;\begin{document}&#10;$  \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715.49"/>
  <p:tag name="LATEXADDIN" val="\documentclass{article}&#10;\usepackage{amsmath}&#10;\pagestyle{empty}&#10;\begin{document}&#10;$   \frac{1}{2}\Delta \Psi_M (\Pi_{Q}^2 + 1)= \bar \Psi_{M}(1 - \Pi_{Q}^2)$&#10;&#10;&#10;\end{document}"/>
  <p:tag name="IGUANATEXSIZE" val="24"/>
  <p:tag name="IGUANATEXCURSOR" val="154"/>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838.506"/>
  <p:tag name="LATEXADDIN" val="\documentclass{article}&#10;\usepackage{amsmath}&#10;\pagestyle{empty}&#10;\begin{document}&#10;$   \bar v_{M_1}= 2\sqrt{g (h_{e_{port}} + h_{l_{series}})\frac{1 - \Pi_{Q}^2}{\Pi_{Q}^2 + 1}}$&#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135.658"/>
  <p:tag name="LATEXADDIN" val="\documentclass{article}&#10;\usepackage{amsmath}&#10;\pagestyle{empty}&#10;\begin{document}&#10;$   \bar v_{M_1}= 2\sqrt{g\bar \Psi_{M}\frac{1 - \Pi_{Q}^2}{\Pi_{Q}^2 + 1}}$&#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080.151"/>
  <p:tag name="LATEXADDIN" val="\documentclass{article}&#10;\usepackage{amsmath}&#10;\pagestyle{empty}&#10;\begin{document}&#10;$   \bar v_{M_1}= 2\sqrt{g\frac{\bar v_{P}^{2}}{2 g}\frac{1 - \Pi_{Q}^2}{\Pi_{Q}^2 + 1}}$&#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184.5257"/>
  <p:tag name="LATEXADDIN" val="\documentclass{article}&#10;\usepackage{amsmath}&#10;\pagestyle{empty}&#10;\begin{document}&#10;$ \frac{\bar v_{P}}{\bar v_{M_1}}$&#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501.312"/>
  <p:tag name="LATEXADDIN" val="\documentclass{article}&#10;\usepackage{amsmath}&#10;\pagestyle{empty}&#10;\begin{document}&#10;&#10;$Q = \Pi_{vc}\frac{2}{3} \sqrt{2g} w \left(H_{channel}\right)^\frac{3}{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713.536"/>
  <p:tag name="LATEXADDIN" val="\documentclass{article}&#10;\usepackage{amsmath}&#10;\pagestyle{empty}&#10;\begin{document}&#10;&#10;$Q_{weir} = \Pi_{vc}\frac{2}{3} \sqrt{2g} w \left(H_{channel}\right)^\frac{3}{2}$&#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0.7349"/>
  <p:tag name="ORIGINALWIDTH" val="557.9302"/>
  <p:tag name="LATEXADDIN" val="\documentclass{article}&#10;\usepackage{amsmath}&#10;\pagestyle{empty}&#10;\begin{document}&#10;&#10;$  \Psi_{pipe} = H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51.4435"/>
  <p:tag name="LATEXADDIN" val="\documentclass{article}&#10;\usepackage{amsmath}&#10;\pagestyle{empty}&#10;\begin{document}&#10;&#10;&#10;$\bar H_{channel}$&#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83.23961"/>
  <p:tag name="LATEXADDIN" val="\documentclass{article}&#10;\usepackage{amsmath}&#10;\pagestyle{empty}&#10;\begin{document}&#10;&#10;$w$&#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605.9243"/>
  <p:tag name="ORIGINALWIDTH" val="2564.679"/>
  <p:tag name="LATEXADDIN" val="\documentclass{article}&#10;\usepackage{amsmath}&#10;\pagestyle{empty}&#10;\begin{document}&#10;&#10;$\Pi_{Q_{weir}} = \frac{Q_{Filter_1}}{Q_{Filter_n}} = \frac{\Pi_{vc}\frac{2}{3} \sqrt{2g} w \left(\bar H_{channel} - \frac{\bar v_{M_1}^2}{4g}\right)^\frac{3}{2}}{\Pi_{vc}\frac{2}{3} \sqrt{2g} w \left(\bar H_{channel} + \frac{\bar v_{M_1}^2}{4g}\right)^\frac{3}{2}}$&#10;&#10;&#10;\end{document}"/>
  <p:tag name="IGUANATEXSIZE" val="20"/>
  <p:tag name="IGUANATEXCURSOR" val="347"/>
  <p:tag name="TRANSPARENCY" val="True"/>
  <p:tag name="FILENAME" val=""/>
  <p:tag name="LATEXENGINEID" val="0"/>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1742.032"/>
  <p:tag name="LATEXADDIN" val="\documentclass{article}&#10;\usepackage{amsmath}&#10;\pagestyle{empty}&#10;\begin{document}&#10;&#10;$\bar v_{M_1} =  2\sqrt{g\bar H_{channel}\frac{\left(1-\Pi_{Q_{weir}}^\frac{2}{3}\right)}{\left(\Pi_{Q_{weir}}^\frac{2}{3} + 1\right)}}$&#10;&#10;&#10;\end{document}"/>
  <p:tag name="IGUANATEXSIZE" val="20"/>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04.002"/>
  <p:tag name="LATEXADDIN" val="\documentclass{article}&#10;\usepackage{amsmath}&#10;\pagestyle{empty}&#10;\begin{document}&#10;$  \frac{p_{1}}{\rho g}+z_{1}+\frac{\bar v_{1}^{2}}{2 g}=\frac{p_{2}}{\rho g}+z_{2}+\frac{\bar v_{2}^{2}}{2 g}+h_{L}$&#10;&#10;&#10;\end{document}"/>
  <p:tag name="IGUANATEXSIZE" val="24"/>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51.175"/>
  <p:tag name="LATEXADDIN" val="\documentclass{article}&#10;\usepackage{amsmath}&#10;\pagestyle{empty}&#10;\begin{document}&#10;$  \frac{p_{in}-p_{out}}{\rho g}=\frac{\bar v_{out}^{2}-\bar v_{in}^{2} \frac{A_{in}}{A_{out}}}{g}$&#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471.8158"/>
  <p:tag name="LATEXADDIN" val="\documentclass{article}&#10;\usepackage{amsmath}&#10;\pagestyle{empty}&#10;\begin{document}&#10;$  \Delta \Psi_{e}&gt;0$&#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888.014"/>
  <p:tag name="LATEXADDIN" val="\documentclass{article}&#10;\usepackage{amsmath}&#10;\pagestyle{empty}&#10;\begin{document}&#10;$  \sum_{i=1}^{n-1} \Delta \Psi_e=\sum_{i=1}^{n-1} \frac{Q_{M}}{n A_{M}} \frac{(n-i) Q_{M}}{n A_{M}} \frac{1}{g}$&#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69.219"/>
  <p:tag name="LATEXADDIN" val="\documentclass{article}&#10;\usepackage{amsmath}&#10;\pagestyle{empty}&#10;\begin{document}&#10;$  \sum_{i=1}^{n-1} \Delta \Psi_e=\frac{\bar v_{M}^{2}}{g} \sum_{i=1}^{n-1} \frac{(n-i)}{n^{2}}$&#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37.159"/>
  <p:tag name="LATEXADDIN" val="\documentclass{article}&#10;\usepackage{amsmath}&#10;\pagestyle{empty}&#10;\begin{document}&#10;$  \sum_{i=1}^{n-1} \Delta \Psi_e=\frac{\bar v_{M}^{2}}{g} \frac{n-1}{2 n}$&#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180.0251"/>
  <p:tag name="ORIGINALWIDTH" val="873.8719"/>
  <p:tag name="LATEXADDIN" val="\documentclass{article}&#10;\usepackage{amsmath}&#10;\pagestyle{empty}&#10;\begin{document}&#10;$  \bar v_{in}-\bar v_{out}=\frac{Q_{p}}{A_{M}}$&#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160.5224"/>
  <p:tag name="ORIGINALWIDTH" val="504.0703"/>
  <p:tag name="LATEXADDIN" val="\documentclass{article}&#10;\usepackage{amsmath}&#10;\pagestyle{empty}&#10;\begin{document}&#10;$  Q_{p}=\frac{Q_{M}}{n}$&#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181.5254"/>
  <p:tag name="ORIGINALWIDTH" val="853.6191"/>
  <p:tag name="LATEXADDIN" val="\documentclass{article}&#10;\usepackage{amsmath}&#10;\pagestyle{empty}&#10;\begin{document}&#10;$  \bar v_{out_{i}}=\frac{(n-i) Q_{M}}{n A_{M}}$&#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  \sum \Delta\Psi_e$&#10;&#10;&#10;\end{document}"/>
  <p:tag name="IGUANATEXSIZE" val="40"/>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85303</TotalTime>
  <Words>2047</Words>
  <Application>Microsoft Office PowerPoint</Application>
  <PresentationFormat>On-screen Show (4:3)</PresentationFormat>
  <Paragraphs>322</Paragraphs>
  <Slides>35</Slides>
  <Notes>23</Notes>
  <HiddenSlides>0</HiddenSlides>
  <MMClips>0</MMClips>
  <ScaleCrop>false</ScaleCrop>
  <HeadingPairs>
    <vt:vector size="8" baseType="variant">
      <vt:variant>
        <vt:lpstr>Fonts Used</vt:lpstr>
      </vt:variant>
      <vt:variant>
        <vt:i4>9</vt:i4>
      </vt:variant>
      <vt:variant>
        <vt:lpstr>Theme</vt:lpstr>
      </vt:variant>
      <vt:variant>
        <vt:i4>11</vt:i4>
      </vt:variant>
      <vt:variant>
        <vt:lpstr>Embedded OLE Servers</vt:lpstr>
      </vt:variant>
      <vt:variant>
        <vt:i4>1</vt:i4>
      </vt:variant>
      <vt:variant>
        <vt:lpstr>Slide Titles</vt:lpstr>
      </vt:variant>
      <vt:variant>
        <vt:i4>35</vt:i4>
      </vt:variant>
    </vt:vector>
  </HeadingPairs>
  <TitlesOfParts>
    <vt:vector size="56" baseType="lpstr">
      <vt:lpstr>Arial</vt:lpstr>
      <vt:lpstr>Book Antiqua</vt:lpstr>
      <vt:lpstr>Calibri</vt:lpstr>
      <vt:lpstr>Candara</vt:lpstr>
      <vt:lpstr>Century Gothic</vt:lpstr>
      <vt:lpstr>Monotype Sorts</vt:lpstr>
      <vt:lpstr>Symbol</vt:lpstr>
      <vt:lpstr>Times New Roman</vt:lpstr>
      <vt:lpstr>Wingdings</vt:lpstr>
      <vt:lpstr>Lectures</vt:lpstr>
      <vt:lpstr>AguaClara</vt:lpstr>
      <vt:lpstr>1_AguaClara</vt:lpstr>
      <vt:lpstr>2_AguaClara</vt:lpstr>
      <vt:lpstr>3_AguaClara</vt:lpstr>
      <vt:lpstr>4_AguaClara</vt:lpstr>
      <vt:lpstr>5_AguaClara</vt:lpstr>
      <vt:lpstr>6_AguaClara</vt:lpstr>
      <vt:lpstr>7_AguaClara</vt:lpstr>
      <vt:lpstr>8_AguaClara</vt:lpstr>
      <vt:lpstr>1_Lectures</vt:lpstr>
      <vt:lpstr>Equation</vt:lpstr>
      <vt:lpstr>Inlet and Outlet Manifolds and Plant Hydraulics</vt:lpstr>
      <vt:lpstr>Nomenclature: a start</vt:lpstr>
      <vt:lpstr>Places we’d like Equal Flow Distribution</vt:lpstr>
      <vt:lpstr>Sed Flow distribution</vt:lpstr>
      <vt:lpstr>Sedimentation tank controls</vt:lpstr>
      <vt:lpstr>How can we make water split equally between several paths in a manifold?</vt:lpstr>
      <vt:lpstr>4 strategies</vt:lpstr>
      <vt:lpstr>Piezometric head</vt:lpstr>
      <vt:lpstr>Flow distribution between ports in an inlet manifold</vt:lpstr>
      <vt:lpstr>Change in piezometric head from port 1 to port n (inlet manifold)</vt:lpstr>
      <vt:lpstr>Change in piezometric head from port 1 to port n (outlet manifold)</vt:lpstr>
      <vt:lpstr>Flow Division Analysis for Inlet Manifold (with orifice outlets)</vt:lpstr>
      <vt:lpstr>Solve for the maximum permissible change in piezometric head</vt:lpstr>
      <vt:lpstr>Relationship between port contracted velocity and manifold velocity</vt:lpstr>
      <vt:lpstr>Manifold velocity</vt:lpstr>
      <vt:lpstr>Plot port velocity over manifold velocity as a function of</vt:lpstr>
      <vt:lpstr>Filter Inlet Channel Design</vt:lpstr>
      <vt:lpstr>Manifold Channel</vt:lpstr>
      <vt:lpstr>Open channel side exit weir flow distribution</vt:lpstr>
      <vt:lpstr>Sed Tank as a Circuit: Flow Distribution Challenge</vt:lpstr>
      <vt:lpstr>Manifold flow distribution Including major head loss</vt:lpstr>
      <vt:lpstr>Inlet Manifold</vt:lpstr>
      <vt:lpstr>What is             as a function of n? (sum of the change in piezometric head from expansions)</vt:lpstr>
      <vt:lpstr>Outlet Manifold (Launder)</vt:lpstr>
      <vt:lpstr>Head Loss in a Manifold  (same for inlet or outlet)</vt:lpstr>
      <vt:lpstr>Change in Piezometric Head in an Outlet Manifold</vt:lpstr>
      <vt:lpstr>Change in Piezometric Head in an Inlet Manifold</vt:lpstr>
      <vt:lpstr>Conclusions</vt:lpstr>
      <vt:lpstr>Solution Path</vt:lpstr>
      <vt:lpstr>Launder: Traditional Design Guidelines</vt:lpstr>
      <vt:lpstr>Design Constraints</vt:lpstr>
      <vt:lpstr>Why is the launder diameter so large?</vt:lpstr>
      <vt:lpstr>What is the horizontal velocity above the plate settlers without a launder?</vt:lpstr>
      <vt:lpstr>Approach to Find Port Diameter</vt:lpstr>
      <vt:lpstr>Hydraulic Conclusions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mw24</cp:lastModifiedBy>
  <cp:revision>1316</cp:revision>
  <dcterms:created xsi:type="dcterms:W3CDTF">2008-09-10T15:40:57Z</dcterms:created>
  <dcterms:modified xsi:type="dcterms:W3CDTF">2019-10-25T19:04:15Z</dcterms:modified>
</cp:coreProperties>
</file>