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3.xml" ContentType="application/vnd.openxmlformats-officedocument.presentationml.notesSlide+xml"/>
  <Override PartName="/ppt/tags/tag23.xml" ContentType="application/vnd.openxmlformats-officedocument.presentationml.tags+xml"/>
  <Override PartName="/ppt/notesSlides/notesSlide4.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5.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0.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15.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00" r:id="rId1"/>
    <p:sldMasterId id="2147483712" r:id="rId2"/>
    <p:sldMasterId id="2147483736" r:id="rId3"/>
    <p:sldMasterId id="2147483954" r:id="rId4"/>
    <p:sldMasterId id="2147483962" r:id="rId5"/>
  </p:sldMasterIdLst>
  <p:notesMasterIdLst>
    <p:notesMasterId r:id="rId43"/>
  </p:notesMasterIdLst>
  <p:handoutMasterIdLst>
    <p:handoutMasterId r:id="rId44"/>
  </p:handoutMasterIdLst>
  <p:sldIdLst>
    <p:sldId id="522" r:id="rId6"/>
    <p:sldId id="533" r:id="rId7"/>
    <p:sldId id="543" r:id="rId8"/>
    <p:sldId id="411" r:id="rId9"/>
    <p:sldId id="519" r:id="rId10"/>
    <p:sldId id="534" r:id="rId11"/>
    <p:sldId id="536" r:id="rId12"/>
    <p:sldId id="537" r:id="rId13"/>
    <p:sldId id="538" r:id="rId14"/>
    <p:sldId id="539" r:id="rId15"/>
    <p:sldId id="541" r:id="rId16"/>
    <p:sldId id="542" r:id="rId17"/>
    <p:sldId id="540" r:id="rId18"/>
    <p:sldId id="531" r:id="rId19"/>
    <p:sldId id="532" r:id="rId20"/>
    <p:sldId id="528" r:id="rId21"/>
    <p:sldId id="506" r:id="rId22"/>
    <p:sldId id="428" r:id="rId23"/>
    <p:sldId id="525" r:id="rId24"/>
    <p:sldId id="523" r:id="rId25"/>
    <p:sldId id="507" r:id="rId26"/>
    <p:sldId id="518" r:id="rId27"/>
    <p:sldId id="517" r:id="rId28"/>
    <p:sldId id="509" r:id="rId29"/>
    <p:sldId id="510" r:id="rId30"/>
    <p:sldId id="511" r:id="rId31"/>
    <p:sldId id="512" r:id="rId32"/>
    <p:sldId id="513" r:id="rId33"/>
    <p:sldId id="478" r:id="rId34"/>
    <p:sldId id="479" r:id="rId35"/>
    <p:sldId id="480" r:id="rId36"/>
    <p:sldId id="521" r:id="rId37"/>
    <p:sldId id="503" r:id="rId38"/>
    <p:sldId id="502" r:id="rId39"/>
    <p:sldId id="514" r:id="rId40"/>
    <p:sldId id="520" r:id="rId41"/>
    <p:sldId id="535" r:id="rId42"/>
  </p:sldIdLst>
  <p:sldSz cx="9144000" cy="6858000" type="screen4x3"/>
  <p:notesSz cx="6858000" cy="9144000"/>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E8FF"/>
    <a:srgbClr val="F14343"/>
    <a:srgbClr val="6BFDD7"/>
    <a:srgbClr val="6AFE98"/>
    <a:srgbClr val="6AFE78"/>
    <a:srgbClr val="6AFE8D"/>
    <a:srgbClr val="72F6BA"/>
    <a:srgbClr val="71F781"/>
    <a:srgbClr val="69FF7B"/>
    <a:srgbClr val="69FF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75106" autoAdjust="0"/>
  </p:normalViewPr>
  <p:slideViewPr>
    <p:cSldViewPr snapToGrid="0">
      <p:cViewPr varScale="1">
        <p:scale>
          <a:sx n="76" d="100"/>
          <a:sy n="76" d="100"/>
        </p:scale>
        <p:origin x="1085" y="62"/>
      </p:cViewPr>
      <p:guideLst>
        <p:guide orient="horz" pos="2160"/>
        <p:guide pos="2880"/>
      </p:guideLst>
    </p:cSldViewPr>
  </p:slideViewPr>
  <p:outlineViewPr>
    <p:cViewPr>
      <p:scale>
        <a:sx n="33" d="100"/>
        <a:sy n="33" d="100"/>
      </p:scale>
      <p:origin x="0" y="-4891"/>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83" d="100"/>
          <a:sy n="83" d="100"/>
        </p:scale>
        <p:origin x="-122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endParaRPr lang="es-HN"/>
          </a:p>
        </p:txBody>
      </p:sp>
      <p:sp>
        <p:nvSpPr>
          <p:cNvPr id="3174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fld id="{40487D26-2F69-4E7E-8B30-658E0D4AE69A}" type="datetime1">
              <a:rPr lang="es-HN" smtClean="0"/>
              <a:pPr/>
              <a:t>10/10/2019</a:t>
            </a:fld>
            <a:endParaRPr lang="es-HN" dirty="0"/>
          </a:p>
        </p:txBody>
      </p:sp>
      <p:sp>
        <p:nvSpPr>
          <p:cNvPr id="31748" name="Rectangle 4"/>
          <p:cNvSpPr>
            <a:spLocks noGrp="1" noChangeArrowheads="1"/>
          </p:cNvSpPr>
          <p:nvPr>
            <p:ph type="ftr" sz="quarter" idx="2"/>
          </p:nvPr>
        </p:nvSpPr>
        <p:spPr bwMode="auto">
          <a:xfrm>
            <a:off x="0" y="8685213"/>
            <a:ext cx="450342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r>
              <a:rPr lang="en-US" dirty="0"/>
              <a:t>CEE 4540: Sustainable Municipal Drinking Water Treatment</a:t>
            </a:r>
          </a:p>
          <a:p>
            <a:r>
              <a:rPr lang="en-US" dirty="0"/>
              <a:t>Monroe Weber-Shirk</a:t>
            </a:r>
          </a:p>
        </p:txBody>
      </p:sp>
      <p:sp>
        <p:nvSpPr>
          <p:cNvPr id="3174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8E11505A-EAB7-43DA-8420-0B203B5F2757}" type="slidenum">
              <a:rPr lang="es-HN"/>
              <a:pPr/>
              <a:t>‹#›</a:t>
            </a:fld>
            <a:endParaRPr lang="es-HN"/>
          </a:p>
        </p:txBody>
      </p:sp>
    </p:spTree>
    <p:extLst>
      <p:ext uri="{BB962C8B-B14F-4D97-AF65-F5344CB8AC3E}">
        <p14:creationId xmlns:p14="http://schemas.microsoft.com/office/powerpoint/2010/main" val="2907748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endParaRPr lang="en-US"/>
          </a:p>
        </p:txBody>
      </p:sp>
      <p:sp>
        <p:nvSpPr>
          <p:cNvPr id="245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endParaRPr lang="en-US"/>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45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5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endParaRPr lang="en-US"/>
          </a:p>
        </p:txBody>
      </p:sp>
      <p:sp>
        <p:nvSpPr>
          <p:cNvPr id="245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95044064-64A6-40ED-97A8-B308457DE91E}" type="slidenum">
              <a:rPr lang="en-US"/>
              <a:pPr/>
              <a:t>‹#›</a:t>
            </a:fld>
            <a:endParaRPr lang="en-US"/>
          </a:p>
        </p:txBody>
      </p:sp>
    </p:spTree>
    <p:extLst>
      <p:ext uri="{BB962C8B-B14F-4D97-AF65-F5344CB8AC3E}">
        <p14:creationId xmlns:p14="http://schemas.microsoft.com/office/powerpoint/2010/main" val="316924293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dirty="0"/>
          </a:p>
        </p:txBody>
      </p:sp>
      <p:sp>
        <p:nvSpPr>
          <p:cNvPr id="4" name="Slide Number Placeholder 3"/>
          <p:cNvSpPr>
            <a:spLocks noGrp="1"/>
          </p:cNvSpPr>
          <p:nvPr>
            <p:ph type="sldNum" sz="quarter" idx="10"/>
          </p:nvPr>
        </p:nvSpPr>
        <p:spPr/>
        <p:txBody>
          <a:bodyPr/>
          <a:lstStyle/>
          <a:p>
            <a:fld id="{95044064-64A6-40ED-97A8-B308457DE91E}" type="slidenum">
              <a:rPr lang="en-US" smtClean="0"/>
              <a:pPr/>
              <a:t>5</a:t>
            </a:fld>
            <a:endParaRPr lang="en-US"/>
          </a:p>
        </p:txBody>
      </p:sp>
    </p:spTree>
    <p:extLst>
      <p:ext uri="{BB962C8B-B14F-4D97-AF65-F5344CB8AC3E}">
        <p14:creationId xmlns:p14="http://schemas.microsoft.com/office/powerpoint/2010/main" val="1962050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01EF722-B27E-472F-8B9D-15BA3099CF42}" type="slidenum">
              <a:rPr lang="en-US" smtClean="0">
                <a:solidFill>
                  <a:prstClr val="black"/>
                </a:solidFill>
              </a:rPr>
              <a:pPr/>
              <a:t>24</a:t>
            </a:fld>
            <a:endParaRPr lang="en-US">
              <a:solidFill>
                <a:prstClr val="black"/>
              </a:solidFill>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s-HN" dirty="0" err="1"/>
              <a:t>Why</a:t>
            </a:r>
            <a:r>
              <a:rPr lang="es-HN" dirty="0"/>
              <a:t> </a:t>
            </a:r>
            <a:r>
              <a:rPr lang="es-HN" dirty="0" err="1"/>
              <a:t>is</a:t>
            </a:r>
            <a:r>
              <a:rPr lang="es-HN" dirty="0"/>
              <a:t> Q vs </a:t>
            </a:r>
            <a:r>
              <a:rPr lang="es-HN" dirty="0" err="1"/>
              <a:t>depth</a:t>
            </a:r>
            <a:r>
              <a:rPr lang="es-HN" dirty="0"/>
              <a:t> of </a:t>
            </a:r>
            <a:r>
              <a:rPr lang="es-HN" dirty="0" err="1"/>
              <a:t>water</a:t>
            </a:r>
            <a:r>
              <a:rPr lang="es-HN" dirty="0"/>
              <a:t> linear </a:t>
            </a:r>
            <a:r>
              <a:rPr lang="es-HN" dirty="0" err="1"/>
              <a:t>for</a:t>
            </a:r>
            <a:r>
              <a:rPr lang="es-HN" baseline="0" dirty="0"/>
              <a:t> </a:t>
            </a:r>
            <a:r>
              <a:rPr lang="es-HN" baseline="0" dirty="0" err="1"/>
              <a:t>the</a:t>
            </a:r>
            <a:r>
              <a:rPr lang="es-HN" baseline="0" dirty="0"/>
              <a:t> </a:t>
            </a:r>
            <a:r>
              <a:rPr lang="es-HN" baseline="0" dirty="0" err="1"/>
              <a:t>entrance</a:t>
            </a:r>
            <a:r>
              <a:rPr lang="es-HN" baseline="0" dirty="0"/>
              <a:t> </a:t>
            </a:r>
            <a:r>
              <a:rPr lang="es-HN" baseline="0" dirty="0" err="1"/>
              <a:t>tank</a:t>
            </a:r>
            <a:r>
              <a:rPr lang="es-HN" baseline="0" dirty="0"/>
              <a:t>?</a:t>
            </a:r>
          </a:p>
          <a:p>
            <a:pPr eaLnBrk="1" hangingPunct="1"/>
            <a:r>
              <a:rPr lang="es-HN" baseline="0" dirty="0" err="1"/>
              <a:t>Why</a:t>
            </a:r>
            <a:r>
              <a:rPr lang="es-HN" baseline="0" dirty="0"/>
              <a:t> </a:t>
            </a:r>
            <a:r>
              <a:rPr lang="es-HN" baseline="0" dirty="0" err="1"/>
              <a:t>is</a:t>
            </a:r>
            <a:r>
              <a:rPr lang="es-HN" baseline="0" dirty="0"/>
              <a:t> Q vs H linear </a:t>
            </a:r>
            <a:r>
              <a:rPr lang="es-HN" baseline="0" dirty="0" err="1"/>
              <a:t>for</a:t>
            </a:r>
            <a:r>
              <a:rPr lang="es-HN" baseline="0" dirty="0"/>
              <a:t> </a:t>
            </a:r>
            <a:r>
              <a:rPr lang="es-HN" baseline="0" dirty="0" err="1"/>
              <a:t>the</a:t>
            </a:r>
            <a:r>
              <a:rPr lang="es-HN" baseline="0" dirty="0"/>
              <a:t> </a:t>
            </a:r>
            <a:r>
              <a:rPr lang="es-HN" baseline="0" dirty="0" err="1"/>
              <a:t>coagulant</a:t>
            </a:r>
            <a:r>
              <a:rPr lang="es-HN" baseline="0" dirty="0"/>
              <a:t>?</a:t>
            </a:r>
            <a:endParaRPr lang="es-H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01EF722-B27E-472F-8B9D-15BA3099CF42}" type="slidenum">
              <a:rPr lang="en-US" smtClean="0">
                <a:solidFill>
                  <a:prstClr val="black"/>
                </a:solidFill>
              </a:rPr>
              <a:pPr/>
              <a:t>25</a:t>
            </a:fld>
            <a:endParaRPr lang="en-US">
              <a:solidFill>
                <a:prstClr val="black"/>
              </a:solidFill>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s-H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01EF722-B27E-472F-8B9D-15BA3099CF42}" type="slidenum">
              <a:rPr lang="en-US" smtClean="0">
                <a:solidFill>
                  <a:prstClr val="black"/>
                </a:solidFill>
              </a:rPr>
              <a:pPr/>
              <a:t>26</a:t>
            </a:fld>
            <a:endParaRPr lang="en-US">
              <a:solidFill>
                <a:prstClr val="black"/>
              </a:solidFill>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s-H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01EF722-B27E-472F-8B9D-15BA3099CF42}" type="slidenum">
              <a:rPr lang="en-US" smtClean="0">
                <a:solidFill>
                  <a:prstClr val="black"/>
                </a:solidFill>
              </a:rPr>
              <a:pPr/>
              <a:t>27</a:t>
            </a:fld>
            <a:endParaRPr lang="en-US">
              <a:solidFill>
                <a:prstClr val="black"/>
              </a:solidFill>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s-H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01EF722-B27E-472F-8B9D-15BA3099CF42}" type="slidenum">
              <a:rPr lang="en-US" smtClean="0">
                <a:solidFill>
                  <a:prstClr val="black"/>
                </a:solidFill>
              </a:rPr>
              <a:pPr/>
              <a:t>28</a:t>
            </a:fld>
            <a:endParaRPr lang="en-US">
              <a:solidFill>
                <a:prstClr val="black"/>
              </a:solidFill>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s-H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2m*g = 19.6 (m/s)^2</a:t>
            </a:r>
            <a:r>
              <a:rPr lang="en-US" baseline="0" dirty="0"/>
              <a:t> = J/kg</a:t>
            </a:r>
          </a:p>
          <a:p>
            <a:r>
              <a:rPr lang="en-US" baseline="0" dirty="0"/>
              <a:t>0.1m^3/s*1000kg/m^3*19.6J/kg = 1.9 kW</a:t>
            </a:r>
            <a:endParaRPr lang="en-US" dirty="0"/>
          </a:p>
        </p:txBody>
      </p:sp>
      <p:sp>
        <p:nvSpPr>
          <p:cNvPr id="4" name="Slide Number Placeholder 3"/>
          <p:cNvSpPr>
            <a:spLocks noGrp="1"/>
          </p:cNvSpPr>
          <p:nvPr>
            <p:ph type="sldNum" sz="quarter" idx="10"/>
          </p:nvPr>
        </p:nvSpPr>
        <p:spPr/>
        <p:txBody>
          <a:bodyPr/>
          <a:lstStyle/>
          <a:p>
            <a:fld id="{95044064-64A6-40ED-97A8-B308457DE91E}" type="slidenum">
              <a:rPr lang="en-US" smtClean="0"/>
              <a:pPr/>
              <a:t>35</a:t>
            </a:fld>
            <a:endParaRPr lang="en-US"/>
          </a:p>
        </p:txBody>
      </p:sp>
    </p:spTree>
    <p:extLst>
      <p:ext uri="{BB962C8B-B14F-4D97-AF65-F5344CB8AC3E}">
        <p14:creationId xmlns:p14="http://schemas.microsoft.com/office/powerpoint/2010/main" val="13319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Here we assume that the primary particle (clay plus coagulant)</a:t>
            </a:r>
            <a:r>
              <a:rPr lang="en-US" baseline="0" dirty="0"/>
              <a:t> is 1 micrometer in diameter.</a:t>
            </a:r>
          </a:p>
          <a:p>
            <a:r>
              <a:rPr lang="en-US" baseline="0" dirty="0"/>
              <a:t>The assumption is that we are starting </a:t>
            </a:r>
            <a:r>
              <a:rPr lang="en-US" baseline="0"/>
              <a:t>with clay at 2650 kg/m^3.</a:t>
            </a:r>
            <a:endParaRPr lang="en-US" dirty="0"/>
          </a:p>
        </p:txBody>
      </p:sp>
      <p:sp>
        <p:nvSpPr>
          <p:cNvPr id="4" name="Slide Number Placeholder 3"/>
          <p:cNvSpPr>
            <a:spLocks noGrp="1"/>
          </p:cNvSpPr>
          <p:nvPr>
            <p:ph type="sldNum" sz="quarter" idx="10"/>
          </p:nvPr>
        </p:nvSpPr>
        <p:spPr/>
        <p:txBody>
          <a:bodyPr/>
          <a:lstStyle/>
          <a:p>
            <a:fld id="{95044064-64A6-40ED-97A8-B308457DE91E}" type="slidenum">
              <a:rPr lang="en-US" smtClean="0"/>
              <a:pPr/>
              <a:t>11</a:t>
            </a:fld>
            <a:endParaRPr lang="en-US"/>
          </a:p>
        </p:txBody>
      </p:sp>
    </p:spTree>
    <p:extLst>
      <p:ext uri="{BB962C8B-B14F-4D97-AF65-F5344CB8AC3E}">
        <p14:creationId xmlns:p14="http://schemas.microsoft.com/office/powerpoint/2010/main" val="1933032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0E4F87-DBE0-4F07-940A-E46BAE6FA92B}" type="slidenum">
              <a:rPr lang="en-US"/>
              <a:pPr/>
              <a:t>12</a:t>
            </a:fld>
            <a:endParaRPr lang="en-US"/>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r>
              <a:rPr lang="en-US" noProof="0" dirty="0"/>
              <a:t>The shape</a:t>
            </a:r>
            <a:r>
              <a:rPr lang="en-US" baseline="0" noProof="0" dirty="0"/>
              <a:t> factor </a:t>
            </a:r>
            <a:r>
              <a:rPr lang="en-US" sz="1200" kern="1200" dirty="0">
                <a:solidFill>
                  <a:schemeClr val="tx1"/>
                </a:solidFill>
                <a:latin typeface="Arial" charset="0"/>
                <a:ea typeface="+mn-ea"/>
                <a:cs typeface="+mn-cs"/>
              </a:rPr>
              <a:t>adjusts the coefficient of drag for non spherical geometry and according to Tambo has a value of 45/24 for flocs (Tambo et al., 1979). </a:t>
            </a:r>
            <a:r>
              <a:rPr lang="en-US" sz="1200" kern="1200" baseline="0" dirty="0">
                <a:solidFill>
                  <a:schemeClr val="tx1"/>
                </a:solidFill>
                <a:latin typeface="Arial" charset="0"/>
                <a:ea typeface="+mn-ea"/>
                <a:cs typeface="+mn-cs"/>
              </a:rPr>
              <a:t> This value is probably not yet well characterized. In any case it is expected to be order 1 because it is a correction to the drag </a:t>
            </a:r>
            <a:r>
              <a:rPr lang="en-US" sz="1200" kern="1200" baseline="0" dirty="0" smtClean="0">
                <a:solidFill>
                  <a:schemeClr val="tx1"/>
                </a:solidFill>
                <a:latin typeface="Arial" charset="0"/>
                <a:ea typeface="+mn-ea"/>
                <a:cs typeface="+mn-cs"/>
              </a:rPr>
              <a:t>coefficient due to shape.</a:t>
            </a:r>
            <a:endParaRPr lang="en-US" sz="1200" kern="1200" baseline="0" dirty="0">
              <a:solidFill>
                <a:schemeClr val="tx1"/>
              </a:solidFill>
              <a:latin typeface="Arial" charset="0"/>
              <a:ea typeface="+mn-ea"/>
              <a:cs typeface="+mn-cs"/>
            </a:endParaRPr>
          </a:p>
          <a:p>
            <a:endParaRPr lang="en-US" sz="1200" kern="1200" baseline="0" noProof="0" dirty="0">
              <a:solidFill>
                <a:schemeClr val="tx1"/>
              </a:solidFill>
              <a:latin typeface="Arial" charset="0"/>
              <a:ea typeface="+mn-ea"/>
              <a:cs typeface="+mn-cs"/>
            </a:endParaRPr>
          </a:p>
          <a:p>
            <a:r>
              <a:rPr lang="en-US" sz="1200" kern="1200" baseline="0" noProof="0" dirty="0">
                <a:solidFill>
                  <a:schemeClr val="tx1"/>
                </a:solidFill>
                <a:latin typeface="Arial" charset="0"/>
                <a:ea typeface="+mn-ea"/>
                <a:cs typeface="+mn-cs"/>
              </a:rPr>
              <a:t>All fractal dimensions greater than one are expected to increase the terminal velocity as the floc diameter increases.</a:t>
            </a:r>
          </a:p>
          <a:p>
            <a:endParaRPr lang="en-US" sz="1200" kern="1200" baseline="0" noProof="0" dirty="0">
              <a:solidFill>
                <a:schemeClr val="tx1"/>
              </a:solidFill>
              <a:latin typeface="Arial" charset="0"/>
              <a:ea typeface="+mn-ea"/>
              <a:cs typeface="+mn-cs"/>
            </a:endParaRPr>
          </a:p>
          <a:p>
            <a:r>
              <a:rPr lang="en-US" sz="1200" kern="1200" baseline="0" noProof="0" dirty="0">
                <a:solidFill>
                  <a:schemeClr val="tx1"/>
                </a:solidFill>
                <a:latin typeface="Arial" charset="0"/>
                <a:ea typeface="+mn-ea"/>
                <a:cs typeface="+mn-cs"/>
              </a:rPr>
              <a:t>Both floc blanket </a:t>
            </a:r>
            <a:r>
              <a:rPr lang="en-US" sz="1200" kern="1200" baseline="0" noProof="0" dirty="0" err="1">
                <a:solidFill>
                  <a:schemeClr val="tx1"/>
                </a:solidFill>
                <a:latin typeface="Arial" charset="0"/>
                <a:ea typeface="+mn-ea"/>
                <a:cs typeface="+mn-cs"/>
              </a:rPr>
              <a:t>upflow</a:t>
            </a:r>
            <a:r>
              <a:rPr lang="en-US" sz="1200" kern="1200" baseline="0" noProof="0" dirty="0">
                <a:solidFill>
                  <a:schemeClr val="tx1"/>
                </a:solidFill>
                <a:latin typeface="Arial" charset="0"/>
                <a:ea typeface="+mn-ea"/>
                <a:cs typeface="+mn-cs"/>
              </a:rPr>
              <a:t> velocity and plate settler capture velocity are AguaClara current design values, but are not optimized.</a:t>
            </a:r>
            <a:endParaRPr lang="en-US" noProof="0" dirty="0"/>
          </a:p>
        </p:txBody>
      </p:sp>
    </p:spTree>
    <p:extLst>
      <p:ext uri="{BB962C8B-B14F-4D97-AF65-F5344CB8AC3E}">
        <p14:creationId xmlns:p14="http://schemas.microsoft.com/office/powerpoint/2010/main" val="3817116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Lower Gt because 1)</a:t>
            </a:r>
            <a:r>
              <a:rPr lang="en-US" baseline="0" dirty="0" smtClean="0"/>
              <a:t> more uniform 2) close to plug flow 3) floc blanket is next!</a:t>
            </a:r>
          </a:p>
          <a:p>
            <a:r>
              <a:rPr lang="en-US" baseline="0" dirty="0" smtClean="0"/>
              <a:t>Tapered means less efficient use of energy. Tapered assumes that the goal is to make big flocs. That isn’t our goal. </a:t>
            </a:r>
          </a:p>
          <a:p>
            <a:r>
              <a:rPr lang="en-US" dirty="0" smtClean="0"/>
              <a:t>We</a:t>
            </a:r>
            <a:r>
              <a:rPr lang="en-US" baseline="0" dirty="0" smtClean="0"/>
              <a:t> use a higher G so we can reduce the flocculator volume</a:t>
            </a:r>
          </a:p>
          <a:p>
            <a:endParaRPr lang="en-US" dirty="0" smtClean="0"/>
          </a:p>
        </p:txBody>
      </p:sp>
      <p:sp>
        <p:nvSpPr>
          <p:cNvPr id="4" name="Slide Number Placeholder 3"/>
          <p:cNvSpPr>
            <a:spLocks noGrp="1"/>
          </p:cNvSpPr>
          <p:nvPr>
            <p:ph type="sldNum" sz="quarter" idx="10"/>
          </p:nvPr>
        </p:nvSpPr>
        <p:spPr/>
        <p:txBody>
          <a:bodyPr/>
          <a:lstStyle/>
          <a:p>
            <a:fld id="{95044064-64A6-40ED-97A8-B308457DE91E}" type="slidenum">
              <a:rPr lang="en-US" smtClean="0"/>
              <a:pPr/>
              <a:t>15</a:t>
            </a:fld>
            <a:endParaRPr lang="en-US"/>
          </a:p>
        </p:txBody>
      </p:sp>
    </p:spTree>
    <p:extLst>
      <p:ext uri="{BB962C8B-B14F-4D97-AF65-F5344CB8AC3E}">
        <p14:creationId xmlns:p14="http://schemas.microsoft.com/office/powerpoint/2010/main" val="1028081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044064-64A6-40ED-97A8-B308457DE91E}" type="slidenum">
              <a:rPr lang="en-US" smtClean="0"/>
              <a:pPr/>
              <a:t>18</a:t>
            </a:fld>
            <a:endParaRPr lang="en-US"/>
          </a:p>
        </p:txBody>
      </p:sp>
    </p:spTree>
    <p:extLst>
      <p:ext uri="{BB962C8B-B14F-4D97-AF65-F5344CB8AC3E}">
        <p14:creationId xmlns:p14="http://schemas.microsoft.com/office/powerpoint/2010/main" val="2225819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1031"/>
          <p:cNvSpPr>
            <a:spLocks noGrp="1" noChangeArrowheads="1"/>
          </p:cNvSpPr>
          <p:nvPr>
            <p:ph type="sldNum" sz="quarter" idx="5"/>
          </p:nvPr>
        </p:nvSpPr>
        <p:spPr>
          <a:noFill/>
        </p:spPr>
        <p:txBody>
          <a:bodyPr/>
          <a:lstStyle/>
          <a:p>
            <a:fld id="{BAF550CC-74E1-4B43-A285-1663E26FE865}" type="slidenum">
              <a:rPr lang="en-US" smtClean="0"/>
              <a:pPr/>
              <a:t>19</a:t>
            </a:fld>
            <a:endParaRPr lang="en-US"/>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w="9525"/>
        </p:spPr>
        <p:txBody>
          <a:bodyPr/>
          <a:lstStyle/>
          <a:p>
            <a:r>
              <a:rPr lang="en-US" dirty="0">
                <a:latin typeface="Arial" charset="0"/>
              </a:rPr>
              <a:t>Emphasize the minor</a:t>
            </a:r>
            <a:r>
              <a:rPr lang="en-US" baseline="0" dirty="0">
                <a:latin typeface="Arial" charset="0"/>
              </a:rPr>
              <a:t> loss coefficient is defined based on some relevant velocity. We can chose either V1 or V2. But the magnitude of the minor loss coefficient is determined by which velocity we use. We need to choose one and be consistent. The velocity that we choose will be a function of convenience. Minor losses are proportional to the square of the velocity. This is true whether the flow is turbulent or laminar!</a:t>
            </a:r>
            <a:endParaRPr lang="en-US" dirty="0">
              <a:latin typeface="Arial" charset="0"/>
            </a:endParaRPr>
          </a:p>
        </p:txBody>
      </p:sp>
    </p:spTree>
    <p:extLst>
      <p:ext uri="{BB962C8B-B14F-4D97-AF65-F5344CB8AC3E}">
        <p14:creationId xmlns:p14="http://schemas.microsoft.com/office/powerpoint/2010/main" val="907795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94081B-DBBE-4D31-A8E3-E16DDCAECB53}" type="slidenum">
              <a:rPr lang="en-US"/>
              <a:pPr/>
              <a:t>20</a:t>
            </a:fld>
            <a:endParaRPr lang="en-US"/>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es-HN"/>
          </a:p>
        </p:txBody>
      </p:sp>
    </p:spTree>
    <p:extLst>
      <p:ext uri="{BB962C8B-B14F-4D97-AF65-F5344CB8AC3E}">
        <p14:creationId xmlns:p14="http://schemas.microsoft.com/office/powerpoint/2010/main" val="3201087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Minor</a:t>
            </a:r>
          </a:p>
          <a:p>
            <a:r>
              <a:rPr lang="en-US" dirty="0"/>
              <a:t>Minor loss equation</a:t>
            </a:r>
          </a:p>
          <a:p>
            <a:r>
              <a:rPr lang="en-US" dirty="0"/>
              <a:t>Solve</a:t>
            </a:r>
            <a:r>
              <a:rPr lang="en-US" baseline="0" dirty="0"/>
              <a:t> for V and note that Q=VA</a:t>
            </a:r>
          </a:p>
          <a:p>
            <a:r>
              <a:rPr lang="en-US" baseline="0" dirty="0"/>
              <a:t>Flow decreases linearly with time</a:t>
            </a:r>
          </a:p>
          <a:p>
            <a:r>
              <a:rPr lang="en-US" baseline="0" dirty="0"/>
              <a:t>Average Q is ½ of initial Q.</a:t>
            </a:r>
            <a:endParaRPr lang="en-US" dirty="0"/>
          </a:p>
        </p:txBody>
      </p:sp>
      <p:sp>
        <p:nvSpPr>
          <p:cNvPr id="4" name="Slide Number Placeholder 3"/>
          <p:cNvSpPr>
            <a:spLocks noGrp="1"/>
          </p:cNvSpPr>
          <p:nvPr>
            <p:ph type="sldNum" sz="quarter" idx="10"/>
          </p:nvPr>
        </p:nvSpPr>
        <p:spPr/>
        <p:txBody>
          <a:bodyPr/>
          <a:lstStyle/>
          <a:p>
            <a:fld id="{95044064-64A6-40ED-97A8-B308457DE91E}" type="slidenum">
              <a:rPr lang="en-US" smtClean="0"/>
              <a:pPr/>
              <a:t>21</a:t>
            </a:fld>
            <a:endParaRPr lang="en-US"/>
          </a:p>
        </p:txBody>
      </p:sp>
    </p:spTree>
    <p:extLst>
      <p:ext uri="{BB962C8B-B14F-4D97-AF65-F5344CB8AC3E}">
        <p14:creationId xmlns:p14="http://schemas.microsoft.com/office/powerpoint/2010/main" val="4022953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Flow measurement (no change in minor head loss)</a:t>
            </a:r>
          </a:p>
          <a:p>
            <a:r>
              <a:rPr lang="en-US" dirty="0"/>
              <a:t>Chemical feed (air temperature?) If stock chemicals chill, then increased viscosity</a:t>
            </a:r>
            <a:r>
              <a:rPr lang="en-US" baseline="0" dirty="0"/>
              <a:t> gives lower chemical flow rate.</a:t>
            </a:r>
            <a:endParaRPr lang="en-US" dirty="0"/>
          </a:p>
          <a:p>
            <a:r>
              <a:rPr lang="en-US" dirty="0"/>
              <a:t>Rapid mix (both diffusion and fluid</a:t>
            </a:r>
            <a:r>
              <a:rPr lang="en-US" baseline="0" dirty="0"/>
              <a:t> deformation will slow down)</a:t>
            </a:r>
            <a:endParaRPr lang="en-US" dirty="0"/>
          </a:p>
          <a:p>
            <a:r>
              <a:rPr lang="en-US" dirty="0"/>
              <a:t>Flocculation</a:t>
            </a:r>
          </a:p>
          <a:p>
            <a:pPr lvl="1"/>
            <a:r>
              <a:rPr lang="en-US" dirty="0"/>
              <a:t>Head loss through flocculator (no</a:t>
            </a:r>
            <a:r>
              <a:rPr lang="en-US" baseline="0" dirty="0"/>
              <a:t> change)</a:t>
            </a:r>
            <a:endParaRPr lang="en-US" dirty="0"/>
          </a:p>
          <a:p>
            <a:pPr lvl="1"/>
            <a:r>
              <a:rPr lang="en-US" dirty="0"/>
              <a:t>Fluid deformation (</a:t>
            </a:r>
            <a:r>
              <a:rPr lang="en-US" dirty="0" err="1"/>
              <a:t>G</a:t>
            </a:r>
            <a:r>
              <a:rPr lang="en-US" dirty="0" err="1">
                <a:latin typeface="Symbol" pitchFamily="18" charset="2"/>
              </a:rPr>
              <a:t>q</a:t>
            </a:r>
            <a:r>
              <a:rPr lang="en-US" dirty="0"/>
              <a:t>) (decrease in G)</a:t>
            </a:r>
          </a:p>
          <a:p>
            <a:r>
              <a:rPr lang="en-US" dirty="0"/>
              <a:t>Sedimentation (decrease</a:t>
            </a:r>
            <a:r>
              <a:rPr lang="en-US" baseline="0" dirty="0"/>
              <a:t> in sedimentation rate)</a:t>
            </a:r>
            <a:endParaRPr lang="en-US" dirty="0"/>
          </a:p>
          <a:p>
            <a:endParaRPr lang="en-US" dirty="0"/>
          </a:p>
        </p:txBody>
      </p:sp>
      <p:sp>
        <p:nvSpPr>
          <p:cNvPr id="4" name="Slide Number Placeholder 3"/>
          <p:cNvSpPr>
            <a:spLocks noGrp="1"/>
          </p:cNvSpPr>
          <p:nvPr>
            <p:ph type="sldNum" sz="quarter" idx="10"/>
          </p:nvPr>
        </p:nvSpPr>
        <p:spPr/>
        <p:txBody>
          <a:bodyPr/>
          <a:lstStyle/>
          <a:p>
            <a:fld id="{95044064-64A6-40ED-97A8-B308457DE91E}" type="slidenum">
              <a:rPr lang="en-US" smtClean="0"/>
              <a:pPr/>
              <a:t>23</a:t>
            </a:fld>
            <a:endParaRPr lang="en-US"/>
          </a:p>
        </p:txBody>
      </p:sp>
    </p:spTree>
    <p:extLst>
      <p:ext uri="{BB962C8B-B14F-4D97-AF65-F5344CB8AC3E}">
        <p14:creationId xmlns:p14="http://schemas.microsoft.com/office/powerpoint/2010/main" val="175516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 Id="rId4" Type="http://schemas.openxmlformats.org/officeDocument/2006/relationships/image" Target="../media/image3.jpeg"/></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174" name="Rectangle 6"/>
          <p:cNvSpPr>
            <a:spLocks noGrp="1" noChangeArrowheads="1"/>
          </p:cNvSpPr>
          <p:nvPr>
            <p:ph type="subTitle" idx="1"/>
          </p:nvPr>
        </p:nvSpPr>
        <p:spPr>
          <a:xfrm>
            <a:off x="492369" y="2387600"/>
            <a:ext cx="3962400" cy="3309815"/>
          </a:xfrm>
        </p:spPr>
        <p:txBody>
          <a:bodyPr/>
          <a:lstStyle>
            <a:lvl1pPr marL="0" indent="0" algn="l">
              <a:buFont typeface="Wingdings" pitchFamily="2" charset="2"/>
              <a:buNone/>
              <a:defRPr>
                <a:latin typeface="+mj-lt"/>
              </a:defRPr>
            </a:lvl1pPr>
          </a:lstStyle>
          <a:p>
            <a:r>
              <a:rPr lang="en-US"/>
              <a:t>Click to edit Master subtitle style</a:t>
            </a:r>
            <a:endParaRPr lang="en-US" dirty="0"/>
          </a:p>
        </p:txBody>
      </p:sp>
      <p:sp>
        <p:nvSpPr>
          <p:cNvPr id="7175" name="Rectangle 7"/>
          <p:cNvSpPr>
            <a:spLocks noGrp="1" noChangeArrowheads="1"/>
          </p:cNvSpPr>
          <p:nvPr>
            <p:ph type="dt" sz="half" idx="2"/>
          </p:nvPr>
        </p:nvSpPr>
        <p:spPr/>
        <p:txBody>
          <a:bodyPr/>
          <a:lstStyle>
            <a:lvl1pPr>
              <a:defRPr>
                <a:latin typeface="+mj-lt"/>
              </a:defRPr>
            </a:lvl1pPr>
          </a:lstStyle>
          <a:p>
            <a:endParaRPr lang="en-US"/>
          </a:p>
        </p:txBody>
      </p:sp>
      <p:sp>
        <p:nvSpPr>
          <p:cNvPr id="7176" name="Rectangle 8"/>
          <p:cNvSpPr>
            <a:spLocks noGrp="1" noChangeArrowheads="1"/>
          </p:cNvSpPr>
          <p:nvPr>
            <p:ph type="ftr" sz="quarter" idx="3"/>
          </p:nvPr>
        </p:nvSpPr>
        <p:spPr/>
        <p:txBody>
          <a:bodyPr/>
          <a:lstStyle>
            <a:lvl1pPr>
              <a:defRPr>
                <a:latin typeface="+mj-lt"/>
              </a:defRPr>
            </a:lvl1pPr>
          </a:lstStyle>
          <a:p>
            <a:endParaRPr lang="en-US"/>
          </a:p>
        </p:txBody>
      </p:sp>
      <p:sp>
        <p:nvSpPr>
          <p:cNvPr id="7177" name="Rectangle 9"/>
          <p:cNvSpPr>
            <a:spLocks noGrp="1" noChangeArrowheads="1"/>
          </p:cNvSpPr>
          <p:nvPr>
            <p:ph type="sldNum" sz="quarter" idx="4"/>
          </p:nvPr>
        </p:nvSpPr>
        <p:spPr>
          <a:xfrm>
            <a:off x="6553200" y="6494585"/>
            <a:ext cx="2133600" cy="226890"/>
          </a:xfrm>
        </p:spPr>
        <p:txBody>
          <a:bodyPr/>
          <a:lstStyle>
            <a:lvl1pPr>
              <a:defRPr>
                <a:latin typeface="+mj-lt"/>
              </a:defRPr>
            </a:lvl1pPr>
          </a:lstStyle>
          <a:p>
            <a:fld id="{E1BF802B-21BB-4BE9-8DE5-F7FB740F773C}" type="slidenum">
              <a:rPr lang="en-US" smtClean="0"/>
              <a:pPr/>
              <a:t>‹#›</a:t>
            </a:fld>
            <a:endParaRPr lang="en-US"/>
          </a:p>
        </p:txBody>
      </p:sp>
      <p:sp>
        <p:nvSpPr>
          <p:cNvPr id="11" name="Title 10"/>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A41620C-D3D3-4921-914F-4EABE4EA71D7}"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24D6AF9-E347-4A9A-B54C-7F72D3E54336}" type="slidenum">
              <a:rPr lang="en-US" smtClean="0"/>
              <a:pPr/>
              <a:t>‹#›</a:t>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C9ADE63-3FDA-416F-A9F9-18A0D1B06E78}" type="slidenum">
              <a:rPr lang="en-US" smtClean="0"/>
              <a:pPr/>
              <a:t>‹#›</a:t>
            </a:fld>
            <a:endParaRPr lang="en-US"/>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10/10/2019</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10/10/2019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10/10/2019</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10/10/2019</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10/10/2019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10/10/2019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10/10/2019</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8223CA3-D24D-45FF-B6A8-B29DA6F7FD82}" type="slidenum">
              <a:rPr lang="en-US" smtClean="0"/>
              <a:pPr/>
              <a:t>‹#›</a:t>
            </a:fld>
            <a:endParaRPr lang="en-US"/>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10/10/2019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10/10/2019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10/10/2019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10/10/2019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174" name="Rectangle 6"/>
          <p:cNvSpPr>
            <a:spLocks noGrp="1" noChangeArrowheads="1"/>
          </p:cNvSpPr>
          <p:nvPr>
            <p:ph type="subTitle" idx="1"/>
          </p:nvPr>
        </p:nvSpPr>
        <p:spPr>
          <a:xfrm>
            <a:off x="492369" y="2387600"/>
            <a:ext cx="3962400" cy="3309815"/>
          </a:xfrm>
        </p:spPr>
        <p:txBody>
          <a:bodyPr/>
          <a:lstStyle>
            <a:lvl1pPr marL="0" indent="0" algn="l">
              <a:buFont typeface="Wingdings" pitchFamily="2" charset="2"/>
              <a:buNone/>
              <a:defRPr>
                <a:latin typeface="+mj-lt"/>
              </a:defRPr>
            </a:lvl1pPr>
          </a:lstStyle>
          <a:p>
            <a:r>
              <a:rPr lang="en-US"/>
              <a:t>Click to edit Master subtitle style</a:t>
            </a:r>
            <a:endParaRPr lang="en-US" dirty="0"/>
          </a:p>
        </p:txBody>
      </p:sp>
      <p:sp>
        <p:nvSpPr>
          <p:cNvPr id="7175" name="Rectangle 7"/>
          <p:cNvSpPr>
            <a:spLocks noGrp="1" noChangeArrowheads="1"/>
          </p:cNvSpPr>
          <p:nvPr>
            <p:ph type="dt" sz="half" idx="2"/>
          </p:nvPr>
        </p:nvSpPr>
        <p:spPr/>
        <p:txBody>
          <a:bodyPr/>
          <a:lstStyle>
            <a:lvl1pPr>
              <a:defRPr>
                <a:latin typeface="+mj-lt"/>
              </a:defRPr>
            </a:lvl1pPr>
          </a:lstStyle>
          <a:p>
            <a:endParaRPr lang="en-US"/>
          </a:p>
        </p:txBody>
      </p:sp>
      <p:sp>
        <p:nvSpPr>
          <p:cNvPr id="7176" name="Rectangle 8"/>
          <p:cNvSpPr>
            <a:spLocks noGrp="1" noChangeArrowheads="1"/>
          </p:cNvSpPr>
          <p:nvPr>
            <p:ph type="ftr" sz="quarter" idx="3"/>
          </p:nvPr>
        </p:nvSpPr>
        <p:spPr/>
        <p:txBody>
          <a:bodyPr/>
          <a:lstStyle>
            <a:lvl1pPr>
              <a:defRPr>
                <a:latin typeface="+mj-lt"/>
              </a:defRPr>
            </a:lvl1pPr>
          </a:lstStyle>
          <a:p>
            <a:endParaRPr lang="en-US"/>
          </a:p>
        </p:txBody>
      </p:sp>
      <p:sp>
        <p:nvSpPr>
          <p:cNvPr id="7177" name="Rectangle 9"/>
          <p:cNvSpPr>
            <a:spLocks noGrp="1" noChangeArrowheads="1"/>
          </p:cNvSpPr>
          <p:nvPr>
            <p:ph type="sldNum" sz="quarter" idx="4"/>
          </p:nvPr>
        </p:nvSpPr>
        <p:spPr>
          <a:xfrm>
            <a:off x="6553200" y="6494585"/>
            <a:ext cx="2133600" cy="226890"/>
          </a:xfrm>
        </p:spPr>
        <p:txBody>
          <a:bodyPr/>
          <a:lstStyle>
            <a:lvl1pPr>
              <a:defRPr>
                <a:latin typeface="+mj-lt"/>
              </a:defRPr>
            </a:lvl1pPr>
          </a:lstStyle>
          <a:p>
            <a:fld id="{E1BF802B-21BB-4BE9-8DE5-F7FB740F773C}" type="slidenum">
              <a:rPr lang="en-US" smtClean="0"/>
              <a:pPr/>
              <a:t>‹#›</a:t>
            </a:fld>
            <a:endParaRPr lang="en-US"/>
          </a:p>
        </p:txBody>
      </p:sp>
      <p:sp>
        <p:nvSpPr>
          <p:cNvPr id="11" name="Title 10"/>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C9ADE63-3FDA-416F-A9F9-18A0D1B06E78}" type="slidenum">
              <a:rPr lang="en-US" smtClean="0"/>
              <a:pPr/>
              <a:t>‹#›</a:t>
            </a:fld>
            <a:endParaRPr lang="en-US"/>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8223CA3-D24D-45FF-B6A8-B29DA6F7FD82}" type="slidenum">
              <a:rPr lang="en-US" smtClean="0"/>
              <a:pPr/>
              <a:t>‹#›</a:t>
            </a:fld>
            <a:endParaRPr lang="en-US"/>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38975AB-0F33-46D5-823F-F99AA875C828}" type="slidenum">
              <a:rPr lang="en-US" smtClean="0"/>
              <a:pPr/>
              <a:t>‹#›</a:t>
            </a:fld>
            <a:endParaRPr lang="en-US"/>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68B08A4-B246-4226-8180-CFC46E1A4BED}" type="slidenum">
              <a:rPr lang="en-US" smtClean="0"/>
              <a:pPr/>
              <a:t>‹#›</a:t>
            </a:fld>
            <a:endParaRPr lang="en-US"/>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C6E89E2-8019-44BF-90D5-1902BF5B0CCD}" type="slidenum">
              <a:rPr lang="en-US" smtClean="0"/>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38975AB-0F33-46D5-823F-F99AA875C828}" type="slidenum">
              <a:rPr lang="en-US" smtClean="0"/>
              <a:pPr/>
              <a:t>‹#›</a:t>
            </a:fld>
            <a:endParaRPr lang="en-US"/>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BF16BE7-D429-4842-A024-592A43A169BA}" type="slidenum">
              <a:rPr lang="en-US" smtClean="0"/>
              <a:pPr/>
              <a:t>‹#›</a:t>
            </a:fld>
            <a:endParaRPr lang="en-US"/>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174" name="Rectangle 6"/>
          <p:cNvSpPr>
            <a:spLocks noGrp="1" noChangeArrowheads="1"/>
          </p:cNvSpPr>
          <p:nvPr userDrawn="1">
            <p:ph type="subTitle" idx="1"/>
          </p:nvPr>
        </p:nvSpPr>
        <p:spPr>
          <a:xfrm>
            <a:off x="492369" y="2387600"/>
            <a:ext cx="3962400" cy="3309815"/>
          </a:xfrm>
        </p:spPr>
        <p:txBody>
          <a:bodyPr/>
          <a:lstStyle>
            <a:lvl1pPr marL="0" indent="0" algn="l">
              <a:buFont typeface="Wingdings" pitchFamily="2" charset="2"/>
              <a:buNone/>
              <a:defRPr>
                <a:latin typeface="+mj-lt"/>
              </a:defRPr>
            </a:lvl1pPr>
          </a:lstStyle>
          <a:p>
            <a:r>
              <a:rPr lang="en-US" dirty="0"/>
              <a:t>Click to edit Master subtitle style</a:t>
            </a:r>
          </a:p>
        </p:txBody>
      </p:sp>
      <p:sp>
        <p:nvSpPr>
          <p:cNvPr id="7175" name="Rectangle 7"/>
          <p:cNvSpPr>
            <a:spLocks noGrp="1" noChangeArrowheads="1"/>
          </p:cNvSpPr>
          <p:nvPr>
            <p:ph type="dt" sz="half" idx="2"/>
          </p:nvPr>
        </p:nvSpPr>
        <p:spPr/>
        <p:txBody>
          <a:bodyPr/>
          <a:lstStyle>
            <a:lvl1pPr>
              <a:defRPr>
                <a:latin typeface="+mj-lt"/>
              </a:defRPr>
            </a:lvl1pPr>
          </a:lstStyle>
          <a:p>
            <a:endParaRPr lang="en-US" dirty="0">
              <a:solidFill>
                <a:srgbClr val="000000"/>
              </a:solidFill>
            </a:endParaRPr>
          </a:p>
        </p:txBody>
      </p:sp>
      <p:sp>
        <p:nvSpPr>
          <p:cNvPr id="7176" name="Rectangle 8"/>
          <p:cNvSpPr>
            <a:spLocks noGrp="1" noChangeArrowheads="1"/>
          </p:cNvSpPr>
          <p:nvPr>
            <p:ph type="ftr" sz="quarter" idx="3"/>
          </p:nvPr>
        </p:nvSpPr>
        <p:spPr/>
        <p:txBody>
          <a:bodyPr/>
          <a:lstStyle>
            <a:lvl1pPr>
              <a:defRPr>
                <a:latin typeface="+mj-lt"/>
              </a:defRPr>
            </a:lvl1pPr>
          </a:lstStyle>
          <a:p>
            <a:r>
              <a:rPr lang="en-US" dirty="0">
                <a:solidFill>
                  <a:srgbClr val="000000"/>
                </a:solidFill>
              </a:rPr>
              <a:t>CEE 4540: Sustainable Municipal Drinking Water Treatment</a:t>
            </a:r>
          </a:p>
        </p:txBody>
      </p:sp>
      <p:sp>
        <p:nvSpPr>
          <p:cNvPr id="7177" name="Rectangle 9"/>
          <p:cNvSpPr>
            <a:spLocks noGrp="1" noChangeArrowheads="1"/>
          </p:cNvSpPr>
          <p:nvPr>
            <p:ph type="sldNum" sz="quarter" idx="4"/>
          </p:nvPr>
        </p:nvSpPr>
        <p:spPr>
          <a:xfrm>
            <a:off x="6553200" y="6494585"/>
            <a:ext cx="2133600" cy="226890"/>
          </a:xfrm>
        </p:spPr>
        <p:txBody>
          <a:bodyPr/>
          <a:lstStyle>
            <a:lvl1pPr>
              <a:defRPr>
                <a:latin typeface="+mj-lt"/>
              </a:defRPr>
            </a:lvl1pPr>
          </a:lstStyle>
          <a:p>
            <a:r>
              <a:rPr lang="en-US" dirty="0">
                <a:solidFill>
                  <a:srgbClr val="000000"/>
                </a:solidFill>
              </a:rPr>
              <a:t>Monroe Weber-Shirk</a:t>
            </a:r>
          </a:p>
        </p:txBody>
      </p:sp>
      <p:sp>
        <p:nvSpPr>
          <p:cNvPr id="11" name="Title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9670030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8D2E8599-6650-4B90-B385-27A02D7BD05C}"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40047851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EA60F4B-0F2B-4F8D-89D6-27EDC7084F3A}"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89778551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5D2AED78-0C3A-4A7A-A80F-076F9E8CCEDA}"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214326310"/>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2B67C3E1-7CAD-4E05-A2CB-4D20380CADB0}"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837643180"/>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B8C6381B-51CC-476C-A4B9-2A0D52EED1BF}"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39277496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F681A1BE-7572-4384-AFC8-1A97AC4240B1}"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25289464"/>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305D081B-905A-4619-9413-C6A6EF441F3D}"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511963832"/>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8B51D9D3-42D5-4031-A136-14F9F0FE9623}"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14049015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68B08A4-B246-4226-8180-CFC46E1A4BED}" type="slidenum">
              <a:rPr lang="en-US" smtClean="0"/>
              <a:pPr/>
              <a:t>‹#›</a:t>
            </a:fld>
            <a:endParaRPr lang="en-US"/>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5A718B67-3B1B-4B41-A98F-33E29100D102}"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6280517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C850057-B164-4382-824F-94B4BC37B93B}"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90739934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C6E89E2-8019-44BF-90D5-1902BF5B0CCD}" type="slidenum">
              <a:rPr lang="en-US" smtClean="0"/>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BF16BE7-D429-4842-A024-592A43A169BA}"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0D0AFD9-ABE2-448C-ACAE-9EB3BD92F2E2}" type="slidenum">
              <a:rPr lang="en-US" smtClean="0"/>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AA2CA49-606E-44DF-B11F-BC867DD1AFF7}"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theme" Target="../theme/theme5.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354CE0EE-90E4-4CB8-9C28-36044EF41FF3}" type="slidenum">
              <a:rPr lang="en-US" smtClean="0"/>
              <a:pPr/>
              <a:t>‹#›</a:t>
            </a:fld>
            <a:endParaRPr lang="en-US"/>
          </a:p>
        </p:txBody>
      </p:sp>
      <p:sp>
        <p:nvSpPr>
          <p:cNvPr id="615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ransition>
    <p:fade/>
  </p:transition>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ransition>
    <p:fade/>
  </p:transition>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10/10/2019</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ransition>
    <p:fade/>
  </p:transition>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354CE0EE-90E4-4CB8-9C28-36044EF41FF3}" type="slidenum">
              <a:rPr lang="en-US" smtClean="0"/>
              <a:pPr/>
              <a:t>‹#›</a:t>
            </a:fld>
            <a:endParaRPr lang="en-US"/>
          </a:p>
        </p:txBody>
      </p:sp>
      <p:sp>
        <p:nvSpPr>
          <p:cNvPr id="615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Lst>
  <p:transition>
    <p:fade/>
  </p:transition>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chemeClr val="accent1"/>
        </a:buClr>
        <a:buSzPct val="120000"/>
        <a:buFont typeface="Arial"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120000"/>
        <a:buFont typeface="Arial"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accent1"/>
        </a:buClr>
        <a:buSzPct val="120000"/>
        <a:buFont typeface="Arial"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accent1"/>
        </a:buClr>
        <a:buSzPct val="120000"/>
        <a:buFont typeface="Arial"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120000"/>
        <a:buFont typeface="Arial"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1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solidFill>
                <a:srgbClr val="000000"/>
              </a:solidFill>
            </a:endParaRPr>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solidFill>
                <a:srgbClr val="000000"/>
              </a:solidFill>
            </a:endParaRPr>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B47E3A8C-271B-42FD-B027-2D7F62A45E62}" type="slidenum">
              <a:rPr lang="en-US" smtClean="0">
                <a:solidFill>
                  <a:srgbClr val="000000"/>
                </a:solidFill>
              </a:rPr>
              <a:pPr/>
              <a:t>‹#›</a:t>
            </a:fld>
            <a:endParaRPr lang="en-US">
              <a:solidFill>
                <a:srgbClr val="000000"/>
              </a:solidFill>
            </a:endParaRPr>
          </a:p>
        </p:txBody>
      </p:sp>
      <p:sp>
        <p:nvSpPr>
          <p:cNvPr id="615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solidFill>
                <a:srgbClr val="000000"/>
              </a:solidFill>
            </a:endParaRPr>
          </a:p>
        </p:txBody>
      </p:sp>
    </p:spTree>
    <p:extLst>
      <p:ext uri="{BB962C8B-B14F-4D97-AF65-F5344CB8AC3E}">
        <p14:creationId xmlns:p14="http://schemas.microsoft.com/office/powerpoint/2010/main" val="4117219948"/>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Lst>
  <p:transition>
    <p:fade/>
  </p:transition>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a:solidFill>
            <a:schemeClr val="tx1"/>
          </a:solidFill>
          <a:latin typeface="+mn-lt"/>
        </a:defRPr>
      </a:lvl2pPr>
      <a:lvl3pPr marL="1143000" indent="-228600" algn="l" rtl="0" eaLnBrk="1" fontAlgn="base" hangingPunct="1">
        <a:spcBef>
          <a:spcPct val="20000"/>
        </a:spcBef>
        <a:spcAft>
          <a:spcPct val="0"/>
        </a:spcAft>
        <a:buFont typeface="Arial" pitchFamily="34" charset="0"/>
        <a:buChar char="•"/>
        <a:defRPr sz="2400">
          <a:solidFill>
            <a:schemeClr val="tx1"/>
          </a:solidFill>
          <a:latin typeface="+mn-lt"/>
        </a:defRPr>
      </a:lvl3pPr>
      <a:lvl4pPr marL="1600200" indent="-228600" algn="l" rtl="0" eaLnBrk="1" fontAlgn="base" hangingPunct="1">
        <a:spcBef>
          <a:spcPct val="20000"/>
        </a:spcBef>
        <a:spcAft>
          <a:spcPct val="0"/>
        </a:spcAft>
        <a:buFont typeface="Arial" pitchFamily="34" charset="0"/>
        <a:buChar char="•"/>
        <a:defRPr sz="2000">
          <a:solidFill>
            <a:schemeClr val="tx1"/>
          </a:solidFill>
          <a:latin typeface="+mn-lt"/>
        </a:defRPr>
      </a:lvl4pPr>
      <a:lvl5pPr marL="2057400" indent="-228600" algn="l" rtl="0" eaLnBrk="1" fontAlgn="base" hangingPunct="1">
        <a:spcBef>
          <a:spcPct val="20000"/>
        </a:spcBef>
        <a:spcAft>
          <a:spcPct val="0"/>
        </a:spcAft>
        <a:buFont typeface="Arial"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9.xml"/><Relationship Id="rId1" Type="http://schemas.openxmlformats.org/officeDocument/2006/relationships/tags" Target="../tags/tag20.xml"/><Relationship Id="rId5" Type="http://schemas.openxmlformats.org/officeDocument/2006/relationships/image" Target="../media/image25.png"/><Relationship Id="rId4" Type="http://schemas.openxmlformats.org/officeDocument/2006/relationships/image" Target="../media/image24.wmf"/></Relationships>
</file>

<file path=ppt/slides/_rels/slide1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slideLayout" Target="../slideLayouts/slideLayout39.xml"/><Relationship Id="rId7" Type="http://schemas.openxmlformats.org/officeDocument/2006/relationships/image" Target="../media/image28.wmf"/><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27.wmf"/><Relationship Id="rId5" Type="http://schemas.openxmlformats.org/officeDocument/2006/relationships/image" Target="../media/image26.png"/><Relationship Id="rId4"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39.xml"/><Relationship Id="rId1" Type="http://schemas.openxmlformats.org/officeDocument/2006/relationships/tags" Target="../tags/tag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tags" Target="../tags/tag26.xml"/><Relationship Id="rId7" Type="http://schemas.openxmlformats.org/officeDocument/2006/relationships/slideLayout" Target="../slideLayouts/slideLayout39.xml"/><Relationship Id="rId12" Type="http://schemas.openxmlformats.org/officeDocument/2006/relationships/image" Target="../media/image35.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11" Type="http://schemas.openxmlformats.org/officeDocument/2006/relationships/image" Target="../media/image34.png"/><Relationship Id="rId5" Type="http://schemas.openxmlformats.org/officeDocument/2006/relationships/tags" Target="../tags/tag28.xml"/><Relationship Id="rId10" Type="http://schemas.openxmlformats.org/officeDocument/2006/relationships/image" Target="../media/image33.png"/><Relationship Id="rId4" Type="http://schemas.openxmlformats.org/officeDocument/2006/relationships/tags" Target="../tags/tag27.xml"/><Relationship Id="rId9" Type="http://schemas.openxmlformats.org/officeDocument/2006/relationships/image" Target="../media/image32.png"/><Relationship Id="rId14" Type="http://schemas.openxmlformats.org/officeDocument/2006/relationships/hyperlink" Target="https://aguaclara.github.io/Textbook/Flocculation/Floc_Model.html#results"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5.xml"/><Relationship Id="rId1" Type="http://schemas.openxmlformats.org/officeDocument/2006/relationships/tags" Target="../tags/tag30.xml"/><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image" Target="../media/image40.png"/><Relationship Id="rId18" Type="http://schemas.openxmlformats.org/officeDocument/2006/relationships/image" Target="../media/image45.png"/><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image" Target="../media/image39.png"/><Relationship Id="rId17" Type="http://schemas.openxmlformats.org/officeDocument/2006/relationships/image" Target="../media/image44.png"/><Relationship Id="rId2" Type="http://schemas.openxmlformats.org/officeDocument/2006/relationships/tags" Target="../tags/tag32.xml"/><Relationship Id="rId16" Type="http://schemas.openxmlformats.org/officeDocument/2006/relationships/image" Target="../media/image43.png"/><Relationship Id="rId20" Type="http://schemas.openxmlformats.org/officeDocument/2006/relationships/image" Target="../media/image47.png"/><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notesSlide" Target="../notesSlides/notesSlide6.xml"/><Relationship Id="rId5" Type="http://schemas.openxmlformats.org/officeDocument/2006/relationships/tags" Target="../tags/tag35.xml"/><Relationship Id="rId15" Type="http://schemas.openxmlformats.org/officeDocument/2006/relationships/image" Target="../media/image42.png"/><Relationship Id="rId10" Type="http://schemas.openxmlformats.org/officeDocument/2006/relationships/slideLayout" Target="../slideLayouts/slideLayout39.xml"/><Relationship Id="rId19" Type="http://schemas.openxmlformats.org/officeDocument/2006/relationships/image" Target="../media/image46.png"/><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image" Target="../media/image4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7.xml"/><Relationship Id="rId1" Type="http://schemas.openxmlformats.org/officeDocument/2006/relationships/slideLayout" Target="../slideLayouts/slideLayout39.xml"/><Relationship Id="rId4" Type="http://schemas.openxmlformats.org/officeDocument/2006/relationships/image" Target="../media/image4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5.xml"/><Relationship Id="rId1" Type="http://schemas.openxmlformats.org/officeDocument/2006/relationships/tags" Target="../tags/tag40.xml"/><Relationship Id="rId4" Type="http://schemas.openxmlformats.org/officeDocument/2006/relationships/image" Target="../media/image50.png"/></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9.xml"/><Relationship Id="rId1" Type="http://schemas.openxmlformats.org/officeDocument/2006/relationships/vmlDrawing" Target="../drawings/vmlDrawing2.vml"/><Relationship Id="rId4" Type="http://schemas.openxmlformats.org/officeDocument/2006/relationships/image" Target="../media/image51.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notesSlide" Target="../notesSlides/notesSlide10.xml"/><Relationship Id="rId1" Type="http://schemas.openxmlformats.org/officeDocument/2006/relationships/slideLayout" Target="../slideLayouts/slideLayout47.xml"/><Relationship Id="rId5" Type="http://schemas.openxmlformats.org/officeDocument/2006/relationships/image" Target="../media/image54.jpeg"/><Relationship Id="rId4" Type="http://schemas.openxmlformats.org/officeDocument/2006/relationships/image" Target="../media/image53.wmf"/></Relationships>
</file>

<file path=ppt/slides/_rels/slide25.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54.jpeg"/><Relationship Id="rId4" Type="http://schemas.openxmlformats.org/officeDocument/2006/relationships/image" Target="../media/image53.wmf"/></Relationships>
</file>

<file path=ppt/slides/_rels/slide26.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54.jpeg"/><Relationship Id="rId4" Type="http://schemas.openxmlformats.org/officeDocument/2006/relationships/image" Target="../media/image53.wmf"/></Relationships>
</file>

<file path=ppt/slides/_rels/slide27.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54.jpeg"/><Relationship Id="rId4" Type="http://schemas.openxmlformats.org/officeDocument/2006/relationships/image" Target="../media/image53.wmf"/></Relationships>
</file>

<file path=ppt/slides/_rels/slide28.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notesSlide" Target="../notesSlides/notesSlide14.xml"/><Relationship Id="rId1" Type="http://schemas.openxmlformats.org/officeDocument/2006/relationships/slideLayout" Target="../slideLayouts/slideLayout47.xml"/><Relationship Id="rId5" Type="http://schemas.openxmlformats.org/officeDocument/2006/relationships/image" Target="../media/image54.jpeg"/><Relationship Id="rId4" Type="http://schemas.openxmlformats.org/officeDocument/2006/relationships/image" Target="../media/image53.wmf"/></Relationships>
</file>

<file path=ppt/slides/_rels/slide2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JPG"/><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7.JPG"/><Relationship Id="rId1" Type="http://schemas.openxmlformats.org/officeDocument/2006/relationships/slideLayout" Target="../slideLayouts/slideLayout40.xml"/></Relationships>
</file>

<file path=ppt/slides/_rels/slide31.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tags" Target="../tags/tag43.xml"/><Relationship Id="rId7" Type="http://schemas.openxmlformats.org/officeDocument/2006/relationships/image" Target="../media/image55.JPG"/><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image" Target="../media/image54.jpeg"/><Relationship Id="rId11" Type="http://schemas.openxmlformats.org/officeDocument/2006/relationships/image" Target="../media/image61.png"/><Relationship Id="rId5" Type="http://schemas.openxmlformats.org/officeDocument/2006/relationships/slideLayout" Target="../slideLayouts/slideLayout35.xml"/><Relationship Id="rId10" Type="http://schemas.openxmlformats.org/officeDocument/2006/relationships/image" Target="../media/image60.png"/><Relationship Id="rId4" Type="http://schemas.openxmlformats.org/officeDocument/2006/relationships/tags" Target="../tags/tag44.xml"/><Relationship Id="rId9" Type="http://schemas.openxmlformats.org/officeDocument/2006/relationships/image" Target="../media/image59.png"/></Relationships>
</file>

<file path=ppt/slides/_rels/slide32.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tags" Target="../tags/tag47.xml"/><Relationship Id="rId7" Type="http://schemas.openxmlformats.org/officeDocument/2006/relationships/image" Target="../media/image62.png"/><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image" Target="../media/image38.png"/><Relationship Id="rId5" Type="http://schemas.openxmlformats.org/officeDocument/2006/relationships/slideLayout" Target="../slideLayouts/slideLayout39.xml"/><Relationship Id="rId10" Type="http://schemas.openxmlformats.org/officeDocument/2006/relationships/image" Target="../media/image64.png"/><Relationship Id="rId4" Type="http://schemas.openxmlformats.org/officeDocument/2006/relationships/tags" Target="../tags/tag48.xml"/><Relationship Id="rId9" Type="http://schemas.openxmlformats.org/officeDocument/2006/relationships/hyperlink" Target="https://aguaclara.github.io/Textbook/Rapid_Mix/RM_Derivations.html#equations-for-and-in-varying-flow-geometries" TargetMode="Externa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image" Target="../media/image66.png"/><Relationship Id="rId4" Type="http://schemas.openxmlformats.org/officeDocument/2006/relationships/image" Target="../media/image65.png"/></Relationships>
</file>

<file path=ppt/slides/_rels/slide3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35.xml"/><Relationship Id="rId4" Type="http://schemas.openxmlformats.org/officeDocument/2006/relationships/image" Target="../media/image69.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5.xml"/><Relationship Id="rId1" Type="http://schemas.openxmlformats.org/officeDocument/2006/relationships/tags" Target="../tags/tag51.xml"/><Relationship Id="rId4" Type="http://schemas.openxmlformats.org/officeDocument/2006/relationships/image" Target="../media/image70.png"/></Relationships>
</file>

<file path=ppt/slides/_rels/slide3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tags" Target="../tags/tag54.xml"/><Relationship Id="rId7" Type="http://schemas.openxmlformats.org/officeDocument/2006/relationships/image" Target="../media/image71.png"/><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slideLayout" Target="../slideLayouts/slideLayout39.xml"/><Relationship Id="rId11" Type="http://schemas.openxmlformats.org/officeDocument/2006/relationships/image" Target="../media/image73.png"/><Relationship Id="rId5" Type="http://schemas.openxmlformats.org/officeDocument/2006/relationships/tags" Target="../tags/tag56.xml"/><Relationship Id="rId10" Type="http://schemas.openxmlformats.org/officeDocument/2006/relationships/image" Target="../media/image72.png"/><Relationship Id="rId4" Type="http://schemas.openxmlformats.org/officeDocument/2006/relationships/tags" Target="../tags/tag55.xml"/><Relationship Id="rId9"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tags" Target="../tags/tag2.xml"/><Relationship Id="rId7"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slideLayout" Target="../slideLayouts/slideLayout35.xml"/><Relationship Id="rId10" Type="http://schemas.openxmlformats.org/officeDocument/2006/relationships/image" Target="../media/image7.png"/><Relationship Id="rId4" Type="http://schemas.openxmlformats.org/officeDocument/2006/relationships/tags" Target="../tags/tag3.xml"/><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tags" Target="../tags/tag16.xml"/><Relationship Id="rId18" Type="http://schemas.openxmlformats.org/officeDocument/2006/relationships/image" Target="../media/image11.png"/><Relationship Id="rId26" Type="http://schemas.openxmlformats.org/officeDocument/2006/relationships/image" Target="../media/image19.png"/><Relationship Id="rId3" Type="http://schemas.openxmlformats.org/officeDocument/2006/relationships/tags" Target="../tags/tag6.xml"/><Relationship Id="rId21" Type="http://schemas.openxmlformats.org/officeDocument/2006/relationships/image" Target="../media/image14.png"/><Relationship Id="rId7" Type="http://schemas.openxmlformats.org/officeDocument/2006/relationships/tags" Target="../tags/tag10.xml"/><Relationship Id="rId12" Type="http://schemas.openxmlformats.org/officeDocument/2006/relationships/tags" Target="../tags/tag15.xml"/><Relationship Id="rId17" Type="http://schemas.openxmlformats.org/officeDocument/2006/relationships/image" Target="../media/image10.png"/><Relationship Id="rId25" Type="http://schemas.openxmlformats.org/officeDocument/2006/relationships/image" Target="../media/image18.png"/><Relationship Id="rId2" Type="http://schemas.openxmlformats.org/officeDocument/2006/relationships/tags" Target="../tags/tag5.xml"/><Relationship Id="rId16" Type="http://schemas.openxmlformats.org/officeDocument/2006/relationships/image" Target="../media/image9.png"/><Relationship Id="rId20" Type="http://schemas.openxmlformats.org/officeDocument/2006/relationships/image" Target="../media/image13.png"/><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24" Type="http://schemas.openxmlformats.org/officeDocument/2006/relationships/image" Target="../media/image17.png"/><Relationship Id="rId5" Type="http://schemas.openxmlformats.org/officeDocument/2006/relationships/tags" Target="../tags/tag8.xml"/><Relationship Id="rId15" Type="http://schemas.openxmlformats.org/officeDocument/2006/relationships/image" Target="../media/image8.png"/><Relationship Id="rId23" Type="http://schemas.openxmlformats.org/officeDocument/2006/relationships/image" Target="../media/image16.png"/><Relationship Id="rId10" Type="http://schemas.openxmlformats.org/officeDocument/2006/relationships/tags" Target="../tags/tag13.xml"/><Relationship Id="rId19" Type="http://schemas.openxmlformats.org/officeDocument/2006/relationships/image" Target="../media/image12.png"/><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slideLayout" Target="../slideLayouts/slideLayout35.xml"/><Relationship Id="rId22" Type="http://schemas.openxmlformats.org/officeDocument/2006/relationships/image" Target="../media/image15.png"/><Relationship Id="rId27"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23.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3185874" y="2387600"/>
            <a:ext cx="3962400" cy="3309815"/>
          </a:xfrm>
        </p:spPr>
        <p:txBody>
          <a:bodyPr/>
          <a:lstStyle/>
          <a:p>
            <a:pPr algn="ctr"/>
            <a:r>
              <a:rPr lang="en-US" dirty="0"/>
              <a:t>Prelim 1</a:t>
            </a:r>
            <a:br>
              <a:rPr lang="en-US" dirty="0"/>
            </a:br>
            <a:r>
              <a:rPr lang="en-US" dirty="0" smtClean="0"/>
              <a:t>Posting on </a:t>
            </a:r>
            <a:r>
              <a:rPr lang="en-US" dirty="0" smtClean="0"/>
              <a:t>Wednesday morning (Oct 16)</a:t>
            </a:r>
            <a:endParaRPr lang="en-US" dirty="0"/>
          </a:p>
          <a:p>
            <a:pPr algn="ctr"/>
            <a:r>
              <a:rPr lang="en-US" dirty="0" smtClean="0"/>
              <a:t>Due on </a:t>
            </a:r>
            <a:r>
              <a:rPr lang="en-US" dirty="0" smtClean="0"/>
              <a:t>Sunday </a:t>
            </a:r>
            <a:r>
              <a:rPr lang="en-US" dirty="0" smtClean="0"/>
              <a:t>11 pm on </a:t>
            </a:r>
            <a:r>
              <a:rPr lang="en-US" dirty="0" smtClean="0"/>
              <a:t>Oct 20.</a:t>
            </a:r>
            <a:endParaRPr lang="en-US" dirty="0"/>
          </a:p>
        </p:txBody>
      </p:sp>
      <p:sp>
        <p:nvSpPr>
          <p:cNvPr id="4" name="Title 3"/>
          <p:cNvSpPr>
            <a:spLocks noGrp="1"/>
          </p:cNvSpPr>
          <p:nvPr>
            <p:ph type="title"/>
          </p:nvPr>
        </p:nvSpPr>
        <p:spPr/>
        <p:txBody>
          <a:bodyPr/>
          <a:lstStyle/>
          <a:p>
            <a:r>
              <a:rPr lang="en-US" dirty="0"/>
              <a:t>Prelim 1 Review</a:t>
            </a:r>
          </a:p>
        </p:txBody>
      </p:sp>
    </p:spTree>
    <p:extLst>
      <p:ext uri="{BB962C8B-B14F-4D97-AF65-F5344CB8AC3E}">
        <p14:creationId xmlns:p14="http://schemas.microsoft.com/office/powerpoint/2010/main" val="406401769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Fractals</a:t>
            </a:r>
            <a:endParaRPr lang="en-US" dirty="0"/>
          </a:p>
        </p:txBody>
      </p:sp>
      <p:sp>
        <p:nvSpPr>
          <p:cNvPr id="3" name="Content Placeholder 2"/>
          <p:cNvSpPr>
            <a:spLocks noGrp="1"/>
          </p:cNvSpPr>
          <p:nvPr>
            <p:ph idx="1"/>
          </p:nvPr>
        </p:nvSpPr>
        <p:spPr/>
        <p:txBody>
          <a:bodyPr/>
          <a:lstStyle/>
          <a:p>
            <a:r>
              <a:rPr lang="en-US" dirty="0" smtClean="0"/>
              <a:t>The fractal component of the terminal velocity equations are confusing to me.</a:t>
            </a:r>
          </a:p>
          <a:p>
            <a:r>
              <a:rPr lang="en-US" dirty="0" smtClean="0"/>
              <a:t>I am confused about fractal geometry. How does it explain the changes in floc density and sedimentation velocity as a function of floc size? Why is it when the fractal dimension is greater than 1 the terminal velocity increases and floc diameter increases? </a:t>
            </a:r>
          </a:p>
          <a:p>
            <a:endParaRPr lang="en-US" dirty="0" smtClean="0"/>
          </a:p>
        </p:txBody>
      </p:sp>
    </p:spTree>
    <p:extLst>
      <p:ext uri="{BB962C8B-B14F-4D97-AF65-F5344CB8AC3E}">
        <p14:creationId xmlns:p14="http://schemas.microsoft.com/office/powerpoint/2010/main" val="319384368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bwMode="auto">
          <a:xfrm>
            <a:off x="1816925" y="2648194"/>
            <a:ext cx="570015" cy="320634"/>
          </a:xfrm>
          <a:prstGeom prst="ellipse">
            <a:avLst/>
          </a:prstGeom>
          <a:noFill/>
          <a:ln w="38100" cap="flat" cmpd="sng" algn="ctr">
            <a:solidFill>
              <a:schemeClr val="accent4"/>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2" name="Title 1"/>
          <p:cNvSpPr>
            <a:spLocks noGrp="1"/>
          </p:cNvSpPr>
          <p:nvPr>
            <p:ph type="title"/>
          </p:nvPr>
        </p:nvSpPr>
        <p:spPr>
          <a:xfrm>
            <a:off x="685800" y="0"/>
            <a:ext cx="7772400" cy="1323109"/>
          </a:xfrm>
          <a:effectLst/>
        </p:spPr>
        <p:txBody>
          <a:bodyPr/>
          <a:lstStyle/>
          <a:p>
            <a:r>
              <a:rPr lang="en-US" dirty="0"/>
              <a:t>Buoyant Density of Flocs</a:t>
            </a:r>
            <a:br>
              <a:rPr lang="en-US" dirty="0"/>
            </a:br>
            <a:endParaRPr lang="en-US" dirty="0"/>
          </a:p>
        </p:txBody>
      </p:sp>
      <p:pic>
        <p:nvPicPr>
          <p:cNvPr id="527362" name="Picture 2"/>
          <p:cNvPicPr>
            <a:picLocks noChangeAspect="1" noChangeArrowheads="1"/>
          </p:cNvPicPr>
          <p:nvPr/>
        </p:nvPicPr>
        <p:blipFill>
          <a:blip r:embed="rId4" cstate="print"/>
          <a:srcRect/>
          <a:stretch>
            <a:fillRect/>
          </a:stretch>
        </p:blipFill>
        <p:spPr bwMode="auto">
          <a:xfrm>
            <a:off x="806335" y="1889361"/>
            <a:ext cx="7744980" cy="5087389"/>
          </a:xfrm>
          <a:prstGeom prst="rect">
            <a:avLst/>
          </a:prstGeom>
          <a:noFill/>
          <a:ln w="9525">
            <a:noFill/>
            <a:miter lim="800000"/>
            <a:headEnd/>
            <a:tailEnd/>
          </a:ln>
          <a:effectLst/>
        </p:spPr>
      </p:pic>
      <p:sp>
        <p:nvSpPr>
          <p:cNvPr id="5273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736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736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TextBox 8"/>
          <p:cNvSpPr txBox="1"/>
          <p:nvPr/>
        </p:nvSpPr>
        <p:spPr>
          <a:xfrm>
            <a:off x="795646" y="1638795"/>
            <a:ext cx="8073107" cy="523220"/>
          </a:xfrm>
          <a:prstGeom prst="rect">
            <a:avLst/>
          </a:prstGeom>
          <a:noFill/>
        </p:spPr>
        <p:txBody>
          <a:bodyPr wrap="none" rtlCol="0">
            <a:spAutoFit/>
          </a:bodyPr>
          <a:lstStyle/>
          <a:p>
            <a:r>
              <a:rPr lang="en-US" dirty="0"/>
              <a:t>Will these flocs settle faster than the primary particles?</a:t>
            </a:r>
          </a:p>
        </p:txBody>
      </p:sp>
      <p:pic>
        <p:nvPicPr>
          <p:cNvPr id="4" name="Picture 3">
            <a:extLst>
              <a:ext uri="{FF2B5EF4-FFF2-40B4-BE49-F238E27FC236}">
                <a16:creationId xmlns:a16="http://schemas.microsoft.com/office/drawing/2014/main" id="{24140AAF-9DB4-481B-BD0C-3E797441024A}"/>
              </a:ext>
            </a:extLst>
          </p:cNvPr>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2208199" y="661554"/>
            <a:ext cx="5248000" cy="664381"/>
          </a:xfrm>
          <a:prstGeom prst="rect">
            <a:avLst/>
          </a:prstGeom>
        </p:spPr>
      </p:pic>
    </p:spTree>
    <p:extLst>
      <p:ext uri="{BB962C8B-B14F-4D97-AF65-F5344CB8AC3E}">
        <p14:creationId xmlns:p14="http://schemas.microsoft.com/office/powerpoint/2010/main" val="13875642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15EEF00D-C302-45FE-BE90-267445F403B5}"/>
              </a:ext>
            </a:extLst>
          </p:cNvPr>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6093230" y="490312"/>
            <a:ext cx="2956764" cy="631483"/>
          </a:xfrm>
          <a:prstGeom prst="rect">
            <a:avLst/>
          </a:prstGeom>
        </p:spPr>
      </p:pic>
      <p:pic>
        <p:nvPicPr>
          <p:cNvPr id="514052" name="Picture 4"/>
          <p:cNvPicPr>
            <a:picLocks noChangeAspect="1" noChangeArrowheads="1"/>
          </p:cNvPicPr>
          <p:nvPr/>
        </p:nvPicPr>
        <p:blipFill>
          <a:blip r:embed="rId6" cstate="print"/>
          <a:srcRect/>
          <a:stretch>
            <a:fillRect/>
          </a:stretch>
        </p:blipFill>
        <p:spPr bwMode="auto">
          <a:xfrm>
            <a:off x="0" y="1595958"/>
            <a:ext cx="5421244" cy="3490565"/>
          </a:xfrm>
          <a:prstGeom prst="rect">
            <a:avLst/>
          </a:prstGeom>
          <a:noFill/>
          <a:ln w="9525">
            <a:noFill/>
            <a:miter lim="800000"/>
            <a:headEnd/>
            <a:tailEnd/>
          </a:ln>
          <a:effectLst/>
        </p:spPr>
      </p:pic>
      <p:sp>
        <p:nvSpPr>
          <p:cNvPr id="79876" name="Rectangle 4"/>
          <p:cNvSpPr>
            <a:spLocks noGrp="1" noChangeArrowheads="1"/>
          </p:cNvSpPr>
          <p:nvPr>
            <p:ph type="title"/>
          </p:nvPr>
        </p:nvSpPr>
        <p:spPr>
          <a:xfrm>
            <a:off x="216132" y="304800"/>
            <a:ext cx="5877098" cy="1143000"/>
          </a:xfrm>
          <a:effectLst/>
        </p:spPr>
        <p:txBody>
          <a:bodyPr/>
          <a:lstStyle/>
          <a:p>
            <a:r>
              <a:rPr lang="en-US" dirty="0"/>
              <a:t>Floc Terminal Velocity</a:t>
            </a:r>
          </a:p>
        </p:txBody>
      </p:sp>
      <p:sp>
        <p:nvSpPr>
          <p:cNvPr id="79881" name="Text Box 9"/>
          <p:cNvSpPr txBox="1">
            <a:spLocks noChangeArrowheads="1"/>
          </p:cNvSpPr>
          <p:nvPr/>
        </p:nvSpPr>
        <p:spPr bwMode="auto">
          <a:xfrm>
            <a:off x="1011215" y="4524891"/>
            <a:ext cx="665163" cy="366712"/>
          </a:xfrm>
          <a:prstGeom prst="rect">
            <a:avLst/>
          </a:prstGeom>
          <a:noFill/>
          <a:ln w="12700">
            <a:noFill/>
            <a:miter lim="800000"/>
            <a:headEnd type="none" w="lg" len="med"/>
            <a:tailEnd type="none" w="lg" len="med"/>
          </a:ln>
          <a:effectLst/>
        </p:spPr>
        <p:txBody>
          <a:bodyPr wrap="none">
            <a:spAutoFit/>
          </a:bodyPr>
          <a:lstStyle/>
          <a:p>
            <a:r>
              <a:rPr lang="en-US" sz="1800" dirty="0"/>
              <a:t>1 </a:t>
            </a:r>
            <a:r>
              <a:rPr lang="en-US" sz="1800" dirty="0">
                <a:latin typeface="Symbol" pitchFamily="18" charset="2"/>
              </a:rPr>
              <a:t>m</a:t>
            </a:r>
            <a:r>
              <a:rPr lang="en-US" sz="1800" dirty="0"/>
              <a:t>m</a:t>
            </a:r>
          </a:p>
        </p:txBody>
      </p:sp>
      <p:sp>
        <p:nvSpPr>
          <p:cNvPr id="79879" name="Line 7"/>
          <p:cNvSpPr>
            <a:spLocks noChangeShapeType="1"/>
          </p:cNvSpPr>
          <p:nvPr/>
        </p:nvSpPr>
        <p:spPr bwMode="auto">
          <a:xfrm flipH="1">
            <a:off x="3686611" y="2821586"/>
            <a:ext cx="1766537" cy="0"/>
          </a:xfrm>
          <a:prstGeom prst="line">
            <a:avLst/>
          </a:prstGeom>
          <a:noFill/>
          <a:ln w="12700">
            <a:solidFill>
              <a:schemeClr val="tx1"/>
            </a:solidFill>
            <a:round/>
            <a:headEnd type="none" w="lg" len="med"/>
            <a:tailEnd type="triangle" w="lg" len="med"/>
          </a:ln>
          <a:effectLst/>
        </p:spPr>
        <p:txBody>
          <a:bodyPr wrap="square" anchor="ctr">
            <a:spAutoFit/>
          </a:bodyPr>
          <a:lstStyle/>
          <a:p>
            <a:endParaRPr lang="en-US"/>
          </a:p>
        </p:txBody>
      </p:sp>
      <p:sp>
        <p:nvSpPr>
          <p:cNvPr id="79880" name="Line 8"/>
          <p:cNvSpPr>
            <a:spLocks noChangeShapeType="1"/>
          </p:cNvSpPr>
          <p:nvPr/>
        </p:nvSpPr>
        <p:spPr bwMode="auto">
          <a:xfrm flipH="1">
            <a:off x="1296785" y="4010290"/>
            <a:ext cx="4166311" cy="0"/>
          </a:xfrm>
          <a:prstGeom prst="line">
            <a:avLst/>
          </a:prstGeom>
          <a:noFill/>
          <a:ln w="12700">
            <a:solidFill>
              <a:schemeClr val="tx1"/>
            </a:solidFill>
            <a:round/>
            <a:headEnd type="none" w="lg" len="med"/>
            <a:tailEnd type="triangle" w="lg" len="med"/>
          </a:ln>
          <a:effectLst/>
        </p:spPr>
        <p:txBody>
          <a:bodyPr wrap="square" anchor="ctr">
            <a:spAutoFit/>
          </a:bodyPr>
          <a:lstStyle/>
          <a:p>
            <a:endParaRPr lang="en-US"/>
          </a:p>
        </p:txBody>
      </p:sp>
      <p:sp>
        <p:nvSpPr>
          <p:cNvPr id="79882" name="Line 10"/>
          <p:cNvSpPr>
            <a:spLocks noChangeShapeType="1"/>
          </p:cNvSpPr>
          <p:nvPr/>
        </p:nvSpPr>
        <p:spPr bwMode="auto">
          <a:xfrm flipH="1">
            <a:off x="4574488" y="2391334"/>
            <a:ext cx="828785" cy="0"/>
          </a:xfrm>
          <a:prstGeom prst="line">
            <a:avLst/>
          </a:prstGeom>
          <a:noFill/>
          <a:ln w="12700">
            <a:solidFill>
              <a:schemeClr val="tx1"/>
            </a:solidFill>
            <a:round/>
            <a:headEnd type="none" w="lg" len="med"/>
            <a:tailEnd type="triangle" w="lg" len="med"/>
          </a:ln>
          <a:effectLst/>
        </p:spPr>
        <p:txBody>
          <a:bodyPr wrap="square" anchor="ctr">
            <a:spAutoFit/>
          </a:bodyPr>
          <a:lstStyle/>
          <a:p>
            <a:endParaRPr lang="en-US"/>
          </a:p>
        </p:txBody>
      </p:sp>
      <p:sp>
        <p:nvSpPr>
          <p:cNvPr id="79883" name="Text Box 11"/>
          <p:cNvSpPr txBox="1">
            <a:spLocks noChangeArrowheads="1"/>
          </p:cNvSpPr>
          <p:nvPr/>
        </p:nvSpPr>
        <p:spPr bwMode="auto">
          <a:xfrm>
            <a:off x="5366999" y="1729177"/>
            <a:ext cx="3535363" cy="830997"/>
          </a:xfrm>
          <a:prstGeom prst="rect">
            <a:avLst/>
          </a:prstGeom>
          <a:noFill/>
          <a:ln w="12700">
            <a:noFill/>
            <a:miter lim="800000"/>
            <a:headEnd type="none" w="lg" len="med"/>
            <a:tailEnd type="none" w="lg" len="med"/>
          </a:ln>
          <a:effectLst/>
        </p:spPr>
        <p:txBody>
          <a:bodyPr>
            <a:spAutoFit/>
          </a:bodyPr>
          <a:lstStyle/>
          <a:p>
            <a:r>
              <a:rPr lang="en-US" sz="2400" dirty="0" err="1"/>
              <a:t>Upflow</a:t>
            </a:r>
            <a:r>
              <a:rPr lang="en-US" sz="2400" dirty="0"/>
              <a:t> velocity for floc blankets</a:t>
            </a:r>
          </a:p>
        </p:txBody>
      </p:sp>
      <p:sp>
        <p:nvSpPr>
          <p:cNvPr id="79885" name="Text Box 13"/>
          <p:cNvSpPr txBox="1">
            <a:spLocks noChangeArrowheads="1"/>
          </p:cNvSpPr>
          <p:nvPr/>
        </p:nvSpPr>
        <p:spPr bwMode="auto">
          <a:xfrm>
            <a:off x="5428366" y="2593142"/>
            <a:ext cx="3535363" cy="830997"/>
          </a:xfrm>
          <a:prstGeom prst="rect">
            <a:avLst/>
          </a:prstGeom>
          <a:noFill/>
          <a:ln w="12700">
            <a:noFill/>
            <a:miter lim="800000"/>
            <a:headEnd type="none" w="lg" len="med"/>
            <a:tailEnd type="none" w="lg" len="med"/>
          </a:ln>
          <a:effectLst/>
        </p:spPr>
        <p:txBody>
          <a:bodyPr>
            <a:spAutoFit/>
          </a:bodyPr>
          <a:lstStyle/>
          <a:p>
            <a:r>
              <a:rPr lang="en-US" sz="2400" dirty="0"/>
              <a:t>Capture velocity for AguaClara plate settlers</a:t>
            </a:r>
          </a:p>
        </p:txBody>
      </p:sp>
      <p:sp>
        <p:nvSpPr>
          <p:cNvPr id="79886" name="Text Box 14"/>
          <p:cNvSpPr txBox="1">
            <a:spLocks noChangeArrowheads="1"/>
          </p:cNvSpPr>
          <p:nvPr/>
        </p:nvSpPr>
        <p:spPr bwMode="auto">
          <a:xfrm>
            <a:off x="5394325" y="3729271"/>
            <a:ext cx="3535363" cy="830997"/>
          </a:xfrm>
          <a:prstGeom prst="rect">
            <a:avLst/>
          </a:prstGeom>
          <a:noFill/>
          <a:ln w="12700">
            <a:noFill/>
            <a:miter lim="800000"/>
            <a:headEnd type="none" w="lg" len="med"/>
            <a:tailEnd type="none" w="lg" len="med"/>
          </a:ln>
          <a:effectLst/>
        </p:spPr>
        <p:txBody>
          <a:bodyPr>
            <a:spAutoFit/>
          </a:bodyPr>
          <a:lstStyle/>
          <a:p>
            <a:r>
              <a:rPr lang="en-US" sz="2400" dirty="0"/>
              <a:t>Why flocculation is necessary!</a:t>
            </a:r>
          </a:p>
        </p:txBody>
      </p:sp>
      <p:sp>
        <p:nvSpPr>
          <p:cNvPr id="79887" name="Line 15"/>
          <p:cNvSpPr>
            <a:spLocks noChangeShapeType="1"/>
          </p:cNvSpPr>
          <p:nvPr/>
        </p:nvSpPr>
        <p:spPr bwMode="auto">
          <a:xfrm>
            <a:off x="3682784" y="2816121"/>
            <a:ext cx="0" cy="190500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79889" name="Text Box 17 1"/>
          <p:cNvSpPr txBox="1">
            <a:spLocks noChangeArrowheads="1"/>
          </p:cNvSpPr>
          <p:nvPr/>
        </p:nvSpPr>
        <p:spPr bwMode="auto">
          <a:xfrm>
            <a:off x="0" y="6334780"/>
            <a:ext cx="8638903" cy="523220"/>
          </a:xfrm>
          <a:prstGeom prst="rect">
            <a:avLst/>
          </a:prstGeom>
          <a:noFill/>
          <a:ln w="12700">
            <a:noFill/>
            <a:miter lim="800000"/>
            <a:headEnd type="none" w="lg" len="med"/>
            <a:tailEnd type="none" w="lg" len="med"/>
          </a:ln>
          <a:effectLst/>
        </p:spPr>
        <p:txBody>
          <a:bodyPr wrap="none">
            <a:spAutoFit/>
          </a:bodyPr>
          <a:lstStyle/>
          <a:p>
            <a:r>
              <a:rPr lang="en-US" dirty="0"/>
              <a:t>The model takes into account the changing density of flocs</a:t>
            </a:r>
          </a:p>
        </p:txBody>
      </p:sp>
      <p:pic>
        <p:nvPicPr>
          <p:cNvPr id="79894" name="Picture 22"/>
          <p:cNvPicPr>
            <a:picLocks noChangeAspect="1" noChangeArrowheads="1"/>
          </p:cNvPicPr>
          <p:nvPr/>
        </p:nvPicPr>
        <p:blipFill>
          <a:blip r:embed="rId7" cstate="screen"/>
          <a:srcRect/>
          <a:stretch>
            <a:fillRect/>
          </a:stretch>
        </p:blipFill>
        <p:spPr bwMode="auto">
          <a:xfrm>
            <a:off x="723900" y="6962775"/>
            <a:ext cx="1247775" cy="1971675"/>
          </a:xfrm>
          <a:prstGeom prst="rect">
            <a:avLst/>
          </a:prstGeom>
          <a:noFill/>
          <a:ln w="12700" algn="ctr">
            <a:noFill/>
            <a:miter lim="800000"/>
            <a:headEnd type="none" w="lg" len="med"/>
            <a:tailEnd type="none" w="lg" len="med"/>
          </a:ln>
          <a:effectLst/>
        </p:spPr>
      </p:pic>
      <p:sp>
        <p:nvSpPr>
          <p:cNvPr id="19" name="TextBox 18"/>
          <p:cNvSpPr txBox="1"/>
          <p:nvPr/>
        </p:nvSpPr>
        <p:spPr>
          <a:xfrm>
            <a:off x="4754880" y="5216039"/>
            <a:ext cx="4009431" cy="523220"/>
          </a:xfrm>
          <a:prstGeom prst="rect">
            <a:avLst/>
          </a:prstGeom>
          <a:noFill/>
        </p:spPr>
        <p:txBody>
          <a:bodyPr wrap="none" rtlCol="0">
            <a:spAutoFit/>
          </a:bodyPr>
          <a:lstStyle/>
          <a:p>
            <a:r>
              <a:rPr lang="en-US" dirty="0" err="1"/>
              <a:t>D</a:t>
            </a:r>
            <a:r>
              <a:rPr lang="en-US" baseline="-25000" dirty="0" err="1"/>
              <a:t>Fractal</a:t>
            </a:r>
            <a:r>
              <a:rPr lang="en-US" baseline="-25000" dirty="0"/>
              <a:t> </a:t>
            </a:r>
            <a:r>
              <a:rPr lang="en-US" dirty="0"/>
              <a:t>= 2.3 and d</a:t>
            </a:r>
            <a:r>
              <a:rPr lang="en-US" baseline="-25000" dirty="0"/>
              <a:t>0 </a:t>
            </a:r>
            <a:r>
              <a:rPr lang="en-US" dirty="0"/>
              <a:t>= 1 </a:t>
            </a:r>
            <a:r>
              <a:rPr lang="en-US" dirty="0">
                <a:latin typeface="Symbol" pitchFamily="18" charset="2"/>
              </a:rPr>
              <a:t>m</a:t>
            </a:r>
            <a:r>
              <a:rPr lang="en-US" dirty="0"/>
              <a:t>m</a:t>
            </a:r>
          </a:p>
        </p:txBody>
      </p:sp>
      <p:sp>
        <p:nvSpPr>
          <p:cNvPr id="17" name="Oval 16"/>
          <p:cNvSpPr/>
          <p:nvPr/>
        </p:nvSpPr>
        <p:spPr bwMode="auto">
          <a:xfrm>
            <a:off x="7169779" y="411792"/>
            <a:ext cx="224443" cy="236602"/>
          </a:xfrm>
          <a:prstGeom prst="ellipse">
            <a:avLst/>
          </a:prstGeom>
          <a:noFill/>
          <a:ln w="12700" cap="flat" cmpd="sng" algn="ctr">
            <a:solidFill>
              <a:schemeClr val="accent4"/>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18" name="Oval 17"/>
          <p:cNvSpPr/>
          <p:nvPr/>
        </p:nvSpPr>
        <p:spPr bwMode="auto">
          <a:xfrm>
            <a:off x="4206238" y="4877754"/>
            <a:ext cx="1256857" cy="366712"/>
          </a:xfrm>
          <a:prstGeom prst="ellipse">
            <a:avLst/>
          </a:prstGeom>
          <a:noFill/>
          <a:ln w="38100" cap="flat" cmpd="sng" algn="ctr">
            <a:solidFill>
              <a:schemeClr val="accent4"/>
            </a:solidFill>
            <a:prstDash val="solid"/>
            <a:round/>
            <a:headEnd type="none" w="lg" len="med"/>
            <a:tailEnd type="none" w="lg"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20" name="Oval 19"/>
          <p:cNvSpPr/>
          <p:nvPr/>
        </p:nvSpPr>
        <p:spPr bwMode="auto">
          <a:xfrm>
            <a:off x="3479470" y="4560125"/>
            <a:ext cx="380011" cy="185577"/>
          </a:xfrm>
          <a:prstGeom prst="ellipse">
            <a:avLst/>
          </a:prstGeom>
          <a:noFill/>
          <a:ln w="38100" cap="flat" cmpd="sng" algn="ctr">
            <a:solidFill>
              <a:schemeClr val="accent4"/>
            </a:solidFill>
            <a:prstDash val="solid"/>
            <a:round/>
            <a:headEnd type="none" w="lg" len="med"/>
            <a:tailEnd type="none" w="lg"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21" name="Action Button: Return 20">
            <a:hlinkClick r:id="" action="ppaction://hlinkshowjump?jump=lastslideviewed" highlightClick="1"/>
          </p:cNvPr>
          <p:cNvSpPr/>
          <p:nvPr/>
        </p:nvSpPr>
        <p:spPr bwMode="auto">
          <a:xfrm>
            <a:off x="8470669" y="6209607"/>
            <a:ext cx="673331" cy="648393"/>
          </a:xfrm>
          <a:prstGeom prst="actionButtonReturn">
            <a:avLst/>
          </a:prstGeom>
          <a:solidFill>
            <a:schemeClr val="accent4"/>
          </a:solidFill>
          <a:ln w="12700" cap="flat" cmpd="sng" algn="ctr">
            <a:solidFill>
              <a:schemeClr val="accent4"/>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22" name="Text Box 17 2"/>
          <p:cNvSpPr txBox="1">
            <a:spLocks noChangeArrowheads="1"/>
          </p:cNvSpPr>
          <p:nvPr/>
        </p:nvSpPr>
        <p:spPr bwMode="auto">
          <a:xfrm>
            <a:off x="1381125" y="5896630"/>
            <a:ext cx="4400564" cy="523220"/>
          </a:xfrm>
          <a:prstGeom prst="rect">
            <a:avLst/>
          </a:prstGeom>
          <a:noFill/>
          <a:ln w="12700">
            <a:noFill/>
            <a:miter lim="800000"/>
            <a:headEnd type="none" w="lg" len="med"/>
            <a:tailEnd type="none" w="lg" len="med"/>
          </a:ln>
          <a:effectLst/>
        </p:spPr>
        <p:txBody>
          <a:bodyPr wrap="none">
            <a:spAutoFit/>
          </a:bodyPr>
          <a:lstStyle/>
          <a:p>
            <a:r>
              <a:rPr lang="en-US" dirty="0"/>
              <a:t>shape factor for drag on flocs</a:t>
            </a:r>
          </a:p>
        </p:txBody>
      </p:sp>
      <p:cxnSp>
        <p:nvCxnSpPr>
          <p:cNvPr id="24" name="Straight Arrow Connector 23"/>
          <p:cNvCxnSpPr>
            <a:cxnSpLocks/>
            <a:stCxn id="22" idx="1"/>
          </p:cNvCxnSpPr>
          <p:nvPr/>
        </p:nvCxnSpPr>
        <p:spPr bwMode="auto">
          <a:xfrm rot="10800000">
            <a:off x="1296785" y="5655764"/>
            <a:ext cx="84340" cy="502477"/>
          </a:xfrm>
          <a:prstGeom prst="bentConnector2">
            <a:avLst/>
          </a:prstGeom>
          <a:noFill/>
          <a:ln w="12700" cap="flat" cmpd="sng" algn="ctr">
            <a:solidFill>
              <a:schemeClr val="tx1"/>
            </a:solidFill>
            <a:prstDash val="solid"/>
            <a:round/>
            <a:headEnd type="none" w="lg" len="med"/>
            <a:tailEnd type="arrow"/>
          </a:ln>
          <a:effectLst/>
        </p:spPr>
      </p:cxnSp>
      <p:sp>
        <p:nvSpPr>
          <p:cNvPr id="23" name="TextBox 22"/>
          <p:cNvSpPr txBox="1"/>
          <p:nvPr/>
        </p:nvSpPr>
        <p:spPr>
          <a:xfrm>
            <a:off x="6768935" y="0"/>
            <a:ext cx="2148345" cy="523220"/>
          </a:xfrm>
          <a:prstGeom prst="rect">
            <a:avLst/>
          </a:prstGeom>
          <a:noFill/>
        </p:spPr>
        <p:txBody>
          <a:bodyPr wrap="none" rtlCol="0">
            <a:spAutoFit/>
          </a:bodyPr>
          <a:lstStyle/>
          <a:p>
            <a:r>
              <a:rPr lang="en-US" dirty="0">
                <a:solidFill>
                  <a:schemeClr val="accent4"/>
                </a:solidFill>
              </a:rPr>
              <a:t>Laminar flow</a:t>
            </a:r>
          </a:p>
        </p:txBody>
      </p:sp>
      <p:pic>
        <p:nvPicPr>
          <p:cNvPr id="2" name="Picture 1"/>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379689" y="4991382"/>
            <a:ext cx="4978284" cy="664381"/>
          </a:xfrm>
          <a:prstGeom prst="rect">
            <a:avLst/>
          </a:prstGeom>
        </p:spPr>
      </p:pic>
    </p:spTree>
    <p:extLst>
      <p:ext uri="{BB962C8B-B14F-4D97-AF65-F5344CB8AC3E}">
        <p14:creationId xmlns:p14="http://schemas.microsoft.com/office/powerpoint/2010/main" val="8404063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0" grpId="0" animBg="1"/>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Coagulant dose</a:t>
            </a:r>
            <a:endParaRPr lang="en-US" dirty="0"/>
          </a:p>
        </p:txBody>
      </p:sp>
      <p:sp>
        <p:nvSpPr>
          <p:cNvPr id="3" name="Content Placeholder 2"/>
          <p:cNvSpPr>
            <a:spLocks noGrp="1"/>
          </p:cNvSpPr>
          <p:nvPr>
            <p:ph idx="1"/>
          </p:nvPr>
        </p:nvSpPr>
        <p:spPr>
          <a:xfrm>
            <a:off x="457199" y="1600200"/>
            <a:ext cx="8384959" cy="4525963"/>
          </a:xfrm>
        </p:spPr>
        <p:txBody>
          <a:bodyPr/>
          <a:lstStyle/>
          <a:p>
            <a:r>
              <a:rPr lang="en-US" dirty="0" smtClean="0"/>
              <a:t>How does the LFOM change the chemical dosing?</a:t>
            </a:r>
          </a:p>
          <a:p>
            <a:r>
              <a:rPr lang="en-US" dirty="0" smtClean="0"/>
              <a:t>How is coagulant dose chosen in response to flow rate through LFOM and other factors?</a:t>
            </a:r>
          </a:p>
          <a:p>
            <a:r>
              <a:rPr lang="en-US" dirty="0" smtClean="0"/>
              <a:t>How will having an equation for the flocculation model help us to know how much coagulant should be added for a given turbidity.</a:t>
            </a:r>
          </a:p>
        </p:txBody>
      </p:sp>
    </p:spTree>
    <p:extLst>
      <p:ext uri="{BB962C8B-B14F-4D97-AF65-F5344CB8AC3E}">
        <p14:creationId xmlns:p14="http://schemas.microsoft.com/office/powerpoint/2010/main" val="129308267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Flocculator elevations (as if it were one long channel)</a:t>
            </a:r>
            <a:endParaRPr lang="en-US" dirty="0"/>
          </a:p>
        </p:txBody>
      </p:sp>
      <p:grpSp>
        <p:nvGrpSpPr>
          <p:cNvPr id="42" name="Group 41"/>
          <p:cNvGrpSpPr/>
          <p:nvPr/>
        </p:nvGrpSpPr>
        <p:grpSpPr>
          <a:xfrm>
            <a:off x="150724" y="1818752"/>
            <a:ext cx="5740921" cy="4622241"/>
            <a:chOff x="703385" y="1818752"/>
            <a:chExt cx="7727182" cy="4622241"/>
          </a:xfrm>
        </p:grpSpPr>
        <p:sp>
          <p:nvSpPr>
            <p:cNvPr id="14" name="Right Triangle 13"/>
            <p:cNvSpPr/>
            <p:nvPr/>
          </p:nvSpPr>
          <p:spPr>
            <a:xfrm>
              <a:off x="703385" y="2103454"/>
              <a:ext cx="7717133" cy="66989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23481" y="2768321"/>
              <a:ext cx="7697037" cy="36475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703385" y="1818752"/>
              <a:ext cx="7727182" cy="4622241"/>
            </a:xfrm>
            <a:custGeom>
              <a:avLst/>
              <a:gdLst>
                <a:gd name="connsiteX0" fmla="*/ 0 w 7727182"/>
                <a:gd name="connsiteY0" fmla="*/ 10048 h 4622241"/>
                <a:gd name="connsiteX1" fmla="*/ 20096 w 7727182"/>
                <a:gd name="connsiteY1" fmla="*/ 4612193 h 4622241"/>
                <a:gd name="connsiteX2" fmla="*/ 7717134 w 7727182"/>
                <a:gd name="connsiteY2" fmla="*/ 4622241 h 4622241"/>
                <a:gd name="connsiteX3" fmla="*/ 7727182 w 7727182"/>
                <a:gd name="connsiteY3" fmla="*/ 0 h 4622241"/>
              </a:gdLst>
              <a:ahLst/>
              <a:cxnLst>
                <a:cxn ang="0">
                  <a:pos x="connsiteX0" y="connsiteY0"/>
                </a:cxn>
                <a:cxn ang="0">
                  <a:pos x="connsiteX1" y="connsiteY1"/>
                </a:cxn>
                <a:cxn ang="0">
                  <a:pos x="connsiteX2" y="connsiteY2"/>
                </a:cxn>
                <a:cxn ang="0">
                  <a:pos x="connsiteX3" y="connsiteY3"/>
                </a:cxn>
              </a:cxnLst>
              <a:rect l="l" t="t" r="r" b="b"/>
              <a:pathLst>
                <a:path w="7727182" h="4622241">
                  <a:moveTo>
                    <a:pt x="0" y="10048"/>
                  </a:moveTo>
                  <a:cubicBezTo>
                    <a:pt x="6699" y="1544096"/>
                    <a:pt x="13397" y="3078145"/>
                    <a:pt x="20096" y="4612193"/>
                  </a:cubicBezTo>
                  <a:lnTo>
                    <a:pt x="7717134" y="4622241"/>
                  </a:lnTo>
                  <a:cubicBezTo>
                    <a:pt x="7720483" y="3081494"/>
                    <a:pt x="7723833" y="1540747"/>
                    <a:pt x="772718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p:cNvGrpSpPr/>
          <p:nvPr/>
        </p:nvGrpSpPr>
        <p:grpSpPr>
          <a:xfrm>
            <a:off x="150725" y="1818752"/>
            <a:ext cx="5849070" cy="959617"/>
            <a:chOff x="150724" y="1818752"/>
            <a:chExt cx="8058778" cy="959617"/>
          </a:xfrm>
        </p:grpSpPr>
        <p:cxnSp>
          <p:nvCxnSpPr>
            <p:cNvPr id="10" name="Straight Connector 9"/>
            <p:cNvCxnSpPr/>
            <p:nvPr/>
          </p:nvCxnSpPr>
          <p:spPr>
            <a:xfrm flipV="1">
              <a:off x="150724" y="1818752"/>
              <a:ext cx="8058778" cy="1004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150724" y="1951055"/>
              <a:ext cx="8058778" cy="1004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50724" y="2083358"/>
              <a:ext cx="8058778" cy="1004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150724" y="2768321"/>
              <a:ext cx="8058778" cy="10048"/>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793818" y="1969503"/>
            <a:ext cx="634720" cy="4454770"/>
            <a:chOff x="1346479" y="1961103"/>
            <a:chExt cx="634720" cy="4454770"/>
          </a:xfrm>
        </p:grpSpPr>
        <p:cxnSp>
          <p:nvCxnSpPr>
            <p:cNvPr id="8" name="Straight Connector 7"/>
            <p:cNvCxnSpPr/>
            <p:nvPr/>
          </p:nvCxnSpPr>
          <p:spPr>
            <a:xfrm>
              <a:off x="1346479" y="1961103"/>
              <a:ext cx="0" cy="38468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981199" y="3406391"/>
              <a:ext cx="0" cy="30094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p:nvGrpSpPr>
        <p:grpSpPr>
          <a:xfrm>
            <a:off x="2061578" y="1969503"/>
            <a:ext cx="634720" cy="4454770"/>
            <a:chOff x="1346479" y="1961103"/>
            <a:chExt cx="634720" cy="4454770"/>
          </a:xfrm>
        </p:grpSpPr>
        <p:cxnSp>
          <p:nvCxnSpPr>
            <p:cNvPr id="28" name="Straight Connector 27"/>
            <p:cNvCxnSpPr/>
            <p:nvPr/>
          </p:nvCxnSpPr>
          <p:spPr>
            <a:xfrm>
              <a:off x="1346479" y="1961103"/>
              <a:ext cx="0" cy="38468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981199" y="3406391"/>
              <a:ext cx="0" cy="30094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3329338" y="1969503"/>
            <a:ext cx="634720" cy="4454770"/>
            <a:chOff x="1346479" y="1961103"/>
            <a:chExt cx="634720" cy="4454770"/>
          </a:xfrm>
        </p:grpSpPr>
        <p:cxnSp>
          <p:nvCxnSpPr>
            <p:cNvPr id="31" name="Straight Connector 30"/>
            <p:cNvCxnSpPr/>
            <p:nvPr/>
          </p:nvCxnSpPr>
          <p:spPr>
            <a:xfrm>
              <a:off x="1346479" y="1961103"/>
              <a:ext cx="0" cy="38468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981199" y="3406391"/>
              <a:ext cx="0" cy="30094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4597098" y="1969503"/>
            <a:ext cx="634720" cy="4454770"/>
            <a:chOff x="1346479" y="1961103"/>
            <a:chExt cx="634720" cy="4454770"/>
          </a:xfrm>
        </p:grpSpPr>
        <p:cxnSp>
          <p:nvCxnSpPr>
            <p:cNvPr id="34" name="Straight Connector 33"/>
            <p:cNvCxnSpPr/>
            <p:nvPr/>
          </p:nvCxnSpPr>
          <p:spPr>
            <a:xfrm>
              <a:off x="1346479" y="1961103"/>
              <a:ext cx="0" cy="38468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981199" y="3406391"/>
              <a:ext cx="0" cy="30094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6097623" y="2568266"/>
            <a:ext cx="3128100" cy="400110"/>
          </a:xfrm>
          <a:prstGeom prst="rect">
            <a:avLst/>
          </a:prstGeom>
          <a:noFill/>
        </p:spPr>
        <p:txBody>
          <a:bodyPr wrap="none" rtlCol="0">
            <a:spAutoFit/>
          </a:bodyPr>
          <a:lstStyle/>
          <a:p>
            <a:r>
              <a:rPr lang="en-US" sz="2000" dirty="0" smtClean="0"/>
              <a:t>Water depth of </a:t>
            </a:r>
            <a:r>
              <a:rPr lang="en-US" sz="2000" dirty="0" err="1" smtClean="0"/>
              <a:t>sed</a:t>
            </a:r>
            <a:r>
              <a:rPr lang="en-US" sz="2000" dirty="0" smtClean="0"/>
              <a:t> tank </a:t>
            </a:r>
            <a:r>
              <a:rPr lang="en-US" sz="2000" dirty="0"/>
              <a:t>inlet</a:t>
            </a:r>
          </a:p>
        </p:txBody>
      </p:sp>
      <p:sp>
        <p:nvSpPr>
          <p:cNvPr id="45" name="TextBox 44"/>
          <p:cNvSpPr txBox="1"/>
          <p:nvPr/>
        </p:nvSpPr>
        <p:spPr>
          <a:xfrm>
            <a:off x="6234172" y="2193927"/>
            <a:ext cx="2359941" cy="400110"/>
          </a:xfrm>
          <a:prstGeom prst="rect">
            <a:avLst/>
          </a:prstGeom>
          <a:noFill/>
        </p:spPr>
        <p:txBody>
          <a:bodyPr wrap="none" rtlCol="0">
            <a:spAutoFit/>
          </a:bodyPr>
          <a:lstStyle/>
          <a:p>
            <a:r>
              <a:rPr lang="en-US" sz="2000" dirty="0" smtClean="0"/>
              <a:t>Flocculator head loss</a:t>
            </a:r>
            <a:endParaRPr lang="en-US" sz="2000" dirty="0"/>
          </a:p>
        </p:txBody>
      </p:sp>
      <p:sp>
        <p:nvSpPr>
          <p:cNvPr id="46" name="Right Brace 45"/>
          <p:cNvSpPr/>
          <p:nvPr/>
        </p:nvSpPr>
        <p:spPr>
          <a:xfrm>
            <a:off x="6005719" y="1818752"/>
            <a:ext cx="166254" cy="2646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p:cNvSpPr txBox="1"/>
          <p:nvPr/>
        </p:nvSpPr>
        <p:spPr>
          <a:xfrm>
            <a:off x="6225011" y="1745174"/>
            <a:ext cx="1223412" cy="400110"/>
          </a:xfrm>
          <a:prstGeom prst="rect">
            <a:avLst/>
          </a:prstGeom>
          <a:noFill/>
        </p:spPr>
        <p:txBody>
          <a:bodyPr wrap="none" rtlCol="0">
            <a:spAutoFit/>
          </a:bodyPr>
          <a:lstStyle/>
          <a:p>
            <a:r>
              <a:rPr lang="en-US" sz="2000" dirty="0" smtClean="0"/>
              <a:t>Freeboard</a:t>
            </a:r>
            <a:endParaRPr lang="en-US" sz="2000" dirty="0"/>
          </a:p>
        </p:txBody>
      </p:sp>
      <p:sp>
        <p:nvSpPr>
          <p:cNvPr id="48" name="Right Brace 47"/>
          <p:cNvSpPr/>
          <p:nvPr/>
        </p:nvSpPr>
        <p:spPr>
          <a:xfrm>
            <a:off x="5999794" y="2084347"/>
            <a:ext cx="195659" cy="68397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Right Brace 48"/>
          <p:cNvSpPr/>
          <p:nvPr/>
        </p:nvSpPr>
        <p:spPr>
          <a:xfrm>
            <a:off x="6018432" y="2778369"/>
            <a:ext cx="215740" cy="36459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TextBox 49"/>
          <p:cNvSpPr txBox="1"/>
          <p:nvPr/>
        </p:nvSpPr>
        <p:spPr>
          <a:xfrm>
            <a:off x="6266669" y="4362209"/>
            <a:ext cx="786104" cy="400110"/>
          </a:xfrm>
          <a:prstGeom prst="rect">
            <a:avLst/>
          </a:prstGeom>
          <a:noFill/>
        </p:spPr>
        <p:txBody>
          <a:bodyPr wrap="square" rtlCol="0">
            <a:spAutoFit/>
          </a:bodyPr>
          <a:lstStyle/>
          <a:p>
            <a:r>
              <a:rPr lang="en-US" sz="2000" dirty="0" err="1" smtClean="0"/>
              <a:t>H</a:t>
            </a:r>
            <a:r>
              <a:rPr lang="en-US" sz="2000" baseline="-25000" dirty="0" err="1" smtClean="0"/>
              <a:t>Floc</a:t>
            </a:r>
            <a:endParaRPr lang="en-US" sz="2000" dirty="0"/>
          </a:p>
        </p:txBody>
      </p:sp>
      <p:sp>
        <p:nvSpPr>
          <p:cNvPr id="53" name="TextBox 52"/>
          <p:cNvSpPr txBox="1"/>
          <p:nvPr/>
        </p:nvSpPr>
        <p:spPr>
          <a:xfrm rot="16200000">
            <a:off x="2197363" y="4486121"/>
            <a:ext cx="647934" cy="400110"/>
          </a:xfrm>
          <a:prstGeom prst="rect">
            <a:avLst/>
          </a:prstGeom>
          <a:noFill/>
        </p:spPr>
        <p:txBody>
          <a:bodyPr wrap="none" rtlCol="0">
            <a:spAutoFit/>
          </a:bodyPr>
          <a:lstStyle/>
          <a:p>
            <a:r>
              <a:rPr lang="en-US" sz="2000" dirty="0" smtClean="0"/>
              <a:t>0.4S</a:t>
            </a:r>
            <a:endParaRPr lang="en-US" sz="2000" dirty="0"/>
          </a:p>
        </p:txBody>
      </p:sp>
      <p:grpSp>
        <p:nvGrpSpPr>
          <p:cNvPr id="62" name="Group 61"/>
          <p:cNvGrpSpPr/>
          <p:nvPr/>
        </p:nvGrpSpPr>
        <p:grpSpPr>
          <a:xfrm>
            <a:off x="-173006" y="4274670"/>
            <a:ext cx="5876440" cy="704088"/>
            <a:chOff x="-258731" y="4274670"/>
            <a:chExt cx="5976262" cy="704088"/>
          </a:xfrm>
        </p:grpSpPr>
        <p:sp>
          <p:nvSpPr>
            <p:cNvPr id="51" name="Block Arc 50"/>
            <p:cNvSpPr/>
            <p:nvPr/>
          </p:nvSpPr>
          <p:spPr>
            <a:xfrm rot="5400000">
              <a:off x="-258731" y="4274670"/>
              <a:ext cx="704088" cy="704088"/>
            </a:xfrm>
            <a:prstGeom prst="blockArc">
              <a:avLst>
                <a:gd name="adj1" fmla="val 10800000"/>
                <a:gd name="adj2" fmla="val 143159"/>
                <a:gd name="adj3" fmla="val 37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Block Arc 53"/>
            <p:cNvSpPr/>
            <p:nvPr/>
          </p:nvSpPr>
          <p:spPr>
            <a:xfrm rot="5400000">
              <a:off x="384809" y="4274670"/>
              <a:ext cx="704088" cy="704088"/>
            </a:xfrm>
            <a:prstGeom prst="blockArc">
              <a:avLst>
                <a:gd name="adj1" fmla="val 10800000"/>
                <a:gd name="adj2" fmla="val 143159"/>
                <a:gd name="adj3" fmla="val 37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Block Arc 54"/>
            <p:cNvSpPr/>
            <p:nvPr/>
          </p:nvSpPr>
          <p:spPr>
            <a:xfrm rot="5400000">
              <a:off x="1028349" y="4274670"/>
              <a:ext cx="704088" cy="704088"/>
            </a:xfrm>
            <a:prstGeom prst="blockArc">
              <a:avLst>
                <a:gd name="adj1" fmla="val 10800000"/>
                <a:gd name="adj2" fmla="val 143159"/>
                <a:gd name="adj3" fmla="val 37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Block Arc 55"/>
            <p:cNvSpPr/>
            <p:nvPr/>
          </p:nvSpPr>
          <p:spPr>
            <a:xfrm rot="5400000">
              <a:off x="1671889" y="4274670"/>
              <a:ext cx="704088" cy="704088"/>
            </a:xfrm>
            <a:prstGeom prst="blockArc">
              <a:avLst>
                <a:gd name="adj1" fmla="val 10800000"/>
                <a:gd name="adj2" fmla="val 143159"/>
                <a:gd name="adj3" fmla="val 37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Block Arc 56"/>
            <p:cNvSpPr/>
            <p:nvPr/>
          </p:nvSpPr>
          <p:spPr>
            <a:xfrm rot="5400000">
              <a:off x="2315429" y="4274670"/>
              <a:ext cx="704088" cy="704088"/>
            </a:xfrm>
            <a:prstGeom prst="blockArc">
              <a:avLst>
                <a:gd name="adj1" fmla="val 10800000"/>
                <a:gd name="adj2" fmla="val 143159"/>
                <a:gd name="adj3" fmla="val 37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Block Arc 57"/>
            <p:cNvSpPr/>
            <p:nvPr/>
          </p:nvSpPr>
          <p:spPr>
            <a:xfrm rot="5400000">
              <a:off x="2958969" y="4274670"/>
              <a:ext cx="704088" cy="704088"/>
            </a:xfrm>
            <a:prstGeom prst="blockArc">
              <a:avLst>
                <a:gd name="adj1" fmla="val 10800000"/>
                <a:gd name="adj2" fmla="val 143159"/>
                <a:gd name="adj3" fmla="val 37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9" name="Block Arc 58"/>
            <p:cNvSpPr/>
            <p:nvPr/>
          </p:nvSpPr>
          <p:spPr>
            <a:xfrm rot="5400000">
              <a:off x="3602509" y="4274670"/>
              <a:ext cx="704088" cy="704088"/>
            </a:xfrm>
            <a:prstGeom prst="blockArc">
              <a:avLst>
                <a:gd name="adj1" fmla="val 10800000"/>
                <a:gd name="adj2" fmla="val 143159"/>
                <a:gd name="adj3" fmla="val 37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Block Arc 59"/>
            <p:cNvSpPr/>
            <p:nvPr/>
          </p:nvSpPr>
          <p:spPr>
            <a:xfrm rot="5400000">
              <a:off x="4246049" y="4274670"/>
              <a:ext cx="704088" cy="704088"/>
            </a:xfrm>
            <a:prstGeom prst="blockArc">
              <a:avLst>
                <a:gd name="adj1" fmla="val 10800000"/>
                <a:gd name="adj2" fmla="val 143159"/>
                <a:gd name="adj3" fmla="val 37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Block Arc 60"/>
            <p:cNvSpPr/>
            <p:nvPr/>
          </p:nvSpPr>
          <p:spPr>
            <a:xfrm rot="5400000">
              <a:off x="5392421" y="4464159"/>
              <a:ext cx="325110" cy="325110"/>
            </a:xfrm>
            <a:prstGeom prst="blockArc">
              <a:avLst>
                <a:gd name="adj1" fmla="val 479962"/>
                <a:gd name="adj2" fmla="val 143159"/>
                <a:gd name="adj3" fmla="val 37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63" name="Picture 62">
            <a:extLst>
              <a:ext uri="{FF2B5EF4-FFF2-40B4-BE49-F238E27FC236}">
                <a16:creationId xmlns:a16="http://schemas.microsoft.com/office/drawing/2014/main" id="{B2EDC9F0-FA40-44CD-8C46-4D52C752604A}"/>
              </a:ext>
            </a:extLst>
          </p:cNvPr>
          <p:cNvPicPr>
            <a:picLocks noChangeAspect="1"/>
          </p:cNvPicPr>
          <p:nvPr>
            <p:custDataLst>
              <p:tags r:id="rId1"/>
            </p:custDataLst>
          </p:nvPr>
        </p:nvPicPr>
        <p:blipFill>
          <a:blip r:embed="rId3"/>
          <a:stretch>
            <a:fillRect/>
          </a:stretch>
        </p:blipFill>
        <p:spPr>
          <a:xfrm>
            <a:off x="6360959" y="5121793"/>
            <a:ext cx="2095543" cy="696686"/>
          </a:xfrm>
          <a:prstGeom prst="rect">
            <a:avLst/>
          </a:prstGeom>
        </p:spPr>
      </p:pic>
      <p:sp>
        <p:nvSpPr>
          <p:cNvPr id="64" name="TextBox 63"/>
          <p:cNvSpPr txBox="1"/>
          <p:nvPr/>
        </p:nvSpPr>
        <p:spPr>
          <a:xfrm>
            <a:off x="1907864" y="5964332"/>
            <a:ext cx="327334" cy="400110"/>
          </a:xfrm>
          <a:prstGeom prst="rect">
            <a:avLst/>
          </a:prstGeom>
          <a:noFill/>
        </p:spPr>
        <p:txBody>
          <a:bodyPr wrap="none" rtlCol="0">
            <a:spAutoFit/>
          </a:bodyPr>
          <a:lstStyle/>
          <a:p>
            <a:r>
              <a:rPr lang="en-US" sz="2000" dirty="0" smtClean="0"/>
              <a:t>S</a:t>
            </a:r>
            <a:endParaRPr lang="en-US" sz="2000" dirty="0"/>
          </a:p>
        </p:txBody>
      </p:sp>
      <p:sp>
        <p:nvSpPr>
          <p:cNvPr id="65" name="TextBox 64"/>
          <p:cNvSpPr txBox="1"/>
          <p:nvPr/>
        </p:nvSpPr>
        <p:spPr>
          <a:xfrm>
            <a:off x="2204457" y="5470136"/>
            <a:ext cx="327334" cy="400110"/>
          </a:xfrm>
          <a:prstGeom prst="rect">
            <a:avLst/>
          </a:prstGeom>
          <a:noFill/>
        </p:spPr>
        <p:txBody>
          <a:bodyPr wrap="none" rtlCol="0">
            <a:spAutoFit/>
          </a:bodyPr>
          <a:lstStyle/>
          <a:p>
            <a:r>
              <a:rPr lang="en-US" sz="2000" dirty="0" smtClean="0"/>
              <a:t>S</a:t>
            </a:r>
            <a:endParaRPr lang="en-US" sz="2000" dirty="0"/>
          </a:p>
        </p:txBody>
      </p:sp>
      <p:sp>
        <p:nvSpPr>
          <p:cNvPr id="66" name="TextBox 65"/>
          <p:cNvSpPr txBox="1"/>
          <p:nvPr/>
        </p:nvSpPr>
        <p:spPr>
          <a:xfrm>
            <a:off x="2523552" y="2920595"/>
            <a:ext cx="327334" cy="400110"/>
          </a:xfrm>
          <a:prstGeom prst="rect">
            <a:avLst/>
          </a:prstGeom>
          <a:noFill/>
        </p:spPr>
        <p:txBody>
          <a:bodyPr wrap="none" rtlCol="0">
            <a:spAutoFit/>
          </a:bodyPr>
          <a:lstStyle/>
          <a:p>
            <a:r>
              <a:rPr lang="en-US" sz="2000" dirty="0" smtClean="0"/>
              <a:t>S</a:t>
            </a:r>
            <a:endParaRPr lang="en-US" sz="2000" dirty="0"/>
          </a:p>
        </p:txBody>
      </p:sp>
      <p:sp>
        <p:nvSpPr>
          <p:cNvPr id="67" name="TextBox 66"/>
          <p:cNvSpPr txBox="1"/>
          <p:nvPr/>
        </p:nvSpPr>
        <p:spPr>
          <a:xfrm>
            <a:off x="7005054" y="3288316"/>
            <a:ext cx="2124548" cy="1631216"/>
          </a:xfrm>
          <a:prstGeom prst="rect">
            <a:avLst/>
          </a:prstGeom>
          <a:noFill/>
        </p:spPr>
        <p:txBody>
          <a:bodyPr wrap="square" rtlCol="0">
            <a:spAutoFit/>
          </a:bodyPr>
          <a:lstStyle/>
          <a:p>
            <a:r>
              <a:rPr lang="en-US" sz="2000" dirty="0" smtClean="0"/>
              <a:t>We ignore triangle of fluid caused by head loss when calculating residence time</a:t>
            </a:r>
            <a:endParaRPr lang="en-US" sz="2000" dirty="0"/>
          </a:p>
        </p:txBody>
      </p:sp>
    </p:spTree>
    <p:extLst>
      <p:ext uri="{BB962C8B-B14F-4D97-AF65-F5344CB8AC3E}">
        <p14:creationId xmlns:p14="http://schemas.microsoft.com/office/powerpoint/2010/main" val="350894616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the AguaClara design so different from traditional designs?</a:t>
            </a:r>
            <a:endParaRPr lang="en-US" dirty="0"/>
          </a:p>
        </p:txBody>
      </p:sp>
      <p:sp>
        <p:nvSpPr>
          <p:cNvPr id="3" name="Content Placeholder 2"/>
          <p:cNvSpPr>
            <a:spLocks noGrp="1"/>
          </p:cNvSpPr>
          <p:nvPr>
            <p:ph idx="1"/>
          </p:nvPr>
        </p:nvSpPr>
        <p:spPr/>
        <p:txBody>
          <a:bodyPr/>
          <a:lstStyle/>
          <a:p>
            <a:r>
              <a:rPr lang="en-US" dirty="0" smtClean="0"/>
              <a:t>Why lower </a:t>
            </a:r>
            <a:r>
              <a:rPr lang="en-US" dirty="0" err="1" smtClean="0"/>
              <a:t>G</a:t>
            </a:r>
            <a:r>
              <a:rPr lang="en-US" baseline="-25000" dirty="0" err="1" smtClean="0"/>
              <a:t>CS</a:t>
            </a:r>
            <a:r>
              <a:rPr lang="en-US" dirty="0" err="1" smtClean="0">
                <a:latin typeface="Symbol" panose="05050102010706020507" pitchFamily="18" charset="2"/>
              </a:rPr>
              <a:t>q</a:t>
            </a:r>
            <a:r>
              <a:rPr lang="en-US" dirty="0" smtClean="0"/>
              <a:t>?</a:t>
            </a:r>
          </a:p>
          <a:p>
            <a:pPr lvl="1"/>
            <a:r>
              <a:rPr lang="en-US" dirty="0" smtClean="0"/>
              <a:t>Uniform velocity gradient</a:t>
            </a:r>
          </a:p>
          <a:p>
            <a:pPr lvl="1"/>
            <a:r>
              <a:rPr lang="en-US" dirty="0" smtClean="0"/>
              <a:t>Close to plug flow (no short circuiting)</a:t>
            </a:r>
          </a:p>
          <a:p>
            <a:r>
              <a:rPr lang="en-US" dirty="0" smtClean="0"/>
              <a:t>Why not tapered G</a:t>
            </a:r>
            <a:r>
              <a:rPr lang="en-US" baseline="-25000" dirty="0" smtClean="0"/>
              <a:t>CS</a:t>
            </a:r>
            <a:r>
              <a:rPr lang="en-US" dirty="0" smtClean="0"/>
              <a:t>?</a:t>
            </a:r>
          </a:p>
          <a:p>
            <a:r>
              <a:rPr lang="en-US" dirty="0" smtClean="0"/>
              <a:t>Why much higher </a:t>
            </a:r>
            <a:r>
              <a:rPr lang="en-US" dirty="0"/>
              <a:t>G</a:t>
            </a:r>
            <a:r>
              <a:rPr lang="en-US" baseline="-25000" dirty="0"/>
              <a:t>CS</a:t>
            </a:r>
            <a:r>
              <a:rPr lang="en-US" dirty="0" smtClean="0"/>
              <a:t>?</a:t>
            </a:r>
          </a:p>
          <a:p>
            <a:r>
              <a:rPr lang="en-US" dirty="0" smtClean="0"/>
              <a:t>Why can’t H/S be less than 2?</a:t>
            </a:r>
          </a:p>
          <a:p>
            <a:r>
              <a:rPr lang="en-US" dirty="0" smtClean="0"/>
              <a:t>What is wrong with H/S greater than 6?</a:t>
            </a:r>
          </a:p>
          <a:p>
            <a:endParaRPr lang="en-US" dirty="0" smtClean="0"/>
          </a:p>
          <a:p>
            <a:endParaRPr lang="en-US" dirty="0"/>
          </a:p>
        </p:txBody>
      </p:sp>
    </p:spTree>
    <p:extLst>
      <p:ext uri="{BB962C8B-B14F-4D97-AF65-F5344CB8AC3E}">
        <p14:creationId xmlns:p14="http://schemas.microsoft.com/office/powerpoint/2010/main" val="329047530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particle concentration</a:t>
            </a:r>
            <a:endParaRPr lang="en-US" dirty="0"/>
          </a:p>
        </p:txBody>
      </p:sp>
      <p:pic>
        <p:nvPicPr>
          <p:cNvPr id="5" name="Picture 4"/>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518123" y="2816627"/>
            <a:ext cx="2184400" cy="616113"/>
          </a:xfrm>
          <a:prstGeom prst="rect">
            <a:avLst/>
          </a:prstGeom>
        </p:spPr>
      </p:pic>
      <p:pic>
        <p:nvPicPr>
          <p:cNvPr id="4" name="Picture 3"/>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635353" y="1807376"/>
            <a:ext cx="1835909" cy="726274"/>
          </a:xfrm>
          <a:prstGeom prst="rect">
            <a:avLst/>
          </a:prstGeom>
        </p:spPr>
      </p:pic>
      <p:pic>
        <p:nvPicPr>
          <p:cNvPr id="12" name="Picture 11">
            <a:extLst>
              <a:ext uri="{FF2B5EF4-FFF2-40B4-BE49-F238E27FC236}">
                <a16:creationId xmlns:a16="http://schemas.microsoft.com/office/drawing/2014/main" id="{5807671D-6591-4BDF-B0FA-4F8FD2E88A55}"/>
              </a:ext>
            </a:extLst>
          </p:cNvPr>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4409273" y="1828418"/>
            <a:ext cx="857905" cy="684190"/>
          </a:xfrm>
          <a:prstGeom prst="rect">
            <a:avLst/>
          </a:prstGeom>
        </p:spPr>
      </p:pic>
      <p:pic>
        <p:nvPicPr>
          <p:cNvPr id="14" name="Picture 13">
            <a:extLst>
              <a:ext uri="{FF2B5EF4-FFF2-40B4-BE49-F238E27FC236}">
                <a16:creationId xmlns:a16="http://schemas.microsoft.com/office/drawing/2014/main" id="{2895DF38-88BD-4A42-8592-05F7EA3D6E72}"/>
              </a:ext>
            </a:extLst>
          </p:cNvPr>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4292042" y="2816627"/>
            <a:ext cx="1773309" cy="684190"/>
          </a:xfrm>
          <a:prstGeom prst="rect">
            <a:avLst/>
          </a:prstGeom>
        </p:spPr>
      </p:pic>
      <p:pic>
        <p:nvPicPr>
          <p:cNvPr id="6" name="Picture 5"/>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518123" y="3821999"/>
            <a:ext cx="2829547" cy="1081506"/>
          </a:xfrm>
          <a:prstGeom prst="rect">
            <a:avLst/>
          </a:prstGeom>
        </p:spPr>
      </p:pic>
      <p:pic>
        <p:nvPicPr>
          <p:cNvPr id="18" name="Picture 17">
            <a:extLst>
              <a:ext uri="{FF2B5EF4-FFF2-40B4-BE49-F238E27FC236}">
                <a16:creationId xmlns:a16="http://schemas.microsoft.com/office/drawing/2014/main" id="{4937D9B0-5E23-40E7-B018-06F5BB25EB00}"/>
              </a:ext>
            </a:extLst>
          </p:cNvPr>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4292042" y="3822000"/>
            <a:ext cx="2234565" cy="823542"/>
          </a:xfrm>
          <a:prstGeom prst="rect">
            <a:avLst/>
          </a:prstGeom>
        </p:spPr>
      </p:pic>
      <p:sp>
        <p:nvSpPr>
          <p:cNvPr id="3" name="TextBox 2"/>
          <p:cNvSpPr txBox="1"/>
          <p:nvPr/>
        </p:nvSpPr>
        <p:spPr>
          <a:xfrm>
            <a:off x="120221" y="5166387"/>
            <a:ext cx="8096832" cy="1569660"/>
          </a:xfrm>
          <a:prstGeom prst="rect">
            <a:avLst/>
          </a:prstGeom>
          <a:noFill/>
        </p:spPr>
        <p:txBody>
          <a:bodyPr wrap="none" rtlCol="0">
            <a:spAutoFit/>
          </a:bodyPr>
          <a:lstStyle/>
          <a:p>
            <a:r>
              <a:rPr lang="en-US" sz="2400" dirty="0" smtClean="0"/>
              <a:t>k </a:t>
            </a:r>
            <a:r>
              <a:rPr lang="en-US" sz="2400" dirty="0" smtClean="0">
                <a:hlinkClick r:id="rId14"/>
              </a:rPr>
              <a:t>determined by William </a:t>
            </a:r>
            <a:r>
              <a:rPr lang="en-US" sz="2400" dirty="0" err="1" smtClean="0">
                <a:hlinkClick r:id="rId14"/>
              </a:rPr>
              <a:t>Pennock</a:t>
            </a:r>
            <a:r>
              <a:rPr lang="en-US" sz="2400" dirty="0" smtClean="0"/>
              <a:t> to have a value of about 0.03.</a:t>
            </a:r>
          </a:p>
          <a:p>
            <a:r>
              <a:rPr lang="en-US" sz="2400" dirty="0" smtClean="0"/>
              <a:t>Clay diameter assumed to be 7 micrometer</a:t>
            </a:r>
          </a:p>
          <a:p>
            <a:r>
              <a:rPr lang="en-US" sz="2400" dirty="0" smtClean="0"/>
              <a:t>68 NTU = 100 mg/L Kaolin clay</a:t>
            </a:r>
          </a:p>
          <a:p>
            <a:r>
              <a:rPr lang="en-US" sz="2400" dirty="0" smtClean="0"/>
              <a:t>Coagulant nanoparticles = 90 nm in diameter</a:t>
            </a:r>
            <a:endParaRPr lang="en-US" sz="2400" dirty="0"/>
          </a:p>
        </p:txBody>
      </p:sp>
    </p:spTree>
    <p:extLst>
      <p:ext uri="{BB962C8B-B14F-4D97-AF65-F5344CB8AC3E}">
        <p14:creationId xmlns:p14="http://schemas.microsoft.com/office/powerpoint/2010/main" val="4121283560"/>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clrChange>
              <a:clrFrom>
                <a:srgbClr val="212830"/>
              </a:clrFrom>
              <a:clrTo>
                <a:srgbClr val="212830">
                  <a:alpha val="0"/>
                </a:srgbClr>
              </a:clrTo>
            </a:clrChange>
            <a:extLst>
              <a:ext uri="{28A0092B-C50C-407E-A947-70E740481C1C}">
                <a14:useLocalDpi xmlns:a14="http://schemas.microsoft.com/office/drawing/2010/main" val="0"/>
              </a:ext>
            </a:extLst>
          </a:blip>
          <a:srcRect/>
          <a:stretch>
            <a:fillRect/>
          </a:stretch>
        </p:blipFill>
        <p:spPr bwMode="auto">
          <a:xfrm>
            <a:off x="704850" y="0"/>
            <a:ext cx="7943851" cy="6879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183864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examples of major and minor losses?</a:t>
            </a:r>
          </a:p>
        </p:txBody>
      </p:sp>
      <p:sp>
        <p:nvSpPr>
          <p:cNvPr id="3" name="Content Placeholder 2"/>
          <p:cNvSpPr>
            <a:spLocks noGrp="1"/>
          </p:cNvSpPr>
          <p:nvPr>
            <p:ph idx="1"/>
          </p:nvPr>
        </p:nvSpPr>
        <p:spPr>
          <a:xfrm>
            <a:off x="609828" y="1728908"/>
            <a:ext cx="7959436" cy="4114800"/>
          </a:xfrm>
        </p:spPr>
        <p:txBody>
          <a:bodyPr/>
          <a:lstStyle/>
          <a:p>
            <a:r>
              <a:rPr lang="en-US" dirty="0"/>
              <a:t>Major: Caused by</a:t>
            </a:r>
            <a:br>
              <a:rPr lang="en-US" dirty="0"/>
            </a:br>
            <a:r>
              <a:rPr lang="en-US" dirty="0"/>
              <a:t>shear with the </a:t>
            </a:r>
            <a:br>
              <a:rPr lang="en-US" dirty="0"/>
            </a:br>
            <a:r>
              <a:rPr lang="en-US" dirty="0"/>
              <a:t>solid surface</a:t>
            </a:r>
          </a:p>
          <a:p>
            <a:pPr lvl="1"/>
            <a:r>
              <a:rPr lang="en-US" dirty="0"/>
              <a:t>Pipe walls</a:t>
            </a:r>
          </a:p>
          <a:p>
            <a:pPr lvl="1"/>
            <a:r>
              <a:rPr lang="en-US" dirty="0"/>
              <a:t>Flocculator baffle surfaces (insignificant)</a:t>
            </a:r>
          </a:p>
          <a:p>
            <a:r>
              <a:rPr lang="en-US" dirty="0"/>
              <a:t>Minor: Flow expansions (analogous to pressure drag)</a:t>
            </a:r>
          </a:p>
          <a:p>
            <a:pPr lvl="1"/>
            <a:r>
              <a:rPr lang="en-US" dirty="0"/>
              <a:t>Orifice, elbow, valve, any place where flow is expanding!</a:t>
            </a:r>
          </a:p>
          <a:p>
            <a:pPr lvl="1"/>
            <a:r>
              <a:rPr lang="en-US" dirty="0"/>
              <a:t>KE is converted into 2 things!</a:t>
            </a:r>
          </a:p>
          <a:p>
            <a:pPr lvl="1"/>
            <a:endParaRPr lang="en-US" dirty="0"/>
          </a:p>
          <a:p>
            <a:endParaRPr lang="en-US" dirty="0"/>
          </a:p>
        </p:txBody>
      </p:sp>
      <p:sp>
        <p:nvSpPr>
          <p:cNvPr id="4" name="Rectangle 3"/>
          <p:cNvSpPr/>
          <p:nvPr/>
        </p:nvSpPr>
        <p:spPr bwMode="auto">
          <a:xfrm>
            <a:off x="4049241" y="3159693"/>
            <a:ext cx="4845377" cy="490193"/>
          </a:xfrm>
          <a:prstGeom prst="rect">
            <a:avLst/>
          </a:prstGeom>
          <a:solidFill>
            <a:schemeClr val="bg1"/>
          </a:solidFill>
          <a:ln w="12700" cap="flat" cmpd="sng" algn="ctr">
            <a:no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5" name="Rectangle 3"/>
          <p:cNvSpPr>
            <a:spLocks noChangeArrowheads="1"/>
          </p:cNvSpPr>
          <p:nvPr/>
        </p:nvSpPr>
        <p:spPr bwMode="auto">
          <a:xfrm>
            <a:off x="4894202" y="1924691"/>
            <a:ext cx="3629025" cy="1058128"/>
          </a:xfrm>
          <a:prstGeom prst="rect">
            <a:avLst/>
          </a:prstGeom>
          <a:solidFill>
            <a:schemeClr val="hlink"/>
          </a:solidFill>
          <a:ln w="12700">
            <a:solidFill>
              <a:schemeClr val="tx1"/>
            </a:solidFill>
            <a:miter lim="800000"/>
            <a:headEnd/>
            <a:tailEnd/>
          </a:ln>
          <a:effectLst/>
        </p:spPr>
        <p:txBody>
          <a:bodyPr wrap="none" anchor="ctr"/>
          <a:lstStyle/>
          <a:p>
            <a:endParaRPr lang="en-US"/>
          </a:p>
        </p:txBody>
      </p:sp>
      <p:grpSp>
        <p:nvGrpSpPr>
          <p:cNvPr id="6" name="Group 4"/>
          <p:cNvGrpSpPr>
            <a:grpSpLocks/>
          </p:cNvGrpSpPr>
          <p:nvPr/>
        </p:nvGrpSpPr>
        <p:grpSpPr bwMode="auto">
          <a:xfrm>
            <a:off x="4508439" y="1928639"/>
            <a:ext cx="3821113" cy="1548697"/>
            <a:chOff x="2274" y="1216"/>
            <a:chExt cx="2407" cy="1569"/>
          </a:xfrm>
        </p:grpSpPr>
        <p:grpSp>
          <p:nvGrpSpPr>
            <p:cNvPr id="7" name="Group 5"/>
            <p:cNvGrpSpPr>
              <a:grpSpLocks/>
            </p:cNvGrpSpPr>
            <p:nvPr/>
          </p:nvGrpSpPr>
          <p:grpSpPr bwMode="auto">
            <a:xfrm>
              <a:off x="3504" y="1216"/>
              <a:ext cx="1177" cy="1073"/>
              <a:chOff x="3320" y="2160"/>
              <a:chExt cx="1529" cy="1073"/>
            </a:xfrm>
          </p:grpSpPr>
          <p:sp>
            <p:nvSpPr>
              <p:cNvPr id="9" name="Freeform 6"/>
              <p:cNvSpPr>
                <a:spLocks/>
              </p:cNvSpPr>
              <p:nvPr/>
            </p:nvSpPr>
            <p:spPr bwMode="auto">
              <a:xfrm>
                <a:off x="3320" y="2696"/>
                <a:ext cx="1529" cy="537"/>
              </a:xfrm>
              <a:custGeom>
                <a:avLst/>
                <a:gdLst/>
                <a:ahLst/>
                <a:cxnLst>
                  <a:cxn ang="0">
                    <a:pos x="1528" y="0"/>
                  </a:cxn>
                  <a:cxn ang="0">
                    <a:pos x="1528" y="13"/>
                  </a:cxn>
                  <a:cxn ang="0">
                    <a:pos x="1528" y="27"/>
                  </a:cxn>
                  <a:cxn ang="0">
                    <a:pos x="1519" y="40"/>
                  </a:cxn>
                  <a:cxn ang="0">
                    <a:pos x="1511" y="53"/>
                  </a:cxn>
                  <a:cxn ang="0">
                    <a:pos x="1494" y="80"/>
                  </a:cxn>
                  <a:cxn ang="0">
                    <a:pos x="1468" y="107"/>
                  </a:cxn>
                  <a:cxn ang="0">
                    <a:pos x="1434" y="133"/>
                  </a:cxn>
                  <a:cxn ang="0">
                    <a:pos x="1391" y="160"/>
                  </a:cxn>
                  <a:cxn ang="0">
                    <a:pos x="1340" y="187"/>
                  </a:cxn>
                  <a:cxn ang="0">
                    <a:pos x="1280" y="213"/>
                  </a:cxn>
                  <a:cxn ang="0">
                    <a:pos x="1255" y="227"/>
                  </a:cxn>
                  <a:cxn ang="0">
                    <a:pos x="1221" y="240"/>
                  </a:cxn>
                  <a:cxn ang="0">
                    <a:pos x="1187" y="253"/>
                  </a:cxn>
                  <a:cxn ang="0">
                    <a:pos x="1144" y="269"/>
                  </a:cxn>
                  <a:cxn ang="0">
                    <a:pos x="1067" y="296"/>
                  </a:cxn>
                  <a:cxn ang="0">
                    <a:pos x="982" y="323"/>
                  </a:cxn>
                  <a:cxn ang="0">
                    <a:pos x="930" y="336"/>
                  </a:cxn>
                  <a:cxn ang="0">
                    <a:pos x="879" y="349"/>
                  </a:cxn>
                  <a:cxn ang="0">
                    <a:pos x="777" y="376"/>
                  </a:cxn>
                  <a:cxn ang="0">
                    <a:pos x="666" y="403"/>
                  </a:cxn>
                  <a:cxn ang="0">
                    <a:pos x="546" y="429"/>
                  </a:cxn>
                  <a:cxn ang="0">
                    <a:pos x="487" y="443"/>
                  </a:cxn>
                  <a:cxn ang="0">
                    <a:pos x="427" y="456"/>
                  </a:cxn>
                  <a:cxn ang="0">
                    <a:pos x="290" y="483"/>
                  </a:cxn>
                  <a:cxn ang="0">
                    <a:pos x="145" y="509"/>
                  </a:cxn>
                  <a:cxn ang="0">
                    <a:pos x="0" y="536"/>
                  </a:cxn>
                </a:cxnLst>
                <a:rect l="0" t="0" r="r" b="b"/>
                <a:pathLst>
                  <a:path w="1529" h="537">
                    <a:moveTo>
                      <a:pt x="1528" y="0"/>
                    </a:moveTo>
                    <a:lnTo>
                      <a:pt x="1528" y="13"/>
                    </a:lnTo>
                    <a:lnTo>
                      <a:pt x="1528" y="27"/>
                    </a:lnTo>
                    <a:lnTo>
                      <a:pt x="1519" y="40"/>
                    </a:lnTo>
                    <a:lnTo>
                      <a:pt x="1511" y="53"/>
                    </a:lnTo>
                    <a:lnTo>
                      <a:pt x="1494" y="80"/>
                    </a:lnTo>
                    <a:lnTo>
                      <a:pt x="1468" y="107"/>
                    </a:lnTo>
                    <a:lnTo>
                      <a:pt x="1434" y="133"/>
                    </a:lnTo>
                    <a:lnTo>
                      <a:pt x="1391" y="160"/>
                    </a:lnTo>
                    <a:lnTo>
                      <a:pt x="1340" y="187"/>
                    </a:lnTo>
                    <a:lnTo>
                      <a:pt x="1280" y="213"/>
                    </a:lnTo>
                    <a:lnTo>
                      <a:pt x="1255" y="227"/>
                    </a:lnTo>
                    <a:lnTo>
                      <a:pt x="1221" y="240"/>
                    </a:lnTo>
                    <a:lnTo>
                      <a:pt x="1187" y="253"/>
                    </a:lnTo>
                    <a:lnTo>
                      <a:pt x="1144" y="269"/>
                    </a:lnTo>
                    <a:lnTo>
                      <a:pt x="1067" y="296"/>
                    </a:lnTo>
                    <a:lnTo>
                      <a:pt x="982" y="323"/>
                    </a:lnTo>
                    <a:lnTo>
                      <a:pt x="930" y="336"/>
                    </a:lnTo>
                    <a:lnTo>
                      <a:pt x="879" y="349"/>
                    </a:lnTo>
                    <a:lnTo>
                      <a:pt x="777" y="376"/>
                    </a:lnTo>
                    <a:lnTo>
                      <a:pt x="666" y="403"/>
                    </a:lnTo>
                    <a:lnTo>
                      <a:pt x="546" y="429"/>
                    </a:lnTo>
                    <a:lnTo>
                      <a:pt x="487" y="443"/>
                    </a:lnTo>
                    <a:lnTo>
                      <a:pt x="427" y="456"/>
                    </a:lnTo>
                    <a:lnTo>
                      <a:pt x="290" y="483"/>
                    </a:lnTo>
                    <a:lnTo>
                      <a:pt x="145" y="509"/>
                    </a:lnTo>
                    <a:lnTo>
                      <a:pt x="0" y="536"/>
                    </a:lnTo>
                  </a:path>
                </a:pathLst>
              </a:custGeom>
              <a:noFill/>
              <a:ln w="38100" cap="rnd" cmpd="sng">
                <a:solidFill>
                  <a:schemeClr val="accent2"/>
                </a:solidFill>
                <a:prstDash val="solid"/>
                <a:round/>
                <a:headEnd type="none" w="med" len="med"/>
                <a:tailEnd type="none" w="med" len="med"/>
              </a:ln>
              <a:effectLst/>
            </p:spPr>
            <p:txBody>
              <a:bodyPr/>
              <a:lstStyle/>
              <a:p>
                <a:endParaRPr lang="en-US"/>
              </a:p>
            </p:txBody>
          </p:sp>
          <p:sp>
            <p:nvSpPr>
              <p:cNvPr id="10" name="Freeform 7"/>
              <p:cNvSpPr>
                <a:spLocks/>
              </p:cNvSpPr>
              <p:nvPr/>
            </p:nvSpPr>
            <p:spPr bwMode="auto">
              <a:xfrm>
                <a:off x="3320" y="2160"/>
                <a:ext cx="1529" cy="537"/>
              </a:xfrm>
              <a:custGeom>
                <a:avLst/>
                <a:gdLst/>
                <a:ahLst/>
                <a:cxnLst>
                  <a:cxn ang="0">
                    <a:pos x="1528" y="536"/>
                  </a:cxn>
                  <a:cxn ang="0">
                    <a:pos x="1528" y="523"/>
                  </a:cxn>
                  <a:cxn ang="0">
                    <a:pos x="1528" y="509"/>
                  </a:cxn>
                  <a:cxn ang="0">
                    <a:pos x="1519" y="496"/>
                  </a:cxn>
                  <a:cxn ang="0">
                    <a:pos x="1511" y="483"/>
                  </a:cxn>
                  <a:cxn ang="0">
                    <a:pos x="1494" y="456"/>
                  </a:cxn>
                  <a:cxn ang="0">
                    <a:pos x="1468" y="429"/>
                  </a:cxn>
                  <a:cxn ang="0">
                    <a:pos x="1434" y="403"/>
                  </a:cxn>
                  <a:cxn ang="0">
                    <a:pos x="1391" y="376"/>
                  </a:cxn>
                  <a:cxn ang="0">
                    <a:pos x="1340" y="349"/>
                  </a:cxn>
                  <a:cxn ang="0">
                    <a:pos x="1280" y="323"/>
                  </a:cxn>
                  <a:cxn ang="0">
                    <a:pos x="1255" y="309"/>
                  </a:cxn>
                  <a:cxn ang="0">
                    <a:pos x="1221" y="296"/>
                  </a:cxn>
                  <a:cxn ang="0">
                    <a:pos x="1187" y="283"/>
                  </a:cxn>
                  <a:cxn ang="0">
                    <a:pos x="1144" y="267"/>
                  </a:cxn>
                  <a:cxn ang="0">
                    <a:pos x="1067" y="240"/>
                  </a:cxn>
                  <a:cxn ang="0">
                    <a:pos x="982" y="213"/>
                  </a:cxn>
                  <a:cxn ang="0">
                    <a:pos x="930" y="200"/>
                  </a:cxn>
                  <a:cxn ang="0">
                    <a:pos x="879" y="187"/>
                  </a:cxn>
                  <a:cxn ang="0">
                    <a:pos x="777" y="160"/>
                  </a:cxn>
                  <a:cxn ang="0">
                    <a:pos x="666" y="133"/>
                  </a:cxn>
                  <a:cxn ang="0">
                    <a:pos x="546" y="107"/>
                  </a:cxn>
                  <a:cxn ang="0">
                    <a:pos x="487" y="93"/>
                  </a:cxn>
                  <a:cxn ang="0">
                    <a:pos x="427" y="80"/>
                  </a:cxn>
                  <a:cxn ang="0">
                    <a:pos x="290" y="53"/>
                  </a:cxn>
                  <a:cxn ang="0">
                    <a:pos x="145" y="27"/>
                  </a:cxn>
                  <a:cxn ang="0">
                    <a:pos x="0" y="0"/>
                  </a:cxn>
                </a:cxnLst>
                <a:rect l="0" t="0" r="r" b="b"/>
                <a:pathLst>
                  <a:path w="1529" h="537">
                    <a:moveTo>
                      <a:pt x="1528" y="536"/>
                    </a:moveTo>
                    <a:lnTo>
                      <a:pt x="1528" y="523"/>
                    </a:lnTo>
                    <a:lnTo>
                      <a:pt x="1528" y="509"/>
                    </a:lnTo>
                    <a:lnTo>
                      <a:pt x="1519" y="496"/>
                    </a:lnTo>
                    <a:lnTo>
                      <a:pt x="1511" y="483"/>
                    </a:lnTo>
                    <a:lnTo>
                      <a:pt x="1494" y="456"/>
                    </a:lnTo>
                    <a:lnTo>
                      <a:pt x="1468" y="429"/>
                    </a:lnTo>
                    <a:lnTo>
                      <a:pt x="1434" y="403"/>
                    </a:lnTo>
                    <a:lnTo>
                      <a:pt x="1391" y="376"/>
                    </a:lnTo>
                    <a:lnTo>
                      <a:pt x="1340" y="349"/>
                    </a:lnTo>
                    <a:lnTo>
                      <a:pt x="1280" y="323"/>
                    </a:lnTo>
                    <a:lnTo>
                      <a:pt x="1255" y="309"/>
                    </a:lnTo>
                    <a:lnTo>
                      <a:pt x="1221" y="296"/>
                    </a:lnTo>
                    <a:lnTo>
                      <a:pt x="1187" y="283"/>
                    </a:lnTo>
                    <a:lnTo>
                      <a:pt x="1144" y="267"/>
                    </a:lnTo>
                    <a:lnTo>
                      <a:pt x="1067" y="240"/>
                    </a:lnTo>
                    <a:lnTo>
                      <a:pt x="982" y="213"/>
                    </a:lnTo>
                    <a:lnTo>
                      <a:pt x="930" y="200"/>
                    </a:lnTo>
                    <a:lnTo>
                      <a:pt x="879" y="187"/>
                    </a:lnTo>
                    <a:lnTo>
                      <a:pt x="777" y="160"/>
                    </a:lnTo>
                    <a:lnTo>
                      <a:pt x="666" y="133"/>
                    </a:lnTo>
                    <a:lnTo>
                      <a:pt x="546" y="107"/>
                    </a:lnTo>
                    <a:lnTo>
                      <a:pt x="487" y="93"/>
                    </a:lnTo>
                    <a:lnTo>
                      <a:pt x="427" y="80"/>
                    </a:lnTo>
                    <a:lnTo>
                      <a:pt x="290" y="53"/>
                    </a:lnTo>
                    <a:lnTo>
                      <a:pt x="145" y="27"/>
                    </a:lnTo>
                    <a:lnTo>
                      <a:pt x="0" y="0"/>
                    </a:lnTo>
                  </a:path>
                </a:pathLst>
              </a:custGeom>
              <a:noFill/>
              <a:ln w="38100" cap="rnd" cmpd="sng">
                <a:solidFill>
                  <a:schemeClr val="accent2"/>
                </a:solidFill>
                <a:prstDash val="solid"/>
                <a:round/>
                <a:headEnd type="none" w="med" len="med"/>
                <a:tailEnd type="none" w="med" len="med"/>
              </a:ln>
              <a:effectLst/>
            </p:spPr>
            <p:txBody>
              <a:bodyPr/>
              <a:lstStyle/>
              <a:p>
                <a:endParaRPr lang="en-US"/>
              </a:p>
            </p:txBody>
          </p:sp>
        </p:grpSp>
        <p:sp>
          <p:nvSpPr>
            <p:cNvPr id="8" name="Text Box 8"/>
            <p:cNvSpPr txBox="1">
              <a:spLocks noChangeArrowheads="1"/>
            </p:cNvSpPr>
            <p:nvPr/>
          </p:nvSpPr>
          <p:spPr bwMode="auto">
            <a:xfrm>
              <a:off x="2274" y="2497"/>
              <a:ext cx="776" cy="288"/>
            </a:xfrm>
            <a:prstGeom prst="rect">
              <a:avLst/>
            </a:prstGeom>
            <a:noFill/>
            <a:ln w="28575">
              <a:noFill/>
              <a:miter lim="800000"/>
              <a:headEnd/>
              <a:tailEnd/>
            </a:ln>
            <a:effectLst/>
          </p:spPr>
          <p:txBody>
            <a:bodyPr wrap="none" anchor="ctr">
              <a:spAutoFit/>
            </a:bodyPr>
            <a:lstStyle/>
            <a:p>
              <a:pPr algn="ctr"/>
              <a:r>
                <a:rPr lang="en-US" sz="2400" dirty="0">
                  <a:solidFill>
                    <a:schemeClr val="accent2"/>
                  </a:solidFill>
                </a:rPr>
                <a:t>Velocity</a:t>
              </a:r>
            </a:p>
          </p:txBody>
        </p:sp>
      </p:grpSp>
      <p:sp>
        <p:nvSpPr>
          <p:cNvPr id="11" name="Line 9"/>
          <p:cNvSpPr>
            <a:spLocks noChangeShapeType="1"/>
          </p:cNvSpPr>
          <p:nvPr/>
        </p:nvSpPr>
        <p:spPr bwMode="auto">
          <a:xfrm>
            <a:off x="6461064" y="1928639"/>
            <a:ext cx="1588" cy="1058128"/>
          </a:xfrm>
          <a:prstGeom prst="line">
            <a:avLst/>
          </a:prstGeom>
          <a:noFill/>
          <a:ln w="28575">
            <a:solidFill>
              <a:schemeClr val="tx1"/>
            </a:solidFill>
            <a:round/>
            <a:headEnd/>
            <a:tailEnd/>
          </a:ln>
          <a:effectLst/>
        </p:spPr>
        <p:txBody>
          <a:bodyPr wrap="none" anchor="ctr">
            <a:spAutoFit/>
          </a:bodyPr>
          <a:lstStyle/>
          <a:p>
            <a:endParaRPr lang="en-US"/>
          </a:p>
        </p:txBody>
      </p:sp>
      <p:sp>
        <p:nvSpPr>
          <p:cNvPr id="12" name="Line 10"/>
          <p:cNvSpPr>
            <a:spLocks noChangeShapeType="1"/>
          </p:cNvSpPr>
          <p:nvPr/>
        </p:nvSpPr>
        <p:spPr bwMode="auto">
          <a:xfrm>
            <a:off x="4429064" y="2453754"/>
            <a:ext cx="5029200" cy="0"/>
          </a:xfrm>
          <a:prstGeom prst="line">
            <a:avLst/>
          </a:prstGeom>
          <a:noFill/>
          <a:ln w="28575">
            <a:solidFill>
              <a:schemeClr val="tx1"/>
            </a:solidFill>
            <a:prstDash val="dashDot"/>
            <a:round/>
            <a:headEnd/>
            <a:tailEnd/>
          </a:ln>
          <a:effectLst/>
        </p:spPr>
        <p:txBody>
          <a:bodyPr anchor="ctr">
            <a:spAutoFit/>
          </a:bodyPr>
          <a:lstStyle/>
          <a:p>
            <a:endParaRPr lang="en-US"/>
          </a:p>
        </p:txBody>
      </p:sp>
      <p:grpSp>
        <p:nvGrpSpPr>
          <p:cNvPr id="13" name="Group 11"/>
          <p:cNvGrpSpPr>
            <a:grpSpLocks/>
          </p:cNvGrpSpPr>
          <p:nvPr/>
        </p:nvGrpSpPr>
        <p:grpSpPr bwMode="auto">
          <a:xfrm>
            <a:off x="4410006" y="1928639"/>
            <a:ext cx="2713038" cy="1857669"/>
            <a:chOff x="2236" y="1216"/>
            <a:chExt cx="1709" cy="1882"/>
          </a:xfrm>
        </p:grpSpPr>
        <p:sp>
          <p:nvSpPr>
            <p:cNvPr id="14" name="Freeform 12"/>
            <p:cNvSpPr>
              <a:spLocks/>
            </p:cNvSpPr>
            <p:nvPr/>
          </p:nvSpPr>
          <p:spPr bwMode="auto">
            <a:xfrm>
              <a:off x="2656" y="1216"/>
              <a:ext cx="831" cy="1072"/>
            </a:xfrm>
            <a:custGeom>
              <a:avLst/>
              <a:gdLst/>
              <a:ahLst/>
              <a:cxnLst>
                <a:cxn ang="0">
                  <a:pos x="0" y="1072"/>
                </a:cxn>
                <a:cxn ang="0">
                  <a:pos x="1080" y="536"/>
                </a:cxn>
                <a:cxn ang="0">
                  <a:pos x="8" y="0"/>
                </a:cxn>
              </a:cxnLst>
              <a:rect l="0" t="0" r="r" b="b"/>
              <a:pathLst>
                <a:path w="1080" h="1072">
                  <a:moveTo>
                    <a:pt x="0" y="1072"/>
                  </a:moveTo>
                  <a:lnTo>
                    <a:pt x="1080" y="536"/>
                  </a:lnTo>
                  <a:lnTo>
                    <a:pt x="8" y="0"/>
                  </a:lnTo>
                </a:path>
              </a:pathLst>
            </a:custGeom>
            <a:noFill/>
            <a:ln w="38100" cap="flat" cmpd="sng">
              <a:solidFill>
                <a:schemeClr val="accent1"/>
              </a:solidFill>
              <a:prstDash val="solid"/>
              <a:round/>
              <a:headEnd type="none" w="med" len="med"/>
              <a:tailEnd type="none" w="med" len="med"/>
            </a:ln>
            <a:effectLst/>
          </p:spPr>
          <p:txBody>
            <a:bodyPr wrap="none" anchor="ctr">
              <a:spAutoFit/>
            </a:bodyPr>
            <a:lstStyle/>
            <a:p>
              <a:endParaRPr lang="en-US"/>
            </a:p>
          </p:txBody>
        </p:sp>
        <p:sp>
          <p:nvSpPr>
            <p:cNvPr id="15" name="Text Box 13"/>
            <p:cNvSpPr txBox="1">
              <a:spLocks noChangeArrowheads="1"/>
            </p:cNvSpPr>
            <p:nvPr/>
          </p:nvSpPr>
          <p:spPr bwMode="auto">
            <a:xfrm>
              <a:off x="2236" y="2810"/>
              <a:ext cx="1709" cy="288"/>
            </a:xfrm>
            <a:prstGeom prst="rect">
              <a:avLst/>
            </a:prstGeom>
            <a:noFill/>
            <a:ln w="28575">
              <a:noFill/>
              <a:miter lim="800000"/>
              <a:headEnd/>
              <a:tailEnd/>
            </a:ln>
            <a:effectLst/>
          </p:spPr>
          <p:txBody>
            <a:bodyPr wrap="none" anchor="ctr">
              <a:spAutoFit/>
            </a:bodyPr>
            <a:lstStyle/>
            <a:p>
              <a:pPr algn="ctr"/>
              <a:r>
                <a:rPr lang="en-US" sz="2400" dirty="0">
                  <a:solidFill>
                    <a:schemeClr val="accent1"/>
                  </a:solidFill>
                </a:rPr>
                <a:t>Shear (wall on fluid)</a:t>
              </a:r>
            </a:p>
          </p:txBody>
        </p:sp>
      </p:grpSp>
      <p:sp>
        <p:nvSpPr>
          <p:cNvPr id="16" name="Line 30"/>
          <p:cNvSpPr>
            <a:spLocks noChangeShapeType="1"/>
          </p:cNvSpPr>
          <p:nvPr/>
        </p:nvSpPr>
        <p:spPr bwMode="auto">
          <a:xfrm flipH="1" flipV="1">
            <a:off x="8086664" y="2678804"/>
            <a:ext cx="393700" cy="592236"/>
          </a:xfrm>
          <a:prstGeom prst="line">
            <a:avLst/>
          </a:prstGeom>
          <a:noFill/>
          <a:ln w="12700">
            <a:solidFill>
              <a:schemeClr val="tx1"/>
            </a:solidFill>
            <a:round/>
            <a:headEnd type="none" w="lg" len="med"/>
            <a:tailEnd type="triangle" w="lg" len="med"/>
          </a:ln>
          <a:effectLst/>
        </p:spPr>
        <p:txBody>
          <a:bodyPr anchor="ctr">
            <a:spAutoFit/>
          </a:bodyPr>
          <a:lstStyle/>
          <a:p>
            <a:endParaRPr lang="en-US"/>
          </a:p>
        </p:txBody>
      </p:sp>
      <p:grpSp>
        <p:nvGrpSpPr>
          <p:cNvPr id="17" name="Group 31"/>
          <p:cNvGrpSpPr>
            <a:grpSpLocks/>
          </p:cNvGrpSpPr>
          <p:nvPr/>
        </p:nvGrpSpPr>
        <p:grpSpPr bwMode="auto">
          <a:xfrm>
            <a:off x="4365564" y="1952328"/>
            <a:ext cx="533400" cy="994956"/>
            <a:chOff x="2064" y="1240"/>
            <a:chExt cx="336" cy="1008"/>
          </a:xfrm>
        </p:grpSpPr>
        <p:sp>
          <p:nvSpPr>
            <p:cNvPr id="18" name="Line 32"/>
            <p:cNvSpPr>
              <a:spLocks noChangeShapeType="1"/>
            </p:cNvSpPr>
            <p:nvPr/>
          </p:nvSpPr>
          <p:spPr bwMode="auto">
            <a:xfrm>
              <a:off x="2064" y="1240"/>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19" name="Line 33"/>
            <p:cNvSpPr>
              <a:spLocks noChangeShapeType="1"/>
            </p:cNvSpPr>
            <p:nvPr/>
          </p:nvSpPr>
          <p:spPr bwMode="auto">
            <a:xfrm>
              <a:off x="2064" y="1384"/>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20" name="Line 34"/>
            <p:cNvSpPr>
              <a:spLocks noChangeShapeType="1"/>
            </p:cNvSpPr>
            <p:nvPr/>
          </p:nvSpPr>
          <p:spPr bwMode="auto">
            <a:xfrm>
              <a:off x="2064" y="1528"/>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21" name="Line 35"/>
            <p:cNvSpPr>
              <a:spLocks noChangeShapeType="1"/>
            </p:cNvSpPr>
            <p:nvPr/>
          </p:nvSpPr>
          <p:spPr bwMode="auto">
            <a:xfrm>
              <a:off x="2064" y="1672"/>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22" name="Line 36"/>
            <p:cNvSpPr>
              <a:spLocks noChangeShapeType="1"/>
            </p:cNvSpPr>
            <p:nvPr/>
          </p:nvSpPr>
          <p:spPr bwMode="auto">
            <a:xfrm>
              <a:off x="2064" y="1816"/>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23" name="Line 37"/>
            <p:cNvSpPr>
              <a:spLocks noChangeShapeType="1"/>
            </p:cNvSpPr>
            <p:nvPr/>
          </p:nvSpPr>
          <p:spPr bwMode="auto">
            <a:xfrm>
              <a:off x="2064" y="1960"/>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24" name="Line 38"/>
            <p:cNvSpPr>
              <a:spLocks noChangeShapeType="1"/>
            </p:cNvSpPr>
            <p:nvPr/>
          </p:nvSpPr>
          <p:spPr bwMode="auto">
            <a:xfrm>
              <a:off x="2064" y="2104"/>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25" name="Line 39"/>
            <p:cNvSpPr>
              <a:spLocks noChangeShapeType="1"/>
            </p:cNvSpPr>
            <p:nvPr/>
          </p:nvSpPr>
          <p:spPr bwMode="auto">
            <a:xfrm>
              <a:off x="2064" y="2248"/>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grpSp>
      <p:grpSp>
        <p:nvGrpSpPr>
          <p:cNvPr id="26" name="Group 40"/>
          <p:cNvGrpSpPr>
            <a:grpSpLocks/>
          </p:cNvGrpSpPr>
          <p:nvPr/>
        </p:nvGrpSpPr>
        <p:grpSpPr bwMode="auto">
          <a:xfrm flipH="1">
            <a:off x="8569264" y="1944432"/>
            <a:ext cx="228600" cy="994956"/>
            <a:chOff x="2064" y="1240"/>
            <a:chExt cx="336" cy="1008"/>
          </a:xfrm>
        </p:grpSpPr>
        <p:sp>
          <p:nvSpPr>
            <p:cNvPr id="27" name="Line 41"/>
            <p:cNvSpPr>
              <a:spLocks noChangeShapeType="1"/>
            </p:cNvSpPr>
            <p:nvPr/>
          </p:nvSpPr>
          <p:spPr bwMode="auto">
            <a:xfrm>
              <a:off x="2064" y="1240"/>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28" name="Line 42"/>
            <p:cNvSpPr>
              <a:spLocks noChangeShapeType="1"/>
            </p:cNvSpPr>
            <p:nvPr/>
          </p:nvSpPr>
          <p:spPr bwMode="auto">
            <a:xfrm>
              <a:off x="2064" y="1384"/>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29" name="Line 43"/>
            <p:cNvSpPr>
              <a:spLocks noChangeShapeType="1"/>
            </p:cNvSpPr>
            <p:nvPr/>
          </p:nvSpPr>
          <p:spPr bwMode="auto">
            <a:xfrm>
              <a:off x="2064" y="1528"/>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30" name="Line 44"/>
            <p:cNvSpPr>
              <a:spLocks noChangeShapeType="1"/>
            </p:cNvSpPr>
            <p:nvPr/>
          </p:nvSpPr>
          <p:spPr bwMode="auto">
            <a:xfrm>
              <a:off x="2064" y="1672"/>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31" name="Line 45"/>
            <p:cNvSpPr>
              <a:spLocks noChangeShapeType="1"/>
            </p:cNvSpPr>
            <p:nvPr/>
          </p:nvSpPr>
          <p:spPr bwMode="auto">
            <a:xfrm>
              <a:off x="2064" y="1816"/>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32" name="Line 46"/>
            <p:cNvSpPr>
              <a:spLocks noChangeShapeType="1"/>
            </p:cNvSpPr>
            <p:nvPr/>
          </p:nvSpPr>
          <p:spPr bwMode="auto">
            <a:xfrm>
              <a:off x="2064" y="1960"/>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33" name="Line 47"/>
            <p:cNvSpPr>
              <a:spLocks noChangeShapeType="1"/>
            </p:cNvSpPr>
            <p:nvPr/>
          </p:nvSpPr>
          <p:spPr bwMode="auto">
            <a:xfrm>
              <a:off x="2064" y="2104"/>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34" name="Line 48"/>
            <p:cNvSpPr>
              <a:spLocks noChangeShapeType="1"/>
            </p:cNvSpPr>
            <p:nvPr/>
          </p:nvSpPr>
          <p:spPr bwMode="auto">
            <a:xfrm>
              <a:off x="2064" y="2248"/>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grpSp>
      <p:grpSp>
        <p:nvGrpSpPr>
          <p:cNvPr id="35" name="Group 49"/>
          <p:cNvGrpSpPr>
            <a:grpSpLocks/>
          </p:cNvGrpSpPr>
          <p:nvPr/>
        </p:nvGrpSpPr>
        <p:grpSpPr bwMode="auto">
          <a:xfrm>
            <a:off x="4810064" y="3057835"/>
            <a:ext cx="3695700" cy="0"/>
            <a:chOff x="2464" y="2360"/>
            <a:chExt cx="2328" cy="0"/>
          </a:xfrm>
        </p:grpSpPr>
        <p:sp>
          <p:nvSpPr>
            <p:cNvPr id="36" name="Line 50"/>
            <p:cNvSpPr>
              <a:spLocks noChangeShapeType="1"/>
            </p:cNvSpPr>
            <p:nvPr/>
          </p:nvSpPr>
          <p:spPr bwMode="auto">
            <a:xfrm flipH="1">
              <a:off x="4528"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37" name="Line 51"/>
            <p:cNvSpPr>
              <a:spLocks noChangeShapeType="1"/>
            </p:cNvSpPr>
            <p:nvPr/>
          </p:nvSpPr>
          <p:spPr bwMode="auto">
            <a:xfrm flipH="1">
              <a:off x="4184"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38" name="Line 52"/>
            <p:cNvSpPr>
              <a:spLocks noChangeShapeType="1"/>
            </p:cNvSpPr>
            <p:nvPr/>
          </p:nvSpPr>
          <p:spPr bwMode="auto">
            <a:xfrm flipH="1">
              <a:off x="3840"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39" name="Line 53"/>
            <p:cNvSpPr>
              <a:spLocks noChangeShapeType="1"/>
            </p:cNvSpPr>
            <p:nvPr/>
          </p:nvSpPr>
          <p:spPr bwMode="auto">
            <a:xfrm flipH="1">
              <a:off x="3496"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40" name="Line 54"/>
            <p:cNvSpPr>
              <a:spLocks noChangeShapeType="1"/>
            </p:cNvSpPr>
            <p:nvPr/>
          </p:nvSpPr>
          <p:spPr bwMode="auto">
            <a:xfrm flipH="1">
              <a:off x="3152"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41" name="Line 55"/>
            <p:cNvSpPr>
              <a:spLocks noChangeShapeType="1"/>
            </p:cNvSpPr>
            <p:nvPr/>
          </p:nvSpPr>
          <p:spPr bwMode="auto">
            <a:xfrm flipH="1">
              <a:off x="2808"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42" name="Line 56"/>
            <p:cNvSpPr>
              <a:spLocks noChangeShapeType="1"/>
            </p:cNvSpPr>
            <p:nvPr/>
          </p:nvSpPr>
          <p:spPr bwMode="auto">
            <a:xfrm flipH="1">
              <a:off x="2464"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grpSp>
      <p:grpSp>
        <p:nvGrpSpPr>
          <p:cNvPr id="43" name="Group 57"/>
          <p:cNvGrpSpPr>
            <a:grpSpLocks/>
          </p:cNvGrpSpPr>
          <p:nvPr/>
        </p:nvGrpSpPr>
        <p:grpSpPr bwMode="auto">
          <a:xfrm>
            <a:off x="4835464" y="1865467"/>
            <a:ext cx="3695700" cy="0"/>
            <a:chOff x="2464" y="2360"/>
            <a:chExt cx="2328" cy="0"/>
          </a:xfrm>
        </p:grpSpPr>
        <p:sp>
          <p:nvSpPr>
            <p:cNvPr id="44" name="Line 58"/>
            <p:cNvSpPr>
              <a:spLocks noChangeShapeType="1"/>
            </p:cNvSpPr>
            <p:nvPr/>
          </p:nvSpPr>
          <p:spPr bwMode="auto">
            <a:xfrm flipH="1">
              <a:off x="4528"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45" name="Line 59"/>
            <p:cNvSpPr>
              <a:spLocks noChangeShapeType="1"/>
            </p:cNvSpPr>
            <p:nvPr/>
          </p:nvSpPr>
          <p:spPr bwMode="auto">
            <a:xfrm flipH="1">
              <a:off x="4184"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46" name="Line 60"/>
            <p:cNvSpPr>
              <a:spLocks noChangeShapeType="1"/>
            </p:cNvSpPr>
            <p:nvPr/>
          </p:nvSpPr>
          <p:spPr bwMode="auto">
            <a:xfrm flipH="1">
              <a:off x="3840"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47" name="Line 61"/>
            <p:cNvSpPr>
              <a:spLocks noChangeShapeType="1"/>
            </p:cNvSpPr>
            <p:nvPr/>
          </p:nvSpPr>
          <p:spPr bwMode="auto">
            <a:xfrm flipH="1">
              <a:off x="3496"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48" name="Line 62"/>
            <p:cNvSpPr>
              <a:spLocks noChangeShapeType="1"/>
            </p:cNvSpPr>
            <p:nvPr/>
          </p:nvSpPr>
          <p:spPr bwMode="auto">
            <a:xfrm flipH="1">
              <a:off x="3152"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49" name="Line 63"/>
            <p:cNvSpPr>
              <a:spLocks noChangeShapeType="1"/>
            </p:cNvSpPr>
            <p:nvPr/>
          </p:nvSpPr>
          <p:spPr bwMode="auto">
            <a:xfrm flipH="1">
              <a:off x="2808"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50" name="Line 64"/>
            <p:cNvSpPr>
              <a:spLocks noChangeShapeType="1"/>
            </p:cNvSpPr>
            <p:nvPr/>
          </p:nvSpPr>
          <p:spPr bwMode="auto">
            <a:xfrm flipH="1">
              <a:off x="2464"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grpSp>
      <p:pic>
        <p:nvPicPr>
          <p:cNvPr id="52" name="Picture 51">
            <a:extLst>
              <a:ext uri="{FF2B5EF4-FFF2-40B4-BE49-F238E27FC236}">
                <a16:creationId xmlns:a16="http://schemas.microsoft.com/office/drawing/2014/main" id="{71E4C366-FEB2-40D3-BD8B-B6D5CD6298D6}"/>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7703704" y="4776671"/>
            <a:ext cx="1159619" cy="6080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67A73BB0-0BA7-4F95-897A-1D57BE02F1A7}"/>
              </a:ext>
            </a:extLst>
          </p:cNvPr>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228600" y="4157236"/>
            <a:ext cx="4698835" cy="843729"/>
          </a:xfrm>
          <a:prstGeom prst="rect">
            <a:avLst/>
          </a:prstGeom>
        </p:spPr>
      </p:pic>
      <p:pic>
        <p:nvPicPr>
          <p:cNvPr id="22" name="Picture 21">
            <a:extLst>
              <a:ext uri="{FF2B5EF4-FFF2-40B4-BE49-F238E27FC236}">
                <a16:creationId xmlns:a16="http://schemas.microsoft.com/office/drawing/2014/main" id="{7032EE70-B010-4708-BD86-22A0605B1793}"/>
              </a:ext>
            </a:extLst>
          </p:cNvPr>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2249650" y="2862788"/>
            <a:ext cx="4531803" cy="976662"/>
          </a:xfrm>
          <a:prstGeom prst="rect">
            <a:avLst/>
          </a:prstGeom>
        </p:spPr>
      </p:pic>
      <p:grpSp>
        <p:nvGrpSpPr>
          <p:cNvPr id="2" name="Group 52"/>
          <p:cNvGrpSpPr>
            <a:grpSpLocks/>
          </p:cNvGrpSpPr>
          <p:nvPr/>
        </p:nvGrpSpPr>
        <p:grpSpPr bwMode="auto">
          <a:xfrm>
            <a:off x="4546600" y="279400"/>
            <a:ext cx="4419600" cy="774700"/>
            <a:chOff x="2864" y="176"/>
            <a:chExt cx="2784" cy="488"/>
          </a:xfrm>
        </p:grpSpPr>
        <p:sp>
          <p:nvSpPr>
            <p:cNvPr id="49181" name="Freeform 23"/>
            <p:cNvSpPr>
              <a:spLocks/>
            </p:cNvSpPr>
            <p:nvPr/>
          </p:nvSpPr>
          <p:spPr bwMode="auto">
            <a:xfrm>
              <a:off x="2864" y="176"/>
              <a:ext cx="2776" cy="488"/>
            </a:xfrm>
            <a:custGeom>
              <a:avLst/>
              <a:gdLst>
                <a:gd name="T0" fmla="*/ 0 w 2776"/>
                <a:gd name="T1" fmla="*/ 344 h 488"/>
                <a:gd name="T2" fmla="*/ 1392 w 2776"/>
                <a:gd name="T3" fmla="*/ 344 h 488"/>
                <a:gd name="T4" fmla="*/ 1392 w 2776"/>
                <a:gd name="T5" fmla="*/ 488 h 488"/>
                <a:gd name="T6" fmla="*/ 2776 w 2776"/>
                <a:gd name="T7" fmla="*/ 488 h 488"/>
                <a:gd name="T8" fmla="*/ 2776 w 2776"/>
                <a:gd name="T9" fmla="*/ 0 h 488"/>
                <a:gd name="T10" fmla="*/ 1392 w 2776"/>
                <a:gd name="T11" fmla="*/ 0 h 488"/>
                <a:gd name="T12" fmla="*/ 1392 w 2776"/>
                <a:gd name="T13" fmla="*/ 152 h 488"/>
                <a:gd name="T14" fmla="*/ 0 w 2776"/>
                <a:gd name="T15" fmla="*/ 152 h 488"/>
                <a:gd name="T16" fmla="*/ 0 60000 65536"/>
                <a:gd name="T17" fmla="*/ 0 60000 65536"/>
                <a:gd name="T18" fmla="*/ 0 60000 65536"/>
                <a:gd name="T19" fmla="*/ 0 60000 65536"/>
                <a:gd name="T20" fmla="*/ 0 60000 65536"/>
                <a:gd name="T21" fmla="*/ 0 60000 65536"/>
                <a:gd name="T22" fmla="*/ 0 60000 65536"/>
                <a:gd name="T23" fmla="*/ 0 60000 65536"/>
                <a:gd name="T24" fmla="*/ 0 w 2776"/>
                <a:gd name="T25" fmla="*/ 0 h 488"/>
                <a:gd name="T26" fmla="*/ 2776 w 2776"/>
                <a:gd name="T27" fmla="*/ 488 h 4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76" h="488">
                  <a:moveTo>
                    <a:pt x="0" y="344"/>
                  </a:moveTo>
                  <a:lnTo>
                    <a:pt x="1392" y="344"/>
                  </a:lnTo>
                  <a:lnTo>
                    <a:pt x="1392" y="488"/>
                  </a:lnTo>
                  <a:lnTo>
                    <a:pt x="2776" y="488"/>
                  </a:lnTo>
                  <a:lnTo>
                    <a:pt x="2776" y="0"/>
                  </a:lnTo>
                  <a:lnTo>
                    <a:pt x="1392" y="0"/>
                  </a:lnTo>
                  <a:lnTo>
                    <a:pt x="1392" y="152"/>
                  </a:lnTo>
                  <a:lnTo>
                    <a:pt x="0" y="152"/>
                  </a:lnTo>
                </a:path>
              </a:pathLst>
            </a:custGeom>
            <a:solidFill>
              <a:schemeClr val="hlink"/>
            </a:solidFill>
            <a:ln w="12700" cap="flat" cmpd="sng">
              <a:noFill/>
              <a:prstDash val="solid"/>
              <a:round/>
              <a:headEnd type="none" w="sm" len="sm"/>
              <a:tailEnd type="none" w="lg" len="med"/>
            </a:ln>
          </p:spPr>
          <p:txBody>
            <a:bodyPr wrap="none" anchor="ctr"/>
            <a:lstStyle/>
            <a:p>
              <a:endParaRPr lang="en-US"/>
            </a:p>
          </p:txBody>
        </p:sp>
        <p:sp>
          <p:nvSpPr>
            <p:cNvPr id="49182" name="Line 24"/>
            <p:cNvSpPr>
              <a:spLocks noChangeShapeType="1"/>
            </p:cNvSpPr>
            <p:nvPr/>
          </p:nvSpPr>
          <p:spPr bwMode="auto">
            <a:xfrm>
              <a:off x="3164" y="432"/>
              <a:ext cx="400" cy="0"/>
            </a:xfrm>
            <a:prstGeom prst="line">
              <a:avLst/>
            </a:prstGeom>
            <a:noFill/>
            <a:ln w="38100">
              <a:solidFill>
                <a:schemeClr val="tx1"/>
              </a:solidFill>
              <a:round/>
              <a:headEnd/>
              <a:tailEnd type="triangle" w="med" len="med"/>
            </a:ln>
          </p:spPr>
          <p:txBody>
            <a:bodyPr wrap="none" anchor="ctr"/>
            <a:lstStyle/>
            <a:p>
              <a:endParaRPr lang="en-US"/>
            </a:p>
          </p:txBody>
        </p:sp>
        <p:sp>
          <p:nvSpPr>
            <p:cNvPr id="49183" name="Freeform 25"/>
            <p:cNvSpPr>
              <a:spLocks/>
            </p:cNvSpPr>
            <p:nvPr/>
          </p:nvSpPr>
          <p:spPr bwMode="auto">
            <a:xfrm>
              <a:off x="2864" y="184"/>
              <a:ext cx="2784" cy="144"/>
            </a:xfrm>
            <a:custGeom>
              <a:avLst/>
              <a:gdLst>
                <a:gd name="T0" fmla="*/ 0 w 2784"/>
                <a:gd name="T1" fmla="*/ 144 h 144"/>
                <a:gd name="T2" fmla="*/ 1392 w 2784"/>
                <a:gd name="T3" fmla="*/ 144 h 144"/>
                <a:gd name="T4" fmla="*/ 1392 w 2784"/>
                <a:gd name="T5" fmla="*/ 0 h 144"/>
                <a:gd name="T6" fmla="*/ 2784 w 2784"/>
                <a:gd name="T7" fmla="*/ 0 h 144"/>
                <a:gd name="T8" fmla="*/ 0 60000 65536"/>
                <a:gd name="T9" fmla="*/ 0 60000 65536"/>
                <a:gd name="T10" fmla="*/ 0 60000 65536"/>
                <a:gd name="T11" fmla="*/ 0 60000 65536"/>
                <a:gd name="T12" fmla="*/ 0 w 2784"/>
                <a:gd name="T13" fmla="*/ 0 h 144"/>
                <a:gd name="T14" fmla="*/ 2784 w 2784"/>
                <a:gd name="T15" fmla="*/ 144 h 144"/>
              </a:gdLst>
              <a:ahLst/>
              <a:cxnLst>
                <a:cxn ang="T8">
                  <a:pos x="T0" y="T1"/>
                </a:cxn>
                <a:cxn ang="T9">
                  <a:pos x="T2" y="T3"/>
                </a:cxn>
                <a:cxn ang="T10">
                  <a:pos x="T4" y="T5"/>
                </a:cxn>
                <a:cxn ang="T11">
                  <a:pos x="T6" y="T7"/>
                </a:cxn>
              </a:cxnLst>
              <a:rect l="T12" t="T13" r="T14" b="T15"/>
              <a:pathLst>
                <a:path w="2784" h="144">
                  <a:moveTo>
                    <a:pt x="0" y="144"/>
                  </a:moveTo>
                  <a:lnTo>
                    <a:pt x="1392" y="144"/>
                  </a:lnTo>
                  <a:lnTo>
                    <a:pt x="1392" y="0"/>
                  </a:lnTo>
                  <a:lnTo>
                    <a:pt x="2784" y="0"/>
                  </a:lnTo>
                </a:path>
              </a:pathLst>
            </a:custGeom>
            <a:noFill/>
            <a:ln w="28575" cap="flat" cmpd="sng">
              <a:solidFill>
                <a:schemeClr val="tx1"/>
              </a:solidFill>
              <a:prstDash val="solid"/>
              <a:round/>
              <a:headEnd type="none" w="med" len="med"/>
              <a:tailEnd type="none" w="med" len="med"/>
            </a:ln>
          </p:spPr>
          <p:txBody>
            <a:bodyPr wrap="none" anchor="ctr"/>
            <a:lstStyle/>
            <a:p>
              <a:endParaRPr lang="en-US"/>
            </a:p>
          </p:txBody>
        </p:sp>
        <p:sp>
          <p:nvSpPr>
            <p:cNvPr id="49184" name="Freeform 26"/>
            <p:cNvSpPr>
              <a:spLocks/>
            </p:cNvSpPr>
            <p:nvPr/>
          </p:nvSpPr>
          <p:spPr bwMode="auto">
            <a:xfrm flipV="1">
              <a:off x="2864" y="520"/>
              <a:ext cx="2784" cy="144"/>
            </a:xfrm>
            <a:custGeom>
              <a:avLst/>
              <a:gdLst>
                <a:gd name="T0" fmla="*/ 0 w 2784"/>
                <a:gd name="T1" fmla="*/ 144 h 144"/>
                <a:gd name="T2" fmla="*/ 1392 w 2784"/>
                <a:gd name="T3" fmla="*/ 144 h 144"/>
                <a:gd name="T4" fmla="*/ 1392 w 2784"/>
                <a:gd name="T5" fmla="*/ 0 h 144"/>
                <a:gd name="T6" fmla="*/ 2784 w 2784"/>
                <a:gd name="T7" fmla="*/ 0 h 144"/>
                <a:gd name="T8" fmla="*/ 0 60000 65536"/>
                <a:gd name="T9" fmla="*/ 0 60000 65536"/>
                <a:gd name="T10" fmla="*/ 0 60000 65536"/>
                <a:gd name="T11" fmla="*/ 0 60000 65536"/>
                <a:gd name="T12" fmla="*/ 0 w 2784"/>
                <a:gd name="T13" fmla="*/ 0 h 144"/>
                <a:gd name="T14" fmla="*/ 2784 w 2784"/>
                <a:gd name="T15" fmla="*/ 144 h 144"/>
              </a:gdLst>
              <a:ahLst/>
              <a:cxnLst>
                <a:cxn ang="T8">
                  <a:pos x="T0" y="T1"/>
                </a:cxn>
                <a:cxn ang="T9">
                  <a:pos x="T2" y="T3"/>
                </a:cxn>
                <a:cxn ang="T10">
                  <a:pos x="T4" y="T5"/>
                </a:cxn>
                <a:cxn ang="T11">
                  <a:pos x="T6" y="T7"/>
                </a:cxn>
              </a:cxnLst>
              <a:rect l="T12" t="T13" r="T14" b="T15"/>
              <a:pathLst>
                <a:path w="2784" h="144">
                  <a:moveTo>
                    <a:pt x="0" y="144"/>
                  </a:moveTo>
                  <a:lnTo>
                    <a:pt x="1392" y="144"/>
                  </a:lnTo>
                  <a:lnTo>
                    <a:pt x="1392" y="0"/>
                  </a:lnTo>
                  <a:lnTo>
                    <a:pt x="2784" y="0"/>
                  </a:lnTo>
                </a:path>
              </a:pathLst>
            </a:custGeom>
            <a:noFill/>
            <a:ln w="28575" cap="flat" cmpd="sng">
              <a:solidFill>
                <a:schemeClr val="tx1"/>
              </a:solidFill>
              <a:prstDash val="solid"/>
              <a:round/>
              <a:headEnd type="none" w="med" len="med"/>
              <a:tailEnd type="none" w="med" len="med"/>
            </a:ln>
          </p:spPr>
          <p:txBody>
            <a:bodyPr wrap="none" anchor="ctr"/>
            <a:lstStyle/>
            <a:p>
              <a:endParaRPr lang="en-US"/>
            </a:p>
          </p:txBody>
        </p:sp>
        <p:grpSp>
          <p:nvGrpSpPr>
            <p:cNvPr id="3" name="Group 27"/>
            <p:cNvGrpSpPr>
              <a:grpSpLocks/>
            </p:cNvGrpSpPr>
            <p:nvPr/>
          </p:nvGrpSpPr>
          <p:grpSpPr bwMode="auto">
            <a:xfrm>
              <a:off x="4256" y="511"/>
              <a:ext cx="920" cy="150"/>
              <a:chOff x="2448" y="1482"/>
              <a:chExt cx="920" cy="150"/>
            </a:xfrm>
          </p:grpSpPr>
          <p:sp>
            <p:nvSpPr>
              <p:cNvPr id="49191" name="Freeform 28"/>
              <p:cNvSpPr>
                <a:spLocks/>
              </p:cNvSpPr>
              <p:nvPr/>
            </p:nvSpPr>
            <p:spPr bwMode="auto">
              <a:xfrm>
                <a:off x="2448" y="1482"/>
                <a:ext cx="920" cy="150"/>
              </a:xfrm>
              <a:custGeom>
                <a:avLst/>
                <a:gdLst>
                  <a:gd name="T0" fmla="*/ 0 w 920"/>
                  <a:gd name="T1" fmla="*/ 2 h 162"/>
                  <a:gd name="T2" fmla="*/ 920 w 920"/>
                  <a:gd name="T3" fmla="*/ 150 h 162"/>
                  <a:gd name="T4" fmla="*/ 0 w 920"/>
                  <a:gd name="T5" fmla="*/ 150 h 162"/>
                  <a:gd name="T6" fmla="*/ 0 w 920"/>
                  <a:gd name="T7" fmla="*/ 2 h 162"/>
                  <a:gd name="T8" fmla="*/ 0 60000 65536"/>
                  <a:gd name="T9" fmla="*/ 0 60000 65536"/>
                  <a:gd name="T10" fmla="*/ 0 60000 65536"/>
                  <a:gd name="T11" fmla="*/ 0 60000 65536"/>
                  <a:gd name="T12" fmla="*/ 0 w 920"/>
                  <a:gd name="T13" fmla="*/ 0 h 162"/>
                  <a:gd name="T14" fmla="*/ 920 w 920"/>
                  <a:gd name="T15" fmla="*/ 162 h 162"/>
                </a:gdLst>
                <a:ahLst/>
                <a:cxnLst>
                  <a:cxn ang="T8">
                    <a:pos x="T0" y="T1"/>
                  </a:cxn>
                  <a:cxn ang="T9">
                    <a:pos x="T2" y="T3"/>
                  </a:cxn>
                  <a:cxn ang="T10">
                    <a:pos x="T4" y="T5"/>
                  </a:cxn>
                  <a:cxn ang="T11">
                    <a:pos x="T6" y="T7"/>
                  </a:cxn>
                </a:cxnLst>
                <a:rect l="T12" t="T13" r="T14" b="T15"/>
                <a:pathLst>
                  <a:path w="920" h="162">
                    <a:moveTo>
                      <a:pt x="0" y="2"/>
                    </a:moveTo>
                    <a:cubicBezTo>
                      <a:pt x="147" y="0"/>
                      <a:pt x="573" y="48"/>
                      <a:pt x="920" y="162"/>
                    </a:cubicBezTo>
                    <a:cubicBezTo>
                      <a:pt x="573" y="162"/>
                      <a:pt x="156" y="162"/>
                      <a:pt x="0" y="162"/>
                    </a:cubicBezTo>
                    <a:cubicBezTo>
                      <a:pt x="0" y="36"/>
                      <a:pt x="0" y="126"/>
                      <a:pt x="0" y="2"/>
                    </a:cubicBezTo>
                    <a:close/>
                  </a:path>
                </a:pathLst>
              </a:custGeom>
              <a:solidFill>
                <a:schemeClr val="hlink"/>
              </a:solidFill>
              <a:ln w="12700" cap="flat" cmpd="sng">
                <a:solidFill>
                  <a:schemeClr val="tx1"/>
                </a:solidFill>
                <a:prstDash val="solid"/>
                <a:round/>
                <a:headEnd type="none" w="sm" len="sm"/>
                <a:tailEnd type="none" w="lg" len="med"/>
              </a:ln>
            </p:spPr>
            <p:txBody>
              <a:bodyPr wrap="none" anchor="ctr"/>
              <a:lstStyle/>
              <a:p>
                <a:endParaRPr lang="en-US"/>
              </a:p>
            </p:txBody>
          </p:sp>
          <p:sp>
            <p:nvSpPr>
              <p:cNvPr id="49192" name="Freeform 29"/>
              <p:cNvSpPr>
                <a:spLocks/>
              </p:cNvSpPr>
              <p:nvPr/>
            </p:nvSpPr>
            <p:spPr bwMode="auto">
              <a:xfrm>
                <a:off x="2790" y="1536"/>
                <a:ext cx="155" cy="64"/>
              </a:xfrm>
              <a:custGeom>
                <a:avLst/>
                <a:gdLst>
                  <a:gd name="T0" fmla="*/ 15 w 155"/>
                  <a:gd name="T1" fmla="*/ 0 h 64"/>
                  <a:gd name="T2" fmla="*/ 153 w 155"/>
                  <a:gd name="T3" fmla="*/ 54 h 64"/>
                  <a:gd name="T4" fmla="*/ 0 w 155"/>
                  <a:gd name="T5" fmla="*/ 63 h 64"/>
                  <a:gd name="T6" fmla="*/ 0 60000 65536"/>
                  <a:gd name="T7" fmla="*/ 0 60000 65536"/>
                  <a:gd name="T8" fmla="*/ 0 60000 65536"/>
                  <a:gd name="T9" fmla="*/ 0 w 155"/>
                  <a:gd name="T10" fmla="*/ 0 h 64"/>
                  <a:gd name="T11" fmla="*/ 155 w 155"/>
                  <a:gd name="T12" fmla="*/ 64 h 64"/>
                </a:gdLst>
                <a:ahLst/>
                <a:cxnLst>
                  <a:cxn ang="T6">
                    <a:pos x="T0" y="T1"/>
                  </a:cxn>
                  <a:cxn ang="T7">
                    <a:pos x="T2" y="T3"/>
                  </a:cxn>
                  <a:cxn ang="T8">
                    <a:pos x="T4" y="T5"/>
                  </a:cxn>
                </a:cxnLst>
                <a:rect l="T9" t="T10" r="T11" b="T12"/>
                <a:pathLst>
                  <a:path w="155" h="64">
                    <a:moveTo>
                      <a:pt x="15" y="0"/>
                    </a:moveTo>
                    <a:cubicBezTo>
                      <a:pt x="85" y="22"/>
                      <a:pt x="155" y="44"/>
                      <a:pt x="153" y="54"/>
                    </a:cubicBezTo>
                    <a:cubicBezTo>
                      <a:pt x="151" y="64"/>
                      <a:pt x="75" y="63"/>
                      <a:pt x="0" y="63"/>
                    </a:cubicBezTo>
                  </a:path>
                </a:pathLst>
              </a:custGeom>
              <a:solidFill>
                <a:schemeClr val="hlink"/>
              </a:solidFill>
              <a:ln w="12700" cap="flat" cmpd="sng">
                <a:solidFill>
                  <a:schemeClr val="tx1"/>
                </a:solidFill>
                <a:prstDash val="solid"/>
                <a:round/>
                <a:headEnd type="none" w="sm" len="sm"/>
                <a:tailEnd type="triangle" w="sm" len="med"/>
              </a:ln>
            </p:spPr>
            <p:txBody>
              <a:bodyPr wrap="none" anchor="ctr"/>
              <a:lstStyle/>
              <a:p>
                <a:endParaRPr lang="en-US"/>
              </a:p>
            </p:txBody>
          </p:sp>
          <p:sp>
            <p:nvSpPr>
              <p:cNvPr id="49193" name="Freeform 30"/>
              <p:cNvSpPr>
                <a:spLocks/>
              </p:cNvSpPr>
              <p:nvPr/>
            </p:nvSpPr>
            <p:spPr bwMode="auto">
              <a:xfrm>
                <a:off x="2625" y="1518"/>
                <a:ext cx="99" cy="90"/>
              </a:xfrm>
              <a:custGeom>
                <a:avLst/>
                <a:gdLst>
                  <a:gd name="T0" fmla="*/ 0 w 99"/>
                  <a:gd name="T1" fmla="*/ 0 h 90"/>
                  <a:gd name="T2" fmla="*/ 99 w 99"/>
                  <a:gd name="T3" fmla="*/ 48 h 90"/>
                  <a:gd name="T4" fmla="*/ 0 w 99"/>
                  <a:gd name="T5" fmla="*/ 90 h 90"/>
                  <a:gd name="T6" fmla="*/ 0 60000 65536"/>
                  <a:gd name="T7" fmla="*/ 0 60000 65536"/>
                  <a:gd name="T8" fmla="*/ 0 60000 65536"/>
                  <a:gd name="T9" fmla="*/ 0 w 99"/>
                  <a:gd name="T10" fmla="*/ 0 h 90"/>
                  <a:gd name="T11" fmla="*/ 99 w 99"/>
                  <a:gd name="T12" fmla="*/ 90 h 90"/>
                </a:gdLst>
                <a:ahLst/>
                <a:cxnLst>
                  <a:cxn ang="T6">
                    <a:pos x="T0" y="T1"/>
                  </a:cxn>
                  <a:cxn ang="T7">
                    <a:pos x="T2" y="T3"/>
                  </a:cxn>
                  <a:cxn ang="T8">
                    <a:pos x="T4" y="T5"/>
                  </a:cxn>
                </a:cxnLst>
                <a:rect l="T9" t="T10" r="T11" b="T12"/>
                <a:pathLst>
                  <a:path w="99" h="90">
                    <a:moveTo>
                      <a:pt x="0" y="0"/>
                    </a:moveTo>
                    <a:cubicBezTo>
                      <a:pt x="16" y="8"/>
                      <a:pt x="99" y="33"/>
                      <a:pt x="99" y="48"/>
                    </a:cubicBezTo>
                    <a:cubicBezTo>
                      <a:pt x="99" y="63"/>
                      <a:pt x="21" y="81"/>
                      <a:pt x="0" y="90"/>
                    </a:cubicBezTo>
                  </a:path>
                </a:pathLst>
              </a:custGeom>
              <a:solidFill>
                <a:schemeClr val="hlink"/>
              </a:solidFill>
              <a:ln w="12700" cap="flat" cmpd="sng">
                <a:solidFill>
                  <a:schemeClr val="tx1"/>
                </a:solidFill>
                <a:prstDash val="solid"/>
                <a:round/>
                <a:headEnd type="none" w="sm" len="sm"/>
                <a:tailEnd type="triangle" w="sm" len="med"/>
              </a:ln>
            </p:spPr>
            <p:txBody>
              <a:bodyPr wrap="none" anchor="ctr"/>
              <a:lstStyle/>
              <a:p>
                <a:endParaRPr lang="en-US"/>
              </a:p>
            </p:txBody>
          </p:sp>
          <p:sp>
            <p:nvSpPr>
              <p:cNvPr id="49194" name="Freeform 31"/>
              <p:cNvSpPr>
                <a:spLocks/>
              </p:cNvSpPr>
              <p:nvPr/>
            </p:nvSpPr>
            <p:spPr bwMode="auto">
              <a:xfrm>
                <a:off x="2472" y="1518"/>
                <a:ext cx="111" cy="93"/>
              </a:xfrm>
              <a:custGeom>
                <a:avLst/>
                <a:gdLst>
                  <a:gd name="T0" fmla="*/ 108 w 111"/>
                  <a:gd name="T1" fmla="*/ 89 h 93"/>
                  <a:gd name="T2" fmla="*/ 21 w 111"/>
                  <a:gd name="T3" fmla="*/ 81 h 93"/>
                  <a:gd name="T4" fmla="*/ 15 w 111"/>
                  <a:gd name="T5" fmla="*/ 18 h 93"/>
                  <a:gd name="T6" fmla="*/ 111 w 111"/>
                  <a:gd name="T7" fmla="*/ 0 h 93"/>
                  <a:gd name="T8" fmla="*/ 0 60000 65536"/>
                  <a:gd name="T9" fmla="*/ 0 60000 65536"/>
                  <a:gd name="T10" fmla="*/ 0 60000 65536"/>
                  <a:gd name="T11" fmla="*/ 0 60000 65536"/>
                  <a:gd name="T12" fmla="*/ 0 w 111"/>
                  <a:gd name="T13" fmla="*/ 0 h 93"/>
                  <a:gd name="T14" fmla="*/ 111 w 111"/>
                  <a:gd name="T15" fmla="*/ 93 h 93"/>
                </a:gdLst>
                <a:ahLst/>
                <a:cxnLst>
                  <a:cxn ang="T8">
                    <a:pos x="T0" y="T1"/>
                  </a:cxn>
                  <a:cxn ang="T9">
                    <a:pos x="T2" y="T3"/>
                  </a:cxn>
                  <a:cxn ang="T10">
                    <a:pos x="T4" y="T5"/>
                  </a:cxn>
                  <a:cxn ang="T11">
                    <a:pos x="T6" y="T7"/>
                  </a:cxn>
                </a:cxnLst>
                <a:rect l="T12" t="T13" r="T14" b="T15"/>
                <a:pathLst>
                  <a:path w="111" h="93">
                    <a:moveTo>
                      <a:pt x="108" y="89"/>
                    </a:moveTo>
                    <a:cubicBezTo>
                      <a:pt x="94" y="88"/>
                      <a:pt x="36" y="93"/>
                      <a:pt x="21" y="81"/>
                    </a:cubicBezTo>
                    <a:cubicBezTo>
                      <a:pt x="6" y="69"/>
                      <a:pt x="0" y="32"/>
                      <a:pt x="15" y="18"/>
                    </a:cubicBezTo>
                    <a:cubicBezTo>
                      <a:pt x="30" y="4"/>
                      <a:pt x="91" y="4"/>
                      <a:pt x="111" y="0"/>
                    </a:cubicBezTo>
                  </a:path>
                </a:pathLst>
              </a:custGeom>
              <a:solidFill>
                <a:schemeClr val="hlink"/>
              </a:solidFill>
              <a:ln w="12700" cap="flat" cmpd="sng">
                <a:solidFill>
                  <a:schemeClr val="tx1"/>
                </a:solidFill>
                <a:prstDash val="solid"/>
                <a:round/>
                <a:headEnd type="none" w="sm" len="sm"/>
                <a:tailEnd type="triangle" w="sm" len="med"/>
              </a:ln>
            </p:spPr>
            <p:txBody>
              <a:bodyPr wrap="none" anchor="ctr"/>
              <a:lstStyle/>
              <a:p>
                <a:endParaRPr lang="en-US"/>
              </a:p>
            </p:txBody>
          </p:sp>
        </p:grpSp>
        <p:grpSp>
          <p:nvGrpSpPr>
            <p:cNvPr id="4" name="Group 32"/>
            <p:cNvGrpSpPr>
              <a:grpSpLocks/>
            </p:cNvGrpSpPr>
            <p:nvPr/>
          </p:nvGrpSpPr>
          <p:grpSpPr bwMode="auto">
            <a:xfrm flipV="1">
              <a:off x="4256" y="184"/>
              <a:ext cx="920" cy="150"/>
              <a:chOff x="2448" y="1482"/>
              <a:chExt cx="920" cy="150"/>
            </a:xfrm>
          </p:grpSpPr>
          <p:sp>
            <p:nvSpPr>
              <p:cNvPr id="49187" name="Freeform 33"/>
              <p:cNvSpPr>
                <a:spLocks/>
              </p:cNvSpPr>
              <p:nvPr/>
            </p:nvSpPr>
            <p:spPr bwMode="auto">
              <a:xfrm>
                <a:off x="2448" y="1482"/>
                <a:ext cx="920" cy="150"/>
              </a:xfrm>
              <a:custGeom>
                <a:avLst/>
                <a:gdLst>
                  <a:gd name="T0" fmla="*/ 0 w 920"/>
                  <a:gd name="T1" fmla="*/ 2 h 162"/>
                  <a:gd name="T2" fmla="*/ 920 w 920"/>
                  <a:gd name="T3" fmla="*/ 150 h 162"/>
                  <a:gd name="T4" fmla="*/ 0 w 920"/>
                  <a:gd name="T5" fmla="*/ 150 h 162"/>
                  <a:gd name="T6" fmla="*/ 0 w 920"/>
                  <a:gd name="T7" fmla="*/ 2 h 162"/>
                  <a:gd name="T8" fmla="*/ 0 60000 65536"/>
                  <a:gd name="T9" fmla="*/ 0 60000 65536"/>
                  <a:gd name="T10" fmla="*/ 0 60000 65536"/>
                  <a:gd name="T11" fmla="*/ 0 60000 65536"/>
                  <a:gd name="T12" fmla="*/ 0 w 920"/>
                  <a:gd name="T13" fmla="*/ 0 h 162"/>
                  <a:gd name="T14" fmla="*/ 920 w 920"/>
                  <a:gd name="T15" fmla="*/ 162 h 162"/>
                </a:gdLst>
                <a:ahLst/>
                <a:cxnLst>
                  <a:cxn ang="T8">
                    <a:pos x="T0" y="T1"/>
                  </a:cxn>
                  <a:cxn ang="T9">
                    <a:pos x="T2" y="T3"/>
                  </a:cxn>
                  <a:cxn ang="T10">
                    <a:pos x="T4" y="T5"/>
                  </a:cxn>
                  <a:cxn ang="T11">
                    <a:pos x="T6" y="T7"/>
                  </a:cxn>
                </a:cxnLst>
                <a:rect l="T12" t="T13" r="T14" b="T15"/>
                <a:pathLst>
                  <a:path w="920" h="162">
                    <a:moveTo>
                      <a:pt x="0" y="2"/>
                    </a:moveTo>
                    <a:cubicBezTo>
                      <a:pt x="147" y="0"/>
                      <a:pt x="573" y="48"/>
                      <a:pt x="920" y="162"/>
                    </a:cubicBezTo>
                    <a:cubicBezTo>
                      <a:pt x="573" y="162"/>
                      <a:pt x="156" y="162"/>
                      <a:pt x="0" y="162"/>
                    </a:cubicBezTo>
                    <a:cubicBezTo>
                      <a:pt x="0" y="36"/>
                      <a:pt x="0" y="126"/>
                      <a:pt x="0" y="2"/>
                    </a:cubicBezTo>
                    <a:close/>
                  </a:path>
                </a:pathLst>
              </a:custGeom>
              <a:solidFill>
                <a:schemeClr val="hlink"/>
              </a:solidFill>
              <a:ln w="12700" cap="flat" cmpd="sng">
                <a:solidFill>
                  <a:schemeClr val="tx1"/>
                </a:solidFill>
                <a:prstDash val="solid"/>
                <a:round/>
                <a:headEnd type="none" w="sm" len="sm"/>
                <a:tailEnd type="none" w="lg" len="med"/>
              </a:ln>
            </p:spPr>
            <p:txBody>
              <a:bodyPr wrap="none" anchor="ctr"/>
              <a:lstStyle/>
              <a:p>
                <a:endParaRPr lang="en-US"/>
              </a:p>
            </p:txBody>
          </p:sp>
          <p:sp>
            <p:nvSpPr>
              <p:cNvPr id="49188" name="Freeform 34"/>
              <p:cNvSpPr>
                <a:spLocks/>
              </p:cNvSpPr>
              <p:nvPr/>
            </p:nvSpPr>
            <p:spPr bwMode="auto">
              <a:xfrm>
                <a:off x="2790" y="1536"/>
                <a:ext cx="155" cy="64"/>
              </a:xfrm>
              <a:custGeom>
                <a:avLst/>
                <a:gdLst>
                  <a:gd name="T0" fmla="*/ 15 w 155"/>
                  <a:gd name="T1" fmla="*/ 0 h 64"/>
                  <a:gd name="T2" fmla="*/ 153 w 155"/>
                  <a:gd name="T3" fmla="*/ 54 h 64"/>
                  <a:gd name="T4" fmla="*/ 0 w 155"/>
                  <a:gd name="T5" fmla="*/ 63 h 64"/>
                  <a:gd name="T6" fmla="*/ 0 60000 65536"/>
                  <a:gd name="T7" fmla="*/ 0 60000 65536"/>
                  <a:gd name="T8" fmla="*/ 0 60000 65536"/>
                  <a:gd name="T9" fmla="*/ 0 w 155"/>
                  <a:gd name="T10" fmla="*/ 0 h 64"/>
                  <a:gd name="T11" fmla="*/ 155 w 155"/>
                  <a:gd name="T12" fmla="*/ 64 h 64"/>
                </a:gdLst>
                <a:ahLst/>
                <a:cxnLst>
                  <a:cxn ang="T6">
                    <a:pos x="T0" y="T1"/>
                  </a:cxn>
                  <a:cxn ang="T7">
                    <a:pos x="T2" y="T3"/>
                  </a:cxn>
                  <a:cxn ang="T8">
                    <a:pos x="T4" y="T5"/>
                  </a:cxn>
                </a:cxnLst>
                <a:rect l="T9" t="T10" r="T11" b="T12"/>
                <a:pathLst>
                  <a:path w="155" h="64">
                    <a:moveTo>
                      <a:pt x="15" y="0"/>
                    </a:moveTo>
                    <a:cubicBezTo>
                      <a:pt x="85" y="22"/>
                      <a:pt x="155" y="44"/>
                      <a:pt x="153" y="54"/>
                    </a:cubicBezTo>
                    <a:cubicBezTo>
                      <a:pt x="151" y="64"/>
                      <a:pt x="75" y="63"/>
                      <a:pt x="0" y="63"/>
                    </a:cubicBezTo>
                  </a:path>
                </a:pathLst>
              </a:custGeom>
              <a:solidFill>
                <a:schemeClr val="hlink"/>
              </a:solidFill>
              <a:ln w="12700" cap="flat" cmpd="sng">
                <a:solidFill>
                  <a:schemeClr val="tx1"/>
                </a:solidFill>
                <a:prstDash val="solid"/>
                <a:round/>
                <a:headEnd type="none" w="sm" len="sm"/>
                <a:tailEnd type="triangle" w="sm" len="med"/>
              </a:ln>
            </p:spPr>
            <p:txBody>
              <a:bodyPr wrap="none" anchor="ctr"/>
              <a:lstStyle/>
              <a:p>
                <a:endParaRPr lang="en-US"/>
              </a:p>
            </p:txBody>
          </p:sp>
          <p:sp>
            <p:nvSpPr>
              <p:cNvPr id="49189" name="Freeform 35"/>
              <p:cNvSpPr>
                <a:spLocks/>
              </p:cNvSpPr>
              <p:nvPr/>
            </p:nvSpPr>
            <p:spPr bwMode="auto">
              <a:xfrm>
                <a:off x="2625" y="1518"/>
                <a:ext cx="99" cy="90"/>
              </a:xfrm>
              <a:custGeom>
                <a:avLst/>
                <a:gdLst>
                  <a:gd name="T0" fmla="*/ 0 w 99"/>
                  <a:gd name="T1" fmla="*/ 0 h 90"/>
                  <a:gd name="T2" fmla="*/ 99 w 99"/>
                  <a:gd name="T3" fmla="*/ 48 h 90"/>
                  <a:gd name="T4" fmla="*/ 0 w 99"/>
                  <a:gd name="T5" fmla="*/ 90 h 90"/>
                  <a:gd name="T6" fmla="*/ 0 60000 65536"/>
                  <a:gd name="T7" fmla="*/ 0 60000 65536"/>
                  <a:gd name="T8" fmla="*/ 0 60000 65536"/>
                  <a:gd name="T9" fmla="*/ 0 w 99"/>
                  <a:gd name="T10" fmla="*/ 0 h 90"/>
                  <a:gd name="T11" fmla="*/ 99 w 99"/>
                  <a:gd name="T12" fmla="*/ 90 h 90"/>
                </a:gdLst>
                <a:ahLst/>
                <a:cxnLst>
                  <a:cxn ang="T6">
                    <a:pos x="T0" y="T1"/>
                  </a:cxn>
                  <a:cxn ang="T7">
                    <a:pos x="T2" y="T3"/>
                  </a:cxn>
                  <a:cxn ang="T8">
                    <a:pos x="T4" y="T5"/>
                  </a:cxn>
                </a:cxnLst>
                <a:rect l="T9" t="T10" r="T11" b="T12"/>
                <a:pathLst>
                  <a:path w="99" h="90">
                    <a:moveTo>
                      <a:pt x="0" y="0"/>
                    </a:moveTo>
                    <a:cubicBezTo>
                      <a:pt x="16" y="8"/>
                      <a:pt x="99" y="33"/>
                      <a:pt x="99" y="48"/>
                    </a:cubicBezTo>
                    <a:cubicBezTo>
                      <a:pt x="99" y="63"/>
                      <a:pt x="21" y="81"/>
                      <a:pt x="0" y="90"/>
                    </a:cubicBezTo>
                  </a:path>
                </a:pathLst>
              </a:custGeom>
              <a:solidFill>
                <a:schemeClr val="hlink"/>
              </a:solidFill>
              <a:ln w="12700" cap="flat" cmpd="sng">
                <a:solidFill>
                  <a:schemeClr val="tx1"/>
                </a:solidFill>
                <a:prstDash val="solid"/>
                <a:round/>
                <a:headEnd type="none" w="sm" len="sm"/>
                <a:tailEnd type="triangle" w="sm" len="med"/>
              </a:ln>
            </p:spPr>
            <p:txBody>
              <a:bodyPr wrap="none" anchor="ctr"/>
              <a:lstStyle/>
              <a:p>
                <a:endParaRPr lang="en-US"/>
              </a:p>
            </p:txBody>
          </p:sp>
          <p:sp>
            <p:nvSpPr>
              <p:cNvPr id="49190" name="Freeform 36"/>
              <p:cNvSpPr>
                <a:spLocks/>
              </p:cNvSpPr>
              <p:nvPr/>
            </p:nvSpPr>
            <p:spPr bwMode="auto">
              <a:xfrm>
                <a:off x="2472" y="1518"/>
                <a:ext cx="111" cy="93"/>
              </a:xfrm>
              <a:custGeom>
                <a:avLst/>
                <a:gdLst>
                  <a:gd name="T0" fmla="*/ 108 w 111"/>
                  <a:gd name="T1" fmla="*/ 89 h 93"/>
                  <a:gd name="T2" fmla="*/ 21 w 111"/>
                  <a:gd name="T3" fmla="*/ 81 h 93"/>
                  <a:gd name="T4" fmla="*/ 15 w 111"/>
                  <a:gd name="T5" fmla="*/ 18 h 93"/>
                  <a:gd name="T6" fmla="*/ 111 w 111"/>
                  <a:gd name="T7" fmla="*/ 0 h 93"/>
                  <a:gd name="T8" fmla="*/ 0 60000 65536"/>
                  <a:gd name="T9" fmla="*/ 0 60000 65536"/>
                  <a:gd name="T10" fmla="*/ 0 60000 65536"/>
                  <a:gd name="T11" fmla="*/ 0 60000 65536"/>
                  <a:gd name="T12" fmla="*/ 0 w 111"/>
                  <a:gd name="T13" fmla="*/ 0 h 93"/>
                  <a:gd name="T14" fmla="*/ 111 w 111"/>
                  <a:gd name="T15" fmla="*/ 93 h 93"/>
                </a:gdLst>
                <a:ahLst/>
                <a:cxnLst>
                  <a:cxn ang="T8">
                    <a:pos x="T0" y="T1"/>
                  </a:cxn>
                  <a:cxn ang="T9">
                    <a:pos x="T2" y="T3"/>
                  </a:cxn>
                  <a:cxn ang="T10">
                    <a:pos x="T4" y="T5"/>
                  </a:cxn>
                  <a:cxn ang="T11">
                    <a:pos x="T6" y="T7"/>
                  </a:cxn>
                </a:cxnLst>
                <a:rect l="T12" t="T13" r="T14" b="T15"/>
                <a:pathLst>
                  <a:path w="111" h="93">
                    <a:moveTo>
                      <a:pt x="108" y="89"/>
                    </a:moveTo>
                    <a:cubicBezTo>
                      <a:pt x="94" y="88"/>
                      <a:pt x="36" y="93"/>
                      <a:pt x="21" y="81"/>
                    </a:cubicBezTo>
                    <a:cubicBezTo>
                      <a:pt x="6" y="69"/>
                      <a:pt x="0" y="32"/>
                      <a:pt x="15" y="18"/>
                    </a:cubicBezTo>
                    <a:cubicBezTo>
                      <a:pt x="30" y="4"/>
                      <a:pt x="91" y="4"/>
                      <a:pt x="111" y="0"/>
                    </a:cubicBezTo>
                  </a:path>
                </a:pathLst>
              </a:custGeom>
              <a:solidFill>
                <a:schemeClr val="hlink"/>
              </a:solidFill>
              <a:ln w="12700" cap="flat" cmpd="sng">
                <a:solidFill>
                  <a:schemeClr val="tx1"/>
                </a:solidFill>
                <a:prstDash val="solid"/>
                <a:round/>
                <a:headEnd type="none" w="sm" len="sm"/>
                <a:tailEnd type="triangle" w="sm" len="med"/>
              </a:ln>
            </p:spPr>
            <p:txBody>
              <a:bodyPr wrap="none" anchor="ctr"/>
              <a:lstStyle/>
              <a:p>
                <a:endParaRPr lang="en-US"/>
              </a:p>
            </p:txBody>
          </p:sp>
        </p:grpSp>
      </p:grpSp>
      <p:sp>
        <p:nvSpPr>
          <p:cNvPr id="49164" name="Rectangle 2"/>
          <p:cNvSpPr>
            <a:spLocks noGrp="1" noChangeArrowheads="1"/>
          </p:cNvSpPr>
          <p:nvPr>
            <p:ph type="title"/>
          </p:nvPr>
        </p:nvSpPr>
        <p:spPr>
          <a:xfrm>
            <a:off x="685800" y="304800"/>
            <a:ext cx="4584700" cy="1143000"/>
          </a:xfrm>
          <a:solidFill>
            <a:schemeClr val="bg1"/>
          </a:solidFill>
        </p:spPr>
        <p:txBody>
          <a:bodyPr lIns="90488" tIns="44450" rIns="90488" bIns="44450" anchor="b"/>
          <a:lstStyle/>
          <a:p>
            <a:pPr>
              <a:defRPr/>
            </a:pPr>
            <a:r>
              <a:rPr lang="en-US"/>
              <a:t>Head Loss due to Sudden Expansion</a:t>
            </a:r>
          </a:p>
        </p:txBody>
      </p:sp>
      <p:sp>
        <p:nvSpPr>
          <p:cNvPr id="49165" name="Line 48"/>
          <p:cNvSpPr>
            <a:spLocks noChangeShapeType="1"/>
          </p:cNvSpPr>
          <p:nvPr/>
        </p:nvSpPr>
        <p:spPr bwMode="auto">
          <a:xfrm>
            <a:off x="469900" y="2451100"/>
            <a:ext cx="9906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49166" name="Line 49"/>
          <p:cNvSpPr>
            <a:spLocks noChangeShapeType="1"/>
          </p:cNvSpPr>
          <p:nvPr/>
        </p:nvSpPr>
        <p:spPr bwMode="auto">
          <a:xfrm>
            <a:off x="279400" y="3454400"/>
            <a:ext cx="16510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49167" name="Line 50"/>
          <p:cNvSpPr>
            <a:spLocks noChangeShapeType="1"/>
          </p:cNvSpPr>
          <p:nvPr/>
        </p:nvSpPr>
        <p:spPr bwMode="auto">
          <a:xfrm>
            <a:off x="6667500" y="2374900"/>
            <a:ext cx="7493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82997" name="Oval 53"/>
          <p:cNvSpPr>
            <a:spLocks noChangeArrowheads="1"/>
          </p:cNvSpPr>
          <p:nvPr/>
        </p:nvSpPr>
        <p:spPr bwMode="auto">
          <a:xfrm>
            <a:off x="8407400" y="1698171"/>
            <a:ext cx="736600" cy="1023258"/>
          </a:xfrm>
          <a:prstGeom prst="ellipse">
            <a:avLst/>
          </a:prstGeom>
          <a:noFill/>
          <a:ln w="38100">
            <a:solidFill>
              <a:schemeClr val="folHlink"/>
            </a:solidFill>
            <a:round/>
            <a:headEnd type="none" w="lg" len="med"/>
            <a:tailEnd type="none" w="lg" len="med"/>
          </a:ln>
        </p:spPr>
        <p:txBody>
          <a:bodyPr wrap="square" anchor="ctr">
            <a:noAutofit/>
          </a:bodyPr>
          <a:lstStyle/>
          <a:p>
            <a:endParaRPr lang="en-US"/>
          </a:p>
        </p:txBody>
      </p:sp>
      <p:sp>
        <p:nvSpPr>
          <p:cNvPr id="82998" name="Freeform 54"/>
          <p:cNvSpPr>
            <a:spLocks/>
          </p:cNvSpPr>
          <p:nvPr/>
        </p:nvSpPr>
        <p:spPr bwMode="auto">
          <a:xfrm>
            <a:off x="6985072" y="2628900"/>
            <a:ext cx="1600127" cy="696913"/>
          </a:xfrm>
          <a:custGeom>
            <a:avLst/>
            <a:gdLst>
              <a:gd name="T0" fmla="*/ 2260600 w 1688"/>
              <a:gd name="T1" fmla="*/ 0 h 455"/>
              <a:gd name="T2" fmla="*/ 1499924 w 1688"/>
              <a:gd name="T3" fmla="*/ 600417 h 455"/>
              <a:gd name="T4" fmla="*/ 0 w 1688"/>
              <a:gd name="T5" fmla="*/ 575911 h 455"/>
              <a:gd name="T6" fmla="*/ 0 60000 65536"/>
              <a:gd name="T7" fmla="*/ 0 60000 65536"/>
              <a:gd name="T8" fmla="*/ 0 60000 65536"/>
              <a:gd name="T9" fmla="*/ 0 w 1688"/>
              <a:gd name="T10" fmla="*/ 0 h 455"/>
              <a:gd name="T11" fmla="*/ 1688 w 1688"/>
              <a:gd name="T12" fmla="*/ 455 h 455"/>
            </a:gdLst>
            <a:ahLst/>
            <a:cxnLst>
              <a:cxn ang="T6">
                <a:pos x="T0" y="T1"/>
              </a:cxn>
              <a:cxn ang="T7">
                <a:pos x="T2" y="T3"/>
              </a:cxn>
              <a:cxn ang="T8">
                <a:pos x="T4" y="T5"/>
              </a:cxn>
            </a:cxnLst>
            <a:rect l="T9" t="T10" r="T11" b="T12"/>
            <a:pathLst>
              <a:path w="1688" h="455">
                <a:moveTo>
                  <a:pt x="1688" y="0"/>
                </a:moveTo>
                <a:cubicBezTo>
                  <a:pt x="1544" y="164"/>
                  <a:pt x="1401" y="329"/>
                  <a:pt x="1120" y="392"/>
                </a:cubicBezTo>
                <a:cubicBezTo>
                  <a:pt x="839" y="455"/>
                  <a:pt x="419" y="415"/>
                  <a:pt x="0" y="376"/>
                </a:cubicBezTo>
              </a:path>
            </a:pathLst>
          </a:custGeom>
          <a:noFill/>
          <a:ln w="38100" cap="flat" cmpd="sng">
            <a:solidFill>
              <a:schemeClr val="folHlink"/>
            </a:solidFill>
            <a:prstDash val="solid"/>
            <a:round/>
            <a:headEnd type="none" w="lg" len="med"/>
            <a:tailEnd type="triangle" w="lg" len="med"/>
          </a:ln>
        </p:spPr>
        <p:txBody>
          <a:bodyPr wrap="square" anchor="ctr">
            <a:spAutoFit/>
          </a:bodyPr>
          <a:lstStyle/>
          <a:p>
            <a:endParaRPr lang="en-US"/>
          </a:p>
        </p:txBody>
      </p:sp>
      <p:sp>
        <p:nvSpPr>
          <p:cNvPr id="82999" name="Oval 55"/>
          <p:cNvSpPr>
            <a:spLocks noChangeArrowheads="1"/>
          </p:cNvSpPr>
          <p:nvPr/>
        </p:nvSpPr>
        <p:spPr bwMode="auto">
          <a:xfrm>
            <a:off x="4255806" y="2590800"/>
            <a:ext cx="2689673" cy="1358900"/>
          </a:xfrm>
          <a:prstGeom prst="ellipse">
            <a:avLst/>
          </a:prstGeom>
          <a:noFill/>
          <a:ln w="38100">
            <a:solidFill>
              <a:schemeClr val="folHlink"/>
            </a:solidFill>
            <a:round/>
            <a:headEnd type="none" w="lg" len="med"/>
            <a:tailEnd type="none" w="lg" len="med"/>
          </a:ln>
        </p:spPr>
        <p:txBody>
          <a:bodyPr wrap="square" anchor="ctr">
            <a:spAutoFit/>
          </a:bodyPr>
          <a:lstStyle/>
          <a:p>
            <a:endParaRPr lang="en-US"/>
          </a:p>
        </p:txBody>
      </p:sp>
      <p:sp>
        <p:nvSpPr>
          <p:cNvPr id="83000" name="Line 56"/>
          <p:cNvSpPr>
            <a:spLocks noChangeShapeType="1"/>
          </p:cNvSpPr>
          <p:nvPr/>
        </p:nvSpPr>
        <p:spPr bwMode="auto">
          <a:xfrm flipH="1" flipV="1">
            <a:off x="3606800" y="2692400"/>
            <a:ext cx="190500" cy="254000"/>
          </a:xfrm>
          <a:prstGeom prst="line">
            <a:avLst/>
          </a:prstGeom>
          <a:noFill/>
          <a:ln w="38100">
            <a:solidFill>
              <a:schemeClr val="folHlink"/>
            </a:solidFill>
            <a:round/>
            <a:headEnd type="none" w="lg" len="med"/>
            <a:tailEnd type="triangle" w="lg" len="med"/>
          </a:ln>
        </p:spPr>
        <p:txBody>
          <a:bodyPr wrap="none" anchor="ctr">
            <a:spAutoFit/>
          </a:bodyPr>
          <a:lstStyle/>
          <a:p>
            <a:endParaRPr lang="en-US"/>
          </a:p>
        </p:txBody>
      </p:sp>
      <p:sp>
        <p:nvSpPr>
          <p:cNvPr id="83001" name="Text Box 57"/>
          <p:cNvSpPr txBox="1">
            <a:spLocks noChangeArrowheads="1"/>
          </p:cNvSpPr>
          <p:nvPr/>
        </p:nvSpPr>
        <p:spPr bwMode="auto">
          <a:xfrm>
            <a:off x="466725" y="6398568"/>
            <a:ext cx="6270499" cy="461665"/>
          </a:xfrm>
          <a:prstGeom prst="rect">
            <a:avLst/>
          </a:prstGeom>
          <a:noFill/>
          <a:ln w="12700">
            <a:noFill/>
            <a:miter lim="800000"/>
            <a:headEnd type="none" w="lg" len="med"/>
            <a:tailEnd type="none" w="lg" len="med"/>
          </a:ln>
        </p:spPr>
        <p:txBody>
          <a:bodyPr wrap="none" anchor="ctr">
            <a:spAutoFit/>
          </a:bodyPr>
          <a:lstStyle/>
          <a:p>
            <a:r>
              <a:rPr lang="en-US" sz="2400" dirty="0"/>
              <a:t>Discharge into a reservoir?__________________</a:t>
            </a:r>
          </a:p>
        </p:txBody>
      </p:sp>
      <p:sp>
        <p:nvSpPr>
          <p:cNvPr id="82987" name="Comment 43"/>
          <p:cNvSpPr>
            <a:spLocks noChangeArrowheads="1"/>
          </p:cNvSpPr>
          <p:nvPr/>
        </p:nvSpPr>
        <p:spPr bwMode="auto">
          <a:xfrm>
            <a:off x="412750" y="1958975"/>
            <a:ext cx="15621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Energy</a:t>
            </a:r>
          </a:p>
        </p:txBody>
      </p:sp>
      <p:sp>
        <p:nvSpPr>
          <p:cNvPr id="82988" name="Comment 44"/>
          <p:cNvSpPr>
            <a:spLocks noChangeArrowheads="1"/>
          </p:cNvSpPr>
          <p:nvPr/>
        </p:nvSpPr>
        <p:spPr bwMode="auto">
          <a:xfrm>
            <a:off x="228600" y="3013075"/>
            <a:ext cx="19304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Momentum</a:t>
            </a:r>
          </a:p>
        </p:txBody>
      </p:sp>
      <p:sp>
        <p:nvSpPr>
          <p:cNvPr id="82989" name="Comment 45"/>
          <p:cNvSpPr>
            <a:spLocks noChangeArrowheads="1"/>
          </p:cNvSpPr>
          <p:nvPr/>
        </p:nvSpPr>
        <p:spPr bwMode="auto">
          <a:xfrm>
            <a:off x="6591300" y="1958975"/>
            <a:ext cx="10033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Mass</a:t>
            </a:r>
          </a:p>
        </p:txBody>
      </p:sp>
      <p:sp>
        <p:nvSpPr>
          <p:cNvPr id="83002" name="Text Box 58"/>
          <p:cNvSpPr txBox="1">
            <a:spLocks noChangeArrowheads="1"/>
          </p:cNvSpPr>
          <p:nvPr/>
        </p:nvSpPr>
        <p:spPr bwMode="auto">
          <a:xfrm>
            <a:off x="4048125" y="6398568"/>
            <a:ext cx="2631682" cy="461665"/>
          </a:xfrm>
          <a:prstGeom prst="rect">
            <a:avLst/>
          </a:prstGeom>
          <a:noFill/>
          <a:ln w="12700">
            <a:noFill/>
            <a:miter lim="800000"/>
            <a:headEnd type="none" w="lg" len="med"/>
            <a:tailEnd type="none" w="lg" len="med"/>
          </a:ln>
        </p:spPr>
        <p:txBody>
          <a:bodyPr wrap="none" anchor="ctr">
            <a:spAutoFit/>
          </a:bodyPr>
          <a:lstStyle/>
          <a:p>
            <a:r>
              <a:rPr lang="en-US" sz="2400" dirty="0">
                <a:solidFill>
                  <a:schemeClr val="folHlink"/>
                </a:solidFill>
              </a:rPr>
              <a:t>Loss coefficient = 1</a:t>
            </a:r>
          </a:p>
        </p:txBody>
      </p:sp>
      <p:grpSp>
        <p:nvGrpSpPr>
          <p:cNvPr id="5" name="Group 65"/>
          <p:cNvGrpSpPr>
            <a:grpSpLocks/>
          </p:cNvGrpSpPr>
          <p:nvPr/>
        </p:nvGrpSpPr>
        <p:grpSpPr bwMode="auto">
          <a:xfrm>
            <a:off x="765177" y="4069837"/>
            <a:ext cx="1355728" cy="1058863"/>
            <a:chOff x="482" y="2631"/>
            <a:chExt cx="854" cy="667"/>
          </a:xfrm>
        </p:grpSpPr>
        <p:sp>
          <p:nvSpPr>
            <p:cNvPr id="49178" name="Text Box 62"/>
            <p:cNvSpPr txBox="1">
              <a:spLocks noChangeArrowheads="1"/>
            </p:cNvSpPr>
            <p:nvPr/>
          </p:nvSpPr>
          <p:spPr bwMode="auto">
            <a:xfrm>
              <a:off x="482" y="2631"/>
              <a:ext cx="228" cy="327"/>
            </a:xfrm>
            <a:prstGeom prst="rect">
              <a:avLst/>
            </a:prstGeom>
            <a:noFill/>
            <a:ln w="12700">
              <a:noFill/>
              <a:miter lim="800000"/>
              <a:headEnd type="none" w="lg" len="med"/>
              <a:tailEnd type="none" w="lg" len="med"/>
            </a:ln>
          </p:spPr>
          <p:txBody>
            <a:bodyPr wrap="none">
              <a:spAutoFit/>
            </a:bodyPr>
            <a:lstStyle/>
            <a:p>
              <a:r>
                <a:rPr lang="en-US" dirty="0">
                  <a:solidFill>
                    <a:schemeClr val="folHlink"/>
                  </a:solidFill>
                </a:rPr>
                <a:t>2</a:t>
              </a:r>
            </a:p>
          </p:txBody>
        </p:sp>
        <p:sp>
          <p:nvSpPr>
            <p:cNvPr id="49179" name="Text Box 63"/>
            <p:cNvSpPr txBox="1">
              <a:spLocks noChangeArrowheads="1"/>
            </p:cNvSpPr>
            <p:nvPr/>
          </p:nvSpPr>
          <p:spPr bwMode="auto">
            <a:xfrm>
              <a:off x="1108" y="2632"/>
              <a:ext cx="228" cy="327"/>
            </a:xfrm>
            <a:prstGeom prst="rect">
              <a:avLst/>
            </a:prstGeom>
            <a:noFill/>
            <a:ln w="12700">
              <a:noFill/>
              <a:miter lim="800000"/>
              <a:headEnd type="none" w="lg" len="med"/>
              <a:tailEnd type="none" w="lg" len="med"/>
            </a:ln>
          </p:spPr>
          <p:txBody>
            <a:bodyPr wrap="none">
              <a:spAutoFit/>
            </a:bodyPr>
            <a:lstStyle/>
            <a:p>
              <a:r>
                <a:rPr lang="en-US">
                  <a:solidFill>
                    <a:schemeClr val="folHlink"/>
                  </a:solidFill>
                </a:rPr>
                <a:t>2</a:t>
              </a:r>
            </a:p>
          </p:txBody>
        </p:sp>
        <p:sp>
          <p:nvSpPr>
            <p:cNvPr id="49180" name="Text Box 64"/>
            <p:cNvSpPr txBox="1">
              <a:spLocks noChangeArrowheads="1"/>
            </p:cNvSpPr>
            <p:nvPr/>
          </p:nvSpPr>
          <p:spPr bwMode="auto">
            <a:xfrm>
              <a:off x="1046" y="2971"/>
              <a:ext cx="228" cy="327"/>
            </a:xfrm>
            <a:prstGeom prst="rect">
              <a:avLst/>
            </a:prstGeom>
            <a:noFill/>
            <a:ln w="12700">
              <a:noFill/>
              <a:miter lim="800000"/>
              <a:headEnd type="none" w="lg" len="med"/>
              <a:tailEnd type="none" w="lg" len="med"/>
            </a:ln>
          </p:spPr>
          <p:txBody>
            <a:bodyPr wrap="none">
              <a:spAutoFit/>
            </a:bodyPr>
            <a:lstStyle/>
            <a:p>
              <a:r>
                <a:rPr lang="en-US" dirty="0">
                  <a:solidFill>
                    <a:schemeClr val="folHlink"/>
                  </a:solidFill>
                </a:rPr>
                <a:t>2</a:t>
              </a:r>
            </a:p>
          </p:txBody>
        </p:sp>
      </p:grpSp>
      <p:cxnSp>
        <p:nvCxnSpPr>
          <p:cNvPr id="8" name="Straight Connector 7"/>
          <p:cNvCxnSpPr/>
          <p:nvPr/>
        </p:nvCxnSpPr>
        <p:spPr bwMode="auto">
          <a:xfrm>
            <a:off x="0" y="3884613"/>
            <a:ext cx="9144000" cy="0"/>
          </a:xfrm>
          <a:prstGeom prst="line">
            <a:avLst/>
          </a:prstGeom>
          <a:solidFill>
            <a:schemeClr val="accent1"/>
          </a:solidFill>
          <a:ln w="12700" cap="flat" cmpd="sng" algn="ctr">
            <a:solidFill>
              <a:schemeClr val="tx1"/>
            </a:solidFill>
            <a:prstDash val="solid"/>
            <a:round/>
            <a:headEnd type="none" w="lg" len="med"/>
            <a:tailEnd type="none" w="lg" len="med"/>
          </a:ln>
          <a:effectLst/>
        </p:spPr>
      </p:cxnSp>
      <p:cxnSp>
        <p:nvCxnSpPr>
          <p:cNvPr id="46" name="Straight Connector 45"/>
          <p:cNvCxnSpPr/>
          <p:nvPr/>
        </p:nvCxnSpPr>
        <p:spPr bwMode="auto">
          <a:xfrm>
            <a:off x="26988" y="2721429"/>
            <a:ext cx="9144000" cy="0"/>
          </a:xfrm>
          <a:prstGeom prst="line">
            <a:avLst/>
          </a:prstGeom>
          <a:solidFill>
            <a:schemeClr val="accent1"/>
          </a:solidFill>
          <a:ln w="12700" cap="flat" cmpd="sng" algn="ctr">
            <a:solidFill>
              <a:schemeClr val="tx1"/>
            </a:solidFill>
            <a:prstDash val="solid"/>
            <a:round/>
            <a:headEnd type="none" w="lg" len="med"/>
            <a:tailEnd type="none" w="lg" len="med"/>
          </a:ln>
          <a:effectLst/>
        </p:spPr>
      </p:cxnSp>
      <p:cxnSp>
        <p:nvCxnSpPr>
          <p:cNvPr id="47" name="Straight Connector 46"/>
          <p:cNvCxnSpPr/>
          <p:nvPr/>
        </p:nvCxnSpPr>
        <p:spPr bwMode="auto">
          <a:xfrm>
            <a:off x="-13526" y="5144593"/>
            <a:ext cx="9144000" cy="0"/>
          </a:xfrm>
          <a:prstGeom prst="line">
            <a:avLst/>
          </a:prstGeom>
          <a:solidFill>
            <a:schemeClr val="accent1"/>
          </a:solidFill>
          <a:ln w="12700" cap="flat" cmpd="sng" algn="ctr">
            <a:solidFill>
              <a:schemeClr val="tx1"/>
            </a:solidFill>
            <a:prstDash val="solid"/>
            <a:round/>
            <a:headEnd type="none" w="lg" len="med"/>
            <a:tailEnd type="none" w="lg" len="med"/>
          </a:ln>
          <a:effectLst/>
        </p:spPr>
      </p:cxnSp>
      <p:grpSp>
        <p:nvGrpSpPr>
          <p:cNvPr id="7" name="Group 6"/>
          <p:cNvGrpSpPr/>
          <p:nvPr/>
        </p:nvGrpSpPr>
        <p:grpSpPr>
          <a:xfrm>
            <a:off x="4546599" y="5087456"/>
            <a:ext cx="1571583" cy="497735"/>
            <a:chOff x="4546599" y="5087456"/>
            <a:chExt cx="1701800" cy="497735"/>
          </a:xfrm>
        </p:grpSpPr>
        <p:sp>
          <p:nvSpPr>
            <p:cNvPr id="6" name="Left Brace 5"/>
            <p:cNvSpPr/>
            <p:nvPr/>
          </p:nvSpPr>
          <p:spPr bwMode="auto">
            <a:xfrm rot="5400000">
              <a:off x="5238748" y="4575540"/>
              <a:ext cx="317502" cy="1701800"/>
            </a:xfrm>
            <a:prstGeom prst="leftBrace">
              <a:avLst/>
            </a:pr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9" name="TextBox 8"/>
            <p:cNvSpPr txBox="1"/>
            <p:nvPr/>
          </p:nvSpPr>
          <p:spPr>
            <a:xfrm>
              <a:off x="4977191" y="5087456"/>
              <a:ext cx="420308" cy="369332"/>
            </a:xfrm>
            <a:prstGeom prst="rect">
              <a:avLst/>
            </a:prstGeom>
            <a:noFill/>
          </p:spPr>
          <p:txBody>
            <a:bodyPr wrap="none" rtlCol="0">
              <a:spAutoFit/>
            </a:bodyPr>
            <a:lstStyle/>
            <a:p>
              <a:r>
                <a:rPr lang="en-US" sz="1800" dirty="0" err="1"/>
                <a:t>K</a:t>
              </a:r>
              <a:r>
                <a:rPr lang="en-US" sz="1800" baseline="-25000" dirty="0" err="1"/>
                <a:t>e</a:t>
              </a:r>
              <a:endParaRPr lang="en-US" sz="1800" dirty="0"/>
            </a:p>
          </p:txBody>
        </p:sp>
      </p:grpSp>
      <p:grpSp>
        <p:nvGrpSpPr>
          <p:cNvPr id="11" name="Group 10"/>
          <p:cNvGrpSpPr/>
          <p:nvPr/>
        </p:nvGrpSpPr>
        <p:grpSpPr>
          <a:xfrm>
            <a:off x="7483471" y="5091889"/>
            <a:ext cx="1517654" cy="497735"/>
            <a:chOff x="7656347" y="5091889"/>
            <a:chExt cx="1344778" cy="497735"/>
          </a:xfrm>
        </p:grpSpPr>
        <p:sp>
          <p:nvSpPr>
            <p:cNvPr id="49" name="Left Brace 48"/>
            <p:cNvSpPr/>
            <p:nvPr/>
          </p:nvSpPr>
          <p:spPr bwMode="auto">
            <a:xfrm rot="5400000">
              <a:off x="8204553" y="4793053"/>
              <a:ext cx="321935" cy="1271208"/>
            </a:xfrm>
            <a:prstGeom prst="leftBrace">
              <a:avLst/>
            </a:pr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50" name="TextBox 49"/>
            <p:cNvSpPr txBox="1"/>
            <p:nvPr/>
          </p:nvSpPr>
          <p:spPr>
            <a:xfrm>
              <a:off x="7656347" y="5091889"/>
              <a:ext cx="497252" cy="369332"/>
            </a:xfrm>
            <a:prstGeom prst="rect">
              <a:avLst/>
            </a:prstGeom>
            <a:noFill/>
          </p:spPr>
          <p:txBody>
            <a:bodyPr wrap="none" rtlCol="0">
              <a:spAutoFit/>
            </a:bodyPr>
            <a:lstStyle/>
            <a:p>
              <a:r>
                <a:rPr lang="en-US" sz="1800" dirty="0" err="1"/>
                <a:t>K</a:t>
              </a:r>
              <a:r>
                <a:rPr lang="en-US" sz="1800" baseline="-25000" dirty="0" err="1"/>
                <a:t>e</a:t>
              </a:r>
              <a:r>
                <a:rPr lang="en-US" sz="1800" dirty="0"/>
                <a:t>’</a:t>
              </a:r>
            </a:p>
          </p:txBody>
        </p:sp>
      </p:grpSp>
      <p:pic>
        <p:nvPicPr>
          <p:cNvPr id="28" name="Picture 27">
            <a:extLst>
              <a:ext uri="{FF2B5EF4-FFF2-40B4-BE49-F238E27FC236}">
                <a16:creationId xmlns:a16="http://schemas.microsoft.com/office/drawing/2014/main" id="{A31FB84C-8B51-4F9C-BAAF-2D8D5A47E9C2}"/>
              </a:ext>
            </a:extLst>
          </p:cNvPr>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243397" y="5496132"/>
            <a:ext cx="2507967" cy="790412"/>
          </a:xfrm>
          <a:prstGeom prst="rect">
            <a:avLst/>
          </a:prstGeom>
        </p:spPr>
      </p:pic>
      <p:pic>
        <p:nvPicPr>
          <p:cNvPr id="13" name="Picture 12">
            <a:extLst>
              <a:ext uri="{FF2B5EF4-FFF2-40B4-BE49-F238E27FC236}">
                <a16:creationId xmlns:a16="http://schemas.microsoft.com/office/drawing/2014/main" id="{CF14B8C6-20C5-49B3-BE00-74C9087DFE83}"/>
              </a:ext>
            </a:extLst>
          </p:cNvPr>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1882329" y="1867477"/>
            <a:ext cx="3906141" cy="749815"/>
          </a:xfrm>
          <a:prstGeom prst="rect">
            <a:avLst/>
          </a:prstGeom>
        </p:spPr>
      </p:pic>
      <p:pic>
        <p:nvPicPr>
          <p:cNvPr id="16" name="Picture 15">
            <a:extLst>
              <a:ext uri="{FF2B5EF4-FFF2-40B4-BE49-F238E27FC236}">
                <a16:creationId xmlns:a16="http://schemas.microsoft.com/office/drawing/2014/main" id="{EF7C65D2-1B35-4649-93F0-62BE219C23F9}"/>
              </a:ext>
            </a:extLst>
          </p:cNvPr>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7502917" y="1871919"/>
            <a:ext cx="1600127" cy="668521"/>
          </a:xfrm>
          <a:prstGeom prst="rect">
            <a:avLst/>
          </a:prstGeom>
        </p:spPr>
      </p:pic>
      <p:pic>
        <p:nvPicPr>
          <p:cNvPr id="26" name="Picture 25">
            <a:extLst>
              <a:ext uri="{FF2B5EF4-FFF2-40B4-BE49-F238E27FC236}">
                <a16:creationId xmlns:a16="http://schemas.microsoft.com/office/drawing/2014/main" id="{D1C36BC5-2816-4EA7-BE34-F5AE302ED989}"/>
              </a:ext>
            </a:extLst>
          </p:cNvPr>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a:xfrm>
            <a:off x="5536358" y="4185417"/>
            <a:ext cx="3419828" cy="697960"/>
          </a:xfrm>
          <a:prstGeom prst="rect">
            <a:avLst/>
          </a:prstGeom>
        </p:spPr>
      </p:pic>
      <p:pic>
        <p:nvPicPr>
          <p:cNvPr id="30" name="Picture 29">
            <a:extLst>
              <a:ext uri="{FF2B5EF4-FFF2-40B4-BE49-F238E27FC236}">
                <a16:creationId xmlns:a16="http://schemas.microsoft.com/office/drawing/2014/main" id="{EC0E6FFA-19D7-4843-9134-ECEC2A24696E}"/>
              </a:ext>
            </a:extLst>
          </p:cNvPr>
          <p:cNvPicPr>
            <a:picLocks noChangeAspect="1"/>
          </p:cNvPicPr>
          <p:nvPr>
            <p:custDataLst>
              <p:tags r:id="rId7"/>
            </p:custDataLst>
          </p:nvPr>
        </p:nvPicPr>
        <p:blipFill>
          <a:blip r:embed="rId18" cstate="print">
            <a:extLst>
              <a:ext uri="{28A0092B-C50C-407E-A947-70E740481C1C}">
                <a14:useLocalDpi xmlns:a14="http://schemas.microsoft.com/office/drawing/2010/main" val="0"/>
              </a:ext>
            </a:extLst>
          </a:blip>
          <a:stretch>
            <a:fillRect/>
          </a:stretch>
        </p:blipFill>
        <p:spPr>
          <a:xfrm>
            <a:off x="3316443" y="5492778"/>
            <a:ext cx="2790587" cy="756181"/>
          </a:xfrm>
          <a:prstGeom prst="rect">
            <a:avLst/>
          </a:prstGeom>
        </p:spPr>
      </p:pic>
      <p:pic>
        <p:nvPicPr>
          <p:cNvPr id="34" name="Picture 33">
            <a:extLst>
              <a:ext uri="{FF2B5EF4-FFF2-40B4-BE49-F238E27FC236}">
                <a16:creationId xmlns:a16="http://schemas.microsoft.com/office/drawing/2014/main" id="{53392EE3-60D8-4934-B6B1-1FE7CD5ED6CF}"/>
              </a:ext>
            </a:extLst>
          </p:cNvPr>
          <p:cNvPicPr>
            <a:picLocks noChangeAspect="1"/>
          </p:cNvPicPr>
          <p:nvPr>
            <p:custDataLst>
              <p:tags r:id="rId8"/>
            </p:custDataLst>
          </p:nvPr>
        </p:nvPicPr>
        <p:blipFill>
          <a:blip r:embed="rId19" cstate="print">
            <a:extLst>
              <a:ext uri="{28A0092B-C50C-407E-A947-70E740481C1C}">
                <a14:useLocalDpi xmlns:a14="http://schemas.microsoft.com/office/drawing/2010/main" val="0"/>
              </a:ext>
            </a:extLst>
          </a:blip>
          <a:stretch>
            <a:fillRect/>
          </a:stretch>
        </p:blipFill>
        <p:spPr>
          <a:xfrm>
            <a:off x="6436340" y="5539569"/>
            <a:ext cx="2552381" cy="664381"/>
          </a:xfrm>
          <a:prstGeom prst="rect">
            <a:avLst/>
          </a:prstGeom>
        </p:spPr>
      </p:pic>
      <p:pic>
        <p:nvPicPr>
          <p:cNvPr id="40" name="Picture 39">
            <a:extLst>
              <a:ext uri="{FF2B5EF4-FFF2-40B4-BE49-F238E27FC236}">
                <a16:creationId xmlns:a16="http://schemas.microsoft.com/office/drawing/2014/main" id="{4567FDBC-1092-41C0-9F9A-D135D3A0DAAC}"/>
              </a:ext>
            </a:extLst>
          </p:cNvPr>
          <p:cNvPicPr>
            <a:picLocks noChangeAspect="1"/>
          </p:cNvPicPr>
          <p:nvPr>
            <p:custDataLst>
              <p:tags r:id="rId9"/>
            </p:custDataLst>
          </p:nvPr>
        </p:nvPicPr>
        <p:blipFill>
          <a:blip r:embed="rId20" cstate="print">
            <a:extLst>
              <a:ext uri="{28A0092B-C50C-407E-A947-70E740481C1C}">
                <a14:useLocalDpi xmlns:a14="http://schemas.microsoft.com/office/drawing/2010/main" val="0"/>
              </a:ext>
            </a:extLst>
          </a:blip>
          <a:stretch>
            <a:fillRect/>
          </a:stretch>
        </p:blipFill>
        <p:spPr>
          <a:xfrm>
            <a:off x="10115576" y="1867477"/>
            <a:ext cx="3258734" cy="2298700"/>
          </a:xfrm>
          <a:prstGeom prst="rect">
            <a:avLst/>
          </a:prstGeom>
        </p:spPr>
      </p:pic>
    </p:spTree>
    <p:extLst>
      <p:ext uri="{BB962C8B-B14F-4D97-AF65-F5344CB8AC3E}">
        <p14:creationId xmlns:p14="http://schemas.microsoft.com/office/powerpoint/2010/main" val="34634147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29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298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298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299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299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8299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8300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83001">
                                            <p:txEl>
                                              <p:pRg st="0" end="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8300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97" grpId="0" animBg="1"/>
      <p:bldP spid="82998" grpId="0" animBg="1"/>
      <p:bldP spid="82999" grpId="0" animBg="1"/>
      <p:bldP spid="83000" grpId="0" animBg="1"/>
      <p:bldP spid="83001" grpId="0" build="p" autoUpdateAnimBg="0"/>
      <p:bldP spid="82987" grpId="0" autoUpdateAnimBg="0"/>
      <p:bldP spid="82988" grpId="0" autoUpdateAnimBg="0"/>
      <p:bldP spid="82989" grpId="0" autoUpdateAnimBg="0"/>
      <p:bldP spid="83002"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Turning in assignments</a:t>
            </a:r>
            <a:endParaRPr lang="en-US" dirty="0"/>
          </a:p>
        </p:txBody>
      </p:sp>
      <p:sp>
        <p:nvSpPr>
          <p:cNvPr id="3" name="Content Placeholder 2"/>
          <p:cNvSpPr>
            <a:spLocks noGrp="1"/>
          </p:cNvSpPr>
          <p:nvPr>
            <p:ph idx="1"/>
          </p:nvPr>
        </p:nvSpPr>
        <p:spPr/>
        <p:txBody>
          <a:bodyPr/>
          <a:lstStyle/>
          <a:p>
            <a:r>
              <a:rPr lang="en-US" dirty="0" smtClean="0"/>
              <a:t>On campus: use Canvas</a:t>
            </a:r>
          </a:p>
          <a:p>
            <a:r>
              <a:rPr lang="en-US" dirty="0" smtClean="0"/>
              <a:t>Off campus: continue using email</a:t>
            </a:r>
            <a:endParaRPr lang="en-US" dirty="0"/>
          </a:p>
        </p:txBody>
      </p:sp>
    </p:spTree>
    <p:extLst>
      <p:ext uri="{BB962C8B-B14F-4D97-AF65-F5344CB8AC3E}">
        <p14:creationId xmlns:p14="http://schemas.microsoft.com/office/powerpoint/2010/main" val="303311425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sz="4000" dirty="0"/>
              <a:t>The Challenge of Chemical Metering (</a:t>
            </a:r>
            <a:r>
              <a:rPr lang="en-US" sz="4000" dirty="0" err="1"/>
              <a:t>Hypochlorinator</a:t>
            </a:r>
            <a:r>
              <a:rPr lang="en-US" sz="4000" dirty="0"/>
              <a:t>)</a:t>
            </a:r>
          </a:p>
        </p:txBody>
      </p:sp>
      <p:sp>
        <p:nvSpPr>
          <p:cNvPr id="105820" name="Text Box 2396"/>
          <p:cNvSpPr txBox="1">
            <a:spLocks noChangeArrowheads="1"/>
          </p:cNvSpPr>
          <p:nvPr/>
        </p:nvSpPr>
        <p:spPr bwMode="auto">
          <a:xfrm>
            <a:off x="0" y="1824038"/>
            <a:ext cx="3451225" cy="1552575"/>
          </a:xfrm>
          <a:prstGeom prst="rect">
            <a:avLst/>
          </a:prstGeom>
          <a:noFill/>
          <a:ln w="12700">
            <a:noFill/>
            <a:miter lim="800000"/>
            <a:headEnd type="none" w="lg" len="med"/>
            <a:tailEnd type="none" w="lg" len="med"/>
          </a:ln>
          <a:effectLst/>
        </p:spPr>
        <p:txBody>
          <a:bodyPr>
            <a:spAutoFit/>
          </a:bodyPr>
          <a:lstStyle/>
          <a:p>
            <a:r>
              <a:rPr lang="en-US" sz="2400" dirty="0"/>
              <a:t>What is the simplest representation that captures the fluid mechanics of this system?</a:t>
            </a:r>
          </a:p>
        </p:txBody>
      </p:sp>
      <p:sp>
        <p:nvSpPr>
          <p:cNvPr id="105824" name="Rectangle 2400" descr="Granite"/>
          <p:cNvSpPr>
            <a:spLocks noChangeArrowheads="1"/>
          </p:cNvSpPr>
          <p:nvPr/>
        </p:nvSpPr>
        <p:spPr bwMode="auto">
          <a:xfrm>
            <a:off x="7340600" y="2706688"/>
            <a:ext cx="279400" cy="2197100"/>
          </a:xfrm>
          <a:prstGeom prst="rect">
            <a:avLst/>
          </a:prstGeom>
          <a:blipFill dpi="0" rotWithShape="1">
            <a:blip r:embed="rId3" cstate="print"/>
            <a:srcRect/>
            <a:tile tx="0" ty="0" sx="100000" sy="100000" flip="none" algn="tl"/>
          </a:blipFill>
          <a:ln w="12700">
            <a:solidFill>
              <a:schemeClr val="tx1"/>
            </a:solidFill>
            <a:miter lim="800000"/>
            <a:headEnd type="none" w="lg" len="med"/>
            <a:tailEnd type="none" w="lg" len="med"/>
          </a:ln>
          <a:effectLst/>
        </p:spPr>
        <p:txBody>
          <a:bodyPr anchor="ctr">
            <a:spAutoFit/>
          </a:bodyPr>
          <a:lstStyle/>
          <a:p>
            <a:endParaRPr lang="en-US"/>
          </a:p>
        </p:txBody>
      </p:sp>
      <p:sp>
        <p:nvSpPr>
          <p:cNvPr id="105825" name="Rectangle 2401" descr="Granite"/>
          <p:cNvSpPr>
            <a:spLocks noChangeArrowheads="1"/>
          </p:cNvSpPr>
          <p:nvPr/>
        </p:nvSpPr>
        <p:spPr bwMode="auto">
          <a:xfrm>
            <a:off x="5394325" y="2706688"/>
            <a:ext cx="279400" cy="2197100"/>
          </a:xfrm>
          <a:prstGeom prst="rect">
            <a:avLst/>
          </a:prstGeom>
          <a:blipFill dpi="0" rotWithShape="1">
            <a:blip r:embed="rId3" cstate="print"/>
            <a:srcRect/>
            <a:tile tx="0" ty="0" sx="100000" sy="100000" flip="none" algn="tl"/>
          </a:blipFill>
          <a:ln w="12700">
            <a:solidFill>
              <a:schemeClr val="tx1"/>
            </a:solidFill>
            <a:miter lim="800000"/>
            <a:headEnd type="none" w="lg" len="med"/>
            <a:tailEnd type="none" w="lg" len="med"/>
          </a:ln>
          <a:effectLst/>
        </p:spPr>
        <p:txBody>
          <a:bodyPr anchor="ctr">
            <a:spAutoFit/>
          </a:bodyPr>
          <a:lstStyle/>
          <a:p>
            <a:endParaRPr lang="en-US"/>
          </a:p>
        </p:txBody>
      </p:sp>
      <p:sp>
        <p:nvSpPr>
          <p:cNvPr id="105827" name="Freeform 2403" descr="Granite"/>
          <p:cNvSpPr>
            <a:spLocks/>
          </p:cNvSpPr>
          <p:nvPr/>
        </p:nvSpPr>
        <p:spPr bwMode="auto">
          <a:xfrm>
            <a:off x="1509713" y="4786313"/>
            <a:ext cx="1254125" cy="501650"/>
          </a:xfrm>
          <a:custGeom>
            <a:avLst/>
            <a:gdLst/>
            <a:ahLst/>
            <a:cxnLst>
              <a:cxn ang="0">
                <a:pos x="9" y="74"/>
              </a:cxn>
              <a:cxn ang="0">
                <a:pos x="669" y="74"/>
              </a:cxn>
              <a:cxn ang="0">
                <a:pos x="669" y="0"/>
              </a:cxn>
              <a:cxn ang="0">
                <a:pos x="790" y="0"/>
              </a:cxn>
              <a:cxn ang="0">
                <a:pos x="790" y="316"/>
              </a:cxn>
              <a:cxn ang="0">
                <a:pos x="0" y="316"/>
              </a:cxn>
            </a:cxnLst>
            <a:rect l="0" t="0" r="r" b="b"/>
            <a:pathLst>
              <a:path w="790" h="316">
                <a:moveTo>
                  <a:pt x="9" y="74"/>
                </a:moveTo>
                <a:lnTo>
                  <a:pt x="669" y="74"/>
                </a:lnTo>
                <a:lnTo>
                  <a:pt x="669" y="0"/>
                </a:lnTo>
                <a:lnTo>
                  <a:pt x="790" y="0"/>
                </a:lnTo>
                <a:lnTo>
                  <a:pt x="790" y="316"/>
                </a:lnTo>
                <a:lnTo>
                  <a:pt x="0" y="316"/>
                </a:lnTo>
              </a:path>
            </a:pathLst>
          </a:custGeom>
          <a:blipFill dpi="0" rotWithShape="1">
            <a:blip r:embed="rId3" cstate="print"/>
            <a:srcRect/>
            <a:tile tx="0" ty="0" sx="100000" sy="100000" flip="none" algn="tl"/>
          </a:blipFill>
          <a:ln w="12700" cap="flat" cmpd="sng">
            <a:solidFill>
              <a:schemeClr val="tx1"/>
            </a:solidFill>
            <a:prstDash val="solid"/>
            <a:round/>
            <a:headEnd type="none" w="lg" len="med"/>
            <a:tailEnd type="none" w="lg" len="med"/>
          </a:ln>
          <a:effectLst/>
        </p:spPr>
        <p:txBody>
          <a:bodyPr wrap="none" anchor="ctr">
            <a:spAutoFit/>
          </a:bodyPr>
          <a:lstStyle/>
          <a:p>
            <a:endParaRPr lang="en-US"/>
          </a:p>
        </p:txBody>
      </p:sp>
      <p:sp>
        <p:nvSpPr>
          <p:cNvPr id="105828" name="Freeform 2404" descr="Granite"/>
          <p:cNvSpPr>
            <a:spLocks/>
          </p:cNvSpPr>
          <p:nvPr/>
        </p:nvSpPr>
        <p:spPr bwMode="auto">
          <a:xfrm>
            <a:off x="4106863" y="4786313"/>
            <a:ext cx="3990975" cy="501650"/>
          </a:xfrm>
          <a:custGeom>
            <a:avLst/>
            <a:gdLst/>
            <a:ahLst/>
            <a:cxnLst>
              <a:cxn ang="0">
                <a:pos x="2514" y="314"/>
              </a:cxn>
              <a:cxn ang="0">
                <a:pos x="2514" y="72"/>
              </a:cxn>
              <a:cxn ang="0">
                <a:pos x="121" y="74"/>
              </a:cxn>
              <a:cxn ang="0">
                <a:pos x="121" y="0"/>
              </a:cxn>
              <a:cxn ang="0">
                <a:pos x="0" y="0"/>
              </a:cxn>
              <a:cxn ang="0">
                <a:pos x="0" y="316"/>
              </a:cxn>
              <a:cxn ang="0">
                <a:pos x="2514" y="314"/>
              </a:cxn>
            </a:cxnLst>
            <a:rect l="0" t="0" r="r" b="b"/>
            <a:pathLst>
              <a:path w="2514" h="316">
                <a:moveTo>
                  <a:pt x="2514" y="314"/>
                </a:moveTo>
                <a:lnTo>
                  <a:pt x="2514" y="72"/>
                </a:lnTo>
                <a:lnTo>
                  <a:pt x="121" y="74"/>
                </a:lnTo>
                <a:lnTo>
                  <a:pt x="121" y="0"/>
                </a:lnTo>
                <a:lnTo>
                  <a:pt x="0" y="0"/>
                </a:lnTo>
                <a:lnTo>
                  <a:pt x="0" y="316"/>
                </a:lnTo>
                <a:lnTo>
                  <a:pt x="2514" y="314"/>
                </a:lnTo>
              </a:path>
            </a:pathLst>
          </a:custGeom>
          <a:blipFill dpi="0" rotWithShape="1">
            <a:blip r:embed="rId3" cstate="print"/>
            <a:srcRect/>
            <a:tile tx="0" ty="0" sx="100000" sy="100000" flip="none" algn="tl"/>
          </a:blipFill>
          <a:ln w="12700" cap="flat" cmpd="sng">
            <a:solidFill>
              <a:schemeClr val="tx1"/>
            </a:solidFill>
            <a:prstDash val="solid"/>
            <a:round/>
            <a:headEnd type="none" w="lg" len="med"/>
            <a:tailEnd type="none" w="lg" len="med"/>
          </a:ln>
          <a:effectLst/>
        </p:spPr>
        <p:txBody>
          <a:bodyPr wrap="none" anchor="ctr">
            <a:spAutoFit/>
          </a:bodyPr>
          <a:lstStyle/>
          <a:p>
            <a:endParaRPr lang="en-US"/>
          </a:p>
        </p:txBody>
      </p:sp>
      <p:grpSp>
        <p:nvGrpSpPr>
          <p:cNvPr id="105829" name="Group 2405"/>
          <p:cNvGrpSpPr>
            <a:grpSpLocks/>
          </p:cNvGrpSpPr>
          <p:nvPr/>
        </p:nvGrpSpPr>
        <p:grpSpPr bwMode="auto">
          <a:xfrm>
            <a:off x="2393950" y="4494213"/>
            <a:ext cx="2082800" cy="382587"/>
            <a:chOff x="932" y="2975"/>
            <a:chExt cx="1312" cy="241"/>
          </a:xfrm>
        </p:grpSpPr>
        <p:sp>
          <p:nvSpPr>
            <p:cNvPr id="105830" name="AutoShape 2406"/>
            <p:cNvSpPr>
              <a:spLocks noChangeArrowheads="1"/>
            </p:cNvSpPr>
            <p:nvPr/>
          </p:nvSpPr>
          <p:spPr bwMode="auto">
            <a:xfrm>
              <a:off x="1434" y="2975"/>
              <a:ext cx="307" cy="139"/>
            </a:xfrm>
            <a:prstGeom prst="roundRect">
              <a:avLst>
                <a:gd name="adj" fmla="val 16667"/>
              </a:avLst>
            </a:prstGeom>
            <a:noFill/>
            <a:ln w="57150">
              <a:solidFill>
                <a:schemeClr val="tx1"/>
              </a:solidFill>
              <a:round/>
              <a:headEnd type="none" w="lg" len="med"/>
              <a:tailEnd type="none" w="lg" len="med"/>
            </a:ln>
            <a:effectLst/>
          </p:spPr>
          <p:txBody>
            <a:bodyPr wrap="none" anchor="ctr">
              <a:spAutoFit/>
            </a:bodyPr>
            <a:lstStyle/>
            <a:p>
              <a:endParaRPr lang="en-US"/>
            </a:p>
          </p:txBody>
        </p:sp>
        <p:sp>
          <p:nvSpPr>
            <p:cNvPr id="105831" name="Freeform 2407" descr="Granite"/>
            <p:cNvSpPr>
              <a:spLocks/>
            </p:cNvSpPr>
            <p:nvPr/>
          </p:nvSpPr>
          <p:spPr bwMode="auto">
            <a:xfrm>
              <a:off x="932" y="3060"/>
              <a:ext cx="1312" cy="156"/>
            </a:xfrm>
            <a:custGeom>
              <a:avLst/>
              <a:gdLst/>
              <a:ahLst/>
              <a:cxnLst>
                <a:cxn ang="0">
                  <a:pos x="100" y="156"/>
                </a:cxn>
                <a:cxn ang="0">
                  <a:pos x="100" y="88"/>
                </a:cxn>
                <a:cxn ang="0">
                  <a:pos x="1212" y="88"/>
                </a:cxn>
                <a:cxn ang="0">
                  <a:pos x="1212" y="156"/>
                </a:cxn>
                <a:cxn ang="0">
                  <a:pos x="1312" y="156"/>
                </a:cxn>
                <a:cxn ang="0">
                  <a:pos x="1312" y="0"/>
                </a:cxn>
                <a:cxn ang="0">
                  <a:pos x="0" y="0"/>
                </a:cxn>
                <a:cxn ang="0">
                  <a:pos x="0" y="156"/>
                </a:cxn>
                <a:cxn ang="0">
                  <a:pos x="100" y="156"/>
                </a:cxn>
              </a:cxnLst>
              <a:rect l="0" t="0" r="r" b="b"/>
              <a:pathLst>
                <a:path w="1312" h="156">
                  <a:moveTo>
                    <a:pt x="100" y="156"/>
                  </a:moveTo>
                  <a:lnTo>
                    <a:pt x="100" y="88"/>
                  </a:lnTo>
                  <a:lnTo>
                    <a:pt x="1212" y="88"/>
                  </a:lnTo>
                  <a:lnTo>
                    <a:pt x="1212" y="156"/>
                  </a:lnTo>
                  <a:lnTo>
                    <a:pt x="1312" y="156"/>
                  </a:lnTo>
                  <a:lnTo>
                    <a:pt x="1312" y="0"/>
                  </a:lnTo>
                  <a:lnTo>
                    <a:pt x="0" y="0"/>
                  </a:lnTo>
                  <a:lnTo>
                    <a:pt x="0" y="156"/>
                  </a:lnTo>
                  <a:lnTo>
                    <a:pt x="100" y="156"/>
                  </a:lnTo>
                  <a:close/>
                </a:path>
              </a:pathLst>
            </a:custGeom>
            <a:blipFill dpi="0" rotWithShape="1">
              <a:blip r:embed="rId3" cstate="print"/>
              <a:srcRect/>
              <a:tile tx="0" ty="0" sx="100000" sy="100000" flip="none" algn="tl"/>
            </a:blipFill>
            <a:ln w="12700" cap="flat" cmpd="sng">
              <a:solidFill>
                <a:schemeClr val="tx1"/>
              </a:solidFill>
              <a:prstDash val="solid"/>
              <a:round/>
              <a:headEnd type="none" w="lg" len="med"/>
              <a:tailEnd type="none" w="lg" len="med"/>
            </a:ln>
            <a:effectLst/>
          </p:spPr>
          <p:txBody>
            <a:bodyPr wrap="none" anchor="ctr">
              <a:spAutoFit/>
            </a:bodyPr>
            <a:lstStyle/>
            <a:p>
              <a:endParaRPr lang="en-US"/>
            </a:p>
          </p:txBody>
        </p:sp>
      </p:grpSp>
      <p:sp>
        <p:nvSpPr>
          <p:cNvPr id="105832" name="Line 2408"/>
          <p:cNvSpPr>
            <a:spLocks noChangeShapeType="1"/>
          </p:cNvSpPr>
          <p:nvPr/>
        </p:nvSpPr>
        <p:spPr bwMode="auto">
          <a:xfrm>
            <a:off x="5676900" y="3067050"/>
            <a:ext cx="168275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105834" name="Freeform 2410"/>
          <p:cNvSpPr>
            <a:spLocks/>
          </p:cNvSpPr>
          <p:nvPr/>
        </p:nvSpPr>
        <p:spPr bwMode="auto">
          <a:xfrm>
            <a:off x="3543300" y="4724400"/>
            <a:ext cx="2413000" cy="781050"/>
          </a:xfrm>
          <a:custGeom>
            <a:avLst/>
            <a:gdLst/>
            <a:ahLst/>
            <a:cxnLst>
              <a:cxn ang="0">
                <a:pos x="1520" y="0"/>
              </a:cxn>
              <a:cxn ang="0">
                <a:pos x="1520" y="492"/>
              </a:cxn>
              <a:cxn ang="0">
                <a:pos x="0" y="492"/>
              </a:cxn>
            </a:cxnLst>
            <a:rect l="0" t="0" r="r" b="b"/>
            <a:pathLst>
              <a:path w="1520" h="492">
                <a:moveTo>
                  <a:pt x="1520" y="0"/>
                </a:moveTo>
                <a:lnTo>
                  <a:pt x="1520" y="492"/>
                </a:lnTo>
                <a:lnTo>
                  <a:pt x="0" y="492"/>
                </a:lnTo>
              </a:path>
            </a:pathLst>
          </a:custGeom>
          <a:noFill/>
          <a:ln w="12700" cap="flat" cmpd="sng">
            <a:solidFill>
              <a:schemeClr val="tx1"/>
            </a:solidFill>
            <a:prstDash val="solid"/>
            <a:round/>
            <a:headEnd type="none" w="lg" len="med"/>
            <a:tailEnd type="none" w="lg" len="med"/>
          </a:ln>
          <a:effectLst/>
        </p:spPr>
        <p:txBody>
          <a:bodyPr wrap="none" anchor="ctr">
            <a:spAutoFit/>
          </a:bodyPr>
          <a:lstStyle/>
          <a:p>
            <a:endParaRPr lang="en-US"/>
          </a:p>
        </p:txBody>
      </p:sp>
      <p:sp>
        <p:nvSpPr>
          <p:cNvPr id="105835" name="Freeform 2411"/>
          <p:cNvSpPr>
            <a:spLocks/>
          </p:cNvSpPr>
          <p:nvPr/>
        </p:nvSpPr>
        <p:spPr bwMode="auto">
          <a:xfrm>
            <a:off x="3536950" y="4711700"/>
            <a:ext cx="2489200" cy="869950"/>
          </a:xfrm>
          <a:custGeom>
            <a:avLst/>
            <a:gdLst/>
            <a:ahLst/>
            <a:cxnLst>
              <a:cxn ang="0">
                <a:pos x="1520" y="0"/>
              </a:cxn>
              <a:cxn ang="0">
                <a:pos x="1520" y="492"/>
              </a:cxn>
              <a:cxn ang="0">
                <a:pos x="0" y="492"/>
              </a:cxn>
            </a:cxnLst>
            <a:rect l="0" t="0" r="r" b="b"/>
            <a:pathLst>
              <a:path w="1520" h="492">
                <a:moveTo>
                  <a:pt x="1520" y="0"/>
                </a:moveTo>
                <a:lnTo>
                  <a:pt x="1520" y="492"/>
                </a:lnTo>
                <a:lnTo>
                  <a:pt x="0" y="492"/>
                </a:lnTo>
              </a:path>
            </a:pathLst>
          </a:custGeom>
          <a:noFill/>
          <a:ln w="12700" cap="flat" cmpd="sng">
            <a:solidFill>
              <a:schemeClr val="tx1"/>
            </a:solidFill>
            <a:prstDash val="solid"/>
            <a:round/>
            <a:headEnd type="none" w="lg" len="med"/>
            <a:tailEnd type="none" w="lg" len="med"/>
          </a:ln>
          <a:effectLst/>
        </p:spPr>
        <p:txBody>
          <a:bodyPr anchor="ctr">
            <a:spAutoFit/>
          </a:bodyPr>
          <a:lstStyle/>
          <a:p>
            <a:endParaRPr lang="en-US"/>
          </a:p>
        </p:txBody>
      </p:sp>
      <p:sp>
        <p:nvSpPr>
          <p:cNvPr id="105836" name="Rectangle 2412" descr="Granite"/>
          <p:cNvSpPr>
            <a:spLocks noChangeArrowheads="1"/>
          </p:cNvSpPr>
          <p:nvPr/>
        </p:nvSpPr>
        <p:spPr bwMode="auto">
          <a:xfrm>
            <a:off x="7404100" y="5291138"/>
            <a:ext cx="406400" cy="1155700"/>
          </a:xfrm>
          <a:prstGeom prst="rect">
            <a:avLst/>
          </a:prstGeom>
          <a:blipFill dpi="0" rotWithShape="1">
            <a:blip r:embed="rId3" cstate="print"/>
            <a:srcRect/>
            <a:tile tx="0" ty="0" sx="100000" sy="100000" flip="none" algn="tl"/>
          </a:blipFill>
          <a:ln w="12700">
            <a:solidFill>
              <a:schemeClr val="tx1"/>
            </a:solidFill>
            <a:miter lim="800000"/>
            <a:headEnd type="none" w="lg" len="med"/>
            <a:tailEnd type="none" w="lg" len="med"/>
          </a:ln>
          <a:effectLst/>
        </p:spPr>
        <p:txBody>
          <a:bodyPr anchor="ctr">
            <a:spAutoFit/>
          </a:bodyPr>
          <a:lstStyle/>
          <a:p>
            <a:endParaRPr lang="en-US"/>
          </a:p>
        </p:txBody>
      </p:sp>
      <p:grpSp>
        <p:nvGrpSpPr>
          <p:cNvPr id="105837" name="Group 2413"/>
          <p:cNvGrpSpPr>
            <a:grpSpLocks/>
          </p:cNvGrpSpPr>
          <p:nvPr/>
        </p:nvGrpSpPr>
        <p:grpSpPr bwMode="auto">
          <a:xfrm>
            <a:off x="3962400" y="5746750"/>
            <a:ext cx="4521200" cy="889000"/>
            <a:chOff x="1920" y="3764"/>
            <a:chExt cx="2848" cy="560"/>
          </a:xfrm>
        </p:grpSpPr>
        <p:sp>
          <p:nvSpPr>
            <p:cNvPr id="105838" name="Line 2414"/>
            <p:cNvSpPr>
              <a:spLocks noChangeShapeType="1"/>
            </p:cNvSpPr>
            <p:nvPr/>
          </p:nvSpPr>
          <p:spPr bwMode="auto">
            <a:xfrm flipH="1">
              <a:off x="1920" y="3768"/>
              <a:ext cx="2468"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105839" name="Line 2415"/>
            <p:cNvSpPr>
              <a:spLocks noChangeShapeType="1"/>
            </p:cNvSpPr>
            <p:nvPr/>
          </p:nvSpPr>
          <p:spPr bwMode="auto">
            <a:xfrm flipH="1">
              <a:off x="1920" y="3928"/>
              <a:ext cx="2468"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grpSp>
          <p:nvGrpSpPr>
            <p:cNvPr id="105840" name="Group 2416"/>
            <p:cNvGrpSpPr>
              <a:grpSpLocks/>
            </p:cNvGrpSpPr>
            <p:nvPr/>
          </p:nvGrpSpPr>
          <p:grpSpPr bwMode="auto">
            <a:xfrm>
              <a:off x="4380" y="3764"/>
              <a:ext cx="388" cy="388"/>
              <a:chOff x="4380" y="3764"/>
              <a:chExt cx="388" cy="388"/>
            </a:xfrm>
          </p:grpSpPr>
          <p:sp>
            <p:nvSpPr>
              <p:cNvPr id="105841" name="Arc 2417"/>
              <p:cNvSpPr>
                <a:spLocks/>
              </p:cNvSpPr>
              <p:nvPr/>
            </p:nvSpPr>
            <p:spPr bwMode="auto">
              <a:xfrm>
                <a:off x="4380" y="3764"/>
                <a:ext cx="388" cy="3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tx1"/>
                </a:solidFill>
                <a:round/>
                <a:headEnd type="none" w="lg" len="med"/>
                <a:tailEnd type="none" w="lg" len="med"/>
              </a:ln>
              <a:effectLst/>
            </p:spPr>
            <p:txBody>
              <a:bodyPr anchor="ctr">
                <a:spAutoFit/>
              </a:bodyPr>
              <a:lstStyle/>
              <a:p>
                <a:endParaRPr lang="en-US"/>
              </a:p>
            </p:txBody>
          </p:sp>
          <p:sp>
            <p:nvSpPr>
              <p:cNvPr id="105842" name="Arc 2418"/>
              <p:cNvSpPr>
                <a:spLocks/>
              </p:cNvSpPr>
              <p:nvPr/>
            </p:nvSpPr>
            <p:spPr bwMode="auto">
              <a:xfrm>
                <a:off x="4380" y="3924"/>
                <a:ext cx="228" cy="2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tx1"/>
                </a:solidFill>
                <a:round/>
                <a:headEnd type="none" w="lg" len="med"/>
                <a:tailEnd type="none" w="lg" len="med"/>
              </a:ln>
              <a:effectLst/>
            </p:spPr>
            <p:txBody>
              <a:bodyPr anchor="ctr">
                <a:spAutoFit/>
              </a:bodyPr>
              <a:lstStyle/>
              <a:p>
                <a:endParaRPr lang="en-US"/>
              </a:p>
            </p:txBody>
          </p:sp>
        </p:grpSp>
        <p:sp>
          <p:nvSpPr>
            <p:cNvPr id="105843" name="Line 2419"/>
            <p:cNvSpPr>
              <a:spLocks noChangeShapeType="1"/>
            </p:cNvSpPr>
            <p:nvPr/>
          </p:nvSpPr>
          <p:spPr bwMode="auto">
            <a:xfrm>
              <a:off x="4608" y="4140"/>
              <a:ext cx="0" cy="18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105844" name="Line 2420"/>
            <p:cNvSpPr>
              <a:spLocks noChangeShapeType="1"/>
            </p:cNvSpPr>
            <p:nvPr/>
          </p:nvSpPr>
          <p:spPr bwMode="auto">
            <a:xfrm>
              <a:off x="4768" y="4144"/>
              <a:ext cx="0" cy="18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grpSp>
      <p:grpSp>
        <p:nvGrpSpPr>
          <p:cNvPr id="105845" name="Group 2421"/>
          <p:cNvGrpSpPr>
            <a:grpSpLocks/>
          </p:cNvGrpSpPr>
          <p:nvPr/>
        </p:nvGrpSpPr>
        <p:grpSpPr bwMode="auto">
          <a:xfrm flipH="1">
            <a:off x="3346450" y="5499100"/>
            <a:ext cx="196850" cy="196850"/>
            <a:chOff x="4380" y="3764"/>
            <a:chExt cx="388" cy="388"/>
          </a:xfrm>
        </p:grpSpPr>
        <p:sp>
          <p:nvSpPr>
            <p:cNvPr id="105846" name="Arc 2422"/>
            <p:cNvSpPr>
              <a:spLocks/>
            </p:cNvSpPr>
            <p:nvPr/>
          </p:nvSpPr>
          <p:spPr bwMode="auto">
            <a:xfrm>
              <a:off x="4380" y="3764"/>
              <a:ext cx="388" cy="3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tx1"/>
              </a:solidFill>
              <a:round/>
              <a:headEnd type="none" w="lg" len="med"/>
              <a:tailEnd type="none" w="lg" len="med"/>
            </a:ln>
            <a:effectLst/>
          </p:spPr>
          <p:txBody>
            <a:bodyPr anchor="ctr">
              <a:spAutoFit/>
            </a:bodyPr>
            <a:lstStyle/>
            <a:p>
              <a:endParaRPr lang="en-US"/>
            </a:p>
          </p:txBody>
        </p:sp>
        <p:sp>
          <p:nvSpPr>
            <p:cNvPr id="105847" name="Arc 2423"/>
            <p:cNvSpPr>
              <a:spLocks/>
            </p:cNvSpPr>
            <p:nvPr/>
          </p:nvSpPr>
          <p:spPr bwMode="auto">
            <a:xfrm>
              <a:off x="4380" y="3924"/>
              <a:ext cx="228" cy="2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tx1"/>
              </a:solidFill>
              <a:round/>
              <a:headEnd type="none" w="lg" len="med"/>
              <a:tailEnd type="none" w="lg" len="med"/>
            </a:ln>
            <a:effectLst/>
          </p:spPr>
          <p:txBody>
            <a:bodyPr anchor="ctr">
              <a:spAutoFit/>
            </a:bodyPr>
            <a:lstStyle/>
            <a:p>
              <a:endParaRPr lang="en-US"/>
            </a:p>
          </p:txBody>
        </p:sp>
      </p:grpSp>
      <p:sp>
        <p:nvSpPr>
          <p:cNvPr id="105848" name="Oval 2424"/>
          <p:cNvSpPr>
            <a:spLocks noChangeArrowheads="1"/>
          </p:cNvSpPr>
          <p:nvPr/>
        </p:nvSpPr>
        <p:spPr bwMode="auto">
          <a:xfrm>
            <a:off x="3362325" y="5753100"/>
            <a:ext cx="46038" cy="46038"/>
          </a:xfrm>
          <a:prstGeom prst="ellipse">
            <a:avLst/>
          </a:prstGeom>
          <a:solidFill>
            <a:schemeClr val="tx1"/>
          </a:solidFill>
          <a:ln w="12700">
            <a:solidFill>
              <a:schemeClr val="hlink"/>
            </a:solidFill>
            <a:round/>
            <a:headEnd type="none" w="lg" len="med"/>
            <a:tailEnd type="none" w="lg" len="med"/>
          </a:ln>
          <a:effectLst/>
        </p:spPr>
        <p:txBody>
          <a:bodyPr anchor="ctr">
            <a:spAutoFit/>
          </a:bodyPr>
          <a:lstStyle/>
          <a:p>
            <a:endParaRPr lang="en-US"/>
          </a:p>
        </p:txBody>
      </p:sp>
      <p:sp>
        <p:nvSpPr>
          <p:cNvPr id="105849" name="Oval 2425"/>
          <p:cNvSpPr>
            <a:spLocks noChangeArrowheads="1"/>
          </p:cNvSpPr>
          <p:nvPr/>
        </p:nvSpPr>
        <p:spPr bwMode="auto">
          <a:xfrm>
            <a:off x="3367088" y="5938838"/>
            <a:ext cx="46037" cy="46037"/>
          </a:xfrm>
          <a:prstGeom prst="ellipse">
            <a:avLst/>
          </a:prstGeom>
          <a:solidFill>
            <a:schemeClr val="tx1"/>
          </a:solidFill>
          <a:ln w="12700">
            <a:solidFill>
              <a:schemeClr val="hlink"/>
            </a:solidFill>
            <a:round/>
            <a:headEnd type="none" w="lg" len="med"/>
            <a:tailEnd type="none" w="lg" len="med"/>
          </a:ln>
          <a:effectLst/>
        </p:spPr>
        <p:txBody>
          <a:bodyPr anchor="ctr">
            <a:spAutoFit/>
          </a:bodyPr>
          <a:lstStyle/>
          <a:p>
            <a:endParaRPr lang="en-US"/>
          </a:p>
        </p:txBody>
      </p:sp>
      <p:sp>
        <p:nvSpPr>
          <p:cNvPr id="105850" name="Oval 2426"/>
          <p:cNvSpPr>
            <a:spLocks noChangeArrowheads="1"/>
          </p:cNvSpPr>
          <p:nvPr/>
        </p:nvSpPr>
        <p:spPr bwMode="auto">
          <a:xfrm>
            <a:off x="3371850" y="6215063"/>
            <a:ext cx="46038" cy="46037"/>
          </a:xfrm>
          <a:prstGeom prst="ellipse">
            <a:avLst/>
          </a:prstGeom>
          <a:solidFill>
            <a:schemeClr val="tx1"/>
          </a:solidFill>
          <a:ln w="12700">
            <a:solidFill>
              <a:schemeClr val="hlink"/>
            </a:solidFill>
            <a:round/>
            <a:headEnd type="none" w="lg" len="med"/>
            <a:tailEnd type="none" w="lg" len="med"/>
          </a:ln>
          <a:effectLst/>
        </p:spPr>
        <p:txBody>
          <a:bodyPr anchor="ctr">
            <a:spAutoFit/>
          </a:bodyPr>
          <a:lstStyle/>
          <a:p>
            <a:endParaRPr lang="en-US"/>
          </a:p>
        </p:txBody>
      </p:sp>
      <p:sp>
        <p:nvSpPr>
          <p:cNvPr id="105851" name="Oval 2427"/>
          <p:cNvSpPr>
            <a:spLocks noChangeArrowheads="1"/>
          </p:cNvSpPr>
          <p:nvPr/>
        </p:nvSpPr>
        <p:spPr bwMode="auto">
          <a:xfrm>
            <a:off x="3376613" y="6567488"/>
            <a:ext cx="46037" cy="46037"/>
          </a:xfrm>
          <a:prstGeom prst="ellipse">
            <a:avLst/>
          </a:prstGeom>
          <a:solidFill>
            <a:schemeClr val="tx1"/>
          </a:solidFill>
          <a:ln w="12700">
            <a:solidFill>
              <a:schemeClr val="hlink"/>
            </a:solidFill>
            <a:round/>
            <a:headEnd type="none" w="lg" len="med"/>
            <a:tailEnd type="none" w="lg" len="med"/>
          </a:ln>
          <a:effectLst/>
        </p:spPr>
        <p:txBody>
          <a:bodyPr anchor="ctr">
            <a:spAutoFit/>
          </a:bodyPr>
          <a:lstStyle/>
          <a:p>
            <a:endParaRPr lang="en-US"/>
          </a:p>
        </p:txBody>
      </p:sp>
      <p:grpSp>
        <p:nvGrpSpPr>
          <p:cNvPr id="105852" name="Group 2428"/>
          <p:cNvGrpSpPr>
            <a:grpSpLocks/>
          </p:cNvGrpSpPr>
          <p:nvPr/>
        </p:nvGrpSpPr>
        <p:grpSpPr bwMode="auto">
          <a:xfrm>
            <a:off x="3562350" y="5387975"/>
            <a:ext cx="222250" cy="193675"/>
            <a:chOff x="1668" y="3538"/>
            <a:chExt cx="140" cy="122"/>
          </a:xfrm>
        </p:grpSpPr>
        <p:sp>
          <p:nvSpPr>
            <p:cNvPr id="105853" name="AutoShape 2429"/>
            <p:cNvSpPr>
              <a:spLocks noChangeArrowheads="1"/>
            </p:cNvSpPr>
            <p:nvPr/>
          </p:nvSpPr>
          <p:spPr bwMode="auto">
            <a:xfrm>
              <a:off x="1668" y="3538"/>
              <a:ext cx="140" cy="32"/>
            </a:xfrm>
            <a:prstGeom prst="roundRect">
              <a:avLst>
                <a:gd name="adj" fmla="val 16667"/>
              </a:avLst>
            </a:prstGeom>
            <a:noFill/>
            <a:ln w="12700">
              <a:solidFill>
                <a:schemeClr val="tx1"/>
              </a:solidFill>
              <a:round/>
              <a:headEnd type="none" w="lg" len="med"/>
              <a:tailEnd type="none" w="lg" len="med"/>
            </a:ln>
            <a:effectLst/>
          </p:spPr>
          <p:txBody>
            <a:bodyPr anchor="ctr">
              <a:spAutoFit/>
            </a:bodyPr>
            <a:lstStyle/>
            <a:p>
              <a:endParaRPr lang="en-US"/>
            </a:p>
          </p:txBody>
        </p:sp>
        <p:sp>
          <p:nvSpPr>
            <p:cNvPr id="105854" name="Line 2430"/>
            <p:cNvSpPr>
              <a:spLocks noChangeShapeType="1"/>
            </p:cNvSpPr>
            <p:nvPr/>
          </p:nvSpPr>
          <p:spPr bwMode="auto">
            <a:xfrm>
              <a:off x="1699" y="3612"/>
              <a:ext cx="78" cy="45"/>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105855" name="Line 2431"/>
            <p:cNvSpPr>
              <a:spLocks noChangeShapeType="1"/>
            </p:cNvSpPr>
            <p:nvPr/>
          </p:nvSpPr>
          <p:spPr bwMode="auto">
            <a:xfrm flipH="1">
              <a:off x="1699" y="3612"/>
              <a:ext cx="78" cy="45"/>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105856" name="Line 2432"/>
            <p:cNvSpPr>
              <a:spLocks noChangeShapeType="1"/>
            </p:cNvSpPr>
            <p:nvPr/>
          </p:nvSpPr>
          <p:spPr bwMode="auto">
            <a:xfrm flipH="1" flipV="1">
              <a:off x="1737" y="3567"/>
              <a:ext cx="3" cy="93"/>
            </a:xfrm>
            <a:prstGeom prst="line">
              <a:avLst/>
            </a:prstGeom>
            <a:noFill/>
            <a:ln w="28575">
              <a:solidFill>
                <a:schemeClr val="tx1"/>
              </a:solidFill>
              <a:round/>
              <a:headEnd type="none" w="lg" len="med"/>
              <a:tailEnd type="none" w="lg" len="med"/>
            </a:ln>
            <a:effectLst/>
          </p:spPr>
          <p:txBody>
            <a:bodyPr wrap="none" anchor="ctr">
              <a:spAutoFit/>
            </a:bodyPr>
            <a:lstStyle/>
            <a:p>
              <a:endParaRPr lang="en-US"/>
            </a:p>
          </p:txBody>
        </p:sp>
      </p:grpSp>
      <p:sp>
        <p:nvSpPr>
          <p:cNvPr id="105857" name="Arc 2433"/>
          <p:cNvSpPr>
            <a:spLocks/>
          </p:cNvSpPr>
          <p:nvPr/>
        </p:nvSpPr>
        <p:spPr bwMode="auto">
          <a:xfrm flipH="1">
            <a:off x="3413125" y="5751513"/>
            <a:ext cx="549275" cy="8016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6350">
            <a:solidFill>
              <a:schemeClr val="hlink"/>
            </a:solidFill>
            <a:round/>
            <a:headEnd type="none" w="lg" len="med"/>
            <a:tailEnd type="none" w="lg" len="med"/>
          </a:ln>
          <a:effectLst/>
        </p:spPr>
        <p:txBody>
          <a:bodyPr anchor="ctr">
            <a:spAutoFit/>
          </a:bodyPr>
          <a:lstStyle/>
          <a:p>
            <a:endParaRPr lang="en-US"/>
          </a:p>
        </p:txBody>
      </p:sp>
      <p:sp>
        <p:nvSpPr>
          <p:cNvPr id="105858" name="Arc 2434"/>
          <p:cNvSpPr>
            <a:spLocks/>
          </p:cNvSpPr>
          <p:nvPr/>
        </p:nvSpPr>
        <p:spPr bwMode="auto">
          <a:xfrm flipH="1">
            <a:off x="3556000" y="6010275"/>
            <a:ext cx="406400" cy="5476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6350">
            <a:solidFill>
              <a:schemeClr val="hlink"/>
            </a:solidFill>
            <a:round/>
            <a:headEnd type="none" w="lg" len="med"/>
            <a:tailEnd type="none" w="lg" len="med"/>
          </a:ln>
          <a:effectLst/>
        </p:spPr>
        <p:txBody>
          <a:bodyPr anchor="ctr">
            <a:spAutoFit/>
          </a:bodyPr>
          <a:lstStyle/>
          <a:p>
            <a:endParaRPr lang="en-US"/>
          </a:p>
        </p:txBody>
      </p:sp>
      <p:sp>
        <p:nvSpPr>
          <p:cNvPr id="105859" name="Arc 2435"/>
          <p:cNvSpPr>
            <a:spLocks/>
          </p:cNvSpPr>
          <p:nvPr/>
        </p:nvSpPr>
        <p:spPr bwMode="auto">
          <a:xfrm flipH="1">
            <a:off x="3522663" y="5943600"/>
            <a:ext cx="430212" cy="6096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6350">
            <a:solidFill>
              <a:schemeClr val="hlink"/>
            </a:solidFill>
            <a:round/>
            <a:headEnd type="none" w="lg" len="med"/>
            <a:tailEnd type="none" w="lg" len="med"/>
          </a:ln>
          <a:effectLst/>
        </p:spPr>
        <p:txBody>
          <a:bodyPr anchor="ctr">
            <a:spAutoFit/>
          </a:bodyPr>
          <a:lstStyle/>
          <a:p>
            <a:endParaRPr lang="en-US"/>
          </a:p>
        </p:txBody>
      </p:sp>
      <p:sp>
        <p:nvSpPr>
          <p:cNvPr id="105860" name="Arc 2436"/>
          <p:cNvSpPr>
            <a:spLocks/>
          </p:cNvSpPr>
          <p:nvPr/>
        </p:nvSpPr>
        <p:spPr bwMode="auto">
          <a:xfrm flipH="1">
            <a:off x="3494088" y="5886450"/>
            <a:ext cx="454025" cy="6667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6350">
            <a:solidFill>
              <a:schemeClr val="hlink"/>
            </a:solidFill>
            <a:round/>
            <a:headEnd type="none" w="lg" len="med"/>
            <a:tailEnd type="none" w="lg" len="med"/>
          </a:ln>
          <a:effectLst/>
        </p:spPr>
        <p:txBody>
          <a:bodyPr anchor="ctr">
            <a:spAutoFit/>
          </a:bodyPr>
          <a:lstStyle/>
          <a:p>
            <a:endParaRPr lang="en-US"/>
          </a:p>
        </p:txBody>
      </p:sp>
      <p:sp>
        <p:nvSpPr>
          <p:cNvPr id="105861" name="Arc 2437"/>
          <p:cNvSpPr>
            <a:spLocks/>
          </p:cNvSpPr>
          <p:nvPr/>
        </p:nvSpPr>
        <p:spPr bwMode="auto">
          <a:xfrm flipH="1">
            <a:off x="3460750" y="5829300"/>
            <a:ext cx="482600" cy="7191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6350">
            <a:solidFill>
              <a:schemeClr val="hlink"/>
            </a:solidFill>
            <a:round/>
            <a:headEnd type="none" w="lg" len="med"/>
            <a:tailEnd type="none" w="lg" len="med"/>
          </a:ln>
          <a:effectLst/>
        </p:spPr>
        <p:txBody>
          <a:bodyPr anchor="ctr">
            <a:spAutoFit/>
          </a:bodyPr>
          <a:lstStyle/>
          <a:p>
            <a:endParaRPr lang="en-US"/>
          </a:p>
        </p:txBody>
      </p:sp>
      <p:sp>
        <p:nvSpPr>
          <p:cNvPr id="105863" name="Freeform 2439" descr="Granite"/>
          <p:cNvSpPr>
            <a:spLocks/>
          </p:cNvSpPr>
          <p:nvPr/>
        </p:nvSpPr>
        <p:spPr bwMode="auto">
          <a:xfrm>
            <a:off x="5394325" y="2324100"/>
            <a:ext cx="533400" cy="381000"/>
          </a:xfrm>
          <a:custGeom>
            <a:avLst/>
            <a:gdLst/>
            <a:ahLst/>
            <a:cxnLst>
              <a:cxn ang="0">
                <a:pos x="0" y="240"/>
              </a:cxn>
              <a:cxn ang="0">
                <a:pos x="336" y="240"/>
              </a:cxn>
              <a:cxn ang="0">
                <a:pos x="336" y="0"/>
              </a:cxn>
              <a:cxn ang="0">
                <a:pos x="192" y="0"/>
              </a:cxn>
              <a:cxn ang="0">
                <a:pos x="192" y="96"/>
              </a:cxn>
              <a:cxn ang="0">
                <a:pos x="0" y="96"/>
              </a:cxn>
              <a:cxn ang="0">
                <a:pos x="0" y="240"/>
              </a:cxn>
            </a:cxnLst>
            <a:rect l="0" t="0" r="r" b="b"/>
            <a:pathLst>
              <a:path w="336" h="240">
                <a:moveTo>
                  <a:pt x="0" y="240"/>
                </a:moveTo>
                <a:lnTo>
                  <a:pt x="336" y="240"/>
                </a:lnTo>
                <a:lnTo>
                  <a:pt x="336" y="0"/>
                </a:lnTo>
                <a:lnTo>
                  <a:pt x="192" y="0"/>
                </a:lnTo>
                <a:lnTo>
                  <a:pt x="192" y="96"/>
                </a:lnTo>
                <a:lnTo>
                  <a:pt x="0" y="96"/>
                </a:lnTo>
                <a:lnTo>
                  <a:pt x="0" y="240"/>
                </a:lnTo>
                <a:close/>
              </a:path>
            </a:pathLst>
          </a:custGeom>
          <a:blipFill dpi="0" rotWithShape="1">
            <a:blip r:embed="rId3" cstate="print"/>
            <a:srcRect/>
            <a:tile tx="0" ty="0" sx="100000" sy="100000" flip="none" algn="tl"/>
          </a:blipFill>
          <a:ln w="12700" cap="flat" cmpd="sng">
            <a:solidFill>
              <a:schemeClr val="tx1"/>
            </a:solidFill>
            <a:prstDash val="solid"/>
            <a:round/>
            <a:headEnd type="none" w="lg" len="med"/>
            <a:tailEnd type="none" w="lg" len="med"/>
          </a:ln>
          <a:effectLst/>
        </p:spPr>
        <p:txBody>
          <a:bodyPr wrap="none" anchor="ctr">
            <a:spAutoFit/>
          </a:bodyPr>
          <a:lstStyle/>
          <a:p>
            <a:endParaRPr lang="en-US"/>
          </a:p>
        </p:txBody>
      </p:sp>
      <p:sp>
        <p:nvSpPr>
          <p:cNvPr id="105864" name="Freeform 2440" descr="Granite"/>
          <p:cNvSpPr>
            <a:spLocks/>
          </p:cNvSpPr>
          <p:nvPr/>
        </p:nvSpPr>
        <p:spPr bwMode="auto">
          <a:xfrm flipH="1">
            <a:off x="7086600" y="2324100"/>
            <a:ext cx="533400" cy="381000"/>
          </a:xfrm>
          <a:custGeom>
            <a:avLst/>
            <a:gdLst/>
            <a:ahLst/>
            <a:cxnLst>
              <a:cxn ang="0">
                <a:pos x="0" y="240"/>
              </a:cxn>
              <a:cxn ang="0">
                <a:pos x="336" y="240"/>
              </a:cxn>
              <a:cxn ang="0">
                <a:pos x="336" y="0"/>
              </a:cxn>
              <a:cxn ang="0">
                <a:pos x="192" y="0"/>
              </a:cxn>
              <a:cxn ang="0">
                <a:pos x="192" y="96"/>
              </a:cxn>
              <a:cxn ang="0">
                <a:pos x="0" y="96"/>
              </a:cxn>
              <a:cxn ang="0">
                <a:pos x="0" y="240"/>
              </a:cxn>
            </a:cxnLst>
            <a:rect l="0" t="0" r="r" b="b"/>
            <a:pathLst>
              <a:path w="336" h="240">
                <a:moveTo>
                  <a:pt x="0" y="240"/>
                </a:moveTo>
                <a:lnTo>
                  <a:pt x="336" y="240"/>
                </a:lnTo>
                <a:lnTo>
                  <a:pt x="336" y="0"/>
                </a:lnTo>
                <a:lnTo>
                  <a:pt x="192" y="0"/>
                </a:lnTo>
                <a:lnTo>
                  <a:pt x="192" y="96"/>
                </a:lnTo>
                <a:lnTo>
                  <a:pt x="0" y="96"/>
                </a:lnTo>
                <a:lnTo>
                  <a:pt x="0" y="240"/>
                </a:lnTo>
                <a:close/>
              </a:path>
            </a:pathLst>
          </a:custGeom>
          <a:blipFill dpi="0" rotWithShape="1">
            <a:blip r:embed="rId3" cstate="print"/>
            <a:srcRect/>
            <a:tile tx="0" ty="0" sx="100000" sy="100000" flip="none" algn="tl"/>
          </a:blipFill>
          <a:ln w="12700" cap="flat" cmpd="sng">
            <a:solidFill>
              <a:schemeClr val="tx1"/>
            </a:solidFill>
            <a:prstDash val="solid"/>
            <a:round/>
            <a:headEnd type="none" w="lg" len="med"/>
            <a:tailEnd type="none" w="lg" len="med"/>
          </a:ln>
          <a:effectLst/>
        </p:spPr>
        <p:txBody>
          <a:bodyPr wrap="none" anchor="ctr">
            <a:spAutoFit/>
          </a:bodyPr>
          <a:lstStyle/>
          <a:p>
            <a:endParaRPr lang="en-US"/>
          </a:p>
        </p:txBody>
      </p:sp>
      <p:grpSp>
        <p:nvGrpSpPr>
          <p:cNvPr id="105865" name="Group 2441"/>
          <p:cNvGrpSpPr>
            <a:grpSpLocks/>
          </p:cNvGrpSpPr>
          <p:nvPr/>
        </p:nvGrpSpPr>
        <p:grpSpPr bwMode="auto">
          <a:xfrm>
            <a:off x="5524500" y="2032000"/>
            <a:ext cx="1968500" cy="382588"/>
            <a:chOff x="932" y="2975"/>
            <a:chExt cx="1312" cy="241"/>
          </a:xfrm>
        </p:grpSpPr>
        <p:sp>
          <p:nvSpPr>
            <p:cNvPr id="105866" name="AutoShape 2442"/>
            <p:cNvSpPr>
              <a:spLocks noChangeArrowheads="1"/>
            </p:cNvSpPr>
            <p:nvPr/>
          </p:nvSpPr>
          <p:spPr bwMode="auto">
            <a:xfrm>
              <a:off x="1434" y="2975"/>
              <a:ext cx="307" cy="139"/>
            </a:xfrm>
            <a:prstGeom prst="roundRect">
              <a:avLst>
                <a:gd name="adj" fmla="val 16667"/>
              </a:avLst>
            </a:prstGeom>
            <a:noFill/>
            <a:ln w="57150">
              <a:solidFill>
                <a:schemeClr val="tx1"/>
              </a:solidFill>
              <a:round/>
              <a:headEnd type="none" w="lg" len="med"/>
              <a:tailEnd type="none" w="lg" len="med"/>
            </a:ln>
            <a:effectLst/>
          </p:spPr>
          <p:txBody>
            <a:bodyPr wrap="none" anchor="ctr">
              <a:spAutoFit/>
            </a:bodyPr>
            <a:lstStyle/>
            <a:p>
              <a:endParaRPr lang="en-US"/>
            </a:p>
          </p:txBody>
        </p:sp>
        <p:sp>
          <p:nvSpPr>
            <p:cNvPr id="105867" name="Freeform 2443" descr="Granite"/>
            <p:cNvSpPr>
              <a:spLocks/>
            </p:cNvSpPr>
            <p:nvPr/>
          </p:nvSpPr>
          <p:spPr bwMode="auto">
            <a:xfrm>
              <a:off x="932" y="3060"/>
              <a:ext cx="1312" cy="156"/>
            </a:xfrm>
            <a:custGeom>
              <a:avLst/>
              <a:gdLst/>
              <a:ahLst/>
              <a:cxnLst>
                <a:cxn ang="0">
                  <a:pos x="100" y="156"/>
                </a:cxn>
                <a:cxn ang="0">
                  <a:pos x="100" y="88"/>
                </a:cxn>
                <a:cxn ang="0">
                  <a:pos x="1212" y="88"/>
                </a:cxn>
                <a:cxn ang="0">
                  <a:pos x="1212" y="156"/>
                </a:cxn>
                <a:cxn ang="0">
                  <a:pos x="1312" y="156"/>
                </a:cxn>
                <a:cxn ang="0">
                  <a:pos x="1312" y="0"/>
                </a:cxn>
                <a:cxn ang="0">
                  <a:pos x="0" y="0"/>
                </a:cxn>
                <a:cxn ang="0">
                  <a:pos x="0" y="156"/>
                </a:cxn>
                <a:cxn ang="0">
                  <a:pos x="100" y="156"/>
                </a:cxn>
              </a:cxnLst>
              <a:rect l="0" t="0" r="r" b="b"/>
              <a:pathLst>
                <a:path w="1312" h="156">
                  <a:moveTo>
                    <a:pt x="100" y="156"/>
                  </a:moveTo>
                  <a:lnTo>
                    <a:pt x="100" y="88"/>
                  </a:lnTo>
                  <a:lnTo>
                    <a:pt x="1212" y="88"/>
                  </a:lnTo>
                  <a:lnTo>
                    <a:pt x="1212" y="156"/>
                  </a:lnTo>
                  <a:lnTo>
                    <a:pt x="1312" y="156"/>
                  </a:lnTo>
                  <a:lnTo>
                    <a:pt x="1312" y="0"/>
                  </a:lnTo>
                  <a:lnTo>
                    <a:pt x="0" y="0"/>
                  </a:lnTo>
                  <a:lnTo>
                    <a:pt x="0" y="156"/>
                  </a:lnTo>
                  <a:lnTo>
                    <a:pt x="100" y="156"/>
                  </a:lnTo>
                  <a:close/>
                </a:path>
              </a:pathLst>
            </a:custGeom>
            <a:blipFill dpi="0" rotWithShape="1">
              <a:blip r:embed="rId3" cstate="print"/>
              <a:srcRect/>
              <a:tile tx="0" ty="0" sx="100000" sy="100000" flip="none" algn="tl"/>
            </a:blipFill>
            <a:ln w="12700" cap="flat" cmpd="sng">
              <a:solidFill>
                <a:schemeClr val="tx1"/>
              </a:solidFill>
              <a:prstDash val="solid"/>
              <a:round/>
              <a:headEnd type="none" w="lg" len="med"/>
              <a:tailEnd type="none" w="lg" len="med"/>
            </a:ln>
            <a:effectLst/>
          </p:spPr>
          <p:txBody>
            <a:bodyPr wrap="none" anchor="ctr">
              <a:spAutoFit/>
            </a:bodyPr>
            <a:lstStyle/>
            <a:p>
              <a:endParaRPr lang="en-US"/>
            </a:p>
          </p:txBody>
        </p:sp>
      </p:grpSp>
      <p:sp>
        <p:nvSpPr>
          <p:cNvPr id="105868" name="AutoShape 2444"/>
          <p:cNvSpPr>
            <a:spLocks noChangeArrowheads="1"/>
          </p:cNvSpPr>
          <p:nvPr/>
        </p:nvSpPr>
        <p:spPr bwMode="auto">
          <a:xfrm flipV="1">
            <a:off x="6991350" y="2905125"/>
            <a:ext cx="228600" cy="152400"/>
          </a:xfrm>
          <a:prstGeom prst="triangle">
            <a:avLst>
              <a:gd name="adj" fmla="val 50000"/>
            </a:avLst>
          </a:prstGeom>
          <a:noFill/>
          <a:ln w="12700">
            <a:solidFill>
              <a:schemeClr val="tx1"/>
            </a:solidFill>
            <a:miter lim="800000"/>
            <a:headEnd type="none" w="lg" len="med"/>
            <a:tailEnd type="none" w="lg" len="med"/>
          </a:ln>
          <a:effectLst/>
        </p:spPr>
        <p:txBody>
          <a:bodyPr anchor="ctr">
            <a:spAutoFit/>
          </a:bodyPr>
          <a:lstStyle/>
          <a:p>
            <a:endParaRPr lang="en-US"/>
          </a:p>
        </p:txBody>
      </p:sp>
      <p:sp>
        <p:nvSpPr>
          <p:cNvPr id="105869" name="Line 2445"/>
          <p:cNvSpPr>
            <a:spLocks noChangeShapeType="1"/>
          </p:cNvSpPr>
          <p:nvPr/>
        </p:nvSpPr>
        <p:spPr bwMode="auto">
          <a:xfrm>
            <a:off x="6953250" y="3100388"/>
            <a:ext cx="304800" cy="0"/>
          </a:xfrm>
          <a:prstGeom prst="line">
            <a:avLst/>
          </a:prstGeom>
          <a:noFill/>
          <a:ln w="12700">
            <a:solidFill>
              <a:schemeClr val="tx1"/>
            </a:solidFill>
            <a:round/>
            <a:headEnd type="none" w="lg" len="med"/>
            <a:tailEnd type="none" w="lg" len="med"/>
          </a:ln>
          <a:effectLst/>
        </p:spPr>
        <p:txBody>
          <a:bodyPr anchor="ctr">
            <a:spAutoFit/>
          </a:bodyPr>
          <a:lstStyle/>
          <a:p>
            <a:endParaRPr lang="en-US"/>
          </a:p>
        </p:txBody>
      </p:sp>
      <p:sp>
        <p:nvSpPr>
          <p:cNvPr id="105870" name="Line 2446"/>
          <p:cNvSpPr>
            <a:spLocks noChangeShapeType="1"/>
          </p:cNvSpPr>
          <p:nvPr/>
        </p:nvSpPr>
        <p:spPr bwMode="auto">
          <a:xfrm>
            <a:off x="6991350" y="3143250"/>
            <a:ext cx="228600" cy="0"/>
          </a:xfrm>
          <a:prstGeom prst="line">
            <a:avLst/>
          </a:prstGeom>
          <a:noFill/>
          <a:ln w="12700">
            <a:solidFill>
              <a:schemeClr val="tx1"/>
            </a:solidFill>
            <a:round/>
            <a:headEnd type="none" w="lg" len="med"/>
            <a:tailEnd type="none" w="lg" len="med"/>
          </a:ln>
          <a:effectLst/>
        </p:spPr>
        <p:txBody>
          <a:bodyPr anchor="ctr">
            <a:spAutoFit/>
          </a:bodyPr>
          <a:lstStyle/>
          <a:p>
            <a:endParaRPr lang="en-US"/>
          </a:p>
        </p:txBody>
      </p:sp>
      <p:sp>
        <p:nvSpPr>
          <p:cNvPr id="105871" name="Line 2447"/>
          <p:cNvSpPr>
            <a:spLocks noChangeShapeType="1"/>
          </p:cNvSpPr>
          <p:nvPr/>
        </p:nvSpPr>
        <p:spPr bwMode="auto">
          <a:xfrm>
            <a:off x="7035800" y="3186113"/>
            <a:ext cx="138113" cy="0"/>
          </a:xfrm>
          <a:prstGeom prst="line">
            <a:avLst/>
          </a:prstGeom>
          <a:noFill/>
          <a:ln w="12700">
            <a:solidFill>
              <a:schemeClr val="tx1"/>
            </a:solidFill>
            <a:round/>
            <a:headEnd type="none" w="lg" len="med"/>
            <a:tailEnd type="none" w="lg" len="med"/>
          </a:ln>
          <a:effectLst/>
        </p:spPr>
        <p:txBody>
          <a:bodyPr anchor="ctr">
            <a:spAutoFit/>
          </a:bodyPr>
          <a:lstStyle/>
          <a:p>
            <a:endParaRPr lang="en-US"/>
          </a:p>
        </p:txBody>
      </p:sp>
      <p:sp>
        <p:nvSpPr>
          <p:cNvPr id="105873" name="Text Box 2449"/>
          <p:cNvSpPr txBox="1">
            <a:spLocks noChangeArrowheads="1"/>
          </p:cNvSpPr>
          <p:nvPr/>
        </p:nvSpPr>
        <p:spPr bwMode="auto">
          <a:xfrm>
            <a:off x="4038600" y="6156325"/>
            <a:ext cx="2286000" cy="701675"/>
          </a:xfrm>
          <a:prstGeom prst="rect">
            <a:avLst/>
          </a:prstGeom>
          <a:noFill/>
          <a:ln w="12700">
            <a:noFill/>
            <a:miter lim="800000"/>
            <a:headEnd type="none" w="lg" len="med"/>
            <a:tailEnd type="none" w="lg" len="med"/>
          </a:ln>
          <a:effectLst/>
        </p:spPr>
        <p:txBody>
          <a:bodyPr>
            <a:spAutoFit/>
          </a:bodyPr>
          <a:lstStyle/>
          <a:p>
            <a:r>
              <a:rPr lang="en-US" sz="2000"/>
              <a:t>Raw water entering distribution tank</a:t>
            </a:r>
          </a:p>
        </p:txBody>
      </p:sp>
      <p:sp>
        <p:nvSpPr>
          <p:cNvPr id="105875" name="Text Box 2451"/>
          <p:cNvSpPr txBox="1">
            <a:spLocks noChangeArrowheads="1"/>
          </p:cNvSpPr>
          <p:nvPr/>
        </p:nvSpPr>
        <p:spPr bwMode="auto">
          <a:xfrm>
            <a:off x="7772400" y="2057400"/>
            <a:ext cx="1371600" cy="701675"/>
          </a:xfrm>
          <a:prstGeom prst="rect">
            <a:avLst/>
          </a:prstGeom>
          <a:solidFill>
            <a:schemeClr val="bg1"/>
          </a:solidFill>
          <a:ln w="12700">
            <a:noFill/>
            <a:miter lim="800000"/>
            <a:headEnd type="none" w="lg" len="med"/>
            <a:tailEnd type="none" w="lg" len="med"/>
          </a:ln>
          <a:effectLst/>
        </p:spPr>
        <p:txBody>
          <a:bodyPr>
            <a:spAutoFit/>
          </a:bodyPr>
          <a:lstStyle/>
          <a:p>
            <a:r>
              <a:rPr lang="en-US" sz="2000"/>
              <a:t>Overflow tube</a:t>
            </a:r>
          </a:p>
        </p:txBody>
      </p:sp>
      <p:sp>
        <p:nvSpPr>
          <p:cNvPr id="105876" name="Text Box 2452"/>
          <p:cNvSpPr txBox="1">
            <a:spLocks noChangeArrowheads="1"/>
          </p:cNvSpPr>
          <p:nvPr/>
        </p:nvSpPr>
        <p:spPr bwMode="auto">
          <a:xfrm>
            <a:off x="2733675" y="4865688"/>
            <a:ext cx="1358900" cy="396875"/>
          </a:xfrm>
          <a:prstGeom prst="rect">
            <a:avLst/>
          </a:prstGeom>
          <a:solidFill>
            <a:schemeClr val="bg1"/>
          </a:solidFill>
          <a:ln w="12700">
            <a:noFill/>
            <a:miter lim="800000"/>
            <a:headEnd type="none" w="lg" len="med"/>
            <a:tailEnd type="none" w="lg" len="med"/>
          </a:ln>
          <a:effectLst/>
        </p:spPr>
        <p:txBody>
          <a:bodyPr>
            <a:spAutoFit/>
          </a:bodyPr>
          <a:lstStyle/>
          <a:p>
            <a:pPr algn="ctr"/>
            <a:r>
              <a:rPr lang="en-US" sz="2000"/>
              <a:t>PVC valve</a:t>
            </a:r>
          </a:p>
        </p:txBody>
      </p:sp>
      <p:sp>
        <p:nvSpPr>
          <p:cNvPr id="105877" name="Text Box 2453"/>
          <p:cNvSpPr txBox="1">
            <a:spLocks noChangeArrowheads="1"/>
          </p:cNvSpPr>
          <p:nvPr/>
        </p:nvSpPr>
        <p:spPr bwMode="auto">
          <a:xfrm>
            <a:off x="6153150" y="5334000"/>
            <a:ext cx="1295400" cy="396875"/>
          </a:xfrm>
          <a:prstGeom prst="rect">
            <a:avLst/>
          </a:prstGeom>
          <a:noFill/>
          <a:ln w="12700">
            <a:noFill/>
            <a:miter lim="800000"/>
            <a:headEnd type="none" w="lg" len="med"/>
            <a:tailEnd type="none" w="lg" len="med"/>
          </a:ln>
          <a:effectLst/>
        </p:spPr>
        <p:txBody>
          <a:bodyPr>
            <a:spAutoFit/>
          </a:bodyPr>
          <a:lstStyle/>
          <a:p>
            <a:r>
              <a:rPr lang="en-US" sz="2000"/>
              <a:t>PVC pipe</a:t>
            </a:r>
          </a:p>
        </p:txBody>
      </p:sp>
      <p:grpSp>
        <p:nvGrpSpPr>
          <p:cNvPr id="105878" name="Group 2454"/>
          <p:cNvGrpSpPr>
            <a:grpSpLocks/>
          </p:cNvGrpSpPr>
          <p:nvPr/>
        </p:nvGrpSpPr>
        <p:grpSpPr bwMode="auto">
          <a:xfrm>
            <a:off x="8115300" y="3054350"/>
            <a:ext cx="117475" cy="1804988"/>
            <a:chOff x="4310" y="2095"/>
            <a:chExt cx="74" cy="1137"/>
          </a:xfrm>
        </p:grpSpPr>
        <p:sp>
          <p:nvSpPr>
            <p:cNvPr id="105879" name="Line 2455"/>
            <p:cNvSpPr>
              <a:spLocks noChangeShapeType="1"/>
            </p:cNvSpPr>
            <p:nvPr/>
          </p:nvSpPr>
          <p:spPr bwMode="auto">
            <a:xfrm rot="5400000">
              <a:off x="3815" y="2664"/>
              <a:ext cx="1137"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105880" name="Line 2456"/>
            <p:cNvSpPr>
              <a:spLocks noChangeShapeType="1"/>
            </p:cNvSpPr>
            <p:nvPr/>
          </p:nvSpPr>
          <p:spPr bwMode="auto">
            <a:xfrm rot="5400000">
              <a:off x="3741" y="2664"/>
              <a:ext cx="1137"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grpSp>
      <p:grpSp>
        <p:nvGrpSpPr>
          <p:cNvPr id="105881" name="Group 2457"/>
          <p:cNvGrpSpPr>
            <a:grpSpLocks/>
          </p:cNvGrpSpPr>
          <p:nvPr/>
        </p:nvGrpSpPr>
        <p:grpSpPr bwMode="auto">
          <a:xfrm rot="5400000" flipH="1">
            <a:off x="7947026" y="2805112"/>
            <a:ext cx="284162" cy="284163"/>
            <a:chOff x="4380" y="3764"/>
            <a:chExt cx="388" cy="388"/>
          </a:xfrm>
        </p:grpSpPr>
        <p:sp>
          <p:nvSpPr>
            <p:cNvPr id="105882" name="Arc 2458"/>
            <p:cNvSpPr>
              <a:spLocks/>
            </p:cNvSpPr>
            <p:nvPr/>
          </p:nvSpPr>
          <p:spPr bwMode="auto">
            <a:xfrm>
              <a:off x="4380" y="3764"/>
              <a:ext cx="388" cy="3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tx1"/>
              </a:solidFill>
              <a:round/>
              <a:headEnd type="none" w="lg" len="med"/>
              <a:tailEnd type="none" w="lg" len="med"/>
            </a:ln>
            <a:effectLst/>
          </p:spPr>
          <p:txBody>
            <a:bodyPr anchor="ctr">
              <a:spAutoFit/>
            </a:bodyPr>
            <a:lstStyle/>
            <a:p>
              <a:endParaRPr lang="en-US"/>
            </a:p>
          </p:txBody>
        </p:sp>
        <p:sp>
          <p:nvSpPr>
            <p:cNvPr id="105883" name="Arc 2459"/>
            <p:cNvSpPr>
              <a:spLocks/>
            </p:cNvSpPr>
            <p:nvPr/>
          </p:nvSpPr>
          <p:spPr bwMode="auto">
            <a:xfrm>
              <a:off x="4380" y="3924"/>
              <a:ext cx="228" cy="2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tx1"/>
              </a:solidFill>
              <a:round/>
              <a:headEnd type="none" w="lg" len="med"/>
              <a:tailEnd type="none" w="lg" len="med"/>
            </a:ln>
            <a:effectLst/>
          </p:spPr>
          <p:txBody>
            <a:bodyPr anchor="ctr">
              <a:spAutoFit/>
            </a:bodyPr>
            <a:lstStyle/>
            <a:p>
              <a:endParaRPr lang="en-US"/>
            </a:p>
          </p:txBody>
        </p:sp>
      </p:grpSp>
      <p:grpSp>
        <p:nvGrpSpPr>
          <p:cNvPr id="105884" name="Group 2460"/>
          <p:cNvGrpSpPr>
            <a:grpSpLocks/>
          </p:cNvGrpSpPr>
          <p:nvPr/>
        </p:nvGrpSpPr>
        <p:grpSpPr bwMode="auto">
          <a:xfrm rot="-5400000">
            <a:off x="7568406" y="2540794"/>
            <a:ext cx="117475" cy="661988"/>
            <a:chOff x="4310" y="2095"/>
            <a:chExt cx="74" cy="1137"/>
          </a:xfrm>
        </p:grpSpPr>
        <p:sp>
          <p:nvSpPr>
            <p:cNvPr id="105885" name="Line 2461"/>
            <p:cNvSpPr>
              <a:spLocks noChangeShapeType="1"/>
            </p:cNvSpPr>
            <p:nvPr/>
          </p:nvSpPr>
          <p:spPr bwMode="auto">
            <a:xfrm rot="5400000">
              <a:off x="3815" y="2664"/>
              <a:ext cx="1137"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105886" name="Line 2462"/>
            <p:cNvSpPr>
              <a:spLocks noChangeShapeType="1"/>
            </p:cNvSpPr>
            <p:nvPr/>
          </p:nvSpPr>
          <p:spPr bwMode="auto">
            <a:xfrm rot="5400000">
              <a:off x="3741" y="2664"/>
              <a:ext cx="1137"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grpSp>
      <p:sp>
        <p:nvSpPr>
          <p:cNvPr id="105887" name="Text Box 2463"/>
          <p:cNvSpPr txBox="1">
            <a:spLocks noChangeArrowheads="1"/>
          </p:cNvSpPr>
          <p:nvPr/>
        </p:nvSpPr>
        <p:spPr bwMode="auto">
          <a:xfrm>
            <a:off x="1509713" y="3794125"/>
            <a:ext cx="2057400" cy="701675"/>
          </a:xfrm>
          <a:prstGeom prst="rect">
            <a:avLst/>
          </a:prstGeom>
          <a:noFill/>
          <a:ln w="12700">
            <a:noFill/>
            <a:miter lim="800000"/>
            <a:headEnd type="none" w="lg" len="med"/>
            <a:tailEnd type="none" w="lg" len="med"/>
          </a:ln>
          <a:effectLst/>
        </p:spPr>
        <p:txBody>
          <a:bodyPr>
            <a:spAutoFit/>
          </a:bodyPr>
          <a:lstStyle/>
          <a:p>
            <a:r>
              <a:rPr lang="en-US" sz="2000"/>
              <a:t>Access door to distribution tank</a:t>
            </a:r>
          </a:p>
        </p:txBody>
      </p:sp>
      <p:sp>
        <p:nvSpPr>
          <p:cNvPr id="105889" name="Line 2465"/>
          <p:cNvSpPr>
            <a:spLocks noChangeShapeType="1"/>
          </p:cNvSpPr>
          <p:nvPr/>
        </p:nvSpPr>
        <p:spPr bwMode="auto">
          <a:xfrm flipH="1">
            <a:off x="3581400" y="6477000"/>
            <a:ext cx="4572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105890" name="Text Box 2466"/>
          <p:cNvSpPr txBox="1">
            <a:spLocks noChangeArrowheads="1"/>
          </p:cNvSpPr>
          <p:nvPr/>
        </p:nvSpPr>
        <p:spPr bwMode="auto">
          <a:xfrm>
            <a:off x="1509713" y="6019800"/>
            <a:ext cx="1585912" cy="396875"/>
          </a:xfrm>
          <a:prstGeom prst="rect">
            <a:avLst/>
          </a:prstGeom>
          <a:solidFill>
            <a:schemeClr val="bg1"/>
          </a:solidFill>
          <a:ln w="12700">
            <a:noFill/>
            <a:miter lim="800000"/>
            <a:headEnd type="none" w="lg" len="med"/>
            <a:tailEnd type="none" w="lg" len="med"/>
          </a:ln>
          <a:effectLst/>
        </p:spPr>
        <p:txBody>
          <a:bodyPr>
            <a:spAutoFit/>
          </a:bodyPr>
          <a:lstStyle/>
          <a:p>
            <a:r>
              <a:rPr lang="en-US" sz="2000"/>
              <a:t>Chlorine drip</a:t>
            </a:r>
          </a:p>
        </p:txBody>
      </p:sp>
      <p:sp>
        <p:nvSpPr>
          <p:cNvPr id="105891" name="Line 2467"/>
          <p:cNvSpPr>
            <a:spLocks noChangeShapeType="1"/>
          </p:cNvSpPr>
          <p:nvPr/>
        </p:nvSpPr>
        <p:spPr bwMode="auto">
          <a:xfrm flipV="1">
            <a:off x="2971800" y="6019800"/>
            <a:ext cx="381000" cy="22860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105892" name="Line 2468"/>
          <p:cNvSpPr>
            <a:spLocks noChangeShapeType="1"/>
          </p:cNvSpPr>
          <p:nvPr/>
        </p:nvSpPr>
        <p:spPr bwMode="auto">
          <a:xfrm>
            <a:off x="3351213" y="5195888"/>
            <a:ext cx="168275" cy="227012"/>
          </a:xfrm>
          <a:prstGeom prst="line">
            <a:avLst/>
          </a:prstGeom>
          <a:noFill/>
          <a:ln w="12700">
            <a:solidFill>
              <a:schemeClr val="tx1"/>
            </a:solidFill>
            <a:round/>
            <a:headEnd type="none" w="lg" len="med"/>
            <a:tailEnd type="triangle" w="lg" len="med"/>
          </a:ln>
          <a:effectLst/>
        </p:spPr>
        <p:txBody>
          <a:bodyPr anchor="ctr">
            <a:spAutoFit/>
          </a:bodyPr>
          <a:lstStyle/>
          <a:p>
            <a:endParaRPr lang="en-US"/>
          </a:p>
        </p:txBody>
      </p:sp>
      <p:sp>
        <p:nvSpPr>
          <p:cNvPr id="105893" name="Line 2469"/>
          <p:cNvSpPr>
            <a:spLocks noChangeShapeType="1"/>
          </p:cNvSpPr>
          <p:nvPr/>
        </p:nvSpPr>
        <p:spPr bwMode="auto">
          <a:xfrm>
            <a:off x="2362200" y="4419600"/>
            <a:ext cx="228600" cy="15240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105896" name="Rectangle 2472"/>
          <p:cNvSpPr>
            <a:spLocks noChangeArrowheads="1"/>
          </p:cNvSpPr>
          <p:nvPr/>
        </p:nvSpPr>
        <p:spPr bwMode="auto">
          <a:xfrm>
            <a:off x="7315200" y="2825750"/>
            <a:ext cx="342900" cy="88900"/>
          </a:xfrm>
          <a:prstGeom prst="rect">
            <a:avLst/>
          </a:prstGeom>
          <a:solidFill>
            <a:schemeClr val="bg1"/>
          </a:solidFill>
          <a:ln w="12700">
            <a:solidFill>
              <a:schemeClr val="bg1"/>
            </a:solidFill>
            <a:miter lim="800000"/>
            <a:headEnd type="none" w="lg" len="med"/>
            <a:tailEnd type="none" w="lg" len="med"/>
          </a:ln>
          <a:effectLst/>
        </p:spPr>
        <p:txBody>
          <a:bodyPr wrap="none" anchor="ctr">
            <a:spAutoFit/>
          </a:bodyPr>
          <a:lstStyle/>
          <a:p>
            <a:endParaRPr lang="en-US"/>
          </a:p>
        </p:txBody>
      </p:sp>
      <p:sp>
        <p:nvSpPr>
          <p:cNvPr id="105897" name="Line 2473"/>
          <p:cNvSpPr>
            <a:spLocks noChangeShapeType="1"/>
          </p:cNvSpPr>
          <p:nvPr/>
        </p:nvSpPr>
        <p:spPr bwMode="auto">
          <a:xfrm flipH="1">
            <a:off x="7759700" y="2578100"/>
            <a:ext cx="82550" cy="20955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105899" name="Freeform 2475"/>
          <p:cNvSpPr>
            <a:spLocks/>
          </p:cNvSpPr>
          <p:nvPr/>
        </p:nvSpPr>
        <p:spPr bwMode="auto">
          <a:xfrm>
            <a:off x="7359650" y="6226175"/>
            <a:ext cx="473075" cy="354013"/>
          </a:xfrm>
          <a:custGeom>
            <a:avLst/>
            <a:gdLst/>
            <a:ahLst/>
            <a:cxnLst>
              <a:cxn ang="0">
                <a:pos x="10" y="130"/>
              </a:cxn>
              <a:cxn ang="0">
                <a:pos x="56" y="9"/>
              </a:cxn>
              <a:cxn ang="0">
                <a:pos x="103" y="149"/>
              </a:cxn>
              <a:cxn ang="0">
                <a:pos x="177" y="46"/>
              </a:cxn>
              <a:cxn ang="0">
                <a:pos x="242" y="121"/>
              </a:cxn>
              <a:cxn ang="0">
                <a:pos x="307" y="0"/>
              </a:cxn>
              <a:cxn ang="0">
                <a:pos x="363" y="111"/>
              </a:cxn>
              <a:cxn ang="0">
                <a:pos x="363" y="223"/>
              </a:cxn>
              <a:cxn ang="0">
                <a:pos x="0" y="223"/>
              </a:cxn>
              <a:cxn ang="0">
                <a:pos x="10" y="130"/>
              </a:cxn>
            </a:cxnLst>
            <a:rect l="0" t="0" r="r" b="b"/>
            <a:pathLst>
              <a:path w="363" h="223">
                <a:moveTo>
                  <a:pt x="10" y="130"/>
                </a:moveTo>
                <a:lnTo>
                  <a:pt x="56" y="9"/>
                </a:lnTo>
                <a:lnTo>
                  <a:pt x="103" y="149"/>
                </a:lnTo>
                <a:lnTo>
                  <a:pt x="177" y="46"/>
                </a:lnTo>
                <a:lnTo>
                  <a:pt x="242" y="121"/>
                </a:lnTo>
                <a:lnTo>
                  <a:pt x="307" y="0"/>
                </a:lnTo>
                <a:lnTo>
                  <a:pt x="363" y="111"/>
                </a:lnTo>
                <a:lnTo>
                  <a:pt x="363" y="223"/>
                </a:lnTo>
                <a:lnTo>
                  <a:pt x="0" y="223"/>
                </a:lnTo>
                <a:lnTo>
                  <a:pt x="10" y="130"/>
                </a:lnTo>
                <a:close/>
              </a:path>
            </a:pathLst>
          </a:custGeom>
          <a:solidFill>
            <a:schemeClr val="bg1"/>
          </a:solidFill>
          <a:ln w="12700" cap="flat" cmpd="sng">
            <a:solidFill>
              <a:schemeClr val="bg1"/>
            </a:solidFill>
            <a:prstDash val="solid"/>
            <a:round/>
            <a:headEnd type="none" w="lg" len="med"/>
            <a:tailEnd type="none" w="lg" len="med"/>
          </a:ln>
          <a:effectLst/>
        </p:spPr>
        <p:txBody>
          <a:bodyPr anchor="ctr">
            <a:spAutoFit/>
          </a:bodyPr>
          <a:lstStyle/>
          <a:p>
            <a:endParaRPr lang="en-US"/>
          </a:p>
        </p:txBody>
      </p:sp>
      <p:sp>
        <p:nvSpPr>
          <p:cNvPr id="105900" name="Line 2476"/>
          <p:cNvSpPr>
            <a:spLocks noChangeShapeType="1"/>
          </p:cNvSpPr>
          <p:nvPr/>
        </p:nvSpPr>
        <p:spPr bwMode="auto">
          <a:xfrm flipH="1">
            <a:off x="6075363" y="5545138"/>
            <a:ext cx="161925"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105901" name="Text Box 2477"/>
          <p:cNvSpPr txBox="1">
            <a:spLocks noChangeArrowheads="1"/>
          </p:cNvSpPr>
          <p:nvPr/>
        </p:nvSpPr>
        <p:spPr bwMode="auto">
          <a:xfrm>
            <a:off x="3067050" y="3403600"/>
            <a:ext cx="1984375" cy="396875"/>
          </a:xfrm>
          <a:prstGeom prst="rect">
            <a:avLst/>
          </a:prstGeom>
          <a:solidFill>
            <a:schemeClr val="bg1"/>
          </a:solidFill>
          <a:ln w="12700">
            <a:noFill/>
            <a:miter lim="800000"/>
            <a:headEnd type="none" w="lg" len="med"/>
            <a:tailEnd type="none" w="lg" len="med"/>
          </a:ln>
          <a:effectLst/>
        </p:spPr>
        <p:txBody>
          <a:bodyPr>
            <a:spAutoFit/>
          </a:bodyPr>
          <a:lstStyle/>
          <a:p>
            <a:pPr algn="r"/>
            <a:r>
              <a:rPr lang="en-US" sz="2000"/>
              <a:t>Chlorine solution</a:t>
            </a:r>
          </a:p>
        </p:txBody>
      </p:sp>
      <p:sp>
        <p:nvSpPr>
          <p:cNvPr id="105902" name="Line 2478"/>
          <p:cNvSpPr>
            <a:spLocks noChangeShapeType="1"/>
          </p:cNvSpPr>
          <p:nvPr/>
        </p:nvSpPr>
        <p:spPr bwMode="auto">
          <a:xfrm>
            <a:off x="5084763" y="3625850"/>
            <a:ext cx="86995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105903" name="Text Box 2479"/>
          <p:cNvSpPr txBox="1">
            <a:spLocks noChangeArrowheads="1"/>
          </p:cNvSpPr>
          <p:nvPr/>
        </p:nvSpPr>
        <p:spPr bwMode="auto">
          <a:xfrm>
            <a:off x="2019300" y="1924050"/>
            <a:ext cx="3032125" cy="701675"/>
          </a:xfrm>
          <a:prstGeom prst="rect">
            <a:avLst/>
          </a:prstGeom>
          <a:noFill/>
          <a:ln w="12700">
            <a:noFill/>
            <a:miter lim="800000"/>
            <a:headEnd type="none" w="lg" len="med"/>
            <a:tailEnd type="none" w="lg" len="med"/>
          </a:ln>
          <a:effectLst/>
        </p:spPr>
        <p:txBody>
          <a:bodyPr>
            <a:spAutoFit/>
          </a:bodyPr>
          <a:lstStyle/>
          <a:p>
            <a:pPr algn="r"/>
            <a:r>
              <a:rPr lang="en-US" sz="2000" dirty="0"/>
              <a:t>Access door to </a:t>
            </a:r>
            <a:r>
              <a:rPr lang="en-US" sz="2000" dirty="0" err="1"/>
              <a:t>hypochlorinator</a:t>
            </a:r>
            <a:r>
              <a:rPr lang="en-US" sz="2000" dirty="0"/>
              <a:t> tank</a:t>
            </a:r>
          </a:p>
        </p:txBody>
      </p:sp>
      <p:sp>
        <p:nvSpPr>
          <p:cNvPr id="105904" name="Line 2480"/>
          <p:cNvSpPr>
            <a:spLocks noChangeShapeType="1"/>
          </p:cNvSpPr>
          <p:nvPr/>
        </p:nvSpPr>
        <p:spPr bwMode="auto">
          <a:xfrm>
            <a:off x="5084763" y="2286000"/>
            <a:ext cx="428625"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105908" name="Rectangle 2484"/>
          <p:cNvSpPr>
            <a:spLocks noChangeArrowheads="1"/>
          </p:cNvSpPr>
          <p:nvPr/>
        </p:nvSpPr>
        <p:spPr bwMode="auto">
          <a:xfrm>
            <a:off x="7326313" y="5765800"/>
            <a:ext cx="571500" cy="228600"/>
          </a:xfrm>
          <a:prstGeom prst="rect">
            <a:avLst/>
          </a:prstGeom>
          <a:solidFill>
            <a:schemeClr val="bg1"/>
          </a:solidFill>
          <a:ln w="12700">
            <a:solidFill>
              <a:schemeClr val="bg1"/>
            </a:solidFill>
            <a:miter lim="800000"/>
            <a:headEnd type="none" w="lg" len="med"/>
            <a:tailEnd type="none" w="lg" len="med"/>
          </a:ln>
          <a:effectLst/>
        </p:spPr>
        <p:txBody>
          <a:bodyPr anchor="ctr">
            <a:spAutoFit/>
          </a:bodyPr>
          <a:lstStyle/>
          <a:p>
            <a:endParaRPr lang="en-US"/>
          </a:p>
        </p:txBody>
      </p:sp>
      <p:sp>
        <p:nvSpPr>
          <p:cNvPr id="105909" name="Rectangle 2485"/>
          <p:cNvSpPr>
            <a:spLocks noChangeArrowheads="1"/>
          </p:cNvSpPr>
          <p:nvPr/>
        </p:nvSpPr>
        <p:spPr bwMode="auto">
          <a:xfrm>
            <a:off x="5967413" y="4883150"/>
            <a:ext cx="47625" cy="463550"/>
          </a:xfrm>
          <a:prstGeom prst="rect">
            <a:avLst/>
          </a:prstGeom>
          <a:solidFill>
            <a:schemeClr val="bg1"/>
          </a:solidFill>
          <a:ln w="12700">
            <a:solidFill>
              <a:schemeClr val="bg1"/>
            </a:solidFill>
            <a:miter lim="800000"/>
            <a:headEnd type="none" w="lg" len="med"/>
            <a:tailEnd type="none" w="lg" len="med"/>
          </a:ln>
          <a:effectLst/>
        </p:spPr>
        <p:txBody>
          <a:bodyPr anchor="ctr">
            <a:spAutoFit/>
          </a:bodyPr>
          <a:lstStyle/>
          <a:p>
            <a:endParaRPr lang="en-US"/>
          </a:p>
        </p:txBody>
      </p:sp>
      <p:pic>
        <p:nvPicPr>
          <p:cNvPr id="105910" name="Picture 2486"/>
          <p:cNvPicPr>
            <a:picLocks noChangeAspect="1" noChangeArrowheads="1"/>
          </p:cNvPicPr>
          <p:nvPr/>
        </p:nvPicPr>
        <p:blipFill>
          <a:blip r:embed="rId4" cstate="print"/>
          <a:srcRect/>
          <a:stretch>
            <a:fillRect/>
          </a:stretch>
        </p:blipFill>
        <p:spPr bwMode="auto">
          <a:xfrm>
            <a:off x="9144000" y="0"/>
            <a:ext cx="9144000" cy="6858000"/>
          </a:xfrm>
          <a:prstGeom prst="rect">
            <a:avLst/>
          </a:prstGeom>
          <a:noFill/>
        </p:spPr>
      </p:pic>
    </p:spTree>
    <p:extLst>
      <p:ext uri="{BB962C8B-B14F-4D97-AF65-F5344CB8AC3E}">
        <p14:creationId xmlns:p14="http://schemas.microsoft.com/office/powerpoint/2010/main" val="26341855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 2.53469E-6 L -1.00226 2.53469E-6 " pathEditMode="relative" rAng="0" ptsTypes="AA">
                                      <p:cBhvr>
                                        <p:cTn id="6" dur="500" fill="hold"/>
                                        <p:tgtEl>
                                          <p:spTgt spid="105910"/>
                                        </p:tgtEl>
                                        <p:attrNameLst>
                                          <p:attrName>ppt_x</p:attrName>
                                          <p:attrName>ppt_y</p:attrName>
                                        </p:attrNameLst>
                                      </p:cBhvr>
                                      <p:rCtr x="-501" y="0"/>
                                    </p:animMotion>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05910"/>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05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8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Hole in a bucket (tank drain)</a:t>
            </a:r>
          </a:p>
        </p:txBody>
      </p:sp>
      <p:sp>
        <p:nvSpPr>
          <p:cNvPr id="3" name="Content Placeholder 2"/>
          <p:cNvSpPr>
            <a:spLocks noGrp="1"/>
          </p:cNvSpPr>
          <p:nvPr>
            <p:ph idx="1"/>
          </p:nvPr>
        </p:nvSpPr>
        <p:spPr/>
        <p:txBody>
          <a:bodyPr/>
          <a:lstStyle/>
          <a:p>
            <a:r>
              <a:rPr lang="en-US" dirty="0"/>
              <a:t>What type of head loss (major or minor)?</a:t>
            </a:r>
          </a:p>
          <a:p>
            <a:r>
              <a:rPr lang="en-US" dirty="0"/>
              <a:t>What is the equation for those loses?</a:t>
            </a:r>
          </a:p>
          <a:p>
            <a:r>
              <a:rPr lang="en-US" dirty="0"/>
              <a:t>How would you calculate the initial flow rate given the minor losses?</a:t>
            </a:r>
          </a:p>
          <a:p>
            <a:r>
              <a:rPr lang="en-US" dirty="0"/>
              <a:t>How does the flow vary with time?</a:t>
            </a:r>
          </a:p>
          <a:p>
            <a:endParaRPr lang="en-US" dirty="0"/>
          </a:p>
          <a:p>
            <a:r>
              <a:rPr lang="en-US" dirty="0"/>
              <a:t>What is the average flow rate while the tank is emptying?</a:t>
            </a:r>
          </a:p>
        </p:txBody>
      </p:sp>
      <p:pic>
        <p:nvPicPr>
          <p:cNvPr id="5" name="Picture 4">
            <a:extLst>
              <a:ext uri="{FF2B5EF4-FFF2-40B4-BE49-F238E27FC236}">
                <a16:creationId xmlns:a16="http://schemas.microsoft.com/office/drawing/2014/main" id="{0006FBE4-1904-41DF-82CF-B3BFF788FF68}"/>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460266" y="4460786"/>
            <a:ext cx="2812446" cy="596579"/>
          </a:xfrm>
          <a:prstGeom prst="rect">
            <a:avLst/>
          </a:prstGeom>
        </p:spPr>
      </p:pic>
    </p:spTree>
    <p:extLst>
      <p:ext uri="{BB962C8B-B14F-4D97-AF65-F5344CB8AC3E}">
        <p14:creationId xmlns:p14="http://schemas.microsoft.com/office/powerpoint/2010/main" val="30438902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79514" y="1530627"/>
            <a:ext cx="8934450" cy="3902077"/>
            <a:chOff x="0" y="2728"/>
            <a:chExt cx="4282" cy="1602"/>
          </a:xfrm>
        </p:grpSpPr>
        <p:graphicFrame>
          <p:nvGraphicFramePr>
            <p:cNvPr id="3" name="Object 13"/>
            <p:cNvGraphicFramePr>
              <a:graphicFrameLocks noChangeAspect="1"/>
            </p:cNvGraphicFramePr>
            <p:nvPr/>
          </p:nvGraphicFramePr>
          <p:xfrm>
            <a:off x="1771" y="2728"/>
            <a:ext cx="2511" cy="1602"/>
          </p:xfrm>
          <a:graphic>
            <a:graphicData uri="http://schemas.openxmlformats.org/presentationml/2006/ole">
              <mc:AlternateContent xmlns:mc="http://schemas.openxmlformats.org/markup-compatibility/2006">
                <mc:Choice xmlns:v="urn:schemas-microsoft-com:vml" Requires="v">
                  <p:oleObj spid="_x0000_s1741850" name="Mathcad" r:id="rId3" imgW="4438800" imgH="2819520" progId="Mathcad">
                    <p:embed/>
                  </p:oleObj>
                </mc:Choice>
                <mc:Fallback>
                  <p:oleObj name="Mathcad" r:id="rId3" imgW="4438800" imgH="2819520" progId="Mathca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1" y="2728"/>
                          <a:ext cx="2511" cy="16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Text Box 14"/>
            <p:cNvSpPr txBox="1">
              <a:spLocks noChangeArrowheads="1"/>
            </p:cNvSpPr>
            <p:nvPr/>
          </p:nvSpPr>
          <p:spPr bwMode="auto">
            <a:xfrm>
              <a:off x="0" y="2778"/>
              <a:ext cx="1693" cy="865"/>
            </a:xfrm>
            <a:prstGeom prst="rect">
              <a:avLst/>
            </a:prstGeom>
            <a:noFill/>
            <a:ln w="12700">
              <a:noFill/>
              <a:miter lim="800000"/>
              <a:headEnd type="none" w="lg" len="med"/>
              <a:tailEnd type="none" w="lg" len="med"/>
            </a:ln>
            <a:effectLst/>
          </p:spPr>
          <p:txBody>
            <a:bodyPr>
              <a:spAutoFit/>
            </a:bodyPr>
            <a:lstStyle/>
            <a:p>
              <a:r>
                <a:rPr lang="en-US" dirty="0"/>
                <a:t>Case 2, h</a:t>
              </a:r>
              <a:r>
                <a:rPr lang="en-US" baseline="-25000" dirty="0"/>
                <a:t>0</a:t>
              </a:r>
              <a:r>
                <a:rPr lang="en-US" dirty="0"/>
                <a:t>=1 m, </a:t>
              </a:r>
              <a:r>
                <a:rPr lang="en-US" dirty="0" err="1"/>
                <a:t>h</a:t>
              </a:r>
              <a:r>
                <a:rPr lang="en-US" baseline="-25000" dirty="0" err="1"/>
                <a:t>tank</a:t>
              </a:r>
              <a:r>
                <a:rPr lang="en-US" dirty="0"/>
                <a:t> = 1 m, </a:t>
              </a:r>
              <a:r>
                <a:rPr lang="en-US" dirty="0" err="1"/>
                <a:t>t</a:t>
              </a:r>
              <a:r>
                <a:rPr lang="en-US" baseline="-25000" dirty="0" err="1"/>
                <a:t>design</a:t>
              </a:r>
              <a:r>
                <a:rPr lang="en-US" dirty="0"/>
                <a:t>=4 days</a:t>
              </a:r>
            </a:p>
          </p:txBody>
        </p:sp>
      </p:grpSp>
      <p:sp>
        <p:nvSpPr>
          <p:cNvPr id="6" name="Title 5"/>
          <p:cNvSpPr>
            <a:spLocks noGrp="1"/>
          </p:cNvSpPr>
          <p:nvPr>
            <p:ph type="title"/>
          </p:nvPr>
        </p:nvSpPr>
        <p:spPr/>
        <p:txBody>
          <a:bodyPr/>
          <a:lstStyle/>
          <a:p>
            <a:r>
              <a:rPr lang="en-US" dirty="0"/>
              <a:t>Hole in a bucket (tank drain)</a:t>
            </a:r>
          </a:p>
        </p:txBody>
      </p:sp>
    </p:spTree>
    <p:extLst>
      <p:ext uri="{BB962C8B-B14F-4D97-AF65-F5344CB8AC3E}">
        <p14:creationId xmlns:p14="http://schemas.microsoft.com/office/powerpoint/2010/main" val="332932551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happens if raw water temperature drops in a WTP?</a:t>
            </a:r>
          </a:p>
        </p:txBody>
      </p:sp>
      <p:sp>
        <p:nvSpPr>
          <p:cNvPr id="3" name="Content Placeholder 2"/>
          <p:cNvSpPr>
            <a:spLocks noGrp="1"/>
          </p:cNvSpPr>
          <p:nvPr>
            <p:ph idx="1"/>
          </p:nvPr>
        </p:nvSpPr>
        <p:spPr/>
        <p:txBody>
          <a:bodyPr/>
          <a:lstStyle/>
          <a:p>
            <a:r>
              <a:rPr lang="en-US" dirty="0"/>
              <a:t>Flow measurement</a:t>
            </a:r>
          </a:p>
          <a:p>
            <a:r>
              <a:rPr lang="en-US" dirty="0"/>
              <a:t>Chemical feed (air temperature?)</a:t>
            </a:r>
          </a:p>
          <a:p>
            <a:r>
              <a:rPr lang="en-US" dirty="0"/>
              <a:t>Rapid mix</a:t>
            </a:r>
          </a:p>
          <a:p>
            <a:r>
              <a:rPr lang="en-US" dirty="0"/>
              <a:t>Flocculation</a:t>
            </a:r>
          </a:p>
          <a:p>
            <a:pPr lvl="1"/>
            <a:r>
              <a:rPr lang="en-US" dirty="0"/>
              <a:t>Head loss through flocculator</a:t>
            </a:r>
          </a:p>
          <a:p>
            <a:pPr lvl="1"/>
            <a:r>
              <a:rPr lang="en-US" dirty="0"/>
              <a:t>Fluid deformation (</a:t>
            </a:r>
            <a:r>
              <a:rPr lang="en-US" dirty="0" err="1"/>
              <a:t>G</a:t>
            </a:r>
            <a:r>
              <a:rPr lang="en-US" dirty="0" err="1">
                <a:latin typeface="Symbol" pitchFamily="18" charset="2"/>
              </a:rPr>
              <a:t>q</a:t>
            </a:r>
            <a:r>
              <a:rPr lang="en-US" dirty="0"/>
              <a:t>)</a:t>
            </a:r>
          </a:p>
          <a:p>
            <a:r>
              <a:rPr lang="en-US" dirty="0"/>
              <a:t>Sedimentation – prelim 2!</a:t>
            </a:r>
          </a:p>
        </p:txBody>
      </p:sp>
    </p:spTree>
    <p:extLst>
      <p:ext uri="{BB962C8B-B14F-4D97-AF65-F5344CB8AC3E}">
        <p14:creationId xmlns:p14="http://schemas.microsoft.com/office/powerpoint/2010/main" val="30475578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401" name="Rectangle 194"/>
          <p:cNvSpPr>
            <a:spLocks noChangeArrowheads="1"/>
          </p:cNvSpPr>
          <p:nvPr/>
        </p:nvSpPr>
        <p:spPr bwMode="auto">
          <a:xfrm>
            <a:off x="4679949" y="2886074"/>
            <a:ext cx="209895" cy="4928616"/>
          </a:xfrm>
          <a:prstGeom prst="rect">
            <a:avLst/>
          </a:prstGeom>
          <a:noFill/>
          <a:ln w="28575" algn="ctr">
            <a:solidFill>
              <a:srgbClr val="000000"/>
            </a:solidFill>
            <a:round/>
            <a:headEnd type="none" w="lg" len="med"/>
            <a:tailEnd type="none" w="lg" len="med"/>
          </a:ln>
        </p:spPr>
        <p:txBody>
          <a:bodyPr wrap="square">
            <a:noAutofit/>
          </a:bodyPr>
          <a:lstStyle/>
          <a:p>
            <a:pPr>
              <a:spcBef>
                <a:spcPct val="50000"/>
              </a:spcBef>
            </a:pPr>
            <a:endParaRPr lang="en-US">
              <a:solidFill>
                <a:srgbClr val="000000"/>
              </a:solidFill>
            </a:endParaRPr>
          </a:p>
        </p:txBody>
      </p:sp>
      <p:sp>
        <p:nvSpPr>
          <p:cNvPr id="256" name="Rectangle 112"/>
          <p:cNvSpPr>
            <a:spLocks noChangeArrowheads="1"/>
          </p:cNvSpPr>
          <p:nvPr/>
        </p:nvSpPr>
        <p:spPr bwMode="auto">
          <a:xfrm>
            <a:off x="4685506" y="7271858"/>
            <a:ext cx="201189" cy="523875"/>
          </a:xfrm>
          <a:prstGeom prst="rect">
            <a:avLst/>
          </a:prstGeom>
          <a:solidFill>
            <a:schemeClr val="accent2">
              <a:lumMod val="50000"/>
            </a:schemeClr>
          </a:solidFill>
          <a:ln w="12700">
            <a:noFill/>
            <a:miter lim="800000"/>
            <a:headEnd type="none" w="lg" len="med"/>
            <a:tailEnd type="none" w="lg" len="med"/>
          </a:ln>
        </p:spPr>
        <p:txBody>
          <a:bodyPr wrap="square" anchor="ctr">
            <a:noAutofit/>
          </a:bodyPr>
          <a:lstStyle/>
          <a:p>
            <a:endParaRPr lang="en-US">
              <a:solidFill>
                <a:srgbClr val="000000"/>
              </a:solidFill>
            </a:endParaRPr>
          </a:p>
        </p:txBody>
      </p:sp>
      <p:sp>
        <p:nvSpPr>
          <p:cNvPr id="13399" name="Rectangle 112"/>
          <p:cNvSpPr>
            <a:spLocks noChangeArrowheads="1"/>
          </p:cNvSpPr>
          <p:nvPr/>
        </p:nvSpPr>
        <p:spPr bwMode="auto">
          <a:xfrm>
            <a:off x="6819106" y="6410155"/>
            <a:ext cx="646113" cy="523875"/>
          </a:xfrm>
          <a:prstGeom prst="rect">
            <a:avLst/>
          </a:prstGeom>
          <a:solidFill>
            <a:srgbClr val="8EAED2"/>
          </a:solidFill>
          <a:ln w="12700">
            <a:noFill/>
            <a:miter lim="800000"/>
            <a:headEnd type="none" w="lg" len="med"/>
            <a:tailEnd type="none" w="lg" len="med"/>
          </a:ln>
        </p:spPr>
        <p:txBody>
          <a:bodyPr anchor="ctr">
            <a:noAutofit/>
          </a:bodyPr>
          <a:lstStyle/>
          <a:p>
            <a:endParaRPr lang="en-US">
              <a:solidFill>
                <a:srgbClr val="000000"/>
              </a:solidFill>
            </a:endParaRPr>
          </a:p>
        </p:txBody>
      </p:sp>
      <p:sp>
        <p:nvSpPr>
          <p:cNvPr id="13314" name="Rectangle 185"/>
          <p:cNvSpPr>
            <a:spLocks noChangeArrowheads="1"/>
          </p:cNvSpPr>
          <p:nvPr/>
        </p:nvSpPr>
        <p:spPr bwMode="auto">
          <a:xfrm>
            <a:off x="6224169" y="4303713"/>
            <a:ext cx="3118239" cy="2073024"/>
          </a:xfrm>
          <a:prstGeom prst="rect">
            <a:avLst/>
          </a:prstGeom>
          <a:solidFill>
            <a:srgbClr val="8EAED2"/>
          </a:solidFill>
          <a:ln w="12700" algn="ctr">
            <a:solidFill>
              <a:schemeClr val="bg2"/>
            </a:solidFill>
            <a:round/>
            <a:headEnd type="none" w="lg" len="med"/>
            <a:tailEnd type="none" w="lg" len="med"/>
          </a:ln>
        </p:spPr>
        <p:txBody>
          <a:bodyPr>
            <a:noAutofit/>
          </a:bodyPr>
          <a:lstStyle/>
          <a:p>
            <a:pPr>
              <a:spcBef>
                <a:spcPct val="50000"/>
              </a:spcBef>
            </a:pPr>
            <a:endParaRPr lang="en-US">
              <a:solidFill>
                <a:srgbClr val="000000"/>
              </a:solidFill>
            </a:endParaRPr>
          </a:p>
        </p:txBody>
      </p:sp>
      <p:sp>
        <p:nvSpPr>
          <p:cNvPr id="13330" name="Line 117"/>
          <p:cNvSpPr>
            <a:spLocks noChangeShapeType="1"/>
          </p:cNvSpPr>
          <p:nvPr/>
        </p:nvSpPr>
        <p:spPr bwMode="auto">
          <a:xfrm>
            <a:off x="8197850" y="60381"/>
            <a:ext cx="0" cy="4183811"/>
          </a:xfrm>
          <a:prstGeom prst="line">
            <a:avLst/>
          </a:prstGeom>
          <a:noFill/>
          <a:ln w="12700">
            <a:solidFill>
              <a:schemeClr val="tx1"/>
            </a:solidFill>
            <a:round/>
            <a:headEnd type="none" w="lg" len="med"/>
            <a:tailEnd type="none" w="lg" len="med"/>
          </a:ln>
        </p:spPr>
        <p:txBody>
          <a:bodyPr wrap="square" anchor="ctr">
            <a:noAutofit/>
          </a:bodyPr>
          <a:lstStyle/>
          <a:p>
            <a:endParaRPr lang="en-US">
              <a:solidFill>
                <a:srgbClr val="000000"/>
              </a:solidFill>
            </a:endParaRPr>
          </a:p>
        </p:txBody>
      </p:sp>
      <p:sp>
        <p:nvSpPr>
          <p:cNvPr id="13331" name="Line 119"/>
          <p:cNvSpPr>
            <a:spLocks noChangeShapeType="1"/>
          </p:cNvSpPr>
          <p:nvPr/>
        </p:nvSpPr>
        <p:spPr bwMode="auto">
          <a:xfrm>
            <a:off x="1219200" y="3140075"/>
            <a:ext cx="3533775" cy="0"/>
          </a:xfrm>
          <a:prstGeom prst="line">
            <a:avLst/>
          </a:prstGeom>
          <a:noFill/>
          <a:ln w="12700">
            <a:solidFill>
              <a:schemeClr val="tx1"/>
            </a:solidFill>
            <a:prstDash val="dash"/>
            <a:round/>
            <a:headEnd type="none" w="lg" len="med"/>
            <a:tailEnd type="none" w="lg" len="med"/>
          </a:ln>
        </p:spPr>
        <p:txBody>
          <a:bodyPr wrap="square" anchor="ctr">
            <a:noAutofit/>
          </a:bodyPr>
          <a:lstStyle/>
          <a:p>
            <a:endParaRPr lang="en-US">
              <a:solidFill>
                <a:srgbClr val="000000"/>
              </a:solidFill>
            </a:endParaRPr>
          </a:p>
        </p:txBody>
      </p:sp>
      <p:sp>
        <p:nvSpPr>
          <p:cNvPr id="13333" name="Line 127"/>
          <p:cNvSpPr>
            <a:spLocks noChangeShapeType="1"/>
          </p:cNvSpPr>
          <p:nvPr/>
        </p:nvSpPr>
        <p:spPr bwMode="auto">
          <a:xfrm flipH="1">
            <a:off x="3678238" y="39688"/>
            <a:ext cx="4529137" cy="3746500"/>
          </a:xfrm>
          <a:prstGeom prst="line">
            <a:avLst/>
          </a:prstGeom>
          <a:noFill/>
          <a:ln w="76200">
            <a:solidFill>
              <a:srgbClr val="000000"/>
            </a:solidFill>
            <a:round/>
            <a:headEnd type="none" w="lg" len="med"/>
            <a:tailEnd type="none" w="lg" len="med"/>
          </a:ln>
        </p:spPr>
        <p:txBody>
          <a:bodyPr anchor="ctr">
            <a:noAutofit/>
          </a:bodyPr>
          <a:lstStyle/>
          <a:p>
            <a:endParaRPr lang="en-US">
              <a:solidFill>
                <a:srgbClr val="000000"/>
              </a:solidFill>
            </a:endParaRPr>
          </a:p>
        </p:txBody>
      </p:sp>
      <p:grpSp>
        <p:nvGrpSpPr>
          <p:cNvPr id="266" name="Group 265"/>
          <p:cNvGrpSpPr/>
          <p:nvPr/>
        </p:nvGrpSpPr>
        <p:grpSpPr>
          <a:xfrm>
            <a:off x="1295400" y="1988820"/>
            <a:ext cx="400050" cy="1154430"/>
            <a:chOff x="6858000" y="1988820"/>
            <a:chExt cx="400050" cy="1154430"/>
          </a:xfrm>
        </p:grpSpPr>
        <p:sp>
          <p:nvSpPr>
            <p:cNvPr id="13392" name="Line 198"/>
            <p:cNvSpPr>
              <a:spLocks noChangeShapeType="1"/>
            </p:cNvSpPr>
            <p:nvPr/>
          </p:nvSpPr>
          <p:spPr bwMode="auto">
            <a:xfrm flipH="1">
              <a:off x="7048500" y="1988820"/>
              <a:ext cx="0" cy="1154430"/>
            </a:xfrm>
            <a:prstGeom prst="line">
              <a:avLst/>
            </a:prstGeom>
            <a:noFill/>
            <a:ln w="12700">
              <a:solidFill>
                <a:schemeClr val="tx1"/>
              </a:solidFill>
              <a:round/>
              <a:headEnd type="triangle" w="med" len="med"/>
              <a:tailEnd type="triangle" w="med" len="med"/>
            </a:ln>
          </p:spPr>
          <p:txBody>
            <a:bodyPr wrap="square" anchor="ctr">
              <a:noAutofit/>
            </a:bodyPr>
            <a:lstStyle/>
            <a:p>
              <a:endParaRPr lang="en-US">
                <a:solidFill>
                  <a:srgbClr val="000000"/>
                </a:solidFill>
              </a:endParaRPr>
            </a:p>
          </p:txBody>
        </p:sp>
        <p:sp>
          <p:nvSpPr>
            <p:cNvPr id="13393" name="Rectangle 199"/>
            <p:cNvSpPr>
              <a:spLocks noChangeArrowheads="1"/>
            </p:cNvSpPr>
            <p:nvPr/>
          </p:nvSpPr>
          <p:spPr bwMode="auto">
            <a:xfrm rot="-5400000">
              <a:off x="6873081" y="2354422"/>
              <a:ext cx="369887" cy="400050"/>
            </a:xfrm>
            <a:prstGeom prst="rect">
              <a:avLst/>
            </a:prstGeom>
            <a:solidFill>
              <a:schemeClr val="bg1"/>
            </a:solidFill>
            <a:ln w="12700">
              <a:noFill/>
              <a:miter lim="800000"/>
              <a:headEnd type="none" w="lg" len="med"/>
              <a:tailEnd type="none" w="lg" len="med"/>
            </a:ln>
          </p:spPr>
          <p:txBody>
            <a:bodyPr wrap="none">
              <a:noAutofit/>
            </a:bodyPr>
            <a:lstStyle/>
            <a:p>
              <a:r>
                <a:rPr lang="en-US" sz="2000" b="1">
                  <a:solidFill>
                    <a:srgbClr val="000000"/>
                  </a:solidFill>
                </a:rPr>
                <a:t>H</a:t>
              </a:r>
            </a:p>
          </p:txBody>
        </p:sp>
      </p:grpSp>
      <p:sp>
        <p:nvSpPr>
          <p:cNvPr id="13394" name="Rectangle 115"/>
          <p:cNvSpPr>
            <a:spLocks noChangeArrowheads="1"/>
          </p:cNvSpPr>
          <p:nvPr/>
        </p:nvSpPr>
        <p:spPr bwMode="auto">
          <a:xfrm>
            <a:off x="7786540" y="4149306"/>
            <a:ext cx="822622" cy="350748"/>
          </a:xfrm>
          <a:prstGeom prst="rect">
            <a:avLst/>
          </a:prstGeom>
          <a:solidFill>
            <a:srgbClr val="F14343"/>
          </a:solidFill>
          <a:ln w="12700">
            <a:solidFill>
              <a:schemeClr val="tx1"/>
            </a:solidFill>
            <a:miter lim="800000"/>
            <a:headEnd type="none" w="lg" len="med"/>
            <a:tailEnd type="none" w="lg" len="med"/>
          </a:ln>
        </p:spPr>
        <p:txBody>
          <a:bodyPr wrap="square" anchor="ctr">
            <a:noAutofit/>
          </a:bodyPr>
          <a:lstStyle/>
          <a:p>
            <a:endParaRPr lang="en-US">
              <a:solidFill>
                <a:srgbClr val="000000"/>
              </a:solidFill>
            </a:endParaRPr>
          </a:p>
        </p:txBody>
      </p:sp>
      <p:grpSp>
        <p:nvGrpSpPr>
          <p:cNvPr id="215" name="Group 214"/>
          <p:cNvGrpSpPr/>
          <p:nvPr/>
        </p:nvGrpSpPr>
        <p:grpSpPr>
          <a:xfrm>
            <a:off x="6472238" y="4264025"/>
            <a:ext cx="328612" cy="1816141"/>
            <a:chOff x="6472238" y="4264025"/>
            <a:chExt cx="328612" cy="2157413"/>
          </a:xfrm>
        </p:grpSpPr>
        <p:pic>
          <p:nvPicPr>
            <p:cNvPr id="13317" name="Picture 23"/>
            <p:cNvPicPr>
              <a:picLocks noChangeAspect="1" noChangeArrowheads="1"/>
            </p:cNvPicPr>
            <p:nvPr/>
          </p:nvPicPr>
          <p:blipFill>
            <a:blip r:embed="rId3" cstate="print"/>
            <a:srcRect/>
            <a:stretch>
              <a:fillRect/>
            </a:stretch>
          </p:blipFill>
          <p:spPr bwMode="auto">
            <a:xfrm>
              <a:off x="6472238" y="4264025"/>
              <a:ext cx="130175" cy="2157413"/>
            </a:xfrm>
            <a:prstGeom prst="rect">
              <a:avLst/>
            </a:prstGeom>
            <a:noFill/>
            <a:ln w="12700">
              <a:noFill/>
              <a:miter lim="800000"/>
              <a:headEnd type="none" w="lg" len="med"/>
              <a:tailEnd type="none" w="lg" len="med"/>
            </a:ln>
          </p:spPr>
        </p:pic>
        <p:grpSp>
          <p:nvGrpSpPr>
            <p:cNvPr id="2" name="Group 24"/>
            <p:cNvGrpSpPr>
              <a:grpSpLocks/>
            </p:cNvGrpSpPr>
            <p:nvPr/>
          </p:nvGrpSpPr>
          <p:grpSpPr bwMode="auto">
            <a:xfrm>
              <a:off x="6646863" y="4275138"/>
              <a:ext cx="153987" cy="2084387"/>
              <a:chOff x="3703" y="1140"/>
              <a:chExt cx="144" cy="1959"/>
            </a:xfrm>
          </p:grpSpPr>
          <p:sp>
            <p:nvSpPr>
              <p:cNvPr id="13426" name="Line 25"/>
              <p:cNvSpPr>
                <a:spLocks noChangeShapeType="1"/>
              </p:cNvSpPr>
              <p:nvPr/>
            </p:nvSpPr>
            <p:spPr bwMode="auto">
              <a:xfrm flipV="1">
                <a:off x="3847" y="1524"/>
                <a:ext cx="0" cy="1575"/>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27" name="Line 26"/>
              <p:cNvSpPr>
                <a:spLocks noChangeShapeType="1"/>
              </p:cNvSpPr>
              <p:nvPr/>
            </p:nvSpPr>
            <p:spPr bwMode="auto">
              <a:xfrm flipH="1">
                <a:off x="3703" y="261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8" name="Line 27"/>
              <p:cNvSpPr>
                <a:spLocks noChangeShapeType="1"/>
              </p:cNvSpPr>
              <p:nvPr/>
            </p:nvSpPr>
            <p:spPr bwMode="auto">
              <a:xfrm flipH="1">
                <a:off x="3703" y="252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9" name="Line 28"/>
              <p:cNvSpPr>
                <a:spLocks noChangeShapeType="1"/>
              </p:cNvSpPr>
              <p:nvPr/>
            </p:nvSpPr>
            <p:spPr bwMode="auto">
              <a:xfrm flipH="1">
                <a:off x="3703" y="242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0" name="Line 29"/>
              <p:cNvSpPr>
                <a:spLocks noChangeShapeType="1"/>
              </p:cNvSpPr>
              <p:nvPr/>
            </p:nvSpPr>
            <p:spPr bwMode="auto">
              <a:xfrm flipH="1">
                <a:off x="3703" y="233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1" name="Line 30"/>
              <p:cNvSpPr>
                <a:spLocks noChangeShapeType="1"/>
              </p:cNvSpPr>
              <p:nvPr/>
            </p:nvSpPr>
            <p:spPr bwMode="auto">
              <a:xfrm flipH="1">
                <a:off x="3703" y="223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2" name="Line 31"/>
              <p:cNvSpPr>
                <a:spLocks noChangeShapeType="1"/>
              </p:cNvSpPr>
              <p:nvPr/>
            </p:nvSpPr>
            <p:spPr bwMode="auto">
              <a:xfrm flipH="1">
                <a:off x="3703" y="213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3" name="Line 32"/>
              <p:cNvSpPr>
                <a:spLocks noChangeShapeType="1"/>
              </p:cNvSpPr>
              <p:nvPr/>
            </p:nvSpPr>
            <p:spPr bwMode="auto">
              <a:xfrm flipH="1">
                <a:off x="3703" y="204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4" name="Line 33"/>
              <p:cNvSpPr>
                <a:spLocks noChangeShapeType="1"/>
              </p:cNvSpPr>
              <p:nvPr/>
            </p:nvSpPr>
            <p:spPr bwMode="auto">
              <a:xfrm flipH="1">
                <a:off x="3703" y="194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5" name="Line 34"/>
              <p:cNvSpPr>
                <a:spLocks noChangeShapeType="1"/>
              </p:cNvSpPr>
              <p:nvPr/>
            </p:nvSpPr>
            <p:spPr bwMode="auto">
              <a:xfrm flipH="1">
                <a:off x="3703" y="185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6" name="Line 35"/>
              <p:cNvSpPr>
                <a:spLocks noChangeShapeType="1"/>
              </p:cNvSpPr>
              <p:nvPr/>
            </p:nvSpPr>
            <p:spPr bwMode="auto">
              <a:xfrm flipH="1">
                <a:off x="3703" y="175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7" name="Line 36"/>
              <p:cNvSpPr>
                <a:spLocks noChangeShapeType="1"/>
              </p:cNvSpPr>
              <p:nvPr/>
            </p:nvSpPr>
            <p:spPr bwMode="auto">
              <a:xfrm flipH="1">
                <a:off x="3703" y="165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8" name="Line 37"/>
              <p:cNvSpPr>
                <a:spLocks noChangeShapeType="1"/>
              </p:cNvSpPr>
              <p:nvPr/>
            </p:nvSpPr>
            <p:spPr bwMode="auto">
              <a:xfrm flipH="1">
                <a:off x="3703" y="156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9" name="Line 38"/>
              <p:cNvSpPr>
                <a:spLocks noChangeShapeType="1"/>
              </p:cNvSpPr>
              <p:nvPr/>
            </p:nvSpPr>
            <p:spPr bwMode="auto">
              <a:xfrm flipH="1">
                <a:off x="3799" y="257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0" name="Line 39"/>
              <p:cNvSpPr>
                <a:spLocks noChangeShapeType="1"/>
              </p:cNvSpPr>
              <p:nvPr/>
            </p:nvSpPr>
            <p:spPr bwMode="auto">
              <a:xfrm flipH="1">
                <a:off x="3799" y="247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1" name="Line 40"/>
              <p:cNvSpPr>
                <a:spLocks noChangeShapeType="1"/>
              </p:cNvSpPr>
              <p:nvPr/>
            </p:nvSpPr>
            <p:spPr bwMode="auto">
              <a:xfrm flipH="1">
                <a:off x="3799" y="237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2" name="Line 41"/>
              <p:cNvSpPr>
                <a:spLocks noChangeShapeType="1"/>
              </p:cNvSpPr>
              <p:nvPr/>
            </p:nvSpPr>
            <p:spPr bwMode="auto">
              <a:xfrm flipH="1">
                <a:off x="3799" y="228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3" name="Line 42"/>
              <p:cNvSpPr>
                <a:spLocks noChangeShapeType="1"/>
              </p:cNvSpPr>
              <p:nvPr/>
            </p:nvSpPr>
            <p:spPr bwMode="auto">
              <a:xfrm flipH="1">
                <a:off x="3799" y="218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4" name="Line 43"/>
              <p:cNvSpPr>
                <a:spLocks noChangeShapeType="1"/>
              </p:cNvSpPr>
              <p:nvPr/>
            </p:nvSpPr>
            <p:spPr bwMode="auto">
              <a:xfrm flipH="1">
                <a:off x="3799" y="209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5" name="Line 44"/>
              <p:cNvSpPr>
                <a:spLocks noChangeShapeType="1"/>
              </p:cNvSpPr>
              <p:nvPr/>
            </p:nvSpPr>
            <p:spPr bwMode="auto">
              <a:xfrm flipH="1">
                <a:off x="3799" y="199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6" name="Line 45"/>
              <p:cNvSpPr>
                <a:spLocks noChangeShapeType="1"/>
              </p:cNvSpPr>
              <p:nvPr/>
            </p:nvSpPr>
            <p:spPr bwMode="auto">
              <a:xfrm flipH="1">
                <a:off x="3799" y="189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7" name="Line 46"/>
              <p:cNvSpPr>
                <a:spLocks noChangeShapeType="1"/>
              </p:cNvSpPr>
              <p:nvPr/>
            </p:nvSpPr>
            <p:spPr bwMode="auto">
              <a:xfrm flipH="1">
                <a:off x="3799" y="180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8" name="Line 47"/>
              <p:cNvSpPr>
                <a:spLocks noChangeShapeType="1"/>
              </p:cNvSpPr>
              <p:nvPr/>
            </p:nvSpPr>
            <p:spPr bwMode="auto">
              <a:xfrm flipH="1">
                <a:off x="3799" y="170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9" name="Line 48"/>
              <p:cNvSpPr>
                <a:spLocks noChangeShapeType="1"/>
              </p:cNvSpPr>
              <p:nvPr/>
            </p:nvSpPr>
            <p:spPr bwMode="auto">
              <a:xfrm flipH="1">
                <a:off x="3799" y="161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0" name="Line 49"/>
              <p:cNvSpPr>
                <a:spLocks noChangeShapeType="1"/>
              </p:cNvSpPr>
              <p:nvPr/>
            </p:nvSpPr>
            <p:spPr bwMode="auto">
              <a:xfrm flipV="1">
                <a:off x="3847" y="1140"/>
                <a:ext cx="0" cy="1104"/>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1" name="Line 50"/>
              <p:cNvSpPr>
                <a:spLocks noChangeShapeType="1"/>
              </p:cNvSpPr>
              <p:nvPr/>
            </p:nvSpPr>
            <p:spPr bwMode="auto">
              <a:xfrm flipH="1">
                <a:off x="3703" y="223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2" name="Line 51"/>
              <p:cNvSpPr>
                <a:spLocks noChangeShapeType="1"/>
              </p:cNvSpPr>
              <p:nvPr/>
            </p:nvSpPr>
            <p:spPr bwMode="auto">
              <a:xfrm flipH="1">
                <a:off x="3703" y="213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3" name="Line 52"/>
              <p:cNvSpPr>
                <a:spLocks noChangeShapeType="1"/>
              </p:cNvSpPr>
              <p:nvPr/>
            </p:nvSpPr>
            <p:spPr bwMode="auto">
              <a:xfrm flipH="1">
                <a:off x="3703" y="204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4" name="Line 53"/>
              <p:cNvSpPr>
                <a:spLocks noChangeShapeType="1"/>
              </p:cNvSpPr>
              <p:nvPr/>
            </p:nvSpPr>
            <p:spPr bwMode="auto">
              <a:xfrm flipH="1">
                <a:off x="3703" y="194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5" name="Line 54"/>
              <p:cNvSpPr>
                <a:spLocks noChangeShapeType="1"/>
              </p:cNvSpPr>
              <p:nvPr/>
            </p:nvSpPr>
            <p:spPr bwMode="auto">
              <a:xfrm flipH="1">
                <a:off x="3703" y="185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6" name="Line 55"/>
              <p:cNvSpPr>
                <a:spLocks noChangeShapeType="1"/>
              </p:cNvSpPr>
              <p:nvPr/>
            </p:nvSpPr>
            <p:spPr bwMode="auto">
              <a:xfrm flipH="1">
                <a:off x="3703" y="175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7" name="Line 56"/>
              <p:cNvSpPr>
                <a:spLocks noChangeShapeType="1"/>
              </p:cNvSpPr>
              <p:nvPr/>
            </p:nvSpPr>
            <p:spPr bwMode="auto">
              <a:xfrm flipH="1">
                <a:off x="3703" y="165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8" name="Line 57"/>
              <p:cNvSpPr>
                <a:spLocks noChangeShapeType="1"/>
              </p:cNvSpPr>
              <p:nvPr/>
            </p:nvSpPr>
            <p:spPr bwMode="auto">
              <a:xfrm flipH="1">
                <a:off x="3703" y="156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9" name="Line 58"/>
              <p:cNvSpPr>
                <a:spLocks noChangeShapeType="1"/>
              </p:cNvSpPr>
              <p:nvPr/>
            </p:nvSpPr>
            <p:spPr bwMode="auto">
              <a:xfrm flipH="1">
                <a:off x="3703" y="146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0" name="Line 59"/>
              <p:cNvSpPr>
                <a:spLocks noChangeShapeType="1"/>
              </p:cNvSpPr>
              <p:nvPr/>
            </p:nvSpPr>
            <p:spPr bwMode="auto">
              <a:xfrm flipH="1">
                <a:off x="3703" y="137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1" name="Line 60"/>
              <p:cNvSpPr>
                <a:spLocks noChangeShapeType="1"/>
              </p:cNvSpPr>
              <p:nvPr/>
            </p:nvSpPr>
            <p:spPr bwMode="auto">
              <a:xfrm flipH="1">
                <a:off x="3703" y="127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2" name="Line 61"/>
              <p:cNvSpPr>
                <a:spLocks noChangeShapeType="1"/>
              </p:cNvSpPr>
              <p:nvPr/>
            </p:nvSpPr>
            <p:spPr bwMode="auto">
              <a:xfrm flipH="1">
                <a:off x="3703" y="117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3" name="Line 62"/>
              <p:cNvSpPr>
                <a:spLocks noChangeShapeType="1"/>
              </p:cNvSpPr>
              <p:nvPr/>
            </p:nvSpPr>
            <p:spPr bwMode="auto">
              <a:xfrm flipH="1">
                <a:off x="3799" y="218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4" name="Line 63"/>
              <p:cNvSpPr>
                <a:spLocks noChangeShapeType="1"/>
              </p:cNvSpPr>
              <p:nvPr/>
            </p:nvSpPr>
            <p:spPr bwMode="auto">
              <a:xfrm flipH="1">
                <a:off x="3799" y="209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5" name="Line 64"/>
              <p:cNvSpPr>
                <a:spLocks noChangeShapeType="1"/>
              </p:cNvSpPr>
              <p:nvPr/>
            </p:nvSpPr>
            <p:spPr bwMode="auto">
              <a:xfrm flipH="1">
                <a:off x="3799" y="199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6" name="Line 65"/>
              <p:cNvSpPr>
                <a:spLocks noChangeShapeType="1"/>
              </p:cNvSpPr>
              <p:nvPr/>
            </p:nvSpPr>
            <p:spPr bwMode="auto">
              <a:xfrm flipH="1">
                <a:off x="3799" y="189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7" name="Line 66"/>
              <p:cNvSpPr>
                <a:spLocks noChangeShapeType="1"/>
              </p:cNvSpPr>
              <p:nvPr/>
            </p:nvSpPr>
            <p:spPr bwMode="auto">
              <a:xfrm flipH="1">
                <a:off x="3799" y="180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8" name="Line 67"/>
              <p:cNvSpPr>
                <a:spLocks noChangeShapeType="1"/>
              </p:cNvSpPr>
              <p:nvPr/>
            </p:nvSpPr>
            <p:spPr bwMode="auto">
              <a:xfrm flipH="1">
                <a:off x="3799" y="170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9" name="Line 68"/>
              <p:cNvSpPr>
                <a:spLocks noChangeShapeType="1"/>
              </p:cNvSpPr>
              <p:nvPr/>
            </p:nvSpPr>
            <p:spPr bwMode="auto">
              <a:xfrm flipH="1">
                <a:off x="3799" y="161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0" name="Line 69"/>
              <p:cNvSpPr>
                <a:spLocks noChangeShapeType="1"/>
              </p:cNvSpPr>
              <p:nvPr/>
            </p:nvSpPr>
            <p:spPr bwMode="auto">
              <a:xfrm flipH="1">
                <a:off x="3799" y="151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1" name="Line 70"/>
              <p:cNvSpPr>
                <a:spLocks noChangeShapeType="1"/>
              </p:cNvSpPr>
              <p:nvPr/>
            </p:nvSpPr>
            <p:spPr bwMode="auto">
              <a:xfrm flipH="1">
                <a:off x="3799" y="141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2" name="Line 71"/>
              <p:cNvSpPr>
                <a:spLocks noChangeShapeType="1"/>
              </p:cNvSpPr>
              <p:nvPr/>
            </p:nvSpPr>
            <p:spPr bwMode="auto">
              <a:xfrm flipH="1">
                <a:off x="3799" y="132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3" name="Line 72"/>
              <p:cNvSpPr>
                <a:spLocks noChangeShapeType="1"/>
              </p:cNvSpPr>
              <p:nvPr/>
            </p:nvSpPr>
            <p:spPr bwMode="auto">
              <a:xfrm flipH="1">
                <a:off x="3799" y="122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4" name="Line 73"/>
              <p:cNvSpPr>
                <a:spLocks noChangeShapeType="1"/>
              </p:cNvSpPr>
              <p:nvPr/>
            </p:nvSpPr>
            <p:spPr bwMode="auto">
              <a:xfrm flipH="1">
                <a:off x="3703" y="3099"/>
                <a:ext cx="144"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75" name="Line 74"/>
              <p:cNvSpPr>
                <a:spLocks noChangeShapeType="1"/>
              </p:cNvSpPr>
              <p:nvPr/>
            </p:nvSpPr>
            <p:spPr bwMode="auto">
              <a:xfrm flipH="1">
                <a:off x="3703" y="300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6" name="Line 75"/>
              <p:cNvSpPr>
                <a:spLocks noChangeShapeType="1"/>
              </p:cNvSpPr>
              <p:nvPr/>
            </p:nvSpPr>
            <p:spPr bwMode="auto">
              <a:xfrm flipH="1">
                <a:off x="3703" y="290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7" name="Line 76"/>
              <p:cNvSpPr>
                <a:spLocks noChangeShapeType="1"/>
              </p:cNvSpPr>
              <p:nvPr/>
            </p:nvSpPr>
            <p:spPr bwMode="auto">
              <a:xfrm flipH="1">
                <a:off x="3703" y="281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8" name="Line 77"/>
              <p:cNvSpPr>
                <a:spLocks noChangeShapeType="1"/>
              </p:cNvSpPr>
              <p:nvPr/>
            </p:nvSpPr>
            <p:spPr bwMode="auto">
              <a:xfrm flipH="1">
                <a:off x="3703" y="271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9" name="Line 78"/>
              <p:cNvSpPr>
                <a:spLocks noChangeShapeType="1"/>
              </p:cNvSpPr>
              <p:nvPr/>
            </p:nvSpPr>
            <p:spPr bwMode="auto">
              <a:xfrm flipH="1">
                <a:off x="3799" y="305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0" name="Line 79"/>
              <p:cNvSpPr>
                <a:spLocks noChangeShapeType="1"/>
              </p:cNvSpPr>
              <p:nvPr/>
            </p:nvSpPr>
            <p:spPr bwMode="auto">
              <a:xfrm flipH="1">
                <a:off x="3799" y="295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1" name="Line 80"/>
              <p:cNvSpPr>
                <a:spLocks noChangeShapeType="1"/>
              </p:cNvSpPr>
              <p:nvPr/>
            </p:nvSpPr>
            <p:spPr bwMode="auto">
              <a:xfrm flipH="1">
                <a:off x="3799" y="285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2" name="Line 81"/>
              <p:cNvSpPr>
                <a:spLocks noChangeShapeType="1"/>
              </p:cNvSpPr>
              <p:nvPr/>
            </p:nvSpPr>
            <p:spPr bwMode="auto">
              <a:xfrm flipH="1">
                <a:off x="3799" y="276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3" name="Line 82"/>
              <p:cNvSpPr>
                <a:spLocks noChangeShapeType="1"/>
              </p:cNvSpPr>
              <p:nvPr/>
            </p:nvSpPr>
            <p:spPr bwMode="auto">
              <a:xfrm flipH="1">
                <a:off x="3799" y="266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grpSp>
        <p:nvGrpSpPr>
          <p:cNvPr id="3" name="Group 83"/>
          <p:cNvGrpSpPr>
            <a:grpSpLocks/>
          </p:cNvGrpSpPr>
          <p:nvPr/>
        </p:nvGrpSpPr>
        <p:grpSpPr bwMode="auto">
          <a:xfrm>
            <a:off x="6827838" y="5943775"/>
            <a:ext cx="620712" cy="88900"/>
            <a:chOff x="4147" y="3703"/>
            <a:chExt cx="391" cy="56"/>
          </a:xfrm>
        </p:grpSpPr>
        <p:sp>
          <p:nvSpPr>
            <p:cNvPr id="13421" name="Oval 84"/>
            <p:cNvSpPr>
              <a:spLocks noChangeArrowheads="1"/>
            </p:cNvSpPr>
            <p:nvPr/>
          </p:nvSpPr>
          <p:spPr bwMode="auto">
            <a:xfrm>
              <a:off x="4147"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2" name="Oval 85"/>
            <p:cNvSpPr>
              <a:spLocks noChangeArrowheads="1"/>
            </p:cNvSpPr>
            <p:nvPr/>
          </p:nvSpPr>
          <p:spPr bwMode="auto">
            <a:xfrm>
              <a:off x="4230"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3" name="Oval 86"/>
            <p:cNvSpPr>
              <a:spLocks noChangeArrowheads="1"/>
            </p:cNvSpPr>
            <p:nvPr/>
          </p:nvSpPr>
          <p:spPr bwMode="auto">
            <a:xfrm>
              <a:off x="4314"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4" name="Oval 87"/>
            <p:cNvSpPr>
              <a:spLocks noChangeArrowheads="1"/>
            </p:cNvSpPr>
            <p:nvPr/>
          </p:nvSpPr>
          <p:spPr bwMode="auto">
            <a:xfrm>
              <a:off x="4398"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5" name="Oval 88"/>
            <p:cNvSpPr>
              <a:spLocks noChangeArrowheads="1"/>
            </p:cNvSpPr>
            <p:nvPr/>
          </p:nvSpPr>
          <p:spPr bwMode="auto">
            <a:xfrm>
              <a:off x="4482"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4" name="Group 89"/>
          <p:cNvGrpSpPr>
            <a:grpSpLocks/>
          </p:cNvGrpSpPr>
          <p:nvPr/>
        </p:nvGrpSpPr>
        <p:grpSpPr bwMode="auto">
          <a:xfrm>
            <a:off x="6961188" y="5778497"/>
            <a:ext cx="355600" cy="88900"/>
            <a:chOff x="4235" y="3596"/>
            <a:chExt cx="224" cy="56"/>
          </a:xfrm>
        </p:grpSpPr>
        <p:sp>
          <p:nvSpPr>
            <p:cNvPr id="13418" name="Oval 90"/>
            <p:cNvSpPr>
              <a:spLocks noChangeArrowheads="1"/>
            </p:cNvSpPr>
            <p:nvPr/>
          </p:nvSpPr>
          <p:spPr bwMode="auto">
            <a:xfrm>
              <a:off x="4235"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9" name="Oval 91"/>
            <p:cNvSpPr>
              <a:spLocks noChangeArrowheads="1"/>
            </p:cNvSpPr>
            <p:nvPr/>
          </p:nvSpPr>
          <p:spPr bwMode="auto">
            <a:xfrm>
              <a:off x="4319"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0" name="Oval 92"/>
            <p:cNvSpPr>
              <a:spLocks noChangeArrowheads="1"/>
            </p:cNvSpPr>
            <p:nvPr/>
          </p:nvSpPr>
          <p:spPr bwMode="auto">
            <a:xfrm>
              <a:off x="4403"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5" name="Group 93"/>
          <p:cNvGrpSpPr>
            <a:grpSpLocks/>
          </p:cNvGrpSpPr>
          <p:nvPr/>
        </p:nvGrpSpPr>
        <p:grpSpPr bwMode="auto">
          <a:xfrm>
            <a:off x="6961188" y="5613221"/>
            <a:ext cx="355600" cy="88900"/>
            <a:chOff x="4233" y="3461"/>
            <a:chExt cx="224" cy="56"/>
          </a:xfrm>
        </p:grpSpPr>
        <p:sp>
          <p:nvSpPr>
            <p:cNvPr id="13415" name="Oval 94"/>
            <p:cNvSpPr>
              <a:spLocks noChangeArrowheads="1"/>
            </p:cNvSpPr>
            <p:nvPr/>
          </p:nvSpPr>
          <p:spPr bwMode="auto">
            <a:xfrm>
              <a:off x="4233"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6" name="Oval 95"/>
            <p:cNvSpPr>
              <a:spLocks noChangeArrowheads="1"/>
            </p:cNvSpPr>
            <p:nvPr/>
          </p:nvSpPr>
          <p:spPr bwMode="auto">
            <a:xfrm>
              <a:off x="4317"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7" name="Oval 96"/>
            <p:cNvSpPr>
              <a:spLocks noChangeArrowheads="1"/>
            </p:cNvSpPr>
            <p:nvPr/>
          </p:nvSpPr>
          <p:spPr bwMode="auto">
            <a:xfrm>
              <a:off x="4401"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6" name="Group 97"/>
          <p:cNvGrpSpPr>
            <a:grpSpLocks/>
          </p:cNvGrpSpPr>
          <p:nvPr/>
        </p:nvGrpSpPr>
        <p:grpSpPr bwMode="auto">
          <a:xfrm>
            <a:off x="7026275" y="5447945"/>
            <a:ext cx="222250" cy="88900"/>
            <a:chOff x="4231" y="3326"/>
            <a:chExt cx="140" cy="56"/>
          </a:xfrm>
        </p:grpSpPr>
        <p:sp>
          <p:nvSpPr>
            <p:cNvPr id="13413" name="Oval 98"/>
            <p:cNvSpPr>
              <a:spLocks noChangeArrowheads="1"/>
            </p:cNvSpPr>
            <p:nvPr/>
          </p:nvSpPr>
          <p:spPr bwMode="auto">
            <a:xfrm>
              <a:off x="4231" y="332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4" name="Oval 99"/>
            <p:cNvSpPr>
              <a:spLocks noChangeArrowheads="1"/>
            </p:cNvSpPr>
            <p:nvPr/>
          </p:nvSpPr>
          <p:spPr bwMode="auto">
            <a:xfrm>
              <a:off x="4315" y="332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7" name="Group 100"/>
          <p:cNvGrpSpPr>
            <a:grpSpLocks/>
          </p:cNvGrpSpPr>
          <p:nvPr/>
        </p:nvGrpSpPr>
        <p:grpSpPr bwMode="auto">
          <a:xfrm>
            <a:off x="7026275" y="5282669"/>
            <a:ext cx="222250" cy="88900"/>
            <a:chOff x="4229" y="3191"/>
            <a:chExt cx="140" cy="56"/>
          </a:xfrm>
        </p:grpSpPr>
        <p:sp>
          <p:nvSpPr>
            <p:cNvPr id="13411" name="Oval 101"/>
            <p:cNvSpPr>
              <a:spLocks noChangeArrowheads="1"/>
            </p:cNvSpPr>
            <p:nvPr/>
          </p:nvSpPr>
          <p:spPr bwMode="auto">
            <a:xfrm>
              <a:off x="4229" y="319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2" name="Oval 102"/>
            <p:cNvSpPr>
              <a:spLocks noChangeArrowheads="1"/>
            </p:cNvSpPr>
            <p:nvPr/>
          </p:nvSpPr>
          <p:spPr bwMode="auto">
            <a:xfrm>
              <a:off x="4313" y="319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8" name="Group 103"/>
          <p:cNvGrpSpPr>
            <a:grpSpLocks/>
          </p:cNvGrpSpPr>
          <p:nvPr/>
        </p:nvGrpSpPr>
        <p:grpSpPr bwMode="auto">
          <a:xfrm>
            <a:off x="7026275" y="5117393"/>
            <a:ext cx="222250" cy="88900"/>
            <a:chOff x="4227" y="3056"/>
            <a:chExt cx="140" cy="56"/>
          </a:xfrm>
        </p:grpSpPr>
        <p:sp>
          <p:nvSpPr>
            <p:cNvPr id="13409" name="Oval 104"/>
            <p:cNvSpPr>
              <a:spLocks noChangeArrowheads="1"/>
            </p:cNvSpPr>
            <p:nvPr/>
          </p:nvSpPr>
          <p:spPr bwMode="auto">
            <a:xfrm>
              <a:off x="4227" y="305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0" name="Oval 105"/>
            <p:cNvSpPr>
              <a:spLocks noChangeArrowheads="1"/>
            </p:cNvSpPr>
            <p:nvPr/>
          </p:nvSpPr>
          <p:spPr bwMode="auto">
            <a:xfrm>
              <a:off x="4311" y="305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sp>
        <p:nvSpPr>
          <p:cNvPr id="13325" name="Oval 106"/>
          <p:cNvSpPr>
            <a:spLocks noChangeArrowheads="1"/>
          </p:cNvSpPr>
          <p:nvPr/>
        </p:nvSpPr>
        <p:spPr bwMode="auto">
          <a:xfrm>
            <a:off x="7092950" y="4952117"/>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6" name="Oval 107"/>
          <p:cNvSpPr>
            <a:spLocks noChangeArrowheads="1"/>
          </p:cNvSpPr>
          <p:nvPr/>
        </p:nvSpPr>
        <p:spPr bwMode="auto">
          <a:xfrm>
            <a:off x="7092950" y="4786841"/>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7" name="Oval 108"/>
          <p:cNvSpPr>
            <a:spLocks noChangeArrowheads="1"/>
          </p:cNvSpPr>
          <p:nvPr/>
        </p:nvSpPr>
        <p:spPr bwMode="auto">
          <a:xfrm>
            <a:off x="7092950" y="4621565"/>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8" name="Oval 109"/>
          <p:cNvSpPr>
            <a:spLocks noChangeArrowheads="1"/>
          </p:cNvSpPr>
          <p:nvPr/>
        </p:nvSpPr>
        <p:spPr bwMode="auto">
          <a:xfrm>
            <a:off x="7092950" y="4456289"/>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9" name="Oval 110"/>
          <p:cNvSpPr>
            <a:spLocks noChangeArrowheads="1"/>
          </p:cNvSpPr>
          <p:nvPr/>
        </p:nvSpPr>
        <p:spPr bwMode="auto">
          <a:xfrm>
            <a:off x="7092950" y="4291013"/>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nvGrpSpPr>
          <p:cNvPr id="255" name="Group 254"/>
          <p:cNvGrpSpPr/>
          <p:nvPr/>
        </p:nvGrpSpPr>
        <p:grpSpPr>
          <a:xfrm>
            <a:off x="6810375" y="3333750"/>
            <a:ext cx="663575" cy="4556125"/>
            <a:chOff x="6810375" y="3333750"/>
            <a:chExt cx="663575" cy="4556125"/>
          </a:xfrm>
        </p:grpSpPr>
        <p:sp>
          <p:nvSpPr>
            <p:cNvPr id="13407" name="Line 6"/>
            <p:cNvSpPr>
              <a:spLocks noChangeShapeType="1"/>
            </p:cNvSpPr>
            <p:nvPr/>
          </p:nvSpPr>
          <p:spPr bwMode="auto">
            <a:xfrm flipV="1">
              <a:off x="7473950" y="3333750"/>
              <a:ext cx="0" cy="4540628"/>
            </a:xfrm>
            <a:prstGeom prst="line">
              <a:avLst/>
            </a:pr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08" name="Line 7"/>
            <p:cNvSpPr>
              <a:spLocks noChangeShapeType="1"/>
            </p:cNvSpPr>
            <p:nvPr/>
          </p:nvSpPr>
          <p:spPr bwMode="auto">
            <a:xfrm flipV="1">
              <a:off x="6810375" y="3333750"/>
              <a:ext cx="0" cy="4556125"/>
            </a:xfrm>
            <a:prstGeom prst="line">
              <a:avLst/>
            </a:pr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grpSp>
      <p:sp>
        <p:nvSpPr>
          <p:cNvPr id="13403" name="Line 118"/>
          <p:cNvSpPr>
            <a:spLocks noChangeShapeType="1"/>
          </p:cNvSpPr>
          <p:nvPr/>
        </p:nvSpPr>
        <p:spPr bwMode="auto">
          <a:xfrm flipV="1">
            <a:off x="6191250" y="2038350"/>
            <a:ext cx="0" cy="1695450"/>
          </a:xfrm>
          <a:prstGeom prst="line">
            <a:avLst/>
          </a:prstGeom>
          <a:noFill/>
          <a:ln w="76200">
            <a:solidFill>
              <a:srgbClr val="000000"/>
            </a:solidFill>
            <a:round/>
            <a:headEnd type="none" w="lg" len="med"/>
            <a:tailEnd type="none" w="lg" len="med"/>
          </a:ln>
        </p:spPr>
        <p:txBody>
          <a:bodyPr wrap="square" anchor="ctr">
            <a:noAutofit/>
          </a:bodyPr>
          <a:lstStyle/>
          <a:p>
            <a:endParaRPr lang="en-US">
              <a:solidFill>
                <a:srgbClr val="000000"/>
              </a:solidFill>
            </a:endParaRPr>
          </a:p>
        </p:txBody>
      </p:sp>
      <p:sp>
        <p:nvSpPr>
          <p:cNvPr id="13404" name="Line 118"/>
          <p:cNvSpPr>
            <a:spLocks noChangeShapeType="1"/>
          </p:cNvSpPr>
          <p:nvPr/>
        </p:nvSpPr>
        <p:spPr bwMode="auto">
          <a:xfrm flipV="1">
            <a:off x="6191250" y="1733550"/>
            <a:ext cx="0" cy="2305050"/>
          </a:xfrm>
          <a:prstGeom prst="line">
            <a:avLst/>
          </a:prstGeom>
          <a:noFill/>
          <a:ln w="76200">
            <a:solidFill>
              <a:srgbClr val="000000"/>
            </a:solidFill>
            <a:round/>
            <a:headEnd type="none" w="lg" len="med"/>
            <a:tailEnd type="none" w="lg" len="med"/>
          </a:ln>
        </p:spPr>
        <p:txBody>
          <a:bodyPr anchor="ctr">
            <a:noAutofit/>
          </a:bodyPr>
          <a:lstStyle/>
          <a:p>
            <a:endParaRPr lang="en-US">
              <a:solidFill>
                <a:srgbClr val="000000"/>
              </a:solidFill>
            </a:endParaRPr>
          </a:p>
        </p:txBody>
      </p:sp>
      <p:grpSp>
        <p:nvGrpSpPr>
          <p:cNvPr id="10" name="Group 184"/>
          <p:cNvGrpSpPr/>
          <p:nvPr/>
        </p:nvGrpSpPr>
        <p:grpSpPr>
          <a:xfrm>
            <a:off x="2957513" y="1573213"/>
            <a:ext cx="3281362" cy="2192337"/>
            <a:chOff x="881063" y="1573213"/>
            <a:chExt cx="3281362" cy="2192337"/>
          </a:xfrm>
        </p:grpSpPr>
        <p:sp>
          <p:nvSpPr>
            <p:cNvPr id="13334" name="Line 130"/>
            <p:cNvSpPr>
              <a:spLocks noChangeShapeType="1"/>
            </p:cNvSpPr>
            <p:nvPr/>
          </p:nvSpPr>
          <p:spPr bwMode="auto">
            <a:xfrm rot="3052331" flipH="1">
              <a:off x="1994694" y="31615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5" name="Line 131"/>
            <p:cNvSpPr>
              <a:spLocks noChangeShapeType="1"/>
            </p:cNvSpPr>
            <p:nvPr/>
          </p:nvSpPr>
          <p:spPr bwMode="auto">
            <a:xfrm rot="3052331" flipH="1">
              <a:off x="2115344" y="30630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6" name="Line 132"/>
            <p:cNvSpPr>
              <a:spLocks noChangeShapeType="1"/>
            </p:cNvSpPr>
            <p:nvPr/>
          </p:nvSpPr>
          <p:spPr bwMode="auto">
            <a:xfrm rot="3052331" flipH="1">
              <a:off x="2235994" y="29646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7" name="Line 133"/>
            <p:cNvSpPr>
              <a:spLocks noChangeShapeType="1"/>
            </p:cNvSpPr>
            <p:nvPr/>
          </p:nvSpPr>
          <p:spPr bwMode="auto">
            <a:xfrm rot="3052331" flipH="1">
              <a:off x="2356644" y="28662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8" name="Line 134"/>
            <p:cNvSpPr>
              <a:spLocks noChangeShapeType="1"/>
            </p:cNvSpPr>
            <p:nvPr/>
          </p:nvSpPr>
          <p:spPr bwMode="auto">
            <a:xfrm rot="3052331" flipH="1">
              <a:off x="2478881" y="27678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9" name="Line 135"/>
            <p:cNvSpPr>
              <a:spLocks noChangeShapeType="1"/>
            </p:cNvSpPr>
            <p:nvPr/>
          </p:nvSpPr>
          <p:spPr bwMode="auto">
            <a:xfrm rot="3052331" flipH="1">
              <a:off x="2599531" y="26693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0" name="Line 136"/>
            <p:cNvSpPr>
              <a:spLocks noChangeShapeType="1"/>
            </p:cNvSpPr>
            <p:nvPr/>
          </p:nvSpPr>
          <p:spPr bwMode="auto">
            <a:xfrm rot="3052331" flipH="1">
              <a:off x="2720181" y="25709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1" name="Line 137"/>
            <p:cNvSpPr>
              <a:spLocks noChangeShapeType="1"/>
            </p:cNvSpPr>
            <p:nvPr/>
          </p:nvSpPr>
          <p:spPr bwMode="auto">
            <a:xfrm rot="3052331" flipH="1">
              <a:off x="2842419" y="24725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2" name="Line 138"/>
            <p:cNvSpPr>
              <a:spLocks noChangeShapeType="1"/>
            </p:cNvSpPr>
            <p:nvPr/>
          </p:nvSpPr>
          <p:spPr bwMode="auto">
            <a:xfrm rot="3052331" flipH="1">
              <a:off x="2963069" y="23741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3" name="Line 139"/>
            <p:cNvSpPr>
              <a:spLocks noChangeShapeType="1"/>
            </p:cNvSpPr>
            <p:nvPr/>
          </p:nvSpPr>
          <p:spPr bwMode="auto">
            <a:xfrm rot="3052331" flipH="1">
              <a:off x="3083719" y="22756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4" name="Line 140"/>
            <p:cNvSpPr>
              <a:spLocks noChangeShapeType="1"/>
            </p:cNvSpPr>
            <p:nvPr/>
          </p:nvSpPr>
          <p:spPr bwMode="auto">
            <a:xfrm rot="3052331" flipH="1">
              <a:off x="3205956" y="21772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5" name="Line 141"/>
            <p:cNvSpPr>
              <a:spLocks noChangeShapeType="1"/>
            </p:cNvSpPr>
            <p:nvPr/>
          </p:nvSpPr>
          <p:spPr bwMode="auto">
            <a:xfrm rot="3052331" flipH="1">
              <a:off x="3326606" y="20788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6" name="Line 142"/>
            <p:cNvSpPr>
              <a:spLocks noChangeShapeType="1"/>
            </p:cNvSpPr>
            <p:nvPr/>
          </p:nvSpPr>
          <p:spPr bwMode="auto">
            <a:xfrm rot="3052331" flipH="1">
              <a:off x="2177256" y="31710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7" name="Line 143"/>
            <p:cNvSpPr>
              <a:spLocks noChangeShapeType="1"/>
            </p:cNvSpPr>
            <p:nvPr/>
          </p:nvSpPr>
          <p:spPr bwMode="auto">
            <a:xfrm rot="3052331" flipH="1">
              <a:off x="2297906" y="30726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8" name="Line 144"/>
            <p:cNvSpPr>
              <a:spLocks noChangeShapeType="1"/>
            </p:cNvSpPr>
            <p:nvPr/>
          </p:nvSpPr>
          <p:spPr bwMode="auto">
            <a:xfrm rot="3052331" flipH="1">
              <a:off x="2418556" y="29741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9" name="Line 145"/>
            <p:cNvSpPr>
              <a:spLocks noChangeShapeType="1"/>
            </p:cNvSpPr>
            <p:nvPr/>
          </p:nvSpPr>
          <p:spPr bwMode="auto">
            <a:xfrm rot="3052331" flipH="1">
              <a:off x="2540794" y="28741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0" name="Line 146"/>
            <p:cNvSpPr>
              <a:spLocks noChangeShapeType="1"/>
            </p:cNvSpPr>
            <p:nvPr/>
          </p:nvSpPr>
          <p:spPr bwMode="auto">
            <a:xfrm rot="3052331" flipH="1">
              <a:off x="2661443" y="27773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1" name="Line 147"/>
            <p:cNvSpPr>
              <a:spLocks noChangeShapeType="1"/>
            </p:cNvSpPr>
            <p:nvPr/>
          </p:nvSpPr>
          <p:spPr bwMode="auto">
            <a:xfrm rot="3052331" flipH="1">
              <a:off x="2782093" y="26789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2" name="Line 148"/>
            <p:cNvSpPr>
              <a:spLocks noChangeShapeType="1"/>
            </p:cNvSpPr>
            <p:nvPr/>
          </p:nvSpPr>
          <p:spPr bwMode="auto">
            <a:xfrm rot="3052331" flipH="1">
              <a:off x="2902743" y="25804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3" name="Line 149"/>
            <p:cNvSpPr>
              <a:spLocks noChangeShapeType="1"/>
            </p:cNvSpPr>
            <p:nvPr/>
          </p:nvSpPr>
          <p:spPr bwMode="auto">
            <a:xfrm rot="3052331" flipH="1">
              <a:off x="3023394" y="24804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4" name="Line 150"/>
            <p:cNvSpPr>
              <a:spLocks noChangeShapeType="1"/>
            </p:cNvSpPr>
            <p:nvPr/>
          </p:nvSpPr>
          <p:spPr bwMode="auto">
            <a:xfrm rot="3052331" flipH="1">
              <a:off x="3144044" y="23820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5" name="Line 151"/>
            <p:cNvSpPr>
              <a:spLocks noChangeShapeType="1"/>
            </p:cNvSpPr>
            <p:nvPr/>
          </p:nvSpPr>
          <p:spPr bwMode="auto">
            <a:xfrm rot="3052331" flipH="1">
              <a:off x="3266281" y="22852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6" name="Line 152"/>
            <p:cNvSpPr>
              <a:spLocks noChangeShapeType="1"/>
            </p:cNvSpPr>
            <p:nvPr/>
          </p:nvSpPr>
          <p:spPr bwMode="auto">
            <a:xfrm rot="3052331" flipH="1">
              <a:off x="3386932" y="21851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7" name="Line 154"/>
            <p:cNvSpPr>
              <a:spLocks noChangeShapeType="1"/>
            </p:cNvSpPr>
            <p:nvPr/>
          </p:nvSpPr>
          <p:spPr bwMode="auto">
            <a:xfrm rot="3052331" flipH="1">
              <a:off x="2478881" y="27678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8" name="Line 155"/>
            <p:cNvSpPr>
              <a:spLocks noChangeShapeType="1"/>
            </p:cNvSpPr>
            <p:nvPr/>
          </p:nvSpPr>
          <p:spPr bwMode="auto">
            <a:xfrm rot="3052331" flipH="1">
              <a:off x="2599531" y="26693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9" name="Line 156"/>
            <p:cNvSpPr>
              <a:spLocks noChangeShapeType="1"/>
            </p:cNvSpPr>
            <p:nvPr/>
          </p:nvSpPr>
          <p:spPr bwMode="auto">
            <a:xfrm rot="3052331" flipH="1">
              <a:off x="2720181" y="25709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0" name="Line 157"/>
            <p:cNvSpPr>
              <a:spLocks noChangeShapeType="1"/>
            </p:cNvSpPr>
            <p:nvPr/>
          </p:nvSpPr>
          <p:spPr bwMode="auto">
            <a:xfrm rot="3052331" flipH="1">
              <a:off x="2842419" y="24725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1" name="Line 158"/>
            <p:cNvSpPr>
              <a:spLocks noChangeShapeType="1"/>
            </p:cNvSpPr>
            <p:nvPr/>
          </p:nvSpPr>
          <p:spPr bwMode="auto">
            <a:xfrm rot="3052331" flipH="1">
              <a:off x="2963069" y="23741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2" name="Line 159"/>
            <p:cNvSpPr>
              <a:spLocks noChangeShapeType="1"/>
            </p:cNvSpPr>
            <p:nvPr/>
          </p:nvSpPr>
          <p:spPr bwMode="auto">
            <a:xfrm rot="3052331" flipH="1">
              <a:off x="3083719" y="2275682"/>
              <a:ext cx="223837"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363" name="Line 160"/>
            <p:cNvSpPr>
              <a:spLocks noChangeShapeType="1"/>
            </p:cNvSpPr>
            <p:nvPr/>
          </p:nvSpPr>
          <p:spPr bwMode="auto">
            <a:xfrm rot="3052331" flipH="1">
              <a:off x="3205956" y="21772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4" name="Line 161"/>
            <p:cNvSpPr>
              <a:spLocks noChangeShapeType="1"/>
            </p:cNvSpPr>
            <p:nvPr/>
          </p:nvSpPr>
          <p:spPr bwMode="auto">
            <a:xfrm rot="3052331" flipH="1">
              <a:off x="3326606" y="20788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5" name="Line 162"/>
            <p:cNvSpPr>
              <a:spLocks noChangeShapeType="1"/>
            </p:cNvSpPr>
            <p:nvPr/>
          </p:nvSpPr>
          <p:spPr bwMode="auto">
            <a:xfrm rot="3052331" flipH="1">
              <a:off x="3447256" y="19804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6" name="Line 163"/>
            <p:cNvSpPr>
              <a:spLocks noChangeShapeType="1"/>
            </p:cNvSpPr>
            <p:nvPr/>
          </p:nvSpPr>
          <p:spPr bwMode="auto">
            <a:xfrm rot="3052331" flipH="1">
              <a:off x="3567906" y="18819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7" name="Line 164"/>
            <p:cNvSpPr>
              <a:spLocks noChangeShapeType="1"/>
            </p:cNvSpPr>
            <p:nvPr/>
          </p:nvSpPr>
          <p:spPr bwMode="auto">
            <a:xfrm rot="3052331" flipH="1">
              <a:off x="3690144" y="17835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8" name="Line 165"/>
            <p:cNvSpPr>
              <a:spLocks noChangeShapeType="1"/>
            </p:cNvSpPr>
            <p:nvPr/>
          </p:nvSpPr>
          <p:spPr bwMode="auto">
            <a:xfrm rot="3052331" flipH="1">
              <a:off x="3810794" y="16851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9" name="Line 166"/>
            <p:cNvSpPr>
              <a:spLocks noChangeShapeType="1"/>
            </p:cNvSpPr>
            <p:nvPr/>
          </p:nvSpPr>
          <p:spPr bwMode="auto">
            <a:xfrm rot="3052331" flipH="1">
              <a:off x="2661443" y="27773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0" name="Line 167"/>
            <p:cNvSpPr>
              <a:spLocks noChangeShapeType="1"/>
            </p:cNvSpPr>
            <p:nvPr/>
          </p:nvSpPr>
          <p:spPr bwMode="auto">
            <a:xfrm rot="3052331" flipH="1">
              <a:off x="2782093" y="26789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1" name="Line 168"/>
            <p:cNvSpPr>
              <a:spLocks noChangeShapeType="1"/>
            </p:cNvSpPr>
            <p:nvPr/>
          </p:nvSpPr>
          <p:spPr bwMode="auto">
            <a:xfrm rot="3052331" flipH="1">
              <a:off x="2902743" y="25804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2" name="Line 169"/>
            <p:cNvSpPr>
              <a:spLocks noChangeShapeType="1"/>
            </p:cNvSpPr>
            <p:nvPr/>
          </p:nvSpPr>
          <p:spPr bwMode="auto">
            <a:xfrm rot="3052331" flipH="1">
              <a:off x="3023394" y="24804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3" name="Line 170"/>
            <p:cNvSpPr>
              <a:spLocks noChangeShapeType="1"/>
            </p:cNvSpPr>
            <p:nvPr/>
          </p:nvSpPr>
          <p:spPr bwMode="auto">
            <a:xfrm rot="3052331" flipH="1">
              <a:off x="3144044" y="23820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4" name="Line 171"/>
            <p:cNvSpPr>
              <a:spLocks noChangeShapeType="1"/>
            </p:cNvSpPr>
            <p:nvPr/>
          </p:nvSpPr>
          <p:spPr bwMode="auto">
            <a:xfrm rot="3052331" flipH="1">
              <a:off x="3266281" y="22852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5" name="Line 172"/>
            <p:cNvSpPr>
              <a:spLocks noChangeShapeType="1"/>
            </p:cNvSpPr>
            <p:nvPr/>
          </p:nvSpPr>
          <p:spPr bwMode="auto">
            <a:xfrm rot="3052331" flipH="1">
              <a:off x="3386932" y="21851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6" name="Line 173"/>
            <p:cNvSpPr>
              <a:spLocks noChangeShapeType="1"/>
            </p:cNvSpPr>
            <p:nvPr/>
          </p:nvSpPr>
          <p:spPr bwMode="auto">
            <a:xfrm rot="3052331" flipH="1">
              <a:off x="3507582" y="20867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7" name="Line 174"/>
            <p:cNvSpPr>
              <a:spLocks noChangeShapeType="1"/>
            </p:cNvSpPr>
            <p:nvPr/>
          </p:nvSpPr>
          <p:spPr bwMode="auto">
            <a:xfrm rot="3052331" flipH="1">
              <a:off x="3628232" y="19883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8" name="Line 175"/>
            <p:cNvSpPr>
              <a:spLocks noChangeShapeType="1"/>
            </p:cNvSpPr>
            <p:nvPr/>
          </p:nvSpPr>
          <p:spPr bwMode="auto">
            <a:xfrm rot="3052331" flipH="1">
              <a:off x="3750469" y="188991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9" name="Line 176"/>
            <p:cNvSpPr>
              <a:spLocks noChangeShapeType="1"/>
            </p:cNvSpPr>
            <p:nvPr/>
          </p:nvSpPr>
          <p:spPr bwMode="auto">
            <a:xfrm rot="3052331" flipH="1">
              <a:off x="3871119" y="17914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0" name="Line 177"/>
            <p:cNvSpPr>
              <a:spLocks noChangeShapeType="1"/>
            </p:cNvSpPr>
            <p:nvPr/>
          </p:nvSpPr>
          <p:spPr bwMode="auto">
            <a:xfrm rot="3052331" flipH="1">
              <a:off x="1388269" y="3653632"/>
              <a:ext cx="223837"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381" name="Line 178"/>
            <p:cNvSpPr>
              <a:spLocks noChangeShapeType="1"/>
            </p:cNvSpPr>
            <p:nvPr/>
          </p:nvSpPr>
          <p:spPr bwMode="auto">
            <a:xfrm rot="3052331" flipH="1">
              <a:off x="1508919" y="3556794"/>
              <a:ext cx="22383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2" name="Line 179"/>
            <p:cNvSpPr>
              <a:spLocks noChangeShapeType="1"/>
            </p:cNvSpPr>
            <p:nvPr/>
          </p:nvSpPr>
          <p:spPr bwMode="auto">
            <a:xfrm rot="3052331" flipH="1">
              <a:off x="1631156" y="34567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3" name="Line 180"/>
            <p:cNvSpPr>
              <a:spLocks noChangeShapeType="1"/>
            </p:cNvSpPr>
            <p:nvPr/>
          </p:nvSpPr>
          <p:spPr bwMode="auto">
            <a:xfrm rot="3052331" flipH="1">
              <a:off x="1751806" y="33583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4" name="Line 181"/>
            <p:cNvSpPr>
              <a:spLocks noChangeShapeType="1"/>
            </p:cNvSpPr>
            <p:nvPr/>
          </p:nvSpPr>
          <p:spPr bwMode="auto">
            <a:xfrm rot="3052331" flipH="1">
              <a:off x="1872456" y="32599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5" name="Line 182"/>
            <p:cNvSpPr>
              <a:spLocks noChangeShapeType="1"/>
            </p:cNvSpPr>
            <p:nvPr/>
          </p:nvSpPr>
          <p:spPr bwMode="auto">
            <a:xfrm rot="3052331" flipH="1">
              <a:off x="1570831" y="366315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6" name="Line 183"/>
            <p:cNvSpPr>
              <a:spLocks noChangeShapeType="1"/>
            </p:cNvSpPr>
            <p:nvPr/>
          </p:nvSpPr>
          <p:spPr bwMode="auto">
            <a:xfrm rot="3052331" flipH="1">
              <a:off x="1691481" y="35647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7" name="Line 184"/>
            <p:cNvSpPr>
              <a:spLocks noChangeShapeType="1"/>
            </p:cNvSpPr>
            <p:nvPr/>
          </p:nvSpPr>
          <p:spPr bwMode="auto">
            <a:xfrm rot="3052331" flipH="1">
              <a:off x="1813718" y="34663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8" name="Line 185"/>
            <p:cNvSpPr>
              <a:spLocks noChangeShapeType="1"/>
            </p:cNvSpPr>
            <p:nvPr/>
          </p:nvSpPr>
          <p:spPr bwMode="auto">
            <a:xfrm rot="3052331" flipH="1">
              <a:off x="1934368" y="33678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9" name="Line 186"/>
            <p:cNvSpPr>
              <a:spLocks noChangeShapeType="1"/>
            </p:cNvSpPr>
            <p:nvPr/>
          </p:nvSpPr>
          <p:spPr bwMode="auto">
            <a:xfrm rot="3052331" flipH="1">
              <a:off x="2055018" y="326945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pic>
          <p:nvPicPr>
            <p:cNvPr id="13390" name="Picture 187"/>
            <p:cNvPicPr>
              <a:picLocks noChangeAspect="1" noChangeArrowheads="1"/>
            </p:cNvPicPr>
            <p:nvPr/>
          </p:nvPicPr>
          <p:blipFill>
            <a:blip r:embed="rId4" cstate="print"/>
            <a:srcRect/>
            <a:stretch>
              <a:fillRect/>
            </a:stretch>
          </p:blipFill>
          <p:spPr bwMode="auto">
            <a:xfrm rot="3021679">
              <a:off x="2389981" y="794545"/>
              <a:ext cx="263525" cy="3281362"/>
            </a:xfrm>
            <a:prstGeom prst="rect">
              <a:avLst/>
            </a:prstGeom>
            <a:noFill/>
            <a:ln w="12700">
              <a:noFill/>
              <a:miter lim="800000"/>
              <a:headEnd type="none" w="lg" len="med"/>
              <a:tailEnd type="none" w="lg" len="med"/>
            </a:ln>
          </p:spPr>
        </p:pic>
        <p:sp>
          <p:nvSpPr>
            <p:cNvPr id="13391" name="Oval 188"/>
            <p:cNvSpPr>
              <a:spLocks noChangeArrowheads="1"/>
            </p:cNvSpPr>
            <p:nvPr/>
          </p:nvSpPr>
          <p:spPr bwMode="auto">
            <a:xfrm>
              <a:off x="4040188" y="1685925"/>
              <a:ext cx="88900" cy="95250"/>
            </a:xfrm>
            <a:prstGeom prst="ellipse">
              <a:avLst/>
            </a:prstGeom>
            <a:solidFill>
              <a:schemeClr val="bg1"/>
            </a:solid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98" name="Rectangle 197"/>
            <p:cNvSpPr/>
            <p:nvPr/>
          </p:nvSpPr>
          <p:spPr bwMode="auto">
            <a:xfrm rot="19190903">
              <a:off x="2493963" y="2663825"/>
              <a:ext cx="557212" cy="228600"/>
            </a:xfrm>
            <a:prstGeom prst="rect">
              <a:avLst/>
            </a:prstGeom>
            <a:solidFill>
              <a:schemeClr val="bg2">
                <a:lumMod val="65000"/>
              </a:schemeClr>
            </a:solidFill>
            <a:ln w="12700" cap="flat" cmpd="sng" algn="ctr">
              <a:solidFill>
                <a:srgbClr val="000000"/>
              </a:solidFill>
              <a:prstDash val="solid"/>
              <a:round/>
              <a:headEnd type="none" w="lg" len="med"/>
              <a:tailEnd type="none" w="lg" len="med"/>
            </a:ln>
            <a:effectLst/>
          </p:spPr>
          <p:txBody>
            <a:bodyPr>
              <a:noAutofit/>
            </a:bodyPr>
            <a:lstStyle/>
            <a:p>
              <a:pPr>
                <a:spcBef>
                  <a:spcPct val="50000"/>
                </a:spcBef>
                <a:defRPr/>
              </a:pPr>
              <a:endParaRPr lang="en-US">
                <a:solidFill>
                  <a:srgbClr val="000000"/>
                </a:solidFill>
              </a:endParaRPr>
            </a:p>
          </p:txBody>
        </p:sp>
        <p:sp>
          <p:nvSpPr>
            <p:cNvPr id="13406" name="Oval 200"/>
            <p:cNvSpPr>
              <a:spLocks noChangeArrowheads="1"/>
            </p:cNvSpPr>
            <p:nvPr/>
          </p:nvSpPr>
          <p:spPr bwMode="auto">
            <a:xfrm>
              <a:off x="2819400" y="2590800"/>
              <a:ext cx="152400" cy="152400"/>
            </a:xfrm>
            <a:prstGeom prst="ellipse">
              <a:avLst/>
            </a:prstGeom>
            <a:solidFill>
              <a:srgbClr val="FF0000"/>
            </a:solidFill>
            <a:ln w="12700" algn="ctr">
              <a:solidFill>
                <a:srgbClr val="FF0000"/>
              </a:solidFill>
              <a:round/>
              <a:headEnd type="none" w="lg" len="med"/>
              <a:tailEnd type="none" w="lg" len="med"/>
            </a:ln>
          </p:spPr>
          <p:txBody>
            <a:bodyPr wrap="none" anchor="ctr">
              <a:noAutofit/>
            </a:bodyPr>
            <a:lstStyle/>
            <a:p>
              <a:endParaRPr lang="en-US">
                <a:solidFill>
                  <a:srgbClr val="000000"/>
                </a:solidFill>
              </a:endParaRPr>
            </a:p>
          </p:txBody>
        </p:sp>
      </p:grpSp>
      <p:sp>
        <p:nvSpPr>
          <p:cNvPr id="191" name="AutoShape 10"/>
          <p:cNvSpPr>
            <a:spLocks noChangeArrowheads="1"/>
          </p:cNvSpPr>
          <p:nvPr/>
        </p:nvSpPr>
        <p:spPr bwMode="auto">
          <a:xfrm flipH="1">
            <a:off x="240999" y="1964423"/>
            <a:ext cx="514052" cy="237451"/>
          </a:xfrm>
          <a:prstGeom prst="roundRect">
            <a:avLst>
              <a:gd name="adj" fmla="val 16667"/>
            </a:avLst>
          </a:prstGeom>
          <a:solidFill>
            <a:schemeClr val="accent2">
              <a:lumMod val="50000"/>
            </a:schemeClr>
          </a:solidFill>
          <a:ln w="28575">
            <a:noFill/>
            <a:round/>
            <a:headEnd type="none" w="lg" len="med"/>
            <a:tailEnd type="none" w="lg" len="med"/>
          </a:ln>
        </p:spPr>
        <p:txBody>
          <a:bodyPr anchor="ctr">
            <a:noAutofit/>
          </a:bodyPr>
          <a:lstStyle/>
          <a:p>
            <a:endParaRPr lang="en-US">
              <a:solidFill>
                <a:srgbClr val="000000"/>
              </a:solidFill>
            </a:endParaRPr>
          </a:p>
        </p:txBody>
      </p:sp>
      <p:sp>
        <p:nvSpPr>
          <p:cNvPr id="192" name="Rectangle 11"/>
          <p:cNvSpPr>
            <a:spLocks noChangeArrowheads="1"/>
          </p:cNvSpPr>
          <p:nvPr/>
        </p:nvSpPr>
        <p:spPr bwMode="auto">
          <a:xfrm flipH="1">
            <a:off x="238155" y="1913530"/>
            <a:ext cx="514052" cy="85686"/>
          </a:xfrm>
          <a:prstGeom prst="rect">
            <a:avLst/>
          </a:prstGeom>
          <a:solidFill>
            <a:schemeClr val="bg1"/>
          </a:solidFill>
          <a:ln w="12700">
            <a:noFill/>
            <a:miter lim="800000"/>
            <a:headEnd type="none" w="lg" len="med"/>
            <a:tailEnd type="none" w="lg" len="med"/>
          </a:ln>
        </p:spPr>
        <p:txBody>
          <a:bodyPr wrap="none" anchor="ctr">
            <a:noAutofit/>
          </a:bodyPr>
          <a:lstStyle/>
          <a:p>
            <a:endParaRPr lang="en-US">
              <a:solidFill>
                <a:srgbClr val="000000"/>
              </a:solidFill>
            </a:endParaRPr>
          </a:p>
        </p:txBody>
      </p:sp>
      <p:sp>
        <p:nvSpPr>
          <p:cNvPr id="193" name="AutoShape 12"/>
          <p:cNvSpPr>
            <a:spLocks noChangeArrowheads="1"/>
          </p:cNvSpPr>
          <p:nvPr/>
        </p:nvSpPr>
        <p:spPr bwMode="auto">
          <a:xfrm flipH="1">
            <a:off x="240999" y="1622725"/>
            <a:ext cx="514052" cy="568762"/>
          </a:xfrm>
          <a:prstGeom prst="roundRect">
            <a:avLst>
              <a:gd name="adj" fmla="val 16667"/>
            </a:avLst>
          </a:prstGeom>
          <a:noFill/>
          <a:ln w="28575">
            <a:solidFill>
              <a:schemeClr val="tx1"/>
            </a:solidFill>
            <a:round/>
            <a:headEnd type="none" w="lg" len="med"/>
            <a:tailEnd type="none" w="lg" len="med"/>
          </a:ln>
        </p:spPr>
        <p:txBody>
          <a:bodyPr wrap="square" anchor="ctr">
            <a:noAutofit/>
          </a:bodyPr>
          <a:lstStyle/>
          <a:p>
            <a:endParaRPr lang="en-US">
              <a:solidFill>
                <a:srgbClr val="000000"/>
              </a:solidFill>
            </a:endParaRPr>
          </a:p>
        </p:txBody>
      </p:sp>
      <p:pic>
        <p:nvPicPr>
          <p:cNvPr id="194" name="Picture 13" descr="Product Picture"/>
          <p:cNvPicPr>
            <a:picLocks noChangeAspect="1" noChangeArrowheads="1"/>
          </p:cNvPicPr>
          <p:nvPr/>
        </p:nvPicPr>
        <p:blipFill>
          <a:blip r:embed="rId5" cstate="print">
            <a:clrChange>
              <a:clrFrom>
                <a:srgbClr val="FFFFFF"/>
              </a:clrFrom>
              <a:clrTo>
                <a:srgbClr val="FFFFFF">
                  <a:alpha val="0"/>
                </a:srgbClr>
              </a:clrTo>
            </a:clrChange>
          </a:blip>
          <a:srcRect t="20000" r="63148" b="48000"/>
          <a:stretch>
            <a:fillRect/>
          </a:stretch>
        </p:blipFill>
        <p:spPr bwMode="auto">
          <a:xfrm flipH="1">
            <a:off x="469081" y="1629784"/>
            <a:ext cx="411010" cy="357798"/>
          </a:xfrm>
          <a:prstGeom prst="rect">
            <a:avLst/>
          </a:prstGeom>
          <a:noFill/>
          <a:ln w="9525">
            <a:noFill/>
            <a:miter lim="800000"/>
            <a:headEnd/>
            <a:tailEnd/>
          </a:ln>
        </p:spPr>
      </p:pic>
      <p:sp>
        <p:nvSpPr>
          <p:cNvPr id="195" name="Rectangle 14"/>
          <p:cNvSpPr>
            <a:spLocks noChangeArrowheads="1"/>
          </p:cNvSpPr>
          <p:nvPr/>
        </p:nvSpPr>
        <p:spPr bwMode="auto">
          <a:xfrm flipH="1">
            <a:off x="456345" y="1877579"/>
            <a:ext cx="42838" cy="114634"/>
          </a:xfrm>
          <a:prstGeom prst="rect">
            <a:avLst/>
          </a:prstGeom>
          <a:solidFill>
            <a:schemeClr val="accent1"/>
          </a:solidFill>
          <a:ln w="12700">
            <a:solidFill>
              <a:schemeClr val="tx1"/>
            </a:solidFill>
            <a:miter lim="800000"/>
            <a:headEnd type="none" w="lg" len="med"/>
            <a:tailEnd type="none" w="lg" len="med"/>
          </a:ln>
        </p:spPr>
        <p:txBody>
          <a:bodyPr wrap="none" anchor="ctr">
            <a:noAutofit/>
          </a:bodyPr>
          <a:lstStyle/>
          <a:p>
            <a:endParaRPr lang="en-US">
              <a:solidFill>
                <a:srgbClr val="000000"/>
              </a:solidFill>
            </a:endParaRPr>
          </a:p>
        </p:txBody>
      </p:sp>
      <p:sp>
        <p:nvSpPr>
          <p:cNvPr id="196" name="AutoShape 15"/>
          <p:cNvSpPr>
            <a:spLocks noChangeArrowheads="1"/>
          </p:cNvSpPr>
          <p:nvPr/>
        </p:nvSpPr>
        <p:spPr bwMode="auto">
          <a:xfrm rot="5400000" flipH="1">
            <a:off x="437814" y="1854440"/>
            <a:ext cx="113476" cy="302179"/>
          </a:xfrm>
          <a:prstGeom prst="roundRect">
            <a:avLst>
              <a:gd name="adj" fmla="val 16667"/>
            </a:avLst>
          </a:prstGeom>
          <a:solidFill>
            <a:schemeClr val="accent2"/>
          </a:solidFill>
          <a:ln w="12700">
            <a:solidFill>
              <a:schemeClr val="tx1"/>
            </a:solidFill>
            <a:round/>
            <a:headEnd type="none" w="lg" len="med"/>
            <a:tailEnd type="none" w="lg" len="med"/>
          </a:ln>
        </p:spPr>
        <p:txBody>
          <a:bodyPr anchor="ctr">
            <a:noAutofit/>
          </a:bodyPr>
          <a:lstStyle/>
          <a:p>
            <a:endParaRPr lang="en-US">
              <a:solidFill>
                <a:srgbClr val="000000"/>
              </a:solidFill>
            </a:endParaRPr>
          </a:p>
        </p:txBody>
      </p:sp>
      <p:grpSp>
        <p:nvGrpSpPr>
          <p:cNvPr id="12" name="Group 16"/>
          <p:cNvGrpSpPr>
            <a:grpSpLocks/>
          </p:cNvGrpSpPr>
          <p:nvPr/>
        </p:nvGrpSpPr>
        <p:grpSpPr bwMode="auto">
          <a:xfrm flipH="1">
            <a:off x="273469" y="1548965"/>
            <a:ext cx="453848" cy="85686"/>
            <a:chOff x="2282" y="276"/>
            <a:chExt cx="580" cy="111"/>
          </a:xfrm>
        </p:grpSpPr>
        <p:sp>
          <p:nvSpPr>
            <p:cNvPr id="203" name="Arc 17"/>
            <p:cNvSpPr>
              <a:spLocks/>
            </p:cNvSpPr>
            <p:nvPr/>
          </p:nvSpPr>
          <p:spPr bwMode="auto">
            <a:xfrm rot="10800000" flipH="1">
              <a:off x="2282" y="276"/>
              <a:ext cx="40" cy="111"/>
            </a:xfrm>
            <a:custGeom>
              <a:avLst/>
              <a:gdLst>
                <a:gd name="T0" fmla="*/ 0 w 21600"/>
                <a:gd name="T1" fmla="*/ 0 h 21600"/>
                <a:gd name="T2" fmla="*/ 40 w 21600"/>
                <a:gd name="T3" fmla="*/ 111 h 21600"/>
                <a:gd name="T4" fmla="*/ 0 w 21600"/>
                <a:gd name="T5" fmla="*/ 11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204" name="Arc 18"/>
            <p:cNvSpPr>
              <a:spLocks/>
            </p:cNvSpPr>
            <p:nvPr/>
          </p:nvSpPr>
          <p:spPr bwMode="auto">
            <a:xfrm rot="10800000">
              <a:off x="2823" y="276"/>
              <a:ext cx="39" cy="111"/>
            </a:xfrm>
            <a:custGeom>
              <a:avLst/>
              <a:gdLst>
                <a:gd name="T0" fmla="*/ 0 w 21600"/>
                <a:gd name="T1" fmla="*/ 0 h 21600"/>
                <a:gd name="T2" fmla="*/ 40 w 21600"/>
                <a:gd name="T3" fmla="*/ 111 h 21600"/>
                <a:gd name="T4" fmla="*/ 0 w 21600"/>
                <a:gd name="T5" fmla="*/ 11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grpSp>
      <p:sp>
        <p:nvSpPr>
          <p:cNvPr id="199" name="AutoShape 19"/>
          <p:cNvSpPr>
            <a:spLocks noChangeArrowheads="1"/>
          </p:cNvSpPr>
          <p:nvPr/>
        </p:nvSpPr>
        <p:spPr bwMode="auto">
          <a:xfrm flipH="1" flipV="1">
            <a:off x="280363" y="1596862"/>
            <a:ext cx="446901" cy="92634"/>
          </a:xfrm>
          <a:custGeom>
            <a:avLst/>
            <a:gdLst>
              <a:gd name="T0" fmla="*/ 364 w 21600"/>
              <a:gd name="T1" fmla="*/ 40 h 21600"/>
              <a:gd name="T2" fmla="*/ 193 w 21600"/>
              <a:gd name="T3" fmla="*/ 80 h 21600"/>
              <a:gd name="T4" fmla="*/ 22 w 21600"/>
              <a:gd name="T5" fmla="*/ 40 h 21600"/>
              <a:gd name="T6" fmla="*/ 193 w 21600"/>
              <a:gd name="T7" fmla="*/ 0 h 21600"/>
              <a:gd name="T8" fmla="*/ 0 60000 65536"/>
              <a:gd name="T9" fmla="*/ 0 60000 65536"/>
              <a:gd name="T10" fmla="*/ 0 60000 65536"/>
              <a:gd name="T11" fmla="*/ 0 60000 65536"/>
              <a:gd name="T12" fmla="*/ 3022 w 21600"/>
              <a:gd name="T13" fmla="*/ 2970 h 21600"/>
              <a:gd name="T14" fmla="*/ 18578 w 21600"/>
              <a:gd name="T15" fmla="*/ 18630 h 21600"/>
            </a:gdLst>
            <a:ahLst/>
            <a:cxnLst>
              <a:cxn ang="T8">
                <a:pos x="T0" y="T1"/>
              </a:cxn>
              <a:cxn ang="T9">
                <a:pos x="T2" y="T3"/>
              </a:cxn>
              <a:cxn ang="T10">
                <a:pos x="T4" y="T5"/>
              </a:cxn>
              <a:cxn ang="T11">
                <a:pos x="T6" y="T7"/>
              </a:cxn>
            </a:cxnLst>
            <a:rect l="T12" t="T13" r="T14" b="T15"/>
            <a:pathLst>
              <a:path w="21600" h="21600">
                <a:moveTo>
                  <a:pt x="0" y="0"/>
                </a:moveTo>
                <a:lnTo>
                  <a:pt x="2435" y="21600"/>
                </a:lnTo>
                <a:lnTo>
                  <a:pt x="19165" y="21600"/>
                </a:lnTo>
                <a:lnTo>
                  <a:pt x="21600" y="0"/>
                </a:lnTo>
                <a:close/>
              </a:path>
            </a:pathLst>
          </a:custGeom>
          <a:solidFill>
            <a:schemeClr val="bg1"/>
          </a:solidFill>
          <a:ln w="12700">
            <a:solidFill>
              <a:schemeClr val="bg1"/>
            </a:solidFill>
            <a:miter lim="800000"/>
            <a:headEnd type="none" w="lg" len="med"/>
            <a:tailEnd type="none" w="lg" len="med"/>
          </a:ln>
        </p:spPr>
        <p:txBody>
          <a:bodyPr anchor="ctr">
            <a:noAutofit/>
          </a:bodyPr>
          <a:lstStyle/>
          <a:p>
            <a:endParaRPr lang="en-US">
              <a:solidFill>
                <a:srgbClr val="000000"/>
              </a:solidFill>
            </a:endParaRPr>
          </a:p>
        </p:txBody>
      </p:sp>
      <p:sp>
        <p:nvSpPr>
          <p:cNvPr id="201" name="Freeform 21"/>
          <p:cNvSpPr>
            <a:spLocks/>
          </p:cNvSpPr>
          <p:nvPr/>
        </p:nvSpPr>
        <p:spPr bwMode="auto">
          <a:xfrm flipH="1">
            <a:off x="276758" y="1504197"/>
            <a:ext cx="444848" cy="98240"/>
          </a:xfrm>
          <a:custGeom>
            <a:avLst/>
            <a:gdLst>
              <a:gd name="T0" fmla="*/ 0 w 288"/>
              <a:gd name="T1" fmla="*/ 144 h 144"/>
              <a:gd name="T2" fmla="*/ 0 w 288"/>
              <a:gd name="T3" fmla="*/ 0 h 144"/>
              <a:gd name="T4" fmla="*/ 288 w 288"/>
              <a:gd name="T5" fmla="*/ 0 h 144"/>
              <a:gd name="T6" fmla="*/ 288 w 288"/>
              <a:gd name="T7" fmla="*/ 144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144"/>
                </a:moveTo>
                <a:lnTo>
                  <a:pt x="0" y="0"/>
                </a:lnTo>
                <a:lnTo>
                  <a:pt x="288" y="0"/>
                </a:lnTo>
                <a:lnTo>
                  <a:pt x="288" y="144"/>
                </a:lnTo>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208" name="Freeform 207"/>
          <p:cNvSpPr/>
          <p:nvPr/>
        </p:nvSpPr>
        <p:spPr bwMode="auto">
          <a:xfrm>
            <a:off x="4931054" y="6788037"/>
            <a:ext cx="2223829" cy="1141794"/>
          </a:xfrm>
          <a:custGeom>
            <a:avLst/>
            <a:gdLst>
              <a:gd name="connsiteX0" fmla="*/ 0 w 5310835"/>
              <a:gd name="connsiteY0" fmla="*/ 0 h 621792"/>
              <a:gd name="connsiteX1" fmla="*/ 5310835 w 5310835"/>
              <a:gd name="connsiteY1" fmla="*/ 621792 h 621792"/>
              <a:gd name="connsiteX0" fmla="*/ 0 w 5310835"/>
              <a:gd name="connsiteY0" fmla="*/ 0 h 872947"/>
              <a:gd name="connsiteX1" fmla="*/ 5310835 w 5310835"/>
              <a:gd name="connsiteY1" fmla="*/ 621792 h 872947"/>
              <a:gd name="connsiteX0" fmla="*/ 0 w 5310835"/>
              <a:gd name="connsiteY0" fmla="*/ 0 h 1676060"/>
              <a:gd name="connsiteX1" fmla="*/ 5310835 w 5310835"/>
              <a:gd name="connsiteY1" fmla="*/ 621792 h 1676060"/>
              <a:gd name="connsiteX0" fmla="*/ 0 w 5010391"/>
              <a:gd name="connsiteY0" fmla="*/ 9224263 h 10900323"/>
              <a:gd name="connsiteX1" fmla="*/ 5010391 w 5010391"/>
              <a:gd name="connsiteY1" fmla="*/ 207266 h 10900323"/>
            </a:gdLst>
            <a:ahLst/>
            <a:cxnLst>
              <a:cxn ang="0">
                <a:pos x="connsiteX0" y="connsiteY0"/>
              </a:cxn>
              <a:cxn ang="0">
                <a:pos x="connsiteX1" y="connsiteY1"/>
              </a:cxn>
            </a:cxnLst>
            <a:rect l="l" t="t" r="r" b="b"/>
            <a:pathLst>
              <a:path w="5010391" h="10900323">
                <a:moveTo>
                  <a:pt x="0" y="9224263"/>
                </a:moveTo>
                <a:cubicBezTo>
                  <a:pt x="28543" y="10900323"/>
                  <a:pt x="3240113" y="2"/>
                  <a:pt x="5010391" y="207266"/>
                </a:cubicBezTo>
              </a:path>
            </a:pathLst>
          </a:custGeom>
          <a:noFill/>
          <a:ln w="38100" cap="flat" cmpd="sng" algn="ctr">
            <a:solidFill>
              <a:schemeClr val="tx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a:spcBef>
                <a:spcPct val="50000"/>
              </a:spcBef>
            </a:pPr>
            <a:endParaRPr lang="en-US">
              <a:solidFill>
                <a:srgbClr val="000000"/>
              </a:solidFill>
            </a:endParaRPr>
          </a:p>
        </p:txBody>
      </p:sp>
      <p:sp>
        <p:nvSpPr>
          <p:cNvPr id="190" name="TextBox 189"/>
          <p:cNvSpPr txBox="1"/>
          <p:nvPr/>
        </p:nvSpPr>
        <p:spPr>
          <a:xfrm>
            <a:off x="1218903" y="3760718"/>
            <a:ext cx="2205990" cy="1815882"/>
          </a:xfrm>
          <a:prstGeom prst="rect">
            <a:avLst/>
          </a:prstGeom>
          <a:noFill/>
        </p:spPr>
        <p:txBody>
          <a:bodyPr wrap="square" rtlCol="0">
            <a:spAutoFit/>
          </a:bodyPr>
          <a:lstStyle/>
          <a:p>
            <a:r>
              <a:rPr lang="en-US" dirty="0">
                <a:solidFill>
                  <a:srgbClr val="000000"/>
                </a:solidFill>
              </a:rPr>
              <a:t>Open channel supercritical flow</a:t>
            </a:r>
          </a:p>
          <a:p>
            <a:r>
              <a:rPr lang="en-US" dirty="0">
                <a:solidFill>
                  <a:srgbClr val="000000"/>
                </a:solidFill>
              </a:rPr>
              <a:t>Drop tube</a:t>
            </a:r>
          </a:p>
        </p:txBody>
      </p:sp>
      <p:cxnSp>
        <p:nvCxnSpPr>
          <p:cNvPr id="200" name="Straight Arrow Connector 199"/>
          <p:cNvCxnSpPr/>
          <p:nvPr/>
        </p:nvCxnSpPr>
        <p:spPr bwMode="auto">
          <a:xfrm flipV="1">
            <a:off x="3162300" y="4229101"/>
            <a:ext cx="1524000" cy="247649"/>
          </a:xfrm>
          <a:prstGeom prst="straightConnector1">
            <a:avLst/>
          </a:prstGeom>
          <a:solidFill>
            <a:schemeClr val="accent1"/>
          </a:solidFill>
          <a:ln w="12700" cap="flat" cmpd="sng" algn="ctr">
            <a:solidFill>
              <a:schemeClr val="tx1"/>
            </a:solidFill>
            <a:prstDash val="solid"/>
            <a:round/>
            <a:headEnd type="none" w="lg" len="med"/>
            <a:tailEnd type="arrow"/>
          </a:ln>
          <a:effectLst/>
        </p:spPr>
      </p:cxnSp>
      <p:sp>
        <p:nvSpPr>
          <p:cNvPr id="13332" name="Line 120"/>
          <p:cNvSpPr>
            <a:spLocks noChangeShapeType="1"/>
          </p:cNvSpPr>
          <p:nvPr/>
        </p:nvSpPr>
        <p:spPr bwMode="auto">
          <a:xfrm flipH="1">
            <a:off x="774497" y="2001203"/>
            <a:ext cx="968578" cy="0"/>
          </a:xfrm>
          <a:prstGeom prst="line">
            <a:avLst/>
          </a:prstGeom>
          <a:noFill/>
          <a:ln w="12700">
            <a:solidFill>
              <a:schemeClr val="tx1"/>
            </a:solidFill>
            <a:prstDash val="dash"/>
            <a:round/>
            <a:headEnd type="none" w="lg" len="med"/>
            <a:tailEnd type="none" w="lg" len="med"/>
          </a:ln>
        </p:spPr>
        <p:txBody>
          <a:bodyPr wrap="square" anchor="ctr">
            <a:noAutofit/>
          </a:bodyPr>
          <a:lstStyle/>
          <a:p>
            <a:endParaRPr lang="en-US">
              <a:solidFill>
                <a:srgbClr val="000000"/>
              </a:solidFill>
            </a:endParaRPr>
          </a:p>
        </p:txBody>
      </p:sp>
      <p:grpSp>
        <p:nvGrpSpPr>
          <p:cNvPr id="197" name="Group 196"/>
          <p:cNvGrpSpPr/>
          <p:nvPr/>
        </p:nvGrpSpPr>
        <p:grpSpPr>
          <a:xfrm>
            <a:off x="6158333" y="3280412"/>
            <a:ext cx="3253086" cy="3192577"/>
            <a:chOff x="4081882" y="3280412"/>
            <a:chExt cx="4638255" cy="3468369"/>
          </a:xfrm>
        </p:grpSpPr>
        <p:cxnSp>
          <p:nvCxnSpPr>
            <p:cNvPr id="206" name="Straight Connector 187"/>
            <p:cNvCxnSpPr>
              <a:cxnSpLocks noChangeShapeType="1"/>
            </p:cNvCxnSpPr>
            <p:nvPr/>
          </p:nvCxnSpPr>
          <p:spPr bwMode="auto">
            <a:xfrm rot="5400000">
              <a:off x="2370417" y="5005795"/>
              <a:ext cx="3461880" cy="11113"/>
            </a:xfrm>
            <a:prstGeom prst="line">
              <a:avLst/>
            </a:prstGeom>
            <a:noFill/>
            <a:ln w="254000" algn="ctr">
              <a:solidFill>
                <a:schemeClr val="bg1">
                  <a:lumMod val="50000"/>
                </a:schemeClr>
              </a:solidFill>
              <a:round/>
              <a:headEnd type="none" w="lg" len="med"/>
              <a:tailEnd type="none" w="lg" len="med"/>
            </a:ln>
          </p:spPr>
        </p:cxnSp>
        <p:cxnSp>
          <p:nvCxnSpPr>
            <p:cNvPr id="209" name="Straight Connector 189"/>
            <p:cNvCxnSpPr>
              <a:cxnSpLocks noChangeShapeType="1"/>
            </p:cNvCxnSpPr>
            <p:nvPr/>
          </p:nvCxnSpPr>
          <p:spPr bwMode="auto">
            <a:xfrm rot="5400000">
              <a:off x="6983641" y="5012284"/>
              <a:ext cx="3461880" cy="11113"/>
            </a:xfrm>
            <a:prstGeom prst="line">
              <a:avLst/>
            </a:prstGeom>
            <a:noFill/>
            <a:ln w="254000" algn="ctr">
              <a:solidFill>
                <a:schemeClr val="bg1">
                  <a:lumMod val="50000"/>
                </a:schemeClr>
              </a:solidFill>
              <a:round/>
              <a:headEnd type="none" w="lg" len="med"/>
              <a:tailEnd type="none" w="lg" len="med"/>
            </a:ln>
          </p:spPr>
        </p:cxnSp>
        <p:cxnSp>
          <p:nvCxnSpPr>
            <p:cNvPr id="210" name="Straight Connector 190"/>
            <p:cNvCxnSpPr>
              <a:cxnSpLocks noChangeShapeType="1"/>
            </p:cNvCxnSpPr>
            <p:nvPr/>
          </p:nvCxnSpPr>
          <p:spPr bwMode="auto">
            <a:xfrm rot="10800000">
              <a:off x="4081882" y="6617357"/>
              <a:ext cx="4635082" cy="12045"/>
            </a:xfrm>
            <a:prstGeom prst="line">
              <a:avLst/>
            </a:prstGeom>
            <a:noFill/>
            <a:ln w="254000" algn="ctr">
              <a:solidFill>
                <a:schemeClr val="bg1">
                  <a:lumMod val="50000"/>
                </a:schemeClr>
              </a:solidFill>
              <a:round/>
              <a:headEnd type="none" w="lg" len="med"/>
              <a:tailEnd type="none" w="lg" len="med"/>
            </a:ln>
          </p:spPr>
        </p:cxnSp>
      </p:grpSp>
      <p:sp>
        <p:nvSpPr>
          <p:cNvPr id="211" name="Trapezoid 210"/>
          <p:cNvSpPr/>
          <p:nvPr/>
        </p:nvSpPr>
        <p:spPr>
          <a:xfrm>
            <a:off x="3486150" y="3981450"/>
            <a:ext cx="533400" cy="213360"/>
          </a:xfrm>
          <a:prstGeom prst="trapezoi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CO">
              <a:solidFill>
                <a:srgbClr val="FFFFFF"/>
              </a:solidFill>
            </a:endParaRPr>
          </a:p>
        </p:txBody>
      </p:sp>
      <p:sp>
        <p:nvSpPr>
          <p:cNvPr id="212" name="Line 117"/>
          <p:cNvSpPr>
            <a:spLocks noChangeShapeType="1"/>
          </p:cNvSpPr>
          <p:nvPr/>
        </p:nvSpPr>
        <p:spPr bwMode="auto">
          <a:xfrm flipV="1">
            <a:off x="3743960" y="3778568"/>
            <a:ext cx="0" cy="267652"/>
          </a:xfrm>
          <a:prstGeom prst="line">
            <a:avLst/>
          </a:prstGeom>
          <a:noFill/>
          <a:ln w="12700">
            <a:solidFill>
              <a:schemeClr val="tx1"/>
            </a:solidFill>
            <a:round/>
            <a:headEnd type="none" w="lg" len="med"/>
            <a:tailEnd type="none" w="lg" len="med"/>
          </a:ln>
        </p:spPr>
        <p:txBody>
          <a:bodyPr wrap="square" anchor="ctr">
            <a:noAutofit/>
          </a:bodyPr>
          <a:lstStyle/>
          <a:p>
            <a:endParaRPr lang="en-US">
              <a:solidFill>
                <a:srgbClr val="000000"/>
              </a:solidFill>
            </a:endParaRPr>
          </a:p>
        </p:txBody>
      </p:sp>
      <p:grpSp>
        <p:nvGrpSpPr>
          <p:cNvPr id="267" name="Group 266"/>
          <p:cNvGrpSpPr/>
          <p:nvPr/>
        </p:nvGrpSpPr>
        <p:grpSpPr>
          <a:xfrm>
            <a:off x="450563" y="2180782"/>
            <a:ext cx="96456" cy="4339450"/>
            <a:chOff x="450563" y="2190307"/>
            <a:chExt cx="96456" cy="4339450"/>
          </a:xfrm>
        </p:grpSpPr>
        <p:sp>
          <p:nvSpPr>
            <p:cNvPr id="247" name="Rectangle 246"/>
            <p:cNvSpPr/>
            <p:nvPr/>
          </p:nvSpPr>
          <p:spPr bwMode="auto">
            <a:xfrm rot="5400000">
              <a:off x="-1670934" y="4311804"/>
              <a:ext cx="4339450" cy="96456"/>
            </a:xfrm>
            <a:prstGeom prst="rect">
              <a:avLst/>
            </a:pr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48" name="Straight Connector 247"/>
            <p:cNvCxnSpPr/>
            <p:nvPr/>
          </p:nvCxnSpPr>
          <p:spPr bwMode="auto">
            <a:xfrm rot="5400000">
              <a:off x="-1627126" y="4360032"/>
              <a:ext cx="4339450" cy="0"/>
            </a:xfrm>
            <a:prstGeom prst="line">
              <a:avLst/>
            </a:prstGeom>
            <a:solidFill>
              <a:schemeClr val="accent2">
                <a:lumMod val="50000"/>
              </a:schemeClr>
            </a:solidFill>
            <a:ln w="28575" cap="flat" cmpd="sng" algn="ctr">
              <a:solidFill>
                <a:schemeClr val="tx1"/>
              </a:solidFill>
              <a:prstDash val="solid"/>
              <a:round/>
              <a:headEnd type="none" w="lg" len="med"/>
              <a:tailEnd type="none" w="lg" len="med"/>
            </a:ln>
            <a:effectLst/>
          </p:spPr>
        </p:cxnSp>
        <p:cxnSp>
          <p:nvCxnSpPr>
            <p:cNvPr id="249" name="Straight Connector 248"/>
            <p:cNvCxnSpPr/>
            <p:nvPr/>
          </p:nvCxnSpPr>
          <p:spPr bwMode="auto">
            <a:xfrm rot="5400000">
              <a:off x="-1717160" y="4360032"/>
              <a:ext cx="4339450" cy="0"/>
            </a:xfrm>
            <a:prstGeom prst="line">
              <a:avLst/>
            </a:prstGeom>
            <a:solidFill>
              <a:schemeClr val="accent2">
                <a:lumMod val="50000"/>
              </a:schemeClr>
            </a:solidFill>
            <a:ln w="28575" cap="flat" cmpd="sng" algn="ctr">
              <a:solidFill>
                <a:schemeClr val="tx1"/>
              </a:solidFill>
              <a:prstDash val="solid"/>
              <a:round/>
              <a:headEnd type="none" w="lg" len="med"/>
              <a:tailEnd type="none" w="lg" len="med"/>
            </a:ln>
            <a:effectLst/>
          </p:spPr>
        </p:cxnSp>
      </p:grpSp>
      <p:grpSp>
        <p:nvGrpSpPr>
          <p:cNvPr id="273" name="Group 272"/>
          <p:cNvGrpSpPr/>
          <p:nvPr/>
        </p:nvGrpSpPr>
        <p:grpSpPr>
          <a:xfrm>
            <a:off x="4090416" y="3002541"/>
            <a:ext cx="613258" cy="3603762"/>
            <a:chOff x="4090416" y="3002541"/>
            <a:chExt cx="613258" cy="3603762"/>
          </a:xfrm>
        </p:grpSpPr>
        <p:sp>
          <p:nvSpPr>
            <p:cNvPr id="263" name="Freeform 262"/>
            <p:cNvSpPr/>
            <p:nvPr/>
          </p:nvSpPr>
          <p:spPr bwMode="auto">
            <a:xfrm>
              <a:off x="4090416" y="3002541"/>
              <a:ext cx="613258" cy="3603762"/>
            </a:xfrm>
            <a:custGeom>
              <a:avLst/>
              <a:gdLst>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965328"/>
                <a:gd name="connsiteY0" fmla="*/ 84474 h 4007860"/>
                <a:gd name="connsiteX1" fmla="*/ 86563 w 965328"/>
                <a:gd name="connsiteY1" fmla="*/ 1159809 h 4007860"/>
                <a:gd name="connsiteX2" fmla="*/ 86563 w 965328"/>
                <a:gd name="connsiteY2" fmla="*/ 3603086 h 4007860"/>
                <a:gd name="connsiteX3" fmla="*/ 159715 w 965328"/>
                <a:gd name="connsiteY3" fmla="*/ 3588455 h 4007860"/>
                <a:gd name="connsiteX4" fmla="*/ 188976 w 965328"/>
                <a:gd name="connsiteY4" fmla="*/ 1093972 h 4007860"/>
                <a:gd name="connsiteX5" fmla="*/ 613258 w 965328"/>
                <a:gd name="connsiteY5" fmla="*/ 164942 h 4007860"/>
                <a:gd name="connsiteX6" fmla="*/ 605942 w 96532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88976 w 613258"/>
                <a:gd name="connsiteY4" fmla="*/ 1093972 h 3603762"/>
                <a:gd name="connsiteX5" fmla="*/ 613258 w 613258"/>
                <a:gd name="connsiteY5" fmla="*/ 164942 h 3603762"/>
                <a:gd name="connsiteX6" fmla="*/ 605942 w 613258"/>
                <a:gd name="connsiteY6" fmla="*/ 84474 h 3603762"/>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59715 w 613258"/>
                <a:gd name="connsiteY4" fmla="*/ 1174440 h 3603762"/>
                <a:gd name="connsiteX5" fmla="*/ 613258 w 613258"/>
                <a:gd name="connsiteY5" fmla="*/ 164942 h 3603762"/>
                <a:gd name="connsiteX6" fmla="*/ 605942 w 613258"/>
                <a:gd name="connsiteY6" fmla="*/ 84474 h 3603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258" h="3603762">
                  <a:moveTo>
                    <a:pt x="605942" y="84474"/>
                  </a:moveTo>
                  <a:cubicBezTo>
                    <a:pt x="264663" y="195964"/>
                    <a:pt x="173126" y="573374"/>
                    <a:pt x="86563" y="1159809"/>
                  </a:cubicBezTo>
                  <a:cubicBezTo>
                    <a:pt x="0" y="1746244"/>
                    <a:pt x="74371" y="3198312"/>
                    <a:pt x="86563" y="3603086"/>
                  </a:cubicBezTo>
                  <a:cubicBezTo>
                    <a:pt x="144023" y="3591400"/>
                    <a:pt x="133592" y="3603762"/>
                    <a:pt x="159715" y="3588455"/>
                  </a:cubicBezTo>
                  <a:cubicBezTo>
                    <a:pt x="176784" y="3170269"/>
                    <a:pt x="84125" y="1745025"/>
                    <a:pt x="159715" y="1174440"/>
                  </a:cubicBezTo>
                  <a:cubicBezTo>
                    <a:pt x="235305" y="603855"/>
                    <a:pt x="372967" y="198609"/>
                    <a:pt x="613258" y="164942"/>
                  </a:cubicBezTo>
                  <a:cubicBezTo>
                    <a:pt x="600052" y="0"/>
                    <a:pt x="612243" y="126893"/>
                    <a:pt x="605942" y="84474"/>
                  </a:cubicBezTo>
                  <a:close/>
                </a:path>
              </a:pathLst>
            </a:cu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58" name="Freeform 257"/>
            <p:cNvSpPr/>
            <p:nvPr/>
          </p:nvSpPr>
          <p:spPr bwMode="auto">
            <a:xfrm>
              <a:off x="4155453" y="3133725"/>
              <a:ext cx="547687" cy="3467100"/>
            </a:xfrm>
            <a:custGeom>
              <a:avLst/>
              <a:gdLst>
                <a:gd name="connsiteX0" fmla="*/ 61912 w 547687"/>
                <a:gd name="connsiteY0" fmla="*/ 3467100 h 3467100"/>
                <a:gd name="connsiteX1" fmla="*/ 80962 w 547687"/>
                <a:gd name="connsiteY1" fmla="*/ 876300 h 3467100"/>
                <a:gd name="connsiteX2" fmla="*/ 547687 w 547687"/>
                <a:gd name="connsiteY2" fmla="*/ 0 h 3467100"/>
                <a:gd name="connsiteX3" fmla="*/ 547687 w 547687"/>
                <a:gd name="connsiteY3" fmla="*/ 0 h 3467100"/>
                <a:gd name="connsiteX0" fmla="*/ 61912 w 632370"/>
                <a:gd name="connsiteY0" fmla="*/ 3604185 h 3604185"/>
                <a:gd name="connsiteX1" fmla="*/ 80962 w 632370"/>
                <a:gd name="connsiteY1" fmla="*/ 1013385 h 3604185"/>
                <a:gd name="connsiteX2" fmla="*/ 547687 w 632370"/>
                <a:gd name="connsiteY2" fmla="*/ 137085 h 3604185"/>
                <a:gd name="connsiteX3" fmla="*/ 589063 w 632370"/>
                <a:gd name="connsiteY3" fmla="*/ 190873 h 3604185"/>
                <a:gd name="connsiteX0" fmla="*/ 61912 w 547687"/>
                <a:gd name="connsiteY0" fmla="*/ 3467100 h 3467100"/>
                <a:gd name="connsiteX1" fmla="*/ 80962 w 547687"/>
                <a:gd name="connsiteY1" fmla="*/ 876300 h 3467100"/>
                <a:gd name="connsiteX2" fmla="*/ 547687 w 547687"/>
                <a:gd name="connsiteY2" fmla="*/ 0 h 3467100"/>
                <a:gd name="connsiteX0" fmla="*/ 61912 w 547687"/>
                <a:gd name="connsiteY0" fmla="*/ 3467100 h 3467100"/>
                <a:gd name="connsiteX1" fmla="*/ 80962 w 547687"/>
                <a:gd name="connsiteY1" fmla="*/ 876300 h 3467100"/>
                <a:gd name="connsiteX2" fmla="*/ 547687 w 547687"/>
                <a:gd name="connsiteY2" fmla="*/ 0 h 3467100"/>
                <a:gd name="connsiteX0" fmla="*/ 30956 w 516731"/>
                <a:gd name="connsiteY0" fmla="*/ 3467100 h 3467100"/>
                <a:gd name="connsiteX1" fmla="*/ 50006 w 516731"/>
                <a:gd name="connsiteY1" fmla="*/ 876300 h 3467100"/>
                <a:gd name="connsiteX2" fmla="*/ 516731 w 516731"/>
                <a:gd name="connsiteY2" fmla="*/ 0 h 3467100"/>
                <a:gd name="connsiteX0" fmla="*/ 61912 w 547687"/>
                <a:gd name="connsiteY0" fmla="*/ 3467100 h 3467100"/>
                <a:gd name="connsiteX1" fmla="*/ 80962 w 547687"/>
                <a:gd name="connsiteY1" fmla="*/ 876300 h 3467100"/>
                <a:gd name="connsiteX2" fmla="*/ 547687 w 547687"/>
                <a:gd name="connsiteY2" fmla="*/ 0 h 3467100"/>
              </a:gdLst>
              <a:ahLst/>
              <a:cxnLst>
                <a:cxn ang="0">
                  <a:pos x="connsiteX0" y="connsiteY0"/>
                </a:cxn>
                <a:cxn ang="0">
                  <a:pos x="connsiteX1" y="connsiteY1"/>
                </a:cxn>
                <a:cxn ang="0">
                  <a:pos x="connsiteX2" y="connsiteY2"/>
                </a:cxn>
              </a:cxnLst>
              <a:rect l="l" t="t" r="r" b="b"/>
              <a:pathLst>
                <a:path w="547687" h="3467100">
                  <a:moveTo>
                    <a:pt x="61912" y="3467100"/>
                  </a:moveTo>
                  <a:cubicBezTo>
                    <a:pt x="30956" y="2460625"/>
                    <a:pt x="0" y="1454150"/>
                    <a:pt x="80962" y="876300"/>
                  </a:cubicBezTo>
                  <a:cubicBezTo>
                    <a:pt x="161924" y="298450"/>
                    <a:pt x="359565" y="8821"/>
                    <a:pt x="547687" y="0"/>
                  </a:cubicBezTo>
                </a:path>
              </a:pathLst>
            </a:custGeom>
            <a:noFill/>
            <a:ln w="127000" cap="flat" cmpd="dbl"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grpSp>
      <p:sp>
        <p:nvSpPr>
          <p:cNvPr id="265" name="Freeform 264"/>
          <p:cNvSpPr/>
          <p:nvPr/>
        </p:nvSpPr>
        <p:spPr bwMode="auto">
          <a:xfrm>
            <a:off x="4686300" y="3152775"/>
            <a:ext cx="209550" cy="4105275"/>
          </a:xfrm>
          <a:custGeom>
            <a:avLst/>
            <a:gdLst>
              <a:gd name="connsiteX0" fmla="*/ 9525 w 192087"/>
              <a:gd name="connsiteY0" fmla="*/ 0 h 3114675"/>
              <a:gd name="connsiteX1" fmla="*/ 190500 w 192087"/>
              <a:gd name="connsiteY1" fmla="*/ 304800 h 3114675"/>
              <a:gd name="connsiteX2" fmla="*/ 0 w 192087"/>
              <a:gd name="connsiteY2" fmla="*/ 1000125 h 3114675"/>
              <a:gd name="connsiteX3" fmla="*/ 190500 w 192087"/>
              <a:gd name="connsiteY3" fmla="*/ 1571625 h 3114675"/>
              <a:gd name="connsiteX4" fmla="*/ 9525 w 192087"/>
              <a:gd name="connsiteY4" fmla="*/ 2362200 h 3114675"/>
              <a:gd name="connsiteX5" fmla="*/ 190500 w 192087"/>
              <a:gd name="connsiteY5" fmla="*/ 3114675 h 311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087" h="3114675">
                <a:moveTo>
                  <a:pt x="9525" y="0"/>
                </a:moveTo>
                <a:cubicBezTo>
                  <a:pt x="100806" y="69056"/>
                  <a:pt x="192087" y="138113"/>
                  <a:pt x="190500" y="304800"/>
                </a:cubicBezTo>
                <a:cubicBezTo>
                  <a:pt x="188913" y="471487"/>
                  <a:pt x="0" y="788988"/>
                  <a:pt x="0" y="1000125"/>
                </a:cubicBezTo>
                <a:cubicBezTo>
                  <a:pt x="0" y="1211262"/>
                  <a:pt x="188913" y="1344613"/>
                  <a:pt x="190500" y="1571625"/>
                </a:cubicBezTo>
                <a:cubicBezTo>
                  <a:pt x="192087" y="1798637"/>
                  <a:pt x="9525" y="2105025"/>
                  <a:pt x="9525" y="2362200"/>
                </a:cubicBezTo>
                <a:cubicBezTo>
                  <a:pt x="9525" y="2619375"/>
                  <a:pt x="100012" y="2867025"/>
                  <a:pt x="190500" y="3114675"/>
                </a:cubicBezTo>
              </a:path>
            </a:pathLst>
          </a:custGeom>
          <a:noFill/>
          <a:ln w="38100" cap="flat" cmpd="sng" algn="ctr">
            <a:solidFill>
              <a:schemeClr val="accent6">
                <a:lumMod val="5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grpSp>
        <p:nvGrpSpPr>
          <p:cNvPr id="237" name="Group 236"/>
          <p:cNvGrpSpPr/>
          <p:nvPr/>
        </p:nvGrpSpPr>
        <p:grpSpPr>
          <a:xfrm>
            <a:off x="537882" y="6078071"/>
            <a:ext cx="3657600" cy="45719"/>
            <a:chOff x="537882" y="6078071"/>
            <a:chExt cx="3657600" cy="45719"/>
          </a:xfrm>
          <a:solidFill>
            <a:schemeClr val="accent2">
              <a:lumMod val="50000"/>
            </a:schemeClr>
          </a:solidFill>
        </p:grpSpPr>
        <p:sp>
          <p:nvSpPr>
            <p:cNvPr id="236" name="Rectangle 235"/>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19" name="Straight Connector 218"/>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25" name="Straight Connector 224"/>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grpSp>
        <p:nvGrpSpPr>
          <p:cNvPr id="238" name="Group 237"/>
          <p:cNvGrpSpPr/>
          <p:nvPr/>
        </p:nvGrpSpPr>
        <p:grpSpPr>
          <a:xfrm>
            <a:off x="537882" y="6230471"/>
            <a:ext cx="3657600" cy="45719"/>
            <a:chOff x="537882" y="6078071"/>
            <a:chExt cx="3657600" cy="45719"/>
          </a:xfrm>
          <a:solidFill>
            <a:schemeClr val="accent2">
              <a:lumMod val="50000"/>
            </a:schemeClr>
          </a:solidFill>
        </p:grpSpPr>
        <p:sp>
          <p:nvSpPr>
            <p:cNvPr id="239" name="Rectangle 238"/>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40" name="Straight Connector 239"/>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41" name="Straight Connector 240"/>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grpSp>
        <p:nvGrpSpPr>
          <p:cNvPr id="242" name="Group 241"/>
          <p:cNvGrpSpPr/>
          <p:nvPr/>
        </p:nvGrpSpPr>
        <p:grpSpPr>
          <a:xfrm>
            <a:off x="537882" y="6382871"/>
            <a:ext cx="3657600" cy="45719"/>
            <a:chOff x="537882" y="6078071"/>
            <a:chExt cx="3657600" cy="45719"/>
          </a:xfrm>
          <a:solidFill>
            <a:schemeClr val="accent2">
              <a:lumMod val="50000"/>
            </a:schemeClr>
          </a:solidFill>
        </p:grpSpPr>
        <p:sp>
          <p:nvSpPr>
            <p:cNvPr id="243" name="Rectangle 242"/>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44" name="Straight Connector 243"/>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45" name="Straight Connector 244"/>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sp>
        <p:nvSpPr>
          <p:cNvPr id="268" name="Flowchart: Collate 267"/>
          <p:cNvSpPr/>
          <p:nvPr/>
        </p:nvSpPr>
        <p:spPr bwMode="auto">
          <a:xfrm>
            <a:off x="419999" y="6521928"/>
            <a:ext cx="152400" cy="133350"/>
          </a:xfrm>
          <a:prstGeom prst="flowChartCollat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69" name="Flowchart: Collate 268"/>
          <p:cNvSpPr/>
          <p:nvPr/>
        </p:nvSpPr>
        <p:spPr bwMode="auto">
          <a:xfrm>
            <a:off x="4142476" y="6589502"/>
            <a:ext cx="152400" cy="133350"/>
          </a:xfrm>
          <a:prstGeom prst="flowChartCollat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70" name="Rounded Rectangle 269"/>
          <p:cNvSpPr/>
          <p:nvPr/>
        </p:nvSpPr>
        <p:spPr bwMode="auto">
          <a:xfrm>
            <a:off x="1733550" y="-228600"/>
            <a:ext cx="2476500" cy="1476375"/>
          </a:xfrm>
          <a:prstGeom prst="roundRect">
            <a:avLst/>
          </a:prstGeom>
          <a:solidFill>
            <a:schemeClr val="accent6">
              <a:lumMod val="50000"/>
            </a:schemeClr>
          </a:solid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grpSp>
        <p:nvGrpSpPr>
          <p:cNvPr id="274" name="Group 273"/>
          <p:cNvGrpSpPr/>
          <p:nvPr/>
        </p:nvGrpSpPr>
        <p:grpSpPr>
          <a:xfrm rot="16200000" flipV="1">
            <a:off x="1572366" y="498478"/>
            <a:ext cx="666088" cy="2100882"/>
            <a:chOff x="4090416" y="3002541"/>
            <a:chExt cx="613258" cy="3603762"/>
          </a:xfrm>
        </p:grpSpPr>
        <p:sp>
          <p:nvSpPr>
            <p:cNvPr id="275" name="Freeform 274"/>
            <p:cNvSpPr/>
            <p:nvPr/>
          </p:nvSpPr>
          <p:spPr bwMode="auto">
            <a:xfrm>
              <a:off x="4090416" y="3002541"/>
              <a:ext cx="613258" cy="3603762"/>
            </a:xfrm>
            <a:custGeom>
              <a:avLst/>
              <a:gdLst>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965328"/>
                <a:gd name="connsiteY0" fmla="*/ 84474 h 4007860"/>
                <a:gd name="connsiteX1" fmla="*/ 86563 w 965328"/>
                <a:gd name="connsiteY1" fmla="*/ 1159809 h 4007860"/>
                <a:gd name="connsiteX2" fmla="*/ 86563 w 965328"/>
                <a:gd name="connsiteY2" fmla="*/ 3603086 h 4007860"/>
                <a:gd name="connsiteX3" fmla="*/ 159715 w 965328"/>
                <a:gd name="connsiteY3" fmla="*/ 3588455 h 4007860"/>
                <a:gd name="connsiteX4" fmla="*/ 188976 w 965328"/>
                <a:gd name="connsiteY4" fmla="*/ 1093972 h 4007860"/>
                <a:gd name="connsiteX5" fmla="*/ 613258 w 965328"/>
                <a:gd name="connsiteY5" fmla="*/ 164942 h 4007860"/>
                <a:gd name="connsiteX6" fmla="*/ 605942 w 96532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88976 w 613258"/>
                <a:gd name="connsiteY4" fmla="*/ 1093972 h 3603762"/>
                <a:gd name="connsiteX5" fmla="*/ 613258 w 613258"/>
                <a:gd name="connsiteY5" fmla="*/ 164942 h 3603762"/>
                <a:gd name="connsiteX6" fmla="*/ 605942 w 613258"/>
                <a:gd name="connsiteY6" fmla="*/ 84474 h 3603762"/>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59715 w 613258"/>
                <a:gd name="connsiteY4" fmla="*/ 1174440 h 3603762"/>
                <a:gd name="connsiteX5" fmla="*/ 613258 w 613258"/>
                <a:gd name="connsiteY5" fmla="*/ 164942 h 3603762"/>
                <a:gd name="connsiteX6" fmla="*/ 605942 w 613258"/>
                <a:gd name="connsiteY6" fmla="*/ 84474 h 3603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258" h="3603762">
                  <a:moveTo>
                    <a:pt x="605942" y="84474"/>
                  </a:moveTo>
                  <a:cubicBezTo>
                    <a:pt x="264663" y="195964"/>
                    <a:pt x="173126" y="573374"/>
                    <a:pt x="86563" y="1159809"/>
                  </a:cubicBezTo>
                  <a:cubicBezTo>
                    <a:pt x="0" y="1746244"/>
                    <a:pt x="74371" y="3198312"/>
                    <a:pt x="86563" y="3603086"/>
                  </a:cubicBezTo>
                  <a:cubicBezTo>
                    <a:pt x="144023" y="3591400"/>
                    <a:pt x="133592" y="3603762"/>
                    <a:pt x="159715" y="3588455"/>
                  </a:cubicBezTo>
                  <a:cubicBezTo>
                    <a:pt x="176784" y="3170269"/>
                    <a:pt x="84125" y="1745025"/>
                    <a:pt x="159715" y="1174440"/>
                  </a:cubicBezTo>
                  <a:cubicBezTo>
                    <a:pt x="235305" y="603855"/>
                    <a:pt x="372967" y="198609"/>
                    <a:pt x="613258" y="164942"/>
                  </a:cubicBezTo>
                  <a:cubicBezTo>
                    <a:pt x="600052" y="0"/>
                    <a:pt x="612243" y="126893"/>
                    <a:pt x="605942" y="84474"/>
                  </a:cubicBezTo>
                  <a:close/>
                </a:path>
              </a:pathLst>
            </a:cu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76" name="Freeform 275"/>
            <p:cNvSpPr/>
            <p:nvPr/>
          </p:nvSpPr>
          <p:spPr bwMode="auto">
            <a:xfrm>
              <a:off x="4155453" y="3133725"/>
              <a:ext cx="547687" cy="3467100"/>
            </a:xfrm>
            <a:custGeom>
              <a:avLst/>
              <a:gdLst>
                <a:gd name="connsiteX0" fmla="*/ 61912 w 547687"/>
                <a:gd name="connsiteY0" fmla="*/ 3467100 h 3467100"/>
                <a:gd name="connsiteX1" fmla="*/ 80962 w 547687"/>
                <a:gd name="connsiteY1" fmla="*/ 876300 h 3467100"/>
                <a:gd name="connsiteX2" fmla="*/ 547687 w 547687"/>
                <a:gd name="connsiteY2" fmla="*/ 0 h 3467100"/>
                <a:gd name="connsiteX3" fmla="*/ 547687 w 547687"/>
                <a:gd name="connsiteY3" fmla="*/ 0 h 3467100"/>
                <a:gd name="connsiteX0" fmla="*/ 61912 w 632370"/>
                <a:gd name="connsiteY0" fmla="*/ 3604185 h 3604185"/>
                <a:gd name="connsiteX1" fmla="*/ 80962 w 632370"/>
                <a:gd name="connsiteY1" fmla="*/ 1013385 h 3604185"/>
                <a:gd name="connsiteX2" fmla="*/ 547687 w 632370"/>
                <a:gd name="connsiteY2" fmla="*/ 137085 h 3604185"/>
                <a:gd name="connsiteX3" fmla="*/ 589063 w 632370"/>
                <a:gd name="connsiteY3" fmla="*/ 190873 h 3604185"/>
                <a:gd name="connsiteX0" fmla="*/ 61912 w 547687"/>
                <a:gd name="connsiteY0" fmla="*/ 3467100 h 3467100"/>
                <a:gd name="connsiteX1" fmla="*/ 80962 w 547687"/>
                <a:gd name="connsiteY1" fmla="*/ 876300 h 3467100"/>
                <a:gd name="connsiteX2" fmla="*/ 547687 w 547687"/>
                <a:gd name="connsiteY2" fmla="*/ 0 h 3467100"/>
                <a:gd name="connsiteX0" fmla="*/ 61912 w 547687"/>
                <a:gd name="connsiteY0" fmla="*/ 3467100 h 3467100"/>
                <a:gd name="connsiteX1" fmla="*/ 80962 w 547687"/>
                <a:gd name="connsiteY1" fmla="*/ 876300 h 3467100"/>
                <a:gd name="connsiteX2" fmla="*/ 547687 w 547687"/>
                <a:gd name="connsiteY2" fmla="*/ 0 h 3467100"/>
                <a:gd name="connsiteX0" fmla="*/ 30956 w 516731"/>
                <a:gd name="connsiteY0" fmla="*/ 3467100 h 3467100"/>
                <a:gd name="connsiteX1" fmla="*/ 50006 w 516731"/>
                <a:gd name="connsiteY1" fmla="*/ 876300 h 3467100"/>
                <a:gd name="connsiteX2" fmla="*/ 516731 w 516731"/>
                <a:gd name="connsiteY2" fmla="*/ 0 h 3467100"/>
                <a:gd name="connsiteX0" fmla="*/ 61912 w 547687"/>
                <a:gd name="connsiteY0" fmla="*/ 3467100 h 3467100"/>
                <a:gd name="connsiteX1" fmla="*/ 80962 w 547687"/>
                <a:gd name="connsiteY1" fmla="*/ 876300 h 3467100"/>
                <a:gd name="connsiteX2" fmla="*/ 547687 w 547687"/>
                <a:gd name="connsiteY2" fmla="*/ 0 h 3467100"/>
              </a:gdLst>
              <a:ahLst/>
              <a:cxnLst>
                <a:cxn ang="0">
                  <a:pos x="connsiteX0" y="connsiteY0"/>
                </a:cxn>
                <a:cxn ang="0">
                  <a:pos x="connsiteX1" y="connsiteY1"/>
                </a:cxn>
                <a:cxn ang="0">
                  <a:pos x="connsiteX2" y="connsiteY2"/>
                </a:cxn>
              </a:cxnLst>
              <a:rect l="l" t="t" r="r" b="b"/>
              <a:pathLst>
                <a:path w="547687" h="3467100">
                  <a:moveTo>
                    <a:pt x="61912" y="3467100"/>
                  </a:moveTo>
                  <a:cubicBezTo>
                    <a:pt x="30956" y="2460625"/>
                    <a:pt x="0" y="1454150"/>
                    <a:pt x="80962" y="876300"/>
                  </a:cubicBezTo>
                  <a:cubicBezTo>
                    <a:pt x="161924" y="298450"/>
                    <a:pt x="359565" y="8821"/>
                    <a:pt x="547687" y="0"/>
                  </a:cubicBezTo>
                </a:path>
              </a:pathLst>
            </a:custGeom>
            <a:noFill/>
            <a:ln w="127000" cap="flat" cmpd="dbl"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grpSp>
      <p:sp>
        <p:nvSpPr>
          <p:cNvPr id="278" name="TextBox 277"/>
          <p:cNvSpPr txBox="1"/>
          <p:nvPr/>
        </p:nvSpPr>
        <p:spPr>
          <a:xfrm>
            <a:off x="1161753" y="5619750"/>
            <a:ext cx="2205990" cy="523220"/>
          </a:xfrm>
          <a:prstGeom prst="rect">
            <a:avLst/>
          </a:prstGeom>
          <a:noFill/>
        </p:spPr>
        <p:txBody>
          <a:bodyPr wrap="square" rtlCol="0">
            <a:spAutoFit/>
          </a:bodyPr>
          <a:lstStyle/>
          <a:p>
            <a:r>
              <a:rPr lang="en-US" dirty="0">
                <a:solidFill>
                  <a:srgbClr val="000000"/>
                </a:solidFill>
              </a:rPr>
              <a:t>Dosing tubes</a:t>
            </a:r>
          </a:p>
        </p:txBody>
      </p:sp>
      <p:sp>
        <p:nvSpPr>
          <p:cNvPr id="279" name="TextBox 278"/>
          <p:cNvSpPr txBox="1"/>
          <p:nvPr/>
        </p:nvSpPr>
        <p:spPr>
          <a:xfrm>
            <a:off x="1957049" y="218828"/>
            <a:ext cx="1981497" cy="590549"/>
          </a:xfrm>
          <a:prstGeom prst="rect">
            <a:avLst/>
          </a:prstGeom>
          <a:noFill/>
        </p:spPr>
        <p:txBody>
          <a:bodyPr wrap="square" rtlCol="0">
            <a:noAutofit/>
          </a:bodyPr>
          <a:lstStyle/>
          <a:p>
            <a:r>
              <a:rPr lang="en-US" dirty="0">
                <a:solidFill>
                  <a:srgbClr val="000000"/>
                </a:solidFill>
              </a:rPr>
              <a:t>Stock Tank of coagulant</a:t>
            </a:r>
          </a:p>
        </p:txBody>
      </p:sp>
      <p:sp>
        <p:nvSpPr>
          <p:cNvPr id="280" name="TextBox 279"/>
          <p:cNvSpPr txBox="1"/>
          <p:nvPr/>
        </p:nvSpPr>
        <p:spPr>
          <a:xfrm rot="19251893">
            <a:off x="6133803" y="685802"/>
            <a:ext cx="1181397" cy="523220"/>
          </a:xfrm>
          <a:prstGeom prst="rect">
            <a:avLst/>
          </a:prstGeom>
          <a:noFill/>
        </p:spPr>
        <p:txBody>
          <a:bodyPr wrap="square" rtlCol="0">
            <a:spAutoFit/>
          </a:bodyPr>
          <a:lstStyle/>
          <a:p>
            <a:r>
              <a:rPr lang="en-US" dirty="0">
                <a:solidFill>
                  <a:srgbClr val="000000"/>
                </a:solidFill>
              </a:rPr>
              <a:t>Lever</a:t>
            </a:r>
          </a:p>
        </p:txBody>
      </p:sp>
      <p:sp>
        <p:nvSpPr>
          <p:cNvPr id="281" name="TextBox 280"/>
          <p:cNvSpPr txBox="1"/>
          <p:nvPr/>
        </p:nvSpPr>
        <p:spPr>
          <a:xfrm>
            <a:off x="6724353" y="3486151"/>
            <a:ext cx="857547" cy="369332"/>
          </a:xfrm>
          <a:prstGeom prst="rect">
            <a:avLst/>
          </a:prstGeom>
          <a:noFill/>
        </p:spPr>
        <p:txBody>
          <a:bodyPr wrap="square" rtlCol="0">
            <a:spAutoFit/>
          </a:bodyPr>
          <a:lstStyle/>
          <a:p>
            <a:r>
              <a:rPr lang="en-US" sz="1800" dirty="0">
                <a:solidFill>
                  <a:srgbClr val="000000"/>
                </a:solidFill>
              </a:rPr>
              <a:t>LFOM</a:t>
            </a:r>
          </a:p>
        </p:txBody>
      </p:sp>
      <p:sp>
        <p:nvSpPr>
          <p:cNvPr id="282" name="TextBox 281"/>
          <p:cNvSpPr txBox="1"/>
          <p:nvPr/>
        </p:nvSpPr>
        <p:spPr>
          <a:xfrm>
            <a:off x="7886403" y="4152901"/>
            <a:ext cx="857547" cy="369332"/>
          </a:xfrm>
          <a:prstGeom prst="rect">
            <a:avLst/>
          </a:prstGeom>
          <a:noFill/>
        </p:spPr>
        <p:txBody>
          <a:bodyPr wrap="square" rtlCol="0">
            <a:spAutoFit/>
          </a:bodyPr>
          <a:lstStyle/>
          <a:p>
            <a:r>
              <a:rPr lang="en-US" sz="1800" dirty="0">
                <a:solidFill>
                  <a:srgbClr val="000000"/>
                </a:solidFill>
              </a:rPr>
              <a:t>Float</a:t>
            </a:r>
          </a:p>
        </p:txBody>
      </p:sp>
      <p:sp>
        <p:nvSpPr>
          <p:cNvPr id="283" name="TextBox 282"/>
          <p:cNvSpPr txBox="1"/>
          <p:nvPr/>
        </p:nvSpPr>
        <p:spPr>
          <a:xfrm>
            <a:off x="0" y="304801"/>
            <a:ext cx="1695450" cy="954107"/>
          </a:xfrm>
          <a:prstGeom prst="rect">
            <a:avLst/>
          </a:prstGeom>
          <a:noFill/>
        </p:spPr>
        <p:txBody>
          <a:bodyPr wrap="square" rtlCol="0">
            <a:spAutoFit/>
          </a:bodyPr>
          <a:lstStyle/>
          <a:p>
            <a:r>
              <a:rPr lang="en-US" dirty="0">
                <a:solidFill>
                  <a:srgbClr val="000000"/>
                </a:solidFill>
              </a:rPr>
              <a:t>Constant head tank</a:t>
            </a:r>
          </a:p>
        </p:txBody>
      </p:sp>
      <p:cxnSp>
        <p:nvCxnSpPr>
          <p:cNvPr id="284" name="Straight Arrow Connector 283"/>
          <p:cNvCxnSpPr>
            <a:endCxn id="201" idx="1"/>
          </p:cNvCxnSpPr>
          <p:nvPr/>
        </p:nvCxnSpPr>
        <p:spPr bwMode="auto">
          <a:xfrm flipH="1">
            <a:off x="721606" y="1200150"/>
            <a:ext cx="97544" cy="304047"/>
          </a:xfrm>
          <a:prstGeom prst="straightConnector1">
            <a:avLst/>
          </a:prstGeom>
          <a:solidFill>
            <a:schemeClr val="accent1"/>
          </a:solidFill>
          <a:ln w="12700" cap="flat" cmpd="sng" algn="ctr">
            <a:solidFill>
              <a:schemeClr val="tx1"/>
            </a:solidFill>
            <a:prstDash val="solid"/>
            <a:round/>
            <a:headEnd type="none" w="lg" len="med"/>
            <a:tailEnd type="arrow"/>
          </a:ln>
          <a:effectLst/>
        </p:spPr>
      </p:cxnSp>
      <p:sp>
        <p:nvSpPr>
          <p:cNvPr id="287" name="TextBox 286"/>
          <p:cNvSpPr txBox="1"/>
          <p:nvPr/>
        </p:nvSpPr>
        <p:spPr>
          <a:xfrm>
            <a:off x="781050" y="3257551"/>
            <a:ext cx="2038350" cy="523220"/>
          </a:xfrm>
          <a:prstGeom prst="rect">
            <a:avLst/>
          </a:prstGeom>
          <a:noFill/>
        </p:spPr>
        <p:txBody>
          <a:bodyPr wrap="square" rtlCol="0">
            <a:spAutoFit/>
          </a:bodyPr>
          <a:lstStyle/>
          <a:p>
            <a:r>
              <a:rPr lang="en-US" dirty="0">
                <a:solidFill>
                  <a:srgbClr val="000000"/>
                </a:solidFill>
              </a:rPr>
              <a:t>Float valve</a:t>
            </a:r>
          </a:p>
        </p:txBody>
      </p:sp>
      <p:cxnSp>
        <p:nvCxnSpPr>
          <p:cNvPr id="288" name="Straight Arrow Connector 287"/>
          <p:cNvCxnSpPr>
            <a:stCxn id="287" idx="1"/>
          </p:cNvCxnSpPr>
          <p:nvPr/>
        </p:nvCxnSpPr>
        <p:spPr bwMode="auto">
          <a:xfrm flipH="1" flipV="1">
            <a:off x="685800" y="1847850"/>
            <a:ext cx="95250" cy="1671311"/>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293" name="Straight Arrow Connector 292"/>
          <p:cNvCxnSpPr/>
          <p:nvPr/>
        </p:nvCxnSpPr>
        <p:spPr bwMode="auto">
          <a:xfrm flipV="1">
            <a:off x="2819400" y="5029200"/>
            <a:ext cx="1866900" cy="285750"/>
          </a:xfrm>
          <a:prstGeom prst="straightConnector1">
            <a:avLst/>
          </a:prstGeom>
          <a:solidFill>
            <a:schemeClr val="accent1"/>
          </a:solidFill>
          <a:ln w="12700" cap="flat" cmpd="sng" algn="ctr">
            <a:solidFill>
              <a:schemeClr val="tx1"/>
            </a:solidFill>
            <a:prstDash val="solid"/>
            <a:round/>
            <a:headEnd type="none" w="lg" len="med"/>
            <a:tailEnd type="arrow"/>
          </a:ln>
          <a:effectLst/>
        </p:spPr>
      </p:cxnSp>
      <p:sp>
        <p:nvSpPr>
          <p:cNvPr id="296" name="TextBox 295"/>
          <p:cNvSpPr txBox="1"/>
          <p:nvPr/>
        </p:nvSpPr>
        <p:spPr>
          <a:xfrm rot="19251893">
            <a:off x="3536216" y="1922552"/>
            <a:ext cx="1181397" cy="523220"/>
          </a:xfrm>
          <a:prstGeom prst="rect">
            <a:avLst/>
          </a:prstGeom>
          <a:noFill/>
        </p:spPr>
        <p:txBody>
          <a:bodyPr wrap="square" rtlCol="0">
            <a:spAutoFit/>
          </a:bodyPr>
          <a:lstStyle/>
          <a:p>
            <a:r>
              <a:rPr lang="en-US" dirty="0">
                <a:solidFill>
                  <a:srgbClr val="000000"/>
                </a:solidFill>
              </a:rPr>
              <a:t>Slider</a:t>
            </a:r>
          </a:p>
        </p:txBody>
      </p:sp>
      <p:sp>
        <p:nvSpPr>
          <p:cNvPr id="297" name="Rectangle 296"/>
          <p:cNvSpPr/>
          <p:nvPr/>
        </p:nvSpPr>
        <p:spPr bwMode="auto">
          <a:xfrm>
            <a:off x="1466850" y="-438150"/>
            <a:ext cx="3009900" cy="438150"/>
          </a:xfrm>
          <a:prstGeom prst="rect">
            <a:avLst/>
          </a:prstGeom>
          <a:solidFill>
            <a:schemeClr val="bg1"/>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eaLnBrk="1" hangingPunct="1"/>
            <a:endParaRPr lang="en-US" sz="1800">
              <a:solidFill>
                <a:srgbClr val="000000"/>
              </a:solidFill>
              <a:latin typeface="Century Gothic" pitchFamily="34" charset="0"/>
              <a:cs typeface="Arial" charset="0"/>
            </a:endParaRPr>
          </a:p>
        </p:txBody>
      </p:sp>
      <p:sp>
        <p:nvSpPr>
          <p:cNvPr id="298" name="TextBox 297"/>
          <p:cNvSpPr txBox="1"/>
          <p:nvPr/>
        </p:nvSpPr>
        <p:spPr>
          <a:xfrm>
            <a:off x="1098142" y="6334780"/>
            <a:ext cx="2145990" cy="523220"/>
          </a:xfrm>
          <a:prstGeom prst="rect">
            <a:avLst/>
          </a:prstGeom>
          <a:noFill/>
        </p:spPr>
        <p:txBody>
          <a:bodyPr wrap="square" rtlCol="0">
            <a:spAutoFit/>
          </a:bodyPr>
          <a:lstStyle/>
          <a:p>
            <a:r>
              <a:rPr lang="en-US" dirty="0">
                <a:solidFill>
                  <a:srgbClr val="000000"/>
                </a:solidFill>
              </a:rPr>
              <a:t>Purge valves</a:t>
            </a:r>
          </a:p>
        </p:txBody>
      </p:sp>
      <p:cxnSp>
        <p:nvCxnSpPr>
          <p:cNvPr id="299" name="Straight Arrow Connector 298"/>
          <p:cNvCxnSpPr>
            <a:stCxn id="298" idx="3"/>
            <a:endCxn id="269" idx="2"/>
          </p:cNvCxnSpPr>
          <p:nvPr/>
        </p:nvCxnSpPr>
        <p:spPr bwMode="auto">
          <a:xfrm>
            <a:off x="3244132" y="6596390"/>
            <a:ext cx="974544" cy="126462"/>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304" name="Straight Arrow Connector 303"/>
          <p:cNvCxnSpPr>
            <a:stCxn id="298" idx="1"/>
            <a:endCxn id="268" idx="2"/>
          </p:cNvCxnSpPr>
          <p:nvPr/>
        </p:nvCxnSpPr>
        <p:spPr bwMode="auto">
          <a:xfrm flipH="1">
            <a:off x="496199" y="6596390"/>
            <a:ext cx="601943" cy="58888"/>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307" name="Straight Arrow Connector 306"/>
          <p:cNvCxnSpPr>
            <a:stCxn id="296" idx="2"/>
            <a:endCxn id="198" idx="0"/>
          </p:cNvCxnSpPr>
          <p:nvPr/>
        </p:nvCxnSpPr>
        <p:spPr bwMode="auto">
          <a:xfrm>
            <a:off x="4292030" y="2387082"/>
            <a:ext cx="483287" cy="303679"/>
          </a:xfrm>
          <a:prstGeom prst="straightConnector1">
            <a:avLst/>
          </a:prstGeom>
          <a:solidFill>
            <a:schemeClr val="accent1"/>
          </a:solidFill>
          <a:ln w="12700" cap="flat" cmpd="sng" algn="ctr">
            <a:solidFill>
              <a:schemeClr val="tx1"/>
            </a:solidFill>
            <a:prstDash val="solid"/>
            <a:round/>
            <a:headEnd type="none" w="lg" len="med"/>
            <a:tailEnd type="arrow"/>
          </a:ln>
          <a:effectLst/>
        </p:spPr>
      </p:cxnSp>
      <p:sp>
        <p:nvSpPr>
          <p:cNvPr id="231" name="Rectangle 230"/>
          <p:cNvSpPr/>
          <p:nvPr/>
        </p:nvSpPr>
        <p:spPr bwMode="auto">
          <a:xfrm>
            <a:off x="469126" y="1415332"/>
            <a:ext cx="45719" cy="159026"/>
          </a:xfrm>
          <a:prstGeom prst="rec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eaLnBrk="1" hangingPunct="1"/>
            <a:endParaRPr lang="en-US" sz="1800">
              <a:solidFill>
                <a:srgbClr val="000000"/>
              </a:solidFill>
              <a:latin typeface="Century Gothic" pitchFamily="34" charset="0"/>
              <a:cs typeface="Arial" charset="0"/>
            </a:endParaRPr>
          </a:p>
        </p:txBody>
      </p:sp>
    </p:spTree>
    <p:extLst>
      <p:ext uri="{BB962C8B-B14F-4D97-AF65-F5344CB8AC3E}">
        <p14:creationId xmlns:p14="http://schemas.microsoft.com/office/powerpoint/2010/main" val="1388390824"/>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401" name="Rectangle 194"/>
          <p:cNvSpPr>
            <a:spLocks noChangeArrowheads="1"/>
          </p:cNvSpPr>
          <p:nvPr/>
        </p:nvSpPr>
        <p:spPr bwMode="auto">
          <a:xfrm>
            <a:off x="5318273" y="2368514"/>
            <a:ext cx="209895" cy="4928616"/>
          </a:xfrm>
          <a:prstGeom prst="rect">
            <a:avLst/>
          </a:prstGeom>
          <a:noFill/>
          <a:ln w="28575" algn="ctr">
            <a:solidFill>
              <a:srgbClr val="000000"/>
            </a:solidFill>
            <a:round/>
            <a:headEnd type="none" w="lg" len="med"/>
            <a:tailEnd type="none" w="lg" len="med"/>
          </a:ln>
        </p:spPr>
        <p:txBody>
          <a:bodyPr wrap="square">
            <a:noAutofit/>
          </a:bodyPr>
          <a:lstStyle/>
          <a:p>
            <a:pPr>
              <a:spcBef>
                <a:spcPct val="50000"/>
              </a:spcBef>
            </a:pPr>
            <a:endParaRPr lang="en-US">
              <a:solidFill>
                <a:srgbClr val="000000"/>
              </a:solidFill>
            </a:endParaRPr>
          </a:p>
        </p:txBody>
      </p:sp>
      <p:sp>
        <p:nvSpPr>
          <p:cNvPr id="256" name="Rectangle 112"/>
          <p:cNvSpPr>
            <a:spLocks noChangeArrowheads="1"/>
          </p:cNvSpPr>
          <p:nvPr/>
        </p:nvSpPr>
        <p:spPr bwMode="auto">
          <a:xfrm>
            <a:off x="5323830" y="6735248"/>
            <a:ext cx="201189" cy="523875"/>
          </a:xfrm>
          <a:prstGeom prst="rect">
            <a:avLst/>
          </a:prstGeom>
          <a:solidFill>
            <a:schemeClr val="accent2">
              <a:lumMod val="50000"/>
            </a:schemeClr>
          </a:solidFill>
          <a:ln w="12700">
            <a:noFill/>
            <a:miter lim="800000"/>
            <a:headEnd type="none" w="lg" len="med"/>
            <a:tailEnd type="none" w="lg" len="med"/>
          </a:ln>
        </p:spPr>
        <p:txBody>
          <a:bodyPr wrap="square" anchor="ctr">
            <a:noAutofit/>
          </a:bodyPr>
          <a:lstStyle/>
          <a:p>
            <a:endParaRPr lang="en-US">
              <a:solidFill>
                <a:srgbClr val="000000"/>
              </a:solidFill>
            </a:endParaRPr>
          </a:p>
        </p:txBody>
      </p:sp>
      <p:sp>
        <p:nvSpPr>
          <p:cNvPr id="13399" name="Rectangle 112"/>
          <p:cNvSpPr>
            <a:spLocks noChangeArrowheads="1"/>
          </p:cNvSpPr>
          <p:nvPr/>
        </p:nvSpPr>
        <p:spPr bwMode="auto">
          <a:xfrm>
            <a:off x="6819106" y="6410155"/>
            <a:ext cx="646113" cy="523875"/>
          </a:xfrm>
          <a:prstGeom prst="rect">
            <a:avLst/>
          </a:prstGeom>
          <a:solidFill>
            <a:srgbClr val="8EAED2"/>
          </a:solidFill>
          <a:ln w="12700">
            <a:noFill/>
            <a:miter lim="800000"/>
            <a:headEnd type="none" w="lg" len="med"/>
            <a:tailEnd type="none" w="lg" len="med"/>
          </a:ln>
        </p:spPr>
        <p:txBody>
          <a:bodyPr anchor="ctr">
            <a:noAutofit/>
          </a:bodyPr>
          <a:lstStyle/>
          <a:p>
            <a:endParaRPr lang="en-US">
              <a:solidFill>
                <a:srgbClr val="000000"/>
              </a:solidFill>
            </a:endParaRPr>
          </a:p>
        </p:txBody>
      </p:sp>
      <p:sp>
        <p:nvSpPr>
          <p:cNvPr id="13314" name="Rectangle 185"/>
          <p:cNvSpPr>
            <a:spLocks noChangeArrowheads="1"/>
          </p:cNvSpPr>
          <p:nvPr/>
        </p:nvSpPr>
        <p:spPr bwMode="auto">
          <a:xfrm>
            <a:off x="6224169" y="4303713"/>
            <a:ext cx="3144118" cy="2073024"/>
          </a:xfrm>
          <a:prstGeom prst="rect">
            <a:avLst/>
          </a:prstGeom>
          <a:solidFill>
            <a:srgbClr val="8EAED2"/>
          </a:solidFill>
          <a:ln w="12700" algn="ctr">
            <a:solidFill>
              <a:schemeClr val="bg2"/>
            </a:solidFill>
            <a:round/>
            <a:headEnd type="none" w="lg" len="med"/>
            <a:tailEnd type="none" w="lg" len="med"/>
          </a:ln>
        </p:spPr>
        <p:txBody>
          <a:bodyPr>
            <a:noAutofit/>
          </a:bodyPr>
          <a:lstStyle/>
          <a:p>
            <a:pPr>
              <a:spcBef>
                <a:spcPct val="50000"/>
              </a:spcBef>
            </a:pPr>
            <a:endParaRPr lang="en-US">
              <a:solidFill>
                <a:srgbClr val="000000"/>
              </a:solidFill>
            </a:endParaRPr>
          </a:p>
        </p:txBody>
      </p:sp>
      <p:sp>
        <p:nvSpPr>
          <p:cNvPr id="13330" name="Line 117"/>
          <p:cNvSpPr>
            <a:spLocks noChangeShapeType="1"/>
          </p:cNvSpPr>
          <p:nvPr/>
        </p:nvSpPr>
        <p:spPr bwMode="auto">
          <a:xfrm>
            <a:off x="8197850" y="60381"/>
            <a:ext cx="0" cy="4183811"/>
          </a:xfrm>
          <a:prstGeom prst="line">
            <a:avLst/>
          </a:prstGeom>
          <a:noFill/>
          <a:ln w="12700">
            <a:solidFill>
              <a:schemeClr val="tx1"/>
            </a:solidFill>
            <a:round/>
            <a:headEnd type="none" w="lg" len="med"/>
            <a:tailEnd type="none" w="lg" len="med"/>
          </a:ln>
        </p:spPr>
        <p:txBody>
          <a:bodyPr wrap="square" anchor="ctr">
            <a:noAutofit/>
          </a:bodyPr>
          <a:lstStyle/>
          <a:p>
            <a:endParaRPr lang="en-US">
              <a:solidFill>
                <a:srgbClr val="000000"/>
              </a:solidFill>
            </a:endParaRPr>
          </a:p>
        </p:txBody>
      </p:sp>
      <p:sp>
        <p:nvSpPr>
          <p:cNvPr id="13331" name="Line 119"/>
          <p:cNvSpPr>
            <a:spLocks noChangeShapeType="1"/>
          </p:cNvSpPr>
          <p:nvPr/>
        </p:nvSpPr>
        <p:spPr bwMode="auto">
          <a:xfrm>
            <a:off x="1354348" y="2674249"/>
            <a:ext cx="4019730" cy="0"/>
          </a:xfrm>
          <a:prstGeom prst="line">
            <a:avLst/>
          </a:prstGeom>
          <a:noFill/>
          <a:ln w="12700">
            <a:solidFill>
              <a:schemeClr val="tx1"/>
            </a:solidFill>
            <a:prstDash val="dash"/>
            <a:round/>
            <a:headEnd type="none" w="lg" len="med"/>
            <a:tailEnd type="none" w="lg" len="med"/>
          </a:ln>
        </p:spPr>
        <p:txBody>
          <a:bodyPr wrap="square" anchor="ctr">
            <a:noAutofit/>
          </a:bodyPr>
          <a:lstStyle/>
          <a:p>
            <a:endParaRPr lang="en-US">
              <a:solidFill>
                <a:srgbClr val="000000"/>
              </a:solidFill>
            </a:endParaRPr>
          </a:p>
        </p:txBody>
      </p:sp>
      <p:sp>
        <p:nvSpPr>
          <p:cNvPr id="13333" name="Line 127"/>
          <p:cNvSpPr>
            <a:spLocks noChangeShapeType="1"/>
          </p:cNvSpPr>
          <p:nvPr/>
        </p:nvSpPr>
        <p:spPr bwMode="auto">
          <a:xfrm flipH="1">
            <a:off x="3678238" y="39688"/>
            <a:ext cx="4529137" cy="3746500"/>
          </a:xfrm>
          <a:prstGeom prst="line">
            <a:avLst/>
          </a:prstGeom>
          <a:noFill/>
          <a:ln w="76200">
            <a:solidFill>
              <a:srgbClr val="000000"/>
            </a:solidFill>
            <a:round/>
            <a:headEnd type="none" w="lg" len="med"/>
            <a:tailEnd type="none" w="lg" len="med"/>
          </a:ln>
        </p:spPr>
        <p:txBody>
          <a:bodyPr anchor="ctr">
            <a:noAutofit/>
          </a:bodyPr>
          <a:lstStyle/>
          <a:p>
            <a:endParaRPr lang="en-US">
              <a:solidFill>
                <a:srgbClr val="000000"/>
              </a:solidFill>
            </a:endParaRPr>
          </a:p>
        </p:txBody>
      </p:sp>
      <p:sp>
        <p:nvSpPr>
          <p:cNvPr id="13392" name="Line 198"/>
          <p:cNvSpPr>
            <a:spLocks noChangeShapeType="1"/>
          </p:cNvSpPr>
          <p:nvPr/>
        </p:nvSpPr>
        <p:spPr bwMode="auto">
          <a:xfrm flipH="1">
            <a:off x="1485900" y="1988820"/>
            <a:ext cx="0" cy="685369"/>
          </a:xfrm>
          <a:prstGeom prst="line">
            <a:avLst/>
          </a:prstGeom>
          <a:noFill/>
          <a:ln w="12700">
            <a:solidFill>
              <a:schemeClr val="tx1"/>
            </a:solidFill>
            <a:round/>
            <a:headEnd type="triangle" w="med" len="med"/>
            <a:tailEnd type="triangle" w="med" len="med"/>
          </a:ln>
        </p:spPr>
        <p:txBody>
          <a:bodyPr wrap="square" anchor="ctr">
            <a:noAutofit/>
          </a:bodyPr>
          <a:lstStyle/>
          <a:p>
            <a:endParaRPr lang="en-US">
              <a:solidFill>
                <a:srgbClr val="000000"/>
              </a:solidFill>
            </a:endParaRPr>
          </a:p>
        </p:txBody>
      </p:sp>
      <p:sp>
        <p:nvSpPr>
          <p:cNvPr id="13393" name="Rectangle 199"/>
          <p:cNvSpPr>
            <a:spLocks noChangeArrowheads="1"/>
          </p:cNvSpPr>
          <p:nvPr/>
        </p:nvSpPr>
        <p:spPr bwMode="auto">
          <a:xfrm rot="16200000">
            <a:off x="1341244" y="2155841"/>
            <a:ext cx="295073" cy="400110"/>
          </a:xfrm>
          <a:prstGeom prst="rect">
            <a:avLst/>
          </a:prstGeom>
          <a:solidFill>
            <a:schemeClr val="bg1"/>
          </a:solidFill>
          <a:ln w="12700">
            <a:noFill/>
            <a:miter lim="800000"/>
            <a:headEnd type="none" w="lg" len="med"/>
            <a:tailEnd type="none" w="lg" len="med"/>
          </a:ln>
        </p:spPr>
        <p:txBody>
          <a:bodyPr wrap="square">
            <a:noAutofit/>
          </a:bodyPr>
          <a:lstStyle/>
          <a:p>
            <a:r>
              <a:rPr lang="en-US" sz="2000" b="1" dirty="0">
                <a:solidFill>
                  <a:srgbClr val="000000"/>
                </a:solidFill>
              </a:rPr>
              <a:t>H</a:t>
            </a:r>
          </a:p>
        </p:txBody>
      </p:sp>
      <p:sp>
        <p:nvSpPr>
          <p:cNvPr id="13394" name="Rectangle 115"/>
          <p:cNvSpPr>
            <a:spLocks noChangeArrowheads="1"/>
          </p:cNvSpPr>
          <p:nvPr/>
        </p:nvSpPr>
        <p:spPr bwMode="auto">
          <a:xfrm>
            <a:off x="7786540" y="4149306"/>
            <a:ext cx="822622" cy="350748"/>
          </a:xfrm>
          <a:prstGeom prst="rect">
            <a:avLst/>
          </a:prstGeom>
          <a:solidFill>
            <a:srgbClr val="F14343"/>
          </a:solidFill>
          <a:ln w="12700">
            <a:solidFill>
              <a:schemeClr val="tx1"/>
            </a:solidFill>
            <a:miter lim="800000"/>
            <a:headEnd type="none" w="lg" len="med"/>
            <a:tailEnd type="none" w="lg" len="med"/>
          </a:ln>
        </p:spPr>
        <p:txBody>
          <a:bodyPr wrap="square" anchor="ctr">
            <a:noAutofit/>
          </a:bodyPr>
          <a:lstStyle/>
          <a:p>
            <a:endParaRPr lang="en-US">
              <a:solidFill>
                <a:srgbClr val="000000"/>
              </a:solidFill>
            </a:endParaRPr>
          </a:p>
        </p:txBody>
      </p:sp>
      <p:grpSp>
        <p:nvGrpSpPr>
          <p:cNvPr id="3" name="Group 214"/>
          <p:cNvGrpSpPr/>
          <p:nvPr/>
        </p:nvGrpSpPr>
        <p:grpSpPr>
          <a:xfrm>
            <a:off x="6472238" y="4264025"/>
            <a:ext cx="328612" cy="1816141"/>
            <a:chOff x="6472238" y="4264025"/>
            <a:chExt cx="328612" cy="2157413"/>
          </a:xfrm>
        </p:grpSpPr>
        <p:pic>
          <p:nvPicPr>
            <p:cNvPr id="13317" name="Picture 23"/>
            <p:cNvPicPr>
              <a:picLocks noChangeAspect="1" noChangeArrowheads="1"/>
            </p:cNvPicPr>
            <p:nvPr/>
          </p:nvPicPr>
          <p:blipFill>
            <a:blip r:embed="rId3" cstate="print"/>
            <a:srcRect/>
            <a:stretch>
              <a:fillRect/>
            </a:stretch>
          </p:blipFill>
          <p:spPr bwMode="auto">
            <a:xfrm>
              <a:off x="6472238" y="4264025"/>
              <a:ext cx="130175" cy="2157413"/>
            </a:xfrm>
            <a:prstGeom prst="rect">
              <a:avLst/>
            </a:prstGeom>
            <a:noFill/>
            <a:ln w="12700">
              <a:noFill/>
              <a:miter lim="800000"/>
              <a:headEnd type="none" w="lg" len="med"/>
              <a:tailEnd type="none" w="lg" len="med"/>
            </a:ln>
          </p:spPr>
        </p:pic>
        <p:grpSp>
          <p:nvGrpSpPr>
            <p:cNvPr id="4" name="Group 24"/>
            <p:cNvGrpSpPr>
              <a:grpSpLocks/>
            </p:cNvGrpSpPr>
            <p:nvPr/>
          </p:nvGrpSpPr>
          <p:grpSpPr bwMode="auto">
            <a:xfrm>
              <a:off x="6646863" y="4275138"/>
              <a:ext cx="153987" cy="2084387"/>
              <a:chOff x="3703" y="1140"/>
              <a:chExt cx="144" cy="1959"/>
            </a:xfrm>
          </p:grpSpPr>
          <p:sp>
            <p:nvSpPr>
              <p:cNvPr id="13426" name="Line 25"/>
              <p:cNvSpPr>
                <a:spLocks noChangeShapeType="1"/>
              </p:cNvSpPr>
              <p:nvPr/>
            </p:nvSpPr>
            <p:spPr bwMode="auto">
              <a:xfrm flipV="1">
                <a:off x="3847" y="1524"/>
                <a:ext cx="0" cy="1575"/>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27" name="Line 26"/>
              <p:cNvSpPr>
                <a:spLocks noChangeShapeType="1"/>
              </p:cNvSpPr>
              <p:nvPr/>
            </p:nvSpPr>
            <p:spPr bwMode="auto">
              <a:xfrm flipH="1">
                <a:off x="3703" y="261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8" name="Line 27"/>
              <p:cNvSpPr>
                <a:spLocks noChangeShapeType="1"/>
              </p:cNvSpPr>
              <p:nvPr/>
            </p:nvSpPr>
            <p:spPr bwMode="auto">
              <a:xfrm flipH="1">
                <a:off x="3703" y="252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9" name="Line 28"/>
              <p:cNvSpPr>
                <a:spLocks noChangeShapeType="1"/>
              </p:cNvSpPr>
              <p:nvPr/>
            </p:nvSpPr>
            <p:spPr bwMode="auto">
              <a:xfrm flipH="1">
                <a:off x="3703" y="242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0" name="Line 29"/>
              <p:cNvSpPr>
                <a:spLocks noChangeShapeType="1"/>
              </p:cNvSpPr>
              <p:nvPr/>
            </p:nvSpPr>
            <p:spPr bwMode="auto">
              <a:xfrm flipH="1">
                <a:off x="3703" y="233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1" name="Line 30"/>
              <p:cNvSpPr>
                <a:spLocks noChangeShapeType="1"/>
              </p:cNvSpPr>
              <p:nvPr/>
            </p:nvSpPr>
            <p:spPr bwMode="auto">
              <a:xfrm flipH="1">
                <a:off x="3703" y="223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2" name="Line 31"/>
              <p:cNvSpPr>
                <a:spLocks noChangeShapeType="1"/>
              </p:cNvSpPr>
              <p:nvPr/>
            </p:nvSpPr>
            <p:spPr bwMode="auto">
              <a:xfrm flipH="1">
                <a:off x="3703" y="213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3" name="Line 32"/>
              <p:cNvSpPr>
                <a:spLocks noChangeShapeType="1"/>
              </p:cNvSpPr>
              <p:nvPr/>
            </p:nvSpPr>
            <p:spPr bwMode="auto">
              <a:xfrm flipH="1">
                <a:off x="3703" y="204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4" name="Line 33"/>
              <p:cNvSpPr>
                <a:spLocks noChangeShapeType="1"/>
              </p:cNvSpPr>
              <p:nvPr/>
            </p:nvSpPr>
            <p:spPr bwMode="auto">
              <a:xfrm flipH="1">
                <a:off x="3703" y="194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5" name="Line 34"/>
              <p:cNvSpPr>
                <a:spLocks noChangeShapeType="1"/>
              </p:cNvSpPr>
              <p:nvPr/>
            </p:nvSpPr>
            <p:spPr bwMode="auto">
              <a:xfrm flipH="1">
                <a:off x="3703" y="185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6" name="Line 35"/>
              <p:cNvSpPr>
                <a:spLocks noChangeShapeType="1"/>
              </p:cNvSpPr>
              <p:nvPr/>
            </p:nvSpPr>
            <p:spPr bwMode="auto">
              <a:xfrm flipH="1">
                <a:off x="3703" y="175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7" name="Line 36"/>
              <p:cNvSpPr>
                <a:spLocks noChangeShapeType="1"/>
              </p:cNvSpPr>
              <p:nvPr/>
            </p:nvSpPr>
            <p:spPr bwMode="auto">
              <a:xfrm flipH="1">
                <a:off x="3703" y="165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8" name="Line 37"/>
              <p:cNvSpPr>
                <a:spLocks noChangeShapeType="1"/>
              </p:cNvSpPr>
              <p:nvPr/>
            </p:nvSpPr>
            <p:spPr bwMode="auto">
              <a:xfrm flipH="1">
                <a:off x="3703" y="156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9" name="Line 38"/>
              <p:cNvSpPr>
                <a:spLocks noChangeShapeType="1"/>
              </p:cNvSpPr>
              <p:nvPr/>
            </p:nvSpPr>
            <p:spPr bwMode="auto">
              <a:xfrm flipH="1">
                <a:off x="3799" y="257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0" name="Line 39"/>
              <p:cNvSpPr>
                <a:spLocks noChangeShapeType="1"/>
              </p:cNvSpPr>
              <p:nvPr/>
            </p:nvSpPr>
            <p:spPr bwMode="auto">
              <a:xfrm flipH="1">
                <a:off x="3799" y="247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1" name="Line 40"/>
              <p:cNvSpPr>
                <a:spLocks noChangeShapeType="1"/>
              </p:cNvSpPr>
              <p:nvPr/>
            </p:nvSpPr>
            <p:spPr bwMode="auto">
              <a:xfrm flipH="1">
                <a:off x="3799" y="237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2" name="Line 41"/>
              <p:cNvSpPr>
                <a:spLocks noChangeShapeType="1"/>
              </p:cNvSpPr>
              <p:nvPr/>
            </p:nvSpPr>
            <p:spPr bwMode="auto">
              <a:xfrm flipH="1">
                <a:off x="3799" y="228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3" name="Line 42"/>
              <p:cNvSpPr>
                <a:spLocks noChangeShapeType="1"/>
              </p:cNvSpPr>
              <p:nvPr/>
            </p:nvSpPr>
            <p:spPr bwMode="auto">
              <a:xfrm flipH="1">
                <a:off x="3799" y="218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4" name="Line 43"/>
              <p:cNvSpPr>
                <a:spLocks noChangeShapeType="1"/>
              </p:cNvSpPr>
              <p:nvPr/>
            </p:nvSpPr>
            <p:spPr bwMode="auto">
              <a:xfrm flipH="1">
                <a:off x="3799" y="209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5" name="Line 44"/>
              <p:cNvSpPr>
                <a:spLocks noChangeShapeType="1"/>
              </p:cNvSpPr>
              <p:nvPr/>
            </p:nvSpPr>
            <p:spPr bwMode="auto">
              <a:xfrm flipH="1">
                <a:off x="3799" y="199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6" name="Line 45"/>
              <p:cNvSpPr>
                <a:spLocks noChangeShapeType="1"/>
              </p:cNvSpPr>
              <p:nvPr/>
            </p:nvSpPr>
            <p:spPr bwMode="auto">
              <a:xfrm flipH="1">
                <a:off x="3799" y="189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7" name="Line 46"/>
              <p:cNvSpPr>
                <a:spLocks noChangeShapeType="1"/>
              </p:cNvSpPr>
              <p:nvPr/>
            </p:nvSpPr>
            <p:spPr bwMode="auto">
              <a:xfrm flipH="1">
                <a:off x="3799" y="180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8" name="Line 47"/>
              <p:cNvSpPr>
                <a:spLocks noChangeShapeType="1"/>
              </p:cNvSpPr>
              <p:nvPr/>
            </p:nvSpPr>
            <p:spPr bwMode="auto">
              <a:xfrm flipH="1">
                <a:off x="3799" y="170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9" name="Line 48"/>
              <p:cNvSpPr>
                <a:spLocks noChangeShapeType="1"/>
              </p:cNvSpPr>
              <p:nvPr/>
            </p:nvSpPr>
            <p:spPr bwMode="auto">
              <a:xfrm flipH="1">
                <a:off x="3799" y="161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0" name="Line 49"/>
              <p:cNvSpPr>
                <a:spLocks noChangeShapeType="1"/>
              </p:cNvSpPr>
              <p:nvPr/>
            </p:nvSpPr>
            <p:spPr bwMode="auto">
              <a:xfrm flipV="1">
                <a:off x="3847" y="1140"/>
                <a:ext cx="0" cy="1104"/>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1" name="Line 50"/>
              <p:cNvSpPr>
                <a:spLocks noChangeShapeType="1"/>
              </p:cNvSpPr>
              <p:nvPr/>
            </p:nvSpPr>
            <p:spPr bwMode="auto">
              <a:xfrm flipH="1">
                <a:off x="3703" y="223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2" name="Line 51"/>
              <p:cNvSpPr>
                <a:spLocks noChangeShapeType="1"/>
              </p:cNvSpPr>
              <p:nvPr/>
            </p:nvSpPr>
            <p:spPr bwMode="auto">
              <a:xfrm flipH="1">
                <a:off x="3703" y="213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3" name="Line 52"/>
              <p:cNvSpPr>
                <a:spLocks noChangeShapeType="1"/>
              </p:cNvSpPr>
              <p:nvPr/>
            </p:nvSpPr>
            <p:spPr bwMode="auto">
              <a:xfrm flipH="1">
                <a:off x="3703" y="204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4" name="Line 53"/>
              <p:cNvSpPr>
                <a:spLocks noChangeShapeType="1"/>
              </p:cNvSpPr>
              <p:nvPr/>
            </p:nvSpPr>
            <p:spPr bwMode="auto">
              <a:xfrm flipH="1">
                <a:off x="3703" y="194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5" name="Line 54"/>
              <p:cNvSpPr>
                <a:spLocks noChangeShapeType="1"/>
              </p:cNvSpPr>
              <p:nvPr/>
            </p:nvSpPr>
            <p:spPr bwMode="auto">
              <a:xfrm flipH="1">
                <a:off x="3703" y="185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6" name="Line 55"/>
              <p:cNvSpPr>
                <a:spLocks noChangeShapeType="1"/>
              </p:cNvSpPr>
              <p:nvPr/>
            </p:nvSpPr>
            <p:spPr bwMode="auto">
              <a:xfrm flipH="1">
                <a:off x="3703" y="175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7" name="Line 56"/>
              <p:cNvSpPr>
                <a:spLocks noChangeShapeType="1"/>
              </p:cNvSpPr>
              <p:nvPr/>
            </p:nvSpPr>
            <p:spPr bwMode="auto">
              <a:xfrm flipH="1">
                <a:off x="3703" y="165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8" name="Line 57"/>
              <p:cNvSpPr>
                <a:spLocks noChangeShapeType="1"/>
              </p:cNvSpPr>
              <p:nvPr/>
            </p:nvSpPr>
            <p:spPr bwMode="auto">
              <a:xfrm flipH="1">
                <a:off x="3703" y="156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9" name="Line 58"/>
              <p:cNvSpPr>
                <a:spLocks noChangeShapeType="1"/>
              </p:cNvSpPr>
              <p:nvPr/>
            </p:nvSpPr>
            <p:spPr bwMode="auto">
              <a:xfrm flipH="1">
                <a:off x="3703" y="146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0" name="Line 59"/>
              <p:cNvSpPr>
                <a:spLocks noChangeShapeType="1"/>
              </p:cNvSpPr>
              <p:nvPr/>
            </p:nvSpPr>
            <p:spPr bwMode="auto">
              <a:xfrm flipH="1">
                <a:off x="3703" y="137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1" name="Line 60"/>
              <p:cNvSpPr>
                <a:spLocks noChangeShapeType="1"/>
              </p:cNvSpPr>
              <p:nvPr/>
            </p:nvSpPr>
            <p:spPr bwMode="auto">
              <a:xfrm flipH="1">
                <a:off x="3703" y="127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2" name="Line 61"/>
              <p:cNvSpPr>
                <a:spLocks noChangeShapeType="1"/>
              </p:cNvSpPr>
              <p:nvPr/>
            </p:nvSpPr>
            <p:spPr bwMode="auto">
              <a:xfrm flipH="1">
                <a:off x="3703" y="117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3" name="Line 62"/>
              <p:cNvSpPr>
                <a:spLocks noChangeShapeType="1"/>
              </p:cNvSpPr>
              <p:nvPr/>
            </p:nvSpPr>
            <p:spPr bwMode="auto">
              <a:xfrm flipH="1">
                <a:off x="3799" y="218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4" name="Line 63"/>
              <p:cNvSpPr>
                <a:spLocks noChangeShapeType="1"/>
              </p:cNvSpPr>
              <p:nvPr/>
            </p:nvSpPr>
            <p:spPr bwMode="auto">
              <a:xfrm flipH="1">
                <a:off x="3799" y="209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5" name="Line 64"/>
              <p:cNvSpPr>
                <a:spLocks noChangeShapeType="1"/>
              </p:cNvSpPr>
              <p:nvPr/>
            </p:nvSpPr>
            <p:spPr bwMode="auto">
              <a:xfrm flipH="1">
                <a:off x="3799" y="199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6" name="Line 65"/>
              <p:cNvSpPr>
                <a:spLocks noChangeShapeType="1"/>
              </p:cNvSpPr>
              <p:nvPr/>
            </p:nvSpPr>
            <p:spPr bwMode="auto">
              <a:xfrm flipH="1">
                <a:off x="3799" y="189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7" name="Line 66"/>
              <p:cNvSpPr>
                <a:spLocks noChangeShapeType="1"/>
              </p:cNvSpPr>
              <p:nvPr/>
            </p:nvSpPr>
            <p:spPr bwMode="auto">
              <a:xfrm flipH="1">
                <a:off x="3799" y="180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8" name="Line 67"/>
              <p:cNvSpPr>
                <a:spLocks noChangeShapeType="1"/>
              </p:cNvSpPr>
              <p:nvPr/>
            </p:nvSpPr>
            <p:spPr bwMode="auto">
              <a:xfrm flipH="1">
                <a:off x="3799" y="170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9" name="Line 68"/>
              <p:cNvSpPr>
                <a:spLocks noChangeShapeType="1"/>
              </p:cNvSpPr>
              <p:nvPr/>
            </p:nvSpPr>
            <p:spPr bwMode="auto">
              <a:xfrm flipH="1">
                <a:off x="3799" y="161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0" name="Line 69"/>
              <p:cNvSpPr>
                <a:spLocks noChangeShapeType="1"/>
              </p:cNvSpPr>
              <p:nvPr/>
            </p:nvSpPr>
            <p:spPr bwMode="auto">
              <a:xfrm flipH="1">
                <a:off x="3799" y="151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1" name="Line 70"/>
              <p:cNvSpPr>
                <a:spLocks noChangeShapeType="1"/>
              </p:cNvSpPr>
              <p:nvPr/>
            </p:nvSpPr>
            <p:spPr bwMode="auto">
              <a:xfrm flipH="1">
                <a:off x="3799" y="141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2" name="Line 71"/>
              <p:cNvSpPr>
                <a:spLocks noChangeShapeType="1"/>
              </p:cNvSpPr>
              <p:nvPr/>
            </p:nvSpPr>
            <p:spPr bwMode="auto">
              <a:xfrm flipH="1">
                <a:off x="3799" y="132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3" name="Line 72"/>
              <p:cNvSpPr>
                <a:spLocks noChangeShapeType="1"/>
              </p:cNvSpPr>
              <p:nvPr/>
            </p:nvSpPr>
            <p:spPr bwMode="auto">
              <a:xfrm flipH="1">
                <a:off x="3799" y="122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4" name="Line 73"/>
              <p:cNvSpPr>
                <a:spLocks noChangeShapeType="1"/>
              </p:cNvSpPr>
              <p:nvPr/>
            </p:nvSpPr>
            <p:spPr bwMode="auto">
              <a:xfrm flipH="1">
                <a:off x="3703" y="3099"/>
                <a:ext cx="144"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75" name="Line 74"/>
              <p:cNvSpPr>
                <a:spLocks noChangeShapeType="1"/>
              </p:cNvSpPr>
              <p:nvPr/>
            </p:nvSpPr>
            <p:spPr bwMode="auto">
              <a:xfrm flipH="1">
                <a:off x="3703" y="300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6" name="Line 75"/>
              <p:cNvSpPr>
                <a:spLocks noChangeShapeType="1"/>
              </p:cNvSpPr>
              <p:nvPr/>
            </p:nvSpPr>
            <p:spPr bwMode="auto">
              <a:xfrm flipH="1">
                <a:off x="3703" y="290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7" name="Line 76"/>
              <p:cNvSpPr>
                <a:spLocks noChangeShapeType="1"/>
              </p:cNvSpPr>
              <p:nvPr/>
            </p:nvSpPr>
            <p:spPr bwMode="auto">
              <a:xfrm flipH="1">
                <a:off x="3703" y="281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8" name="Line 77"/>
              <p:cNvSpPr>
                <a:spLocks noChangeShapeType="1"/>
              </p:cNvSpPr>
              <p:nvPr/>
            </p:nvSpPr>
            <p:spPr bwMode="auto">
              <a:xfrm flipH="1">
                <a:off x="3703" y="271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9" name="Line 78"/>
              <p:cNvSpPr>
                <a:spLocks noChangeShapeType="1"/>
              </p:cNvSpPr>
              <p:nvPr/>
            </p:nvSpPr>
            <p:spPr bwMode="auto">
              <a:xfrm flipH="1">
                <a:off x="3799" y="305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0" name="Line 79"/>
              <p:cNvSpPr>
                <a:spLocks noChangeShapeType="1"/>
              </p:cNvSpPr>
              <p:nvPr/>
            </p:nvSpPr>
            <p:spPr bwMode="auto">
              <a:xfrm flipH="1">
                <a:off x="3799" y="295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1" name="Line 80"/>
              <p:cNvSpPr>
                <a:spLocks noChangeShapeType="1"/>
              </p:cNvSpPr>
              <p:nvPr/>
            </p:nvSpPr>
            <p:spPr bwMode="auto">
              <a:xfrm flipH="1">
                <a:off x="3799" y="285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2" name="Line 81"/>
              <p:cNvSpPr>
                <a:spLocks noChangeShapeType="1"/>
              </p:cNvSpPr>
              <p:nvPr/>
            </p:nvSpPr>
            <p:spPr bwMode="auto">
              <a:xfrm flipH="1">
                <a:off x="3799" y="276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3" name="Line 82"/>
              <p:cNvSpPr>
                <a:spLocks noChangeShapeType="1"/>
              </p:cNvSpPr>
              <p:nvPr/>
            </p:nvSpPr>
            <p:spPr bwMode="auto">
              <a:xfrm flipH="1">
                <a:off x="3799" y="266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grpSp>
        <p:nvGrpSpPr>
          <p:cNvPr id="5" name="Group 83"/>
          <p:cNvGrpSpPr>
            <a:grpSpLocks/>
          </p:cNvGrpSpPr>
          <p:nvPr/>
        </p:nvGrpSpPr>
        <p:grpSpPr bwMode="auto">
          <a:xfrm>
            <a:off x="6827838" y="5943775"/>
            <a:ext cx="620712" cy="88900"/>
            <a:chOff x="4147" y="3703"/>
            <a:chExt cx="391" cy="56"/>
          </a:xfrm>
        </p:grpSpPr>
        <p:sp>
          <p:nvSpPr>
            <p:cNvPr id="13421" name="Oval 84"/>
            <p:cNvSpPr>
              <a:spLocks noChangeArrowheads="1"/>
            </p:cNvSpPr>
            <p:nvPr/>
          </p:nvSpPr>
          <p:spPr bwMode="auto">
            <a:xfrm>
              <a:off x="4147"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2" name="Oval 85"/>
            <p:cNvSpPr>
              <a:spLocks noChangeArrowheads="1"/>
            </p:cNvSpPr>
            <p:nvPr/>
          </p:nvSpPr>
          <p:spPr bwMode="auto">
            <a:xfrm>
              <a:off x="4230"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3" name="Oval 86"/>
            <p:cNvSpPr>
              <a:spLocks noChangeArrowheads="1"/>
            </p:cNvSpPr>
            <p:nvPr/>
          </p:nvSpPr>
          <p:spPr bwMode="auto">
            <a:xfrm>
              <a:off x="4314"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4" name="Oval 87"/>
            <p:cNvSpPr>
              <a:spLocks noChangeArrowheads="1"/>
            </p:cNvSpPr>
            <p:nvPr/>
          </p:nvSpPr>
          <p:spPr bwMode="auto">
            <a:xfrm>
              <a:off x="4398"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5" name="Oval 88"/>
            <p:cNvSpPr>
              <a:spLocks noChangeArrowheads="1"/>
            </p:cNvSpPr>
            <p:nvPr/>
          </p:nvSpPr>
          <p:spPr bwMode="auto">
            <a:xfrm>
              <a:off x="4482"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6" name="Group 89"/>
          <p:cNvGrpSpPr>
            <a:grpSpLocks/>
          </p:cNvGrpSpPr>
          <p:nvPr/>
        </p:nvGrpSpPr>
        <p:grpSpPr bwMode="auto">
          <a:xfrm>
            <a:off x="6961188" y="5778497"/>
            <a:ext cx="355600" cy="88900"/>
            <a:chOff x="4235" y="3596"/>
            <a:chExt cx="224" cy="56"/>
          </a:xfrm>
        </p:grpSpPr>
        <p:sp>
          <p:nvSpPr>
            <p:cNvPr id="13418" name="Oval 90"/>
            <p:cNvSpPr>
              <a:spLocks noChangeArrowheads="1"/>
            </p:cNvSpPr>
            <p:nvPr/>
          </p:nvSpPr>
          <p:spPr bwMode="auto">
            <a:xfrm>
              <a:off x="4235"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9" name="Oval 91"/>
            <p:cNvSpPr>
              <a:spLocks noChangeArrowheads="1"/>
            </p:cNvSpPr>
            <p:nvPr/>
          </p:nvSpPr>
          <p:spPr bwMode="auto">
            <a:xfrm>
              <a:off x="4319"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0" name="Oval 92"/>
            <p:cNvSpPr>
              <a:spLocks noChangeArrowheads="1"/>
            </p:cNvSpPr>
            <p:nvPr/>
          </p:nvSpPr>
          <p:spPr bwMode="auto">
            <a:xfrm>
              <a:off x="4403"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7" name="Group 93"/>
          <p:cNvGrpSpPr>
            <a:grpSpLocks/>
          </p:cNvGrpSpPr>
          <p:nvPr/>
        </p:nvGrpSpPr>
        <p:grpSpPr bwMode="auto">
          <a:xfrm>
            <a:off x="6961188" y="5613221"/>
            <a:ext cx="355600" cy="88900"/>
            <a:chOff x="4233" y="3461"/>
            <a:chExt cx="224" cy="56"/>
          </a:xfrm>
        </p:grpSpPr>
        <p:sp>
          <p:nvSpPr>
            <p:cNvPr id="13415" name="Oval 94"/>
            <p:cNvSpPr>
              <a:spLocks noChangeArrowheads="1"/>
            </p:cNvSpPr>
            <p:nvPr/>
          </p:nvSpPr>
          <p:spPr bwMode="auto">
            <a:xfrm>
              <a:off x="4233"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6" name="Oval 95"/>
            <p:cNvSpPr>
              <a:spLocks noChangeArrowheads="1"/>
            </p:cNvSpPr>
            <p:nvPr/>
          </p:nvSpPr>
          <p:spPr bwMode="auto">
            <a:xfrm>
              <a:off x="4317"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7" name="Oval 96"/>
            <p:cNvSpPr>
              <a:spLocks noChangeArrowheads="1"/>
            </p:cNvSpPr>
            <p:nvPr/>
          </p:nvSpPr>
          <p:spPr bwMode="auto">
            <a:xfrm>
              <a:off x="4401"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8" name="Group 97"/>
          <p:cNvGrpSpPr>
            <a:grpSpLocks/>
          </p:cNvGrpSpPr>
          <p:nvPr/>
        </p:nvGrpSpPr>
        <p:grpSpPr bwMode="auto">
          <a:xfrm>
            <a:off x="7026275" y="5447945"/>
            <a:ext cx="222250" cy="88900"/>
            <a:chOff x="4231" y="3326"/>
            <a:chExt cx="140" cy="56"/>
          </a:xfrm>
        </p:grpSpPr>
        <p:sp>
          <p:nvSpPr>
            <p:cNvPr id="13413" name="Oval 98"/>
            <p:cNvSpPr>
              <a:spLocks noChangeArrowheads="1"/>
            </p:cNvSpPr>
            <p:nvPr/>
          </p:nvSpPr>
          <p:spPr bwMode="auto">
            <a:xfrm>
              <a:off x="4231" y="332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4" name="Oval 99"/>
            <p:cNvSpPr>
              <a:spLocks noChangeArrowheads="1"/>
            </p:cNvSpPr>
            <p:nvPr/>
          </p:nvSpPr>
          <p:spPr bwMode="auto">
            <a:xfrm>
              <a:off x="4315" y="332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9" name="Group 100"/>
          <p:cNvGrpSpPr>
            <a:grpSpLocks/>
          </p:cNvGrpSpPr>
          <p:nvPr/>
        </p:nvGrpSpPr>
        <p:grpSpPr bwMode="auto">
          <a:xfrm>
            <a:off x="7026275" y="5282669"/>
            <a:ext cx="222250" cy="88900"/>
            <a:chOff x="4229" y="3191"/>
            <a:chExt cx="140" cy="56"/>
          </a:xfrm>
        </p:grpSpPr>
        <p:sp>
          <p:nvSpPr>
            <p:cNvPr id="13411" name="Oval 101"/>
            <p:cNvSpPr>
              <a:spLocks noChangeArrowheads="1"/>
            </p:cNvSpPr>
            <p:nvPr/>
          </p:nvSpPr>
          <p:spPr bwMode="auto">
            <a:xfrm>
              <a:off x="4229" y="319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2" name="Oval 102"/>
            <p:cNvSpPr>
              <a:spLocks noChangeArrowheads="1"/>
            </p:cNvSpPr>
            <p:nvPr/>
          </p:nvSpPr>
          <p:spPr bwMode="auto">
            <a:xfrm>
              <a:off x="4313" y="319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10" name="Group 103"/>
          <p:cNvGrpSpPr>
            <a:grpSpLocks/>
          </p:cNvGrpSpPr>
          <p:nvPr/>
        </p:nvGrpSpPr>
        <p:grpSpPr bwMode="auto">
          <a:xfrm>
            <a:off x="7026275" y="5117393"/>
            <a:ext cx="222250" cy="88900"/>
            <a:chOff x="4227" y="3056"/>
            <a:chExt cx="140" cy="56"/>
          </a:xfrm>
        </p:grpSpPr>
        <p:sp>
          <p:nvSpPr>
            <p:cNvPr id="13409" name="Oval 104"/>
            <p:cNvSpPr>
              <a:spLocks noChangeArrowheads="1"/>
            </p:cNvSpPr>
            <p:nvPr/>
          </p:nvSpPr>
          <p:spPr bwMode="auto">
            <a:xfrm>
              <a:off x="4227" y="305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0" name="Oval 105"/>
            <p:cNvSpPr>
              <a:spLocks noChangeArrowheads="1"/>
            </p:cNvSpPr>
            <p:nvPr/>
          </p:nvSpPr>
          <p:spPr bwMode="auto">
            <a:xfrm>
              <a:off x="4311" y="305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sp>
        <p:nvSpPr>
          <p:cNvPr id="13325" name="Oval 106"/>
          <p:cNvSpPr>
            <a:spLocks noChangeArrowheads="1"/>
          </p:cNvSpPr>
          <p:nvPr/>
        </p:nvSpPr>
        <p:spPr bwMode="auto">
          <a:xfrm>
            <a:off x="7092950" y="4952117"/>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6" name="Oval 107"/>
          <p:cNvSpPr>
            <a:spLocks noChangeArrowheads="1"/>
          </p:cNvSpPr>
          <p:nvPr/>
        </p:nvSpPr>
        <p:spPr bwMode="auto">
          <a:xfrm>
            <a:off x="7092950" y="4786841"/>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7" name="Oval 108"/>
          <p:cNvSpPr>
            <a:spLocks noChangeArrowheads="1"/>
          </p:cNvSpPr>
          <p:nvPr/>
        </p:nvSpPr>
        <p:spPr bwMode="auto">
          <a:xfrm>
            <a:off x="7092950" y="4621565"/>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8" name="Oval 109"/>
          <p:cNvSpPr>
            <a:spLocks noChangeArrowheads="1"/>
          </p:cNvSpPr>
          <p:nvPr/>
        </p:nvSpPr>
        <p:spPr bwMode="auto">
          <a:xfrm>
            <a:off x="7092950" y="4456289"/>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9" name="Oval 110"/>
          <p:cNvSpPr>
            <a:spLocks noChangeArrowheads="1"/>
          </p:cNvSpPr>
          <p:nvPr/>
        </p:nvSpPr>
        <p:spPr bwMode="auto">
          <a:xfrm>
            <a:off x="7092950" y="4291013"/>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nvGrpSpPr>
          <p:cNvPr id="11" name="Group 254"/>
          <p:cNvGrpSpPr/>
          <p:nvPr/>
        </p:nvGrpSpPr>
        <p:grpSpPr>
          <a:xfrm>
            <a:off x="6810375" y="3333750"/>
            <a:ext cx="663575" cy="4556125"/>
            <a:chOff x="6810375" y="3333750"/>
            <a:chExt cx="663575" cy="4556125"/>
          </a:xfrm>
        </p:grpSpPr>
        <p:sp>
          <p:nvSpPr>
            <p:cNvPr id="13407" name="Line 6"/>
            <p:cNvSpPr>
              <a:spLocks noChangeShapeType="1"/>
            </p:cNvSpPr>
            <p:nvPr/>
          </p:nvSpPr>
          <p:spPr bwMode="auto">
            <a:xfrm flipV="1">
              <a:off x="7473950" y="3333750"/>
              <a:ext cx="0" cy="4540628"/>
            </a:xfrm>
            <a:prstGeom prst="line">
              <a:avLst/>
            </a:pr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08" name="Line 7"/>
            <p:cNvSpPr>
              <a:spLocks noChangeShapeType="1"/>
            </p:cNvSpPr>
            <p:nvPr/>
          </p:nvSpPr>
          <p:spPr bwMode="auto">
            <a:xfrm flipV="1">
              <a:off x="6810375" y="3333750"/>
              <a:ext cx="0" cy="4556125"/>
            </a:xfrm>
            <a:prstGeom prst="line">
              <a:avLst/>
            </a:pr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grpSp>
      <p:sp>
        <p:nvSpPr>
          <p:cNvPr id="13403" name="Line 118"/>
          <p:cNvSpPr>
            <a:spLocks noChangeShapeType="1"/>
          </p:cNvSpPr>
          <p:nvPr/>
        </p:nvSpPr>
        <p:spPr bwMode="auto">
          <a:xfrm flipV="1">
            <a:off x="6191250" y="2038350"/>
            <a:ext cx="0" cy="1695450"/>
          </a:xfrm>
          <a:prstGeom prst="line">
            <a:avLst/>
          </a:prstGeom>
          <a:noFill/>
          <a:ln w="76200">
            <a:solidFill>
              <a:srgbClr val="000000"/>
            </a:solidFill>
            <a:round/>
            <a:headEnd type="none" w="lg" len="med"/>
            <a:tailEnd type="none" w="lg" len="med"/>
          </a:ln>
        </p:spPr>
        <p:txBody>
          <a:bodyPr wrap="square" anchor="ctr">
            <a:noAutofit/>
          </a:bodyPr>
          <a:lstStyle/>
          <a:p>
            <a:endParaRPr lang="en-US">
              <a:solidFill>
                <a:srgbClr val="000000"/>
              </a:solidFill>
            </a:endParaRPr>
          </a:p>
        </p:txBody>
      </p:sp>
      <p:sp>
        <p:nvSpPr>
          <p:cNvPr id="13404" name="Line 118"/>
          <p:cNvSpPr>
            <a:spLocks noChangeShapeType="1"/>
          </p:cNvSpPr>
          <p:nvPr/>
        </p:nvSpPr>
        <p:spPr bwMode="auto">
          <a:xfrm flipV="1">
            <a:off x="6191250" y="1733550"/>
            <a:ext cx="0" cy="2305050"/>
          </a:xfrm>
          <a:prstGeom prst="line">
            <a:avLst/>
          </a:prstGeom>
          <a:noFill/>
          <a:ln w="76200">
            <a:solidFill>
              <a:srgbClr val="000000"/>
            </a:solidFill>
            <a:round/>
            <a:headEnd type="none" w="lg" len="med"/>
            <a:tailEnd type="none" w="lg" len="med"/>
          </a:ln>
        </p:spPr>
        <p:txBody>
          <a:bodyPr anchor="ctr">
            <a:noAutofit/>
          </a:bodyPr>
          <a:lstStyle/>
          <a:p>
            <a:endParaRPr lang="en-US">
              <a:solidFill>
                <a:srgbClr val="000000"/>
              </a:solidFill>
            </a:endParaRPr>
          </a:p>
        </p:txBody>
      </p:sp>
      <p:grpSp>
        <p:nvGrpSpPr>
          <p:cNvPr id="12" name="Group 184"/>
          <p:cNvGrpSpPr/>
          <p:nvPr/>
        </p:nvGrpSpPr>
        <p:grpSpPr>
          <a:xfrm>
            <a:off x="2957513" y="1573213"/>
            <a:ext cx="3281362" cy="2192337"/>
            <a:chOff x="881063" y="1573213"/>
            <a:chExt cx="3281362" cy="2192337"/>
          </a:xfrm>
        </p:grpSpPr>
        <p:sp>
          <p:nvSpPr>
            <p:cNvPr id="13334" name="Line 130"/>
            <p:cNvSpPr>
              <a:spLocks noChangeShapeType="1"/>
            </p:cNvSpPr>
            <p:nvPr/>
          </p:nvSpPr>
          <p:spPr bwMode="auto">
            <a:xfrm rot="3052331" flipH="1">
              <a:off x="1994694" y="31615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5" name="Line 131"/>
            <p:cNvSpPr>
              <a:spLocks noChangeShapeType="1"/>
            </p:cNvSpPr>
            <p:nvPr/>
          </p:nvSpPr>
          <p:spPr bwMode="auto">
            <a:xfrm rot="3052331" flipH="1">
              <a:off x="2115344" y="30630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6" name="Line 132"/>
            <p:cNvSpPr>
              <a:spLocks noChangeShapeType="1"/>
            </p:cNvSpPr>
            <p:nvPr/>
          </p:nvSpPr>
          <p:spPr bwMode="auto">
            <a:xfrm rot="3052331" flipH="1">
              <a:off x="2235994" y="29646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7" name="Line 133"/>
            <p:cNvSpPr>
              <a:spLocks noChangeShapeType="1"/>
            </p:cNvSpPr>
            <p:nvPr/>
          </p:nvSpPr>
          <p:spPr bwMode="auto">
            <a:xfrm rot="3052331" flipH="1">
              <a:off x="2356644" y="28662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8" name="Line 134"/>
            <p:cNvSpPr>
              <a:spLocks noChangeShapeType="1"/>
            </p:cNvSpPr>
            <p:nvPr/>
          </p:nvSpPr>
          <p:spPr bwMode="auto">
            <a:xfrm rot="3052331" flipH="1">
              <a:off x="2478881" y="27678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9" name="Line 135"/>
            <p:cNvSpPr>
              <a:spLocks noChangeShapeType="1"/>
            </p:cNvSpPr>
            <p:nvPr/>
          </p:nvSpPr>
          <p:spPr bwMode="auto">
            <a:xfrm rot="3052331" flipH="1">
              <a:off x="2599531" y="26693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0" name="Line 136"/>
            <p:cNvSpPr>
              <a:spLocks noChangeShapeType="1"/>
            </p:cNvSpPr>
            <p:nvPr/>
          </p:nvSpPr>
          <p:spPr bwMode="auto">
            <a:xfrm rot="3052331" flipH="1">
              <a:off x="2720181" y="25709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1" name="Line 137"/>
            <p:cNvSpPr>
              <a:spLocks noChangeShapeType="1"/>
            </p:cNvSpPr>
            <p:nvPr/>
          </p:nvSpPr>
          <p:spPr bwMode="auto">
            <a:xfrm rot="3052331" flipH="1">
              <a:off x="2842419" y="24725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2" name="Line 138"/>
            <p:cNvSpPr>
              <a:spLocks noChangeShapeType="1"/>
            </p:cNvSpPr>
            <p:nvPr/>
          </p:nvSpPr>
          <p:spPr bwMode="auto">
            <a:xfrm rot="3052331" flipH="1">
              <a:off x="2963069" y="23741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3" name="Line 139"/>
            <p:cNvSpPr>
              <a:spLocks noChangeShapeType="1"/>
            </p:cNvSpPr>
            <p:nvPr/>
          </p:nvSpPr>
          <p:spPr bwMode="auto">
            <a:xfrm rot="3052331" flipH="1">
              <a:off x="3083719" y="22756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4" name="Line 140"/>
            <p:cNvSpPr>
              <a:spLocks noChangeShapeType="1"/>
            </p:cNvSpPr>
            <p:nvPr/>
          </p:nvSpPr>
          <p:spPr bwMode="auto">
            <a:xfrm rot="3052331" flipH="1">
              <a:off x="3205956" y="21772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5" name="Line 141"/>
            <p:cNvSpPr>
              <a:spLocks noChangeShapeType="1"/>
            </p:cNvSpPr>
            <p:nvPr/>
          </p:nvSpPr>
          <p:spPr bwMode="auto">
            <a:xfrm rot="3052331" flipH="1">
              <a:off x="3326606" y="20788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6" name="Line 142"/>
            <p:cNvSpPr>
              <a:spLocks noChangeShapeType="1"/>
            </p:cNvSpPr>
            <p:nvPr/>
          </p:nvSpPr>
          <p:spPr bwMode="auto">
            <a:xfrm rot="3052331" flipH="1">
              <a:off x="2177256" y="31710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7" name="Line 143"/>
            <p:cNvSpPr>
              <a:spLocks noChangeShapeType="1"/>
            </p:cNvSpPr>
            <p:nvPr/>
          </p:nvSpPr>
          <p:spPr bwMode="auto">
            <a:xfrm rot="3052331" flipH="1">
              <a:off x="2297906" y="30726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8" name="Line 144"/>
            <p:cNvSpPr>
              <a:spLocks noChangeShapeType="1"/>
            </p:cNvSpPr>
            <p:nvPr/>
          </p:nvSpPr>
          <p:spPr bwMode="auto">
            <a:xfrm rot="3052331" flipH="1">
              <a:off x="2418556" y="29741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9" name="Line 145"/>
            <p:cNvSpPr>
              <a:spLocks noChangeShapeType="1"/>
            </p:cNvSpPr>
            <p:nvPr/>
          </p:nvSpPr>
          <p:spPr bwMode="auto">
            <a:xfrm rot="3052331" flipH="1">
              <a:off x="2540794" y="28741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0" name="Line 146"/>
            <p:cNvSpPr>
              <a:spLocks noChangeShapeType="1"/>
            </p:cNvSpPr>
            <p:nvPr/>
          </p:nvSpPr>
          <p:spPr bwMode="auto">
            <a:xfrm rot="3052331" flipH="1">
              <a:off x="2661443" y="27773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1" name="Line 147"/>
            <p:cNvSpPr>
              <a:spLocks noChangeShapeType="1"/>
            </p:cNvSpPr>
            <p:nvPr/>
          </p:nvSpPr>
          <p:spPr bwMode="auto">
            <a:xfrm rot="3052331" flipH="1">
              <a:off x="2782093" y="26789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2" name="Line 148"/>
            <p:cNvSpPr>
              <a:spLocks noChangeShapeType="1"/>
            </p:cNvSpPr>
            <p:nvPr/>
          </p:nvSpPr>
          <p:spPr bwMode="auto">
            <a:xfrm rot="3052331" flipH="1">
              <a:off x="2902743" y="25804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3" name="Line 149"/>
            <p:cNvSpPr>
              <a:spLocks noChangeShapeType="1"/>
            </p:cNvSpPr>
            <p:nvPr/>
          </p:nvSpPr>
          <p:spPr bwMode="auto">
            <a:xfrm rot="3052331" flipH="1">
              <a:off x="3023394" y="24804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4" name="Line 150"/>
            <p:cNvSpPr>
              <a:spLocks noChangeShapeType="1"/>
            </p:cNvSpPr>
            <p:nvPr/>
          </p:nvSpPr>
          <p:spPr bwMode="auto">
            <a:xfrm rot="3052331" flipH="1">
              <a:off x="3144044" y="23820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5" name="Line 151"/>
            <p:cNvSpPr>
              <a:spLocks noChangeShapeType="1"/>
            </p:cNvSpPr>
            <p:nvPr/>
          </p:nvSpPr>
          <p:spPr bwMode="auto">
            <a:xfrm rot="3052331" flipH="1">
              <a:off x="3266281" y="22852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6" name="Line 152"/>
            <p:cNvSpPr>
              <a:spLocks noChangeShapeType="1"/>
            </p:cNvSpPr>
            <p:nvPr/>
          </p:nvSpPr>
          <p:spPr bwMode="auto">
            <a:xfrm rot="3052331" flipH="1">
              <a:off x="3386932" y="21851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7" name="Line 154"/>
            <p:cNvSpPr>
              <a:spLocks noChangeShapeType="1"/>
            </p:cNvSpPr>
            <p:nvPr/>
          </p:nvSpPr>
          <p:spPr bwMode="auto">
            <a:xfrm rot="3052331" flipH="1">
              <a:off x="2478881" y="27678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8" name="Line 155"/>
            <p:cNvSpPr>
              <a:spLocks noChangeShapeType="1"/>
            </p:cNvSpPr>
            <p:nvPr/>
          </p:nvSpPr>
          <p:spPr bwMode="auto">
            <a:xfrm rot="3052331" flipH="1">
              <a:off x="2599531" y="26693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9" name="Line 156"/>
            <p:cNvSpPr>
              <a:spLocks noChangeShapeType="1"/>
            </p:cNvSpPr>
            <p:nvPr/>
          </p:nvSpPr>
          <p:spPr bwMode="auto">
            <a:xfrm rot="3052331" flipH="1">
              <a:off x="2720181" y="25709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0" name="Line 157"/>
            <p:cNvSpPr>
              <a:spLocks noChangeShapeType="1"/>
            </p:cNvSpPr>
            <p:nvPr/>
          </p:nvSpPr>
          <p:spPr bwMode="auto">
            <a:xfrm rot="3052331" flipH="1">
              <a:off x="2842419" y="24725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1" name="Line 158"/>
            <p:cNvSpPr>
              <a:spLocks noChangeShapeType="1"/>
            </p:cNvSpPr>
            <p:nvPr/>
          </p:nvSpPr>
          <p:spPr bwMode="auto">
            <a:xfrm rot="3052331" flipH="1">
              <a:off x="2963069" y="23741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2" name="Line 159"/>
            <p:cNvSpPr>
              <a:spLocks noChangeShapeType="1"/>
            </p:cNvSpPr>
            <p:nvPr/>
          </p:nvSpPr>
          <p:spPr bwMode="auto">
            <a:xfrm rot="3052331" flipH="1">
              <a:off x="3083719" y="2275682"/>
              <a:ext cx="223837"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363" name="Line 160"/>
            <p:cNvSpPr>
              <a:spLocks noChangeShapeType="1"/>
            </p:cNvSpPr>
            <p:nvPr/>
          </p:nvSpPr>
          <p:spPr bwMode="auto">
            <a:xfrm rot="3052331" flipH="1">
              <a:off x="3205956" y="21772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4" name="Line 161"/>
            <p:cNvSpPr>
              <a:spLocks noChangeShapeType="1"/>
            </p:cNvSpPr>
            <p:nvPr/>
          </p:nvSpPr>
          <p:spPr bwMode="auto">
            <a:xfrm rot="3052331" flipH="1">
              <a:off x="3326606" y="20788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5" name="Line 162"/>
            <p:cNvSpPr>
              <a:spLocks noChangeShapeType="1"/>
            </p:cNvSpPr>
            <p:nvPr/>
          </p:nvSpPr>
          <p:spPr bwMode="auto">
            <a:xfrm rot="3052331" flipH="1">
              <a:off x="3447256" y="19804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6" name="Line 163"/>
            <p:cNvSpPr>
              <a:spLocks noChangeShapeType="1"/>
            </p:cNvSpPr>
            <p:nvPr/>
          </p:nvSpPr>
          <p:spPr bwMode="auto">
            <a:xfrm rot="3052331" flipH="1">
              <a:off x="3567906" y="18819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7" name="Line 164"/>
            <p:cNvSpPr>
              <a:spLocks noChangeShapeType="1"/>
            </p:cNvSpPr>
            <p:nvPr/>
          </p:nvSpPr>
          <p:spPr bwMode="auto">
            <a:xfrm rot="3052331" flipH="1">
              <a:off x="3690144" y="17835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8" name="Line 165"/>
            <p:cNvSpPr>
              <a:spLocks noChangeShapeType="1"/>
            </p:cNvSpPr>
            <p:nvPr/>
          </p:nvSpPr>
          <p:spPr bwMode="auto">
            <a:xfrm rot="3052331" flipH="1">
              <a:off x="3810794" y="16851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9" name="Line 166"/>
            <p:cNvSpPr>
              <a:spLocks noChangeShapeType="1"/>
            </p:cNvSpPr>
            <p:nvPr/>
          </p:nvSpPr>
          <p:spPr bwMode="auto">
            <a:xfrm rot="3052331" flipH="1">
              <a:off x="2661443" y="27773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0" name="Line 167"/>
            <p:cNvSpPr>
              <a:spLocks noChangeShapeType="1"/>
            </p:cNvSpPr>
            <p:nvPr/>
          </p:nvSpPr>
          <p:spPr bwMode="auto">
            <a:xfrm rot="3052331" flipH="1">
              <a:off x="2782093" y="26789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1" name="Line 168"/>
            <p:cNvSpPr>
              <a:spLocks noChangeShapeType="1"/>
            </p:cNvSpPr>
            <p:nvPr/>
          </p:nvSpPr>
          <p:spPr bwMode="auto">
            <a:xfrm rot="3052331" flipH="1">
              <a:off x="2902743" y="25804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2" name="Line 169"/>
            <p:cNvSpPr>
              <a:spLocks noChangeShapeType="1"/>
            </p:cNvSpPr>
            <p:nvPr/>
          </p:nvSpPr>
          <p:spPr bwMode="auto">
            <a:xfrm rot="3052331" flipH="1">
              <a:off x="3023394" y="24804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3" name="Line 170"/>
            <p:cNvSpPr>
              <a:spLocks noChangeShapeType="1"/>
            </p:cNvSpPr>
            <p:nvPr/>
          </p:nvSpPr>
          <p:spPr bwMode="auto">
            <a:xfrm rot="3052331" flipH="1">
              <a:off x="3144044" y="23820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4" name="Line 171"/>
            <p:cNvSpPr>
              <a:spLocks noChangeShapeType="1"/>
            </p:cNvSpPr>
            <p:nvPr/>
          </p:nvSpPr>
          <p:spPr bwMode="auto">
            <a:xfrm rot="3052331" flipH="1">
              <a:off x="3266281" y="22852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5" name="Line 172"/>
            <p:cNvSpPr>
              <a:spLocks noChangeShapeType="1"/>
            </p:cNvSpPr>
            <p:nvPr/>
          </p:nvSpPr>
          <p:spPr bwMode="auto">
            <a:xfrm rot="3052331" flipH="1">
              <a:off x="3386932" y="21851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6" name="Line 173"/>
            <p:cNvSpPr>
              <a:spLocks noChangeShapeType="1"/>
            </p:cNvSpPr>
            <p:nvPr/>
          </p:nvSpPr>
          <p:spPr bwMode="auto">
            <a:xfrm rot="3052331" flipH="1">
              <a:off x="3507582" y="20867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7" name="Line 174"/>
            <p:cNvSpPr>
              <a:spLocks noChangeShapeType="1"/>
            </p:cNvSpPr>
            <p:nvPr/>
          </p:nvSpPr>
          <p:spPr bwMode="auto">
            <a:xfrm rot="3052331" flipH="1">
              <a:off x="3628232" y="19883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8" name="Line 175"/>
            <p:cNvSpPr>
              <a:spLocks noChangeShapeType="1"/>
            </p:cNvSpPr>
            <p:nvPr/>
          </p:nvSpPr>
          <p:spPr bwMode="auto">
            <a:xfrm rot="3052331" flipH="1">
              <a:off x="3750469" y="188991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9" name="Line 176"/>
            <p:cNvSpPr>
              <a:spLocks noChangeShapeType="1"/>
            </p:cNvSpPr>
            <p:nvPr/>
          </p:nvSpPr>
          <p:spPr bwMode="auto">
            <a:xfrm rot="3052331" flipH="1">
              <a:off x="3871119" y="17914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0" name="Line 177"/>
            <p:cNvSpPr>
              <a:spLocks noChangeShapeType="1"/>
            </p:cNvSpPr>
            <p:nvPr/>
          </p:nvSpPr>
          <p:spPr bwMode="auto">
            <a:xfrm rot="3052331" flipH="1">
              <a:off x="1388269" y="3653632"/>
              <a:ext cx="223837"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381" name="Line 178"/>
            <p:cNvSpPr>
              <a:spLocks noChangeShapeType="1"/>
            </p:cNvSpPr>
            <p:nvPr/>
          </p:nvSpPr>
          <p:spPr bwMode="auto">
            <a:xfrm rot="3052331" flipH="1">
              <a:off x="1508919" y="3556794"/>
              <a:ext cx="22383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2" name="Line 179"/>
            <p:cNvSpPr>
              <a:spLocks noChangeShapeType="1"/>
            </p:cNvSpPr>
            <p:nvPr/>
          </p:nvSpPr>
          <p:spPr bwMode="auto">
            <a:xfrm rot="3052331" flipH="1">
              <a:off x="1631156" y="34567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3" name="Line 180"/>
            <p:cNvSpPr>
              <a:spLocks noChangeShapeType="1"/>
            </p:cNvSpPr>
            <p:nvPr/>
          </p:nvSpPr>
          <p:spPr bwMode="auto">
            <a:xfrm rot="3052331" flipH="1">
              <a:off x="1751806" y="33583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4" name="Line 181"/>
            <p:cNvSpPr>
              <a:spLocks noChangeShapeType="1"/>
            </p:cNvSpPr>
            <p:nvPr/>
          </p:nvSpPr>
          <p:spPr bwMode="auto">
            <a:xfrm rot="3052331" flipH="1">
              <a:off x="1872456" y="32599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5" name="Line 182"/>
            <p:cNvSpPr>
              <a:spLocks noChangeShapeType="1"/>
            </p:cNvSpPr>
            <p:nvPr/>
          </p:nvSpPr>
          <p:spPr bwMode="auto">
            <a:xfrm rot="3052331" flipH="1">
              <a:off x="1570831" y="366315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6" name="Line 183"/>
            <p:cNvSpPr>
              <a:spLocks noChangeShapeType="1"/>
            </p:cNvSpPr>
            <p:nvPr/>
          </p:nvSpPr>
          <p:spPr bwMode="auto">
            <a:xfrm rot="3052331" flipH="1">
              <a:off x="1691481" y="35647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7" name="Line 184"/>
            <p:cNvSpPr>
              <a:spLocks noChangeShapeType="1"/>
            </p:cNvSpPr>
            <p:nvPr/>
          </p:nvSpPr>
          <p:spPr bwMode="auto">
            <a:xfrm rot="3052331" flipH="1">
              <a:off x="1813718" y="34663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8" name="Line 185"/>
            <p:cNvSpPr>
              <a:spLocks noChangeShapeType="1"/>
            </p:cNvSpPr>
            <p:nvPr/>
          </p:nvSpPr>
          <p:spPr bwMode="auto">
            <a:xfrm rot="3052331" flipH="1">
              <a:off x="1934368" y="33678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9" name="Line 186"/>
            <p:cNvSpPr>
              <a:spLocks noChangeShapeType="1"/>
            </p:cNvSpPr>
            <p:nvPr/>
          </p:nvSpPr>
          <p:spPr bwMode="auto">
            <a:xfrm rot="3052331" flipH="1">
              <a:off x="2055018" y="326945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pic>
          <p:nvPicPr>
            <p:cNvPr id="13390" name="Picture 187"/>
            <p:cNvPicPr>
              <a:picLocks noChangeAspect="1" noChangeArrowheads="1"/>
            </p:cNvPicPr>
            <p:nvPr/>
          </p:nvPicPr>
          <p:blipFill>
            <a:blip r:embed="rId4" cstate="print"/>
            <a:srcRect/>
            <a:stretch>
              <a:fillRect/>
            </a:stretch>
          </p:blipFill>
          <p:spPr bwMode="auto">
            <a:xfrm rot="3021679">
              <a:off x="2389981" y="794545"/>
              <a:ext cx="263525" cy="3281362"/>
            </a:xfrm>
            <a:prstGeom prst="rect">
              <a:avLst/>
            </a:prstGeom>
            <a:noFill/>
            <a:ln w="12700">
              <a:noFill/>
              <a:miter lim="800000"/>
              <a:headEnd type="none" w="lg" len="med"/>
              <a:tailEnd type="none" w="lg" len="med"/>
            </a:ln>
          </p:spPr>
        </p:pic>
        <p:sp>
          <p:nvSpPr>
            <p:cNvPr id="13391" name="Oval 188"/>
            <p:cNvSpPr>
              <a:spLocks noChangeArrowheads="1"/>
            </p:cNvSpPr>
            <p:nvPr/>
          </p:nvSpPr>
          <p:spPr bwMode="auto">
            <a:xfrm>
              <a:off x="4040188" y="1685925"/>
              <a:ext cx="88900" cy="95250"/>
            </a:xfrm>
            <a:prstGeom prst="ellipse">
              <a:avLst/>
            </a:prstGeom>
            <a:solidFill>
              <a:schemeClr val="bg1"/>
            </a:solid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98" name="Rectangle 197"/>
            <p:cNvSpPr/>
            <p:nvPr/>
          </p:nvSpPr>
          <p:spPr bwMode="auto">
            <a:xfrm rot="19190903">
              <a:off x="3166791" y="2094509"/>
              <a:ext cx="557212" cy="228600"/>
            </a:xfrm>
            <a:prstGeom prst="rect">
              <a:avLst/>
            </a:prstGeom>
            <a:solidFill>
              <a:schemeClr val="bg2">
                <a:lumMod val="65000"/>
              </a:schemeClr>
            </a:solidFill>
            <a:ln w="12700" cap="flat" cmpd="sng" algn="ctr">
              <a:solidFill>
                <a:srgbClr val="000000"/>
              </a:solidFill>
              <a:prstDash val="solid"/>
              <a:round/>
              <a:headEnd type="none" w="lg" len="med"/>
              <a:tailEnd type="none" w="lg" len="med"/>
            </a:ln>
            <a:effectLst/>
          </p:spPr>
          <p:txBody>
            <a:bodyPr>
              <a:noAutofit/>
            </a:bodyPr>
            <a:lstStyle/>
            <a:p>
              <a:pPr>
                <a:spcBef>
                  <a:spcPct val="50000"/>
                </a:spcBef>
                <a:defRPr/>
              </a:pPr>
              <a:endParaRPr lang="en-US">
                <a:solidFill>
                  <a:srgbClr val="000000"/>
                </a:solidFill>
              </a:endParaRPr>
            </a:p>
          </p:txBody>
        </p:sp>
        <p:sp>
          <p:nvSpPr>
            <p:cNvPr id="13406" name="Oval 200"/>
            <p:cNvSpPr>
              <a:spLocks noChangeArrowheads="1"/>
            </p:cNvSpPr>
            <p:nvPr/>
          </p:nvSpPr>
          <p:spPr bwMode="auto">
            <a:xfrm>
              <a:off x="3492228" y="2021484"/>
              <a:ext cx="152400" cy="152400"/>
            </a:xfrm>
            <a:prstGeom prst="ellipse">
              <a:avLst/>
            </a:prstGeom>
            <a:solidFill>
              <a:srgbClr val="FF0000"/>
            </a:solidFill>
            <a:ln w="12700" algn="ctr">
              <a:solidFill>
                <a:srgbClr val="FF0000"/>
              </a:solidFill>
              <a:round/>
              <a:headEnd type="none" w="lg" len="med"/>
              <a:tailEnd type="none" w="lg" len="med"/>
            </a:ln>
          </p:spPr>
          <p:txBody>
            <a:bodyPr wrap="none" anchor="ctr">
              <a:noAutofit/>
            </a:bodyPr>
            <a:lstStyle/>
            <a:p>
              <a:endParaRPr lang="en-US">
                <a:solidFill>
                  <a:srgbClr val="000000"/>
                </a:solidFill>
              </a:endParaRPr>
            </a:p>
          </p:txBody>
        </p:sp>
      </p:grpSp>
      <p:sp>
        <p:nvSpPr>
          <p:cNvPr id="191" name="AutoShape 10"/>
          <p:cNvSpPr>
            <a:spLocks noChangeArrowheads="1"/>
          </p:cNvSpPr>
          <p:nvPr/>
        </p:nvSpPr>
        <p:spPr bwMode="auto">
          <a:xfrm flipH="1">
            <a:off x="240999" y="1964423"/>
            <a:ext cx="514052" cy="237451"/>
          </a:xfrm>
          <a:prstGeom prst="roundRect">
            <a:avLst>
              <a:gd name="adj" fmla="val 16667"/>
            </a:avLst>
          </a:prstGeom>
          <a:solidFill>
            <a:schemeClr val="accent2">
              <a:lumMod val="50000"/>
            </a:schemeClr>
          </a:solidFill>
          <a:ln w="28575">
            <a:noFill/>
            <a:round/>
            <a:headEnd type="none" w="lg" len="med"/>
            <a:tailEnd type="none" w="lg" len="med"/>
          </a:ln>
        </p:spPr>
        <p:txBody>
          <a:bodyPr anchor="ctr">
            <a:noAutofit/>
          </a:bodyPr>
          <a:lstStyle/>
          <a:p>
            <a:endParaRPr lang="en-US">
              <a:solidFill>
                <a:srgbClr val="000000"/>
              </a:solidFill>
            </a:endParaRPr>
          </a:p>
        </p:txBody>
      </p:sp>
      <p:sp>
        <p:nvSpPr>
          <p:cNvPr id="192" name="Rectangle 11"/>
          <p:cNvSpPr>
            <a:spLocks noChangeArrowheads="1"/>
          </p:cNvSpPr>
          <p:nvPr/>
        </p:nvSpPr>
        <p:spPr bwMode="auto">
          <a:xfrm flipH="1">
            <a:off x="238155" y="1913530"/>
            <a:ext cx="514052" cy="85686"/>
          </a:xfrm>
          <a:prstGeom prst="rect">
            <a:avLst/>
          </a:prstGeom>
          <a:solidFill>
            <a:schemeClr val="bg1"/>
          </a:solidFill>
          <a:ln w="12700">
            <a:noFill/>
            <a:miter lim="800000"/>
            <a:headEnd type="none" w="lg" len="med"/>
            <a:tailEnd type="none" w="lg" len="med"/>
          </a:ln>
        </p:spPr>
        <p:txBody>
          <a:bodyPr wrap="none" anchor="ctr">
            <a:noAutofit/>
          </a:bodyPr>
          <a:lstStyle/>
          <a:p>
            <a:endParaRPr lang="en-US">
              <a:solidFill>
                <a:srgbClr val="000000"/>
              </a:solidFill>
            </a:endParaRPr>
          </a:p>
        </p:txBody>
      </p:sp>
      <p:sp>
        <p:nvSpPr>
          <p:cNvPr id="193" name="AutoShape 12"/>
          <p:cNvSpPr>
            <a:spLocks noChangeArrowheads="1"/>
          </p:cNvSpPr>
          <p:nvPr/>
        </p:nvSpPr>
        <p:spPr bwMode="auto">
          <a:xfrm flipH="1">
            <a:off x="240999" y="1622725"/>
            <a:ext cx="514052" cy="568762"/>
          </a:xfrm>
          <a:prstGeom prst="roundRect">
            <a:avLst>
              <a:gd name="adj" fmla="val 16667"/>
            </a:avLst>
          </a:prstGeom>
          <a:noFill/>
          <a:ln w="28575">
            <a:solidFill>
              <a:schemeClr val="tx1"/>
            </a:solidFill>
            <a:round/>
            <a:headEnd type="none" w="lg" len="med"/>
            <a:tailEnd type="none" w="lg" len="med"/>
          </a:ln>
        </p:spPr>
        <p:txBody>
          <a:bodyPr wrap="square" anchor="ctr">
            <a:noAutofit/>
          </a:bodyPr>
          <a:lstStyle/>
          <a:p>
            <a:endParaRPr lang="en-US">
              <a:solidFill>
                <a:srgbClr val="000000"/>
              </a:solidFill>
            </a:endParaRPr>
          </a:p>
        </p:txBody>
      </p:sp>
      <p:pic>
        <p:nvPicPr>
          <p:cNvPr id="194" name="Picture 13" descr="Product Picture"/>
          <p:cNvPicPr>
            <a:picLocks noChangeAspect="1" noChangeArrowheads="1"/>
          </p:cNvPicPr>
          <p:nvPr/>
        </p:nvPicPr>
        <p:blipFill>
          <a:blip r:embed="rId5" cstate="print">
            <a:clrChange>
              <a:clrFrom>
                <a:srgbClr val="FFFFFF"/>
              </a:clrFrom>
              <a:clrTo>
                <a:srgbClr val="FFFFFF">
                  <a:alpha val="0"/>
                </a:srgbClr>
              </a:clrTo>
            </a:clrChange>
          </a:blip>
          <a:srcRect t="20000" r="63148" b="48000"/>
          <a:stretch>
            <a:fillRect/>
          </a:stretch>
        </p:blipFill>
        <p:spPr bwMode="auto">
          <a:xfrm flipH="1">
            <a:off x="469081" y="1629784"/>
            <a:ext cx="411010" cy="357798"/>
          </a:xfrm>
          <a:prstGeom prst="rect">
            <a:avLst/>
          </a:prstGeom>
          <a:noFill/>
          <a:ln w="9525">
            <a:noFill/>
            <a:miter lim="800000"/>
            <a:headEnd/>
            <a:tailEnd/>
          </a:ln>
        </p:spPr>
      </p:pic>
      <p:sp>
        <p:nvSpPr>
          <p:cNvPr id="195" name="Rectangle 14"/>
          <p:cNvSpPr>
            <a:spLocks noChangeArrowheads="1"/>
          </p:cNvSpPr>
          <p:nvPr/>
        </p:nvSpPr>
        <p:spPr bwMode="auto">
          <a:xfrm flipH="1">
            <a:off x="456345" y="1877579"/>
            <a:ext cx="42838" cy="114634"/>
          </a:xfrm>
          <a:prstGeom prst="rect">
            <a:avLst/>
          </a:prstGeom>
          <a:solidFill>
            <a:schemeClr val="accent1"/>
          </a:solidFill>
          <a:ln w="12700">
            <a:solidFill>
              <a:schemeClr val="tx1"/>
            </a:solidFill>
            <a:miter lim="800000"/>
            <a:headEnd type="none" w="lg" len="med"/>
            <a:tailEnd type="none" w="lg" len="med"/>
          </a:ln>
        </p:spPr>
        <p:txBody>
          <a:bodyPr wrap="none" anchor="ctr">
            <a:noAutofit/>
          </a:bodyPr>
          <a:lstStyle/>
          <a:p>
            <a:endParaRPr lang="en-US">
              <a:solidFill>
                <a:srgbClr val="000000"/>
              </a:solidFill>
            </a:endParaRPr>
          </a:p>
        </p:txBody>
      </p:sp>
      <p:sp>
        <p:nvSpPr>
          <p:cNvPr id="196" name="AutoShape 15"/>
          <p:cNvSpPr>
            <a:spLocks noChangeArrowheads="1"/>
          </p:cNvSpPr>
          <p:nvPr/>
        </p:nvSpPr>
        <p:spPr bwMode="auto">
          <a:xfrm rot="5400000" flipH="1">
            <a:off x="437814" y="1854440"/>
            <a:ext cx="113476" cy="302179"/>
          </a:xfrm>
          <a:prstGeom prst="roundRect">
            <a:avLst>
              <a:gd name="adj" fmla="val 16667"/>
            </a:avLst>
          </a:prstGeom>
          <a:solidFill>
            <a:schemeClr val="accent2"/>
          </a:solidFill>
          <a:ln w="12700">
            <a:solidFill>
              <a:schemeClr val="tx1"/>
            </a:solidFill>
            <a:round/>
            <a:headEnd type="none" w="lg" len="med"/>
            <a:tailEnd type="none" w="lg" len="med"/>
          </a:ln>
        </p:spPr>
        <p:txBody>
          <a:bodyPr anchor="ctr">
            <a:noAutofit/>
          </a:bodyPr>
          <a:lstStyle/>
          <a:p>
            <a:endParaRPr lang="en-US">
              <a:solidFill>
                <a:srgbClr val="000000"/>
              </a:solidFill>
            </a:endParaRPr>
          </a:p>
        </p:txBody>
      </p:sp>
      <p:grpSp>
        <p:nvGrpSpPr>
          <p:cNvPr id="13" name="Group 16"/>
          <p:cNvGrpSpPr>
            <a:grpSpLocks/>
          </p:cNvGrpSpPr>
          <p:nvPr/>
        </p:nvGrpSpPr>
        <p:grpSpPr bwMode="auto">
          <a:xfrm flipH="1">
            <a:off x="273469" y="1548965"/>
            <a:ext cx="453848" cy="85686"/>
            <a:chOff x="2282" y="276"/>
            <a:chExt cx="580" cy="111"/>
          </a:xfrm>
        </p:grpSpPr>
        <p:sp>
          <p:nvSpPr>
            <p:cNvPr id="203" name="Arc 17"/>
            <p:cNvSpPr>
              <a:spLocks/>
            </p:cNvSpPr>
            <p:nvPr/>
          </p:nvSpPr>
          <p:spPr bwMode="auto">
            <a:xfrm rot="10800000" flipH="1">
              <a:off x="2282" y="276"/>
              <a:ext cx="40" cy="111"/>
            </a:xfrm>
            <a:custGeom>
              <a:avLst/>
              <a:gdLst>
                <a:gd name="T0" fmla="*/ 0 w 21600"/>
                <a:gd name="T1" fmla="*/ 0 h 21600"/>
                <a:gd name="T2" fmla="*/ 40 w 21600"/>
                <a:gd name="T3" fmla="*/ 111 h 21600"/>
                <a:gd name="T4" fmla="*/ 0 w 21600"/>
                <a:gd name="T5" fmla="*/ 11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204" name="Arc 18"/>
            <p:cNvSpPr>
              <a:spLocks/>
            </p:cNvSpPr>
            <p:nvPr/>
          </p:nvSpPr>
          <p:spPr bwMode="auto">
            <a:xfrm rot="10800000">
              <a:off x="2823" y="276"/>
              <a:ext cx="39" cy="111"/>
            </a:xfrm>
            <a:custGeom>
              <a:avLst/>
              <a:gdLst>
                <a:gd name="T0" fmla="*/ 0 w 21600"/>
                <a:gd name="T1" fmla="*/ 0 h 21600"/>
                <a:gd name="T2" fmla="*/ 40 w 21600"/>
                <a:gd name="T3" fmla="*/ 111 h 21600"/>
                <a:gd name="T4" fmla="*/ 0 w 21600"/>
                <a:gd name="T5" fmla="*/ 11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grpSp>
      <p:sp>
        <p:nvSpPr>
          <p:cNvPr id="199" name="AutoShape 19"/>
          <p:cNvSpPr>
            <a:spLocks noChangeArrowheads="1"/>
          </p:cNvSpPr>
          <p:nvPr/>
        </p:nvSpPr>
        <p:spPr bwMode="auto">
          <a:xfrm flipH="1" flipV="1">
            <a:off x="280363" y="1596862"/>
            <a:ext cx="446901" cy="92634"/>
          </a:xfrm>
          <a:custGeom>
            <a:avLst/>
            <a:gdLst>
              <a:gd name="T0" fmla="*/ 364 w 21600"/>
              <a:gd name="T1" fmla="*/ 40 h 21600"/>
              <a:gd name="T2" fmla="*/ 193 w 21600"/>
              <a:gd name="T3" fmla="*/ 80 h 21600"/>
              <a:gd name="T4" fmla="*/ 22 w 21600"/>
              <a:gd name="T5" fmla="*/ 40 h 21600"/>
              <a:gd name="T6" fmla="*/ 193 w 21600"/>
              <a:gd name="T7" fmla="*/ 0 h 21600"/>
              <a:gd name="T8" fmla="*/ 0 60000 65536"/>
              <a:gd name="T9" fmla="*/ 0 60000 65536"/>
              <a:gd name="T10" fmla="*/ 0 60000 65536"/>
              <a:gd name="T11" fmla="*/ 0 60000 65536"/>
              <a:gd name="T12" fmla="*/ 3022 w 21600"/>
              <a:gd name="T13" fmla="*/ 2970 h 21600"/>
              <a:gd name="T14" fmla="*/ 18578 w 21600"/>
              <a:gd name="T15" fmla="*/ 18630 h 21600"/>
            </a:gdLst>
            <a:ahLst/>
            <a:cxnLst>
              <a:cxn ang="T8">
                <a:pos x="T0" y="T1"/>
              </a:cxn>
              <a:cxn ang="T9">
                <a:pos x="T2" y="T3"/>
              </a:cxn>
              <a:cxn ang="T10">
                <a:pos x="T4" y="T5"/>
              </a:cxn>
              <a:cxn ang="T11">
                <a:pos x="T6" y="T7"/>
              </a:cxn>
            </a:cxnLst>
            <a:rect l="T12" t="T13" r="T14" b="T15"/>
            <a:pathLst>
              <a:path w="21600" h="21600">
                <a:moveTo>
                  <a:pt x="0" y="0"/>
                </a:moveTo>
                <a:lnTo>
                  <a:pt x="2435" y="21600"/>
                </a:lnTo>
                <a:lnTo>
                  <a:pt x="19165" y="21600"/>
                </a:lnTo>
                <a:lnTo>
                  <a:pt x="21600" y="0"/>
                </a:lnTo>
                <a:close/>
              </a:path>
            </a:pathLst>
          </a:custGeom>
          <a:solidFill>
            <a:schemeClr val="bg1"/>
          </a:solidFill>
          <a:ln w="12700">
            <a:solidFill>
              <a:schemeClr val="bg1"/>
            </a:solidFill>
            <a:miter lim="800000"/>
            <a:headEnd type="none" w="lg" len="med"/>
            <a:tailEnd type="none" w="lg" len="med"/>
          </a:ln>
        </p:spPr>
        <p:txBody>
          <a:bodyPr anchor="ctr">
            <a:noAutofit/>
          </a:bodyPr>
          <a:lstStyle/>
          <a:p>
            <a:endParaRPr lang="en-US">
              <a:solidFill>
                <a:srgbClr val="000000"/>
              </a:solidFill>
            </a:endParaRPr>
          </a:p>
        </p:txBody>
      </p:sp>
      <p:sp>
        <p:nvSpPr>
          <p:cNvPr id="201" name="Freeform 21"/>
          <p:cNvSpPr>
            <a:spLocks/>
          </p:cNvSpPr>
          <p:nvPr/>
        </p:nvSpPr>
        <p:spPr bwMode="auto">
          <a:xfrm flipH="1">
            <a:off x="276758" y="1504197"/>
            <a:ext cx="444848" cy="98240"/>
          </a:xfrm>
          <a:custGeom>
            <a:avLst/>
            <a:gdLst>
              <a:gd name="T0" fmla="*/ 0 w 288"/>
              <a:gd name="T1" fmla="*/ 144 h 144"/>
              <a:gd name="T2" fmla="*/ 0 w 288"/>
              <a:gd name="T3" fmla="*/ 0 h 144"/>
              <a:gd name="T4" fmla="*/ 288 w 288"/>
              <a:gd name="T5" fmla="*/ 0 h 144"/>
              <a:gd name="T6" fmla="*/ 288 w 288"/>
              <a:gd name="T7" fmla="*/ 144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144"/>
                </a:moveTo>
                <a:lnTo>
                  <a:pt x="0" y="0"/>
                </a:lnTo>
                <a:lnTo>
                  <a:pt x="288" y="0"/>
                </a:lnTo>
                <a:lnTo>
                  <a:pt x="288" y="144"/>
                </a:lnTo>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208" name="Freeform 207"/>
          <p:cNvSpPr/>
          <p:nvPr/>
        </p:nvSpPr>
        <p:spPr bwMode="auto">
          <a:xfrm>
            <a:off x="5538518" y="6495237"/>
            <a:ext cx="1616365" cy="962299"/>
          </a:xfrm>
          <a:custGeom>
            <a:avLst/>
            <a:gdLst>
              <a:gd name="connsiteX0" fmla="*/ 0 w 5310835"/>
              <a:gd name="connsiteY0" fmla="*/ 0 h 621792"/>
              <a:gd name="connsiteX1" fmla="*/ 5310835 w 5310835"/>
              <a:gd name="connsiteY1" fmla="*/ 621792 h 621792"/>
              <a:gd name="connsiteX0" fmla="*/ 0 w 5310835"/>
              <a:gd name="connsiteY0" fmla="*/ 0 h 872947"/>
              <a:gd name="connsiteX1" fmla="*/ 5310835 w 5310835"/>
              <a:gd name="connsiteY1" fmla="*/ 621792 h 872947"/>
              <a:gd name="connsiteX0" fmla="*/ 0 w 5310835"/>
              <a:gd name="connsiteY0" fmla="*/ 0 h 1676060"/>
              <a:gd name="connsiteX1" fmla="*/ 5310835 w 5310835"/>
              <a:gd name="connsiteY1" fmla="*/ 621792 h 1676060"/>
              <a:gd name="connsiteX0" fmla="*/ 0 w 5015291"/>
              <a:gd name="connsiteY0" fmla="*/ 1321478 h 2997539"/>
              <a:gd name="connsiteX1" fmla="*/ 5015291 w 5015291"/>
              <a:gd name="connsiteY1" fmla="*/ 207263 h 2997539"/>
              <a:gd name="connsiteX0" fmla="*/ 0 w 5015291"/>
              <a:gd name="connsiteY0" fmla="*/ 1321480 h 1654591"/>
              <a:gd name="connsiteX1" fmla="*/ 5015291 w 5015291"/>
              <a:gd name="connsiteY1" fmla="*/ 207265 h 1654591"/>
            </a:gdLst>
            <a:ahLst/>
            <a:cxnLst>
              <a:cxn ang="0">
                <a:pos x="connsiteX0" y="connsiteY0"/>
              </a:cxn>
              <a:cxn ang="0">
                <a:pos x="connsiteX1" y="connsiteY1"/>
              </a:cxn>
            </a:cxnLst>
            <a:rect l="l" t="t" r="r" b="b"/>
            <a:pathLst>
              <a:path w="5015291" h="1654591">
                <a:moveTo>
                  <a:pt x="0" y="1321480"/>
                </a:moveTo>
                <a:cubicBezTo>
                  <a:pt x="2215566" y="1654592"/>
                  <a:pt x="3245013" y="1"/>
                  <a:pt x="5015291" y="207265"/>
                </a:cubicBezTo>
              </a:path>
            </a:pathLst>
          </a:custGeom>
          <a:noFill/>
          <a:ln w="38100" cap="flat" cmpd="sng" algn="ctr">
            <a:solidFill>
              <a:schemeClr val="tx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a:spcBef>
                <a:spcPct val="50000"/>
              </a:spcBef>
            </a:pPr>
            <a:endParaRPr lang="en-US">
              <a:solidFill>
                <a:srgbClr val="000000"/>
              </a:solidFill>
            </a:endParaRPr>
          </a:p>
        </p:txBody>
      </p:sp>
      <p:sp>
        <p:nvSpPr>
          <p:cNvPr id="13332" name="Line 120"/>
          <p:cNvSpPr>
            <a:spLocks noChangeShapeType="1"/>
          </p:cNvSpPr>
          <p:nvPr/>
        </p:nvSpPr>
        <p:spPr bwMode="auto">
          <a:xfrm flipH="1">
            <a:off x="774497" y="2001203"/>
            <a:ext cx="968578" cy="0"/>
          </a:xfrm>
          <a:prstGeom prst="line">
            <a:avLst/>
          </a:prstGeom>
          <a:noFill/>
          <a:ln w="12700">
            <a:solidFill>
              <a:schemeClr val="tx1"/>
            </a:solidFill>
            <a:prstDash val="dash"/>
            <a:round/>
            <a:headEnd type="none" w="lg" len="med"/>
            <a:tailEnd type="none" w="lg" len="med"/>
          </a:ln>
        </p:spPr>
        <p:txBody>
          <a:bodyPr wrap="square" anchor="ctr">
            <a:noAutofit/>
          </a:bodyPr>
          <a:lstStyle/>
          <a:p>
            <a:endParaRPr lang="en-US">
              <a:solidFill>
                <a:srgbClr val="000000"/>
              </a:solidFill>
            </a:endParaRPr>
          </a:p>
        </p:txBody>
      </p:sp>
      <p:grpSp>
        <p:nvGrpSpPr>
          <p:cNvPr id="14" name="Group 196"/>
          <p:cNvGrpSpPr/>
          <p:nvPr/>
        </p:nvGrpSpPr>
        <p:grpSpPr>
          <a:xfrm>
            <a:off x="6158333" y="3280412"/>
            <a:ext cx="3287592" cy="3192577"/>
            <a:chOff x="4081882" y="3280412"/>
            <a:chExt cx="4638255" cy="3468369"/>
          </a:xfrm>
        </p:grpSpPr>
        <p:cxnSp>
          <p:nvCxnSpPr>
            <p:cNvPr id="206" name="Straight Connector 187"/>
            <p:cNvCxnSpPr>
              <a:cxnSpLocks noChangeShapeType="1"/>
            </p:cNvCxnSpPr>
            <p:nvPr/>
          </p:nvCxnSpPr>
          <p:spPr bwMode="auto">
            <a:xfrm rot="5400000">
              <a:off x="2370417" y="5005795"/>
              <a:ext cx="3461880" cy="11113"/>
            </a:xfrm>
            <a:prstGeom prst="line">
              <a:avLst/>
            </a:prstGeom>
            <a:noFill/>
            <a:ln w="254000" algn="ctr">
              <a:solidFill>
                <a:schemeClr val="bg1">
                  <a:lumMod val="50000"/>
                </a:schemeClr>
              </a:solidFill>
              <a:round/>
              <a:headEnd type="none" w="lg" len="med"/>
              <a:tailEnd type="none" w="lg" len="med"/>
            </a:ln>
          </p:spPr>
        </p:cxnSp>
        <p:cxnSp>
          <p:nvCxnSpPr>
            <p:cNvPr id="209" name="Straight Connector 189"/>
            <p:cNvCxnSpPr>
              <a:cxnSpLocks noChangeShapeType="1"/>
            </p:cNvCxnSpPr>
            <p:nvPr/>
          </p:nvCxnSpPr>
          <p:spPr bwMode="auto">
            <a:xfrm rot="5400000">
              <a:off x="6983641" y="5012284"/>
              <a:ext cx="3461880" cy="11113"/>
            </a:xfrm>
            <a:prstGeom prst="line">
              <a:avLst/>
            </a:prstGeom>
            <a:noFill/>
            <a:ln w="254000" algn="ctr">
              <a:solidFill>
                <a:schemeClr val="bg1">
                  <a:lumMod val="50000"/>
                </a:schemeClr>
              </a:solidFill>
              <a:round/>
              <a:headEnd type="none" w="lg" len="med"/>
              <a:tailEnd type="none" w="lg" len="med"/>
            </a:ln>
          </p:spPr>
        </p:cxnSp>
        <p:cxnSp>
          <p:nvCxnSpPr>
            <p:cNvPr id="210" name="Straight Connector 190"/>
            <p:cNvCxnSpPr>
              <a:cxnSpLocks noChangeShapeType="1"/>
            </p:cNvCxnSpPr>
            <p:nvPr/>
          </p:nvCxnSpPr>
          <p:spPr bwMode="auto">
            <a:xfrm rot="10800000">
              <a:off x="4081882" y="6617357"/>
              <a:ext cx="4635082" cy="12045"/>
            </a:xfrm>
            <a:prstGeom prst="line">
              <a:avLst/>
            </a:prstGeom>
            <a:noFill/>
            <a:ln w="254000" algn="ctr">
              <a:solidFill>
                <a:schemeClr val="bg1">
                  <a:lumMod val="50000"/>
                </a:schemeClr>
              </a:solidFill>
              <a:round/>
              <a:headEnd type="none" w="lg" len="med"/>
              <a:tailEnd type="none" w="lg" len="med"/>
            </a:ln>
          </p:spPr>
        </p:cxnSp>
      </p:grpSp>
      <p:sp>
        <p:nvSpPr>
          <p:cNvPr id="211" name="Trapezoid 210"/>
          <p:cNvSpPr/>
          <p:nvPr/>
        </p:nvSpPr>
        <p:spPr>
          <a:xfrm>
            <a:off x="3486150" y="3981450"/>
            <a:ext cx="533400" cy="213360"/>
          </a:xfrm>
          <a:prstGeom prst="trapezoi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CO">
              <a:solidFill>
                <a:srgbClr val="FFFFFF"/>
              </a:solidFill>
            </a:endParaRPr>
          </a:p>
        </p:txBody>
      </p:sp>
      <p:sp>
        <p:nvSpPr>
          <p:cNvPr id="212" name="Line 117"/>
          <p:cNvSpPr>
            <a:spLocks noChangeShapeType="1"/>
          </p:cNvSpPr>
          <p:nvPr/>
        </p:nvSpPr>
        <p:spPr bwMode="auto">
          <a:xfrm flipV="1">
            <a:off x="3743960" y="3778568"/>
            <a:ext cx="0" cy="267652"/>
          </a:xfrm>
          <a:prstGeom prst="line">
            <a:avLst/>
          </a:prstGeom>
          <a:noFill/>
          <a:ln w="12700">
            <a:solidFill>
              <a:schemeClr val="tx1"/>
            </a:solidFill>
            <a:round/>
            <a:headEnd type="none" w="lg" len="med"/>
            <a:tailEnd type="none" w="lg" len="med"/>
          </a:ln>
        </p:spPr>
        <p:txBody>
          <a:bodyPr wrap="square" anchor="ctr">
            <a:noAutofit/>
          </a:bodyPr>
          <a:lstStyle/>
          <a:p>
            <a:endParaRPr lang="en-US">
              <a:solidFill>
                <a:srgbClr val="000000"/>
              </a:solidFill>
            </a:endParaRPr>
          </a:p>
        </p:txBody>
      </p:sp>
      <p:grpSp>
        <p:nvGrpSpPr>
          <p:cNvPr id="15" name="Group 266"/>
          <p:cNvGrpSpPr/>
          <p:nvPr/>
        </p:nvGrpSpPr>
        <p:grpSpPr>
          <a:xfrm>
            <a:off x="450563" y="2180782"/>
            <a:ext cx="96456" cy="4339450"/>
            <a:chOff x="450563" y="2190307"/>
            <a:chExt cx="96456" cy="4339450"/>
          </a:xfrm>
        </p:grpSpPr>
        <p:sp>
          <p:nvSpPr>
            <p:cNvPr id="247" name="Rectangle 246"/>
            <p:cNvSpPr/>
            <p:nvPr/>
          </p:nvSpPr>
          <p:spPr bwMode="auto">
            <a:xfrm rot="5400000">
              <a:off x="-1670934" y="4311804"/>
              <a:ext cx="4339450" cy="96456"/>
            </a:xfrm>
            <a:prstGeom prst="rect">
              <a:avLst/>
            </a:pr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48" name="Straight Connector 247"/>
            <p:cNvCxnSpPr/>
            <p:nvPr/>
          </p:nvCxnSpPr>
          <p:spPr bwMode="auto">
            <a:xfrm rot="5400000">
              <a:off x="-1627126" y="4360032"/>
              <a:ext cx="4339450" cy="0"/>
            </a:xfrm>
            <a:prstGeom prst="line">
              <a:avLst/>
            </a:prstGeom>
            <a:solidFill>
              <a:schemeClr val="accent2">
                <a:lumMod val="50000"/>
              </a:schemeClr>
            </a:solidFill>
            <a:ln w="28575" cap="flat" cmpd="sng" algn="ctr">
              <a:solidFill>
                <a:schemeClr val="tx1"/>
              </a:solidFill>
              <a:prstDash val="solid"/>
              <a:round/>
              <a:headEnd type="none" w="lg" len="med"/>
              <a:tailEnd type="none" w="lg" len="med"/>
            </a:ln>
            <a:effectLst/>
          </p:spPr>
        </p:cxnSp>
        <p:cxnSp>
          <p:nvCxnSpPr>
            <p:cNvPr id="249" name="Straight Connector 248"/>
            <p:cNvCxnSpPr/>
            <p:nvPr/>
          </p:nvCxnSpPr>
          <p:spPr bwMode="auto">
            <a:xfrm rot="5400000">
              <a:off x="-1717160" y="4360032"/>
              <a:ext cx="4339450" cy="0"/>
            </a:xfrm>
            <a:prstGeom prst="line">
              <a:avLst/>
            </a:prstGeom>
            <a:solidFill>
              <a:schemeClr val="accent2">
                <a:lumMod val="50000"/>
              </a:schemeClr>
            </a:solidFill>
            <a:ln w="28575" cap="flat" cmpd="sng" algn="ctr">
              <a:solidFill>
                <a:schemeClr val="tx1"/>
              </a:solidFill>
              <a:prstDash val="solid"/>
              <a:round/>
              <a:headEnd type="none" w="lg" len="med"/>
              <a:tailEnd type="none" w="lg" len="med"/>
            </a:ln>
            <a:effectLst/>
          </p:spPr>
        </p:cxnSp>
      </p:grpSp>
      <p:sp>
        <p:nvSpPr>
          <p:cNvPr id="263" name="Freeform 262"/>
          <p:cNvSpPr/>
          <p:nvPr/>
        </p:nvSpPr>
        <p:spPr bwMode="auto">
          <a:xfrm>
            <a:off x="4080295" y="2510287"/>
            <a:ext cx="1259455" cy="4166558"/>
          </a:xfrm>
          <a:custGeom>
            <a:avLst/>
            <a:gdLst>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965328"/>
              <a:gd name="connsiteY0" fmla="*/ 84474 h 4007860"/>
              <a:gd name="connsiteX1" fmla="*/ 86563 w 965328"/>
              <a:gd name="connsiteY1" fmla="*/ 1159809 h 4007860"/>
              <a:gd name="connsiteX2" fmla="*/ 86563 w 965328"/>
              <a:gd name="connsiteY2" fmla="*/ 3603086 h 4007860"/>
              <a:gd name="connsiteX3" fmla="*/ 159715 w 965328"/>
              <a:gd name="connsiteY3" fmla="*/ 3588455 h 4007860"/>
              <a:gd name="connsiteX4" fmla="*/ 188976 w 965328"/>
              <a:gd name="connsiteY4" fmla="*/ 1093972 h 4007860"/>
              <a:gd name="connsiteX5" fmla="*/ 613258 w 965328"/>
              <a:gd name="connsiteY5" fmla="*/ 164942 h 4007860"/>
              <a:gd name="connsiteX6" fmla="*/ 605942 w 96532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88976 w 613258"/>
              <a:gd name="connsiteY4" fmla="*/ 1093972 h 3603762"/>
              <a:gd name="connsiteX5" fmla="*/ 613258 w 613258"/>
              <a:gd name="connsiteY5" fmla="*/ 164942 h 3603762"/>
              <a:gd name="connsiteX6" fmla="*/ 605942 w 613258"/>
              <a:gd name="connsiteY6" fmla="*/ 84474 h 3603762"/>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59715 w 613258"/>
              <a:gd name="connsiteY4" fmla="*/ 1174440 h 3603762"/>
              <a:gd name="connsiteX5" fmla="*/ 613258 w 613258"/>
              <a:gd name="connsiteY5" fmla="*/ 164942 h 3603762"/>
              <a:gd name="connsiteX6" fmla="*/ 605942 w 613258"/>
              <a:gd name="connsiteY6" fmla="*/ 84474 h 3603762"/>
              <a:gd name="connsiteX0" fmla="*/ 593995 w 601311"/>
              <a:gd name="connsiteY0" fmla="*/ 84474 h 3603762"/>
              <a:gd name="connsiteX1" fmla="*/ 86563 w 601311"/>
              <a:gd name="connsiteY1" fmla="*/ 1226960 h 3603762"/>
              <a:gd name="connsiteX2" fmla="*/ 74616 w 601311"/>
              <a:gd name="connsiteY2" fmla="*/ 3603086 h 3603762"/>
              <a:gd name="connsiteX3" fmla="*/ 147768 w 601311"/>
              <a:gd name="connsiteY3" fmla="*/ 3588455 h 3603762"/>
              <a:gd name="connsiteX4" fmla="*/ 147768 w 601311"/>
              <a:gd name="connsiteY4" fmla="*/ 1174440 h 3603762"/>
              <a:gd name="connsiteX5" fmla="*/ 601311 w 601311"/>
              <a:gd name="connsiteY5" fmla="*/ 164942 h 3603762"/>
              <a:gd name="connsiteX6" fmla="*/ 593995 w 601311"/>
              <a:gd name="connsiteY6" fmla="*/ 84474 h 3603762"/>
              <a:gd name="connsiteX0" fmla="*/ 574084 w 581400"/>
              <a:gd name="connsiteY0" fmla="*/ 84474 h 3603762"/>
              <a:gd name="connsiteX1" fmla="*/ 66652 w 581400"/>
              <a:gd name="connsiteY1" fmla="*/ 1226960 h 3603762"/>
              <a:gd name="connsiteX2" fmla="*/ 54705 w 581400"/>
              <a:gd name="connsiteY2" fmla="*/ 3603086 h 3603762"/>
              <a:gd name="connsiteX3" fmla="*/ 127857 w 581400"/>
              <a:gd name="connsiteY3" fmla="*/ 3588455 h 3603762"/>
              <a:gd name="connsiteX4" fmla="*/ 127857 w 581400"/>
              <a:gd name="connsiteY4" fmla="*/ 1174440 h 3603762"/>
              <a:gd name="connsiteX5" fmla="*/ 581400 w 581400"/>
              <a:gd name="connsiteY5" fmla="*/ 164942 h 3603762"/>
              <a:gd name="connsiteX6" fmla="*/ 574084 w 581400"/>
              <a:gd name="connsiteY6" fmla="*/ 84474 h 3603762"/>
              <a:gd name="connsiteX0" fmla="*/ 574084 w 581400"/>
              <a:gd name="connsiteY0" fmla="*/ 84474 h 3603762"/>
              <a:gd name="connsiteX1" fmla="*/ 66652 w 581400"/>
              <a:gd name="connsiteY1" fmla="*/ 1226960 h 3603762"/>
              <a:gd name="connsiteX2" fmla="*/ 78599 w 581400"/>
              <a:gd name="connsiteY2" fmla="*/ 3603086 h 3603762"/>
              <a:gd name="connsiteX3" fmla="*/ 127857 w 581400"/>
              <a:gd name="connsiteY3" fmla="*/ 3588455 h 3603762"/>
              <a:gd name="connsiteX4" fmla="*/ 127857 w 581400"/>
              <a:gd name="connsiteY4" fmla="*/ 1174440 h 3603762"/>
              <a:gd name="connsiteX5" fmla="*/ 581400 w 581400"/>
              <a:gd name="connsiteY5" fmla="*/ 164942 h 3603762"/>
              <a:gd name="connsiteX6" fmla="*/ 574084 w 581400"/>
              <a:gd name="connsiteY6" fmla="*/ 84474 h 3603762"/>
              <a:gd name="connsiteX0" fmla="*/ 574084 w 581400"/>
              <a:gd name="connsiteY0" fmla="*/ 84474 h 3603762"/>
              <a:gd name="connsiteX1" fmla="*/ 66652 w 581400"/>
              <a:gd name="connsiteY1" fmla="*/ 1226960 h 3603762"/>
              <a:gd name="connsiteX2" fmla="*/ 78599 w 581400"/>
              <a:gd name="connsiteY2" fmla="*/ 3603086 h 3603762"/>
              <a:gd name="connsiteX3" fmla="*/ 127857 w 581400"/>
              <a:gd name="connsiteY3" fmla="*/ 3588455 h 3603762"/>
              <a:gd name="connsiteX4" fmla="*/ 127857 w 581400"/>
              <a:gd name="connsiteY4" fmla="*/ 1174440 h 3603762"/>
              <a:gd name="connsiteX5" fmla="*/ 581400 w 581400"/>
              <a:gd name="connsiteY5" fmla="*/ 164942 h 3603762"/>
              <a:gd name="connsiteX6" fmla="*/ 574084 w 581400"/>
              <a:gd name="connsiteY6" fmla="*/ 84474 h 3603762"/>
              <a:gd name="connsiteX0" fmla="*/ 574084 w 581400"/>
              <a:gd name="connsiteY0" fmla="*/ 84474 h 3603762"/>
              <a:gd name="connsiteX1" fmla="*/ 66652 w 581400"/>
              <a:gd name="connsiteY1" fmla="*/ 1226960 h 3603762"/>
              <a:gd name="connsiteX2" fmla="*/ 78599 w 581400"/>
              <a:gd name="connsiteY2" fmla="*/ 3603086 h 3603762"/>
              <a:gd name="connsiteX3" fmla="*/ 127857 w 581400"/>
              <a:gd name="connsiteY3" fmla="*/ 3588455 h 3603762"/>
              <a:gd name="connsiteX4" fmla="*/ 119893 w 581400"/>
              <a:gd name="connsiteY4" fmla="*/ 1152056 h 3603762"/>
              <a:gd name="connsiteX5" fmla="*/ 581400 w 581400"/>
              <a:gd name="connsiteY5" fmla="*/ 164942 h 3603762"/>
              <a:gd name="connsiteX6" fmla="*/ 574084 w 581400"/>
              <a:gd name="connsiteY6" fmla="*/ 84474 h 3603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1400" h="3603762">
                <a:moveTo>
                  <a:pt x="574084" y="84474"/>
                </a:moveTo>
                <a:cubicBezTo>
                  <a:pt x="232805" y="195964"/>
                  <a:pt x="153215" y="640525"/>
                  <a:pt x="66652" y="1226960"/>
                </a:cubicBezTo>
                <a:cubicBezTo>
                  <a:pt x="0" y="1820857"/>
                  <a:pt x="66407" y="3198312"/>
                  <a:pt x="78599" y="3603086"/>
                </a:cubicBezTo>
                <a:cubicBezTo>
                  <a:pt x="136059" y="3591400"/>
                  <a:pt x="101734" y="3603762"/>
                  <a:pt x="127857" y="3588455"/>
                </a:cubicBezTo>
                <a:cubicBezTo>
                  <a:pt x="101122" y="3177731"/>
                  <a:pt x="44303" y="1722641"/>
                  <a:pt x="119893" y="1152056"/>
                </a:cubicBezTo>
                <a:cubicBezTo>
                  <a:pt x="195483" y="581471"/>
                  <a:pt x="341109" y="198609"/>
                  <a:pt x="581400" y="164942"/>
                </a:cubicBezTo>
                <a:cubicBezTo>
                  <a:pt x="568194" y="0"/>
                  <a:pt x="580385" y="126893"/>
                  <a:pt x="574084" y="84474"/>
                </a:cubicBezTo>
                <a:close/>
              </a:path>
            </a:pathLst>
          </a:cu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58" name="Freeform 257"/>
          <p:cNvSpPr/>
          <p:nvPr/>
        </p:nvSpPr>
        <p:spPr bwMode="auto">
          <a:xfrm>
            <a:off x="4152169" y="2661958"/>
            <a:ext cx="1186424" cy="4008554"/>
          </a:xfrm>
          <a:custGeom>
            <a:avLst/>
            <a:gdLst>
              <a:gd name="connsiteX0" fmla="*/ 61912 w 547687"/>
              <a:gd name="connsiteY0" fmla="*/ 3467100 h 3467100"/>
              <a:gd name="connsiteX1" fmla="*/ 80962 w 547687"/>
              <a:gd name="connsiteY1" fmla="*/ 876300 h 3467100"/>
              <a:gd name="connsiteX2" fmla="*/ 547687 w 547687"/>
              <a:gd name="connsiteY2" fmla="*/ 0 h 3467100"/>
              <a:gd name="connsiteX3" fmla="*/ 547687 w 547687"/>
              <a:gd name="connsiteY3" fmla="*/ 0 h 3467100"/>
              <a:gd name="connsiteX0" fmla="*/ 61912 w 632370"/>
              <a:gd name="connsiteY0" fmla="*/ 3604185 h 3604185"/>
              <a:gd name="connsiteX1" fmla="*/ 80962 w 632370"/>
              <a:gd name="connsiteY1" fmla="*/ 1013385 h 3604185"/>
              <a:gd name="connsiteX2" fmla="*/ 547687 w 632370"/>
              <a:gd name="connsiteY2" fmla="*/ 137085 h 3604185"/>
              <a:gd name="connsiteX3" fmla="*/ 589063 w 632370"/>
              <a:gd name="connsiteY3" fmla="*/ 190873 h 3604185"/>
              <a:gd name="connsiteX0" fmla="*/ 61912 w 547687"/>
              <a:gd name="connsiteY0" fmla="*/ 3467100 h 3467100"/>
              <a:gd name="connsiteX1" fmla="*/ 80962 w 547687"/>
              <a:gd name="connsiteY1" fmla="*/ 876300 h 3467100"/>
              <a:gd name="connsiteX2" fmla="*/ 547687 w 547687"/>
              <a:gd name="connsiteY2" fmla="*/ 0 h 3467100"/>
              <a:gd name="connsiteX0" fmla="*/ 61912 w 547687"/>
              <a:gd name="connsiteY0" fmla="*/ 3467100 h 3467100"/>
              <a:gd name="connsiteX1" fmla="*/ 80962 w 547687"/>
              <a:gd name="connsiteY1" fmla="*/ 876300 h 3467100"/>
              <a:gd name="connsiteX2" fmla="*/ 547687 w 547687"/>
              <a:gd name="connsiteY2" fmla="*/ 0 h 3467100"/>
              <a:gd name="connsiteX0" fmla="*/ 30956 w 516731"/>
              <a:gd name="connsiteY0" fmla="*/ 3467100 h 3467100"/>
              <a:gd name="connsiteX1" fmla="*/ 50006 w 516731"/>
              <a:gd name="connsiteY1" fmla="*/ 876300 h 3467100"/>
              <a:gd name="connsiteX2" fmla="*/ 516731 w 516731"/>
              <a:gd name="connsiteY2" fmla="*/ 0 h 3467100"/>
              <a:gd name="connsiteX0" fmla="*/ 61912 w 547687"/>
              <a:gd name="connsiteY0" fmla="*/ 3467100 h 3467100"/>
              <a:gd name="connsiteX1" fmla="*/ 80962 w 547687"/>
              <a:gd name="connsiteY1" fmla="*/ 876300 h 3467100"/>
              <a:gd name="connsiteX2" fmla="*/ 547687 w 547687"/>
              <a:gd name="connsiteY2" fmla="*/ 0 h 3467100"/>
            </a:gdLst>
            <a:ahLst/>
            <a:cxnLst>
              <a:cxn ang="0">
                <a:pos x="connsiteX0" y="connsiteY0"/>
              </a:cxn>
              <a:cxn ang="0">
                <a:pos x="connsiteX1" y="connsiteY1"/>
              </a:cxn>
              <a:cxn ang="0">
                <a:pos x="connsiteX2" y="connsiteY2"/>
              </a:cxn>
            </a:cxnLst>
            <a:rect l="l" t="t" r="r" b="b"/>
            <a:pathLst>
              <a:path w="547687" h="3467100">
                <a:moveTo>
                  <a:pt x="61912" y="3467100"/>
                </a:moveTo>
                <a:cubicBezTo>
                  <a:pt x="30956" y="2460625"/>
                  <a:pt x="0" y="1454150"/>
                  <a:pt x="80962" y="876300"/>
                </a:cubicBezTo>
                <a:cubicBezTo>
                  <a:pt x="161924" y="298450"/>
                  <a:pt x="359565" y="8821"/>
                  <a:pt x="547687" y="0"/>
                </a:cubicBezTo>
              </a:path>
            </a:pathLst>
          </a:custGeom>
          <a:noFill/>
          <a:ln w="127000" cap="flat" cmpd="dbl"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65" name="Freeform 264"/>
          <p:cNvSpPr/>
          <p:nvPr/>
        </p:nvSpPr>
        <p:spPr bwMode="auto">
          <a:xfrm>
            <a:off x="5324625" y="2692365"/>
            <a:ext cx="180826" cy="4222785"/>
          </a:xfrm>
          <a:custGeom>
            <a:avLst/>
            <a:gdLst>
              <a:gd name="connsiteX0" fmla="*/ 9525 w 192087"/>
              <a:gd name="connsiteY0" fmla="*/ 0 h 3114675"/>
              <a:gd name="connsiteX1" fmla="*/ 190500 w 192087"/>
              <a:gd name="connsiteY1" fmla="*/ 304800 h 3114675"/>
              <a:gd name="connsiteX2" fmla="*/ 0 w 192087"/>
              <a:gd name="connsiteY2" fmla="*/ 1000125 h 3114675"/>
              <a:gd name="connsiteX3" fmla="*/ 190500 w 192087"/>
              <a:gd name="connsiteY3" fmla="*/ 1571625 h 3114675"/>
              <a:gd name="connsiteX4" fmla="*/ 9525 w 192087"/>
              <a:gd name="connsiteY4" fmla="*/ 2362200 h 3114675"/>
              <a:gd name="connsiteX5" fmla="*/ 190500 w 192087"/>
              <a:gd name="connsiteY5" fmla="*/ 3114675 h 311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087" h="3114675">
                <a:moveTo>
                  <a:pt x="9525" y="0"/>
                </a:moveTo>
                <a:cubicBezTo>
                  <a:pt x="100806" y="69056"/>
                  <a:pt x="192087" y="138113"/>
                  <a:pt x="190500" y="304800"/>
                </a:cubicBezTo>
                <a:cubicBezTo>
                  <a:pt x="188913" y="471487"/>
                  <a:pt x="0" y="788988"/>
                  <a:pt x="0" y="1000125"/>
                </a:cubicBezTo>
                <a:cubicBezTo>
                  <a:pt x="0" y="1211262"/>
                  <a:pt x="188913" y="1344613"/>
                  <a:pt x="190500" y="1571625"/>
                </a:cubicBezTo>
                <a:cubicBezTo>
                  <a:pt x="192087" y="1798637"/>
                  <a:pt x="9525" y="2105025"/>
                  <a:pt x="9525" y="2362200"/>
                </a:cubicBezTo>
                <a:cubicBezTo>
                  <a:pt x="9525" y="2619375"/>
                  <a:pt x="100012" y="2867025"/>
                  <a:pt x="190500" y="3114675"/>
                </a:cubicBezTo>
              </a:path>
            </a:pathLst>
          </a:custGeom>
          <a:noFill/>
          <a:ln w="38100" cap="flat" cmpd="sng" algn="ctr">
            <a:solidFill>
              <a:schemeClr val="accent6">
                <a:lumMod val="5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grpSp>
        <p:nvGrpSpPr>
          <p:cNvPr id="17" name="Group 236"/>
          <p:cNvGrpSpPr/>
          <p:nvPr/>
        </p:nvGrpSpPr>
        <p:grpSpPr>
          <a:xfrm>
            <a:off x="537882" y="6078071"/>
            <a:ext cx="3657600" cy="45719"/>
            <a:chOff x="537882" y="6078071"/>
            <a:chExt cx="3657600" cy="45719"/>
          </a:xfrm>
          <a:solidFill>
            <a:schemeClr val="accent2">
              <a:lumMod val="50000"/>
            </a:schemeClr>
          </a:solidFill>
        </p:grpSpPr>
        <p:sp>
          <p:nvSpPr>
            <p:cNvPr id="236" name="Rectangle 235"/>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19" name="Straight Connector 218"/>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25" name="Straight Connector 224"/>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grpSp>
        <p:nvGrpSpPr>
          <p:cNvPr id="18" name="Group 237"/>
          <p:cNvGrpSpPr/>
          <p:nvPr/>
        </p:nvGrpSpPr>
        <p:grpSpPr>
          <a:xfrm>
            <a:off x="537882" y="6230471"/>
            <a:ext cx="3657600" cy="45719"/>
            <a:chOff x="537882" y="6078071"/>
            <a:chExt cx="3657600" cy="45719"/>
          </a:xfrm>
          <a:solidFill>
            <a:schemeClr val="accent2">
              <a:lumMod val="50000"/>
            </a:schemeClr>
          </a:solidFill>
        </p:grpSpPr>
        <p:sp>
          <p:nvSpPr>
            <p:cNvPr id="239" name="Rectangle 238"/>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40" name="Straight Connector 239"/>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41" name="Straight Connector 240"/>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grpSp>
        <p:nvGrpSpPr>
          <p:cNvPr id="19" name="Group 241"/>
          <p:cNvGrpSpPr/>
          <p:nvPr/>
        </p:nvGrpSpPr>
        <p:grpSpPr>
          <a:xfrm>
            <a:off x="537882" y="6382871"/>
            <a:ext cx="3657600" cy="45719"/>
            <a:chOff x="537882" y="6078071"/>
            <a:chExt cx="3657600" cy="45719"/>
          </a:xfrm>
          <a:solidFill>
            <a:schemeClr val="accent2">
              <a:lumMod val="50000"/>
            </a:schemeClr>
          </a:solidFill>
        </p:grpSpPr>
        <p:sp>
          <p:nvSpPr>
            <p:cNvPr id="243" name="Rectangle 242"/>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44" name="Straight Connector 243"/>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45" name="Straight Connector 244"/>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sp>
        <p:nvSpPr>
          <p:cNvPr id="268" name="Flowchart: Collate 267"/>
          <p:cNvSpPr/>
          <p:nvPr/>
        </p:nvSpPr>
        <p:spPr bwMode="auto">
          <a:xfrm>
            <a:off x="419999" y="6521928"/>
            <a:ext cx="152400" cy="133350"/>
          </a:xfrm>
          <a:prstGeom prst="flowChartCollat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69" name="Flowchart: Collate 268"/>
          <p:cNvSpPr/>
          <p:nvPr/>
        </p:nvSpPr>
        <p:spPr bwMode="auto">
          <a:xfrm>
            <a:off x="4142476" y="6589502"/>
            <a:ext cx="152400" cy="133350"/>
          </a:xfrm>
          <a:prstGeom prst="flowChartCollat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70" name="Rounded Rectangle 269"/>
          <p:cNvSpPr/>
          <p:nvPr/>
        </p:nvSpPr>
        <p:spPr bwMode="auto">
          <a:xfrm>
            <a:off x="1733550" y="-228600"/>
            <a:ext cx="2476500" cy="1476375"/>
          </a:xfrm>
          <a:prstGeom prst="roundRect">
            <a:avLst/>
          </a:prstGeom>
          <a:solidFill>
            <a:schemeClr val="accent6">
              <a:lumMod val="50000"/>
            </a:schemeClr>
          </a:solid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grpSp>
        <p:nvGrpSpPr>
          <p:cNvPr id="20" name="Group 273"/>
          <p:cNvGrpSpPr/>
          <p:nvPr/>
        </p:nvGrpSpPr>
        <p:grpSpPr>
          <a:xfrm rot="16200000" flipV="1">
            <a:off x="1572366" y="498478"/>
            <a:ext cx="666088" cy="2100882"/>
            <a:chOff x="4090416" y="3002541"/>
            <a:chExt cx="613258" cy="3603762"/>
          </a:xfrm>
        </p:grpSpPr>
        <p:sp>
          <p:nvSpPr>
            <p:cNvPr id="275" name="Freeform 274"/>
            <p:cNvSpPr/>
            <p:nvPr/>
          </p:nvSpPr>
          <p:spPr bwMode="auto">
            <a:xfrm>
              <a:off x="4090416" y="3002541"/>
              <a:ext cx="613258" cy="3603762"/>
            </a:xfrm>
            <a:custGeom>
              <a:avLst/>
              <a:gdLst>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965328"/>
                <a:gd name="connsiteY0" fmla="*/ 84474 h 4007860"/>
                <a:gd name="connsiteX1" fmla="*/ 86563 w 965328"/>
                <a:gd name="connsiteY1" fmla="*/ 1159809 h 4007860"/>
                <a:gd name="connsiteX2" fmla="*/ 86563 w 965328"/>
                <a:gd name="connsiteY2" fmla="*/ 3603086 h 4007860"/>
                <a:gd name="connsiteX3" fmla="*/ 159715 w 965328"/>
                <a:gd name="connsiteY3" fmla="*/ 3588455 h 4007860"/>
                <a:gd name="connsiteX4" fmla="*/ 188976 w 965328"/>
                <a:gd name="connsiteY4" fmla="*/ 1093972 h 4007860"/>
                <a:gd name="connsiteX5" fmla="*/ 613258 w 965328"/>
                <a:gd name="connsiteY5" fmla="*/ 164942 h 4007860"/>
                <a:gd name="connsiteX6" fmla="*/ 605942 w 96532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88976 w 613258"/>
                <a:gd name="connsiteY4" fmla="*/ 1093972 h 3603762"/>
                <a:gd name="connsiteX5" fmla="*/ 613258 w 613258"/>
                <a:gd name="connsiteY5" fmla="*/ 164942 h 3603762"/>
                <a:gd name="connsiteX6" fmla="*/ 605942 w 613258"/>
                <a:gd name="connsiteY6" fmla="*/ 84474 h 3603762"/>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59715 w 613258"/>
                <a:gd name="connsiteY4" fmla="*/ 1174440 h 3603762"/>
                <a:gd name="connsiteX5" fmla="*/ 613258 w 613258"/>
                <a:gd name="connsiteY5" fmla="*/ 164942 h 3603762"/>
                <a:gd name="connsiteX6" fmla="*/ 605942 w 613258"/>
                <a:gd name="connsiteY6" fmla="*/ 84474 h 3603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258" h="3603762">
                  <a:moveTo>
                    <a:pt x="605942" y="84474"/>
                  </a:moveTo>
                  <a:cubicBezTo>
                    <a:pt x="264663" y="195964"/>
                    <a:pt x="173126" y="573374"/>
                    <a:pt x="86563" y="1159809"/>
                  </a:cubicBezTo>
                  <a:cubicBezTo>
                    <a:pt x="0" y="1746244"/>
                    <a:pt x="74371" y="3198312"/>
                    <a:pt x="86563" y="3603086"/>
                  </a:cubicBezTo>
                  <a:cubicBezTo>
                    <a:pt x="144023" y="3591400"/>
                    <a:pt x="133592" y="3603762"/>
                    <a:pt x="159715" y="3588455"/>
                  </a:cubicBezTo>
                  <a:cubicBezTo>
                    <a:pt x="176784" y="3170269"/>
                    <a:pt x="84125" y="1745025"/>
                    <a:pt x="159715" y="1174440"/>
                  </a:cubicBezTo>
                  <a:cubicBezTo>
                    <a:pt x="235305" y="603855"/>
                    <a:pt x="372967" y="198609"/>
                    <a:pt x="613258" y="164942"/>
                  </a:cubicBezTo>
                  <a:cubicBezTo>
                    <a:pt x="600052" y="0"/>
                    <a:pt x="612243" y="126893"/>
                    <a:pt x="605942" y="84474"/>
                  </a:cubicBezTo>
                  <a:close/>
                </a:path>
              </a:pathLst>
            </a:cu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76" name="Freeform 275"/>
            <p:cNvSpPr/>
            <p:nvPr/>
          </p:nvSpPr>
          <p:spPr bwMode="auto">
            <a:xfrm>
              <a:off x="4155453" y="3133725"/>
              <a:ext cx="547687" cy="3467100"/>
            </a:xfrm>
            <a:custGeom>
              <a:avLst/>
              <a:gdLst>
                <a:gd name="connsiteX0" fmla="*/ 61912 w 547687"/>
                <a:gd name="connsiteY0" fmla="*/ 3467100 h 3467100"/>
                <a:gd name="connsiteX1" fmla="*/ 80962 w 547687"/>
                <a:gd name="connsiteY1" fmla="*/ 876300 h 3467100"/>
                <a:gd name="connsiteX2" fmla="*/ 547687 w 547687"/>
                <a:gd name="connsiteY2" fmla="*/ 0 h 3467100"/>
                <a:gd name="connsiteX3" fmla="*/ 547687 w 547687"/>
                <a:gd name="connsiteY3" fmla="*/ 0 h 3467100"/>
                <a:gd name="connsiteX0" fmla="*/ 61912 w 632370"/>
                <a:gd name="connsiteY0" fmla="*/ 3604185 h 3604185"/>
                <a:gd name="connsiteX1" fmla="*/ 80962 w 632370"/>
                <a:gd name="connsiteY1" fmla="*/ 1013385 h 3604185"/>
                <a:gd name="connsiteX2" fmla="*/ 547687 w 632370"/>
                <a:gd name="connsiteY2" fmla="*/ 137085 h 3604185"/>
                <a:gd name="connsiteX3" fmla="*/ 589063 w 632370"/>
                <a:gd name="connsiteY3" fmla="*/ 190873 h 3604185"/>
                <a:gd name="connsiteX0" fmla="*/ 61912 w 547687"/>
                <a:gd name="connsiteY0" fmla="*/ 3467100 h 3467100"/>
                <a:gd name="connsiteX1" fmla="*/ 80962 w 547687"/>
                <a:gd name="connsiteY1" fmla="*/ 876300 h 3467100"/>
                <a:gd name="connsiteX2" fmla="*/ 547687 w 547687"/>
                <a:gd name="connsiteY2" fmla="*/ 0 h 3467100"/>
                <a:gd name="connsiteX0" fmla="*/ 61912 w 547687"/>
                <a:gd name="connsiteY0" fmla="*/ 3467100 h 3467100"/>
                <a:gd name="connsiteX1" fmla="*/ 80962 w 547687"/>
                <a:gd name="connsiteY1" fmla="*/ 876300 h 3467100"/>
                <a:gd name="connsiteX2" fmla="*/ 547687 w 547687"/>
                <a:gd name="connsiteY2" fmla="*/ 0 h 3467100"/>
                <a:gd name="connsiteX0" fmla="*/ 30956 w 516731"/>
                <a:gd name="connsiteY0" fmla="*/ 3467100 h 3467100"/>
                <a:gd name="connsiteX1" fmla="*/ 50006 w 516731"/>
                <a:gd name="connsiteY1" fmla="*/ 876300 h 3467100"/>
                <a:gd name="connsiteX2" fmla="*/ 516731 w 516731"/>
                <a:gd name="connsiteY2" fmla="*/ 0 h 3467100"/>
                <a:gd name="connsiteX0" fmla="*/ 61912 w 547687"/>
                <a:gd name="connsiteY0" fmla="*/ 3467100 h 3467100"/>
                <a:gd name="connsiteX1" fmla="*/ 80962 w 547687"/>
                <a:gd name="connsiteY1" fmla="*/ 876300 h 3467100"/>
                <a:gd name="connsiteX2" fmla="*/ 547687 w 547687"/>
                <a:gd name="connsiteY2" fmla="*/ 0 h 3467100"/>
              </a:gdLst>
              <a:ahLst/>
              <a:cxnLst>
                <a:cxn ang="0">
                  <a:pos x="connsiteX0" y="connsiteY0"/>
                </a:cxn>
                <a:cxn ang="0">
                  <a:pos x="connsiteX1" y="connsiteY1"/>
                </a:cxn>
                <a:cxn ang="0">
                  <a:pos x="connsiteX2" y="connsiteY2"/>
                </a:cxn>
              </a:cxnLst>
              <a:rect l="l" t="t" r="r" b="b"/>
              <a:pathLst>
                <a:path w="547687" h="3467100">
                  <a:moveTo>
                    <a:pt x="61912" y="3467100"/>
                  </a:moveTo>
                  <a:cubicBezTo>
                    <a:pt x="30956" y="2460625"/>
                    <a:pt x="0" y="1454150"/>
                    <a:pt x="80962" y="876300"/>
                  </a:cubicBezTo>
                  <a:cubicBezTo>
                    <a:pt x="161924" y="298450"/>
                    <a:pt x="359565" y="8821"/>
                    <a:pt x="547687" y="0"/>
                  </a:cubicBezTo>
                </a:path>
              </a:pathLst>
            </a:custGeom>
            <a:noFill/>
            <a:ln w="127000" cap="flat" cmpd="dbl"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grpSp>
      <p:sp>
        <p:nvSpPr>
          <p:cNvPr id="215" name="TextBox 214"/>
          <p:cNvSpPr txBox="1"/>
          <p:nvPr/>
        </p:nvSpPr>
        <p:spPr>
          <a:xfrm>
            <a:off x="4554747" y="276046"/>
            <a:ext cx="2244525" cy="523220"/>
          </a:xfrm>
          <a:prstGeom prst="rect">
            <a:avLst/>
          </a:prstGeom>
          <a:noFill/>
        </p:spPr>
        <p:txBody>
          <a:bodyPr wrap="none" rtlCol="0">
            <a:noAutofit/>
          </a:bodyPr>
          <a:lstStyle/>
          <a:p>
            <a:r>
              <a:rPr lang="en-US" dirty="0">
                <a:solidFill>
                  <a:srgbClr val="000000"/>
                </a:solidFill>
              </a:rPr>
              <a:t>Decrease dose</a:t>
            </a:r>
          </a:p>
        </p:txBody>
      </p:sp>
      <p:sp>
        <p:nvSpPr>
          <p:cNvPr id="216" name="Rectangle 215"/>
          <p:cNvSpPr/>
          <p:nvPr/>
        </p:nvSpPr>
        <p:spPr bwMode="auto">
          <a:xfrm>
            <a:off x="1466850" y="-438150"/>
            <a:ext cx="3009900" cy="438150"/>
          </a:xfrm>
          <a:prstGeom prst="rect">
            <a:avLst/>
          </a:prstGeom>
          <a:solidFill>
            <a:schemeClr val="bg1"/>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eaLnBrk="1" hangingPunct="1"/>
            <a:endParaRPr lang="en-US" sz="1800">
              <a:solidFill>
                <a:srgbClr val="000000"/>
              </a:solidFill>
              <a:latin typeface="Century Gothic" pitchFamily="34" charset="0"/>
              <a:cs typeface="Arial" charset="0"/>
            </a:endParaRPr>
          </a:p>
        </p:txBody>
      </p:sp>
      <p:sp>
        <p:nvSpPr>
          <p:cNvPr id="213" name="Rectangle 212"/>
          <p:cNvSpPr/>
          <p:nvPr/>
        </p:nvSpPr>
        <p:spPr bwMode="auto">
          <a:xfrm>
            <a:off x="469126" y="1415332"/>
            <a:ext cx="45719" cy="159026"/>
          </a:xfrm>
          <a:prstGeom prst="rec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eaLnBrk="1" hangingPunct="1"/>
            <a:endParaRPr lang="en-US" sz="1800">
              <a:solidFill>
                <a:srgbClr val="000000"/>
              </a:solidFill>
              <a:latin typeface="Century Gothic" pitchFamily="34" charset="0"/>
              <a:cs typeface="Arial" charset="0"/>
            </a:endParaRPr>
          </a:p>
        </p:txBody>
      </p:sp>
    </p:spTree>
    <p:extLst>
      <p:ext uri="{BB962C8B-B14F-4D97-AF65-F5344CB8AC3E}">
        <p14:creationId xmlns:p14="http://schemas.microsoft.com/office/powerpoint/2010/main" val="217477102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 name="TextBox 214"/>
          <p:cNvSpPr txBox="1"/>
          <p:nvPr/>
        </p:nvSpPr>
        <p:spPr>
          <a:xfrm>
            <a:off x="4554747" y="276046"/>
            <a:ext cx="2125903" cy="523220"/>
          </a:xfrm>
          <a:prstGeom prst="rect">
            <a:avLst/>
          </a:prstGeom>
          <a:noFill/>
        </p:spPr>
        <p:txBody>
          <a:bodyPr wrap="none" rtlCol="0">
            <a:noAutofit/>
          </a:bodyPr>
          <a:lstStyle/>
          <a:p>
            <a:r>
              <a:rPr lang="en-US" dirty="0">
                <a:solidFill>
                  <a:srgbClr val="000000"/>
                </a:solidFill>
              </a:rPr>
              <a:t>Increase dose</a:t>
            </a:r>
          </a:p>
        </p:txBody>
      </p:sp>
      <p:grpSp>
        <p:nvGrpSpPr>
          <p:cNvPr id="221" name="Group 220"/>
          <p:cNvGrpSpPr/>
          <p:nvPr/>
        </p:nvGrpSpPr>
        <p:grpSpPr>
          <a:xfrm>
            <a:off x="238155" y="-438150"/>
            <a:ext cx="9199142" cy="9150463"/>
            <a:chOff x="238155" y="-438150"/>
            <a:chExt cx="9199142" cy="9150463"/>
          </a:xfrm>
        </p:grpSpPr>
        <p:sp>
          <p:nvSpPr>
            <p:cNvPr id="13401" name="Rectangle 194"/>
            <p:cNvSpPr>
              <a:spLocks noChangeArrowheads="1"/>
            </p:cNvSpPr>
            <p:nvPr/>
          </p:nvSpPr>
          <p:spPr bwMode="auto">
            <a:xfrm>
              <a:off x="3622935" y="3783697"/>
              <a:ext cx="209895" cy="4928616"/>
            </a:xfrm>
            <a:prstGeom prst="rect">
              <a:avLst/>
            </a:prstGeom>
            <a:noFill/>
            <a:ln w="28575" algn="ctr">
              <a:solidFill>
                <a:srgbClr val="000000"/>
              </a:solidFill>
              <a:round/>
              <a:headEnd type="none" w="lg" len="med"/>
              <a:tailEnd type="none" w="lg" len="med"/>
            </a:ln>
          </p:spPr>
          <p:txBody>
            <a:bodyPr wrap="square">
              <a:noAutofit/>
            </a:bodyPr>
            <a:lstStyle/>
            <a:p>
              <a:pPr>
                <a:spcBef>
                  <a:spcPct val="50000"/>
                </a:spcBef>
              </a:pPr>
              <a:endParaRPr lang="en-US">
                <a:solidFill>
                  <a:srgbClr val="000000"/>
                </a:solidFill>
              </a:endParaRPr>
            </a:p>
          </p:txBody>
        </p:sp>
        <p:sp>
          <p:nvSpPr>
            <p:cNvPr id="256" name="Rectangle 112"/>
            <p:cNvSpPr>
              <a:spLocks noChangeArrowheads="1"/>
            </p:cNvSpPr>
            <p:nvPr/>
          </p:nvSpPr>
          <p:spPr bwMode="auto">
            <a:xfrm>
              <a:off x="4685506" y="7290908"/>
              <a:ext cx="201189" cy="523875"/>
            </a:xfrm>
            <a:prstGeom prst="rect">
              <a:avLst/>
            </a:prstGeom>
            <a:solidFill>
              <a:schemeClr val="accent2">
                <a:lumMod val="50000"/>
              </a:schemeClr>
            </a:solidFill>
            <a:ln w="12700">
              <a:noFill/>
              <a:miter lim="800000"/>
              <a:headEnd type="none" w="lg" len="med"/>
              <a:tailEnd type="none" w="lg" len="med"/>
            </a:ln>
          </p:spPr>
          <p:txBody>
            <a:bodyPr wrap="square" anchor="ctr">
              <a:noAutofit/>
            </a:bodyPr>
            <a:lstStyle/>
            <a:p>
              <a:endParaRPr lang="en-US">
                <a:solidFill>
                  <a:srgbClr val="000000"/>
                </a:solidFill>
              </a:endParaRPr>
            </a:p>
          </p:txBody>
        </p:sp>
        <p:sp>
          <p:nvSpPr>
            <p:cNvPr id="13399" name="Rectangle 112"/>
            <p:cNvSpPr>
              <a:spLocks noChangeArrowheads="1"/>
            </p:cNvSpPr>
            <p:nvPr/>
          </p:nvSpPr>
          <p:spPr bwMode="auto">
            <a:xfrm>
              <a:off x="6819106" y="6410155"/>
              <a:ext cx="646113" cy="523875"/>
            </a:xfrm>
            <a:prstGeom prst="rect">
              <a:avLst/>
            </a:prstGeom>
            <a:solidFill>
              <a:srgbClr val="8EAED2"/>
            </a:solidFill>
            <a:ln w="12700">
              <a:noFill/>
              <a:miter lim="800000"/>
              <a:headEnd type="none" w="lg" len="med"/>
              <a:tailEnd type="none" w="lg" len="med"/>
            </a:ln>
          </p:spPr>
          <p:txBody>
            <a:bodyPr anchor="ctr">
              <a:noAutofit/>
            </a:bodyPr>
            <a:lstStyle/>
            <a:p>
              <a:endParaRPr lang="en-US">
                <a:solidFill>
                  <a:srgbClr val="000000"/>
                </a:solidFill>
              </a:endParaRPr>
            </a:p>
          </p:txBody>
        </p:sp>
        <p:sp>
          <p:nvSpPr>
            <p:cNvPr id="13314" name="Rectangle 185"/>
            <p:cNvSpPr>
              <a:spLocks noChangeArrowheads="1"/>
            </p:cNvSpPr>
            <p:nvPr/>
          </p:nvSpPr>
          <p:spPr bwMode="auto">
            <a:xfrm>
              <a:off x="6224169" y="4303713"/>
              <a:ext cx="3187250" cy="2073024"/>
            </a:xfrm>
            <a:prstGeom prst="rect">
              <a:avLst/>
            </a:prstGeom>
            <a:solidFill>
              <a:srgbClr val="8EAED2"/>
            </a:solidFill>
            <a:ln w="12700" algn="ctr">
              <a:solidFill>
                <a:schemeClr val="bg2"/>
              </a:solidFill>
              <a:round/>
              <a:headEnd type="none" w="lg" len="med"/>
              <a:tailEnd type="none" w="lg" len="med"/>
            </a:ln>
          </p:spPr>
          <p:txBody>
            <a:bodyPr>
              <a:noAutofit/>
            </a:bodyPr>
            <a:lstStyle/>
            <a:p>
              <a:pPr>
                <a:spcBef>
                  <a:spcPct val="50000"/>
                </a:spcBef>
              </a:pPr>
              <a:endParaRPr lang="en-US">
                <a:solidFill>
                  <a:srgbClr val="000000"/>
                </a:solidFill>
              </a:endParaRPr>
            </a:p>
          </p:txBody>
        </p:sp>
        <p:sp>
          <p:nvSpPr>
            <p:cNvPr id="13330" name="Line 117"/>
            <p:cNvSpPr>
              <a:spLocks noChangeShapeType="1"/>
            </p:cNvSpPr>
            <p:nvPr/>
          </p:nvSpPr>
          <p:spPr bwMode="auto">
            <a:xfrm>
              <a:off x="8197850" y="60381"/>
              <a:ext cx="0" cy="4183811"/>
            </a:xfrm>
            <a:prstGeom prst="line">
              <a:avLst/>
            </a:prstGeom>
            <a:noFill/>
            <a:ln w="12700">
              <a:solidFill>
                <a:schemeClr val="tx1"/>
              </a:solidFill>
              <a:round/>
              <a:headEnd type="none" w="lg" len="med"/>
              <a:tailEnd type="none" w="lg" len="med"/>
            </a:ln>
          </p:spPr>
          <p:txBody>
            <a:bodyPr wrap="square" anchor="ctr">
              <a:noAutofit/>
            </a:bodyPr>
            <a:lstStyle/>
            <a:p>
              <a:endParaRPr lang="en-US">
                <a:solidFill>
                  <a:srgbClr val="000000"/>
                </a:solidFill>
              </a:endParaRPr>
            </a:p>
          </p:txBody>
        </p:sp>
        <p:sp>
          <p:nvSpPr>
            <p:cNvPr id="13331" name="Line 119"/>
            <p:cNvSpPr>
              <a:spLocks noChangeShapeType="1"/>
            </p:cNvSpPr>
            <p:nvPr/>
          </p:nvSpPr>
          <p:spPr bwMode="auto">
            <a:xfrm>
              <a:off x="1062848" y="4082333"/>
              <a:ext cx="3533775" cy="0"/>
            </a:xfrm>
            <a:prstGeom prst="line">
              <a:avLst/>
            </a:prstGeom>
            <a:noFill/>
            <a:ln w="12700">
              <a:solidFill>
                <a:schemeClr val="tx1"/>
              </a:solidFill>
              <a:prstDash val="dash"/>
              <a:round/>
              <a:headEnd type="none" w="lg" len="med"/>
              <a:tailEnd type="none" w="lg" len="med"/>
            </a:ln>
          </p:spPr>
          <p:txBody>
            <a:bodyPr wrap="square" anchor="ctr">
              <a:noAutofit/>
            </a:bodyPr>
            <a:lstStyle/>
            <a:p>
              <a:endParaRPr lang="en-US">
                <a:solidFill>
                  <a:srgbClr val="000000"/>
                </a:solidFill>
              </a:endParaRPr>
            </a:p>
          </p:txBody>
        </p:sp>
        <p:sp>
          <p:nvSpPr>
            <p:cNvPr id="13333" name="Line 127"/>
            <p:cNvSpPr>
              <a:spLocks noChangeShapeType="1"/>
            </p:cNvSpPr>
            <p:nvPr/>
          </p:nvSpPr>
          <p:spPr bwMode="auto">
            <a:xfrm flipH="1">
              <a:off x="3678238" y="39688"/>
              <a:ext cx="4529137" cy="3746500"/>
            </a:xfrm>
            <a:prstGeom prst="line">
              <a:avLst/>
            </a:prstGeom>
            <a:noFill/>
            <a:ln w="76200">
              <a:solidFill>
                <a:srgbClr val="000000"/>
              </a:solidFill>
              <a:round/>
              <a:headEnd type="none" w="lg" len="med"/>
              <a:tailEnd type="none" w="lg" len="med"/>
            </a:ln>
          </p:spPr>
          <p:txBody>
            <a:bodyPr anchor="ctr">
              <a:noAutofit/>
            </a:bodyPr>
            <a:lstStyle/>
            <a:p>
              <a:endParaRPr lang="en-US">
                <a:solidFill>
                  <a:srgbClr val="000000"/>
                </a:solidFill>
              </a:endParaRPr>
            </a:p>
          </p:txBody>
        </p:sp>
        <p:grpSp>
          <p:nvGrpSpPr>
            <p:cNvPr id="2" name="Group 265"/>
            <p:cNvGrpSpPr/>
            <p:nvPr/>
          </p:nvGrpSpPr>
          <p:grpSpPr>
            <a:xfrm>
              <a:off x="1295400" y="1988819"/>
              <a:ext cx="400050" cy="2093513"/>
              <a:chOff x="6858000" y="1988819"/>
              <a:chExt cx="400050" cy="2093513"/>
            </a:xfrm>
          </p:grpSpPr>
          <p:sp>
            <p:nvSpPr>
              <p:cNvPr id="13392" name="Line 198"/>
              <p:cNvSpPr>
                <a:spLocks noChangeShapeType="1"/>
              </p:cNvSpPr>
              <p:nvPr/>
            </p:nvSpPr>
            <p:spPr bwMode="auto">
              <a:xfrm flipH="1">
                <a:off x="7029450" y="1988819"/>
                <a:ext cx="19050" cy="2093513"/>
              </a:xfrm>
              <a:prstGeom prst="line">
                <a:avLst/>
              </a:prstGeom>
              <a:noFill/>
              <a:ln w="12700">
                <a:solidFill>
                  <a:schemeClr val="tx1"/>
                </a:solidFill>
                <a:round/>
                <a:headEnd type="triangle" w="med" len="med"/>
                <a:tailEnd type="triangle" w="med" len="med"/>
              </a:ln>
            </p:spPr>
            <p:txBody>
              <a:bodyPr wrap="square" anchor="ctr">
                <a:noAutofit/>
              </a:bodyPr>
              <a:lstStyle/>
              <a:p>
                <a:endParaRPr lang="en-US">
                  <a:solidFill>
                    <a:srgbClr val="000000"/>
                  </a:solidFill>
                </a:endParaRPr>
              </a:p>
            </p:txBody>
          </p:sp>
          <p:sp>
            <p:nvSpPr>
              <p:cNvPr id="13393" name="Rectangle 199"/>
              <p:cNvSpPr>
                <a:spLocks noChangeArrowheads="1"/>
              </p:cNvSpPr>
              <p:nvPr/>
            </p:nvSpPr>
            <p:spPr bwMode="auto">
              <a:xfrm rot="-5400000">
                <a:off x="6873081" y="2354422"/>
                <a:ext cx="369887" cy="400050"/>
              </a:xfrm>
              <a:prstGeom prst="rect">
                <a:avLst/>
              </a:prstGeom>
              <a:solidFill>
                <a:schemeClr val="bg1"/>
              </a:solidFill>
              <a:ln w="12700">
                <a:noFill/>
                <a:miter lim="800000"/>
                <a:headEnd type="none" w="lg" len="med"/>
                <a:tailEnd type="none" w="lg" len="med"/>
              </a:ln>
            </p:spPr>
            <p:txBody>
              <a:bodyPr wrap="none">
                <a:noAutofit/>
              </a:bodyPr>
              <a:lstStyle/>
              <a:p>
                <a:r>
                  <a:rPr lang="en-US" sz="2000" b="1">
                    <a:solidFill>
                      <a:srgbClr val="000000"/>
                    </a:solidFill>
                  </a:rPr>
                  <a:t>H</a:t>
                </a:r>
              </a:p>
            </p:txBody>
          </p:sp>
        </p:grpSp>
        <p:sp>
          <p:nvSpPr>
            <p:cNvPr id="13394" name="Rectangle 115"/>
            <p:cNvSpPr>
              <a:spLocks noChangeArrowheads="1"/>
            </p:cNvSpPr>
            <p:nvPr/>
          </p:nvSpPr>
          <p:spPr bwMode="auto">
            <a:xfrm>
              <a:off x="7786540" y="4149306"/>
              <a:ext cx="822622" cy="350748"/>
            </a:xfrm>
            <a:prstGeom prst="rect">
              <a:avLst/>
            </a:prstGeom>
            <a:solidFill>
              <a:srgbClr val="F14343"/>
            </a:solidFill>
            <a:ln w="12700">
              <a:solidFill>
                <a:schemeClr val="tx1"/>
              </a:solidFill>
              <a:miter lim="800000"/>
              <a:headEnd type="none" w="lg" len="med"/>
              <a:tailEnd type="none" w="lg" len="med"/>
            </a:ln>
          </p:spPr>
          <p:txBody>
            <a:bodyPr wrap="square" anchor="ctr">
              <a:noAutofit/>
            </a:bodyPr>
            <a:lstStyle/>
            <a:p>
              <a:endParaRPr lang="en-US">
                <a:solidFill>
                  <a:srgbClr val="000000"/>
                </a:solidFill>
              </a:endParaRPr>
            </a:p>
          </p:txBody>
        </p:sp>
        <p:grpSp>
          <p:nvGrpSpPr>
            <p:cNvPr id="3" name="Group 214"/>
            <p:cNvGrpSpPr/>
            <p:nvPr/>
          </p:nvGrpSpPr>
          <p:grpSpPr>
            <a:xfrm>
              <a:off x="6472238" y="4264025"/>
              <a:ext cx="328612" cy="1816141"/>
              <a:chOff x="6472238" y="4264025"/>
              <a:chExt cx="328612" cy="2157413"/>
            </a:xfrm>
          </p:grpSpPr>
          <p:pic>
            <p:nvPicPr>
              <p:cNvPr id="13317" name="Picture 23"/>
              <p:cNvPicPr>
                <a:picLocks noChangeAspect="1" noChangeArrowheads="1"/>
              </p:cNvPicPr>
              <p:nvPr/>
            </p:nvPicPr>
            <p:blipFill>
              <a:blip r:embed="rId3" cstate="print"/>
              <a:srcRect/>
              <a:stretch>
                <a:fillRect/>
              </a:stretch>
            </p:blipFill>
            <p:spPr bwMode="auto">
              <a:xfrm>
                <a:off x="6472238" y="4264025"/>
                <a:ext cx="130175" cy="2157413"/>
              </a:xfrm>
              <a:prstGeom prst="rect">
                <a:avLst/>
              </a:prstGeom>
              <a:noFill/>
              <a:ln w="12700">
                <a:noFill/>
                <a:miter lim="800000"/>
                <a:headEnd type="none" w="lg" len="med"/>
                <a:tailEnd type="none" w="lg" len="med"/>
              </a:ln>
            </p:spPr>
          </p:pic>
          <p:grpSp>
            <p:nvGrpSpPr>
              <p:cNvPr id="4" name="Group 24"/>
              <p:cNvGrpSpPr>
                <a:grpSpLocks/>
              </p:cNvGrpSpPr>
              <p:nvPr/>
            </p:nvGrpSpPr>
            <p:grpSpPr bwMode="auto">
              <a:xfrm>
                <a:off x="6646863" y="4275138"/>
                <a:ext cx="153987" cy="2084387"/>
                <a:chOff x="3703" y="1140"/>
                <a:chExt cx="144" cy="1959"/>
              </a:xfrm>
            </p:grpSpPr>
            <p:sp>
              <p:nvSpPr>
                <p:cNvPr id="13426" name="Line 25"/>
                <p:cNvSpPr>
                  <a:spLocks noChangeShapeType="1"/>
                </p:cNvSpPr>
                <p:nvPr/>
              </p:nvSpPr>
              <p:spPr bwMode="auto">
                <a:xfrm flipV="1">
                  <a:off x="3847" y="1524"/>
                  <a:ext cx="0" cy="1575"/>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27" name="Line 26"/>
                <p:cNvSpPr>
                  <a:spLocks noChangeShapeType="1"/>
                </p:cNvSpPr>
                <p:nvPr/>
              </p:nvSpPr>
              <p:spPr bwMode="auto">
                <a:xfrm flipH="1">
                  <a:off x="3703" y="261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8" name="Line 27"/>
                <p:cNvSpPr>
                  <a:spLocks noChangeShapeType="1"/>
                </p:cNvSpPr>
                <p:nvPr/>
              </p:nvSpPr>
              <p:spPr bwMode="auto">
                <a:xfrm flipH="1">
                  <a:off x="3703" y="252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9" name="Line 28"/>
                <p:cNvSpPr>
                  <a:spLocks noChangeShapeType="1"/>
                </p:cNvSpPr>
                <p:nvPr/>
              </p:nvSpPr>
              <p:spPr bwMode="auto">
                <a:xfrm flipH="1">
                  <a:off x="3703" y="242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0" name="Line 29"/>
                <p:cNvSpPr>
                  <a:spLocks noChangeShapeType="1"/>
                </p:cNvSpPr>
                <p:nvPr/>
              </p:nvSpPr>
              <p:spPr bwMode="auto">
                <a:xfrm flipH="1">
                  <a:off x="3703" y="233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1" name="Line 30"/>
                <p:cNvSpPr>
                  <a:spLocks noChangeShapeType="1"/>
                </p:cNvSpPr>
                <p:nvPr/>
              </p:nvSpPr>
              <p:spPr bwMode="auto">
                <a:xfrm flipH="1">
                  <a:off x="3703" y="223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2" name="Line 31"/>
                <p:cNvSpPr>
                  <a:spLocks noChangeShapeType="1"/>
                </p:cNvSpPr>
                <p:nvPr/>
              </p:nvSpPr>
              <p:spPr bwMode="auto">
                <a:xfrm flipH="1">
                  <a:off x="3703" y="213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3" name="Line 32"/>
                <p:cNvSpPr>
                  <a:spLocks noChangeShapeType="1"/>
                </p:cNvSpPr>
                <p:nvPr/>
              </p:nvSpPr>
              <p:spPr bwMode="auto">
                <a:xfrm flipH="1">
                  <a:off x="3703" y="204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4" name="Line 33"/>
                <p:cNvSpPr>
                  <a:spLocks noChangeShapeType="1"/>
                </p:cNvSpPr>
                <p:nvPr/>
              </p:nvSpPr>
              <p:spPr bwMode="auto">
                <a:xfrm flipH="1">
                  <a:off x="3703" y="194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5" name="Line 34"/>
                <p:cNvSpPr>
                  <a:spLocks noChangeShapeType="1"/>
                </p:cNvSpPr>
                <p:nvPr/>
              </p:nvSpPr>
              <p:spPr bwMode="auto">
                <a:xfrm flipH="1">
                  <a:off x="3703" y="185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6" name="Line 35"/>
                <p:cNvSpPr>
                  <a:spLocks noChangeShapeType="1"/>
                </p:cNvSpPr>
                <p:nvPr/>
              </p:nvSpPr>
              <p:spPr bwMode="auto">
                <a:xfrm flipH="1">
                  <a:off x="3703" y="175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7" name="Line 36"/>
                <p:cNvSpPr>
                  <a:spLocks noChangeShapeType="1"/>
                </p:cNvSpPr>
                <p:nvPr/>
              </p:nvSpPr>
              <p:spPr bwMode="auto">
                <a:xfrm flipH="1">
                  <a:off x="3703" y="165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8" name="Line 37"/>
                <p:cNvSpPr>
                  <a:spLocks noChangeShapeType="1"/>
                </p:cNvSpPr>
                <p:nvPr/>
              </p:nvSpPr>
              <p:spPr bwMode="auto">
                <a:xfrm flipH="1">
                  <a:off x="3703" y="156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9" name="Line 38"/>
                <p:cNvSpPr>
                  <a:spLocks noChangeShapeType="1"/>
                </p:cNvSpPr>
                <p:nvPr/>
              </p:nvSpPr>
              <p:spPr bwMode="auto">
                <a:xfrm flipH="1">
                  <a:off x="3799" y="257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0" name="Line 39"/>
                <p:cNvSpPr>
                  <a:spLocks noChangeShapeType="1"/>
                </p:cNvSpPr>
                <p:nvPr/>
              </p:nvSpPr>
              <p:spPr bwMode="auto">
                <a:xfrm flipH="1">
                  <a:off x="3799" y="247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1" name="Line 40"/>
                <p:cNvSpPr>
                  <a:spLocks noChangeShapeType="1"/>
                </p:cNvSpPr>
                <p:nvPr/>
              </p:nvSpPr>
              <p:spPr bwMode="auto">
                <a:xfrm flipH="1">
                  <a:off x="3799" y="237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2" name="Line 41"/>
                <p:cNvSpPr>
                  <a:spLocks noChangeShapeType="1"/>
                </p:cNvSpPr>
                <p:nvPr/>
              </p:nvSpPr>
              <p:spPr bwMode="auto">
                <a:xfrm flipH="1">
                  <a:off x="3799" y="228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3" name="Line 42"/>
                <p:cNvSpPr>
                  <a:spLocks noChangeShapeType="1"/>
                </p:cNvSpPr>
                <p:nvPr/>
              </p:nvSpPr>
              <p:spPr bwMode="auto">
                <a:xfrm flipH="1">
                  <a:off x="3799" y="218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4" name="Line 43"/>
                <p:cNvSpPr>
                  <a:spLocks noChangeShapeType="1"/>
                </p:cNvSpPr>
                <p:nvPr/>
              </p:nvSpPr>
              <p:spPr bwMode="auto">
                <a:xfrm flipH="1">
                  <a:off x="3799" y="209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5" name="Line 44"/>
                <p:cNvSpPr>
                  <a:spLocks noChangeShapeType="1"/>
                </p:cNvSpPr>
                <p:nvPr/>
              </p:nvSpPr>
              <p:spPr bwMode="auto">
                <a:xfrm flipH="1">
                  <a:off x="3799" y="199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6" name="Line 45"/>
                <p:cNvSpPr>
                  <a:spLocks noChangeShapeType="1"/>
                </p:cNvSpPr>
                <p:nvPr/>
              </p:nvSpPr>
              <p:spPr bwMode="auto">
                <a:xfrm flipH="1">
                  <a:off x="3799" y="189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7" name="Line 46"/>
                <p:cNvSpPr>
                  <a:spLocks noChangeShapeType="1"/>
                </p:cNvSpPr>
                <p:nvPr/>
              </p:nvSpPr>
              <p:spPr bwMode="auto">
                <a:xfrm flipH="1">
                  <a:off x="3799" y="180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8" name="Line 47"/>
                <p:cNvSpPr>
                  <a:spLocks noChangeShapeType="1"/>
                </p:cNvSpPr>
                <p:nvPr/>
              </p:nvSpPr>
              <p:spPr bwMode="auto">
                <a:xfrm flipH="1">
                  <a:off x="3799" y="170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9" name="Line 48"/>
                <p:cNvSpPr>
                  <a:spLocks noChangeShapeType="1"/>
                </p:cNvSpPr>
                <p:nvPr/>
              </p:nvSpPr>
              <p:spPr bwMode="auto">
                <a:xfrm flipH="1">
                  <a:off x="3799" y="161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0" name="Line 49"/>
                <p:cNvSpPr>
                  <a:spLocks noChangeShapeType="1"/>
                </p:cNvSpPr>
                <p:nvPr/>
              </p:nvSpPr>
              <p:spPr bwMode="auto">
                <a:xfrm flipV="1">
                  <a:off x="3847" y="1140"/>
                  <a:ext cx="0" cy="1104"/>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1" name="Line 50"/>
                <p:cNvSpPr>
                  <a:spLocks noChangeShapeType="1"/>
                </p:cNvSpPr>
                <p:nvPr/>
              </p:nvSpPr>
              <p:spPr bwMode="auto">
                <a:xfrm flipH="1">
                  <a:off x="3703" y="223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2" name="Line 51"/>
                <p:cNvSpPr>
                  <a:spLocks noChangeShapeType="1"/>
                </p:cNvSpPr>
                <p:nvPr/>
              </p:nvSpPr>
              <p:spPr bwMode="auto">
                <a:xfrm flipH="1">
                  <a:off x="3703" y="213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3" name="Line 52"/>
                <p:cNvSpPr>
                  <a:spLocks noChangeShapeType="1"/>
                </p:cNvSpPr>
                <p:nvPr/>
              </p:nvSpPr>
              <p:spPr bwMode="auto">
                <a:xfrm flipH="1">
                  <a:off x="3703" y="204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4" name="Line 53"/>
                <p:cNvSpPr>
                  <a:spLocks noChangeShapeType="1"/>
                </p:cNvSpPr>
                <p:nvPr/>
              </p:nvSpPr>
              <p:spPr bwMode="auto">
                <a:xfrm flipH="1">
                  <a:off x="3703" y="194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5" name="Line 54"/>
                <p:cNvSpPr>
                  <a:spLocks noChangeShapeType="1"/>
                </p:cNvSpPr>
                <p:nvPr/>
              </p:nvSpPr>
              <p:spPr bwMode="auto">
                <a:xfrm flipH="1">
                  <a:off x="3703" y="185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6" name="Line 55"/>
                <p:cNvSpPr>
                  <a:spLocks noChangeShapeType="1"/>
                </p:cNvSpPr>
                <p:nvPr/>
              </p:nvSpPr>
              <p:spPr bwMode="auto">
                <a:xfrm flipH="1">
                  <a:off x="3703" y="175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7" name="Line 56"/>
                <p:cNvSpPr>
                  <a:spLocks noChangeShapeType="1"/>
                </p:cNvSpPr>
                <p:nvPr/>
              </p:nvSpPr>
              <p:spPr bwMode="auto">
                <a:xfrm flipH="1">
                  <a:off x="3703" y="165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8" name="Line 57"/>
                <p:cNvSpPr>
                  <a:spLocks noChangeShapeType="1"/>
                </p:cNvSpPr>
                <p:nvPr/>
              </p:nvSpPr>
              <p:spPr bwMode="auto">
                <a:xfrm flipH="1">
                  <a:off x="3703" y="156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9" name="Line 58"/>
                <p:cNvSpPr>
                  <a:spLocks noChangeShapeType="1"/>
                </p:cNvSpPr>
                <p:nvPr/>
              </p:nvSpPr>
              <p:spPr bwMode="auto">
                <a:xfrm flipH="1">
                  <a:off x="3703" y="146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0" name="Line 59"/>
                <p:cNvSpPr>
                  <a:spLocks noChangeShapeType="1"/>
                </p:cNvSpPr>
                <p:nvPr/>
              </p:nvSpPr>
              <p:spPr bwMode="auto">
                <a:xfrm flipH="1">
                  <a:off x="3703" y="137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1" name="Line 60"/>
                <p:cNvSpPr>
                  <a:spLocks noChangeShapeType="1"/>
                </p:cNvSpPr>
                <p:nvPr/>
              </p:nvSpPr>
              <p:spPr bwMode="auto">
                <a:xfrm flipH="1">
                  <a:off x="3703" y="127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2" name="Line 61"/>
                <p:cNvSpPr>
                  <a:spLocks noChangeShapeType="1"/>
                </p:cNvSpPr>
                <p:nvPr/>
              </p:nvSpPr>
              <p:spPr bwMode="auto">
                <a:xfrm flipH="1">
                  <a:off x="3703" y="117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3" name="Line 62"/>
                <p:cNvSpPr>
                  <a:spLocks noChangeShapeType="1"/>
                </p:cNvSpPr>
                <p:nvPr/>
              </p:nvSpPr>
              <p:spPr bwMode="auto">
                <a:xfrm flipH="1">
                  <a:off x="3799" y="218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4" name="Line 63"/>
                <p:cNvSpPr>
                  <a:spLocks noChangeShapeType="1"/>
                </p:cNvSpPr>
                <p:nvPr/>
              </p:nvSpPr>
              <p:spPr bwMode="auto">
                <a:xfrm flipH="1">
                  <a:off x="3799" y="209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5" name="Line 64"/>
                <p:cNvSpPr>
                  <a:spLocks noChangeShapeType="1"/>
                </p:cNvSpPr>
                <p:nvPr/>
              </p:nvSpPr>
              <p:spPr bwMode="auto">
                <a:xfrm flipH="1">
                  <a:off x="3799" y="199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6" name="Line 65"/>
                <p:cNvSpPr>
                  <a:spLocks noChangeShapeType="1"/>
                </p:cNvSpPr>
                <p:nvPr/>
              </p:nvSpPr>
              <p:spPr bwMode="auto">
                <a:xfrm flipH="1">
                  <a:off x="3799" y="189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7" name="Line 66"/>
                <p:cNvSpPr>
                  <a:spLocks noChangeShapeType="1"/>
                </p:cNvSpPr>
                <p:nvPr/>
              </p:nvSpPr>
              <p:spPr bwMode="auto">
                <a:xfrm flipH="1">
                  <a:off x="3799" y="180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8" name="Line 67"/>
                <p:cNvSpPr>
                  <a:spLocks noChangeShapeType="1"/>
                </p:cNvSpPr>
                <p:nvPr/>
              </p:nvSpPr>
              <p:spPr bwMode="auto">
                <a:xfrm flipH="1">
                  <a:off x="3799" y="170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9" name="Line 68"/>
                <p:cNvSpPr>
                  <a:spLocks noChangeShapeType="1"/>
                </p:cNvSpPr>
                <p:nvPr/>
              </p:nvSpPr>
              <p:spPr bwMode="auto">
                <a:xfrm flipH="1">
                  <a:off x="3799" y="161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0" name="Line 69"/>
                <p:cNvSpPr>
                  <a:spLocks noChangeShapeType="1"/>
                </p:cNvSpPr>
                <p:nvPr/>
              </p:nvSpPr>
              <p:spPr bwMode="auto">
                <a:xfrm flipH="1">
                  <a:off x="3799" y="151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1" name="Line 70"/>
                <p:cNvSpPr>
                  <a:spLocks noChangeShapeType="1"/>
                </p:cNvSpPr>
                <p:nvPr/>
              </p:nvSpPr>
              <p:spPr bwMode="auto">
                <a:xfrm flipH="1">
                  <a:off x="3799" y="141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2" name="Line 71"/>
                <p:cNvSpPr>
                  <a:spLocks noChangeShapeType="1"/>
                </p:cNvSpPr>
                <p:nvPr/>
              </p:nvSpPr>
              <p:spPr bwMode="auto">
                <a:xfrm flipH="1">
                  <a:off x="3799" y="132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3" name="Line 72"/>
                <p:cNvSpPr>
                  <a:spLocks noChangeShapeType="1"/>
                </p:cNvSpPr>
                <p:nvPr/>
              </p:nvSpPr>
              <p:spPr bwMode="auto">
                <a:xfrm flipH="1">
                  <a:off x="3799" y="122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4" name="Line 73"/>
                <p:cNvSpPr>
                  <a:spLocks noChangeShapeType="1"/>
                </p:cNvSpPr>
                <p:nvPr/>
              </p:nvSpPr>
              <p:spPr bwMode="auto">
                <a:xfrm flipH="1">
                  <a:off x="3703" y="3099"/>
                  <a:ext cx="144"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75" name="Line 74"/>
                <p:cNvSpPr>
                  <a:spLocks noChangeShapeType="1"/>
                </p:cNvSpPr>
                <p:nvPr/>
              </p:nvSpPr>
              <p:spPr bwMode="auto">
                <a:xfrm flipH="1">
                  <a:off x="3703" y="300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6" name="Line 75"/>
                <p:cNvSpPr>
                  <a:spLocks noChangeShapeType="1"/>
                </p:cNvSpPr>
                <p:nvPr/>
              </p:nvSpPr>
              <p:spPr bwMode="auto">
                <a:xfrm flipH="1">
                  <a:off x="3703" y="290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7" name="Line 76"/>
                <p:cNvSpPr>
                  <a:spLocks noChangeShapeType="1"/>
                </p:cNvSpPr>
                <p:nvPr/>
              </p:nvSpPr>
              <p:spPr bwMode="auto">
                <a:xfrm flipH="1">
                  <a:off x="3703" y="281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8" name="Line 77"/>
                <p:cNvSpPr>
                  <a:spLocks noChangeShapeType="1"/>
                </p:cNvSpPr>
                <p:nvPr/>
              </p:nvSpPr>
              <p:spPr bwMode="auto">
                <a:xfrm flipH="1">
                  <a:off x="3703" y="271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9" name="Line 78"/>
                <p:cNvSpPr>
                  <a:spLocks noChangeShapeType="1"/>
                </p:cNvSpPr>
                <p:nvPr/>
              </p:nvSpPr>
              <p:spPr bwMode="auto">
                <a:xfrm flipH="1">
                  <a:off x="3799" y="305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0" name="Line 79"/>
                <p:cNvSpPr>
                  <a:spLocks noChangeShapeType="1"/>
                </p:cNvSpPr>
                <p:nvPr/>
              </p:nvSpPr>
              <p:spPr bwMode="auto">
                <a:xfrm flipH="1">
                  <a:off x="3799" y="295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1" name="Line 80"/>
                <p:cNvSpPr>
                  <a:spLocks noChangeShapeType="1"/>
                </p:cNvSpPr>
                <p:nvPr/>
              </p:nvSpPr>
              <p:spPr bwMode="auto">
                <a:xfrm flipH="1">
                  <a:off x="3799" y="285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2" name="Line 81"/>
                <p:cNvSpPr>
                  <a:spLocks noChangeShapeType="1"/>
                </p:cNvSpPr>
                <p:nvPr/>
              </p:nvSpPr>
              <p:spPr bwMode="auto">
                <a:xfrm flipH="1">
                  <a:off x="3799" y="276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3" name="Line 82"/>
                <p:cNvSpPr>
                  <a:spLocks noChangeShapeType="1"/>
                </p:cNvSpPr>
                <p:nvPr/>
              </p:nvSpPr>
              <p:spPr bwMode="auto">
                <a:xfrm flipH="1">
                  <a:off x="3799" y="266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grpSp>
          <p:nvGrpSpPr>
            <p:cNvPr id="5" name="Group 83"/>
            <p:cNvGrpSpPr>
              <a:grpSpLocks/>
            </p:cNvGrpSpPr>
            <p:nvPr/>
          </p:nvGrpSpPr>
          <p:grpSpPr bwMode="auto">
            <a:xfrm>
              <a:off x="6827838" y="5943775"/>
              <a:ext cx="620712" cy="88900"/>
              <a:chOff x="4147" y="3703"/>
              <a:chExt cx="391" cy="56"/>
            </a:xfrm>
          </p:grpSpPr>
          <p:sp>
            <p:nvSpPr>
              <p:cNvPr id="13421" name="Oval 84"/>
              <p:cNvSpPr>
                <a:spLocks noChangeArrowheads="1"/>
              </p:cNvSpPr>
              <p:nvPr/>
            </p:nvSpPr>
            <p:spPr bwMode="auto">
              <a:xfrm>
                <a:off x="4147"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2" name="Oval 85"/>
              <p:cNvSpPr>
                <a:spLocks noChangeArrowheads="1"/>
              </p:cNvSpPr>
              <p:nvPr/>
            </p:nvSpPr>
            <p:spPr bwMode="auto">
              <a:xfrm>
                <a:off x="4230"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3" name="Oval 86"/>
              <p:cNvSpPr>
                <a:spLocks noChangeArrowheads="1"/>
              </p:cNvSpPr>
              <p:nvPr/>
            </p:nvSpPr>
            <p:spPr bwMode="auto">
              <a:xfrm>
                <a:off x="4314"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4" name="Oval 87"/>
              <p:cNvSpPr>
                <a:spLocks noChangeArrowheads="1"/>
              </p:cNvSpPr>
              <p:nvPr/>
            </p:nvSpPr>
            <p:spPr bwMode="auto">
              <a:xfrm>
                <a:off x="4398"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5" name="Oval 88"/>
              <p:cNvSpPr>
                <a:spLocks noChangeArrowheads="1"/>
              </p:cNvSpPr>
              <p:nvPr/>
            </p:nvSpPr>
            <p:spPr bwMode="auto">
              <a:xfrm>
                <a:off x="4482"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6" name="Group 89"/>
            <p:cNvGrpSpPr>
              <a:grpSpLocks/>
            </p:cNvGrpSpPr>
            <p:nvPr/>
          </p:nvGrpSpPr>
          <p:grpSpPr bwMode="auto">
            <a:xfrm>
              <a:off x="6961188" y="5778497"/>
              <a:ext cx="355600" cy="88900"/>
              <a:chOff x="4235" y="3596"/>
              <a:chExt cx="224" cy="56"/>
            </a:xfrm>
          </p:grpSpPr>
          <p:sp>
            <p:nvSpPr>
              <p:cNvPr id="13418" name="Oval 90"/>
              <p:cNvSpPr>
                <a:spLocks noChangeArrowheads="1"/>
              </p:cNvSpPr>
              <p:nvPr/>
            </p:nvSpPr>
            <p:spPr bwMode="auto">
              <a:xfrm>
                <a:off x="4235"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9" name="Oval 91"/>
              <p:cNvSpPr>
                <a:spLocks noChangeArrowheads="1"/>
              </p:cNvSpPr>
              <p:nvPr/>
            </p:nvSpPr>
            <p:spPr bwMode="auto">
              <a:xfrm>
                <a:off x="4319"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0" name="Oval 92"/>
              <p:cNvSpPr>
                <a:spLocks noChangeArrowheads="1"/>
              </p:cNvSpPr>
              <p:nvPr/>
            </p:nvSpPr>
            <p:spPr bwMode="auto">
              <a:xfrm>
                <a:off x="4403"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7" name="Group 93"/>
            <p:cNvGrpSpPr>
              <a:grpSpLocks/>
            </p:cNvGrpSpPr>
            <p:nvPr/>
          </p:nvGrpSpPr>
          <p:grpSpPr bwMode="auto">
            <a:xfrm>
              <a:off x="6961188" y="5613221"/>
              <a:ext cx="355600" cy="88900"/>
              <a:chOff x="4233" y="3461"/>
              <a:chExt cx="224" cy="56"/>
            </a:xfrm>
          </p:grpSpPr>
          <p:sp>
            <p:nvSpPr>
              <p:cNvPr id="13415" name="Oval 94"/>
              <p:cNvSpPr>
                <a:spLocks noChangeArrowheads="1"/>
              </p:cNvSpPr>
              <p:nvPr/>
            </p:nvSpPr>
            <p:spPr bwMode="auto">
              <a:xfrm>
                <a:off x="4233"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6" name="Oval 95"/>
              <p:cNvSpPr>
                <a:spLocks noChangeArrowheads="1"/>
              </p:cNvSpPr>
              <p:nvPr/>
            </p:nvSpPr>
            <p:spPr bwMode="auto">
              <a:xfrm>
                <a:off x="4317"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7" name="Oval 96"/>
              <p:cNvSpPr>
                <a:spLocks noChangeArrowheads="1"/>
              </p:cNvSpPr>
              <p:nvPr/>
            </p:nvSpPr>
            <p:spPr bwMode="auto">
              <a:xfrm>
                <a:off x="4401"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8" name="Group 97"/>
            <p:cNvGrpSpPr>
              <a:grpSpLocks/>
            </p:cNvGrpSpPr>
            <p:nvPr/>
          </p:nvGrpSpPr>
          <p:grpSpPr bwMode="auto">
            <a:xfrm>
              <a:off x="7026275" y="5447945"/>
              <a:ext cx="222250" cy="88900"/>
              <a:chOff x="4231" y="3326"/>
              <a:chExt cx="140" cy="56"/>
            </a:xfrm>
          </p:grpSpPr>
          <p:sp>
            <p:nvSpPr>
              <p:cNvPr id="13413" name="Oval 98"/>
              <p:cNvSpPr>
                <a:spLocks noChangeArrowheads="1"/>
              </p:cNvSpPr>
              <p:nvPr/>
            </p:nvSpPr>
            <p:spPr bwMode="auto">
              <a:xfrm>
                <a:off x="4231" y="332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4" name="Oval 99"/>
              <p:cNvSpPr>
                <a:spLocks noChangeArrowheads="1"/>
              </p:cNvSpPr>
              <p:nvPr/>
            </p:nvSpPr>
            <p:spPr bwMode="auto">
              <a:xfrm>
                <a:off x="4315" y="332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9" name="Group 100"/>
            <p:cNvGrpSpPr>
              <a:grpSpLocks/>
            </p:cNvGrpSpPr>
            <p:nvPr/>
          </p:nvGrpSpPr>
          <p:grpSpPr bwMode="auto">
            <a:xfrm>
              <a:off x="7026275" y="5282669"/>
              <a:ext cx="222250" cy="88900"/>
              <a:chOff x="4229" y="3191"/>
              <a:chExt cx="140" cy="56"/>
            </a:xfrm>
          </p:grpSpPr>
          <p:sp>
            <p:nvSpPr>
              <p:cNvPr id="13411" name="Oval 101"/>
              <p:cNvSpPr>
                <a:spLocks noChangeArrowheads="1"/>
              </p:cNvSpPr>
              <p:nvPr/>
            </p:nvSpPr>
            <p:spPr bwMode="auto">
              <a:xfrm>
                <a:off x="4229" y="319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2" name="Oval 102"/>
              <p:cNvSpPr>
                <a:spLocks noChangeArrowheads="1"/>
              </p:cNvSpPr>
              <p:nvPr/>
            </p:nvSpPr>
            <p:spPr bwMode="auto">
              <a:xfrm>
                <a:off x="4313" y="319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10" name="Group 103"/>
            <p:cNvGrpSpPr>
              <a:grpSpLocks/>
            </p:cNvGrpSpPr>
            <p:nvPr/>
          </p:nvGrpSpPr>
          <p:grpSpPr bwMode="auto">
            <a:xfrm>
              <a:off x="7026275" y="5117393"/>
              <a:ext cx="222250" cy="88900"/>
              <a:chOff x="4227" y="3056"/>
              <a:chExt cx="140" cy="56"/>
            </a:xfrm>
          </p:grpSpPr>
          <p:sp>
            <p:nvSpPr>
              <p:cNvPr id="13409" name="Oval 104"/>
              <p:cNvSpPr>
                <a:spLocks noChangeArrowheads="1"/>
              </p:cNvSpPr>
              <p:nvPr/>
            </p:nvSpPr>
            <p:spPr bwMode="auto">
              <a:xfrm>
                <a:off x="4227" y="305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0" name="Oval 105"/>
              <p:cNvSpPr>
                <a:spLocks noChangeArrowheads="1"/>
              </p:cNvSpPr>
              <p:nvPr/>
            </p:nvSpPr>
            <p:spPr bwMode="auto">
              <a:xfrm>
                <a:off x="4311" y="305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sp>
          <p:nvSpPr>
            <p:cNvPr id="13325" name="Oval 106"/>
            <p:cNvSpPr>
              <a:spLocks noChangeArrowheads="1"/>
            </p:cNvSpPr>
            <p:nvPr/>
          </p:nvSpPr>
          <p:spPr bwMode="auto">
            <a:xfrm>
              <a:off x="7092950" y="4952117"/>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6" name="Oval 107"/>
            <p:cNvSpPr>
              <a:spLocks noChangeArrowheads="1"/>
            </p:cNvSpPr>
            <p:nvPr/>
          </p:nvSpPr>
          <p:spPr bwMode="auto">
            <a:xfrm>
              <a:off x="7092950" y="4786841"/>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7" name="Oval 108"/>
            <p:cNvSpPr>
              <a:spLocks noChangeArrowheads="1"/>
            </p:cNvSpPr>
            <p:nvPr/>
          </p:nvSpPr>
          <p:spPr bwMode="auto">
            <a:xfrm>
              <a:off x="7092950" y="4621565"/>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8" name="Oval 109"/>
            <p:cNvSpPr>
              <a:spLocks noChangeArrowheads="1"/>
            </p:cNvSpPr>
            <p:nvPr/>
          </p:nvSpPr>
          <p:spPr bwMode="auto">
            <a:xfrm>
              <a:off x="7092950" y="4456289"/>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9" name="Oval 110"/>
            <p:cNvSpPr>
              <a:spLocks noChangeArrowheads="1"/>
            </p:cNvSpPr>
            <p:nvPr/>
          </p:nvSpPr>
          <p:spPr bwMode="auto">
            <a:xfrm>
              <a:off x="7092950" y="4291013"/>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nvGrpSpPr>
            <p:cNvPr id="11" name="Group 254"/>
            <p:cNvGrpSpPr/>
            <p:nvPr/>
          </p:nvGrpSpPr>
          <p:grpSpPr>
            <a:xfrm>
              <a:off x="6810375" y="3333750"/>
              <a:ext cx="663575" cy="4556125"/>
              <a:chOff x="6810375" y="3333750"/>
              <a:chExt cx="663575" cy="4556125"/>
            </a:xfrm>
          </p:grpSpPr>
          <p:sp>
            <p:nvSpPr>
              <p:cNvPr id="13407" name="Line 6"/>
              <p:cNvSpPr>
                <a:spLocks noChangeShapeType="1"/>
              </p:cNvSpPr>
              <p:nvPr/>
            </p:nvSpPr>
            <p:spPr bwMode="auto">
              <a:xfrm flipV="1">
                <a:off x="7473950" y="3333750"/>
                <a:ext cx="0" cy="4540628"/>
              </a:xfrm>
              <a:prstGeom prst="line">
                <a:avLst/>
              </a:pr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08" name="Line 7"/>
              <p:cNvSpPr>
                <a:spLocks noChangeShapeType="1"/>
              </p:cNvSpPr>
              <p:nvPr/>
            </p:nvSpPr>
            <p:spPr bwMode="auto">
              <a:xfrm flipV="1">
                <a:off x="6810375" y="3333750"/>
                <a:ext cx="0" cy="4556125"/>
              </a:xfrm>
              <a:prstGeom prst="line">
                <a:avLst/>
              </a:pr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grpSp>
        <p:sp>
          <p:nvSpPr>
            <p:cNvPr id="13403" name="Line 118"/>
            <p:cNvSpPr>
              <a:spLocks noChangeShapeType="1"/>
            </p:cNvSpPr>
            <p:nvPr/>
          </p:nvSpPr>
          <p:spPr bwMode="auto">
            <a:xfrm flipV="1">
              <a:off x="6191250" y="2038350"/>
              <a:ext cx="0" cy="1695450"/>
            </a:xfrm>
            <a:prstGeom prst="line">
              <a:avLst/>
            </a:prstGeom>
            <a:noFill/>
            <a:ln w="76200">
              <a:solidFill>
                <a:srgbClr val="000000"/>
              </a:solidFill>
              <a:round/>
              <a:headEnd type="none" w="lg" len="med"/>
              <a:tailEnd type="none" w="lg" len="med"/>
            </a:ln>
          </p:spPr>
          <p:txBody>
            <a:bodyPr wrap="square" anchor="ctr">
              <a:noAutofit/>
            </a:bodyPr>
            <a:lstStyle/>
            <a:p>
              <a:endParaRPr lang="en-US">
                <a:solidFill>
                  <a:srgbClr val="000000"/>
                </a:solidFill>
              </a:endParaRPr>
            </a:p>
          </p:txBody>
        </p:sp>
        <p:sp>
          <p:nvSpPr>
            <p:cNvPr id="13404" name="Line 118"/>
            <p:cNvSpPr>
              <a:spLocks noChangeShapeType="1"/>
            </p:cNvSpPr>
            <p:nvPr/>
          </p:nvSpPr>
          <p:spPr bwMode="auto">
            <a:xfrm flipV="1">
              <a:off x="6191250" y="1733550"/>
              <a:ext cx="0" cy="2305050"/>
            </a:xfrm>
            <a:prstGeom prst="line">
              <a:avLst/>
            </a:prstGeom>
            <a:noFill/>
            <a:ln w="76200">
              <a:solidFill>
                <a:srgbClr val="000000"/>
              </a:solidFill>
              <a:round/>
              <a:headEnd type="none" w="lg" len="med"/>
              <a:tailEnd type="none" w="lg" len="med"/>
            </a:ln>
          </p:spPr>
          <p:txBody>
            <a:bodyPr anchor="ctr">
              <a:noAutofit/>
            </a:bodyPr>
            <a:lstStyle/>
            <a:p>
              <a:endParaRPr lang="en-US">
                <a:solidFill>
                  <a:srgbClr val="000000"/>
                </a:solidFill>
              </a:endParaRPr>
            </a:p>
          </p:txBody>
        </p:sp>
        <p:grpSp>
          <p:nvGrpSpPr>
            <p:cNvPr id="12" name="Group 184"/>
            <p:cNvGrpSpPr/>
            <p:nvPr/>
          </p:nvGrpSpPr>
          <p:grpSpPr>
            <a:xfrm>
              <a:off x="2957513" y="1573213"/>
              <a:ext cx="3281362" cy="2216835"/>
              <a:chOff x="881063" y="1573213"/>
              <a:chExt cx="3281362" cy="2216835"/>
            </a:xfrm>
          </p:grpSpPr>
          <p:sp>
            <p:nvSpPr>
              <p:cNvPr id="13334" name="Line 130"/>
              <p:cNvSpPr>
                <a:spLocks noChangeShapeType="1"/>
              </p:cNvSpPr>
              <p:nvPr/>
            </p:nvSpPr>
            <p:spPr bwMode="auto">
              <a:xfrm rot="3052331" flipH="1">
                <a:off x="1994694" y="31615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5" name="Line 131"/>
              <p:cNvSpPr>
                <a:spLocks noChangeShapeType="1"/>
              </p:cNvSpPr>
              <p:nvPr/>
            </p:nvSpPr>
            <p:spPr bwMode="auto">
              <a:xfrm rot="3052331" flipH="1">
                <a:off x="2115344" y="30630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6" name="Line 132"/>
              <p:cNvSpPr>
                <a:spLocks noChangeShapeType="1"/>
              </p:cNvSpPr>
              <p:nvPr/>
            </p:nvSpPr>
            <p:spPr bwMode="auto">
              <a:xfrm rot="3052331" flipH="1">
                <a:off x="2235994" y="29646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7" name="Line 133"/>
              <p:cNvSpPr>
                <a:spLocks noChangeShapeType="1"/>
              </p:cNvSpPr>
              <p:nvPr/>
            </p:nvSpPr>
            <p:spPr bwMode="auto">
              <a:xfrm rot="3052331" flipH="1">
                <a:off x="2356644" y="28662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8" name="Line 134"/>
              <p:cNvSpPr>
                <a:spLocks noChangeShapeType="1"/>
              </p:cNvSpPr>
              <p:nvPr/>
            </p:nvSpPr>
            <p:spPr bwMode="auto">
              <a:xfrm rot="3052331" flipH="1">
                <a:off x="2478881" y="27678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9" name="Line 135"/>
              <p:cNvSpPr>
                <a:spLocks noChangeShapeType="1"/>
              </p:cNvSpPr>
              <p:nvPr/>
            </p:nvSpPr>
            <p:spPr bwMode="auto">
              <a:xfrm rot="3052331" flipH="1">
                <a:off x="2599531" y="26693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0" name="Line 136"/>
              <p:cNvSpPr>
                <a:spLocks noChangeShapeType="1"/>
              </p:cNvSpPr>
              <p:nvPr/>
            </p:nvSpPr>
            <p:spPr bwMode="auto">
              <a:xfrm rot="3052331" flipH="1">
                <a:off x="2720181" y="25709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1" name="Line 137"/>
              <p:cNvSpPr>
                <a:spLocks noChangeShapeType="1"/>
              </p:cNvSpPr>
              <p:nvPr/>
            </p:nvSpPr>
            <p:spPr bwMode="auto">
              <a:xfrm rot="3052331" flipH="1">
                <a:off x="2842419" y="24725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2" name="Line 138"/>
              <p:cNvSpPr>
                <a:spLocks noChangeShapeType="1"/>
              </p:cNvSpPr>
              <p:nvPr/>
            </p:nvSpPr>
            <p:spPr bwMode="auto">
              <a:xfrm rot="3052331" flipH="1">
                <a:off x="2963069" y="23741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3" name="Line 139"/>
              <p:cNvSpPr>
                <a:spLocks noChangeShapeType="1"/>
              </p:cNvSpPr>
              <p:nvPr/>
            </p:nvSpPr>
            <p:spPr bwMode="auto">
              <a:xfrm rot="3052331" flipH="1">
                <a:off x="3083719" y="22756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4" name="Line 140"/>
              <p:cNvSpPr>
                <a:spLocks noChangeShapeType="1"/>
              </p:cNvSpPr>
              <p:nvPr/>
            </p:nvSpPr>
            <p:spPr bwMode="auto">
              <a:xfrm rot="3052331" flipH="1">
                <a:off x="3205956" y="21772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5" name="Line 141"/>
              <p:cNvSpPr>
                <a:spLocks noChangeShapeType="1"/>
              </p:cNvSpPr>
              <p:nvPr/>
            </p:nvSpPr>
            <p:spPr bwMode="auto">
              <a:xfrm rot="3052331" flipH="1">
                <a:off x="3326606" y="20788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6" name="Line 142"/>
              <p:cNvSpPr>
                <a:spLocks noChangeShapeType="1"/>
              </p:cNvSpPr>
              <p:nvPr/>
            </p:nvSpPr>
            <p:spPr bwMode="auto">
              <a:xfrm rot="3052331" flipH="1">
                <a:off x="2177256" y="31710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7" name="Line 143"/>
              <p:cNvSpPr>
                <a:spLocks noChangeShapeType="1"/>
              </p:cNvSpPr>
              <p:nvPr/>
            </p:nvSpPr>
            <p:spPr bwMode="auto">
              <a:xfrm rot="3052331" flipH="1">
                <a:off x="2297906" y="30726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8" name="Line 144"/>
              <p:cNvSpPr>
                <a:spLocks noChangeShapeType="1"/>
              </p:cNvSpPr>
              <p:nvPr/>
            </p:nvSpPr>
            <p:spPr bwMode="auto">
              <a:xfrm rot="3052331" flipH="1">
                <a:off x="2418556" y="29741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9" name="Line 145"/>
              <p:cNvSpPr>
                <a:spLocks noChangeShapeType="1"/>
              </p:cNvSpPr>
              <p:nvPr/>
            </p:nvSpPr>
            <p:spPr bwMode="auto">
              <a:xfrm rot="3052331" flipH="1">
                <a:off x="2540794" y="28741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0" name="Line 146"/>
              <p:cNvSpPr>
                <a:spLocks noChangeShapeType="1"/>
              </p:cNvSpPr>
              <p:nvPr/>
            </p:nvSpPr>
            <p:spPr bwMode="auto">
              <a:xfrm rot="3052331" flipH="1">
                <a:off x="2661443" y="27773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1" name="Line 147"/>
              <p:cNvSpPr>
                <a:spLocks noChangeShapeType="1"/>
              </p:cNvSpPr>
              <p:nvPr/>
            </p:nvSpPr>
            <p:spPr bwMode="auto">
              <a:xfrm rot="3052331" flipH="1">
                <a:off x="2782093" y="26789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2" name="Line 148"/>
              <p:cNvSpPr>
                <a:spLocks noChangeShapeType="1"/>
              </p:cNvSpPr>
              <p:nvPr/>
            </p:nvSpPr>
            <p:spPr bwMode="auto">
              <a:xfrm rot="3052331" flipH="1">
                <a:off x="2902743" y="25804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3" name="Line 149"/>
              <p:cNvSpPr>
                <a:spLocks noChangeShapeType="1"/>
              </p:cNvSpPr>
              <p:nvPr/>
            </p:nvSpPr>
            <p:spPr bwMode="auto">
              <a:xfrm rot="3052331" flipH="1">
                <a:off x="3023394" y="24804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4" name="Line 150"/>
              <p:cNvSpPr>
                <a:spLocks noChangeShapeType="1"/>
              </p:cNvSpPr>
              <p:nvPr/>
            </p:nvSpPr>
            <p:spPr bwMode="auto">
              <a:xfrm rot="3052331" flipH="1">
                <a:off x="3144044" y="23820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5" name="Line 151"/>
              <p:cNvSpPr>
                <a:spLocks noChangeShapeType="1"/>
              </p:cNvSpPr>
              <p:nvPr/>
            </p:nvSpPr>
            <p:spPr bwMode="auto">
              <a:xfrm rot="3052331" flipH="1">
                <a:off x="3266281" y="22852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6" name="Line 152"/>
              <p:cNvSpPr>
                <a:spLocks noChangeShapeType="1"/>
              </p:cNvSpPr>
              <p:nvPr/>
            </p:nvSpPr>
            <p:spPr bwMode="auto">
              <a:xfrm rot="3052331" flipH="1">
                <a:off x="3386932" y="21851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7" name="Line 154"/>
              <p:cNvSpPr>
                <a:spLocks noChangeShapeType="1"/>
              </p:cNvSpPr>
              <p:nvPr/>
            </p:nvSpPr>
            <p:spPr bwMode="auto">
              <a:xfrm rot="3052331" flipH="1">
                <a:off x="2478881" y="27678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8" name="Line 155"/>
              <p:cNvSpPr>
                <a:spLocks noChangeShapeType="1"/>
              </p:cNvSpPr>
              <p:nvPr/>
            </p:nvSpPr>
            <p:spPr bwMode="auto">
              <a:xfrm rot="3052331" flipH="1">
                <a:off x="2599531" y="26693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9" name="Line 156"/>
              <p:cNvSpPr>
                <a:spLocks noChangeShapeType="1"/>
              </p:cNvSpPr>
              <p:nvPr/>
            </p:nvSpPr>
            <p:spPr bwMode="auto">
              <a:xfrm rot="3052331" flipH="1">
                <a:off x="2720181" y="25709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0" name="Line 157"/>
              <p:cNvSpPr>
                <a:spLocks noChangeShapeType="1"/>
              </p:cNvSpPr>
              <p:nvPr/>
            </p:nvSpPr>
            <p:spPr bwMode="auto">
              <a:xfrm rot="3052331" flipH="1">
                <a:off x="2842419" y="24725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1" name="Line 158"/>
              <p:cNvSpPr>
                <a:spLocks noChangeShapeType="1"/>
              </p:cNvSpPr>
              <p:nvPr/>
            </p:nvSpPr>
            <p:spPr bwMode="auto">
              <a:xfrm rot="3052331" flipH="1">
                <a:off x="2963069" y="23741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2" name="Line 159"/>
              <p:cNvSpPr>
                <a:spLocks noChangeShapeType="1"/>
              </p:cNvSpPr>
              <p:nvPr/>
            </p:nvSpPr>
            <p:spPr bwMode="auto">
              <a:xfrm rot="3052331" flipH="1">
                <a:off x="3083719" y="2275682"/>
                <a:ext cx="223837"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363" name="Line 160"/>
              <p:cNvSpPr>
                <a:spLocks noChangeShapeType="1"/>
              </p:cNvSpPr>
              <p:nvPr/>
            </p:nvSpPr>
            <p:spPr bwMode="auto">
              <a:xfrm rot="3052331" flipH="1">
                <a:off x="3205956" y="21772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4" name="Line 161"/>
              <p:cNvSpPr>
                <a:spLocks noChangeShapeType="1"/>
              </p:cNvSpPr>
              <p:nvPr/>
            </p:nvSpPr>
            <p:spPr bwMode="auto">
              <a:xfrm rot="3052331" flipH="1">
                <a:off x="3326606" y="20788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5" name="Line 162"/>
              <p:cNvSpPr>
                <a:spLocks noChangeShapeType="1"/>
              </p:cNvSpPr>
              <p:nvPr/>
            </p:nvSpPr>
            <p:spPr bwMode="auto">
              <a:xfrm rot="3052331" flipH="1">
                <a:off x="3447256" y="19804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6" name="Line 163"/>
              <p:cNvSpPr>
                <a:spLocks noChangeShapeType="1"/>
              </p:cNvSpPr>
              <p:nvPr/>
            </p:nvSpPr>
            <p:spPr bwMode="auto">
              <a:xfrm rot="3052331" flipH="1">
                <a:off x="3567906" y="18819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7" name="Line 164"/>
              <p:cNvSpPr>
                <a:spLocks noChangeShapeType="1"/>
              </p:cNvSpPr>
              <p:nvPr/>
            </p:nvSpPr>
            <p:spPr bwMode="auto">
              <a:xfrm rot="3052331" flipH="1">
                <a:off x="3690144" y="17835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8" name="Line 165"/>
              <p:cNvSpPr>
                <a:spLocks noChangeShapeType="1"/>
              </p:cNvSpPr>
              <p:nvPr/>
            </p:nvSpPr>
            <p:spPr bwMode="auto">
              <a:xfrm rot="3052331" flipH="1">
                <a:off x="3810794" y="16851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9" name="Line 166"/>
              <p:cNvSpPr>
                <a:spLocks noChangeShapeType="1"/>
              </p:cNvSpPr>
              <p:nvPr/>
            </p:nvSpPr>
            <p:spPr bwMode="auto">
              <a:xfrm rot="3052331" flipH="1">
                <a:off x="2661443" y="27773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0" name="Line 167"/>
              <p:cNvSpPr>
                <a:spLocks noChangeShapeType="1"/>
              </p:cNvSpPr>
              <p:nvPr/>
            </p:nvSpPr>
            <p:spPr bwMode="auto">
              <a:xfrm rot="3052331" flipH="1">
                <a:off x="2782093" y="26789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1" name="Line 168"/>
              <p:cNvSpPr>
                <a:spLocks noChangeShapeType="1"/>
              </p:cNvSpPr>
              <p:nvPr/>
            </p:nvSpPr>
            <p:spPr bwMode="auto">
              <a:xfrm rot="3052331" flipH="1">
                <a:off x="2902743" y="25804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2" name="Line 169"/>
              <p:cNvSpPr>
                <a:spLocks noChangeShapeType="1"/>
              </p:cNvSpPr>
              <p:nvPr/>
            </p:nvSpPr>
            <p:spPr bwMode="auto">
              <a:xfrm rot="3052331" flipH="1">
                <a:off x="3023394" y="24804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3" name="Line 170"/>
              <p:cNvSpPr>
                <a:spLocks noChangeShapeType="1"/>
              </p:cNvSpPr>
              <p:nvPr/>
            </p:nvSpPr>
            <p:spPr bwMode="auto">
              <a:xfrm rot="3052331" flipH="1">
                <a:off x="3144044" y="23820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4" name="Line 171"/>
              <p:cNvSpPr>
                <a:spLocks noChangeShapeType="1"/>
              </p:cNvSpPr>
              <p:nvPr/>
            </p:nvSpPr>
            <p:spPr bwMode="auto">
              <a:xfrm rot="3052331" flipH="1">
                <a:off x="3266281" y="22852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5" name="Line 172"/>
              <p:cNvSpPr>
                <a:spLocks noChangeShapeType="1"/>
              </p:cNvSpPr>
              <p:nvPr/>
            </p:nvSpPr>
            <p:spPr bwMode="auto">
              <a:xfrm rot="3052331" flipH="1">
                <a:off x="3386932" y="21851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6" name="Line 173"/>
              <p:cNvSpPr>
                <a:spLocks noChangeShapeType="1"/>
              </p:cNvSpPr>
              <p:nvPr/>
            </p:nvSpPr>
            <p:spPr bwMode="auto">
              <a:xfrm rot="3052331" flipH="1">
                <a:off x="3507582" y="20867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7" name="Line 174"/>
              <p:cNvSpPr>
                <a:spLocks noChangeShapeType="1"/>
              </p:cNvSpPr>
              <p:nvPr/>
            </p:nvSpPr>
            <p:spPr bwMode="auto">
              <a:xfrm rot="3052331" flipH="1">
                <a:off x="3628232" y="19883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8" name="Line 175"/>
              <p:cNvSpPr>
                <a:spLocks noChangeShapeType="1"/>
              </p:cNvSpPr>
              <p:nvPr/>
            </p:nvSpPr>
            <p:spPr bwMode="auto">
              <a:xfrm rot="3052331" flipH="1">
                <a:off x="3750469" y="188991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9" name="Line 176"/>
              <p:cNvSpPr>
                <a:spLocks noChangeShapeType="1"/>
              </p:cNvSpPr>
              <p:nvPr/>
            </p:nvSpPr>
            <p:spPr bwMode="auto">
              <a:xfrm rot="3052331" flipH="1">
                <a:off x="3871119" y="17914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0" name="Line 177"/>
              <p:cNvSpPr>
                <a:spLocks noChangeShapeType="1"/>
              </p:cNvSpPr>
              <p:nvPr/>
            </p:nvSpPr>
            <p:spPr bwMode="auto">
              <a:xfrm rot="3052331" flipH="1">
                <a:off x="1388269" y="3653632"/>
                <a:ext cx="223837"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381" name="Line 178"/>
              <p:cNvSpPr>
                <a:spLocks noChangeShapeType="1"/>
              </p:cNvSpPr>
              <p:nvPr/>
            </p:nvSpPr>
            <p:spPr bwMode="auto">
              <a:xfrm rot="3052331" flipH="1">
                <a:off x="1508919" y="3556794"/>
                <a:ext cx="22383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2" name="Line 179"/>
              <p:cNvSpPr>
                <a:spLocks noChangeShapeType="1"/>
              </p:cNvSpPr>
              <p:nvPr/>
            </p:nvSpPr>
            <p:spPr bwMode="auto">
              <a:xfrm rot="3052331" flipH="1">
                <a:off x="1631156" y="34567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3" name="Line 180"/>
              <p:cNvSpPr>
                <a:spLocks noChangeShapeType="1"/>
              </p:cNvSpPr>
              <p:nvPr/>
            </p:nvSpPr>
            <p:spPr bwMode="auto">
              <a:xfrm rot="3052331" flipH="1">
                <a:off x="1751806" y="33583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4" name="Line 181"/>
              <p:cNvSpPr>
                <a:spLocks noChangeShapeType="1"/>
              </p:cNvSpPr>
              <p:nvPr/>
            </p:nvSpPr>
            <p:spPr bwMode="auto">
              <a:xfrm rot="3052331" flipH="1">
                <a:off x="1872456" y="32599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5" name="Line 182"/>
              <p:cNvSpPr>
                <a:spLocks noChangeShapeType="1"/>
              </p:cNvSpPr>
              <p:nvPr/>
            </p:nvSpPr>
            <p:spPr bwMode="auto">
              <a:xfrm rot="3052331" flipH="1">
                <a:off x="1570831" y="366315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6" name="Line 183"/>
              <p:cNvSpPr>
                <a:spLocks noChangeShapeType="1"/>
              </p:cNvSpPr>
              <p:nvPr/>
            </p:nvSpPr>
            <p:spPr bwMode="auto">
              <a:xfrm rot="3052331" flipH="1">
                <a:off x="1691481" y="35647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7" name="Line 184"/>
              <p:cNvSpPr>
                <a:spLocks noChangeShapeType="1"/>
              </p:cNvSpPr>
              <p:nvPr/>
            </p:nvSpPr>
            <p:spPr bwMode="auto">
              <a:xfrm rot="3052331" flipH="1">
                <a:off x="1813718" y="34663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8" name="Line 185"/>
              <p:cNvSpPr>
                <a:spLocks noChangeShapeType="1"/>
              </p:cNvSpPr>
              <p:nvPr/>
            </p:nvSpPr>
            <p:spPr bwMode="auto">
              <a:xfrm rot="3052331" flipH="1">
                <a:off x="1934368" y="33678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9" name="Line 186"/>
              <p:cNvSpPr>
                <a:spLocks noChangeShapeType="1"/>
              </p:cNvSpPr>
              <p:nvPr/>
            </p:nvSpPr>
            <p:spPr bwMode="auto">
              <a:xfrm rot="3052331" flipH="1">
                <a:off x="2055018" y="326945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pic>
            <p:nvPicPr>
              <p:cNvPr id="13390" name="Picture 187"/>
              <p:cNvPicPr>
                <a:picLocks noChangeAspect="1" noChangeArrowheads="1"/>
              </p:cNvPicPr>
              <p:nvPr/>
            </p:nvPicPr>
            <p:blipFill>
              <a:blip r:embed="rId4" cstate="print"/>
              <a:srcRect/>
              <a:stretch>
                <a:fillRect/>
              </a:stretch>
            </p:blipFill>
            <p:spPr bwMode="auto">
              <a:xfrm rot="3021679">
                <a:off x="2389981" y="794545"/>
                <a:ext cx="263525" cy="3281362"/>
              </a:xfrm>
              <a:prstGeom prst="rect">
                <a:avLst/>
              </a:prstGeom>
              <a:noFill/>
              <a:ln w="12700">
                <a:noFill/>
                <a:miter lim="800000"/>
                <a:headEnd type="none" w="lg" len="med"/>
                <a:tailEnd type="none" w="lg" len="med"/>
              </a:ln>
            </p:spPr>
          </p:pic>
          <p:sp>
            <p:nvSpPr>
              <p:cNvPr id="13391" name="Oval 188"/>
              <p:cNvSpPr>
                <a:spLocks noChangeArrowheads="1"/>
              </p:cNvSpPr>
              <p:nvPr/>
            </p:nvSpPr>
            <p:spPr bwMode="auto">
              <a:xfrm>
                <a:off x="4040188" y="1685925"/>
                <a:ext cx="88900" cy="95250"/>
              </a:xfrm>
              <a:prstGeom prst="ellipse">
                <a:avLst/>
              </a:prstGeom>
              <a:solidFill>
                <a:schemeClr val="bg1"/>
              </a:solid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98" name="Rectangle 197"/>
              <p:cNvSpPr/>
              <p:nvPr/>
            </p:nvSpPr>
            <p:spPr bwMode="auto">
              <a:xfrm rot="19190903">
                <a:off x="1436949" y="3561448"/>
                <a:ext cx="557212" cy="228600"/>
              </a:xfrm>
              <a:prstGeom prst="rect">
                <a:avLst/>
              </a:prstGeom>
              <a:solidFill>
                <a:schemeClr val="bg2">
                  <a:lumMod val="65000"/>
                </a:schemeClr>
              </a:solidFill>
              <a:ln w="12700" cap="flat" cmpd="sng" algn="ctr">
                <a:solidFill>
                  <a:srgbClr val="000000"/>
                </a:solidFill>
                <a:prstDash val="solid"/>
                <a:round/>
                <a:headEnd type="none" w="lg" len="med"/>
                <a:tailEnd type="none" w="lg" len="med"/>
              </a:ln>
              <a:effectLst/>
            </p:spPr>
            <p:txBody>
              <a:bodyPr>
                <a:noAutofit/>
              </a:bodyPr>
              <a:lstStyle/>
              <a:p>
                <a:pPr>
                  <a:spcBef>
                    <a:spcPct val="50000"/>
                  </a:spcBef>
                  <a:defRPr/>
                </a:pPr>
                <a:endParaRPr lang="en-US">
                  <a:solidFill>
                    <a:srgbClr val="000000"/>
                  </a:solidFill>
                </a:endParaRPr>
              </a:p>
            </p:txBody>
          </p:sp>
          <p:sp>
            <p:nvSpPr>
              <p:cNvPr id="13406" name="Oval 200"/>
              <p:cNvSpPr>
                <a:spLocks noChangeArrowheads="1"/>
              </p:cNvSpPr>
              <p:nvPr/>
            </p:nvSpPr>
            <p:spPr bwMode="auto">
              <a:xfrm>
                <a:off x="1762386" y="3488423"/>
                <a:ext cx="152400" cy="152400"/>
              </a:xfrm>
              <a:prstGeom prst="ellipse">
                <a:avLst/>
              </a:prstGeom>
              <a:solidFill>
                <a:srgbClr val="FF0000"/>
              </a:solidFill>
              <a:ln w="12700" algn="ctr">
                <a:solidFill>
                  <a:srgbClr val="FF0000"/>
                </a:solidFill>
                <a:round/>
                <a:headEnd type="none" w="lg" len="med"/>
                <a:tailEnd type="none" w="lg" len="med"/>
              </a:ln>
            </p:spPr>
            <p:txBody>
              <a:bodyPr wrap="none" anchor="ctr">
                <a:noAutofit/>
              </a:bodyPr>
              <a:lstStyle/>
              <a:p>
                <a:endParaRPr lang="en-US">
                  <a:solidFill>
                    <a:srgbClr val="000000"/>
                  </a:solidFill>
                </a:endParaRPr>
              </a:p>
            </p:txBody>
          </p:sp>
        </p:grpSp>
        <p:sp>
          <p:nvSpPr>
            <p:cNvPr id="191" name="AutoShape 10"/>
            <p:cNvSpPr>
              <a:spLocks noChangeArrowheads="1"/>
            </p:cNvSpPr>
            <p:nvPr/>
          </p:nvSpPr>
          <p:spPr bwMode="auto">
            <a:xfrm flipH="1">
              <a:off x="240999" y="1964423"/>
              <a:ext cx="514052" cy="237451"/>
            </a:xfrm>
            <a:prstGeom prst="roundRect">
              <a:avLst>
                <a:gd name="adj" fmla="val 16667"/>
              </a:avLst>
            </a:prstGeom>
            <a:solidFill>
              <a:schemeClr val="accent2">
                <a:lumMod val="50000"/>
              </a:schemeClr>
            </a:solidFill>
            <a:ln w="28575">
              <a:noFill/>
              <a:round/>
              <a:headEnd type="none" w="lg" len="med"/>
              <a:tailEnd type="none" w="lg" len="med"/>
            </a:ln>
          </p:spPr>
          <p:txBody>
            <a:bodyPr anchor="ctr">
              <a:noAutofit/>
            </a:bodyPr>
            <a:lstStyle/>
            <a:p>
              <a:endParaRPr lang="en-US">
                <a:solidFill>
                  <a:srgbClr val="000000"/>
                </a:solidFill>
              </a:endParaRPr>
            </a:p>
          </p:txBody>
        </p:sp>
        <p:sp>
          <p:nvSpPr>
            <p:cNvPr id="192" name="Rectangle 11"/>
            <p:cNvSpPr>
              <a:spLocks noChangeArrowheads="1"/>
            </p:cNvSpPr>
            <p:nvPr/>
          </p:nvSpPr>
          <p:spPr bwMode="auto">
            <a:xfrm flipH="1">
              <a:off x="238155" y="1913530"/>
              <a:ext cx="514052" cy="85686"/>
            </a:xfrm>
            <a:prstGeom prst="rect">
              <a:avLst/>
            </a:prstGeom>
            <a:solidFill>
              <a:schemeClr val="bg1"/>
            </a:solidFill>
            <a:ln w="12700">
              <a:noFill/>
              <a:miter lim="800000"/>
              <a:headEnd type="none" w="lg" len="med"/>
              <a:tailEnd type="none" w="lg" len="med"/>
            </a:ln>
          </p:spPr>
          <p:txBody>
            <a:bodyPr wrap="none" anchor="ctr">
              <a:noAutofit/>
            </a:bodyPr>
            <a:lstStyle/>
            <a:p>
              <a:endParaRPr lang="en-US">
                <a:solidFill>
                  <a:srgbClr val="000000"/>
                </a:solidFill>
              </a:endParaRPr>
            </a:p>
          </p:txBody>
        </p:sp>
        <p:sp>
          <p:nvSpPr>
            <p:cNvPr id="193" name="AutoShape 12"/>
            <p:cNvSpPr>
              <a:spLocks noChangeArrowheads="1"/>
            </p:cNvSpPr>
            <p:nvPr/>
          </p:nvSpPr>
          <p:spPr bwMode="auto">
            <a:xfrm flipH="1">
              <a:off x="240999" y="1622725"/>
              <a:ext cx="514052" cy="568762"/>
            </a:xfrm>
            <a:prstGeom prst="roundRect">
              <a:avLst>
                <a:gd name="adj" fmla="val 16667"/>
              </a:avLst>
            </a:prstGeom>
            <a:noFill/>
            <a:ln w="28575">
              <a:solidFill>
                <a:schemeClr val="tx1"/>
              </a:solidFill>
              <a:round/>
              <a:headEnd type="none" w="lg" len="med"/>
              <a:tailEnd type="none" w="lg" len="med"/>
            </a:ln>
          </p:spPr>
          <p:txBody>
            <a:bodyPr wrap="square" anchor="ctr">
              <a:noAutofit/>
            </a:bodyPr>
            <a:lstStyle/>
            <a:p>
              <a:endParaRPr lang="en-US">
                <a:solidFill>
                  <a:srgbClr val="000000"/>
                </a:solidFill>
              </a:endParaRPr>
            </a:p>
          </p:txBody>
        </p:sp>
        <p:pic>
          <p:nvPicPr>
            <p:cNvPr id="194" name="Picture 13" descr="Product Picture"/>
            <p:cNvPicPr>
              <a:picLocks noChangeAspect="1" noChangeArrowheads="1"/>
            </p:cNvPicPr>
            <p:nvPr/>
          </p:nvPicPr>
          <p:blipFill>
            <a:blip r:embed="rId5" cstate="print">
              <a:clrChange>
                <a:clrFrom>
                  <a:srgbClr val="FFFFFF"/>
                </a:clrFrom>
                <a:clrTo>
                  <a:srgbClr val="FFFFFF">
                    <a:alpha val="0"/>
                  </a:srgbClr>
                </a:clrTo>
              </a:clrChange>
            </a:blip>
            <a:srcRect t="20000" r="63148" b="48000"/>
            <a:stretch>
              <a:fillRect/>
            </a:stretch>
          </p:blipFill>
          <p:spPr bwMode="auto">
            <a:xfrm flipH="1">
              <a:off x="469081" y="1629784"/>
              <a:ext cx="411010" cy="357798"/>
            </a:xfrm>
            <a:prstGeom prst="rect">
              <a:avLst/>
            </a:prstGeom>
            <a:noFill/>
            <a:ln w="9525">
              <a:noFill/>
              <a:miter lim="800000"/>
              <a:headEnd/>
              <a:tailEnd/>
            </a:ln>
          </p:spPr>
        </p:pic>
        <p:sp>
          <p:nvSpPr>
            <p:cNvPr id="195" name="Rectangle 14"/>
            <p:cNvSpPr>
              <a:spLocks noChangeArrowheads="1"/>
            </p:cNvSpPr>
            <p:nvPr/>
          </p:nvSpPr>
          <p:spPr bwMode="auto">
            <a:xfrm flipH="1">
              <a:off x="456345" y="1877579"/>
              <a:ext cx="42838" cy="114634"/>
            </a:xfrm>
            <a:prstGeom prst="rect">
              <a:avLst/>
            </a:prstGeom>
            <a:solidFill>
              <a:schemeClr val="accent1"/>
            </a:solidFill>
            <a:ln w="12700">
              <a:solidFill>
                <a:schemeClr val="tx1"/>
              </a:solidFill>
              <a:miter lim="800000"/>
              <a:headEnd type="none" w="lg" len="med"/>
              <a:tailEnd type="none" w="lg" len="med"/>
            </a:ln>
          </p:spPr>
          <p:txBody>
            <a:bodyPr wrap="none" anchor="ctr">
              <a:noAutofit/>
            </a:bodyPr>
            <a:lstStyle/>
            <a:p>
              <a:endParaRPr lang="en-US">
                <a:solidFill>
                  <a:srgbClr val="000000"/>
                </a:solidFill>
              </a:endParaRPr>
            </a:p>
          </p:txBody>
        </p:sp>
        <p:sp>
          <p:nvSpPr>
            <p:cNvPr id="196" name="AutoShape 15"/>
            <p:cNvSpPr>
              <a:spLocks noChangeArrowheads="1"/>
            </p:cNvSpPr>
            <p:nvPr/>
          </p:nvSpPr>
          <p:spPr bwMode="auto">
            <a:xfrm rot="5400000" flipH="1">
              <a:off x="437814" y="1854440"/>
              <a:ext cx="113476" cy="302179"/>
            </a:xfrm>
            <a:prstGeom prst="roundRect">
              <a:avLst>
                <a:gd name="adj" fmla="val 16667"/>
              </a:avLst>
            </a:prstGeom>
            <a:solidFill>
              <a:schemeClr val="accent2"/>
            </a:solidFill>
            <a:ln w="12700">
              <a:solidFill>
                <a:schemeClr val="tx1"/>
              </a:solidFill>
              <a:round/>
              <a:headEnd type="none" w="lg" len="med"/>
              <a:tailEnd type="none" w="lg" len="med"/>
            </a:ln>
          </p:spPr>
          <p:txBody>
            <a:bodyPr anchor="ctr">
              <a:noAutofit/>
            </a:bodyPr>
            <a:lstStyle/>
            <a:p>
              <a:endParaRPr lang="en-US">
                <a:solidFill>
                  <a:srgbClr val="000000"/>
                </a:solidFill>
              </a:endParaRPr>
            </a:p>
          </p:txBody>
        </p:sp>
        <p:grpSp>
          <p:nvGrpSpPr>
            <p:cNvPr id="13" name="Group 16"/>
            <p:cNvGrpSpPr>
              <a:grpSpLocks/>
            </p:cNvGrpSpPr>
            <p:nvPr/>
          </p:nvGrpSpPr>
          <p:grpSpPr bwMode="auto">
            <a:xfrm flipH="1">
              <a:off x="273469" y="1548965"/>
              <a:ext cx="453848" cy="85686"/>
              <a:chOff x="2282" y="276"/>
              <a:chExt cx="580" cy="111"/>
            </a:xfrm>
          </p:grpSpPr>
          <p:sp>
            <p:nvSpPr>
              <p:cNvPr id="203" name="Arc 17"/>
              <p:cNvSpPr>
                <a:spLocks/>
              </p:cNvSpPr>
              <p:nvPr/>
            </p:nvSpPr>
            <p:spPr bwMode="auto">
              <a:xfrm rot="10800000" flipH="1">
                <a:off x="2282" y="276"/>
                <a:ext cx="40" cy="111"/>
              </a:xfrm>
              <a:custGeom>
                <a:avLst/>
                <a:gdLst>
                  <a:gd name="T0" fmla="*/ 0 w 21600"/>
                  <a:gd name="T1" fmla="*/ 0 h 21600"/>
                  <a:gd name="T2" fmla="*/ 40 w 21600"/>
                  <a:gd name="T3" fmla="*/ 111 h 21600"/>
                  <a:gd name="T4" fmla="*/ 0 w 21600"/>
                  <a:gd name="T5" fmla="*/ 11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204" name="Arc 18"/>
              <p:cNvSpPr>
                <a:spLocks/>
              </p:cNvSpPr>
              <p:nvPr/>
            </p:nvSpPr>
            <p:spPr bwMode="auto">
              <a:xfrm rot="10800000">
                <a:off x="2823" y="276"/>
                <a:ext cx="39" cy="111"/>
              </a:xfrm>
              <a:custGeom>
                <a:avLst/>
                <a:gdLst>
                  <a:gd name="T0" fmla="*/ 0 w 21600"/>
                  <a:gd name="T1" fmla="*/ 0 h 21600"/>
                  <a:gd name="T2" fmla="*/ 40 w 21600"/>
                  <a:gd name="T3" fmla="*/ 111 h 21600"/>
                  <a:gd name="T4" fmla="*/ 0 w 21600"/>
                  <a:gd name="T5" fmla="*/ 11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grpSp>
        <p:sp>
          <p:nvSpPr>
            <p:cNvPr id="199" name="AutoShape 19"/>
            <p:cNvSpPr>
              <a:spLocks noChangeArrowheads="1"/>
            </p:cNvSpPr>
            <p:nvPr/>
          </p:nvSpPr>
          <p:spPr bwMode="auto">
            <a:xfrm flipH="1" flipV="1">
              <a:off x="280363" y="1596862"/>
              <a:ext cx="446901" cy="92634"/>
            </a:xfrm>
            <a:custGeom>
              <a:avLst/>
              <a:gdLst>
                <a:gd name="T0" fmla="*/ 364 w 21600"/>
                <a:gd name="T1" fmla="*/ 40 h 21600"/>
                <a:gd name="T2" fmla="*/ 193 w 21600"/>
                <a:gd name="T3" fmla="*/ 80 h 21600"/>
                <a:gd name="T4" fmla="*/ 22 w 21600"/>
                <a:gd name="T5" fmla="*/ 40 h 21600"/>
                <a:gd name="T6" fmla="*/ 193 w 21600"/>
                <a:gd name="T7" fmla="*/ 0 h 21600"/>
                <a:gd name="T8" fmla="*/ 0 60000 65536"/>
                <a:gd name="T9" fmla="*/ 0 60000 65536"/>
                <a:gd name="T10" fmla="*/ 0 60000 65536"/>
                <a:gd name="T11" fmla="*/ 0 60000 65536"/>
                <a:gd name="T12" fmla="*/ 3022 w 21600"/>
                <a:gd name="T13" fmla="*/ 2970 h 21600"/>
                <a:gd name="T14" fmla="*/ 18578 w 21600"/>
                <a:gd name="T15" fmla="*/ 18630 h 21600"/>
              </a:gdLst>
              <a:ahLst/>
              <a:cxnLst>
                <a:cxn ang="T8">
                  <a:pos x="T0" y="T1"/>
                </a:cxn>
                <a:cxn ang="T9">
                  <a:pos x="T2" y="T3"/>
                </a:cxn>
                <a:cxn ang="T10">
                  <a:pos x="T4" y="T5"/>
                </a:cxn>
                <a:cxn ang="T11">
                  <a:pos x="T6" y="T7"/>
                </a:cxn>
              </a:cxnLst>
              <a:rect l="T12" t="T13" r="T14" b="T15"/>
              <a:pathLst>
                <a:path w="21600" h="21600">
                  <a:moveTo>
                    <a:pt x="0" y="0"/>
                  </a:moveTo>
                  <a:lnTo>
                    <a:pt x="2435" y="21600"/>
                  </a:lnTo>
                  <a:lnTo>
                    <a:pt x="19165" y="21600"/>
                  </a:lnTo>
                  <a:lnTo>
                    <a:pt x="21600" y="0"/>
                  </a:lnTo>
                  <a:close/>
                </a:path>
              </a:pathLst>
            </a:custGeom>
            <a:solidFill>
              <a:schemeClr val="bg1"/>
            </a:solidFill>
            <a:ln w="12700">
              <a:solidFill>
                <a:schemeClr val="bg1"/>
              </a:solidFill>
              <a:miter lim="800000"/>
              <a:headEnd type="none" w="lg" len="med"/>
              <a:tailEnd type="none" w="lg" len="med"/>
            </a:ln>
          </p:spPr>
          <p:txBody>
            <a:bodyPr anchor="ctr">
              <a:noAutofit/>
            </a:bodyPr>
            <a:lstStyle/>
            <a:p>
              <a:endParaRPr lang="en-US">
                <a:solidFill>
                  <a:srgbClr val="000000"/>
                </a:solidFill>
              </a:endParaRPr>
            </a:p>
          </p:txBody>
        </p:sp>
        <p:sp>
          <p:nvSpPr>
            <p:cNvPr id="201" name="Freeform 21"/>
            <p:cNvSpPr>
              <a:spLocks/>
            </p:cNvSpPr>
            <p:nvPr/>
          </p:nvSpPr>
          <p:spPr bwMode="auto">
            <a:xfrm flipH="1">
              <a:off x="276758" y="1504197"/>
              <a:ext cx="444848" cy="98240"/>
            </a:xfrm>
            <a:custGeom>
              <a:avLst/>
              <a:gdLst>
                <a:gd name="T0" fmla="*/ 0 w 288"/>
                <a:gd name="T1" fmla="*/ 144 h 144"/>
                <a:gd name="T2" fmla="*/ 0 w 288"/>
                <a:gd name="T3" fmla="*/ 0 h 144"/>
                <a:gd name="T4" fmla="*/ 288 w 288"/>
                <a:gd name="T5" fmla="*/ 0 h 144"/>
                <a:gd name="T6" fmla="*/ 288 w 288"/>
                <a:gd name="T7" fmla="*/ 144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144"/>
                  </a:moveTo>
                  <a:lnTo>
                    <a:pt x="0" y="0"/>
                  </a:lnTo>
                  <a:lnTo>
                    <a:pt x="288" y="0"/>
                  </a:lnTo>
                  <a:lnTo>
                    <a:pt x="288" y="144"/>
                  </a:lnTo>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208" name="Freeform 207"/>
            <p:cNvSpPr/>
            <p:nvPr/>
          </p:nvSpPr>
          <p:spPr bwMode="auto">
            <a:xfrm>
              <a:off x="4912004" y="6788037"/>
              <a:ext cx="2242879" cy="1027494"/>
            </a:xfrm>
            <a:custGeom>
              <a:avLst/>
              <a:gdLst>
                <a:gd name="connsiteX0" fmla="*/ 0 w 5310835"/>
                <a:gd name="connsiteY0" fmla="*/ 0 h 621792"/>
                <a:gd name="connsiteX1" fmla="*/ 5310835 w 5310835"/>
                <a:gd name="connsiteY1" fmla="*/ 621792 h 621792"/>
                <a:gd name="connsiteX0" fmla="*/ 0 w 5310835"/>
                <a:gd name="connsiteY0" fmla="*/ 0 h 872947"/>
                <a:gd name="connsiteX1" fmla="*/ 5310835 w 5310835"/>
                <a:gd name="connsiteY1" fmla="*/ 621792 h 872947"/>
                <a:gd name="connsiteX0" fmla="*/ 0 w 5310835"/>
                <a:gd name="connsiteY0" fmla="*/ 0 h 1676060"/>
                <a:gd name="connsiteX1" fmla="*/ 5310835 w 5310835"/>
                <a:gd name="connsiteY1" fmla="*/ 621792 h 1676060"/>
                <a:gd name="connsiteX0" fmla="*/ 0 w 5053312"/>
                <a:gd name="connsiteY0" fmla="*/ 8133079 h 9809140"/>
                <a:gd name="connsiteX1" fmla="*/ 5053312 w 5053312"/>
                <a:gd name="connsiteY1" fmla="*/ 207266 h 9809140"/>
              </a:gdLst>
              <a:ahLst/>
              <a:cxnLst>
                <a:cxn ang="0">
                  <a:pos x="connsiteX0" y="connsiteY0"/>
                </a:cxn>
                <a:cxn ang="0">
                  <a:pos x="connsiteX1" y="connsiteY1"/>
                </a:cxn>
              </a:cxnLst>
              <a:rect l="l" t="t" r="r" b="b"/>
              <a:pathLst>
                <a:path w="5053312" h="9809140">
                  <a:moveTo>
                    <a:pt x="0" y="8133079"/>
                  </a:moveTo>
                  <a:cubicBezTo>
                    <a:pt x="28543" y="9809139"/>
                    <a:pt x="3283034" y="2"/>
                    <a:pt x="5053312" y="207266"/>
                  </a:cubicBezTo>
                </a:path>
              </a:pathLst>
            </a:custGeom>
            <a:noFill/>
            <a:ln w="38100" cap="flat" cmpd="sng" algn="ctr">
              <a:solidFill>
                <a:schemeClr val="tx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a:spcBef>
                  <a:spcPct val="50000"/>
                </a:spcBef>
              </a:pPr>
              <a:endParaRPr lang="en-US">
                <a:solidFill>
                  <a:srgbClr val="000000"/>
                </a:solidFill>
              </a:endParaRPr>
            </a:p>
          </p:txBody>
        </p:sp>
        <p:sp>
          <p:nvSpPr>
            <p:cNvPr id="13332" name="Line 120"/>
            <p:cNvSpPr>
              <a:spLocks noChangeShapeType="1"/>
            </p:cNvSpPr>
            <p:nvPr/>
          </p:nvSpPr>
          <p:spPr bwMode="auto">
            <a:xfrm flipH="1">
              <a:off x="774497" y="2001203"/>
              <a:ext cx="968578" cy="0"/>
            </a:xfrm>
            <a:prstGeom prst="line">
              <a:avLst/>
            </a:prstGeom>
            <a:noFill/>
            <a:ln w="12700">
              <a:solidFill>
                <a:schemeClr val="tx1"/>
              </a:solidFill>
              <a:prstDash val="dash"/>
              <a:round/>
              <a:headEnd type="none" w="lg" len="med"/>
              <a:tailEnd type="none" w="lg" len="med"/>
            </a:ln>
          </p:spPr>
          <p:txBody>
            <a:bodyPr wrap="square" anchor="ctr">
              <a:noAutofit/>
            </a:bodyPr>
            <a:lstStyle/>
            <a:p>
              <a:endParaRPr lang="en-US">
                <a:solidFill>
                  <a:srgbClr val="000000"/>
                </a:solidFill>
              </a:endParaRPr>
            </a:p>
          </p:txBody>
        </p:sp>
        <p:grpSp>
          <p:nvGrpSpPr>
            <p:cNvPr id="14" name="Group 196"/>
            <p:cNvGrpSpPr/>
            <p:nvPr/>
          </p:nvGrpSpPr>
          <p:grpSpPr>
            <a:xfrm>
              <a:off x="6158332" y="3280412"/>
              <a:ext cx="3278965" cy="3192577"/>
              <a:chOff x="4081882" y="3280412"/>
              <a:chExt cx="4638255" cy="3468369"/>
            </a:xfrm>
          </p:grpSpPr>
          <p:cxnSp>
            <p:nvCxnSpPr>
              <p:cNvPr id="206" name="Straight Connector 187"/>
              <p:cNvCxnSpPr>
                <a:cxnSpLocks noChangeShapeType="1"/>
              </p:cNvCxnSpPr>
              <p:nvPr/>
            </p:nvCxnSpPr>
            <p:spPr bwMode="auto">
              <a:xfrm rot="5400000">
                <a:off x="2370417" y="5005795"/>
                <a:ext cx="3461880" cy="11113"/>
              </a:xfrm>
              <a:prstGeom prst="line">
                <a:avLst/>
              </a:prstGeom>
              <a:noFill/>
              <a:ln w="254000" algn="ctr">
                <a:solidFill>
                  <a:schemeClr val="bg1">
                    <a:lumMod val="50000"/>
                  </a:schemeClr>
                </a:solidFill>
                <a:round/>
                <a:headEnd type="none" w="lg" len="med"/>
                <a:tailEnd type="none" w="lg" len="med"/>
              </a:ln>
            </p:spPr>
          </p:cxnSp>
          <p:cxnSp>
            <p:nvCxnSpPr>
              <p:cNvPr id="209" name="Straight Connector 189"/>
              <p:cNvCxnSpPr>
                <a:cxnSpLocks noChangeShapeType="1"/>
              </p:cNvCxnSpPr>
              <p:nvPr/>
            </p:nvCxnSpPr>
            <p:spPr bwMode="auto">
              <a:xfrm rot="5400000">
                <a:off x="6983641" y="5012284"/>
                <a:ext cx="3461880" cy="11113"/>
              </a:xfrm>
              <a:prstGeom prst="line">
                <a:avLst/>
              </a:prstGeom>
              <a:noFill/>
              <a:ln w="254000" algn="ctr">
                <a:solidFill>
                  <a:schemeClr val="bg1">
                    <a:lumMod val="50000"/>
                  </a:schemeClr>
                </a:solidFill>
                <a:round/>
                <a:headEnd type="none" w="lg" len="med"/>
                <a:tailEnd type="none" w="lg" len="med"/>
              </a:ln>
            </p:spPr>
          </p:cxnSp>
          <p:cxnSp>
            <p:nvCxnSpPr>
              <p:cNvPr id="210" name="Straight Connector 190"/>
              <p:cNvCxnSpPr>
                <a:cxnSpLocks noChangeShapeType="1"/>
              </p:cNvCxnSpPr>
              <p:nvPr/>
            </p:nvCxnSpPr>
            <p:spPr bwMode="auto">
              <a:xfrm rot="10800000">
                <a:off x="4081882" y="6617357"/>
                <a:ext cx="4635082" cy="12045"/>
              </a:xfrm>
              <a:prstGeom prst="line">
                <a:avLst/>
              </a:prstGeom>
              <a:noFill/>
              <a:ln w="254000" algn="ctr">
                <a:solidFill>
                  <a:schemeClr val="bg1">
                    <a:lumMod val="50000"/>
                  </a:schemeClr>
                </a:solidFill>
                <a:round/>
                <a:headEnd type="none" w="lg" len="med"/>
                <a:tailEnd type="none" w="lg" len="med"/>
              </a:ln>
            </p:spPr>
          </p:cxnSp>
        </p:grpSp>
        <p:sp>
          <p:nvSpPr>
            <p:cNvPr id="211" name="Trapezoid 210"/>
            <p:cNvSpPr/>
            <p:nvPr/>
          </p:nvSpPr>
          <p:spPr>
            <a:xfrm>
              <a:off x="3486150" y="3981450"/>
              <a:ext cx="533400" cy="213360"/>
            </a:xfrm>
            <a:prstGeom prst="trapezoi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CO">
                <a:solidFill>
                  <a:srgbClr val="FFFFFF"/>
                </a:solidFill>
              </a:endParaRPr>
            </a:p>
          </p:txBody>
        </p:sp>
        <p:sp>
          <p:nvSpPr>
            <p:cNvPr id="212" name="Line 117"/>
            <p:cNvSpPr>
              <a:spLocks noChangeShapeType="1"/>
            </p:cNvSpPr>
            <p:nvPr/>
          </p:nvSpPr>
          <p:spPr bwMode="auto">
            <a:xfrm flipV="1">
              <a:off x="3743960" y="3778568"/>
              <a:ext cx="0" cy="267652"/>
            </a:xfrm>
            <a:prstGeom prst="line">
              <a:avLst/>
            </a:prstGeom>
            <a:noFill/>
            <a:ln w="12700">
              <a:solidFill>
                <a:schemeClr val="tx1"/>
              </a:solidFill>
              <a:round/>
              <a:headEnd type="none" w="lg" len="med"/>
              <a:tailEnd type="none" w="lg" len="med"/>
            </a:ln>
          </p:spPr>
          <p:txBody>
            <a:bodyPr wrap="square" anchor="ctr">
              <a:noAutofit/>
            </a:bodyPr>
            <a:lstStyle/>
            <a:p>
              <a:endParaRPr lang="en-US">
                <a:solidFill>
                  <a:srgbClr val="000000"/>
                </a:solidFill>
              </a:endParaRPr>
            </a:p>
          </p:txBody>
        </p:sp>
        <p:grpSp>
          <p:nvGrpSpPr>
            <p:cNvPr id="15" name="Group 266"/>
            <p:cNvGrpSpPr/>
            <p:nvPr/>
          </p:nvGrpSpPr>
          <p:grpSpPr>
            <a:xfrm>
              <a:off x="450563" y="2180782"/>
              <a:ext cx="96456" cy="4339450"/>
              <a:chOff x="450563" y="2190307"/>
              <a:chExt cx="96456" cy="4339450"/>
            </a:xfrm>
          </p:grpSpPr>
          <p:sp>
            <p:nvSpPr>
              <p:cNvPr id="247" name="Rectangle 246"/>
              <p:cNvSpPr/>
              <p:nvPr/>
            </p:nvSpPr>
            <p:spPr bwMode="auto">
              <a:xfrm rot="5400000">
                <a:off x="-1670934" y="4311804"/>
                <a:ext cx="4339450" cy="96456"/>
              </a:xfrm>
              <a:prstGeom prst="rect">
                <a:avLst/>
              </a:pr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48" name="Straight Connector 247"/>
              <p:cNvCxnSpPr/>
              <p:nvPr/>
            </p:nvCxnSpPr>
            <p:spPr bwMode="auto">
              <a:xfrm rot="5400000">
                <a:off x="-1627126" y="4360032"/>
                <a:ext cx="4339450" cy="0"/>
              </a:xfrm>
              <a:prstGeom prst="line">
                <a:avLst/>
              </a:prstGeom>
              <a:solidFill>
                <a:schemeClr val="accent2">
                  <a:lumMod val="50000"/>
                </a:schemeClr>
              </a:solidFill>
              <a:ln w="28575" cap="flat" cmpd="sng" algn="ctr">
                <a:solidFill>
                  <a:schemeClr val="tx1"/>
                </a:solidFill>
                <a:prstDash val="solid"/>
                <a:round/>
                <a:headEnd type="none" w="lg" len="med"/>
                <a:tailEnd type="none" w="lg" len="med"/>
              </a:ln>
              <a:effectLst/>
            </p:spPr>
          </p:cxnSp>
          <p:cxnSp>
            <p:nvCxnSpPr>
              <p:cNvPr id="249" name="Straight Connector 248"/>
              <p:cNvCxnSpPr/>
              <p:nvPr/>
            </p:nvCxnSpPr>
            <p:spPr bwMode="auto">
              <a:xfrm rot="5400000">
                <a:off x="-1717160" y="4360032"/>
                <a:ext cx="4339450" cy="0"/>
              </a:xfrm>
              <a:prstGeom prst="line">
                <a:avLst/>
              </a:prstGeom>
              <a:solidFill>
                <a:schemeClr val="accent2">
                  <a:lumMod val="50000"/>
                </a:schemeClr>
              </a:solidFill>
              <a:ln w="28575" cap="flat" cmpd="sng" algn="ctr">
                <a:solidFill>
                  <a:schemeClr val="tx1"/>
                </a:solidFill>
                <a:prstDash val="solid"/>
                <a:round/>
                <a:headEnd type="none" w="lg" len="med"/>
                <a:tailEnd type="none" w="lg" len="med"/>
              </a:ln>
              <a:effectLst/>
            </p:spPr>
          </p:cxnSp>
        </p:grpSp>
        <p:sp>
          <p:nvSpPr>
            <p:cNvPr id="263" name="Freeform 262"/>
            <p:cNvSpPr/>
            <p:nvPr/>
          </p:nvSpPr>
          <p:spPr bwMode="auto">
            <a:xfrm flipH="1">
              <a:off x="3737245" y="4046219"/>
              <a:ext cx="606425" cy="2560083"/>
            </a:xfrm>
            <a:custGeom>
              <a:avLst/>
              <a:gdLst>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965328"/>
                <a:gd name="connsiteY0" fmla="*/ 84474 h 4007860"/>
                <a:gd name="connsiteX1" fmla="*/ 86563 w 965328"/>
                <a:gd name="connsiteY1" fmla="*/ 1159809 h 4007860"/>
                <a:gd name="connsiteX2" fmla="*/ 86563 w 965328"/>
                <a:gd name="connsiteY2" fmla="*/ 3603086 h 4007860"/>
                <a:gd name="connsiteX3" fmla="*/ 159715 w 965328"/>
                <a:gd name="connsiteY3" fmla="*/ 3588455 h 4007860"/>
                <a:gd name="connsiteX4" fmla="*/ 188976 w 965328"/>
                <a:gd name="connsiteY4" fmla="*/ 1093972 h 4007860"/>
                <a:gd name="connsiteX5" fmla="*/ 613258 w 965328"/>
                <a:gd name="connsiteY5" fmla="*/ 164942 h 4007860"/>
                <a:gd name="connsiteX6" fmla="*/ 605942 w 96532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88976 w 613258"/>
                <a:gd name="connsiteY4" fmla="*/ 1093972 h 3603762"/>
                <a:gd name="connsiteX5" fmla="*/ 613258 w 613258"/>
                <a:gd name="connsiteY5" fmla="*/ 164942 h 3603762"/>
                <a:gd name="connsiteX6" fmla="*/ 605942 w 613258"/>
                <a:gd name="connsiteY6" fmla="*/ 84474 h 3603762"/>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59715 w 613258"/>
                <a:gd name="connsiteY4" fmla="*/ 1174440 h 3603762"/>
                <a:gd name="connsiteX5" fmla="*/ 613258 w 613258"/>
                <a:gd name="connsiteY5" fmla="*/ 164942 h 3603762"/>
                <a:gd name="connsiteX6" fmla="*/ 605942 w 613258"/>
                <a:gd name="connsiteY6" fmla="*/ 84474 h 3603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258" h="3603762">
                  <a:moveTo>
                    <a:pt x="605942" y="84474"/>
                  </a:moveTo>
                  <a:cubicBezTo>
                    <a:pt x="264663" y="195964"/>
                    <a:pt x="173126" y="573374"/>
                    <a:pt x="86563" y="1159809"/>
                  </a:cubicBezTo>
                  <a:cubicBezTo>
                    <a:pt x="0" y="1746244"/>
                    <a:pt x="74371" y="3198312"/>
                    <a:pt x="86563" y="3603086"/>
                  </a:cubicBezTo>
                  <a:cubicBezTo>
                    <a:pt x="144023" y="3591400"/>
                    <a:pt x="133592" y="3603762"/>
                    <a:pt x="159715" y="3588455"/>
                  </a:cubicBezTo>
                  <a:cubicBezTo>
                    <a:pt x="176784" y="3170269"/>
                    <a:pt x="84125" y="1745025"/>
                    <a:pt x="159715" y="1174440"/>
                  </a:cubicBezTo>
                  <a:cubicBezTo>
                    <a:pt x="235305" y="603855"/>
                    <a:pt x="372967" y="198609"/>
                    <a:pt x="613258" y="164942"/>
                  </a:cubicBezTo>
                  <a:cubicBezTo>
                    <a:pt x="600052" y="0"/>
                    <a:pt x="612243" y="126893"/>
                    <a:pt x="605942" y="84474"/>
                  </a:cubicBezTo>
                  <a:close/>
                </a:path>
              </a:pathLst>
            </a:cu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65" name="Freeform 264"/>
            <p:cNvSpPr/>
            <p:nvPr/>
          </p:nvSpPr>
          <p:spPr bwMode="auto">
            <a:xfrm>
              <a:off x="3648710" y="4194977"/>
              <a:ext cx="190500" cy="4162425"/>
            </a:xfrm>
            <a:custGeom>
              <a:avLst/>
              <a:gdLst>
                <a:gd name="connsiteX0" fmla="*/ 9525 w 192087"/>
                <a:gd name="connsiteY0" fmla="*/ 0 h 3114675"/>
                <a:gd name="connsiteX1" fmla="*/ 190500 w 192087"/>
                <a:gd name="connsiteY1" fmla="*/ 304800 h 3114675"/>
                <a:gd name="connsiteX2" fmla="*/ 0 w 192087"/>
                <a:gd name="connsiteY2" fmla="*/ 1000125 h 3114675"/>
                <a:gd name="connsiteX3" fmla="*/ 190500 w 192087"/>
                <a:gd name="connsiteY3" fmla="*/ 1571625 h 3114675"/>
                <a:gd name="connsiteX4" fmla="*/ 9525 w 192087"/>
                <a:gd name="connsiteY4" fmla="*/ 2362200 h 3114675"/>
                <a:gd name="connsiteX5" fmla="*/ 190500 w 192087"/>
                <a:gd name="connsiteY5" fmla="*/ 3114675 h 311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087" h="3114675">
                  <a:moveTo>
                    <a:pt x="9525" y="0"/>
                  </a:moveTo>
                  <a:cubicBezTo>
                    <a:pt x="100806" y="69056"/>
                    <a:pt x="192087" y="138113"/>
                    <a:pt x="190500" y="304800"/>
                  </a:cubicBezTo>
                  <a:cubicBezTo>
                    <a:pt x="188913" y="471487"/>
                    <a:pt x="0" y="788988"/>
                    <a:pt x="0" y="1000125"/>
                  </a:cubicBezTo>
                  <a:cubicBezTo>
                    <a:pt x="0" y="1211262"/>
                    <a:pt x="188913" y="1344613"/>
                    <a:pt x="190500" y="1571625"/>
                  </a:cubicBezTo>
                  <a:cubicBezTo>
                    <a:pt x="192087" y="1798637"/>
                    <a:pt x="9525" y="2105025"/>
                    <a:pt x="9525" y="2362200"/>
                  </a:cubicBezTo>
                  <a:cubicBezTo>
                    <a:pt x="9525" y="2619375"/>
                    <a:pt x="100012" y="2867025"/>
                    <a:pt x="190500" y="3114675"/>
                  </a:cubicBezTo>
                </a:path>
              </a:pathLst>
            </a:custGeom>
            <a:noFill/>
            <a:ln w="38100" cap="flat" cmpd="sng" algn="ctr">
              <a:solidFill>
                <a:schemeClr val="accent6">
                  <a:lumMod val="5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grpSp>
          <p:nvGrpSpPr>
            <p:cNvPr id="17" name="Group 236"/>
            <p:cNvGrpSpPr/>
            <p:nvPr/>
          </p:nvGrpSpPr>
          <p:grpSpPr>
            <a:xfrm>
              <a:off x="537882" y="6078071"/>
              <a:ext cx="3657600" cy="45719"/>
              <a:chOff x="537882" y="6078071"/>
              <a:chExt cx="3657600" cy="45719"/>
            </a:xfrm>
            <a:solidFill>
              <a:schemeClr val="accent2">
                <a:lumMod val="50000"/>
              </a:schemeClr>
            </a:solidFill>
          </p:grpSpPr>
          <p:sp>
            <p:nvSpPr>
              <p:cNvPr id="236" name="Rectangle 235"/>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19" name="Straight Connector 218"/>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25" name="Straight Connector 224"/>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grpSp>
          <p:nvGrpSpPr>
            <p:cNvPr id="18" name="Group 237"/>
            <p:cNvGrpSpPr/>
            <p:nvPr/>
          </p:nvGrpSpPr>
          <p:grpSpPr>
            <a:xfrm>
              <a:off x="537882" y="6230471"/>
              <a:ext cx="3657600" cy="45719"/>
              <a:chOff x="537882" y="6078071"/>
              <a:chExt cx="3657600" cy="45719"/>
            </a:xfrm>
            <a:solidFill>
              <a:schemeClr val="accent2">
                <a:lumMod val="50000"/>
              </a:schemeClr>
            </a:solidFill>
          </p:grpSpPr>
          <p:sp>
            <p:nvSpPr>
              <p:cNvPr id="239" name="Rectangle 238"/>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40" name="Straight Connector 239"/>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41" name="Straight Connector 240"/>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grpSp>
          <p:nvGrpSpPr>
            <p:cNvPr id="19" name="Group 241"/>
            <p:cNvGrpSpPr/>
            <p:nvPr/>
          </p:nvGrpSpPr>
          <p:grpSpPr>
            <a:xfrm>
              <a:off x="537882" y="6382871"/>
              <a:ext cx="3657600" cy="45719"/>
              <a:chOff x="537882" y="6078071"/>
              <a:chExt cx="3657600" cy="45719"/>
            </a:xfrm>
            <a:solidFill>
              <a:schemeClr val="accent2">
                <a:lumMod val="50000"/>
              </a:schemeClr>
            </a:solidFill>
          </p:grpSpPr>
          <p:sp>
            <p:nvSpPr>
              <p:cNvPr id="243" name="Rectangle 242"/>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44" name="Straight Connector 243"/>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45" name="Straight Connector 244"/>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sp>
          <p:nvSpPr>
            <p:cNvPr id="268" name="Flowchart: Collate 267"/>
            <p:cNvSpPr/>
            <p:nvPr/>
          </p:nvSpPr>
          <p:spPr bwMode="auto">
            <a:xfrm>
              <a:off x="419999" y="6521928"/>
              <a:ext cx="152400" cy="133350"/>
            </a:xfrm>
            <a:prstGeom prst="flowChartCollat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69" name="Flowchart: Collate 268"/>
            <p:cNvSpPr/>
            <p:nvPr/>
          </p:nvSpPr>
          <p:spPr bwMode="auto">
            <a:xfrm>
              <a:off x="4142476" y="6589502"/>
              <a:ext cx="152400" cy="133350"/>
            </a:xfrm>
            <a:prstGeom prst="flowChartCollat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70" name="Rounded Rectangle 269"/>
            <p:cNvSpPr/>
            <p:nvPr/>
          </p:nvSpPr>
          <p:spPr bwMode="auto">
            <a:xfrm>
              <a:off x="1733550" y="-228600"/>
              <a:ext cx="2476500" cy="1476375"/>
            </a:xfrm>
            <a:prstGeom prst="roundRect">
              <a:avLst/>
            </a:prstGeom>
            <a:solidFill>
              <a:schemeClr val="accent6">
                <a:lumMod val="50000"/>
              </a:schemeClr>
            </a:solid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grpSp>
          <p:nvGrpSpPr>
            <p:cNvPr id="20" name="Group 273"/>
            <p:cNvGrpSpPr/>
            <p:nvPr/>
          </p:nvGrpSpPr>
          <p:grpSpPr>
            <a:xfrm rot="16200000" flipV="1">
              <a:off x="1572366" y="498478"/>
              <a:ext cx="666088" cy="2100882"/>
              <a:chOff x="4090416" y="3002541"/>
              <a:chExt cx="613258" cy="3603762"/>
            </a:xfrm>
          </p:grpSpPr>
          <p:sp>
            <p:nvSpPr>
              <p:cNvPr id="275" name="Freeform 274"/>
              <p:cNvSpPr/>
              <p:nvPr/>
            </p:nvSpPr>
            <p:spPr bwMode="auto">
              <a:xfrm>
                <a:off x="4090416" y="3002541"/>
                <a:ext cx="613258" cy="3603762"/>
              </a:xfrm>
              <a:custGeom>
                <a:avLst/>
                <a:gdLst>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965328"/>
                  <a:gd name="connsiteY0" fmla="*/ 84474 h 4007860"/>
                  <a:gd name="connsiteX1" fmla="*/ 86563 w 965328"/>
                  <a:gd name="connsiteY1" fmla="*/ 1159809 h 4007860"/>
                  <a:gd name="connsiteX2" fmla="*/ 86563 w 965328"/>
                  <a:gd name="connsiteY2" fmla="*/ 3603086 h 4007860"/>
                  <a:gd name="connsiteX3" fmla="*/ 159715 w 965328"/>
                  <a:gd name="connsiteY3" fmla="*/ 3588455 h 4007860"/>
                  <a:gd name="connsiteX4" fmla="*/ 188976 w 965328"/>
                  <a:gd name="connsiteY4" fmla="*/ 1093972 h 4007860"/>
                  <a:gd name="connsiteX5" fmla="*/ 613258 w 965328"/>
                  <a:gd name="connsiteY5" fmla="*/ 164942 h 4007860"/>
                  <a:gd name="connsiteX6" fmla="*/ 605942 w 96532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88976 w 613258"/>
                  <a:gd name="connsiteY4" fmla="*/ 1093972 h 3603762"/>
                  <a:gd name="connsiteX5" fmla="*/ 613258 w 613258"/>
                  <a:gd name="connsiteY5" fmla="*/ 164942 h 3603762"/>
                  <a:gd name="connsiteX6" fmla="*/ 605942 w 613258"/>
                  <a:gd name="connsiteY6" fmla="*/ 84474 h 3603762"/>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59715 w 613258"/>
                  <a:gd name="connsiteY4" fmla="*/ 1174440 h 3603762"/>
                  <a:gd name="connsiteX5" fmla="*/ 613258 w 613258"/>
                  <a:gd name="connsiteY5" fmla="*/ 164942 h 3603762"/>
                  <a:gd name="connsiteX6" fmla="*/ 605942 w 613258"/>
                  <a:gd name="connsiteY6" fmla="*/ 84474 h 3603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258" h="3603762">
                    <a:moveTo>
                      <a:pt x="605942" y="84474"/>
                    </a:moveTo>
                    <a:cubicBezTo>
                      <a:pt x="264663" y="195964"/>
                      <a:pt x="173126" y="573374"/>
                      <a:pt x="86563" y="1159809"/>
                    </a:cubicBezTo>
                    <a:cubicBezTo>
                      <a:pt x="0" y="1746244"/>
                      <a:pt x="74371" y="3198312"/>
                      <a:pt x="86563" y="3603086"/>
                    </a:cubicBezTo>
                    <a:cubicBezTo>
                      <a:pt x="144023" y="3591400"/>
                      <a:pt x="133592" y="3603762"/>
                      <a:pt x="159715" y="3588455"/>
                    </a:cubicBezTo>
                    <a:cubicBezTo>
                      <a:pt x="176784" y="3170269"/>
                      <a:pt x="84125" y="1745025"/>
                      <a:pt x="159715" y="1174440"/>
                    </a:cubicBezTo>
                    <a:cubicBezTo>
                      <a:pt x="235305" y="603855"/>
                      <a:pt x="372967" y="198609"/>
                      <a:pt x="613258" y="164942"/>
                    </a:cubicBezTo>
                    <a:cubicBezTo>
                      <a:pt x="600052" y="0"/>
                      <a:pt x="612243" y="126893"/>
                      <a:pt x="605942" y="84474"/>
                    </a:cubicBezTo>
                    <a:close/>
                  </a:path>
                </a:pathLst>
              </a:cu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76" name="Freeform 275"/>
              <p:cNvSpPr/>
              <p:nvPr/>
            </p:nvSpPr>
            <p:spPr bwMode="auto">
              <a:xfrm>
                <a:off x="4155453" y="3133725"/>
                <a:ext cx="547687" cy="3467100"/>
              </a:xfrm>
              <a:custGeom>
                <a:avLst/>
                <a:gdLst>
                  <a:gd name="connsiteX0" fmla="*/ 61912 w 547687"/>
                  <a:gd name="connsiteY0" fmla="*/ 3467100 h 3467100"/>
                  <a:gd name="connsiteX1" fmla="*/ 80962 w 547687"/>
                  <a:gd name="connsiteY1" fmla="*/ 876300 h 3467100"/>
                  <a:gd name="connsiteX2" fmla="*/ 547687 w 547687"/>
                  <a:gd name="connsiteY2" fmla="*/ 0 h 3467100"/>
                  <a:gd name="connsiteX3" fmla="*/ 547687 w 547687"/>
                  <a:gd name="connsiteY3" fmla="*/ 0 h 3467100"/>
                  <a:gd name="connsiteX0" fmla="*/ 61912 w 632370"/>
                  <a:gd name="connsiteY0" fmla="*/ 3604185 h 3604185"/>
                  <a:gd name="connsiteX1" fmla="*/ 80962 w 632370"/>
                  <a:gd name="connsiteY1" fmla="*/ 1013385 h 3604185"/>
                  <a:gd name="connsiteX2" fmla="*/ 547687 w 632370"/>
                  <a:gd name="connsiteY2" fmla="*/ 137085 h 3604185"/>
                  <a:gd name="connsiteX3" fmla="*/ 589063 w 632370"/>
                  <a:gd name="connsiteY3" fmla="*/ 190873 h 3604185"/>
                  <a:gd name="connsiteX0" fmla="*/ 61912 w 547687"/>
                  <a:gd name="connsiteY0" fmla="*/ 3467100 h 3467100"/>
                  <a:gd name="connsiteX1" fmla="*/ 80962 w 547687"/>
                  <a:gd name="connsiteY1" fmla="*/ 876300 h 3467100"/>
                  <a:gd name="connsiteX2" fmla="*/ 547687 w 547687"/>
                  <a:gd name="connsiteY2" fmla="*/ 0 h 3467100"/>
                  <a:gd name="connsiteX0" fmla="*/ 61912 w 547687"/>
                  <a:gd name="connsiteY0" fmla="*/ 3467100 h 3467100"/>
                  <a:gd name="connsiteX1" fmla="*/ 80962 w 547687"/>
                  <a:gd name="connsiteY1" fmla="*/ 876300 h 3467100"/>
                  <a:gd name="connsiteX2" fmla="*/ 547687 w 547687"/>
                  <a:gd name="connsiteY2" fmla="*/ 0 h 3467100"/>
                  <a:gd name="connsiteX0" fmla="*/ 30956 w 516731"/>
                  <a:gd name="connsiteY0" fmla="*/ 3467100 h 3467100"/>
                  <a:gd name="connsiteX1" fmla="*/ 50006 w 516731"/>
                  <a:gd name="connsiteY1" fmla="*/ 876300 h 3467100"/>
                  <a:gd name="connsiteX2" fmla="*/ 516731 w 516731"/>
                  <a:gd name="connsiteY2" fmla="*/ 0 h 3467100"/>
                  <a:gd name="connsiteX0" fmla="*/ 61912 w 547687"/>
                  <a:gd name="connsiteY0" fmla="*/ 3467100 h 3467100"/>
                  <a:gd name="connsiteX1" fmla="*/ 80962 w 547687"/>
                  <a:gd name="connsiteY1" fmla="*/ 876300 h 3467100"/>
                  <a:gd name="connsiteX2" fmla="*/ 547687 w 547687"/>
                  <a:gd name="connsiteY2" fmla="*/ 0 h 3467100"/>
                </a:gdLst>
                <a:ahLst/>
                <a:cxnLst>
                  <a:cxn ang="0">
                    <a:pos x="connsiteX0" y="connsiteY0"/>
                  </a:cxn>
                  <a:cxn ang="0">
                    <a:pos x="connsiteX1" y="connsiteY1"/>
                  </a:cxn>
                  <a:cxn ang="0">
                    <a:pos x="connsiteX2" y="connsiteY2"/>
                  </a:cxn>
                </a:cxnLst>
                <a:rect l="l" t="t" r="r" b="b"/>
                <a:pathLst>
                  <a:path w="547687" h="3467100">
                    <a:moveTo>
                      <a:pt x="61912" y="3467100"/>
                    </a:moveTo>
                    <a:cubicBezTo>
                      <a:pt x="30956" y="2460625"/>
                      <a:pt x="0" y="1454150"/>
                      <a:pt x="80962" y="876300"/>
                    </a:cubicBezTo>
                    <a:cubicBezTo>
                      <a:pt x="161924" y="298450"/>
                      <a:pt x="359565" y="8821"/>
                      <a:pt x="547687" y="0"/>
                    </a:cubicBezTo>
                  </a:path>
                </a:pathLst>
              </a:custGeom>
              <a:noFill/>
              <a:ln w="127000" cap="flat" cmpd="dbl"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grpSp>
        <p:sp>
          <p:nvSpPr>
            <p:cNvPr id="216" name="Rectangle 215"/>
            <p:cNvSpPr/>
            <p:nvPr/>
          </p:nvSpPr>
          <p:spPr bwMode="auto">
            <a:xfrm>
              <a:off x="1466850" y="-438150"/>
              <a:ext cx="3009900" cy="438150"/>
            </a:xfrm>
            <a:prstGeom prst="rect">
              <a:avLst/>
            </a:prstGeom>
            <a:solidFill>
              <a:schemeClr val="bg1"/>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eaLnBrk="1" hangingPunct="1"/>
              <a:endParaRPr lang="en-US" sz="1800">
                <a:solidFill>
                  <a:srgbClr val="000000"/>
                </a:solidFill>
                <a:latin typeface="Century Gothic" pitchFamily="34" charset="0"/>
                <a:cs typeface="Arial" charset="0"/>
              </a:endParaRPr>
            </a:p>
          </p:txBody>
        </p:sp>
        <p:sp>
          <p:nvSpPr>
            <p:cNvPr id="218" name="Rectangle 217"/>
            <p:cNvSpPr/>
            <p:nvPr/>
          </p:nvSpPr>
          <p:spPr bwMode="auto">
            <a:xfrm>
              <a:off x="469126" y="1415332"/>
              <a:ext cx="45719" cy="159026"/>
            </a:xfrm>
            <a:prstGeom prst="rec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eaLnBrk="1" hangingPunct="1"/>
              <a:endParaRPr lang="en-US" sz="1800">
                <a:solidFill>
                  <a:srgbClr val="000000"/>
                </a:solidFill>
                <a:latin typeface="Century Gothic" pitchFamily="34" charset="0"/>
                <a:cs typeface="Arial" charset="0"/>
              </a:endParaRPr>
            </a:p>
          </p:txBody>
        </p:sp>
      </p:grpSp>
    </p:spTree>
    <p:extLst>
      <p:ext uri="{BB962C8B-B14F-4D97-AF65-F5344CB8AC3E}">
        <p14:creationId xmlns:p14="http://schemas.microsoft.com/office/powerpoint/2010/main" val="4253718456"/>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401" name="Rectangle 194"/>
          <p:cNvSpPr>
            <a:spLocks noChangeArrowheads="1"/>
          </p:cNvSpPr>
          <p:nvPr/>
        </p:nvSpPr>
        <p:spPr bwMode="auto">
          <a:xfrm>
            <a:off x="4369395" y="2316726"/>
            <a:ext cx="209895" cy="4928616"/>
          </a:xfrm>
          <a:prstGeom prst="rect">
            <a:avLst/>
          </a:prstGeom>
          <a:noFill/>
          <a:ln w="28575" algn="ctr">
            <a:solidFill>
              <a:srgbClr val="000000"/>
            </a:solidFill>
            <a:round/>
            <a:headEnd type="none" w="lg" len="med"/>
            <a:tailEnd type="none" w="lg" len="med"/>
          </a:ln>
        </p:spPr>
        <p:txBody>
          <a:bodyPr wrap="square">
            <a:noAutofit/>
          </a:bodyPr>
          <a:lstStyle/>
          <a:p>
            <a:pPr>
              <a:spcBef>
                <a:spcPct val="50000"/>
              </a:spcBef>
            </a:pPr>
            <a:endParaRPr lang="en-US">
              <a:solidFill>
                <a:srgbClr val="000000"/>
              </a:solidFill>
            </a:endParaRPr>
          </a:p>
        </p:txBody>
      </p:sp>
      <p:sp>
        <p:nvSpPr>
          <p:cNvPr id="256" name="Rectangle 112"/>
          <p:cNvSpPr>
            <a:spLocks noChangeArrowheads="1"/>
          </p:cNvSpPr>
          <p:nvPr/>
        </p:nvSpPr>
        <p:spPr bwMode="auto">
          <a:xfrm>
            <a:off x="4364447" y="6701976"/>
            <a:ext cx="201189" cy="523875"/>
          </a:xfrm>
          <a:prstGeom prst="rect">
            <a:avLst/>
          </a:prstGeom>
          <a:solidFill>
            <a:schemeClr val="accent2">
              <a:lumMod val="50000"/>
            </a:schemeClr>
          </a:solidFill>
          <a:ln w="12700">
            <a:noFill/>
            <a:miter lim="800000"/>
            <a:headEnd type="none" w="lg" len="med"/>
            <a:tailEnd type="none" w="lg" len="med"/>
          </a:ln>
        </p:spPr>
        <p:txBody>
          <a:bodyPr wrap="square" anchor="ctr">
            <a:noAutofit/>
          </a:bodyPr>
          <a:lstStyle/>
          <a:p>
            <a:endParaRPr lang="en-US">
              <a:solidFill>
                <a:srgbClr val="000000"/>
              </a:solidFill>
            </a:endParaRPr>
          </a:p>
        </p:txBody>
      </p:sp>
      <p:sp>
        <p:nvSpPr>
          <p:cNvPr id="13399" name="Rectangle 112"/>
          <p:cNvSpPr>
            <a:spLocks noChangeArrowheads="1"/>
          </p:cNvSpPr>
          <p:nvPr/>
        </p:nvSpPr>
        <p:spPr bwMode="auto">
          <a:xfrm>
            <a:off x="6819106" y="6410155"/>
            <a:ext cx="646113" cy="523875"/>
          </a:xfrm>
          <a:prstGeom prst="rect">
            <a:avLst/>
          </a:prstGeom>
          <a:solidFill>
            <a:srgbClr val="8EAED2"/>
          </a:solidFill>
          <a:ln w="12700">
            <a:noFill/>
            <a:miter lim="800000"/>
            <a:headEnd type="none" w="lg" len="med"/>
            <a:tailEnd type="none" w="lg" len="med"/>
          </a:ln>
        </p:spPr>
        <p:txBody>
          <a:bodyPr anchor="ctr">
            <a:noAutofit/>
          </a:bodyPr>
          <a:lstStyle/>
          <a:p>
            <a:endParaRPr lang="en-US">
              <a:solidFill>
                <a:srgbClr val="000000"/>
              </a:solidFill>
            </a:endParaRPr>
          </a:p>
        </p:txBody>
      </p:sp>
      <p:sp>
        <p:nvSpPr>
          <p:cNvPr id="13314" name="Rectangle 185"/>
          <p:cNvSpPr>
            <a:spLocks noChangeArrowheads="1"/>
          </p:cNvSpPr>
          <p:nvPr/>
        </p:nvSpPr>
        <p:spPr bwMode="auto">
          <a:xfrm>
            <a:off x="6224169" y="5167223"/>
            <a:ext cx="3195876" cy="1209513"/>
          </a:xfrm>
          <a:prstGeom prst="rect">
            <a:avLst/>
          </a:prstGeom>
          <a:solidFill>
            <a:srgbClr val="8EAED2"/>
          </a:solidFill>
          <a:ln w="12700" algn="ctr">
            <a:solidFill>
              <a:schemeClr val="bg2"/>
            </a:solidFill>
            <a:round/>
            <a:headEnd type="none" w="lg" len="med"/>
            <a:tailEnd type="none" w="lg" len="med"/>
          </a:ln>
        </p:spPr>
        <p:txBody>
          <a:bodyPr>
            <a:noAutofit/>
          </a:bodyPr>
          <a:lstStyle/>
          <a:p>
            <a:pPr>
              <a:spcBef>
                <a:spcPct val="50000"/>
              </a:spcBef>
            </a:pPr>
            <a:endParaRPr lang="en-US">
              <a:solidFill>
                <a:srgbClr val="000000"/>
              </a:solidFill>
            </a:endParaRPr>
          </a:p>
        </p:txBody>
      </p:sp>
      <p:sp>
        <p:nvSpPr>
          <p:cNvPr id="13330" name="Line 117"/>
          <p:cNvSpPr>
            <a:spLocks noChangeShapeType="1"/>
          </p:cNvSpPr>
          <p:nvPr/>
        </p:nvSpPr>
        <p:spPr bwMode="auto">
          <a:xfrm>
            <a:off x="8680906" y="888477"/>
            <a:ext cx="0" cy="4183811"/>
          </a:xfrm>
          <a:prstGeom prst="line">
            <a:avLst/>
          </a:prstGeom>
          <a:noFill/>
          <a:ln w="12700">
            <a:solidFill>
              <a:schemeClr val="tx1"/>
            </a:solidFill>
            <a:round/>
            <a:headEnd type="none" w="lg" len="med"/>
            <a:tailEnd type="none" w="lg" len="med"/>
          </a:ln>
        </p:spPr>
        <p:txBody>
          <a:bodyPr wrap="square" anchor="ctr">
            <a:noAutofit/>
          </a:bodyPr>
          <a:lstStyle/>
          <a:p>
            <a:endParaRPr lang="en-US">
              <a:solidFill>
                <a:srgbClr val="000000"/>
              </a:solidFill>
            </a:endParaRPr>
          </a:p>
        </p:txBody>
      </p:sp>
      <p:sp>
        <p:nvSpPr>
          <p:cNvPr id="13331" name="Line 119"/>
          <p:cNvSpPr>
            <a:spLocks noChangeShapeType="1"/>
          </p:cNvSpPr>
          <p:nvPr/>
        </p:nvSpPr>
        <p:spPr bwMode="auto">
          <a:xfrm>
            <a:off x="1247687" y="2580830"/>
            <a:ext cx="3110668" cy="0"/>
          </a:xfrm>
          <a:prstGeom prst="line">
            <a:avLst/>
          </a:prstGeom>
          <a:noFill/>
          <a:ln w="12700">
            <a:solidFill>
              <a:schemeClr val="tx1"/>
            </a:solidFill>
            <a:prstDash val="dash"/>
            <a:round/>
            <a:headEnd type="none" w="lg" len="med"/>
            <a:tailEnd type="none" w="lg" len="med"/>
          </a:ln>
        </p:spPr>
        <p:txBody>
          <a:bodyPr wrap="square" anchor="ctr">
            <a:noAutofit/>
          </a:bodyPr>
          <a:lstStyle/>
          <a:p>
            <a:endParaRPr lang="en-US">
              <a:solidFill>
                <a:srgbClr val="000000"/>
              </a:solidFill>
            </a:endParaRPr>
          </a:p>
        </p:txBody>
      </p:sp>
      <p:sp>
        <p:nvSpPr>
          <p:cNvPr id="13392" name="Line 198"/>
          <p:cNvSpPr>
            <a:spLocks noChangeShapeType="1"/>
          </p:cNvSpPr>
          <p:nvPr/>
        </p:nvSpPr>
        <p:spPr bwMode="auto">
          <a:xfrm flipH="1">
            <a:off x="1485900" y="1988820"/>
            <a:ext cx="0" cy="600556"/>
          </a:xfrm>
          <a:prstGeom prst="line">
            <a:avLst/>
          </a:prstGeom>
          <a:noFill/>
          <a:ln w="12700">
            <a:solidFill>
              <a:schemeClr val="tx1"/>
            </a:solidFill>
            <a:round/>
            <a:headEnd type="triangle" w="med" len="med"/>
            <a:tailEnd type="triangle" w="med" len="med"/>
          </a:ln>
        </p:spPr>
        <p:txBody>
          <a:bodyPr wrap="square" anchor="ctr">
            <a:noAutofit/>
          </a:bodyPr>
          <a:lstStyle/>
          <a:p>
            <a:endParaRPr lang="en-US">
              <a:solidFill>
                <a:srgbClr val="000000"/>
              </a:solidFill>
            </a:endParaRPr>
          </a:p>
        </p:txBody>
      </p:sp>
      <p:sp>
        <p:nvSpPr>
          <p:cNvPr id="13393" name="Rectangle 199"/>
          <p:cNvSpPr>
            <a:spLocks noChangeArrowheads="1"/>
          </p:cNvSpPr>
          <p:nvPr/>
        </p:nvSpPr>
        <p:spPr bwMode="auto">
          <a:xfrm rot="16200000">
            <a:off x="1318460" y="2096298"/>
            <a:ext cx="353928" cy="400050"/>
          </a:xfrm>
          <a:prstGeom prst="rect">
            <a:avLst/>
          </a:prstGeom>
          <a:solidFill>
            <a:schemeClr val="bg1"/>
          </a:solidFill>
          <a:ln w="12700">
            <a:noFill/>
            <a:miter lim="800000"/>
            <a:headEnd type="none" w="lg" len="med"/>
            <a:tailEnd type="none" w="lg" len="med"/>
          </a:ln>
        </p:spPr>
        <p:txBody>
          <a:bodyPr wrap="square">
            <a:noAutofit/>
          </a:bodyPr>
          <a:lstStyle/>
          <a:p>
            <a:r>
              <a:rPr lang="en-US" sz="2000" b="1" dirty="0">
                <a:solidFill>
                  <a:srgbClr val="000000"/>
                </a:solidFill>
              </a:rPr>
              <a:t>H</a:t>
            </a:r>
          </a:p>
        </p:txBody>
      </p:sp>
      <p:sp>
        <p:nvSpPr>
          <p:cNvPr id="13394" name="Rectangle 115"/>
          <p:cNvSpPr>
            <a:spLocks noChangeArrowheads="1"/>
          </p:cNvSpPr>
          <p:nvPr/>
        </p:nvSpPr>
        <p:spPr bwMode="auto">
          <a:xfrm>
            <a:off x="8269596" y="4977402"/>
            <a:ext cx="822622" cy="350748"/>
          </a:xfrm>
          <a:prstGeom prst="rect">
            <a:avLst/>
          </a:prstGeom>
          <a:solidFill>
            <a:srgbClr val="F14343"/>
          </a:solidFill>
          <a:ln w="12700">
            <a:solidFill>
              <a:schemeClr val="tx1"/>
            </a:solidFill>
            <a:miter lim="800000"/>
            <a:headEnd type="none" w="lg" len="med"/>
            <a:tailEnd type="none" w="lg" len="med"/>
          </a:ln>
        </p:spPr>
        <p:txBody>
          <a:bodyPr wrap="square" anchor="ctr">
            <a:noAutofit/>
          </a:bodyPr>
          <a:lstStyle/>
          <a:p>
            <a:endParaRPr lang="en-US">
              <a:solidFill>
                <a:srgbClr val="000000"/>
              </a:solidFill>
            </a:endParaRPr>
          </a:p>
        </p:txBody>
      </p:sp>
      <p:grpSp>
        <p:nvGrpSpPr>
          <p:cNvPr id="3" name="Group 214"/>
          <p:cNvGrpSpPr/>
          <p:nvPr/>
        </p:nvGrpSpPr>
        <p:grpSpPr>
          <a:xfrm>
            <a:off x="6472238" y="4264025"/>
            <a:ext cx="328612" cy="1816141"/>
            <a:chOff x="6472238" y="4264025"/>
            <a:chExt cx="328612" cy="2157413"/>
          </a:xfrm>
        </p:grpSpPr>
        <p:pic>
          <p:nvPicPr>
            <p:cNvPr id="13317" name="Picture 23"/>
            <p:cNvPicPr>
              <a:picLocks noChangeAspect="1" noChangeArrowheads="1"/>
            </p:cNvPicPr>
            <p:nvPr/>
          </p:nvPicPr>
          <p:blipFill>
            <a:blip r:embed="rId3" cstate="print"/>
            <a:srcRect/>
            <a:stretch>
              <a:fillRect/>
            </a:stretch>
          </p:blipFill>
          <p:spPr bwMode="auto">
            <a:xfrm>
              <a:off x="6472238" y="4264025"/>
              <a:ext cx="130175" cy="2157413"/>
            </a:xfrm>
            <a:prstGeom prst="rect">
              <a:avLst/>
            </a:prstGeom>
            <a:noFill/>
            <a:ln w="12700">
              <a:noFill/>
              <a:miter lim="800000"/>
              <a:headEnd type="none" w="lg" len="med"/>
              <a:tailEnd type="none" w="lg" len="med"/>
            </a:ln>
          </p:spPr>
        </p:pic>
        <p:grpSp>
          <p:nvGrpSpPr>
            <p:cNvPr id="4" name="Group 24"/>
            <p:cNvGrpSpPr>
              <a:grpSpLocks/>
            </p:cNvGrpSpPr>
            <p:nvPr/>
          </p:nvGrpSpPr>
          <p:grpSpPr bwMode="auto">
            <a:xfrm>
              <a:off x="6646863" y="4275138"/>
              <a:ext cx="153987" cy="2084387"/>
              <a:chOff x="3703" y="1140"/>
              <a:chExt cx="144" cy="1959"/>
            </a:xfrm>
          </p:grpSpPr>
          <p:sp>
            <p:nvSpPr>
              <p:cNvPr id="13426" name="Line 25"/>
              <p:cNvSpPr>
                <a:spLocks noChangeShapeType="1"/>
              </p:cNvSpPr>
              <p:nvPr/>
            </p:nvSpPr>
            <p:spPr bwMode="auto">
              <a:xfrm flipV="1">
                <a:off x="3847" y="1524"/>
                <a:ext cx="0" cy="1575"/>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27" name="Line 26"/>
              <p:cNvSpPr>
                <a:spLocks noChangeShapeType="1"/>
              </p:cNvSpPr>
              <p:nvPr/>
            </p:nvSpPr>
            <p:spPr bwMode="auto">
              <a:xfrm flipH="1">
                <a:off x="3703" y="261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8" name="Line 27"/>
              <p:cNvSpPr>
                <a:spLocks noChangeShapeType="1"/>
              </p:cNvSpPr>
              <p:nvPr/>
            </p:nvSpPr>
            <p:spPr bwMode="auto">
              <a:xfrm flipH="1">
                <a:off x="3703" y="252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9" name="Line 28"/>
              <p:cNvSpPr>
                <a:spLocks noChangeShapeType="1"/>
              </p:cNvSpPr>
              <p:nvPr/>
            </p:nvSpPr>
            <p:spPr bwMode="auto">
              <a:xfrm flipH="1">
                <a:off x="3703" y="242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0" name="Line 29"/>
              <p:cNvSpPr>
                <a:spLocks noChangeShapeType="1"/>
              </p:cNvSpPr>
              <p:nvPr/>
            </p:nvSpPr>
            <p:spPr bwMode="auto">
              <a:xfrm flipH="1">
                <a:off x="3703" y="233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1" name="Line 30"/>
              <p:cNvSpPr>
                <a:spLocks noChangeShapeType="1"/>
              </p:cNvSpPr>
              <p:nvPr/>
            </p:nvSpPr>
            <p:spPr bwMode="auto">
              <a:xfrm flipH="1">
                <a:off x="3703" y="223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2" name="Line 31"/>
              <p:cNvSpPr>
                <a:spLocks noChangeShapeType="1"/>
              </p:cNvSpPr>
              <p:nvPr/>
            </p:nvSpPr>
            <p:spPr bwMode="auto">
              <a:xfrm flipH="1">
                <a:off x="3703" y="213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3" name="Line 32"/>
              <p:cNvSpPr>
                <a:spLocks noChangeShapeType="1"/>
              </p:cNvSpPr>
              <p:nvPr/>
            </p:nvSpPr>
            <p:spPr bwMode="auto">
              <a:xfrm flipH="1">
                <a:off x="3703" y="204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4" name="Line 33"/>
              <p:cNvSpPr>
                <a:spLocks noChangeShapeType="1"/>
              </p:cNvSpPr>
              <p:nvPr/>
            </p:nvSpPr>
            <p:spPr bwMode="auto">
              <a:xfrm flipH="1">
                <a:off x="3703" y="194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5" name="Line 34"/>
              <p:cNvSpPr>
                <a:spLocks noChangeShapeType="1"/>
              </p:cNvSpPr>
              <p:nvPr/>
            </p:nvSpPr>
            <p:spPr bwMode="auto">
              <a:xfrm flipH="1">
                <a:off x="3703" y="185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6" name="Line 35"/>
              <p:cNvSpPr>
                <a:spLocks noChangeShapeType="1"/>
              </p:cNvSpPr>
              <p:nvPr/>
            </p:nvSpPr>
            <p:spPr bwMode="auto">
              <a:xfrm flipH="1">
                <a:off x="3703" y="175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7" name="Line 36"/>
              <p:cNvSpPr>
                <a:spLocks noChangeShapeType="1"/>
              </p:cNvSpPr>
              <p:nvPr/>
            </p:nvSpPr>
            <p:spPr bwMode="auto">
              <a:xfrm flipH="1">
                <a:off x="3703" y="165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8" name="Line 37"/>
              <p:cNvSpPr>
                <a:spLocks noChangeShapeType="1"/>
              </p:cNvSpPr>
              <p:nvPr/>
            </p:nvSpPr>
            <p:spPr bwMode="auto">
              <a:xfrm flipH="1">
                <a:off x="3703" y="156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9" name="Line 38"/>
              <p:cNvSpPr>
                <a:spLocks noChangeShapeType="1"/>
              </p:cNvSpPr>
              <p:nvPr/>
            </p:nvSpPr>
            <p:spPr bwMode="auto">
              <a:xfrm flipH="1">
                <a:off x="3799" y="257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0" name="Line 39"/>
              <p:cNvSpPr>
                <a:spLocks noChangeShapeType="1"/>
              </p:cNvSpPr>
              <p:nvPr/>
            </p:nvSpPr>
            <p:spPr bwMode="auto">
              <a:xfrm flipH="1">
                <a:off x="3799" y="247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1" name="Line 40"/>
              <p:cNvSpPr>
                <a:spLocks noChangeShapeType="1"/>
              </p:cNvSpPr>
              <p:nvPr/>
            </p:nvSpPr>
            <p:spPr bwMode="auto">
              <a:xfrm flipH="1">
                <a:off x="3799" y="237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2" name="Line 41"/>
              <p:cNvSpPr>
                <a:spLocks noChangeShapeType="1"/>
              </p:cNvSpPr>
              <p:nvPr/>
            </p:nvSpPr>
            <p:spPr bwMode="auto">
              <a:xfrm flipH="1">
                <a:off x="3799" y="228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3" name="Line 42"/>
              <p:cNvSpPr>
                <a:spLocks noChangeShapeType="1"/>
              </p:cNvSpPr>
              <p:nvPr/>
            </p:nvSpPr>
            <p:spPr bwMode="auto">
              <a:xfrm flipH="1">
                <a:off x="3799" y="218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4" name="Line 43"/>
              <p:cNvSpPr>
                <a:spLocks noChangeShapeType="1"/>
              </p:cNvSpPr>
              <p:nvPr/>
            </p:nvSpPr>
            <p:spPr bwMode="auto">
              <a:xfrm flipH="1">
                <a:off x="3799" y="209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5" name="Line 44"/>
              <p:cNvSpPr>
                <a:spLocks noChangeShapeType="1"/>
              </p:cNvSpPr>
              <p:nvPr/>
            </p:nvSpPr>
            <p:spPr bwMode="auto">
              <a:xfrm flipH="1">
                <a:off x="3799" y="199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6" name="Line 45"/>
              <p:cNvSpPr>
                <a:spLocks noChangeShapeType="1"/>
              </p:cNvSpPr>
              <p:nvPr/>
            </p:nvSpPr>
            <p:spPr bwMode="auto">
              <a:xfrm flipH="1">
                <a:off x="3799" y="189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7" name="Line 46"/>
              <p:cNvSpPr>
                <a:spLocks noChangeShapeType="1"/>
              </p:cNvSpPr>
              <p:nvPr/>
            </p:nvSpPr>
            <p:spPr bwMode="auto">
              <a:xfrm flipH="1">
                <a:off x="3799" y="180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8" name="Line 47"/>
              <p:cNvSpPr>
                <a:spLocks noChangeShapeType="1"/>
              </p:cNvSpPr>
              <p:nvPr/>
            </p:nvSpPr>
            <p:spPr bwMode="auto">
              <a:xfrm flipH="1">
                <a:off x="3799" y="170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9" name="Line 48"/>
              <p:cNvSpPr>
                <a:spLocks noChangeShapeType="1"/>
              </p:cNvSpPr>
              <p:nvPr/>
            </p:nvSpPr>
            <p:spPr bwMode="auto">
              <a:xfrm flipH="1">
                <a:off x="3799" y="161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0" name="Line 49"/>
              <p:cNvSpPr>
                <a:spLocks noChangeShapeType="1"/>
              </p:cNvSpPr>
              <p:nvPr/>
            </p:nvSpPr>
            <p:spPr bwMode="auto">
              <a:xfrm flipV="1">
                <a:off x="3847" y="1140"/>
                <a:ext cx="0" cy="1104"/>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1" name="Line 50"/>
              <p:cNvSpPr>
                <a:spLocks noChangeShapeType="1"/>
              </p:cNvSpPr>
              <p:nvPr/>
            </p:nvSpPr>
            <p:spPr bwMode="auto">
              <a:xfrm flipH="1">
                <a:off x="3703" y="223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2" name="Line 51"/>
              <p:cNvSpPr>
                <a:spLocks noChangeShapeType="1"/>
              </p:cNvSpPr>
              <p:nvPr/>
            </p:nvSpPr>
            <p:spPr bwMode="auto">
              <a:xfrm flipH="1">
                <a:off x="3703" y="213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3" name="Line 52"/>
              <p:cNvSpPr>
                <a:spLocks noChangeShapeType="1"/>
              </p:cNvSpPr>
              <p:nvPr/>
            </p:nvSpPr>
            <p:spPr bwMode="auto">
              <a:xfrm flipH="1">
                <a:off x="3703" y="204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4" name="Line 53"/>
              <p:cNvSpPr>
                <a:spLocks noChangeShapeType="1"/>
              </p:cNvSpPr>
              <p:nvPr/>
            </p:nvSpPr>
            <p:spPr bwMode="auto">
              <a:xfrm flipH="1">
                <a:off x="3703" y="194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5" name="Line 54"/>
              <p:cNvSpPr>
                <a:spLocks noChangeShapeType="1"/>
              </p:cNvSpPr>
              <p:nvPr/>
            </p:nvSpPr>
            <p:spPr bwMode="auto">
              <a:xfrm flipH="1">
                <a:off x="3703" y="185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6" name="Line 55"/>
              <p:cNvSpPr>
                <a:spLocks noChangeShapeType="1"/>
              </p:cNvSpPr>
              <p:nvPr/>
            </p:nvSpPr>
            <p:spPr bwMode="auto">
              <a:xfrm flipH="1">
                <a:off x="3703" y="175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7" name="Line 56"/>
              <p:cNvSpPr>
                <a:spLocks noChangeShapeType="1"/>
              </p:cNvSpPr>
              <p:nvPr/>
            </p:nvSpPr>
            <p:spPr bwMode="auto">
              <a:xfrm flipH="1">
                <a:off x="3703" y="165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8" name="Line 57"/>
              <p:cNvSpPr>
                <a:spLocks noChangeShapeType="1"/>
              </p:cNvSpPr>
              <p:nvPr/>
            </p:nvSpPr>
            <p:spPr bwMode="auto">
              <a:xfrm flipH="1">
                <a:off x="3703" y="156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9" name="Line 58"/>
              <p:cNvSpPr>
                <a:spLocks noChangeShapeType="1"/>
              </p:cNvSpPr>
              <p:nvPr/>
            </p:nvSpPr>
            <p:spPr bwMode="auto">
              <a:xfrm flipH="1">
                <a:off x="3703" y="146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0" name="Line 59"/>
              <p:cNvSpPr>
                <a:spLocks noChangeShapeType="1"/>
              </p:cNvSpPr>
              <p:nvPr/>
            </p:nvSpPr>
            <p:spPr bwMode="auto">
              <a:xfrm flipH="1">
                <a:off x="3703" y="137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1" name="Line 60"/>
              <p:cNvSpPr>
                <a:spLocks noChangeShapeType="1"/>
              </p:cNvSpPr>
              <p:nvPr/>
            </p:nvSpPr>
            <p:spPr bwMode="auto">
              <a:xfrm flipH="1">
                <a:off x="3703" y="127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2" name="Line 61"/>
              <p:cNvSpPr>
                <a:spLocks noChangeShapeType="1"/>
              </p:cNvSpPr>
              <p:nvPr/>
            </p:nvSpPr>
            <p:spPr bwMode="auto">
              <a:xfrm flipH="1">
                <a:off x="3703" y="117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3" name="Line 62"/>
              <p:cNvSpPr>
                <a:spLocks noChangeShapeType="1"/>
              </p:cNvSpPr>
              <p:nvPr/>
            </p:nvSpPr>
            <p:spPr bwMode="auto">
              <a:xfrm flipH="1">
                <a:off x="3799" y="218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4" name="Line 63"/>
              <p:cNvSpPr>
                <a:spLocks noChangeShapeType="1"/>
              </p:cNvSpPr>
              <p:nvPr/>
            </p:nvSpPr>
            <p:spPr bwMode="auto">
              <a:xfrm flipH="1">
                <a:off x="3799" y="209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5" name="Line 64"/>
              <p:cNvSpPr>
                <a:spLocks noChangeShapeType="1"/>
              </p:cNvSpPr>
              <p:nvPr/>
            </p:nvSpPr>
            <p:spPr bwMode="auto">
              <a:xfrm flipH="1">
                <a:off x="3799" y="199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6" name="Line 65"/>
              <p:cNvSpPr>
                <a:spLocks noChangeShapeType="1"/>
              </p:cNvSpPr>
              <p:nvPr/>
            </p:nvSpPr>
            <p:spPr bwMode="auto">
              <a:xfrm flipH="1">
                <a:off x="3799" y="189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7" name="Line 66"/>
              <p:cNvSpPr>
                <a:spLocks noChangeShapeType="1"/>
              </p:cNvSpPr>
              <p:nvPr/>
            </p:nvSpPr>
            <p:spPr bwMode="auto">
              <a:xfrm flipH="1">
                <a:off x="3799" y="180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8" name="Line 67"/>
              <p:cNvSpPr>
                <a:spLocks noChangeShapeType="1"/>
              </p:cNvSpPr>
              <p:nvPr/>
            </p:nvSpPr>
            <p:spPr bwMode="auto">
              <a:xfrm flipH="1">
                <a:off x="3799" y="170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9" name="Line 68"/>
              <p:cNvSpPr>
                <a:spLocks noChangeShapeType="1"/>
              </p:cNvSpPr>
              <p:nvPr/>
            </p:nvSpPr>
            <p:spPr bwMode="auto">
              <a:xfrm flipH="1">
                <a:off x="3799" y="161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0" name="Line 69"/>
              <p:cNvSpPr>
                <a:spLocks noChangeShapeType="1"/>
              </p:cNvSpPr>
              <p:nvPr/>
            </p:nvSpPr>
            <p:spPr bwMode="auto">
              <a:xfrm flipH="1">
                <a:off x="3799" y="151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1" name="Line 70"/>
              <p:cNvSpPr>
                <a:spLocks noChangeShapeType="1"/>
              </p:cNvSpPr>
              <p:nvPr/>
            </p:nvSpPr>
            <p:spPr bwMode="auto">
              <a:xfrm flipH="1">
                <a:off x="3799" y="141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2" name="Line 71"/>
              <p:cNvSpPr>
                <a:spLocks noChangeShapeType="1"/>
              </p:cNvSpPr>
              <p:nvPr/>
            </p:nvSpPr>
            <p:spPr bwMode="auto">
              <a:xfrm flipH="1">
                <a:off x="3799" y="132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3" name="Line 72"/>
              <p:cNvSpPr>
                <a:spLocks noChangeShapeType="1"/>
              </p:cNvSpPr>
              <p:nvPr/>
            </p:nvSpPr>
            <p:spPr bwMode="auto">
              <a:xfrm flipH="1">
                <a:off x="3799" y="122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4" name="Line 73"/>
              <p:cNvSpPr>
                <a:spLocks noChangeShapeType="1"/>
              </p:cNvSpPr>
              <p:nvPr/>
            </p:nvSpPr>
            <p:spPr bwMode="auto">
              <a:xfrm flipH="1">
                <a:off x="3703" y="3099"/>
                <a:ext cx="144"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75" name="Line 74"/>
              <p:cNvSpPr>
                <a:spLocks noChangeShapeType="1"/>
              </p:cNvSpPr>
              <p:nvPr/>
            </p:nvSpPr>
            <p:spPr bwMode="auto">
              <a:xfrm flipH="1">
                <a:off x="3703" y="300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6" name="Line 75"/>
              <p:cNvSpPr>
                <a:spLocks noChangeShapeType="1"/>
              </p:cNvSpPr>
              <p:nvPr/>
            </p:nvSpPr>
            <p:spPr bwMode="auto">
              <a:xfrm flipH="1">
                <a:off x="3703" y="290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7" name="Line 76"/>
              <p:cNvSpPr>
                <a:spLocks noChangeShapeType="1"/>
              </p:cNvSpPr>
              <p:nvPr/>
            </p:nvSpPr>
            <p:spPr bwMode="auto">
              <a:xfrm flipH="1">
                <a:off x="3703" y="281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8" name="Line 77"/>
              <p:cNvSpPr>
                <a:spLocks noChangeShapeType="1"/>
              </p:cNvSpPr>
              <p:nvPr/>
            </p:nvSpPr>
            <p:spPr bwMode="auto">
              <a:xfrm flipH="1">
                <a:off x="3703" y="271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9" name="Line 78"/>
              <p:cNvSpPr>
                <a:spLocks noChangeShapeType="1"/>
              </p:cNvSpPr>
              <p:nvPr/>
            </p:nvSpPr>
            <p:spPr bwMode="auto">
              <a:xfrm flipH="1">
                <a:off x="3799" y="305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0" name="Line 79"/>
              <p:cNvSpPr>
                <a:spLocks noChangeShapeType="1"/>
              </p:cNvSpPr>
              <p:nvPr/>
            </p:nvSpPr>
            <p:spPr bwMode="auto">
              <a:xfrm flipH="1">
                <a:off x="3799" y="295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1" name="Line 80"/>
              <p:cNvSpPr>
                <a:spLocks noChangeShapeType="1"/>
              </p:cNvSpPr>
              <p:nvPr/>
            </p:nvSpPr>
            <p:spPr bwMode="auto">
              <a:xfrm flipH="1">
                <a:off x="3799" y="285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2" name="Line 81"/>
              <p:cNvSpPr>
                <a:spLocks noChangeShapeType="1"/>
              </p:cNvSpPr>
              <p:nvPr/>
            </p:nvSpPr>
            <p:spPr bwMode="auto">
              <a:xfrm flipH="1">
                <a:off x="3799" y="276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3" name="Line 82"/>
              <p:cNvSpPr>
                <a:spLocks noChangeShapeType="1"/>
              </p:cNvSpPr>
              <p:nvPr/>
            </p:nvSpPr>
            <p:spPr bwMode="auto">
              <a:xfrm flipH="1">
                <a:off x="3799" y="266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grpSp>
        <p:nvGrpSpPr>
          <p:cNvPr id="5" name="Group 83"/>
          <p:cNvGrpSpPr>
            <a:grpSpLocks/>
          </p:cNvGrpSpPr>
          <p:nvPr/>
        </p:nvGrpSpPr>
        <p:grpSpPr bwMode="auto">
          <a:xfrm>
            <a:off x="6827838" y="5943775"/>
            <a:ext cx="620712" cy="88900"/>
            <a:chOff x="4147" y="3703"/>
            <a:chExt cx="391" cy="56"/>
          </a:xfrm>
        </p:grpSpPr>
        <p:sp>
          <p:nvSpPr>
            <p:cNvPr id="13421" name="Oval 84"/>
            <p:cNvSpPr>
              <a:spLocks noChangeArrowheads="1"/>
            </p:cNvSpPr>
            <p:nvPr/>
          </p:nvSpPr>
          <p:spPr bwMode="auto">
            <a:xfrm>
              <a:off x="4147"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2" name="Oval 85"/>
            <p:cNvSpPr>
              <a:spLocks noChangeArrowheads="1"/>
            </p:cNvSpPr>
            <p:nvPr/>
          </p:nvSpPr>
          <p:spPr bwMode="auto">
            <a:xfrm>
              <a:off x="4230"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3" name="Oval 86"/>
            <p:cNvSpPr>
              <a:spLocks noChangeArrowheads="1"/>
            </p:cNvSpPr>
            <p:nvPr/>
          </p:nvSpPr>
          <p:spPr bwMode="auto">
            <a:xfrm>
              <a:off x="4314"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4" name="Oval 87"/>
            <p:cNvSpPr>
              <a:spLocks noChangeArrowheads="1"/>
            </p:cNvSpPr>
            <p:nvPr/>
          </p:nvSpPr>
          <p:spPr bwMode="auto">
            <a:xfrm>
              <a:off x="4398"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5" name="Oval 88"/>
            <p:cNvSpPr>
              <a:spLocks noChangeArrowheads="1"/>
            </p:cNvSpPr>
            <p:nvPr/>
          </p:nvSpPr>
          <p:spPr bwMode="auto">
            <a:xfrm>
              <a:off x="4482"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6" name="Group 89"/>
          <p:cNvGrpSpPr>
            <a:grpSpLocks/>
          </p:cNvGrpSpPr>
          <p:nvPr/>
        </p:nvGrpSpPr>
        <p:grpSpPr bwMode="auto">
          <a:xfrm>
            <a:off x="6961188" y="5778497"/>
            <a:ext cx="355600" cy="88900"/>
            <a:chOff x="4235" y="3596"/>
            <a:chExt cx="224" cy="56"/>
          </a:xfrm>
        </p:grpSpPr>
        <p:sp>
          <p:nvSpPr>
            <p:cNvPr id="13418" name="Oval 90"/>
            <p:cNvSpPr>
              <a:spLocks noChangeArrowheads="1"/>
            </p:cNvSpPr>
            <p:nvPr/>
          </p:nvSpPr>
          <p:spPr bwMode="auto">
            <a:xfrm>
              <a:off x="4235"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9" name="Oval 91"/>
            <p:cNvSpPr>
              <a:spLocks noChangeArrowheads="1"/>
            </p:cNvSpPr>
            <p:nvPr/>
          </p:nvSpPr>
          <p:spPr bwMode="auto">
            <a:xfrm>
              <a:off x="4319"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0" name="Oval 92"/>
            <p:cNvSpPr>
              <a:spLocks noChangeArrowheads="1"/>
            </p:cNvSpPr>
            <p:nvPr/>
          </p:nvSpPr>
          <p:spPr bwMode="auto">
            <a:xfrm>
              <a:off x="4403"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7" name="Group 93"/>
          <p:cNvGrpSpPr>
            <a:grpSpLocks/>
          </p:cNvGrpSpPr>
          <p:nvPr/>
        </p:nvGrpSpPr>
        <p:grpSpPr bwMode="auto">
          <a:xfrm>
            <a:off x="6961188" y="5613221"/>
            <a:ext cx="355600" cy="88900"/>
            <a:chOff x="4233" y="3461"/>
            <a:chExt cx="224" cy="56"/>
          </a:xfrm>
        </p:grpSpPr>
        <p:sp>
          <p:nvSpPr>
            <p:cNvPr id="13415" name="Oval 94"/>
            <p:cNvSpPr>
              <a:spLocks noChangeArrowheads="1"/>
            </p:cNvSpPr>
            <p:nvPr/>
          </p:nvSpPr>
          <p:spPr bwMode="auto">
            <a:xfrm>
              <a:off x="4233"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6" name="Oval 95"/>
            <p:cNvSpPr>
              <a:spLocks noChangeArrowheads="1"/>
            </p:cNvSpPr>
            <p:nvPr/>
          </p:nvSpPr>
          <p:spPr bwMode="auto">
            <a:xfrm>
              <a:off x="4317"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7" name="Oval 96"/>
            <p:cNvSpPr>
              <a:spLocks noChangeArrowheads="1"/>
            </p:cNvSpPr>
            <p:nvPr/>
          </p:nvSpPr>
          <p:spPr bwMode="auto">
            <a:xfrm>
              <a:off x="4401"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8" name="Group 97"/>
          <p:cNvGrpSpPr>
            <a:grpSpLocks/>
          </p:cNvGrpSpPr>
          <p:nvPr/>
        </p:nvGrpSpPr>
        <p:grpSpPr bwMode="auto">
          <a:xfrm>
            <a:off x="7026275" y="5447945"/>
            <a:ext cx="222250" cy="88900"/>
            <a:chOff x="4231" y="3326"/>
            <a:chExt cx="140" cy="56"/>
          </a:xfrm>
        </p:grpSpPr>
        <p:sp>
          <p:nvSpPr>
            <p:cNvPr id="13413" name="Oval 98"/>
            <p:cNvSpPr>
              <a:spLocks noChangeArrowheads="1"/>
            </p:cNvSpPr>
            <p:nvPr/>
          </p:nvSpPr>
          <p:spPr bwMode="auto">
            <a:xfrm>
              <a:off x="4231" y="332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4" name="Oval 99"/>
            <p:cNvSpPr>
              <a:spLocks noChangeArrowheads="1"/>
            </p:cNvSpPr>
            <p:nvPr/>
          </p:nvSpPr>
          <p:spPr bwMode="auto">
            <a:xfrm>
              <a:off x="4315" y="332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9" name="Group 100"/>
          <p:cNvGrpSpPr>
            <a:grpSpLocks/>
          </p:cNvGrpSpPr>
          <p:nvPr/>
        </p:nvGrpSpPr>
        <p:grpSpPr bwMode="auto">
          <a:xfrm>
            <a:off x="7026275" y="5282669"/>
            <a:ext cx="222250" cy="88900"/>
            <a:chOff x="4229" y="3191"/>
            <a:chExt cx="140" cy="56"/>
          </a:xfrm>
        </p:grpSpPr>
        <p:sp>
          <p:nvSpPr>
            <p:cNvPr id="13411" name="Oval 101"/>
            <p:cNvSpPr>
              <a:spLocks noChangeArrowheads="1"/>
            </p:cNvSpPr>
            <p:nvPr/>
          </p:nvSpPr>
          <p:spPr bwMode="auto">
            <a:xfrm>
              <a:off x="4229" y="319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2" name="Oval 102"/>
            <p:cNvSpPr>
              <a:spLocks noChangeArrowheads="1"/>
            </p:cNvSpPr>
            <p:nvPr/>
          </p:nvSpPr>
          <p:spPr bwMode="auto">
            <a:xfrm>
              <a:off x="4313" y="319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10" name="Group 103"/>
          <p:cNvGrpSpPr>
            <a:grpSpLocks/>
          </p:cNvGrpSpPr>
          <p:nvPr/>
        </p:nvGrpSpPr>
        <p:grpSpPr bwMode="auto">
          <a:xfrm>
            <a:off x="7026275" y="5117393"/>
            <a:ext cx="222250" cy="88900"/>
            <a:chOff x="4227" y="3056"/>
            <a:chExt cx="140" cy="56"/>
          </a:xfrm>
        </p:grpSpPr>
        <p:sp>
          <p:nvSpPr>
            <p:cNvPr id="13409" name="Oval 104"/>
            <p:cNvSpPr>
              <a:spLocks noChangeArrowheads="1"/>
            </p:cNvSpPr>
            <p:nvPr/>
          </p:nvSpPr>
          <p:spPr bwMode="auto">
            <a:xfrm>
              <a:off x="4227" y="305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0" name="Oval 105"/>
            <p:cNvSpPr>
              <a:spLocks noChangeArrowheads="1"/>
            </p:cNvSpPr>
            <p:nvPr/>
          </p:nvSpPr>
          <p:spPr bwMode="auto">
            <a:xfrm>
              <a:off x="4311" y="305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sp>
        <p:nvSpPr>
          <p:cNvPr id="13325" name="Oval 106"/>
          <p:cNvSpPr>
            <a:spLocks noChangeArrowheads="1"/>
          </p:cNvSpPr>
          <p:nvPr/>
        </p:nvSpPr>
        <p:spPr bwMode="auto">
          <a:xfrm>
            <a:off x="7092950" y="4952117"/>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6" name="Oval 107"/>
          <p:cNvSpPr>
            <a:spLocks noChangeArrowheads="1"/>
          </p:cNvSpPr>
          <p:nvPr/>
        </p:nvSpPr>
        <p:spPr bwMode="auto">
          <a:xfrm>
            <a:off x="7092950" y="4786841"/>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7" name="Oval 108"/>
          <p:cNvSpPr>
            <a:spLocks noChangeArrowheads="1"/>
          </p:cNvSpPr>
          <p:nvPr/>
        </p:nvSpPr>
        <p:spPr bwMode="auto">
          <a:xfrm>
            <a:off x="7092950" y="4621565"/>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8" name="Oval 109"/>
          <p:cNvSpPr>
            <a:spLocks noChangeArrowheads="1"/>
          </p:cNvSpPr>
          <p:nvPr/>
        </p:nvSpPr>
        <p:spPr bwMode="auto">
          <a:xfrm>
            <a:off x="7092950" y="4456289"/>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9" name="Oval 110"/>
          <p:cNvSpPr>
            <a:spLocks noChangeArrowheads="1"/>
          </p:cNvSpPr>
          <p:nvPr/>
        </p:nvSpPr>
        <p:spPr bwMode="auto">
          <a:xfrm>
            <a:off x="7092950" y="4291013"/>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nvGrpSpPr>
          <p:cNvPr id="11" name="Group 254"/>
          <p:cNvGrpSpPr/>
          <p:nvPr/>
        </p:nvGrpSpPr>
        <p:grpSpPr>
          <a:xfrm>
            <a:off x="6810375" y="3333750"/>
            <a:ext cx="663575" cy="4556125"/>
            <a:chOff x="6810375" y="3333750"/>
            <a:chExt cx="663575" cy="4556125"/>
          </a:xfrm>
        </p:grpSpPr>
        <p:sp>
          <p:nvSpPr>
            <p:cNvPr id="13407" name="Line 6"/>
            <p:cNvSpPr>
              <a:spLocks noChangeShapeType="1"/>
            </p:cNvSpPr>
            <p:nvPr/>
          </p:nvSpPr>
          <p:spPr bwMode="auto">
            <a:xfrm flipV="1">
              <a:off x="7473950" y="3333750"/>
              <a:ext cx="0" cy="4540628"/>
            </a:xfrm>
            <a:prstGeom prst="line">
              <a:avLst/>
            </a:pr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08" name="Line 7"/>
            <p:cNvSpPr>
              <a:spLocks noChangeShapeType="1"/>
            </p:cNvSpPr>
            <p:nvPr/>
          </p:nvSpPr>
          <p:spPr bwMode="auto">
            <a:xfrm flipV="1">
              <a:off x="6810375" y="3333750"/>
              <a:ext cx="0" cy="4556125"/>
            </a:xfrm>
            <a:prstGeom prst="line">
              <a:avLst/>
            </a:pr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grpSp>
      <p:sp>
        <p:nvSpPr>
          <p:cNvPr id="13403" name="Line 118"/>
          <p:cNvSpPr>
            <a:spLocks noChangeShapeType="1"/>
          </p:cNvSpPr>
          <p:nvPr/>
        </p:nvSpPr>
        <p:spPr bwMode="auto">
          <a:xfrm flipV="1">
            <a:off x="6191250" y="2038350"/>
            <a:ext cx="0" cy="1695450"/>
          </a:xfrm>
          <a:prstGeom prst="line">
            <a:avLst/>
          </a:prstGeom>
          <a:noFill/>
          <a:ln w="76200">
            <a:solidFill>
              <a:srgbClr val="000000"/>
            </a:solidFill>
            <a:round/>
            <a:headEnd type="none" w="lg" len="med"/>
            <a:tailEnd type="none" w="lg" len="med"/>
          </a:ln>
        </p:spPr>
        <p:txBody>
          <a:bodyPr wrap="square" anchor="ctr">
            <a:noAutofit/>
          </a:bodyPr>
          <a:lstStyle/>
          <a:p>
            <a:endParaRPr lang="en-US">
              <a:solidFill>
                <a:srgbClr val="000000"/>
              </a:solidFill>
            </a:endParaRPr>
          </a:p>
        </p:txBody>
      </p:sp>
      <p:sp>
        <p:nvSpPr>
          <p:cNvPr id="13404" name="Line 118"/>
          <p:cNvSpPr>
            <a:spLocks noChangeShapeType="1"/>
          </p:cNvSpPr>
          <p:nvPr/>
        </p:nvSpPr>
        <p:spPr bwMode="auto">
          <a:xfrm flipV="1">
            <a:off x="6191250" y="1733550"/>
            <a:ext cx="0" cy="2305050"/>
          </a:xfrm>
          <a:prstGeom prst="line">
            <a:avLst/>
          </a:prstGeom>
          <a:noFill/>
          <a:ln w="76200">
            <a:solidFill>
              <a:srgbClr val="000000"/>
            </a:solidFill>
            <a:round/>
            <a:headEnd type="none" w="lg" len="med"/>
            <a:tailEnd type="none" w="lg" len="med"/>
          </a:ln>
        </p:spPr>
        <p:txBody>
          <a:bodyPr anchor="ctr">
            <a:noAutofit/>
          </a:bodyPr>
          <a:lstStyle/>
          <a:p>
            <a:endParaRPr lang="en-US">
              <a:solidFill>
                <a:srgbClr val="000000"/>
              </a:solidFill>
            </a:endParaRPr>
          </a:p>
        </p:txBody>
      </p:sp>
      <p:grpSp>
        <p:nvGrpSpPr>
          <p:cNvPr id="216" name="Group 215"/>
          <p:cNvGrpSpPr/>
          <p:nvPr/>
        </p:nvGrpSpPr>
        <p:grpSpPr>
          <a:xfrm rot="1242137">
            <a:off x="2966139" y="-210466"/>
            <a:ext cx="5249862" cy="3746500"/>
            <a:chOff x="2957513" y="39688"/>
            <a:chExt cx="5249862" cy="3746500"/>
          </a:xfrm>
        </p:grpSpPr>
        <p:sp>
          <p:nvSpPr>
            <p:cNvPr id="13333" name="Line 127"/>
            <p:cNvSpPr>
              <a:spLocks noChangeShapeType="1"/>
            </p:cNvSpPr>
            <p:nvPr/>
          </p:nvSpPr>
          <p:spPr bwMode="auto">
            <a:xfrm flipH="1">
              <a:off x="3678238" y="39688"/>
              <a:ext cx="4529137" cy="3746500"/>
            </a:xfrm>
            <a:prstGeom prst="line">
              <a:avLst/>
            </a:prstGeom>
            <a:noFill/>
            <a:ln w="76200">
              <a:solidFill>
                <a:srgbClr val="000000"/>
              </a:solidFill>
              <a:round/>
              <a:headEnd type="none" w="lg" len="med"/>
              <a:tailEnd type="none" w="lg" len="med"/>
            </a:ln>
          </p:spPr>
          <p:txBody>
            <a:bodyPr anchor="ctr">
              <a:noAutofit/>
            </a:bodyPr>
            <a:lstStyle/>
            <a:p>
              <a:endParaRPr lang="en-US">
                <a:solidFill>
                  <a:srgbClr val="000000"/>
                </a:solidFill>
              </a:endParaRPr>
            </a:p>
          </p:txBody>
        </p:sp>
        <p:grpSp>
          <p:nvGrpSpPr>
            <p:cNvPr id="12" name="Group 184"/>
            <p:cNvGrpSpPr/>
            <p:nvPr/>
          </p:nvGrpSpPr>
          <p:grpSpPr>
            <a:xfrm>
              <a:off x="2957513" y="1573213"/>
              <a:ext cx="3281362" cy="2192337"/>
              <a:chOff x="881063" y="1573213"/>
              <a:chExt cx="3281362" cy="2192337"/>
            </a:xfrm>
          </p:grpSpPr>
          <p:sp>
            <p:nvSpPr>
              <p:cNvPr id="13334" name="Line 130"/>
              <p:cNvSpPr>
                <a:spLocks noChangeShapeType="1"/>
              </p:cNvSpPr>
              <p:nvPr/>
            </p:nvSpPr>
            <p:spPr bwMode="auto">
              <a:xfrm rot="3052331" flipH="1">
                <a:off x="1994694" y="31615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5" name="Line 131"/>
              <p:cNvSpPr>
                <a:spLocks noChangeShapeType="1"/>
              </p:cNvSpPr>
              <p:nvPr/>
            </p:nvSpPr>
            <p:spPr bwMode="auto">
              <a:xfrm rot="3052331" flipH="1">
                <a:off x="2115344" y="30630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6" name="Line 132"/>
              <p:cNvSpPr>
                <a:spLocks noChangeShapeType="1"/>
              </p:cNvSpPr>
              <p:nvPr/>
            </p:nvSpPr>
            <p:spPr bwMode="auto">
              <a:xfrm rot="3052331" flipH="1">
                <a:off x="2235994" y="29646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7" name="Line 133"/>
              <p:cNvSpPr>
                <a:spLocks noChangeShapeType="1"/>
              </p:cNvSpPr>
              <p:nvPr/>
            </p:nvSpPr>
            <p:spPr bwMode="auto">
              <a:xfrm rot="3052331" flipH="1">
                <a:off x="2356644" y="28662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8" name="Line 134"/>
              <p:cNvSpPr>
                <a:spLocks noChangeShapeType="1"/>
              </p:cNvSpPr>
              <p:nvPr/>
            </p:nvSpPr>
            <p:spPr bwMode="auto">
              <a:xfrm rot="3052331" flipH="1">
                <a:off x="2478881" y="27678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9" name="Line 135"/>
              <p:cNvSpPr>
                <a:spLocks noChangeShapeType="1"/>
              </p:cNvSpPr>
              <p:nvPr/>
            </p:nvSpPr>
            <p:spPr bwMode="auto">
              <a:xfrm rot="3052331" flipH="1">
                <a:off x="2599531" y="26693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0" name="Line 136"/>
              <p:cNvSpPr>
                <a:spLocks noChangeShapeType="1"/>
              </p:cNvSpPr>
              <p:nvPr/>
            </p:nvSpPr>
            <p:spPr bwMode="auto">
              <a:xfrm rot="3052331" flipH="1">
                <a:off x="2720181" y="25709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1" name="Line 137"/>
              <p:cNvSpPr>
                <a:spLocks noChangeShapeType="1"/>
              </p:cNvSpPr>
              <p:nvPr/>
            </p:nvSpPr>
            <p:spPr bwMode="auto">
              <a:xfrm rot="3052331" flipH="1">
                <a:off x="2842419" y="24725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2" name="Line 138"/>
              <p:cNvSpPr>
                <a:spLocks noChangeShapeType="1"/>
              </p:cNvSpPr>
              <p:nvPr/>
            </p:nvSpPr>
            <p:spPr bwMode="auto">
              <a:xfrm rot="3052331" flipH="1">
                <a:off x="2963069" y="23741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3" name="Line 139"/>
              <p:cNvSpPr>
                <a:spLocks noChangeShapeType="1"/>
              </p:cNvSpPr>
              <p:nvPr/>
            </p:nvSpPr>
            <p:spPr bwMode="auto">
              <a:xfrm rot="3052331" flipH="1">
                <a:off x="3083719" y="22756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4" name="Line 140"/>
              <p:cNvSpPr>
                <a:spLocks noChangeShapeType="1"/>
              </p:cNvSpPr>
              <p:nvPr/>
            </p:nvSpPr>
            <p:spPr bwMode="auto">
              <a:xfrm rot="3052331" flipH="1">
                <a:off x="3205956" y="21772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5" name="Line 141"/>
              <p:cNvSpPr>
                <a:spLocks noChangeShapeType="1"/>
              </p:cNvSpPr>
              <p:nvPr/>
            </p:nvSpPr>
            <p:spPr bwMode="auto">
              <a:xfrm rot="3052331" flipH="1">
                <a:off x="3326606" y="20788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6" name="Line 142"/>
              <p:cNvSpPr>
                <a:spLocks noChangeShapeType="1"/>
              </p:cNvSpPr>
              <p:nvPr/>
            </p:nvSpPr>
            <p:spPr bwMode="auto">
              <a:xfrm rot="3052331" flipH="1">
                <a:off x="2177256" y="31710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7" name="Line 143"/>
              <p:cNvSpPr>
                <a:spLocks noChangeShapeType="1"/>
              </p:cNvSpPr>
              <p:nvPr/>
            </p:nvSpPr>
            <p:spPr bwMode="auto">
              <a:xfrm rot="3052331" flipH="1">
                <a:off x="2297906" y="30726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8" name="Line 144"/>
              <p:cNvSpPr>
                <a:spLocks noChangeShapeType="1"/>
              </p:cNvSpPr>
              <p:nvPr/>
            </p:nvSpPr>
            <p:spPr bwMode="auto">
              <a:xfrm rot="3052331" flipH="1">
                <a:off x="2418556" y="29741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9" name="Line 145"/>
              <p:cNvSpPr>
                <a:spLocks noChangeShapeType="1"/>
              </p:cNvSpPr>
              <p:nvPr/>
            </p:nvSpPr>
            <p:spPr bwMode="auto">
              <a:xfrm rot="3052331" flipH="1">
                <a:off x="2540794" y="28741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0" name="Line 146"/>
              <p:cNvSpPr>
                <a:spLocks noChangeShapeType="1"/>
              </p:cNvSpPr>
              <p:nvPr/>
            </p:nvSpPr>
            <p:spPr bwMode="auto">
              <a:xfrm rot="3052331" flipH="1">
                <a:off x="2661443" y="27773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1" name="Line 147"/>
              <p:cNvSpPr>
                <a:spLocks noChangeShapeType="1"/>
              </p:cNvSpPr>
              <p:nvPr/>
            </p:nvSpPr>
            <p:spPr bwMode="auto">
              <a:xfrm rot="3052331" flipH="1">
                <a:off x="2782093" y="26789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2" name="Line 148"/>
              <p:cNvSpPr>
                <a:spLocks noChangeShapeType="1"/>
              </p:cNvSpPr>
              <p:nvPr/>
            </p:nvSpPr>
            <p:spPr bwMode="auto">
              <a:xfrm rot="3052331" flipH="1">
                <a:off x="2902743" y="25804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3" name="Line 149"/>
              <p:cNvSpPr>
                <a:spLocks noChangeShapeType="1"/>
              </p:cNvSpPr>
              <p:nvPr/>
            </p:nvSpPr>
            <p:spPr bwMode="auto">
              <a:xfrm rot="3052331" flipH="1">
                <a:off x="3023394" y="24804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4" name="Line 150"/>
              <p:cNvSpPr>
                <a:spLocks noChangeShapeType="1"/>
              </p:cNvSpPr>
              <p:nvPr/>
            </p:nvSpPr>
            <p:spPr bwMode="auto">
              <a:xfrm rot="3052331" flipH="1">
                <a:off x="3144044" y="23820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5" name="Line 151"/>
              <p:cNvSpPr>
                <a:spLocks noChangeShapeType="1"/>
              </p:cNvSpPr>
              <p:nvPr/>
            </p:nvSpPr>
            <p:spPr bwMode="auto">
              <a:xfrm rot="3052331" flipH="1">
                <a:off x="3266281" y="22852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6" name="Line 152"/>
              <p:cNvSpPr>
                <a:spLocks noChangeShapeType="1"/>
              </p:cNvSpPr>
              <p:nvPr/>
            </p:nvSpPr>
            <p:spPr bwMode="auto">
              <a:xfrm rot="3052331" flipH="1">
                <a:off x="3386932" y="21851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7" name="Line 154"/>
              <p:cNvSpPr>
                <a:spLocks noChangeShapeType="1"/>
              </p:cNvSpPr>
              <p:nvPr/>
            </p:nvSpPr>
            <p:spPr bwMode="auto">
              <a:xfrm rot="3052331" flipH="1">
                <a:off x="2478881" y="27678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8" name="Line 155"/>
              <p:cNvSpPr>
                <a:spLocks noChangeShapeType="1"/>
              </p:cNvSpPr>
              <p:nvPr/>
            </p:nvSpPr>
            <p:spPr bwMode="auto">
              <a:xfrm rot="3052331" flipH="1">
                <a:off x="2599531" y="26693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9" name="Line 156"/>
              <p:cNvSpPr>
                <a:spLocks noChangeShapeType="1"/>
              </p:cNvSpPr>
              <p:nvPr/>
            </p:nvSpPr>
            <p:spPr bwMode="auto">
              <a:xfrm rot="3052331" flipH="1">
                <a:off x="2720181" y="25709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0" name="Line 157"/>
              <p:cNvSpPr>
                <a:spLocks noChangeShapeType="1"/>
              </p:cNvSpPr>
              <p:nvPr/>
            </p:nvSpPr>
            <p:spPr bwMode="auto">
              <a:xfrm rot="3052331" flipH="1">
                <a:off x="2842419" y="24725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1" name="Line 158"/>
              <p:cNvSpPr>
                <a:spLocks noChangeShapeType="1"/>
              </p:cNvSpPr>
              <p:nvPr/>
            </p:nvSpPr>
            <p:spPr bwMode="auto">
              <a:xfrm rot="3052331" flipH="1">
                <a:off x="2963069" y="23741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2" name="Line 159"/>
              <p:cNvSpPr>
                <a:spLocks noChangeShapeType="1"/>
              </p:cNvSpPr>
              <p:nvPr/>
            </p:nvSpPr>
            <p:spPr bwMode="auto">
              <a:xfrm rot="3052331" flipH="1">
                <a:off x="3083719" y="2275682"/>
                <a:ext cx="223837"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363" name="Line 160"/>
              <p:cNvSpPr>
                <a:spLocks noChangeShapeType="1"/>
              </p:cNvSpPr>
              <p:nvPr/>
            </p:nvSpPr>
            <p:spPr bwMode="auto">
              <a:xfrm rot="3052331" flipH="1">
                <a:off x="3205956" y="21772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4" name="Line 161"/>
              <p:cNvSpPr>
                <a:spLocks noChangeShapeType="1"/>
              </p:cNvSpPr>
              <p:nvPr/>
            </p:nvSpPr>
            <p:spPr bwMode="auto">
              <a:xfrm rot="3052331" flipH="1">
                <a:off x="3326606" y="20788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5" name="Line 162"/>
              <p:cNvSpPr>
                <a:spLocks noChangeShapeType="1"/>
              </p:cNvSpPr>
              <p:nvPr/>
            </p:nvSpPr>
            <p:spPr bwMode="auto">
              <a:xfrm rot="3052331" flipH="1">
                <a:off x="3447256" y="19804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6" name="Line 163"/>
              <p:cNvSpPr>
                <a:spLocks noChangeShapeType="1"/>
              </p:cNvSpPr>
              <p:nvPr/>
            </p:nvSpPr>
            <p:spPr bwMode="auto">
              <a:xfrm rot="3052331" flipH="1">
                <a:off x="3567906" y="18819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7" name="Line 164"/>
              <p:cNvSpPr>
                <a:spLocks noChangeShapeType="1"/>
              </p:cNvSpPr>
              <p:nvPr/>
            </p:nvSpPr>
            <p:spPr bwMode="auto">
              <a:xfrm rot="3052331" flipH="1">
                <a:off x="3690144" y="17835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8" name="Line 165"/>
              <p:cNvSpPr>
                <a:spLocks noChangeShapeType="1"/>
              </p:cNvSpPr>
              <p:nvPr/>
            </p:nvSpPr>
            <p:spPr bwMode="auto">
              <a:xfrm rot="3052331" flipH="1">
                <a:off x="3810794" y="16851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9" name="Line 166"/>
              <p:cNvSpPr>
                <a:spLocks noChangeShapeType="1"/>
              </p:cNvSpPr>
              <p:nvPr/>
            </p:nvSpPr>
            <p:spPr bwMode="auto">
              <a:xfrm rot="3052331" flipH="1">
                <a:off x="2661443" y="27773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0" name="Line 167"/>
              <p:cNvSpPr>
                <a:spLocks noChangeShapeType="1"/>
              </p:cNvSpPr>
              <p:nvPr/>
            </p:nvSpPr>
            <p:spPr bwMode="auto">
              <a:xfrm rot="3052331" flipH="1">
                <a:off x="2782093" y="26789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1" name="Line 168"/>
              <p:cNvSpPr>
                <a:spLocks noChangeShapeType="1"/>
              </p:cNvSpPr>
              <p:nvPr/>
            </p:nvSpPr>
            <p:spPr bwMode="auto">
              <a:xfrm rot="3052331" flipH="1">
                <a:off x="2902743" y="25804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2" name="Line 169"/>
              <p:cNvSpPr>
                <a:spLocks noChangeShapeType="1"/>
              </p:cNvSpPr>
              <p:nvPr/>
            </p:nvSpPr>
            <p:spPr bwMode="auto">
              <a:xfrm rot="3052331" flipH="1">
                <a:off x="3023394" y="24804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3" name="Line 170"/>
              <p:cNvSpPr>
                <a:spLocks noChangeShapeType="1"/>
              </p:cNvSpPr>
              <p:nvPr/>
            </p:nvSpPr>
            <p:spPr bwMode="auto">
              <a:xfrm rot="3052331" flipH="1">
                <a:off x="3144044" y="23820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4" name="Line 171"/>
              <p:cNvSpPr>
                <a:spLocks noChangeShapeType="1"/>
              </p:cNvSpPr>
              <p:nvPr/>
            </p:nvSpPr>
            <p:spPr bwMode="auto">
              <a:xfrm rot="3052331" flipH="1">
                <a:off x="3266281" y="22852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5" name="Line 172"/>
              <p:cNvSpPr>
                <a:spLocks noChangeShapeType="1"/>
              </p:cNvSpPr>
              <p:nvPr/>
            </p:nvSpPr>
            <p:spPr bwMode="auto">
              <a:xfrm rot="3052331" flipH="1">
                <a:off x="3386932" y="21851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6" name="Line 173"/>
              <p:cNvSpPr>
                <a:spLocks noChangeShapeType="1"/>
              </p:cNvSpPr>
              <p:nvPr/>
            </p:nvSpPr>
            <p:spPr bwMode="auto">
              <a:xfrm rot="3052331" flipH="1">
                <a:off x="3507582" y="20867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7" name="Line 174"/>
              <p:cNvSpPr>
                <a:spLocks noChangeShapeType="1"/>
              </p:cNvSpPr>
              <p:nvPr/>
            </p:nvSpPr>
            <p:spPr bwMode="auto">
              <a:xfrm rot="3052331" flipH="1">
                <a:off x="3628232" y="19883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8" name="Line 175"/>
              <p:cNvSpPr>
                <a:spLocks noChangeShapeType="1"/>
              </p:cNvSpPr>
              <p:nvPr/>
            </p:nvSpPr>
            <p:spPr bwMode="auto">
              <a:xfrm rot="3052331" flipH="1">
                <a:off x="3750469" y="188991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9" name="Line 176"/>
              <p:cNvSpPr>
                <a:spLocks noChangeShapeType="1"/>
              </p:cNvSpPr>
              <p:nvPr/>
            </p:nvSpPr>
            <p:spPr bwMode="auto">
              <a:xfrm rot="3052331" flipH="1">
                <a:off x="3871119" y="17914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0" name="Line 177"/>
              <p:cNvSpPr>
                <a:spLocks noChangeShapeType="1"/>
              </p:cNvSpPr>
              <p:nvPr/>
            </p:nvSpPr>
            <p:spPr bwMode="auto">
              <a:xfrm rot="3052331" flipH="1">
                <a:off x="1388269" y="3653632"/>
                <a:ext cx="223837"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381" name="Line 178"/>
              <p:cNvSpPr>
                <a:spLocks noChangeShapeType="1"/>
              </p:cNvSpPr>
              <p:nvPr/>
            </p:nvSpPr>
            <p:spPr bwMode="auto">
              <a:xfrm rot="3052331" flipH="1">
                <a:off x="1508919" y="3556794"/>
                <a:ext cx="22383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2" name="Line 179"/>
              <p:cNvSpPr>
                <a:spLocks noChangeShapeType="1"/>
              </p:cNvSpPr>
              <p:nvPr/>
            </p:nvSpPr>
            <p:spPr bwMode="auto">
              <a:xfrm rot="3052331" flipH="1">
                <a:off x="1631156" y="34567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3" name="Line 180"/>
              <p:cNvSpPr>
                <a:spLocks noChangeShapeType="1"/>
              </p:cNvSpPr>
              <p:nvPr/>
            </p:nvSpPr>
            <p:spPr bwMode="auto">
              <a:xfrm rot="3052331" flipH="1">
                <a:off x="1751806" y="33583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4" name="Line 181"/>
              <p:cNvSpPr>
                <a:spLocks noChangeShapeType="1"/>
              </p:cNvSpPr>
              <p:nvPr/>
            </p:nvSpPr>
            <p:spPr bwMode="auto">
              <a:xfrm rot="3052331" flipH="1">
                <a:off x="1872456" y="32599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5" name="Line 182"/>
              <p:cNvSpPr>
                <a:spLocks noChangeShapeType="1"/>
              </p:cNvSpPr>
              <p:nvPr/>
            </p:nvSpPr>
            <p:spPr bwMode="auto">
              <a:xfrm rot="3052331" flipH="1">
                <a:off x="1570831" y="366315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6" name="Line 183"/>
              <p:cNvSpPr>
                <a:spLocks noChangeShapeType="1"/>
              </p:cNvSpPr>
              <p:nvPr/>
            </p:nvSpPr>
            <p:spPr bwMode="auto">
              <a:xfrm rot="3052331" flipH="1">
                <a:off x="1691481" y="35647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7" name="Line 184"/>
              <p:cNvSpPr>
                <a:spLocks noChangeShapeType="1"/>
              </p:cNvSpPr>
              <p:nvPr/>
            </p:nvSpPr>
            <p:spPr bwMode="auto">
              <a:xfrm rot="3052331" flipH="1">
                <a:off x="1813718" y="34663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8" name="Line 185"/>
              <p:cNvSpPr>
                <a:spLocks noChangeShapeType="1"/>
              </p:cNvSpPr>
              <p:nvPr/>
            </p:nvSpPr>
            <p:spPr bwMode="auto">
              <a:xfrm rot="3052331" flipH="1">
                <a:off x="1934368" y="33678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9" name="Line 186"/>
              <p:cNvSpPr>
                <a:spLocks noChangeShapeType="1"/>
              </p:cNvSpPr>
              <p:nvPr/>
            </p:nvSpPr>
            <p:spPr bwMode="auto">
              <a:xfrm rot="3052331" flipH="1">
                <a:off x="2055018" y="326945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pic>
            <p:nvPicPr>
              <p:cNvPr id="13390" name="Picture 187"/>
              <p:cNvPicPr>
                <a:picLocks noChangeAspect="1" noChangeArrowheads="1"/>
              </p:cNvPicPr>
              <p:nvPr/>
            </p:nvPicPr>
            <p:blipFill>
              <a:blip r:embed="rId4" cstate="print"/>
              <a:srcRect/>
              <a:stretch>
                <a:fillRect/>
              </a:stretch>
            </p:blipFill>
            <p:spPr bwMode="auto">
              <a:xfrm rot="3021679">
                <a:off x="2389981" y="794545"/>
                <a:ext cx="263525" cy="3281362"/>
              </a:xfrm>
              <a:prstGeom prst="rect">
                <a:avLst/>
              </a:prstGeom>
              <a:noFill/>
              <a:ln w="12700">
                <a:noFill/>
                <a:miter lim="800000"/>
                <a:headEnd type="none" w="lg" len="med"/>
                <a:tailEnd type="none" w="lg" len="med"/>
              </a:ln>
            </p:spPr>
          </p:pic>
          <p:sp>
            <p:nvSpPr>
              <p:cNvPr id="13391" name="Oval 188"/>
              <p:cNvSpPr>
                <a:spLocks noChangeArrowheads="1"/>
              </p:cNvSpPr>
              <p:nvPr/>
            </p:nvSpPr>
            <p:spPr bwMode="auto">
              <a:xfrm>
                <a:off x="4040188" y="1685925"/>
                <a:ext cx="88900" cy="95250"/>
              </a:xfrm>
              <a:prstGeom prst="ellipse">
                <a:avLst/>
              </a:prstGeom>
              <a:solidFill>
                <a:schemeClr val="bg1"/>
              </a:solid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98" name="Rectangle 197"/>
              <p:cNvSpPr/>
              <p:nvPr/>
            </p:nvSpPr>
            <p:spPr bwMode="auto">
              <a:xfrm rot="19190903">
                <a:off x="2493963" y="2663825"/>
                <a:ext cx="557212" cy="228600"/>
              </a:xfrm>
              <a:prstGeom prst="rect">
                <a:avLst/>
              </a:prstGeom>
              <a:solidFill>
                <a:schemeClr val="bg2">
                  <a:lumMod val="65000"/>
                </a:schemeClr>
              </a:solidFill>
              <a:ln w="12700" cap="flat" cmpd="sng" algn="ctr">
                <a:solidFill>
                  <a:srgbClr val="000000"/>
                </a:solidFill>
                <a:prstDash val="solid"/>
                <a:round/>
                <a:headEnd type="none" w="lg" len="med"/>
                <a:tailEnd type="none" w="lg" len="med"/>
              </a:ln>
              <a:effectLst/>
            </p:spPr>
            <p:txBody>
              <a:bodyPr>
                <a:noAutofit/>
              </a:bodyPr>
              <a:lstStyle/>
              <a:p>
                <a:pPr>
                  <a:spcBef>
                    <a:spcPct val="50000"/>
                  </a:spcBef>
                  <a:defRPr/>
                </a:pPr>
                <a:endParaRPr lang="en-US">
                  <a:solidFill>
                    <a:srgbClr val="000000"/>
                  </a:solidFill>
                </a:endParaRPr>
              </a:p>
            </p:txBody>
          </p:sp>
          <p:sp>
            <p:nvSpPr>
              <p:cNvPr id="13406" name="Oval 200"/>
              <p:cNvSpPr>
                <a:spLocks noChangeArrowheads="1"/>
              </p:cNvSpPr>
              <p:nvPr/>
            </p:nvSpPr>
            <p:spPr bwMode="auto">
              <a:xfrm>
                <a:off x="2819400" y="2590800"/>
                <a:ext cx="152400" cy="152400"/>
              </a:xfrm>
              <a:prstGeom prst="ellipse">
                <a:avLst/>
              </a:prstGeom>
              <a:solidFill>
                <a:srgbClr val="FF0000"/>
              </a:solidFill>
              <a:ln w="12700" algn="ctr">
                <a:solidFill>
                  <a:srgbClr val="FF0000"/>
                </a:solidFill>
                <a:round/>
                <a:headEnd type="none" w="lg" len="med"/>
                <a:tailEnd type="none" w="lg" len="med"/>
              </a:ln>
            </p:spPr>
            <p:txBody>
              <a:bodyPr wrap="none" anchor="ctr">
                <a:noAutofit/>
              </a:bodyPr>
              <a:lstStyle/>
              <a:p>
                <a:endParaRPr lang="en-US">
                  <a:solidFill>
                    <a:srgbClr val="000000"/>
                  </a:solidFill>
                </a:endParaRPr>
              </a:p>
            </p:txBody>
          </p:sp>
        </p:grpSp>
      </p:grpSp>
      <p:sp>
        <p:nvSpPr>
          <p:cNvPr id="191" name="AutoShape 10"/>
          <p:cNvSpPr>
            <a:spLocks noChangeArrowheads="1"/>
          </p:cNvSpPr>
          <p:nvPr/>
        </p:nvSpPr>
        <p:spPr bwMode="auto">
          <a:xfrm flipH="1">
            <a:off x="240999" y="1964423"/>
            <a:ext cx="514052" cy="237451"/>
          </a:xfrm>
          <a:prstGeom prst="roundRect">
            <a:avLst>
              <a:gd name="adj" fmla="val 16667"/>
            </a:avLst>
          </a:prstGeom>
          <a:solidFill>
            <a:schemeClr val="accent2">
              <a:lumMod val="50000"/>
            </a:schemeClr>
          </a:solidFill>
          <a:ln w="28575">
            <a:noFill/>
            <a:round/>
            <a:headEnd type="none" w="lg" len="med"/>
            <a:tailEnd type="none" w="lg" len="med"/>
          </a:ln>
        </p:spPr>
        <p:txBody>
          <a:bodyPr anchor="ctr">
            <a:noAutofit/>
          </a:bodyPr>
          <a:lstStyle/>
          <a:p>
            <a:endParaRPr lang="en-US">
              <a:solidFill>
                <a:srgbClr val="000000"/>
              </a:solidFill>
            </a:endParaRPr>
          </a:p>
        </p:txBody>
      </p:sp>
      <p:sp>
        <p:nvSpPr>
          <p:cNvPr id="192" name="Rectangle 11"/>
          <p:cNvSpPr>
            <a:spLocks noChangeArrowheads="1"/>
          </p:cNvSpPr>
          <p:nvPr/>
        </p:nvSpPr>
        <p:spPr bwMode="auto">
          <a:xfrm flipH="1">
            <a:off x="238155" y="1913530"/>
            <a:ext cx="514052" cy="85686"/>
          </a:xfrm>
          <a:prstGeom prst="rect">
            <a:avLst/>
          </a:prstGeom>
          <a:solidFill>
            <a:schemeClr val="bg1"/>
          </a:solidFill>
          <a:ln w="12700">
            <a:noFill/>
            <a:miter lim="800000"/>
            <a:headEnd type="none" w="lg" len="med"/>
            <a:tailEnd type="none" w="lg" len="med"/>
          </a:ln>
        </p:spPr>
        <p:txBody>
          <a:bodyPr wrap="none" anchor="ctr">
            <a:noAutofit/>
          </a:bodyPr>
          <a:lstStyle/>
          <a:p>
            <a:endParaRPr lang="en-US">
              <a:solidFill>
                <a:srgbClr val="000000"/>
              </a:solidFill>
            </a:endParaRPr>
          </a:p>
        </p:txBody>
      </p:sp>
      <p:sp>
        <p:nvSpPr>
          <p:cNvPr id="193" name="AutoShape 12"/>
          <p:cNvSpPr>
            <a:spLocks noChangeArrowheads="1"/>
          </p:cNvSpPr>
          <p:nvPr/>
        </p:nvSpPr>
        <p:spPr bwMode="auto">
          <a:xfrm flipH="1">
            <a:off x="240999" y="1622725"/>
            <a:ext cx="514052" cy="568762"/>
          </a:xfrm>
          <a:prstGeom prst="roundRect">
            <a:avLst>
              <a:gd name="adj" fmla="val 16667"/>
            </a:avLst>
          </a:prstGeom>
          <a:noFill/>
          <a:ln w="28575">
            <a:solidFill>
              <a:schemeClr val="tx1"/>
            </a:solidFill>
            <a:round/>
            <a:headEnd type="none" w="lg" len="med"/>
            <a:tailEnd type="none" w="lg" len="med"/>
          </a:ln>
        </p:spPr>
        <p:txBody>
          <a:bodyPr wrap="square" anchor="ctr">
            <a:noAutofit/>
          </a:bodyPr>
          <a:lstStyle/>
          <a:p>
            <a:endParaRPr lang="en-US">
              <a:solidFill>
                <a:srgbClr val="000000"/>
              </a:solidFill>
            </a:endParaRPr>
          </a:p>
        </p:txBody>
      </p:sp>
      <p:pic>
        <p:nvPicPr>
          <p:cNvPr id="194" name="Picture 13" descr="Product Picture"/>
          <p:cNvPicPr>
            <a:picLocks noChangeAspect="1" noChangeArrowheads="1"/>
          </p:cNvPicPr>
          <p:nvPr/>
        </p:nvPicPr>
        <p:blipFill>
          <a:blip r:embed="rId5" cstate="print">
            <a:clrChange>
              <a:clrFrom>
                <a:srgbClr val="FFFFFF"/>
              </a:clrFrom>
              <a:clrTo>
                <a:srgbClr val="FFFFFF">
                  <a:alpha val="0"/>
                </a:srgbClr>
              </a:clrTo>
            </a:clrChange>
          </a:blip>
          <a:srcRect t="20000" r="63148" b="48000"/>
          <a:stretch>
            <a:fillRect/>
          </a:stretch>
        </p:blipFill>
        <p:spPr bwMode="auto">
          <a:xfrm flipH="1">
            <a:off x="469081" y="1629784"/>
            <a:ext cx="411010" cy="357798"/>
          </a:xfrm>
          <a:prstGeom prst="rect">
            <a:avLst/>
          </a:prstGeom>
          <a:noFill/>
          <a:ln w="9525">
            <a:noFill/>
            <a:miter lim="800000"/>
            <a:headEnd/>
            <a:tailEnd/>
          </a:ln>
        </p:spPr>
      </p:pic>
      <p:sp>
        <p:nvSpPr>
          <p:cNvPr id="195" name="Rectangle 14"/>
          <p:cNvSpPr>
            <a:spLocks noChangeArrowheads="1"/>
          </p:cNvSpPr>
          <p:nvPr/>
        </p:nvSpPr>
        <p:spPr bwMode="auto">
          <a:xfrm flipH="1">
            <a:off x="456345" y="1877579"/>
            <a:ext cx="42838" cy="114634"/>
          </a:xfrm>
          <a:prstGeom prst="rect">
            <a:avLst/>
          </a:prstGeom>
          <a:solidFill>
            <a:schemeClr val="accent1"/>
          </a:solidFill>
          <a:ln w="12700">
            <a:solidFill>
              <a:schemeClr val="tx1"/>
            </a:solidFill>
            <a:miter lim="800000"/>
            <a:headEnd type="none" w="lg" len="med"/>
            <a:tailEnd type="none" w="lg" len="med"/>
          </a:ln>
        </p:spPr>
        <p:txBody>
          <a:bodyPr wrap="none" anchor="ctr">
            <a:noAutofit/>
          </a:bodyPr>
          <a:lstStyle/>
          <a:p>
            <a:endParaRPr lang="en-US">
              <a:solidFill>
                <a:srgbClr val="000000"/>
              </a:solidFill>
            </a:endParaRPr>
          </a:p>
        </p:txBody>
      </p:sp>
      <p:sp>
        <p:nvSpPr>
          <p:cNvPr id="196" name="AutoShape 15"/>
          <p:cNvSpPr>
            <a:spLocks noChangeArrowheads="1"/>
          </p:cNvSpPr>
          <p:nvPr/>
        </p:nvSpPr>
        <p:spPr bwMode="auto">
          <a:xfrm rot="5400000" flipH="1">
            <a:off x="437814" y="1854440"/>
            <a:ext cx="113476" cy="302179"/>
          </a:xfrm>
          <a:prstGeom prst="roundRect">
            <a:avLst>
              <a:gd name="adj" fmla="val 16667"/>
            </a:avLst>
          </a:prstGeom>
          <a:solidFill>
            <a:schemeClr val="accent2"/>
          </a:solidFill>
          <a:ln w="12700">
            <a:solidFill>
              <a:schemeClr val="tx1"/>
            </a:solidFill>
            <a:round/>
            <a:headEnd type="none" w="lg" len="med"/>
            <a:tailEnd type="none" w="lg" len="med"/>
          </a:ln>
        </p:spPr>
        <p:txBody>
          <a:bodyPr anchor="ctr">
            <a:noAutofit/>
          </a:bodyPr>
          <a:lstStyle/>
          <a:p>
            <a:endParaRPr lang="en-US">
              <a:solidFill>
                <a:srgbClr val="000000"/>
              </a:solidFill>
            </a:endParaRPr>
          </a:p>
        </p:txBody>
      </p:sp>
      <p:grpSp>
        <p:nvGrpSpPr>
          <p:cNvPr id="13" name="Group 16"/>
          <p:cNvGrpSpPr>
            <a:grpSpLocks/>
          </p:cNvGrpSpPr>
          <p:nvPr/>
        </p:nvGrpSpPr>
        <p:grpSpPr bwMode="auto">
          <a:xfrm flipH="1">
            <a:off x="273469" y="1548965"/>
            <a:ext cx="453848" cy="85686"/>
            <a:chOff x="2282" y="276"/>
            <a:chExt cx="580" cy="111"/>
          </a:xfrm>
        </p:grpSpPr>
        <p:sp>
          <p:nvSpPr>
            <p:cNvPr id="203" name="Arc 17"/>
            <p:cNvSpPr>
              <a:spLocks/>
            </p:cNvSpPr>
            <p:nvPr/>
          </p:nvSpPr>
          <p:spPr bwMode="auto">
            <a:xfrm rot="10800000" flipH="1">
              <a:off x="2282" y="276"/>
              <a:ext cx="40" cy="111"/>
            </a:xfrm>
            <a:custGeom>
              <a:avLst/>
              <a:gdLst>
                <a:gd name="T0" fmla="*/ 0 w 21600"/>
                <a:gd name="T1" fmla="*/ 0 h 21600"/>
                <a:gd name="T2" fmla="*/ 40 w 21600"/>
                <a:gd name="T3" fmla="*/ 111 h 21600"/>
                <a:gd name="T4" fmla="*/ 0 w 21600"/>
                <a:gd name="T5" fmla="*/ 11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204" name="Arc 18"/>
            <p:cNvSpPr>
              <a:spLocks/>
            </p:cNvSpPr>
            <p:nvPr/>
          </p:nvSpPr>
          <p:spPr bwMode="auto">
            <a:xfrm rot="10800000">
              <a:off x="2823" y="276"/>
              <a:ext cx="39" cy="111"/>
            </a:xfrm>
            <a:custGeom>
              <a:avLst/>
              <a:gdLst>
                <a:gd name="T0" fmla="*/ 0 w 21600"/>
                <a:gd name="T1" fmla="*/ 0 h 21600"/>
                <a:gd name="T2" fmla="*/ 40 w 21600"/>
                <a:gd name="T3" fmla="*/ 111 h 21600"/>
                <a:gd name="T4" fmla="*/ 0 w 21600"/>
                <a:gd name="T5" fmla="*/ 11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grpSp>
      <p:sp>
        <p:nvSpPr>
          <p:cNvPr id="199" name="AutoShape 19"/>
          <p:cNvSpPr>
            <a:spLocks noChangeArrowheads="1"/>
          </p:cNvSpPr>
          <p:nvPr/>
        </p:nvSpPr>
        <p:spPr bwMode="auto">
          <a:xfrm flipH="1" flipV="1">
            <a:off x="280363" y="1596862"/>
            <a:ext cx="446901" cy="92634"/>
          </a:xfrm>
          <a:custGeom>
            <a:avLst/>
            <a:gdLst>
              <a:gd name="T0" fmla="*/ 364 w 21600"/>
              <a:gd name="T1" fmla="*/ 40 h 21600"/>
              <a:gd name="T2" fmla="*/ 193 w 21600"/>
              <a:gd name="T3" fmla="*/ 80 h 21600"/>
              <a:gd name="T4" fmla="*/ 22 w 21600"/>
              <a:gd name="T5" fmla="*/ 40 h 21600"/>
              <a:gd name="T6" fmla="*/ 193 w 21600"/>
              <a:gd name="T7" fmla="*/ 0 h 21600"/>
              <a:gd name="T8" fmla="*/ 0 60000 65536"/>
              <a:gd name="T9" fmla="*/ 0 60000 65536"/>
              <a:gd name="T10" fmla="*/ 0 60000 65536"/>
              <a:gd name="T11" fmla="*/ 0 60000 65536"/>
              <a:gd name="T12" fmla="*/ 3022 w 21600"/>
              <a:gd name="T13" fmla="*/ 2970 h 21600"/>
              <a:gd name="T14" fmla="*/ 18578 w 21600"/>
              <a:gd name="T15" fmla="*/ 18630 h 21600"/>
            </a:gdLst>
            <a:ahLst/>
            <a:cxnLst>
              <a:cxn ang="T8">
                <a:pos x="T0" y="T1"/>
              </a:cxn>
              <a:cxn ang="T9">
                <a:pos x="T2" y="T3"/>
              </a:cxn>
              <a:cxn ang="T10">
                <a:pos x="T4" y="T5"/>
              </a:cxn>
              <a:cxn ang="T11">
                <a:pos x="T6" y="T7"/>
              </a:cxn>
            </a:cxnLst>
            <a:rect l="T12" t="T13" r="T14" b="T15"/>
            <a:pathLst>
              <a:path w="21600" h="21600">
                <a:moveTo>
                  <a:pt x="0" y="0"/>
                </a:moveTo>
                <a:lnTo>
                  <a:pt x="2435" y="21600"/>
                </a:lnTo>
                <a:lnTo>
                  <a:pt x="19165" y="21600"/>
                </a:lnTo>
                <a:lnTo>
                  <a:pt x="21600" y="0"/>
                </a:lnTo>
                <a:close/>
              </a:path>
            </a:pathLst>
          </a:custGeom>
          <a:solidFill>
            <a:schemeClr val="bg1"/>
          </a:solidFill>
          <a:ln w="12700">
            <a:solidFill>
              <a:schemeClr val="bg1"/>
            </a:solidFill>
            <a:miter lim="800000"/>
            <a:headEnd type="none" w="lg" len="med"/>
            <a:tailEnd type="none" w="lg" len="med"/>
          </a:ln>
        </p:spPr>
        <p:txBody>
          <a:bodyPr anchor="ctr">
            <a:noAutofit/>
          </a:bodyPr>
          <a:lstStyle/>
          <a:p>
            <a:endParaRPr lang="en-US">
              <a:solidFill>
                <a:srgbClr val="000000"/>
              </a:solidFill>
            </a:endParaRPr>
          </a:p>
        </p:txBody>
      </p:sp>
      <p:sp>
        <p:nvSpPr>
          <p:cNvPr id="201" name="Freeform 21"/>
          <p:cNvSpPr>
            <a:spLocks/>
          </p:cNvSpPr>
          <p:nvPr/>
        </p:nvSpPr>
        <p:spPr bwMode="auto">
          <a:xfrm flipH="1">
            <a:off x="276758" y="1504197"/>
            <a:ext cx="444848" cy="98240"/>
          </a:xfrm>
          <a:custGeom>
            <a:avLst/>
            <a:gdLst>
              <a:gd name="T0" fmla="*/ 0 w 288"/>
              <a:gd name="T1" fmla="*/ 144 h 144"/>
              <a:gd name="T2" fmla="*/ 0 w 288"/>
              <a:gd name="T3" fmla="*/ 0 h 144"/>
              <a:gd name="T4" fmla="*/ 288 w 288"/>
              <a:gd name="T5" fmla="*/ 0 h 144"/>
              <a:gd name="T6" fmla="*/ 288 w 288"/>
              <a:gd name="T7" fmla="*/ 144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144"/>
                </a:moveTo>
                <a:lnTo>
                  <a:pt x="0" y="0"/>
                </a:lnTo>
                <a:lnTo>
                  <a:pt x="288" y="0"/>
                </a:lnTo>
                <a:lnTo>
                  <a:pt x="288" y="144"/>
                </a:lnTo>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208" name="Freeform 207"/>
          <p:cNvSpPr/>
          <p:nvPr/>
        </p:nvSpPr>
        <p:spPr bwMode="auto">
          <a:xfrm>
            <a:off x="4587642" y="6420851"/>
            <a:ext cx="2567242" cy="1389649"/>
          </a:xfrm>
          <a:custGeom>
            <a:avLst/>
            <a:gdLst>
              <a:gd name="connsiteX0" fmla="*/ 0 w 5310835"/>
              <a:gd name="connsiteY0" fmla="*/ 0 h 621792"/>
              <a:gd name="connsiteX1" fmla="*/ 5310835 w 5310835"/>
              <a:gd name="connsiteY1" fmla="*/ 621792 h 621792"/>
              <a:gd name="connsiteX0" fmla="*/ 0 w 5310835"/>
              <a:gd name="connsiteY0" fmla="*/ 0 h 872947"/>
              <a:gd name="connsiteX1" fmla="*/ 5310835 w 5310835"/>
              <a:gd name="connsiteY1" fmla="*/ 621792 h 872947"/>
              <a:gd name="connsiteX0" fmla="*/ 0 w 5310835"/>
              <a:gd name="connsiteY0" fmla="*/ 0 h 1676060"/>
              <a:gd name="connsiteX1" fmla="*/ 5310835 w 5310835"/>
              <a:gd name="connsiteY1" fmla="*/ 621792 h 1676060"/>
              <a:gd name="connsiteX0" fmla="*/ 0 w 4979332"/>
              <a:gd name="connsiteY0" fmla="*/ 849044 h 2525104"/>
              <a:gd name="connsiteX1" fmla="*/ 4979332 w 4979332"/>
              <a:gd name="connsiteY1" fmla="*/ 207264 h 2525104"/>
              <a:gd name="connsiteX0" fmla="*/ 0 w 4979332"/>
              <a:gd name="connsiteY0" fmla="*/ 849044 h 1431009"/>
              <a:gd name="connsiteX1" fmla="*/ 4979332 w 4979332"/>
              <a:gd name="connsiteY1" fmla="*/ 207264 h 1431009"/>
            </a:gdLst>
            <a:ahLst/>
            <a:cxnLst>
              <a:cxn ang="0">
                <a:pos x="connsiteX0" y="connsiteY0"/>
              </a:cxn>
              <a:cxn ang="0">
                <a:pos x="connsiteX1" y="connsiteY1"/>
              </a:cxn>
            </a:cxnLst>
            <a:rect l="l" t="t" r="r" b="b"/>
            <a:pathLst>
              <a:path w="4979332" h="1431009">
                <a:moveTo>
                  <a:pt x="0" y="849044"/>
                </a:moveTo>
                <a:cubicBezTo>
                  <a:pt x="2467157" y="1431009"/>
                  <a:pt x="3209054" y="0"/>
                  <a:pt x="4979332" y="207264"/>
                </a:cubicBezTo>
              </a:path>
            </a:pathLst>
          </a:custGeom>
          <a:noFill/>
          <a:ln w="38100" cap="flat" cmpd="sng" algn="ctr">
            <a:solidFill>
              <a:schemeClr val="tx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a:spcBef>
                <a:spcPct val="50000"/>
              </a:spcBef>
            </a:pPr>
            <a:endParaRPr lang="en-US">
              <a:solidFill>
                <a:srgbClr val="000000"/>
              </a:solidFill>
            </a:endParaRPr>
          </a:p>
        </p:txBody>
      </p:sp>
      <p:sp>
        <p:nvSpPr>
          <p:cNvPr id="13332" name="Line 120"/>
          <p:cNvSpPr>
            <a:spLocks noChangeShapeType="1"/>
          </p:cNvSpPr>
          <p:nvPr/>
        </p:nvSpPr>
        <p:spPr bwMode="auto">
          <a:xfrm flipH="1">
            <a:off x="774497" y="2001203"/>
            <a:ext cx="968578" cy="0"/>
          </a:xfrm>
          <a:prstGeom prst="line">
            <a:avLst/>
          </a:prstGeom>
          <a:noFill/>
          <a:ln w="12700">
            <a:solidFill>
              <a:schemeClr val="tx1"/>
            </a:solidFill>
            <a:prstDash val="dash"/>
            <a:round/>
            <a:headEnd type="none" w="lg" len="med"/>
            <a:tailEnd type="none" w="lg" len="med"/>
          </a:ln>
        </p:spPr>
        <p:txBody>
          <a:bodyPr wrap="square" anchor="ctr">
            <a:noAutofit/>
          </a:bodyPr>
          <a:lstStyle/>
          <a:p>
            <a:endParaRPr lang="en-US">
              <a:solidFill>
                <a:srgbClr val="000000"/>
              </a:solidFill>
            </a:endParaRPr>
          </a:p>
        </p:txBody>
      </p:sp>
      <p:grpSp>
        <p:nvGrpSpPr>
          <p:cNvPr id="14" name="Group 196"/>
          <p:cNvGrpSpPr/>
          <p:nvPr/>
        </p:nvGrpSpPr>
        <p:grpSpPr>
          <a:xfrm>
            <a:off x="6158332" y="3280412"/>
            <a:ext cx="3322097" cy="3192577"/>
            <a:chOff x="4081882" y="3280412"/>
            <a:chExt cx="4638255" cy="3468369"/>
          </a:xfrm>
        </p:grpSpPr>
        <p:cxnSp>
          <p:nvCxnSpPr>
            <p:cNvPr id="206" name="Straight Connector 187"/>
            <p:cNvCxnSpPr>
              <a:cxnSpLocks noChangeShapeType="1"/>
            </p:cNvCxnSpPr>
            <p:nvPr/>
          </p:nvCxnSpPr>
          <p:spPr bwMode="auto">
            <a:xfrm rot="5400000">
              <a:off x="2370417" y="5005795"/>
              <a:ext cx="3461880" cy="11113"/>
            </a:xfrm>
            <a:prstGeom prst="line">
              <a:avLst/>
            </a:prstGeom>
            <a:noFill/>
            <a:ln w="254000" algn="ctr">
              <a:solidFill>
                <a:schemeClr val="bg1">
                  <a:lumMod val="50000"/>
                </a:schemeClr>
              </a:solidFill>
              <a:round/>
              <a:headEnd type="none" w="lg" len="med"/>
              <a:tailEnd type="none" w="lg" len="med"/>
            </a:ln>
          </p:spPr>
        </p:cxnSp>
        <p:cxnSp>
          <p:nvCxnSpPr>
            <p:cNvPr id="209" name="Straight Connector 189"/>
            <p:cNvCxnSpPr>
              <a:cxnSpLocks noChangeShapeType="1"/>
            </p:cNvCxnSpPr>
            <p:nvPr/>
          </p:nvCxnSpPr>
          <p:spPr bwMode="auto">
            <a:xfrm rot="5400000">
              <a:off x="6983641" y="5012284"/>
              <a:ext cx="3461880" cy="11113"/>
            </a:xfrm>
            <a:prstGeom prst="line">
              <a:avLst/>
            </a:prstGeom>
            <a:noFill/>
            <a:ln w="254000" algn="ctr">
              <a:solidFill>
                <a:schemeClr val="bg1">
                  <a:lumMod val="50000"/>
                </a:schemeClr>
              </a:solidFill>
              <a:round/>
              <a:headEnd type="none" w="lg" len="med"/>
              <a:tailEnd type="none" w="lg" len="med"/>
            </a:ln>
          </p:spPr>
        </p:cxnSp>
        <p:cxnSp>
          <p:nvCxnSpPr>
            <p:cNvPr id="210" name="Straight Connector 190"/>
            <p:cNvCxnSpPr>
              <a:cxnSpLocks noChangeShapeType="1"/>
            </p:cNvCxnSpPr>
            <p:nvPr/>
          </p:nvCxnSpPr>
          <p:spPr bwMode="auto">
            <a:xfrm rot="10800000">
              <a:off x="4081882" y="6617357"/>
              <a:ext cx="4635082" cy="12045"/>
            </a:xfrm>
            <a:prstGeom prst="line">
              <a:avLst/>
            </a:prstGeom>
            <a:noFill/>
            <a:ln w="254000" algn="ctr">
              <a:solidFill>
                <a:schemeClr val="bg1">
                  <a:lumMod val="50000"/>
                </a:schemeClr>
              </a:solidFill>
              <a:round/>
              <a:headEnd type="none" w="lg" len="med"/>
              <a:tailEnd type="none" w="lg" len="med"/>
            </a:ln>
          </p:spPr>
        </p:cxnSp>
      </p:grpSp>
      <p:sp>
        <p:nvSpPr>
          <p:cNvPr id="211" name="Trapezoid 210"/>
          <p:cNvSpPr/>
          <p:nvPr/>
        </p:nvSpPr>
        <p:spPr>
          <a:xfrm>
            <a:off x="2895600" y="2971800"/>
            <a:ext cx="533400" cy="213360"/>
          </a:xfrm>
          <a:prstGeom prst="trapezoi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CO">
              <a:solidFill>
                <a:srgbClr val="FFFFFF"/>
              </a:solidFill>
            </a:endParaRPr>
          </a:p>
        </p:txBody>
      </p:sp>
      <p:sp>
        <p:nvSpPr>
          <p:cNvPr id="212" name="Line 117"/>
          <p:cNvSpPr>
            <a:spLocks noChangeShapeType="1"/>
          </p:cNvSpPr>
          <p:nvPr/>
        </p:nvSpPr>
        <p:spPr bwMode="auto">
          <a:xfrm flipV="1">
            <a:off x="3153410" y="2768918"/>
            <a:ext cx="0" cy="267652"/>
          </a:xfrm>
          <a:prstGeom prst="line">
            <a:avLst/>
          </a:prstGeom>
          <a:noFill/>
          <a:ln w="12700">
            <a:solidFill>
              <a:schemeClr val="tx1"/>
            </a:solidFill>
            <a:round/>
            <a:headEnd type="none" w="lg" len="med"/>
            <a:tailEnd type="none" w="lg" len="med"/>
          </a:ln>
        </p:spPr>
        <p:txBody>
          <a:bodyPr wrap="square" anchor="ctr">
            <a:noAutofit/>
          </a:bodyPr>
          <a:lstStyle/>
          <a:p>
            <a:endParaRPr lang="en-US">
              <a:solidFill>
                <a:srgbClr val="000000"/>
              </a:solidFill>
            </a:endParaRPr>
          </a:p>
        </p:txBody>
      </p:sp>
      <p:grpSp>
        <p:nvGrpSpPr>
          <p:cNvPr id="15" name="Group 266"/>
          <p:cNvGrpSpPr/>
          <p:nvPr/>
        </p:nvGrpSpPr>
        <p:grpSpPr>
          <a:xfrm>
            <a:off x="450563" y="2180782"/>
            <a:ext cx="96456" cy="4339450"/>
            <a:chOff x="450563" y="2190307"/>
            <a:chExt cx="96456" cy="4339450"/>
          </a:xfrm>
        </p:grpSpPr>
        <p:sp>
          <p:nvSpPr>
            <p:cNvPr id="247" name="Rectangle 246"/>
            <p:cNvSpPr/>
            <p:nvPr/>
          </p:nvSpPr>
          <p:spPr bwMode="auto">
            <a:xfrm rot="5400000">
              <a:off x="-1670934" y="4311804"/>
              <a:ext cx="4339450" cy="96456"/>
            </a:xfrm>
            <a:prstGeom prst="rect">
              <a:avLst/>
            </a:pr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48" name="Straight Connector 247"/>
            <p:cNvCxnSpPr/>
            <p:nvPr/>
          </p:nvCxnSpPr>
          <p:spPr bwMode="auto">
            <a:xfrm rot="5400000">
              <a:off x="-1627126" y="4360032"/>
              <a:ext cx="4339450" cy="0"/>
            </a:xfrm>
            <a:prstGeom prst="line">
              <a:avLst/>
            </a:prstGeom>
            <a:solidFill>
              <a:schemeClr val="accent2">
                <a:lumMod val="50000"/>
              </a:schemeClr>
            </a:solidFill>
            <a:ln w="28575" cap="flat" cmpd="sng" algn="ctr">
              <a:solidFill>
                <a:schemeClr val="tx1"/>
              </a:solidFill>
              <a:prstDash val="solid"/>
              <a:round/>
              <a:headEnd type="none" w="lg" len="med"/>
              <a:tailEnd type="none" w="lg" len="med"/>
            </a:ln>
            <a:effectLst/>
          </p:spPr>
        </p:cxnSp>
        <p:cxnSp>
          <p:nvCxnSpPr>
            <p:cNvPr id="249" name="Straight Connector 248"/>
            <p:cNvCxnSpPr/>
            <p:nvPr/>
          </p:nvCxnSpPr>
          <p:spPr bwMode="auto">
            <a:xfrm rot="5400000">
              <a:off x="-1717160" y="4360032"/>
              <a:ext cx="4339450" cy="0"/>
            </a:xfrm>
            <a:prstGeom prst="line">
              <a:avLst/>
            </a:prstGeom>
            <a:solidFill>
              <a:schemeClr val="accent2">
                <a:lumMod val="50000"/>
              </a:schemeClr>
            </a:solidFill>
            <a:ln w="28575" cap="flat" cmpd="sng" algn="ctr">
              <a:solidFill>
                <a:schemeClr val="tx1"/>
              </a:solidFill>
              <a:prstDash val="solid"/>
              <a:round/>
              <a:headEnd type="none" w="lg" len="med"/>
              <a:tailEnd type="none" w="lg" len="med"/>
            </a:ln>
            <a:effectLst/>
          </p:spPr>
        </p:cxnSp>
      </p:grpSp>
      <p:sp>
        <p:nvSpPr>
          <p:cNvPr id="263" name="Freeform 262"/>
          <p:cNvSpPr/>
          <p:nvPr/>
        </p:nvSpPr>
        <p:spPr bwMode="auto">
          <a:xfrm>
            <a:off x="4153256" y="2458046"/>
            <a:ext cx="228963" cy="4156804"/>
          </a:xfrm>
          <a:custGeom>
            <a:avLst/>
            <a:gdLst>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965328"/>
              <a:gd name="connsiteY0" fmla="*/ 84474 h 4007860"/>
              <a:gd name="connsiteX1" fmla="*/ 86563 w 965328"/>
              <a:gd name="connsiteY1" fmla="*/ 1159809 h 4007860"/>
              <a:gd name="connsiteX2" fmla="*/ 86563 w 965328"/>
              <a:gd name="connsiteY2" fmla="*/ 3603086 h 4007860"/>
              <a:gd name="connsiteX3" fmla="*/ 159715 w 965328"/>
              <a:gd name="connsiteY3" fmla="*/ 3588455 h 4007860"/>
              <a:gd name="connsiteX4" fmla="*/ 188976 w 965328"/>
              <a:gd name="connsiteY4" fmla="*/ 1093972 h 4007860"/>
              <a:gd name="connsiteX5" fmla="*/ 613258 w 965328"/>
              <a:gd name="connsiteY5" fmla="*/ 164942 h 4007860"/>
              <a:gd name="connsiteX6" fmla="*/ 605942 w 96532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88976 w 613258"/>
              <a:gd name="connsiteY4" fmla="*/ 1093972 h 3603762"/>
              <a:gd name="connsiteX5" fmla="*/ 613258 w 613258"/>
              <a:gd name="connsiteY5" fmla="*/ 164942 h 3603762"/>
              <a:gd name="connsiteX6" fmla="*/ 605942 w 613258"/>
              <a:gd name="connsiteY6" fmla="*/ 84474 h 3603762"/>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59715 w 613258"/>
              <a:gd name="connsiteY4" fmla="*/ 1174440 h 3603762"/>
              <a:gd name="connsiteX5" fmla="*/ 613258 w 613258"/>
              <a:gd name="connsiteY5" fmla="*/ 164942 h 3603762"/>
              <a:gd name="connsiteX6" fmla="*/ 605942 w 613258"/>
              <a:gd name="connsiteY6" fmla="*/ 84474 h 3603762"/>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297052 w 613258"/>
              <a:gd name="connsiteY4" fmla="*/ 1181774 h 3603762"/>
              <a:gd name="connsiteX5" fmla="*/ 613258 w 613258"/>
              <a:gd name="connsiteY5" fmla="*/ 164942 h 3603762"/>
              <a:gd name="connsiteX6" fmla="*/ 605942 w 613258"/>
              <a:gd name="connsiteY6" fmla="*/ 84474 h 3603762"/>
              <a:gd name="connsiteX0" fmla="*/ 605942 w 613258"/>
              <a:gd name="connsiteY0" fmla="*/ 84474 h 3611096"/>
              <a:gd name="connsiteX1" fmla="*/ 86563 w 613258"/>
              <a:gd name="connsiteY1" fmla="*/ 1159809 h 3611096"/>
              <a:gd name="connsiteX2" fmla="*/ 86563 w 613258"/>
              <a:gd name="connsiteY2" fmla="*/ 3603086 h 3611096"/>
              <a:gd name="connsiteX3" fmla="*/ 297050 w 613258"/>
              <a:gd name="connsiteY3" fmla="*/ 3595789 h 3611096"/>
              <a:gd name="connsiteX4" fmla="*/ 297052 w 613258"/>
              <a:gd name="connsiteY4" fmla="*/ 1181774 h 3611096"/>
              <a:gd name="connsiteX5" fmla="*/ 613258 w 613258"/>
              <a:gd name="connsiteY5" fmla="*/ 164942 h 3611096"/>
              <a:gd name="connsiteX6" fmla="*/ 605942 w 613258"/>
              <a:gd name="connsiteY6" fmla="*/ 84474 h 3611096"/>
              <a:gd name="connsiteX0" fmla="*/ 605942 w 613258"/>
              <a:gd name="connsiteY0" fmla="*/ 40473 h 3567095"/>
              <a:gd name="connsiteX1" fmla="*/ 86563 w 613258"/>
              <a:gd name="connsiteY1" fmla="*/ 1115808 h 3567095"/>
              <a:gd name="connsiteX2" fmla="*/ 86563 w 613258"/>
              <a:gd name="connsiteY2" fmla="*/ 3559085 h 3567095"/>
              <a:gd name="connsiteX3" fmla="*/ 297050 w 613258"/>
              <a:gd name="connsiteY3" fmla="*/ 3551788 h 3567095"/>
              <a:gd name="connsiteX4" fmla="*/ 297052 w 613258"/>
              <a:gd name="connsiteY4" fmla="*/ 1137773 h 3567095"/>
              <a:gd name="connsiteX5" fmla="*/ 613258 w 613258"/>
              <a:gd name="connsiteY5" fmla="*/ 164942 h 3567095"/>
              <a:gd name="connsiteX6" fmla="*/ 605942 w 613258"/>
              <a:gd name="connsiteY6" fmla="*/ 40473 h 3567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258" h="3567095">
                <a:moveTo>
                  <a:pt x="605942" y="40473"/>
                </a:moveTo>
                <a:cubicBezTo>
                  <a:pt x="264663" y="151963"/>
                  <a:pt x="173126" y="529373"/>
                  <a:pt x="86563" y="1115808"/>
                </a:cubicBezTo>
                <a:cubicBezTo>
                  <a:pt x="0" y="1702243"/>
                  <a:pt x="74371" y="3154311"/>
                  <a:pt x="86563" y="3559085"/>
                </a:cubicBezTo>
                <a:cubicBezTo>
                  <a:pt x="144023" y="3547399"/>
                  <a:pt x="270927" y="3567095"/>
                  <a:pt x="297050" y="3551788"/>
                </a:cubicBezTo>
                <a:cubicBezTo>
                  <a:pt x="314119" y="3133602"/>
                  <a:pt x="244351" y="1702247"/>
                  <a:pt x="297052" y="1137773"/>
                </a:cubicBezTo>
                <a:cubicBezTo>
                  <a:pt x="349753" y="573299"/>
                  <a:pt x="372967" y="198609"/>
                  <a:pt x="613258" y="164942"/>
                </a:cubicBezTo>
                <a:cubicBezTo>
                  <a:pt x="600052" y="0"/>
                  <a:pt x="612243" y="82892"/>
                  <a:pt x="605942" y="40473"/>
                </a:cubicBezTo>
                <a:close/>
              </a:path>
            </a:pathLst>
          </a:cu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58" name="Freeform 257"/>
          <p:cNvSpPr/>
          <p:nvPr/>
        </p:nvSpPr>
        <p:spPr bwMode="auto">
          <a:xfrm>
            <a:off x="4197141" y="2559641"/>
            <a:ext cx="184897" cy="4040278"/>
          </a:xfrm>
          <a:custGeom>
            <a:avLst/>
            <a:gdLst>
              <a:gd name="connsiteX0" fmla="*/ 61912 w 547687"/>
              <a:gd name="connsiteY0" fmla="*/ 3467100 h 3467100"/>
              <a:gd name="connsiteX1" fmla="*/ 80962 w 547687"/>
              <a:gd name="connsiteY1" fmla="*/ 876300 h 3467100"/>
              <a:gd name="connsiteX2" fmla="*/ 547687 w 547687"/>
              <a:gd name="connsiteY2" fmla="*/ 0 h 3467100"/>
              <a:gd name="connsiteX3" fmla="*/ 547687 w 547687"/>
              <a:gd name="connsiteY3" fmla="*/ 0 h 3467100"/>
              <a:gd name="connsiteX0" fmla="*/ 61912 w 632370"/>
              <a:gd name="connsiteY0" fmla="*/ 3604185 h 3604185"/>
              <a:gd name="connsiteX1" fmla="*/ 80962 w 632370"/>
              <a:gd name="connsiteY1" fmla="*/ 1013385 h 3604185"/>
              <a:gd name="connsiteX2" fmla="*/ 547687 w 632370"/>
              <a:gd name="connsiteY2" fmla="*/ 137085 h 3604185"/>
              <a:gd name="connsiteX3" fmla="*/ 589063 w 632370"/>
              <a:gd name="connsiteY3" fmla="*/ 190873 h 3604185"/>
              <a:gd name="connsiteX0" fmla="*/ 61912 w 547687"/>
              <a:gd name="connsiteY0" fmla="*/ 3467100 h 3467100"/>
              <a:gd name="connsiteX1" fmla="*/ 80962 w 547687"/>
              <a:gd name="connsiteY1" fmla="*/ 876300 h 3467100"/>
              <a:gd name="connsiteX2" fmla="*/ 547687 w 547687"/>
              <a:gd name="connsiteY2" fmla="*/ 0 h 3467100"/>
              <a:gd name="connsiteX0" fmla="*/ 61912 w 547687"/>
              <a:gd name="connsiteY0" fmla="*/ 3467100 h 3467100"/>
              <a:gd name="connsiteX1" fmla="*/ 80962 w 547687"/>
              <a:gd name="connsiteY1" fmla="*/ 876300 h 3467100"/>
              <a:gd name="connsiteX2" fmla="*/ 547687 w 547687"/>
              <a:gd name="connsiteY2" fmla="*/ 0 h 3467100"/>
              <a:gd name="connsiteX0" fmla="*/ 30956 w 516731"/>
              <a:gd name="connsiteY0" fmla="*/ 3467100 h 3467100"/>
              <a:gd name="connsiteX1" fmla="*/ 50006 w 516731"/>
              <a:gd name="connsiteY1" fmla="*/ 876300 h 3467100"/>
              <a:gd name="connsiteX2" fmla="*/ 516731 w 516731"/>
              <a:gd name="connsiteY2" fmla="*/ 0 h 3467100"/>
              <a:gd name="connsiteX0" fmla="*/ 61912 w 547687"/>
              <a:gd name="connsiteY0" fmla="*/ 3467100 h 3467100"/>
              <a:gd name="connsiteX1" fmla="*/ 80962 w 547687"/>
              <a:gd name="connsiteY1" fmla="*/ 876300 h 3467100"/>
              <a:gd name="connsiteX2" fmla="*/ 547687 w 547687"/>
              <a:gd name="connsiteY2" fmla="*/ 0 h 3467100"/>
            </a:gdLst>
            <a:ahLst/>
            <a:cxnLst>
              <a:cxn ang="0">
                <a:pos x="connsiteX0" y="connsiteY0"/>
              </a:cxn>
              <a:cxn ang="0">
                <a:pos x="connsiteX1" y="connsiteY1"/>
              </a:cxn>
              <a:cxn ang="0">
                <a:pos x="connsiteX2" y="connsiteY2"/>
              </a:cxn>
            </a:cxnLst>
            <a:rect l="l" t="t" r="r" b="b"/>
            <a:pathLst>
              <a:path w="547687" h="3467100">
                <a:moveTo>
                  <a:pt x="61912" y="3467100"/>
                </a:moveTo>
                <a:cubicBezTo>
                  <a:pt x="30956" y="2460625"/>
                  <a:pt x="0" y="1454150"/>
                  <a:pt x="80962" y="876300"/>
                </a:cubicBezTo>
                <a:cubicBezTo>
                  <a:pt x="161924" y="298450"/>
                  <a:pt x="359565" y="8821"/>
                  <a:pt x="547687" y="0"/>
                </a:cubicBezTo>
              </a:path>
            </a:pathLst>
          </a:custGeom>
          <a:noFill/>
          <a:ln w="127000" cap="flat" cmpd="dbl"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65" name="Freeform 264"/>
          <p:cNvSpPr/>
          <p:nvPr/>
        </p:nvSpPr>
        <p:spPr bwMode="auto">
          <a:xfrm>
            <a:off x="4375746" y="2583427"/>
            <a:ext cx="177204" cy="4274573"/>
          </a:xfrm>
          <a:custGeom>
            <a:avLst/>
            <a:gdLst>
              <a:gd name="connsiteX0" fmla="*/ 9525 w 192087"/>
              <a:gd name="connsiteY0" fmla="*/ 0 h 3114675"/>
              <a:gd name="connsiteX1" fmla="*/ 190500 w 192087"/>
              <a:gd name="connsiteY1" fmla="*/ 304800 h 3114675"/>
              <a:gd name="connsiteX2" fmla="*/ 0 w 192087"/>
              <a:gd name="connsiteY2" fmla="*/ 1000125 h 3114675"/>
              <a:gd name="connsiteX3" fmla="*/ 190500 w 192087"/>
              <a:gd name="connsiteY3" fmla="*/ 1571625 h 3114675"/>
              <a:gd name="connsiteX4" fmla="*/ 9525 w 192087"/>
              <a:gd name="connsiteY4" fmla="*/ 2362200 h 3114675"/>
              <a:gd name="connsiteX5" fmla="*/ 190500 w 192087"/>
              <a:gd name="connsiteY5" fmla="*/ 3114675 h 311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087" h="3114675">
                <a:moveTo>
                  <a:pt x="9525" y="0"/>
                </a:moveTo>
                <a:cubicBezTo>
                  <a:pt x="100806" y="69056"/>
                  <a:pt x="192087" y="138113"/>
                  <a:pt x="190500" y="304800"/>
                </a:cubicBezTo>
                <a:cubicBezTo>
                  <a:pt x="188913" y="471487"/>
                  <a:pt x="0" y="788988"/>
                  <a:pt x="0" y="1000125"/>
                </a:cubicBezTo>
                <a:cubicBezTo>
                  <a:pt x="0" y="1211262"/>
                  <a:pt x="188913" y="1344613"/>
                  <a:pt x="190500" y="1571625"/>
                </a:cubicBezTo>
                <a:cubicBezTo>
                  <a:pt x="192087" y="1798637"/>
                  <a:pt x="9525" y="2105025"/>
                  <a:pt x="9525" y="2362200"/>
                </a:cubicBezTo>
                <a:cubicBezTo>
                  <a:pt x="9525" y="2619375"/>
                  <a:pt x="100012" y="2867025"/>
                  <a:pt x="190500" y="3114675"/>
                </a:cubicBezTo>
              </a:path>
            </a:pathLst>
          </a:custGeom>
          <a:noFill/>
          <a:ln w="38100" cap="flat" cmpd="sng" algn="ctr">
            <a:solidFill>
              <a:schemeClr val="accent6">
                <a:lumMod val="5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grpSp>
        <p:nvGrpSpPr>
          <p:cNvPr id="17" name="Group 236"/>
          <p:cNvGrpSpPr/>
          <p:nvPr/>
        </p:nvGrpSpPr>
        <p:grpSpPr>
          <a:xfrm>
            <a:off x="537882" y="6078071"/>
            <a:ext cx="3657600" cy="45719"/>
            <a:chOff x="537882" y="6078071"/>
            <a:chExt cx="3657600" cy="45719"/>
          </a:xfrm>
          <a:solidFill>
            <a:schemeClr val="accent2">
              <a:lumMod val="50000"/>
            </a:schemeClr>
          </a:solidFill>
        </p:grpSpPr>
        <p:sp>
          <p:nvSpPr>
            <p:cNvPr id="236" name="Rectangle 235"/>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19" name="Straight Connector 218"/>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25" name="Straight Connector 224"/>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grpSp>
        <p:nvGrpSpPr>
          <p:cNvPr id="18" name="Group 237"/>
          <p:cNvGrpSpPr/>
          <p:nvPr/>
        </p:nvGrpSpPr>
        <p:grpSpPr>
          <a:xfrm>
            <a:off x="537882" y="6230471"/>
            <a:ext cx="3657600" cy="45719"/>
            <a:chOff x="537882" y="6078071"/>
            <a:chExt cx="3657600" cy="45719"/>
          </a:xfrm>
          <a:solidFill>
            <a:schemeClr val="accent2">
              <a:lumMod val="50000"/>
            </a:schemeClr>
          </a:solidFill>
        </p:grpSpPr>
        <p:sp>
          <p:nvSpPr>
            <p:cNvPr id="239" name="Rectangle 238"/>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40" name="Straight Connector 239"/>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41" name="Straight Connector 240"/>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grpSp>
        <p:nvGrpSpPr>
          <p:cNvPr id="19" name="Group 241"/>
          <p:cNvGrpSpPr/>
          <p:nvPr/>
        </p:nvGrpSpPr>
        <p:grpSpPr>
          <a:xfrm>
            <a:off x="537882" y="6382871"/>
            <a:ext cx="3657600" cy="45719"/>
            <a:chOff x="537882" y="6078071"/>
            <a:chExt cx="3657600" cy="45719"/>
          </a:xfrm>
          <a:solidFill>
            <a:schemeClr val="accent2">
              <a:lumMod val="50000"/>
            </a:schemeClr>
          </a:solidFill>
        </p:grpSpPr>
        <p:sp>
          <p:nvSpPr>
            <p:cNvPr id="243" name="Rectangle 242"/>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44" name="Straight Connector 243"/>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45" name="Straight Connector 244"/>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sp>
        <p:nvSpPr>
          <p:cNvPr id="268" name="Flowchart: Collate 267"/>
          <p:cNvSpPr/>
          <p:nvPr/>
        </p:nvSpPr>
        <p:spPr bwMode="auto">
          <a:xfrm>
            <a:off x="419999" y="6521928"/>
            <a:ext cx="152400" cy="133350"/>
          </a:xfrm>
          <a:prstGeom prst="flowChartCollat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69" name="Flowchart: Collate 268"/>
          <p:cNvSpPr/>
          <p:nvPr/>
        </p:nvSpPr>
        <p:spPr bwMode="auto">
          <a:xfrm>
            <a:off x="4142476" y="6589502"/>
            <a:ext cx="152400" cy="133350"/>
          </a:xfrm>
          <a:prstGeom prst="flowChartCollat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70" name="Rounded Rectangle 269"/>
          <p:cNvSpPr/>
          <p:nvPr/>
        </p:nvSpPr>
        <p:spPr bwMode="auto">
          <a:xfrm>
            <a:off x="1733550" y="-228600"/>
            <a:ext cx="2476500" cy="1476375"/>
          </a:xfrm>
          <a:prstGeom prst="roundRect">
            <a:avLst/>
          </a:prstGeom>
          <a:solidFill>
            <a:schemeClr val="accent6">
              <a:lumMod val="50000"/>
            </a:schemeClr>
          </a:solid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grpSp>
        <p:nvGrpSpPr>
          <p:cNvPr id="20" name="Group 273"/>
          <p:cNvGrpSpPr/>
          <p:nvPr/>
        </p:nvGrpSpPr>
        <p:grpSpPr>
          <a:xfrm rot="16200000" flipV="1">
            <a:off x="1572366" y="498478"/>
            <a:ext cx="666088" cy="2100882"/>
            <a:chOff x="4090416" y="3002541"/>
            <a:chExt cx="613258" cy="3603762"/>
          </a:xfrm>
        </p:grpSpPr>
        <p:sp>
          <p:nvSpPr>
            <p:cNvPr id="275" name="Freeform 274"/>
            <p:cNvSpPr/>
            <p:nvPr/>
          </p:nvSpPr>
          <p:spPr bwMode="auto">
            <a:xfrm>
              <a:off x="4090416" y="3002541"/>
              <a:ext cx="613258" cy="3603762"/>
            </a:xfrm>
            <a:custGeom>
              <a:avLst/>
              <a:gdLst>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965328"/>
                <a:gd name="connsiteY0" fmla="*/ 84474 h 4007860"/>
                <a:gd name="connsiteX1" fmla="*/ 86563 w 965328"/>
                <a:gd name="connsiteY1" fmla="*/ 1159809 h 4007860"/>
                <a:gd name="connsiteX2" fmla="*/ 86563 w 965328"/>
                <a:gd name="connsiteY2" fmla="*/ 3603086 h 4007860"/>
                <a:gd name="connsiteX3" fmla="*/ 159715 w 965328"/>
                <a:gd name="connsiteY3" fmla="*/ 3588455 h 4007860"/>
                <a:gd name="connsiteX4" fmla="*/ 188976 w 965328"/>
                <a:gd name="connsiteY4" fmla="*/ 1093972 h 4007860"/>
                <a:gd name="connsiteX5" fmla="*/ 613258 w 965328"/>
                <a:gd name="connsiteY5" fmla="*/ 164942 h 4007860"/>
                <a:gd name="connsiteX6" fmla="*/ 605942 w 96532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88976 w 613258"/>
                <a:gd name="connsiteY4" fmla="*/ 1093972 h 3603762"/>
                <a:gd name="connsiteX5" fmla="*/ 613258 w 613258"/>
                <a:gd name="connsiteY5" fmla="*/ 164942 h 3603762"/>
                <a:gd name="connsiteX6" fmla="*/ 605942 w 613258"/>
                <a:gd name="connsiteY6" fmla="*/ 84474 h 3603762"/>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59715 w 613258"/>
                <a:gd name="connsiteY4" fmla="*/ 1174440 h 3603762"/>
                <a:gd name="connsiteX5" fmla="*/ 613258 w 613258"/>
                <a:gd name="connsiteY5" fmla="*/ 164942 h 3603762"/>
                <a:gd name="connsiteX6" fmla="*/ 605942 w 613258"/>
                <a:gd name="connsiteY6" fmla="*/ 84474 h 3603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258" h="3603762">
                  <a:moveTo>
                    <a:pt x="605942" y="84474"/>
                  </a:moveTo>
                  <a:cubicBezTo>
                    <a:pt x="264663" y="195964"/>
                    <a:pt x="173126" y="573374"/>
                    <a:pt x="86563" y="1159809"/>
                  </a:cubicBezTo>
                  <a:cubicBezTo>
                    <a:pt x="0" y="1746244"/>
                    <a:pt x="74371" y="3198312"/>
                    <a:pt x="86563" y="3603086"/>
                  </a:cubicBezTo>
                  <a:cubicBezTo>
                    <a:pt x="144023" y="3591400"/>
                    <a:pt x="133592" y="3603762"/>
                    <a:pt x="159715" y="3588455"/>
                  </a:cubicBezTo>
                  <a:cubicBezTo>
                    <a:pt x="176784" y="3170269"/>
                    <a:pt x="84125" y="1745025"/>
                    <a:pt x="159715" y="1174440"/>
                  </a:cubicBezTo>
                  <a:cubicBezTo>
                    <a:pt x="235305" y="603855"/>
                    <a:pt x="372967" y="198609"/>
                    <a:pt x="613258" y="164942"/>
                  </a:cubicBezTo>
                  <a:cubicBezTo>
                    <a:pt x="600052" y="0"/>
                    <a:pt x="612243" y="126893"/>
                    <a:pt x="605942" y="84474"/>
                  </a:cubicBezTo>
                  <a:close/>
                </a:path>
              </a:pathLst>
            </a:cu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76" name="Freeform 275"/>
            <p:cNvSpPr/>
            <p:nvPr/>
          </p:nvSpPr>
          <p:spPr bwMode="auto">
            <a:xfrm>
              <a:off x="4155453" y="3133725"/>
              <a:ext cx="547687" cy="3467100"/>
            </a:xfrm>
            <a:custGeom>
              <a:avLst/>
              <a:gdLst>
                <a:gd name="connsiteX0" fmla="*/ 61912 w 547687"/>
                <a:gd name="connsiteY0" fmla="*/ 3467100 h 3467100"/>
                <a:gd name="connsiteX1" fmla="*/ 80962 w 547687"/>
                <a:gd name="connsiteY1" fmla="*/ 876300 h 3467100"/>
                <a:gd name="connsiteX2" fmla="*/ 547687 w 547687"/>
                <a:gd name="connsiteY2" fmla="*/ 0 h 3467100"/>
                <a:gd name="connsiteX3" fmla="*/ 547687 w 547687"/>
                <a:gd name="connsiteY3" fmla="*/ 0 h 3467100"/>
                <a:gd name="connsiteX0" fmla="*/ 61912 w 632370"/>
                <a:gd name="connsiteY0" fmla="*/ 3604185 h 3604185"/>
                <a:gd name="connsiteX1" fmla="*/ 80962 w 632370"/>
                <a:gd name="connsiteY1" fmla="*/ 1013385 h 3604185"/>
                <a:gd name="connsiteX2" fmla="*/ 547687 w 632370"/>
                <a:gd name="connsiteY2" fmla="*/ 137085 h 3604185"/>
                <a:gd name="connsiteX3" fmla="*/ 589063 w 632370"/>
                <a:gd name="connsiteY3" fmla="*/ 190873 h 3604185"/>
                <a:gd name="connsiteX0" fmla="*/ 61912 w 547687"/>
                <a:gd name="connsiteY0" fmla="*/ 3467100 h 3467100"/>
                <a:gd name="connsiteX1" fmla="*/ 80962 w 547687"/>
                <a:gd name="connsiteY1" fmla="*/ 876300 h 3467100"/>
                <a:gd name="connsiteX2" fmla="*/ 547687 w 547687"/>
                <a:gd name="connsiteY2" fmla="*/ 0 h 3467100"/>
                <a:gd name="connsiteX0" fmla="*/ 61912 w 547687"/>
                <a:gd name="connsiteY0" fmla="*/ 3467100 h 3467100"/>
                <a:gd name="connsiteX1" fmla="*/ 80962 w 547687"/>
                <a:gd name="connsiteY1" fmla="*/ 876300 h 3467100"/>
                <a:gd name="connsiteX2" fmla="*/ 547687 w 547687"/>
                <a:gd name="connsiteY2" fmla="*/ 0 h 3467100"/>
                <a:gd name="connsiteX0" fmla="*/ 30956 w 516731"/>
                <a:gd name="connsiteY0" fmla="*/ 3467100 h 3467100"/>
                <a:gd name="connsiteX1" fmla="*/ 50006 w 516731"/>
                <a:gd name="connsiteY1" fmla="*/ 876300 h 3467100"/>
                <a:gd name="connsiteX2" fmla="*/ 516731 w 516731"/>
                <a:gd name="connsiteY2" fmla="*/ 0 h 3467100"/>
                <a:gd name="connsiteX0" fmla="*/ 61912 w 547687"/>
                <a:gd name="connsiteY0" fmla="*/ 3467100 h 3467100"/>
                <a:gd name="connsiteX1" fmla="*/ 80962 w 547687"/>
                <a:gd name="connsiteY1" fmla="*/ 876300 h 3467100"/>
                <a:gd name="connsiteX2" fmla="*/ 547687 w 547687"/>
                <a:gd name="connsiteY2" fmla="*/ 0 h 3467100"/>
              </a:gdLst>
              <a:ahLst/>
              <a:cxnLst>
                <a:cxn ang="0">
                  <a:pos x="connsiteX0" y="connsiteY0"/>
                </a:cxn>
                <a:cxn ang="0">
                  <a:pos x="connsiteX1" y="connsiteY1"/>
                </a:cxn>
                <a:cxn ang="0">
                  <a:pos x="connsiteX2" y="connsiteY2"/>
                </a:cxn>
              </a:cxnLst>
              <a:rect l="l" t="t" r="r" b="b"/>
              <a:pathLst>
                <a:path w="547687" h="3467100">
                  <a:moveTo>
                    <a:pt x="61912" y="3467100"/>
                  </a:moveTo>
                  <a:cubicBezTo>
                    <a:pt x="30956" y="2460625"/>
                    <a:pt x="0" y="1454150"/>
                    <a:pt x="80962" y="876300"/>
                  </a:cubicBezTo>
                  <a:cubicBezTo>
                    <a:pt x="161924" y="298450"/>
                    <a:pt x="359565" y="8821"/>
                    <a:pt x="547687" y="0"/>
                  </a:cubicBezTo>
                </a:path>
              </a:pathLst>
            </a:custGeom>
            <a:noFill/>
            <a:ln w="127000" cap="flat" cmpd="dbl"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grpSp>
      <p:sp>
        <p:nvSpPr>
          <p:cNvPr id="215" name="TextBox 214"/>
          <p:cNvSpPr txBox="1"/>
          <p:nvPr/>
        </p:nvSpPr>
        <p:spPr>
          <a:xfrm>
            <a:off x="4554747" y="276046"/>
            <a:ext cx="1571264" cy="523220"/>
          </a:xfrm>
          <a:prstGeom prst="rect">
            <a:avLst/>
          </a:prstGeom>
          <a:noFill/>
        </p:spPr>
        <p:txBody>
          <a:bodyPr wrap="none" rtlCol="0">
            <a:noAutofit/>
          </a:bodyPr>
          <a:lstStyle/>
          <a:p>
            <a:r>
              <a:rPr lang="en-US" dirty="0">
                <a:solidFill>
                  <a:srgbClr val="000000"/>
                </a:solidFill>
              </a:rPr>
              <a:t>Half flow</a:t>
            </a:r>
          </a:p>
        </p:txBody>
      </p:sp>
      <p:sp>
        <p:nvSpPr>
          <p:cNvPr id="217" name="Rectangle 216"/>
          <p:cNvSpPr/>
          <p:nvPr/>
        </p:nvSpPr>
        <p:spPr bwMode="auto">
          <a:xfrm>
            <a:off x="1466850" y="-438150"/>
            <a:ext cx="3009900" cy="438150"/>
          </a:xfrm>
          <a:prstGeom prst="rect">
            <a:avLst/>
          </a:prstGeom>
          <a:solidFill>
            <a:schemeClr val="bg1"/>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eaLnBrk="1" hangingPunct="1"/>
            <a:endParaRPr lang="en-US" sz="1800">
              <a:solidFill>
                <a:srgbClr val="000000"/>
              </a:solidFill>
              <a:latin typeface="Century Gothic" pitchFamily="34" charset="0"/>
              <a:cs typeface="Arial" charset="0"/>
            </a:endParaRPr>
          </a:p>
        </p:txBody>
      </p:sp>
      <p:sp>
        <p:nvSpPr>
          <p:cNvPr id="214" name="Rectangle 213"/>
          <p:cNvSpPr/>
          <p:nvPr/>
        </p:nvSpPr>
        <p:spPr bwMode="auto">
          <a:xfrm>
            <a:off x="469126" y="1415332"/>
            <a:ext cx="45719" cy="159026"/>
          </a:xfrm>
          <a:prstGeom prst="rec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eaLnBrk="1" hangingPunct="1"/>
            <a:endParaRPr lang="en-US" sz="1800">
              <a:solidFill>
                <a:srgbClr val="000000"/>
              </a:solidFill>
              <a:latin typeface="Century Gothic" pitchFamily="34" charset="0"/>
              <a:cs typeface="Arial" charset="0"/>
            </a:endParaRPr>
          </a:p>
        </p:txBody>
      </p:sp>
    </p:spTree>
    <p:extLst>
      <p:ext uri="{BB962C8B-B14F-4D97-AF65-F5344CB8AC3E}">
        <p14:creationId xmlns:p14="http://schemas.microsoft.com/office/powerpoint/2010/main" val="2291572352"/>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401" name="Rectangle 194"/>
          <p:cNvSpPr>
            <a:spLocks noChangeArrowheads="1"/>
          </p:cNvSpPr>
          <p:nvPr/>
        </p:nvSpPr>
        <p:spPr bwMode="auto">
          <a:xfrm>
            <a:off x="4412125" y="1778329"/>
            <a:ext cx="209895" cy="4930120"/>
          </a:xfrm>
          <a:prstGeom prst="rect">
            <a:avLst/>
          </a:prstGeom>
          <a:noFill/>
          <a:ln w="28575" algn="ctr">
            <a:solidFill>
              <a:srgbClr val="000000"/>
            </a:solidFill>
            <a:round/>
            <a:headEnd type="none" w="lg" len="med"/>
            <a:tailEnd type="none" w="lg" len="med"/>
          </a:ln>
        </p:spPr>
        <p:txBody>
          <a:bodyPr wrap="square">
            <a:noAutofit/>
          </a:bodyPr>
          <a:lstStyle/>
          <a:p>
            <a:pPr>
              <a:spcBef>
                <a:spcPct val="50000"/>
              </a:spcBef>
            </a:pPr>
            <a:endParaRPr lang="en-US">
              <a:solidFill>
                <a:srgbClr val="000000"/>
              </a:solidFill>
            </a:endParaRPr>
          </a:p>
        </p:txBody>
      </p:sp>
      <p:sp>
        <p:nvSpPr>
          <p:cNvPr id="256" name="Rectangle 112"/>
          <p:cNvSpPr>
            <a:spLocks noChangeArrowheads="1"/>
          </p:cNvSpPr>
          <p:nvPr/>
        </p:nvSpPr>
        <p:spPr bwMode="auto">
          <a:xfrm>
            <a:off x="4426228" y="6381750"/>
            <a:ext cx="183872" cy="321583"/>
          </a:xfrm>
          <a:prstGeom prst="rect">
            <a:avLst/>
          </a:prstGeom>
          <a:solidFill>
            <a:schemeClr val="accent2">
              <a:lumMod val="50000"/>
            </a:schemeClr>
          </a:solidFill>
          <a:ln w="12700">
            <a:noFill/>
            <a:miter lim="800000"/>
            <a:headEnd type="none" w="lg" len="med"/>
            <a:tailEnd type="none" w="lg" len="med"/>
          </a:ln>
        </p:spPr>
        <p:txBody>
          <a:bodyPr wrap="square" anchor="ctr">
            <a:noAutofit/>
          </a:bodyPr>
          <a:lstStyle/>
          <a:p>
            <a:endParaRPr lang="en-US">
              <a:solidFill>
                <a:srgbClr val="000000"/>
              </a:solidFill>
            </a:endParaRPr>
          </a:p>
        </p:txBody>
      </p:sp>
      <p:sp>
        <p:nvSpPr>
          <p:cNvPr id="13399" name="Rectangle 112"/>
          <p:cNvSpPr>
            <a:spLocks noChangeArrowheads="1"/>
          </p:cNvSpPr>
          <p:nvPr/>
        </p:nvSpPr>
        <p:spPr bwMode="auto">
          <a:xfrm>
            <a:off x="6819106" y="6410155"/>
            <a:ext cx="646113" cy="523875"/>
          </a:xfrm>
          <a:prstGeom prst="rect">
            <a:avLst/>
          </a:prstGeom>
          <a:solidFill>
            <a:srgbClr val="8EAED2"/>
          </a:solidFill>
          <a:ln w="12700">
            <a:noFill/>
            <a:miter lim="800000"/>
            <a:headEnd type="none" w="lg" len="med"/>
            <a:tailEnd type="none" w="lg" len="med"/>
          </a:ln>
        </p:spPr>
        <p:txBody>
          <a:bodyPr anchor="ctr">
            <a:noAutofit/>
          </a:bodyPr>
          <a:lstStyle/>
          <a:p>
            <a:endParaRPr lang="en-US">
              <a:solidFill>
                <a:srgbClr val="000000"/>
              </a:solidFill>
            </a:endParaRPr>
          </a:p>
        </p:txBody>
      </p:sp>
      <p:sp>
        <p:nvSpPr>
          <p:cNvPr id="13314" name="Rectangle 185"/>
          <p:cNvSpPr>
            <a:spLocks noChangeArrowheads="1"/>
          </p:cNvSpPr>
          <p:nvPr/>
        </p:nvSpPr>
        <p:spPr bwMode="auto">
          <a:xfrm>
            <a:off x="6224169" y="6024785"/>
            <a:ext cx="3195876" cy="351951"/>
          </a:xfrm>
          <a:prstGeom prst="rect">
            <a:avLst/>
          </a:prstGeom>
          <a:solidFill>
            <a:srgbClr val="8EAED2"/>
          </a:solidFill>
          <a:ln w="12700" algn="ctr">
            <a:solidFill>
              <a:schemeClr val="bg2"/>
            </a:solidFill>
            <a:round/>
            <a:headEnd type="none" w="lg" len="med"/>
            <a:tailEnd type="none" w="lg" len="med"/>
          </a:ln>
        </p:spPr>
        <p:txBody>
          <a:bodyPr>
            <a:noAutofit/>
          </a:bodyPr>
          <a:lstStyle/>
          <a:p>
            <a:pPr>
              <a:spcBef>
                <a:spcPct val="50000"/>
              </a:spcBef>
            </a:pPr>
            <a:endParaRPr lang="en-US">
              <a:solidFill>
                <a:srgbClr val="000000"/>
              </a:solidFill>
            </a:endParaRPr>
          </a:p>
        </p:txBody>
      </p:sp>
      <p:sp>
        <p:nvSpPr>
          <p:cNvPr id="13330" name="Line 117"/>
          <p:cNvSpPr>
            <a:spLocks noChangeShapeType="1"/>
          </p:cNvSpPr>
          <p:nvPr/>
        </p:nvSpPr>
        <p:spPr bwMode="auto">
          <a:xfrm>
            <a:off x="8851826" y="1734531"/>
            <a:ext cx="0" cy="4183811"/>
          </a:xfrm>
          <a:prstGeom prst="line">
            <a:avLst/>
          </a:prstGeom>
          <a:noFill/>
          <a:ln w="12700">
            <a:solidFill>
              <a:schemeClr val="tx1"/>
            </a:solidFill>
            <a:round/>
            <a:headEnd type="none" w="lg" len="med"/>
            <a:tailEnd type="none" w="lg" len="med"/>
          </a:ln>
        </p:spPr>
        <p:txBody>
          <a:bodyPr wrap="square" anchor="ctr">
            <a:noAutofit/>
          </a:bodyPr>
          <a:lstStyle/>
          <a:p>
            <a:endParaRPr lang="en-US">
              <a:solidFill>
                <a:srgbClr val="000000"/>
              </a:solidFill>
            </a:endParaRPr>
          </a:p>
        </p:txBody>
      </p:sp>
      <p:sp>
        <p:nvSpPr>
          <p:cNvPr id="13331" name="Line 119"/>
          <p:cNvSpPr>
            <a:spLocks noChangeShapeType="1"/>
          </p:cNvSpPr>
          <p:nvPr/>
        </p:nvSpPr>
        <p:spPr bwMode="auto">
          <a:xfrm>
            <a:off x="1342937" y="2009330"/>
            <a:ext cx="3110668" cy="0"/>
          </a:xfrm>
          <a:prstGeom prst="line">
            <a:avLst/>
          </a:prstGeom>
          <a:noFill/>
          <a:ln w="12700">
            <a:solidFill>
              <a:schemeClr val="tx1"/>
            </a:solidFill>
            <a:prstDash val="dash"/>
            <a:round/>
            <a:headEnd type="none" w="lg" len="med"/>
            <a:tailEnd type="none" w="lg" len="med"/>
          </a:ln>
        </p:spPr>
        <p:txBody>
          <a:bodyPr wrap="square" anchor="ctr">
            <a:noAutofit/>
          </a:bodyPr>
          <a:lstStyle/>
          <a:p>
            <a:endParaRPr lang="en-US">
              <a:solidFill>
                <a:srgbClr val="000000"/>
              </a:solidFill>
            </a:endParaRPr>
          </a:p>
        </p:txBody>
      </p:sp>
      <p:sp>
        <p:nvSpPr>
          <p:cNvPr id="13394" name="Rectangle 115"/>
          <p:cNvSpPr>
            <a:spLocks noChangeArrowheads="1"/>
          </p:cNvSpPr>
          <p:nvPr/>
        </p:nvSpPr>
        <p:spPr bwMode="auto">
          <a:xfrm>
            <a:off x="8440516" y="5823456"/>
            <a:ext cx="822622" cy="350748"/>
          </a:xfrm>
          <a:prstGeom prst="rect">
            <a:avLst/>
          </a:prstGeom>
          <a:solidFill>
            <a:srgbClr val="F14343"/>
          </a:solidFill>
          <a:ln w="12700">
            <a:solidFill>
              <a:schemeClr val="tx1"/>
            </a:solidFill>
            <a:miter lim="800000"/>
            <a:headEnd type="none" w="lg" len="med"/>
            <a:tailEnd type="none" w="lg" len="med"/>
          </a:ln>
        </p:spPr>
        <p:txBody>
          <a:bodyPr wrap="square" anchor="ctr">
            <a:noAutofit/>
          </a:bodyPr>
          <a:lstStyle/>
          <a:p>
            <a:endParaRPr lang="en-US">
              <a:solidFill>
                <a:srgbClr val="000000"/>
              </a:solidFill>
            </a:endParaRPr>
          </a:p>
        </p:txBody>
      </p:sp>
      <p:grpSp>
        <p:nvGrpSpPr>
          <p:cNvPr id="2" name="Group 214"/>
          <p:cNvGrpSpPr/>
          <p:nvPr/>
        </p:nvGrpSpPr>
        <p:grpSpPr>
          <a:xfrm>
            <a:off x="6472238" y="4264025"/>
            <a:ext cx="328612" cy="1816141"/>
            <a:chOff x="6472238" y="4264025"/>
            <a:chExt cx="328612" cy="2157413"/>
          </a:xfrm>
        </p:grpSpPr>
        <p:pic>
          <p:nvPicPr>
            <p:cNvPr id="13317" name="Picture 23"/>
            <p:cNvPicPr>
              <a:picLocks noChangeAspect="1" noChangeArrowheads="1"/>
            </p:cNvPicPr>
            <p:nvPr/>
          </p:nvPicPr>
          <p:blipFill>
            <a:blip r:embed="rId3" cstate="print"/>
            <a:srcRect/>
            <a:stretch>
              <a:fillRect/>
            </a:stretch>
          </p:blipFill>
          <p:spPr bwMode="auto">
            <a:xfrm>
              <a:off x="6472238" y="4264025"/>
              <a:ext cx="130175" cy="2157413"/>
            </a:xfrm>
            <a:prstGeom prst="rect">
              <a:avLst/>
            </a:prstGeom>
            <a:noFill/>
            <a:ln w="12700">
              <a:noFill/>
              <a:miter lim="800000"/>
              <a:headEnd type="none" w="lg" len="med"/>
              <a:tailEnd type="none" w="lg" len="med"/>
            </a:ln>
          </p:spPr>
        </p:pic>
        <p:grpSp>
          <p:nvGrpSpPr>
            <p:cNvPr id="3" name="Group 24"/>
            <p:cNvGrpSpPr>
              <a:grpSpLocks/>
            </p:cNvGrpSpPr>
            <p:nvPr/>
          </p:nvGrpSpPr>
          <p:grpSpPr bwMode="auto">
            <a:xfrm>
              <a:off x="6646863" y="4275138"/>
              <a:ext cx="153987" cy="2084387"/>
              <a:chOff x="3703" y="1140"/>
              <a:chExt cx="144" cy="1959"/>
            </a:xfrm>
          </p:grpSpPr>
          <p:sp>
            <p:nvSpPr>
              <p:cNvPr id="13426" name="Line 25"/>
              <p:cNvSpPr>
                <a:spLocks noChangeShapeType="1"/>
              </p:cNvSpPr>
              <p:nvPr/>
            </p:nvSpPr>
            <p:spPr bwMode="auto">
              <a:xfrm flipV="1">
                <a:off x="3847" y="1524"/>
                <a:ext cx="0" cy="1575"/>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27" name="Line 26"/>
              <p:cNvSpPr>
                <a:spLocks noChangeShapeType="1"/>
              </p:cNvSpPr>
              <p:nvPr/>
            </p:nvSpPr>
            <p:spPr bwMode="auto">
              <a:xfrm flipH="1">
                <a:off x="3703" y="261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8" name="Line 27"/>
              <p:cNvSpPr>
                <a:spLocks noChangeShapeType="1"/>
              </p:cNvSpPr>
              <p:nvPr/>
            </p:nvSpPr>
            <p:spPr bwMode="auto">
              <a:xfrm flipH="1">
                <a:off x="3703" y="252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9" name="Line 28"/>
              <p:cNvSpPr>
                <a:spLocks noChangeShapeType="1"/>
              </p:cNvSpPr>
              <p:nvPr/>
            </p:nvSpPr>
            <p:spPr bwMode="auto">
              <a:xfrm flipH="1">
                <a:off x="3703" y="242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0" name="Line 29"/>
              <p:cNvSpPr>
                <a:spLocks noChangeShapeType="1"/>
              </p:cNvSpPr>
              <p:nvPr/>
            </p:nvSpPr>
            <p:spPr bwMode="auto">
              <a:xfrm flipH="1">
                <a:off x="3703" y="233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1" name="Line 30"/>
              <p:cNvSpPr>
                <a:spLocks noChangeShapeType="1"/>
              </p:cNvSpPr>
              <p:nvPr/>
            </p:nvSpPr>
            <p:spPr bwMode="auto">
              <a:xfrm flipH="1">
                <a:off x="3703" y="223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2" name="Line 31"/>
              <p:cNvSpPr>
                <a:spLocks noChangeShapeType="1"/>
              </p:cNvSpPr>
              <p:nvPr/>
            </p:nvSpPr>
            <p:spPr bwMode="auto">
              <a:xfrm flipH="1">
                <a:off x="3703" y="213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3" name="Line 32"/>
              <p:cNvSpPr>
                <a:spLocks noChangeShapeType="1"/>
              </p:cNvSpPr>
              <p:nvPr/>
            </p:nvSpPr>
            <p:spPr bwMode="auto">
              <a:xfrm flipH="1">
                <a:off x="3703" y="204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4" name="Line 33"/>
              <p:cNvSpPr>
                <a:spLocks noChangeShapeType="1"/>
              </p:cNvSpPr>
              <p:nvPr/>
            </p:nvSpPr>
            <p:spPr bwMode="auto">
              <a:xfrm flipH="1">
                <a:off x="3703" y="194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5" name="Line 34"/>
              <p:cNvSpPr>
                <a:spLocks noChangeShapeType="1"/>
              </p:cNvSpPr>
              <p:nvPr/>
            </p:nvSpPr>
            <p:spPr bwMode="auto">
              <a:xfrm flipH="1">
                <a:off x="3703" y="185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6" name="Line 35"/>
              <p:cNvSpPr>
                <a:spLocks noChangeShapeType="1"/>
              </p:cNvSpPr>
              <p:nvPr/>
            </p:nvSpPr>
            <p:spPr bwMode="auto">
              <a:xfrm flipH="1">
                <a:off x="3703" y="175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7" name="Line 36"/>
              <p:cNvSpPr>
                <a:spLocks noChangeShapeType="1"/>
              </p:cNvSpPr>
              <p:nvPr/>
            </p:nvSpPr>
            <p:spPr bwMode="auto">
              <a:xfrm flipH="1">
                <a:off x="3703" y="165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8" name="Line 37"/>
              <p:cNvSpPr>
                <a:spLocks noChangeShapeType="1"/>
              </p:cNvSpPr>
              <p:nvPr/>
            </p:nvSpPr>
            <p:spPr bwMode="auto">
              <a:xfrm flipH="1">
                <a:off x="3703" y="156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9" name="Line 38"/>
              <p:cNvSpPr>
                <a:spLocks noChangeShapeType="1"/>
              </p:cNvSpPr>
              <p:nvPr/>
            </p:nvSpPr>
            <p:spPr bwMode="auto">
              <a:xfrm flipH="1">
                <a:off x="3799" y="257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0" name="Line 39"/>
              <p:cNvSpPr>
                <a:spLocks noChangeShapeType="1"/>
              </p:cNvSpPr>
              <p:nvPr/>
            </p:nvSpPr>
            <p:spPr bwMode="auto">
              <a:xfrm flipH="1">
                <a:off x="3799" y="247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1" name="Line 40"/>
              <p:cNvSpPr>
                <a:spLocks noChangeShapeType="1"/>
              </p:cNvSpPr>
              <p:nvPr/>
            </p:nvSpPr>
            <p:spPr bwMode="auto">
              <a:xfrm flipH="1">
                <a:off x="3799" y="237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2" name="Line 41"/>
              <p:cNvSpPr>
                <a:spLocks noChangeShapeType="1"/>
              </p:cNvSpPr>
              <p:nvPr/>
            </p:nvSpPr>
            <p:spPr bwMode="auto">
              <a:xfrm flipH="1">
                <a:off x="3799" y="228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3" name="Line 42"/>
              <p:cNvSpPr>
                <a:spLocks noChangeShapeType="1"/>
              </p:cNvSpPr>
              <p:nvPr/>
            </p:nvSpPr>
            <p:spPr bwMode="auto">
              <a:xfrm flipH="1">
                <a:off x="3799" y="218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4" name="Line 43"/>
              <p:cNvSpPr>
                <a:spLocks noChangeShapeType="1"/>
              </p:cNvSpPr>
              <p:nvPr/>
            </p:nvSpPr>
            <p:spPr bwMode="auto">
              <a:xfrm flipH="1">
                <a:off x="3799" y="209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5" name="Line 44"/>
              <p:cNvSpPr>
                <a:spLocks noChangeShapeType="1"/>
              </p:cNvSpPr>
              <p:nvPr/>
            </p:nvSpPr>
            <p:spPr bwMode="auto">
              <a:xfrm flipH="1">
                <a:off x="3799" y="199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6" name="Line 45"/>
              <p:cNvSpPr>
                <a:spLocks noChangeShapeType="1"/>
              </p:cNvSpPr>
              <p:nvPr/>
            </p:nvSpPr>
            <p:spPr bwMode="auto">
              <a:xfrm flipH="1">
                <a:off x="3799" y="189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7" name="Line 46"/>
              <p:cNvSpPr>
                <a:spLocks noChangeShapeType="1"/>
              </p:cNvSpPr>
              <p:nvPr/>
            </p:nvSpPr>
            <p:spPr bwMode="auto">
              <a:xfrm flipH="1">
                <a:off x="3799" y="180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8" name="Line 47"/>
              <p:cNvSpPr>
                <a:spLocks noChangeShapeType="1"/>
              </p:cNvSpPr>
              <p:nvPr/>
            </p:nvSpPr>
            <p:spPr bwMode="auto">
              <a:xfrm flipH="1">
                <a:off x="3799" y="170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9" name="Line 48"/>
              <p:cNvSpPr>
                <a:spLocks noChangeShapeType="1"/>
              </p:cNvSpPr>
              <p:nvPr/>
            </p:nvSpPr>
            <p:spPr bwMode="auto">
              <a:xfrm flipH="1">
                <a:off x="3799" y="161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0" name="Line 49"/>
              <p:cNvSpPr>
                <a:spLocks noChangeShapeType="1"/>
              </p:cNvSpPr>
              <p:nvPr/>
            </p:nvSpPr>
            <p:spPr bwMode="auto">
              <a:xfrm flipV="1">
                <a:off x="3847" y="1140"/>
                <a:ext cx="0" cy="1104"/>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1" name="Line 50"/>
              <p:cNvSpPr>
                <a:spLocks noChangeShapeType="1"/>
              </p:cNvSpPr>
              <p:nvPr/>
            </p:nvSpPr>
            <p:spPr bwMode="auto">
              <a:xfrm flipH="1">
                <a:off x="3703" y="223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2" name="Line 51"/>
              <p:cNvSpPr>
                <a:spLocks noChangeShapeType="1"/>
              </p:cNvSpPr>
              <p:nvPr/>
            </p:nvSpPr>
            <p:spPr bwMode="auto">
              <a:xfrm flipH="1">
                <a:off x="3703" y="213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3" name="Line 52"/>
              <p:cNvSpPr>
                <a:spLocks noChangeShapeType="1"/>
              </p:cNvSpPr>
              <p:nvPr/>
            </p:nvSpPr>
            <p:spPr bwMode="auto">
              <a:xfrm flipH="1">
                <a:off x="3703" y="204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4" name="Line 53"/>
              <p:cNvSpPr>
                <a:spLocks noChangeShapeType="1"/>
              </p:cNvSpPr>
              <p:nvPr/>
            </p:nvSpPr>
            <p:spPr bwMode="auto">
              <a:xfrm flipH="1">
                <a:off x="3703" y="194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5" name="Line 54"/>
              <p:cNvSpPr>
                <a:spLocks noChangeShapeType="1"/>
              </p:cNvSpPr>
              <p:nvPr/>
            </p:nvSpPr>
            <p:spPr bwMode="auto">
              <a:xfrm flipH="1">
                <a:off x="3703" y="185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6" name="Line 55"/>
              <p:cNvSpPr>
                <a:spLocks noChangeShapeType="1"/>
              </p:cNvSpPr>
              <p:nvPr/>
            </p:nvSpPr>
            <p:spPr bwMode="auto">
              <a:xfrm flipH="1">
                <a:off x="3703" y="175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7" name="Line 56"/>
              <p:cNvSpPr>
                <a:spLocks noChangeShapeType="1"/>
              </p:cNvSpPr>
              <p:nvPr/>
            </p:nvSpPr>
            <p:spPr bwMode="auto">
              <a:xfrm flipH="1">
                <a:off x="3703" y="165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8" name="Line 57"/>
              <p:cNvSpPr>
                <a:spLocks noChangeShapeType="1"/>
              </p:cNvSpPr>
              <p:nvPr/>
            </p:nvSpPr>
            <p:spPr bwMode="auto">
              <a:xfrm flipH="1">
                <a:off x="3703" y="156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9" name="Line 58"/>
              <p:cNvSpPr>
                <a:spLocks noChangeShapeType="1"/>
              </p:cNvSpPr>
              <p:nvPr/>
            </p:nvSpPr>
            <p:spPr bwMode="auto">
              <a:xfrm flipH="1">
                <a:off x="3703" y="146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0" name="Line 59"/>
              <p:cNvSpPr>
                <a:spLocks noChangeShapeType="1"/>
              </p:cNvSpPr>
              <p:nvPr/>
            </p:nvSpPr>
            <p:spPr bwMode="auto">
              <a:xfrm flipH="1">
                <a:off x="3703" y="137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1" name="Line 60"/>
              <p:cNvSpPr>
                <a:spLocks noChangeShapeType="1"/>
              </p:cNvSpPr>
              <p:nvPr/>
            </p:nvSpPr>
            <p:spPr bwMode="auto">
              <a:xfrm flipH="1">
                <a:off x="3703" y="127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2" name="Line 61"/>
              <p:cNvSpPr>
                <a:spLocks noChangeShapeType="1"/>
              </p:cNvSpPr>
              <p:nvPr/>
            </p:nvSpPr>
            <p:spPr bwMode="auto">
              <a:xfrm flipH="1">
                <a:off x="3703" y="117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3" name="Line 62"/>
              <p:cNvSpPr>
                <a:spLocks noChangeShapeType="1"/>
              </p:cNvSpPr>
              <p:nvPr/>
            </p:nvSpPr>
            <p:spPr bwMode="auto">
              <a:xfrm flipH="1">
                <a:off x="3799" y="218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4" name="Line 63"/>
              <p:cNvSpPr>
                <a:spLocks noChangeShapeType="1"/>
              </p:cNvSpPr>
              <p:nvPr/>
            </p:nvSpPr>
            <p:spPr bwMode="auto">
              <a:xfrm flipH="1">
                <a:off x="3799" y="209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5" name="Line 64"/>
              <p:cNvSpPr>
                <a:spLocks noChangeShapeType="1"/>
              </p:cNvSpPr>
              <p:nvPr/>
            </p:nvSpPr>
            <p:spPr bwMode="auto">
              <a:xfrm flipH="1">
                <a:off x="3799" y="199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6" name="Line 65"/>
              <p:cNvSpPr>
                <a:spLocks noChangeShapeType="1"/>
              </p:cNvSpPr>
              <p:nvPr/>
            </p:nvSpPr>
            <p:spPr bwMode="auto">
              <a:xfrm flipH="1">
                <a:off x="3799" y="189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7" name="Line 66"/>
              <p:cNvSpPr>
                <a:spLocks noChangeShapeType="1"/>
              </p:cNvSpPr>
              <p:nvPr/>
            </p:nvSpPr>
            <p:spPr bwMode="auto">
              <a:xfrm flipH="1">
                <a:off x="3799" y="180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8" name="Line 67"/>
              <p:cNvSpPr>
                <a:spLocks noChangeShapeType="1"/>
              </p:cNvSpPr>
              <p:nvPr/>
            </p:nvSpPr>
            <p:spPr bwMode="auto">
              <a:xfrm flipH="1">
                <a:off x="3799" y="170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9" name="Line 68"/>
              <p:cNvSpPr>
                <a:spLocks noChangeShapeType="1"/>
              </p:cNvSpPr>
              <p:nvPr/>
            </p:nvSpPr>
            <p:spPr bwMode="auto">
              <a:xfrm flipH="1">
                <a:off x="3799" y="161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0" name="Line 69"/>
              <p:cNvSpPr>
                <a:spLocks noChangeShapeType="1"/>
              </p:cNvSpPr>
              <p:nvPr/>
            </p:nvSpPr>
            <p:spPr bwMode="auto">
              <a:xfrm flipH="1">
                <a:off x="3799" y="151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1" name="Line 70"/>
              <p:cNvSpPr>
                <a:spLocks noChangeShapeType="1"/>
              </p:cNvSpPr>
              <p:nvPr/>
            </p:nvSpPr>
            <p:spPr bwMode="auto">
              <a:xfrm flipH="1">
                <a:off x="3799" y="141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2" name="Line 71"/>
              <p:cNvSpPr>
                <a:spLocks noChangeShapeType="1"/>
              </p:cNvSpPr>
              <p:nvPr/>
            </p:nvSpPr>
            <p:spPr bwMode="auto">
              <a:xfrm flipH="1">
                <a:off x="3799" y="132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3" name="Line 72"/>
              <p:cNvSpPr>
                <a:spLocks noChangeShapeType="1"/>
              </p:cNvSpPr>
              <p:nvPr/>
            </p:nvSpPr>
            <p:spPr bwMode="auto">
              <a:xfrm flipH="1">
                <a:off x="3799" y="122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4" name="Line 73"/>
              <p:cNvSpPr>
                <a:spLocks noChangeShapeType="1"/>
              </p:cNvSpPr>
              <p:nvPr/>
            </p:nvSpPr>
            <p:spPr bwMode="auto">
              <a:xfrm flipH="1">
                <a:off x="3703" y="3099"/>
                <a:ext cx="144"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75" name="Line 74"/>
              <p:cNvSpPr>
                <a:spLocks noChangeShapeType="1"/>
              </p:cNvSpPr>
              <p:nvPr/>
            </p:nvSpPr>
            <p:spPr bwMode="auto">
              <a:xfrm flipH="1">
                <a:off x="3703" y="300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6" name="Line 75"/>
              <p:cNvSpPr>
                <a:spLocks noChangeShapeType="1"/>
              </p:cNvSpPr>
              <p:nvPr/>
            </p:nvSpPr>
            <p:spPr bwMode="auto">
              <a:xfrm flipH="1">
                <a:off x="3703" y="290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7" name="Line 76"/>
              <p:cNvSpPr>
                <a:spLocks noChangeShapeType="1"/>
              </p:cNvSpPr>
              <p:nvPr/>
            </p:nvSpPr>
            <p:spPr bwMode="auto">
              <a:xfrm flipH="1">
                <a:off x="3703" y="281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8" name="Line 77"/>
              <p:cNvSpPr>
                <a:spLocks noChangeShapeType="1"/>
              </p:cNvSpPr>
              <p:nvPr/>
            </p:nvSpPr>
            <p:spPr bwMode="auto">
              <a:xfrm flipH="1">
                <a:off x="3703" y="271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9" name="Line 78"/>
              <p:cNvSpPr>
                <a:spLocks noChangeShapeType="1"/>
              </p:cNvSpPr>
              <p:nvPr/>
            </p:nvSpPr>
            <p:spPr bwMode="auto">
              <a:xfrm flipH="1">
                <a:off x="3799" y="305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0" name="Line 79"/>
              <p:cNvSpPr>
                <a:spLocks noChangeShapeType="1"/>
              </p:cNvSpPr>
              <p:nvPr/>
            </p:nvSpPr>
            <p:spPr bwMode="auto">
              <a:xfrm flipH="1">
                <a:off x="3799" y="295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1" name="Line 80"/>
              <p:cNvSpPr>
                <a:spLocks noChangeShapeType="1"/>
              </p:cNvSpPr>
              <p:nvPr/>
            </p:nvSpPr>
            <p:spPr bwMode="auto">
              <a:xfrm flipH="1">
                <a:off x="3799" y="285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2" name="Line 81"/>
              <p:cNvSpPr>
                <a:spLocks noChangeShapeType="1"/>
              </p:cNvSpPr>
              <p:nvPr/>
            </p:nvSpPr>
            <p:spPr bwMode="auto">
              <a:xfrm flipH="1">
                <a:off x="3799" y="276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3" name="Line 82"/>
              <p:cNvSpPr>
                <a:spLocks noChangeShapeType="1"/>
              </p:cNvSpPr>
              <p:nvPr/>
            </p:nvSpPr>
            <p:spPr bwMode="auto">
              <a:xfrm flipH="1">
                <a:off x="3799" y="266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grpSp>
        <p:nvGrpSpPr>
          <p:cNvPr id="4" name="Group 83"/>
          <p:cNvGrpSpPr>
            <a:grpSpLocks/>
          </p:cNvGrpSpPr>
          <p:nvPr/>
        </p:nvGrpSpPr>
        <p:grpSpPr bwMode="auto">
          <a:xfrm>
            <a:off x="6827838" y="5943775"/>
            <a:ext cx="620712" cy="88900"/>
            <a:chOff x="4147" y="3703"/>
            <a:chExt cx="391" cy="56"/>
          </a:xfrm>
        </p:grpSpPr>
        <p:sp>
          <p:nvSpPr>
            <p:cNvPr id="13421" name="Oval 84"/>
            <p:cNvSpPr>
              <a:spLocks noChangeArrowheads="1"/>
            </p:cNvSpPr>
            <p:nvPr/>
          </p:nvSpPr>
          <p:spPr bwMode="auto">
            <a:xfrm>
              <a:off x="4147"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2" name="Oval 85"/>
            <p:cNvSpPr>
              <a:spLocks noChangeArrowheads="1"/>
            </p:cNvSpPr>
            <p:nvPr/>
          </p:nvSpPr>
          <p:spPr bwMode="auto">
            <a:xfrm>
              <a:off x="4230"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3" name="Oval 86"/>
            <p:cNvSpPr>
              <a:spLocks noChangeArrowheads="1"/>
            </p:cNvSpPr>
            <p:nvPr/>
          </p:nvSpPr>
          <p:spPr bwMode="auto">
            <a:xfrm>
              <a:off x="4314"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4" name="Oval 87"/>
            <p:cNvSpPr>
              <a:spLocks noChangeArrowheads="1"/>
            </p:cNvSpPr>
            <p:nvPr/>
          </p:nvSpPr>
          <p:spPr bwMode="auto">
            <a:xfrm>
              <a:off x="4398"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5" name="Oval 88"/>
            <p:cNvSpPr>
              <a:spLocks noChangeArrowheads="1"/>
            </p:cNvSpPr>
            <p:nvPr/>
          </p:nvSpPr>
          <p:spPr bwMode="auto">
            <a:xfrm>
              <a:off x="4482"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5" name="Group 89"/>
          <p:cNvGrpSpPr>
            <a:grpSpLocks/>
          </p:cNvGrpSpPr>
          <p:nvPr/>
        </p:nvGrpSpPr>
        <p:grpSpPr bwMode="auto">
          <a:xfrm>
            <a:off x="6961188" y="5778497"/>
            <a:ext cx="355600" cy="88900"/>
            <a:chOff x="4235" y="3596"/>
            <a:chExt cx="224" cy="56"/>
          </a:xfrm>
        </p:grpSpPr>
        <p:sp>
          <p:nvSpPr>
            <p:cNvPr id="13418" name="Oval 90"/>
            <p:cNvSpPr>
              <a:spLocks noChangeArrowheads="1"/>
            </p:cNvSpPr>
            <p:nvPr/>
          </p:nvSpPr>
          <p:spPr bwMode="auto">
            <a:xfrm>
              <a:off x="4235"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9" name="Oval 91"/>
            <p:cNvSpPr>
              <a:spLocks noChangeArrowheads="1"/>
            </p:cNvSpPr>
            <p:nvPr/>
          </p:nvSpPr>
          <p:spPr bwMode="auto">
            <a:xfrm>
              <a:off x="4319"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0" name="Oval 92"/>
            <p:cNvSpPr>
              <a:spLocks noChangeArrowheads="1"/>
            </p:cNvSpPr>
            <p:nvPr/>
          </p:nvSpPr>
          <p:spPr bwMode="auto">
            <a:xfrm>
              <a:off x="4403"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6" name="Group 93"/>
          <p:cNvGrpSpPr>
            <a:grpSpLocks/>
          </p:cNvGrpSpPr>
          <p:nvPr/>
        </p:nvGrpSpPr>
        <p:grpSpPr bwMode="auto">
          <a:xfrm>
            <a:off x="6961188" y="5613221"/>
            <a:ext cx="355600" cy="88900"/>
            <a:chOff x="4233" y="3461"/>
            <a:chExt cx="224" cy="56"/>
          </a:xfrm>
        </p:grpSpPr>
        <p:sp>
          <p:nvSpPr>
            <p:cNvPr id="13415" name="Oval 94"/>
            <p:cNvSpPr>
              <a:spLocks noChangeArrowheads="1"/>
            </p:cNvSpPr>
            <p:nvPr/>
          </p:nvSpPr>
          <p:spPr bwMode="auto">
            <a:xfrm>
              <a:off x="4233"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6" name="Oval 95"/>
            <p:cNvSpPr>
              <a:spLocks noChangeArrowheads="1"/>
            </p:cNvSpPr>
            <p:nvPr/>
          </p:nvSpPr>
          <p:spPr bwMode="auto">
            <a:xfrm>
              <a:off x="4317"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7" name="Oval 96"/>
            <p:cNvSpPr>
              <a:spLocks noChangeArrowheads="1"/>
            </p:cNvSpPr>
            <p:nvPr/>
          </p:nvSpPr>
          <p:spPr bwMode="auto">
            <a:xfrm>
              <a:off x="4401"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7" name="Group 97"/>
          <p:cNvGrpSpPr>
            <a:grpSpLocks/>
          </p:cNvGrpSpPr>
          <p:nvPr/>
        </p:nvGrpSpPr>
        <p:grpSpPr bwMode="auto">
          <a:xfrm>
            <a:off x="7026275" y="5447945"/>
            <a:ext cx="222250" cy="88900"/>
            <a:chOff x="4231" y="3326"/>
            <a:chExt cx="140" cy="56"/>
          </a:xfrm>
        </p:grpSpPr>
        <p:sp>
          <p:nvSpPr>
            <p:cNvPr id="13413" name="Oval 98"/>
            <p:cNvSpPr>
              <a:spLocks noChangeArrowheads="1"/>
            </p:cNvSpPr>
            <p:nvPr/>
          </p:nvSpPr>
          <p:spPr bwMode="auto">
            <a:xfrm>
              <a:off x="4231" y="332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4" name="Oval 99"/>
            <p:cNvSpPr>
              <a:spLocks noChangeArrowheads="1"/>
            </p:cNvSpPr>
            <p:nvPr/>
          </p:nvSpPr>
          <p:spPr bwMode="auto">
            <a:xfrm>
              <a:off x="4315" y="332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8" name="Group 100"/>
          <p:cNvGrpSpPr>
            <a:grpSpLocks/>
          </p:cNvGrpSpPr>
          <p:nvPr/>
        </p:nvGrpSpPr>
        <p:grpSpPr bwMode="auto">
          <a:xfrm>
            <a:off x="7026275" y="5282669"/>
            <a:ext cx="222250" cy="88900"/>
            <a:chOff x="4229" y="3191"/>
            <a:chExt cx="140" cy="56"/>
          </a:xfrm>
        </p:grpSpPr>
        <p:sp>
          <p:nvSpPr>
            <p:cNvPr id="13411" name="Oval 101"/>
            <p:cNvSpPr>
              <a:spLocks noChangeArrowheads="1"/>
            </p:cNvSpPr>
            <p:nvPr/>
          </p:nvSpPr>
          <p:spPr bwMode="auto">
            <a:xfrm>
              <a:off x="4229" y="319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2" name="Oval 102"/>
            <p:cNvSpPr>
              <a:spLocks noChangeArrowheads="1"/>
            </p:cNvSpPr>
            <p:nvPr/>
          </p:nvSpPr>
          <p:spPr bwMode="auto">
            <a:xfrm>
              <a:off x="4313" y="319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9" name="Group 103"/>
          <p:cNvGrpSpPr>
            <a:grpSpLocks/>
          </p:cNvGrpSpPr>
          <p:nvPr/>
        </p:nvGrpSpPr>
        <p:grpSpPr bwMode="auto">
          <a:xfrm>
            <a:off x="7026275" y="5117393"/>
            <a:ext cx="222250" cy="88900"/>
            <a:chOff x="4227" y="3056"/>
            <a:chExt cx="140" cy="56"/>
          </a:xfrm>
        </p:grpSpPr>
        <p:sp>
          <p:nvSpPr>
            <p:cNvPr id="13409" name="Oval 104"/>
            <p:cNvSpPr>
              <a:spLocks noChangeArrowheads="1"/>
            </p:cNvSpPr>
            <p:nvPr/>
          </p:nvSpPr>
          <p:spPr bwMode="auto">
            <a:xfrm>
              <a:off x="4227" y="305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0" name="Oval 105"/>
            <p:cNvSpPr>
              <a:spLocks noChangeArrowheads="1"/>
            </p:cNvSpPr>
            <p:nvPr/>
          </p:nvSpPr>
          <p:spPr bwMode="auto">
            <a:xfrm>
              <a:off x="4311" y="305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sp>
        <p:nvSpPr>
          <p:cNvPr id="13325" name="Oval 106"/>
          <p:cNvSpPr>
            <a:spLocks noChangeArrowheads="1"/>
          </p:cNvSpPr>
          <p:nvPr/>
        </p:nvSpPr>
        <p:spPr bwMode="auto">
          <a:xfrm>
            <a:off x="7092950" y="4952117"/>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6" name="Oval 107"/>
          <p:cNvSpPr>
            <a:spLocks noChangeArrowheads="1"/>
          </p:cNvSpPr>
          <p:nvPr/>
        </p:nvSpPr>
        <p:spPr bwMode="auto">
          <a:xfrm>
            <a:off x="7092950" y="4786841"/>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7" name="Oval 108"/>
          <p:cNvSpPr>
            <a:spLocks noChangeArrowheads="1"/>
          </p:cNvSpPr>
          <p:nvPr/>
        </p:nvSpPr>
        <p:spPr bwMode="auto">
          <a:xfrm>
            <a:off x="7092950" y="4621565"/>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8" name="Oval 109"/>
          <p:cNvSpPr>
            <a:spLocks noChangeArrowheads="1"/>
          </p:cNvSpPr>
          <p:nvPr/>
        </p:nvSpPr>
        <p:spPr bwMode="auto">
          <a:xfrm>
            <a:off x="7092950" y="4456289"/>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9" name="Oval 110"/>
          <p:cNvSpPr>
            <a:spLocks noChangeArrowheads="1"/>
          </p:cNvSpPr>
          <p:nvPr/>
        </p:nvSpPr>
        <p:spPr bwMode="auto">
          <a:xfrm>
            <a:off x="7092950" y="4291013"/>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nvGrpSpPr>
          <p:cNvPr id="10" name="Group 254"/>
          <p:cNvGrpSpPr/>
          <p:nvPr/>
        </p:nvGrpSpPr>
        <p:grpSpPr>
          <a:xfrm>
            <a:off x="6810375" y="3333750"/>
            <a:ext cx="663575" cy="4556125"/>
            <a:chOff x="6810375" y="3333750"/>
            <a:chExt cx="663575" cy="4556125"/>
          </a:xfrm>
        </p:grpSpPr>
        <p:sp>
          <p:nvSpPr>
            <p:cNvPr id="13407" name="Line 6"/>
            <p:cNvSpPr>
              <a:spLocks noChangeShapeType="1"/>
            </p:cNvSpPr>
            <p:nvPr/>
          </p:nvSpPr>
          <p:spPr bwMode="auto">
            <a:xfrm flipV="1">
              <a:off x="7473950" y="3333750"/>
              <a:ext cx="0" cy="4540628"/>
            </a:xfrm>
            <a:prstGeom prst="line">
              <a:avLst/>
            </a:pr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08" name="Line 7"/>
            <p:cNvSpPr>
              <a:spLocks noChangeShapeType="1"/>
            </p:cNvSpPr>
            <p:nvPr/>
          </p:nvSpPr>
          <p:spPr bwMode="auto">
            <a:xfrm flipV="1">
              <a:off x="6810375" y="3333750"/>
              <a:ext cx="0" cy="4556125"/>
            </a:xfrm>
            <a:prstGeom prst="line">
              <a:avLst/>
            </a:pr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grpSp>
      <p:sp>
        <p:nvSpPr>
          <p:cNvPr id="13403" name="Line 118"/>
          <p:cNvSpPr>
            <a:spLocks noChangeShapeType="1"/>
          </p:cNvSpPr>
          <p:nvPr/>
        </p:nvSpPr>
        <p:spPr bwMode="auto">
          <a:xfrm flipV="1">
            <a:off x="6191250" y="2038350"/>
            <a:ext cx="0" cy="1695450"/>
          </a:xfrm>
          <a:prstGeom prst="line">
            <a:avLst/>
          </a:prstGeom>
          <a:noFill/>
          <a:ln w="76200">
            <a:solidFill>
              <a:srgbClr val="000000"/>
            </a:solidFill>
            <a:round/>
            <a:headEnd type="none" w="lg" len="med"/>
            <a:tailEnd type="none" w="lg" len="med"/>
          </a:ln>
        </p:spPr>
        <p:txBody>
          <a:bodyPr wrap="square" anchor="ctr">
            <a:noAutofit/>
          </a:bodyPr>
          <a:lstStyle/>
          <a:p>
            <a:endParaRPr lang="en-US">
              <a:solidFill>
                <a:srgbClr val="000000"/>
              </a:solidFill>
            </a:endParaRPr>
          </a:p>
        </p:txBody>
      </p:sp>
      <p:sp>
        <p:nvSpPr>
          <p:cNvPr id="13404" name="Line 118"/>
          <p:cNvSpPr>
            <a:spLocks noChangeShapeType="1"/>
          </p:cNvSpPr>
          <p:nvPr/>
        </p:nvSpPr>
        <p:spPr bwMode="auto">
          <a:xfrm flipV="1">
            <a:off x="6191250" y="1733550"/>
            <a:ext cx="0" cy="2305050"/>
          </a:xfrm>
          <a:prstGeom prst="line">
            <a:avLst/>
          </a:prstGeom>
          <a:noFill/>
          <a:ln w="76200">
            <a:solidFill>
              <a:srgbClr val="000000"/>
            </a:solidFill>
            <a:round/>
            <a:headEnd type="none" w="lg" len="med"/>
            <a:tailEnd type="none" w="lg" len="med"/>
          </a:ln>
        </p:spPr>
        <p:txBody>
          <a:bodyPr anchor="ctr">
            <a:noAutofit/>
          </a:bodyPr>
          <a:lstStyle/>
          <a:p>
            <a:endParaRPr lang="en-US">
              <a:solidFill>
                <a:srgbClr val="000000"/>
              </a:solidFill>
            </a:endParaRPr>
          </a:p>
        </p:txBody>
      </p:sp>
      <p:grpSp>
        <p:nvGrpSpPr>
          <p:cNvPr id="11" name="Group 215"/>
          <p:cNvGrpSpPr/>
          <p:nvPr/>
        </p:nvGrpSpPr>
        <p:grpSpPr>
          <a:xfrm rot="2374105">
            <a:off x="3025961" y="-364294"/>
            <a:ext cx="5249862" cy="3746500"/>
            <a:chOff x="2957513" y="39688"/>
            <a:chExt cx="5249862" cy="3746500"/>
          </a:xfrm>
        </p:grpSpPr>
        <p:sp>
          <p:nvSpPr>
            <p:cNvPr id="13333" name="Line 127"/>
            <p:cNvSpPr>
              <a:spLocks noChangeShapeType="1"/>
            </p:cNvSpPr>
            <p:nvPr/>
          </p:nvSpPr>
          <p:spPr bwMode="auto">
            <a:xfrm flipH="1">
              <a:off x="3678238" y="39688"/>
              <a:ext cx="4529137" cy="3746500"/>
            </a:xfrm>
            <a:prstGeom prst="line">
              <a:avLst/>
            </a:prstGeom>
            <a:noFill/>
            <a:ln w="76200">
              <a:solidFill>
                <a:srgbClr val="000000"/>
              </a:solidFill>
              <a:round/>
              <a:headEnd type="none" w="lg" len="med"/>
              <a:tailEnd type="none" w="lg" len="med"/>
            </a:ln>
          </p:spPr>
          <p:txBody>
            <a:bodyPr anchor="ctr">
              <a:noAutofit/>
            </a:bodyPr>
            <a:lstStyle/>
            <a:p>
              <a:endParaRPr lang="en-US">
                <a:solidFill>
                  <a:srgbClr val="000000"/>
                </a:solidFill>
              </a:endParaRPr>
            </a:p>
          </p:txBody>
        </p:sp>
        <p:grpSp>
          <p:nvGrpSpPr>
            <p:cNvPr id="12" name="Group 184"/>
            <p:cNvGrpSpPr/>
            <p:nvPr/>
          </p:nvGrpSpPr>
          <p:grpSpPr>
            <a:xfrm>
              <a:off x="2957513" y="1573213"/>
              <a:ext cx="3281362" cy="2192337"/>
              <a:chOff x="881063" y="1573213"/>
              <a:chExt cx="3281362" cy="2192337"/>
            </a:xfrm>
          </p:grpSpPr>
          <p:sp>
            <p:nvSpPr>
              <p:cNvPr id="13334" name="Line 130"/>
              <p:cNvSpPr>
                <a:spLocks noChangeShapeType="1"/>
              </p:cNvSpPr>
              <p:nvPr/>
            </p:nvSpPr>
            <p:spPr bwMode="auto">
              <a:xfrm rot="3052331" flipH="1">
                <a:off x="1994694" y="31615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5" name="Line 131"/>
              <p:cNvSpPr>
                <a:spLocks noChangeShapeType="1"/>
              </p:cNvSpPr>
              <p:nvPr/>
            </p:nvSpPr>
            <p:spPr bwMode="auto">
              <a:xfrm rot="3052331" flipH="1">
                <a:off x="2115344" y="30630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6" name="Line 132"/>
              <p:cNvSpPr>
                <a:spLocks noChangeShapeType="1"/>
              </p:cNvSpPr>
              <p:nvPr/>
            </p:nvSpPr>
            <p:spPr bwMode="auto">
              <a:xfrm rot="3052331" flipH="1">
                <a:off x="2235994" y="29646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7" name="Line 133"/>
              <p:cNvSpPr>
                <a:spLocks noChangeShapeType="1"/>
              </p:cNvSpPr>
              <p:nvPr/>
            </p:nvSpPr>
            <p:spPr bwMode="auto">
              <a:xfrm rot="3052331" flipH="1">
                <a:off x="2356644" y="28662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8" name="Line 134"/>
              <p:cNvSpPr>
                <a:spLocks noChangeShapeType="1"/>
              </p:cNvSpPr>
              <p:nvPr/>
            </p:nvSpPr>
            <p:spPr bwMode="auto">
              <a:xfrm rot="3052331" flipH="1">
                <a:off x="2478881" y="27678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9" name="Line 135"/>
              <p:cNvSpPr>
                <a:spLocks noChangeShapeType="1"/>
              </p:cNvSpPr>
              <p:nvPr/>
            </p:nvSpPr>
            <p:spPr bwMode="auto">
              <a:xfrm rot="3052331" flipH="1">
                <a:off x="2599531" y="26693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0" name="Line 136"/>
              <p:cNvSpPr>
                <a:spLocks noChangeShapeType="1"/>
              </p:cNvSpPr>
              <p:nvPr/>
            </p:nvSpPr>
            <p:spPr bwMode="auto">
              <a:xfrm rot="3052331" flipH="1">
                <a:off x="2720181" y="25709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1" name="Line 137"/>
              <p:cNvSpPr>
                <a:spLocks noChangeShapeType="1"/>
              </p:cNvSpPr>
              <p:nvPr/>
            </p:nvSpPr>
            <p:spPr bwMode="auto">
              <a:xfrm rot="3052331" flipH="1">
                <a:off x="2842419" y="24725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2" name="Line 138"/>
              <p:cNvSpPr>
                <a:spLocks noChangeShapeType="1"/>
              </p:cNvSpPr>
              <p:nvPr/>
            </p:nvSpPr>
            <p:spPr bwMode="auto">
              <a:xfrm rot="3052331" flipH="1">
                <a:off x="2963069" y="23741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3" name="Line 139"/>
              <p:cNvSpPr>
                <a:spLocks noChangeShapeType="1"/>
              </p:cNvSpPr>
              <p:nvPr/>
            </p:nvSpPr>
            <p:spPr bwMode="auto">
              <a:xfrm rot="3052331" flipH="1">
                <a:off x="3083719" y="22756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4" name="Line 140"/>
              <p:cNvSpPr>
                <a:spLocks noChangeShapeType="1"/>
              </p:cNvSpPr>
              <p:nvPr/>
            </p:nvSpPr>
            <p:spPr bwMode="auto">
              <a:xfrm rot="3052331" flipH="1">
                <a:off x="3205956" y="21772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5" name="Line 141"/>
              <p:cNvSpPr>
                <a:spLocks noChangeShapeType="1"/>
              </p:cNvSpPr>
              <p:nvPr/>
            </p:nvSpPr>
            <p:spPr bwMode="auto">
              <a:xfrm rot="3052331" flipH="1">
                <a:off x="3326606" y="20788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6" name="Line 142"/>
              <p:cNvSpPr>
                <a:spLocks noChangeShapeType="1"/>
              </p:cNvSpPr>
              <p:nvPr/>
            </p:nvSpPr>
            <p:spPr bwMode="auto">
              <a:xfrm rot="3052331" flipH="1">
                <a:off x="2177256" y="31710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7" name="Line 143"/>
              <p:cNvSpPr>
                <a:spLocks noChangeShapeType="1"/>
              </p:cNvSpPr>
              <p:nvPr/>
            </p:nvSpPr>
            <p:spPr bwMode="auto">
              <a:xfrm rot="3052331" flipH="1">
                <a:off x="2297906" y="30726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8" name="Line 144"/>
              <p:cNvSpPr>
                <a:spLocks noChangeShapeType="1"/>
              </p:cNvSpPr>
              <p:nvPr/>
            </p:nvSpPr>
            <p:spPr bwMode="auto">
              <a:xfrm rot="3052331" flipH="1">
                <a:off x="2418556" y="29741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9" name="Line 145"/>
              <p:cNvSpPr>
                <a:spLocks noChangeShapeType="1"/>
              </p:cNvSpPr>
              <p:nvPr/>
            </p:nvSpPr>
            <p:spPr bwMode="auto">
              <a:xfrm rot="3052331" flipH="1">
                <a:off x="2540794" y="28741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0" name="Line 146"/>
              <p:cNvSpPr>
                <a:spLocks noChangeShapeType="1"/>
              </p:cNvSpPr>
              <p:nvPr/>
            </p:nvSpPr>
            <p:spPr bwMode="auto">
              <a:xfrm rot="3052331" flipH="1">
                <a:off x="2661443" y="27773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1" name="Line 147"/>
              <p:cNvSpPr>
                <a:spLocks noChangeShapeType="1"/>
              </p:cNvSpPr>
              <p:nvPr/>
            </p:nvSpPr>
            <p:spPr bwMode="auto">
              <a:xfrm rot="3052331" flipH="1">
                <a:off x="2782093" y="26789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2" name="Line 148"/>
              <p:cNvSpPr>
                <a:spLocks noChangeShapeType="1"/>
              </p:cNvSpPr>
              <p:nvPr/>
            </p:nvSpPr>
            <p:spPr bwMode="auto">
              <a:xfrm rot="3052331" flipH="1">
                <a:off x="2902743" y="25804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3" name="Line 149"/>
              <p:cNvSpPr>
                <a:spLocks noChangeShapeType="1"/>
              </p:cNvSpPr>
              <p:nvPr/>
            </p:nvSpPr>
            <p:spPr bwMode="auto">
              <a:xfrm rot="3052331" flipH="1">
                <a:off x="3023394" y="24804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4" name="Line 150"/>
              <p:cNvSpPr>
                <a:spLocks noChangeShapeType="1"/>
              </p:cNvSpPr>
              <p:nvPr/>
            </p:nvSpPr>
            <p:spPr bwMode="auto">
              <a:xfrm rot="3052331" flipH="1">
                <a:off x="3144044" y="23820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5" name="Line 151"/>
              <p:cNvSpPr>
                <a:spLocks noChangeShapeType="1"/>
              </p:cNvSpPr>
              <p:nvPr/>
            </p:nvSpPr>
            <p:spPr bwMode="auto">
              <a:xfrm rot="3052331" flipH="1">
                <a:off x="3266281" y="22852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6" name="Line 152"/>
              <p:cNvSpPr>
                <a:spLocks noChangeShapeType="1"/>
              </p:cNvSpPr>
              <p:nvPr/>
            </p:nvSpPr>
            <p:spPr bwMode="auto">
              <a:xfrm rot="3052331" flipH="1">
                <a:off x="3386932" y="21851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7" name="Line 154"/>
              <p:cNvSpPr>
                <a:spLocks noChangeShapeType="1"/>
              </p:cNvSpPr>
              <p:nvPr/>
            </p:nvSpPr>
            <p:spPr bwMode="auto">
              <a:xfrm rot="3052331" flipH="1">
                <a:off x="2478881" y="27678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8" name="Line 155"/>
              <p:cNvSpPr>
                <a:spLocks noChangeShapeType="1"/>
              </p:cNvSpPr>
              <p:nvPr/>
            </p:nvSpPr>
            <p:spPr bwMode="auto">
              <a:xfrm rot="3052331" flipH="1">
                <a:off x="2599531" y="26693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9" name="Line 156"/>
              <p:cNvSpPr>
                <a:spLocks noChangeShapeType="1"/>
              </p:cNvSpPr>
              <p:nvPr/>
            </p:nvSpPr>
            <p:spPr bwMode="auto">
              <a:xfrm rot="3052331" flipH="1">
                <a:off x="2720181" y="25709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0" name="Line 157"/>
              <p:cNvSpPr>
                <a:spLocks noChangeShapeType="1"/>
              </p:cNvSpPr>
              <p:nvPr/>
            </p:nvSpPr>
            <p:spPr bwMode="auto">
              <a:xfrm rot="3052331" flipH="1">
                <a:off x="2842419" y="24725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1" name="Line 158"/>
              <p:cNvSpPr>
                <a:spLocks noChangeShapeType="1"/>
              </p:cNvSpPr>
              <p:nvPr/>
            </p:nvSpPr>
            <p:spPr bwMode="auto">
              <a:xfrm rot="3052331" flipH="1">
                <a:off x="2963069" y="23741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2" name="Line 159"/>
              <p:cNvSpPr>
                <a:spLocks noChangeShapeType="1"/>
              </p:cNvSpPr>
              <p:nvPr/>
            </p:nvSpPr>
            <p:spPr bwMode="auto">
              <a:xfrm rot="3052331" flipH="1">
                <a:off x="3083719" y="2275682"/>
                <a:ext cx="223837"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363" name="Line 160"/>
              <p:cNvSpPr>
                <a:spLocks noChangeShapeType="1"/>
              </p:cNvSpPr>
              <p:nvPr/>
            </p:nvSpPr>
            <p:spPr bwMode="auto">
              <a:xfrm rot="3052331" flipH="1">
                <a:off x="3205956" y="21772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4" name="Line 161"/>
              <p:cNvSpPr>
                <a:spLocks noChangeShapeType="1"/>
              </p:cNvSpPr>
              <p:nvPr/>
            </p:nvSpPr>
            <p:spPr bwMode="auto">
              <a:xfrm rot="3052331" flipH="1">
                <a:off x="3326606" y="20788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5" name="Line 162"/>
              <p:cNvSpPr>
                <a:spLocks noChangeShapeType="1"/>
              </p:cNvSpPr>
              <p:nvPr/>
            </p:nvSpPr>
            <p:spPr bwMode="auto">
              <a:xfrm rot="3052331" flipH="1">
                <a:off x="3447256" y="19804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6" name="Line 163"/>
              <p:cNvSpPr>
                <a:spLocks noChangeShapeType="1"/>
              </p:cNvSpPr>
              <p:nvPr/>
            </p:nvSpPr>
            <p:spPr bwMode="auto">
              <a:xfrm rot="3052331" flipH="1">
                <a:off x="3567906" y="18819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7" name="Line 164"/>
              <p:cNvSpPr>
                <a:spLocks noChangeShapeType="1"/>
              </p:cNvSpPr>
              <p:nvPr/>
            </p:nvSpPr>
            <p:spPr bwMode="auto">
              <a:xfrm rot="3052331" flipH="1">
                <a:off x="3690144" y="17835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8" name="Line 165"/>
              <p:cNvSpPr>
                <a:spLocks noChangeShapeType="1"/>
              </p:cNvSpPr>
              <p:nvPr/>
            </p:nvSpPr>
            <p:spPr bwMode="auto">
              <a:xfrm rot="3052331" flipH="1">
                <a:off x="3810794" y="16851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9" name="Line 166"/>
              <p:cNvSpPr>
                <a:spLocks noChangeShapeType="1"/>
              </p:cNvSpPr>
              <p:nvPr/>
            </p:nvSpPr>
            <p:spPr bwMode="auto">
              <a:xfrm rot="3052331" flipH="1">
                <a:off x="2661443" y="27773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0" name="Line 167"/>
              <p:cNvSpPr>
                <a:spLocks noChangeShapeType="1"/>
              </p:cNvSpPr>
              <p:nvPr/>
            </p:nvSpPr>
            <p:spPr bwMode="auto">
              <a:xfrm rot="3052331" flipH="1">
                <a:off x="2782093" y="26789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1" name="Line 168"/>
              <p:cNvSpPr>
                <a:spLocks noChangeShapeType="1"/>
              </p:cNvSpPr>
              <p:nvPr/>
            </p:nvSpPr>
            <p:spPr bwMode="auto">
              <a:xfrm rot="3052331" flipH="1">
                <a:off x="2902743" y="25804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2" name="Line 169"/>
              <p:cNvSpPr>
                <a:spLocks noChangeShapeType="1"/>
              </p:cNvSpPr>
              <p:nvPr/>
            </p:nvSpPr>
            <p:spPr bwMode="auto">
              <a:xfrm rot="3052331" flipH="1">
                <a:off x="3023394" y="24804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3" name="Line 170"/>
              <p:cNvSpPr>
                <a:spLocks noChangeShapeType="1"/>
              </p:cNvSpPr>
              <p:nvPr/>
            </p:nvSpPr>
            <p:spPr bwMode="auto">
              <a:xfrm rot="3052331" flipH="1">
                <a:off x="3144044" y="23820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4" name="Line 171"/>
              <p:cNvSpPr>
                <a:spLocks noChangeShapeType="1"/>
              </p:cNvSpPr>
              <p:nvPr/>
            </p:nvSpPr>
            <p:spPr bwMode="auto">
              <a:xfrm rot="3052331" flipH="1">
                <a:off x="3266281" y="22852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5" name="Line 172"/>
              <p:cNvSpPr>
                <a:spLocks noChangeShapeType="1"/>
              </p:cNvSpPr>
              <p:nvPr/>
            </p:nvSpPr>
            <p:spPr bwMode="auto">
              <a:xfrm rot="3052331" flipH="1">
                <a:off x="3386932" y="21851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6" name="Line 173"/>
              <p:cNvSpPr>
                <a:spLocks noChangeShapeType="1"/>
              </p:cNvSpPr>
              <p:nvPr/>
            </p:nvSpPr>
            <p:spPr bwMode="auto">
              <a:xfrm rot="3052331" flipH="1">
                <a:off x="3507582" y="20867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7" name="Line 174"/>
              <p:cNvSpPr>
                <a:spLocks noChangeShapeType="1"/>
              </p:cNvSpPr>
              <p:nvPr/>
            </p:nvSpPr>
            <p:spPr bwMode="auto">
              <a:xfrm rot="3052331" flipH="1">
                <a:off x="3628232" y="19883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8" name="Line 175"/>
              <p:cNvSpPr>
                <a:spLocks noChangeShapeType="1"/>
              </p:cNvSpPr>
              <p:nvPr/>
            </p:nvSpPr>
            <p:spPr bwMode="auto">
              <a:xfrm rot="3052331" flipH="1">
                <a:off x="3750469" y="188991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9" name="Line 176"/>
              <p:cNvSpPr>
                <a:spLocks noChangeShapeType="1"/>
              </p:cNvSpPr>
              <p:nvPr/>
            </p:nvSpPr>
            <p:spPr bwMode="auto">
              <a:xfrm rot="3052331" flipH="1">
                <a:off x="3871119" y="17914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0" name="Line 177"/>
              <p:cNvSpPr>
                <a:spLocks noChangeShapeType="1"/>
              </p:cNvSpPr>
              <p:nvPr/>
            </p:nvSpPr>
            <p:spPr bwMode="auto">
              <a:xfrm rot="3052331" flipH="1">
                <a:off x="1388269" y="3653632"/>
                <a:ext cx="223837"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381" name="Line 178"/>
              <p:cNvSpPr>
                <a:spLocks noChangeShapeType="1"/>
              </p:cNvSpPr>
              <p:nvPr/>
            </p:nvSpPr>
            <p:spPr bwMode="auto">
              <a:xfrm rot="3052331" flipH="1">
                <a:off x="1508919" y="3556794"/>
                <a:ext cx="22383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2" name="Line 179"/>
              <p:cNvSpPr>
                <a:spLocks noChangeShapeType="1"/>
              </p:cNvSpPr>
              <p:nvPr/>
            </p:nvSpPr>
            <p:spPr bwMode="auto">
              <a:xfrm rot="3052331" flipH="1">
                <a:off x="1631156" y="34567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3" name="Line 180"/>
              <p:cNvSpPr>
                <a:spLocks noChangeShapeType="1"/>
              </p:cNvSpPr>
              <p:nvPr/>
            </p:nvSpPr>
            <p:spPr bwMode="auto">
              <a:xfrm rot="3052331" flipH="1">
                <a:off x="1751806" y="33583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4" name="Line 181"/>
              <p:cNvSpPr>
                <a:spLocks noChangeShapeType="1"/>
              </p:cNvSpPr>
              <p:nvPr/>
            </p:nvSpPr>
            <p:spPr bwMode="auto">
              <a:xfrm rot="3052331" flipH="1">
                <a:off x="1872456" y="32599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5" name="Line 182"/>
              <p:cNvSpPr>
                <a:spLocks noChangeShapeType="1"/>
              </p:cNvSpPr>
              <p:nvPr/>
            </p:nvSpPr>
            <p:spPr bwMode="auto">
              <a:xfrm rot="3052331" flipH="1">
                <a:off x="1570831" y="366315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6" name="Line 183"/>
              <p:cNvSpPr>
                <a:spLocks noChangeShapeType="1"/>
              </p:cNvSpPr>
              <p:nvPr/>
            </p:nvSpPr>
            <p:spPr bwMode="auto">
              <a:xfrm rot="3052331" flipH="1">
                <a:off x="1691481" y="35647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7" name="Line 184"/>
              <p:cNvSpPr>
                <a:spLocks noChangeShapeType="1"/>
              </p:cNvSpPr>
              <p:nvPr/>
            </p:nvSpPr>
            <p:spPr bwMode="auto">
              <a:xfrm rot="3052331" flipH="1">
                <a:off x="1813718" y="34663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8" name="Line 185"/>
              <p:cNvSpPr>
                <a:spLocks noChangeShapeType="1"/>
              </p:cNvSpPr>
              <p:nvPr/>
            </p:nvSpPr>
            <p:spPr bwMode="auto">
              <a:xfrm rot="3052331" flipH="1">
                <a:off x="1934368" y="33678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9" name="Line 186"/>
              <p:cNvSpPr>
                <a:spLocks noChangeShapeType="1"/>
              </p:cNvSpPr>
              <p:nvPr/>
            </p:nvSpPr>
            <p:spPr bwMode="auto">
              <a:xfrm rot="3052331" flipH="1">
                <a:off x="2055018" y="326945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pic>
            <p:nvPicPr>
              <p:cNvPr id="13390" name="Picture 187"/>
              <p:cNvPicPr>
                <a:picLocks noChangeAspect="1" noChangeArrowheads="1"/>
              </p:cNvPicPr>
              <p:nvPr/>
            </p:nvPicPr>
            <p:blipFill>
              <a:blip r:embed="rId4" cstate="print"/>
              <a:srcRect/>
              <a:stretch>
                <a:fillRect/>
              </a:stretch>
            </p:blipFill>
            <p:spPr bwMode="auto">
              <a:xfrm rot="3021679">
                <a:off x="2389981" y="794545"/>
                <a:ext cx="263525" cy="3281362"/>
              </a:xfrm>
              <a:prstGeom prst="rect">
                <a:avLst/>
              </a:prstGeom>
              <a:noFill/>
              <a:ln w="12700">
                <a:noFill/>
                <a:miter lim="800000"/>
                <a:headEnd type="none" w="lg" len="med"/>
                <a:tailEnd type="none" w="lg" len="med"/>
              </a:ln>
            </p:spPr>
          </p:pic>
          <p:sp>
            <p:nvSpPr>
              <p:cNvPr id="13391" name="Oval 188"/>
              <p:cNvSpPr>
                <a:spLocks noChangeArrowheads="1"/>
              </p:cNvSpPr>
              <p:nvPr/>
            </p:nvSpPr>
            <p:spPr bwMode="auto">
              <a:xfrm>
                <a:off x="4040188" y="1685925"/>
                <a:ext cx="88900" cy="95250"/>
              </a:xfrm>
              <a:prstGeom prst="ellipse">
                <a:avLst/>
              </a:prstGeom>
              <a:solidFill>
                <a:schemeClr val="bg1"/>
              </a:solid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98" name="Rectangle 197"/>
              <p:cNvSpPr/>
              <p:nvPr/>
            </p:nvSpPr>
            <p:spPr bwMode="auto">
              <a:xfrm rot="19190903">
                <a:off x="2493963" y="2663825"/>
                <a:ext cx="557212" cy="228600"/>
              </a:xfrm>
              <a:prstGeom prst="rect">
                <a:avLst/>
              </a:prstGeom>
              <a:solidFill>
                <a:schemeClr val="bg2">
                  <a:lumMod val="65000"/>
                </a:schemeClr>
              </a:solidFill>
              <a:ln w="12700" cap="flat" cmpd="sng" algn="ctr">
                <a:solidFill>
                  <a:srgbClr val="000000"/>
                </a:solidFill>
                <a:prstDash val="solid"/>
                <a:round/>
                <a:headEnd type="none" w="lg" len="med"/>
                <a:tailEnd type="none" w="lg" len="med"/>
              </a:ln>
              <a:effectLst/>
            </p:spPr>
            <p:txBody>
              <a:bodyPr>
                <a:noAutofit/>
              </a:bodyPr>
              <a:lstStyle/>
              <a:p>
                <a:pPr>
                  <a:spcBef>
                    <a:spcPct val="50000"/>
                  </a:spcBef>
                  <a:defRPr/>
                </a:pPr>
                <a:endParaRPr lang="en-US">
                  <a:solidFill>
                    <a:srgbClr val="000000"/>
                  </a:solidFill>
                </a:endParaRPr>
              </a:p>
            </p:txBody>
          </p:sp>
          <p:sp>
            <p:nvSpPr>
              <p:cNvPr id="13406" name="Oval 200"/>
              <p:cNvSpPr>
                <a:spLocks noChangeArrowheads="1"/>
              </p:cNvSpPr>
              <p:nvPr/>
            </p:nvSpPr>
            <p:spPr bwMode="auto">
              <a:xfrm>
                <a:off x="2819400" y="2590800"/>
                <a:ext cx="152400" cy="152400"/>
              </a:xfrm>
              <a:prstGeom prst="ellipse">
                <a:avLst/>
              </a:prstGeom>
              <a:solidFill>
                <a:srgbClr val="FF0000"/>
              </a:solidFill>
              <a:ln w="12700" algn="ctr">
                <a:solidFill>
                  <a:srgbClr val="FF0000"/>
                </a:solidFill>
                <a:round/>
                <a:headEnd type="none" w="lg" len="med"/>
                <a:tailEnd type="none" w="lg" len="med"/>
              </a:ln>
            </p:spPr>
            <p:txBody>
              <a:bodyPr wrap="none" anchor="ctr">
                <a:noAutofit/>
              </a:bodyPr>
              <a:lstStyle/>
              <a:p>
                <a:endParaRPr lang="en-US">
                  <a:solidFill>
                    <a:srgbClr val="000000"/>
                  </a:solidFill>
                </a:endParaRPr>
              </a:p>
            </p:txBody>
          </p:sp>
        </p:grpSp>
      </p:grpSp>
      <p:sp>
        <p:nvSpPr>
          <p:cNvPr id="191" name="AutoShape 10"/>
          <p:cNvSpPr>
            <a:spLocks noChangeArrowheads="1"/>
          </p:cNvSpPr>
          <p:nvPr/>
        </p:nvSpPr>
        <p:spPr bwMode="auto">
          <a:xfrm flipH="1">
            <a:off x="240999" y="1964423"/>
            <a:ext cx="514052" cy="237451"/>
          </a:xfrm>
          <a:prstGeom prst="roundRect">
            <a:avLst>
              <a:gd name="adj" fmla="val 16667"/>
            </a:avLst>
          </a:prstGeom>
          <a:solidFill>
            <a:schemeClr val="accent2">
              <a:lumMod val="50000"/>
            </a:schemeClr>
          </a:solidFill>
          <a:ln w="28575">
            <a:noFill/>
            <a:round/>
            <a:headEnd type="none" w="lg" len="med"/>
            <a:tailEnd type="none" w="lg" len="med"/>
          </a:ln>
        </p:spPr>
        <p:txBody>
          <a:bodyPr anchor="ctr">
            <a:noAutofit/>
          </a:bodyPr>
          <a:lstStyle/>
          <a:p>
            <a:endParaRPr lang="en-US">
              <a:solidFill>
                <a:srgbClr val="000000"/>
              </a:solidFill>
            </a:endParaRPr>
          </a:p>
        </p:txBody>
      </p:sp>
      <p:sp>
        <p:nvSpPr>
          <p:cNvPr id="192" name="Rectangle 11"/>
          <p:cNvSpPr>
            <a:spLocks noChangeArrowheads="1"/>
          </p:cNvSpPr>
          <p:nvPr/>
        </p:nvSpPr>
        <p:spPr bwMode="auto">
          <a:xfrm flipH="1">
            <a:off x="238155" y="1913530"/>
            <a:ext cx="514052" cy="85686"/>
          </a:xfrm>
          <a:prstGeom prst="rect">
            <a:avLst/>
          </a:prstGeom>
          <a:solidFill>
            <a:schemeClr val="bg1"/>
          </a:solidFill>
          <a:ln w="12700">
            <a:noFill/>
            <a:miter lim="800000"/>
            <a:headEnd type="none" w="lg" len="med"/>
            <a:tailEnd type="none" w="lg" len="med"/>
          </a:ln>
        </p:spPr>
        <p:txBody>
          <a:bodyPr wrap="none" anchor="ctr">
            <a:noAutofit/>
          </a:bodyPr>
          <a:lstStyle/>
          <a:p>
            <a:endParaRPr lang="en-US">
              <a:solidFill>
                <a:srgbClr val="000000"/>
              </a:solidFill>
            </a:endParaRPr>
          </a:p>
        </p:txBody>
      </p:sp>
      <p:sp>
        <p:nvSpPr>
          <p:cNvPr id="193" name="AutoShape 12"/>
          <p:cNvSpPr>
            <a:spLocks noChangeArrowheads="1"/>
          </p:cNvSpPr>
          <p:nvPr/>
        </p:nvSpPr>
        <p:spPr bwMode="auto">
          <a:xfrm flipH="1">
            <a:off x="240999" y="1622725"/>
            <a:ext cx="514052" cy="568762"/>
          </a:xfrm>
          <a:prstGeom prst="roundRect">
            <a:avLst>
              <a:gd name="adj" fmla="val 16667"/>
            </a:avLst>
          </a:prstGeom>
          <a:noFill/>
          <a:ln w="28575">
            <a:solidFill>
              <a:schemeClr val="tx1"/>
            </a:solidFill>
            <a:round/>
            <a:headEnd type="none" w="lg" len="med"/>
            <a:tailEnd type="none" w="lg" len="med"/>
          </a:ln>
        </p:spPr>
        <p:txBody>
          <a:bodyPr wrap="square" anchor="ctr">
            <a:noAutofit/>
          </a:bodyPr>
          <a:lstStyle/>
          <a:p>
            <a:endParaRPr lang="en-US">
              <a:solidFill>
                <a:srgbClr val="000000"/>
              </a:solidFill>
            </a:endParaRPr>
          </a:p>
        </p:txBody>
      </p:sp>
      <p:pic>
        <p:nvPicPr>
          <p:cNvPr id="194" name="Picture 13" descr="Product Picture"/>
          <p:cNvPicPr>
            <a:picLocks noChangeAspect="1" noChangeArrowheads="1"/>
          </p:cNvPicPr>
          <p:nvPr/>
        </p:nvPicPr>
        <p:blipFill>
          <a:blip r:embed="rId5" cstate="print">
            <a:clrChange>
              <a:clrFrom>
                <a:srgbClr val="FFFFFF"/>
              </a:clrFrom>
              <a:clrTo>
                <a:srgbClr val="FFFFFF">
                  <a:alpha val="0"/>
                </a:srgbClr>
              </a:clrTo>
            </a:clrChange>
          </a:blip>
          <a:srcRect t="20000" r="63148" b="48000"/>
          <a:stretch>
            <a:fillRect/>
          </a:stretch>
        </p:blipFill>
        <p:spPr bwMode="auto">
          <a:xfrm flipH="1">
            <a:off x="469081" y="1629784"/>
            <a:ext cx="411010" cy="357798"/>
          </a:xfrm>
          <a:prstGeom prst="rect">
            <a:avLst/>
          </a:prstGeom>
          <a:noFill/>
          <a:ln w="9525">
            <a:noFill/>
            <a:miter lim="800000"/>
            <a:headEnd/>
            <a:tailEnd/>
          </a:ln>
        </p:spPr>
      </p:pic>
      <p:sp>
        <p:nvSpPr>
          <p:cNvPr id="195" name="Rectangle 14"/>
          <p:cNvSpPr>
            <a:spLocks noChangeArrowheads="1"/>
          </p:cNvSpPr>
          <p:nvPr/>
        </p:nvSpPr>
        <p:spPr bwMode="auto">
          <a:xfrm flipH="1">
            <a:off x="456345" y="1877579"/>
            <a:ext cx="42838" cy="114634"/>
          </a:xfrm>
          <a:prstGeom prst="rect">
            <a:avLst/>
          </a:prstGeom>
          <a:solidFill>
            <a:schemeClr val="accent1"/>
          </a:solidFill>
          <a:ln w="12700">
            <a:solidFill>
              <a:schemeClr val="tx1"/>
            </a:solidFill>
            <a:miter lim="800000"/>
            <a:headEnd type="none" w="lg" len="med"/>
            <a:tailEnd type="none" w="lg" len="med"/>
          </a:ln>
        </p:spPr>
        <p:txBody>
          <a:bodyPr wrap="none" anchor="ctr">
            <a:noAutofit/>
          </a:bodyPr>
          <a:lstStyle/>
          <a:p>
            <a:endParaRPr lang="en-US">
              <a:solidFill>
                <a:srgbClr val="000000"/>
              </a:solidFill>
            </a:endParaRPr>
          </a:p>
        </p:txBody>
      </p:sp>
      <p:sp>
        <p:nvSpPr>
          <p:cNvPr id="196" name="AutoShape 15"/>
          <p:cNvSpPr>
            <a:spLocks noChangeArrowheads="1"/>
          </p:cNvSpPr>
          <p:nvPr/>
        </p:nvSpPr>
        <p:spPr bwMode="auto">
          <a:xfrm rot="5400000" flipH="1">
            <a:off x="437814" y="1854440"/>
            <a:ext cx="113476" cy="302179"/>
          </a:xfrm>
          <a:prstGeom prst="roundRect">
            <a:avLst>
              <a:gd name="adj" fmla="val 16667"/>
            </a:avLst>
          </a:prstGeom>
          <a:solidFill>
            <a:schemeClr val="accent2"/>
          </a:solidFill>
          <a:ln w="12700">
            <a:solidFill>
              <a:schemeClr val="tx1"/>
            </a:solidFill>
            <a:round/>
            <a:headEnd type="none" w="lg" len="med"/>
            <a:tailEnd type="none" w="lg" len="med"/>
          </a:ln>
        </p:spPr>
        <p:txBody>
          <a:bodyPr anchor="ctr">
            <a:noAutofit/>
          </a:bodyPr>
          <a:lstStyle/>
          <a:p>
            <a:endParaRPr lang="en-US">
              <a:solidFill>
                <a:srgbClr val="000000"/>
              </a:solidFill>
            </a:endParaRPr>
          </a:p>
        </p:txBody>
      </p:sp>
      <p:grpSp>
        <p:nvGrpSpPr>
          <p:cNvPr id="13" name="Group 16"/>
          <p:cNvGrpSpPr>
            <a:grpSpLocks/>
          </p:cNvGrpSpPr>
          <p:nvPr/>
        </p:nvGrpSpPr>
        <p:grpSpPr bwMode="auto">
          <a:xfrm flipH="1">
            <a:off x="273469" y="1548965"/>
            <a:ext cx="453848" cy="85686"/>
            <a:chOff x="2282" y="276"/>
            <a:chExt cx="580" cy="111"/>
          </a:xfrm>
        </p:grpSpPr>
        <p:sp>
          <p:nvSpPr>
            <p:cNvPr id="203" name="Arc 17"/>
            <p:cNvSpPr>
              <a:spLocks/>
            </p:cNvSpPr>
            <p:nvPr/>
          </p:nvSpPr>
          <p:spPr bwMode="auto">
            <a:xfrm rot="10800000" flipH="1">
              <a:off x="2282" y="276"/>
              <a:ext cx="40" cy="111"/>
            </a:xfrm>
            <a:custGeom>
              <a:avLst/>
              <a:gdLst>
                <a:gd name="T0" fmla="*/ 0 w 21600"/>
                <a:gd name="T1" fmla="*/ 0 h 21600"/>
                <a:gd name="T2" fmla="*/ 40 w 21600"/>
                <a:gd name="T3" fmla="*/ 111 h 21600"/>
                <a:gd name="T4" fmla="*/ 0 w 21600"/>
                <a:gd name="T5" fmla="*/ 11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204" name="Arc 18"/>
            <p:cNvSpPr>
              <a:spLocks/>
            </p:cNvSpPr>
            <p:nvPr/>
          </p:nvSpPr>
          <p:spPr bwMode="auto">
            <a:xfrm rot="10800000">
              <a:off x="2823" y="276"/>
              <a:ext cx="39" cy="111"/>
            </a:xfrm>
            <a:custGeom>
              <a:avLst/>
              <a:gdLst>
                <a:gd name="T0" fmla="*/ 0 w 21600"/>
                <a:gd name="T1" fmla="*/ 0 h 21600"/>
                <a:gd name="T2" fmla="*/ 40 w 21600"/>
                <a:gd name="T3" fmla="*/ 111 h 21600"/>
                <a:gd name="T4" fmla="*/ 0 w 21600"/>
                <a:gd name="T5" fmla="*/ 11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grpSp>
      <p:sp>
        <p:nvSpPr>
          <p:cNvPr id="199" name="AutoShape 19"/>
          <p:cNvSpPr>
            <a:spLocks noChangeArrowheads="1"/>
          </p:cNvSpPr>
          <p:nvPr/>
        </p:nvSpPr>
        <p:spPr bwMode="auto">
          <a:xfrm flipH="1" flipV="1">
            <a:off x="280363" y="1596862"/>
            <a:ext cx="446901" cy="92634"/>
          </a:xfrm>
          <a:custGeom>
            <a:avLst/>
            <a:gdLst>
              <a:gd name="T0" fmla="*/ 364 w 21600"/>
              <a:gd name="T1" fmla="*/ 40 h 21600"/>
              <a:gd name="T2" fmla="*/ 193 w 21600"/>
              <a:gd name="T3" fmla="*/ 80 h 21600"/>
              <a:gd name="T4" fmla="*/ 22 w 21600"/>
              <a:gd name="T5" fmla="*/ 40 h 21600"/>
              <a:gd name="T6" fmla="*/ 193 w 21600"/>
              <a:gd name="T7" fmla="*/ 0 h 21600"/>
              <a:gd name="T8" fmla="*/ 0 60000 65536"/>
              <a:gd name="T9" fmla="*/ 0 60000 65536"/>
              <a:gd name="T10" fmla="*/ 0 60000 65536"/>
              <a:gd name="T11" fmla="*/ 0 60000 65536"/>
              <a:gd name="T12" fmla="*/ 3022 w 21600"/>
              <a:gd name="T13" fmla="*/ 2970 h 21600"/>
              <a:gd name="T14" fmla="*/ 18578 w 21600"/>
              <a:gd name="T15" fmla="*/ 18630 h 21600"/>
            </a:gdLst>
            <a:ahLst/>
            <a:cxnLst>
              <a:cxn ang="T8">
                <a:pos x="T0" y="T1"/>
              </a:cxn>
              <a:cxn ang="T9">
                <a:pos x="T2" y="T3"/>
              </a:cxn>
              <a:cxn ang="T10">
                <a:pos x="T4" y="T5"/>
              </a:cxn>
              <a:cxn ang="T11">
                <a:pos x="T6" y="T7"/>
              </a:cxn>
            </a:cxnLst>
            <a:rect l="T12" t="T13" r="T14" b="T15"/>
            <a:pathLst>
              <a:path w="21600" h="21600">
                <a:moveTo>
                  <a:pt x="0" y="0"/>
                </a:moveTo>
                <a:lnTo>
                  <a:pt x="2435" y="21600"/>
                </a:lnTo>
                <a:lnTo>
                  <a:pt x="19165" y="21600"/>
                </a:lnTo>
                <a:lnTo>
                  <a:pt x="21600" y="0"/>
                </a:lnTo>
                <a:close/>
              </a:path>
            </a:pathLst>
          </a:custGeom>
          <a:solidFill>
            <a:schemeClr val="bg1"/>
          </a:solidFill>
          <a:ln w="12700">
            <a:solidFill>
              <a:schemeClr val="bg1"/>
            </a:solidFill>
            <a:miter lim="800000"/>
            <a:headEnd type="none" w="lg" len="med"/>
            <a:tailEnd type="none" w="lg" len="med"/>
          </a:ln>
        </p:spPr>
        <p:txBody>
          <a:bodyPr anchor="ctr">
            <a:noAutofit/>
          </a:bodyPr>
          <a:lstStyle/>
          <a:p>
            <a:endParaRPr lang="en-US">
              <a:solidFill>
                <a:srgbClr val="000000"/>
              </a:solidFill>
            </a:endParaRPr>
          </a:p>
        </p:txBody>
      </p:sp>
      <p:sp>
        <p:nvSpPr>
          <p:cNvPr id="201" name="Freeform 21"/>
          <p:cNvSpPr>
            <a:spLocks/>
          </p:cNvSpPr>
          <p:nvPr/>
        </p:nvSpPr>
        <p:spPr bwMode="auto">
          <a:xfrm flipH="1">
            <a:off x="276758" y="1504197"/>
            <a:ext cx="444848" cy="98240"/>
          </a:xfrm>
          <a:custGeom>
            <a:avLst/>
            <a:gdLst>
              <a:gd name="T0" fmla="*/ 0 w 288"/>
              <a:gd name="T1" fmla="*/ 144 h 144"/>
              <a:gd name="T2" fmla="*/ 0 w 288"/>
              <a:gd name="T3" fmla="*/ 0 h 144"/>
              <a:gd name="T4" fmla="*/ 288 w 288"/>
              <a:gd name="T5" fmla="*/ 0 h 144"/>
              <a:gd name="T6" fmla="*/ 288 w 288"/>
              <a:gd name="T7" fmla="*/ 144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144"/>
                </a:moveTo>
                <a:lnTo>
                  <a:pt x="0" y="0"/>
                </a:lnTo>
                <a:lnTo>
                  <a:pt x="288" y="0"/>
                </a:lnTo>
                <a:lnTo>
                  <a:pt x="288" y="144"/>
                </a:lnTo>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208" name="Freeform 207"/>
          <p:cNvSpPr/>
          <p:nvPr/>
        </p:nvSpPr>
        <p:spPr bwMode="auto">
          <a:xfrm>
            <a:off x="4631821" y="6532636"/>
            <a:ext cx="2574339" cy="365111"/>
          </a:xfrm>
          <a:custGeom>
            <a:avLst/>
            <a:gdLst>
              <a:gd name="connsiteX0" fmla="*/ 0 w 5310835"/>
              <a:gd name="connsiteY0" fmla="*/ 0 h 621792"/>
              <a:gd name="connsiteX1" fmla="*/ 5310835 w 5310835"/>
              <a:gd name="connsiteY1" fmla="*/ 621792 h 621792"/>
              <a:gd name="connsiteX0" fmla="*/ 0 w 5310835"/>
              <a:gd name="connsiteY0" fmla="*/ 0 h 872947"/>
              <a:gd name="connsiteX1" fmla="*/ 5310835 w 5310835"/>
              <a:gd name="connsiteY1" fmla="*/ 621792 h 872947"/>
              <a:gd name="connsiteX0" fmla="*/ 0 w 5310835"/>
              <a:gd name="connsiteY0" fmla="*/ 0 h 1676060"/>
              <a:gd name="connsiteX1" fmla="*/ 5310835 w 5310835"/>
              <a:gd name="connsiteY1" fmla="*/ 621792 h 1676060"/>
              <a:gd name="connsiteX0" fmla="*/ 0 w 5095359"/>
              <a:gd name="connsiteY0" fmla="*/ 0 h 1676060"/>
              <a:gd name="connsiteX1" fmla="*/ 5095359 w 5095359"/>
              <a:gd name="connsiteY1" fmla="*/ 482213 h 1676060"/>
              <a:gd name="connsiteX0" fmla="*/ 0 w 5194810"/>
              <a:gd name="connsiteY0" fmla="*/ 0 h 1676060"/>
              <a:gd name="connsiteX1" fmla="*/ 5194810 w 5194810"/>
              <a:gd name="connsiteY1" fmla="*/ 878912 h 1676060"/>
              <a:gd name="connsiteX0" fmla="*/ 0 w 5194810"/>
              <a:gd name="connsiteY0" fmla="*/ 0 h 1676060"/>
              <a:gd name="connsiteX1" fmla="*/ 5194810 w 5194810"/>
              <a:gd name="connsiteY1" fmla="*/ 878912 h 1676060"/>
              <a:gd name="connsiteX0" fmla="*/ 0 w 5194810"/>
              <a:gd name="connsiteY0" fmla="*/ 7346 h 1676060"/>
              <a:gd name="connsiteX1" fmla="*/ 69111 w 5194810"/>
              <a:gd name="connsiteY1" fmla="*/ 0 h 1676060"/>
              <a:gd name="connsiteX2" fmla="*/ 5194810 w 5194810"/>
              <a:gd name="connsiteY2" fmla="*/ 886258 h 1676060"/>
              <a:gd name="connsiteX0" fmla="*/ 0 w 5194810"/>
              <a:gd name="connsiteY0" fmla="*/ 7346 h 1242630"/>
              <a:gd name="connsiteX1" fmla="*/ 69111 w 5194810"/>
              <a:gd name="connsiteY1" fmla="*/ 0 h 1242630"/>
              <a:gd name="connsiteX2" fmla="*/ 5194810 w 5194810"/>
              <a:gd name="connsiteY2" fmla="*/ 886258 h 1242630"/>
              <a:gd name="connsiteX0" fmla="*/ 0 w 5194810"/>
              <a:gd name="connsiteY0" fmla="*/ 0 h 1881757"/>
              <a:gd name="connsiteX1" fmla="*/ 234862 w 5194810"/>
              <a:gd name="connsiteY1" fmla="*/ 639126 h 1881757"/>
              <a:gd name="connsiteX2" fmla="*/ 5194810 w 5194810"/>
              <a:gd name="connsiteY2" fmla="*/ 878912 h 1881757"/>
              <a:gd name="connsiteX0" fmla="*/ 23991 w 4983939"/>
              <a:gd name="connsiteY0" fmla="*/ 0 h 1242630"/>
              <a:gd name="connsiteX1" fmla="*/ 4983939 w 4983939"/>
              <a:gd name="connsiteY1" fmla="*/ 239786 h 1242630"/>
              <a:gd name="connsiteX0" fmla="*/ 1 w 4959949"/>
              <a:gd name="connsiteY0" fmla="*/ 0 h 588812"/>
              <a:gd name="connsiteX1" fmla="*/ 4959949 w 4959949"/>
              <a:gd name="connsiteY1" fmla="*/ 239786 h 588812"/>
              <a:gd name="connsiteX0" fmla="*/ 0 w 4993098"/>
              <a:gd name="connsiteY0" fmla="*/ 158481 h 747293"/>
              <a:gd name="connsiteX1" fmla="*/ 4993098 w 4993098"/>
              <a:gd name="connsiteY1" fmla="*/ 133801 h 747293"/>
              <a:gd name="connsiteX0" fmla="*/ 0 w 4993098"/>
              <a:gd name="connsiteY0" fmla="*/ 158481 h 313863"/>
              <a:gd name="connsiteX1" fmla="*/ 4993098 w 4993098"/>
              <a:gd name="connsiteY1" fmla="*/ 133801 h 313863"/>
            </a:gdLst>
            <a:ahLst/>
            <a:cxnLst>
              <a:cxn ang="0">
                <a:pos x="connsiteX0" y="connsiteY0"/>
              </a:cxn>
              <a:cxn ang="0">
                <a:pos x="connsiteX1" y="connsiteY1"/>
              </a:cxn>
            </a:cxnLst>
            <a:rect l="l" t="t" r="r" b="b"/>
            <a:pathLst>
              <a:path w="4993098" h="313863">
                <a:moveTo>
                  <a:pt x="0" y="158481"/>
                </a:moveTo>
                <a:cubicBezTo>
                  <a:pt x="1285445" y="313863"/>
                  <a:pt x="3222820" y="0"/>
                  <a:pt x="4993098" y="133801"/>
                </a:cubicBezTo>
              </a:path>
            </a:pathLst>
          </a:custGeom>
          <a:noFill/>
          <a:ln w="38100" cap="flat" cmpd="sng" algn="ctr">
            <a:solidFill>
              <a:schemeClr val="tx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a:spcBef>
                <a:spcPct val="50000"/>
              </a:spcBef>
            </a:pPr>
            <a:endParaRPr lang="en-US">
              <a:solidFill>
                <a:srgbClr val="000000"/>
              </a:solidFill>
            </a:endParaRPr>
          </a:p>
        </p:txBody>
      </p:sp>
      <p:sp>
        <p:nvSpPr>
          <p:cNvPr id="13332" name="Line 120"/>
          <p:cNvSpPr>
            <a:spLocks noChangeShapeType="1"/>
          </p:cNvSpPr>
          <p:nvPr/>
        </p:nvSpPr>
        <p:spPr bwMode="auto">
          <a:xfrm flipH="1">
            <a:off x="774497" y="2001203"/>
            <a:ext cx="968578" cy="0"/>
          </a:xfrm>
          <a:prstGeom prst="line">
            <a:avLst/>
          </a:prstGeom>
          <a:noFill/>
          <a:ln w="12700">
            <a:solidFill>
              <a:schemeClr val="tx1"/>
            </a:solidFill>
            <a:prstDash val="dash"/>
            <a:round/>
            <a:headEnd type="none" w="lg" len="med"/>
            <a:tailEnd type="none" w="lg" len="med"/>
          </a:ln>
        </p:spPr>
        <p:txBody>
          <a:bodyPr wrap="square" anchor="ctr">
            <a:noAutofit/>
          </a:bodyPr>
          <a:lstStyle/>
          <a:p>
            <a:endParaRPr lang="en-US">
              <a:solidFill>
                <a:srgbClr val="000000"/>
              </a:solidFill>
            </a:endParaRPr>
          </a:p>
        </p:txBody>
      </p:sp>
      <p:grpSp>
        <p:nvGrpSpPr>
          <p:cNvPr id="14" name="Group 196"/>
          <p:cNvGrpSpPr/>
          <p:nvPr/>
        </p:nvGrpSpPr>
        <p:grpSpPr>
          <a:xfrm>
            <a:off x="6158332" y="3280412"/>
            <a:ext cx="3322097" cy="3192577"/>
            <a:chOff x="4081882" y="3280412"/>
            <a:chExt cx="4638255" cy="3468369"/>
          </a:xfrm>
        </p:grpSpPr>
        <p:cxnSp>
          <p:nvCxnSpPr>
            <p:cNvPr id="206" name="Straight Connector 187"/>
            <p:cNvCxnSpPr>
              <a:cxnSpLocks noChangeShapeType="1"/>
            </p:cNvCxnSpPr>
            <p:nvPr/>
          </p:nvCxnSpPr>
          <p:spPr bwMode="auto">
            <a:xfrm rot="5400000">
              <a:off x="2370417" y="5005795"/>
              <a:ext cx="3461880" cy="11113"/>
            </a:xfrm>
            <a:prstGeom prst="line">
              <a:avLst/>
            </a:prstGeom>
            <a:noFill/>
            <a:ln w="254000" algn="ctr">
              <a:solidFill>
                <a:schemeClr val="bg1">
                  <a:lumMod val="50000"/>
                </a:schemeClr>
              </a:solidFill>
              <a:round/>
              <a:headEnd type="none" w="lg" len="med"/>
              <a:tailEnd type="none" w="lg" len="med"/>
            </a:ln>
          </p:spPr>
        </p:cxnSp>
        <p:cxnSp>
          <p:nvCxnSpPr>
            <p:cNvPr id="209" name="Straight Connector 189"/>
            <p:cNvCxnSpPr>
              <a:cxnSpLocks noChangeShapeType="1"/>
            </p:cNvCxnSpPr>
            <p:nvPr/>
          </p:nvCxnSpPr>
          <p:spPr bwMode="auto">
            <a:xfrm rot="5400000">
              <a:off x="6983641" y="5012284"/>
              <a:ext cx="3461880" cy="11113"/>
            </a:xfrm>
            <a:prstGeom prst="line">
              <a:avLst/>
            </a:prstGeom>
            <a:noFill/>
            <a:ln w="254000" algn="ctr">
              <a:solidFill>
                <a:schemeClr val="bg1">
                  <a:lumMod val="50000"/>
                </a:schemeClr>
              </a:solidFill>
              <a:round/>
              <a:headEnd type="none" w="lg" len="med"/>
              <a:tailEnd type="none" w="lg" len="med"/>
            </a:ln>
          </p:spPr>
        </p:cxnSp>
        <p:cxnSp>
          <p:nvCxnSpPr>
            <p:cNvPr id="210" name="Straight Connector 190"/>
            <p:cNvCxnSpPr>
              <a:cxnSpLocks noChangeShapeType="1"/>
            </p:cNvCxnSpPr>
            <p:nvPr/>
          </p:nvCxnSpPr>
          <p:spPr bwMode="auto">
            <a:xfrm rot="10800000">
              <a:off x="4081882" y="6617357"/>
              <a:ext cx="4635082" cy="12045"/>
            </a:xfrm>
            <a:prstGeom prst="line">
              <a:avLst/>
            </a:prstGeom>
            <a:noFill/>
            <a:ln w="254000" algn="ctr">
              <a:solidFill>
                <a:schemeClr val="bg1">
                  <a:lumMod val="50000"/>
                </a:schemeClr>
              </a:solidFill>
              <a:round/>
              <a:headEnd type="none" w="lg" len="med"/>
              <a:tailEnd type="none" w="lg" len="med"/>
            </a:ln>
          </p:spPr>
        </p:cxnSp>
      </p:grpSp>
      <p:sp>
        <p:nvSpPr>
          <p:cNvPr id="211" name="Trapezoid 210"/>
          <p:cNvSpPr/>
          <p:nvPr/>
        </p:nvSpPr>
        <p:spPr>
          <a:xfrm>
            <a:off x="2743200" y="2000250"/>
            <a:ext cx="533400" cy="213360"/>
          </a:xfrm>
          <a:prstGeom prst="trapezoi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CO">
              <a:solidFill>
                <a:srgbClr val="FFFFFF"/>
              </a:solidFill>
            </a:endParaRPr>
          </a:p>
        </p:txBody>
      </p:sp>
      <p:sp>
        <p:nvSpPr>
          <p:cNvPr id="212" name="Line 117"/>
          <p:cNvSpPr>
            <a:spLocks noChangeShapeType="1"/>
          </p:cNvSpPr>
          <p:nvPr/>
        </p:nvSpPr>
        <p:spPr bwMode="auto">
          <a:xfrm flipV="1">
            <a:off x="3001010" y="1797368"/>
            <a:ext cx="0" cy="267652"/>
          </a:xfrm>
          <a:prstGeom prst="line">
            <a:avLst/>
          </a:prstGeom>
          <a:noFill/>
          <a:ln w="12700">
            <a:solidFill>
              <a:schemeClr val="tx1"/>
            </a:solidFill>
            <a:round/>
            <a:headEnd type="none" w="lg" len="med"/>
            <a:tailEnd type="none" w="lg" len="med"/>
          </a:ln>
        </p:spPr>
        <p:txBody>
          <a:bodyPr wrap="square" anchor="ctr">
            <a:noAutofit/>
          </a:bodyPr>
          <a:lstStyle/>
          <a:p>
            <a:endParaRPr lang="en-US">
              <a:solidFill>
                <a:srgbClr val="000000"/>
              </a:solidFill>
            </a:endParaRPr>
          </a:p>
        </p:txBody>
      </p:sp>
      <p:grpSp>
        <p:nvGrpSpPr>
          <p:cNvPr id="15" name="Group 266"/>
          <p:cNvGrpSpPr/>
          <p:nvPr/>
        </p:nvGrpSpPr>
        <p:grpSpPr>
          <a:xfrm>
            <a:off x="450563" y="2180782"/>
            <a:ext cx="96456" cy="4339450"/>
            <a:chOff x="450563" y="2190307"/>
            <a:chExt cx="96456" cy="4339450"/>
          </a:xfrm>
        </p:grpSpPr>
        <p:sp>
          <p:nvSpPr>
            <p:cNvPr id="247" name="Rectangle 246"/>
            <p:cNvSpPr/>
            <p:nvPr/>
          </p:nvSpPr>
          <p:spPr bwMode="auto">
            <a:xfrm rot="5400000">
              <a:off x="-1670934" y="4311804"/>
              <a:ext cx="4339450" cy="96456"/>
            </a:xfrm>
            <a:prstGeom prst="rect">
              <a:avLst/>
            </a:pr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48" name="Straight Connector 247"/>
            <p:cNvCxnSpPr/>
            <p:nvPr/>
          </p:nvCxnSpPr>
          <p:spPr bwMode="auto">
            <a:xfrm rot="5400000">
              <a:off x="-1627126" y="4360032"/>
              <a:ext cx="4339450" cy="0"/>
            </a:xfrm>
            <a:prstGeom prst="line">
              <a:avLst/>
            </a:prstGeom>
            <a:solidFill>
              <a:schemeClr val="accent2">
                <a:lumMod val="50000"/>
              </a:schemeClr>
            </a:solidFill>
            <a:ln w="28575" cap="flat" cmpd="sng" algn="ctr">
              <a:solidFill>
                <a:schemeClr val="tx1"/>
              </a:solidFill>
              <a:prstDash val="solid"/>
              <a:round/>
              <a:headEnd type="none" w="lg" len="med"/>
              <a:tailEnd type="none" w="lg" len="med"/>
            </a:ln>
            <a:effectLst/>
          </p:spPr>
        </p:cxnSp>
        <p:cxnSp>
          <p:nvCxnSpPr>
            <p:cNvPr id="249" name="Straight Connector 248"/>
            <p:cNvCxnSpPr/>
            <p:nvPr/>
          </p:nvCxnSpPr>
          <p:spPr bwMode="auto">
            <a:xfrm rot="5400000">
              <a:off x="-1717160" y="4360032"/>
              <a:ext cx="4339450" cy="0"/>
            </a:xfrm>
            <a:prstGeom prst="line">
              <a:avLst/>
            </a:prstGeom>
            <a:solidFill>
              <a:schemeClr val="accent2">
                <a:lumMod val="50000"/>
              </a:schemeClr>
            </a:solidFill>
            <a:ln w="28575" cap="flat" cmpd="sng" algn="ctr">
              <a:solidFill>
                <a:schemeClr val="tx1"/>
              </a:solidFill>
              <a:prstDash val="solid"/>
              <a:round/>
              <a:headEnd type="none" w="lg" len="med"/>
              <a:tailEnd type="none" w="lg" len="med"/>
            </a:ln>
            <a:effectLst/>
          </p:spPr>
        </p:cxnSp>
      </p:grpSp>
      <p:sp>
        <p:nvSpPr>
          <p:cNvPr id="263" name="Freeform 262"/>
          <p:cNvSpPr/>
          <p:nvPr/>
        </p:nvSpPr>
        <p:spPr bwMode="auto">
          <a:xfrm>
            <a:off x="4153256" y="1897166"/>
            <a:ext cx="256374" cy="4717684"/>
          </a:xfrm>
          <a:custGeom>
            <a:avLst/>
            <a:gdLst>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965328"/>
              <a:gd name="connsiteY0" fmla="*/ 84474 h 4007860"/>
              <a:gd name="connsiteX1" fmla="*/ 86563 w 965328"/>
              <a:gd name="connsiteY1" fmla="*/ 1159809 h 4007860"/>
              <a:gd name="connsiteX2" fmla="*/ 86563 w 965328"/>
              <a:gd name="connsiteY2" fmla="*/ 3603086 h 4007860"/>
              <a:gd name="connsiteX3" fmla="*/ 159715 w 965328"/>
              <a:gd name="connsiteY3" fmla="*/ 3588455 h 4007860"/>
              <a:gd name="connsiteX4" fmla="*/ 188976 w 965328"/>
              <a:gd name="connsiteY4" fmla="*/ 1093972 h 4007860"/>
              <a:gd name="connsiteX5" fmla="*/ 613258 w 965328"/>
              <a:gd name="connsiteY5" fmla="*/ 164942 h 4007860"/>
              <a:gd name="connsiteX6" fmla="*/ 605942 w 96532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88976 w 613258"/>
              <a:gd name="connsiteY4" fmla="*/ 1093972 h 3603762"/>
              <a:gd name="connsiteX5" fmla="*/ 613258 w 613258"/>
              <a:gd name="connsiteY5" fmla="*/ 164942 h 3603762"/>
              <a:gd name="connsiteX6" fmla="*/ 605942 w 613258"/>
              <a:gd name="connsiteY6" fmla="*/ 84474 h 3603762"/>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59715 w 613258"/>
              <a:gd name="connsiteY4" fmla="*/ 1174440 h 3603762"/>
              <a:gd name="connsiteX5" fmla="*/ 613258 w 613258"/>
              <a:gd name="connsiteY5" fmla="*/ 164942 h 3603762"/>
              <a:gd name="connsiteX6" fmla="*/ 605942 w 613258"/>
              <a:gd name="connsiteY6" fmla="*/ 84474 h 3603762"/>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297052 w 613258"/>
              <a:gd name="connsiteY4" fmla="*/ 1181774 h 3603762"/>
              <a:gd name="connsiteX5" fmla="*/ 613258 w 613258"/>
              <a:gd name="connsiteY5" fmla="*/ 164942 h 3603762"/>
              <a:gd name="connsiteX6" fmla="*/ 605942 w 613258"/>
              <a:gd name="connsiteY6" fmla="*/ 84474 h 3603762"/>
              <a:gd name="connsiteX0" fmla="*/ 605942 w 613258"/>
              <a:gd name="connsiteY0" fmla="*/ 84474 h 3611096"/>
              <a:gd name="connsiteX1" fmla="*/ 86563 w 613258"/>
              <a:gd name="connsiteY1" fmla="*/ 1159809 h 3611096"/>
              <a:gd name="connsiteX2" fmla="*/ 86563 w 613258"/>
              <a:gd name="connsiteY2" fmla="*/ 3603086 h 3611096"/>
              <a:gd name="connsiteX3" fmla="*/ 297050 w 613258"/>
              <a:gd name="connsiteY3" fmla="*/ 3595789 h 3611096"/>
              <a:gd name="connsiteX4" fmla="*/ 297052 w 613258"/>
              <a:gd name="connsiteY4" fmla="*/ 1181774 h 3611096"/>
              <a:gd name="connsiteX5" fmla="*/ 613258 w 613258"/>
              <a:gd name="connsiteY5" fmla="*/ 164942 h 3611096"/>
              <a:gd name="connsiteX6" fmla="*/ 605942 w 613258"/>
              <a:gd name="connsiteY6" fmla="*/ 84474 h 3611096"/>
              <a:gd name="connsiteX0" fmla="*/ 605942 w 613258"/>
              <a:gd name="connsiteY0" fmla="*/ 40473 h 3567095"/>
              <a:gd name="connsiteX1" fmla="*/ 86563 w 613258"/>
              <a:gd name="connsiteY1" fmla="*/ 1115808 h 3567095"/>
              <a:gd name="connsiteX2" fmla="*/ 86563 w 613258"/>
              <a:gd name="connsiteY2" fmla="*/ 3559085 h 3567095"/>
              <a:gd name="connsiteX3" fmla="*/ 297050 w 613258"/>
              <a:gd name="connsiteY3" fmla="*/ 3551788 h 3567095"/>
              <a:gd name="connsiteX4" fmla="*/ 297052 w 613258"/>
              <a:gd name="connsiteY4" fmla="*/ 1137773 h 3567095"/>
              <a:gd name="connsiteX5" fmla="*/ 613258 w 613258"/>
              <a:gd name="connsiteY5" fmla="*/ 164942 h 3567095"/>
              <a:gd name="connsiteX6" fmla="*/ 605942 w 613258"/>
              <a:gd name="connsiteY6" fmla="*/ 40473 h 3567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258" h="3567095">
                <a:moveTo>
                  <a:pt x="605942" y="40473"/>
                </a:moveTo>
                <a:cubicBezTo>
                  <a:pt x="264663" y="151963"/>
                  <a:pt x="173126" y="529373"/>
                  <a:pt x="86563" y="1115808"/>
                </a:cubicBezTo>
                <a:cubicBezTo>
                  <a:pt x="0" y="1702243"/>
                  <a:pt x="74371" y="3154311"/>
                  <a:pt x="86563" y="3559085"/>
                </a:cubicBezTo>
                <a:cubicBezTo>
                  <a:pt x="144023" y="3547399"/>
                  <a:pt x="270927" y="3567095"/>
                  <a:pt x="297050" y="3551788"/>
                </a:cubicBezTo>
                <a:cubicBezTo>
                  <a:pt x="314119" y="3133602"/>
                  <a:pt x="244351" y="1702247"/>
                  <a:pt x="297052" y="1137773"/>
                </a:cubicBezTo>
                <a:cubicBezTo>
                  <a:pt x="349753" y="573299"/>
                  <a:pt x="372967" y="198609"/>
                  <a:pt x="613258" y="164942"/>
                </a:cubicBezTo>
                <a:cubicBezTo>
                  <a:pt x="600052" y="0"/>
                  <a:pt x="612243" y="82892"/>
                  <a:pt x="605942" y="40473"/>
                </a:cubicBezTo>
                <a:close/>
              </a:path>
            </a:pathLst>
          </a:cu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58" name="Freeform 257"/>
          <p:cNvSpPr/>
          <p:nvPr/>
        </p:nvSpPr>
        <p:spPr bwMode="auto">
          <a:xfrm>
            <a:off x="4178893" y="1999716"/>
            <a:ext cx="247828" cy="4600203"/>
          </a:xfrm>
          <a:custGeom>
            <a:avLst/>
            <a:gdLst>
              <a:gd name="connsiteX0" fmla="*/ 61912 w 547687"/>
              <a:gd name="connsiteY0" fmla="*/ 3467100 h 3467100"/>
              <a:gd name="connsiteX1" fmla="*/ 80962 w 547687"/>
              <a:gd name="connsiteY1" fmla="*/ 876300 h 3467100"/>
              <a:gd name="connsiteX2" fmla="*/ 547687 w 547687"/>
              <a:gd name="connsiteY2" fmla="*/ 0 h 3467100"/>
              <a:gd name="connsiteX3" fmla="*/ 547687 w 547687"/>
              <a:gd name="connsiteY3" fmla="*/ 0 h 3467100"/>
              <a:gd name="connsiteX0" fmla="*/ 61912 w 632370"/>
              <a:gd name="connsiteY0" fmla="*/ 3604185 h 3604185"/>
              <a:gd name="connsiteX1" fmla="*/ 80962 w 632370"/>
              <a:gd name="connsiteY1" fmla="*/ 1013385 h 3604185"/>
              <a:gd name="connsiteX2" fmla="*/ 547687 w 632370"/>
              <a:gd name="connsiteY2" fmla="*/ 137085 h 3604185"/>
              <a:gd name="connsiteX3" fmla="*/ 589063 w 632370"/>
              <a:gd name="connsiteY3" fmla="*/ 190873 h 3604185"/>
              <a:gd name="connsiteX0" fmla="*/ 61912 w 547687"/>
              <a:gd name="connsiteY0" fmla="*/ 3467100 h 3467100"/>
              <a:gd name="connsiteX1" fmla="*/ 80962 w 547687"/>
              <a:gd name="connsiteY1" fmla="*/ 876300 h 3467100"/>
              <a:gd name="connsiteX2" fmla="*/ 547687 w 547687"/>
              <a:gd name="connsiteY2" fmla="*/ 0 h 3467100"/>
              <a:gd name="connsiteX0" fmla="*/ 61912 w 547687"/>
              <a:gd name="connsiteY0" fmla="*/ 3467100 h 3467100"/>
              <a:gd name="connsiteX1" fmla="*/ 80962 w 547687"/>
              <a:gd name="connsiteY1" fmla="*/ 876300 h 3467100"/>
              <a:gd name="connsiteX2" fmla="*/ 547687 w 547687"/>
              <a:gd name="connsiteY2" fmla="*/ 0 h 3467100"/>
              <a:gd name="connsiteX0" fmla="*/ 30956 w 516731"/>
              <a:gd name="connsiteY0" fmla="*/ 3467100 h 3467100"/>
              <a:gd name="connsiteX1" fmla="*/ 50006 w 516731"/>
              <a:gd name="connsiteY1" fmla="*/ 876300 h 3467100"/>
              <a:gd name="connsiteX2" fmla="*/ 516731 w 516731"/>
              <a:gd name="connsiteY2" fmla="*/ 0 h 3467100"/>
              <a:gd name="connsiteX0" fmla="*/ 61912 w 547687"/>
              <a:gd name="connsiteY0" fmla="*/ 3467100 h 3467100"/>
              <a:gd name="connsiteX1" fmla="*/ 80962 w 547687"/>
              <a:gd name="connsiteY1" fmla="*/ 876300 h 3467100"/>
              <a:gd name="connsiteX2" fmla="*/ 547687 w 547687"/>
              <a:gd name="connsiteY2" fmla="*/ 0 h 3467100"/>
            </a:gdLst>
            <a:ahLst/>
            <a:cxnLst>
              <a:cxn ang="0">
                <a:pos x="connsiteX0" y="connsiteY0"/>
              </a:cxn>
              <a:cxn ang="0">
                <a:pos x="connsiteX1" y="connsiteY1"/>
              </a:cxn>
              <a:cxn ang="0">
                <a:pos x="connsiteX2" y="connsiteY2"/>
              </a:cxn>
            </a:cxnLst>
            <a:rect l="l" t="t" r="r" b="b"/>
            <a:pathLst>
              <a:path w="547687" h="3467100">
                <a:moveTo>
                  <a:pt x="61912" y="3467100"/>
                </a:moveTo>
                <a:cubicBezTo>
                  <a:pt x="30956" y="2460625"/>
                  <a:pt x="0" y="1454150"/>
                  <a:pt x="80962" y="876300"/>
                </a:cubicBezTo>
                <a:cubicBezTo>
                  <a:pt x="161924" y="298450"/>
                  <a:pt x="359565" y="8821"/>
                  <a:pt x="547687" y="0"/>
                </a:cubicBezTo>
              </a:path>
            </a:pathLst>
          </a:custGeom>
          <a:noFill/>
          <a:ln w="127000" cap="flat" cmpd="dbl"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65" name="Freeform 264"/>
          <p:cNvSpPr/>
          <p:nvPr/>
        </p:nvSpPr>
        <p:spPr bwMode="auto">
          <a:xfrm>
            <a:off x="4431100" y="2036482"/>
            <a:ext cx="198049" cy="4383368"/>
          </a:xfrm>
          <a:custGeom>
            <a:avLst/>
            <a:gdLst>
              <a:gd name="connsiteX0" fmla="*/ 9525 w 192087"/>
              <a:gd name="connsiteY0" fmla="*/ 0 h 3114675"/>
              <a:gd name="connsiteX1" fmla="*/ 190500 w 192087"/>
              <a:gd name="connsiteY1" fmla="*/ 304800 h 3114675"/>
              <a:gd name="connsiteX2" fmla="*/ 0 w 192087"/>
              <a:gd name="connsiteY2" fmla="*/ 1000125 h 3114675"/>
              <a:gd name="connsiteX3" fmla="*/ 190500 w 192087"/>
              <a:gd name="connsiteY3" fmla="*/ 1571625 h 3114675"/>
              <a:gd name="connsiteX4" fmla="*/ 9525 w 192087"/>
              <a:gd name="connsiteY4" fmla="*/ 2362200 h 3114675"/>
              <a:gd name="connsiteX5" fmla="*/ 190500 w 192087"/>
              <a:gd name="connsiteY5" fmla="*/ 3114675 h 311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087" h="3114675">
                <a:moveTo>
                  <a:pt x="9525" y="0"/>
                </a:moveTo>
                <a:cubicBezTo>
                  <a:pt x="100806" y="69056"/>
                  <a:pt x="192087" y="138113"/>
                  <a:pt x="190500" y="304800"/>
                </a:cubicBezTo>
                <a:cubicBezTo>
                  <a:pt x="188913" y="471487"/>
                  <a:pt x="0" y="788988"/>
                  <a:pt x="0" y="1000125"/>
                </a:cubicBezTo>
                <a:cubicBezTo>
                  <a:pt x="0" y="1211262"/>
                  <a:pt x="188913" y="1344613"/>
                  <a:pt x="190500" y="1571625"/>
                </a:cubicBezTo>
                <a:cubicBezTo>
                  <a:pt x="192087" y="1798637"/>
                  <a:pt x="9525" y="2105025"/>
                  <a:pt x="9525" y="2362200"/>
                </a:cubicBezTo>
                <a:cubicBezTo>
                  <a:pt x="9525" y="2619375"/>
                  <a:pt x="100012" y="2867025"/>
                  <a:pt x="190500" y="3114675"/>
                </a:cubicBezTo>
              </a:path>
            </a:pathLst>
          </a:custGeom>
          <a:noFill/>
          <a:ln w="38100" cap="flat" cmpd="sng" algn="ctr">
            <a:solidFill>
              <a:schemeClr val="accent6">
                <a:lumMod val="50000"/>
              </a:schemeClr>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grpSp>
        <p:nvGrpSpPr>
          <p:cNvPr id="16" name="Group 236"/>
          <p:cNvGrpSpPr/>
          <p:nvPr/>
        </p:nvGrpSpPr>
        <p:grpSpPr>
          <a:xfrm>
            <a:off x="537882" y="6078071"/>
            <a:ext cx="3657600" cy="45719"/>
            <a:chOff x="537882" y="6078071"/>
            <a:chExt cx="3657600" cy="45719"/>
          </a:xfrm>
          <a:solidFill>
            <a:schemeClr val="accent2">
              <a:lumMod val="50000"/>
            </a:schemeClr>
          </a:solidFill>
        </p:grpSpPr>
        <p:sp>
          <p:nvSpPr>
            <p:cNvPr id="236" name="Rectangle 235"/>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19" name="Straight Connector 218"/>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25" name="Straight Connector 224"/>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grpSp>
        <p:nvGrpSpPr>
          <p:cNvPr id="17" name="Group 237"/>
          <p:cNvGrpSpPr/>
          <p:nvPr/>
        </p:nvGrpSpPr>
        <p:grpSpPr>
          <a:xfrm>
            <a:off x="537882" y="6230471"/>
            <a:ext cx="3657600" cy="45719"/>
            <a:chOff x="537882" y="6078071"/>
            <a:chExt cx="3657600" cy="45719"/>
          </a:xfrm>
          <a:solidFill>
            <a:schemeClr val="accent2">
              <a:lumMod val="50000"/>
            </a:schemeClr>
          </a:solidFill>
        </p:grpSpPr>
        <p:sp>
          <p:nvSpPr>
            <p:cNvPr id="239" name="Rectangle 238"/>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40" name="Straight Connector 239"/>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41" name="Straight Connector 240"/>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grpSp>
        <p:nvGrpSpPr>
          <p:cNvPr id="18" name="Group 241"/>
          <p:cNvGrpSpPr/>
          <p:nvPr/>
        </p:nvGrpSpPr>
        <p:grpSpPr>
          <a:xfrm>
            <a:off x="537882" y="6382871"/>
            <a:ext cx="3657600" cy="45719"/>
            <a:chOff x="537882" y="6078071"/>
            <a:chExt cx="3657600" cy="45719"/>
          </a:xfrm>
          <a:solidFill>
            <a:schemeClr val="accent2">
              <a:lumMod val="50000"/>
            </a:schemeClr>
          </a:solidFill>
        </p:grpSpPr>
        <p:sp>
          <p:nvSpPr>
            <p:cNvPr id="243" name="Rectangle 242"/>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44" name="Straight Connector 243"/>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45" name="Straight Connector 244"/>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sp>
        <p:nvSpPr>
          <p:cNvPr id="268" name="Flowchart: Collate 267"/>
          <p:cNvSpPr/>
          <p:nvPr/>
        </p:nvSpPr>
        <p:spPr bwMode="auto">
          <a:xfrm>
            <a:off x="419999" y="6521928"/>
            <a:ext cx="152400" cy="133350"/>
          </a:xfrm>
          <a:prstGeom prst="flowChartCollat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69" name="Flowchart: Collate 268"/>
          <p:cNvSpPr/>
          <p:nvPr/>
        </p:nvSpPr>
        <p:spPr bwMode="auto">
          <a:xfrm>
            <a:off x="4142476" y="6589502"/>
            <a:ext cx="152400" cy="133350"/>
          </a:xfrm>
          <a:prstGeom prst="flowChartCollat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70" name="Rounded Rectangle 269"/>
          <p:cNvSpPr/>
          <p:nvPr/>
        </p:nvSpPr>
        <p:spPr bwMode="auto">
          <a:xfrm>
            <a:off x="1733550" y="-228600"/>
            <a:ext cx="2476500" cy="1476375"/>
          </a:xfrm>
          <a:prstGeom prst="roundRect">
            <a:avLst/>
          </a:prstGeom>
          <a:solidFill>
            <a:schemeClr val="accent6">
              <a:lumMod val="50000"/>
            </a:schemeClr>
          </a:solid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grpSp>
        <p:nvGrpSpPr>
          <p:cNvPr id="19" name="Group 273"/>
          <p:cNvGrpSpPr/>
          <p:nvPr/>
        </p:nvGrpSpPr>
        <p:grpSpPr>
          <a:xfrm rot="16200000" flipV="1">
            <a:off x="1572366" y="498478"/>
            <a:ext cx="666088" cy="2100882"/>
            <a:chOff x="4090416" y="3002541"/>
            <a:chExt cx="613258" cy="3603762"/>
          </a:xfrm>
        </p:grpSpPr>
        <p:sp>
          <p:nvSpPr>
            <p:cNvPr id="275" name="Freeform 274"/>
            <p:cNvSpPr/>
            <p:nvPr/>
          </p:nvSpPr>
          <p:spPr bwMode="auto">
            <a:xfrm>
              <a:off x="4090416" y="3002541"/>
              <a:ext cx="613258" cy="3603762"/>
            </a:xfrm>
            <a:custGeom>
              <a:avLst/>
              <a:gdLst>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965328"/>
                <a:gd name="connsiteY0" fmla="*/ 84474 h 4007860"/>
                <a:gd name="connsiteX1" fmla="*/ 86563 w 965328"/>
                <a:gd name="connsiteY1" fmla="*/ 1159809 h 4007860"/>
                <a:gd name="connsiteX2" fmla="*/ 86563 w 965328"/>
                <a:gd name="connsiteY2" fmla="*/ 3603086 h 4007860"/>
                <a:gd name="connsiteX3" fmla="*/ 159715 w 965328"/>
                <a:gd name="connsiteY3" fmla="*/ 3588455 h 4007860"/>
                <a:gd name="connsiteX4" fmla="*/ 188976 w 965328"/>
                <a:gd name="connsiteY4" fmla="*/ 1093972 h 4007860"/>
                <a:gd name="connsiteX5" fmla="*/ 613258 w 965328"/>
                <a:gd name="connsiteY5" fmla="*/ 164942 h 4007860"/>
                <a:gd name="connsiteX6" fmla="*/ 605942 w 96532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88976 w 613258"/>
                <a:gd name="connsiteY4" fmla="*/ 1093972 h 3603762"/>
                <a:gd name="connsiteX5" fmla="*/ 613258 w 613258"/>
                <a:gd name="connsiteY5" fmla="*/ 164942 h 3603762"/>
                <a:gd name="connsiteX6" fmla="*/ 605942 w 613258"/>
                <a:gd name="connsiteY6" fmla="*/ 84474 h 3603762"/>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59715 w 613258"/>
                <a:gd name="connsiteY4" fmla="*/ 1174440 h 3603762"/>
                <a:gd name="connsiteX5" fmla="*/ 613258 w 613258"/>
                <a:gd name="connsiteY5" fmla="*/ 164942 h 3603762"/>
                <a:gd name="connsiteX6" fmla="*/ 605942 w 613258"/>
                <a:gd name="connsiteY6" fmla="*/ 84474 h 3603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258" h="3603762">
                  <a:moveTo>
                    <a:pt x="605942" y="84474"/>
                  </a:moveTo>
                  <a:cubicBezTo>
                    <a:pt x="264663" y="195964"/>
                    <a:pt x="173126" y="573374"/>
                    <a:pt x="86563" y="1159809"/>
                  </a:cubicBezTo>
                  <a:cubicBezTo>
                    <a:pt x="0" y="1746244"/>
                    <a:pt x="74371" y="3198312"/>
                    <a:pt x="86563" y="3603086"/>
                  </a:cubicBezTo>
                  <a:cubicBezTo>
                    <a:pt x="144023" y="3591400"/>
                    <a:pt x="133592" y="3603762"/>
                    <a:pt x="159715" y="3588455"/>
                  </a:cubicBezTo>
                  <a:cubicBezTo>
                    <a:pt x="176784" y="3170269"/>
                    <a:pt x="84125" y="1745025"/>
                    <a:pt x="159715" y="1174440"/>
                  </a:cubicBezTo>
                  <a:cubicBezTo>
                    <a:pt x="235305" y="603855"/>
                    <a:pt x="372967" y="198609"/>
                    <a:pt x="613258" y="164942"/>
                  </a:cubicBezTo>
                  <a:cubicBezTo>
                    <a:pt x="600052" y="0"/>
                    <a:pt x="612243" y="126893"/>
                    <a:pt x="605942" y="84474"/>
                  </a:cubicBezTo>
                  <a:close/>
                </a:path>
              </a:pathLst>
            </a:cu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76" name="Freeform 275"/>
            <p:cNvSpPr/>
            <p:nvPr/>
          </p:nvSpPr>
          <p:spPr bwMode="auto">
            <a:xfrm>
              <a:off x="4155453" y="3133725"/>
              <a:ext cx="547687" cy="3467100"/>
            </a:xfrm>
            <a:custGeom>
              <a:avLst/>
              <a:gdLst>
                <a:gd name="connsiteX0" fmla="*/ 61912 w 547687"/>
                <a:gd name="connsiteY0" fmla="*/ 3467100 h 3467100"/>
                <a:gd name="connsiteX1" fmla="*/ 80962 w 547687"/>
                <a:gd name="connsiteY1" fmla="*/ 876300 h 3467100"/>
                <a:gd name="connsiteX2" fmla="*/ 547687 w 547687"/>
                <a:gd name="connsiteY2" fmla="*/ 0 h 3467100"/>
                <a:gd name="connsiteX3" fmla="*/ 547687 w 547687"/>
                <a:gd name="connsiteY3" fmla="*/ 0 h 3467100"/>
                <a:gd name="connsiteX0" fmla="*/ 61912 w 632370"/>
                <a:gd name="connsiteY0" fmla="*/ 3604185 h 3604185"/>
                <a:gd name="connsiteX1" fmla="*/ 80962 w 632370"/>
                <a:gd name="connsiteY1" fmla="*/ 1013385 h 3604185"/>
                <a:gd name="connsiteX2" fmla="*/ 547687 w 632370"/>
                <a:gd name="connsiteY2" fmla="*/ 137085 h 3604185"/>
                <a:gd name="connsiteX3" fmla="*/ 589063 w 632370"/>
                <a:gd name="connsiteY3" fmla="*/ 190873 h 3604185"/>
                <a:gd name="connsiteX0" fmla="*/ 61912 w 547687"/>
                <a:gd name="connsiteY0" fmla="*/ 3467100 h 3467100"/>
                <a:gd name="connsiteX1" fmla="*/ 80962 w 547687"/>
                <a:gd name="connsiteY1" fmla="*/ 876300 h 3467100"/>
                <a:gd name="connsiteX2" fmla="*/ 547687 w 547687"/>
                <a:gd name="connsiteY2" fmla="*/ 0 h 3467100"/>
                <a:gd name="connsiteX0" fmla="*/ 61912 w 547687"/>
                <a:gd name="connsiteY0" fmla="*/ 3467100 h 3467100"/>
                <a:gd name="connsiteX1" fmla="*/ 80962 w 547687"/>
                <a:gd name="connsiteY1" fmla="*/ 876300 h 3467100"/>
                <a:gd name="connsiteX2" fmla="*/ 547687 w 547687"/>
                <a:gd name="connsiteY2" fmla="*/ 0 h 3467100"/>
                <a:gd name="connsiteX0" fmla="*/ 30956 w 516731"/>
                <a:gd name="connsiteY0" fmla="*/ 3467100 h 3467100"/>
                <a:gd name="connsiteX1" fmla="*/ 50006 w 516731"/>
                <a:gd name="connsiteY1" fmla="*/ 876300 h 3467100"/>
                <a:gd name="connsiteX2" fmla="*/ 516731 w 516731"/>
                <a:gd name="connsiteY2" fmla="*/ 0 h 3467100"/>
                <a:gd name="connsiteX0" fmla="*/ 61912 w 547687"/>
                <a:gd name="connsiteY0" fmla="*/ 3467100 h 3467100"/>
                <a:gd name="connsiteX1" fmla="*/ 80962 w 547687"/>
                <a:gd name="connsiteY1" fmla="*/ 876300 h 3467100"/>
                <a:gd name="connsiteX2" fmla="*/ 547687 w 547687"/>
                <a:gd name="connsiteY2" fmla="*/ 0 h 3467100"/>
              </a:gdLst>
              <a:ahLst/>
              <a:cxnLst>
                <a:cxn ang="0">
                  <a:pos x="connsiteX0" y="connsiteY0"/>
                </a:cxn>
                <a:cxn ang="0">
                  <a:pos x="connsiteX1" y="connsiteY1"/>
                </a:cxn>
                <a:cxn ang="0">
                  <a:pos x="connsiteX2" y="connsiteY2"/>
                </a:cxn>
              </a:cxnLst>
              <a:rect l="l" t="t" r="r" b="b"/>
              <a:pathLst>
                <a:path w="547687" h="3467100">
                  <a:moveTo>
                    <a:pt x="61912" y="3467100"/>
                  </a:moveTo>
                  <a:cubicBezTo>
                    <a:pt x="30956" y="2460625"/>
                    <a:pt x="0" y="1454150"/>
                    <a:pt x="80962" y="876300"/>
                  </a:cubicBezTo>
                  <a:cubicBezTo>
                    <a:pt x="161924" y="298450"/>
                    <a:pt x="359565" y="8821"/>
                    <a:pt x="547687" y="0"/>
                  </a:cubicBezTo>
                </a:path>
              </a:pathLst>
            </a:custGeom>
            <a:noFill/>
            <a:ln w="127000" cap="flat" cmpd="dbl"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grpSp>
      <p:sp>
        <p:nvSpPr>
          <p:cNvPr id="215" name="TextBox 214"/>
          <p:cNvSpPr txBox="1"/>
          <p:nvPr/>
        </p:nvSpPr>
        <p:spPr>
          <a:xfrm>
            <a:off x="4554747" y="276046"/>
            <a:ext cx="1425327" cy="523220"/>
          </a:xfrm>
          <a:prstGeom prst="rect">
            <a:avLst/>
          </a:prstGeom>
          <a:noFill/>
        </p:spPr>
        <p:txBody>
          <a:bodyPr wrap="none" rtlCol="0">
            <a:noAutofit/>
          </a:bodyPr>
          <a:lstStyle/>
          <a:p>
            <a:r>
              <a:rPr lang="en-US" dirty="0">
                <a:solidFill>
                  <a:srgbClr val="000000"/>
                </a:solidFill>
              </a:rPr>
              <a:t>Plant off</a:t>
            </a:r>
          </a:p>
        </p:txBody>
      </p:sp>
      <p:sp>
        <p:nvSpPr>
          <p:cNvPr id="216" name="Rectangle 215"/>
          <p:cNvSpPr/>
          <p:nvPr/>
        </p:nvSpPr>
        <p:spPr bwMode="auto">
          <a:xfrm>
            <a:off x="1466850" y="-438150"/>
            <a:ext cx="3009900" cy="438150"/>
          </a:xfrm>
          <a:prstGeom prst="rect">
            <a:avLst/>
          </a:prstGeom>
          <a:solidFill>
            <a:schemeClr val="bg1"/>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eaLnBrk="1" hangingPunct="1"/>
            <a:endParaRPr lang="en-US" sz="1800">
              <a:solidFill>
                <a:srgbClr val="000000"/>
              </a:solidFill>
              <a:latin typeface="Century Gothic" pitchFamily="34" charset="0"/>
              <a:cs typeface="Arial" charset="0"/>
            </a:endParaRPr>
          </a:p>
        </p:txBody>
      </p:sp>
      <p:sp>
        <p:nvSpPr>
          <p:cNvPr id="213" name="Rectangle 212"/>
          <p:cNvSpPr/>
          <p:nvPr/>
        </p:nvSpPr>
        <p:spPr bwMode="auto">
          <a:xfrm>
            <a:off x="469126" y="1415332"/>
            <a:ext cx="45719" cy="159026"/>
          </a:xfrm>
          <a:prstGeom prst="rec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eaLnBrk="1" hangingPunct="1"/>
            <a:endParaRPr lang="en-US" sz="1800">
              <a:solidFill>
                <a:srgbClr val="000000"/>
              </a:solidFill>
              <a:latin typeface="Century Gothic" pitchFamily="34" charset="0"/>
              <a:cs typeface="Arial" charset="0"/>
            </a:endParaRPr>
          </a:p>
        </p:txBody>
      </p:sp>
    </p:spTree>
    <p:extLst>
      <p:ext uri="{BB962C8B-B14F-4D97-AF65-F5344CB8AC3E}">
        <p14:creationId xmlns:p14="http://schemas.microsoft.com/office/powerpoint/2010/main" val="3141665659"/>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SC_015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00100"/>
            <a:ext cx="9144000" cy="6057900"/>
          </a:xfrm>
          <a:prstGeom prst="rect">
            <a:avLst/>
          </a:prstGeom>
          <a:noFill/>
          <a:ln>
            <a:noFill/>
          </a:ln>
        </p:spPr>
      </p:pic>
      <p:pic>
        <p:nvPicPr>
          <p:cNvPr id="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35296" y="-9832"/>
            <a:ext cx="762000" cy="67954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990600" y="146496"/>
            <a:ext cx="6537367" cy="523220"/>
          </a:xfrm>
          <a:prstGeom prst="rect">
            <a:avLst/>
          </a:prstGeom>
          <a:noFill/>
        </p:spPr>
        <p:txBody>
          <a:bodyPr wrap="none" rtlCol="0">
            <a:spAutoFit/>
          </a:bodyPr>
          <a:lstStyle/>
          <a:p>
            <a:r>
              <a:rPr lang="en-US" dirty="0"/>
              <a:t>Where is this equipment in the new design?</a:t>
            </a:r>
          </a:p>
        </p:txBody>
      </p:sp>
    </p:spTree>
    <p:extLst>
      <p:ext uri="{BB962C8B-B14F-4D97-AF65-F5344CB8AC3E}">
        <p14:creationId xmlns:p14="http://schemas.microsoft.com/office/powerpoint/2010/main" val="184785631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format</a:t>
            </a:r>
            <a:endParaRPr lang="en-US" dirty="0"/>
          </a:p>
        </p:txBody>
      </p:sp>
      <p:sp>
        <p:nvSpPr>
          <p:cNvPr id="3" name="Content Placeholder 2"/>
          <p:cNvSpPr>
            <a:spLocks noGrp="1"/>
          </p:cNvSpPr>
          <p:nvPr>
            <p:ph idx="1"/>
          </p:nvPr>
        </p:nvSpPr>
        <p:spPr/>
        <p:txBody>
          <a:bodyPr/>
          <a:lstStyle/>
          <a:p>
            <a:r>
              <a:rPr lang="en-US" b="1" dirty="0"/>
              <a:t>Prelim 1 CEE 4520 Fall 2019</a:t>
            </a:r>
          </a:p>
          <a:p>
            <a:r>
              <a:rPr lang="en-US" dirty="0"/>
              <a:t>Open book, open internet. Conversations with other students, TAs and with Monroe about this exam are allowed. You are not allowed to share exams or copy a solution from someone else. </a:t>
            </a:r>
            <a:r>
              <a:rPr lang="en-US" b="1" dirty="0"/>
              <a:t>All short answer and coding must be in your own words.</a:t>
            </a:r>
            <a:endParaRPr lang="en-US" dirty="0"/>
          </a:p>
          <a:p>
            <a:r>
              <a:rPr lang="en-US" dirty="0"/>
              <a:t>The problem statements may contain more information than is needed.</a:t>
            </a:r>
          </a:p>
          <a:p>
            <a:endParaRPr lang="en-US" dirty="0"/>
          </a:p>
        </p:txBody>
      </p:sp>
    </p:spTree>
    <p:extLst>
      <p:ext uri="{BB962C8B-B14F-4D97-AF65-F5344CB8AC3E}">
        <p14:creationId xmlns:p14="http://schemas.microsoft.com/office/powerpoint/2010/main" val="19828786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SC_037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00100"/>
            <a:ext cx="9144000" cy="6057900"/>
          </a:xfrm>
          <a:prstGeom prst="rect">
            <a:avLst/>
          </a:prstGeom>
          <a:noFill/>
          <a:ln>
            <a:noFill/>
          </a:ln>
        </p:spPr>
      </p:pic>
      <p:pic>
        <p:nvPicPr>
          <p:cNvPr id="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35296" y="-9832"/>
            <a:ext cx="762000" cy="67954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662297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Chemical </a:t>
            </a:r>
            <a:r>
              <a:rPr lang="en-US"/>
              <a:t>Dose Controller</a:t>
            </a:r>
            <a:endParaRPr lang="en-US" dirty="0"/>
          </a:p>
        </p:txBody>
      </p:sp>
      <p:sp>
        <p:nvSpPr>
          <p:cNvPr id="3" name="Content Placeholder 2"/>
          <p:cNvSpPr>
            <a:spLocks noGrp="1"/>
          </p:cNvSpPr>
          <p:nvPr>
            <p:ph idx="1"/>
          </p:nvPr>
        </p:nvSpPr>
        <p:spPr>
          <a:xfrm>
            <a:off x="190500" y="1640015"/>
            <a:ext cx="7315200" cy="4114800"/>
          </a:xfrm>
        </p:spPr>
        <p:txBody>
          <a:bodyPr/>
          <a:lstStyle/>
          <a:p>
            <a:r>
              <a:rPr lang="en-US" dirty="0"/>
              <a:t>What is the purpose of CHT?</a:t>
            </a:r>
          </a:p>
          <a:p>
            <a:r>
              <a:rPr lang="en-US" dirty="0"/>
              <a:t>What is the purpose of the dosing tubes?</a:t>
            </a:r>
          </a:p>
          <a:p>
            <a:r>
              <a:rPr lang="en-US" dirty="0"/>
              <a:t>What is the design constraint for the maximum flow rate in the dosing tubes?</a:t>
            </a:r>
          </a:p>
          <a:p>
            <a:r>
              <a:rPr lang="en-US" dirty="0"/>
              <a:t>Why does the flow through the dose controller increase if the plant flow rate increases?</a:t>
            </a:r>
          </a:p>
        </p:txBody>
      </p:sp>
      <p:grpSp>
        <p:nvGrpSpPr>
          <p:cNvPr id="19" name="Group 18"/>
          <p:cNvGrpSpPr/>
          <p:nvPr/>
        </p:nvGrpSpPr>
        <p:grpSpPr>
          <a:xfrm>
            <a:off x="5768992" y="1480921"/>
            <a:ext cx="641936" cy="786542"/>
            <a:chOff x="5134005" y="1815158"/>
            <a:chExt cx="641936" cy="786542"/>
          </a:xfrm>
        </p:grpSpPr>
        <p:sp>
          <p:nvSpPr>
            <p:cNvPr id="6" name="AutoShape 10"/>
            <p:cNvSpPr>
              <a:spLocks noChangeArrowheads="1"/>
            </p:cNvSpPr>
            <p:nvPr/>
          </p:nvSpPr>
          <p:spPr bwMode="auto">
            <a:xfrm flipH="1">
              <a:off x="5136849" y="2364249"/>
              <a:ext cx="514052" cy="237451"/>
            </a:xfrm>
            <a:prstGeom prst="roundRect">
              <a:avLst>
                <a:gd name="adj" fmla="val 16667"/>
              </a:avLst>
            </a:prstGeom>
            <a:solidFill>
              <a:schemeClr val="accent2">
                <a:lumMod val="50000"/>
              </a:schemeClr>
            </a:solidFill>
            <a:ln w="28575">
              <a:noFill/>
              <a:round/>
              <a:headEnd type="none" w="lg" len="med"/>
              <a:tailEnd type="none" w="lg" len="med"/>
            </a:ln>
          </p:spPr>
          <p:txBody>
            <a:bodyPr anchor="ctr">
              <a:noAutofit/>
            </a:bodyPr>
            <a:lstStyle/>
            <a:p>
              <a:endParaRPr lang="en-US">
                <a:solidFill>
                  <a:srgbClr val="000000"/>
                </a:solidFill>
              </a:endParaRPr>
            </a:p>
          </p:txBody>
        </p:sp>
        <p:sp>
          <p:nvSpPr>
            <p:cNvPr id="7" name="Rectangle 11"/>
            <p:cNvSpPr>
              <a:spLocks noChangeArrowheads="1"/>
            </p:cNvSpPr>
            <p:nvPr/>
          </p:nvSpPr>
          <p:spPr bwMode="auto">
            <a:xfrm flipH="1">
              <a:off x="5134005" y="2313356"/>
              <a:ext cx="514052" cy="85686"/>
            </a:xfrm>
            <a:prstGeom prst="rect">
              <a:avLst/>
            </a:prstGeom>
            <a:solidFill>
              <a:schemeClr val="bg1"/>
            </a:solidFill>
            <a:ln w="12700">
              <a:noFill/>
              <a:miter lim="800000"/>
              <a:headEnd type="none" w="lg" len="med"/>
              <a:tailEnd type="none" w="lg" len="med"/>
            </a:ln>
          </p:spPr>
          <p:txBody>
            <a:bodyPr wrap="none" anchor="ctr">
              <a:noAutofit/>
            </a:bodyPr>
            <a:lstStyle/>
            <a:p>
              <a:endParaRPr lang="en-US">
                <a:solidFill>
                  <a:srgbClr val="000000"/>
                </a:solidFill>
              </a:endParaRPr>
            </a:p>
          </p:txBody>
        </p:sp>
        <p:sp>
          <p:nvSpPr>
            <p:cNvPr id="8" name="AutoShape 12"/>
            <p:cNvSpPr>
              <a:spLocks noChangeArrowheads="1"/>
            </p:cNvSpPr>
            <p:nvPr/>
          </p:nvSpPr>
          <p:spPr bwMode="auto">
            <a:xfrm flipH="1">
              <a:off x="5136849" y="2022551"/>
              <a:ext cx="514052" cy="568762"/>
            </a:xfrm>
            <a:prstGeom prst="roundRect">
              <a:avLst>
                <a:gd name="adj" fmla="val 16667"/>
              </a:avLst>
            </a:prstGeom>
            <a:noFill/>
            <a:ln w="28575">
              <a:solidFill>
                <a:schemeClr val="tx1"/>
              </a:solidFill>
              <a:round/>
              <a:headEnd type="none" w="lg" len="med"/>
              <a:tailEnd type="none" w="lg" len="med"/>
            </a:ln>
          </p:spPr>
          <p:txBody>
            <a:bodyPr wrap="square" anchor="ctr">
              <a:noAutofit/>
            </a:bodyPr>
            <a:lstStyle/>
            <a:p>
              <a:endParaRPr lang="en-US">
                <a:solidFill>
                  <a:srgbClr val="000000"/>
                </a:solidFill>
              </a:endParaRPr>
            </a:p>
          </p:txBody>
        </p:sp>
        <p:pic>
          <p:nvPicPr>
            <p:cNvPr id="9" name="Picture 13" descr="Product Picture"/>
            <p:cNvPicPr>
              <a:picLocks noChangeAspect="1" noChangeArrowheads="1"/>
            </p:cNvPicPr>
            <p:nvPr/>
          </p:nvPicPr>
          <p:blipFill>
            <a:blip r:embed="rId6" cstate="print">
              <a:clrChange>
                <a:clrFrom>
                  <a:srgbClr val="FFFFFF"/>
                </a:clrFrom>
                <a:clrTo>
                  <a:srgbClr val="FFFFFF">
                    <a:alpha val="0"/>
                  </a:srgbClr>
                </a:clrTo>
              </a:clrChange>
            </a:blip>
            <a:srcRect t="20000" r="63148" b="48000"/>
            <a:stretch>
              <a:fillRect/>
            </a:stretch>
          </p:blipFill>
          <p:spPr bwMode="auto">
            <a:xfrm flipH="1">
              <a:off x="5364931" y="2029610"/>
              <a:ext cx="411010" cy="357798"/>
            </a:xfrm>
            <a:prstGeom prst="rect">
              <a:avLst/>
            </a:prstGeom>
            <a:noFill/>
            <a:ln w="9525">
              <a:noFill/>
              <a:miter lim="800000"/>
              <a:headEnd/>
              <a:tailEnd/>
            </a:ln>
          </p:spPr>
        </p:pic>
        <p:sp>
          <p:nvSpPr>
            <p:cNvPr id="10" name="Rectangle 14"/>
            <p:cNvSpPr>
              <a:spLocks noChangeArrowheads="1"/>
            </p:cNvSpPr>
            <p:nvPr/>
          </p:nvSpPr>
          <p:spPr bwMode="auto">
            <a:xfrm flipH="1">
              <a:off x="5352195" y="2277405"/>
              <a:ext cx="42838" cy="114634"/>
            </a:xfrm>
            <a:prstGeom prst="rect">
              <a:avLst/>
            </a:prstGeom>
            <a:solidFill>
              <a:schemeClr val="accent1"/>
            </a:solidFill>
            <a:ln w="12700">
              <a:solidFill>
                <a:schemeClr val="tx1"/>
              </a:solidFill>
              <a:miter lim="800000"/>
              <a:headEnd type="none" w="lg" len="med"/>
              <a:tailEnd type="none" w="lg" len="med"/>
            </a:ln>
          </p:spPr>
          <p:txBody>
            <a:bodyPr wrap="none" anchor="ctr">
              <a:noAutofit/>
            </a:bodyPr>
            <a:lstStyle/>
            <a:p>
              <a:endParaRPr lang="en-US">
                <a:solidFill>
                  <a:srgbClr val="000000"/>
                </a:solidFill>
              </a:endParaRPr>
            </a:p>
          </p:txBody>
        </p:sp>
        <p:sp>
          <p:nvSpPr>
            <p:cNvPr id="11" name="AutoShape 15"/>
            <p:cNvSpPr>
              <a:spLocks noChangeArrowheads="1"/>
            </p:cNvSpPr>
            <p:nvPr/>
          </p:nvSpPr>
          <p:spPr bwMode="auto">
            <a:xfrm rot="5400000" flipH="1">
              <a:off x="5333664" y="2254266"/>
              <a:ext cx="113476" cy="302179"/>
            </a:xfrm>
            <a:prstGeom prst="roundRect">
              <a:avLst>
                <a:gd name="adj" fmla="val 16667"/>
              </a:avLst>
            </a:prstGeom>
            <a:solidFill>
              <a:schemeClr val="accent2"/>
            </a:solidFill>
            <a:ln w="12700">
              <a:solidFill>
                <a:schemeClr val="tx1"/>
              </a:solidFill>
              <a:round/>
              <a:headEnd type="none" w="lg" len="med"/>
              <a:tailEnd type="none" w="lg" len="med"/>
            </a:ln>
          </p:spPr>
          <p:txBody>
            <a:bodyPr anchor="ctr">
              <a:noAutofit/>
            </a:bodyPr>
            <a:lstStyle/>
            <a:p>
              <a:endParaRPr lang="en-US">
                <a:solidFill>
                  <a:srgbClr val="000000"/>
                </a:solidFill>
              </a:endParaRPr>
            </a:p>
          </p:txBody>
        </p:sp>
        <p:grpSp>
          <p:nvGrpSpPr>
            <p:cNvPr id="12" name="Group 16"/>
            <p:cNvGrpSpPr>
              <a:grpSpLocks/>
            </p:cNvGrpSpPr>
            <p:nvPr/>
          </p:nvGrpSpPr>
          <p:grpSpPr bwMode="auto">
            <a:xfrm flipH="1">
              <a:off x="5169319" y="1948791"/>
              <a:ext cx="453848" cy="85686"/>
              <a:chOff x="2282" y="276"/>
              <a:chExt cx="580" cy="111"/>
            </a:xfrm>
          </p:grpSpPr>
          <p:sp>
            <p:nvSpPr>
              <p:cNvPr id="13" name="Arc 17"/>
              <p:cNvSpPr>
                <a:spLocks/>
              </p:cNvSpPr>
              <p:nvPr/>
            </p:nvSpPr>
            <p:spPr bwMode="auto">
              <a:xfrm rot="10800000" flipH="1">
                <a:off x="2282" y="276"/>
                <a:ext cx="40" cy="111"/>
              </a:xfrm>
              <a:custGeom>
                <a:avLst/>
                <a:gdLst>
                  <a:gd name="T0" fmla="*/ 0 w 21600"/>
                  <a:gd name="T1" fmla="*/ 0 h 21600"/>
                  <a:gd name="T2" fmla="*/ 40 w 21600"/>
                  <a:gd name="T3" fmla="*/ 111 h 21600"/>
                  <a:gd name="T4" fmla="*/ 0 w 21600"/>
                  <a:gd name="T5" fmla="*/ 11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4" name="Arc 18"/>
              <p:cNvSpPr>
                <a:spLocks/>
              </p:cNvSpPr>
              <p:nvPr/>
            </p:nvSpPr>
            <p:spPr bwMode="auto">
              <a:xfrm rot="10800000">
                <a:off x="2823" y="276"/>
                <a:ext cx="39" cy="111"/>
              </a:xfrm>
              <a:custGeom>
                <a:avLst/>
                <a:gdLst>
                  <a:gd name="T0" fmla="*/ 0 w 21600"/>
                  <a:gd name="T1" fmla="*/ 0 h 21600"/>
                  <a:gd name="T2" fmla="*/ 40 w 21600"/>
                  <a:gd name="T3" fmla="*/ 111 h 21600"/>
                  <a:gd name="T4" fmla="*/ 0 w 21600"/>
                  <a:gd name="T5" fmla="*/ 11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grpSp>
        <p:sp>
          <p:nvSpPr>
            <p:cNvPr id="15" name="AutoShape 19"/>
            <p:cNvSpPr>
              <a:spLocks noChangeArrowheads="1"/>
            </p:cNvSpPr>
            <p:nvPr/>
          </p:nvSpPr>
          <p:spPr bwMode="auto">
            <a:xfrm flipH="1" flipV="1">
              <a:off x="5176213" y="1996688"/>
              <a:ext cx="446901" cy="92634"/>
            </a:xfrm>
            <a:custGeom>
              <a:avLst/>
              <a:gdLst>
                <a:gd name="T0" fmla="*/ 364 w 21600"/>
                <a:gd name="T1" fmla="*/ 40 h 21600"/>
                <a:gd name="T2" fmla="*/ 193 w 21600"/>
                <a:gd name="T3" fmla="*/ 80 h 21600"/>
                <a:gd name="T4" fmla="*/ 22 w 21600"/>
                <a:gd name="T5" fmla="*/ 40 h 21600"/>
                <a:gd name="T6" fmla="*/ 193 w 21600"/>
                <a:gd name="T7" fmla="*/ 0 h 21600"/>
                <a:gd name="T8" fmla="*/ 0 60000 65536"/>
                <a:gd name="T9" fmla="*/ 0 60000 65536"/>
                <a:gd name="T10" fmla="*/ 0 60000 65536"/>
                <a:gd name="T11" fmla="*/ 0 60000 65536"/>
                <a:gd name="T12" fmla="*/ 3022 w 21600"/>
                <a:gd name="T13" fmla="*/ 2970 h 21600"/>
                <a:gd name="T14" fmla="*/ 18578 w 21600"/>
                <a:gd name="T15" fmla="*/ 18630 h 21600"/>
              </a:gdLst>
              <a:ahLst/>
              <a:cxnLst>
                <a:cxn ang="T8">
                  <a:pos x="T0" y="T1"/>
                </a:cxn>
                <a:cxn ang="T9">
                  <a:pos x="T2" y="T3"/>
                </a:cxn>
                <a:cxn ang="T10">
                  <a:pos x="T4" y="T5"/>
                </a:cxn>
                <a:cxn ang="T11">
                  <a:pos x="T6" y="T7"/>
                </a:cxn>
              </a:cxnLst>
              <a:rect l="T12" t="T13" r="T14" b="T15"/>
              <a:pathLst>
                <a:path w="21600" h="21600">
                  <a:moveTo>
                    <a:pt x="0" y="0"/>
                  </a:moveTo>
                  <a:lnTo>
                    <a:pt x="2435" y="21600"/>
                  </a:lnTo>
                  <a:lnTo>
                    <a:pt x="19165" y="21600"/>
                  </a:lnTo>
                  <a:lnTo>
                    <a:pt x="21600" y="0"/>
                  </a:lnTo>
                  <a:close/>
                </a:path>
              </a:pathLst>
            </a:custGeom>
            <a:solidFill>
              <a:schemeClr val="bg1"/>
            </a:solidFill>
            <a:ln w="12700">
              <a:solidFill>
                <a:schemeClr val="bg1"/>
              </a:solidFill>
              <a:miter lim="800000"/>
              <a:headEnd type="none" w="lg" len="med"/>
              <a:tailEnd type="none" w="lg" len="med"/>
            </a:ln>
          </p:spPr>
          <p:txBody>
            <a:bodyPr anchor="ctr">
              <a:noAutofit/>
            </a:bodyPr>
            <a:lstStyle/>
            <a:p>
              <a:endParaRPr lang="en-US">
                <a:solidFill>
                  <a:srgbClr val="000000"/>
                </a:solidFill>
              </a:endParaRPr>
            </a:p>
          </p:txBody>
        </p:sp>
        <p:sp>
          <p:nvSpPr>
            <p:cNvPr id="16" name="Freeform 21"/>
            <p:cNvSpPr>
              <a:spLocks/>
            </p:cNvSpPr>
            <p:nvPr/>
          </p:nvSpPr>
          <p:spPr bwMode="auto">
            <a:xfrm flipH="1">
              <a:off x="5172608" y="1904023"/>
              <a:ext cx="444848" cy="98240"/>
            </a:xfrm>
            <a:custGeom>
              <a:avLst/>
              <a:gdLst>
                <a:gd name="T0" fmla="*/ 0 w 288"/>
                <a:gd name="T1" fmla="*/ 144 h 144"/>
                <a:gd name="T2" fmla="*/ 0 w 288"/>
                <a:gd name="T3" fmla="*/ 0 h 144"/>
                <a:gd name="T4" fmla="*/ 288 w 288"/>
                <a:gd name="T5" fmla="*/ 0 h 144"/>
                <a:gd name="T6" fmla="*/ 288 w 288"/>
                <a:gd name="T7" fmla="*/ 144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144"/>
                  </a:moveTo>
                  <a:lnTo>
                    <a:pt x="0" y="0"/>
                  </a:lnTo>
                  <a:lnTo>
                    <a:pt x="288" y="0"/>
                  </a:lnTo>
                  <a:lnTo>
                    <a:pt x="288" y="144"/>
                  </a:lnTo>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7" name="Rectangle 16"/>
            <p:cNvSpPr/>
            <p:nvPr/>
          </p:nvSpPr>
          <p:spPr bwMode="auto">
            <a:xfrm>
              <a:off x="5364976" y="1815158"/>
              <a:ext cx="45719" cy="159026"/>
            </a:xfrm>
            <a:prstGeom prst="rec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pic>
        <p:nvPicPr>
          <p:cNvPr id="18" name="Picture 17" descr="DSC_0159"/>
          <p:cNvPicPr>
            <a:picLocks noGrp="1" noChangeAspect="1"/>
          </p:cNvPicPr>
          <p:nvPr isPhoto="1"/>
        </p:nvPicPr>
        <p:blipFill rotWithShape="1">
          <a:blip r:embed="rId7">
            <a:lum/>
            <a:extLst>
              <a:ext uri="{28A0092B-C50C-407E-A947-70E740481C1C}">
                <a14:useLocalDpi xmlns:a14="http://schemas.microsoft.com/office/drawing/2010/main" val="0"/>
              </a:ext>
            </a:extLst>
          </a:blip>
          <a:srcRect l="3750" t="43711" r="57708" b="15724"/>
          <a:stretch/>
        </p:blipFill>
        <p:spPr>
          <a:xfrm>
            <a:off x="7067550" y="1979119"/>
            <a:ext cx="1638300" cy="1142382"/>
          </a:xfrm>
          <a:prstGeom prst="rect">
            <a:avLst/>
          </a:prstGeom>
          <a:noFill/>
          <a:ln>
            <a:noFill/>
          </a:ln>
        </p:spPr>
      </p:pic>
      <p:pic>
        <p:nvPicPr>
          <p:cNvPr id="23" name="Picture 22">
            <a:extLst>
              <a:ext uri="{FF2B5EF4-FFF2-40B4-BE49-F238E27FC236}">
                <a16:creationId xmlns:a16="http://schemas.microsoft.com/office/drawing/2014/main" id="{A005EF22-EA69-41A8-95EE-AC928A2BD509}"/>
              </a:ext>
            </a:extLst>
          </p:cNvPr>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7336375" y="5977934"/>
            <a:ext cx="1623384" cy="651466"/>
          </a:xfrm>
          <a:prstGeom prst="rect">
            <a:avLst/>
          </a:prstGeom>
        </p:spPr>
      </p:pic>
      <p:pic>
        <p:nvPicPr>
          <p:cNvPr id="24" name="Picture 23">
            <a:extLst>
              <a:ext uri="{FF2B5EF4-FFF2-40B4-BE49-F238E27FC236}">
                <a16:creationId xmlns:a16="http://schemas.microsoft.com/office/drawing/2014/main" id="{3B1D4D87-8870-4B21-AC6B-5EE849908120}"/>
              </a:ext>
            </a:extLst>
          </p:cNvPr>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7477918" y="5071870"/>
            <a:ext cx="1544475" cy="596693"/>
          </a:xfrm>
          <a:prstGeom prst="rect">
            <a:avLst/>
          </a:prstGeom>
          <a:ln w="38100">
            <a:noFill/>
          </a:ln>
        </p:spPr>
      </p:pic>
      <p:pic>
        <p:nvPicPr>
          <p:cNvPr id="25" name="Picture 24">
            <a:extLst>
              <a:ext uri="{FF2B5EF4-FFF2-40B4-BE49-F238E27FC236}">
                <a16:creationId xmlns:a16="http://schemas.microsoft.com/office/drawing/2014/main" id="{FAA0B9DA-0111-4994-898C-8321FFC76E95}"/>
              </a:ext>
            </a:extLst>
          </p:cNvPr>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6476107" y="3677776"/>
            <a:ext cx="2546286" cy="760381"/>
          </a:xfrm>
          <a:prstGeom prst="rect">
            <a:avLst/>
          </a:prstGeom>
        </p:spPr>
      </p:pic>
      <p:pic>
        <p:nvPicPr>
          <p:cNvPr id="27" name="Picture 26">
            <a:extLst>
              <a:ext uri="{FF2B5EF4-FFF2-40B4-BE49-F238E27FC236}">
                <a16:creationId xmlns:a16="http://schemas.microsoft.com/office/drawing/2014/main" id="{105C5BE4-7CCF-4B1E-9049-ABD0BEAF8D8D}"/>
              </a:ext>
            </a:extLst>
          </p:cNvPr>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2840789" y="4260516"/>
            <a:ext cx="2738286" cy="608000"/>
          </a:xfrm>
          <a:prstGeom prst="rect">
            <a:avLst/>
          </a:prstGeom>
        </p:spPr>
      </p:pic>
    </p:spTree>
    <p:extLst>
      <p:ext uri="{BB962C8B-B14F-4D97-AF65-F5344CB8AC3E}">
        <p14:creationId xmlns:p14="http://schemas.microsoft.com/office/powerpoint/2010/main" val="12042335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 loss, energy dissipation rate, velocity gradient</a:t>
            </a:r>
          </a:p>
        </p:txBody>
      </p:sp>
      <p:sp>
        <p:nvSpPr>
          <p:cNvPr id="7" name="TextBox 6"/>
          <p:cNvSpPr txBox="1"/>
          <p:nvPr/>
        </p:nvSpPr>
        <p:spPr>
          <a:xfrm>
            <a:off x="568411" y="5815914"/>
            <a:ext cx="8416198" cy="954107"/>
          </a:xfrm>
          <a:prstGeom prst="rect">
            <a:avLst/>
          </a:prstGeom>
          <a:noFill/>
        </p:spPr>
        <p:txBody>
          <a:bodyPr wrap="square" rtlCol="0">
            <a:spAutoFit/>
          </a:bodyPr>
          <a:lstStyle/>
          <a:p>
            <a:r>
              <a:rPr lang="en-US" dirty="0"/>
              <a:t>Use these equations to relate velocity gradient to velocity (and then to flow geometry)</a:t>
            </a:r>
          </a:p>
        </p:txBody>
      </p:sp>
      <p:pic>
        <p:nvPicPr>
          <p:cNvPr id="8" name="Picture 7">
            <a:extLst>
              <a:ext uri="{FF2B5EF4-FFF2-40B4-BE49-F238E27FC236}">
                <a16:creationId xmlns:a16="http://schemas.microsoft.com/office/drawing/2014/main" id="{F3CE956C-0AC3-4D06-BAB7-9BC749A230D0}"/>
              </a:ext>
            </a:extLst>
          </p:cNvPr>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722074" y="1703691"/>
            <a:ext cx="1746316" cy="915611"/>
          </a:xfrm>
          <a:prstGeom prst="rect">
            <a:avLst/>
          </a:prstGeom>
        </p:spPr>
      </p:pic>
      <p:pic>
        <p:nvPicPr>
          <p:cNvPr id="10" name="Picture 9">
            <a:extLst>
              <a:ext uri="{FF2B5EF4-FFF2-40B4-BE49-F238E27FC236}">
                <a16:creationId xmlns:a16="http://schemas.microsoft.com/office/drawing/2014/main" id="{AAC55670-4D20-44CF-BB59-499BCF13A025}"/>
              </a:ext>
            </a:extLst>
          </p:cNvPr>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724614" y="2951393"/>
            <a:ext cx="1303426" cy="842178"/>
          </a:xfrm>
          <a:prstGeom prst="rect">
            <a:avLst/>
          </a:prstGeom>
        </p:spPr>
      </p:pic>
      <p:pic>
        <p:nvPicPr>
          <p:cNvPr id="9" name="Picture 8"/>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898278" y="4203412"/>
            <a:ext cx="1539657" cy="729599"/>
          </a:xfrm>
          <a:prstGeom prst="rect">
            <a:avLst/>
          </a:prstGeom>
        </p:spPr>
      </p:pic>
      <p:sp>
        <p:nvSpPr>
          <p:cNvPr id="3" name="TextBox 2"/>
          <p:cNvSpPr txBox="1"/>
          <p:nvPr/>
        </p:nvSpPr>
        <p:spPr>
          <a:xfrm>
            <a:off x="3602509" y="4281523"/>
            <a:ext cx="2167581" cy="523220"/>
          </a:xfrm>
          <a:prstGeom prst="rect">
            <a:avLst/>
          </a:prstGeom>
          <a:noFill/>
        </p:spPr>
        <p:txBody>
          <a:bodyPr wrap="none" rtlCol="0">
            <a:spAutoFit/>
          </a:bodyPr>
          <a:lstStyle/>
          <a:p>
            <a:r>
              <a:rPr lang="en-US" dirty="0" smtClean="0">
                <a:hlinkClick r:id="rId9"/>
              </a:rPr>
              <a:t>See textbook!</a:t>
            </a:r>
            <a:endParaRPr lang="en-US" dirty="0"/>
          </a:p>
        </p:txBody>
      </p:sp>
      <p:pic>
        <p:nvPicPr>
          <p:cNvPr id="11" name="Picture 10"/>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2437935" y="5227890"/>
            <a:ext cx="1287315" cy="347428"/>
          </a:xfrm>
          <a:prstGeom prst="rect">
            <a:avLst/>
          </a:prstGeom>
        </p:spPr>
      </p:pic>
    </p:spTree>
    <p:extLst>
      <p:ext uri="{BB962C8B-B14F-4D97-AF65-F5344CB8AC3E}">
        <p14:creationId xmlns:p14="http://schemas.microsoft.com/office/powerpoint/2010/main" val="305121565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Energy dissipation rate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85589882"/>
              </p:ext>
            </p:extLst>
          </p:nvPr>
        </p:nvGraphicFramePr>
        <p:xfrm>
          <a:off x="457200" y="1600200"/>
          <a:ext cx="8229600" cy="326136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20000"/>
                    </a:ext>
                  </a:extLst>
                </a:gridCol>
                <a:gridCol w="272415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gridCol w="1771650">
                  <a:extLst>
                    <a:ext uri="{9D8B030D-6E8A-4147-A177-3AD203B41FA5}">
                      <a16:colId xmlns:a16="http://schemas.microsoft.com/office/drawing/2014/main" val="20003"/>
                    </a:ext>
                  </a:extLst>
                </a:gridCol>
              </a:tblGrid>
              <a:tr h="370840">
                <a:tc>
                  <a:txBody>
                    <a:bodyPr/>
                    <a:lstStyle/>
                    <a:p>
                      <a:pPr algn="ctr"/>
                      <a:r>
                        <a:rPr lang="en-US" sz="2800" dirty="0">
                          <a:latin typeface="Symbol" pitchFamily="18" charset="2"/>
                        </a:rPr>
                        <a:t>e</a:t>
                      </a:r>
                    </a:p>
                  </a:txBody>
                  <a:tcPr/>
                </a:tc>
                <a:tc>
                  <a:txBody>
                    <a:bodyPr/>
                    <a:lstStyle/>
                    <a:p>
                      <a:pPr algn="ctr"/>
                      <a:r>
                        <a:rPr lang="en-US" sz="2800" dirty="0"/>
                        <a:t>Equation source</a:t>
                      </a:r>
                    </a:p>
                  </a:txBody>
                  <a:tcPr/>
                </a:tc>
                <a:tc>
                  <a:txBody>
                    <a:bodyPr/>
                    <a:lstStyle/>
                    <a:p>
                      <a:pPr algn="ctr"/>
                      <a:r>
                        <a:rPr lang="en-US" sz="2800" dirty="0"/>
                        <a:t>Equation</a:t>
                      </a:r>
                    </a:p>
                  </a:txBody>
                  <a:tcPr/>
                </a:tc>
                <a:tc>
                  <a:txBody>
                    <a:bodyPr/>
                    <a:lstStyle/>
                    <a:p>
                      <a:pPr algn="ctr"/>
                      <a:r>
                        <a:rPr lang="en-US" sz="2800" baseline="0" dirty="0"/>
                        <a:t>scale</a:t>
                      </a:r>
                      <a:endParaRPr lang="en-US" sz="2800" dirty="0"/>
                    </a:p>
                  </a:txBody>
                  <a:tcPr/>
                </a:tc>
                <a:extLst>
                  <a:ext uri="{0D108BD9-81ED-4DB2-BD59-A6C34878D82A}">
                    <a16:rowId xmlns:a16="http://schemas.microsoft.com/office/drawing/2014/main" val="10000"/>
                  </a:ext>
                </a:extLst>
              </a:tr>
              <a:tr h="370840">
                <a:tc>
                  <a:txBody>
                    <a:bodyPr/>
                    <a:lstStyle/>
                    <a:p>
                      <a:r>
                        <a:rPr lang="en-US" sz="2800" dirty="0"/>
                        <a:t>Ave</a:t>
                      </a:r>
                    </a:p>
                  </a:txBody>
                  <a:tcPr/>
                </a:tc>
                <a:tc>
                  <a:txBody>
                    <a:bodyPr/>
                    <a:lstStyle/>
                    <a:p>
                      <a:r>
                        <a:rPr lang="en-US" sz="2800" dirty="0"/>
                        <a:t>Control volume</a:t>
                      </a:r>
                    </a:p>
                    <a:p>
                      <a:pPr marL="457200" indent="-457200">
                        <a:buFont typeface="Arial" pitchFamily="34" charset="0"/>
                        <a:buChar char="•"/>
                      </a:pPr>
                      <a:r>
                        <a:rPr lang="en-US" sz="2800" dirty="0"/>
                        <a:t>mass</a:t>
                      </a:r>
                    </a:p>
                    <a:p>
                      <a:pPr marL="457200" indent="-457200">
                        <a:buFont typeface="Arial" pitchFamily="34" charset="0"/>
                        <a:buChar char="•"/>
                      </a:pPr>
                      <a:r>
                        <a:rPr lang="en-US" sz="2800" dirty="0"/>
                        <a:t>momentum</a:t>
                      </a:r>
                    </a:p>
                    <a:p>
                      <a:pPr marL="457200" indent="-457200">
                        <a:buFont typeface="Arial" pitchFamily="34" charset="0"/>
                        <a:buChar char="•"/>
                      </a:pPr>
                      <a:r>
                        <a:rPr lang="en-US" sz="2800" dirty="0"/>
                        <a:t>energy</a:t>
                      </a:r>
                    </a:p>
                  </a:txBody>
                  <a:tcPr/>
                </a:tc>
                <a:tc>
                  <a:txBody>
                    <a:bodyPr/>
                    <a:lstStyle/>
                    <a:p>
                      <a:endParaRPr lang="en-US" sz="2800" dirty="0"/>
                    </a:p>
                  </a:txBody>
                  <a:tcPr/>
                </a:tc>
                <a:tc>
                  <a:txBody>
                    <a:bodyPr/>
                    <a:lstStyle/>
                    <a:p>
                      <a:r>
                        <a:rPr lang="en-US" sz="2800" dirty="0"/>
                        <a:t>time over which energy is dissipated</a:t>
                      </a:r>
                    </a:p>
                  </a:txBody>
                  <a:tcPr/>
                </a:tc>
                <a:extLst>
                  <a:ext uri="{0D108BD9-81ED-4DB2-BD59-A6C34878D82A}">
                    <a16:rowId xmlns:a16="http://schemas.microsoft.com/office/drawing/2014/main" val="10001"/>
                  </a:ext>
                </a:extLst>
              </a:tr>
              <a:tr h="370840">
                <a:tc>
                  <a:txBody>
                    <a:bodyPr/>
                    <a:lstStyle/>
                    <a:p>
                      <a:r>
                        <a:rPr lang="en-US" sz="2800" dirty="0"/>
                        <a:t>Max</a:t>
                      </a:r>
                    </a:p>
                  </a:txBody>
                  <a:tcPr/>
                </a:tc>
                <a:tc>
                  <a:txBody>
                    <a:bodyPr/>
                    <a:lstStyle/>
                    <a:p>
                      <a:r>
                        <a:rPr lang="en-US" sz="2800" dirty="0"/>
                        <a:t>Dimensional analysis</a:t>
                      </a:r>
                    </a:p>
                  </a:txBody>
                  <a:tcPr/>
                </a:tc>
                <a:tc>
                  <a:txBody>
                    <a:bodyPr/>
                    <a:lstStyle/>
                    <a:p>
                      <a:endParaRPr lang="en-US" sz="2800" dirty="0"/>
                    </a:p>
                  </a:txBody>
                  <a:tcPr/>
                </a:tc>
                <a:tc>
                  <a:txBody>
                    <a:bodyPr/>
                    <a:lstStyle/>
                    <a:p>
                      <a:r>
                        <a:rPr lang="en-US" sz="2800" dirty="0"/>
                        <a:t>Flow dimension</a:t>
                      </a:r>
                    </a:p>
                  </a:txBody>
                  <a:tcPr/>
                </a:tc>
                <a:extLst>
                  <a:ext uri="{0D108BD9-81ED-4DB2-BD59-A6C34878D82A}">
                    <a16:rowId xmlns:a16="http://schemas.microsoft.com/office/drawing/2014/main" val="10002"/>
                  </a:ext>
                </a:extLst>
              </a:tr>
            </a:tbl>
          </a:graphicData>
        </a:graphic>
      </p:graphicFrame>
      <p:cxnSp>
        <p:nvCxnSpPr>
          <p:cNvPr id="7" name="Straight Arrow Connector 6"/>
          <p:cNvCxnSpPr/>
          <p:nvPr/>
        </p:nvCxnSpPr>
        <p:spPr bwMode="auto">
          <a:xfrm flipH="1">
            <a:off x="6241774" y="2415175"/>
            <a:ext cx="795130" cy="656016"/>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cxnSp>
        <p:nvCxnSpPr>
          <p:cNvPr id="9" name="Straight Arrow Connector 8"/>
          <p:cNvCxnSpPr/>
          <p:nvPr/>
        </p:nvCxnSpPr>
        <p:spPr bwMode="auto">
          <a:xfrm flipH="1" flipV="1">
            <a:off x="6042991" y="4591878"/>
            <a:ext cx="953777" cy="69574"/>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8" name="Picture 7">
            <a:extLst>
              <a:ext uri="{FF2B5EF4-FFF2-40B4-BE49-F238E27FC236}">
                <a16:creationId xmlns:a16="http://schemas.microsoft.com/office/drawing/2014/main" id="{D914B0A6-7934-4437-A93F-C63739584475}"/>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4754725" y="2535877"/>
            <a:ext cx="1409524" cy="595809"/>
          </a:xfrm>
          <a:prstGeom prst="rect">
            <a:avLst/>
          </a:prstGeom>
        </p:spPr>
      </p:pic>
      <p:pic>
        <p:nvPicPr>
          <p:cNvPr id="5" name="Picture 4"/>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4218075" y="4157785"/>
            <a:ext cx="1633524" cy="589714"/>
          </a:xfrm>
          <a:prstGeom prst="rect">
            <a:avLst/>
          </a:prstGeom>
        </p:spPr>
      </p:pic>
    </p:spTree>
    <p:extLst>
      <p:ext uri="{BB962C8B-B14F-4D97-AF65-F5344CB8AC3E}">
        <p14:creationId xmlns:p14="http://schemas.microsoft.com/office/powerpoint/2010/main" val="1513097270"/>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0" y="1916666"/>
            <a:ext cx="9144000" cy="3083597"/>
          </a:xfrm>
          <a:prstGeom prst="rect">
            <a:avLst/>
          </a:prstGeom>
        </p:spPr>
      </p:pic>
      <p:sp>
        <p:nvSpPr>
          <p:cNvPr id="2" name="Title 1"/>
          <p:cNvSpPr>
            <a:spLocks noGrp="1"/>
          </p:cNvSpPr>
          <p:nvPr>
            <p:ph type="title"/>
          </p:nvPr>
        </p:nvSpPr>
        <p:spPr/>
        <p:txBody>
          <a:bodyPr/>
          <a:lstStyle/>
          <a:p>
            <a:r>
              <a:rPr lang="en-US" dirty="0"/>
              <a:t>Maximum Energy Dissipation Rate</a:t>
            </a:r>
          </a:p>
        </p:txBody>
      </p:sp>
      <p:pic>
        <p:nvPicPr>
          <p:cNvPr id="13" name="Picture 343"/>
          <p:cNvPicPr>
            <a:picLocks noChangeArrowheads="1"/>
          </p:cNvPicPr>
          <p:nvPr/>
        </p:nvPicPr>
        <p:blipFill rotWithShape="1">
          <a:blip r:embed="rId3" cstate="screen"/>
          <a:srcRect b="58820"/>
          <a:stretch/>
        </p:blipFill>
        <p:spPr bwMode="auto">
          <a:xfrm rot="16200000">
            <a:off x="2234284" y="3432580"/>
            <a:ext cx="860400" cy="5085899"/>
          </a:xfrm>
          <a:prstGeom prst="rect">
            <a:avLst/>
          </a:prstGeom>
          <a:noFill/>
          <a:ln w="0">
            <a:noFill/>
            <a:miter lim="800000"/>
            <a:headEnd/>
            <a:tailEnd/>
          </a:ln>
        </p:spPr>
      </p:pic>
      <p:pic>
        <p:nvPicPr>
          <p:cNvPr id="14"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9746" t="31362" r="27783" b="44387"/>
          <a:stretch/>
        </p:blipFill>
        <p:spPr bwMode="auto">
          <a:xfrm>
            <a:off x="5636871" y="5313911"/>
            <a:ext cx="3368233" cy="1277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Straight Arrow Connector 20"/>
          <p:cNvCxnSpPr>
            <a:stCxn id="13" idx="3"/>
          </p:cNvCxnSpPr>
          <p:nvPr/>
        </p:nvCxnSpPr>
        <p:spPr bwMode="auto">
          <a:xfrm flipH="1" flipV="1">
            <a:off x="1481559" y="3935392"/>
            <a:ext cx="1182926" cy="1609938"/>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cxnSp>
        <p:nvCxnSpPr>
          <p:cNvPr id="23" name="Straight Arrow Connector 22"/>
          <p:cNvCxnSpPr>
            <a:stCxn id="14" idx="0"/>
          </p:cNvCxnSpPr>
          <p:nvPr/>
        </p:nvCxnSpPr>
        <p:spPr bwMode="auto">
          <a:xfrm flipH="1" flipV="1">
            <a:off x="5463251" y="4641448"/>
            <a:ext cx="1857737" cy="672463"/>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spTree>
    <p:extLst>
      <p:ext uri="{BB962C8B-B14F-4D97-AF65-F5344CB8AC3E}">
        <p14:creationId xmlns:p14="http://schemas.microsoft.com/office/powerpoint/2010/main" val="35507277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and Energy</a:t>
            </a:r>
          </a:p>
        </p:txBody>
      </p:sp>
      <p:sp>
        <p:nvSpPr>
          <p:cNvPr id="3" name="Content Placeholder 2"/>
          <p:cNvSpPr>
            <a:spLocks noGrp="1"/>
          </p:cNvSpPr>
          <p:nvPr>
            <p:ph idx="1"/>
          </p:nvPr>
        </p:nvSpPr>
        <p:spPr/>
        <p:txBody>
          <a:bodyPr/>
          <a:lstStyle/>
          <a:p>
            <a:r>
              <a:rPr lang="en-US" dirty="0"/>
              <a:t>Energy: Joule = Newton*meter</a:t>
            </a:r>
          </a:p>
          <a:p>
            <a:r>
              <a:rPr lang="en-US" dirty="0"/>
              <a:t>Power: Watt = Joule/s</a:t>
            </a:r>
          </a:p>
          <a:p>
            <a:r>
              <a:rPr lang="en-US" dirty="0"/>
              <a:t>Water elevation change in an AguaClara plant is about 2 m. How much energy are we using per kg of water?</a:t>
            </a:r>
          </a:p>
          <a:p>
            <a:r>
              <a:rPr lang="en-US" dirty="0"/>
              <a:t>If the flow rate is 100 L/s, what is the equivalent power?</a:t>
            </a:r>
          </a:p>
          <a:p>
            <a:endParaRPr lang="en-US" dirty="0"/>
          </a:p>
          <a:p>
            <a:r>
              <a:rPr lang="en-US" dirty="0"/>
              <a:t>Desalination = 1 km, distillation = 250 km</a:t>
            </a:r>
          </a:p>
        </p:txBody>
      </p:sp>
      <p:sp>
        <p:nvSpPr>
          <p:cNvPr id="4" name="Rectangle 3"/>
          <p:cNvSpPr/>
          <p:nvPr/>
        </p:nvSpPr>
        <p:spPr>
          <a:xfrm>
            <a:off x="4785185" y="3849410"/>
            <a:ext cx="4187365" cy="523220"/>
          </a:xfrm>
          <a:prstGeom prst="rect">
            <a:avLst/>
          </a:prstGeom>
        </p:spPr>
        <p:txBody>
          <a:bodyPr wrap="none">
            <a:spAutoFit/>
          </a:bodyPr>
          <a:lstStyle/>
          <a:p>
            <a:r>
              <a:rPr lang="en-US" dirty="0"/>
              <a:t>2m*g = 19.6 (m/s)^2 = J/kg</a:t>
            </a:r>
          </a:p>
        </p:txBody>
      </p:sp>
      <p:pic>
        <p:nvPicPr>
          <p:cNvPr id="7" name="Picture 6">
            <a:extLst>
              <a:ext uri="{FF2B5EF4-FFF2-40B4-BE49-F238E27FC236}">
                <a16:creationId xmlns:a16="http://schemas.microsoft.com/office/drawing/2014/main" id="{1AD56920-F95E-4F79-9186-05E943E1F30F}"/>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2636762" y="5366085"/>
            <a:ext cx="3870476" cy="608000"/>
          </a:xfrm>
          <a:prstGeom prst="rect">
            <a:avLst/>
          </a:prstGeom>
        </p:spPr>
      </p:pic>
    </p:spTree>
    <p:extLst>
      <p:ext uri="{BB962C8B-B14F-4D97-AF65-F5344CB8AC3E}">
        <p14:creationId xmlns:p14="http://schemas.microsoft.com/office/powerpoint/2010/main" val="28195743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 all of the parameters in the Floc Model</a:t>
            </a:r>
          </a:p>
        </p:txBody>
      </p:sp>
      <p:pic>
        <p:nvPicPr>
          <p:cNvPr id="11" name="Picture 10">
            <a:extLst>
              <a:ext uri="{FF2B5EF4-FFF2-40B4-BE49-F238E27FC236}">
                <a16:creationId xmlns:a16="http://schemas.microsoft.com/office/drawing/2014/main" id="{8F4E58F6-8490-4DCD-892F-7F7938132D97}"/>
              </a:ext>
            </a:extLst>
          </p:cNvPr>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1528011" y="2124043"/>
            <a:ext cx="3744000" cy="758857"/>
          </a:xfrm>
          <a:prstGeom prst="rect">
            <a:avLst/>
          </a:prstGeom>
        </p:spPr>
      </p:pic>
      <p:pic>
        <p:nvPicPr>
          <p:cNvPr id="12" name="Picture 11">
            <a:extLst>
              <a:ext uri="{FF2B5EF4-FFF2-40B4-BE49-F238E27FC236}">
                <a16:creationId xmlns:a16="http://schemas.microsoft.com/office/drawing/2014/main" id="{0C0275BC-F388-4071-B03D-8FEBB22F2F1F}"/>
              </a:ext>
            </a:extLst>
          </p:cNvPr>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6940840" y="3975100"/>
            <a:ext cx="950166" cy="757769"/>
          </a:xfrm>
          <a:prstGeom prst="rect">
            <a:avLst/>
          </a:prstGeom>
        </p:spPr>
      </p:pic>
      <p:pic>
        <p:nvPicPr>
          <p:cNvPr id="13" name="Picture 12">
            <a:extLst>
              <a:ext uri="{FF2B5EF4-FFF2-40B4-BE49-F238E27FC236}">
                <a16:creationId xmlns:a16="http://schemas.microsoft.com/office/drawing/2014/main" id="{A358FD4B-8603-4186-9E10-6FCF960B7572}"/>
              </a:ext>
            </a:extLst>
          </p:cNvPr>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6921247" y="2285567"/>
            <a:ext cx="1548190" cy="597333"/>
          </a:xfrm>
          <a:prstGeom prst="rect">
            <a:avLst/>
          </a:prstGeom>
        </p:spPr>
      </p:pic>
      <p:pic>
        <p:nvPicPr>
          <p:cNvPr id="16" name="Picture 15">
            <a:extLst>
              <a:ext uri="{FF2B5EF4-FFF2-40B4-BE49-F238E27FC236}">
                <a16:creationId xmlns:a16="http://schemas.microsoft.com/office/drawing/2014/main" id="{88B55810-93D8-4A57-AD80-92AAF4E63A6A}"/>
              </a:ext>
            </a:extLst>
          </p:cNvPr>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1955351" y="4082202"/>
            <a:ext cx="1953524" cy="650667"/>
          </a:xfrm>
          <a:prstGeom prst="rect">
            <a:avLst/>
          </a:prstGeom>
        </p:spPr>
      </p:pic>
      <p:pic>
        <p:nvPicPr>
          <p:cNvPr id="19" name="Picture 18">
            <a:extLst>
              <a:ext uri="{FF2B5EF4-FFF2-40B4-BE49-F238E27FC236}">
                <a16:creationId xmlns:a16="http://schemas.microsoft.com/office/drawing/2014/main" id="{94E8DCFA-7146-475B-A8F5-9365D8018ED5}"/>
              </a:ext>
            </a:extLst>
          </p:cNvPr>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1955351" y="5478828"/>
            <a:ext cx="1590857" cy="629334"/>
          </a:xfrm>
          <a:prstGeom prst="rect">
            <a:avLst/>
          </a:prstGeom>
        </p:spPr>
      </p:pic>
    </p:spTree>
    <p:extLst>
      <p:ext uri="{BB962C8B-B14F-4D97-AF65-F5344CB8AC3E}">
        <p14:creationId xmlns:p14="http://schemas.microsoft.com/office/powerpoint/2010/main" val="378574590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Projects</a:t>
            </a:r>
            <a:endParaRPr lang="en-US" dirty="0"/>
          </a:p>
        </p:txBody>
      </p:sp>
      <p:sp>
        <p:nvSpPr>
          <p:cNvPr id="3" name="Content Placeholder 2"/>
          <p:cNvSpPr>
            <a:spLocks noGrp="1"/>
          </p:cNvSpPr>
          <p:nvPr>
            <p:ph idx="1"/>
          </p:nvPr>
        </p:nvSpPr>
        <p:spPr/>
        <p:txBody>
          <a:bodyPr/>
          <a:lstStyle/>
          <a:p>
            <a:r>
              <a:rPr lang="en-US" dirty="0"/>
              <a:t>1. create a plant design that can support a flow rate of 480 L/s 2.studying the removal of pesticides.</a:t>
            </a:r>
          </a:p>
          <a:p>
            <a:r>
              <a:rPr lang="en-US" dirty="0" smtClean="0"/>
              <a:t>100</a:t>
            </a:r>
            <a:r>
              <a:rPr lang="en-US" dirty="0"/>
              <a:t>+ L/s sedimentation tank without interior dividing </a:t>
            </a:r>
            <a:r>
              <a:rPr lang="en-US" dirty="0" smtClean="0"/>
              <a:t>walls</a:t>
            </a:r>
            <a:endParaRPr lang="en-US" dirty="0"/>
          </a:p>
          <a:p>
            <a:r>
              <a:rPr lang="en-US" dirty="0"/>
              <a:t>UV disinfection for replace chlorination</a:t>
            </a:r>
          </a:p>
          <a:p>
            <a:r>
              <a:rPr lang="en-US" dirty="0"/>
              <a:t>1. 100+ L/s sedimentation tank without interior dividing walls 2. 180+ L/s </a:t>
            </a:r>
            <a:r>
              <a:rPr lang="en-US" dirty="0" err="1"/>
              <a:t>Flocculator</a:t>
            </a:r>
            <a:endParaRPr lang="en-US" dirty="0"/>
          </a:p>
          <a:p>
            <a:r>
              <a:rPr lang="en-US" dirty="0"/>
              <a:t>1. pesticide removal using activated carbon 2. Chemical Dose Controller (CDC) for flows above 100 L/s. </a:t>
            </a:r>
          </a:p>
        </p:txBody>
      </p:sp>
    </p:spTree>
    <p:extLst>
      <p:ext uri="{BB962C8B-B14F-4D97-AF65-F5344CB8AC3E}">
        <p14:creationId xmlns:p14="http://schemas.microsoft.com/office/powerpoint/2010/main" val="137841824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format</a:t>
            </a:r>
            <a:endParaRPr lang="en-US" dirty="0"/>
          </a:p>
        </p:txBody>
      </p:sp>
      <p:sp>
        <p:nvSpPr>
          <p:cNvPr id="3" name="Content Placeholder 2"/>
          <p:cNvSpPr>
            <a:spLocks noGrp="1"/>
          </p:cNvSpPr>
          <p:nvPr>
            <p:ph idx="1"/>
          </p:nvPr>
        </p:nvSpPr>
        <p:spPr/>
        <p:txBody>
          <a:bodyPr/>
          <a:lstStyle/>
          <a:p>
            <a:r>
              <a:rPr lang="en-US" dirty="0" smtClean="0"/>
              <a:t>What </a:t>
            </a:r>
            <a:r>
              <a:rPr lang="en-US" dirty="0"/>
              <a:t>types of questions should we expect? </a:t>
            </a:r>
          </a:p>
          <a:p>
            <a:pPr lvl="1"/>
            <a:r>
              <a:rPr lang="en-US" dirty="0" smtClean="0"/>
              <a:t>Short answer</a:t>
            </a:r>
          </a:p>
          <a:p>
            <a:pPr lvl="1"/>
            <a:r>
              <a:rPr lang="en-US" dirty="0" smtClean="0"/>
              <a:t>Multiple </a:t>
            </a:r>
            <a:r>
              <a:rPr lang="en-US" dirty="0"/>
              <a:t>choice questions </a:t>
            </a:r>
            <a:endParaRPr lang="en-US" dirty="0" smtClean="0"/>
          </a:p>
          <a:p>
            <a:pPr lvl="1"/>
            <a:r>
              <a:rPr lang="en-US" dirty="0" smtClean="0"/>
              <a:t>Design challenges</a:t>
            </a:r>
            <a:endParaRPr lang="en-US" dirty="0" smtClean="0"/>
          </a:p>
          <a:p>
            <a:r>
              <a:rPr lang="en-US" dirty="0" smtClean="0"/>
              <a:t>How </a:t>
            </a:r>
            <a:r>
              <a:rPr lang="en-US" dirty="0"/>
              <a:t>far should we be able to extrapolate beyond what is in the notes?</a:t>
            </a:r>
          </a:p>
          <a:p>
            <a:pPr lvl="1"/>
            <a:r>
              <a:rPr lang="en-US" dirty="0"/>
              <a:t>You should understand the fundamental concepts and be able to talk about those concepts with your </a:t>
            </a:r>
            <a:r>
              <a:rPr lang="en-US" dirty="0" smtClean="0"/>
              <a:t>friends</a:t>
            </a:r>
            <a:endParaRPr 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based </a:t>
            </a:r>
            <a:r>
              <a:rPr lang="en-US" dirty="0" smtClean="0"/>
              <a:t>Prelim: What could fail?</a:t>
            </a:r>
            <a:endParaRPr lang="en-US" dirty="0"/>
          </a:p>
        </p:txBody>
      </p:sp>
      <p:sp>
        <p:nvSpPr>
          <p:cNvPr id="3" name="Content Placeholder 2"/>
          <p:cNvSpPr>
            <a:spLocks noGrp="1"/>
          </p:cNvSpPr>
          <p:nvPr>
            <p:ph idx="1"/>
          </p:nvPr>
        </p:nvSpPr>
        <p:spPr/>
        <p:txBody>
          <a:bodyPr/>
          <a:lstStyle/>
          <a:p>
            <a:r>
              <a:rPr lang="en-US" dirty="0" smtClean="0"/>
              <a:t>Delete </a:t>
            </a:r>
            <a:r>
              <a:rPr lang="en-US" dirty="0"/>
              <a:t>part of the exam by </a:t>
            </a:r>
            <a:r>
              <a:rPr lang="en-US" dirty="0" smtClean="0"/>
              <a:t>mistake</a:t>
            </a:r>
          </a:p>
          <a:p>
            <a:r>
              <a:rPr lang="en-US" dirty="0" smtClean="0"/>
              <a:t>Google </a:t>
            </a:r>
            <a:r>
              <a:rPr lang="en-US" dirty="0" err="1" smtClean="0"/>
              <a:t>Colab</a:t>
            </a:r>
            <a:r>
              <a:rPr lang="en-US" dirty="0" smtClean="0"/>
              <a:t> crash</a:t>
            </a:r>
          </a:p>
          <a:p>
            <a:r>
              <a:rPr lang="en-US" dirty="0" smtClean="0"/>
              <a:t>Dog eats your Laptop</a:t>
            </a:r>
          </a:p>
          <a:p>
            <a:endParaRPr lang="en-US" dirty="0"/>
          </a:p>
          <a:p>
            <a:r>
              <a:rPr lang="en-US" dirty="0" smtClean="0"/>
              <a:t>Reduce the risk of failure</a:t>
            </a:r>
            <a:endParaRPr lang="en-US" dirty="0" smtClean="0"/>
          </a:p>
          <a:p>
            <a:pPr lvl="1"/>
            <a:r>
              <a:rPr lang="en-US" dirty="0" smtClean="0"/>
              <a:t>Save </a:t>
            </a:r>
            <a:r>
              <a:rPr lang="en-US" dirty="0"/>
              <a:t>a copy with your name in the title as step </a:t>
            </a:r>
            <a:r>
              <a:rPr lang="en-US" dirty="0" smtClean="0"/>
              <a:t>1</a:t>
            </a:r>
          </a:p>
          <a:p>
            <a:pPr lvl="1"/>
            <a:r>
              <a:rPr lang="en-US" dirty="0" smtClean="0"/>
              <a:t>Save versions in more than one place! (in the cloud </a:t>
            </a:r>
            <a:r>
              <a:rPr lang="en-US" b="1" dirty="0" smtClean="0"/>
              <a:t>and</a:t>
            </a:r>
            <a:r>
              <a:rPr lang="en-US" dirty="0" smtClean="0"/>
              <a:t> on hardware you own)</a:t>
            </a:r>
            <a:endParaRPr lang="en-US" dirty="0"/>
          </a:p>
        </p:txBody>
      </p:sp>
    </p:spTree>
    <p:extLst>
      <p:ext uri="{BB962C8B-B14F-4D97-AF65-F5344CB8AC3E}">
        <p14:creationId xmlns:p14="http://schemas.microsoft.com/office/powerpoint/2010/main" val="101522452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Rapid Mix</a:t>
            </a:r>
            <a:endParaRPr lang="en-US" dirty="0"/>
          </a:p>
        </p:txBody>
      </p:sp>
      <p:sp>
        <p:nvSpPr>
          <p:cNvPr id="3" name="Content Placeholder 2"/>
          <p:cNvSpPr>
            <a:spLocks noGrp="1"/>
          </p:cNvSpPr>
          <p:nvPr>
            <p:ph idx="1"/>
          </p:nvPr>
        </p:nvSpPr>
        <p:spPr/>
        <p:txBody>
          <a:bodyPr/>
          <a:lstStyle/>
          <a:p>
            <a:r>
              <a:rPr lang="en-US" dirty="0" smtClean="0"/>
              <a:t>How do you calculate the Kolmogorov scale?</a:t>
            </a:r>
          </a:p>
          <a:p>
            <a:endParaRPr lang="en-US" dirty="0"/>
          </a:p>
          <a:p>
            <a:endParaRPr lang="en-US" dirty="0" smtClean="0"/>
          </a:p>
          <a:p>
            <a:endParaRPr lang="en-US" dirty="0" smtClean="0"/>
          </a:p>
          <a:p>
            <a:r>
              <a:rPr lang="en-US" dirty="0" smtClean="0"/>
              <a:t>Do I need to worry about the rapid mix derivations section in textbook?</a:t>
            </a:r>
          </a:p>
          <a:p>
            <a:pPr lvl="1"/>
            <a:r>
              <a:rPr lang="en-US" dirty="0" smtClean="0"/>
              <a:t>Chemistry (not required for CEE 4520)</a:t>
            </a:r>
          </a:p>
          <a:p>
            <a:pPr lvl="1"/>
            <a:r>
              <a:rPr lang="en-US" dirty="0" smtClean="0"/>
              <a:t>This was meant to be a reference for many different types of flows and mixing processes with equations summarized in the intro</a:t>
            </a:r>
          </a:p>
          <a:p>
            <a:pPr lvl="1"/>
            <a:r>
              <a:rPr lang="en-US" dirty="0" smtClean="0"/>
              <a:t> </a:t>
            </a:r>
          </a:p>
        </p:txBody>
      </p:sp>
      <p:sp>
        <p:nvSpPr>
          <p:cNvPr id="6" name="Text Box 5 1"/>
          <p:cNvSpPr txBox="1">
            <a:spLocks noChangeArrowheads="1"/>
          </p:cNvSpPr>
          <p:nvPr/>
        </p:nvSpPr>
        <p:spPr bwMode="auto">
          <a:xfrm>
            <a:off x="1683798" y="2494029"/>
            <a:ext cx="2747963" cy="396875"/>
          </a:xfrm>
          <a:prstGeom prst="rect">
            <a:avLst/>
          </a:prstGeom>
          <a:noFill/>
          <a:ln w="12700" algn="ctr">
            <a:noFill/>
            <a:miter lim="800000"/>
            <a:headEnd type="none" w="lg" len="med"/>
            <a:tailEnd type="none" w="lg" len="med"/>
          </a:ln>
          <a:effectLst/>
        </p:spPr>
        <p:txBody>
          <a:bodyPr wrap="none">
            <a:spAutoFit/>
          </a:bodyPr>
          <a:lstStyle/>
          <a:p>
            <a:r>
              <a:rPr lang="en-US" sz="2000" dirty="0"/>
              <a:t>Kolmogorov length scale</a:t>
            </a:r>
          </a:p>
        </p:txBody>
      </p:sp>
      <p:pic>
        <p:nvPicPr>
          <p:cNvPr id="7" name="Picture 6">
            <a:extLst>
              <a:ext uri="{FF2B5EF4-FFF2-40B4-BE49-F238E27FC236}">
                <a16:creationId xmlns:a16="http://schemas.microsoft.com/office/drawing/2014/main" id="{78684709-46D5-4A57-8784-08ED11A028BE}"/>
              </a:ext>
            </a:extLst>
          </p:cNvPr>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4461457" y="2314515"/>
            <a:ext cx="1456762" cy="707048"/>
          </a:xfrm>
          <a:prstGeom prst="rect">
            <a:avLst/>
          </a:prstGeom>
        </p:spPr>
      </p:pic>
      <p:graphicFrame>
        <p:nvGraphicFramePr>
          <p:cNvPr id="9" name="Object 8"/>
          <p:cNvGraphicFramePr>
            <a:graphicFrameLocks noChangeAspect="1"/>
          </p:cNvGraphicFramePr>
          <p:nvPr>
            <p:extLst>
              <p:ext uri="{D42A27DB-BD31-4B8C-83A1-F6EECF244321}">
                <p14:modId xmlns:p14="http://schemas.microsoft.com/office/powerpoint/2010/main" val="3702143200"/>
              </p:ext>
            </p:extLst>
          </p:nvPr>
        </p:nvGraphicFramePr>
        <p:xfrm>
          <a:off x="6511332" y="2160860"/>
          <a:ext cx="2404068" cy="1943014"/>
        </p:xfrm>
        <a:graphic>
          <a:graphicData uri="http://schemas.openxmlformats.org/presentationml/2006/ole">
            <mc:AlternateContent xmlns:mc="http://schemas.openxmlformats.org/markup-compatibility/2006">
              <mc:Choice xmlns:v="urn:schemas-microsoft-com:vml" Requires="v">
                <p:oleObj spid="_x0000_s1743875" name="Mathcad" r:id="rId7" imgW="3476520" imgH="2809800" progId="Mathcad">
                  <p:embed/>
                </p:oleObj>
              </mc:Choice>
              <mc:Fallback>
                <p:oleObj name="Mathcad" r:id="rId7" imgW="3476520" imgH="2809800" progId="Mathcad">
                  <p:embed/>
                  <p:pic>
                    <p:nvPicPr>
                      <p:cNvPr id="5" name="Object 4"/>
                      <p:cNvPicPr/>
                      <p:nvPr/>
                    </p:nvPicPr>
                    <p:blipFill>
                      <a:blip r:embed="rId8"/>
                      <a:stretch>
                        <a:fillRect/>
                      </a:stretch>
                    </p:blipFill>
                    <p:spPr>
                      <a:xfrm>
                        <a:off x="6511332" y="2160860"/>
                        <a:ext cx="2404068" cy="1943014"/>
                      </a:xfrm>
                      <a:prstGeom prst="rect">
                        <a:avLst/>
                      </a:prstGeom>
                    </p:spPr>
                  </p:pic>
                </p:oleObj>
              </mc:Fallback>
            </mc:AlternateContent>
          </a:graphicData>
        </a:graphic>
      </p:graphicFrame>
      <p:sp>
        <p:nvSpPr>
          <p:cNvPr id="13" name="Text Box 5 2"/>
          <p:cNvSpPr txBox="1">
            <a:spLocks noChangeArrowheads="1"/>
          </p:cNvSpPr>
          <p:nvPr/>
        </p:nvSpPr>
        <p:spPr bwMode="auto">
          <a:xfrm>
            <a:off x="1683798" y="3119504"/>
            <a:ext cx="2836033" cy="400110"/>
          </a:xfrm>
          <a:prstGeom prst="rect">
            <a:avLst/>
          </a:prstGeom>
          <a:noFill/>
          <a:ln w="12700" algn="ctr">
            <a:noFill/>
            <a:miter lim="800000"/>
            <a:headEnd type="none" w="lg" len="med"/>
            <a:tailEnd type="none" w="lg" len="med"/>
          </a:ln>
          <a:effectLst/>
        </p:spPr>
        <p:txBody>
          <a:bodyPr wrap="none">
            <a:spAutoFit/>
          </a:bodyPr>
          <a:lstStyle/>
          <a:p>
            <a:r>
              <a:rPr lang="en-US" sz="2000" dirty="0"/>
              <a:t>Inner viscous length scale</a:t>
            </a:r>
          </a:p>
        </p:txBody>
      </p:sp>
      <p:pic>
        <p:nvPicPr>
          <p:cNvPr id="14" name="Picture 13">
            <a:extLst>
              <a:ext uri="{FF2B5EF4-FFF2-40B4-BE49-F238E27FC236}">
                <a16:creationId xmlns:a16="http://schemas.microsoft.com/office/drawing/2014/main" id="{D835024A-79DE-4D97-97A6-71805D6BBFA0}"/>
              </a:ext>
            </a:extLst>
          </p:cNvPr>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4519831" y="3192046"/>
            <a:ext cx="1312000" cy="230095"/>
          </a:xfrm>
          <a:prstGeom prst="rect">
            <a:avLst/>
          </a:prstGeom>
        </p:spPr>
      </p:pic>
      <p:pic>
        <p:nvPicPr>
          <p:cNvPr id="15" name="Picture 14">
            <a:extLst>
              <a:ext uri="{FF2B5EF4-FFF2-40B4-BE49-F238E27FC236}">
                <a16:creationId xmlns:a16="http://schemas.microsoft.com/office/drawing/2014/main" id="{DDC68AB6-BE3B-4BC3-82DF-6DE603CAAC3E}"/>
              </a:ext>
            </a:extLst>
          </p:cNvPr>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4526229" y="3594690"/>
            <a:ext cx="995048" cy="213333"/>
          </a:xfrm>
          <a:prstGeom prst="rect">
            <a:avLst/>
          </a:prstGeom>
        </p:spPr>
      </p:pic>
    </p:spTree>
    <p:extLst>
      <p:ext uri="{BB962C8B-B14F-4D97-AF65-F5344CB8AC3E}">
        <p14:creationId xmlns:p14="http://schemas.microsoft.com/office/powerpoint/2010/main" val="374685557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a:off x="1517301" y="2133601"/>
            <a:ext cx="5516545" cy="1165609"/>
          </a:xfrm>
          <a:prstGeom prst="rect">
            <a:avLst/>
          </a:prstGeom>
          <a:solidFill>
            <a:schemeClr val="accent1">
              <a:lumMod val="20000"/>
              <a:lumOff val="80000"/>
            </a:schemeClr>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 name="Title 1"/>
          <p:cNvSpPr>
            <a:spLocks noGrp="1"/>
          </p:cNvSpPr>
          <p:nvPr>
            <p:ph type="title"/>
          </p:nvPr>
        </p:nvSpPr>
        <p:spPr/>
        <p:txBody>
          <a:bodyPr/>
          <a:lstStyle/>
          <a:p>
            <a:pPr lvl="0"/>
            <a:r>
              <a:rPr lang="en-US" dirty="0" smtClean="0"/>
              <a:t>Can we go over the concepts of </a:t>
            </a:r>
            <a:r>
              <a:rPr lang="en-US" dirty="0" err="1" smtClean="0"/>
              <a:t>Gcs</a:t>
            </a:r>
            <a:r>
              <a:rPr lang="en-US" dirty="0" smtClean="0"/>
              <a:t> and ε again?</a:t>
            </a:r>
            <a:endParaRPr lang="en-US" dirty="0"/>
          </a:p>
        </p:txBody>
      </p:sp>
      <p:cxnSp>
        <p:nvCxnSpPr>
          <p:cNvPr id="8" name="Straight Connector 7"/>
          <p:cNvCxnSpPr/>
          <p:nvPr/>
        </p:nvCxnSpPr>
        <p:spPr bwMode="auto">
          <a:xfrm>
            <a:off x="1517301" y="3299210"/>
            <a:ext cx="5516545" cy="0"/>
          </a:xfrm>
          <a:prstGeom prst="line">
            <a:avLst/>
          </a:prstGeom>
          <a:solidFill>
            <a:schemeClr val="accent1"/>
          </a:solidFill>
          <a:ln w="12700" cap="flat" cmpd="sng" algn="ctr">
            <a:solidFill>
              <a:schemeClr val="tx1"/>
            </a:solidFill>
            <a:prstDash val="solid"/>
            <a:round/>
            <a:headEnd type="none" w="lg" len="med"/>
            <a:tailEnd type="none" w="lg" len="med"/>
          </a:ln>
          <a:effectLst/>
        </p:spPr>
      </p:cxnSp>
      <p:cxnSp>
        <p:nvCxnSpPr>
          <p:cNvPr id="10" name="Straight Arrow Connector 9"/>
          <p:cNvCxnSpPr/>
          <p:nvPr/>
        </p:nvCxnSpPr>
        <p:spPr bwMode="auto">
          <a:xfrm flipV="1">
            <a:off x="2865119" y="2203269"/>
            <a:ext cx="1288869" cy="1097280"/>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cxnSp>
        <p:nvCxnSpPr>
          <p:cNvPr id="12" name="Straight Connector 11"/>
          <p:cNvCxnSpPr/>
          <p:nvPr/>
        </p:nvCxnSpPr>
        <p:spPr bwMode="auto">
          <a:xfrm flipV="1">
            <a:off x="2865119" y="2133601"/>
            <a:ext cx="0" cy="1165609"/>
          </a:xfrm>
          <a:prstGeom prst="line">
            <a:avLst/>
          </a:prstGeom>
          <a:solidFill>
            <a:schemeClr val="accent1"/>
          </a:solidFill>
          <a:ln w="12700" cap="flat" cmpd="sng" algn="ctr">
            <a:solidFill>
              <a:schemeClr val="tx1"/>
            </a:solidFill>
            <a:prstDash val="solid"/>
            <a:round/>
            <a:headEnd type="none" w="lg" len="med"/>
            <a:tailEnd type="none" w="lg" len="med"/>
          </a:ln>
          <a:effectLst/>
        </p:spPr>
      </p:cxnSp>
      <p:cxnSp>
        <p:nvCxnSpPr>
          <p:cNvPr id="14" name="Straight Arrow Connector 13"/>
          <p:cNvCxnSpPr/>
          <p:nvPr/>
        </p:nvCxnSpPr>
        <p:spPr bwMode="auto">
          <a:xfrm>
            <a:off x="2865119" y="2281647"/>
            <a:ext cx="1193075" cy="0"/>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cxnSp>
        <p:nvCxnSpPr>
          <p:cNvPr id="15" name="Straight Arrow Connector 14"/>
          <p:cNvCxnSpPr/>
          <p:nvPr/>
        </p:nvCxnSpPr>
        <p:spPr bwMode="auto">
          <a:xfrm>
            <a:off x="2865119" y="2555967"/>
            <a:ext cx="888275" cy="0"/>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cxnSp>
        <p:nvCxnSpPr>
          <p:cNvPr id="17" name="Straight Arrow Connector 16"/>
          <p:cNvCxnSpPr/>
          <p:nvPr/>
        </p:nvCxnSpPr>
        <p:spPr bwMode="auto">
          <a:xfrm>
            <a:off x="2865119" y="2830287"/>
            <a:ext cx="574766" cy="0"/>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cxnSp>
        <p:nvCxnSpPr>
          <p:cNvPr id="19" name="Straight Arrow Connector 18"/>
          <p:cNvCxnSpPr/>
          <p:nvPr/>
        </p:nvCxnSpPr>
        <p:spPr bwMode="auto">
          <a:xfrm>
            <a:off x="2865119" y="3104607"/>
            <a:ext cx="243840" cy="0"/>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cxnSp>
        <p:nvCxnSpPr>
          <p:cNvPr id="23" name="Straight Connector 22"/>
          <p:cNvCxnSpPr/>
          <p:nvPr/>
        </p:nvCxnSpPr>
        <p:spPr bwMode="auto">
          <a:xfrm>
            <a:off x="1532710" y="2133601"/>
            <a:ext cx="5826034" cy="0"/>
          </a:xfrm>
          <a:prstGeom prst="line">
            <a:avLst/>
          </a:prstGeom>
          <a:solidFill>
            <a:schemeClr val="accent1"/>
          </a:solidFill>
          <a:ln w="12700" cap="flat" cmpd="sng" algn="ctr">
            <a:solidFill>
              <a:schemeClr val="tx1"/>
            </a:solidFill>
            <a:prstDash val="solid"/>
            <a:round/>
            <a:headEnd type="none" w="med" len="med"/>
            <a:tailEnd type="triangle" w="med" len="med"/>
          </a:ln>
          <a:effectLst/>
        </p:spPr>
      </p:cxnSp>
      <p:pic>
        <p:nvPicPr>
          <p:cNvPr id="25" name="Picture 24"/>
          <p:cNvPicPr>
            <a:picLocks noChangeAspect="1"/>
          </p:cNvPicPr>
          <p:nvPr>
            <p:custDataLst>
              <p:tags r:id="rId1"/>
            </p:custDataLst>
          </p:nvPr>
        </p:nvPicPr>
        <p:blipFill>
          <a:blip r:embed="rId15" cstate="print">
            <a:extLst>
              <a:ext uri="{28A0092B-C50C-407E-A947-70E740481C1C}">
                <a14:useLocalDpi xmlns:a14="http://schemas.microsoft.com/office/drawing/2010/main" val="0"/>
              </a:ext>
            </a:extLst>
          </a:blip>
          <a:stretch>
            <a:fillRect/>
          </a:stretch>
        </p:blipFill>
        <p:spPr>
          <a:xfrm>
            <a:off x="4977939" y="1505927"/>
            <a:ext cx="917333" cy="571429"/>
          </a:xfrm>
          <a:prstGeom prst="rect">
            <a:avLst/>
          </a:prstGeom>
        </p:spPr>
      </p:pic>
      <p:pic>
        <p:nvPicPr>
          <p:cNvPr id="27" name="Picture 26"/>
          <p:cNvPicPr>
            <a:picLocks noChangeAspect="1"/>
          </p:cNvPicPr>
          <p:nvPr>
            <p:custDataLst>
              <p:tags r:id="rId2"/>
            </p:custDataLst>
          </p:nvPr>
        </p:nvPicPr>
        <p:blipFill>
          <a:blip r:embed="rId16" cstate="print">
            <a:extLst>
              <a:ext uri="{28A0092B-C50C-407E-A947-70E740481C1C}">
                <a14:useLocalDpi xmlns:a14="http://schemas.microsoft.com/office/drawing/2010/main" val="0"/>
              </a:ext>
            </a:extLst>
          </a:blip>
          <a:stretch>
            <a:fillRect/>
          </a:stretch>
        </p:blipFill>
        <p:spPr>
          <a:xfrm>
            <a:off x="3648288" y="1549538"/>
            <a:ext cx="699428" cy="516572"/>
          </a:xfrm>
          <a:prstGeom prst="rect">
            <a:avLst/>
          </a:prstGeom>
        </p:spPr>
      </p:pic>
      <p:pic>
        <p:nvPicPr>
          <p:cNvPr id="40" name="Picture 39"/>
          <p:cNvPicPr>
            <a:picLocks noChangeAspect="1"/>
          </p:cNvPicPr>
          <p:nvPr>
            <p:custDataLst>
              <p:tags r:id="rId3"/>
            </p:custDataLst>
          </p:nvPr>
        </p:nvPicPr>
        <p:blipFill>
          <a:blip r:embed="rId17" cstate="print">
            <a:extLst>
              <a:ext uri="{28A0092B-C50C-407E-A947-70E740481C1C}">
                <a14:useLocalDpi xmlns:a14="http://schemas.microsoft.com/office/drawing/2010/main" val="0"/>
              </a:ext>
            </a:extLst>
          </a:blip>
          <a:stretch>
            <a:fillRect/>
          </a:stretch>
        </p:blipFill>
        <p:spPr>
          <a:xfrm>
            <a:off x="1457183" y="4200549"/>
            <a:ext cx="1080380" cy="175238"/>
          </a:xfrm>
          <a:prstGeom prst="rect">
            <a:avLst/>
          </a:prstGeom>
        </p:spPr>
      </p:pic>
      <p:pic>
        <p:nvPicPr>
          <p:cNvPr id="30" name="Picture 29"/>
          <p:cNvPicPr>
            <a:picLocks noChangeAspect="1"/>
          </p:cNvPicPr>
          <p:nvPr>
            <p:custDataLst>
              <p:tags r:id="rId4"/>
            </p:custDataLst>
          </p:nvPr>
        </p:nvPicPr>
        <p:blipFill>
          <a:blip r:embed="rId18" cstate="print">
            <a:extLst>
              <a:ext uri="{28A0092B-C50C-407E-A947-70E740481C1C}">
                <a14:useLocalDpi xmlns:a14="http://schemas.microsoft.com/office/drawing/2010/main" val="0"/>
              </a:ext>
            </a:extLst>
          </a:blip>
          <a:stretch>
            <a:fillRect/>
          </a:stretch>
        </p:blipFill>
        <p:spPr>
          <a:xfrm>
            <a:off x="3925622" y="2495664"/>
            <a:ext cx="265143" cy="571429"/>
          </a:xfrm>
          <a:prstGeom prst="rect">
            <a:avLst/>
          </a:prstGeom>
        </p:spPr>
      </p:pic>
      <p:pic>
        <p:nvPicPr>
          <p:cNvPr id="32" name="Picture 31"/>
          <p:cNvPicPr>
            <a:picLocks noChangeAspect="1"/>
          </p:cNvPicPr>
          <p:nvPr>
            <p:custDataLst>
              <p:tags r:id="rId5"/>
            </p:custDataLst>
          </p:nvPr>
        </p:nvPicPr>
        <p:blipFill>
          <a:blip r:embed="rId19" cstate="print">
            <a:extLst>
              <a:ext uri="{28A0092B-C50C-407E-A947-70E740481C1C}">
                <a14:useLocalDpi xmlns:a14="http://schemas.microsoft.com/office/drawing/2010/main" val="0"/>
              </a:ext>
            </a:extLst>
          </a:blip>
          <a:stretch>
            <a:fillRect/>
          </a:stretch>
        </p:blipFill>
        <p:spPr>
          <a:xfrm>
            <a:off x="3238383" y="3522276"/>
            <a:ext cx="819810" cy="571429"/>
          </a:xfrm>
          <a:prstGeom prst="rect">
            <a:avLst/>
          </a:prstGeom>
        </p:spPr>
      </p:pic>
      <p:pic>
        <p:nvPicPr>
          <p:cNvPr id="38" name="Picture 37"/>
          <p:cNvPicPr>
            <a:picLocks noChangeAspect="1"/>
          </p:cNvPicPr>
          <p:nvPr>
            <p:custDataLst>
              <p:tags r:id="rId6"/>
            </p:custDataLst>
          </p:nvPr>
        </p:nvPicPr>
        <p:blipFill>
          <a:blip r:embed="rId20" cstate="print">
            <a:extLst>
              <a:ext uri="{28A0092B-C50C-407E-A947-70E740481C1C}">
                <a14:useLocalDpi xmlns:a14="http://schemas.microsoft.com/office/drawing/2010/main" val="0"/>
              </a:ext>
            </a:extLst>
          </a:blip>
          <a:stretch>
            <a:fillRect/>
          </a:stretch>
        </p:blipFill>
        <p:spPr>
          <a:xfrm>
            <a:off x="5895272" y="2660161"/>
            <a:ext cx="214857" cy="172191"/>
          </a:xfrm>
          <a:prstGeom prst="rect">
            <a:avLst/>
          </a:prstGeom>
        </p:spPr>
      </p:pic>
      <p:pic>
        <p:nvPicPr>
          <p:cNvPr id="42" name="Picture 41"/>
          <p:cNvPicPr>
            <a:picLocks noChangeAspect="1"/>
          </p:cNvPicPr>
          <p:nvPr>
            <p:custDataLst>
              <p:tags r:id="rId7"/>
            </p:custDataLst>
          </p:nvPr>
        </p:nvPicPr>
        <p:blipFill>
          <a:blip r:embed="rId21" cstate="print">
            <a:extLst>
              <a:ext uri="{28A0092B-C50C-407E-A947-70E740481C1C}">
                <a14:useLocalDpi xmlns:a14="http://schemas.microsoft.com/office/drawing/2010/main" val="0"/>
              </a:ext>
            </a:extLst>
          </a:blip>
          <a:stretch>
            <a:fillRect/>
          </a:stretch>
        </p:blipFill>
        <p:spPr>
          <a:xfrm>
            <a:off x="1457183" y="4683875"/>
            <a:ext cx="1211427" cy="184381"/>
          </a:xfrm>
          <a:prstGeom prst="rect">
            <a:avLst/>
          </a:prstGeom>
        </p:spPr>
      </p:pic>
      <p:pic>
        <p:nvPicPr>
          <p:cNvPr id="49" name="Picture 48"/>
          <p:cNvPicPr>
            <a:picLocks noChangeAspect="1"/>
          </p:cNvPicPr>
          <p:nvPr>
            <p:custDataLst>
              <p:tags r:id="rId8"/>
            </p:custDataLst>
          </p:nvPr>
        </p:nvPicPr>
        <p:blipFill>
          <a:blip r:embed="rId22" cstate="print">
            <a:extLst>
              <a:ext uri="{28A0092B-C50C-407E-A947-70E740481C1C}">
                <a14:useLocalDpi xmlns:a14="http://schemas.microsoft.com/office/drawing/2010/main" val="0"/>
              </a:ext>
            </a:extLst>
          </a:blip>
          <a:stretch>
            <a:fillRect/>
          </a:stretch>
        </p:blipFill>
        <p:spPr>
          <a:xfrm>
            <a:off x="1457182" y="5188228"/>
            <a:ext cx="2447236" cy="236190"/>
          </a:xfrm>
          <a:prstGeom prst="rect">
            <a:avLst/>
          </a:prstGeom>
        </p:spPr>
      </p:pic>
      <p:pic>
        <p:nvPicPr>
          <p:cNvPr id="45" name="Picture 44"/>
          <p:cNvPicPr>
            <a:picLocks noChangeAspect="1"/>
          </p:cNvPicPr>
          <p:nvPr>
            <p:custDataLst>
              <p:tags r:id="rId9"/>
            </p:custDataLst>
          </p:nvPr>
        </p:nvPicPr>
        <p:blipFill>
          <a:blip r:embed="rId23" cstate="print">
            <a:extLst>
              <a:ext uri="{28A0092B-C50C-407E-A947-70E740481C1C}">
                <a14:useLocalDpi xmlns:a14="http://schemas.microsoft.com/office/drawing/2010/main" val="0"/>
              </a:ext>
            </a:extLst>
          </a:blip>
          <a:stretch>
            <a:fillRect/>
          </a:stretch>
        </p:blipFill>
        <p:spPr>
          <a:xfrm>
            <a:off x="6110129" y="1691252"/>
            <a:ext cx="816762" cy="233143"/>
          </a:xfrm>
          <a:prstGeom prst="rect">
            <a:avLst/>
          </a:prstGeom>
        </p:spPr>
      </p:pic>
      <p:pic>
        <p:nvPicPr>
          <p:cNvPr id="47" name="Picture 46"/>
          <p:cNvPicPr>
            <a:picLocks noChangeAspect="1"/>
          </p:cNvPicPr>
          <p:nvPr>
            <p:custDataLst>
              <p:tags r:id="rId10"/>
            </p:custDataLst>
          </p:nvPr>
        </p:nvPicPr>
        <p:blipFill>
          <a:blip r:embed="rId24" cstate="print">
            <a:extLst>
              <a:ext uri="{28A0092B-C50C-407E-A947-70E740481C1C}">
                <a14:useLocalDpi xmlns:a14="http://schemas.microsoft.com/office/drawing/2010/main" val="0"/>
              </a:ext>
            </a:extLst>
          </a:blip>
          <a:stretch>
            <a:fillRect/>
          </a:stretch>
        </p:blipFill>
        <p:spPr>
          <a:xfrm>
            <a:off x="7565057" y="2018888"/>
            <a:ext cx="1126096" cy="184381"/>
          </a:xfrm>
          <a:prstGeom prst="rect">
            <a:avLst/>
          </a:prstGeom>
        </p:spPr>
      </p:pic>
      <p:pic>
        <p:nvPicPr>
          <p:cNvPr id="56" name="Picture 55"/>
          <p:cNvPicPr>
            <a:picLocks noChangeAspect="1"/>
          </p:cNvPicPr>
          <p:nvPr>
            <p:custDataLst>
              <p:tags r:id="rId11"/>
            </p:custDataLst>
          </p:nvPr>
        </p:nvPicPr>
        <p:blipFill>
          <a:blip r:embed="rId25" cstate="print">
            <a:extLst>
              <a:ext uri="{28A0092B-C50C-407E-A947-70E740481C1C}">
                <a14:useLocalDpi xmlns:a14="http://schemas.microsoft.com/office/drawing/2010/main" val="0"/>
              </a:ext>
            </a:extLst>
          </a:blip>
          <a:stretch>
            <a:fillRect/>
          </a:stretch>
        </p:blipFill>
        <p:spPr>
          <a:xfrm>
            <a:off x="1447268" y="5744390"/>
            <a:ext cx="2715428" cy="277333"/>
          </a:xfrm>
          <a:prstGeom prst="rect">
            <a:avLst/>
          </a:prstGeom>
        </p:spPr>
      </p:pic>
      <p:pic>
        <p:nvPicPr>
          <p:cNvPr id="57" name="Picture 56"/>
          <p:cNvPicPr>
            <a:picLocks noChangeAspect="1"/>
          </p:cNvPicPr>
          <p:nvPr>
            <p:custDataLst>
              <p:tags r:id="rId12"/>
            </p:custDataLst>
          </p:nvPr>
        </p:nvPicPr>
        <p:blipFill>
          <a:blip r:embed="rId26" cstate="print">
            <a:extLst>
              <a:ext uri="{28A0092B-C50C-407E-A947-70E740481C1C}">
                <a14:useLocalDpi xmlns:a14="http://schemas.microsoft.com/office/drawing/2010/main" val="0"/>
              </a:ext>
            </a:extLst>
          </a:blip>
          <a:stretch>
            <a:fillRect/>
          </a:stretch>
        </p:blipFill>
        <p:spPr>
          <a:xfrm>
            <a:off x="1447267" y="6227048"/>
            <a:ext cx="1769143" cy="516571"/>
          </a:xfrm>
          <a:prstGeom prst="rect">
            <a:avLst/>
          </a:prstGeom>
        </p:spPr>
      </p:pic>
      <p:pic>
        <p:nvPicPr>
          <p:cNvPr id="55" name="Picture 54"/>
          <p:cNvPicPr>
            <a:picLocks noChangeAspect="1"/>
          </p:cNvPicPr>
          <p:nvPr>
            <p:custDataLst>
              <p:tags r:id="rId13"/>
            </p:custDataLst>
          </p:nvPr>
        </p:nvPicPr>
        <p:blipFill>
          <a:blip r:embed="rId27" cstate="print">
            <a:extLst>
              <a:ext uri="{28A0092B-C50C-407E-A947-70E740481C1C}">
                <a14:useLocalDpi xmlns:a14="http://schemas.microsoft.com/office/drawing/2010/main" val="0"/>
              </a:ext>
            </a:extLst>
          </a:blip>
          <a:stretch>
            <a:fillRect/>
          </a:stretch>
        </p:blipFill>
        <p:spPr>
          <a:xfrm>
            <a:off x="5976574" y="5855628"/>
            <a:ext cx="752762" cy="166095"/>
          </a:xfrm>
          <a:prstGeom prst="rect">
            <a:avLst/>
          </a:prstGeom>
        </p:spPr>
      </p:pic>
      <p:sp>
        <p:nvSpPr>
          <p:cNvPr id="58" name="TextBox 57"/>
          <p:cNvSpPr txBox="1"/>
          <p:nvPr/>
        </p:nvSpPr>
        <p:spPr>
          <a:xfrm>
            <a:off x="3492294" y="6265480"/>
            <a:ext cx="5198859" cy="369332"/>
          </a:xfrm>
          <a:prstGeom prst="rect">
            <a:avLst/>
          </a:prstGeom>
          <a:noFill/>
        </p:spPr>
        <p:txBody>
          <a:bodyPr wrap="none" rtlCol="0">
            <a:spAutoFit/>
          </a:bodyPr>
          <a:lstStyle/>
          <a:p>
            <a:r>
              <a:rPr lang="en-US" sz="1800" dirty="0" smtClean="0"/>
              <a:t>Exactly for the case when velocity gradient is uniform</a:t>
            </a:r>
            <a:endParaRPr lang="en-US" sz="1800" dirty="0"/>
          </a:p>
        </p:txBody>
      </p:sp>
    </p:spTree>
    <p:extLst>
      <p:ext uri="{BB962C8B-B14F-4D97-AF65-F5344CB8AC3E}">
        <p14:creationId xmlns:p14="http://schemas.microsoft.com/office/powerpoint/2010/main" val="17008430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Does Energy use of flocculation matter?</a:t>
            </a:r>
            <a:endParaRPr lang="en-US" dirty="0"/>
          </a:p>
        </p:txBody>
      </p:sp>
      <p:sp>
        <p:nvSpPr>
          <p:cNvPr id="3" name="Content Placeholder 2"/>
          <p:cNvSpPr>
            <a:spLocks noGrp="1"/>
          </p:cNvSpPr>
          <p:nvPr>
            <p:ph idx="1"/>
          </p:nvPr>
        </p:nvSpPr>
        <p:spPr/>
        <p:txBody>
          <a:bodyPr/>
          <a:lstStyle/>
          <a:p>
            <a:r>
              <a:rPr lang="en-US" dirty="0" smtClean="0"/>
              <a:t>What is the ratio of energy required to efficiently flocculate vs the energy required to pump water to thousands of people's homes miles away? Although I understand the desire to optimize, I wonder how much it reduces costs.</a:t>
            </a:r>
          </a:p>
        </p:txBody>
      </p:sp>
    </p:spTree>
    <p:extLst>
      <p:ext uri="{BB962C8B-B14F-4D97-AF65-F5344CB8AC3E}">
        <p14:creationId xmlns:p14="http://schemas.microsoft.com/office/powerpoint/2010/main" val="141363593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Bottom up Design</a:t>
            </a:r>
            <a:endParaRPr lang="en-US" dirty="0"/>
          </a:p>
        </p:txBody>
      </p:sp>
      <p:sp>
        <p:nvSpPr>
          <p:cNvPr id="3" name="Content Placeholder 2"/>
          <p:cNvSpPr>
            <a:spLocks noGrp="1"/>
          </p:cNvSpPr>
          <p:nvPr>
            <p:ph idx="1"/>
          </p:nvPr>
        </p:nvSpPr>
        <p:spPr/>
        <p:txBody>
          <a:bodyPr/>
          <a:lstStyle/>
          <a:p>
            <a:r>
              <a:rPr lang="en-US" dirty="0" smtClean="0"/>
              <a:t>When would be an appropriate time to design a </a:t>
            </a:r>
            <a:r>
              <a:rPr lang="en-US" dirty="0" err="1" smtClean="0"/>
              <a:t>flocculator</a:t>
            </a:r>
            <a:r>
              <a:rPr lang="en-US" dirty="0" smtClean="0"/>
              <a:t> using bottom up approach?</a:t>
            </a:r>
          </a:p>
          <a:p>
            <a:r>
              <a:rPr lang="en-US" dirty="0" smtClean="0"/>
              <a:t>Check a design to see if it is correct!</a:t>
            </a:r>
            <a:endParaRPr lang="en-US" dirty="0"/>
          </a:p>
          <a:p>
            <a:r>
              <a:rPr lang="en-US" dirty="0" smtClean="0"/>
              <a:t>Optimal design with no layout constraints </a:t>
            </a:r>
          </a:p>
        </p:txBody>
      </p:sp>
      <p:pic>
        <p:nvPicPr>
          <p:cNvPr id="8" name="Picture 7"/>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296139" y="4377903"/>
            <a:ext cx="2461353" cy="657970"/>
          </a:xfrm>
          <a:prstGeom prst="rect">
            <a:avLst/>
          </a:prstGeom>
          <a:ln w="28575">
            <a:solidFill>
              <a:schemeClr val="bg1"/>
            </a:solidFill>
          </a:ln>
        </p:spPr>
      </p:pic>
      <p:sp>
        <p:nvSpPr>
          <p:cNvPr id="9" name="TextBox 8"/>
          <p:cNvSpPr txBox="1"/>
          <p:nvPr/>
        </p:nvSpPr>
        <p:spPr>
          <a:xfrm>
            <a:off x="4509856" y="4474346"/>
            <a:ext cx="1659300" cy="523220"/>
          </a:xfrm>
          <a:prstGeom prst="rect">
            <a:avLst/>
          </a:prstGeom>
          <a:noFill/>
        </p:spPr>
        <p:txBody>
          <a:bodyPr wrap="none" rtlCol="0">
            <a:spAutoFit/>
          </a:bodyPr>
          <a:lstStyle/>
          <a:p>
            <a:r>
              <a:rPr lang="en-US" dirty="0" smtClean="0"/>
              <a:t>Let W = S</a:t>
            </a:r>
          </a:p>
        </p:txBody>
      </p:sp>
      <p:sp>
        <p:nvSpPr>
          <p:cNvPr id="10" name="TextBox 9"/>
          <p:cNvSpPr txBox="1"/>
          <p:nvPr/>
        </p:nvSpPr>
        <p:spPr>
          <a:xfrm>
            <a:off x="4509856" y="5152120"/>
            <a:ext cx="1552028" cy="523220"/>
          </a:xfrm>
          <a:prstGeom prst="rect">
            <a:avLst/>
          </a:prstGeom>
          <a:noFill/>
        </p:spPr>
        <p:txBody>
          <a:bodyPr wrap="none" rtlCol="0">
            <a:spAutoFit/>
          </a:bodyPr>
          <a:lstStyle/>
          <a:p>
            <a:r>
              <a:rPr lang="en-US" dirty="0" smtClean="0"/>
              <a:t>Let He = </a:t>
            </a:r>
          </a:p>
        </p:txBody>
      </p:sp>
      <p:pic>
        <p:nvPicPr>
          <p:cNvPr id="11" name="Picture 10">
            <a:extLst>
              <a:ext uri="{FF2B5EF4-FFF2-40B4-BE49-F238E27FC236}">
                <a16:creationId xmlns:a16="http://schemas.microsoft.com/office/drawing/2014/main" id="{10637E0D-4C59-4D36-B27B-600927FCF15A}"/>
              </a:ext>
            </a:extLst>
          </p:cNvPr>
          <p:cNvPicPr>
            <a:picLocks noChangeAspect="1"/>
          </p:cNvPicPr>
          <p:nvPr>
            <p:custDataLst>
              <p:tags r:id="rId2"/>
            </p:custDataLst>
          </p:nvPr>
        </p:nvPicPr>
        <p:blipFill>
          <a:blip r:embed="rId6"/>
          <a:stretch>
            <a:fillRect/>
          </a:stretch>
        </p:blipFill>
        <p:spPr>
          <a:xfrm>
            <a:off x="6310734" y="5282987"/>
            <a:ext cx="1589029" cy="261486"/>
          </a:xfrm>
          <a:prstGeom prst="rect">
            <a:avLst/>
          </a:prstGeom>
        </p:spPr>
      </p:pic>
      <p:pic>
        <p:nvPicPr>
          <p:cNvPr id="14" name="Picture 13"/>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1194273" y="5085499"/>
            <a:ext cx="2665083" cy="656461"/>
          </a:xfrm>
          <a:prstGeom prst="rect">
            <a:avLst/>
          </a:prstGeom>
          <a:ln w="28575">
            <a:solidFill>
              <a:schemeClr val="bg1"/>
            </a:solidFill>
          </a:ln>
        </p:spPr>
      </p:pic>
      <p:sp>
        <p:nvSpPr>
          <p:cNvPr id="15" name="TextBox 14"/>
          <p:cNvSpPr txBox="1"/>
          <p:nvPr/>
        </p:nvSpPr>
        <p:spPr>
          <a:xfrm>
            <a:off x="1194273" y="6056655"/>
            <a:ext cx="1922321" cy="523220"/>
          </a:xfrm>
          <a:prstGeom prst="rect">
            <a:avLst/>
          </a:prstGeom>
          <a:noFill/>
        </p:spPr>
        <p:txBody>
          <a:bodyPr wrap="none" rtlCol="0">
            <a:spAutoFit/>
          </a:bodyPr>
          <a:lstStyle/>
          <a:p>
            <a:r>
              <a:rPr lang="en-US" dirty="0" smtClean="0"/>
              <a:t>Solve for S!</a:t>
            </a:r>
            <a:endParaRPr lang="en-US" dirty="0"/>
          </a:p>
        </p:txBody>
      </p:sp>
    </p:spTree>
    <p:extLst>
      <p:ext uri="{BB962C8B-B14F-4D97-AF65-F5344CB8AC3E}">
        <p14:creationId xmlns:p14="http://schemas.microsoft.com/office/powerpoint/2010/main" val="672596929"/>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347.9565"/>
  <p:tag name="ORIGINALWIDTH" val="716.9104"/>
  <p:tag name="LATEXADDIN" val="\documentclass{article}&#10;\usepackage{amsmath}&#10;\pagestyle{empty}&#10;\begin{document}&#10;&#10;&#10;$$\eta_K = \left( \frac{\nu^3}{\varepsilon} \right)^{\frac{1}{4}}$$&#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596.1754"/>
  <p:tag name="LATEXADDIN" val="\documentclass{article}&#10;\usepackage{amsmath}&#10;\pagestyle{empty}&#10;\begin{document}&#10;&#10;$$P = \tau A*v$$&#10;&#10;&#10;\end{document}"/>
  <p:tag name="IGUANATEXSIZE" val="20"/>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16.2354"/>
  <p:tag name="ORIGINALWIDTH" val="1204.349"/>
  <p:tag name="LATEXADDIN" val="\documentclass{article}&#10;\usepackage{amsmath}&#10;\pagestyle{empty}&#10;\begin{document}&#10;&#10;$$P = \mu * G * A* H * G$$&#10;&#10;&#10;\end{document}"/>
  <p:tag name="IGUANATEXSIZE" val="20"/>
  <p:tag name="IGUANATEXCURSOR" val="97"/>
  <p:tag name="TRANSPARENCY" val="True"/>
  <p:tag name="FILENAME" val=""/>
  <p:tag name="LATEXENGINEID" val="0"/>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114.7357"/>
  <p:tag name="ORIGINALWIDTH" val="401.9498"/>
  <p:tag name="LATEXADDIN" val="\documentclass{article}&#10;\usepackage{amsmath}&#10;\pagestyle{empty}&#10;\begin{document}&#10;&#10;$$\tau = \mu G$$&#10;&#10;&#10;\end{document}"/>
  <p:tag name="IGUANATEXSIZE" val="20"/>
  <p:tag name="IGUANATEXCURSOR" val="95"/>
  <p:tag name="TRANSPARENCY" val="True"/>
  <p:tag name="FILENAME" val=""/>
  <p:tag name="LATEXENGINEID" val="0"/>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554.1807"/>
  <p:tag name="LATEXADDIN" val="\documentclass{article}&#10;\usepackage{amsmath}&#10;\pagestyle{empty}&#10;\begin{document}&#10;&#10;$$v = H * G$$&#10;&#10;&#10;\end{document}"/>
  <p:tag name="IGUANATEXSIZE" val="20"/>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36.4829"/>
  <p:tag name="ORIGINALWIDTH" val="1336.333"/>
  <p:tag name="LATEXADDIN" val="\documentclass{article}&#10;\usepackage{amsmath}&#10;\pagestyle{empty}&#10;\begin{document}&#10;&#10;$$P = \nu  * G^2 * Volume * \rho $$&#10;&#10;&#10;\end{document}"/>
  <p:tag name="IGUANATEXSIZE" val="20"/>
  <p:tag name="IGUANATEXCURSOR" val="109"/>
  <p:tag name="TRANSPARENCY" val="True"/>
  <p:tag name="FILENAME" val=""/>
  <p:tag name="LATEXENGINEID" val="0"/>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254.2182"/>
  <p:tag name="ORIGINALWIDTH" val="870.6412"/>
  <p:tag name="LATEXADDIN" val="\documentclass{article}&#10;\usepackage{amsmath}&#10;\pagestyle{empty}&#10;\begin{document}&#10;&#10;$$\epsilon = \frac{P}{M} = \nu * G^2 $$&#10;&#10;&#10;\end{document}"/>
  <p:tag name="IGUANATEXSIZE" val="20"/>
  <p:tag name="IGUANATEXCURSOR" val="117"/>
  <p:tag name="TRANSPARENCY" val="True"/>
  <p:tag name="FILENAME" val=""/>
  <p:tag name="LATEXENGINEID" val="0"/>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81.73976"/>
  <p:tag name="ORIGINALWIDTH" val="370.4537"/>
  <p:tag name="LATEXADDIN" val="\documentclass{article}&#10;\usepackage{amsmath}&#10;\pagestyle{empty}&#10;\begin{document}&#10;&#10;$$\mu =  \nu \rho $$&#10;&#10;&#10;\end{document}"/>
  <p:tag name="IGUANATEXSIZE" val="20"/>
  <p:tag name="IGUANATEXCURSOR" val="98"/>
  <p:tag name="TRANSPARENCY" val="True"/>
  <p:tag name="FILENAME" val=""/>
  <p:tag name="LATEXENGINEID" val="0"/>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326.9591"/>
  <p:tag name="ORIGINALWIDTH" val="1223.097"/>
  <p:tag name="LATEXADDIN" val="\documentclass{article}&#10;\usepackage{amsmath}&#10;\pagestyle{empty}&#10;\begin{document}&#10;&#10;$$\nu G_{CS}^2 = \frac{K}{2 H_e} \left( \frac{Q}{W S} \right)^3$$&#10;&#10;&#10;\end{document}"/>
  <p:tag name="IGUANATEXSIZE" val="24"/>
  <p:tag name="IGUANATEXCURSOR" val="105"/>
  <p:tag name="TRANSPARENCY" val="True"/>
  <p:tag name="FILENAME" val=""/>
  <p:tag name="LATEXENGINEID" val="0"/>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107.2366"/>
  <p:tag name="ORIGINALWIDTH" val="651.6685"/>
  <p:tag name="LATEXADDIN" val="\documentclass{article}&#10;\usepackage{amsmath}&#10;\pagestyle{empty}&#10;\begin{document}&#10;&#10;$$H_e = \Pi_{HS}S$$&#10;&#10;&#10;\end{document}"/>
  <p:tag name="IGUANATEXSIZE" val="24"/>
  <p:tag name="IGUANATEXCURSOR" val="81"/>
  <p:tag name="TRANSPARENCY" val="True"/>
  <p:tag name="FILENAME" val=""/>
  <p:tag name="LATEXENGINEID" val="0"/>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326.2092"/>
  <p:tag name="ORIGINALWIDTH" val="1324.334"/>
  <p:tag name="LATEXADDIN" val="\documentclass{article}&#10;\usepackage{amsmath}&#10;\pagestyle{empty}&#10;\begin{document}&#10;&#10;$$\nu G_{CS}^2 = \frac{K}{2 \Pi_{HS}S} \left( \frac{Q}{S^2} \right)^3$$&#10;&#10;&#10;\end{document}"/>
  <p:tag name="IGUANATEXSIZE" val="24"/>
  <p:tag name="IGUANATEXCURSOR" val="118"/>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13.2358"/>
  <p:tag name="ORIGINALWIDTH" val="645.6693"/>
  <p:tag name="LATEXADDIN" val="\documentclass{article}&#10;\usepackage{amsmath}&#10;\pagestyle{empty}&#10;\begin{document}&#10;&#10;&#10;$$\lambda_v \approx \Pi_{kv} \eta_K$$&#10;&#10;\end{document}"/>
  <p:tag name="IGUANATEXSIZE" val="20"/>
  <p:tag name="IGUANATEXCURSOR" val="119"/>
  <p:tag name="TRANSPARENCY" val="True"/>
  <p:tag name="FILENAME" val=""/>
  <p:tag name="LATEXENGINEID" val="0"/>
  <p:tag name="TEMPFOLDER" val="c:\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326.9591"/>
  <p:tag name="ORIGINALWIDTH" val="2582.677"/>
  <p:tag name="LATEXADDIN" val="\documentclass{article}&#10;\usepackage{amsmath}&#10;\pagestyle{empty}&#10;\begin{document}&#10;&#10;$$\rho_{Floc} - \rho_{H_2O} = \left( \rho_{Floc_0} - \rho_{H_2O} \right) \left( \frac{d_0}{d} \right)^{3 - D_{Fractal}}$$&#10;&#10;&#10;\end{document}"/>
  <p:tag name="IGUANATEXSIZE" val="20"/>
  <p:tag name="IGUANATEXCURSOR" val="202"/>
  <p:tag name="TRANSPARENCY" val="True"/>
  <p:tag name="FILENAME" val=""/>
  <p:tag name="LATEXENGINEID" val="0"/>
  <p:tag name="TEMPFOLDER" val="c:\temp\"/>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304.462"/>
  <p:tag name="ORIGINALWIDTH" val="1425.572"/>
  <p:tag name="LATEXADDIN" val="\documentclass{article}&#10;\usepackage{amsmath}&#10;\pagestyle{empty}&#10;\begin{document}&#10;&#10;$$V_t = \frac{g d^2}{18 \nu_{H_2O}} \frac{\rho_{Floc} - \rho_{H_2O}}{\rho_{H_2O}}$$&#10;&#10;&#10;\end{document}"/>
  <p:tag name="IGUANATEXSIZE" val="20"/>
  <p:tag name="IGUANATEXCURSOR" val="164"/>
  <p:tag name="TRANSPARENCY" val="True"/>
  <p:tag name="FILENAME" val=""/>
  <p:tag name="LATEXENGINEID" val="0"/>
  <p:tag name="TEMPFOLDER" val="c:\temp\"/>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326.9591"/>
  <p:tag name="ORIGINALWIDTH" val="2449.944"/>
  <p:tag name="LATEXADDIN" val="\documentclass{article}&#10;\usepackage{amsmath}&#10;\pagestyle{empty}&#10;\begin{document}&#10;&#10;$$V_t = \frac{g d_0^2}{18 \Phi \nu_{H_2O}}&#10;\frac{ \rho_{Floc_0} - \rho_{H_2O}}{\rho_{H_2O}}&#10;\left( \frac{d}{d_0} \right)^{D_{Fractal} - 1}$$&#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285.7143"/>
  <p:tag name="ORIGINALWIDTH" val="859.3926"/>
  <p:tag name="LATEXADDIN" val="\documentclass{article}&#10;\usepackage{amsmath}&#10;\pagestyle{empty}&#10;\begin{document}&#10;&#10;$$N_{e_{Min}} = \frac{H_{Floc}}{H_{e_{Max}}}$$&#10;&#10;&#10;\end{document}"/>
  <p:tag name="IGUANATEXSIZE" val="24"/>
  <p:tag name="IGUANATEXCURSOR" val="127"/>
  <p:tag name="TRANSPARENCY" val="True"/>
  <p:tag name="FILENAME" val=""/>
  <p:tag name="LATEXENGINEID" val="0"/>
  <p:tag name="TEMPFOLDER" val="c:\temp\"/>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255.718"/>
  <p:tag name="ORIGINALWIDTH" val="906.6367"/>
  <p:tag name="LATEXADDIN" val="\documentclass{article}&#10;\usepackage{amsmath}&#10;\pagestyle{empty}&#10;\begin{document}&#10;&#10;$$\Lambda^2 = \frac{2}{3} \pi k Gt d_P^2 \alpha$$&#10;&#10;&#10;\end{document}"/>
  <p:tag name="IGUANATEXSIZE" val="20"/>
  <p:tag name="IGUANATEXCURSOR" val="113"/>
  <p:tag name="TRANSPARENCY" val="True"/>
  <p:tag name="FILENAME" val=""/>
  <p:tag name="LATEXENGINEID" val="0"/>
  <p:tag name="TEMPFOLDER" val="c:\temp\"/>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309.7113"/>
  <p:tag name="ORIGINALWIDTH" val="782.9021"/>
  <p:tag name="LATEXADDIN" val="\documentclass{article}&#10;\usepackage{amsmath}&#10;\pagestyle{empty}&#10;\begin{document}&#10;&#10;$$Gt \approx \frac{3}{2} \frac{\Lambda^2}{k \pi d_P^2 \alpha}$$&#10;&#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336.7079"/>
  <p:tag name="ORIGINALWIDTH" val="422.1972"/>
  <p:tag name="LATEXADDIN" val="\documentclass{article}&#10;\usepackage{amsmath}&#10;\pagestyle{empty}&#10;\begin{document}&#10;&#10;$$\Lambda  = \frac{1}{n_P^\frac{1}{3}}$$&#10;&#10;&#10;\end{document}"/>
  <p:tag name="IGUANATEXSIZE" val="20"/>
  <p:tag name="IGUANATEXCURSOR" val="121"/>
  <p:tag name="TRANSPARENCY" val="True"/>
  <p:tag name="FILENAME" val=""/>
  <p:tag name="LATEXENGINEID" val="0"/>
  <p:tag name="TEMPFOLDER" val="c:\temp\"/>
  <p:tag name="LATEXFORMHEIGHT" val="312"/>
  <p:tag name="LATEXFORMWIDTH" val="384"/>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293.9632"/>
  <p:tag name="ORIGINALWIDTH" val="761.9047"/>
  <p:tag name="LATEXADDIN" val="\documentclass{article}&#10;\usepackage{amsmath}&#10;\pagestyle{empty}&#10;\begin{document}&#10;&#10;$$n_P = \frac{6}{\pi d_P^3} \frac{C_P}{\rho_P}$$&#10;&#10;&#10;\end{document}"/>
  <p:tag name="IGUANATEXSIZE" val="20"/>
  <p:tag name="IGUANATEXCURSOR" val="129"/>
  <p:tag name="TRANSPARENCY" val="True"/>
  <p:tag name="FILENAME" val=""/>
  <p:tag name="LATEXENGINEID" val="0"/>
  <p:tag name="TEMPFOLDER" val="c:\temp\"/>
  <p:tag name="LATEXFORMHEIGHT" val="312"/>
  <p:tag name="LATEXFORMWIDTH" val="384"/>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377.2028"/>
  <p:tag name="ORIGINALWIDTH" val="986.8766"/>
  <p:tag name="LATEXADDIN" val="\documentclass{article}&#10;\usepackage{amsmath}&#10;\pagestyle{empty}&#10;\begin{document}&#10;&#10;$$C_P = \frac{ \left( {\frac{\pi}{6}{\rho_P}} \right)}{\left( \frac{2}{3} \pi k Gt \alpha \right)^\frac{3}{2}}$$&#10;&#10;&#10;\end{document}"/>
  <p:tag name="IGUANATEXSIZE" val="20"/>
  <p:tag name="IGUANATEXCURSOR" val="161"/>
  <p:tag name="TRANSPARENCY" val="True"/>
  <p:tag name="FILENAME" val=""/>
  <p:tag name="LATEXENGINEID" val="0"/>
  <p:tag name="TEMPFOLDER" val="c:\temp\"/>
  <p:tag name="LATEXFORMHEIGHT" val="312"/>
  <p:tag name="LATEXFORMWIDTH" val="384"/>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347.9565"/>
  <p:tag name="ORIGINALWIDTH" val="944.132"/>
  <p:tag name="LATEXADDIN" val="\documentclass{article}&#10;\usepackage{amsmath}&#10;\pagestyle{empty}&#10;\begin{document}&#10;&#10;$$\Lambda = \left( \frac{\pi d_P^3}{6} \frac{\rho_P}{C_P} \right)^\frac{1}{3}$$&#10;&#10;&#10;\end{document}"/>
  <p:tag name="IGUANATEXSIZE" val="20"/>
  <p:tag name="IGUANATEXCURSOR" val="160"/>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04.9868"/>
  <p:tag name="ORIGINALWIDTH" val="489.6888"/>
  <p:tag name="LATEXADDIN" val="\documentclass{article}&#10;\usepackage{amsmath}&#10;\pagestyle{empty}&#10;\begin{document}&#10;&#10;&#10;$$\Pi_{kv} \approx 50 $$&#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570.6786"/>
  <p:tag name="LATEXADDIN" val="\documentclass{article}&#10;\usepackage{amsmath}&#10;\usepackage{xcolor}&#10;\pagestyle{empty}&#10;\begin{document}&#10;&#10;\definecolor{Monred}{RGB}{172,0,0}&#10;&#10;$$h_e = K \frac{V^2}{2 g}$$&#10;&#10;&#10;\end{document}"/>
  <p:tag name="IGUANATEXSIZE" val="20"/>
  <p:tag name="IGUANATEXCURSOR" val="162"/>
  <p:tag name="TRANSPARENCY" val="True"/>
  <p:tag name="FILENAME" val=""/>
  <p:tag name="LATEXENGINEID" val="0"/>
  <p:tag name="TEMPFOLDER" val="c:\temp\"/>
  <p:tag name="LATEXFORMHEIGHT" val="312"/>
  <p:tag name="LATEXFORMWIDTH" val="384"/>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1200"/>
  <p:tag name="ORIGINALHEIGHT" val="325.4593"/>
  <p:tag name="ORIGINALWIDTH" val="1812.523"/>
  <p:tag name="LATEXADDIN" val="\documentclass{article}&#10;\usepackage{amsmath}&#10;\pagestyle{empty}&#10;\begin{document}&#10;&#10;&#10;$$ h_e = \frac{V_{out}^2 - V_{in}^2\frac{V_{out}}{V_{in}}}{g} + \frac{V_{in}^2 - V_{out}^2}{2g}$$&#10;&#10;\end{document}"/>
  <p:tag name="IGUANATEXSIZE" val="20"/>
  <p:tag name="IGUANATEXCURSOR" val="179"/>
  <p:tag name="TRANSPARENCY" val="True"/>
  <p:tag name="FILENAME" val=""/>
  <p:tag name="LATEXENGINEID" val="0"/>
  <p:tag name="TEMPFOLDER" val="c:\temp\"/>
  <p:tag name="LATEXFORMHEIGHT" val="312"/>
  <p:tag name="LATEXFORMWIDTH" val="384"/>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1200"/>
  <p:tag name="ORIGINALHEIGHT" val="329.2088"/>
  <p:tag name="ORIGINALWIDTH" val="1527.559"/>
  <p:tag name="LATEXADDIN" val="\documentclass{article}&#10;\usepackage{amsmath}&#10;\pagestyle{empty}&#10;\begin{document}&#10;&#10;$$\frac{p_{in} - p_{out}}{\rho g} = \frac{V_{out}^2 - V_{in}^2 \frac{A_{in}}{A_{out}}}{g}$$&#10;&#10;&#10;\end{document}"/>
  <p:tag name="IGUANATEXSIZE" val="20"/>
  <p:tag name="IGUANATEXCURSOR" val="81"/>
  <p:tag name="TRANSPARENCY" val="True"/>
  <p:tag name="FILENAME" val=""/>
  <p:tag name="LATEXENGINEID" val="0"/>
  <p:tag name="TEMPFOLDER" val="c:\temp\"/>
  <p:tag name="LATEXFORMHEIGHT" val="312"/>
  <p:tag name="LATEXFORMWIDTH" val="384"/>
  <p:tag name="LATEXFORMWRAP" val="True"/>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1200"/>
  <p:tag name="ORIGINALHEIGHT" val="316.4605"/>
  <p:tag name="ORIGINALWIDTH" val="1004.125"/>
  <p:tag name="LATEXADDIN" val="\documentclass{article}&#10;\usepackage{amsmath}&#10;\pagestyle{empty}&#10;\begin{document}&#10;&#10;$$h_e = \frac{\left( V_{in}  - V_{out} \right)^2}{2g}$$&#10;&#10;&#10;&#10;\end{document}"/>
  <p:tag name="IGUANATEXSIZE" val="30"/>
  <p:tag name="IGUANATEXCURSOR" val="137"/>
  <p:tag name="TRANSPARENCY" val="True"/>
  <p:tag name="FILENAME" val=""/>
  <p:tag name="LATEXENGINEID" val="0"/>
  <p:tag name="TEMPFOLDER" val="c:\temp\"/>
  <p:tag name="LATEXFORMHEIGHT" val="312"/>
  <p:tag name="LATEXFORMWIDTH" val="384"/>
  <p:tag name="LATEXFORMWRAP" val="True"/>
  <p:tag name="BITMAPVECTOR" val="0"/>
</p:tagLst>
</file>

<file path=ppt/tags/tag34.xml><?xml version="1.0" encoding="utf-8"?>
<p:tagLst xmlns:a="http://schemas.openxmlformats.org/drawingml/2006/main" xmlns:r="http://schemas.openxmlformats.org/officeDocument/2006/relationships" xmlns:p="http://schemas.openxmlformats.org/presentationml/2006/main">
  <p:tag name="OUTPUTDPI" val="1200"/>
  <p:tag name="ORIGINALHEIGHT" val="300.7124"/>
  <p:tag name="ORIGINALWIDTH" val="1566.554"/>
  <p:tag name="LATEXADDIN" val="\documentclass{article}&#10;\usepackage{amsmath}&#10;\pagestyle{empty}&#10;\begin{document}&#10;&#10;$$h_e = \frac{p_{in} - p_{out}}{\rho g} + \frac{V_{in}^2 - V_{out}^2}{2g}$$&#10;&#10;&#10;\end{document}"/>
  <p:tag name="IGUANATEXSIZE" val="20"/>
  <p:tag name="IGUANATEXCURSOR" val="156"/>
  <p:tag name="TRANSPARENCY" val="True"/>
  <p:tag name="FILENAME" val=""/>
  <p:tag name="LATEXENGINEID" val="0"/>
  <p:tag name="TEMPFOLDER" val="c:\temp\"/>
  <p:tag name="LATEXFORMHEIGHT" val="312"/>
  <p:tag name="LATEXFORMWIDTH" val="384"/>
  <p:tag name="LATEXFORMWRAP" val="True"/>
  <p:tag name="BITMAPVECTOR" val="0"/>
</p:tagLst>
</file>

<file path=ppt/tags/tag35.xml><?xml version="1.0" encoding="utf-8"?>
<p:tagLst xmlns:a="http://schemas.openxmlformats.org/drawingml/2006/main" xmlns:r="http://schemas.openxmlformats.org/officeDocument/2006/relationships" xmlns:p="http://schemas.openxmlformats.org/presentationml/2006/main">
  <p:tag name="OUTPUTDPI" val="1200"/>
  <p:tag name="ORIGINALHEIGHT" val="278.2152"/>
  <p:tag name="ORIGINALWIDTH" val="665.9167"/>
  <p:tag name="LATEXADDIN" val="\documentclass{article}&#10;\usepackage{amsmath}&#10;\pagestyle{empty}&#10;\begin{document}&#10;&#10;&#10;$$ \frac{A_{in}}{A_{out}} = \frac{V_{out}}{V_{in}}$$&#10;&#10;\end{document}"/>
  <p:tag name="IGUANATEXSIZE" val="20"/>
  <p:tag name="IGUANATEXCURSOR" val="82"/>
  <p:tag name="TRANSPARENCY" val="True"/>
  <p:tag name="FILENAME" val=""/>
  <p:tag name="LATEXENGINEID" val="0"/>
  <p:tag name="TEMPFOLDER" val="c:\temp\"/>
  <p:tag name="LATEXFORMHEIGHT" val="312"/>
  <p:tag name="LATEXFORMWIDTH" val="384"/>
  <p:tag name="LATEXFORMWRAP" val="True"/>
  <p:tag name="BITMAPVECTOR" val="0"/>
</p:tagLst>
</file>

<file path=ppt/tags/tag36.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1466.067"/>
  <p:tag name="LATEXADDIN" val="\documentclass{article}&#10;\usepackage{amsmath}&#10;\pagestyle{empty}&#10;\begin{document}&#10;&#10;$$h_e = \frac{V_{out}^2 - 2 V_{in} V_{out} + V_{in}^2}{2g}$$&#10;&#10;&#10;\end{document}"/>
  <p:tag name="IGUANATEXSIZE" val="20"/>
  <p:tag name="IGUANATEXCURSOR" val="141"/>
  <p:tag name="TRANSPARENCY" val="True"/>
  <p:tag name="FILENAME" val=""/>
  <p:tag name="LATEXENGINEID" val="0"/>
  <p:tag name="TEMPFOLDER" val="c:\temp\"/>
  <p:tag name="LATEXFORMHEIGHT" val="312"/>
  <p:tag name="LATEXFORMWIDTH" val="384"/>
  <p:tag name="LATEXFORMWRAP" val="True"/>
  <p:tag name="BITMAPVECTOR" val="0"/>
</p:tagLst>
</file>

<file path=ppt/tags/tag37.xml><?xml version="1.0" encoding="utf-8"?>
<p:tagLst xmlns:a="http://schemas.openxmlformats.org/drawingml/2006/main" xmlns:r="http://schemas.openxmlformats.org/officeDocument/2006/relationships" xmlns:p="http://schemas.openxmlformats.org/presentationml/2006/main">
  <p:tag name="OUTPUTDPI" val="1200"/>
  <p:tag name="ORIGINALHEIGHT" val="326.9591"/>
  <p:tag name="ORIGINALWIDTH" val="1206.599"/>
  <p:tag name="LATEXADDIN" val="\documentclass{article}&#10;\usepackage{amsmath}&#10;\pagestyle{empty}&#10;\begin{document}&#10;&#10;$${h_e} = \frac{V_{in}^2}{2g}{\left( {1 - \frac{A_{in}}{A_{out}}} \right)^2}$$&#10;&#10;&#10;\end{document}"/>
  <p:tag name="IGUANATEXSIZE" val="20"/>
  <p:tag name="IGUANATEXCURSOR" val="159"/>
  <p:tag name="TRANSPARENCY" val="True"/>
  <p:tag name="FILENAME" val=""/>
  <p:tag name="LATEXENGINEID" val="0"/>
  <p:tag name="TEMPFOLDER" val="c:\temp\"/>
  <p:tag name="LATEXFORMHEIGHT" val="312"/>
  <p:tag name="LATEXFORMWIDTH" val="384"/>
  <p:tag name="LATEXFORMWRAP" val="True"/>
  <p:tag name="BITMAPVECTOR" val="0"/>
</p:tagLst>
</file>

<file path=ppt/tags/tag38.xml><?xml version="1.0" encoding="utf-8"?>
<p:tagLst xmlns:a="http://schemas.openxmlformats.org/drawingml/2006/main" xmlns:r="http://schemas.openxmlformats.org/officeDocument/2006/relationships" xmlns:p="http://schemas.openxmlformats.org/presentationml/2006/main">
  <p:tag name="OUTPUTDPI" val="1200"/>
  <p:tag name="ORIGINALHEIGHT" val="326.9591"/>
  <p:tag name="ORIGINALWIDTH" val="1256.093"/>
  <p:tag name="LATEXADDIN" val="\documentclass{article}&#10;\usepackage{amsmath}&#10;\pagestyle{empty}&#10;\begin{document}&#10;&#10;$${h_e} = \frac{V_{out}^2}{2g}{\left( {\frac{A_{out}}{A_{in}}} -1 \right)^2}$$&#10;&#10;&#10;\end{document}"/>
  <p:tag name="IGUANATEXSIZE" val="20"/>
  <p:tag name="IGUANATEXCURSOR" val="103"/>
  <p:tag name="TRANSPARENCY" val="True"/>
  <p:tag name="FILENAME" val=""/>
  <p:tag name="LATEXENGINEID" val="0"/>
  <p:tag name="TEMPFOLDER" val="c:\temp\"/>
  <p:tag name="LATEXFORMHEIGHT" val="312"/>
  <p:tag name="LATEXFORMWIDTH" val="384"/>
  <p:tag name="LATEXFORMWRAP" val="True"/>
  <p:tag name="BITMAPVECTOR" val="0"/>
</p:tagLst>
</file>

<file path=ppt/tags/tag39.xml><?xml version="1.0" encoding="utf-8"?>
<p:tagLst xmlns:a="http://schemas.openxmlformats.org/drawingml/2006/main" xmlns:r="http://schemas.openxmlformats.org/officeDocument/2006/relationships" xmlns:p="http://schemas.openxmlformats.org/presentationml/2006/main">
  <p:tag name="OUTPUTDPI" val="1200"/>
  <p:tag name="ORIGINALHEIGHT" val="833.1458"/>
  <p:tag name="ORIGINALWIDTH" val="1181.102"/>
  <p:tag name="LATEXADDIN" val="\documentclass{article}&#10;\usepackage{amsmath}&#10;\pagestyle{empty}&#10;\begin{document}&#10;&#10;&#10;$$\begin{array}{l}&#10;&#10;&#10;$$h_e = \frac{V_{in}^2}{2g}  \left( 1 - &#10;\frac{A_{in}}{A_{out}} \right)^2&#10;\\&#10;\frac{A_{in}}{A_{out}} = \frac{V_{out}}{V_{in}}&#10;\\&#10;V_{in} = \frac{V_{out} A_{out}} {A_{in}}&#10;\\&#10;h_e = \frac{V_{out}^2}{2g}   \left( \frac{{{A_{out}}}}{{{A_{in}}}} - 1 \right)^2$$&#10;&#10;\end{array}$$&#10;&#10;\end{document}"/>
  <p:tag name="IGUANATEXSIZE" val="20"/>
  <p:tag name="IGUANATEXCURSOR" val="358"/>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281.2149"/>
  <p:tag name="ORIGINALWIDTH" val="451.4435"/>
  <p:tag name="LATEXADDIN" val="\documentclass{article}&#10;\usepackage{amsmath}&#10;\pagestyle{empty}&#10;\begin{document}&#10;&#10;$$\tau = \mu \frac{dv}{dy}$$&#10;&#10;&#10;\end{document}"/>
  <p:tag name="IGUANATEXSIZE" val="20"/>
  <p:tag name="IGUANATEXCURSOR" val="109"/>
  <p:tag name="TRANSPARENCY" val="True"/>
  <p:tag name="FILENAME" val=""/>
  <p:tag name="LATEXENGINEID" val="0"/>
  <p:tag name="TEMPFOLDER" val="C:\Temp\"/>
  <p:tag name="LATEXFORMHEIGHT" val="312"/>
  <p:tag name="LATEXFORMWIDTH" val="384"/>
  <p:tag name="LATEXFORMWRAP" val="True"/>
  <p:tag name="BITMAPVECTOR" val="0"/>
</p:tagLst>
</file>

<file path=ppt/tags/tag40.xml><?xml version="1.0" encoding="utf-8"?>
<p:tagLst xmlns:a="http://schemas.openxmlformats.org/drawingml/2006/main" xmlns:r="http://schemas.openxmlformats.org/officeDocument/2006/relationships" xmlns:p="http://schemas.openxmlformats.org/presentationml/2006/main">
  <p:tag name="OUTPUTDPI" val="1200"/>
  <p:tag name="ORIGINALHEIGHT" val="293.9632"/>
  <p:tag name="ORIGINALWIDTH" val="1385.827"/>
  <p:tag name="LATEXADDIN" val="\documentclass{article}&#10;\usepackage{amsmath}&#10;\pagestyle{empty}&#10;\begin{document}&#10;&#10;$$ \frac{Q}{Q_0} = 1 - \frac{1}{2} \frac{t}{t_{Design}} \frac{h_{Tank}}{h_0}$$&#10;&#10;&#10;\end{document}"/>
  <p:tag name="IGUANATEXSIZE" val="20"/>
  <p:tag name="IGUANATEXCURSOR" val="159"/>
  <p:tag name="TRANSPARENCY" val="True"/>
  <p:tag name="FILENAME" val=""/>
  <p:tag name="LATEXENGINEID" val="0"/>
  <p:tag name="TEMPFOLDER" val="c:\temp\"/>
  <p:tag name="LATEXFORMHEIGHT" val="312"/>
  <p:tag name="LATEXFORMWIDTH" val="384"/>
  <p:tag name="LATEXFORMWRAP" val="True"/>
  <p:tag name="BITMAPVECTOR" val="0"/>
</p:tagLst>
</file>

<file path=ppt/tags/tag41.xml><?xml version="1.0" encoding="utf-8"?>
<p:tagLst xmlns:a="http://schemas.openxmlformats.org/drawingml/2006/main" xmlns:r="http://schemas.openxmlformats.org/officeDocument/2006/relationships" xmlns:p="http://schemas.openxmlformats.org/presentationml/2006/main">
  <p:tag name="OUTPUTDPI" val="1200"/>
  <p:tag name="ORIGINALHEIGHT" val="277.4653"/>
  <p:tag name="ORIGINALWIDTH" val="691.4135"/>
  <p:tag name="LATEXADDIN" val="\documentclass{article}&#10;\usepackage{amsmath}&#10;\pagestyle{empty}&#10;\begin{document}&#10;&#10;$$Q = \frac{h_{\rm{f}} g \pi D^4}{128\nu L}$$&#10;&#10;&#10;\end{document}"/>
  <p:tag name="IGUANATEXSIZE" val="20"/>
  <p:tag name="IGUANATEXCURSOR" val="126"/>
  <p:tag name="TRANSPARENCY" val="True"/>
  <p:tag name="FILENAME" val=""/>
  <p:tag name="LATEXENGINEID" val="0"/>
  <p:tag name="TEMPFOLDER" val="c:\temp\"/>
  <p:tag name="LATEXFORMHEIGHT" val="312"/>
  <p:tag name="LATEXFORMWIDTH" val="384"/>
  <p:tag name="LATEXFORMWRAP" val="True"/>
  <p:tag name="BITMAPVECTOR" val="0"/>
</p:tagLst>
</file>

<file path=ppt/tags/tag42.xml><?xml version="1.0" encoding="utf-8"?>
<p:tagLst xmlns:a="http://schemas.openxmlformats.org/drawingml/2006/main" xmlns:r="http://schemas.openxmlformats.org/officeDocument/2006/relationships" xmlns:p="http://schemas.openxmlformats.org/presentationml/2006/main">
  <p:tag name="OUTPUTDPI" val="1200"/>
  <p:tag name="ORIGINALHEIGHT" val="284.2145"/>
  <p:tag name="ORIGINALWIDTH" val="735.658"/>
  <p:tag name="LATEXADDIN" val="\documentclass{article}&#10;\usepackage{amsmath}&#10;\pagestyle{empty}&#10;\begin{document}&#10;&#10;$$ h_{\rm{f}} = \frac{128\mu LQ}{\rho g\pi D^4}$$&#10;&#10;&#10;\end{document}"/>
  <p:tag name="IGUANATEXSIZE" val="20"/>
  <p:tag name="IGUANATEXCURSOR" val="96"/>
  <p:tag name="TRANSPARENCY" val="True"/>
  <p:tag name="FILENAME" val=""/>
  <p:tag name="LATEXENGINEID" val="0"/>
  <p:tag name="TEMPFOLDER" val="c:\temp\"/>
  <p:tag name="LATEXFORMHEIGHT" val="312"/>
  <p:tag name="LATEXFORMWIDTH" val="384"/>
  <p:tag name="LATEXFORMWRAP" val="True"/>
  <p:tag name="BITMAPVECTOR" val="0"/>
</p:tagLst>
</file>

<file path=ppt/tags/tag43.xml><?xml version="1.0" encoding="utf-8"?>
<p:tagLst xmlns:a="http://schemas.openxmlformats.org/drawingml/2006/main" xmlns:r="http://schemas.openxmlformats.org/officeDocument/2006/relationships" xmlns:p="http://schemas.openxmlformats.org/presentationml/2006/main">
  <p:tag name="OUTPUTDPI" val="1200"/>
  <p:tag name="ORIGINALHEIGHT" val="374.2032"/>
  <p:tag name="ORIGINALWIDTH" val="1253.093"/>
  <p:tag name="LATEXADDIN" val="\documentclass{article}&#10;\usepackage{amsmath}&#10;\usepackage{xcolor}&#10;\pagestyle{empty}&#10;\begin{document}&#10;&#10;\definecolor{Monred}{RGB}{172,0,0}&#10;&#10;$$V_{Max} = \sqrt{ \frac{2 h_L g \Pi_{Error}}{\sum K_e} }$$&#10;&#10;&#10;\end{document}"/>
  <p:tag name="IGUANATEXSIZE" val="20"/>
  <p:tag name="IGUANATEXCURSOR" val="194"/>
  <p:tag name="TRANSPARENCY" val="True"/>
  <p:tag name="FILENAME" val=""/>
  <p:tag name="LATEXENGINEID" val="0"/>
  <p:tag name="TEMPFOLDER" val="c:\temp\"/>
  <p:tag name="LATEXFORMHEIGHT" val="312"/>
  <p:tag name="LATEXFORMWIDTH" val="384"/>
  <p:tag name="LATEXFORMWRAP" val="True"/>
  <p:tag name="BITMAPVECTOR" val="0"/>
</p:tagLst>
</file>

<file path=ppt/tags/tag44.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1347.582"/>
  <p:tag name="LATEXADDIN" val="\documentclass{article}&#10;\usepackage{amsmath}&#10;\usepackage{xcolor}&#10;\pagestyle{empty}&#10;\begin{document}&#10;&#10;\definecolor{Monred}{RGB}{172,0,0}&#10;$$h_L \Pi_{Error} = \sum K_e \frac{V_{Max}^2}{2 g}$$&#10;&#10;&#10;&#10;\end{document}"/>
  <p:tag name="IGUANATEXSIZE" val="20"/>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45.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570.6786"/>
  <p:tag name="LATEXADDIN" val="\documentclass{article}&#10;\usepackage{amsmath}&#10;\usepackage{xcolor}&#10;\pagestyle{empty}&#10;\begin{document}&#10;&#10;\definecolor{Monred}{RGB}{172,0,0}&#10;&#10;$$h_e = K \frac{V^2}{2 g}$$&#10;&#10;&#10;\end{document}"/>
  <p:tag name="IGUANATEXSIZE" val="20"/>
  <p:tag name="IGUANATEXCURSOR" val="162"/>
  <p:tag name="TRANSPARENCY" val="True"/>
  <p:tag name="FILENAME" val=""/>
  <p:tag name="LATEXENGINEID" val="0"/>
  <p:tag name="TEMPFOLDER" val="c:\temp\"/>
  <p:tag name="LATEXFORMHEIGHT" val="312"/>
  <p:tag name="LATEXFORMWIDTH" val="384"/>
  <p:tag name="LATEXFORMWRAP" val="True"/>
  <p:tag name="BITMAPVECTOR" val="0"/>
</p:tagLst>
</file>

<file path=ppt/tags/tag46.xml><?xml version="1.0" encoding="utf-8"?>
<p:tagLst xmlns:a="http://schemas.openxmlformats.org/drawingml/2006/main" xmlns:r="http://schemas.openxmlformats.org/officeDocument/2006/relationships" xmlns:p="http://schemas.openxmlformats.org/presentationml/2006/main">
  <p:tag name="OUTPUTDPI" val="1200"/>
  <p:tag name="ORIGINALHEIGHT" val="275.2156"/>
  <p:tag name="ORIGINALWIDTH" val="425.9468"/>
  <p:tag name="LATEXADDIN" val="\documentclass{article}&#10;\usepackage{amsmath}&#10;\usepackage{xcolor}&#10;\pagestyle{empty}&#10;\begin{document}&#10;&#10;\definecolor{Monred}{RGB}{172,0,0}&#10;&#10;$$\bar \varepsilon = \frac{g h_e}{\theta_e}$$&#10;&#10;&#10;\end{document}"/>
  <p:tag name="IGUANATEXSIZE" val="20"/>
  <p:tag name="IGUANATEXCURSOR" val="180"/>
  <p:tag name="TRANSPARENCY" val="True"/>
  <p:tag name="FILENAME" val=""/>
  <p:tag name="LATEXENGINEID" val="0"/>
  <p:tag name="TEMPFOLDER" val="c:\temp\"/>
  <p:tag name="LATEXFORMHEIGHT" val="312"/>
  <p:tag name="LATEXFORMWIDTH" val="384"/>
  <p:tag name="LATEXFORMWRAP" val="True"/>
  <p:tag name="BITMAPVECTOR" val="0"/>
</p:tagLst>
</file>

<file path=ppt/tags/tag47.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631.4211"/>
  <p:tag name="LATEXADDIN" val="\documentclass{article}&#10;\usepackage{amsmath}&#10;\pagestyle{empty}&#10;\begin{document}&#10;&#10;$$ G_{CS}  = \sqrt{ \frac{\bar \varepsilon}{\nu}}$$&#10;&#10;&#10;\end{document}"/>
  <p:tag name="IGUANATEXSIZE" val="24"/>
  <p:tag name="IGUANATEXCURSOR" val="90"/>
  <p:tag name="TRANSPARENCY" val="True"/>
  <p:tag name="FILENAME" val=""/>
  <p:tag name="LATEXENGINEID" val="0"/>
  <p:tag name="TEMPFOLDER" val="c:\temp\"/>
  <p:tag name="LATEXFORMHEIGHT" val="312"/>
  <p:tag name="LATEXFORMWIDTH" val="384"/>
  <p:tag name="LATEXFORMWRAP" val="True"/>
  <p:tag name="BITMAPVECTOR" val="0"/>
</p:tagLst>
</file>

<file path=ppt/tags/tag48.xml><?xml version="1.0" encoding="utf-8"?>
<p:tagLst xmlns:a="http://schemas.openxmlformats.org/drawingml/2006/main" xmlns:r="http://schemas.openxmlformats.org/officeDocument/2006/relationships" xmlns:p="http://schemas.openxmlformats.org/presentationml/2006/main">
  <p:tag name="OUTPUTDPI" val="1200"/>
  <p:tag name="ORIGINALHEIGHT" val="142.4822"/>
  <p:tag name="ORIGINALWIDTH" val="527.934"/>
  <p:tag name="LATEXADDIN" val="\documentclass{article}&#10;\usepackage{amsmath}&#10;\pagestyle{empty}&#10;\begin{document}&#10;&#10;$$\bar \varepsilon = \nu G_{CS}^2$$&#10;&#10;&#10;\end{document}"/>
  <p:tag name="IGUANATEXSIZE" val="24"/>
  <p:tag name="IGUANATEXCURSOR" val="112"/>
  <p:tag name="TRANSPARENCY" val="True"/>
  <p:tag name="FILENAME" val=""/>
  <p:tag name="LATEXENGINEID" val="0"/>
  <p:tag name="TEMPFOLDER" val="c:\temp\"/>
  <p:tag name="LATEXFORMHEIGHT" val="312"/>
  <p:tag name="LATEXFORMWIDTH" val="384"/>
  <p:tag name="LATEXFORMWRAP" val="True"/>
  <p:tag name="BITMAPVECTOR" val="0"/>
</p:tagLst>
</file>

<file path=ppt/tags/tag49.xml><?xml version="1.0" encoding="utf-8"?>
<p:tagLst xmlns:a="http://schemas.openxmlformats.org/drawingml/2006/main" xmlns:r="http://schemas.openxmlformats.org/officeDocument/2006/relationships" xmlns:p="http://schemas.openxmlformats.org/presentationml/2006/main">
  <p:tag name="OUTPUTDPI" val="1200"/>
  <p:tag name="ORIGINALHEIGHT" val="293.2133"/>
  <p:tag name="ORIGINALWIDTH" val="693.6633"/>
  <p:tag name="LATEXADDIN" val="\documentclass{article}&#10;\usepackage{amsmath}&#10;\usepackage{xcolor}&#10;\pagestyle{empty}&#10;\begin{document}&#10;&#10;\definecolor{Monred}{RGB}{172,0,0}&#10;&#10;$$\bar \varepsilon = K_e \frac{V^2}{2} \frac{1}{\theta_e}$$&#10;&#10;&#10;\end{document}"/>
  <p:tag name="IGUANATEXSIZE" val="20"/>
  <p:tag name="IGUANATEXCURSOR" val="194"/>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254.2182"/>
  <p:tag name="ORIGINALWIDTH" val="344.207"/>
  <p:tag name="LATEXADDIN" val="\documentclass{article}&#10;\usepackage{amsmath}&#10;\pagestyle{empty}&#10;\begin{document}&#10;&#10;$$\tau=\frac{F}{A}$$&#10;&#10;&#10;\end{document}"/>
  <p:tag name="IGUANATEXSIZE" val="20"/>
  <p:tag name="IGUANATEXCURSOR" val="99"/>
  <p:tag name="TRANSPARENCY" val="True"/>
  <p:tag name="FILENAME" val=""/>
  <p:tag name="LATEXENGINEID" val="0"/>
  <p:tag name="TEMPFOLDER" val="C:\Temp\"/>
  <p:tag name="LATEXFORMHEIGHT" val="312"/>
  <p:tag name="LATEXFORMWIDTH" val="384"/>
  <p:tag name="LATEXFORMWRAP" val="True"/>
  <p:tag name="BITMAPVECTOR" val="0"/>
</p:tagLst>
</file>

<file path=ppt/tags/tag50.xml><?xml version="1.0" encoding="utf-8"?>
<p:tagLst xmlns:a="http://schemas.openxmlformats.org/drawingml/2006/main" xmlns:r="http://schemas.openxmlformats.org/officeDocument/2006/relationships" xmlns:p="http://schemas.openxmlformats.org/presentationml/2006/main">
  <p:tag name="OUTPUTDPI" val="1200"/>
  <p:tag name="ORIGINALHEIGHT" val="290.2137"/>
  <p:tag name="ORIGINALWIDTH" val="803.8995"/>
  <p:tag name="LATEXADDIN" val="\documentclass{article}&#10;\usepackage{amsmath}&#10;\pagestyle{empty}&#10;\begin{document}&#10;&#10;$$\varepsilon_{Max} \cong \Pi \frac{\left(  V \right)^3}{D}$$&#10;&#10;&#10;\end{document}"/>
  <p:tag name="IGUANATEXSIZE" val="20"/>
  <p:tag name="IGUANATEXCURSOR" val="111"/>
  <p:tag name="TRANSPARENCY" val="True"/>
  <p:tag name="FILENAME" val=""/>
  <p:tag name="LATEXENGINEID" val="0"/>
  <p:tag name="TEMPFOLDER" val="C:\Temp\"/>
  <p:tag name="LATEXFORMHEIGHT" val="312"/>
  <p:tag name="LATEXFORMWIDTH" val="384"/>
  <p:tag name="LATEXFORMWRAP" val="True"/>
  <p:tag name="BITMAPVECTOR" val="0"/>
</p:tagLst>
</file>

<file path=ppt/tags/tag51.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1904.762"/>
  <p:tag name="LATEXADDIN" val="\documentclass{article}&#10;\usepackage{amsmath}&#10;\usepackage{xcolor}&#10;\pagestyle{empty}&#10;\begin{document}&#10;&#10;\definecolor{Monred}{RGB}{172,0,0}&#10;&#10;&#10;$${\rm&#10;0.1 \frac{m^3}{s} \cdot 1000 \frac{kg}{m^3} \cdot 19.6 \frac{J}{kg} = 1900 \, W&#10;}$$&#10;&#10;\end{document}"/>
  <p:tag name="IGUANATEXSIZE" val="20"/>
  <p:tag name="IGUANATEXCURSOR" val="224"/>
  <p:tag name="TRANSPARENCY" val="True"/>
  <p:tag name="FILENAME" val=""/>
  <p:tag name="LATEXENGINEID" val="0"/>
  <p:tag name="TEMPFOLDER" val="c:\temp\"/>
  <p:tag name="LATEXFORMHEIGHT" val="312"/>
  <p:tag name="LATEXFORMWIDTH" val="384"/>
  <p:tag name="LATEXFORMWRAP" val="True"/>
  <p:tag name="BITMAPVECTOR" val="0"/>
</p:tagLst>
</file>

<file path=ppt/tags/tag52.xml><?xml version="1.0" encoding="utf-8"?>
<p:tagLst xmlns:a="http://schemas.openxmlformats.org/drawingml/2006/main" xmlns:r="http://schemas.openxmlformats.org/officeDocument/2006/relationships" xmlns:p="http://schemas.openxmlformats.org/presentationml/2006/main">
  <p:tag name="OUTPUTDPI" val="1200"/>
  <p:tag name="ORIGINALHEIGHT" val="373.4533"/>
  <p:tag name="ORIGINALWIDTH" val="1842.52"/>
  <p:tag name="LATEXADDIN" val="\documentclass{article}&#10;\usepackage{amsmath}&#10;\usepackage{xcolor}&#10;\pagestyle{empty}&#10;\begin{document}&#10;&#10;\definecolor{Monred}{RGB}{172,0,0}&#10;&#10;$$pC^\ast = \frac{3}{2}\log \left( \frac{2}{3} \pi k&#10;\textcolor{blue}{&#10;  \frac{d_{Clay}^2}{\Lambda_0^2}&#10;}&#10;\textcolor{red}{&#10;  \bar Gt&#10;}&#10;\textcolor{green}{&#10;  \alpha &#10;} &#10;+ 1 \right)$$&#10;&#10;&#10;\end{document}"/>
  <p:tag name="IGUANATEXSIZE" val="20"/>
  <p:tag name="IGUANATEXCURSOR" val="271"/>
  <p:tag name="TRANSPARENCY" val="True"/>
  <p:tag name="FILENAME" val=""/>
  <p:tag name="LATEXENGINEID" val="0"/>
  <p:tag name="TEMPFOLDER" val="c:\temp\"/>
  <p:tag name="LATEXFORMHEIGHT" val="312"/>
  <p:tag name="LATEXFORMWIDTH" val="384"/>
  <p:tag name="LATEXFORMWRAP" val="True"/>
  <p:tag name="BITMAPVECTOR" val="0"/>
</p:tagLst>
</file>

<file path=ppt/tags/tag53.xml><?xml version="1.0" encoding="utf-8"?>
<p:tagLst xmlns:a="http://schemas.openxmlformats.org/drawingml/2006/main" xmlns:r="http://schemas.openxmlformats.org/officeDocument/2006/relationships" xmlns:p="http://schemas.openxmlformats.org/presentationml/2006/main">
  <p:tag name="OUTPUTDPI" val="1200"/>
  <p:tag name="ORIGINALHEIGHT" val="336.7079"/>
  <p:tag name="ORIGINALWIDTH" val="422.1972"/>
  <p:tag name="LATEXADDIN" val="\documentclass{article}&#10;\usepackage{amsmath}&#10;\pagestyle{empty}&#10;\begin{document}&#10;&#10;$$\Lambda  = \frac{1}{n_P^{\frac{1}{3}}}$$&#10;&#10;&#10;\end{document}"/>
  <p:tag name="IGUANATEXSIZE" val="20"/>
  <p:tag name="IGUANATEXCURSOR" val="123"/>
  <p:tag name="TRANSPARENCY" val="True"/>
  <p:tag name="FILENAME" val=""/>
  <p:tag name="LATEXENGINEID" val="0"/>
  <p:tag name="TEMPFOLDER" val="c:\temp\"/>
  <p:tag name="LATEXFORMHEIGHT" val="312"/>
  <p:tag name="LATEXFORMWIDTH" val="384"/>
  <p:tag name="LATEXFORMWRAP" val="True"/>
  <p:tag name="BITMAPVECTOR" val="0"/>
</p:tagLst>
</file>

<file path=ppt/tags/tag54.xml><?xml version="1.0" encoding="utf-8"?>
<p:tagLst xmlns:a="http://schemas.openxmlformats.org/drawingml/2006/main" xmlns:r="http://schemas.openxmlformats.org/officeDocument/2006/relationships" xmlns:p="http://schemas.openxmlformats.org/presentationml/2006/main">
  <p:tag name="OUTPUTDPI" val="1200"/>
  <p:tag name="ORIGINALHEIGHT" val="293.9632"/>
  <p:tag name="ORIGINALWIDTH" val="761.9047"/>
  <p:tag name="LATEXADDIN" val="\documentclass{article}&#10;\usepackage{amsmath}&#10;\pagestyle{empty}&#10;\begin{document}&#10;&#10;&#10;$$n_P = \frac{6}{\pi d_P^3} \frac{C_P}{\rho_P}$$&#10;&#10;\end{document}"/>
  <p:tag name="IGUANATEXSIZE" val="20"/>
  <p:tag name="IGUANATEXCURSOR" val="130"/>
  <p:tag name="TRANSPARENCY" val="True"/>
  <p:tag name="FILENAME" val=""/>
  <p:tag name="LATEXENGINEID" val="0"/>
  <p:tag name="TEMPFOLDER" val="c:\temp\"/>
  <p:tag name="LATEXFORMHEIGHT" val="312"/>
  <p:tag name="LATEXFORMWIDTH" val="384"/>
  <p:tag name="LATEXFORMWRAP" val="True"/>
  <p:tag name="BITMAPVECTOR" val="0"/>
</p:tagLst>
</file>

<file path=ppt/tags/tag55.xml><?xml version="1.0" encoding="utf-8"?>
<p:tagLst xmlns:a="http://schemas.openxmlformats.org/drawingml/2006/main" xmlns:r="http://schemas.openxmlformats.org/officeDocument/2006/relationships" xmlns:p="http://schemas.openxmlformats.org/presentationml/2006/main">
  <p:tag name="OUTPUTDPI" val="1200"/>
  <p:tag name="ORIGINALHEIGHT" val="320.21"/>
  <p:tag name="ORIGINALWIDTH" val="961.3798"/>
  <p:tag name="LATEXADDIN" val="\documentclass{article}&#10;\usepackage{amsmath}&#10;\usepackage{xcolor}&#10;\pagestyle{empty}&#10;\begin{document}&#10;&#10;\definecolor{Monred}{RGB}{172,0,0}&#10;&#10;&#10;$$\bar Gt = \frac{3}{2} \frac{\left( \Lambda^2 - \Lambda_0^2 \right)}{k \pi d_P^2 \alpha}$$&#10;&#10;\end{document}"/>
  <p:tag name="IGUANATEXSIZE" val="20"/>
  <p:tag name="IGUANATEXCURSOR" val="229"/>
  <p:tag name="TRANSPARENCY" val="True"/>
  <p:tag name="FILENAME" val=""/>
  <p:tag name="LATEXENGINEID" val="0"/>
  <p:tag name="TEMPFOLDER" val="c:\temp\"/>
  <p:tag name="LATEXFORMHEIGHT" val="312"/>
  <p:tag name="LATEXFORMWIDTH" val="384"/>
  <p:tag name="LATEXFORMWRAP" val="True"/>
  <p:tag name="BITMAPVECTOR" val="0"/>
</p:tagLst>
</file>

<file path=ppt/tags/tag56.xml><?xml version="1.0" encoding="utf-8"?>
<p:tagLst xmlns:a="http://schemas.openxmlformats.org/drawingml/2006/main" xmlns:r="http://schemas.openxmlformats.org/officeDocument/2006/relationships" xmlns:p="http://schemas.openxmlformats.org/presentationml/2006/main">
  <p:tag name="OUTPUTDPI" val="1200"/>
  <p:tag name="ORIGINALHEIGHT" val="309.7113"/>
  <p:tag name="ORIGINALWIDTH" val="782.9021"/>
  <p:tag name="LATEXADDIN" val="\documentclass{article}&#10;\usepackage{amsmath}&#10;\usepackage{xcolor}&#10;\pagestyle{empty}&#10;\begin{document}&#10;&#10;\definecolor{Monred}{RGB}{172,0,0}&#10;&#10;&#10;$$\bar Gt = \frac{3}{2} \frac{\Lambda^2}{k \pi d_P^2 \alpha}$$&#10;&#10;\end{document}"/>
  <p:tag name="IGUANATEXSIZE" val="20"/>
  <p:tag name="IGUANATEXCURSOR" val="177"/>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86.23921"/>
  <p:tag name="ORIGINALWIDTH" val="531.6835"/>
  <p:tag name="LATEXADDIN" val="\documentclass{article}&#10;\usepackage{amsmath}&#10;\pagestyle{empty}&#10;\begin{document}&#10;&#10;$$P = F*v$$&#10;&#10;&#10;\end{document}"/>
  <p:tag name="IGUANATEXSIZE" val="20"/>
  <p:tag name="IGUANATEXCURSOR" val="90"/>
  <p:tag name="TRANSPARENCY" val="True"/>
  <p:tag name="FILENAME" val=""/>
  <p:tag name="LATEXENGINEID" val="0"/>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281.2149"/>
  <p:tag name="ORIGINALWIDTH" val="130.4837"/>
  <p:tag name="LATEXADDIN" val="\documentclass{article}&#10;\usepackage{amsmath}&#10;\pagestyle{empty}&#10;\begin{document}&#10;&#10;$$\frac{dv}{dy}$$&#10;&#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281.2149"/>
  <p:tag name="ORIGINALWIDTH" val="403.4495"/>
  <p:tag name="LATEXADDIN" val="\documentclass{article}&#10;\usepackage{amsmath}&#10;\pagestyle{empty}&#10;\begin{document}&#10;&#10;$$G = \frac{dv}{dy}$$&#10;&#10;&#10;\end{document}"/>
  <p:tag name="IGUANATEXSIZE" val="20"/>
  <p:tag name="IGUANATEXCURSOR" val="87"/>
  <p:tag name="TRANSPARENCY" val="True"/>
  <p:tag name="FILENAME" val=""/>
  <p:tag name="LATEXENGINEID" val="0"/>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84.73937"/>
  <p:tag name="ORIGINALWIDTH" val="105.7368"/>
  <p:tag name="LATEXADDIN" val="\documentclass{article}&#10;\usepackage{amsmath}&#10;\pagestyle{empty}&#10;\begin{document}&#10;&#10;$$H$$&#10;&#10;&#10;\end{document}"/>
  <p:tag name="IGUANATEXSIZE" val="20"/>
  <p:tag name="IGUANATEXCURSOR" val="84"/>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Lectures">
  <a:themeElements>
    <a:clrScheme name="Classroom">
      <a:dk1>
        <a:srgbClr val="000000"/>
      </a:dk1>
      <a:lt1>
        <a:srgbClr val="FFFFFF"/>
      </a:lt1>
      <a:dk2>
        <a:srgbClr val="00005A"/>
      </a:dk2>
      <a:lt2>
        <a:srgbClr val="810000"/>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ln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Lectures">
  <a:themeElements>
    <a:clrScheme name="Classroom">
      <a:dk1>
        <a:srgbClr val="000000"/>
      </a:dk1>
      <a:lt1>
        <a:srgbClr val="FFFFFF"/>
      </a:lt1>
      <a:dk2>
        <a:srgbClr val="00005A"/>
      </a:dk2>
      <a:lt2>
        <a:srgbClr val="810000"/>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ln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Lectures">
  <a:themeElements>
    <a:clrScheme name="Classroom">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ln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Lectures</Template>
  <TotalTime>101035</TotalTime>
  <Words>1569</Words>
  <Application>Microsoft Office PowerPoint</Application>
  <PresentationFormat>On-screen Show (4:3)</PresentationFormat>
  <Paragraphs>235</Paragraphs>
  <Slides>37</Slides>
  <Notes>15</Notes>
  <HiddenSlides>0</HiddenSlides>
  <MMClips>0</MMClips>
  <ScaleCrop>false</ScaleCrop>
  <HeadingPairs>
    <vt:vector size="8" baseType="variant">
      <vt:variant>
        <vt:lpstr>Fonts Used</vt:lpstr>
      </vt:variant>
      <vt:variant>
        <vt:i4>8</vt:i4>
      </vt:variant>
      <vt:variant>
        <vt:lpstr>Theme</vt:lpstr>
      </vt:variant>
      <vt:variant>
        <vt:i4>5</vt:i4>
      </vt:variant>
      <vt:variant>
        <vt:lpstr>Embedded OLE Servers</vt:lpstr>
      </vt:variant>
      <vt:variant>
        <vt:i4>1</vt:i4>
      </vt:variant>
      <vt:variant>
        <vt:lpstr>Slide Titles</vt:lpstr>
      </vt:variant>
      <vt:variant>
        <vt:i4>37</vt:i4>
      </vt:variant>
    </vt:vector>
  </HeadingPairs>
  <TitlesOfParts>
    <vt:vector size="51" baseType="lpstr">
      <vt:lpstr>Arial</vt:lpstr>
      <vt:lpstr>Calibri</vt:lpstr>
      <vt:lpstr>Candara</vt:lpstr>
      <vt:lpstr>Century Gothic</vt:lpstr>
      <vt:lpstr>Monotype Sorts</vt:lpstr>
      <vt:lpstr>Symbol</vt:lpstr>
      <vt:lpstr>Times New Roman</vt:lpstr>
      <vt:lpstr>Wingdings</vt:lpstr>
      <vt:lpstr>Lectures</vt:lpstr>
      <vt:lpstr>AguaClara</vt:lpstr>
      <vt:lpstr>2_AguaClara</vt:lpstr>
      <vt:lpstr>1_Lectures</vt:lpstr>
      <vt:lpstr>2_Lectures</vt:lpstr>
      <vt:lpstr>Mathcad</vt:lpstr>
      <vt:lpstr>Prelim 1 Review</vt:lpstr>
      <vt:lpstr>Turning in assignments</vt:lpstr>
      <vt:lpstr>Test format</vt:lpstr>
      <vt:lpstr>Test format</vt:lpstr>
      <vt:lpstr>Python based Prelim: What could fail?</vt:lpstr>
      <vt:lpstr>Rapid Mix</vt:lpstr>
      <vt:lpstr>Can we go over the concepts of Gcs and ε again?</vt:lpstr>
      <vt:lpstr>Does Energy use of flocculation matter?</vt:lpstr>
      <vt:lpstr>Bottom up Design</vt:lpstr>
      <vt:lpstr>Fractals</vt:lpstr>
      <vt:lpstr>Buoyant Density of Flocs </vt:lpstr>
      <vt:lpstr>Floc Terminal Velocity</vt:lpstr>
      <vt:lpstr>Coagulant dose</vt:lpstr>
      <vt:lpstr>Flocculator elevations (as if it were one long channel)</vt:lpstr>
      <vt:lpstr>Why is the AguaClara design so different from traditional designs?</vt:lpstr>
      <vt:lpstr>Primary particle concentration</vt:lpstr>
      <vt:lpstr>PowerPoint Presentation</vt:lpstr>
      <vt:lpstr>What are examples of major and minor losses?</vt:lpstr>
      <vt:lpstr>Head Loss due to Sudden Expansion</vt:lpstr>
      <vt:lpstr>The Challenge of Chemical Metering (Hypochlorinator)</vt:lpstr>
      <vt:lpstr>Hole in a bucket (tank drain)</vt:lpstr>
      <vt:lpstr>Hole in a bucket (tank drain)</vt:lpstr>
      <vt:lpstr>What happens if raw water temperature drops in a WTP?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Chemical Dose Controller</vt:lpstr>
      <vt:lpstr>Head loss, energy dissipation rate, velocity gradient</vt:lpstr>
      <vt:lpstr>Energy dissipation rate</vt:lpstr>
      <vt:lpstr>Maximum Energy Dissipation Rate</vt:lpstr>
      <vt:lpstr>Power and Energy</vt:lpstr>
      <vt:lpstr>Identify all of the parameters in the Floc Model</vt:lpstr>
      <vt:lpstr>Final Projects</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Floculacion</dc:title>
  <dc:creator>Monroe Weber-Shirk</dc:creator>
  <cp:lastModifiedBy>mw24</cp:lastModifiedBy>
  <cp:revision>5585</cp:revision>
  <dcterms:created xsi:type="dcterms:W3CDTF">2009-05-27T15:44:15Z</dcterms:created>
  <dcterms:modified xsi:type="dcterms:W3CDTF">2019-10-11T15:22:46Z</dcterms:modified>
</cp:coreProperties>
</file>