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2"/>
  </p:notesMasterIdLst>
  <p:handoutMasterIdLst>
    <p:handoutMasterId r:id="rId43"/>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376" r:id="rId23"/>
    <p:sldId id="291" r:id="rId24"/>
    <p:sldId id="306" r:id="rId25"/>
    <p:sldId id="344" r:id="rId26"/>
    <p:sldId id="297" r:id="rId27"/>
    <p:sldId id="355" r:id="rId28"/>
    <p:sldId id="354" r:id="rId29"/>
    <p:sldId id="260" r:id="rId30"/>
    <p:sldId id="312" r:id="rId31"/>
    <p:sldId id="261" r:id="rId32"/>
    <p:sldId id="262" r:id="rId33"/>
    <p:sldId id="263" r:id="rId34"/>
    <p:sldId id="277" r:id="rId35"/>
    <p:sldId id="319" r:id="rId36"/>
    <p:sldId id="356" r:id="rId37"/>
    <p:sldId id="316" r:id="rId38"/>
    <p:sldId id="304" r:id="rId39"/>
    <p:sldId id="286" r:id="rId40"/>
    <p:sldId id="363" r:id="rId41"/>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3623" autoAdjust="0"/>
  </p:normalViewPr>
  <p:slideViewPr>
    <p:cSldViewPr snapToGrid="0">
      <p:cViewPr varScale="1">
        <p:scale>
          <a:sx n="82" d="100"/>
          <a:sy n="82" d="100"/>
        </p:scale>
        <p:origin x="917" y="48"/>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Sobsey, M., T. Fuji, et al. (1991). "Inactivation of cell associated and dispersed Hepatitis A virus in water." </a:t>
            </a:r>
            <a:r>
              <a:rPr lang="en-US" u="sng"/>
              <a:t>J Am Water Works Assoc</a:t>
            </a:r>
            <a:r>
              <a:rPr lang="en-US"/>
              <a:t> </a:t>
            </a:r>
            <a:r>
              <a:rPr lang="en-US" b="1"/>
              <a:t>83</a:t>
            </a:r>
            <a:r>
              <a:rPr lang="en-US"/>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AguaClara</a:t>
            </a:r>
            <a:r>
              <a:rPr lang="en-US" baseline="0" dirty="0" smtClean="0"/>
              <a:t> will have higher quality water that provides  better protection against pathogens.</a:t>
            </a:r>
          </a:p>
          <a:p>
            <a:r>
              <a:rPr lang="en-US" baseline="0" dirty="0" smtClean="0"/>
              <a:t>Floc/</a:t>
            </a:r>
            <a:r>
              <a:rPr lang="en-US" baseline="0" dirty="0" err="1" smtClean="0"/>
              <a:t>sed</a:t>
            </a:r>
            <a:r>
              <a:rPr lang="en-US" baseline="0" dirty="0" smtClean="0"/>
              <a:t>/filtration will remove some organics and hence reduce chlorine demand. Thus fewer tastes and odors.</a:t>
            </a:r>
          </a:p>
          <a:p>
            <a:endParaRPr lang="en-US" baseline="0" dirty="0" smtClean="0"/>
          </a:p>
          <a:p>
            <a:r>
              <a:rPr lang="en-US" baseline="0" dirty="0" smtClean="0"/>
              <a:t>If the </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22</a:t>
            </a:fld>
            <a:endParaRPr lang="en-US"/>
          </a:p>
        </p:txBody>
      </p:sp>
    </p:spTree>
    <p:extLst>
      <p:ext uri="{BB962C8B-B14F-4D97-AF65-F5344CB8AC3E}">
        <p14:creationId xmlns:p14="http://schemas.microsoft.com/office/powerpoint/2010/main" val="1421492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23</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24</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http://www.olinchloralkali.com/calculators/calc_table.asp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30</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31</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35</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37</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38</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39</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99EC81-2FE8-4025-B954-4EEC5DA9E0FE}"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19400" y="228600"/>
            <a:ext cx="60960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s-HN" sz="1400" b="0" i="0" u="none" strike="noStrike" cap="none" baseline="0">
                <a:solidFill>
                  <a:schemeClr val="dk1"/>
                </a:solidFill>
                <a:latin typeface="Calibri"/>
                <a:ea typeface="Calibri"/>
                <a:cs typeface="Calibri"/>
                <a:sym typeface="Calibri"/>
              </a:rPr>
              <a:t>‹#›</a:t>
            </a:fld>
            <a:endParaRPr lang="es-HN" sz="1400" b="0" i="0" u="none" strike="noStrike" cap="none" baseline="0">
              <a:solidFill>
                <a:schemeClr val="dk1"/>
              </a:solidFill>
              <a:latin typeface="Calibri"/>
              <a:ea typeface="Calibri"/>
              <a:cs typeface="Calibri"/>
              <a:sym typeface="Calibri"/>
            </a:endParaRPr>
          </a:p>
        </p:txBody>
      </p:sp>
      <p:sp>
        <p:nvSpPr>
          <p:cNvPr id="32" name="Shape 32"/>
          <p:cNvSpPr txBox="1">
            <a:spLocks noGrp="1"/>
          </p:cNvSpPr>
          <p:nvPr>
            <p:ph type="body" idx="1"/>
          </p:nvPr>
        </p:nvSpPr>
        <p:spPr>
          <a:xfrm>
            <a:off x="457200" y="1524000"/>
            <a:ext cx="8153399" cy="4724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Noto Symbol"/>
              <a:buChar char="➢"/>
              <a:defRPr/>
            </a:lvl1pPr>
            <a:lvl2pPr marL="742950" indent="-107950" algn="l" rtl="0">
              <a:spcBef>
                <a:spcPts val="560"/>
              </a:spcBef>
              <a:spcAft>
                <a:spcPts val="0"/>
              </a:spcAft>
              <a:buClr>
                <a:schemeClr val="dk1"/>
              </a:buClr>
              <a:buFont typeface="Noto Symbol"/>
              <a:buChar char="➢"/>
              <a:defRPr/>
            </a:lvl2pPr>
            <a:lvl3pPr marL="1143000" indent="-76200" algn="l" rtl="0">
              <a:spcBef>
                <a:spcPts val="480"/>
              </a:spcBef>
              <a:spcAft>
                <a:spcPts val="0"/>
              </a:spcAft>
              <a:buClr>
                <a:schemeClr val="dk1"/>
              </a:buClr>
              <a:buFont typeface="Noto Symbol"/>
              <a:buChar char="➢"/>
              <a:defRPr/>
            </a:lvl3pPr>
            <a:lvl4pPr marL="1600200" indent="-101600" algn="l" rtl="0">
              <a:spcBef>
                <a:spcPts val="400"/>
              </a:spcBef>
              <a:spcAft>
                <a:spcPts val="0"/>
              </a:spcAft>
              <a:buClr>
                <a:schemeClr val="dk1"/>
              </a:buClr>
              <a:buFont typeface="Noto Symbol"/>
              <a:buChar char="➢"/>
              <a:defRPr/>
            </a:lvl4pPr>
            <a:lvl5pPr marL="2057400" indent="-101600" algn="l" rtl="0">
              <a:spcBef>
                <a:spcPts val="400"/>
              </a:spcBef>
              <a:spcAft>
                <a:spcPts val="0"/>
              </a:spcAft>
              <a:buClr>
                <a:schemeClr val="dk1"/>
              </a:buClr>
              <a:buFont typeface="Noto Symbol"/>
              <a:buChar char="➢"/>
              <a:defRPr/>
            </a:lvl5pPr>
            <a:lvl6pPr marL="2514600" indent="-101600" algn="l" rtl="0">
              <a:spcBef>
                <a:spcPts val="400"/>
              </a:spcBef>
              <a:spcAft>
                <a:spcPts val="0"/>
              </a:spcAft>
              <a:buClr>
                <a:schemeClr val="dk1"/>
              </a:buClr>
              <a:buFont typeface="Noto Symbol"/>
              <a:buChar char="➢"/>
              <a:defRPr/>
            </a:lvl6pPr>
            <a:lvl7pPr marL="2971800" indent="-101600" algn="l" rtl="0">
              <a:spcBef>
                <a:spcPts val="400"/>
              </a:spcBef>
              <a:spcAft>
                <a:spcPts val="0"/>
              </a:spcAft>
              <a:buClr>
                <a:schemeClr val="dk1"/>
              </a:buClr>
              <a:buFont typeface="Noto Symbol"/>
              <a:buChar char="➢"/>
              <a:defRPr/>
            </a:lvl7pPr>
            <a:lvl8pPr marL="3429000" indent="-101600" algn="l" rtl="0">
              <a:spcBef>
                <a:spcPts val="400"/>
              </a:spcBef>
              <a:spcAft>
                <a:spcPts val="0"/>
              </a:spcAft>
              <a:buClr>
                <a:schemeClr val="dk1"/>
              </a:buClr>
              <a:buFont typeface="Noto Symbol"/>
              <a:buChar char="➢"/>
              <a:defRPr/>
            </a:lvl8pPr>
            <a:lvl9pPr marL="3886200" indent="-101600" algn="l" rtl="0">
              <a:spcBef>
                <a:spcPts val="400"/>
              </a:spcBef>
              <a:spcAft>
                <a:spcPts val="0"/>
              </a:spcAft>
              <a:buClr>
                <a:schemeClr val="dk1"/>
              </a:buClr>
              <a:buFont typeface="Noto Symbol"/>
              <a:buChar char="➢"/>
              <a:defRPr/>
            </a:lvl9pPr>
          </a:lstStyle>
          <a:p>
            <a:endParaRPr/>
          </a:p>
        </p:txBody>
      </p:sp>
    </p:spTree>
    <p:extLst>
      <p:ext uri="{BB962C8B-B14F-4D97-AF65-F5344CB8AC3E}">
        <p14:creationId xmlns:p14="http://schemas.microsoft.com/office/powerpoint/2010/main" val="29806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7" r:id="rId8"/>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cancer.gov/cancertopics/types/bladder" TargetMode="Externa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9.png"/><Relationship Id="rId4" Type="http://schemas.openxmlformats.org/officeDocument/2006/relationships/hyperlink" Target="http://www.ncbi.nlm.nih.gov/pubmed/8932920"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trihalometha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a:t>
            </a:r>
            <a:r>
              <a:rPr lang="en-US" dirty="0" smtClean="0">
                <a:sym typeface="Calibri"/>
              </a:rPr>
              <a:t>is </a:t>
            </a:r>
            <a:endParaRPr lang="en-US" dirty="0">
              <a:sym typeface="Calibri"/>
            </a:endParaRP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a:t>
            </a:r>
            <a:r>
              <a:rPr lang="en-US" sz="2000" dirty="0" smtClean="0"/>
              <a:t>failure</a:t>
            </a:r>
            <a:endParaRPr lang="en-US" sz="2000" dirty="0"/>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73"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23"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a:t>
            </a:r>
            <a:r>
              <a:rPr lang="en-US" sz="2800" dirty="0" smtClean="0"/>
              <a:t>carbon</a:t>
            </a:r>
            <a:endParaRPr lang="en-US" sz="2800" dirty="0"/>
          </a:p>
          <a:p>
            <a:r>
              <a:rPr lang="en-US" sz="2800" dirty="0"/>
              <a:t>173 gm of organic carbon (distributed uniformly throughout the entire storage tank…)</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67"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stuff (               )</a:t>
            </a:r>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
        <p:nvSpPr>
          <p:cNvPr id="188420" name="Text Box 4"/>
          <p:cNvSpPr txBox="1">
            <a:spLocks noChangeArrowheads="1"/>
          </p:cNvSpPr>
          <p:nvPr/>
        </p:nvSpPr>
        <p:spPr bwMode="auto">
          <a:xfrm>
            <a:off x="2650226" y="1577384"/>
            <a:ext cx="1438214"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Revenge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towns</a:t>
            </a:r>
            <a:endParaRPr lang="en-US" dirty="0"/>
          </a:p>
        </p:txBody>
      </p:sp>
      <p:sp>
        <p:nvSpPr>
          <p:cNvPr id="3" name="Content Placeholder 2"/>
          <p:cNvSpPr>
            <a:spLocks noGrp="1"/>
          </p:cNvSpPr>
          <p:nvPr>
            <p:ph sz="half" idx="1"/>
          </p:nvPr>
        </p:nvSpPr>
        <p:spPr/>
        <p:txBody>
          <a:bodyPr/>
          <a:lstStyle/>
          <a:p>
            <a:r>
              <a:rPr lang="en-US" dirty="0" smtClean="0"/>
              <a:t>Population 2000</a:t>
            </a:r>
          </a:p>
          <a:p>
            <a:r>
              <a:rPr lang="en-US" dirty="0" smtClean="0"/>
              <a:t>Surface water source: </a:t>
            </a:r>
            <a:r>
              <a:rPr lang="en-US" dirty="0" smtClean="0"/>
              <a:t>2 </a:t>
            </a:r>
            <a:r>
              <a:rPr lang="en-US" dirty="0" smtClean="0"/>
              <a:t>to 800 NTU</a:t>
            </a:r>
          </a:p>
          <a:p>
            <a:r>
              <a:rPr lang="en-US" dirty="0" smtClean="0"/>
              <a:t>Full </a:t>
            </a:r>
            <a:r>
              <a:rPr lang="en-US" dirty="0" smtClean="0"/>
              <a:t>AguaClara (or conventional water treatment plant)</a:t>
            </a:r>
            <a:endParaRPr lang="en-US" dirty="0" smtClean="0"/>
          </a:p>
          <a:p>
            <a:endParaRPr lang="en-US" dirty="0"/>
          </a:p>
        </p:txBody>
      </p:sp>
      <p:sp>
        <p:nvSpPr>
          <p:cNvPr id="4" name="Content Placeholder 3"/>
          <p:cNvSpPr>
            <a:spLocks noGrp="1"/>
          </p:cNvSpPr>
          <p:nvPr>
            <p:ph sz="half" idx="2"/>
          </p:nvPr>
        </p:nvSpPr>
        <p:spPr/>
        <p:txBody>
          <a:bodyPr/>
          <a:lstStyle/>
          <a:p>
            <a:r>
              <a:rPr lang="en-US" dirty="0"/>
              <a:t>Population 2000 </a:t>
            </a:r>
            <a:endParaRPr lang="en-US" dirty="0" smtClean="0"/>
          </a:p>
          <a:p>
            <a:r>
              <a:rPr lang="en-US" dirty="0" smtClean="0"/>
              <a:t>Surface water source: 0.5-3 </a:t>
            </a:r>
            <a:r>
              <a:rPr lang="en-US" dirty="0" smtClean="0"/>
              <a:t>NTU</a:t>
            </a:r>
          </a:p>
          <a:p>
            <a:r>
              <a:rPr lang="en-US" dirty="0" smtClean="0"/>
              <a:t>Chlorination (could be chlorine tablets or could be AguaClara </a:t>
            </a:r>
            <a:r>
              <a:rPr lang="en-US" dirty="0" err="1" smtClean="0"/>
              <a:t>doser</a:t>
            </a:r>
            <a:r>
              <a:rPr lang="en-US" dirty="0" smtClean="0"/>
              <a:t>)</a:t>
            </a:r>
            <a:endParaRPr lang="en-US" dirty="0"/>
          </a:p>
        </p:txBody>
      </p:sp>
      <p:sp>
        <p:nvSpPr>
          <p:cNvPr id="5" name="TextBox 4"/>
          <p:cNvSpPr txBox="1"/>
          <p:nvPr/>
        </p:nvSpPr>
        <p:spPr>
          <a:xfrm>
            <a:off x="457200" y="4974433"/>
            <a:ext cx="8229600" cy="1815882"/>
          </a:xfrm>
          <a:prstGeom prst="rect">
            <a:avLst/>
          </a:prstGeom>
          <a:noFill/>
        </p:spPr>
        <p:txBody>
          <a:bodyPr wrap="square" rtlCol="0">
            <a:spAutoFit/>
          </a:bodyPr>
          <a:lstStyle/>
          <a:p>
            <a:r>
              <a:rPr lang="en-US" dirty="0" smtClean="0"/>
              <a:t>Compare these two for water quality, customer acceptance, sustainability, what happens during a treatment failure, </a:t>
            </a:r>
            <a:r>
              <a:rPr lang="en-US" dirty="0" smtClean="0"/>
              <a:t>ability to handle dissolved organics, required </a:t>
            </a:r>
            <a:r>
              <a:rPr lang="en-US" dirty="0" smtClean="0"/>
              <a:t>water tariff, etc.</a:t>
            </a:r>
            <a:endParaRPr lang="en-US" dirty="0"/>
          </a:p>
        </p:txBody>
      </p:sp>
    </p:spTree>
    <p:extLst>
      <p:ext uri="{BB962C8B-B14F-4D97-AF65-F5344CB8AC3E}">
        <p14:creationId xmlns:p14="http://schemas.microsoft.com/office/powerpoint/2010/main" val="42607789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Majority </a:t>
            </a:r>
            <a:r>
              <a:rPr lang="en-US" sz="2800" dirty="0" smtClean="0"/>
              <a:t>World-</a:t>
            </a:r>
            <a:endParaRPr lang="en-US" sz="2800" dirty="0"/>
          </a:p>
          <a:p>
            <a:pPr>
              <a:lnSpc>
                <a:spcPct val="80000"/>
              </a:lnSpc>
            </a:pPr>
            <a:r>
              <a:rPr lang="en-US" sz="2800" dirty="0"/>
              <a:t>But in small systems (in the </a:t>
            </a:r>
            <a:r>
              <a:rPr lang="en-US" sz="2800" dirty="0" smtClean="0"/>
              <a:t>Majority World)</a:t>
            </a:r>
            <a:endParaRPr lang="en-US" sz="2800" dirty="0"/>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particles</a:t>
            </a:r>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69"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sodium hypochlorite (NaOCL)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1.24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57"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58"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54"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dirty="0"/>
              <a:t>Treatment type	Credit</a:t>
            </a:r>
          </a:p>
          <a:p>
            <a:pPr>
              <a:buFont typeface="Wingdings" pitchFamily="2" charset="2"/>
              <a:buNone/>
              <a:tabLst>
                <a:tab pos="5372100" algn="ctr"/>
              </a:tabLst>
            </a:pPr>
            <a:r>
              <a:rPr lang="en-US" dirty="0"/>
              <a:t>Conventional Filtration	99.7%</a:t>
            </a:r>
          </a:p>
          <a:p>
            <a:pPr>
              <a:buFont typeface="Wingdings" pitchFamily="2" charset="2"/>
              <a:buNone/>
              <a:tabLst>
                <a:tab pos="5372100" algn="ctr"/>
              </a:tabLst>
            </a:pPr>
            <a:r>
              <a:rPr lang="en-US" dirty="0"/>
              <a:t>Direct Filtration*	99%</a:t>
            </a:r>
          </a:p>
          <a:p>
            <a:pPr>
              <a:buFont typeface="Wingdings" pitchFamily="2" charset="2"/>
              <a:buNone/>
              <a:tabLst>
                <a:tab pos="5372100" algn="ctr"/>
              </a:tabLst>
            </a:pPr>
            <a:r>
              <a:rPr lang="en-US" dirty="0"/>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
        <p:nvSpPr>
          <p:cNvPr id="3" name="Rectangle 2"/>
          <p:cNvSpPr/>
          <p:nvPr/>
        </p:nvSpPr>
        <p:spPr>
          <a:xfrm>
            <a:off x="685800" y="2630140"/>
            <a:ext cx="5004896" cy="461665"/>
          </a:xfrm>
          <a:prstGeom prst="rect">
            <a:avLst/>
          </a:prstGeom>
          <a:solidFill>
            <a:schemeClr val="bg1"/>
          </a:solidFill>
        </p:spPr>
        <p:txBody>
          <a:bodyPr wrap="none">
            <a:spAutoFit/>
          </a:bodyPr>
          <a:lstStyle/>
          <a:p>
            <a:r>
              <a:rPr lang="en-US" sz="2400" kern="0" dirty="0" smtClean="0">
                <a:solidFill>
                  <a:srgbClr val="000000"/>
                </a:solidFill>
                <a:latin typeface="Candara"/>
              </a:rPr>
              <a:t>Flocculation/Sedimentation/Filtration</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r>
                        <a:rPr kumimoji="0" lang="en-US" sz="1600" b="0" i="0" u="none" strike="noStrike" cap="none" normalizeH="0" baseline="0">
                          <a:ln>
                            <a:noFill/>
                          </a:ln>
                          <a:solidFill>
                            <a:srgbClr val="000000"/>
                          </a:solidFill>
                          <a:effectLst/>
                          <a:latin typeface="Arial" charset="0"/>
                          <a:ea typeface="Times New Roman" pitchFamily="18" charset="0"/>
                          <a:cs typeface="Arial" charset="0"/>
                        </a:rPr>
                        <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2400" dirty="0">
                <a:hlinkClick r:id="rId3"/>
              </a:rPr>
              <a:t>http://www.cancer.gov/cancertopics/types/bladder</a:t>
            </a:r>
            <a:r>
              <a:rPr lang="en-US" dirty="0"/>
              <a:t>)</a:t>
            </a:r>
          </a:p>
          <a:p>
            <a:r>
              <a:rPr lang="en-US" dirty="0"/>
              <a:t>15% attributable to exposure to chlorination by-products (</a:t>
            </a:r>
            <a:r>
              <a:rPr lang="en-US" sz="2000" dirty="0">
                <a:hlinkClick r:id="rId4"/>
              </a:rPr>
              <a:t>http://www.ncbi.nlm.nih.gov/pubmed/8932920</a:t>
            </a:r>
            <a:r>
              <a:rPr lang="en-US" dirty="0"/>
              <a:t>)</a:t>
            </a:r>
          </a:p>
          <a:p>
            <a:r>
              <a:rPr lang="en-US" dirty="0"/>
              <a:t>1/139,000 people may die from bladder cancer from exposure to chlorination by-products</a:t>
            </a:r>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975328" y="5975927"/>
            <a:ext cx="3082948" cy="652751"/>
          </a:xfrm>
          <a:prstGeom prst="rect">
            <a:avLst/>
          </a:prstGeom>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49"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a:t>
            </a:r>
            <a:r>
              <a:rPr lang="en-US" sz="2400" dirty="0" smtClean="0"/>
              <a:t>particle and pathogen </a:t>
            </a:r>
            <a:r>
              <a:rPr lang="en-US" sz="2400" dirty="0"/>
              <a:t>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smtClean="0"/>
              <a:t>Chlorine concentration is reported as Cl</a:t>
            </a:r>
            <a:r>
              <a:rPr lang="en-US" sz="2800" baseline="-25000" dirty="0" smtClean="0"/>
              <a:t>2</a:t>
            </a:r>
            <a:r>
              <a:rPr lang="en-US" sz="2800" dirty="0" smtClean="0"/>
              <a:t> even when in the form of </a:t>
            </a:r>
            <a:r>
              <a:rPr lang="en-US" sz="2800" dirty="0" err="1" smtClean="0"/>
              <a:t>HOCl</a:t>
            </a:r>
            <a:r>
              <a:rPr lang="en-US" sz="2800" dirty="0" smtClean="0"/>
              <a:t> or </a:t>
            </a:r>
            <a:r>
              <a:rPr lang="en-US" sz="2800" dirty="0" err="1" smtClean="0"/>
              <a:t>OCl</a:t>
            </a:r>
            <a:r>
              <a:rPr lang="en-US" sz="2800" dirty="0" smtClean="0"/>
              <a:t>-</a:t>
            </a:r>
          </a:p>
          <a:p>
            <a:r>
              <a:rPr lang="en-US" sz="2800" dirty="0" smtClean="0"/>
              <a:t>Typical </a:t>
            </a:r>
            <a:r>
              <a:rPr lang="en-US" sz="2800" dirty="0"/>
              <a:t>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smtClean="0"/>
              <a:t>Trihalomethanes</a:t>
            </a:r>
            <a:r>
              <a:rPr lang="en-US" sz="2800" dirty="0" smtClean="0"/>
              <a:t> </a:t>
            </a:r>
            <a:r>
              <a:rPr lang="en-US" sz="2800" dirty="0"/>
              <a:t>(EPA primary standard is 80 </a:t>
            </a:r>
            <a:r>
              <a:rPr lang="en-US" sz="2800" dirty="0" smtClean="0">
                <a:latin typeface="Symbol" pitchFamily="18" charset="2"/>
              </a:rPr>
              <a:t>m</a:t>
            </a:r>
            <a:r>
              <a:rPr lang="en-US" sz="2800" dirty="0" smtClean="0"/>
              <a:t>g/L)1</a:t>
            </a:r>
            <a:endParaRPr lang="en-US" sz="2800" dirty="0"/>
          </a:p>
        </p:txBody>
      </p:sp>
      <p:sp>
        <p:nvSpPr>
          <p:cNvPr id="19462" name="AutoShape 6"/>
          <p:cNvSpPr>
            <a:spLocks noChangeArrowheads="1"/>
          </p:cNvSpPr>
          <p:nvPr/>
        </p:nvSpPr>
        <p:spPr bwMode="auto">
          <a:xfrm>
            <a:off x="6990019" y="3930212"/>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a:t>
            </a:r>
            <a:r>
              <a:rPr lang="en-US" dirty="0" smtClean="0"/>
              <a:t>formation</a:t>
            </a:r>
          </a:p>
          <a:p>
            <a:r>
              <a:rPr lang="en-US" dirty="0" smtClean="0"/>
              <a:t>Time to investigate alternatives!</a:t>
            </a:r>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31317</TotalTime>
  <Words>2597</Words>
  <Application>Microsoft Office PowerPoint</Application>
  <PresentationFormat>On-screen Show (4:3)</PresentationFormat>
  <Paragraphs>395</Paragraphs>
  <Slides>40</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5" baseType="lpstr">
      <vt:lpstr>Arial</vt:lpstr>
      <vt:lpstr>Book Antiqua</vt:lpstr>
      <vt:lpstr>Calibri</vt:lpstr>
      <vt:lpstr>Candara</vt:lpstr>
      <vt:lpstr>Monotype Sorts</vt:lpstr>
      <vt:lpstr>Noto Symbol</vt:lpstr>
      <vt:lpstr>Symbol</vt:lpstr>
      <vt:lpstr>Times New Roman</vt:lpstr>
      <vt:lpstr>Verdana</vt:lpstr>
      <vt:lpstr>Wingdings</vt:lpstr>
      <vt:lpstr>Lecture 4540 2015</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Two towns</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mw24</cp:lastModifiedBy>
  <cp:revision>402</cp:revision>
  <dcterms:created xsi:type="dcterms:W3CDTF">2004-03-17T13:12:54Z</dcterms:created>
  <dcterms:modified xsi:type="dcterms:W3CDTF">2019-12-03T19:33:50Z</dcterms:modified>
</cp:coreProperties>
</file>