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77" r:id="rId1"/>
  </p:sldMasterIdLst>
  <p:notesMasterIdLst>
    <p:notesMasterId r:id="rId25"/>
  </p:notesMasterIdLst>
  <p:handoutMasterIdLst>
    <p:handoutMasterId r:id="rId26"/>
  </p:handoutMasterIdLst>
  <p:sldIdLst>
    <p:sldId id="319" r:id="rId2"/>
    <p:sldId id="278" r:id="rId3"/>
    <p:sldId id="298" r:id="rId4"/>
    <p:sldId id="320" r:id="rId5"/>
    <p:sldId id="279" r:id="rId6"/>
    <p:sldId id="292" r:id="rId7"/>
    <p:sldId id="280" r:id="rId8"/>
    <p:sldId id="296" r:id="rId9"/>
    <p:sldId id="282" r:id="rId10"/>
    <p:sldId id="283" r:id="rId11"/>
    <p:sldId id="285" r:id="rId12"/>
    <p:sldId id="286" r:id="rId13"/>
    <p:sldId id="287" r:id="rId14"/>
    <p:sldId id="288" r:id="rId15"/>
    <p:sldId id="289" r:id="rId16"/>
    <p:sldId id="294" r:id="rId17"/>
    <p:sldId id="295" r:id="rId18"/>
    <p:sldId id="266" r:id="rId19"/>
    <p:sldId id="277" r:id="rId20"/>
    <p:sldId id="268" r:id="rId21"/>
    <p:sldId id="258" r:id="rId22"/>
    <p:sldId id="269" r:id="rId23"/>
    <p:sldId id="270" r:id="rId24"/>
  </p:sldIdLst>
  <p:sldSz cx="12192000" cy="6858000"/>
  <p:notesSz cx="6858000" cy="9296400"/>
  <p:embeddedFontLst>
    <p:embeddedFont>
      <p:font typeface="Candara" panose="020E0502030303020204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69FF"/>
    <a:srgbClr val="F1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2" autoAdjust="0"/>
    <p:restoredTop sz="86391" autoAdjust="0"/>
  </p:normalViewPr>
  <p:slideViewPr>
    <p:cSldViewPr snapToGrid="0">
      <p:cViewPr varScale="1">
        <p:scale>
          <a:sx n="55" d="100"/>
          <a:sy n="55" d="100"/>
        </p:scale>
        <p:origin x="96" y="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290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fld id="{48F05E01-914A-418E-812D-6C6AFA0A55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63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13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831263"/>
            <a:ext cx="2971800" cy="463550"/>
          </a:xfrm>
          <a:prstGeom prst="rect">
            <a:avLst/>
          </a:prstGeom>
        </p:spPr>
        <p:txBody>
          <a:bodyPr/>
          <a:lstStyle/>
          <a:p>
            <a:fld id="{68131A24-38D8-4CC5-9E6E-A126B09286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42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831263"/>
            <a:ext cx="2971800" cy="463550"/>
          </a:xfrm>
          <a:prstGeom prst="rect">
            <a:avLst/>
          </a:prstGeom>
        </p:spPr>
        <p:txBody>
          <a:bodyPr/>
          <a:lstStyle/>
          <a:p>
            <a:fld id="{68131A24-38D8-4CC5-9E6E-A126B09286E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28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When all else fails, do not hesitate to apply extreme conditions; it may be a mistake to ease into the problem. Many years ago it was believed that molds grew best when cultured as a floating pad of mycelium in a pool of nutrient solution. It was common wisdom that poking at the pad or disturbing it too much interfered with good growth. Then in 1933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Perquin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Kluyver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showed that shake flask culture - continuous vigorous agitation - was a good way to grow molds. Thus they opened up the whole era of deep-tank submerged cultivation which has become the foundation of modern fermentation technology.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Robert K. Finn “The Fun and Challenge of Applied Research”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http://onlinelibrary.wiley.com/doi/10.1002/btpr.5420020102/epdf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831263"/>
            <a:ext cx="2971800" cy="463550"/>
          </a:xfrm>
          <a:prstGeom prst="rect">
            <a:avLst/>
          </a:prstGeom>
        </p:spPr>
        <p:txBody>
          <a:bodyPr/>
          <a:lstStyle/>
          <a:p>
            <a:fld id="{68131A24-38D8-4CC5-9E6E-A126B09286E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43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831263"/>
            <a:ext cx="2971800" cy="463550"/>
          </a:xfrm>
          <a:prstGeom prst="rect">
            <a:avLst/>
          </a:prstGeom>
        </p:spPr>
        <p:txBody>
          <a:bodyPr/>
          <a:lstStyle/>
          <a:p>
            <a:fld id="{10DE02E4-A158-45AA-B5D0-F76AD53DDB0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Assemble a team!</a:t>
            </a:r>
          </a:p>
          <a:p>
            <a:r>
              <a:rPr lang="en-US" dirty="0"/>
              <a:t>Humility</a:t>
            </a:r>
            <a:r>
              <a:rPr lang="en-US" baseline="0" dirty="0"/>
              <a:t> to acknowledge what you don’t know</a:t>
            </a:r>
          </a:p>
          <a:p>
            <a:r>
              <a:rPr lang="en-US" baseline="0" dirty="0"/>
              <a:t>Push the edge</a:t>
            </a:r>
            <a:endParaRPr lang="en-US" dirty="0"/>
          </a:p>
          <a:p>
            <a:r>
              <a:rPr lang="en-US" dirty="0"/>
              <a:t>Immerse yourself in the context of the problem</a:t>
            </a:r>
          </a:p>
          <a:p>
            <a:r>
              <a:rPr lang="en-US" dirty="0"/>
              <a:t>Learn the state of the art theories, but don’t assume they are all correct</a:t>
            </a:r>
          </a:p>
          <a:p>
            <a:r>
              <a:rPr lang="en-US" dirty="0"/>
              <a:t>Identify the constraints that are preventing advance in an attribute that is important, then break the rules</a:t>
            </a:r>
          </a:p>
          <a:p>
            <a:r>
              <a:rPr lang="en-US" dirty="0"/>
              <a:t>Beware of places where authors say “it is well known that….” or “standard practice for many years has been…”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831263"/>
            <a:ext cx="2971800" cy="463550"/>
          </a:xfrm>
          <a:prstGeom prst="rect">
            <a:avLst/>
          </a:prstGeom>
        </p:spPr>
        <p:txBody>
          <a:bodyPr/>
          <a:lstStyle/>
          <a:p>
            <a:fld id="{68131A24-38D8-4CC5-9E6E-A126B09286E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00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(levers or pulleys)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831263"/>
            <a:ext cx="2971800" cy="463550"/>
          </a:xfrm>
          <a:prstGeom prst="rect">
            <a:avLst/>
          </a:prstGeom>
        </p:spPr>
        <p:txBody>
          <a:bodyPr/>
          <a:lstStyle/>
          <a:p>
            <a:fld id="{68131A24-38D8-4CC5-9E6E-A126B09286E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03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7370618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4BD1A636-7E37-4EAB-95F7-9A5D943009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9351818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645132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79BC0-511B-4CFC-9826-67DEDC2355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7639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318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702A8-1066-4838-80BE-2730EB4320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137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30530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55501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55501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4438" y="1535113"/>
            <a:ext cx="55523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4438" y="2174875"/>
            <a:ext cx="5552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264D9-4964-426E-9878-7879DDECF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9383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3787F-6F85-40D3-ADBA-556FACFB0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1070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3D85D-F9A0-4F0D-8D42-A96CBF0C08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9629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228600"/>
            <a:ext cx="11305309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113053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26723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28908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5B081E52-71EA-4E57-8407-382B560E53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88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2.xml"/><Relationship Id="rId7" Type="http://schemas.openxmlformats.org/officeDocument/2006/relationships/slide" Target="slide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20.xml"/><Relationship Id="rId4" Type="http://schemas.openxmlformats.org/officeDocument/2006/relationships/slide" Target="slide5.xml"/><Relationship Id="rId9" Type="http://schemas.openxmlformats.org/officeDocument/2006/relationships/slide" Target="slide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youtube.com/watch?v=E4Hs7EJzNGo" TargetMode="Externa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uaClara/CEE4520/wiki/Idea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 action="ppaction://hlinksldjump"/>
              </a:rPr>
              <a:t>Motivation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Short Walk to the Edge of Knowledge</a:t>
            </a:r>
            <a:endParaRPr lang="en-US" dirty="0"/>
          </a:p>
          <a:p>
            <a:r>
              <a:rPr lang="en-US" dirty="0">
                <a:hlinkClick r:id="rId5" action="ppaction://hlinksldjump"/>
              </a:rPr>
              <a:t>Evolution vs Big Leaps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Context powers Innovation</a:t>
            </a:r>
            <a:endParaRPr lang="en-US" dirty="0"/>
          </a:p>
          <a:p>
            <a:r>
              <a:rPr lang="en-US" dirty="0">
                <a:hlinkClick r:id="rId7" action="ppaction://hlinksldjump"/>
              </a:rPr>
              <a:t>Diverse network – be a node</a:t>
            </a:r>
            <a:r>
              <a:rPr lang="en-US" dirty="0"/>
              <a:t>!</a:t>
            </a:r>
          </a:p>
          <a:p>
            <a:r>
              <a:rPr lang="en-US" dirty="0">
                <a:hlinkClick r:id="rId8" action="ppaction://hlinksldjump"/>
              </a:rPr>
              <a:t>Mass production</a:t>
            </a:r>
            <a:endParaRPr lang="en-US" dirty="0"/>
          </a:p>
          <a:p>
            <a:r>
              <a:rPr lang="en-US" dirty="0"/>
              <a:t>Tools build tools (and </a:t>
            </a:r>
            <a:r>
              <a:rPr lang="en-US" dirty="0">
                <a:hlinkClick r:id="rId9" action="ppaction://hlinksldjump"/>
              </a:rPr>
              <a:t>jigs</a:t>
            </a:r>
            <a:r>
              <a:rPr lang="en-US" dirty="0"/>
              <a:t>) to invent</a:t>
            </a:r>
          </a:p>
          <a:p>
            <a:r>
              <a:rPr lang="en-US" dirty="0">
                <a:hlinkClick r:id="rId10" action="ppaction://hlinksldjump"/>
              </a:rPr>
              <a:t>The best designers</a:t>
            </a:r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Action Button: Home 3">
            <a:hlinkClick r:id="" action="ppaction://hlinkshowjump?jump=firstslide" highlightClick="1"/>
          </p:cNvPr>
          <p:cNvSpPr/>
          <p:nvPr/>
        </p:nvSpPr>
        <p:spPr>
          <a:xfrm>
            <a:off x="0" y="0"/>
            <a:ext cx="621102" cy="759125"/>
          </a:xfrm>
          <a:prstGeom prst="actionButtonHom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6386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76" y="228600"/>
            <a:ext cx="8227423" cy="1143000"/>
          </a:xfrm>
        </p:spPr>
        <p:txBody>
          <a:bodyPr/>
          <a:lstStyle/>
          <a:p>
            <a:r>
              <a:rPr lang="en-US" dirty="0"/>
              <a:t>Are you Ready for the Transition to Mass Production?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Historically Environmental Engineers have resisted standardization</a:t>
            </a:r>
          </a:p>
          <a:p>
            <a:r>
              <a:rPr lang="en-US" dirty="0"/>
              <a:t>Each water treatment plant was custom designed</a:t>
            </a:r>
          </a:p>
          <a:p>
            <a:r>
              <a:rPr lang="en-US" dirty="0"/>
              <a:t>Perhaps we saw this as job security</a:t>
            </a:r>
          </a:p>
          <a:p>
            <a:r>
              <a:rPr lang="en-US" dirty="0"/>
              <a:t>We liked to think that each problem we were solving was unique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3225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AguaClara Introduces Mass Production of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Ford in 1903, "I will build a car for the great multitude."</a:t>
            </a:r>
          </a:p>
          <a:p>
            <a:r>
              <a:rPr lang="en-US" dirty="0"/>
              <a:t>AguaClara in 2005…</a:t>
            </a:r>
            <a:br>
              <a:rPr lang="en-US" dirty="0"/>
            </a:br>
            <a:r>
              <a:rPr lang="en-US" dirty="0"/>
              <a:t>We will design a water treatment plant for </a:t>
            </a:r>
            <a:r>
              <a:rPr lang="en-US" dirty="0" err="1"/>
              <a:t>Ojojona</a:t>
            </a:r>
            <a:endParaRPr lang="en-US" dirty="0"/>
          </a:p>
          <a:p>
            <a:r>
              <a:rPr lang="en-US" dirty="0"/>
              <a:t>AguaClara in 2006…</a:t>
            </a:r>
            <a:br>
              <a:rPr lang="en-US" dirty="0"/>
            </a:br>
            <a:r>
              <a:rPr lang="en-US" dirty="0"/>
              <a:t>We will build a jig that can design customized water treatment plants for the great multitude</a:t>
            </a:r>
          </a:p>
          <a:p>
            <a:r>
              <a:rPr lang="en-US" dirty="0"/>
              <a:t>AguaClara in 2017… time for a new jig!</a:t>
            </a:r>
          </a:p>
        </p:txBody>
      </p:sp>
    </p:spTree>
    <p:extLst>
      <p:ext uri="{BB962C8B-B14F-4D97-AF65-F5344CB8AC3E}">
        <p14:creationId xmlns:p14="http://schemas.microsoft.com/office/powerpoint/2010/main" val="36415366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35" y="304800"/>
            <a:ext cx="8455741" cy="1143000"/>
          </a:xfrm>
        </p:spPr>
        <p:txBody>
          <a:bodyPr/>
          <a:lstStyle/>
          <a:p>
            <a:r>
              <a:rPr lang="en-US" sz="4000" dirty="0"/>
              <a:t>Jigs: </a:t>
            </a:r>
            <a:br>
              <a:rPr lang="en-US" sz="4000" dirty="0"/>
            </a:br>
            <a:r>
              <a:rPr lang="en-US" sz="4000" dirty="0"/>
              <a:t>Can you connect this to AguaClara?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</a:t>
            </a:r>
            <a:r>
              <a:rPr lang="en-US" sz="2800" b="1" dirty="0"/>
              <a:t>jig</a:t>
            </a:r>
            <a:r>
              <a:rPr lang="en-US" sz="2800" dirty="0"/>
              <a:t> is any of a large class of tools that help to control the location or motion (or both) of a tool. </a:t>
            </a:r>
          </a:p>
          <a:p>
            <a:r>
              <a:rPr lang="en-US" sz="2800" dirty="0"/>
              <a:t>The primary purpose for a jig is for repeatability and exact duplication of a part for reproduction. </a:t>
            </a:r>
          </a:p>
          <a:p>
            <a:r>
              <a:rPr lang="en-US" sz="2800" dirty="0"/>
              <a:t>In the advent of automation and CNC machines, jigs are not required because the tool path is digitally programmed and stored in memory.</a:t>
            </a:r>
          </a:p>
          <a:p>
            <a:endParaRPr lang="en-US" sz="2800" dirty="0"/>
          </a:p>
          <a:p>
            <a:r>
              <a:rPr lang="en-US" sz="2800" dirty="0"/>
              <a:t>The jig is often much more complicated than the piece being built!</a:t>
            </a:r>
          </a:p>
        </p:txBody>
      </p:sp>
      <p:sp>
        <p:nvSpPr>
          <p:cNvPr id="4" name="Rectangle 3"/>
          <p:cNvSpPr/>
          <p:nvPr/>
        </p:nvSpPr>
        <p:spPr>
          <a:xfrm>
            <a:off x="4190755" y="625411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0" dirty="0"/>
              <a:t>http://en.wikipedia.org/wiki/Jig_%28tool%29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001894" y="3963022"/>
            <a:ext cx="5620119" cy="42278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2795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Jigs…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6009968" cy="4114800"/>
          </a:xfrm>
        </p:spPr>
        <p:txBody>
          <a:bodyPr/>
          <a:lstStyle/>
          <a:p>
            <a:r>
              <a:rPr lang="en-US" dirty="0"/>
              <a:t>Provide control and repeatability for production work</a:t>
            </a:r>
          </a:p>
          <a:p>
            <a:r>
              <a:rPr lang="en-US" dirty="0"/>
              <a:t>I’ve been making jigs since the late 1970s</a:t>
            </a:r>
          </a:p>
          <a:p>
            <a:r>
              <a:rPr lang="en-US" dirty="0"/>
              <a:t>Wooden stars, tops, </a:t>
            </a:r>
            <a:br>
              <a:rPr lang="en-US" dirty="0"/>
            </a:br>
            <a:r>
              <a:rPr lang="en-US" dirty="0"/>
              <a:t>and windmill blades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68994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239000" y="0"/>
            <a:ext cx="19050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8995" name="Picture 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51240" y="2308123"/>
            <a:ext cx="2292760" cy="22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8996" name="Picture 4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175705" y="4889705"/>
            <a:ext cx="1968295" cy="1968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56860" y="4670051"/>
            <a:ext cx="1676400" cy="2187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487164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Jigs: Provide control and repeatability for production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the concept of a jig to the next level</a:t>
            </a:r>
          </a:p>
          <a:p>
            <a:r>
              <a:rPr lang="en-US" dirty="0" err="1"/>
              <a:t>ProCoDA</a:t>
            </a:r>
            <a:r>
              <a:rPr lang="en-US" dirty="0"/>
              <a:t> – a jig that can be easily configured to automate many different kinds of experiments</a:t>
            </a:r>
          </a:p>
          <a:p>
            <a:r>
              <a:rPr lang="en-US" dirty="0" err="1"/>
              <a:t>aide_design</a:t>
            </a:r>
            <a:r>
              <a:rPr lang="en-US" dirty="0"/>
              <a:t> – a jig that can easily be configured to produce designs of anything!</a:t>
            </a:r>
          </a:p>
          <a:p>
            <a:r>
              <a:rPr lang="en-US" dirty="0"/>
              <a:t>Your code should allow a change to a starting assumption and have that change carry the WHOLE WAY through the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7914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how engineers created drawings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" y="1706880"/>
            <a:ext cx="3962400" cy="4114800"/>
          </a:xfrm>
        </p:spPr>
        <p:txBody>
          <a:bodyPr/>
          <a:lstStyle/>
          <a:p>
            <a:r>
              <a:rPr lang="en-US" sz="2400" dirty="0"/>
              <a:t>Room full of draftsmen </a:t>
            </a:r>
          </a:p>
          <a:p>
            <a:r>
              <a:rPr lang="en-US" sz="2400" dirty="0"/>
              <a:t>Computer drawing 2-D then 3-D</a:t>
            </a:r>
          </a:p>
          <a:p>
            <a:r>
              <a:rPr lang="en-US" sz="2400" dirty="0"/>
              <a:t>Parametric drawing (given H, W, L, T it can draw a tank)</a:t>
            </a:r>
          </a:p>
          <a:p>
            <a:r>
              <a:rPr lang="en-US" sz="2400" dirty="0"/>
              <a:t>Engineered Parametric Drawing (given flow rate it can draw a municipal water treatment plant)</a:t>
            </a:r>
          </a:p>
          <a:p>
            <a:r>
              <a:rPr lang="en-US" sz="2400" dirty="0" err="1"/>
              <a:t>Aide_design</a:t>
            </a:r>
            <a:r>
              <a:rPr lang="en-US" sz="2400" dirty="0"/>
              <a:t>!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6" name="Picture 2" descr="http://www.hq.nasa.gov/office/pao/History/diagrams/ad00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2209800"/>
            <a:ext cx="4570837" cy="3995674"/>
          </a:xfrm>
          <a:prstGeom prst="rect">
            <a:avLst/>
          </a:prstGeom>
          <a:noFill/>
        </p:spPr>
      </p:pic>
      <p:pic>
        <p:nvPicPr>
          <p:cNvPr id="1028" name="Picture 4" descr="http://4.bp.blogspot.com/_J-xsP0V6qCg/TRzVN1BV1YI/AAAAAAAAANg/oq0Ra0FAhq8/s400/80004_DB_Bldg_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286000"/>
            <a:ext cx="4618182" cy="3429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29405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Invent?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EVERYTHING including the Question</a:t>
            </a:r>
          </a:p>
          <a:p>
            <a:r>
              <a:rPr lang="en-US" dirty="0"/>
              <a:t>Ask WHY?</a:t>
            </a:r>
          </a:p>
          <a:p>
            <a:r>
              <a:rPr lang="en-US" dirty="0"/>
              <a:t>Sketch new ideas – create a ranking </a:t>
            </a:r>
          </a:p>
          <a:p>
            <a:r>
              <a:rPr lang="en-US" dirty="0"/>
              <a:t>Remember what you know</a:t>
            </a:r>
          </a:p>
          <a:p>
            <a:r>
              <a:rPr lang="en-US" dirty="0"/>
              <a:t>Question your assumptions</a:t>
            </a:r>
          </a:p>
          <a:p>
            <a:r>
              <a:rPr lang="en-US" dirty="0"/>
              <a:t>Take it to the extremes</a:t>
            </a:r>
          </a:p>
          <a:p>
            <a:r>
              <a:rPr lang="en-US" dirty="0"/>
              <a:t>Remember sustainability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01120" y="2713780"/>
            <a:ext cx="2100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accent1"/>
                </a:solidFill>
              </a:rPr>
              <a:t>Why baffles?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91087" y="2234663"/>
            <a:ext cx="6118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chemeClr val="accent1"/>
                </a:solidFill>
              </a:rPr>
              <a:t>Why not make deep flocculators more efficient?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50193" y="3919420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accent1"/>
                </a:solidFill>
              </a:rPr>
              <a:t>Mass is conserved </a:t>
            </a:r>
          </a:p>
        </p:txBody>
      </p:sp>
    </p:spTree>
    <p:extLst>
      <p:ext uri="{BB962C8B-B14F-4D97-AF65-F5344CB8AC3E}">
        <p14:creationId xmlns:p14="http://schemas.microsoft.com/office/powerpoint/2010/main" val="30112465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Beauty?</a:t>
            </a:r>
            <a:br>
              <a:rPr lang="en-US" dirty="0"/>
            </a:br>
            <a:r>
              <a:rPr lang="en-US" dirty="0"/>
              <a:t>Aesthetics matter!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Beauty in equations, algorithms, facilities, and in a healthy community</a:t>
            </a:r>
          </a:p>
        </p:txBody>
      </p:sp>
      <p:pic>
        <p:nvPicPr>
          <p:cNvPr id="4" name="Picture 1" descr="DSC01951.JPG"/>
          <p:cNvPicPr>
            <a:picLocks noGrp="1" noChangeAspect="1"/>
          </p:cNvPicPr>
          <p:nvPr isPhoto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384254" y="2925340"/>
            <a:ext cx="3192207" cy="239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0018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65760" y="2914207"/>
            <a:ext cx="1792769" cy="239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ttps://lh3.googleusercontent.com/-yKXpMhTHtOs/VeIATQxFXWI/AAAAAAAFksQ/oEUSSgDn8dg/s1024-Ic42/DSC0569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367" y="2925339"/>
            <a:ext cx="3192207" cy="239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4590" y="2423190"/>
            <a:ext cx="10118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La 34</a:t>
            </a:r>
          </a:p>
        </p:txBody>
      </p:sp>
      <p:sp>
        <p:nvSpPr>
          <p:cNvPr id="6" name="Rectangle 5"/>
          <p:cNvSpPr/>
          <p:nvPr/>
        </p:nvSpPr>
        <p:spPr>
          <a:xfrm>
            <a:off x="2384254" y="2402120"/>
            <a:ext cx="32223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Cuatro</a:t>
            </a:r>
            <a:r>
              <a:rPr lang="en-US" dirty="0"/>
              <a:t> </a:t>
            </a:r>
            <a:r>
              <a:rPr lang="en-US" dirty="0" err="1"/>
              <a:t>Comunidades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28635" y="2402120"/>
            <a:ext cx="17876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San </a:t>
            </a:r>
            <a:r>
              <a:rPr lang="en-US" dirty="0" err="1"/>
              <a:t>Matias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3272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what if we…</a:t>
            </a:r>
          </a:p>
          <a:p>
            <a:r>
              <a:rPr lang="en-US" dirty="0"/>
              <a:t>Requires a willingness to make mistakes</a:t>
            </a:r>
          </a:p>
          <a:p>
            <a:r>
              <a:rPr lang="en-US" dirty="0"/>
              <a:t>Play with geometry to generate new insights</a:t>
            </a:r>
          </a:p>
          <a:p>
            <a:r>
              <a:rPr lang="en-US" dirty="0"/>
              <a:t>Try to unearth and  revisit each design assumption</a:t>
            </a:r>
          </a:p>
          <a:p>
            <a:r>
              <a:rPr lang="en-US" dirty="0"/>
              <a:t>Remember physics and social context: know your constraints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Frugal and Generous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we are going to make the world a better place we will need to be frugal and generous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Frugal: careful about spending money or using things when you do not need to : using money or supplies in a very careful way</a:t>
            </a:r>
          </a:p>
          <a:p>
            <a:pPr marL="0" indent="0">
              <a:buNone/>
            </a:pPr>
            <a:r>
              <a:rPr lang="en-US" sz="2400" dirty="0"/>
              <a:t>Generous: freely giving or sharing money and other valuable things</a:t>
            </a:r>
          </a:p>
          <a:p>
            <a:pPr marL="0" indent="0">
              <a:buNone/>
            </a:pPr>
            <a:r>
              <a:rPr lang="en-US" sz="2400" dirty="0"/>
              <a:t>: providing more than the amount that is needed or normal : abundant or ample</a:t>
            </a:r>
          </a:p>
          <a:p>
            <a:pPr marL="0" indent="0">
              <a:buNone/>
            </a:pPr>
            <a:r>
              <a:rPr lang="en-US" sz="2400" dirty="0"/>
              <a:t>: showing kindness and concern for others</a:t>
            </a:r>
          </a:p>
          <a:p>
            <a:pPr marL="400050" lvl="1" indent="0">
              <a:buNone/>
            </a:pPr>
            <a:endParaRPr lang="en-US" sz="2000" dirty="0"/>
          </a:p>
        </p:txBody>
      </p:sp>
      <p:pic>
        <p:nvPicPr>
          <p:cNvPr id="1026" name="Picture 2" descr="http://www.merriam-webster.com/styles/default/images/interface/mwol2010_mw_logo_head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2" y="2591007"/>
            <a:ext cx="690563" cy="74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05718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you here?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important is passion or a connection with meaning in your choice of a career?</a:t>
            </a:r>
          </a:p>
          <a:p>
            <a:r>
              <a:rPr lang="en-US" dirty="0"/>
              <a:t>What will motivate you to get up and go to work every weekday morning?</a:t>
            </a:r>
          </a:p>
          <a:p>
            <a:r>
              <a:rPr lang="en-US" dirty="0"/>
              <a:t>What kind of design project do you want to do?</a:t>
            </a:r>
          </a:p>
          <a:p>
            <a:r>
              <a:rPr lang="en-US" dirty="0"/>
              <a:t>There is a tradeoff between creativity and “get it done fast”</a:t>
            </a:r>
          </a:p>
        </p:txBody>
      </p:sp>
    </p:spTree>
    <p:extLst>
      <p:ext uri="{BB962C8B-B14F-4D97-AF65-F5344CB8AC3E}">
        <p14:creationId xmlns:p14="http://schemas.microsoft.com/office/powerpoint/2010/main" val="15998792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best designers…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how changes in design constraints affect the geometry (rotate, invert, make it square, make it round…)</a:t>
            </a:r>
          </a:p>
          <a:p>
            <a:r>
              <a:rPr lang="en-US" dirty="0"/>
              <a:t>Create multiple graphs or sketches showing relationships</a:t>
            </a:r>
          </a:p>
          <a:p>
            <a:pPr lvl="1"/>
            <a:r>
              <a:rPr lang="en-US" dirty="0"/>
              <a:t>Text is NOT how you invent new ideas!</a:t>
            </a:r>
          </a:p>
          <a:p>
            <a:r>
              <a:rPr lang="en-US" dirty="0"/>
              <a:t>Don’t assume a constraint is set in stone</a:t>
            </a:r>
          </a:p>
          <a:p>
            <a:pPr lvl="1"/>
            <a:r>
              <a:rPr lang="en-US" dirty="0"/>
              <a:t>Exploring options quickly – fail fast!</a:t>
            </a:r>
          </a:p>
          <a:p>
            <a:r>
              <a:rPr lang="en-US" dirty="0"/>
              <a:t>Ask “why is this hard” and then figure out a way to make it easier</a:t>
            </a:r>
          </a:p>
          <a:p>
            <a:r>
              <a:rPr lang="en-US" dirty="0"/>
              <a:t>Understand </a:t>
            </a:r>
            <a:r>
              <a:rPr lang="en-US"/>
              <a:t>failure modes</a:t>
            </a:r>
            <a:endParaRPr lang="en-US" dirty="0"/>
          </a:p>
          <a:p>
            <a:r>
              <a:rPr lang="en-US" dirty="0"/>
              <a:t>Reflection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…create with geometry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 with geometry (stacked filters)</a:t>
            </a:r>
          </a:p>
          <a:p>
            <a:r>
              <a:rPr lang="en-US" dirty="0"/>
              <a:t>As scales change the optimal geometry can change radically (flocculators that switch from vertical to horizontal to pipes )</a:t>
            </a:r>
          </a:p>
          <a:p>
            <a:r>
              <a:rPr lang="en-US" dirty="0"/>
              <a:t>Ask what happens if we </a:t>
            </a:r>
          </a:p>
          <a:p>
            <a:pPr lvl="1"/>
            <a:r>
              <a:rPr lang="en-US" dirty="0"/>
              <a:t>Turn this 90 degrees </a:t>
            </a:r>
          </a:p>
          <a:p>
            <a:pPr lvl="1"/>
            <a:r>
              <a:rPr lang="en-US" dirty="0"/>
              <a:t>Rotate this so it lines up with the plate settlers</a:t>
            </a:r>
          </a:p>
          <a:p>
            <a:pPr lvl="1"/>
            <a:r>
              <a:rPr lang="en-US" dirty="0"/>
              <a:t>Try a different layout</a:t>
            </a:r>
          </a:p>
          <a:p>
            <a:r>
              <a:rPr lang="en-US" dirty="0"/>
              <a:t>Select the simple solutions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…use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aguaclara</a:t>
            </a:r>
            <a:r>
              <a:rPr lang="en-US" dirty="0"/>
              <a:t> code as needed. No need to recreate the code. </a:t>
            </a:r>
          </a:p>
          <a:p>
            <a:r>
              <a:rPr lang="en-US" dirty="0"/>
              <a:t>Investigate what others have done to solve similar problems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…write in a </a:t>
            </a:r>
            <a:r>
              <a:rPr lang="en-US" dirty="0" err="1"/>
              <a:t>Colab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Craft a report that can be read from top to bottom</a:t>
            </a:r>
          </a:p>
          <a:p>
            <a:r>
              <a:rPr lang="en-US" dirty="0"/>
              <a:t>Include sketches, equations, comparisons</a:t>
            </a:r>
          </a:p>
          <a:p>
            <a:r>
              <a:rPr lang="en-US" dirty="0"/>
              <a:t>Spell check</a:t>
            </a:r>
          </a:p>
          <a:p>
            <a:r>
              <a:rPr lang="en-US" dirty="0"/>
              <a:t>Proofread the entire document before submission</a:t>
            </a:r>
          </a:p>
          <a:p>
            <a:r>
              <a:rPr lang="en-US" dirty="0"/>
              <a:t>Explain your solution steps from objectives to constraints to algorithms to dimensions to layout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Historically the ideas from Capstone design projects have moved into the AguaClara Design Engine or became research projects</a:t>
            </a:r>
          </a:p>
          <a:p>
            <a:pPr lvl="1"/>
            <a:r>
              <a:rPr lang="en-US" sz="2400" dirty="0"/>
              <a:t>Flow controller – dose controller</a:t>
            </a:r>
          </a:p>
          <a:p>
            <a:pPr lvl="1"/>
            <a:r>
              <a:rPr lang="en-US" sz="2400" dirty="0"/>
              <a:t>Vertical flow flocculator design</a:t>
            </a:r>
          </a:p>
          <a:p>
            <a:pPr lvl="1"/>
            <a:r>
              <a:rPr lang="en-US" sz="2400" dirty="0"/>
              <a:t>Economic analysis of flocculator channel width</a:t>
            </a:r>
          </a:p>
          <a:p>
            <a:pPr lvl="1"/>
            <a:r>
              <a:rPr lang="en-US" sz="2400" dirty="0"/>
              <a:t>Arsenic removal</a:t>
            </a:r>
          </a:p>
          <a:p>
            <a:pPr lvl="1"/>
            <a:r>
              <a:rPr lang="en-US" sz="2400" dirty="0"/>
              <a:t>Small (1 L/s)  and large (1000 L/s) plants</a:t>
            </a:r>
          </a:p>
          <a:p>
            <a:pPr lvl="1"/>
            <a:r>
              <a:rPr lang="en-US" sz="2400" dirty="0"/>
              <a:t>Chlorinators</a:t>
            </a:r>
          </a:p>
          <a:p>
            <a:pPr lvl="1"/>
            <a:r>
              <a:rPr lang="en-US" sz="2400" dirty="0"/>
              <a:t>Enclosed </a:t>
            </a:r>
            <a:r>
              <a:rPr lang="en-US" sz="2400" dirty="0" err="1"/>
              <a:t>StaRS</a:t>
            </a:r>
            <a:r>
              <a:rPr lang="en-US" sz="2400" dirty="0"/>
              <a:t> Filters</a:t>
            </a:r>
          </a:p>
          <a:p>
            <a:pPr lvl="1"/>
            <a:r>
              <a:rPr lang="en-US" sz="2400" dirty="0"/>
              <a:t>New inlet system for </a:t>
            </a:r>
            <a:r>
              <a:rPr lang="en-US" sz="2400" dirty="0" err="1"/>
              <a:t>StaRS</a:t>
            </a:r>
            <a:r>
              <a:rPr lang="en-US" sz="2400" dirty="0"/>
              <a:t> Filters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498128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Project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Water Treatment Plant Designs for specific communities</a:t>
            </a:r>
          </a:p>
          <a:p>
            <a:r>
              <a:rPr lang="en-US" sz="2400" dirty="0"/>
              <a:t>Residuals management</a:t>
            </a:r>
          </a:p>
          <a:p>
            <a:r>
              <a:rPr lang="en-US" sz="2400" dirty="0"/>
              <a:t>Improved Entrance Tank</a:t>
            </a:r>
          </a:p>
          <a:p>
            <a:r>
              <a:rPr lang="en-US" sz="2400" dirty="0"/>
              <a:t>High flow Chemical Dose Controller</a:t>
            </a:r>
          </a:p>
          <a:p>
            <a:r>
              <a:rPr lang="en-US" sz="2400" dirty="0"/>
              <a:t>180+ L/s </a:t>
            </a:r>
            <a:r>
              <a:rPr lang="en-US" sz="2400" dirty="0" err="1"/>
              <a:t>Flocculator</a:t>
            </a:r>
            <a:endParaRPr lang="en-US" sz="2400" dirty="0"/>
          </a:p>
          <a:p>
            <a:r>
              <a:rPr lang="en-US" sz="2400" dirty="0"/>
              <a:t>100+ L/s Sedimentation Tank</a:t>
            </a:r>
          </a:p>
          <a:p>
            <a:r>
              <a:rPr lang="en-US" sz="2400" dirty="0"/>
              <a:t>Plant layout for 480 L/s</a:t>
            </a:r>
          </a:p>
          <a:p>
            <a:r>
              <a:rPr lang="en-US" sz="2400" dirty="0"/>
              <a:t>Pesticide removal with activated carbon</a:t>
            </a:r>
          </a:p>
          <a:p>
            <a:r>
              <a:rPr lang="en-US" sz="2400" dirty="0"/>
              <a:t>UV disinfection</a:t>
            </a:r>
          </a:p>
          <a:p>
            <a:r>
              <a:rPr lang="en-US" sz="2400" dirty="0"/>
              <a:t>AguaClara on a skid</a:t>
            </a:r>
          </a:p>
        </p:txBody>
      </p:sp>
    </p:spTree>
    <p:extLst>
      <p:ext uri="{BB962C8B-B14F-4D97-AF65-F5344CB8AC3E}">
        <p14:creationId xmlns:p14="http://schemas.microsoft.com/office/powerpoint/2010/main" val="258609572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opportunities for learning new things are incredible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very short walk to the edge of knowledge</a:t>
            </a:r>
          </a:p>
          <a:p>
            <a:r>
              <a:rPr lang="en-US" dirty="0"/>
              <a:t>There is always potential for evolution in theory, design, and practice</a:t>
            </a:r>
          </a:p>
          <a:p>
            <a:r>
              <a:rPr lang="en-US" dirty="0"/>
              <a:t>Evolution doesn’t necessarily take you to the best solution!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21306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Major improvements to water treatment technologies are still possible!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Innovation can be a big break from evolution (or from state-of-the-art) </a:t>
            </a:r>
          </a:p>
          <a:p>
            <a:pPr lvl="1"/>
            <a:r>
              <a:rPr lang="en-US" dirty="0"/>
              <a:t>Dose controller</a:t>
            </a:r>
          </a:p>
          <a:p>
            <a:pPr lvl="1"/>
            <a:r>
              <a:rPr lang="en-US" dirty="0"/>
              <a:t>Stacked rapid sand filters</a:t>
            </a:r>
          </a:p>
          <a:p>
            <a:r>
              <a:rPr lang="en-US" dirty="0"/>
              <a:t>Dramatic changes in design targets (</a:t>
            </a:r>
            <a:r>
              <a:rPr lang="en-US" dirty="0" err="1"/>
              <a:t>W</a:t>
            </a:r>
            <a:r>
              <a:rPr lang="en-US" baseline="-25000" dirty="0" err="1"/>
              <a:t>Sed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Sedup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c</a:t>
            </a:r>
            <a:r>
              <a:rPr lang="en-US" dirty="0"/>
              <a:t>, </a:t>
            </a:r>
            <a:r>
              <a:rPr lang="en-US" dirty="0" err="1">
                <a:ea typeface="SimHei" pitchFamily="49" charset="-122"/>
              </a:rPr>
              <a:t>G</a:t>
            </a:r>
            <a:r>
              <a:rPr lang="en-US" baseline="-25000" dirty="0" err="1"/>
              <a:t>Floc</a:t>
            </a:r>
            <a:r>
              <a:rPr lang="en-US" dirty="0"/>
              <a:t>, depth of floc blanket)</a:t>
            </a:r>
          </a:p>
          <a:p>
            <a:r>
              <a:rPr lang="en-US" dirty="0"/>
              <a:t>Try extreme conditions and learn what fails or perhaps find unexpected success!</a:t>
            </a:r>
          </a:p>
          <a:p>
            <a:pPr lvl="1"/>
            <a:r>
              <a:rPr lang="en-US" dirty="0"/>
              <a:t>Settlers and diffusers!</a:t>
            </a:r>
          </a:p>
        </p:txBody>
      </p:sp>
    </p:spTree>
    <p:extLst>
      <p:ext uri="{BB962C8B-B14F-4D97-AF65-F5344CB8AC3E}">
        <p14:creationId xmlns:p14="http://schemas.microsoft.com/office/powerpoint/2010/main" val="275158149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Invention are born in a context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never perfected an invention that I did not think about in terms of the service it might give others...I find out what the world needs, then I proceed to invent it. -Thomas Edison</a:t>
            </a:r>
          </a:p>
          <a:p>
            <a:r>
              <a:rPr lang="en-US" dirty="0"/>
              <a:t>Learn the history and current state of the technology</a:t>
            </a:r>
          </a:p>
          <a:p>
            <a:r>
              <a:rPr lang="en-US" dirty="0"/>
              <a:t>Then question it all and proceed to Invent</a:t>
            </a:r>
          </a:p>
        </p:txBody>
      </p:sp>
    </p:spTree>
    <p:extLst>
      <p:ext uri="{BB962C8B-B14F-4D97-AF65-F5344CB8AC3E}">
        <p14:creationId xmlns:p14="http://schemas.microsoft.com/office/powerpoint/2010/main" val="50275537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Innovators Build Bridges between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connections with completely different networks</a:t>
            </a:r>
          </a:p>
          <a:p>
            <a:pPr lvl="1"/>
            <a:r>
              <a:rPr lang="en-US" dirty="0"/>
              <a:t>Get outside your social class, your country, your business, your university</a:t>
            </a:r>
          </a:p>
          <a:p>
            <a:pPr lvl="1"/>
            <a:r>
              <a:rPr lang="en-US" dirty="0"/>
              <a:t>Get diverse experiences, take things apart, experiment, fail, </a:t>
            </a:r>
            <a:r>
              <a:rPr lang="en-US" b="1" dirty="0"/>
              <a:t>observe…</a:t>
            </a:r>
          </a:p>
          <a:p>
            <a:r>
              <a:rPr lang="en-US" b="1" dirty="0"/>
              <a:t>Flocculate Ideas!</a:t>
            </a:r>
          </a:p>
          <a:p>
            <a:r>
              <a:rPr lang="en-US" b="1" dirty="0"/>
              <a:t>Be a node!</a:t>
            </a:r>
          </a:p>
          <a:p>
            <a:endParaRPr lang="en-US" dirty="0"/>
          </a:p>
        </p:txBody>
      </p:sp>
      <p:pic>
        <p:nvPicPr>
          <p:cNvPr id="1026" name="Picture 2" descr="Image result for nodes in a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40005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210425" y="5219699"/>
            <a:ext cx="238125" cy="257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860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 of an Engineer are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at using Google?</a:t>
            </a:r>
          </a:p>
          <a:p>
            <a:r>
              <a:rPr lang="en-US" dirty="0"/>
              <a:t>Satisfied with making one design at a time?</a:t>
            </a:r>
          </a:p>
          <a:p>
            <a:r>
              <a:rPr lang="en-US" dirty="0"/>
              <a:t>Able to think about the context and create new solutions and new algorithms?</a:t>
            </a:r>
          </a:p>
          <a:p>
            <a:r>
              <a:rPr lang="en-US" dirty="0"/>
              <a:t>Able to generalize the problem and the solution</a:t>
            </a:r>
          </a:p>
          <a:p>
            <a:r>
              <a:rPr lang="en-US" dirty="0"/>
              <a:t>Intrigued by the possibility of creating new systems (and jigs)?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82552" y="1669212"/>
            <a:ext cx="4114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accent4"/>
                </a:solidFill>
              </a:rPr>
              <a:t>Did you need Cornell for this?</a:t>
            </a:r>
          </a:p>
        </p:txBody>
      </p:sp>
    </p:spTree>
    <p:extLst>
      <p:ext uri="{BB962C8B-B14F-4D97-AF65-F5344CB8AC3E}">
        <p14:creationId xmlns:p14="http://schemas.microsoft.com/office/powerpoint/2010/main" val="15882575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SWOT 2021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WOT 2021" id="{306B4164-DC53-4581-8FA2-40B7F9389F30}" vid="{98F8E750-724B-47D5-9A8C-6ABDA1DBFE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8363</TotalTime>
  <Words>1484</Words>
  <Application>Microsoft Office PowerPoint</Application>
  <PresentationFormat>Widescreen</PresentationFormat>
  <Paragraphs>180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Candara</vt:lpstr>
      <vt:lpstr>Wingdings</vt:lpstr>
      <vt:lpstr>Times New Roman</vt:lpstr>
      <vt:lpstr>Arial</vt:lpstr>
      <vt:lpstr>SWOT 2021</vt:lpstr>
      <vt:lpstr>Invent</vt:lpstr>
      <vt:lpstr>Why are you here?</vt:lpstr>
      <vt:lpstr>History of Projects</vt:lpstr>
      <vt:lpstr>Project Ideas</vt:lpstr>
      <vt:lpstr>The opportunities for learning new things are incredible</vt:lpstr>
      <vt:lpstr>Major improvements to water treatment technologies are still possible! </vt:lpstr>
      <vt:lpstr>Invention are born in a context</vt:lpstr>
      <vt:lpstr>Innovators Build Bridges between Networks</vt:lpstr>
      <vt:lpstr>What kind of an Engineer are you?</vt:lpstr>
      <vt:lpstr>Are you Ready for the Transition to Mass Production?</vt:lpstr>
      <vt:lpstr>AguaClara Introduces Mass Production of Designs</vt:lpstr>
      <vt:lpstr>Jigs:  Can you connect this to AguaClara?</vt:lpstr>
      <vt:lpstr>Jigs…</vt:lpstr>
      <vt:lpstr>Jigs: Provide control and repeatability for production work</vt:lpstr>
      <vt:lpstr>Evolution of how engineers created drawings</vt:lpstr>
      <vt:lpstr>How do you Invent?</vt:lpstr>
      <vt:lpstr>Beauty? Aesthetics matter!</vt:lpstr>
      <vt:lpstr>Innovation</vt:lpstr>
      <vt:lpstr>Frugal and Generous</vt:lpstr>
      <vt:lpstr>The best designers…</vt:lpstr>
      <vt:lpstr>…create with geometry</vt:lpstr>
      <vt:lpstr>…use tools</vt:lpstr>
      <vt:lpstr>…write in a Colab 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Design Reflections</dc:title>
  <dc:creator>mw24</dc:creator>
  <cp:lastModifiedBy>Monroe Weber-Shirk</cp:lastModifiedBy>
  <cp:revision>401</cp:revision>
  <cp:lastPrinted>2017-10-18T15:42:17Z</cp:lastPrinted>
  <dcterms:created xsi:type="dcterms:W3CDTF">2010-11-27T13:46:58Z</dcterms:created>
  <dcterms:modified xsi:type="dcterms:W3CDTF">2020-10-25T10:45:28Z</dcterms:modified>
</cp:coreProperties>
</file>