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9" r:id="rId1"/>
  </p:sldMasterIdLst>
  <p:notesMasterIdLst>
    <p:notesMasterId r:id="rId5"/>
  </p:notesMasterIdLst>
  <p:handoutMasterIdLst>
    <p:handoutMasterId r:id="rId6"/>
  </p:handoutMasterIdLst>
  <p:sldIdLst>
    <p:sldId id="696" r:id="rId2"/>
    <p:sldId id="697" r:id="rId3"/>
    <p:sldId id="698" r:id="rId4"/>
  </p:sldIdLst>
  <p:sldSz cx="12192000" cy="6858000"/>
  <p:notesSz cx="7315200" cy="9601200"/>
  <p:embeddedFontLst>
    <p:embeddedFont>
      <p:font typeface="Candara" panose="020E0502030303020204" pitchFamily="34" charset="0"/>
      <p:regular r:id="rId7"/>
      <p:bold r:id="rId8"/>
      <p:italic r:id="rId9"/>
      <p:boldItalic r:id="rId10"/>
    </p:embeddedFont>
  </p:embeddedFontLst>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300BE"/>
    <a:srgbClr val="98B7D0"/>
    <a:srgbClr val="A8C0D5"/>
    <a:srgbClr val="A7D3FF"/>
    <a:srgbClr val="FFFFFF"/>
    <a:srgbClr val="260AF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7" autoAdjust="0"/>
    <p:restoredTop sz="80145" autoAdjust="0"/>
  </p:normalViewPr>
  <p:slideViewPr>
    <p:cSldViewPr snapToGrid="0">
      <p:cViewPr varScale="1">
        <p:scale>
          <a:sx n="56" d="100"/>
          <a:sy n="56" d="100"/>
        </p:scale>
        <p:origin x="84" y="13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074"/>
    </p:cViewPr>
  </p:sorterViewPr>
  <p:notesViewPr>
    <p:cSldViewPr snapToGrid="0">
      <p:cViewPr varScale="1">
        <p:scale>
          <a:sx n="97" d="100"/>
          <a:sy n="97" d="100"/>
        </p:scale>
        <p:origin x="-3396"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presProps" Target="presProps.xml"/><Relationship Id="rId5" Type="http://schemas.openxmlformats.org/officeDocument/2006/relationships/notesMaster" Target="notesMasters/notesMaster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3654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36548" name="Rectangle 4"/>
          <p:cNvSpPr>
            <a:spLocks noGrp="1" noChangeArrowheads="1"/>
          </p:cNvSpPr>
          <p:nvPr>
            <p:ph type="ftr" sz="quarter" idx="2"/>
          </p:nvPr>
        </p:nvSpPr>
        <p:spPr bwMode="auto">
          <a:xfrm>
            <a:off x="0" y="9120188"/>
            <a:ext cx="4620126"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r>
              <a:rPr lang="en-US" dirty="0"/>
              <a:t>CEE 4540: Sustainable Municipal Drinking Water Treatment</a:t>
            </a:r>
          </a:p>
          <a:p>
            <a:r>
              <a:rPr lang="en-US" dirty="0"/>
              <a:t>Monroe Weber-Shirk</a:t>
            </a:r>
          </a:p>
        </p:txBody>
      </p:sp>
      <p:sp>
        <p:nvSpPr>
          <p:cNvPr id="23654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16973AC-70A6-460A-9365-52EFF315AB2D}" type="slidenum">
              <a:rPr lang="en-US"/>
              <a:pPr/>
              <a:t>‹#›</a:t>
            </a:fld>
            <a:endParaRPr lang="en-US"/>
          </a:p>
        </p:txBody>
      </p:sp>
    </p:spTree>
    <p:extLst>
      <p:ext uri="{BB962C8B-B14F-4D97-AF65-F5344CB8AC3E}">
        <p14:creationId xmlns:p14="http://schemas.microsoft.com/office/powerpoint/2010/main" val="2409749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4096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409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096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96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4096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4680736C-C557-4F27-A92F-FA435A243315}" type="slidenum">
              <a:rPr lang="en-US"/>
              <a:pPr/>
              <a:t>‹#›</a:t>
            </a:fld>
            <a:endParaRPr lang="en-US"/>
          </a:p>
        </p:txBody>
      </p:sp>
    </p:spTree>
    <p:extLst>
      <p:ext uri="{BB962C8B-B14F-4D97-AF65-F5344CB8AC3E}">
        <p14:creationId xmlns:p14="http://schemas.microsoft.com/office/powerpoint/2010/main" val="4661384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80736C-C557-4F27-A92F-FA435A243315}" type="slidenum">
              <a:rPr lang="en-US" smtClean="0"/>
              <a:pPr/>
              <a:t>2</a:t>
            </a:fld>
            <a:endParaRPr lang="en-US"/>
          </a:p>
        </p:txBody>
      </p:sp>
    </p:spTree>
    <p:extLst>
      <p:ext uri="{BB962C8B-B14F-4D97-AF65-F5344CB8AC3E}">
        <p14:creationId xmlns:p14="http://schemas.microsoft.com/office/powerpoint/2010/main" val="256362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8B9773DC-30E4-4D7B-BE39-DC7A60F52E3C}" type="slidenum">
              <a:rPr lang="en-US" smtClean="0"/>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905788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FA229C3-0E40-4875-A9B1-F625C8A010F6}" type="slidenum">
              <a:rPr lang="en-US" smtClean="0"/>
              <a:pPr/>
              <a:t>‹#›</a:t>
            </a:fld>
            <a:endParaRPr lang="en-US"/>
          </a:p>
        </p:txBody>
      </p:sp>
    </p:spTree>
    <p:extLst>
      <p:ext uri="{BB962C8B-B14F-4D97-AF65-F5344CB8AC3E}">
        <p14:creationId xmlns:p14="http://schemas.microsoft.com/office/powerpoint/2010/main" val="145522287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1AABE8-AEF9-4391-A01F-892C0647BA32}" type="slidenum">
              <a:rPr lang="en-US" smtClean="0"/>
              <a:pPr/>
              <a:t>‹#›</a:t>
            </a:fld>
            <a:endParaRPr lang="en-US"/>
          </a:p>
        </p:txBody>
      </p:sp>
    </p:spTree>
    <p:extLst>
      <p:ext uri="{BB962C8B-B14F-4D97-AF65-F5344CB8AC3E}">
        <p14:creationId xmlns:p14="http://schemas.microsoft.com/office/powerpoint/2010/main" val="37974608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1EC1A97-027D-45FE-BB39-88B0AE9074F7}" type="slidenum">
              <a:rPr lang="en-US" smtClean="0"/>
              <a:pPr/>
              <a:t>‹#›</a:t>
            </a:fld>
            <a:endParaRPr lang="en-US"/>
          </a:p>
        </p:txBody>
      </p:sp>
    </p:spTree>
    <p:extLst>
      <p:ext uri="{BB962C8B-B14F-4D97-AF65-F5344CB8AC3E}">
        <p14:creationId xmlns:p14="http://schemas.microsoft.com/office/powerpoint/2010/main" val="26292379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B730FA-ABC7-4FED-9881-24AA3891AF8D}" type="slidenum">
              <a:rPr lang="en-US" smtClean="0"/>
              <a:pPr/>
              <a:t>‹#›</a:t>
            </a:fld>
            <a:endParaRPr lang="en-US"/>
          </a:p>
        </p:txBody>
      </p:sp>
    </p:spTree>
    <p:extLst>
      <p:ext uri="{BB962C8B-B14F-4D97-AF65-F5344CB8AC3E}">
        <p14:creationId xmlns:p14="http://schemas.microsoft.com/office/powerpoint/2010/main" val="330266525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0852BCA-5247-492F-B773-1A25DC30035F}" type="slidenum">
              <a:rPr lang="en-US" smtClean="0"/>
              <a:pPr/>
              <a:t>‹#›</a:t>
            </a:fld>
            <a:endParaRPr lang="en-US"/>
          </a:p>
        </p:txBody>
      </p:sp>
    </p:spTree>
    <p:extLst>
      <p:ext uri="{BB962C8B-B14F-4D97-AF65-F5344CB8AC3E}">
        <p14:creationId xmlns:p14="http://schemas.microsoft.com/office/powerpoint/2010/main" val="27677246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HN" dirty="0"/>
          </a:p>
        </p:txBody>
      </p:sp>
      <p:sp>
        <p:nvSpPr>
          <p:cNvPr id="3" name="Date Placeholder 2"/>
          <p:cNvSpPr>
            <a:spLocks noGrp="1"/>
          </p:cNvSpPr>
          <p:nvPr>
            <p:ph type="dt" sz="half" idx="10"/>
          </p:nvPr>
        </p:nvSpPr>
        <p:spPr/>
        <p:txBody>
          <a:bodyPr/>
          <a:lstStyle/>
          <a:p>
            <a:fld id="{216E0E02-55D8-4A62-964B-783B05293A72}" type="datetimeFigureOut">
              <a:rPr lang="es-HN" smtClean="0"/>
              <a:t>23/3/2023</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12AE7274-3B8E-4316-81F7-62670536CD68}" type="slidenum">
              <a:rPr lang="es-HN" smtClean="0"/>
              <a:t>‹#›</a:t>
            </a:fld>
            <a:endParaRPr lang="es-HN"/>
          </a:p>
        </p:txBody>
      </p:sp>
      <p:sp>
        <p:nvSpPr>
          <p:cNvPr id="7" name="Text Placeholder 6"/>
          <p:cNvSpPr>
            <a:spLocks noGrp="1"/>
          </p:cNvSpPr>
          <p:nvPr>
            <p:ph type="body" sz="quarter" idx="13"/>
          </p:nvPr>
        </p:nvSpPr>
        <p:spPr>
          <a:xfrm>
            <a:off x="457200" y="1524000"/>
            <a:ext cx="81534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dirty="0"/>
          </a:p>
        </p:txBody>
      </p:sp>
    </p:spTree>
    <p:extLst>
      <p:ext uri="{BB962C8B-B14F-4D97-AF65-F5344CB8AC3E}">
        <p14:creationId xmlns:p14="http://schemas.microsoft.com/office/powerpoint/2010/main" val="4215383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solidFill>
                <a:srgbClr val="663300"/>
              </a:solidFill>
            </a:endParaRPr>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solidFill>
                <a:srgbClr val="663300"/>
              </a:solidFill>
            </a:endParaRPr>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AC549AFB-E333-448D-936A-93764BCE94B3}" type="slidenum">
              <a:rPr lang="en-US" smtClean="0">
                <a:solidFill>
                  <a:srgbClr val="663300"/>
                </a:solidFill>
              </a:rPr>
              <a:pPr/>
              <a:t>‹#›</a:t>
            </a:fld>
            <a:endParaRPr lang="en-US">
              <a:solidFill>
                <a:srgbClr val="663300"/>
              </a:solidFill>
            </a:endParaRPr>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5123247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B8FE52-94C3-4CD2-9E0D-4693E08AFC1F}"/>
              </a:ext>
            </a:extLst>
          </p:cNvPr>
          <p:cNvPicPr>
            <a:picLocks noChangeAspect="1"/>
          </p:cNvPicPr>
          <p:nvPr/>
        </p:nvPicPr>
        <p:blipFill>
          <a:blip r:embed="rId2"/>
          <a:stretch>
            <a:fillRect/>
          </a:stretch>
        </p:blipFill>
        <p:spPr>
          <a:xfrm>
            <a:off x="7624512" y="2734191"/>
            <a:ext cx="4110288" cy="4123809"/>
          </a:xfrm>
          <a:prstGeom prst="rect">
            <a:avLst/>
          </a:prstGeom>
        </p:spPr>
      </p:pic>
      <p:sp>
        <p:nvSpPr>
          <p:cNvPr id="3" name="Title 2">
            <a:extLst>
              <a:ext uri="{FF2B5EF4-FFF2-40B4-BE49-F238E27FC236}">
                <a16:creationId xmlns:a16="http://schemas.microsoft.com/office/drawing/2014/main" id="{296BBCB0-ABDD-481A-BCED-2D509D004838}"/>
              </a:ext>
            </a:extLst>
          </p:cNvPr>
          <p:cNvSpPr>
            <a:spLocks noGrp="1"/>
          </p:cNvSpPr>
          <p:nvPr>
            <p:ph type="title"/>
          </p:nvPr>
        </p:nvSpPr>
        <p:spPr/>
        <p:txBody>
          <a:bodyPr/>
          <a:lstStyle/>
          <a:p>
            <a:r>
              <a:rPr lang="en-US" dirty="0"/>
              <a:t>The great Filtration Mystery</a:t>
            </a:r>
          </a:p>
        </p:txBody>
      </p:sp>
      <p:sp>
        <p:nvSpPr>
          <p:cNvPr id="4" name="Content Placeholder 3">
            <a:extLst>
              <a:ext uri="{FF2B5EF4-FFF2-40B4-BE49-F238E27FC236}">
                <a16:creationId xmlns:a16="http://schemas.microsoft.com/office/drawing/2014/main" id="{0321E9DE-BFFD-485D-A405-DB706EA58355}"/>
              </a:ext>
            </a:extLst>
          </p:cNvPr>
          <p:cNvSpPr>
            <a:spLocks noGrp="1"/>
          </p:cNvSpPr>
          <p:nvPr>
            <p:ph idx="1"/>
          </p:nvPr>
        </p:nvSpPr>
        <p:spPr>
          <a:xfrm>
            <a:off x="457200" y="1600200"/>
            <a:ext cx="6710112" cy="4525963"/>
          </a:xfrm>
        </p:spPr>
        <p:txBody>
          <a:bodyPr/>
          <a:lstStyle/>
          <a:p>
            <a:r>
              <a:rPr lang="en-US" dirty="0"/>
              <a:t>Head loss through the filter increases close to linearly with time</a:t>
            </a:r>
          </a:p>
          <a:p>
            <a:r>
              <a:rPr lang="en-US" dirty="0"/>
              <a:t>But if we look at a pore and think about how it contacts as particles deposit we would expect head loss to increase at an increasing rate as the pore constricts</a:t>
            </a:r>
          </a:p>
          <a:p>
            <a:r>
              <a:rPr lang="en-US" dirty="0"/>
              <a:t>So why does head loss increase linearly with time?</a:t>
            </a:r>
          </a:p>
        </p:txBody>
      </p:sp>
      <p:pic>
        <p:nvPicPr>
          <p:cNvPr id="5" name="Picture 4">
            <a:extLst>
              <a:ext uri="{FF2B5EF4-FFF2-40B4-BE49-F238E27FC236}">
                <a16:creationId xmlns:a16="http://schemas.microsoft.com/office/drawing/2014/main" id="{61F6FDA0-ED2D-4145-B882-0CD3B89E10FF}"/>
              </a:ext>
            </a:extLst>
          </p:cNvPr>
          <p:cNvPicPr>
            <a:picLocks noChangeAspect="1"/>
          </p:cNvPicPr>
          <p:nvPr/>
        </p:nvPicPr>
        <p:blipFill>
          <a:blip r:embed="rId3"/>
          <a:stretch>
            <a:fillRect/>
          </a:stretch>
        </p:blipFill>
        <p:spPr>
          <a:xfrm>
            <a:off x="7167312" y="1352353"/>
            <a:ext cx="5024688" cy="3207402"/>
          </a:xfrm>
          <a:prstGeom prst="rect">
            <a:avLst/>
          </a:prstGeom>
        </p:spPr>
      </p:pic>
    </p:spTree>
    <p:extLst>
      <p:ext uri="{BB962C8B-B14F-4D97-AF65-F5344CB8AC3E}">
        <p14:creationId xmlns:p14="http://schemas.microsoft.com/office/powerpoint/2010/main" val="25837095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3C49-93A7-423F-90B8-CE98DC3120C6}"/>
              </a:ext>
            </a:extLst>
          </p:cNvPr>
          <p:cNvSpPr>
            <a:spLocks noGrp="1"/>
          </p:cNvSpPr>
          <p:nvPr>
            <p:ph type="title"/>
          </p:nvPr>
        </p:nvSpPr>
        <p:spPr/>
        <p:txBody>
          <a:bodyPr/>
          <a:lstStyle/>
          <a:p>
            <a:r>
              <a:rPr lang="en-US" dirty="0"/>
              <a:t>If a sand filter is 20 cm deep and the sand grains are 0.5 mm in diameter…</a:t>
            </a:r>
          </a:p>
        </p:txBody>
      </p:sp>
      <p:sp>
        <p:nvSpPr>
          <p:cNvPr id="3" name="Content Placeholder 2">
            <a:extLst>
              <a:ext uri="{FF2B5EF4-FFF2-40B4-BE49-F238E27FC236}">
                <a16:creationId xmlns:a16="http://schemas.microsoft.com/office/drawing/2014/main" id="{26CF6C19-4833-4497-8337-09AC81DBBC4E}"/>
              </a:ext>
            </a:extLst>
          </p:cNvPr>
          <p:cNvSpPr>
            <a:spLocks noGrp="1"/>
          </p:cNvSpPr>
          <p:nvPr>
            <p:ph idx="1"/>
          </p:nvPr>
        </p:nvSpPr>
        <p:spPr/>
        <p:txBody>
          <a:bodyPr/>
          <a:lstStyle/>
          <a:p>
            <a:r>
              <a:rPr lang="en-US" dirty="0"/>
              <a:t>How many sand grains does the water flow past (or how many pores does it flow through) on its way through the filter? (Ignore how the sand packs and assume that each sand grain occupies a little cube)</a:t>
            </a:r>
          </a:p>
          <a:p>
            <a:endParaRPr lang="en-US" dirty="0"/>
          </a:p>
          <a:p>
            <a:r>
              <a:rPr lang="en-US" dirty="0"/>
              <a:t>Note that there is 1 pore or flow constriction per sand grain in a filter</a:t>
            </a:r>
          </a:p>
          <a:p>
            <a:r>
              <a:rPr lang="en-US" dirty="0"/>
              <a:t>Hint the number of sand grains is a dimensionless number. You have two lengths! How can you get a dimensionless result?</a:t>
            </a:r>
          </a:p>
        </p:txBody>
      </p:sp>
    </p:spTree>
    <p:extLst>
      <p:ext uri="{BB962C8B-B14F-4D97-AF65-F5344CB8AC3E}">
        <p14:creationId xmlns:p14="http://schemas.microsoft.com/office/powerpoint/2010/main" val="39750062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EE83-A511-44F7-B3E7-721E34B3C6FA}"/>
              </a:ext>
            </a:extLst>
          </p:cNvPr>
          <p:cNvSpPr>
            <a:spLocks noGrp="1"/>
          </p:cNvSpPr>
          <p:nvPr>
            <p:ph type="title"/>
          </p:nvPr>
        </p:nvSpPr>
        <p:spPr/>
        <p:txBody>
          <a:bodyPr/>
          <a:lstStyle/>
          <a:p>
            <a:r>
              <a:rPr lang="en-US" dirty="0"/>
              <a:t>If the head loss for water flowing through one “clogged” sand pore is 1 mm…</a:t>
            </a:r>
          </a:p>
        </p:txBody>
      </p:sp>
      <p:sp>
        <p:nvSpPr>
          <p:cNvPr id="3" name="Content Placeholder 2">
            <a:extLst>
              <a:ext uri="{FF2B5EF4-FFF2-40B4-BE49-F238E27FC236}">
                <a16:creationId xmlns:a16="http://schemas.microsoft.com/office/drawing/2014/main" id="{8D7BD835-DD5E-4E11-AA50-BE8C666BB931}"/>
              </a:ext>
            </a:extLst>
          </p:cNvPr>
          <p:cNvSpPr>
            <a:spLocks noGrp="1"/>
          </p:cNvSpPr>
          <p:nvPr>
            <p:ph idx="1"/>
          </p:nvPr>
        </p:nvSpPr>
        <p:spPr/>
        <p:txBody>
          <a:bodyPr/>
          <a:lstStyle/>
          <a:p>
            <a:r>
              <a:rPr lang="en-US" dirty="0"/>
              <a:t>How much head loss will there be when all the pores are clogged? </a:t>
            </a:r>
          </a:p>
          <a:p>
            <a:r>
              <a:rPr lang="en-US" dirty="0"/>
              <a:t>How much head loss will there be when half of the pores are clogged?</a:t>
            </a:r>
          </a:p>
          <a:p>
            <a:endParaRPr lang="en-US" dirty="0"/>
          </a:p>
          <a:p>
            <a:r>
              <a:rPr lang="en-US" dirty="0"/>
              <a:t>Remember head loss adds when in series (but now when in parallel) . Head loss is like voltage drop across </a:t>
            </a:r>
            <a:r>
              <a:rPr lang="en-US"/>
              <a:t>a resistor.</a:t>
            </a:r>
            <a:endParaRPr lang="en-US" dirty="0"/>
          </a:p>
        </p:txBody>
      </p:sp>
    </p:spTree>
    <p:extLst>
      <p:ext uri="{BB962C8B-B14F-4D97-AF65-F5344CB8AC3E}">
        <p14:creationId xmlns:p14="http://schemas.microsoft.com/office/powerpoint/2010/main" val="2937858699"/>
      </p:ext>
    </p:extLst>
  </p:cSld>
  <p:clrMapOvr>
    <a:masterClrMapping/>
  </p:clrMapOvr>
  <p:transition>
    <p:fade/>
  </p:transition>
</p:sld>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Template>
  <TotalTime>271809</TotalTime>
  <Words>229</Words>
  <Application>Microsoft Office PowerPoint</Application>
  <PresentationFormat>Widescreen</PresentationFormat>
  <Paragraphs>15</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Candara</vt:lpstr>
      <vt:lpstr>Times New Roman</vt:lpstr>
      <vt:lpstr>Wingdings</vt:lpstr>
      <vt:lpstr>SWOT 2021</vt:lpstr>
      <vt:lpstr>The great Filtration Mystery</vt:lpstr>
      <vt:lpstr>If a sand filter is 20 cm deep and the sand grains are 0.5 mm in diameter…</vt:lpstr>
      <vt:lpstr>If the head loss for water flowing through one “clogged” sand pore is 1 mm…</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Treatment</dc:title>
  <dc:creator>Monroe Weber-Shirk</dc:creator>
  <cp:lastModifiedBy>Monroe Weber-Shirk</cp:lastModifiedBy>
  <cp:revision>7554</cp:revision>
  <dcterms:created xsi:type="dcterms:W3CDTF">2004-08-02T19:16:35Z</dcterms:created>
  <dcterms:modified xsi:type="dcterms:W3CDTF">2023-03-23T17:52:17Z</dcterms:modified>
</cp:coreProperties>
</file>