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0" r:id="rId3"/>
    <p:sldId id="260" r:id="rId4"/>
    <p:sldId id="281" r:id="rId5"/>
    <p:sldId id="282" r:id="rId6"/>
    <p:sldId id="283" r:id="rId7"/>
    <p:sldId id="284" r:id="rId8"/>
    <p:sldId id="285" r:id="rId9"/>
    <p:sldId id="304" r:id="rId10"/>
    <p:sldId id="305" r:id="rId11"/>
    <p:sldId id="306" r:id="rId12"/>
    <p:sldId id="303" r:id="rId13"/>
  </p:sldIdLst>
  <p:sldSz cx="12192000" cy="6858000"/>
  <p:notesSz cx="7315200" cy="9601200"/>
  <p:embeddedFontLst>
    <p:embeddedFont>
      <p:font typeface="Candara" panose="020E050203030302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76" autoAdjust="0"/>
  </p:normalViewPr>
  <p:slideViewPr>
    <p:cSldViewPr>
      <p:cViewPr varScale="1">
        <p:scale>
          <a:sx n="84" d="100"/>
          <a:sy n="84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2ADAA-5274-44F0-921D-DF00A526781E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Photo credit to </a:t>
            </a:r>
            <a:r>
              <a:rPr lang="en-US" noProof="0" dirty="0" err="1"/>
              <a:t>Yitzy</a:t>
            </a:r>
            <a:r>
              <a:rPr lang="en-US" baseline="0" noProof="0" dirty="0"/>
              <a:t> </a:t>
            </a:r>
            <a:r>
              <a:rPr lang="en-US" baseline="0" noProof="0" dirty="0" err="1"/>
              <a:t>Rosenburg</a:t>
            </a:r>
            <a:r>
              <a:rPr lang="en-US" baseline="0" noProof="0" dirty="0"/>
              <a:t>, 2019</a:t>
            </a:r>
          </a:p>
          <a:p>
            <a:endParaRPr lang="en-US" baseline="0" noProof="0" dirty="0"/>
          </a:p>
          <a:p>
            <a:r>
              <a:rPr lang="en-US" baseline="0" noProof="0" dirty="0"/>
              <a:t>Add expectation that student come to class!</a:t>
            </a:r>
          </a:p>
          <a:p>
            <a:endParaRPr lang="en-US" baseline="0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845AC-0209-4FA5-B9FE-E78A6BD860AA}" type="slidenum">
              <a:rPr lang="en-US"/>
              <a:pPr/>
              <a:t>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 err="1"/>
              <a:t>Explain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</a:t>
            </a:r>
            <a:r>
              <a:rPr lang="es-HN" dirty="0" err="1"/>
              <a:t>challenges</a:t>
            </a:r>
            <a:r>
              <a:rPr lang="es-HN" dirty="0"/>
              <a:t> and </a:t>
            </a:r>
            <a:r>
              <a:rPr lang="es-HN" dirty="0" err="1"/>
              <a:t>due</a:t>
            </a:r>
            <a:r>
              <a:rPr lang="es-HN" dirty="0"/>
              <a:t> dates</a:t>
            </a:r>
          </a:p>
          <a:p>
            <a:r>
              <a:rPr lang="es-HN" dirty="0" err="1"/>
              <a:t>Initial</a:t>
            </a:r>
            <a:r>
              <a:rPr lang="es-HN" baseline="0" dirty="0"/>
              <a:t> </a:t>
            </a:r>
            <a:r>
              <a:rPr lang="es-HN" baseline="0" dirty="0" err="1"/>
              <a:t>survey</a:t>
            </a:r>
            <a:endParaRPr lang="es-HN" baseline="0" dirty="0"/>
          </a:p>
          <a:p>
            <a:r>
              <a:rPr lang="es-HN" baseline="0" dirty="0" err="1"/>
              <a:t>Power</a:t>
            </a:r>
            <a:r>
              <a:rPr lang="es-HN" baseline="0" dirty="0"/>
              <a:t> </a:t>
            </a:r>
            <a:r>
              <a:rPr lang="es-HN" baseline="0" dirty="0" err="1"/>
              <a:t>point</a:t>
            </a:r>
            <a:endParaRPr lang="es-HN" baseline="0" dirty="0"/>
          </a:p>
          <a:p>
            <a:r>
              <a:rPr lang="es-HN" baseline="0" dirty="0" err="1"/>
              <a:t>Encouage</a:t>
            </a:r>
            <a:r>
              <a:rPr lang="es-HN" baseline="0" dirty="0"/>
              <a:t> </a:t>
            </a:r>
            <a:r>
              <a:rPr lang="es-HN" baseline="0" dirty="0" err="1"/>
              <a:t>students</a:t>
            </a:r>
            <a:r>
              <a:rPr lang="es-HN" baseline="0" dirty="0"/>
              <a:t> </a:t>
            </a:r>
            <a:r>
              <a:rPr lang="es-HN" baseline="0" dirty="0" err="1"/>
              <a:t>to</a:t>
            </a:r>
            <a:r>
              <a:rPr lang="es-HN" baseline="0" dirty="0"/>
              <a:t> </a:t>
            </a:r>
            <a:r>
              <a:rPr lang="es-HN" baseline="0" dirty="0" err="1"/>
              <a:t>work</a:t>
            </a:r>
            <a:r>
              <a:rPr lang="es-HN" baseline="0" dirty="0"/>
              <a:t> </a:t>
            </a:r>
            <a:r>
              <a:rPr lang="es-HN" baseline="0" dirty="0" err="1"/>
              <a:t>with</a:t>
            </a:r>
            <a:r>
              <a:rPr lang="es-HN" baseline="0" dirty="0"/>
              <a:t> PDF and </a:t>
            </a:r>
            <a:r>
              <a:rPr lang="es-HN" baseline="0" dirty="0" err="1"/>
              <a:t>take</a:t>
            </a:r>
            <a:r>
              <a:rPr lang="es-HN" baseline="0" dirty="0"/>
              <a:t> notes </a:t>
            </a:r>
            <a:r>
              <a:rPr lang="es-HN" baseline="0" dirty="0" err="1"/>
              <a:t>on</a:t>
            </a:r>
            <a:r>
              <a:rPr lang="es-HN" baseline="0" dirty="0"/>
              <a:t> top of </a:t>
            </a:r>
            <a:r>
              <a:rPr lang="es-HN" baseline="0" dirty="0" err="1"/>
              <a:t>my</a:t>
            </a:r>
            <a:r>
              <a:rPr lang="es-HN" baseline="0" dirty="0"/>
              <a:t> notes in </a:t>
            </a:r>
            <a:r>
              <a:rPr lang="es-HN" baseline="0" dirty="0" err="1"/>
              <a:t>class</a:t>
            </a:r>
            <a:r>
              <a:rPr lang="es-HN" baseline="0"/>
              <a:t>.</a:t>
            </a:r>
            <a:endParaRPr lang="es-H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D4C2-6548-41CB-A4CC-193E4A9222ED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Realization that we were assuming that knowing how to build water treatment facilities in the US prepared students for tackling the problem anywhere on the planet.</a:t>
            </a:r>
          </a:p>
          <a:p>
            <a:r>
              <a:rPr lang="en-US"/>
              <a:t>Issues of scale and resources (human, capital)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C024A-CB06-424F-8E2C-98F4A281D156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F6BC2-40B8-4370-9F70-DA74BEEB221D}" type="slidenum">
              <a:rPr lang="en-US"/>
              <a:pPr/>
              <a:t>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AF750-1A31-4C94-980F-E0EB600ACBB7}" type="slidenum">
              <a:rPr lang="en-US"/>
              <a:pPr/>
              <a:t>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DB3C-8AF6-463E-973D-3273A238415E}" type="slidenum">
              <a:rPr lang="en-US"/>
              <a:pPr/>
              <a:t>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BE005-C7D7-49D9-AFC5-0F962233361B}" type="slidenum">
              <a:rPr lang="en-US"/>
              <a:pPr/>
              <a:t>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10/1/2023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aClara/SWOT/wiki/Part-Studi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aClara/SWOT/wiki/Syllabus-OS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uaclara.github.io/Text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i_O7R_900o9fA2kQ6EKO983yYMow8ZIPlyh4R4-W7XqqbKPcCkFokOEYDTLBC7ZSanq3CkU08KrjOnR1J0ooWwU93rhi2AVMgYvs59hlvS49r2hqHhnvoZhRyce2byj0wG-0LdmcrUO95_3ZWHsmm0c9Dtr4L3lJH4Q4JTkOec9oJz-M0shMHrMzfdBaBCrl5te31k1Wov7OWPh4kdIdkOsY67kTIXkV_OjrcxXXVd9WTWbDMyZAYVw66wd-8v4cXndXkDdJkqKjNYV1ltC7pur2t9yIwwuPYKEvcThXzByz9NY6N1RCjPNuIpljQK2bcTCIHFPyOAD1BfKYLAf-6fGbyZXrDz6AH2CpVojcJkTEKFJtYl9mjV2Zun_d_xUXmI7b-oeX7lmRxfYW7ww_MBntTklSD4L_DdPk0GRgA9gCTlyXMLxaWL6AstrOhq8IFnyontmorw9F6_aKEcz9DAW0Lm2tSxVTIcjm-HFheGnYQkq792bHReUI-9U8ShPMNobuCe8yu87Fp_Fnoz8IhfB2XSUD501TAaA-t2YeTlR8GNUzn8uOvBpmflcKDWFw5ENDqhYHK4gyjcNLFJG7d2EvtupQ-Cd6uvotVMzc641RvUugyd7n13IwVlB1Kym8OMs-N54dajDLjx36AlFgxnmCZJgpHwhjKDiP7GQWPaLJLxEv6sk-5Za5Z4919KViWtrqSeBxUqw4G95JzA=w1220-h915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7"/>
          <a:stretch/>
        </p:blipFill>
        <p:spPr bwMode="auto">
          <a:xfrm>
            <a:off x="-30480" y="0"/>
            <a:ext cx="12222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84350" y="3183890"/>
            <a:ext cx="3962400" cy="1143000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Introduction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32050" y="-64859"/>
            <a:ext cx="6629400" cy="1556021"/>
          </a:xfrm>
        </p:spPr>
        <p:txBody>
          <a:bodyPr/>
          <a:lstStyle/>
          <a:p>
            <a:pPr algn="l"/>
            <a:r>
              <a:rPr lang="en-US" sz="4800" dirty="0"/>
              <a:t>Safe Water on Tap</a:t>
            </a:r>
            <a:br>
              <a:rPr lang="en-US" sz="4800" dirty="0"/>
            </a:br>
            <a:r>
              <a:rPr lang="en-US" sz="4800" dirty="0"/>
              <a:t>CIVILENG 5610.02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651250" y="62325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80250" y="6232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/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737" y="5516411"/>
            <a:ext cx="5251450" cy="144361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 eaLnBrk="0" hangingPunct="0"/>
            <a:r>
              <a:rPr lang="en-US" sz="3600" dirty="0">
                <a:latin typeface="Times New Roman" pitchFamily="18" charset="0"/>
              </a:rPr>
              <a:t>Monroe L. Weber-Shirk</a:t>
            </a:r>
          </a:p>
          <a:p>
            <a:pPr eaLnBrk="0" hangingPunct="0"/>
            <a:r>
              <a:rPr lang="en-US" sz="3600" dirty="0">
                <a:latin typeface="Times New Roman" pitchFamily="18" charset="0"/>
              </a:rPr>
              <a:t>AguaClara Reach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0E3-DBF2-4898-B43F-2AE6B83D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BEA4-7D1E-4C4B-A5A9-14AAE914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C3BC3-DBA7-4146-8E88-372485A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6769"/>
            <a:ext cx="12192001" cy="88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64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2D7F-83D0-4EB9-A53B-8D2A7AAB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of teaching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A24E-A9DB-4EFD-A3C3-405C59B3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734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AF90-36AE-4E94-A6F9-E2DC2FB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3713-8032-459B-A8BF-1833DEC8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working on Part Studios Assignment</a:t>
            </a:r>
          </a:p>
          <a:p>
            <a:pPr lvl="1"/>
            <a:r>
              <a:rPr lang="en-US" dirty="0">
                <a:hlinkClick r:id="rId2"/>
              </a:rPr>
              <a:t>https://github.com/AguaClara/SWOT/wiki/Part-Studios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551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SWOT wiki on </a:t>
            </a:r>
            <a:r>
              <a:rPr lang="en-US" sz="2700" dirty="0" err="1"/>
              <a:t>github</a:t>
            </a:r>
            <a:r>
              <a:rPr lang="en-US" sz="2700" dirty="0"/>
              <a:t>: home to everything</a:t>
            </a:r>
          </a:p>
          <a:p>
            <a:pPr lvl="1"/>
            <a:r>
              <a:rPr lang="en-US" sz="2200" dirty="0">
                <a:hlinkClick r:id="rId3"/>
              </a:rPr>
              <a:t>https://github.com/AguaClara/SWOT/wiki/Syllabus-OSU</a:t>
            </a:r>
            <a:endParaRPr lang="en-US" sz="2200" dirty="0"/>
          </a:p>
          <a:p>
            <a:pPr lvl="1"/>
            <a:r>
              <a:rPr lang="en-US" sz="2700" dirty="0"/>
              <a:t>There is a textbook! </a:t>
            </a:r>
            <a:r>
              <a:rPr lang="en-US" sz="2700" dirty="0">
                <a:hlinkClick r:id="rId4"/>
              </a:rPr>
              <a:t>https://aguaclara.github.io/Textbook/</a:t>
            </a:r>
            <a:r>
              <a:rPr lang="en-US" sz="2700" dirty="0"/>
              <a:t> </a:t>
            </a:r>
          </a:p>
          <a:p>
            <a:r>
              <a:rPr lang="en-US" sz="2700" dirty="0"/>
              <a:t>View lectures and answer questions prior to class!</a:t>
            </a:r>
          </a:p>
          <a:p>
            <a:r>
              <a:rPr lang="en-US" sz="2700" dirty="0"/>
              <a:t>We will use class time for brief presentations and then work on assignments</a:t>
            </a:r>
          </a:p>
          <a:p>
            <a:r>
              <a:rPr lang="en-US" sz="2700" dirty="0"/>
              <a:t>Design Challenges</a:t>
            </a:r>
          </a:p>
          <a:p>
            <a:pPr lvl="1"/>
            <a:r>
              <a:rPr lang="en-US" sz="2300" dirty="0"/>
              <a:t>Some are for each Individual and some are for teams</a:t>
            </a:r>
          </a:p>
          <a:p>
            <a:pPr lvl="1"/>
            <a:r>
              <a:rPr lang="en-US" sz="2300" dirty="0"/>
              <a:t>Due on date listed on the course schedule/syllabus!!!!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am I teaching this course?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in refugee camps in </a:t>
            </a:r>
            <a:br>
              <a:rPr lang="en-US" dirty="0"/>
            </a:br>
            <a:r>
              <a:rPr lang="en-US" dirty="0"/>
              <a:t>Honduras in 1982-83</a:t>
            </a:r>
          </a:p>
          <a:p>
            <a:r>
              <a:rPr lang="en-US" dirty="0"/>
              <a:t>The spark of interest: What makes </a:t>
            </a:r>
            <a:br>
              <a:rPr lang="en-US" dirty="0"/>
            </a:br>
            <a:r>
              <a:rPr lang="en-US" dirty="0"/>
              <a:t>slow sand filters work? (no one knew!)</a:t>
            </a:r>
          </a:p>
          <a:p>
            <a:r>
              <a:rPr lang="en-US" dirty="0"/>
              <a:t>Invitation to begin a water project in Latin America (12/2002)</a:t>
            </a:r>
          </a:p>
          <a:p>
            <a:r>
              <a:rPr lang="en-US" dirty="0"/>
              <a:t>The realization that what I had been taught wasn’t up to the challenge of solving the big global challenge of providing safe drinking water on tap to communities</a:t>
            </a:r>
          </a:p>
          <a:p>
            <a:r>
              <a:rPr lang="en-US" dirty="0"/>
              <a:t>I’ve been teaching this course since 2004 and it changes every time!</a:t>
            </a:r>
          </a:p>
          <a:p>
            <a:endParaRPr lang="en-US" dirty="0"/>
          </a:p>
        </p:txBody>
      </p:sp>
      <p:pic>
        <p:nvPicPr>
          <p:cNvPr id="15364" name="Picture 4" descr="Slid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1692442"/>
            <a:ext cx="2735158" cy="20567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Slid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1"/>
            <a:ext cx="12192000" cy="9160933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Mesa Grande: Waiting for water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in Colomoncagua</a:t>
            </a:r>
          </a:p>
        </p:txBody>
      </p:sp>
      <p:pic>
        <p:nvPicPr>
          <p:cNvPr id="60419" name="Picture 3" descr="Slid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12192000" cy="91482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B4B-4F2D-44F5-AEF1-7C0275A4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AguaClara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D224-AF52-4206-AB37-6E8B322E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2005</a:t>
            </a:r>
          </a:p>
          <a:p>
            <a:r>
              <a:rPr lang="en-US" dirty="0"/>
              <a:t>Using the scientific method to learn</a:t>
            </a:r>
          </a:p>
          <a:p>
            <a:r>
              <a:rPr lang="en-US" dirty="0"/>
              <a:t>Continuous learning based on laboratory research and experience designing, building, and operating AguaClara water treatment plants</a:t>
            </a:r>
          </a:p>
          <a:p>
            <a:r>
              <a:rPr lang="en-US" dirty="0"/>
              <a:t>Starting from the understanding that existing community scale water treatment systems weren’t good enough</a:t>
            </a:r>
          </a:p>
          <a:p>
            <a:r>
              <a:rPr lang="en-US" dirty="0"/>
              <a:t>Reflective, Agile, and grounded in Listening with Empathy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6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9995</TotalTime>
  <Words>357</Words>
  <Application>Microsoft Office PowerPoint</Application>
  <PresentationFormat>Widescreen</PresentationFormat>
  <Paragraphs>48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Candara</vt:lpstr>
      <vt:lpstr>Times New Roman</vt:lpstr>
      <vt:lpstr>Wingdings</vt:lpstr>
      <vt:lpstr>Century Gothic</vt:lpstr>
      <vt:lpstr>Arial</vt:lpstr>
      <vt:lpstr>SWOT 2021</vt:lpstr>
      <vt:lpstr>Safe Water on Tap CIVILENG 5610.02</vt:lpstr>
      <vt:lpstr>Course Organization</vt:lpstr>
      <vt:lpstr>Why am I teaching this course?</vt:lpstr>
      <vt:lpstr>Mesa Grande: Waiting for water</vt:lpstr>
      <vt:lpstr>Water in Colomoncagua</vt:lpstr>
      <vt:lpstr>PowerPoint Presentation</vt:lpstr>
      <vt:lpstr>PowerPoint Presentation</vt:lpstr>
      <vt:lpstr>PowerPoint Presentation</vt:lpstr>
      <vt:lpstr>AguaClara</vt:lpstr>
      <vt:lpstr>PowerPoint Presentation</vt:lpstr>
      <vt:lpstr>Introductions of teaching staff</vt:lpstr>
      <vt:lpstr>Today’s agenda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298</cp:revision>
  <dcterms:created xsi:type="dcterms:W3CDTF">2008-08-26T14:48:34Z</dcterms:created>
  <dcterms:modified xsi:type="dcterms:W3CDTF">2023-01-10T18:49:19Z</dcterms:modified>
</cp:coreProperties>
</file>