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3.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72"/>
  </p:notesMasterIdLst>
  <p:handoutMasterIdLst>
    <p:handoutMasterId r:id="rId73"/>
  </p:handoutMasterIdLst>
  <p:sldIdLst>
    <p:sldId id="278" r:id="rId2"/>
    <p:sldId id="279" r:id="rId3"/>
    <p:sldId id="269" r:id="rId4"/>
    <p:sldId id="257" r:id="rId5"/>
    <p:sldId id="287" r:id="rId6"/>
    <p:sldId id="289" r:id="rId7"/>
    <p:sldId id="550" r:id="rId8"/>
    <p:sldId id="354" r:id="rId9"/>
    <p:sldId id="355" r:id="rId10"/>
    <p:sldId id="283" r:id="rId11"/>
    <p:sldId id="284" r:id="rId12"/>
    <p:sldId id="511" r:id="rId13"/>
    <p:sldId id="335" r:id="rId14"/>
    <p:sldId id="474" r:id="rId15"/>
    <p:sldId id="489" r:id="rId16"/>
    <p:sldId id="547" r:id="rId17"/>
    <p:sldId id="561" r:id="rId18"/>
    <p:sldId id="542" r:id="rId19"/>
    <p:sldId id="543" r:id="rId20"/>
    <p:sldId id="544" r:id="rId21"/>
    <p:sldId id="276" r:id="rId22"/>
    <p:sldId id="541" r:id="rId23"/>
    <p:sldId id="546" r:id="rId24"/>
    <p:sldId id="490" r:id="rId25"/>
    <p:sldId id="491" r:id="rId26"/>
    <p:sldId id="531" r:id="rId27"/>
    <p:sldId id="380" r:id="rId28"/>
    <p:sldId id="532" r:id="rId29"/>
    <p:sldId id="475" r:id="rId30"/>
    <p:sldId id="346" r:id="rId31"/>
    <p:sldId id="359" r:id="rId32"/>
    <p:sldId id="356" r:id="rId33"/>
    <p:sldId id="357" r:id="rId34"/>
    <p:sldId id="367" r:id="rId35"/>
    <p:sldId id="368" r:id="rId36"/>
    <p:sldId id="369" r:id="rId37"/>
    <p:sldId id="476" r:id="rId38"/>
    <p:sldId id="477" r:id="rId39"/>
    <p:sldId id="478" r:id="rId40"/>
    <p:sldId id="479" r:id="rId41"/>
    <p:sldId id="480" r:id="rId42"/>
    <p:sldId id="481" r:id="rId43"/>
    <p:sldId id="482" r:id="rId44"/>
    <p:sldId id="360" r:id="rId45"/>
    <p:sldId id="361" r:id="rId46"/>
    <p:sldId id="362" r:id="rId47"/>
    <p:sldId id="363" r:id="rId48"/>
    <p:sldId id="364" r:id="rId49"/>
    <p:sldId id="365" r:id="rId50"/>
    <p:sldId id="452" r:id="rId51"/>
    <p:sldId id="453" r:id="rId52"/>
    <p:sldId id="454" r:id="rId53"/>
    <p:sldId id="455" r:id="rId54"/>
    <p:sldId id="456" r:id="rId55"/>
    <p:sldId id="449" r:id="rId56"/>
    <p:sldId id="331" r:id="rId57"/>
    <p:sldId id="462" r:id="rId58"/>
    <p:sldId id="463" r:id="rId59"/>
    <p:sldId id="497" r:id="rId60"/>
    <p:sldId id="498" r:id="rId61"/>
    <p:sldId id="499" r:id="rId62"/>
    <p:sldId id="488" r:id="rId63"/>
    <p:sldId id="413" r:id="rId64"/>
    <p:sldId id="416" r:id="rId65"/>
    <p:sldId id="471" r:id="rId66"/>
    <p:sldId id="468" r:id="rId67"/>
    <p:sldId id="446" r:id="rId68"/>
    <p:sldId id="447" r:id="rId69"/>
    <p:sldId id="560" r:id="rId70"/>
    <p:sldId id="559" r:id="rId71"/>
  </p:sldIdLst>
  <p:sldSz cx="9144000" cy="6858000" type="screen4x3"/>
  <p:notesSz cx="7315200" cy="96012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7D21"/>
    <a:srgbClr val="000000"/>
    <a:srgbClr val="BEF6E3"/>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83676" autoAdjust="0"/>
  </p:normalViewPr>
  <p:slideViewPr>
    <p:cSldViewPr snapToGrid="0">
      <p:cViewPr varScale="1">
        <p:scale>
          <a:sx n="56" d="100"/>
          <a:sy n="56" d="100"/>
        </p:scale>
        <p:origin x="84" y="72"/>
      </p:cViewPr>
      <p:guideLst>
        <p:guide orient="horz" pos="2160"/>
        <p:guide pos="2880"/>
      </p:guideLst>
    </p:cSldViewPr>
  </p:slideViewPr>
  <p:outlineViewPr>
    <p:cViewPr>
      <p:scale>
        <a:sx n="33" d="100"/>
        <a:sy n="33" d="100"/>
      </p:scale>
      <p:origin x="0" y="21024"/>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2796"/>
    </p:cViewPr>
  </p:sorterViewPr>
  <p:notesViewPr>
    <p:cSldViewPr snapToGrid="0">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slide" Target="slides/slide40.xml"/><Relationship Id="rId1"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8571428571579"/>
          <c:y val="7.5471698113207933E-2"/>
          <c:w val="0.57142857142858128"/>
          <c:h val="0.66576819407008925"/>
        </c:manualLayout>
      </c:layout>
      <c:scatterChart>
        <c:scatterStyle val="lineMarker"/>
        <c:varyColors val="0"/>
        <c:ser>
          <c:idx val="0"/>
          <c:order val="0"/>
          <c:tx>
            <c:strRef>
              <c:f>'coli sum'!$H$2</c:f>
              <c:strCache>
                <c:ptCount val="1"/>
                <c:pt idx="0">
                  <c:v>control</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sum'!$H$3:$H$10</c:f>
              <c:numCache>
                <c:formatCode>General</c:formatCode>
                <c:ptCount val="8"/>
                <c:pt idx="0">
                  <c:v>0.43702873892070426</c:v>
                </c:pt>
                <c:pt idx="1">
                  <c:v>0.18336476106530541</c:v>
                </c:pt>
                <c:pt idx="2">
                  <c:v>0.36362655377701125</c:v>
                </c:pt>
                <c:pt idx="3">
                  <c:v>0.46765595422165535</c:v>
                </c:pt>
                <c:pt idx="4">
                  <c:v>0.16536739366390951</c:v>
                </c:pt>
                <c:pt idx="5">
                  <c:v>0.2843700824259619</c:v>
                </c:pt>
                <c:pt idx="6">
                  <c:v>0.38958793430727923</c:v>
                </c:pt>
                <c:pt idx="7">
                  <c:v>0.31931878137630076</c:v>
                </c:pt>
              </c:numCache>
            </c:numRef>
          </c:yVal>
          <c:smooth val="0"/>
          <c:extLst>
            <c:ext xmlns:c16="http://schemas.microsoft.com/office/drawing/2014/chart" uri="{C3380CC4-5D6E-409C-BE32-E72D297353CC}">
              <c16:uniqueId val="{00000000-5BD8-461A-B54C-B33C3FDAEF9E}"/>
            </c:ext>
          </c:extLst>
        </c:ser>
        <c:ser>
          <c:idx val="3"/>
          <c:order val="1"/>
          <c:tx>
            <c:strRef>
              <c:f>'coli sum'!$I$2</c:f>
              <c:strCache>
                <c:ptCount val="1"/>
                <c:pt idx="0">
                  <c:v>4</c:v>
                </c:pt>
              </c:strCache>
            </c:strRef>
          </c:tx>
          <c:spPr>
            <a:ln>
              <a:solidFill>
                <a:schemeClr val="tx2">
                  <a:lumMod val="90000"/>
                  <a:lumOff val="10000"/>
                </a:schemeClr>
              </a:solidFill>
            </a:ln>
          </c:spPr>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sum'!$I$3:$I$10</c:f>
              <c:numCache>
                <c:formatCode>General</c:formatCode>
                <c:ptCount val="8"/>
                <c:pt idx="0">
                  <c:v>0.45821803799063637</c:v>
                </c:pt>
                <c:pt idx="1">
                  <c:v>1.1398238712868141</c:v>
                </c:pt>
                <c:pt idx="2">
                  <c:v>3.1616043958624602</c:v>
                </c:pt>
                <c:pt idx="3">
                  <c:v>4.6389644150785161</c:v>
                </c:pt>
                <c:pt idx="4">
                  <c:v>3.861697301833718</c:v>
                </c:pt>
                <c:pt idx="5">
                  <c:v>6.3497630439879504</c:v>
                </c:pt>
                <c:pt idx="6">
                  <c:v>6.2858384967689096</c:v>
                </c:pt>
                <c:pt idx="7">
                  <c:v>6.3089910290001638</c:v>
                </c:pt>
              </c:numCache>
            </c:numRef>
          </c:yVal>
          <c:smooth val="0"/>
          <c:extLst>
            <c:ext xmlns:c16="http://schemas.microsoft.com/office/drawing/2014/chart" uri="{C3380CC4-5D6E-409C-BE32-E72D297353CC}">
              <c16:uniqueId val="{00000001-5BD8-461A-B54C-B33C3FDAEF9E}"/>
            </c:ext>
          </c:extLst>
        </c:ser>
        <c:ser>
          <c:idx val="4"/>
          <c:order val="2"/>
          <c:tx>
            <c:strRef>
              <c:f>'coli sum'!$J$2</c:f>
              <c:strCache>
                <c:ptCount val="1"/>
                <c:pt idx="0">
                  <c:v>20</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sum'!$J$3:$J$10</c:f>
              <c:numCache>
                <c:formatCode>General</c:formatCode>
                <c:ptCount val="8"/>
                <c:pt idx="0">
                  <c:v>0.45821803799063637</c:v>
                </c:pt>
                <c:pt idx="2">
                  <c:v>4.4165746958847434</c:v>
                </c:pt>
                <c:pt idx="3">
                  <c:v>4.9789124767728694</c:v>
                </c:pt>
                <c:pt idx="4">
                  <c:v>5.3729120029701063</c:v>
                </c:pt>
                <c:pt idx="5">
                  <c:v>2.3163392885010001</c:v>
                </c:pt>
                <c:pt idx="6">
                  <c:v>1.2646491976989718</c:v>
                </c:pt>
                <c:pt idx="7">
                  <c:v>1.2666124308603011</c:v>
                </c:pt>
              </c:numCache>
            </c:numRef>
          </c:yVal>
          <c:smooth val="0"/>
          <c:extLst>
            <c:ext xmlns:c16="http://schemas.microsoft.com/office/drawing/2014/chart" uri="{C3380CC4-5D6E-409C-BE32-E72D297353CC}">
              <c16:uniqueId val="{00000002-5BD8-461A-B54C-B33C3FDAEF9E}"/>
            </c:ext>
          </c:extLst>
        </c:ser>
        <c:ser>
          <c:idx val="5"/>
          <c:order val="3"/>
          <c:tx>
            <c:strRef>
              <c:f>'coli sum'!$K$2</c:f>
              <c:strCache>
                <c:ptCount val="1"/>
                <c:pt idx="0">
                  <c:v>100</c:v>
                </c:pt>
              </c:strCache>
            </c:strRef>
          </c:tx>
          <c:xVal>
            <c:numRef>
              <c:f>'coli sum'!$A$3:$A$10</c:f>
              <c:numCache>
                <c:formatCode>General</c:formatCode>
                <c:ptCount val="8"/>
                <c:pt idx="0">
                  <c:v>0</c:v>
                </c:pt>
                <c:pt idx="1">
                  <c:v>0.68750000000000433</c:v>
                </c:pt>
                <c:pt idx="2">
                  <c:v>1.8958333333357587</c:v>
                </c:pt>
                <c:pt idx="3">
                  <c:v>2.8958333333357174</c:v>
                </c:pt>
                <c:pt idx="4">
                  <c:v>3.8923611111167578</c:v>
                </c:pt>
                <c:pt idx="5">
                  <c:v>6.9097222222262724</c:v>
                </c:pt>
                <c:pt idx="6">
                  <c:v>7.9166666666715173</c:v>
                </c:pt>
                <c:pt idx="7">
                  <c:v>8.9166666666715173</c:v>
                </c:pt>
              </c:numCache>
            </c:numRef>
          </c:xVal>
          <c:yVal>
            <c:numRef>
              <c:f>'coli sum'!$K$3:$K$10</c:f>
              <c:numCache>
                <c:formatCode>General</c:formatCode>
                <c:ptCount val="8"/>
                <c:pt idx="0">
                  <c:v>0.54617320834576633</c:v>
                </c:pt>
                <c:pt idx="2">
                  <c:v>5.7374576988508394</c:v>
                </c:pt>
                <c:pt idx="3">
                  <c:v>4.8505939995131904</c:v>
                </c:pt>
                <c:pt idx="4">
                  <c:v>4.0338582672609666</c:v>
                </c:pt>
                <c:pt idx="5">
                  <c:v>3.3825555573842565</c:v>
                </c:pt>
                <c:pt idx="6">
                  <c:v>2.8008919045372904</c:v>
                </c:pt>
                <c:pt idx="7">
                  <c:v>2.0729578818825281</c:v>
                </c:pt>
              </c:numCache>
            </c:numRef>
          </c:yVal>
          <c:smooth val="0"/>
          <c:extLst>
            <c:ext xmlns:c16="http://schemas.microsoft.com/office/drawing/2014/chart" uri="{C3380CC4-5D6E-409C-BE32-E72D297353CC}">
              <c16:uniqueId val="{00000003-5BD8-461A-B54C-B33C3FDAEF9E}"/>
            </c:ext>
          </c:extLst>
        </c:ser>
        <c:dLbls>
          <c:showLegendKey val="0"/>
          <c:showVal val="0"/>
          <c:showCatName val="0"/>
          <c:showSerName val="0"/>
          <c:showPercent val="0"/>
          <c:showBubbleSize val="0"/>
        </c:dLbls>
        <c:axId val="96729344"/>
        <c:axId val="97128832"/>
      </c:scatterChart>
      <c:scatterChart>
        <c:scatterStyle val="lineMarker"/>
        <c:varyColors val="0"/>
        <c:ser>
          <c:idx val="6"/>
          <c:order val="4"/>
          <c:tx>
            <c:strRef>
              <c:f>'coli sum'!$M$2</c:f>
              <c:strCache>
                <c:ptCount val="1"/>
                <c:pt idx="0">
                  <c:v>low polymer feed</c:v>
                </c:pt>
              </c:strCache>
            </c:strRef>
          </c:tx>
          <c:xVal>
            <c:numRef>
              <c:f>'coli sum'!$L$3:$L$6</c:f>
              <c:numCache>
                <c:formatCode>m/d/yyyy\ h:mm</c:formatCode>
                <c:ptCount val="4"/>
                <c:pt idx="0" formatCode="General">
                  <c:v>0</c:v>
                </c:pt>
                <c:pt idx="1">
                  <c:v>3.4375</c:v>
                </c:pt>
                <c:pt idx="2">
                  <c:v>3.9375</c:v>
                </c:pt>
                <c:pt idx="3" formatCode="0.00">
                  <c:v>9.9548611111167684</c:v>
                </c:pt>
              </c:numCache>
            </c:numRef>
          </c:xVal>
          <c:yVal>
            <c:numRef>
              <c:f>'coli sum'!$M$3:$M$6</c:f>
              <c:numCache>
                <c:formatCode>General</c:formatCode>
                <c:ptCount val="4"/>
                <c:pt idx="0">
                  <c:v>1.0000000000000083E-2</c:v>
                </c:pt>
                <c:pt idx="1">
                  <c:v>1.0000000000000083E-2</c:v>
                </c:pt>
                <c:pt idx="2">
                  <c:v>1.0000000000000083E-2</c:v>
                </c:pt>
                <c:pt idx="3">
                  <c:v>1.0000000000000083E-2</c:v>
                </c:pt>
              </c:numCache>
            </c:numRef>
          </c:yVal>
          <c:smooth val="0"/>
          <c:extLst>
            <c:ext xmlns:c16="http://schemas.microsoft.com/office/drawing/2014/chart" uri="{C3380CC4-5D6E-409C-BE32-E72D297353CC}">
              <c16:uniqueId val="{00000004-5BD8-461A-B54C-B33C3FDAEF9E}"/>
            </c:ext>
          </c:extLst>
        </c:ser>
        <c:ser>
          <c:idx val="7"/>
          <c:order val="5"/>
          <c:tx>
            <c:strRef>
              <c:f>'coli sum'!$O$2</c:f>
              <c:strCache>
                <c:ptCount val="1"/>
                <c:pt idx="0">
                  <c:v>end polymer</c:v>
                </c:pt>
              </c:strCache>
            </c:strRef>
          </c:tx>
          <c:xVal>
            <c:numRef>
              <c:f>'coli sum'!$N$3:$N$4</c:f>
              <c:numCache>
                <c:formatCode>0.00</c:formatCode>
                <c:ptCount val="2"/>
                <c:pt idx="0" formatCode="General">
                  <c:v>0</c:v>
                </c:pt>
                <c:pt idx="1">
                  <c:v>5.7291666666715155</c:v>
                </c:pt>
              </c:numCache>
            </c:numRef>
          </c:xVal>
          <c:yVal>
            <c:numRef>
              <c:f>'coli sum'!$O$3:$O$4</c:f>
              <c:numCache>
                <c:formatCode>General</c:formatCode>
                <c:ptCount val="2"/>
                <c:pt idx="0">
                  <c:v>3.0000000000000318E-2</c:v>
                </c:pt>
                <c:pt idx="1">
                  <c:v>3.0000000000000318E-2</c:v>
                </c:pt>
              </c:numCache>
            </c:numRef>
          </c:yVal>
          <c:smooth val="0"/>
          <c:extLst>
            <c:ext xmlns:c16="http://schemas.microsoft.com/office/drawing/2014/chart" uri="{C3380CC4-5D6E-409C-BE32-E72D297353CC}">
              <c16:uniqueId val="{00000005-5BD8-461A-B54C-B33C3FDAEF9E}"/>
            </c:ext>
          </c:extLst>
        </c:ser>
        <c:ser>
          <c:idx val="1"/>
          <c:order val="6"/>
          <c:tx>
            <c:strRef>
              <c:f>'coli sum'!$Q$2</c:f>
              <c:strCache>
                <c:ptCount val="1"/>
                <c:pt idx="0">
                  <c:v>end polymer</c:v>
                </c:pt>
              </c:strCache>
            </c:strRef>
          </c:tx>
          <c:xVal>
            <c:numRef>
              <c:f>'coli sum'!$P$3:$P$4</c:f>
              <c:numCache>
                <c:formatCode>0.00</c:formatCode>
                <c:ptCount val="2"/>
                <c:pt idx="0">
                  <c:v>0.64583333333575865</c:v>
                </c:pt>
                <c:pt idx="1">
                  <c:v>1.9166666666715222</c:v>
                </c:pt>
              </c:numCache>
            </c:numRef>
          </c:xVal>
          <c:yVal>
            <c:numRef>
              <c:f>'coli sum'!$Q$3:$Q$4</c:f>
              <c:numCache>
                <c:formatCode>General</c:formatCode>
                <c:ptCount val="2"/>
                <c:pt idx="0">
                  <c:v>5.0000000000000114E-2</c:v>
                </c:pt>
                <c:pt idx="1">
                  <c:v>5.0000000000000114E-2</c:v>
                </c:pt>
              </c:numCache>
            </c:numRef>
          </c:yVal>
          <c:smooth val="0"/>
          <c:extLst>
            <c:ext xmlns:c16="http://schemas.microsoft.com/office/drawing/2014/chart" uri="{C3380CC4-5D6E-409C-BE32-E72D297353CC}">
              <c16:uniqueId val="{00000006-5BD8-461A-B54C-B33C3FDAEF9E}"/>
            </c:ext>
          </c:extLst>
        </c:ser>
        <c:ser>
          <c:idx val="2"/>
          <c:order val="7"/>
          <c:tx>
            <c:strRef>
              <c:f>'coli sum'!$S$2</c:f>
              <c:strCache>
                <c:ptCount val="1"/>
                <c:pt idx="0">
                  <c:v>end azide</c:v>
                </c:pt>
              </c:strCache>
            </c:strRef>
          </c:tx>
          <c:marker>
            <c:symbol val="none"/>
          </c:marker>
          <c:xVal>
            <c:numRef>
              <c:f>'coli sum'!$R$3:$R$4</c:f>
              <c:numCache>
                <c:formatCode>0.0</c:formatCode>
                <c:ptCount val="2"/>
                <c:pt idx="0">
                  <c:v>3.5902777777810435</c:v>
                </c:pt>
                <c:pt idx="1">
                  <c:v>3.5902777777810435</c:v>
                </c:pt>
              </c:numCache>
            </c:numRef>
          </c:xVal>
          <c:yVal>
            <c:numRef>
              <c:f>'coli sum'!$S$3:$S$4</c:f>
              <c:numCache>
                <c:formatCode>General</c:formatCode>
                <c:ptCount val="2"/>
                <c:pt idx="0">
                  <c:v>-1</c:v>
                </c:pt>
                <c:pt idx="1">
                  <c:v>1</c:v>
                </c:pt>
              </c:numCache>
            </c:numRef>
          </c:yVal>
          <c:smooth val="0"/>
          <c:extLst>
            <c:ext xmlns:c16="http://schemas.microsoft.com/office/drawing/2014/chart" uri="{C3380CC4-5D6E-409C-BE32-E72D297353CC}">
              <c16:uniqueId val="{00000007-5BD8-461A-B54C-B33C3FDAEF9E}"/>
            </c:ext>
          </c:extLst>
        </c:ser>
        <c:dLbls>
          <c:showLegendKey val="0"/>
          <c:showVal val="0"/>
          <c:showCatName val="0"/>
          <c:showSerName val="0"/>
          <c:showPercent val="0"/>
          <c:showBubbleSize val="0"/>
        </c:dLbls>
        <c:axId val="97130752"/>
        <c:axId val="97132544"/>
      </c:scatterChart>
      <c:valAx>
        <c:axId val="96729344"/>
        <c:scaling>
          <c:orientation val="minMax"/>
          <c:max val="10"/>
        </c:scaling>
        <c:delete val="0"/>
        <c:axPos val="b"/>
        <c:title>
          <c:tx>
            <c:rich>
              <a:bodyPr/>
              <a:lstStyle/>
              <a:p>
                <a:pPr>
                  <a:defRPr/>
                </a:pPr>
                <a:r>
                  <a:rPr lang="en-US"/>
                  <a:t>time (days)</a:t>
                </a:r>
              </a:p>
            </c:rich>
          </c:tx>
          <c:layout>
            <c:manualLayout>
              <c:xMode val="edge"/>
              <c:yMode val="edge"/>
              <c:x val="0.326315789473691"/>
              <c:y val="0.87870619946091644"/>
            </c:manualLayout>
          </c:layout>
          <c:overlay val="0"/>
        </c:title>
        <c:numFmt formatCode="General" sourceLinked="1"/>
        <c:majorTickMark val="out"/>
        <c:minorTickMark val="none"/>
        <c:tickLblPos val="nextTo"/>
        <c:txPr>
          <a:bodyPr rot="0" vert="horz"/>
          <a:lstStyle/>
          <a:p>
            <a:pPr>
              <a:defRPr/>
            </a:pPr>
            <a:endParaRPr lang="en-US"/>
          </a:p>
        </c:txPr>
        <c:crossAx val="97128832"/>
        <c:crosses val="autoZero"/>
        <c:crossBetween val="midCat"/>
        <c:majorUnit val="2"/>
      </c:valAx>
      <c:valAx>
        <c:axId val="97128832"/>
        <c:scaling>
          <c:orientation val="minMax"/>
        </c:scaling>
        <c:delete val="0"/>
        <c:axPos val="l"/>
        <c:majorGridlines/>
        <c:title>
          <c:tx>
            <c:rich>
              <a:bodyPr/>
              <a:lstStyle/>
              <a:p>
                <a:pPr>
                  <a:defRPr/>
                </a:pPr>
                <a:r>
                  <a:rPr lang="en-US"/>
                  <a:t>E. coli remaining (pC*)</a:t>
                </a:r>
              </a:p>
            </c:rich>
          </c:tx>
          <c:layout>
            <c:manualLayout>
              <c:xMode val="edge"/>
              <c:yMode val="edge"/>
              <c:x val="1.2030075187970043E-2"/>
              <c:y val="0.13207547169811318"/>
            </c:manualLayout>
          </c:layout>
          <c:overlay val="0"/>
        </c:title>
        <c:numFmt formatCode="General" sourceLinked="1"/>
        <c:majorTickMark val="out"/>
        <c:minorTickMark val="none"/>
        <c:tickLblPos val="low"/>
        <c:txPr>
          <a:bodyPr rot="0" vert="horz"/>
          <a:lstStyle/>
          <a:p>
            <a:pPr>
              <a:defRPr/>
            </a:pPr>
            <a:endParaRPr lang="en-US"/>
          </a:p>
        </c:txPr>
        <c:crossAx val="96729344"/>
        <c:crossesAt val="-4"/>
        <c:crossBetween val="midCat"/>
      </c:valAx>
      <c:valAx>
        <c:axId val="97130752"/>
        <c:scaling>
          <c:orientation val="minMax"/>
        </c:scaling>
        <c:delete val="1"/>
        <c:axPos val="t"/>
        <c:numFmt formatCode="General" sourceLinked="1"/>
        <c:majorTickMark val="out"/>
        <c:minorTickMark val="none"/>
        <c:tickLblPos val="none"/>
        <c:crossAx val="97132544"/>
        <c:crosses val="autoZero"/>
        <c:crossBetween val="midCat"/>
      </c:valAx>
      <c:valAx>
        <c:axId val="97132544"/>
        <c:scaling>
          <c:orientation val="maxMin"/>
          <c:max val="0.70000000000000062"/>
          <c:min val="0"/>
        </c:scaling>
        <c:delete val="0"/>
        <c:axPos val="r"/>
        <c:numFmt formatCode="General" sourceLinked="1"/>
        <c:majorTickMark val="none"/>
        <c:minorTickMark val="none"/>
        <c:tickLblPos val="none"/>
        <c:crossAx val="97130752"/>
        <c:crosses val="max"/>
        <c:crossBetween val="midCat"/>
      </c:valAx>
    </c:plotArea>
    <c:legend>
      <c:legendPos val="r"/>
      <c:legendEntry>
        <c:idx val="4"/>
        <c:delete val="1"/>
      </c:legendEntry>
      <c:legendEntry>
        <c:idx val="5"/>
        <c:delete val="1"/>
      </c:legendEntry>
      <c:legendEntry>
        <c:idx val="6"/>
        <c:delete val="1"/>
      </c:legendEntry>
      <c:layout>
        <c:manualLayout>
          <c:xMode val="edge"/>
          <c:yMode val="edge"/>
          <c:x val="0.72180451127820477"/>
          <c:y val="0.13207547169811318"/>
          <c:w val="0.20601503759398726"/>
          <c:h val="0.36657681940701314"/>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566007226175452"/>
          <c:y val="8.1012730629296509E-2"/>
          <c:w val="0.68825301204820344"/>
          <c:h val="0.64556962025317266"/>
        </c:manualLayout>
      </c:layout>
      <c:scatterChart>
        <c:scatterStyle val="smoothMarker"/>
        <c:varyColors val="0"/>
        <c:ser>
          <c:idx val="0"/>
          <c:order val="0"/>
          <c:tx>
            <c:strRef>
              <c:f>headloss!$H$2</c:f>
              <c:strCache>
                <c:ptCount val="1"/>
                <c:pt idx="0">
                  <c:v>3.9</c:v>
                </c:pt>
              </c:strCache>
            </c:strRef>
          </c:tx>
          <c:spPr>
            <a:ln w="43646">
              <a:noFill/>
            </a:ln>
          </c:spPr>
          <c:marker>
            <c:symbol val="diamond"/>
            <c:size val="10"/>
            <c:spPr>
              <a:solidFill>
                <a:schemeClr val="accent1"/>
              </a:solidFill>
              <a:ln>
                <a:solidFill>
                  <a:schemeClr val="tx1"/>
                </a:solidFill>
              </a:ln>
            </c:spPr>
          </c:marker>
          <c:xVal>
            <c:numRef>
              <c:f>headloss!$K$3:$K$15</c:f>
              <c:numCache>
                <c:formatCode>General</c:formatCode>
                <c:ptCount val="13"/>
                <c:pt idx="0">
                  <c:v>0</c:v>
                </c:pt>
                <c:pt idx="1">
                  <c:v>3.2391666666691887</c:v>
                </c:pt>
                <c:pt idx="2">
                  <c:v>3.6697916666824884</c:v>
                </c:pt>
                <c:pt idx="3">
                  <c:v>6.4322916666635139</c:v>
                </c:pt>
                <c:pt idx="4">
                  <c:v>7.475000000018917</c:v>
                </c:pt>
                <c:pt idx="5">
                  <c:v>11.293750000009458</c:v>
                </c:pt>
                <c:pt idx="6">
                  <c:v>14.018333333342161</c:v>
                </c:pt>
                <c:pt idx="7">
                  <c:v>15.180208333355401</c:v>
                </c:pt>
                <c:pt idx="8">
                  <c:v>19.313125000015134</c:v>
                </c:pt>
                <c:pt idx="9">
                  <c:v>22.343750000018918</c:v>
                </c:pt>
                <c:pt idx="10">
                  <c:v>27.118541666671081</c:v>
                </c:pt>
                <c:pt idx="11">
                  <c:v>30.875000000018918</c:v>
                </c:pt>
                <c:pt idx="12">
                  <c:v>34.896875000018916</c:v>
                </c:pt>
              </c:numCache>
            </c:numRef>
          </c:xVal>
          <c:yVal>
            <c:numRef>
              <c:f>headloss!$H$3:$H$15</c:f>
              <c:numCache>
                <c:formatCode>General</c:formatCode>
                <c:ptCount val="13"/>
                <c:pt idx="0">
                  <c:v>1.4000000000000005E-2</c:v>
                </c:pt>
                <c:pt idx="1">
                  <c:v>2.0000000000000052E-2</c:v>
                </c:pt>
                <c:pt idx="2">
                  <c:v>1.4000000000000005E-2</c:v>
                </c:pt>
                <c:pt idx="3">
                  <c:v>1.4000000000000005E-2</c:v>
                </c:pt>
                <c:pt idx="4">
                  <c:v>1.7500000000000061E-2</c:v>
                </c:pt>
                <c:pt idx="5">
                  <c:v>2.500000000000005E-2</c:v>
                </c:pt>
                <c:pt idx="6">
                  <c:v>3.3000000000000002E-2</c:v>
                </c:pt>
                <c:pt idx="7">
                  <c:v>3.6000000000000212E-2</c:v>
                </c:pt>
                <c:pt idx="8">
                  <c:v>3.3000000000000002E-2</c:v>
                </c:pt>
                <c:pt idx="9">
                  <c:v>5.1000000000000004E-2</c:v>
                </c:pt>
                <c:pt idx="10">
                  <c:v>9.6000000000000196E-2</c:v>
                </c:pt>
                <c:pt idx="11">
                  <c:v>0.15900000000000178</c:v>
                </c:pt>
                <c:pt idx="12">
                  <c:v>0.20300000000000001</c:v>
                </c:pt>
              </c:numCache>
            </c:numRef>
          </c:yVal>
          <c:smooth val="0"/>
          <c:extLst>
            <c:ext xmlns:c16="http://schemas.microsoft.com/office/drawing/2014/chart" uri="{C3380CC4-5D6E-409C-BE32-E72D297353CC}">
              <c16:uniqueId val="{00000000-3B06-4A46-B6D2-9B3C1F3A0C82}"/>
            </c:ext>
          </c:extLst>
        </c:ser>
        <c:ser>
          <c:idx val="1"/>
          <c:order val="1"/>
          <c:tx>
            <c:strRef>
              <c:f>headloss!$I$2</c:f>
              <c:strCache>
                <c:ptCount val="1"/>
                <c:pt idx="0">
                  <c:v>20</c:v>
                </c:pt>
              </c:strCache>
            </c:strRef>
          </c:tx>
          <c:spPr>
            <a:ln w="43646">
              <a:noFill/>
            </a:ln>
          </c:spPr>
          <c:marker>
            <c:symbol val="square"/>
            <c:size val="10"/>
            <c:spPr>
              <a:solidFill>
                <a:schemeClr val="accent2"/>
              </a:solidFill>
              <a:ln>
                <a:solidFill>
                  <a:schemeClr val="tx1"/>
                </a:solidFill>
              </a:ln>
            </c:spPr>
          </c:marker>
          <c:xVal>
            <c:numRef>
              <c:f>headloss!$L$3:$L$12</c:f>
              <c:numCache>
                <c:formatCode>General</c:formatCode>
                <c:ptCount val="10"/>
                <c:pt idx="0">
                  <c:v>0</c:v>
                </c:pt>
                <c:pt idx="1">
                  <c:v>16.611111111124131</c:v>
                </c:pt>
                <c:pt idx="2">
                  <c:v>18.819444444525189</c:v>
                </c:pt>
                <c:pt idx="3">
                  <c:v>32.986111111094942</c:v>
                </c:pt>
                <c:pt idx="4">
                  <c:v>38.333333333430353</c:v>
                </c:pt>
                <c:pt idx="5">
                  <c:v>57.916666666714377</c:v>
                </c:pt>
                <c:pt idx="6">
                  <c:v>71.88888888893274</c:v>
                </c:pt>
                <c:pt idx="7">
                  <c:v>77.847222222336327</c:v>
                </c:pt>
                <c:pt idx="8">
                  <c:v>99.041666666745513</c:v>
                </c:pt>
                <c:pt idx="9">
                  <c:v>114.58333333342856</c:v>
                </c:pt>
              </c:numCache>
            </c:numRef>
          </c:xVal>
          <c:yVal>
            <c:numRef>
              <c:f>headloss!$I$3:$I$12</c:f>
              <c:numCache>
                <c:formatCode>General</c:formatCode>
                <c:ptCount val="10"/>
                <c:pt idx="0">
                  <c:v>1.1000000000000103E-2</c:v>
                </c:pt>
                <c:pt idx="1">
                  <c:v>4.0000000000000112E-2</c:v>
                </c:pt>
                <c:pt idx="2">
                  <c:v>4.5000000000000033E-2</c:v>
                </c:pt>
                <c:pt idx="3">
                  <c:v>9.9000000000000268E-2</c:v>
                </c:pt>
                <c:pt idx="4">
                  <c:v>0.1255</c:v>
                </c:pt>
                <c:pt idx="5">
                  <c:v>0.26500000000000001</c:v>
                </c:pt>
                <c:pt idx="6">
                  <c:v>0.36300000000000032</c:v>
                </c:pt>
                <c:pt idx="7">
                  <c:v>0.46100000000000002</c:v>
                </c:pt>
                <c:pt idx="8">
                  <c:v>0.70200000000000062</c:v>
                </c:pt>
                <c:pt idx="9">
                  <c:v>0.96500000000000064</c:v>
                </c:pt>
              </c:numCache>
            </c:numRef>
          </c:yVal>
          <c:smooth val="0"/>
          <c:extLst>
            <c:ext xmlns:c16="http://schemas.microsoft.com/office/drawing/2014/chart" uri="{C3380CC4-5D6E-409C-BE32-E72D297353CC}">
              <c16:uniqueId val="{00000001-3B06-4A46-B6D2-9B3C1F3A0C82}"/>
            </c:ext>
          </c:extLst>
        </c:ser>
        <c:dLbls>
          <c:showLegendKey val="0"/>
          <c:showVal val="0"/>
          <c:showCatName val="0"/>
          <c:showSerName val="0"/>
          <c:showPercent val="0"/>
          <c:showBubbleSize val="0"/>
        </c:dLbls>
        <c:axId val="97064064"/>
        <c:axId val="97066368"/>
      </c:scatterChart>
      <c:valAx>
        <c:axId val="97064064"/>
        <c:scaling>
          <c:orientation val="minMax"/>
        </c:scaling>
        <c:delete val="0"/>
        <c:axPos val="b"/>
        <c:title>
          <c:tx>
            <c:rich>
              <a:bodyPr/>
              <a:lstStyle/>
              <a:p>
                <a:pPr>
                  <a:defRPr sz="2940" b="0" i="0" u="none" strike="noStrike" baseline="0">
                    <a:solidFill>
                      <a:schemeClr val="tx1"/>
                    </a:solidFill>
                    <a:latin typeface="Times New Roman"/>
                    <a:ea typeface="Times New Roman"/>
                    <a:cs typeface="Times New Roman"/>
                  </a:defRPr>
                </a:pPr>
                <a:r>
                  <a:rPr lang="en-US"/>
                  <a:t>Total Al applied</a:t>
                </a:r>
              </a:p>
            </c:rich>
          </c:tx>
          <c:layout>
            <c:manualLayout>
              <c:xMode val="edge"/>
              <c:yMode val="edge"/>
              <c:x val="0.36897590361446608"/>
              <c:y val="0.88101265822784758"/>
            </c:manualLayout>
          </c:layout>
          <c:overlay val="0"/>
          <c:spPr>
            <a:noFill/>
            <a:ln w="38796">
              <a:noFill/>
            </a:ln>
          </c:spPr>
        </c:title>
        <c:numFmt formatCode="General" sourceLinked="1"/>
        <c:majorTickMark val="out"/>
        <c:minorTickMark val="none"/>
        <c:tickLblPos val="nextTo"/>
        <c:spPr>
          <a:ln w="4850">
            <a:solidFill>
              <a:schemeClr val="tx1"/>
            </a:solidFill>
            <a:prstDash val="solid"/>
          </a:ln>
        </c:spPr>
        <c:txPr>
          <a:bodyPr rot="0" vert="horz"/>
          <a:lstStyle/>
          <a:p>
            <a:pPr>
              <a:defRPr sz="2940" b="0" i="0" u="none" strike="noStrike" baseline="0">
                <a:solidFill>
                  <a:schemeClr val="tx1"/>
                </a:solidFill>
                <a:latin typeface="Times New Roman"/>
                <a:ea typeface="Times New Roman"/>
                <a:cs typeface="Times New Roman"/>
              </a:defRPr>
            </a:pPr>
            <a:endParaRPr lang="en-US"/>
          </a:p>
        </c:txPr>
        <c:crossAx val="97066368"/>
        <c:crosses val="autoZero"/>
        <c:crossBetween val="midCat"/>
      </c:valAx>
      <c:valAx>
        <c:axId val="97066368"/>
        <c:scaling>
          <c:orientation val="minMax"/>
          <c:max val="1"/>
        </c:scaling>
        <c:delete val="0"/>
        <c:axPos val="l"/>
        <c:title>
          <c:tx>
            <c:rich>
              <a:bodyPr/>
              <a:lstStyle/>
              <a:p>
                <a:pPr>
                  <a:defRPr sz="2940" b="0" i="0" u="none" strike="noStrike" baseline="0">
                    <a:solidFill>
                      <a:schemeClr val="tx1"/>
                    </a:solidFill>
                    <a:latin typeface="Times New Roman"/>
                    <a:ea typeface="Times New Roman"/>
                    <a:cs typeface="Times New Roman"/>
                  </a:defRPr>
                </a:pPr>
                <a:r>
                  <a:rPr lang="en-US"/>
                  <a:t>head loss (m)</a:t>
                </a:r>
              </a:p>
            </c:rich>
          </c:tx>
          <c:layout>
            <c:manualLayout>
              <c:xMode val="edge"/>
              <c:yMode val="edge"/>
              <c:x val="3.0120481927710828E-3"/>
              <c:y val="0.21518987341772194"/>
            </c:manualLayout>
          </c:layout>
          <c:overlay val="0"/>
          <c:spPr>
            <a:noFill/>
            <a:ln w="38796">
              <a:noFill/>
            </a:ln>
          </c:spPr>
        </c:title>
        <c:numFmt formatCode="General" sourceLinked="1"/>
        <c:majorTickMark val="out"/>
        <c:minorTickMark val="none"/>
        <c:tickLblPos val="nextTo"/>
        <c:spPr>
          <a:ln w="4850">
            <a:solidFill>
              <a:schemeClr val="tx1"/>
            </a:solidFill>
            <a:prstDash val="solid"/>
          </a:ln>
        </c:spPr>
        <c:txPr>
          <a:bodyPr rot="0" vert="horz"/>
          <a:lstStyle/>
          <a:p>
            <a:pPr>
              <a:defRPr sz="2940" b="0" i="0" u="none" strike="noStrike" baseline="0">
                <a:solidFill>
                  <a:schemeClr val="tx1"/>
                </a:solidFill>
                <a:latin typeface="Times New Roman"/>
                <a:ea typeface="Times New Roman"/>
                <a:cs typeface="Times New Roman"/>
              </a:defRPr>
            </a:pPr>
            <a:endParaRPr lang="en-US"/>
          </a:p>
        </c:txPr>
        <c:crossAx val="97064064"/>
        <c:crosses val="autoZero"/>
        <c:crossBetween val="midCat"/>
      </c:valAx>
      <c:spPr>
        <a:noFill/>
        <a:ln w="19398">
          <a:solidFill>
            <a:srgbClr val="808080"/>
          </a:solidFill>
          <a:prstDash val="solid"/>
        </a:ln>
      </c:spPr>
    </c:plotArea>
    <c:legend>
      <c:legendPos val="r"/>
      <c:layout>
        <c:manualLayout>
          <c:xMode val="edge"/>
          <c:yMode val="edge"/>
          <c:x val="0.86445783132530163"/>
          <c:y val="0.50379746835443062"/>
          <c:w val="0.10692771084337349"/>
          <c:h val="0.189873417721519"/>
        </c:manualLayout>
      </c:layout>
      <c:overlay val="0"/>
      <c:spPr>
        <a:solidFill>
          <a:schemeClr val="bg1"/>
        </a:solidFill>
        <a:ln w="38796">
          <a:noFill/>
        </a:ln>
      </c:spPr>
      <c:txPr>
        <a:bodyPr/>
        <a:lstStyle/>
        <a:p>
          <a:pPr>
            <a:defRPr sz="2704" b="0"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solidFill>
      <a:schemeClr val="bg1"/>
    </a:solidFill>
    <a:ln>
      <a:noFill/>
    </a:ln>
  </c:spPr>
  <c:txPr>
    <a:bodyPr/>
    <a:lstStyle/>
    <a:p>
      <a:pPr>
        <a:defRPr sz="2940" b="0"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4138929088278245"/>
          <c:y val="7.5000000000000108E-2"/>
          <c:w val="0.54413892908827788"/>
          <c:h val="0.85454545454546282"/>
        </c:manualLayout>
      </c:layout>
      <c:pieChart>
        <c:varyColors val="1"/>
        <c:ser>
          <c:idx val="0"/>
          <c:order val="0"/>
          <c:spPr>
            <a:solidFill>
              <a:schemeClr val="accent1"/>
            </a:solidFill>
            <a:ln w="16702">
              <a:solidFill>
                <a:schemeClr val="tx1"/>
              </a:solidFill>
              <a:prstDash val="solid"/>
            </a:ln>
          </c:spPr>
          <c:dPt>
            <c:idx val="1"/>
            <c:bubble3D val="0"/>
            <c:spPr>
              <a:solidFill>
                <a:schemeClr val="accent2"/>
              </a:solidFill>
              <a:ln w="16702">
                <a:solidFill>
                  <a:schemeClr val="tx1"/>
                </a:solidFill>
                <a:prstDash val="solid"/>
              </a:ln>
            </c:spPr>
            <c:extLst>
              <c:ext xmlns:c16="http://schemas.microsoft.com/office/drawing/2014/chart" uri="{C3380CC4-5D6E-409C-BE32-E72D297353CC}">
                <c16:uniqueId val="{00000001-6D67-4845-B1A8-69CFC3CC3D36}"/>
              </c:ext>
            </c:extLst>
          </c:dPt>
          <c:dPt>
            <c:idx val="2"/>
            <c:bubble3D val="0"/>
            <c:spPr>
              <a:solidFill>
                <a:schemeClr val="hlink"/>
              </a:solidFill>
              <a:ln w="16702">
                <a:solidFill>
                  <a:schemeClr val="tx1"/>
                </a:solidFill>
                <a:prstDash val="solid"/>
              </a:ln>
            </c:spPr>
            <c:extLst>
              <c:ext xmlns:c16="http://schemas.microsoft.com/office/drawing/2014/chart" uri="{C3380CC4-5D6E-409C-BE32-E72D297353CC}">
                <c16:uniqueId val="{00000003-6D67-4845-B1A8-69CFC3CC3D36}"/>
              </c:ext>
            </c:extLst>
          </c:dPt>
          <c:dPt>
            <c:idx val="3"/>
            <c:bubble3D val="0"/>
            <c:spPr>
              <a:solidFill>
                <a:schemeClr val="folHlink"/>
              </a:solidFill>
              <a:ln w="16702">
                <a:solidFill>
                  <a:schemeClr val="tx1"/>
                </a:solidFill>
                <a:prstDash val="solid"/>
              </a:ln>
            </c:spPr>
            <c:extLst>
              <c:ext xmlns:c16="http://schemas.microsoft.com/office/drawing/2014/chart" uri="{C3380CC4-5D6E-409C-BE32-E72D297353CC}">
                <c16:uniqueId val="{00000005-6D67-4845-B1A8-69CFC3CC3D36}"/>
              </c:ext>
            </c:extLst>
          </c:dPt>
          <c:dPt>
            <c:idx val="4"/>
            <c:bubble3D val="0"/>
            <c:spPr>
              <a:solidFill>
                <a:schemeClr val="bg2"/>
              </a:solidFill>
              <a:ln w="16702">
                <a:solidFill>
                  <a:schemeClr val="tx1"/>
                </a:solidFill>
                <a:prstDash val="solid"/>
              </a:ln>
            </c:spPr>
            <c:extLst>
              <c:ext xmlns:c16="http://schemas.microsoft.com/office/drawing/2014/chart" uri="{C3380CC4-5D6E-409C-BE32-E72D297353CC}">
                <c16:uniqueId val="{00000007-6D67-4845-B1A8-69CFC3CC3D36}"/>
              </c:ext>
            </c:extLst>
          </c:dPt>
          <c:dPt>
            <c:idx val="5"/>
            <c:bubble3D val="0"/>
            <c:spPr>
              <a:solidFill>
                <a:schemeClr val="tx2"/>
              </a:solidFill>
              <a:ln w="16702">
                <a:solidFill>
                  <a:schemeClr val="tx1"/>
                </a:solidFill>
                <a:prstDash val="solid"/>
              </a:ln>
            </c:spPr>
            <c:extLst>
              <c:ext xmlns:c16="http://schemas.microsoft.com/office/drawing/2014/chart" uri="{C3380CC4-5D6E-409C-BE32-E72D297353CC}">
                <c16:uniqueId val="{00000009-6D67-4845-B1A8-69CFC3CC3D36}"/>
              </c:ext>
            </c:extLst>
          </c:dPt>
          <c:dPt>
            <c:idx val="6"/>
            <c:bubble3D val="0"/>
            <c:spPr>
              <a:solidFill>
                <a:srgbClr val="0066CC"/>
              </a:solidFill>
              <a:ln w="16702">
                <a:solidFill>
                  <a:schemeClr val="tx1"/>
                </a:solidFill>
                <a:prstDash val="solid"/>
              </a:ln>
            </c:spPr>
            <c:extLst>
              <c:ext xmlns:c16="http://schemas.microsoft.com/office/drawing/2014/chart" uri="{C3380CC4-5D6E-409C-BE32-E72D297353CC}">
                <c16:uniqueId val="{0000000B-6D67-4845-B1A8-69CFC3CC3D36}"/>
              </c:ext>
            </c:extLst>
          </c:dPt>
          <c:dPt>
            <c:idx val="7"/>
            <c:bubble3D val="0"/>
            <c:spPr>
              <a:solidFill>
                <a:srgbClr val="CCCCFF"/>
              </a:solidFill>
              <a:ln w="16702">
                <a:solidFill>
                  <a:schemeClr val="tx1"/>
                </a:solidFill>
                <a:prstDash val="solid"/>
              </a:ln>
            </c:spPr>
            <c:extLst>
              <c:ext xmlns:c16="http://schemas.microsoft.com/office/drawing/2014/chart" uri="{C3380CC4-5D6E-409C-BE32-E72D297353CC}">
                <c16:uniqueId val="{0000000D-6D67-4845-B1A8-69CFC3CC3D36}"/>
              </c:ext>
            </c:extLst>
          </c:dPt>
          <c:dPt>
            <c:idx val="8"/>
            <c:bubble3D val="0"/>
            <c:spPr>
              <a:solidFill>
                <a:srgbClr val="99CC00"/>
              </a:solidFill>
              <a:ln w="16702">
                <a:solidFill>
                  <a:schemeClr val="tx1"/>
                </a:solidFill>
                <a:prstDash val="solid"/>
              </a:ln>
            </c:spPr>
            <c:extLst>
              <c:ext xmlns:c16="http://schemas.microsoft.com/office/drawing/2014/chart" uri="{C3380CC4-5D6E-409C-BE32-E72D297353CC}">
                <c16:uniqueId val="{0000000F-6D67-4845-B1A8-69CFC3CC3D36}"/>
              </c:ext>
            </c:extLst>
          </c:dPt>
          <c:dPt>
            <c:idx val="9"/>
            <c:bubble3D val="0"/>
            <c:spPr>
              <a:solidFill>
                <a:srgbClr val="FF00FF"/>
              </a:solidFill>
              <a:ln w="16702">
                <a:solidFill>
                  <a:schemeClr val="tx1"/>
                </a:solidFill>
                <a:prstDash val="solid"/>
              </a:ln>
            </c:spPr>
            <c:extLst>
              <c:ext xmlns:c16="http://schemas.microsoft.com/office/drawing/2014/chart" uri="{C3380CC4-5D6E-409C-BE32-E72D297353CC}">
                <c16:uniqueId val="{00000011-6D67-4845-B1A8-69CFC3CC3D36}"/>
              </c:ext>
            </c:extLst>
          </c:dPt>
          <c:dLbls>
            <c:dLbl>
              <c:idx val="0"/>
              <c:layout>
                <c:manualLayout>
                  <c:x val="-4.7666462015232523E-2"/>
                  <c:y val="-5.962673942045473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2-6D67-4845-B1A8-69CFC3CC3D36}"/>
                </c:ext>
              </c:extLst>
            </c:dLbl>
            <c:dLbl>
              <c:idx val="1"/>
              <c:layout>
                <c:manualLayout>
                  <c:x val="0.12604932951332853"/>
                  <c:y val="-0.1274594412083072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D67-4845-B1A8-69CFC3CC3D36}"/>
                </c:ext>
              </c:extLst>
            </c:dLbl>
            <c:dLbl>
              <c:idx val="2"/>
              <c:layout>
                <c:manualLayout>
                  <c:x val="0.13706600265832181"/>
                  <c:y val="2.769522813628200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D67-4845-B1A8-69CFC3CC3D36}"/>
                </c:ext>
              </c:extLst>
            </c:dLbl>
            <c:dLbl>
              <c:idx val="3"/>
              <c:delete val="1"/>
              <c:extLst>
                <c:ext xmlns:c15="http://schemas.microsoft.com/office/drawing/2012/chart" uri="{CE6537A1-D6FC-4f65-9D91-7224C49458BB}"/>
                <c:ext xmlns:c16="http://schemas.microsoft.com/office/drawing/2014/chart" uri="{C3380CC4-5D6E-409C-BE32-E72D297353CC}">
                  <c16:uniqueId val="{00000005-6D67-4845-B1A8-69CFC3CC3D36}"/>
                </c:ext>
              </c:extLst>
            </c:dLbl>
            <c:dLbl>
              <c:idx val="4"/>
              <c:delete val="1"/>
              <c:extLst>
                <c:ext xmlns:c15="http://schemas.microsoft.com/office/drawing/2012/chart" uri="{CE6537A1-D6FC-4f65-9D91-7224C49458BB}"/>
                <c:ext xmlns:c16="http://schemas.microsoft.com/office/drawing/2014/chart" uri="{C3380CC4-5D6E-409C-BE32-E72D297353CC}">
                  <c16:uniqueId val="{00000007-6D67-4845-B1A8-69CFC3CC3D36}"/>
                </c:ext>
              </c:extLst>
            </c:dLbl>
            <c:dLbl>
              <c:idx val="5"/>
              <c:delete val="1"/>
              <c:extLst>
                <c:ext xmlns:c15="http://schemas.microsoft.com/office/drawing/2012/chart" uri="{CE6537A1-D6FC-4f65-9D91-7224C49458BB}"/>
                <c:ext xmlns:c16="http://schemas.microsoft.com/office/drawing/2014/chart" uri="{C3380CC4-5D6E-409C-BE32-E72D297353CC}">
                  <c16:uniqueId val="{00000009-6D67-4845-B1A8-69CFC3CC3D36}"/>
                </c:ext>
              </c:extLst>
            </c:dLbl>
            <c:dLbl>
              <c:idx val="6"/>
              <c:delete val="1"/>
              <c:extLst>
                <c:ext xmlns:c15="http://schemas.microsoft.com/office/drawing/2012/chart" uri="{CE6537A1-D6FC-4f65-9D91-7224C49458BB}"/>
                <c:ext xmlns:c16="http://schemas.microsoft.com/office/drawing/2014/chart" uri="{C3380CC4-5D6E-409C-BE32-E72D297353CC}">
                  <c16:uniqueId val="{0000000B-6D67-4845-B1A8-69CFC3CC3D36}"/>
                </c:ext>
              </c:extLst>
            </c:dLbl>
            <c:dLbl>
              <c:idx val="7"/>
              <c:delete val="1"/>
              <c:extLst>
                <c:ext xmlns:c15="http://schemas.microsoft.com/office/drawing/2012/chart" uri="{CE6537A1-D6FC-4f65-9D91-7224C49458BB}"/>
                <c:ext xmlns:c16="http://schemas.microsoft.com/office/drawing/2014/chart" uri="{C3380CC4-5D6E-409C-BE32-E72D297353CC}">
                  <c16:uniqueId val="{0000000D-6D67-4845-B1A8-69CFC3CC3D36}"/>
                </c:ext>
              </c:extLst>
            </c:dLbl>
            <c:dLbl>
              <c:idx val="8"/>
              <c:delete val="1"/>
              <c:extLst>
                <c:ext xmlns:c15="http://schemas.microsoft.com/office/drawing/2012/chart" uri="{CE6537A1-D6FC-4f65-9D91-7224C49458BB}"/>
                <c:ext xmlns:c16="http://schemas.microsoft.com/office/drawing/2014/chart" uri="{C3380CC4-5D6E-409C-BE32-E72D297353CC}">
                  <c16:uniqueId val="{0000000F-6D67-4845-B1A8-69CFC3CC3D36}"/>
                </c:ext>
              </c:extLst>
            </c:dLbl>
            <c:dLbl>
              <c:idx val="9"/>
              <c:layout>
                <c:manualLayout>
                  <c:x val="8.1514342347782445E-2"/>
                  <c:y val="0.1402963512049474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6D67-4845-B1A8-69CFC3CC3D36}"/>
                </c:ext>
              </c:extLst>
            </c:dLbl>
            <c:numFmt formatCode="0%" sourceLinked="0"/>
            <c:spPr>
              <a:noFill/>
              <a:ln w="33405">
                <a:noFill/>
              </a:ln>
            </c:spPr>
            <c:txPr>
              <a:bodyPr/>
              <a:lstStyle/>
              <a:p>
                <a:pPr>
                  <a:defRPr sz="2630" b="0" i="0" u="none" strike="noStrike" baseline="0">
                    <a:solidFill>
                      <a:schemeClr val="tx1"/>
                    </a:solidFill>
                    <a:latin typeface="Times New Roman"/>
                    <a:ea typeface="Times New Roman"/>
                    <a:cs typeface="Times New Roman"/>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icp!$G$5:$G$14</c:f>
              <c:strCache>
                <c:ptCount val="10"/>
                <c:pt idx="0">
                  <c:v>volatile solids</c:v>
                </c:pt>
                <c:pt idx="1">
                  <c:v>Al</c:v>
                </c:pt>
                <c:pt idx="2">
                  <c:v>Na</c:v>
                </c:pt>
                <c:pt idx="3">
                  <c:v>Fe</c:v>
                </c:pt>
                <c:pt idx="4">
                  <c:v>P</c:v>
                </c:pt>
                <c:pt idx="5">
                  <c:v>S</c:v>
                </c:pt>
                <c:pt idx="6">
                  <c:v>Si</c:v>
                </c:pt>
                <c:pt idx="7">
                  <c:v>Ca</c:v>
                </c:pt>
                <c:pt idx="8">
                  <c:v>other metals</c:v>
                </c:pt>
                <c:pt idx="9">
                  <c:v>other nonvolatile solids</c:v>
                </c:pt>
              </c:strCache>
            </c:strRef>
          </c:cat>
          <c:val>
            <c:numRef>
              <c:f>icp!$H$5:$H$14</c:f>
              <c:numCache>
                <c:formatCode>0%</c:formatCode>
                <c:ptCount val="10"/>
                <c:pt idx="0">
                  <c:v>0.55898876404494358</c:v>
                </c:pt>
                <c:pt idx="1">
                  <c:v>0.17022034502060945</c:v>
                </c:pt>
                <c:pt idx="2">
                  <c:v>0.10877309042796802</c:v>
                </c:pt>
                <c:pt idx="3" formatCode="0.0%">
                  <c:v>7.5314233372348778E-3</c:v>
                </c:pt>
                <c:pt idx="4" formatCode="0.0%">
                  <c:v>6.1913727884926502E-3</c:v>
                </c:pt>
                <c:pt idx="5" formatCode="0.0%">
                  <c:v>6.0641527996878834E-3</c:v>
                </c:pt>
                <c:pt idx="6" formatCode="0.0%">
                  <c:v>4.7749902464675215E-3</c:v>
                </c:pt>
                <c:pt idx="7" formatCode="0.0%">
                  <c:v>2.3722287245772035E-3</c:v>
                </c:pt>
                <c:pt idx="8" formatCode="0.0%">
                  <c:v>3.0143080080742251E-3</c:v>
                </c:pt>
                <c:pt idx="9">
                  <c:v>0.13206932460194498</c:v>
                </c:pt>
              </c:numCache>
            </c:numRef>
          </c:val>
          <c:extLst>
            <c:ext xmlns:c16="http://schemas.microsoft.com/office/drawing/2014/chart" uri="{C3380CC4-5D6E-409C-BE32-E72D297353CC}">
              <c16:uniqueId val="{00000013-6D67-4845-B1A8-69CFC3CC3D36}"/>
            </c:ext>
          </c:extLst>
        </c:ser>
        <c:dLbls>
          <c:showLegendKey val="0"/>
          <c:showVal val="0"/>
          <c:showCatName val="0"/>
          <c:showSerName val="0"/>
          <c:showPercent val="0"/>
          <c:showBubbleSize val="0"/>
          <c:showLeaderLines val="1"/>
        </c:dLbls>
        <c:firstSliceAng val="0"/>
      </c:pieChart>
      <c:spPr>
        <a:noFill/>
        <a:ln w="33405">
          <a:noFill/>
        </a:ln>
      </c:spPr>
    </c:plotArea>
    <c:legend>
      <c:legendPos val="r"/>
      <c:layout>
        <c:manualLayout>
          <c:xMode val="edge"/>
          <c:yMode val="edge"/>
          <c:x val="4.0520984081042093E-2"/>
          <c:y val="0.11818181818181818"/>
          <c:w val="0.4500723589001448"/>
          <c:h val="0.75000000000000655"/>
        </c:manualLayout>
      </c:layout>
      <c:overlay val="0"/>
      <c:spPr>
        <a:noFill/>
        <a:ln w="33405">
          <a:noFill/>
        </a:ln>
      </c:spPr>
      <c:txPr>
        <a:bodyPr/>
        <a:lstStyle/>
        <a:p>
          <a:pPr>
            <a:defRPr sz="2177" b="0" i="0" u="none" strike="noStrike" baseline="0">
              <a:solidFill>
                <a:schemeClr val="tx1"/>
              </a:solidFill>
              <a:latin typeface="Times New Roman"/>
              <a:ea typeface="Times New Roman"/>
              <a:cs typeface="Times New Roman"/>
            </a:defRPr>
          </a:pPr>
          <a:endParaRPr lang="en-US"/>
        </a:p>
      </c:txPr>
    </c:legend>
    <c:plotVisOnly val="1"/>
    <c:dispBlanksAs val="zero"/>
    <c:showDLblsOverMax val="0"/>
  </c:chart>
  <c:spPr>
    <a:noFill/>
    <a:ln>
      <a:noFill/>
    </a:ln>
  </c:spPr>
  <c:txPr>
    <a:bodyPr/>
    <a:lstStyle/>
    <a:p>
      <a:pPr>
        <a:defRPr sz="3584" b="0"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457943925235362E-2"/>
          <c:y val="7.29483282674772E-2"/>
          <c:w val="0.59345794392522089"/>
          <c:h val="0.69300911854103375"/>
        </c:manualLayout>
      </c:layout>
      <c:scatterChart>
        <c:scatterStyle val="lineMarker"/>
        <c:varyColors val="0"/>
        <c:ser>
          <c:idx val="0"/>
          <c:order val="0"/>
          <c:tx>
            <c:strRef>
              <c:f>'coli sum'!$H$2</c:f>
              <c:strCache>
                <c:ptCount val="1"/>
                <c:pt idx="0">
                  <c:v>control</c:v>
                </c:pt>
              </c:strCache>
            </c:strRef>
          </c:tx>
          <c:spPr>
            <a:ln w="23524">
              <a:solidFill>
                <a:srgbClr val="000000"/>
              </a:solidFill>
              <a:prstDash val="solid"/>
            </a:ln>
          </c:spPr>
          <c:marker>
            <c:symbol val="x"/>
            <c:size val="4"/>
            <c:spPr>
              <a:solidFill>
                <a:srgbClr val="FFFFFF"/>
              </a:solidFill>
              <a:ln>
                <a:solidFill>
                  <a:srgbClr val="000000"/>
                </a:solidFill>
                <a:prstDash val="solid"/>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sum'!$H$3:$H$10</c:f>
              <c:numCache>
                <c:formatCode>General</c:formatCode>
                <c:ptCount val="8"/>
                <c:pt idx="0">
                  <c:v>0.43702873892070404</c:v>
                </c:pt>
                <c:pt idx="1">
                  <c:v>0.18336476106530541</c:v>
                </c:pt>
                <c:pt idx="2">
                  <c:v>0.36362655377701103</c:v>
                </c:pt>
                <c:pt idx="3">
                  <c:v>0.46765595422165535</c:v>
                </c:pt>
                <c:pt idx="4">
                  <c:v>0.16536739366390821</c:v>
                </c:pt>
                <c:pt idx="5">
                  <c:v>0.28437008242596173</c:v>
                </c:pt>
                <c:pt idx="6">
                  <c:v>0.389587934307279</c:v>
                </c:pt>
                <c:pt idx="7">
                  <c:v>0.31931878137630043</c:v>
                </c:pt>
              </c:numCache>
            </c:numRef>
          </c:yVal>
          <c:smooth val="0"/>
          <c:extLst>
            <c:ext xmlns:c16="http://schemas.microsoft.com/office/drawing/2014/chart" uri="{C3380CC4-5D6E-409C-BE32-E72D297353CC}">
              <c16:uniqueId val="{00000000-44B2-422E-901A-F7DE46E41F26}"/>
            </c:ext>
          </c:extLst>
        </c:ser>
        <c:ser>
          <c:idx val="3"/>
          <c:order val="1"/>
          <c:tx>
            <c:strRef>
              <c:f>'coli sum'!$I$2</c:f>
              <c:strCache>
                <c:ptCount val="1"/>
                <c:pt idx="0">
                  <c:v>4</c:v>
                </c:pt>
              </c:strCache>
            </c:strRef>
          </c:tx>
          <c:spPr>
            <a:ln w="23524">
              <a:solidFill>
                <a:srgbClr val="FF0000"/>
              </a:solidFill>
              <a:prstDash val="solid"/>
            </a:ln>
          </c:spPr>
          <c:marker>
            <c:symbol val="circle"/>
            <c:size val="5"/>
            <c:spPr>
              <a:solidFill>
                <a:schemeClr val="accent1"/>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sum'!$I$3:$I$10</c:f>
              <c:numCache>
                <c:formatCode>General</c:formatCode>
                <c:ptCount val="8"/>
                <c:pt idx="0">
                  <c:v>0.45821803799063637</c:v>
                </c:pt>
                <c:pt idx="1">
                  <c:v>1.1398238712868141</c:v>
                </c:pt>
                <c:pt idx="2">
                  <c:v>3.1616043958624602</c:v>
                </c:pt>
                <c:pt idx="3">
                  <c:v>4.6389644150785161</c:v>
                </c:pt>
                <c:pt idx="4">
                  <c:v>3.861697301833718</c:v>
                </c:pt>
                <c:pt idx="5">
                  <c:v>6.3497630439879504</c:v>
                </c:pt>
                <c:pt idx="6">
                  <c:v>6.2858384967689096</c:v>
                </c:pt>
                <c:pt idx="7">
                  <c:v>6.3089910290001638</c:v>
                </c:pt>
              </c:numCache>
            </c:numRef>
          </c:yVal>
          <c:smooth val="0"/>
          <c:extLst>
            <c:ext xmlns:c16="http://schemas.microsoft.com/office/drawing/2014/chart" uri="{C3380CC4-5D6E-409C-BE32-E72D297353CC}">
              <c16:uniqueId val="{00000001-44B2-422E-901A-F7DE46E41F26}"/>
            </c:ext>
          </c:extLst>
        </c:ser>
        <c:ser>
          <c:idx val="4"/>
          <c:order val="2"/>
          <c:tx>
            <c:strRef>
              <c:f>'coli sum'!$J$2</c:f>
              <c:strCache>
                <c:ptCount val="1"/>
                <c:pt idx="0">
                  <c:v>20</c:v>
                </c:pt>
              </c:strCache>
            </c:strRef>
          </c:tx>
          <c:spPr>
            <a:ln w="23524">
              <a:solidFill>
                <a:schemeClr val="tx1"/>
              </a:solidFill>
              <a:prstDash val="solid"/>
            </a:ln>
          </c:spPr>
          <c:marker>
            <c:symbol val="triangle"/>
            <c:size val="5"/>
            <c:spPr>
              <a:solidFill>
                <a:schemeClr val="accent2"/>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sum'!$J$3:$J$10</c:f>
              <c:numCache>
                <c:formatCode>General</c:formatCode>
                <c:ptCount val="8"/>
                <c:pt idx="0">
                  <c:v>0.45821803799063637</c:v>
                </c:pt>
                <c:pt idx="2">
                  <c:v>4.4165746958847434</c:v>
                </c:pt>
                <c:pt idx="3">
                  <c:v>4.9789124767728694</c:v>
                </c:pt>
                <c:pt idx="4">
                  <c:v>5.3729120029701063</c:v>
                </c:pt>
                <c:pt idx="5">
                  <c:v>2.3163392885010001</c:v>
                </c:pt>
                <c:pt idx="6">
                  <c:v>1.2646491976989718</c:v>
                </c:pt>
                <c:pt idx="7">
                  <c:v>1.2666124308603006</c:v>
                </c:pt>
              </c:numCache>
            </c:numRef>
          </c:yVal>
          <c:smooth val="0"/>
          <c:extLst>
            <c:ext xmlns:c16="http://schemas.microsoft.com/office/drawing/2014/chart" uri="{C3380CC4-5D6E-409C-BE32-E72D297353CC}">
              <c16:uniqueId val="{00000002-44B2-422E-901A-F7DE46E41F26}"/>
            </c:ext>
          </c:extLst>
        </c:ser>
        <c:ser>
          <c:idx val="5"/>
          <c:order val="3"/>
          <c:tx>
            <c:strRef>
              <c:f>'coli sum'!$K$2</c:f>
              <c:strCache>
                <c:ptCount val="1"/>
                <c:pt idx="0">
                  <c:v>100</c:v>
                </c:pt>
              </c:strCache>
            </c:strRef>
          </c:tx>
          <c:spPr>
            <a:ln w="23524">
              <a:solidFill>
                <a:schemeClr val="tx1"/>
              </a:solidFill>
              <a:prstDash val="solid"/>
            </a:ln>
          </c:spPr>
          <c:marker>
            <c:symbol val="square"/>
            <c:size val="5"/>
            <c:spPr>
              <a:solidFill>
                <a:schemeClr val="hlink"/>
              </a:solidFill>
              <a:ln>
                <a:solidFill>
                  <a:schemeClr val="tx1"/>
                </a:solidFill>
              </a:ln>
            </c:spPr>
          </c:marker>
          <c:xVal>
            <c:numRef>
              <c:f>'coli sum'!$A$3:$A$10</c:f>
              <c:numCache>
                <c:formatCode>General</c:formatCode>
                <c:ptCount val="8"/>
                <c:pt idx="0">
                  <c:v>0</c:v>
                </c:pt>
                <c:pt idx="1">
                  <c:v>0.68750000000000011</c:v>
                </c:pt>
                <c:pt idx="2">
                  <c:v>1.8958333333357587</c:v>
                </c:pt>
                <c:pt idx="3">
                  <c:v>2.8958333333357187</c:v>
                </c:pt>
                <c:pt idx="4">
                  <c:v>3.8923611111167578</c:v>
                </c:pt>
                <c:pt idx="5">
                  <c:v>6.9097222222262724</c:v>
                </c:pt>
                <c:pt idx="6">
                  <c:v>7.9166666666715173</c:v>
                </c:pt>
                <c:pt idx="7">
                  <c:v>8.9166666666715173</c:v>
                </c:pt>
              </c:numCache>
            </c:numRef>
          </c:xVal>
          <c:yVal>
            <c:numRef>
              <c:f>'coli sum'!$K$3:$K$10</c:f>
              <c:numCache>
                <c:formatCode>General</c:formatCode>
                <c:ptCount val="8"/>
                <c:pt idx="0">
                  <c:v>0.54617320834576633</c:v>
                </c:pt>
                <c:pt idx="2">
                  <c:v>5.7374576988508394</c:v>
                </c:pt>
                <c:pt idx="3">
                  <c:v>4.8505939995131904</c:v>
                </c:pt>
                <c:pt idx="4">
                  <c:v>4.0338582672609666</c:v>
                </c:pt>
                <c:pt idx="5">
                  <c:v>3.3825555573842565</c:v>
                </c:pt>
                <c:pt idx="6">
                  <c:v>2.8008919045372904</c:v>
                </c:pt>
                <c:pt idx="7">
                  <c:v>2.0729578818825281</c:v>
                </c:pt>
              </c:numCache>
            </c:numRef>
          </c:yVal>
          <c:smooth val="0"/>
          <c:extLst>
            <c:ext xmlns:c16="http://schemas.microsoft.com/office/drawing/2014/chart" uri="{C3380CC4-5D6E-409C-BE32-E72D297353CC}">
              <c16:uniqueId val="{00000003-44B2-422E-901A-F7DE46E41F26}"/>
            </c:ext>
          </c:extLst>
        </c:ser>
        <c:dLbls>
          <c:showLegendKey val="0"/>
          <c:showVal val="0"/>
          <c:showCatName val="0"/>
          <c:showSerName val="0"/>
          <c:showPercent val="0"/>
          <c:showBubbleSize val="0"/>
        </c:dLbls>
        <c:axId val="149882752"/>
        <c:axId val="149901312"/>
      </c:scatterChart>
      <c:scatterChart>
        <c:scatterStyle val="lineMarker"/>
        <c:varyColors val="0"/>
        <c:ser>
          <c:idx val="6"/>
          <c:order val="4"/>
          <c:tx>
            <c:strRef>
              <c:f>'coli sum'!$M$2</c:f>
              <c:strCache>
                <c:ptCount val="1"/>
                <c:pt idx="0">
                  <c:v>low polymer feed</c:v>
                </c:pt>
              </c:strCache>
            </c:strRef>
          </c:tx>
          <c:spPr>
            <a:ln w="35285">
              <a:solidFill>
                <a:schemeClr val="tx1"/>
              </a:solidFill>
              <a:prstDash val="solid"/>
            </a:ln>
          </c:spPr>
          <c:marker>
            <c:symbol val="circle"/>
            <c:size val="5"/>
            <c:spPr>
              <a:solidFill>
                <a:srgbClr val="FF0000"/>
              </a:solidFill>
              <a:ln>
                <a:solidFill>
                  <a:srgbClr val="FF0000"/>
                </a:solidFill>
                <a:prstDash val="solid"/>
              </a:ln>
            </c:spPr>
          </c:marker>
          <c:dPt>
            <c:idx val="2"/>
            <c:bubble3D val="0"/>
            <c:spPr>
              <a:ln w="35285">
                <a:solidFill>
                  <a:srgbClr val="FFFFFF"/>
                </a:solidFill>
                <a:prstDash val="solid"/>
              </a:ln>
            </c:spPr>
            <c:extLst>
              <c:ext xmlns:c16="http://schemas.microsoft.com/office/drawing/2014/chart" uri="{C3380CC4-5D6E-409C-BE32-E72D297353CC}">
                <c16:uniqueId val="{00000005-44B2-422E-901A-F7DE46E41F26}"/>
              </c:ext>
            </c:extLst>
          </c:dPt>
          <c:xVal>
            <c:numRef>
              <c:f>'coli sum'!$L$3:$L$6</c:f>
              <c:numCache>
                <c:formatCode>m/d/yyyy\ h:mm</c:formatCode>
                <c:ptCount val="4"/>
                <c:pt idx="0" formatCode="General">
                  <c:v>0</c:v>
                </c:pt>
                <c:pt idx="1">
                  <c:v>3.4375</c:v>
                </c:pt>
                <c:pt idx="2">
                  <c:v>3.9375</c:v>
                </c:pt>
                <c:pt idx="3" formatCode="0.00">
                  <c:v>9.9548611111167684</c:v>
                </c:pt>
              </c:numCache>
            </c:numRef>
          </c:xVal>
          <c:yVal>
            <c:numRef>
              <c:f>'coli sum'!$M$3:$M$6</c:f>
              <c:numCache>
                <c:formatCode>General</c:formatCode>
                <c:ptCount val="4"/>
                <c:pt idx="0">
                  <c:v>1.0000000000000007E-2</c:v>
                </c:pt>
                <c:pt idx="1">
                  <c:v>1.0000000000000007E-2</c:v>
                </c:pt>
                <c:pt idx="2">
                  <c:v>1.0000000000000007E-2</c:v>
                </c:pt>
                <c:pt idx="3">
                  <c:v>1.0000000000000007E-2</c:v>
                </c:pt>
              </c:numCache>
            </c:numRef>
          </c:yVal>
          <c:smooth val="0"/>
          <c:extLst>
            <c:ext xmlns:c16="http://schemas.microsoft.com/office/drawing/2014/chart" uri="{C3380CC4-5D6E-409C-BE32-E72D297353CC}">
              <c16:uniqueId val="{00000006-44B2-422E-901A-F7DE46E41F26}"/>
            </c:ext>
          </c:extLst>
        </c:ser>
        <c:ser>
          <c:idx val="7"/>
          <c:order val="5"/>
          <c:tx>
            <c:strRef>
              <c:f>'coli sum'!$O$2</c:f>
              <c:strCache>
                <c:ptCount val="1"/>
                <c:pt idx="0">
                  <c:v>end polymer</c:v>
                </c:pt>
              </c:strCache>
            </c:strRef>
          </c:tx>
          <c:spPr>
            <a:ln w="35285">
              <a:solidFill>
                <a:schemeClr val="tx1"/>
              </a:solidFill>
              <a:prstDash val="solid"/>
            </a:ln>
          </c:spPr>
          <c:marker>
            <c:symbol val="triangle"/>
            <c:size val="5"/>
            <c:spPr>
              <a:solidFill>
                <a:srgbClr val="FF9900"/>
              </a:solidFill>
              <a:ln>
                <a:solidFill>
                  <a:schemeClr val="tx1"/>
                </a:solidFill>
              </a:ln>
            </c:spPr>
          </c:marker>
          <c:xVal>
            <c:numRef>
              <c:f>'coli sum'!$N$3:$N$4</c:f>
              <c:numCache>
                <c:formatCode>0.00</c:formatCode>
                <c:ptCount val="2"/>
                <c:pt idx="0" formatCode="General">
                  <c:v>0</c:v>
                </c:pt>
                <c:pt idx="1">
                  <c:v>5.7291666666715155</c:v>
                </c:pt>
              </c:numCache>
            </c:numRef>
          </c:xVal>
          <c:yVal>
            <c:numRef>
              <c:f>'coli sum'!$O$3:$O$4</c:f>
              <c:numCache>
                <c:formatCode>General</c:formatCode>
                <c:ptCount val="2"/>
                <c:pt idx="0">
                  <c:v>3.0000000000000016E-2</c:v>
                </c:pt>
                <c:pt idx="1">
                  <c:v>3.0000000000000016E-2</c:v>
                </c:pt>
              </c:numCache>
            </c:numRef>
          </c:yVal>
          <c:smooth val="0"/>
          <c:extLst>
            <c:ext xmlns:c16="http://schemas.microsoft.com/office/drawing/2014/chart" uri="{C3380CC4-5D6E-409C-BE32-E72D297353CC}">
              <c16:uniqueId val="{00000007-44B2-422E-901A-F7DE46E41F26}"/>
            </c:ext>
          </c:extLst>
        </c:ser>
        <c:ser>
          <c:idx val="1"/>
          <c:order val="6"/>
          <c:tx>
            <c:strRef>
              <c:f>'coli sum'!$Q$2</c:f>
              <c:strCache>
                <c:ptCount val="1"/>
                <c:pt idx="0">
                  <c:v>end polymer</c:v>
                </c:pt>
              </c:strCache>
            </c:strRef>
          </c:tx>
          <c:spPr>
            <a:ln w="35285">
              <a:solidFill>
                <a:srgbClr val="0000FF"/>
              </a:solidFill>
              <a:prstDash val="solid"/>
            </a:ln>
          </c:spPr>
          <c:marker>
            <c:symbol val="square"/>
            <c:size val="5"/>
            <c:spPr>
              <a:solidFill>
                <a:srgbClr val="0000FF"/>
              </a:solidFill>
              <a:ln>
                <a:solidFill>
                  <a:srgbClr val="0000FF"/>
                </a:solidFill>
                <a:prstDash val="solid"/>
              </a:ln>
            </c:spPr>
          </c:marker>
          <c:dPt>
            <c:idx val="1"/>
            <c:marker>
              <c:spPr>
                <a:solidFill>
                  <a:schemeClr val="hlink"/>
                </a:solidFill>
                <a:ln>
                  <a:solidFill>
                    <a:schemeClr val="tx1"/>
                  </a:solidFill>
                </a:ln>
              </c:spPr>
            </c:marker>
            <c:bubble3D val="0"/>
            <c:spPr>
              <a:ln w="35285">
                <a:solidFill>
                  <a:schemeClr val="tx1"/>
                </a:solidFill>
                <a:prstDash val="solid"/>
              </a:ln>
            </c:spPr>
            <c:extLst>
              <c:ext xmlns:c16="http://schemas.microsoft.com/office/drawing/2014/chart" uri="{C3380CC4-5D6E-409C-BE32-E72D297353CC}">
                <c16:uniqueId val="{00000009-44B2-422E-901A-F7DE46E41F26}"/>
              </c:ext>
            </c:extLst>
          </c:dPt>
          <c:xVal>
            <c:numRef>
              <c:f>'coli sum'!$P$3:$P$4</c:f>
              <c:numCache>
                <c:formatCode>0.00</c:formatCode>
                <c:ptCount val="2"/>
                <c:pt idx="0">
                  <c:v>0.64583333333575865</c:v>
                </c:pt>
                <c:pt idx="1">
                  <c:v>1.91666666667153</c:v>
                </c:pt>
              </c:numCache>
            </c:numRef>
          </c:xVal>
          <c:yVal>
            <c:numRef>
              <c:f>'coli sum'!$Q$3:$Q$4</c:f>
              <c:numCache>
                <c:formatCode>General</c:formatCode>
                <c:ptCount val="2"/>
                <c:pt idx="0">
                  <c:v>5.0000000000000024E-2</c:v>
                </c:pt>
                <c:pt idx="1">
                  <c:v>5.0000000000000024E-2</c:v>
                </c:pt>
              </c:numCache>
            </c:numRef>
          </c:yVal>
          <c:smooth val="0"/>
          <c:extLst>
            <c:ext xmlns:c16="http://schemas.microsoft.com/office/drawing/2014/chart" uri="{C3380CC4-5D6E-409C-BE32-E72D297353CC}">
              <c16:uniqueId val="{0000000A-44B2-422E-901A-F7DE46E41F26}"/>
            </c:ext>
          </c:extLst>
        </c:ser>
        <c:ser>
          <c:idx val="2"/>
          <c:order val="7"/>
          <c:tx>
            <c:strRef>
              <c:f>'coli sum'!$S$2</c:f>
              <c:strCache>
                <c:ptCount val="1"/>
                <c:pt idx="0">
                  <c:v>end azide</c:v>
                </c:pt>
              </c:strCache>
            </c:strRef>
          </c:tx>
          <c:spPr>
            <a:ln w="11762">
              <a:solidFill>
                <a:srgbClr val="333333"/>
              </a:solidFill>
              <a:prstDash val="sysDash"/>
            </a:ln>
          </c:spPr>
          <c:marker>
            <c:symbol val="none"/>
          </c:marker>
          <c:xVal>
            <c:numRef>
              <c:f>'coli sum'!$R$3:$R$4</c:f>
              <c:numCache>
                <c:formatCode>0.0</c:formatCode>
                <c:ptCount val="2"/>
                <c:pt idx="0">
                  <c:v>3.5902777777810426</c:v>
                </c:pt>
                <c:pt idx="1">
                  <c:v>3.5902777777810426</c:v>
                </c:pt>
              </c:numCache>
            </c:numRef>
          </c:xVal>
          <c:yVal>
            <c:numRef>
              <c:f>'coli sum'!$S$3:$S$4</c:f>
              <c:numCache>
                <c:formatCode>General</c:formatCode>
                <c:ptCount val="2"/>
                <c:pt idx="0">
                  <c:v>-1</c:v>
                </c:pt>
                <c:pt idx="1">
                  <c:v>1</c:v>
                </c:pt>
              </c:numCache>
            </c:numRef>
          </c:yVal>
          <c:smooth val="0"/>
          <c:extLst>
            <c:ext xmlns:c16="http://schemas.microsoft.com/office/drawing/2014/chart" uri="{C3380CC4-5D6E-409C-BE32-E72D297353CC}">
              <c16:uniqueId val="{0000000B-44B2-422E-901A-F7DE46E41F26}"/>
            </c:ext>
          </c:extLst>
        </c:ser>
        <c:dLbls>
          <c:showLegendKey val="0"/>
          <c:showVal val="0"/>
          <c:showCatName val="0"/>
          <c:showSerName val="0"/>
          <c:showPercent val="0"/>
          <c:showBubbleSize val="0"/>
        </c:dLbls>
        <c:axId val="149903232"/>
        <c:axId val="149904768"/>
      </c:scatterChart>
      <c:valAx>
        <c:axId val="149882752"/>
        <c:scaling>
          <c:orientation val="minMax"/>
          <c:max val="10"/>
        </c:scaling>
        <c:delete val="0"/>
        <c:axPos val="b"/>
        <c:title>
          <c:tx>
            <c:rich>
              <a:bodyPr/>
              <a:lstStyle/>
              <a:p>
                <a:pPr>
                  <a:defRPr sz="1111" b="0" i="0" u="none" strike="noStrike" baseline="0">
                    <a:solidFill>
                      <a:schemeClr val="tx1"/>
                    </a:solidFill>
                    <a:latin typeface="Times New Roman"/>
                    <a:ea typeface="Times New Roman"/>
                    <a:cs typeface="Times New Roman"/>
                  </a:defRPr>
                </a:pPr>
                <a:r>
                  <a:rPr lang="en-US"/>
                  <a:t>time (days)</a:t>
                </a:r>
              </a:p>
            </c:rich>
          </c:tx>
          <c:layout>
            <c:manualLayout>
              <c:xMode val="edge"/>
              <c:yMode val="edge"/>
              <c:x val="0.33489096573209653"/>
              <c:y val="0.88449848024316124"/>
            </c:manualLayout>
          </c:layout>
          <c:overlay val="0"/>
          <c:spPr>
            <a:noFill/>
            <a:ln w="23524">
              <a:noFill/>
            </a:ln>
          </c:spPr>
        </c:title>
        <c:numFmt formatCode="General" sourceLinked="1"/>
        <c:majorTickMark val="out"/>
        <c:minorTickMark val="none"/>
        <c:tickLblPos val="nextTo"/>
        <c:spPr>
          <a:ln w="2940">
            <a:solidFill>
              <a:schemeClr val="tx1"/>
            </a:solidFill>
            <a:prstDash val="solid"/>
          </a:ln>
        </c:spPr>
        <c:txPr>
          <a:bodyPr rot="0" vert="horz"/>
          <a:lstStyle/>
          <a:p>
            <a:pPr>
              <a:defRPr sz="1111" b="0" i="0" u="none" strike="noStrike" baseline="0">
                <a:solidFill>
                  <a:schemeClr val="tx1"/>
                </a:solidFill>
                <a:latin typeface="Times New Roman"/>
                <a:ea typeface="Times New Roman"/>
                <a:cs typeface="Times New Roman"/>
              </a:defRPr>
            </a:pPr>
            <a:endParaRPr lang="en-US"/>
          </a:p>
        </c:txPr>
        <c:crossAx val="149901312"/>
        <c:crosses val="autoZero"/>
        <c:crossBetween val="midCat"/>
        <c:majorUnit val="2"/>
      </c:valAx>
      <c:valAx>
        <c:axId val="149901312"/>
        <c:scaling>
          <c:orientation val="minMax"/>
        </c:scaling>
        <c:delete val="0"/>
        <c:axPos val="l"/>
        <c:majorGridlines>
          <c:spPr>
            <a:ln w="2940">
              <a:solidFill>
                <a:schemeClr val="tx1"/>
              </a:solidFill>
              <a:prstDash val="solid"/>
            </a:ln>
          </c:spPr>
        </c:majorGridlines>
        <c:title>
          <c:tx>
            <c:rich>
              <a:bodyPr/>
              <a:lstStyle/>
              <a:p>
                <a:pPr>
                  <a:defRPr sz="1111" b="0" i="1" u="none" strike="noStrike" baseline="0">
                    <a:solidFill>
                      <a:schemeClr val="tx1"/>
                    </a:solidFill>
                    <a:latin typeface="Times New Roman"/>
                    <a:ea typeface="Times New Roman"/>
                    <a:cs typeface="Times New Roman"/>
                  </a:defRPr>
                </a:pPr>
                <a:r>
                  <a:rPr lang="en-US" sz="1111" b="0" i="1" u="none" strike="noStrike" baseline="0">
                    <a:solidFill>
                      <a:srgbClr val="000000"/>
                    </a:solidFill>
                    <a:latin typeface="Times New Roman"/>
                    <a:cs typeface="Times New Roman"/>
                  </a:rPr>
                  <a:t>E. coli</a:t>
                </a:r>
                <a:r>
                  <a:rPr lang="en-US" sz="1111" b="0" i="0" u="none" strike="noStrike" baseline="0">
                    <a:solidFill>
                      <a:srgbClr val="000000"/>
                    </a:solidFill>
                    <a:latin typeface="Times New Roman"/>
                    <a:cs typeface="Times New Roman"/>
                  </a:rPr>
                  <a:t> remaining (pC*)</a:t>
                </a:r>
              </a:p>
            </c:rich>
          </c:tx>
          <c:layout>
            <c:manualLayout>
              <c:xMode val="edge"/>
              <c:yMode val="edge"/>
              <c:x val="1.4018691588785038E-2"/>
              <c:y val="0.19148936170213027"/>
            </c:manualLayout>
          </c:layout>
          <c:overlay val="0"/>
          <c:spPr>
            <a:noFill/>
            <a:ln w="23524">
              <a:noFill/>
            </a:ln>
          </c:spPr>
        </c:title>
        <c:numFmt formatCode="General" sourceLinked="1"/>
        <c:majorTickMark val="out"/>
        <c:minorTickMark val="none"/>
        <c:tickLblPos val="low"/>
        <c:spPr>
          <a:ln w="2940">
            <a:solidFill>
              <a:schemeClr val="tx1"/>
            </a:solidFill>
            <a:prstDash val="solid"/>
          </a:ln>
        </c:spPr>
        <c:txPr>
          <a:bodyPr rot="0" vert="horz"/>
          <a:lstStyle/>
          <a:p>
            <a:pPr>
              <a:defRPr sz="1111" b="0" i="0" u="none" strike="noStrike" baseline="0">
                <a:solidFill>
                  <a:schemeClr val="tx1"/>
                </a:solidFill>
                <a:latin typeface="Times New Roman"/>
                <a:ea typeface="Times New Roman"/>
                <a:cs typeface="Times New Roman"/>
              </a:defRPr>
            </a:pPr>
            <a:endParaRPr lang="en-US"/>
          </a:p>
        </c:txPr>
        <c:crossAx val="149882752"/>
        <c:crossesAt val="-4"/>
        <c:crossBetween val="midCat"/>
      </c:valAx>
      <c:valAx>
        <c:axId val="149903232"/>
        <c:scaling>
          <c:orientation val="minMax"/>
        </c:scaling>
        <c:delete val="1"/>
        <c:axPos val="t"/>
        <c:numFmt formatCode="General" sourceLinked="1"/>
        <c:majorTickMark val="out"/>
        <c:minorTickMark val="none"/>
        <c:tickLblPos val="none"/>
        <c:crossAx val="149904768"/>
        <c:crosses val="autoZero"/>
        <c:crossBetween val="midCat"/>
      </c:valAx>
      <c:valAx>
        <c:axId val="149904768"/>
        <c:scaling>
          <c:orientation val="maxMin"/>
          <c:max val="0.70000000000000062"/>
          <c:min val="0"/>
        </c:scaling>
        <c:delete val="0"/>
        <c:axPos val="r"/>
        <c:numFmt formatCode="General" sourceLinked="1"/>
        <c:majorTickMark val="none"/>
        <c:minorTickMark val="none"/>
        <c:tickLblPos val="none"/>
        <c:spPr>
          <a:ln w="2940">
            <a:solidFill>
              <a:schemeClr val="tx1"/>
            </a:solidFill>
            <a:prstDash val="solid"/>
          </a:ln>
        </c:spPr>
        <c:crossAx val="149903232"/>
        <c:crosses val="max"/>
        <c:crossBetween val="midCat"/>
      </c:valAx>
      <c:spPr>
        <a:noFill/>
        <a:ln w="11762">
          <a:solidFill>
            <a:srgbClr val="808080"/>
          </a:solidFill>
          <a:prstDash val="solid"/>
        </a:ln>
      </c:spPr>
    </c:plotArea>
    <c:legend>
      <c:legendPos val="r"/>
      <c:legendEntry>
        <c:idx val="4"/>
        <c:delete val="1"/>
      </c:legendEntry>
      <c:legendEntry>
        <c:idx val="5"/>
        <c:delete val="1"/>
      </c:legendEntry>
      <c:legendEntry>
        <c:idx val="6"/>
        <c:delete val="1"/>
      </c:legendEntry>
      <c:layout>
        <c:manualLayout>
          <c:xMode val="edge"/>
          <c:yMode val="edge"/>
          <c:x val="0.71651090342679125"/>
          <c:y val="0.11246200607902737"/>
          <c:w val="0.21339563862928349"/>
          <c:h val="0.41337386018237654"/>
        </c:manualLayout>
      </c:layout>
      <c:overlay val="0"/>
      <c:spPr>
        <a:noFill/>
        <a:ln w="23524">
          <a:noFill/>
        </a:ln>
      </c:spPr>
      <c:txPr>
        <a:bodyPr/>
        <a:lstStyle/>
        <a:p>
          <a:pPr>
            <a:defRPr sz="1019" b="0"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solidFill>
      <a:schemeClr val="bg1"/>
    </a:solidFill>
    <a:ln>
      <a:noFill/>
    </a:ln>
  </c:spPr>
  <c:txPr>
    <a:bodyPr/>
    <a:lstStyle/>
    <a:p>
      <a:pPr>
        <a:defRPr sz="1111" b="0" i="0" u="none" strike="noStrike" baseline="0">
          <a:solidFill>
            <a:schemeClr val="tx1"/>
          </a:solidFill>
          <a:latin typeface="Times New Roman"/>
          <a:ea typeface="Times New Roman"/>
          <a:cs typeface="Times New Roman"/>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7.wmf"/></Relationships>
</file>

<file path=ppt/drawings/drawing1.xml><?xml version="1.0" encoding="utf-8"?>
<c:userShapes xmlns:c="http://schemas.openxmlformats.org/drawingml/2006/chart">
  <cdr:relSizeAnchor xmlns:cdr="http://schemas.openxmlformats.org/drawingml/2006/chartDrawing">
    <cdr:from>
      <cdr:x>0.7275</cdr:x>
      <cdr:y>0.57675</cdr:y>
    </cdr:from>
    <cdr:to>
      <cdr:x>1</cdr:x>
      <cdr:y>0.94475</cdr:y>
    </cdr:to>
    <cdr:sp macro="" textlink="">
      <cdr:nvSpPr>
        <cdr:cNvPr id="40961" name="Rectangle 1025"/>
        <cdr:cNvSpPr>
          <a:spLocks xmlns:a="http://schemas.openxmlformats.org/drawingml/2006/main" noChangeArrowheads="1"/>
        </cdr:cNvSpPr>
      </cdr:nvSpPr>
      <cdr:spPr bwMode="auto">
        <a:xfrm xmlns:a="http://schemas.openxmlformats.org/drawingml/2006/main">
          <a:off x="4608076" y="2038105"/>
          <a:ext cx="1726049" cy="1300429"/>
        </a:xfrm>
        <a:prstGeom xmlns:a="http://schemas.openxmlformats.org/drawingml/2006/main" prst="rect">
          <a:avLst/>
        </a:prstGeom>
        <a:solidFill xmlns:a="http://schemas.openxmlformats.org/drawingml/2006/main">
          <a:srgbClr val="FFFFFF"/>
        </a:solidFill>
        <a:ln xmlns:a="http://schemas.openxmlformats.org/drawingml/2006/main" w="0">
          <a:noFill/>
          <a:miter lim="800000"/>
          <a:headEnd/>
          <a:tailEnd/>
        </a:ln>
        <a:effectLst xmlns:a="http://schemas.openxmlformats.org/drawingml/2006/main"/>
      </cdr:spPr>
      <cdr:txBody>
        <a:bodyPr xmlns:a="http://schemas.openxmlformats.org/drawingml/2006/main" vertOverflow="clip" wrap="square" lIns="0" tIns="0" rIns="0" bIns="0" anchor="t" upright="1"/>
        <a:lstStyle xmlns:a="http://schemas.openxmlformats.org/drawingml/2006/main"/>
        <a:p xmlns:a="http://schemas.openxmlformats.org/drawingml/2006/main">
          <a:pPr algn="l" rtl="0">
            <a:defRPr sz="1000"/>
          </a:pPr>
          <a:r>
            <a:rPr lang="en-US" sz="1200" b="0" i="0" u="none" strike="noStrike" baseline="0">
              <a:solidFill>
                <a:srgbClr val="000000"/>
              </a:solidFill>
              <a:latin typeface="Times New Roman"/>
              <a:cs typeface="Times New Roman"/>
            </a:rPr>
            <a:t>Horizontal bars indicate when polymer feed was operational for each filter.</a:t>
          </a:r>
        </a:p>
        <a:p xmlns:a="http://schemas.openxmlformats.org/drawingml/2006/main">
          <a:pPr algn="l" rtl="0">
            <a:defRPr sz="1000"/>
          </a:pPr>
          <a:endParaRPr lang="en-US" sz="1200" b="0" i="0" u="none" strike="noStrike" baseline="0">
            <a:solidFill>
              <a:srgbClr val="000000"/>
            </a:solidFill>
            <a:latin typeface="Times New Roman"/>
            <a:cs typeface="Times New Roman"/>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0.72875</cdr:x>
      <cdr:y>0.59475</cdr:y>
    </cdr:from>
    <cdr:to>
      <cdr:x>1</cdr:x>
      <cdr:y>0.95</cdr:y>
    </cdr:to>
    <cdr:sp macro="" textlink="">
      <cdr:nvSpPr>
        <cdr:cNvPr id="41985" name="Rectangle 1025"/>
        <cdr:cNvSpPr>
          <a:spLocks xmlns:a="http://schemas.openxmlformats.org/drawingml/2006/main" noChangeArrowheads="1"/>
        </cdr:cNvSpPr>
      </cdr:nvSpPr>
      <cdr:spPr bwMode="auto">
        <a:xfrm xmlns:a="http://schemas.openxmlformats.org/drawingml/2006/main">
          <a:off x="4456343" y="1863783"/>
          <a:ext cx="1658707" cy="1113256"/>
        </a:xfrm>
        <a:prstGeom xmlns:a="http://schemas.openxmlformats.org/drawingml/2006/main" prst="rect">
          <a:avLst/>
        </a:prstGeom>
        <a:solidFill xmlns:a="http://schemas.openxmlformats.org/drawingml/2006/main">
          <a:srgbClr val="FFFFFF"/>
        </a:solidFill>
        <a:ln xmlns:a="http://schemas.openxmlformats.org/drawingml/2006/main" w="0">
          <a:noFill/>
          <a:miter lim="800000"/>
          <a:headEnd/>
          <a:tailEnd/>
        </a:ln>
        <a:effectLst xmlns:a="http://schemas.openxmlformats.org/drawingml/2006/main"/>
      </cdr:spPr>
      <cdr:txBody>
        <a:bodyPr xmlns:a="http://schemas.openxmlformats.org/drawingml/2006/main" vertOverflow="clip" wrap="square" lIns="0" tIns="0" rIns="0" bIns="0" anchor="t" upright="1"/>
        <a:lstStyle xmlns:a="http://schemas.openxmlformats.org/drawingml/2006/main"/>
        <a:p xmlns:a="http://schemas.openxmlformats.org/drawingml/2006/main">
          <a:pPr algn="l" rtl="0">
            <a:defRPr sz="1000"/>
          </a:pPr>
          <a:r>
            <a:rPr lang="en-US" sz="1200" b="0" i="0" u="none" strike="noStrike" baseline="0">
              <a:solidFill>
                <a:srgbClr val="000000"/>
              </a:solidFill>
              <a:latin typeface="Times New Roman"/>
              <a:cs typeface="Times New Roman"/>
            </a:rPr>
            <a:t>Horizontal bars indicate when polymer feed was operational for each filter.</a:t>
          </a:r>
        </a:p>
        <a:p xmlns:a="http://schemas.openxmlformats.org/drawingml/2006/main">
          <a:pPr algn="l" rtl="0">
            <a:defRPr sz="1000"/>
          </a:pPr>
          <a:endParaRPr lang="en-US" sz="1200" b="0" i="0" u="none" strike="noStrike" baseline="0">
            <a:solidFill>
              <a:srgbClr val="000000"/>
            </a:solidFill>
            <a:latin typeface="Times New Roman"/>
            <a:cs typeface="Times New Roman"/>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113668" name="Rectangle 4"/>
          <p:cNvSpPr>
            <a:spLocks noGrp="1" noChangeArrowheads="1"/>
          </p:cNvSpPr>
          <p:nvPr>
            <p:ph type="ftr" sz="quarter" idx="2"/>
          </p:nvPr>
        </p:nvSpPr>
        <p:spPr bwMode="auto">
          <a:xfrm>
            <a:off x="-1" y="9120188"/>
            <a:ext cx="462012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r>
              <a:rPr lang="en-US" dirty="0"/>
              <a:t>CEE 4540: Sustainable Municipal Drinking Water Treatment</a:t>
            </a:r>
          </a:p>
          <a:p>
            <a:r>
              <a:rPr lang="en-US" dirty="0"/>
              <a:t>Monroe Weber-Shirk</a:t>
            </a:r>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6E9A0431-2C4E-40E7-A0E7-A26E21DBBEF5}" type="slidenum">
              <a:rPr lang="en-US"/>
              <a:pPr/>
              <a:t>‹#›</a:t>
            </a:fld>
            <a:endParaRPr lang="en-US"/>
          </a:p>
        </p:txBody>
      </p:sp>
    </p:spTree>
    <p:extLst>
      <p:ext uri="{BB962C8B-B14F-4D97-AF65-F5344CB8AC3E}">
        <p14:creationId xmlns:p14="http://schemas.microsoft.com/office/powerpoint/2010/main" val="391437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F6B90027-AD36-416E-8B0F-CCCC7E8FF223}" type="slidenum">
              <a:rPr lang="en-US"/>
              <a:pPr/>
              <a:t>‹#›</a:t>
            </a:fld>
            <a:endParaRPr lang="en-US"/>
          </a:p>
        </p:txBody>
      </p:sp>
    </p:spTree>
    <p:extLst>
      <p:ext uri="{BB962C8B-B14F-4D97-AF65-F5344CB8AC3E}">
        <p14:creationId xmlns:p14="http://schemas.microsoft.com/office/powerpoint/2010/main" val="1223914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0157BD-1943-4806-A27F-D77697612FFF}" type="slidenum">
              <a:rPr lang="en-US"/>
              <a:pPr/>
              <a:t>1</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552761-F1A6-407E-80FF-59979710463E}" type="slidenum">
              <a:rPr lang="en-US"/>
              <a:pPr/>
              <a:t>10</a:t>
            </a:fld>
            <a:endParaRPr lang="en-US"/>
          </a:p>
        </p:txBody>
      </p:sp>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9EFD9-43B0-4B3C-A3B4-A6C4304C9ACA}" type="slidenum">
              <a:rPr lang="en-US"/>
              <a:pPr/>
              <a:t>11</a:t>
            </a:fld>
            <a:endParaRPr lang="en-US"/>
          </a:p>
        </p:txBody>
      </p:sp>
      <p:sp>
        <p:nvSpPr>
          <p:cNvPr id="156674" name="Rectangle 2"/>
          <p:cNvSpPr>
            <a:spLocks noGrp="1" noRot="1" noChangeAspect="1" noChangeArrowheads="1" noTextEdit="1"/>
          </p:cNvSpPr>
          <p:nvPr>
            <p:ph type="sldImg"/>
          </p:nvPr>
        </p:nvSpPr>
        <p:spPr>
          <a:xfrm>
            <a:off x="457200" y="720725"/>
            <a:ext cx="6400800" cy="3600450"/>
          </a:xfrm>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3E78A-5D06-4E65-A4CA-28E26DB5DE56}" type="slidenum">
              <a:rPr lang="en-US"/>
              <a:pPr/>
              <a:t>13</a:t>
            </a:fld>
            <a:endParaRPr lang="en-US"/>
          </a:p>
        </p:txBody>
      </p:sp>
      <p:sp>
        <p:nvSpPr>
          <p:cNvPr id="225282" name="Rectangle 2"/>
          <p:cNvSpPr>
            <a:spLocks noGrp="1" noRot="1" noChangeAspect="1" noChangeArrowheads="1" noTextEdit="1"/>
          </p:cNvSpPr>
          <p:nvPr>
            <p:ph type="sldImg"/>
          </p:nvPr>
        </p:nvSpPr>
        <p:spPr>
          <a:xfrm>
            <a:off x="457200" y="720725"/>
            <a:ext cx="6400800" cy="3600450"/>
          </a:xfrm>
          <a:ln/>
        </p:spPr>
      </p:sp>
      <p:sp>
        <p:nvSpPr>
          <p:cNvPr id="225283" name="Rectangle 3"/>
          <p:cNvSpPr>
            <a:spLocks noGrp="1" noChangeArrowheads="1"/>
          </p:cNvSpPr>
          <p:nvPr>
            <p:ph type="body" idx="1"/>
          </p:nvPr>
        </p:nvSpPr>
        <p:spPr/>
        <p:txBody>
          <a:bodyPr/>
          <a:lstStyle/>
          <a:p>
            <a:r>
              <a:rPr lang="en-US" dirty="0"/>
              <a:t>Interception is very important</a:t>
            </a:r>
          </a:p>
          <a:p>
            <a:r>
              <a:rPr lang="en-US" dirty="0"/>
              <a:t>Lousy at removing pathogens if they haven’t been flocculated</a:t>
            </a:r>
          </a:p>
          <a:p>
            <a:r>
              <a:rPr lang="en-US" dirty="0"/>
              <a:t>A 0.1mm particle has a </a:t>
            </a:r>
            <a:r>
              <a:rPr lang="en-US" dirty="0" err="1"/>
              <a:t>pC</a:t>
            </a:r>
            <a:r>
              <a:rPr lang="en-US" dirty="0"/>
              <a:t>* of 100!!!!!!!!!!</a:t>
            </a:r>
          </a:p>
          <a:p>
            <a:r>
              <a:rPr lang="en-US" dirty="0"/>
              <a:t>Either particles haven’t be</a:t>
            </a:r>
          </a:p>
          <a:p>
            <a:r>
              <a:rPr lang="en-US" dirty="0"/>
              <a:t>http://designserver.cee.cornell.edu/aguaclaracode/FiltrationModel.xmcden flocculated or attachment is poor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3E78A-5D06-4E65-A4CA-28E26DB5DE56}" type="slidenum">
              <a:rPr lang="en-US"/>
              <a:pPr/>
              <a:t>14</a:t>
            </a:fld>
            <a:endParaRPr lang="en-US"/>
          </a:p>
        </p:txBody>
      </p:sp>
      <p:sp>
        <p:nvSpPr>
          <p:cNvPr id="225282" name="Rectangle 2"/>
          <p:cNvSpPr>
            <a:spLocks noGrp="1" noRot="1" noChangeAspect="1" noChangeArrowheads="1" noTextEdit="1"/>
          </p:cNvSpPr>
          <p:nvPr>
            <p:ph type="sldImg"/>
          </p:nvPr>
        </p:nvSpPr>
        <p:spPr>
          <a:xfrm>
            <a:off x="457200" y="720725"/>
            <a:ext cx="6400800" cy="3600450"/>
          </a:xfrm>
          <a:ln/>
        </p:spPr>
      </p:sp>
      <p:sp>
        <p:nvSpPr>
          <p:cNvPr id="225283" name="Rectangle 3"/>
          <p:cNvSpPr>
            <a:spLocks noGrp="1" noChangeArrowheads="1"/>
          </p:cNvSpPr>
          <p:nvPr>
            <p:ph type="body" idx="1"/>
          </p:nvPr>
        </p:nvSpPr>
        <p:spPr/>
        <p:txBody>
          <a:bodyPr/>
          <a:lstStyle/>
          <a:p>
            <a:r>
              <a:rPr lang="en-US" dirty="0"/>
              <a:t>Gravity is very important for these dense particles</a:t>
            </a:r>
          </a:p>
          <a:p>
            <a:r>
              <a:rPr lang="en-US" dirty="0"/>
              <a:t>http://designserver.cee.cornell.edu/aguaclaracode/FiltrationModel.xmcd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http://designserver.cee.cornell.edu/aguaclaracode/FiltrationModel.xmcd</a:t>
            </a:r>
          </a:p>
          <a:p>
            <a:r>
              <a:rPr lang="en-US" dirty="0"/>
              <a:t>I see this as a big mystery. If</a:t>
            </a:r>
            <a:r>
              <a:rPr lang="en-US" baseline="0" dirty="0"/>
              <a:t> a sticky clay particle can’t attach to a floc in a floc blanket, then is it possible for a clay particle to attach to a sand grain? It would seem that interception (the flocculation mechanism) might not be a viable mechanism for attaching little particles to big particles. So perhaps this is actually about sedimentation!</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5FD01-3381-42FA-9B21-E9DD2222186C}" type="slidenum">
              <a:rPr lang="en-US"/>
              <a:pPr/>
              <a:t>21</a:t>
            </a:fld>
            <a:endParaRPr lang="en-US"/>
          </a:p>
        </p:txBody>
      </p:sp>
      <p:sp>
        <p:nvSpPr>
          <p:cNvPr id="145410" name="Rectangle 2"/>
          <p:cNvSpPr>
            <a:spLocks noGrp="1" noRot="1" noChangeAspect="1" noChangeArrowheads="1" noTextEdit="1"/>
          </p:cNvSpPr>
          <p:nvPr>
            <p:ph type="sldImg"/>
          </p:nvPr>
        </p:nvSpPr>
        <p:spPr>
          <a:xfrm>
            <a:off x="457200" y="720725"/>
            <a:ext cx="6400800" cy="3600450"/>
          </a:xfrm>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http://designserver.cee.cornell.edu/aguaclaracode/FiltrationModel.xmcd</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Po-</a:t>
            </a:r>
            <a:r>
              <a:rPr lang="en-US" dirty="0" err="1"/>
              <a:t>Hsun</a:t>
            </a:r>
            <a:r>
              <a:rPr lang="en-US" dirty="0"/>
              <a:t> Lin</a:t>
            </a:r>
          </a:p>
        </p:txBody>
      </p:sp>
      <p:sp>
        <p:nvSpPr>
          <p:cNvPr id="4" name="Slide Number Placeholder 3"/>
          <p:cNvSpPr>
            <a:spLocks noGrp="1"/>
          </p:cNvSpPr>
          <p:nvPr>
            <p:ph type="sldNum" sz="quarter" idx="10"/>
          </p:nvPr>
        </p:nvSpPr>
        <p:spPr/>
        <p:txBody>
          <a:bodyPr/>
          <a:lstStyle/>
          <a:p>
            <a:fld id="{F6B90027-AD36-416E-8B0F-CCCC7E8FF223}" type="slidenum">
              <a:rPr lang="en-US" smtClean="0"/>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F437E-4882-4BE4-9BBB-AD31EB0454A2}" type="slidenum">
              <a:rPr lang="en-US"/>
              <a:pPr/>
              <a:t>30</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25A4B-ECFC-431F-94D9-EA9AAFCF198B}" type="slidenum">
              <a:rPr lang="en-US"/>
              <a:pPr/>
              <a:t>31</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r>
              <a:rPr lang="en-US"/>
              <a:t>Iwasaki, T. (1937). "Some Notes on Sand Filtration." </a:t>
            </a:r>
            <a:r>
              <a:rPr lang="en-US" u="sng"/>
              <a:t>Journal American Water Works Association</a:t>
            </a:r>
            <a:r>
              <a:rPr lang="en-US"/>
              <a:t> </a:t>
            </a:r>
            <a:r>
              <a:rPr lang="en-US" b="1"/>
              <a:t>29</a:t>
            </a:r>
            <a:r>
              <a:rPr lang="en-US"/>
              <a:t>: 1591.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8A34B8-6819-4C9B-8BC9-375215EC903B}" type="slidenum">
              <a:rPr lang="en-US"/>
              <a:pPr/>
              <a:t>2</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C2A10-7336-4307-A761-4C7219B02F06}" type="slidenum">
              <a:rPr lang="en-US"/>
              <a:pPr/>
              <a:t>32</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8F9E53-E229-4219-BCAF-8F904FF1E842}" type="slidenum">
              <a:rPr lang="en-US"/>
              <a:pPr/>
              <a:t>33</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776F6-683F-429C-BCAD-B591C37BD8F6}" type="slidenum">
              <a:rPr lang="en-US"/>
              <a:pPr/>
              <a:t>34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t>Yao, K.-M., M. T. Habibian, et al. (1971). "Water and Waste Water Filtration: Concepts and Applications." </a:t>
            </a:r>
            <a:r>
              <a:rPr lang="en-US" u="sng"/>
              <a:t>Environmental Science and Technology</a:t>
            </a:r>
            <a:r>
              <a:rPr lang="en-US"/>
              <a:t> </a:t>
            </a:r>
            <a:r>
              <a:rPr lang="en-US" b="1"/>
              <a:t>5</a:t>
            </a:r>
            <a:r>
              <a:rPr lang="en-US"/>
              <a:t>(11): 1105.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EF3A1-31AD-4638-875D-A7BBE0C960E0}" type="slidenum">
              <a:rPr lang="en-US"/>
              <a:pPr/>
              <a:t>35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088D1-0F11-4D39-AF7D-A6E2AC330D41}" type="slidenum">
              <a:rPr lang="en-US"/>
              <a:pPr/>
              <a:t>36</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B3A42-F813-439F-B2ED-E9052073E189}" type="slidenum">
              <a:rPr lang="en-US"/>
              <a:pPr/>
              <a:t>37</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E57EB-8EA7-415F-9999-09838B6B31D6}" type="slidenum">
              <a:rPr lang="en-US"/>
              <a:pPr/>
              <a:t>38</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2357B-94FC-4E24-9B03-9365434679DB}" type="slidenum">
              <a:rPr lang="en-US"/>
              <a:pPr/>
              <a:t>39</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F3DDB-046E-481F-9F15-99D2D093686B}" type="slidenum">
              <a:rPr lang="en-US"/>
              <a:pPr/>
              <a:t>40</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t>This alum dose is below</a:t>
            </a:r>
            <a:r>
              <a:rPr lang="en-US" baseline="0" dirty="0"/>
              <a:t> the solubility limit for aluminum. This needs to </a:t>
            </a:r>
            <a:r>
              <a:rPr lang="en-US" baseline="0"/>
              <a:t>be verified!</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C8DF9-3A24-43F7-B01C-4E468C6A6961}" type="slidenum">
              <a:rPr lang="en-US"/>
              <a:pPr/>
              <a:t>41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dirty="0"/>
              <a:t>If slow sand filters were sticky, they would be incredible.</a:t>
            </a:r>
            <a:r>
              <a:rPr lang="en-US" baseline="0" dirty="0"/>
              <a:t> Poor attachment efficiency makes them very inefficient at clay removal.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B7026-4B3C-46D8-8217-B0F9B205F5C2}" type="slidenum">
              <a:rPr lang="en-US"/>
              <a:pPr/>
              <a:t>3</a:t>
            </a:fld>
            <a:endParaRPr lang="en-US"/>
          </a:p>
        </p:txBody>
      </p:sp>
      <p:sp>
        <p:nvSpPr>
          <p:cNvPr id="146434" name="Rectangle 2"/>
          <p:cNvSpPr>
            <a:spLocks noGrp="1" noRot="1" noChangeAspect="1" noChangeArrowheads="1" noTextEdit="1"/>
          </p:cNvSpPr>
          <p:nvPr>
            <p:ph type="sldImg"/>
          </p:nvPr>
        </p:nvSpPr>
        <p:spPr>
          <a:xfrm>
            <a:off x="457200" y="720725"/>
            <a:ext cx="6400800" cy="3600450"/>
          </a:xfrm>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74C15-CEDE-42A3-8A0C-A9DFE9643B08}" type="slidenum">
              <a:rPr lang="en-US"/>
              <a:pPr/>
              <a:t>42</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B94AD-EF26-4C64-A1A9-067F32B17153}" type="slidenum">
              <a:rPr lang="en-US"/>
              <a:pPr/>
              <a:t>43</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0D144-F1D3-4E83-B7B9-AB5260F39B0C}" type="slidenum">
              <a:rPr lang="en-US"/>
              <a:pPr/>
              <a:t>44</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B29B9-0590-44F1-A46A-B8EFB027B933}" type="slidenum">
              <a:rPr lang="en-US"/>
              <a:pPr/>
              <a:t>45</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86AC3-5D8B-44A0-8E29-3C85361E25DA}" type="slidenum">
              <a:rPr lang="en-US"/>
              <a:pPr/>
              <a:t>46</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74725" y="6577013"/>
            <a:ext cx="1352550" cy="284162"/>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E129B-DC88-4298-8632-66B9EB38EE2C}" type="slidenum">
              <a:rPr lang="en-US"/>
              <a:pPr/>
              <a:t>47</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a:xfrm>
            <a:off x="974725" y="6577013"/>
            <a:ext cx="1352550" cy="284162"/>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57820-6173-4CFB-9105-DA52473968CF}" type="slidenum">
              <a:rPr lang="en-US"/>
              <a:pPr/>
              <a:t>48</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7585F-2C78-4EC6-952F-AC16CC416E4D}" type="slidenum">
              <a:rPr lang="en-US"/>
              <a:pPr/>
              <a:t>49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a:t>http://www.iwaponline.com/wst/05403/0001/054030001.pdf</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B3918-DCE1-43AB-B60A-0800191010C0}" type="slidenum">
              <a:rPr lang="en-US"/>
              <a:pPr/>
              <a:t>50</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43C779-686E-4E05-946A-4EAA870CB50A}" type="slidenum">
              <a:rPr lang="en-US"/>
              <a:pPr/>
              <a:t>51</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en-US" b="1" dirty="0"/>
              <a:t>The operation, flow conditions and microbial reductions of an intermittently operated, household-scale slow sand filter </a:t>
            </a:r>
            <a:endParaRPr lang="en-US" dirty="0"/>
          </a:p>
          <a:p>
            <a:r>
              <a:rPr lang="en-US" b="1" dirty="0"/>
              <a:t>M.A. Elliott*, C.E. </a:t>
            </a:r>
            <a:r>
              <a:rPr lang="en-US" b="1" dirty="0" err="1"/>
              <a:t>Stauber</a:t>
            </a:r>
            <a:r>
              <a:rPr lang="en-US" b="1" dirty="0"/>
              <a:t>, F. </a:t>
            </a:r>
            <a:r>
              <a:rPr lang="en-US" b="1" dirty="0" err="1"/>
              <a:t>Koksal</a:t>
            </a:r>
            <a:r>
              <a:rPr lang="en-US" b="1" dirty="0"/>
              <a:t>, K.R. Liang, D.K. </a:t>
            </a:r>
            <a:r>
              <a:rPr lang="en-US" b="1" dirty="0" err="1"/>
              <a:t>Huslage</a:t>
            </a:r>
            <a:r>
              <a:rPr lang="en-US" b="1" dirty="0"/>
              <a:t>, F.A. </a:t>
            </a:r>
            <a:r>
              <a:rPr lang="en-US" b="1" dirty="0" err="1"/>
              <a:t>DiGiano</a:t>
            </a:r>
            <a:r>
              <a:rPr lang="en-US" b="1" dirty="0"/>
              <a:t>, M.D. </a:t>
            </a:r>
            <a:r>
              <a:rPr lang="en-US" b="1" dirty="0" err="1"/>
              <a:t>Sobsey</a:t>
            </a:r>
            <a:r>
              <a:rPr lang="en-US" b="1" dirty="0"/>
              <a:t>. </a:t>
            </a:r>
            <a:endParaRPr lang="en-US" dirty="0"/>
          </a:p>
          <a:p>
            <a:r>
              <a:rPr lang="en-US" dirty="0"/>
              <a:t>*University of North Carolina, CB 7431, Chapel Hill, NC, 27514, USA. </a:t>
            </a:r>
          </a:p>
          <a:p>
            <a:endParaRPr lang="en-US" dirty="0"/>
          </a:p>
          <a:p>
            <a:r>
              <a:rPr lang="en-US" dirty="0"/>
              <a:t>Long ripening period</a:t>
            </a:r>
          </a:p>
          <a:p>
            <a:r>
              <a:rPr lang="en-US" dirty="0"/>
              <a:t>After pore volume is flushed has poor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1BECB-13CB-4FA7-B039-02B925C552CE}" type="slidenum">
              <a:rPr lang="en-US"/>
              <a:pPr/>
              <a:t>4</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DE1AF-861A-4937-A896-CC6A63F47E5E}" type="slidenum">
              <a:rPr lang="en-US"/>
              <a:pPr/>
              <a:t>52</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Photo courtesy</a:t>
            </a:r>
            <a:r>
              <a:rPr lang="en-US" baseline="0" dirty="0"/>
              <a:t> of Sarah Long taken In La </a:t>
            </a:r>
            <a:r>
              <a:rPr lang="en-US" baseline="0" dirty="0" err="1"/>
              <a:t>Mosquitia</a:t>
            </a:r>
            <a:r>
              <a:rPr lang="en-US" baseline="0" dirty="0"/>
              <a:t>, Honduras in October of 2010.</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8E36C-C7D2-4C11-8489-1CF0185E12F8}" type="slidenum">
              <a:rPr lang="en-US"/>
              <a:pPr/>
              <a:t>54</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360355-A258-4846-8821-01E087D57439}" type="slidenum">
              <a:rPr lang="en-US"/>
              <a:pPr/>
              <a:t>55</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dirty="0"/>
              <a:t>http://www.lenntech.com/cartridgefilter-bagfilter.htm</a:t>
            </a:r>
          </a:p>
          <a:p>
            <a:r>
              <a:rPr lang="en-US" dirty="0"/>
              <a:t>http://www.nesc.wvu.edu/ndwc/pdf/OT/TB/OT_TB_su01.pdf on DE filters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5E679-E79D-4DA9-95CC-AB0A63A11F54}" type="slidenum">
              <a:rPr lang="en-US"/>
              <a:pPr/>
              <a:t>56</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34" charset="0"/>
                <a:ea typeface="+mn-ea"/>
                <a:cs typeface="+mn-cs"/>
              </a:rPr>
              <a:t>Enhanced Particle Capture through Aluminum Hydroxide Addition to Pores in Sand Media  </a:t>
            </a:r>
          </a:p>
          <a:p>
            <a:r>
              <a:rPr lang="en-US" sz="1200" kern="1200" dirty="0">
                <a:solidFill>
                  <a:schemeClr val="tx1"/>
                </a:solidFill>
                <a:latin typeface="Arial" pitchFamily="34" charset="0"/>
                <a:ea typeface="+mn-ea"/>
                <a:cs typeface="+mn-cs"/>
              </a:rPr>
              <a:t>Authors: Po-</a:t>
            </a:r>
            <a:r>
              <a:rPr lang="en-US" sz="1200" kern="1200" dirty="0" err="1">
                <a:solidFill>
                  <a:schemeClr val="tx1"/>
                </a:solidFill>
                <a:latin typeface="Arial" pitchFamily="34" charset="0"/>
                <a:ea typeface="+mn-ea"/>
                <a:cs typeface="+mn-cs"/>
              </a:rPr>
              <a:t>Hsun</a:t>
            </a:r>
            <a:r>
              <a:rPr lang="en-US" sz="1200" kern="1200" dirty="0">
                <a:solidFill>
                  <a:schemeClr val="tx1"/>
                </a:solidFill>
                <a:latin typeface="Arial" pitchFamily="34" charset="0"/>
                <a:ea typeface="+mn-ea"/>
                <a:cs typeface="+mn-cs"/>
              </a:rPr>
              <a:t> Lin, Leonard W. Lion, and Monroe L. Weber-Shirk*</a:t>
            </a:r>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pitchFamily="34" charset="0"/>
                <a:ea typeface="+mn-ea"/>
                <a:cs typeface="+mn-cs"/>
              </a:rPr>
              <a:t>Enhanced Particle Capture through Aluminum Hydroxide Addition to Pores in Sand Media </a:t>
            </a:r>
          </a:p>
          <a:p>
            <a:r>
              <a:rPr lang="en-US" sz="1200" kern="1200" dirty="0">
                <a:solidFill>
                  <a:schemeClr val="tx1"/>
                </a:solidFill>
                <a:latin typeface="Arial" pitchFamily="34" charset="0"/>
                <a:ea typeface="+mn-ea"/>
                <a:cs typeface="+mn-cs"/>
              </a:rPr>
              <a:t>Authors: Po-</a:t>
            </a:r>
            <a:r>
              <a:rPr lang="en-US" sz="1200" kern="1200" dirty="0" err="1">
                <a:solidFill>
                  <a:schemeClr val="tx1"/>
                </a:solidFill>
                <a:latin typeface="Arial" pitchFamily="34" charset="0"/>
                <a:ea typeface="+mn-ea"/>
                <a:cs typeface="+mn-cs"/>
              </a:rPr>
              <a:t>Hsun</a:t>
            </a:r>
            <a:r>
              <a:rPr lang="en-US" sz="1200" kern="1200" dirty="0">
                <a:solidFill>
                  <a:schemeClr val="tx1"/>
                </a:solidFill>
                <a:latin typeface="Arial" pitchFamily="34" charset="0"/>
                <a:ea typeface="+mn-ea"/>
                <a:cs typeface="+mn-cs"/>
              </a:rPr>
              <a:t> Lin, Leonard W. Lion, and Monroe L. Weber-Shirk*</a:t>
            </a:r>
          </a:p>
        </p:txBody>
      </p:sp>
      <p:sp>
        <p:nvSpPr>
          <p:cNvPr id="4" name="Slide Number Placeholder 3"/>
          <p:cNvSpPr>
            <a:spLocks noGrp="1"/>
          </p:cNvSpPr>
          <p:nvPr>
            <p:ph type="sldNum" sz="quarter" idx="10"/>
          </p:nvPr>
        </p:nvSpPr>
        <p:spPr/>
        <p:txBody>
          <a:bodyPr/>
          <a:lstStyle/>
          <a:p>
            <a:fld id="{F6B90027-AD36-416E-8B0F-CCCC7E8FF223}" type="slidenum">
              <a:rPr lang="en-US" smtClean="0"/>
              <a:pPr/>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Page 8.73 in Water Quality</a:t>
            </a:r>
            <a:r>
              <a:rPr lang="en-US" baseline="0" dirty="0"/>
              <a:t> and Treatment: A Handbook of Community Water Supplies. Fifth edition.</a:t>
            </a:r>
          </a:p>
          <a:p>
            <a:r>
              <a:rPr lang="en-US" baseline="0" dirty="0"/>
              <a:t>Photo is of abandoned filters at El </a:t>
            </a:r>
            <a:r>
              <a:rPr lang="en-US" baseline="0" dirty="0" err="1"/>
              <a:t>Cambray</a:t>
            </a:r>
            <a:r>
              <a:rPr lang="en-US" baseline="0" dirty="0"/>
              <a:t> water treatment plant in Guatemala City</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This seems a bit of a stretch</a:t>
            </a:r>
            <a:r>
              <a:rPr lang="en-US" baseline="0" dirty="0"/>
              <a:t> because we are starting with pipe flow equations. It might be better to switch to sphere sedimentation equations.</a:t>
            </a:r>
          </a:p>
          <a:p>
            <a:endParaRPr lang="en-US" baseline="0" dirty="0"/>
          </a:p>
          <a:p>
            <a:r>
              <a:rPr lang="en-US" baseline="0" dirty="0" err="1"/>
              <a:t>Karmen</a:t>
            </a:r>
            <a:r>
              <a:rPr lang="en-US" baseline="0" dirty="0"/>
              <a:t> </a:t>
            </a:r>
            <a:r>
              <a:rPr lang="en-US" baseline="0" dirty="0" err="1"/>
              <a:t>Kozeny</a:t>
            </a:r>
            <a:r>
              <a:rPr lang="en-US" baseline="0" dirty="0"/>
              <a:t> valid up to Re of 6</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Page 8.10 in Water Quality</a:t>
            </a:r>
            <a:r>
              <a:rPr lang="en-US" baseline="0" dirty="0"/>
              <a:t> and Treatment: A Handbook of Community Water Supplies. Fifth edition.</a:t>
            </a:r>
            <a:endParaRPr lang="en-US" dirty="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65</a:t>
            </a:fld>
            <a:endParaRPr lang="en-US"/>
          </a:p>
        </p:txBody>
      </p:sp>
    </p:spTree>
    <p:extLst>
      <p:ext uri="{BB962C8B-B14F-4D97-AF65-F5344CB8AC3E}">
        <p14:creationId xmlns:p14="http://schemas.microsoft.com/office/powerpoint/2010/main" val="290572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9736F5-3564-498F-B6D5-0E700214C1D9}" type="slidenum">
              <a:rPr lang="en-US"/>
              <a:pPr/>
              <a:t>5</a:t>
            </a:fld>
            <a:endParaRPr lang="en-US"/>
          </a:p>
        </p:txBody>
      </p:sp>
      <p:sp>
        <p:nvSpPr>
          <p:cNvPr id="149506" name="Rectangle 2"/>
          <p:cNvSpPr>
            <a:spLocks noGrp="1" noRot="1" noChangeAspect="1" noChangeArrowheads="1" noTextEdit="1"/>
          </p:cNvSpPr>
          <p:nvPr>
            <p:ph type="sldImg"/>
          </p:nvPr>
        </p:nvSpPr>
        <p:spPr>
          <a:xfrm>
            <a:off x="457200" y="720725"/>
            <a:ext cx="6400800" cy="3600450"/>
          </a:xfrm>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a:t>As head loss increases H1 increases. That means that some water</a:t>
            </a:r>
            <a:r>
              <a:rPr lang="en-US" baseline="0" dirty="0"/>
              <a:t> must flow out of the end of the siphon pipe. That means that the water level in the vertical section of pipe inside the filter box must rise too! At some point we will get H1=H3 and the siphon will start flowing!</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66</a:t>
            </a:fld>
            <a:endParaRPr lang="en-US"/>
          </a:p>
        </p:txBody>
      </p:sp>
    </p:spTree>
    <p:extLst>
      <p:ext uri="{BB962C8B-B14F-4D97-AF65-F5344CB8AC3E}">
        <p14:creationId xmlns:p14="http://schemas.microsoft.com/office/powerpoint/2010/main" val="3773167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Our previous design constraint was that the top of the U had to be below the minimum water level in the filter box so that backwash could be initiated even with a clean filter bed. We are going to eliminate that constraint and say that there is a need to backwash immediately after starting to filter that it will be necessary to block the filter outlets to raise the water level. This would be an unusual circumstance.</a:t>
            </a:r>
          </a:p>
          <a:p>
            <a:endParaRPr lang="en-US" dirty="0"/>
          </a:p>
        </p:txBody>
      </p:sp>
      <p:sp>
        <p:nvSpPr>
          <p:cNvPr id="4" name="Slide Number Placeholder 3"/>
          <p:cNvSpPr>
            <a:spLocks noGrp="1"/>
          </p:cNvSpPr>
          <p:nvPr>
            <p:ph type="sldNum" sz="quarter" idx="5"/>
          </p:nvPr>
        </p:nvSpPr>
        <p:spPr/>
        <p:txBody>
          <a:bodyPr/>
          <a:lstStyle/>
          <a:p>
            <a:fld id="{F6B90027-AD36-416E-8B0F-CCCC7E8FF223}" type="slidenum">
              <a:rPr lang="en-US" smtClean="0"/>
              <a:pPr/>
              <a:t>70</a:t>
            </a:fld>
            <a:endParaRPr lang="en-US"/>
          </a:p>
        </p:txBody>
      </p:sp>
    </p:spTree>
    <p:extLst>
      <p:ext uri="{BB962C8B-B14F-4D97-AF65-F5344CB8AC3E}">
        <p14:creationId xmlns:p14="http://schemas.microsoft.com/office/powerpoint/2010/main" val="285254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EDDF6-C1A9-497F-8412-ED921FD3EEDF}" type="slidenum">
              <a:rPr lang="en-US"/>
              <a:pPr/>
              <a:t>6</a:t>
            </a:fld>
            <a:endParaRPr lang="en-US"/>
          </a:p>
        </p:txBody>
      </p:sp>
      <p:sp>
        <p:nvSpPr>
          <p:cNvPr id="150530" name="Rectangle 2"/>
          <p:cNvSpPr>
            <a:spLocks noGrp="1" noRot="1" noChangeAspect="1" noChangeArrowheads="1" noTextEdit="1"/>
          </p:cNvSpPr>
          <p:nvPr>
            <p:ph type="sldImg"/>
          </p:nvPr>
        </p:nvSpPr>
        <p:spPr>
          <a:xfrm>
            <a:off x="457200" y="720725"/>
            <a:ext cx="6400800" cy="3600450"/>
          </a:xfrm>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9D6849-AC28-4603-9693-0825196C92B2}" type="slidenum">
              <a:rPr lang="en-US"/>
              <a:pPr/>
              <a:t>7</a:t>
            </a:fld>
            <a:endParaRPr lang="en-US"/>
          </a:p>
        </p:txBody>
      </p:sp>
      <p:sp>
        <p:nvSpPr>
          <p:cNvPr id="284674" name="Rectangle 2"/>
          <p:cNvSpPr>
            <a:spLocks noGrp="1" noRot="1" noChangeAspect="1" noChangeArrowheads="1" noTextEdit="1"/>
          </p:cNvSpPr>
          <p:nvPr>
            <p:ph type="sldImg"/>
          </p:nvPr>
        </p:nvSpPr>
        <p:spPr>
          <a:xfrm>
            <a:off x="457200" y="720725"/>
            <a:ext cx="6400800" cy="3600450"/>
          </a:xfrm>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008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FD5AF-AB5B-415A-914C-9FF47325E86C}" type="slidenum">
              <a:rPr lang="en-US"/>
              <a:pPr/>
              <a:t>8</a:t>
            </a:fld>
            <a:endParaRPr lang="en-US"/>
          </a:p>
        </p:txBody>
      </p:sp>
      <p:sp>
        <p:nvSpPr>
          <p:cNvPr id="276482" name="Rectangle 2"/>
          <p:cNvSpPr>
            <a:spLocks noGrp="1" noRot="1" noChangeAspect="1" noChangeArrowheads="1" noTextEdit="1"/>
          </p:cNvSpPr>
          <p:nvPr>
            <p:ph type="sldImg"/>
          </p:nvPr>
        </p:nvSpPr>
        <p:spPr>
          <a:xfrm>
            <a:off x="457200" y="720725"/>
            <a:ext cx="6400800" cy="3600450"/>
          </a:xfrm>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C23D5-6158-4A0A-ACE8-4440836377C5}" type="slidenum">
              <a:rPr lang="en-US"/>
              <a:pPr/>
              <a:t>9</a:t>
            </a:fld>
            <a:endParaRPr lang="en-US"/>
          </a:p>
        </p:txBody>
      </p:sp>
      <p:sp>
        <p:nvSpPr>
          <p:cNvPr id="278530" name="Rectangle 2"/>
          <p:cNvSpPr>
            <a:spLocks noGrp="1" noRot="1" noChangeAspect="1" noChangeArrowheads="1" noTextEdit="1"/>
          </p:cNvSpPr>
          <p:nvPr>
            <p:ph type="sldImg"/>
          </p:nvPr>
        </p:nvSpPr>
        <p:spPr>
          <a:xfrm>
            <a:off x="457200" y="720725"/>
            <a:ext cx="6400800" cy="3600450"/>
          </a:xfrm>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56DCD3FC-9B2D-40E7-8769-F1716260CD2A}"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F46E8-4335-45A0-82AF-7473F25C1D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DD9C3-50C9-4DA3-9206-6CC8C708BD1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7B0678-6247-4395-BEF1-D1B1B1D2FF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36F59EA-8461-40A6-B8F4-26C8CC6A57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06AE8C-0458-4CA7-BB34-F68D2288057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067632-A360-4D36-9B7C-B5A1967F6D80}"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C7F85CF-43D1-426F-8E04-9019FBAC5D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165A093-3008-48F0-87E8-D7DCDEB2701A}"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1.xml"/><Relationship Id="rId7" Type="http://schemas.openxmlformats.org/officeDocument/2006/relationships/image" Target="../media/image32.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80.png"/><Relationship Id="rId5" Type="http://schemas.openxmlformats.org/officeDocument/2006/relationships/notesSlide" Target="../notesSlides/notesSlide10.xml"/><Relationship Id="rId4" Type="http://schemas.openxmlformats.org/officeDocument/2006/relationships/slideLayout" Target="../slideLayouts/slideLayout2.xml"/><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38.wmf"/><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40.emf"/><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x.doi.org/10.1061/(ASCE)EE.1943-7870.000049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5.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45.xml"/><Relationship Id="rId7" Type="http://schemas.openxmlformats.org/officeDocument/2006/relationships/image" Target="../media/image53.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2.wmf"/><Relationship Id="rId5" Type="http://schemas.openxmlformats.org/officeDocument/2006/relationships/slideLayout" Target="../slideLayouts/slideLayout6.xml"/><Relationship Id="rId10" Type="http://schemas.openxmlformats.org/officeDocument/2006/relationships/image" Target="../media/image56.png"/><Relationship Id="rId4" Type="http://schemas.openxmlformats.org/officeDocument/2006/relationships/tags" Target="../tags/tag46.xml"/><Relationship Id="rId9"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notesSlide" Target="../notesSlides/notesSlide18.xml"/><Relationship Id="rId7"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9.wmf"/><Relationship Id="rId10" Type="http://schemas.openxmlformats.org/officeDocument/2006/relationships/image" Target="../media/image61.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67.emf"/><Relationship Id="rId3" Type="http://schemas.openxmlformats.org/officeDocument/2006/relationships/notesSlide" Target="../notesSlides/notesSlide19.xml"/><Relationship Id="rId7" Type="http://schemas.openxmlformats.org/officeDocument/2006/relationships/image" Target="../media/image64.e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66.emf"/><Relationship Id="rId5" Type="http://schemas.openxmlformats.org/officeDocument/2006/relationships/image" Target="../media/image63.emf"/><Relationship Id="rId15" Type="http://schemas.openxmlformats.org/officeDocument/2006/relationships/image" Target="../media/image68.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65.emf"/><Relationship Id="rId1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69.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1.wmf"/><Relationship Id="rId4"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emf"/></Relationships>
</file>

<file path=ppt/slides/_rels/slide36.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79.wmf"/></Relationships>
</file>

<file path=ppt/slides/_rels/slide37.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jpeg"/><Relationship Id="rId5" Type="http://schemas.openxmlformats.org/officeDocument/2006/relationships/image" Target="../media/image82.jpeg"/><Relationship Id="rId4" Type="http://schemas.openxmlformats.org/officeDocument/2006/relationships/image" Target="../media/image81.wmf"/></Relationships>
</file>

<file path=ppt/slides/_rels/slide3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3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notesSlide" Target="../notesSlides/notesSlide28.xml"/><Relationship Id="rId7" Type="http://schemas.openxmlformats.org/officeDocument/2006/relationships/image" Target="../media/image82.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4.wmf"/><Relationship Id="rId5" Type="http://schemas.openxmlformats.org/officeDocument/2006/relationships/oleObject" Target="../embeddings/oleObject14.bin"/><Relationship Id="rId10" Type="http://schemas.openxmlformats.org/officeDocument/2006/relationships/image" Target="../media/image85.wmf"/><Relationship Id="rId4" Type="http://schemas.openxmlformats.org/officeDocument/2006/relationships/chart" Target="../charts/chart1.xml"/><Relationship Id="rId9"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9.xml"/><Relationship Id="rId7" Type="http://schemas.openxmlformats.org/officeDocument/2006/relationships/image" Target="../media/image83.jpe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82.jpeg"/><Relationship Id="rId5" Type="http://schemas.openxmlformats.org/officeDocument/2006/relationships/image" Target="../media/image88.wmf"/><Relationship Id="rId4" Type="http://schemas.openxmlformats.org/officeDocument/2006/relationships/image" Target="../media/image87.wmf"/><Relationship Id="rId9" Type="http://schemas.openxmlformats.org/officeDocument/2006/relationships/image" Target="../media/image86.wmf"/></Relationships>
</file>

<file path=ppt/slides/_rels/slide42.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83.jpeg"/><Relationship Id="rId4" Type="http://schemas.openxmlformats.org/officeDocument/2006/relationships/image" Target="../media/image82.jpe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1.xml"/><Relationship Id="rId7" Type="http://schemas.openxmlformats.org/officeDocument/2006/relationships/image" Target="../media/image9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83.jpeg"/><Relationship Id="rId5" Type="http://schemas.openxmlformats.org/officeDocument/2006/relationships/chart" Target="../charts/chart2.xml"/><Relationship Id="rId10" Type="http://schemas.openxmlformats.org/officeDocument/2006/relationships/image" Target="../media/image82.jpeg"/><Relationship Id="rId4" Type="http://schemas.openxmlformats.org/officeDocument/2006/relationships/image" Target="../media/image92.png"/><Relationship Id="rId9" Type="http://schemas.openxmlformats.org/officeDocument/2006/relationships/image" Target="../media/image91.emf"/></Relationships>
</file>

<file path=ppt/slides/_rels/slide44.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97.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96.jpeg"/><Relationship Id="rId4" Type="http://schemas.openxmlformats.org/officeDocument/2006/relationships/image" Target="../media/image9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5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82.jpeg"/><Relationship Id="rId7" Type="http://schemas.openxmlformats.org/officeDocument/2006/relationships/image" Target="../media/image104.jpeg"/><Relationship Id="rId12" Type="http://schemas.openxmlformats.org/officeDocument/2006/relationships/image" Target="../media/image109.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03.jpeg"/><Relationship Id="rId11" Type="http://schemas.openxmlformats.org/officeDocument/2006/relationships/image" Target="../media/image108.png"/><Relationship Id="rId5" Type="http://schemas.openxmlformats.org/officeDocument/2006/relationships/image" Target="../media/image102.jpeg"/><Relationship Id="rId10" Type="http://schemas.openxmlformats.org/officeDocument/2006/relationships/image" Target="../media/image107.png"/><Relationship Id="rId4" Type="http://schemas.openxmlformats.org/officeDocument/2006/relationships/image" Target="../media/image83.jpeg"/><Relationship Id="rId9" Type="http://schemas.openxmlformats.org/officeDocument/2006/relationships/image" Target="../media/image106.jpeg"/></Relationships>
</file>

<file path=ppt/slides/_rels/slide56.xml.rels><?xml version="1.0" encoding="UTF-8" standalone="yes"?>
<Relationships xmlns="http://schemas.openxmlformats.org/package/2006/relationships"><Relationship Id="rId8" Type="http://schemas.openxmlformats.org/officeDocument/2006/relationships/image" Target="../media/image102.jpeg"/><Relationship Id="rId3" Type="http://schemas.openxmlformats.org/officeDocument/2006/relationships/image" Target="../media/image82.jpeg"/><Relationship Id="rId7" Type="http://schemas.openxmlformats.org/officeDocument/2006/relationships/image" Target="../media/image104.jpe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10.jpeg"/><Relationship Id="rId11" Type="http://schemas.openxmlformats.org/officeDocument/2006/relationships/image" Target="../media/image112.emf"/><Relationship Id="rId5" Type="http://schemas.openxmlformats.org/officeDocument/2006/relationships/image" Target="../media/image103.jpeg"/><Relationship Id="rId10" Type="http://schemas.openxmlformats.org/officeDocument/2006/relationships/image" Target="../media/image111.png"/><Relationship Id="rId4" Type="http://schemas.openxmlformats.org/officeDocument/2006/relationships/image" Target="../media/image83.jpeg"/><Relationship Id="rId9" Type="http://schemas.openxmlformats.org/officeDocument/2006/relationships/image" Target="../media/image96.jpeg"/></Relationships>
</file>

<file path=ppt/slides/_rels/slide5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notesSlide" Target="../notesSlides/notesSlide45.xml"/><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13.wmf"/><Relationship Id="rId5" Type="http://schemas.openxmlformats.org/officeDocument/2006/relationships/oleObject" Target="../embeddings/oleObject20.bin"/><Relationship Id="rId4" Type="http://schemas.openxmlformats.org/officeDocument/2006/relationships/image" Target="../media/image115.emf"/></Relationships>
</file>

<file path=ppt/slides/_rels/slide58.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18.emf"/><Relationship Id="rId5" Type="http://schemas.openxmlformats.org/officeDocument/2006/relationships/oleObject" Target="../embeddings/oleObject23.bin"/><Relationship Id="rId4" Type="http://schemas.openxmlformats.org/officeDocument/2006/relationships/image" Target="../media/image117.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tags" Target="../tags/tag51.xml"/><Relationship Id="rId7" Type="http://schemas.openxmlformats.org/officeDocument/2006/relationships/image" Target="../media/image122.e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21.wmf"/><Relationship Id="rId5" Type="http://schemas.openxmlformats.org/officeDocument/2006/relationships/notesSlide" Target="../notesSlides/notesSlide48.xml"/><Relationship Id="rId10" Type="http://schemas.openxmlformats.org/officeDocument/2006/relationships/image" Target="../media/image125.png"/><Relationship Id="rId4" Type="http://schemas.openxmlformats.org/officeDocument/2006/relationships/slideLayout" Target="../slideLayouts/slideLayout6.xml"/><Relationship Id="rId9" Type="http://schemas.openxmlformats.org/officeDocument/2006/relationships/image" Target="../media/image124.png"/></Relationships>
</file>

<file path=ppt/slides/_rels/slide65.xml.rels><?xml version="1.0" encoding="UTF-8" standalone="yes"?>
<Relationships xmlns="http://schemas.openxmlformats.org/package/2006/relationships"><Relationship Id="rId3" Type="http://schemas.openxmlformats.org/officeDocument/2006/relationships/hyperlink" Target="../Polls/Fi.pptx#-1,1,NetVelocity"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png"/></Relationships>
</file>

<file path=ppt/slides/_rels/slide66.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130.emf"/><Relationship Id="rId18" Type="http://schemas.openxmlformats.org/officeDocument/2006/relationships/image" Target="../media/image135.png"/><Relationship Id="rId3" Type="http://schemas.openxmlformats.org/officeDocument/2006/relationships/tags" Target="../tags/tag54.xml"/><Relationship Id="rId21" Type="http://schemas.openxmlformats.org/officeDocument/2006/relationships/image" Target="../media/image138.png"/><Relationship Id="rId7" Type="http://schemas.openxmlformats.org/officeDocument/2006/relationships/tags" Target="../tags/tag58.xml"/><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tags" Target="../tags/tag53.xml"/><Relationship Id="rId16" Type="http://schemas.openxmlformats.org/officeDocument/2006/relationships/image" Target="../media/image133.png"/><Relationship Id="rId20" Type="http://schemas.openxmlformats.org/officeDocument/2006/relationships/image" Target="../media/image137.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2.xml"/><Relationship Id="rId5" Type="http://schemas.openxmlformats.org/officeDocument/2006/relationships/tags" Target="../tags/tag56.xml"/><Relationship Id="rId15" Type="http://schemas.openxmlformats.org/officeDocument/2006/relationships/image" Target="../media/image132.png"/><Relationship Id="rId10" Type="http://schemas.openxmlformats.org/officeDocument/2006/relationships/tags" Target="../tags/tag61.xml"/><Relationship Id="rId19" Type="http://schemas.openxmlformats.org/officeDocument/2006/relationships/image" Target="../media/image136.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131.png"/><Relationship Id="rId22" Type="http://schemas.openxmlformats.org/officeDocument/2006/relationships/image" Target="../media/image139.png"/></Relationships>
</file>

<file path=ppt/slides/_rels/slide6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tags" Target="../tags/tag64.xml"/><Relationship Id="rId7" Type="http://schemas.openxmlformats.org/officeDocument/2006/relationships/image" Target="../media/image130.emf"/><Relationship Id="rId12" Type="http://schemas.openxmlformats.org/officeDocument/2006/relationships/image" Target="../media/image134.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6.xml"/><Relationship Id="rId11" Type="http://schemas.openxmlformats.org/officeDocument/2006/relationships/image" Target="../media/image143.png"/><Relationship Id="rId5" Type="http://schemas.openxmlformats.org/officeDocument/2006/relationships/tags" Target="../tags/tag66.xml"/><Relationship Id="rId10" Type="http://schemas.openxmlformats.org/officeDocument/2006/relationships/image" Target="../media/image142.png"/><Relationship Id="rId4" Type="http://schemas.openxmlformats.org/officeDocument/2006/relationships/tags" Target="../tags/tag65.xml"/><Relationship Id="rId9" Type="http://schemas.openxmlformats.org/officeDocument/2006/relationships/image" Target="../media/image141.png"/></Relationships>
</file>

<file path=ppt/slides/_rels/slide69.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tags" Target="../tags/tag69.xml"/><Relationship Id="rId7" Type="http://schemas.openxmlformats.org/officeDocument/2006/relationships/image" Target="../media/image130.e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43.png"/><Relationship Id="rId5" Type="http://schemas.openxmlformats.org/officeDocument/2006/relationships/slideLayout" Target="../slideLayouts/slideLayout6.xml"/><Relationship Id="rId10" Type="http://schemas.openxmlformats.org/officeDocument/2006/relationships/image" Target="../media/image146.png"/><Relationship Id="rId4" Type="http://schemas.openxmlformats.org/officeDocument/2006/relationships/tags" Target="../tags/tag70.xml"/><Relationship Id="rId9" Type="http://schemas.openxmlformats.org/officeDocument/2006/relationships/image" Target="../media/image145.png"/></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slideLayout" Target="../slideLayouts/slideLayout2.xml"/><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tags" Target="../tags/tag7.xml"/><Relationship Id="rId21" Type="http://schemas.openxmlformats.org/officeDocument/2006/relationships/image" Target="../media/image15.png"/><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tags" Target="../tags/tag6.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18.png"/><Relationship Id="rId5" Type="http://schemas.openxmlformats.org/officeDocument/2006/relationships/tags" Target="../tags/tag9.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4.xml"/><Relationship Id="rId19" Type="http://schemas.openxmlformats.org/officeDocument/2006/relationships/image" Target="../media/image13.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notesSlide" Target="../notesSlides/notesSlide7.xml"/><Relationship Id="rId22"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147.png"/></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tags" Target="../tags/tag18.xml"/><Relationship Id="rId16" Type="http://schemas.openxmlformats.org/officeDocument/2006/relationships/image" Target="../media/image26.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1.png"/><Relationship Id="rId5" Type="http://schemas.openxmlformats.org/officeDocument/2006/relationships/tags" Target="../tags/tag21.xml"/><Relationship Id="rId15" Type="http://schemas.openxmlformats.org/officeDocument/2006/relationships/image" Target="../media/image25.png"/><Relationship Id="rId10" Type="http://schemas.openxmlformats.org/officeDocument/2006/relationships/notesSlide" Target="../notesSlides/notesSlide8.xml"/><Relationship Id="rId4" Type="http://schemas.openxmlformats.org/officeDocument/2006/relationships/tags" Target="../tags/tag20.xml"/><Relationship Id="rId9" Type="http://schemas.openxmlformats.org/officeDocument/2006/relationships/slideLayout" Target="../slideLayouts/slideLayout2.xml"/><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7.xml"/><Relationship Id="rId7" Type="http://schemas.openxmlformats.org/officeDocument/2006/relationships/image" Target="../media/image29.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9.xml"/><Relationship Id="rId5" Type="http://schemas.openxmlformats.org/officeDocument/2006/relationships/slideLayout" Target="../slideLayouts/slideLayout6.xml"/><Relationship Id="rId10" Type="http://schemas.openxmlformats.org/officeDocument/2006/relationships/image" Target="../media/image31.png"/><Relationship Id="rId4" Type="http://schemas.openxmlformats.org/officeDocument/2006/relationships/tags" Target="../tags/tag28.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Contact Points</a:t>
            </a:r>
          </a:p>
        </p:txBody>
      </p:sp>
      <p:pic>
        <p:nvPicPr>
          <p:cNvPr id="59396" name="Picture 4" descr="jan 1991 12"/>
          <p:cNvPicPr>
            <a:picLocks noChangeAspect="1" noChangeArrowheads="1"/>
          </p:cNvPicPr>
          <p:nvPr/>
        </p:nvPicPr>
        <p:blipFill>
          <a:blip r:embed="rId3" cstate="screen"/>
          <a:srcRect/>
          <a:stretch>
            <a:fillRect/>
          </a:stretch>
        </p:blipFill>
        <p:spPr bwMode="auto">
          <a:xfrm>
            <a:off x="704850" y="1620838"/>
            <a:ext cx="7691438" cy="5237162"/>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Geometric Parameters</a:t>
            </a:r>
          </a:p>
        </p:txBody>
      </p:sp>
      <mc:AlternateContent xmlns:mc="http://schemas.openxmlformats.org/markup-compatibility/2006" xmlns:a14="http://schemas.microsoft.com/office/drawing/2010/main">
        <mc:Choice Requires="a14">
          <p:sp>
            <p:nvSpPr>
              <p:cNvPr id="74755" name="Rectangle 3"/>
              <p:cNvSpPr>
                <a:spLocks noGrp="1" noChangeArrowheads="1"/>
              </p:cNvSpPr>
              <p:nvPr>
                <p:ph idx="1"/>
              </p:nvPr>
            </p:nvSpPr>
            <p:spPr/>
            <p:txBody>
              <a:bodyPr/>
              <a:lstStyle/>
              <a:p>
                <a:pPr>
                  <a:lnSpc>
                    <a:spcPct val="90000"/>
                  </a:lnSpc>
                </a:pPr>
                <a:r>
                  <a:rPr lang="en-US" dirty="0"/>
                  <a:t>What are the length scales that are related to particle capture by a filter?</a:t>
                </a:r>
              </a:p>
              <a:p>
                <a:pPr lvl="1">
                  <a:lnSpc>
                    <a:spcPct val="90000"/>
                  </a:lnSpc>
                </a:pPr>
                <a:r>
                  <a:rPr lang="en-US" dirty="0"/>
                  <a:t>______________</a:t>
                </a:r>
              </a:p>
              <a:p>
                <a:pPr lvl="1">
                  <a:lnSpc>
                    <a:spcPct val="90000"/>
                  </a:lnSpc>
                </a:pPr>
                <a:r>
                  <a:rPr lang="en-US" dirty="0"/>
                  <a:t>__________________________</a:t>
                </a:r>
              </a:p>
              <a:p>
                <a:pPr lvl="1">
                  <a:lnSpc>
                    <a:spcPct val="90000"/>
                  </a:lnSpc>
                </a:pPr>
                <a:r>
                  <a:rPr lang="en-US" dirty="0"/>
                  <a:t>______________</a:t>
                </a:r>
              </a:p>
              <a:p>
                <a:pPr lvl="1">
                  <a:lnSpc>
                    <a:spcPct val="90000"/>
                  </a:lnSpc>
                </a:pPr>
                <a:r>
                  <a:rPr lang="en-US" dirty="0"/>
                  <a:t>Porosity (void volume/filter volume) (</a:t>
                </a:r>
                <a14:m>
                  <m:oMath xmlns:m="http://schemas.openxmlformats.org/officeDocument/2006/math">
                    <m:r>
                      <a:rPr lang="en-US" i="1">
                        <a:latin typeface="Cambria Math"/>
                      </a:rPr>
                      <m:t>𝜙</m:t>
                    </m:r>
                  </m:oMath>
                </a14:m>
                <a:r>
                  <a:rPr lang="en-US" dirty="0"/>
                  <a:t>)</a:t>
                </a:r>
              </a:p>
              <a:p>
                <a:pPr>
                  <a:lnSpc>
                    <a:spcPct val="90000"/>
                  </a:lnSpc>
                </a:pPr>
                <a:r>
                  <a:rPr lang="en-US" dirty="0"/>
                  <a:t>Create dimensionless groups</a:t>
                </a:r>
              </a:p>
              <a:p>
                <a:pPr lvl="1">
                  <a:lnSpc>
                    <a:spcPct val="90000"/>
                  </a:lnSpc>
                </a:pPr>
                <a:r>
                  <a:rPr lang="en-US" dirty="0"/>
                  <a:t>Choose the repeating length ________</a:t>
                </a:r>
              </a:p>
              <a:p>
                <a:pPr lvl="1">
                  <a:lnSpc>
                    <a:spcPct val="90000"/>
                  </a:lnSpc>
                </a:pPr>
                <a:endParaRPr lang="en-US" dirty="0"/>
              </a:p>
            </p:txBody>
          </p:sp>
        </mc:Choice>
        <mc:Fallback xmlns="">
          <p:sp>
            <p:nvSpPr>
              <p:cNvPr id="74755" name="Rectangle 3"/>
              <p:cNvSpPr>
                <a:spLocks noGrp="1" noRot="1" noChangeAspect="1" noMove="1" noResize="1" noEditPoints="1" noAdjustHandles="1" noChangeArrowheads="1" noChangeShapeType="1" noTextEdit="1"/>
              </p:cNvSpPr>
              <p:nvPr>
                <p:ph idx="1"/>
              </p:nvPr>
            </p:nvSpPr>
            <p:spPr>
              <a:blipFill rotWithShape="1">
                <a:blip r:embed="rId6"/>
                <a:stretch>
                  <a:fillRect l="-2148" t="-4447"/>
                </a:stretch>
              </a:blipFill>
            </p:spPr>
            <p:txBody>
              <a:bodyPr/>
              <a:lstStyle/>
              <a:p>
                <a:r>
                  <a:rPr lang="en-US">
                    <a:noFill/>
                  </a:rPr>
                  <a:t> </a:t>
                </a:r>
              </a:p>
            </p:txBody>
          </p:sp>
        </mc:Fallback>
      </mc:AlternateContent>
      <p:sp>
        <p:nvSpPr>
          <p:cNvPr id="74756" name="Text Box 4"/>
          <p:cNvSpPr txBox="1">
            <a:spLocks noChangeArrowheads="1"/>
          </p:cNvSpPr>
          <p:nvPr/>
        </p:nvSpPr>
        <p:spPr bwMode="auto">
          <a:xfrm>
            <a:off x="933055" y="2793308"/>
            <a:ext cx="156966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Filter depth (z)</a:t>
            </a:r>
          </a:p>
        </p:txBody>
      </p:sp>
      <p:sp>
        <p:nvSpPr>
          <p:cNvPr id="74757" name="Text Box 5"/>
          <p:cNvSpPr txBox="1">
            <a:spLocks noChangeArrowheads="1"/>
          </p:cNvSpPr>
          <p:nvPr/>
        </p:nvSpPr>
        <p:spPr bwMode="auto">
          <a:xfrm>
            <a:off x="911624" y="3143351"/>
            <a:ext cx="3937397" cy="369332"/>
          </a:xfrm>
          <a:prstGeom prst="rect">
            <a:avLst/>
          </a:prstGeom>
          <a:noFill/>
          <a:ln w="12700">
            <a:noFill/>
            <a:miter lim="800000"/>
            <a:headEnd type="none" w="lg" len="med"/>
            <a:tailEnd type="none" w="lg" len="med"/>
          </a:ln>
          <a:effectLst/>
        </p:spPr>
        <p:txBody>
          <a:bodyPr>
            <a:spAutoFit/>
          </a:bodyPr>
          <a:lstStyle/>
          <a:p>
            <a:r>
              <a:rPr lang="en-US" sz="1800" b="0">
                <a:solidFill>
                  <a:schemeClr val="folHlink"/>
                </a:solidFill>
              </a:rPr>
              <a:t>Collector diameter (media size) (d</a:t>
            </a:r>
            <a:r>
              <a:rPr lang="en-US" sz="1800" b="0" baseline="-25000">
                <a:solidFill>
                  <a:schemeClr val="folHlink"/>
                </a:solidFill>
              </a:rPr>
              <a:t>c</a:t>
            </a:r>
            <a:r>
              <a:rPr lang="en-US" sz="1800" b="0">
                <a:solidFill>
                  <a:schemeClr val="folHlink"/>
                </a:solidFill>
              </a:rPr>
              <a:t>)</a:t>
            </a:r>
          </a:p>
        </p:txBody>
      </p:sp>
      <p:sp>
        <p:nvSpPr>
          <p:cNvPr id="74758" name="Text Box 6"/>
          <p:cNvSpPr txBox="1">
            <a:spLocks noChangeArrowheads="1"/>
          </p:cNvSpPr>
          <p:nvPr/>
        </p:nvSpPr>
        <p:spPr bwMode="auto">
          <a:xfrm>
            <a:off x="954486" y="3493395"/>
            <a:ext cx="2159566"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Particle diameter (d</a:t>
            </a:r>
            <a:r>
              <a:rPr lang="en-US" sz="1800" b="0" baseline="-25000">
                <a:solidFill>
                  <a:schemeClr val="folHlink"/>
                </a:solidFill>
              </a:rPr>
              <a:t>p</a:t>
            </a:r>
            <a:r>
              <a:rPr lang="en-US" sz="1800" b="0">
                <a:solidFill>
                  <a:schemeClr val="folHlink"/>
                </a:solidFill>
              </a:rPr>
              <a:t>)</a:t>
            </a:r>
          </a:p>
        </p:txBody>
      </p:sp>
      <p:sp>
        <p:nvSpPr>
          <p:cNvPr id="74761" name="Rectangle 9"/>
          <p:cNvSpPr>
            <a:spLocks noChangeArrowheads="1"/>
          </p:cNvSpPr>
          <p:nvPr/>
        </p:nvSpPr>
        <p:spPr bwMode="auto">
          <a:xfrm>
            <a:off x="4376342" y="4546799"/>
            <a:ext cx="52290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(d</a:t>
            </a:r>
            <a:r>
              <a:rPr lang="en-US" sz="1800" b="0" baseline="-25000">
                <a:solidFill>
                  <a:schemeClr val="folHlink"/>
                </a:solidFill>
              </a:rPr>
              <a:t>c</a:t>
            </a:r>
            <a:r>
              <a:rPr lang="en-US" sz="1800" b="0">
                <a:solidFill>
                  <a:schemeClr val="folHlink"/>
                </a:solidFill>
              </a:rPr>
              <a:t>)</a:t>
            </a:r>
          </a:p>
        </p:txBody>
      </p:sp>
      <p:sp>
        <p:nvSpPr>
          <p:cNvPr id="74762" name="Text Box 10"/>
          <p:cNvSpPr txBox="1">
            <a:spLocks noChangeArrowheads="1"/>
          </p:cNvSpPr>
          <p:nvPr/>
        </p:nvSpPr>
        <p:spPr bwMode="auto">
          <a:xfrm>
            <a:off x="2806303" y="5356622"/>
            <a:ext cx="2223686"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Number of collectors!</a:t>
            </a:r>
          </a:p>
        </p:txBody>
      </p:sp>
      <p:sp>
        <p:nvSpPr>
          <p:cNvPr id="74763" name="Line 11"/>
          <p:cNvSpPr>
            <a:spLocks noChangeShapeType="1"/>
          </p:cNvSpPr>
          <p:nvPr/>
        </p:nvSpPr>
        <p:spPr bwMode="auto">
          <a:xfrm>
            <a:off x="2812257" y="5756672"/>
            <a:ext cx="216098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4766" name="Text Box 14"/>
          <p:cNvSpPr txBox="1">
            <a:spLocks noChangeArrowheads="1"/>
          </p:cNvSpPr>
          <p:nvPr/>
        </p:nvSpPr>
        <p:spPr bwMode="auto">
          <a:xfrm>
            <a:off x="5292328" y="5707856"/>
            <a:ext cx="1565672" cy="253916"/>
          </a:xfrm>
          <a:prstGeom prst="rect">
            <a:avLst/>
          </a:prstGeom>
          <a:noFill/>
          <a:ln w="12700">
            <a:noFill/>
            <a:miter lim="800000"/>
            <a:headEnd type="none" w="lg" len="med"/>
            <a:tailEnd type="none" w="lg" len="med"/>
          </a:ln>
          <a:effectLst/>
        </p:spPr>
        <p:txBody>
          <a:bodyPr>
            <a:spAutoFit/>
          </a:bodyPr>
          <a:lstStyle/>
          <a:p>
            <a:r>
              <a:rPr lang="en-US" sz="1050" b="0"/>
              <a:t>Definition used in model</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183693" y="4994443"/>
            <a:ext cx="2477714" cy="456000"/>
          </a:xfrm>
          <a:prstGeom prst="rect">
            <a:avLst/>
          </a:prstGeom>
        </p:spPr>
      </p:pic>
      <p:pic>
        <p:nvPicPr>
          <p:cNvPr id="8" name="Picture 7">
            <a:extLst>
              <a:ext uri="{FF2B5EF4-FFF2-40B4-BE49-F238E27FC236}">
                <a16:creationId xmlns:a16="http://schemas.microsoft.com/office/drawing/2014/main" id="{ECFD5E9D-4B24-42E7-ABCD-649C5D362D83}"/>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49910" y="7085892"/>
            <a:ext cx="723428" cy="419429"/>
          </a:xfrm>
          <a:prstGeom prst="rect">
            <a:avLst/>
          </a:prstGeom>
        </p:spPr>
      </p:pic>
      <p:pic>
        <p:nvPicPr>
          <p:cNvPr id="10" name="Picture 9">
            <a:extLst>
              <a:ext uri="{FF2B5EF4-FFF2-40B4-BE49-F238E27FC236}">
                <a16:creationId xmlns:a16="http://schemas.microsoft.com/office/drawing/2014/main" id="{A939AEC1-92A3-47DF-A4CC-6258250339BE}"/>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99260" y="7133892"/>
            <a:ext cx="676571" cy="3714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2.5E-6 -3.7037E-6 L -0.00069 -0.16736 " pathEditMode="relative" rAng="0" ptsTypes="AA">
                                      <p:cBhvr>
                                        <p:cTn id="22" dur="750" fill="hold"/>
                                        <p:tgtEl>
                                          <p:spTgt spid="8"/>
                                        </p:tgtEl>
                                        <p:attrNameLst>
                                          <p:attrName>ppt_x</p:attrName>
                                          <p:attrName>ppt_y</p:attrName>
                                        </p:attrNameLst>
                                      </p:cBhvr>
                                      <p:rCtr x="-35" y="-83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1.38889E-6 -4.81481E-6 L 1.38889E-6 -0.17476 " pathEditMode="relative" rAng="0" ptsTypes="AA">
                                      <p:cBhvr>
                                        <p:cTn id="26" dur="750" fill="hold"/>
                                        <p:tgtEl>
                                          <p:spTgt spid="10"/>
                                        </p:tgtEl>
                                        <p:attrNameLst>
                                          <p:attrName>ppt_x</p:attrName>
                                          <p:attrName>ppt_y</p:attrName>
                                        </p:attrNameLst>
                                      </p:cBhvr>
                                      <p:rCtr x="0" y="-875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61" grpId="0"/>
      <p:bldP spid="747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Write the functional relationship</a:t>
            </a:r>
          </a:p>
        </p:txBody>
      </p:sp>
      <p:sp>
        <p:nvSpPr>
          <p:cNvPr id="75781" name="Text Box 5 1"/>
          <p:cNvSpPr txBox="1">
            <a:spLocks noChangeArrowheads="1"/>
          </p:cNvSpPr>
          <p:nvPr/>
        </p:nvSpPr>
        <p:spPr bwMode="auto">
          <a:xfrm rot="19800000">
            <a:off x="1680737" y="2368035"/>
            <a:ext cx="1409360" cy="369332"/>
          </a:xfrm>
          <a:prstGeom prst="rect">
            <a:avLst/>
          </a:prstGeom>
          <a:noFill/>
          <a:ln w="12700">
            <a:noFill/>
            <a:miter lim="800000"/>
            <a:headEnd type="none" w="lg" len="med"/>
            <a:tailEnd type="none" w="lg" len="med"/>
          </a:ln>
          <a:effectLst/>
        </p:spPr>
        <p:txBody>
          <a:bodyPr wrap="none">
            <a:spAutoFit/>
          </a:bodyPr>
          <a:lstStyle/>
          <a:p>
            <a:r>
              <a:rPr lang="en-US" sz="1800" b="0" dirty="0">
                <a:solidFill>
                  <a:schemeClr val="folHlink"/>
                </a:solidFill>
              </a:rPr>
              <a:t>Length ratios</a:t>
            </a:r>
          </a:p>
        </p:txBody>
      </p:sp>
      <p:sp>
        <p:nvSpPr>
          <p:cNvPr id="75782" name="Text Box 6"/>
          <p:cNvSpPr txBox="1">
            <a:spLocks noChangeArrowheads="1"/>
          </p:cNvSpPr>
          <p:nvPr/>
        </p:nvSpPr>
        <p:spPr bwMode="auto">
          <a:xfrm rot="19800000">
            <a:off x="2492090" y="2396610"/>
            <a:ext cx="1281120"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Force ratios</a:t>
            </a:r>
          </a:p>
        </p:txBody>
      </p:sp>
      <p:sp>
        <p:nvSpPr>
          <p:cNvPr id="75783" name="AutoShape 7"/>
          <p:cNvSpPr>
            <a:spLocks/>
          </p:cNvSpPr>
          <p:nvPr/>
        </p:nvSpPr>
        <p:spPr bwMode="auto">
          <a:xfrm rot="-5400000">
            <a:off x="1803202" y="2919354"/>
            <a:ext cx="280988" cy="459700"/>
          </a:xfrm>
          <a:prstGeom prst="rightBrace">
            <a:avLst>
              <a:gd name="adj1" fmla="val 27295"/>
              <a:gd name="adj2" fmla="val 50000"/>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75784" name="AutoShape 8"/>
          <p:cNvSpPr>
            <a:spLocks/>
          </p:cNvSpPr>
          <p:nvPr/>
        </p:nvSpPr>
        <p:spPr bwMode="auto">
          <a:xfrm rot="-5400000">
            <a:off x="2626039" y="2916674"/>
            <a:ext cx="280988" cy="443627"/>
          </a:xfrm>
          <a:prstGeom prst="rightBrace">
            <a:avLst>
              <a:gd name="adj1" fmla="val 18997"/>
              <a:gd name="adj2" fmla="val 50000"/>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75785" name="Line 9"/>
          <p:cNvSpPr>
            <a:spLocks noChangeShapeType="1"/>
          </p:cNvSpPr>
          <p:nvPr/>
        </p:nvSpPr>
        <p:spPr bwMode="auto">
          <a:xfrm flipV="1">
            <a:off x="1959769" y="2362201"/>
            <a:ext cx="1042988" cy="602456"/>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86" name="Line 10 1"/>
          <p:cNvSpPr>
            <a:spLocks noChangeShapeType="1"/>
          </p:cNvSpPr>
          <p:nvPr/>
        </p:nvSpPr>
        <p:spPr bwMode="auto">
          <a:xfrm flipV="1">
            <a:off x="2768914" y="2347913"/>
            <a:ext cx="1042988" cy="602456"/>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88" name="Text Box 12"/>
          <p:cNvSpPr txBox="1">
            <a:spLocks noChangeArrowheads="1"/>
          </p:cNvSpPr>
          <p:nvPr/>
        </p:nvSpPr>
        <p:spPr bwMode="auto">
          <a:xfrm>
            <a:off x="544116" y="3761185"/>
            <a:ext cx="5827236" cy="369332"/>
          </a:xfrm>
          <a:prstGeom prst="rect">
            <a:avLst/>
          </a:prstGeom>
          <a:noFill/>
          <a:ln w="12700">
            <a:noFill/>
            <a:miter lim="800000"/>
            <a:headEnd type="none" w="lg" len="med"/>
            <a:tailEnd type="none" w="lg" len="med"/>
          </a:ln>
          <a:effectLst/>
        </p:spPr>
        <p:txBody>
          <a:bodyPr wrap="none">
            <a:spAutoFit/>
          </a:bodyPr>
          <a:lstStyle/>
          <a:p>
            <a:r>
              <a:rPr lang="en-US" sz="1800" b="0" dirty="0"/>
              <a:t>If we double depth of filter what does </a:t>
            </a:r>
            <a:r>
              <a:rPr lang="en-US" sz="1800" b="0" i="1" dirty="0" err="1"/>
              <a:t>pC</a:t>
            </a:r>
            <a:r>
              <a:rPr lang="en-US" sz="1800" b="0" i="1" dirty="0"/>
              <a:t>*</a:t>
            </a:r>
            <a:r>
              <a:rPr lang="en-US" sz="1800" b="0" dirty="0"/>
              <a:t> do? ___________</a:t>
            </a:r>
          </a:p>
        </p:txBody>
      </p:sp>
      <p:sp>
        <p:nvSpPr>
          <p:cNvPr id="75789" name="Rectangle 13"/>
          <p:cNvSpPr>
            <a:spLocks noChangeArrowheads="1"/>
          </p:cNvSpPr>
          <p:nvPr/>
        </p:nvSpPr>
        <p:spPr bwMode="auto">
          <a:xfrm>
            <a:off x="4888707" y="3725466"/>
            <a:ext cx="90281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doubles</a:t>
            </a:r>
          </a:p>
        </p:txBody>
      </p:sp>
      <p:sp>
        <p:nvSpPr>
          <p:cNvPr id="75790" name="Text Box 14"/>
          <p:cNvSpPr txBox="1">
            <a:spLocks noChangeArrowheads="1"/>
          </p:cNvSpPr>
          <p:nvPr/>
        </p:nvSpPr>
        <p:spPr bwMode="auto">
          <a:xfrm>
            <a:off x="533400" y="4706541"/>
            <a:ext cx="5615640" cy="369332"/>
          </a:xfrm>
          <a:prstGeom prst="rect">
            <a:avLst/>
          </a:prstGeom>
          <a:noFill/>
          <a:ln w="12700">
            <a:noFill/>
            <a:miter lim="800000"/>
            <a:headEnd type="none" w="lg" len="med"/>
            <a:tailEnd type="none" w="lg" len="med"/>
          </a:ln>
          <a:effectLst/>
        </p:spPr>
        <p:txBody>
          <a:bodyPr wrap="none">
            <a:spAutoFit/>
          </a:bodyPr>
          <a:lstStyle/>
          <a:p>
            <a:r>
              <a:rPr lang="en-US" sz="1800" b="0"/>
              <a:t>How do we get more detail on this functional relationship?</a:t>
            </a:r>
          </a:p>
        </p:txBody>
      </p:sp>
      <p:sp>
        <p:nvSpPr>
          <p:cNvPr id="75791" name="Text Box 15"/>
          <p:cNvSpPr txBox="1">
            <a:spLocks noChangeArrowheads="1"/>
          </p:cNvSpPr>
          <p:nvPr/>
        </p:nvSpPr>
        <p:spPr bwMode="auto">
          <a:xfrm>
            <a:off x="585787" y="5070872"/>
            <a:ext cx="2473754"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Empirical measurements</a:t>
            </a:r>
          </a:p>
        </p:txBody>
      </p:sp>
      <p:sp>
        <p:nvSpPr>
          <p:cNvPr id="75792" name="Text Box 16"/>
          <p:cNvSpPr txBox="1">
            <a:spLocks noChangeArrowheads="1"/>
          </p:cNvSpPr>
          <p:nvPr/>
        </p:nvSpPr>
        <p:spPr bwMode="auto">
          <a:xfrm>
            <a:off x="595313" y="5466160"/>
            <a:ext cx="1883849"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Numerical models</a:t>
            </a:r>
          </a:p>
        </p:txBody>
      </p:sp>
      <p:sp>
        <p:nvSpPr>
          <p:cNvPr id="75793" name="Line 17"/>
          <p:cNvSpPr>
            <a:spLocks noChangeShapeType="1"/>
          </p:cNvSpPr>
          <p:nvPr/>
        </p:nvSpPr>
        <p:spPr bwMode="auto">
          <a:xfrm>
            <a:off x="665560" y="5345906"/>
            <a:ext cx="2275284"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5794" name="Line 18"/>
          <p:cNvSpPr>
            <a:spLocks noChangeShapeType="1"/>
          </p:cNvSpPr>
          <p:nvPr/>
        </p:nvSpPr>
        <p:spPr bwMode="auto">
          <a:xfrm>
            <a:off x="675085" y="5761435"/>
            <a:ext cx="2255044"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18" name="Text Box 5 2"/>
          <p:cNvSpPr txBox="1">
            <a:spLocks noChangeArrowheads="1"/>
          </p:cNvSpPr>
          <p:nvPr/>
        </p:nvSpPr>
        <p:spPr bwMode="auto">
          <a:xfrm>
            <a:off x="4102341" y="3160111"/>
            <a:ext cx="2120837" cy="323165"/>
          </a:xfrm>
          <a:prstGeom prst="rect">
            <a:avLst/>
          </a:prstGeom>
          <a:noFill/>
          <a:ln w="12700">
            <a:noFill/>
            <a:miter lim="800000"/>
            <a:headEnd type="none" w="lg" len="med"/>
            <a:tailEnd type="none" w="lg" len="med"/>
          </a:ln>
          <a:effectLst/>
        </p:spPr>
        <p:txBody>
          <a:bodyPr wrap="none">
            <a:spAutoFit/>
          </a:bodyPr>
          <a:lstStyle/>
          <a:p>
            <a:r>
              <a:rPr lang="en-US" sz="1500" b="0" dirty="0">
                <a:solidFill>
                  <a:schemeClr val="folHlink"/>
                </a:solidFill>
                <a:latin typeface="Symbol" pitchFamily="18" charset="2"/>
              </a:rPr>
              <a:t>a</a:t>
            </a:r>
            <a:r>
              <a:rPr lang="en-US" sz="1500" b="0" dirty="0">
                <a:solidFill>
                  <a:schemeClr val="folHlink"/>
                </a:solidFill>
              </a:rPr>
              <a:t>=Attachment efficiency</a:t>
            </a:r>
          </a:p>
        </p:txBody>
      </p:sp>
      <p:sp>
        <p:nvSpPr>
          <p:cNvPr id="19" name="Line 10 2"/>
          <p:cNvSpPr>
            <a:spLocks noChangeShapeType="1"/>
          </p:cNvSpPr>
          <p:nvPr/>
        </p:nvSpPr>
        <p:spPr bwMode="auto">
          <a:xfrm flipV="1">
            <a:off x="4150750" y="3446912"/>
            <a:ext cx="1990742" cy="5012"/>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8694" y="3299187"/>
            <a:ext cx="2487533" cy="199370"/>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65561" y="4220715"/>
            <a:ext cx="2490668" cy="2066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p:bldP spid="75789" grpId="0"/>
      <p:bldP spid="75791" grpId="0"/>
      <p:bldP spid="75792"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Filtration Model Limitations</a:t>
            </a:r>
          </a:p>
        </p:txBody>
      </p:sp>
      <p:sp>
        <p:nvSpPr>
          <p:cNvPr id="4" name="Content Placeholder 3"/>
          <p:cNvSpPr>
            <a:spLocks noGrp="1"/>
          </p:cNvSpPr>
          <p:nvPr>
            <p:ph idx="1"/>
          </p:nvPr>
        </p:nvSpPr>
        <p:spPr/>
        <p:txBody>
          <a:bodyPr/>
          <a:lstStyle/>
          <a:p>
            <a:r>
              <a:rPr lang="en-US" sz="2100" dirty="0"/>
              <a:t>Filtration model is really a “clean bed” model</a:t>
            </a:r>
          </a:p>
          <a:p>
            <a:pPr lvl="1"/>
            <a:r>
              <a:rPr lang="en-US" sz="1800" dirty="0"/>
              <a:t>Likely not able to explain performance during a filter run</a:t>
            </a:r>
          </a:p>
          <a:p>
            <a:pPr lvl="1"/>
            <a:r>
              <a:rPr lang="en-US" sz="1800" dirty="0"/>
              <a:t>Doesn’t account for pore filling</a:t>
            </a:r>
          </a:p>
          <a:p>
            <a:r>
              <a:rPr lang="en-US" sz="2100" dirty="0" err="1"/>
              <a:t>pC</a:t>
            </a:r>
            <a:r>
              <a:rPr lang="en-US" sz="2100" dirty="0"/>
              <a:t>* is proportional to depth (not consistent with observations of operating filters)</a:t>
            </a:r>
          </a:p>
          <a:p>
            <a:r>
              <a:rPr lang="en-US" sz="2100" dirty="0" err="1"/>
              <a:t>pC</a:t>
            </a:r>
            <a:r>
              <a:rPr lang="en-US" sz="2100" dirty="0"/>
              <a:t>* is independent of influent particle concentration (not consistent with observations of operating filters)</a:t>
            </a:r>
          </a:p>
          <a:p>
            <a:r>
              <a:rPr lang="en-US" sz="2100" dirty="0"/>
              <a:t>Influent particle size distribution is likely very important and may control </a:t>
            </a:r>
            <a:r>
              <a:rPr lang="en-US" sz="2100" dirty="0" err="1"/>
              <a:t>pC</a:t>
            </a:r>
            <a:r>
              <a:rPr lang="en-US" sz="2100" dirty="0"/>
              <a:t>* for real filters </a:t>
            </a:r>
          </a:p>
        </p:txBody>
      </p:sp>
    </p:spTree>
    <p:extLst>
      <p:ext uri="{BB962C8B-B14F-4D97-AF65-F5344CB8AC3E}">
        <p14:creationId xmlns:p14="http://schemas.microsoft.com/office/powerpoint/2010/main" val="17069953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1434" y="2309410"/>
            <a:ext cx="1068572" cy="2948571"/>
          </a:xfrm>
          <a:prstGeom prst="rect">
            <a:avLst/>
          </a:prstGeom>
        </p:spPr>
      </p:pic>
      <p:sp>
        <p:nvSpPr>
          <p:cNvPr id="222210" name="Rectangle 2"/>
          <p:cNvSpPr>
            <a:spLocks noGrp="1" noChangeArrowheads="1"/>
          </p:cNvSpPr>
          <p:nvPr>
            <p:ph type="title"/>
          </p:nvPr>
        </p:nvSpPr>
        <p:spPr/>
        <p:txBody>
          <a:bodyPr/>
          <a:lstStyle/>
          <a:p>
            <a:r>
              <a:rPr lang="en-US" sz="3000" dirty="0"/>
              <a:t>Stacked Rapid Sand Filter predicted performance for biological particle</a:t>
            </a:r>
          </a:p>
        </p:txBody>
      </p:sp>
      <p:sp>
        <p:nvSpPr>
          <p:cNvPr id="222214" name="Text Box 6"/>
          <p:cNvSpPr txBox="1">
            <a:spLocks noChangeArrowheads="1"/>
          </p:cNvSpPr>
          <p:nvPr/>
        </p:nvSpPr>
        <p:spPr bwMode="auto">
          <a:xfrm>
            <a:off x="133350" y="5384007"/>
            <a:ext cx="4262438" cy="646331"/>
          </a:xfrm>
          <a:prstGeom prst="rect">
            <a:avLst/>
          </a:prstGeom>
          <a:noFill/>
          <a:ln w="12700">
            <a:noFill/>
            <a:miter lim="800000"/>
            <a:headEnd type="none" w="lg" len="med"/>
            <a:tailEnd type="none" w="lg" len="med"/>
          </a:ln>
          <a:effectLst/>
        </p:spPr>
        <p:txBody>
          <a:bodyPr>
            <a:spAutoFit/>
          </a:bodyPr>
          <a:lstStyle/>
          <a:p>
            <a:r>
              <a:rPr lang="en-US" sz="1800" b="0" dirty="0"/>
              <a:t>Not very good at removing particles that haven’t been flocculated</a:t>
            </a:r>
          </a:p>
        </p:txBody>
      </p:sp>
      <p:sp>
        <p:nvSpPr>
          <p:cNvPr id="222220" name="AutoShape 12 1"/>
          <p:cNvSpPr>
            <a:spLocks noChangeArrowheads="1"/>
          </p:cNvSpPr>
          <p:nvPr/>
        </p:nvSpPr>
        <p:spPr bwMode="auto">
          <a:xfrm>
            <a:off x="822247" y="4498733"/>
            <a:ext cx="204383" cy="431572"/>
          </a:xfrm>
          <a:prstGeom prst="roundRect">
            <a:avLst>
              <a:gd name="adj" fmla="val 16667"/>
            </a:avLst>
          </a:prstGeom>
          <a:noFill/>
          <a:ln w="38100">
            <a:solidFill>
              <a:schemeClr val="folHlink"/>
            </a:solidFill>
            <a:round/>
            <a:headEnd type="none" w="lg" len="med"/>
            <a:tailEnd type="none" w="lg" len="med"/>
          </a:ln>
          <a:effectLst/>
        </p:spPr>
        <p:txBody>
          <a:bodyPr wrap="none" anchor="ctr">
            <a:spAutoFit/>
          </a:bodyPr>
          <a:lstStyle/>
          <a:p>
            <a:endParaRPr lang="en-US" sz="2100"/>
          </a:p>
        </p:txBody>
      </p:sp>
      <p:pic>
        <p:nvPicPr>
          <p:cNvPr id="387074" name="Picture 2"/>
          <p:cNvPicPr>
            <a:picLocks noChangeAspect="1" noChangeArrowheads="1"/>
          </p:cNvPicPr>
          <p:nvPr/>
        </p:nvPicPr>
        <p:blipFill>
          <a:blip r:embed="rId5" cstate="print"/>
          <a:srcRect/>
          <a:stretch>
            <a:fillRect/>
          </a:stretch>
        </p:blipFill>
        <p:spPr bwMode="auto">
          <a:xfrm>
            <a:off x="2572650" y="2011975"/>
            <a:ext cx="4285351" cy="3814763"/>
          </a:xfrm>
          <a:prstGeom prst="rect">
            <a:avLst/>
          </a:prstGeom>
          <a:noFill/>
          <a:ln w="9525">
            <a:noFill/>
            <a:miter lim="800000"/>
            <a:headEnd/>
            <a:tailEnd/>
          </a:ln>
          <a:effectLst/>
        </p:spPr>
      </p:pic>
      <p:sp>
        <p:nvSpPr>
          <p:cNvPr id="9" name="AutoShape 12 2"/>
          <p:cNvSpPr>
            <a:spLocks noChangeArrowheads="1"/>
          </p:cNvSpPr>
          <p:nvPr/>
        </p:nvSpPr>
        <p:spPr bwMode="auto">
          <a:xfrm>
            <a:off x="764648" y="2239566"/>
            <a:ext cx="1307993" cy="400765"/>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0"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81433" y="2309410"/>
            <a:ext cx="1068572" cy="2948571"/>
          </a:xfrm>
          <a:prstGeom prst="rect">
            <a:avLst/>
          </a:prstGeom>
        </p:spPr>
      </p:pic>
      <p:pic>
        <p:nvPicPr>
          <p:cNvPr id="784388" name="Picture 4"/>
          <p:cNvPicPr>
            <a:picLocks noChangeAspect="1" noChangeArrowheads="1"/>
          </p:cNvPicPr>
          <p:nvPr/>
        </p:nvPicPr>
        <p:blipFill>
          <a:blip r:embed="rId5" cstate="print"/>
          <a:srcRect/>
          <a:stretch>
            <a:fillRect/>
          </a:stretch>
        </p:blipFill>
        <p:spPr bwMode="auto">
          <a:xfrm>
            <a:off x="2570662" y="2171700"/>
            <a:ext cx="4292999" cy="3857625"/>
          </a:xfrm>
          <a:prstGeom prst="rect">
            <a:avLst/>
          </a:prstGeom>
          <a:noFill/>
          <a:ln w="9525">
            <a:noFill/>
            <a:miter lim="800000"/>
            <a:headEnd/>
            <a:tailEnd/>
          </a:ln>
          <a:effectLst/>
        </p:spPr>
      </p:pic>
      <p:sp>
        <p:nvSpPr>
          <p:cNvPr id="222210" name="Rectangle 2"/>
          <p:cNvSpPr>
            <a:spLocks noGrp="1" noChangeArrowheads="1"/>
          </p:cNvSpPr>
          <p:nvPr>
            <p:ph type="title"/>
          </p:nvPr>
        </p:nvSpPr>
        <p:spPr/>
        <p:txBody>
          <a:bodyPr/>
          <a:lstStyle/>
          <a:p>
            <a:r>
              <a:rPr lang="en-US" sz="3000" dirty="0"/>
              <a:t>Stacked Rapid Sand Filter predicted performance for inorganic particle</a:t>
            </a:r>
          </a:p>
        </p:txBody>
      </p:sp>
      <p:sp>
        <p:nvSpPr>
          <p:cNvPr id="11" name="AutoShape 12 1"/>
          <p:cNvSpPr>
            <a:spLocks noChangeArrowheads="1"/>
          </p:cNvSpPr>
          <p:nvPr/>
        </p:nvSpPr>
        <p:spPr bwMode="auto">
          <a:xfrm>
            <a:off x="3357563" y="2914650"/>
            <a:ext cx="950119" cy="185738"/>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
        <p:nvSpPr>
          <p:cNvPr id="12" name="AutoShape 12 2"/>
          <p:cNvSpPr>
            <a:spLocks noChangeArrowheads="1"/>
          </p:cNvSpPr>
          <p:nvPr/>
        </p:nvSpPr>
        <p:spPr bwMode="auto">
          <a:xfrm>
            <a:off x="807774" y="2293144"/>
            <a:ext cx="1328738" cy="354806"/>
          </a:xfrm>
          <a:prstGeom prst="roundRect">
            <a:avLst>
              <a:gd name="adj" fmla="val 16667"/>
            </a:avLst>
          </a:prstGeom>
          <a:noFill/>
          <a:ln w="38100">
            <a:solidFill>
              <a:schemeClr val="folHlink"/>
            </a:solidFill>
            <a:round/>
            <a:headEnd type="none" w="lg" len="med"/>
            <a:tailEnd type="none" w="lg" len="med"/>
          </a:ln>
          <a:effectLst/>
        </p:spPr>
        <p:txBody>
          <a:bodyPr wrap="square" anchor="ctr">
            <a:noAutofit/>
          </a:bodyPr>
          <a:lstStyle/>
          <a:p>
            <a:endParaRPr lang="en-US" sz="2100"/>
          </a:p>
        </p:txBody>
      </p:sp>
      <p:sp>
        <p:nvSpPr>
          <p:cNvPr id="2" name="TextBox 1"/>
          <p:cNvSpPr txBox="1"/>
          <p:nvPr/>
        </p:nvSpPr>
        <p:spPr>
          <a:xfrm>
            <a:off x="214951" y="5324439"/>
            <a:ext cx="2988861" cy="784830"/>
          </a:xfrm>
          <a:prstGeom prst="rect">
            <a:avLst/>
          </a:prstGeom>
          <a:noFill/>
        </p:spPr>
        <p:txBody>
          <a:bodyPr wrap="square" rtlCol="0">
            <a:spAutoFit/>
          </a:bodyPr>
          <a:lstStyle/>
          <a:p>
            <a:r>
              <a:rPr lang="en-US" sz="1500" b="0" dirty="0"/>
              <a:t>What is the density of particles that are being removed in a </a:t>
            </a:r>
            <a:r>
              <a:rPr lang="en-US" sz="1500" b="0" dirty="0" err="1"/>
              <a:t>StaRS</a:t>
            </a:r>
            <a:r>
              <a:rPr lang="en-US" sz="1500" b="0" dirty="0"/>
              <a:t> Filter?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StaRS</a:t>
            </a:r>
            <a:r>
              <a:rPr lang="en-US" dirty="0"/>
              <a:t> and Fractal Flocs predicted performance</a:t>
            </a:r>
          </a:p>
        </p:txBody>
      </p:sp>
      <p:sp>
        <p:nvSpPr>
          <p:cNvPr id="5" name="TextBox 4"/>
          <p:cNvSpPr txBox="1"/>
          <p:nvPr/>
        </p:nvSpPr>
        <p:spPr>
          <a:xfrm>
            <a:off x="153537" y="2376681"/>
            <a:ext cx="2323532" cy="3970318"/>
          </a:xfrm>
          <a:prstGeom prst="rect">
            <a:avLst/>
          </a:prstGeom>
          <a:noFill/>
        </p:spPr>
        <p:txBody>
          <a:bodyPr wrap="square" rtlCol="0">
            <a:spAutoFit/>
          </a:bodyPr>
          <a:lstStyle/>
          <a:p>
            <a:r>
              <a:rPr lang="en-US" sz="2100" b="0" dirty="0"/>
              <a:t>The filtration model combined with the fractal flocculation model suggests that filtration is dominated by interception for all particles sizes for approach velocities above about 1 mm/s. </a:t>
            </a:r>
          </a:p>
        </p:txBody>
      </p:sp>
      <p:pic>
        <p:nvPicPr>
          <p:cNvPr id="3" name="Picture 2">
            <a:extLst>
              <a:ext uri="{FF2B5EF4-FFF2-40B4-BE49-F238E27FC236}">
                <a16:creationId xmlns:a16="http://schemas.microsoft.com/office/drawing/2014/main" id="{51C14B11-50F2-48AF-9355-385E751E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745" y="2221654"/>
            <a:ext cx="3929075" cy="349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as Flocculator?</a:t>
            </a:r>
          </a:p>
        </p:txBody>
      </p:sp>
      <p:sp>
        <p:nvSpPr>
          <p:cNvPr id="3" name="Content Placeholder 2"/>
          <p:cNvSpPr>
            <a:spLocks noGrp="1"/>
          </p:cNvSpPr>
          <p:nvPr>
            <p:ph idx="1"/>
          </p:nvPr>
        </p:nvSpPr>
        <p:spPr/>
        <p:txBody>
          <a:bodyPr/>
          <a:lstStyle/>
          <a:p>
            <a:r>
              <a:rPr lang="en-US" dirty="0"/>
              <a:t>Head loss of 40 cm</a:t>
            </a:r>
          </a:p>
          <a:p>
            <a:r>
              <a:rPr lang="en-US" dirty="0"/>
              <a:t>Residence time of 44 s</a:t>
            </a:r>
          </a:p>
          <a:p>
            <a:r>
              <a:rPr lang="en-US" dirty="0" err="1"/>
              <a:t>G</a:t>
            </a:r>
            <a:r>
              <a:rPr lang="en-US" dirty="0" err="1">
                <a:latin typeface="Symbol" pitchFamily="18" charset="2"/>
              </a:rPr>
              <a:t>q</a:t>
            </a:r>
            <a:r>
              <a:rPr lang="en-US" dirty="0"/>
              <a:t> of 13,000!</a:t>
            </a:r>
          </a:p>
          <a:p>
            <a:r>
              <a:rPr lang="en-US" dirty="0"/>
              <a:t>Filter provides one last chance for flocculation especially after head loss increases</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088488" y="2125979"/>
            <a:ext cx="1333715" cy="456000"/>
          </a:xfrm>
          <a:prstGeom prst="rect">
            <a:avLst/>
          </a:prstGeom>
        </p:spPr>
      </p:pic>
    </p:spTree>
    <p:extLst>
      <p:ext uri="{BB962C8B-B14F-4D97-AF65-F5344CB8AC3E}">
        <p14:creationId xmlns:p14="http://schemas.microsoft.com/office/powerpoint/2010/main" val="39288717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0C0BC8-6369-453C-9CB7-1905540F309C}"/>
              </a:ext>
            </a:extLst>
          </p:cNvPr>
          <p:cNvSpPr>
            <a:spLocks noGrp="1"/>
          </p:cNvSpPr>
          <p:nvPr>
            <p:ph type="title"/>
          </p:nvPr>
        </p:nvSpPr>
        <p:spPr/>
        <p:txBody>
          <a:bodyPr/>
          <a:lstStyle/>
          <a:p>
            <a:r>
              <a:rPr lang="en-US" dirty="0"/>
              <a:t>Fraction of particles that make it through a constriction</a:t>
            </a:r>
          </a:p>
        </p:txBody>
      </p:sp>
      <p:pic>
        <p:nvPicPr>
          <p:cNvPr id="5" name="Picture 4" descr="IguanaTex Bitmap Display&#10;&#10;\documentclass{article}&#10;\usepackage{amsmath}&#10;\pagestyle{empty}&#10;\begin{document}&#10;&#10;$$C_{pore}^{\ast_{U}} = 1 - 2 \alpha \Pi_D + \alpha \Pi_D^2 $$&#10;&#10;&#10;\end{document}">
            <a:extLst>
              <a:ext uri="{FF2B5EF4-FFF2-40B4-BE49-F238E27FC236}">
                <a16:creationId xmlns:a16="http://schemas.microsoft.com/office/drawing/2014/main" id="{6FCA005E-7A19-48B9-9E9D-665CCCECCE6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57457" y="5609954"/>
            <a:ext cx="2126857" cy="240000"/>
          </a:xfrm>
          <a:prstGeom prst="rect">
            <a:avLst/>
          </a:prstGeom>
        </p:spPr>
      </p:pic>
      <p:sp>
        <p:nvSpPr>
          <p:cNvPr id="7" name="Rectangle 6">
            <a:extLst>
              <a:ext uri="{FF2B5EF4-FFF2-40B4-BE49-F238E27FC236}">
                <a16:creationId xmlns:a16="http://schemas.microsoft.com/office/drawing/2014/main" id="{8D171DA6-55A6-45CA-BB48-6707D9917E1D}"/>
              </a:ext>
            </a:extLst>
          </p:cNvPr>
          <p:cNvSpPr/>
          <p:nvPr/>
        </p:nvSpPr>
        <p:spPr bwMode="auto">
          <a:xfrm>
            <a:off x="2109652" y="3045573"/>
            <a:ext cx="138564" cy="276999"/>
          </a:xfrm>
          <a:prstGeom prst="rect">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9" name="Oval 8">
            <a:extLst>
              <a:ext uri="{FF2B5EF4-FFF2-40B4-BE49-F238E27FC236}">
                <a16:creationId xmlns:a16="http://schemas.microsoft.com/office/drawing/2014/main" id="{6FA7CF5E-9AB7-4F44-A712-C059F35F6BF4}"/>
              </a:ext>
            </a:extLst>
          </p:cNvPr>
          <p:cNvSpPr/>
          <p:nvPr/>
        </p:nvSpPr>
        <p:spPr bwMode="auto">
          <a:xfrm>
            <a:off x="285530" y="2950633"/>
            <a:ext cx="1677015" cy="389513"/>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0" name="Oval 9">
            <a:extLst>
              <a:ext uri="{FF2B5EF4-FFF2-40B4-BE49-F238E27FC236}">
                <a16:creationId xmlns:a16="http://schemas.microsoft.com/office/drawing/2014/main" id="{3B5267D2-85C6-46EA-9425-1F36A857EC62}"/>
              </a:ext>
            </a:extLst>
          </p:cNvPr>
          <p:cNvSpPr/>
          <p:nvPr/>
        </p:nvSpPr>
        <p:spPr bwMode="auto">
          <a:xfrm>
            <a:off x="1952894" y="2200645"/>
            <a:ext cx="194847" cy="389513"/>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1" name="Oval 10">
            <a:extLst>
              <a:ext uri="{FF2B5EF4-FFF2-40B4-BE49-F238E27FC236}">
                <a16:creationId xmlns:a16="http://schemas.microsoft.com/office/drawing/2014/main" id="{EE7BB773-CB23-4599-BFEA-7F5986C15F12}"/>
              </a:ext>
            </a:extLst>
          </p:cNvPr>
          <p:cNvSpPr/>
          <p:nvPr/>
        </p:nvSpPr>
        <p:spPr bwMode="auto">
          <a:xfrm>
            <a:off x="5204047" y="3170671"/>
            <a:ext cx="194847" cy="389513"/>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2" name="Rectangle 11">
            <a:extLst>
              <a:ext uri="{FF2B5EF4-FFF2-40B4-BE49-F238E27FC236}">
                <a16:creationId xmlns:a16="http://schemas.microsoft.com/office/drawing/2014/main" id="{020A689E-5B81-4225-930F-DFF89307372F}"/>
              </a:ext>
            </a:extLst>
          </p:cNvPr>
          <p:cNvSpPr/>
          <p:nvPr/>
        </p:nvSpPr>
        <p:spPr>
          <a:xfrm>
            <a:off x="4815265" y="2619271"/>
            <a:ext cx="495649" cy="461665"/>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sp>
        <p:nvSpPr>
          <p:cNvPr id="14" name="TextBox 13">
            <a:extLst>
              <a:ext uri="{FF2B5EF4-FFF2-40B4-BE49-F238E27FC236}">
                <a16:creationId xmlns:a16="http://schemas.microsoft.com/office/drawing/2014/main" id="{2376A7F1-F707-4F03-B97E-0296B4E1530C}"/>
              </a:ext>
            </a:extLst>
          </p:cNvPr>
          <p:cNvSpPr txBox="1"/>
          <p:nvPr/>
        </p:nvSpPr>
        <p:spPr>
          <a:xfrm>
            <a:off x="5412255" y="2500249"/>
            <a:ext cx="459806" cy="415498"/>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sp>
        <p:nvSpPr>
          <p:cNvPr id="20" name="Oval 19">
            <a:extLst>
              <a:ext uri="{FF2B5EF4-FFF2-40B4-BE49-F238E27FC236}">
                <a16:creationId xmlns:a16="http://schemas.microsoft.com/office/drawing/2014/main" id="{6B7D9FB5-AE90-440E-8DB1-645E19B18F87}"/>
              </a:ext>
            </a:extLst>
          </p:cNvPr>
          <p:cNvSpPr/>
          <p:nvPr/>
        </p:nvSpPr>
        <p:spPr bwMode="auto">
          <a:xfrm>
            <a:off x="1952894" y="3715936"/>
            <a:ext cx="194847" cy="389513"/>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1" name="Rectangle 20">
            <a:extLst>
              <a:ext uri="{FF2B5EF4-FFF2-40B4-BE49-F238E27FC236}">
                <a16:creationId xmlns:a16="http://schemas.microsoft.com/office/drawing/2014/main" id="{9E149280-7DBB-42AC-9B2D-DB143D1E28F7}"/>
              </a:ext>
            </a:extLst>
          </p:cNvPr>
          <p:cNvSpPr/>
          <p:nvPr/>
        </p:nvSpPr>
        <p:spPr bwMode="auto">
          <a:xfrm rot="5400000">
            <a:off x="1355272" y="3061678"/>
            <a:ext cx="1577340"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2" name="Rectangle 21">
            <a:extLst>
              <a:ext uri="{FF2B5EF4-FFF2-40B4-BE49-F238E27FC236}">
                <a16:creationId xmlns:a16="http://schemas.microsoft.com/office/drawing/2014/main" id="{DA394DEA-0DFA-4F5D-AFDF-9C767D6D2E99}"/>
              </a:ext>
            </a:extLst>
          </p:cNvPr>
          <p:cNvSpPr/>
          <p:nvPr/>
        </p:nvSpPr>
        <p:spPr bwMode="auto">
          <a:xfrm rot="5400000">
            <a:off x="4576859" y="4536944"/>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3" name="Rectangle 22">
            <a:extLst>
              <a:ext uri="{FF2B5EF4-FFF2-40B4-BE49-F238E27FC236}">
                <a16:creationId xmlns:a16="http://schemas.microsoft.com/office/drawing/2014/main" id="{D00F7DB4-5340-4007-A30E-621BA6851292}"/>
              </a:ext>
            </a:extLst>
          </p:cNvPr>
          <p:cNvSpPr/>
          <p:nvPr/>
        </p:nvSpPr>
        <p:spPr bwMode="auto">
          <a:xfrm>
            <a:off x="2109652" y="3872832"/>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4" name="Rectangle 23">
            <a:extLst>
              <a:ext uri="{FF2B5EF4-FFF2-40B4-BE49-F238E27FC236}">
                <a16:creationId xmlns:a16="http://schemas.microsoft.com/office/drawing/2014/main" id="{8ED97CF6-AB8F-4168-BECD-293177F6942F}"/>
              </a:ext>
            </a:extLst>
          </p:cNvPr>
          <p:cNvSpPr/>
          <p:nvPr/>
        </p:nvSpPr>
        <p:spPr bwMode="auto">
          <a:xfrm rot="5400000">
            <a:off x="3004608" y="3060589"/>
            <a:ext cx="1577340"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5" name="Rectangle 24">
            <a:extLst>
              <a:ext uri="{FF2B5EF4-FFF2-40B4-BE49-F238E27FC236}">
                <a16:creationId xmlns:a16="http://schemas.microsoft.com/office/drawing/2014/main" id="{B57490DA-B3DC-485C-9CD5-7290471B7627}"/>
              </a:ext>
            </a:extLst>
          </p:cNvPr>
          <p:cNvSpPr/>
          <p:nvPr/>
        </p:nvSpPr>
        <p:spPr bwMode="auto">
          <a:xfrm>
            <a:off x="5452115" y="5282644"/>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6" name="Rectangle 25">
            <a:extLst>
              <a:ext uri="{FF2B5EF4-FFF2-40B4-BE49-F238E27FC236}">
                <a16:creationId xmlns:a16="http://schemas.microsoft.com/office/drawing/2014/main" id="{5877F90F-3D29-43F7-AF69-9F7B7C1286E2}"/>
              </a:ext>
            </a:extLst>
          </p:cNvPr>
          <p:cNvSpPr/>
          <p:nvPr/>
        </p:nvSpPr>
        <p:spPr bwMode="auto">
          <a:xfrm>
            <a:off x="5452115" y="5187966"/>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7" name="Rectangle 26">
            <a:extLst>
              <a:ext uri="{FF2B5EF4-FFF2-40B4-BE49-F238E27FC236}">
                <a16:creationId xmlns:a16="http://schemas.microsoft.com/office/drawing/2014/main" id="{E3CF6B72-09CB-43EF-B004-E5985AF3FAEF}"/>
              </a:ext>
            </a:extLst>
          </p:cNvPr>
          <p:cNvSpPr/>
          <p:nvPr/>
        </p:nvSpPr>
        <p:spPr bwMode="auto">
          <a:xfrm>
            <a:off x="5541257" y="5187966"/>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8" name="Rectangle 27">
            <a:extLst>
              <a:ext uri="{FF2B5EF4-FFF2-40B4-BE49-F238E27FC236}">
                <a16:creationId xmlns:a16="http://schemas.microsoft.com/office/drawing/2014/main" id="{1055BB28-94E1-4964-81EB-8D95D49A6050}"/>
              </a:ext>
            </a:extLst>
          </p:cNvPr>
          <p:cNvSpPr/>
          <p:nvPr/>
        </p:nvSpPr>
        <p:spPr bwMode="auto">
          <a:xfrm>
            <a:off x="5541257" y="5282644"/>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9" name="Rectangle 28">
            <a:extLst>
              <a:ext uri="{FF2B5EF4-FFF2-40B4-BE49-F238E27FC236}">
                <a16:creationId xmlns:a16="http://schemas.microsoft.com/office/drawing/2014/main" id="{4147370B-CB49-4AD2-95A9-07DDFD121B12}"/>
              </a:ext>
            </a:extLst>
          </p:cNvPr>
          <p:cNvSpPr/>
          <p:nvPr/>
        </p:nvSpPr>
        <p:spPr bwMode="auto">
          <a:xfrm rot="5400000">
            <a:off x="4671563" y="4540210"/>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0" name="Rectangle 29">
            <a:extLst>
              <a:ext uri="{FF2B5EF4-FFF2-40B4-BE49-F238E27FC236}">
                <a16:creationId xmlns:a16="http://schemas.microsoft.com/office/drawing/2014/main" id="{EE3EEE59-0E37-43F2-B7BB-C81DDF57BD75}"/>
              </a:ext>
            </a:extLst>
          </p:cNvPr>
          <p:cNvSpPr/>
          <p:nvPr/>
        </p:nvSpPr>
        <p:spPr bwMode="auto">
          <a:xfrm rot="5400000">
            <a:off x="4766268" y="4543477"/>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1" name="Rectangle 30">
            <a:extLst>
              <a:ext uri="{FF2B5EF4-FFF2-40B4-BE49-F238E27FC236}">
                <a16:creationId xmlns:a16="http://schemas.microsoft.com/office/drawing/2014/main" id="{FB09B970-C764-459B-AC3E-025AA610B2EA}"/>
              </a:ext>
            </a:extLst>
          </p:cNvPr>
          <p:cNvSpPr/>
          <p:nvPr/>
        </p:nvSpPr>
        <p:spPr bwMode="auto">
          <a:xfrm rot="5400000">
            <a:off x="4860973" y="4546743"/>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2" name="Rectangle 31">
            <a:extLst>
              <a:ext uri="{FF2B5EF4-FFF2-40B4-BE49-F238E27FC236}">
                <a16:creationId xmlns:a16="http://schemas.microsoft.com/office/drawing/2014/main" id="{00AAD7DD-D6EC-40CB-BF22-93F765F77A12}"/>
              </a:ext>
            </a:extLst>
          </p:cNvPr>
          <p:cNvSpPr/>
          <p:nvPr/>
        </p:nvSpPr>
        <p:spPr bwMode="auto">
          <a:xfrm rot="10800000">
            <a:off x="2900735" y="2232187"/>
            <a:ext cx="138564" cy="276999"/>
          </a:xfrm>
          <a:prstGeom prst="rect">
            <a:avLst/>
          </a:pr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3" name="Rectangle 32">
            <a:extLst>
              <a:ext uri="{FF2B5EF4-FFF2-40B4-BE49-F238E27FC236}">
                <a16:creationId xmlns:a16="http://schemas.microsoft.com/office/drawing/2014/main" id="{FA52E1D5-F666-4431-A339-1745E7283A30}"/>
              </a:ext>
            </a:extLst>
          </p:cNvPr>
          <p:cNvSpPr/>
          <p:nvPr/>
        </p:nvSpPr>
        <p:spPr bwMode="auto">
          <a:xfrm>
            <a:off x="2105419" y="2222613"/>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4" name="Rectangle 33">
            <a:extLst>
              <a:ext uri="{FF2B5EF4-FFF2-40B4-BE49-F238E27FC236}">
                <a16:creationId xmlns:a16="http://schemas.microsoft.com/office/drawing/2014/main" id="{48D90702-0D91-4194-B132-34229F9CBC56}"/>
              </a:ext>
            </a:extLst>
          </p:cNvPr>
          <p:cNvSpPr/>
          <p:nvPr/>
        </p:nvSpPr>
        <p:spPr bwMode="auto">
          <a:xfrm>
            <a:off x="2105419" y="3872425"/>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5" name="Rectangle 34">
            <a:extLst>
              <a:ext uri="{FF2B5EF4-FFF2-40B4-BE49-F238E27FC236}">
                <a16:creationId xmlns:a16="http://schemas.microsoft.com/office/drawing/2014/main" id="{FF29A32A-6C8B-41D3-825B-6604FEB051A9}"/>
              </a:ext>
            </a:extLst>
          </p:cNvPr>
          <p:cNvSpPr/>
          <p:nvPr/>
        </p:nvSpPr>
        <p:spPr bwMode="auto">
          <a:xfrm>
            <a:off x="3763069" y="3872425"/>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6" name="Rectangle 35">
            <a:extLst>
              <a:ext uri="{FF2B5EF4-FFF2-40B4-BE49-F238E27FC236}">
                <a16:creationId xmlns:a16="http://schemas.microsoft.com/office/drawing/2014/main" id="{56EF5F8C-9B7C-416A-9826-29F6017D159C}"/>
              </a:ext>
            </a:extLst>
          </p:cNvPr>
          <p:cNvSpPr/>
          <p:nvPr/>
        </p:nvSpPr>
        <p:spPr bwMode="auto">
          <a:xfrm>
            <a:off x="3755572" y="2227887"/>
            <a:ext cx="138564" cy="276999"/>
          </a:xfrm>
          <a:prstGeom prst="rect">
            <a:avLst/>
          </a:pr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Tree>
    <p:extLst>
      <p:ext uri="{BB962C8B-B14F-4D97-AF65-F5344CB8AC3E}">
        <p14:creationId xmlns:p14="http://schemas.microsoft.com/office/powerpoint/2010/main" val="3939097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particles slip through a small restriction</a:t>
            </a:r>
          </a:p>
        </p:txBody>
      </p:sp>
      <p:pic>
        <p:nvPicPr>
          <p:cNvPr id="4" name="Picture 3">
            <a:extLst>
              <a:ext uri="{FF2B5EF4-FFF2-40B4-BE49-F238E27FC236}">
                <a16:creationId xmlns:a16="http://schemas.microsoft.com/office/drawing/2014/main" id="{6E7B634E-0792-4A25-8E15-B3BC5B5BE606}"/>
              </a:ext>
            </a:extLst>
          </p:cNvPr>
          <p:cNvPicPr/>
          <p:nvPr/>
        </p:nvPicPr>
        <p:blipFill>
          <a:blip r:embed="rId3"/>
          <a:stretch>
            <a:fillRect/>
          </a:stretch>
        </p:blipFill>
        <p:spPr>
          <a:xfrm>
            <a:off x="3274260" y="2524571"/>
            <a:ext cx="3100388" cy="2321719"/>
          </a:xfrm>
          <a:prstGeom prst="rect">
            <a:avLst/>
          </a:prstGeom>
        </p:spPr>
      </p:pic>
      <p:sp>
        <p:nvSpPr>
          <p:cNvPr id="13" name="TextBox 12"/>
          <p:cNvSpPr txBox="1"/>
          <p:nvPr/>
        </p:nvSpPr>
        <p:spPr>
          <a:xfrm>
            <a:off x="2945959" y="5121137"/>
            <a:ext cx="184731" cy="415498"/>
          </a:xfrm>
          <a:prstGeom prst="rect">
            <a:avLst/>
          </a:prstGeom>
          <a:noFill/>
        </p:spPr>
        <p:txBody>
          <a:bodyPr wrap="none" rtlCol="0">
            <a:spAutoFit/>
          </a:bodyPr>
          <a:lstStyle/>
          <a:p>
            <a:endParaRPr lang="en-US" sz="2100" dirty="0"/>
          </a:p>
        </p:txBody>
      </p:sp>
      <p:sp>
        <p:nvSpPr>
          <p:cNvPr id="16" name="TextBox 15"/>
          <p:cNvSpPr txBox="1"/>
          <p:nvPr/>
        </p:nvSpPr>
        <p:spPr>
          <a:xfrm>
            <a:off x="268357" y="3089038"/>
            <a:ext cx="2886323" cy="923330"/>
          </a:xfrm>
          <a:prstGeom prst="rect">
            <a:avLst/>
          </a:prstGeom>
          <a:noFill/>
        </p:spPr>
        <p:txBody>
          <a:bodyPr wrap="square" rtlCol="0">
            <a:spAutoFit/>
          </a:bodyPr>
          <a:lstStyle/>
          <a:p>
            <a:r>
              <a:rPr lang="en-US" sz="1800" b="0" dirty="0">
                <a:latin typeface="+mn-lt"/>
              </a:rPr>
              <a:t>The vast majority of small particles slide right through a constriction</a:t>
            </a:r>
          </a:p>
        </p:txBody>
      </p:sp>
      <p:sp>
        <p:nvSpPr>
          <p:cNvPr id="18" name="TextBox 17"/>
          <p:cNvSpPr txBox="1"/>
          <p:nvPr/>
        </p:nvSpPr>
        <p:spPr>
          <a:xfrm>
            <a:off x="5385021" y="2210189"/>
            <a:ext cx="1156915" cy="461665"/>
          </a:xfrm>
          <a:prstGeom prst="rect">
            <a:avLst/>
          </a:prstGeom>
          <a:noFill/>
        </p:spPr>
        <p:txBody>
          <a:bodyPr wrap="square" rtlCol="0">
            <a:spAutoFit/>
          </a:bodyPr>
          <a:lstStyle/>
          <a:p>
            <a:r>
              <a:rPr lang="en-US" sz="1200" b="0" dirty="0">
                <a:latin typeface="+mn-lt"/>
              </a:rPr>
              <a:t>Constriction diameter</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32461" y="2335530"/>
            <a:ext cx="1919999" cy="497143"/>
          </a:xfrm>
          <a:prstGeom prst="rect">
            <a:avLst/>
          </a:prstGeom>
        </p:spPr>
      </p:pic>
    </p:spTree>
    <p:extLst>
      <p:ext uri="{BB962C8B-B14F-4D97-AF65-F5344CB8AC3E}">
        <p14:creationId xmlns:p14="http://schemas.microsoft.com/office/powerpoint/2010/main" val="11021863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series of restrictions takes a toll on even the small particles</a:t>
            </a:r>
          </a:p>
        </p:txBody>
      </p:sp>
      <p:pic>
        <p:nvPicPr>
          <p:cNvPr id="6" name="Picture 5">
            <a:extLst>
              <a:ext uri="{FF2B5EF4-FFF2-40B4-BE49-F238E27FC236}">
                <a16:creationId xmlns:a16="http://schemas.microsoft.com/office/drawing/2014/main" id="{B43772C3-5889-4823-8C2F-D5FDBAE69A42}"/>
              </a:ext>
            </a:extLst>
          </p:cNvPr>
          <p:cNvPicPr/>
          <p:nvPr/>
        </p:nvPicPr>
        <p:blipFill>
          <a:blip r:embed="rId4"/>
          <a:stretch>
            <a:fillRect/>
          </a:stretch>
        </p:blipFill>
        <p:spPr>
          <a:xfrm>
            <a:off x="2947481" y="2440026"/>
            <a:ext cx="3121819" cy="2478881"/>
          </a:xfrm>
          <a:prstGeom prst="rect">
            <a:avLst/>
          </a:prstGeom>
        </p:spPr>
      </p:pic>
      <p:sp>
        <p:nvSpPr>
          <p:cNvPr id="7" name="TextBox 6"/>
          <p:cNvSpPr txBox="1"/>
          <p:nvPr/>
        </p:nvSpPr>
        <p:spPr>
          <a:xfrm>
            <a:off x="161015" y="2124715"/>
            <a:ext cx="2886323" cy="1200329"/>
          </a:xfrm>
          <a:prstGeom prst="rect">
            <a:avLst/>
          </a:prstGeom>
          <a:noFill/>
        </p:spPr>
        <p:txBody>
          <a:bodyPr wrap="square" rtlCol="0">
            <a:spAutoFit/>
          </a:bodyPr>
          <a:lstStyle/>
          <a:p>
            <a:r>
              <a:rPr lang="en-US" sz="1800" b="0" dirty="0">
                <a:latin typeface="+mn-lt"/>
              </a:rPr>
              <a:t>If we assume complete mixing in each pore, then the probability of slipping through N pores is</a:t>
            </a:r>
          </a:p>
        </p:txBody>
      </p:sp>
      <p:sp>
        <p:nvSpPr>
          <p:cNvPr id="8" name="TextBox 7"/>
          <p:cNvSpPr txBox="1"/>
          <p:nvPr/>
        </p:nvSpPr>
        <p:spPr>
          <a:xfrm>
            <a:off x="2935419" y="2196922"/>
            <a:ext cx="3766631" cy="369332"/>
          </a:xfrm>
          <a:prstGeom prst="rect">
            <a:avLst/>
          </a:prstGeom>
          <a:noFill/>
        </p:spPr>
        <p:txBody>
          <a:bodyPr wrap="square" rtlCol="0">
            <a:spAutoFit/>
          </a:bodyPr>
          <a:lstStyle/>
          <a:p>
            <a:r>
              <a:rPr lang="en-US" sz="1800" b="0" dirty="0">
                <a:latin typeface="+mn-lt"/>
              </a:rPr>
              <a:t>Number of pores to get 90% removal</a:t>
            </a:r>
          </a:p>
        </p:txBody>
      </p:sp>
      <p:sp>
        <p:nvSpPr>
          <p:cNvPr id="9" name="TextBox 8"/>
          <p:cNvSpPr txBox="1"/>
          <p:nvPr/>
        </p:nvSpPr>
        <p:spPr>
          <a:xfrm>
            <a:off x="288629" y="4057567"/>
            <a:ext cx="2174288" cy="923330"/>
          </a:xfrm>
          <a:prstGeom prst="rect">
            <a:avLst/>
          </a:prstGeom>
          <a:noFill/>
        </p:spPr>
        <p:txBody>
          <a:bodyPr wrap="square" rtlCol="0">
            <a:spAutoFit/>
          </a:bodyPr>
          <a:lstStyle/>
          <a:p>
            <a:r>
              <a:rPr lang="en-US" sz="1800" b="0" dirty="0">
                <a:latin typeface="+mn-lt"/>
              </a:rPr>
              <a:t>Number of pores to get a target fraction remaining</a:t>
            </a:r>
          </a:p>
        </p:txBody>
      </p:sp>
      <p:sp>
        <p:nvSpPr>
          <p:cNvPr id="10" name="TextBox 9"/>
          <p:cNvSpPr txBox="1"/>
          <p:nvPr/>
        </p:nvSpPr>
        <p:spPr>
          <a:xfrm>
            <a:off x="2954303" y="5077322"/>
            <a:ext cx="3683048" cy="923330"/>
          </a:xfrm>
          <a:prstGeom prst="rect">
            <a:avLst/>
          </a:prstGeom>
          <a:noFill/>
        </p:spPr>
        <p:txBody>
          <a:bodyPr wrap="square" rtlCol="0">
            <a:spAutoFit/>
          </a:bodyPr>
          <a:lstStyle/>
          <a:p>
            <a:r>
              <a:rPr lang="en-US" sz="1800" b="0" dirty="0">
                <a:latin typeface="+mn-lt"/>
              </a:rPr>
              <a:t>How much mixing happens in each pore? Is the outer ring of fluid refreshed?</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88628" y="3347382"/>
            <a:ext cx="2483429" cy="498286"/>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67774" y="5077322"/>
            <a:ext cx="2015999" cy="592000"/>
          </a:xfrm>
          <a:prstGeom prst="rect">
            <a:avLst/>
          </a:prstGeom>
        </p:spPr>
      </p:pic>
    </p:spTree>
    <p:extLst>
      <p:ext uri="{BB962C8B-B14F-4D97-AF65-F5344CB8AC3E}">
        <p14:creationId xmlns:p14="http://schemas.microsoft.com/office/powerpoint/2010/main" val="23078988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US"/>
              <a:t>Polymer Accumulation in a Pore</a:t>
            </a:r>
          </a:p>
        </p:txBody>
      </p:sp>
      <p:pic>
        <p:nvPicPr>
          <p:cNvPr id="61445" name="Picture 5" descr="jan 1991 4"/>
          <p:cNvPicPr>
            <a:picLocks noChangeAspect="1" noChangeArrowheads="1"/>
          </p:cNvPicPr>
          <p:nvPr/>
        </p:nvPicPr>
        <p:blipFill>
          <a:blip r:embed="rId3" cstate="screen"/>
          <a:srcRect/>
          <a:stretch>
            <a:fillRect/>
          </a:stretch>
        </p:blipFill>
        <p:spPr bwMode="auto">
          <a:xfrm>
            <a:off x="782638" y="1925638"/>
            <a:ext cx="7370762" cy="4932362"/>
          </a:xfrm>
          <a:prstGeom prst="rect">
            <a:avLst/>
          </a:prstGeom>
          <a:noFill/>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Tiny (or slippery) bad guys sneak through all the security</a:t>
            </a:r>
          </a:p>
        </p:txBody>
      </p:sp>
      <p:sp>
        <p:nvSpPr>
          <p:cNvPr id="3" name="Content Placeholder 2"/>
          <p:cNvSpPr>
            <a:spLocks noGrp="1"/>
          </p:cNvSpPr>
          <p:nvPr>
            <p:ph idx="1"/>
          </p:nvPr>
        </p:nvSpPr>
        <p:spPr/>
        <p:txBody>
          <a:bodyPr/>
          <a:lstStyle/>
          <a:p>
            <a:r>
              <a:rPr lang="en-US" sz="2100" dirty="0"/>
              <a:t>Some small particles escape flocculation, floc filter, plate settlers, and filter</a:t>
            </a:r>
          </a:p>
          <a:p>
            <a:pPr lvl="1"/>
            <a:r>
              <a:rPr lang="en-US" sz="1800" dirty="0"/>
              <a:t>Because they are small</a:t>
            </a:r>
            <a:endParaRPr lang="en-US" sz="1350" dirty="0"/>
          </a:p>
          <a:p>
            <a:pPr lvl="1"/>
            <a:r>
              <a:rPr lang="en-US" sz="1800" dirty="0"/>
              <a:t>Or because a few particles aren’t coated with nanoparticles (they are slippery)</a:t>
            </a:r>
          </a:p>
          <a:p>
            <a:pPr lvl="2"/>
            <a:r>
              <a:rPr lang="en-US" sz="1500" dirty="0"/>
              <a:t>Because they never got enough nanoparticles of coagulant</a:t>
            </a:r>
          </a:p>
          <a:p>
            <a:pPr lvl="2"/>
            <a:r>
              <a:rPr lang="en-US" sz="1500" dirty="0"/>
              <a:t>Or the nanoparticles were sheared off during </a:t>
            </a:r>
          </a:p>
          <a:p>
            <a:pPr lvl="3"/>
            <a:r>
              <a:rPr lang="en-US" sz="1350" dirty="0"/>
              <a:t>Failed attachments</a:t>
            </a:r>
          </a:p>
          <a:p>
            <a:pPr lvl="3"/>
            <a:r>
              <a:rPr lang="en-US" sz="1350" dirty="0"/>
              <a:t>Breakup</a:t>
            </a:r>
          </a:p>
          <a:p>
            <a:r>
              <a:rPr lang="en-US" sz="2100" dirty="0"/>
              <a:t>How could we determine if it is small size or lack of nanoparticles or something else?</a:t>
            </a:r>
          </a:p>
        </p:txBody>
      </p:sp>
    </p:spTree>
    <p:extLst>
      <p:ext uri="{BB962C8B-B14F-4D97-AF65-F5344CB8AC3E}">
        <p14:creationId xmlns:p14="http://schemas.microsoft.com/office/powerpoint/2010/main" val="20085517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a:t>References</a:t>
            </a:r>
          </a:p>
        </p:txBody>
      </p:sp>
      <p:sp>
        <p:nvSpPr>
          <p:cNvPr id="54277" name="Rectangle 5"/>
          <p:cNvSpPr>
            <a:spLocks noGrp="1" noChangeArrowheads="1"/>
          </p:cNvSpPr>
          <p:nvPr>
            <p:ph idx="1"/>
          </p:nvPr>
        </p:nvSpPr>
        <p:spPr/>
        <p:txBody>
          <a:bodyPr/>
          <a:lstStyle/>
          <a:p>
            <a:pPr>
              <a:lnSpc>
                <a:spcPct val="80000"/>
              </a:lnSpc>
            </a:pPr>
            <a:r>
              <a:rPr lang="en-US" sz="1350" dirty="0" err="1"/>
              <a:t>Tufenkji</a:t>
            </a:r>
            <a:r>
              <a:rPr lang="en-US" sz="1350" dirty="0"/>
              <a:t>, N. and M. </a:t>
            </a:r>
            <a:r>
              <a:rPr lang="en-US" sz="1350" dirty="0" err="1"/>
              <a:t>Elimelech</a:t>
            </a:r>
            <a:r>
              <a:rPr lang="en-US" sz="1350" dirty="0"/>
              <a:t> (2004). "Correlation equation for predicting single-collector efficiency in physicochemical filtration in saturated porous media." </a:t>
            </a:r>
            <a:r>
              <a:rPr lang="en-US" sz="1350" u="sng" dirty="0"/>
              <a:t>Environmental-Science-and-Technology</a:t>
            </a:r>
            <a:r>
              <a:rPr lang="en-US" sz="1350" dirty="0"/>
              <a:t> </a:t>
            </a:r>
            <a:r>
              <a:rPr lang="en-US" sz="1350" b="1" dirty="0"/>
              <a:t>38</a:t>
            </a:r>
            <a:r>
              <a:rPr lang="en-US" sz="1350" dirty="0"/>
              <a:t>(2): 529-536.</a:t>
            </a:r>
          </a:p>
          <a:p>
            <a:pPr>
              <a:lnSpc>
                <a:spcPct val="80000"/>
              </a:lnSpc>
            </a:pPr>
            <a:r>
              <a:rPr lang="en-US" sz="1350" dirty="0"/>
              <a:t>Cushing, R. S. and D. F. Lawler (1998). "Depth Filtration: Fundamental Investigation through Three-Dimensional Trajectory Analysis." Environmental Science and Technology 32(23): 3793 -3801.</a:t>
            </a:r>
          </a:p>
          <a:p>
            <a:pPr>
              <a:lnSpc>
                <a:spcPct val="80000"/>
              </a:lnSpc>
            </a:pPr>
            <a:r>
              <a:rPr lang="en-US" sz="1350" dirty="0" err="1"/>
              <a:t>Tobiason</a:t>
            </a:r>
            <a:r>
              <a:rPr lang="en-US" sz="1350" dirty="0"/>
              <a:t>, J. E. and C. R. </a:t>
            </a:r>
            <a:r>
              <a:rPr lang="en-US" sz="1350" dirty="0" err="1"/>
              <a:t>O'Melia</a:t>
            </a:r>
            <a:r>
              <a:rPr lang="en-US" sz="1350" dirty="0"/>
              <a:t> (1988). "Physicochemical Aspects of Particle Removal in Depth Filtration." Journal American Water Works Association 80(12): 54-64.</a:t>
            </a:r>
          </a:p>
          <a:p>
            <a:pPr>
              <a:lnSpc>
                <a:spcPct val="80000"/>
              </a:lnSpc>
            </a:pPr>
            <a:r>
              <a:rPr lang="en-US" sz="1350" dirty="0"/>
              <a:t>Yao, K.-M., M. T. </a:t>
            </a:r>
            <a:r>
              <a:rPr lang="en-US" sz="1350" dirty="0" err="1"/>
              <a:t>Habibian</a:t>
            </a:r>
            <a:r>
              <a:rPr lang="en-US" sz="1350" dirty="0"/>
              <a:t>, et al. (1971). "Water and Waste Water Filtration: Concepts and Applications." Environmental Science and Technology 5(11): 1105.</a:t>
            </a:r>
          </a:p>
          <a:p>
            <a:pPr>
              <a:lnSpc>
                <a:spcPct val="80000"/>
              </a:lnSpc>
            </a:pPr>
            <a:r>
              <a:rPr lang="en-US" sz="1350" dirty="0"/>
              <a:t>M.A. Elliott*, C.E. </a:t>
            </a:r>
            <a:r>
              <a:rPr lang="en-US" sz="1350" dirty="0" err="1"/>
              <a:t>Stauber</a:t>
            </a:r>
            <a:r>
              <a:rPr lang="en-US" sz="1350" dirty="0"/>
              <a:t>, F. </a:t>
            </a:r>
            <a:r>
              <a:rPr lang="en-US" sz="1350" dirty="0" err="1"/>
              <a:t>Koksal</a:t>
            </a:r>
            <a:r>
              <a:rPr lang="en-US" sz="1350" dirty="0"/>
              <a:t>, K.R. Liang, D.K. </a:t>
            </a:r>
            <a:r>
              <a:rPr lang="en-US" sz="1350" dirty="0" err="1"/>
              <a:t>Huslage</a:t>
            </a:r>
            <a:r>
              <a:rPr lang="en-US" sz="1350" dirty="0"/>
              <a:t>, F.A. </a:t>
            </a:r>
            <a:r>
              <a:rPr lang="en-US" sz="1350" dirty="0" err="1"/>
              <a:t>DiGiano</a:t>
            </a:r>
            <a:r>
              <a:rPr lang="en-US" sz="1350" dirty="0"/>
              <a:t>, M.D. </a:t>
            </a:r>
            <a:r>
              <a:rPr lang="en-US" sz="1350" dirty="0" err="1"/>
              <a:t>Sobsey</a:t>
            </a:r>
            <a:r>
              <a:rPr lang="en-US" sz="1350" dirty="0"/>
              <a:t>. (2006) The operation, flow conditions and microbial reductions of an intermittently operated, household-scale slow sand filter</a:t>
            </a:r>
          </a:p>
          <a:p>
            <a:r>
              <a:rPr lang="en-US" sz="1350" dirty="0">
                <a:hlinkClick r:id="rId3"/>
              </a:rPr>
              <a:t>Enhanced Filter Performance by Fluidized-Bed Pretreatment with Al(OH)3(am): Observations and Model Simulation</a:t>
            </a:r>
            <a:br>
              <a:rPr lang="en-US" sz="1350" dirty="0"/>
            </a:br>
            <a:r>
              <a:rPr lang="en-US" sz="1350" dirty="0"/>
              <a:t>Po-</a:t>
            </a:r>
            <a:r>
              <a:rPr lang="en-US" sz="1350" dirty="0" err="1"/>
              <a:t>Hsun</a:t>
            </a:r>
            <a:r>
              <a:rPr lang="en-US" sz="1350" dirty="0"/>
              <a:t> Lin, Leonard W. Lion, and Monroe L. Weber-Shirk.</a:t>
            </a:r>
            <a:br>
              <a:rPr lang="en-US" sz="1350" dirty="0"/>
            </a:br>
            <a:r>
              <a:rPr lang="en-US" sz="1350" dirty="0"/>
              <a:t>Journal of Environmental Engineering 1, 389 (2011).</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assuming uniform velocity through cross sections </a:t>
            </a:r>
          </a:p>
        </p:txBody>
      </p:sp>
      <p:sp>
        <p:nvSpPr>
          <p:cNvPr id="3" name="Content Placeholder 2"/>
          <p:cNvSpPr>
            <a:spLocks noGrp="1"/>
          </p:cNvSpPr>
          <p:nvPr>
            <p:ph idx="1"/>
          </p:nvPr>
        </p:nvSpPr>
        <p:spPr>
          <a:xfrm>
            <a:off x="342900" y="2057401"/>
            <a:ext cx="4600824" cy="3394472"/>
          </a:xfrm>
        </p:spPr>
        <p:txBody>
          <a:bodyPr/>
          <a:lstStyle/>
          <a:p>
            <a:r>
              <a:rPr lang="en-US" dirty="0"/>
              <a:t>D</a:t>
            </a:r>
            <a:r>
              <a:rPr lang="en-US" baseline="-25000" dirty="0"/>
              <a:t>E</a:t>
            </a:r>
            <a:r>
              <a:rPr lang="en-US" dirty="0"/>
              <a:t> Expanded diameter </a:t>
            </a:r>
            <a:br>
              <a:rPr lang="en-US" dirty="0"/>
            </a:br>
            <a:r>
              <a:rPr lang="en-US" dirty="0"/>
              <a:t>(big pore)</a:t>
            </a:r>
          </a:p>
          <a:p>
            <a:r>
              <a:rPr lang="en-US" dirty="0"/>
              <a:t>D</a:t>
            </a:r>
            <a:r>
              <a:rPr lang="en-US" baseline="-25000" dirty="0"/>
              <a:t>C</a:t>
            </a:r>
            <a:r>
              <a:rPr lang="en-US" dirty="0"/>
              <a:t> Contracted diameter</a:t>
            </a:r>
          </a:p>
          <a:p>
            <a:r>
              <a:rPr lang="en-US" dirty="0"/>
              <a:t>D</a:t>
            </a:r>
            <a:r>
              <a:rPr lang="en-US" baseline="-25000" dirty="0"/>
              <a:t>P</a:t>
            </a:r>
            <a:r>
              <a:rPr lang="en-US" dirty="0"/>
              <a:t> Particle diameter</a:t>
            </a:r>
          </a:p>
          <a:p>
            <a:r>
              <a:rPr lang="en-US" dirty="0"/>
              <a:t>What fraction of the particles slip through?</a:t>
            </a:r>
          </a:p>
        </p:txBody>
      </p:sp>
      <p:grpSp>
        <p:nvGrpSpPr>
          <p:cNvPr id="29" name="Group 28"/>
          <p:cNvGrpSpPr/>
          <p:nvPr/>
        </p:nvGrpSpPr>
        <p:grpSpPr>
          <a:xfrm>
            <a:off x="562857" y="5090952"/>
            <a:ext cx="335147" cy="830513"/>
            <a:chOff x="750476" y="5644929"/>
            <a:chExt cx="446863" cy="1107350"/>
          </a:xfrm>
        </p:grpSpPr>
        <p:sp>
          <p:nvSpPr>
            <p:cNvPr id="24" name="Oval 23"/>
            <p:cNvSpPr/>
            <p:nvPr/>
          </p:nvSpPr>
          <p:spPr bwMode="auto">
            <a:xfrm>
              <a:off x="807341" y="5644929"/>
              <a:ext cx="259796" cy="519351"/>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5" name="Oval 24"/>
            <p:cNvSpPr/>
            <p:nvPr/>
          </p:nvSpPr>
          <p:spPr bwMode="auto">
            <a:xfrm>
              <a:off x="750476" y="6232928"/>
              <a:ext cx="446863"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cxnSp>
          <p:nvCxnSpPr>
            <p:cNvPr id="27" name="Straight Connector 26"/>
            <p:cNvCxnSpPr/>
            <p:nvPr/>
          </p:nvCxnSpPr>
          <p:spPr bwMode="auto">
            <a:xfrm>
              <a:off x="807341" y="6177928"/>
              <a:ext cx="389998" cy="0"/>
            </a:xfrm>
            <a:prstGeom prst="line">
              <a:avLst/>
            </a:prstGeom>
            <a:solidFill>
              <a:schemeClr val="accent1"/>
            </a:solidFill>
            <a:ln w="12700" cap="flat" cmpd="sng" algn="ctr">
              <a:solidFill>
                <a:schemeClr val="tx1"/>
              </a:solidFill>
              <a:prstDash val="solid"/>
              <a:round/>
              <a:headEnd type="none" w="lg" len="med"/>
              <a:tailEnd type="none" w="lg" len="med"/>
            </a:ln>
            <a:effectLst/>
          </p:spPr>
        </p:cxnSp>
      </p:gr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0697" y="5245963"/>
            <a:ext cx="1953143" cy="518857"/>
          </a:xfrm>
          <a:prstGeom prst="rect">
            <a:avLst/>
          </a:prstGeom>
        </p:spPr>
      </p:pic>
      <p:pic>
        <p:nvPicPr>
          <p:cNvPr id="15" name="Picture 1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236734" y="5356123"/>
            <a:ext cx="1919999" cy="497143"/>
          </a:xfrm>
          <a:prstGeom prst="rect">
            <a:avLst/>
          </a:prstGeom>
        </p:spPr>
      </p:pic>
      <p:grpSp>
        <p:nvGrpSpPr>
          <p:cNvPr id="31" name="Group 30">
            <a:extLst>
              <a:ext uri="{FF2B5EF4-FFF2-40B4-BE49-F238E27FC236}">
                <a16:creationId xmlns:a16="http://schemas.microsoft.com/office/drawing/2014/main" id="{A2003995-C4B8-4632-8078-9545675E5E64}"/>
              </a:ext>
            </a:extLst>
          </p:cNvPr>
          <p:cNvGrpSpPr/>
          <p:nvPr/>
        </p:nvGrpSpPr>
        <p:grpSpPr>
          <a:xfrm>
            <a:off x="3766610" y="3557082"/>
            <a:ext cx="2936880" cy="750998"/>
            <a:chOff x="5022147" y="3599773"/>
            <a:chExt cx="3915840" cy="1001330"/>
          </a:xfrm>
        </p:grpSpPr>
        <p:sp>
          <p:nvSpPr>
            <p:cNvPr id="16" name="Oval 15"/>
            <p:cNvSpPr/>
            <p:nvPr/>
          </p:nvSpPr>
          <p:spPr bwMode="auto">
            <a:xfrm>
              <a:off x="6615830" y="4081752"/>
              <a:ext cx="744771"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nvGrpSpPr>
            <p:cNvPr id="5" name="Group 4"/>
            <p:cNvGrpSpPr/>
            <p:nvPr/>
          </p:nvGrpSpPr>
          <p:grpSpPr>
            <a:xfrm>
              <a:off x="5022147" y="4217369"/>
              <a:ext cx="3915840" cy="369332"/>
              <a:chOff x="3909017" y="4513624"/>
              <a:chExt cx="1579704" cy="251922"/>
            </a:xfrm>
          </p:grpSpPr>
          <p:sp>
            <p:nvSpPr>
              <p:cNvPr id="8" name="Freeform 7"/>
              <p:cNvSpPr/>
              <p:nvPr/>
            </p:nvSpPr>
            <p:spPr bwMode="auto">
              <a:xfrm>
                <a:off x="3909017" y="4513625"/>
                <a:ext cx="368882" cy="251921"/>
              </a:xfrm>
              <a:custGeom>
                <a:avLst/>
                <a:gdLst>
                  <a:gd name="connsiteX0" fmla="*/ 68908 w 851293"/>
                  <a:gd name="connsiteY0" fmla="*/ 0 h 3784821"/>
                  <a:gd name="connsiteX1" fmla="*/ 76859 w 851293"/>
                  <a:gd name="connsiteY1" fmla="*/ 970060 h 3784821"/>
                  <a:gd name="connsiteX2" fmla="*/ 848136 w 851293"/>
                  <a:gd name="connsiteY2" fmla="*/ 1789044 h 3784821"/>
                  <a:gd name="connsiteX3" fmla="*/ 347204 w 851293"/>
                  <a:gd name="connsiteY3" fmla="*/ 3140766 h 3784821"/>
                  <a:gd name="connsiteX4" fmla="*/ 275642 w 851293"/>
                  <a:gd name="connsiteY4" fmla="*/ 3784821 h 3784821"/>
                  <a:gd name="connsiteX0" fmla="*/ 41689 w 887684"/>
                  <a:gd name="connsiteY0" fmla="*/ 0 h 3784821"/>
                  <a:gd name="connsiteX1" fmla="*/ 113250 w 887684"/>
                  <a:gd name="connsiteY1" fmla="*/ 970060 h 3784821"/>
                  <a:gd name="connsiteX2" fmla="*/ 884527 w 887684"/>
                  <a:gd name="connsiteY2" fmla="*/ 1789044 h 3784821"/>
                  <a:gd name="connsiteX3" fmla="*/ 383595 w 887684"/>
                  <a:gd name="connsiteY3" fmla="*/ 3140766 h 3784821"/>
                  <a:gd name="connsiteX4" fmla="*/ 312033 w 887684"/>
                  <a:gd name="connsiteY4" fmla="*/ 3784821 h 3784821"/>
                  <a:gd name="connsiteX0" fmla="*/ 18927 w 864922"/>
                  <a:gd name="connsiteY0" fmla="*/ 0 h 3784821"/>
                  <a:gd name="connsiteX1" fmla="*/ 90488 w 864922"/>
                  <a:gd name="connsiteY1" fmla="*/ 970060 h 3784821"/>
                  <a:gd name="connsiteX2" fmla="*/ 861765 w 864922"/>
                  <a:gd name="connsiteY2" fmla="*/ 1789044 h 3784821"/>
                  <a:gd name="connsiteX3" fmla="*/ 360833 w 864922"/>
                  <a:gd name="connsiteY3" fmla="*/ 3140766 h 3784821"/>
                  <a:gd name="connsiteX4" fmla="*/ 289271 w 864922"/>
                  <a:gd name="connsiteY4" fmla="*/ 3784821 h 3784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922" h="3784821">
                    <a:moveTo>
                      <a:pt x="18927" y="0"/>
                    </a:moveTo>
                    <a:cubicBezTo>
                      <a:pt x="13626" y="423408"/>
                      <a:pt x="-49985" y="671886"/>
                      <a:pt x="90488" y="970060"/>
                    </a:cubicBezTo>
                    <a:cubicBezTo>
                      <a:pt x="230961" y="1268234"/>
                      <a:pt x="816707" y="1427260"/>
                      <a:pt x="861765" y="1789044"/>
                    </a:cubicBezTo>
                    <a:cubicBezTo>
                      <a:pt x="906823" y="2150828"/>
                      <a:pt x="456249" y="2808137"/>
                      <a:pt x="360833" y="3140766"/>
                    </a:cubicBezTo>
                    <a:cubicBezTo>
                      <a:pt x="265417" y="3473396"/>
                      <a:pt x="277344" y="3629108"/>
                      <a:pt x="289271" y="3784821"/>
                    </a:cubicBezTo>
                  </a:path>
                </a:pathLst>
              </a:custGeom>
              <a:no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9" name="Freeform 8"/>
              <p:cNvSpPr/>
              <p:nvPr/>
            </p:nvSpPr>
            <p:spPr bwMode="auto">
              <a:xfrm flipH="1">
                <a:off x="5119839" y="4513624"/>
                <a:ext cx="368882" cy="251922"/>
              </a:xfrm>
              <a:custGeom>
                <a:avLst/>
                <a:gdLst>
                  <a:gd name="connsiteX0" fmla="*/ 68908 w 851293"/>
                  <a:gd name="connsiteY0" fmla="*/ 0 h 3784821"/>
                  <a:gd name="connsiteX1" fmla="*/ 76859 w 851293"/>
                  <a:gd name="connsiteY1" fmla="*/ 970060 h 3784821"/>
                  <a:gd name="connsiteX2" fmla="*/ 848136 w 851293"/>
                  <a:gd name="connsiteY2" fmla="*/ 1789044 h 3784821"/>
                  <a:gd name="connsiteX3" fmla="*/ 347204 w 851293"/>
                  <a:gd name="connsiteY3" fmla="*/ 3140766 h 3784821"/>
                  <a:gd name="connsiteX4" fmla="*/ 275642 w 851293"/>
                  <a:gd name="connsiteY4" fmla="*/ 3784821 h 3784821"/>
                  <a:gd name="connsiteX0" fmla="*/ 41689 w 887684"/>
                  <a:gd name="connsiteY0" fmla="*/ 0 h 3784821"/>
                  <a:gd name="connsiteX1" fmla="*/ 113250 w 887684"/>
                  <a:gd name="connsiteY1" fmla="*/ 970060 h 3784821"/>
                  <a:gd name="connsiteX2" fmla="*/ 884527 w 887684"/>
                  <a:gd name="connsiteY2" fmla="*/ 1789044 h 3784821"/>
                  <a:gd name="connsiteX3" fmla="*/ 383595 w 887684"/>
                  <a:gd name="connsiteY3" fmla="*/ 3140766 h 3784821"/>
                  <a:gd name="connsiteX4" fmla="*/ 312033 w 887684"/>
                  <a:gd name="connsiteY4" fmla="*/ 3784821 h 3784821"/>
                  <a:gd name="connsiteX0" fmla="*/ 18927 w 864922"/>
                  <a:gd name="connsiteY0" fmla="*/ 0 h 3784821"/>
                  <a:gd name="connsiteX1" fmla="*/ 90488 w 864922"/>
                  <a:gd name="connsiteY1" fmla="*/ 970060 h 3784821"/>
                  <a:gd name="connsiteX2" fmla="*/ 861765 w 864922"/>
                  <a:gd name="connsiteY2" fmla="*/ 1789044 h 3784821"/>
                  <a:gd name="connsiteX3" fmla="*/ 360833 w 864922"/>
                  <a:gd name="connsiteY3" fmla="*/ 3140766 h 3784821"/>
                  <a:gd name="connsiteX4" fmla="*/ 289271 w 864922"/>
                  <a:gd name="connsiteY4" fmla="*/ 3784821 h 3784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922" h="3784821">
                    <a:moveTo>
                      <a:pt x="18927" y="0"/>
                    </a:moveTo>
                    <a:cubicBezTo>
                      <a:pt x="13626" y="423408"/>
                      <a:pt x="-49985" y="671886"/>
                      <a:pt x="90488" y="970060"/>
                    </a:cubicBezTo>
                    <a:cubicBezTo>
                      <a:pt x="230961" y="1268234"/>
                      <a:pt x="816707" y="1427260"/>
                      <a:pt x="861765" y="1789044"/>
                    </a:cubicBezTo>
                    <a:cubicBezTo>
                      <a:pt x="906823" y="2150828"/>
                      <a:pt x="456249" y="2808137"/>
                      <a:pt x="360833" y="3140766"/>
                    </a:cubicBezTo>
                    <a:cubicBezTo>
                      <a:pt x="265417" y="3473396"/>
                      <a:pt x="277344" y="3629108"/>
                      <a:pt x="289271" y="3784821"/>
                    </a:cubicBezTo>
                  </a:path>
                </a:pathLst>
              </a:custGeom>
              <a:no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sp>
          <p:nvSpPr>
            <p:cNvPr id="11" name="TextBox 10"/>
            <p:cNvSpPr txBox="1"/>
            <p:nvPr/>
          </p:nvSpPr>
          <p:spPr>
            <a:xfrm>
              <a:off x="7288660" y="3675488"/>
              <a:ext cx="613075" cy="553997"/>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sp>
          <p:nvSpPr>
            <p:cNvPr id="12" name="Oval 11"/>
            <p:cNvSpPr/>
            <p:nvPr/>
          </p:nvSpPr>
          <p:spPr bwMode="auto">
            <a:xfrm>
              <a:off x="6624807" y="4074791"/>
              <a:ext cx="259796" cy="519350"/>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14" name="Rectangle 13"/>
            <p:cNvSpPr/>
            <p:nvPr/>
          </p:nvSpPr>
          <p:spPr>
            <a:xfrm>
              <a:off x="5919154" y="3599773"/>
              <a:ext cx="660865" cy="615553"/>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sp>
          <p:nvSpPr>
            <p:cNvPr id="13" name="Rectangle 12">
              <a:extLst>
                <a:ext uri="{FF2B5EF4-FFF2-40B4-BE49-F238E27FC236}">
                  <a16:creationId xmlns:a16="http://schemas.microsoft.com/office/drawing/2014/main" id="{D8B5E0C4-ADA6-4391-8385-AE491703D634}"/>
                </a:ext>
              </a:extLst>
            </p:cNvPr>
            <p:cNvSpPr/>
            <p:nvPr/>
          </p:nvSpPr>
          <p:spPr bwMode="auto">
            <a:xfrm>
              <a:off x="5938392" y="4285698"/>
              <a:ext cx="658368" cy="147463"/>
            </a:xfrm>
            <a:prstGeom prst="rect">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noAutofit/>
            </a:bodyPr>
            <a:lstStyle/>
            <a:p>
              <a:pPr defTabSz="685800" eaLnBrk="1" hangingPunct="1"/>
              <a:endParaRPr lang="en-US" sz="1350" b="0">
                <a:latin typeface="Century Gothic" pitchFamily="34" charset="0"/>
                <a:cs typeface="Arial" charset="0"/>
              </a:endParaRPr>
            </a:p>
          </p:txBody>
        </p:sp>
        <p:sp>
          <p:nvSpPr>
            <p:cNvPr id="26" name="Rectangle 25">
              <a:extLst>
                <a:ext uri="{FF2B5EF4-FFF2-40B4-BE49-F238E27FC236}">
                  <a16:creationId xmlns:a16="http://schemas.microsoft.com/office/drawing/2014/main" id="{A83AFDDA-324D-4300-B590-CD5B295AD2D6}"/>
                </a:ext>
              </a:extLst>
            </p:cNvPr>
            <p:cNvSpPr/>
            <p:nvPr/>
          </p:nvSpPr>
          <p:spPr bwMode="auto">
            <a:xfrm>
              <a:off x="7359746" y="4285698"/>
              <a:ext cx="658368" cy="147463"/>
            </a:xfrm>
            <a:prstGeom prst="rect">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noAutofit/>
            </a:bodyPr>
            <a:lstStyle/>
            <a:p>
              <a:pPr defTabSz="685800" eaLnBrk="1" hangingPunct="1"/>
              <a:endParaRPr lang="en-US" sz="1350" b="0">
                <a:latin typeface="Century Gothic" pitchFamily="34" charset="0"/>
                <a:cs typeface="Arial" charset="0"/>
              </a:endParaRPr>
            </a:p>
          </p:txBody>
        </p:sp>
        <p:cxnSp>
          <p:nvCxnSpPr>
            <p:cNvPr id="18" name="Straight Arrow Connector 17">
              <a:extLst>
                <a:ext uri="{FF2B5EF4-FFF2-40B4-BE49-F238E27FC236}">
                  <a16:creationId xmlns:a16="http://schemas.microsoft.com/office/drawing/2014/main" id="{1FFDBD44-D8C0-40C2-A083-BD2CA3B27F67}"/>
                </a:ext>
              </a:extLst>
            </p:cNvPr>
            <p:cNvCxnSpPr>
              <a:stCxn id="11" idx="1"/>
              <a:endCxn id="16" idx="0"/>
            </p:cNvCxnSpPr>
            <p:nvPr/>
          </p:nvCxnSpPr>
          <p:spPr bwMode="auto">
            <a:xfrm flipH="1">
              <a:off x="6988215" y="3952486"/>
              <a:ext cx="300445" cy="129265"/>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8" name="Straight Arrow Connector 27">
              <a:extLst>
                <a:ext uri="{FF2B5EF4-FFF2-40B4-BE49-F238E27FC236}">
                  <a16:creationId xmlns:a16="http://schemas.microsoft.com/office/drawing/2014/main" id="{A3FA01B5-1403-421F-BF31-FABCAB066773}"/>
                </a:ext>
              </a:extLst>
            </p:cNvPr>
            <p:cNvCxnSpPr>
              <a:stCxn id="14" idx="3"/>
              <a:endCxn id="12" idx="0"/>
            </p:cNvCxnSpPr>
            <p:nvPr/>
          </p:nvCxnSpPr>
          <p:spPr bwMode="auto">
            <a:xfrm>
              <a:off x="6580019" y="3907550"/>
              <a:ext cx="174687" cy="167241"/>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grpSp>
        <p:nvGrpSpPr>
          <p:cNvPr id="46" name="Group 45">
            <a:extLst>
              <a:ext uri="{FF2B5EF4-FFF2-40B4-BE49-F238E27FC236}">
                <a16:creationId xmlns:a16="http://schemas.microsoft.com/office/drawing/2014/main" id="{78926F48-7FC2-411E-B921-77FC3E8D8BDB}"/>
              </a:ext>
            </a:extLst>
          </p:cNvPr>
          <p:cNvGrpSpPr/>
          <p:nvPr/>
        </p:nvGrpSpPr>
        <p:grpSpPr>
          <a:xfrm>
            <a:off x="3064842" y="4583777"/>
            <a:ext cx="1056796" cy="1059936"/>
            <a:chOff x="4086456" y="4968700"/>
            <a:chExt cx="1409061" cy="1413247"/>
          </a:xfrm>
        </p:grpSpPr>
        <p:sp>
          <p:nvSpPr>
            <p:cNvPr id="19" name="Oval 18"/>
            <p:cNvSpPr/>
            <p:nvPr/>
          </p:nvSpPr>
          <p:spPr bwMode="auto">
            <a:xfrm>
              <a:off x="4510059" y="5862596"/>
              <a:ext cx="744770" cy="519351"/>
            </a:xfrm>
            <a:prstGeom prst="ellipse">
              <a:avLst/>
            </a:prstGeom>
            <a:solidFill>
              <a:srgbClr val="817FFF"/>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0" name="Oval 19"/>
            <p:cNvSpPr/>
            <p:nvPr/>
          </p:nvSpPr>
          <p:spPr bwMode="auto">
            <a:xfrm>
              <a:off x="4516729" y="5862595"/>
              <a:ext cx="259796" cy="519350"/>
            </a:xfrm>
            <a:prstGeom prst="ellipse">
              <a:avLst/>
            </a:prstGeom>
            <a:solidFill>
              <a:schemeClr val="accent6">
                <a:lumMod val="75000"/>
              </a:schemeClr>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21" name="Oval 20"/>
            <p:cNvSpPr/>
            <p:nvPr/>
          </p:nvSpPr>
          <p:spPr bwMode="auto">
            <a:xfrm>
              <a:off x="4604833" y="5862595"/>
              <a:ext cx="259796" cy="519350"/>
            </a:xfrm>
            <a:prstGeom prst="ellipse">
              <a:avLst/>
            </a:prstGeom>
            <a:solidFill>
              <a:schemeClr val="bg1"/>
            </a:solidFill>
            <a:ln w="12700" cap="flat" cmpd="sng" algn="ctr">
              <a:solidFill>
                <a:schemeClr val="tx1"/>
              </a:solidFill>
              <a:prstDash val="solid"/>
              <a:round/>
              <a:headEnd type="none" w="lg" len="med"/>
              <a:tailEnd type="non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sp>
          <p:nvSpPr>
            <p:cNvPr id="34" name="Rectangle 33">
              <a:extLst>
                <a:ext uri="{FF2B5EF4-FFF2-40B4-BE49-F238E27FC236}">
                  <a16:creationId xmlns:a16="http://schemas.microsoft.com/office/drawing/2014/main" id="{FA61A66F-487D-4531-A2C2-160FE6EBE0FB}"/>
                </a:ext>
              </a:extLst>
            </p:cNvPr>
            <p:cNvSpPr/>
            <p:nvPr/>
          </p:nvSpPr>
          <p:spPr>
            <a:xfrm>
              <a:off x="4086456" y="5127396"/>
              <a:ext cx="660865" cy="615553"/>
            </a:xfrm>
            <a:prstGeom prst="rect">
              <a:avLst/>
            </a:prstGeom>
          </p:spPr>
          <p:txBody>
            <a:bodyPr wrap="none">
              <a:spAutoFit/>
            </a:bodyPr>
            <a:lstStyle/>
            <a:p>
              <a:r>
                <a:rPr lang="en-US" sz="2400" b="0" kern="0" dirty="0">
                  <a:solidFill>
                    <a:srgbClr val="000000"/>
                  </a:solidFill>
                  <a:latin typeface="Candara"/>
                </a:rPr>
                <a:t>D</a:t>
              </a:r>
              <a:r>
                <a:rPr lang="en-US" sz="2400" b="0" kern="0" baseline="-25000" dirty="0">
                  <a:solidFill>
                    <a:srgbClr val="000000"/>
                  </a:solidFill>
                  <a:latin typeface="Candara"/>
                </a:rPr>
                <a:t>P</a:t>
              </a:r>
              <a:endParaRPr lang="en-US" sz="2100" dirty="0"/>
            </a:p>
          </p:txBody>
        </p:sp>
        <p:cxnSp>
          <p:nvCxnSpPr>
            <p:cNvPr id="36" name="Straight Arrow Connector 35">
              <a:extLst>
                <a:ext uri="{FF2B5EF4-FFF2-40B4-BE49-F238E27FC236}">
                  <a16:creationId xmlns:a16="http://schemas.microsoft.com/office/drawing/2014/main" id="{E81427F8-A751-4094-B297-146251731B39}"/>
                </a:ext>
              </a:extLst>
            </p:cNvPr>
            <p:cNvCxnSpPr>
              <a:cxnSpLocks/>
              <a:stCxn id="34" idx="2"/>
              <a:endCxn id="20" idx="1"/>
            </p:cNvCxnSpPr>
            <p:nvPr/>
          </p:nvCxnSpPr>
          <p:spPr bwMode="auto">
            <a:xfrm>
              <a:off x="4416889" y="5742949"/>
              <a:ext cx="137887" cy="195704"/>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39" name="TextBox 38">
              <a:extLst>
                <a:ext uri="{FF2B5EF4-FFF2-40B4-BE49-F238E27FC236}">
                  <a16:creationId xmlns:a16="http://schemas.microsoft.com/office/drawing/2014/main" id="{92C7AA0C-6DDA-49A3-A10E-BA800E67F41C}"/>
                </a:ext>
              </a:extLst>
            </p:cNvPr>
            <p:cNvSpPr txBox="1"/>
            <p:nvPr/>
          </p:nvSpPr>
          <p:spPr>
            <a:xfrm>
              <a:off x="4882442" y="4968700"/>
              <a:ext cx="613075" cy="553997"/>
            </a:xfrm>
            <a:prstGeom prst="rect">
              <a:avLst/>
            </a:prstGeom>
            <a:noFill/>
          </p:spPr>
          <p:txBody>
            <a:bodyPr wrap="none" rtlCol="0">
              <a:spAutoFit/>
            </a:bodyPr>
            <a:lstStyle/>
            <a:p>
              <a:r>
                <a:rPr lang="en-US" sz="2100" b="0" dirty="0">
                  <a:latin typeface="+mn-lt"/>
                </a:rPr>
                <a:t>D</a:t>
              </a:r>
              <a:r>
                <a:rPr lang="en-US" sz="2100" b="0" baseline="-25000" dirty="0">
                  <a:latin typeface="+mn-lt"/>
                </a:rPr>
                <a:t>C</a:t>
              </a:r>
              <a:endParaRPr lang="en-US" sz="2100" b="0" dirty="0">
                <a:latin typeface="+mn-lt"/>
              </a:endParaRPr>
            </a:p>
          </p:txBody>
        </p:sp>
        <p:cxnSp>
          <p:nvCxnSpPr>
            <p:cNvPr id="41" name="Straight Arrow Connector 40">
              <a:extLst>
                <a:ext uri="{FF2B5EF4-FFF2-40B4-BE49-F238E27FC236}">
                  <a16:creationId xmlns:a16="http://schemas.microsoft.com/office/drawing/2014/main" id="{7B20C98B-746C-47A3-86A7-84AB335A5C04}"/>
                </a:ext>
              </a:extLst>
            </p:cNvPr>
            <p:cNvCxnSpPr>
              <a:cxnSpLocks/>
              <a:stCxn id="39" idx="2"/>
              <a:endCxn id="19" idx="7"/>
            </p:cNvCxnSpPr>
            <p:nvPr/>
          </p:nvCxnSpPr>
          <p:spPr bwMode="auto">
            <a:xfrm flipH="1">
              <a:off x="5145760" y="5522697"/>
              <a:ext cx="43220" cy="415956"/>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grpSp>
    </p:spTree>
    <p:extLst>
      <p:ext uri="{BB962C8B-B14F-4D97-AF65-F5344CB8AC3E}">
        <p14:creationId xmlns:p14="http://schemas.microsoft.com/office/powerpoint/2010/main" val="3404383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could cause slippery particles (with too few nanoparticles)?</a:t>
            </a:r>
          </a:p>
        </p:txBody>
      </p:sp>
      <p:sp>
        <p:nvSpPr>
          <p:cNvPr id="3" name="Content Placeholder 2"/>
          <p:cNvSpPr>
            <a:spLocks noGrp="1"/>
          </p:cNvSpPr>
          <p:nvPr>
            <p:ph idx="1"/>
          </p:nvPr>
        </p:nvSpPr>
        <p:spPr>
          <a:xfrm>
            <a:off x="342900" y="2057401"/>
            <a:ext cx="3843462" cy="3394472"/>
          </a:xfrm>
        </p:spPr>
        <p:txBody>
          <a:bodyPr/>
          <a:lstStyle/>
          <a:p>
            <a:r>
              <a:rPr lang="en-US" dirty="0"/>
              <a:t>Pulsing peristaltic pumps</a:t>
            </a:r>
          </a:p>
          <a:p>
            <a:r>
              <a:rPr lang="en-US" dirty="0"/>
              <a:t>Statistical variability given small number of nanoparticles  per clay</a:t>
            </a:r>
          </a:p>
          <a:p>
            <a:r>
              <a:rPr lang="en-US" dirty="0"/>
              <a:t>Nanoparticles removed during unsuccessful collisions (this could occur during flocculation and/or during filtration</a:t>
            </a:r>
          </a:p>
          <a:p>
            <a:endParaRPr lang="en-US" dirty="0"/>
          </a:p>
          <a:p>
            <a:pPr lvl="1"/>
            <a:endParaRPr lang="en-US" dirty="0"/>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3056" y="2013510"/>
            <a:ext cx="2784944" cy="1957302"/>
          </a:xfrm>
          <a:prstGeom prst="rect">
            <a:avLst/>
          </a:prstGeom>
        </p:spPr>
      </p:pic>
    </p:spTree>
    <p:extLst>
      <p:ext uri="{BB962C8B-B14F-4D97-AF65-F5344CB8AC3E}">
        <p14:creationId xmlns:p14="http://schemas.microsoft.com/office/powerpoint/2010/main" val="6037133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Flocs on their way to the filter</a:t>
            </a:r>
          </a:p>
        </p:txBody>
      </p:sp>
      <p:sp>
        <p:nvSpPr>
          <p:cNvPr id="3" name="Content Placeholder 2"/>
          <p:cNvSpPr>
            <a:spLocks noGrp="1"/>
          </p:cNvSpPr>
          <p:nvPr>
            <p:ph idx="1"/>
          </p:nvPr>
        </p:nvSpPr>
        <p:spPr/>
        <p:txBody>
          <a:bodyPr/>
          <a:lstStyle/>
          <a:p>
            <a:r>
              <a:rPr lang="en-US" dirty="0"/>
              <a:t>We use weirs and free fall to ensure that the flow is divided equally between filters and is not affected by the head loss of the filter</a:t>
            </a:r>
          </a:p>
          <a:p>
            <a:r>
              <a:rPr lang="en-US" dirty="0"/>
              <a:t>The elevation drop into the entrance box is approximately 0.4 m.</a:t>
            </a:r>
          </a:p>
          <a:p>
            <a:r>
              <a:rPr lang="en-US" dirty="0"/>
              <a:t>Velocity is 2.8 m/s</a:t>
            </a:r>
          </a:p>
          <a:p>
            <a:r>
              <a:rPr lang="en-US" dirty="0"/>
              <a:t>If we assume a 1 cm thick jet of water then the energy dissipation rate is 140 W/kg</a:t>
            </a:r>
          </a:p>
          <a:p>
            <a:r>
              <a:rPr lang="en-US" dirty="0"/>
              <a:t>The max diameter of a floc is thus 14 </a:t>
            </a:r>
            <a:r>
              <a:rPr lang="en-US" dirty="0">
                <a:latin typeface="Symbol" pitchFamily="18" charset="2"/>
              </a:rPr>
              <a:t>m</a:t>
            </a:r>
            <a:r>
              <a:rPr lang="en-US" dirty="0"/>
              <a:t>m</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Floc removal efficiency increases rapidly with floc size</a:t>
            </a:r>
          </a:p>
        </p:txBody>
      </p:sp>
      <p:sp>
        <p:nvSpPr>
          <p:cNvPr id="6" name="TextBox 5"/>
          <p:cNvSpPr txBox="1"/>
          <p:nvPr/>
        </p:nvSpPr>
        <p:spPr>
          <a:xfrm>
            <a:off x="266132" y="2269793"/>
            <a:ext cx="2487305" cy="2677656"/>
          </a:xfrm>
          <a:prstGeom prst="rect">
            <a:avLst/>
          </a:prstGeom>
          <a:noFill/>
        </p:spPr>
        <p:txBody>
          <a:bodyPr wrap="square" rtlCol="0">
            <a:spAutoFit/>
          </a:bodyPr>
          <a:lstStyle/>
          <a:p>
            <a:r>
              <a:rPr lang="en-US" sz="2100" b="0" dirty="0"/>
              <a:t>Perhaps filter performance is largely controlled by the size distribution of influent flocs. We need particle size distribution entering and exiting the filter</a:t>
            </a:r>
          </a:p>
        </p:txBody>
      </p:sp>
      <p:sp>
        <p:nvSpPr>
          <p:cNvPr id="7" name="TextBox 6"/>
          <p:cNvSpPr txBox="1"/>
          <p:nvPr/>
        </p:nvSpPr>
        <p:spPr>
          <a:xfrm>
            <a:off x="225188" y="5033465"/>
            <a:ext cx="3142397" cy="738664"/>
          </a:xfrm>
          <a:prstGeom prst="rect">
            <a:avLst/>
          </a:prstGeom>
          <a:noFill/>
        </p:spPr>
        <p:txBody>
          <a:bodyPr wrap="square" rtlCol="0">
            <a:spAutoFit/>
          </a:bodyPr>
          <a:lstStyle/>
          <a:p>
            <a:r>
              <a:rPr lang="en-US" sz="2100" b="0" dirty="0"/>
              <a:t>Individual clay particles would be hard to capture</a:t>
            </a:r>
          </a:p>
        </p:txBody>
      </p:sp>
      <p:pic>
        <p:nvPicPr>
          <p:cNvPr id="4" name="Picture 3">
            <a:extLst>
              <a:ext uri="{FF2B5EF4-FFF2-40B4-BE49-F238E27FC236}">
                <a16:creationId xmlns:a16="http://schemas.microsoft.com/office/drawing/2014/main" id="{B2CCF288-A7D0-4EA4-AC3B-1D01C7FF0F7B}"/>
              </a:ext>
            </a:extLst>
          </p:cNvPr>
          <p:cNvPicPr/>
          <p:nvPr/>
        </p:nvPicPr>
        <p:blipFill>
          <a:blip r:embed="rId3"/>
          <a:stretch>
            <a:fillRect/>
          </a:stretch>
        </p:blipFill>
        <p:spPr>
          <a:xfrm>
            <a:off x="3320027" y="2486571"/>
            <a:ext cx="2914650" cy="2721769"/>
          </a:xfrm>
          <a:prstGeom prst="rect">
            <a:avLst/>
          </a:prstGeom>
        </p:spPr>
      </p:pic>
      <p:sp>
        <p:nvSpPr>
          <p:cNvPr id="3" name="TextBox 2"/>
          <p:cNvSpPr txBox="1"/>
          <p:nvPr/>
        </p:nvSpPr>
        <p:spPr>
          <a:xfrm>
            <a:off x="3702157" y="5414420"/>
            <a:ext cx="2640466" cy="369332"/>
          </a:xfrm>
          <a:prstGeom prst="rect">
            <a:avLst/>
          </a:prstGeom>
          <a:noFill/>
        </p:spPr>
        <p:txBody>
          <a:bodyPr wrap="none" rtlCol="0">
            <a:spAutoFit/>
          </a:bodyPr>
          <a:lstStyle/>
          <a:p>
            <a:r>
              <a:rPr lang="en-US" sz="1800" b="0" dirty="0"/>
              <a:t>20 cm bed of 0.5 mm sand</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of mixed particle sizes</a:t>
            </a:r>
          </a:p>
        </p:txBody>
      </p:sp>
      <p:sp>
        <p:nvSpPr>
          <p:cNvPr id="5" name="TextBox 4"/>
          <p:cNvSpPr txBox="1"/>
          <p:nvPr/>
        </p:nvSpPr>
        <p:spPr>
          <a:xfrm>
            <a:off x="2042270" y="2058896"/>
            <a:ext cx="1262578" cy="507831"/>
          </a:xfrm>
          <a:prstGeom prst="rect">
            <a:avLst/>
          </a:prstGeom>
          <a:noFill/>
        </p:spPr>
        <p:txBody>
          <a:bodyPr wrap="square" rtlCol="0">
            <a:spAutoFit/>
          </a:bodyPr>
          <a:lstStyle/>
          <a:p>
            <a:r>
              <a:rPr lang="en-US" sz="1350" b="0" dirty="0"/>
              <a:t>Filtration model</a:t>
            </a:r>
          </a:p>
        </p:txBody>
      </p:sp>
      <p:sp>
        <p:nvSpPr>
          <p:cNvPr id="6" name="TextBox 5"/>
          <p:cNvSpPr txBox="1"/>
          <p:nvPr/>
        </p:nvSpPr>
        <p:spPr>
          <a:xfrm>
            <a:off x="1897775" y="2417830"/>
            <a:ext cx="4026119" cy="507831"/>
          </a:xfrm>
          <a:prstGeom prst="rect">
            <a:avLst/>
          </a:prstGeom>
          <a:noFill/>
        </p:spPr>
        <p:txBody>
          <a:bodyPr wrap="square" rtlCol="0">
            <a:spAutoFit/>
          </a:bodyPr>
          <a:lstStyle/>
          <a:p>
            <a:r>
              <a:rPr lang="en-US" sz="1350" b="0" dirty="0"/>
              <a:t>Definition of </a:t>
            </a:r>
            <a:r>
              <a:rPr lang="en-US" sz="1350" b="0" dirty="0" err="1"/>
              <a:t>pC</a:t>
            </a:r>
            <a:r>
              <a:rPr lang="en-US" sz="1350" b="0" dirty="0"/>
              <a:t>* where </a:t>
            </a:r>
            <a:r>
              <a:rPr lang="en-US" sz="1350" b="0" dirty="0" err="1"/>
              <a:t>i</a:t>
            </a:r>
            <a:r>
              <a:rPr lang="en-US" sz="1350" b="0" dirty="0"/>
              <a:t> represents the bins containing different size fractions</a:t>
            </a:r>
          </a:p>
        </p:txBody>
      </p:sp>
      <p:pic>
        <p:nvPicPr>
          <p:cNvPr id="11" name="Picture 10">
            <a:extLst>
              <a:ext uri="{FF2B5EF4-FFF2-40B4-BE49-F238E27FC236}">
                <a16:creationId xmlns:a16="http://schemas.microsoft.com/office/drawing/2014/main" id="{E9169A70-4AFA-41C0-A970-9D043F1DC027}"/>
              </a:ext>
            </a:extLst>
          </p:cNvPr>
          <p:cNvPicPr/>
          <p:nvPr/>
        </p:nvPicPr>
        <p:blipFill>
          <a:blip r:embed="rId6"/>
          <a:stretch>
            <a:fillRect/>
          </a:stretch>
        </p:blipFill>
        <p:spPr>
          <a:xfrm>
            <a:off x="3119355" y="3206190"/>
            <a:ext cx="3386138" cy="2550319"/>
          </a:xfrm>
          <a:prstGeom prst="rect">
            <a:avLst/>
          </a:prstGeom>
        </p:spPr>
      </p:pic>
      <p:sp>
        <p:nvSpPr>
          <p:cNvPr id="10" name="TextBox 9"/>
          <p:cNvSpPr txBox="1"/>
          <p:nvPr/>
        </p:nvSpPr>
        <p:spPr>
          <a:xfrm>
            <a:off x="230571" y="5099553"/>
            <a:ext cx="2372042" cy="715581"/>
          </a:xfrm>
          <a:prstGeom prst="rect">
            <a:avLst/>
          </a:prstGeom>
          <a:noFill/>
        </p:spPr>
        <p:txBody>
          <a:bodyPr wrap="square" rtlCol="0">
            <a:spAutoFit/>
          </a:bodyPr>
          <a:lstStyle/>
          <a:p>
            <a:r>
              <a:rPr lang="en-US" sz="1350" b="0" dirty="0"/>
              <a:t>Mixtures produce nonlinear relationship between </a:t>
            </a:r>
            <a:r>
              <a:rPr lang="en-US" sz="1350" b="0" dirty="0" err="1"/>
              <a:t>pC</a:t>
            </a:r>
            <a:r>
              <a:rPr lang="en-US" sz="1350" b="0" dirty="0"/>
              <a:t>* and filter bed depth</a:t>
            </a:r>
          </a:p>
        </p:txBody>
      </p:sp>
      <p:sp>
        <p:nvSpPr>
          <p:cNvPr id="12" name="TextBox 11"/>
          <p:cNvSpPr txBox="1"/>
          <p:nvPr/>
        </p:nvSpPr>
        <p:spPr>
          <a:xfrm>
            <a:off x="1958383" y="3006721"/>
            <a:ext cx="2975558" cy="300082"/>
          </a:xfrm>
          <a:prstGeom prst="rect">
            <a:avLst/>
          </a:prstGeom>
          <a:noFill/>
        </p:spPr>
        <p:txBody>
          <a:bodyPr wrap="none" rtlCol="0">
            <a:spAutoFit/>
          </a:bodyPr>
          <a:lstStyle/>
          <a:p>
            <a:r>
              <a:rPr lang="en-US" sz="1350" b="0" dirty="0"/>
              <a:t>Effluent concentration of each size class</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0818" y="2102539"/>
            <a:ext cx="1347428" cy="190857"/>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0818" y="2539619"/>
            <a:ext cx="1421714" cy="228572"/>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37691" y="3062608"/>
            <a:ext cx="1789715" cy="226286"/>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30570" y="3586165"/>
            <a:ext cx="2630849" cy="1242908"/>
          </a:xfrm>
          <a:prstGeom prst="rect">
            <a:avLst/>
          </a:prstGeom>
        </p:spPr>
      </p:pic>
    </p:spTree>
    <p:extLst>
      <p:ext uri="{BB962C8B-B14F-4D97-AF65-F5344CB8AC3E}">
        <p14:creationId xmlns:p14="http://schemas.microsoft.com/office/powerpoint/2010/main" val="16399569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to improve Rapid Sand Filter Performance</a:t>
            </a:r>
          </a:p>
        </p:txBody>
      </p:sp>
      <p:sp>
        <p:nvSpPr>
          <p:cNvPr id="3" name="Content Placeholder 2"/>
          <p:cNvSpPr>
            <a:spLocks noGrp="1"/>
          </p:cNvSpPr>
          <p:nvPr>
            <p:ph idx="1"/>
          </p:nvPr>
        </p:nvSpPr>
        <p:spPr/>
        <p:txBody>
          <a:bodyPr/>
          <a:lstStyle/>
          <a:p>
            <a:r>
              <a:rPr lang="en-US" dirty="0"/>
              <a:t>Increase attachment efficiency</a:t>
            </a:r>
          </a:p>
          <a:p>
            <a:r>
              <a:rPr lang="en-US" dirty="0"/>
              <a:t>Flocculate particles to make them larger</a:t>
            </a:r>
          </a:p>
          <a:p>
            <a:r>
              <a:rPr lang="en-US" dirty="0"/>
              <a:t>Add coagulant to the filter influent to make the filter media and previously captured particles stickier (50 </a:t>
            </a:r>
            <a:r>
              <a:rPr lang="en-US" dirty="0">
                <a:latin typeface="Symbol" pitchFamily="18" charset="2"/>
              </a:rPr>
              <a:t>m</a:t>
            </a:r>
            <a:r>
              <a:rPr lang="en-US" dirty="0"/>
              <a:t>g/L of Al has been shown to be effective at Cornell Water Treatment Plant)</a:t>
            </a:r>
          </a:p>
        </p:txBody>
      </p:sp>
      <p:sp>
        <p:nvSpPr>
          <p:cNvPr id="4" name="TextBox 3"/>
          <p:cNvSpPr txBox="1"/>
          <p:nvPr/>
        </p:nvSpPr>
        <p:spPr>
          <a:xfrm>
            <a:off x="4286250" y="5457825"/>
            <a:ext cx="2163990" cy="415498"/>
          </a:xfrm>
          <a:prstGeom prst="rect">
            <a:avLst/>
          </a:prstGeom>
          <a:noFill/>
        </p:spPr>
        <p:txBody>
          <a:bodyPr wrap="none" rtlCol="0">
            <a:spAutoFit/>
          </a:bodyPr>
          <a:lstStyle/>
          <a:p>
            <a:r>
              <a:rPr lang="en-US" sz="2100" b="0" dirty="0"/>
              <a:t>Po-</a:t>
            </a:r>
            <a:r>
              <a:rPr lang="en-US" sz="2100" b="0" dirty="0" err="1"/>
              <a:t>Hsun</a:t>
            </a:r>
            <a:r>
              <a:rPr lang="en-US" sz="2100" b="0" dirty="0"/>
              <a:t> Lin 2011</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Flocculation may be a significant mechanism inside a filter</a:t>
            </a:r>
          </a:p>
        </p:txBody>
      </p:sp>
      <p:sp>
        <p:nvSpPr>
          <p:cNvPr id="3" name="Content Placeholder 2"/>
          <p:cNvSpPr>
            <a:spLocks noGrp="1"/>
          </p:cNvSpPr>
          <p:nvPr>
            <p:ph idx="1"/>
          </p:nvPr>
        </p:nvSpPr>
        <p:spPr>
          <a:xfrm>
            <a:off x="342900" y="2057401"/>
            <a:ext cx="4588897" cy="3394472"/>
          </a:xfrm>
        </p:spPr>
        <p:txBody>
          <a:bodyPr/>
          <a:lstStyle/>
          <a:p>
            <a:r>
              <a:rPr lang="en-US" dirty="0"/>
              <a:t>The equations are simplified major losses in a clean filter bed</a:t>
            </a:r>
          </a:p>
          <a:p>
            <a:r>
              <a:rPr lang="en-US" dirty="0"/>
              <a:t>Flocculation increases as head loss increases (another reason for this)</a:t>
            </a:r>
          </a:p>
        </p:txBody>
      </p:sp>
      <p:sp>
        <p:nvSpPr>
          <p:cNvPr id="7" name="Freeform 6"/>
          <p:cNvSpPr/>
          <p:nvPr/>
        </p:nvSpPr>
        <p:spPr bwMode="auto">
          <a:xfrm>
            <a:off x="675565" y="4406080"/>
            <a:ext cx="3244758" cy="276999"/>
          </a:xfrm>
          <a:custGeom>
            <a:avLst/>
            <a:gdLst>
              <a:gd name="connsiteX0" fmla="*/ 0 w 3384645"/>
              <a:gd name="connsiteY0" fmla="*/ 859809 h 975061"/>
              <a:gd name="connsiteX1" fmla="*/ 2442950 w 3384645"/>
              <a:gd name="connsiteY1" fmla="*/ 900752 h 975061"/>
              <a:gd name="connsiteX2" fmla="*/ 3384645 w 3384645"/>
              <a:gd name="connsiteY2" fmla="*/ 0 h 975061"/>
              <a:gd name="connsiteX0" fmla="*/ 0 w 3384645"/>
              <a:gd name="connsiteY0" fmla="*/ 859809 h 975061"/>
              <a:gd name="connsiteX1" fmla="*/ 2442950 w 3384645"/>
              <a:gd name="connsiteY1" fmla="*/ 900752 h 975061"/>
              <a:gd name="connsiteX2" fmla="*/ 3384645 w 3384645"/>
              <a:gd name="connsiteY2" fmla="*/ 0 h 975061"/>
              <a:gd name="connsiteX0" fmla="*/ 0 w 3384645"/>
              <a:gd name="connsiteY0" fmla="*/ 859809 h 917300"/>
              <a:gd name="connsiteX1" fmla="*/ 2442950 w 3384645"/>
              <a:gd name="connsiteY1" fmla="*/ 900752 h 917300"/>
              <a:gd name="connsiteX2" fmla="*/ 3384645 w 3384645"/>
              <a:gd name="connsiteY2" fmla="*/ 0 h 917300"/>
              <a:gd name="connsiteX0" fmla="*/ 0 w 3374001"/>
              <a:gd name="connsiteY0" fmla="*/ 284785 h 903547"/>
              <a:gd name="connsiteX1" fmla="*/ 2432306 w 3374001"/>
              <a:gd name="connsiteY1" fmla="*/ 900752 h 903547"/>
              <a:gd name="connsiteX2" fmla="*/ 3374001 w 3374001"/>
              <a:gd name="connsiteY2" fmla="*/ 0 h 903547"/>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27816 w 3401817"/>
              <a:gd name="connsiteY0" fmla="*/ 284785 h 997809"/>
              <a:gd name="connsiteX1" fmla="*/ 240686 w 3401817"/>
              <a:gd name="connsiteY1" fmla="*/ 903619 h 997809"/>
              <a:gd name="connsiteX2" fmla="*/ 2460122 w 3401817"/>
              <a:gd name="connsiteY2" fmla="*/ 900752 h 997809"/>
              <a:gd name="connsiteX3" fmla="*/ 3401817 w 3401817"/>
              <a:gd name="connsiteY3" fmla="*/ 0 h 997809"/>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0 w 3374001"/>
              <a:gd name="connsiteY0" fmla="*/ 284785 h 997809"/>
              <a:gd name="connsiteX1" fmla="*/ 212870 w 3374001"/>
              <a:gd name="connsiteY1" fmla="*/ 903619 h 997809"/>
              <a:gd name="connsiteX2" fmla="*/ 2432306 w 3374001"/>
              <a:gd name="connsiteY2" fmla="*/ 900752 h 997809"/>
              <a:gd name="connsiteX3" fmla="*/ 3374001 w 3374001"/>
              <a:gd name="connsiteY3" fmla="*/ 0 h 997809"/>
              <a:gd name="connsiteX0" fmla="*/ 0 w 3374001"/>
              <a:gd name="connsiteY0" fmla="*/ 284785 h 974715"/>
              <a:gd name="connsiteX1" fmla="*/ 212870 w 3374001"/>
              <a:gd name="connsiteY1" fmla="*/ 903619 h 974715"/>
              <a:gd name="connsiteX2" fmla="*/ 2432306 w 3374001"/>
              <a:gd name="connsiteY2" fmla="*/ 900752 h 974715"/>
              <a:gd name="connsiteX3" fmla="*/ 3374001 w 3374001"/>
              <a:gd name="connsiteY3" fmla="*/ 0 h 974715"/>
              <a:gd name="connsiteX0" fmla="*/ 0 w 3374001"/>
              <a:gd name="connsiteY0" fmla="*/ 284785 h 917856"/>
              <a:gd name="connsiteX1" fmla="*/ 212870 w 3374001"/>
              <a:gd name="connsiteY1" fmla="*/ 903619 h 917856"/>
              <a:gd name="connsiteX2" fmla="*/ 2432306 w 3374001"/>
              <a:gd name="connsiteY2" fmla="*/ 900752 h 917856"/>
              <a:gd name="connsiteX3" fmla="*/ 3374001 w 3374001"/>
              <a:gd name="connsiteY3" fmla="*/ 0 h 917856"/>
              <a:gd name="connsiteX0" fmla="*/ 25071 w 3399072"/>
              <a:gd name="connsiteY0" fmla="*/ 284785 h 960272"/>
              <a:gd name="connsiteX1" fmla="*/ 237941 w 3399072"/>
              <a:gd name="connsiteY1" fmla="*/ 903619 h 960272"/>
              <a:gd name="connsiteX2" fmla="*/ 2414803 w 3399072"/>
              <a:gd name="connsiteY2" fmla="*/ 922658 h 960272"/>
              <a:gd name="connsiteX3" fmla="*/ 3399072 w 3399072"/>
              <a:gd name="connsiteY3" fmla="*/ 0 h 960272"/>
              <a:gd name="connsiteX0" fmla="*/ 30126 w 3404127"/>
              <a:gd name="connsiteY0" fmla="*/ 284785 h 932105"/>
              <a:gd name="connsiteX1" fmla="*/ 242996 w 3404127"/>
              <a:gd name="connsiteY1" fmla="*/ 903619 h 932105"/>
              <a:gd name="connsiteX2" fmla="*/ 2419858 w 3404127"/>
              <a:gd name="connsiteY2" fmla="*/ 922658 h 932105"/>
              <a:gd name="connsiteX3" fmla="*/ 3404127 w 3404127"/>
              <a:gd name="connsiteY3" fmla="*/ 0 h 932105"/>
              <a:gd name="connsiteX0" fmla="*/ 24565 w 3398566"/>
              <a:gd name="connsiteY0" fmla="*/ 284785 h 983694"/>
              <a:gd name="connsiteX1" fmla="*/ 248079 w 3398566"/>
              <a:gd name="connsiteY1" fmla="*/ 876237 h 983694"/>
              <a:gd name="connsiteX2" fmla="*/ 2414297 w 3398566"/>
              <a:gd name="connsiteY2" fmla="*/ 922658 h 983694"/>
              <a:gd name="connsiteX3" fmla="*/ 3398566 w 3398566"/>
              <a:gd name="connsiteY3" fmla="*/ 0 h 983694"/>
              <a:gd name="connsiteX0" fmla="*/ 24565 w 3398566"/>
              <a:gd name="connsiteY0" fmla="*/ 284785 h 922662"/>
              <a:gd name="connsiteX1" fmla="*/ 248079 w 3398566"/>
              <a:gd name="connsiteY1" fmla="*/ 876237 h 922662"/>
              <a:gd name="connsiteX2" fmla="*/ 2414297 w 3398566"/>
              <a:gd name="connsiteY2" fmla="*/ 922658 h 922662"/>
              <a:gd name="connsiteX3" fmla="*/ 3398566 w 3398566"/>
              <a:gd name="connsiteY3" fmla="*/ 0 h 922662"/>
              <a:gd name="connsiteX0" fmla="*/ 0 w 3374001"/>
              <a:gd name="connsiteY0" fmla="*/ 284785 h 922662"/>
              <a:gd name="connsiteX1" fmla="*/ 223514 w 3374001"/>
              <a:gd name="connsiteY1" fmla="*/ 876237 h 922662"/>
              <a:gd name="connsiteX2" fmla="*/ 2389732 w 3374001"/>
              <a:gd name="connsiteY2" fmla="*/ 922658 h 922662"/>
              <a:gd name="connsiteX3" fmla="*/ 3374001 w 3374001"/>
              <a:gd name="connsiteY3" fmla="*/ 0 h 922662"/>
              <a:gd name="connsiteX0" fmla="*/ 0 w 3374001"/>
              <a:gd name="connsiteY0" fmla="*/ 284785 h 922662"/>
              <a:gd name="connsiteX1" fmla="*/ 223514 w 3374001"/>
              <a:gd name="connsiteY1" fmla="*/ 876237 h 922662"/>
              <a:gd name="connsiteX2" fmla="*/ 2389732 w 3374001"/>
              <a:gd name="connsiteY2" fmla="*/ 922658 h 922662"/>
              <a:gd name="connsiteX3" fmla="*/ 3374001 w 3374001"/>
              <a:gd name="connsiteY3" fmla="*/ 0 h 922662"/>
            </a:gdLst>
            <a:ahLst/>
            <a:cxnLst>
              <a:cxn ang="0">
                <a:pos x="connsiteX0" y="connsiteY0"/>
              </a:cxn>
              <a:cxn ang="0">
                <a:pos x="connsiteX1" y="connsiteY1"/>
              </a:cxn>
              <a:cxn ang="0">
                <a:pos x="connsiteX2" y="connsiteY2"/>
              </a:cxn>
              <a:cxn ang="0">
                <a:pos x="connsiteX3" y="connsiteY3"/>
              </a:cxn>
            </a:cxnLst>
            <a:rect l="l" t="t" r="r" b="b"/>
            <a:pathLst>
              <a:path w="3374001" h="922662">
                <a:moveTo>
                  <a:pt x="0" y="284785"/>
                </a:moveTo>
                <a:cubicBezTo>
                  <a:pt x="47895" y="615196"/>
                  <a:pt x="25067" y="870680"/>
                  <a:pt x="223514" y="876237"/>
                </a:cubicBezTo>
                <a:lnTo>
                  <a:pt x="2389732" y="922658"/>
                </a:lnTo>
                <a:cubicBezTo>
                  <a:pt x="2989318" y="924482"/>
                  <a:pt x="3185207" y="378725"/>
                  <a:pt x="3374001" y="0"/>
                </a:cubicBez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grpSp>
        <p:nvGrpSpPr>
          <p:cNvPr id="8" name="Group 7"/>
          <p:cNvGrpSpPr/>
          <p:nvPr/>
        </p:nvGrpSpPr>
        <p:grpSpPr>
          <a:xfrm>
            <a:off x="29097" y="3549271"/>
            <a:ext cx="3891226" cy="2397864"/>
            <a:chOff x="38795" y="3589361"/>
            <a:chExt cx="5188301" cy="3197152"/>
          </a:xfrm>
        </p:grpSpPr>
        <p:cxnSp>
          <p:nvCxnSpPr>
            <p:cNvPr id="9" name="Straight Arrow Connector 8"/>
            <p:cNvCxnSpPr/>
            <p:nvPr/>
          </p:nvCxnSpPr>
          <p:spPr bwMode="auto">
            <a:xfrm flipV="1">
              <a:off x="887104" y="3589361"/>
              <a:ext cx="0" cy="260221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0" name="Straight Arrow Connector 9"/>
            <p:cNvCxnSpPr/>
            <p:nvPr/>
          </p:nvCxnSpPr>
          <p:spPr bwMode="auto">
            <a:xfrm>
              <a:off x="887104" y="6171121"/>
              <a:ext cx="4339992" cy="1"/>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11" name="TextBox 10"/>
            <p:cNvSpPr txBox="1"/>
            <p:nvPr/>
          </p:nvSpPr>
          <p:spPr>
            <a:xfrm>
              <a:off x="38795" y="4289977"/>
              <a:ext cx="917345" cy="553997"/>
            </a:xfrm>
            <a:prstGeom prst="rect">
              <a:avLst/>
            </a:prstGeom>
            <a:noFill/>
          </p:spPr>
          <p:txBody>
            <a:bodyPr wrap="none" rtlCol="0">
              <a:spAutoFit/>
            </a:bodyPr>
            <a:lstStyle/>
            <a:p>
              <a:r>
                <a:rPr lang="en-US" sz="2100" b="0" dirty="0">
                  <a:latin typeface="+mn-lt"/>
                </a:rPr>
                <a:t>NTU</a:t>
              </a:r>
            </a:p>
          </p:txBody>
        </p:sp>
        <p:sp>
          <p:nvSpPr>
            <p:cNvPr id="12" name="TextBox 11"/>
            <p:cNvSpPr txBox="1"/>
            <p:nvPr/>
          </p:nvSpPr>
          <p:spPr>
            <a:xfrm>
              <a:off x="2569659" y="6232516"/>
              <a:ext cx="987877" cy="553997"/>
            </a:xfrm>
            <a:prstGeom prst="rect">
              <a:avLst/>
            </a:prstGeom>
            <a:noFill/>
          </p:spPr>
          <p:txBody>
            <a:bodyPr wrap="none" rtlCol="0">
              <a:spAutoFit/>
            </a:bodyPr>
            <a:lstStyle/>
            <a:p>
              <a:r>
                <a:rPr lang="en-US" sz="2100" b="0" dirty="0">
                  <a:latin typeface="+mn-lt"/>
                </a:rPr>
                <a:t>Time</a:t>
              </a:r>
            </a:p>
          </p:txBody>
        </p:sp>
      </p:grpSp>
      <p:cxnSp>
        <p:nvCxnSpPr>
          <p:cNvPr id="13" name="Straight Arrow Connector 12"/>
          <p:cNvCxnSpPr/>
          <p:nvPr/>
        </p:nvCxnSpPr>
        <p:spPr bwMode="auto">
          <a:xfrm>
            <a:off x="1413345" y="3958259"/>
            <a:ext cx="59635" cy="137756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54225" y="2285300"/>
            <a:ext cx="1219429" cy="2753143"/>
          </a:xfrm>
          <a:prstGeom prst="rect">
            <a:avLst/>
          </a:prstGeom>
        </p:spPr>
      </p:pic>
      <p:pic>
        <p:nvPicPr>
          <p:cNvPr id="16" name="Picture 15">
            <a:extLst>
              <a:ext uri="{FF2B5EF4-FFF2-40B4-BE49-F238E27FC236}">
                <a16:creationId xmlns:a16="http://schemas.microsoft.com/office/drawing/2014/main" id="{965DD518-666D-4C47-BC09-80C86AAA9600}"/>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471593" y="5451873"/>
            <a:ext cx="816777" cy="183117"/>
          </a:xfrm>
          <a:prstGeom prst="rect">
            <a:avLst/>
          </a:prstGeom>
        </p:spPr>
      </p:pic>
    </p:spTree>
    <p:extLst>
      <p:ext uri="{BB962C8B-B14F-4D97-AF65-F5344CB8AC3E}">
        <p14:creationId xmlns:p14="http://schemas.microsoft.com/office/powerpoint/2010/main" val="39712345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StaRS</a:t>
            </a:r>
            <a:r>
              <a:rPr lang="en-US" dirty="0"/>
              <a:t> Design Guidelines</a:t>
            </a:r>
          </a:p>
        </p:txBody>
      </p:sp>
      <p:sp>
        <p:nvSpPr>
          <p:cNvPr id="3" name="Content Placeholder 2"/>
          <p:cNvSpPr>
            <a:spLocks noGrp="1"/>
          </p:cNvSpPr>
          <p:nvPr>
            <p:ph idx="1"/>
          </p:nvPr>
        </p:nvSpPr>
        <p:spPr/>
        <p:txBody>
          <a:bodyPr/>
          <a:lstStyle/>
          <a:p>
            <a:r>
              <a:rPr lang="en-US" dirty="0"/>
              <a:t>Settled water is divided evenly between filters that are in filtration mode</a:t>
            </a:r>
          </a:p>
          <a:p>
            <a:pPr lvl="1"/>
            <a:r>
              <a:rPr lang="en-US" dirty="0"/>
              <a:t>Weir into entrance box </a:t>
            </a:r>
          </a:p>
          <a:p>
            <a:pPr lvl="2"/>
            <a:r>
              <a:rPr lang="en-US" dirty="0"/>
              <a:t>need to eliminate air entrainment problem</a:t>
            </a:r>
          </a:p>
          <a:p>
            <a:r>
              <a:rPr lang="en-US" dirty="0"/>
              <a:t>Backwash filter gets design flow</a:t>
            </a:r>
          </a:p>
          <a:p>
            <a:r>
              <a:rPr lang="en-US" dirty="0"/>
              <a:t>Each filter has an overflow box</a:t>
            </a:r>
          </a:p>
          <a:p>
            <a:r>
              <a:rPr lang="en-US" dirty="0"/>
              <a:t>Filtered water flows over a weir into a box taking water to the distribution tank</a:t>
            </a:r>
          </a:p>
          <a:p>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Particle Removal Mechanisms in Filters</a:t>
            </a:r>
          </a:p>
        </p:txBody>
      </p:sp>
      <p:sp>
        <p:nvSpPr>
          <p:cNvPr id="30723" name="Freeform 3" descr="Paper bag"/>
          <p:cNvSpPr>
            <a:spLocks/>
          </p:cNvSpPr>
          <p:nvPr/>
        </p:nvSpPr>
        <p:spPr bwMode="auto">
          <a:xfrm>
            <a:off x="1041797" y="3209925"/>
            <a:ext cx="919163" cy="1281113"/>
          </a:xfrm>
          <a:custGeom>
            <a:avLst/>
            <a:gdLst/>
            <a:ahLst/>
            <a:cxnLst>
              <a:cxn ang="0">
                <a:pos x="277" y="88"/>
              </a:cxn>
              <a:cxn ang="0">
                <a:pos x="13" y="624"/>
              </a:cxn>
              <a:cxn ang="0">
                <a:pos x="197" y="1000"/>
              </a:cxn>
              <a:cxn ang="0">
                <a:pos x="357" y="1064"/>
              </a:cxn>
              <a:cxn ang="0">
                <a:pos x="701" y="928"/>
              </a:cxn>
              <a:cxn ang="0">
                <a:pos x="757" y="648"/>
              </a:cxn>
              <a:cxn ang="0">
                <a:pos x="693" y="96"/>
              </a:cxn>
              <a:cxn ang="0">
                <a:pos x="277" y="88"/>
              </a:cxn>
            </a:cxnLst>
            <a:rect l="0" t="0" r="r" b="b"/>
            <a:pathLst>
              <a:path w="772" h="1076">
                <a:moveTo>
                  <a:pt x="277" y="88"/>
                </a:moveTo>
                <a:cubicBezTo>
                  <a:pt x="164" y="176"/>
                  <a:pt x="26" y="472"/>
                  <a:pt x="13" y="624"/>
                </a:cubicBezTo>
                <a:cubicBezTo>
                  <a:pt x="0" y="776"/>
                  <a:pt x="140" y="927"/>
                  <a:pt x="197" y="1000"/>
                </a:cubicBezTo>
                <a:cubicBezTo>
                  <a:pt x="254" y="1073"/>
                  <a:pt x="273" y="1076"/>
                  <a:pt x="357" y="1064"/>
                </a:cubicBezTo>
                <a:cubicBezTo>
                  <a:pt x="441" y="1052"/>
                  <a:pt x="634" y="997"/>
                  <a:pt x="701" y="928"/>
                </a:cubicBezTo>
                <a:cubicBezTo>
                  <a:pt x="768" y="859"/>
                  <a:pt x="758" y="787"/>
                  <a:pt x="757" y="648"/>
                </a:cubicBezTo>
                <a:cubicBezTo>
                  <a:pt x="756" y="509"/>
                  <a:pt x="772" y="189"/>
                  <a:pt x="693" y="96"/>
                </a:cubicBezTo>
                <a:cubicBezTo>
                  <a:pt x="614" y="3"/>
                  <a:pt x="390" y="0"/>
                  <a:pt x="277" y="88"/>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4" name="Freeform 4" descr="Paper bag"/>
          <p:cNvSpPr>
            <a:spLocks/>
          </p:cNvSpPr>
          <p:nvPr/>
        </p:nvSpPr>
        <p:spPr bwMode="auto">
          <a:xfrm>
            <a:off x="2041922" y="3800475"/>
            <a:ext cx="1338263" cy="938213"/>
          </a:xfrm>
          <a:custGeom>
            <a:avLst/>
            <a:gdLst/>
            <a:ahLst/>
            <a:cxnLst>
              <a:cxn ang="0">
                <a:pos x="277" y="88"/>
              </a:cxn>
              <a:cxn ang="0">
                <a:pos x="13" y="624"/>
              </a:cxn>
              <a:cxn ang="0">
                <a:pos x="197" y="1000"/>
              </a:cxn>
              <a:cxn ang="0">
                <a:pos x="357" y="1064"/>
              </a:cxn>
              <a:cxn ang="0">
                <a:pos x="701" y="928"/>
              </a:cxn>
              <a:cxn ang="0">
                <a:pos x="757" y="648"/>
              </a:cxn>
              <a:cxn ang="0">
                <a:pos x="693" y="96"/>
              </a:cxn>
              <a:cxn ang="0">
                <a:pos x="277" y="88"/>
              </a:cxn>
            </a:cxnLst>
            <a:rect l="0" t="0" r="r" b="b"/>
            <a:pathLst>
              <a:path w="772" h="1076">
                <a:moveTo>
                  <a:pt x="277" y="88"/>
                </a:moveTo>
                <a:cubicBezTo>
                  <a:pt x="164" y="176"/>
                  <a:pt x="26" y="472"/>
                  <a:pt x="13" y="624"/>
                </a:cubicBezTo>
                <a:cubicBezTo>
                  <a:pt x="0" y="776"/>
                  <a:pt x="140" y="927"/>
                  <a:pt x="197" y="1000"/>
                </a:cubicBezTo>
                <a:cubicBezTo>
                  <a:pt x="254" y="1073"/>
                  <a:pt x="273" y="1076"/>
                  <a:pt x="357" y="1064"/>
                </a:cubicBezTo>
                <a:cubicBezTo>
                  <a:pt x="441" y="1052"/>
                  <a:pt x="634" y="997"/>
                  <a:pt x="701" y="928"/>
                </a:cubicBezTo>
                <a:cubicBezTo>
                  <a:pt x="768" y="859"/>
                  <a:pt x="758" y="787"/>
                  <a:pt x="757" y="648"/>
                </a:cubicBezTo>
                <a:cubicBezTo>
                  <a:pt x="756" y="509"/>
                  <a:pt x="772" y="189"/>
                  <a:pt x="693" y="96"/>
                </a:cubicBezTo>
                <a:cubicBezTo>
                  <a:pt x="614" y="3"/>
                  <a:pt x="390" y="0"/>
                  <a:pt x="277" y="88"/>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5" name="Freeform 5" descr="Paper bag"/>
          <p:cNvSpPr>
            <a:spLocks/>
          </p:cNvSpPr>
          <p:nvPr/>
        </p:nvSpPr>
        <p:spPr bwMode="auto">
          <a:xfrm>
            <a:off x="1820467" y="2722960"/>
            <a:ext cx="1201340" cy="1121569"/>
          </a:xfrm>
          <a:custGeom>
            <a:avLst/>
            <a:gdLst/>
            <a:ahLst/>
            <a:cxnLst>
              <a:cxn ang="0">
                <a:pos x="807" y="145"/>
              </a:cxn>
              <a:cxn ang="0">
                <a:pos x="463" y="33"/>
              </a:cxn>
              <a:cxn ang="0">
                <a:pos x="32" y="344"/>
              </a:cxn>
              <a:cxn ang="0">
                <a:pos x="271" y="529"/>
              </a:cxn>
              <a:cxn ang="0">
                <a:pos x="523" y="892"/>
              </a:cxn>
              <a:cxn ang="0">
                <a:pos x="734" y="831"/>
              </a:cxn>
              <a:cxn ang="0">
                <a:pos x="997" y="509"/>
              </a:cxn>
              <a:cxn ang="0">
                <a:pos x="807" y="145"/>
              </a:cxn>
            </a:cxnLst>
            <a:rect l="0" t="0" r="r" b="b"/>
            <a:pathLst>
              <a:path w="1009" h="942">
                <a:moveTo>
                  <a:pt x="807" y="145"/>
                </a:moveTo>
                <a:cubicBezTo>
                  <a:pt x="718" y="66"/>
                  <a:pt x="592" y="0"/>
                  <a:pt x="463" y="33"/>
                </a:cubicBezTo>
                <a:cubicBezTo>
                  <a:pt x="334" y="66"/>
                  <a:pt x="64" y="261"/>
                  <a:pt x="32" y="344"/>
                </a:cubicBezTo>
                <a:cubicBezTo>
                  <a:pt x="0" y="427"/>
                  <a:pt x="189" y="438"/>
                  <a:pt x="271" y="529"/>
                </a:cubicBezTo>
                <a:cubicBezTo>
                  <a:pt x="353" y="620"/>
                  <a:pt x="446" y="842"/>
                  <a:pt x="523" y="892"/>
                </a:cubicBezTo>
                <a:cubicBezTo>
                  <a:pt x="600" y="942"/>
                  <a:pt x="656" y="894"/>
                  <a:pt x="734" y="831"/>
                </a:cubicBezTo>
                <a:cubicBezTo>
                  <a:pt x="814" y="768"/>
                  <a:pt x="985" y="623"/>
                  <a:pt x="997" y="509"/>
                </a:cubicBezTo>
                <a:cubicBezTo>
                  <a:pt x="1009" y="395"/>
                  <a:pt x="916" y="203"/>
                  <a:pt x="807" y="145"/>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6" name="Freeform 6" descr="Paper bag"/>
          <p:cNvSpPr>
            <a:spLocks/>
          </p:cNvSpPr>
          <p:nvPr/>
        </p:nvSpPr>
        <p:spPr bwMode="auto">
          <a:xfrm>
            <a:off x="1126332" y="4548187"/>
            <a:ext cx="1102519" cy="985838"/>
          </a:xfrm>
          <a:custGeom>
            <a:avLst/>
            <a:gdLst/>
            <a:ahLst/>
            <a:cxnLst>
              <a:cxn ang="0">
                <a:pos x="145" y="19"/>
              </a:cxn>
              <a:cxn ang="0">
                <a:pos x="33" y="363"/>
              </a:cxn>
              <a:cxn ang="0">
                <a:pos x="344" y="794"/>
              </a:cxn>
              <a:cxn ang="0">
                <a:pos x="846" y="564"/>
              </a:cxn>
              <a:cxn ang="0">
                <a:pos x="822" y="396"/>
              </a:cxn>
              <a:cxn ang="0">
                <a:pos x="831" y="92"/>
              </a:cxn>
              <a:cxn ang="0">
                <a:pos x="494" y="12"/>
              </a:cxn>
              <a:cxn ang="0">
                <a:pos x="145" y="19"/>
              </a:cxn>
            </a:cxnLst>
            <a:rect l="0" t="0" r="r" b="b"/>
            <a:pathLst>
              <a:path w="926" h="828">
                <a:moveTo>
                  <a:pt x="145" y="19"/>
                </a:moveTo>
                <a:cubicBezTo>
                  <a:pt x="66" y="108"/>
                  <a:pt x="0" y="234"/>
                  <a:pt x="33" y="363"/>
                </a:cubicBezTo>
                <a:cubicBezTo>
                  <a:pt x="66" y="492"/>
                  <a:pt x="208" y="760"/>
                  <a:pt x="344" y="794"/>
                </a:cubicBezTo>
                <a:cubicBezTo>
                  <a:pt x="480" y="828"/>
                  <a:pt x="766" y="630"/>
                  <a:pt x="846" y="564"/>
                </a:cubicBezTo>
                <a:cubicBezTo>
                  <a:pt x="926" y="498"/>
                  <a:pt x="824" y="475"/>
                  <a:pt x="822" y="396"/>
                </a:cubicBezTo>
                <a:cubicBezTo>
                  <a:pt x="820" y="317"/>
                  <a:pt x="886" y="156"/>
                  <a:pt x="831" y="92"/>
                </a:cubicBezTo>
                <a:cubicBezTo>
                  <a:pt x="776" y="28"/>
                  <a:pt x="608" y="24"/>
                  <a:pt x="494" y="12"/>
                </a:cubicBezTo>
                <a:cubicBezTo>
                  <a:pt x="380" y="0"/>
                  <a:pt x="218" y="18"/>
                  <a:pt x="145" y="19"/>
                </a:cubicBezTo>
                <a:close/>
              </a:path>
            </a:pathLst>
          </a:custGeom>
          <a:blipFill dpi="0" rotWithShape="0">
            <a:blip r:embed="rId3" cstate="screen"/>
            <a:srcRect/>
            <a:tile tx="0" ty="0" sx="100000" sy="100000" flip="none" algn="tl"/>
          </a:blipFill>
          <a:ln w="50800" cap="flat" cmpd="sng">
            <a:noFill/>
            <a:prstDash val="solid"/>
            <a:round/>
            <a:headEnd type="none" w="sm" len="sm"/>
            <a:tailEnd type="none" w="med" len="sm"/>
          </a:ln>
          <a:effectLst>
            <a:outerShdw dist="35921" dir="2700000" algn="ctr" rotWithShape="0">
              <a:schemeClr val="bg2"/>
            </a:outerShdw>
          </a:effectLst>
        </p:spPr>
        <p:txBody>
          <a:bodyPr wrap="none" anchor="ctr"/>
          <a:lstStyle/>
          <a:p>
            <a:endParaRPr lang="en-US" sz="2100"/>
          </a:p>
        </p:txBody>
      </p:sp>
      <p:sp>
        <p:nvSpPr>
          <p:cNvPr id="30727" name="Freeform 7"/>
          <p:cNvSpPr>
            <a:spLocks/>
          </p:cNvSpPr>
          <p:nvPr/>
        </p:nvSpPr>
        <p:spPr bwMode="auto">
          <a:xfrm>
            <a:off x="1095376" y="2543175"/>
            <a:ext cx="1003697" cy="2695575"/>
          </a:xfrm>
          <a:custGeom>
            <a:avLst/>
            <a:gdLst/>
            <a:ahLst/>
            <a:cxnLst>
              <a:cxn ang="0">
                <a:pos x="600" y="0"/>
              </a:cxn>
              <a:cxn ang="0">
                <a:pos x="568" y="440"/>
              </a:cxn>
              <a:cxn ang="0">
                <a:pos x="640" y="592"/>
              </a:cxn>
              <a:cxn ang="0">
                <a:pos x="800" y="760"/>
              </a:cxn>
              <a:cxn ang="0">
                <a:pos x="824" y="1208"/>
              </a:cxn>
              <a:cxn ang="0">
                <a:pos x="688" y="1560"/>
              </a:cxn>
              <a:cxn ang="0">
                <a:pos x="312" y="1656"/>
              </a:cxn>
              <a:cxn ang="0">
                <a:pos x="56" y="1752"/>
              </a:cxn>
              <a:cxn ang="0">
                <a:pos x="0" y="2264"/>
              </a:cxn>
            </a:cxnLst>
            <a:rect l="0" t="0" r="r" b="b"/>
            <a:pathLst>
              <a:path w="843" h="2264">
                <a:moveTo>
                  <a:pt x="600" y="0"/>
                </a:moveTo>
                <a:cubicBezTo>
                  <a:pt x="595" y="73"/>
                  <a:pt x="561" y="341"/>
                  <a:pt x="568" y="440"/>
                </a:cubicBezTo>
                <a:cubicBezTo>
                  <a:pt x="575" y="539"/>
                  <a:pt x="601" y="539"/>
                  <a:pt x="640" y="592"/>
                </a:cubicBezTo>
                <a:cubicBezTo>
                  <a:pt x="679" y="645"/>
                  <a:pt x="769" y="657"/>
                  <a:pt x="800" y="760"/>
                </a:cubicBezTo>
                <a:cubicBezTo>
                  <a:pt x="831" y="863"/>
                  <a:pt x="843" y="1075"/>
                  <a:pt x="824" y="1208"/>
                </a:cubicBezTo>
                <a:cubicBezTo>
                  <a:pt x="805" y="1341"/>
                  <a:pt x="773" y="1485"/>
                  <a:pt x="688" y="1560"/>
                </a:cubicBezTo>
                <a:cubicBezTo>
                  <a:pt x="603" y="1635"/>
                  <a:pt x="417" y="1624"/>
                  <a:pt x="312" y="1656"/>
                </a:cubicBezTo>
                <a:cubicBezTo>
                  <a:pt x="207" y="1688"/>
                  <a:pt x="108" y="1651"/>
                  <a:pt x="56" y="1752"/>
                </a:cubicBezTo>
                <a:cubicBezTo>
                  <a:pt x="4" y="1853"/>
                  <a:pt x="12" y="2157"/>
                  <a:pt x="0" y="2264"/>
                </a:cubicBezTo>
              </a:path>
            </a:pathLst>
          </a:custGeom>
          <a:noFill/>
          <a:ln w="12700" cap="flat" cmpd="sng">
            <a:solidFill>
              <a:schemeClr val="tx1"/>
            </a:solidFill>
            <a:prstDash val="solid"/>
            <a:round/>
            <a:headEnd type="none" w="sm" len="sm"/>
            <a:tailEnd type="triangle" w="med" len="sm"/>
          </a:ln>
          <a:effectLst/>
        </p:spPr>
        <p:txBody>
          <a:bodyPr wrap="none" anchor="ctr"/>
          <a:lstStyle/>
          <a:p>
            <a:endParaRPr lang="en-US" sz="2100"/>
          </a:p>
        </p:txBody>
      </p:sp>
      <p:sp>
        <p:nvSpPr>
          <p:cNvPr id="30728" name="Freeform 8"/>
          <p:cNvSpPr>
            <a:spLocks/>
          </p:cNvSpPr>
          <p:nvPr/>
        </p:nvSpPr>
        <p:spPr bwMode="auto">
          <a:xfrm>
            <a:off x="1791891" y="2571750"/>
            <a:ext cx="570309" cy="2543175"/>
          </a:xfrm>
          <a:custGeom>
            <a:avLst/>
            <a:gdLst/>
            <a:ahLst/>
            <a:cxnLst>
              <a:cxn ang="0">
                <a:pos x="63" y="0"/>
              </a:cxn>
              <a:cxn ang="0">
                <a:pos x="31" y="496"/>
              </a:cxn>
              <a:cxn ang="0">
                <a:pos x="247" y="680"/>
              </a:cxn>
              <a:cxn ang="0">
                <a:pos x="391" y="1072"/>
              </a:cxn>
              <a:cxn ang="0">
                <a:pos x="263" y="1344"/>
              </a:cxn>
              <a:cxn ang="0">
                <a:pos x="207" y="1488"/>
              </a:cxn>
              <a:cxn ang="0">
                <a:pos x="231" y="1640"/>
              </a:cxn>
              <a:cxn ang="0">
                <a:pos x="431" y="1824"/>
              </a:cxn>
              <a:cxn ang="0">
                <a:pos x="479" y="2136"/>
              </a:cxn>
            </a:cxnLst>
            <a:rect l="0" t="0" r="r" b="b"/>
            <a:pathLst>
              <a:path w="479" h="2136">
                <a:moveTo>
                  <a:pt x="63" y="0"/>
                </a:moveTo>
                <a:cubicBezTo>
                  <a:pt x="31" y="191"/>
                  <a:pt x="0" y="383"/>
                  <a:pt x="31" y="496"/>
                </a:cubicBezTo>
                <a:cubicBezTo>
                  <a:pt x="62" y="609"/>
                  <a:pt x="187" y="584"/>
                  <a:pt x="247" y="680"/>
                </a:cubicBezTo>
                <a:cubicBezTo>
                  <a:pt x="307" y="776"/>
                  <a:pt x="388" y="961"/>
                  <a:pt x="391" y="1072"/>
                </a:cubicBezTo>
                <a:cubicBezTo>
                  <a:pt x="394" y="1183"/>
                  <a:pt x="294" y="1275"/>
                  <a:pt x="263" y="1344"/>
                </a:cubicBezTo>
                <a:cubicBezTo>
                  <a:pt x="232" y="1413"/>
                  <a:pt x="212" y="1439"/>
                  <a:pt x="207" y="1488"/>
                </a:cubicBezTo>
                <a:cubicBezTo>
                  <a:pt x="202" y="1537"/>
                  <a:pt x="194" y="1584"/>
                  <a:pt x="231" y="1640"/>
                </a:cubicBezTo>
                <a:cubicBezTo>
                  <a:pt x="268" y="1696"/>
                  <a:pt x="390" y="1741"/>
                  <a:pt x="431" y="1824"/>
                </a:cubicBezTo>
                <a:cubicBezTo>
                  <a:pt x="472" y="1907"/>
                  <a:pt x="475" y="2021"/>
                  <a:pt x="479" y="2136"/>
                </a:cubicBezTo>
              </a:path>
            </a:pathLst>
          </a:custGeom>
          <a:noFill/>
          <a:ln w="12700" cap="flat" cmpd="sng">
            <a:solidFill>
              <a:schemeClr val="tx1"/>
            </a:solidFill>
            <a:prstDash val="solid"/>
            <a:round/>
            <a:headEnd type="none" w="sm" len="sm"/>
            <a:tailEnd type="triangle" w="med" len="sm"/>
          </a:ln>
          <a:effectLst/>
        </p:spPr>
        <p:txBody>
          <a:bodyPr wrap="none" anchor="ctr"/>
          <a:lstStyle/>
          <a:p>
            <a:endParaRPr lang="en-US" sz="2100"/>
          </a:p>
        </p:txBody>
      </p:sp>
      <p:sp>
        <p:nvSpPr>
          <p:cNvPr id="30729" name="Text Box 9"/>
          <p:cNvSpPr txBox="1">
            <a:spLocks noChangeArrowheads="1"/>
          </p:cNvSpPr>
          <p:nvPr/>
        </p:nvSpPr>
        <p:spPr bwMode="auto">
          <a:xfrm>
            <a:off x="3851556" y="2250205"/>
            <a:ext cx="2863669" cy="461665"/>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Transport to a surface</a:t>
            </a:r>
          </a:p>
        </p:txBody>
      </p:sp>
      <p:sp>
        <p:nvSpPr>
          <p:cNvPr id="30730" name="Text Box 10"/>
          <p:cNvSpPr txBox="1">
            <a:spLocks noChangeArrowheads="1"/>
          </p:cNvSpPr>
          <p:nvPr/>
        </p:nvSpPr>
        <p:spPr bwMode="auto">
          <a:xfrm>
            <a:off x="3870607" y="4098055"/>
            <a:ext cx="1617751" cy="461665"/>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Attachment</a:t>
            </a:r>
          </a:p>
        </p:txBody>
      </p:sp>
      <p:sp>
        <p:nvSpPr>
          <p:cNvPr id="30731" name="Text Box 11"/>
          <p:cNvSpPr txBox="1">
            <a:spLocks noChangeArrowheads="1"/>
          </p:cNvSpPr>
          <p:nvPr/>
        </p:nvSpPr>
        <p:spPr bwMode="auto">
          <a:xfrm>
            <a:off x="4118256" y="2685973"/>
            <a:ext cx="2329420"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Molecular diffusion</a:t>
            </a:r>
          </a:p>
        </p:txBody>
      </p:sp>
      <p:sp>
        <p:nvSpPr>
          <p:cNvPr id="30732" name="Text Box 12"/>
          <p:cNvSpPr txBox="1">
            <a:spLocks noChangeArrowheads="1"/>
          </p:cNvSpPr>
          <p:nvPr/>
        </p:nvSpPr>
        <p:spPr bwMode="auto">
          <a:xfrm>
            <a:off x="4118257" y="3016967"/>
            <a:ext cx="889987"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Inertia</a:t>
            </a:r>
          </a:p>
        </p:txBody>
      </p:sp>
      <p:sp>
        <p:nvSpPr>
          <p:cNvPr id="30733" name="Text Box 13"/>
          <p:cNvSpPr txBox="1">
            <a:spLocks noChangeArrowheads="1"/>
          </p:cNvSpPr>
          <p:nvPr/>
        </p:nvSpPr>
        <p:spPr bwMode="auto">
          <a:xfrm>
            <a:off x="4118256" y="3346771"/>
            <a:ext cx="100860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Gravity</a:t>
            </a:r>
          </a:p>
        </p:txBody>
      </p:sp>
      <p:sp>
        <p:nvSpPr>
          <p:cNvPr id="30734" name="Text Box 14"/>
          <p:cNvSpPr txBox="1">
            <a:spLocks noChangeArrowheads="1"/>
          </p:cNvSpPr>
          <p:nvPr/>
        </p:nvSpPr>
        <p:spPr bwMode="auto">
          <a:xfrm>
            <a:off x="4118256" y="3676573"/>
            <a:ext cx="1601657" cy="415498"/>
          </a:xfrm>
          <a:prstGeom prst="rect">
            <a:avLst/>
          </a:prstGeom>
          <a:noFill/>
          <a:ln w="12700">
            <a:noFill/>
            <a:miter lim="800000"/>
            <a:headEnd type="none" w="lg" len="med"/>
            <a:tailEnd type="none" w="lg" len="med"/>
          </a:ln>
          <a:effectLst/>
        </p:spPr>
        <p:txBody>
          <a:bodyPr wrap="none">
            <a:spAutoFit/>
          </a:bodyPr>
          <a:lstStyle/>
          <a:p>
            <a:r>
              <a:rPr lang="en-US" sz="2100" dirty="0">
                <a:solidFill>
                  <a:schemeClr val="folHlink"/>
                </a:solidFill>
              </a:rPr>
              <a:t>Interception</a:t>
            </a:r>
          </a:p>
        </p:txBody>
      </p:sp>
      <p:sp>
        <p:nvSpPr>
          <p:cNvPr id="30735" name="Text Box 15"/>
          <p:cNvSpPr txBox="1">
            <a:spLocks noChangeArrowheads="1"/>
          </p:cNvSpPr>
          <p:nvPr/>
        </p:nvSpPr>
        <p:spPr bwMode="auto">
          <a:xfrm>
            <a:off x="4194457" y="4524298"/>
            <a:ext cx="117371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Straining</a:t>
            </a:r>
          </a:p>
        </p:txBody>
      </p:sp>
      <p:sp>
        <p:nvSpPr>
          <p:cNvPr id="30737" name="Line 17"/>
          <p:cNvSpPr>
            <a:spLocks noChangeShapeType="1"/>
          </p:cNvSpPr>
          <p:nvPr/>
        </p:nvSpPr>
        <p:spPr bwMode="auto">
          <a:xfrm>
            <a:off x="3939662" y="2626442"/>
            <a:ext cx="2662238" cy="0"/>
          </a:xfrm>
          <a:prstGeom prst="line">
            <a:avLst/>
          </a:prstGeom>
          <a:noFill/>
          <a:ln w="12700">
            <a:solidFill>
              <a:schemeClr val="tx1"/>
            </a:solidFill>
            <a:round/>
            <a:headEnd type="none" w="lg" len="med"/>
            <a:tailEnd type="none" w="lg" len="med"/>
          </a:ln>
          <a:effectLst/>
        </p:spPr>
        <p:txBody>
          <a:bodyPr anchor="ctr">
            <a:spAutoFit/>
          </a:bodyPr>
          <a:lstStyle/>
          <a:p>
            <a:endParaRPr lang="en-US" sz="2100"/>
          </a:p>
        </p:txBody>
      </p:sp>
      <p:sp>
        <p:nvSpPr>
          <p:cNvPr id="30738" name="Line 18"/>
          <p:cNvSpPr>
            <a:spLocks noChangeShapeType="1"/>
          </p:cNvSpPr>
          <p:nvPr/>
        </p:nvSpPr>
        <p:spPr bwMode="auto">
          <a:xfrm>
            <a:off x="4187312" y="3007442"/>
            <a:ext cx="2133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39" name="Line 19"/>
          <p:cNvSpPr>
            <a:spLocks noChangeShapeType="1"/>
          </p:cNvSpPr>
          <p:nvPr/>
        </p:nvSpPr>
        <p:spPr bwMode="auto">
          <a:xfrm>
            <a:off x="4168262" y="3331292"/>
            <a:ext cx="7239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0" name="Line 20"/>
          <p:cNvSpPr>
            <a:spLocks noChangeShapeType="1"/>
          </p:cNvSpPr>
          <p:nvPr/>
        </p:nvSpPr>
        <p:spPr bwMode="auto">
          <a:xfrm>
            <a:off x="4187312" y="3674192"/>
            <a:ext cx="78105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1" name="Line 21"/>
          <p:cNvSpPr>
            <a:spLocks noChangeShapeType="1"/>
          </p:cNvSpPr>
          <p:nvPr/>
        </p:nvSpPr>
        <p:spPr bwMode="auto">
          <a:xfrm>
            <a:off x="4168262" y="3998042"/>
            <a:ext cx="1447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2" name="Line 22"/>
          <p:cNvSpPr>
            <a:spLocks noChangeShapeType="1"/>
          </p:cNvSpPr>
          <p:nvPr/>
        </p:nvSpPr>
        <p:spPr bwMode="auto">
          <a:xfrm>
            <a:off x="3920612" y="4455242"/>
            <a:ext cx="1447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3" name="Line 23"/>
          <p:cNvSpPr>
            <a:spLocks noChangeShapeType="1"/>
          </p:cNvSpPr>
          <p:nvPr/>
        </p:nvSpPr>
        <p:spPr bwMode="auto">
          <a:xfrm>
            <a:off x="4263512" y="4845767"/>
            <a:ext cx="9906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5" name="Line 25"/>
          <p:cNvSpPr>
            <a:spLocks noChangeShapeType="1"/>
          </p:cNvSpPr>
          <p:nvPr/>
        </p:nvSpPr>
        <p:spPr bwMode="auto">
          <a:xfrm>
            <a:off x="696516" y="3039666"/>
            <a:ext cx="519113" cy="415528"/>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sp>
        <p:nvSpPr>
          <p:cNvPr id="30747" name="Text Box 27"/>
          <p:cNvSpPr txBox="1">
            <a:spLocks noChangeArrowheads="1"/>
          </p:cNvSpPr>
          <p:nvPr/>
        </p:nvSpPr>
        <p:spPr bwMode="auto">
          <a:xfrm>
            <a:off x="228600" y="2602707"/>
            <a:ext cx="1258678" cy="461665"/>
          </a:xfrm>
          <a:prstGeom prst="rect">
            <a:avLst/>
          </a:prstGeom>
          <a:noFill/>
          <a:ln w="12700">
            <a:noFill/>
            <a:miter lim="800000"/>
            <a:headEnd type="none" w="lg" len="med"/>
            <a:tailEnd type="none" w="lg" len="med"/>
          </a:ln>
          <a:effectLst/>
        </p:spPr>
        <p:txBody>
          <a:bodyPr wrap="none">
            <a:spAutoFit/>
          </a:bodyPr>
          <a:lstStyle/>
          <a:p>
            <a:r>
              <a:rPr lang="en-US" sz="2400" b="0" dirty="0">
                <a:solidFill>
                  <a:schemeClr val="folHlink"/>
                </a:solidFill>
              </a:rPr>
              <a:t>collector</a:t>
            </a:r>
          </a:p>
        </p:txBody>
      </p:sp>
      <p:sp>
        <p:nvSpPr>
          <p:cNvPr id="30748" name="Line 28"/>
          <p:cNvSpPr>
            <a:spLocks noChangeShapeType="1"/>
          </p:cNvSpPr>
          <p:nvPr/>
        </p:nvSpPr>
        <p:spPr bwMode="auto">
          <a:xfrm>
            <a:off x="239317" y="2945606"/>
            <a:ext cx="116324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30749" name="Text Box 29"/>
          <p:cNvSpPr txBox="1">
            <a:spLocks noChangeArrowheads="1"/>
          </p:cNvSpPr>
          <p:nvPr/>
        </p:nvSpPr>
        <p:spPr bwMode="auto">
          <a:xfrm>
            <a:off x="4184931" y="4830290"/>
            <a:ext cx="2601994" cy="369332"/>
          </a:xfrm>
          <a:prstGeom prst="rect">
            <a:avLst/>
          </a:prstGeom>
          <a:noFill/>
          <a:ln w="12700">
            <a:noFill/>
            <a:miter lim="800000"/>
            <a:headEnd type="none" w="lg" len="med"/>
            <a:tailEnd type="none" w="lg" len="med"/>
          </a:ln>
          <a:effectLst/>
        </p:spPr>
        <p:txBody>
          <a:bodyPr wrap="none">
            <a:spAutoFit/>
          </a:bodyPr>
          <a:lstStyle/>
          <a:p>
            <a:r>
              <a:rPr lang="en-US" sz="1800" dirty="0">
                <a:solidFill>
                  <a:schemeClr val="folHlink"/>
                </a:solidFill>
              </a:rPr>
              <a:t>Coagulant nanoparticles</a:t>
            </a:r>
          </a:p>
        </p:txBody>
      </p:sp>
      <p:sp>
        <p:nvSpPr>
          <p:cNvPr id="30750" name="Line 30"/>
          <p:cNvSpPr>
            <a:spLocks noChangeShapeType="1"/>
          </p:cNvSpPr>
          <p:nvPr/>
        </p:nvSpPr>
        <p:spPr bwMode="auto">
          <a:xfrm>
            <a:off x="4253988" y="5151758"/>
            <a:ext cx="1928449"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
        <p:nvSpPr>
          <p:cNvPr id="30" name="Text Box 13"/>
          <p:cNvSpPr txBox="1">
            <a:spLocks noChangeArrowheads="1"/>
          </p:cNvSpPr>
          <p:nvPr/>
        </p:nvSpPr>
        <p:spPr bwMode="auto">
          <a:xfrm>
            <a:off x="4232556" y="5185967"/>
            <a:ext cx="1008609" cy="415498"/>
          </a:xfrm>
          <a:prstGeom prst="rect">
            <a:avLst/>
          </a:prstGeom>
          <a:noFill/>
          <a:ln w="12700">
            <a:noFill/>
            <a:miter lim="800000"/>
            <a:headEnd type="none" w="lg" len="med"/>
            <a:tailEnd type="none" w="lg" len="med"/>
          </a:ln>
          <a:effectLst/>
        </p:spPr>
        <p:txBody>
          <a:bodyPr wrap="none">
            <a:spAutoFit/>
          </a:bodyPr>
          <a:lstStyle/>
          <a:p>
            <a:r>
              <a:rPr lang="en-US" sz="2100" b="0" dirty="0">
                <a:solidFill>
                  <a:schemeClr val="folHlink"/>
                </a:solidFill>
              </a:rPr>
              <a:t>Gravity</a:t>
            </a:r>
          </a:p>
        </p:txBody>
      </p:sp>
      <p:sp>
        <p:nvSpPr>
          <p:cNvPr id="31" name="Line 24"/>
          <p:cNvSpPr>
            <a:spLocks noChangeShapeType="1"/>
          </p:cNvSpPr>
          <p:nvPr/>
        </p:nvSpPr>
        <p:spPr bwMode="auto">
          <a:xfrm>
            <a:off x="4270272" y="5529980"/>
            <a:ext cx="1400373"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3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3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3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3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3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4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build="p" autoUpdateAnimBg="0"/>
      <p:bldP spid="30730" grpId="0" build="p" autoUpdateAnimBg="0"/>
      <p:bldP spid="30731" grpId="0" build="p" autoUpdateAnimBg="0"/>
      <p:bldP spid="30732" grpId="0" build="p" autoUpdateAnimBg="0"/>
      <p:bldP spid="30733" grpId="0" build="p" autoUpdateAnimBg="0"/>
      <p:bldP spid="30734" grpId="0" build="p" autoUpdateAnimBg="0"/>
      <p:bldP spid="30735" grpId="0" build="p" autoUpdateAnimBg="0"/>
      <p:bldP spid="30747" grpId="0" build="p" autoUpdateAnimBg="0"/>
      <p:bldP spid="30749" grpId="0" build="p" autoUpdateAnimBg="0"/>
      <p:bldP spid="3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p:txBody>
          <a:bodyPr/>
          <a:lstStyle/>
          <a:p>
            <a:r>
              <a:rPr lang="en-US"/>
              <a:t>Graphing Filter Performance</a:t>
            </a:r>
          </a:p>
        </p:txBody>
      </p:sp>
      <p:graphicFrame>
        <p:nvGraphicFramePr>
          <p:cNvPr id="248837" name="Object 5"/>
          <p:cNvGraphicFramePr>
            <a:graphicFrameLocks noChangeAspect="1"/>
          </p:cNvGraphicFramePr>
          <p:nvPr/>
        </p:nvGraphicFramePr>
        <p:xfrm>
          <a:off x="509588" y="2157413"/>
          <a:ext cx="3851275" cy="3013075"/>
        </p:xfrm>
        <a:graphic>
          <a:graphicData uri="http://schemas.openxmlformats.org/presentationml/2006/ole">
            <mc:AlternateContent xmlns:mc="http://schemas.openxmlformats.org/markup-compatibility/2006">
              <mc:Choice xmlns:v="urn:schemas-microsoft-com:vml" Requires="v">
                <p:oleObj spid="_x0000_s248960" name="Mathcad" r:id="rId4" imgW="2714760" imgH="2124000" progId="Mathcad">
                  <p:embed/>
                </p:oleObj>
              </mc:Choice>
              <mc:Fallback>
                <p:oleObj name="Mathcad" r:id="rId4" imgW="2714760" imgH="2124000" progId="Mathca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88" y="2157413"/>
                        <a:ext cx="3851275" cy="301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8838" name="Object 6"/>
          <p:cNvGraphicFramePr>
            <a:graphicFrameLocks noChangeAspect="1"/>
          </p:cNvGraphicFramePr>
          <p:nvPr/>
        </p:nvGraphicFramePr>
        <p:xfrm>
          <a:off x="5091113" y="1690688"/>
          <a:ext cx="3810000" cy="2638425"/>
        </p:xfrm>
        <a:graphic>
          <a:graphicData uri="http://schemas.openxmlformats.org/presentationml/2006/ole">
            <mc:AlternateContent xmlns:mc="http://schemas.openxmlformats.org/markup-compatibility/2006">
              <mc:Choice xmlns:v="urn:schemas-microsoft-com:vml" Requires="v">
                <p:oleObj spid="_x0000_s248961" name="Mathcad" r:id="rId6" imgW="2847960" imgH="1971720" progId="Mathcad">
                  <p:embed/>
                </p:oleObj>
              </mc:Choice>
              <mc:Fallback>
                <p:oleObj name="Mathcad" r:id="rId6" imgW="2847960" imgH="1971720" progId="Mathca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1113" y="1690688"/>
                        <a:ext cx="3810000" cy="2638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39" name="Line 7"/>
          <p:cNvSpPr>
            <a:spLocks noChangeShapeType="1"/>
          </p:cNvSpPr>
          <p:nvPr/>
        </p:nvSpPr>
        <p:spPr bwMode="auto">
          <a:xfrm flipV="1">
            <a:off x="1384300" y="2384425"/>
            <a:ext cx="3138488" cy="2027238"/>
          </a:xfrm>
          <a:prstGeom prst="line">
            <a:avLst/>
          </a:prstGeom>
          <a:noFill/>
          <a:ln w="12700">
            <a:solidFill>
              <a:schemeClr val="folHlink"/>
            </a:solidFill>
            <a:round/>
            <a:headEnd type="none" w="lg" len="med"/>
            <a:tailEnd type="triangle" w="lg" len="med"/>
          </a:ln>
          <a:effectLst/>
        </p:spPr>
        <p:txBody>
          <a:bodyPr wrap="none" anchor="ctr">
            <a:spAutoFit/>
          </a:bodyPr>
          <a:lstStyle/>
          <a:p>
            <a:endParaRPr lang="en-US"/>
          </a:p>
        </p:txBody>
      </p:sp>
      <p:pic>
        <p:nvPicPr>
          <p:cNvPr id="248840" name="Picture 8"/>
          <p:cNvPicPr>
            <a:picLocks noChangeAspect="1" noChangeArrowheads="1"/>
          </p:cNvPicPr>
          <p:nvPr/>
        </p:nvPicPr>
        <p:blipFill>
          <a:blip r:embed="rId8" cstate="screen"/>
          <a:srcRect/>
          <a:stretch>
            <a:fillRect/>
          </a:stretch>
        </p:blipFill>
        <p:spPr bwMode="auto">
          <a:xfrm>
            <a:off x="6227763" y="1927225"/>
            <a:ext cx="2438400" cy="739775"/>
          </a:xfrm>
          <a:prstGeom prst="rect">
            <a:avLst/>
          </a:prstGeom>
          <a:noFill/>
          <a:ln w="12700">
            <a:noFill/>
            <a:miter lim="800000"/>
            <a:headEnd type="none" w="lg" len="med"/>
            <a:tailEnd type="none" w="lg" len="med"/>
          </a:ln>
          <a:effectLst/>
        </p:spPr>
      </p:pic>
      <p:sp>
        <p:nvSpPr>
          <p:cNvPr id="248841" name="Text Box 9"/>
          <p:cNvSpPr txBox="1">
            <a:spLocks noChangeArrowheads="1"/>
          </p:cNvSpPr>
          <p:nvPr/>
        </p:nvSpPr>
        <p:spPr bwMode="auto">
          <a:xfrm>
            <a:off x="747713" y="5057775"/>
            <a:ext cx="3521075" cy="1187450"/>
          </a:xfrm>
          <a:prstGeom prst="rect">
            <a:avLst/>
          </a:prstGeom>
          <a:noFill/>
          <a:ln w="12700">
            <a:noFill/>
            <a:miter lim="800000"/>
            <a:headEnd type="none" w="lg" len="med"/>
            <a:tailEnd type="none" w="lg" len="med"/>
          </a:ln>
          <a:effectLst/>
        </p:spPr>
        <p:txBody>
          <a:bodyPr>
            <a:spAutoFit/>
          </a:bodyPr>
          <a:lstStyle/>
          <a:p>
            <a:r>
              <a:rPr lang="en-US" sz="2400"/>
              <a:t>This graph gives the impression that you can reach 100% removal</a:t>
            </a:r>
          </a:p>
        </p:txBody>
      </p:sp>
      <p:graphicFrame>
        <p:nvGraphicFramePr>
          <p:cNvPr id="248842" name="Object 10"/>
          <p:cNvGraphicFramePr>
            <a:graphicFrameLocks noChangeAspect="1"/>
          </p:cNvGraphicFramePr>
          <p:nvPr/>
        </p:nvGraphicFramePr>
        <p:xfrm>
          <a:off x="5427663" y="4084638"/>
          <a:ext cx="3405187" cy="2430462"/>
        </p:xfrm>
        <a:graphic>
          <a:graphicData uri="http://schemas.openxmlformats.org/presentationml/2006/ole">
            <mc:AlternateContent xmlns:mc="http://schemas.openxmlformats.org/markup-compatibility/2006">
              <mc:Choice xmlns:v="urn:schemas-microsoft-com:vml" Requires="v">
                <p:oleObj spid="_x0000_s248962" name="Mathcad" r:id="rId9" imgW="2762280" imgH="1971720" progId="Mathcad">
                  <p:embed/>
                </p:oleObj>
              </mc:Choice>
              <mc:Fallback>
                <p:oleObj name="Mathcad" r:id="rId9" imgW="2762280" imgH="1971720" progId="Mathcad">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27663" y="4084638"/>
                        <a:ext cx="3405187" cy="2430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843" name="Text Box 11"/>
          <p:cNvSpPr txBox="1">
            <a:spLocks noChangeArrowheads="1"/>
          </p:cNvSpPr>
          <p:nvPr/>
        </p:nvSpPr>
        <p:spPr bwMode="auto">
          <a:xfrm>
            <a:off x="4826000" y="6338888"/>
            <a:ext cx="4111625" cy="519112"/>
          </a:xfrm>
          <a:prstGeom prst="rect">
            <a:avLst/>
          </a:prstGeom>
          <a:noFill/>
          <a:ln w="12700">
            <a:noFill/>
            <a:miter lim="800000"/>
            <a:headEnd type="none" w="lg" len="med"/>
            <a:tailEnd type="none" w="lg" len="med"/>
          </a:ln>
          <a:effectLst/>
        </p:spPr>
        <p:txBody>
          <a:bodyPr wrap="none">
            <a:spAutoFit/>
          </a:bodyPr>
          <a:lstStyle/>
          <a:p>
            <a:r>
              <a:rPr lang="en-US"/>
              <a:t>Where is 99.9% removal?</a:t>
            </a:r>
          </a:p>
        </p:txBody>
      </p:sp>
      <p:sp>
        <p:nvSpPr>
          <p:cNvPr id="248844" name="Oval 12"/>
          <p:cNvSpPr>
            <a:spLocks noChangeArrowheads="1"/>
          </p:cNvSpPr>
          <p:nvPr/>
        </p:nvSpPr>
        <p:spPr bwMode="auto">
          <a:xfrm>
            <a:off x="4052888" y="2408238"/>
            <a:ext cx="88900" cy="88900"/>
          </a:xfrm>
          <a:prstGeom prst="ellipse">
            <a:avLst/>
          </a:prstGeom>
          <a:solidFill>
            <a:schemeClr val="accent2"/>
          </a:solidFill>
          <a:ln w="12700">
            <a:solidFill>
              <a:schemeClr val="accent1"/>
            </a:solidFill>
            <a:round/>
            <a:headEnd type="none" w="lg" len="med"/>
            <a:tailEnd type="none" w="lg" len="med"/>
          </a:ln>
          <a:effectLst/>
        </p:spPr>
        <p:txBody>
          <a:bodyPr wrap="none" anchor="ctr">
            <a:spAutoFit/>
          </a:bodyPr>
          <a:lstStyle/>
          <a:p>
            <a:endParaRPr lang="en-US"/>
          </a:p>
        </p:txBody>
      </p:sp>
      <p:sp>
        <p:nvSpPr>
          <p:cNvPr id="248845" name="Oval 13"/>
          <p:cNvSpPr>
            <a:spLocks noChangeArrowheads="1"/>
          </p:cNvSpPr>
          <p:nvPr/>
        </p:nvSpPr>
        <p:spPr bwMode="auto">
          <a:xfrm>
            <a:off x="8555038" y="4265613"/>
            <a:ext cx="88900" cy="88900"/>
          </a:xfrm>
          <a:prstGeom prst="ellipse">
            <a:avLst/>
          </a:prstGeom>
          <a:solidFill>
            <a:schemeClr val="accent2"/>
          </a:solidFill>
          <a:ln w="12700">
            <a:solidFill>
              <a:schemeClr val="accent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8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88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88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8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8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animBg="1"/>
      <p:bldP spid="248841" grpId="0"/>
      <p:bldP spid="248843" grpId="0"/>
      <p:bldP spid="248844" grpId="0" animBg="1"/>
      <p:bldP spid="2488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Developing a Filtration Model</a:t>
            </a:r>
          </a:p>
        </p:txBody>
      </p:sp>
      <p:sp>
        <p:nvSpPr>
          <p:cNvPr id="285699" name="Rectangle 3"/>
          <p:cNvSpPr>
            <a:spLocks noGrp="1" noChangeArrowheads="1"/>
          </p:cNvSpPr>
          <p:nvPr>
            <p:ph idx="1"/>
          </p:nvPr>
        </p:nvSpPr>
        <p:spPr/>
        <p:txBody>
          <a:bodyPr/>
          <a:lstStyle/>
          <a:p>
            <a:r>
              <a:rPr lang="en-US"/>
              <a:t>Iwasaki (1937) developed relationships describing the performance of deep bed filters.</a:t>
            </a:r>
          </a:p>
        </p:txBody>
      </p:sp>
      <p:graphicFrame>
        <p:nvGraphicFramePr>
          <p:cNvPr id="285700" name="Object 4"/>
          <p:cNvGraphicFramePr>
            <a:graphicFrameLocks noChangeAspect="1"/>
          </p:cNvGraphicFramePr>
          <p:nvPr/>
        </p:nvGraphicFramePr>
        <p:xfrm>
          <a:off x="492125" y="3527425"/>
          <a:ext cx="1422400" cy="736600"/>
        </p:xfrm>
        <a:graphic>
          <a:graphicData uri="http://schemas.openxmlformats.org/presentationml/2006/ole">
            <mc:AlternateContent xmlns:mc="http://schemas.openxmlformats.org/markup-compatibility/2006">
              <mc:Choice xmlns:v="urn:schemas-microsoft-com:vml" Requires="v">
                <p:oleObj spid="_x0000_s285943" name="Equation" r:id="rId4" imgW="1422360" imgH="736560" progId="Equation.DSMT4">
                  <p:embed/>
                </p:oleObj>
              </mc:Choice>
              <mc:Fallback>
                <p:oleObj name="Equation" r:id="rId4" imgW="1422360" imgH="7365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3527425"/>
                        <a:ext cx="14224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1" name="Text Box 5"/>
          <p:cNvSpPr txBox="1">
            <a:spLocks noChangeArrowheads="1"/>
          </p:cNvSpPr>
          <p:nvPr/>
        </p:nvSpPr>
        <p:spPr bwMode="auto">
          <a:xfrm>
            <a:off x="407988" y="4452938"/>
            <a:ext cx="5414962" cy="1187450"/>
          </a:xfrm>
          <a:prstGeom prst="rect">
            <a:avLst/>
          </a:prstGeom>
          <a:noFill/>
          <a:ln w="12700">
            <a:noFill/>
            <a:miter lim="800000"/>
            <a:headEnd type="none" w="lg" len="med"/>
            <a:tailEnd type="none" w="lg" len="med"/>
          </a:ln>
          <a:effectLst/>
        </p:spPr>
        <p:txBody>
          <a:bodyPr wrap="none">
            <a:spAutoFit/>
          </a:bodyPr>
          <a:lstStyle/>
          <a:p>
            <a:r>
              <a:rPr lang="en-US" sz="2400" b="0"/>
              <a:t>C is the particle concentration [number/L</a:t>
            </a:r>
            <a:r>
              <a:rPr lang="en-US" sz="2400" b="0" baseline="30000"/>
              <a:t>3</a:t>
            </a:r>
            <a:r>
              <a:rPr lang="en-US" sz="2400" b="0"/>
              <a:t>]</a:t>
            </a:r>
          </a:p>
          <a:p>
            <a:r>
              <a:rPr lang="en-US" sz="2400" b="0">
                <a:latin typeface="Symbol" pitchFamily="18" charset="2"/>
              </a:rPr>
              <a:t>l</a:t>
            </a:r>
            <a:r>
              <a:rPr lang="en-US" sz="2400" b="0" baseline="-25000"/>
              <a:t>0</a:t>
            </a:r>
            <a:r>
              <a:rPr lang="en-US" sz="2400" b="0"/>
              <a:t> is the initial filter coefficient [1/L]</a:t>
            </a:r>
          </a:p>
          <a:p>
            <a:r>
              <a:rPr lang="en-US" sz="2400" b="0"/>
              <a:t>z is the media depth [L]</a:t>
            </a:r>
          </a:p>
        </p:txBody>
      </p:sp>
      <p:sp>
        <p:nvSpPr>
          <p:cNvPr id="285702" name="Text Box 6"/>
          <p:cNvSpPr txBox="1">
            <a:spLocks noChangeArrowheads="1"/>
          </p:cNvSpPr>
          <p:nvPr/>
        </p:nvSpPr>
        <p:spPr bwMode="auto">
          <a:xfrm>
            <a:off x="241300" y="5838825"/>
            <a:ext cx="6796088" cy="822325"/>
          </a:xfrm>
          <a:prstGeom prst="rect">
            <a:avLst/>
          </a:prstGeom>
          <a:noFill/>
          <a:ln w="12700">
            <a:noFill/>
            <a:miter lim="800000"/>
            <a:headEnd type="none" w="lg" len="med"/>
            <a:tailEnd type="none" w="lg" len="med"/>
          </a:ln>
          <a:effectLst/>
        </p:spPr>
        <p:txBody>
          <a:bodyPr>
            <a:spAutoFit/>
          </a:bodyPr>
          <a:lstStyle/>
          <a:p>
            <a:r>
              <a:rPr lang="en-US" sz="2400" b="0">
                <a:solidFill>
                  <a:schemeClr val="folHlink"/>
                </a:solidFill>
              </a:rPr>
              <a:t>The particle’s chances of being caught are the same at all depths in the filter; </a:t>
            </a:r>
            <a:r>
              <a:rPr lang="en-US" sz="2400" b="0" i="1">
                <a:solidFill>
                  <a:schemeClr val="folHlink"/>
                </a:solidFill>
              </a:rPr>
              <a:t>pC*</a:t>
            </a:r>
            <a:r>
              <a:rPr lang="en-US" sz="2400" b="0">
                <a:solidFill>
                  <a:schemeClr val="folHlink"/>
                </a:solidFill>
              </a:rPr>
              <a:t> is proportional to depth</a:t>
            </a:r>
          </a:p>
        </p:txBody>
      </p:sp>
      <p:graphicFrame>
        <p:nvGraphicFramePr>
          <p:cNvPr id="285703" name="Object 7"/>
          <p:cNvGraphicFramePr>
            <a:graphicFrameLocks noChangeAspect="1"/>
          </p:cNvGraphicFramePr>
          <p:nvPr/>
        </p:nvGraphicFramePr>
        <p:xfrm>
          <a:off x="2439988" y="3568700"/>
          <a:ext cx="1485900" cy="736600"/>
        </p:xfrm>
        <a:graphic>
          <a:graphicData uri="http://schemas.openxmlformats.org/presentationml/2006/ole">
            <mc:AlternateContent xmlns:mc="http://schemas.openxmlformats.org/markup-compatibility/2006">
              <mc:Choice xmlns:v="urn:schemas-microsoft-com:vml" Requires="v">
                <p:oleObj spid="_x0000_s285944" name="Equation" r:id="rId6" imgW="1485720" imgH="736560" progId="Equation.DSMT4">
                  <p:embed/>
                </p:oleObj>
              </mc:Choice>
              <mc:Fallback>
                <p:oleObj name="Equation" r:id="rId6" imgW="1485720" imgH="73656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9988" y="3568700"/>
                        <a:ext cx="14859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5704" name="Rectangle 8"/>
          <p:cNvSpPr>
            <a:spLocks noChangeArrowheads="1"/>
          </p:cNvSpPr>
          <p:nvPr/>
        </p:nvSpPr>
        <p:spPr bwMode="auto">
          <a:xfrm>
            <a:off x="0" y="3224213"/>
            <a:ext cx="9144000" cy="0"/>
          </a:xfrm>
          <a:prstGeom prst="rect">
            <a:avLst/>
          </a:prstGeom>
          <a:noFill/>
          <a:ln w="12700">
            <a:noFill/>
            <a:miter lim="800000"/>
            <a:headEnd type="none" w="lg" len="med"/>
            <a:tailEnd type="none" w="lg" len="med"/>
          </a:ln>
          <a:effectLst/>
        </p:spPr>
        <p:txBody>
          <a:bodyPr wrap="none" anchor="ctr">
            <a:spAutoFit/>
          </a:bodyPr>
          <a:lstStyle/>
          <a:p>
            <a:endParaRPr lang="en-US"/>
          </a:p>
        </p:txBody>
      </p:sp>
      <p:graphicFrame>
        <p:nvGraphicFramePr>
          <p:cNvPr id="285705" name="Object 9"/>
          <p:cNvGraphicFramePr>
            <a:graphicFrameLocks noChangeAspect="1"/>
          </p:cNvGraphicFramePr>
          <p:nvPr/>
        </p:nvGraphicFramePr>
        <p:xfrm>
          <a:off x="4370388" y="3432175"/>
          <a:ext cx="1892300" cy="927100"/>
        </p:xfrm>
        <a:graphic>
          <a:graphicData uri="http://schemas.openxmlformats.org/presentationml/2006/ole">
            <mc:AlternateContent xmlns:mc="http://schemas.openxmlformats.org/markup-compatibility/2006">
              <mc:Choice xmlns:v="urn:schemas-microsoft-com:vml" Requires="v">
                <p:oleObj spid="_x0000_s285945" name="Equation" r:id="rId8" imgW="1892160" imgH="927000" progId="Equation.DSMT4">
                  <p:embed/>
                </p:oleObj>
              </mc:Choice>
              <mc:Fallback>
                <p:oleObj name="Equation" r:id="rId8" imgW="1892160" imgH="9270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0388" y="3432175"/>
                        <a:ext cx="18923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6" name="Object 10"/>
          <p:cNvGraphicFramePr>
            <a:graphicFrameLocks noChangeAspect="1"/>
          </p:cNvGraphicFramePr>
          <p:nvPr/>
        </p:nvGraphicFramePr>
        <p:xfrm>
          <a:off x="6838950" y="3465513"/>
          <a:ext cx="1803400" cy="914400"/>
        </p:xfrm>
        <a:graphic>
          <a:graphicData uri="http://schemas.openxmlformats.org/presentationml/2006/ole">
            <mc:AlternateContent xmlns:mc="http://schemas.openxmlformats.org/markup-compatibility/2006">
              <mc:Choice xmlns:v="urn:schemas-microsoft-com:vml" Requires="v">
                <p:oleObj spid="_x0000_s285946" name="Equation" r:id="rId10" imgW="1803240" imgH="914400" progId="Equation.DSMT4">
                  <p:embed/>
                </p:oleObj>
              </mc:Choice>
              <mc:Fallback>
                <p:oleObj name="Equation" r:id="rId10" imgW="1803240" imgH="9144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38950" y="3465513"/>
                        <a:ext cx="180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7" name="Object 11"/>
          <p:cNvGraphicFramePr>
            <a:graphicFrameLocks noChangeAspect="1"/>
          </p:cNvGraphicFramePr>
          <p:nvPr/>
        </p:nvGraphicFramePr>
        <p:xfrm>
          <a:off x="5200650" y="4738688"/>
          <a:ext cx="3746500" cy="914400"/>
        </p:xfrm>
        <a:graphic>
          <a:graphicData uri="http://schemas.openxmlformats.org/presentationml/2006/ole">
            <mc:AlternateContent xmlns:mc="http://schemas.openxmlformats.org/markup-compatibility/2006">
              <mc:Choice xmlns:v="urn:schemas-microsoft-com:vml" Requires="v">
                <p:oleObj spid="_x0000_s285947" name="Equation" r:id="rId12" imgW="3746160" imgH="914400" progId="Equation.DSMT4">
                  <p:embed/>
                </p:oleObj>
              </mc:Choice>
              <mc:Fallback>
                <p:oleObj name="Equation" r:id="rId12" imgW="3746160" imgH="9144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4738688"/>
                        <a:ext cx="37465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5708" name="Object 12"/>
          <p:cNvGraphicFramePr>
            <a:graphicFrameLocks noChangeAspect="1"/>
          </p:cNvGraphicFramePr>
          <p:nvPr/>
        </p:nvGraphicFramePr>
        <p:xfrm>
          <a:off x="7691438" y="5849938"/>
          <a:ext cx="1041400" cy="812800"/>
        </p:xfrm>
        <a:graphic>
          <a:graphicData uri="http://schemas.openxmlformats.org/presentationml/2006/ole">
            <mc:AlternateContent xmlns:mc="http://schemas.openxmlformats.org/markup-compatibility/2006">
              <mc:Choice xmlns:v="urn:schemas-microsoft-com:vml" Requires="v">
                <p:oleObj spid="_x0000_s285948" name="Equation" r:id="rId14" imgW="1041120" imgH="812520" progId="Equation.DSMT4">
                  <p:embed/>
                </p:oleObj>
              </mc:Choice>
              <mc:Fallback>
                <p:oleObj name="Equation" r:id="rId14" imgW="1041120" imgH="812520" progId="Equation.DSMT4">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1438" y="5849938"/>
                        <a:ext cx="10414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London van der Waals</a:t>
            </a:r>
          </a:p>
        </p:txBody>
      </p:sp>
      <p:sp>
        <p:nvSpPr>
          <p:cNvPr id="279555" name="Rectangle 3"/>
          <p:cNvSpPr>
            <a:spLocks noGrp="1" noChangeArrowheads="1"/>
          </p:cNvSpPr>
          <p:nvPr>
            <p:ph idx="1"/>
          </p:nvPr>
        </p:nvSpPr>
        <p:spPr/>
        <p:txBody>
          <a:bodyPr/>
          <a:lstStyle/>
          <a:p>
            <a:r>
              <a:rPr lang="en-US"/>
              <a:t>The London Group is a measure of the attractive force</a:t>
            </a:r>
          </a:p>
          <a:p>
            <a:r>
              <a:rPr lang="en-US"/>
              <a:t>It is only effective at extremely short range (less than 1 nm) and thus is NOT responsible for transport to the collector</a:t>
            </a:r>
          </a:p>
          <a:p>
            <a:pPr lvl="1"/>
            <a:r>
              <a:rPr lang="en-US"/>
              <a:t>H is the Hamaker’s constant</a:t>
            </a:r>
          </a:p>
          <a:p>
            <a:pPr lvl="1"/>
            <a:r>
              <a:rPr lang="en-US"/>
              <a:t> </a:t>
            </a:r>
          </a:p>
          <a:p>
            <a:endParaRPr lang="en-US"/>
          </a:p>
        </p:txBody>
      </p:sp>
      <p:graphicFrame>
        <p:nvGraphicFramePr>
          <p:cNvPr id="279556" name="Object 4"/>
          <p:cNvGraphicFramePr>
            <a:graphicFrameLocks noChangeAspect="1"/>
          </p:cNvGraphicFramePr>
          <p:nvPr/>
        </p:nvGraphicFramePr>
        <p:xfrm>
          <a:off x="1306513" y="5880100"/>
          <a:ext cx="2003425" cy="831850"/>
        </p:xfrm>
        <a:graphic>
          <a:graphicData uri="http://schemas.openxmlformats.org/presentationml/2006/ole">
            <mc:AlternateContent xmlns:mc="http://schemas.openxmlformats.org/markup-compatibility/2006">
              <mc:Choice xmlns:v="urn:schemas-microsoft-com:vml" Requires="v">
                <p:oleObj spid="_x0000_s279636" name="Equation" r:id="rId4" imgW="1993680" imgH="838080" progId="Equation.DSMT4">
                  <p:embed/>
                </p:oleObj>
              </mc:Choice>
              <mc:Fallback>
                <p:oleObj name="Equation" r:id="rId4" imgW="1993680" imgH="8380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513" y="5880100"/>
                        <a:ext cx="20034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7" name="Object 5"/>
          <p:cNvGraphicFramePr>
            <a:graphicFrameLocks noChangeAspect="1"/>
          </p:cNvGraphicFramePr>
          <p:nvPr/>
        </p:nvGraphicFramePr>
        <p:xfrm>
          <a:off x="1627188" y="5195888"/>
          <a:ext cx="2220912" cy="339725"/>
        </p:xfrm>
        <a:graphic>
          <a:graphicData uri="http://schemas.openxmlformats.org/presentationml/2006/ole">
            <mc:AlternateContent xmlns:mc="http://schemas.openxmlformats.org/markup-compatibility/2006">
              <mc:Choice xmlns:v="urn:schemas-microsoft-com:vml" Requires="v">
                <p:oleObj spid="_x0000_s279637" name="Equation" r:id="rId6" imgW="2209680" imgH="342720" progId="Equation.DSMT4">
                  <p:embed/>
                </p:oleObj>
              </mc:Choice>
              <mc:Fallback>
                <p:oleObj name="Equation" r:id="rId6" imgW="2209680" imgH="34272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7188" y="5195888"/>
                        <a:ext cx="22209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9558" name="Line 6"/>
          <p:cNvSpPr>
            <a:spLocks noChangeShapeType="1"/>
          </p:cNvSpPr>
          <p:nvPr/>
        </p:nvSpPr>
        <p:spPr bwMode="auto">
          <a:xfrm>
            <a:off x="4073525" y="6303963"/>
            <a:ext cx="2397125"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79559" name="Text Box 7"/>
          <p:cNvSpPr txBox="1">
            <a:spLocks noChangeArrowheads="1"/>
          </p:cNvSpPr>
          <p:nvPr/>
        </p:nvSpPr>
        <p:spPr bwMode="auto">
          <a:xfrm>
            <a:off x="3995738" y="5770563"/>
            <a:ext cx="2695575"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Van der Waals force</a:t>
            </a:r>
          </a:p>
        </p:txBody>
      </p:sp>
      <p:sp>
        <p:nvSpPr>
          <p:cNvPr id="279560" name="Text Box 8"/>
          <p:cNvSpPr txBox="1">
            <a:spLocks noChangeArrowheads="1"/>
          </p:cNvSpPr>
          <p:nvPr/>
        </p:nvSpPr>
        <p:spPr bwMode="auto">
          <a:xfrm>
            <a:off x="4578350" y="6367463"/>
            <a:ext cx="1868488"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Viscous force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p:bldP spid="2795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z="4000"/>
              <a:t>What about Electrostatic repulsion/attraction?</a:t>
            </a:r>
          </a:p>
        </p:txBody>
      </p:sp>
      <p:sp>
        <p:nvSpPr>
          <p:cNvPr id="281603" name="Rectangle 3"/>
          <p:cNvSpPr>
            <a:spLocks noGrp="1" noChangeArrowheads="1"/>
          </p:cNvSpPr>
          <p:nvPr>
            <p:ph idx="1"/>
          </p:nvPr>
        </p:nvSpPr>
        <p:spPr/>
        <p:txBody>
          <a:bodyPr/>
          <a:lstStyle/>
          <a:p>
            <a:pPr>
              <a:lnSpc>
                <a:spcPct val="90000"/>
              </a:lnSpc>
            </a:pPr>
            <a:r>
              <a:rPr lang="en-US"/>
              <a:t>Modelers have not succeeded in describing filter performance when electrostatic repulsion is significant</a:t>
            </a:r>
          </a:p>
          <a:p>
            <a:pPr>
              <a:lnSpc>
                <a:spcPct val="90000"/>
              </a:lnSpc>
            </a:pPr>
            <a:r>
              <a:rPr lang="en-US"/>
              <a:t>Models tend to predict no particle removal if electrostatic repulsion is significant.</a:t>
            </a:r>
          </a:p>
          <a:p>
            <a:pPr>
              <a:lnSpc>
                <a:spcPct val="90000"/>
              </a:lnSpc>
            </a:pPr>
            <a:r>
              <a:rPr lang="en-US"/>
              <a:t>Electrostatic repulsion/attraction is only effective at very short distances and thus is involved in attachment, not transport</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Numerical Models</a:t>
            </a:r>
          </a:p>
        </p:txBody>
      </p:sp>
      <p:sp>
        <p:nvSpPr>
          <p:cNvPr id="302083" name="Rectangle 3"/>
          <p:cNvSpPr>
            <a:spLocks noGrp="1" noChangeArrowheads="1"/>
          </p:cNvSpPr>
          <p:nvPr>
            <p:ph idx="1"/>
          </p:nvPr>
        </p:nvSpPr>
        <p:spPr>
          <a:xfrm>
            <a:off x="685800" y="1981200"/>
            <a:ext cx="7772400" cy="3492500"/>
          </a:xfrm>
        </p:spPr>
        <p:txBody>
          <a:bodyPr/>
          <a:lstStyle/>
          <a:p>
            <a:r>
              <a:rPr lang="en-US"/>
              <a:t>Trajectory analysis</a:t>
            </a:r>
          </a:p>
          <a:p>
            <a:r>
              <a:rPr lang="en-US"/>
              <a:t>A series of modeling attempts with refinements over the past decades</a:t>
            </a:r>
          </a:p>
          <a:p>
            <a:r>
              <a:rPr lang="en-US"/>
              <a:t>Began with a “single collector” model that modeled London and electrostatic forces as an attachment efficiency term (</a:t>
            </a:r>
            <a:r>
              <a:rPr lang="en-US">
                <a:latin typeface="Symbol" pitchFamily="18" charset="2"/>
              </a:rPr>
              <a:t>a</a:t>
            </a:r>
            <a:r>
              <a:rPr lang="en-US"/>
              <a:t>)</a:t>
            </a:r>
          </a:p>
        </p:txBody>
      </p:sp>
      <p:graphicFrame>
        <p:nvGraphicFramePr>
          <p:cNvPr id="302084" name="Object 4"/>
          <p:cNvGraphicFramePr>
            <a:graphicFrameLocks noChangeAspect="1"/>
          </p:cNvGraphicFramePr>
          <p:nvPr/>
        </p:nvGraphicFramePr>
        <p:xfrm>
          <a:off x="1797050" y="6350000"/>
          <a:ext cx="3416300" cy="508000"/>
        </p:xfrm>
        <a:graphic>
          <a:graphicData uri="http://schemas.openxmlformats.org/presentationml/2006/ole">
            <mc:AlternateContent xmlns:mc="http://schemas.openxmlformats.org/markup-compatibility/2006">
              <mc:Choice xmlns:v="urn:schemas-microsoft-com:vml" Requires="v">
                <p:oleObj spid="_x0000_s302124" name="Equation" r:id="rId4" imgW="3416040" imgH="507960" progId="Equation.DSMT4">
                  <p:embed/>
                </p:oleObj>
              </mc:Choice>
              <mc:Fallback>
                <p:oleObj name="Equation" r:id="rId4" imgW="3416040" imgH="50796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050" y="6350000"/>
                        <a:ext cx="34163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2085" name="Text Box 5"/>
          <p:cNvSpPr txBox="1">
            <a:spLocks noChangeArrowheads="1"/>
          </p:cNvSpPr>
          <p:nvPr/>
        </p:nvSpPr>
        <p:spPr bwMode="auto">
          <a:xfrm rot="19800000">
            <a:off x="3105150" y="5622925"/>
            <a:ext cx="1654175"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Interception</a:t>
            </a:r>
          </a:p>
        </p:txBody>
      </p:sp>
      <p:sp>
        <p:nvSpPr>
          <p:cNvPr id="302086" name="Line 6"/>
          <p:cNvSpPr>
            <a:spLocks noChangeShapeType="1"/>
          </p:cNvSpPr>
          <p:nvPr/>
        </p:nvSpPr>
        <p:spPr bwMode="auto">
          <a:xfrm flipV="1">
            <a:off x="3436938" y="5546725"/>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87" name="Text Box 7"/>
          <p:cNvSpPr txBox="1">
            <a:spLocks noChangeArrowheads="1"/>
          </p:cNvSpPr>
          <p:nvPr/>
        </p:nvSpPr>
        <p:spPr bwMode="auto">
          <a:xfrm rot="19800000">
            <a:off x="3638550" y="5632450"/>
            <a:ext cx="1941513"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Sedimentation</a:t>
            </a:r>
          </a:p>
        </p:txBody>
      </p:sp>
      <p:sp>
        <p:nvSpPr>
          <p:cNvPr id="302088" name="Line 8"/>
          <p:cNvSpPr>
            <a:spLocks noChangeShapeType="1"/>
          </p:cNvSpPr>
          <p:nvPr/>
        </p:nvSpPr>
        <p:spPr bwMode="auto">
          <a:xfrm flipV="1">
            <a:off x="3989388" y="5627688"/>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89" name="Text Box 9"/>
          <p:cNvSpPr txBox="1">
            <a:spLocks noChangeArrowheads="1"/>
          </p:cNvSpPr>
          <p:nvPr/>
        </p:nvSpPr>
        <p:spPr bwMode="auto">
          <a:xfrm rot="19800000">
            <a:off x="4468813" y="5759450"/>
            <a:ext cx="1352550" cy="457200"/>
          </a:xfrm>
          <a:prstGeom prst="rect">
            <a:avLst/>
          </a:prstGeom>
          <a:noFill/>
          <a:ln w="12700">
            <a:noFill/>
            <a:miter lim="800000"/>
            <a:headEnd type="none" w="lg" len="med"/>
            <a:tailEnd type="none" w="lg" len="med"/>
          </a:ln>
          <a:effectLst/>
        </p:spPr>
        <p:txBody>
          <a:bodyPr wrap="none">
            <a:spAutoFit/>
          </a:bodyPr>
          <a:lstStyle/>
          <a:p>
            <a:r>
              <a:rPr lang="en-US" sz="2400" b="0">
                <a:solidFill>
                  <a:schemeClr val="folHlink"/>
                </a:solidFill>
              </a:rPr>
              <a:t>Diffusion</a:t>
            </a:r>
          </a:p>
        </p:txBody>
      </p:sp>
      <p:sp>
        <p:nvSpPr>
          <p:cNvPr id="302090" name="Line 10"/>
          <p:cNvSpPr>
            <a:spLocks noChangeShapeType="1"/>
          </p:cNvSpPr>
          <p:nvPr/>
        </p:nvSpPr>
        <p:spPr bwMode="auto">
          <a:xfrm flipV="1">
            <a:off x="4779963" y="5608638"/>
            <a:ext cx="1390650" cy="803275"/>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2091" name="Rectangle 11"/>
          <p:cNvSpPr>
            <a:spLocks noChangeArrowheads="1"/>
          </p:cNvSpPr>
          <p:nvPr/>
        </p:nvSpPr>
        <p:spPr bwMode="auto">
          <a:xfrm>
            <a:off x="5187950" y="6278563"/>
            <a:ext cx="441325" cy="579437"/>
          </a:xfrm>
          <a:prstGeom prst="rect">
            <a:avLst/>
          </a:prstGeom>
          <a:noFill/>
          <a:ln w="12700">
            <a:noFill/>
            <a:miter lim="800000"/>
            <a:headEnd type="none" w="lg" len="med"/>
            <a:tailEnd type="none" w="lg" len="med"/>
          </a:ln>
          <a:effectLst/>
        </p:spPr>
        <p:txBody>
          <a:bodyPr wrap="none">
            <a:spAutoFit/>
          </a:bodyPr>
          <a:lstStyle/>
          <a:p>
            <a:r>
              <a:rPr lang="en-US" sz="3200" b="0">
                <a:solidFill>
                  <a:schemeClr val="folHlink"/>
                </a:solidFill>
                <a:latin typeface="Symbol" pitchFamily="18" charset="2"/>
              </a:rPr>
              <a:t>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2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2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2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p:bldP spid="302087" grpId="0"/>
      <p:bldP spid="302089" grpId="0"/>
      <p:bldP spid="3020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Filtration Model</a:t>
            </a:r>
          </a:p>
        </p:txBody>
      </p:sp>
      <p:pic>
        <p:nvPicPr>
          <p:cNvPr id="304131" name="Picture 3"/>
          <p:cNvPicPr>
            <a:picLocks noChangeAspect="1" noChangeArrowheads="1"/>
          </p:cNvPicPr>
          <p:nvPr/>
        </p:nvPicPr>
        <p:blipFill>
          <a:blip r:embed="rId3" cstate="screen"/>
          <a:srcRect/>
          <a:stretch>
            <a:fillRect/>
          </a:stretch>
        </p:blipFill>
        <p:spPr bwMode="auto">
          <a:xfrm>
            <a:off x="698500" y="1841500"/>
            <a:ext cx="1671638" cy="720725"/>
          </a:xfrm>
          <a:prstGeom prst="rect">
            <a:avLst/>
          </a:prstGeom>
          <a:noFill/>
          <a:ln w="12700">
            <a:noFill/>
            <a:miter lim="800000"/>
            <a:headEnd type="none" w="lg" len="med"/>
            <a:tailEnd type="none" w="lg" len="med"/>
          </a:ln>
          <a:effectLst/>
        </p:spPr>
      </p:pic>
      <p:pic>
        <p:nvPicPr>
          <p:cNvPr id="304132" name="Picture 4"/>
          <p:cNvPicPr>
            <a:picLocks noChangeAspect="1" noChangeArrowheads="1"/>
          </p:cNvPicPr>
          <p:nvPr/>
        </p:nvPicPr>
        <p:blipFill>
          <a:blip r:embed="rId4" cstate="screen"/>
          <a:srcRect/>
          <a:stretch>
            <a:fillRect/>
          </a:stretch>
        </p:blipFill>
        <p:spPr bwMode="auto">
          <a:xfrm>
            <a:off x="401638" y="2665413"/>
            <a:ext cx="2852737" cy="655637"/>
          </a:xfrm>
          <a:prstGeom prst="rect">
            <a:avLst/>
          </a:prstGeom>
          <a:noFill/>
          <a:ln w="12700">
            <a:noFill/>
            <a:miter lim="800000"/>
            <a:headEnd type="none" w="lg" len="med"/>
            <a:tailEnd type="none" w="lg" len="med"/>
          </a:ln>
          <a:effectLst/>
        </p:spPr>
      </p:pic>
      <p:pic>
        <p:nvPicPr>
          <p:cNvPr id="304133" name="Picture 5"/>
          <p:cNvPicPr>
            <a:picLocks noChangeAspect="1" noChangeArrowheads="1"/>
          </p:cNvPicPr>
          <p:nvPr/>
        </p:nvPicPr>
        <p:blipFill>
          <a:blip r:embed="rId5" cstate="screen"/>
          <a:srcRect/>
          <a:stretch>
            <a:fillRect/>
          </a:stretch>
        </p:blipFill>
        <p:spPr bwMode="auto">
          <a:xfrm>
            <a:off x="501650" y="5995988"/>
            <a:ext cx="2009775" cy="619125"/>
          </a:xfrm>
          <a:prstGeom prst="rect">
            <a:avLst/>
          </a:prstGeom>
          <a:noFill/>
          <a:ln w="12700">
            <a:noFill/>
            <a:miter lim="800000"/>
            <a:headEnd type="none" w="lg" len="med"/>
            <a:tailEnd type="none" w="lg" len="med"/>
          </a:ln>
          <a:effectLst/>
        </p:spPr>
      </p:pic>
      <p:pic>
        <p:nvPicPr>
          <p:cNvPr id="304134" name="Picture 6"/>
          <p:cNvPicPr>
            <a:picLocks noChangeAspect="1" noChangeArrowheads="1"/>
          </p:cNvPicPr>
          <p:nvPr/>
        </p:nvPicPr>
        <p:blipFill>
          <a:blip r:embed="rId6" cstate="screen"/>
          <a:srcRect/>
          <a:stretch>
            <a:fillRect/>
          </a:stretch>
        </p:blipFill>
        <p:spPr bwMode="auto">
          <a:xfrm>
            <a:off x="392113" y="3468688"/>
            <a:ext cx="1066800" cy="542925"/>
          </a:xfrm>
          <a:prstGeom prst="rect">
            <a:avLst/>
          </a:prstGeom>
          <a:noFill/>
          <a:ln w="12700">
            <a:noFill/>
            <a:miter lim="800000"/>
            <a:headEnd type="none" w="lg" len="med"/>
            <a:tailEnd type="none" w="lg" len="med"/>
          </a:ln>
          <a:effectLst/>
        </p:spPr>
      </p:pic>
      <p:pic>
        <p:nvPicPr>
          <p:cNvPr id="304135" name="Picture 7"/>
          <p:cNvPicPr>
            <a:picLocks noChangeAspect="1" noChangeArrowheads="1"/>
          </p:cNvPicPr>
          <p:nvPr/>
        </p:nvPicPr>
        <p:blipFill>
          <a:blip r:embed="rId7" cstate="screen"/>
          <a:srcRect/>
          <a:stretch>
            <a:fillRect/>
          </a:stretch>
        </p:blipFill>
        <p:spPr bwMode="auto">
          <a:xfrm>
            <a:off x="320675" y="4176713"/>
            <a:ext cx="1524000" cy="495300"/>
          </a:xfrm>
          <a:prstGeom prst="rect">
            <a:avLst/>
          </a:prstGeom>
          <a:noFill/>
          <a:ln w="12700">
            <a:noFill/>
            <a:miter lim="800000"/>
            <a:headEnd type="none" w="lg" len="med"/>
            <a:tailEnd type="none" w="lg" len="med"/>
          </a:ln>
          <a:effectLst/>
        </p:spPr>
      </p:pic>
      <p:pic>
        <p:nvPicPr>
          <p:cNvPr id="304136" name="Picture 8"/>
          <p:cNvPicPr>
            <a:picLocks noChangeAspect="1" noChangeArrowheads="1"/>
          </p:cNvPicPr>
          <p:nvPr/>
        </p:nvPicPr>
        <p:blipFill>
          <a:blip r:embed="rId8" cstate="screen"/>
          <a:srcRect/>
          <a:stretch>
            <a:fillRect/>
          </a:stretch>
        </p:blipFill>
        <p:spPr bwMode="auto">
          <a:xfrm>
            <a:off x="342900" y="5113338"/>
            <a:ext cx="2019300" cy="552450"/>
          </a:xfrm>
          <a:prstGeom prst="rect">
            <a:avLst/>
          </a:prstGeom>
          <a:noFill/>
          <a:ln w="12700">
            <a:noFill/>
            <a:miter lim="800000"/>
            <a:headEnd type="none" w="lg" len="med"/>
            <a:tailEnd type="none" w="lg" len="med"/>
          </a:ln>
          <a:effectLst/>
        </p:spPr>
      </p:pic>
      <p:sp>
        <p:nvSpPr>
          <p:cNvPr id="304137" name="Line 9"/>
          <p:cNvSpPr>
            <a:spLocks noChangeShapeType="1"/>
          </p:cNvSpPr>
          <p:nvPr/>
        </p:nvSpPr>
        <p:spPr bwMode="auto">
          <a:xfrm>
            <a:off x="3729038" y="2890838"/>
            <a:ext cx="1222375"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38" name="Line 10"/>
          <p:cNvSpPr>
            <a:spLocks noChangeShapeType="1"/>
          </p:cNvSpPr>
          <p:nvPr/>
        </p:nvSpPr>
        <p:spPr bwMode="auto">
          <a:xfrm>
            <a:off x="5422900" y="3557588"/>
            <a:ext cx="3128963"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39" name="Line 11"/>
          <p:cNvSpPr>
            <a:spLocks noChangeShapeType="1"/>
          </p:cNvSpPr>
          <p:nvPr/>
        </p:nvSpPr>
        <p:spPr bwMode="auto">
          <a:xfrm>
            <a:off x="3309938" y="6107113"/>
            <a:ext cx="312896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40" name="Text Box 12"/>
          <p:cNvSpPr txBox="1">
            <a:spLocks noChangeArrowheads="1"/>
          </p:cNvSpPr>
          <p:nvPr/>
        </p:nvSpPr>
        <p:spPr bwMode="auto">
          <a:xfrm>
            <a:off x="3714750" y="2346325"/>
            <a:ext cx="1370013"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Porosity</a:t>
            </a:r>
          </a:p>
        </p:txBody>
      </p:sp>
      <p:sp>
        <p:nvSpPr>
          <p:cNvPr id="304141" name="Text Box 13"/>
          <p:cNvSpPr txBox="1">
            <a:spLocks noChangeArrowheads="1"/>
          </p:cNvSpPr>
          <p:nvPr/>
        </p:nvSpPr>
        <p:spPr bwMode="auto">
          <a:xfrm>
            <a:off x="5434013" y="2997200"/>
            <a:ext cx="1604962"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Geometry</a:t>
            </a:r>
          </a:p>
        </p:txBody>
      </p:sp>
      <p:sp>
        <p:nvSpPr>
          <p:cNvPr id="304142" name="AutoShape 14"/>
          <p:cNvSpPr>
            <a:spLocks/>
          </p:cNvSpPr>
          <p:nvPr/>
        </p:nvSpPr>
        <p:spPr bwMode="auto">
          <a:xfrm>
            <a:off x="4954588" y="1866900"/>
            <a:ext cx="347662" cy="2781300"/>
          </a:xfrm>
          <a:prstGeom prst="rightBrace">
            <a:avLst>
              <a:gd name="adj1" fmla="val 66667"/>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4143" name="AutoShape 15"/>
          <p:cNvSpPr>
            <a:spLocks/>
          </p:cNvSpPr>
          <p:nvPr/>
        </p:nvSpPr>
        <p:spPr bwMode="auto">
          <a:xfrm>
            <a:off x="3295650" y="1981200"/>
            <a:ext cx="347663" cy="1377950"/>
          </a:xfrm>
          <a:prstGeom prst="rightBrace">
            <a:avLst>
              <a:gd name="adj1" fmla="val 33029"/>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44" name="AutoShape 16"/>
          <p:cNvSpPr>
            <a:spLocks/>
          </p:cNvSpPr>
          <p:nvPr/>
        </p:nvSpPr>
        <p:spPr bwMode="auto">
          <a:xfrm>
            <a:off x="2816225" y="4983163"/>
            <a:ext cx="347663" cy="1687512"/>
          </a:xfrm>
          <a:prstGeom prst="rightBrace">
            <a:avLst>
              <a:gd name="adj1" fmla="val 40449"/>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304145" name="Text Box 17"/>
          <p:cNvSpPr txBox="1">
            <a:spLocks noChangeArrowheads="1"/>
          </p:cNvSpPr>
          <p:nvPr/>
        </p:nvSpPr>
        <p:spPr bwMode="auto">
          <a:xfrm>
            <a:off x="3348038" y="5559425"/>
            <a:ext cx="1871662"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Force ratios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40" grpId="0"/>
      <p:bldP spid="304141" grpId="0"/>
      <p:bldP spid="304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Transport Equations</a:t>
            </a:r>
          </a:p>
        </p:txBody>
      </p:sp>
      <p:pic>
        <p:nvPicPr>
          <p:cNvPr id="306179" name="Picture 3"/>
          <p:cNvPicPr>
            <a:picLocks noChangeAspect="1" noChangeArrowheads="1"/>
          </p:cNvPicPr>
          <p:nvPr/>
        </p:nvPicPr>
        <p:blipFill>
          <a:blip r:embed="rId3" cstate="screen"/>
          <a:srcRect/>
          <a:stretch>
            <a:fillRect/>
          </a:stretch>
        </p:blipFill>
        <p:spPr bwMode="auto">
          <a:xfrm>
            <a:off x="192088" y="1838325"/>
            <a:ext cx="5210175" cy="3560763"/>
          </a:xfrm>
          <a:prstGeom prst="rect">
            <a:avLst/>
          </a:prstGeom>
          <a:noFill/>
          <a:ln w="12700">
            <a:noFill/>
            <a:miter lim="800000"/>
            <a:headEnd type="none" w="lg" len="med"/>
            <a:tailEnd type="none" w="lg" len="med"/>
          </a:ln>
          <a:effectLst/>
        </p:spPr>
      </p:pic>
      <p:pic>
        <p:nvPicPr>
          <p:cNvPr id="306180" name="Picture 4"/>
          <p:cNvPicPr>
            <a:picLocks noChangeAspect="1" noChangeArrowheads="1"/>
          </p:cNvPicPr>
          <p:nvPr/>
        </p:nvPicPr>
        <p:blipFill>
          <a:blip r:embed="rId4" cstate="screen"/>
          <a:srcRect/>
          <a:stretch>
            <a:fillRect/>
          </a:stretch>
        </p:blipFill>
        <p:spPr bwMode="auto">
          <a:xfrm>
            <a:off x="447675" y="5757863"/>
            <a:ext cx="6184900" cy="1012825"/>
          </a:xfrm>
          <a:prstGeom prst="rect">
            <a:avLst/>
          </a:prstGeom>
          <a:noFill/>
          <a:ln w="12700">
            <a:noFill/>
            <a:miter lim="800000"/>
            <a:headEnd type="none" w="lg" len="med"/>
            <a:tailEnd type="none" w="lg" len="med"/>
          </a:ln>
          <a:effectLst/>
        </p:spPr>
      </p:pic>
      <p:sp>
        <p:nvSpPr>
          <p:cNvPr id="306181" name="Line 5"/>
          <p:cNvSpPr>
            <a:spLocks noChangeShapeType="1"/>
          </p:cNvSpPr>
          <p:nvPr/>
        </p:nvSpPr>
        <p:spPr bwMode="auto">
          <a:xfrm>
            <a:off x="6094413" y="2909888"/>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2" name="Line 6"/>
          <p:cNvSpPr>
            <a:spLocks noChangeShapeType="1"/>
          </p:cNvSpPr>
          <p:nvPr/>
        </p:nvSpPr>
        <p:spPr bwMode="auto">
          <a:xfrm>
            <a:off x="6094413" y="3641725"/>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3" name="Line 7"/>
          <p:cNvSpPr>
            <a:spLocks noChangeShapeType="1"/>
          </p:cNvSpPr>
          <p:nvPr/>
        </p:nvSpPr>
        <p:spPr bwMode="auto">
          <a:xfrm>
            <a:off x="6094413" y="4373563"/>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4" name="Line 8"/>
          <p:cNvSpPr>
            <a:spLocks noChangeShapeType="1"/>
          </p:cNvSpPr>
          <p:nvPr/>
        </p:nvSpPr>
        <p:spPr bwMode="auto">
          <a:xfrm>
            <a:off x="6094413" y="5105400"/>
            <a:ext cx="269081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306185" name="Text Box 9"/>
          <p:cNvSpPr txBox="1">
            <a:spLocks noChangeArrowheads="1"/>
          </p:cNvSpPr>
          <p:nvPr/>
        </p:nvSpPr>
        <p:spPr bwMode="auto">
          <a:xfrm>
            <a:off x="6038850" y="2439988"/>
            <a:ext cx="2681288"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Brownian motion</a:t>
            </a:r>
          </a:p>
        </p:txBody>
      </p:sp>
      <p:sp>
        <p:nvSpPr>
          <p:cNvPr id="306186" name="Text Box 10"/>
          <p:cNvSpPr txBox="1">
            <a:spLocks noChangeArrowheads="1"/>
          </p:cNvSpPr>
          <p:nvPr/>
        </p:nvSpPr>
        <p:spPr bwMode="auto">
          <a:xfrm>
            <a:off x="6038850" y="3178175"/>
            <a:ext cx="1900238"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Interception</a:t>
            </a:r>
          </a:p>
        </p:txBody>
      </p:sp>
      <p:sp>
        <p:nvSpPr>
          <p:cNvPr id="306187" name="Text Box 11"/>
          <p:cNvSpPr txBox="1">
            <a:spLocks noChangeArrowheads="1"/>
          </p:cNvSpPr>
          <p:nvPr/>
        </p:nvSpPr>
        <p:spPr bwMode="auto">
          <a:xfrm>
            <a:off x="6038850" y="3916363"/>
            <a:ext cx="1270000"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Gravity</a:t>
            </a:r>
          </a:p>
        </p:txBody>
      </p:sp>
      <p:sp>
        <p:nvSpPr>
          <p:cNvPr id="306188" name="Text Box 12"/>
          <p:cNvSpPr txBox="1">
            <a:spLocks noChangeArrowheads="1"/>
          </p:cNvSpPr>
          <p:nvPr/>
        </p:nvSpPr>
        <p:spPr bwMode="auto">
          <a:xfrm>
            <a:off x="6038850" y="4654550"/>
            <a:ext cx="3105150"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Total is sum of parts</a:t>
            </a:r>
          </a:p>
        </p:txBody>
      </p:sp>
      <p:sp>
        <p:nvSpPr>
          <p:cNvPr id="306189" name="Text Box 13"/>
          <p:cNvSpPr txBox="1">
            <a:spLocks noChangeArrowheads="1"/>
          </p:cNvSpPr>
          <p:nvPr/>
        </p:nvSpPr>
        <p:spPr bwMode="auto">
          <a:xfrm>
            <a:off x="1260475" y="5173663"/>
            <a:ext cx="3213100"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Transport is additive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6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5" grpId="0"/>
      <p:bldP spid="306186" grpId="0"/>
      <p:bldP spid="306187" grpId="0"/>
      <p:bldP spid="306188" grpId="0"/>
      <p:bldP spid="3061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304800"/>
            <a:ext cx="7268497" cy="1143000"/>
          </a:xfrm>
        </p:spPr>
        <p:txBody>
          <a:bodyPr/>
          <a:lstStyle/>
          <a:p>
            <a:r>
              <a:rPr lang="en-US" sz="4000" dirty="0"/>
              <a:t>Slow Sand Filtration Mechanisms</a:t>
            </a:r>
          </a:p>
        </p:txBody>
      </p:sp>
      <p:sp>
        <p:nvSpPr>
          <p:cNvPr id="224259" name="Rectangle 3"/>
          <p:cNvSpPr>
            <a:spLocks noGrp="1" noChangeArrowheads="1"/>
          </p:cNvSpPr>
          <p:nvPr>
            <p:ph idx="1"/>
          </p:nvPr>
        </p:nvSpPr>
        <p:spPr>
          <a:xfrm>
            <a:off x="685800" y="1981200"/>
            <a:ext cx="6059488" cy="4475163"/>
          </a:xfrm>
        </p:spPr>
        <p:txBody>
          <a:bodyPr/>
          <a:lstStyle/>
          <a:p>
            <a:pPr>
              <a:lnSpc>
                <a:spcPct val="90000"/>
              </a:lnSpc>
            </a:pPr>
            <a:r>
              <a:rPr lang="en-US"/>
              <a:t>Protozoan predators (only effective for bacteria removal, not virus or protozoan removal)</a:t>
            </a:r>
          </a:p>
          <a:p>
            <a:pPr>
              <a:lnSpc>
                <a:spcPct val="90000"/>
              </a:lnSpc>
            </a:pPr>
            <a:r>
              <a:rPr lang="en-US"/>
              <a:t>Aluminum (natural sticky coatings)</a:t>
            </a:r>
          </a:p>
          <a:p>
            <a:pPr>
              <a:lnSpc>
                <a:spcPct val="90000"/>
              </a:lnSpc>
            </a:pPr>
            <a:r>
              <a:rPr lang="en-US"/>
              <a:t>Attachment to previously removed particles</a:t>
            </a:r>
          </a:p>
          <a:p>
            <a:pPr>
              <a:lnSpc>
                <a:spcPct val="90000"/>
              </a:lnSpc>
            </a:pPr>
            <a:r>
              <a:rPr lang="en-US"/>
              <a:t>No evidence of removal by biofilms</a:t>
            </a:r>
          </a:p>
        </p:txBody>
      </p:sp>
      <p:pic>
        <p:nvPicPr>
          <p:cNvPr id="224308" name="Picture 52" descr="jan 1991 4"/>
          <p:cNvPicPr>
            <a:picLocks noChangeAspect="1" noChangeArrowheads="1"/>
          </p:cNvPicPr>
          <p:nvPr/>
        </p:nvPicPr>
        <p:blipFill>
          <a:blip r:embed="rId3" cstate="screen"/>
          <a:srcRect/>
          <a:stretch>
            <a:fillRect/>
          </a:stretch>
        </p:blipFill>
        <p:spPr bwMode="auto">
          <a:xfrm>
            <a:off x="6400800" y="3471863"/>
            <a:ext cx="2382838" cy="2414587"/>
          </a:xfrm>
          <a:prstGeom prst="rect">
            <a:avLst/>
          </a:prstGeom>
          <a:noFill/>
        </p:spPr>
      </p:pic>
      <p:pic>
        <p:nvPicPr>
          <p:cNvPr id="224357" name="Picture 101"/>
          <p:cNvPicPr>
            <a:picLocks noChangeAspect="1" noChangeArrowheads="1"/>
          </p:cNvPicPr>
          <p:nvPr/>
        </p:nvPicPr>
        <p:blipFill>
          <a:blip r:embed="rId4" cstate="screen"/>
          <a:srcRect/>
          <a:stretch>
            <a:fillRect/>
          </a:stretch>
        </p:blipFill>
        <p:spPr bwMode="auto">
          <a:xfrm>
            <a:off x="7686675" y="4787900"/>
            <a:ext cx="193675" cy="514350"/>
          </a:xfrm>
          <a:prstGeom prst="rect">
            <a:avLst/>
          </a:prstGeom>
          <a:noFill/>
          <a:ln w="12700">
            <a:noFill/>
            <a:miter lim="800000"/>
            <a:headEnd type="none" w="lg" len="med"/>
            <a:tailEnd type="none" w="lg" len="med"/>
          </a:ln>
          <a:effectLst/>
        </p:spPr>
      </p:pic>
      <p:pic>
        <p:nvPicPr>
          <p:cNvPr id="224358" name="Picture 102"/>
          <p:cNvPicPr>
            <a:picLocks noChangeAspect="1" noChangeArrowheads="1"/>
          </p:cNvPicPr>
          <p:nvPr/>
        </p:nvPicPr>
        <p:blipFill>
          <a:blip r:embed="rId4" cstate="screen"/>
          <a:srcRect/>
          <a:stretch>
            <a:fillRect/>
          </a:stretch>
        </p:blipFill>
        <p:spPr bwMode="auto">
          <a:xfrm rot="5400000">
            <a:off x="6938962" y="4502151"/>
            <a:ext cx="193675" cy="514350"/>
          </a:xfrm>
          <a:prstGeom prst="rect">
            <a:avLst/>
          </a:prstGeom>
          <a:noFill/>
          <a:ln w="12700">
            <a:noFill/>
            <a:miter lim="800000"/>
            <a:headEnd type="none" w="lg" len="med"/>
            <a:tailEnd type="none" w="lg" len="med"/>
          </a:ln>
          <a:effectLst/>
        </p:spPr>
      </p:pic>
      <p:pic>
        <p:nvPicPr>
          <p:cNvPr id="224359" name="Picture 103"/>
          <p:cNvPicPr>
            <a:picLocks noChangeAspect="1" noChangeArrowheads="1"/>
          </p:cNvPicPr>
          <p:nvPr/>
        </p:nvPicPr>
        <p:blipFill>
          <a:blip r:embed="rId4" cstate="screen"/>
          <a:srcRect/>
          <a:stretch>
            <a:fillRect/>
          </a:stretch>
        </p:blipFill>
        <p:spPr bwMode="auto">
          <a:xfrm rot="5400000">
            <a:off x="7048500" y="3963988"/>
            <a:ext cx="193675" cy="514350"/>
          </a:xfrm>
          <a:prstGeom prst="rect">
            <a:avLst/>
          </a:prstGeom>
          <a:noFill/>
          <a:ln w="12700">
            <a:noFill/>
            <a:miter lim="800000"/>
            <a:headEnd type="none" w="lg" len="med"/>
            <a:tailEnd type="none" w="lg" len="med"/>
          </a:ln>
          <a:effectLst/>
        </p:spPr>
      </p:pic>
      <p:pic>
        <p:nvPicPr>
          <p:cNvPr id="224360" name="Picture 104"/>
          <p:cNvPicPr>
            <a:picLocks noChangeAspect="1" noChangeArrowheads="1"/>
          </p:cNvPicPr>
          <p:nvPr/>
        </p:nvPicPr>
        <p:blipFill>
          <a:blip r:embed="rId4" cstate="screen"/>
          <a:srcRect/>
          <a:stretch>
            <a:fillRect/>
          </a:stretch>
        </p:blipFill>
        <p:spPr bwMode="auto">
          <a:xfrm rot="10800000">
            <a:off x="7543800" y="3605213"/>
            <a:ext cx="193675" cy="514350"/>
          </a:xfrm>
          <a:prstGeom prst="rect">
            <a:avLst/>
          </a:prstGeom>
          <a:noFill/>
          <a:ln w="12700">
            <a:noFill/>
            <a:miter lim="800000"/>
            <a:headEnd type="none" w="lg" len="med"/>
            <a:tailEnd type="none" w="lg" len="med"/>
          </a:ln>
          <a:effectLst/>
        </p:spPr>
      </p:pic>
      <p:pic>
        <p:nvPicPr>
          <p:cNvPr id="224361" name="Picture 105"/>
          <p:cNvPicPr>
            <a:picLocks noChangeAspect="1" noChangeArrowheads="1"/>
          </p:cNvPicPr>
          <p:nvPr/>
        </p:nvPicPr>
        <p:blipFill>
          <a:blip r:embed="rId4" cstate="screen"/>
          <a:srcRect/>
          <a:stretch>
            <a:fillRect/>
          </a:stretch>
        </p:blipFill>
        <p:spPr bwMode="auto">
          <a:xfrm rot="-5400000">
            <a:off x="7999412" y="4129088"/>
            <a:ext cx="193675" cy="514350"/>
          </a:xfrm>
          <a:prstGeom prst="rect">
            <a:avLst/>
          </a:prstGeom>
          <a:noFill/>
          <a:ln w="12700">
            <a:noFill/>
            <a:miter lim="800000"/>
            <a:headEnd type="none" w="lg" len="med"/>
            <a:tailEnd type="none" w="lg" len="med"/>
          </a:ln>
          <a:effectLst/>
        </p:spPr>
      </p:pic>
      <p:pic>
        <p:nvPicPr>
          <p:cNvPr id="224362" name="Picture 106"/>
          <p:cNvPicPr>
            <a:picLocks noChangeAspect="1" noChangeArrowheads="1"/>
          </p:cNvPicPr>
          <p:nvPr/>
        </p:nvPicPr>
        <p:blipFill>
          <a:blip r:embed="rId4" cstate="screen"/>
          <a:srcRect/>
          <a:stretch>
            <a:fillRect/>
          </a:stretch>
        </p:blipFill>
        <p:spPr bwMode="auto">
          <a:xfrm rot="-5400000">
            <a:off x="8099425" y="4473576"/>
            <a:ext cx="193675" cy="514350"/>
          </a:xfrm>
          <a:prstGeom prst="rect">
            <a:avLst/>
          </a:prstGeom>
          <a:noFill/>
          <a:ln w="12700">
            <a:noFill/>
            <a:miter lim="800000"/>
            <a:headEnd type="none" w="lg" len="med"/>
            <a:tailEnd type="none" w="lg" len="med"/>
          </a:ln>
          <a:effectLst/>
        </p:spPr>
      </p:pic>
      <p:pic>
        <p:nvPicPr>
          <p:cNvPr id="224363" name="Picture 107" descr="jan 1991 4"/>
          <p:cNvPicPr>
            <a:picLocks noChangeAspect="1" noChangeArrowheads="1"/>
          </p:cNvPicPr>
          <p:nvPr/>
        </p:nvPicPr>
        <p:blipFill>
          <a:blip r:embed="rId3" cstate="screen"/>
          <a:srcRect/>
          <a:stretch>
            <a:fillRect/>
          </a:stretch>
        </p:blipFill>
        <p:spPr bwMode="auto">
          <a:xfrm>
            <a:off x="6397625" y="3470275"/>
            <a:ext cx="2382838" cy="2414588"/>
          </a:xfrm>
          <a:prstGeom prst="rect">
            <a:avLst/>
          </a:prstGeom>
          <a:noFill/>
        </p:spPr>
      </p:pic>
      <p:grpSp>
        <p:nvGrpSpPr>
          <p:cNvPr id="2" name="Group 19"/>
          <p:cNvGrpSpPr>
            <a:grpSpLocks/>
          </p:cNvGrpSpPr>
          <p:nvPr/>
        </p:nvGrpSpPr>
        <p:grpSpPr bwMode="auto">
          <a:xfrm>
            <a:off x="7973756" y="120650"/>
            <a:ext cx="887413" cy="895350"/>
            <a:chOff x="891" y="1553"/>
            <a:chExt cx="2743" cy="2767"/>
          </a:xfrm>
        </p:grpSpPr>
        <p:sp>
          <p:nvSpPr>
            <p:cNvPr id="63" name="Rectangle 20" descr="Granite"/>
            <p:cNvSpPr>
              <a:spLocks noChangeArrowheads="1"/>
            </p:cNvSpPr>
            <p:nvPr/>
          </p:nvSpPr>
          <p:spPr bwMode="auto">
            <a:xfrm>
              <a:off x="891" y="1553"/>
              <a:ext cx="2205" cy="2767"/>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64"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65"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66" name="Rectangle 23" descr="Cork"/>
            <p:cNvSpPr>
              <a:spLocks noChangeArrowheads="1"/>
            </p:cNvSpPr>
            <p:nvPr/>
          </p:nvSpPr>
          <p:spPr bwMode="auto">
            <a:xfrm>
              <a:off x="1056" y="2621"/>
              <a:ext cx="1876" cy="830"/>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7"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8"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72"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3"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4"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5"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6"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7"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8"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9"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0"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1"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2"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3"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4"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5"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6"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7"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8"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9"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0"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1"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2"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70"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71" name="Rectangle 49" descr="Granite"/>
            <p:cNvSpPr>
              <a:spLocks noChangeArrowheads="1"/>
            </p:cNvSpPr>
            <p:nvPr/>
          </p:nvSpPr>
          <p:spPr bwMode="auto">
            <a:xfrm>
              <a:off x="1053" y="2386"/>
              <a:ext cx="385" cy="124"/>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pSp>
        <p:nvGrpSpPr>
          <p:cNvPr id="4" name="Group 93"/>
          <p:cNvGrpSpPr/>
          <p:nvPr/>
        </p:nvGrpSpPr>
        <p:grpSpPr>
          <a:xfrm>
            <a:off x="7415213" y="1917290"/>
            <a:ext cx="379412" cy="1121185"/>
            <a:chOff x="7415213" y="1917290"/>
            <a:chExt cx="379412" cy="1121185"/>
          </a:xfrm>
        </p:grpSpPr>
        <p:sp>
          <p:nvSpPr>
            <p:cNvPr id="224261" name="Oval 5"/>
            <p:cNvSpPr>
              <a:spLocks noChangeArrowheads="1"/>
            </p:cNvSpPr>
            <p:nvPr/>
          </p:nvSpPr>
          <p:spPr bwMode="auto">
            <a:xfrm>
              <a:off x="7415213" y="2441820"/>
              <a:ext cx="355776" cy="355507"/>
            </a:xfrm>
            <a:prstGeom prst="ellipse">
              <a:avLst/>
            </a:prstGeom>
            <a:solidFill>
              <a:schemeClr val="accent2"/>
            </a:solidFill>
            <a:ln w="12700">
              <a:solidFill>
                <a:srgbClr val="000000"/>
              </a:solidFill>
              <a:round/>
              <a:headEnd/>
              <a:tailEnd/>
            </a:ln>
          </p:spPr>
          <p:txBody>
            <a:bodyPr/>
            <a:lstStyle/>
            <a:p>
              <a:endParaRPr lang="en-US"/>
            </a:p>
          </p:txBody>
        </p:sp>
        <p:sp>
          <p:nvSpPr>
            <p:cNvPr id="224263" name="Freeform 7"/>
            <p:cNvSpPr>
              <a:spLocks/>
            </p:cNvSpPr>
            <p:nvPr/>
          </p:nvSpPr>
          <p:spPr bwMode="auto">
            <a:xfrm>
              <a:off x="7612590" y="2413230"/>
              <a:ext cx="182035" cy="25275"/>
            </a:xfrm>
            <a:custGeom>
              <a:avLst/>
              <a:gdLst/>
              <a:ahLst/>
              <a:cxnLst>
                <a:cxn ang="0">
                  <a:pos x="0" y="61"/>
                </a:cxn>
                <a:cxn ang="0">
                  <a:pos x="0" y="56"/>
                </a:cxn>
                <a:cxn ang="0">
                  <a:pos x="4" y="52"/>
                </a:cxn>
                <a:cxn ang="0">
                  <a:pos x="5" y="46"/>
                </a:cxn>
                <a:cxn ang="0">
                  <a:pos x="11" y="42"/>
                </a:cxn>
                <a:cxn ang="0">
                  <a:pos x="17" y="38"/>
                </a:cxn>
                <a:cxn ang="0">
                  <a:pos x="23" y="35"/>
                </a:cxn>
                <a:cxn ang="0">
                  <a:pos x="30" y="31"/>
                </a:cxn>
                <a:cxn ang="0">
                  <a:pos x="40" y="27"/>
                </a:cxn>
                <a:cxn ang="0">
                  <a:pos x="49" y="25"/>
                </a:cxn>
                <a:cxn ang="0">
                  <a:pos x="59" y="21"/>
                </a:cxn>
                <a:cxn ang="0">
                  <a:pos x="70" y="19"/>
                </a:cxn>
                <a:cxn ang="0">
                  <a:pos x="82" y="17"/>
                </a:cxn>
                <a:cxn ang="0">
                  <a:pos x="93" y="14"/>
                </a:cxn>
                <a:cxn ang="0">
                  <a:pos x="107" y="12"/>
                </a:cxn>
                <a:cxn ang="0">
                  <a:pos x="120" y="10"/>
                </a:cxn>
                <a:cxn ang="0">
                  <a:pos x="133" y="10"/>
                </a:cxn>
                <a:cxn ang="0">
                  <a:pos x="147" y="8"/>
                </a:cxn>
                <a:cxn ang="0">
                  <a:pos x="162" y="6"/>
                </a:cxn>
                <a:cxn ang="0">
                  <a:pos x="176" y="6"/>
                </a:cxn>
                <a:cxn ang="0">
                  <a:pos x="191" y="4"/>
                </a:cxn>
                <a:cxn ang="0">
                  <a:pos x="206" y="4"/>
                </a:cxn>
                <a:cxn ang="0">
                  <a:pos x="221" y="2"/>
                </a:cxn>
                <a:cxn ang="0">
                  <a:pos x="237" y="2"/>
                </a:cxn>
                <a:cxn ang="0">
                  <a:pos x="250" y="2"/>
                </a:cxn>
                <a:cxn ang="0">
                  <a:pos x="265" y="2"/>
                </a:cxn>
                <a:cxn ang="0">
                  <a:pos x="281" y="2"/>
                </a:cxn>
                <a:cxn ang="0">
                  <a:pos x="296" y="2"/>
                </a:cxn>
                <a:cxn ang="0">
                  <a:pos x="309" y="2"/>
                </a:cxn>
                <a:cxn ang="0">
                  <a:pos x="325" y="0"/>
                </a:cxn>
                <a:cxn ang="0">
                  <a:pos x="338" y="2"/>
                </a:cxn>
                <a:cxn ang="0">
                  <a:pos x="351" y="2"/>
                </a:cxn>
                <a:cxn ang="0">
                  <a:pos x="363" y="2"/>
                </a:cxn>
                <a:cxn ang="0">
                  <a:pos x="374" y="2"/>
                </a:cxn>
                <a:cxn ang="0">
                  <a:pos x="386" y="2"/>
                </a:cxn>
                <a:cxn ang="0">
                  <a:pos x="397" y="2"/>
                </a:cxn>
                <a:cxn ang="0">
                  <a:pos x="407" y="2"/>
                </a:cxn>
                <a:cxn ang="0">
                  <a:pos x="416" y="2"/>
                </a:cxn>
                <a:cxn ang="0">
                  <a:pos x="426" y="2"/>
                </a:cxn>
                <a:cxn ang="0">
                  <a:pos x="434" y="2"/>
                </a:cxn>
                <a:cxn ang="0">
                  <a:pos x="439" y="2"/>
                </a:cxn>
              </a:cxnLst>
              <a:rect l="0" t="0" r="r" b="b"/>
              <a:pathLst>
                <a:path w="439" h="61">
                  <a:moveTo>
                    <a:pt x="0" y="61"/>
                  </a:moveTo>
                  <a:lnTo>
                    <a:pt x="0" y="56"/>
                  </a:lnTo>
                  <a:lnTo>
                    <a:pt x="4" y="52"/>
                  </a:lnTo>
                  <a:lnTo>
                    <a:pt x="5" y="46"/>
                  </a:lnTo>
                  <a:lnTo>
                    <a:pt x="11" y="42"/>
                  </a:lnTo>
                  <a:lnTo>
                    <a:pt x="17" y="38"/>
                  </a:lnTo>
                  <a:lnTo>
                    <a:pt x="23" y="35"/>
                  </a:lnTo>
                  <a:lnTo>
                    <a:pt x="30" y="31"/>
                  </a:lnTo>
                  <a:lnTo>
                    <a:pt x="40" y="27"/>
                  </a:lnTo>
                  <a:lnTo>
                    <a:pt x="49" y="25"/>
                  </a:lnTo>
                  <a:lnTo>
                    <a:pt x="59" y="21"/>
                  </a:lnTo>
                  <a:lnTo>
                    <a:pt x="70" y="19"/>
                  </a:lnTo>
                  <a:lnTo>
                    <a:pt x="82" y="17"/>
                  </a:lnTo>
                  <a:lnTo>
                    <a:pt x="93" y="14"/>
                  </a:lnTo>
                  <a:lnTo>
                    <a:pt x="107" y="12"/>
                  </a:lnTo>
                  <a:lnTo>
                    <a:pt x="120" y="10"/>
                  </a:lnTo>
                  <a:lnTo>
                    <a:pt x="133" y="10"/>
                  </a:lnTo>
                  <a:lnTo>
                    <a:pt x="147" y="8"/>
                  </a:lnTo>
                  <a:lnTo>
                    <a:pt x="162" y="6"/>
                  </a:lnTo>
                  <a:lnTo>
                    <a:pt x="176" y="6"/>
                  </a:lnTo>
                  <a:lnTo>
                    <a:pt x="191" y="4"/>
                  </a:lnTo>
                  <a:lnTo>
                    <a:pt x="206" y="4"/>
                  </a:lnTo>
                  <a:lnTo>
                    <a:pt x="221" y="2"/>
                  </a:lnTo>
                  <a:lnTo>
                    <a:pt x="237" y="2"/>
                  </a:lnTo>
                  <a:lnTo>
                    <a:pt x="250" y="2"/>
                  </a:lnTo>
                  <a:lnTo>
                    <a:pt x="265" y="2"/>
                  </a:lnTo>
                  <a:lnTo>
                    <a:pt x="281" y="2"/>
                  </a:lnTo>
                  <a:lnTo>
                    <a:pt x="296" y="2"/>
                  </a:lnTo>
                  <a:lnTo>
                    <a:pt x="309" y="2"/>
                  </a:lnTo>
                  <a:lnTo>
                    <a:pt x="325" y="0"/>
                  </a:lnTo>
                  <a:lnTo>
                    <a:pt x="338" y="2"/>
                  </a:lnTo>
                  <a:lnTo>
                    <a:pt x="351" y="2"/>
                  </a:lnTo>
                  <a:lnTo>
                    <a:pt x="363" y="2"/>
                  </a:lnTo>
                  <a:lnTo>
                    <a:pt x="374" y="2"/>
                  </a:lnTo>
                  <a:lnTo>
                    <a:pt x="386" y="2"/>
                  </a:lnTo>
                  <a:lnTo>
                    <a:pt x="397" y="2"/>
                  </a:lnTo>
                  <a:lnTo>
                    <a:pt x="407" y="2"/>
                  </a:lnTo>
                  <a:lnTo>
                    <a:pt x="416" y="2"/>
                  </a:lnTo>
                  <a:lnTo>
                    <a:pt x="426" y="2"/>
                  </a:lnTo>
                  <a:lnTo>
                    <a:pt x="434" y="2"/>
                  </a:lnTo>
                  <a:lnTo>
                    <a:pt x="439" y="2"/>
                  </a:lnTo>
                </a:path>
              </a:pathLst>
            </a:custGeom>
            <a:noFill/>
            <a:ln w="23813">
              <a:solidFill>
                <a:schemeClr val="accent1"/>
              </a:solidFill>
              <a:prstDash val="solid"/>
              <a:round/>
              <a:headEnd/>
              <a:tailEnd/>
            </a:ln>
          </p:spPr>
          <p:txBody>
            <a:bodyPr/>
            <a:lstStyle/>
            <a:p>
              <a:endParaRPr lang="en-US"/>
            </a:p>
          </p:txBody>
        </p:sp>
        <p:sp>
          <p:nvSpPr>
            <p:cNvPr id="224264" name="Oval 8"/>
            <p:cNvSpPr>
              <a:spLocks noChangeArrowheads="1"/>
            </p:cNvSpPr>
            <p:nvPr/>
          </p:nvSpPr>
          <p:spPr bwMode="auto">
            <a:xfrm>
              <a:off x="7484046" y="2686697"/>
              <a:ext cx="64272" cy="66295"/>
            </a:xfrm>
            <a:prstGeom prst="ellipse">
              <a:avLst/>
            </a:prstGeom>
            <a:solidFill>
              <a:schemeClr val="accent1"/>
            </a:solidFill>
            <a:ln w="12700">
              <a:solidFill>
                <a:srgbClr val="000000"/>
              </a:solidFill>
              <a:round/>
              <a:headEnd/>
              <a:tailEnd/>
            </a:ln>
          </p:spPr>
          <p:txBody>
            <a:bodyPr/>
            <a:lstStyle/>
            <a:p>
              <a:endParaRPr lang="en-US"/>
            </a:p>
          </p:txBody>
        </p:sp>
        <p:sp>
          <p:nvSpPr>
            <p:cNvPr id="224265" name="Oval 9"/>
            <p:cNvSpPr>
              <a:spLocks noChangeArrowheads="1"/>
            </p:cNvSpPr>
            <p:nvPr/>
          </p:nvSpPr>
          <p:spPr bwMode="auto">
            <a:xfrm>
              <a:off x="7592687" y="2687940"/>
              <a:ext cx="59296" cy="61737"/>
            </a:xfrm>
            <a:prstGeom prst="ellipse">
              <a:avLst/>
            </a:prstGeom>
            <a:solidFill>
              <a:schemeClr val="accent1"/>
            </a:solidFill>
            <a:ln w="12700">
              <a:solidFill>
                <a:srgbClr val="000000"/>
              </a:solidFill>
              <a:round/>
              <a:headEnd/>
              <a:tailEnd/>
            </a:ln>
          </p:spPr>
          <p:txBody>
            <a:bodyPr/>
            <a:lstStyle/>
            <a:p>
              <a:endParaRPr lang="en-US"/>
            </a:p>
          </p:txBody>
        </p:sp>
        <p:sp>
          <p:nvSpPr>
            <p:cNvPr id="224266" name="Freeform 10"/>
            <p:cNvSpPr>
              <a:spLocks/>
            </p:cNvSpPr>
            <p:nvPr/>
          </p:nvSpPr>
          <p:spPr bwMode="auto">
            <a:xfrm>
              <a:off x="7525927" y="2803542"/>
              <a:ext cx="72980" cy="234933"/>
            </a:xfrm>
            <a:custGeom>
              <a:avLst/>
              <a:gdLst/>
              <a:ahLst/>
              <a:cxnLst>
                <a:cxn ang="0">
                  <a:pos x="174" y="15"/>
                </a:cxn>
                <a:cxn ang="0">
                  <a:pos x="176" y="42"/>
                </a:cxn>
                <a:cxn ang="0">
                  <a:pos x="174" y="65"/>
                </a:cxn>
                <a:cxn ang="0">
                  <a:pos x="172" y="84"/>
                </a:cxn>
                <a:cxn ang="0">
                  <a:pos x="169" y="101"/>
                </a:cxn>
                <a:cxn ang="0">
                  <a:pos x="165" y="117"/>
                </a:cxn>
                <a:cxn ang="0">
                  <a:pos x="159" y="128"/>
                </a:cxn>
                <a:cxn ang="0">
                  <a:pos x="153" y="138"/>
                </a:cxn>
                <a:cxn ang="0">
                  <a:pos x="148" y="147"/>
                </a:cxn>
                <a:cxn ang="0">
                  <a:pos x="140" y="157"/>
                </a:cxn>
                <a:cxn ang="0">
                  <a:pos x="134" y="164"/>
                </a:cxn>
                <a:cxn ang="0">
                  <a:pos x="127" y="172"/>
                </a:cxn>
                <a:cxn ang="0">
                  <a:pos x="121" y="180"/>
                </a:cxn>
                <a:cxn ang="0">
                  <a:pos x="113" y="189"/>
                </a:cxn>
                <a:cxn ang="0">
                  <a:pos x="107" y="201"/>
                </a:cxn>
                <a:cxn ang="0">
                  <a:pos x="104" y="214"/>
                </a:cxn>
                <a:cxn ang="0">
                  <a:pos x="98" y="227"/>
                </a:cxn>
                <a:cxn ang="0">
                  <a:pos x="94" y="247"/>
                </a:cxn>
                <a:cxn ang="0">
                  <a:pos x="92" y="266"/>
                </a:cxn>
                <a:cxn ang="0">
                  <a:pos x="90" y="290"/>
                </a:cxn>
                <a:cxn ang="0">
                  <a:pos x="90" y="304"/>
                </a:cxn>
                <a:cxn ang="0">
                  <a:pos x="90" y="331"/>
                </a:cxn>
                <a:cxn ang="0">
                  <a:pos x="88" y="355"/>
                </a:cxn>
                <a:cxn ang="0">
                  <a:pos x="84" y="378"/>
                </a:cxn>
                <a:cxn ang="0">
                  <a:pos x="81" y="401"/>
                </a:cxn>
                <a:cxn ang="0">
                  <a:pos x="77" y="420"/>
                </a:cxn>
                <a:cxn ang="0">
                  <a:pos x="71" y="439"/>
                </a:cxn>
                <a:cxn ang="0">
                  <a:pos x="65" y="455"/>
                </a:cxn>
                <a:cxn ang="0">
                  <a:pos x="58" y="470"/>
                </a:cxn>
                <a:cxn ang="0">
                  <a:pos x="52" y="485"/>
                </a:cxn>
                <a:cxn ang="0">
                  <a:pos x="46" y="497"/>
                </a:cxn>
                <a:cxn ang="0">
                  <a:pos x="39" y="508"/>
                </a:cxn>
                <a:cxn ang="0">
                  <a:pos x="33" y="518"/>
                </a:cxn>
                <a:cxn ang="0">
                  <a:pos x="25" y="527"/>
                </a:cxn>
                <a:cxn ang="0">
                  <a:pos x="20" y="535"/>
                </a:cxn>
                <a:cxn ang="0">
                  <a:pos x="14" y="543"/>
                </a:cxn>
                <a:cxn ang="0">
                  <a:pos x="10" y="548"/>
                </a:cxn>
                <a:cxn ang="0">
                  <a:pos x="6" y="554"/>
                </a:cxn>
                <a:cxn ang="0">
                  <a:pos x="2" y="560"/>
                </a:cxn>
                <a:cxn ang="0">
                  <a:pos x="0" y="564"/>
                </a:cxn>
                <a:cxn ang="0">
                  <a:pos x="0" y="567"/>
                </a:cxn>
              </a:cxnLst>
              <a:rect l="0" t="0" r="r" b="b"/>
              <a:pathLst>
                <a:path w="176" h="567">
                  <a:moveTo>
                    <a:pt x="174" y="0"/>
                  </a:moveTo>
                  <a:lnTo>
                    <a:pt x="174" y="15"/>
                  </a:lnTo>
                  <a:lnTo>
                    <a:pt x="176" y="29"/>
                  </a:lnTo>
                  <a:lnTo>
                    <a:pt x="176" y="42"/>
                  </a:lnTo>
                  <a:lnTo>
                    <a:pt x="174" y="54"/>
                  </a:lnTo>
                  <a:lnTo>
                    <a:pt x="174" y="65"/>
                  </a:lnTo>
                  <a:lnTo>
                    <a:pt x="174" y="75"/>
                  </a:lnTo>
                  <a:lnTo>
                    <a:pt x="172" y="84"/>
                  </a:lnTo>
                  <a:lnTo>
                    <a:pt x="170" y="94"/>
                  </a:lnTo>
                  <a:lnTo>
                    <a:pt x="169" y="101"/>
                  </a:lnTo>
                  <a:lnTo>
                    <a:pt x="167" y="109"/>
                  </a:lnTo>
                  <a:lnTo>
                    <a:pt x="165" y="117"/>
                  </a:lnTo>
                  <a:lnTo>
                    <a:pt x="163" y="122"/>
                  </a:lnTo>
                  <a:lnTo>
                    <a:pt x="159" y="128"/>
                  </a:lnTo>
                  <a:lnTo>
                    <a:pt x="157" y="134"/>
                  </a:lnTo>
                  <a:lnTo>
                    <a:pt x="153" y="138"/>
                  </a:lnTo>
                  <a:lnTo>
                    <a:pt x="151" y="143"/>
                  </a:lnTo>
                  <a:lnTo>
                    <a:pt x="148" y="147"/>
                  </a:lnTo>
                  <a:lnTo>
                    <a:pt x="144" y="151"/>
                  </a:lnTo>
                  <a:lnTo>
                    <a:pt x="140" y="157"/>
                  </a:lnTo>
                  <a:lnTo>
                    <a:pt x="138" y="161"/>
                  </a:lnTo>
                  <a:lnTo>
                    <a:pt x="134" y="164"/>
                  </a:lnTo>
                  <a:lnTo>
                    <a:pt x="130" y="168"/>
                  </a:lnTo>
                  <a:lnTo>
                    <a:pt x="127" y="172"/>
                  </a:lnTo>
                  <a:lnTo>
                    <a:pt x="123" y="176"/>
                  </a:lnTo>
                  <a:lnTo>
                    <a:pt x="121" y="180"/>
                  </a:lnTo>
                  <a:lnTo>
                    <a:pt x="117" y="185"/>
                  </a:lnTo>
                  <a:lnTo>
                    <a:pt x="113" y="189"/>
                  </a:lnTo>
                  <a:lnTo>
                    <a:pt x="111" y="195"/>
                  </a:lnTo>
                  <a:lnTo>
                    <a:pt x="107" y="201"/>
                  </a:lnTo>
                  <a:lnTo>
                    <a:pt x="106" y="206"/>
                  </a:lnTo>
                  <a:lnTo>
                    <a:pt x="104" y="214"/>
                  </a:lnTo>
                  <a:lnTo>
                    <a:pt x="100" y="220"/>
                  </a:lnTo>
                  <a:lnTo>
                    <a:pt x="98" y="227"/>
                  </a:lnTo>
                  <a:lnTo>
                    <a:pt x="96" y="237"/>
                  </a:lnTo>
                  <a:lnTo>
                    <a:pt x="94" y="247"/>
                  </a:lnTo>
                  <a:lnTo>
                    <a:pt x="92" y="256"/>
                  </a:lnTo>
                  <a:lnTo>
                    <a:pt x="92" y="266"/>
                  </a:lnTo>
                  <a:lnTo>
                    <a:pt x="90" y="277"/>
                  </a:lnTo>
                  <a:lnTo>
                    <a:pt x="90" y="290"/>
                  </a:lnTo>
                  <a:lnTo>
                    <a:pt x="90" y="304"/>
                  </a:lnTo>
                  <a:lnTo>
                    <a:pt x="90" y="304"/>
                  </a:lnTo>
                  <a:lnTo>
                    <a:pt x="90" y="317"/>
                  </a:lnTo>
                  <a:lnTo>
                    <a:pt x="90" y="331"/>
                  </a:lnTo>
                  <a:lnTo>
                    <a:pt x="88" y="344"/>
                  </a:lnTo>
                  <a:lnTo>
                    <a:pt x="88" y="355"/>
                  </a:lnTo>
                  <a:lnTo>
                    <a:pt x="86" y="369"/>
                  </a:lnTo>
                  <a:lnTo>
                    <a:pt x="84" y="378"/>
                  </a:lnTo>
                  <a:lnTo>
                    <a:pt x="83" y="390"/>
                  </a:lnTo>
                  <a:lnTo>
                    <a:pt x="81" y="401"/>
                  </a:lnTo>
                  <a:lnTo>
                    <a:pt x="79" y="411"/>
                  </a:lnTo>
                  <a:lnTo>
                    <a:pt x="77" y="420"/>
                  </a:lnTo>
                  <a:lnTo>
                    <a:pt x="73" y="430"/>
                  </a:lnTo>
                  <a:lnTo>
                    <a:pt x="71" y="439"/>
                  </a:lnTo>
                  <a:lnTo>
                    <a:pt x="67" y="447"/>
                  </a:lnTo>
                  <a:lnTo>
                    <a:pt x="65" y="455"/>
                  </a:lnTo>
                  <a:lnTo>
                    <a:pt x="62" y="464"/>
                  </a:lnTo>
                  <a:lnTo>
                    <a:pt x="58" y="470"/>
                  </a:lnTo>
                  <a:lnTo>
                    <a:pt x="56" y="478"/>
                  </a:lnTo>
                  <a:lnTo>
                    <a:pt x="52" y="485"/>
                  </a:lnTo>
                  <a:lnTo>
                    <a:pt x="48" y="491"/>
                  </a:lnTo>
                  <a:lnTo>
                    <a:pt x="46" y="497"/>
                  </a:lnTo>
                  <a:lnTo>
                    <a:pt x="42" y="503"/>
                  </a:lnTo>
                  <a:lnTo>
                    <a:pt x="39" y="508"/>
                  </a:lnTo>
                  <a:lnTo>
                    <a:pt x="35" y="514"/>
                  </a:lnTo>
                  <a:lnTo>
                    <a:pt x="33" y="518"/>
                  </a:lnTo>
                  <a:lnTo>
                    <a:pt x="29" y="524"/>
                  </a:lnTo>
                  <a:lnTo>
                    <a:pt x="25" y="527"/>
                  </a:lnTo>
                  <a:lnTo>
                    <a:pt x="23" y="531"/>
                  </a:lnTo>
                  <a:lnTo>
                    <a:pt x="20" y="535"/>
                  </a:lnTo>
                  <a:lnTo>
                    <a:pt x="18" y="539"/>
                  </a:lnTo>
                  <a:lnTo>
                    <a:pt x="14" y="543"/>
                  </a:lnTo>
                  <a:lnTo>
                    <a:pt x="12" y="546"/>
                  </a:lnTo>
                  <a:lnTo>
                    <a:pt x="10" y="548"/>
                  </a:lnTo>
                  <a:lnTo>
                    <a:pt x="8" y="552"/>
                  </a:lnTo>
                  <a:lnTo>
                    <a:pt x="6" y="554"/>
                  </a:lnTo>
                  <a:lnTo>
                    <a:pt x="4" y="558"/>
                  </a:lnTo>
                  <a:lnTo>
                    <a:pt x="2" y="560"/>
                  </a:lnTo>
                  <a:lnTo>
                    <a:pt x="2" y="562"/>
                  </a:lnTo>
                  <a:lnTo>
                    <a:pt x="0" y="564"/>
                  </a:lnTo>
                  <a:lnTo>
                    <a:pt x="0" y="566"/>
                  </a:lnTo>
                  <a:lnTo>
                    <a:pt x="0" y="567"/>
                  </a:lnTo>
                </a:path>
              </a:pathLst>
            </a:custGeom>
            <a:noFill/>
            <a:ln w="38100" cmpd="sng">
              <a:solidFill>
                <a:schemeClr val="tx2"/>
              </a:solidFill>
              <a:prstDash val="solid"/>
              <a:round/>
              <a:headEnd/>
              <a:tailEnd/>
            </a:ln>
          </p:spPr>
          <p:txBody>
            <a:bodyPr/>
            <a:lstStyle/>
            <a:p>
              <a:endParaRPr lang="en-US"/>
            </a:p>
          </p:txBody>
        </p:sp>
        <p:sp>
          <p:nvSpPr>
            <p:cNvPr id="93" name="Freeform 92"/>
            <p:cNvSpPr/>
            <p:nvPr/>
          </p:nvSpPr>
          <p:spPr bwMode="auto">
            <a:xfrm>
              <a:off x="7533148" y="1917290"/>
              <a:ext cx="124543" cy="511278"/>
            </a:xfrm>
            <a:custGeom>
              <a:avLst/>
              <a:gdLst>
                <a:gd name="connsiteX0" fmla="*/ 67187 w 124543"/>
                <a:gd name="connsiteY0" fmla="*/ 511278 h 511278"/>
                <a:gd name="connsiteX1" fmla="*/ 8194 w 124543"/>
                <a:gd name="connsiteY1" fmla="*/ 324465 h 511278"/>
                <a:gd name="connsiteX2" fmla="*/ 116349 w 124543"/>
                <a:gd name="connsiteY2" fmla="*/ 137652 h 511278"/>
                <a:gd name="connsiteX3" fmla="*/ 57355 w 124543"/>
                <a:gd name="connsiteY3" fmla="*/ 0 h 511278"/>
              </a:gdLst>
              <a:ahLst/>
              <a:cxnLst>
                <a:cxn ang="0">
                  <a:pos x="connsiteX0" y="connsiteY0"/>
                </a:cxn>
                <a:cxn ang="0">
                  <a:pos x="connsiteX1" y="connsiteY1"/>
                </a:cxn>
                <a:cxn ang="0">
                  <a:pos x="connsiteX2" y="connsiteY2"/>
                </a:cxn>
                <a:cxn ang="0">
                  <a:pos x="connsiteX3" y="connsiteY3"/>
                </a:cxn>
              </a:cxnLst>
              <a:rect l="l" t="t" r="r" b="b"/>
              <a:pathLst>
                <a:path w="124543" h="511278">
                  <a:moveTo>
                    <a:pt x="67187" y="511278"/>
                  </a:moveTo>
                  <a:cubicBezTo>
                    <a:pt x="33593" y="449007"/>
                    <a:pt x="0" y="386736"/>
                    <a:pt x="8194" y="324465"/>
                  </a:cubicBezTo>
                  <a:cubicBezTo>
                    <a:pt x="16388" y="262194"/>
                    <a:pt x="108156" y="191730"/>
                    <a:pt x="116349" y="137652"/>
                  </a:cubicBezTo>
                  <a:cubicBezTo>
                    <a:pt x="124543" y="83575"/>
                    <a:pt x="90949" y="41787"/>
                    <a:pt x="57355" y="0"/>
                  </a:cubicBezTo>
                </a:path>
              </a:pathLst>
            </a:cu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43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Typical Performance of SSF Fed Cayuga Lake Water</a:t>
            </a:r>
          </a:p>
        </p:txBody>
      </p:sp>
      <p:sp>
        <p:nvSpPr>
          <p:cNvPr id="104451" name="Rectangle 3"/>
          <p:cNvSpPr>
            <a:spLocks noChangeArrowheads="1"/>
          </p:cNvSpPr>
          <p:nvPr/>
        </p:nvSpPr>
        <p:spPr bwMode="auto">
          <a:xfrm>
            <a:off x="3460750" y="2144713"/>
            <a:ext cx="3130550" cy="2424112"/>
          </a:xfrm>
          <a:prstGeom prst="rect">
            <a:avLst/>
          </a:prstGeom>
          <a:solidFill>
            <a:schemeClr val="bg1"/>
          </a:solidFill>
          <a:ln w="12700">
            <a:solidFill>
              <a:schemeClr val="tx1"/>
            </a:solidFill>
            <a:miter lim="800000"/>
            <a:headEnd/>
            <a:tailEnd/>
          </a:ln>
          <a:effectLst/>
        </p:spPr>
        <p:txBody>
          <a:bodyPr wrap="none" anchor="ctr"/>
          <a:lstStyle/>
          <a:p>
            <a:pPr algn="ctr"/>
            <a:endParaRPr lang="en-US" b="0"/>
          </a:p>
        </p:txBody>
      </p:sp>
      <p:sp>
        <p:nvSpPr>
          <p:cNvPr id="104452" name="Line 4"/>
          <p:cNvSpPr>
            <a:spLocks noChangeShapeType="1"/>
          </p:cNvSpPr>
          <p:nvPr/>
        </p:nvSpPr>
        <p:spPr bwMode="auto">
          <a:xfrm>
            <a:off x="3430588" y="4587875"/>
            <a:ext cx="14287" cy="0"/>
          </a:xfrm>
          <a:prstGeom prst="line">
            <a:avLst/>
          </a:prstGeom>
          <a:noFill/>
          <a:ln w="12700">
            <a:solidFill>
              <a:srgbClr val="000000"/>
            </a:solidFill>
            <a:round/>
            <a:headEnd/>
            <a:tailEnd/>
          </a:ln>
          <a:effectLst/>
        </p:spPr>
        <p:txBody>
          <a:bodyPr wrap="none" anchor="ctr"/>
          <a:lstStyle/>
          <a:p>
            <a:endParaRPr lang="en-US"/>
          </a:p>
        </p:txBody>
      </p:sp>
      <p:sp>
        <p:nvSpPr>
          <p:cNvPr id="104453" name="Line 5"/>
          <p:cNvSpPr>
            <a:spLocks noChangeShapeType="1"/>
          </p:cNvSpPr>
          <p:nvPr/>
        </p:nvSpPr>
        <p:spPr bwMode="auto">
          <a:xfrm>
            <a:off x="3430588" y="4438650"/>
            <a:ext cx="14287" cy="0"/>
          </a:xfrm>
          <a:prstGeom prst="line">
            <a:avLst/>
          </a:prstGeom>
          <a:noFill/>
          <a:ln w="12700">
            <a:solidFill>
              <a:schemeClr val="tx1"/>
            </a:solidFill>
            <a:round/>
            <a:headEnd/>
            <a:tailEnd/>
          </a:ln>
          <a:effectLst/>
        </p:spPr>
        <p:txBody>
          <a:bodyPr wrap="none" anchor="ctr"/>
          <a:lstStyle/>
          <a:p>
            <a:endParaRPr lang="en-US"/>
          </a:p>
        </p:txBody>
      </p:sp>
      <p:sp>
        <p:nvSpPr>
          <p:cNvPr id="104454" name="Line 6"/>
          <p:cNvSpPr>
            <a:spLocks noChangeShapeType="1"/>
          </p:cNvSpPr>
          <p:nvPr/>
        </p:nvSpPr>
        <p:spPr bwMode="auto">
          <a:xfrm>
            <a:off x="3430588" y="4313238"/>
            <a:ext cx="14287" cy="0"/>
          </a:xfrm>
          <a:prstGeom prst="line">
            <a:avLst/>
          </a:prstGeom>
          <a:noFill/>
          <a:ln w="12700">
            <a:solidFill>
              <a:schemeClr val="tx1"/>
            </a:solidFill>
            <a:round/>
            <a:headEnd/>
            <a:tailEnd/>
          </a:ln>
          <a:effectLst/>
        </p:spPr>
        <p:txBody>
          <a:bodyPr wrap="none" anchor="ctr"/>
          <a:lstStyle/>
          <a:p>
            <a:endParaRPr lang="en-US"/>
          </a:p>
        </p:txBody>
      </p:sp>
      <p:sp>
        <p:nvSpPr>
          <p:cNvPr id="104455" name="Line 7"/>
          <p:cNvSpPr>
            <a:spLocks noChangeShapeType="1"/>
          </p:cNvSpPr>
          <p:nvPr/>
        </p:nvSpPr>
        <p:spPr bwMode="auto">
          <a:xfrm>
            <a:off x="3430588" y="4203700"/>
            <a:ext cx="14287" cy="0"/>
          </a:xfrm>
          <a:prstGeom prst="line">
            <a:avLst/>
          </a:prstGeom>
          <a:noFill/>
          <a:ln w="12700">
            <a:solidFill>
              <a:schemeClr val="tx1"/>
            </a:solidFill>
            <a:round/>
            <a:headEnd/>
            <a:tailEnd/>
          </a:ln>
          <a:effectLst/>
        </p:spPr>
        <p:txBody>
          <a:bodyPr wrap="none" anchor="ctr"/>
          <a:lstStyle/>
          <a:p>
            <a:endParaRPr lang="en-US"/>
          </a:p>
        </p:txBody>
      </p:sp>
      <p:sp>
        <p:nvSpPr>
          <p:cNvPr id="104456" name="Line 8"/>
          <p:cNvSpPr>
            <a:spLocks noChangeShapeType="1"/>
          </p:cNvSpPr>
          <p:nvPr/>
        </p:nvSpPr>
        <p:spPr bwMode="auto">
          <a:xfrm>
            <a:off x="3430588" y="4110038"/>
            <a:ext cx="14287" cy="0"/>
          </a:xfrm>
          <a:prstGeom prst="line">
            <a:avLst/>
          </a:prstGeom>
          <a:noFill/>
          <a:ln w="12700">
            <a:solidFill>
              <a:schemeClr val="tx1"/>
            </a:solidFill>
            <a:round/>
            <a:headEnd/>
            <a:tailEnd/>
          </a:ln>
          <a:effectLst/>
        </p:spPr>
        <p:txBody>
          <a:bodyPr wrap="none" anchor="ctr"/>
          <a:lstStyle/>
          <a:p>
            <a:endParaRPr lang="en-US"/>
          </a:p>
        </p:txBody>
      </p:sp>
      <p:sp>
        <p:nvSpPr>
          <p:cNvPr id="104457" name="Line 9"/>
          <p:cNvSpPr>
            <a:spLocks noChangeShapeType="1"/>
          </p:cNvSpPr>
          <p:nvPr/>
        </p:nvSpPr>
        <p:spPr bwMode="auto">
          <a:xfrm>
            <a:off x="3430588" y="4024313"/>
            <a:ext cx="14287" cy="0"/>
          </a:xfrm>
          <a:prstGeom prst="line">
            <a:avLst/>
          </a:prstGeom>
          <a:noFill/>
          <a:ln w="12700">
            <a:solidFill>
              <a:srgbClr val="000000"/>
            </a:solidFill>
            <a:round/>
            <a:headEnd/>
            <a:tailEnd/>
          </a:ln>
          <a:effectLst/>
        </p:spPr>
        <p:txBody>
          <a:bodyPr wrap="none" anchor="ctr"/>
          <a:lstStyle/>
          <a:p>
            <a:endParaRPr lang="en-US"/>
          </a:p>
        </p:txBody>
      </p:sp>
      <p:sp>
        <p:nvSpPr>
          <p:cNvPr id="104458" name="Line 10"/>
          <p:cNvSpPr>
            <a:spLocks noChangeShapeType="1"/>
          </p:cNvSpPr>
          <p:nvPr/>
        </p:nvSpPr>
        <p:spPr bwMode="auto">
          <a:xfrm>
            <a:off x="3430588" y="3457575"/>
            <a:ext cx="14287" cy="0"/>
          </a:xfrm>
          <a:prstGeom prst="line">
            <a:avLst/>
          </a:prstGeom>
          <a:noFill/>
          <a:ln w="12700">
            <a:solidFill>
              <a:schemeClr val="tx1"/>
            </a:solidFill>
            <a:round/>
            <a:headEnd/>
            <a:tailEnd/>
          </a:ln>
          <a:effectLst/>
        </p:spPr>
        <p:txBody>
          <a:bodyPr wrap="none" anchor="ctr"/>
          <a:lstStyle/>
          <a:p>
            <a:endParaRPr lang="en-US"/>
          </a:p>
        </p:txBody>
      </p:sp>
      <p:sp>
        <p:nvSpPr>
          <p:cNvPr id="104459" name="Line 11"/>
          <p:cNvSpPr>
            <a:spLocks noChangeShapeType="1"/>
          </p:cNvSpPr>
          <p:nvPr/>
        </p:nvSpPr>
        <p:spPr bwMode="auto">
          <a:xfrm>
            <a:off x="3430588" y="3128963"/>
            <a:ext cx="14287" cy="0"/>
          </a:xfrm>
          <a:prstGeom prst="line">
            <a:avLst/>
          </a:prstGeom>
          <a:noFill/>
          <a:ln w="12700">
            <a:solidFill>
              <a:schemeClr val="tx1"/>
            </a:solidFill>
            <a:round/>
            <a:headEnd/>
            <a:tailEnd/>
          </a:ln>
          <a:effectLst/>
        </p:spPr>
        <p:txBody>
          <a:bodyPr wrap="none" anchor="ctr"/>
          <a:lstStyle/>
          <a:p>
            <a:endParaRPr lang="en-US"/>
          </a:p>
        </p:txBody>
      </p:sp>
      <p:sp>
        <p:nvSpPr>
          <p:cNvPr id="104460" name="Line 12"/>
          <p:cNvSpPr>
            <a:spLocks noChangeShapeType="1"/>
          </p:cNvSpPr>
          <p:nvPr/>
        </p:nvSpPr>
        <p:spPr bwMode="auto">
          <a:xfrm>
            <a:off x="3430588" y="2894013"/>
            <a:ext cx="14287" cy="0"/>
          </a:xfrm>
          <a:prstGeom prst="line">
            <a:avLst/>
          </a:prstGeom>
          <a:noFill/>
          <a:ln w="12700">
            <a:solidFill>
              <a:schemeClr val="tx1"/>
            </a:solidFill>
            <a:round/>
            <a:headEnd/>
            <a:tailEnd/>
          </a:ln>
          <a:effectLst/>
        </p:spPr>
        <p:txBody>
          <a:bodyPr wrap="none" anchor="ctr"/>
          <a:lstStyle/>
          <a:p>
            <a:endParaRPr lang="en-US"/>
          </a:p>
        </p:txBody>
      </p:sp>
      <p:sp>
        <p:nvSpPr>
          <p:cNvPr id="104461" name="Line 13"/>
          <p:cNvSpPr>
            <a:spLocks noChangeShapeType="1"/>
          </p:cNvSpPr>
          <p:nvPr/>
        </p:nvSpPr>
        <p:spPr bwMode="auto">
          <a:xfrm>
            <a:off x="3430588" y="2714625"/>
            <a:ext cx="14287" cy="0"/>
          </a:xfrm>
          <a:prstGeom prst="line">
            <a:avLst/>
          </a:prstGeom>
          <a:noFill/>
          <a:ln w="12700">
            <a:solidFill>
              <a:schemeClr val="tx1"/>
            </a:solidFill>
            <a:round/>
            <a:headEnd/>
            <a:tailEnd/>
          </a:ln>
          <a:effectLst/>
        </p:spPr>
        <p:txBody>
          <a:bodyPr wrap="none" anchor="ctr"/>
          <a:lstStyle/>
          <a:p>
            <a:endParaRPr lang="en-US"/>
          </a:p>
        </p:txBody>
      </p:sp>
      <p:sp>
        <p:nvSpPr>
          <p:cNvPr id="104462" name="Line 14"/>
          <p:cNvSpPr>
            <a:spLocks noChangeShapeType="1"/>
          </p:cNvSpPr>
          <p:nvPr/>
        </p:nvSpPr>
        <p:spPr bwMode="auto">
          <a:xfrm>
            <a:off x="3430588" y="2565400"/>
            <a:ext cx="14287" cy="0"/>
          </a:xfrm>
          <a:prstGeom prst="line">
            <a:avLst/>
          </a:prstGeom>
          <a:noFill/>
          <a:ln w="12700">
            <a:solidFill>
              <a:schemeClr val="tx1"/>
            </a:solidFill>
            <a:round/>
            <a:headEnd/>
            <a:tailEnd/>
          </a:ln>
          <a:effectLst/>
        </p:spPr>
        <p:txBody>
          <a:bodyPr wrap="none" anchor="ctr"/>
          <a:lstStyle/>
          <a:p>
            <a:endParaRPr lang="en-US"/>
          </a:p>
        </p:txBody>
      </p:sp>
      <p:sp>
        <p:nvSpPr>
          <p:cNvPr id="104463" name="Line 15"/>
          <p:cNvSpPr>
            <a:spLocks noChangeShapeType="1"/>
          </p:cNvSpPr>
          <p:nvPr/>
        </p:nvSpPr>
        <p:spPr bwMode="auto">
          <a:xfrm>
            <a:off x="3430588" y="2439988"/>
            <a:ext cx="14287" cy="0"/>
          </a:xfrm>
          <a:prstGeom prst="line">
            <a:avLst/>
          </a:prstGeom>
          <a:noFill/>
          <a:ln w="12700">
            <a:solidFill>
              <a:schemeClr val="tx1"/>
            </a:solidFill>
            <a:round/>
            <a:headEnd/>
            <a:tailEnd/>
          </a:ln>
          <a:effectLst/>
        </p:spPr>
        <p:txBody>
          <a:bodyPr wrap="none" anchor="ctr"/>
          <a:lstStyle/>
          <a:p>
            <a:endParaRPr lang="en-US"/>
          </a:p>
        </p:txBody>
      </p:sp>
      <p:sp>
        <p:nvSpPr>
          <p:cNvPr id="104464" name="Line 16"/>
          <p:cNvSpPr>
            <a:spLocks noChangeShapeType="1"/>
          </p:cNvSpPr>
          <p:nvPr/>
        </p:nvSpPr>
        <p:spPr bwMode="auto">
          <a:xfrm>
            <a:off x="3430588" y="2330450"/>
            <a:ext cx="14287" cy="0"/>
          </a:xfrm>
          <a:prstGeom prst="line">
            <a:avLst/>
          </a:prstGeom>
          <a:noFill/>
          <a:ln w="12700">
            <a:solidFill>
              <a:schemeClr val="tx1"/>
            </a:solidFill>
            <a:round/>
            <a:headEnd/>
            <a:tailEnd/>
          </a:ln>
          <a:effectLst/>
        </p:spPr>
        <p:txBody>
          <a:bodyPr wrap="none" anchor="ctr"/>
          <a:lstStyle/>
          <a:p>
            <a:endParaRPr lang="en-US"/>
          </a:p>
        </p:txBody>
      </p:sp>
      <p:sp>
        <p:nvSpPr>
          <p:cNvPr id="104465" name="Line 17"/>
          <p:cNvSpPr>
            <a:spLocks noChangeShapeType="1"/>
          </p:cNvSpPr>
          <p:nvPr/>
        </p:nvSpPr>
        <p:spPr bwMode="auto">
          <a:xfrm>
            <a:off x="3430588" y="2236788"/>
            <a:ext cx="14287" cy="0"/>
          </a:xfrm>
          <a:prstGeom prst="line">
            <a:avLst/>
          </a:prstGeom>
          <a:noFill/>
          <a:ln w="12700">
            <a:solidFill>
              <a:schemeClr val="tx1"/>
            </a:solidFill>
            <a:round/>
            <a:headEnd/>
            <a:tailEnd/>
          </a:ln>
          <a:effectLst/>
        </p:spPr>
        <p:txBody>
          <a:bodyPr wrap="none" anchor="ctr"/>
          <a:lstStyle/>
          <a:p>
            <a:endParaRPr lang="en-US"/>
          </a:p>
        </p:txBody>
      </p:sp>
      <p:sp>
        <p:nvSpPr>
          <p:cNvPr id="104466" name="Line 18"/>
          <p:cNvSpPr>
            <a:spLocks noChangeShapeType="1"/>
          </p:cNvSpPr>
          <p:nvPr/>
        </p:nvSpPr>
        <p:spPr bwMode="auto">
          <a:xfrm>
            <a:off x="3430588" y="2151063"/>
            <a:ext cx="14287" cy="0"/>
          </a:xfrm>
          <a:prstGeom prst="line">
            <a:avLst/>
          </a:prstGeom>
          <a:noFill/>
          <a:ln w="12700">
            <a:solidFill>
              <a:srgbClr val="000000"/>
            </a:solidFill>
            <a:round/>
            <a:headEnd/>
            <a:tailEnd/>
          </a:ln>
          <a:effectLst/>
        </p:spPr>
        <p:txBody>
          <a:bodyPr wrap="none" anchor="ctr"/>
          <a:lstStyle/>
          <a:p>
            <a:endParaRPr lang="en-US"/>
          </a:p>
        </p:txBody>
      </p:sp>
      <p:sp>
        <p:nvSpPr>
          <p:cNvPr id="104467" name="Line 19"/>
          <p:cNvSpPr>
            <a:spLocks noChangeShapeType="1"/>
          </p:cNvSpPr>
          <p:nvPr/>
        </p:nvSpPr>
        <p:spPr bwMode="auto">
          <a:xfrm flipV="1">
            <a:off x="34607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68" name="Line 20"/>
          <p:cNvSpPr>
            <a:spLocks noChangeShapeType="1"/>
          </p:cNvSpPr>
          <p:nvPr/>
        </p:nvSpPr>
        <p:spPr bwMode="auto">
          <a:xfrm flipV="1">
            <a:off x="4090988"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69" name="Line 21"/>
          <p:cNvSpPr>
            <a:spLocks noChangeShapeType="1"/>
          </p:cNvSpPr>
          <p:nvPr/>
        </p:nvSpPr>
        <p:spPr bwMode="auto">
          <a:xfrm flipV="1">
            <a:off x="47180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0" name="Line 22"/>
          <p:cNvSpPr>
            <a:spLocks noChangeShapeType="1"/>
          </p:cNvSpPr>
          <p:nvPr/>
        </p:nvSpPr>
        <p:spPr bwMode="auto">
          <a:xfrm flipV="1">
            <a:off x="5345113"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1" name="Line 23"/>
          <p:cNvSpPr>
            <a:spLocks noChangeShapeType="1"/>
          </p:cNvSpPr>
          <p:nvPr/>
        </p:nvSpPr>
        <p:spPr bwMode="auto">
          <a:xfrm flipV="1">
            <a:off x="597535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2" name="Line 24"/>
          <p:cNvSpPr>
            <a:spLocks noChangeShapeType="1"/>
          </p:cNvSpPr>
          <p:nvPr/>
        </p:nvSpPr>
        <p:spPr bwMode="auto">
          <a:xfrm flipV="1">
            <a:off x="6604000" y="4581525"/>
            <a:ext cx="0" cy="49213"/>
          </a:xfrm>
          <a:prstGeom prst="line">
            <a:avLst/>
          </a:prstGeom>
          <a:noFill/>
          <a:ln w="12700">
            <a:solidFill>
              <a:srgbClr val="000000"/>
            </a:solidFill>
            <a:round/>
            <a:headEnd/>
            <a:tailEnd/>
          </a:ln>
          <a:effectLst/>
        </p:spPr>
        <p:txBody>
          <a:bodyPr wrap="none" anchor="ctr"/>
          <a:lstStyle/>
          <a:p>
            <a:endParaRPr lang="en-US"/>
          </a:p>
        </p:txBody>
      </p:sp>
      <p:sp>
        <p:nvSpPr>
          <p:cNvPr id="104473" name="Line 25"/>
          <p:cNvSpPr>
            <a:spLocks noChangeShapeType="1"/>
          </p:cNvSpPr>
          <p:nvPr/>
        </p:nvSpPr>
        <p:spPr bwMode="auto">
          <a:xfrm>
            <a:off x="3387725" y="4584700"/>
            <a:ext cx="57150" cy="0"/>
          </a:xfrm>
          <a:prstGeom prst="line">
            <a:avLst/>
          </a:prstGeom>
          <a:noFill/>
          <a:ln w="12700">
            <a:solidFill>
              <a:schemeClr val="tx1"/>
            </a:solidFill>
            <a:round/>
            <a:headEnd/>
            <a:tailEnd/>
          </a:ln>
          <a:effectLst/>
        </p:spPr>
        <p:txBody>
          <a:bodyPr wrap="none" anchor="ctr"/>
          <a:lstStyle/>
          <a:p>
            <a:endParaRPr lang="en-US"/>
          </a:p>
        </p:txBody>
      </p:sp>
      <p:sp>
        <p:nvSpPr>
          <p:cNvPr id="104474" name="Line 26"/>
          <p:cNvSpPr>
            <a:spLocks noChangeShapeType="1"/>
          </p:cNvSpPr>
          <p:nvPr/>
        </p:nvSpPr>
        <p:spPr bwMode="auto">
          <a:xfrm>
            <a:off x="3387725" y="4021138"/>
            <a:ext cx="57150" cy="0"/>
          </a:xfrm>
          <a:prstGeom prst="line">
            <a:avLst/>
          </a:prstGeom>
          <a:noFill/>
          <a:ln w="12700">
            <a:solidFill>
              <a:schemeClr val="tx1"/>
            </a:solidFill>
            <a:round/>
            <a:headEnd/>
            <a:tailEnd/>
          </a:ln>
          <a:effectLst/>
        </p:spPr>
        <p:txBody>
          <a:bodyPr wrap="none" anchor="ctr"/>
          <a:lstStyle/>
          <a:p>
            <a:endParaRPr lang="en-US"/>
          </a:p>
        </p:txBody>
      </p:sp>
      <p:sp>
        <p:nvSpPr>
          <p:cNvPr id="104475" name="Line 27"/>
          <p:cNvSpPr>
            <a:spLocks noChangeShapeType="1"/>
          </p:cNvSpPr>
          <p:nvPr/>
        </p:nvSpPr>
        <p:spPr bwMode="auto">
          <a:xfrm>
            <a:off x="3387725" y="2147888"/>
            <a:ext cx="57150" cy="0"/>
          </a:xfrm>
          <a:prstGeom prst="line">
            <a:avLst/>
          </a:prstGeom>
          <a:noFill/>
          <a:ln w="12700">
            <a:solidFill>
              <a:schemeClr val="tx1"/>
            </a:solidFill>
            <a:round/>
            <a:headEnd/>
            <a:tailEnd/>
          </a:ln>
          <a:effectLst/>
        </p:spPr>
        <p:txBody>
          <a:bodyPr wrap="none" anchor="ctr"/>
          <a:lstStyle/>
          <a:p>
            <a:endParaRPr lang="en-US"/>
          </a:p>
        </p:txBody>
      </p:sp>
      <p:sp>
        <p:nvSpPr>
          <p:cNvPr id="104476" name="Line 28"/>
          <p:cNvSpPr>
            <a:spLocks noChangeShapeType="1"/>
          </p:cNvSpPr>
          <p:nvPr/>
        </p:nvSpPr>
        <p:spPr bwMode="auto">
          <a:xfrm flipV="1">
            <a:off x="345757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7" name="Line 29"/>
          <p:cNvSpPr>
            <a:spLocks noChangeShapeType="1"/>
          </p:cNvSpPr>
          <p:nvPr/>
        </p:nvSpPr>
        <p:spPr bwMode="auto">
          <a:xfrm flipV="1">
            <a:off x="4087813"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8" name="Line 30"/>
          <p:cNvSpPr>
            <a:spLocks noChangeShapeType="1"/>
          </p:cNvSpPr>
          <p:nvPr/>
        </p:nvSpPr>
        <p:spPr bwMode="auto">
          <a:xfrm flipV="1">
            <a:off x="471487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79" name="Line 31"/>
          <p:cNvSpPr>
            <a:spLocks noChangeShapeType="1"/>
          </p:cNvSpPr>
          <p:nvPr/>
        </p:nvSpPr>
        <p:spPr bwMode="auto">
          <a:xfrm flipV="1">
            <a:off x="5341938"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0" name="Line 32"/>
          <p:cNvSpPr>
            <a:spLocks noChangeShapeType="1"/>
          </p:cNvSpPr>
          <p:nvPr/>
        </p:nvSpPr>
        <p:spPr bwMode="auto">
          <a:xfrm flipV="1">
            <a:off x="5973763"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1" name="Line 33"/>
          <p:cNvSpPr>
            <a:spLocks noChangeShapeType="1"/>
          </p:cNvSpPr>
          <p:nvPr/>
        </p:nvSpPr>
        <p:spPr bwMode="auto">
          <a:xfrm flipV="1">
            <a:off x="6600825" y="4578350"/>
            <a:ext cx="0" cy="88900"/>
          </a:xfrm>
          <a:prstGeom prst="line">
            <a:avLst/>
          </a:prstGeom>
          <a:noFill/>
          <a:ln w="12700">
            <a:solidFill>
              <a:schemeClr val="tx1"/>
            </a:solidFill>
            <a:round/>
            <a:headEnd/>
            <a:tailEnd/>
          </a:ln>
          <a:effectLst/>
        </p:spPr>
        <p:txBody>
          <a:bodyPr wrap="none" anchor="ctr"/>
          <a:lstStyle/>
          <a:p>
            <a:endParaRPr lang="en-US"/>
          </a:p>
        </p:txBody>
      </p:sp>
      <p:sp>
        <p:nvSpPr>
          <p:cNvPr id="104482" name="Line 34"/>
          <p:cNvSpPr>
            <a:spLocks noChangeShapeType="1"/>
          </p:cNvSpPr>
          <p:nvPr/>
        </p:nvSpPr>
        <p:spPr bwMode="auto">
          <a:xfrm>
            <a:off x="3463925" y="4584700"/>
            <a:ext cx="3124200" cy="0"/>
          </a:xfrm>
          <a:prstGeom prst="line">
            <a:avLst/>
          </a:prstGeom>
          <a:noFill/>
          <a:ln w="12700">
            <a:solidFill>
              <a:schemeClr val="tx1"/>
            </a:solidFill>
            <a:round/>
            <a:headEnd/>
            <a:tailEnd/>
          </a:ln>
          <a:effectLst/>
        </p:spPr>
        <p:txBody>
          <a:bodyPr wrap="none" anchor="ctr"/>
          <a:lstStyle/>
          <a:p>
            <a:endParaRPr lang="en-US"/>
          </a:p>
        </p:txBody>
      </p:sp>
      <p:sp>
        <p:nvSpPr>
          <p:cNvPr id="104483" name="Line 35"/>
          <p:cNvSpPr>
            <a:spLocks noChangeShapeType="1"/>
          </p:cNvSpPr>
          <p:nvPr/>
        </p:nvSpPr>
        <p:spPr bwMode="auto">
          <a:xfrm>
            <a:off x="3463925" y="2147888"/>
            <a:ext cx="3124200" cy="0"/>
          </a:xfrm>
          <a:prstGeom prst="line">
            <a:avLst/>
          </a:prstGeom>
          <a:noFill/>
          <a:ln w="12700">
            <a:solidFill>
              <a:schemeClr val="tx1"/>
            </a:solidFill>
            <a:round/>
            <a:headEnd/>
            <a:tailEnd/>
          </a:ln>
          <a:effectLst/>
        </p:spPr>
        <p:txBody>
          <a:bodyPr wrap="none" anchor="ctr"/>
          <a:lstStyle/>
          <a:p>
            <a:endParaRPr lang="en-US"/>
          </a:p>
        </p:txBody>
      </p:sp>
      <p:sp>
        <p:nvSpPr>
          <p:cNvPr id="104484" name="Line 36"/>
          <p:cNvSpPr>
            <a:spLocks noChangeShapeType="1"/>
          </p:cNvSpPr>
          <p:nvPr/>
        </p:nvSpPr>
        <p:spPr bwMode="auto">
          <a:xfrm flipV="1">
            <a:off x="3454400" y="2138363"/>
            <a:ext cx="0" cy="2449512"/>
          </a:xfrm>
          <a:prstGeom prst="line">
            <a:avLst/>
          </a:prstGeom>
          <a:noFill/>
          <a:ln w="12700">
            <a:solidFill>
              <a:schemeClr val="tx1"/>
            </a:solidFill>
            <a:round/>
            <a:headEnd/>
            <a:tailEnd/>
          </a:ln>
          <a:effectLst/>
        </p:spPr>
        <p:txBody>
          <a:bodyPr wrap="none" anchor="ctr"/>
          <a:lstStyle/>
          <a:p>
            <a:endParaRPr lang="en-US"/>
          </a:p>
        </p:txBody>
      </p:sp>
      <p:sp>
        <p:nvSpPr>
          <p:cNvPr id="104485" name="Line 37"/>
          <p:cNvSpPr>
            <a:spLocks noChangeShapeType="1"/>
          </p:cNvSpPr>
          <p:nvPr/>
        </p:nvSpPr>
        <p:spPr bwMode="auto">
          <a:xfrm>
            <a:off x="3460750" y="4581525"/>
            <a:ext cx="3130550" cy="0"/>
          </a:xfrm>
          <a:prstGeom prst="line">
            <a:avLst/>
          </a:prstGeom>
          <a:noFill/>
          <a:ln w="12700">
            <a:solidFill>
              <a:schemeClr val="tx1"/>
            </a:solidFill>
            <a:round/>
            <a:headEnd/>
            <a:tailEnd/>
          </a:ln>
          <a:effectLst/>
        </p:spPr>
        <p:txBody>
          <a:bodyPr wrap="none" anchor="ctr"/>
          <a:lstStyle/>
          <a:p>
            <a:endParaRPr lang="en-US"/>
          </a:p>
        </p:txBody>
      </p:sp>
      <p:sp>
        <p:nvSpPr>
          <p:cNvPr id="104486" name="Freeform 38"/>
          <p:cNvSpPr>
            <a:spLocks/>
          </p:cNvSpPr>
          <p:nvPr/>
        </p:nvSpPr>
        <p:spPr bwMode="auto">
          <a:xfrm>
            <a:off x="3506788" y="2393950"/>
            <a:ext cx="3113087" cy="2228850"/>
          </a:xfrm>
          <a:custGeom>
            <a:avLst/>
            <a:gdLst/>
            <a:ahLst/>
            <a:cxnLst>
              <a:cxn ang="0">
                <a:pos x="1960" y="1403"/>
              </a:cxn>
              <a:cxn ang="0">
                <a:pos x="1517" y="979"/>
              </a:cxn>
              <a:cxn ang="0">
                <a:pos x="1099" y="662"/>
              </a:cxn>
              <a:cxn ang="0">
                <a:pos x="752" y="311"/>
              </a:cxn>
              <a:cxn ang="0">
                <a:pos x="412" y="123"/>
              </a:cxn>
              <a:cxn ang="0">
                <a:pos x="0" y="0"/>
              </a:cxn>
            </a:cxnLst>
            <a:rect l="0" t="0" r="r" b="b"/>
            <a:pathLst>
              <a:path w="1961" h="1404">
                <a:moveTo>
                  <a:pt x="1960" y="1403"/>
                </a:moveTo>
                <a:lnTo>
                  <a:pt x="1517" y="979"/>
                </a:lnTo>
                <a:lnTo>
                  <a:pt x="1099" y="662"/>
                </a:lnTo>
                <a:lnTo>
                  <a:pt x="752" y="311"/>
                </a:lnTo>
                <a:lnTo>
                  <a:pt x="412" y="123"/>
                </a:lnTo>
                <a:lnTo>
                  <a:pt x="0" y="0"/>
                </a:lnTo>
              </a:path>
            </a:pathLst>
          </a:custGeom>
          <a:noFill/>
          <a:ln w="28575" cap="rnd" cmpd="sng">
            <a:solidFill>
              <a:schemeClr val="accent1"/>
            </a:solidFill>
            <a:prstDash val="solid"/>
            <a:round/>
            <a:headEnd type="none" w="med" len="med"/>
            <a:tailEnd type="none" w="med" len="med"/>
          </a:ln>
          <a:effectLst/>
        </p:spPr>
        <p:txBody>
          <a:bodyPr/>
          <a:lstStyle/>
          <a:p>
            <a:endParaRPr lang="en-US"/>
          </a:p>
        </p:txBody>
      </p:sp>
      <p:sp>
        <p:nvSpPr>
          <p:cNvPr id="104487" name="Rectangle 39"/>
          <p:cNvSpPr>
            <a:spLocks noChangeArrowheads="1"/>
          </p:cNvSpPr>
          <p:nvPr/>
        </p:nvSpPr>
        <p:spPr bwMode="auto">
          <a:xfrm>
            <a:off x="2868613" y="4395788"/>
            <a:ext cx="581025" cy="363537"/>
          </a:xfrm>
          <a:prstGeom prst="rect">
            <a:avLst/>
          </a:prstGeom>
          <a:noFill/>
          <a:ln w="12700">
            <a:noFill/>
            <a:miter lim="800000"/>
            <a:headEnd/>
            <a:tailEnd/>
          </a:ln>
          <a:effectLst/>
        </p:spPr>
        <p:txBody>
          <a:bodyPr wrap="none" lIns="90488" tIns="44450" rIns="90488" bIns="44450">
            <a:spAutoFit/>
          </a:bodyPr>
          <a:lstStyle/>
          <a:p>
            <a:r>
              <a:rPr lang="en-US" sz="1800" b="0"/>
              <a:t>0.05</a:t>
            </a:r>
          </a:p>
        </p:txBody>
      </p:sp>
      <p:sp>
        <p:nvSpPr>
          <p:cNvPr id="104488" name="Rectangle 40"/>
          <p:cNvSpPr>
            <a:spLocks noChangeArrowheads="1"/>
          </p:cNvSpPr>
          <p:nvPr/>
        </p:nvSpPr>
        <p:spPr bwMode="auto">
          <a:xfrm>
            <a:off x="2944813" y="3805238"/>
            <a:ext cx="466725" cy="363537"/>
          </a:xfrm>
          <a:prstGeom prst="rect">
            <a:avLst/>
          </a:prstGeom>
          <a:noFill/>
          <a:ln w="12700">
            <a:noFill/>
            <a:miter lim="800000"/>
            <a:headEnd/>
            <a:tailEnd/>
          </a:ln>
          <a:effectLst/>
        </p:spPr>
        <p:txBody>
          <a:bodyPr wrap="none" lIns="90488" tIns="44450" rIns="90488" bIns="44450">
            <a:spAutoFit/>
          </a:bodyPr>
          <a:lstStyle/>
          <a:p>
            <a:r>
              <a:rPr lang="en-US" sz="1800" b="0"/>
              <a:t>0.1</a:t>
            </a:r>
          </a:p>
        </p:txBody>
      </p:sp>
      <p:sp>
        <p:nvSpPr>
          <p:cNvPr id="104489" name="Rectangle 41"/>
          <p:cNvSpPr>
            <a:spLocks noChangeArrowheads="1"/>
          </p:cNvSpPr>
          <p:nvPr/>
        </p:nvSpPr>
        <p:spPr bwMode="auto">
          <a:xfrm>
            <a:off x="3148013" y="1958975"/>
            <a:ext cx="254000" cy="363538"/>
          </a:xfrm>
          <a:prstGeom prst="rect">
            <a:avLst/>
          </a:prstGeom>
          <a:noFill/>
          <a:ln w="12700">
            <a:noFill/>
            <a:miter lim="800000"/>
            <a:headEnd/>
            <a:tailEnd/>
          </a:ln>
          <a:effectLst/>
        </p:spPr>
        <p:txBody>
          <a:bodyPr lIns="90488" tIns="44450" rIns="90488" bIns="44450">
            <a:spAutoFit/>
          </a:bodyPr>
          <a:lstStyle/>
          <a:p>
            <a:r>
              <a:rPr lang="en-US" sz="1800" b="0"/>
              <a:t>1</a:t>
            </a:r>
          </a:p>
        </p:txBody>
      </p:sp>
      <p:sp>
        <p:nvSpPr>
          <p:cNvPr id="104490" name="Rectangle 42"/>
          <p:cNvSpPr>
            <a:spLocks noChangeArrowheads="1"/>
          </p:cNvSpPr>
          <p:nvPr/>
        </p:nvSpPr>
        <p:spPr bwMode="auto">
          <a:xfrm>
            <a:off x="3316288"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0</a:t>
            </a:r>
          </a:p>
        </p:txBody>
      </p:sp>
      <p:sp>
        <p:nvSpPr>
          <p:cNvPr id="104491" name="Rectangle 43"/>
          <p:cNvSpPr>
            <a:spLocks noChangeArrowheads="1"/>
          </p:cNvSpPr>
          <p:nvPr/>
        </p:nvSpPr>
        <p:spPr bwMode="auto">
          <a:xfrm>
            <a:off x="3943350"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1</a:t>
            </a:r>
          </a:p>
        </p:txBody>
      </p:sp>
      <p:sp>
        <p:nvSpPr>
          <p:cNvPr id="104492" name="Rectangle 44"/>
          <p:cNvSpPr>
            <a:spLocks noChangeArrowheads="1"/>
          </p:cNvSpPr>
          <p:nvPr/>
        </p:nvSpPr>
        <p:spPr bwMode="auto">
          <a:xfrm>
            <a:off x="4570413"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2</a:t>
            </a:r>
            <a:endParaRPr lang="en-US" sz="1800" b="0">
              <a:solidFill>
                <a:srgbClr val="000000"/>
              </a:solidFill>
            </a:endParaRPr>
          </a:p>
        </p:txBody>
      </p:sp>
      <p:sp>
        <p:nvSpPr>
          <p:cNvPr id="104493" name="Rectangle 45"/>
          <p:cNvSpPr>
            <a:spLocks noChangeArrowheads="1"/>
          </p:cNvSpPr>
          <p:nvPr/>
        </p:nvSpPr>
        <p:spPr bwMode="auto">
          <a:xfrm>
            <a:off x="5200650"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3</a:t>
            </a:r>
          </a:p>
        </p:txBody>
      </p:sp>
      <p:sp>
        <p:nvSpPr>
          <p:cNvPr id="104494" name="Rectangle 46"/>
          <p:cNvSpPr>
            <a:spLocks noChangeArrowheads="1"/>
          </p:cNvSpPr>
          <p:nvPr/>
        </p:nvSpPr>
        <p:spPr bwMode="auto">
          <a:xfrm>
            <a:off x="5827713"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4</a:t>
            </a:r>
          </a:p>
        </p:txBody>
      </p:sp>
      <p:sp>
        <p:nvSpPr>
          <p:cNvPr id="104495" name="Rectangle 47"/>
          <p:cNvSpPr>
            <a:spLocks noChangeArrowheads="1"/>
          </p:cNvSpPr>
          <p:nvPr/>
        </p:nvSpPr>
        <p:spPr bwMode="auto">
          <a:xfrm>
            <a:off x="6459538" y="4624388"/>
            <a:ext cx="295275" cy="363537"/>
          </a:xfrm>
          <a:prstGeom prst="rect">
            <a:avLst/>
          </a:prstGeom>
          <a:noFill/>
          <a:ln w="12700">
            <a:noFill/>
            <a:miter lim="800000"/>
            <a:headEnd/>
            <a:tailEnd/>
          </a:ln>
          <a:effectLst/>
        </p:spPr>
        <p:txBody>
          <a:bodyPr wrap="none" lIns="90488" tIns="44450" rIns="90488" bIns="44450">
            <a:spAutoFit/>
          </a:bodyPr>
          <a:lstStyle/>
          <a:p>
            <a:r>
              <a:rPr lang="en-US" sz="1800" b="0"/>
              <a:t>5</a:t>
            </a:r>
          </a:p>
        </p:txBody>
      </p:sp>
      <p:sp>
        <p:nvSpPr>
          <p:cNvPr id="104496" name="Rectangle 48"/>
          <p:cNvSpPr>
            <a:spLocks noChangeArrowheads="1"/>
          </p:cNvSpPr>
          <p:nvPr/>
        </p:nvSpPr>
        <p:spPr bwMode="auto">
          <a:xfrm>
            <a:off x="4341813" y="4900613"/>
            <a:ext cx="1292225" cy="363537"/>
          </a:xfrm>
          <a:prstGeom prst="rect">
            <a:avLst/>
          </a:prstGeom>
          <a:noFill/>
          <a:ln w="12700">
            <a:noFill/>
            <a:miter lim="800000"/>
            <a:headEnd/>
            <a:tailEnd/>
          </a:ln>
          <a:effectLst/>
        </p:spPr>
        <p:txBody>
          <a:bodyPr wrap="none" lIns="90488" tIns="44450" rIns="90488" bIns="44450">
            <a:spAutoFit/>
          </a:bodyPr>
          <a:lstStyle/>
          <a:p>
            <a:r>
              <a:rPr lang="en-US" sz="1800" b="0"/>
              <a:t>Time (days)</a:t>
            </a:r>
          </a:p>
        </p:txBody>
      </p:sp>
      <p:sp>
        <p:nvSpPr>
          <p:cNvPr id="104497" name="Rectangle 49"/>
          <p:cNvSpPr>
            <a:spLocks noChangeArrowheads="1"/>
          </p:cNvSpPr>
          <p:nvPr/>
        </p:nvSpPr>
        <p:spPr bwMode="auto">
          <a:xfrm rot="16200000">
            <a:off x="1155700" y="3044825"/>
            <a:ext cx="2784475" cy="638175"/>
          </a:xfrm>
          <a:prstGeom prst="rect">
            <a:avLst/>
          </a:prstGeom>
          <a:noFill/>
          <a:ln w="12700">
            <a:noFill/>
            <a:miter lim="800000"/>
            <a:headEnd/>
            <a:tailEnd/>
          </a:ln>
          <a:effectLst/>
        </p:spPr>
        <p:txBody>
          <a:bodyPr lIns="90488" tIns="44450" rIns="90488" bIns="44450">
            <a:spAutoFit/>
          </a:bodyPr>
          <a:lstStyle/>
          <a:p>
            <a:r>
              <a:rPr lang="en-US" sz="1800" b="0"/>
              <a:t>Fraction of influent </a:t>
            </a:r>
            <a:r>
              <a:rPr lang="en-US" sz="1800" b="0" i="1"/>
              <a:t>E. coli </a:t>
            </a:r>
            <a:r>
              <a:rPr lang="en-US" sz="1800" b="0"/>
              <a:t>remaining in the effluent</a:t>
            </a:r>
          </a:p>
        </p:txBody>
      </p:sp>
      <p:sp>
        <p:nvSpPr>
          <p:cNvPr id="104498" name="Text Box 50"/>
          <p:cNvSpPr txBox="1">
            <a:spLocks noChangeArrowheads="1"/>
          </p:cNvSpPr>
          <p:nvPr/>
        </p:nvSpPr>
        <p:spPr bwMode="auto">
          <a:xfrm>
            <a:off x="1311275" y="5364163"/>
            <a:ext cx="7175500" cy="946150"/>
          </a:xfrm>
          <a:prstGeom prst="rect">
            <a:avLst/>
          </a:prstGeom>
          <a:noFill/>
          <a:ln w="12700">
            <a:noFill/>
            <a:miter lim="800000"/>
            <a:headEnd type="none" w="lg" len="med"/>
            <a:tailEnd type="none" w="lg" len="med"/>
          </a:ln>
          <a:effectLst/>
        </p:spPr>
        <p:txBody>
          <a:bodyPr>
            <a:spAutoFit/>
          </a:bodyPr>
          <a:lstStyle/>
          <a:p>
            <a:r>
              <a:rPr lang="en-US" b="0"/>
              <a:t>Filter performance doesn’t improve if the filter only receives distilled water</a:t>
            </a:r>
          </a:p>
        </p:txBody>
      </p:sp>
      <p:sp>
        <p:nvSpPr>
          <p:cNvPr id="104499" name="Text Box 51"/>
          <p:cNvSpPr txBox="1">
            <a:spLocks noChangeArrowheads="1"/>
          </p:cNvSpPr>
          <p:nvPr/>
        </p:nvSpPr>
        <p:spPr bwMode="auto">
          <a:xfrm>
            <a:off x="6080125" y="4911725"/>
            <a:ext cx="1638300" cy="366713"/>
          </a:xfrm>
          <a:prstGeom prst="rect">
            <a:avLst/>
          </a:prstGeom>
          <a:noFill/>
          <a:ln w="12700">
            <a:noFill/>
            <a:miter lim="800000"/>
            <a:headEnd type="none" w="lg" len="med"/>
            <a:tailEnd type="none" w="lg" len="med"/>
          </a:ln>
          <a:effectLst/>
        </p:spPr>
        <p:txBody>
          <a:bodyPr wrap="none">
            <a:spAutoFit/>
          </a:bodyPr>
          <a:lstStyle/>
          <a:p>
            <a:r>
              <a:rPr lang="en-US" sz="1800" b="0"/>
              <a:t>(Daily samples)</a:t>
            </a:r>
          </a:p>
        </p:txBody>
      </p:sp>
      <p:sp>
        <p:nvSpPr>
          <p:cNvPr id="104500" name="Rectangle 52"/>
          <p:cNvSpPr>
            <a:spLocks noChangeArrowheads="1"/>
          </p:cNvSpPr>
          <p:nvPr/>
        </p:nvSpPr>
        <p:spPr bwMode="auto">
          <a:xfrm>
            <a:off x="3478213" y="2328863"/>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1" name="Rectangle 53"/>
          <p:cNvSpPr>
            <a:spLocks noChangeArrowheads="1"/>
          </p:cNvSpPr>
          <p:nvPr/>
        </p:nvSpPr>
        <p:spPr bwMode="auto">
          <a:xfrm>
            <a:off x="4102100" y="2509838"/>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2" name="Rectangle 54"/>
          <p:cNvSpPr>
            <a:spLocks noChangeArrowheads="1"/>
          </p:cNvSpPr>
          <p:nvPr/>
        </p:nvSpPr>
        <p:spPr bwMode="auto">
          <a:xfrm>
            <a:off x="4697413" y="2862263"/>
            <a:ext cx="88900" cy="125412"/>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3" name="Rectangle 55"/>
          <p:cNvSpPr>
            <a:spLocks noChangeArrowheads="1"/>
          </p:cNvSpPr>
          <p:nvPr/>
        </p:nvSpPr>
        <p:spPr bwMode="auto">
          <a:xfrm>
            <a:off x="5249863" y="3400425"/>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4" name="Rectangle 56"/>
          <p:cNvSpPr>
            <a:spLocks noChangeArrowheads="1"/>
          </p:cNvSpPr>
          <p:nvPr/>
        </p:nvSpPr>
        <p:spPr bwMode="auto">
          <a:xfrm>
            <a:off x="5888038" y="3867150"/>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04505" name="Rectangle 57"/>
          <p:cNvSpPr>
            <a:spLocks noChangeArrowheads="1"/>
          </p:cNvSpPr>
          <p:nvPr/>
        </p:nvSpPr>
        <p:spPr bwMode="auto">
          <a:xfrm>
            <a:off x="6526213" y="4505325"/>
            <a:ext cx="88900" cy="125413"/>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nvGrpSpPr>
          <p:cNvPr id="2" name="Group 19"/>
          <p:cNvGrpSpPr>
            <a:grpSpLocks/>
          </p:cNvGrpSpPr>
          <p:nvPr/>
        </p:nvGrpSpPr>
        <p:grpSpPr bwMode="auto">
          <a:xfrm>
            <a:off x="7882961" y="2195257"/>
            <a:ext cx="887413" cy="895350"/>
            <a:chOff x="891" y="1553"/>
            <a:chExt cx="2743" cy="2767"/>
          </a:xfrm>
        </p:grpSpPr>
        <p:sp>
          <p:nvSpPr>
            <p:cNvPr id="61"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6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6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64"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6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7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7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8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9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6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69"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Particle Removal by Size</a:t>
            </a:r>
          </a:p>
        </p:txBody>
      </p:sp>
      <p:sp>
        <p:nvSpPr>
          <p:cNvPr id="110595" name="Rectangle 3"/>
          <p:cNvSpPr>
            <a:spLocks noChangeArrowheads="1"/>
          </p:cNvSpPr>
          <p:nvPr/>
        </p:nvSpPr>
        <p:spPr bwMode="auto">
          <a:xfrm>
            <a:off x="762000" y="1658938"/>
            <a:ext cx="7391400" cy="5199062"/>
          </a:xfrm>
          <a:prstGeom prst="rect">
            <a:avLst/>
          </a:prstGeom>
          <a:noFill/>
          <a:ln w="9525">
            <a:noFill/>
            <a:miter lim="800000"/>
            <a:headEnd/>
            <a:tailEnd/>
          </a:ln>
        </p:spPr>
        <p:txBody>
          <a:bodyPr/>
          <a:lstStyle/>
          <a:p>
            <a:endParaRPr lang="en-US"/>
          </a:p>
        </p:txBody>
      </p:sp>
      <p:sp>
        <p:nvSpPr>
          <p:cNvPr id="110596" name="Rectangle 4"/>
          <p:cNvSpPr>
            <a:spLocks noChangeArrowheads="1"/>
          </p:cNvSpPr>
          <p:nvPr/>
        </p:nvSpPr>
        <p:spPr bwMode="auto">
          <a:xfrm>
            <a:off x="2251075" y="1809750"/>
            <a:ext cx="5754688" cy="4292600"/>
          </a:xfrm>
          <a:prstGeom prst="rect">
            <a:avLst/>
          </a:prstGeom>
          <a:solidFill>
            <a:schemeClr val="bg1"/>
          </a:solidFill>
          <a:ln w="9525">
            <a:noFill/>
            <a:miter lim="800000"/>
            <a:headEnd/>
            <a:tailEnd/>
          </a:ln>
        </p:spPr>
        <p:txBody>
          <a:bodyPr/>
          <a:lstStyle/>
          <a:p>
            <a:endParaRPr lang="en-US"/>
          </a:p>
        </p:txBody>
      </p:sp>
      <p:sp>
        <p:nvSpPr>
          <p:cNvPr id="110597" name="Freeform 5"/>
          <p:cNvSpPr>
            <a:spLocks/>
          </p:cNvSpPr>
          <p:nvPr/>
        </p:nvSpPr>
        <p:spPr bwMode="auto">
          <a:xfrm>
            <a:off x="7185025" y="4244975"/>
            <a:ext cx="1588" cy="995363"/>
          </a:xfrm>
          <a:custGeom>
            <a:avLst/>
            <a:gdLst/>
            <a:ahLst/>
            <a:cxnLst>
              <a:cxn ang="0">
                <a:pos x="0" y="0"/>
              </a:cxn>
              <a:cxn ang="0">
                <a:pos x="0" y="1318"/>
              </a:cxn>
              <a:cxn ang="0">
                <a:pos x="0" y="1319"/>
              </a:cxn>
            </a:cxnLst>
            <a:rect l="0" t="0" r="r" b="b"/>
            <a:pathLst>
              <a:path h="1319">
                <a:moveTo>
                  <a:pt x="0" y="0"/>
                </a:moveTo>
                <a:lnTo>
                  <a:pt x="0" y="1318"/>
                </a:lnTo>
                <a:lnTo>
                  <a:pt x="0" y="1319"/>
                </a:lnTo>
              </a:path>
            </a:pathLst>
          </a:custGeom>
          <a:noFill/>
          <a:ln w="15875">
            <a:solidFill>
              <a:srgbClr val="3DA3FF"/>
            </a:solidFill>
            <a:prstDash val="solid"/>
            <a:round/>
            <a:headEnd/>
            <a:tailEnd/>
          </a:ln>
        </p:spPr>
        <p:txBody>
          <a:bodyPr/>
          <a:lstStyle/>
          <a:p>
            <a:endParaRPr lang="en-US"/>
          </a:p>
        </p:txBody>
      </p:sp>
      <p:sp>
        <p:nvSpPr>
          <p:cNvPr id="110598" name="Freeform 6"/>
          <p:cNvSpPr>
            <a:spLocks/>
          </p:cNvSpPr>
          <p:nvPr/>
        </p:nvSpPr>
        <p:spPr bwMode="auto">
          <a:xfrm>
            <a:off x="7124700" y="42449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599" name="Freeform 7"/>
          <p:cNvSpPr>
            <a:spLocks/>
          </p:cNvSpPr>
          <p:nvPr/>
        </p:nvSpPr>
        <p:spPr bwMode="auto">
          <a:xfrm>
            <a:off x="6832600" y="4605338"/>
            <a:ext cx="1588" cy="585787"/>
          </a:xfrm>
          <a:custGeom>
            <a:avLst/>
            <a:gdLst/>
            <a:ahLst/>
            <a:cxnLst>
              <a:cxn ang="0">
                <a:pos x="0" y="0"/>
              </a:cxn>
              <a:cxn ang="0">
                <a:pos x="0" y="775"/>
              </a:cxn>
              <a:cxn ang="0">
                <a:pos x="0" y="776"/>
              </a:cxn>
            </a:cxnLst>
            <a:rect l="0" t="0" r="r" b="b"/>
            <a:pathLst>
              <a:path h="776">
                <a:moveTo>
                  <a:pt x="0" y="0"/>
                </a:moveTo>
                <a:lnTo>
                  <a:pt x="0" y="775"/>
                </a:lnTo>
                <a:lnTo>
                  <a:pt x="0" y="776"/>
                </a:lnTo>
              </a:path>
            </a:pathLst>
          </a:custGeom>
          <a:noFill/>
          <a:ln w="15875">
            <a:solidFill>
              <a:srgbClr val="3DA3FF"/>
            </a:solidFill>
            <a:prstDash val="solid"/>
            <a:round/>
            <a:headEnd/>
            <a:tailEnd/>
          </a:ln>
        </p:spPr>
        <p:txBody>
          <a:bodyPr/>
          <a:lstStyle/>
          <a:p>
            <a:endParaRPr lang="en-US"/>
          </a:p>
        </p:txBody>
      </p:sp>
      <p:sp>
        <p:nvSpPr>
          <p:cNvPr id="110600" name="Freeform 8"/>
          <p:cNvSpPr>
            <a:spLocks/>
          </p:cNvSpPr>
          <p:nvPr/>
        </p:nvSpPr>
        <p:spPr bwMode="auto">
          <a:xfrm>
            <a:off x="6773863" y="46053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1" name="Freeform 9"/>
          <p:cNvSpPr>
            <a:spLocks/>
          </p:cNvSpPr>
          <p:nvPr/>
        </p:nvSpPr>
        <p:spPr bwMode="auto">
          <a:xfrm>
            <a:off x="6418263" y="5116513"/>
            <a:ext cx="1587" cy="487362"/>
          </a:xfrm>
          <a:custGeom>
            <a:avLst/>
            <a:gdLst/>
            <a:ahLst/>
            <a:cxnLst>
              <a:cxn ang="0">
                <a:pos x="0" y="0"/>
              </a:cxn>
              <a:cxn ang="0">
                <a:pos x="0" y="645"/>
              </a:cxn>
              <a:cxn ang="0">
                <a:pos x="0" y="646"/>
              </a:cxn>
            </a:cxnLst>
            <a:rect l="0" t="0" r="r" b="b"/>
            <a:pathLst>
              <a:path h="646">
                <a:moveTo>
                  <a:pt x="0" y="0"/>
                </a:moveTo>
                <a:lnTo>
                  <a:pt x="0" y="645"/>
                </a:lnTo>
                <a:lnTo>
                  <a:pt x="0" y="646"/>
                </a:lnTo>
              </a:path>
            </a:pathLst>
          </a:custGeom>
          <a:noFill/>
          <a:ln w="15875">
            <a:solidFill>
              <a:srgbClr val="3DA3FF"/>
            </a:solidFill>
            <a:prstDash val="solid"/>
            <a:round/>
            <a:headEnd/>
            <a:tailEnd/>
          </a:ln>
        </p:spPr>
        <p:txBody>
          <a:bodyPr/>
          <a:lstStyle/>
          <a:p>
            <a:endParaRPr lang="en-US"/>
          </a:p>
        </p:txBody>
      </p:sp>
      <p:sp>
        <p:nvSpPr>
          <p:cNvPr id="110602" name="Freeform 10"/>
          <p:cNvSpPr>
            <a:spLocks/>
          </p:cNvSpPr>
          <p:nvPr/>
        </p:nvSpPr>
        <p:spPr bwMode="auto">
          <a:xfrm>
            <a:off x="6357938" y="51165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3" name="Freeform 11"/>
          <p:cNvSpPr>
            <a:spLocks/>
          </p:cNvSpPr>
          <p:nvPr/>
        </p:nvSpPr>
        <p:spPr bwMode="auto">
          <a:xfrm>
            <a:off x="5908675" y="4722813"/>
            <a:ext cx="1588" cy="180975"/>
          </a:xfrm>
          <a:custGeom>
            <a:avLst/>
            <a:gdLst/>
            <a:ahLst/>
            <a:cxnLst>
              <a:cxn ang="0">
                <a:pos x="0" y="0"/>
              </a:cxn>
              <a:cxn ang="0">
                <a:pos x="0" y="237"/>
              </a:cxn>
              <a:cxn ang="0">
                <a:pos x="0" y="238"/>
              </a:cxn>
            </a:cxnLst>
            <a:rect l="0" t="0" r="r" b="b"/>
            <a:pathLst>
              <a:path h="238">
                <a:moveTo>
                  <a:pt x="0" y="0"/>
                </a:moveTo>
                <a:lnTo>
                  <a:pt x="0" y="237"/>
                </a:lnTo>
                <a:lnTo>
                  <a:pt x="0" y="238"/>
                </a:lnTo>
              </a:path>
            </a:pathLst>
          </a:custGeom>
          <a:noFill/>
          <a:ln w="15875">
            <a:solidFill>
              <a:srgbClr val="3DA3FF"/>
            </a:solidFill>
            <a:prstDash val="solid"/>
            <a:round/>
            <a:headEnd/>
            <a:tailEnd/>
          </a:ln>
        </p:spPr>
        <p:txBody>
          <a:bodyPr/>
          <a:lstStyle/>
          <a:p>
            <a:endParaRPr lang="en-US"/>
          </a:p>
        </p:txBody>
      </p:sp>
      <p:sp>
        <p:nvSpPr>
          <p:cNvPr id="110604" name="Freeform 12"/>
          <p:cNvSpPr>
            <a:spLocks/>
          </p:cNvSpPr>
          <p:nvPr/>
        </p:nvSpPr>
        <p:spPr bwMode="auto">
          <a:xfrm>
            <a:off x="5849938" y="47228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5" name="Freeform 13"/>
          <p:cNvSpPr>
            <a:spLocks/>
          </p:cNvSpPr>
          <p:nvPr/>
        </p:nvSpPr>
        <p:spPr bwMode="auto">
          <a:xfrm>
            <a:off x="5253038" y="4278313"/>
            <a:ext cx="1587" cy="90487"/>
          </a:xfrm>
          <a:custGeom>
            <a:avLst/>
            <a:gdLst/>
            <a:ahLst/>
            <a:cxnLst>
              <a:cxn ang="0">
                <a:pos x="0" y="0"/>
              </a:cxn>
              <a:cxn ang="0">
                <a:pos x="0" y="119"/>
              </a:cxn>
              <a:cxn ang="0">
                <a:pos x="0" y="120"/>
              </a:cxn>
            </a:cxnLst>
            <a:rect l="0" t="0" r="r" b="b"/>
            <a:pathLst>
              <a:path h="120">
                <a:moveTo>
                  <a:pt x="0" y="0"/>
                </a:moveTo>
                <a:lnTo>
                  <a:pt x="0" y="119"/>
                </a:lnTo>
                <a:lnTo>
                  <a:pt x="0" y="120"/>
                </a:lnTo>
              </a:path>
            </a:pathLst>
          </a:custGeom>
          <a:noFill/>
          <a:ln w="15875">
            <a:solidFill>
              <a:srgbClr val="3DA3FF"/>
            </a:solidFill>
            <a:prstDash val="solid"/>
            <a:round/>
            <a:headEnd/>
            <a:tailEnd/>
          </a:ln>
        </p:spPr>
        <p:txBody>
          <a:bodyPr/>
          <a:lstStyle/>
          <a:p>
            <a:endParaRPr lang="en-US"/>
          </a:p>
        </p:txBody>
      </p:sp>
      <p:sp>
        <p:nvSpPr>
          <p:cNvPr id="110606" name="Freeform 14"/>
          <p:cNvSpPr>
            <a:spLocks/>
          </p:cNvSpPr>
          <p:nvPr/>
        </p:nvSpPr>
        <p:spPr bwMode="auto">
          <a:xfrm>
            <a:off x="5195888" y="4278313"/>
            <a:ext cx="117475" cy="1587"/>
          </a:xfrm>
          <a:custGeom>
            <a:avLst/>
            <a:gdLst/>
            <a:ahLst/>
            <a:cxnLst>
              <a:cxn ang="0">
                <a:pos x="0" y="0"/>
              </a:cxn>
              <a:cxn ang="0">
                <a:pos x="143" y="0"/>
              </a:cxn>
              <a:cxn ang="0">
                <a:pos x="144" y="0"/>
              </a:cxn>
            </a:cxnLst>
            <a:rect l="0" t="0" r="r" b="b"/>
            <a:pathLst>
              <a:path w="144">
                <a:moveTo>
                  <a:pt x="0" y="0"/>
                </a:moveTo>
                <a:lnTo>
                  <a:pt x="143" y="0"/>
                </a:lnTo>
                <a:lnTo>
                  <a:pt x="144" y="0"/>
                </a:lnTo>
              </a:path>
            </a:pathLst>
          </a:custGeom>
          <a:noFill/>
          <a:ln w="15875">
            <a:solidFill>
              <a:srgbClr val="3DA3FF"/>
            </a:solidFill>
            <a:prstDash val="solid"/>
            <a:round/>
            <a:headEnd/>
            <a:tailEnd/>
          </a:ln>
        </p:spPr>
        <p:txBody>
          <a:bodyPr/>
          <a:lstStyle/>
          <a:p>
            <a:endParaRPr lang="en-US"/>
          </a:p>
        </p:txBody>
      </p:sp>
      <p:sp>
        <p:nvSpPr>
          <p:cNvPr id="110607" name="Freeform 15"/>
          <p:cNvSpPr>
            <a:spLocks/>
          </p:cNvSpPr>
          <p:nvPr/>
        </p:nvSpPr>
        <p:spPr bwMode="auto">
          <a:xfrm>
            <a:off x="4330700" y="3865563"/>
            <a:ext cx="1588" cy="134937"/>
          </a:xfrm>
          <a:custGeom>
            <a:avLst/>
            <a:gdLst/>
            <a:ahLst/>
            <a:cxnLst>
              <a:cxn ang="0">
                <a:pos x="0" y="0"/>
              </a:cxn>
              <a:cxn ang="0">
                <a:pos x="0" y="178"/>
              </a:cxn>
              <a:cxn ang="0">
                <a:pos x="0" y="179"/>
              </a:cxn>
            </a:cxnLst>
            <a:rect l="0" t="0" r="r" b="b"/>
            <a:pathLst>
              <a:path h="179">
                <a:moveTo>
                  <a:pt x="0" y="0"/>
                </a:moveTo>
                <a:lnTo>
                  <a:pt x="0" y="178"/>
                </a:lnTo>
                <a:lnTo>
                  <a:pt x="0" y="179"/>
                </a:lnTo>
              </a:path>
            </a:pathLst>
          </a:custGeom>
          <a:noFill/>
          <a:ln w="15875">
            <a:solidFill>
              <a:srgbClr val="3DA3FF"/>
            </a:solidFill>
            <a:prstDash val="solid"/>
            <a:round/>
            <a:headEnd/>
            <a:tailEnd/>
          </a:ln>
        </p:spPr>
        <p:txBody>
          <a:bodyPr/>
          <a:lstStyle/>
          <a:p>
            <a:endParaRPr lang="en-US"/>
          </a:p>
        </p:txBody>
      </p:sp>
      <p:sp>
        <p:nvSpPr>
          <p:cNvPr id="110608" name="Freeform 16"/>
          <p:cNvSpPr>
            <a:spLocks/>
          </p:cNvSpPr>
          <p:nvPr/>
        </p:nvSpPr>
        <p:spPr bwMode="auto">
          <a:xfrm>
            <a:off x="4271963" y="386556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09" name="Freeform 17"/>
          <p:cNvSpPr>
            <a:spLocks/>
          </p:cNvSpPr>
          <p:nvPr/>
        </p:nvSpPr>
        <p:spPr bwMode="auto">
          <a:xfrm>
            <a:off x="4213225" y="3894138"/>
            <a:ext cx="1588" cy="130175"/>
          </a:xfrm>
          <a:custGeom>
            <a:avLst/>
            <a:gdLst/>
            <a:ahLst/>
            <a:cxnLst>
              <a:cxn ang="0">
                <a:pos x="0" y="0"/>
              </a:cxn>
              <a:cxn ang="0">
                <a:pos x="0" y="171"/>
              </a:cxn>
              <a:cxn ang="0">
                <a:pos x="0" y="172"/>
              </a:cxn>
            </a:cxnLst>
            <a:rect l="0" t="0" r="r" b="b"/>
            <a:pathLst>
              <a:path h="172">
                <a:moveTo>
                  <a:pt x="0" y="0"/>
                </a:moveTo>
                <a:lnTo>
                  <a:pt x="0" y="171"/>
                </a:lnTo>
                <a:lnTo>
                  <a:pt x="0" y="172"/>
                </a:lnTo>
              </a:path>
            </a:pathLst>
          </a:custGeom>
          <a:noFill/>
          <a:ln w="15875">
            <a:solidFill>
              <a:srgbClr val="3DA3FF"/>
            </a:solidFill>
            <a:prstDash val="solid"/>
            <a:round/>
            <a:headEnd/>
            <a:tailEnd/>
          </a:ln>
        </p:spPr>
        <p:txBody>
          <a:bodyPr/>
          <a:lstStyle/>
          <a:p>
            <a:endParaRPr lang="en-US"/>
          </a:p>
        </p:txBody>
      </p:sp>
      <p:sp>
        <p:nvSpPr>
          <p:cNvPr id="110610" name="Freeform 18"/>
          <p:cNvSpPr>
            <a:spLocks/>
          </p:cNvSpPr>
          <p:nvPr/>
        </p:nvSpPr>
        <p:spPr bwMode="auto">
          <a:xfrm>
            <a:off x="4154488" y="38941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1" name="Freeform 19"/>
          <p:cNvSpPr>
            <a:spLocks/>
          </p:cNvSpPr>
          <p:nvPr/>
        </p:nvSpPr>
        <p:spPr bwMode="auto">
          <a:xfrm>
            <a:off x="4090988" y="3783013"/>
            <a:ext cx="1587" cy="107950"/>
          </a:xfrm>
          <a:custGeom>
            <a:avLst/>
            <a:gdLst/>
            <a:ahLst/>
            <a:cxnLst>
              <a:cxn ang="0">
                <a:pos x="0" y="0"/>
              </a:cxn>
              <a:cxn ang="0">
                <a:pos x="0" y="141"/>
              </a:cxn>
              <a:cxn ang="0">
                <a:pos x="0" y="142"/>
              </a:cxn>
            </a:cxnLst>
            <a:rect l="0" t="0" r="r" b="b"/>
            <a:pathLst>
              <a:path h="142">
                <a:moveTo>
                  <a:pt x="0" y="0"/>
                </a:moveTo>
                <a:lnTo>
                  <a:pt x="0" y="141"/>
                </a:lnTo>
                <a:lnTo>
                  <a:pt x="0" y="142"/>
                </a:lnTo>
              </a:path>
            </a:pathLst>
          </a:custGeom>
          <a:noFill/>
          <a:ln w="15875">
            <a:solidFill>
              <a:srgbClr val="3DA3FF"/>
            </a:solidFill>
            <a:prstDash val="solid"/>
            <a:round/>
            <a:headEnd/>
            <a:tailEnd/>
          </a:ln>
        </p:spPr>
        <p:txBody>
          <a:bodyPr/>
          <a:lstStyle/>
          <a:p>
            <a:endParaRPr lang="en-US"/>
          </a:p>
        </p:txBody>
      </p:sp>
      <p:sp>
        <p:nvSpPr>
          <p:cNvPr id="110612" name="Freeform 20"/>
          <p:cNvSpPr>
            <a:spLocks/>
          </p:cNvSpPr>
          <p:nvPr/>
        </p:nvSpPr>
        <p:spPr bwMode="auto">
          <a:xfrm>
            <a:off x="4032250" y="378301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3" name="Freeform 21"/>
          <p:cNvSpPr>
            <a:spLocks/>
          </p:cNvSpPr>
          <p:nvPr/>
        </p:nvSpPr>
        <p:spPr bwMode="auto">
          <a:xfrm>
            <a:off x="3960813" y="3641725"/>
            <a:ext cx="1587" cy="87313"/>
          </a:xfrm>
          <a:custGeom>
            <a:avLst/>
            <a:gdLst/>
            <a:ahLst/>
            <a:cxnLst>
              <a:cxn ang="0">
                <a:pos x="0" y="0"/>
              </a:cxn>
              <a:cxn ang="0">
                <a:pos x="0" y="114"/>
              </a:cxn>
              <a:cxn ang="0">
                <a:pos x="0" y="115"/>
              </a:cxn>
            </a:cxnLst>
            <a:rect l="0" t="0" r="r" b="b"/>
            <a:pathLst>
              <a:path h="115">
                <a:moveTo>
                  <a:pt x="0" y="0"/>
                </a:moveTo>
                <a:lnTo>
                  <a:pt x="0" y="114"/>
                </a:lnTo>
                <a:lnTo>
                  <a:pt x="0" y="115"/>
                </a:lnTo>
              </a:path>
            </a:pathLst>
          </a:custGeom>
          <a:noFill/>
          <a:ln w="15875">
            <a:solidFill>
              <a:srgbClr val="3DA3FF"/>
            </a:solidFill>
            <a:prstDash val="solid"/>
            <a:round/>
            <a:headEnd/>
            <a:tailEnd/>
          </a:ln>
        </p:spPr>
        <p:txBody>
          <a:bodyPr/>
          <a:lstStyle/>
          <a:p>
            <a:endParaRPr lang="en-US"/>
          </a:p>
        </p:txBody>
      </p:sp>
      <p:sp>
        <p:nvSpPr>
          <p:cNvPr id="110614" name="Freeform 22"/>
          <p:cNvSpPr>
            <a:spLocks/>
          </p:cNvSpPr>
          <p:nvPr/>
        </p:nvSpPr>
        <p:spPr bwMode="auto">
          <a:xfrm>
            <a:off x="3902075" y="36417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5" name="Freeform 23"/>
          <p:cNvSpPr>
            <a:spLocks/>
          </p:cNvSpPr>
          <p:nvPr/>
        </p:nvSpPr>
        <p:spPr bwMode="auto">
          <a:xfrm>
            <a:off x="3822700" y="3384550"/>
            <a:ext cx="1588" cy="68263"/>
          </a:xfrm>
          <a:custGeom>
            <a:avLst/>
            <a:gdLst/>
            <a:ahLst/>
            <a:cxnLst>
              <a:cxn ang="0">
                <a:pos x="0" y="0"/>
              </a:cxn>
              <a:cxn ang="0">
                <a:pos x="0" y="91"/>
              </a:cxn>
              <a:cxn ang="0">
                <a:pos x="0" y="92"/>
              </a:cxn>
            </a:cxnLst>
            <a:rect l="0" t="0" r="r" b="b"/>
            <a:pathLst>
              <a:path h="92">
                <a:moveTo>
                  <a:pt x="0" y="0"/>
                </a:moveTo>
                <a:lnTo>
                  <a:pt x="0" y="91"/>
                </a:lnTo>
                <a:lnTo>
                  <a:pt x="0" y="92"/>
                </a:lnTo>
              </a:path>
            </a:pathLst>
          </a:custGeom>
          <a:noFill/>
          <a:ln w="15875">
            <a:solidFill>
              <a:srgbClr val="3DA3FF"/>
            </a:solidFill>
            <a:prstDash val="solid"/>
            <a:round/>
            <a:headEnd/>
            <a:tailEnd/>
          </a:ln>
        </p:spPr>
        <p:txBody>
          <a:bodyPr/>
          <a:lstStyle/>
          <a:p>
            <a:endParaRPr lang="en-US"/>
          </a:p>
        </p:txBody>
      </p:sp>
      <p:sp>
        <p:nvSpPr>
          <p:cNvPr id="110616" name="Freeform 24"/>
          <p:cNvSpPr>
            <a:spLocks/>
          </p:cNvSpPr>
          <p:nvPr/>
        </p:nvSpPr>
        <p:spPr bwMode="auto">
          <a:xfrm>
            <a:off x="3763963" y="3384550"/>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7" name="Freeform 25"/>
          <p:cNvSpPr>
            <a:spLocks/>
          </p:cNvSpPr>
          <p:nvPr/>
        </p:nvSpPr>
        <p:spPr bwMode="auto">
          <a:xfrm>
            <a:off x="3675063" y="3343275"/>
            <a:ext cx="1587" cy="58738"/>
          </a:xfrm>
          <a:custGeom>
            <a:avLst/>
            <a:gdLst/>
            <a:ahLst/>
            <a:cxnLst>
              <a:cxn ang="0">
                <a:pos x="0" y="0"/>
              </a:cxn>
              <a:cxn ang="0">
                <a:pos x="0" y="76"/>
              </a:cxn>
              <a:cxn ang="0">
                <a:pos x="0" y="77"/>
              </a:cxn>
            </a:cxnLst>
            <a:rect l="0" t="0" r="r" b="b"/>
            <a:pathLst>
              <a:path h="77">
                <a:moveTo>
                  <a:pt x="0" y="0"/>
                </a:moveTo>
                <a:lnTo>
                  <a:pt x="0" y="76"/>
                </a:lnTo>
                <a:lnTo>
                  <a:pt x="0" y="77"/>
                </a:lnTo>
              </a:path>
            </a:pathLst>
          </a:custGeom>
          <a:noFill/>
          <a:ln w="15875">
            <a:solidFill>
              <a:srgbClr val="3DA3FF"/>
            </a:solidFill>
            <a:prstDash val="solid"/>
            <a:round/>
            <a:headEnd/>
            <a:tailEnd/>
          </a:ln>
        </p:spPr>
        <p:txBody>
          <a:bodyPr/>
          <a:lstStyle/>
          <a:p>
            <a:endParaRPr lang="en-US"/>
          </a:p>
        </p:txBody>
      </p:sp>
      <p:sp>
        <p:nvSpPr>
          <p:cNvPr id="110618" name="Freeform 26"/>
          <p:cNvSpPr>
            <a:spLocks/>
          </p:cNvSpPr>
          <p:nvPr/>
        </p:nvSpPr>
        <p:spPr bwMode="auto">
          <a:xfrm>
            <a:off x="3616325" y="33432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19" name="Freeform 27"/>
          <p:cNvSpPr>
            <a:spLocks/>
          </p:cNvSpPr>
          <p:nvPr/>
        </p:nvSpPr>
        <p:spPr bwMode="auto">
          <a:xfrm>
            <a:off x="3517900" y="3200400"/>
            <a:ext cx="1588" cy="46038"/>
          </a:xfrm>
          <a:custGeom>
            <a:avLst/>
            <a:gdLst/>
            <a:ahLst/>
            <a:cxnLst>
              <a:cxn ang="0">
                <a:pos x="0" y="0"/>
              </a:cxn>
              <a:cxn ang="0">
                <a:pos x="0" y="61"/>
              </a:cxn>
              <a:cxn ang="0">
                <a:pos x="0" y="62"/>
              </a:cxn>
            </a:cxnLst>
            <a:rect l="0" t="0" r="r" b="b"/>
            <a:pathLst>
              <a:path h="62">
                <a:moveTo>
                  <a:pt x="0" y="0"/>
                </a:moveTo>
                <a:lnTo>
                  <a:pt x="0" y="61"/>
                </a:lnTo>
                <a:lnTo>
                  <a:pt x="0" y="62"/>
                </a:lnTo>
              </a:path>
            </a:pathLst>
          </a:custGeom>
          <a:noFill/>
          <a:ln w="15875">
            <a:solidFill>
              <a:srgbClr val="3DA3FF"/>
            </a:solidFill>
            <a:prstDash val="solid"/>
            <a:round/>
            <a:headEnd/>
            <a:tailEnd/>
          </a:ln>
        </p:spPr>
        <p:txBody>
          <a:bodyPr/>
          <a:lstStyle/>
          <a:p>
            <a:endParaRPr lang="en-US"/>
          </a:p>
        </p:txBody>
      </p:sp>
      <p:sp>
        <p:nvSpPr>
          <p:cNvPr id="110620" name="Freeform 28"/>
          <p:cNvSpPr>
            <a:spLocks/>
          </p:cNvSpPr>
          <p:nvPr/>
        </p:nvSpPr>
        <p:spPr bwMode="auto">
          <a:xfrm>
            <a:off x="3459163" y="3200400"/>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1" name="Freeform 29"/>
          <p:cNvSpPr>
            <a:spLocks/>
          </p:cNvSpPr>
          <p:nvPr/>
        </p:nvSpPr>
        <p:spPr bwMode="auto">
          <a:xfrm>
            <a:off x="3349625" y="3021013"/>
            <a:ext cx="1588" cy="36512"/>
          </a:xfrm>
          <a:custGeom>
            <a:avLst/>
            <a:gdLst/>
            <a:ahLst/>
            <a:cxnLst>
              <a:cxn ang="0">
                <a:pos x="0" y="0"/>
              </a:cxn>
              <a:cxn ang="0">
                <a:pos x="0" y="47"/>
              </a:cxn>
              <a:cxn ang="0">
                <a:pos x="0" y="48"/>
              </a:cxn>
            </a:cxnLst>
            <a:rect l="0" t="0" r="r" b="b"/>
            <a:pathLst>
              <a:path h="48">
                <a:moveTo>
                  <a:pt x="0" y="0"/>
                </a:moveTo>
                <a:lnTo>
                  <a:pt x="0" y="47"/>
                </a:lnTo>
                <a:lnTo>
                  <a:pt x="0" y="48"/>
                </a:lnTo>
              </a:path>
            </a:pathLst>
          </a:custGeom>
          <a:noFill/>
          <a:ln w="15875">
            <a:solidFill>
              <a:srgbClr val="3DA3FF"/>
            </a:solidFill>
            <a:prstDash val="solid"/>
            <a:round/>
            <a:headEnd/>
            <a:tailEnd/>
          </a:ln>
        </p:spPr>
        <p:txBody>
          <a:bodyPr/>
          <a:lstStyle/>
          <a:p>
            <a:endParaRPr lang="en-US"/>
          </a:p>
        </p:txBody>
      </p:sp>
      <p:sp>
        <p:nvSpPr>
          <p:cNvPr id="110622" name="Freeform 30"/>
          <p:cNvSpPr>
            <a:spLocks/>
          </p:cNvSpPr>
          <p:nvPr/>
        </p:nvSpPr>
        <p:spPr bwMode="auto">
          <a:xfrm>
            <a:off x="3290888" y="302101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3" name="Freeform 31"/>
          <p:cNvSpPr>
            <a:spLocks/>
          </p:cNvSpPr>
          <p:nvPr/>
        </p:nvSpPr>
        <p:spPr bwMode="auto">
          <a:xfrm>
            <a:off x="3167063" y="3019425"/>
            <a:ext cx="1587" cy="28575"/>
          </a:xfrm>
          <a:custGeom>
            <a:avLst/>
            <a:gdLst/>
            <a:ahLst/>
            <a:cxnLst>
              <a:cxn ang="0">
                <a:pos x="0" y="0"/>
              </a:cxn>
              <a:cxn ang="0">
                <a:pos x="0" y="38"/>
              </a:cxn>
              <a:cxn ang="0">
                <a:pos x="0" y="39"/>
              </a:cxn>
            </a:cxnLst>
            <a:rect l="0" t="0" r="r" b="b"/>
            <a:pathLst>
              <a:path h="39">
                <a:moveTo>
                  <a:pt x="0" y="0"/>
                </a:moveTo>
                <a:lnTo>
                  <a:pt x="0" y="38"/>
                </a:lnTo>
                <a:lnTo>
                  <a:pt x="0" y="39"/>
                </a:lnTo>
              </a:path>
            </a:pathLst>
          </a:custGeom>
          <a:noFill/>
          <a:ln w="15875">
            <a:solidFill>
              <a:srgbClr val="3DA3FF"/>
            </a:solidFill>
            <a:prstDash val="solid"/>
            <a:round/>
            <a:headEnd/>
            <a:tailEnd/>
          </a:ln>
        </p:spPr>
        <p:txBody>
          <a:bodyPr/>
          <a:lstStyle/>
          <a:p>
            <a:endParaRPr lang="en-US"/>
          </a:p>
        </p:txBody>
      </p:sp>
      <p:sp>
        <p:nvSpPr>
          <p:cNvPr id="110624" name="Freeform 32"/>
          <p:cNvSpPr>
            <a:spLocks/>
          </p:cNvSpPr>
          <p:nvPr/>
        </p:nvSpPr>
        <p:spPr bwMode="auto">
          <a:xfrm>
            <a:off x="3108325" y="30194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5" name="Freeform 33"/>
          <p:cNvSpPr>
            <a:spLocks/>
          </p:cNvSpPr>
          <p:nvPr/>
        </p:nvSpPr>
        <p:spPr bwMode="auto">
          <a:xfrm>
            <a:off x="2968625" y="3060700"/>
            <a:ext cx="1588" cy="22225"/>
          </a:xfrm>
          <a:custGeom>
            <a:avLst/>
            <a:gdLst/>
            <a:ahLst/>
            <a:cxnLst>
              <a:cxn ang="0">
                <a:pos x="0" y="0"/>
              </a:cxn>
              <a:cxn ang="0">
                <a:pos x="0" y="28"/>
              </a:cxn>
              <a:cxn ang="0">
                <a:pos x="0" y="29"/>
              </a:cxn>
            </a:cxnLst>
            <a:rect l="0" t="0" r="r" b="b"/>
            <a:pathLst>
              <a:path h="29">
                <a:moveTo>
                  <a:pt x="0" y="0"/>
                </a:moveTo>
                <a:lnTo>
                  <a:pt x="0" y="28"/>
                </a:lnTo>
                <a:lnTo>
                  <a:pt x="0" y="29"/>
                </a:lnTo>
              </a:path>
            </a:pathLst>
          </a:custGeom>
          <a:noFill/>
          <a:ln w="15875">
            <a:solidFill>
              <a:srgbClr val="3DA3FF"/>
            </a:solidFill>
            <a:prstDash val="solid"/>
            <a:round/>
            <a:headEnd/>
            <a:tailEnd/>
          </a:ln>
        </p:spPr>
        <p:txBody>
          <a:bodyPr/>
          <a:lstStyle/>
          <a:p>
            <a:endParaRPr lang="en-US"/>
          </a:p>
        </p:txBody>
      </p:sp>
      <p:sp>
        <p:nvSpPr>
          <p:cNvPr id="110626" name="Freeform 34"/>
          <p:cNvSpPr>
            <a:spLocks/>
          </p:cNvSpPr>
          <p:nvPr/>
        </p:nvSpPr>
        <p:spPr bwMode="auto">
          <a:xfrm>
            <a:off x="2909888" y="3060700"/>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7" name="Freeform 35"/>
          <p:cNvSpPr>
            <a:spLocks/>
          </p:cNvSpPr>
          <p:nvPr/>
        </p:nvSpPr>
        <p:spPr bwMode="auto">
          <a:xfrm>
            <a:off x="2751138" y="3203575"/>
            <a:ext cx="1587" cy="17463"/>
          </a:xfrm>
          <a:custGeom>
            <a:avLst/>
            <a:gdLst/>
            <a:ahLst/>
            <a:cxnLst>
              <a:cxn ang="0">
                <a:pos x="0" y="0"/>
              </a:cxn>
              <a:cxn ang="0">
                <a:pos x="0" y="22"/>
              </a:cxn>
              <a:cxn ang="0">
                <a:pos x="0" y="23"/>
              </a:cxn>
            </a:cxnLst>
            <a:rect l="0" t="0" r="r" b="b"/>
            <a:pathLst>
              <a:path h="23">
                <a:moveTo>
                  <a:pt x="0" y="0"/>
                </a:moveTo>
                <a:lnTo>
                  <a:pt x="0" y="22"/>
                </a:lnTo>
                <a:lnTo>
                  <a:pt x="0" y="23"/>
                </a:lnTo>
              </a:path>
            </a:pathLst>
          </a:custGeom>
          <a:noFill/>
          <a:ln w="15875">
            <a:solidFill>
              <a:srgbClr val="3DA3FF"/>
            </a:solidFill>
            <a:prstDash val="solid"/>
            <a:round/>
            <a:headEnd/>
            <a:tailEnd/>
          </a:ln>
        </p:spPr>
        <p:txBody>
          <a:bodyPr/>
          <a:lstStyle/>
          <a:p>
            <a:endParaRPr lang="en-US"/>
          </a:p>
        </p:txBody>
      </p:sp>
      <p:sp>
        <p:nvSpPr>
          <p:cNvPr id="110628" name="Freeform 36"/>
          <p:cNvSpPr>
            <a:spLocks/>
          </p:cNvSpPr>
          <p:nvPr/>
        </p:nvSpPr>
        <p:spPr bwMode="auto">
          <a:xfrm>
            <a:off x="2692400" y="32035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3DA3FF"/>
            </a:solidFill>
            <a:prstDash val="solid"/>
            <a:round/>
            <a:headEnd/>
            <a:tailEnd/>
          </a:ln>
        </p:spPr>
        <p:txBody>
          <a:bodyPr/>
          <a:lstStyle/>
          <a:p>
            <a:endParaRPr lang="en-US"/>
          </a:p>
        </p:txBody>
      </p:sp>
      <p:sp>
        <p:nvSpPr>
          <p:cNvPr id="110629" name="Freeform 37"/>
          <p:cNvSpPr>
            <a:spLocks/>
          </p:cNvSpPr>
          <p:nvPr/>
        </p:nvSpPr>
        <p:spPr bwMode="auto">
          <a:xfrm>
            <a:off x="7185025" y="4062413"/>
            <a:ext cx="1588" cy="593725"/>
          </a:xfrm>
          <a:custGeom>
            <a:avLst/>
            <a:gdLst/>
            <a:ahLst/>
            <a:cxnLst>
              <a:cxn ang="0">
                <a:pos x="0" y="0"/>
              </a:cxn>
              <a:cxn ang="0">
                <a:pos x="0" y="783"/>
              </a:cxn>
              <a:cxn ang="0">
                <a:pos x="0" y="784"/>
              </a:cxn>
            </a:cxnLst>
            <a:rect l="0" t="0" r="r" b="b"/>
            <a:pathLst>
              <a:path h="784">
                <a:moveTo>
                  <a:pt x="0" y="0"/>
                </a:moveTo>
                <a:lnTo>
                  <a:pt x="0" y="783"/>
                </a:lnTo>
                <a:lnTo>
                  <a:pt x="0" y="784"/>
                </a:lnTo>
              </a:path>
            </a:pathLst>
          </a:custGeom>
          <a:noFill/>
          <a:ln w="15875">
            <a:solidFill>
              <a:srgbClr val="FA3A57"/>
            </a:solidFill>
            <a:prstDash val="solid"/>
            <a:round/>
            <a:headEnd/>
            <a:tailEnd/>
          </a:ln>
        </p:spPr>
        <p:txBody>
          <a:bodyPr/>
          <a:lstStyle/>
          <a:p>
            <a:endParaRPr lang="en-US"/>
          </a:p>
        </p:txBody>
      </p:sp>
      <p:sp>
        <p:nvSpPr>
          <p:cNvPr id="110630" name="Freeform 38"/>
          <p:cNvSpPr>
            <a:spLocks/>
          </p:cNvSpPr>
          <p:nvPr/>
        </p:nvSpPr>
        <p:spPr bwMode="auto">
          <a:xfrm>
            <a:off x="7124700" y="4062413"/>
            <a:ext cx="119063"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1" name="Freeform 39"/>
          <p:cNvSpPr>
            <a:spLocks/>
          </p:cNvSpPr>
          <p:nvPr/>
        </p:nvSpPr>
        <p:spPr bwMode="auto">
          <a:xfrm>
            <a:off x="6418263" y="5230813"/>
            <a:ext cx="1587" cy="530225"/>
          </a:xfrm>
          <a:custGeom>
            <a:avLst/>
            <a:gdLst/>
            <a:ahLst/>
            <a:cxnLst>
              <a:cxn ang="0">
                <a:pos x="0" y="0"/>
              </a:cxn>
              <a:cxn ang="0">
                <a:pos x="0" y="700"/>
              </a:cxn>
              <a:cxn ang="0">
                <a:pos x="0" y="701"/>
              </a:cxn>
            </a:cxnLst>
            <a:rect l="0" t="0" r="r" b="b"/>
            <a:pathLst>
              <a:path h="701">
                <a:moveTo>
                  <a:pt x="0" y="0"/>
                </a:moveTo>
                <a:lnTo>
                  <a:pt x="0" y="700"/>
                </a:lnTo>
                <a:lnTo>
                  <a:pt x="0" y="701"/>
                </a:lnTo>
              </a:path>
            </a:pathLst>
          </a:custGeom>
          <a:noFill/>
          <a:ln w="15875">
            <a:solidFill>
              <a:srgbClr val="FA3A57"/>
            </a:solidFill>
            <a:prstDash val="solid"/>
            <a:round/>
            <a:headEnd/>
            <a:tailEnd/>
          </a:ln>
        </p:spPr>
        <p:txBody>
          <a:bodyPr/>
          <a:lstStyle/>
          <a:p>
            <a:endParaRPr lang="en-US"/>
          </a:p>
        </p:txBody>
      </p:sp>
      <p:sp>
        <p:nvSpPr>
          <p:cNvPr id="110632" name="Freeform 40"/>
          <p:cNvSpPr>
            <a:spLocks/>
          </p:cNvSpPr>
          <p:nvPr/>
        </p:nvSpPr>
        <p:spPr bwMode="auto">
          <a:xfrm>
            <a:off x="6357938" y="52308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3" name="Freeform 41"/>
          <p:cNvSpPr>
            <a:spLocks/>
          </p:cNvSpPr>
          <p:nvPr/>
        </p:nvSpPr>
        <p:spPr bwMode="auto">
          <a:xfrm>
            <a:off x="5908675" y="5083175"/>
            <a:ext cx="1588" cy="273050"/>
          </a:xfrm>
          <a:custGeom>
            <a:avLst/>
            <a:gdLst/>
            <a:ahLst/>
            <a:cxnLst>
              <a:cxn ang="0">
                <a:pos x="0" y="0"/>
              </a:cxn>
              <a:cxn ang="0">
                <a:pos x="0" y="360"/>
              </a:cxn>
              <a:cxn ang="0">
                <a:pos x="0" y="361"/>
              </a:cxn>
            </a:cxnLst>
            <a:rect l="0" t="0" r="r" b="b"/>
            <a:pathLst>
              <a:path h="361">
                <a:moveTo>
                  <a:pt x="0" y="0"/>
                </a:moveTo>
                <a:lnTo>
                  <a:pt x="0" y="360"/>
                </a:lnTo>
                <a:lnTo>
                  <a:pt x="0" y="361"/>
                </a:lnTo>
              </a:path>
            </a:pathLst>
          </a:custGeom>
          <a:noFill/>
          <a:ln w="15875">
            <a:solidFill>
              <a:srgbClr val="FA3A57"/>
            </a:solidFill>
            <a:prstDash val="solid"/>
            <a:round/>
            <a:headEnd/>
            <a:tailEnd/>
          </a:ln>
        </p:spPr>
        <p:txBody>
          <a:bodyPr/>
          <a:lstStyle/>
          <a:p>
            <a:endParaRPr lang="en-US"/>
          </a:p>
        </p:txBody>
      </p:sp>
      <p:sp>
        <p:nvSpPr>
          <p:cNvPr id="110634" name="Freeform 42"/>
          <p:cNvSpPr>
            <a:spLocks/>
          </p:cNvSpPr>
          <p:nvPr/>
        </p:nvSpPr>
        <p:spPr bwMode="auto">
          <a:xfrm>
            <a:off x="5849938" y="5083175"/>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5" name="Freeform 43"/>
          <p:cNvSpPr>
            <a:spLocks/>
          </p:cNvSpPr>
          <p:nvPr/>
        </p:nvSpPr>
        <p:spPr bwMode="auto">
          <a:xfrm>
            <a:off x="5253038" y="4383088"/>
            <a:ext cx="1587" cy="103187"/>
          </a:xfrm>
          <a:custGeom>
            <a:avLst/>
            <a:gdLst/>
            <a:ahLst/>
            <a:cxnLst>
              <a:cxn ang="0">
                <a:pos x="0" y="0"/>
              </a:cxn>
              <a:cxn ang="0">
                <a:pos x="0" y="137"/>
              </a:cxn>
              <a:cxn ang="0">
                <a:pos x="0" y="138"/>
              </a:cxn>
            </a:cxnLst>
            <a:rect l="0" t="0" r="r" b="b"/>
            <a:pathLst>
              <a:path h="138">
                <a:moveTo>
                  <a:pt x="0" y="0"/>
                </a:moveTo>
                <a:lnTo>
                  <a:pt x="0" y="137"/>
                </a:lnTo>
                <a:lnTo>
                  <a:pt x="0" y="138"/>
                </a:lnTo>
              </a:path>
            </a:pathLst>
          </a:custGeom>
          <a:noFill/>
          <a:ln w="15875">
            <a:solidFill>
              <a:srgbClr val="FA3A57"/>
            </a:solidFill>
            <a:prstDash val="solid"/>
            <a:round/>
            <a:headEnd/>
            <a:tailEnd/>
          </a:ln>
        </p:spPr>
        <p:txBody>
          <a:bodyPr/>
          <a:lstStyle/>
          <a:p>
            <a:endParaRPr lang="en-US"/>
          </a:p>
        </p:txBody>
      </p:sp>
      <p:sp>
        <p:nvSpPr>
          <p:cNvPr id="110636" name="Freeform 44"/>
          <p:cNvSpPr>
            <a:spLocks/>
          </p:cNvSpPr>
          <p:nvPr/>
        </p:nvSpPr>
        <p:spPr bwMode="auto">
          <a:xfrm>
            <a:off x="5195888" y="4383088"/>
            <a:ext cx="117475" cy="1587"/>
          </a:xfrm>
          <a:custGeom>
            <a:avLst/>
            <a:gdLst/>
            <a:ahLst/>
            <a:cxnLst>
              <a:cxn ang="0">
                <a:pos x="0" y="0"/>
              </a:cxn>
              <a:cxn ang="0">
                <a:pos x="143" y="0"/>
              </a:cxn>
              <a:cxn ang="0">
                <a:pos x="144" y="0"/>
              </a:cxn>
            </a:cxnLst>
            <a:rect l="0" t="0" r="r" b="b"/>
            <a:pathLst>
              <a:path w="144">
                <a:moveTo>
                  <a:pt x="0" y="0"/>
                </a:moveTo>
                <a:lnTo>
                  <a:pt x="143" y="0"/>
                </a:lnTo>
                <a:lnTo>
                  <a:pt x="144" y="0"/>
                </a:lnTo>
              </a:path>
            </a:pathLst>
          </a:custGeom>
          <a:noFill/>
          <a:ln w="15875">
            <a:solidFill>
              <a:srgbClr val="FA3A57"/>
            </a:solidFill>
            <a:prstDash val="solid"/>
            <a:round/>
            <a:headEnd/>
            <a:tailEnd/>
          </a:ln>
        </p:spPr>
        <p:txBody>
          <a:bodyPr/>
          <a:lstStyle/>
          <a:p>
            <a:endParaRPr lang="en-US"/>
          </a:p>
        </p:txBody>
      </p:sp>
      <p:sp>
        <p:nvSpPr>
          <p:cNvPr id="110637" name="Freeform 45"/>
          <p:cNvSpPr>
            <a:spLocks/>
          </p:cNvSpPr>
          <p:nvPr/>
        </p:nvSpPr>
        <p:spPr bwMode="auto">
          <a:xfrm>
            <a:off x="4330700" y="3916363"/>
            <a:ext cx="1588" cy="131762"/>
          </a:xfrm>
          <a:custGeom>
            <a:avLst/>
            <a:gdLst/>
            <a:ahLst/>
            <a:cxnLst>
              <a:cxn ang="0">
                <a:pos x="0" y="0"/>
              </a:cxn>
              <a:cxn ang="0">
                <a:pos x="0" y="174"/>
              </a:cxn>
              <a:cxn ang="0">
                <a:pos x="0" y="175"/>
              </a:cxn>
            </a:cxnLst>
            <a:rect l="0" t="0" r="r" b="b"/>
            <a:pathLst>
              <a:path h="175">
                <a:moveTo>
                  <a:pt x="0" y="0"/>
                </a:moveTo>
                <a:lnTo>
                  <a:pt x="0" y="174"/>
                </a:lnTo>
                <a:lnTo>
                  <a:pt x="0" y="175"/>
                </a:lnTo>
              </a:path>
            </a:pathLst>
          </a:custGeom>
          <a:noFill/>
          <a:ln w="15875">
            <a:solidFill>
              <a:srgbClr val="FA3A57"/>
            </a:solidFill>
            <a:prstDash val="solid"/>
            <a:round/>
            <a:headEnd/>
            <a:tailEnd/>
          </a:ln>
        </p:spPr>
        <p:txBody>
          <a:bodyPr/>
          <a:lstStyle/>
          <a:p>
            <a:endParaRPr lang="en-US"/>
          </a:p>
        </p:txBody>
      </p:sp>
      <p:sp>
        <p:nvSpPr>
          <p:cNvPr id="110638" name="Freeform 46"/>
          <p:cNvSpPr>
            <a:spLocks/>
          </p:cNvSpPr>
          <p:nvPr/>
        </p:nvSpPr>
        <p:spPr bwMode="auto">
          <a:xfrm>
            <a:off x="4271963" y="3916363"/>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39" name="Freeform 47"/>
          <p:cNvSpPr>
            <a:spLocks/>
          </p:cNvSpPr>
          <p:nvPr/>
        </p:nvSpPr>
        <p:spPr bwMode="auto">
          <a:xfrm>
            <a:off x="4213225" y="3927475"/>
            <a:ext cx="1588" cy="123825"/>
          </a:xfrm>
          <a:custGeom>
            <a:avLst/>
            <a:gdLst/>
            <a:ahLst/>
            <a:cxnLst>
              <a:cxn ang="0">
                <a:pos x="0" y="0"/>
              </a:cxn>
              <a:cxn ang="0">
                <a:pos x="0" y="164"/>
              </a:cxn>
              <a:cxn ang="0">
                <a:pos x="0" y="165"/>
              </a:cxn>
            </a:cxnLst>
            <a:rect l="0" t="0" r="r" b="b"/>
            <a:pathLst>
              <a:path h="165">
                <a:moveTo>
                  <a:pt x="0" y="0"/>
                </a:moveTo>
                <a:lnTo>
                  <a:pt x="0" y="164"/>
                </a:lnTo>
                <a:lnTo>
                  <a:pt x="0" y="165"/>
                </a:lnTo>
              </a:path>
            </a:pathLst>
          </a:custGeom>
          <a:noFill/>
          <a:ln w="15875">
            <a:solidFill>
              <a:srgbClr val="FA3A57"/>
            </a:solidFill>
            <a:prstDash val="solid"/>
            <a:round/>
            <a:headEnd/>
            <a:tailEnd/>
          </a:ln>
        </p:spPr>
        <p:txBody>
          <a:bodyPr/>
          <a:lstStyle/>
          <a:p>
            <a:endParaRPr lang="en-US"/>
          </a:p>
        </p:txBody>
      </p:sp>
      <p:sp>
        <p:nvSpPr>
          <p:cNvPr id="110640" name="Freeform 48"/>
          <p:cNvSpPr>
            <a:spLocks/>
          </p:cNvSpPr>
          <p:nvPr/>
        </p:nvSpPr>
        <p:spPr bwMode="auto">
          <a:xfrm>
            <a:off x="4154488" y="3927475"/>
            <a:ext cx="119062"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1" name="Freeform 49"/>
          <p:cNvSpPr>
            <a:spLocks/>
          </p:cNvSpPr>
          <p:nvPr/>
        </p:nvSpPr>
        <p:spPr bwMode="auto">
          <a:xfrm>
            <a:off x="4090988" y="3692525"/>
            <a:ext cx="1587" cy="93663"/>
          </a:xfrm>
          <a:custGeom>
            <a:avLst/>
            <a:gdLst/>
            <a:ahLst/>
            <a:cxnLst>
              <a:cxn ang="0">
                <a:pos x="0" y="0"/>
              </a:cxn>
              <a:cxn ang="0">
                <a:pos x="0" y="123"/>
              </a:cxn>
              <a:cxn ang="0">
                <a:pos x="0" y="124"/>
              </a:cxn>
            </a:cxnLst>
            <a:rect l="0" t="0" r="r" b="b"/>
            <a:pathLst>
              <a:path h="124">
                <a:moveTo>
                  <a:pt x="0" y="0"/>
                </a:moveTo>
                <a:lnTo>
                  <a:pt x="0" y="123"/>
                </a:lnTo>
                <a:lnTo>
                  <a:pt x="0" y="124"/>
                </a:lnTo>
              </a:path>
            </a:pathLst>
          </a:custGeom>
          <a:noFill/>
          <a:ln w="15875">
            <a:solidFill>
              <a:srgbClr val="FA3A57"/>
            </a:solidFill>
            <a:prstDash val="solid"/>
            <a:round/>
            <a:headEnd/>
            <a:tailEnd/>
          </a:ln>
        </p:spPr>
        <p:txBody>
          <a:bodyPr/>
          <a:lstStyle/>
          <a:p>
            <a:endParaRPr lang="en-US"/>
          </a:p>
        </p:txBody>
      </p:sp>
      <p:sp>
        <p:nvSpPr>
          <p:cNvPr id="110642" name="Freeform 50"/>
          <p:cNvSpPr>
            <a:spLocks/>
          </p:cNvSpPr>
          <p:nvPr/>
        </p:nvSpPr>
        <p:spPr bwMode="auto">
          <a:xfrm>
            <a:off x="4032250" y="3692525"/>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3" name="Freeform 51"/>
          <p:cNvSpPr>
            <a:spLocks/>
          </p:cNvSpPr>
          <p:nvPr/>
        </p:nvSpPr>
        <p:spPr bwMode="auto">
          <a:xfrm>
            <a:off x="3960813" y="3570288"/>
            <a:ext cx="1587" cy="76200"/>
          </a:xfrm>
          <a:custGeom>
            <a:avLst/>
            <a:gdLst/>
            <a:ahLst/>
            <a:cxnLst>
              <a:cxn ang="0">
                <a:pos x="0" y="0"/>
              </a:cxn>
              <a:cxn ang="0">
                <a:pos x="0" y="100"/>
              </a:cxn>
              <a:cxn ang="0">
                <a:pos x="0" y="101"/>
              </a:cxn>
            </a:cxnLst>
            <a:rect l="0" t="0" r="r" b="b"/>
            <a:pathLst>
              <a:path h="101">
                <a:moveTo>
                  <a:pt x="0" y="0"/>
                </a:moveTo>
                <a:lnTo>
                  <a:pt x="0" y="100"/>
                </a:lnTo>
                <a:lnTo>
                  <a:pt x="0" y="101"/>
                </a:lnTo>
              </a:path>
            </a:pathLst>
          </a:custGeom>
          <a:noFill/>
          <a:ln w="15875">
            <a:solidFill>
              <a:srgbClr val="FA3A57"/>
            </a:solidFill>
            <a:prstDash val="solid"/>
            <a:round/>
            <a:headEnd/>
            <a:tailEnd/>
          </a:ln>
        </p:spPr>
        <p:txBody>
          <a:bodyPr/>
          <a:lstStyle/>
          <a:p>
            <a:endParaRPr lang="en-US"/>
          </a:p>
        </p:txBody>
      </p:sp>
      <p:sp>
        <p:nvSpPr>
          <p:cNvPr id="110644" name="Freeform 52"/>
          <p:cNvSpPr>
            <a:spLocks/>
          </p:cNvSpPr>
          <p:nvPr/>
        </p:nvSpPr>
        <p:spPr bwMode="auto">
          <a:xfrm>
            <a:off x="3902075" y="357028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5" name="Freeform 53"/>
          <p:cNvSpPr>
            <a:spLocks/>
          </p:cNvSpPr>
          <p:nvPr/>
        </p:nvSpPr>
        <p:spPr bwMode="auto">
          <a:xfrm>
            <a:off x="3822700" y="3386138"/>
            <a:ext cx="1588" cy="63500"/>
          </a:xfrm>
          <a:custGeom>
            <a:avLst/>
            <a:gdLst/>
            <a:ahLst/>
            <a:cxnLst>
              <a:cxn ang="0">
                <a:pos x="0" y="0"/>
              </a:cxn>
              <a:cxn ang="0">
                <a:pos x="0" y="83"/>
              </a:cxn>
              <a:cxn ang="0">
                <a:pos x="0" y="84"/>
              </a:cxn>
            </a:cxnLst>
            <a:rect l="0" t="0" r="r" b="b"/>
            <a:pathLst>
              <a:path h="84">
                <a:moveTo>
                  <a:pt x="0" y="0"/>
                </a:moveTo>
                <a:lnTo>
                  <a:pt x="0" y="83"/>
                </a:lnTo>
                <a:lnTo>
                  <a:pt x="0" y="84"/>
                </a:lnTo>
              </a:path>
            </a:pathLst>
          </a:custGeom>
          <a:noFill/>
          <a:ln w="15875">
            <a:solidFill>
              <a:srgbClr val="FA3A57"/>
            </a:solidFill>
            <a:prstDash val="solid"/>
            <a:round/>
            <a:headEnd/>
            <a:tailEnd/>
          </a:ln>
        </p:spPr>
        <p:txBody>
          <a:bodyPr/>
          <a:lstStyle/>
          <a:p>
            <a:endParaRPr lang="en-US"/>
          </a:p>
        </p:txBody>
      </p:sp>
      <p:sp>
        <p:nvSpPr>
          <p:cNvPr id="110646" name="Freeform 54"/>
          <p:cNvSpPr>
            <a:spLocks/>
          </p:cNvSpPr>
          <p:nvPr/>
        </p:nvSpPr>
        <p:spPr bwMode="auto">
          <a:xfrm>
            <a:off x="3763963" y="338613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7" name="Freeform 55"/>
          <p:cNvSpPr>
            <a:spLocks/>
          </p:cNvSpPr>
          <p:nvPr/>
        </p:nvSpPr>
        <p:spPr bwMode="auto">
          <a:xfrm>
            <a:off x="3675063" y="3082925"/>
            <a:ext cx="1587" cy="50800"/>
          </a:xfrm>
          <a:custGeom>
            <a:avLst/>
            <a:gdLst/>
            <a:ahLst/>
            <a:cxnLst>
              <a:cxn ang="0">
                <a:pos x="0" y="0"/>
              </a:cxn>
              <a:cxn ang="0">
                <a:pos x="0" y="65"/>
              </a:cxn>
              <a:cxn ang="0">
                <a:pos x="0" y="66"/>
              </a:cxn>
            </a:cxnLst>
            <a:rect l="0" t="0" r="r" b="b"/>
            <a:pathLst>
              <a:path h="66">
                <a:moveTo>
                  <a:pt x="0" y="0"/>
                </a:moveTo>
                <a:lnTo>
                  <a:pt x="0" y="65"/>
                </a:lnTo>
                <a:lnTo>
                  <a:pt x="0" y="66"/>
                </a:lnTo>
              </a:path>
            </a:pathLst>
          </a:custGeom>
          <a:noFill/>
          <a:ln w="15875">
            <a:solidFill>
              <a:srgbClr val="FA3A57"/>
            </a:solidFill>
            <a:prstDash val="solid"/>
            <a:round/>
            <a:headEnd/>
            <a:tailEnd/>
          </a:ln>
        </p:spPr>
        <p:txBody>
          <a:bodyPr/>
          <a:lstStyle/>
          <a:p>
            <a:endParaRPr lang="en-US"/>
          </a:p>
        </p:txBody>
      </p:sp>
      <p:sp>
        <p:nvSpPr>
          <p:cNvPr id="110648" name="Freeform 56"/>
          <p:cNvSpPr>
            <a:spLocks/>
          </p:cNvSpPr>
          <p:nvPr/>
        </p:nvSpPr>
        <p:spPr bwMode="auto">
          <a:xfrm>
            <a:off x="3616325" y="308292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49" name="Freeform 57"/>
          <p:cNvSpPr>
            <a:spLocks/>
          </p:cNvSpPr>
          <p:nvPr/>
        </p:nvSpPr>
        <p:spPr bwMode="auto">
          <a:xfrm>
            <a:off x="3517900" y="2979738"/>
            <a:ext cx="1588" cy="41275"/>
          </a:xfrm>
          <a:custGeom>
            <a:avLst/>
            <a:gdLst/>
            <a:ahLst/>
            <a:cxnLst>
              <a:cxn ang="0">
                <a:pos x="0" y="0"/>
              </a:cxn>
              <a:cxn ang="0">
                <a:pos x="0" y="52"/>
              </a:cxn>
              <a:cxn ang="0">
                <a:pos x="0" y="53"/>
              </a:cxn>
            </a:cxnLst>
            <a:rect l="0" t="0" r="r" b="b"/>
            <a:pathLst>
              <a:path h="53">
                <a:moveTo>
                  <a:pt x="0" y="0"/>
                </a:moveTo>
                <a:lnTo>
                  <a:pt x="0" y="52"/>
                </a:lnTo>
                <a:lnTo>
                  <a:pt x="0" y="53"/>
                </a:lnTo>
              </a:path>
            </a:pathLst>
          </a:custGeom>
          <a:noFill/>
          <a:ln w="15875">
            <a:solidFill>
              <a:srgbClr val="FA3A57"/>
            </a:solidFill>
            <a:prstDash val="solid"/>
            <a:round/>
            <a:headEnd/>
            <a:tailEnd/>
          </a:ln>
        </p:spPr>
        <p:txBody>
          <a:bodyPr/>
          <a:lstStyle/>
          <a:p>
            <a:endParaRPr lang="en-US"/>
          </a:p>
        </p:txBody>
      </p:sp>
      <p:sp>
        <p:nvSpPr>
          <p:cNvPr id="110650" name="Freeform 58"/>
          <p:cNvSpPr>
            <a:spLocks/>
          </p:cNvSpPr>
          <p:nvPr/>
        </p:nvSpPr>
        <p:spPr bwMode="auto">
          <a:xfrm>
            <a:off x="3459163" y="2979738"/>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1" name="Freeform 59"/>
          <p:cNvSpPr>
            <a:spLocks/>
          </p:cNvSpPr>
          <p:nvPr/>
        </p:nvSpPr>
        <p:spPr bwMode="auto">
          <a:xfrm>
            <a:off x="3349625" y="2884488"/>
            <a:ext cx="1588" cy="31750"/>
          </a:xfrm>
          <a:custGeom>
            <a:avLst/>
            <a:gdLst/>
            <a:ahLst/>
            <a:cxnLst>
              <a:cxn ang="0">
                <a:pos x="0" y="0"/>
              </a:cxn>
              <a:cxn ang="0">
                <a:pos x="0" y="42"/>
              </a:cxn>
              <a:cxn ang="0">
                <a:pos x="0" y="43"/>
              </a:cxn>
            </a:cxnLst>
            <a:rect l="0" t="0" r="r" b="b"/>
            <a:pathLst>
              <a:path h="43">
                <a:moveTo>
                  <a:pt x="0" y="0"/>
                </a:moveTo>
                <a:lnTo>
                  <a:pt x="0" y="42"/>
                </a:lnTo>
                <a:lnTo>
                  <a:pt x="0" y="43"/>
                </a:lnTo>
              </a:path>
            </a:pathLst>
          </a:custGeom>
          <a:noFill/>
          <a:ln w="15875">
            <a:solidFill>
              <a:srgbClr val="FA3A57"/>
            </a:solidFill>
            <a:prstDash val="solid"/>
            <a:round/>
            <a:headEnd/>
            <a:tailEnd/>
          </a:ln>
        </p:spPr>
        <p:txBody>
          <a:bodyPr/>
          <a:lstStyle/>
          <a:p>
            <a:endParaRPr lang="en-US"/>
          </a:p>
        </p:txBody>
      </p:sp>
      <p:sp>
        <p:nvSpPr>
          <p:cNvPr id="110652" name="Freeform 60"/>
          <p:cNvSpPr>
            <a:spLocks/>
          </p:cNvSpPr>
          <p:nvPr/>
        </p:nvSpPr>
        <p:spPr bwMode="auto">
          <a:xfrm>
            <a:off x="3290888" y="2884488"/>
            <a:ext cx="117475"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3" name="Freeform 61"/>
          <p:cNvSpPr>
            <a:spLocks/>
          </p:cNvSpPr>
          <p:nvPr/>
        </p:nvSpPr>
        <p:spPr bwMode="auto">
          <a:xfrm>
            <a:off x="3167063" y="2857500"/>
            <a:ext cx="1587" cy="28575"/>
          </a:xfrm>
          <a:custGeom>
            <a:avLst/>
            <a:gdLst/>
            <a:ahLst/>
            <a:cxnLst>
              <a:cxn ang="0">
                <a:pos x="0" y="0"/>
              </a:cxn>
              <a:cxn ang="0">
                <a:pos x="0" y="38"/>
              </a:cxn>
              <a:cxn ang="0">
                <a:pos x="0" y="39"/>
              </a:cxn>
            </a:cxnLst>
            <a:rect l="0" t="0" r="r" b="b"/>
            <a:pathLst>
              <a:path h="39">
                <a:moveTo>
                  <a:pt x="0" y="0"/>
                </a:moveTo>
                <a:lnTo>
                  <a:pt x="0" y="38"/>
                </a:lnTo>
                <a:lnTo>
                  <a:pt x="0" y="39"/>
                </a:lnTo>
              </a:path>
            </a:pathLst>
          </a:custGeom>
          <a:noFill/>
          <a:ln w="15875">
            <a:solidFill>
              <a:srgbClr val="FA3A57"/>
            </a:solidFill>
            <a:prstDash val="solid"/>
            <a:round/>
            <a:headEnd/>
            <a:tailEnd/>
          </a:ln>
        </p:spPr>
        <p:txBody>
          <a:bodyPr/>
          <a:lstStyle/>
          <a:p>
            <a:endParaRPr lang="en-US"/>
          </a:p>
        </p:txBody>
      </p:sp>
      <p:sp>
        <p:nvSpPr>
          <p:cNvPr id="110654" name="Freeform 62"/>
          <p:cNvSpPr>
            <a:spLocks/>
          </p:cNvSpPr>
          <p:nvPr/>
        </p:nvSpPr>
        <p:spPr bwMode="auto">
          <a:xfrm>
            <a:off x="3108325" y="2857500"/>
            <a:ext cx="117475"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5" name="Freeform 63"/>
          <p:cNvSpPr>
            <a:spLocks/>
          </p:cNvSpPr>
          <p:nvPr/>
        </p:nvSpPr>
        <p:spPr bwMode="auto">
          <a:xfrm>
            <a:off x="2968625" y="2805113"/>
            <a:ext cx="1588" cy="25400"/>
          </a:xfrm>
          <a:custGeom>
            <a:avLst/>
            <a:gdLst/>
            <a:ahLst/>
            <a:cxnLst>
              <a:cxn ang="0">
                <a:pos x="0" y="0"/>
              </a:cxn>
              <a:cxn ang="0">
                <a:pos x="0" y="33"/>
              </a:cxn>
              <a:cxn ang="0">
                <a:pos x="0" y="34"/>
              </a:cxn>
            </a:cxnLst>
            <a:rect l="0" t="0" r="r" b="b"/>
            <a:pathLst>
              <a:path h="34">
                <a:moveTo>
                  <a:pt x="0" y="0"/>
                </a:moveTo>
                <a:lnTo>
                  <a:pt x="0" y="33"/>
                </a:lnTo>
                <a:lnTo>
                  <a:pt x="0" y="34"/>
                </a:lnTo>
              </a:path>
            </a:pathLst>
          </a:custGeom>
          <a:noFill/>
          <a:ln w="15875">
            <a:solidFill>
              <a:srgbClr val="FA3A57"/>
            </a:solidFill>
            <a:prstDash val="solid"/>
            <a:round/>
            <a:headEnd/>
            <a:tailEnd/>
          </a:ln>
        </p:spPr>
        <p:txBody>
          <a:bodyPr/>
          <a:lstStyle/>
          <a:p>
            <a:endParaRPr lang="en-US"/>
          </a:p>
        </p:txBody>
      </p:sp>
      <p:sp>
        <p:nvSpPr>
          <p:cNvPr id="110656" name="Freeform 64"/>
          <p:cNvSpPr>
            <a:spLocks/>
          </p:cNvSpPr>
          <p:nvPr/>
        </p:nvSpPr>
        <p:spPr bwMode="auto">
          <a:xfrm>
            <a:off x="2909888" y="2805113"/>
            <a:ext cx="119062" cy="1587"/>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7" name="Freeform 65"/>
          <p:cNvSpPr>
            <a:spLocks/>
          </p:cNvSpPr>
          <p:nvPr/>
        </p:nvSpPr>
        <p:spPr bwMode="auto">
          <a:xfrm>
            <a:off x="2751138" y="2720975"/>
            <a:ext cx="1587" cy="20638"/>
          </a:xfrm>
          <a:custGeom>
            <a:avLst/>
            <a:gdLst/>
            <a:ahLst/>
            <a:cxnLst>
              <a:cxn ang="0">
                <a:pos x="0" y="0"/>
              </a:cxn>
              <a:cxn ang="0">
                <a:pos x="0" y="25"/>
              </a:cxn>
              <a:cxn ang="0">
                <a:pos x="0" y="26"/>
              </a:cxn>
            </a:cxnLst>
            <a:rect l="0" t="0" r="r" b="b"/>
            <a:pathLst>
              <a:path h="26">
                <a:moveTo>
                  <a:pt x="0" y="0"/>
                </a:moveTo>
                <a:lnTo>
                  <a:pt x="0" y="25"/>
                </a:lnTo>
                <a:lnTo>
                  <a:pt x="0" y="26"/>
                </a:lnTo>
              </a:path>
            </a:pathLst>
          </a:custGeom>
          <a:noFill/>
          <a:ln w="15875">
            <a:solidFill>
              <a:srgbClr val="FA3A57"/>
            </a:solidFill>
            <a:prstDash val="solid"/>
            <a:round/>
            <a:headEnd/>
            <a:tailEnd/>
          </a:ln>
        </p:spPr>
        <p:txBody>
          <a:bodyPr/>
          <a:lstStyle/>
          <a:p>
            <a:endParaRPr lang="en-US"/>
          </a:p>
        </p:txBody>
      </p:sp>
      <p:sp>
        <p:nvSpPr>
          <p:cNvPr id="110658" name="Freeform 66"/>
          <p:cNvSpPr>
            <a:spLocks/>
          </p:cNvSpPr>
          <p:nvPr/>
        </p:nvSpPr>
        <p:spPr bwMode="auto">
          <a:xfrm>
            <a:off x="2692400" y="2720975"/>
            <a:ext cx="119063" cy="1588"/>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rgbClr val="FA3A57"/>
            </a:solidFill>
            <a:prstDash val="solid"/>
            <a:round/>
            <a:headEnd/>
            <a:tailEnd/>
          </a:ln>
        </p:spPr>
        <p:txBody>
          <a:bodyPr/>
          <a:lstStyle/>
          <a:p>
            <a:endParaRPr lang="en-US"/>
          </a:p>
        </p:txBody>
      </p:sp>
      <p:sp>
        <p:nvSpPr>
          <p:cNvPr id="110659" name="Freeform 67"/>
          <p:cNvSpPr>
            <a:spLocks/>
          </p:cNvSpPr>
          <p:nvPr/>
        </p:nvSpPr>
        <p:spPr bwMode="auto">
          <a:xfrm>
            <a:off x="6832600" y="5191125"/>
            <a:ext cx="352425" cy="49213"/>
          </a:xfrm>
          <a:custGeom>
            <a:avLst/>
            <a:gdLst/>
            <a:ahLst/>
            <a:cxnLst>
              <a:cxn ang="0">
                <a:pos x="430" y="66"/>
              </a:cxn>
              <a:cxn ang="0">
                <a:pos x="1" y="0"/>
              </a:cxn>
              <a:cxn ang="0">
                <a:pos x="0" y="0"/>
              </a:cxn>
            </a:cxnLst>
            <a:rect l="0" t="0" r="r" b="b"/>
            <a:pathLst>
              <a:path w="430" h="66">
                <a:moveTo>
                  <a:pt x="430" y="6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0" name="Freeform 68"/>
          <p:cNvSpPr>
            <a:spLocks/>
          </p:cNvSpPr>
          <p:nvPr/>
        </p:nvSpPr>
        <p:spPr bwMode="auto">
          <a:xfrm>
            <a:off x="6416675" y="5191125"/>
            <a:ext cx="415925" cy="412750"/>
          </a:xfrm>
          <a:custGeom>
            <a:avLst/>
            <a:gdLst/>
            <a:ahLst/>
            <a:cxnLst>
              <a:cxn ang="0">
                <a:pos x="509" y="0"/>
              </a:cxn>
              <a:cxn ang="0">
                <a:pos x="1" y="547"/>
              </a:cxn>
              <a:cxn ang="0">
                <a:pos x="0" y="547"/>
              </a:cxn>
            </a:cxnLst>
            <a:rect l="0" t="0" r="r" b="b"/>
            <a:pathLst>
              <a:path w="509" h="547">
                <a:moveTo>
                  <a:pt x="509" y="0"/>
                </a:moveTo>
                <a:lnTo>
                  <a:pt x="1" y="547"/>
                </a:lnTo>
                <a:lnTo>
                  <a:pt x="0" y="547"/>
                </a:lnTo>
              </a:path>
            </a:pathLst>
          </a:custGeom>
          <a:noFill/>
          <a:ln w="15875">
            <a:solidFill>
              <a:srgbClr val="3DA3FF"/>
            </a:solidFill>
            <a:prstDash val="solid"/>
            <a:round/>
            <a:headEnd/>
            <a:tailEnd/>
          </a:ln>
        </p:spPr>
        <p:txBody>
          <a:bodyPr/>
          <a:lstStyle/>
          <a:p>
            <a:endParaRPr lang="en-US"/>
          </a:p>
        </p:txBody>
      </p:sp>
      <p:sp>
        <p:nvSpPr>
          <p:cNvPr id="110661" name="Freeform 69"/>
          <p:cNvSpPr>
            <a:spLocks/>
          </p:cNvSpPr>
          <p:nvPr/>
        </p:nvSpPr>
        <p:spPr bwMode="auto">
          <a:xfrm>
            <a:off x="5908675" y="4902200"/>
            <a:ext cx="509588" cy="701675"/>
          </a:xfrm>
          <a:custGeom>
            <a:avLst/>
            <a:gdLst/>
            <a:ahLst/>
            <a:cxnLst>
              <a:cxn ang="0">
                <a:pos x="622" y="928"/>
              </a:cxn>
              <a:cxn ang="0">
                <a:pos x="1" y="0"/>
              </a:cxn>
              <a:cxn ang="0">
                <a:pos x="0" y="0"/>
              </a:cxn>
            </a:cxnLst>
            <a:rect l="0" t="0" r="r" b="b"/>
            <a:pathLst>
              <a:path w="622" h="928">
                <a:moveTo>
                  <a:pt x="622" y="928"/>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2" name="Freeform 70"/>
          <p:cNvSpPr>
            <a:spLocks/>
          </p:cNvSpPr>
          <p:nvPr/>
        </p:nvSpPr>
        <p:spPr bwMode="auto">
          <a:xfrm>
            <a:off x="5253038" y="4367213"/>
            <a:ext cx="655637" cy="534987"/>
          </a:xfrm>
          <a:custGeom>
            <a:avLst/>
            <a:gdLst/>
            <a:ahLst/>
            <a:cxnLst>
              <a:cxn ang="0">
                <a:pos x="802" y="708"/>
              </a:cxn>
              <a:cxn ang="0">
                <a:pos x="1" y="0"/>
              </a:cxn>
              <a:cxn ang="0">
                <a:pos x="0" y="0"/>
              </a:cxn>
            </a:cxnLst>
            <a:rect l="0" t="0" r="r" b="b"/>
            <a:pathLst>
              <a:path w="802" h="708">
                <a:moveTo>
                  <a:pt x="802" y="708"/>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3" name="Freeform 71"/>
          <p:cNvSpPr>
            <a:spLocks/>
          </p:cNvSpPr>
          <p:nvPr/>
        </p:nvSpPr>
        <p:spPr bwMode="auto">
          <a:xfrm>
            <a:off x="4329113" y="4000500"/>
            <a:ext cx="923925" cy="366713"/>
          </a:xfrm>
          <a:custGeom>
            <a:avLst/>
            <a:gdLst/>
            <a:ahLst/>
            <a:cxnLst>
              <a:cxn ang="0">
                <a:pos x="1129" y="486"/>
              </a:cxn>
              <a:cxn ang="0">
                <a:pos x="1" y="0"/>
              </a:cxn>
              <a:cxn ang="0">
                <a:pos x="0" y="0"/>
              </a:cxn>
            </a:cxnLst>
            <a:rect l="0" t="0" r="r" b="b"/>
            <a:pathLst>
              <a:path w="1129" h="486">
                <a:moveTo>
                  <a:pt x="1129" y="48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4" name="Freeform 72"/>
          <p:cNvSpPr>
            <a:spLocks/>
          </p:cNvSpPr>
          <p:nvPr/>
        </p:nvSpPr>
        <p:spPr bwMode="auto">
          <a:xfrm>
            <a:off x="4213225" y="4000500"/>
            <a:ext cx="117475" cy="22225"/>
          </a:xfrm>
          <a:custGeom>
            <a:avLst/>
            <a:gdLst/>
            <a:ahLst/>
            <a:cxnLst>
              <a:cxn ang="0">
                <a:pos x="144" y="0"/>
              </a:cxn>
              <a:cxn ang="0">
                <a:pos x="1" y="30"/>
              </a:cxn>
              <a:cxn ang="0">
                <a:pos x="0" y="30"/>
              </a:cxn>
            </a:cxnLst>
            <a:rect l="0" t="0" r="r" b="b"/>
            <a:pathLst>
              <a:path w="144" h="30">
                <a:moveTo>
                  <a:pt x="144" y="0"/>
                </a:moveTo>
                <a:lnTo>
                  <a:pt x="1" y="30"/>
                </a:lnTo>
                <a:lnTo>
                  <a:pt x="0" y="30"/>
                </a:lnTo>
              </a:path>
            </a:pathLst>
          </a:custGeom>
          <a:noFill/>
          <a:ln w="15875">
            <a:solidFill>
              <a:srgbClr val="3DA3FF"/>
            </a:solidFill>
            <a:prstDash val="solid"/>
            <a:round/>
            <a:headEnd/>
            <a:tailEnd/>
          </a:ln>
        </p:spPr>
        <p:txBody>
          <a:bodyPr/>
          <a:lstStyle/>
          <a:p>
            <a:endParaRPr lang="en-US"/>
          </a:p>
        </p:txBody>
      </p:sp>
      <p:sp>
        <p:nvSpPr>
          <p:cNvPr id="110665" name="Freeform 73"/>
          <p:cNvSpPr>
            <a:spLocks/>
          </p:cNvSpPr>
          <p:nvPr/>
        </p:nvSpPr>
        <p:spPr bwMode="auto">
          <a:xfrm>
            <a:off x="4089400" y="3889375"/>
            <a:ext cx="123825" cy="133350"/>
          </a:xfrm>
          <a:custGeom>
            <a:avLst/>
            <a:gdLst/>
            <a:ahLst/>
            <a:cxnLst>
              <a:cxn ang="0">
                <a:pos x="151" y="176"/>
              </a:cxn>
              <a:cxn ang="0">
                <a:pos x="1" y="0"/>
              </a:cxn>
              <a:cxn ang="0">
                <a:pos x="0" y="0"/>
              </a:cxn>
            </a:cxnLst>
            <a:rect l="0" t="0" r="r" b="b"/>
            <a:pathLst>
              <a:path w="151" h="176">
                <a:moveTo>
                  <a:pt x="151" y="176"/>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6" name="Freeform 74"/>
          <p:cNvSpPr>
            <a:spLocks/>
          </p:cNvSpPr>
          <p:nvPr/>
        </p:nvSpPr>
        <p:spPr bwMode="auto">
          <a:xfrm>
            <a:off x="3959225" y="3729038"/>
            <a:ext cx="131763" cy="160337"/>
          </a:xfrm>
          <a:custGeom>
            <a:avLst/>
            <a:gdLst/>
            <a:ahLst/>
            <a:cxnLst>
              <a:cxn ang="0">
                <a:pos x="160" y="214"/>
              </a:cxn>
              <a:cxn ang="0">
                <a:pos x="1" y="0"/>
              </a:cxn>
              <a:cxn ang="0">
                <a:pos x="0" y="0"/>
              </a:cxn>
            </a:cxnLst>
            <a:rect l="0" t="0" r="r" b="b"/>
            <a:pathLst>
              <a:path w="160" h="214">
                <a:moveTo>
                  <a:pt x="160" y="214"/>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7" name="Freeform 75"/>
          <p:cNvSpPr>
            <a:spLocks/>
          </p:cNvSpPr>
          <p:nvPr/>
        </p:nvSpPr>
        <p:spPr bwMode="auto">
          <a:xfrm>
            <a:off x="3821113" y="3452813"/>
            <a:ext cx="139700" cy="276225"/>
          </a:xfrm>
          <a:custGeom>
            <a:avLst/>
            <a:gdLst/>
            <a:ahLst/>
            <a:cxnLst>
              <a:cxn ang="0">
                <a:pos x="170" y="365"/>
              </a:cxn>
              <a:cxn ang="0">
                <a:pos x="1" y="0"/>
              </a:cxn>
              <a:cxn ang="0">
                <a:pos x="0" y="0"/>
              </a:cxn>
            </a:cxnLst>
            <a:rect l="0" t="0" r="r" b="b"/>
            <a:pathLst>
              <a:path w="170" h="365">
                <a:moveTo>
                  <a:pt x="170" y="365"/>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8" name="Freeform 76"/>
          <p:cNvSpPr>
            <a:spLocks/>
          </p:cNvSpPr>
          <p:nvPr/>
        </p:nvSpPr>
        <p:spPr bwMode="auto">
          <a:xfrm>
            <a:off x="3673475" y="3400425"/>
            <a:ext cx="149225" cy="52388"/>
          </a:xfrm>
          <a:custGeom>
            <a:avLst/>
            <a:gdLst/>
            <a:ahLst/>
            <a:cxnLst>
              <a:cxn ang="0">
                <a:pos x="181" y="69"/>
              </a:cxn>
              <a:cxn ang="0">
                <a:pos x="1" y="0"/>
              </a:cxn>
              <a:cxn ang="0">
                <a:pos x="0" y="0"/>
              </a:cxn>
            </a:cxnLst>
            <a:rect l="0" t="0" r="r" b="b"/>
            <a:pathLst>
              <a:path w="181" h="69">
                <a:moveTo>
                  <a:pt x="181" y="69"/>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69" name="Freeform 77"/>
          <p:cNvSpPr>
            <a:spLocks/>
          </p:cNvSpPr>
          <p:nvPr/>
        </p:nvSpPr>
        <p:spPr bwMode="auto">
          <a:xfrm>
            <a:off x="3516313" y="3246438"/>
            <a:ext cx="158750" cy="153987"/>
          </a:xfrm>
          <a:custGeom>
            <a:avLst/>
            <a:gdLst/>
            <a:ahLst/>
            <a:cxnLst>
              <a:cxn ang="0">
                <a:pos x="193" y="204"/>
              </a:cxn>
              <a:cxn ang="0">
                <a:pos x="1" y="0"/>
              </a:cxn>
              <a:cxn ang="0">
                <a:pos x="0" y="0"/>
              </a:cxn>
            </a:cxnLst>
            <a:rect l="0" t="0" r="r" b="b"/>
            <a:pathLst>
              <a:path w="193" h="204">
                <a:moveTo>
                  <a:pt x="193" y="204"/>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0" name="Freeform 78"/>
          <p:cNvSpPr>
            <a:spLocks/>
          </p:cNvSpPr>
          <p:nvPr/>
        </p:nvSpPr>
        <p:spPr bwMode="auto">
          <a:xfrm>
            <a:off x="3348038" y="3055938"/>
            <a:ext cx="169862" cy="190500"/>
          </a:xfrm>
          <a:custGeom>
            <a:avLst/>
            <a:gdLst/>
            <a:ahLst/>
            <a:cxnLst>
              <a:cxn ang="0">
                <a:pos x="207" y="252"/>
              </a:cxn>
              <a:cxn ang="0">
                <a:pos x="1" y="0"/>
              </a:cxn>
              <a:cxn ang="0">
                <a:pos x="0" y="0"/>
              </a:cxn>
            </a:cxnLst>
            <a:rect l="0" t="0" r="r" b="b"/>
            <a:pathLst>
              <a:path w="207" h="252">
                <a:moveTo>
                  <a:pt x="207" y="252"/>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1" name="Freeform 79"/>
          <p:cNvSpPr>
            <a:spLocks/>
          </p:cNvSpPr>
          <p:nvPr/>
        </p:nvSpPr>
        <p:spPr bwMode="auto">
          <a:xfrm>
            <a:off x="3165475" y="3048000"/>
            <a:ext cx="184150" cy="7938"/>
          </a:xfrm>
          <a:custGeom>
            <a:avLst/>
            <a:gdLst/>
            <a:ahLst/>
            <a:cxnLst>
              <a:cxn ang="0">
                <a:pos x="224" y="11"/>
              </a:cxn>
              <a:cxn ang="0">
                <a:pos x="1" y="0"/>
              </a:cxn>
              <a:cxn ang="0">
                <a:pos x="0" y="0"/>
              </a:cxn>
            </a:cxnLst>
            <a:rect l="0" t="0" r="r" b="b"/>
            <a:pathLst>
              <a:path w="224" h="11">
                <a:moveTo>
                  <a:pt x="224" y="11"/>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2" name="Freeform 80"/>
          <p:cNvSpPr>
            <a:spLocks/>
          </p:cNvSpPr>
          <p:nvPr/>
        </p:nvSpPr>
        <p:spPr bwMode="auto">
          <a:xfrm>
            <a:off x="2967038" y="3048000"/>
            <a:ext cx="200025" cy="33338"/>
          </a:xfrm>
          <a:custGeom>
            <a:avLst/>
            <a:gdLst/>
            <a:ahLst/>
            <a:cxnLst>
              <a:cxn ang="0">
                <a:pos x="243" y="0"/>
              </a:cxn>
              <a:cxn ang="0">
                <a:pos x="1" y="45"/>
              </a:cxn>
              <a:cxn ang="0">
                <a:pos x="0" y="45"/>
              </a:cxn>
            </a:cxnLst>
            <a:rect l="0" t="0" r="r" b="b"/>
            <a:pathLst>
              <a:path w="243" h="45">
                <a:moveTo>
                  <a:pt x="243" y="0"/>
                </a:moveTo>
                <a:lnTo>
                  <a:pt x="1" y="45"/>
                </a:lnTo>
                <a:lnTo>
                  <a:pt x="0" y="45"/>
                </a:lnTo>
              </a:path>
            </a:pathLst>
          </a:custGeom>
          <a:noFill/>
          <a:ln w="15875">
            <a:solidFill>
              <a:srgbClr val="3DA3FF"/>
            </a:solidFill>
            <a:prstDash val="solid"/>
            <a:round/>
            <a:headEnd/>
            <a:tailEnd/>
          </a:ln>
        </p:spPr>
        <p:txBody>
          <a:bodyPr/>
          <a:lstStyle/>
          <a:p>
            <a:endParaRPr lang="en-US"/>
          </a:p>
        </p:txBody>
      </p:sp>
      <p:sp>
        <p:nvSpPr>
          <p:cNvPr id="110673" name="Freeform 81"/>
          <p:cNvSpPr>
            <a:spLocks/>
          </p:cNvSpPr>
          <p:nvPr/>
        </p:nvSpPr>
        <p:spPr bwMode="auto">
          <a:xfrm>
            <a:off x="2751138" y="3081338"/>
            <a:ext cx="217487" cy="138112"/>
          </a:xfrm>
          <a:custGeom>
            <a:avLst/>
            <a:gdLst/>
            <a:ahLst/>
            <a:cxnLst>
              <a:cxn ang="0">
                <a:pos x="266" y="0"/>
              </a:cxn>
              <a:cxn ang="0">
                <a:pos x="1" y="183"/>
              </a:cxn>
              <a:cxn ang="0">
                <a:pos x="0" y="183"/>
              </a:cxn>
            </a:cxnLst>
            <a:rect l="0" t="0" r="r" b="b"/>
            <a:pathLst>
              <a:path w="266" h="183">
                <a:moveTo>
                  <a:pt x="266" y="0"/>
                </a:moveTo>
                <a:lnTo>
                  <a:pt x="1" y="183"/>
                </a:lnTo>
                <a:lnTo>
                  <a:pt x="0" y="183"/>
                </a:lnTo>
              </a:path>
            </a:pathLst>
          </a:custGeom>
          <a:noFill/>
          <a:ln w="15875">
            <a:solidFill>
              <a:srgbClr val="3DA3FF"/>
            </a:solidFill>
            <a:prstDash val="solid"/>
            <a:round/>
            <a:headEnd/>
            <a:tailEnd/>
          </a:ln>
        </p:spPr>
        <p:txBody>
          <a:bodyPr/>
          <a:lstStyle/>
          <a:p>
            <a:endParaRPr lang="en-US"/>
          </a:p>
        </p:txBody>
      </p:sp>
      <p:sp>
        <p:nvSpPr>
          <p:cNvPr id="110674" name="Freeform 82"/>
          <p:cNvSpPr>
            <a:spLocks/>
          </p:cNvSpPr>
          <p:nvPr/>
        </p:nvSpPr>
        <p:spPr bwMode="auto">
          <a:xfrm>
            <a:off x="2509838" y="3189288"/>
            <a:ext cx="241300" cy="30162"/>
          </a:xfrm>
          <a:custGeom>
            <a:avLst/>
            <a:gdLst/>
            <a:ahLst/>
            <a:cxnLst>
              <a:cxn ang="0">
                <a:pos x="295" y="41"/>
              </a:cxn>
              <a:cxn ang="0">
                <a:pos x="1" y="0"/>
              </a:cxn>
              <a:cxn ang="0">
                <a:pos x="0" y="0"/>
              </a:cxn>
            </a:cxnLst>
            <a:rect l="0" t="0" r="r" b="b"/>
            <a:pathLst>
              <a:path w="295" h="41">
                <a:moveTo>
                  <a:pt x="295" y="41"/>
                </a:moveTo>
                <a:lnTo>
                  <a:pt x="1" y="0"/>
                </a:lnTo>
                <a:lnTo>
                  <a:pt x="0" y="0"/>
                </a:lnTo>
              </a:path>
            </a:pathLst>
          </a:custGeom>
          <a:noFill/>
          <a:ln w="15875">
            <a:solidFill>
              <a:srgbClr val="3DA3FF"/>
            </a:solidFill>
            <a:prstDash val="solid"/>
            <a:round/>
            <a:headEnd/>
            <a:tailEnd/>
          </a:ln>
        </p:spPr>
        <p:txBody>
          <a:bodyPr/>
          <a:lstStyle/>
          <a:p>
            <a:endParaRPr lang="en-US"/>
          </a:p>
        </p:txBody>
      </p:sp>
      <p:sp>
        <p:nvSpPr>
          <p:cNvPr id="110675" name="Freeform 83"/>
          <p:cNvSpPr>
            <a:spLocks/>
          </p:cNvSpPr>
          <p:nvPr/>
        </p:nvSpPr>
        <p:spPr bwMode="auto">
          <a:xfrm>
            <a:off x="6837363" y="4654550"/>
            <a:ext cx="347662" cy="1439863"/>
          </a:xfrm>
          <a:custGeom>
            <a:avLst/>
            <a:gdLst/>
            <a:ahLst/>
            <a:cxnLst>
              <a:cxn ang="0">
                <a:pos x="423" y="0"/>
              </a:cxn>
              <a:cxn ang="0">
                <a:pos x="1" y="1905"/>
              </a:cxn>
              <a:cxn ang="0">
                <a:pos x="0" y="1905"/>
              </a:cxn>
            </a:cxnLst>
            <a:rect l="0" t="0" r="r" b="b"/>
            <a:pathLst>
              <a:path w="423" h="1905">
                <a:moveTo>
                  <a:pt x="423" y="0"/>
                </a:moveTo>
                <a:lnTo>
                  <a:pt x="1" y="1905"/>
                </a:lnTo>
                <a:lnTo>
                  <a:pt x="0" y="1905"/>
                </a:lnTo>
              </a:path>
            </a:pathLst>
          </a:custGeom>
          <a:noFill/>
          <a:ln w="15875">
            <a:solidFill>
              <a:srgbClr val="FA3A57"/>
            </a:solidFill>
            <a:prstDash val="solid"/>
            <a:round/>
            <a:headEnd/>
            <a:tailEnd/>
          </a:ln>
        </p:spPr>
        <p:txBody>
          <a:bodyPr/>
          <a:lstStyle/>
          <a:p>
            <a:endParaRPr lang="en-US"/>
          </a:p>
        </p:txBody>
      </p:sp>
      <p:sp>
        <p:nvSpPr>
          <p:cNvPr id="110676" name="Freeform 84"/>
          <p:cNvSpPr>
            <a:spLocks/>
          </p:cNvSpPr>
          <p:nvPr/>
        </p:nvSpPr>
        <p:spPr bwMode="auto">
          <a:xfrm>
            <a:off x="5908675" y="5356225"/>
            <a:ext cx="509588" cy="403225"/>
          </a:xfrm>
          <a:custGeom>
            <a:avLst/>
            <a:gdLst/>
            <a:ahLst/>
            <a:cxnLst>
              <a:cxn ang="0">
                <a:pos x="622" y="535"/>
              </a:cxn>
              <a:cxn ang="0">
                <a:pos x="1" y="0"/>
              </a:cxn>
              <a:cxn ang="0">
                <a:pos x="0" y="0"/>
              </a:cxn>
            </a:cxnLst>
            <a:rect l="0" t="0" r="r" b="b"/>
            <a:pathLst>
              <a:path w="622" h="535">
                <a:moveTo>
                  <a:pt x="622" y="535"/>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7" name="Freeform 85"/>
          <p:cNvSpPr>
            <a:spLocks/>
          </p:cNvSpPr>
          <p:nvPr/>
        </p:nvSpPr>
        <p:spPr bwMode="auto">
          <a:xfrm>
            <a:off x="5253038" y="4486275"/>
            <a:ext cx="655637" cy="869950"/>
          </a:xfrm>
          <a:custGeom>
            <a:avLst/>
            <a:gdLst/>
            <a:ahLst/>
            <a:cxnLst>
              <a:cxn ang="0">
                <a:pos x="802" y="1151"/>
              </a:cxn>
              <a:cxn ang="0">
                <a:pos x="1" y="0"/>
              </a:cxn>
              <a:cxn ang="0">
                <a:pos x="0" y="0"/>
              </a:cxn>
            </a:cxnLst>
            <a:rect l="0" t="0" r="r" b="b"/>
            <a:pathLst>
              <a:path w="802" h="1151">
                <a:moveTo>
                  <a:pt x="802" y="1151"/>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8" name="Freeform 86"/>
          <p:cNvSpPr>
            <a:spLocks/>
          </p:cNvSpPr>
          <p:nvPr/>
        </p:nvSpPr>
        <p:spPr bwMode="auto">
          <a:xfrm>
            <a:off x="4329113" y="4046538"/>
            <a:ext cx="923925" cy="439737"/>
          </a:xfrm>
          <a:custGeom>
            <a:avLst/>
            <a:gdLst/>
            <a:ahLst/>
            <a:cxnLst>
              <a:cxn ang="0">
                <a:pos x="1129" y="581"/>
              </a:cxn>
              <a:cxn ang="0">
                <a:pos x="1" y="0"/>
              </a:cxn>
              <a:cxn ang="0">
                <a:pos x="0" y="0"/>
              </a:cxn>
            </a:cxnLst>
            <a:rect l="0" t="0" r="r" b="b"/>
            <a:pathLst>
              <a:path w="1129" h="581">
                <a:moveTo>
                  <a:pt x="1129" y="581"/>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79" name="Freeform 87"/>
          <p:cNvSpPr>
            <a:spLocks/>
          </p:cNvSpPr>
          <p:nvPr/>
        </p:nvSpPr>
        <p:spPr bwMode="auto">
          <a:xfrm>
            <a:off x="4213225" y="4046538"/>
            <a:ext cx="117475" cy="4762"/>
          </a:xfrm>
          <a:custGeom>
            <a:avLst/>
            <a:gdLst/>
            <a:ahLst/>
            <a:cxnLst>
              <a:cxn ang="0">
                <a:pos x="144" y="0"/>
              </a:cxn>
              <a:cxn ang="0">
                <a:pos x="1" y="5"/>
              </a:cxn>
              <a:cxn ang="0">
                <a:pos x="0" y="5"/>
              </a:cxn>
            </a:cxnLst>
            <a:rect l="0" t="0" r="r" b="b"/>
            <a:pathLst>
              <a:path w="144" h="5">
                <a:moveTo>
                  <a:pt x="144" y="0"/>
                </a:moveTo>
                <a:lnTo>
                  <a:pt x="1" y="5"/>
                </a:lnTo>
                <a:lnTo>
                  <a:pt x="0" y="5"/>
                </a:lnTo>
              </a:path>
            </a:pathLst>
          </a:custGeom>
          <a:noFill/>
          <a:ln w="15875">
            <a:solidFill>
              <a:srgbClr val="FA3A57"/>
            </a:solidFill>
            <a:prstDash val="solid"/>
            <a:round/>
            <a:headEnd/>
            <a:tailEnd/>
          </a:ln>
        </p:spPr>
        <p:txBody>
          <a:bodyPr/>
          <a:lstStyle/>
          <a:p>
            <a:endParaRPr lang="en-US"/>
          </a:p>
        </p:txBody>
      </p:sp>
      <p:sp>
        <p:nvSpPr>
          <p:cNvPr id="110680" name="Freeform 88"/>
          <p:cNvSpPr>
            <a:spLocks/>
          </p:cNvSpPr>
          <p:nvPr/>
        </p:nvSpPr>
        <p:spPr bwMode="auto">
          <a:xfrm>
            <a:off x="4089400" y="3784600"/>
            <a:ext cx="123825" cy="266700"/>
          </a:xfrm>
          <a:custGeom>
            <a:avLst/>
            <a:gdLst/>
            <a:ahLst/>
            <a:cxnLst>
              <a:cxn ang="0">
                <a:pos x="151" y="352"/>
              </a:cxn>
              <a:cxn ang="0">
                <a:pos x="1" y="0"/>
              </a:cxn>
              <a:cxn ang="0">
                <a:pos x="0" y="0"/>
              </a:cxn>
            </a:cxnLst>
            <a:rect l="0" t="0" r="r" b="b"/>
            <a:pathLst>
              <a:path w="151" h="352">
                <a:moveTo>
                  <a:pt x="151" y="352"/>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1" name="Freeform 89"/>
          <p:cNvSpPr>
            <a:spLocks/>
          </p:cNvSpPr>
          <p:nvPr/>
        </p:nvSpPr>
        <p:spPr bwMode="auto">
          <a:xfrm>
            <a:off x="3959225" y="3644900"/>
            <a:ext cx="131763" cy="139700"/>
          </a:xfrm>
          <a:custGeom>
            <a:avLst/>
            <a:gdLst/>
            <a:ahLst/>
            <a:cxnLst>
              <a:cxn ang="0">
                <a:pos x="160" y="185"/>
              </a:cxn>
              <a:cxn ang="0">
                <a:pos x="1" y="0"/>
              </a:cxn>
              <a:cxn ang="0">
                <a:pos x="0" y="0"/>
              </a:cxn>
            </a:cxnLst>
            <a:rect l="0" t="0" r="r" b="b"/>
            <a:pathLst>
              <a:path w="160" h="185">
                <a:moveTo>
                  <a:pt x="160" y="185"/>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2" name="Freeform 90"/>
          <p:cNvSpPr>
            <a:spLocks/>
          </p:cNvSpPr>
          <p:nvPr/>
        </p:nvSpPr>
        <p:spPr bwMode="auto">
          <a:xfrm>
            <a:off x="3821113" y="3449638"/>
            <a:ext cx="139700" cy="195262"/>
          </a:xfrm>
          <a:custGeom>
            <a:avLst/>
            <a:gdLst/>
            <a:ahLst/>
            <a:cxnLst>
              <a:cxn ang="0">
                <a:pos x="170" y="259"/>
              </a:cxn>
              <a:cxn ang="0">
                <a:pos x="1" y="0"/>
              </a:cxn>
              <a:cxn ang="0">
                <a:pos x="0" y="0"/>
              </a:cxn>
            </a:cxnLst>
            <a:rect l="0" t="0" r="r" b="b"/>
            <a:pathLst>
              <a:path w="170" h="259">
                <a:moveTo>
                  <a:pt x="170" y="25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3" name="Freeform 91"/>
          <p:cNvSpPr>
            <a:spLocks/>
          </p:cNvSpPr>
          <p:nvPr/>
        </p:nvSpPr>
        <p:spPr bwMode="auto">
          <a:xfrm>
            <a:off x="3673475" y="3132138"/>
            <a:ext cx="149225" cy="317500"/>
          </a:xfrm>
          <a:custGeom>
            <a:avLst/>
            <a:gdLst/>
            <a:ahLst/>
            <a:cxnLst>
              <a:cxn ang="0">
                <a:pos x="181" y="420"/>
              </a:cxn>
              <a:cxn ang="0">
                <a:pos x="1" y="0"/>
              </a:cxn>
              <a:cxn ang="0">
                <a:pos x="0" y="0"/>
              </a:cxn>
            </a:cxnLst>
            <a:rect l="0" t="0" r="r" b="b"/>
            <a:pathLst>
              <a:path w="181" h="420">
                <a:moveTo>
                  <a:pt x="181" y="420"/>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4" name="Freeform 92"/>
          <p:cNvSpPr>
            <a:spLocks/>
          </p:cNvSpPr>
          <p:nvPr/>
        </p:nvSpPr>
        <p:spPr bwMode="auto">
          <a:xfrm>
            <a:off x="3516313" y="3019425"/>
            <a:ext cx="158750" cy="112713"/>
          </a:xfrm>
          <a:custGeom>
            <a:avLst/>
            <a:gdLst/>
            <a:ahLst/>
            <a:cxnLst>
              <a:cxn ang="0">
                <a:pos x="193" y="149"/>
              </a:cxn>
              <a:cxn ang="0">
                <a:pos x="1" y="0"/>
              </a:cxn>
              <a:cxn ang="0">
                <a:pos x="0" y="0"/>
              </a:cxn>
            </a:cxnLst>
            <a:rect l="0" t="0" r="r" b="b"/>
            <a:pathLst>
              <a:path w="193" h="149">
                <a:moveTo>
                  <a:pt x="193" y="14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5" name="Freeform 93"/>
          <p:cNvSpPr>
            <a:spLocks/>
          </p:cNvSpPr>
          <p:nvPr/>
        </p:nvSpPr>
        <p:spPr bwMode="auto">
          <a:xfrm>
            <a:off x="3348038" y="2916238"/>
            <a:ext cx="169862" cy="103187"/>
          </a:xfrm>
          <a:custGeom>
            <a:avLst/>
            <a:gdLst/>
            <a:ahLst/>
            <a:cxnLst>
              <a:cxn ang="0">
                <a:pos x="207" y="137"/>
              </a:cxn>
              <a:cxn ang="0">
                <a:pos x="1" y="0"/>
              </a:cxn>
              <a:cxn ang="0">
                <a:pos x="0" y="0"/>
              </a:cxn>
            </a:cxnLst>
            <a:rect l="0" t="0" r="r" b="b"/>
            <a:pathLst>
              <a:path w="207" h="137">
                <a:moveTo>
                  <a:pt x="207" y="137"/>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6" name="Freeform 94"/>
          <p:cNvSpPr>
            <a:spLocks/>
          </p:cNvSpPr>
          <p:nvPr/>
        </p:nvSpPr>
        <p:spPr bwMode="auto">
          <a:xfrm>
            <a:off x="3165475" y="2886075"/>
            <a:ext cx="184150" cy="30163"/>
          </a:xfrm>
          <a:custGeom>
            <a:avLst/>
            <a:gdLst/>
            <a:ahLst/>
            <a:cxnLst>
              <a:cxn ang="0">
                <a:pos x="224" y="40"/>
              </a:cxn>
              <a:cxn ang="0">
                <a:pos x="1" y="0"/>
              </a:cxn>
              <a:cxn ang="0">
                <a:pos x="0" y="0"/>
              </a:cxn>
            </a:cxnLst>
            <a:rect l="0" t="0" r="r" b="b"/>
            <a:pathLst>
              <a:path w="224" h="40">
                <a:moveTo>
                  <a:pt x="224" y="40"/>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7" name="Freeform 95"/>
          <p:cNvSpPr>
            <a:spLocks/>
          </p:cNvSpPr>
          <p:nvPr/>
        </p:nvSpPr>
        <p:spPr bwMode="auto">
          <a:xfrm>
            <a:off x="2967038" y="2830513"/>
            <a:ext cx="200025" cy="55562"/>
          </a:xfrm>
          <a:custGeom>
            <a:avLst/>
            <a:gdLst/>
            <a:ahLst/>
            <a:cxnLst>
              <a:cxn ang="0">
                <a:pos x="243" y="74"/>
              </a:cxn>
              <a:cxn ang="0">
                <a:pos x="1" y="0"/>
              </a:cxn>
              <a:cxn ang="0">
                <a:pos x="0" y="0"/>
              </a:cxn>
            </a:cxnLst>
            <a:rect l="0" t="0" r="r" b="b"/>
            <a:pathLst>
              <a:path w="243" h="74">
                <a:moveTo>
                  <a:pt x="243" y="74"/>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8" name="Freeform 96"/>
          <p:cNvSpPr>
            <a:spLocks/>
          </p:cNvSpPr>
          <p:nvPr/>
        </p:nvSpPr>
        <p:spPr bwMode="auto">
          <a:xfrm>
            <a:off x="2751138" y="2740025"/>
            <a:ext cx="217487" cy="90488"/>
          </a:xfrm>
          <a:custGeom>
            <a:avLst/>
            <a:gdLst/>
            <a:ahLst/>
            <a:cxnLst>
              <a:cxn ang="0">
                <a:pos x="266" y="119"/>
              </a:cxn>
              <a:cxn ang="0">
                <a:pos x="1" y="0"/>
              </a:cxn>
              <a:cxn ang="0">
                <a:pos x="0" y="0"/>
              </a:cxn>
            </a:cxnLst>
            <a:rect l="0" t="0" r="r" b="b"/>
            <a:pathLst>
              <a:path w="266" h="119">
                <a:moveTo>
                  <a:pt x="266" y="119"/>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89" name="Freeform 97"/>
          <p:cNvSpPr>
            <a:spLocks/>
          </p:cNvSpPr>
          <p:nvPr/>
        </p:nvSpPr>
        <p:spPr bwMode="auto">
          <a:xfrm>
            <a:off x="2509838" y="2667000"/>
            <a:ext cx="241300" cy="73025"/>
          </a:xfrm>
          <a:custGeom>
            <a:avLst/>
            <a:gdLst/>
            <a:ahLst/>
            <a:cxnLst>
              <a:cxn ang="0">
                <a:pos x="295" y="97"/>
              </a:cxn>
              <a:cxn ang="0">
                <a:pos x="1" y="0"/>
              </a:cxn>
              <a:cxn ang="0">
                <a:pos x="0" y="0"/>
              </a:cxn>
            </a:cxnLst>
            <a:rect l="0" t="0" r="r" b="b"/>
            <a:pathLst>
              <a:path w="295" h="97">
                <a:moveTo>
                  <a:pt x="295" y="97"/>
                </a:moveTo>
                <a:lnTo>
                  <a:pt x="1" y="0"/>
                </a:lnTo>
                <a:lnTo>
                  <a:pt x="0" y="0"/>
                </a:lnTo>
              </a:path>
            </a:pathLst>
          </a:custGeom>
          <a:noFill/>
          <a:ln w="15875">
            <a:solidFill>
              <a:srgbClr val="FA3A57"/>
            </a:solidFill>
            <a:prstDash val="solid"/>
            <a:round/>
            <a:headEnd/>
            <a:tailEnd/>
          </a:ln>
        </p:spPr>
        <p:txBody>
          <a:bodyPr/>
          <a:lstStyle/>
          <a:p>
            <a:endParaRPr lang="en-US"/>
          </a:p>
        </p:txBody>
      </p:sp>
      <p:sp>
        <p:nvSpPr>
          <p:cNvPr id="110690" name="Oval 98"/>
          <p:cNvSpPr>
            <a:spLocks noChangeArrowheads="1"/>
          </p:cNvSpPr>
          <p:nvPr/>
        </p:nvSpPr>
        <p:spPr bwMode="auto">
          <a:xfrm>
            <a:off x="7132638" y="5192713"/>
            <a:ext cx="119062" cy="109537"/>
          </a:xfrm>
          <a:prstGeom prst="ellipse">
            <a:avLst/>
          </a:prstGeom>
          <a:solidFill>
            <a:srgbClr val="3DA3FF"/>
          </a:solidFill>
          <a:ln w="9525">
            <a:noFill/>
            <a:round/>
            <a:headEnd/>
            <a:tailEnd/>
          </a:ln>
        </p:spPr>
        <p:txBody>
          <a:bodyPr/>
          <a:lstStyle/>
          <a:p>
            <a:endParaRPr lang="en-US"/>
          </a:p>
        </p:txBody>
      </p:sp>
      <p:sp>
        <p:nvSpPr>
          <p:cNvPr id="110691" name="Arc 99"/>
          <p:cNvSpPr>
            <a:spLocks/>
          </p:cNvSpPr>
          <p:nvPr/>
        </p:nvSpPr>
        <p:spPr bwMode="auto">
          <a:xfrm>
            <a:off x="7132638" y="5192713"/>
            <a:ext cx="119062" cy="109537"/>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692" name="Oval 100"/>
          <p:cNvSpPr>
            <a:spLocks noChangeArrowheads="1"/>
          </p:cNvSpPr>
          <p:nvPr/>
        </p:nvSpPr>
        <p:spPr bwMode="auto">
          <a:xfrm>
            <a:off x="6781800" y="5143500"/>
            <a:ext cx="119063" cy="109538"/>
          </a:xfrm>
          <a:prstGeom prst="ellipse">
            <a:avLst/>
          </a:prstGeom>
          <a:solidFill>
            <a:srgbClr val="3DA3FF"/>
          </a:solidFill>
          <a:ln w="9525">
            <a:noFill/>
            <a:round/>
            <a:headEnd/>
            <a:tailEnd/>
          </a:ln>
        </p:spPr>
        <p:txBody>
          <a:bodyPr/>
          <a:lstStyle/>
          <a:p>
            <a:endParaRPr lang="en-US"/>
          </a:p>
        </p:txBody>
      </p:sp>
      <p:sp>
        <p:nvSpPr>
          <p:cNvPr id="110693" name="Arc 101"/>
          <p:cNvSpPr>
            <a:spLocks/>
          </p:cNvSpPr>
          <p:nvPr/>
        </p:nvSpPr>
        <p:spPr bwMode="auto">
          <a:xfrm>
            <a:off x="6781800" y="5143500"/>
            <a:ext cx="119063"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694" name="Oval 102"/>
          <p:cNvSpPr>
            <a:spLocks noChangeArrowheads="1"/>
          </p:cNvSpPr>
          <p:nvPr/>
        </p:nvSpPr>
        <p:spPr bwMode="auto">
          <a:xfrm>
            <a:off x="6367463" y="5556250"/>
            <a:ext cx="119062" cy="111125"/>
          </a:xfrm>
          <a:prstGeom prst="ellipse">
            <a:avLst/>
          </a:prstGeom>
          <a:solidFill>
            <a:srgbClr val="3DA3FF"/>
          </a:solidFill>
          <a:ln w="9525">
            <a:noFill/>
            <a:round/>
            <a:headEnd/>
            <a:tailEnd/>
          </a:ln>
        </p:spPr>
        <p:txBody>
          <a:bodyPr/>
          <a:lstStyle/>
          <a:p>
            <a:endParaRPr lang="en-US"/>
          </a:p>
        </p:txBody>
      </p:sp>
      <p:sp>
        <p:nvSpPr>
          <p:cNvPr id="110695" name="Arc 103"/>
          <p:cNvSpPr>
            <a:spLocks/>
          </p:cNvSpPr>
          <p:nvPr/>
        </p:nvSpPr>
        <p:spPr bwMode="auto">
          <a:xfrm>
            <a:off x="6367463" y="5556250"/>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696" name="Oval 104"/>
          <p:cNvSpPr>
            <a:spLocks noChangeArrowheads="1"/>
          </p:cNvSpPr>
          <p:nvPr/>
        </p:nvSpPr>
        <p:spPr bwMode="auto">
          <a:xfrm>
            <a:off x="5857875" y="4856163"/>
            <a:ext cx="120650" cy="109537"/>
          </a:xfrm>
          <a:prstGeom prst="ellipse">
            <a:avLst/>
          </a:prstGeom>
          <a:solidFill>
            <a:srgbClr val="3DA3FF"/>
          </a:solidFill>
          <a:ln w="9525">
            <a:noFill/>
            <a:round/>
            <a:headEnd/>
            <a:tailEnd/>
          </a:ln>
        </p:spPr>
        <p:txBody>
          <a:bodyPr/>
          <a:lstStyle/>
          <a:p>
            <a:endParaRPr lang="en-US"/>
          </a:p>
        </p:txBody>
      </p:sp>
      <p:sp>
        <p:nvSpPr>
          <p:cNvPr id="110697" name="Arc 105"/>
          <p:cNvSpPr>
            <a:spLocks/>
          </p:cNvSpPr>
          <p:nvPr/>
        </p:nvSpPr>
        <p:spPr bwMode="auto">
          <a:xfrm>
            <a:off x="5857875" y="4856163"/>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698" name="Oval 106"/>
          <p:cNvSpPr>
            <a:spLocks noChangeArrowheads="1"/>
          </p:cNvSpPr>
          <p:nvPr/>
        </p:nvSpPr>
        <p:spPr bwMode="auto">
          <a:xfrm>
            <a:off x="5202238" y="4319588"/>
            <a:ext cx="120650" cy="111125"/>
          </a:xfrm>
          <a:prstGeom prst="ellipse">
            <a:avLst/>
          </a:prstGeom>
          <a:solidFill>
            <a:srgbClr val="3DA3FF"/>
          </a:solidFill>
          <a:ln w="9525">
            <a:noFill/>
            <a:round/>
            <a:headEnd/>
            <a:tailEnd/>
          </a:ln>
        </p:spPr>
        <p:txBody>
          <a:bodyPr/>
          <a:lstStyle/>
          <a:p>
            <a:endParaRPr lang="en-US"/>
          </a:p>
        </p:txBody>
      </p:sp>
      <p:sp>
        <p:nvSpPr>
          <p:cNvPr id="110699" name="Arc 107"/>
          <p:cNvSpPr>
            <a:spLocks/>
          </p:cNvSpPr>
          <p:nvPr/>
        </p:nvSpPr>
        <p:spPr bwMode="auto">
          <a:xfrm>
            <a:off x="5202238" y="4319588"/>
            <a:ext cx="120650" cy="111125"/>
          </a:xfrm>
          <a:custGeom>
            <a:avLst/>
            <a:gdLst>
              <a:gd name="G0" fmla="+- 21600 0 0"/>
              <a:gd name="G1" fmla="+- 21600 0 0"/>
              <a:gd name="G2" fmla="+- 21600 0 0"/>
              <a:gd name="T0" fmla="*/ 36874 w 43200"/>
              <a:gd name="T1" fmla="*/ 36874 h 43200"/>
              <a:gd name="T2" fmla="*/ 36874 w 43200"/>
              <a:gd name="T3" fmla="*/ 36874 h 43200"/>
              <a:gd name="T4" fmla="*/ 21600 w 43200"/>
              <a:gd name="T5" fmla="*/ 21600 h 43200"/>
            </a:gdLst>
            <a:ahLst/>
            <a:cxnLst>
              <a:cxn ang="0">
                <a:pos x="T0" y="T1"/>
              </a:cxn>
              <a:cxn ang="0">
                <a:pos x="T2" y="T3"/>
              </a:cxn>
              <a:cxn ang="0">
                <a:pos x="T4" y="T5"/>
              </a:cxn>
            </a:cxnLst>
            <a:rect l="0" t="0" r="r" b="b"/>
            <a:pathLst>
              <a:path w="43200" h="43200" fill="none" extrusionOk="0">
                <a:moveTo>
                  <a:pt x="36873" y="36873"/>
                </a:moveTo>
              </a:path>
              <a:path w="43200" h="43200" stroke="0" extrusionOk="0">
                <a:moveTo>
                  <a:pt x="36873" y="36873"/>
                </a:moveTo>
                <a:lnTo>
                  <a:pt x="21600" y="21600"/>
                </a:lnTo>
                <a:close/>
              </a:path>
            </a:pathLst>
          </a:custGeom>
          <a:noFill/>
          <a:ln w="1588">
            <a:solidFill>
              <a:srgbClr val="3DA3FF"/>
            </a:solidFill>
            <a:round/>
            <a:headEnd/>
            <a:tailEnd/>
          </a:ln>
        </p:spPr>
        <p:txBody>
          <a:bodyPr/>
          <a:lstStyle/>
          <a:p>
            <a:endParaRPr lang="en-US"/>
          </a:p>
        </p:txBody>
      </p:sp>
      <p:sp>
        <p:nvSpPr>
          <p:cNvPr id="110700" name="Oval 108"/>
          <p:cNvSpPr>
            <a:spLocks noChangeArrowheads="1"/>
          </p:cNvSpPr>
          <p:nvPr/>
        </p:nvSpPr>
        <p:spPr bwMode="auto">
          <a:xfrm>
            <a:off x="4278313" y="3952875"/>
            <a:ext cx="120650" cy="109538"/>
          </a:xfrm>
          <a:prstGeom prst="ellipse">
            <a:avLst/>
          </a:prstGeom>
          <a:solidFill>
            <a:srgbClr val="3DA3FF"/>
          </a:solidFill>
          <a:ln w="9525">
            <a:noFill/>
            <a:round/>
            <a:headEnd/>
            <a:tailEnd/>
          </a:ln>
        </p:spPr>
        <p:txBody>
          <a:bodyPr/>
          <a:lstStyle/>
          <a:p>
            <a:endParaRPr lang="en-US"/>
          </a:p>
        </p:txBody>
      </p:sp>
      <p:sp>
        <p:nvSpPr>
          <p:cNvPr id="110701" name="Arc 109"/>
          <p:cNvSpPr>
            <a:spLocks/>
          </p:cNvSpPr>
          <p:nvPr/>
        </p:nvSpPr>
        <p:spPr bwMode="auto">
          <a:xfrm>
            <a:off x="4278313" y="3952875"/>
            <a:ext cx="120650"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2" name="Oval 110"/>
          <p:cNvSpPr>
            <a:spLocks noChangeArrowheads="1"/>
          </p:cNvSpPr>
          <p:nvPr/>
        </p:nvSpPr>
        <p:spPr bwMode="auto">
          <a:xfrm>
            <a:off x="4162425" y="3975100"/>
            <a:ext cx="119063" cy="111125"/>
          </a:xfrm>
          <a:prstGeom prst="ellipse">
            <a:avLst/>
          </a:prstGeom>
          <a:solidFill>
            <a:srgbClr val="3DA3FF"/>
          </a:solidFill>
          <a:ln w="9525">
            <a:noFill/>
            <a:round/>
            <a:headEnd/>
            <a:tailEnd/>
          </a:ln>
        </p:spPr>
        <p:txBody>
          <a:bodyPr/>
          <a:lstStyle/>
          <a:p>
            <a:endParaRPr lang="en-US"/>
          </a:p>
        </p:txBody>
      </p:sp>
      <p:sp>
        <p:nvSpPr>
          <p:cNvPr id="110703" name="Arc 111"/>
          <p:cNvSpPr>
            <a:spLocks/>
          </p:cNvSpPr>
          <p:nvPr/>
        </p:nvSpPr>
        <p:spPr bwMode="auto">
          <a:xfrm>
            <a:off x="4162425" y="3975100"/>
            <a:ext cx="119063"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04" name="Oval 112"/>
          <p:cNvSpPr>
            <a:spLocks noChangeArrowheads="1"/>
          </p:cNvSpPr>
          <p:nvPr/>
        </p:nvSpPr>
        <p:spPr bwMode="auto">
          <a:xfrm>
            <a:off x="4038600" y="3843338"/>
            <a:ext cx="120650" cy="109537"/>
          </a:xfrm>
          <a:prstGeom prst="ellipse">
            <a:avLst/>
          </a:prstGeom>
          <a:solidFill>
            <a:srgbClr val="3DA3FF"/>
          </a:solidFill>
          <a:ln w="9525">
            <a:noFill/>
            <a:round/>
            <a:headEnd/>
            <a:tailEnd/>
          </a:ln>
        </p:spPr>
        <p:txBody>
          <a:bodyPr/>
          <a:lstStyle/>
          <a:p>
            <a:endParaRPr lang="en-US"/>
          </a:p>
        </p:txBody>
      </p:sp>
      <p:sp>
        <p:nvSpPr>
          <p:cNvPr id="110705" name="Arc 113"/>
          <p:cNvSpPr>
            <a:spLocks/>
          </p:cNvSpPr>
          <p:nvPr/>
        </p:nvSpPr>
        <p:spPr bwMode="auto">
          <a:xfrm>
            <a:off x="4038600" y="3843338"/>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6" name="Oval 114"/>
          <p:cNvSpPr>
            <a:spLocks noChangeArrowheads="1"/>
          </p:cNvSpPr>
          <p:nvPr/>
        </p:nvSpPr>
        <p:spPr bwMode="auto">
          <a:xfrm>
            <a:off x="3908425" y="3681413"/>
            <a:ext cx="120650" cy="109537"/>
          </a:xfrm>
          <a:prstGeom prst="ellipse">
            <a:avLst/>
          </a:prstGeom>
          <a:solidFill>
            <a:srgbClr val="3DA3FF"/>
          </a:solidFill>
          <a:ln w="9525">
            <a:noFill/>
            <a:round/>
            <a:headEnd/>
            <a:tailEnd/>
          </a:ln>
        </p:spPr>
        <p:txBody>
          <a:bodyPr/>
          <a:lstStyle/>
          <a:p>
            <a:endParaRPr lang="en-US"/>
          </a:p>
        </p:txBody>
      </p:sp>
      <p:sp>
        <p:nvSpPr>
          <p:cNvPr id="110707" name="Arc 115"/>
          <p:cNvSpPr>
            <a:spLocks/>
          </p:cNvSpPr>
          <p:nvPr/>
        </p:nvSpPr>
        <p:spPr bwMode="auto">
          <a:xfrm>
            <a:off x="3908425" y="3681413"/>
            <a:ext cx="120650" cy="109537"/>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08" name="Oval 116"/>
          <p:cNvSpPr>
            <a:spLocks noChangeArrowheads="1"/>
          </p:cNvSpPr>
          <p:nvPr/>
        </p:nvSpPr>
        <p:spPr bwMode="auto">
          <a:xfrm>
            <a:off x="3770313" y="3405188"/>
            <a:ext cx="119062" cy="111125"/>
          </a:xfrm>
          <a:prstGeom prst="ellipse">
            <a:avLst/>
          </a:prstGeom>
          <a:solidFill>
            <a:srgbClr val="3DA3FF"/>
          </a:solidFill>
          <a:ln w="9525">
            <a:noFill/>
            <a:round/>
            <a:headEnd/>
            <a:tailEnd/>
          </a:ln>
        </p:spPr>
        <p:txBody>
          <a:bodyPr/>
          <a:lstStyle/>
          <a:p>
            <a:endParaRPr lang="en-US"/>
          </a:p>
        </p:txBody>
      </p:sp>
      <p:sp>
        <p:nvSpPr>
          <p:cNvPr id="110709" name="Arc 117"/>
          <p:cNvSpPr>
            <a:spLocks/>
          </p:cNvSpPr>
          <p:nvPr/>
        </p:nvSpPr>
        <p:spPr bwMode="auto">
          <a:xfrm>
            <a:off x="3770313" y="3405188"/>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10" name="Oval 118"/>
          <p:cNvSpPr>
            <a:spLocks noChangeArrowheads="1"/>
          </p:cNvSpPr>
          <p:nvPr/>
        </p:nvSpPr>
        <p:spPr bwMode="auto">
          <a:xfrm>
            <a:off x="3624263" y="3354388"/>
            <a:ext cx="119062" cy="109537"/>
          </a:xfrm>
          <a:prstGeom prst="ellipse">
            <a:avLst/>
          </a:prstGeom>
          <a:solidFill>
            <a:srgbClr val="3DA3FF"/>
          </a:solidFill>
          <a:ln w="9525">
            <a:noFill/>
            <a:round/>
            <a:headEnd/>
            <a:tailEnd/>
          </a:ln>
        </p:spPr>
        <p:txBody>
          <a:bodyPr/>
          <a:lstStyle/>
          <a:p>
            <a:endParaRPr lang="en-US"/>
          </a:p>
        </p:txBody>
      </p:sp>
      <p:sp>
        <p:nvSpPr>
          <p:cNvPr id="110711" name="Arc 119"/>
          <p:cNvSpPr>
            <a:spLocks/>
          </p:cNvSpPr>
          <p:nvPr/>
        </p:nvSpPr>
        <p:spPr bwMode="auto">
          <a:xfrm>
            <a:off x="3624263" y="3354388"/>
            <a:ext cx="119062" cy="109537"/>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712" name="Oval 120"/>
          <p:cNvSpPr>
            <a:spLocks noChangeArrowheads="1"/>
          </p:cNvSpPr>
          <p:nvPr/>
        </p:nvSpPr>
        <p:spPr bwMode="auto">
          <a:xfrm>
            <a:off x="3467100" y="3198813"/>
            <a:ext cx="119063" cy="111125"/>
          </a:xfrm>
          <a:prstGeom prst="ellipse">
            <a:avLst/>
          </a:prstGeom>
          <a:solidFill>
            <a:srgbClr val="3DA3FF"/>
          </a:solidFill>
          <a:ln w="9525">
            <a:noFill/>
            <a:round/>
            <a:headEnd/>
            <a:tailEnd/>
          </a:ln>
        </p:spPr>
        <p:txBody>
          <a:bodyPr/>
          <a:lstStyle/>
          <a:p>
            <a:endParaRPr lang="en-US"/>
          </a:p>
        </p:txBody>
      </p:sp>
      <p:sp>
        <p:nvSpPr>
          <p:cNvPr id="110713" name="Arc 121"/>
          <p:cNvSpPr>
            <a:spLocks/>
          </p:cNvSpPr>
          <p:nvPr/>
        </p:nvSpPr>
        <p:spPr bwMode="auto">
          <a:xfrm>
            <a:off x="3467100" y="3198813"/>
            <a:ext cx="119063"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14" name="Oval 122"/>
          <p:cNvSpPr>
            <a:spLocks noChangeArrowheads="1"/>
          </p:cNvSpPr>
          <p:nvPr/>
        </p:nvSpPr>
        <p:spPr bwMode="auto">
          <a:xfrm>
            <a:off x="3297238" y="3009900"/>
            <a:ext cx="119062" cy="109538"/>
          </a:xfrm>
          <a:prstGeom prst="ellipse">
            <a:avLst/>
          </a:prstGeom>
          <a:solidFill>
            <a:srgbClr val="3DA3FF"/>
          </a:solidFill>
          <a:ln w="9525">
            <a:noFill/>
            <a:round/>
            <a:headEnd/>
            <a:tailEnd/>
          </a:ln>
        </p:spPr>
        <p:txBody>
          <a:bodyPr/>
          <a:lstStyle/>
          <a:p>
            <a:endParaRPr lang="en-US"/>
          </a:p>
        </p:txBody>
      </p:sp>
      <p:sp>
        <p:nvSpPr>
          <p:cNvPr id="110715" name="Arc 123"/>
          <p:cNvSpPr>
            <a:spLocks/>
          </p:cNvSpPr>
          <p:nvPr/>
        </p:nvSpPr>
        <p:spPr bwMode="auto">
          <a:xfrm>
            <a:off x="3297238" y="3009900"/>
            <a:ext cx="119062"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716" name="Oval 124"/>
          <p:cNvSpPr>
            <a:spLocks noChangeArrowheads="1"/>
          </p:cNvSpPr>
          <p:nvPr/>
        </p:nvSpPr>
        <p:spPr bwMode="auto">
          <a:xfrm>
            <a:off x="3116263" y="3000375"/>
            <a:ext cx="117475" cy="109538"/>
          </a:xfrm>
          <a:prstGeom prst="ellipse">
            <a:avLst/>
          </a:prstGeom>
          <a:solidFill>
            <a:srgbClr val="3DA3FF"/>
          </a:solidFill>
          <a:ln w="9525">
            <a:noFill/>
            <a:round/>
            <a:headEnd/>
            <a:tailEnd/>
          </a:ln>
        </p:spPr>
        <p:txBody>
          <a:bodyPr/>
          <a:lstStyle/>
          <a:p>
            <a:endParaRPr lang="en-US"/>
          </a:p>
        </p:txBody>
      </p:sp>
      <p:sp>
        <p:nvSpPr>
          <p:cNvPr id="110717" name="Arc 125"/>
          <p:cNvSpPr>
            <a:spLocks/>
          </p:cNvSpPr>
          <p:nvPr/>
        </p:nvSpPr>
        <p:spPr bwMode="auto">
          <a:xfrm>
            <a:off x="3116263" y="3000375"/>
            <a:ext cx="117475"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18" name="Oval 126"/>
          <p:cNvSpPr>
            <a:spLocks noChangeArrowheads="1"/>
          </p:cNvSpPr>
          <p:nvPr/>
        </p:nvSpPr>
        <p:spPr bwMode="auto">
          <a:xfrm>
            <a:off x="2916238" y="3035300"/>
            <a:ext cx="120650" cy="109538"/>
          </a:xfrm>
          <a:prstGeom prst="ellipse">
            <a:avLst/>
          </a:prstGeom>
          <a:solidFill>
            <a:srgbClr val="3DA3FF"/>
          </a:solidFill>
          <a:ln w="9525">
            <a:noFill/>
            <a:round/>
            <a:headEnd/>
            <a:tailEnd/>
          </a:ln>
        </p:spPr>
        <p:txBody>
          <a:bodyPr/>
          <a:lstStyle/>
          <a:p>
            <a:endParaRPr lang="en-US"/>
          </a:p>
        </p:txBody>
      </p:sp>
      <p:sp>
        <p:nvSpPr>
          <p:cNvPr id="110719" name="Arc 127"/>
          <p:cNvSpPr>
            <a:spLocks/>
          </p:cNvSpPr>
          <p:nvPr/>
        </p:nvSpPr>
        <p:spPr bwMode="auto">
          <a:xfrm>
            <a:off x="2916238" y="3035300"/>
            <a:ext cx="120650" cy="109538"/>
          </a:xfrm>
          <a:custGeom>
            <a:avLst/>
            <a:gdLst>
              <a:gd name="G0" fmla="+- 21600 0 0"/>
              <a:gd name="G1" fmla="+- 21600 0 0"/>
              <a:gd name="G2" fmla="+- 21600 0 0"/>
              <a:gd name="T0" fmla="*/ 36985 w 43200"/>
              <a:gd name="T1" fmla="*/ 36762 h 43200"/>
              <a:gd name="T2" fmla="*/ 36985 w 43200"/>
              <a:gd name="T3" fmla="*/ 36762 h 43200"/>
              <a:gd name="T4" fmla="*/ 21600 w 43200"/>
              <a:gd name="T5" fmla="*/ 21600 h 43200"/>
            </a:gdLst>
            <a:ahLst/>
            <a:cxnLst>
              <a:cxn ang="0">
                <a:pos x="T0" y="T1"/>
              </a:cxn>
              <a:cxn ang="0">
                <a:pos x="T2" y="T3"/>
              </a:cxn>
              <a:cxn ang="0">
                <a:pos x="T4" y="T5"/>
              </a:cxn>
            </a:cxnLst>
            <a:rect l="0" t="0" r="r" b="b"/>
            <a:pathLst>
              <a:path w="43200" h="43200" fill="none" extrusionOk="0">
                <a:moveTo>
                  <a:pt x="36984" y="36761"/>
                </a:moveTo>
              </a:path>
              <a:path w="43200" h="43200" stroke="0" extrusionOk="0">
                <a:moveTo>
                  <a:pt x="36984" y="36761"/>
                </a:moveTo>
                <a:lnTo>
                  <a:pt x="21600" y="21600"/>
                </a:lnTo>
                <a:close/>
              </a:path>
            </a:pathLst>
          </a:custGeom>
          <a:noFill/>
          <a:ln w="1588">
            <a:solidFill>
              <a:srgbClr val="3DA3FF"/>
            </a:solidFill>
            <a:round/>
            <a:headEnd/>
            <a:tailEnd/>
          </a:ln>
        </p:spPr>
        <p:txBody>
          <a:bodyPr/>
          <a:lstStyle/>
          <a:p>
            <a:endParaRPr lang="en-US"/>
          </a:p>
        </p:txBody>
      </p:sp>
      <p:sp>
        <p:nvSpPr>
          <p:cNvPr id="110720" name="Oval 128"/>
          <p:cNvSpPr>
            <a:spLocks noChangeArrowheads="1"/>
          </p:cNvSpPr>
          <p:nvPr/>
        </p:nvSpPr>
        <p:spPr bwMode="auto">
          <a:xfrm>
            <a:off x="2700338" y="3171825"/>
            <a:ext cx="119062" cy="111125"/>
          </a:xfrm>
          <a:prstGeom prst="ellipse">
            <a:avLst/>
          </a:prstGeom>
          <a:solidFill>
            <a:srgbClr val="3DA3FF"/>
          </a:solidFill>
          <a:ln w="9525">
            <a:noFill/>
            <a:round/>
            <a:headEnd/>
            <a:tailEnd/>
          </a:ln>
        </p:spPr>
        <p:txBody>
          <a:bodyPr/>
          <a:lstStyle/>
          <a:p>
            <a:endParaRPr lang="en-US"/>
          </a:p>
        </p:txBody>
      </p:sp>
      <p:sp>
        <p:nvSpPr>
          <p:cNvPr id="110721" name="Arc 129"/>
          <p:cNvSpPr>
            <a:spLocks/>
          </p:cNvSpPr>
          <p:nvPr/>
        </p:nvSpPr>
        <p:spPr bwMode="auto">
          <a:xfrm>
            <a:off x="2700338" y="3171825"/>
            <a:ext cx="119062" cy="111125"/>
          </a:xfrm>
          <a:custGeom>
            <a:avLst/>
            <a:gdLst>
              <a:gd name="G0" fmla="+- 21600 0 0"/>
              <a:gd name="G1" fmla="+- 21600 0 0"/>
              <a:gd name="G2" fmla="+- 21600 0 0"/>
              <a:gd name="T0" fmla="*/ 36771 w 43200"/>
              <a:gd name="T1" fmla="*/ 36976 h 43200"/>
              <a:gd name="T2" fmla="*/ 36771 w 43200"/>
              <a:gd name="T3" fmla="*/ 36976 h 43200"/>
              <a:gd name="T4" fmla="*/ 21600 w 43200"/>
              <a:gd name="T5" fmla="*/ 21600 h 43200"/>
            </a:gdLst>
            <a:ahLst/>
            <a:cxnLst>
              <a:cxn ang="0">
                <a:pos x="T0" y="T1"/>
              </a:cxn>
              <a:cxn ang="0">
                <a:pos x="T2" y="T3"/>
              </a:cxn>
              <a:cxn ang="0">
                <a:pos x="T4" y="T5"/>
              </a:cxn>
            </a:cxnLst>
            <a:rect l="0" t="0" r="r" b="b"/>
            <a:pathLst>
              <a:path w="43200" h="43200" fill="none" extrusionOk="0">
                <a:moveTo>
                  <a:pt x="36770" y="36975"/>
                </a:moveTo>
              </a:path>
              <a:path w="43200" h="43200" stroke="0" extrusionOk="0">
                <a:moveTo>
                  <a:pt x="36770" y="36975"/>
                </a:moveTo>
                <a:lnTo>
                  <a:pt x="21600" y="21600"/>
                </a:lnTo>
                <a:close/>
              </a:path>
            </a:pathLst>
          </a:custGeom>
          <a:noFill/>
          <a:ln w="1588">
            <a:solidFill>
              <a:srgbClr val="3DA3FF"/>
            </a:solidFill>
            <a:round/>
            <a:headEnd/>
            <a:tailEnd/>
          </a:ln>
        </p:spPr>
        <p:txBody>
          <a:bodyPr/>
          <a:lstStyle/>
          <a:p>
            <a:endParaRPr lang="en-US"/>
          </a:p>
        </p:txBody>
      </p:sp>
      <p:sp>
        <p:nvSpPr>
          <p:cNvPr id="110722" name="Rectangle 130"/>
          <p:cNvSpPr>
            <a:spLocks noChangeArrowheads="1"/>
          </p:cNvSpPr>
          <p:nvPr/>
        </p:nvSpPr>
        <p:spPr bwMode="auto">
          <a:xfrm>
            <a:off x="7132638" y="4606925"/>
            <a:ext cx="120650" cy="111125"/>
          </a:xfrm>
          <a:prstGeom prst="rect">
            <a:avLst/>
          </a:prstGeom>
          <a:solidFill>
            <a:srgbClr val="FA3A57"/>
          </a:solidFill>
          <a:ln w="9525">
            <a:noFill/>
            <a:miter lim="800000"/>
            <a:headEnd/>
            <a:tailEnd/>
          </a:ln>
        </p:spPr>
        <p:txBody>
          <a:bodyPr/>
          <a:lstStyle/>
          <a:p>
            <a:endParaRPr lang="en-US"/>
          </a:p>
        </p:txBody>
      </p:sp>
      <p:sp>
        <p:nvSpPr>
          <p:cNvPr id="110723" name="Rectangle 131"/>
          <p:cNvSpPr>
            <a:spLocks noChangeArrowheads="1"/>
          </p:cNvSpPr>
          <p:nvPr/>
        </p:nvSpPr>
        <p:spPr bwMode="auto">
          <a:xfrm>
            <a:off x="7132638" y="4606925"/>
            <a:ext cx="119062" cy="109538"/>
          </a:xfrm>
          <a:prstGeom prst="rect">
            <a:avLst/>
          </a:prstGeom>
          <a:noFill/>
          <a:ln w="1588">
            <a:solidFill>
              <a:srgbClr val="FA3A57"/>
            </a:solidFill>
            <a:miter lim="800000"/>
            <a:headEnd/>
            <a:tailEnd/>
          </a:ln>
        </p:spPr>
        <p:txBody>
          <a:bodyPr/>
          <a:lstStyle/>
          <a:p>
            <a:endParaRPr lang="en-US"/>
          </a:p>
        </p:txBody>
      </p:sp>
      <p:sp>
        <p:nvSpPr>
          <p:cNvPr id="110724" name="Rectangle 132"/>
          <p:cNvSpPr>
            <a:spLocks noChangeArrowheads="1"/>
          </p:cNvSpPr>
          <p:nvPr/>
        </p:nvSpPr>
        <p:spPr bwMode="auto">
          <a:xfrm>
            <a:off x="5857875" y="5308600"/>
            <a:ext cx="120650" cy="111125"/>
          </a:xfrm>
          <a:prstGeom prst="rect">
            <a:avLst/>
          </a:prstGeom>
          <a:solidFill>
            <a:srgbClr val="FA3A57"/>
          </a:solidFill>
          <a:ln w="9525">
            <a:noFill/>
            <a:miter lim="800000"/>
            <a:headEnd/>
            <a:tailEnd/>
          </a:ln>
        </p:spPr>
        <p:txBody>
          <a:bodyPr/>
          <a:lstStyle/>
          <a:p>
            <a:endParaRPr lang="en-US"/>
          </a:p>
        </p:txBody>
      </p:sp>
      <p:sp>
        <p:nvSpPr>
          <p:cNvPr id="110725" name="Rectangle 133"/>
          <p:cNvSpPr>
            <a:spLocks noChangeArrowheads="1"/>
          </p:cNvSpPr>
          <p:nvPr/>
        </p:nvSpPr>
        <p:spPr bwMode="auto">
          <a:xfrm>
            <a:off x="5857875" y="5308600"/>
            <a:ext cx="119063" cy="109538"/>
          </a:xfrm>
          <a:prstGeom prst="rect">
            <a:avLst/>
          </a:prstGeom>
          <a:noFill/>
          <a:ln w="1588">
            <a:solidFill>
              <a:srgbClr val="FA3A57"/>
            </a:solidFill>
            <a:miter lim="800000"/>
            <a:headEnd/>
            <a:tailEnd/>
          </a:ln>
        </p:spPr>
        <p:txBody>
          <a:bodyPr/>
          <a:lstStyle/>
          <a:p>
            <a:endParaRPr lang="en-US"/>
          </a:p>
        </p:txBody>
      </p:sp>
      <p:sp>
        <p:nvSpPr>
          <p:cNvPr id="110726" name="Rectangle 134"/>
          <p:cNvSpPr>
            <a:spLocks noChangeArrowheads="1"/>
          </p:cNvSpPr>
          <p:nvPr/>
        </p:nvSpPr>
        <p:spPr bwMode="auto">
          <a:xfrm>
            <a:off x="5202238" y="4438650"/>
            <a:ext cx="120650" cy="111125"/>
          </a:xfrm>
          <a:prstGeom prst="rect">
            <a:avLst/>
          </a:prstGeom>
          <a:solidFill>
            <a:srgbClr val="FA3A57"/>
          </a:solidFill>
          <a:ln w="9525">
            <a:noFill/>
            <a:miter lim="800000"/>
            <a:headEnd/>
            <a:tailEnd/>
          </a:ln>
        </p:spPr>
        <p:txBody>
          <a:bodyPr/>
          <a:lstStyle/>
          <a:p>
            <a:endParaRPr lang="en-US"/>
          </a:p>
        </p:txBody>
      </p:sp>
      <p:sp>
        <p:nvSpPr>
          <p:cNvPr id="110727" name="Rectangle 135"/>
          <p:cNvSpPr>
            <a:spLocks noChangeArrowheads="1"/>
          </p:cNvSpPr>
          <p:nvPr/>
        </p:nvSpPr>
        <p:spPr bwMode="auto">
          <a:xfrm>
            <a:off x="5202238" y="4438650"/>
            <a:ext cx="119062" cy="109538"/>
          </a:xfrm>
          <a:prstGeom prst="rect">
            <a:avLst/>
          </a:prstGeom>
          <a:noFill/>
          <a:ln w="1588">
            <a:solidFill>
              <a:srgbClr val="FA3A57"/>
            </a:solidFill>
            <a:miter lim="800000"/>
            <a:headEnd/>
            <a:tailEnd/>
          </a:ln>
        </p:spPr>
        <p:txBody>
          <a:bodyPr/>
          <a:lstStyle/>
          <a:p>
            <a:endParaRPr lang="en-US"/>
          </a:p>
        </p:txBody>
      </p:sp>
      <p:sp>
        <p:nvSpPr>
          <p:cNvPr id="110728" name="Rectangle 136"/>
          <p:cNvSpPr>
            <a:spLocks noChangeArrowheads="1"/>
          </p:cNvSpPr>
          <p:nvPr/>
        </p:nvSpPr>
        <p:spPr bwMode="auto">
          <a:xfrm>
            <a:off x="4278313" y="4000500"/>
            <a:ext cx="120650" cy="109538"/>
          </a:xfrm>
          <a:prstGeom prst="rect">
            <a:avLst/>
          </a:prstGeom>
          <a:solidFill>
            <a:srgbClr val="FA3A57"/>
          </a:solidFill>
          <a:ln w="9525">
            <a:noFill/>
            <a:miter lim="800000"/>
            <a:headEnd/>
            <a:tailEnd/>
          </a:ln>
        </p:spPr>
        <p:txBody>
          <a:bodyPr/>
          <a:lstStyle/>
          <a:p>
            <a:endParaRPr lang="en-US"/>
          </a:p>
        </p:txBody>
      </p:sp>
      <p:sp>
        <p:nvSpPr>
          <p:cNvPr id="110729" name="Rectangle 137"/>
          <p:cNvSpPr>
            <a:spLocks noChangeArrowheads="1"/>
          </p:cNvSpPr>
          <p:nvPr/>
        </p:nvSpPr>
        <p:spPr bwMode="auto">
          <a:xfrm>
            <a:off x="4278313" y="4000500"/>
            <a:ext cx="119062" cy="109538"/>
          </a:xfrm>
          <a:prstGeom prst="rect">
            <a:avLst/>
          </a:prstGeom>
          <a:noFill/>
          <a:ln w="1588">
            <a:solidFill>
              <a:srgbClr val="FA3A57"/>
            </a:solidFill>
            <a:miter lim="800000"/>
            <a:headEnd/>
            <a:tailEnd/>
          </a:ln>
        </p:spPr>
        <p:txBody>
          <a:bodyPr/>
          <a:lstStyle/>
          <a:p>
            <a:endParaRPr lang="en-US"/>
          </a:p>
        </p:txBody>
      </p:sp>
      <p:sp>
        <p:nvSpPr>
          <p:cNvPr id="110730" name="Rectangle 138"/>
          <p:cNvSpPr>
            <a:spLocks noChangeArrowheads="1"/>
          </p:cNvSpPr>
          <p:nvPr/>
        </p:nvSpPr>
        <p:spPr bwMode="auto">
          <a:xfrm>
            <a:off x="4162425" y="4003675"/>
            <a:ext cx="120650" cy="111125"/>
          </a:xfrm>
          <a:prstGeom prst="rect">
            <a:avLst/>
          </a:prstGeom>
          <a:solidFill>
            <a:srgbClr val="FA3A57"/>
          </a:solidFill>
          <a:ln w="9525">
            <a:noFill/>
            <a:miter lim="800000"/>
            <a:headEnd/>
            <a:tailEnd/>
          </a:ln>
        </p:spPr>
        <p:txBody>
          <a:bodyPr/>
          <a:lstStyle/>
          <a:p>
            <a:endParaRPr lang="en-US"/>
          </a:p>
        </p:txBody>
      </p:sp>
      <p:sp>
        <p:nvSpPr>
          <p:cNvPr id="110731" name="Rectangle 139"/>
          <p:cNvSpPr>
            <a:spLocks noChangeArrowheads="1"/>
          </p:cNvSpPr>
          <p:nvPr/>
        </p:nvSpPr>
        <p:spPr bwMode="auto">
          <a:xfrm>
            <a:off x="4162425" y="4003675"/>
            <a:ext cx="119063" cy="109538"/>
          </a:xfrm>
          <a:prstGeom prst="rect">
            <a:avLst/>
          </a:prstGeom>
          <a:noFill/>
          <a:ln w="1588">
            <a:solidFill>
              <a:srgbClr val="FA3A57"/>
            </a:solidFill>
            <a:miter lim="800000"/>
            <a:headEnd/>
            <a:tailEnd/>
          </a:ln>
        </p:spPr>
        <p:txBody>
          <a:bodyPr/>
          <a:lstStyle/>
          <a:p>
            <a:endParaRPr lang="en-US"/>
          </a:p>
        </p:txBody>
      </p:sp>
      <p:sp>
        <p:nvSpPr>
          <p:cNvPr id="110732" name="Rectangle 140"/>
          <p:cNvSpPr>
            <a:spLocks noChangeArrowheads="1"/>
          </p:cNvSpPr>
          <p:nvPr/>
        </p:nvSpPr>
        <p:spPr bwMode="auto">
          <a:xfrm>
            <a:off x="4038600" y="3736975"/>
            <a:ext cx="120650" cy="111125"/>
          </a:xfrm>
          <a:prstGeom prst="rect">
            <a:avLst/>
          </a:prstGeom>
          <a:solidFill>
            <a:srgbClr val="FA3A57"/>
          </a:solidFill>
          <a:ln w="9525">
            <a:noFill/>
            <a:miter lim="800000"/>
            <a:headEnd/>
            <a:tailEnd/>
          </a:ln>
        </p:spPr>
        <p:txBody>
          <a:bodyPr/>
          <a:lstStyle/>
          <a:p>
            <a:endParaRPr lang="en-US"/>
          </a:p>
        </p:txBody>
      </p:sp>
      <p:sp>
        <p:nvSpPr>
          <p:cNvPr id="110733" name="Rectangle 141"/>
          <p:cNvSpPr>
            <a:spLocks noChangeArrowheads="1"/>
          </p:cNvSpPr>
          <p:nvPr/>
        </p:nvSpPr>
        <p:spPr bwMode="auto">
          <a:xfrm>
            <a:off x="4038600" y="3736975"/>
            <a:ext cx="119063" cy="109538"/>
          </a:xfrm>
          <a:prstGeom prst="rect">
            <a:avLst/>
          </a:prstGeom>
          <a:noFill/>
          <a:ln w="1588">
            <a:solidFill>
              <a:srgbClr val="FA3A57"/>
            </a:solidFill>
            <a:miter lim="800000"/>
            <a:headEnd/>
            <a:tailEnd/>
          </a:ln>
        </p:spPr>
        <p:txBody>
          <a:bodyPr/>
          <a:lstStyle/>
          <a:p>
            <a:endParaRPr lang="en-US"/>
          </a:p>
        </p:txBody>
      </p:sp>
      <p:sp>
        <p:nvSpPr>
          <p:cNvPr id="110734" name="Rectangle 142"/>
          <p:cNvSpPr>
            <a:spLocks noChangeArrowheads="1"/>
          </p:cNvSpPr>
          <p:nvPr/>
        </p:nvSpPr>
        <p:spPr bwMode="auto">
          <a:xfrm>
            <a:off x="3908425" y="3597275"/>
            <a:ext cx="120650" cy="111125"/>
          </a:xfrm>
          <a:prstGeom prst="rect">
            <a:avLst/>
          </a:prstGeom>
          <a:solidFill>
            <a:srgbClr val="FA3A57"/>
          </a:solidFill>
          <a:ln w="9525">
            <a:noFill/>
            <a:miter lim="800000"/>
            <a:headEnd/>
            <a:tailEnd/>
          </a:ln>
        </p:spPr>
        <p:txBody>
          <a:bodyPr/>
          <a:lstStyle/>
          <a:p>
            <a:endParaRPr lang="en-US"/>
          </a:p>
        </p:txBody>
      </p:sp>
      <p:sp>
        <p:nvSpPr>
          <p:cNvPr id="110735" name="Rectangle 143"/>
          <p:cNvSpPr>
            <a:spLocks noChangeArrowheads="1"/>
          </p:cNvSpPr>
          <p:nvPr/>
        </p:nvSpPr>
        <p:spPr bwMode="auto">
          <a:xfrm>
            <a:off x="3908425" y="3597275"/>
            <a:ext cx="119063" cy="109538"/>
          </a:xfrm>
          <a:prstGeom prst="rect">
            <a:avLst/>
          </a:prstGeom>
          <a:noFill/>
          <a:ln w="1588">
            <a:solidFill>
              <a:srgbClr val="FA3A57"/>
            </a:solidFill>
            <a:miter lim="800000"/>
            <a:headEnd/>
            <a:tailEnd/>
          </a:ln>
        </p:spPr>
        <p:txBody>
          <a:bodyPr/>
          <a:lstStyle/>
          <a:p>
            <a:endParaRPr lang="en-US"/>
          </a:p>
        </p:txBody>
      </p:sp>
      <p:sp>
        <p:nvSpPr>
          <p:cNvPr id="110736" name="Rectangle 144"/>
          <p:cNvSpPr>
            <a:spLocks noChangeArrowheads="1"/>
          </p:cNvSpPr>
          <p:nvPr/>
        </p:nvSpPr>
        <p:spPr bwMode="auto">
          <a:xfrm>
            <a:off x="3770313" y="3402013"/>
            <a:ext cx="120650" cy="111125"/>
          </a:xfrm>
          <a:prstGeom prst="rect">
            <a:avLst/>
          </a:prstGeom>
          <a:solidFill>
            <a:srgbClr val="FA3A57"/>
          </a:solidFill>
          <a:ln w="9525">
            <a:noFill/>
            <a:miter lim="800000"/>
            <a:headEnd/>
            <a:tailEnd/>
          </a:ln>
        </p:spPr>
        <p:txBody>
          <a:bodyPr/>
          <a:lstStyle/>
          <a:p>
            <a:endParaRPr lang="en-US"/>
          </a:p>
        </p:txBody>
      </p:sp>
      <p:sp>
        <p:nvSpPr>
          <p:cNvPr id="110737" name="Rectangle 145"/>
          <p:cNvSpPr>
            <a:spLocks noChangeArrowheads="1"/>
          </p:cNvSpPr>
          <p:nvPr/>
        </p:nvSpPr>
        <p:spPr bwMode="auto">
          <a:xfrm>
            <a:off x="3770313" y="3402013"/>
            <a:ext cx="119062" cy="111125"/>
          </a:xfrm>
          <a:prstGeom prst="rect">
            <a:avLst/>
          </a:prstGeom>
          <a:noFill/>
          <a:ln w="1588">
            <a:solidFill>
              <a:srgbClr val="FA3A57"/>
            </a:solidFill>
            <a:miter lim="800000"/>
            <a:headEnd/>
            <a:tailEnd/>
          </a:ln>
        </p:spPr>
        <p:txBody>
          <a:bodyPr/>
          <a:lstStyle/>
          <a:p>
            <a:endParaRPr lang="en-US"/>
          </a:p>
        </p:txBody>
      </p:sp>
      <p:sp>
        <p:nvSpPr>
          <p:cNvPr id="110738" name="Rectangle 146"/>
          <p:cNvSpPr>
            <a:spLocks noChangeArrowheads="1"/>
          </p:cNvSpPr>
          <p:nvPr/>
        </p:nvSpPr>
        <p:spPr bwMode="auto">
          <a:xfrm>
            <a:off x="3624263" y="3084513"/>
            <a:ext cx="120650" cy="111125"/>
          </a:xfrm>
          <a:prstGeom prst="rect">
            <a:avLst/>
          </a:prstGeom>
          <a:solidFill>
            <a:srgbClr val="FA3A57"/>
          </a:solidFill>
          <a:ln w="9525">
            <a:noFill/>
            <a:miter lim="800000"/>
            <a:headEnd/>
            <a:tailEnd/>
          </a:ln>
        </p:spPr>
        <p:txBody>
          <a:bodyPr/>
          <a:lstStyle/>
          <a:p>
            <a:endParaRPr lang="en-US"/>
          </a:p>
        </p:txBody>
      </p:sp>
      <p:sp>
        <p:nvSpPr>
          <p:cNvPr id="110739" name="Rectangle 147"/>
          <p:cNvSpPr>
            <a:spLocks noChangeArrowheads="1"/>
          </p:cNvSpPr>
          <p:nvPr/>
        </p:nvSpPr>
        <p:spPr bwMode="auto">
          <a:xfrm>
            <a:off x="3624263" y="3084513"/>
            <a:ext cx="119062" cy="109537"/>
          </a:xfrm>
          <a:prstGeom prst="rect">
            <a:avLst/>
          </a:prstGeom>
          <a:noFill/>
          <a:ln w="1588">
            <a:solidFill>
              <a:srgbClr val="FA3A57"/>
            </a:solidFill>
            <a:miter lim="800000"/>
            <a:headEnd/>
            <a:tailEnd/>
          </a:ln>
        </p:spPr>
        <p:txBody>
          <a:bodyPr/>
          <a:lstStyle/>
          <a:p>
            <a:endParaRPr lang="en-US"/>
          </a:p>
        </p:txBody>
      </p:sp>
      <p:sp>
        <p:nvSpPr>
          <p:cNvPr id="110740" name="Rectangle 148"/>
          <p:cNvSpPr>
            <a:spLocks noChangeArrowheads="1"/>
          </p:cNvSpPr>
          <p:nvPr/>
        </p:nvSpPr>
        <p:spPr bwMode="auto">
          <a:xfrm>
            <a:off x="3467100" y="2971800"/>
            <a:ext cx="120650" cy="111125"/>
          </a:xfrm>
          <a:prstGeom prst="rect">
            <a:avLst/>
          </a:prstGeom>
          <a:solidFill>
            <a:srgbClr val="FA3A57"/>
          </a:solidFill>
          <a:ln w="9525">
            <a:noFill/>
            <a:miter lim="800000"/>
            <a:headEnd/>
            <a:tailEnd/>
          </a:ln>
        </p:spPr>
        <p:txBody>
          <a:bodyPr/>
          <a:lstStyle/>
          <a:p>
            <a:endParaRPr lang="en-US"/>
          </a:p>
        </p:txBody>
      </p:sp>
      <p:sp>
        <p:nvSpPr>
          <p:cNvPr id="110741" name="Rectangle 149"/>
          <p:cNvSpPr>
            <a:spLocks noChangeArrowheads="1"/>
          </p:cNvSpPr>
          <p:nvPr/>
        </p:nvSpPr>
        <p:spPr bwMode="auto">
          <a:xfrm>
            <a:off x="3467100" y="2971800"/>
            <a:ext cx="119063" cy="109538"/>
          </a:xfrm>
          <a:prstGeom prst="rect">
            <a:avLst/>
          </a:prstGeom>
          <a:noFill/>
          <a:ln w="1588">
            <a:solidFill>
              <a:srgbClr val="FA3A57"/>
            </a:solidFill>
            <a:miter lim="800000"/>
            <a:headEnd/>
            <a:tailEnd/>
          </a:ln>
        </p:spPr>
        <p:txBody>
          <a:bodyPr/>
          <a:lstStyle/>
          <a:p>
            <a:endParaRPr lang="en-US"/>
          </a:p>
        </p:txBody>
      </p:sp>
      <p:sp>
        <p:nvSpPr>
          <p:cNvPr id="110742" name="Rectangle 150"/>
          <p:cNvSpPr>
            <a:spLocks noChangeArrowheads="1"/>
          </p:cNvSpPr>
          <p:nvPr/>
        </p:nvSpPr>
        <p:spPr bwMode="auto">
          <a:xfrm>
            <a:off x="3297238" y="2868613"/>
            <a:ext cx="120650" cy="111125"/>
          </a:xfrm>
          <a:prstGeom prst="rect">
            <a:avLst/>
          </a:prstGeom>
          <a:solidFill>
            <a:srgbClr val="FA3A57"/>
          </a:solidFill>
          <a:ln w="9525">
            <a:noFill/>
            <a:miter lim="800000"/>
            <a:headEnd/>
            <a:tailEnd/>
          </a:ln>
        </p:spPr>
        <p:txBody>
          <a:bodyPr/>
          <a:lstStyle/>
          <a:p>
            <a:endParaRPr lang="en-US"/>
          </a:p>
        </p:txBody>
      </p:sp>
      <p:sp>
        <p:nvSpPr>
          <p:cNvPr id="110743" name="Rectangle 151"/>
          <p:cNvSpPr>
            <a:spLocks noChangeArrowheads="1"/>
          </p:cNvSpPr>
          <p:nvPr/>
        </p:nvSpPr>
        <p:spPr bwMode="auto">
          <a:xfrm>
            <a:off x="3297238" y="2868613"/>
            <a:ext cx="119062" cy="109537"/>
          </a:xfrm>
          <a:prstGeom prst="rect">
            <a:avLst/>
          </a:prstGeom>
          <a:noFill/>
          <a:ln w="1588">
            <a:solidFill>
              <a:srgbClr val="FA3A57"/>
            </a:solidFill>
            <a:miter lim="800000"/>
            <a:headEnd/>
            <a:tailEnd/>
          </a:ln>
        </p:spPr>
        <p:txBody>
          <a:bodyPr/>
          <a:lstStyle/>
          <a:p>
            <a:endParaRPr lang="en-US"/>
          </a:p>
        </p:txBody>
      </p:sp>
      <p:sp>
        <p:nvSpPr>
          <p:cNvPr id="110744" name="Rectangle 152"/>
          <p:cNvSpPr>
            <a:spLocks noChangeArrowheads="1"/>
          </p:cNvSpPr>
          <p:nvPr/>
        </p:nvSpPr>
        <p:spPr bwMode="auto">
          <a:xfrm>
            <a:off x="3116263" y="2838450"/>
            <a:ext cx="119062" cy="111125"/>
          </a:xfrm>
          <a:prstGeom prst="rect">
            <a:avLst/>
          </a:prstGeom>
          <a:solidFill>
            <a:srgbClr val="FA3A57"/>
          </a:solidFill>
          <a:ln w="9525">
            <a:noFill/>
            <a:miter lim="800000"/>
            <a:headEnd/>
            <a:tailEnd/>
          </a:ln>
        </p:spPr>
        <p:txBody>
          <a:bodyPr/>
          <a:lstStyle/>
          <a:p>
            <a:endParaRPr lang="en-US"/>
          </a:p>
        </p:txBody>
      </p:sp>
      <p:sp>
        <p:nvSpPr>
          <p:cNvPr id="110745" name="Rectangle 153"/>
          <p:cNvSpPr>
            <a:spLocks noChangeArrowheads="1"/>
          </p:cNvSpPr>
          <p:nvPr/>
        </p:nvSpPr>
        <p:spPr bwMode="auto">
          <a:xfrm>
            <a:off x="3116263" y="2838450"/>
            <a:ext cx="117475" cy="109538"/>
          </a:xfrm>
          <a:prstGeom prst="rect">
            <a:avLst/>
          </a:prstGeom>
          <a:noFill/>
          <a:ln w="1588">
            <a:solidFill>
              <a:srgbClr val="FA3A57"/>
            </a:solidFill>
            <a:miter lim="800000"/>
            <a:headEnd/>
            <a:tailEnd/>
          </a:ln>
        </p:spPr>
        <p:txBody>
          <a:bodyPr/>
          <a:lstStyle/>
          <a:p>
            <a:endParaRPr lang="en-US"/>
          </a:p>
        </p:txBody>
      </p:sp>
      <p:sp>
        <p:nvSpPr>
          <p:cNvPr id="110746" name="Rectangle 154"/>
          <p:cNvSpPr>
            <a:spLocks noChangeArrowheads="1"/>
          </p:cNvSpPr>
          <p:nvPr/>
        </p:nvSpPr>
        <p:spPr bwMode="auto">
          <a:xfrm>
            <a:off x="2916238" y="2782888"/>
            <a:ext cx="120650" cy="111125"/>
          </a:xfrm>
          <a:prstGeom prst="rect">
            <a:avLst/>
          </a:prstGeom>
          <a:solidFill>
            <a:srgbClr val="FA3A57"/>
          </a:solidFill>
          <a:ln w="9525">
            <a:noFill/>
            <a:miter lim="800000"/>
            <a:headEnd/>
            <a:tailEnd/>
          </a:ln>
        </p:spPr>
        <p:txBody>
          <a:bodyPr/>
          <a:lstStyle/>
          <a:p>
            <a:endParaRPr lang="en-US"/>
          </a:p>
        </p:txBody>
      </p:sp>
      <p:sp>
        <p:nvSpPr>
          <p:cNvPr id="110747" name="Rectangle 155"/>
          <p:cNvSpPr>
            <a:spLocks noChangeArrowheads="1"/>
          </p:cNvSpPr>
          <p:nvPr/>
        </p:nvSpPr>
        <p:spPr bwMode="auto">
          <a:xfrm>
            <a:off x="2916238" y="2782888"/>
            <a:ext cx="119062" cy="109537"/>
          </a:xfrm>
          <a:prstGeom prst="rect">
            <a:avLst/>
          </a:prstGeom>
          <a:noFill/>
          <a:ln w="1588">
            <a:solidFill>
              <a:srgbClr val="FA3A57"/>
            </a:solidFill>
            <a:miter lim="800000"/>
            <a:headEnd/>
            <a:tailEnd/>
          </a:ln>
        </p:spPr>
        <p:txBody>
          <a:bodyPr/>
          <a:lstStyle/>
          <a:p>
            <a:endParaRPr lang="en-US"/>
          </a:p>
        </p:txBody>
      </p:sp>
      <p:sp>
        <p:nvSpPr>
          <p:cNvPr id="110748" name="Rectangle 156"/>
          <p:cNvSpPr>
            <a:spLocks noChangeArrowheads="1"/>
          </p:cNvSpPr>
          <p:nvPr/>
        </p:nvSpPr>
        <p:spPr bwMode="auto">
          <a:xfrm>
            <a:off x="2700338" y="2693988"/>
            <a:ext cx="120650" cy="109537"/>
          </a:xfrm>
          <a:prstGeom prst="rect">
            <a:avLst/>
          </a:prstGeom>
          <a:solidFill>
            <a:srgbClr val="FA3A57"/>
          </a:solidFill>
          <a:ln w="9525">
            <a:noFill/>
            <a:miter lim="800000"/>
            <a:headEnd/>
            <a:tailEnd/>
          </a:ln>
        </p:spPr>
        <p:txBody>
          <a:bodyPr/>
          <a:lstStyle/>
          <a:p>
            <a:endParaRPr lang="en-US"/>
          </a:p>
        </p:txBody>
      </p:sp>
      <p:sp>
        <p:nvSpPr>
          <p:cNvPr id="110749" name="Rectangle 157"/>
          <p:cNvSpPr>
            <a:spLocks noChangeArrowheads="1"/>
          </p:cNvSpPr>
          <p:nvPr/>
        </p:nvSpPr>
        <p:spPr bwMode="auto">
          <a:xfrm>
            <a:off x="2700338" y="2693988"/>
            <a:ext cx="119062" cy="107950"/>
          </a:xfrm>
          <a:prstGeom prst="rect">
            <a:avLst/>
          </a:prstGeom>
          <a:noFill/>
          <a:ln w="1588">
            <a:solidFill>
              <a:srgbClr val="FA3A57"/>
            </a:solidFill>
            <a:miter lim="800000"/>
            <a:headEnd/>
            <a:tailEnd/>
          </a:ln>
        </p:spPr>
        <p:txBody>
          <a:bodyPr/>
          <a:lstStyle/>
          <a:p>
            <a:endParaRPr lang="en-US"/>
          </a:p>
        </p:txBody>
      </p:sp>
      <p:grpSp>
        <p:nvGrpSpPr>
          <p:cNvPr id="2" name="Group 158"/>
          <p:cNvGrpSpPr>
            <a:grpSpLocks/>
          </p:cNvGrpSpPr>
          <p:nvPr/>
        </p:nvGrpSpPr>
        <p:grpSpPr bwMode="auto">
          <a:xfrm>
            <a:off x="2149475" y="1801813"/>
            <a:ext cx="5856288" cy="4386262"/>
            <a:chOff x="1354" y="1135"/>
            <a:chExt cx="3689" cy="2763"/>
          </a:xfrm>
        </p:grpSpPr>
        <p:sp>
          <p:nvSpPr>
            <p:cNvPr id="110751" name="Freeform 159"/>
            <p:cNvSpPr>
              <a:spLocks/>
            </p:cNvSpPr>
            <p:nvPr/>
          </p:nvSpPr>
          <p:spPr bwMode="auto">
            <a:xfrm>
              <a:off x="5038"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752" name="Freeform 160"/>
            <p:cNvSpPr>
              <a:spLocks/>
            </p:cNvSpPr>
            <p:nvPr/>
          </p:nvSpPr>
          <p:spPr bwMode="auto">
            <a:xfrm>
              <a:off x="1416" y="2940"/>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3" name="Freeform 161"/>
            <p:cNvSpPr>
              <a:spLocks/>
            </p:cNvSpPr>
            <p:nvPr/>
          </p:nvSpPr>
          <p:spPr bwMode="auto">
            <a:xfrm>
              <a:off x="1416" y="20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4" name="Freeform 162"/>
            <p:cNvSpPr>
              <a:spLocks/>
            </p:cNvSpPr>
            <p:nvPr/>
          </p:nvSpPr>
          <p:spPr bwMode="auto">
            <a:xfrm>
              <a:off x="1416" y="1138"/>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grpSp>
          <p:nvGrpSpPr>
            <p:cNvPr id="3" name="Group 163"/>
            <p:cNvGrpSpPr>
              <a:grpSpLocks/>
            </p:cNvGrpSpPr>
            <p:nvPr/>
          </p:nvGrpSpPr>
          <p:grpSpPr bwMode="auto">
            <a:xfrm>
              <a:off x="1413" y="3599"/>
              <a:ext cx="3630" cy="299"/>
              <a:chOff x="1413" y="3599"/>
              <a:chExt cx="3630" cy="299"/>
            </a:xfrm>
          </p:grpSpPr>
          <p:sp>
            <p:nvSpPr>
              <p:cNvPr id="110756" name="Freeform 164"/>
              <p:cNvSpPr>
                <a:spLocks/>
              </p:cNvSpPr>
              <p:nvPr/>
            </p:nvSpPr>
            <p:spPr bwMode="auto">
              <a:xfrm>
                <a:off x="1413" y="38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15875">
                <a:solidFill>
                  <a:schemeClr val="tx2"/>
                </a:solidFill>
                <a:prstDash val="solid"/>
                <a:round/>
                <a:headEnd/>
                <a:tailEnd/>
              </a:ln>
            </p:spPr>
            <p:txBody>
              <a:bodyPr/>
              <a:lstStyle/>
              <a:p>
                <a:endParaRPr lang="en-US"/>
              </a:p>
            </p:txBody>
          </p:sp>
          <p:sp>
            <p:nvSpPr>
              <p:cNvPr id="110757" name="Freeform 165"/>
              <p:cNvSpPr>
                <a:spLocks/>
              </p:cNvSpPr>
              <p:nvPr/>
            </p:nvSpPr>
            <p:spPr bwMode="auto">
              <a:xfrm>
                <a:off x="1416" y="3841"/>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7938">
                <a:solidFill>
                  <a:schemeClr val="tx2"/>
                </a:solidFill>
                <a:prstDash val="solid"/>
                <a:round/>
                <a:headEnd/>
                <a:tailEnd/>
              </a:ln>
            </p:spPr>
            <p:txBody>
              <a:bodyPr/>
              <a:lstStyle/>
              <a:p>
                <a:endParaRPr lang="en-US"/>
              </a:p>
            </p:txBody>
          </p:sp>
          <p:sp>
            <p:nvSpPr>
              <p:cNvPr id="110758" name="Freeform 166"/>
              <p:cNvSpPr>
                <a:spLocks/>
              </p:cNvSpPr>
              <p:nvPr/>
            </p:nvSpPr>
            <p:spPr bwMode="auto">
              <a:xfrm>
                <a:off x="173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59" name="Freeform 167"/>
              <p:cNvSpPr>
                <a:spLocks/>
              </p:cNvSpPr>
              <p:nvPr/>
            </p:nvSpPr>
            <p:spPr bwMode="auto">
              <a:xfrm>
                <a:off x="2732"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0" name="Freeform 168"/>
              <p:cNvSpPr>
                <a:spLocks/>
              </p:cNvSpPr>
              <p:nvPr/>
            </p:nvSpPr>
            <p:spPr bwMode="auto">
              <a:xfrm>
                <a:off x="3314"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1" name="Freeform 169"/>
              <p:cNvSpPr>
                <a:spLocks/>
              </p:cNvSpPr>
              <p:nvPr/>
            </p:nvSpPr>
            <p:spPr bwMode="auto">
              <a:xfrm>
                <a:off x="3726"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2" name="Freeform 170"/>
              <p:cNvSpPr>
                <a:spLocks/>
              </p:cNvSpPr>
              <p:nvPr/>
            </p:nvSpPr>
            <p:spPr bwMode="auto">
              <a:xfrm>
                <a:off x="404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3" name="Freeform 171"/>
              <p:cNvSpPr>
                <a:spLocks/>
              </p:cNvSpPr>
              <p:nvPr/>
            </p:nvSpPr>
            <p:spPr bwMode="auto">
              <a:xfrm>
                <a:off x="4309"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4" name="Freeform 172"/>
              <p:cNvSpPr>
                <a:spLocks/>
              </p:cNvSpPr>
              <p:nvPr/>
            </p:nvSpPr>
            <p:spPr bwMode="auto">
              <a:xfrm>
                <a:off x="4530"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5" name="Freeform 173"/>
              <p:cNvSpPr>
                <a:spLocks/>
              </p:cNvSpPr>
              <p:nvPr/>
            </p:nvSpPr>
            <p:spPr bwMode="auto">
              <a:xfrm>
                <a:off x="4721"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6" name="Freeform 174"/>
              <p:cNvSpPr>
                <a:spLocks/>
              </p:cNvSpPr>
              <p:nvPr/>
            </p:nvSpPr>
            <p:spPr bwMode="auto">
              <a:xfrm>
                <a:off x="4890"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7" name="Freeform 175"/>
              <p:cNvSpPr>
                <a:spLocks/>
              </p:cNvSpPr>
              <p:nvPr/>
            </p:nvSpPr>
            <p:spPr bwMode="auto">
              <a:xfrm>
                <a:off x="5042"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768" name="Freeform 176"/>
              <p:cNvSpPr>
                <a:spLocks/>
              </p:cNvSpPr>
              <p:nvPr/>
            </p:nvSpPr>
            <p:spPr bwMode="auto">
              <a:xfrm>
                <a:off x="1736"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769" name="Freeform 177"/>
              <p:cNvSpPr>
                <a:spLocks/>
              </p:cNvSpPr>
              <p:nvPr/>
            </p:nvSpPr>
            <p:spPr bwMode="auto">
              <a:xfrm>
                <a:off x="5040"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770" name="Freeform 178"/>
              <p:cNvSpPr>
                <a:spLocks/>
              </p:cNvSpPr>
              <p:nvPr/>
            </p:nvSpPr>
            <p:spPr bwMode="auto">
              <a:xfrm>
                <a:off x="1413" y="3839"/>
                <a:ext cx="3625" cy="1"/>
              </a:xfrm>
              <a:custGeom>
                <a:avLst/>
                <a:gdLst/>
                <a:ahLst/>
                <a:cxnLst>
                  <a:cxn ang="0">
                    <a:pos x="0" y="0"/>
                  </a:cxn>
                  <a:cxn ang="0">
                    <a:pos x="7030" y="0"/>
                  </a:cxn>
                  <a:cxn ang="0">
                    <a:pos x="7031" y="0"/>
                  </a:cxn>
                </a:cxnLst>
                <a:rect l="0" t="0" r="r" b="b"/>
                <a:pathLst>
                  <a:path w="7031">
                    <a:moveTo>
                      <a:pt x="0" y="0"/>
                    </a:moveTo>
                    <a:lnTo>
                      <a:pt x="7030" y="0"/>
                    </a:lnTo>
                    <a:lnTo>
                      <a:pt x="7031" y="0"/>
                    </a:lnTo>
                  </a:path>
                </a:pathLst>
              </a:custGeom>
              <a:noFill/>
              <a:ln w="15875">
                <a:solidFill>
                  <a:schemeClr val="tx2"/>
                </a:solidFill>
                <a:prstDash val="solid"/>
                <a:round/>
                <a:headEnd/>
                <a:tailEnd/>
              </a:ln>
            </p:spPr>
            <p:txBody>
              <a:bodyPr/>
              <a:lstStyle/>
              <a:p>
                <a:endParaRPr lang="en-US"/>
              </a:p>
            </p:txBody>
          </p:sp>
          <p:sp>
            <p:nvSpPr>
              <p:cNvPr id="110771" name="Freeform 179"/>
              <p:cNvSpPr>
                <a:spLocks/>
              </p:cNvSpPr>
              <p:nvPr/>
            </p:nvSpPr>
            <p:spPr bwMode="auto">
              <a:xfrm>
                <a:off x="4042" y="3628"/>
                <a:ext cx="244" cy="211"/>
              </a:xfrm>
              <a:custGeom>
                <a:avLst/>
                <a:gdLst/>
                <a:ahLst/>
                <a:cxnLst>
                  <a:cxn ang="0">
                    <a:pos x="473" y="442"/>
                  </a:cxn>
                  <a:cxn ang="0">
                    <a:pos x="1" y="0"/>
                  </a:cxn>
                  <a:cxn ang="0">
                    <a:pos x="0" y="0"/>
                  </a:cxn>
                </a:cxnLst>
                <a:rect l="0" t="0" r="r" b="b"/>
                <a:pathLst>
                  <a:path w="473" h="442">
                    <a:moveTo>
                      <a:pt x="473" y="442"/>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772" name="Rectangle 180"/>
              <p:cNvSpPr>
                <a:spLocks noChangeArrowheads="1"/>
              </p:cNvSpPr>
              <p:nvPr/>
            </p:nvSpPr>
            <p:spPr bwMode="auto">
              <a:xfrm>
                <a:off x="4011" y="3599"/>
                <a:ext cx="75" cy="70"/>
              </a:xfrm>
              <a:prstGeom prst="rect">
                <a:avLst/>
              </a:prstGeom>
              <a:solidFill>
                <a:srgbClr val="FA3A57"/>
              </a:solidFill>
              <a:ln w="9525">
                <a:solidFill>
                  <a:schemeClr val="tx2"/>
                </a:solidFill>
                <a:miter lim="800000"/>
                <a:headEnd/>
                <a:tailEnd/>
              </a:ln>
            </p:spPr>
            <p:txBody>
              <a:bodyPr/>
              <a:lstStyle/>
              <a:p>
                <a:endParaRPr lang="en-US"/>
              </a:p>
            </p:txBody>
          </p:sp>
          <p:sp>
            <p:nvSpPr>
              <p:cNvPr id="110773" name="Rectangle 181"/>
              <p:cNvSpPr>
                <a:spLocks noChangeArrowheads="1"/>
              </p:cNvSpPr>
              <p:nvPr/>
            </p:nvSpPr>
            <p:spPr bwMode="auto">
              <a:xfrm>
                <a:off x="4011" y="3599"/>
                <a:ext cx="74" cy="69"/>
              </a:xfrm>
              <a:prstGeom prst="rect">
                <a:avLst/>
              </a:prstGeom>
              <a:noFill/>
              <a:ln w="1588">
                <a:solidFill>
                  <a:schemeClr val="tx2"/>
                </a:solidFill>
                <a:miter lim="800000"/>
                <a:headEnd/>
                <a:tailEnd/>
              </a:ln>
            </p:spPr>
            <p:txBody>
              <a:bodyPr/>
              <a:lstStyle/>
              <a:p>
                <a:endParaRPr lang="en-US"/>
              </a:p>
            </p:txBody>
          </p:sp>
        </p:grpSp>
        <p:grpSp>
          <p:nvGrpSpPr>
            <p:cNvPr id="4" name="Group 182"/>
            <p:cNvGrpSpPr>
              <a:grpSpLocks/>
            </p:cNvGrpSpPr>
            <p:nvPr/>
          </p:nvGrpSpPr>
          <p:grpSpPr bwMode="auto">
            <a:xfrm>
              <a:off x="1354" y="1135"/>
              <a:ext cx="272" cy="2763"/>
              <a:chOff x="1354" y="1135"/>
              <a:chExt cx="272" cy="2763"/>
            </a:xfrm>
          </p:grpSpPr>
          <p:sp>
            <p:nvSpPr>
              <p:cNvPr id="110775" name="Freeform 183"/>
              <p:cNvSpPr>
                <a:spLocks/>
              </p:cNvSpPr>
              <p:nvPr/>
            </p:nvSpPr>
            <p:spPr bwMode="auto">
              <a:xfrm>
                <a:off x="1413"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776" name="Freeform 184"/>
              <p:cNvSpPr>
                <a:spLocks/>
              </p:cNvSpPr>
              <p:nvPr/>
            </p:nvSpPr>
            <p:spPr bwMode="auto">
              <a:xfrm>
                <a:off x="1386" y="3843"/>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7" name="Freeform 185"/>
              <p:cNvSpPr>
                <a:spLocks/>
              </p:cNvSpPr>
              <p:nvPr/>
            </p:nvSpPr>
            <p:spPr bwMode="auto">
              <a:xfrm>
                <a:off x="1386" y="357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8" name="Freeform 186"/>
              <p:cNvSpPr>
                <a:spLocks/>
              </p:cNvSpPr>
              <p:nvPr/>
            </p:nvSpPr>
            <p:spPr bwMode="auto">
              <a:xfrm>
                <a:off x="1386" y="341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79" name="Freeform 187"/>
              <p:cNvSpPr>
                <a:spLocks/>
              </p:cNvSpPr>
              <p:nvPr/>
            </p:nvSpPr>
            <p:spPr bwMode="auto">
              <a:xfrm>
                <a:off x="1386" y="330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0" name="Freeform 188"/>
              <p:cNvSpPr>
                <a:spLocks/>
              </p:cNvSpPr>
              <p:nvPr/>
            </p:nvSpPr>
            <p:spPr bwMode="auto">
              <a:xfrm>
                <a:off x="1386" y="321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1" name="Freeform 189"/>
              <p:cNvSpPr>
                <a:spLocks/>
              </p:cNvSpPr>
              <p:nvPr/>
            </p:nvSpPr>
            <p:spPr bwMode="auto">
              <a:xfrm>
                <a:off x="1386" y="314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2" name="Freeform 190"/>
              <p:cNvSpPr>
                <a:spLocks/>
              </p:cNvSpPr>
              <p:nvPr/>
            </p:nvSpPr>
            <p:spPr bwMode="auto">
              <a:xfrm>
                <a:off x="1386" y="308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3" name="Freeform 191"/>
              <p:cNvSpPr>
                <a:spLocks/>
              </p:cNvSpPr>
              <p:nvPr/>
            </p:nvSpPr>
            <p:spPr bwMode="auto">
              <a:xfrm>
                <a:off x="1386" y="302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4" name="Freeform 192"/>
              <p:cNvSpPr>
                <a:spLocks/>
              </p:cNvSpPr>
              <p:nvPr/>
            </p:nvSpPr>
            <p:spPr bwMode="auto">
              <a:xfrm>
                <a:off x="1386" y="2983"/>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5" name="Freeform 193"/>
              <p:cNvSpPr>
                <a:spLocks/>
              </p:cNvSpPr>
              <p:nvPr/>
            </p:nvSpPr>
            <p:spPr bwMode="auto">
              <a:xfrm>
                <a:off x="1386" y="294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6" name="Freeform 194"/>
              <p:cNvSpPr>
                <a:spLocks/>
              </p:cNvSpPr>
              <p:nvPr/>
            </p:nvSpPr>
            <p:spPr bwMode="auto">
              <a:xfrm>
                <a:off x="1386" y="267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7" name="Freeform 195"/>
              <p:cNvSpPr>
                <a:spLocks/>
              </p:cNvSpPr>
              <p:nvPr/>
            </p:nvSpPr>
            <p:spPr bwMode="auto">
              <a:xfrm>
                <a:off x="1386" y="25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8" name="Freeform 196"/>
              <p:cNvSpPr>
                <a:spLocks/>
              </p:cNvSpPr>
              <p:nvPr/>
            </p:nvSpPr>
            <p:spPr bwMode="auto">
              <a:xfrm>
                <a:off x="1386" y="239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89" name="Freeform 197"/>
              <p:cNvSpPr>
                <a:spLocks/>
              </p:cNvSpPr>
              <p:nvPr/>
            </p:nvSpPr>
            <p:spPr bwMode="auto">
              <a:xfrm>
                <a:off x="1386" y="23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0" name="Freeform 198"/>
              <p:cNvSpPr>
                <a:spLocks/>
              </p:cNvSpPr>
              <p:nvPr/>
            </p:nvSpPr>
            <p:spPr bwMode="auto">
              <a:xfrm>
                <a:off x="1386" y="224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1" name="Freeform 199"/>
              <p:cNvSpPr>
                <a:spLocks/>
              </p:cNvSpPr>
              <p:nvPr/>
            </p:nvSpPr>
            <p:spPr bwMode="auto">
              <a:xfrm>
                <a:off x="1386" y="218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2" name="Freeform 200"/>
              <p:cNvSpPr>
                <a:spLocks/>
              </p:cNvSpPr>
              <p:nvPr/>
            </p:nvSpPr>
            <p:spPr bwMode="auto">
              <a:xfrm>
                <a:off x="1386" y="2127"/>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3" name="Freeform 201"/>
              <p:cNvSpPr>
                <a:spLocks/>
              </p:cNvSpPr>
              <p:nvPr/>
            </p:nvSpPr>
            <p:spPr bwMode="auto">
              <a:xfrm>
                <a:off x="1386" y="2082"/>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4" name="Freeform 202"/>
              <p:cNvSpPr>
                <a:spLocks/>
              </p:cNvSpPr>
              <p:nvPr/>
            </p:nvSpPr>
            <p:spPr bwMode="auto">
              <a:xfrm>
                <a:off x="1386" y="204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5" name="Freeform 203"/>
              <p:cNvSpPr>
                <a:spLocks/>
              </p:cNvSpPr>
              <p:nvPr/>
            </p:nvSpPr>
            <p:spPr bwMode="auto">
              <a:xfrm>
                <a:off x="1386" y="176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6" name="Freeform 204"/>
              <p:cNvSpPr>
                <a:spLocks/>
              </p:cNvSpPr>
              <p:nvPr/>
            </p:nvSpPr>
            <p:spPr bwMode="auto">
              <a:xfrm>
                <a:off x="1386" y="161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7" name="Freeform 205"/>
              <p:cNvSpPr>
                <a:spLocks/>
              </p:cNvSpPr>
              <p:nvPr/>
            </p:nvSpPr>
            <p:spPr bwMode="auto">
              <a:xfrm>
                <a:off x="1386" y="1498"/>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8" name="Freeform 206"/>
              <p:cNvSpPr>
                <a:spLocks/>
              </p:cNvSpPr>
              <p:nvPr/>
            </p:nvSpPr>
            <p:spPr bwMode="auto">
              <a:xfrm>
                <a:off x="1386" y="1411"/>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799" name="Freeform 207"/>
              <p:cNvSpPr>
                <a:spLocks/>
              </p:cNvSpPr>
              <p:nvPr/>
            </p:nvSpPr>
            <p:spPr bwMode="auto">
              <a:xfrm>
                <a:off x="1386" y="133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0" name="Freeform 208"/>
              <p:cNvSpPr>
                <a:spLocks/>
              </p:cNvSpPr>
              <p:nvPr/>
            </p:nvSpPr>
            <p:spPr bwMode="auto">
              <a:xfrm>
                <a:off x="1386" y="127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1" name="Freeform 209"/>
              <p:cNvSpPr>
                <a:spLocks/>
              </p:cNvSpPr>
              <p:nvPr/>
            </p:nvSpPr>
            <p:spPr bwMode="auto">
              <a:xfrm>
                <a:off x="1386" y="1226"/>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2" name="Freeform 210"/>
              <p:cNvSpPr>
                <a:spLocks/>
              </p:cNvSpPr>
              <p:nvPr/>
            </p:nvSpPr>
            <p:spPr bwMode="auto">
              <a:xfrm>
                <a:off x="1386" y="1180"/>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3" name="Freeform 211"/>
              <p:cNvSpPr>
                <a:spLocks/>
              </p:cNvSpPr>
              <p:nvPr/>
            </p:nvSpPr>
            <p:spPr bwMode="auto">
              <a:xfrm>
                <a:off x="1386" y="1139"/>
                <a:ext cx="32" cy="1"/>
              </a:xfrm>
              <a:custGeom>
                <a:avLst/>
                <a:gdLst/>
                <a:ahLst/>
                <a:cxnLst>
                  <a:cxn ang="0">
                    <a:pos x="0" y="0"/>
                  </a:cxn>
                  <a:cxn ang="0">
                    <a:pos x="60" y="0"/>
                  </a:cxn>
                  <a:cxn ang="0">
                    <a:pos x="61" y="0"/>
                  </a:cxn>
                </a:cxnLst>
                <a:rect l="0" t="0" r="r" b="b"/>
                <a:pathLst>
                  <a:path w="61">
                    <a:moveTo>
                      <a:pt x="0" y="0"/>
                    </a:moveTo>
                    <a:lnTo>
                      <a:pt x="60" y="0"/>
                    </a:lnTo>
                    <a:lnTo>
                      <a:pt x="61" y="0"/>
                    </a:lnTo>
                  </a:path>
                </a:pathLst>
              </a:custGeom>
              <a:noFill/>
              <a:ln w="4763">
                <a:solidFill>
                  <a:schemeClr val="tx2"/>
                </a:solidFill>
                <a:prstDash val="solid"/>
                <a:round/>
                <a:headEnd/>
                <a:tailEnd/>
              </a:ln>
            </p:spPr>
            <p:txBody>
              <a:bodyPr/>
              <a:lstStyle/>
              <a:p>
                <a:endParaRPr lang="en-US"/>
              </a:p>
            </p:txBody>
          </p:sp>
          <p:sp>
            <p:nvSpPr>
              <p:cNvPr id="110804" name="Freeform 212"/>
              <p:cNvSpPr>
                <a:spLocks/>
              </p:cNvSpPr>
              <p:nvPr/>
            </p:nvSpPr>
            <p:spPr bwMode="auto">
              <a:xfrm>
                <a:off x="1354" y="3841"/>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5" name="Freeform 213"/>
              <p:cNvSpPr>
                <a:spLocks/>
              </p:cNvSpPr>
              <p:nvPr/>
            </p:nvSpPr>
            <p:spPr bwMode="auto">
              <a:xfrm>
                <a:off x="1354" y="2940"/>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6" name="Freeform 214"/>
              <p:cNvSpPr>
                <a:spLocks/>
              </p:cNvSpPr>
              <p:nvPr/>
            </p:nvSpPr>
            <p:spPr bwMode="auto">
              <a:xfrm>
                <a:off x="1354" y="2039"/>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7" name="Freeform 215"/>
              <p:cNvSpPr>
                <a:spLocks/>
              </p:cNvSpPr>
              <p:nvPr/>
            </p:nvSpPr>
            <p:spPr bwMode="auto">
              <a:xfrm>
                <a:off x="1354" y="1138"/>
                <a:ext cx="62" cy="1"/>
              </a:xfrm>
              <a:custGeom>
                <a:avLst/>
                <a:gdLst/>
                <a:ahLst/>
                <a:cxnLst>
                  <a:cxn ang="0">
                    <a:pos x="0" y="0"/>
                  </a:cxn>
                  <a:cxn ang="0">
                    <a:pos x="120" y="0"/>
                  </a:cxn>
                  <a:cxn ang="0">
                    <a:pos x="121" y="0"/>
                  </a:cxn>
                </a:cxnLst>
                <a:rect l="0" t="0" r="r" b="b"/>
                <a:pathLst>
                  <a:path w="121">
                    <a:moveTo>
                      <a:pt x="0" y="0"/>
                    </a:moveTo>
                    <a:lnTo>
                      <a:pt x="120" y="0"/>
                    </a:lnTo>
                    <a:lnTo>
                      <a:pt x="121" y="0"/>
                    </a:lnTo>
                  </a:path>
                </a:pathLst>
              </a:custGeom>
              <a:noFill/>
              <a:ln w="7938">
                <a:solidFill>
                  <a:schemeClr val="tx2"/>
                </a:solidFill>
                <a:prstDash val="solid"/>
                <a:round/>
                <a:headEnd/>
                <a:tailEnd/>
              </a:ln>
            </p:spPr>
            <p:txBody>
              <a:bodyPr/>
              <a:lstStyle/>
              <a:p>
                <a:endParaRPr lang="en-US"/>
              </a:p>
            </p:txBody>
          </p:sp>
          <p:sp>
            <p:nvSpPr>
              <p:cNvPr id="110808" name="Freeform 216"/>
              <p:cNvSpPr>
                <a:spLocks/>
              </p:cNvSpPr>
              <p:nvPr/>
            </p:nvSpPr>
            <p:spPr bwMode="auto">
              <a:xfrm>
                <a:off x="1417"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809" name="Freeform 217"/>
              <p:cNvSpPr>
                <a:spLocks/>
              </p:cNvSpPr>
              <p:nvPr/>
            </p:nvSpPr>
            <p:spPr bwMode="auto">
              <a:xfrm>
                <a:off x="1586" y="3842"/>
                <a:ext cx="1" cy="29"/>
              </a:xfrm>
              <a:custGeom>
                <a:avLst/>
                <a:gdLst/>
                <a:ahLst/>
                <a:cxnLst>
                  <a:cxn ang="0">
                    <a:pos x="0" y="61"/>
                  </a:cxn>
                  <a:cxn ang="0">
                    <a:pos x="0" y="1"/>
                  </a:cxn>
                  <a:cxn ang="0">
                    <a:pos x="0" y="0"/>
                  </a:cxn>
                </a:cxnLst>
                <a:rect l="0" t="0" r="r" b="b"/>
                <a:pathLst>
                  <a:path h="61">
                    <a:moveTo>
                      <a:pt x="0" y="61"/>
                    </a:moveTo>
                    <a:lnTo>
                      <a:pt x="0" y="1"/>
                    </a:lnTo>
                    <a:lnTo>
                      <a:pt x="0" y="0"/>
                    </a:lnTo>
                  </a:path>
                </a:pathLst>
              </a:custGeom>
              <a:noFill/>
              <a:ln w="4763">
                <a:solidFill>
                  <a:schemeClr val="tx2"/>
                </a:solidFill>
                <a:prstDash val="solid"/>
                <a:round/>
                <a:headEnd/>
                <a:tailEnd/>
              </a:ln>
            </p:spPr>
            <p:txBody>
              <a:bodyPr/>
              <a:lstStyle/>
              <a:p>
                <a:endParaRPr lang="en-US"/>
              </a:p>
            </p:txBody>
          </p:sp>
          <p:sp>
            <p:nvSpPr>
              <p:cNvPr id="110810" name="Freeform 218"/>
              <p:cNvSpPr>
                <a:spLocks/>
              </p:cNvSpPr>
              <p:nvPr/>
            </p:nvSpPr>
            <p:spPr bwMode="auto">
              <a:xfrm>
                <a:off x="1416" y="3841"/>
                <a:ext cx="1" cy="57"/>
              </a:xfrm>
              <a:custGeom>
                <a:avLst/>
                <a:gdLst/>
                <a:ahLst/>
                <a:cxnLst>
                  <a:cxn ang="0">
                    <a:pos x="0" y="121"/>
                  </a:cxn>
                  <a:cxn ang="0">
                    <a:pos x="0" y="1"/>
                  </a:cxn>
                  <a:cxn ang="0">
                    <a:pos x="0" y="0"/>
                  </a:cxn>
                </a:cxnLst>
                <a:rect l="0" t="0" r="r" b="b"/>
                <a:pathLst>
                  <a:path h="121">
                    <a:moveTo>
                      <a:pt x="0" y="121"/>
                    </a:moveTo>
                    <a:lnTo>
                      <a:pt x="0" y="1"/>
                    </a:lnTo>
                    <a:lnTo>
                      <a:pt x="0" y="0"/>
                    </a:lnTo>
                  </a:path>
                </a:pathLst>
              </a:custGeom>
              <a:noFill/>
              <a:ln w="7938">
                <a:solidFill>
                  <a:schemeClr val="tx2"/>
                </a:solidFill>
                <a:prstDash val="solid"/>
                <a:round/>
                <a:headEnd/>
                <a:tailEnd/>
              </a:ln>
            </p:spPr>
            <p:txBody>
              <a:bodyPr/>
              <a:lstStyle/>
              <a:p>
                <a:endParaRPr lang="en-US"/>
              </a:p>
            </p:txBody>
          </p:sp>
          <p:sp>
            <p:nvSpPr>
              <p:cNvPr id="110811" name="Freeform 219"/>
              <p:cNvSpPr>
                <a:spLocks/>
              </p:cNvSpPr>
              <p:nvPr/>
            </p:nvSpPr>
            <p:spPr bwMode="auto">
              <a:xfrm>
                <a:off x="1413" y="1135"/>
                <a:ext cx="1" cy="2704"/>
              </a:xfrm>
              <a:custGeom>
                <a:avLst/>
                <a:gdLst/>
                <a:ahLst/>
                <a:cxnLst>
                  <a:cxn ang="0">
                    <a:pos x="0" y="5681"/>
                  </a:cxn>
                  <a:cxn ang="0">
                    <a:pos x="0" y="1"/>
                  </a:cxn>
                  <a:cxn ang="0">
                    <a:pos x="0" y="0"/>
                  </a:cxn>
                </a:cxnLst>
                <a:rect l="0" t="0" r="r" b="b"/>
                <a:pathLst>
                  <a:path h="5681">
                    <a:moveTo>
                      <a:pt x="0" y="5681"/>
                    </a:moveTo>
                    <a:lnTo>
                      <a:pt x="0" y="1"/>
                    </a:lnTo>
                    <a:lnTo>
                      <a:pt x="0" y="0"/>
                    </a:lnTo>
                  </a:path>
                </a:pathLst>
              </a:custGeom>
              <a:noFill/>
              <a:ln w="15875">
                <a:solidFill>
                  <a:schemeClr val="tx2"/>
                </a:solidFill>
                <a:prstDash val="solid"/>
                <a:round/>
                <a:headEnd/>
                <a:tailEnd/>
              </a:ln>
            </p:spPr>
            <p:txBody>
              <a:bodyPr/>
              <a:lstStyle/>
              <a:p>
                <a:endParaRPr lang="en-US"/>
              </a:p>
            </p:txBody>
          </p:sp>
          <p:sp>
            <p:nvSpPr>
              <p:cNvPr id="110812" name="Freeform 220"/>
              <p:cNvSpPr>
                <a:spLocks/>
              </p:cNvSpPr>
              <p:nvPr/>
            </p:nvSpPr>
            <p:spPr bwMode="auto">
              <a:xfrm>
                <a:off x="1582" y="2001"/>
                <a:ext cx="1" cy="8"/>
              </a:xfrm>
              <a:custGeom>
                <a:avLst/>
                <a:gdLst/>
                <a:ahLst/>
                <a:cxnLst>
                  <a:cxn ang="0">
                    <a:pos x="0" y="0"/>
                  </a:cxn>
                  <a:cxn ang="0">
                    <a:pos x="0" y="17"/>
                  </a:cxn>
                  <a:cxn ang="0">
                    <a:pos x="0" y="18"/>
                  </a:cxn>
                </a:cxnLst>
                <a:rect l="0" t="0" r="r" b="b"/>
                <a:pathLst>
                  <a:path h="18">
                    <a:moveTo>
                      <a:pt x="0" y="0"/>
                    </a:moveTo>
                    <a:lnTo>
                      <a:pt x="0" y="17"/>
                    </a:lnTo>
                    <a:lnTo>
                      <a:pt x="0" y="18"/>
                    </a:lnTo>
                  </a:path>
                </a:pathLst>
              </a:custGeom>
              <a:noFill/>
              <a:ln w="15875">
                <a:solidFill>
                  <a:schemeClr val="tx2"/>
                </a:solidFill>
                <a:prstDash val="solid"/>
                <a:round/>
                <a:headEnd/>
                <a:tailEnd/>
              </a:ln>
            </p:spPr>
            <p:txBody>
              <a:bodyPr/>
              <a:lstStyle/>
              <a:p>
                <a:endParaRPr lang="en-US"/>
              </a:p>
            </p:txBody>
          </p:sp>
          <p:sp>
            <p:nvSpPr>
              <p:cNvPr id="110813" name="Freeform 221"/>
              <p:cNvSpPr>
                <a:spLocks/>
              </p:cNvSpPr>
              <p:nvPr/>
            </p:nvSpPr>
            <p:spPr bwMode="auto">
              <a:xfrm>
                <a:off x="1545" y="2001"/>
                <a:ext cx="74"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4" name="Freeform 222"/>
              <p:cNvSpPr>
                <a:spLocks/>
              </p:cNvSpPr>
              <p:nvPr/>
            </p:nvSpPr>
            <p:spPr bwMode="auto">
              <a:xfrm>
                <a:off x="1413" y="1799"/>
                <a:ext cx="1" cy="7"/>
              </a:xfrm>
              <a:custGeom>
                <a:avLst/>
                <a:gdLst/>
                <a:ahLst/>
                <a:cxnLst>
                  <a:cxn ang="0">
                    <a:pos x="0" y="0"/>
                  </a:cxn>
                  <a:cxn ang="0">
                    <a:pos x="0" y="13"/>
                  </a:cxn>
                  <a:cxn ang="0">
                    <a:pos x="0" y="14"/>
                  </a:cxn>
                </a:cxnLst>
                <a:rect l="0" t="0" r="r" b="b"/>
                <a:pathLst>
                  <a:path h="14">
                    <a:moveTo>
                      <a:pt x="0" y="0"/>
                    </a:moveTo>
                    <a:lnTo>
                      <a:pt x="0" y="13"/>
                    </a:lnTo>
                    <a:lnTo>
                      <a:pt x="0" y="14"/>
                    </a:lnTo>
                  </a:path>
                </a:pathLst>
              </a:custGeom>
              <a:noFill/>
              <a:ln w="15875">
                <a:solidFill>
                  <a:schemeClr val="tx2"/>
                </a:solidFill>
                <a:prstDash val="solid"/>
                <a:round/>
                <a:headEnd/>
                <a:tailEnd/>
              </a:ln>
            </p:spPr>
            <p:txBody>
              <a:bodyPr/>
              <a:lstStyle/>
              <a:p>
                <a:endParaRPr lang="en-US"/>
              </a:p>
            </p:txBody>
          </p:sp>
          <p:sp>
            <p:nvSpPr>
              <p:cNvPr id="110815" name="Freeform 223"/>
              <p:cNvSpPr>
                <a:spLocks/>
              </p:cNvSpPr>
              <p:nvPr/>
            </p:nvSpPr>
            <p:spPr bwMode="auto">
              <a:xfrm>
                <a:off x="1376" y="1799"/>
                <a:ext cx="75"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6" name="Freeform 224"/>
              <p:cNvSpPr>
                <a:spLocks/>
              </p:cNvSpPr>
              <p:nvPr/>
            </p:nvSpPr>
            <p:spPr bwMode="auto">
              <a:xfrm>
                <a:off x="1582" y="1670"/>
                <a:ext cx="1" cy="10"/>
              </a:xfrm>
              <a:custGeom>
                <a:avLst/>
                <a:gdLst/>
                <a:ahLst/>
                <a:cxnLst>
                  <a:cxn ang="0">
                    <a:pos x="0" y="0"/>
                  </a:cxn>
                  <a:cxn ang="0">
                    <a:pos x="0" y="20"/>
                  </a:cxn>
                  <a:cxn ang="0">
                    <a:pos x="0" y="21"/>
                  </a:cxn>
                </a:cxnLst>
                <a:rect l="0" t="0" r="r" b="b"/>
                <a:pathLst>
                  <a:path h="21">
                    <a:moveTo>
                      <a:pt x="0" y="0"/>
                    </a:moveTo>
                    <a:lnTo>
                      <a:pt x="0" y="20"/>
                    </a:lnTo>
                    <a:lnTo>
                      <a:pt x="0" y="21"/>
                    </a:lnTo>
                  </a:path>
                </a:pathLst>
              </a:custGeom>
              <a:noFill/>
              <a:ln w="15875">
                <a:solidFill>
                  <a:schemeClr val="tx2"/>
                </a:solidFill>
                <a:prstDash val="solid"/>
                <a:round/>
                <a:headEnd/>
                <a:tailEnd/>
              </a:ln>
            </p:spPr>
            <p:txBody>
              <a:bodyPr/>
              <a:lstStyle/>
              <a:p>
                <a:endParaRPr lang="en-US"/>
              </a:p>
            </p:txBody>
          </p:sp>
          <p:sp>
            <p:nvSpPr>
              <p:cNvPr id="110817" name="Freeform 225"/>
              <p:cNvSpPr>
                <a:spLocks/>
              </p:cNvSpPr>
              <p:nvPr/>
            </p:nvSpPr>
            <p:spPr bwMode="auto">
              <a:xfrm>
                <a:off x="1545" y="1670"/>
                <a:ext cx="74"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18" name="Freeform 226"/>
              <p:cNvSpPr>
                <a:spLocks/>
              </p:cNvSpPr>
              <p:nvPr/>
            </p:nvSpPr>
            <p:spPr bwMode="auto">
              <a:xfrm>
                <a:off x="1413" y="1581"/>
                <a:ext cx="1" cy="8"/>
              </a:xfrm>
              <a:custGeom>
                <a:avLst/>
                <a:gdLst/>
                <a:ahLst/>
                <a:cxnLst>
                  <a:cxn ang="0">
                    <a:pos x="0" y="0"/>
                  </a:cxn>
                  <a:cxn ang="0">
                    <a:pos x="0" y="14"/>
                  </a:cxn>
                  <a:cxn ang="0">
                    <a:pos x="0" y="15"/>
                  </a:cxn>
                </a:cxnLst>
                <a:rect l="0" t="0" r="r" b="b"/>
                <a:pathLst>
                  <a:path h="15">
                    <a:moveTo>
                      <a:pt x="0" y="0"/>
                    </a:moveTo>
                    <a:lnTo>
                      <a:pt x="0" y="14"/>
                    </a:lnTo>
                    <a:lnTo>
                      <a:pt x="0" y="15"/>
                    </a:lnTo>
                  </a:path>
                </a:pathLst>
              </a:custGeom>
              <a:noFill/>
              <a:ln w="15875">
                <a:solidFill>
                  <a:schemeClr val="tx2"/>
                </a:solidFill>
                <a:prstDash val="solid"/>
                <a:round/>
                <a:headEnd/>
                <a:tailEnd/>
              </a:ln>
            </p:spPr>
            <p:txBody>
              <a:bodyPr/>
              <a:lstStyle/>
              <a:p>
                <a:endParaRPr lang="en-US"/>
              </a:p>
            </p:txBody>
          </p:sp>
          <p:sp>
            <p:nvSpPr>
              <p:cNvPr id="110819" name="Freeform 227"/>
              <p:cNvSpPr>
                <a:spLocks/>
              </p:cNvSpPr>
              <p:nvPr/>
            </p:nvSpPr>
            <p:spPr bwMode="auto">
              <a:xfrm>
                <a:off x="1376" y="1581"/>
                <a:ext cx="75" cy="1"/>
              </a:xfrm>
              <a:custGeom>
                <a:avLst/>
                <a:gdLst/>
                <a:ahLst/>
                <a:cxnLst>
                  <a:cxn ang="0">
                    <a:pos x="0" y="0"/>
                  </a:cxn>
                  <a:cxn ang="0">
                    <a:pos x="144" y="0"/>
                  </a:cxn>
                  <a:cxn ang="0">
                    <a:pos x="145" y="0"/>
                  </a:cxn>
                </a:cxnLst>
                <a:rect l="0" t="0" r="r" b="b"/>
                <a:pathLst>
                  <a:path w="145">
                    <a:moveTo>
                      <a:pt x="0" y="0"/>
                    </a:moveTo>
                    <a:lnTo>
                      <a:pt x="144" y="0"/>
                    </a:lnTo>
                    <a:lnTo>
                      <a:pt x="145" y="0"/>
                    </a:lnTo>
                  </a:path>
                </a:pathLst>
              </a:custGeom>
              <a:noFill/>
              <a:ln w="15875">
                <a:solidFill>
                  <a:schemeClr val="tx2"/>
                </a:solidFill>
                <a:prstDash val="solid"/>
                <a:round/>
                <a:headEnd/>
                <a:tailEnd/>
              </a:ln>
            </p:spPr>
            <p:txBody>
              <a:bodyPr/>
              <a:lstStyle/>
              <a:p>
                <a:endParaRPr lang="en-US"/>
              </a:p>
            </p:txBody>
          </p:sp>
          <p:sp>
            <p:nvSpPr>
              <p:cNvPr id="110820" name="Freeform 228"/>
              <p:cNvSpPr>
                <a:spLocks/>
              </p:cNvSpPr>
              <p:nvPr/>
            </p:nvSpPr>
            <p:spPr bwMode="auto">
              <a:xfrm>
                <a:off x="1413" y="1805"/>
                <a:ext cx="169" cy="204"/>
              </a:xfrm>
              <a:custGeom>
                <a:avLst/>
                <a:gdLst/>
                <a:ahLst/>
                <a:cxnLst>
                  <a:cxn ang="0">
                    <a:pos x="328" y="428"/>
                  </a:cxn>
                  <a:cxn ang="0">
                    <a:pos x="1" y="0"/>
                  </a:cxn>
                  <a:cxn ang="0">
                    <a:pos x="0" y="0"/>
                  </a:cxn>
                </a:cxnLst>
                <a:rect l="0" t="0" r="r" b="b"/>
                <a:pathLst>
                  <a:path w="328" h="428">
                    <a:moveTo>
                      <a:pt x="328" y="428"/>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821" name="Freeform 229"/>
              <p:cNvSpPr>
                <a:spLocks/>
              </p:cNvSpPr>
              <p:nvPr/>
            </p:nvSpPr>
            <p:spPr bwMode="auto">
              <a:xfrm>
                <a:off x="1413" y="1588"/>
                <a:ext cx="169" cy="92"/>
              </a:xfrm>
              <a:custGeom>
                <a:avLst/>
                <a:gdLst/>
                <a:ahLst/>
                <a:cxnLst>
                  <a:cxn ang="0">
                    <a:pos x="328" y="193"/>
                  </a:cxn>
                  <a:cxn ang="0">
                    <a:pos x="1" y="0"/>
                  </a:cxn>
                  <a:cxn ang="0">
                    <a:pos x="0" y="0"/>
                  </a:cxn>
                </a:cxnLst>
                <a:rect l="0" t="0" r="r" b="b"/>
                <a:pathLst>
                  <a:path w="328" h="193">
                    <a:moveTo>
                      <a:pt x="328" y="193"/>
                    </a:moveTo>
                    <a:lnTo>
                      <a:pt x="1" y="0"/>
                    </a:lnTo>
                    <a:lnTo>
                      <a:pt x="0" y="0"/>
                    </a:lnTo>
                  </a:path>
                </a:pathLst>
              </a:custGeom>
              <a:noFill/>
              <a:ln w="15875">
                <a:solidFill>
                  <a:schemeClr val="tx2"/>
                </a:solidFill>
                <a:prstDash val="solid"/>
                <a:round/>
                <a:headEnd/>
                <a:tailEnd/>
              </a:ln>
            </p:spPr>
            <p:txBody>
              <a:bodyPr/>
              <a:lstStyle/>
              <a:p>
                <a:endParaRPr lang="en-US"/>
              </a:p>
            </p:txBody>
          </p:sp>
          <p:sp>
            <p:nvSpPr>
              <p:cNvPr id="110822" name="Oval 230"/>
              <p:cNvSpPr>
                <a:spLocks noChangeArrowheads="1"/>
              </p:cNvSpPr>
              <p:nvPr/>
            </p:nvSpPr>
            <p:spPr bwMode="auto">
              <a:xfrm>
                <a:off x="1550" y="1979"/>
                <a:ext cx="75" cy="69"/>
              </a:xfrm>
              <a:prstGeom prst="ellipse">
                <a:avLst/>
              </a:prstGeom>
              <a:solidFill>
                <a:srgbClr val="3DA3FF"/>
              </a:solidFill>
              <a:ln w="9525">
                <a:solidFill>
                  <a:schemeClr val="tx2"/>
                </a:solidFill>
                <a:round/>
                <a:headEnd/>
                <a:tailEnd/>
              </a:ln>
            </p:spPr>
            <p:txBody>
              <a:bodyPr/>
              <a:lstStyle/>
              <a:p>
                <a:endParaRPr lang="en-US"/>
              </a:p>
            </p:txBody>
          </p:sp>
          <p:sp>
            <p:nvSpPr>
              <p:cNvPr id="110823" name="Arc 231"/>
              <p:cNvSpPr>
                <a:spLocks/>
              </p:cNvSpPr>
              <p:nvPr/>
            </p:nvSpPr>
            <p:spPr bwMode="auto">
              <a:xfrm>
                <a:off x="1550" y="1979"/>
                <a:ext cx="75" cy="69"/>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chemeClr val="tx2"/>
                </a:solidFill>
                <a:round/>
                <a:headEnd/>
                <a:tailEnd/>
              </a:ln>
            </p:spPr>
            <p:txBody>
              <a:bodyPr/>
              <a:lstStyle/>
              <a:p>
                <a:endParaRPr lang="en-US"/>
              </a:p>
            </p:txBody>
          </p:sp>
          <p:sp>
            <p:nvSpPr>
              <p:cNvPr id="110824" name="Oval 232"/>
              <p:cNvSpPr>
                <a:spLocks noChangeArrowheads="1"/>
              </p:cNvSpPr>
              <p:nvPr/>
            </p:nvSpPr>
            <p:spPr bwMode="auto">
              <a:xfrm>
                <a:off x="1381" y="1776"/>
                <a:ext cx="75" cy="69"/>
              </a:xfrm>
              <a:prstGeom prst="ellipse">
                <a:avLst/>
              </a:prstGeom>
              <a:solidFill>
                <a:srgbClr val="3DA3FF"/>
              </a:solidFill>
              <a:ln w="9525">
                <a:solidFill>
                  <a:schemeClr val="tx2"/>
                </a:solidFill>
                <a:round/>
                <a:headEnd/>
                <a:tailEnd/>
              </a:ln>
            </p:spPr>
            <p:txBody>
              <a:bodyPr/>
              <a:lstStyle/>
              <a:p>
                <a:endParaRPr lang="en-US"/>
              </a:p>
            </p:txBody>
          </p:sp>
          <p:sp>
            <p:nvSpPr>
              <p:cNvPr id="110825" name="Arc 233"/>
              <p:cNvSpPr>
                <a:spLocks/>
              </p:cNvSpPr>
              <p:nvPr/>
            </p:nvSpPr>
            <p:spPr bwMode="auto">
              <a:xfrm>
                <a:off x="1381" y="1776"/>
                <a:ext cx="75" cy="69"/>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chemeClr val="tx2"/>
                </a:solidFill>
                <a:round/>
                <a:headEnd/>
                <a:tailEnd/>
              </a:ln>
            </p:spPr>
            <p:txBody>
              <a:bodyPr/>
              <a:lstStyle/>
              <a:p>
                <a:endParaRPr lang="en-US"/>
              </a:p>
            </p:txBody>
          </p:sp>
          <p:sp>
            <p:nvSpPr>
              <p:cNvPr id="110826" name="Rectangle 234"/>
              <p:cNvSpPr>
                <a:spLocks noChangeArrowheads="1"/>
              </p:cNvSpPr>
              <p:nvPr/>
            </p:nvSpPr>
            <p:spPr bwMode="auto">
              <a:xfrm>
                <a:off x="1550" y="1650"/>
                <a:ext cx="76" cy="70"/>
              </a:xfrm>
              <a:prstGeom prst="rect">
                <a:avLst/>
              </a:prstGeom>
              <a:solidFill>
                <a:srgbClr val="FA3A57"/>
              </a:solidFill>
              <a:ln w="9525">
                <a:solidFill>
                  <a:schemeClr val="tx2"/>
                </a:solidFill>
                <a:miter lim="800000"/>
                <a:headEnd/>
                <a:tailEnd/>
              </a:ln>
            </p:spPr>
            <p:txBody>
              <a:bodyPr/>
              <a:lstStyle/>
              <a:p>
                <a:endParaRPr lang="en-US"/>
              </a:p>
            </p:txBody>
          </p:sp>
          <p:sp>
            <p:nvSpPr>
              <p:cNvPr id="110827" name="Rectangle 235"/>
              <p:cNvSpPr>
                <a:spLocks noChangeArrowheads="1"/>
              </p:cNvSpPr>
              <p:nvPr/>
            </p:nvSpPr>
            <p:spPr bwMode="auto">
              <a:xfrm>
                <a:off x="1550" y="1650"/>
                <a:ext cx="75" cy="69"/>
              </a:xfrm>
              <a:prstGeom prst="rect">
                <a:avLst/>
              </a:prstGeom>
              <a:noFill/>
              <a:ln w="1588">
                <a:solidFill>
                  <a:schemeClr val="tx2"/>
                </a:solidFill>
                <a:miter lim="800000"/>
                <a:headEnd/>
                <a:tailEnd/>
              </a:ln>
            </p:spPr>
            <p:txBody>
              <a:bodyPr/>
              <a:lstStyle/>
              <a:p>
                <a:endParaRPr lang="en-US"/>
              </a:p>
            </p:txBody>
          </p:sp>
          <p:sp>
            <p:nvSpPr>
              <p:cNvPr id="110828" name="Rectangle 236"/>
              <p:cNvSpPr>
                <a:spLocks noChangeArrowheads="1"/>
              </p:cNvSpPr>
              <p:nvPr/>
            </p:nvSpPr>
            <p:spPr bwMode="auto">
              <a:xfrm>
                <a:off x="1381" y="1559"/>
                <a:ext cx="75" cy="69"/>
              </a:xfrm>
              <a:prstGeom prst="rect">
                <a:avLst/>
              </a:prstGeom>
              <a:solidFill>
                <a:srgbClr val="FA3A57"/>
              </a:solidFill>
              <a:ln w="9525">
                <a:solidFill>
                  <a:schemeClr val="tx2"/>
                </a:solidFill>
                <a:miter lim="800000"/>
                <a:headEnd/>
                <a:tailEnd/>
              </a:ln>
            </p:spPr>
            <p:txBody>
              <a:bodyPr/>
              <a:lstStyle/>
              <a:p>
                <a:endParaRPr lang="en-US"/>
              </a:p>
            </p:txBody>
          </p:sp>
          <p:sp>
            <p:nvSpPr>
              <p:cNvPr id="110829" name="Rectangle 237"/>
              <p:cNvSpPr>
                <a:spLocks noChangeArrowheads="1"/>
              </p:cNvSpPr>
              <p:nvPr/>
            </p:nvSpPr>
            <p:spPr bwMode="auto">
              <a:xfrm>
                <a:off x="1381" y="1559"/>
                <a:ext cx="74" cy="68"/>
              </a:xfrm>
              <a:prstGeom prst="rect">
                <a:avLst/>
              </a:prstGeom>
              <a:noFill/>
              <a:ln w="1588">
                <a:solidFill>
                  <a:schemeClr val="tx2"/>
                </a:solidFill>
                <a:miter lim="800000"/>
                <a:headEnd/>
                <a:tailEnd/>
              </a:ln>
            </p:spPr>
            <p:txBody>
              <a:bodyPr/>
              <a:lstStyle/>
              <a:p>
                <a:endParaRPr lang="en-US"/>
              </a:p>
            </p:txBody>
          </p:sp>
        </p:grpSp>
      </p:grpSp>
      <p:sp>
        <p:nvSpPr>
          <p:cNvPr id="110830" name="Rectangle 238"/>
          <p:cNvSpPr>
            <a:spLocks noChangeArrowheads="1"/>
          </p:cNvSpPr>
          <p:nvPr/>
        </p:nvSpPr>
        <p:spPr bwMode="auto">
          <a:xfrm>
            <a:off x="1449388" y="5949950"/>
            <a:ext cx="600075" cy="320675"/>
          </a:xfrm>
          <a:prstGeom prst="rect">
            <a:avLst/>
          </a:prstGeom>
          <a:noFill/>
          <a:ln w="9525">
            <a:noFill/>
            <a:miter lim="800000"/>
            <a:headEnd/>
            <a:tailEnd/>
          </a:ln>
        </p:spPr>
        <p:txBody>
          <a:bodyPr wrap="none" lIns="0" tIns="0" rIns="0" bIns="0">
            <a:spAutoFit/>
          </a:bodyPr>
          <a:lstStyle/>
          <a:p>
            <a:r>
              <a:rPr lang="en-US" sz="2100" b="0"/>
              <a:t>0.001</a:t>
            </a:r>
            <a:endParaRPr lang="en-US" b="0">
              <a:latin typeface="Arial" pitchFamily="34" charset="0"/>
            </a:endParaRPr>
          </a:p>
        </p:txBody>
      </p:sp>
      <p:sp>
        <p:nvSpPr>
          <p:cNvPr id="110831" name="Rectangle 239"/>
          <p:cNvSpPr>
            <a:spLocks noChangeArrowheads="1"/>
          </p:cNvSpPr>
          <p:nvPr/>
        </p:nvSpPr>
        <p:spPr bwMode="auto">
          <a:xfrm>
            <a:off x="1597025" y="4518025"/>
            <a:ext cx="466725" cy="320675"/>
          </a:xfrm>
          <a:prstGeom prst="rect">
            <a:avLst/>
          </a:prstGeom>
          <a:noFill/>
          <a:ln w="9525">
            <a:noFill/>
            <a:miter lim="800000"/>
            <a:headEnd/>
            <a:tailEnd/>
          </a:ln>
        </p:spPr>
        <p:txBody>
          <a:bodyPr wrap="none" lIns="0" tIns="0" rIns="0" bIns="0">
            <a:spAutoFit/>
          </a:bodyPr>
          <a:lstStyle/>
          <a:p>
            <a:r>
              <a:rPr lang="en-US" sz="2100" b="0"/>
              <a:t>0.01</a:t>
            </a:r>
            <a:endParaRPr lang="en-US" b="0">
              <a:latin typeface="Arial" pitchFamily="34" charset="0"/>
            </a:endParaRPr>
          </a:p>
        </p:txBody>
      </p:sp>
      <p:sp>
        <p:nvSpPr>
          <p:cNvPr id="110832" name="Rectangle 240"/>
          <p:cNvSpPr>
            <a:spLocks noChangeArrowheads="1"/>
          </p:cNvSpPr>
          <p:nvPr/>
        </p:nvSpPr>
        <p:spPr bwMode="auto">
          <a:xfrm>
            <a:off x="1744663" y="3087688"/>
            <a:ext cx="333375" cy="320675"/>
          </a:xfrm>
          <a:prstGeom prst="rect">
            <a:avLst/>
          </a:prstGeom>
          <a:noFill/>
          <a:ln w="9525">
            <a:noFill/>
            <a:miter lim="800000"/>
            <a:headEnd/>
            <a:tailEnd/>
          </a:ln>
        </p:spPr>
        <p:txBody>
          <a:bodyPr wrap="none" lIns="0" tIns="0" rIns="0" bIns="0">
            <a:spAutoFit/>
          </a:bodyPr>
          <a:lstStyle/>
          <a:p>
            <a:r>
              <a:rPr lang="en-US" sz="2100" b="0"/>
              <a:t>0.1</a:t>
            </a:r>
            <a:endParaRPr lang="en-US" b="0">
              <a:latin typeface="Arial" pitchFamily="34" charset="0"/>
            </a:endParaRPr>
          </a:p>
        </p:txBody>
      </p:sp>
      <p:sp>
        <p:nvSpPr>
          <p:cNvPr id="110833" name="Rectangle 241"/>
          <p:cNvSpPr>
            <a:spLocks noChangeArrowheads="1"/>
          </p:cNvSpPr>
          <p:nvPr/>
        </p:nvSpPr>
        <p:spPr bwMode="auto">
          <a:xfrm>
            <a:off x="1973263" y="1657350"/>
            <a:ext cx="133350" cy="320675"/>
          </a:xfrm>
          <a:prstGeom prst="rect">
            <a:avLst/>
          </a:prstGeom>
          <a:noFill/>
          <a:ln w="9525">
            <a:noFill/>
            <a:miter lim="800000"/>
            <a:headEnd/>
            <a:tailEnd/>
          </a:ln>
        </p:spPr>
        <p:txBody>
          <a:bodyPr wrap="none" lIns="0" tIns="0" rIns="0" bIns="0">
            <a:spAutoFit/>
          </a:bodyPr>
          <a:lstStyle/>
          <a:p>
            <a:r>
              <a:rPr lang="en-US" sz="2100" b="0"/>
              <a:t>1</a:t>
            </a:r>
            <a:endParaRPr lang="en-US" b="0">
              <a:latin typeface="Arial" pitchFamily="34" charset="0"/>
            </a:endParaRPr>
          </a:p>
        </p:txBody>
      </p:sp>
      <p:sp>
        <p:nvSpPr>
          <p:cNvPr id="110834" name="Rectangle 242"/>
          <p:cNvSpPr>
            <a:spLocks noChangeArrowheads="1"/>
          </p:cNvSpPr>
          <p:nvPr/>
        </p:nvSpPr>
        <p:spPr bwMode="auto">
          <a:xfrm>
            <a:off x="2063750" y="6221413"/>
            <a:ext cx="333375" cy="320675"/>
          </a:xfrm>
          <a:prstGeom prst="rect">
            <a:avLst/>
          </a:prstGeom>
          <a:noFill/>
          <a:ln w="9525">
            <a:noFill/>
            <a:miter lim="800000"/>
            <a:headEnd/>
            <a:tailEnd/>
          </a:ln>
        </p:spPr>
        <p:txBody>
          <a:bodyPr wrap="none" lIns="0" tIns="0" rIns="0" bIns="0">
            <a:spAutoFit/>
          </a:bodyPr>
          <a:lstStyle/>
          <a:p>
            <a:r>
              <a:rPr lang="en-US" sz="2100" b="0"/>
              <a:t>0.8</a:t>
            </a:r>
            <a:endParaRPr lang="en-US" b="0">
              <a:latin typeface="Arial" pitchFamily="34" charset="0"/>
            </a:endParaRPr>
          </a:p>
        </p:txBody>
      </p:sp>
      <p:sp>
        <p:nvSpPr>
          <p:cNvPr id="110835" name="Rectangle 243"/>
          <p:cNvSpPr>
            <a:spLocks noChangeArrowheads="1"/>
          </p:cNvSpPr>
          <p:nvPr/>
        </p:nvSpPr>
        <p:spPr bwMode="auto">
          <a:xfrm>
            <a:off x="2686050" y="6221413"/>
            <a:ext cx="133350" cy="320675"/>
          </a:xfrm>
          <a:prstGeom prst="rect">
            <a:avLst/>
          </a:prstGeom>
          <a:noFill/>
          <a:ln w="9525">
            <a:noFill/>
            <a:miter lim="800000"/>
            <a:headEnd/>
            <a:tailEnd/>
          </a:ln>
        </p:spPr>
        <p:txBody>
          <a:bodyPr wrap="none" lIns="0" tIns="0" rIns="0" bIns="0">
            <a:spAutoFit/>
          </a:bodyPr>
          <a:lstStyle/>
          <a:p>
            <a:r>
              <a:rPr lang="en-US" sz="2100" b="0"/>
              <a:t>1</a:t>
            </a:r>
            <a:endParaRPr lang="en-US" b="0">
              <a:latin typeface="Arial" pitchFamily="34" charset="0"/>
            </a:endParaRPr>
          </a:p>
        </p:txBody>
      </p:sp>
      <p:sp>
        <p:nvSpPr>
          <p:cNvPr id="110836" name="Rectangle 244"/>
          <p:cNvSpPr>
            <a:spLocks noChangeArrowheads="1"/>
          </p:cNvSpPr>
          <p:nvPr/>
        </p:nvSpPr>
        <p:spPr bwMode="auto">
          <a:xfrm>
            <a:off x="7858125" y="6221413"/>
            <a:ext cx="266700" cy="320675"/>
          </a:xfrm>
          <a:prstGeom prst="rect">
            <a:avLst/>
          </a:prstGeom>
          <a:noFill/>
          <a:ln w="9525">
            <a:noFill/>
            <a:miter lim="800000"/>
            <a:headEnd/>
            <a:tailEnd/>
          </a:ln>
        </p:spPr>
        <p:txBody>
          <a:bodyPr wrap="none" lIns="0" tIns="0" rIns="0" bIns="0">
            <a:spAutoFit/>
          </a:bodyPr>
          <a:lstStyle/>
          <a:p>
            <a:r>
              <a:rPr lang="en-US" sz="2100" b="0"/>
              <a:t>10</a:t>
            </a:r>
            <a:endParaRPr lang="en-US" b="0">
              <a:latin typeface="Arial" pitchFamily="34" charset="0"/>
            </a:endParaRPr>
          </a:p>
        </p:txBody>
      </p:sp>
      <p:sp>
        <p:nvSpPr>
          <p:cNvPr id="110837" name="Rectangle 245"/>
          <p:cNvSpPr>
            <a:spLocks noChangeArrowheads="1"/>
          </p:cNvSpPr>
          <p:nvPr/>
        </p:nvSpPr>
        <p:spPr bwMode="auto">
          <a:xfrm>
            <a:off x="3781425" y="6248400"/>
            <a:ext cx="2427288" cy="320675"/>
          </a:xfrm>
          <a:prstGeom prst="rect">
            <a:avLst/>
          </a:prstGeom>
          <a:noFill/>
          <a:ln w="9525">
            <a:noFill/>
            <a:miter lim="800000"/>
            <a:headEnd/>
            <a:tailEnd/>
          </a:ln>
        </p:spPr>
        <p:txBody>
          <a:bodyPr wrap="none" lIns="0" tIns="0" rIns="0" bIns="0">
            <a:spAutoFit/>
          </a:bodyPr>
          <a:lstStyle/>
          <a:p>
            <a:r>
              <a:rPr lang="en-US" sz="2100" b="0" dirty="0"/>
              <a:t>Particle diameter (µm)</a:t>
            </a:r>
            <a:endParaRPr lang="en-US" b="0" dirty="0">
              <a:latin typeface="Arial" pitchFamily="34" charset="0"/>
            </a:endParaRPr>
          </a:p>
        </p:txBody>
      </p:sp>
      <p:sp>
        <p:nvSpPr>
          <p:cNvPr id="110838" name="Freeform 246"/>
          <p:cNvSpPr>
            <a:spLocks/>
          </p:cNvSpPr>
          <p:nvPr/>
        </p:nvSpPr>
        <p:spPr bwMode="auto">
          <a:xfrm>
            <a:off x="3932238" y="2078038"/>
            <a:ext cx="393700" cy="1587"/>
          </a:xfrm>
          <a:custGeom>
            <a:avLst/>
            <a:gdLst/>
            <a:ahLst/>
            <a:cxnLst>
              <a:cxn ang="0">
                <a:pos x="0" y="0"/>
              </a:cxn>
              <a:cxn ang="0">
                <a:pos x="480" y="0"/>
              </a:cxn>
              <a:cxn ang="0">
                <a:pos x="481" y="0"/>
              </a:cxn>
            </a:cxnLst>
            <a:rect l="0" t="0" r="r" b="b"/>
            <a:pathLst>
              <a:path w="481">
                <a:moveTo>
                  <a:pt x="0" y="0"/>
                </a:moveTo>
                <a:lnTo>
                  <a:pt x="480" y="0"/>
                </a:lnTo>
                <a:lnTo>
                  <a:pt x="481" y="0"/>
                </a:lnTo>
              </a:path>
            </a:pathLst>
          </a:custGeom>
          <a:noFill/>
          <a:ln w="15875">
            <a:solidFill>
              <a:srgbClr val="3DA3FF"/>
            </a:solidFill>
            <a:prstDash val="solid"/>
            <a:round/>
            <a:headEnd/>
            <a:tailEnd/>
          </a:ln>
        </p:spPr>
        <p:txBody>
          <a:bodyPr/>
          <a:lstStyle/>
          <a:p>
            <a:endParaRPr lang="en-US"/>
          </a:p>
        </p:txBody>
      </p:sp>
      <p:sp>
        <p:nvSpPr>
          <p:cNvPr id="110839" name="Oval 247"/>
          <p:cNvSpPr>
            <a:spLocks noChangeArrowheads="1"/>
          </p:cNvSpPr>
          <p:nvPr/>
        </p:nvSpPr>
        <p:spPr bwMode="auto">
          <a:xfrm>
            <a:off x="4078288" y="2032000"/>
            <a:ext cx="119062" cy="109538"/>
          </a:xfrm>
          <a:prstGeom prst="ellipse">
            <a:avLst/>
          </a:prstGeom>
          <a:solidFill>
            <a:srgbClr val="3DA3FF"/>
          </a:solidFill>
          <a:ln w="9525">
            <a:noFill/>
            <a:round/>
            <a:headEnd/>
            <a:tailEnd/>
          </a:ln>
        </p:spPr>
        <p:txBody>
          <a:bodyPr/>
          <a:lstStyle/>
          <a:p>
            <a:endParaRPr lang="en-US"/>
          </a:p>
        </p:txBody>
      </p:sp>
      <p:sp>
        <p:nvSpPr>
          <p:cNvPr id="110840" name="Arc 248"/>
          <p:cNvSpPr>
            <a:spLocks/>
          </p:cNvSpPr>
          <p:nvPr/>
        </p:nvSpPr>
        <p:spPr bwMode="auto">
          <a:xfrm>
            <a:off x="4078288" y="2032000"/>
            <a:ext cx="119062" cy="109538"/>
          </a:xfrm>
          <a:custGeom>
            <a:avLst/>
            <a:gdLst>
              <a:gd name="G0" fmla="+- 21600 0 0"/>
              <a:gd name="G1" fmla="+- 21600 0 0"/>
              <a:gd name="G2" fmla="+- 21600 0 0"/>
              <a:gd name="T0" fmla="*/ 36882 w 43200"/>
              <a:gd name="T1" fmla="*/ 36865 h 43200"/>
              <a:gd name="T2" fmla="*/ 36882 w 43200"/>
              <a:gd name="T3" fmla="*/ 36865 h 43200"/>
              <a:gd name="T4" fmla="*/ 21600 w 43200"/>
              <a:gd name="T5" fmla="*/ 21600 h 43200"/>
            </a:gdLst>
            <a:ahLst/>
            <a:cxnLst>
              <a:cxn ang="0">
                <a:pos x="T0" y="T1"/>
              </a:cxn>
              <a:cxn ang="0">
                <a:pos x="T2" y="T3"/>
              </a:cxn>
              <a:cxn ang="0">
                <a:pos x="T4" y="T5"/>
              </a:cxn>
            </a:cxnLst>
            <a:rect l="0" t="0" r="r" b="b"/>
            <a:pathLst>
              <a:path w="43200" h="43200" fill="none" extrusionOk="0">
                <a:moveTo>
                  <a:pt x="36882" y="36865"/>
                </a:moveTo>
              </a:path>
              <a:path w="43200" h="43200" stroke="0" extrusionOk="0">
                <a:moveTo>
                  <a:pt x="36882" y="36865"/>
                </a:moveTo>
                <a:lnTo>
                  <a:pt x="21600" y="21600"/>
                </a:lnTo>
                <a:close/>
              </a:path>
            </a:pathLst>
          </a:custGeom>
          <a:noFill/>
          <a:ln w="1588">
            <a:solidFill>
              <a:srgbClr val="3DA3FF"/>
            </a:solidFill>
            <a:round/>
            <a:headEnd/>
            <a:tailEnd/>
          </a:ln>
        </p:spPr>
        <p:txBody>
          <a:bodyPr/>
          <a:lstStyle/>
          <a:p>
            <a:endParaRPr lang="en-US"/>
          </a:p>
        </p:txBody>
      </p:sp>
      <p:sp>
        <p:nvSpPr>
          <p:cNvPr id="110841" name="Rectangle 249"/>
          <p:cNvSpPr>
            <a:spLocks noChangeArrowheads="1"/>
          </p:cNvSpPr>
          <p:nvPr/>
        </p:nvSpPr>
        <p:spPr bwMode="auto">
          <a:xfrm>
            <a:off x="4497388" y="1933575"/>
            <a:ext cx="757237" cy="320675"/>
          </a:xfrm>
          <a:prstGeom prst="rect">
            <a:avLst/>
          </a:prstGeom>
          <a:noFill/>
          <a:ln w="9525">
            <a:noFill/>
            <a:miter lim="800000"/>
            <a:headEnd/>
            <a:tailEnd/>
          </a:ln>
        </p:spPr>
        <p:txBody>
          <a:bodyPr wrap="none" lIns="0" tIns="0" rIns="0" bIns="0">
            <a:spAutoFit/>
          </a:bodyPr>
          <a:lstStyle/>
          <a:p>
            <a:r>
              <a:rPr lang="en-US" sz="2100" b="0"/>
              <a:t>control</a:t>
            </a:r>
            <a:endParaRPr lang="en-US" b="0">
              <a:latin typeface="Arial" pitchFamily="34" charset="0"/>
            </a:endParaRPr>
          </a:p>
        </p:txBody>
      </p:sp>
      <p:sp>
        <p:nvSpPr>
          <p:cNvPr id="110842" name="Freeform 250"/>
          <p:cNvSpPr>
            <a:spLocks/>
          </p:cNvSpPr>
          <p:nvPr/>
        </p:nvSpPr>
        <p:spPr bwMode="auto">
          <a:xfrm>
            <a:off x="3932238" y="2532063"/>
            <a:ext cx="393700" cy="1587"/>
          </a:xfrm>
          <a:custGeom>
            <a:avLst/>
            <a:gdLst/>
            <a:ahLst/>
            <a:cxnLst>
              <a:cxn ang="0">
                <a:pos x="0" y="0"/>
              </a:cxn>
              <a:cxn ang="0">
                <a:pos x="480" y="0"/>
              </a:cxn>
              <a:cxn ang="0">
                <a:pos x="481" y="0"/>
              </a:cxn>
            </a:cxnLst>
            <a:rect l="0" t="0" r="r" b="b"/>
            <a:pathLst>
              <a:path w="481">
                <a:moveTo>
                  <a:pt x="0" y="0"/>
                </a:moveTo>
                <a:lnTo>
                  <a:pt x="480" y="0"/>
                </a:lnTo>
                <a:lnTo>
                  <a:pt x="481" y="0"/>
                </a:lnTo>
              </a:path>
            </a:pathLst>
          </a:custGeom>
          <a:noFill/>
          <a:ln w="15875">
            <a:solidFill>
              <a:srgbClr val="FA3A57"/>
            </a:solidFill>
            <a:prstDash val="solid"/>
            <a:round/>
            <a:headEnd/>
            <a:tailEnd/>
          </a:ln>
        </p:spPr>
        <p:txBody>
          <a:bodyPr/>
          <a:lstStyle/>
          <a:p>
            <a:endParaRPr lang="en-US"/>
          </a:p>
        </p:txBody>
      </p:sp>
      <p:sp>
        <p:nvSpPr>
          <p:cNvPr id="110843" name="Rectangle 251"/>
          <p:cNvSpPr>
            <a:spLocks noChangeArrowheads="1"/>
          </p:cNvSpPr>
          <p:nvPr/>
        </p:nvSpPr>
        <p:spPr bwMode="auto">
          <a:xfrm>
            <a:off x="4078288" y="2484438"/>
            <a:ext cx="119062" cy="111125"/>
          </a:xfrm>
          <a:prstGeom prst="rect">
            <a:avLst/>
          </a:prstGeom>
          <a:solidFill>
            <a:srgbClr val="FA3A57"/>
          </a:solidFill>
          <a:ln w="9525">
            <a:noFill/>
            <a:miter lim="800000"/>
            <a:headEnd/>
            <a:tailEnd/>
          </a:ln>
        </p:spPr>
        <p:txBody>
          <a:bodyPr/>
          <a:lstStyle/>
          <a:p>
            <a:endParaRPr lang="en-US"/>
          </a:p>
        </p:txBody>
      </p:sp>
      <p:sp>
        <p:nvSpPr>
          <p:cNvPr id="110844" name="Rectangle 252"/>
          <p:cNvSpPr>
            <a:spLocks noChangeArrowheads="1"/>
          </p:cNvSpPr>
          <p:nvPr/>
        </p:nvSpPr>
        <p:spPr bwMode="auto">
          <a:xfrm>
            <a:off x="4078288" y="2484438"/>
            <a:ext cx="117475" cy="109537"/>
          </a:xfrm>
          <a:prstGeom prst="rect">
            <a:avLst/>
          </a:prstGeom>
          <a:noFill/>
          <a:ln w="1588">
            <a:solidFill>
              <a:srgbClr val="FA3A57"/>
            </a:solidFill>
            <a:miter lim="800000"/>
            <a:headEnd/>
            <a:tailEnd/>
          </a:ln>
        </p:spPr>
        <p:txBody>
          <a:bodyPr/>
          <a:lstStyle/>
          <a:p>
            <a:endParaRPr lang="en-US"/>
          </a:p>
        </p:txBody>
      </p:sp>
      <p:sp>
        <p:nvSpPr>
          <p:cNvPr id="110845" name="Rectangle 253"/>
          <p:cNvSpPr>
            <a:spLocks noChangeArrowheads="1"/>
          </p:cNvSpPr>
          <p:nvPr/>
        </p:nvSpPr>
        <p:spPr bwMode="auto">
          <a:xfrm>
            <a:off x="4497388" y="2387600"/>
            <a:ext cx="1276350" cy="320675"/>
          </a:xfrm>
          <a:prstGeom prst="rect">
            <a:avLst/>
          </a:prstGeom>
          <a:noFill/>
          <a:ln w="9525">
            <a:noFill/>
            <a:miter lim="800000"/>
            <a:headEnd/>
            <a:tailEnd/>
          </a:ln>
        </p:spPr>
        <p:txBody>
          <a:bodyPr wrap="none" lIns="0" tIns="0" rIns="0" bIns="0">
            <a:spAutoFit/>
          </a:bodyPr>
          <a:lstStyle/>
          <a:p>
            <a:r>
              <a:rPr lang="en-US" sz="2100" b="0"/>
              <a:t>3 mM azide</a:t>
            </a:r>
            <a:endParaRPr lang="en-US" b="0">
              <a:latin typeface="Arial" pitchFamily="34" charset="0"/>
            </a:endParaRPr>
          </a:p>
        </p:txBody>
      </p:sp>
      <p:sp>
        <p:nvSpPr>
          <p:cNvPr id="110846" name="Rectangle 254"/>
          <p:cNvSpPr>
            <a:spLocks noChangeArrowheads="1"/>
          </p:cNvSpPr>
          <p:nvPr/>
        </p:nvSpPr>
        <p:spPr bwMode="auto">
          <a:xfrm rot="-5400000">
            <a:off x="-479425" y="3603625"/>
            <a:ext cx="3276600" cy="641350"/>
          </a:xfrm>
          <a:prstGeom prst="rect">
            <a:avLst/>
          </a:prstGeom>
          <a:noFill/>
          <a:ln w="9525">
            <a:noFill/>
            <a:miter lim="800000"/>
            <a:headEnd/>
            <a:tailEnd/>
          </a:ln>
        </p:spPr>
        <p:txBody>
          <a:bodyPr lIns="0" tIns="0" rIns="0" bIns="0">
            <a:spAutoFit/>
          </a:bodyPr>
          <a:lstStyle/>
          <a:p>
            <a:r>
              <a:rPr lang="en-US" sz="2100" b="0"/>
              <a:t>Fraction of influent particles remaining in the effluent</a:t>
            </a:r>
            <a:endParaRPr lang="en-US" b="0">
              <a:latin typeface="Arial" pitchFamily="34" charset="0"/>
            </a:endParaRPr>
          </a:p>
        </p:txBody>
      </p:sp>
      <p:sp>
        <p:nvSpPr>
          <p:cNvPr id="110847" name="Text Box 255"/>
          <p:cNvSpPr txBox="1">
            <a:spLocks noChangeArrowheads="1"/>
          </p:cNvSpPr>
          <p:nvPr/>
        </p:nvSpPr>
        <p:spPr bwMode="auto">
          <a:xfrm>
            <a:off x="2209800" y="3657600"/>
            <a:ext cx="2667000" cy="946150"/>
          </a:xfrm>
          <a:prstGeom prst="rect">
            <a:avLst/>
          </a:prstGeom>
          <a:noFill/>
          <a:ln w="12700">
            <a:noFill/>
            <a:miter lim="800000"/>
            <a:headEnd type="none" w="lg" len="med"/>
            <a:tailEnd type="none" w="lg" len="med"/>
          </a:ln>
          <a:effectLst/>
        </p:spPr>
        <p:txBody>
          <a:bodyPr>
            <a:spAutoFit/>
          </a:bodyPr>
          <a:lstStyle/>
          <a:p>
            <a:r>
              <a:rPr lang="en-US" b="0">
                <a:solidFill>
                  <a:schemeClr val="folHlink"/>
                </a:solidFill>
              </a:rPr>
              <a:t>Effect of </a:t>
            </a:r>
            <a:br>
              <a:rPr lang="en-US" b="0">
                <a:solidFill>
                  <a:schemeClr val="folHlink"/>
                </a:solidFill>
              </a:rPr>
            </a:br>
            <a:r>
              <a:rPr lang="en-US" b="0">
                <a:solidFill>
                  <a:schemeClr val="folHlink"/>
                </a:solidFill>
              </a:rPr>
              <a:t>the Chrysophyte</a:t>
            </a:r>
          </a:p>
        </p:txBody>
      </p:sp>
      <p:sp>
        <p:nvSpPr>
          <p:cNvPr id="110848" name="Line 256"/>
          <p:cNvSpPr>
            <a:spLocks noChangeShapeType="1"/>
          </p:cNvSpPr>
          <p:nvPr/>
        </p:nvSpPr>
        <p:spPr bwMode="auto">
          <a:xfrm flipH="1" flipV="1">
            <a:off x="2667000" y="3048000"/>
            <a:ext cx="76200" cy="5334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110849" name="Line 257"/>
          <p:cNvSpPr>
            <a:spLocks noChangeShapeType="1"/>
          </p:cNvSpPr>
          <p:nvPr/>
        </p:nvSpPr>
        <p:spPr bwMode="auto">
          <a:xfrm>
            <a:off x="2286000" y="4114800"/>
            <a:ext cx="12954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10850" name="Line 258"/>
          <p:cNvSpPr>
            <a:spLocks noChangeShapeType="1"/>
          </p:cNvSpPr>
          <p:nvPr/>
        </p:nvSpPr>
        <p:spPr bwMode="auto">
          <a:xfrm>
            <a:off x="2286000" y="4572000"/>
            <a:ext cx="2209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110851" name="Text Box 259"/>
          <p:cNvSpPr txBox="1">
            <a:spLocks noChangeArrowheads="1"/>
          </p:cNvSpPr>
          <p:nvPr/>
        </p:nvSpPr>
        <p:spPr bwMode="auto">
          <a:xfrm>
            <a:off x="2438400" y="4953000"/>
            <a:ext cx="3521075" cy="946150"/>
          </a:xfrm>
          <a:prstGeom prst="rect">
            <a:avLst/>
          </a:prstGeom>
          <a:noFill/>
          <a:ln w="12700">
            <a:noFill/>
            <a:miter lim="800000"/>
            <a:headEnd type="none" w="lg" len="med"/>
            <a:tailEnd type="none" w="lg" len="med"/>
          </a:ln>
          <a:effectLst/>
        </p:spPr>
        <p:txBody>
          <a:bodyPr>
            <a:spAutoFit/>
          </a:bodyPr>
          <a:lstStyle/>
          <a:p>
            <a:r>
              <a:rPr lang="en-US" b="0"/>
              <a:t>What is the physical-chemical mechanism?</a:t>
            </a:r>
          </a:p>
        </p:txBody>
      </p:sp>
      <p:grpSp>
        <p:nvGrpSpPr>
          <p:cNvPr id="5" name="Group 262"/>
          <p:cNvGrpSpPr>
            <a:grpSpLocks/>
          </p:cNvGrpSpPr>
          <p:nvPr/>
        </p:nvGrpSpPr>
        <p:grpSpPr bwMode="auto">
          <a:xfrm>
            <a:off x="2520950" y="1554163"/>
            <a:ext cx="379413" cy="1073150"/>
            <a:chOff x="1180" y="1335"/>
            <a:chExt cx="915" cy="2590"/>
          </a:xfrm>
        </p:grpSpPr>
        <p:sp>
          <p:nvSpPr>
            <p:cNvPr id="110855" name="Oval 263"/>
            <p:cNvSpPr>
              <a:spLocks noChangeArrowheads="1"/>
            </p:cNvSpPr>
            <p:nvPr/>
          </p:nvSpPr>
          <p:spPr bwMode="auto">
            <a:xfrm>
              <a:off x="1180" y="2485"/>
              <a:ext cx="858" cy="858"/>
            </a:xfrm>
            <a:prstGeom prst="ellipse">
              <a:avLst/>
            </a:prstGeom>
            <a:solidFill>
              <a:schemeClr val="accent2"/>
            </a:solidFill>
            <a:ln w="12700">
              <a:solidFill>
                <a:srgbClr val="000000"/>
              </a:solidFill>
              <a:round/>
              <a:headEnd/>
              <a:tailEnd/>
            </a:ln>
          </p:spPr>
          <p:txBody>
            <a:bodyPr/>
            <a:lstStyle/>
            <a:p>
              <a:endParaRPr lang="en-US"/>
            </a:p>
          </p:txBody>
        </p:sp>
        <p:sp>
          <p:nvSpPr>
            <p:cNvPr id="110856" name="Freeform 264"/>
            <p:cNvSpPr>
              <a:spLocks/>
            </p:cNvSpPr>
            <p:nvPr/>
          </p:nvSpPr>
          <p:spPr bwMode="auto">
            <a:xfrm>
              <a:off x="1484" y="1346"/>
              <a:ext cx="202" cy="1139"/>
            </a:xfrm>
            <a:custGeom>
              <a:avLst/>
              <a:gdLst/>
              <a:ahLst/>
              <a:cxnLst>
                <a:cxn ang="0">
                  <a:pos x="124" y="1126"/>
                </a:cxn>
                <a:cxn ang="0">
                  <a:pos x="122" y="1101"/>
                </a:cxn>
                <a:cxn ang="0">
                  <a:pos x="118" y="1076"/>
                </a:cxn>
                <a:cxn ang="0">
                  <a:pos x="114" y="1055"/>
                </a:cxn>
                <a:cxn ang="0">
                  <a:pos x="109" y="1036"/>
                </a:cxn>
                <a:cxn ang="0">
                  <a:pos x="101" y="1017"/>
                </a:cxn>
                <a:cxn ang="0">
                  <a:pos x="93" y="1000"/>
                </a:cxn>
                <a:cxn ang="0">
                  <a:pos x="84" y="982"/>
                </a:cxn>
                <a:cxn ang="0">
                  <a:pos x="76" y="967"/>
                </a:cxn>
                <a:cxn ang="0">
                  <a:pos x="67" y="952"/>
                </a:cxn>
                <a:cxn ang="0">
                  <a:pos x="57" y="937"/>
                </a:cxn>
                <a:cxn ang="0">
                  <a:pos x="47" y="921"/>
                </a:cxn>
                <a:cxn ang="0">
                  <a:pos x="40" y="906"/>
                </a:cxn>
                <a:cxn ang="0">
                  <a:pos x="30" y="889"/>
                </a:cxn>
                <a:cxn ang="0">
                  <a:pos x="23" y="873"/>
                </a:cxn>
                <a:cxn ang="0">
                  <a:pos x="15" y="854"/>
                </a:cxn>
                <a:cxn ang="0">
                  <a:pos x="9" y="835"/>
                </a:cxn>
                <a:cxn ang="0">
                  <a:pos x="5" y="816"/>
                </a:cxn>
                <a:cxn ang="0">
                  <a:pos x="2" y="793"/>
                </a:cxn>
                <a:cxn ang="0">
                  <a:pos x="0" y="770"/>
                </a:cxn>
                <a:cxn ang="0">
                  <a:pos x="0" y="757"/>
                </a:cxn>
                <a:cxn ang="0">
                  <a:pos x="2" y="732"/>
                </a:cxn>
                <a:cxn ang="0">
                  <a:pos x="5" y="709"/>
                </a:cxn>
                <a:cxn ang="0">
                  <a:pos x="11" y="686"/>
                </a:cxn>
                <a:cxn ang="0">
                  <a:pos x="21" y="665"/>
                </a:cxn>
                <a:cxn ang="0">
                  <a:pos x="32" y="646"/>
                </a:cxn>
                <a:cxn ang="0">
                  <a:pos x="44" y="625"/>
                </a:cxn>
                <a:cxn ang="0">
                  <a:pos x="57" y="608"/>
                </a:cxn>
                <a:cxn ang="0">
                  <a:pos x="70" y="589"/>
                </a:cxn>
                <a:cxn ang="0">
                  <a:pos x="86" y="572"/>
                </a:cxn>
                <a:cxn ang="0">
                  <a:pos x="101" y="553"/>
                </a:cxn>
                <a:cxn ang="0">
                  <a:pos x="116" y="535"/>
                </a:cxn>
                <a:cxn ang="0">
                  <a:pos x="132" y="516"/>
                </a:cxn>
                <a:cxn ang="0">
                  <a:pos x="145" y="497"/>
                </a:cxn>
                <a:cxn ang="0">
                  <a:pos x="158" y="478"/>
                </a:cxn>
                <a:cxn ang="0">
                  <a:pos x="170" y="457"/>
                </a:cxn>
                <a:cxn ang="0">
                  <a:pos x="181" y="436"/>
                </a:cxn>
                <a:cxn ang="0">
                  <a:pos x="191" y="413"/>
                </a:cxn>
                <a:cxn ang="0">
                  <a:pos x="197" y="388"/>
                </a:cxn>
                <a:cxn ang="0">
                  <a:pos x="200" y="361"/>
                </a:cxn>
                <a:cxn ang="0">
                  <a:pos x="202" y="335"/>
                </a:cxn>
                <a:cxn ang="0">
                  <a:pos x="202" y="321"/>
                </a:cxn>
                <a:cxn ang="0">
                  <a:pos x="200" y="295"/>
                </a:cxn>
                <a:cxn ang="0">
                  <a:pos x="197" y="272"/>
                </a:cxn>
                <a:cxn ang="0">
                  <a:pos x="193" y="251"/>
                </a:cxn>
                <a:cxn ang="0">
                  <a:pos x="185" y="232"/>
                </a:cxn>
                <a:cxn ang="0">
                  <a:pos x="179" y="216"/>
                </a:cxn>
                <a:cxn ang="0">
                  <a:pos x="172" y="199"/>
                </a:cxn>
                <a:cxn ang="0">
                  <a:pos x="162" y="186"/>
                </a:cxn>
                <a:cxn ang="0">
                  <a:pos x="153" y="172"/>
                </a:cxn>
                <a:cxn ang="0">
                  <a:pos x="143" y="161"/>
                </a:cxn>
                <a:cxn ang="0">
                  <a:pos x="135" y="147"/>
                </a:cxn>
                <a:cxn ang="0">
                  <a:pos x="126" y="136"/>
                </a:cxn>
                <a:cxn ang="0">
                  <a:pos x="116" y="125"/>
                </a:cxn>
                <a:cxn ang="0">
                  <a:pos x="107" y="111"/>
                </a:cxn>
                <a:cxn ang="0">
                  <a:pos x="99" y="98"/>
                </a:cxn>
                <a:cxn ang="0">
                  <a:pos x="93" y="84"/>
                </a:cxn>
                <a:cxn ang="0">
                  <a:pos x="86" y="69"/>
                </a:cxn>
                <a:cxn ang="0">
                  <a:pos x="82" y="52"/>
                </a:cxn>
                <a:cxn ang="0">
                  <a:pos x="78" y="33"/>
                </a:cxn>
                <a:cxn ang="0">
                  <a:pos x="76" y="12"/>
                </a:cxn>
              </a:cxnLst>
              <a:rect l="0" t="0" r="r" b="b"/>
              <a:pathLst>
                <a:path w="202" h="1139">
                  <a:moveTo>
                    <a:pt x="124" y="1139"/>
                  </a:moveTo>
                  <a:lnTo>
                    <a:pt x="124" y="1126"/>
                  </a:lnTo>
                  <a:lnTo>
                    <a:pt x="124" y="1112"/>
                  </a:lnTo>
                  <a:lnTo>
                    <a:pt x="122" y="1101"/>
                  </a:lnTo>
                  <a:lnTo>
                    <a:pt x="120" y="1087"/>
                  </a:lnTo>
                  <a:lnTo>
                    <a:pt x="118" y="1076"/>
                  </a:lnTo>
                  <a:lnTo>
                    <a:pt x="116" y="1065"/>
                  </a:lnTo>
                  <a:lnTo>
                    <a:pt x="114" y="1055"/>
                  </a:lnTo>
                  <a:lnTo>
                    <a:pt x="111" y="1045"/>
                  </a:lnTo>
                  <a:lnTo>
                    <a:pt x="109" y="1036"/>
                  </a:lnTo>
                  <a:lnTo>
                    <a:pt x="105" y="1026"/>
                  </a:lnTo>
                  <a:lnTo>
                    <a:pt x="101" y="1017"/>
                  </a:lnTo>
                  <a:lnTo>
                    <a:pt x="97" y="1007"/>
                  </a:lnTo>
                  <a:lnTo>
                    <a:pt x="93" y="1000"/>
                  </a:lnTo>
                  <a:lnTo>
                    <a:pt x="90" y="990"/>
                  </a:lnTo>
                  <a:lnTo>
                    <a:pt x="84" y="982"/>
                  </a:lnTo>
                  <a:lnTo>
                    <a:pt x="80" y="975"/>
                  </a:lnTo>
                  <a:lnTo>
                    <a:pt x="76" y="967"/>
                  </a:lnTo>
                  <a:lnTo>
                    <a:pt x="70" y="959"/>
                  </a:lnTo>
                  <a:lnTo>
                    <a:pt x="67" y="952"/>
                  </a:lnTo>
                  <a:lnTo>
                    <a:pt x="63" y="944"/>
                  </a:lnTo>
                  <a:lnTo>
                    <a:pt x="57" y="937"/>
                  </a:lnTo>
                  <a:lnTo>
                    <a:pt x="53" y="929"/>
                  </a:lnTo>
                  <a:lnTo>
                    <a:pt x="47" y="921"/>
                  </a:lnTo>
                  <a:lnTo>
                    <a:pt x="44" y="914"/>
                  </a:lnTo>
                  <a:lnTo>
                    <a:pt x="40" y="906"/>
                  </a:lnTo>
                  <a:lnTo>
                    <a:pt x="34" y="898"/>
                  </a:lnTo>
                  <a:lnTo>
                    <a:pt x="30" y="889"/>
                  </a:lnTo>
                  <a:lnTo>
                    <a:pt x="26" y="881"/>
                  </a:lnTo>
                  <a:lnTo>
                    <a:pt x="23" y="873"/>
                  </a:lnTo>
                  <a:lnTo>
                    <a:pt x="19" y="864"/>
                  </a:lnTo>
                  <a:lnTo>
                    <a:pt x="15" y="854"/>
                  </a:lnTo>
                  <a:lnTo>
                    <a:pt x="13" y="845"/>
                  </a:lnTo>
                  <a:lnTo>
                    <a:pt x="9" y="835"/>
                  </a:lnTo>
                  <a:lnTo>
                    <a:pt x="7" y="826"/>
                  </a:lnTo>
                  <a:lnTo>
                    <a:pt x="5" y="816"/>
                  </a:lnTo>
                  <a:lnTo>
                    <a:pt x="4" y="805"/>
                  </a:lnTo>
                  <a:lnTo>
                    <a:pt x="2" y="793"/>
                  </a:lnTo>
                  <a:lnTo>
                    <a:pt x="0" y="782"/>
                  </a:lnTo>
                  <a:lnTo>
                    <a:pt x="0" y="770"/>
                  </a:lnTo>
                  <a:lnTo>
                    <a:pt x="0" y="757"/>
                  </a:lnTo>
                  <a:lnTo>
                    <a:pt x="0" y="757"/>
                  </a:lnTo>
                  <a:lnTo>
                    <a:pt x="0" y="744"/>
                  </a:lnTo>
                  <a:lnTo>
                    <a:pt x="2" y="732"/>
                  </a:lnTo>
                  <a:lnTo>
                    <a:pt x="4" y="721"/>
                  </a:lnTo>
                  <a:lnTo>
                    <a:pt x="5" y="709"/>
                  </a:lnTo>
                  <a:lnTo>
                    <a:pt x="9" y="698"/>
                  </a:lnTo>
                  <a:lnTo>
                    <a:pt x="11" y="686"/>
                  </a:lnTo>
                  <a:lnTo>
                    <a:pt x="17" y="675"/>
                  </a:lnTo>
                  <a:lnTo>
                    <a:pt x="21" y="665"/>
                  </a:lnTo>
                  <a:lnTo>
                    <a:pt x="26" y="656"/>
                  </a:lnTo>
                  <a:lnTo>
                    <a:pt x="32" y="646"/>
                  </a:lnTo>
                  <a:lnTo>
                    <a:pt x="38" y="635"/>
                  </a:lnTo>
                  <a:lnTo>
                    <a:pt x="44" y="625"/>
                  </a:lnTo>
                  <a:lnTo>
                    <a:pt x="49" y="617"/>
                  </a:lnTo>
                  <a:lnTo>
                    <a:pt x="57" y="608"/>
                  </a:lnTo>
                  <a:lnTo>
                    <a:pt x="65" y="598"/>
                  </a:lnTo>
                  <a:lnTo>
                    <a:pt x="70" y="589"/>
                  </a:lnTo>
                  <a:lnTo>
                    <a:pt x="78" y="579"/>
                  </a:lnTo>
                  <a:lnTo>
                    <a:pt x="86" y="572"/>
                  </a:lnTo>
                  <a:lnTo>
                    <a:pt x="93" y="562"/>
                  </a:lnTo>
                  <a:lnTo>
                    <a:pt x="101" y="553"/>
                  </a:lnTo>
                  <a:lnTo>
                    <a:pt x="109" y="545"/>
                  </a:lnTo>
                  <a:lnTo>
                    <a:pt x="116" y="535"/>
                  </a:lnTo>
                  <a:lnTo>
                    <a:pt x="124" y="526"/>
                  </a:lnTo>
                  <a:lnTo>
                    <a:pt x="132" y="516"/>
                  </a:lnTo>
                  <a:lnTo>
                    <a:pt x="137" y="507"/>
                  </a:lnTo>
                  <a:lnTo>
                    <a:pt x="145" y="497"/>
                  </a:lnTo>
                  <a:lnTo>
                    <a:pt x="153" y="488"/>
                  </a:lnTo>
                  <a:lnTo>
                    <a:pt x="158" y="478"/>
                  </a:lnTo>
                  <a:lnTo>
                    <a:pt x="164" y="468"/>
                  </a:lnTo>
                  <a:lnTo>
                    <a:pt x="170" y="457"/>
                  </a:lnTo>
                  <a:lnTo>
                    <a:pt x="176" y="446"/>
                  </a:lnTo>
                  <a:lnTo>
                    <a:pt x="181" y="436"/>
                  </a:lnTo>
                  <a:lnTo>
                    <a:pt x="185" y="425"/>
                  </a:lnTo>
                  <a:lnTo>
                    <a:pt x="191" y="413"/>
                  </a:lnTo>
                  <a:lnTo>
                    <a:pt x="193" y="402"/>
                  </a:lnTo>
                  <a:lnTo>
                    <a:pt x="197" y="388"/>
                  </a:lnTo>
                  <a:lnTo>
                    <a:pt x="198" y="375"/>
                  </a:lnTo>
                  <a:lnTo>
                    <a:pt x="200" y="361"/>
                  </a:lnTo>
                  <a:lnTo>
                    <a:pt x="202" y="348"/>
                  </a:lnTo>
                  <a:lnTo>
                    <a:pt x="202" y="335"/>
                  </a:lnTo>
                  <a:lnTo>
                    <a:pt x="202" y="335"/>
                  </a:lnTo>
                  <a:lnTo>
                    <a:pt x="202" y="321"/>
                  </a:lnTo>
                  <a:lnTo>
                    <a:pt x="202" y="308"/>
                  </a:lnTo>
                  <a:lnTo>
                    <a:pt x="200" y="295"/>
                  </a:lnTo>
                  <a:lnTo>
                    <a:pt x="198" y="283"/>
                  </a:lnTo>
                  <a:lnTo>
                    <a:pt x="197" y="272"/>
                  </a:lnTo>
                  <a:lnTo>
                    <a:pt x="195" y="260"/>
                  </a:lnTo>
                  <a:lnTo>
                    <a:pt x="193" y="251"/>
                  </a:lnTo>
                  <a:lnTo>
                    <a:pt x="189" y="241"/>
                  </a:lnTo>
                  <a:lnTo>
                    <a:pt x="185" y="232"/>
                  </a:lnTo>
                  <a:lnTo>
                    <a:pt x="183" y="224"/>
                  </a:lnTo>
                  <a:lnTo>
                    <a:pt x="179" y="216"/>
                  </a:lnTo>
                  <a:lnTo>
                    <a:pt x="176" y="207"/>
                  </a:lnTo>
                  <a:lnTo>
                    <a:pt x="172" y="199"/>
                  </a:lnTo>
                  <a:lnTo>
                    <a:pt x="166" y="193"/>
                  </a:lnTo>
                  <a:lnTo>
                    <a:pt x="162" y="186"/>
                  </a:lnTo>
                  <a:lnTo>
                    <a:pt x="158" y="180"/>
                  </a:lnTo>
                  <a:lnTo>
                    <a:pt x="153" y="172"/>
                  </a:lnTo>
                  <a:lnTo>
                    <a:pt x="149" y="167"/>
                  </a:lnTo>
                  <a:lnTo>
                    <a:pt x="143" y="161"/>
                  </a:lnTo>
                  <a:lnTo>
                    <a:pt x="139" y="153"/>
                  </a:lnTo>
                  <a:lnTo>
                    <a:pt x="135" y="147"/>
                  </a:lnTo>
                  <a:lnTo>
                    <a:pt x="130" y="142"/>
                  </a:lnTo>
                  <a:lnTo>
                    <a:pt x="126" y="136"/>
                  </a:lnTo>
                  <a:lnTo>
                    <a:pt x="120" y="130"/>
                  </a:lnTo>
                  <a:lnTo>
                    <a:pt x="116" y="125"/>
                  </a:lnTo>
                  <a:lnTo>
                    <a:pt x="112" y="117"/>
                  </a:lnTo>
                  <a:lnTo>
                    <a:pt x="107" y="111"/>
                  </a:lnTo>
                  <a:lnTo>
                    <a:pt x="103" y="105"/>
                  </a:lnTo>
                  <a:lnTo>
                    <a:pt x="99" y="98"/>
                  </a:lnTo>
                  <a:lnTo>
                    <a:pt x="95" y="90"/>
                  </a:lnTo>
                  <a:lnTo>
                    <a:pt x="93" y="84"/>
                  </a:lnTo>
                  <a:lnTo>
                    <a:pt x="90" y="77"/>
                  </a:lnTo>
                  <a:lnTo>
                    <a:pt x="86" y="69"/>
                  </a:lnTo>
                  <a:lnTo>
                    <a:pt x="84" y="60"/>
                  </a:lnTo>
                  <a:lnTo>
                    <a:pt x="82" y="52"/>
                  </a:lnTo>
                  <a:lnTo>
                    <a:pt x="80" y="42"/>
                  </a:lnTo>
                  <a:lnTo>
                    <a:pt x="78" y="33"/>
                  </a:lnTo>
                  <a:lnTo>
                    <a:pt x="76" y="23"/>
                  </a:lnTo>
                  <a:lnTo>
                    <a:pt x="76" y="12"/>
                  </a:lnTo>
                  <a:lnTo>
                    <a:pt x="76" y="0"/>
                  </a:lnTo>
                </a:path>
              </a:pathLst>
            </a:custGeom>
            <a:noFill/>
            <a:ln w="23813">
              <a:solidFill>
                <a:schemeClr val="tx2"/>
              </a:solidFill>
              <a:prstDash val="solid"/>
              <a:round/>
              <a:headEnd/>
              <a:tailEnd/>
            </a:ln>
          </p:spPr>
          <p:txBody>
            <a:bodyPr/>
            <a:lstStyle/>
            <a:p>
              <a:endParaRPr lang="en-US"/>
            </a:p>
          </p:txBody>
        </p:sp>
        <p:sp>
          <p:nvSpPr>
            <p:cNvPr id="110857" name="Freeform 265"/>
            <p:cNvSpPr>
              <a:spLocks/>
            </p:cNvSpPr>
            <p:nvPr/>
          </p:nvSpPr>
          <p:spPr bwMode="auto">
            <a:xfrm>
              <a:off x="1656" y="2416"/>
              <a:ext cx="439" cy="61"/>
            </a:xfrm>
            <a:custGeom>
              <a:avLst/>
              <a:gdLst/>
              <a:ahLst/>
              <a:cxnLst>
                <a:cxn ang="0">
                  <a:pos x="0" y="61"/>
                </a:cxn>
                <a:cxn ang="0">
                  <a:pos x="0" y="56"/>
                </a:cxn>
                <a:cxn ang="0">
                  <a:pos x="4" y="52"/>
                </a:cxn>
                <a:cxn ang="0">
                  <a:pos x="5" y="46"/>
                </a:cxn>
                <a:cxn ang="0">
                  <a:pos x="11" y="42"/>
                </a:cxn>
                <a:cxn ang="0">
                  <a:pos x="17" y="38"/>
                </a:cxn>
                <a:cxn ang="0">
                  <a:pos x="23" y="35"/>
                </a:cxn>
                <a:cxn ang="0">
                  <a:pos x="30" y="31"/>
                </a:cxn>
                <a:cxn ang="0">
                  <a:pos x="40" y="27"/>
                </a:cxn>
                <a:cxn ang="0">
                  <a:pos x="49" y="25"/>
                </a:cxn>
                <a:cxn ang="0">
                  <a:pos x="59" y="21"/>
                </a:cxn>
                <a:cxn ang="0">
                  <a:pos x="70" y="19"/>
                </a:cxn>
                <a:cxn ang="0">
                  <a:pos x="82" y="17"/>
                </a:cxn>
                <a:cxn ang="0">
                  <a:pos x="93" y="14"/>
                </a:cxn>
                <a:cxn ang="0">
                  <a:pos x="107" y="12"/>
                </a:cxn>
                <a:cxn ang="0">
                  <a:pos x="120" y="10"/>
                </a:cxn>
                <a:cxn ang="0">
                  <a:pos x="133" y="10"/>
                </a:cxn>
                <a:cxn ang="0">
                  <a:pos x="147" y="8"/>
                </a:cxn>
                <a:cxn ang="0">
                  <a:pos x="162" y="6"/>
                </a:cxn>
                <a:cxn ang="0">
                  <a:pos x="176" y="6"/>
                </a:cxn>
                <a:cxn ang="0">
                  <a:pos x="191" y="4"/>
                </a:cxn>
                <a:cxn ang="0">
                  <a:pos x="206" y="4"/>
                </a:cxn>
                <a:cxn ang="0">
                  <a:pos x="221" y="2"/>
                </a:cxn>
                <a:cxn ang="0">
                  <a:pos x="237" y="2"/>
                </a:cxn>
                <a:cxn ang="0">
                  <a:pos x="250" y="2"/>
                </a:cxn>
                <a:cxn ang="0">
                  <a:pos x="265" y="2"/>
                </a:cxn>
                <a:cxn ang="0">
                  <a:pos x="281" y="2"/>
                </a:cxn>
                <a:cxn ang="0">
                  <a:pos x="296" y="2"/>
                </a:cxn>
                <a:cxn ang="0">
                  <a:pos x="309" y="2"/>
                </a:cxn>
                <a:cxn ang="0">
                  <a:pos x="325" y="0"/>
                </a:cxn>
                <a:cxn ang="0">
                  <a:pos x="338" y="2"/>
                </a:cxn>
                <a:cxn ang="0">
                  <a:pos x="351" y="2"/>
                </a:cxn>
                <a:cxn ang="0">
                  <a:pos x="363" y="2"/>
                </a:cxn>
                <a:cxn ang="0">
                  <a:pos x="374" y="2"/>
                </a:cxn>
                <a:cxn ang="0">
                  <a:pos x="386" y="2"/>
                </a:cxn>
                <a:cxn ang="0">
                  <a:pos x="397" y="2"/>
                </a:cxn>
                <a:cxn ang="0">
                  <a:pos x="407" y="2"/>
                </a:cxn>
                <a:cxn ang="0">
                  <a:pos x="416" y="2"/>
                </a:cxn>
                <a:cxn ang="0">
                  <a:pos x="426" y="2"/>
                </a:cxn>
                <a:cxn ang="0">
                  <a:pos x="434" y="2"/>
                </a:cxn>
                <a:cxn ang="0">
                  <a:pos x="439" y="2"/>
                </a:cxn>
              </a:cxnLst>
              <a:rect l="0" t="0" r="r" b="b"/>
              <a:pathLst>
                <a:path w="439" h="61">
                  <a:moveTo>
                    <a:pt x="0" y="61"/>
                  </a:moveTo>
                  <a:lnTo>
                    <a:pt x="0" y="56"/>
                  </a:lnTo>
                  <a:lnTo>
                    <a:pt x="4" y="52"/>
                  </a:lnTo>
                  <a:lnTo>
                    <a:pt x="5" y="46"/>
                  </a:lnTo>
                  <a:lnTo>
                    <a:pt x="11" y="42"/>
                  </a:lnTo>
                  <a:lnTo>
                    <a:pt x="17" y="38"/>
                  </a:lnTo>
                  <a:lnTo>
                    <a:pt x="23" y="35"/>
                  </a:lnTo>
                  <a:lnTo>
                    <a:pt x="30" y="31"/>
                  </a:lnTo>
                  <a:lnTo>
                    <a:pt x="40" y="27"/>
                  </a:lnTo>
                  <a:lnTo>
                    <a:pt x="49" y="25"/>
                  </a:lnTo>
                  <a:lnTo>
                    <a:pt x="59" y="21"/>
                  </a:lnTo>
                  <a:lnTo>
                    <a:pt x="70" y="19"/>
                  </a:lnTo>
                  <a:lnTo>
                    <a:pt x="82" y="17"/>
                  </a:lnTo>
                  <a:lnTo>
                    <a:pt x="93" y="14"/>
                  </a:lnTo>
                  <a:lnTo>
                    <a:pt x="107" y="12"/>
                  </a:lnTo>
                  <a:lnTo>
                    <a:pt x="120" y="10"/>
                  </a:lnTo>
                  <a:lnTo>
                    <a:pt x="133" y="10"/>
                  </a:lnTo>
                  <a:lnTo>
                    <a:pt x="147" y="8"/>
                  </a:lnTo>
                  <a:lnTo>
                    <a:pt x="162" y="6"/>
                  </a:lnTo>
                  <a:lnTo>
                    <a:pt x="176" y="6"/>
                  </a:lnTo>
                  <a:lnTo>
                    <a:pt x="191" y="4"/>
                  </a:lnTo>
                  <a:lnTo>
                    <a:pt x="206" y="4"/>
                  </a:lnTo>
                  <a:lnTo>
                    <a:pt x="221" y="2"/>
                  </a:lnTo>
                  <a:lnTo>
                    <a:pt x="237" y="2"/>
                  </a:lnTo>
                  <a:lnTo>
                    <a:pt x="250" y="2"/>
                  </a:lnTo>
                  <a:lnTo>
                    <a:pt x="265" y="2"/>
                  </a:lnTo>
                  <a:lnTo>
                    <a:pt x="281" y="2"/>
                  </a:lnTo>
                  <a:lnTo>
                    <a:pt x="296" y="2"/>
                  </a:lnTo>
                  <a:lnTo>
                    <a:pt x="309" y="2"/>
                  </a:lnTo>
                  <a:lnTo>
                    <a:pt x="325" y="0"/>
                  </a:lnTo>
                  <a:lnTo>
                    <a:pt x="338" y="2"/>
                  </a:lnTo>
                  <a:lnTo>
                    <a:pt x="351" y="2"/>
                  </a:lnTo>
                  <a:lnTo>
                    <a:pt x="363" y="2"/>
                  </a:lnTo>
                  <a:lnTo>
                    <a:pt x="374" y="2"/>
                  </a:lnTo>
                  <a:lnTo>
                    <a:pt x="386" y="2"/>
                  </a:lnTo>
                  <a:lnTo>
                    <a:pt x="397" y="2"/>
                  </a:lnTo>
                  <a:lnTo>
                    <a:pt x="407" y="2"/>
                  </a:lnTo>
                  <a:lnTo>
                    <a:pt x="416" y="2"/>
                  </a:lnTo>
                  <a:lnTo>
                    <a:pt x="426" y="2"/>
                  </a:lnTo>
                  <a:lnTo>
                    <a:pt x="434" y="2"/>
                  </a:lnTo>
                  <a:lnTo>
                    <a:pt x="439" y="2"/>
                  </a:lnTo>
                </a:path>
              </a:pathLst>
            </a:custGeom>
            <a:noFill/>
            <a:ln w="23813">
              <a:solidFill>
                <a:schemeClr val="accent1"/>
              </a:solidFill>
              <a:prstDash val="solid"/>
              <a:round/>
              <a:headEnd/>
              <a:tailEnd/>
            </a:ln>
          </p:spPr>
          <p:txBody>
            <a:bodyPr/>
            <a:lstStyle/>
            <a:p>
              <a:endParaRPr lang="en-US"/>
            </a:p>
          </p:txBody>
        </p:sp>
        <p:sp>
          <p:nvSpPr>
            <p:cNvPr id="110858" name="Oval 266"/>
            <p:cNvSpPr>
              <a:spLocks noChangeArrowheads="1"/>
            </p:cNvSpPr>
            <p:nvPr/>
          </p:nvSpPr>
          <p:spPr bwMode="auto">
            <a:xfrm>
              <a:off x="1346" y="3076"/>
              <a:ext cx="155" cy="160"/>
            </a:xfrm>
            <a:prstGeom prst="ellipse">
              <a:avLst/>
            </a:prstGeom>
            <a:solidFill>
              <a:schemeClr val="accent1"/>
            </a:solidFill>
            <a:ln w="12700">
              <a:solidFill>
                <a:srgbClr val="000000"/>
              </a:solidFill>
              <a:round/>
              <a:headEnd/>
              <a:tailEnd/>
            </a:ln>
          </p:spPr>
          <p:txBody>
            <a:bodyPr/>
            <a:lstStyle/>
            <a:p>
              <a:endParaRPr lang="en-US"/>
            </a:p>
          </p:txBody>
        </p:sp>
        <p:sp>
          <p:nvSpPr>
            <p:cNvPr id="110859" name="Oval 267"/>
            <p:cNvSpPr>
              <a:spLocks noChangeArrowheads="1"/>
            </p:cNvSpPr>
            <p:nvPr/>
          </p:nvSpPr>
          <p:spPr bwMode="auto">
            <a:xfrm>
              <a:off x="1608" y="3079"/>
              <a:ext cx="143" cy="149"/>
            </a:xfrm>
            <a:prstGeom prst="ellipse">
              <a:avLst/>
            </a:prstGeom>
            <a:solidFill>
              <a:schemeClr val="accent1"/>
            </a:solidFill>
            <a:ln w="12700">
              <a:solidFill>
                <a:srgbClr val="000000"/>
              </a:solidFill>
              <a:round/>
              <a:headEnd/>
              <a:tailEnd/>
            </a:ln>
          </p:spPr>
          <p:txBody>
            <a:bodyPr/>
            <a:lstStyle/>
            <a:p>
              <a:endParaRPr lang="en-US"/>
            </a:p>
          </p:txBody>
        </p:sp>
        <p:sp>
          <p:nvSpPr>
            <p:cNvPr id="110860" name="Freeform 268"/>
            <p:cNvSpPr>
              <a:spLocks/>
            </p:cNvSpPr>
            <p:nvPr/>
          </p:nvSpPr>
          <p:spPr bwMode="auto">
            <a:xfrm>
              <a:off x="1447" y="3358"/>
              <a:ext cx="176" cy="567"/>
            </a:xfrm>
            <a:custGeom>
              <a:avLst/>
              <a:gdLst/>
              <a:ahLst/>
              <a:cxnLst>
                <a:cxn ang="0">
                  <a:pos x="174" y="15"/>
                </a:cxn>
                <a:cxn ang="0">
                  <a:pos x="176" y="42"/>
                </a:cxn>
                <a:cxn ang="0">
                  <a:pos x="174" y="65"/>
                </a:cxn>
                <a:cxn ang="0">
                  <a:pos x="172" y="84"/>
                </a:cxn>
                <a:cxn ang="0">
                  <a:pos x="169" y="101"/>
                </a:cxn>
                <a:cxn ang="0">
                  <a:pos x="165" y="117"/>
                </a:cxn>
                <a:cxn ang="0">
                  <a:pos x="159" y="128"/>
                </a:cxn>
                <a:cxn ang="0">
                  <a:pos x="153" y="138"/>
                </a:cxn>
                <a:cxn ang="0">
                  <a:pos x="148" y="147"/>
                </a:cxn>
                <a:cxn ang="0">
                  <a:pos x="140" y="157"/>
                </a:cxn>
                <a:cxn ang="0">
                  <a:pos x="134" y="164"/>
                </a:cxn>
                <a:cxn ang="0">
                  <a:pos x="127" y="172"/>
                </a:cxn>
                <a:cxn ang="0">
                  <a:pos x="121" y="180"/>
                </a:cxn>
                <a:cxn ang="0">
                  <a:pos x="113" y="189"/>
                </a:cxn>
                <a:cxn ang="0">
                  <a:pos x="107" y="201"/>
                </a:cxn>
                <a:cxn ang="0">
                  <a:pos x="104" y="214"/>
                </a:cxn>
                <a:cxn ang="0">
                  <a:pos x="98" y="227"/>
                </a:cxn>
                <a:cxn ang="0">
                  <a:pos x="94" y="247"/>
                </a:cxn>
                <a:cxn ang="0">
                  <a:pos x="92" y="266"/>
                </a:cxn>
                <a:cxn ang="0">
                  <a:pos x="90" y="290"/>
                </a:cxn>
                <a:cxn ang="0">
                  <a:pos x="90" y="304"/>
                </a:cxn>
                <a:cxn ang="0">
                  <a:pos x="90" y="331"/>
                </a:cxn>
                <a:cxn ang="0">
                  <a:pos x="88" y="355"/>
                </a:cxn>
                <a:cxn ang="0">
                  <a:pos x="84" y="378"/>
                </a:cxn>
                <a:cxn ang="0">
                  <a:pos x="81" y="401"/>
                </a:cxn>
                <a:cxn ang="0">
                  <a:pos x="77" y="420"/>
                </a:cxn>
                <a:cxn ang="0">
                  <a:pos x="71" y="439"/>
                </a:cxn>
                <a:cxn ang="0">
                  <a:pos x="65" y="455"/>
                </a:cxn>
                <a:cxn ang="0">
                  <a:pos x="58" y="470"/>
                </a:cxn>
                <a:cxn ang="0">
                  <a:pos x="52" y="485"/>
                </a:cxn>
                <a:cxn ang="0">
                  <a:pos x="46" y="497"/>
                </a:cxn>
                <a:cxn ang="0">
                  <a:pos x="39" y="508"/>
                </a:cxn>
                <a:cxn ang="0">
                  <a:pos x="33" y="518"/>
                </a:cxn>
                <a:cxn ang="0">
                  <a:pos x="25" y="527"/>
                </a:cxn>
                <a:cxn ang="0">
                  <a:pos x="20" y="535"/>
                </a:cxn>
                <a:cxn ang="0">
                  <a:pos x="14" y="543"/>
                </a:cxn>
                <a:cxn ang="0">
                  <a:pos x="10" y="548"/>
                </a:cxn>
                <a:cxn ang="0">
                  <a:pos x="6" y="554"/>
                </a:cxn>
                <a:cxn ang="0">
                  <a:pos x="2" y="560"/>
                </a:cxn>
                <a:cxn ang="0">
                  <a:pos x="0" y="564"/>
                </a:cxn>
                <a:cxn ang="0">
                  <a:pos x="0" y="567"/>
                </a:cxn>
              </a:cxnLst>
              <a:rect l="0" t="0" r="r" b="b"/>
              <a:pathLst>
                <a:path w="176" h="567">
                  <a:moveTo>
                    <a:pt x="174" y="0"/>
                  </a:moveTo>
                  <a:lnTo>
                    <a:pt x="174" y="15"/>
                  </a:lnTo>
                  <a:lnTo>
                    <a:pt x="176" y="29"/>
                  </a:lnTo>
                  <a:lnTo>
                    <a:pt x="176" y="42"/>
                  </a:lnTo>
                  <a:lnTo>
                    <a:pt x="174" y="54"/>
                  </a:lnTo>
                  <a:lnTo>
                    <a:pt x="174" y="65"/>
                  </a:lnTo>
                  <a:lnTo>
                    <a:pt x="174" y="75"/>
                  </a:lnTo>
                  <a:lnTo>
                    <a:pt x="172" y="84"/>
                  </a:lnTo>
                  <a:lnTo>
                    <a:pt x="170" y="94"/>
                  </a:lnTo>
                  <a:lnTo>
                    <a:pt x="169" y="101"/>
                  </a:lnTo>
                  <a:lnTo>
                    <a:pt x="167" y="109"/>
                  </a:lnTo>
                  <a:lnTo>
                    <a:pt x="165" y="117"/>
                  </a:lnTo>
                  <a:lnTo>
                    <a:pt x="163" y="122"/>
                  </a:lnTo>
                  <a:lnTo>
                    <a:pt x="159" y="128"/>
                  </a:lnTo>
                  <a:lnTo>
                    <a:pt x="157" y="134"/>
                  </a:lnTo>
                  <a:lnTo>
                    <a:pt x="153" y="138"/>
                  </a:lnTo>
                  <a:lnTo>
                    <a:pt x="151" y="143"/>
                  </a:lnTo>
                  <a:lnTo>
                    <a:pt x="148" y="147"/>
                  </a:lnTo>
                  <a:lnTo>
                    <a:pt x="144" y="151"/>
                  </a:lnTo>
                  <a:lnTo>
                    <a:pt x="140" y="157"/>
                  </a:lnTo>
                  <a:lnTo>
                    <a:pt x="138" y="161"/>
                  </a:lnTo>
                  <a:lnTo>
                    <a:pt x="134" y="164"/>
                  </a:lnTo>
                  <a:lnTo>
                    <a:pt x="130" y="168"/>
                  </a:lnTo>
                  <a:lnTo>
                    <a:pt x="127" y="172"/>
                  </a:lnTo>
                  <a:lnTo>
                    <a:pt x="123" y="176"/>
                  </a:lnTo>
                  <a:lnTo>
                    <a:pt x="121" y="180"/>
                  </a:lnTo>
                  <a:lnTo>
                    <a:pt x="117" y="185"/>
                  </a:lnTo>
                  <a:lnTo>
                    <a:pt x="113" y="189"/>
                  </a:lnTo>
                  <a:lnTo>
                    <a:pt x="111" y="195"/>
                  </a:lnTo>
                  <a:lnTo>
                    <a:pt x="107" y="201"/>
                  </a:lnTo>
                  <a:lnTo>
                    <a:pt x="106" y="206"/>
                  </a:lnTo>
                  <a:lnTo>
                    <a:pt x="104" y="214"/>
                  </a:lnTo>
                  <a:lnTo>
                    <a:pt x="100" y="220"/>
                  </a:lnTo>
                  <a:lnTo>
                    <a:pt x="98" y="227"/>
                  </a:lnTo>
                  <a:lnTo>
                    <a:pt x="96" y="237"/>
                  </a:lnTo>
                  <a:lnTo>
                    <a:pt x="94" y="247"/>
                  </a:lnTo>
                  <a:lnTo>
                    <a:pt x="92" y="256"/>
                  </a:lnTo>
                  <a:lnTo>
                    <a:pt x="92" y="266"/>
                  </a:lnTo>
                  <a:lnTo>
                    <a:pt x="90" y="277"/>
                  </a:lnTo>
                  <a:lnTo>
                    <a:pt x="90" y="290"/>
                  </a:lnTo>
                  <a:lnTo>
                    <a:pt x="90" y="304"/>
                  </a:lnTo>
                  <a:lnTo>
                    <a:pt x="90" y="304"/>
                  </a:lnTo>
                  <a:lnTo>
                    <a:pt x="90" y="317"/>
                  </a:lnTo>
                  <a:lnTo>
                    <a:pt x="90" y="331"/>
                  </a:lnTo>
                  <a:lnTo>
                    <a:pt x="88" y="344"/>
                  </a:lnTo>
                  <a:lnTo>
                    <a:pt x="88" y="355"/>
                  </a:lnTo>
                  <a:lnTo>
                    <a:pt x="86" y="369"/>
                  </a:lnTo>
                  <a:lnTo>
                    <a:pt x="84" y="378"/>
                  </a:lnTo>
                  <a:lnTo>
                    <a:pt x="83" y="390"/>
                  </a:lnTo>
                  <a:lnTo>
                    <a:pt x="81" y="401"/>
                  </a:lnTo>
                  <a:lnTo>
                    <a:pt x="79" y="411"/>
                  </a:lnTo>
                  <a:lnTo>
                    <a:pt x="77" y="420"/>
                  </a:lnTo>
                  <a:lnTo>
                    <a:pt x="73" y="430"/>
                  </a:lnTo>
                  <a:lnTo>
                    <a:pt x="71" y="439"/>
                  </a:lnTo>
                  <a:lnTo>
                    <a:pt x="67" y="447"/>
                  </a:lnTo>
                  <a:lnTo>
                    <a:pt x="65" y="455"/>
                  </a:lnTo>
                  <a:lnTo>
                    <a:pt x="62" y="464"/>
                  </a:lnTo>
                  <a:lnTo>
                    <a:pt x="58" y="470"/>
                  </a:lnTo>
                  <a:lnTo>
                    <a:pt x="56" y="478"/>
                  </a:lnTo>
                  <a:lnTo>
                    <a:pt x="52" y="485"/>
                  </a:lnTo>
                  <a:lnTo>
                    <a:pt x="48" y="491"/>
                  </a:lnTo>
                  <a:lnTo>
                    <a:pt x="46" y="497"/>
                  </a:lnTo>
                  <a:lnTo>
                    <a:pt x="42" y="503"/>
                  </a:lnTo>
                  <a:lnTo>
                    <a:pt x="39" y="508"/>
                  </a:lnTo>
                  <a:lnTo>
                    <a:pt x="35" y="514"/>
                  </a:lnTo>
                  <a:lnTo>
                    <a:pt x="33" y="518"/>
                  </a:lnTo>
                  <a:lnTo>
                    <a:pt x="29" y="524"/>
                  </a:lnTo>
                  <a:lnTo>
                    <a:pt x="25" y="527"/>
                  </a:lnTo>
                  <a:lnTo>
                    <a:pt x="23" y="531"/>
                  </a:lnTo>
                  <a:lnTo>
                    <a:pt x="20" y="535"/>
                  </a:lnTo>
                  <a:lnTo>
                    <a:pt x="18" y="539"/>
                  </a:lnTo>
                  <a:lnTo>
                    <a:pt x="14" y="543"/>
                  </a:lnTo>
                  <a:lnTo>
                    <a:pt x="12" y="546"/>
                  </a:lnTo>
                  <a:lnTo>
                    <a:pt x="10" y="548"/>
                  </a:lnTo>
                  <a:lnTo>
                    <a:pt x="8" y="552"/>
                  </a:lnTo>
                  <a:lnTo>
                    <a:pt x="6" y="554"/>
                  </a:lnTo>
                  <a:lnTo>
                    <a:pt x="4" y="558"/>
                  </a:lnTo>
                  <a:lnTo>
                    <a:pt x="2" y="560"/>
                  </a:lnTo>
                  <a:lnTo>
                    <a:pt x="2" y="562"/>
                  </a:lnTo>
                  <a:lnTo>
                    <a:pt x="0" y="564"/>
                  </a:lnTo>
                  <a:lnTo>
                    <a:pt x="0" y="566"/>
                  </a:lnTo>
                  <a:lnTo>
                    <a:pt x="0" y="567"/>
                  </a:lnTo>
                </a:path>
              </a:pathLst>
            </a:custGeom>
            <a:noFill/>
            <a:ln w="38100" cmpd="sng">
              <a:solidFill>
                <a:schemeClr val="tx2"/>
              </a:solidFill>
              <a:prstDash val="solid"/>
              <a:round/>
              <a:headEnd/>
              <a:tailEnd/>
            </a:ln>
          </p:spPr>
          <p:txBody>
            <a:bodyPr/>
            <a:lstStyle/>
            <a:p>
              <a:endParaRPr lang="en-US"/>
            </a:p>
          </p:txBody>
        </p:sp>
        <p:sp>
          <p:nvSpPr>
            <p:cNvPr id="110861" name="Line 269"/>
            <p:cNvSpPr>
              <a:spLocks noChangeShapeType="1"/>
            </p:cNvSpPr>
            <p:nvPr/>
          </p:nvSpPr>
          <p:spPr bwMode="auto">
            <a:xfrm>
              <a:off x="1531" y="1335"/>
              <a:ext cx="54" cy="1"/>
            </a:xfrm>
            <a:prstGeom prst="line">
              <a:avLst/>
            </a:prstGeom>
            <a:noFill/>
            <a:ln w="3175">
              <a:solidFill>
                <a:schemeClr val="tx2"/>
              </a:solidFill>
              <a:round/>
              <a:headEnd/>
              <a:tailEnd/>
            </a:ln>
          </p:spPr>
          <p:txBody>
            <a:bodyPr/>
            <a:lstStyle/>
            <a:p>
              <a:endParaRPr lang="en-US"/>
            </a:p>
          </p:txBody>
        </p:sp>
        <p:sp>
          <p:nvSpPr>
            <p:cNvPr id="110862" name="Line 270"/>
            <p:cNvSpPr>
              <a:spLocks noChangeShapeType="1"/>
            </p:cNvSpPr>
            <p:nvPr/>
          </p:nvSpPr>
          <p:spPr bwMode="auto">
            <a:xfrm>
              <a:off x="1535" y="1367"/>
              <a:ext cx="54" cy="1"/>
            </a:xfrm>
            <a:prstGeom prst="line">
              <a:avLst/>
            </a:prstGeom>
            <a:noFill/>
            <a:ln w="3175">
              <a:solidFill>
                <a:schemeClr val="tx2"/>
              </a:solidFill>
              <a:round/>
              <a:headEnd/>
              <a:tailEnd/>
            </a:ln>
          </p:spPr>
          <p:txBody>
            <a:bodyPr/>
            <a:lstStyle/>
            <a:p>
              <a:endParaRPr lang="en-US"/>
            </a:p>
          </p:txBody>
        </p:sp>
        <p:sp>
          <p:nvSpPr>
            <p:cNvPr id="110863" name="Line 271"/>
            <p:cNvSpPr>
              <a:spLocks noChangeShapeType="1"/>
            </p:cNvSpPr>
            <p:nvPr/>
          </p:nvSpPr>
          <p:spPr bwMode="auto">
            <a:xfrm>
              <a:off x="1537" y="1396"/>
              <a:ext cx="54" cy="1"/>
            </a:xfrm>
            <a:prstGeom prst="line">
              <a:avLst/>
            </a:prstGeom>
            <a:noFill/>
            <a:ln w="3175">
              <a:solidFill>
                <a:schemeClr val="tx2"/>
              </a:solidFill>
              <a:round/>
              <a:headEnd/>
              <a:tailEnd/>
            </a:ln>
          </p:spPr>
          <p:txBody>
            <a:bodyPr/>
            <a:lstStyle/>
            <a:p>
              <a:endParaRPr lang="en-US"/>
            </a:p>
          </p:txBody>
        </p:sp>
        <p:sp>
          <p:nvSpPr>
            <p:cNvPr id="110864" name="Line 272"/>
            <p:cNvSpPr>
              <a:spLocks noChangeShapeType="1"/>
            </p:cNvSpPr>
            <p:nvPr/>
          </p:nvSpPr>
          <p:spPr bwMode="auto">
            <a:xfrm>
              <a:off x="1545" y="1423"/>
              <a:ext cx="53" cy="1"/>
            </a:xfrm>
            <a:prstGeom prst="line">
              <a:avLst/>
            </a:prstGeom>
            <a:noFill/>
            <a:ln w="3175">
              <a:solidFill>
                <a:schemeClr val="tx2"/>
              </a:solidFill>
              <a:round/>
              <a:headEnd/>
              <a:tailEnd/>
            </a:ln>
          </p:spPr>
          <p:txBody>
            <a:bodyPr/>
            <a:lstStyle/>
            <a:p>
              <a:endParaRPr lang="en-US"/>
            </a:p>
          </p:txBody>
        </p:sp>
        <p:sp>
          <p:nvSpPr>
            <p:cNvPr id="110865" name="Line 273"/>
            <p:cNvSpPr>
              <a:spLocks noChangeShapeType="1"/>
            </p:cNvSpPr>
            <p:nvPr/>
          </p:nvSpPr>
          <p:spPr bwMode="auto">
            <a:xfrm>
              <a:off x="1564" y="1451"/>
              <a:ext cx="53" cy="1"/>
            </a:xfrm>
            <a:prstGeom prst="line">
              <a:avLst/>
            </a:prstGeom>
            <a:noFill/>
            <a:ln w="3175">
              <a:solidFill>
                <a:schemeClr val="tx2"/>
              </a:solidFill>
              <a:round/>
              <a:headEnd/>
              <a:tailEnd/>
            </a:ln>
          </p:spPr>
          <p:txBody>
            <a:bodyPr/>
            <a:lstStyle/>
            <a:p>
              <a:endParaRPr lang="en-US"/>
            </a:p>
          </p:txBody>
        </p:sp>
        <p:sp>
          <p:nvSpPr>
            <p:cNvPr id="110866" name="Line 274"/>
            <p:cNvSpPr>
              <a:spLocks noChangeShapeType="1"/>
            </p:cNvSpPr>
            <p:nvPr/>
          </p:nvSpPr>
          <p:spPr bwMode="auto">
            <a:xfrm>
              <a:off x="1585" y="1480"/>
              <a:ext cx="54" cy="1"/>
            </a:xfrm>
            <a:prstGeom prst="line">
              <a:avLst/>
            </a:prstGeom>
            <a:noFill/>
            <a:ln w="3175">
              <a:solidFill>
                <a:schemeClr val="tx2"/>
              </a:solidFill>
              <a:round/>
              <a:headEnd/>
              <a:tailEnd/>
            </a:ln>
          </p:spPr>
          <p:txBody>
            <a:bodyPr/>
            <a:lstStyle/>
            <a:p>
              <a:endParaRPr lang="en-US"/>
            </a:p>
          </p:txBody>
        </p:sp>
        <p:sp>
          <p:nvSpPr>
            <p:cNvPr id="110867" name="Line 275"/>
            <p:cNvSpPr>
              <a:spLocks noChangeShapeType="1"/>
            </p:cNvSpPr>
            <p:nvPr/>
          </p:nvSpPr>
          <p:spPr bwMode="auto">
            <a:xfrm>
              <a:off x="1606" y="1507"/>
              <a:ext cx="54" cy="1"/>
            </a:xfrm>
            <a:prstGeom prst="line">
              <a:avLst/>
            </a:prstGeom>
            <a:noFill/>
            <a:ln w="3175">
              <a:solidFill>
                <a:schemeClr val="tx2"/>
              </a:solidFill>
              <a:round/>
              <a:headEnd/>
              <a:tailEnd/>
            </a:ln>
          </p:spPr>
          <p:txBody>
            <a:bodyPr/>
            <a:lstStyle/>
            <a:p>
              <a:endParaRPr lang="en-US"/>
            </a:p>
          </p:txBody>
        </p:sp>
        <p:sp>
          <p:nvSpPr>
            <p:cNvPr id="110868" name="Line 276"/>
            <p:cNvSpPr>
              <a:spLocks noChangeShapeType="1"/>
            </p:cNvSpPr>
            <p:nvPr/>
          </p:nvSpPr>
          <p:spPr bwMode="auto">
            <a:xfrm>
              <a:off x="1614" y="1536"/>
              <a:ext cx="53" cy="1"/>
            </a:xfrm>
            <a:prstGeom prst="line">
              <a:avLst/>
            </a:prstGeom>
            <a:noFill/>
            <a:ln w="3175">
              <a:solidFill>
                <a:schemeClr val="tx2"/>
              </a:solidFill>
              <a:round/>
              <a:headEnd/>
              <a:tailEnd/>
            </a:ln>
          </p:spPr>
          <p:txBody>
            <a:bodyPr/>
            <a:lstStyle/>
            <a:p>
              <a:endParaRPr lang="en-US"/>
            </a:p>
          </p:txBody>
        </p:sp>
        <p:sp>
          <p:nvSpPr>
            <p:cNvPr id="110869" name="Line 277"/>
            <p:cNvSpPr>
              <a:spLocks noChangeShapeType="1"/>
            </p:cNvSpPr>
            <p:nvPr/>
          </p:nvSpPr>
          <p:spPr bwMode="auto">
            <a:xfrm>
              <a:off x="1633" y="1562"/>
              <a:ext cx="53" cy="1"/>
            </a:xfrm>
            <a:prstGeom prst="line">
              <a:avLst/>
            </a:prstGeom>
            <a:noFill/>
            <a:ln w="3175">
              <a:solidFill>
                <a:schemeClr val="tx2"/>
              </a:solidFill>
              <a:round/>
              <a:headEnd/>
              <a:tailEnd/>
            </a:ln>
          </p:spPr>
          <p:txBody>
            <a:bodyPr/>
            <a:lstStyle/>
            <a:p>
              <a:endParaRPr lang="en-US"/>
            </a:p>
          </p:txBody>
        </p:sp>
        <p:sp>
          <p:nvSpPr>
            <p:cNvPr id="110870" name="Line 278"/>
            <p:cNvSpPr>
              <a:spLocks noChangeShapeType="1"/>
            </p:cNvSpPr>
            <p:nvPr/>
          </p:nvSpPr>
          <p:spPr bwMode="auto">
            <a:xfrm>
              <a:off x="1639" y="1591"/>
              <a:ext cx="53" cy="1"/>
            </a:xfrm>
            <a:prstGeom prst="line">
              <a:avLst/>
            </a:prstGeom>
            <a:noFill/>
            <a:ln w="3175">
              <a:solidFill>
                <a:schemeClr val="tx2"/>
              </a:solidFill>
              <a:round/>
              <a:headEnd/>
              <a:tailEnd/>
            </a:ln>
          </p:spPr>
          <p:txBody>
            <a:bodyPr/>
            <a:lstStyle/>
            <a:p>
              <a:endParaRPr lang="en-US"/>
            </a:p>
          </p:txBody>
        </p:sp>
        <p:sp>
          <p:nvSpPr>
            <p:cNvPr id="110871" name="Line 279"/>
            <p:cNvSpPr>
              <a:spLocks noChangeShapeType="1"/>
            </p:cNvSpPr>
            <p:nvPr/>
          </p:nvSpPr>
          <p:spPr bwMode="auto">
            <a:xfrm>
              <a:off x="1650" y="1620"/>
              <a:ext cx="53" cy="1"/>
            </a:xfrm>
            <a:prstGeom prst="line">
              <a:avLst/>
            </a:prstGeom>
            <a:noFill/>
            <a:ln w="3175">
              <a:solidFill>
                <a:schemeClr val="tx2"/>
              </a:solidFill>
              <a:round/>
              <a:headEnd/>
              <a:tailEnd/>
            </a:ln>
          </p:spPr>
          <p:txBody>
            <a:bodyPr/>
            <a:lstStyle/>
            <a:p>
              <a:endParaRPr lang="en-US"/>
            </a:p>
          </p:txBody>
        </p:sp>
        <p:sp>
          <p:nvSpPr>
            <p:cNvPr id="110872" name="Line 280"/>
            <p:cNvSpPr>
              <a:spLocks noChangeShapeType="1"/>
            </p:cNvSpPr>
            <p:nvPr/>
          </p:nvSpPr>
          <p:spPr bwMode="auto">
            <a:xfrm>
              <a:off x="1656" y="1646"/>
              <a:ext cx="55" cy="1"/>
            </a:xfrm>
            <a:prstGeom prst="line">
              <a:avLst/>
            </a:prstGeom>
            <a:noFill/>
            <a:ln w="3175">
              <a:solidFill>
                <a:schemeClr val="tx2"/>
              </a:solidFill>
              <a:round/>
              <a:headEnd/>
              <a:tailEnd/>
            </a:ln>
          </p:spPr>
          <p:txBody>
            <a:bodyPr/>
            <a:lstStyle/>
            <a:p>
              <a:endParaRPr lang="en-US"/>
            </a:p>
          </p:txBody>
        </p:sp>
        <p:sp>
          <p:nvSpPr>
            <p:cNvPr id="110873" name="Line 281"/>
            <p:cNvSpPr>
              <a:spLocks noChangeShapeType="1"/>
            </p:cNvSpPr>
            <p:nvPr/>
          </p:nvSpPr>
          <p:spPr bwMode="auto">
            <a:xfrm>
              <a:off x="1640" y="1759"/>
              <a:ext cx="54" cy="1"/>
            </a:xfrm>
            <a:prstGeom prst="line">
              <a:avLst/>
            </a:prstGeom>
            <a:noFill/>
            <a:ln w="3175">
              <a:solidFill>
                <a:schemeClr val="tx2"/>
              </a:solidFill>
              <a:round/>
              <a:headEnd/>
              <a:tailEnd/>
            </a:ln>
          </p:spPr>
          <p:txBody>
            <a:bodyPr/>
            <a:lstStyle/>
            <a:p>
              <a:endParaRPr lang="en-US"/>
            </a:p>
          </p:txBody>
        </p:sp>
        <p:sp>
          <p:nvSpPr>
            <p:cNvPr id="110874" name="Line 282"/>
            <p:cNvSpPr>
              <a:spLocks noChangeShapeType="1"/>
            </p:cNvSpPr>
            <p:nvPr/>
          </p:nvSpPr>
          <p:spPr bwMode="auto">
            <a:xfrm>
              <a:off x="1629" y="1788"/>
              <a:ext cx="53" cy="1"/>
            </a:xfrm>
            <a:prstGeom prst="line">
              <a:avLst/>
            </a:prstGeom>
            <a:noFill/>
            <a:ln w="3175">
              <a:solidFill>
                <a:schemeClr val="tx2"/>
              </a:solidFill>
              <a:round/>
              <a:headEnd/>
              <a:tailEnd/>
            </a:ln>
          </p:spPr>
          <p:txBody>
            <a:bodyPr/>
            <a:lstStyle/>
            <a:p>
              <a:endParaRPr lang="en-US"/>
            </a:p>
          </p:txBody>
        </p:sp>
        <p:sp>
          <p:nvSpPr>
            <p:cNvPr id="110875" name="Line 283"/>
            <p:cNvSpPr>
              <a:spLocks noChangeShapeType="1"/>
            </p:cNvSpPr>
            <p:nvPr/>
          </p:nvSpPr>
          <p:spPr bwMode="auto">
            <a:xfrm>
              <a:off x="1617" y="1814"/>
              <a:ext cx="54" cy="1"/>
            </a:xfrm>
            <a:prstGeom prst="line">
              <a:avLst/>
            </a:prstGeom>
            <a:noFill/>
            <a:ln w="3175">
              <a:solidFill>
                <a:schemeClr val="tx2"/>
              </a:solidFill>
              <a:round/>
              <a:headEnd/>
              <a:tailEnd/>
            </a:ln>
          </p:spPr>
          <p:txBody>
            <a:bodyPr/>
            <a:lstStyle/>
            <a:p>
              <a:endParaRPr lang="en-US"/>
            </a:p>
          </p:txBody>
        </p:sp>
        <p:sp>
          <p:nvSpPr>
            <p:cNvPr id="110876" name="Line 284"/>
            <p:cNvSpPr>
              <a:spLocks noChangeShapeType="1"/>
            </p:cNvSpPr>
            <p:nvPr/>
          </p:nvSpPr>
          <p:spPr bwMode="auto">
            <a:xfrm>
              <a:off x="1596" y="1843"/>
              <a:ext cx="56" cy="1"/>
            </a:xfrm>
            <a:prstGeom prst="line">
              <a:avLst/>
            </a:prstGeom>
            <a:noFill/>
            <a:ln w="3175">
              <a:solidFill>
                <a:schemeClr val="tx2"/>
              </a:solidFill>
              <a:round/>
              <a:headEnd/>
              <a:tailEnd/>
            </a:ln>
          </p:spPr>
          <p:txBody>
            <a:bodyPr/>
            <a:lstStyle/>
            <a:p>
              <a:endParaRPr lang="en-US"/>
            </a:p>
          </p:txBody>
        </p:sp>
        <p:sp>
          <p:nvSpPr>
            <p:cNvPr id="110877" name="Line 285"/>
            <p:cNvSpPr>
              <a:spLocks noChangeShapeType="1"/>
            </p:cNvSpPr>
            <p:nvPr/>
          </p:nvSpPr>
          <p:spPr bwMode="auto">
            <a:xfrm>
              <a:off x="1577" y="1870"/>
              <a:ext cx="54" cy="1"/>
            </a:xfrm>
            <a:prstGeom prst="line">
              <a:avLst/>
            </a:prstGeom>
            <a:noFill/>
            <a:ln w="3175">
              <a:solidFill>
                <a:schemeClr val="tx2"/>
              </a:solidFill>
              <a:round/>
              <a:headEnd/>
              <a:tailEnd/>
            </a:ln>
          </p:spPr>
          <p:txBody>
            <a:bodyPr/>
            <a:lstStyle/>
            <a:p>
              <a:endParaRPr lang="en-US"/>
            </a:p>
          </p:txBody>
        </p:sp>
        <p:sp>
          <p:nvSpPr>
            <p:cNvPr id="110878" name="Line 286"/>
            <p:cNvSpPr>
              <a:spLocks noChangeShapeType="1"/>
            </p:cNvSpPr>
            <p:nvPr/>
          </p:nvSpPr>
          <p:spPr bwMode="auto">
            <a:xfrm>
              <a:off x="1556" y="1899"/>
              <a:ext cx="54" cy="1"/>
            </a:xfrm>
            <a:prstGeom prst="line">
              <a:avLst/>
            </a:prstGeom>
            <a:noFill/>
            <a:ln w="3175">
              <a:solidFill>
                <a:schemeClr val="tx2"/>
              </a:solidFill>
              <a:round/>
              <a:headEnd/>
              <a:tailEnd/>
            </a:ln>
          </p:spPr>
          <p:txBody>
            <a:bodyPr/>
            <a:lstStyle/>
            <a:p>
              <a:endParaRPr lang="en-US"/>
            </a:p>
          </p:txBody>
        </p:sp>
        <p:sp>
          <p:nvSpPr>
            <p:cNvPr id="110879" name="Line 287"/>
            <p:cNvSpPr>
              <a:spLocks noChangeShapeType="1"/>
            </p:cNvSpPr>
            <p:nvPr/>
          </p:nvSpPr>
          <p:spPr bwMode="auto">
            <a:xfrm>
              <a:off x="1531" y="1927"/>
              <a:ext cx="54" cy="1"/>
            </a:xfrm>
            <a:prstGeom prst="line">
              <a:avLst/>
            </a:prstGeom>
            <a:noFill/>
            <a:ln w="3175">
              <a:solidFill>
                <a:schemeClr val="tx2"/>
              </a:solidFill>
              <a:round/>
              <a:headEnd/>
              <a:tailEnd/>
            </a:ln>
          </p:spPr>
          <p:txBody>
            <a:bodyPr/>
            <a:lstStyle/>
            <a:p>
              <a:endParaRPr lang="en-US"/>
            </a:p>
          </p:txBody>
        </p:sp>
        <p:sp>
          <p:nvSpPr>
            <p:cNvPr id="110880" name="Line 288"/>
            <p:cNvSpPr>
              <a:spLocks noChangeShapeType="1"/>
            </p:cNvSpPr>
            <p:nvPr/>
          </p:nvSpPr>
          <p:spPr bwMode="auto">
            <a:xfrm>
              <a:off x="1509" y="1954"/>
              <a:ext cx="53" cy="1"/>
            </a:xfrm>
            <a:prstGeom prst="line">
              <a:avLst/>
            </a:prstGeom>
            <a:noFill/>
            <a:ln w="3175">
              <a:solidFill>
                <a:schemeClr val="tx2"/>
              </a:solidFill>
              <a:round/>
              <a:headEnd/>
              <a:tailEnd/>
            </a:ln>
          </p:spPr>
          <p:txBody>
            <a:bodyPr/>
            <a:lstStyle/>
            <a:p>
              <a:endParaRPr lang="en-US"/>
            </a:p>
          </p:txBody>
        </p:sp>
        <p:sp>
          <p:nvSpPr>
            <p:cNvPr id="110881" name="Line 289"/>
            <p:cNvSpPr>
              <a:spLocks noChangeShapeType="1"/>
            </p:cNvSpPr>
            <p:nvPr/>
          </p:nvSpPr>
          <p:spPr bwMode="auto">
            <a:xfrm>
              <a:off x="1489" y="1983"/>
              <a:ext cx="56" cy="1"/>
            </a:xfrm>
            <a:prstGeom prst="line">
              <a:avLst/>
            </a:prstGeom>
            <a:noFill/>
            <a:ln w="3175">
              <a:solidFill>
                <a:schemeClr val="tx2"/>
              </a:solidFill>
              <a:round/>
              <a:headEnd/>
              <a:tailEnd/>
            </a:ln>
          </p:spPr>
          <p:txBody>
            <a:bodyPr/>
            <a:lstStyle/>
            <a:p>
              <a:endParaRPr lang="en-US"/>
            </a:p>
          </p:txBody>
        </p:sp>
        <p:sp>
          <p:nvSpPr>
            <p:cNvPr id="110882" name="Line 290"/>
            <p:cNvSpPr>
              <a:spLocks noChangeShapeType="1"/>
            </p:cNvSpPr>
            <p:nvPr/>
          </p:nvSpPr>
          <p:spPr bwMode="auto">
            <a:xfrm>
              <a:off x="1478" y="2011"/>
              <a:ext cx="53" cy="1"/>
            </a:xfrm>
            <a:prstGeom prst="line">
              <a:avLst/>
            </a:prstGeom>
            <a:noFill/>
            <a:ln w="3175">
              <a:solidFill>
                <a:schemeClr val="tx2"/>
              </a:solidFill>
              <a:round/>
              <a:headEnd/>
              <a:tailEnd/>
            </a:ln>
          </p:spPr>
          <p:txBody>
            <a:bodyPr/>
            <a:lstStyle/>
            <a:p>
              <a:endParaRPr lang="en-US"/>
            </a:p>
          </p:txBody>
        </p:sp>
        <p:sp>
          <p:nvSpPr>
            <p:cNvPr id="110883" name="Line 291"/>
            <p:cNvSpPr>
              <a:spLocks noChangeShapeType="1"/>
            </p:cNvSpPr>
            <p:nvPr/>
          </p:nvSpPr>
          <p:spPr bwMode="auto">
            <a:xfrm>
              <a:off x="1465" y="2038"/>
              <a:ext cx="55" cy="1"/>
            </a:xfrm>
            <a:prstGeom prst="line">
              <a:avLst/>
            </a:prstGeom>
            <a:noFill/>
            <a:ln w="3175">
              <a:solidFill>
                <a:schemeClr val="tx2"/>
              </a:solidFill>
              <a:round/>
              <a:headEnd/>
              <a:tailEnd/>
            </a:ln>
          </p:spPr>
          <p:txBody>
            <a:bodyPr/>
            <a:lstStyle/>
            <a:p>
              <a:endParaRPr lang="en-US"/>
            </a:p>
          </p:txBody>
        </p:sp>
        <p:sp>
          <p:nvSpPr>
            <p:cNvPr id="110884" name="Line 292"/>
            <p:cNvSpPr>
              <a:spLocks noChangeShapeType="1"/>
            </p:cNvSpPr>
            <p:nvPr/>
          </p:nvSpPr>
          <p:spPr bwMode="auto">
            <a:xfrm>
              <a:off x="1461" y="2067"/>
              <a:ext cx="53" cy="1"/>
            </a:xfrm>
            <a:prstGeom prst="line">
              <a:avLst/>
            </a:prstGeom>
            <a:noFill/>
            <a:ln w="3175">
              <a:solidFill>
                <a:schemeClr val="tx2"/>
              </a:solidFill>
              <a:round/>
              <a:headEnd/>
              <a:tailEnd/>
            </a:ln>
          </p:spPr>
          <p:txBody>
            <a:bodyPr/>
            <a:lstStyle/>
            <a:p>
              <a:endParaRPr lang="en-US"/>
            </a:p>
          </p:txBody>
        </p:sp>
        <p:sp>
          <p:nvSpPr>
            <p:cNvPr id="110885" name="Line 293"/>
            <p:cNvSpPr>
              <a:spLocks noChangeShapeType="1"/>
            </p:cNvSpPr>
            <p:nvPr/>
          </p:nvSpPr>
          <p:spPr bwMode="auto">
            <a:xfrm>
              <a:off x="1455" y="2095"/>
              <a:ext cx="54" cy="1"/>
            </a:xfrm>
            <a:prstGeom prst="line">
              <a:avLst/>
            </a:prstGeom>
            <a:noFill/>
            <a:ln w="3175">
              <a:solidFill>
                <a:schemeClr val="tx2"/>
              </a:solidFill>
              <a:round/>
              <a:headEnd/>
              <a:tailEnd/>
            </a:ln>
          </p:spPr>
          <p:txBody>
            <a:bodyPr/>
            <a:lstStyle/>
            <a:p>
              <a:endParaRPr lang="en-US"/>
            </a:p>
          </p:txBody>
        </p:sp>
        <p:sp>
          <p:nvSpPr>
            <p:cNvPr id="110886" name="Line 294"/>
            <p:cNvSpPr>
              <a:spLocks noChangeShapeType="1"/>
            </p:cNvSpPr>
            <p:nvPr/>
          </p:nvSpPr>
          <p:spPr bwMode="auto">
            <a:xfrm>
              <a:off x="1455" y="2122"/>
              <a:ext cx="55" cy="1"/>
            </a:xfrm>
            <a:prstGeom prst="line">
              <a:avLst/>
            </a:prstGeom>
            <a:noFill/>
            <a:ln w="3175">
              <a:solidFill>
                <a:schemeClr val="tx2"/>
              </a:solidFill>
              <a:round/>
              <a:headEnd/>
              <a:tailEnd/>
            </a:ln>
          </p:spPr>
          <p:txBody>
            <a:bodyPr/>
            <a:lstStyle/>
            <a:p>
              <a:endParaRPr lang="en-US"/>
            </a:p>
          </p:txBody>
        </p:sp>
        <p:sp>
          <p:nvSpPr>
            <p:cNvPr id="110887" name="Line 295"/>
            <p:cNvSpPr>
              <a:spLocks noChangeShapeType="1"/>
            </p:cNvSpPr>
            <p:nvPr/>
          </p:nvSpPr>
          <p:spPr bwMode="auto">
            <a:xfrm>
              <a:off x="1455" y="2151"/>
              <a:ext cx="54" cy="1"/>
            </a:xfrm>
            <a:prstGeom prst="line">
              <a:avLst/>
            </a:prstGeom>
            <a:noFill/>
            <a:ln w="3175">
              <a:solidFill>
                <a:schemeClr val="tx2"/>
              </a:solidFill>
              <a:round/>
              <a:headEnd/>
              <a:tailEnd/>
            </a:ln>
          </p:spPr>
          <p:txBody>
            <a:bodyPr/>
            <a:lstStyle/>
            <a:p>
              <a:endParaRPr lang="en-US"/>
            </a:p>
          </p:txBody>
        </p:sp>
        <p:sp>
          <p:nvSpPr>
            <p:cNvPr id="110888" name="Line 296"/>
            <p:cNvSpPr>
              <a:spLocks noChangeShapeType="1"/>
            </p:cNvSpPr>
            <p:nvPr/>
          </p:nvSpPr>
          <p:spPr bwMode="auto">
            <a:xfrm>
              <a:off x="1465" y="2179"/>
              <a:ext cx="53" cy="1"/>
            </a:xfrm>
            <a:prstGeom prst="line">
              <a:avLst/>
            </a:prstGeom>
            <a:noFill/>
            <a:ln w="3175">
              <a:solidFill>
                <a:schemeClr val="tx2"/>
              </a:solidFill>
              <a:round/>
              <a:headEnd/>
              <a:tailEnd/>
            </a:ln>
          </p:spPr>
          <p:txBody>
            <a:bodyPr/>
            <a:lstStyle/>
            <a:p>
              <a:endParaRPr lang="en-US"/>
            </a:p>
          </p:txBody>
        </p:sp>
        <p:sp>
          <p:nvSpPr>
            <p:cNvPr id="110889" name="Line 297"/>
            <p:cNvSpPr>
              <a:spLocks noChangeShapeType="1"/>
            </p:cNvSpPr>
            <p:nvPr/>
          </p:nvSpPr>
          <p:spPr bwMode="auto">
            <a:xfrm>
              <a:off x="1476" y="2206"/>
              <a:ext cx="54" cy="1"/>
            </a:xfrm>
            <a:prstGeom prst="line">
              <a:avLst/>
            </a:prstGeom>
            <a:noFill/>
            <a:ln w="3175">
              <a:solidFill>
                <a:schemeClr val="tx2"/>
              </a:solidFill>
              <a:round/>
              <a:headEnd/>
              <a:tailEnd/>
            </a:ln>
          </p:spPr>
          <p:txBody>
            <a:bodyPr/>
            <a:lstStyle/>
            <a:p>
              <a:endParaRPr lang="en-US"/>
            </a:p>
          </p:txBody>
        </p:sp>
        <p:sp>
          <p:nvSpPr>
            <p:cNvPr id="110890" name="Line 298"/>
            <p:cNvSpPr>
              <a:spLocks noChangeShapeType="1"/>
            </p:cNvSpPr>
            <p:nvPr/>
          </p:nvSpPr>
          <p:spPr bwMode="auto">
            <a:xfrm>
              <a:off x="1486" y="2235"/>
              <a:ext cx="53" cy="1"/>
            </a:xfrm>
            <a:prstGeom prst="line">
              <a:avLst/>
            </a:prstGeom>
            <a:noFill/>
            <a:ln w="3175">
              <a:solidFill>
                <a:schemeClr val="tx2"/>
              </a:solidFill>
              <a:round/>
              <a:headEnd/>
              <a:tailEnd/>
            </a:ln>
          </p:spPr>
          <p:txBody>
            <a:bodyPr/>
            <a:lstStyle/>
            <a:p>
              <a:endParaRPr lang="en-US"/>
            </a:p>
          </p:txBody>
        </p:sp>
        <p:sp>
          <p:nvSpPr>
            <p:cNvPr id="110891" name="Line 299"/>
            <p:cNvSpPr>
              <a:spLocks noChangeShapeType="1"/>
            </p:cNvSpPr>
            <p:nvPr/>
          </p:nvSpPr>
          <p:spPr bwMode="auto">
            <a:xfrm>
              <a:off x="1509" y="2261"/>
              <a:ext cx="53" cy="1"/>
            </a:xfrm>
            <a:prstGeom prst="line">
              <a:avLst/>
            </a:prstGeom>
            <a:noFill/>
            <a:ln w="3175">
              <a:solidFill>
                <a:schemeClr val="tx2"/>
              </a:solidFill>
              <a:round/>
              <a:headEnd/>
              <a:tailEnd/>
            </a:ln>
          </p:spPr>
          <p:txBody>
            <a:bodyPr/>
            <a:lstStyle/>
            <a:p>
              <a:endParaRPr lang="en-US"/>
            </a:p>
          </p:txBody>
        </p:sp>
        <p:sp>
          <p:nvSpPr>
            <p:cNvPr id="110892" name="Line 300"/>
            <p:cNvSpPr>
              <a:spLocks noChangeShapeType="1"/>
            </p:cNvSpPr>
            <p:nvPr/>
          </p:nvSpPr>
          <p:spPr bwMode="auto">
            <a:xfrm>
              <a:off x="1516" y="2290"/>
              <a:ext cx="54" cy="1"/>
            </a:xfrm>
            <a:prstGeom prst="line">
              <a:avLst/>
            </a:prstGeom>
            <a:noFill/>
            <a:ln w="3175">
              <a:solidFill>
                <a:schemeClr val="tx2"/>
              </a:solidFill>
              <a:round/>
              <a:headEnd/>
              <a:tailEnd/>
            </a:ln>
          </p:spPr>
          <p:txBody>
            <a:bodyPr/>
            <a:lstStyle/>
            <a:p>
              <a:endParaRPr lang="en-US"/>
            </a:p>
          </p:txBody>
        </p:sp>
        <p:sp>
          <p:nvSpPr>
            <p:cNvPr id="110893" name="Line 301"/>
            <p:cNvSpPr>
              <a:spLocks noChangeShapeType="1"/>
            </p:cNvSpPr>
            <p:nvPr/>
          </p:nvSpPr>
          <p:spPr bwMode="auto">
            <a:xfrm>
              <a:off x="1531" y="2319"/>
              <a:ext cx="54" cy="1"/>
            </a:xfrm>
            <a:prstGeom prst="line">
              <a:avLst/>
            </a:prstGeom>
            <a:noFill/>
            <a:ln w="3175">
              <a:solidFill>
                <a:schemeClr val="tx2"/>
              </a:solidFill>
              <a:round/>
              <a:headEnd/>
              <a:tailEnd/>
            </a:ln>
          </p:spPr>
          <p:txBody>
            <a:bodyPr/>
            <a:lstStyle/>
            <a:p>
              <a:endParaRPr lang="en-US"/>
            </a:p>
          </p:txBody>
        </p:sp>
        <p:sp>
          <p:nvSpPr>
            <p:cNvPr id="110894" name="Line 302"/>
            <p:cNvSpPr>
              <a:spLocks noChangeShapeType="1"/>
            </p:cNvSpPr>
            <p:nvPr/>
          </p:nvSpPr>
          <p:spPr bwMode="auto">
            <a:xfrm>
              <a:off x="1549" y="2346"/>
              <a:ext cx="55" cy="1"/>
            </a:xfrm>
            <a:prstGeom prst="line">
              <a:avLst/>
            </a:prstGeom>
            <a:noFill/>
            <a:ln w="3175">
              <a:solidFill>
                <a:schemeClr val="tx2"/>
              </a:solidFill>
              <a:round/>
              <a:headEnd/>
              <a:tailEnd/>
            </a:ln>
          </p:spPr>
          <p:txBody>
            <a:bodyPr/>
            <a:lstStyle/>
            <a:p>
              <a:endParaRPr lang="en-US"/>
            </a:p>
          </p:txBody>
        </p:sp>
        <p:sp>
          <p:nvSpPr>
            <p:cNvPr id="110895" name="Line 303"/>
            <p:cNvSpPr>
              <a:spLocks noChangeShapeType="1"/>
            </p:cNvSpPr>
            <p:nvPr/>
          </p:nvSpPr>
          <p:spPr bwMode="auto">
            <a:xfrm>
              <a:off x="1560" y="2374"/>
              <a:ext cx="54" cy="1"/>
            </a:xfrm>
            <a:prstGeom prst="line">
              <a:avLst/>
            </a:prstGeom>
            <a:noFill/>
            <a:ln w="3175">
              <a:solidFill>
                <a:schemeClr val="tx2"/>
              </a:solidFill>
              <a:round/>
              <a:headEnd/>
              <a:tailEnd/>
            </a:ln>
          </p:spPr>
          <p:txBody>
            <a:bodyPr/>
            <a:lstStyle/>
            <a:p>
              <a:endParaRPr lang="en-US"/>
            </a:p>
          </p:txBody>
        </p:sp>
        <p:sp>
          <p:nvSpPr>
            <p:cNvPr id="110896" name="Line 304"/>
            <p:cNvSpPr>
              <a:spLocks noChangeShapeType="1"/>
            </p:cNvSpPr>
            <p:nvPr/>
          </p:nvSpPr>
          <p:spPr bwMode="auto">
            <a:xfrm>
              <a:off x="1570" y="2403"/>
              <a:ext cx="53" cy="1"/>
            </a:xfrm>
            <a:prstGeom prst="line">
              <a:avLst/>
            </a:prstGeom>
            <a:noFill/>
            <a:ln w="3175">
              <a:solidFill>
                <a:schemeClr val="tx2"/>
              </a:solidFill>
              <a:round/>
              <a:headEnd/>
              <a:tailEnd/>
            </a:ln>
          </p:spPr>
          <p:txBody>
            <a:bodyPr/>
            <a:lstStyle/>
            <a:p>
              <a:endParaRPr lang="en-US"/>
            </a:p>
          </p:txBody>
        </p:sp>
        <p:sp>
          <p:nvSpPr>
            <p:cNvPr id="110897" name="Line 305"/>
            <p:cNvSpPr>
              <a:spLocks noChangeShapeType="1"/>
            </p:cNvSpPr>
            <p:nvPr/>
          </p:nvSpPr>
          <p:spPr bwMode="auto">
            <a:xfrm>
              <a:off x="1579" y="2430"/>
              <a:ext cx="54" cy="1"/>
            </a:xfrm>
            <a:prstGeom prst="line">
              <a:avLst/>
            </a:prstGeom>
            <a:noFill/>
            <a:ln w="3175">
              <a:solidFill>
                <a:schemeClr val="tx2"/>
              </a:solidFill>
              <a:round/>
              <a:headEnd/>
              <a:tailEnd/>
            </a:ln>
          </p:spPr>
          <p:txBody>
            <a:bodyPr/>
            <a:lstStyle/>
            <a:p>
              <a:endParaRPr lang="en-US"/>
            </a:p>
          </p:txBody>
        </p:sp>
        <p:sp>
          <p:nvSpPr>
            <p:cNvPr id="110898" name="Line 306"/>
            <p:cNvSpPr>
              <a:spLocks noChangeShapeType="1"/>
            </p:cNvSpPr>
            <p:nvPr/>
          </p:nvSpPr>
          <p:spPr bwMode="auto">
            <a:xfrm>
              <a:off x="1581" y="2458"/>
              <a:ext cx="54" cy="1"/>
            </a:xfrm>
            <a:prstGeom prst="line">
              <a:avLst/>
            </a:prstGeom>
            <a:noFill/>
            <a:ln w="3175">
              <a:solidFill>
                <a:schemeClr val="tx2"/>
              </a:solidFill>
              <a:round/>
              <a:headEnd/>
              <a:tailEnd/>
            </a:ln>
          </p:spPr>
          <p:txBody>
            <a:bodyPr/>
            <a:lstStyle/>
            <a:p>
              <a:endParaRPr lang="en-US"/>
            </a:p>
          </p:txBody>
        </p:sp>
        <p:sp>
          <p:nvSpPr>
            <p:cNvPr id="110899" name="Line 307"/>
            <p:cNvSpPr>
              <a:spLocks noChangeShapeType="1"/>
            </p:cNvSpPr>
            <p:nvPr/>
          </p:nvSpPr>
          <p:spPr bwMode="auto">
            <a:xfrm>
              <a:off x="1656" y="1671"/>
              <a:ext cx="55" cy="1"/>
            </a:xfrm>
            <a:prstGeom prst="line">
              <a:avLst/>
            </a:prstGeom>
            <a:noFill/>
            <a:ln w="3175">
              <a:solidFill>
                <a:schemeClr val="tx2"/>
              </a:solidFill>
              <a:round/>
              <a:headEnd/>
              <a:tailEnd/>
            </a:ln>
          </p:spPr>
          <p:txBody>
            <a:bodyPr/>
            <a:lstStyle/>
            <a:p>
              <a:endParaRPr lang="en-US"/>
            </a:p>
          </p:txBody>
        </p:sp>
        <p:sp>
          <p:nvSpPr>
            <p:cNvPr id="110900" name="Line 308"/>
            <p:cNvSpPr>
              <a:spLocks noChangeShapeType="1"/>
            </p:cNvSpPr>
            <p:nvPr/>
          </p:nvSpPr>
          <p:spPr bwMode="auto">
            <a:xfrm>
              <a:off x="1656" y="1704"/>
              <a:ext cx="55" cy="1"/>
            </a:xfrm>
            <a:prstGeom prst="line">
              <a:avLst/>
            </a:prstGeom>
            <a:noFill/>
            <a:ln w="3175">
              <a:solidFill>
                <a:schemeClr val="tx2"/>
              </a:solidFill>
              <a:round/>
              <a:headEnd/>
              <a:tailEnd/>
            </a:ln>
          </p:spPr>
          <p:txBody>
            <a:bodyPr/>
            <a:lstStyle/>
            <a:p>
              <a:endParaRPr lang="en-US"/>
            </a:p>
          </p:txBody>
        </p:sp>
        <p:sp>
          <p:nvSpPr>
            <p:cNvPr id="110901" name="Line 309"/>
            <p:cNvSpPr>
              <a:spLocks noChangeShapeType="1"/>
            </p:cNvSpPr>
            <p:nvPr/>
          </p:nvSpPr>
          <p:spPr bwMode="auto">
            <a:xfrm>
              <a:off x="1656" y="1727"/>
              <a:ext cx="55" cy="1"/>
            </a:xfrm>
            <a:prstGeom prst="line">
              <a:avLst/>
            </a:prstGeom>
            <a:noFill/>
            <a:ln w="3175">
              <a:solidFill>
                <a:schemeClr val="tx2"/>
              </a:solidFill>
              <a:round/>
              <a:headEnd/>
              <a:tailEnd/>
            </a:ln>
          </p:spPr>
          <p:txBody>
            <a:bodyPr/>
            <a:lstStyle/>
            <a:p>
              <a:endParaRPr lang="en-US"/>
            </a:p>
          </p:txBody>
        </p:sp>
      </p:grpSp>
      <p:grpSp>
        <p:nvGrpSpPr>
          <p:cNvPr id="6" name="Group 19"/>
          <p:cNvGrpSpPr>
            <a:grpSpLocks/>
          </p:cNvGrpSpPr>
          <p:nvPr/>
        </p:nvGrpSpPr>
        <p:grpSpPr bwMode="auto">
          <a:xfrm>
            <a:off x="7973756" y="120650"/>
            <a:ext cx="887413" cy="895350"/>
            <a:chOff x="891" y="1553"/>
            <a:chExt cx="2743" cy="2767"/>
          </a:xfrm>
        </p:grpSpPr>
        <p:sp>
          <p:nvSpPr>
            <p:cNvPr id="311"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31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31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314"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31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31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7" name="Group 26"/>
            <p:cNvGrpSpPr>
              <a:grpSpLocks/>
            </p:cNvGrpSpPr>
            <p:nvPr/>
          </p:nvGrpSpPr>
          <p:grpSpPr bwMode="auto">
            <a:xfrm>
              <a:off x="1062" y="3984"/>
              <a:ext cx="1844" cy="117"/>
              <a:chOff x="1472" y="3784"/>
              <a:chExt cx="1967" cy="128"/>
            </a:xfrm>
          </p:grpSpPr>
          <p:sp>
            <p:nvSpPr>
              <p:cNvPr id="32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31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319"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
        <p:nvSpPr>
          <p:cNvPr id="341" name="Text Box 255"/>
          <p:cNvSpPr txBox="1">
            <a:spLocks noChangeArrowheads="1"/>
          </p:cNvSpPr>
          <p:nvPr/>
        </p:nvSpPr>
        <p:spPr bwMode="auto">
          <a:xfrm>
            <a:off x="5955890" y="1858297"/>
            <a:ext cx="3188110" cy="1200329"/>
          </a:xfrm>
          <a:prstGeom prst="rect">
            <a:avLst/>
          </a:prstGeom>
          <a:solidFill>
            <a:schemeClr val="bg1"/>
          </a:solidFill>
          <a:ln w="12700">
            <a:noFill/>
            <a:miter lim="800000"/>
            <a:headEnd type="none" w="lg" len="med"/>
            <a:tailEnd type="none" w="lg" len="med"/>
          </a:ln>
          <a:effectLst/>
        </p:spPr>
        <p:txBody>
          <a:bodyPr wrap="square">
            <a:spAutoFit/>
          </a:bodyPr>
          <a:lstStyle/>
          <a:p>
            <a:r>
              <a:rPr lang="en-US" sz="2400" b="0" dirty="0"/>
              <a:t>Great for removing </a:t>
            </a:r>
            <a:r>
              <a:rPr lang="en-US" sz="2400" b="0" i="1" dirty="0" err="1"/>
              <a:t>giardia</a:t>
            </a:r>
            <a:r>
              <a:rPr lang="en-US" sz="2400" b="0" dirty="0"/>
              <a:t> (10 µm) and </a:t>
            </a:r>
            <a:r>
              <a:rPr lang="en-US" sz="2400" b="0" i="1" dirty="0"/>
              <a:t>cryptosporidium</a:t>
            </a:r>
            <a:r>
              <a:rPr lang="en-US" sz="2400" b="0" dirty="0"/>
              <a:t> (4 µm)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8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a:t>Filtration Performance: Dimensional Analysis</a:t>
            </a:r>
            <a:endParaRPr lang="en-US" dirty="0"/>
          </a:p>
        </p:txBody>
      </p:sp>
      <p:sp>
        <p:nvSpPr>
          <p:cNvPr id="7176" name="Rectangle 8"/>
          <p:cNvSpPr>
            <a:spLocks noGrp="1" noChangeArrowheads="1"/>
          </p:cNvSpPr>
          <p:nvPr>
            <p:ph idx="1"/>
          </p:nvPr>
        </p:nvSpPr>
        <p:spPr>
          <a:xfrm>
            <a:off x="342900" y="2303065"/>
            <a:ext cx="6172200" cy="3394472"/>
          </a:xfrm>
        </p:spPr>
        <p:txBody>
          <a:bodyPr/>
          <a:lstStyle/>
          <a:p>
            <a:r>
              <a:rPr lang="en-US" dirty="0"/>
              <a:t>What is the parameter we are interested in measuring? _________________</a:t>
            </a:r>
          </a:p>
          <a:p>
            <a:r>
              <a:rPr lang="en-US" dirty="0"/>
              <a:t>How could we make performance dimensionless? ____________</a:t>
            </a:r>
          </a:p>
          <a:p>
            <a:r>
              <a:rPr lang="en-US" dirty="0"/>
              <a:t>What are the important forces?</a:t>
            </a:r>
          </a:p>
          <a:p>
            <a:endParaRPr lang="en-US" dirty="0"/>
          </a:p>
        </p:txBody>
      </p:sp>
      <p:sp>
        <p:nvSpPr>
          <p:cNvPr id="7178" name="Text Box 10"/>
          <p:cNvSpPr txBox="1">
            <a:spLocks noChangeArrowheads="1"/>
          </p:cNvSpPr>
          <p:nvPr/>
        </p:nvSpPr>
        <p:spPr bwMode="auto">
          <a:xfrm>
            <a:off x="2343150" y="2745581"/>
            <a:ext cx="2251578"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Effluent concentration</a:t>
            </a:r>
          </a:p>
        </p:txBody>
      </p:sp>
      <p:sp>
        <p:nvSpPr>
          <p:cNvPr id="7179" name="Text Box 11"/>
          <p:cNvSpPr txBox="1">
            <a:spLocks noChangeArrowheads="1"/>
          </p:cNvSpPr>
          <p:nvPr/>
        </p:nvSpPr>
        <p:spPr bwMode="auto">
          <a:xfrm>
            <a:off x="2743200" y="3543300"/>
            <a:ext cx="1338828" cy="369332"/>
          </a:xfrm>
          <a:prstGeom prst="rect">
            <a:avLst/>
          </a:prstGeom>
          <a:noFill/>
          <a:ln w="12700">
            <a:noFill/>
            <a:miter lim="800000"/>
            <a:headEnd type="none" w="lg" len="med"/>
            <a:tailEnd type="none" w="lg" len="med"/>
          </a:ln>
          <a:effectLst/>
        </p:spPr>
        <p:txBody>
          <a:bodyPr wrap="none">
            <a:spAutoFit/>
          </a:bodyPr>
          <a:lstStyle/>
          <a:p>
            <a:r>
              <a:rPr lang="en-US" sz="1800" b="0" i="1" dirty="0">
                <a:solidFill>
                  <a:schemeClr val="folHlink"/>
                </a:solidFill>
              </a:rPr>
              <a:t>C/C</a:t>
            </a:r>
            <a:r>
              <a:rPr lang="en-US" sz="1800" b="0" i="1" baseline="-25000" dirty="0">
                <a:solidFill>
                  <a:schemeClr val="folHlink"/>
                </a:solidFill>
              </a:rPr>
              <a:t>0</a:t>
            </a:r>
            <a:r>
              <a:rPr lang="en-US" sz="1800" b="0" i="1" dirty="0">
                <a:solidFill>
                  <a:schemeClr val="folHlink"/>
                </a:solidFill>
              </a:rPr>
              <a:t> or </a:t>
            </a:r>
            <a:r>
              <a:rPr lang="en-US" sz="1800" b="0" i="1" dirty="0" err="1">
                <a:solidFill>
                  <a:schemeClr val="folHlink"/>
                </a:solidFill>
              </a:rPr>
              <a:t>pC</a:t>
            </a:r>
            <a:r>
              <a:rPr lang="en-US" sz="1800" b="0" i="1" dirty="0">
                <a:solidFill>
                  <a:schemeClr val="folHlink"/>
                </a:solidFill>
              </a:rPr>
              <a:t>*</a:t>
            </a:r>
            <a:endParaRPr lang="en-US" sz="1800" b="0" i="1" baseline="-25000" dirty="0">
              <a:solidFill>
                <a:schemeClr val="folHlink"/>
              </a:solidFill>
            </a:endParaRPr>
          </a:p>
        </p:txBody>
      </p:sp>
      <p:sp>
        <p:nvSpPr>
          <p:cNvPr id="7180" name="Text Box 12"/>
          <p:cNvSpPr txBox="1">
            <a:spLocks noChangeArrowheads="1"/>
          </p:cNvSpPr>
          <p:nvPr/>
        </p:nvSpPr>
        <p:spPr bwMode="auto">
          <a:xfrm>
            <a:off x="894160" y="4887516"/>
            <a:ext cx="787395"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Inertia</a:t>
            </a:r>
          </a:p>
        </p:txBody>
      </p:sp>
      <p:sp>
        <p:nvSpPr>
          <p:cNvPr id="7181" name="Text Box 13"/>
          <p:cNvSpPr txBox="1">
            <a:spLocks noChangeArrowheads="1"/>
          </p:cNvSpPr>
          <p:nvPr/>
        </p:nvSpPr>
        <p:spPr bwMode="auto">
          <a:xfrm>
            <a:off x="1906192" y="4867275"/>
            <a:ext cx="96693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Thermal</a:t>
            </a:r>
          </a:p>
        </p:txBody>
      </p:sp>
      <p:sp>
        <p:nvSpPr>
          <p:cNvPr id="7182" name="Text Box 14"/>
          <p:cNvSpPr txBox="1">
            <a:spLocks noChangeArrowheads="1"/>
          </p:cNvSpPr>
          <p:nvPr/>
        </p:nvSpPr>
        <p:spPr bwMode="auto">
          <a:xfrm>
            <a:off x="4344591" y="4855369"/>
            <a:ext cx="2257514" cy="646331"/>
          </a:xfrm>
          <a:prstGeom prst="rect">
            <a:avLst/>
          </a:prstGeom>
          <a:noFill/>
          <a:ln w="12700">
            <a:noFill/>
            <a:miter lim="800000"/>
            <a:headEnd type="none" w="lg" len="med"/>
            <a:tailEnd type="none" w="lg" len="med"/>
          </a:ln>
          <a:effectLst/>
        </p:spPr>
        <p:txBody>
          <a:bodyPr wrap="square">
            <a:spAutoFit/>
          </a:bodyPr>
          <a:lstStyle/>
          <a:p>
            <a:r>
              <a:rPr lang="en-US" sz="1800" b="0" dirty="0">
                <a:solidFill>
                  <a:schemeClr val="folHlink"/>
                </a:solidFill>
              </a:rPr>
              <a:t>Sticky? (</a:t>
            </a:r>
            <a:r>
              <a:rPr lang="en-US" sz="1800" b="0" dirty="0">
                <a:solidFill>
                  <a:schemeClr val="folHlink"/>
                </a:solidFill>
                <a:latin typeface="Symbol" pitchFamily="18" charset="2"/>
              </a:rPr>
              <a:t>a</a:t>
            </a:r>
            <a:r>
              <a:rPr lang="en-US" sz="1800" b="0" dirty="0">
                <a:solidFill>
                  <a:schemeClr val="folHlink"/>
                </a:solidFill>
              </a:rPr>
              <a:t> – attachment efficiency)</a:t>
            </a:r>
          </a:p>
        </p:txBody>
      </p:sp>
      <p:sp>
        <p:nvSpPr>
          <p:cNvPr id="7183" name="Text Box 15"/>
          <p:cNvSpPr txBox="1">
            <a:spLocks noChangeArrowheads="1"/>
          </p:cNvSpPr>
          <p:nvPr/>
        </p:nvSpPr>
        <p:spPr bwMode="auto">
          <a:xfrm>
            <a:off x="908448" y="5301854"/>
            <a:ext cx="914609"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Viscous</a:t>
            </a:r>
          </a:p>
        </p:txBody>
      </p:sp>
      <p:sp>
        <p:nvSpPr>
          <p:cNvPr id="7184" name="Text Box 16"/>
          <p:cNvSpPr txBox="1">
            <a:spLocks noChangeArrowheads="1"/>
          </p:cNvSpPr>
          <p:nvPr/>
        </p:nvSpPr>
        <p:spPr bwMode="auto">
          <a:xfrm>
            <a:off x="897731" y="5611416"/>
            <a:ext cx="4717958" cy="415498"/>
          </a:xfrm>
          <a:prstGeom prst="rect">
            <a:avLst/>
          </a:prstGeom>
          <a:noFill/>
          <a:ln w="12700">
            <a:noFill/>
            <a:miter lim="800000"/>
            <a:headEnd type="none" w="lg" len="med"/>
            <a:tailEnd type="none" w="lg" len="med"/>
          </a:ln>
          <a:effectLst/>
        </p:spPr>
        <p:txBody>
          <a:bodyPr wrap="none">
            <a:spAutoFit/>
          </a:bodyPr>
          <a:lstStyle/>
          <a:p>
            <a:r>
              <a:rPr lang="en-US" sz="2100" b="0" dirty="0"/>
              <a:t>Need to create dimensionless force ratios!</a:t>
            </a:r>
          </a:p>
        </p:txBody>
      </p:sp>
      <p:sp>
        <p:nvSpPr>
          <p:cNvPr id="7185" name="Text Box 17"/>
          <p:cNvSpPr txBox="1">
            <a:spLocks noChangeArrowheads="1"/>
          </p:cNvSpPr>
          <p:nvPr/>
        </p:nvSpPr>
        <p:spPr bwMode="auto">
          <a:xfrm>
            <a:off x="1987154" y="5311379"/>
            <a:ext cx="1402948"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Gravitational</a:t>
            </a:r>
          </a:p>
        </p:txBody>
      </p:sp>
      <p:sp>
        <p:nvSpPr>
          <p:cNvPr id="7186" name="Line 18"/>
          <p:cNvSpPr>
            <a:spLocks noChangeShapeType="1"/>
          </p:cNvSpPr>
          <p:nvPr/>
        </p:nvSpPr>
        <p:spPr bwMode="auto">
          <a:xfrm>
            <a:off x="945356" y="5192316"/>
            <a:ext cx="62388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88" name="Line 20 1"/>
          <p:cNvSpPr>
            <a:spLocks noChangeShapeType="1"/>
          </p:cNvSpPr>
          <p:nvPr/>
        </p:nvSpPr>
        <p:spPr bwMode="auto">
          <a:xfrm>
            <a:off x="4395788" y="5182791"/>
            <a:ext cx="205278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
        <p:nvSpPr>
          <p:cNvPr id="7189" name="Line 21"/>
          <p:cNvSpPr>
            <a:spLocks noChangeShapeType="1"/>
          </p:cNvSpPr>
          <p:nvPr/>
        </p:nvSpPr>
        <p:spPr bwMode="auto">
          <a:xfrm>
            <a:off x="987028" y="5609035"/>
            <a:ext cx="84177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0" name="Line 22"/>
          <p:cNvSpPr>
            <a:spLocks noChangeShapeType="1"/>
          </p:cNvSpPr>
          <p:nvPr/>
        </p:nvSpPr>
        <p:spPr bwMode="auto">
          <a:xfrm>
            <a:off x="2039541" y="5618560"/>
            <a:ext cx="12573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2" name="Line 24"/>
          <p:cNvSpPr>
            <a:spLocks noChangeShapeType="1"/>
          </p:cNvSpPr>
          <p:nvPr/>
        </p:nvSpPr>
        <p:spPr bwMode="auto">
          <a:xfrm>
            <a:off x="1969294" y="5148263"/>
            <a:ext cx="841772"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7194" name="Text Box 26"/>
          <p:cNvSpPr txBox="1">
            <a:spLocks noChangeArrowheads="1"/>
          </p:cNvSpPr>
          <p:nvPr/>
        </p:nvSpPr>
        <p:spPr bwMode="auto">
          <a:xfrm>
            <a:off x="1246585" y="4348162"/>
            <a:ext cx="1276311" cy="415498"/>
          </a:xfrm>
          <a:prstGeom prst="rect">
            <a:avLst/>
          </a:prstGeom>
          <a:noFill/>
          <a:ln w="12700">
            <a:noFill/>
            <a:miter lim="800000"/>
            <a:headEnd type="none" w="lg" len="med"/>
            <a:tailEnd type="none" w="lg" len="med"/>
          </a:ln>
          <a:effectLst/>
        </p:spPr>
        <p:txBody>
          <a:bodyPr wrap="none">
            <a:spAutoFit/>
          </a:bodyPr>
          <a:lstStyle/>
          <a:p>
            <a:r>
              <a:rPr lang="en-US" sz="2100" u="sng"/>
              <a:t>transport</a:t>
            </a:r>
          </a:p>
        </p:txBody>
      </p:sp>
      <p:sp>
        <p:nvSpPr>
          <p:cNvPr id="7195" name="Text Box 27"/>
          <p:cNvSpPr txBox="1">
            <a:spLocks noChangeArrowheads="1"/>
          </p:cNvSpPr>
          <p:nvPr/>
        </p:nvSpPr>
        <p:spPr bwMode="auto">
          <a:xfrm>
            <a:off x="4241006" y="4348162"/>
            <a:ext cx="1486304" cy="415498"/>
          </a:xfrm>
          <a:prstGeom prst="rect">
            <a:avLst/>
          </a:prstGeom>
          <a:noFill/>
          <a:ln w="12700">
            <a:noFill/>
            <a:miter lim="800000"/>
            <a:headEnd type="none" w="lg" len="med"/>
            <a:tailEnd type="none" w="lg" len="med"/>
          </a:ln>
          <a:effectLst/>
        </p:spPr>
        <p:txBody>
          <a:bodyPr wrap="none">
            <a:spAutoFit/>
          </a:bodyPr>
          <a:lstStyle/>
          <a:p>
            <a:r>
              <a:rPr lang="en-US" sz="2100" u="sng"/>
              <a:t>attachment</a:t>
            </a:r>
          </a:p>
        </p:txBody>
      </p:sp>
      <p:graphicFrame>
        <p:nvGraphicFramePr>
          <p:cNvPr id="7196" name="Object 28"/>
          <p:cNvGraphicFramePr>
            <a:graphicFrameLocks noChangeAspect="1"/>
          </p:cNvGraphicFramePr>
          <p:nvPr/>
        </p:nvGraphicFramePr>
        <p:xfrm>
          <a:off x="4979194" y="3365897"/>
          <a:ext cx="1638300" cy="685800"/>
        </p:xfrm>
        <a:graphic>
          <a:graphicData uri="http://schemas.openxmlformats.org/presentationml/2006/ole">
            <mc:AlternateContent xmlns:mc="http://schemas.openxmlformats.org/markup-compatibility/2006">
              <mc:Choice xmlns:v="urn:schemas-microsoft-com:vml" Requires="v">
                <p:oleObj spid="_x0000_s1240070" name="Equation" r:id="rId4" imgW="2184120" imgH="914400" progId="Equation.DSMT4">
                  <p:embed/>
                </p:oleObj>
              </mc:Choice>
              <mc:Fallback>
                <p:oleObj name="Equation" r:id="rId4" imgW="2184120" imgH="914400" progId="Equation.DSMT4">
                  <p:embed/>
                  <p:pic>
                    <p:nvPicPr>
                      <p:cNvPr id="7196"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194" y="3365897"/>
                        <a:ext cx="16383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987029" y="1966173"/>
            <a:ext cx="3932487" cy="415498"/>
          </a:xfrm>
          <a:prstGeom prst="rect">
            <a:avLst/>
          </a:prstGeom>
          <a:noFill/>
        </p:spPr>
        <p:txBody>
          <a:bodyPr wrap="none" rtlCol="0">
            <a:spAutoFit/>
          </a:bodyPr>
          <a:lstStyle/>
          <a:p>
            <a:r>
              <a:rPr lang="en-US" sz="2100" b="0" dirty="0">
                <a:solidFill>
                  <a:schemeClr val="accent4"/>
                </a:solidFill>
              </a:rPr>
              <a:t>Performance = f(forces, geometry)</a:t>
            </a:r>
          </a:p>
        </p:txBody>
      </p:sp>
      <p:sp>
        <p:nvSpPr>
          <p:cNvPr id="23" name="Line 20 2"/>
          <p:cNvSpPr>
            <a:spLocks noChangeShapeType="1"/>
          </p:cNvSpPr>
          <p:nvPr/>
        </p:nvSpPr>
        <p:spPr bwMode="auto">
          <a:xfrm>
            <a:off x="4346315" y="5430157"/>
            <a:ext cx="2143196"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sz="21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P spid="7179" grpId="0"/>
      <p:bldP spid="7180" grpId="0"/>
      <p:bldP spid="7181" grpId="0"/>
      <p:bldP spid="7182" grpId="0"/>
      <p:bldP spid="7183" grpId="0"/>
      <p:bldP spid="7185"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20"/>
          <p:cNvGraphicFramePr>
            <a:graphicFrameLocks noChangeAspect="1"/>
          </p:cNvGraphicFramePr>
          <p:nvPr/>
        </p:nvGraphicFramePr>
        <p:xfrm>
          <a:off x="1177925" y="2000250"/>
          <a:ext cx="6718300" cy="3995738"/>
        </p:xfrm>
        <a:graphic>
          <a:graphicData uri="http://schemas.openxmlformats.org/drawingml/2006/chart">
            <c:chart xmlns:c="http://schemas.openxmlformats.org/drawingml/2006/chart" xmlns:r="http://schemas.openxmlformats.org/officeDocument/2006/relationships" r:id="rId4"/>
          </a:graphicData>
        </a:graphic>
      </p:graphicFrame>
      <p:sp>
        <p:nvSpPr>
          <p:cNvPr id="97282" name="Rectangle 2"/>
          <p:cNvSpPr>
            <a:spLocks noGrp="1" noChangeArrowheads="1"/>
          </p:cNvSpPr>
          <p:nvPr>
            <p:ph type="title"/>
          </p:nvPr>
        </p:nvSpPr>
        <p:spPr/>
        <p:txBody>
          <a:bodyPr/>
          <a:lstStyle/>
          <a:p>
            <a:r>
              <a:rPr lang="en-US" i="1">
                <a:cs typeface="Times New Roman" pitchFamily="18" charset="0"/>
              </a:rPr>
              <a:t>E. coli</a:t>
            </a:r>
            <a:r>
              <a:rPr lang="en-US">
                <a:cs typeface="Times New Roman" pitchFamily="18" charset="0"/>
              </a:rPr>
              <a:t> Removal as a Function of Time and Al Application Rate</a:t>
            </a:r>
            <a:r>
              <a:rPr lang="en-US"/>
              <a:t> </a:t>
            </a:r>
          </a:p>
        </p:txBody>
      </p:sp>
      <p:sp>
        <p:nvSpPr>
          <p:cNvPr id="97283" name="Rectangle 3"/>
          <p:cNvSpPr>
            <a:spLocks noChangeArrowheads="1"/>
          </p:cNvSpPr>
          <p:nvPr/>
        </p:nvSpPr>
        <p:spPr bwMode="auto">
          <a:xfrm>
            <a:off x="2252663" y="2047875"/>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85" name="Rectangle 5"/>
          <p:cNvSpPr>
            <a:spLocks noChangeArrowheads="1"/>
          </p:cNvSpPr>
          <p:nvPr/>
        </p:nvSpPr>
        <p:spPr bwMode="auto">
          <a:xfrm>
            <a:off x="4271963" y="3205163"/>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87" name="Rectangle 7"/>
          <p:cNvSpPr>
            <a:spLocks noChangeArrowheads="1"/>
          </p:cNvSpPr>
          <p:nvPr/>
        </p:nvSpPr>
        <p:spPr bwMode="auto">
          <a:xfrm>
            <a:off x="4291013" y="3214688"/>
            <a:ext cx="9144000" cy="0"/>
          </a:xfrm>
          <a:prstGeom prst="rect">
            <a:avLst/>
          </a:prstGeom>
          <a:noFill/>
          <a:ln w="12700">
            <a:noFill/>
            <a:miter lim="800000"/>
            <a:headEnd type="none" w="lg" len="med"/>
            <a:tailEnd type="none" w="lg" len="med"/>
          </a:ln>
          <a:effectLst/>
        </p:spPr>
        <p:txBody>
          <a:bodyPr>
            <a:spAutoFit/>
          </a:bodyPr>
          <a:lstStyle/>
          <a:p>
            <a:endParaRPr lang="en-US"/>
          </a:p>
        </p:txBody>
      </p:sp>
      <p:sp>
        <p:nvSpPr>
          <p:cNvPr id="97290" name="Rectangle 10"/>
          <p:cNvSpPr>
            <a:spLocks noChangeArrowheads="1"/>
          </p:cNvSpPr>
          <p:nvPr/>
        </p:nvSpPr>
        <p:spPr bwMode="auto">
          <a:xfrm>
            <a:off x="287338" y="6400800"/>
            <a:ext cx="7869237" cy="457200"/>
          </a:xfrm>
          <a:prstGeom prst="rect">
            <a:avLst/>
          </a:prstGeom>
          <a:noFill/>
          <a:ln w="12700">
            <a:noFill/>
            <a:miter lim="800000"/>
            <a:headEnd type="none" w="lg" len="med"/>
            <a:tailEnd type="none" w="lg" len="med"/>
          </a:ln>
          <a:effectLst/>
        </p:spPr>
        <p:txBody>
          <a:bodyPr wrap="none">
            <a:spAutoFit/>
          </a:bodyPr>
          <a:lstStyle/>
          <a:p>
            <a:r>
              <a:rPr lang="en-US" sz="2400" b="0" dirty="0" err="1"/>
              <a:t>pC</a:t>
            </a:r>
            <a:r>
              <a:rPr lang="en-US" sz="2400" b="0" dirty="0"/>
              <a:t>* is proportional to accumulated mass of Aluminum in filter</a:t>
            </a:r>
          </a:p>
        </p:txBody>
      </p:sp>
      <p:cxnSp>
        <p:nvCxnSpPr>
          <p:cNvPr id="97291" name="AutoShape 11"/>
          <p:cNvCxnSpPr>
            <a:cxnSpLocks noChangeShapeType="1"/>
          </p:cNvCxnSpPr>
          <p:nvPr/>
        </p:nvCxnSpPr>
        <p:spPr bwMode="auto">
          <a:xfrm rot="10800000" flipH="1">
            <a:off x="277506" y="3925633"/>
            <a:ext cx="2303462" cy="2644775"/>
          </a:xfrm>
          <a:prstGeom prst="curvedConnector4">
            <a:avLst>
              <a:gd name="adj1" fmla="val -9926"/>
              <a:gd name="adj2" fmla="val 116685"/>
            </a:avLst>
          </a:prstGeom>
          <a:noFill/>
          <a:ln w="12700">
            <a:solidFill>
              <a:schemeClr val="tx1"/>
            </a:solidFill>
            <a:round/>
            <a:headEnd type="none" w="lg" len="med"/>
            <a:tailEnd type="triangle" w="lg" len="med"/>
          </a:ln>
          <a:effectLst/>
        </p:spPr>
      </p:cxnSp>
      <p:sp>
        <p:nvSpPr>
          <p:cNvPr id="97298" name="Oval 18"/>
          <p:cNvSpPr>
            <a:spLocks noChangeArrowheads="1"/>
          </p:cNvSpPr>
          <p:nvPr/>
        </p:nvSpPr>
        <p:spPr bwMode="auto">
          <a:xfrm>
            <a:off x="4433888" y="2520950"/>
            <a:ext cx="1231900" cy="304800"/>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graphicFrame>
        <p:nvGraphicFramePr>
          <p:cNvPr id="97301" name="Object 21"/>
          <p:cNvGraphicFramePr>
            <a:graphicFrameLocks noChangeAspect="1"/>
          </p:cNvGraphicFramePr>
          <p:nvPr/>
        </p:nvGraphicFramePr>
        <p:xfrm>
          <a:off x="7342188" y="2857500"/>
          <a:ext cx="815975" cy="622300"/>
        </p:xfrm>
        <a:graphic>
          <a:graphicData uri="http://schemas.openxmlformats.org/presentationml/2006/ole">
            <mc:AlternateContent xmlns:mc="http://schemas.openxmlformats.org/markup-compatibility/2006">
              <mc:Choice xmlns:v="urn:schemas-microsoft-com:vml" Requires="v">
                <p:oleObj spid="_x0000_s785490" name="Equation" r:id="rId5" imgW="647640" imgH="431640" progId="Equation.DSMT4">
                  <p:embed/>
                </p:oleObj>
              </mc:Choice>
              <mc:Fallback>
                <p:oleObj name="Equation" r:id="rId5" imgW="647640" imgH="431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2188" y="2857500"/>
                        <a:ext cx="8159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2" name="Text Box 22"/>
          <p:cNvSpPr txBox="1">
            <a:spLocks noChangeArrowheads="1"/>
          </p:cNvSpPr>
          <p:nvPr/>
        </p:nvSpPr>
        <p:spPr bwMode="auto">
          <a:xfrm>
            <a:off x="4830763" y="1690688"/>
            <a:ext cx="2905125"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No E. coli detected</a:t>
            </a:r>
          </a:p>
        </p:txBody>
      </p:sp>
      <p:sp>
        <p:nvSpPr>
          <p:cNvPr id="97303" name="Oval 23"/>
          <p:cNvSpPr>
            <a:spLocks noChangeArrowheads="1"/>
          </p:cNvSpPr>
          <p:nvPr/>
        </p:nvSpPr>
        <p:spPr bwMode="auto">
          <a:xfrm>
            <a:off x="4695825" y="1938338"/>
            <a:ext cx="88900" cy="88900"/>
          </a:xfrm>
          <a:prstGeom prst="ellipse">
            <a:avLst/>
          </a:prstGeom>
          <a:noFill/>
          <a:ln w="12700">
            <a:solidFill>
              <a:schemeClr val="accent1"/>
            </a:solidFill>
            <a:round/>
            <a:headEnd type="none" w="lg" len="med"/>
            <a:tailEnd type="none" w="lg" len="med"/>
          </a:ln>
          <a:effectLst/>
        </p:spPr>
        <p:txBody>
          <a:bodyPr wrap="none" anchor="ctr">
            <a:spAutoFit/>
          </a:bodyPr>
          <a:lstStyle/>
          <a:p>
            <a:endParaRPr lang="en-US"/>
          </a:p>
        </p:txBody>
      </p:sp>
      <p:sp>
        <p:nvSpPr>
          <p:cNvPr id="97304" name="Text Box 24"/>
          <p:cNvSpPr txBox="1">
            <a:spLocks noChangeArrowheads="1"/>
          </p:cNvSpPr>
          <p:nvPr/>
        </p:nvSpPr>
        <p:spPr bwMode="auto">
          <a:xfrm>
            <a:off x="280988" y="1760538"/>
            <a:ext cx="4075112" cy="519112"/>
          </a:xfrm>
          <a:prstGeom prst="rect">
            <a:avLst/>
          </a:prstGeom>
          <a:noFill/>
          <a:ln w="12700">
            <a:noFill/>
            <a:miter lim="800000"/>
            <a:headEnd type="none" w="lg" len="med"/>
            <a:tailEnd type="none" w="lg" len="med"/>
          </a:ln>
          <a:effectLst/>
        </p:spPr>
        <p:txBody>
          <a:bodyPr wrap="none">
            <a:spAutoFit/>
          </a:bodyPr>
          <a:lstStyle/>
          <a:p>
            <a:r>
              <a:rPr lang="en-US"/>
              <a:t>20 cm deep filter columns</a:t>
            </a:r>
          </a:p>
        </p:txBody>
      </p:sp>
      <p:grpSp>
        <p:nvGrpSpPr>
          <p:cNvPr id="3" name="Group 19"/>
          <p:cNvGrpSpPr>
            <a:grpSpLocks/>
          </p:cNvGrpSpPr>
          <p:nvPr/>
        </p:nvGrpSpPr>
        <p:grpSpPr bwMode="auto">
          <a:xfrm>
            <a:off x="8089439" y="1241527"/>
            <a:ext cx="887413" cy="895350"/>
            <a:chOff x="891" y="1553"/>
            <a:chExt cx="2743" cy="2767"/>
          </a:xfrm>
        </p:grpSpPr>
        <p:sp>
          <p:nvSpPr>
            <p:cNvPr id="18" name="Rectangle 20" descr="Granite"/>
            <p:cNvSpPr>
              <a:spLocks noChangeArrowheads="1"/>
            </p:cNvSpPr>
            <p:nvPr/>
          </p:nvSpPr>
          <p:spPr bwMode="auto">
            <a:xfrm>
              <a:off x="891" y="1553"/>
              <a:ext cx="2205" cy="2767"/>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9"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0"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 name="Rectangle 23" descr="Cork"/>
            <p:cNvSpPr>
              <a:spLocks noChangeArrowheads="1"/>
            </p:cNvSpPr>
            <p:nvPr/>
          </p:nvSpPr>
          <p:spPr bwMode="auto">
            <a:xfrm>
              <a:off x="1056" y="2621"/>
              <a:ext cx="1876" cy="830"/>
            </a:xfrm>
            <a:prstGeom prst="rect">
              <a:avLst/>
            </a:prstGeom>
            <a:blipFill dpi="0" rotWithShape="0">
              <a:blip r:embed="rId8"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2"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3"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4" name="Group 26"/>
            <p:cNvGrpSpPr>
              <a:grpSpLocks/>
            </p:cNvGrpSpPr>
            <p:nvPr/>
          </p:nvGrpSpPr>
          <p:grpSpPr bwMode="auto">
            <a:xfrm>
              <a:off x="1062" y="3984"/>
              <a:ext cx="1844" cy="117"/>
              <a:chOff x="1472" y="3784"/>
              <a:chExt cx="1967" cy="128"/>
            </a:xfrm>
          </p:grpSpPr>
          <p:sp>
            <p:nvSpPr>
              <p:cNvPr id="27"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1"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2"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3"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4"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5"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6"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7"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5"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6" name="Rectangle 49" descr="Granite"/>
            <p:cNvSpPr>
              <a:spLocks noChangeArrowheads="1"/>
            </p:cNvSpPr>
            <p:nvPr/>
          </p:nvSpPr>
          <p:spPr bwMode="auto">
            <a:xfrm>
              <a:off x="1053" y="2386"/>
              <a:ext cx="385" cy="124"/>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aphicFrame>
        <p:nvGraphicFramePr>
          <p:cNvPr id="2" name="Object 22"/>
          <p:cNvGraphicFramePr>
            <a:graphicFrameLocks noChangeAspect="1"/>
          </p:cNvGraphicFramePr>
          <p:nvPr/>
        </p:nvGraphicFramePr>
        <p:xfrm>
          <a:off x="7667625" y="3863310"/>
          <a:ext cx="1476375" cy="2238375"/>
        </p:xfrm>
        <a:graphic>
          <a:graphicData uri="http://schemas.openxmlformats.org/presentationml/2006/ole">
            <mc:AlternateContent xmlns:mc="http://schemas.openxmlformats.org/markup-compatibility/2006">
              <mc:Choice xmlns:v="urn:schemas-microsoft-com:vml" Requires="v">
                <p:oleObj spid="_x0000_s785491" name="Mathcad" r:id="rId9" imgW="1476360" imgH="2238480" progId="Mathcad">
                  <p:embed/>
                </p:oleObj>
              </mc:Choice>
              <mc:Fallback>
                <p:oleObj name="Mathcad" r:id="rId9" imgW="1476360" imgH="2238480" progId="Mathca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7625" y="3863310"/>
                        <a:ext cx="14763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 name="TextBox 47"/>
          <p:cNvSpPr txBox="1"/>
          <p:nvPr/>
        </p:nvSpPr>
        <p:spPr>
          <a:xfrm>
            <a:off x="7122270" y="5633886"/>
            <a:ext cx="652743" cy="338554"/>
          </a:xfrm>
          <a:prstGeom prst="rect">
            <a:avLst/>
          </a:prstGeom>
          <a:noFill/>
        </p:spPr>
        <p:txBody>
          <a:bodyPr wrap="none" rtlCol="0">
            <a:spAutoFit/>
          </a:bodyPr>
          <a:lstStyle/>
          <a:p>
            <a:r>
              <a:rPr lang="en-US" sz="1600" b="0" dirty="0">
                <a:solidFill>
                  <a:schemeClr val="tx2"/>
                </a:solidFill>
              </a:rPr>
              <a:t>Alum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animBg="1"/>
      <p:bldP spid="973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304800"/>
            <a:ext cx="7091516" cy="1143000"/>
          </a:xfrm>
        </p:spPr>
        <p:txBody>
          <a:bodyPr/>
          <a:lstStyle/>
          <a:p>
            <a:r>
              <a:rPr lang="en-US" dirty="0"/>
              <a:t>Slow Sand Filtration Predictions</a:t>
            </a:r>
          </a:p>
        </p:txBody>
      </p:sp>
      <p:pic>
        <p:nvPicPr>
          <p:cNvPr id="205830" name="Picture 6"/>
          <p:cNvPicPr>
            <a:picLocks noChangeAspect="1" noChangeArrowheads="1"/>
          </p:cNvPicPr>
          <p:nvPr/>
        </p:nvPicPr>
        <p:blipFill>
          <a:blip r:embed="rId4" cstate="screen"/>
          <a:srcRect/>
          <a:stretch>
            <a:fillRect/>
          </a:stretch>
        </p:blipFill>
        <p:spPr bwMode="auto">
          <a:xfrm>
            <a:off x="498475" y="1960563"/>
            <a:ext cx="1952625" cy="4568825"/>
          </a:xfrm>
          <a:prstGeom prst="rect">
            <a:avLst/>
          </a:prstGeom>
          <a:noFill/>
          <a:ln w="12700">
            <a:noFill/>
            <a:miter lim="800000"/>
            <a:headEnd type="none" w="lg" len="med"/>
            <a:tailEnd type="none" w="lg" len="med"/>
          </a:ln>
          <a:effectLst/>
        </p:spPr>
      </p:pic>
      <p:pic>
        <p:nvPicPr>
          <p:cNvPr id="205832" name="Picture 8"/>
          <p:cNvPicPr>
            <a:picLocks noChangeAspect="1" noChangeArrowheads="1"/>
          </p:cNvPicPr>
          <p:nvPr/>
        </p:nvPicPr>
        <p:blipFill>
          <a:blip r:embed="rId5" cstate="screen"/>
          <a:srcRect/>
          <a:stretch>
            <a:fillRect/>
          </a:stretch>
        </p:blipFill>
        <p:spPr bwMode="auto">
          <a:xfrm>
            <a:off x="3582988" y="1800225"/>
            <a:ext cx="5395912" cy="4672013"/>
          </a:xfrm>
          <a:prstGeom prst="rect">
            <a:avLst/>
          </a:prstGeom>
          <a:noFill/>
          <a:ln w="12700">
            <a:noFill/>
            <a:miter lim="800000"/>
            <a:headEnd type="none" w="lg" len="med"/>
            <a:tailEnd type="none" w="lg" len="med"/>
          </a:ln>
          <a:effectLst/>
        </p:spPr>
      </p:pic>
      <p:sp>
        <p:nvSpPr>
          <p:cNvPr id="8" name="Rounded Rectangle 7"/>
          <p:cNvSpPr/>
          <p:nvPr/>
        </p:nvSpPr>
        <p:spPr bwMode="auto">
          <a:xfrm>
            <a:off x="235974" y="5417574"/>
            <a:ext cx="1553497" cy="481781"/>
          </a:xfrm>
          <a:prstGeom prst="roundRect">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grpSp>
        <p:nvGrpSpPr>
          <p:cNvPr id="2" name="Group 19"/>
          <p:cNvGrpSpPr>
            <a:grpSpLocks/>
          </p:cNvGrpSpPr>
          <p:nvPr/>
        </p:nvGrpSpPr>
        <p:grpSpPr bwMode="auto">
          <a:xfrm>
            <a:off x="7973756" y="120650"/>
            <a:ext cx="887413" cy="895350"/>
            <a:chOff x="891" y="1553"/>
            <a:chExt cx="2743" cy="2767"/>
          </a:xfrm>
        </p:grpSpPr>
        <p:sp>
          <p:nvSpPr>
            <p:cNvPr id="10" name="Rectangle 20" descr="Granite"/>
            <p:cNvSpPr>
              <a:spLocks noChangeArrowheads="1"/>
            </p:cNvSpPr>
            <p:nvPr/>
          </p:nvSpPr>
          <p:spPr bwMode="auto">
            <a:xfrm>
              <a:off x="891" y="1553"/>
              <a:ext cx="2205" cy="2767"/>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1"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2"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3" name="Rectangle 23" descr="Cork"/>
            <p:cNvSpPr>
              <a:spLocks noChangeArrowheads="1"/>
            </p:cNvSpPr>
            <p:nvPr/>
          </p:nvSpPr>
          <p:spPr bwMode="auto">
            <a:xfrm>
              <a:off x="1056" y="2621"/>
              <a:ext cx="1876" cy="830"/>
            </a:xfrm>
            <a:prstGeom prst="rect">
              <a:avLst/>
            </a:prstGeom>
            <a:blipFill dpi="0" rotWithShape="0">
              <a:blip r:embed="rId7"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4"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5"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19"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0"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2"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17"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18" name="Rectangle 49" descr="Granite"/>
            <p:cNvSpPr>
              <a:spLocks noChangeArrowheads="1"/>
            </p:cNvSpPr>
            <p:nvPr/>
          </p:nvSpPr>
          <p:spPr bwMode="auto">
            <a:xfrm>
              <a:off x="1053" y="2386"/>
              <a:ext cx="385" cy="124"/>
            </a:xfrm>
            <a:prstGeom prst="rect">
              <a:avLst/>
            </a:prstGeom>
            <a:blipFill dpi="0" rotWithShape="0">
              <a:blip r:embed="rId6"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aphicFrame>
        <p:nvGraphicFramePr>
          <p:cNvPr id="422913" name="Object 1"/>
          <p:cNvGraphicFramePr>
            <a:graphicFrameLocks noChangeAspect="1"/>
          </p:cNvGraphicFramePr>
          <p:nvPr/>
        </p:nvGraphicFramePr>
        <p:xfrm>
          <a:off x="525463" y="3078163"/>
          <a:ext cx="1739900" cy="736600"/>
        </p:xfrm>
        <a:graphic>
          <a:graphicData uri="http://schemas.openxmlformats.org/presentationml/2006/ole">
            <mc:AlternateContent xmlns:mc="http://schemas.openxmlformats.org/markup-compatibility/2006">
              <mc:Choice xmlns:v="urn:schemas-microsoft-com:vml" Requires="v">
                <p:oleObj spid="_x0000_s786474" name="Equation" r:id="rId8" imgW="1739880" imgH="736560" progId="Equation.DSMT4">
                  <p:embed/>
                </p:oleObj>
              </mc:Choice>
              <mc:Fallback>
                <p:oleObj name="Equation" r:id="rId8" imgW="1739880" imgH="73656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463" y="3078163"/>
                        <a:ext cx="1739900" cy="736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356987" cy="1143000"/>
          </a:xfrm>
          <a:effectLst/>
        </p:spPr>
        <p:txBody>
          <a:bodyPr/>
          <a:lstStyle/>
          <a:p>
            <a:r>
              <a:rPr lang="en-US" sz="4000" dirty="0"/>
              <a:t>How deep must a filter (SSF) be to remove 99.9999% of bacteria?</a:t>
            </a:r>
          </a:p>
        </p:txBody>
      </p:sp>
      <p:sp>
        <p:nvSpPr>
          <p:cNvPr id="23555" name="Rectangle 3"/>
          <p:cNvSpPr>
            <a:spLocks noGrp="1" noChangeArrowheads="1"/>
          </p:cNvSpPr>
          <p:nvPr>
            <p:ph type="body" sz="half" idx="1"/>
          </p:nvPr>
        </p:nvSpPr>
        <p:spPr>
          <a:xfrm>
            <a:off x="685800" y="1981200"/>
            <a:ext cx="4406900" cy="4114800"/>
          </a:xfrm>
        </p:spPr>
        <p:txBody>
          <a:bodyPr/>
          <a:lstStyle/>
          <a:p>
            <a:r>
              <a:rPr lang="en-US" sz="2800" dirty="0"/>
              <a:t>Assume </a:t>
            </a:r>
            <a:r>
              <a:rPr lang="en-US" sz="2800" dirty="0">
                <a:latin typeface="Symbol" pitchFamily="18" charset="2"/>
              </a:rPr>
              <a:t>a</a:t>
            </a:r>
            <a:r>
              <a:rPr lang="en-US" sz="2800" dirty="0"/>
              <a:t> is 1 and </a:t>
            </a:r>
            <a:r>
              <a:rPr lang="en-US" sz="2800" i="1" dirty="0"/>
              <a:t>d</a:t>
            </a:r>
            <a:r>
              <a:rPr lang="en-US" sz="2800" i="1" baseline="-25000" dirty="0"/>
              <a:t>c</a:t>
            </a:r>
            <a:r>
              <a:rPr lang="en-US" sz="2800" dirty="0"/>
              <a:t> is 0.2 mm, V</a:t>
            </a:r>
            <a:r>
              <a:rPr lang="en-US" sz="2800" baseline="-25000" dirty="0"/>
              <a:t>0</a:t>
            </a:r>
            <a:r>
              <a:rPr lang="en-US" sz="2800" dirty="0"/>
              <a:t> = 0.03 mm/s</a:t>
            </a:r>
          </a:p>
          <a:p>
            <a:r>
              <a:rPr lang="en-US" sz="2800" i="1" dirty="0" err="1"/>
              <a:t>pC</a:t>
            </a:r>
            <a:r>
              <a:rPr lang="en-US" sz="2800" i="1" baseline="30000" dirty="0"/>
              <a:t>*</a:t>
            </a:r>
            <a:r>
              <a:rPr lang="en-US" sz="2800" dirty="0"/>
              <a:t> is ____</a:t>
            </a:r>
          </a:p>
          <a:p>
            <a:r>
              <a:rPr lang="en-US" sz="2800" dirty="0"/>
              <a:t>z is ________________</a:t>
            </a:r>
          </a:p>
          <a:p>
            <a:r>
              <a:rPr lang="en-US" sz="2800" dirty="0"/>
              <a:t>What does this mean?</a:t>
            </a:r>
          </a:p>
        </p:txBody>
      </p:sp>
      <p:sp>
        <p:nvSpPr>
          <p:cNvPr id="23559" name="Text Box 7"/>
          <p:cNvSpPr txBox="1">
            <a:spLocks noChangeArrowheads="1"/>
          </p:cNvSpPr>
          <p:nvPr/>
        </p:nvSpPr>
        <p:spPr bwMode="auto">
          <a:xfrm>
            <a:off x="1652588" y="3386138"/>
            <a:ext cx="2900362" cy="519112"/>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23 cm for pC* of 6</a:t>
            </a:r>
          </a:p>
        </p:txBody>
      </p:sp>
      <p:sp>
        <p:nvSpPr>
          <p:cNvPr id="23561" name="Text Box 9"/>
          <p:cNvSpPr txBox="1">
            <a:spLocks noChangeArrowheads="1"/>
          </p:cNvSpPr>
          <p:nvPr/>
        </p:nvSpPr>
        <p:spPr bwMode="auto">
          <a:xfrm>
            <a:off x="2170113" y="2924175"/>
            <a:ext cx="361950" cy="519113"/>
          </a:xfrm>
          <a:prstGeom prst="rect">
            <a:avLst/>
          </a:prstGeom>
          <a:noFill/>
          <a:ln w="12700">
            <a:noFill/>
            <a:miter lim="800000"/>
            <a:headEnd type="none" w="lg" len="med"/>
            <a:tailEnd type="none" w="lg" len="med"/>
          </a:ln>
          <a:effectLst/>
        </p:spPr>
        <p:txBody>
          <a:bodyPr wrap="none">
            <a:spAutoFit/>
          </a:bodyPr>
          <a:lstStyle/>
          <a:p>
            <a:r>
              <a:rPr lang="en-US" b="0">
                <a:solidFill>
                  <a:schemeClr val="folHlink"/>
                </a:solidFill>
              </a:rPr>
              <a:t>6</a:t>
            </a:r>
          </a:p>
        </p:txBody>
      </p:sp>
      <p:sp>
        <p:nvSpPr>
          <p:cNvPr id="23567" name="Text Box 15"/>
          <p:cNvSpPr txBox="1">
            <a:spLocks noChangeArrowheads="1"/>
          </p:cNvSpPr>
          <p:nvPr/>
        </p:nvSpPr>
        <p:spPr bwMode="auto">
          <a:xfrm>
            <a:off x="307975" y="4586288"/>
            <a:ext cx="8543925" cy="1066800"/>
          </a:xfrm>
          <a:prstGeom prst="rect">
            <a:avLst/>
          </a:prstGeom>
          <a:noFill/>
          <a:ln w="12700">
            <a:noFill/>
            <a:miter lim="800000"/>
            <a:headEnd type="none" w="lg" len="med"/>
            <a:tailEnd type="none" w="lg" len="med"/>
          </a:ln>
          <a:effectLst/>
        </p:spPr>
        <p:txBody>
          <a:bodyPr>
            <a:spAutoFit/>
          </a:bodyPr>
          <a:lstStyle/>
          <a:p>
            <a:r>
              <a:rPr lang="en-US" sz="3200" b="0"/>
              <a:t>Suggests that the 20 cm deep experimental filter was operating at theoretical limit</a:t>
            </a:r>
          </a:p>
        </p:txBody>
      </p:sp>
      <p:pic>
        <p:nvPicPr>
          <p:cNvPr id="23575" name="Picture 23"/>
          <p:cNvPicPr>
            <a:picLocks noChangeAspect="1" noChangeArrowheads="1"/>
          </p:cNvPicPr>
          <p:nvPr/>
        </p:nvPicPr>
        <p:blipFill>
          <a:blip r:embed="rId3" cstate="screen"/>
          <a:srcRect r="20534" b="13501"/>
          <a:stretch>
            <a:fillRect/>
          </a:stretch>
        </p:blipFill>
        <p:spPr bwMode="auto">
          <a:xfrm>
            <a:off x="3560763" y="2979738"/>
            <a:ext cx="2328760" cy="392727"/>
          </a:xfrm>
          <a:prstGeom prst="rect">
            <a:avLst/>
          </a:prstGeom>
          <a:noFill/>
          <a:ln w="12700">
            <a:noFill/>
            <a:miter lim="800000"/>
            <a:headEnd type="none" w="lg" len="med"/>
            <a:tailEnd type="none" w="lg" len="med"/>
          </a:ln>
          <a:effectLst/>
        </p:spPr>
      </p:pic>
      <p:sp>
        <p:nvSpPr>
          <p:cNvPr id="23576" name="Text Box 24"/>
          <p:cNvSpPr txBox="1">
            <a:spLocks noChangeArrowheads="1"/>
          </p:cNvSpPr>
          <p:nvPr/>
        </p:nvSpPr>
        <p:spPr bwMode="auto">
          <a:xfrm>
            <a:off x="6270625" y="2919413"/>
            <a:ext cx="19224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for z of 1 m</a:t>
            </a:r>
          </a:p>
        </p:txBody>
      </p:sp>
      <p:sp>
        <p:nvSpPr>
          <p:cNvPr id="23577" name="Text Box 25"/>
          <p:cNvSpPr txBox="1">
            <a:spLocks noChangeArrowheads="1"/>
          </p:cNvSpPr>
          <p:nvPr/>
        </p:nvSpPr>
        <p:spPr bwMode="auto">
          <a:xfrm>
            <a:off x="257175" y="5645150"/>
            <a:ext cx="8645525" cy="1066800"/>
          </a:xfrm>
          <a:prstGeom prst="rect">
            <a:avLst/>
          </a:prstGeom>
          <a:noFill/>
          <a:ln w="12700">
            <a:noFill/>
            <a:miter lim="800000"/>
            <a:headEnd type="none" w="lg" len="med"/>
            <a:tailEnd type="none" w="lg" len="med"/>
          </a:ln>
          <a:effectLst/>
        </p:spPr>
        <p:txBody>
          <a:bodyPr>
            <a:spAutoFit/>
          </a:bodyPr>
          <a:lstStyle/>
          <a:p>
            <a:r>
              <a:rPr lang="en-US" sz="3200" b="0"/>
              <a:t>Typical SSF performance is 95% bacteria removal </a:t>
            </a:r>
          </a:p>
          <a:p>
            <a:r>
              <a:rPr lang="en-US" sz="3200" b="0"/>
              <a:t>Only about 5 cm of the filters are doing anything!</a:t>
            </a:r>
          </a:p>
        </p:txBody>
      </p:sp>
      <p:grpSp>
        <p:nvGrpSpPr>
          <p:cNvPr id="2" name="Group 19"/>
          <p:cNvGrpSpPr>
            <a:grpSpLocks/>
          </p:cNvGrpSpPr>
          <p:nvPr/>
        </p:nvGrpSpPr>
        <p:grpSpPr bwMode="auto">
          <a:xfrm>
            <a:off x="7973756" y="120650"/>
            <a:ext cx="887413" cy="895350"/>
            <a:chOff x="891" y="1553"/>
            <a:chExt cx="2743" cy="2767"/>
          </a:xfrm>
        </p:grpSpPr>
        <p:sp>
          <p:nvSpPr>
            <p:cNvPr id="13" name="Rectangle 20" descr="Granite"/>
            <p:cNvSpPr>
              <a:spLocks noChangeArrowheads="1"/>
            </p:cNvSpPr>
            <p:nvPr/>
          </p:nvSpPr>
          <p:spPr bwMode="auto">
            <a:xfrm>
              <a:off x="891" y="1553"/>
              <a:ext cx="2205" cy="2767"/>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4"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5"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6" name="Rectangle 23" descr="Cork"/>
            <p:cNvSpPr>
              <a:spLocks noChangeArrowheads="1"/>
            </p:cNvSpPr>
            <p:nvPr/>
          </p:nvSpPr>
          <p:spPr bwMode="auto">
            <a:xfrm>
              <a:off x="1056" y="2621"/>
              <a:ext cx="1876" cy="830"/>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7"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8"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22"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1"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2"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0"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 name="Rectangle 49" descr="Granite"/>
            <p:cNvSpPr>
              <a:spLocks noChangeArrowheads="1"/>
            </p:cNvSpPr>
            <p:nvPr/>
          </p:nvSpPr>
          <p:spPr bwMode="auto">
            <a:xfrm>
              <a:off x="1053" y="2386"/>
              <a:ext cx="385" cy="124"/>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1" grpId="0"/>
      <p:bldP spid="23567" grpId="0"/>
      <p:bldP spid="235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04800"/>
            <a:ext cx="7189839" cy="1143000"/>
          </a:xfrm>
        </p:spPr>
        <p:txBody>
          <a:bodyPr/>
          <a:lstStyle/>
          <a:p>
            <a:r>
              <a:rPr lang="en-US" sz="4000" dirty="0"/>
              <a:t>Head Loss Produced by Aluminum in SSF</a:t>
            </a:r>
          </a:p>
        </p:txBody>
      </p:sp>
      <p:pic>
        <p:nvPicPr>
          <p:cNvPr id="98309" name="Picture 5">
            <a:hlinkClick r:id="" action="ppaction://noaction"/>
          </p:cNvPr>
          <p:cNvPicPr>
            <a:picLocks noChangeAspect="1" noChangeArrowheads="1"/>
          </p:cNvPicPr>
          <p:nvPr/>
        </p:nvPicPr>
        <p:blipFill>
          <a:blip r:embed="rId4" cstate="screen"/>
          <a:srcRect/>
          <a:stretch>
            <a:fillRect/>
          </a:stretch>
        </p:blipFill>
        <p:spPr bwMode="auto">
          <a:xfrm>
            <a:off x="8012113" y="6089650"/>
            <a:ext cx="1131887" cy="768350"/>
          </a:xfrm>
          <a:prstGeom prst="rect">
            <a:avLst/>
          </a:prstGeom>
          <a:noFill/>
          <a:ln w="12700">
            <a:noFill/>
            <a:miter lim="800000"/>
            <a:headEnd type="none" w="lg" len="med"/>
            <a:tailEnd type="none" w="lg" len="med"/>
          </a:ln>
          <a:effectLst/>
        </p:spPr>
      </p:pic>
      <p:graphicFrame>
        <p:nvGraphicFramePr>
          <p:cNvPr id="9" name="Object 9"/>
          <p:cNvGraphicFramePr>
            <a:graphicFrameLocks noChangeAspect="1"/>
          </p:cNvGraphicFramePr>
          <p:nvPr/>
        </p:nvGraphicFramePr>
        <p:xfrm>
          <a:off x="923925" y="1987550"/>
          <a:ext cx="6669088" cy="39862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8314" name="Object 10"/>
          <p:cNvGraphicFramePr>
            <a:graphicFrameLocks noChangeAspect="1"/>
          </p:cNvGraphicFramePr>
          <p:nvPr/>
        </p:nvGraphicFramePr>
        <p:xfrm>
          <a:off x="7475750" y="4002285"/>
          <a:ext cx="1249363" cy="781050"/>
        </p:xfrm>
        <a:graphic>
          <a:graphicData uri="http://schemas.openxmlformats.org/presentationml/2006/ole">
            <mc:AlternateContent xmlns:mc="http://schemas.openxmlformats.org/markup-compatibility/2006">
              <mc:Choice xmlns:v="urn:schemas-microsoft-com:vml" Requires="v">
                <p:oleObj spid="_x0000_s787538" name="Equation" r:id="rId6" imgW="1244520" imgH="787320" progId="Equation.DSMT4">
                  <p:embed/>
                </p:oleObj>
              </mc:Choice>
              <mc:Fallback>
                <p:oleObj name="Equation" r:id="rId6" imgW="1244520" imgH="7873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750" y="4002285"/>
                        <a:ext cx="1249363"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5" name="Object 11"/>
          <p:cNvGraphicFramePr>
            <a:graphicFrameLocks noChangeAspect="1"/>
          </p:cNvGraphicFramePr>
          <p:nvPr/>
        </p:nvGraphicFramePr>
        <p:xfrm>
          <a:off x="3669271" y="5960119"/>
          <a:ext cx="1249363" cy="730250"/>
        </p:xfrm>
        <a:graphic>
          <a:graphicData uri="http://schemas.openxmlformats.org/presentationml/2006/ole">
            <mc:AlternateContent xmlns:mc="http://schemas.openxmlformats.org/markup-compatibility/2006">
              <mc:Choice xmlns:v="urn:schemas-microsoft-com:vml" Requires="v">
                <p:oleObj spid="_x0000_s787539" name="Equation" r:id="rId8" imgW="1244520" imgH="736560" progId="Equation.DSMT4">
                  <p:embed/>
                </p:oleObj>
              </mc:Choice>
              <mc:Fallback>
                <p:oleObj name="Equation" r:id="rId8" imgW="1244520" imgH="736560" progId="Equation.DSMT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271" y="5960119"/>
                        <a:ext cx="1249363"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7973756" y="120650"/>
            <a:ext cx="887413" cy="895350"/>
            <a:chOff x="891" y="1553"/>
            <a:chExt cx="2743" cy="2767"/>
          </a:xfrm>
        </p:grpSpPr>
        <p:sp>
          <p:nvSpPr>
            <p:cNvPr id="11" name="Rectangle 20" descr="Granite"/>
            <p:cNvSpPr>
              <a:spLocks noChangeArrowheads="1"/>
            </p:cNvSpPr>
            <p:nvPr/>
          </p:nvSpPr>
          <p:spPr bwMode="auto">
            <a:xfrm>
              <a:off x="891" y="1553"/>
              <a:ext cx="2205" cy="2767"/>
            </a:xfrm>
            <a:prstGeom prst="rect">
              <a:avLst/>
            </a:prstGeom>
            <a:blipFill dpi="0" rotWithShape="0">
              <a:blip r:embed="rId10"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12"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13"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14" name="Rectangle 23" descr="Cork"/>
            <p:cNvSpPr>
              <a:spLocks noChangeArrowheads="1"/>
            </p:cNvSpPr>
            <p:nvPr/>
          </p:nvSpPr>
          <p:spPr bwMode="auto">
            <a:xfrm>
              <a:off x="1056" y="2621"/>
              <a:ext cx="1876" cy="830"/>
            </a:xfrm>
            <a:prstGeom prst="rect">
              <a:avLst/>
            </a:prstGeom>
            <a:blipFill dpi="0" rotWithShape="0">
              <a:blip r:embed="rId11"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5"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16"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2" y="3984"/>
              <a:ext cx="1844" cy="117"/>
              <a:chOff x="1472" y="3784"/>
              <a:chExt cx="1967" cy="128"/>
            </a:xfrm>
          </p:grpSpPr>
          <p:sp>
            <p:nvSpPr>
              <p:cNvPr id="20"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2"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3"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4"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5"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6"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7"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8"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9"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0"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1"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2"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3"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4"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5"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6"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7"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8"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39"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40"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18"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19" name="Rectangle 49" descr="Granite"/>
            <p:cNvSpPr>
              <a:spLocks noChangeArrowheads="1"/>
            </p:cNvSpPr>
            <p:nvPr/>
          </p:nvSpPr>
          <p:spPr bwMode="auto">
            <a:xfrm>
              <a:off x="1053" y="2386"/>
              <a:ext cx="385" cy="124"/>
            </a:xfrm>
            <a:prstGeom prst="rect">
              <a:avLst/>
            </a:prstGeom>
            <a:blipFill dpi="0" rotWithShape="0">
              <a:blip r:embed="rId10"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6" name="Picture 2" descr="TEPvsNoTEP"/>
          <p:cNvPicPr>
            <a:picLocks noChangeAspect="1" noChangeArrowheads="1"/>
          </p:cNvPicPr>
          <p:nvPr/>
        </p:nvPicPr>
        <p:blipFill>
          <a:blip r:embed="rId3" cstate="screen"/>
          <a:srcRect/>
          <a:stretch>
            <a:fillRect/>
          </a:stretch>
        </p:blipFill>
        <p:spPr bwMode="auto">
          <a:xfrm>
            <a:off x="5486400" y="2874963"/>
            <a:ext cx="3657600" cy="3159125"/>
          </a:xfrm>
          <a:prstGeom prst="rect">
            <a:avLst/>
          </a:prstGeom>
          <a:noFill/>
        </p:spPr>
      </p:pic>
      <p:sp>
        <p:nvSpPr>
          <p:cNvPr id="287747" name="Rectangle 3"/>
          <p:cNvSpPr>
            <a:spLocks noGrp="1" noChangeArrowheads="1"/>
          </p:cNvSpPr>
          <p:nvPr>
            <p:ph type="title"/>
          </p:nvPr>
        </p:nvSpPr>
        <p:spPr/>
        <p:txBody>
          <a:bodyPr/>
          <a:lstStyle/>
          <a:p>
            <a:r>
              <a:rPr lang="en-US"/>
              <a:t>Cayuga Lake Seston Extract</a:t>
            </a:r>
          </a:p>
        </p:txBody>
      </p:sp>
      <p:sp>
        <p:nvSpPr>
          <p:cNvPr id="287748" name="Rectangle 4"/>
          <p:cNvSpPr>
            <a:spLocks noGrp="1" noChangeArrowheads="1"/>
          </p:cNvSpPr>
          <p:nvPr>
            <p:ph idx="1"/>
          </p:nvPr>
        </p:nvSpPr>
        <p:spPr/>
        <p:txBody>
          <a:bodyPr/>
          <a:lstStyle/>
          <a:p>
            <a:r>
              <a:rPr lang="en-US"/>
              <a:t>Concentrate particles from Cayuga Lake</a:t>
            </a:r>
          </a:p>
          <a:p>
            <a:r>
              <a:rPr lang="en-US"/>
              <a:t>Acidify with 1 N HCl</a:t>
            </a:r>
          </a:p>
          <a:p>
            <a:r>
              <a:rPr lang="en-US"/>
              <a:t>Centrifuge</a:t>
            </a:r>
          </a:p>
          <a:p>
            <a:r>
              <a:rPr lang="en-US"/>
              <a:t>Centrate contains polymer</a:t>
            </a:r>
          </a:p>
          <a:p>
            <a:r>
              <a:rPr lang="en-US"/>
              <a:t>Neutralize to form flocs</a:t>
            </a:r>
          </a:p>
          <a:p>
            <a:endParaRPr lang="en-US"/>
          </a:p>
        </p:txBody>
      </p:sp>
      <p:sp>
        <p:nvSpPr>
          <p:cNvPr id="287749" name="Line 5"/>
          <p:cNvSpPr>
            <a:spLocks noChangeShapeType="1"/>
          </p:cNvSpPr>
          <p:nvPr/>
        </p:nvSpPr>
        <p:spPr bwMode="auto">
          <a:xfrm>
            <a:off x="5410200" y="4038600"/>
            <a:ext cx="838200" cy="838200"/>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87750" name="Line 6"/>
          <p:cNvSpPr>
            <a:spLocks noChangeShapeType="1"/>
          </p:cNvSpPr>
          <p:nvPr/>
        </p:nvSpPr>
        <p:spPr bwMode="auto">
          <a:xfrm>
            <a:off x="5029200" y="4724400"/>
            <a:ext cx="3276600" cy="83820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Seston Extract Analysis</a:t>
            </a:r>
          </a:p>
        </p:txBody>
      </p:sp>
      <p:graphicFrame>
        <p:nvGraphicFramePr>
          <p:cNvPr id="11" name="Object 3"/>
          <p:cNvGraphicFramePr>
            <a:graphicFrameLocks noGrp="1" noChangeAspect="1"/>
          </p:cNvGraphicFramePr>
          <p:nvPr>
            <p:ph idx="1"/>
          </p:nvPr>
        </p:nvGraphicFramePr>
        <p:xfrm>
          <a:off x="-381000" y="1457325"/>
          <a:ext cx="7543800" cy="4822825"/>
        </p:xfrm>
        <a:graphic>
          <a:graphicData uri="http://schemas.openxmlformats.org/drawingml/2006/chart">
            <c:chart xmlns:c="http://schemas.openxmlformats.org/drawingml/2006/chart" xmlns:r="http://schemas.openxmlformats.org/officeDocument/2006/relationships" r:id="rId3"/>
          </a:graphicData>
        </a:graphic>
      </p:graphicFrame>
      <p:sp>
        <p:nvSpPr>
          <p:cNvPr id="289796" name="Text Box 4"/>
          <p:cNvSpPr txBox="1">
            <a:spLocks noChangeArrowheads="1"/>
          </p:cNvSpPr>
          <p:nvPr/>
        </p:nvSpPr>
        <p:spPr bwMode="auto">
          <a:xfrm>
            <a:off x="898525" y="6315075"/>
            <a:ext cx="7327900" cy="519113"/>
          </a:xfrm>
          <a:prstGeom prst="rect">
            <a:avLst/>
          </a:prstGeom>
          <a:noFill/>
          <a:ln w="12700">
            <a:noFill/>
            <a:miter lim="800000"/>
            <a:headEnd type="none" w="lg" len="med"/>
            <a:tailEnd type="none" w="lg" len="med"/>
          </a:ln>
          <a:effectLst/>
        </p:spPr>
        <p:txBody>
          <a:bodyPr wrap="none">
            <a:spAutoFit/>
          </a:bodyPr>
          <a:lstStyle/>
          <a:p>
            <a:r>
              <a:rPr lang="en-US" b="0"/>
              <a:t>How much Aluminum should be added to a filter?</a:t>
            </a:r>
          </a:p>
        </p:txBody>
      </p:sp>
      <p:grpSp>
        <p:nvGrpSpPr>
          <p:cNvPr id="289797" name="Group 5"/>
          <p:cNvGrpSpPr>
            <a:grpSpLocks/>
          </p:cNvGrpSpPr>
          <p:nvPr/>
        </p:nvGrpSpPr>
        <p:grpSpPr bwMode="auto">
          <a:xfrm>
            <a:off x="4379913" y="4191000"/>
            <a:ext cx="1881187" cy="1974850"/>
            <a:chOff x="2763" y="2648"/>
            <a:chExt cx="1185" cy="1244"/>
          </a:xfrm>
        </p:grpSpPr>
        <p:sp>
          <p:nvSpPr>
            <p:cNvPr id="289798" name="Freeform 6"/>
            <p:cNvSpPr>
              <a:spLocks/>
            </p:cNvSpPr>
            <p:nvPr/>
          </p:nvSpPr>
          <p:spPr bwMode="auto">
            <a:xfrm rot="-46954384">
              <a:off x="2734" y="2677"/>
              <a:ext cx="1244" cy="1185"/>
            </a:xfrm>
            <a:custGeom>
              <a:avLst/>
              <a:gdLst/>
              <a:ahLst/>
              <a:cxnLst>
                <a:cxn ang="0">
                  <a:pos x="0" y="18"/>
                </a:cxn>
                <a:cxn ang="0">
                  <a:pos x="100" y="146"/>
                </a:cxn>
                <a:cxn ang="0">
                  <a:pos x="156" y="0"/>
                </a:cxn>
                <a:cxn ang="0">
                  <a:pos x="0" y="18"/>
                </a:cxn>
              </a:cxnLst>
              <a:rect l="0" t="0" r="r" b="b"/>
              <a:pathLst>
                <a:path w="156" h="146">
                  <a:moveTo>
                    <a:pt x="0" y="18"/>
                  </a:moveTo>
                  <a:cubicBezTo>
                    <a:pt x="7" y="76"/>
                    <a:pt x="45" y="125"/>
                    <a:pt x="100" y="146"/>
                  </a:cubicBezTo>
                  <a:lnTo>
                    <a:pt x="156" y="0"/>
                  </a:lnTo>
                  <a:lnTo>
                    <a:pt x="0" y="18"/>
                  </a:lnTo>
                  <a:close/>
                </a:path>
              </a:pathLst>
            </a:custGeom>
            <a:solidFill>
              <a:srgbClr val="FFFFFF">
                <a:alpha val="39999"/>
              </a:srgbClr>
            </a:solidFill>
            <a:ln w="12700">
              <a:solidFill>
                <a:srgbClr val="663300"/>
              </a:solidFill>
              <a:prstDash val="solid"/>
              <a:round/>
              <a:headEnd/>
              <a:tailEnd/>
            </a:ln>
          </p:spPr>
          <p:txBody>
            <a:bodyPr/>
            <a:lstStyle/>
            <a:p>
              <a:endParaRPr lang="en-US"/>
            </a:p>
          </p:txBody>
        </p:sp>
        <p:sp>
          <p:nvSpPr>
            <p:cNvPr id="289799" name="Text Box 7"/>
            <p:cNvSpPr txBox="1">
              <a:spLocks noChangeArrowheads="1"/>
            </p:cNvSpPr>
            <p:nvPr/>
          </p:nvSpPr>
          <p:spPr bwMode="auto">
            <a:xfrm>
              <a:off x="2970" y="3085"/>
              <a:ext cx="638" cy="518"/>
            </a:xfrm>
            <a:prstGeom prst="rect">
              <a:avLst/>
            </a:prstGeom>
            <a:noFill/>
            <a:ln w="12700">
              <a:noFill/>
              <a:miter lim="800000"/>
              <a:headEnd type="none" w="lg" len="med"/>
              <a:tailEnd type="none" w="lg" len="med"/>
            </a:ln>
            <a:effectLst/>
          </p:spPr>
          <p:txBody>
            <a:bodyPr wrap="none">
              <a:spAutoFit/>
            </a:bodyPr>
            <a:lstStyle/>
            <a:p>
              <a:r>
                <a:rPr lang="en-US" sz="2400" b="0"/>
                <a:t>carbon</a:t>
              </a:r>
            </a:p>
            <a:p>
              <a:r>
                <a:rPr lang="en-US" sz="2400" b="0"/>
                <a:t>16%</a:t>
              </a:r>
            </a:p>
          </p:txBody>
        </p:sp>
      </p:grpSp>
      <p:sp>
        <p:nvSpPr>
          <p:cNvPr id="289800" name="Text Box 8"/>
          <p:cNvSpPr txBox="1">
            <a:spLocks noChangeArrowheads="1"/>
          </p:cNvSpPr>
          <p:nvPr/>
        </p:nvSpPr>
        <p:spPr bwMode="auto">
          <a:xfrm>
            <a:off x="6835775" y="1849438"/>
            <a:ext cx="2308225" cy="946150"/>
          </a:xfrm>
          <a:prstGeom prst="rect">
            <a:avLst/>
          </a:prstGeom>
          <a:noFill/>
          <a:ln w="12700">
            <a:noFill/>
            <a:miter lim="800000"/>
            <a:headEnd type="none" w="lg" len="med"/>
            <a:tailEnd type="none" w="lg" len="med"/>
          </a:ln>
          <a:effectLst/>
        </p:spPr>
        <p:txBody>
          <a:bodyPr>
            <a:spAutoFit/>
          </a:bodyPr>
          <a:lstStyle/>
          <a:p>
            <a:r>
              <a:rPr lang="en-US"/>
              <a:t>I discovered aluminum!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effectLst/>
        </p:spPr>
        <p:txBody>
          <a:bodyPr/>
          <a:lstStyle/>
          <a:p>
            <a:r>
              <a:rPr lang="en-US"/>
              <a:t>Aluminum feed methods</a:t>
            </a:r>
          </a:p>
        </p:txBody>
      </p:sp>
      <p:sp>
        <p:nvSpPr>
          <p:cNvPr id="291843" name="Rectangle 3"/>
          <p:cNvSpPr>
            <a:spLocks noGrp="1" noChangeArrowheads="1"/>
          </p:cNvSpPr>
          <p:nvPr>
            <p:ph idx="1"/>
          </p:nvPr>
        </p:nvSpPr>
        <p:spPr/>
        <p:txBody>
          <a:bodyPr/>
          <a:lstStyle/>
          <a:p>
            <a:pPr>
              <a:lnSpc>
                <a:spcPct val="90000"/>
              </a:lnSpc>
            </a:pPr>
            <a:r>
              <a:rPr lang="en-US"/>
              <a:t>Alum must be dissolved until it is blended with the main filter feed above the filter column</a:t>
            </a:r>
          </a:p>
          <a:p>
            <a:pPr>
              <a:lnSpc>
                <a:spcPct val="90000"/>
              </a:lnSpc>
            </a:pPr>
            <a:r>
              <a:rPr lang="en-US"/>
              <a:t>Alum flocs are ineffective at enhancing filter performance</a:t>
            </a:r>
          </a:p>
          <a:p>
            <a:pPr>
              <a:lnSpc>
                <a:spcPct val="90000"/>
              </a:lnSpc>
            </a:pPr>
            <a:r>
              <a:rPr lang="en-US"/>
              <a:t>The diffusion dilemma (alum microflocs will diffuse efficiently and be removed at the top of the filter)</a:t>
            </a:r>
          </a:p>
        </p:txBody>
      </p:sp>
      <p:pic>
        <p:nvPicPr>
          <p:cNvPr id="291844" name="Picture 4"/>
          <p:cNvPicPr>
            <a:picLocks noChangeAspect="1" noChangeArrowheads="1"/>
          </p:cNvPicPr>
          <p:nvPr/>
        </p:nvPicPr>
        <p:blipFill>
          <a:blip r:embed="rId3" cstate="screen"/>
          <a:srcRect/>
          <a:stretch>
            <a:fillRect/>
          </a:stretch>
        </p:blipFill>
        <p:spPr bwMode="auto">
          <a:xfrm>
            <a:off x="7323138" y="5453063"/>
            <a:ext cx="1820862" cy="1404937"/>
          </a:xfrm>
          <a:prstGeom prst="rect">
            <a:avLst/>
          </a:prstGeom>
          <a:noFill/>
          <a:ln w="12700">
            <a:noFill/>
            <a:miter lim="800000"/>
            <a:headEnd type="none" w="lg" len="med"/>
            <a:tailEnd type="none" w="lg" len="med"/>
          </a:ln>
          <a:effec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effectLst/>
        </p:spPr>
        <p:txBody>
          <a:bodyPr/>
          <a:lstStyle/>
          <a:p>
            <a:r>
              <a:rPr lang="en-US" sz="4000"/>
              <a:t>Performance Deterioration after Al feed stops?</a:t>
            </a:r>
          </a:p>
        </p:txBody>
      </p:sp>
      <p:sp>
        <p:nvSpPr>
          <p:cNvPr id="293891" name="Rectangle 3"/>
          <p:cNvSpPr>
            <a:spLocks noGrp="1" noChangeArrowheads="1"/>
          </p:cNvSpPr>
          <p:nvPr>
            <p:ph idx="1"/>
          </p:nvPr>
        </p:nvSpPr>
        <p:spPr>
          <a:xfrm>
            <a:off x="685800" y="1981200"/>
            <a:ext cx="4024313" cy="4114800"/>
          </a:xfrm>
        </p:spPr>
        <p:txBody>
          <a:bodyPr/>
          <a:lstStyle/>
          <a:p>
            <a:r>
              <a:rPr lang="en-US" sz="2800"/>
              <a:t>Hypotheses</a:t>
            </a:r>
          </a:p>
          <a:p>
            <a:pPr lvl="1"/>
            <a:r>
              <a:rPr lang="en-US" sz="2400"/>
              <a:t>Al washes out of filter</a:t>
            </a:r>
          </a:p>
          <a:p>
            <a:pPr lvl="1"/>
            <a:r>
              <a:rPr lang="en-US" sz="2400"/>
              <a:t>Decays with time</a:t>
            </a:r>
          </a:p>
          <a:p>
            <a:pPr lvl="1"/>
            <a:r>
              <a:rPr lang="en-US" sz="2400"/>
              <a:t>Sites are used up</a:t>
            </a:r>
          </a:p>
          <a:p>
            <a:r>
              <a:rPr lang="en-US" sz="2800"/>
              <a:t>Research results</a:t>
            </a:r>
          </a:p>
          <a:p>
            <a:pPr lvl="1"/>
            <a:r>
              <a:rPr lang="en-US" sz="2400"/>
              <a:t>Not yet clear which mechanism is responsible – further testing required</a:t>
            </a:r>
          </a:p>
        </p:txBody>
      </p:sp>
      <p:graphicFrame>
        <p:nvGraphicFramePr>
          <p:cNvPr id="7" name="Object 4"/>
          <p:cNvGraphicFramePr>
            <a:graphicFrameLocks noChangeAspect="1"/>
          </p:cNvGraphicFramePr>
          <p:nvPr/>
        </p:nvGraphicFramePr>
        <p:xfrm>
          <a:off x="4559300" y="2343150"/>
          <a:ext cx="4260850" cy="25352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Sticky Media vs. Sticky Particles</a:t>
            </a:r>
          </a:p>
        </p:txBody>
      </p:sp>
      <p:sp>
        <p:nvSpPr>
          <p:cNvPr id="295939" name="Rectangle 3"/>
          <p:cNvSpPr>
            <a:spLocks noGrp="1" noChangeArrowheads="1"/>
          </p:cNvSpPr>
          <p:nvPr>
            <p:ph sz="half" idx="1"/>
          </p:nvPr>
        </p:nvSpPr>
        <p:spPr/>
        <p:txBody>
          <a:bodyPr/>
          <a:lstStyle/>
          <a:p>
            <a:r>
              <a:rPr lang="en-US"/>
              <a:t>Sticky Media</a:t>
            </a:r>
          </a:p>
          <a:p>
            <a:pPr lvl="1"/>
            <a:r>
              <a:rPr lang="en-US"/>
              <a:t>Potentially treat filter media at the beginning of each filter run</a:t>
            </a:r>
          </a:p>
          <a:p>
            <a:pPr lvl="1"/>
            <a:r>
              <a:rPr lang="en-US"/>
              <a:t>No need to add coagulants to water for low turbidity waters</a:t>
            </a:r>
          </a:p>
          <a:p>
            <a:pPr lvl="1"/>
            <a:r>
              <a:rPr lang="en-US"/>
              <a:t>Filter will capture particles much more efficiently</a:t>
            </a:r>
          </a:p>
          <a:p>
            <a:pPr lvl="1"/>
            <a:endParaRPr lang="en-US"/>
          </a:p>
        </p:txBody>
      </p:sp>
      <p:sp>
        <p:nvSpPr>
          <p:cNvPr id="295940" name="Rectangle 4"/>
          <p:cNvSpPr>
            <a:spLocks noGrp="1" noChangeArrowheads="1"/>
          </p:cNvSpPr>
          <p:nvPr>
            <p:ph sz="half" idx="2"/>
          </p:nvPr>
        </p:nvSpPr>
        <p:spPr/>
        <p:txBody>
          <a:bodyPr/>
          <a:lstStyle/>
          <a:p>
            <a:r>
              <a:rPr lang="en-US"/>
              <a:t>Sticky Particles</a:t>
            </a:r>
          </a:p>
          <a:p>
            <a:pPr lvl="1"/>
            <a:r>
              <a:rPr lang="en-US"/>
              <a:t>Easier to add coagulant to water than to coat the filter media</a:t>
            </a:r>
          </a:p>
          <a:p>
            <a:pPr lvl="1"/>
            <a:endParaRPr lang="en-US"/>
          </a:p>
          <a:p>
            <a:pPr lvl="1"/>
            <a:endParaRPr lang="en-US"/>
          </a:p>
          <a:p>
            <a:endParaRPr 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p:cNvPicPr>
            <a:picLocks noChangeAspect="1" noChangeArrowheads="1"/>
          </p:cNvPicPr>
          <p:nvPr/>
        </p:nvPicPr>
        <p:blipFill>
          <a:blip r:embed="rId3" cstate="screen"/>
          <a:srcRect/>
          <a:stretch>
            <a:fillRect/>
          </a:stretch>
        </p:blipFill>
        <p:spPr bwMode="auto">
          <a:xfrm>
            <a:off x="5362575" y="3630613"/>
            <a:ext cx="3590925" cy="2970212"/>
          </a:xfrm>
          <a:prstGeom prst="rect">
            <a:avLst/>
          </a:prstGeom>
          <a:noFill/>
          <a:ln w="12700">
            <a:noFill/>
            <a:miter lim="800000"/>
            <a:headEnd type="none" w="lg" len="med"/>
            <a:tailEnd type="none" w="lg" len="med"/>
          </a:ln>
          <a:effectLst/>
        </p:spPr>
      </p:pic>
      <p:sp>
        <p:nvSpPr>
          <p:cNvPr id="297987" name="Rectangle 3"/>
          <p:cNvSpPr>
            <a:spLocks noGrp="1" noChangeArrowheads="1"/>
          </p:cNvSpPr>
          <p:nvPr>
            <p:ph type="title"/>
          </p:nvPr>
        </p:nvSpPr>
        <p:spPr/>
        <p:txBody>
          <a:bodyPr/>
          <a:lstStyle/>
          <a:p>
            <a:r>
              <a:rPr lang="en-US" dirty="0"/>
              <a:t>“</a:t>
            </a:r>
            <a:r>
              <a:rPr lang="en-US" dirty="0" err="1"/>
              <a:t>BioSand</a:t>
            </a:r>
            <a:r>
              <a:rPr lang="en-US" dirty="0"/>
              <a:t>” (Intermittent SSF – ISSF) Performance</a:t>
            </a:r>
          </a:p>
        </p:txBody>
      </p:sp>
      <p:sp>
        <p:nvSpPr>
          <p:cNvPr id="297988" name="Rectangle 4"/>
          <p:cNvSpPr>
            <a:spLocks noGrp="1" noChangeArrowheads="1"/>
          </p:cNvSpPr>
          <p:nvPr>
            <p:ph idx="1"/>
          </p:nvPr>
        </p:nvSpPr>
        <p:spPr/>
        <p:txBody>
          <a:bodyPr/>
          <a:lstStyle/>
          <a:p>
            <a:r>
              <a:rPr lang="en-US" dirty="0"/>
              <a:t>Pore volume is 18 Liters</a:t>
            </a:r>
          </a:p>
          <a:p>
            <a:r>
              <a:rPr lang="en-US" dirty="0"/>
              <a:t>Volume of a bucket is ____________</a:t>
            </a:r>
          </a:p>
          <a:p>
            <a:r>
              <a:rPr lang="en-US" dirty="0"/>
              <a:t>Highly variable field performance even after initial ripening period</a:t>
            </a:r>
          </a:p>
        </p:txBody>
      </p:sp>
      <p:sp>
        <p:nvSpPr>
          <p:cNvPr id="297989" name="Rectangle 5"/>
          <p:cNvSpPr>
            <a:spLocks noChangeArrowheads="1"/>
          </p:cNvSpPr>
          <p:nvPr/>
        </p:nvSpPr>
        <p:spPr bwMode="auto">
          <a:xfrm>
            <a:off x="255588" y="6461125"/>
            <a:ext cx="6350000"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b="0"/>
              <a:t>http://www.iwaponline.com/wst/05403/0001/054030001.pdf</a:t>
            </a:r>
          </a:p>
        </p:txBody>
      </p:sp>
      <p:sp>
        <p:nvSpPr>
          <p:cNvPr id="297990" name="Text Box 6"/>
          <p:cNvSpPr txBox="1">
            <a:spLocks noChangeArrowheads="1"/>
          </p:cNvSpPr>
          <p:nvPr/>
        </p:nvSpPr>
        <p:spPr bwMode="auto">
          <a:xfrm>
            <a:off x="538163" y="4591050"/>
            <a:ext cx="4408487" cy="946150"/>
          </a:xfrm>
          <a:prstGeom prst="rect">
            <a:avLst/>
          </a:prstGeom>
          <a:noFill/>
          <a:ln w="12700">
            <a:noFill/>
            <a:miter lim="800000"/>
            <a:headEnd type="none" w="lg" len="med"/>
            <a:tailEnd type="none" w="lg" len="med"/>
          </a:ln>
          <a:effectLst/>
        </p:spPr>
        <p:txBody>
          <a:bodyPr>
            <a:spAutoFit/>
          </a:bodyPr>
          <a:lstStyle/>
          <a:p>
            <a:r>
              <a:rPr lang="en-US"/>
              <a:t>Field tests on 8 NTU water in the DR</a:t>
            </a:r>
          </a:p>
        </p:txBody>
      </p:sp>
      <p:sp>
        <p:nvSpPr>
          <p:cNvPr id="8" name="TextBox 7"/>
          <p:cNvSpPr txBox="1"/>
          <p:nvPr/>
        </p:nvSpPr>
        <p:spPr>
          <a:xfrm>
            <a:off x="7020233" y="6334780"/>
            <a:ext cx="824265" cy="523220"/>
          </a:xfrm>
          <a:prstGeom prst="rect">
            <a:avLst/>
          </a:prstGeom>
          <a:noFill/>
        </p:spPr>
        <p:txBody>
          <a:bodyPr wrap="none" rtlCol="0">
            <a:spAutoFit/>
          </a:bodyPr>
          <a:lstStyle/>
          <a:p>
            <a:r>
              <a:rPr lang="en-US" dirty="0" err="1"/>
              <a:t>pC</a:t>
            </a:r>
            <a:r>
              <a:rPr lang="en-US" dirty="0"/>
              <a:t>*</a:t>
            </a:r>
          </a:p>
        </p:txBody>
      </p:sp>
      <p:sp>
        <p:nvSpPr>
          <p:cNvPr id="9" name="Rectangle 8"/>
          <p:cNvSpPr/>
          <p:nvPr/>
        </p:nvSpPr>
        <p:spPr>
          <a:xfrm>
            <a:off x="5006957" y="2547957"/>
            <a:ext cx="1548822" cy="523220"/>
          </a:xfrm>
          <a:prstGeom prst="rect">
            <a:avLst/>
          </a:prstGeom>
        </p:spPr>
        <p:txBody>
          <a:bodyPr wrap="none">
            <a:spAutoFit/>
          </a:bodyPr>
          <a:lstStyle/>
          <a:p>
            <a:r>
              <a:rPr lang="en-US" dirty="0">
                <a:solidFill>
                  <a:schemeClr val="accent4"/>
                </a:solidFill>
              </a:rPr>
              <a:t>20 Liters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3000" dirty="0"/>
              <a:t>What is the Reynolds number for filtration flow?</a:t>
            </a:r>
          </a:p>
        </p:txBody>
      </p:sp>
      <p:sp>
        <p:nvSpPr>
          <p:cNvPr id="79875" name="Rectangle 3"/>
          <p:cNvSpPr>
            <a:spLocks noGrp="1" noChangeArrowheads="1"/>
          </p:cNvSpPr>
          <p:nvPr>
            <p:ph idx="1"/>
          </p:nvPr>
        </p:nvSpPr>
        <p:spPr>
          <a:xfrm>
            <a:off x="336947" y="2343150"/>
            <a:ext cx="6276975" cy="3657600"/>
          </a:xfrm>
        </p:spPr>
        <p:txBody>
          <a:bodyPr/>
          <a:lstStyle/>
          <a:p>
            <a:pPr>
              <a:lnSpc>
                <a:spcPct val="80000"/>
              </a:lnSpc>
            </a:pPr>
            <a:r>
              <a:rPr lang="en-US" sz="2100" dirty="0"/>
              <a:t>What are the possible length scales?</a:t>
            </a:r>
          </a:p>
          <a:p>
            <a:pPr lvl="1">
              <a:lnSpc>
                <a:spcPct val="80000"/>
              </a:lnSpc>
            </a:pPr>
            <a:r>
              <a:rPr lang="en-US" sz="1800" dirty="0"/>
              <a:t>Void size (collector size) 0.7 mm in RSF</a:t>
            </a:r>
          </a:p>
          <a:p>
            <a:pPr lvl="1">
              <a:lnSpc>
                <a:spcPct val="80000"/>
              </a:lnSpc>
            </a:pPr>
            <a:r>
              <a:rPr lang="en-US" sz="1800" dirty="0"/>
              <a:t>Particle size</a:t>
            </a:r>
          </a:p>
          <a:p>
            <a:pPr>
              <a:lnSpc>
                <a:spcPct val="80000"/>
              </a:lnSpc>
            </a:pPr>
            <a:r>
              <a:rPr lang="en-US" sz="2100" dirty="0"/>
              <a:t>Velocities</a:t>
            </a:r>
          </a:p>
          <a:p>
            <a:pPr lvl="1">
              <a:lnSpc>
                <a:spcPct val="80000"/>
              </a:lnSpc>
            </a:pPr>
            <a:r>
              <a:rPr lang="en-US" sz="1800" dirty="0" err="1"/>
              <a:t>V</a:t>
            </a:r>
            <a:r>
              <a:rPr lang="en-US" sz="1800" baseline="-25000" dirty="0" err="1"/>
              <a:t>Fi</a:t>
            </a:r>
            <a:r>
              <a:rPr lang="en-US" sz="1800" dirty="0"/>
              <a:t> varies between 0.03 mm/s (SSF) and 2.8 mm/s (RSF)</a:t>
            </a:r>
          </a:p>
          <a:p>
            <a:pPr>
              <a:lnSpc>
                <a:spcPct val="80000"/>
              </a:lnSpc>
            </a:pPr>
            <a:r>
              <a:rPr lang="en-US" sz="2100" dirty="0"/>
              <a:t>Take the largest length scale and highest velocity to find max Re</a:t>
            </a:r>
          </a:p>
          <a:p>
            <a:pPr>
              <a:lnSpc>
                <a:spcPct val="80000"/>
              </a:lnSpc>
            </a:pPr>
            <a:endParaRPr lang="en-US" sz="2100" dirty="0"/>
          </a:p>
          <a:p>
            <a:pPr>
              <a:lnSpc>
                <a:spcPct val="80000"/>
              </a:lnSpc>
            </a:pPr>
            <a:endParaRPr lang="en-US" sz="2100" dirty="0"/>
          </a:p>
          <a:p>
            <a:pPr>
              <a:lnSpc>
                <a:spcPct val="80000"/>
              </a:lnSpc>
            </a:pPr>
            <a:endParaRPr lang="en-US" sz="2100" dirty="0"/>
          </a:p>
          <a:p>
            <a:pPr>
              <a:lnSpc>
                <a:spcPct val="80000"/>
              </a:lnSpc>
            </a:pPr>
            <a:r>
              <a:rPr lang="en-US" sz="2100" dirty="0"/>
              <a:t>Flow through SSF, RSF, and </a:t>
            </a:r>
            <a:r>
              <a:rPr lang="en-US" sz="2100" dirty="0" err="1"/>
              <a:t>StaRS</a:t>
            </a:r>
            <a:r>
              <a:rPr lang="en-US" sz="2100" dirty="0"/>
              <a:t> is laminar during filtration</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33500" y="4524067"/>
            <a:ext cx="707429" cy="389714"/>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037482" y="4457780"/>
            <a:ext cx="3140572" cy="521143"/>
          </a:xfrm>
          <a:prstGeom prst="rect">
            <a:avLst/>
          </a:prstGeom>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55639" y="304800"/>
            <a:ext cx="8202561" cy="1143000"/>
          </a:xfrm>
        </p:spPr>
        <p:txBody>
          <a:bodyPr/>
          <a:lstStyle/>
          <a:p>
            <a:r>
              <a:rPr lang="en-US" dirty="0"/>
              <a:t>The “</a:t>
            </a:r>
            <a:r>
              <a:rPr lang="en-US" dirty="0" err="1"/>
              <a:t>BioSand</a:t>
            </a:r>
            <a:r>
              <a:rPr lang="en-US" dirty="0"/>
              <a:t>” Filter Craze</a:t>
            </a:r>
          </a:p>
        </p:txBody>
      </p:sp>
      <p:sp>
        <p:nvSpPr>
          <p:cNvPr id="231427" name="Rectangle 3"/>
          <p:cNvSpPr>
            <a:spLocks noGrp="1" noChangeArrowheads="1"/>
          </p:cNvSpPr>
          <p:nvPr>
            <p:ph idx="1"/>
          </p:nvPr>
        </p:nvSpPr>
        <p:spPr/>
        <p:txBody>
          <a:bodyPr/>
          <a:lstStyle/>
          <a:p>
            <a:pPr>
              <a:lnSpc>
                <a:spcPct val="80000"/>
              </a:lnSpc>
            </a:pPr>
            <a:r>
              <a:rPr lang="en-US" sz="2800" dirty="0"/>
              <a:t>Patented “new idea” of intermittent slow sand filtration without flow control and called it “</a:t>
            </a:r>
            <a:r>
              <a:rPr lang="en-US" sz="2800" dirty="0" err="1"/>
              <a:t>BioSand</a:t>
            </a:r>
            <a:r>
              <a:rPr lang="en-US" sz="2800" dirty="0"/>
              <a:t>”</a:t>
            </a:r>
          </a:p>
          <a:p>
            <a:pPr>
              <a:lnSpc>
                <a:spcPct val="80000"/>
              </a:lnSpc>
            </a:pPr>
            <a:r>
              <a:rPr lang="en-US" sz="2800" dirty="0"/>
              <a:t>Filters are being installed around the world as Point of Use treatment devices</a:t>
            </a:r>
          </a:p>
          <a:p>
            <a:pPr>
              <a:lnSpc>
                <a:spcPct val="80000"/>
              </a:lnSpc>
            </a:pPr>
            <a:r>
              <a:rPr lang="en-US" sz="2800" dirty="0"/>
              <a:t>Cost is somewhere between $25 and $150 per household ($13/person based on project near Copan Ruins, Honduras)</a:t>
            </a:r>
          </a:p>
          <a:p>
            <a:pPr>
              <a:lnSpc>
                <a:spcPct val="80000"/>
              </a:lnSpc>
            </a:pPr>
            <a:r>
              <a:rPr lang="en-US" sz="2800" dirty="0"/>
              <a:t>The per person cost is comparable to the cost to build centralized treatment using the AguaClara model</a:t>
            </a:r>
          </a:p>
          <a:p>
            <a:pPr>
              <a:lnSpc>
                <a:spcPct val="80000"/>
              </a:lnSpc>
            </a:pPr>
            <a:endParaRPr lang="en-US" sz="2800" dirty="0"/>
          </a:p>
        </p:txBody>
      </p:sp>
      <p:pic>
        <p:nvPicPr>
          <p:cNvPr id="6" name="Picture 90" descr="Picture of CAWST biosand filter at work. Taken 2006-10-10 in Madurai, India by traveler kfisher."/>
          <p:cNvPicPr>
            <a:picLocks noChangeAspect="1" noChangeArrowheads="1"/>
          </p:cNvPicPr>
          <p:nvPr/>
        </p:nvPicPr>
        <p:blipFill>
          <a:blip r:embed="rId3" cstate="screen"/>
          <a:srcRect/>
          <a:stretch>
            <a:fillRect/>
          </a:stretch>
        </p:blipFill>
        <p:spPr bwMode="auto">
          <a:xfrm>
            <a:off x="8110537" y="0"/>
            <a:ext cx="1033463" cy="2619375"/>
          </a:xfrm>
          <a:prstGeom prst="rect">
            <a:avLst/>
          </a:prstGeom>
          <a:noFill/>
        </p:spPr>
      </p:pic>
      <p:sp>
        <p:nvSpPr>
          <p:cNvPr id="7" name="Rectangle 6"/>
          <p:cNvSpPr/>
          <p:nvPr/>
        </p:nvSpPr>
        <p:spPr>
          <a:xfrm>
            <a:off x="820342" y="58996"/>
            <a:ext cx="6986471" cy="1446550"/>
          </a:xfrm>
          <a:prstGeom prst="rect">
            <a:avLst/>
          </a:prstGeom>
          <a:solidFill>
            <a:schemeClr val="bg1"/>
          </a:solidFill>
        </p:spPr>
        <p:txBody>
          <a:bodyPr wrap="square">
            <a:spAutoFit/>
          </a:bodyPr>
          <a:lstStyle/>
          <a:p>
            <a:pPr algn="ctr"/>
            <a:r>
              <a:rPr lang="en-US" sz="4400" b="0" dirty="0">
                <a:solidFill>
                  <a:schemeClr val="tx2"/>
                </a:solidFill>
                <a:latin typeface="+mj-lt"/>
                <a:ea typeface="+mj-ea"/>
                <a:cs typeface="+mj-cs"/>
              </a:rPr>
              <a:t>Intermittent</a:t>
            </a:r>
            <a:r>
              <a:rPr lang="en-US" b="0" dirty="0"/>
              <a:t> </a:t>
            </a:r>
            <a:r>
              <a:rPr lang="en-US" sz="4400" b="0" dirty="0">
                <a:solidFill>
                  <a:schemeClr val="tx2"/>
                </a:solidFill>
                <a:latin typeface="+mj-lt"/>
                <a:ea typeface="+mj-ea"/>
                <a:cs typeface="+mj-cs"/>
              </a:rPr>
              <a:t>Slow Sand Filters (ISSF)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4"/>
          <p:cNvSpPr>
            <a:spLocks noGrp="1" noChangeArrowheads="1"/>
          </p:cNvSpPr>
          <p:nvPr>
            <p:ph type="title"/>
          </p:nvPr>
        </p:nvSpPr>
        <p:spPr>
          <a:xfrm>
            <a:off x="685800" y="304800"/>
            <a:ext cx="5538019" cy="1143000"/>
          </a:xfrm>
        </p:spPr>
        <p:txBody>
          <a:bodyPr/>
          <a:lstStyle/>
          <a:p>
            <a:r>
              <a:rPr lang="en-US" dirty="0"/>
              <a:t>Intermittent Slow Sand Filter Performance</a:t>
            </a:r>
          </a:p>
        </p:txBody>
      </p:sp>
      <p:pic>
        <p:nvPicPr>
          <p:cNvPr id="198661" name="Picture 5"/>
          <p:cNvPicPr>
            <a:picLocks noChangeAspect="1" noChangeArrowheads="1"/>
          </p:cNvPicPr>
          <p:nvPr/>
        </p:nvPicPr>
        <p:blipFill>
          <a:blip r:embed="rId4" cstate="screen"/>
          <a:srcRect/>
          <a:stretch>
            <a:fillRect/>
          </a:stretch>
        </p:blipFill>
        <p:spPr bwMode="auto">
          <a:xfrm>
            <a:off x="0" y="1889125"/>
            <a:ext cx="6561138" cy="4697413"/>
          </a:xfrm>
          <a:prstGeom prst="rect">
            <a:avLst/>
          </a:prstGeom>
          <a:noFill/>
          <a:ln w="12700">
            <a:noFill/>
            <a:miter lim="800000"/>
            <a:headEnd type="none" w="lg" len="med"/>
            <a:tailEnd type="none" w="lg" len="med"/>
          </a:ln>
          <a:effectLst/>
        </p:spPr>
      </p:pic>
      <p:pic>
        <p:nvPicPr>
          <p:cNvPr id="198662" name="Picture 6" descr="Picture of CAWST biosand filter at work. Taken 2006-10-10 in Madurai, India by traveler kfisher."/>
          <p:cNvPicPr>
            <a:picLocks noChangeAspect="1" noChangeArrowheads="1"/>
          </p:cNvPicPr>
          <p:nvPr/>
        </p:nvPicPr>
        <p:blipFill>
          <a:blip r:embed="rId5" cstate="screen"/>
          <a:srcRect/>
          <a:stretch>
            <a:fillRect/>
          </a:stretch>
        </p:blipFill>
        <p:spPr bwMode="auto">
          <a:xfrm>
            <a:off x="6440129" y="4875"/>
            <a:ext cx="2703871" cy="6853126"/>
          </a:xfrm>
          <a:prstGeom prst="rect">
            <a:avLst/>
          </a:prstGeom>
          <a:noFill/>
        </p:spPr>
      </p:pic>
      <p:graphicFrame>
        <p:nvGraphicFramePr>
          <p:cNvPr id="198664" name="Object 8"/>
          <p:cNvGraphicFramePr>
            <a:graphicFrameLocks noChangeAspect="1"/>
          </p:cNvGraphicFramePr>
          <p:nvPr/>
        </p:nvGraphicFramePr>
        <p:xfrm>
          <a:off x="0" y="3641008"/>
          <a:ext cx="622300" cy="342900"/>
        </p:xfrm>
        <a:graphic>
          <a:graphicData uri="http://schemas.openxmlformats.org/presentationml/2006/ole">
            <mc:AlternateContent xmlns:mc="http://schemas.openxmlformats.org/markup-compatibility/2006">
              <mc:Choice xmlns:v="urn:schemas-microsoft-com:vml" Requires="v">
                <p:oleObj spid="_x0000_s627754" name="Equation" r:id="rId6" imgW="622080" imgH="342720" progId="Equation.DSMT4">
                  <p:embed/>
                </p:oleObj>
              </mc:Choice>
              <mc:Fallback>
                <p:oleObj name="Equation" r:id="rId6" imgW="622080" imgH="34272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641008"/>
                        <a:ext cx="6223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dirty="0"/>
              <a:t>Field Performance ISSF</a:t>
            </a:r>
          </a:p>
        </p:txBody>
      </p:sp>
      <p:sp>
        <p:nvSpPr>
          <p:cNvPr id="5" name="Content Placeholder 4"/>
          <p:cNvSpPr>
            <a:spLocks noGrp="1"/>
          </p:cNvSpPr>
          <p:nvPr>
            <p:ph idx="1"/>
          </p:nvPr>
        </p:nvSpPr>
        <p:spPr>
          <a:xfrm>
            <a:off x="685800" y="4306528"/>
            <a:ext cx="7772400" cy="1789471"/>
          </a:xfrm>
        </p:spPr>
        <p:txBody>
          <a:bodyPr/>
          <a:lstStyle/>
          <a:p>
            <a:r>
              <a:rPr lang="en-US" dirty="0"/>
              <a:t>Turbidity </a:t>
            </a:r>
            <a:r>
              <a:rPr lang="en-US" dirty="0" err="1"/>
              <a:t>pC</a:t>
            </a:r>
            <a:r>
              <a:rPr lang="en-US" dirty="0"/>
              <a:t>*(0.8) and E. coli </a:t>
            </a:r>
            <a:r>
              <a:rPr lang="en-US" dirty="0" err="1"/>
              <a:t>pC</a:t>
            </a:r>
            <a:r>
              <a:rPr lang="en-US" dirty="0"/>
              <a:t>* (0.35) is poor and confirms that filters are NOT appropriate as a single treatment step for highly contaminated waters.</a:t>
            </a:r>
          </a:p>
        </p:txBody>
      </p:sp>
      <p:sp>
        <p:nvSpPr>
          <p:cNvPr id="300035" name="Rectangle 3"/>
          <p:cNvSpPr>
            <a:spLocks noChangeArrowheads="1"/>
          </p:cNvSpPr>
          <p:nvPr/>
        </p:nvSpPr>
        <p:spPr bwMode="auto">
          <a:xfrm>
            <a:off x="355242" y="1923231"/>
            <a:ext cx="8448675" cy="2369880"/>
          </a:xfrm>
          <a:prstGeom prst="rect">
            <a:avLst/>
          </a:prstGeom>
          <a:noFill/>
          <a:ln w="12700">
            <a:noFill/>
            <a:miter lim="800000"/>
            <a:headEnd type="none" w="lg" len="med"/>
            <a:tailEnd type="none" w="lg" len="med"/>
          </a:ln>
          <a:effectLst/>
        </p:spPr>
        <p:txBody>
          <a:bodyPr>
            <a:spAutoFit/>
          </a:bodyPr>
          <a:lstStyle/>
          <a:p>
            <a:pPr>
              <a:tabLst>
                <a:tab pos="5422900" algn="ctr"/>
                <a:tab pos="6684963" algn="ctr"/>
              </a:tabLst>
            </a:pPr>
            <a:r>
              <a:rPr lang="en-US" sz="2400" b="0" dirty="0"/>
              <a:t>Table 2 pH, turbidity and E. coli levels in raw and ISSF effluent in the field</a:t>
            </a:r>
          </a:p>
          <a:p>
            <a:pPr>
              <a:tabLst>
                <a:tab pos="5422900" algn="ctr"/>
                <a:tab pos="6684963" algn="ctr"/>
              </a:tabLst>
            </a:pPr>
            <a:r>
              <a:rPr lang="en-US" sz="2400" b="0" dirty="0"/>
              <a:t>Parameter	 raw	filtered</a:t>
            </a:r>
          </a:p>
          <a:p>
            <a:pPr>
              <a:tabLst>
                <a:tab pos="5422900" algn="ctr"/>
                <a:tab pos="6684963" algn="ctr"/>
              </a:tabLst>
            </a:pPr>
            <a:r>
              <a:rPr lang="en-US" sz="2400" b="0" dirty="0"/>
              <a:t>Mean pH (n =47)	7.4	8.0</a:t>
            </a:r>
          </a:p>
          <a:p>
            <a:pPr>
              <a:tabLst>
                <a:tab pos="5422900" algn="ctr"/>
                <a:tab pos="6684963" algn="ctr"/>
              </a:tabLst>
            </a:pPr>
            <a:r>
              <a:rPr lang="en-US" sz="2400" b="0" dirty="0"/>
              <a:t>Mean turbidity (NTU) (n=47)	8.1	1.3</a:t>
            </a:r>
          </a:p>
          <a:p>
            <a:pPr>
              <a:tabLst>
                <a:tab pos="5422900" algn="ctr"/>
                <a:tab pos="6684963" algn="ctr"/>
              </a:tabLst>
            </a:pPr>
            <a:r>
              <a:rPr lang="en-US" sz="2400" b="0" dirty="0"/>
              <a:t>Mean log</a:t>
            </a:r>
            <a:r>
              <a:rPr lang="en-US" sz="2400" b="0" baseline="-25000" dirty="0"/>
              <a:t>10</a:t>
            </a:r>
            <a:r>
              <a:rPr lang="en-US" sz="2400" b="0" dirty="0"/>
              <a:t> E. coli MPN/100mL (n=55)	1.7	0.6</a:t>
            </a:r>
          </a:p>
        </p:txBody>
      </p:sp>
      <p:sp>
        <p:nvSpPr>
          <p:cNvPr id="300036" name="Rectangle 4"/>
          <p:cNvSpPr>
            <a:spLocks noChangeArrowheads="1"/>
          </p:cNvSpPr>
          <p:nvPr/>
        </p:nvSpPr>
        <p:spPr bwMode="auto">
          <a:xfrm>
            <a:off x="255588" y="6461125"/>
            <a:ext cx="6350000" cy="396875"/>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sz="2000" b="0"/>
              <a:t>http://www.iwaponline.com/wst/05403/0001/054030001.pdf</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0738" name="Picture 2" descr="C:\Documents and Settings\mw24\Desktop\New Folder\La moskitia\DSC05078.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Potters for Peace Pots</a:t>
            </a:r>
          </a:p>
        </p:txBody>
      </p:sp>
      <p:sp>
        <p:nvSpPr>
          <p:cNvPr id="232451" name="Rectangle 3"/>
          <p:cNvSpPr>
            <a:spLocks noGrp="1" noChangeArrowheads="1"/>
          </p:cNvSpPr>
          <p:nvPr>
            <p:ph idx="1"/>
          </p:nvPr>
        </p:nvSpPr>
        <p:spPr/>
        <p:txBody>
          <a:bodyPr/>
          <a:lstStyle/>
          <a:p>
            <a:pPr>
              <a:lnSpc>
                <a:spcPct val="80000"/>
              </a:lnSpc>
            </a:pPr>
            <a:r>
              <a:rPr lang="en-US" sz="2800"/>
              <a:t>Colloidal silver-enhanced ceramic water purifier (CWP)</a:t>
            </a:r>
          </a:p>
          <a:p>
            <a:pPr>
              <a:lnSpc>
                <a:spcPct val="80000"/>
              </a:lnSpc>
            </a:pPr>
            <a:r>
              <a:rPr lang="en-US" sz="2800"/>
              <a:t>After firing the filter is coated with colloidal silver. </a:t>
            </a:r>
          </a:p>
          <a:p>
            <a:pPr>
              <a:lnSpc>
                <a:spcPct val="80000"/>
              </a:lnSpc>
            </a:pPr>
            <a:r>
              <a:rPr lang="en-US" sz="2800"/>
              <a:t>This combination of fine pore size, and the bactericidal properties of colloidal silver produce an effective filter</a:t>
            </a:r>
          </a:p>
          <a:p>
            <a:pPr>
              <a:lnSpc>
                <a:spcPct val="80000"/>
              </a:lnSpc>
            </a:pPr>
            <a:r>
              <a:rPr lang="en-US" sz="2800"/>
              <a:t>Filter units are sold for about $10-15 with the basic plastic receptacle</a:t>
            </a:r>
          </a:p>
          <a:p>
            <a:pPr>
              <a:lnSpc>
                <a:spcPct val="80000"/>
              </a:lnSpc>
            </a:pPr>
            <a:r>
              <a:rPr lang="en-US" sz="2800"/>
              <a:t>Replacement filter elements cost about $4.00</a:t>
            </a:r>
          </a:p>
        </p:txBody>
      </p:sp>
      <p:pic>
        <p:nvPicPr>
          <p:cNvPr id="232453" name="Picture 5" descr="filtro1-drg"/>
          <p:cNvPicPr>
            <a:picLocks noChangeAspect="1" noChangeArrowheads="1"/>
          </p:cNvPicPr>
          <p:nvPr/>
        </p:nvPicPr>
        <p:blipFill>
          <a:blip r:embed="rId3" cstate="screen"/>
          <a:srcRect/>
          <a:stretch>
            <a:fillRect/>
          </a:stretch>
        </p:blipFill>
        <p:spPr bwMode="auto">
          <a:xfrm>
            <a:off x="0" y="0"/>
            <a:ext cx="1254125" cy="1514475"/>
          </a:xfrm>
          <a:prstGeom prst="rect">
            <a:avLst/>
          </a:prstGeom>
          <a:noFill/>
        </p:spPr>
      </p:pic>
      <p:pic>
        <p:nvPicPr>
          <p:cNvPr id="232455" name="Picture 7" descr="copy-of-filters-studio-002"/>
          <p:cNvPicPr>
            <a:picLocks noChangeAspect="1" noChangeArrowheads="1"/>
          </p:cNvPicPr>
          <p:nvPr/>
        </p:nvPicPr>
        <p:blipFill>
          <a:blip r:embed="rId4" cstate="screen"/>
          <a:srcRect/>
          <a:stretch>
            <a:fillRect/>
          </a:stretch>
        </p:blipFill>
        <p:spPr bwMode="auto">
          <a:xfrm>
            <a:off x="7853363" y="0"/>
            <a:ext cx="1290637" cy="1520825"/>
          </a:xfrm>
          <a:prstGeom prst="rect">
            <a:avLst/>
          </a:prstGeom>
          <a:noFill/>
        </p:spPr>
      </p:pic>
      <p:sp>
        <p:nvSpPr>
          <p:cNvPr id="232456" name="Text Box 8"/>
          <p:cNvSpPr txBox="1">
            <a:spLocks noChangeArrowheads="1"/>
          </p:cNvSpPr>
          <p:nvPr/>
        </p:nvSpPr>
        <p:spPr bwMode="auto">
          <a:xfrm>
            <a:off x="228600" y="5911850"/>
            <a:ext cx="8120063" cy="946150"/>
          </a:xfrm>
          <a:prstGeom prst="rect">
            <a:avLst/>
          </a:prstGeom>
          <a:noFill/>
          <a:ln w="12700">
            <a:noFill/>
            <a:miter lim="800000"/>
            <a:headEnd type="none" w="lg" len="med"/>
            <a:tailEnd type="none" w="lg" len="med"/>
          </a:ln>
          <a:effectLst/>
        </p:spPr>
        <p:txBody>
          <a:bodyPr wrap="none">
            <a:spAutoFit/>
          </a:bodyPr>
          <a:lstStyle/>
          <a:p>
            <a:r>
              <a:rPr lang="en-US" b="0"/>
              <a:t>What is the turbidity range that these filters can handle?</a:t>
            </a:r>
          </a:p>
          <a:p>
            <a:r>
              <a:rPr lang="en-US" b="0"/>
              <a:t>How do you wash the filter? What water do you use?</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327150" y="2559050"/>
            <a:ext cx="887413" cy="895350"/>
            <a:chOff x="891" y="1553"/>
            <a:chExt cx="2743" cy="2767"/>
          </a:xfrm>
        </p:grpSpPr>
        <p:sp>
          <p:nvSpPr>
            <p:cNvPr id="217108" name="Rectangle 20"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7109" name="Rectangle 21"/>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7110" name="Rectangle 22"/>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7111" name="Rectangle 23"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112" name="Rectangle 24"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113" name="Rectangle 25"/>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3" name="Group 26"/>
            <p:cNvGrpSpPr>
              <a:grpSpLocks/>
            </p:cNvGrpSpPr>
            <p:nvPr/>
          </p:nvGrpSpPr>
          <p:grpSpPr bwMode="auto">
            <a:xfrm>
              <a:off x="1064" y="3984"/>
              <a:ext cx="1842" cy="117"/>
              <a:chOff x="1472" y="3784"/>
              <a:chExt cx="1967" cy="128"/>
            </a:xfrm>
          </p:grpSpPr>
          <p:sp>
            <p:nvSpPr>
              <p:cNvPr id="217115" name="Rectangle 27"/>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6" name="Rectangle 28"/>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7" name="Rectangle 29"/>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8" name="Rectangle 30"/>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19" name="Rectangle 31"/>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0" name="Rectangle 32"/>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1" name="Rectangle 33"/>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2" name="Rectangle 34"/>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3" name="Rectangle 35"/>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4" name="Rectangle 36"/>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5" name="Rectangle 37"/>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6" name="Rectangle 38"/>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7" name="Rectangle 39"/>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8" name="Rectangle 40"/>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29" name="Rectangle 41"/>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0" name="Rectangle 42"/>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1" name="Rectangle 43"/>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2" name="Rectangle 44"/>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3" name="Rectangle 45"/>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4" name="Rectangle 46"/>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135" name="Rectangle 47"/>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17136" name="Freeform 48"/>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7137" name="Rectangle 49"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grpSp>
        <p:nvGrpSpPr>
          <p:cNvPr id="4" name="Group 127"/>
          <p:cNvGrpSpPr>
            <a:grpSpLocks/>
          </p:cNvGrpSpPr>
          <p:nvPr/>
        </p:nvGrpSpPr>
        <p:grpSpPr bwMode="auto">
          <a:xfrm>
            <a:off x="2436813" y="2390626"/>
            <a:ext cx="965200" cy="1020762"/>
            <a:chOff x="3080" y="1336"/>
            <a:chExt cx="608" cy="643"/>
          </a:xfrm>
        </p:grpSpPr>
        <p:sp>
          <p:nvSpPr>
            <p:cNvPr id="217216" name="Rectangle 128" descr="Granite"/>
            <p:cNvSpPr>
              <a:spLocks noChangeArrowheads="1"/>
            </p:cNvSpPr>
            <p:nvPr/>
          </p:nvSpPr>
          <p:spPr bwMode="auto">
            <a:xfrm>
              <a:off x="3087" y="1336"/>
              <a:ext cx="585" cy="643"/>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7217" name="Rectangle 129"/>
            <p:cNvSpPr>
              <a:spLocks noChangeArrowheads="1"/>
            </p:cNvSpPr>
            <p:nvPr/>
          </p:nvSpPr>
          <p:spPr bwMode="auto">
            <a:xfrm>
              <a:off x="3200" y="1336"/>
              <a:ext cx="436" cy="78"/>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7218" name="Rectangle 130"/>
            <p:cNvSpPr>
              <a:spLocks noChangeArrowheads="1"/>
            </p:cNvSpPr>
            <p:nvPr/>
          </p:nvSpPr>
          <p:spPr bwMode="auto">
            <a:xfrm>
              <a:off x="3200" y="1385"/>
              <a:ext cx="436" cy="200"/>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7219" name="Rectangle 131" descr="Cork"/>
            <p:cNvSpPr>
              <a:spLocks noChangeArrowheads="1"/>
            </p:cNvSpPr>
            <p:nvPr/>
          </p:nvSpPr>
          <p:spPr bwMode="auto">
            <a:xfrm>
              <a:off x="3200" y="1661"/>
              <a:ext cx="436" cy="116"/>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220" name="Rectangle 132" descr="Large confetti"/>
            <p:cNvSpPr>
              <a:spLocks noChangeArrowheads="1"/>
            </p:cNvSpPr>
            <p:nvPr/>
          </p:nvSpPr>
          <p:spPr bwMode="auto">
            <a:xfrm>
              <a:off x="3200" y="1777"/>
              <a:ext cx="436" cy="124"/>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7221" name="Freeform 133"/>
            <p:cNvSpPr>
              <a:spLocks/>
            </p:cNvSpPr>
            <p:nvPr/>
          </p:nvSpPr>
          <p:spPr bwMode="auto">
            <a:xfrm>
              <a:off x="3376" y="1453"/>
              <a:ext cx="66" cy="44"/>
            </a:xfrm>
            <a:custGeom>
              <a:avLst/>
              <a:gdLst/>
              <a:ahLst/>
              <a:cxnLst>
                <a:cxn ang="0">
                  <a:pos x="0" y="0"/>
                </a:cxn>
                <a:cxn ang="0">
                  <a:pos x="72" y="176"/>
                </a:cxn>
                <a:cxn ang="0">
                  <a:pos x="232" y="176"/>
                </a:cxn>
                <a:cxn ang="0">
                  <a:pos x="304" y="0"/>
                </a:cxn>
              </a:cxnLst>
              <a:rect l="0" t="0" r="r" b="b"/>
              <a:pathLst>
                <a:path w="304" h="205">
                  <a:moveTo>
                    <a:pt x="0" y="0"/>
                  </a:moveTo>
                  <a:cubicBezTo>
                    <a:pt x="12" y="29"/>
                    <a:pt x="33" y="147"/>
                    <a:pt x="72" y="176"/>
                  </a:cubicBezTo>
                  <a:cubicBezTo>
                    <a:pt x="111" y="205"/>
                    <a:pt x="193" y="205"/>
                    <a:pt x="232" y="176"/>
                  </a:cubicBezTo>
                  <a:cubicBezTo>
                    <a:pt x="271" y="147"/>
                    <a:pt x="289" y="37"/>
                    <a:pt x="304" y="0"/>
                  </a:cubicBezTo>
                </a:path>
              </a:pathLst>
            </a:custGeom>
            <a:noFill/>
            <a:ln w="28575" cap="flat" cmpd="sng">
              <a:solidFill>
                <a:srgbClr val="003300"/>
              </a:solidFill>
              <a:prstDash val="solid"/>
              <a:round/>
              <a:headEnd type="none" w="sm" len="sm"/>
              <a:tailEnd type="none" w="med" len="sm"/>
            </a:ln>
            <a:effectLst/>
          </p:spPr>
          <p:txBody>
            <a:bodyPr wrap="none" anchor="ctr"/>
            <a:lstStyle/>
            <a:p>
              <a:endParaRPr lang="en-US"/>
            </a:p>
          </p:txBody>
        </p:sp>
        <p:sp>
          <p:nvSpPr>
            <p:cNvPr id="217222" name="Freeform 134"/>
            <p:cNvSpPr>
              <a:spLocks/>
            </p:cNvSpPr>
            <p:nvPr/>
          </p:nvSpPr>
          <p:spPr bwMode="auto">
            <a:xfrm>
              <a:off x="3083" y="1414"/>
              <a:ext cx="119" cy="487"/>
            </a:xfrm>
            <a:custGeom>
              <a:avLst/>
              <a:gdLst/>
              <a:ahLst/>
              <a:cxnLst>
                <a:cxn ang="0">
                  <a:pos x="536" y="0"/>
                </a:cxn>
                <a:cxn ang="0">
                  <a:pos x="208" y="0"/>
                </a:cxn>
                <a:cxn ang="0">
                  <a:pos x="208" y="1256"/>
                </a:cxn>
                <a:cxn ang="0">
                  <a:pos x="16" y="1256"/>
                </a:cxn>
                <a:cxn ang="0">
                  <a:pos x="0" y="1400"/>
                </a:cxn>
                <a:cxn ang="0">
                  <a:pos x="200" y="1400"/>
                </a:cxn>
                <a:cxn ang="0">
                  <a:pos x="200" y="2096"/>
                </a:cxn>
                <a:cxn ang="0">
                  <a:pos x="16" y="2096"/>
                </a:cxn>
                <a:cxn ang="0">
                  <a:pos x="16" y="2232"/>
                </a:cxn>
                <a:cxn ang="0">
                  <a:pos x="360" y="2232"/>
                </a:cxn>
                <a:cxn ang="0">
                  <a:pos x="360" y="200"/>
                </a:cxn>
                <a:cxn ang="0">
                  <a:pos x="544" y="200"/>
                </a:cxn>
              </a:cxnLst>
              <a:rect l="0" t="0" r="r" b="b"/>
              <a:pathLst>
                <a:path w="544" h="2232">
                  <a:moveTo>
                    <a:pt x="536" y="0"/>
                  </a:moveTo>
                  <a:lnTo>
                    <a:pt x="208" y="0"/>
                  </a:lnTo>
                  <a:lnTo>
                    <a:pt x="208" y="1256"/>
                  </a:lnTo>
                  <a:lnTo>
                    <a:pt x="16" y="1256"/>
                  </a:lnTo>
                  <a:lnTo>
                    <a:pt x="0" y="1400"/>
                  </a:lnTo>
                  <a:lnTo>
                    <a:pt x="200" y="1400"/>
                  </a:lnTo>
                  <a:lnTo>
                    <a:pt x="200" y="2096"/>
                  </a:lnTo>
                  <a:lnTo>
                    <a:pt x="16" y="2096"/>
                  </a:lnTo>
                  <a:lnTo>
                    <a:pt x="16" y="2232"/>
                  </a:lnTo>
                  <a:lnTo>
                    <a:pt x="360" y="2232"/>
                  </a:lnTo>
                  <a:lnTo>
                    <a:pt x="360" y="200"/>
                  </a:lnTo>
                  <a:lnTo>
                    <a:pt x="544" y="200"/>
                  </a:lnTo>
                </a:path>
              </a:pathLst>
            </a:custGeom>
            <a:solidFill>
              <a:schemeClr val="hlink"/>
            </a:solidFill>
            <a:ln w="12700" cap="flat" cmpd="sng">
              <a:noFill/>
              <a:prstDash val="solid"/>
              <a:round/>
              <a:headEnd type="none" w="sm" len="sm"/>
              <a:tailEnd type="none" w="med" len="sm"/>
            </a:ln>
            <a:effectLst/>
          </p:spPr>
          <p:txBody>
            <a:bodyPr wrap="none" anchor="ctr"/>
            <a:lstStyle/>
            <a:p>
              <a:endParaRPr lang="en-US"/>
            </a:p>
          </p:txBody>
        </p:sp>
        <p:sp>
          <p:nvSpPr>
            <p:cNvPr id="217223" name="Rectangle 135"/>
            <p:cNvSpPr>
              <a:spLocks noChangeArrowheads="1"/>
            </p:cNvSpPr>
            <p:nvPr/>
          </p:nvSpPr>
          <p:spPr bwMode="auto">
            <a:xfrm>
              <a:off x="3080" y="1928"/>
              <a:ext cx="608" cy="2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17224" name="Rectangle 136" descr="Sand"/>
            <p:cNvSpPr>
              <a:spLocks noChangeArrowheads="1"/>
            </p:cNvSpPr>
            <p:nvPr/>
          </p:nvSpPr>
          <p:spPr bwMode="auto">
            <a:xfrm>
              <a:off x="3200" y="1585"/>
              <a:ext cx="436" cy="76"/>
            </a:xfrm>
            <a:prstGeom prst="rect">
              <a:avLst/>
            </a:prstGeom>
            <a:blipFill dpi="0" rotWithShape="0">
              <a:blip r:embed="rId5"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grpSp>
          <p:nvGrpSpPr>
            <p:cNvPr id="5" name="Group 137"/>
            <p:cNvGrpSpPr>
              <a:grpSpLocks/>
            </p:cNvGrpSpPr>
            <p:nvPr/>
          </p:nvGrpSpPr>
          <p:grpSpPr bwMode="auto">
            <a:xfrm>
              <a:off x="3202" y="1901"/>
              <a:ext cx="428" cy="27"/>
              <a:chOff x="1472" y="3784"/>
              <a:chExt cx="1967" cy="128"/>
            </a:xfrm>
          </p:grpSpPr>
          <p:sp>
            <p:nvSpPr>
              <p:cNvPr id="217226" name="Rectangle 138"/>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7" name="Rectangle 139"/>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8" name="Rectangle 140"/>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29" name="Rectangle 141"/>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0" name="Rectangle 142"/>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1" name="Rectangle 143"/>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2" name="Rectangle 144"/>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3" name="Rectangle 145"/>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4" name="Rectangle 146"/>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5" name="Rectangle 147"/>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6" name="Rectangle 148"/>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7" name="Rectangle 149"/>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8" name="Rectangle 150"/>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39" name="Rectangle 151"/>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0" name="Rectangle 152"/>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1" name="Rectangle 153"/>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2" name="Rectangle 154"/>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3" name="Rectangle 155"/>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4" name="Rectangle 156"/>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5" name="Rectangle 157"/>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7246" name="Rectangle 158"/>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grpSp>
          <p:nvGrpSpPr>
            <p:cNvPr id="6" name="Group 159"/>
            <p:cNvGrpSpPr>
              <a:grpSpLocks/>
            </p:cNvGrpSpPr>
            <p:nvPr/>
          </p:nvGrpSpPr>
          <p:grpSpPr bwMode="auto">
            <a:xfrm rot="5400000">
              <a:off x="3091" y="1868"/>
              <a:ext cx="32" cy="33"/>
              <a:chOff x="4332" y="1144"/>
              <a:chExt cx="176" cy="328"/>
            </a:xfrm>
          </p:grpSpPr>
          <p:sp>
            <p:nvSpPr>
              <p:cNvPr id="217248" name="AutoShape 160"/>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7249" name="AutoShape 161"/>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nvGrpSpPr>
            <p:cNvPr id="7" name="Group 162"/>
            <p:cNvGrpSpPr>
              <a:grpSpLocks/>
            </p:cNvGrpSpPr>
            <p:nvPr/>
          </p:nvGrpSpPr>
          <p:grpSpPr bwMode="auto">
            <a:xfrm rot="5400000">
              <a:off x="3638" y="1922"/>
              <a:ext cx="32" cy="33"/>
              <a:chOff x="4332" y="1144"/>
              <a:chExt cx="176" cy="328"/>
            </a:xfrm>
          </p:grpSpPr>
          <p:sp>
            <p:nvSpPr>
              <p:cNvPr id="217251" name="AutoShape 163"/>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7252" name="AutoShape 164"/>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sp>
        <p:nvSpPr>
          <p:cNvPr id="217090" name="Line 2"/>
          <p:cNvSpPr>
            <a:spLocks noChangeShapeType="1"/>
          </p:cNvSpPr>
          <p:nvPr/>
        </p:nvSpPr>
        <p:spPr bwMode="auto">
          <a:xfrm>
            <a:off x="1682750" y="2128838"/>
            <a:ext cx="0" cy="1676246"/>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sp>
        <p:nvSpPr>
          <p:cNvPr id="217091" name="Line 3"/>
          <p:cNvSpPr>
            <a:spLocks noChangeShapeType="1"/>
          </p:cNvSpPr>
          <p:nvPr/>
        </p:nvSpPr>
        <p:spPr bwMode="auto">
          <a:xfrm>
            <a:off x="2943225" y="2217738"/>
            <a:ext cx="6452" cy="987578"/>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sp>
        <p:nvSpPr>
          <p:cNvPr id="217092" name="Rectangle 4"/>
          <p:cNvSpPr>
            <a:spLocks noGrp="1" noChangeArrowheads="1"/>
          </p:cNvSpPr>
          <p:nvPr>
            <p:ph type="title"/>
          </p:nvPr>
        </p:nvSpPr>
        <p:spPr>
          <a:xfrm>
            <a:off x="685800" y="304800"/>
            <a:ext cx="7772400" cy="511175"/>
          </a:xfrm>
        </p:spPr>
        <p:txBody>
          <a:bodyPr/>
          <a:lstStyle/>
          <a:p>
            <a:r>
              <a:rPr lang="en-US" sz="4000"/>
              <a:t>Filter range of applicability</a:t>
            </a:r>
            <a:br>
              <a:rPr lang="en-US" sz="4000"/>
            </a:br>
            <a:r>
              <a:rPr lang="en-US" sz="4000"/>
              <a:t> The “if it is dirty, filter it” Myth</a:t>
            </a:r>
          </a:p>
        </p:txBody>
      </p:sp>
      <p:grpSp>
        <p:nvGrpSpPr>
          <p:cNvPr id="8" name="Group 50"/>
          <p:cNvGrpSpPr>
            <a:grpSpLocks/>
          </p:cNvGrpSpPr>
          <p:nvPr/>
        </p:nvGrpSpPr>
        <p:grpSpPr bwMode="auto">
          <a:xfrm>
            <a:off x="144463" y="2090738"/>
            <a:ext cx="1220787" cy="4749800"/>
            <a:chOff x="91" y="1434"/>
            <a:chExt cx="769" cy="2423"/>
          </a:xfrm>
        </p:grpSpPr>
        <p:sp>
          <p:nvSpPr>
            <p:cNvPr id="217139" name="Line 51"/>
            <p:cNvSpPr>
              <a:spLocks noChangeShapeType="1"/>
            </p:cNvSpPr>
            <p:nvPr/>
          </p:nvSpPr>
          <p:spPr bwMode="auto">
            <a:xfrm rot="5400000">
              <a:off x="-343" y="2666"/>
              <a:ext cx="2257" cy="1"/>
            </a:xfrm>
            <a:prstGeom prst="line">
              <a:avLst/>
            </a:prstGeom>
            <a:noFill/>
            <a:ln w="19050">
              <a:solidFill>
                <a:srgbClr val="663300"/>
              </a:solidFill>
              <a:round/>
              <a:headEnd/>
              <a:tailEnd/>
            </a:ln>
          </p:spPr>
          <p:txBody>
            <a:bodyPr/>
            <a:lstStyle/>
            <a:p>
              <a:endParaRPr lang="en-US"/>
            </a:p>
          </p:txBody>
        </p:sp>
        <p:sp>
          <p:nvSpPr>
            <p:cNvPr id="217140" name="Line 52"/>
            <p:cNvSpPr>
              <a:spLocks noChangeShapeType="1"/>
            </p:cNvSpPr>
            <p:nvPr/>
          </p:nvSpPr>
          <p:spPr bwMode="auto">
            <a:xfrm rot="5400000">
              <a:off x="786" y="1479"/>
              <a:ext cx="2" cy="147"/>
            </a:xfrm>
            <a:prstGeom prst="line">
              <a:avLst/>
            </a:prstGeom>
            <a:noFill/>
            <a:ln w="19050">
              <a:solidFill>
                <a:srgbClr val="663300"/>
              </a:solidFill>
              <a:round/>
              <a:headEnd/>
              <a:tailEnd/>
            </a:ln>
          </p:spPr>
          <p:txBody>
            <a:bodyPr/>
            <a:lstStyle/>
            <a:p>
              <a:endParaRPr lang="en-US"/>
            </a:p>
          </p:txBody>
        </p:sp>
        <p:sp>
          <p:nvSpPr>
            <p:cNvPr id="217141" name="Line 53"/>
            <p:cNvSpPr>
              <a:spLocks noChangeShapeType="1"/>
            </p:cNvSpPr>
            <p:nvPr/>
          </p:nvSpPr>
          <p:spPr bwMode="auto">
            <a:xfrm rot="5400000">
              <a:off x="786" y="2225"/>
              <a:ext cx="2" cy="147"/>
            </a:xfrm>
            <a:prstGeom prst="line">
              <a:avLst/>
            </a:prstGeom>
            <a:noFill/>
            <a:ln w="19050">
              <a:solidFill>
                <a:srgbClr val="663300"/>
              </a:solidFill>
              <a:round/>
              <a:headEnd/>
              <a:tailEnd/>
            </a:ln>
          </p:spPr>
          <p:txBody>
            <a:bodyPr/>
            <a:lstStyle/>
            <a:p>
              <a:endParaRPr lang="en-US"/>
            </a:p>
          </p:txBody>
        </p:sp>
        <p:sp>
          <p:nvSpPr>
            <p:cNvPr id="217142" name="Line 54"/>
            <p:cNvSpPr>
              <a:spLocks noChangeShapeType="1"/>
            </p:cNvSpPr>
            <p:nvPr/>
          </p:nvSpPr>
          <p:spPr bwMode="auto">
            <a:xfrm rot="5400000">
              <a:off x="786" y="2969"/>
              <a:ext cx="2" cy="147"/>
            </a:xfrm>
            <a:prstGeom prst="line">
              <a:avLst/>
            </a:prstGeom>
            <a:noFill/>
            <a:ln w="19050">
              <a:solidFill>
                <a:srgbClr val="663300"/>
              </a:solidFill>
              <a:round/>
              <a:headEnd/>
              <a:tailEnd/>
            </a:ln>
          </p:spPr>
          <p:txBody>
            <a:bodyPr/>
            <a:lstStyle/>
            <a:p>
              <a:endParaRPr lang="en-US"/>
            </a:p>
          </p:txBody>
        </p:sp>
        <p:sp>
          <p:nvSpPr>
            <p:cNvPr id="217143" name="Line 55"/>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44" name="Rectangle 56"/>
            <p:cNvSpPr>
              <a:spLocks noChangeArrowheads="1"/>
            </p:cNvSpPr>
            <p:nvPr/>
          </p:nvSpPr>
          <p:spPr bwMode="auto">
            <a:xfrm>
              <a:off x="280" y="3671"/>
              <a:ext cx="384" cy="186"/>
            </a:xfrm>
            <a:prstGeom prst="rect">
              <a:avLst/>
            </a:prstGeom>
            <a:noFill/>
            <a:ln w="9525">
              <a:noFill/>
              <a:miter lim="800000"/>
              <a:headEnd/>
              <a:tailEnd/>
            </a:ln>
          </p:spPr>
          <p:txBody>
            <a:bodyPr wrap="none" lIns="0" tIns="0" rIns="0" bIns="0">
              <a:spAutoFit/>
            </a:bodyPr>
            <a:lstStyle/>
            <a:p>
              <a:r>
                <a:rPr lang="en-US" sz="2400" b="0">
                  <a:solidFill>
                    <a:srgbClr val="663300"/>
                  </a:solidFill>
                </a:rPr>
                <a:t>1000</a:t>
              </a:r>
              <a:endParaRPr lang="en-US" sz="2400" b="0"/>
            </a:p>
          </p:txBody>
        </p:sp>
        <p:sp>
          <p:nvSpPr>
            <p:cNvPr id="217145" name="Rectangle 57"/>
            <p:cNvSpPr>
              <a:spLocks noChangeArrowheads="1"/>
            </p:cNvSpPr>
            <p:nvPr/>
          </p:nvSpPr>
          <p:spPr bwMode="auto">
            <a:xfrm>
              <a:off x="91" y="2553"/>
              <a:ext cx="395" cy="186"/>
            </a:xfrm>
            <a:prstGeom prst="rect">
              <a:avLst/>
            </a:prstGeom>
            <a:noFill/>
            <a:ln w="9525">
              <a:noFill/>
              <a:miter lim="800000"/>
              <a:headEnd/>
              <a:tailEnd/>
            </a:ln>
          </p:spPr>
          <p:txBody>
            <a:bodyPr wrap="none" lIns="0" tIns="0" rIns="0" bIns="0">
              <a:spAutoFit/>
            </a:bodyPr>
            <a:lstStyle/>
            <a:p>
              <a:r>
                <a:rPr lang="en-US" sz="2400" b="0">
                  <a:solidFill>
                    <a:srgbClr val="663300"/>
                  </a:solidFill>
                </a:rPr>
                <a:t>NTU</a:t>
              </a:r>
              <a:endParaRPr lang="en-US" sz="2400" b="0"/>
            </a:p>
          </p:txBody>
        </p:sp>
        <p:sp>
          <p:nvSpPr>
            <p:cNvPr id="217146" name="Line 58"/>
            <p:cNvSpPr>
              <a:spLocks noChangeShapeType="1"/>
            </p:cNvSpPr>
            <p:nvPr/>
          </p:nvSpPr>
          <p:spPr bwMode="auto">
            <a:xfrm rot="5400000">
              <a:off x="786" y="1479"/>
              <a:ext cx="2" cy="147"/>
            </a:xfrm>
            <a:prstGeom prst="line">
              <a:avLst/>
            </a:prstGeom>
            <a:noFill/>
            <a:ln w="19050">
              <a:solidFill>
                <a:srgbClr val="663300"/>
              </a:solidFill>
              <a:round/>
              <a:headEnd/>
              <a:tailEnd/>
            </a:ln>
          </p:spPr>
          <p:txBody>
            <a:bodyPr/>
            <a:lstStyle/>
            <a:p>
              <a:endParaRPr lang="en-US"/>
            </a:p>
          </p:txBody>
        </p:sp>
        <p:sp>
          <p:nvSpPr>
            <p:cNvPr id="217147" name="Line 59"/>
            <p:cNvSpPr>
              <a:spLocks noChangeShapeType="1"/>
            </p:cNvSpPr>
            <p:nvPr/>
          </p:nvSpPr>
          <p:spPr bwMode="auto">
            <a:xfrm rot="5400000">
              <a:off x="786" y="2225"/>
              <a:ext cx="2" cy="147"/>
            </a:xfrm>
            <a:prstGeom prst="line">
              <a:avLst/>
            </a:prstGeom>
            <a:noFill/>
            <a:ln w="19050">
              <a:solidFill>
                <a:srgbClr val="663300"/>
              </a:solidFill>
              <a:round/>
              <a:headEnd/>
              <a:tailEnd/>
            </a:ln>
          </p:spPr>
          <p:txBody>
            <a:bodyPr/>
            <a:lstStyle/>
            <a:p>
              <a:endParaRPr lang="en-US"/>
            </a:p>
          </p:txBody>
        </p:sp>
        <p:sp>
          <p:nvSpPr>
            <p:cNvPr id="217148" name="Line 60"/>
            <p:cNvSpPr>
              <a:spLocks noChangeShapeType="1"/>
            </p:cNvSpPr>
            <p:nvPr/>
          </p:nvSpPr>
          <p:spPr bwMode="auto">
            <a:xfrm rot="5400000">
              <a:off x="786" y="2969"/>
              <a:ext cx="2" cy="147"/>
            </a:xfrm>
            <a:prstGeom prst="line">
              <a:avLst/>
            </a:prstGeom>
            <a:noFill/>
            <a:ln w="19050">
              <a:solidFill>
                <a:srgbClr val="663300"/>
              </a:solidFill>
              <a:round/>
              <a:headEnd/>
              <a:tailEnd/>
            </a:ln>
          </p:spPr>
          <p:txBody>
            <a:bodyPr/>
            <a:lstStyle/>
            <a:p>
              <a:endParaRPr lang="en-US"/>
            </a:p>
          </p:txBody>
        </p:sp>
        <p:sp>
          <p:nvSpPr>
            <p:cNvPr id="217149" name="Line 61"/>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50" name="Line 62"/>
            <p:cNvSpPr>
              <a:spLocks noChangeShapeType="1"/>
            </p:cNvSpPr>
            <p:nvPr/>
          </p:nvSpPr>
          <p:spPr bwMode="auto">
            <a:xfrm rot="5400000">
              <a:off x="786" y="3715"/>
              <a:ext cx="1" cy="147"/>
            </a:xfrm>
            <a:prstGeom prst="line">
              <a:avLst/>
            </a:prstGeom>
            <a:noFill/>
            <a:ln w="19050">
              <a:solidFill>
                <a:srgbClr val="663300"/>
              </a:solidFill>
              <a:round/>
              <a:headEnd/>
              <a:tailEnd/>
            </a:ln>
          </p:spPr>
          <p:txBody>
            <a:bodyPr/>
            <a:lstStyle/>
            <a:p>
              <a:endParaRPr lang="en-US"/>
            </a:p>
          </p:txBody>
        </p:sp>
        <p:sp>
          <p:nvSpPr>
            <p:cNvPr id="217151" name="Rectangle 63"/>
            <p:cNvSpPr>
              <a:spLocks noChangeArrowheads="1"/>
            </p:cNvSpPr>
            <p:nvPr/>
          </p:nvSpPr>
          <p:spPr bwMode="auto">
            <a:xfrm>
              <a:off x="568" y="1434"/>
              <a:ext cx="96" cy="186"/>
            </a:xfrm>
            <a:prstGeom prst="rect">
              <a:avLst/>
            </a:prstGeom>
            <a:noFill/>
            <a:ln w="9525">
              <a:noFill/>
              <a:miter lim="800000"/>
              <a:headEnd/>
              <a:tailEnd/>
            </a:ln>
          </p:spPr>
          <p:txBody>
            <a:bodyPr wrap="none" lIns="0" tIns="0" rIns="0" bIns="0">
              <a:spAutoFit/>
            </a:bodyPr>
            <a:lstStyle/>
            <a:p>
              <a:r>
                <a:rPr lang="en-US" sz="2400" b="0">
                  <a:solidFill>
                    <a:srgbClr val="663300"/>
                  </a:solidFill>
                </a:rPr>
                <a:t>1</a:t>
              </a:r>
              <a:endParaRPr lang="en-US" sz="2400" b="0"/>
            </a:p>
          </p:txBody>
        </p:sp>
        <p:sp>
          <p:nvSpPr>
            <p:cNvPr id="217152" name="Rectangle 64"/>
            <p:cNvSpPr>
              <a:spLocks noChangeArrowheads="1"/>
            </p:cNvSpPr>
            <p:nvPr/>
          </p:nvSpPr>
          <p:spPr bwMode="auto">
            <a:xfrm>
              <a:off x="472" y="2160"/>
              <a:ext cx="192" cy="187"/>
            </a:xfrm>
            <a:prstGeom prst="rect">
              <a:avLst/>
            </a:prstGeom>
            <a:noFill/>
            <a:ln w="9525">
              <a:noFill/>
              <a:miter lim="800000"/>
              <a:headEnd/>
              <a:tailEnd/>
            </a:ln>
          </p:spPr>
          <p:txBody>
            <a:bodyPr wrap="none" lIns="0" tIns="0" rIns="0" bIns="0">
              <a:spAutoFit/>
            </a:bodyPr>
            <a:lstStyle/>
            <a:p>
              <a:r>
                <a:rPr lang="en-US" sz="2400" b="0">
                  <a:solidFill>
                    <a:srgbClr val="663300"/>
                  </a:solidFill>
                </a:rPr>
                <a:t>10</a:t>
              </a:r>
              <a:endParaRPr lang="en-US" sz="2400" b="0"/>
            </a:p>
          </p:txBody>
        </p:sp>
        <p:sp>
          <p:nvSpPr>
            <p:cNvPr id="217153" name="Rectangle 65"/>
            <p:cNvSpPr>
              <a:spLocks noChangeArrowheads="1"/>
            </p:cNvSpPr>
            <p:nvPr/>
          </p:nvSpPr>
          <p:spPr bwMode="auto">
            <a:xfrm>
              <a:off x="376" y="2915"/>
              <a:ext cx="288" cy="186"/>
            </a:xfrm>
            <a:prstGeom prst="rect">
              <a:avLst/>
            </a:prstGeom>
            <a:noFill/>
            <a:ln w="9525">
              <a:noFill/>
              <a:miter lim="800000"/>
              <a:headEnd/>
              <a:tailEnd/>
            </a:ln>
          </p:spPr>
          <p:txBody>
            <a:bodyPr wrap="none" lIns="0" tIns="0" rIns="0" bIns="0">
              <a:spAutoFit/>
            </a:bodyPr>
            <a:lstStyle/>
            <a:p>
              <a:r>
                <a:rPr lang="en-US" sz="2400" b="0">
                  <a:solidFill>
                    <a:srgbClr val="663300"/>
                  </a:solidFill>
                </a:rPr>
                <a:t>100</a:t>
              </a:r>
              <a:endParaRPr lang="en-US" sz="2400" b="0"/>
            </a:p>
          </p:txBody>
        </p:sp>
      </p:grpSp>
      <p:sp>
        <p:nvSpPr>
          <p:cNvPr id="217179" name="Text Box 91"/>
          <p:cNvSpPr txBox="1">
            <a:spLocks noChangeArrowheads="1"/>
          </p:cNvSpPr>
          <p:nvPr/>
        </p:nvSpPr>
        <p:spPr bwMode="auto">
          <a:xfrm>
            <a:off x="1322388" y="1725613"/>
            <a:ext cx="779462" cy="519112"/>
          </a:xfrm>
          <a:prstGeom prst="rect">
            <a:avLst/>
          </a:prstGeom>
          <a:noFill/>
          <a:ln w="12700">
            <a:noFill/>
            <a:miter lim="800000"/>
            <a:headEnd type="none" w="lg" len="med"/>
            <a:tailEnd type="none" w="lg" len="med"/>
          </a:ln>
          <a:effectLst/>
        </p:spPr>
        <p:txBody>
          <a:bodyPr wrap="none">
            <a:spAutoFit/>
          </a:bodyPr>
          <a:lstStyle/>
          <a:p>
            <a:pPr algn="ctr"/>
            <a:r>
              <a:rPr lang="en-US" b="0"/>
              <a:t>SSF</a:t>
            </a:r>
          </a:p>
        </p:txBody>
      </p:sp>
      <p:sp>
        <p:nvSpPr>
          <p:cNvPr id="217185" name="Line 97"/>
          <p:cNvSpPr>
            <a:spLocks noChangeShapeType="1"/>
          </p:cNvSpPr>
          <p:nvPr/>
        </p:nvSpPr>
        <p:spPr bwMode="auto">
          <a:xfrm>
            <a:off x="5287963" y="2217738"/>
            <a:ext cx="0" cy="3121025"/>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86" name="Text Box 98"/>
          <p:cNvSpPr txBox="1">
            <a:spLocks noChangeArrowheads="1"/>
          </p:cNvSpPr>
          <p:nvPr/>
        </p:nvSpPr>
        <p:spPr bwMode="auto">
          <a:xfrm>
            <a:off x="4560888" y="1725613"/>
            <a:ext cx="1525587" cy="519112"/>
          </a:xfrm>
          <a:prstGeom prst="rect">
            <a:avLst/>
          </a:prstGeom>
          <a:noFill/>
          <a:ln w="12700">
            <a:noFill/>
            <a:miter lim="800000"/>
            <a:headEnd type="none" w="lg" len="med"/>
            <a:tailEnd type="none" w="lg" len="med"/>
          </a:ln>
          <a:effectLst/>
        </p:spPr>
        <p:txBody>
          <a:bodyPr wrap="none">
            <a:spAutoFit/>
          </a:bodyPr>
          <a:lstStyle/>
          <a:p>
            <a:pPr algn="ctr"/>
            <a:r>
              <a:rPr lang="en-US" b="0"/>
              <a:t>Cartridge</a:t>
            </a:r>
          </a:p>
        </p:txBody>
      </p:sp>
      <p:sp>
        <p:nvSpPr>
          <p:cNvPr id="217187" name="Line 99"/>
          <p:cNvSpPr>
            <a:spLocks noChangeShapeType="1"/>
          </p:cNvSpPr>
          <p:nvPr/>
        </p:nvSpPr>
        <p:spPr bwMode="auto">
          <a:xfrm>
            <a:off x="6438900" y="2217738"/>
            <a:ext cx="0" cy="3121025"/>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88" name="Text Box 100"/>
          <p:cNvSpPr txBox="1">
            <a:spLocks noChangeArrowheads="1"/>
          </p:cNvSpPr>
          <p:nvPr/>
        </p:nvSpPr>
        <p:spPr bwMode="auto">
          <a:xfrm>
            <a:off x="6111875" y="1725613"/>
            <a:ext cx="755650" cy="519112"/>
          </a:xfrm>
          <a:prstGeom prst="rect">
            <a:avLst/>
          </a:prstGeom>
          <a:noFill/>
          <a:ln w="12700">
            <a:noFill/>
            <a:miter lim="800000"/>
            <a:headEnd type="none" w="lg" len="med"/>
            <a:tailEnd type="none" w="lg" len="med"/>
          </a:ln>
          <a:effectLst/>
        </p:spPr>
        <p:txBody>
          <a:bodyPr wrap="none">
            <a:spAutoFit/>
          </a:bodyPr>
          <a:lstStyle/>
          <a:p>
            <a:pPr algn="ctr"/>
            <a:r>
              <a:rPr lang="en-US" b="0"/>
              <a:t>Bag</a:t>
            </a:r>
          </a:p>
        </p:txBody>
      </p:sp>
      <p:pic>
        <p:nvPicPr>
          <p:cNvPr id="217189" name="Picture 101" descr="FV1_group_rgb"/>
          <p:cNvPicPr>
            <a:picLocks noChangeAspect="1" noChangeArrowheads="1"/>
          </p:cNvPicPr>
          <p:nvPr/>
        </p:nvPicPr>
        <p:blipFill>
          <a:blip r:embed="rId6" cstate="screen"/>
          <a:srcRect/>
          <a:stretch>
            <a:fillRect/>
          </a:stretch>
        </p:blipFill>
        <p:spPr bwMode="auto">
          <a:xfrm>
            <a:off x="6189663" y="2549525"/>
            <a:ext cx="549275" cy="1784350"/>
          </a:xfrm>
          <a:prstGeom prst="rect">
            <a:avLst/>
          </a:prstGeom>
          <a:noFill/>
        </p:spPr>
      </p:pic>
      <p:sp>
        <p:nvSpPr>
          <p:cNvPr id="217190" name="Text Box 102"/>
          <p:cNvSpPr txBox="1">
            <a:spLocks noChangeArrowheads="1"/>
          </p:cNvSpPr>
          <p:nvPr/>
        </p:nvSpPr>
        <p:spPr bwMode="auto">
          <a:xfrm>
            <a:off x="2478088" y="1725613"/>
            <a:ext cx="1017587" cy="519112"/>
          </a:xfrm>
          <a:prstGeom prst="rect">
            <a:avLst/>
          </a:prstGeom>
          <a:noFill/>
          <a:ln w="12700">
            <a:noFill/>
            <a:miter lim="800000"/>
            <a:headEnd type="none" w="lg" len="med"/>
            <a:tailEnd type="none" w="lg" len="med"/>
          </a:ln>
          <a:effectLst/>
        </p:spPr>
        <p:txBody>
          <a:bodyPr wrap="none">
            <a:spAutoFit/>
          </a:bodyPr>
          <a:lstStyle/>
          <a:p>
            <a:pPr algn="ctr"/>
            <a:r>
              <a:rPr lang="en-US" b="0"/>
              <a:t>RSF+</a:t>
            </a:r>
          </a:p>
        </p:txBody>
      </p:sp>
      <p:sp>
        <p:nvSpPr>
          <p:cNvPr id="217197" name="Line 109"/>
          <p:cNvSpPr>
            <a:spLocks noChangeShapeType="1"/>
          </p:cNvSpPr>
          <p:nvPr/>
        </p:nvSpPr>
        <p:spPr bwMode="auto">
          <a:xfrm>
            <a:off x="7556500" y="2217738"/>
            <a:ext cx="0" cy="2503487"/>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198" name="Text Box 110"/>
          <p:cNvSpPr txBox="1">
            <a:spLocks noChangeArrowheads="1"/>
          </p:cNvSpPr>
          <p:nvPr/>
        </p:nvSpPr>
        <p:spPr bwMode="auto">
          <a:xfrm>
            <a:off x="7280275" y="1725613"/>
            <a:ext cx="658813" cy="519112"/>
          </a:xfrm>
          <a:prstGeom prst="rect">
            <a:avLst/>
          </a:prstGeom>
          <a:noFill/>
          <a:ln w="12700">
            <a:noFill/>
            <a:miter lim="800000"/>
            <a:headEnd type="none" w="lg" len="med"/>
            <a:tailEnd type="none" w="lg" len="med"/>
          </a:ln>
          <a:effectLst/>
        </p:spPr>
        <p:txBody>
          <a:bodyPr wrap="none">
            <a:spAutoFit/>
          </a:bodyPr>
          <a:lstStyle/>
          <a:p>
            <a:pPr algn="ctr"/>
            <a:r>
              <a:rPr lang="en-US" b="0"/>
              <a:t>Pot</a:t>
            </a:r>
          </a:p>
        </p:txBody>
      </p:sp>
      <p:sp>
        <p:nvSpPr>
          <p:cNvPr id="217201" name="Line 113"/>
          <p:cNvSpPr>
            <a:spLocks noChangeShapeType="1"/>
          </p:cNvSpPr>
          <p:nvPr/>
        </p:nvSpPr>
        <p:spPr bwMode="auto">
          <a:xfrm>
            <a:off x="8496300" y="2217738"/>
            <a:ext cx="0" cy="2503487"/>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sp>
        <p:nvSpPr>
          <p:cNvPr id="217202" name="Text Box 114"/>
          <p:cNvSpPr txBox="1">
            <a:spLocks noChangeArrowheads="1"/>
          </p:cNvSpPr>
          <p:nvPr/>
        </p:nvSpPr>
        <p:spPr bwMode="auto">
          <a:xfrm>
            <a:off x="7956550" y="1725613"/>
            <a:ext cx="1189038" cy="519112"/>
          </a:xfrm>
          <a:prstGeom prst="rect">
            <a:avLst/>
          </a:prstGeom>
          <a:noFill/>
          <a:ln w="12700">
            <a:noFill/>
            <a:miter lim="800000"/>
            <a:headEnd type="none" w="lg" len="med"/>
            <a:tailEnd type="none" w="lg" len="med"/>
          </a:ln>
          <a:effectLst/>
        </p:spPr>
        <p:txBody>
          <a:bodyPr wrap="none">
            <a:spAutoFit/>
          </a:bodyPr>
          <a:lstStyle/>
          <a:p>
            <a:pPr algn="ctr"/>
            <a:r>
              <a:rPr lang="en-US" b="0"/>
              <a:t>Candle</a:t>
            </a:r>
          </a:p>
        </p:txBody>
      </p:sp>
      <p:pic>
        <p:nvPicPr>
          <p:cNvPr id="217204" name="Picture 116" descr="doulton"/>
          <p:cNvPicPr>
            <a:picLocks noChangeAspect="1" noChangeArrowheads="1"/>
          </p:cNvPicPr>
          <p:nvPr/>
        </p:nvPicPr>
        <p:blipFill>
          <a:blip r:embed="rId7" cstate="screen"/>
          <a:srcRect/>
          <a:stretch>
            <a:fillRect/>
          </a:stretch>
        </p:blipFill>
        <p:spPr bwMode="auto">
          <a:xfrm>
            <a:off x="8291513" y="2527300"/>
            <a:ext cx="423862" cy="1724025"/>
          </a:xfrm>
          <a:prstGeom prst="rect">
            <a:avLst/>
          </a:prstGeom>
          <a:noFill/>
        </p:spPr>
      </p:pic>
      <p:pic>
        <p:nvPicPr>
          <p:cNvPr id="217214" name="Picture 126"/>
          <p:cNvPicPr>
            <a:picLocks noChangeAspect="1" noChangeArrowheads="1"/>
          </p:cNvPicPr>
          <p:nvPr/>
        </p:nvPicPr>
        <p:blipFill>
          <a:blip r:embed="rId8" cstate="screen"/>
          <a:srcRect/>
          <a:stretch>
            <a:fillRect/>
          </a:stretch>
        </p:blipFill>
        <p:spPr bwMode="auto">
          <a:xfrm>
            <a:off x="4621213" y="2794000"/>
            <a:ext cx="1314450" cy="1671638"/>
          </a:xfrm>
          <a:prstGeom prst="rect">
            <a:avLst/>
          </a:prstGeom>
          <a:noFill/>
          <a:ln w="12700">
            <a:noFill/>
            <a:miter lim="800000"/>
            <a:headEnd type="none" w="lg" len="med"/>
            <a:tailEnd type="none" w="lg" len="med"/>
          </a:ln>
          <a:effectLst/>
        </p:spPr>
      </p:pic>
      <p:sp>
        <p:nvSpPr>
          <p:cNvPr id="217253" name="Text Box 165"/>
          <p:cNvSpPr txBox="1">
            <a:spLocks noChangeArrowheads="1"/>
          </p:cNvSpPr>
          <p:nvPr/>
        </p:nvSpPr>
        <p:spPr bwMode="auto">
          <a:xfrm>
            <a:off x="3635375" y="1789113"/>
            <a:ext cx="658813" cy="519112"/>
          </a:xfrm>
          <a:prstGeom prst="rect">
            <a:avLst/>
          </a:prstGeom>
          <a:noFill/>
          <a:ln w="12700">
            <a:noFill/>
            <a:miter lim="800000"/>
            <a:headEnd type="none" w="lg" len="med"/>
            <a:tailEnd type="none" w="lg" len="med"/>
          </a:ln>
          <a:effectLst/>
        </p:spPr>
        <p:txBody>
          <a:bodyPr wrap="none">
            <a:spAutoFit/>
          </a:bodyPr>
          <a:lstStyle/>
          <a:p>
            <a:pPr algn="ctr"/>
            <a:r>
              <a:rPr lang="en-US" b="0"/>
              <a:t>DE</a:t>
            </a:r>
          </a:p>
        </p:txBody>
      </p:sp>
      <p:sp>
        <p:nvSpPr>
          <p:cNvPr id="217254" name="Line 166"/>
          <p:cNvSpPr>
            <a:spLocks noChangeShapeType="1"/>
          </p:cNvSpPr>
          <p:nvPr/>
        </p:nvSpPr>
        <p:spPr bwMode="auto">
          <a:xfrm>
            <a:off x="3933825" y="2216150"/>
            <a:ext cx="0" cy="1422400"/>
          </a:xfrm>
          <a:prstGeom prst="line">
            <a:avLst/>
          </a:prstGeom>
          <a:noFill/>
          <a:ln w="38100">
            <a:solidFill>
              <a:schemeClr val="tx1"/>
            </a:solidFill>
            <a:round/>
            <a:headEnd type="none" w="lg" len="med"/>
            <a:tailEnd type="triangle" w="lg" len="med"/>
          </a:ln>
          <a:effectLst/>
        </p:spPr>
        <p:txBody>
          <a:bodyPr anchor="ctr">
            <a:spAutoFit/>
          </a:bodyPr>
          <a:lstStyle/>
          <a:p>
            <a:endParaRPr lang="en-US"/>
          </a:p>
        </p:txBody>
      </p:sp>
      <p:pic>
        <p:nvPicPr>
          <p:cNvPr id="217256" name="Picture 168" descr="DE48_rgb"/>
          <p:cNvPicPr>
            <a:picLocks noChangeAspect="1" noChangeArrowheads="1"/>
          </p:cNvPicPr>
          <p:nvPr/>
        </p:nvPicPr>
        <p:blipFill>
          <a:blip r:embed="rId9" cstate="screen"/>
          <a:srcRect/>
          <a:stretch>
            <a:fillRect/>
          </a:stretch>
        </p:blipFill>
        <p:spPr bwMode="auto">
          <a:xfrm>
            <a:off x="3627438" y="2557463"/>
            <a:ext cx="704850" cy="790575"/>
          </a:xfrm>
          <a:prstGeom prst="rect">
            <a:avLst/>
          </a:prstGeom>
          <a:noFill/>
        </p:spPr>
      </p:pic>
      <p:pic>
        <p:nvPicPr>
          <p:cNvPr id="217257" name="Picture 169" descr="filtro1-drg"/>
          <p:cNvPicPr>
            <a:picLocks noChangeAspect="1" noChangeArrowheads="1"/>
          </p:cNvPicPr>
          <p:nvPr/>
        </p:nvPicPr>
        <p:blipFill>
          <a:blip r:embed="rId10" cstate="screen"/>
          <a:srcRect/>
          <a:stretch>
            <a:fillRect/>
          </a:stretch>
        </p:blipFill>
        <p:spPr bwMode="auto">
          <a:xfrm>
            <a:off x="7123113" y="2555576"/>
            <a:ext cx="828675" cy="1000125"/>
          </a:xfrm>
          <a:prstGeom prst="rect">
            <a:avLst/>
          </a:prstGeom>
          <a:noFill/>
        </p:spPr>
      </p:pic>
      <p:pic>
        <p:nvPicPr>
          <p:cNvPr id="217258" name="Picture 170"/>
          <p:cNvPicPr>
            <a:picLocks noChangeAspect="1" noChangeArrowheads="1"/>
          </p:cNvPicPr>
          <p:nvPr/>
        </p:nvPicPr>
        <p:blipFill>
          <a:blip r:embed="rId11" cstate="screen"/>
          <a:srcRect/>
          <a:stretch>
            <a:fillRect/>
          </a:stretch>
        </p:blipFill>
        <p:spPr bwMode="auto">
          <a:xfrm>
            <a:off x="1284288" y="4760913"/>
            <a:ext cx="1095375" cy="327025"/>
          </a:xfrm>
          <a:prstGeom prst="rect">
            <a:avLst/>
          </a:prstGeom>
          <a:noFill/>
          <a:ln w="12700">
            <a:noFill/>
            <a:miter lim="800000"/>
            <a:headEnd type="none" w="lg" len="med"/>
            <a:tailEnd type="none" w="lg" len="med"/>
          </a:ln>
          <a:effectLst/>
        </p:spPr>
      </p:pic>
      <p:sp>
        <p:nvSpPr>
          <p:cNvPr id="124" name="TextBox 123"/>
          <p:cNvSpPr txBox="1"/>
          <p:nvPr/>
        </p:nvSpPr>
        <p:spPr>
          <a:xfrm>
            <a:off x="1347019" y="4080387"/>
            <a:ext cx="1056700" cy="1446550"/>
          </a:xfrm>
          <a:prstGeom prst="rect">
            <a:avLst/>
          </a:prstGeom>
          <a:noFill/>
        </p:spPr>
        <p:txBody>
          <a:bodyPr wrap="none" rtlCol="0">
            <a:spAutoFit/>
          </a:bodyPr>
          <a:lstStyle/>
          <a:p>
            <a:r>
              <a:rPr lang="en-US" sz="4800" dirty="0"/>
              <a:t>*</a:t>
            </a:r>
            <a:r>
              <a:rPr lang="en-US" sz="8800" dirty="0"/>
              <a:t>?</a:t>
            </a:r>
          </a:p>
        </p:txBody>
      </p:sp>
      <p:sp>
        <p:nvSpPr>
          <p:cNvPr id="125" name="TextBox 124"/>
          <p:cNvSpPr txBox="1"/>
          <p:nvPr/>
        </p:nvSpPr>
        <p:spPr>
          <a:xfrm>
            <a:off x="4159045" y="6334780"/>
            <a:ext cx="3836307" cy="523220"/>
          </a:xfrm>
          <a:prstGeom prst="rect">
            <a:avLst/>
          </a:prstGeom>
          <a:noFill/>
        </p:spPr>
        <p:txBody>
          <a:bodyPr wrap="none" rtlCol="0">
            <a:spAutoFit/>
          </a:bodyPr>
          <a:lstStyle/>
          <a:p>
            <a:r>
              <a:rPr lang="en-US" dirty="0"/>
              <a:t>* Multi-Stage Filtration</a:t>
            </a:r>
          </a:p>
        </p:txBody>
      </p:sp>
      <p:sp>
        <p:nvSpPr>
          <p:cNvPr id="126" name="TextBox 125"/>
          <p:cNvSpPr txBox="1"/>
          <p:nvPr/>
        </p:nvSpPr>
        <p:spPr>
          <a:xfrm>
            <a:off x="7221793" y="4468761"/>
            <a:ext cx="748923" cy="1446550"/>
          </a:xfrm>
          <a:prstGeom prst="rect">
            <a:avLst/>
          </a:prstGeom>
          <a:noFill/>
        </p:spPr>
        <p:txBody>
          <a:bodyPr wrap="none" rtlCol="0">
            <a:spAutoFit/>
          </a:bodyPr>
          <a:lstStyle/>
          <a:p>
            <a:r>
              <a:rPr lang="en-US" sz="8800" dirty="0"/>
              <a:t>?</a:t>
            </a:r>
          </a:p>
        </p:txBody>
      </p:sp>
      <p:sp>
        <p:nvSpPr>
          <p:cNvPr id="127" name="TextBox 126"/>
          <p:cNvSpPr txBox="1"/>
          <p:nvPr/>
        </p:nvSpPr>
        <p:spPr>
          <a:xfrm>
            <a:off x="8132681" y="4605926"/>
            <a:ext cx="748923" cy="1446550"/>
          </a:xfrm>
          <a:prstGeom prst="rect">
            <a:avLst/>
          </a:prstGeom>
          <a:noFill/>
        </p:spPr>
        <p:txBody>
          <a:bodyPr wrap="none" rtlCol="0">
            <a:spAutoFit/>
          </a:bodyPr>
          <a:lstStyle/>
          <a:p>
            <a:r>
              <a:rPr lang="en-US" sz="8800" dirty="0"/>
              <a:t>?</a:t>
            </a:r>
          </a:p>
        </p:txBody>
      </p:sp>
      <p:sp>
        <p:nvSpPr>
          <p:cNvPr id="128" name="TextBox 127"/>
          <p:cNvSpPr txBox="1"/>
          <p:nvPr/>
        </p:nvSpPr>
        <p:spPr>
          <a:xfrm>
            <a:off x="6074227" y="5038058"/>
            <a:ext cx="748923" cy="1446550"/>
          </a:xfrm>
          <a:prstGeom prst="rect">
            <a:avLst/>
          </a:prstGeom>
          <a:noFill/>
        </p:spPr>
        <p:txBody>
          <a:bodyPr wrap="none" rtlCol="0">
            <a:spAutoFit/>
          </a:bodyPr>
          <a:lstStyle/>
          <a:p>
            <a:r>
              <a:rPr lang="en-US" sz="8800" dirty="0"/>
              <a:t>?</a:t>
            </a:r>
          </a:p>
        </p:txBody>
      </p:sp>
      <p:sp>
        <p:nvSpPr>
          <p:cNvPr id="129" name="TextBox 128"/>
          <p:cNvSpPr txBox="1"/>
          <p:nvPr/>
        </p:nvSpPr>
        <p:spPr>
          <a:xfrm>
            <a:off x="4930173" y="5086732"/>
            <a:ext cx="748923" cy="1446550"/>
          </a:xfrm>
          <a:prstGeom prst="rect">
            <a:avLst/>
          </a:prstGeom>
          <a:noFill/>
        </p:spPr>
        <p:txBody>
          <a:bodyPr wrap="none" rtlCol="0">
            <a:spAutoFit/>
          </a:bodyPr>
          <a:lstStyle/>
          <a:p>
            <a:r>
              <a:rPr lang="en-US" sz="8800" dirty="0"/>
              <a:t>?</a:t>
            </a:r>
          </a:p>
        </p:txBody>
      </p:sp>
      <p:sp>
        <p:nvSpPr>
          <p:cNvPr id="130" name="Line 3"/>
          <p:cNvSpPr>
            <a:spLocks noChangeShapeType="1"/>
          </p:cNvSpPr>
          <p:nvPr/>
        </p:nvSpPr>
        <p:spPr bwMode="auto">
          <a:xfrm>
            <a:off x="2938309" y="2370137"/>
            <a:ext cx="0" cy="3961837"/>
          </a:xfrm>
          <a:prstGeom prst="line">
            <a:avLst/>
          </a:prstGeom>
          <a:noFill/>
          <a:ln w="38100">
            <a:solidFill>
              <a:schemeClr val="tx1"/>
            </a:solidFill>
            <a:prstDash val="sysDash"/>
            <a:round/>
            <a:headEnd type="none" w="lg" len="med"/>
            <a:tailEnd type="triangle" w="lg" len="med"/>
          </a:ln>
          <a:effectLst/>
        </p:spPr>
        <p:txBody>
          <a:bodyPr wrap="square" anchor="ctr">
            <a:spAutoFit/>
          </a:bodyPr>
          <a:lstStyle/>
          <a:p>
            <a:endParaRPr lang="en-US"/>
          </a:p>
        </p:txBody>
      </p:sp>
      <p:pic>
        <p:nvPicPr>
          <p:cNvPr id="132" name="Picture 131" descr="50 Lps isoview.png"/>
          <p:cNvPicPr>
            <a:picLocks noChangeAspect="1"/>
          </p:cNvPicPr>
          <p:nvPr/>
        </p:nvPicPr>
        <p:blipFill>
          <a:blip r:embed="rId12" cstate="print"/>
          <a:stretch>
            <a:fillRect/>
          </a:stretch>
        </p:blipFill>
        <p:spPr>
          <a:xfrm>
            <a:off x="2182760" y="3992147"/>
            <a:ext cx="1972663" cy="1247054"/>
          </a:xfrm>
          <a:prstGeom prst="rect">
            <a:avLst/>
          </a:prstGeom>
        </p:spPr>
      </p:pic>
      <p:sp>
        <p:nvSpPr>
          <p:cNvPr id="133" name="Line 3"/>
          <p:cNvSpPr>
            <a:spLocks noChangeShapeType="1"/>
          </p:cNvSpPr>
          <p:nvPr/>
        </p:nvSpPr>
        <p:spPr bwMode="auto">
          <a:xfrm>
            <a:off x="1684696" y="2198074"/>
            <a:ext cx="0" cy="3003192"/>
          </a:xfrm>
          <a:prstGeom prst="line">
            <a:avLst/>
          </a:prstGeom>
          <a:noFill/>
          <a:ln w="38100">
            <a:solidFill>
              <a:schemeClr val="tx1"/>
            </a:solidFill>
            <a:prstDash val="sysDash"/>
            <a:round/>
            <a:headEnd type="none" w="lg" len="med"/>
            <a:tailEnd type="triangle" w="lg" len="med"/>
          </a:ln>
          <a:effectLst/>
        </p:spPr>
        <p:txBody>
          <a:bodyPr wrap="squar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127" grpId="0"/>
      <p:bldP spid="128" grpId="0"/>
      <p:bldP spid="1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dirty="0"/>
              <a:t>Filters Galore</a:t>
            </a:r>
          </a:p>
        </p:txBody>
      </p:sp>
      <p:grpSp>
        <p:nvGrpSpPr>
          <p:cNvPr id="210948" name="Group 4"/>
          <p:cNvGrpSpPr>
            <a:grpSpLocks/>
          </p:cNvGrpSpPr>
          <p:nvPr/>
        </p:nvGrpSpPr>
        <p:grpSpPr bwMode="auto">
          <a:xfrm>
            <a:off x="385763" y="1887538"/>
            <a:ext cx="887412" cy="895350"/>
            <a:chOff x="891" y="1553"/>
            <a:chExt cx="2743" cy="2767"/>
          </a:xfrm>
        </p:grpSpPr>
        <p:sp>
          <p:nvSpPr>
            <p:cNvPr id="210949" name="Rectangle 5" descr="Granite"/>
            <p:cNvSpPr>
              <a:spLocks noChangeArrowheads="1"/>
            </p:cNvSpPr>
            <p:nvPr/>
          </p:nvSpPr>
          <p:spPr bwMode="auto">
            <a:xfrm>
              <a:off x="891" y="1553"/>
              <a:ext cx="2205" cy="2767"/>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0950" name="Rectangle 6"/>
            <p:cNvSpPr>
              <a:spLocks noChangeArrowheads="1"/>
            </p:cNvSpPr>
            <p:nvPr/>
          </p:nvSpPr>
          <p:spPr bwMode="auto">
            <a:xfrm>
              <a:off x="1056" y="1553"/>
              <a:ext cx="1876" cy="336"/>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0951" name="Rectangle 7"/>
            <p:cNvSpPr>
              <a:spLocks noChangeArrowheads="1"/>
            </p:cNvSpPr>
            <p:nvPr/>
          </p:nvSpPr>
          <p:spPr bwMode="auto">
            <a:xfrm>
              <a:off x="1056" y="1764"/>
              <a:ext cx="1876" cy="861"/>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0952" name="Rectangle 8" descr="Cork"/>
            <p:cNvSpPr>
              <a:spLocks noChangeArrowheads="1"/>
            </p:cNvSpPr>
            <p:nvPr/>
          </p:nvSpPr>
          <p:spPr bwMode="auto">
            <a:xfrm>
              <a:off x="1056" y="2621"/>
              <a:ext cx="1876" cy="830"/>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53" name="Rectangle 9" descr="Large confetti"/>
            <p:cNvSpPr>
              <a:spLocks noChangeArrowheads="1"/>
            </p:cNvSpPr>
            <p:nvPr/>
          </p:nvSpPr>
          <p:spPr bwMode="auto">
            <a:xfrm>
              <a:off x="1056" y="3451"/>
              <a:ext cx="1876" cy="533"/>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54" name="Rectangle 10"/>
            <p:cNvSpPr>
              <a:spLocks noChangeArrowheads="1"/>
            </p:cNvSpPr>
            <p:nvPr/>
          </p:nvSpPr>
          <p:spPr bwMode="auto">
            <a:xfrm>
              <a:off x="1030" y="4092"/>
              <a:ext cx="2078" cy="117"/>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grpSp>
          <p:nvGrpSpPr>
            <p:cNvPr id="210955" name="Group 11"/>
            <p:cNvGrpSpPr>
              <a:grpSpLocks/>
            </p:cNvGrpSpPr>
            <p:nvPr/>
          </p:nvGrpSpPr>
          <p:grpSpPr bwMode="auto">
            <a:xfrm>
              <a:off x="1064" y="3984"/>
              <a:ext cx="1842" cy="117"/>
              <a:chOff x="1472" y="3784"/>
              <a:chExt cx="1967" cy="128"/>
            </a:xfrm>
          </p:grpSpPr>
          <p:sp>
            <p:nvSpPr>
              <p:cNvPr id="210956" name="Rectangle 12"/>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7" name="Rectangle 13"/>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8" name="Rectangle 14"/>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59" name="Rectangle 15"/>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0" name="Rectangle 16"/>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1" name="Rectangle 17"/>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2" name="Rectangle 18"/>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3" name="Rectangle 19"/>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4" name="Rectangle 20"/>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5" name="Rectangle 21"/>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6" name="Rectangle 22"/>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7" name="Rectangle 23"/>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8" name="Rectangle 24"/>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69" name="Rectangle 25"/>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0" name="Rectangle 26"/>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1" name="Rectangle 27"/>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2" name="Rectangle 28"/>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3" name="Rectangle 29"/>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4" name="Rectangle 30"/>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5" name="Rectangle 31"/>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76" name="Rectangle 32"/>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sp>
          <p:nvSpPr>
            <p:cNvPr id="210977" name="Freeform 33"/>
            <p:cNvSpPr>
              <a:spLocks/>
            </p:cNvSpPr>
            <p:nvPr/>
          </p:nvSpPr>
          <p:spPr bwMode="auto">
            <a:xfrm>
              <a:off x="3083" y="2329"/>
              <a:ext cx="551" cy="1881"/>
            </a:xfrm>
            <a:custGeom>
              <a:avLst/>
              <a:gdLst/>
              <a:ahLst/>
              <a:cxnLst>
                <a:cxn ang="0">
                  <a:pos x="9" y="1720"/>
                </a:cxn>
                <a:cxn ang="0">
                  <a:pos x="153" y="1720"/>
                </a:cxn>
                <a:cxn ang="0">
                  <a:pos x="153" y="0"/>
                </a:cxn>
                <a:cxn ang="0">
                  <a:pos x="551" y="0"/>
                </a:cxn>
                <a:cxn ang="0">
                  <a:pos x="551" y="212"/>
                </a:cxn>
                <a:cxn ang="0">
                  <a:pos x="441" y="212"/>
                </a:cxn>
                <a:cxn ang="0">
                  <a:pos x="436" y="118"/>
                </a:cxn>
                <a:cxn ang="0">
                  <a:pos x="280" y="119"/>
                </a:cxn>
                <a:cxn ang="0">
                  <a:pos x="280" y="1847"/>
                </a:cxn>
                <a:cxn ang="0">
                  <a:pos x="0" y="1847"/>
                </a:cxn>
              </a:cxnLst>
              <a:rect l="0" t="0" r="r" b="b"/>
              <a:pathLst>
                <a:path w="551" h="1847">
                  <a:moveTo>
                    <a:pt x="9" y="1720"/>
                  </a:moveTo>
                  <a:lnTo>
                    <a:pt x="153" y="1720"/>
                  </a:lnTo>
                  <a:lnTo>
                    <a:pt x="153" y="0"/>
                  </a:lnTo>
                  <a:lnTo>
                    <a:pt x="551" y="0"/>
                  </a:lnTo>
                  <a:lnTo>
                    <a:pt x="551" y="212"/>
                  </a:lnTo>
                  <a:lnTo>
                    <a:pt x="441" y="212"/>
                  </a:lnTo>
                  <a:lnTo>
                    <a:pt x="436" y="118"/>
                  </a:lnTo>
                  <a:lnTo>
                    <a:pt x="280" y="119"/>
                  </a:lnTo>
                  <a:lnTo>
                    <a:pt x="280" y="1847"/>
                  </a:lnTo>
                  <a:lnTo>
                    <a:pt x="0" y="1847"/>
                  </a:lnTo>
                </a:path>
              </a:pathLst>
            </a:custGeom>
            <a:solidFill>
              <a:schemeClr val="hlink"/>
            </a:solidFill>
            <a:ln w="12700" cap="flat" cmpd="sng">
              <a:solidFill>
                <a:schemeClr val="tx2"/>
              </a:solidFill>
              <a:prstDash val="solid"/>
              <a:round/>
              <a:headEnd type="none" w="lg" len="med"/>
              <a:tailEnd type="none" w="lg" len="med"/>
            </a:ln>
            <a:effectLst/>
          </p:spPr>
          <p:txBody>
            <a:bodyPr anchor="ctr">
              <a:spAutoFit/>
            </a:bodyPr>
            <a:lstStyle/>
            <a:p>
              <a:endParaRPr lang="en-US"/>
            </a:p>
          </p:txBody>
        </p:sp>
        <p:sp>
          <p:nvSpPr>
            <p:cNvPr id="210978" name="Rectangle 34" descr="Granite"/>
            <p:cNvSpPr>
              <a:spLocks noChangeArrowheads="1"/>
            </p:cNvSpPr>
            <p:nvPr/>
          </p:nvSpPr>
          <p:spPr bwMode="auto">
            <a:xfrm>
              <a:off x="1053" y="2386"/>
              <a:ext cx="385" cy="124"/>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grpSp>
      <p:pic>
        <p:nvPicPr>
          <p:cNvPr id="210979" name="Picture 35" descr="FV1_group_rgb"/>
          <p:cNvPicPr>
            <a:picLocks noChangeAspect="1" noChangeArrowheads="1"/>
          </p:cNvPicPr>
          <p:nvPr/>
        </p:nvPicPr>
        <p:blipFill>
          <a:blip r:embed="rId5" cstate="screen"/>
          <a:srcRect/>
          <a:stretch>
            <a:fillRect/>
          </a:stretch>
        </p:blipFill>
        <p:spPr bwMode="auto">
          <a:xfrm>
            <a:off x="4475163" y="1827213"/>
            <a:ext cx="438150" cy="1423987"/>
          </a:xfrm>
          <a:prstGeom prst="rect">
            <a:avLst/>
          </a:prstGeom>
          <a:noFill/>
        </p:spPr>
      </p:pic>
      <p:pic>
        <p:nvPicPr>
          <p:cNvPr id="210980" name="Picture 36" descr="IMG0015"/>
          <p:cNvPicPr>
            <a:picLocks noChangeAspect="1" noChangeArrowheads="1"/>
          </p:cNvPicPr>
          <p:nvPr/>
        </p:nvPicPr>
        <p:blipFill>
          <a:blip r:embed="rId6" cstate="screen"/>
          <a:srcRect/>
          <a:stretch>
            <a:fillRect/>
          </a:stretch>
        </p:blipFill>
        <p:spPr bwMode="auto">
          <a:xfrm>
            <a:off x="4200525" y="3573463"/>
            <a:ext cx="993775" cy="831850"/>
          </a:xfrm>
          <a:prstGeom prst="rect">
            <a:avLst/>
          </a:prstGeom>
          <a:noFill/>
        </p:spPr>
      </p:pic>
      <p:pic>
        <p:nvPicPr>
          <p:cNvPr id="210981" name="Picture 37" descr="doulton"/>
          <p:cNvPicPr>
            <a:picLocks noChangeAspect="1" noChangeArrowheads="1"/>
          </p:cNvPicPr>
          <p:nvPr/>
        </p:nvPicPr>
        <p:blipFill>
          <a:blip r:embed="rId7" cstate="screen"/>
          <a:srcRect/>
          <a:stretch>
            <a:fillRect/>
          </a:stretch>
        </p:blipFill>
        <p:spPr bwMode="auto">
          <a:xfrm>
            <a:off x="5146675" y="4868863"/>
            <a:ext cx="423863" cy="1724025"/>
          </a:xfrm>
          <a:prstGeom prst="rect">
            <a:avLst/>
          </a:prstGeom>
          <a:noFill/>
        </p:spPr>
      </p:pic>
      <p:grpSp>
        <p:nvGrpSpPr>
          <p:cNvPr id="210983" name="Group 39"/>
          <p:cNvGrpSpPr>
            <a:grpSpLocks/>
          </p:cNvGrpSpPr>
          <p:nvPr/>
        </p:nvGrpSpPr>
        <p:grpSpPr bwMode="auto">
          <a:xfrm>
            <a:off x="311150" y="2895600"/>
            <a:ext cx="965200" cy="1020763"/>
            <a:chOff x="3080" y="1336"/>
            <a:chExt cx="608" cy="643"/>
          </a:xfrm>
        </p:grpSpPr>
        <p:sp>
          <p:nvSpPr>
            <p:cNvPr id="210984" name="Rectangle 40" descr="Granite"/>
            <p:cNvSpPr>
              <a:spLocks noChangeArrowheads="1"/>
            </p:cNvSpPr>
            <p:nvPr/>
          </p:nvSpPr>
          <p:spPr bwMode="auto">
            <a:xfrm>
              <a:off x="3087" y="1336"/>
              <a:ext cx="585" cy="643"/>
            </a:xfrm>
            <a:prstGeom prst="rect">
              <a:avLst/>
            </a:prstGeom>
            <a:blipFill dpi="0" rotWithShape="0">
              <a:blip r:embed="rId3" cstate="screen"/>
              <a:srcRect/>
              <a:tile tx="0" ty="0" sx="100000" sy="100000" flip="none" algn="tl"/>
            </a:blipFill>
            <a:ln w="12700">
              <a:solidFill>
                <a:schemeClr val="bg2"/>
              </a:solidFill>
              <a:miter lim="800000"/>
              <a:headEnd type="none" w="sm" len="sm"/>
              <a:tailEnd type="none" w="med" len="sm"/>
            </a:ln>
            <a:effectLst/>
          </p:spPr>
          <p:txBody>
            <a:bodyPr wrap="none" anchor="ctr"/>
            <a:lstStyle/>
            <a:p>
              <a:endParaRPr lang="en-US"/>
            </a:p>
          </p:txBody>
        </p:sp>
        <p:sp>
          <p:nvSpPr>
            <p:cNvPr id="210985" name="Rectangle 41"/>
            <p:cNvSpPr>
              <a:spLocks noChangeArrowheads="1"/>
            </p:cNvSpPr>
            <p:nvPr/>
          </p:nvSpPr>
          <p:spPr bwMode="auto">
            <a:xfrm>
              <a:off x="3200" y="1336"/>
              <a:ext cx="436" cy="78"/>
            </a:xfrm>
            <a:prstGeom prst="rect">
              <a:avLst/>
            </a:prstGeom>
            <a:solidFill>
              <a:schemeClr val="bg1"/>
            </a:solidFill>
            <a:ln w="12700">
              <a:noFill/>
              <a:miter lim="800000"/>
              <a:headEnd type="none" w="sm" len="sm"/>
              <a:tailEnd type="none" w="med" len="sm"/>
            </a:ln>
            <a:effectLst/>
          </p:spPr>
          <p:txBody>
            <a:bodyPr wrap="none" anchor="ctr"/>
            <a:lstStyle/>
            <a:p>
              <a:endParaRPr lang="en-US"/>
            </a:p>
          </p:txBody>
        </p:sp>
        <p:sp>
          <p:nvSpPr>
            <p:cNvPr id="210986" name="Rectangle 42"/>
            <p:cNvSpPr>
              <a:spLocks noChangeArrowheads="1"/>
            </p:cNvSpPr>
            <p:nvPr/>
          </p:nvSpPr>
          <p:spPr bwMode="auto">
            <a:xfrm>
              <a:off x="3200" y="1385"/>
              <a:ext cx="436" cy="200"/>
            </a:xfrm>
            <a:prstGeom prst="rect">
              <a:avLst/>
            </a:prstGeom>
            <a:solidFill>
              <a:schemeClr val="hlink"/>
            </a:solidFill>
            <a:ln w="12700">
              <a:solidFill>
                <a:schemeClr val="bg2"/>
              </a:solidFill>
              <a:miter lim="800000"/>
              <a:headEnd type="none" w="sm" len="sm"/>
              <a:tailEnd type="none" w="med" len="sm"/>
            </a:ln>
            <a:effectLst/>
          </p:spPr>
          <p:txBody>
            <a:bodyPr wrap="none" anchor="ctr"/>
            <a:lstStyle/>
            <a:p>
              <a:endParaRPr lang="en-US"/>
            </a:p>
          </p:txBody>
        </p:sp>
        <p:sp>
          <p:nvSpPr>
            <p:cNvPr id="210987" name="Rectangle 43" descr="Cork"/>
            <p:cNvSpPr>
              <a:spLocks noChangeArrowheads="1"/>
            </p:cNvSpPr>
            <p:nvPr/>
          </p:nvSpPr>
          <p:spPr bwMode="auto">
            <a:xfrm>
              <a:off x="3200" y="1661"/>
              <a:ext cx="436" cy="116"/>
            </a:xfrm>
            <a:prstGeom prst="rect">
              <a:avLst/>
            </a:prstGeom>
            <a:blipFill dpi="0" rotWithShape="0">
              <a:blip r:embed="rId4"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88" name="Rectangle 44" descr="Large confetti"/>
            <p:cNvSpPr>
              <a:spLocks noChangeArrowheads="1"/>
            </p:cNvSpPr>
            <p:nvPr/>
          </p:nvSpPr>
          <p:spPr bwMode="auto">
            <a:xfrm>
              <a:off x="3200" y="1777"/>
              <a:ext cx="436" cy="124"/>
            </a:xfrm>
            <a:prstGeom prst="rect">
              <a:avLst/>
            </a:prstGeom>
            <a:pattFill prst="lgConfetti">
              <a:fgClr>
                <a:srgbClr val="975737"/>
              </a:fgClr>
              <a:bgClr>
                <a:schemeClr val="hlink"/>
              </a:bgClr>
            </a:patt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sp>
          <p:nvSpPr>
            <p:cNvPr id="210989" name="Freeform 45"/>
            <p:cNvSpPr>
              <a:spLocks/>
            </p:cNvSpPr>
            <p:nvPr/>
          </p:nvSpPr>
          <p:spPr bwMode="auto">
            <a:xfrm>
              <a:off x="3376" y="1453"/>
              <a:ext cx="66" cy="44"/>
            </a:xfrm>
            <a:custGeom>
              <a:avLst/>
              <a:gdLst/>
              <a:ahLst/>
              <a:cxnLst>
                <a:cxn ang="0">
                  <a:pos x="0" y="0"/>
                </a:cxn>
                <a:cxn ang="0">
                  <a:pos x="72" y="176"/>
                </a:cxn>
                <a:cxn ang="0">
                  <a:pos x="232" y="176"/>
                </a:cxn>
                <a:cxn ang="0">
                  <a:pos x="304" y="0"/>
                </a:cxn>
              </a:cxnLst>
              <a:rect l="0" t="0" r="r" b="b"/>
              <a:pathLst>
                <a:path w="304" h="205">
                  <a:moveTo>
                    <a:pt x="0" y="0"/>
                  </a:moveTo>
                  <a:cubicBezTo>
                    <a:pt x="12" y="29"/>
                    <a:pt x="33" y="147"/>
                    <a:pt x="72" y="176"/>
                  </a:cubicBezTo>
                  <a:cubicBezTo>
                    <a:pt x="111" y="205"/>
                    <a:pt x="193" y="205"/>
                    <a:pt x="232" y="176"/>
                  </a:cubicBezTo>
                  <a:cubicBezTo>
                    <a:pt x="271" y="147"/>
                    <a:pt x="289" y="37"/>
                    <a:pt x="304" y="0"/>
                  </a:cubicBezTo>
                </a:path>
              </a:pathLst>
            </a:custGeom>
            <a:noFill/>
            <a:ln w="28575" cap="flat" cmpd="sng">
              <a:solidFill>
                <a:srgbClr val="003300"/>
              </a:solidFill>
              <a:prstDash val="solid"/>
              <a:round/>
              <a:headEnd type="none" w="sm" len="sm"/>
              <a:tailEnd type="none" w="med" len="sm"/>
            </a:ln>
            <a:effectLst/>
          </p:spPr>
          <p:txBody>
            <a:bodyPr wrap="none" anchor="ctr"/>
            <a:lstStyle/>
            <a:p>
              <a:endParaRPr lang="en-US"/>
            </a:p>
          </p:txBody>
        </p:sp>
        <p:sp>
          <p:nvSpPr>
            <p:cNvPr id="210990" name="Freeform 46"/>
            <p:cNvSpPr>
              <a:spLocks/>
            </p:cNvSpPr>
            <p:nvPr/>
          </p:nvSpPr>
          <p:spPr bwMode="auto">
            <a:xfrm>
              <a:off x="3083" y="1414"/>
              <a:ext cx="119" cy="487"/>
            </a:xfrm>
            <a:custGeom>
              <a:avLst/>
              <a:gdLst/>
              <a:ahLst/>
              <a:cxnLst>
                <a:cxn ang="0">
                  <a:pos x="536" y="0"/>
                </a:cxn>
                <a:cxn ang="0">
                  <a:pos x="208" y="0"/>
                </a:cxn>
                <a:cxn ang="0">
                  <a:pos x="208" y="1256"/>
                </a:cxn>
                <a:cxn ang="0">
                  <a:pos x="16" y="1256"/>
                </a:cxn>
                <a:cxn ang="0">
                  <a:pos x="0" y="1400"/>
                </a:cxn>
                <a:cxn ang="0">
                  <a:pos x="200" y="1400"/>
                </a:cxn>
                <a:cxn ang="0">
                  <a:pos x="200" y="2096"/>
                </a:cxn>
                <a:cxn ang="0">
                  <a:pos x="16" y="2096"/>
                </a:cxn>
                <a:cxn ang="0">
                  <a:pos x="16" y="2232"/>
                </a:cxn>
                <a:cxn ang="0">
                  <a:pos x="360" y="2232"/>
                </a:cxn>
                <a:cxn ang="0">
                  <a:pos x="360" y="200"/>
                </a:cxn>
                <a:cxn ang="0">
                  <a:pos x="544" y="200"/>
                </a:cxn>
              </a:cxnLst>
              <a:rect l="0" t="0" r="r" b="b"/>
              <a:pathLst>
                <a:path w="544" h="2232">
                  <a:moveTo>
                    <a:pt x="536" y="0"/>
                  </a:moveTo>
                  <a:lnTo>
                    <a:pt x="208" y="0"/>
                  </a:lnTo>
                  <a:lnTo>
                    <a:pt x="208" y="1256"/>
                  </a:lnTo>
                  <a:lnTo>
                    <a:pt x="16" y="1256"/>
                  </a:lnTo>
                  <a:lnTo>
                    <a:pt x="0" y="1400"/>
                  </a:lnTo>
                  <a:lnTo>
                    <a:pt x="200" y="1400"/>
                  </a:lnTo>
                  <a:lnTo>
                    <a:pt x="200" y="2096"/>
                  </a:lnTo>
                  <a:lnTo>
                    <a:pt x="16" y="2096"/>
                  </a:lnTo>
                  <a:lnTo>
                    <a:pt x="16" y="2232"/>
                  </a:lnTo>
                  <a:lnTo>
                    <a:pt x="360" y="2232"/>
                  </a:lnTo>
                  <a:lnTo>
                    <a:pt x="360" y="200"/>
                  </a:lnTo>
                  <a:lnTo>
                    <a:pt x="544" y="200"/>
                  </a:lnTo>
                </a:path>
              </a:pathLst>
            </a:custGeom>
            <a:solidFill>
              <a:schemeClr val="hlink"/>
            </a:solidFill>
            <a:ln w="12700" cap="flat" cmpd="sng">
              <a:noFill/>
              <a:prstDash val="solid"/>
              <a:round/>
              <a:headEnd type="none" w="sm" len="sm"/>
              <a:tailEnd type="none" w="med" len="sm"/>
            </a:ln>
            <a:effectLst/>
          </p:spPr>
          <p:txBody>
            <a:bodyPr wrap="none" anchor="ctr"/>
            <a:lstStyle/>
            <a:p>
              <a:endParaRPr lang="en-US"/>
            </a:p>
          </p:txBody>
        </p:sp>
        <p:sp>
          <p:nvSpPr>
            <p:cNvPr id="210991" name="Rectangle 47"/>
            <p:cNvSpPr>
              <a:spLocks noChangeArrowheads="1"/>
            </p:cNvSpPr>
            <p:nvPr/>
          </p:nvSpPr>
          <p:spPr bwMode="auto">
            <a:xfrm>
              <a:off x="3080" y="1928"/>
              <a:ext cx="608" cy="28"/>
            </a:xfrm>
            <a:prstGeom prst="rect">
              <a:avLst/>
            </a:prstGeom>
            <a:solidFill>
              <a:schemeClr val="hlink"/>
            </a:solidFill>
            <a:ln w="12700">
              <a:noFill/>
              <a:miter lim="800000"/>
              <a:headEnd type="none" w="sm" len="sm"/>
              <a:tailEnd type="none" w="med" len="sm"/>
            </a:ln>
            <a:effectLst/>
          </p:spPr>
          <p:txBody>
            <a:bodyPr wrap="none" anchor="ctr"/>
            <a:lstStyle/>
            <a:p>
              <a:endParaRPr lang="en-US"/>
            </a:p>
          </p:txBody>
        </p:sp>
        <p:sp>
          <p:nvSpPr>
            <p:cNvPr id="210992" name="Rectangle 48" descr="Sand"/>
            <p:cNvSpPr>
              <a:spLocks noChangeArrowheads="1"/>
            </p:cNvSpPr>
            <p:nvPr/>
          </p:nvSpPr>
          <p:spPr bwMode="auto">
            <a:xfrm>
              <a:off x="3200" y="1585"/>
              <a:ext cx="436" cy="76"/>
            </a:xfrm>
            <a:prstGeom prst="rect">
              <a:avLst/>
            </a:prstGeom>
            <a:blipFill dpi="0" rotWithShape="0">
              <a:blip r:embed="rId8" cstate="screen"/>
              <a:srcRect/>
              <a:tile tx="0" ty="0" sx="100000" sy="100000" flip="none" algn="tl"/>
            </a:blipFill>
            <a:ln w="12700">
              <a:solidFill>
                <a:schemeClr val="bg2"/>
              </a:solidFill>
              <a:miter lim="800000"/>
              <a:headEnd type="none" w="sm" len="sm"/>
              <a:tailEnd type="none" w="med" len="sm"/>
            </a:ln>
            <a:effectLst/>
          </p:spPr>
          <p:txBody>
            <a:bodyPr wrap="none" anchor="ctr"/>
            <a:lstStyle/>
            <a:p>
              <a:pPr algn="ctr"/>
              <a:endParaRPr lang="en-US" b="0">
                <a:latin typeface="Book Antiqua" pitchFamily="18" charset="0"/>
              </a:endParaRPr>
            </a:p>
          </p:txBody>
        </p:sp>
        <p:grpSp>
          <p:nvGrpSpPr>
            <p:cNvPr id="210993" name="Group 49"/>
            <p:cNvGrpSpPr>
              <a:grpSpLocks/>
            </p:cNvGrpSpPr>
            <p:nvPr/>
          </p:nvGrpSpPr>
          <p:grpSpPr bwMode="auto">
            <a:xfrm>
              <a:off x="3202" y="1901"/>
              <a:ext cx="428" cy="27"/>
              <a:chOff x="1472" y="3784"/>
              <a:chExt cx="1967" cy="128"/>
            </a:xfrm>
          </p:grpSpPr>
          <p:sp>
            <p:nvSpPr>
              <p:cNvPr id="210994" name="Rectangle 50"/>
              <p:cNvSpPr>
                <a:spLocks noChangeArrowheads="1"/>
              </p:cNvSpPr>
              <p:nvPr/>
            </p:nvSpPr>
            <p:spPr bwMode="auto">
              <a:xfrm>
                <a:off x="147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5" name="Rectangle 51"/>
              <p:cNvSpPr>
                <a:spLocks noChangeArrowheads="1"/>
              </p:cNvSpPr>
              <p:nvPr/>
            </p:nvSpPr>
            <p:spPr bwMode="auto">
              <a:xfrm>
                <a:off x="156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6" name="Rectangle 52"/>
              <p:cNvSpPr>
                <a:spLocks noChangeArrowheads="1"/>
              </p:cNvSpPr>
              <p:nvPr/>
            </p:nvSpPr>
            <p:spPr bwMode="auto">
              <a:xfrm>
                <a:off x="166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7" name="Rectangle 53"/>
              <p:cNvSpPr>
                <a:spLocks noChangeArrowheads="1"/>
              </p:cNvSpPr>
              <p:nvPr/>
            </p:nvSpPr>
            <p:spPr bwMode="auto">
              <a:xfrm>
                <a:off x="176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8" name="Rectangle 54"/>
              <p:cNvSpPr>
                <a:spLocks noChangeArrowheads="1"/>
              </p:cNvSpPr>
              <p:nvPr/>
            </p:nvSpPr>
            <p:spPr bwMode="auto">
              <a:xfrm>
                <a:off x="185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0999" name="Rectangle 55"/>
              <p:cNvSpPr>
                <a:spLocks noChangeArrowheads="1"/>
              </p:cNvSpPr>
              <p:nvPr/>
            </p:nvSpPr>
            <p:spPr bwMode="auto">
              <a:xfrm>
                <a:off x="195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0" name="Rectangle 56"/>
              <p:cNvSpPr>
                <a:spLocks noChangeArrowheads="1"/>
              </p:cNvSpPr>
              <p:nvPr/>
            </p:nvSpPr>
            <p:spPr bwMode="auto">
              <a:xfrm>
                <a:off x="204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1" name="Rectangle 57"/>
              <p:cNvSpPr>
                <a:spLocks noChangeArrowheads="1"/>
              </p:cNvSpPr>
              <p:nvPr/>
            </p:nvSpPr>
            <p:spPr bwMode="auto">
              <a:xfrm>
                <a:off x="214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2" name="Rectangle 58"/>
              <p:cNvSpPr>
                <a:spLocks noChangeArrowheads="1"/>
              </p:cNvSpPr>
              <p:nvPr/>
            </p:nvSpPr>
            <p:spPr bwMode="auto">
              <a:xfrm>
                <a:off x="224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3" name="Rectangle 59"/>
              <p:cNvSpPr>
                <a:spLocks noChangeArrowheads="1"/>
              </p:cNvSpPr>
              <p:nvPr/>
            </p:nvSpPr>
            <p:spPr bwMode="auto">
              <a:xfrm>
                <a:off x="233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4" name="Rectangle 60"/>
              <p:cNvSpPr>
                <a:spLocks noChangeArrowheads="1"/>
              </p:cNvSpPr>
              <p:nvPr/>
            </p:nvSpPr>
            <p:spPr bwMode="auto">
              <a:xfrm>
                <a:off x="243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5" name="Rectangle 61"/>
              <p:cNvSpPr>
                <a:spLocks noChangeArrowheads="1"/>
              </p:cNvSpPr>
              <p:nvPr/>
            </p:nvSpPr>
            <p:spPr bwMode="auto">
              <a:xfrm>
                <a:off x="252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6" name="Rectangle 62"/>
              <p:cNvSpPr>
                <a:spLocks noChangeArrowheads="1"/>
              </p:cNvSpPr>
              <p:nvPr/>
            </p:nvSpPr>
            <p:spPr bwMode="auto">
              <a:xfrm>
                <a:off x="262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7" name="Rectangle 63"/>
              <p:cNvSpPr>
                <a:spLocks noChangeArrowheads="1"/>
              </p:cNvSpPr>
              <p:nvPr/>
            </p:nvSpPr>
            <p:spPr bwMode="auto">
              <a:xfrm>
                <a:off x="272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8" name="Rectangle 64"/>
              <p:cNvSpPr>
                <a:spLocks noChangeArrowheads="1"/>
              </p:cNvSpPr>
              <p:nvPr/>
            </p:nvSpPr>
            <p:spPr bwMode="auto">
              <a:xfrm>
                <a:off x="281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09" name="Rectangle 65"/>
              <p:cNvSpPr>
                <a:spLocks noChangeArrowheads="1"/>
              </p:cNvSpPr>
              <p:nvPr/>
            </p:nvSpPr>
            <p:spPr bwMode="auto">
              <a:xfrm>
                <a:off x="291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0" name="Rectangle 66"/>
              <p:cNvSpPr>
                <a:spLocks noChangeArrowheads="1"/>
              </p:cNvSpPr>
              <p:nvPr/>
            </p:nvSpPr>
            <p:spPr bwMode="auto">
              <a:xfrm>
                <a:off x="3008"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1" name="Rectangle 67"/>
              <p:cNvSpPr>
                <a:spLocks noChangeArrowheads="1"/>
              </p:cNvSpPr>
              <p:nvPr/>
            </p:nvSpPr>
            <p:spPr bwMode="auto">
              <a:xfrm>
                <a:off x="3104"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2" name="Rectangle 68"/>
              <p:cNvSpPr>
                <a:spLocks noChangeArrowheads="1"/>
              </p:cNvSpPr>
              <p:nvPr/>
            </p:nvSpPr>
            <p:spPr bwMode="auto">
              <a:xfrm>
                <a:off x="3200"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3" name="Rectangle 69"/>
              <p:cNvSpPr>
                <a:spLocks noChangeArrowheads="1"/>
              </p:cNvSpPr>
              <p:nvPr/>
            </p:nvSpPr>
            <p:spPr bwMode="auto">
              <a:xfrm>
                <a:off x="3296"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sp>
            <p:nvSpPr>
              <p:cNvPr id="211014" name="Rectangle 70"/>
              <p:cNvSpPr>
                <a:spLocks noChangeArrowheads="1"/>
              </p:cNvSpPr>
              <p:nvPr/>
            </p:nvSpPr>
            <p:spPr bwMode="auto">
              <a:xfrm>
                <a:off x="3392" y="3784"/>
                <a:ext cx="47" cy="128"/>
              </a:xfrm>
              <a:prstGeom prst="rect">
                <a:avLst/>
              </a:prstGeom>
              <a:solidFill>
                <a:schemeClr val="hlink"/>
              </a:solidFill>
              <a:ln w="50800">
                <a:noFill/>
                <a:miter lim="800000"/>
                <a:headEnd type="none" w="sm" len="sm"/>
                <a:tailEnd type="none" w="med" len="sm"/>
              </a:ln>
              <a:effectLst/>
            </p:spPr>
            <p:txBody>
              <a:bodyPr wrap="none" anchor="ctr"/>
              <a:lstStyle/>
              <a:p>
                <a:endParaRPr lang="en-US"/>
              </a:p>
            </p:txBody>
          </p:sp>
        </p:grpSp>
        <p:grpSp>
          <p:nvGrpSpPr>
            <p:cNvPr id="211015" name="Group 71"/>
            <p:cNvGrpSpPr>
              <a:grpSpLocks/>
            </p:cNvGrpSpPr>
            <p:nvPr/>
          </p:nvGrpSpPr>
          <p:grpSpPr bwMode="auto">
            <a:xfrm rot="5400000">
              <a:off x="3091" y="1868"/>
              <a:ext cx="32" cy="33"/>
              <a:chOff x="4332" y="1144"/>
              <a:chExt cx="176" cy="328"/>
            </a:xfrm>
          </p:grpSpPr>
          <p:sp>
            <p:nvSpPr>
              <p:cNvPr id="211016" name="AutoShape 72"/>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1017" name="AutoShape 73"/>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nvGrpSpPr>
            <p:cNvPr id="211018" name="Group 74"/>
            <p:cNvGrpSpPr>
              <a:grpSpLocks/>
            </p:cNvGrpSpPr>
            <p:nvPr/>
          </p:nvGrpSpPr>
          <p:grpSpPr bwMode="auto">
            <a:xfrm rot="5400000">
              <a:off x="3638" y="1922"/>
              <a:ext cx="32" cy="33"/>
              <a:chOff x="4332" y="1144"/>
              <a:chExt cx="176" cy="328"/>
            </a:xfrm>
          </p:grpSpPr>
          <p:sp>
            <p:nvSpPr>
              <p:cNvPr id="211019" name="AutoShape 75"/>
              <p:cNvSpPr>
                <a:spLocks noChangeArrowheads="1"/>
              </p:cNvSpPr>
              <p:nvPr/>
            </p:nvSpPr>
            <p:spPr bwMode="auto">
              <a:xfrm>
                <a:off x="4332" y="1312"/>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sp>
            <p:nvSpPr>
              <p:cNvPr id="211020" name="AutoShape 76"/>
              <p:cNvSpPr>
                <a:spLocks noChangeArrowheads="1"/>
              </p:cNvSpPr>
              <p:nvPr/>
            </p:nvSpPr>
            <p:spPr bwMode="auto">
              <a:xfrm flipV="1">
                <a:off x="4332" y="1144"/>
                <a:ext cx="176" cy="160"/>
              </a:xfrm>
              <a:prstGeom prst="triangle">
                <a:avLst>
                  <a:gd name="adj" fmla="val 50000"/>
                </a:avLst>
              </a:prstGeom>
              <a:noFill/>
              <a:ln w="28575">
                <a:solidFill>
                  <a:schemeClr val="bg2"/>
                </a:solidFill>
                <a:miter lim="800000"/>
                <a:headEnd type="none" w="sm" len="sm"/>
                <a:tailEnd type="none" w="med" len="sm"/>
              </a:ln>
              <a:effectLst/>
            </p:spPr>
            <p:txBody>
              <a:bodyPr wrap="none" anchor="ctr"/>
              <a:lstStyle/>
              <a:p>
                <a:endParaRPr lang="en-US"/>
              </a:p>
            </p:txBody>
          </p:sp>
        </p:grpSp>
      </p:grpSp>
      <p:sp>
        <p:nvSpPr>
          <p:cNvPr id="211023" name="Text Box 79"/>
          <p:cNvSpPr txBox="1">
            <a:spLocks noChangeArrowheads="1"/>
          </p:cNvSpPr>
          <p:nvPr/>
        </p:nvSpPr>
        <p:spPr bwMode="auto">
          <a:xfrm>
            <a:off x="6316919" y="4532363"/>
            <a:ext cx="3514104" cy="523220"/>
          </a:xfrm>
          <a:prstGeom prst="rect">
            <a:avLst/>
          </a:prstGeom>
          <a:noFill/>
          <a:ln w="12700">
            <a:noFill/>
            <a:miter lim="800000"/>
            <a:headEnd type="none" w="lg" len="med"/>
            <a:tailEnd type="none" w="lg" len="med"/>
          </a:ln>
          <a:effectLst/>
        </p:spPr>
        <p:txBody>
          <a:bodyPr wrap="none">
            <a:spAutoFit/>
          </a:bodyPr>
          <a:lstStyle/>
          <a:p>
            <a:r>
              <a:rPr lang="en-US" b="0" dirty="0"/>
              <a:t>Intermittent Slow Sand</a:t>
            </a:r>
          </a:p>
        </p:txBody>
      </p:sp>
      <p:sp>
        <p:nvSpPr>
          <p:cNvPr id="211024" name="Text Box 80"/>
          <p:cNvSpPr txBox="1">
            <a:spLocks noChangeArrowheads="1"/>
          </p:cNvSpPr>
          <p:nvPr/>
        </p:nvSpPr>
        <p:spPr bwMode="auto">
          <a:xfrm>
            <a:off x="1698625" y="3036888"/>
            <a:ext cx="1831975" cy="519112"/>
          </a:xfrm>
          <a:prstGeom prst="rect">
            <a:avLst/>
          </a:prstGeom>
          <a:noFill/>
          <a:ln w="12700">
            <a:noFill/>
            <a:miter lim="800000"/>
            <a:headEnd type="none" w="lg" len="med"/>
            <a:tailEnd type="none" w="lg" len="med"/>
          </a:ln>
          <a:effectLst/>
        </p:spPr>
        <p:txBody>
          <a:bodyPr wrap="none">
            <a:spAutoFit/>
          </a:bodyPr>
          <a:lstStyle/>
          <a:p>
            <a:r>
              <a:rPr lang="en-US" b="0" dirty="0"/>
              <a:t>Rapid Sand</a:t>
            </a:r>
          </a:p>
        </p:txBody>
      </p:sp>
      <p:sp>
        <p:nvSpPr>
          <p:cNvPr id="211026" name="Text Box 82"/>
          <p:cNvSpPr txBox="1">
            <a:spLocks noChangeArrowheads="1"/>
          </p:cNvSpPr>
          <p:nvPr/>
        </p:nvSpPr>
        <p:spPr bwMode="auto">
          <a:xfrm>
            <a:off x="4983163" y="2868613"/>
            <a:ext cx="755650" cy="519112"/>
          </a:xfrm>
          <a:prstGeom prst="rect">
            <a:avLst/>
          </a:prstGeom>
          <a:noFill/>
          <a:ln w="12700">
            <a:noFill/>
            <a:miter lim="800000"/>
            <a:headEnd type="none" w="lg" len="med"/>
            <a:tailEnd type="none" w="lg" len="med"/>
          </a:ln>
          <a:effectLst/>
        </p:spPr>
        <p:txBody>
          <a:bodyPr wrap="none">
            <a:spAutoFit/>
          </a:bodyPr>
          <a:lstStyle/>
          <a:p>
            <a:r>
              <a:rPr lang="en-US" b="0"/>
              <a:t>Bag</a:t>
            </a:r>
          </a:p>
        </p:txBody>
      </p:sp>
      <p:sp>
        <p:nvSpPr>
          <p:cNvPr id="211027" name="Text Box 83"/>
          <p:cNvSpPr txBox="1">
            <a:spLocks noChangeArrowheads="1"/>
          </p:cNvSpPr>
          <p:nvPr/>
        </p:nvSpPr>
        <p:spPr bwMode="auto">
          <a:xfrm>
            <a:off x="5278438" y="4181475"/>
            <a:ext cx="658812" cy="519113"/>
          </a:xfrm>
          <a:prstGeom prst="rect">
            <a:avLst/>
          </a:prstGeom>
          <a:noFill/>
          <a:ln w="12700">
            <a:noFill/>
            <a:miter lim="800000"/>
            <a:headEnd type="none" w="lg" len="med"/>
            <a:tailEnd type="none" w="lg" len="med"/>
          </a:ln>
          <a:effectLst/>
        </p:spPr>
        <p:txBody>
          <a:bodyPr wrap="none">
            <a:spAutoFit/>
          </a:bodyPr>
          <a:lstStyle/>
          <a:p>
            <a:r>
              <a:rPr lang="en-US" b="0"/>
              <a:t>Pot</a:t>
            </a:r>
          </a:p>
        </p:txBody>
      </p:sp>
      <p:sp>
        <p:nvSpPr>
          <p:cNvPr id="211028" name="Text Box 84"/>
          <p:cNvSpPr txBox="1">
            <a:spLocks noChangeArrowheads="1"/>
          </p:cNvSpPr>
          <p:nvPr/>
        </p:nvSpPr>
        <p:spPr bwMode="auto">
          <a:xfrm>
            <a:off x="5705475" y="6062663"/>
            <a:ext cx="1189038" cy="519112"/>
          </a:xfrm>
          <a:prstGeom prst="rect">
            <a:avLst/>
          </a:prstGeom>
          <a:noFill/>
          <a:ln w="12700">
            <a:noFill/>
            <a:miter lim="800000"/>
            <a:headEnd type="none" w="lg" len="med"/>
            <a:tailEnd type="none" w="lg" len="med"/>
          </a:ln>
          <a:effectLst/>
        </p:spPr>
        <p:txBody>
          <a:bodyPr wrap="none">
            <a:spAutoFit/>
          </a:bodyPr>
          <a:lstStyle/>
          <a:p>
            <a:r>
              <a:rPr lang="en-US" b="0"/>
              <a:t>Candle</a:t>
            </a:r>
          </a:p>
        </p:txBody>
      </p:sp>
      <p:pic>
        <p:nvPicPr>
          <p:cNvPr id="211034" name="Picture 90" descr="Picture of CAWST biosand filter at work. Taken 2006-10-10 in Madurai, India by traveler kfisher."/>
          <p:cNvPicPr>
            <a:picLocks noChangeAspect="1" noChangeArrowheads="1"/>
          </p:cNvPicPr>
          <p:nvPr/>
        </p:nvPicPr>
        <p:blipFill>
          <a:blip r:embed="rId9" cstate="screen"/>
          <a:srcRect/>
          <a:stretch>
            <a:fillRect/>
          </a:stretch>
        </p:blipFill>
        <p:spPr bwMode="auto">
          <a:xfrm>
            <a:off x="7067550" y="1817688"/>
            <a:ext cx="1033463" cy="2619375"/>
          </a:xfrm>
          <a:prstGeom prst="rect">
            <a:avLst/>
          </a:prstGeom>
          <a:noFill/>
        </p:spPr>
      </p:pic>
      <p:sp>
        <p:nvSpPr>
          <p:cNvPr id="211035" name="Text Box 91"/>
          <p:cNvSpPr txBox="1">
            <a:spLocks noChangeArrowheads="1"/>
          </p:cNvSpPr>
          <p:nvPr/>
        </p:nvSpPr>
        <p:spPr bwMode="auto">
          <a:xfrm>
            <a:off x="1635125" y="2097088"/>
            <a:ext cx="1716088" cy="519112"/>
          </a:xfrm>
          <a:prstGeom prst="rect">
            <a:avLst/>
          </a:prstGeom>
          <a:noFill/>
          <a:ln w="12700">
            <a:noFill/>
            <a:miter lim="800000"/>
            <a:headEnd type="none" w="lg" len="med"/>
            <a:tailEnd type="none" w="lg" len="med"/>
          </a:ln>
          <a:effectLst/>
        </p:spPr>
        <p:txBody>
          <a:bodyPr wrap="none">
            <a:spAutoFit/>
          </a:bodyPr>
          <a:lstStyle/>
          <a:p>
            <a:r>
              <a:rPr lang="en-US" b="0"/>
              <a:t>Slow Sand</a:t>
            </a:r>
          </a:p>
        </p:txBody>
      </p:sp>
      <p:pic>
        <p:nvPicPr>
          <p:cNvPr id="211036" name="Picture 92"/>
          <p:cNvPicPr>
            <a:picLocks noChangeAspect="1" noChangeArrowheads="1"/>
          </p:cNvPicPr>
          <p:nvPr/>
        </p:nvPicPr>
        <p:blipFill>
          <a:blip r:embed="rId10" cstate="screen"/>
          <a:srcRect/>
          <a:stretch>
            <a:fillRect/>
          </a:stretch>
        </p:blipFill>
        <p:spPr bwMode="auto">
          <a:xfrm>
            <a:off x="6597650" y="5167313"/>
            <a:ext cx="2168525" cy="647700"/>
          </a:xfrm>
          <a:prstGeom prst="rect">
            <a:avLst/>
          </a:prstGeom>
          <a:noFill/>
          <a:ln w="12700">
            <a:noFill/>
            <a:miter lim="800000"/>
            <a:headEnd type="none" w="lg" len="med"/>
            <a:tailEnd type="none" w="lg" len="med"/>
          </a:ln>
          <a:effectLst/>
        </p:spPr>
      </p:pic>
      <p:sp>
        <p:nvSpPr>
          <p:cNvPr id="211037" name="Text Box 93"/>
          <p:cNvSpPr txBox="1">
            <a:spLocks noChangeArrowheads="1"/>
          </p:cNvSpPr>
          <p:nvPr/>
        </p:nvSpPr>
        <p:spPr bwMode="auto">
          <a:xfrm>
            <a:off x="7718425" y="5868988"/>
            <a:ext cx="1131888" cy="519112"/>
          </a:xfrm>
          <a:prstGeom prst="rect">
            <a:avLst/>
          </a:prstGeom>
          <a:noFill/>
          <a:ln w="12700">
            <a:noFill/>
            <a:miter lim="800000"/>
            <a:headEnd type="none" w="lg" len="med"/>
            <a:tailEnd type="none" w="lg" len="med"/>
          </a:ln>
          <a:effectLst/>
        </p:spPr>
        <p:txBody>
          <a:bodyPr wrap="none">
            <a:spAutoFit/>
          </a:bodyPr>
          <a:lstStyle/>
          <a:p>
            <a:r>
              <a:rPr lang="en-US" b="0"/>
              <a:t>Rough</a:t>
            </a:r>
          </a:p>
        </p:txBody>
      </p:sp>
      <p:pic>
        <p:nvPicPr>
          <p:cNvPr id="24577" name="Picture 1"/>
          <p:cNvPicPr>
            <a:picLocks noChangeAspect="1" noChangeArrowheads="1"/>
          </p:cNvPicPr>
          <p:nvPr/>
        </p:nvPicPr>
        <p:blipFill>
          <a:blip r:embed="rId11" cstate="print"/>
          <a:srcRect/>
          <a:stretch>
            <a:fillRect/>
          </a:stretch>
        </p:blipFill>
        <p:spPr bwMode="auto">
          <a:xfrm>
            <a:off x="230736" y="4033723"/>
            <a:ext cx="2130868" cy="1862874"/>
          </a:xfrm>
          <a:prstGeom prst="rect">
            <a:avLst/>
          </a:prstGeom>
          <a:noFill/>
          <a:ln w="9525">
            <a:noFill/>
            <a:miter lim="800000"/>
            <a:headEnd/>
            <a:tailEnd/>
          </a:ln>
          <a:effectLst/>
        </p:spPr>
      </p:pic>
      <p:sp>
        <p:nvSpPr>
          <p:cNvPr id="89" name="Text Box 80"/>
          <p:cNvSpPr txBox="1">
            <a:spLocks noChangeArrowheads="1"/>
          </p:cNvSpPr>
          <p:nvPr/>
        </p:nvSpPr>
        <p:spPr bwMode="auto">
          <a:xfrm>
            <a:off x="2279740" y="4327303"/>
            <a:ext cx="1728238" cy="1384995"/>
          </a:xfrm>
          <a:prstGeom prst="rect">
            <a:avLst/>
          </a:prstGeom>
          <a:noFill/>
          <a:ln w="12700">
            <a:noFill/>
            <a:miter lim="800000"/>
            <a:headEnd type="none" w="lg" len="med"/>
            <a:tailEnd type="none" w="lg" len="med"/>
          </a:ln>
          <a:effectLst/>
        </p:spPr>
        <p:txBody>
          <a:bodyPr wrap="square">
            <a:spAutoFit/>
          </a:bodyPr>
          <a:lstStyle/>
          <a:p>
            <a:r>
              <a:rPr lang="en-US" b="0" dirty="0"/>
              <a:t>Stacked Rapid Sand</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with pores partially filled with Aluminum Hydroxide</a:t>
            </a:r>
          </a:p>
        </p:txBody>
      </p:sp>
      <p:pic>
        <p:nvPicPr>
          <p:cNvPr id="317442" name="Picture 5"/>
          <p:cNvPicPr>
            <a:picLocks noChangeAspect="1" noChangeArrowheads="1"/>
          </p:cNvPicPr>
          <p:nvPr/>
        </p:nvPicPr>
        <p:blipFill>
          <a:blip r:embed="rId4" cstate="screen"/>
          <a:srcRect/>
          <a:stretch>
            <a:fillRect/>
          </a:stretch>
        </p:blipFill>
        <p:spPr bwMode="auto">
          <a:xfrm>
            <a:off x="0" y="1651818"/>
            <a:ext cx="7167716" cy="4922881"/>
          </a:xfrm>
          <a:prstGeom prst="rect">
            <a:avLst/>
          </a:prstGeom>
          <a:noFill/>
          <a:ln w="9525">
            <a:noFill/>
            <a:miter lim="800000"/>
            <a:headEnd/>
            <a:tailEnd/>
          </a:ln>
        </p:spPr>
      </p:pic>
      <p:graphicFrame>
        <p:nvGraphicFramePr>
          <p:cNvPr id="317446" name="Object 6"/>
          <p:cNvGraphicFramePr>
            <a:graphicFrameLocks noChangeAspect="1"/>
          </p:cNvGraphicFramePr>
          <p:nvPr/>
        </p:nvGraphicFramePr>
        <p:xfrm>
          <a:off x="2687024" y="4306478"/>
          <a:ext cx="3124200" cy="774700"/>
        </p:xfrm>
        <a:graphic>
          <a:graphicData uri="http://schemas.openxmlformats.org/presentationml/2006/ole">
            <mc:AlternateContent xmlns:mc="http://schemas.openxmlformats.org/markup-compatibility/2006">
              <mc:Choice xmlns:v="urn:schemas-microsoft-com:vml" Requires="v">
                <p:oleObj spid="_x0000_s632914" name="Equation" r:id="rId5" imgW="3124080" imgH="774360" progId="Equation.DSMT4">
                  <p:embed/>
                </p:oleObj>
              </mc:Choice>
              <mc:Fallback>
                <p:oleObj name="Equation" r:id="rId5" imgW="3124080" imgH="77436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7024" y="4306478"/>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Straight Arrow Connector 9"/>
          <p:cNvCxnSpPr/>
          <p:nvPr/>
        </p:nvCxnSpPr>
        <p:spPr bwMode="auto">
          <a:xfrm>
            <a:off x="6371303" y="2290917"/>
            <a:ext cx="481781" cy="1588"/>
          </a:xfrm>
          <a:prstGeom prst="straightConnector1">
            <a:avLst/>
          </a:prstGeom>
          <a:noFill/>
          <a:ln w="12700" cap="flat" cmpd="sng" algn="ctr">
            <a:solidFill>
              <a:schemeClr val="accent4"/>
            </a:solidFill>
            <a:prstDash val="solid"/>
            <a:round/>
            <a:headEnd type="none" w="lg" len="med"/>
            <a:tailEnd type="arrow"/>
          </a:ln>
          <a:effectLst/>
        </p:spPr>
      </p:cxnSp>
      <p:sp>
        <p:nvSpPr>
          <p:cNvPr id="11" name="TextBox 10"/>
          <p:cNvSpPr txBox="1"/>
          <p:nvPr/>
        </p:nvSpPr>
        <p:spPr>
          <a:xfrm>
            <a:off x="6817081" y="2028585"/>
            <a:ext cx="2326920" cy="1384995"/>
          </a:xfrm>
          <a:prstGeom prst="rect">
            <a:avLst/>
          </a:prstGeom>
          <a:noFill/>
        </p:spPr>
        <p:txBody>
          <a:bodyPr wrap="square" rtlCol="0">
            <a:spAutoFit/>
          </a:bodyPr>
          <a:lstStyle/>
          <a:p>
            <a:r>
              <a:rPr lang="en-US" dirty="0"/>
              <a:t>25% of void is filled with floc</a:t>
            </a:r>
          </a:p>
        </p:txBody>
      </p:sp>
      <p:cxnSp>
        <p:nvCxnSpPr>
          <p:cNvPr id="13" name="Straight Arrow Connector 12"/>
          <p:cNvCxnSpPr/>
          <p:nvPr/>
        </p:nvCxnSpPr>
        <p:spPr bwMode="auto">
          <a:xfrm rot="16200000" flipV="1">
            <a:off x="4768649" y="3844412"/>
            <a:ext cx="3008672" cy="0"/>
          </a:xfrm>
          <a:prstGeom prst="straightConnector1">
            <a:avLst/>
          </a:prstGeom>
          <a:noFill/>
          <a:ln w="12700" cap="flat" cmpd="sng" algn="ctr">
            <a:solidFill>
              <a:schemeClr val="accent4"/>
            </a:solidFill>
            <a:prstDash val="solid"/>
            <a:round/>
            <a:headEnd type="none" w="lg" len="med"/>
            <a:tailEnd type="arrow"/>
          </a:ln>
          <a:effectLst/>
        </p:spPr>
      </p:cxnSp>
      <p:graphicFrame>
        <p:nvGraphicFramePr>
          <p:cNvPr id="17" name="Object 6"/>
          <p:cNvGraphicFramePr>
            <a:graphicFrameLocks noChangeAspect="1"/>
          </p:cNvGraphicFramePr>
          <p:nvPr/>
        </p:nvGraphicFramePr>
        <p:xfrm>
          <a:off x="6715431" y="3817977"/>
          <a:ext cx="2138721" cy="683047"/>
        </p:xfrm>
        <a:graphic>
          <a:graphicData uri="http://schemas.openxmlformats.org/presentationml/2006/ole">
            <mc:AlternateContent xmlns:mc="http://schemas.openxmlformats.org/markup-compatibility/2006">
              <mc:Choice xmlns:v="urn:schemas-microsoft-com:vml" Requires="v">
                <p:oleObj spid="_x0000_s632915" name="Equation" r:id="rId7" imgW="2425680" imgH="774360" progId="Equation.DSMT4">
                  <p:embed/>
                </p:oleObj>
              </mc:Choice>
              <mc:Fallback>
                <p:oleObj name="Equation" r:id="rId7" imgW="2425680" imgH="77436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431" y="3817977"/>
                        <a:ext cx="2138721" cy="683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8" name="Straight Arrow Connector 17"/>
          <p:cNvCxnSpPr/>
          <p:nvPr/>
        </p:nvCxnSpPr>
        <p:spPr bwMode="auto">
          <a:xfrm flipV="1">
            <a:off x="6282813" y="4119714"/>
            <a:ext cx="1533836" cy="1229034"/>
          </a:xfrm>
          <a:prstGeom prst="straightConnector1">
            <a:avLst/>
          </a:prstGeom>
          <a:noFill/>
          <a:ln w="12700" cap="flat" cmpd="sng" algn="ctr">
            <a:solidFill>
              <a:schemeClr val="accent4"/>
            </a:solidFill>
            <a:prstDash val="solid"/>
            <a:round/>
            <a:headEnd type="none" w="lg" len="med"/>
            <a:tailEnd type="arrow"/>
          </a:ln>
          <a:effectLst/>
        </p:spPr>
      </p:cxnSp>
      <p:cxnSp>
        <p:nvCxnSpPr>
          <p:cNvPr id="20" name="Straight Arrow Connector 19"/>
          <p:cNvCxnSpPr/>
          <p:nvPr/>
        </p:nvCxnSpPr>
        <p:spPr bwMode="auto">
          <a:xfrm rot="10800000">
            <a:off x="7216877" y="2467898"/>
            <a:ext cx="1691154" cy="1582993"/>
          </a:xfrm>
          <a:prstGeom prst="straightConnector1">
            <a:avLst/>
          </a:prstGeom>
          <a:noFill/>
          <a:ln w="12700" cap="flat" cmpd="sng" algn="ctr">
            <a:solidFill>
              <a:schemeClr val="accent4"/>
            </a:solidFill>
            <a:prstDash val="solid"/>
            <a:round/>
            <a:headEnd type="none" w="lg" len="med"/>
            <a:tailEnd type="arrow"/>
          </a:ln>
          <a:effectLst/>
        </p:spPr>
      </p:cxnSp>
      <p:cxnSp>
        <p:nvCxnSpPr>
          <p:cNvPr id="14" name="Straight Connector 13"/>
          <p:cNvCxnSpPr/>
          <p:nvPr/>
        </p:nvCxnSpPr>
        <p:spPr bwMode="auto">
          <a:xfrm>
            <a:off x="1179871" y="4326194"/>
            <a:ext cx="5574890" cy="0"/>
          </a:xfrm>
          <a:prstGeom prst="line">
            <a:avLst/>
          </a:prstGeom>
          <a:noFill/>
          <a:ln w="12700" cap="flat" cmpd="sng" algn="ctr">
            <a:solidFill>
              <a:schemeClr val="accent4"/>
            </a:solidFill>
            <a:prstDash val="solid"/>
            <a:round/>
            <a:headEnd type="none" w="lg" len="med"/>
            <a:tailEnd type="none" w="lg" len="med"/>
          </a:ln>
          <a:effectLst/>
        </p:spPr>
      </p:cxnSp>
      <p:sp>
        <p:nvSpPr>
          <p:cNvPr id="15" name="TextBox 14"/>
          <p:cNvSpPr txBox="1"/>
          <p:nvPr/>
        </p:nvSpPr>
        <p:spPr>
          <a:xfrm>
            <a:off x="2890677" y="3962400"/>
            <a:ext cx="3470822" cy="461665"/>
          </a:xfrm>
          <a:prstGeom prst="rect">
            <a:avLst/>
          </a:prstGeom>
          <a:noFill/>
        </p:spPr>
        <p:txBody>
          <a:bodyPr wrap="none" rtlCol="0">
            <a:spAutoFit/>
          </a:bodyPr>
          <a:lstStyle/>
          <a:p>
            <a:r>
              <a:rPr lang="en-US" sz="2400" b="0" dirty="0">
                <a:solidFill>
                  <a:schemeClr val="accent4"/>
                </a:solidFill>
              </a:rPr>
              <a:t>Conventional performance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Filtration with pores partially filled with Aluminum Hydroxide</a:t>
            </a:r>
          </a:p>
        </p:txBody>
      </p:sp>
      <p:pic>
        <p:nvPicPr>
          <p:cNvPr id="339970" name="Picture 4"/>
          <p:cNvPicPr>
            <a:picLocks noChangeAspect="1" noChangeArrowheads="1"/>
          </p:cNvPicPr>
          <p:nvPr/>
        </p:nvPicPr>
        <p:blipFill>
          <a:blip r:embed="rId3" cstate="screen"/>
          <a:srcRect/>
          <a:stretch>
            <a:fillRect/>
          </a:stretch>
        </p:blipFill>
        <p:spPr bwMode="auto">
          <a:xfrm>
            <a:off x="1262746" y="1573161"/>
            <a:ext cx="6396581" cy="4375356"/>
          </a:xfrm>
          <a:prstGeom prst="rect">
            <a:avLst/>
          </a:prstGeom>
          <a:noFill/>
          <a:ln w="9525">
            <a:noFill/>
            <a:miter lim="800000"/>
            <a:headEnd/>
            <a:tailEnd/>
          </a:ln>
        </p:spPr>
      </p:pic>
      <p:sp>
        <p:nvSpPr>
          <p:cNvPr id="4" name="Rectangle 3"/>
          <p:cNvSpPr/>
          <p:nvPr/>
        </p:nvSpPr>
        <p:spPr>
          <a:xfrm>
            <a:off x="0" y="5842337"/>
            <a:ext cx="9144000" cy="1015663"/>
          </a:xfrm>
          <a:prstGeom prst="rect">
            <a:avLst/>
          </a:prstGeom>
        </p:spPr>
        <p:txBody>
          <a:bodyPr wrap="square">
            <a:spAutoFit/>
          </a:bodyPr>
          <a:lstStyle/>
          <a:p>
            <a:r>
              <a:rPr lang="pt-BR" sz="2000" b="0" dirty="0"/>
              <a:t>Alum fluidized-bed pretreatment. </a:t>
            </a:r>
            <a:r>
              <a:rPr lang="en-US" sz="2000" b="0" dirty="0"/>
              <a:t>Particle removal (</a:t>
            </a:r>
            <a:r>
              <a:rPr lang="en-US" sz="2000" b="0" i="1" dirty="0" err="1"/>
              <a:t>pC</a:t>
            </a:r>
            <a:r>
              <a:rPr lang="en-US" sz="2000" b="0" i="1" dirty="0"/>
              <a:t>*</a:t>
            </a:r>
            <a:r>
              <a:rPr lang="en-US" sz="2000" b="0" dirty="0"/>
              <a:t>) over time by a sand filter as a function of the pretreatment dose (mol Al/m</a:t>
            </a:r>
            <a:r>
              <a:rPr lang="en-US" sz="2000" b="0" baseline="30000" dirty="0"/>
              <a:t>3</a:t>
            </a:r>
            <a:r>
              <a:rPr lang="en-US" sz="2000" b="0" dirty="0"/>
              <a:t>). Raw water pH was 7. The results were smoothed by averaging the raw data over 30 second intervals. No coagulant in feed!!!!</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to devise fluidized bed equations</a:t>
            </a:r>
          </a:p>
        </p:txBody>
      </p:sp>
      <p:sp>
        <p:nvSpPr>
          <p:cNvPr id="7" name="Content Placeholder 6"/>
          <p:cNvSpPr>
            <a:spLocks noGrp="1"/>
          </p:cNvSpPr>
          <p:nvPr>
            <p:ph idx="1"/>
          </p:nvPr>
        </p:nvSpPr>
        <p:spPr>
          <a:xfrm>
            <a:off x="3684896" y="1981200"/>
            <a:ext cx="4773304" cy="4114800"/>
          </a:xfrm>
        </p:spPr>
        <p:txBody>
          <a:bodyPr/>
          <a:lstStyle/>
          <a:p>
            <a:r>
              <a:rPr lang="en-US" sz="2400" dirty="0"/>
              <a:t>Base model on terminal velocity equations that transition into the turbulent regime</a:t>
            </a:r>
          </a:p>
          <a:p>
            <a:r>
              <a:rPr lang="en-US" sz="2400" dirty="0"/>
              <a:t>Equations will be </a:t>
            </a:r>
          </a:p>
        </p:txBody>
      </p:sp>
      <p:graphicFrame>
        <p:nvGraphicFramePr>
          <p:cNvPr id="926722" name="Object 2"/>
          <p:cNvGraphicFramePr>
            <a:graphicFrameLocks noChangeAspect="1"/>
          </p:cNvGraphicFramePr>
          <p:nvPr/>
        </p:nvGraphicFramePr>
        <p:xfrm>
          <a:off x="476250" y="2243138"/>
          <a:ext cx="2933700" cy="939800"/>
        </p:xfrm>
        <a:graphic>
          <a:graphicData uri="http://schemas.openxmlformats.org/presentationml/2006/ole">
            <mc:AlternateContent xmlns:mc="http://schemas.openxmlformats.org/markup-compatibility/2006">
              <mc:Choice xmlns:v="urn:schemas-microsoft-com:vml" Requires="v">
                <p:oleObj spid="_x0000_s1239162" name="Equation" r:id="rId3" imgW="2933640" imgH="939600" progId="Equation.DSMT4">
                  <p:embed/>
                </p:oleObj>
              </mc:Choice>
              <mc:Fallback>
                <p:oleObj name="Equation" r:id="rId3" imgW="2933640" imgH="939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2243138"/>
                        <a:ext cx="2933700"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26724" name="Object 4"/>
          <p:cNvGraphicFramePr>
            <a:graphicFrameLocks noChangeAspect="1"/>
          </p:cNvGraphicFramePr>
          <p:nvPr/>
        </p:nvGraphicFramePr>
        <p:xfrm>
          <a:off x="574391" y="3464920"/>
          <a:ext cx="2743200" cy="901700"/>
        </p:xfrm>
        <a:graphic>
          <a:graphicData uri="http://schemas.openxmlformats.org/presentationml/2006/ole">
            <mc:AlternateContent xmlns:mc="http://schemas.openxmlformats.org/markup-compatibility/2006">
              <mc:Choice xmlns:v="urn:schemas-microsoft-com:vml" Requires="v">
                <p:oleObj spid="_x0000_s1239163" name="Equation" r:id="rId5" imgW="2743200" imgH="901440" progId="Equation.DSMT4">
                  <p:embed/>
                </p:oleObj>
              </mc:Choice>
              <mc:Fallback>
                <p:oleObj name="Equation" r:id="rId5" imgW="2743200" imgH="9014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391" y="3464920"/>
                        <a:ext cx="2743200" cy="901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 name="Object 4"/>
          <p:cNvGraphicFramePr>
            <a:graphicFrameLocks noChangeAspect="1"/>
          </p:cNvGraphicFramePr>
          <p:nvPr/>
        </p:nvGraphicFramePr>
        <p:xfrm>
          <a:off x="387350" y="4694238"/>
          <a:ext cx="2984500" cy="901700"/>
        </p:xfrm>
        <a:graphic>
          <a:graphicData uri="http://schemas.openxmlformats.org/presentationml/2006/ole">
            <mc:AlternateContent xmlns:mc="http://schemas.openxmlformats.org/markup-compatibility/2006">
              <mc:Choice xmlns:v="urn:schemas-microsoft-com:vml" Requires="v">
                <p:oleObj spid="_x0000_s1239164" name="Equation" r:id="rId7" imgW="2984400" imgH="901440" progId="Equation.DSMT4">
                  <p:embed/>
                </p:oleObj>
              </mc:Choice>
              <mc:Fallback>
                <p:oleObj name="Equation" r:id="rId7" imgW="2984400" imgH="9014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50" y="4694238"/>
                        <a:ext cx="2984500" cy="901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6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6" name="Line 16"/>
          <p:cNvSpPr>
            <a:spLocks noChangeShapeType="1"/>
          </p:cNvSpPr>
          <p:nvPr/>
        </p:nvSpPr>
        <p:spPr bwMode="auto">
          <a:xfrm flipV="1">
            <a:off x="5653088" y="3580210"/>
            <a:ext cx="675085" cy="404813"/>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sz="2100"/>
          </a:p>
        </p:txBody>
      </p:sp>
      <p:sp>
        <p:nvSpPr>
          <p:cNvPr id="81922" name="Rectangle 2"/>
          <p:cNvSpPr>
            <a:spLocks noGrp="1" noChangeArrowheads="1"/>
          </p:cNvSpPr>
          <p:nvPr>
            <p:ph type="title"/>
          </p:nvPr>
        </p:nvSpPr>
        <p:spPr/>
        <p:txBody>
          <a:bodyPr/>
          <a:lstStyle/>
          <a:p>
            <a:r>
              <a:rPr lang="en-US"/>
              <a:t>Choose viscosity!</a:t>
            </a:r>
          </a:p>
        </p:txBody>
      </p:sp>
      <p:sp>
        <p:nvSpPr>
          <p:cNvPr id="81923" name="Rectangle 3"/>
          <p:cNvSpPr>
            <a:spLocks noGrp="1" noChangeArrowheads="1"/>
          </p:cNvSpPr>
          <p:nvPr>
            <p:ph idx="1"/>
          </p:nvPr>
        </p:nvSpPr>
        <p:spPr/>
        <p:txBody>
          <a:bodyPr/>
          <a:lstStyle/>
          <a:p>
            <a:r>
              <a:rPr lang="en-US"/>
              <a:t>In Fluid Mechanics inertia is a significant “force” for most problems</a:t>
            </a:r>
          </a:p>
          <a:p>
            <a:r>
              <a:rPr lang="en-US"/>
              <a:t>In porous media filtration viscosity is more important that inertia.</a:t>
            </a:r>
          </a:p>
          <a:p>
            <a:r>
              <a:rPr lang="en-US"/>
              <a:t>We will use viscosity as the repeating parameter and get a different set of dimensionless force ratios</a:t>
            </a:r>
          </a:p>
        </p:txBody>
      </p:sp>
      <p:sp>
        <p:nvSpPr>
          <p:cNvPr id="81924" name="Text Box 4"/>
          <p:cNvSpPr txBox="1">
            <a:spLocks noChangeArrowheads="1"/>
          </p:cNvSpPr>
          <p:nvPr/>
        </p:nvSpPr>
        <p:spPr bwMode="auto">
          <a:xfrm>
            <a:off x="5600701" y="3559969"/>
            <a:ext cx="787395" cy="369332"/>
          </a:xfrm>
          <a:prstGeom prst="rect">
            <a:avLst/>
          </a:prstGeom>
          <a:noFill/>
          <a:ln w="12700">
            <a:noFill/>
            <a:miter lim="800000"/>
            <a:headEnd type="none" w="lg" len="med"/>
            <a:tailEnd type="none" w="lg" len="med"/>
          </a:ln>
          <a:effectLst/>
        </p:spPr>
        <p:txBody>
          <a:bodyPr wrap="none">
            <a:spAutoFit/>
          </a:bodyPr>
          <a:lstStyle/>
          <a:p>
            <a:r>
              <a:rPr lang="en-US" sz="1800" b="0"/>
              <a:t>Inertia</a:t>
            </a:r>
          </a:p>
        </p:txBody>
      </p:sp>
      <p:grpSp>
        <p:nvGrpSpPr>
          <p:cNvPr id="81955" name="Group 35"/>
          <p:cNvGrpSpPr>
            <a:grpSpLocks/>
          </p:cNvGrpSpPr>
          <p:nvPr/>
        </p:nvGrpSpPr>
        <p:grpSpPr bwMode="auto">
          <a:xfrm>
            <a:off x="1160860" y="5211369"/>
            <a:ext cx="1402556" cy="619125"/>
            <a:chOff x="975" y="3657"/>
            <a:chExt cx="1178" cy="520"/>
          </a:xfrm>
        </p:grpSpPr>
        <p:sp>
          <p:nvSpPr>
            <p:cNvPr id="81928" name="Text Box 8"/>
            <p:cNvSpPr txBox="1">
              <a:spLocks noChangeArrowheads="1"/>
            </p:cNvSpPr>
            <p:nvPr/>
          </p:nvSpPr>
          <p:spPr bwMode="auto">
            <a:xfrm>
              <a:off x="975" y="3657"/>
              <a:ext cx="1178" cy="310"/>
            </a:xfrm>
            <a:prstGeom prst="rect">
              <a:avLst/>
            </a:prstGeom>
            <a:noFill/>
            <a:ln w="12700">
              <a:noFill/>
              <a:miter lim="800000"/>
              <a:headEnd type="none" w="lg" len="med"/>
              <a:tailEnd type="none" w="lg" len="med"/>
            </a:ln>
            <a:effectLst/>
          </p:spPr>
          <p:txBody>
            <a:bodyPr wrap="none">
              <a:spAutoFit/>
            </a:bodyPr>
            <a:lstStyle/>
            <a:p>
              <a:r>
                <a:rPr lang="en-US" sz="1800" b="0" dirty="0"/>
                <a:t>Gravitational</a:t>
              </a:r>
            </a:p>
          </p:txBody>
        </p:sp>
        <p:sp>
          <p:nvSpPr>
            <p:cNvPr id="81937" name="Text Box 17"/>
            <p:cNvSpPr txBox="1">
              <a:spLocks noChangeArrowheads="1"/>
            </p:cNvSpPr>
            <p:nvPr/>
          </p:nvSpPr>
          <p:spPr bwMode="auto">
            <a:xfrm>
              <a:off x="1163" y="3867"/>
              <a:ext cx="768" cy="310"/>
            </a:xfrm>
            <a:prstGeom prst="rect">
              <a:avLst/>
            </a:prstGeom>
            <a:noFill/>
            <a:ln w="12700">
              <a:noFill/>
              <a:miter lim="800000"/>
              <a:headEnd type="none" w="lg" len="med"/>
              <a:tailEnd type="none" w="lg" len="med"/>
            </a:ln>
            <a:effectLst/>
          </p:spPr>
          <p:txBody>
            <a:bodyPr wrap="none">
              <a:spAutoFit/>
            </a:bodyPr>
            <a:lstStyle/>
            <a:p>
              <a:r>
                <a:rPr lang="en-US" sz="1800" b="0" dirty="0"/>
                <a:t>Viscous</a:t>
              </a:r>
            </a:p>
          </p:txBody>
        </p:sp>
        <p:sp>
          <p:nvSpPr>
            <p:cNvPr id="81947" name="Line 27"/>
            <p:cNvSpPr>
              <a:spLocks noChangeShapeType="1"/>
            </p:cNvSpPr>
            <p:nvPr/>
          </p:nvSpPr>
          <p:spPr bwMode="auto">
            <a:xfrm>
              <a:off x="1062" y="3910"/>
              <a:ext cx="986"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grpSp>
      <p:grpSp>
        <p:nvGrpSpPr>
          <p:cNvPr id="81957" name="Group 37"/>
          <p:cNvGrpSpPr>
            <a:grpSpLocks/>
          </p:cNvGrpSpPr>
          <p:nvPr/>
        </p:nvGrpSpPr>
        <p:grpSpPr bwMode="auto">
          <a:xfrm>
            <a:off x="3611166" y="5200653"/>
            <a:ext cx="966787" cy="619125"/>
            <a:chOff x="3421" y="3657"/>
            <a:chExt cx="812" cy="520"/>
          </a:xfrm>
        </p:grpSpPr>
        <p:sp>
          <p:nvSpPr>
            <p:cNvPr id="81934" name="Text Box 14"/>
            <p:cNvSpPr txBox="1">
              <a:spLocks noChangeArrowheads="1"/>
            </p:cNvSpPr>
            <p:nvPr/>
          </p:nvSpPr>
          <p:spPr bwMode="auto">
            <a:xfrm>
              <a:off x="3421" y="3657"/>
              <a:ext cx="812" cy="310"/>
            </a:xfrm>
            <a:prstGeom prst="rect">
              <a:avLst/>
            </a:prstGeom>
            <a:noFill/>
            <a:ln w="12700">
              <a:noFill/>
              <a:miter lim="800000"/>
              <a:headEnd type="none" w="lg" len="med"/>
              <a:tailEnd type="none" w="lg" len="med"/>
            </a:ln>
            <a:effectLst/>
          </p:spPr>
          <p:txBody>
            <a:bodyPr wrap="none">
              <a:spAutoFit/>
            </a:bodyPr>
            <a:lstStyle/>
            <a:p>
              <a:r>
                <a:rPr lang="en-US" sz="1800" b="0"/>
                <a:t>Thermal</a:t>
              </a:r>
            </a:p>
          </p:txBody>
        </p:sp>
        <p:sp>
          <p:nvSpPr>
            <p:cNvPr id="81938" name="Text Box 18"/>
            <p:cNvSpPr txBox="1">
              <a:spLocks noChangeArrowheads="1"/>
            </p:cNvSpPr>
            <p:nvPr/>
          </p:nvSpPr>
          <p:spPr bwMode="auto">
            <a:xfrm>
              <a:off x="3451" y="3867"/>
              <a:ext cx="768" cy="310"/>
            </a:xfrm>
            <a:prstGeom prst="rect">
              <a:avLst/>
            </a:prstGeom>
            <a:noFill/>
            <a:ln w="12700">
              <a:noFill/>
              <a:miter lim="800000"/>
              <a:headEnd type="none" w="lg" len="med"/>
              <a:tailEnd type="none" w="lg" len="med"/>
            </a:ln>
            <a:effectLst/>
          </p:spPr>
          <p:txBody>
            <a:bodyPr wrap="none">
              <a:spAutoFit/>
            </a:bodyPr>
            <a:lstStyle/>
            <a:p>
              <a:r>
                <a:rPr lang="en-US" sz="1800" b="0"/>
                <a:t>Viscous</a:t>
              </a:r>
            </a:p>
          </p:txBody>
        </p:sp>
        <p:sp>
          <p:nvSpPr>
            <p:cNvPr id="81948" name="Line 28"/>
            <p:cNvSpPr>
              <a:spLocks noChangeShapeType="1"/>
            </p:cNvSpPr>
            <p:nvPr/>
          </p:nvSpPr>
          <p:spPr bwMode="auto">
            <a:xfrm>
              <a:off x="3490" y="3910"/>
              <a:ext cx="698"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grpSp>
      <p:sp>
        <p:nvSpPr>
          <p:cNvPr id="81962" name="Line 42"/>
          <p:cNvSpPr>
            <a:spLocks noChangeShapeType="1"/>
          </p:cNvSpPr>
          <p:nvPr/>
        </p:nvSpPr>
        <p:spPr bwMode="auto">
          <a:xfrm flipV="1">
            <a:off x="1016794" y="5509023"/>
            <a:ext cx="160735" cy="11906"/>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sp>
        <p:nvSpPr>
          <p:cNvPr id="81963" name="Line 43"/>
          <p:cNvSpPr>
            <a:spLocks noChangeShapeType="1"/>
          </p:cNvSpPr>
          <p:nvPr/>
        </p:nvSpPr>
        <p:spPr bwMode="auto">
          <a:xfrm flipV="1">
            <a:off x="3476625" y="5504260"/>
            <a:ext cx="160735" cy="11906"/>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sz="2100"/>
          </a:p>
        </p:txBody>
      </p:sp>
      <p:pic>
        <p:nvPicPr>
          <p:cNvPr id="9" name="Picture 8">
            <a:extLst>
              <a:ext uri="{FF2B5EF4-FFF2-40B4-BE49-F238E27FC236}">
                <a16:creationId xmlns:a16="http://schemas.microsoft.com/office/drawing/2014/main" id="{53AB172A-DF97-44E3-A37D-D88AEA8BC53F}"/>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473" y="5363492"/>
            <a:ext cx="291386" cy="259541"/>
          </a:xfrm>
          <a:prstGeom prst="rect">
            <a:avLst/>
          </a:prstGeom>
        </p:spPr>
      </p:pic>
      <p:pic>
        <p:nvPicPr>
          <p:cNvPr id="11" name="Picture 10">
            <a:extLst>
              <a:ext uri="{FF2B5EF4-FFF2-40B4-BE49-F238E27FC236}">
                <a16:creationId xmlns:a16="http://schemas.microsoft.com/office/drawing/2014/main" id="{CF5A46C9-524B-4003-99E8-996ADEA34E4E}"/>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971800" y="5363493"/>
            <a:ext cx="410796" cy="21961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Fluidized bed equations</a:t>
            </a:r>
          </a:p>
        </p:txBody>
      </p:sp>
      <p:sp>
        <p:nvSpPr>
          <p:cNvPr id="4" name="Content Placeholder 3"/>
          <p:cNvSpPr>
            <a:spLocks noGrp="1"/>
          </p:cNvSpPr>
          <p:nvPr>
            <p:ph idx="1"/>
          </p:nvPr>
        </p:nvSpPr>
        <p:spPr/>
        <p:txBody>
          <a:bodyPr/>
          <a:lstStyle/>
          <a:p>
            <a:r>
              <a:rPr lang="en-US" dirty="0"/>
              <a:t>Calculate separation distance between sand grains</a:t>
            </a:r>
          </a:p>
          <a:p>
            <a:r>
              <a:rPr lang="en-US" dirty="0"/>
              <a:t>Use flat plate equations to get velocity gradients</a:t>
            </a:r>
          </a:p>
          <a:p>
            <a:r>
              <a:rPr lang="en-US" dirty="0"/>
              <a:t>We need average vertical shear on sand grain to get vertical force. </a:t>
            </a:r>
          </a:p>
          <a:p>
            <a:r>
              <a:rPr lang="en-US" dirty="0"/>
              <a:t>Set shear force equal to net gravity force</a:t>
            </a:r>
          </a:p>
          <a:p>
            <a:r>
              <a:rPr lang="en-US" dirty="0"/>
              <a:t>Calibrate equation by setting equal to </a:t>
            </a:r>
            <a:r>
              <a:rPr lang="en-US" dirty="0" err="1"/>
              <a:t>Kozeny</a:t>
            </a:r>
            <a:r>
              <a:rPr lang="en-US" dirty="0"/>
              <a:t> at fluidization initiation</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Separation</a:t>
            </a:r>
          </a:p>
        </p:txBody>
      </p:sp>
      <p:sp>
        <p:nvSpPr>
          <p:cNvPr id="3" name="Content Placeholder 2"/>
          <p:cNvSpPr>
            <a:spLocks noGrp="1"/>
          </p:cNvSpPr>
          <p:nvPr>
            <p:ph idx="1"/>
          </p:nvPr>
        </p:nvSpPr>
        <p:spPr/>
        <p:txBody>
          <a:bodyPr/>
          <a:lstStyle/>
          <a:p>
            <a:r>
              <a:rPr lang="en-US" dirty="0"/>
              <a:t>Calculate vertical projection of sand grain surface area (or simple surface area)</a:t>
            </a:r>
          </a:p>
          <a:p>
            <a:r>
              <a:rPr lang="en-US" dirty="0"/>
              <a:t>Average horizontal distance between sand grains (center to center and then gap). </a:t>
            </a:r>
          </a:p>
          <a:p>
            <a:r>
              <a:rPr lang="en-US" dirty="0"/>
              <a:t>Use separation distance to calculate velocity gradient</a:t>
            </a:r>
          </a:p>
          <a:p>
            <a:r>
              <a:rPr lang="en-US"/>
              <a:t>* </a:t>
            </a:r>
            <a:r>
              <a:rPr lang="en-US" dirty="0"/>
              <a:t>This method gets quite complex because boundary layer is developing over scale of a </a:t>
            </a:r>
            <a:r>
              <a:rPr lang="en-US"/>
              <a:t>sand grain</a:t>
            </a:r>
            <a:endParaRPr lang="en-US"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Questions</a:t>
            </a:r>
            <a:br>
              <a:rPr lang="en-US" dirty="0"/>
            </a:br>
            <a:r>
              <a:rPr lang="en-US" dirty="0"/>
              <a:t> Key questions to ask </a:t>
            </a:r>
          </a:p>
        </p:txBody>
      </p:sp>
      <p:sp>
        <p:nvSpPr>
          <p:cNvPr id="3" name="Content Placeholder 2"/>
          <p:cNvSpPr>
            <a:spLocks noGrp="1"/>
          </p:cNvSpPr>
          <p:nvPr>
            <p:ph idx="1"/>
          </p:nvPr>
        </p:nvSpPr>
        <p:spPr/>
        <p:txBody>
          <a:bodyPr/>
          <a:lstStyle/>
          <a:p>
            <a:r>
              <a:rPr lang="en-US" dirty="0"/>
              <a:t>Why is this hard? (led to the </a:t>
            </a:r>
            <a:r>
              <a:rPr lang="en-US" dirty="0" err="1"/>
              <a:t>StaRS</a:t>
            </a:r>
            <a:r>
              <a:rPr lang="en-US" dirty="0"/>
              <a:t>)</a:t>
            </a:r>
          </a:p>
          <a:p>
            <a:pPr lvl="1"/>
            <a:r>
              <a:rPr lang="en-US" dirty="0"/>
              <a:t>What is the limitation of the existing design?</a:t>
            </a:r>
          </a:p>
          <a:p>
            <a:r>
              <a:rPr lang="en-US" dirty="0"/>
              <a:t>How could we change this geometry?</a:t>
            </a:r>
          </a:p>
          <a:p>
            <a:pPr lvl="1"/>
            <a:r>
              <a:rPr lang="en-US" dirty="0"/>
              <a:t>Turn it inside out</a:t>
            </a:r>
          </a:p>
          <a:p>
            <a:pPr lvl="1"/>
            <a:r>
              <a:rPr lang="en-US" dirty="0"/>
              <a:t>Rotate it</a:t>
            </a:r>
          </a:p>
          <a:p>
            <a:pPr lvl="1"/>
            <a:r>
              <a:rPr lang="en-US" dirty="0"/>
              <a:t>Shrink it</a:t>
            </a:r>
          </a:p>
          <a:p>
            <a:pPr lvl="1"/>
            <a:r>
              <a:rPr lang="en-US" dirty="0"/>
              <a:t>Expand it</a:t>
            </a:r>
          </a:p>
          <a:p>
            <a:r>
              <a:rPr lang="en-US" dirty="0"/>
              <a:t>Why are these our only options?</a:t>
            </a:r>
          </a:p>
          <a:p>
            <a:r>
              <a:rPr lang="en-US" dirty="0"/>
              <a:t>Could we cross pollinate our options?</a:t>
            </a:r>
          </a:p>
          <a:p>
            <a:pPr lvl="1"/>
            <a:endParaRPr lang="en-US" dirty="0"/>
          </a:p>
          <a:p>
            <a:endParaRPr lang="en-US"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5704114" cy="1143000"/>
          </a:xfrm>
        </p:spPr>
        <p:txBody>
          <a:bodyPr/>
          <a:lstStyle/>
          <a:p>
            <a:r>
              <a:rPr lang="en-US" dirty="0"/>
              <a:t>Alternative to deep filter boxes - Pressure RSF </a:t>
            </a:r>
          </a:p>
        </p:txBody>
      </p:sp>
      <p:sp>
        <p:nvSpPr>
          <p:cNvPr id="3" name="Content Placeholder 2"/>
          <p:cNvSpPr>
            <a:spLocks noGrp="1"/>
          </p:cNvSpPr>
          <p:nvPr>
            <p:ph idx="1"/>
          </p:nvPr>
        </p:nvSpPr>
        <p:spPr/>
        <p:txBody>
          <a:bodyPr/>
          <a:lstStyle/>
          <a:p>
            <a:r>
              <a:rPr lang="en-US" sz="2000" dirty="0"/>
              <a:t>Proper backwashing of a pressure filter is difficult because the filter sand is not visible to the operator. </a:t>
            </a:r>
          </a:p>
          <a:p>
            <a:r>
              <a:rPr lang="en-US" sz="2000" dirty="0"/>
              <a:t>Observation of the following are not possible</a:t>
            </a:r>
          </a:p>
          <a:p>
            <a:pPr lvl="1"/>
            <a:r>
              <a:rPr lang="en-US" sz="1800" dirty="0"/>
              <a:t>Presence of filter cracks or </a:t>
            </a:r>
            <a:r>
              <a:rPr lang="en-US" sz="1800" dirty="0" err="1"/>
              <a:t>mudballs</a:t>
            </a:r>
            <a:endParaRPr lang="en-US" sz="1800" dirty="0"/>
          </a:p>
          <a:p>
            <a:pPr lvl="1"/>
            <a:r>
              <a:rPr lang="en-US" sz="1800" dirty="0"/>
              <a:t>Backwash water distribution</a:t>
            </a:r>
          </a:p>
          <a:p>
            <a:pPr lvl="1"/>
            <a:r>
              <a:rPr lang="en-US" sz="1800" dirty="0"/>
              <a:t>Uniformity of rate of cleanup of the wash water over the full filter area</a:t>
            </a:r>
          </a:p>
          <a:p>
            <a:pPr lvl="1"/>
            <a:r>
              <a:rPr lang="en-US" sz="1800" dirty="0"/>
              <a:t>Proper functioning of the auxiliary scour devices</a:t>
            </a:r>
          </a:p>
          <a:p>
            <a:pPr lvl="1"/>
            <a:r>
              <a:rPr lang="en-US" sz="1800" dirty="0"/>
              <a:t>Elevation and appearance of the top surface of the sand after the backwash</a:t>
            </a:r>
          </a:p>
          <a:p>
            <a:pPr lvl="1"/>
            <a:r>
              <a:rPr lang="en-US" sz="1800" dirty="0"/>
              <a:t>Extent of fluidization and bed expansion during backwash</a:t>
            </a:r>
          </a:p>
          <a:p>
            <a:pPr lvl="1"/>
            <a:r>
              <a:rPr lang="en-US" sz="1800" dirty="0"/>
              <a:t>Loss of filter media</a:t>
            </a:r>
          </a:p>
          <a:p>
            <a:r>
              <a:rPr lang="en-US" sz="2000" dirty="0"/>
              <a:t>Some state regulatory agencies prohibit use of pressure filters for drinking water treatment</a:t>
            </a:r>
          </a:p>
        </p:txBody>
      </p:sp>
      <p:pic>
        <p:nvPicPr>
          <p:cNvPr id="491522" name="Picture 2" descr="C:\Documents and Settings\mw24\Desktop\New Folder\guatemala 2010\DSC03842.JPG"/>
          <p:cNvPicPr>
            <a:picLocks noChangeAspect="1" noChangeArrowheads="1"/>
          </p:cNvPicPr>
          <p:nvPr/>
        </p:nvPicPr>
        <p:blipFill>
          <a:blip r:embed="rId3" cstate="print"/>
          <a:srcRect t="21579"/>
          <a:stretch>
            <a:fillRect/>
          </a:stretch>
        </p:blipFill>
        <p:spPr bwMode="auto">
          <a:xfrm>
            <a:off x="5692877" y="-1"/>
            <a:ext cx="3451123" cy="2029805"/>
          </a:xfrm>
          <a:prstGeom prst="rect">
            <a:avLst/>
          </a:prstGeom>
          <a:noFill/>
        </p:spPr>
      </p:pic>
      <p:sp>
        <p:nvSpPr>
          <p:cNvPr id="5" name="&quot;No&quot; Symbol 4"/>
          <p:cNvSpPr/>
          <p:nvPr/>
        </p:nvSpPr>
        <p:spPr bwMode="auto">
          <a:xfrm>
            <a:off x="9281651" y="117987"/>
            <a:ext cx="2104103" cy="1828800"/>
          </a:xfrm>
          <a:prstGeom prst="noSmoking">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6" name="Rounded Rectangle 5"/>
          <p:cNvSpPr/>
          <p:nvPr/>
        </p:nvSpPr>
        <p:spPr bwMode="auto">
          <a:xfrm>
            <a:off x="2183642" y="2320119"/>
            <a:ext cx="2866030" cy="354842"/>
          </a:xfrm>
          <a:prstGeom prst="roundRect">
            <a:avLst/>
          </a:prstGeom>
          <a:noFill/>
          <a:ln w="381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72222E-6 1.45269E-6 L -0.31597 -0.00139 " pathEditMode="relative" rAng="0" ptsTypes="AA">
                                      <p:cBhvr>
                                        <p:cTn id="10" dur="2000" fill="hold"/>
                                        <p:tgtEl>
                                          <p:spTgt spid="5"/>
                                        </p:tgtEl>
                                        <p:attrNameLst>
                                          <p:attrName>ppt_x</p:attrName>
                                          <p:attrName>ppt_y</p:attrName>
                                        </p:attrNameLst>
                                      </p:cBhvr>
                                      <p:rCtr x="-158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Backwash Velocity</a:t>
            </a:r>
          </a:p>
        </p:txBody>
      </p:sp>
      <p:pic>
        <p:nvPicPr>
          <p:cNvPr id="5" name="Picture 4">
            <a:extLst>
              <a:ext uri="{FF2B5EF4-FFF2-40B4-BE49-F238E27FC236}">
                <a16:creationId xmlns:a16="http://schemas.microsoft.com/office/drawing/2014/main" id="{50DD47F3-B979-4692-9DC3-15712D3C78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18" y="3058677"/>
            <a:ext cx="4058433" cy="2942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053927" y="4012344"/>
            <a:ext cx="2717454" cy="1061829"/>
          </a:xfrm>
          <a:prstGeom prst="rect">
            <a:avLst/>
          </a:prstGeom>
          <a:noFill/>
        </p:spPr>
        <p:txBody>
          <a:bodyPr wrap="square" rtlCol="0">
            <a:spAutoFit/>
          </a:bodyPr>
          <a:lstStyle/>
          <a:p>
            <a:r>
              <a:rPr lang="en-US" sz="2100" b="0" dirty="0"/>
              <a:t>0.45 mm E.S. with 1.65 U.C. = D</a:t>
            </a:r>
            <a:r>
              <a:rPr lang="en-US" sz="2100" b="0" baseline="-25000" dirty="0"/>
              <a:t>60</a:t>
            </a:r>
            <a:r>
              <a:rPr lang="en-US" sz="2100" b="0" dirty="0"/>
              <a:t> 0.72 mm</a:t>
            </a:r>
          </a:p>
        </p:txBody>
      </p:sp>
      <p:cxnSp>
        <p:nvCxnSpPr>
          <p:cNvPr id="13" name="Straight Arrow Connector 12"/>
          <p:cNvCxnSpPr/>
          <p:nvPr/>
        </p:nvCxnSpPr>
        <p:spPr bwMode="auto">
          <a:xfrm flipV="1">
            <a:off x="2217107" y="3807130"/>
            <a:ext cx="0" cy="1606463"/>
          </a:xfrm>
          <a:prstGeom prst="straightConnector1">
            <a:avLst/>
          </a:prstGeom>
          <a:noFill/>
          <a:ln w="28575" cap="flat" cmpd="sng" algn="ctr">
            <a:solidFill>
              <a:schemeClr val="accent4"/>
            </a:solidFill>
            <a:prstDash val="solid"/>
            <a:round/>
            <a:headEnd type="none" w="lg" len="med"/>
            <a:tailEnd type="arrow"/>
          </a:ln>
          <a:effectLst/>
        </p:spPr>
      </p:cxnSp>
      <p:cxnSp>
        <p:nvCxnSpPr>
          <p:cNvPr id="15" name="Straight Arrow Connector 14"/>
          <p:cNvCxnSpPr/>
          <p:nvPr/>
        </p:nvCxnSpPr>
        <p:spPr bwMode="auto">
          <a:xfrm rot="16200000" flipV="1">
            <a:off x="1401349" y="3367153"/>
            <a:ext cx="0" cy="1606463"/>
          </a:xfrm>
          <a:prstGeom prst="straightConnector1">
            <a:avLst/>
          </a:prstGeom>
          <a:noFill/>
          <a:ln w="28575" cap="flat" cmpd="sng" algn="ctr">
            <a:solidFill>
              <a:schemeClr val="accent4"/>
            </a:solidFill>
            <a:prstDash val="solid"/>
            <a:round/>
            <a:headEnd type="none" w="lg" len="med"/>
            <a:tailEnd type="arrow"/>
          </a:ln>
          <a:effectLst/>
        </p:spPr>
      </p:cxnSp>
      <p:cxnSp>
        <p:nvCxnSpPr>
          <p:cNvPr id="16" name="Straight Arrow Connector 15"/>
          <p:cNvCxnSpPr/>
          <p:nvPr/>
        </p:nvCxnSpPr>
        <p:spPr bwMode="auto">
          <a:xfrm rot="16200000" flipV="1">
            <a:off x="1402914" y="3039912"/>
            <a:ext cx="0" cy="1606463"/>
          </a:xfrm>
          <a:prstGeom prst="straightConnector1">
            <a:avLst/>
          </a:prstGeom>
          <a:noFill/>
          <a:ln w="28575" cap="flat" cmpd="sng" algn="ctr">
            <a:solidFill>
              <a:schemeClr val="accent4"/>
            </a:solidFill>
            <a:prstDash val="solid"/>
            <a:round/>
            <a:headEnd type="none" w="lg" len="med"/>
            <a:tailEnd type="arrow"/>
          </a:ln>
          <a:effectLst/>
        </p:spPr>
      </p:cxnSp>
      <p:sp>
        <p:nvSpPr>
          <p:cNvPr id="17" name="TextBox 16"/>
          <p:cNvSpPr txBox="1"/>
          <p:nvPr/>
        </p:nvSpPr>
        <p:spPr>
          <a:xfrm>
            <a:off x="4053927" y="4817530"/>
            <a:ext cx="2490918" cy="1061829"/>
          </a:xfrm>
          <a:prstGeom prst="rect">
            <a:avLst/>
          </a:prstGeom>
          <a:noFill/>
        </p:spPr>
        <p:txBody>
          <a:bodyPr wrap="square" rtlCol="0">
            <a:spAutoFit/>
          </a:bodyPr>
          <a:lstStyle/>
          <a:p>
            <a:r>
              <a:rPr lang="en-US" sz="2100" b="0" dirty="0"/>
              <a:t>Fluidize at 5 mm/s</a:t>
            </a:r>
          </a:p>
          <a:p>
            <a:r>
              <a:rPr lang="en-US" sz="2100" b="0" dirty="0"/>
              <a:t>30% bed expansion at 12 mm/s</a:t>
            </a:r>
          </a:p>
        </p:txBody>
      </p:sp>
      <p:sp>
        <p:nvSpPr>
          <p:cNvPr id="14" name="TextBox 13"/>
          <p:cNvSpPr txBox="1"/>
          <p:nvPr/>
        </p:nvSpPr>
        <p:spPr>
          <a:xfrm>
            <a:off x="4053927" y="3114676"/>
            <a:ext cx="2743200" cy="923330"/>
          </a:xfrm>
          <a:prstGeom prst="rect">
            <a:avLst/>
          </a:prstGeom>
          <a:noFill/>
        </p:spPr>
        <p:txBody>
          <a:bodyPr wrap="square" rtlCol="0">
            <a:spAutoFit/>
          </a:bodyPr>
          <a:lstStyle/>
          <a:p>
            <a:r>
              <a:rPr lang="en-US" sz="1800" b="0" dirty="0" err="1">
                <a:latin typeface="Symbol" pitchFamily="18" charset="2"/>
              </a:rPr>
              <a:t>P</a:t>
            </a:r>
            <a:r>
              <a:rPr lang="en-US" sz="1800" b="0" baseline="-25000" dirty="0" err="1"/>
              <a:t>FiBw</a:t>
            </a:r>
            <a:r>
              <a:rPr lang="en-US" sz="1800" b="0" dirty="0"/>
              <a:t> is expanded bed depth over settled bed depth</a:t>
            </a:r>
          </a:p>
        </p:txBody>
      </p:sp>
      <p:sp>
        <p:nvSpPr>
          <p:cNvPr id="18" name="Rectangle 17"/>
          <p:cNvSpPr/>
          <p:nvPr/>
        </p:nvSpPr>
        <p:spPr>
          <a:xfrm>
            <a:off x="5226214" y="3832868"/>
            <a:ext cx="1169359" cy="276999"/>
          </a:xfrm>
          <a:prstGeom prst="rect">
            <a:avLst/>
          </a:prstGeom>
        </p:spPr>
        <p:txBody>
          <a:bodyPr wrap="none">
            <a:spAutoFit/>
          </a:bodyPr>
          <a:lstStyle/>
          <a:p>
            <a:r>
              <a:rPr lang="en-US" sz="1200" b="0" dirty="0"/>
              <a:t>(Effective size) </a:t>
            </a:r>
          </a:p>
        </p:txBody>
      </p:sp>
      <p:pic>
        <p:nvPicPr>
          <p:cNvPr id="19" name="Picture 1"/>
          <p:cNvPicPr>
            <a:picLocks noChangeAspect="1" noChangeArrowheads="1"/>
          </p:cNvPicPr>
          <p:nvPr/>
        </p:nvPicPr>
        <p:blipFill>
          <a:blip r:embed="rId7" cstate="print"/>
          <a:srcRect/>
          <a:stretch>
            <a:fillRect/>
          </a:stretch>
        </p:blipFill>
        <p:spPr bwMode="auto">
          <a:xfrm>
            <a:off x="8344327" y="971977"/>
            <a:ext cx="601142" cy="947954"/>
          </a:xfrm>
          <a:prstGeom prst="rect">
            <a:avLst/>
          </a:prstGeom>
          <a:noFill/>
          <a:ln w="9525">
            <a:noFill/>
            <a:miter lim="800000"/>
            <a:headEnd/>
            <a:tailEnd/>
          </a:ln>
          <a:effectLst/>
        </p:spPr>
      </p:pic>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42900" y="2310169"/>
            <a:ext cx="3632000" cy="466286"/>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318810" y="2338357"/>
            <a:ext cx="2452571" cy="419429"/>
          </a:xfrm>
          <a:prstGeom prst="rect">
            <a:avLst/>
          </a:prstGeom>
        </p:spPr>
      </p:pic>
      <p:pic>
        <p:nvPicPr>
          <p:cNvPr id="25" name="Picture 24">
            <a:extLst>
              <a:ext uri="{FF2B5EF4-FFF2-40B4-BE49-F238E27FC236}">
                <a16:creationId xmlns:a16="http://schemas.microsoft.com/office/drawing/2014/main" id="{1AF84583-50BC-4053-90B2-0D7B64205F52}"/>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0918" y="6913999"/>
            <a:ext cx="6144000" cy="638857"/>
          </a:xfrm>
          <a:prstGeom prst="rect">
            <a:avLst/>
          </a:prstGeom>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Siphon Geometry for Air trap</a:t>
            </a:r>
          </a:p>
        </p:txBody>
      </p:sp>
      <p:sp>
        <p:nvSpPr>
          <p:cNvPr id="3" name="Content Placeholder 2"/>
          <p:cNvSpPr>
            <a:spLocks noGrp="1"/>
          </p:cNvSpPr>
          <p:nvPr>
            <p:ph idx="1"/>
          </p:nvPr>
        </p:nvSpPr>
        <p:spPr/>
        <p:txBody>
          <a:bodyPr/>
          <a:lstStyle/>
          <a:p>
            <a:r>
              <a:rPr lang="en-US" dirty="0"/>
              <a:t>What must be true for the air</a:t>
            </a:r>
            <a:br>
              <a:rPr lang="en-US" dirty="0"/>
            </a:br>
            <a:r>
              <a:rPr lang="en-US" dirty="0"/>
              <a:t>in the siphon air trap?</a:t>
            </a:r>
          </a:p>
          <a:p>
            <a:pPr lvl="1"/>
            <a:r>
              <a:rPr lang="en-US" dirty="0">
                <a:solidFill>
                  <a:schemeClr val="accent4"/>
                </a:solidFill>
              </a:rPr>
              <a:t>Mass of air must be conserved</a:t>
            </a:r>
          </a:p>
          <a:p>
            <a:pPr lvl="2"/>
            <a:r>
              <a:rPr lang="en-US" dirty="0">
                <a:solidFill>
                  <a:schemeClr val="accent4"/>
                </a:solidFill>
              </a:rPr>
              <a:t>Volume of air is NOT conserved</a:t>
            </a:r>
          </a:p>
          <a:p>
            <a:pPr lvl="1"/>
            <a:r>
              <a:rPr lang="en-US" dirty="0">
                <a:solidFill>
                  <a:schemeClr val="accent4"/>
                </a:solidFill>
              </a:rPr>
              <a:t>Pressure in the air is independent of elevation</a:t>
            </a:r>
          </a:p>
          <a:p>
            <a:pPr lvl="2"/>
            <a:r>
              <a:rPr lang="en-US" dirty="0">
                <a:solidFill>
                  <a:schemeClr val="accent4"/>
                </a:solidFill>
              </a:rPr>
              <a:t>Depth of “submergence” (hydrostatic pressure) must be the same at both ends of the siphon!</a:t>
            </a:r>
          </a:p>
          <a:p>
            <a:r>
              <a:rPr lang="en-US" dirty="0"/>
              <a:t>What relationship can we use to final volume of air given initial volume of air?</a:t>
            </a:r>
          </a:p>
          <a:p>
            <a:pPr lvl="1"/>
            <a:r>
              <a:rPr lang="en-US" dirty="0">
                <a:solidFill>
                  <a:schemeClr val="accent4"/>
                </a:solidFill>
              </a:rPr>
              <a:t>PV=</a:t>
            </a:r>
            <a:r>
              <a:rPr lang="en-US" dirty="0" err="1">
                <a:solidFill>
                  <a:schemeClr val="accent4"/>
                </a:solidFill>
              </a:rPr>
              <a:t>nRT</a:t>
            </a:r>
            <a:endParaRPr lang="en-US" dirty="0">
              <a:solidFill>
                <a:schemeClr val="accent4"/>
              </a:solidFill>
            </a:endParaRPr>
          </a:p>
          <a:p>
            <a:endParaRPr lang="en-US" dirty="0"/>
          </a:p>
        </p:txBody>
      </p:sp>
      <p:pic>
        <p:nvPicPr>
          <p:cNvPr id="4" name="Picture 2" descr="Sage or Guide">
            <a:hlinkClick r:id="rId3" action="ppaction://hlinkpres?slideindex=1&amp;slidetitle=NetVelocity"/>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117" y="1121410"/>
            <a:ext cx="196624" cy="487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http://designbeta.cee.cornell.edu/Designs/SRSF/6030/20Lps/SRSF_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7063" y="1980632"/>
            <a:ext cx="2139287" cy="1604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roup 185"/>
          <p:cNvGrpSpPr/>
          <p:nvPr/>
        </p:nvGrpSpPr>
        <p:grpSpPr>
          <a:xfrm>
            <a:off x="2209448" y="1054851"/>
            <a:ext cx="2101857" cy="4945899"/>
            <a:chOff x="750008" y="263468"/>
            <a:chExt cx="2802476" cy="6594532"/>
          </a:xfrm>
        </p:grpSpPr>
        <p:grpSp>
          <p:nvGrpSpPr>
            <p:cNvPr id="55" name="Group 54"/>
            <p:cNvGrpSpPr/>
            <p:nvPr/>
          </p:nvGrpSpPr>
          <p:grpSpPr>
            <a:xfrm>
              <a:off x="1006549" y="263468"/>
              <a:ext cx="2545935" cy="6594532"/>
              <a:chOff x="4876800" y="170124"/>
              <a:chExt cx="2545935" cy="6594532"/>
            </a:xfrm>
          </p:grpSpPr>
          <p:sp>
            <p:nvSpPr>
              <p:cNvPr id="56" name="Rectangle 32"/>
              <p:cNvSpPr/>
              <p:nvPr/>
            </p:nvSpPr>
            <p:spPr bwMode="auto">
              <a:xfrm>
                <a:off x="4876800" y="3575256"/>
                <a:ext cx="1262063" cy="3189399"/>
              </a:xfrm>
              <a:prstGeom prst="rect">
                <a:avLst/>
              </a:prstGeom>
              <a:solidFill>
                <a:srgbClr val="3399FF"/>
              </a:solidFill>
              <a:ln>
                <a:solidFill>
                  <a:srgbClr val="B4B0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57" name="Rectangle 56"/>
              <p:cNvSpPr>
                <a:spLocks noChangeArrowheads="1"/>
              </p:cNvSpPr>
              <p:nvPr/>
            </p:nvSpPr>
            <p:spPr bwMode="auto">
              <a:xfrm>
                <a:off x="4879975" y="3916218"/>
                <a:ext cx="1262063" cy="2743200"/>
              </a:xfrm>
              <a:prstGeom prst="rect">
                <a:avLst/>
              </a:prstGeom>
              <a:blipFill dpi="0" rotWithShape="1">
                <a:blip r:embed="rId3" cstate="print">
                  <a:alphaModFix amt="66000"/>
                </a:blip>
                <a:srcRec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sz="2100">
                  <a:solidFill>
                    <a:schemeClr val="lt1"/>
                  </a:solidFill>
                  <a:latin typeface="+mn-lt"/>
                </a:endParaRPr>
              </a:p>
            </p:txBody>
          </p:sp>
          <p:sp>
            <p:nvSpPr>
              <p:cNvPr id="58" name="Can 78"/>
              <p:cNvSpPr>
                <a:spLocks noChangeArrowheads="1"/>
              </p:cNvSpPr>
              <p:nvPr/>
            </p:nvSpPr>
            <p:spPr bwMode="auto">
              <a:xfrm rot="5400000">
                <a:off x="5453063" y="4188045"/>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59" name="Can 78"/>
              <p:cNvSpPr>
                <a:spLocks noChangeArrowheads="1"/>
              </p:cNvSpPr>
              <p:nvPr/>
            </p:nvSpPr>
            <p:spPr bwMode="auto">
              <a:xfrm rot="5400000">
                <a:off x="5454650" y="491829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0" name="Can 78"/>
              <p:cNvSpPr>
                <a:spLocks noChangeArrowheads="1"/>
              </p:cNvSpPr>
              <p:nvPr/>
            </p:nvSpPr>
            <p:spPr bwMode="auto">
              <a:xfrm rot="5400000">
                <a:off x="5454650" y="5319932"/>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1" name="Can 78"/>
              <p:cNvSpPr>
                <a:spLocks noChangeArrowheads="1"/>
              </p:cNvSpPr>
              <p:nvPr/>
            </p:nvSpPr>
            <p:spPr bwMode="auto">
              <a:xfrm rot="5400000">
                <a:off x="5453063" y="6051770"/>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2" name="Can 78"/>
              <p:cNvSpPr>
                <a:spLocks noChangeArrowheads="1"/>
              </p:cNvSpPr>
              <p:nvPr/>
            </p:nvSpPr>
            <p:spPr bwMode="auto">
              <a:xfrm rot="5400000">
                <a:off x="5453063" y="3848320"/>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3" name="Can 78"/>
              <p:cNvSpPr>
                <a:spLocks noChangeArrowheads="1"/>
              </p:cNvSpPr>
              <p:nvPr/>
            </p:nvSpPr>
            <p:spPr bwMode="auto">
              <a:xfrm rot="5400000">
                <a:off x="5454650" y="454047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4" name="Can 78"/>
              <p:cNvSpPr>
                <a:spLocks noChangeArrowheads="1"/>
              </p:cNvSpPr>
              <p:nvPr/>
            </p:nvSpPr>
            <p:spPr bwMode="auto">
              <a:xfrm rot="5400000">
                <a:off x="5453063" y="5673945"/>
                <a:ext cx="74613"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5" name="Freeform 73"/>
              <p:cNvSpPr>
                <a:spLocks/>
              </p:cNvSpPr>
              <p:nvPr/>
            </p:nvSpPr>
            <p:spPr bwMode="auto">
              <a:xfrm>
                <a:off x="6986904" y="3745503"/>
                <a:ext cx="190500" cy="63500"/>
              </a:xfrm>
              <a:custGeom>
                <a:avLst/>
                <a:gdLst>
                  <a:gd name="T0" fmla="*/ 0 w 168"/>
                  <a:gd name="T1" fmla="*/ 12 h 84"/>
                  <a:gd name="T2" fmla="*/ 90 w 168"/>
                  <a:gd name="T3" fmla="*/ 12 h 84"/>
                  <a:gd name="T4" fmla="*/ 168 w 168"/>
                  <a:gd name="T5" fmla="*/ 84 h 84"/>
                </a:gdLst>
                <a:ahLst/>
                <a:cxnLst>
                  <a:cxn ang="0">
                    <a:pos x="T0" y="T1"/>
                  </a:cxn>
                  <a:cxn ang="0">
                    <a:pos x="T2" y="T3"/>
                  </a:cxn>
                  <a:cxn ang="0">
                    <a:pos x="T4" y="T5"/>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sz="2100"/>
              </a:p>
            </p:txBody>
          </p:sp>
          <p:sp>
            <p:nvSpPr>
              <p:cNvPr id="66" name="Down Arrow 65"/>
              <p:cNvSpPr>
                <a:spLocks noChangeArrowheads="1"/>
              </p:cNvSpPr>
              <p:nvPr/>
            </p:nvSpPr>
            <p:spPr bwMode="auto">
              <a:xfrm rot="10800000">
                <a:off x="5434013" y="4880195"/>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7" name="Down Arrow 67"/>
              <p:cNvSpPr>
                <a:spLocks noChangeArrowheads="1"/>
              </p:cNvSpPr>
              <p:nvPr/>
            </p:nvSpPr>
            <p:spPr bwMode="auto">
              <a:xfrm rot="10800000">
                <a:off x="5430838" y="562155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8" name="Down Arrow 67"/>
              <p:cNvSpPr>
                <a:spLocks noChangeArrowheads="1"/>
              </p:cNvSpPr>
              <p:nvPr/>
            </p:nvSpPr>
            <p:spPr bwMode="auto">
              <a:xfrm rot="10800000">
                <a:off x="5430838" y="638355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69" name="Down Arrow 67"/>
              <p:cNvSpPr>
                <a:spLocks noChangeArrowheads="1"/>
              </p:cNvSpPr>
              <p:nvPr/>
            </p:nvSpPr>
            <p:spPr bwMode="auto">
              <a:xfrm rot="10800000">
                <a:off x="5434013" y="4538882"/>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0" name="Down Arrow 67"/>
              <p:cNvSpPr>
                <a:spLocks noChangeArrowheads="1"/>
              </p:cNvSpPr>
              <p:nvPr/>
            </p:nvSpPr>
            <p:spPr bwMode="auto">
              <a:xfrm rot="10800000">
                <a:off x="5426075" y="5259607"/>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1" name="Down Arrow 67"/>
              <p:cNvSpPr>
                <a:spLocks noChangeArrowheads="1"/>
              </p:cNvSpPr>
              <p:nvPr/>
            </p:nvSpPr>
            <p:spPr bwMode="auto">
              <a:xfrm rot="10800000">
                <a:off x="5432425" y="6020020"/>
                <a:ext cx="204788" cy="185738"/>
              </a:xfrm>
              <a:prstGeom prst="downArrow">
                <a:avLst>
                  <a:gd name="adj1" fmla="val 50000"/>
                  <a:gd name="adj2" fmla="val 50000"/>
                </a:avLst>
              </a:prstGeom>
              <a:solidFill>
                <a:srgbClr val="0033CC"/>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72" name="Rectangle 71"/>
              <p:cNvSpPr/>
              <p:nvPr/>
            </p:nvSpPr>
            <p:spPr bwMode="auto">
              <a:xfrm>
                <a:off x="4898628" y="3727082"/>
                <a:ext cx="1240235" cy="83345"/>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73" name="U-Turn Arrow 72"/>
              <p:cNvSpPr/>
              <p:nvPr/>
            </p:nvSpPr>
            <p:spPr bwMode="auto">
              <a:xfrm>
                <a:off x="4924424" y="3628133"/>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4" name="U-Turn Arrow 73"/>
              <p:cNvSpPr/>
              <p:nvPr/>
            </p:nvSpPr>
            <p:spPr bwMode="auto">
              <a:xfrm>
                <a:off x="5184773" y="3647501"/>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5" name="U-Turn Arrow 74"/>
              <p:cNvSpPr/>
              <p:nvPr/>
            </p:nvSpPr>
            <p:spPr bwMode="auto">
              <a:xfrm>
                <a:off x="5648164" y="3656709"/>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6" name="U-Turn Arrow 75"/>
              <p:cNvSpPr/>
              <p:nvPr/>
            </p:nvSpPr>
            <p:spPr bwMode="auto">
              <a:xfrm>
                <a:off x="5947965" y="3656709"/>
                <a:ext cx="209551" cy="407513"/>
              </a:xfrm>
              <a:prstGeom prst="uturnArrow">
                <a:avLst>
                  <a:gd name="adj1" fmla="val 20759"/>
                  <a:gd name="adj2" fmla="val 25000"/>
                  <a:gd name="adj3" fmla="val 38334"/>
                  <a:gd name="adj4" fmla="val 20759"/>
                  <a:gd name="adj5" fmla="val 40801"/>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77" name="Line 71"/>
              <p:cNvSpPr>
                <a:spLocks noChangeShapeType="1"/>
              </p:cNvSpPr>
              <p:nvPr/>
            </p:nvSpPr>
            <p:spPr bwMode="auto">
              <a:xfrm>
                <a:off x="7194135" y="3802594"/>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100"/>
              </a:p>
            </p:txBody>
          </p:sp>
          <p:sp>
            <p:nvSpPr>
              <p:cNvPr id="78"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79"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0"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1"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2"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83"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4"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5" name="Block Arc 44"/>
              <p:cNvSpPr>
                <a:spLocks/>
              </p:cNvSpPr>
              <p:nvPr/>
            </p:nvSpPr>
            <p:spPr bwMode="auto">
              <a:xfrm>
                <a:off x="5521165" y="710773"/>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86" name="Group 329"/>
              <p:cNvGrpSpPr>
                <a:grpSpLocks/>
              </p:cNvGrpSpPr>
              <p:nvPr/>
            </p:nvGrpSpPr>
            <p:grpSpPr bwMode="auto">
              <a:xfrm rot="10800000">
                <a:off x="6280150" y="900657"/>
                <a:ext cx="255588" cy="376238"/>
                <a:chOff x="1440" y="3168"/>
                <a:chExt cx="192" cy="288"/>
              </a:xfrm>
              <a:solidFill>
                <a:schemeClr val="bg1"/>
              </a:solidFill>
            </p:grpSpPr>
            <p:sp>
              <p:nvSpPr>
                <p:cNvPr id="109" name="Rectangle 330"/>
                <p:cNvSpPr>
                  <a:spLocks noChangeArrowheads="1"/>
                </p:cNvSpPr>
                <p:nvPr/>
              </p:nvSpPr>
              <p:spPr bwMode="auto">
                <a:xfrm>
                  <a:off x="1440" y="3168"/>
                  <a:ext cx="96" cy="288"/>
                </a:xfrm>
                <a:prstGeom prst="rect">
                  <a:avLst/>
                </a:prstGeom>
                <a:grp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110" name="Rectangle 331"/>
                <p:cNvSpPr>
                  <a:spLocks noChangeArrowheads="1"/>
                </p:cNvSpPr>
                <p:nvPr/>
              </p:nvSpPr>
              <p:spPr bwMode="auto">
                <a:xfrm>
                  <a:off x="1536" y="3264"/>
                  <a:ext cx="96" cy="96"/>
                </a:xfrm>
                <a:prstGeom prst="rect">
                  <a:avLst/>
                </a:prstGeom>
                <a:grp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87" name="Rectangle 86"/>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88" name="Rectangle 87"/>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89" name="Line 70"/>
              <p:cNvSpPr>
                <a:spLocks noChangeShapeType="1"/>
              </p:cNvSpPr>
              <p:nvPr/>
            </p:nvSpPr>
            <p:spPr bwMode="auto">
              <a:xfrm flipH="1" flipV="1">
                <a:off x="5564215" y="2955629"/>
                <a:ext cx="0" cy="322778"/>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100"/>
              </a:p>
            </p:txBody>
          </p:sp>
          <p:grpSp>
            <p:nvGrpSpPr>
              <p:cNvPr id="90" name="Group 131"/>
              <p:cNvGrpSpPr/>
              <p:nvPr/>
            </p:nvGrpSpPr>
            <p:grpSpPr>
              <a:xfrm>
                <a:off x="4876800" y="170124"/>
                <a:ext cx="1270000" cy="6537960"/>
                <a:chOff x="4876800" y="1729007"/>
                <a:chExt cx="1270000" cy="4973638"/>
              </a:xfrm>
            </p:grpSpPr>
            <p:cxnSp>
              <p:nvCxnSpPr>
                <p:cNvPr id="107"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8"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cxnSp>
            <p:nvCxnSpPr>
              <p:cNvPr id="91" name="Straight Connector 90"/>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grpSp>
            <p:nvGrpSpPr>
              <p:cNvPr id="92" name="Group 137"/>
              <p:cNvGrpSpPr/>
              <p:nvPr/>
            </p:nvGrpSpPr>
            <p:grpSpPr>
              <a:xfrm>
                <a:off x="6096010" y="1254642"/>
                <a:ext cx="1113316" cy="5510014"/>
                <a:chOff x="6096010" y="1254642"/>
                <a:chExt cx="1113316" cy="5510014"/>
              </a:xfrm>
            </p:grpSpPr>
            <p:sp>
              <p:nvSpPr>
                <p:cNvPr id="95" name="Rectangle 94"/>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6" name="Rectangle 95"/>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7" name="Block Arc 44"/>
                <p:cNvSpPr>
                  <a:spLocks/>
                </p:cNvSpPr>
                <p:nvPr/>
              </p:nvSpPr>
              <p:spPr bwMode="auto">
                <a:xfrm>
                  <a:off x="6750334" y="3401824"/>
                  <a:ext cx="441326"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98" name="Group 191"/>
                <p:cNvGrpSpPr/>
                <p:nvPr/>
              </p:nvGrpSpPr>
              <p:grpSpPr>
                <a:xfrm>
                  <a:off x="6096010" y="6257421"/>
                  <a:ext cx="1113316" cy="507235"/>
                  <a:chOff x="6096010" y="5321717"/>
                  <a:chExt cx="1113316" cy="507235"/>
                </a:xfrm>
              </p:grpSpPr>
              <p:grpSp>
                <p:nvGrpSpPr>
                  <p:cNvPr id="99" name="Group 99"/>
                  <p:cNvGrpSpPr/>
                  <p:nvPr/>
                </p:nvGrpSpPr>
                <p:grpSpPr>
                  <a:xfrm rot="5400000">
                    <a:off x="6693428" y="5487856"/>
                    <a:ext cx="223645" cy="336234"/>
                    <a:chOff x="6280150" y="1319213"/>
                    <a:chExt cx="255588" cy="376238"/>
                  </a:xfrm>
                </p:grpSpPr>
                <p:sp>
                  <p:nvSpPr>
                    <p:cNvPr id="10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10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100" name="Block Arc 44"/>
                  <p:cNvSpPr>
                    <a:spLocks/>
                  </p:cNvSpPr>
                  <p:nvPr/>
                </p:nvSpPr>
                <p:spPr bwMode="auto">
                  <a:xfrm rot="16200000">
                    <a:off x="6425595" y="4992132"/>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101" name="Group 106"/>
                  <p:cNvGrpSpPr/>
                  <p:nvPr/>
                </p:nvGrpSpPr>
                <p:grpSpPr>
                  <a:xfrm rot="16200000">
                    <a:off x="6951357" y="5570983"/>
                    <a:ext cx="246063" cy="269875"/>
                    <a:chOff x="6346031" y="891382"/>
                    <a:chExt cx="246063" cy="269875"/>
                  </a:xfrm>
                </p:grpSpPr>
                <p:sp>
                  <p:nvSpPr>
                    <p:cNvPr id="10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10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0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grpSp>
            </p:grpSp>
          </p:grpSp>
          <p:sp>
            <p:nvSpPr>
              <p:cNvPr id="93" name="Rectangle 92"/>
              <p:cNvSpPr/>
              <p:nvPr/>
            </p:nvSpPr>
            <p:spPr bwMode="auto">
              <a:xfrm>
                <a:off x="6431755" y="1265274"/>
                <a:ext cx="75370" cy="237340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94" name="Rectangle 93"/>
              <p:cNvSpPr/>
              <p:nvPr/>
            </p:nvSpPr>
            <p:spPr bwMode="auto">
              <a:xfrm>
                <a:off x="5542162" y="1268822"/>
                <a:ext cx="73152" cy="2286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grpSp>
        <p:cxnSp>
          <p:nvCxnSpPr>
            <p:cNvPr id="111" name="Straight Connector 110"/>
            <p:cNvCxnSpPr/>
            <p:nvPr/>
          </p:nvCxnSpPr>
          <p:spPr bwMode="auto">
            <a:xfrm>
              <a:off x="750008" y="1266786"/>
              <a:ext cx="2753639" cy="0"/>
            </a:xfrm>
            <a:prstGeom prst="line">
              <a:avLst/>
            </a:prstGeom>
            <a:noFill/>
            <a:ln w="12700" cap="flat" cmpd="sng" algn="ctr">
              <a:solidFill>
                <a:schemeClr val="tx2"/>
              </a:solidFill>
              <a:prstDash val="sysDot"/>
              <a:round/>
              <a:headEnd type="none" w="lg" len="med"/>
              <a:tailEnd type="none" w="lg" len="med"/>
            </a:ln>
            <a:effectLst/>
          </p:spPr>
        </p:cxnSp>
        <p:cxnSp>
          <p:nvCxnSpPr>
            <p:cNvPr id="112" name="Straight Arrow Connector 111"/>
            <p:cNvCxnSpPr/>
            <p:nvPr/>
          </p:nvCxnSpPr>
          <p:spPr bwMode="auto">
            <a:xfrm>
              <a:off x="1329003" y="1274633"/>
              <a:ext cx="0" cy="2404235"/>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13" name="Straight Arrow Connector 112"/>
            <p:cNvCxnSpPr/>
            <p:nvPr/>
          </p:nvCxnSpPr>
          <p:spPr bwMode="auto">
            <a:xfrm>
              <a:off x="2949921" y="1277514"/>
              <a:ext cx="0" cy="2486415"/>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14" name="TextBox 113"/>
            <p:cNvSpPr txBox="1"/>
            <p:nvPr/>
          </p:nvSpPr>
          <p:spPr>
            <a:xfrm>
              <a:off x="1031955" y="1684315"/>
              <a:ext cx="690788" cy="492443"/>
            </a:xfrm>
            <a:prstGeom prst="rect">
              <a:avLst/>
            </a:prstGeom>
            <a:solidFill>
              <a:schemeClr val="bg1"/>
            </a:solidFill>
          </p:spPr>
          <p:txBody>
            <a:bodyPr wrap="none" rtlCol="0">
              <a:spAutoFit/>
            </a:bodyPr>
            <a:lstStyle/>
            <a:p>
              <a:r>
                <a:rPr lang="en-US" sz="1800" b="0" dirty="0"/>
                <a:t>L1</a:t>
              </a:r>
              <a:r>
                <a:rPr lang="en-US" sz="1800" b="0" baseline="-25000" dirty="0"/>
                <a:t>0</a:t>
              </a:r>
              <a:endParaRPr lang="en-US" sz="1800" b="0" dirty="0"/>
            </a:p>
          </p:txBody>
        </p:sp>
        <p:sp>
          <p:nvSpPr>
            <p:cNvPr id="115" name="TextBox 114"/>
            <p:cNvSpPr txBox="1"/>
            <p:nvPr/>
          </p:nvSpPr>
          <p:spPr>
            <a:xfrm>
              <a:off x="2704068" y="1698928"/>
              <a:ext cx="690788" cy="492443"/>
            </a:xfrm>
            <a:prstGeom prst="rect">
              <a:avLst/>
            </a:prstGeom>
            <a:solidFill>
              <a:schemeClr val="bg1"/>
            </a:solidFill>
          </p:spPr>
          <p:txBody>
            <a:bodyPr wrap="none" rtlCol="0">
              <a:spAutoFit/>
            </a:bodyPr>
            <a:lstStyle/>
            <a:p>
              <a:r>
                <a:rPr lang="en-US" sz="1800" b="0" dirty="0"/>
                <a:t>L3</a:t>
              </a:r>
              <a:r>
                <a:rPr lang="en-US" sz="1800" b="0" baseline="-25000" dirty="0"/>
                <a:t>0</a:t>
              </a:r>
              <a:endParaRPr lang="en-US" sz="1800" b="0" dirty="0"/>
            </a:p>
          </p:txBody>
        </p:sp>
        <p:cxnSp>
          <p:nvCxnSpPr>
            <p:cNvPr id="116" name="Straight Connector 115"/>
            <p:cNvCxnSpPr/>
            <p:nvPr/>
          </p:nvCxnSpPr>
          <p:spPr bwMode="auto">
            <a:xfrm rot="5400000">
              <a:off x="2329334" y="732337"/>
              <a:ext cx="676402" cy="0"/>
            </a:xfrm>
            <a:prstGeom prst="line">
              <a:avLst/>
            </a:prstGeom>
            <a:noFill/>
            <a:ln w="12700" cap="flat" cmpd="sng" algn="ctr">
              <a:solidFill>
                <a:schemeClr val="tx2"/>
              </a:solidFill>
              <a:prstDash val="sysDot"/>
              <a:round/>
              <a:headEnd type="none" w="lg" len="med"/>
              <a:tailEnd type="none" w="lg" len="med"/>
            </a:ln>
            <a:effectLst/>
          </p:spPr>
        </p:cxnSp>
        <p:cxnSp>
          <p:nvCxnSpPr>
            <p:cNvPr id="117" name="Straight Connector 116"/>
            <p:cNvCxnSpPr/>
            <p:nvPr/>
          </p:nvCxnSpPr>
          <p:spPr bwMode="auto">
            <a:xfrm rot="5400000">
              <a:off x="1343602" y="774086"/>
              <a:ext cx="676402" cy="0"/>
            </a:xfrm>
            <a:prstGeom prst="line">
              <a:avLst/>
            </a:prstGeom>
            <a:noFill/>
            <a:ln w="12700" cap="flat" cmpd="sng" algn="ctr">
              <a:solidFill>
                <a:schemeClr val="tx2"/>
              </a:solidFill>
              <a:prstDash val="sysDot"/>
              <a:round/>
              <a:headEnd type="none" w="lg" len="med"/>
              <a:tailEnd type="none" w="lg" len="med"/>
            </a:ln>
            <a:effectLst/>
          </p:spPr>
        </p:cxnSp>
        <p:cxnSp>
          <p:nvCxnSpPr>
            <p:cNvPr id="118" name="Straight Arrow Connector 117"/>
            <p:cNvCxnSpPr/>
            <p:nvPr/>
          </p:nvCxnSpPr>
          <p:spPr bwMode="auto">
            <a:xfrm>
              <a:off x="1690577" y="812611"/>
              <a:ext cx="973826" cy="0"/>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19" name="TextBox 118"/>
            <p:cNvSpPr txBox="1"/>
            <p:nvPr/>
          </p:nvSpPr>
          <p:spPr>
            <a:xfrm>
              <a:off x="1772783" y="556971"/>
              <a:ext cx="588195" cy="492443"/>
            </a:xfrm>
            <a:prstGeom prst="rect">
              <a:avLst/>
            </a:prstGeom>
            <a:solidFill>
              <a:schemeClr val="bg1"/>
            </a:solidFill>
          </p:spPr>
          <p:txBody>
            <a:bodyPr wrap="none" rtlCol="0">
              <a:spAutoFit/>
            </a:bodyPr>
            <a:lstStyle/>
            <a:p>
              <a:r>
                <a:rPr lang="en-US" sz="1800" b="0" dirty="0"/>
                <a:t>L2</a:t>
              </a:r>
            </a:p>
          </p:txBody>
        </p:sp>
      </p:grpSp>
      <p:sp>
        <p:nvSpPr>
          <p:cNvPr id="136" name="Rectangle 5" descr="Cork"/>
          <p:cNvSpPr>
            <a:spLocks noChangeArrowheads="1"/>
          </p:cNvSpPr>
          <p:nvPr/>
        </p:nvSpPr>
        <p:spPr bwMode="auto">
          <a:xfrm>
            <a:off x="8584171" y="3934610"/>
            <a:ext cx="324953" cy="198850"/>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37" name="Freeform 136"/>
          <p:cNvSpPr/>
          <p:nvPr/>
        </p:nvSpPr>
        <p:spPr bwMode="auto">
          <a:xfrm>
            <a:off x="8566076" y="3716792"/>
            <a:ext cx="324259" cy="415104"/>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Lst>
            <a:ahLst/>
            <a:cxnLst>
              <a:cxn ang="0">
                <a:pos x="connsiteX0" y="connsiteY0"/>
              </a:cxn>
              <a:cxn ang="0">
                <a:pos x="connsiteX1" y="connsiteY1"/>
              </a:cxn>
              <a:cxn ang="0">
                <a:pos x="connsiteX2" y="connsiteY2"/>
              </a:cxn>
              <a:cxn ang="0">
                <a:pos x="connsiteX3" y="connsiteY3"/>
              </a:cxn>
            </a:cxnLst>
            <a:rect l="l" t="t" r="r" b="b"/>
            <a:pathLst>
              <a:path w="2635046" h="3254478">
                <a:moveTo>
                  <a:pt x="0" y="19665"/>
                </a:moveTo>
                <a:cubicBezTo>
                  <a:pt x="3278" y="1097936"/>
                  <a:pt x="6555" y="2176207"/>
                  <a:pt x="9833" y="3254478"/>
                </a:cubicBezTo>
                <a:lnTo>
                  <a:pt x="2635046" y="3254478"/>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38" name="Rectangle 5" descr="Cork"/>
          <p:cNvSpPr>
            <a:spLocks noChangeArrowheads="1"/>
          </p:cNvSpPr>
          <p:nvPr/>
        </p:nvSpPr>
        <p:spPr bwMode="auto">
          <a:xfrm>
            <a:off x="7034169" y="1910092"/>
            <a:ext cx="1120877" cy="1877744"/>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39" name="Chord 138"/>
          <p:cNvSpPr/>
          <p:nvPr/>
        </p:nvSpPr>
        <p:spPr bwMode="auto">
          <a:xfrm rot="5400000" flipH="1">
            <a:off x="8334759" y="2021828"/>
            <a:ext cx="171450" cy="551810"/>
          </a:xfrm>
          <a:prstGeom prst="chord">
            <a:avLst>
              <a:gd name="adj1" fmla="val 15384200"/>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40" name="Rectangle 5" descr="Cork"/>
          <p:cNvSpPr>
            <a:spLocks noChangeArrowheads="1"/>
          </p:cNvSpPr>
          <p:nvPr/>
        </p:nvSpPr>
        <p:spPr bwMode="auto">
          <a:xfrm>
            <a:off x="8244403" y="3924995"/>
            <a:ext cx="324953" cy="1672446"/>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1" name="Rectangle 5" descr="Cork"/>
          <p:cNvSpPr>
            <a:spLocks noChangeArrowheads="1"/>
          </p:cNvSpPr>
          <p:nvPr/>
        </p:nvSpPr>
        <p:spPr bwMode="auto">
          <a:xfrm>
            <a:off x="7040893" y="3777413"/>
            <a:ext cx="1120877" cy="1799526"/>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3" name="Rectangle 5" descr="Cork"/>
          <p:cNvSpPr>
            <a:spLocks noChangeArrowheads="1"/>
          </p:cNvSpPr>
          <p:nvPr/>
        </p:nvSpPr>
        <p:spPr bwMode="auto">
          <a:xfrm>
            <a:off x="7048961" y="4705358"/>
            <a:ext cx="1120877" cy="880441"/>
          </a:xfrm>
          <a:prstGeom prst="rect">
            <a:avLst/>
          </a:prstGeom>
          <a:blipFill>
            <a:blip r:embed="rId3" cstate="print"/>
            <a:tile tx="0" ty="0" sx="100000" sy="100000" flip="none" algn="tl"/>
          </a:blip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4" name="Freeform 143"/>
          <p:cNvSpPr/>
          <p:nvPr/>
        </p:nvSpPr>
        <p:spPr bwMode="auto">
          <a:xfrm>
            <a:off x="7033517" y="1750385"/>
            <a:ext cx="1120878" cy="3835589"/>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Lst>
            <a:ahLst/>
            <a:cxnLst>
              <a:cxn ang="0">
                <a:pos x="connsiteX0" y="connsiteY0"/>
              </a:cxn>
              <a:cxn ang="0">
                <a:pos x="connsiteX1" y="connsiteY1"/>
              </a:cxn>
              <a:cxn ang="0">
                <a:pos x="connsiteX2" y="connsiteY2"/>
              </a:cxn>
              <a:cxn ang="0">
                <a:pos x="connsiteX3" y="connsiteY3"/>
              </a:cxn>
            </a:cxnLst>
            <a:rect l="l" t="t" r="r" b="b"/>
            <a:pathLst>
              <a:path w="2635046" h="3254859">
                <a:moveTo>
                  <a:pt x="0" y="0"/>
                </a:moveTo>
                <a:cubicBezTo>
                  <a:pt x="3278" y="1078271"/>
                  <a:pt x="6555" y="2176588"/>
                  <a:pt x="9833" y="3254859"/>
                </a:cubicBezTo>
                <a:lnTo>
                  <a:pt x="2635046" y="3254859"/>
                </a:lnTo>
                <a:lnTo>
                  <a:pt x="2635046" y="381"/>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5" name="Freeform 144"/>
          <p:cNvSpPr/>
          <p:nvPr/>
        </p:nvSpPr>
        <p:spPr bwMode="auto">
          <a:xfrm>
            <a:off x="8245097" y="3715225"/>
            <a:ext cx="324259" cy="1872821"/>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Lst>
            <a:ahLst/>
            <a:cxnLst>
              <a:cxn ang="0">
                <a:pos x="connsiteX0" y="connsiteY0"/>
              </a:cxn>
              <a:cxn ang="0">
                <a:pos x="connsiteX1" y="connsiteY1"/>
              </a:cxn>
              <a:cxn ang="0">
                <a:pos x="connsiteX2" y="connsiteY2"/>
              </a:cxn>
              <a:cxn ang="0">
                <a:pos x="connsiteX3" y="connsiteY3"/>
              </a:cxn>
            </a:cxnLst>
            <a:rect l="l" t="t" r="r" b="b"/>
            <a:pathLst>
              <a:path w="2635046" h="3254478">
                <a:moveTo>
                  <a:pt x="0" y="19665"/>
                </a:moveTo>
                <a:cubicBezTo>
                  <a:pt x="3278" y="1097936"/>
                  <a:pt x="6555" y="2176207"/>
                  <a:pt x="9833" y="3254478"/>
                </a:cubicBezTo>
                <a:lnTo>
                  <a:pt x="2635046" y="3254478"/>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6" name="Rectangle 5" descr="Cork"/>
          <p:cNvSpPr>
            <a:spLocks noChangeArrowheads="1"/>
          </p:cNvSpPr>
          <p:nvPr/>
        </p:nvSpPr>
        <p:spPr bwMode="auto">
          <a:xfrm rot="5400000" flipH="1" flipV="1">
            <a:off x="8471154" y="3730290"/>
            <a:ext cx="245824" cy="137767"/>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47" name="Freeform 146"/>
          <p:cNvSpPr/>
          <p:nvPr/>
        </p:nvSpPr>
        <p:spPr bwMode="auto">
          <a:xfrm flipV="1">
            <a:off x="7555964" y="2465588"/>
            <a:ext cx="900437" cy="2993190"/>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 name="connsiteX0" fmla="*/ 0 w 2635046"/>
              <a:gd name="connsiteY0" fmla="*/ 1244382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3070998 h 6325857"/>
              <a:gd name="connsiteX1" fmla="*/ 9833 w 2635046"/>
              <a:gd name="connsiteY1" fmla="*/ 6325857 h 6325857"/>
              <a:gd name="connsiteX2" fmla="*/ 2635046 w 2635046"/>
              <a:gd name="connsiteY2" fmla="*/ 6325857 h 6325857"/>
              <a:gd name="connsiteX3" fmla="*/ 2635046 w 2635046"/>
              <a:gd name="connsiteY3" fmla="*/ 0 h 6325857"/>
            </a:gdLst>
            <a:ahLst/>
            <a:cxnLst>
              <a:cxn ang="0">
                <a:pos x="connsiteX0" y="connsiteY0"/>
              </a:cxn>
              <a:cxn ang="0">
                <a:pos x="connsiteX1" y="connsiteY1"/>
              </a:cxn>
              <a:cxn ang="0">
                <a:pos x="connsiteX2" y="connsiteY2"/>
              </a:cxn>
              <a:cxn ang="0">
                <a:pos x="connsiteX3" y="connsiteY3"/>
              </a:cxn>
            </a:cxnLst>
            <a:rect l="l" t="t" r="r" b="b"/>
            <a:pathLst>
              <a:path w="2635046" h="6325857">
                <a:moveTo>
                  <a:pt x="0" y="3070998"/>
                </a:moveTo>
                <a:cubicBezTo>
                  <a:pt x="3278" y="4149269"/>
                  <a:pt x="6555" y="5247586"/>
                  <a:pt x="9833" y="6325857"/>
                </a:cubicBezTo>
                <a:lnTo>
                  <a:pt x="2635046" y="6325857"/>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48" name="Freeform 147"/>
          <p:cNvSpPr/>
          <p:nvPr/>
        </p:nvSpPr>
        <p:spPr bwMode="auto">
          <a:xfrm flipV="1">
            <a:off x="7687488" y="2579888"/>
            <a:ext cx="655959" cy="2888465"/>
          </a:xfrm>
          <a:custGeom>
            <a:avLst/>
            <a:gdLst>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429341 w 3501922"/>
              <a:gd name="connsiteY0" fmla="*/ 19665 h 3796891"/>
              <a:gd name="connsiteX1" fmla="*/ 439174 w 3501922"/>
              <a:gd name="connsiteY1" fmla="*/ 3254478 h 3796891"/>
              <a:gd name="connsiteX2" fmla="*/ 3064387 w 3501922"/>
              <a:gd name="connsiteY2" fmla="*/ 3254478 h 3796891"/>
              <a:gd name="connsiteX3" fmla="*/ 3064387 w 3501922"/>
              <a:gd name="connsiteY3" fmla="*/ 0 h 3796891"/>
              <a:gd name="connsiteX0" fmla="*/ 0 w 3072581"/>
              <a:gd name="connsiteY0" fmla="*/ 19665 h 3796891"/>
              <a:gd name="connsiteX1" fmla="*/ 9833 w 3072581"/>
              <a:gd name="connsiteY1" fmla="*/ 3254478 h 3796891"/>
              <a:gd name="connsiteX2" fmla="*/ 2635046 w 3072581"/>
              <a:gd name="connsiteY2" fmla="*/ 3254478 h 3796891"/>
              <a:gd name="connsiteX3" fmla="*/ 2635046 w 3072581"/>
              <a:gd name="connsiteY3" fmla="*/ 0 h 3796891"/>
              <a:gd name="connsiteX0" fmla="*/ 0 w 3072581"/>
              <a:gd name="connsiteY0" fmla="*/ 19665 h 3254478"/>
              <a:gd name="connsiteX1" fmla="*/ 9833 w 3072581"/>
              <a:gd name="connsiteY1" fmla="*/ 3254478 h 3254478"/>
              <a:gd name="connsiteX2" fmla="*/ 2635046 w 3072581"/>
              <a:gd name="connsiteY2" fmla="*/ 3254478 h 3254478"/>
              <a:gd name="connsiteX3" fmla="*/ 2635046 w 3072581"/>
              <a:gd name="connsiteY3" fmla="*/ 0 h 3254478"/>
              <a:gd name="connsiteX0" fmla="*/ 0 w 2635046"/>
              <a:gd name="connsiteY0" fmla="*/ 19665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80451"/>
              <a:gd name="connsiteX1" fmla="*/ 9833 w 2635046"/>
              <a:gd name="connsiteY1" fmla="*/ 3280451 h 3280451"/>
              <a:gd name="connsiteX2" fmla="*/ 2635046 w 2635046"/>
              <a:gd name="connsiteY2" fmla="*/ 3280451 h 3280451"/>
              <a:gd name="connsiteX3" fmla="*/ 2635046 w 2635046"/>
              <a:gd name="connsiteY3" fmla="*/ 25973 h 3280451"/>
              <a:gd name="connsiteX0" fmla="*/ 0 w 2635046"/>
              <a:gd name="connsiteY0" fmla="*/ 0 h 3260247"/>
              <a:gd name="connsiteX1" fmla="*/ 9833 w 2635046"/>
              <a:gd name="connsiteY1" fmla="*/ 3260247 h 3260247"/>
              <a:gd name="connsiteX2" fmla="*/ 2635046 w 2635046"/>
              <a:gd name="connsiteY2" fmla="*/ 3260247 h 3260247"/>
              <a:gd name="connsiteX3" fmla="*/ 2635046 w 2635046"/>
              <a:gd name="connsiteY3" fmla="*/ 5769 h 3260247"/>
              <a:gd name="connsiteX0" fmla="*/ 0 w 2635046"/>
              <a:gd name="connsiteY0" fmla="*/ 3660 h 3254478"/>
              <a:gd name="connsiteX1" fmla="*/ 9833 w 2635046"/>
              <a:gd name="connsiteY1" fmla="*/ 3254478 h 3254478"/>
              <a:gd name="connsiteX2" fmla="*/ 2635046 w 2635046"/>
              <a:gd name="connsiteY2" fmla="*/ 3254478 h 3254478"/>
              <a:gd name="connsiteX3" fmla="*/ 2635046 w 2635046"/>
              <a:gd name="connsiteY3" fmla="*/ 0 h 3254478"/>
              <a:gd name="connsiteX0" fmla="*/ 0 w 2635046"/>
              <a:gd name="connsiteY0" fmla="*/ 0 h 3254859"/>
              <a:gd name="connsiteX1" fmla="*/ 9833 w 2635046"/>
              <a:gd name="connsiteY1" fmla="*/ 3254859 h 3254859"/>
              <a:gd name="connsiteX2" fmla="*/ 2635046 w 2635046"/>
              <a:gd name="connsiteY2" fmla="*/ 3254859 h 3254859"/>
              <a:gd name="connsiteX3" fmla="*/ 2635046 w 2635046"/>
              <a:gd name="connsiteY3" fmla="*/ 381 h 3254859"/>
              <a:gd name="connsiteX0" fmla="*/ 0 w 2635046"/>
              <a:gd name="connsiteY0" fmla="*/ 1244382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1334470 h 4499241"/>
              <a:gd name="connsiteX1" fmla="*/ 9833 w 2635046"/>
              <a:gd name="connsiteY1" fmla="*/ 4499241 h 4499241"/>
              <a:gd name="connsiteX2" fmla="*/ 2635046 w 2635046"/>
              <a:gd name="connsiteY2" fmla="*/ 4499241 h 4499241"/>
              <a:gd name="connsiteX3" fmla="*/ 2635046 w 2635046"/>
              <a:gd name="connsiteY3" fmla="*/ 0 h 4499241"/>
              <a:gd name="connsiteX0" fmla="*/ 0 w 2635046"/>
              <a:gd name="connsiteY0" fmla="*/ 3285528 h 6450299"/>
              <a:gd name="connsiteX1" fmla="*/ 9833 w 2635046"/>
              <a:gd name="connsiteY1" fmla="*/ 6450299 h 6450299"/>
              <a:gd name="connsiteX2" fmla="*/ 2635046 w 2635046"/>
              <a:gd name="connsiteY2" fmla="*/ 6450299 h 6450299"/>
              <a:gd name="connsiteX3" fmla="*/ 2635046 w 2635046"/>
              <a:gd name="connsiteY3" fmla="*/ 0 h 6450299"/>
            </a:gdLst>
            <a:ahLst/>
            <a:cxnLst>
              <a:cxn ang="0">
                <a:pos x="connsiteX0" y="connsiteY0"/>
              </a:cxn>
              <a:cxn ang="0">
                <a:pos x="connsiteX1" y="connsiteY1"/>
              </a:cxn>
              <a:cxn ang="0">
                <a:pos x="connsiteX2" y="connsiteY2"/>
              </a:cxn>
              <a:cxn ang="0">
                <a:pos x="connsiteX3" y="connsiteY3"/>
              </a:cxn>
            </a:cxnLst>
            <a:rect l="l" t="t" r="r" b="b"/>
            <a:pathLst>
              <a:path w="2635046" h="6450299">
                <a:moveTo>
                  <a:pt x="0" y="3285528"/>
                </a:moveTo>
                <a:cubicBezTo>
                  <a:pt x="3278" y="4363799"/>
                  <a:pt x="6555" y="5372028"/>
                  <a:pt x="9833" y="6450299"/>
                </a:cubicBezTo>
                <a:lnTo>
                  <a:pt x="2635046" y="6450299"/>
                </a:lnTo>
                <a:lnTo>
                  <a:pt x="2635046" y="0"/>
                </a:lnTo>
              </a:path>
            </a:pathLst>
          </a:custGeom>
          <a:noFill/>
          <a:ln w="381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grpSp>
        <p:nvGrpSpPr>
          <p:cNvPr id="149" name="Group 66"/>
          <p:cNvGrpSpPr/>
          <p:nvPr/>
        </p:nvGrpSpPr>
        <p:grpSpPr>
          <a:xfrm>
            <a:off x="8398339" y="2097707"/>
            <a:ext cx="45720" cy="368618"/>
            <a:chOff x="3352800" y="2125980"/>
            <a:chExt cx="60960" cy="350520"/>
          </a:xfrm>
        </p:grpSpPr>
        <p:cxnSp>
          <p:nvCxnSpPr>
            <p:cNvPr id="150" name="Straight Connector 149"/>
            <p:cNvCxnSpPr/>
            <p:nvPr/>
          </p:nvCxnSpPr>
          <p:spPr bwMode="auto">
            <a:xfrm rot="5400000" flipH="1" flipV="1">
              <a:off x="3177540" y="2301240"/>
              <a:ext cx="350520" cy="0"/>
            </a:xfrm>
            <a:prstGeom prst="line">
              <a:avLst/>
            </a:prstGeom>
            <a:noFill/>
            <a:ln w="19050" cap="flat" cmpd="sng" algn="ctr">
              <a:solidFill>
                <a:schemeClr val="tx1"/>
              </a:solidFill>
              <a:prstDash val="solid"/>
              <a:round/>
              <a:headEnd type="none" w="lg" len="med"/>
              <a:tailEnd type="none" w="lg" len="med"/>
            </a:ln>
            <a:effectLst/>
          </p:spPr>
        </p:cxnSp>
        <p:cxnSp>
          <p:nvCxnSpPr>
            <p:cNvPr id="151" name="Straight Connector 150"/>
            <p:cNvCxnSpPr/>
            <p:nvPr/>
          </p:nvCxnSpPr>
          <p:spPr bwMode="auto">
            <a:xfrm rot="5400000" flipH="1" flipV="1">
              <a:off x="3238500" y="2301240"/>
              <a:ext cx="350520" cy="0"/>
            </a:xfrm>
            <a:prstGeom prst="line">
              <a:avLst/>
            </a:prstGeom>
            <a:noFill/>
            <a:ln w="19050" cap="flat" cmpd="sng" algn="ctr">
              <a:solidFill>
                <a:schemeClr val="tx1"/>
              </a:solidFill>
              <a:prstDash val="solid"/>
              <a:round/>
              <a:headEnd type="none" w="lg" len="med"/>
              <a:tailEnd type="none" w="lg" len="med"/>
            </a:ln>
            <a:effectLst/>
          </p:spPr>
        </p:cxnSp>
      </p:grpSp>
      <p:grpSp>
        <p:nvGrpSpPr>
          <p:cNvPr id="152" name="Group 65"/>
          <p:cNvGrpSpPr/>
          <p:nvPr/>
        </p:nvGrpSpPr>
        <p:grpSpPr>
          <a:xfrm rot="5400000">
            <a:off x="8334759" y="2021829"/>
            <a:ext cx="171450" cy="551810"/>
            <a:chOff x="3844291" y="1796207"/>
            <a:chExt cx="228600" cy="735746"/>
          </a:xfrm>
        </p:grpSpPr>
        <p:sp>
          <p:nvSpPr>
            <p:cNvPr id="153" name="Chord 152"/>
            <p:cNvSpPr/>
            <p:nvPr/>
          </p:nvSpPr>
          <p:spPr bwMode="auto">
            <a:xfrm flipH="1">
              <a:off x="3844291" y="1796207"/>
              <a:ext cx="228600" cy="735746"/>
            </a:xfrm>
            <a:prstGeom prst="chord">
              <a:avLst>
                <a:gd name="adj1" fmla="val 6444352"/>
                <a:gd name="adj2" fmla="val 6302526"/>
              </a:avLst>
            </a:prstGeom>
            <a:solidFill>
              <a:schemeClr val="bg1"/>
            </a:solidFill>
            <a:ln w="12700" cap="flat" cmpd="sng" algn="ctr">
              <a:solidFill>
                <a:schemeClr val="bg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54" name="Chord 153"/>
            <p:cNvSpPr/>
            <p:nvPr/>
          </p:nvSpPr>
          <p:spPr bwMode="auto">
            <a:xfrm>
              <a:off x="3844291" y="1796207"/>
              <a:ext cx="228600" cy="735746"/>
            </a:xfrm>
            <a:prstGeom prst="chord">
              <a:avLst>
                <a:gd name="adj1" fmla="val 6444352"/>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sp>
          <p:nvSpPr>
            <p:cNvPr id="155" name="Chord 154"/>
            <p:cNvSpPr/>
            <p:nvPr/>
          </p:nvSpPr>
          <p:spPr bwMode="auto">
            <a:xfrm flipH="1">
              <a:off x="3844291" y="1796207"/>
              <a:ext cx="228600" cy="735746"/>
            </a:xfrm>
            <a:prstGeom prst="chord">
              <a:avLst>
                <a:gd name="adj1" fmla="val 6444352"/>
                <a:gd name="adj2" fmla="val 15085416"/>
              </a:avLst>
            </a:prstGeom>
            <a:solidFill>
              <a:schemeClr val="bg1"/>
            </a:solidFill>
            <a:ln w="12700" cap="flat" cmpd="sng" algn="ctr">
              <a:solidFill>
                <a:schemeClr val="tx1"/>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spAutoFit/>
            </a:bodyPr>
            <a:lstStyle/>
            <a:p>
              <a:pPr defTabSz="685800">
                <a:spcBef>
                  <a:spcPct val="50000"/>
                </a:spcBef>
              </a:pPr>
              <a:endParaRPr lang="en-US" sz="2100" b="0"/>
            </a:p>
          </p:txBody>
        </p:sp>
      </p:grpSp>
      <p:sp>
        <p:nvSpPr>
          <p:cNvPr id="156" name="Rectangle 155"/>
          <p:cNvSpPr/>
          <p:nvPr/>
        </p:nvSpPr>
        <p:spPr bwMode="auto">
          <a:xfrm>
            <a:off x="8408340" y="2422034"/>
            <a:ext cx="27432" cy="55721"/>
          </a:xfrm>
          <a:prstGeom prst="rect">
            <a:avLst/>
          </a:prstGeom>
          <a:solidFill>
            <a:schemeClr val="bg1"/>
          </a:solidFill>
          <a:ln w="0" cap="flat" cmpd="sng" algn="ctr">
            <a:solidFill>
              <a:schemeClr val="bg2"/>
            </a:solidFill>
            <a:prstDash val="solid"/>
            <a:round/>
            <a:headEnd type="none" w="lg" len="med"/>
            <a:tailEnd type="none" w="lg" len="med"/>
          </a:ln>
          <a:effectLst/>
        </p:spPr>
        <p:txBody>
          <a:bodyPr vert="horz" wrap="square" lIns="68580" tIns="34290" rIns="68580" bIns="34290" numCol="1" rtlCol="0" anchor="t" anchorCtr="0" compatLnSpc="1">
            <a:prstTxWarp prst="textNoShape">
              <a:avLst/>
            </a:prstTxWarp>
            <a:noAutofit/>
          </a:bodyPr>
          <a:lstStyle/>
          <a:p>
            <a:pPr defTabSz="685800">
              <a:spcBef>
                <a:spcPct val="50000"/>
              </a:spcBef>
            </a:pPr>
            <a:endParaRPr lang="en-US" sz="2100" b="0"/>
          </a:p>
        </p:txBody>
      </p:sp>
      <p:sp>
        <p:nvSpPr>
          <p:cNvPr id="157" name="Rectangle 5" descr="Cork"/>
          <p:cNvSpPr>
            <a:spLocks noChangeArrowheads="1"/>
          </p:cNvSpPr>
          <p:nvPr/>
        </p:nvSpPr>
        <p:spPr bwMode="auto">
          <a:xfrm flipH="1" flipV="1">
            <a:off x="8683306" y="3942474"/>
            <a:ext cx="95510" cy="724909"/>
          </a:xfrm>
          <a:prstGeom prst="rect">
            <a:avLst/>
          </a:prstGeom>
          <a:solidFill>
            <a:schemeClr val="accent3"/>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58" name="Rectangle 5" descr="Cork"/>
          <p:cNvSpPr>
            <a:spLocks noChangeArrowheads="1"/>
          </p:cNvSpPr>
          <p:nvPr/>
        </p:nvSpPr>
        <p:spPr bwMode="auto">
          <a:xfrm flipH="1" flipV="1">
            <a:off x="7576319" y="2487888"/>
            <a:ext cx="81417" cy="258316"/>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59" name="Rectangle 5" descr="Cork"/>
          <p:cNvSpPr>
            <a:spLocks noChangeArrowheads="1"/>
          </p:cNvSpPr>
          <p:nvPr/>
        </p:nvSpPr>
        <p:spPr bwMode="auto">
          <a:xfrm flipH="1" flipV="1">
            <a:off x="8367024" y="3760812"/>
            <a:ext cx="70457" cy="986425"/>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sp>
        <p:nvSpPr>
          <p:cNvPr id="160" name="Rectangle 5" descr="Cork"/>
          <p:cNvSpPr>
            <a:spLocks noChangeArrowheads="1"/>
          </p:cNvSpPr>
          <p:nvPr/>
        </p:nvSpPr>
        <p:spPr bwMode="auto">
          <a:xfrm rot="5400000" flipH="1" flipV="1">
            <a:off x="7889468" y="2162211"/>
            <a:ext cx="95510" cy="724909"/>
          </a:xfrm>
          <a:prstGeom prst="rect">
            <a:avLst/>
          </a:prstGeom>
          <a:solidFill>
            <a:schemeClr val="bg1"/>
          </a:solidFill>
          <a:ln w="12700">
            <a:noFill/>
            <a:miter lim="800000"/>
            <a:headEnd type="none" w="sm" len="sm"/>
            <a:tailEnd type="none" w="med" len="sm"/>
          </a:ln>
          <a:effectLst/>
        </p:spPr>
        <p:txBody>
          <a:bodyPr wrap="none" anchor="ctr"/>
          <a:lstStyle/>
          <a:p>
            <a:pPr algn="ctr"/>
            <a:endParaRPr lang="en-US" sz="2100" b="0" dirty="0">
              <a:solidFill>
                <a:schemeClr val="bg2"/>
              </a:solidFill>
              <a:latin typeface="Book Antiqua" pitchFamily="18" charset="0"/>
            </a:endParaRPr>
          </a:p>
        </p:txBody>
      </p:sp>
      <p:cxnSp>
        <p:nvCxnSpPr>
          <p:cNvPr id="161" name="Straight Connector 160"/>
          <p:cNvCxnSpPr/>
          <p:nvPr/>
        </p:nvCxnSpPr>
        <p:spPr bwMode="auto">
          <a:xfrm>
            <a:off x="7141037" y="2727415"/>
            <a:ext cx="366386" cy="0"/>
          </a:xfrm>
          <a:prstGeom prst="line">
            <a:avLst/>
          </a:prstGeom>
          <a:noFill/>
          <a:ln w="12700" cap="flat" cmpd="sng" algn="ctr">
            <a:solidFill>
              <a:schemeClr val="tx2"/>
            </a:solidFill>
            <a:prstDash val="sysDot"/>
            <a:round/>
            <a:headEnd type="none" w="lg" len="med"/>
            <a:tailEnd type="none" w="lg" len="med"/>
          </a:ln>
          <a:effectLst/>
        </p:spPr>
      </p:cxnSp>
      <p:cxnSp>
        <p:nvCxnSpPr>
          <p:cNvPr id="162" name="Straight Connector 161"/>
          <p:cNvCxnSpPr/>
          <p:nvPr/>
        </p:nvCxnSpPr>
        <p:spPr bwMode="auto">
          <a:xfrm>
            <a:off x="7170787" y="1911657"/>
            <a:ext cx="366386" cy="0"/>
          </a:xfrm>
          <a:prstGeom prst="line">
            <a:avLst/>
          </a:prstGeom>
          <a:noFill/>
          <a:ln w="12700" cap="flat" cmpd="sng" algn="ctr">
            <a:solidFill>
              <a:schemeClr val="tx2"/>
            </a:solidFill>
            <a:prstDash val="sysDot"/>
            <a:round/>
            <a:headEnd type="none" w="lg" len="med"/>
            <a:tailEnd type="none" w="lg" len="med"/>
          </a:ln>
          <a:effectLst/>
        </p:spPr>
      </p:cxnSp>
      <p:cxnSp>
        <p:nvCxnSpPr>
          <p:cNvPr id="163" name="Straight Arrow Connector 162"/>
          <p:cNvCxnSpPr/>
          <p:nvPr/>
        </p:nvCxnSpPr>
        <p:spPr bwMode="auto">
          <a:xfrm rot="5400000">
            <a:off x="6929661" y="2328147"/>
            <a:ext cx="817324" cy="119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64" name="Straight Connector 163"/>
          <p:cNvCxnSpPr/>
          <p:nvPr/>
        </p:nvCxnSpPr>
        <p:spPr bwMode="auto">
          <a:xfrm>
            <a:off x="8381113" y="4739408"/>
            <a:ext cx="1053752" cy="0"/>
          </a:xfrm>
          <a:prstGeom prst="line">
            <a:avLst/>
          </a:prstGeom>
          <a:noFill/>
          <a:ln w="12700" cap="flat" cmpd="sng" algn="ctr">
            <a:solidFill>
              <a:schemeClr val="tx2"/>
            </a:solidFill>
            <a:prstDash val="sysDot"/>
            <a:round/>
            <a:headEnd type="none" w="lg" len="med"/>
            <a:tailEnd type="none" w="lg" len="med"/>
          </a:ln>
          <a:effectLst/>
        </p:spPr>
      </p:cxnSp>
      <p:cxnSp>
        <p:nvCxnSpPr>
          <p:cNvPr id="165" name="Straight Connector 164"/>
          <p:cNvCxnSpPr/>
          <p:nvPr/>
        </p:nvCxnSpPr>
        <p:spPr bwMode="auto">
          <a:xfrm>
            <a:off x="8399903" y="3923651"/>
            <a:ext cx="1503123" cy="0"/>
          </a:xfrm>
          <a:prstGeom prst="line">
            <a:avLst/>
          </a:prstGeom>
          <a:noFill/>
          <a:ln w="12700" cap="flat" cmpd="sng" algn="ctr">
            <a:solidFill>
              <a:schemeClr val="tx2"/>
            </a:solidFill>
            <a:prstDash val="sysDot"/>
            <a:round/>
            <a:headEnd type="none" w="lg" len="med"/>
            <a:tailEnd type="none" w="lg" len="med"/>
          </a:ln>
          <a:effectLst/>
        </p:spPr>
      </p:cxnSp>
      <p:cxnSp>
        <p:nvCxnSpPr>
          <p:cNvPr id="166" name="Straight Arrow Connector 165"/>
          <p:cNvCxnSpPr/>
          <p:nvPr/>
        </p:nvCxnSpPr>
        <p:spPr bwMode="auto">
          <a:xfrm rot="5400000">
            <a:off x="8851218" y="4336637"/>
            <a:ext cx="826712" cy="119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67" name="Straight Connector 166"/>
          <p:cNvCxnSpPr/>
          <p:nvPr/>
        </p:nvCxnSpPr>
        <p:spPr bwMode="auto">
          <a:xfrm>
            <a:off x="8155645" y="1924188"/>
            <a:ext cx="1784960" cy="0"/>
          </a:xfrm>
          <a:prstGeom prst="line">
            <a:avLst/>
          </a:prstGeom>
          <a:noFill/>
          <a:ln w="12700" cap="flat" cmpd="sng" algn="ctr">
            <a:solidFill>
              <a:schemeClr val="tx2"/>
            </a:solidFill>
            <a:prstDash val="sysDot"/>
            <a:round/>
            <a:headEnd type="none" w="lg" len="med"/>
            <a:tailEnd type="none" w="lg" len="med"/>
          </a:ln>
          <a:effectLst/>
        </p:spPr>
      </p:cxnSp>
      <p:cxnSp>
        <p:nvCxnSpPr>
          <p:cNvPr id="168" name="Straight Arrow Connector 167"/>
          <p:cNvCxnSpPr/>
          <p:nvPr/>
        </p:nvCxnSpPr>
        <p:spPr bwMode="auto">
          <a:xfrm rot="5400000">
            <a:off x="8698245" y="2930710"/>
            <a:ext cx="2001280" cy="1191"/>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69" name="TextBox 168"/>
          <p:cNvSpPr txBox="1"/>
          <p:nvPr/>
        </p:nvSpPr>
        <p:spPr>
          <a:xfrm>
            <a:off x="8994891" y="4142856"/>
            <a:ext cx="529312" cy="415498"/>
          </a:xfrm>
          <a:prstGeom prst="rect">
            <a:avLst/>
          </a:prstGeom>
          <a:solidFill>
            <a:schemeClr val="bg1"/>
          </a:solidFill>
        </p:spPr>
        <p:txBody>
          <a:bodyPr wrap="none" rtlCol="0">
            <a:spAutoFit/>
          </a:bodyPr>
          <a:lstStyle/>
          <a:p>
            <a:r>
              <a:rPr lang="en-US" sz="2100" dirty="0"/>
              <a:t>H1</a:t>
            </a:r>
          </a:p>
        </p:txBody>
      </p:sp>
      <p:sp>
        <p:nvSpPr>
          <p:cNvPr id="170" name="TextBox 169"/>
          <p:cNvSpPr txBox="1"/>
          <p:nvPr/>
        </p:nvSpPr>
        <p:spPr>
          <a:xfrm>
            <a:off x="9428604" y="2941926"/>
            <a:ext cx="529312" cy="415498"/>
          </a:xfrm>
          <a:prstGeom prst="rect">
            <a:avLst/>
          </a:prstGeom>
          <a:solidFill>
            <a:schemeClr val="bg1"/>
          </a:solidFill>
        </p:spPr>
        <p:txBody>
          <a:bodyPr wrap="none" rtlCol="0">
            <a:spAutoFit/>
          </a:bodyPr>
          <a:lstStyle/>
          <a:p>
            <a:r>
              <a:rPr lang="en-US" sz="2100" dirty="0"/>
              <a:t>H2</a:t>
            </a:r>
          </a:p>
        </p:txBody>
      </p:sp>
      <p:sp>
        <p:nvSpPr>
          <p:cNvPr id="171" name="TextBox 170"/>
          <p:cNvSpPr txBox="1"/>
          <p:nvPr/>
        </p:nvSpPr>
        <p:spPr>
          <a:xfrm>
            <a:off x="7067449" y="2130862"/>
            <a:ext cx="529312" cy="415498"/>
          </a:xfrm>
          <a:prstGeom prst="rect">
            <a:avLst/>
          </a:prstGeom>
          <a:solidFill>
            <a:schemeClr val="accent3"/>
          </a:solidFill>
        </p:spPr>
        <p:txBody>
          <a:bodyPr wrap="none" rtlCol="0">
            <a:spAutoFit/>
          </a:bodyPr>
          <a:lstStyle/>
          <a:p>
            <a:r>
              <a:rPr lang="en-US" sz="2100" dirty="0"/>
              <a:t>H1</a:t>
            </a:r>
          </a:p>
        </p:txBody>
      </p:sp>
      <p:cxnSp>
        <p:nvCxnSpPr>
          <p:cNvPr id="172" name="Straight Connector 171"/>
          <p:cNvCxnSpPr/>
          <p:nvPr/>
        </p:nvCxnSpPr>
        <p:spPr bwMode="auto">
          <a:xfrm>
            <a:off x="8185395" y="2573975"/>
            <a:ext cx="1310536" cy="0"/>
          </a:xfrm>
          <a:prstGeom prst="line">
            <a:avLst/>
          </a:prstGeom>
          <a:noFill/>
          <a:ln w="12700" cap="flat" cmpd="sng" algn="ctr">
            <a:solidFill>
              <a:schemeClr val="tx2"/>
            </a:solidFill>
            <a:prstDash val="sysDot"/>
            <a:round/>
            <a:headEnd type="none" w="lg" len="med"/>
            <a:tailEnd type="none" w="lg" len="med"/>
          </a:ln>
          <a:effectLst/>
        </p:spPr>
      </p:cxnSp>
      <p:cxnSp>
        <p:nvCxnSpPr>
          <p:cNvPr id="173" name="Straight Arrow Connector 172"/>
          <p:cNvCxnSpPr/>
          <p:nvPr/>
        </p:nvCxnSpPr>
        <p:spPr bwMode="auto">
          <a:xfrm rot="5400000">
            <a:off x="8953067" y="2260148"/>
            <a:ext cx="624958" cy="1191"/>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74" name="TextBox 173"/>
          <p:cNvSpPr txBox="1"/>
          <p:nvPr/>
        </p:nvSpPr>
        <p:spPr>
          <a:xfrm>
            <a:off x="9043430" y="2068236"/>
            <a:ext cx="529312" cy="415498"/>
          </a:xfrm>
          <a:prstGeom prst="rect">
            <a:avLst/>
          </a:prstGeom>
          <a:solidFill>
            <a:schemeClr val="bg1"/>
          </a:solidFill>
        </p:spPr>
        <p:txBody>
          <a:bodyPr wrap="none" rtlCol="0">
            <a:spAutoFit/>
          </a:bodyPr>
          <a:lstStyle/>
          <a:p>
            <a:r>
              <a:rPr lang="en-US" sz="2100" dirty="0"/>
              <a:t>H3</a:t>
            </a:r>
          </a:p>
        </p:txBody>
      </p:sp>
      <p:grpSp>
        <p:nvGrpSpPr>
          <p:cNvPr id="185" name="Group 184"/>
          <p:cNvGrpSpPr/>
          <p:nvPr/>
        </p:nvGrpSpPr>
        <p:grpSpPr>
          <a:xfrm>
            <a:off x="4578840" y="1054851"/>
            <a:ext cx="2179675" cy="4945899"/>
            <a:chOff x="4876800" y="170124"/>
            <a:chExt cx="2906233" cy="6594532"/>
          </a:xfrm>
        </p:grpSpPr>
        <p:sp>
          <p:nvSpPr>
            <p:cNvPr id="3" name="Rectangle 32"/>
            <p:cNvSpPr/>
            <p:nvPr/>
          </p:nvSpPr>
          <p:spPr>
            <a:xfrm>
              <a:off x="4876800" y="510340"/>
              <a:ext cx="1262063" cy="3941064"/>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 name="Rectangle 3"/>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sz="2100">
                <a:solidFill>
                  <a:schemeClr val="lt1"/>
                </a:solidFill>
                <a:latin typeface="+mn-lt"/>
              </a:endParaRPr>
            </a:p>
          </p:txBody>
        </p:sp>
        <p:sp>
          <p:nvSpPr>
            <p:cNvPr id="5"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6"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7"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8"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9"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10"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1"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12"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3"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4"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5"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6"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7"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18"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0" name="Down Arrow 19"/>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1"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2"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3"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4"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5"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sz="2100" kern="0">
                <a:solidFill>
                  <a:srgbClr val="FFFFFF"/>
                </a:solidFill>
                <a:latin typeface="Arial"/>
              </a:endParaRPr>
            </a:p>
          </p:txBody>
        </p:sp>
        <p:sp>
          <p:nvSpPr>
            <p:cNvPr id="26" name="Rectangle 25"/>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27" name="Block Arc 44"/>
            <p:cNvSpPr>
              <a:spLocks/>
            </p:cNvSpPr>
            <p:nvPr/>
          </p:nvSpPr>
          <p:spPr bwMode="auto">
            <a:xfrm>
              <a:off x="5521167" y="710773"/>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28" name="Group 329"/>
            <p:cNvGrpSpPr>
              <a:grpSpLocks/>
            </p:cNvGrpSpPr>
            <p:nvPr/>
          </p:nvGrpSpPr>
          <p:grpSpPr bwMode="auto">
            <a:xfrm rot="10800000">
              <a:off x="6280150" y="900657"/>
              <a:ext cx="255588" cy="376238"/>
              <a:chOff x="1440" y="3168"/>
              <a:chExt cx="192" cy="288"/>
            </a:xfrm>
          </p:grpSpPr>
          <p:sp>
            <p:nvSpPr>
              <p:cNvPr id="53"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54"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29" name="Rectangle 28"/>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30" name="Rectangle 29"/>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US" sz="1350" b="0">
                <a:latin typeface="Arial" charset="0"/>
              </a:endParaRPr>
            </a:p>
          </p:txBody>
        </p:sp>
        <p:sp>
          <p:nvSpPr>
            <p:cNvPr id="31" name="Rectangle 30"/>
            <p:cNvSpPr/>
            <p:nvPr/>
          </p:nvSpPr>
          <p:spPr bwMode="auto">
            <a:xfrm>
              <a:off x="6431755" y="1265274"/>
              <a:ext cx="73152" cy="256981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cxnSp>
          <p:nvCxnSpPr>
            <p:cNvPr id="32" name="Straight Connector 31"/>
            <p:cNvCxnSpPr/>
            <p:nvPr/>
          </p:nvCxnSpPr>
          <p:spPr bwMode="auto">
            <a:xfrm>
              <a:off x="4901853" y="498934"/>
              <a:ext cx="1824624" cy="0"/>
            </a:xfrm>
            <a:prstGeom prst="line">
              <a:avLst/>
            </a:prstGeom>
            <a:noFill/>
            <a:ln w="12700" cap="flat" cmpd="sng" algn="ctr">
              <a:solidFill>
                <a:schemeClr val="accent2"/>
              </a:solidFill>
              <a:prstDash val="sysDash"/>
              <a:round/>
              <a:headEnd type="none" w="lg" len="med"/>
              <a:tailEnd type="none" w="lg" len="med"/>
            </a:ln>
            <a:effectLst/>
          </p:spPr>
        </p:cxnSp>
        <p:grpSp>
          <p:nvGrpSpPr>
            <p:cNvPr id="34" name="Group 116"/>
            <p:cNvGrpSpPr/>
            <p:nvPr/>
          </p:nvGrpSpPr>
          <p:grpSpPr>
            <a:xfrm>
              <a:off x="4876800" y="170124"/>
              <a:ext cx="1270000" cy="6537960"/>
              <a:chOff x="4876800" y="1729007"/>
              <a:chExt cx="1270000" cy="4973638"/>
            </a:xfrm>
          </p:grpSpPr>
          <p:cxnSp>
            <p:nvCxnSpPr>
              <p:cNvPr id="51"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grpSp>
          <p:nvGrpSpPr>
            <p:cNvPr id="35" name="Group 125"/>
            <p:cNvGrpSpPr/>
            <p:nvPr/>
          </p:nvGrpSpPr>
          <p:grpSpPr>
            <a:xfrm>
              <a:off x="6096010" y="1254642"/>
              <a:ext cx="1113316" cy="5510014"/>
              <a:chOff x="6096010" y="1254642"/>
              <a:chExt cx="1113316" cy="5510014"/>
            </a:xfrm>
          </p:grpSpPr>
          <p:sp>
            <p:nvSpPr>
              <p:cNvPr id="39" name="Rectangle 38"/>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0" name="Rectangle 39"/>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41" name="Block Arc 44"/>
              <p:cNvSpPr>
                <a:spLocks/>
              </p:cNvSpPr>
              <p:nvPr/>
            </p:nvSpPr>
            <p:spPr bwMode="auto">
              <a:xfrm>
                <a:off x="6750334" y="3401824"/>
                <a:ext cx="441325" cy="110049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42" name="Group 191"/>
              <p:cNvGrpSpPr/>
              <p:nvPr/>
            </p:nvGrpSpPr>
            <p:grpSpPr>
              <a:xfrm>
                <a:off x="6096010" y="6257420"/>
                <a:ext cx="1113316" cy="507236"/>
                <a:chOff x="6096010" y="5321716"/>
                <a:chExt cx="1113316" cy="507236"/>
              </a:xfrm>
            </p:grpSpPr>
            <p:grpSp>
              <p:nvGrpSpPr>
                <p:cNvPr id="43" name="Group 99"/>
                <p:cNvGrpSpPr/>
                <p:nvPr/>
              </p:nvGrpSpPr>
              <p:grpSpPr>
                <a:xfrm rot="5400000">
                  <a:off x="6693428" y="5487856"/>
                  <a:ext cx="223645" cy="336234"/>
                  <a:chOff x="6280150" y="1319213"/>
                  <a:chExt cx="255588" cy="376238"/>
                </a:xfrm>
              </p:grpSpPr>
              <p:sp>
                <p:nvSpPr>
                  <p:cNvPr id="49"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sp>
                <p:nvSpPr>
                  <p:cNvPr id="50"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sz="2100">
                      <a:latin typeface="Calibri" pitchFamily="34" charset="0"/>
                    </a:endParaRPr>
                  </a:p>
                </p:txBody>
              </p:sp>
            </p:grpSp>
            <p:sp>
              <p:nvSpPr>
                <p:cNvPr id="44" name="Block Arc 44"/>
                <p:cNvSpPr>
                  <a:spLocks/>
                </p:cNvSpPr>
                <p:nvPr/>
              </p:nvSpPr>
              <p:spPr bwMode="auto">
                <a:xfrm rot="16200000">
                  <a:off x="6425594" y="4992132"/>
                  <a:ext cx="441325" cy="1100494"/>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sz="2100"/>
                </a:p>
              </p:txBody>
            </p:sp>
            <p:grpSp>
              <p:nvGrpSpPr>
                <p:cNvPr id="45" name="Group 106"/>
                <p:cNvGrpSpPr/>
                <p:nvPr/>
              </p:nvGrpSpPr>
              <p:grpSpPr>
                <a:xfrm rot="16200000">
                  <a:off x="6951357" y="5570983"/>
                  <a:ext cx="246063" cy="269875"/>
                  <a:chOff x="6346031" y="891382"/>
                  <a:chExt cx="246063" cy="269875"/>
                </a:xfrm>
              </p:grpSpPr>
              <p:sp>
                <p:nvSpPr>
                  <p:cNvPr id="46"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sz="2100">
                      <a:latin typeface="Calibri" pitchFamily="34" charset="0"/>
                    </a:endParaRPr>
                  </a:p>
                </p:txBody>
              </p:sp>
              <p:sp>
                <p:nvSpPr>
                  <p:cNvPr id="47"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sp>
                <p:nvSpPr>
                  <p:cNvPr id="48"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100"/>
                  </a:p>
                </p:txBody>
              </p:sp>
            </p:grpSp>
          </p:grpSp>
        </p:grpSp>
        <p:sp>
          <p:nvSpPr>
            <p:cNvPr id="36" name="Rectangle 35"/>
            <p:cNvSpPr/>
            <p:nvPr/>
          </p:nvSpPr>
          <p:spPr bwMode="auto">
            <a:xfrm>
              <a:off x="6445403" y="1265275"/>
              <a:ext cx="64008" cy="39319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sp>
          <p:nvSpPr>
            <p:cNvPr id="37" name="Rectangle 36"/>
            <p:cNvSpPr/>
            <p:nvPr/>
          </p:nvSpPr>
          <p:spPr bwMode="auto">
            <a:xfrm>
              <a:off x="5542162" y="1205024"/>
              <a:ext cx="73152" cy="73152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00"/>
            </a:p>
          </p:txBody>
        </p:sp>
        <p:cxnSp>
          <p:nvCxnSpPr>
            <p:cNvPr id="38" name="Straight Connector 3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5002594" y="1946778"/>
              <a:ext cx="488515" cy="0"/>
            </a:xfrm>
            <a:prstGeom prst="line">
              <a:avLst/>
            </a:prstGeom>
            <a:noFill/>
            <a:ln w="12700" cap="flat" cmpd="sng" algn="ctr">
              <a:solidFill>
                <a:schemeClr val="tx2"/>
              </a:solidFill>
              <a:prstDash val="sysDot"/>
              <a:round/>
              <a:headEnd type="none" w="lg" len="med"/>
              <a:tailEnd type="none" w="lg" len="med"/>
            </a:ln>
            <a:effectLst/>
          </p:spPr>
        </p:cxnSp>
        <p:cxnSp>
          <p:nvCxnSpPr>
            <p:cNvPr id="124" name="Straight Connector 123"/>
            <p:cNvCxnSpPr/>
            <p:nvPr/>
          </p:nvCxnSpPr>
          <p:spPr bwMode="auto">
            <a:xfrm>
              <a:off x="5042260" y="508167"/>
              <a:ext cx="488515" cy="0"/>
            </a:xfrm>
            <a:prstGeom prst="line">
              <a:avLst/>
            </a:prstGeom>
            <a:noFill/>
            <a:ln w="12700" cap="flat" cmpd="sng" algn="ctr">
              <a:solidFill>
                <a:schemeClr val="tx2"/>
              </a:solidFill>
              <a:prstDash val="sysDot"/>
              <a:round/>
              <a:headEnd type="none" w="lg" len="med"/>
              <a:tailEnd type="none" w="lg" len="med"/>
            </a:ln>
            <a:effectLst/>
          </p:spPr>
        </p:cxnSp>
        <p:cxnSp>
          <p:nvCxnSpPr>
            <p:cNvPr id="125" name="Straight Arrow Connector 124"/>
            <p:cNvCxnSpPr/>
            <p:nvPr/>
          </p:nvCxnSpPr>
          <p:spPr bwMode="auto">
            <a:xfrm>
              <a:off x="5266436" y="519398"/>
              <a:ext cx="0" cy="1415731"/>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26" name="Straight Connector 125"/>
            <p:cNvCxnSpPr/>
            <p:nvPr/>
          </p:nvCxnSpPr>
          <p:spPr bwMode="auto">
            <a:xfrm>
              <a:off x="6528440" y="5203594"/>
              <a:ext cx="1254593" cy="0"/>
            </a:xfrm>
            <a:prstGeom prst="line">
              <a:avLst/>
            </a:prstGeom>
            <a:noFill/>
            <a:ln w="12700" cap="flat" cmpd="sng" algn="ctr">
              <a:solidFill>
                <a:schemeClr val="tx2"/>
              </a:solidFill>
              <a:prstDash val="sysDot"/>
              <a:round/>
              <a:headEnd type="none" w="lg" len="med"/>
              <a:tailEnd type="none" w="lg" len="med"/>
            </a:ln>
            <a:effectLst/>
          </p:spPr>
        </p:cxnSp>
        <p:cxnSp>
          <p:nvCxnSpPr>
            <p:cNvPr id="127" name="Straight Connector 126"/>
            <p:cNvCxnSpPr/>
            <p:nvPr/>
          </p:nvCxnSpPr>
          <p:spPr bwMode="auto">
            <a:xfrm>
              <a:off x="6596022" y="3839470"/>
              <a:ext cx="1144480" cy="0"/>
            </a:xfrm>
            <a:prstGeom prst="line">
              <a:avLst/>
            </a:prstGeom>
            <a:noFill/>
            <a:ln w="12700" cap="flat" cmpd="sng" algn="ctr">
              <a:solidFill>
                <a:schemeClr val="tx2"/>
              </a:solidFill>
              <a:prstDash val="sysDot"/>
              <a:round/>
              <a:headEnd type="none" w="lg" len="med"/>
              <a:tailEnd type="none" w="lg" len="med"/>
            </a:ln>
            <a:effectLst/>
          </p:spPr>
        </p:cxnSp>
        <p:cxnSp>
          <p:nvCxnSpPr>
            <p:cNvPr id="128" name="Straight Arrow Connector 127"/>
            <p:cNvCxnSpPr/>
            <p:nvPr/>
          </p:nvCxnSpPr>
          <p:spPr bwMode="auto">
            <a:xfrm>
              <a:off x="7281879" y="3839773"/>
              <a:ext cx="0" cy="1348915"/>
            </a:xfrm>
            <a:prstGeom prst="straightConnector1">
              <a:avLst/>
            </a:prstGeom>
            <a:noFill/>
            <a:ln w="12700" cap="flat" cmpd="sng" algn="ctr">
              <a:solidFill>
                <a:schemeClr val="tx2"/>
              </a:solidFill>
              <a:prstDash val="solid"/>
              <a:round/>
              <a:headEnd type="triangle" w="lg" len="med"/>
              <a:tailEnd type="triangle" w="lg" len="med"/>
            </a:ln>
            <a:effectLst/>
          </p:spPr>
        </p:cxnSp>
        <p:cxnSp>
          <p:nvCxnSpPr>
            <p:cNvPr id="129" name="Straight Connector 128"/>
            <p:cNvCxnSpPr/>
            <p:nvPr/>
          </p:nvCxnSpPr>
          <p:spPr bwMode="auto">
            <a:xfrm>
              <a:off x="6121489" y="503670"/>
              <a:ext cx="1576483" cy="0"/>
            </a:xfrm>
            <a:prstGeom prst="line">
              <a:avLst/>
            </a:prstGeom>
            <a:noFill/>
            <a:ln w="12700" cap="flat" cmpd="sng" algn="ctr">
              <a:solidFill>
                <a:schemeClr val="tx2"/>
              </a:solidFill>
              <a:prstDash val="sysDot"/>
              <a:round/>
              <a:headEnd type="none" w="lg" len="med"/>
              <a:tailEnd type="none" w="lg" len="med"/>
            </a:ln>
            <a:effectLst/>
          </p:spPr>
        </p:cxnSp>
        <p:cxnSp>
          <p:nvCxnSpPr>
            <p:cNvPr id="130" name="Straight Arrow Connector 129"/>
            <p:cNvCxnSpPr/>
            <p:nvPr/>
          </p:nvCxnSpPr>
          <p:spPr bwMode="auto">
            <a:xfrm>
              <a:off x="7393127" y="501674"/>
              <a:ext cx="0" cy="3336682"/>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31" name="TextBox 130"/>
            <p:cNvSpPr txBox="1"/>
            <p:nvPr/>
          </p:nvSpPr>
          <p:spPr>
            <a:xfrm>
              <a:off x="6995938" y="4344396"/>
              <a:ext cx="622392" cy="492443"/>
            </a:xfrm>
            <a:prstGeom prst="rect">
              <a:avLst/>
            </a:prstGeom>
            <a:solidFill>
              <a:schemeClr val="bg1"/>
            </a:solidFill>
          </p:spPr>
          <p:txBody>
            <a:bodyPr wrap="none" rtlCol="0">
              <a:spAutoFit/>
            </a:bodyPr>
            <a:lstStyle/>
            <a:p>
              <a:r>
                <a:rPr lang="en-US" sz="1800" b="0" dirty="0"/>
                <a:t>H1</a:t>
              </a:r>
            </a:p>
          </p:txBody>
        </p:sp>
        <p:sp>
          <p:nvSpPr>
            <p:cNvPr id="132" name="TextBox 131"/>
            <p:cNvSpPr txBox="1"/>
            <p:nvPr/>
          </p:nvSpPr>
          <p:spPr>
            <a:xfrm>
              <a:off x="7117016" y="2030775"/>
              <a:ext cx="622392" cy="492443"/>
            </a:xfrm>
            <a:prstGeom prst="rect">
              <a:avLst/>
            </a:prstGeom>
            <a:solidFill>
              <a:schemeClr val="bg1"/>
            </a:solidFill>
          </p:spPr>
          <p:txBody>
            <a:bodyPr wrap="none" rtlCol="0">
              <a:spAutoFit/>
            </a:bodyPr>
            <a:lstStyle/>
            <a:p>
              <a:r>
                <a:rPr lang="en-US" sz="1800" b="0" dirty="0"/>
                <a:t>H2</a:t>
              </a:r>
            </a:p>
          </p:txBody>
        </p:sp>
        <p:sp>
          <p:nvSpPr>
            <p:cNvPr id="133" name="TextBox 132"/>
            <p:cNvSpPr txBox="1"/>
            <p:nvPr/>
          </p:nvSpPr>
          <p:spPr>
            <a:xfrm>
              <a:off x="4957643" y="800441"/>
              <a:ext cx="622392" cy="492443"/>
            </a:xfrm>
            <a:prstGeom prst="rect">
              <a:avLst/>
            </a:prstGeom>
            <a:solidFill>
              <a:schemeClr val="accent3"/>
            </a:solidFill>
          </p:spPr>
          <p:txBody>
            <a:bodyPr wrap="none" rtlCol="0">
              <a:spAutoFit/>
            </a:bodyPr>
            <a:lstStyle/>
            <a:p>
              <a:r>
                <a:rPr lang="en-US" sz="1800" b="0" dirty="0"/>
                <a:t>H1</a:t>
              </a:r>
            </a:p>
          </p:txBody>
        </p:sp>
        <p:cxnSp>
          <p:nvCxnSpPr>
            <p:cNvPr id="134" name="Straight Arrow Connector 133"/>
            <p:cNvCxnSpPr/>
            <p:nvPr/>
          </p:nvCxnSpPr>
          <p:spPr bwMode="auto">
            <a:xfrm>
              <a:off x="6942933" y="493240"/>
              <a:ext cx="0" cy="665712"/>
            </a:xfrm>
            <a:prstGeom prst="straightConnector1">
              <a:avLst/>
            </a:prstGeom>
            <a:noFill/>
            <a:ln w="12700" cap="flat" cmpd="sng" algn="ctr">
              <a:solidFill>
                <a:schemeClr val="tx2"/>
              </a:solidFill>
              <a:prstDash val="solid"/>
              <a:round/>
              <a:headEnd type="triangle" w="lg" len="med"/>
              <a:tailEnd type="triangle" w="lg" len="med"/>
            </a:ln>
            <a:effectLst/>
          </p:spPr>
        </p:cxnSp>
        <p:sp>
          <p:nvSpPr>
            <p:cNvPr id="135" name="TextBox 134"/>
            <p:cNvSpPr txBox="1"/>
            <p:nvPr/>
          </p:nvSpPr>
          <p:spPr>
            <a:xfrm>
              <a:off x="6699149" y="600039"/>
              <a:ext cx="622392" cy="492443"/>
            </a:xfrm>
            <a:prstGeom prst="rect">
              <a:avLst/>
            </a:prstGeom>
            <a:solidFill>
              <a:schemeClr val="bg1"/>
            </a:solidFill>
          </p:spPr>
          <p:txBody>
            <a:bodyPr wrap="none" rtlCol="0">
              <a:spAutoFit/>
            </a:bodyPr>
            <a:lstStyle/>
            <a:p>
              <a:r>
                <a:rPr lang="en-US" sz="1800" b="0" dirty="0"/>
                <a:t>H3</a:t>
              </a:r>
            </a:p>
          </p:txBody>
        </p:sp>
        <p:cxnSp>
          <p:nvCxnSpPr>
            <p:cNvPr id="177" name="Straight Connector 176"/>
            <p:cNvCxnSpPr/>
            <p:nvPr/>
          </p:nvCxnSpPr>
          <p:spPr bwMode="auto">
            <a:xfrm>
              <a:off x="6103768" y="1134535"/>
              <a:ext cx="1572939" cy="0"/>
            </a:xfrm>
            <a:prstGeom prst="line">
              <a:avLst/>
            </a:prstGeom>
            <a:noFill/>
            <a:ln w="12700" cap="flat" cmpd="sng" algn="ctr">
              <a:solidFill>
                <a:schemeClr val="tx2"/>
              </a:solidFill>
              <a:prstDash val="sysDot"/>
              <a:round/>
              <a:headEnd type="none" w="lg" len="med"/>
              <a:tailEnd type="none" w="lg" len="med"/>
            </a:ln>
            <a:effectLst/>
          </p:spPr>
        </p:cxnSp>
      </p:grpSp>
      <p:sp>
        <p:nvSpPr>
          <p:cNvPr id="187" name="Rectangle 186"/>
          <p:cNvSpPr/>
          <p:nvPr/>
        </p:nvSpPr>
        <p:spPr>
          <a:xfrm>
            <a:off x="0" y="857250"/>
            <a:ext cx="1347677" cy="738664"/>
          </a:xfrm>
          <a:prstGeom prst="rect">
            <a:avLst/>
          </a:prstGeom>
        </p:spPr>
        <p:txBody>
          <a:bodyPr wrap="square">
            <a:spAutoFit/>
          </a:bodyPr>
          <a:lstStyle/>
          <a:p>
            <a:r>
              <a:rPr lang="en-US" sz="2100" dirty="0"/>
              <a:t>Siphon Geometry</a:t>
            </a:r>
          </a:p>
        </p:txBody>
      </p:sp>
      <p:sp>
        <p:nvSpPr>
          <p:cNvPr id="175" name="TextBox 174"/>
          <p:cNvSpPr txBox="1"/>
          <p:nvPr/>
        </p:nvSpPr>
        <p:spPr>
          <a:xfrm>
            <a:off x="122831" y="1647584"/>
            <a:ext cx="2086618" cy="1477328"/>
          </a:xfrm>
          <a:prstGeom prst="rect">
            <a:avLst/>
          </a:prstGeom>
          <a:noFill/>
        </p:spPr>
        <p:txBody>
          <a:bodyPr wrap="square" rtlCol="0">
            <a:spAutoFit/>
          </a:bodyPr>
          <a:lstStyle/>
          <a:p>
            <a:r>
              <a:rPr lang="en-US" sz="1800" b="0" dirty="0"/>
              <a:t>What determines how much air we trap?</a:t>
            </a:r>
          </a:p>
          <a:p>
            <a:r>
              <a:rPr lang="en-US" sz="1800" b="0" dirty="0"/>
              <a:t>What happens as head loss increases?</a:t>
            </a:r>
          </a:p>
        </p:txBody>
      </p:sp>
      <p:sp>
        <p:nvSpPr>
          <p:cNvPr id="176" name="TextBox 175"/>
          <p:cNvSpPr txBox="1"/>
          <p:nvPr/>
        </p:nvSpPr>
        <p:spPr>
          <a:xfrm>
            <a:off x="122830" y="3150074"/>
            <a:ext cx="1955042" cy="2862322"/>
          </a:xfrm>
          <a:prstGeom prst="rect">
            <a:avLst/>
          </a:prstGeom>
          <a:noFill/>
        </p:spPr>
        <p:txBody>
          <a:bodyPr wrap="square" rtlCol="0">
            <a:spAutoFit/>
          </a:bodyPr>
          <a:lstStyle/>
          <a:p>
            <a:r>
              <a:rPr lang="en-US" sz="1800" b="0" dirty="0"/>
              <a:t>Success requires two things</a:t>
            </a:r>
          </a:p>
          <a:p>
            <a:r>
              <a:rPr lang="en-US" sz="1800" b="0" dirty="0"/>
              <a:t>1. Start backwash whenever desired (optional).</a:t>
            </a:r>
          </a:p>
          <a:p>
            <a:r>
              <a:rPr lang="en-US" sz="1800" b="0" dirty="0"/>
              <a:t>2. Prevent backwash from starting before reaching max head loss.</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ocumentclass{article}&#10;\usepackage{amsmath}&#10;\pagestyle{empty}&#10;\begin{document}&#10;&#10;$$\begin{array}{l}&#10;\rlap{--} V_0 = \left( L1_0 - v_{BW}\Delta t_{vent} + L2 + L3_0 \right) A_{Siphon}&#10;\\ \\&#10;\rlap{--} V_0 = \left( H_2 - H_3 - HL_{Siphon} - v_{BW}\Delta t_{vent} + L2 + H_2 - H_3 \right) A_{Siphon}&#10;\\ \\&#10;\rlap{--} V_0 = \left( 2 H_2 - 2 H_3 - HL_{Siphon}  - v_{BW}\Delta t_{vent} + L2 \right) A_{Siphon}&#10;\\ \\&#10;\rlap{--} V_1 = \left( H_1 - H_3 + L2 + H_1 + H_2 - H_3 \right) A_{Siphon}&#10;\\ \\&#10;\rlap{--} V_1 = \left( 2 H_1 - 2 H_3 + L2 + H_2 \right) A_{Siphon}&#10;\end{array}$$&#10;&#10;&#10;\end{document}" title="IguanaTex Bitmap Display">
            <a:extLst>
              <a:ext uri="{FF2B5EF4-FFF2-40B4-BE49-F238E27FC236}">
                <a16:creationId xmlns:a16="http://schemas.microsoft.com/office/drawing/2014/main" id="{92449FE1-887E-4C01-BD9E-AEF5F32CABAD}"/>
              </a:ext>
            </a:extLst>
          </p:cNvPr>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119668" y="2344686"/>
            <a:ext cx="4144118" cy="1502158"/>
          </a:xfrm>
          <a:prstGeom prst="rect">
            <a:avLst/>
          </a:prstGeom>
        </p:spPr>
      </p:pic>
      <p:sp>
        <p:nvSpPr>
          <p:cNvPr id="2" name="Title 1"/>
          <p:cNvSpPr>
            <a:spLocks noGrp="1"/>
          </p:cNvSpPr>
          <p:nvPr>
            <p:ph type="title"/>
          </p:nvPr>
        </p:nvSpPr>
        <p:spPr/>
        <p:txBody>
          <a:bodyPr/>
          <a:lstStyle/>
          <a:p>
            <a:pPr algn="l"/>
            <a:r>
              <a:rPr lang="en-US" dirty="0"/>
              <a:t>Siphon Geometry for Air trap</a:t>
            </a:r>
          </a:p>
        </p:txBody>
      </p:sp>
      <p:cxnSp>
        <p:nvCxnSpPr>
          <p:cNvPr id="23" name="Straight Connector 22"/>
          <p:cNvCxnSpPr/>
          <p:nvPr/>
        </p:nvCxnSpPr>
        <p:spPr bwMode="auto">
          <a:xfrm>
            <a:off x="54864" y="3250735"/>
            <a:ext cx="3979572" cy="0"/>
          </a:xfrm>
          <a:prstGeom prst="line">
            <a:avLst/>
          </a:prstGeom>
          <a:noFill/>
          <a:ln w="28575" cap="flat" cmpd="sng" algn="ctr">
            <a:solidFill>
              <a:schemeClr val="bg2"/>
            </a:solidFill>
            <a:prstDash val="solid"/>
            <a:round/>
            <a:headEnd type="none" w="lg" len="med"/>
            <a:tailEnd type="none" w="lg" len="med"/>
          </a:ln>
          <a:effectLst/>
        </p:spPr>
      </p:cxnSp>
      <p:pic>
        <p:nvPicPr>
          <p:cNvPr id="585745" name="Picture 17"/>
          <p:cNvPicPr>
            <a:picLocks noChangeAspect="1" noChangeArrowheads="1"/>
          </p:cNvPicPr>
          <p:nvPr/>
        </p:nvPicPr>
        <p:blipFill>
          <a:blip r:embed="rId13" cstate="print"/>
          <a:srcRect/>
          <a:stretch>
            <a:fillRect/>
          </a:stretch>
        </p:blipFill>
        <p:spPr bwMode="auto">
          <a:xfrm>
            <a:off x="4466439" y="2292645"/>
            <a:ext cx="2408103" cy="2623585"/>
          </a:xfrm>
          <a:prstGeom prst="rect">
            <a:avLst/>
          </a:prstGeom>
          <a:noFill/>
          <a:ln w="9525">
            <a:noFill/>
            <a:miter lim="800000"/>
            <a:headEnd/>
            <a:tailEnd/>
          </a:ln>
          <a:effectLst/>
        </p:spPr>
      </p:pic>
      <p:sp>
        <p:nvSpPr>
          <p:cNvPr id="20" name="TextBox 19"/>
          <p:cNvSpPr txBox="1"/>
          <p:nvPr/>
        </p:nvSpPr>
        <p:spPr>
          <a:xfrm>
            <a:off x="4698244" y="2095783"/>
            <a:ext cx="319318" cy="415498"/>
          </a:xfrm>
          <a:prstGeom prst="rect">
            <a:avLst/>
          </a:prstGeom>
          <a:noFill/>
        </p:spPr>
        <p:txBody>
          <a:bodyPr wrap="none" rtlCol="0">
            <a:spAutoFit/>
          </a:bodyPr>
          <a:lstStyle/>
          <a:p>
            <a:r>
              <a:rPr lang="en-US" sz="2100" dirty="0"/>
              <a:t>0</a:t>
            </a:r>
          </a:p>
        </p:txBody>
      </p:sp>
      <p:sp>
        <p:nvSpPr>
          <p:cNvPr id="24" name="TextBox 23"/>
          <p:cNvSpPr txBox="1"/>
          <p:nvPr/>
        </p:nvSpPr>
        <p:spPr>
          <a:xfrm>
            <a:off x="5834416" y="2095785"/>
            <a:ext cx="319318" cy="415498"/>
          </a:xfrm>
          <a:prstGeom prst="rect">
            <a:avLst/>
          </a:prstGeom>
          <a:noFill/>
        </p:spPr>
        <p:txBody>
          <a:bodyPr wrap="none" rtlCol="0">
            <a:spAutoFit/>
          </a:bodyPr>
          <a:lstStyle/>
          <a:p>
            <a:r>
              <a:rPr lang="en-US" sz="2100" dirty="0"/>
              <a:t>1</a:t>
            </a:r>
          </a:p>
        </p:txBody>
      </p:sp>
      <p:sp>
        <p:nvSpPr>
          <p:cNvPr id="3" name="Freeform 2"/>
          <p:cNvSpPr/>
          <p:nvPr/>
        </p:nvSpPr>
        <p:spPr bwMode="auto">
          <a:xfrm>
            <a:off x="213693" y="4823315"/>
            <a:ext cx="138564" cy="276999"/>
          </a:xfrm>
          <a:custGeom>
            <a:avLst/>
            <a:gdLst>
              <a:gd name="connsiteX0" fmla="*/ 0 w 791570"/>
              <a:gd name="connsiteY0" fmla="*/ 0 h 1337481"/>
              <a:gd name="connsiteX1" fmla="*/ 791570 w 791570"/>
              <a:gd name="connsiteY1" fmla="*/ 1337481 h 1337481"/>
              <a:gd name="connsiteX0" fmla="*/ 1680 w 793250"/>
              <a:gd name="connsiteY0" fmla="*/ 0 h 1337481"/>
              <a:gd name="connsiteX1" fmla="*/ 793250 w 793250"/>
              <a:gd name="connsiteY1" fmla="*/ 1337481 h 1337481"/>
            </a:gdLst>
            <a:ahLst/>
            <a:cxnLst>
              <a:cxn ang="0">
                <a:pos x="connsiteX0" y="connsiteY0"/>
              </a:cxn>
              <a:cxn ang="0">
                <a:pos x="connsiteX1" y="connsiteY1"/>
              </a:cxn>
            </a:cxnLst>
            <a:rect l="l" t="t" r="r" b="b"/>
            <a:pathLst>
              <a:path w="793250" h="1337481">
                <a:moveTo>
                  <a:pt x="1680" y="0"/>
                </a:moveTo>
                <a:cubicBezTo>
                  <a:pt x="-34714" y="950795"/>
                  <a:pt x="529393" y="891654"/>
                  <a:pt x="793250" y="1337481"/>
                </a:cubicBezTo>
              </a:path>
            </a:pathLst>
          </a:custGeom>
          <a:noFill/>
          <a:ln w="12700" cap="flat" cmpd="sng" algn="ctr">
            <a:solidFill>
              <a:schemeClr val="tx1"/>
            </a:solidFill>
            <a:prstDash val="solid"/>
            <a:round/>
            <a:headEnd type="none" w="lg" len="med"/>
            <a:tailEnd type="triangle" w="lg"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cxnSp>
        <p:nvCxnSpPr>
          <p:cNvPr id="6" name="Straight Arrow Connector 5"/>
          <p:cNvCxnSpPr>
            <a:cxnSpLocks/>
          </p:cNvCxnSpPr>
          <p:nvPr/>
        </p:nvCxnSpPr>
        <p:spPr bwMode="auto">
          <a:xfrm>
            <a:off x="1906422" y="5008352"/>
            <a:ext cx="836778" cy="41407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8" name="Freeform 7"/>
          <p:cNvSpPr/>
          <p:nvPr/>
        </p:nvSpPr>
        <p:spPr bwMode="auto">
          <a:xfrm>
            <a:off x="4196687" y="5217207"/>
            <a:ext cx="138564" cy="276999"/>
          </a:xfrm>
          <a:custGeom>
            <a:avLst/>
            <a:gdLst>
              <a:gd name="connsiteX0" fmla="*/ 0 w 2144412"/>
              <a:gd name="connsiteY0" fmla="*/ 0 h 1405221"/>
              <a:gd name="connsiteX1" fmla="*/ 1951630 w 2144412"/>
              <a:gd name="connsiteY1" fmla="*/ 504968 h 1405221"/>
              <a:gd name="connsiteX2" fmla="*/ 1910687 w 2144412"/>
              <a:gd name="connsiteY2" fmla="*/ 1282890 h 1405221"/>
              <a:gd name="connsiteX3" fmla="*/ 518615 w 2144412"/>
              <a:gd name="connsiteY3" fmla="*/ 1392072 h 1405221"/>
            </a:gdLst>
            <a:ahLst/>
            <a:cxnLst>
              <a:cxn ang="0">
                <a:pos x="connsiteX0" y="connsiteY0"/>
              </a:cxn>
              <a:cxn ang="0">
                <a:pos x="connsiteX1" y="connsiteY1"/>
              </a:cxn>
              <a:cxn ang="0">
                <a:pos x="connsiteX2" y="connsiteY2"/>
              </a:cxn>
              <a:cxn ang="0">
                <a:pos x="connsiteX3" y="connsiteY3"/>
              </a:cxn>
            </a:cxnLst>
            <a:rect l="l" t="t" r="r" b="b"/>
            <a:pathLst>
              <a:path w="2144412" h="1405221">
                <a:moveTo>
                  <a:pt x="0" y="0"/>
                </a:moveTo>
                <a:cubicBezTo>
                  <a:pt x="816591" y="145576"/>
                  <a:pt x="1633182" y="291153"/>
                  <a:pt x="1951630" y="504968"/>
                </a:cubicBezTo>
                <a:cubicBezTo>
                  <a:pt x="2270078" y="718783"/>
                  <a:pt x="2149523" y="1135039"/>
                  <a:pt x="1910687" y="1282890"/>
                </a:cubicBezTo>
                <a:cubicBezTo>
                  <a:pt x="1671851" y="1430741"/>
                  <a:pt x="1095233" y="1411406"/>
                  <a:pt x="518615" y="1392072"/>
                </a:cubicBezTo>
              </a:path>
            </a:pathLst>
          </a:custGeom>
          <a:noFill/>
          <a:ln w="12700" cap="flat" cmpd="sng" algn="ctr">
            <a:solidFill>
              <a:schemeClr val="tx1"/>
            </a:solidFill>
            <a:prstDash val="solid"/>
            <a:round/>
            <a:headEnd type="none" w="med" len="med"/>
            <a:tailEnd type="triangle" w="med"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52870" y="4686742"/>
            <a:ext cx="875429" cy="416000"/>
          </a:xfrm>
          <a:prstGeom prst="rect">
            <a:avLst/>
          </a:prstGeom>
        </p:spPr>
      </p:pic>
      <p:pic>
        <p:nvPicPr>
          <p:cNvPr id="14" name="Picture 13" descr="\documentclass{article}&#10;\usepackage{amsmath}&#10;\pagestyle{empty}&#10;\begin{document}&#10;&#10;$$P_0 = P_{atm} $$&#10;&#10;&#10;\end{document}" title="IguanaTex Bitmap Display">
            <a:extLst>
              <a:ext uri="{FF2B5EF4-FFF2-40B4-BE49-F238E27FC236}">
                <a16:creationId xmlns:a16="http://schemas.microsoft.com/office/drawing/2014/main" id="{533F3AC7-8316-426E-8333-09E4D6B69E3B}"/>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571873" y="4815313"/>
            <a:ext cx="843428" cy="160000"/>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716801" y="4800251"/>
            <a:ext cx="1506286" cy="170286"/>
          </a:xfrm>
          <a:prstGeom prst="rect">
            <a:avLst/>
          </a:prstGeom>
        </p:spPr>
      </p:pic>
      <p:pic>
        <p:nvPicPr>
          <p:cNvPr id="21" name="Picture 20" descr="\documentclass{article}&#10;\usepackage{amsmath}&#10;\pagestyle{empty}&#10;\begin{document}&#10;&#10;$$\left( 2 H_1 - 2 H_3 + L2 + H_2 \right) = &#10;\frac{P_{atm} \left(2 H_2 - 2 H_3 - HL_{Siphon}  - v_{BW}\Delta t_{vent} + L2 \right)}{P_{atm} + \rho g H_1}$$&#10;&#10;&#10;\end{document}" title="IguanaTex Bitmap Display">
            <a:extLst>
              <a:ext uri="{FF2B5EF4-FFF2-40B4-BE49-F238E27FC236}">
                <a16:creationId xmlns:a16="http://schemas.microsoft.com/office/drawing/2014/main" id="{9766A4FA-EA01-47A9-B043-BE9E5914EF6A}"/>
              </a:ext>
            </a:extLst>
          </p:cNvPr>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75563" y="5481331"/>
            <a:ext cx="6381716" cy="442286"/>
          </a:xfrm>
          <a:prstGeom prst="rect">
            <a:avLst/>
          </a:prstGeom>
        </p:spPr>
      </p:pic>
      <p:sp>
        <p:nvSpPr>
          <p:cNvPr id="29" name="Freeform: Shape 28">
            <a:extLst>
              <a:ext uri="{FF2B5EF4-FFF2-40B4-BE49-F238E27FC236}">
                <a16:creationId xmlns:a16="http://schemas.microsoft.com/office/drawing/2014/main" id="{98D490B2-4F51-4B3C-9AF5-0BDBD924F6CB}"/>
              </a:ext>
            </a:extLst>
          </p:cNvPr>
          <p:cNvSpPr/>
          <p:nvPr/>
        </p:nvSpPr>
        <p:spPr bwMode="auto">
          <a:xfrm>
            <a:off x="3787141" y="4241233"/>
            <a:ext cx="138564" cy="276999"/>
          </a:xfrm>
          <a:custGeom>
            <a:avLst/>
            <a:gdLst>
              <a:gd name="connsiteX0" fmla="*/ 0 w 831492"/>
              <a:gd name="connsiteY0" fmla="*/ 4714 h 2676794"/>
              <a:gd name="connsiteX1" fmla="*/ 477520 w 831492"/>
              <a:gd name="connsiteY1" fmla="*/ 268874 h 2676794"/>
              <a:gd name="connsiteX2" fmla="*/ 822960 w 831492"/>
              <a:gd name="connsiteY2" fmla="*/ 1731914 h 2676794"/>
              <a:gd name="connsiteX3" fmla="*/ 731520 w 831492"/>
              <a:gd name="connsiteY3" fmla="*/ 2676794 h 2676794"/>
            </a:gdLst>
            <a:ahLst/>
            <a:cxnLst>
              <a:cxn ang="0">
                <a:pos x="connsiteX0" y="connsiteY0"/>
              </a:cxn>
              <a:cxn ang="0">
                <a:pos x="connsiteX1" y="connsiteY1"/>
              </a:cxn>
              <a:cxn ang="0">
                <a:pos x="connsiteX2" y="connsiteY2"/>
              </a:cxn>
              <a:cxn ang="0">
                <a:pos x="connsiteX3" y="connsiteY3"/>
              </a:cxn>
            </a:cxnLst>
            <a:rect l="l" t="t" r="r" b="b"/>
            <a:pathLst>
              <a:path w="831492" h="2676794">
                <a:moveTo>
                  <a:pt x="0" y="4714"/>
                </a:moveTo>
                <a:cubicBezTo>
                  <a:pt x="170180" y="-7140"/>
                  <a:pt x="340360" y="-18993"/>
                  <a:pt x="477520" y="268874"/>
                </a:cubicBezTo>
                <a:cubicBezTo>
                  <a:pt x="614680" y="556741"/>
                  <a:pt x="780627" y="1330594"/>
                  <a:pt x="822960" y="1731914"/>
                </a:cubicBezTo>
                <a:cubicBezTo>
                  <a:pt x="865293" y="2133234"/>
                  <a:pt x="736600" y="2519314"/>
                  <a:pt x="731520" y="2676794"/>
                </a:cubicBezTo>
              </a:path>
            </a:pathLst>
          </a:custGeom>
          <a:noFill/>
          <a:ln w="12700" cap="flat" cmpd="sng" algn="ctr">
            <a:solidFill>
              <a:schemeClr val="tx1"/>
            </a:solidFill>
            <a:prstDash val="solid"/>
            <a:round/>
            <a:headEnd type="none" w="lg" len="med"/>
            <a:tailEnd type="triangle" w="med" len="med"/>
          </a:ln>
          <a:effectLst/>
        </p:spPr>
        <p:txBody>
          <a:bodyPr vert="horz" wrap="none" lIns="68580" tIns="34290" rIns="68580" bIns="34290" numCol="1" rtlCol="0" anchor="ctr" anchorCtr="0" compatLnSpc="1">
            <a:prstTxWarp prst="textNoShape">
              <a:avLst/>
            </a:prstTxWarp>
            <a:spAutoFit/>
          </a:bodyPr>
          <a:lstStyle/>
          <a:p>
            <a:pPr defTabSz="685800" eaLnBrk="1" hangingPunct="1"/>
            <a:endParaRPr lang="en-US" sz="1350" b="0">
              <a:latin typeface="Century Gothic" pitchFamily="34" charset="0"/>
              <a:cs typeface="Arial" charset="0"/>
            </a:endParaRPr>
          </a:p>
        </p:txBody>
      </p:sp>
      <p:pic>
        <p:nvPicPr>
          <p:cNvPr id="5" name="Picture 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810251" y="1086509"/>
            <a:ext cx="939428" cy="133715"/>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765678" y="1515291"/>
            <a:ext cx="1028571" cy="160000"/>
          </a:xfrm>
          <a:prstGeom prst="rect">
            <a:avLst/>
          </a:prstGeom>
        </p:spPr>
      </p:pic>
      <p:pic>
        <p:nvPicPr>
          <p:cNvPr id="37" name="Picture 36">
            <a:extLst>
              <a:ext uri="{FF2B5EF4-FFF2-40B4-BE49-F238E27FC236}">
                <a16:creationId xmlns:a16="http://schemas.microsoft.com/office/drawing/2014/main" id="{805E062A-0548-4026-8DA4-5299257E2F4F}"/>
              </a:ext>
            </a:extLst>
          </p:cNvPr>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7062568" y="3846847"/>
            <a:ext cx="2269715" cy="157715"/>
          </a:xfrm>
          <a:prstGeom prst="rect">
            <a:avLst/>
          </a:prstGeom>
        </p:spPr>
      </p:pic>
      <p:pic>
        <p:nvPicPr>
          <p:cNvPr id="39" name="Picture 38">
            <a:extLst>
              <a:ext uri="{FF2B5EF4-FFF2-40B4-BE49-F238E27FC236}">
                <a16:creationId xmlns:a16="http://schemas.microsoft.com/office/drawing/2014/main" id="{911C78F7-0304-4DC3-8240-5A655F0B0F15}"/>
              </a:ext>
            </a:extLst>
          </p:cNvPr>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7062569" y="4228204"/>
            <a:ext cx="1461714" cy="157715"/>
          </a:xfrm>
          <a:prstGeom prst="rect">
            <a:avLst/>
          </a:prstGeom>
        </p:spPr>
      </p:pic>
      <p:pic>
        <p:nvPicPr>
          <p:cNvPr id="41" name="Picture 40">
            <a:extLst>
              <a:ext uri="{FF2B5EF4-FFF2-40B4-BE49-F238E27FC236}">
                <a16:creationId xmlns:a16="http://schemas.microsoft.com/office/drawing/2014/main" id="{4206107E-2D47-4321-A46C-7D7CFB9EAACA}"/>
              </a:ext>
            </a:extLst>
          </p:cNvPr>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062569" y="4609562"/>
            <a:ext cx="1316571" cy="157715"/>
          </a:xfrm>
          <a:prstGeom prst="rect">
            <a:avLst/>
          </a:prstGeom>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Maximum water level that can be held by siphon</a:t>
            </a:r>
          </a:p>
        </p:txBody>
      </p:sp>
      <p:sp>
        <p:nvSpPr>
          <p:cNvPr id="9" name="TextBox 8"/>
          <p:cNvSpPr txBox="1"/>
          <p:nvPr/>
        </p:nvSpPr>
        <p:spPr>
          <a:xfrm>
            <a:off x="164930" y="3072262"/>
            <a:ext cx="3543175" cy="738664"/>
          </a:xfrm>
          <a:prstGeom prst="rect">
            <a:avLst/>
          </a:prstGeom>
          <a:noFill/>
        </p:spPr>
        <p:txBody>
          <a:bodyPr wrap="square" rtlCol="0">
            <a:spAutoFit/>
          </a:bodyPr>
          <a:lstStyle/>
          <a:p>
            <a:r>
              <a:rPr lang="en-US" sz="2100" b="0" dirty="0"/>
              <a:t>Failure mode is when H</a:t>
            </a:r>
            <a:r>
              <a:rPr lang="en-US" sz="2100" b="0" baseline="-25000" dirty="0"/>
              <a:t>1</a:t>
            </a:r>
            <a:r>
              <a:rPr lang="en-US" sz="2100" b="0" dirty="0"/>
              <a:t>=H</a:t>
            </a:r>
            <a:r>
              <a:rPr lang="en-US" sz="2100" b="0" baseline="-25000" dirty="0"/>
              <a:t>3</a:t>
            </a:r>
            <a:r>
              <a:rPr lang="en-US" sz="2100" b="0" dirty="0"/>
              <a:t> Set H</a:t>
            </a:r>
            <a:r>
              <a:rPr lang="en-US" sz="2100" b="0" baseline="-25000" dirty="0"/>
              <a:t>1</a:t>
            </a:r>
            <a:r>
              <a:rPr lang="en-US" sz="2100" b="0" dirty="0"/>
              <a:t>=H</a:t>
            </a:r>
            <a:r>
              <a:rPr lang="en-US" sz="2100" b="0" baseline="-25000" dirty="0"/>
              <a:t>3</a:t>
            </a:r>
            <a:r>
              <a:rPr lang="en-US" sz="2100" b="0" dirty="0"/>
              <a:t>, then solve for H</a:t>
            </a:r>
            <a:r>
              <a:rPr lang="en-US" sz="2100" b="0" baseline="-25000" dirty="0"/>
              <a:t>3</a:t>
            </a:r>
          </a:p>
        </p:txBody>
      </p:sp>
      <p:sp>
        <p:nvSpPr>
          <p:cNvPr id="13" name="TextBox 12"/>
          <p:cNvSpPr txBox="1"/>
          <p:nvPr/>
        </p:nvSpPr>
        <p:spPr>
          <a:xfrm>
            <a:off x="3514725" y="5363677"/>
            <a:ext cx="3249608" cy="369332"/>
          </a:xfrm>
          <a:prstGeom prst="rect">
            <a:avLst/>
          </a:prstGeom>
          <a:noFill/>
        </p:spPr>
        <p:txBody>
          <a:bodyPr wrap="none" rtlCol="0">
            <a:spAutoFit/>
          </a:bodyPr>
          <a:lstStyle/>
          <a:p>
            <a:r>
              <a:rPr lang="en-US" sz="1800" b="0" dirty="0"/>
              <a:t>This is the maximum value of H</a:t>
            </a:r>
            <a:r>
              <a:rPr lang="en-US" sz="1800" b="0" baseline="-25000" dirty="0"/>
              <a:t>3</a:t>
            </a:r>
            <a:endParaRPr lang="en-US" sz="1800" b="0" dirty="0"/>
          </a:p>
        </p:txBody>
      </p:sp>
      <p:pic>
        <p:nvPicPr>
          <p:cNvPr id="16" name="Picture 17"/>
          <p:cNvPicPr>
            <a:picLocks noChangeAspect="1" noChangeArrowheads="1"/>
          </p:cNvPicPr>
          <p:nvPr/>
        </p:nvPicPr>
        <p:blipFill>
          <a:blip r:embed="rId7" cstate="print"/>
          <a:srcRect/>
          <a:stretch>
            <a:fillRect/>
          </a:stretch>
        </p:blipFill>
        <p:spPr bwMode="auto">
          <a:xfrm>
            <a:off x="4640205" y="2810983"/>
            <a:ext cx="2217796" cy="2416249"/>
          </a:xfrm>
          <a:prstGeom prst="rect">
            <a:avLst/>
          </a:prstGeom>
          <a:noFill/>
          <a:ln w="9525">
            <a:noFill/>
            <a:miter lim="800000"/>
            <a:headEnd/>
            <a:tailEnd/>
          </a:ln>
          <a:effectLst/>
        </p:spPr>
      </p:pic>
      <p:pic>
        <p:nvPicPr>
          <p:cNvPr id="11" name="Picture 10" descr="\documentclass{article}&#10;\usepackage{amsmath}&#10;\pagestyle{empty}&#10;\begin{document}&#10;&#10;$$H_3 = \frac{\left( H_2 - HL_{Siphon} - v_{BW}\Delta t_{vent} \right) P_{atm}}{\rho g \left( L2 + H_2 \right) + 2 P_{atm}}$$&#10;&#10;&#10;\end{document}" title="IguanaTex Bitmap Display">
            <a:extLst>
              <a:ext uri="{FF2B5EF4-FFF2-40B4-BE49-F238E27FC236}">
                <a16:creationId xmlns:a16="http://schemas.microsoft.com/office/drawing/2014/main" id="{B4136246-A658-47C2-B191-FDA55D65D391}"/>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96607" y="4838152"/>
            <a:ext cx="3530287" cy="449143"/>
          </a:xfrm>
          <a:prstGeom prst="rect">
            <a:avLst/>
          </a:prstGeom>
        </p:spPr>
      </p:pic>
      <p:pic>
        <p:nvPicPr>
          <p:cNvPr id="21" name="Picture 20">
            <a:extLst>
              <a:ext uri="{FF2B5EF4-FFF2-40B4-BE49-F238E27FC236}">
                <a16:creationId xmlns:a16="http://schemas.microsoft.com/office/drawing/2014/main" id="{B55F6019-323C-4BEE-8078-8D6F78408D08}"/>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1960" y="7147105"/>
            <a:ext cx="4096000" cy="525714"/>
          </a:xfrm>
          <a:prstGeom prst="rect">
            <a:avLst/>
          </a:prstGeom>
        </p:spPr>
      </p:pic>
      <p:pic>
        <p:nvPicPr>
          <p:cNvPr id="6" name="Picture 5" descr="\documentclass{article}&#10;\usepackage{amsmath}&#10;\pagestyle{empty}&#10;\begin{document}&#10;&#10;$$\left( L2 + H_2 \right) = &#10;\frac{P_{atm} \left( 2 H_2 - 2 H_3 - HL_{Siphon} - v_{BW}\Delta t_{vent} + L2 \right)}{P_{atm} + \rho g H_3}$$&#10;&#10;&#10;\end{document}" title="IguanaTex Bitmap Display">
            <a:extLst>
              <a:ext uri="{FF2B5EF4-FFF2-40B4-BE49-F238E27FC236}">
                <a16:creationId xmlns:a16="http://schemas.microsoft.com/office/drawing/2014/main" id="{5A3CFE3C-8633-4DD8-890B-5F0A91434738}"/>
              </a:ext>
            </a:extLst>
          </p:cNvPr>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64930" y="4204140"/>
            <a:ext cx="4284775" cy="361423"/>
          </a:xfrm>
          <a:prstGeom prst="rect">
            <a:avLst/>
          </a:prstGeom>
        </p:spPr>
      </p:pic>
      <p:pic>
        <p:nvPicPr>
          <p:cNvPr id="15" name="Picture 14" descr="\documentclass{article}&#10;\usepackage{amsmath}&#10;\pagestyle{empty}&#10;\begin{document}&#10;&#10;$$H_3 = \frac{\left( H_2 - HL_{Siphon} - v_{BW}\Delta t_{vent}\right)}{\frac{\rho g}{P_{atm_{min}}} \left( L2 + H_2 \right) + 2}$$&#10;&#10;&#10;\end{document}" title="IguanaTex Bitmap Display">
            <a:extLst>
              <a:ext uri="{FF2B5EF4-FFF2-40B4-BE49-F238E27FC236}">
                <a16:creationId xmlns:a16="http://schemas.microsoft.com/office/drawing/2014/main" id="{6638CDD7-7BED-4EA3-8C46-95C75AAC092C}"/>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38699" y="5431270"/>
            <a:ext cx="3092573" cy="517715"/>
          </a:xfrm>
          <a:prstGeom prst="rect">
            <a:avLst/>
          </a:prstGeom>
        </p:spPr>
      </p:pic>
      <p:pic>
        <p:nvPicPr>
          <p:cNvPr id="12" name="Picture 11" descr="\documentclass{article}&#10;\usepackage{amsmath}&#10;\pagestyle{empty}&#10;\begin{document}&#10;&#10;$$\left( 2 H_1 - 2 H_3 + L2 + H_2 \right) = &#10;\frac{P_{atm} \left(2 H_2 - 2 H_3 - HL_{Siphon}  - v_{BW}\Delta t_{vent} + L2 \right)}{P_{atm} + \rho g H_1}$$&#10;&#10;&#10;\end{document}" title="IguanaTex Bitmap Display">
            <a:extLst>
              <a:ext uri="{FF2B5EF4-FFF2-40B4-BE49-F238E27FC236}">
                <a16:creationId xmlns:a16="http://schemas.microsoft.com/office/drawing/2014/main" id="{7BC19E0A-CFF4-4F20-B32C-D9D0C6FECB00}"/>
              </a:ext>
            </a:extLst>
          </p:cNvPr>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0344" y="2104441"/>
            <a:ext cx="6381716" cy="442286"/>
          </a:xfrm>
          <a:prstGeom prst="rect">
            <a:avLst/>
          </a:prstGeom>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5983-EA47-4FE3-AA38-B7D61DC90DE5}"/>
              </a:ext>
            </a:extLst>
          </p:cNvPr>
          <p:cNvSpPr>
            <a:spLocks noGrp="1"/>
          </p:cNvSpPr>
          <p:nvPr>
            <p:ph type="title"/>
          </p:nvPr>
        </p:nvSpPr>
        <p:spPr/>
        <p:txBody>
          <a:bodyPr/>
          <a:lstStyle/>
          <a:p>
            <a:endParaRPr lang="en-US"/>
          </a:p>
        </p:txBody>
      </p:sp>
      <p:pic>
        <p:nvPicPr>
          <p:cNvPr id="3" name="Picture 2" descr="\documentclass{article}&#10;\usepackage{amsmath}&#10;\pagestyle{empty}&#10;\begin{document}&#10;&#10;$$H_3 = \frac{\left( H_2 - HL_{Siphon} - v_{BW}\Delta t_{vent}\right)}{\frac{\rho g}{P_{atm_{min}}} \left( L2 + H_2 \right) + 2}$$&#10;&#10;&#10;\end{document}" title="IguanaTex Bitmap Display">
            <a:extLst>
              <a:ext uri="{FF2B5EF4-FFF2-40B4-BE49-F238E27FC236}">
                <a16:creationId xmlns:a16="http://schemas.microsoft.com/office/drawing/2014/main" id="{DCABB29D-CB24-4846-87C4-E9B497C97665}"/>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2385" y="2228584"/>
            <a:ext cx="3092573" cy="517715"/>
          </a:xfrm>
          <a:prstGeom prst="rect">
            <a:avLst/>
          </a:prstGeom>
        </p:spPr>
      </p:pic>
      <p:pic>
        <p:nvPicPr>
          <p:cNvPr id="4" name="Picture 17">
            <a:extLst>
              <a:ext uri="{FF2B5EF4-FFF2-40B4-BE49-F238E27FC236}">
                <a16:creationId xmlns:a16="http://schemas.microsoft.com/office/drawing/2014/main" id="{330DCE4B-5E10-4D1C-AC34-5F28E50502D6}"/>
              </a:ext>
            </a:extLst>
          </p:cNvPr>
          <p:cNvPicPr>
            <a:picLocks noChangeAspect="1" noChangeArrowheads="1"/>
          </p:cNvPicPr>
          <p:nvPr/>
        </p:nvPicPr>
        <p:blipFill>
          <a:blip r:embed="rId7" cstate="print"/>
          <a:srcRect/>
          <a:stretch>
            <a:fillRect/>
          </a:stretch>
        </p:blipFill>
        <p:spPr bwMode="auto">
          <a:xfrm>
            <a:off x="4420749" y="2337781"/>
            <a:ext cx="2217796" cy="2416249"/>
          </a:xfrm>
          <a:prstGeom prst="rect">
            <a:avLst/>
          </a:prstGeom>
          <a:noFill/>
          <a:ln w="9525">
            <a:noFill/>
            <a:miter lim="800000"/>
            <a:headEnd/>
            <a:tailEnd/>
          </a:ln>
          <a:effectLst/>
        </p:spPr>
      </p:pic>
      <p:pic>
        <p:nvPicPr>
          <p:cNvPr id="9" name="Picture 8" descr="\documentclass{article}&#10;\usepackage{amsmath}&#10;\pagestyle{empty}&#10;\begin{document}&#10;&#10;$$H_2 = InletBoxOverflowWeir_z - SiphonOutlet_z  $$&#10;&#10;&#10;\end{document}" title="IguanaTex Bitmap Display">
            <a:extLst>
              <a:ext uri="{FF2B5EF4-FFF2-40B4-BE49-F238E27FC236}">
                <a16:creationId xmlns:a16="http://schemas.microsoft.com/office/drawing/2014/main" id="{28477D14-42CC-434D-86E3-2300F295905F}"/>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12386" y="2911286"/>
            <a:ext cx="4086860" cy="172571"/>
          </a:xfrm>
          <a:prstGeom prst="rect">
            <a:avLst/>
          </a:prstGeom>
        </p:spPr>
      </p:pic>
      <p:pic>
        <p:nvPicPr>
          <p:cNvPr id="12" name="Picture 11" descr="\documentclass{article}&#10;\usepackage{amsmath}&#10;\pagestyle{empty}&#10;\begin{document}&#10;&#10;$$H_3 = InletBoxOverflowWeir_z - SiphonInvert_z  $$&#10;&#10;&#10;\end{document}" title="IguanaTex Bitmap Display">
            <a:extLst>
              <a:ext uri="{FF2B5EF4-FFF2-40B4-BE49-F238E27FC236}">
                <a16:creationId xmlns:a16="http://schemas.microsoft.com/office/drawing/2014/main" id="{8EA1B636-6497-4EF7-AF15-8B907CC2D849}"/>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12387" y="3274760"/>
            <a:ext cx="4102859" cy="172571"/>
          </a:xfrm>
          <a:prstGeom prst="rect">
            <a:avLst/>
          </a:prstGeom>
        </p:spPr>
      </p:pic>
      <p:pic>
        <p:nvPicPr>
          <p:cNvPr id="15" name="Picture 14" descr="\documentclass{article}&#10;\usepackage{amsmath}&#10;\pagestyle{empty}&#10;\begin{document}&#10;&#10;$$SiphonInvert_z = InletBoxOverflowWeir_z - H_3  $$&#10;&#10;&#10;\end{document}" title="IguanaTex Bitmap Display">
            <a:extLst>
              <a:ext uri="{FF2B5EF4-FFF2-40B4-BE49-F238E27FC236}">
                <a16:creationId xmlns:a16="http://schemas.microsoft.com/office/drawing/2014/main" id="{B8F1964E-20EE-499D-B77F-4F69CA381928}"/>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2386" y="3685349"/>
            <a:ext cx="4101716" cy="172571"/>
          </a:xfrm>
          <a:prstGeom prst="rect">
            <a:avLst/>
          </a:prstGeom>
        </p:spPr>
      </p:pic>
    </p:spTree>
    <p:extLst>
      <p:ext uri="{BB962C8B-B14F-4D97-AF65-F5344CB8AC3E}">
        <p14:creationId xmlns:p14="http://schemas.microsoft.com/office/powerpoint/2010/main" val="19401000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42900" y="1028700"/>
            <a:ext cx="5282985" cy="857250"/>
          </a:xfrm>
        </p:spPr>
        <p:txBody>
          <a:bodyPr/>
          <a:lstStyle/>
          <a:p>
            <a:r>
              <a:rPr lang="en-US" dirty="0"/>
              <a:t>Dimensionless Force Ratios</a:t>
            </a:r>
          </a:p>
        </p:txBody>
      </p:sp>
      <p:sp>
        <p:nvSpPr>
          <p:cNvPr id="283651" name="Rectangle 3"/>
          <p:cNvSpPr>
            <a:spLocks noGrp="1" noChangeArrowheads="1"/>
          </p:cNvSpPr>
          <p:nvPr>
            <p:ph idx="1"/>
          </p:nvPr>
        </p:nvSpPr>
        <p:spPr>
          <a:xfrm>
            <a:off x="348712" y="2057401"/>
            <a:ext cx="6172200" cy="3394472"/>
          </a:xfrm>
        </p:spPr>
        <p:txBody>
          <a:bodyPr/>
          <a:lstStyle/>
          <a:p>
            <a:pPr>
              <a:lnSpc>
                <a:spcPct val="150000"/>
              </a:lnSpc>
            </a:pPr>
            <a:r>
              <a:rPr lang="en-US" dirty="0"/>
              <a:t>Reynolds Number</a:t>
            </a:r>
          </a:p>
          <a:p>
            <a:pPr>
              <a:lnSpc>
                <a:spcPct val="150000"/>
              </a:lnSpc>
            </a:pPr>
            <a:r>
              <a:rPr lang="en-US" dirty="0"/>
              <a:t>Froude Number</a:t>
            </a:r>
          </a:p>
          <a:p>
            <a:pPr>
              <a:lnSpc>
                <a:spcPct val="150000"/>
              </a:lnSpc>
            </a:pPr>
            <a:r>
              <a:rPr lang="en-US" dirty="0"/>
              <a:t>Weber Number</a:t>
            </a:r>
          </a:p>
          <a:p>
            <a:pPr>
              <a:lnSpc>
                <a:spcPct val="150000"/>
              </a:lnSpc>
            </a:pPr>
            <a:r>
              <a:rPr lang="en-US" dirty="0"/>
              <a:t>Mach Number</a:t>
            </a:r>
          </a:p>
          <a:p>
            <a:pPr>
              <a:lnSpc>
                <a:spcPct val="150000"/>
              </a:lnSpc>
            </a:pPr>
            <a:r>
              <a:rPr lang="en-US" dirty="0"/>
              <a:t>Pressure/Drag Coefficients</a:t>
            </a:r>
          </a:p>
          <a:p>
            <a:pPr lvl="1">
              <a:lnSpc>
                <a:spcPct val="150000"/>
              </a:lnSpc>
            </a:pPr>
            <a:r>
              <a:rPr lang="en-US" sz="1500" dirty="0"/>
              <a:t>(dependent parameters that we </a:t>
            </a:r>
            <a:br>
              <a:rPr lang="en-US" sz="1500" dirty="0"/>
            </a:br>
            <a:r>
              <a:rPr lang="en-US" sz="1500" dirty="0"/>
              <a:t>measure experimentally)</a:t>
            </a:r>
          </a:p>
        </p:txBody>
      </p:sp>
      <p:cxnSp>
        <p:nvCxnSpPr>
          <p:cNvPr id="6" name="Straight Arrow Connector 5"/>
          <p:cNvCxnSpPr/>
          <p:nvPr/>
        </p:nvCxnSpPr>
        <p:spPr bwMode="auto">
          <a:xfrm flipV="1">
            <a:off x="5033075" y="5030169"/>
            <a:ext cx="447514" cy="151108"/>
          </a:xfrm>
          <a:prstGeom prst="straightConnector1">
            <a:avLst/>
          </a:prstGeom>
          <a:solidFill>
            <a:schemeClr val="accent1"/>
          </a:solidFill>
          <a:ln w="12700" cap="flat" cmpd="sng" algn="ctr">
            <a:solidFill>
              <a:schemeClr val="tx1"/>
            </a:solidFill>
            <a:prstDash val="solid"/>
            <a:round/>
            <a:headEnd type="none" w="lg" len="med"/>
            <a:tailEnd type="arrow"/>
          </a:ln>
          <a:effectLst/>
        </p:spPr>
      </p:cxnSp>
      <p:pic>
        <p:nvPicPr>
          <p:cNvPr id="16" name="Picture 15">
            <a:extLst>
              <a:ext uri="{FF2B5EF4-FFF2-40B4-BE49-F238E27FC236}">
                <a16:creationId xmlns:a16="http://schemas.microsoft.com/office/drawing/2014/main" id="{2546DCC9-6DDC-4231-BF9B-CD3D62FD80F2}"/>
              </a:ext>
            </a:extLst>
          </p:cNvPr>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776079" y="1194225"/>
            <a:ext cx="873600" cy="503315"/>
          </a:xfrm>
          <a:prstGeom prst="rect">
            <a:avLst/>
          </a:prstGeom>
        </p:spPr>
      </p:pic>
      <p:pic>
        <p:nvPicPr>
          <p:cNvPr id="18" name="Picture 17">
            <a:extLst>
              <a:ext uri="{FF2B5EF4-FFF2-40B4-BE49-F238E27FC236}">
                <a16:creationId xmlns:a16="http://schemas.microsoft.com/office/drawing/2014/main" id="{D58A2DC3-8CE0-4629-B188-2E1C8B034CB9}"/>
              </a:ext>
            </a:extLst>
          </p:cNvPr>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3756518" y="2164414"/>
            <a:ext cx="966857" cy="517028"/>
          </a:xfrm>
          <a:prstGeom prst="rect">
            <a:avLst/>
          </a:prstGeom>
        </p:spPr>
      </p:pic>
      <p:pic>
        <p:nvPicPr>
          <p:cNvPr id="20" name="Picture 19">
            <a:extLst>
              <a:ext uri="{FF2B5EF4-FFF2-40B4-BE49-F238E27FC236}">
                <a16:creationId xmlns:a16="http://schemas.microsoft.com/office/drawing/2014/main" id="{C4C07592-F329-4C0E-AC93-61DD38838468}"/>
              </a:ext>
            </a:extLst>
          </p:cNvPr>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5381734" y="2188413"/>
            <a:ext cx="833828" cy="469028"/>
          </a:xfrm>
          <a:prstGeom prst="rect">
            <a:avLst/>
          </a:prstGeom>
        </p:spPr>
      </p:pic>
      <p:pic>
        <p:nvPicPr>
          <p:cNvPr id="22" name="Picture 21">
            <a:extLst>
              <a:ext uri="{FF2B5EF4-FFF2-40B4-BE49-F238E27FC236}">
                <a16:creationId xmlns:a16="http://schemas.microsoft.com/office/drawing/2014/main" id="{962CAE06-ACF3-4695-A559-88DC9E22ADD2}"/>
              </a:ext>
            </a:extLst>
          </p:cNvPr>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3759091" y="2762533"/>
            <a:ext cx="922972" cy="522515"/>
          </a:xfrm>
          <a:prstGeom prst="rect">
            <a:avLst/>
          </a:prstGeom>
        </p:spPr>
      </p:pic>
      <p:pic>
        <p:nvPicPr>
          <p:cNvPr id="24" name="Picture 23">
            <a:extLst>
              <a:ext uri="{FF2B5EF4-FFF2-40B4-BE49-F238E27FC236}">
                <a16:creationId xmlns:a16="http://schemas.microsoft.com/office/drawing/2014/main" id="{6206272B-1090-4040-9AD0-6325DA42CE1F}"/>
              </a:ext>
            </a:extLst>
          </p:cNvPr>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381734" y="2910648"/>
            <a:ext cx="698057" cy="226286"/>
          </a:xfrm>
          <a:prstGeom prst="rect">
            <a:avLst/>
          </a:prstGeom>
        </p:spPr>
      </p:pic>
      <p:pic>
        <p:nvPicPr>
          <p:cNvPr id="26" name="Picture 25">
            <a:extLst>
              <a:ext uri="{FF2B5EF4-FFF2-40B4-BE49-F238E27FC236}">
                <a16:creationId xmlns:a16="http://schemas.microsoft.com/office/drawing/2014/main" id="{CBFDDCB2-7DF4-43F0-94DA-840DB6D38BF2}"/>
              </a:ext>
            </a:extLst>
          </p:cNvPr>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3756518" y="3427460"/>
            <a:ext cx="1040914" cy="503314"/>
          </a:xfrm>
          <a:prstGeom prst="rect">
            <a:avLst/>
          </a:prstGeom>
        </p:spPr>
      </p:pic>
      <p:pic>
        <p:nvPicPr>
          <p:cNvPr id="28" name="Picture 27">
            <a:extLst>
              <a:ext uri="{FF2B5EF4-FFF2-40B4-BE49-F238E27FC236}">
                <a16:creationId xmlns:a16="http://schemas.microsoft.com/office/drawing/2014/main" id="{EB864780-83F5-4386-99A1-2E1FED9C7466}"/>
              </a:ext>
            </a:extLst>
          </p:cNvPr>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381733" y="3549607"/>
            <a:ext cx="692572" cy="410057"/>
          </a:xfrm>
          <a:prstGeom prst="rect">
            <a:avLst/>
          </a:prstGeom>
        </p:spPr>
      </p:pic>
      <p:pic>
        <p:nvPicPr>
          <p:cNvPr id="30" name="Picture 29">
            <a:extLst>
              <a:ext uri="{FF2B5EF4-FFF2-40B4-BE49-F238E27FC236}">
                <a16:creationId xmlns:a16="http://schemas.microsoft.com/office/drawing/2014/main" id="{9087812F-2B5F-42E3-9C30-5959A38C15DE}"/>
              </a:ext>
            </a:extLst>
          </p:cNvPr>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3756519" y="4102224"/>
            <a:ext cx="751543" cy="469028"/>
          </a:xfrm>
          <a:prstGeom prst="rect">
            <a:avLst/>
          </a:prstGeom>
        </p:spPr>
      </p:pic>
      <p:pic>
        <p:nvPicPr>
          <p:cNvPr id="32" name="Picture 31">
            <a:extLst>
              <a:ext uri="{FF2B5EF4-FFF2-40B4-BE49-F238E27FC236}">
                <a16:creationId xmlns:a16="http://schemas.microsoft.com/office/drawing/2014/main" id="{55D3A904-C6F2-456A-8967-E7DEF564B1FB}"/>
              </a:ext>
            </a:extLst>
          </p:cNvPr>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5381733" y="4089915"/>
            <a:ext cx="955886" cy="503314"/>
          </a:xfrm>
          <a:prstGeom prst="rect">
            <a:avLst/>
          </a:prstGeom>
        </p:spPr>
      </p:pic>
      <p:pic>
        <p:nvPicPr>
          <p:cNvPr id="34" name="Picture 33">
            <a:extLst>
              <a:ext uri="{FF2B5EF4-FFF2-40B4-BE49-F238E27FC236}">
                <a16:creationId xmlns:a16="http://schemas.microsoft.com/office/drawing/2014/main" id="{A6C615BA-5C79-4326-9392-2762A35D910C}"/>
              </a:ext>
            </a:extLst>
          </p:cNvPr>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4837165" y="4759573"/>
            <a:ext cx="1254857" cy="226286"/>
          </a:xfrm>
          <a:prstGeom prst="rect">
            <a:avLst/>
          </a:prstGeom>
        </p:spPr>
      </p:pic>
      <p:pic>
        <p:nvPicPr>
          <p:cNvPr id="36" name="Picture 35">
            <a:extLst>
              <a:ext uri="{FF2B5EF4-FFF2-40B4-BE49-F238E27FC236}">
                <a16:creationId xmlns:a16="http://schemas.microsoft.com/office/drawing/2014/main" id="{DD7DDD61-B6F2-4DC7-8A90-FA830C1E0097}"/>
              </a:ext>
            </a:extLst>
          </p:cNvPr>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3979894" y="5231497"/>
            <a:ext cx="1276256" cy="482975"/>
          </a:xfrm>
          <a:prstGeom prst="rect">
            <a:avLst/>
          </a:prstGeom>
        </p:spPr>
      </p:pic>
      <p:pic>
        <p:nvPicPr>
          <p:cNvPr id="38" name="Picture 37">
            <a:extLst>
              <a:ext uri="{FF2B5EF4-FFF2-40B4-BE49-F238E27FC236}">
                <a16:creationId xmlns:a16="http://schemas.microsoft.com/office/drawing/2014/main" id="{2B53E70D-0D35-45BA-B8B4-086B41891E46}"/>
              </a:ext>
            </a:extLst>
          </p:cNvPr>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5557355" y="5262215"/>
            <a:ext cx="1092325" cy="469211"/>
          </a:xfrm>
          <a:prstGeom prst="rect">
            <a:avLst/>
          </a:prstGeom>
        </p:spPr>
      </p:pic>
    </p:spTree>
    <p:extLst>
      <p:ext uri="{BB962C8B-B14F-4D97-AF65-F5344CB8AC3E}">
        <p14:creationId xmlns:p14="http://schemas.microsoft.com/office/powerpoint/2010/main" val="43621743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2DA-DFAB-4084-803F-B026DA39AAA0}"/>
              </a:ext>
            </a:extLst>
          </p:cNvPr>
          <p:cNvSpPr>
            <a:spLocks noGrp="1"/>
          </p:cNvSpPr>
          <p:nvPr>
            <p:ph type="title"/>
          </p:nvPr>
        </p:nvSpPr>
        <p:spPr/>
        <p:txBody>
          <a:bodyPr/>
          <a:lstStyle/>
          <a:p>
            <a:pPr algn="l"/>
            <a:r>
              <a:rPr lang="en-US" dirty="0"/>
              <a:t>Maximum water level that can be held by siphon</a:t>
            </a:r>
          </a:p>
        </p:txBody>
      </p:sp>
      <p:sp>
        <p:nvSpPr>
          <p:cNvPr id="3" name="Content Placeholder 2">
            <a:extLst>
              <a:ext uri="{FF2B5EF4-FFF2-40B4-BE49-F238E27FC236}">
                <a16:creationId xmlns:a16="http://schemas.microsoft.com/office/drawing/2014/main" id="{738397C6-D562-4C0E-BA4E-E4085F4BAF7F}"/>
              </a:ext>
            </a:extLst>
          </p:cNvPr>
          <p:cNvSpPr>
            <a:spLocks noGrp="1"/>
          </p:cNvSpPr>
          <p:nvPr>
            <p:ph idx="1"/>
          </p:nvPr>
        </p:nvSpPr>
        <p:spPr/>
        <p:txBody>
          <a:bodyPr/>
          <a:lstStyle/>
          <a:p>
            <a:r>
              <a:rPr lang="en-US" dirty="0"/>
              <a:t>The max water level is set by the overflow weir in the inlet box</a:t>
            </a:r>
          </a:p>
          <a:p>
            <a:r>
              <a:rPr lang="en-US" dirty="0"/>
              <a:t>We should include a safety factor of perhaps 10 cm to ensure that the siphon doesn’t start leaking before the filter reaches max head loss</a:t>
            </a:r>
          </a:p>
          <a:p>
            <a:r>
              <a:rPr lang="en-US" dirty="0"/>
              <a:t>The disadvantage of a higher invert is that the water level in the filter box must be higher in order to initiate backwash. </a:t>
            </a:r>
          </a:p>
          <a:p>
            <a:endParaRPr lang="en-US" dirty="0"/>
          </a:p>
        </p:txBody>
      </p:sp>
      <p:pic>
        <p:nvPicPr>
          <p:cNvPr id="4" name="Picture 3" descr="IguanaTex Bitmap Display&#10;&#10;\documentclass{article}&#10;\usepackage{amsmath}&#10;\pagestyle{empty}&#10;\begin{document}&#10;&#10;$$H_3 = \frac{\left( H_2 - HL_{Siphon} \right)}{\frac{\rho g}{P_{atm_{min}}} \left( L2 + H_2 \right) + 2}$$&#10;&#10;&#10;\end{document}">
            <a:extLst>
              <a:ext uri="{FF2B5EF4-FFF2-40B4-BE49-F238E27FC236}">
                <a16:creationId xmlns:a16="http://schemas.microsoft.com/office/drawing/2014/main" id="{F38BC9C1-914D-406B-8786-BA57E3F4F1C3}"/>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92771" y="1406128"/>
            <a:ext cx="2372572" cy="517715"/>
          </a:xfrm>
          <a:prstGeom prst="rect">
            <a:avLst/>
          </a:prstGeom>
        </p:spPr>
      </p:pic>
    </p:spTree>
    <p:extLst>
      <p:ext uri="{BB962C8B-B14F-4D97-AF65-F5344CB8AC3E}">
        <p14:creationId xmlns:p14="http://schemas.microsoft.com/office/powerpoint/2010/main" val="42331251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Gravity</a:t>
            </a:r>
          </a:p>
        </p:txBody>
      </p:sp>
      <p:sp>
        <p:nvSpPr>
          <p:cNvPr id="275461" name="Freeform 5"/>
          <p:cNvSpPr>
            <a:spLocks/>
          </p:cNvSpPr>
          <p:nvPr/>
        </p:nvSpPr>
        <p:spPr bwMode="auto">
          <a:xfrm>
            <a:off x="2751535" y="2742010"/>
            <a:ext cx="161925" cy="85725"/>
          </a:xfrm>
          <a:custGeom>
            <a:avLst/>
            <a:gdLst/>
            <a:ahLst/>
            <a:cxnLst>
              <a:cxn ang="0">
                <a:pos x="136" y="40"/>
              </a:cxn>
              <a:cxn ang="0">
                <a:pos x="0" y="72"/>
              </a:cxn>
              <a:cxn ang="0">
                <a:pos x="0" y="40"/>
              </a:cxn>
              <a:cxn ang="0">
                <a:pos x="0" y="0"/>
              </a:cxn>
              <a:cxn ang="0">
                <a:pos x="136" y="40"/>
              </a:cxn>
            </a:cxnLst>
            <a:rect l="0" t="0" r="r" b="b"/>
            <a:pathLst>
              <a:path w="136" h="72">
                <a:moveTo>
                  <a:pt x="136" y="40"/>
                </a:moveTo>
                <a:lnTo>
                  <a:pt x="0" y="72"/>
                </a:lnTo>
                <a:lnTo>
                  <a:pt x="0" y="40"/>
                </a:lnTo>
                <a:lnTo>
                  <a:pt x="0" y="0"/>
                </a:lnTo>
                <a:lnTo>
                  <a:pt x="136" y="40"/>
                </a:lnTo>
                <a:close/>
              </a:path>
            </a:pathLst>
          </a:custGeom>
          <a:solidFill>
            <a:srgbClr val="000000"/>
          </a:solidFill>
          <a:ln w="9525">
            <a:noFill/>
            <a:round/>
            <a:headEnd/>
            <a:tailEnd/>
          </a:ln>
        </p:spPr>
        <p:txBody>
          <a:bodyPr/>
          <a:lstStyle/>
          <a:p>
            <a:endParaRPr lang="en-US" sz="2100"/>
          </a:p>
        </p:txBody>
      </p:sp>
      <p:sp>
        <p:nvSpPr>
          <p:cNvPr id="275462" name="Line 6"/>
          <p:cNvSpPr>
            <a:spLocks noChangeShapeType="1"/>
          </p:cNvSpPr>
          <p:nvPr/>
        </p:nvSpPr>
        <p:spPr bwMode="auto">
          <a:xfrm>
            <a:off x="752475" y="2789635"/>
            <a:ext cx="1999060" cy="1190"/>
          </a:xfrm>
          <a:prstGeom prst="line">
            <a:avLst/>
          </a:prstGeom>
          <a:noFill/>
          <a:ln w="25400">
            <a:solidFill>
              <a:srgbClr val="000000"/>
            </a:solidFill>
            <a:round/>
            <a:headEnd/>
            <a:tailEnd/>
          </a:ln>
        </p:spPr>
        <p:txBody>
          <a:bodyPr/>
          <a:lstStyle/>
          <a:p>
            <a:endParaRPr lang="en-US" sz="2100"/>
          </a:p>
        </p:txBody>
      </p:sp>
      <p:sp>
        <p:nvSpPr>
          <p:cNvPr id="275463" name="Rectangle 7"/>
          <p:cNvSpPr>
            <a:spLocks noChangeArrowheads="1"/>
          </p:cNvSpPr>
          <p:nvPr/>
        </p:nvSpPr>
        <p:spPr bwMode="auto">
          <a:xfrm>
            <a:off x="1837135" y="2503885"/>
            <a:ext cx="115416" cy="276999"/>
          </a:xfrm>
          <a:prstGeom prst="rect">
            <a:avLst/>
          </a:prstGeom>
          <a:noFill/>
          <a:ln w="9525">
            <a:noFill/>
            <a:miter lim="800000"/>
            <a:headEnd/>
            <a:tailEnd/>
          </a:ln>
        </p:spPr>
        <p:txBody>
          <a:bodyPr wrap="none" lIns="0" tIns="0" rIns="0" bIns="0">
            <a:spAutoFit/>
          </a:bodyPr>
          <a:lstStyle/>
          <a:p>
            <a:r>
              <a:rPr lang="en-US" sz="1800" b="0">
                <a:solidFill>
                  <a:srgbClr val="000000"/>
                </a:solidFill>
              </a:rPr>
              <a:t>v</a:t>
            </a:r>
            <a:endParaRPr lang="en-US" sz="2100" b="0"/>
          </a:p>
        </p:txBody>
      </p:sp>
      <p:sp>
        <p:nvSpPr>
          <p:cNvPr id="275464" name="Rectangle 8"/>
          <p:cNvSpPr>
            <a:spLocks noChangeArrowheads="1"/>
          </p:cNvSpPr>
          <p:nvPr/>
        </p:nvSpPr>
        <p:spPr bwMode="auto">
          <a:xfrm>
            <a:off x="1941910" y="2637235"/>
            <a:ext cx="205184" cy="138499"/>
          </a:xfrm>
          <a:prstGeom prst="rect">
            <a:avLst/>
          </a:prstGeom>
          <a:noFill/>
          <a:ln w="9525">
            <a:noFill/>
            <a:miter lim="800000"/>
            <a:headEnd/>
            <a:tailEnd/>
          </a:ln>
        </p:spPr>
        <p:txBody>
          <a:bodyPr wrap="none" lIns="0" tIns="0" rIns="0" bIns="0">
            <a:spAutoFit/>
          </a:bodyPr>
          <a:lstStyle/>
          <a:p>
            <a:r>
              <a:rPr lang="en-US" sz="900" b="0">
                <a:solidFill>
                  <a:srgbClr val="000000"/>
                </a:solidFill>
              </a:rPr>
              <a:t>pore</a:t>
            </a:r>
            <a:endParaRPr lang="en-US" sz="2100" b="0"/>
          </a:p>
        </p:txBody>
      </p:sp>
      <p:sp>
        <p:nvSpPr>
          <p:cNvPr id="275465" name="Oval 9"/>
          <p:cNvSpPr>
            <a:spLocks noChangeArrowheads="1"/>
          </p:cNvSpPr>
          <p:nvPr/>
        </p:nvSpPr>
        <p:spPr bwMode="auto">
          <a:xfrm>
            <a:off x="647700" y="2732485"/>
            <a:ext cx="104775" cy="104775"/>
          </a:xfrm>
          <a:prstGeom prst="ellipse">
            <a:avLst/>
          </a:prstGeom>
          <a:solidFill>
            <a:srgbClr val="000000"/>
          </a:solidFill>
          <a:ln w="9525">
            <a:noFill/>
            <a:round/>
            <a:headEnd/>
            <a:tailEnd/>
          </a:ln>
        </p:spPr>
        <p:txBody>
          <a:bodyPr/>
          <a:lstStyle/>
          <a:p>
            <a:endParaRPr lang="en-US" sz="2100"/>
          </a:p>
        </p:txBody>
      </p:sp>
      <p:sp>
        <p:nvSpPr>
          <p:cNvPr id="275466" name="Oval 10"/>
          <p:cNvSpPr>
            <a:spLocks noChangeArrowheads="1"/>
          </p:cNvSpPr>
          <p:nvPr/>
        </p:nvSpPr>
        <p:spPr bwMode="auto">
          <a:xfrm>
            <a:off x="647700" y="2732485"/>
            <a:ext cx="104775" cy="104775"/>
          </a:xfrm>
          <a:prstGeom prst="ellipse">
            <a:avLst/>
          </a:prstGeom>
          <a:noFill/>
          <a:ln w="25400">
            <a:solidFill>
              <a:srgbClr val="000000"/>
            </a:solidFill>
            <a:round/>
            <a:headEnd/>
            <a:tailEnd/>
          </a:ln>
        </p:spPr>
        <p:txBody>
          <a:bodyPr/>
          <a:lstStyle/>
          <a:p>
            <a:endParaRPr lang="en-US" sz="2100"/>
          </a:p>
        </p:txBody>
      </p:sp>
      <p:sp>
        <p:nvSpPr>
          <p:cNvPr id="275467" name="Freeform 11"/>
          <p:cNvSpPr>
            <a:spLocks/>
          </p:cNvSpPr>
          <p:nvPr/>
        </p:nvSpPr>
        <p:spPr bwMode="auto">
          <a:xfrm>
            <a:off x="2742010" y="3199210"/>
            <a:ext cx="171450" cy="76200"/>
          </a:xfrm>
          <a:custGeom>
            <a:avLst/>
            <a:gdLst/>
            <a:ahLst/>
            <a:cxnLst>
              <a:cxn ang="0">
                <a:pos x="144" y="64"/>
              </a:cxn>
              <a:cxn ang="0">
                <a:pos x="0" y="64"/>
              </a:cxn>
              <a:cxn ang="0">
                <a:pos x="8" y="32"/>
              </a:cxn>
              <a:cxn ang="0">
                <a:pos x="16" y="0"/>
              </a:cxn>
              <a:cxn ang="0">
                <a:pos x="144" y="64"/>
              </a:cxn>
            </a:cxnLst>
            <a:rect l="0" t="0" r="r" b="b"/>
            <a:pathLst>
              <a:path w="144" h="64">
                <a:moveTo>
                  <a:pt x="144" y="64"/>
                </a:moveTo>
                <a:lnTo>
                  <a:pt x="0" y="64"/>
                </a:lnTo>
                <a:lnTo>
                  <a:pt x="8" y="32"/>
                </a:lnTo>
                <a:lnTo>
                  <a:pt x="16" y="0"/>
                </a:lnTo>
                <a:lnTo>
                  <a:pt x="144" y="64"/>
                </a:lnTo>
                <a:close/>
              </a:path>
            </a:pathLst>
          </a:custGeom>
          <a:solidFill>
            <a:srgbClr val="000000"/>
          </a:solidFill>
          <a:ln w="9525">
            <a:noFill/>
            <a:round/>
            <a:headEnd/>
            <a:tailEnd/>
          </a:ln>
        </p:spPr>
        <p:txBody>
          <a:bodyPr/>
          <a:lstStyle/>
          <a:p>
            <a:endParaRPr lang="en-US" sz="2100"/>
          </a:p>
        </p:txBody>
      </p:sp>
      <p:sp>
        <p:nvSpPr>
          <p:cNvPr id="275468" name="Line 12"/>
          <p:cNvSpPr>
            <a:spLocks noChangeShapeType="1"/>
          </p:cNvSpPr>
          <p:nvPr/>
        </p:nvSpPr>
        <p:spPr bwMode="auto">
          <a:xfrm>
            <a:off x="752475" y="2789635"/>
            <a:ext cx="1999060" cy="447675"/>
          </a:xfrm>
          <a:prstGeom prst="line">
            <a:avLst/>
          </a:prstGeom>
          <a:noFill/>
          <a:ln w="25400">
            <a:solidFill>
              <a:srgbClr val="000000"/>
            </a:solidFill>
            <a:round/>
            <a:headEnd/>
            <a:tailEnd/>
          </a:ln>
        </p:spPr>
        <p:txBody>
          <a:bodyPr/>
          <a:lstStyle/>
          <a:p>
            <a:endParaRPr lang="en-US" sz="2100"/>
          </a:p>
        </p:txBody>
      </p:sp>
      <p:sp>
        <p:nvSpPr>
          <p:cNvPr id="275469" name="Freeform 13"/>
          <p:cNvSpPr>
            <a:spLocks/>
          </p:cNvSpPr>
          <p:nvPr/>
        </p:nvSpPr>
        <p:spPr bwMode="auto">
          <a:xfrm>
            <a:off x="2875360" y="3113485"/>
            <a:ext cx="76200" cy="161925"/>
          </a:xfrm>
          <a:custGeom>
            <a:avLst/>
            <a:gdLst/>
            <a:ahLst/>
            <a:cxnLst>
              <a:cxn ang="0">
                <a:pos x="32" y="136"/>
              </a:cxn>
              <a:cxn ang="0">
                <a:pos x="0" y="0"/>
              </a:cxn>
              <a:cxn ang="0">
                <a:pos x="32" y="0"/>
              </a:cxn>
              <a:cxn ang="0">
                <a:pos x="64" y="0"/>
              </a:cxn>
              <a:cxn ang="0">
                <a:pos x="32" y="136"/>
              </a:cxn>
            </a:cxnLst>
            <a:rect l="0" t="0" r="r" b="b"/>
            <a:pathLst>
              <a:path w="64" h="136">
                <a:moveTo>
                  <a:pt x="32" y="136"/>
                </a:moveTo>
                <a:lnTo>
                  <a:pt x="0" y="0"/>
                </a:lnTo>
                <a:lnTo>
                  <a:pt x="32" y="0"/>
                </a:lnTo>
                <a:lnTo>
                  <a:pt x="64" y="0"/>
                </a:lnTo>
                <a:lnTo>
                  <a:pt x="32" y="136"/>
                </a:lnTo>
                <a:close/>
              </a:path>
            </a:pathLst>
          </a:custGeom>
          <a:solidFill>
            <a:srgbClr val="000000"/>
          </a:solidFill>
          <a:ln w="9525">
            <a:noFill/>
            <a:round/>
            <a:headEnd/>
            <a:tailEnd/>
          </a:ln>
        </p:spPr>
        <p:txBody>
          <a:bodyPr/>
          <a:lstStyle/>
          <a:p>
            <a:endParaRPr lang="en-US" sz="2100"/>
          </a:p>
        </p:txBody>
      </p:sp>
      <p:sp>
        <p:nvSpPr>
          <p:cNvPr id="275470" name="Line 14"/>
          <p:cNvSpPr>
            <a:spLocks noChangeShapeType="1"/>
          </p:cNvSpPr>
          <p:nvPr/>
        </p:nvSpPr>
        <p:spPr bwMode="auto">
          <a:xfrm>
            <a:off x="2913460" y="2789635"/>
            <a:ext cx="1190" cy="323850"/>
          </a:xfrm>
          <a:prstGeom prst="line">
            <a:avLst/>
          </a:prstGeom>
          <a:noFill/>
          <a:ln w="25400">
            <a:solidFill>
              <a:srgbClr val="000000"/>
            </a:solidFill>
            <a:round/>
            <a:headEnd/>
            <a:tailEnd/>
          </a:ln>
        </p:spPr>
        <p:txBody>
          <a:bodyPr/>
          <a:lstStyle/>
          <a:p>
            <a:endParaRPr lang="en-US" sz="2100"/>
          </a:p>
        </p:txBody>
      </p:sp>
      <p:sp>
        <p:nvSpPr>
          <p:cNvPr id="275471" name="Oval 15"/>
          <p:cNvSpPr>
            <a:spLocks noChangeArrowheads="1"/>
          </p:cNvSpPr>
          <p:nvPr/>
        </p:nvSpPr>
        <p:spPr bwMode="auto">
          <a:xfrm>
            <a:off x="2856310" y="3218260"/>
            <a:ext cx="104775" cy="103584"/>
          </a:xfrm>
          <a:prstGeom prst="ellipse">
            <a:avLst/>
          </a:prstGeom>
          <a:solidFill>
            <a:srgbClr val="000000"/>
          </a:solidFill>
          <a:ln w="9525">
            <a:noFill/>
            <a:round/>
            <a:headEnd/>
            <a:tailEnd/>
          </a:ln>
        </p:spPr>
        <p:txBody>
          <a:bodyPr/>
          <a:lstStyle/>
          <a:p>
            <a:endParaRPr lang="en-US" sz="2100"/>
          </a:p>
        </p:txBody>
      </p:sp>
      <p:sp>
        <p:nvSpPr>
          <p:cNvPr id="275472" name="Oval 16"/>
          <p:cNvSpPr>
            <a:spLocks noChangeArrowheads="1"/>
          </p:cNvSpPr>
          <p:nvPr/>
        </p:nvSpPr>
        <p:spPr bwMode="auto">
          <a:xfrm>
            <a:off x="2856310" y="3218260"/>
            <a:ext cx="104775" cy="103584"/>
          </a:xfrm>
          <a:prstGeom prst="ellipse">
            <a:avLst/>
          </a:prstGeom>
          <a:noFill/>
          <a:ln w="25400">
            <a:solidFill>
              <a:srgbClr val="000000"/>
            </a:solidFill>
            <a:round/>
            <a:headEnd/>
            <a:tailEnd/>
          </a:ln>
        </p:spPr>
        <p:txBody>
          <a:bodyPr/>
          <a:lstStyle/>
          <a:p>
            <a:endParaRPr lang="en-US" sz="2100"/>
          </a:p>
        </p:txBody>
      </p:sp>
      <p:grpSp>
        <p:nvGrpSpPr>
          <p:cNvPr id="275474" name="Group 18"/>
          <p:cNvGrpSpPr>
            <a:grpSpLocks/>
          </p:cNvGrpSpPr>
          <p:nvPr/>
        </p:nvGrpSpPr>
        <p:grpSpPr bwMode="auto">
          <a:xfrm>
            <a:off x="590550" y="2247900"/>
            <a:ext cx="2695575" cy="1420416"/>
            <a:chOff x="496" y="1168"/>
            <a:chExt cx="2264" cy="1193"/>
          </a:xfrm>
        </p:grpSpPr>
        <p:grpSp>
          <p:nvGrpSpPr>
            <p:cNvPr id="275475" name="Group 19"/>
            <p:cNvGrpSpPr>
              <a:grpSpLocks/>
            </p:cNvGrpSpPr>
            <p:nvPr/>
          </p:nvGrpSpPr>
          <p:grpSpPr bwMode="auto">
            <a:xfrm>
              <a:off x="496" y="1168"/>
              <a:ext cx="2264" cy="137"/>
              <a:chOff x="576" y="1536"/>
              <a:chExt cx="2264" cy="137"/>
            </a:xfrm>
          </p:grpSpPr>
          <p:sp>
            <p:nvSpPr>
              <p:cNvPr id="275476" name="Rectangle 20"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5477" name="Group 21"/>
              <p:cNvGrpSpPr>
                <a:grpSpLocks/>
              </p:cNvGrpSpPr>
              <p:nvPr/>
            </p:nvGrpSpPr>
            <p:grpSpPr bwMode="auto">
              <a:xfrm>
                <a:off x="576" y="1536"/>
                <a:ext cx="2264" cy="137"/>
                <a:chOff x="576" y="1536"/>
                <a:chExt cx="2264" cy="137"/>
              </a:xfrm>
            </p:grpSpPr>
            <p:sp>
              <p:nvSpPr>
                <p:cNvPr id="275478" name="Line 22"/>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5479" name="Line 23"/>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5480" name="Line 24"/>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nvGrpSpPr>
            <p:cNvPr id="275481" name="Group 25"/>
            <p:cNvGrpSpPr>
              <a:grpSpLocks/>
            </p:cNvGrpSpPr>
            <p:nvPr/>
          </p:nvGrpSpPr>
          <p:grpSpPr bwMode="auto">
            <a:xfrm flipV="1">
              <a:off x="496" y="2224"/>
              <a:ext cx="2264" cy="137"/>
              <a:chOff x="576" y="1536"/>
              <a:chExt cx="2264" cy="137"/>
            </a:xfrm>
          </p:grpSpPr>
          <p:sp>
            <p:nvSpPr>
              <p:cNvPr id="275482" name="Rectangle 26"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5483" name="Group 27"/>
              <p:cNvGrpSpPr>
                <a:grpSpLocks/>
              </p:cNvGrpSpPr>
              <p:nvPr/>
            </p:nvGrpSpPr>
            <p:grpSpPr bwMode="auto">
              <a:xfrm>
                <a:off x="576" y="1536"/>
                <a:ext cx="2264" cy="137"/>
                <a:chOff x="576" y="1536"/>
                <a:chExt cx="2264" cy="137"/>
              </a:xfrm>
            </p:grpSpPr>
            <p:sp>
              <p:nvSpPr>
                <p:cNvPr id="275484" name="Line 28"/>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5485" name="Line 29"/>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5486" name="Line 30"/>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sp>
        <p:nvSpPr>
          <p:cNvPr id="275487" name="Text Box 31"/>
          <p:cNvSpPr txBox="1">
            <a:spLocks noChangeArrowheads="1"/>
          </p:cNvSpPr>
          <p:nvPr/>
        </p:nvSpPr>
        <p:spPr bwMode="auto">
          <a:xfrm>
            <a:off x="242887" y="4210050"/>
            <a:ext cx="2882504" cy="1061829"/>
          </a:xfrm>
          <a:prstGeom prst="rect">
            <a:avLst/>
          </a:prstGeom>
          <a:noFill/>
          <a:ln w="12700">
            <a:noFill/>
            <a:miter lim="800000"/>
            <a:headEnd type="none" w="lg" len="med"/>
            <a:tailEnd type="none" w="lg" len="med"/>
          </a:ln>
          <a:effectLst/>
        </p:spPr>
        <p:txBody>
          <a:bodyPr>
            <a:spAutoFit/>
          </a:bodyPr>
          <a:lstStyle/>
          <a:p>
            <a:r>
              <a:rPr lang="en-US" sz="2100" b="0"/>
              <a:t>Gravity only helps when the streamline has a _________ component.</a:t>
            </a:r>
          </a:p>
        </p:txBody>
      </p:sp>
      <p:sp>
        <p:nvSpPr>
          <p:cNvPr id="275488" name="Rectangle 32"/>
          <p:cNvSpPr>
            <a:spLocks noChangeArrowheads="1"/>
          </p:cNvSpPr>
          <p:nvPr/>
        </p:nvSpPr>
        <p:spPr bwMode="auto">
          <a:xfrm>
            <a:off x="265510" y="4874419"/>
            <a:ext cx="1279517"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horizontal</a:t>
            </a:r>
          </a:p>
        </p:txBody>
      </p:sp>
      <p:sp>
        <p:nvSpPr>
          <p:cNvPr id="275494" name="Text Box 38"/>
          <p:cNvSpPr txBox="1">
            <a:spLocks noChangeArrowheads="1"/>
          </p:cNvSpPr>
          <p:nvPr/>
        </p:nvSpPr>
        <p:spPr bwMode="auto">
          <a:xfrm>
            <a:off x="3599260" y="2182416"/>
            <a:ext cx="1069524"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velocities</a:t>
            </a:r>
          </a:p>
        </p:txBody>
      </p:sp>
      <p:sp>
        <p:nvSpPr>
          <p:cNvPr id="275495" name="Text Box 39"/>
          <p:cNvSpPr txBox="1">
            <a:spLocks noChangeArrowheads="1"/>
          </p:cNvSpPr>
          <p:nvPr/>
        </p:nvSpPr>
        <p:spPr bwMode="auto">
          <a:xfrm>
            <a:off x="5511404" y="2171700"/>
            <a:ext cx="806631" cy="369332"/>
          </a:xfrm>
          <a:prstGeom prst="rect">
            <a:avLst/>
          </a:prstGeom>
          <a:noFill/>
          <a:ln w="12700">
            <a:noFill/>
            <a:miter lim="800000"/>
            <a:headEnd type="none" w="lg" len="med"/>
            <a:tailEnd type="none" w="lg" len="med"/>
          </a:ln>
          <a:effectLst/>
        </p:spPr>
        <p:txBody>
          <a:bodyPr wrap="none">
            <a:spAutoFit/>
          </a:bodyPr>
          <a:lstStyle/>
          <a:p>
            <a:r>
              <a:rPr lang="en-US" sz="1800" b="0">
                <a:solidFill>
                  <a:schemeClr val="folHlink"/>
                </a:solidFill>
              </a:rPr>
              <a:t>forces </a:t>
            </a:r>
          </a:p>
        </p:txBody>
      </p:sp>
      <p:sp>
        <p:nvSpPr>
          <p:cNvPr id="275496" name="Line 40"/>
          <p:cNvSpPr>
            <a:spLocks noChangeShapeType="1"/>
          </p:cNvSpPr>
          <p:nvPr/>
        </p:nvSpPr>
        <p:spPr bwMode="auto">
          <a:xfrm>
            <a:off x="3595688" y="2499122"/>
            <a:ext cx="1048941"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275497" name="Line 41"/>
          <p:cNvSpPr>
            <a:spLocks noChangeShapeType="1"/>
          </p:cNvSpPr>
          <p:nvPr/>
        </p:nvSpPr>
        <p:spPr bwMode="auto">
          <a:xfrm>
            <a:off x="5420916" y="2477691"/>
            <a:ext cx="892969"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sz="2100"/>
          </a:p>
        </p:txBody>
      </p:sp>
      <p:sp>
        <p:nvSpPr>
          <p:cNvPr id="275498" name="AutoShape 42"/>
          <p:cNvSpPr>
            <a:spLocks noChangeArrowheads="1"/>
          </p:cNvSpPr>
          <p:nvPr/>
        </p:nvSpPr>
        <p:spPr bwMode="auto">
          <a:xfrm>
            <a:off x="2951560" y="4886043"/>
            <a:ext cx="204383" cy="431572"/>
          </a:xfrm>
          <a:prstGeom prst="roundRect">
            <a:avLst>
              <a:gd name="adj" fmla="val 16667"/>
            </a:avLst>
          </a:prstGeom>
          <a:noFill/>
          <a:ln w="28575">
            <a:solidFill>
              <a:schemeClr val="folHlink"/>
            </a:solidFill>
            <a:round/>
            <a:headEnd type="none" w="lg" len="med"/>
            <a:tailEnd type="none" w="lg" len="med"/>
          </a:ln>
          <a:effectLst/>
        </p:spPr>
        <p:txBody>
          <a:bodyPr wrap="none" anchor="ctr">
            <a:spAutoFit/>
          </a:bodyPr>
          <a:lstStyle/>
          <a:p>
            <a:endParaRPr lang="en-US" sz="2100"/>
          </a:p>
        </p:txBody>
      </p:sp>
      <p:sp>
        <p:nvSpPr>
          <p:cNvPr id="275499" name="Text Box 43"/>
          <p:cNvSpPr txBox="1">
            <a:spLocks noChangeArrowheads="1"/>
          </p:cNvSpPr>
          <p:nvPr/>
        </p:nvSpPr>
        <p:spPr bwMode="auto">
          <a:xfrm>
            <a:off x="3017044" y="5620941"/>
            <a:ext cx="1890261" cy="369332"/>
          </a:xfrm>
          <a:prstGeom prst="rect">
            <a:avLst/>
          </a:prstGeom>
          <a:noFill/>
          <a:ln w="12700">
            <a:noFill/>
            <a:miter lim="800000"/>
            <a:headEnd type="none" w="lg" len="med"/>
            <a:tailEnd type="none" w="lg" len="med"/>
          </a:ln>
          <a:effectLst/>
        </p:spPr>
        <p:txBody>
          <a:bodyPr wrap="none">
            <a:spAutoFit/>
          </a:bodyPr>
          <a:lstStyle/>
          <a:p>
            <a:r>
              <a:rPr lang="en-US" sz="1800" b="0"/>
              <a:t>Use this definition</a:t>
            </a:r>
          </a:p>
        </p:txBody>
      </p:sp>
      <p:sp>
        <p:nvSpPr>
          <p:cNvPr id="275500" name="Line 44"/>
          <p:cNvSpPr>
            <a:spLocks noChangeShapeType="1"/>
          </p:cNvSpPr>
          <p:nvPr/>
        </p:nvSpPr>
        <p:spPr bwMode="auto">
          <a:xfrm flipV="1">
            <a:off x="3844529" y="5585223"/>
            <a:ext cx="0" cy="145256"/>
          </a:xfrm>
          <a:prstGeom prst="line">
            <a:avLst/>
          </a:prstGeom>
          <a:noFill/>
          <a:ln w="12700">
            <a:solidFill>
              <a:schemeClr val="tx1"/>
            </a:solidFill>
            <a:round/>
            <a:headEnd type="none" w="lg" len="med"/>
            <a:tailEnd type="triangle" w="lg" len="med"/>
          </a:ln>
          <a:effectLst/>
        </p:spPr>
        <p:txBody>
          <a:bodyPr anchor="ctr">
            <a:spAutoFit/>
          </a:bodyPr>
          <a:lstStyle/>
          <a:p>
            <a:endParaRPr lang="en-US" sz="2100"/>
          </a:p>
        </p:txBody>
      </p:sp>
      <p:pic>
        <p:nvPicPr>
          <p:cNvPr id="45" name="Picture 4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968342" y="919765"/>
            <a:ext cx="798383" cy="278474"/>
          </a:xfrm>
          <a:prstGeom prst="rect">
            <a:avLst/>
          </a:prstGeom>
        </p:spPr>
      </p:pic>
      <p:pic>
        <p:nvPicPr>
          <p:cNvPr id="46" name="Picture 4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988309" y="1617382"/>
            <a:ext cx="698242" cy="226346"/>
          </a:xfrm>
          <a:prstGeom prst="rect">
            <a:avLst/>
          </a:prstGeom>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295586" y="2804621"/>
            <a:ext cx="1649142" cy="457143"/>
          </a:xfrm>
          <a:prstGeom prst="rect">
            <a:avLst/>
          </a:prstGeom>
        </p:spPr>
      </p:pic>
      <p:pic>
        <p:nvPicPr>
          <p:cNvPr id="4" name="Picture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5504736" y="2809765"/>
            <a:ext cx="694857" cy="449143"/>
          </a:xfrm>
          <a:prstGeom prst="rect">
            <a:avLst/>
          </a:prstGeom>
        </p:spPr>
      </p:pic>
      <p:pic>
        <p:nvPicPr>
          <p:cNvPr id="6" name="Picture 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772157" y="3742228"/>
            <a:ext cx="696000" cy="372572"/>
          </a:xfrm>
          <a:prstGeom prst="rect">
            <a:avLst/>
          </a:prstGeom>
        </p:spPr>
      </p:pic>
      <p:pic>
        <p:nvPicPr>
          <p:cNvPr id="8" name="Picture 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428858" y="3664514"/>
            <a:ext cx="908571" cy="528000"/>
          </a:xfrm>
          <a:prstGeom prst="rect">
            <a:avLst/>
          </a:prstGeom>
        </p:spPr>
      </p:pic>
      <p:pic>
        <p:nvPicPr>
          <p:cNvPr id="10" name="Picture 9"/>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2977894" y="4883349"/>
            <a:ext cx="1858283" cy="500212"/>
          </a:xfrm>
          <a:prstGeom prst="rect">
            <a:avLst/>
          </a:prstGeom>
        </p:spPr>
      </p:pic>
      <p:pic>
        <p:nvPicPr>
          <p:cNvPr id="12" name="Picture 1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4944729" y="4894683"/>
            <a:ext cx="1774276" cy="47759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5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8" grpId="0"/>
      <p:bldP spid="275494" grpId="0"/>
      <p:bldP spid="275495" grpId="0"/>
      <p:bldP spid="2754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Diffusion (Brownian Motion)</a:t>
            </a:r>
          </a:p>
        </p:txBody>
      </p:sp>
      <p:sp>
        <p:nvSpPr>
          <p:cNvPr id="277507" name="Rectangle 3"/>
          <p:cNvSpPr>
            <a:spLocks noChangeArrowheads="1"/>
          </p:cNvSpPr>
          <p:nvPr/>
        </p:nvSpPr>
        <p:spPr bwMode="auto">
          <a:xfrm>
            <a:off x="3781425" y="3928557"/>
            <a:ext cx="2900363" cy="646331"/>
          </a:xfrm>
          <a:prstGeom prst="rect">
            <a:avLst/>
          </a:prstGeom>
          <a:noFill/>
          <a:ln w="12700">
            <a:noFill/>
            <a:miter lim="800000"/>
            <a:headEnd type="none" w="lg" len="med"/>
            <a:tailEnd type="none" w="lg" len="med"/>
          </a:ln>
          <a:effectLst/>
        </p:spPr>
        <p:txBody>
          <a:bodyPr anchor="ctr">
            <a:spAutoFit/>
          </a:bodyPr>
          <a:lstStyle/>
          <a:p>
            <a:pPr algn="just" eaLnBrk="1" hangingPunct="1"/>
            <a:r>
              <a:rPr lang="en-US" sz="1800" b="0">
                <a:cs typeface="Times New Roman" pitchFamily="18" charset="0"/>
              </a:rPr>
              <a:t>k</a:t>
            </a:r>
            <a:r>
              <a:rPr lang="en-US" sz="1800" b="0" baseline="-25000">
                <a:cs typeface="Times New Roman" pitchFamily="18" charset="0"/>
              </a:rPr>
              <a:t>B</a:t>
            </a:r>
            <a:r>
              <a:rPr lang="en-US" sz="1800" b="0">
                <a:cs typeface="Times New Roman" pitchFamily="18" charset="0"/>
              </a:rPr>
              <a:t>=1.38 x 10</a:t>
            </a:r>
            <a:r>
              <a:rPr lang="en-US" sz="1800" b="0" baseline="30000">
                <a:cs typeface="Times New Roman" pitchFamily="18" charset="0"/>
              </a:rPr>
              <a:t>-23</a:t>
            </a:r>
            <a:r>
              <a:rPr lang="en-US" sz="1800" b="0">
                <a:cs typeface="Times New Roman" pitchFamily="18" charset="0"/>
              </a:rPr>
              <a:t> J/°K</a:t>
            </a:r>
          </a:p>
          <a:p>
            <a:pPr algn="just" eaLnBrk="1" hangingPunct="1"/>
            <a:r>
              <a:rPr lang="en-US" sz="1800" b="0">
                <a:cs typeface="Times New Roman" pitchFamily="18" charset="0"/>
              </a:rPr>
              <a:t>T = absolute temperature</a:t>
            </a:r>
            <a:endParaRPr lang="en-US" sz="1800" b="0"/>
          </a:p>
        </p:txBody>
      </p:sp>
      <p:sp>
        <p:nvSpPr>
          <p:cNvPr id="277508" name="Freeform 4"/>
          <p:cNvSpPr>
            <a:spLocks/>
          </p:cNvSpPr>
          <p:nvPr/>
        </p:nvSpPr>
        <p:spPr bwMode="auto">
          <a:xfrm>
            <a:off x="2703910" y="2752725"/>
            <a:ext cx="161925" cy="85725"/>
          </a:xfrm>
          <a:custGeom>
            <a:avLst/>
            <a:gdLst/>
            <a:ahLst/>
            <a:cxnLst>
              <a:cxn ang="0">
                <a:pos x="136" y="32"/>
              </a:cxn>
              <a:cxn ang="0">
                <a:pos x="0" y="72"/>
              </a:cxn>
              <a:cxn ang="0">
                <a:pos x="0" y="32"/>
              </a:cxn>
              <a:cxn ang="0">
                <a:pos x="0" y="0"/>
              </a:cxn>
              <a:cxn ang="0">
                <a:pos x="136" y="32"/>
              </a:cxn>
            </a:cxnLst>
            <a:rect l="0" t="0" r="r" b="b"/>
            <a:pathLst>
              <a:path w="136" h="72">
                <a:moveTo>
                  <a:pt x="136" y="32"/>
                </a:moveTo>
                <a:lnTo>
                  <a:pt x="0" y="72"/>
                </a:lnTo>
                <a:lnTo>
                  <a:pt x="0" y="32"/>
                </a:lnTo>
                <a:lnTo>
                  <a:pt x="0" y="0"/>
                </a:lnTo>
                <a:lnTo>
                  <a:pt x="136" y="32"/>
                </a:lnTo>
                <a:close/>
              </a:path>
            </a:pathLst>
          </a:custGeom>
          <a:solidFill>
            <a:srgbClr val="000000"/>
          </a:solidFill>
          <a:ln w="9525">
            <a:noFill/>
            <a:round/>
            <a:headEnd/>
            <a:tailEnd/>
          </a:ln>
        </p:spPr>
        <p:txBody>
          <a:bodyPr/>
          <a:lstStyle/>
          <a:p>
            <a:endParaRPr lang="en-US" sz="2100"/>
          </a:p>
        </p:txBody>
      </p:sp>
      <p:sp>
        <p:nvSpPr>
          <p:cNvPr id="277509" name="Line 5"/>
          <p:cNvSpPr>
            <a:spLocks noChangeShapeType="1"/>
          </p:cNvSpPr>
          <p:nvPr/>
        </p:nvSpPr>
        <p:spPr bwMode="auto">
          <a:xfrm>
            <a:off x="800100" y="2800350"/>
            <a:ext cx="1999060" cy="1191"/>
          </a:xfrm>
          <a:prstGeom prst="line">
            <a:avLst/>
          </a:prstGeom>
          <a:noFill/>
          <a:ln w="25400">
            <a:solidFill>
              <a:srgbClr val="000000"/>
            </a:solidFill>
            <a:round/>
            <a:headEnd/>
            <a:tailEnd/>
          </a:ln>
        </p:spPr>
        <p:txBody>
          <a:bodyPr/>
          <a:lstStyle/>
          <a:p>
            <a:endParaRPr lang="en-US" sz="2100"/>
          </a:p>
        </p:txBody>
      </p:sp>
      <p:sp>
        <p:nvSpPr>
          <p:cNvPr id="277510" name="Rectangle 6"/>
          <p:cNvSpPr>
            <a:spLocks noChangeArrowheads="1"/>
          </p:cNvSpPr>
          <p:nvPr/>
        </p:nvSpPr>
        <p:spPr bwMode="auto">
          <a:xfrm>
            <a:off x="1960960" y="2524126"/>
            <a:ext cx="115416" cy="276999"/>
          </a:xfrm>
          <a:prstGeom prst="rect">
            <a:avLst/>
          </a:prstGeom>
          <a:noFill/>
          <a:ln w="9525">
            <a:noFill/>
            <a:miter lim="800000"/>
            <a:headEnd/>
            <a:tailEnd/>
          </a:ln>
        </p:spPr>
        <p:txBody>
          <a:bodyPr wrap="none" lIns="0" tIns="0" rIns="0" bIns="0">
            <a:spAutoFit/>
          </a:bodyPr>
          <a:lstStyle/>
          <a:p>
            <a:r>
              <a:rPr lang="en-US" sz="1800" b="0">
                <a:solidFill>
                  <a:srgbClr val="000000"/>
                </a:solidFill>
                <a:latin typeface="Helvetica"/>
              </a:rPr>
              <a:t>v</a:t>
            </a:r>
            <a:endParaRPr lang="en-US" sz="2100" b="0"/>
          </a:p>
        </p:txBody>
      </p:sp>
      <p:sp>
        <p:nvSpPr>
          <p:cNvPr id="277511" name="Rectangle 7"/>
          <p:cNvSpPr>
            <a:spLocks noChangeArrowheads="1"/>
          </p:cNvSpPr>
          <p:nvPr/>
        </p:nvSpPr>
        <p:spPr bwMode="auto">
          <a:xfrm>
            <a:off x="2065735" y="2647951"/>
            <a:ext cx="230832" cy="138499"/>
          </a:xfrm>
          <a:prstGeom prst="rect">
            <a:avLst/>
          </a:prstGeom>
          <a:noFill/>
          <a:ln w="9525">
            <a:noFill/>
            <a:miter lim="800000"/>
            <a:headEnd/>
            <a:tailEnd/>
          </a:ln>
        </p:spPr>
        <p:txBody>
          <a:bodyPr wrap="none" lIns="0" tIns="0" rIns="0" bIns="0">
            <a:spAutoFit/>
          </a:bodyPr>
          <a:lstStyle/>
          <a:p>
            <a:r>
              <a:rPr lang="en-US" sz="900" b="0">
                <a:solidFill>
                  <a:srgbClr val="000000"/>
                </a:solidFill>
                <a:latin typeface="Helvetica"/>
              </a:rPr>
              <a:t>pore</a:t>
            </a:r>
            <a:endParaRPr lang="en-US" sz="2100" b="0"/>
          </a:p>
        </p:txBody>
      </p:sp>
      <p:sp>
        <p:nvSpPr>
          <p:cNvPr id="277512" name="Oval 8"/>
          <p:cNvSpPr>
            <a:spLocks noChangeArrowheads="1"/>
          </p:cNvSpPr>
          <p:nvPr/>
        </p:nvSpPr>
        <p:spPr bwMode="auto">
          <a:xfrm>
            <a:off x="771525" y="2752725"/>
            <a:ext cx="104775" cy="104775"/>
          </a:xfrm>
          <a:prstGeom prst="ellipse">
            <a:avLst/>
          </a:prstGeom>
          <a:solidFill>
            <a:srgbClr val="000000"/>
          </a:solidFill>
          <a:ln w="9525">
            <a:noFill/>
            <a:round/>
            <a:headEnd/>
            <a:tailEnd/>
          </a:ln>
        </p:spPr>
        <p:txBody>
          <a:bodyPr/>
          <a:lstStyle/>
          <a:p>
            <a:endParaRPr lang="en-US" sz="2100"/>
          </a:p>
        </p:txBody>
      </p:sp>
      <p:sp>
        <p:nvSpPr>
          <p:cNvPr id="277513" name="Oval 9"/>
          <p:cNvSpPr>
            <a:spLocks noChangeArrowheads="1"/>
          </p:cNvSpPr>
          <p:nvPr/>
        </p:nvSpPr>
        <p:spPr bwMode="auto">
          <a:xfrm>
            <a:off x="771525" y="2752725"/>
            <a:ext cx="104775" cy="104775"/>
          </a:xfrm>
          <a:prstGeom prst="ellipse">
            <a:avLst/>
          </a:prstGeom>
          <a:noFill/>
          <a:ln w="25400">
            <a:solidFill>
              <a:srgbClr val="000000"/>
            </a:solidFill>
            <a:round/>
            <a:headEnd/>
            <a:tailEnd/>
          </a:ln>
        </p:spPr>
        <p:txBody>
          <a:bodyPr/>
          <a:lstStyle/>
          <a:p>
            <a:endParaRPr lang="en-US" sz="2100"/>
          </a:p>
        </p:txBody>
      </p:sp>
      <p:sp>
        <p:nvSpPr>
          <p:cNvPr id="277514" name="Freeform 10"/>
          <p:cNvSpPr>
            <a:spLocks/>
          </p:cNvSpPr>
          <p:nvPr/>
        </p:nvSpPr>
        <p:spPr bwMode="auto">
          <a:xfrm>
            <a:off x="2818210" y="3048000"/>
            <a:ext cx="76200" cy="152400"/>
          </a:xfrm>
          <a:custGeom>
            <a:avLst/>
            <a:gdLst/>
            <a:ahLst/>
            <a:cxnLst>
              <a:cxn ang="0">
                <a:pos x="32" y="128"/>
              </a:cxn>
              <a:cxn ang="0">
                <a:pos x="0" y="0"/>
              </a:cxn>
              <a:cxn ang="0">
                <a:pos x="32" y="0"/>
              </a:cxn>
              <a:cxn ang="0">
                <a:pos x="64" y="0"/>
              </a:cxn>
              <a:cxn ang="0">
                <a:pos x="32" y="128"/>
              </a:cxn>
            </a:cxnLst>
            <a:rect l="0" t="0" r="r" b="b"/>
            <a:pathLst>
              <a:path w="64" h="128">
                <a:moveTo>
                  <a:pt x="32" y="128"/>
                </a:moveTo>
                <a:lnTo>
                  <a:pt x="0" y="0"/>
                </a:lnTo>
                <a:lnTo>
                  <a:pt x="32" y="0"/>
                </a:lnTo>
                <a:lnTo>
                  <a:pt x="64" y="0"/>
                </a:lnTo>
                <a:lnTo>
                  <a:pt x="32" y="128"/>
                </a:lnTo>
                <a:close/>
              </a:path>
            </a:pathLst>
          </a:custGeom>
          <a:solidFill>
            <a:srgbClr val="000000"/>
          </a:solidFill>
          <a:ln w="9525">
            <a:noFill/>
            <a:round/>
            <a:headEnd/>
            <a:tailEnd/>
          </a:ln>
        </p:spPr>
        <p:txBody>
          <a:bodyPr/>
          <a:lstStyle/>
          <a:p>
            <a:endParaRPr lang="en-US" sz="2100"/>
          </a:p>
        </p:txBody>
      </p:sp>
      <p:sp>
        <p:nvSpPr>
          <p:cNvPr id="277515" name="Line 11"/>
          <p:cNvSpPr>
            <a:spLocks noChangeShapeType="1"/>
          </p:cNvSpPr>
          <p:nvPr/>
        </p:nvSpPr>
        <p:spPr bwMode="auto">
          <a:xfrm>
            <a:off x="2856310" y="2800350"/>
            <a:ext cx="1190" cy="333375"/>
          </a:xfrm>
          <a:prstGeom prst="line">
            <a:avLst/>
          </a:prstGeom>
          <a:noFill/>
          <a:ln w="25400">
            <a:solidFill>
              <a:srgbClr val="000000"/>
            </a:solidFill>
            <a:round/>
            <a:headEnd/>
            <a:tailEnd/>
          </a:ln>
        </p:spPr>
        <p:txBody>
          <a:bodyPr/>
          <a:lstStyle/>
          <a:p>
            <a:endParaRPr lang="en-US" sz="2100"/>
          </a:p>
        </p:txBody>
      </p:sp>
      <p:sp>
        <p:nvSpPr>
          <p:cNvPr id="277516" name="Oval 12"/>
          <p:cNvSpPr>
            <a:spLocks noChangeArrowheads="1"/>
          </p:cNvSpPr>
          <p:nvPr/>
        </p:nvSpPr>
        <p:spPr bwMode="auto">
          <a:xfrm>
            <a:off x="2799160" y="3171825"/>
            <a:ext cx="104775" cy="104775"/>
          </a:xfrm>
          <a:prstGeom prst="ellipse">
            <a:avLst/>
          </a:prstGeom>
          <a:solidFill>
            <a:srgbClr val="000000"/>
          </a:solidFill>
          <a:ln w="9525">
            <a:noFill/>
            <a:round/>
            <a:headEnd/>
            <a:tailEnd/>
          </a:ln>
        </p:spPr>
        <p:txBody>
          <a:bodyPr/>
          <a:lstStyle/>
          <a:p>
            <a:endParaRPr lang="en-US" sz="2100"/>
          </a:p>
        </p:txBody>
      </p:sp>
      <p:sp>
        <p:nvSpPr>
          <p:cNvPr id="277517" name="Oval 13"/>
          <p:cNvSpPr>
            <a:spLocks noChangeArrowheads="1"/>
          </p:cNvSpPr>
          <p:nvPr/>
        </p:nvSpPr>
        <p:spPr bwMode="auto">
          <a:xfrm>
            <a:off x="2799160" y="3171825"/>
            <a:ext cx="104775" cy="104775"/>
          </a:xfrm>
          <a:prstGeom prst="ellipse">
            <a:avLst/>
          </a:prstGeom>
          <a:noFill/>
          <a:ln w="25400">
            <a:solidFill>
              <a:srgbClr val="000000"/>
            </a:solidFill>
            <a:round/>
            <a:headEnd/>
            <a:tailEnd/>
          </a:ln>
        </p:spPr>
        <p:txBody>
          <a:bodyPr/>
          <a:lstStyle/>
          <a:p>
            <a:endParaRPr lang="en-US" sz="2100"/>
          </a:p>
        </p:txBody>
      </p:sp>
      <p:sp>
        <p:nvSpPr>
          <p:cNvPr id="277518" name="Line 14"/>
          <p:cNvSpPr>
            <a:spLocks noChangeShapeType="1"/>
          </p:cNvSpPr>
          <p:nvPr/>
        </p:nvSpPr>
        <p:spPr bwMode="auto">
          <a:xfrm flipV="1">
            <a:off x="809625" y="2724150"/>
            <a:ext cx="219075" cy="57150"/>
          </a:xfrm>
          <a:prstGeom prst="line">
            <a:avLst/>
          </a:prstGeom>
          <a:noFill/>
          <a:ln w="25400">
            <a:solidFill>
              <a:srgbClr val="000000"/>
            </a:solidFill>
            <a:round/>
            <a:headEnd/>
            <a:tailEnd/>
          </a:ln>
        </p:spPr>
        <p:txBody>
          <a:bodyPr/>
          <a:lstStyle/>
          <a:p>
            <a:endParaRPr lang="en-US" sz="2100"/>
          </a:p>
        </p:txBody>
      </p:sp>
      <p:sp>
        <p:nvSpPr>
          <p:cNvPr id="277519" name="Line 15"/>
          <p:cNvSpPr>
            <a:spLocks noChangeShapeType="1"/>
          </p:cNvSpPr>
          <p:nvPr/>
        </p:nvSpPr>
        <p:spPr bwMode="auto">
          <a:xfrm>
            <a:off x="1028700" y="2724150"/>
            <a:ext cx="161925" cy="161925"/>
          </a:xfrm>
          <a:prstGeom prst="line">
            <a:avLst/>
          </a:prstGeom>
          <a:noFill/>
          <a:ln w="25400">
            <a:solidFill>
              <a:srgbClr val="000000"/>
            </a:solidFill>
            <a:round/>
            <a:headEnd/>
            <a:tailEnd/>
          </a:ln>
        </p:spPr>
        <p:txBody>
          <a:bodyPr/>
          <a:lstStyle/>
          <a:p>
            <a:endParaRPr lang="en-US" sz="2100"/>
          </a:p>
        </p:txBody>
      </p:sp>
      <p:sp>
        <p:nvSpPr>
          <p:cNvPr id="277520" name="Line 16"/>
          <p:cNvSpPr>
            <a:spLocks noChangeShapeType="1"/>
          </p:cNvSpPr>
          <p:nvPr/>
        </p:nvSpPr>
        <p:spPr bwMode="auto">
          <a:xfrm>
            <a:off x="1190625" y="2886075"/>
            <a:ext cx="104775" cy="219075"/>
          </a:xfrm>
          <a:prstGeom prst="line">
            <a:avLst/>
          </a:prstGeom>
          <a:noFill/>
          <a:ln w="25400">
            <a:solidFill>
              <a:srgbClr val="000000"/>
            </a:solidFill>
            <a:round/>
            <a:headEnd/>
            <a:tailEnd/>
          </a:ln>
        </p:spPr>
        <p:txBody>
          <a:bodyPr/>
          <a:lstStyle/>
          <a:p>
            <a:endParaRPr lang="en-US" sz="2100"/>
          </a:p>
        </p:txBody>
      </p:sp>
      <p:sp>
        <p:nvSpPr>
          <p:cNvPr id="277521" name="Line 17"/>
          <p:cNvSpPr>
            <a:spLocks noChangeShapeType="1"/>
          </p:cNvSpPr>
          <p:nvPr/>
        </p:nvSpPr>
        <p:spPr bwMode="auto">
          <a:xfrm flipV="1">
            <a:off x="1295400" y="2990850"/>
            <a:ext cx="219075" cy="114300"/>
          </a:xfrm>
          <a:prstGeom prst="line">
            <a:avLst/>
          </a:prstGeom>
          <a:noFill/>
          <a:ln w="25400">
            <a:solidFill>
              <a:srgbClr val="000000"/>
            </a:solidFill>
            <a:round/>
            <a:headEnd/>
            <a:tailEnd/>
          </a:ln>
        </p:spPr>
        <p:txBody>
          <a:bodyPr/>
          <a:lstStyle/>
          <a:p>
            <a:endParaRPr lang="en-US" sz="2100"/>
          </a:p>
        </p:txBody>
      </p:sp>
      <p:sp>
        <p:nvSpPr>
          <p:cNvPr id="277522" name="Line 18"/>
          <p:cNvSpPr>
            <a:spLocks noChangeShapeType="1"/>
          </p:cNvSpPr>
          <p:nvPr/>
        </p:nvSpPr>
        <p:spPr bwMode="auto">
          <a:xfrm>
            <a:off x="1514475" y="2990850"/>
            <a:ext cx="219075" cy="57150"/>
          </a:xfrm>
          <a:prstGeom prst="line">
            <a:avLst/>
          </a:prstGeom>
          <a:noFill/>
          <a:ln w="25400">
            <a:solidFill>
              <a:srgbClr val="000000"/>
            </a:solidFill>
            <a:round/>
            <a:headEnd/>
            <a:tailEnd/>
          </a:ln>
        </p:spPr>
        <p:txBody>
          <a:bodyPr/>
          <a:lstStyle/>
          <a:p>
            <a:endParaRPr lang="en-US" sz="2100"/>
          </a:p>
        </p:txBody>
      </p:sp>
      <p:sp>
        <p:nvSpPr>
          <p:cNvPr id="277523" name="Line 19"/>
          <p:cNvSpPr>
            <a:spLocks noChangeShapeType="1"/>
          </p:cNvSpPr>
          <p:nvPr/>
        </p:nvSpPr>
        <p:spPr bwMode="auto">
          <a:xfrm flipV="1">
            <a:off x="1733550" y="2886075"/>
            <a:ext cx="160735" cy="161925"/>
          </a:xfrm>
          <a:prstGeom prst="line">
            <a:avLst/>
          </a:prstGeom>
          <a:noFill/>
          <a:ln w="25400">
            <a:solidFill>
              <a:srgbClr val="000000"/>
            </a:solidFill>
            <a:round/>
            <a:headEnd/>
            <a:tailEnd/>
          </a:ln>
        </p:spPr>
        <p:txBody>
          <a:bodyPr/>
          <a:lstStyle/>
          <a:p>
            <a:endParaRPr lang="en-US" sz="2100"/>
          </a:p>
        </p:txBody>
      </p:sp>
      <p:sp>
        <p:nvSpPr>
          <p:cNvPr id="277524" name="Line 20"/>
          <p:cNvSpPr>
            <a:spLocks noChangeShapeType="1"/>
          </p:cNvSpPr>
          <p:nvPr/>
        </p:nvSpPr>
        <p:spPr bwMode="auto">
          <a:xfrm>
            <a:off x="1894285" y="2886075"/>
            <a:ext cx="161925" cy="104775"/>
          </a:xfrm>
          <a:prstGeom prst="line">
            <a:avLst/>
          </a:prstGeom>
          <a:noFill/>
          <a:ln w="25400">
            <a:solidFill>
              <a:srgbClr val="000000"/>
            </a:solidFill>
            <a:round/>
            <a:headEnd/>
            <a:tailEnd/>
          </a:ln>
        </p:spPr>
        <p:txBody>
          <a:bodyPr/>
          <a:lstStyle/>
          <a:p>
            <a:endParaRPr lang="en-US" sz="2100"/>
          </a:p>
        </p:txBody>
      </p:sp>
      <p:sp>
        <p:nvSpPr>
          <p:cNvPr id="277525" name="Line 21"/>
          <p:cNvSpPr>
            <a:spLocks noChangeShapeType="1"/>
          </p:cNvSpPr>
          <p:nvPr/>
        </p:nvSpPr>
        <p:spPr bwMode="auto">
          <a:xfrm>
            <a:off x="2056210" y="2990850"/>
            <a:ext cx="161925" cy="161925"/>
          </a:xfrm>
          <a:prstGeom prst="line">
            <a:avLst/>
          </a:prstGeom>
          <a:noFill/>
          <a:ln w="25400">
            <a:solidFill>
              <a:srgbClr val="000000"/>
            </a:solidFill>
            <a:round/>
            <a:headEnd/>
            <a:tailEnd/>
          </a:ln>
        </p:spPr>
        <p:txBody>
          <a:bodyPr/>
          <a:lstStyle/>
          <a:p>
            <a:endParaRPr lang="en-US" sz="2100"/>
          </a:p>
        </p:txBody>
      </p:sp>
      <p:sp>
        <p:nvSpPr>
          <p:cNvPr id="277526" name="Line 22"/>
          <p:cNvSpPr>
            <a:spLocks noChangeShapeType="1"/>
          </p:cNvSpPr>
          <p:nvPr/>
        </p:nvSpPr>
        <p:spPr bwMode="auto">
          <a:xfrm flipV="1">
            <a:off x="2218135" y="3105150"/>
            <a:ext cx="161925" cy="47625"/>
          </a:xfrm>
          <a:prstGeom prst="line">
            <a:avLst/>
          </a:prstGeom>
          <a:noFill/>
          <a:ln w="25400">
            <a:solidFill>
              <a:srgbClr val="000000"/>
            </a:solidFill>
            <a:round/>
            <a:headEnd/>
            <a:tailEnd/>
          </a:ln>
        </p:spPr>
        <p:txBody>
          <a:bodyPr/>
          <a:lstStyle/>
          <a:p>
            <a:endParaRPr lang="en-US" sz="2100"/>
          </a:p>
        </p:txBody>
      </p:sp>
      <p:sp>
        <p:nvSpPr>
          <p:cNvPr id="277527" name="Line 23"/>
          <p:cNvSpPr>
            <a:spLocks noChangeShapeType="1"/>
          </p:cNvSpPr>
          <p:nvPr/>
        </p:nvSpPr>
        <p:spPr bwMode="auto">
          <a:xfrm>
            <a:off x="2380060" y="3105150"/>
            <a:ext cx="104775" cy="104775"/>
          </a:xfrm>
          <a:prstGeom prst="line">
            <a:avLst/>
          </a:prstGeom>
          <a:noFill/>
          <a:ln w="25400">
            <a:solidFill>
              <a:srgbClr val="000000"/>
            </a:solidFill>
            <a:round/>
            <a:headEnd/>
            <a:tailEnd/>
          </a:ln>
        </p:spPr>
        <p:txBody>
          <a:bodyPr/>
          <a:lstStyle/>
          <a:p>
            <a:endParaRPr lang="en-US" sz="2100"/>
          </a:p>
        </p:txBody>
      </p:sp>
      <p:sp>
        <p:nvSpPr>
          <p:cNvPr id="277528" name="Line 24"/>
          <p:cNvSpPr>
            <a:spLocks noChangeShapeType="1"/>
          </p:cNvSpPr>
          <p:nvPr/>
        </p:nvSpPr>
        <p:spPr bwMode="auto">
          <a:xfrm>
            <a:off x="2484835" y="3209925"/>
            <a:ext cx="104775" cy="163116"/>
          </a:xfrm>
          <a:prstGeom prst="line">
            <a:avLst/>
          </a:prstGeom>
          <a:noFill/>
          <a:ln w="25400">
            <a:solidFill>
              <a:srgbClr val="000000"/>
            </a:solidFill>
            <a:round/>
            <a:headEnd/>
            <a:tailEnd/>
          </a:ln>
        </p:spPr>
        <p:txBody>
          <a:bodyPr/>
          <a:lstStyle/>
          <a:p>
            <a:endParaRPr lang="en-US" sz="2100"/>
          </a:p>
        </p:txBody>
      </p:sp>
      <p:sp>
        <p:nvSpPr>
          <p:cNvPr id="277529" name="Line 25"/>
          <p:cNvSpPr>
            <a:spLocks noChangeShapeType="1"/>
          </p:cNvSpPr>
          <p:nvPr/>
        </p:nvSpPr>
        <p:spPr bwMode="auto">
          <a:xfrm flipV="1">
            <a:off x="2589610" y="3314700"/>
            <a:ext cx="161925" cy="58341"/>
          </a:xfrm>
          <a:prstGeom prst="line">
            <a:avLst/>
          </a:prstGeom>
          <a:noFill/>
          <a:ln w="25400">
            <a:solidFill>
              <a:srgbClr val="000000"/>
            </a:solidFill>
            <a:round/>
            <a:headEnd/>
            <a:tailEnd/>
          </a:ln>
        </p:spPr>
        <p:txBody>
          <a:bodyPr/>
          <a:lstStyle/>
          <a:p>
            <a:endParaRPr lang="en-US" sz="2100"/>
          </a:p>
        </p:txBody>
      </p:sp>
      <p:sp>
        <p:nvSpPr>
          <p:cNvPr id="277530" name="Line 26"/>
          <p:cNvSpPr>
            <a:spLocks noChangeShapeType="1"/>
          </p:cNvSpPr>
          <p:nvPr/>
        </p:nvSpPr>
        <p:spPr bwMode="auto">
          <a:xfrm flipV="1">
            <a:off x="2751535" y="3209925"/>
            <a:ext cx="114300" cy="104775"/>
          </a:xfrm>
          <a:prstGeom prst="line">
            <a:avLst/>
          </a:prstGeom>
          <a:noFill/>
          <a:ln w="25400">
            <a:solidFill>
              <a:srgbClr val="000000"/>
            </a:solidFill>
            <a:round/>
            <a:headEnd/>
            <a:tailEnd/>
          </a:ln>
        </p:spPr>
        <p:txBody>
          <a:bodyPr/>
          <a:lstStyle/>
          <a:p>
            <a:endParaRPr lang="en-US" sz="2100"/>
          </a:p>
        </p:txBody>
      </p:sp>
      <p:grpSp>
        <p:nvGrpSpPr>
          <p:cNvPr id="277531" name="Group 27"/>
          <p:cNvGrpSpPr>
            <a:grpSpLocks/>
          </p:cNvGrpSpPr>
          <p:nvPr/>
        </p:nvGrpSpPr>
        <p:grpSpPr bwMode="auto">
          <a:xfrm>
            <a:off x="590550" y="2247900"/>
            <a:ext cx="2695575" cy="1420416"/>
            <a:chOff x="496" y="1168"/>
            <a:chExt cx="2264" cy="1193"/>
          </a:xfrm>
        </p:grpSpPr>
        <p:grpSp>
          <p:nvGrpSpPr>
            <p:cNvPr id="277532" name="Group 28"/>
            <p:cNvGrpSpPr>
              <a:grpSpLocks/>
            </p:cNvGrpSpPr>
            <p:nvPr/>
          </p:nvGrpSpPr>
          <p:grpSpPr bwMode="auto">
            <a:xfrm>
              <a:off x="496" y="1168"/>
              <a:ext cx="2264" cy="137"/>
              <a:chOff x="576" y="1536"/>
              <a:chExt cx="2264" cy="137"/>
            </a:xfrm>
          </p:grpSpPr>
          <p:sp>
            <p:nvSpPr>
              <p:cNvPr id="277533" name="Rectangle 29"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7534" name="Group 30"/>
              <p:cNvGrpSpPr>
                <a:grpSpLocks/>
              </p:cNvGrpSpPr>
              <p:nvPr/>
            </p:nvGrpSpPr>
            <p:grpSpPr bwMode="auto">
              <a:xfrm>
                <a:off x="576" y="1536"/>
                <a:ext cx="2264" cy="137"/>
                <a:chOff x="576" y="1536"/>
                <a:chExt cx="2264" cy="137"/>
              </a:xfrm>
            </p:grpSpPr>
            <p:sp>
              <p:nvSpPr>
                <p:cNvPr id="277535" name="Line 31"/>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7536" name="Line 32"/>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7537" name="Line 33"/>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nvGrpSpPr>
            <p:cNvPr id="277538" name="Group 34"/>
            <p:cNvGrpSpPr>
              <a:grpSpLocks/>
            </p:cNvGrpSpPr>
            <p:nvPr/>
          </p:nvGrpSpPr>
          <p:grpSpPr bwMode="auto">
            <a:xfrm flipV="1">
              <a:off x="496" y="2224"/>
              <a:ext cx="2264" cy="137"/>
              <a:chOff x="576" y="1536"/>
              <a:chExt cx="2264" cy="137"/>
            </a:xfrm>
          </p:grpSpPr>
          <p:sp>
            <p:nvSpPr>
              <p:cNvPr id="277539" name="Rectangle 35" descr="Light upward diagonal"/>
              <p:cNvSpPr>
                <a:spLocks noChangeArrowheads="1"/>
              </p:cNvSpPr>
              <p:nvPr/>
            </p:nvSpPr>
            <p:spPr bwMode="auto">
              <a:xfrm>
                <a:off x="576" y="1536"/>
                <a:ext cx="2263" cy="136"/>
              </a:xfrm>
              <a:prstGeom prst="rect">
                <a:avLst/>
              </a:prstGeom>
              <a:pattFill prst="ltUpDiag">
                <a:fgClr>
                  <a:schemeClr val="tx1"/>
                </a:fgClr>
                <a:bgClr>
                  <a:srgbClr val="FFFFFF"/>
                </a:bgClr>
              </a:pattFill>
              <a:ln w="9525">
                <a:noFill/>
                <a:miter lim="800000"/>
                <a:headEnd/>
                <a:tailEnd/>
              </a:ln>
            </p:spPr>
            <p:txBody>
              <a:bodyPr/>
              <a:lstStyle/>
              <a:p>
                <a:endParaRPr lang="en-US" sz="2100"/>
              </a:p>
            </p:txBody>
          </p:sp>
          <p:grpSp>
            <p:nvGrpSpPr>
              <p:cNvPr id="277540" name="Group 36"/>
              <p:cNvGrpSpPr>
                <a:grpSpLocks/>
              </p:cNvGrpSpPr>
              <p:nvPr/>
            </p:nvGrpSpPr>
            <p:grpSpPr bwMode="auto">
              <a:xfrm>
                <a:off x="576" y="1536"/>
                <a:ext cx="2264" cy="137"/>
                <a:chOff x="576" y="1536"/>
                <a:chExt cx="2264" cy="137"/>
              </a:xfrm>
            </p:grpSpPr>
            <p:sp>
              <p:nvSpPr>
                <p:cNvPr id="277541" name="Line 37"/>
                <p:cNvSpPr>
                  <a:spLocks noChangeShapeType="1"/>
                </p:cNvSpPr>
                <p:nvPr/>
              </p:nvSpPr>
              <p:spPr bwMode="auto">
                <a:xfrm>
                  <a:off x="576" y="1536"/>
                  <a:ext cx="1" cy="136"/>
                </a:xfrm>
                <a:prstGeom prst="line">
                  <a:avLst/>
                </a:prstGeom>
                <a:noFill/>
                <a:ln w="25400">
                  <a:solidFill>
                    <a:schemeClr val="tx1"/>
                  </a:solidFill>
                  <a:round/>
                  <a:headEnd/>
                  <a:tailEnd/>
                </a:ln>
              </p:spPr>
              <p:txBody>
                <a:bodyPr/>
                <a:lstStyle/>
                <a:p>
                  <a:endParaRPr lang="en-US" sz="2100"/>
                </a:p>
              </p:txBody>
            </p:sp>
            <p:sp>
              <p:nvSpPr>
                <p:cNvPr id="277542" name="Line 38"/>
                <p:cNvSpPr>
                  <a:spLocks noChangeShapeType="1"/>
                </p:cNvSpPr>
                <p:nvPr/>
              </p:nvSpPr>
              <p:spPr bwMode="auto">
                <a:xfrm>
                  <a:off x="576" y="1672"/>
                  <a:ext cx="2263" cy="1"/>
                </a:xfrm>
                <a:prstGeom prst="line">
                  <a:avLst/>
                </a:prstGeom>
                <a:noFill/>
                <a:ln w="25400">
                  <a:solidFill>
                    <a:schemeClr val="tx1"/>
                  </a:solidFill>
                  <a:round/>
                  <a:headEnd/>
                  <a:tailEnd/>
                </a:ln>
              </p:spPr>
              <p:txBody>
                <a:bodyPr/>
                <a:lstStyle/>
                <a:p>
                  <a:endParaRPr lang="en-US" sz="2100"/>
                </a:p>
              </p:txBody>
            </p:sp>
            <p:sp>
              <p:nvSpPr>
                <p:cNvPr id="277543" name="Line 39"/>
                <p:cNvSpPr>
                  <a:spLocks noChangeShapeType="1"/>
                </p:cNvSpPr>
                <p:nvPr/>
              </p:nvSpPr>
              <p:spPr bwMode="auto">
                <a:xfrm flipV="1">
                  <a:off x="2839" y="1536"/>
                  <a:ext cx="1" cy="136"/>
                </a:xfrm>
                <a:prstGeom prst="line">
                  <a:avLst/>
                </a:prstGeom>
                <a:noFill/>
                <a:ln w="25400">
                  <a:solidFill>
                    <a:schemeClr val="tx1"/>
                  </a:solidFill>
                  <a:round/>
                  <a:headEnd/>
                  <a:tailEnd/>
                </a:ln>
              </p:spPr>
              <p:txBody>
                <a:bodyPr/>
                <a:lstStyle/>
                <a:p>
                  <a:endParaRPr lang="en-US" sz="2100"/>
                </a:p>
              </p:txBody>
            </p:sp>
          </p:grpSp>
        </p:grpSp>
      </p:grpSp>
      <p:sp>
        <p:nvSpPr>
          <p:cNvPr id="277547" name="Rectangle 43"/>
          <p:cNvSpPr>
            <a:spLocks noChangeArrowheads="1"/>
          </p:cNvSpPr>
          <p:nvPr/>
        </p:nvSpPr>
        <p:spPr bwMode="auto">
          <a:xfrm>
            <a:off x="1" y="3074805"/>
            <a:ext cx="184731" cy="415498"/>
          </a:xfrm>
          <a:prstGeom prst="rect">
            <a:avLst/>
          </a:prstGeom>
          <a:noFill/>
          <a:ln w="12700">
            <a:noFill/>
            <a:miter lim="800000"/>
            <a:headEnd type="none" w="lg" len="med"/>
            <a:tailEnd type="none" w="lg" len="med"/>
          </a:ln>
          <a:effectLst/>
        </p:spPr>
        <p:txBody>
          <a:bodyPr wrap="none" anchor="ctr">
            <a:spAutoFit/>
          </a:bodyPr>
          <a:lstStyle/>
          <a:p>
            <a:endParaRPr lang="en-US" sz="2100"/>
          </a:p>
        </p:txBody>
      </p:sp>
      <p:sp>
        <p:nvSpPr>
          <p:cNvPr id="277549" name="Text Box 45"/>
          <p:cNvSpPr txBox="1">
            <a:spLocks noChangeArrowheads="1"/>
          </p:cNvSpPr>
          <p:nvPr/>
        </p:nvSpPr>
        <p:spPr bwMode="auto">
          <a:xfrm>
            <a:off x="3733800" y="4572000"/>
            <a:ext cx="2901756" cy="369332"/>
          </a:xfrm>
          <a:prstGeom prst="rect">
            <a:avLst/>
          </a:prstGeom>
          <a:noFill/>
          <a:ln w="12700">
            <a:noFill/>
            <a:miter lim="800000"/>
            <a:headEnd type="none" w="lg" len="med"/>
            <a:tailEnd type="none" w="lg" len="med"/>
          </a:ln>
          <a:effectLst/>
        </p:spPr>
        <p:txBody>
          <a:bodyPr wrap="none">
            <a:spAutoFit/>
          </a:bodyPr>
          <a:lstStyle/>
          <a:p>
            <a:r>
              <a:rPr lang="en-US" sz="1800" b="0" dirty="0"/>
              <a:t>d</a:t>
            </a:r>
            <a:r>
              <a:rPr lang="en-US" sz="1800" b="0" baseline="-25000" dirty="0"/>
              <a:t>c</a:t>
            </a:r>
            <a:r>
              <a:rPr lang="en-US" sz="1800" b="0" dirty="0"/>
              <a:t> is diameter of the collector</a:t>
            </a:r>
          </a:p>
        </p:txBody>
      </p:sp>
      <p:sp>
        <p:nvSpPr>
          <p:cNvPr id="277550" name="Text Box 46"/>
          <p:cNvSpPr txBox="1">
            <a:spLocks noChangeArrowheads="1"/>
          </p:cNvSpPr>
          <p:nvPr/>
        </p:nvSpPr>
        <p:spPr bwMode="auto">
          <a:xfrm>
            <a:off x="439341" y="3877866"/>
            <a:ext cx="2776538" cy="1061829"/>
          </a:xfrm>
          <a:prstGeom prst="rect">
            <a:avLst/>
          </a:prstGeom>
          <a:noFill/>
          <a:ln w="12700">
            <a:noFill/>
            <a:miter lim="800000"/>
            <a:headEnd type="none" w="lg" len="med"/>
            <a:tailEnd type="none" w="lg" len="med"/>
          </a:ln>
          <a:effectLst/>
        </p:spPr>
        <p:txBody>
          <a:bodyPr>
            <a:spAutoFit/>
          </a:bodyPr>
          <a:lstStyle/>
          <a:p>
            <a:r>
              <a:rPr lang="en-US" sz="2100" b="0"/>
              <a:t>Diffusion velocity is high when the particle diameter is ________.</a:t>
            </a:r>
          </a:p>
        </p:txBody>
      </p:sp>
      <p:sp>
        <p:nvSpPr>
          <p:cNvPr id="277551" name="Rectangle 47"/>
          <p:cNvSpPr>
            <a:spLocks noChangeArrowheads="1"/>
          </p:cNvSpPr>
          <p:nvPr/>
        </p:nvSpPr>
        <p:spPr bwMode="auto">
          <a:xfrm>
            <a:off x="1790701" y="4519612"/>
            <a:ext cx="769763" cy="415498"/>
          </a:xfrm>
          <a:prstGeom prst="rect">
            <a:avLst/>
          </a:prstGeom>
          <a:noFill/>
          <a:ln w="12700">
            <a:noFill/>
            <a:miter lim="800000"/>
            <a:headEnd type="none" w="lg" len="med"/>
            <a:tailEnd type="none" w="lg" len="med"/>
          </a:ln>
          <a:effectLst/>
        </p:spPr>
        <p:txBody>
          <a:bodyPr wrap="none">
            <a:spAutoFit/>
          </a:bodyPr>
          <a:lstStyle/>
          <a:p>
            <a:r>
              <a:rPr lang="en-US" sz="2100" b="0">
                <a:solidFill>
                  <a:schemeClr val="folHlink"/>
                </a:solidFill>
              </a:rPr>
              <a:t>small</a:t>
            </a: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895601" y="2844764"/>
            <a:ext cx="1777603" cy="370757"/>
          </a:xfrm>
          <a:prstGeom prst="rect">
            <a:avLst/>
          </a:prstGeom>
        </p:spPr>
      </p:pic>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564858" y="2205342"/>
            <a:ext cx="2130287" cy="470857"/>
          </a:xfrm>
          <a:prstGeom prst="rect">
            <a:avLst/>
          </a:prstGeom>
        </p:spPr>
      </p:pic>
      <p:pic>
        <p:nvPicPr>
          <p:cNvPr id="53" name="Picture 52">
            <a:extLst>
              <a:ext uri="{FF2B5EF4-FFF2-40B4-BE49-F238E27FC236}">
                <a16:creationId xmlns:a16="http://schemas.microsoft.com/office/drawing/2014/main" id="{E66E7C11-2752-4935-8B41-1AD666172E76}"/>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71110" y="5117307"/>
            <a:ext cx="833828" cy="469028"/>
          </a:xfrm>
          <a:prstGeom prst="rect">
            <a:avLst/>
          </a:prstGeom>
        </p:spPr>
      </p:pic>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26572" y="5117306"/>
            <a:ext cx="1603428" cy="43085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51"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464.192"/>
  <p:tag name="LATEXADDIN" val="\documentclass{article}&#10;\usepackage{amsmath}&#10;\pagestyle{empty}&#10;\begin{document}&#10;&#10;$${\rm Re} = \frac{V l}{\n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569.1788"/>
  <p:tag name="LATEXADDIN" val="\documentclass{article}&#10;\usepackage{amsmath}&#10;\pagestyle{empty}&#10;\begin{document}&#10;&#10;$$W = \frac{V^2 l \rho}{\sigma}$$&#10;&#10;&#10;\end{document}"/>
  <p:tag name="IGUANATEXSIZE" val="24"/>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78.7027"/>
  <p:tag name="LATEXADDIN" val="\documentclass{article}&#10;\usepackage{amsmath}&#10;\pagestyle{empty}&#10;\begin{document}&#10;&#10;$${\rm f}_\sigma = \frac{\sigma}{l^2}$$&#10;&#10;&#10;\end{document}"/>
  <p:tag name="IGUANATEXSIZE" val="24"/>
  <p:tag name="IGUANATEXCURSOR" val="12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10.9487"/>
  <p:tag name="LATEXADDIN" val="\documentclass{article}&#10;\usepackage{amsmath}&#10;\pagestyle{empty}&#10;\begin{document}&#10;&#10;$$M = \frac{V}{c}$$&#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522.6846"/>
  <p:tag name="LATEXADDIN" val="\documentclass{article}&#10;\usepackage{amsmath}&#10;\pagestyle{empty}&#10;\begin{document}&#10;&#10;$${\rm f}_{E_v} = \frac{\rho c^2}{l}$$&#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86.1642"/>
  <p:tag name="LATEXADDIN" val="\documentclass{article}&#10;\usepackage{amsmath}&#10;\pagestyle{empty}&#10;\begin{document}&#10;&#10;$$\left( \Delta p + \rho g \Delta z \right)$$&#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89.4638"/>
  <p:tag name="ORIGINALWIDTH" val="764.9044"/>
  <p:tag name="LATEXADDIN" val="\documentclass{article}&#10;\usepackage{amsmath}&#10;\pagestyle{empty}&#10;\begin{document}&#10;&#10;$${\rm C}_p = \frac{- 2 \left( \Delta p \right)}{\rho V^2}$$&#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81.2149"/>
  <p:tag name="ORIGINALWIDTH" val="654.6682"/>
  <p:tag name="LATEXADDIN" val="\documentclass{article}&#10;\usepackage{amsmath}&#10;\pagestyle{empty}&#10;\begin{document}&#10;&#10;$${\rm C}_d = \frac{2 {\rm Drag}}{\rho V^2 A}$$&#10;&#10;&#10;\end{document}"/>
  <p:tag name="IGUANATEXSIZE" val="24"/>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436.5609"/>
  <p:tag name="LATEXADDIN" val="\documentclass{article}&#10;\usepackage{amsmath}&#10;\pagestyle{empty}&#10;\begin{document}&#10;&#10;${{\rm{f}}_u} = \mu \frac{V}{{{l^2}}} $&#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381.8033"/>
  <p:tag name="LATEXADDIN" val="\documentclass{article}&#10;\usepackage{amsmath}&#10;\pagestyle{empty}&#10;\begin{document}&#10;&#10;${{\rm{f}}_g} = \rho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082.115"/>
  <p:tag name="LATEXADDIN" val="\documentclass{article}&#10;\usepackage{amsmath}&#10;\pagestyle{empty}&#10;\begin{document}&#10;&#10;$$v_{\rm g} = \frac{\left( \rho_p - \rho_w \right) g D_P^2}{18 \m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41.9572"/>
  <p:tag name="ORIGINALWIDTH" val="2060.742"/>
  <p:tag name="LATEXADDIN" val="\documentclass{article}&#10;\usepackage{amsmath}&#10;\pagestyle{empty}&#10;\begin{document}&#10;&#10;$${\rm Re} = \frac{\left( 2.8 \cdot 10^{- 3} {\rm \frac{m}{s}} \right)&#10;\left( 0.7 \cdot 10^{- 3} \, {\rm m} \right)}&#10;{\left( 10^{- 6} {\rm \frac{m^2}{s}} \right)} = 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4.7131"/>
  <p:tag name="ORIGINALWIDTH" val="455.943"/>
  <p:tag name="LATEXADDIN" val="\documentclass{article}&#10;\usepackage{amsmath}&#10;\pagestyle{empty}&#10;\begin{document}&#10;&#10;$$\Pi_{\rm g} = \frac{f_g}{f_\mu}$$&#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44.4695"/>
  <p:tag name="ORIGINALWIDTH" val="456.6929"/>
  <p:tag name="LATEXADDIN" val="\documentclass{article}&#10;\usepackage{amsmath}&#10;\pagestyle{empty}&#10;\begin{document}&#10;&#10;$$\Pi_{\rm g} = \frac{v_g}{V_0}$$&#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46.4567"/>
  <p:tag name="ORIGINALWIDTH" val="596.1754"/>
  <p:tag name="LATEXADDIN" val="\documentclass{article}&#10;\usepackage{amsmath}&#10;\pagestyle{empty}&#10;\begin{document}&#10;&#10;$$\Pi_{\rm g} = \frac{\Delta \rho g}{\mu \frac{V_{Fi}}{D_P^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114.361"/>
  <p:tag name="LATEXADDIN" val="\documentclass{article}&#10;\usepackage{amsmath}&#10;\pagestyle{empty}&#10;\begin{document}&#10;&#10;$$\Pi_{\rm g} = \frac{\left( \rho_p - \rho_w \right) g D_P^2}{18 \mu V_{F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114.361"/>
  <p:tag name="LATEXADDIN" val="\documentclass{article}&#10;\usepackage{amsmath}&#10;\pagestyle{empty}&#10;\begin{document}&#10;&#10;$$\Pi_{\rm g} = \frac{\left( \rho_p - \rho_w \right) g D_P^2}{\mu V_{F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73.7158"/>
  <p:tag name="ORIGINALWIDTH" val="1312.336"/>
  <p:tag name="LATEXADDIN" val="\documentclass{article}&#10;\usepackage{amsmath}&#10;\pagestyle{empty}&#10;\begin{document}&#10;&#10;$$v_{Diffusion} \propto \frac{D_{Molecular}}{d_c}$$&#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08.9613"/>
  <p:tag name="ORIGINALWIDTH" val="1397.825"/>
  <p:tag name="LATEXADDIN" val="\documentclass{article}&#10;\usepackage{amsmath}&#10;\pagestyle{empty}&#10;\begin{document}&#10;&#10;$$D_{Molecular} = \frac{k_B T}{3 \pi \mu d_p} \left[ \frac{L^2}{T}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55.943"/>
  <p:tag name="LATEXADDIN" val="\documentclass{article}&#10;\usepackage{amsmath}&#10;\pagestyle{empty}&#10;\begin{document}&#10;&#10;$${\rm f}_u = \mu \frac{V}{l^2}$$&#10;&#10;&#10;\end{document}"/>
  <p:tag name="IGUANATEXSIZE" val="24"/>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1052.119"/>
  <p:tag name="LATEXADDIN" val="\documentclass{article}&#10;\usepackage{amsmath}&#10;\pagestyle{empty}&#10;\begin{document}&#10;&#10;$$\Pi_{\rm Br} = \frac{k_B T}{3 \pi \mu d_P V_{Fi} d_c}$$&#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625.797"/>
  <p:tag name="LATEXADDIN" val="\documentclass{article}&#10;\usepackage{amsmath}&#10;\pagestyle{empty}&#10;\begin{document}&#10;&#10;$$\Pi_z (z,d_c) = \frac{3 (1 - \phi_{Por})}{2 \ln(10)} \left( \frac{z}{d_c}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137.2328"/>
  <p:tag name="LATEXADDIN" val="\documentclass{article}&#10;\usepackage{amsmath}&#10;\usepackage{xcolor}&#10;\pagestyle{empty}&#10;\begin{document}&#10;&#10;\definecolor{Monred}{RGB}{172,0,0}&#10;&#10;$${\rm \Pi_g}$$&#10;&#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74.6906"/>
  <p:tag name="LATEXADDIN" val="\documentclass{article}&#10;\usepackage{amsmath}&#10;\usepackage{xcolor}&#10;\pagestyle{empty}&#10;\begin{document}&#10;&#10;\definecolor{Monred}{RGB}{172,0,0}&#10;&#10;$$\textcolor{Monred}{&#10;  \Pi_R = \frac{d_p}{d_c}&#10;}$$&#10;&#10;&#10;\end{document}"/>
  <p:tag name="IGUANATEXSIZE" val="20"/>
  <p:tag name="IGUANATEXCURSOR" val="150"/>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443.9445"/>
  <p:tag name="LATEXADDIN" val="\documentclass{article}&#10;\usepackage{amsmath}&#10;\usepackage{xcolor}&#10;\pagestyle{empty}&#10;\begin{document}&#10;&#10;\definecolor{Monred}{RGB}{172,0,0}&#10;&#10;$$\textcolor{Monred}{&#10;  \Pi_z = \frac{z}{d_c}&#10;}$$&#10;&#10;&#10;\end{document}"/>
  <p:tag name="IGUANATEXSIZE" val="20"/>
  <p:tag name="IGUANATEXCURSOR" val="158"/>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628.047"/>
  <p:tag name="LATEXADDIN" val="\documentclass{article}&#10;\usepackage{amsmath}&#10;\pagestyle{empty}&#10;\begin{document}&#10;&#10;$$pC^\ast = \alpha f \left( \Pi_R, \Pi_z, \phi, \Pi_{\rm g}, \Pi_{\rm Br}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572.553"/>
  <p:tag name="LATEXADDIN" val="\documentclass{article}&#10;\usepackage{amsmath}&#10;\pagestyle{empty}&#10;\begin{document}&#10;&#10;$$pC^\ast = \alpha \Pi_z f \left( \Pi_R, \phi, \Pi_{\rm g}, \Pi_{\rm Br}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934.758"/>
  <p:tag name="ORIGINALWIDTH" val="701.1624"/>
  <p:tag name="LATEXADDIN" val="\documentclass{article}&#10;\usepackage{amsmath}&#10;\pagestyle{empty}&#10;\begin{document}&#10;&#10;$$\begin{array}{l}&#10;\rho_p = 1040 \, {\rm \frac{kg}{m^3}}&#10;\\ \\&#10;V_a = 1.8 \, {\rm \frac{mm}{s}}&#10;\\ \\&#10;T = 293 {\rm K}&#10;\\ \\&#10;z = 20 {\rm cm}&#10;\\ \\&#10;d_c = 0.5 {\rm mm}&#10;\\ \\&#10;\alpha = 1&#10;\\ \\&#10;\phi = 0.4&#10;\end{array}$$&#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934.758"/>
  <p:tag name="ORIGINALWIDTH" val="701.1624"/>
  <p:tag name="LATEXADDIN" val="\documentclass{article}&#10;\usepackage{amsmath}&#10;\pagestyle{empty}&#10;\begin{document}&#10;&#10;$$\begin{array}{l}&#10;\rho_p = 2650 \, {\rm \frac{kg}{m^3}}&#10;\\ \\&#10;V_a = 1.8 \, {\rm \frac{mm}{s}}&#10;\\ \\&#10;T = 293 {\rm K}&#10;\\ \\&#10;z = 20 {\rm cm}&#10;\\ \\&#10;d_c = 0.5 {\rm mm}&#10;\\ \\&#10;\alpha = 1&#10;\\ \\&#10;\phi = 0.4&#10;\end{array}$$&#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875.1406"/>
  <p:tag name="LATEXADDIN" val="\documentclass{article}&#10;\usepackage{amsmath}&#10;\pagestyle{empty}&#10;\begin{document}&#10;&#10;$$G_{CS} \theta = \sqrt{ \frac{g h_e \theta}{\nu} }$$&#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57.4803"/>
  <p:tag name="ORIGINALWIDTH" val="1395.575"/>
  <p:tag name="LATEXADDIN" val="\documentclass{article}&#10;\usepackage{amsmath}&#10;\pagestyle{empty}&#10;\begin{document}&#10;&#10;$$C_{pore}^{\ast_{U}} = 1 - 2 \alpha \Pi_D + \alpha \Pi_D^2 $$&#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259.843"/>
  <p:tag name="LATEXADDIN" val="\documentclass{article}&#10;\usepackage{amsmath}&#10;\pagestyle{empty}&#10;\begin{document}&#10;&#10;$$C_{Pore}^\ast = \left( \frac{D_C - D_P}{D_C} \right)^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326.9591"/>
  <p:tag name="ORIGINALWIDTH" val="1629.546"/>
  <p:tag name="LATEXADDIN" val="\documentclass{article}&#10;\usepackage{amsmath}&#10;\pagestyle{empty}&#10;\begin{document}&#10;&#10;$$C_{Filter}^\ast = \left( \frac{D_C - D_P}{D_C} \right)^{2 N_{Pores}}$$&#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94.9756"/>
  <p:tag name="LATEXADDIN" val="\documentclass{article}&#10;\usepackage{amsmath}&#10;\usepackage{xcolor}&#10;\pagestyle{empty}&#10;\begin{document}&#10;&#10;\definecolor{Monred}{RGB}{172,0,0}&#10;&#10;&#10;$${\rm \Pi_{Br}}$$&#10;&#10;\end{document}"/>
  <p:tag name="IGUANATEXSIZE" val="20"/>
  <p:tag name="IGUANATEXCURSOR" val="153"/>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388.4514"/>
  <p:tag name="ORIGINALWIDTH" val="1322.835"/>
  <p:tag name="LATEXADDIN" val="\documentclass{article}&#10;\usepackage{amsmath}&#10;\pagestyle{empty}&#10;\begin{document}&#10;&#10;&#10;$$N_{Pores} = \frac{\ln(C_{Filter}^\ast)}{2 \ln\left( \frac{D_C - D_P}{D_C} \right)}$$&#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340.4574"/>
  <p:tag name="ORIGINALWIDTH" val="1281.59"/>
  <p:tag name="LATEXADDIN" val="\documentclass{article}&#10;\usepackage{amsmath}&#10;\pagestyle{empty}&#10;\begin{document}&#10;&#10;$$C_{Pore}^\ast = \frac{\frac{\pi}{4} \left( D_C - D_P \right)^2}{\frac{\pi}{4} D_C^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326.2092"/>
  <p:tag name="ORIGINALWIDTH" val="1259.843"/>
  <p:tag name="LATEXADDIN" val="\documentclass{article}&#10;\usepackage{amsmath}&#10;\pagestyle{empty}&#10;\begin{document}&#10;&#10;$$C_{Pore}^\ast = \left( \frac{D_C - D_P}{D_C} \right)^2$$&#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4.1395"/>
  <p:tag name="LATEXADDIN" val="\documentclass{article}&#10;\usepackage{amsmath}&#10;\pagestyle{empty}&#10;\begin{document}&#10;&#10;$$pC_i^\ast = \alpha \Pi_z f( d_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49.9813"/>
  <p:tag name="ORIGINALWIDTH" val="932.8834"/>
  <p:tag name="LATEXADDIN" val="\documentclass{article}&#10;\usepackage{amsmath}&#10;\pagestyle{empty}&#10;\begin{document}&#10;&#10;$$C_i = C_{0_i} \cdot 10^{- pC_i^\as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48.4814"/>
  <p:tag name="ORIGINALWIDTH" val="1174.353"/>
  <p:tag name="LATEXADDIN" val="\documentclass{article}&#10;\usepackage{amsmath}&#10;\pagestyle{empty}&#10;\begin{document}&#10;&#10;$$C_i = C_{0_i} \cdot 10^{- \alpha \Pi_z f( d_i)}$$&#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1265.092"/>
  <p:tag name="LATEXADDIN" val="\documentclass{article}&#10;\usepackage{amsmath}&#10;\pagestyle{empty}&#10;\begin{document}&#10;&#10;$$pC^\ast = - \log &#10;\left( \frac{\sum \limits_{i = 0}^n {C_i} }{\sum \limits_{i = 0}^n {C_{0_i}} }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806.524"/>
  <p:tag name="ORIGINALWIDTH" val="800.15"/>
  <p:tag name="LATEXADDIN" val="\documentclass{article}&#10;\usepackage{amsmath}&#10;\pagestyle{empty}&#10;\begin{document}&#10;&#10;$$\begin{array}{l}&#10;h_{\rm f} = \frac{32 \mu \theta V^2}{\rho g D^2}&#10;\\ \\&#10;\bar \varepsilon = \frac{g h_f}{\theta}&#10;\\ \\&#10;G_{CS} = \sqrt{ \frac{\bar \varepsilon}{\nu} } &#10;\\ \\&#10;\theta = \frac{L}{V}&#10;\\ \\&#10;G_{CS} = 4 \sqrt 2 \frac{V}{D}&#10;\\ \\&#10;G_{CS} \theta  = 4 \sqrt 2 \frac{L}{D}&#10;\end{array}$$&#10;&#10;&#10;\end{document}"/>
  <p:tag name="IGUANATEXSIZE" val="20"/>
  <p:tag name="IGUANATEXCURSOR" val="325"/>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55.718"/>
  <p:tag name="ORIGINALWIDTH" val="1140.607"/>
  <p:tag name="LATEXADDIN" val="\documentclass{article}&#10;\usepackage{amsmath}&#10;\usepackage{xcolor}&#10;\pagestyle{empty}&#10;\begin{document}&#10;&#10;\definecolor{Monred}{RGB}{172,0,0}&#10;&#10;$$\frac{20 \, {\rm cm}}{0.2 \, {\rm mm}} 4 \sqrt{2} = 0.5657$$&#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305.9617"/>
  <p:tag name="ORIGINALWIDTH" val="2383.202"/>
  <p:tag name="LATEXADDIN" val="\documentclass{article}&#10;\usepackage{amsmath}&#10;\pagestyle{empty}&#10;\begin{document}&#10;&#10;$$V_{Bw} = \frac{\phi_{FiSandBw}^3 g D_{60}^2}{36 k \nu \left( 1 - \phi_{FiSandBw} \right)} &#10;\left( \frac{\rho_{Sand}}{\rho_{Water}} - 1 \righ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477.6903"/>
  <p:tag name="LATEXADDIN" val="\documentclass{article}&#10;\usepackage{amsmath}&#10;\pagestyle{empty}&#10;\begin{document}&#10;&#10;$${\rm f}_i = \rho \frac{V^2}{l} $$&#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75.2156"/>
  <p:tag name="ORIGINALWIDTH" val="1609.299"/>
  <p:tag name="LATEXADDIN" val="\documentclass{article}&#10;\usepackage{amsmath}&#10;\pagestyle{empty}&#10;\begin{document}&#10;&#10;$$\phi_{FiSandBw} = 1 - \frac{1 - \phi_{FiSand}}{\Pi_{FiBw}}$$&#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419.1976"/>
  <p:tag name="ORIGINALWIDTH" val="4031.496"/>
  <p:tag name="LATEXADDIN" val="\documentclass{article}&#10;\usepackage{amsmath}&#10;\usepackage{xcolor}&#10;\pagestyle{empty}&#10;\begin{document}&#10;&#10;\definecolor{Monred}{RGB}{172,0,0}&#10;&#10;$$V_{MinFluidization} = \Pi_{FiExpansion} &#10;\frac{ \left( \frac{\varepsilon_{FiSand} - 1}{\Pi_{FiExpansion}} + 1 \right)^3 &#10;g D_{Sand}^2} &#10;{36 k \nu \left( 1 - \varepsilon_{FiSand} \right)} &#10;\left( \frac{\rho_{Sand}}{\rho_{Water}} - 1 \right)$$&#10;&#10;&#10;\end{document}"/>
  <p:tag name="IGUANATEXSIZE" val="20"/>
  <p:tag name="IGUANATEXCURSOR" val="380"/>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324.334"/>
  <p:tag name="ORIGINALWIDTH" val="3653.543"/>
  <p:tag name="LATEXADDIN" val="\documentclass{article}&#10;\usepackage{amsmath}&#10;\pagestyle{empty}&#10;\begin{document}&#10;&#10;$$\begin{array}{l}&#10;\rlap{--} V_0 = \left( L1_0 - v_{BW}\Delta t_{vent} + L2 + L3_0 \right) A_{Siphon}&#10;\\ \\&#10;\rlap{--} V_0 = \left( H_2 - H_3 - HL_{Siphon} - v_{BW}\Delta t_{vent} + L2 + H_2 - H_3 \right) A_{Siphon}&#10;\\ \\&#10;\rlap{--} V_0 = \left( 2 H_2 - 2 H_3 - HL_{Siphon}  - v_{BW}\Delta t_{vent} + L2 \right) A_{Siphon}&#10;\\ \\&#10;\rlap{--} V_1 = \left( H_1 - H_3 + L2 + H_1 + H_2 - H_3 \right) A_{Siphon}&#10;\\ \\&#10;\rlap{--} V_1 = \left( 2 H_1 - 2 H_3 + L2 + H_2 \right) A_{Siphon}&#10;\end{array}$$&#10;&#10;&#10;\end{document}"/>
  <p:tag name="IGUANATEXSIZE" val="20"/>
  <p:tag name="IGUANATEXCURSOR" val="378"/>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72.9659"/>
  <p:tag name="ORIGINALWIDTH" val="574.4282"/>
  <p:tag name="LATEXADDIN" val="\documentclass{article}&#10;\usepackage{amsmath}&#10;\pagestyle{empty}&#10;\begin{document}&#10;&#10;$$\rlap{--} V_1 = \frac{P_0 \rlap{--} V_0}{P_1}$$&#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553.4308"/>
  <p:tag name="LATEXADDIN" val="\documentclass{article}&#10;\usepackage{amsmath}&#10;\pagestyle{empty}&#10;\begin{document}&#10;&#10;$$P_0 = P_{atm} $$&#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988.3765"/>
  <p:tag name="LATEXADDIN" val="\documentclass{article}&#10;\usepackage{amsmath}&#10;\pagestyle{empty}&#10;\begin{document}&#10;&#10;&#10;$$P_1 = P_{atm} + \rho g H_1$$&#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4187.477"/>
  <p:tag name="LATEXADDIN" val="\documentclass{article}&#10;\usepackage{amsmath}&#10;\pagestyle{empty}&#10;\begin{document}&#10;&#10;$$\left( 2 H_1 - 2 H_3 + L2 + H_2 \right) = &#10;\frac{P_{atm} \left(2 H_2 - 2 H_3 - HL_{Siphon}  - v_{BW}\Delta t_{vent} + L2 \right)}{P_{atm} + \rho g H_1}$$&#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16.4229"/>
  <p:tag name="LATEXADDIN" val="\documentclass{article}&#10;\usepackage{amsmath}&#10;\pagestyle{empty}&#10;\begin{document}&#10;&#10;$$P \rlap{--} V = n R T$$&#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674.9156"/>
  <p:tag name="LATEXADDIN" val="\documentclass{article}&#10;\usepackage{amsmath}&#10;\pagestyle{empty}&#10;\begin{document}&#10;&#10;$$P_0 \rlap{--} V_0 = P_1 \rlap{--} V_1$$&#10;&#10;&#10;\end{document}"/>
  <p:tag name="IGUANATEXSIZE" val="20"/>
  <p:tag name="IGUANATEXCURSOR" val="79"/>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489.314"/>
  <p:tag name="LATEXADDIN" val="\documentclass{article}&#10;\usepackage{amsmath}&#10;\usepackage{xcolor}&#10;\pagestyle{empty}&#10;\begin{document}&#10;&#10;\definecolor{Monred}{RGB}{172,0,0}&#10;&#10;$$H_1 - L1_1 + L3_1 - H_1 = H_2$$&#10;&#10;&#10;\end{document}"/>
  <p:tag name="IGUANATEXSIZE" val="20"/>
  <p:tag name="IGUANATEXCURSOR" val="170"/>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82.7147"/>
  <p:tag name="ORIGINALWIDTH" val="528.684"/>
  <p:tag name="LATEXADDIN" val="\documentclass{article}&#10;\usepackage{amsmath}&#10;\pagestyle{empty}&#10;\begin{document}&#10;&#10;$${\rm Re} = \frac{\rho V l}{\mu}$$&#10;&#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959.1301"/>
  <p:tag name="LATEXADDIN" val="\documentclass{article}&#10;\usepackage{amsmath}&#10;\usepackage{xcolor}&#10;\pagestyle{empty}&#10;\begin{document}&#10;&#10;\definecolor{Monred}{RGB}{172,0,0}&#10;&#10;$$ - L1_1 + L3_1 = H_2$$&#10;&#10;&#10;\end{document}"/>
  <p:tag name="IGUANATEXSIZE" val="20"/>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863.892"/>
  <p:tag name="LATEXADDIN" val="\documentclass{article}&#10;\usepackage{amsmath}&#10;\usepackage{xcolor}&#10;\pagestyle{empty}&#10;\begin{document}&#10;&#10;\definecolor{Monred}{RGB}{172,0,0}&#10;&#10;$$L3_1 = H_2 + L1_1$$&#10;&#10;&#10;\end{document}"/>
  <p:tag name="IGUANATEXSIZE" val="20"/>
  <p:tag name="IGUANATEXCURSOR" val="158"/>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94.7131"/>
  <p:tag name="ORIGINALWIDTH" val="2316.46"/>
  <p:tag name="LATEXADDIN" val="\documentclass{article}&#10;\usepackage{amsmath}&#10;\pagestyle{empty}&#10;\begin{document}&#10;&#10;$$H_3 = \frac{\left( H_2 - HL_{Siphon} - v_{BW}\Delta t_{vent} \right) P_{atm}}{\rho g \left( L2 + H_2 \right) + 2 P_{atm}}$$&#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344.9568"/>
  <p:tag name="ORIGINALWIDTH" val="2687.664"/>
  <p:tag name="LATEXADDIN" val="\documentclass{article}&#10;\usepackage{amsmath}&#10;\usepackage{xcolor}&#10;\pagestyle{empty}&#10;\begin{document}&#10;&#10;\definecolor{Monred}{RGB}{172,0,0}&#10;&#10;$$H_3 = \frac{\left( H_2 - HL_{Siphon} \right)}{\frac{\rho g \left( L2 + H_2 \right)}{P_{atm}} + 2} = \frac{\left( H_2 - HL_{Siphon} \right) P_{atm}} {\rho g \left( L2 + H_2 \right) + 2 P_{atm}}$$&#10;&#10;&#10;\end{document}"/>
  <p:tag name="IGUANATEXSIZE" val="20"/>
  <p:tag name="IGUANATEXCURSOR" val="333"/>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3440.57"/>
  <p:tag name="LATEXADDIN" val="\documentclass{article}&#10;\usepackage{amsmath}&#10;\pagestyle{empty}&#10;\begin{document}&#10;&#10;$$\left( L2 + H_2 \right) = &#10;\frac{P_{atm} \left( 2 H_2 - 2 H_3 - HL_{Siphon} - v_{BW}\Delta t_{vent} + L2 \right)}{P_{atm} + \rho g H_3}$$&#10;&#10;&#10;\end{document}"/>
  <p:tag name="IGUANATEXSIZE" val="20"/>
  <p:tag name="IGUANATEXCURSOR" val="183"/>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2029.246"/>
  <p:tag name="LATEXADDIN" val="\documentclass{article}&#10;\usepackage{amsmath}&#10;\pagestyle{empty}&#10;\begin{document}&#10;&#10;$$H_3 = \frac{\left( H_2 - HL_{Siphon} - v_{BW}\Delta t_{vent}\right)}{\frac{\rho g}{P_{atm_{min}}} \left( L2 + H_2 \right) + 2}$$&#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90.2137"/>
  <p:tag name="ORIGINALWIDTH" val="4187.477"/>
  <p:tag name="LATEXADDIN" val="\documentclass{article}&#10;\usepackage{amsmath}&#10;\pagestyle{empty}&#10;\begin{document}&#10;&#10;$$\left( 2 H_1 - 2 H_3 + L2 + H_2 \right) = &#10;\frac{P_{atm} \left(2 H_2 - 2 H_3 - HL_{Siphon}  - v_{BW}\Delta t_{vent} + L2 \right)}{P_{atm} + \rho g H_1}$$&#10;&#10;&#10;\end{document}"/>
  <p:tag name="IGUANATEXSIZE" val="20"/>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2029.246"/>
  <p:tag name="LATEXADDIN" val="\documentclass{article}&#10;\usepackage{amsmath}&#10;\pagestyle{empty}&#10;\begin{document}&#10;&#10;$$H_3 = \frac{\left( H_2 - HL_{Siphon} - v_{BW}\Delta t_{vent}\right)}{\frac{\rho g}{P_{atm_{min}}} \left( L2 + H_2 \right) + 2}$$&#10;&#10;&#10;\end{document}"/>
  <p:tag name="IGUANATEXSIZE" val="20"/>
  <p:tag name="IGUANATEXCURSOR" val="143"/>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81.665"/>
  <p:tag name="LATEXADDIN" val="\documentclass{article}&#10;\usepackage{amsmath}&#10;\pagestyle{empty}&#10;\begin{document}&#10;&#10;$$H_2 = InletBoxOverflowWeir_z - SiphonOutlet_z  $$&#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92.164"/>
  <p:tag name="LATEXADDIN" val="\documentclass{article}&#10;\usepackage{amsmath}&#10;\pagestyle{empty}&#10;\begin{document}&#10;&#10;$$H_3 = InletBoxOverflowWeir_z - SiphonInvert_z  $$&#10;&#10;&#10;\end{document}"/>
  <p:tag name="IGUANATEXSIZE" val="20"/>
  <p:tag name="IGUANATEXCURSOR" val="12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56.468"/>
  <p:tag name="ORIGINALWIDTH" val="455.943"/>
  <p:tag name="LATEXADDIN" val="\documentclass{article}&#10;\usepackage{amsmath}&#10;\pagestyle{empty}&#10;\begin{document}&#10;&#10;$${\rm f}_u = \mu \frac{V}{l^2}$$&#10;&#10;&#10;\end{document}"/>
  <p:tag name="IGUANATEXSIZE" val="24"/>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691.414"/>
  <p:tag name="LATEXADDIN" val="\documentclass{article}&#10;\usepackage{amsmath}&#10;\pagestyle{empty}&#10;\begin{document}&#10;&#10;$$SiphonInvert_z = InletBoxOverflowWeir_z - H_3  $$&#10;&#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1556.805"/>
  <p:tag name="LATEXADDIN" val="\documentclass{article}&#10;\usepackage{amsmath}&#10;\pagestyle{empty}&#10;\begin{document}&#10;&#10;$$H_3 = \frac{\left( H_2 - HL_{Siphon} \right)}{\frac{\rho g}{P_{atm_{min}}} \left( L2 + H_2 \right) + 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04.6869"/>
  <p:tag name="LATEXADDIN" val="\documentclass{article}&#10;\usepackage{amsmath}&#10;\pagestyle{empty}&#10;\begin{document}&#10;&#10;$${\rm Fr} = \frac{V}{\sqrt{g l}}$$&#10;&#10;&#10;\end{document}"/>
  <p:tag name="IGUANATEXSIZE" val="24"/>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81.7023"/>
  <p:tag name="LATEXADDIN" val="\documentclass{article}&#10;\usepackage{amsmath}&#10;\pagestyle{empty}&#10;\begin{document}&#10;&#10;$${\rm f}_g = \rho g$$&#10;&#10;&#10;\end{document}"/>
  <p:tag name="IGUANATEXSIZE" val="24"/>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Monroe's Lectures</Template>
  <TotalTime>95328</TotalTime>
  <Words>3943</Words>
  <Application>Microsoft Office PowerPoint</Application>
  <PresentationFormat>On-screen Show (4:3)</PresentationFormat>
  <Paragraphs>541</Paragraphs>
  <Slides>70</Slides>
  <Notes>51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83" baseType="lpstr">
      <vt:lpstr>Arial</vt:lpstr>
      <vt:lpstr>Book Antiqua</vt:lpstr>
      <vt:lpstr>Calibri</vt:lpstr>
      <vt:lpstr>Cambria Math</vt:lpstr>
      <vt:lpstr>Candara</vt:lpstr>
      <vt:lpstr>Century Gothic</vt:lpstr>
      <vt:lpstr>Helvetica</vt:lpstr>
      <vt:lpstr>Symbol</vt:lpstr>
      <vt:lpstr>Times New Roman</vt:lpstr>
      <vt:lpstr>Wingdings</vt:lpstr>
      <vt:lpstr>Lectures</vt:lpstr>
      <vt:lpstr>Equation</vt:lpstr>
      <vt:lpstr>Mathcad</vt:lpstr>
      <vt:lpstr>Contact Points</vt:lpstr>
      <vt:lpstr>Polymer Accumulation in a Pore</vt:lpstr>
      <vt:lpstr>Particle Removal Mechanisms in Filters</vt:lpstr>
      <vt:lpstr>Filtration Performance: Dimensional Analysis</vt:lpstr>
      <vt:lpstr>What is the Reynolds number for filtration flow?</vt:lpstr>
      <vt:lpstr>Choose viscosity!</vt:lpstr>
      <vt:lpstr>Dimensionless Force Ratios</vt:lpstr>
      <vt:lpstr>Gravity</vt:lpstr>
      <vt:lpstr>Diffusion (Brownian Motion)</vt:lpstr>
      <vt:lpstr>Geometric Parameters</vt:lpstr>
      <vt:lpstr>Write the functional relationship</vt:lpstr>
      <vt:lpstr>Filtration Model Limitations</vt:lpstr>
      <vt:lpstr>Stacked Rapid Sand Filter predicted performance for biological particle</vt:lpstr>
      <vt:lpstr>Stacked Rapid Sand Filter predicted performance for inorganic particle</vt:lpstr>
      <vt:lpstr>StaRS and Fractal Flocs predicted performance</vt:lpstr>
      <vt:lpstr>Filter as Flocculator?</vt:lpstr>
      <vt:lpstr>Fraction of particles that make it through a constriction</vt:lpstr>
      <vt:lpstr>Small particles slip through a small restriction</vt:lpstr>
      <vt:lpstr>A series of restrictions takes a toll on even the small particles</vt:lpstr>
      <vt:lpstr>Tiny (or slippery) bad guys sneak through all the security</vt:lpstr>
      <vt:lpstr>References</vt:lpstr>
      <vt:lpstr>Interception assuming uniform velocity through cross sections </vt:lpstr>
      <vt:lpstr>What could cause slippery particles (with too few nanoparticles)?</vt:lpstr>
      <vt:lpstr>Flocs on their way to the filter</vt:lpstr>
      <vt:lpstr>Floc removal efficiency increases rapidly with floc size</vt:lpstr>
      <vt:lpstr>Filtration of mixed particle sizes</vt:lpstr>
      <vt:lpstr>Methods to improve Rapid Sand Filter Performance</vt:lpstr>
      <vt:lpstr>Flocculation may be a significant mechanism inside a filter</vt:lpstr>
      <vt:lpstr>StaRS Design Guidelines</vt:lpstr>
      <vt:lpstr>Graphing Filter Performance</vt:lpstr>
      <vt:lpstr>Developing a Filtration Model</vt:lpstr>
      <vt:lpstr>London van der Waals</vt:lpstr>
      <vt:lpstr>What about Electrostatic repulsion/attraction?</vt:lpstr>
      <vt:lpstr>Numerical Models</vt:lpstr>
      <vt:lpstr>Filtration Model</vt:lpstr>
      <vt:lpstr>Transport Equations</vt:lpstr>
      <vt:lpstr>Slow Sand Filtration Mechanisms</vt:lpstr>
      <vt:lpstr>Typical Performance of SSF Fed Cayuga Lake Water</vt:lpstr>
      <vt:lpstr>Particle Removal by Size</vt:lpstr>
      <vt:lpstr>E. coli Removal as a Function of Time and Al Application Rate </vt:lpstr>
      <vt:lpstr>Slow Sand Filtration Predictions</vt:lpstr>
      <vt:lpstr>How deep must a filter (SSF) be to remove 99.9999% of bacteria?</vt:lpstr>
      <vt:lpstr>Head Loss Produced by Aluminum in SSF</vt:lpstr>
      <vt:lpstr>Cayuga Lake Seston Extract</vt:lpstr>
      <vt:lpstr>Seston Extract Analysis</vt:lpstr>
      <vt:lpstr>Aluminum feed methods</vt:lpstr>
      <vt:lpstr>Performance Deterioration after Al feed stops?</vt:lpstr>
      <vt:lpstr>Sticky Media vs. Sticky Particles</vt:lpstr>
      <vt:lpstr>“BioSand” (Intermittent SSF – ISSF) Performance</vt:lpstr>
      <vt:lpstr>The “BioSand” Filter Craze</vt:lpstr>
      <vt:lpstr>Intermittent Slow Sand Filter Performance</vt:lpstr>
      <vt:lpstr>Field Performance ISSF</vt:lpstr>
      <vt:lpstr>PowerPoint Presentation</vt:lpstr>
      <vt:lpstr>Potters for Peace Pots</vt:lpstr>
      <vt:lpstr>Filter range of applicability  The “if it is dirty, filter it” Myth</vt:lpstr>
      <vt:lpstr>Filters Galore</vt:lpstr>
      <vt:lpstr>Filtration with pores partially filled with Aluminum Hydroxide</vt:lpstr>
      <vt:lpstr>Filtration with pores partially filled with Aluminum Hydroxide</vt:lpstr>
      <vt:lpstr>Need to devise fluidized bed equations</vt:lpstr>
      <vt:lpstr>Fluidized bed equations</vt:lpstr>
      <vt:lpstr>Average Separation</vt:lpstr>
      <vt:lpstr>Innovation Questions  Key questions to ask </vt:lpstr>
      <vt:lpstr>Alternative to deep filter boxes - Pressure RSF </vt:lpstr>
      <vt:lpstr>Backwash Velocity</vt:lpstr>
      <vt:lpstr>Siphon Geometry for Air trap</vt:lpstr>
      <vt:lpstr>PowerPoint Presentation</vt:lpstr>
      <vt:lpstr>Siphon Geometry for Air trap</vt:lpstr>
      <vt:lpstr>Maximum water level that can be held by siphon</vt:lpstr>
      <vt:lpstr>PowerPoint Presentation</vt:lpstr>
      <vt:lpstr>Maximum water level that can be held by siphon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Filtration Theory</dc:title>
  <dc:creator>Monroe Weber-Shirk</dc:creator>
  <cp:lastModifiedBy>Monroe Weber-Shirk</cp:lastModifiedBy>
  <cp:revision>5566</cp:revision>
  <dcterms:created xsi:type="dcterms:W3CDTF">2004-05-06T14:53:47Z</dcterms:created>
  <dcterms:modified xsi:type="dcterms:W3CDTF">2022-03-22T17:12:06Z</dcterms:modified>
</cp:coreProperties>
</file>