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9" r:id="rId1"/>
  </p:sldMasterIdLst>
  <p:notesMasterIdLst>
    <p:notesMasterId r:id="rId9"/>
  </p:notesMasterIdLst>
  <p:handoutMasterIdLst>
    <p:handoutMasterId r:id="rId10"/>
  </p:handoutMasterIdLst>
  <p:sldIdLst>
    <p:sldId id="257" r:id="rId2"/>
    <p:sldId id="794" r:id="rId3"/>
    <p:sldId id="795" r:id="rId4"/>
    <p:sldId id="797" r:id="rId5"/>
    <p:sldId id="796" r:id="rId6"/>
    <p:sldId id="798" r:id="rId7"/>
    <p:sldId id="793" r:id="rId8"/>
  </p:sldIdLst>
  <p:sldSz cx="12192000" cy="6858000"/>
  <p:notesSz cx="7315200" cy="9601200"/>
  <p:embeddedFontLst>
    <p:embeddedFont>
      <p:font typeface="Candara" panose="020E0502030303020204" pitchFamily="34" charset="0"/>
      <p:regular r:id="rId11"/>
      <p:bold r:id="rId12"/>
      <p:italic r:id="rId13"/>
      <p:boldItalic r:id="rId14"/>
    </p:embeddedFont>
    <p:embeddedFont>
      <p:font typeface="MT Extra" panose="05050102010205020202" pitchFamily="18" charset="2"/>
      <p:regular r:id="rId15"/>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300BE"/>
    <a:srgbClr val="98B7D0"/>
    <a:srgbClr val="A8C0D5"/>
    <a:srgbClr val="A7D3FF"/>
    <a:srgbClr val="FFFFFF"/>
    <a:srgbClr val="260AF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1210" autoAdjust="0"/>
  </p:normalViewPr>
  <p:slideViewPr>
    <p:cSldViewPr snapToGrid="0">
      <p:cViewPr varScale="1">
        <p:scale>
          <a:sx n="68" d="100"/>
          <a:sy n="68" d="100"/>
        </p:scale>
        <p:origin x="1170"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2898"/>
    </p:cViewPr>
  </p:sorterViewPr>
  <p:notesViewPr>
    <p:cSldViewPr snapToGrid="0">
      <p:cViewPr varScale="1">
        <p:scale>
          <a:sx n="97" d="100"/>
          <a:sy n="97" d="100"/>
        </p:scale>
        <p:origin x="-339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3654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36548" name="Rectangle 4"/>
          <p:cNvSpPr>
            <a:spLocks noGrp="1" noChangeArrowheads="1"/>
          </p:cNvSpPr>
          <p:nvPr>
            <p:ph type="ftr" sz="quarter" idx="2"/>
          </p:nvPr>
        </p:nvSpPr>
        <p:spPr bwMode="auto">
          <a:xfrm>
            <a:off x="0" y="9120188"/>
            <a:ext cx="4620126"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r>
              <a:rPr lang="en-US" dirty="0"/>
              <a:t>CEE 4540: Sustainable Municipal Drinking Water Treatment</a:t>
            </a:r>
          </a:p>
          <a:p>
            <a:r>
              <a:rPr lang="en-US" dirty="0"/>
              <a:t>Monroe Weber-Shirk</a:t>
            </a:r>
          </a:p>
        </p:txBody>
      </p:sp>
      <p:sp>
        <p:nvSpPr>
          <p:cNvPr id="2365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16973AC-70A6-460A-9365-52EFF315AB2D}" type="slidenum">
              <a:rPr lang="en-US"/>
              <a:pPr/>
              <a:t>‹#›</a:t>
            </a:fld>
            <a:endParaRPr lang="en-US"/>
          </a:p>
        </p:txBody>
      </p:sp>
    </p:spTree>
    <p:extLst>
      <p:ext uri="{BB962C8B-B14F-4D97-AF65-F5344CB8AC3E}">
        <p14:creationId xmlns:p14="http://schemas.microsoft.com/office/powerpoint/2010/main" val="2409749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4096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409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96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4096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4680736C-C557-4F27-A92F-FA435A243315}" type="slidenum">
              <a:rPr lang="en-US"/>
              <a:pPr/>
              <a:t>‹#›</a:t>
            </a:fld>
            <a:endParaRPr lang="en-US"/>
          </a:p>
        </p:txBody>
      </p:sp>
    </p:spTree>
    <p:extLst>
      <p:ext uri="{BB962C8B-B14F-4D97-AF65-F5344CB8AC3E}">
        <p14:creationId xmlns:p14="http://schemas.microsoft.com/office/powerpoint/2010/main" val="466138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6E146-726C-4E3F-9ED6-8F75FF600A1E}" type="slidenum">
              <a:rPr lang="en-US"/>
              <a:pPr/>
              <a:t>1</a:t>
            </a:fld>
            <a:endParaRPr lang="en-US"/>
          </a:p>
        </p:txBody>
      </p:sp>
      <p:sp>
        <p:nvSpPr>
          <p:cNvPr id="130050" name="Rectangle 2"/>
          <p:cNvSpPr>
            <a:spLocks noGrp="1" noRot="1" noChangeAspect="1" noChangeArrowheads="1" noTextEdit="1"/>
          </p:cNvSpPr>
          <p:nvPr>
            <p:ph type="sldImg"/>
          </p:nvPr>
        </p:nvSpPr>
        <p:spPr>
          <a:xfrm>
            <a:off x="457200" y="720725"/>
            <a:ext cx="6400800" cy="3600450"/>
          </a:xfrm>
          <a:ln/>
        </p:spPr>
      </p:sp>
      <p:sp>
        <p:nvSpPr>
          <p:cNvPr id="130051" name="Rectangle 3"/>
          <p:cNvSpPr>
            <a:spLocks noGrp="1" noChangeArrowheads="1"/>
          </p:cNvSpPr>
          <p:nvPr>
            <p:ph type="body" idx="1"/>
          </p:nvPr>
        </p:nvSpPr>
        <p:spPr/>
        <p:txBody>
          <a:bodyPr/>
          <a:lstStyle/>
          <a:p>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8B9773DC-30E4-4D7B-BE39-DC7A60F52E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905788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229C3-0E40-4875-A9B1-F625C8A010F6}" type="slidenum">
              <a:rPr lang="en-US" smtClean="0"/>
              <a:pPr/>
              <a:t>‹#›</a:t>
            </a:fld>
            <a:endParaRPr lang="en-US"/>
          </a:p>
        </p:txBody>
      </p:sp>
    </p:spTree>
    <p:extLst>
      <p:ext uri="{BB962C8B-B14F-4D97-AF65-F5344CB8AC3E}">
        <p14:creationId xmlns:p14="http://schemas.microsoft.com/office/powerpoint/2010/main" val="14552228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1AABE8-AEF9-4391-A01F-892C0647BA32}" type="slidenum">
              <a:rPr lang="en-US" smtClean="0"/>
              <a:pPr/>
              <a:t>‹#›</a:t>
            </a:fld>
            <a:endParaRPr lang="en-US"/>
          </a:p>
        </p:txBody>
      </p:sp>
    </p:spTree>
    <p:extLst>
      <p:ext uri="{BB962C8B-B14F-4D97-AF65-F5344CB8AC3E}">
        <p14:creationId xmlns:p14="http://schemas.microsoft.com/office/powerpoint/2010/main" val="37974608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1EC1A97-027D-45FE-BB39-88B0AE9074F7}" type="slidenum">
              <a:rPr lang="en-US" smtClean="0"/>
              <a:pPr/>
              <a:t>‹#›</a:t>
            </a:fld>
            <a:endParaRPr lang="en-US"/>
          </a:p>
        </p:txBody>
      </p:sp>
    </p:spTree>
    <p:extLst>
      <p:ext uri="{BB962C8B-B14F-4D97-AF65-F5344CB8AC3E}">
        <p14:creationId xmlns:p14="http://schemas.microsoft.com/office/powerpoint/2010/main" val="26292379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B730FA-ABC7-4FED-9881-24AA3891AF8D}" type="slidenum">
              <a:rPr lang="en-US" smtClean="0"/>
              <a:pPr/>
              <a:t>‹#›</a:t>
            </a:fld>
            <a:endParaRPr lang="en-US"/>
          </a:p>
        </p:txBody>
      </p:sp>
    </p:spTree>
    <p:extLst>
      <p:ext uri="{BB962C8B-B14F-4D97-AF65-F5344CB8AC3E}">
        <p14:creationId xmlns:p14="http://schemas.microsoft.com/office/powerpoint/2010/main" val="33026652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0852BCA-5247-492F-B773-1A25DC30035F}" type="slidenum">
              <a:rPr lang="en-US" smtClean="0"/>
              <a:pPr/>
              <a:t>‹#›</a:t>
            </a:fld>
            <a:endParaRPr lang="en-US"/>
          </a:p>
        </p:txBody>
      </p:sp>
    </p:spTree>
    <p:extLst>
      <p:ext uri="{BB962C8B-B14F-4D97-AF65-F5344CB8AC3E}">
        <p14:creationId xmlns:p14="http://schemas.microsoft.com/office/powerpoint/2010/main" val="27677246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24/2/2022</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
        <p:nvSpPr>
          <p:cNvPr id="7" name="Text Placeholder 6"/>
          <p:cNvSpPr>
            <a:spLocks noGrp="1"/>
          </p:cNvSpPr>
          <p:nvPr>
            <p:ph type="body" sz="quarter" idx="13"/>
          </p:nvPr>
        </p:nvSpPr>
        <p:spPr>
          <a:xfrm>
            <a:off x="457200" y="1524000"/>
            <a:ext cx="81534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dirty="0"/>
          </a:p>
        </p:txBody>
      </p:sp>
    </p:spTree>
    <p:extLst>
      <p:ext uri="{BB962C8B-B14F-4D97-AF65-F5344CB8AC3E}">
        <p14:creationId xmlns:p14="http://schemas.microsoft.com/office/powerpoint/2010/main" val="4215383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solidFill>
                <a:srgbClr val="663300"/>
              </a:solidFill>
            </a:endParaRPr>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663300"/>
              </a:solidFill>
            </a:endParaRPr>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AC549AFB-E333-448D-936A-93764BCE94B3}" type="slidenum">
              <a:rPr lang="en-US" smtClean="0">
                <a:solidFill>
                  <a:srgbClr val="663300"/>
                </a:solidFill>
              </a:rPr>
              <a:pPr/>
              <a:t>‹#›</a:t>
            </a:fld>
            <a:endParaRPr lang="en-US">
              <a:solidFill>
                <a:srgbClr val="663300"/>
              </a:solidFill>
            </a:endParaRPr>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512324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0" y="0"/>
            <a:ext cx="962025" cy="519113"/>
          </a:xfrm>
          <a:prstGeom prst="rect">
            <a:avLst/>
          </a:prstGeom>
          <a:noFill/>
          <a:ln w="12700">
            <a:noFill/>
            <a:miter lim="800000"/>
            <a:headEnd type="none" w="lg" len="med"/>
            <a:tailEnd type="none" w="lg" len="med"/>
          </a:ln>
          <a:effectLst/>
        </p:spPr>
        <p:txBody>
          <a:bodyPr>
            <a:spAutoFit/>
          </a:bodyPr>
          <a:lstStyle/>
          <a:p>
            <a:pPr>
              <a:spcBef>
                <a:spcPct val="50000"/>
              </a:spcBef>
            </a:pPr>
            <a:r>
              <a:rPr lang="en-US">
                <a:latin typeface="MT Extra" pitchFamily="18" charset="2"/>
              </a:rPr>
              <a:t>   </a:t>
            </a:r>
          </a:p>
        </p:txBody>
      </p:sp>
      <p:sp>
        <p:nvSpPr>
          <p:cNvPr id="4" name="Subtitle 3">
            <a:extLst>
              <a:ext uri="{FF2B5EF4-FFF2-40B4-BE49-F238E27FC236}">
                <a16:creationId xmlns:a16="http://schemas.microsoft.com/office/drawing/2014/main" id="{756E50FF-A116-4F7F-9258-14C7F5FE4E14}"/>
              </a:ext>
            </a:extLst>
          </p:cNvPr>
          <p:cNvSpPr>
            <a:spLocks noGrp="1"/>
          </p:cNvSpPr>
          <p:nvPr>
            <p:ph type="subTitle" idx="1"/>
          </p:nvPr>
        </p:nvSpPr>
        <p:spPr/>
        <p:txBody>
          <a:bodyPr/>
          <a:lstStyle/>
          <a:p>
            <a:endParaRPr lang="en-US"/>
          </a:p>
        </p:txBody>
      </p:sp>
      <p:sp>
        <p:nvSpPr>
          <p:cNvPr id="7171" name="Rectangle 3"/>
          <p:cNvSpPr>
            <a:spLocks noGrp="1" noChangeArrowheads="1"/>
          </p:cNvSpPr>
          <p:nvPr>
            <p:ph type="ctrTitle" sz="quarter"/>
          </p:nvPr>
        </p:nvSpPr>
        <p:spPr/>
        <p:txBody>
          <a:bodyPr/>
          <a:lstStyle/>
          <a:p>
            <a:r>
              <a:rPr lang="en-US" dirty="0" err="1"/>
              <a:t>FeatureScript</a:t>
            </a:r>
            <a:r>
              <a:rPr lang="en-US" dirty="0"/>
              <a:t> and Flocculator</a:t>
            </a:r>
          </a:p>
        </p:txBody>
      </p:sp>
      <p:graphicFrame>
        <p:nvGraphicFramePr>
          <p:cNvPr id="2" name="Object 1">
            <a:extLst>
              <a:ext uri="{FF2B5EF4-FFF2-40B4-BE49-F238E27FC236}">
                <a16:creationId xmlns:a16="http://schemas.microsoft.com/office/drawing/2014/main" id="{C0F02F52-F797-459C-9DA9-1696EDC579C0}"/>
              </a:ext>
            </a:extLst>
          </p:cNvPr>
          <p:cNvGraphicFramePr>
            <a:graphicFrameLocks noChangeAspect="1"/>
          </p:cNvGraphicFramePr>
          <p:nvPr>
            <p:extLst>
              <p:ext uri="{D42A27DB-BD31-4B8C-83A1-F6EECF244321}">
                <p14:modId xmlns:p14="http://schemas.microsoft.com/office/powerpoint/2010/main" val="981004839"/>
              </p:ext>
            </p:extLst>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1835143"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927600" y="2667000"/>
                        <a:ext cx="914400" cy="198438"/>
                      </a:xfrm>
                      <a:prstGeom prst="rect">
                        <a:avLst/>
                      </a:prstGeom>
                    </p:spPr>
                  </p:pic>
                </p:oleObj>
              </mc:Fallback>
            </mc:AlternateContent>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F10B-DB94-490C-9CF7-CE51A0AD5F98}"/>
              </a:ext>
            </a:extLst>
          </p:cNvPr>
          <p:cNvSpPr>
            <a:spLocks noGrp="1"/>
          </p:cNvSpPr>
          <p:nvPr>
            <p:ph type="title"/>
          </p:nvPr>
        </p:nvSpPr>
        <p:spPr/>
        <p:txBody>
          <a:bodyPr/>
          <a:lstStyle/>
          <a:p>
            <a:r>
              <a:rPr lang="en-US" dirty="0"/>
              <a:t>Strategies for Design</a:t>
            </a:r>
          </a:p>
        </p:txBody>
      </p:sp>
      <p:sp>
        <p:nvSpPr>
          <p:cNvPr id="3" name="Content Placeholder 2">
            <a:extLst>
              <a:ext uri="{FF2B5EF4-FFF2-40B4-BE49-F238E27FC236}">
                <a16:creationId xmlns:a16="http://schemas.microsoft.com/office/drawing/2014/main" id="{F38F96E4-25D2-49AD-B1E1-81975C56A275}"/>
              </a:ext>
            </a:extLst>
          </p:cNvPr>
          <p:cNvSpPr>
            <a:spLocks noGrp="1"/>
          </p:cNvSpPr>
          <p:nvPr>
            <p:ph idx="1"/>
          </p:nvPr>
        </p:nvSpPr>
        <p:spPr/>
        <p:txBody>
          <a:bodyPr/>
          <a:lstStyle/>
          <a:p>
            <a:r>
              <a:rPr lang="en-US" dirty="0"/>
              <a:t>Make sure you understand what the parameter is that you are solving for in each step</a:t>
            </a:r>
          </a:p>
          <a:p>
            <a:pPr lvl="1"/>
            <a:r>
              <a:rPr lang="en-US" dirty="0"/>
              <a:t>Before you look for an equation think about what you know and how you might be able to find that parameter</a:t>
            </a:r>
          </a:p>
          <a:p>
            <a:pPr lvl="1"/>
            <a:r>
              <a:rPr lang="en-US" dirty="0"/>
              <a:t>Sometimes it helps to think about it in terms of the values of the parameters that you already calculated (for example, you get the number of baffles from the total residence time and the residence time per baffle, find those numbers, look at them, and figure out how you’d write the equation)</a:t>
            </a:r>
          </a:p>
        </p:txBody>
      </p:sp>
    </p:spTree>
    <p:extLst>
      <p:ext uri="{BB962C8B-B14F-4D97-AF65-F5344CB8AC3E}">
        <p14:creationId xmlns:p14="http://schemas.microsoft.com/office/powerpoint/2010/main" val="22974341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07D7-EFFC-4AF3-BB9D-D80ADE53EFA4}"/>
              </a:ext>
            </a:extLst>
          </p:cNvPr>
          <p:cNvSpPr>
            <a:spLocks noGrp="1"/>
          </p:cNvSpPr>
          <p:nvPr>
            <p:ph type="title"/>
          </p:nvPr>
        </p:nvSpPr>
        <p:spPr/>
        <p:txBody>
          <a:bodyPr/>
          <a:lstStyle/>
          <a:p>
            <a:r>
              <a:rPr lang="en-US" dirty="0"/>
              <a:t>One step at a time</a:t>
            </a:r>
          </a:p>
        </p:txBody>
      </p:sp>
      <p:sp>
        <p:nvSpPr>
          <p:cNvPr id="3" name="Content Placeholder 2">
            <a:extLst>
              <a:ext uri="{FF2B5EF4-FFF2-40B4-BE49-F238E27FC236}">
                <a16:creationId xmlns:a16="http://schemas.microsoft.com/office/drawing/2014/main" id="{36D329CF-4C74-4BB3-A8BE-4351BE2BFEB8}"/>
              </a:ext>
            </a:extLst>
          </p:cNvPr>
          <p:cNvSpPr>
            <a:spLocks noGrp="1"/>
          </p:cNvSpPr>
          <p:nvPr>
            <p:ph idx="1"/>
          </p:nvPr>
        </p:nvSpPr>
        <p:spPr/>
        <p:txBody>
          <a:bodyPr/>
          <a:lstStyle/>
          <a:p>
            <a:r>
              <a:rPr lang="en-US" dirty="0"/>
              <a:t>For each line of code check for any errors in </a:t>
            </a:r>
            <a:r>
              <a:rPr lang="en-US" dirty="0" err="1"/>
              <a:t>FeatureNotices</a:t>
            </a:r>
            <a:endParaRPr lang="en-US" dirty="0"/>
          </a:p>
          <a:p>
            <a:pPr lvl="1"/>
            <a:r>
              <a:rPr lang="en-US" dirty="0"/>
              <a:t>The first line in the feature notices usually tells you exactly where the problem is happening</a:t>
            </a:r>
          </a:p>
          <a:p>
            <a:pPr lvl="1"/>
            <a:r>
              <a:rPr lang="en-US" dirty="0"/>
              <a:t>Fix the error before going to the next step</a:t>
            </a:r>
          </a:p>
          <a:p>
            <a:r>
              <a:rPr lang="en-US" dirty="0"/>
              <a:t>Check the value of each calculated parameter</a:t>
            </a:r>
          </a:p>
          <a:p>
            <a:pPr lvl="1"/>
            <a:r>
              <a:rPr lang="en-US" dirty="0"/>
              <a:t>Verify that the units are correct!</a:t>
            </a:r>
          </a:p>
          <a:p>
            <a:pPr lvl="1"/>
            <a:r>
              <a:rPr lang="en-US" dirty="0"/>
              <a:t>Try to develop your engineering judgement by asking if the calculated value makes sense. (If there are 5 meters of head loss in the flocculator and the AguaClara plants that you looked at all had much less than 1 meter of head loss, then ask why!</a:t>
            </a:r>
          </a:p>
        </p:txBody>
      </p:sp>
    </p:spTree>
    <p:extLst>
      <p:ext uri="{BB962C8B-B14F-4D97-AF65-F5344CB8AC3E}">
        <p14:creationId xmlns:p14="http://schemas.microsoft.com/office/powerpoint/2010/main" val="36781130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6037-BBE4-4111-A87D-A28737F3E14F}"/>
              </a:ext>
            </a:extLst>
          </p:cNvPr>
          <p:cNvSpPr>
            <a:spLocks noGrp="1"/>
          </p:cNvSpPr>
          <p:nvPr>
            <p:ph type="title"/>
          </p:nvPr>
        </p:nvSpPr>
        <p:spPr/>
        <p:txBody>
          <a:bodyPr/>
          <a:lstStyle/>
          <a:p>
            <a:r>
              <a:rPr lang="en-US" dirty="0"/>
              <a:t>Debugging</a:t>
            </a:r>
            <a:br>
              <a:rPr lang="en-US" dirty="0"/>
            </a:br>
            <a:r>
              <a:rPr lang="en-US" dirty="0"/>
              <a:t>And then always fix errors as they happen!</a:t>
            </a:r>
          </a:p>
        </p:txBody>
      </p:sp>
      <p:sp>
        <p:nvSpPr>
          <p:cNvPr id="3" name="Content Placeholder 2">
            <a:extLst>
              <a:ext uri="{FF2B5EF4-FFF2-40B4-BE49-F238E27FC236}">
                <a16:creationId xmlns:a16="http://schemas.microsoft.com/office/drawing/2014/main" id="{6C8A2E5B-1BB0-4DD6-8856-BF3F5818F7B1}"/>
              </a:ext>
            </a:extLst>
          </p:cNvPr>
          <p:cNvSpPr>
            <a:spLocks noGrp="1"/>
          </p:cNvSpPr>
          <p:nvPr>
            <p:ph idx="1"/>
          </p:nvPr>
        </p:nvSpPr>
        <p:spPr/>
        <p:txBody>
          <a:bodyPr/>
          <a:lstStyle/>
          <a:p>
            <a:r>
              <a:rPr lang="en-US" dirty="0"/>
              <a:t>If there are multiple errors (because you didn’t code one step at a time) or because an error in a feature caused errors in subsequent features…</a:t>
            </a:r>
          </a:p>
          <a:p>
            <a:pPr lvl="1"/>
            <a:r>
              <a:rPr lang="en-US" dirty="0"/>
              <a:t>Move the roll back bar to be right below the first feature with an error</a:t>
            </a:r>
          </a:p>
          <a:p>
            <a:r>
              <a:rPr lang="en-US" dirty="0"/>
              <a:t>If there are still multiple errors (Perhaps comment out code)</a:t>
            </a:r>
          </a:p>
          <a:p>
            <a:pPr lvl="1"/>
            <a:r>
              <a:rPr lang="en-US" dirty="0"/>
              <a:t>Read the error description for the first error</a:t>
            </a:r>
          </a:p>
          <a:p>
            <a:pPr lvl="1"/>
            <a:r>
              <a:rPr lang="en-US" dirty="0"/>
              <a:t>Click on the first line and position code in the </a:t>
            </a:r>
            <a:r>
              <a:rPr lang="en-US" dirty="0" err="1"/>
              <a:t>featurescript</a:t>
            </a:r>
            <a:r>
              <a:rPr lang="en-US" dirty="0"/>
              <a:t> notices. It will take you to the first line of code (in the order of execution) that is causing a problem</a:t>
            </a:r>
          </a:p>
          <a:p>
            <a:pPr lvl="1"/>
            <a:endParaRPr lang="en-US" dirty="0"/>
          </a:p>
        </p:txBody>
      </p:sp>
    </p:spTree>
    <p:extLst>
      <p:ext uri="{BB962C8B-B14F-4D97-AF65-F5344CB8AC3E}">
        <p14:creationId xmlns:p14="http://schemas.microsoft.com/office/powerpoint/2010/main" val="32178631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D90D-1F6C-46F5-B171-5B9D2446EC4B}"/>
              </a:ext>
            </a:extLst>
          </p:cNvPr>
          <p:cNvSpPr>
            <a:spLocks noGrp="1"/>
          </p:cNvSpPr>
          <p:nvPr>
            <p:ph type="title"/>
          </p:nvPr>
        </p:nvSpPr>
        <p:spPr/>
        <p:txBody>
          <a:bodyPr/>
          <a:lstStyle/>
          <a:p>
            <a:r>
              <a:rPr lang="en-US" dirty="0"/>
              <a:t>Why does the tank fail to draw when there is an error in your code?</a:t>
            </a:r>
          </a:p>
        </p:txBody>
      </p:sp>
      <p:sp>
        <p:nvSpPr>
          <p:cNvPr id="3" name="Content Placeholder 2">
            <a:extLst>
              <a:ext uri="{FF2B5EF4-FFF2-40B4-BE49-F238E27FC236}">
                <a16:creationId xmlns:a16="http://schemas.microsoft.com/office/drawing/2014/main" id="{53DE5533-4A05-4A41-B943-618393DEB04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28110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7D02-2446-40E8-B925-408FE4BF8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1B2DD3-5E86-4EF0-B3C1-573964EFF3D6}"/>
              </a:ext>
            </a:extLst>
          </p:cNvPr>
          <p:cNvSpPr>
            <a:spLocks noGrp="1"/>
          </p:cNvSpPr>
          <p:nvPr>
            <p:ph idx="1"/>
          </p:nvPr>
        </p:nvSpPr>
        <p:spPr/>
        <p:txBody>
          <a:bodyPr/>
          <a:lstStyle/>
          <a:p>
            <a:r>
              <a:rPr lang="en-US" dirty="0"/>
              <a:t>How can you check if you are all contributing equally to the design challenge</a:t>
            </a:r>
          </a:p>
        </p:txBody>
      </p:sp>
    </p:spTree>
    <p:extLst>
      <p:ext uri="{BB962C8B-B14F-4D97-AF65-F5344CB8AC3E}">
        <p14:creationId xmlns:p14="http://schemas.microsoft.com/office/powerpoint/2010/main" val="21356670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6DB1-35B2-4EDC-B9D2-EADBD72E79B1}"/>
              </a:ext>
            </a:extLst>
          </p:cNvPr>
          <p:cNvSpPr>
            <a:spLocks noGrp="1"/>
          </p:cNvSpPr>
          <p:nvPr>
            <p:ph type="title"/>
          </p:nvPr>
        </p:nvSpPr>
        <p:spPr/>
        <p:txBody>
          <a:bodyPr/>
          <a:lstStyle/>
          <a:p>
            <a:r>
              <a:rPr lang="en-US" dirty="0"/>
              <a:t>Begin with overview of the flocculator assignment</a:t>
            </a:r>
          </a:p>
        </p:txBody>
      </p:sp>
    </p:spTree>
    <p:extLst>
      <p:ext uri="{BB962C8B-B14F-4D97-AF65-F5344CB8AC3E}">
        <p14:creationId xmlns:p14="http://schemas.microsoft.com/office/powerpoint/2010/main" val="2663426047"/>
      </p:ext>
    </p:extLst>
  </p:cSld>
  <p:clrMapOvr>
    <a:masterClrMapping/>
  </p:clrMapOvr>
  <p:transition>
    <p:fade/>
  </p:transition>
</p:sld>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Template>
  <TotalTime>250695</TotalTime>
  <Words>355</Words>
  <Application>Microsoft Office PowerPoint</Application>
  <PresentationFormat>Widescreen</PresentationFormat>
  <Paragraphs>23</Paragraphs>
  <Slides>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Candara</vt:lpstr>
      <vt:lpstr>Times New Roman</vt:lpstr>
      <vt:lpstr>Wingdings</vt:lpstr>
      <vt:lpstr>MT Extra</vt:lpstr>
      <vt:lpstr>Arial</vt:lpstr>
      <vt:lpstr>SWOT 2021</vt:lpstr>
      <vt:lpstr>Equation</vt:lpstr>
      <vt:lpstr>FeatureScript and Flocculator</vt:lpstr>
      <vt:lpstr>Strategies for Design</vt:lpstr>
      <vt:lpstr>One step at a time</vt:lpstr>
      <vt:lpstr>Debugging And then always fix errors as they happen!</vt:lpstr>
      <vt:lpstr>Why does the tank fail to draw when there is an error in your code?</vt:lpstr>
      <vt:lpstr>PowerPoint Presentation</vt:lpstr>
      <vt:lpstr>Begin with overview of the flocculator assignment</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Treatment</dc:title>
  <dc:creator>Monroe Weber-Shirk</dc:creator>
  <cp:lastModifiedBy>Monroe Weber-Shirk</cp:lastModifiedBy>
  <cp:revision>7480</cp:revision>
  <dcterms:created xsi:type="dcterms:W3CDTF">2004-08-02T19:16:35Z</dcterms:created>
  <dcterms:modified xsi:type="dcterms:W3CDTF">2022-02-25T14:20:45Z</dcterms:modified>
</cp:coreProperties>
</file>