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9" r:id="rId1"/>
  </p:sldMasterIdLst>
  <p:notesMasterIdLst>
    <p:notesMasterId r:id="rId8"/>
  </p:notesMasterIdLst>
  <p:handoutMasterIdLst>
    <p:handoutMasterId r:id="rId9"/>
  </p:handoutMasterIdLst>
  <p:sldIdLst>
    <p:sldId id="694" r:id="rId2"/>
    <p:sldId id="689" r:id="rId3"/>
    <p:sldId id="738" r:id="rId4"/>
    <p:sldId id="686" r:id="rId5"/>
    <p:sldId id="423" r:id="rId6"/>
    <p:sldId id="685" r:id="rId7"/>
  </p:sldIdLst>
  <p:sldSz cx="12192000" cy="6858000"/>
  <p:notesSz cx="7315200" cy="9601200"/>
  <p:embeddedFontLst>
    <p:embeddedFont>
      <p:font typeface="Candara" panose="020E050203030302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300BE"/>
    <a:srgbClr val="98B7D0"/>
    <a:srgbClr val="A8C0D5"/>
    <a:srgbClr val="A7D3FF"/>
    <a:srgbClr val="FFFFFF"/>
    <a:srgbClr val="260AF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 autoAdjust="0"/>
    <p:restoredTop sz="80145" autoAdjust="0"/>
  </p:normalViewPr>
  <p:slideViewPr>
    <p:cSldViewPr snapToGrid="0">
      <p:cViewPr varScale="1">
        <p:scale>
          <a:sx n="100" d="100"/>
          <a:sy n="100" d="100"/>
        </p:scale>
        <p:origin x="61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3396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4620126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516973AC-70A6-460A-9365-52EFF315AB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49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4680736C-C557-4F27-A92F-FA435A243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38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https://www.youtube.com/watch?v=pytXC-1zWhw</a:t>
            </a:r>
          </a:p>
          <a:p>
            <a:endParaRPr lang="en-US" dirty="0"/>
          </a:p>
          <a:p>
            <a:r>
              <a:rPr lang="en-US" dirty="0"/>
              <a:t>&lt;iframe width="590" height="483" </a:t>
            </a:r>
            <a:r>
              <a:rPr lang="en-US" dirty="0" err="1"/>
              <a:t>src</a:t>
            </a:r>
            <a:r>
              <a:rPr lang="en-US" dirty="0"/>
              <a:t>="https://www.youtube.com/embed/pytXC-1zWhw" title="YouTube video player" frameborder="0" allow="accelerometer; </a:t>
            </a:r>
            <a:r>
              <a:rPr lang="en-US" dirty="0" err="1"/>
              <a:t>autoplay</a:t>
            </a:r>
            <a:r>
              <a:rPr lang="en-US" dirty="0"/>
              <a:t>; clipboard-write; encrypted-media; gyroscope; picture-in-picture" </a:t>
            </a:r>
            <a:r>
              <a:rPr lang="en-US" dirty="0" err="1"/>
              <a:t>allowfullscreen</a:t>
            </a:r>
            <a:r>
              <a:rPr lang="en-US" dirty="0"/>
              <a:t>&gt;&lt;/iframe&gt;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&lt;iframe width="791" height="445" </a:t>
            </a:r>
            <a:r>
              <a:rPr lang="en-US" dirty="0" err="1"/>
              <a:t>src</a:t>
            </a:r>
            <a:r>
              <a:rPr lang="en-US" dirty="0"/>
              <a:t>="https://www.youtube.com/embed/pytXC-1zWhw?autoplay=1&amp;start=285&amp;end=360" title="YouTube video player" frameborder="0" allow="accelerometer; </a:t>
            </a:r>
            <a:r>
              <a:rPr lang="en-US" dirty="0" err="1"/>
              <a:t>autoplay</a:t>
            </a:r>
            <a:r>
              <a:rPr lang="en-US" dirty="0"/>
              <a:t>; clipboard-write; encrypted-media; gyroscope; picture-in-picture" </a:t>
            </a:r>
            <a:r>
              <a:rPr lang="en-US" dirty="0" err="1"/>
              <a:t>allowfullscreen</a:t>
            </a:r>
            <a:r>
              <a:rPr lang="en-US" dirty="0"/>
              <a:t>&gt;&lt;/iframe&gt;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</a:t>
            </a:r>
            <a:r>
              <a:rPr lang="en-US" baseline="0" dirty="0"/>
              <a:t> does the floc filter remove  small particles?</a:t>
            </a:r>
          </a:p>
          <a:p>
            <a:r>
              <a:rPr lang="en-US" baseline="0" dirty="0"/>
              <a:t>Are plate settlers needed after a floc filter?</a:t>
            </a:r>
          </a:p>
          <a:p>
            <a:r>
              <a:rPr lang="en-US" baseline="0" dirty="0"/>
              <a:t>What determines how fast the floc/water interface rises? 100mg/L*1mm/s = 3000 mg/L * x mm/s</a:t>
            </a:r>
          </a:p>
          <a:p>
            <a:r>
              <a:rPr lang="en-US" baseline="0" dirty="0"/>
              <a:t>Why might a floc filter reduce settled water turbidity?</a:t>
            </a:r>
          </a:p>
          <a:p>
            <a:r>
              <a:rPr lang="en-US" baseline="0" dirty="0"/>
              <a:t>How is water entering the tank?</a:t>
            </a:r>
          </a:p>
          <a:p>
            <a:r>
              <a:rPr lang="en-US" baseline="0" dirty="0"/>
              <a:t>Where do the solids eventually go?</a:t>
            </a:r>
          </a:p>
          <a:p>
            <a:r>
              <a:rPr lang="en-US" baseline="0" dirty="0"/>
              <a:t>What mechanisms could result in particle aggregation in a floc filter?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C2A8F-A5BD-43B9-B300-65A9850BA2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https://www.youtube.com/watch?v=UNhygQov69Q</a:t>
            </a:r>
          </a:p>
          <a:p>
            <a:r>
              <a:rPr lang="en-US" dirty="0"/>
              <a:t>Why is </a:t>
            </a:r>
            <a:r>
              <a:rPr lang="en-US" dirty="0" err="1"/>
              <a:t>pulsator</a:t>
            </a:r>
            <a:r>
              <a:rPr lang="en-US" dirty="0"/>
              <a:t> needed?</a:t>
            </a:r>
          </a:p>
          <a:p>
            <a:r>
              <a:rPr lang="en-US" dirty="0"/>
              <a:t>Which</a:t>
            </a:r>
            <a:r>
              <a:rPr lang="en-US" baseline="0" dirty="0"/>
              <a:t> end of the </a:t>
            </a:r>
            <a:r>
              <a:rPr lang="en-US" baseline="0" dirty="0" err="1"/>
              <a:t>sed</a:t>
            </a:r>
            <a:r>
              <a:rPr lang="en-US" baseline="0" dirty="0"/>
              <a:t> tank will have flocs rising rapidly? (two reasons)</a:t>
            </a:r>
          </a:p>
          <a:p>
            <a:endParaRPr lang="en-US" baseline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&lt;iframe width="640" height="360" </a:t>
            </a:r>
            <a:r>
              <a:rPr lang="en-US" dirty="0" err="1"/>
              <a:t>src</a:t>
            </a:r>
            <a:r>
              <a:rPr lang="en-US" dirty="0"/>
              <a:t>="https://www.youtube.com/embed/UNhygQov69Q?autoplay=1&amp;mute=1&amp;start=68&amp;stop=214" title="YouTube video player" frameborder="0" allow="accelerometer; </a:t>
            </a:r>
            <a:r>
              <a:rPr lang="en-US" dirty="0" err="1"/>
              <a:t>autoplay</a:t>
            </a:r>
            <a:r>
              <a:rPr lang="en-US" dirty="0"/>
              <a:t>; clipboard-write; encrypted-media; gyroscope; picture-in-picture" </a:t>
            </a:r>
            <a:r>
              <a:rPr lang="en-US" dirty="0" err="1"/>
              <a:t>allowfullscreen</a:t>
            </a:r>
            <a:r>
              <a:rPr lang="en-US" dirty="0"/>
              <a:t>&gt;&lt;/iframe&gt;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67A4B-1494-4E90-B571-211DA147E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3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Sludge</a:t>
            </a:r>
            <a:r>
              <a:rPr lang="en-US" baseline="0" dirty="0"/>
              <a:t> slowly buries more and more of the inlet manifold system.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0736C-C557-4F27-A92F-FA435A24331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https://www.youtube.com/watch?v=aLaCuq9PK7s</a:t>
            </a:r>
          </a:p>
          <a:p>
            <a:endParaRPr lang="en-US" dirty="0"/>
          </a:p>
          <a:p>
            <a:r>
              <a:rPr lang="en-US" dirty="0"/>
              <a:t>&lt;iframe width="640" height="360" </a:t>
            </a:r>
            <a:r>
              <a:rPr lang="en-US" dirty="0" err="1"/>
              <a:t>src</a:t>
            </a:r>
            <a:r>
              <a:rPr lang="en-US" dirty="0"/>
              <a:t>="https://www.youtube.com/embed/aLaCuq9PK7s?autoplay=1&amp;mute=1" title="YouTube video player" frameborder="0" allow="accelerometer; </a:t>
            </a:r>
            <a:r>
              <a:rPr lang="en-US" dirty="0" err="1"/>
              <a:t>autoplay</a:t>
            </a:r>
            <a:r>
              <a:rPr lang="en-US" dirty="0"/>
              <a:t>; clipboard-write; encrypted-media; gyroscope; picture-in-picture" </a:t>
            </a:r>
            <a:r>
              <a:rPr lang="en-US" dirty="0" err="1"/>
              <a:t>allowfullscreen</a:t>
            </a:r>
            <a:r>
              <a:rPr lang="en-US" dirty="0"/>
              <a:t>&gt;&lt;/iframe&gt;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0736C-C557-4F27-A92F-FA435A24331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9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597CC-115D-402C-BDC9-DA0A1DBDA226}" type="slidenum">
              <a:rPr lang="en-US"/>
              <a:pPr/>
              <a:t>5</a:t>
            </a:fld>
            <a:endParaRPr lang="en-US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could fail?</a:t>
            </a:r>
          </a:p>
          <a:p>
            <a:r>
              <a:rPr lang="en-US" dirty="0"/>
              <a:t>What would be challenging for the operators when they have to clean it?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0736C-C557-4F27-A92F-FA435A24331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8B9773DC-30E4-4D7B-BE39-DC7A60F52E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5788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229C3-0E40-4875-A9B1-F625C8A01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287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AABE8-AEF9-4391-A01F-892C0647BA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6082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C1A97-027D-45FE-BB39-88B0AE907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79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730FA-ABC7-4FED-9881-24AA3891AF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6525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52BCA-5247-492F-B773-1A25DC3003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464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H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0E02-55D8-4A62-964B-783B05293A72}" type="datetimeFigureOut">
              <a:rPr lang="es-HN" smtClean="0"/>
              <a:t>2/3/2023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E7274-3B8E-4316-81F7-62670536CD68}" type="slidenum">
              <a:rPr lang="es-HN" smtClean="0"/>
              <a:t>‹#›</a:t>
            </a:fld>
            <a:endParaRPr lang="es-HN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524000"/>
            <a:ext cx="81534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4215383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>
              <a:solidFill>
                <a:srgbClr val="663300"/>
              </a:solidFill>
            </a:endParaRP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AC549AFB-E333-448D-936A-93764BCE94B3}" type="slidenum">
              <a:rPr lang="en-US" smtClean="0">
                <a:solidFill>
                  <a:srgbClr val="663300"/>
                </a:solidFill>
              </a:rPr>
              <a:pPr/>
              <a:t>‹#›</a:t>
            </a:fld>
            <a:endParaRPr lang="en-US">
              <a:solidFill>
                <a:srgbClr val="663300"/>
              </a:solidFill>
            </a:endParaRPr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2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pytXC-1zWhw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UNhygQov69Q?autoplay=1&amp;mute=1&amp;start=68&amp;stop=214" TargetMode="Externa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LaCuq9PK7s?autoplay=1&amp;mute=1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DE470F50-AB4C-48C6-9DE2-82737E6DA2A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0AE241-4B3B-458F-BDC4-BD5BB123A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266" y="0"/>
            <a:ext cx="8369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37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state-of-the-art…</a:t>
            </a:r>
            <a:br>
              <a:rPr lang="en-US" dirty="0"/>
            </a:br>
            <a:r>
              <a:rPr lang="en-US" dirty="0"/>
              <a:t>SUPERPULSATOR® Clarifier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7" t="28428" r="29746"/>
          <a:stretch/>
        </p:blipFill>
        <p:spPr bwMode="auto">
          <a:xfrm>
            <a:off x="0" y="4191732"/>
            <a:ext cx="3075125" cy="266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9018"/>
            <a:ext cx="3064089" cy="257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641600" cy="1427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DD875ED3-4AC0-443C-951D-85ABC92369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3301232" y="1715911"/>
            <a:ext cx="8608546" cy="484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64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there pulsing flow in a </a:t>
            </a:r>
            <a:r>
              <a:rPr lang="en-US" dirty="0" err="1"/>
              <a:t>SuperPulsator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69727" cy="4525963"/>
          </a:xfrm>
        </p:spPr>
        <p:txBody>
          <a:bodyPr/>
          <a:lstStyle/>
          <a:p>
            <a:r>
              <a:rPr lang="en-US" dirty="0"/>
              <a:t>What failed when they didn’t pulse?</a:t>
            </a:r>
          </a:p>
          <a:p>
            <a:r>
              <a:rPr lang="en-US" dirty="0"/>
              <a:t>What problem were they trying to solve?</a:t>
            </a:r>
          </a:p>
          <a:p>
            <a:r>
              <a:rPr lang="en-US" dirty="0"/>
              <a:t>Can we solve that problem a better way?</a:t>
            </a:r>
          </a:p>
          <a:p>
            <a:r>
              <a:rPr lang="en-US" dirty="0"/>
              <a:t>Will sludge accumulate and go anaerobic?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3222726"/>
            <a:ext cx="4368800" cy="36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730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Santa Rosa de Copan:</a:t>
            </a:r>
            <a:br>
              <a:rPr lang="en-US" dirty="0"/>
            </a:br>
            <a:r>
              <a:rPr lang="en-US" dirty="0"/>
              <a:t>CEPIS Plant Tour</a:t>
            </a:r>
          </a:p>
        </p:txBody>
      </p:sp>
      <p:pic>
        <p:nvPicPr>
          <p:cNvPr id="9" name="Online Media 8">
            <a:hlinkClick r:id="" action="ppaction://media"/>
            <a:extLst>
              <a:ext uri="{FF2B5EF4-FFF2-40B4-BE49-F238E27FC236}">
                <a16:creationId xmlns:a16="http://schemas.microsoft.com/office/drawing/2014/main" id="{87F1A5AF-CD62-4485-B87B-3853AF9F30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C012B-6E15-48A6-8CBA-5A93CB362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242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724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CF6409-6DCA-4A58-A221-66920E0B6F85}"/>
              </a:ext>
            </a:extLst>
          </p:cNvPr>
          <p:cNvSpPr/>
          <p:nvPr/>
        </p:nvSpPr>
        <p:spPr>
          <a:xfrm>
            <a:off x="5534025" y="1352550"/>
            <a:ext cx="6743700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42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251450" cy="1143000"/>
          </a:xfrm>
        </p:spPr>
        <p:txBody>
          <a:bodyPr/>
          <a:lstStyle/>
          <a:p>
            <a:r>
              <a:rPr lang="en-US" sz="4000" dirty="0"/>
              <a:t>CEPIS/OPS designs – Vertical Flow</a:t>
            </a:r>
          </a:p>
        </p:txBody>
      </p:sp>
      <p:sp>
        <p:nvSpPr>
          <p:cNvPr id="444426" name="Rectangle 10"/>
          <p:cNvSpPr>
            <a:spLocks noGrp="1" noChangeArrowheads="1"/>
          </p:cNvSpPr>
          <p:nvPr>
            <p:ph idx="1"/>
          </p:nvPr>
        </p:nvSpPr>
        <p:spPr>
          <a:xfrm>
            <a:off x="317500" y="1981200"/>
            <a:ext cx="4003675" cy="741363"/>
          </a:xfrm>
        </p:spPr>
        <p:txBody>
          <a:bodyPr/>
          <a:lstStyle/>
          <a:p>
            <a:r>
              <a:rPr lang="en-US" dirty="0"/>
              <a:t>Critique this design</a:t>
            </a:r>
          </a:p>
        </p:txBody>
      </p:sp>
      <p:pic>
        <p:nvPicPr>
          <p:cNvPr id="44442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777" y="0"/>
            <a:ext cx="2962275" cy="12604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FEDDAF-E149-4F6C-A7AD-F694E22FAB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3586" y="1095375"/>
            <a:ext cx="9218012" cy="5762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E91774D-9E18-4B8B-8DFF-611BB2FC216B}"/>
              </a:ext>
            </a:extLst>
          </p:cNvPr>
          <p:cNvSpPr/>
          <p:nvPr/>
        </p:nvSpPr>
        <p:spPr>
          <a:xfrm>
            <a:off x="6029325" y="4514850"/>
            <a:ext cx="142875" cy="1714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708A42-9869-4434-9B91-2C286AEF6A6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57700" y="1757035"/>
            <a:ext cx="1619250" cy="31007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4C10E1-5D0A-492F-AA85-8269A6F5637E}"/>
              </a:ext>
            </a:extLst>
          </p:cNvPr>
          <p:cNvSpPr txBox="1"/>
          <p:nvPr/>
        </p:nvSpPr>
        <p:spPr>
          <a:xfrm>
            <a:off x="356897" y="1495425"/>
            <a:ext cx="410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Orifice from inlet manifold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6.25E-7 -3.33333E-6 C -0.0013 0.01621 -0.00221 0.03241 -0.00234 0.04861 C -0.00143 0.05371 0.00078 0.0588 0.00169 0.06389 C 0.01289 0.07084 0.00664 0.08496 0.03438 0.08473 C 0.06159 0.08449 0.13906 0.09468 0.1694 0.0625 C 0.19935 0.03033 0.20846 -0.06828 0.21328 -0.10833 L 0.19844 -0.17777 C 0.19037 -0.19768 0.17917 -0.19328 0.17917 -0.22639 C 0.17917 -0.25972 0.21133 -0.26064 0.19844 -0.26944 L 0.0875 -0.28055 L 0.21029 -0.44722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6391275" cy="1143000"/>
          </a:xfrm>
        </p:spPr>
        <p:txBody>
          <a:bodyPr/>
          <a:lstStyle/>
          <a:p>
            <a:r>
              <a:rPr lang="en-US" dirty="0"/>
              <a:t>CEPIS Plate settlers and outlet manifolds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915026" cy="4525963"/>
          </a:xfrm>
        </p:spPr>
        <p:txBody>
          <a:bodyPr/>
          <a:lstStyle/>
          <a:p>
            <a:r>
              <a:rPr lang="en-US" dirty="0"/>
              <a:t>Outlet manifold orifices must be perfectly level using this system (orifice elevation sets water elevation!)</a:t>
            </a:r>
          </a:p>
          <a:p>
            <a:r>
              <a:rPr lang="en-US" dirty="0"/>
              <a:t>Submerged launders (used by AguaClara) are easier to build with no concern if they aren’t level</a:t>
            </a:r>
          </a:p>
        </p:txBody>
      </p:sp>
      <p:pic>
        <p:nvPicPr>
          <p:cNvPr id="1803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51435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6440BC-1230-4B50-9190-4A55CF5623D6}"/>
              </a:ext>
            </a:extLst>
          </p:cNvPr>
          <p:cNvSpPr txBox="1"/>
          <p:nvPr/>
        </p:nvSpPr>
        <p:spPr>
          <a:xfrm>
            <a:off x="4267200" y="5903893"/>
            <a:ext cx="2762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Channels for inlet and outlet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F7CF22-3195-47A6-8C57-CCB6144DC751}"/>
              </a:ext>
            </a:extLst>
          </p:cNvPr>
          <p:cNvCxnSpPr>
            <a:cxnSpLocks/>
          </p:cNvCxnSpPr>
          <p:nvPr/>
        </p:nvCxnSpPr>
        <p:spPr>
          <a:xfrm flipV="1">
            <a:off x="6562725" y="2838450"/>
            <a:ext cx="628650" cy="31432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663914-975D-4E2C-B824-4B20E1CF4DB2}"/>
              </a:ext>
            </a:extLst>
          </p:cNvPr>
          <p:cNvCxnSpPr>
            <a:cxnSpLocks/>
          </p:cNvCxnSpPr>
          <p:nvPr/>
        </p:nvCxnSpPr>
        <p:spPr>
          <a:xfrm>
            <a:off x="6076635" y="1924051"/>
            <a:ext cx="276256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7069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</Template>
  <TotalTime>271599</TotalTime>
  <Words>538</Words>
  <Application>Microsoft Office PowerPoint</Application>
  <PresentationFormat>Widescreen</PresentationFormat>
  <Paragraphs>48</Paragraphs>
  <Slides>6</Slides>
  <Notes>6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Candara</vt:lpstr>
      <vt:lpstr>Times New Roman</vt:lpstr>
      <vt:lpstr>Wingdings</vt:lpstr>
      <vt:lpstr>SWOT 2021</vt:lpstr>
      <vt:lpstr>PowerPoint Presentation</vt:lpstr>
      <vt:lpstr>Previous state-of-the-art… SUPERPULSATOR® Clarifier</vt:lpstr>
      <vt:lpstr>Why is there pulsing flow in a SuperPulsator?</vt:lpstr>
      <vt:lpstr>Santa Rosa de Copan: CEPIS Plant Tour</vt:lpstr>
      <vt:lpstr>CEPIS/OPS designs – Vertical Flow</vt:lpstr>
      <vt:lpstr>CEPIS Plate settlers and outlet manifolds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Treatment</dc:title>
  <dc:creator>Monroe Weber-Shirk</dc:creator>
  <cp:lastModifiedBy>Monroe Weber-Shirk</cp:lastModifiedBy>
  <cp:revision>7538</cp:revision>
  <dcterms:created xsi:type="dcterms:W3CDTF">2004-08-02T19:16:35Z</dcterms:created>
  <dcterms:modified xsi:type="dcterms:W3CDTF">2023-03-02T19:03:38Z</dcterms:modified>
</cp:coreProperties>
</file>