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31"/>
  </p:notesMasterIdLst>
  <p:handoutMasterIdLst>
    <p:handoutMasterId r:id="rId32"/>
  </p:handoutMasterIdLst>
  <p:sldIdLst>
    <p:sldId id="326" r:id="rId2"/>
    <p:sldId id="257" r:id="rId3"/>
    <p:sldId id="328" r:id="rId4"/>
    <p:sldId id="267" r:id="rId5"/>
    <p:sldId id="269" r:id="rId6"/>
    <p:sldId id="327" r:id="rId7"/>
    <p:sldId id="275" r:id="rId8"/>
    <p:sldId id="329" r:id="rId9"/>
    <p:sldId id="612" r:id="rId10"/>
    <p:sldId id="614" r:id="rId11"/>
    <p:sldId id="315" r:id="rId12"/>
    <p:sldId id="537" r:id="rId13"/>
    <p:sldId id="611" r:id="rId14"/>
    <p:sldId id="513" r:id="rId15"/>
    <p:sldId id="514" r:id="rId16"/>
    <p:sldId id="515" r:id="rId17"/>
    <p:sldId id="563" r:id="rId18"/>
    <p:sldId id="511" r:id="rId19"/>
    <p:sldId id="530" r:id="rId20"/>
    <p:sldId id="591" r:id="rId21"/>
    <p:sldId id="331" r:id="rId22"/>
    <p:sldId id="305" r:id="rId23"/>
    <p:sldId id="306" r:id="rId24"/>
    <p:sldId id="307" r:id="rId25"/>
    <p:sldId id="276" r:id="rId26"/>
    <p:sldId id="540" r:id="rId27"/>
    <p:sldId id="332" r:id="rId28"/>
    <p:sldId id="274" r:id="rId29"/>
    <p:sldId id="615" r:id="rId3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FE78"/>
    <a:srgbClr val="005410"/>
    <a:srgbClr val="C0BFFF"/>
    <a:srgbClr val="009900"/>
    <a:srgbClr val="FF00FF"/>
    <a:srgbClr val="B9E8FF"/>
    <a:srgbClr val="F14343"/>
    <a:srgbClr val="6BFDD7"/>
    <a:srgbClr val="6AFE9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65" autoAdjust="0"/>
    <p:restoredTop sz="89206" autoAdjust="0"/>
  </p:normalViewPr>
  <p:slideViewPr>
    <p:cSldViewPr snapToGrid="0">
      <p:cViewPr varScale="1">
        <p:scale>
          <a:sx n="44" d="100"/>
          <a:sy n="44" d="100"/>
        </p:scale>
        <p:origin x="48" y="3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2820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10/1/2022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6C9F-48AD-4743-9CB5-D6A098EDE6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CUWFP has 140 mg/L calcium carbonate alkalinity. Therefore</a:t>
            </a:r>
            <a:r>
              <a:rPr lang="en-US" baseline="0" dirty="0"/>
              <a:t> never have a problem with pH dropping too far with the addition of alum.</a:t>
            </a:r>
          </a:p>
          <a:p>
            <a:r>
              <a:rPr lang="en-US" baseline="0" dirty="0"/>
              <a:t>What do you do if the water ANC is too low? Add base OR switch to a less acidic coagulant.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2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chemical formula</a:t>
            </a:r>
            <a:r>
              <a:rPr lang="en-US" baseline="0" dirty="0"/>
              <a:t> of </a:t>
            </a:r>
            <a:r>
              <a:rPr lang="en-US" baseline="0" dirty="0" err="1"/>
              <a:t>PACl</a:t>
            </a:r>
            <a:r>
              <a:rPr lang="en-US" baseline="0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http://wioa.org.au/conference_papers/2001/pdf/paper6.pdf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field where progress has been very slow over the past century. A key factor is that new insights required a combination of fluid dynamics and chemistry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5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haven’t</a:t>
            </a:r>
            <a:r>
              <a:rPr lang="en-US" baseline="0" dirty="0"/>
              <a:t> been able to find literature that demonstrates this effect.</a:t>
            </a:r>
          </a:p>
          <a:p>
            <a:r>
              <a:rPr lang="en-US" baseline="0" dirty="0"/>
              <a:t>Likely that the water contained within a floc simply rotates with the floc and that no new water enters the floc in a shear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0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FA48-F23E-4F98-94C7-54263EE13749}" type="slidenum">
              <a:rPr lang="en-US"/>
              <a:pPr/>
              <a:t>24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noProof="0" dirty="0"/>
              <a:t>This insight is key. Otherwise</a:t>
            </a:r>
            <a:r>
              <a:rPr lang="en-US" baseline="0" noProof="0" dirty="0"/>
              <a:t> highly turbid water would be predicted to produce super clean settled water!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3940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noProof="0" dirty="0"/>
              <a:t>The final concentration of primary particles is</a:t>
            </a:r>
            <a:r>
              <a:rPr lang="en-US" baseline="0" noProof="0" dirty="0"/>
              <a:t> independent of the raw water turbidity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we know charge</a:t>
            </a:r>
            <a:r>
              <a:rPr lang="en-US" baseline="0" dirty="0"/>
              <a:t> neutralization doesn’t explain flocculation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Floc aggregation begins even with very small dosages of coagulant long before the surface charge is neutralized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transition in flocculation performance as the coagulant dose is gradually varied over a very wide range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evidence of charge reversal causing deterioration in performance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A single physics-based model describes the full range of flocculation from low to high coagulant dosages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Coagulant nanoparticles are so large that they easily extend through the double layer and hence can directly bridge between two negatively charged particles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No one has been able to develop equations describing the role of charge neutralization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baseline="0" dirty="0"/>
              <a:t>Confusion in the literature about whether WTPs use charge neutralization or sweep floc. No quantification of how you would know which hypothesized mechanism is operative</a:t>
            </a:r>
            <a:endParaRPr dirty="0"/>
          </a:p>
        </p:txBody>
      </p:sp>
      <p:sp>
        <p:nvSpPr>
          <p:cNvPr id="183" name="Google Shape;1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9748-162E-4D3C-B57C-AD676393CE34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3E9E3-F4DC-4D17-99AF-3B906F67CCE2}" type="slidenum">
              <a:rPr lang="en-US"/>
              <a:pPr/>
              <a:t>4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66204-54C5-4C03-9F6E-BCB9AA77AB50}" type="slidenum">
              <a:rPr lang="en-US"/>
              <a:pPr/>
              <a:t>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91B6E-9097-4F8F-897E-19DD5B97747E}" type="slidenum">
              <a:rPr lang="en-US"/>
              <a:pPr/>
              <a:t>7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Deriving the equations</a:t>
            </a:r>
            <a:r>
              <a:rPr lang="en-US" baseline="0" dirty="0"/>
              <a:t> that show what matters is a useful skill in design. I’m currently working on designing our stacked rapid sand filters and I went through a long derivation to determine the size of the pipes needed for the filter. And then I looked at the equation and realized that I could get better results if I changed my assumptions about how the filter would be built! If I had done an iterative or numerical analysis I would have missed that insight!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process that transforms a turbid suspension of tiny particles into a turbid suspension of big particles!</a:t>
            </a:r>
          </a:p>
          <a:p>
            <a:r>
              <a:rPr lang="en-US" sz="2400" dirty="0"/>
              <a:t>Requires</a:t>
            </a:r>
          </a:p>
          <a:p>
            <a:pPr lvl="1"/>
            <a:r>
              <a:rPr lang="en-US" sz="2000" dirty="0"/>
              <a:t>Sticky particles (splattered with adhesive nanoparticles)</a:t>
            </a:r>
          </a:p>
          <a:p>
            <a:pPr lvl="1"/>
            <a:r>
              <a:rPr lang="en-US" sz="2000" dirty="0"/>
              <a:t>Successful collisions between particles</a:t>
            </a:r>
          </a:p>
          <a:p>
            <a:r>
              <a:rPr lang="en-US" sz="2400" dirty="0"/>
              <a:t>Flocs are fractals (“the same from near as from far”)</a:t>
            </a:r>
          </a:p>
          <a:p>
            <a:r>
              <a:rPr lang="en-US" sz="2400" dirty="0"/>
              <a:t>The goal of flocculation is to reduce the number of small particles (that haven’t been flocculated)</a:t>
            </a:r>
          </a:p>
          <a:p>
            <a:r>
              <a:rPr lang="en-US" sz="2400" dirty="0"/>
              <a:t>One goal is to understand why some particles are always left behind (turbidity after sedimentation) </a:t>
            </a:r>
          </a:p>
          <a:p>
            <a:r>
              <a:rPr lang="en-US" sz="2400" dirty="0"/>
              <a:t>Another goal is to learn how to design a flocculator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2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4857A-3447-4B70-BDC5-DC06415FC215}" type="slidenum">
              <a:rPr lang="en-US"/>
              <a:pPr/>
              <a:t>11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31A24-38D8-4CC5-9E6E-A126B09286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138" y="9721851"/>
            <a:ext cx="3076575" cy="511175"/>
          </a:xfrm>
          <a:prstGeom prst="rect">
            <a:avLst/>
          </a:prstGeom>
          <a:ln/>
        </p:spPr>
        <p:txBody>
          <a:bodyPr/>
          <a:lstStyle/>
          <a:p>
            <a:fld id="{6B862DA9-DFE9-4A10-982D-3AEE83B40339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6"/>
            <a:ext cx="5680075" cy="46053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3.xml"/><Relationship Id="rId2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7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16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10.png"/><Relationship Id="rId5" Type="http://schemas.openxmlformats.org/officeDocument/2006/relationships/tags" Target="../tags/tag16.xml"/><Relationship Id="rId10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05DCD93-2B55-4627-B4FB-8AD3C9C6D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Flocculation Introduction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Definitions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69985" y="1781909"/>
            <a:ext cx="7776382" cy="4114800"/>
          </a:xfrm>
        </p:spPr>
        <p:txBody>
          <a:bodyPr/>
          <a:lstStyle/>
          <a:p>
            <a:r>
              <a:rPr lang="en-US" dirty="0"/>
              <a:t>Coagulation: The process of adding a sticky solid phase material (adhesive nanoparticles) that attaches to the particles so they can attach to each other (the topic of these notes)</a:t>
            </a:r>
          </a:p>
          <a:p>
            <a:r>
              <a:rPr lang="en-US" dirty="0"/>
              <a:t>Flocculation: The process of producing collisions between particles to create flocs (aggregates) (next set of notes)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31217" y="5401387"/>
            <a:ext cx="740159" cy="957750"/>
            <a:chOff x="203296" y="-39891"/>
            <a:chExt cx="740159" cy="957750"/>
          </a:xfrm>
          <a:solidFill>
            <a:srgbClr val="0300BE"/>
          </a:solidFill>
        </p:grpSpPr>
        <p:grpSp>
          <p:nvGrpSpPr>
            <p:cNvPr id="5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840" name="Oval 83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1" name="Oval 84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2" name="Oval 84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3" name="Oval 84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4" name="Oval 84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5" name="Oval 84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6" name="Oval 84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7" name="Oval 84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8" name="Oval 84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9" name="Oval 84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0" name="Oval 84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1" name="Oval 85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2" name="Oval 85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3" name="Oval 85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4" name="Oval 85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5" name="Oval 85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6" name="Oval 85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7" name="Oval 85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8" name="Oval 85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9" name="Oval 85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0" name="Oval 85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1" name="Oval 86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2" name="Oval 86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3" name="Oval 86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4" name="Oval 86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5" name="Oval 86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6" name="Oval 86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7" name="Oval 86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8" name="Oval 86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9" name="Oval 86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0" name="Oval 86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1" name="Oval 87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2" name="Oval 87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3" name="Oval 87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4" name="Oval 87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5" name="Oval 87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6" name="Oval 87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7" name="Oval 87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8" name="Oval 87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9" name="Oval 87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0" name="Oval 87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1" name="Oval 88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2" name="Oval 88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3" name="Oval 88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4" name="Oval 88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5" name="Oval 88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6" name="Oval 88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7" name="Oval 88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6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92" name="Oval 79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3" name="Oval 79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4" name="Oval 79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5" name="Oval 79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6" name="Oval 79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7" name="Oval 79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8" name="Oval 79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9" name="Oval 79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0" name="Oval 79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1" name="Oval 80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2" name="Oval 80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3" name="Oval 80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4" name="Oval 80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5" name="Oval 80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6" name="Oval 80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7" name="Oval 80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8" name="Oval 80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9" name="Oval 80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0" name="Oval 80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1" name="Oval 81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2" name="Oval 81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3" name="Oval 81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4" name="Oval 81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5" name="Oval 81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6" name="Oval 81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7" name="Oval 81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8" name="Oval 81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9" name="Oval 81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0" name="Oval 81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1" name="Oval 82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2" name="Oval 82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3" name="Oval 82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4" name="Oval 82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5" name="Oval 82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6" name="Oval 82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7" name="Oval 82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8" name="Oval 82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9" name="Oval 82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0" name="Oval 82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1" name="Oval 83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2" name="Oval 83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3" name="Oval 83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4" name="Oval 83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5" name="Oval 83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6" name="Oval 83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7" name="Oval 83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8" name="Oval 83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9" name="Oval 83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44" name="Oval 74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5" name="Oval 74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6" name="Oval 74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7" name="Oval 74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8" name="Oval 74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9" name="Oval 74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0" name="Oval 74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1" name="Oval 75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2" name="Oval 75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3" name="Oval 75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4" name="Oval 75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5" name="Oval 75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6" name="Oval 75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7" name="Oval 75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8" name="Oval 75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9" name="Oval 75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0" name="Oval 75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1" name="Oval 76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2" name="Oval 76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3" name="Oval 76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4" name="Oval 76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5" name="Oval 76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6" name="Oval 76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7" name="Oval 76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8" name="Oval 76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9" name="Oval 76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0" name="Oval 76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1" name="Oval 77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2" name="Oval 77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3" name="Oval 77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4" name="Oval 77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5" name="Oval 77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6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7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8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9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0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1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2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3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4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5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6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7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8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9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0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1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" name="Flowchart: Magnetic Disk 7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9" name="Group 8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96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7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8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9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0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1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2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3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4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5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6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7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8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9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0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1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2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3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4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5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6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7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8" name="Oval 71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9" name="Oval 71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0" name="Oval 71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1" name="Oval 72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2" name="Oval 72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3" name="Oval 72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4" name="Oval 72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5" name="Oval 72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6" name="Oval 72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7" name="Oval 72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8" name="Oval 72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29" name="Oval 72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0" name="Oval 72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1" name="Oval 73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2" name="Oval 73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3" name="Oval 73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4" name="Oval 73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5" name="Oval 73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6" name="Oval 73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7" name="Oval 73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8" name="Oval 73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9" name="Oval 73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0" name="Oval 73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1" name="Oval 74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2" name="Oval 74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3" name="Oval 74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0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48" name="Oval 64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9" name="Oval 64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0" name="Oval 64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1" name="Oval 65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2" name="Oval 65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3" name="Oval 65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4" name="Oval 65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5" name="Oval 65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6" name="Oval 65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7" name="Oval 65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8" name="Oval 65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9" name="Oval 65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0" name="Oval 65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1" name="Oval 66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2" name="Oval 66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3" name="Oval 66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4" name="Oval 66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5" name="Oval 66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6" name="Oval 66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7" name="Oval 66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8" name="Oval 66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9" name="Oval 66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0" name="Oval 66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1" name="Oval 67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2" name="Oval 67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3" name="Oval 67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4" name="Oval 67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5" name="Oval 67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6" name="Oval 67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7" name="Oval 67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8" name="Oval 67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9" name="Oval 67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0" name="Oval 67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1" name="Oval 68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2" name="Oval 68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3" name="Oval 68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4" name="Oval 68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5" name="Oval 68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6" name="Oval 68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7" name="Oval 68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8" name="Oval 68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9" name="Oval 68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0" name="Oval 68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1" name="Oval 69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2" name="Oval 69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3" name="Oval 69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4" name="Oval 69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5" name="Oval 69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1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600" name="Oval 59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1" name="Oval 60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2" name="Oval 60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3" name="Oval 60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4" name="Oval 60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5" name="Oval 60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6" name="Oval 60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7" name="Oval 60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8" name="Oval 60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9" name="Oval 60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0" name="Oval 60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1" name="Oval 61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2" name="Oval 61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3" name="Oval 61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4" name="Oval 61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5" name="Oval 61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6" name="Oval 61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7" name="Oval 61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8" name="Oval 61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9" name="Oval 61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0" name="Oval 61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1" name="Oval 62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2" name="Oval 62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3" name="Oval 62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4" name="Oval 62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5" name="Oval 62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6" name="Oval 62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7" name="Oval 62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8" name="Oval 62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9" name="Oval 62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0" name="Oval 62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1" name="Oval 63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2" name="Oval 63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3" name="Oval 63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4" name="Oval 63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5" name="Oval 63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6" name="Oval 63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7" name="Oval 63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8" name="Oval 63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9" name="Oval 63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0" name="Oval 63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1" name="Oval 64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2" name="Oval 64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3" name="Oval 64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4" name="Oval 64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5" name="Oval 64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6" name="Oval 64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7" name="Oval 64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2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552" name="Oval 55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3" name="Oval 55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4" name="Oval 55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5" name="Oval 55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6" name="Oval 55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7" name="Oval 55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8" name="Oval 55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9" name="Oval 55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0" name="Oval 55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1" name="Oval 56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2" name="Oval 56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3" name="Oval 56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4" name="Oval 56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5" name="Oval 56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6" name="Oval 56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7" name="Oval 56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8" name="Oval 56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9" name="Oval 56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0" name="Oval 56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1" name="Oval 57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2" name="Oval 57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3" name="Oval 57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4" name="Oval 57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5" name="Oval 57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6" name="Oval 57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7" name="Oval 57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8" name="Oval 57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9" name="Oval 57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0" name="Oval 57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1" name="Oval 58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2" name="Oval 58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3" name="Oval 58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4" name="Oval 58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5" name="Oval 58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6" name="Oval 58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7" name="Oval 58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8" name="Oval 58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9" name="Oval 58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0" name="Oval 58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1" name="Oval 59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2" name="Oval 59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3" name="Oval 59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4" name="Oval 59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5" name="Oval 59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6" name="Oval 59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7" name="Oval 59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8" name="Oval 59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9" name="Oval 59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3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504" name="Oval 50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5" name="Oval 50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6" name="Oval 50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7" name="Oval 50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8" name="Oval 50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9" name="Oval 50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0" name="Oval 50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1" name="Oval 51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2" name="Oval 51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3" name="Oval 51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4" name="Oval 51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5" name="Oval 51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6" name="Oval 51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7" name="Oval 51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8" name="Oval 51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9" name="Oval 51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0" name="Oval 51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1" name="Oval 52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2" name="Oval 52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3" name="Oval 52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4" name="Oval 52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5" name="Oval 52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6" name="Oval 52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7" name="Oval 52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8" name="Oval 52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9" name="Oval 52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0" name="Oval 52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1" name="Oval 53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2" name="Oval 53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3" name="Oval 53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4" name="Oval 53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5" name="Oval 53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6" name="Oval 53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7" name="Oval 53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8" name="Oval 53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9" name="Oval 53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0" name="Oval 53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1" name="Oval 54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2" name="Oval 54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3" name="Oval 54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4" name="Oval 54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5" name="Oval 54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6" name="Oval 54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7" name="Oval 54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8" name="Oval 54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9" name="Oval 54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0" name="Oval 54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1" name="Oval 55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4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grpFill/>
          </p:grpSpPr>
          <p:sp>
            <p:nvSpPr>
              <p:cNvPr id="456" name="Oval 45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7" name="Oval 45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8" name="Oval 45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9" name="Oval 45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0" name="Oval 45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1" name="Oval 46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2" name="Oval 46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3" name="Oval 46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4" name="Oval 46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5" name="Oval 46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6" name="Oval 46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7" name="Oval 46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8" name="Oval 46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9" name="Oval 46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0" name="Oval 46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1" name="Oval 47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2" name="Oval 47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3" name="Oval 47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4" name="Oval 47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5" name="Oval 47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6" name="Oval 47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7" name="Oval 47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8" name="Oval 47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9" name="Oval 47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0" name="Oval 47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1" name="Oval 48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2" name="Oval 48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3" name="Oval 48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4" name="Oval 48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5" name="Oval 48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6" name="Oval 48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7" name="Oval 48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8" name="Oval 48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9" name="Oval 48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0" name="Oval 48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1" name="Oval 49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2" name="Oval 49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3" name="Oval 49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4" name="Oval 49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5" name="Oval 49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6" name="Oval 49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7" name="Oval 49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8" name="Oval 49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9" name="Oval 49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0" name="Oval 49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1" name="Oval 50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2" name="Oval 50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3" name="Oval 50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5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408" name="Oval 40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9" name="Oval 40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0" name="Oval 40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1" name="Oval 41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2" name="Oval 41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3" name="Oval 41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4" name="Oval 41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5" name="Oval 41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6" name="Oval 41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7" name="Oval 41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8" name="Oval 41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9" name="Oval 41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0" name="Oval 41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1" name="Oval 42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2" name="Oval 42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3" name="Oval 42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4" name="Oval 42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5" name="Oval 42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6" name="Oval 42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7" name="Oval 42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8" name="Oval 42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9" name="Oval 42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1" name="Oval 43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6" name="Oval 43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8" name="Oval 43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9" name="Oval 43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0" name="Oval 43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1" name="Oval 44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2" name="Oval 44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3" name="Oval 44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4" name="Oval 44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5" name="Oval 44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6" name="Oval 44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7" name="Oval 44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8" name="Oval 44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9" name="Oval 44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0" name="Oval 44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1" name="Oval 45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2" name="Oval 45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3" name="Oval 45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4" name="Oval 45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5" name="Oval 45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6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360" name="Oval 35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1" name="Oval 36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2" name="Oval 36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3" name="Oval 36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4" name="Oval 36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5" name="Oval 36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6" name="Oval 36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7" name="Oval 36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8" name="Oval 36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9" name="Oval 36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0" name="Oval 36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1" name="Oval 37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2" name="Oval 37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3" name="Oval 37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4" name="Oval 37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5" name="Oval 37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6" name="Oval 37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7" name="Oval 37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8" name="Oval 37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9" name="Oval 37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0" name="Oval 37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1" name="Oval 38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2" name="Oval 38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3" name="Oval 38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4" name="Oval 38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5" name="Oval 38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6" name="Oval 38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7" name="Oval 38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8" name="Oval 38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9" name="Oval 38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0" name="Oval 38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1" name="Oval 39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2" name="Oval 39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3" name="Oval 39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4" name="Oval 39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5" name="Oval 39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6" name="Oval 39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7" name="Oval 39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8" name="Oval 39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9" name="Oval 39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0" name="Oval 39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1" name="Oval 40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2" name="Oval 40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3" name="Oval 40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4" name="Oval 40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5" name="Oval 40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6" name="Oval 40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7" name="Oval 40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312" name="Oval 31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" name="Oval 31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" name="Oval 31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" name="Oval 31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" name="Oval 31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" name="Oval 31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" name="Oval 31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" name="Oval 31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" name="Oval 31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" name="Oval 32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" name="Oval 32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" name="Oval 32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" name="Oval 32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" name="Oval 32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" name="Oval 32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" name="Oval 32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" name="Oval 33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" name="Oval 33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" name="Oval 33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" name="Oval 33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" name="Oval 33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" name="Oval 33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" name="Oval 33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" name="Oval 33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" name="Oval 34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" name="Oval 34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" name="Oval 34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" name="Oval 34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" name="Oval 34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" name="Oval 34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" name="Oval 34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" name="Oval 34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" name="Oval 34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" name="Oval 34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" name="Oval 35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" name="Oval 35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" name="Oval 35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4" name="Oval 35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5" name="Oval 35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6" name="Oval 35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7" name="Oval 35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8" name="Oval 35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9" name="Oval 35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8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64" name="Oval 26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" name="Oval 26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6" name="Oval 26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" name="Oval 26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" name="Oval 26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" name="Oval 26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" name="Oval 26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" name="Oval 27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" name="Oval 27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" name="Oval 27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" name="Oval 27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" name="Oval 27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" name="Oval 27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" name="Oval 27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" name="Oval 27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" name="Oval 28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" name="Oval 28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" name="Oval 28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" name="Oval 28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" name="Oval 28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" name="Oval 28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" name="Oval 28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" name="Oval 28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" name="Oval 29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" name="Oval 29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" name="Oval 29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" name="Oval 29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" name="Oval 29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" name="Oval 2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" name="Oval 2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" name="Oval 2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" name="Oval 2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" name="Oval 2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" name="Oval 3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" name="Oval 3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" name="Oval 3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" name="Oval 3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" name="Oval 3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" name="Oval 3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" name="Oval 3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" name="Oval 3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" name="Oval 3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" name="Oval 3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" name="Oval 3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9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16" name="Oval 21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" name="Oval 21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" name="Oval 21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" name="Oval 21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" name="Oval 21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" name="Oval 22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" name="Oval 22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" name="Oval 22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" name="Oval 22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" name="Oval 22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" name="Oval 22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" name="Oval 22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" name="Oval 22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" name="Oval 22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" name="Oval 22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" name="Oval 23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" name="Oval 23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" name="Oval 23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" name="Oval 23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" name="Oval 23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" name="Oval 23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" name="Oval 23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" name="Oval 23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" name="Oval 24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" name="Oval 24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" name="Oval 24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" name="Oval 24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" name="Oval 24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" name="Oval 24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" name="Oval 24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" name="Oval 24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" name="Oval 24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" name="Oval 24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" name="Oval 25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" name="Oval 25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" name="Oval 25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" name="Oval 25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" name="Oval 25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" name="Oval 25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" name="Oval 25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" name="Oval 25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" name="Oval 25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" name="Oval 25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" name="Oval 26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" name="Oval 26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" name="Oval 26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0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168" name="Oval 16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" name="Oval 16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" name="Oval 16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" name="Oval 17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" name="Oval 17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" name="Oval 17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" name="Oval 17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" name="Oval 17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" name="Oval 17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" name="Oval 17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8" name="Oval 17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" name="Oval 17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" name="Oval 17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" name="Oval 18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" name="Oval 18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" name="Oval 18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" name="Oval 18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" name="Oval 18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" name="Oval 18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" name="Oval 18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" name="Oval 18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" name="Oval 18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" name="Oval 19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" name="Oval 19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" name="Oval 19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" name="Oval 19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" name="Oval 19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" name="Oval 19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" name="Oval 19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" name="Oval 19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" name="Oval 19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" name="Oval 19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" name="Oval 20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" name="Oval 20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" name="Oval 20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" name="Oval 20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" name="Oval 20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" name="Oval 20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" name="Oval 20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" name="Oval 20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" name="Oval 21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" name="Oval 21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" name="Oval 21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" name="Oval 21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" name="Oval 21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1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120" name="Oval 11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" name="Oval 12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" name="Oval 12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" name="Oval 12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" name="Oval 12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" name="Oval 12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" name="Oval 12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" name="Oval 12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" name="Oval 13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" name="Oval 13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" name="Oval 13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" name="Oval 13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" name="Oval 13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" name="Oval 14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" name="Oval 14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" name="Oval 14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" name="Oval 14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" name="Oval 14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" name="Oval 14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" name="Oval 14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" name="Oval 15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" name="Oval 15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" name="Oval 15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" name="Oval 15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" name="Oval 15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" name="Oval 16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" name="Oval 16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" name="Oval 16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2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72" name="Oval 7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8" name="Oval 7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0" name="Oval 7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7" name="Oval 8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0" name="Oval 8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" name="Oval 9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" name="Oval 10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" name="Oval 10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" name="Oval 10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" name="Oval 10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" name="Oval 10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" name="Oval 10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" name="Oval 10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" name="Oval 10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" name="Oval 10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" name="Oval 10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" name="Oval 11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" name="Oval 11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" name="Oval 11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" name="Oval 11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" name="Oval 11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" name="Oval 11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" name="Oval 11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" name="Oval 11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3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grpFill/>
          </p:grpSpPr>
          <p:sp>
            <p:nvSpPr>
              <p:cNvPr id="24" name="Oval 2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7" name="Oval 5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6" name="Oval 6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0" name="Oval 6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888" name="Group 887"/>
          <p:cNvGrpSpPr/>
          <p:nvPr/>
        </p:nvGrpSpPr>
        <p:grpSpPr>
          <a:xfrm rot="2080559">
            <a:off x="9007128" y="6005756"/>
            <a:ext cx="740159" cy="957750"/>
            <a:chOff x="203296" y="-39891"/>
            <a:chExt cx="740159" cy="957750"/>
          </a:xfrm>
        </p:grpSpPr>
        <p:grpSp>
          <p:nvGrpSpPr>
            <p:cNvPr id="889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724" name="Oval 172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5" name="Oval 172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6" name="Oval 172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7" name="Oval 172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8" name="Oval 172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9" name="Oval 172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0" name="Oval 172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1" name="Oval 173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2" name="Oval 173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3" name="Oval 173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4" name="Oval 173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5" name="Oval 173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6" name="Oval 173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7" name="Oval 173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8" name="Oval 173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39" name="Oval 173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0" name="Oval 173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1" name="Oval 174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2" name="Oval 174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3" name="Oval 174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4" name="Oval 174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5" name="Oval 174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6" name="Oval 174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7" name="Oval 174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8" name="Oval 174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49" name="Oval 174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0" name="Oval 174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1" name="Oval 175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2" name="Oval 175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3" name="Oval 175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4" name="Oval 175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5" name="Oval 175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6" name="Oval 175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7" name="Oval 175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8" name="Oval 175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59" name="Oval 175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0" name="Oval 175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1" name="Oval 176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2" name="Oval 176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3" name="Oval 176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4" name="Oval 176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5" name="Oval 176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6" name="Oval 176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7" name="Oval 176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8" name="Oval 176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69" name="Oval 176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0" name="Oval 176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71" name="Oval 177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0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676" name="Oval 167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7" name="Oval 167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8" name="Oval 167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9" name="Oval 167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0" name="Oval 167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1" name="Oval 168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2" name="Oval 168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3" name="Oval 168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4" name="Oval 168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5" name="Oval 168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6" name="Oval 168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7" name="Oval 168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8" name="Oval 168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89" name="Oval 168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0" name="Oval 168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1" name="Oval 169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2" name="Oval 169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3" name="Oval 169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4" name="Oval 169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5" name="Oval 169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6" name="Oval 169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7" name="Oval 169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8" name="Oval 169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99" name="Oval 169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0" name="Oval 169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1" name="Oval 170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2" name="Oval 170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3" name="Oval 170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4" name="Oval 170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5" name="Oval 170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6" name="Oval 170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7" name="Oval 170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8" name="Oval 170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09" name="Oval 170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0" name="Oval 170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1" name="Oval 171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2" name="Oval 171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3" name="Oval 171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4" name="Oval 171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5" name="Oval 171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6" name="Oval 171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7" name="Oval 171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8" name="Oval 171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19" name="Oval 171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0" name="Oval 171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1" name="Oval 172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2" name="Oval 172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23" name="Oval 172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1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628" name="Oval 162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9" name="Oval 162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0" name="Oval 162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1" name="Oval 163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2" name="Oval 163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3" name="Oval 163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4" name="Oval 163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5" name="Oval 163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6" name="Oval 163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7" name="Oval 163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8" name="Oval 163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39" name="Oval 163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0" name="Oval 163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1" name="Oval 164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2" name="Oval 164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3" name="Oval 164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4" name="Oval 164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5" name="Oval 164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6" name="Oval 164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7" name="Oval 164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8" name="Oval 164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49" name="Oval 164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0" name="Oval 164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1" name="Oval 165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2" name="Oval 165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3" name="Oval 165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4" name="Oval 165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5" name="Oval 165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6" name="Oval 165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7" name="Oval 165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8" name="Oval 165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59" name="Oval 165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0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1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2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3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4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5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6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7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8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69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0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1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2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3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4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75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892" name="Flowchart: Magnetic Disk 891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893" name="Group 892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580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1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2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3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4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5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6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7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8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89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0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1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2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3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4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5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6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7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8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99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0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1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2" name="Oval 160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3" name="Oval 160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4" name="Oval 160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5" name="Oval 160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6" name="Oval 160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7" name="Oval 160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8" name="Oval 160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09" name="Oval 160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0" name="Oval 160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1" name="Oval 161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2" name="Oval 161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3" name="Oval 161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4" name="Oval 161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5" name="Oval 161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6" name="Oval 161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7" name="Oval 161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8" name="Oval 161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19" name="Oval 161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0" name="Oval 161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1" name="Oval 162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2" name="Oval 162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3" name="Oval 162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4" name="Oval 162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5" name="Oval 162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6" name="Oval 162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627" name="Oval 162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4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532" name="Oval 153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3" name="Oval 153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4" name="Oval 153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5" name="Oval 153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6" name="Oval 153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7" name="Oval 153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8" name="Oval 153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9" name="Oval 153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0" name="Oval 153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1" name="Oval 154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2" name="Oval 154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3" name="Oval 154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4" name="Oval 154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5" name="Oval 154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6" name="Oval 154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7" name="Oval 154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8" name="Oval 154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49" name="Oval 154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0" name="Oval 154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1" name="Oval 155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2" name="Oval 155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3" name="Oval 155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4" name="Oval 155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5" name="Oval 155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6" name="Oval 155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7" name="Oval 155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8" name="Oval 155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59" name="Oval 155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0" name="Oval 155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1" name="Oval 156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2" name="Oval 156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3" name="Oval 156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4" name="Oval 156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5" name="Oval 156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6" name="Oval 156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7" name="Oval 156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8" name="Oval 156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69" name="Oval 156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0" name="Oval 156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1" name="Oval 157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2" name="Oval 157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3" name="Oval 157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4" name="Oval 157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5" name="Oval 157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6" name="Oval 157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7" name="Oval 157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8" name="Oval 157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79" name="Oval 157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5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484" name="Oval 148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5" name="Oval 148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6" name="Oval 148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7" name="Oval 148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8" name="Oval 148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9" name="Oval 148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0" name="Oval 148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1" name="Oval 149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2" name="Oval 149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3" name="Oval 149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4" name="Oval 149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5" name="Oval 149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6" name="Oval 149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7" name="Oval 149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8" name="Oval 149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99" name="Oval 149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0" name="Oval 149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1" name="Oval 150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2" name="Oval 150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3" name="Oval 150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4" name="Oval 150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5" name="Oval 150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6" name="Oval 150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7" name="Oval 150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8" name="Oval 150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09" name="Oval 150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0" name="Oval 150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1" name="Oval 151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2" name="Oval 151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3" name="Oval 151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4" name="Oval 151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5" name="Oval 151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6" name="Oval 151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7" name="Oval 151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8" name="Oval 151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19" name="Oval 151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0" name="Oval 151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1" name="Oval 152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2" name="Oval 152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3" name="Oval 152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4" name="Oval 152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5" name="Oval 152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6" name="Oval 152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7" name="Oval 152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8" name="Oval 152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29" name="Oval 152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0" name="Oval 152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531" name="Oval 153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6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436" name="Oval 143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7" name="Oval 143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8" name="Oval 143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9" name="Oval 143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0" name="Oval 143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1" name="Oval 144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2" name="Oval 144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3" name="Oval 144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4" name="Oval 144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5" name="Oval 144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6" name="Oval 144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7" name="Oval 144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8" name="Oval 144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49" name="Oval 144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0" name="Oval 144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1" name="Oval 145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2" name="Oval 145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3" name="Oval 145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4" name="Oval 145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5" name="Oval 145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6" name="Oval 145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7" name="Oval 145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8" name="Oval 145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59" name="Oval 145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0" name="Oval 145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1" name="Oval 146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2" name="Oval 146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3" name="Oval 146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4" name="Oval 146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5" name="Oval 146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6" name="Oval 146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7" name="Oval 146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8" name="Oval 146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69" name="Oval 146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0" name="Oval 146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1" name="Oval 147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2" name="Oval 147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3" name="Oval 147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4" name="Oval 147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5" name="Oval 147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6" name="Oval 147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7" name="Oval 147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8" name="Oval 147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79" name="Oval 147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0" name="Oval 147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1" name="Oval 148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2" name="Oval 148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83" name="Oval 148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7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388" name="Oval 138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9" name="Oval 138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0" name="Oval 138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1" name="Oval 139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2" name="Oval 139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3" name="Oval 139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4" name="Oval 139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5" name="Oval 139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6" name="Oval 139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7" name="Oval 139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8" name="Oval 139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99" name="Oval 139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0" name="Oval 139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1" name="Oval 140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2" name="Oval 140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3" name="Oval 140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4" name="Oval 140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5" name="Oval 140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6" name="Oval 140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7" name="Oval 140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8" name="Oval 140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09" name="Oval 140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0" name="Oval 140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1" name="Oval 141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2" name="Oval 141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3" name="Oval 141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4" name="Oval 141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5" name="Oval 141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6" name="Oval 141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7" name="Oval 141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8" name="Oval 141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19" name="Oval 141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0" name="Oval 141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1" name="Oval 142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2" name="Oval 142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3" name="Oval 142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4" name="Oval 142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5" name="Oval 142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6" name="Oval 142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7" name="Oval 142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8" name="Oval 142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29" name="Oval 142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0" name="Oval 142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1" name="Oval 143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2" name="Oval 143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3" name="Oval 143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4" name="Oval 143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35" name="Oval 143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8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340" name="Oval 133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1" name="Oval 134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2" name="Oval 134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3" name="Oval 134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4" name="Oval 134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5" name="Oval 134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6" name="Oval 134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7" name="Oval 134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8" name="Oval 134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49" name="Oval 134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0" name="Oval 134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1" name="Oval 135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2" name="Oval 135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3" name="Oval 135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4" name="Oval 135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5" name="Oval 135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6" name="Oval 135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7" name="Oval 135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8" name="Oval 135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59" name="Oval 135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0" name="Oval 135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1" name="Oval 136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2" name="Oval 136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3" name="Oval 136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4" name="Oval 136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5" name="Oval 136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6" name="Oval 136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7" name="Oval 136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8" name="Oval 136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69" name="Oval 136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0" name="Oval 136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1" name="Oval 137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2" name="Oval 137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3" name="Oval 137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4" name="Oval 137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5" name="Oval 137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6" name="Oval 137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7" name="Oval 137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8" name="Oval 137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79" name="Oval 137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0" name="Oval 137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1" name="Oval 138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2" name="Oval 138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3" name="Oval 138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4" name="Oval 138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5" name="Oval 138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6" name="Oval 138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87" name="Oval 138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99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292" name="Oval 129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3" name="Oval 129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4" name="Oval 129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5" name="Oval 129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6" name="Oval 129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7" name="Oval 129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8" name="Oval 129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9" name="Oval 129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0" name="Oval 129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1" name="Oval 130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2" name="Oval 130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3" name="Oval 130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4" name="Oval 130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5" name="Oval 130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6" name="Oval 130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7" name="Oval 130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8" name="Oval 130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09" name="Oval 130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0" name="Oval 130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1" name="Oval 131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2" name="Oval 131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3" name="Oval 131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4" name="Oval 131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5" name="Oval 131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6" name="Oval 131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7" name="Oval 131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8" name="Oval 131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19" name="Oval 131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0" name="Oval 131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1" name="Oval 132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2" name="Oval 132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3" name="Oval 132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4" name="Oval 132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5" name="Oval 132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6" name="Oval 132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7" name="Oval 132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8" name="Oval 132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29" name="Oval 132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0" name="Oval 132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1" name="Oval 133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2" name="Oval 133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3" name="Oval 133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4" name="Oval 133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5" name="Oval 133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6" name="Oval 133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7" name="Oval 133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8" name="Oval 133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339" name="Oval 133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0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244" name="Oval 124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5" name="Oval 124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6" name="Oval 124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7" name="Oval 124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8" name="Oval 124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9" name="Oval 124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0" name="Oval 124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1" name="Oval 125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2" name="Oval 125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3" name="Oval 125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4" name="Oval 125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5" name="Oval 125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6" name="Oval 125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7" name="Oval 125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8" name="Oval 125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59" name="Oval 125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0" name="Oval 125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1" name="Oval 126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2" name="Oval 126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3" name="Oval 126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4" name="Oval 126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5" name="Oval 126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6" name="Oval 126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7" name="Oval 126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8" name="Oval 126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69" name="Oval 126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0" name="Oval 126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1" name="Oval 127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2" name="Oval 127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3" name="Oval 127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4" name="Oval 127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5" name="Oval 127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6" name="Oval 127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7" name="Oval 127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8" name="Oval 127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79" name="Oval 127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0" name="Oval 127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1" name="Oval 128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2" name="Oval 128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3" name="Oval 128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4" name="Oval 128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5" name="Oval 128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6" name="Oval 128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7" name="Oval 128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8" name="Oval 128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89" name="Oval 128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0" name="Oval 128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91" name="Oval 129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1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96" name="Oval 119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7" name="Oval 119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8" name="Oval 119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9" name="Oval 119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0" name="Oval 119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1" name="Oval 120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2" name="Oval 120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3" name="Oval 120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4" name="Oval 120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5" name="Oval 120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6" name="Oval 120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7" name="Oval 120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8" name="Oval 120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09" name="Oval 120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0" name="Oval 120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1" name="Oval 121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2" name="Oval 121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3" name="Oval 121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4" name="Oval 121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5" name="Oval 121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6" name="Oval 121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7" name="Oval 121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8" name="Oval 121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19" name="Oval 121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0" name="Oval 121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1" name="Oval 122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2" name="Oval 122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3" name="Oval 122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4" name="Oval 122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5" name="Oval 122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6" name="Oval 122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7" name="Oval 122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8" name="Oval 122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29" name="Oval 122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0" name="Oval 122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1" name="Oval 123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2" name="Oval 123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3" name="Oval 123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4" name="Oval 123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5" name="Oval 123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6" name="Oval 123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7" name="Oval 123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8" name="Oval 123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39" name="Oval 123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0" name="Oval 123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1" name="Oval 124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2" name="Oval 124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243" name="Oval 124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2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48" name="Oval 114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9" name="Oval 114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0" name="Oval 114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1" name="Oval 115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2" name="Oval 115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3" name="Oval 115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4" name="Oval 115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5" name="Oval 115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6" name="Oval 115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7" name="Oval 115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8" name="Oval 115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59" name="Oval 115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0" name="Oval 115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1" name="Oval 116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2" name="Oval 116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3" name="Oval 116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4" name="Oval 116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5" name="Oval 116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6" name="Oval 116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7" name="Oval 116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8" name="Oval 116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69" name="Oval 116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0" name="Oval 116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1" name="Oval 117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2" name="Oval 117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3" name="Oval 117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4" name="Oval 117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5" name="Oval 117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6" name="Oval 117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7" name="Oval 117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8" name="Oval 117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79" name="Oval 117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0" name="Oval 117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1" name="Oval 118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2" name="Oval 118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3" name="Oval 118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4" name="Oval 118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5" name="Oval 118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6" name="Oval 118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7" name="Oval 118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8" name="Oval 118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89" name="Oval 118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0" name="Oval 118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1" name="Oval 119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2" name="Oval 119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3" name="Oval 119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4" name="Oval 119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95" name="Oval 119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3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100" name="Oval 109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1" name="Oval 110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2" name="Oval 110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3" name="Oval 110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4" name="Oval 110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5" name="Oval 110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6" name="Oval 110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7" name="Oval 110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8" name="Oval 110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09" name="Oval 110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0" name="Oval 110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1" name="Oval 111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2" name="Oval 111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3" name="Oval 111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4" name="Oval 111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5" name="Oval 111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6" name="Oval 111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7" name="Oval 111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8" name="Oval 111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19" name="Oval 111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0" name="Oval 111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1" name="Oval 112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2" name="Oval 1121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3" name="Oval 1122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4" name="Oval 1123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5" name="Oval 1124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6" name="Oval 1125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7" name="Oval 1126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8" name="Oval 1127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29" name="Oval 1128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0" name="Oval 1129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1" name="Oval 1130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2" name="Oval 1131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3" name="Oval 1132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4" name="Oval 1133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5" name="Oval 1134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6" name="Oval 1135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7" name="Oval 1136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8" name="Oval 1137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39" name="Oval 1138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0" name="Oval 1139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1" name="Oval 1140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2" name="Oval 1141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3" name="Oval 1142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4" name="Oval 1143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5" name="Oval 1144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6" name="Oval 1145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147" name="Oval 1146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4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052" name="Oval 1051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3" name="Oval 1052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4" name="Oval 1053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5" name="Oval 1054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6" name="Oval 1055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7" name="Oval 1056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8" name="Oval 1057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9" name="Oval 1058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0" name="Oval 1059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1" name="Oval 1060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2" name="Oval 1061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3" name="Oval 1062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4" name="Oval 1063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5" name="Oval 1064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6" name="Oval 1065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7" name="Oval 1066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8" name="Oval 1067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69" name="Oval 1068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0" name="Oval 1069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1" name="Oval 1070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2" name="Oval 1071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3" name="Oval 1072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4" name="Oval 1073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5" name="Oval 1074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6" name="Oval 1075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7" name="Oval 1076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8" name="Oval 1077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79" name="Oval 1078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0" name="Oval 1079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1" name="Oval 1080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2" name="Oval 1081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3" name="Oval 1082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4" name="Oval 1083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5" name="Oval 1084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6" name="Oval 1085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7" name="Oval 1086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8" name="Oval 1087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89" name="Oval 1088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0" name="Oval 1089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1" name="Oval 1090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2" name="Oval 1091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3" name="Oval 1092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4" name="Oval 1093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5" name="Oval 1094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6" name="Oval 1095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7" name="Oval 1096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8" name="Oval 1097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99" name="Oval 1098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5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004" name="Oval 1003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5" name="Oval 1004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6" name="Oval 1005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7" name="Oval 1006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8" name="Oval 1007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9" name="Oval 1008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0" name="Oval 1009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1" name="Oval 1010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2" name="Oval 1011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3" name="Oval 1012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4" name="Oval 1013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5" name="Oval 1014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6" name="Oval 1015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7" name="Oval 1016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8" name="Oval 1017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19" name="Oval 1018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0" name="Oval 1019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1" name="Oval 1020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2" name="Oval 1021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3" name="Oval 1022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4" name="Oval 1023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5" name="Oval 1024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6" name="Oval 1025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7" name="Oval 1026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8" name="Oval 1027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29" name="Oval 1028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0" name="Oval 1029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1" name="Oval 1030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2" name="Oval 1031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3" name="Oval 1032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4" name="Oval 1033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5" name="Oval 1034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6" name="Oval 103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7" name="Oval 103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8" name="Oval 103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39" name="Oval 103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0" name="Oval 103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1" name="Oval 104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2" name="Oval 104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3" name="Oval 104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4" name="Oval 104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5" name="Oval 104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6" name="Oval 104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7" name="Oval 104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8" name="Oval 104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49" name="Oval 104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0" name="Oval 104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51" name="Oval 105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6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956" name="Oval 955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7" name="Oval 956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8" name="Oval 957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9" name="Oval 958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0" name="Oval 959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1" name="Oval 960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2" name="Oval 961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3" name="Oval 962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4" name="Oval 963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5" name="Oval 964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6" name="Oval 965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7" name="Oval 966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8" name="Oval 967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9" name="Oval 968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0" name="Oval 969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1" name="Oval 970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2" name="Oval 971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3" name="Oval 972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4" name="Oval 973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5" name="Oval 974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6" name="Oval 975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7" name="Oval 976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8" name="Oval 977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79" name="Oval 978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0" name="Oval 979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1" name="Oval 980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2" name="Oval 981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3" name="Oval 982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4" name="Oval 983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5" name="Oval 984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6" name="Oval 985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7" name="Oval 986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8" name="Oval 987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9" name="Oval 988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0" name="Oval 989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1" name="Oval 990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2" name="Oval 991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3" name="Oval 992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4" name="Oval 993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5" name="Oval 994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6" name="Oval 995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7" name="Oval 996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8" name="Oval 997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99" name="Oval 998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0" name="Oval 999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1" name="Oval 1000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2" name="Oval 1001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003" name="Oval 1002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07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908" name="Oval 907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09" name="Oval 908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0" name="Oval 909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1" name="Oval 910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2" name="Oval 911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3" name="Oval 912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4" name="Oval 913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5" name="Oval 914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6" name="Oval 915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7" name="Oval 916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8" name="Oval 917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19" name="Oval 918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0" name="Oval 919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1" name="Oval 920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2" name="Oval 921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3" name="Oval 922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4" name="Oval 923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5" name="Oval 924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6" name="Oval 925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7" name="Oval 926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8" name="Oval 927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29" name="Oval 928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0" name="Oval 929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1" name="Oval 930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2" name="Oval 931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3" name="Oval 932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4" name="Oval 933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5" name="Oval 934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6" name="Oval 935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7" name="Oval 936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8" name="Oval 937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39" name="Oval 938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0" name="Oval 939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1" name="Oval 940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2" name="Oval 941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3" name="Oval 942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4" name="Oval 943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5" name="Oval 944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6" name="Oval 945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7" name="Oval 946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8" name="Oval 947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49" name="Oval 948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0" name="Oval 949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1" name="Oval 950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2" name="Oval 951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3" name="Oval 952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4" name="Oval 953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55" name="Oval 954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1773" name="Group 503"/>
          <p:cNvGrpSpPr/>
          <p:nvPr/>
        </p:nvGrpSpPr>
        <p:grpSpPr>
          <a:xfrm rot="18812192" flipH="1">
            <a:off x="9240948" y="202794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608" name="Oval 260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9" name="Oval 260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0" name="Oval 260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1" name="Oval 261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2" name="Oval 261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3" name="Oval 261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4" name="Oval 261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5" name="Oval 261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6" name="Oval 261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7" name="Oval 261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8" name="Oval 261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19" name="Oval 261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0" name="Oval 261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1" name="Oval 262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2" name="Oval 262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3" name="Oval 262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4" name="Oval 262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5" name="Oval 262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6" name="Oval 262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7" name="Oval 262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8" name="Oval 262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29" name="Oval 262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0" name="Oval 262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1" name="Oval 263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2" name="Oval 263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3" name="Oval 263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4" name="Oval 263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5" name="Oval 263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6" name="Oval 263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7" name="Oval 263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8" name="Oval 263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39" name="Oval 263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0" name="Oval 263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1" name="Oval 264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2" name="Oval 264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3" name="Oval 264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4" name="Oval 264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5" name="Oval 264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6" name="Oval 264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7" name="Oval 264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8" name="Oval 264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49" name="Oval 264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0" name="Oval 264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1" name="Oval 265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2" name="Oval 265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3" name="Oval 265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4" name="Oval 265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55" name="Oval 265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74" name="Group 454"/>
          <p:cNvGrpSpPr/>
          <p:nvPr/>
        </p:nvGrpSpPr>
        <p:grpSpPr>
          <a:xfrm rot="18812192" flipH="1">
            <a:off x="9455631" y="735905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560" name="Oval 255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1" name="Oval 256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2" name="Oval 256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3" name="Oval 256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4" name="Oval 256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5" name="Oval 256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6" name="Oval 256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7" name="Oval 256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8" name="Oval 256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69" name="Oval 256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0" name="Oval 256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1" name="Oval 257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2" name="Oval 257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3" name="Oval 257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4" name="Oval 257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5" name="Oval 257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6" name="Oval 257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7" name="Oval 257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8" name="Oval 257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79" name="Oval 257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0" name="Oval 257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1" name="Oval 258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2" name="Oval 258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3" name="Oval 258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4" name="Oval 258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5" name="Oval 258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6" name="Oval 258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7" name="Oval 258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8" name="Oval 258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89" name="Oval 258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0" name="Oval 258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1" name="Oval 259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2" name="Oval 259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3" name="Oval 259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4" name="Oval 259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5" name="Oval 259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6" name="Oval 259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7" name="Oval 259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8" name="Oval 259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99" name="Oval 259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0" name="Oval 259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1" name="Oval 260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2" name="Oval 260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3" name="Oval 260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4" name="Oval 260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5" name="Oval 260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6" name="Oval 260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607" name="Oval 260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75" name="Group 62"/>
          <p:cNvGrpSpPr/>
          <p:nvPr/>
        </p:nvGrpSpPr>
        <p:grpSpPr>
          <a:xfrm rot="18812192" flipH="1">
            <a:off x="10321046" y="377361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512" name="Oval 251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3" name="Oval 251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4" name="Oval 251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5" name="Oval 251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6" name="Oval 251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7" name="Oval 251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8" name="Oval 251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19" name="Oval 251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0" name="Oval 251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1" name="Oval 252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2" name="Oval 252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3" name="Oval 252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4" name="Oval 252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5" name="Oval 252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6" name="Oval 252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7" name="Oval 252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8" name="Oval 252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29" name="Oval 252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0" name="Oval 252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1" name="Oval 253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2" name="Oval 253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3" name="Oval 253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4" name="Oval 253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5" name="Oval 253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6" name="Oval 253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7" name="Oval 253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8" name="Oval 253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39" name="Oval 253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0" name="Oval 253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1" name="Oval 254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2" name="Oval 254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3" name="Oval 254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4" name="Oval 9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5" name="Oval 9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6" name="Oval 9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7" name="Oval 9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8" name="Oval 9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49" name="Oval 10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0" name="Oval 10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1" name="Oval 10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2" name="Oval 10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3" name="Oval 10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4" name="Oval 10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5" name="Oval 10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6" name="Oval 10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7" name="Oval 10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8" name="Oval 10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559" name="Oval 11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1776" name="Flowchart: Magnetic Disk 1775"/>
          <p:cNvSpPr/>
          <p:nvPr/>
        </p:nvSpPr>
        <p:spPr>
          <a:xfrm rot="18812192" flipH="1">
            <a:off x="9493214" y="3006263"/>
            <a:ext cx="957750" cy="137380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1778" name="Group 111"/>
          <p:cNvGrpSpPr/>
          <p:nvPr/>
        </p:nvGrpSpPr>
        <p:grpSpPr>
          <a:xfrm rot="18812192" flipH="1">
            <a:off x="9854169" y="342678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416" name="Oval 241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7" name="Oval 241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8" name="Oval 241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19" name="Oval 241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0" name="Oval 241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1" name="Oval 242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2" name="Oval 242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3" name="Oval 242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4" name="Oval 242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5" name="Oval 242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6" name="Oval 242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7" name="Oval 242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8" name="Oval 242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29" name="Oval 242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0" name="Oval 242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1" name="Oval 243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2" name="Oval 243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3" name="Oval 243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4" name="Oval 243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5" name="Oval 243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6" name="Oval 243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7" name="Oval 243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8" name="Oval 243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39" name="Oval 243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0" name="Oval 243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1" name="Oval 244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2" name="Oval 244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3" name="Oval 244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4" name="Oval 244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5" name="Oval 244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6" name="Oval 244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7" name="Oval 244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8" name="Oval 244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49" name="Oval 244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0" name="Oval 244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1" name="Oval 245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2" name="Oval 245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3" name="Oval 245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4" name="Oval 245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5" name="Oval 245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6" name="Oval 245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7" name="Oval 245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8" name="Oval 245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59" name="Oval 245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0" name="Oval 245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1" name="Oval 246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2" name="Oval 246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463" name="Oval 246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1" name="Group 258"/>
          <p:cNvGrpSpPr/>
          <p:nvPr/>
        </p:nvGrpSpPr>
        <p:grpSpPr>
          <a:xfrm rot="18812192" flipH="1">
            <a:off x="10112169" y="4990917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272" name="Oval 227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3" name="Oval 227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4" name="Oval 227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5" name="Oval 227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6" name="Oval 227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7" name="Oval 227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8" name="Oval 227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9" name="Oval 227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0" name="Oval 227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1" name="Oval 228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2" name="Oval 228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3" name="Oval 228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4" name="Oval 228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5" name="Oval 228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6" name="Oval 228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7" name="Oval 228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8" name="Oval 228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89" name="Oval 228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0" name="Oval 228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1" name="Oval 229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2" name="Oval 229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3" name="Oval 229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4" name="Oval 229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5" name="Oval 229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6" name="Oval 229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7" name="Oval 229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8" name="Oval 229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99" name="Oval 229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0" name="Oval 229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1" name="Oval 230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2" name="Oval 230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3" name="Oval 230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4" name="Oval 230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5" name="Oval 230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6" name="Oval 230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7" name="Oval 230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8" name="Oval 230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09" name="Oval 230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0" name="Oval 230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1" name="Oval 231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2" name="Oval 231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3" name="Oval 231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4" name="Oval 231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5" name="Oval 231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6" name="Oval 231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7" name="Oval 231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8" name="Oval 231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19" name="Oval 231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2" name="Group 307"/>
          <p:cNvGrpSpPr/>
          <p:nvPr/>
        </p:nvGrpSpPr>
        <p:grpSpPr>
          <a:xfrm rot="18812192" flipH="1">
            <a:off x="9112811" y="1237477"/>
            <a:ext cx="61395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224" name="Oval 2223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5" name="Oval 2224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6" name="Oval 2225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7" name="Oval 2226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8" name="Oval 2227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9" name="Oval 2228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0" name="Oval 2229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1" name="Oval 2230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2" name="Oval 2231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3" name="Oval 2232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4" name="Oval 2233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5" name="Oval 2234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6" name="Oval 2235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7" name="Oval 2236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8" name="Oval 2237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39" name="Oval 2238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0" name="Oval 2239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1" name="Oval 2240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2" name="Oval 2241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3" name="Oval 2242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4" name="Oval 2243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5" name="Oval 2244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6" name="Oval 2245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7" name="Oval 2246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8" name="Oval 2247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49" name="Oval 2248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0" name="Oval 2249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1" name="Oval 2250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2" name="Oval 2251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3" name="Oval 2252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4" name="Oval 2253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5" name="Oval 2254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6" name="Oval 225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7" name="Oval 225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8" name="Oval 225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59" name="Oval 225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0" name="Oval 225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1" name="Oval 226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2" name="Oval 226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3" name="Oval 226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4" name="Oval 226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5" name="Oval 226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6" name="Oval 226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7" name="Oval 226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8" name="Oval 226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69" name="Oval 226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0" name="Oval 226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71" name="Oval 227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3" name="Group 356"/>
          <p:cNvGrpSpPr/>
          <p:nvPr/>
        </p:nvGrpSpPr>
        <p:grpSpPr>
          <a:xfrm rot="18812192" flipH="1">
            <a:off x="9629611" y="2327438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176" name="Oval 217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7" name="Oval 217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8" name="Oval 217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9" name="Oval 217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0" name="Oval 217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1" name="Oval 218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2" name="Oval 218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3" name="Oval 218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4" name="Oval 218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5" name="Oval 218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6" name="Oval 218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7" name="Oval 218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8" name="Oval 218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89" name="Oval 218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0" name="Oval 218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1" name="Oval 219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2" name="Oval 219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3" name="Oval 219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4" name="Oval 219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5" name="Oval 219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6" name="Oval 219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7" name="Oval 219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8" name="Oval 219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99" name="Oval 219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0" name="Oval 219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1" name="Oval 220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2" name="Oval 220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3" name="Oval 220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4" name="Oval 220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5" name="Oval 220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6" name="Oval 220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7" name="Oval 220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8" name="Oval 220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09" name="Oval 220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0" name="Oval 220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1" name="Oval 221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2" name="Oval 221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3" name="Oval 221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4" name="Oval 221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5" name="Oval 221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6" name="Oval 221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7" name="Oval 221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8" name="Oval 221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19" name="Oval 221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0" name="Oval 221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1" name="Oval 222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2" name="Oval 222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223" name="Oval 222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4" name="Group 405"/>
          <p:cNvGrpSpPr/>
          <p:nvPr/>
        </p:nvGrpSpPr>
        <p:grpSpPr>
          <a:xfrm rot="18812192" flipH="1">
            <a:off x="8445271" y="339883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128" name="Oval 212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9" name="Oval 212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0" name="Oval 212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1" name="Oval 213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2" name="Oval 213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3" name="Oval 213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4" name="Oval 213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5" name="Oval 213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6" name="Oval 213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7" name="Oval 213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8" name="Oval 213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39" name="Oval 213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0" name="Oval 213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1" name="Oval 214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2" name="Oval 214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3" name="Oval 214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4" name="Oval 214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5" name="Oval 214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6" name="Oval 214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7" name="Oval 214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8" name="Oval 214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49" name="Oval 214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0" name="Oval 214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1" name="Oval 215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2" name="Oval 215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3" name="Oval 215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4" name="Oval 215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5" name="Oval 215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6" name="Oval 215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7" name="Oval 215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8" name="Oval 215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59" name="Oval 215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0" name="Oval 215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1" name="Oval 216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2" name="Oval 216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3" name="Oval 216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4" name="Oval 216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5" name="Oval 216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6" name="Oval 216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7" name="Oval 216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8" name="Oval 216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69" name="Oval 216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0" name="Oval 216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1" name="Oval 217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2" name="Oval 217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3" name="Oval 217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4" name="Oval 217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75" name="Oval 217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5" name="Group 552"/>
          <p:cNvGrpSpPr/>
          <p:nvPr/>
        </p:nvGrpSpPr>
        <p:grpSpPr>
          <a:xfrm rot="18812192" flipH="1">
            <a:off x="8638222" y="4082782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080" name="Oval 207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1" name="Oval 208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2" name="Oval 208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3" name="Oval 208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4" name="Oval 208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5" name="Oval 208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6" name="Oval 208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7" name="Oval 208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8" name="Oval 208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89" name="Oval 208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0" name="Oval 208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1" name="Oval 209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2" name="Oval 209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3" name="Oval 209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4" name="Oval 209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5" name="Oval 209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6" name="Oval 209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7" name="Oval 209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8" name="Oval 209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99" name="Oval 209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0" name="Oval 209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1" name="Oval 210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2" name="Oval 210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3" name="Oval 210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4" name="Oval 210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5" name="Oval 210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6" name="Oval 210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7" name="Oval 210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8" name="Oval 210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09" name="Oval 210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0" name="Oval 210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1" name="Oval 211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2" name="Oval 211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3" name="Oval 211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4" name="Oval 211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5" name="Oval 211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6" name="Oval 211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7" name="Oval 211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8" name="Oval 211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19" name="Oval 211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0" name="Oval 211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1" name="Oval 212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2" name="Oval 212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3" name="Oval 212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4" name="Oval 212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5" name="Oval 212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6" name="Oval 212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27" name="Oval 212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6" name="Group 601"/>
          <p:cNvGrpSpPr/>
          <p:nvPr/>
        </p:nvGrpSpPr>
        <p:grpSpPr>
          <a:xfrm rot="18812192" flipH="1">
            <a:off x="9557615" y="3794288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2032" name="Oval 203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3" name="Oval 203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4" name="Oval 203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5" name="Oval 203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6" name="Oval 203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7" name="Oval 203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8" name="Oval 203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9" name="Oval 203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0" name="Oval 203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1" name="Oval 204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2" name="Oval 204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3" name="Oval 204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4" name="Oval 204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5" name="Oval 204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6" name="Oval 204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7" name="Oval 204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8" name="Oval 204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49" name="Oval 204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0" name="Oval 204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1" name="Oval 205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2" name="Oval 205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3" name="Oval 205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4" name="Oval 205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5" name="Oval 205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6" name="Oval 205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7" name="Oval 205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8" name="Oval 205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59" name="Oval 205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0" name="Oval 205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1" name="Oval 206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2" name="Oval 206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3" name="Oval 206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4" name="Oval 206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5" name="Oval 206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6" name="Oval 206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7" name="Oval 206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8" name="Oval 206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69" name="Oval 206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0" name="Oval 206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1" name="Oval 207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2" name="Oval 207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3" name="Oval 207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4" name="Oval 207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5" name="Oval 207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6" name="Oval 207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7" name="Oval 207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8" name="Oval 207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79" name="Oval 207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7" name="Group 650"/>
          <p:cNvGrpSpPr/>
          <p:nvPr/>
        </p:nvGrpSpPr>
        <p:grpSpPr>
          <a:xfrm rot="18812192" flipH="1">
            <a:off x="10629210" y="3088300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984" name="Oval 1983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5" name="Oval 1984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6" name="Oval 1985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7" name="Oval 1986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8" name="Oval 1987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9" name="Oval 1988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0" name="Oval 1989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1" name="Oval 1990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2" name="Oval 1991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3" name="Oval 1992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4" name="Oval 1993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5" name="Oval 1994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6" name="Oval 1995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7" name="Oval 1996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8" name="Oval 1997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99" name="Oval 1998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0" name="Oval 1999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1" name="Oval 2000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2" name="Oval 2001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3" name="Oval 2002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4" name="Oval 2003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5" name="Oval 2004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6" name="Oval 2005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7" name="Oval 2006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8" name="Oval 2007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09" name="Oval 2008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0" name="Oval 2009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1" name="Oval 2010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2" name="Oval 2011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3" name="Oval 2012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4" name="Oval 2013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5" name="Oval 2014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6" name="Oval 2015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7" name="Oval 2016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8" name="Oval 2017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19" name="Oval 2018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0" name="Oval 2019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1" name="Oval 2020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2" name="Oval 2021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3" name="Oval 2022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4" name="Oval 2023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5" name="Oval 2024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6" name="Oval 2025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7" name="Oval 2026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8" name="Oval 2027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29" name="Oval 2028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0" name="Oval 2029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031" name="Oval 2030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8" name="Group 3251"/>
          <p:cNvGrpSpPr/>
          <p:nvPr/>
        </p:nvGrpSpPr>
        <p:grpSpPr>
          <a:xfrm rot="18812192" flipH="1">
            <a:off x="9297766" y="4512712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936" name="Oval 1935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7" name="Oval 1936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8" name="Oval 1937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9" name="Oval 1938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0" name="Oval 1939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1" name="Oval 1940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2" name="Oval 1941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3" name="Oval 1942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4" name="Oval 1943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5" name="Oval 1944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6" name="Oval 1945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7" name="Oval 1946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8" name="Oval 1947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49" name="Oval 1948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0" name="Oval 1949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1" name="Oval 1950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2" name="Oval 1951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3" name="Oval 1952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4" name="Oval 1953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5" name="Oval 1954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6" name="Oval 1955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7" name="Oval 1956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8" name="Oval 1957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59" name="Oval 1958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0" name="Oval 1959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1" name="Oval 1960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2" name="Oval 1961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3" name="Oval 1962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4" name="Oval 1963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5" name="Oval 1964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6" name="Oval 1965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7" name="Oval 1966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8" name="Oval 1967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69" name="Oval 1968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0" name="Oval 1969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1" name="Oval 1970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2" name="Oval 1971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3" name="Oval 1972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4" name="Oval 1973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5" name="Oval 1974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6" name="Oval 1975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7" name="Oval 1976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8" name="Oval 1977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79" name="Oval 1978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0" name="Oval 1979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1" name="Oval 1980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2" name="Oval 1981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83" name="Oval 1982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89" name="Group 3300"/>
          <p:cNvGrpSpPr/>
          <p:nvPr/>
        </p:nvGrpSpPr>
        <p:grpSpPr>
          <a:xfrm rot="18812192" flipH="1">
            <a:off x="10504305" y="2361380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888" name="Oval 1887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9" name="Oval 1888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0" name="Oval 1889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1" name="Oval 1890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2" name="Oval 1891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3" name="Oval 1892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4" name="Oval 1893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5" name="Oval 1894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6" name="Oval 1895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7" name="Oval 1896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8" name="Oval 1897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99" name="Oval 1898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0" name="Oval 1899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1" name="Oval 1900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2" name="Oval 1901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3" name="Oval 1902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4" name="Oval 1903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5" name="Oval 1904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6" name="Oval 1905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7" name="Oval 1906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8" name="Oval 1907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09" name="Oval 1908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0" name="Oval 1909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1" name="Oval 1910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2" name="Oval 1911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3" name="Oval 1912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4" name="Oval 1913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5" name="Oval 1914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6" name="Oval 1915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7" name="Oval 1916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8" name="Oval 1917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19" name="Oval 1918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0" name="Oval 1919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1" name="Oval 1920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2" name="Oval 1921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3" name="Oval 1922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4" name="Oval 1923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5" name="Oval 1924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6" name="Oval 1925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7" name="Oval 1926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8" name="Oval 1927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29" name="Oval 1928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0" name="Oval 1929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1" name="Oval 1930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2" name="Oval 1931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3" name="Oval 1932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4" name="Oval 1933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935" name="Oval 1934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90" name="Group 3349"/>
          <p:cNvGrpSpPr/>
          <p:nvPr/>
        </p:nvGrpSpPr>
        <p:grpSpPr>
          <a:xfrm rot="18812192" flipH="1">
            <a:off x="9603631" y="3004363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840" name="Oval 1839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1" name="Oval 1840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2" name="Oval 1841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3" name="Oval 1842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4" name="Oval 1843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5" name="Oval 1844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6" name="Oval 1845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7" name="Oval 1846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8" name="Oval 1847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49" name="Oval 1848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0" name="Oval 1849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1" name="Oval 1850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2" name="Oval 1851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3" name="Oval 1852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4" name="Oval 1853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5" name="Oval 1854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6" name="Oval 1855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7" name="Oval 1856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8" name="Oval 1857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59" name="Oval 1858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0" name="Oval 1859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1" name="Oval 1860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2" name="Oval 1861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3" name="Oval 1862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4" name="Oval 1863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5" name="Oval 1864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6" name="Oval 1865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7" name="Oval 1866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8" name="Oval 1867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69" name="Oval 1868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0" name="Oval 1869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1" name="Oval 1870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2" name="Oval 1871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3" name="Oval 1872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4" name="Oval 1873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5" name="Oval 1874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6" name="Oval 1875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7" name="Oval 1876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8" name="Oval 1877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79" name="Oval 1878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0" name="Oval 1879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1" name="Oval 1880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2" name="Oval 1881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3" name="Oval 1882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4" name="Oval 1883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5" name="Oval 1884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6" name="Oval 1885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87" name="Oval 1886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1791" name="Group 3398"/>
          <p:cNvGrpSpPr/>
          <p:nvPr/>
        </p:nvGrpSpPr>
        <p:grpSpPr>
          <a:xfrm rot="18812192" flipH="1">
            <a:off x="10657834" y="4395685"/>
            <a:ext cx="61394" cy="57242"/>
            <a:chOff x="2263322" y="2383933"/>
            <a:chExt cx="1623415" cy="1341120"/>
          </a:xfrm>
          <a:solidFill>
            <a:srgbClr val="0300BE"/>
          </a:solidFill>
        </p:grpSpPr>
        <p:sp>
          <p:nvSpPr>
            <p:cNvPr id="1792" name="Oval 1791"/>
            <p:cNvSpPr/>
            <p:nvPr/>
          </p:nvSpPr>
          <p:spPr>
            <a:xfrm rot="4800000">
              <a:off x="2566742" y="26601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3" name="Oval 1792"/>
            <p:cNvSpPr/>
            <p:nvPr/>
          </p:nvSpPr>
          <p:spPr>
            <a:xfrm rot="4800000">
              <a:off x="3249835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4" name="Oval 1793"/>
            <p:cNvSpPr/>
            <p:nvPr/>
          </p:nvSpPr>
          <p:spPr>
            <a:xfrm rot="4800000">
              <a:off x="2774618" y="31513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5" name="Oval 1794"/>
            <p:cNvSpPr/>
            <p:nvPr/>
          </p:nvSpPr>
          <p:spPr>
            <a:xfrm rot="4800000">
              <a:off x="2307637" y="275947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6" name="Oval 1795"/>
            <p:cNvSpPr/>
            <p:nvPr/>
          </p:nvSpPr>
          <p:spPr>
            <a:xfrm rot="4800000">
              <a:off x="3252542" y="2812546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7" name="Oval 1796"/>
            <p:cNvSpPr/>
            <p:nvPr/>
          </p:nvSpPr>
          <p:spPr>
            <a:xfrm rot="4800000">
              <a:off x="2857992" y="292711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8" name="Oval 1797"/>
            <p:cNvSpPr/>
            <p:nvPr/>
          </p:nvSpPr>
          <p:spPr>
            <a:xfrm rot="4800000">
              <a:off x="2795421" y="277088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99" name="Oval 1798"/>
            <p:cNvSpPr/>
            <p:nvPr/>
          </p:nvSpPr>
          <p:spPr>
            <a:xfrm rot="4800000">
              <a:off x="2790695" y="301361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0" name="Oval 1799"/>
            <p:cNvSpPr/>
            <p:nvPr/>
          </p:nvSpPr>
          <p:spPr>
            <a:xfrm rot="4800000">
              <a:off x="2383934" y="2612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1" name="Oval 1800"/>
            <p:cNvSpPr/>
            <p:nvPr/>
          </p:nvSpPr>
          <p:spPr>
            <a:xfrm rot="4800000">
              <a:off x="2268049" y="292520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2" name="Oval 1801"/>
            <p:cNvSpPr/>
            <p:nvPr/>
          </p:nvSpPr>
          <p:spPr>
            <a:xfrm rot="4800000">
              <a:off x="2263322" y="316792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3" name="Oval 1802"/>
            <p:cNvSpPr/>
            <p:nvPr/>
          </p:nvSpPr>
          <p:spPr>
            <a:xfrm rot="4800000">
              <a:off x="3554635" y="3145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4" name="Oval 1803"/>
            <p:cNvSpPr/>
            <p:nvPr/>
          </p:nvSpPr>
          <p:spPr>
            <a:xfrm rot="4800000">
              <a:off x="2841134" y="23839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5" name="Oval 1804"/>
            <p:cNvSpPr/>
            <p:nvPr/>
          </p:nvSpPr>
          <p:spPr>
            <a:xfrm rot="4800000">
              <a:off x="3473934" y="254870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6" name="Oval 1805"/>
            <p:cNvSpPr/>
            <p:nvPr/>
          </p:nvSpPr>
          <p:spPr>
            <a:xfrm rot="4800000">
              <a:off x="3469207" y="2791427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7" name="Oval 1806"/>
            <p:cNvSpPr/>
            <p:nvPr/>
          </p:nvSpPr>
          <p:spPr>
            <a:xfrm rot="4800000">
              <a:off x="3079383" y="266327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8" name="Oval 1807"/>
            <p:cNvSpPr/>
            <p:nvPr/>
          </p:nvSpPr>
          <p:spPr>
            <a:xfrm rot="4800000">
              <a:off x="3249835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09" name="Oval 1808"/>
            <p:cNvSpPr/>
            <p:nvPr/>
          </p:nvSpPr>
          <p:spPr>
            <a:xfrm rot="4800000">
              <a:off x="2598750" y="33489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0" name="Oval 1809"/>
            <p:cNvSpPr/>
            <p:nvPr/>
          </p:nvSpPr>
          <p:spPr>
            <a:xfrm rot="4800000">
              <a:off x="2661032" y="2841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1" name="Oval 1810"/>
            <p:cNvSpPr/>
            <p:nvPr/>
          </p:nvSpPr>
          <p:spPr>
            <a:xfrm rot="4800000">
              <a:off x="3194432" y="3374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2" name="Oval 1811"/>
            <p:cNvSpPr/>
            <p:nvPr/>
          </p:nvSpPr>
          <p:spPr>
            <a:xfrm rot="4800000">
              <a:off x="3388318" y="271435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3" name="Oval 1812"/>
            <p:cNvSpPr/>
            <p:nvPr/>
          </p:nvSpPr>
          <p:spPr>
            <a:xfrm rot="4800000">
              <a:off x="2913101" y="3405535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4" name="Oval 1813"/>
            <p:cNvSpPr/>
            <p:nvPr/>
          </p:nvSpPr>
          <p:spPr>
            <a:xfrm rot="4800000">
              <a:off x="2446120" y="301369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5" name="Oval 1814"/>
            <p:cNvSpPr/>
            <p:nvPr/>
          </p:nvSpPr>
          <p:spPr>
            <a:xfrm rot="4800000">
              <a:off x="2508631" y="3298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6" name="Oval 1815"/>
            <p:cNvSpPr/>
            <p:nvPr/>
          </p:nvSpPr>
          <p:spPr>
            <a:xfrm rot="4800000">
              <a:off x="3374533" y="3222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7" name="Oval 1816"/>
            <p:cNvSpPr/>
            <p:nvPr/>
          </p:nvSpPr>
          <p:spPr>
            <a:xfrm rot="4800000">
              <a:off x="2996475" y="3181331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8" name="Oval 1817"/>
            <p:cNvSpPr/>
            <p:nvPr/>
          </p:nvSpPr>
          <p:spPr>
            <a:xfrm rot="4800000">
              <a:off x="2933904" y="302510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19" name="Oval 1818"/>
            <p:cNvSpPr/>
            <p:nvPr/>
          </p:nvSpPr>
          <p:spPr>
            <a:xfrm rot="4800000">
              <a:off x="2929178" y="326782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0" name="Oval 1819"/>
            <p:cNvSpPr/>
            <p:nvPr/>
          </p:nvSpPr>
          <p:spPr>
            <a:xfrm rot="4800000">
              <a:off x="2539354" y="313967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1" name="Oval 1820"/>
            <p:cNvSpPr/>
            <p:nvPr/>
          </p:nvSpPr>
          <p:spPr>
            <a:xfrm rot="4800000">
              <a:off x="2406532" y="3179418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2" name="Oval 1821"/>
            <p:cNvSpPr/>
            <p:nvPr/>
          </p:nvSpPr>
          <p:spPr>
            <a:xfrm rot="4800000">
              <a:off x="2737232" y="34507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3" name="Oval 1822"/>
            <p:cNvSpPr/>
            <p:nvPr/>
          </p:nvSpPr>
          <p:spPr>
            <a:xfrm rot="4800000">
              <a:off x="3612417" y="2802919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4" name="Oval 1823"/>
            <p:cNvSpPr/>
            <p:nvPr/>
          </p:nvSpPr>
          <p:spPr>
            <a:xfrm rot="4800000">
              <a:off x="3607690" y="304564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5" name="Oval 1824"/>
            <p:cNvSpPr/>
            <p:nvPr/>
          </p:nvSpPr>
          <p:spPr>
            <a:xfrm rot="4800000">
              <a:off x="3145934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6" name="Oval 1825"/>
            <p:cNvSpPr/>
            <p:nvPr/>
          </p:nvSpPr>
          <p:spPr>
            <a:xfrm rot="4800000">
              <a:off x="2935763" y="2885630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7" name="Oval 1826"/>
            <p:cNvSpPr/>
            <p:nvPr/>
          </p:nvSpPr>
          <p:spPr>
            <a:xfrm rot="4800000">
              <a:off x="2584832" y="29173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8" name="Oval 1827"/>
            <p:cNvSpPr/>
            <p:nvPr/>
          </p:nvSpPr>
          <p:spPr>
            <a:xfrm rot="4800000">
              <a:off x="3042032" y="2460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29" name="Oval 1828"/>
            <p:cNvSpPr/>
            <p:nvPr/>
          </p:nvSpPr>
          <p:spPr>
            <a:xfrm rot="4800000">
              <a:off x="3118232" y="3069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0" name="Oval 1829"/>
            <p:cNvSpPr/>
            <p:nvPr/>
          </p:nvSpPr>
          <p:spPr>
            <a:xfrm rot="4800000">
              <a:off x="2584832" y="27649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1" name="Oval 1830"/>
            <p:cNvSpPr/>
            <p:nvPr/>
          </p:nvSpPr>
          <p:spPr>
            <a:xfrm rot="4800000">
              <a:off x="3194432" y="26125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2" name="Oval 1831"/>
            <p:cNvSpPr/>
            <p:nvPr/>
          </p:nvSpPr>
          <p:spPr>
            <a:xfrm rot="4800000">
              <a:off x="2889631" y="2612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3" name="Oval 1832"/>
            <p:cNvSpPr/>
            <p:nvPr/>
          </p:nvSpPr>
          <p:spPr>
            <a:xfrm rot="4800000">
              <a:off x="2737232" y="2688732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4" name="Oval 1833"/>
            <p:cNvSpPr/>
            <p:nvPr/>
          </p:nvSpPr>
          <p:spPr>
            <a:xfrm rot="4800000">
              <a:off x="2661031" y="2993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5" name="Oval 1834"/>
            <p:cNvSpPr/>
            <p:nvPr/>
          </p:nvSpPr>
          <p:spPr>
            <a:xfrm rot="4800000">
              <a:off x="2612534" y="24601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6" name="Oval 1835"/>
            <p:cNvSpPr/>
            <p:nvPr/>
          </p:nvSpPr>
          <p:spPr>
            <a:xfrm rot="4800000">
              <a:off x="3499230" y="26887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7" name="Oval 1836"/>
            <p:cNvSpPr/>
            <p:nvPr/>
          </p:nvSpPr>
          <p:spPr>
            <a:xfrm rot="4800000">
              <a:off x="3346832" y="2917333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8" name="Oval 1837"/>
            <p:cNvSpPr/>
            <p:nvPr/>
          </p:nvSpPr>
          <p:spPr>
            <a:xfrm rot="4800000">
              <a:off x="3346832" y="33745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39" name="Oval 1838"/>
            <p:cNvSpPr/>
            <p:nvPr/>
          </p:nvSpPr>
          <p:spPr>
            <a:xfrm rot="4800000">
              <a:off x="3194431" y="3222134"/>
              <a:ext cx="274320" cy="274320"/>
            </a:xfrm>
            <a:prstGeom prst="ellips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7309 0.290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145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22222E-6 L 0.0809 0.267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13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48148E-6 L 0.0474 0.072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7553 0.135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678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782 0.0430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" y="2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0.12812 -0.01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-67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025 0.048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2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00278 -0.0321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-16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0.03576 -0.046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8" y="-233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0.02395 -0.1083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8" y="-54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04809 -0.2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1125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01164 -0.2726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" y="-1363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3039 -0.1643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" y="-821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02222 -0.0678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-34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1875 -0.137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15347 0.0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74" y="11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7 L 0.10538 -0.0430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215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1800000">
                                      <p:cBhvr>
                                        <p:cTn id="50" dur="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nanoparticles?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flocculation only occurs when the coagulant is in the solid phase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NaOH</a:t>
            </a:r>
            <a:r>
              <a:rPr lang="en-US" dirty="0"/>
              <a:t> and Ca(OH)</a:t>
            </a:r>
            <a:r>
              <a:rPr lang="en-US" baseline="-25000" dirty="0"/>
              <a:t> 2</a:t>
            </a:r>
            <a:r>
              <a:rPr lang="en-US" dirty="0"/>
              <a:t> are not effective coagulants because they are soluble at neutral pH</a:t>
            </a:r>
          </a:p>
          <a:p>
            <a:r>
              <a:rPr lang="en-US" dirty="0"/>
              <a:t>Al(OH)</a:t>
            </a:r>
            <a:r>
              <a:rPr lang="en-US" baseline="-25000" dirty="0"/>
              <a:t>3</a:t>
            </a:r>
            <a:r>
              <a:rPr lang="en-US" dirty="0"/>
              <a:t> likes to stick to itself and to other surfaces</a:t>
            </a:r>
          </a:p>
          <a:p>
            <a:r>
              <a:rPr lang="en-US" dirty="0"/>
              <a:t>Why is the solid phase Al(OH)</a:t>
            </a:r>
            <a:r>
              <a:rPr lang="en-US" baseline="-25000" dirty="0"/>
              <a:t>3</a:t>
            </a:r>
            <a:r>
              <a:rPr lang="en-US" dirty="0"/>
              <a:t> and Al</a:t>
            </a:r>
            <a:r>
              <a:rPr lang="en-US" baseline="-25000" dirty="0"/>
              <a:t>13</a:t>
            </a:r>
            <a:r>
              <a:rPr lang="en-US" dirty="0"/>
              <a:t>O</a:t>
            </a:r>
            <a:r>
              <a:rPr lang="en-US" baseline="-25000" dirty="0"/>
              <a:t>4</a:t>
            </a:r>
            <a:r>
              <a:rPr lang="en-US" dirty="0"/>
              <a:t>(OH)</a:t>
            </a:r>
            <a:r>
              <a:rPr lang="en-US" baseline="-25000" dirty="0"/>
              <a:t>24</a:t>
            </a:r>
            <a:r>
              <a:rPr lang="en-US" dirty="0"/>
              <a:t> </a:t>
            </a:r>
            <a:r>
              <a:rPr lang="en-US" baseline="30000" dirty="0"/>
              <a:t>7+ </a:t>
            </a:r>
            <a:r>
              <a:rPr lang="en-US" dirty="0"/>
              <a:t>sticky? (Perhaps because it is more polar than water)</a:t>
            </a:r>
          </a:p>
        </p:txBody>
      </p:sp>
      <p:grpSp>
        <p:nvGrpSpPr>
          <p:cNvPr id="1773" name="Group 1772"/>
          <p:cNvGrpSpPr/>
          <p:nvPr/>
        </p:nvGrpSpPr>
        <p:grpSpPr>
          <a:xfrm>
            <a:off x="11259004" y="-39891"/>
            <a:ext cx="740159" cy="957750"/>
            <a:chOff x="8210422" y="-19021"/>
            <a:chExt cx="740159" cy="957750"/>
          </a:xfrm>
        </p:grpSpPr>
        <p:grpSp>
          <p:nvGrpSpPr>
            <p:cNvPr id="1774" name="Group 503"/>
            <p:cNvGrpSpPr/>
            <p:nvPr/>
          </p:nvGrpSpPr>
          <p:grpSpPr>
            <a:xfrm rot="2787808">
              <a:off x="8891263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609" name="Oval 260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0" name="Oval 260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1" name="Oval 261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2" name="Oval 261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3" name="Oval 261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4" name="Oval 261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5" name="Oval 261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6" name="Oval 261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7" name="Oval 261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8" name="Oval 261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19" name="Oval 261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0" name="Oval 261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1" name="Oval 262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2" name="Oval 262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3" name="Oval 262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4" name="Oval 262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5" name="Oval 262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6" name="Oval 262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7" name="Oval 262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8" name="Oval 262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29" name="Oval 262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0" name="Oval 262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1" name="Oval 263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2" name="Oval 263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3" name="Oval 263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4" name="Oval 263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5" name="Oval 263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6" name="Oval 263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7" name="Oval 263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8" name="Oval 263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39" name="Oval 263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0" name="Oval 263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1" name="Oval 264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2" name="Oval 264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3" name="Oval 264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4" name="Oval 264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5" name="Oval 264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6" name="Oval 264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7" name="Oval 264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8" name="Oval 264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49" name="Oval 264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0" name="Oval 264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1" name="Oval 265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2" name="Oval 265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3" name="Oval 265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4" name="Oval 265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5" name="Oval 265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56" name="Oval 265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5" name="Group 454"/>
            <p:cNvGrpSpPr/>
            <p:nvPr/>
          </p:nvGrpSpPr>
          <p:grpSpPr>
            <a:xfrm rot="2787808">
              <a:off x="8242826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561" name="Oval 256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2" name="Oval 256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3" name="Oval 256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4" name="Oval 256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5" name="Oval 256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6" name="Oval 256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7" name="Oval 256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8" name="Oval 256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9" name="Oval 256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0" name="Oval 256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1" name="Oval 257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2" name="Oval 257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3" name="Oval 257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4" name="Oval 257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5" name="Oval 257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6" name="Oval 257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7" name="Oval 257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8" name="Oval 257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79" name="Oval 257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0" name="Oval 257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1" name="Oval 258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2" name="Oval 258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3" name="Oval 258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4" name="Oval 258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5" name="Oval 258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6" name="Oval 258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7" name="Oval 258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8" name="Oval 258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89" name="Oval 258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0" name="Oval 258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1" name="Oval 259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2" name="Oval 259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3" name="Oval 259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4" name="Oval 259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5" name="Oval 259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6" name="Oval 259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7" name="Oval 259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8" name="Oval 259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99" name="Oval 259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0" name="Oval 259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1" name="Oval 260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2" name="Oval 260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3" name="Oval 260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4" name="Oval 260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5" name="Oval 260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6" name="Oval 260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7" name="Oval 260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08" name="Oval 260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6" name="Group 62"/>
            <p:cNvGrpSpPr/>
            <p:nvPr/>
          </p:nvGrpSpPr>
          <p:grpSpPr>
            <a:xfrm rot="2787808">
              <a:off x="8539909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513" name="Oval 251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4" name="Oval 251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5" name="Oval 251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6" name="Oval 251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7" name="Oval 251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8" name="Oval 251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9" name="Oval 251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0" name="Oval 251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1" name="Oval 252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2" name="Oval 252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3" name="Oval 252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4" name="Oval 252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5" name="Oval 252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6" name="Oval 252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7" name="Oval 252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8" name="Oval 252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29" name="Oval 252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0" name="Oval 252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1" name="Oval 253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2" name="Oval 253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3" name="Oval 253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4" name="Oval 253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5" name="Oval 253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6" name="Oval 253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7" name="Oval 253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8" name="Oval 253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39" name="Oval 253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0" name="Oval 253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1" name="Oval 254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2" name="Oval 254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3" name="Oval 254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4" name="Oval 254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5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6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7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8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49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0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1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2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3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4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5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6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7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8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59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60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1777" name="Flowchart: Magnetic Disk 1776"/>
            <p:cNvSpPr/>
            <p:nvPr/>
          </p:nvSpPr>
          <p:spPr>
            <a:xfrm rot="2787808">
              <a:off x="8109655" y="39116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778" name="Group 8"/>
            <p:cNvGrpSpPr/>
            <p:nvPr/>
          </p:nvGrpSpPr>
          <p:grpSpPr>
            <a:xfrm rot="2787808">
              <a:off x="8208346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465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6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7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8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9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0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1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2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3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4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5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6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7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8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79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0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1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2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3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4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5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6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7" name="Oval 248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8" name="Oval 248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89" name="Oval 248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0" name="Oval 248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1" name="Oval 249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2" name="Oval 249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3" name="Oval 249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4" name="Oval 249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5" name="Oval 249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6" name="Oval 249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7" name="Oval 249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8" name="Oval 249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99" name="Oval 249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0" name="Oval 249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1" name="Oval 250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2" name="Oval 250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3" name="Oval 250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4" name="Oval 250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5" name="Oval 250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6" name="Oval 250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7" name="Oval 250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8" name="Oval 250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09" name="Oval 250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0" name="Oval 250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1" name="Oval 251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512" name="Oval 251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79" name="Group 111"/>
            <p:cNvGrpSpPr/>
            <p:nvPr/>
          </p:nvGrpSpPr>
          <p:grpSpPr>
            <a:xfrm rot="2787808">
              <a:off x="852422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417" name="Oval 241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8" name="Oval 241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9" name="Oval 241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0" name="Oval 241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1" name="Oval 242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2" name="Oval 242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3" name="Oval 242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4" name="Oval 242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5" name="Oval 242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6" name="Oval 242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7" name="Oval 242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8" name="Oval 242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29" name="Oval 242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0" name="Oval 242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1" name="Oval 243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2" name="Oval 243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3" name="Oval 243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4" name="Oval 243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5" name="Oval 243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6" name="Oval 243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7" name="Oval 243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8" name="Oval 243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39" name="Oval 243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0" name="Oval 243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1" name="Oval 244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2" name="Oval 244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3" name="Oval 244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4" name="Oval 244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5" name="Oval 244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6" name="Oval 244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7" name="Oval 244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8" name="Oval 244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49" name="Oval 244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0" name="Oval 244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1" name="Oval 245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2" name="Oval 245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3" name="Oval 245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4" name="Oval 245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5" name="Oval 245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6" name="Oval 245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7" name="Oval 245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8" name="Oval 245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59" name="Oval 245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0" name="Oval 245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1" name="Oval 246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2" name="Oval 246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3" name="Oval 246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64" name="Oval 246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0" name="Group 160"/>
            <p:cNvGrpSpPr/>
            <p:nvPr/>
          </p:nvGrpSpPr>
          <p:grpSpPr>
            <a:xfrm rot="2787808">
              <a:off x="8385112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369" name="Oval 236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0" name="Oval 236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1" name="Oval 237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2" name="Oval 237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3" name="Oval 237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4" name="Oval 237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5" name="Oval 237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6" name="Oval 237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7" name="Oval 237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8" name="Oval 237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79" name="Oval 237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0" name="Oval 237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1" name="Oval 238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2" name="Oval 238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3" name="Oval 238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4" name="Oval 238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5" name="Oval 238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6" name="Oval 238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7" name="Oval 238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8" name="Oval 238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89" name="Oval 238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0" name="Oval 238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1" name="Oval 239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2" name="Oval 239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3" name="Oval 239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4" name="Oval 239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5" name="Oval 239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6" name="Oval 239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7" name="Oval 239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8" name="Oval 239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99" name="Oval 239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0" name="Oval 239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1" name="Oval 240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2" name="Oval 240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3" name="Oval 240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4" name="Oval 240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5" name="Oval 240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6" name="Oval 240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7" name="Oval 240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8" name="Oval 240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09" name="Oval 240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0" name="Oval 240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1" name="Oval 241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2" name="Oval 241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3" name="Oval 241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4" name="Oval 241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5" name="Oval 241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416" name="Oval 241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1" name="Group 209"/>
            <p:cNvGrpSpPr/>
            <p:nvPr/>
          </p:nvGrpSpPr>
          <p:grpSpPr>
            <a:xfrm rot="2787808">
              <a:off x="8610655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321" name="Oval 232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2" name="Oval 232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3" name="Oval 232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4" name="Oval 232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5" name="Oval 232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6" name="Oval 232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7" name="Oval 232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8" name="Oval 232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9" name="Oval 232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0" name="Oval 232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1" name="Oval 233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2" name="Oval 233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3" name="Oval 233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4" name="Oval 233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5" name="Oval 233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6" name="Oval 233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7" name="Oval 233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8" name="Oval 233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39" name="Oval 233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0" name="Oval 233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1" name="Oval 234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2" name="Oval 234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3" name="Oval 234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4" name="Oval 234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5" name="Oval 234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6" name="Oval 234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7" name="Oval 234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8" name="Oval 234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49" name="Oval 234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0" name="Oval 234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1" name="Oval 235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2" name="Oval 235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3" name="Oval 235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4" name="Oval 235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5" name="Oval 235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6" name="Oval 235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7" name="Oval 235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8" name="Oval 235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59" name="Oval 235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0" name="Oval 235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1" name="Oval 236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2" name="Oval 236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3" name="Oval 236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4" name="Oval 236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5" name="Oval 236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6" name="Oval 236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7" name="Oval 236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68" name="Oval 236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2" name="Group 258"/>
            <p:cNvGrpSpPr/>
            <p:nvPr/>
          </p:nvGrpSpPr>
          <p:grpSpPr>
            <a:xfrm rot="2787808">
              <a:off x="8723427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273" name="Oval 227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4" name="Oval 227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5" name="Oval 227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6" name="Oval 227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7" name="Oval 227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8" name="Oval 227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9" name="Oval 227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0" name="Oval 227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1" name="Oval 228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2" name="Oval 228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3" name="Oval 228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4" name="Oval 228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5" name="Oval 228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6" name="Oval 228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7" name="Oval 228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8" name="Oval 228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89" name="Oval 228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0" name="Oval 228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1" name="Oval 229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2" name="Oval 229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3" name="Oval 229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4" name="Oval 229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5" name="Oval 229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6" name="Oval 229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7" name="Oval 229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8" name="Oval 229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99" name="Oval 229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0" name="Oval 229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1" name="Oval 230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2" name="Oval 230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3" name="Oval 230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4" name="Oval 230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5" name="Oval 230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6" name="Oval 230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7" name="Oval 230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8" name="Oval 230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09" name="Oval 230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0" name="Oval 230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1" name="Oval 231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2" name="Oval 231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3" name="Oval 231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4" name="Oval 231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5" name="Oval 231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6" name="Oval 231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7" name="Oval 231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8" name="Oval 231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19" name="Oval 231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320" name="Oval 231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3" name="Group 307"/>
            <p:cNvGrpSpPr/>
            <p:nvPr/>
          </p:nvGrpSpPr>
          <p:grpSpPr>
            <a:xfrm rot="2787808">
              <a:off x="8749769" y="54404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225" name="Oval 222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6" name="Oval 222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7" name="Oval 222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8" name="Oval 222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9" name="Oval 222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0" name="Oval 222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1" name="Oval 223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2" name="Oval 223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3" name="Oval 223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4" name="Oval 223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5" name="Oval 223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6" name="Oval 223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7" name="Oval 223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8" name="Oval 223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39" name="Oval 223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0" name="Oval 223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1" name="Oval 224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2" name="Oval 224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3" name="Oval 224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4" name="Oval 224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5" name="Oval 224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6" name="Oval 224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7" name="Oval 224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8" name="Oval 224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49" name="Oval 224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0" name="Oval 224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1" name="Oval 225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2" name="Oval 225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3" name="Oval 225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4" name="Oval 225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5" name="Oval 225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6" name="Oval 225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7" name="Oval 225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8" name="Oval 225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59" name="Oval 225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0" name="Oval 225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1" name="Oval 226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2" name="Oval 226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3" name="Oval 226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4" name="Oval 226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5" name="Oval 226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6" name="Oval 226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7" name="Oval 226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8" name="Oval 226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69" name="Oval 226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0" name="Oval 226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1" name="Oval 227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72" name="Oval 227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4" name="Group 356"/>
            <p:cNvGrpSpPr/>
            <p:nvPr/>
          </p:nvGrpSpPr>
          <p:grpSpPr>
            <a:xfrm rot="2787808">
              <a:off x="8397094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177" name="Oval 217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8" name="Oval 217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9" name="Oval 217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0" name="Oval 217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1" name="Oval 218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2" name="Oval 218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3" name="Oval 218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4" name="Oval 218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5" name="Oval 218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6" name="Oval 218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7" name="Oval 218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8" name="Oval 218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89" name="Oval 218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0" name="Oval 218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1" name="Oval 219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2" name="Oval 219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3" name="Oval 219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4" name="Oval 219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5" name="Oval 219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6" name="Oval 219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7" name="Oval 219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8" name="Oval 219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99" name="Oval 219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0" name="Oval 219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1" name="Oval 220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2" name="Oval 220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3" name="Oval 220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4" name="Oval 220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5" name="Oval 220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6" name="Oval 220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7" name="Oval 220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8" name="Oval 220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09" name="Oval 220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0" name="Oval 220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1" name="Oval 221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2" name="Oval 221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3" name="Oval 221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4" name="Oval 221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5" name="Oval 221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6" name="Oval 221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7" name="Oval 221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8" name="Oval 221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19" name="Oval 221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0" name="Oval 221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1" name="Oval 222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2" name="Oval 222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3" name="Oval 222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224" name="Oval 222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5" name="Group 405"/>
            <p:cNvGrpSpPr/>
            <p:nvPr/>
          </p:nvGrpSpPr>
          <p:grpSpPr>
            <a:xfrm rot="2787808">
              <a:off x="8678758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129" name="Oval 212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0" name="Oval 212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1" name="Oval 213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2" name="Oval 213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3" name="Oval 213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4" name="Oval 213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5" name="Oval 213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6" name="Oval 213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7" name="Oval 213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8" name="Oval 213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39" name="Oval 213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0" name="Oval 213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1" name="Oval 214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2" name="Oval 214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3" name="Oval 214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4" name="Oval 214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5" name="Oval 214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6" name="Oval 214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7" name="Oval 214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8" name="Oval 214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49" name="Oval 214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0" name="Oval 214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1" name="Oval 215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2" name="Oval 215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3" name="Oval 215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4" name="Oval 215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5" name="Oval 215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6" name="Oval 215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7" name="Oval 215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8" name="Oval 215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59" name="Oval 215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0" name="Oval 215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1" name="Oval 216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2" name="Oval 216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3" name="Oval 216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4" name="Oval 216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5" name="Oval 216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6" name="Oval 216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7" name="Oval 216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8" name="Oval 216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69" name="Oval 216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0" name="Oval 216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1" name="Oval 217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2" name="Oval 217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3" name="Oval 217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4" name="Oval 217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5" name="Oval 217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76" name="Oval 217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6" name="Group 552"/>
            <p:cNvGrpSpPr/>
            <p:nvPr/>
          </p:nvGrpSpPr>
          <p:grpSpPr>
            <a:xfrm rot="2787808">
              <a:off x="8313308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081" name="Oval 208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2" name="Oval 208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3" name="Oval 208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4" name="Oval 208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5" name="Oval 208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6" name="Oval 208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7" name="Oval 208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8" name="Oval 208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9" name="Oval 208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0" name="Oval 208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1" name="Oval 209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2" name="Oval 209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3" name="Oval 209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4" name="Oval 209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5" name="Oval 209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6" name="Oval 209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7" name="Oval 209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8" name="Oval 209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99" name="Oval 209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0" name="Oval 209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1" name="Oval 210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2" name="Oval 210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3" name="Oval 210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4" name="Oval 210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5" name="Oval 210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6" name="Oval 210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7" name="Oval 210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8" name="Oval 210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09" name="Oval 210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0" name="Oval 210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1" name="Oval 211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2" name="Oval 211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3" name="Oval 211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4" name="Oval 211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5" name="Oval 211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6" name="Oval 211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7" name="Oval 211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8" name="Oval 211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19" name="Oval 211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0" name="Oval 211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1" name="Oval 212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2" name="Oval 212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3" name="Oval 212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4" name="Oval 212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5" name="Oval 212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6" name="Oval 212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7" name="Oval 212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28" name="Oval 212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7" name="Group 601"/>
            <p:cNvGrpSpPr/>
            <p:nvPr/>
          </p:nvGrpSpPr>
          <p:grpSpPr>
            <a:xfrm rot="2787808">
              <a:off x="8820780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033" name="Oval 203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4" name="Oval 203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5" name="Oval 203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6" name="Oval 203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7" name="Oval 203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8" name="Oval 203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9" name="Oval 203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0" name="Oval 203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1" name="Oval 204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2" name="Oval 204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3" name="Oval 204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4" name="Oval 204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5" name="Oval 204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6" name="Oval 204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7" name="Oval 204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8" name="Oval 204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49" name="Oval 204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0" name="Oval 204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1" name="Oval 205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2" name="Oval 205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3" name="Oval 205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4" name="Oval 205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5" name="Oval 205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6" name="Oval 205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7" name="Oval 205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8" name="Oval 205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59" name="Oval 205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0" name="Oval 205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1" name="Oval 206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2" name="Oval 206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3" name="Oval 206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4" name="Oval 206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5" name="Oval 206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6" name="Oval 206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7" name="Oval 206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8" name="Oval 206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69" name="Oval 206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0" name="Oval 206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1" name="Oval 207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2" name="Oval 207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3" name="Oval 207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4" name="Oval 207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5" name="Oval 207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6" name="Oval 207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7" name="Oval 207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8" name="Oval 207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79" name="Oval 207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80" name="Oval 207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8" name="Group 650"/>
            <p:cNvGrpSpPr/>
            <p:nvPr/>
          </p:nvGrpSpPr>
          <p:grpSpPr>
            <a:xfrm rot="2787808">
              <a:off x="8511187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985" name="Oval 198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6" name="Oval 198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7" name="Oval 198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8" name="Oval 198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9" name="Oval 198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0" name="Oval 198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1" name="Oval 199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2" name="Oval 199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3" name="Oval 199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4" name="Oval 199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5" name="Oval 199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6" name="Oval 199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7" name="Oval 199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8" name="Oval 199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99" name="Oval 199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0" name="Oval 199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1" name="Oval 200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2" name="Oval 200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3" name="Oval 200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4" name="Oval 200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5" name="Oval 200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6" name="Oval 200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7" name="Oval 200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8" name="Oval 200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09" name="Oval 200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0" name="Oval 200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1" name="Oval 201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2" name="Oval 201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3" name="Oval 201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4" name="Oval 201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5" name="Oval 201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6" name="Oval 201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7" name="Oval 201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8" name="Oval 201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19" name="Oval 201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0" name="Oval 201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1" name="Oval 202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2" name="Oval 202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3" name="Oval 202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4" name="Oval 202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5" name="Oval 202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6" name="Oval 202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7" name="Oval 202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8" name="Oval 202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29" name="Oval 202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0" name="Oval 202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1" name="Oval 203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32" name="Oval 203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89" name="Group 3251"/>
            <p:cNvGrpSpPr/>
            <p:nvPr/>
          </p:nvGrpSpPr>
          <p:grpSpPr>
            <a:xfrm rot="2787808">
              <a:off x="8623430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937" name="Oval 193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8" name="Oval 193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9" name="Oval 193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0" name="Oval 193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1" name="Oval 194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2" name="Oval 194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3" name="Oval 194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4" name="Oval 194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5" name="Oval 194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6" name="Oval 194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7" name="Oval 194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8" name="Oval 194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49" name="Oval 194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0" name="Oval 194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1" name="Oval 195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2" name="Oval 195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3" name="Oval 195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4" name="Oval 195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5" name="Oval 195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6" name="Oval 195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7" name="Oval 195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8" name="Oval 195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59" name="Oval 195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0" name="Oval 195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1" name="Oval 196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2" name="Oval 196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3" name="Oval 196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4" name="Oval 196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5" name="Oval 196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6" name="Oval 196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7" name="Oval 196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8" name="Oval 196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69" name="Oval 196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0" name="Oval 196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1" name="Oval 197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2" name="Oval 197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3" name="Oval 197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4" name="Oval 197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5" name="Oval 197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6" name="Oval 197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7" name="Oval 197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8" name="Oval 197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79" name="Oval 197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0" name="Oval 197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1" name="Oval 198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2" name="Oval 198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3" name="Oval 198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84" name="Oval 198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0" name="Group 3300"/>
            <p:cNvGrpSpPr/>
            <p:nvPr/>
          </p:nvGrpSpPr>
          <p:grpSpPr>
            <a:xfrm rot="2787808">
              <a:off x="8694705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89" name="Oval 188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0" name="Oval 188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1" name="Oval 189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2" name="Oval 189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3" name="Oval 189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4" name="Oval 189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5" name="Oval 189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6" name="Oval 189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7" name="Oval 189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8" name="Oval 189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99" name="Oval 189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0" name="Oval 189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1" name="Oval 190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2" name="Oval 190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3" name="Oval 190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4" name="Oval 190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5" name="Oval 190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6" name="Oval 190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7" name="Oval 190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8" name="Oval 190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09" name="Oval 190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0" name="Oval 190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1" name="Oval 191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2" name="Oval 191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3" name="Oval 191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4" name="Oval 191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5" name="Oval 191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6" name="Oval 191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7" name="Oval 191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8" name="Oval 191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19" name="Oval 191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0" name="Oval 191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1" name="Oval 192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2" name="Oval 192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3" name="Oval 192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4" name="Oval 192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5" name="Oval 192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6" name="Oval 192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7" name="Oval 192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8" name="Oval 192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29" name="Oval 192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0" name="Oval 192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1" name="Oval 193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2" name="Oval 193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3" name="Oval 193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4" name="Oval 193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5" name="Oval 193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936" name="Oval 193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1" name="Group 3349"/>
            <p:cNvGrpSpPr/>
            <p:nvPr/>
          </p:nvGrpSpPr>
          <p:grpSpPr>
            <a:xfrm rot="2787808">
              <a:off x="8848180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841" name="Oval 184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2" name="Oval 184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3" name="Oval 184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4" name="Oval 184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5" name="Oval 184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6" name="Oval 184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7" name="Oval 184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8" name="Oval 184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9" name="Oval 184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0" name="Oval 184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1" name="Oval 185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2" name="Oval 185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3" name="Oval 185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4" name="Oval 185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5" name="Oval 185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6" name="Oval 185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7" name="Oval 185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8" name="Oval 185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59" name="Oval 185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0" name="Oval 185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1" name="Oval 186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2" name="Oval 186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3" name="Oval 186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4" name="Oval 186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5" name="Oval 186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6" name="Oval 186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7" name="Oval 186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8" name="Oval 186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69" name="Oval 186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0" name="Oval 186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1" name="Oval 187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2" name="Oval 187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3" name="Oval 187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4" name="Oval 187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5" name="Oval 187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6" name="Oval 187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7" name="Oval 187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8" name="Oval 187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79" name="Oval 187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0" name="Oval 187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1" name="Oval 188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2" name="Oval 188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3" name="Oval 188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4" name="Oval 188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5" name="Oval 188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6" name="Oval 188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7" name="Oval 188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88" name="Oval 188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792" name="Group 3398"/>
            <p:cNvGrpSpPr/>
            <p:nvPr/>
          </p:nvGrpSpPr>
          <p:grpSpPr>
            <a:xfrm rot="2787808">
              <a:off x="8411983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1793" name="Oval 179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4" name="Oval 179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5" name="Oval 179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6" name="Oval 179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7" name="Oval 179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8" name="Oval 179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799" name="Oval 179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0" name="Oval 179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1" name="Oval 180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2" name="Oval 180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3" name="Oval 180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4" name="Oval 180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5" name="Oval 180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6" name="Oval 180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7" name="Oval 180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8" name="Oval 180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09" name="Oval 180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0" name="Oval 180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1" name="Oval 181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2" name="Oval 181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3" name="Oval 181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4" name="Oval 181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5" name="Oval 181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6" name="Oval 181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7" name="Oval 181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8" name="Oval 181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19" name="Oval 181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0" name="Oval 181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1" name="Oval 182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2" name="Oval 182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3" name="Oval 182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4" name="Oval 182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5" name="Oval 182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6" name="Oval 182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7" name="Oval 182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8" name="Oval 182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29" name="Oval 182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0" name="Oval 182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1" name="Oval 183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2" name="Oval 183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3" name="Oval 183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4" name="Oval 183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5" name="Oval 183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6" name="Oval 183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7" name="Oval 183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8" name="Oval 183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39" name="Oval 183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840" name="Oval 183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grpSp>
        <p:nvGrpSpPr>
          <p:cNvPr id="2657" name="Group 2656"/>
          <p:cNvGrpSpPr/>
          <p:nvPr/>
        </p:nvGrpSpPr>
        <p:grpSpPr>
          <a:xfrm>
            <a:off x="203296" y="-39891"/>
            <a:ext cx="740159" cy="957750"/>
            <a:chOff x="203296" y="-39891"/>
            <a:chExt cx="740159" cy="957750"/>
          </a:xfrm>
        </p:grpSpPr>
        <p:grpSp>
          <p:nvGrpSpPr>
            <p:cNvPr id="2658" name="Group 503"/>
            <p:cNvGrpSpPr/>
            <p:nvPr/>
          </p:nvGrpSpPr>
          <p:grpSpPr>
            <a:xfrm rot="18812192" flipH="1">
              <a:off x="201220" y="74835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493" name="Oval 349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4" name="Oval 349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5" name="Oval 349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6" name="Oval 349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7" name="Oval 349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8" name="Oval 349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9" name="Oval 349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0" name="Oval 349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1" name="Oval 350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2" name="Oval 350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3" name="Oval 350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4" name="Oval 350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5" name="Oval 350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6" name="Oval 350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7" name="Oval 350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8" name="Oval 350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09" name="Oval 350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0" name="Oval 350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1" name="Oval 351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2" name="Oval 351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3" name="Oval 351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4" name="Oval 351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5" name="Oval 351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6" name="Oval 351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7" name="Oval 351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8" name="Oval 351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19" name="Oval 351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0" name="Oval 351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1" name="Oval 352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2" name="Oval 352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3" name="Oval 352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4" name="Oval 352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5" name="Oval 352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6" name="Oval 352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7" name="Oval 352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8" name="Oval 352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29" name="Oval 352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0" name="Oval 352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1" name="Oval 353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2" name="Oval 353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3" name="Oval 353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4" name="Oval 353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5" name="Oval 353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6" name="Oval 353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7" name="Oval 353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8" name="Oval 353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39" name="Oval 353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540" name="Oval 353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59" name="Group 454"/>
            <p:cNvGrpSpPr/>
            <p:nvPr/>
          </p:nvGrpSpPr>
          <p:grpSpPr>
            <a:xfrm rot="18812192" flipH="1">
              <a:off x="849657" y="6591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445" name="Oval 344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6" name="Oval 344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7" name="Oval 344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8" name="Oval 344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9" name="Oval 344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0" name="Oval 344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1" name="Oval 345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2" name="Oval 345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3" name="Oval 345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4" name="Oval 345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5" name="Oval 345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6" name="Oval 345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7" name="Oval 345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8" name="Oval 345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59" name="Oval 345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0" name="Oval 345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1" name="Oval 346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2" name="Oval 346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3" name="Oval 346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4" name="Oval 346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5" name="Oval 346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6" name="Oval 346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7" name="Oval 346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8" name="Oval 346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69" name="Oval 346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0" name="Oval 346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1" name="Oval 347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2" name="Oval 347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3" name="Oval 347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4" name="Oval 347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5" name="Oval 347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6" name="Oval 347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7" name="Oval 347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8" name="Oval 347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79" name="Oval 347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0" name="Oval 347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1" name="Oval 348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2" name="Oval 348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3" name="Oval 348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4" name="Oval 348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5" name="Oval 348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6" name="Oval 348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7" name="Oval 348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8" name="Oval 348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89" name="Oval 348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0" name="Oval 348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1" name="Oval 349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92" name="Oval 349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0" name="Group 62"/>
            <p:cNvGrpSpPr/>
            <p:nvPr/>
          </p:nvGrpSpPr>
          <p:grpSpPr>
            <a:xfrm rot="18812192" flipH="1">
              <a:off x="552574" y="489381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97" name="Oval 339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8" name="Oval 339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9" name="Oval 339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0" name="Oval 339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1" name="Oval 340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2" name="Oval 340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3" name="Oval 340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4" name="Oval 340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5" name="Oval 340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6" name="Oval 340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7" name="Oval 340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8" name="Oval 340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09" name="Oval 340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0" name="Oval 340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1" name="Oval 341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2" name="Oval 341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3" name="Oval 341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4" name="Oval 341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5" name="Oval 341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6" name="Oval 341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7" name="Oval 341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8" name="Oval 341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19" name="Oval 341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0" name="Oval 341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1" name="Oval 342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2" name="Oval 342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3" name="Oval 342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4" name="Oval 342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5" name="Oval 342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6" name="Oval 342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7" name="Oval 342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8" name="Oval 342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29" name="Oval 95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0" name="Oval 96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1" name="Oval 97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2" name="Oval 98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3" name="Oval 99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4" name="Oval 100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5" name="Oval 101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6" name="Oval 102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7" name="Oval 103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8" name="Oval 104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39" name="Oval 105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0" name="Oval 106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1" name="Oval 107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2" name="Oval 108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3" name="Oval 109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444" name="Oval 110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2661" name="Flowchart: Magnetic Disk 2660"/>
            <p:cNvSpPr/>
            <p:nvPr/>
          </p:nvSpPr>
          <p:spPr>
            <a:xfrm rot="18812192" flipH="1">
              <a:off x="93616" y="370294"/>
              <a:ext cx="957750" cy="137380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2662" name="Group 8"/>
            <p:cNvGrpSpPr/>
            <p:nvPr/>
          </p:nvGrpSpPr>
          <p:grpSpPr>
            <a:xfrm rot="18812192" flipH="1">
              <a:off x="884137" y="140432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49" name="Oval 9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0" name="Oval 10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1" name="Oval 11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2" name="Oval 12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3" name="Oval 13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4" name="Oval 14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5" name="Oval 15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6" name="Oval 16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7" name="Oval 17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8" name="Oval 18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59" name="Oval 19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0" name="Oval 20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1" name="Oval 21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2" name="Oval 22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3" name="Oval 23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4" name="Oval 24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5" name="Oval 25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6" name="Oval 26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7" name="Oval 27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8" name="Oval 28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69" name="Oval 29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0" name="Oval 30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1" name="Oval 337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2" name="Oval 337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3" name="Oval 337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4" name="Oval 337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5" name="Oval 337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6" name="Oval 337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7" name="Oval 337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8" name="Oval 337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79" name="Oval 337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0" name="Oval 337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1" name="Oval 338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2" name="Oval 338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3" name="Oval 338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4" name="Oval 338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5" name="Oval 338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6" name="Oval 338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7" name="Oval 338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8" name="Oval 338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89" name="Oval 338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0" name="Oval 338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1" name="Oval 339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2" name="Oval 339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3" name="Oval 339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4" name="Oval 339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5" name="Oval 339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96" name="Oval 339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3" name="Group 111"/>
            <p:cNvGrpSpPr/>
            <p:nvPr/>
          </p:nvGrpSpPr>
          <p:grpSpPr>
            <a:xfrm rot="18812192" flipH="1">
              <a:off x="568256" y="30667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301" name="Oval 330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2" name="Oval 330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3" name="Oval 330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4" name="Oval 330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5" name="Oval 330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6" name="Oval 330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7" name="Oval 330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8" name="Oval 330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9" name="Oval 330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0" name="Oval 330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1" name="Oval 331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2" name="Oval 331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3" name="Oval 331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4" name="Oval 331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5" name="Oval 331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6" name="Oval 331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7" name="Oval 331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8" name="Oval 331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19" name="Oval 331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0" name="Oval 331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1" name="Oval 332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2" name="Oval 332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3" name="Oval 332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4" name="Oval 332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5" name="Oval 332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6" name="Oval 332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7" name="Oval 332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8" name="Oval 332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29" name="Oval 332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0" name="Oval 332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1" name="Oval 333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2" name="Oval 333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3" name="Oval 333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4" name="Oval 333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5" name="Oval 333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6" name="Oval 333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7" name="Oval 333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8" name="Oval 333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39" name="Oval 333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0" name="Oval 333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1" name="Oval 334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2" name="Oval 334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3" name="Oval 334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4" name="Oval 334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5" name="Oval 334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6" name="Oval 334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7" name="Oval 334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48" name="Oval 334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4" name="Group 160"/>
            <p:cNvGrpSpPr/>
            <p:nvPr/>
          </p:nvGrpSpPr>
          <p:grpSpPr>
            <a:xfrm rot="18812192" flipH="1">
              <a:off x="707371" y="35416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253" name="Oval 325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4" name="Oval 325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5" name="Oval 325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6" name="Oval 325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7" name="Oval 325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8" name="Oval 325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9" name="Oval 325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0" name="Oval 325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1" name="Oval 326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2" name="Oval 326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3" name="Oval 326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4" name="Oval 326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5" name="Oval 326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6" name="Oval 326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7" name="Oval 326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8" name="Oval 326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69" name="Oval 326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0" name="Oval 326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1" name="Oval 327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2" name="Oval 327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3" name="Oval 327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4" name="Oval 327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5" name="Oval 327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6" name="Oval 327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7" name="Oval 327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8" name="Oval 327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79" name="Oval 327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0" name="Oval 327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1" name="Oval 328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2" name="Oval 328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3" name="Oval 328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4" name="Oval 328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5" name="Oval 328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6" name="Oval 328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7" name="Oval 328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8" name="Oval 328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89" name="Oval 328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0" name="Oval 328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1" name="Oval 329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2" name="Oval 329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3" name="Oval 329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4" name="Oval 329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5" name="Oval 329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6" name="Oval 329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7" name="Oval 329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8" name="Oval 329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99" name="Oval 329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300" name="Oval 329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5" name="Group 209"/>
            <p:cNvGrpSpPr/>
            <p:nvPr/>
          </p:nvGrpSpPr>
          <p:grpSpPr>
            <a:xfrm rot="18812192" flipH="1">
              <a:off x="481827" y="591538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205" name="Oval 320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6" name="Oval 320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7" name="Oval 320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8" name="Oval 320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9" name="Oval 320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0" name="Oval 320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1" name="Oval 321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2" name="Oval 321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3" name="Oval 321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4" name="Oval 321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5" name="Oval 321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6" name="Oval 321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7" name="Oval 321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8" name="Oval 321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19" name="Oval 321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0" name="Oval 321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1" name="Oval 322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2" name="Oval 322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3" name="Oval 322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4" name="Oval 322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5" name="Oval 322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6" name="Oval 322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7" name="Oval 322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8" name="Oval 322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29" name="Oval 322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0" name="Oval 322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1" name="Oval 323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2" name="Oval 323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3" name="Oval 323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4" name="Oval 323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5" name="Oval 323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6" name="Oval 323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7" name="Oval 323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8" name="Oval 323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39" name="Oval 323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0" name="Oval 323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1" name="Oval 324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2" name="Oval 324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3" name="Oval 324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4" name="Oval 324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5" name="Oval 324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6" name="Oval 324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7" name="Oval 324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8" name="Oval 324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49" name="Oval 324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0" name="Oval 324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1" name="Oval 325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52" name="Oval 325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6" name="Group 258"/>
            <p:cNvGrpSpPr/>
            <p:nvPr/>
          </p:nvGrpSpPr>
          <p:grpSpPr>
            <a:xfrm rot="18812192" flipH="1">
              <a:off x="369056" y="71022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157" name="Oval 315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8" name="Oval 315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9" name="Oval 315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0" name="Oval 315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1" name="Oval 316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2" name="Oval 316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3" name="Oval 316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4" name="Oval 316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5" name="Oval 316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6" name="Oval 316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7" name="Oval 316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8" name="Oval 316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69" name="Oval 316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0" name="Oval 316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1" name="Oval 317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2" name="Oval 317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3" name="Oval 317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4" name="Oval 317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5" name="Oval 317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6" name="Oval 317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7" name="Oval 317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8" name="Oval 317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79" name="Oval 317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0" name="Oval 317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1" name="Oval 318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2" name="Oval 318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3" name="Oval 318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4" name="Oval 318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5" name="Oval 318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6" name="Oval 318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7" name="Oval 318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8" name="Oval 318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89" name="Oval 318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0" name="Oval 318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1" name="Oval 319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2" name="Oval 319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3" name="Oval 319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4" name="Oval 319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5" name="Oval 319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6" name="Oval 319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7" name="Oval 319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8" name="Oval 319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99" name="Oval 319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0" name="Oval 319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1" name="Oval 320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2" name="Oval 320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3" name="Oval 320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204" name="Oval 320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7" name="Group 307"/>
            <p:cNvGrpSpPr/>
            <p:nvPr/>
          </p:nvGrpSpPr>
          <p:grpSpPr>
            <a:xfrm rot="18812192" flipH="1">
              <a:off x="342713" y="544045"/>
              <a:ext cx="61395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109" name="Oval 310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0" name="Oval 310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1" name="Oval 311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2" name="Oval 311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3" name="Oval 311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4" name="Oval 311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5" name="Oval 311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6" name="Oval 311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7" name="Oval 311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8" name="Oval 311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19" name="Oval 311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0" name="Oval 311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1" name="Oval 312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2" name="Oval 312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3" name="Oval 312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4" name="Oval 312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5" name="Oval 312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6" name="Oval 312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7" name="Oval 312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8" name="Oval 312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29" name="Oval 312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0" name="Oval 312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1" name="Oval 313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2" name="Oval 313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3" name="Oval 313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4" name="Oval 313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5" name="Oval 313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6" name="Oval 313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7" name="Oval 313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8" name="Oval 313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39" name="Oval 313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0" name="Oval 313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1" name="Oval 314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2" name="Oval 314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3" name="Oval 314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4" name="Oval 314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5" name="Oval 314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6" name="Oval 314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7" name="Oval 314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8" name="Oval 314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49" name="Oval 314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0" name="Oval 314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1" name="Oval 315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2" name="Oval 315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3" name="Oval 315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4" name="Oval 315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5" name="Oval 315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56" name="Oval 315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8" name="Group 356"/>
            <p:cNvGrpSpPr/>
            <p:nvPr/>
          </p:nvGrpSpPr>
          <p:grpSpPr>
            <a:xfrm rot="18812192" flipH="1">
              <a:off x="695389" y="145175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061" name="Oval 306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2" name="Oval 306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3" name="Oval 306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4" name="Oval 306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5" name="Oval 306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6" name="Oval 306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7" name="Oval 306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8" name="Oval 306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9" name="Oval 306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0" name="Oval 306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1" name="Oval 307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2" name="Oval 307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3" name="Oval 307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4" name="Oval 307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5" name="Oval 307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6" name="Oval 307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7" name="Oval 307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8" name="Oval 307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79" name="Oval 307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0" name="Oval 307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1" name="Oval 308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2" name="Oval 308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3" name="Oval 308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4" name="Oval 308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5" name="Oval 308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6" name="Oval 308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7" name="Oval 308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8" name="Oval 308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89" name="Oval 308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0" name="Oval 308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1" name="Oval 309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2" name="Oval 309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3" name="Oval 309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4" name="Oval 309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5" name="Oval 309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6" name="Oval 309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7" name="Oval 309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8" name="Oval 309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99" name="Oval 309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0" name="Oval 309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1" name="Oval 310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2" name="Oval 310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3" name="Oval 310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4" name="Oval 310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5" name="Oval 310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6" name="Oval 310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7" name="Oval 310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108" name="Oval 310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69" name="Group 405"/>
            <p:cNvGrpSpPr/>
            <p:nvPr/>
          </p:nvGrpSpPr>
          <p:grpSpPr>
            <a:xfrm rot="18812192" flipH="1">
              <a:off x="413724" y="41390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3013" name="Oval 301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4" name="Oval 301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5" name="Oval 301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6" name="Oval 301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7" name="Oval 301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8" name="Oval 301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9" name="Oval 301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0" name="Oval 301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1" name="Oval 302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2" name="Oval 302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3" name="Oval 302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4" name="Oval 302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5" name="Oval 302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6" name="Oval 302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7" name="Oval 302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8" name="Oval 302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29" name="Oval 302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0" name="Oval 302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1" name="Oval 303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2" name="Oval 303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3" name="Oval 303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4" name="Oval 303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5" name="Oval 303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6" name="Oval 303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7" name="Oval 303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8" name="Oval 303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39" name="Oval 303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0" name="Oval 303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1" name="Oval 304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2" name="Oval 304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3" name="Oval 304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4" name="Oval 304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5" name="Oval 304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6" name="Oval 304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7" name="Oval 304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8" name="Oval 304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49" name="Oval 304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0" name="Oval 304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1" name="Oval 305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2" name="Oval 305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3" name="Oval 305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4" name="Oval 305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5" name="Oval 305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6" name="Oval 305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7" name="Oval 305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8" name="Oval 305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59" name="Oval 305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60" name="Oval 305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0" name="Group 552"/>
            <p:cNvGrpSpPr/>
            <p:nvPr/>
          </p:nvGrpSpPr>
          <p:grpSpPr>
            <a:xfrm rot="18812192" flipH="1">
              <a:off x="779175" y="140097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965" name="Oval 296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6" name="Oval 296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7" name="Oval 296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8" name="Oval 296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9" name="Oval 296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0" name="Oval 296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1" name="Oval 297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2" name="Oval 297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3" name="Oval 297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4" name="Oval 297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5" name="Oval 297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6" name="Oval 297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7" name="Oval 297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8" name="Oval 297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79" name="Oval 297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0" name="Oval 297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1" name="Oval 298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2" name="Oval 298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3" name="Oval 298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4" name="Oval 298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5" name="Oval 298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6" name="Oval 298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7" name="Oval 298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8" name="Oval 298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89" name="Oval 298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0" name="Oval 298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1" name="Oval 299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2" name="Oval 299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3" name="Oval 299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4" name="Oval 299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5" name="Oval 299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6" name="Oval 299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7" name="Oval 299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8" name="Oval 299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99" name="Oval 299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0" name="Oval 299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1" name="Oval 300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2" name="Oval 300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3" name="Oval 300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4" name="Oval 300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5" name="Oval 300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6" name="Oval 300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7" name="Oval 300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8" name="Oval 300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09" name="Oval 300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0" name="Oval 300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1" name="Oval 301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012" name="Oval 301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1" name="Group 601"/>
            <p:cNvGrpSpPr/>
            <p:nvPr/>
          </p:nvGrpSpPr>
          <p:grpSpPr>
            <a:xfrm rot="18812192" flipH="1">
              <a:off x="271702" y="674179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917" name="Oval 291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8" name="Oval 291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9" name="Oval 291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0" name="Oval 291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1" name="Oval 292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2" name="Oval 292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3" name="Oval 292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4" name="Oval 292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5" name="Oval 292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6" name="Oval 292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7" name="Oval 292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8" name="Oval 292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29" name="Oval 292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0" name="Oval 292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1" name="Oval 293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2" name="Oval 293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3" name="Oval 293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4" name="Oval 293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5" name="Oval 293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6" name="Oval 293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7" name="Oval 293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8" name="Oval 293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39" name="Oval 293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0" name="Oval 293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1" name="Oval 294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2" name="Oval 294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3" name="Oval 294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4" name="Oval 294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5" name="Oval 294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6" name="Oval 294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7" name="Oval 294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8" name="Oval 294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49" name="Oval 294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0" name="Oval 294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1" name="Oval 295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2" name="Oval 295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3" name="Oval 295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4" name="Oval 295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5" name="Oval 295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6" name="Oval 295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7" name="Oval 295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8" name="Oval 295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59" name="Oval 295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0" name="Oval 295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1" name="Oval 296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2" name="Oval 296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3" name="Oval 296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64" name="Oval 296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2" name="Group 650"/>
            <p:cNvGrpSpPr/>
            <p:nvPr/>
          </p:nvGrpSpPr>
          <p:grpSpPr>
            <a:xfrm rot="18812192" flipH="1">
              <a:off x="581296" y="403753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869" name="Oval 2868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0" name="Oval 2869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1" name="Oval 2870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2" name="Oval 2871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3" name="Oval 2872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4" name="Oval 2873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5" name="Oval 2874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6" name="Oval 2875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7" name="Oval 2876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8" name="Oval 2877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79" name="Oval 2878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0" name="Oval 2879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1" name="Oval 2880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2" name="Oval 2881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3" name="Oval 2882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4" name="Oval 2883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5" name="Oval 2884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6" name="Oval 2885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7" name="Oval 2886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8" name="Oval 2887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89" name="Oval 2888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0" name="Oval 2889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1" name="Oval 2890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2" name="Oval 2891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3" name="Oval 2892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4" name="Oval 2893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5" name="Oval 2894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6" name="Oval 2895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7" name="Oval 2896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8" name="Oval 2897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99" name="Oval 2898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0" name="Oval 2899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1" name="Oval 2900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2" name="Oval 2901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3" name="Oval 2902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4" name="Oval 2903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5" name="Oval 2904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6" name="Oval 2905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7" name="Oval 2906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8" name="Oval 2907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09" name="Oval 2908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0" name="Oval 2909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1" name="Oval 2910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2" name="Oval 2911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3" name="Oval 2912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4" name="Oval 2913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5" name="Oval 2914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916" name="Oval 2915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3" name="Group 3251"/>
            <p:cNvGrpSpPr/>
            <p:nvPr/>
          </p:nvGrpSpPr>
          <p:grpSpPr>
            <a:xfrm rot="18812192" flipH="1">
              <a:off x="469053" y="466480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821" name="Oval 2820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2" name="Oval 2821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3" name="Oval 2822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4" name="Oval 2823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5" name="Oval 2824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6" name="Oval 2825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7" name="Oval 2826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8" name="Oval 2827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9" name="Oval 2828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0" name="Oval 2829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1" name="Oval 2830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2" name="Oval 2831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3" name="Oval 2832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4" name="Oval 2833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5" name="Oval 2834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6" name="Oval 2835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7" name="Oval 2836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8" name="Oval 2837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39" name="Oval 2838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0" name="Oval 2839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1" name="Oval 2840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2" name="Oval 2841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3" name="Oval 2842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4" name="Oval 2843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5" name="Oval 2844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6" name="Oval 2845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7" name="Oval 2846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8" name="Oval 2847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49" name="Oval 2848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0" name="Oval 2849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1" name="Oval 2850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2" name="Oval 2851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3" name="Oval 2852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4" name="Oval 2853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5" name="Oval 2854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6" name="Oval 2855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7" name="Oval 2856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8" name="Oval 2857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59" name="Oval 2858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0" name="Oval 2859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1" name="Oval 2860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2" name="Oval 2861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3" name="Oval 2862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4" name="Oval 2863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5" name="Oval 2864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6" name="Oval 2865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7" name="Oval 2866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68" name="Oval 2867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4" name="Group 3300"/>
            <p:cNvGrpSpPr/>
            <p:nvPr/>
          </p:nvGrpSpPr>
          <p:grpSpPr>
            <a:xfrm rot="18812192" flipH="1">
              <a:off x="397777" y="62459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773" name="Oval 2772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4" name="Oval 2773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5" name="Oval 2774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6" name="Oval 2775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7" name="Oval 2776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8" name="Oval 2777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9" name="Oval 2778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0" name="Oval 2779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1" name="Oval 2780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2" name="Oval 2781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3" name="Oval 2782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4" name="Oval 2783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5" name="Oval 2784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6" name="Oval 2785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7" name="Oval 2786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8" name="Oval 2787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89" name="Oval 2788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0" name="Oval 2789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1" name="Oval 2790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2" name="Oval 2791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3" name="Oval 2792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4" name="Oval 2793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5" name="Oval 2794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6" name="Oval 2795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7" name="Oval 2796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8" name="Oval 2797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99" name="Oval 2798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0" name="Oval 2799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1" name="Oval 2800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2" name="Oval 2801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3" name="Oval 2802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4" name="Oval 2803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5" name="Oval 2804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6" name="Oval 2805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7" name="Oval 2806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8" name="Oval 2807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09" name="Oval 2808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0" name="Oval 2809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1" name="Oval 2810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2" name="Oval 2811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3" name="Oval 2812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4" name="Oval 2813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5" name="Oval 2814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6" name="Oval 2815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7" name="Oval 2816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8" name="Oval 2817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19" name="Oval 2818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820" name="Oval 2819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5" name="Group 3349"/>
            <p:cNvGrpSpPr/>
            <p:nvPr/>
          </p:nvGrpSpPr>
          <p:grpSpPr>
            <a:xfrm rot="18812192" flipH="1">
              <a:off x="244302" y="619914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725" name="Oval 2724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6" name="Oval 2725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7" name="Oval 2726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8" name="Oval 2727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9" name="Oval 2728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0" name="Oval 2729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1" name="Oval 2730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2" name="Oval 2731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3" name="Oval 2732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4" name="Oval 2733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5" name="Oval 2734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6" name="Oval 2735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7" name="Oval 2736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8" name="Oval 2737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39" name="Oval 2738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0" name="Oval 2739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1" name="Oval 2740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2" name="Oval 2741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3" name="Oval 2742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4" name="Oval 2743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5" name="Oval 2744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6" name="Oval 2745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7" name="Oval 2746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8" name="Oval 2747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49" name="Oval 2748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0" name="Oval 2749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1" name="Oval 2750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2" name="Oval 2751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3" name="Oval 2752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4" name="Oval 2753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5" name="Oval 2754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6" name="Oval 2755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7" name="Oval 2756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8" name="Oval 2757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59" name="Oval 2758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0" name="Oval 2759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1" name="Oval 2760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2" name="Oval 2761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3" name="Oval 2762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4" name="Oval 2763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5" name="Oval 2764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6" name="Oval 2765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7" name="Oval 2766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8" name="Oval 2767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69" name="Oval 2768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0" name="Oval 2769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1" name="Oval 2770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72" name="Oval 2771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676" name="Group 3398"/>
            <p:cNvGrpSpPr/>
            <p:nvPr/>
          </p:nvGrpSpPr>
          <p:grpSpPr>
            <a:xfrm rot="18812192" flipH="1">
              <a:off x="680499" y="243946"/>
              <a:ext cx="61394" cy="57242"/>
              <a:chOff x="2263322" y="2383933"/>
              <a:chExt cx="1623415" cy="1341120"/>
            </a:xfrm>
            <a:solidFill>
              <a:schemeClr val="accent5">
                <a:lumMod val="50000"/>
              </a:schemeClr>
            </a:solidFill>
          </p:grpSpPr>
          <p:sp>
            <p:nvSpPr>
              <p:cNvPr id="2677" name="Oval 2676"/>
              <p:cNvSpPr/>
              <p:nvPr/>
            </p:nvSpPr>
            <p:spPr>
              <a:xfrm rot="4800000">
                <a:off x="2566742" y="26601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8" name="Oval 2677"/>
              <p:cNvSpPr/>
              <p:nvPr/>
            </p:nvSpPr>
            <p:spPr>
              <a:xfrm rot="4800000">
                <a:off x="3249835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79" name="Oval 2678"/>
              <p:cNvSpPr/>
              <p:nvPr/>
            </p:nvSpPr>
            <p:spPr>
              <a:xfrm rot="4800000">
                <a:off x="2774618" y="31513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0" name="Oval 2679"/>
              <p:cNvSpPr/>
              <p:nvPr/>
            </p:nvSpPr>
            <p:spPr>
              <a:xfrm rot="4800000">
                <a:off x="2307637" y="275947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1" name="Oval 2680"/>
              <p:cNvSpPr/>
              <p:nvPr/>
            </p:nvSpPr>
            <p:spPr>
              <a:xfrm rot="4800000">
                <a:off x="3252542" y="2812546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2" name="Oval 2681"/>
              <p:cNvSpPr/>
              <p:nvPr/>
            </p:nvSpPr>
            <p:spPr>
              <a:xfrm rot="4800000">
                <a:off x="2857992" y="292711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3" name="Oval 2682"/>
              <p:cNvSpPr/>
              <p:nvPr/>
            </p:nvSpPr>
            <p:spPr>
              <a:xfrm rot="4800000">
                <a:off x="2795421" y="277088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4" name="Oval 2683"/>
              <p:cNvSpPr/>
              <p:nvPr/>
            </p:nvSpPr>
            <p:spPr>
              <a:xfrm rot="4800000">
                <a:off x="2790695" y="301361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5" name="Oval 2684"/>
              <p:cNvSpPr/>
              <p:nvPr/>
            </p:nvSpPr>
            <p:spPr>
              <a:xfrm rot="4800000">
                <a:off x="2383934" y="2612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6" name="Oval 2685"/>
              <p:cNvSpPr/>
              <p:nvPr/>
            </p:nvSpPr>
            <p:spPr>
              <a:xfrm rot="4800000">
                <a:off x="2268049" y="292520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7" name="Oval 2686"/>
              <p:cNvSpPr/>
              <p:nvPr/>
            </p:nvSpPr>
            <p:spPr>
              <a:xfrm rot="4800000">
                <a:off x="2263322" y="316792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8" name="Oval 2687"/>
              <p:cNvSpPr/>
              <p:nvPr/>
            </p:nvSpPr>
            <p:spPr>
              <a:xfrm rot="4800000">
                <a:off x="3554635" y="3145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89" name="Oval 2688"/>
              <p:cNvSpPr/>
              <p:nvPr/>
            </p:nvSpPr>
            <p:spPr>
              <a:xfrm rot="4800000">
                <a:off x="2841134" y="23839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0" name="Oval 2689"/>
              <p:cNvSpPr/>
              <p:nvPr/>
            </p:nvSpPr>
            <p:spPr>
              <a:xfrm rot="4800000">
                <a:off x="3473934" y="254870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1" name="Oval 2690"/>
              <p:cNvSpPr/>
              <p:nvPr/>
            </p:nvSpPr>
            <p:spPr>
              <a:xfrm rot="4800000">
                <a:off x="3469207" y="2791427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2" name="Oval 2691"/>
              <p:cNvSpPr/>
              <p:nvPr/>
            </p:nvSpPr>
            <p:spPr>
              <a:xfrm rot="4800000">
                <a:off x="3079383" y="266327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3" name="Oval 2692"/>
              <p:cNvSpPr/>
              <p:nvPr/>
            </p:nvSpPr>
            <p:spPr>
              <a:xfrm rot="4800000">
                <a:off x="3249835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4" name="Oval 2693"/>
              <p:cNvSpPr/>
              <p:nvPr/>
            </p:nvSpPr>
            <p:spPr>
              <a:xfrm rot="4800000">
                <a:off x="2598750" y="33489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5" name="Oval 2694"/>
              <p:cNvSpPr/>
              <p:nvPr/>
            </p:nvSpPr>
            <p:spPr>
              <a:xfrm rot="4800000">
                <a:off x="2661032" y="2841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6" name="Oval 2695"/>
              <p:cNvSpPr/>
              <p:nvPr/>
            </p:nvSpPr>
            <p:spPr>
              <a:xfrm rot="4800000">
                <a:off x="3194432" y="3374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7" name="Oval 2696"/>
              <p:cNvSpPr/>
              <p:nvPr/>
            </p:nvSpPr>
            <p:spPr>
              <a:xfrm rot="4800000">
                <a:off x="3388318" y="271435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8" name="Oval 2697"/>
              <p:cNvSpPr/>
              <p:nvPr/>
            </p:nvSpPr>
            <p:spPr>
              <a:xfrm rot="4800000">
                <a:off x="2913101" y="3405535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699" name="Oval 2698"/>
              <p:cNvSpPr/>
              <p:nvPr/>
            </p:nvSpPr>
            <p:spPr>
              <a:xfrm rot="4800000">
                <a:off x="2446120" y="301369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0" name="Oval 2699"/>
              <p:cNvSpPr/>
              <p:nvPr/>
            </p:nvSpPr>
            <p:spPr>
              <a:xfrm rot="4800000">
                <a:off x="2508631" y="3298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1" name="Oval 2700"/>
              <p:cNvSpPr/>
              <p:nvPr/>
            </p:nvSpPr>
            <p:spPr>
              <a:xfrm rot="4800000">
                <a:off x="3374533" y="3222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2" name="Oval 2701"/>
              <p:cNvSpPr/>
              <p:nvPr/>
            </p:nvSpPr>
            <p:spPr>
              <a:xfrm rot="4800000">
                <a:off x="2996475" y="3181331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3" name="Oval 2702"/>
              <p:cNvSpPr/>
              <p:nvPr/>
            </p:nvSpPr>
            <p:spPr>
              <a:xfrm rot="4800000">
                <a:off x="2933904" y="302510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4" name="Oval 2703"/>
              <p:cNvSpPr/>
              <p:nvPr/>
            </p:nvSpPr>
            <p:spPr>
              <a:xfrm rot="4800000">
                <a:off x="2929178" y="326782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5" name="Oval 2704"/>
              <p:cNvSpPr/>
              <p:nvPr/>
            </p:nvSpPr>
            <p:spPr>
              <a:xfrm rot="4800000">
                <a:off x="2539354" y="313967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6" name="Oval 2705"/>
              <p:cNvSpPr/>
              <p:nvPr/>
            </p:nvSpPr>
            <p:spPr>
              <a:xfrm rot="4800000">
                <a:off x="2406532" y="3179418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7" name="Oval 2706"/>
              <p:cNvSpPr/>
              <p:nvPr/>
            </p:nvSpPr>
            <p:spPr>
              <a:xfrm rot="4800000">
                <a:off x="2737232" y="34507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8" name="Oval 2707"/>
              <p:cNvSpPr/>
              <p:nvPr/>
            </p:nvSpPr>
            <p:spPr>
              <a:xfrm rot="4800000">
                <a:off x="3612417" y="2802919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09" name="Oval 2708"/>
              <p:cNvSpPr/>
              <p:nvPr/>
            </p:nvSpPr>
            <p:spPr>
              <a:xfrm rot="4800000">
                <a:off x="3607690" y="304564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0" name="Oval 2709"/>
              <p:cNvSpPr/>
              <p:nvPr/>
            </p:nvSpPr>
            <p:spPr>
              <a:xfrm rot="4800000">
                <a:off x="3145934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1" name="Oval 2710"/>
              <p:cNvSpPr/>
              <p:nvPr/>
            </p:nvSpPr>
            <p:spPr>
              <a:xfrm rot="4800000">
                <a:off x="2935763" y="2885630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2" name="Oval 2711"/>
              <p:cNvSpPr/>
              <p:nvPr/>
            </p:nvSpPr>
            <p:spPr>
              <a:xfrm rot="4800000">
                <a:off x="2584832" y="29173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3" name="Oval 2712"/>
              <p:cNvSpPr/>
              <p:nvPr/>
            </p:nvSpPr>
            <p:spPr>
              <a:xfrm rot="4800000">
                <a:off x="3042032" y="2460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4" name="Oval 2713"/>
              <p:cNvSpPr/>
              <p:nvPr/>
            </p:nvSpPr>
            <p:spPr>
              <a:xfrm rot="4800000">
                <a:off x="3118232" y="3069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5" name="Oval 2714"/>
              <p:cNvSpPr/>
              <p:nvPr/>
            </p:nvSpPr>
            <p:spPr>
              <a:xfrm rot="4800000">
                <a:off x="2584832" y="27649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6" name="Oval 2715"/>
              <p:cNvSpPr/>
              <p:nvPr/>
            </p:nvSpPr>
            <p:spPr>
              <a:xfrm rot="4800000">
                <a:off x="3194432" y="26125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7" name="Oval 2716"/>
              <p:cNvSpPr/>
              <p:nvPr/>
            </p:nvSpPr>
            <p:spPr>
              <a:xfrm rot="4800000">
                <a:off x="2889631" y="2612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8" name="Oval 2717"/>
              <p:cNvSpPr/>
              <p:nvPr/>
            </p:nvSpPr>
            <p:spPr>
              <a:xfrm rot="4800000">
                <a:off x="2737232" y="2688732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19" name="Oval 2718"/>
              <p:cNvSpPr/>
              <p:nvPr/>
            </p:nvSpPr>
            <p:spPr>
              <a:xfrm rot="4800000">
                <a:off x="2661031" y="2993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0" name="Oval 2719"/>
              <p:cNvSpPr/>
              <p:nvPr/>
            </p:nvSpPr>
            <p:spPr>
              <a:xfrm rot="4800000">
                <a:off x="2612534" y="24601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1" name="Oval 2720"/>
              <p:cNvSpPr/>
              <p:nvPr/>
            </p:nvSpPr>
            <p:spPr>
              <a:xfrm rot="4800000">
                <a:off x="3499230" y="26887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2" name="Oval 2721"/>
              <p:cNvSpPr/>
              <p:nvPr/>
            </p:nvSpPr>
            <p:spPr>
              <a:xfrm rot="4800000">
                <a:off x="3346832" y="2917333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3" name="Oval 2722"/>
              <p:cNvSpPr/>
              <p:nvPr/>
            </p:nvSpPr>
            <p:spPr>
              <a:xfrm rot="4800000">
                <a:off x="3346832" y="33745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724" name="Oval 2723"/>
              <p:cNvSpPr/>
              <p:nvPr/>
            </p:nvSpPr>
            <p:spPr>
              <a:xfrm rot="4800000">
                <a:off x="3194431" y="3222134"/>
                <a:ext cx="274320" cy="274320"/>
              </a:xfrm>
              <a:prstGeom prst="ellipse">
                <a:avLst/>
              </a:prstGeom>
              <a:grp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favorable interactions between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 a sticky insoluble coagulant that forms nanoparticles</a:t>
            </a:r>
          </a:p>
          <a:p>
            <a:r>
              <a:rPr lang="en-US" dirty="0"/>
              <a:t>We design reactor geometry and flow regimes to create interactions between</a:t>
            </a:r>
          </a:p>
          <a:p>
            <a:pPr lvl="1"/>
            <a:r>
              <a:rPr lang="en-US" dirty="0"/>
              <a:t>Nanoparticles of coagulant precipitate</a:t>
            </a:r>
          </a:p>
          <a:p>
            <a:pPr lvl="1"/>
            <a:r>
              <a:rPr lang="en-US" dirty="0"/>
              <a:t>Dissolved organic molecules</a:t>
            </a:r>
          </a:p>
          <a:p>
            <a:pPr lvl="1"/>
            <a:r>
              <a:rPr lang="en-US" dirty="0"/>
              <a:t>Inorganic particles (like clay)</a:t>
            </a:r>
          </a:p>
          <a:p>
            <a:pPr lvl="1"/>
            <a:r>
              <a:rPr lang="en-US" dirty="0"/>
              <a:t>Organic particles (including pathogens)</a:t>
            </a:r>
          </a:p>
        </p:txBody>
      </p:sp>
      <p:sp>
        <p:nvSpPr>
          <p:cNvPr id="5" name="Oval 4"/>
          <p:cNvSpPr/>
          <p:nvPr/>
        </p:nvSpPr>
        <p:spPr>
          <a:xfrm>
            <a:off x="8650175" y="32004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7" name="Picture 4" descr="Image result for bacteria celul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t="11768" r="30242" b="14771"/>
          <a:stretch/>
        </p:blipFill>
        <p:spPr bwMode="auto">
          <a:xfrm>
            <a:off x="9420889" y="4786032"/>
            <a:ext cx="457200" cy="47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Magnetic Disk 7"/>
          <p:cNvSpPr/>
          <p:nvPr/>
        </p:nvSpPr>
        <p:spPr>
          <a:xfrm>
            <a:off x="7326022" y="4243156"/>
            <a:ext cx="1637667" cy="548117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783872" y="38545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1161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1474" name="Picture 2" descr="Image result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0" r="11374" b="5721"/>
          <a:stretch/>
        </p:blipFill>
        <p:spPr bwMode="auto">
          <a:xfrm>
            <a:off x="385354" y="1376226"/>
            <a:ext cx="4981303" cy="547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hair is 50 mm in diameter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5734595" y="1607820"/>
            <a:ext cx="640080" cy="200297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9" name="Oval 8"/>
          <p:cNvSpPr/>
          <p:nvPr/>
        </p:nvSpPr>
        <p:spPr>
          <a:xfrm>
            <a:off x="6127565" y="4115888"/>
            <a:ext cx="9144" cy="9144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2281476" name="Picture 4" descr="Image result for bacteria celul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" t="11768" r="30242" b="14771"/>
          <a:stretch/>
        </p:blipFill>
        <p:spPr bwMode="auto">
          <a:xfrm>
            <a:off x="6113430" y="2847704"/>
            <a:ext cx="87518" cy="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23612" y="1394731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2206" y="261393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bacterial cell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0296" y="3638834"/>
            <a:ext cx="19931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Coagulant nanoparticle</a:t>
            </a:r>
          </a:p>
        </p:txBody>
      </p:sp>
      <p:cxnSp>
        <p:nvCxnSpPr>
          <p:cNvPr id="4" name="Straight Arrow Connector 3"/>
          <p:cNvCxnSpPr>
            <a:stCxn id="10" idx="1"/>
          </p:cNvCxnSpPr>
          <p:nvPr/>
        </p:nvCxnSpPr>
        <p:spPr>
          <a:xfrm flipH="1">
            <a:off x="6157189" y="4115888"/>
            <a:ext cx="563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818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Sizes of a few particles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834" y="2035833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7000 nm, 7 </a:t>
            </a:r>
            <a:r>
              <a:rPr lang="en-US" dirty="0">
                <a:latin typeface="Symbol" panose="05050102010706020507" pitchFamily="18" charset="2"/>
                <a:cs typeface="Helvetica" panose="020B0604020202020204" pitchFamily="34" charset="0"/>
              </a:rPr>
              <a:t>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m, 0.007 mm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834" y="4664603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90 nm, 0.09 </a:t>
            </a:r>
            <a:r>
              <a:rPr lang="en-US" dirty="0">
                <a:latin typeface="Symbol" panose="05050102010706020507" pitchFamily="18" charset="2"/>
                <a:cs typeface="Helvetica" panose="020B0604020202020204" pitchFamily="34" charset="0"/>
              </a:rPr>
              <a:t>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5708" y="1289414"/>
            <a:ext cx="3200400" cy="1543606"/>
            <a:chOff x="385708" y="1289414"/>
            <a:chExt cx="3200400" cy="1543606"/>
          </a:xfrm>
        </p:grpSpPr>
        <p:sp>
          <p:nvSpPr>
            <p:cNvPr id="4" name="Flowchart: Magnetic Disk 3"/>
            <p:cNvSpPr/>
            <p:nvPr/>
          </p:nvSpPr>
          <p:spPr>
            <a:xfrm>
              <a:off x="385708" y="1761866"/>
              <a:ext cx="3200400" cy="1071154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82176" y="1289414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clay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0039" y="4337487"/>
            <a:ext cx="3908442" cy="642240"/>
            <a:chOff x="110039" y="3969696"/>
            <a:chExt cx="3908442" cy="642240"/>
          </a:xfrm>
        </p:grpSpPr>
        <p:sp>
          <p:nvSpPr>
            <p:cNvPr id="5" name="Oval 4"/>
            <p:cNvSpPr/>
            <p:nvPr/>
          </p:nvSpPr>
          <p:spPr>
            <a:xfrm>
              <a:off x="2041396" y="456621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039" y="3969696"/>
              <a:ext cx="3908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Nanoparticle of coagulant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71599" y="3120740"/>
            <a:ext cx="1465466" cy="929027"/>
            <a:chOff x="1371599" y="2967369"/>
            <a:chExt cx="1465466" cy="929027"/>
          </a:xfrm>
        </p:grpSpPr>
        <p:pic>
          <p:nvPicPr>
            <p:cNvPr id="10" name="Picture 4" descr="Image result for bacteria celula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3" t="11768" r="30242" b="14771"/>
            <a:stretch/>
          </p:blipFill>
          <p:spPr bwMode="auto">
            <a:xfrm>
              <a:off x="1875732" y="3418707"/>
              <a:ext cx="457200" cy="477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71599" y="2967369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Helvetica" panose="020B0604020202020204" pitchFamily="34" charset="0"/>
                  <a:cs typeface="Helvetica" panose="020B0604020202020204" pitchFamily="34" charset="0"/>
                </a:rPr>
                <a:t>bacteria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834" y="3350218"/>
            <a:ext cx="4389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1000 nm, 1 </a:t>
            </a:r>
            <a:r>
              <a:rPr lang="en-US" dirty="0">
                <a:latin typeface="Symbol" panose="05050102010706020507" pitchFamily="18" charset="2"/>
                <a:cs typeface="Helvetica" panose="020B0604020202020204" pitchFamily="34" charset="0"/>
              </a:rPr>
              <a:t>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m, 0.001 mm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834" y="5978989"/>
            <a:ext cx="269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50 nm, 0.05 </a:t>
            </a:r>
            <a:r>
              <a:rPr lang="en-US" dirty="0">
                <a:latin typeface="Symbol" panose="05050102010706020507" pitchFamily="18" charset="2"/>
                <a:cs typeface="Helvetica" panose="020B0604020202020204" pitchFamily="34" charset="0"/>
              </a:rPr>
              <a:t>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07493" y="5234803"/>
            <a:ext cx="2545096" cy="1119886"/>
            <a:chOff x="707493" y="4939380"/>
            <a:chExt cx="2545096" cy="1119886"/>
          </a:xfrm>
        </p:grpSpPr>
        <p:sp>
          <p:nvSpPr>
            <p:cNvPr id="12" name="TextBox 11"/>
            <p:cNvSpPr txBox="1"/>
            <p:nvPr/>
          </p:nvSpPr>
          <p:spPr>
            <a:xfrm>
              <a:off x="707493" y="4939380"/>
              <a:ext cx="25450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Natural organic matter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970897" y="604097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93387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coagulant should we add?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6682904" cy="4525963"/>
          </a:xfrm>
        </p:spPr>
        <p:txBody>
          <a:bodyPr/>
          <a:lstStyle/>
          <a:p>
            <a:r>
              <a:rPr lang="en-US" dirty="0"/>
              <a:t>Our hypothesis:</a:t>
            </a:r>
          </a:p>
          <a:p>
            <a:r>
              <a:rPr lang="en-US" dirty="0"/>
              <a:t>When one clay platelet contacts another clay platelet, they will stick together if and only if there is a clean coagulant nanoparticle surface at the point of contact</a:t>
            </a:r>
          </a:p>
          <a:p>
            <a:r>
              <a:rPr lang="en-US" dirty="0"/>
              <a:t>We expect some aggregation to occur even with very low coagulant dosages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7941356" y="3139452"/>
            <a:ext cx="3200400" cy="1071154"/>
          </a:xfrm>
          <a:prstGeom prst="flowChartMagneticDisk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37824" y="2667000"/>
            <a:ext cx="824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clay</a:t>
            </a:r>
          </a:p>
        </p:txBody>
      </p:sp>
      <p:sp>
        <p:nvSpPr>
          <p:cNvPr id="9" name="Oval 8"/>
          <p:cNvSpPr/>
          <p:nvPr/>
        </p:nvSpPr>
        <p:spPr>
          <a:xfrm>
            <a:off x="8640437" y="324483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792837" y="339723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945237" y="3310487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293390" y="333627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939353" y="3235460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9585316" y="334565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31279" y="3202640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877242" y="3664537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8523205" y="4126434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8169168" y="3617662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812743" y="389667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0232430" y="3697395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0652117" y="3821669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9482155" y="3706793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8312193" y="3859205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10827967" y="351924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8912417" y="3981147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979218" y="3444241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0539582" y="3413772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1099946" y="3706860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9747104" y="3999948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717819" y="3927276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0445802" y="3854604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9275840" y="3542781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8105878" y="3540452"/>
            <a:ext cx="45720" cy="457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84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964" y="91939"/>
            <a:ext cx="7772400" cy="1143000"/>
          </a:xfrm>
        </p:spPr>
        <p:txBody>
          <a:bodyPr/>
          <a:lstStyle/>
          <a:p>
            <a:r>
              <a:rPr lang="en-US" b="0" dirty="0"/>
              <a:t>Aluminum Sulfate Chemistry Alum [Al</a:t>
            </a:r>
            <a:r>
              <a:rPr lang="en-US" b="0" baseline="-25000" dirty="0"/>
              <a:t>2</a:t>
            </a:r>
            <a:r>
              <a:rPr lang="en-US" b="0" dirty="0"/>
              <a:t>(SO</a:t>
            </a:r>
            <a:r>
              <a:rPr lang="en-US" b="0" baseline="-25000" dirty="0"/>
              <a:t>4</a:t>
            </a:r>
            <a:r>
              <a:rPr lang="en-US" b="0" dirty="0"/>
              <a:t>)</a:t>
            </a:r>
            <a:r>
              <a:rPr lang="en-US" b="0" baseline="-25000" dirty="0"/>
              <a:t>3</a:t>
            </a:r>
            <a:r>
              <a:rPr lang="en-US" b="0" dirty="0"/>
              <a:t>*14.3H</a:t>
            </a:r>
            <a:r>
              <a:rPr lang="en-US" b="0" baseline="-25000" dirty="0"/>
              <a:t>2</a:t>
            </a:r>
            <a:r>
              <a:rPr lang="en-US" b="0" dirty="0"/>
              <a:t>O]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6403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widely used coagulant</a:t>
            </a:r>
          </a:p>
          <a:p>
            <a:pPr>
              <a:lnSpc>
                <a:spcPct val="90000"/>
              </a:lnSpc>
            </a:pPr>
            <a:r>
              <a:rPr lang="en-US" dirty="0"/>
              <a:t>Typically 10 mg/L to 100 mg/L alum is used (0.9 to 9 mg/L as Al)</a:t>
            </a:r>
          </a:p>
          <a:p>
            <a:pPr>
              <a:lnSpc>
                <a:spcPct val="90000"/>
              </a:lnSpc>
            </a:pPr>
            <a:r>
              <a:rPr lang="en-US" dirty="0"/>
              <a:t>High concentrations (stock solutions) don’t precipitate because the pH is low</a:t>
            </a:r>
          </a:p>
          <a:p>
            <a:pPr>
              <a:lnSpc>
                <a:spcPct val="90000"/>
              </a:lnSpc>
            </a:pPr>
            <a:r>
              <a:rPr lang="en-US" dirty="0"/>
              <a:t>The alum precipitates when it blends with the water in the water treatment plant</a:t>
            </a:r>
          </a:p>
          <a:p>
            <a:pPr>
              <a:lnSpc>
                <a:spcPct val="90000"/>
              </a:lnSpc>
            </a:pPr>
            <a:r>
              <a:rPr lang="en-US" dirty="0"/>
              <a:t>The primary reaction produces </a:t>
            </a:r>
            <a:r>
              <a:rPr lang="en-US" dirty="0">
                <a:sym typeface="Symbol" pitchFamily="18" charset="2"/>
              </a:rPr>
              <a:t>Al(OH)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 </a:t>
            </a:r>
            <a:endParaRPr lang="en-US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Al</a:t>
            </a:r>
            <a:r>
              <a:rPr lang="en-US" baseline="-25000" dirty="0"/>
              <a:t>2</a:t>
            </a:r>
            <a:r>
              <a:rPr lang="en-US" dirty="0"/>
              <a:t>(SO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 + 6H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dirty="0">
                <a:sym typeface="Symbol" pitchFamily="18" charset="2"/>
              </a:rPr>
              <a:t>2Al(OH)</a:t>
            </a:r>
            <a:r>
              <a:rPr lang="en-US" baseline="-25000" dirty="0">
                <a:sym typeface="Symbol" pitchFamily="18" charset="2"/>
              </a:rPr>
              <a:t>3</a:t>
            </a:r>
            <a:r>
              <a:rPr lang="en-US" dirty="0">
                <a:sym typeface="Symbol" pitchFamily="18" charset="2"/>
              </a:rPr>
              <a:t> + 6H</a:t>
            </a:r>
            <a:r>
              <a:rPr lang="en-US" baseline="30000" dirty="0"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 + 3SO</a:t>
            </a:r>
            <a:r>
              <a:rPr lang="en-US" baseline="-25000" dirty="0">
                <a:sym typeface="Symbol" pitchFamily="18" charset="2"/>
              </a:rPr>
              <a:t>4</a:t>
            </a:r>
            <a:r>
              <a:rPr lang="en-US" baseline="30000" dirty="0">
                <a:sym typeface="Symbol" pitchFamily="18" charset="2"/>
              </a:rPr>
              <a:t>-2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6065866" y="5716042"/>
            <a:ext cx="522713" cy="635000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120861" y="6277700"/>
            <a:ext cx="2201863" cy="5191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folHlink"/>
                </a:solidFill>
              </a:rPr>
              <a:t>pH = -log[H</a:t>
            </a:r>
            <a:r>
              <a:rPr lang="en-US" baseline="30000" dirty="0">
                <a:solidFill>
                  <a:schemeClr val="folHlink"/>
                </a:solidFill>
              </a:rPr>
              <a:t>+</a:t>
            </a:r>
            <a:r>
              <a:rPr lang="en-US" dirty="0">
                <a:solidFill>
                  <a:schemeClr val="folHlink"/>
                </a:solidFill>
              </a:rPr>
              <a:t>]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4069744" y="6444705"/>
            <a:ext cx="0" cy="27781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4200236" y="6796812"/>
            <a:ext cx="208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  <p:bldP spid="73733" grpId="0" build="p" autoUpdateAnimBg="0"/>
      <p:bldP spid="737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Acid Neutralizing Capacity (ANC or Alkalinity)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buClr>
                <a:srgbClr val="F14343"/>
              </a:buClr>
              <a:buNone/>
            </a:pPr>
            <a:r>
              <a:rPr lang="en-US" dirty="0">
                <a:solidFill>
                  <a:srgbClr val="663300"/>
                </a:solidFill>
              </a:rPr>
              <a:t>Al</a:t>
            </a:r>
            <a:r>
              <a:rPr lang="en-US" baseline="-25000" dirty="0">
                <a:solidFill>
                  <a:srgbClr val="663300"/>
                </a:solidFill>
              </a:rPr>
              <a:t>2</a:t>
            </a:r>
            <a:r>
              <a:rPr lang="en-US" dirty="0">
                <a:solidFill>
                  <a:srgbClr val="663300"/>
                </a:solidFill>
              </a:rPr>
              <a:t>(SO</a:t>
            </a:r>
            <a:r>
              <a:rPr lang="en-US" baseline="-25000" dirty="0">
                <a:solidFill>
                  <a:srgbClr val="663300"/>
                </a:solidFill>
              </a:rPr>
              <a:t>4</a:t>
            </a:r>
            <a:r>
              <a:rPr lang="en-US" dirty="0">
                <a:solidFill>
                  <a:srgbClr val="663300"/>
                </a:solidFill>
              </a:rPr>
              <a:t>)</a:t>
            </a:r>
            <a:r>
              <a:rPr lang="en-US" baseline="-25000" dirty="0">
                <a:solidFill>
                  <a:srgbClr val="663300"/>
                </a:solidFill>
              </a:rPr>
              <a:t>3</a:t>
            </a:r>
            <a:r>
              <a:rPr lang="en-US" dirty="0">
                <a:solidFill>
                  <a:srgbClr val="663300"/>
                </a:solidFill>
              </a:rPr>
              <a:t> + 6H</a:t>
            </a:r>
            <a:r>
              <a:rPr lang="en-US" baseline="-25000" dirty="0">
                <a:solidFill>
                  <a:srgbClr val="663300"/>
                </a:solidFill>
              </a:rPr>
              <a:t>2</a:t>
            </a:r>
            <a:r>
              <a:rPr lang="en-US" dirty="0">
                <a:solidFill>
                  <a:srgbClr val="663300"/>
                </a:solidFill>
              </a:rPr>
              <a:t>O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2Al(OH)</a:t>
            </a:r>
            <a:r>
              <a:rPr lang="en-US" baseline="-25000" dirty="0">
                <a:solidFill>
                  <a:srgbClr val="663300"/>
                </a:solidFill>
                <a:sym typeface="Symbol" pitchFamily="18" charset="2"/>
              </a:rPr>
              <a:t>3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 + 6H</a:t>
            </a:r>
            <a:r>
              <a:rPr lang="en-US" baseline="30000" dirty="0">
                <a:solidFill>
                  <a:srgbClr val="663300"/>
                </a:solidFill>
                <a:sym typeface="Symbol" pitchFamily="18" charset="2"/>
              </a:rPr>
              <a:t>+</a:t>
            </a:r>
            <a:r>
              <a:rPr lang="en-US" dirty="0">
                <a:solidFill>
                  <a:srgbClr val="663300"/>
                </a:solidFill>
                <a:sym typeface="Symbol" pitchFamily="18" charset="2"/>
              </a:rPr>
              <a:t> + 3SO</a:t>
            </a:r>
            <a:r>
              <a:rPr lang="en-US" baseline="-25000" dirty="0">
                <a:solidFill>
                  <a:srgbClr val="663300"/>
                </a:solidFill>
                <a:sym typeface="Symbol" pitchFamily="18" charset="2"/>
              </a:rPr>
              <a:t>4</a:t>
            </a:r>
            <a:r>
              <a:rPr lang="en-US" baseline="30000" dirty="0">
                <a:solidFill>
                  <a:srgbClr val="663300"/>
                </a:solidFill>
                <a:sym typeface="Symbol" pitchFamily="18" charset="2"/>
              </a:rPr>
              <a:t>-2</a:t>
            </a:r>
          </a:p>
          <a:p>
            <a:r>
              <a:rPr lang="en-US" dirty="0">
                <a:solidFill>
                  <a:srgbClr val="663300"/>
                </a:solidFill>
              </a:rPr>
              <a:t>ANC is measured as mg/L of CaCO</a:t>
            </a:r>
            <a:r>
              <a:rPr lang="en-US" baseline="-25000" dirty="0">
                <a:solidFill>
                  <a:srgbClr val="663300"/>
                </a:solidFill>
              </a:rPr>
              <a:t>3</a:t>
            </a:r>
          </a:p>
          <a:p>
            <a:r>
              <a:rPr lang="en-US" dirty="0">
                <a:solidFill>
                  <a:srgbClr val="663300"/>
                </a:solidFill>
              </a:rPr>
              <a:t>How much ANC is consumed by alum?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7228" y="3530306"/>
          <a:ext cx="817245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Calcium Carbonate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</a:t>
                      </a:r>
                      <a:r>
                        <a:rPr lang="en-US" baseline="0" dirty="0"/>
                        <a:t> Formula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Al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(SO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)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*14H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3300"/>
                          </a:solidFill>
                        </a:rPr>
                        <a:t>CaCO</a:t>
                      </a:r>
                      <a:r>
                        <a:rPr lang="en-US" baseline="-25000" dirty="0">
                          <a:solidFill>
                            <a:srgbClr val="663300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 g/mol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g/mol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eq</a:t>
                      </a:r>
                      <a:r>
                        <a:rPr lang="en-US" dirty="0"/>
                        <a:t>/mol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mass/</a:t>
                      </a:r>
                      <a:r>
                        <a:rPr lang="en-US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0" dirty="0"/>
                        <a:t> g/</a:t>
                      </a:r>
                      <a:r>
                        <a:rPr lang="en-US" baseline="0" dirty="0" err="1"/>
                        <a:t>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r>
                        <a:rPr lang="en-US" baseline="0" dirty="0"/>
                        <a:t> g/</a:t>
                      </a:r>
                      <a:r>
                        <a:rPr lang="en-US" baseline="0" dirty="0" err="1"/>
                        <a:t>eq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mg/L Alum 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</a:t>
                      </a:r>
                      <a:r>
                        <a:rPr lang="en-US" baseline="0" dirty="0"/>
                        <a:t> mg/L </a:t>
                      </a:r>
                      <a:r>
                        <a:rPr lang="en-US" dirty="0"/>
                        <a:t>Calcium Carbonate ANC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6491" y="6441844"/>
            <a:ext cx="795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sets the maximum alum dose that can be used for low alkalinity waters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21902" y="5325455"/>
            <a:ext cx="6148874" cy="35456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/>
              <a:t>Polyaluminum</a:t>
            </a:r>
            <a:r>
              <a:rPr lang="en-US" b="0" dirty="0"/>
              <a:t> Chloride (</a:t>
            </a:r>
            <a:r>
              <a:rPr lang="en-US" b="0" dirty="0" err="1"/>
              <a:t>PACl</a:t>
            </a:r>
            <a:r>
              <a:rPr lang="en-US" b="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titrated with a base (in the chemical plant) to produce a meta-stable and soluble polymeric aluminum (partially neutralized)</a:t>
            </a:r>
          </a:p>
          <a:p>
            <a:r>
              <a:rPr lang="en-US" dirty="0"/>
              <a:t>Consumes less alkalinity (ANC), it is less acidic.</a:t>
            </a:r>
          </a:p>
          <a:p>
            <a:r>
              <a:rPr lang="en-US" dirty="0"/>
              <a:t>Aluminum mass fraction is higher than in alum (no 14.3 H</a:t>
            </a:r>
            <a:r>
              <a:rPr lang="en-US" baseline="-25000" dirty="0"/>
              <a:t>2</a:t>
            </a:r>
            <a:r>
              <a:rPr lang="en-US" dirty="0"/>
              <a:t>O) so the mass of PACl required is less than for alum (0.4-10 mg/L as Al)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for separating contaminants from water</a:t>
            </a:r>
          </a:p>
          <a:p>
            <a:r>
              <a:rPr lang="en-US" dirty="0"/>
              <a:t>Sedimentation doesn’t remove pathogens fast enough!</a:t>
            </a:r>
          </a:p>
          <a:p>
            <a:r>
              <a:rPr lang="en-US" dirty="0"/>
              <a:t>Ganging up on gravity (flocculation)</a:t>
            </a:r>
          </a:p>
          <a:p>
            <a:r>
              <a:rPr lang="en-US" dirty="0"/>
              <a:t>Sticky nanoparticles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153785"/>
            <a:ext cx="8458200" cy="1143000"/>
          </a:xfrm>
        </p:spPr>
        <p:txBody>
          <a:bodyPr/>
          <a:lstStyle/>
          <a:p>
            <a:r>
              <a:rPr lang="en-US" b="0" dirty="0" err="1"/>
              <a:t>PACl</a:t>
            </a:r>
            <a:r>
              <a:rPr lang="en-US" b="0" dirty="0"/>
              <a:t> Formula and Basicity</a:t>
            </a:r>
            <a:br>
              <a:rPr lang="en-US" b="0" dirty="0"/>
            </a:br>
            <a:r>
              <a:rPr lang="en-US" b="0" dirty="0"/>
              <a:t>[</a:t>
            </a:r>
            <a:r>
              <a:rPr lang="en-US" b="0" dirty="0" err="1"/>
              <a:t>Al</a:t>
            </a:r>
            <a:r>
              <a:rPr lang="en-US" b="0" baseline="-25000" dirty="0" err="1"/>
              <a:t>n</a:t>
            </a:r>
            <a:r>
              <a:rPr lang="en-US" b="0" dirty="0"/>
              <a:t>(OH)</a:t>
            </a:r>
            <a:r>
              <a:rPr lang="en-US" b="0" baseline="-25000" dirty="0"/>
              <a:t>m</a:t>
            </a:r>
            <a:r>
              <a:rPr lang="en-US" b="0" dirty="0"/>
              <a:t>Cl</a:t>
            </a:r>
            <a:r>
              <a:rPr lang="en-US" b="0" baseline="-25000" dirty="0"/>
              <a:t>3n−m</a:t>
            </a:r>
            <a:r>
              <a:rPr lang="en-US" b="0" dirty="0"/>
              <a:t>]</a:t>
            </a:r>
            <a:r>
              <a:rPr lang="en-US" b="0" baseline="-25000" dirty="0"/>
              <a:t> x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Basicity: Ratio of hydroxyl equivalents</a:t>
            </a:r>
            <a:br>
              <a:rPr lang="en-US" sz="2800" dirty="0"/>
            </a:br>
            <a:r>
              <a:rPr lang="en-US" sz="2800" dirty="0"/>
              <a:t>to aluminum equivalents</a:t>
            </a:r>
          </a:p>
          <a:p>
            <a:pPr lvl="1"/>
            <a:r>
              <a:rPr lang="en-US" sz="2400" dirty="0"/>
              <a:t>Basicity of 1 would mean that it does not produce any protons when it dissolves in water</a:t>
            </a:r>
          </a:p>
          <a:p>
            <a:pPr lvl="1"/>
            <a:r>
              <a:rPr lang="en-US" sz="2400" dirty="0"/>
              <a:t>0 means it produces 3 protons per Al (like alum)</a:t>
            </a:r>
          </a:p>
          <a:p>
            <a:r>
              <a:rPr lang="en-US" sz="2800" dirty="0"/>
              <a:t>The lowest basicity commercial </a:t>
            </a:r>
            <a:r>
              <a:rPr lang="en-US" sz="2800" dirty="0" err="1"/>
              <a:t>PACls</a:t>
            </a:r>
            <a:r>
              <a:rPr lang="en-US" sz="2800" dirty="0"/>
              <a:t> are about 10%</a:t>
            </a:r>
          </a:p>
          <a:p>
            <a:r>
              <a:rPr lang="en-US" sz="2800" dirty="0"/>
              <a:t>Most </a:t>
            </a:r>
            <a:r>
              <a:rPr lang="en-US" sz="2800" dirty="0" err="1"/>
              <a:t>PACls</a:t>
            </a:r>
            <a:r>
              <a:rPr lang="en-US" sz="2800" dirty="0"/>
              <a:t> are in the medium to high basicity range (50-70%)</a:t>
            </a:r>
          </a:p>
          <a:p>
            <a:r>
              <a:rPr lang="en-US" sz="2800" dirty="0"/>
              <a:t>Highest stable basicity (83%) is aluminum </a:t>
            </a:r>
            <a:r>
              <a:rPr lang="en-US" sz="2800" dirty="0" err="1"/>
              <a:t>chlorohydrate</a:t>
            </a:r>
            <a:r>
              <a:rPr lang="en-US" sz="2800" dirty="0"/>
              <a:t> (ACH) – would be useful for treating water with very low ANC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8171" y="6097490"/>
            <a:ext cx="10297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http://www.geosc.com/products/polyaluminum-chloride-(pac)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D6F7D-5BC1-4605-8535-61B53148BE0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906" y="1896237"/>
            <a:ext cx="2386560" cy="5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902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BCC8-139B-4443-9433-66C65477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hypotheses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246DF-F41F-4847-A689-4D157102F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945123"/>
              </p:ext>
            </p:extLst>
          </p:nvPr>
        </p:nvGraphicFramePr>
        <p:xfrm>
          <a:off x="240506" y="1457960"/>
          <a:ext cx="1130459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918">
                  <a:extLst>
                    <a:ext uri="{9D8B030D-6E8A-4147-A177-3AD203B41FA5}">
                      <a16:colId xmlns:a16="http://schemas.microsoft.com/office/drawing/2014/main" val="1412527651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2656313259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2308518284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979470420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1113229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Previous predictions (proven incorrect)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Recent observed 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Particle attachment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Van der Waal forces (too weak to hold flocs together)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Coagulant won’t self aggregate because it is positively 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noncovalent bonds or perhaps even covalent bonds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0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 of coagulant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Neutralize the negative surface charge of 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Flocculation will completely fail if surfaces become positively charged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a sparse coating of coagulant nanoparticles on all particle surfaces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Particles attach over a wide range of coagulant dose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0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Particle collisions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Collisions between both similar and different sizes of particles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particle concentration after flocculation should decrease when incoming primary particle  concentration increases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similarly sized particles can collide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particle concentration after flocculation is not significantly influenced by the incoming particle concentration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62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3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57832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621" y="274637"/>
            <a:ext cx="10202779" cy="1143000"/>
          </a:xfrm>
        </p:spPr>
        <p:txBody>
          <a:bodyPr>
            <a:noAutofit/>
          </a:bodyPr>
          <a:lstStyle/>
          <a:p>
            <a:r>
              <a:rPr lang="en-US" sz="3733" dirty="0"/>
              <a:t>Primary particle can not collide with a large floc in uniform shear* (edge of knowledge alert)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563095"/>
            <a:ext cx="5146707" cy="4613869"/>
          </a:xfrm>
        </p:spPr>
        <p:txBody>
          <a:bodyPr>
            <a:noAutofit/>
          </a:bodyPr>
          <a:lstStyle/>
          <a:p>
            <a:r>
              <a:rPr lang="en-US" dirty="0"/>
              <a:t>Thickness of viscous boundary layer,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, scales with floc diameter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similar sized particles can extend through each other’s viscous boundary layer.</a:t>
            </a:r>
          </a:p>
        </p:txBody>
      </p:sp>
      <p:sp>
        <p:nvSpPr>
          <p:cNvPr id="4" name="Oval 3"/>
          <p:cNvSpPr/>
          <p:nvPr/>
        </p:nvSpPr>
        <p:spPr>
          <a:xfrm>
            <a:off x="7215786" y="2884387"/>
            <a:ext cx="2513567" cy="2513567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Oval 4"/>
          <p:cNvSpPr/>
          <p:nvPr/>
        </p:nvSpPr>
        <p:spPr>
          <a:xfrm flipH="1">
            <a:off x="2890968" y="3838163"/>
            <a:ext cx="110909" cy="11090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9" name="Group 28"/>
          <p:cNvGrpSpPr/>
          <p:nvPr/>
        </p:nvGrpSpPr>
        <p:grpSpPr>
          <a:xfrm>
            <a:off x="6505739" y="1778002"/>
            <a:ext cx="3933663" cy="4726340"/>
            <a:chOff x="5818157" y="2811981"/>
            <a:chExt cx="2694663" cy="3200401"/>
          </a:xfrm>
        </p:grpSpPr>
        <p:grpSp>
          <p:nvGrpSpPr>
            <p:cNvPr id="15" name="Group 14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Oval 22"/>
          <p:cNvSpPr/>
          <p:nvPr/>
        </p:nvSpPr>
        <p:spPr>
          <a:xfrm>
            <a:off x="7100969" y="2769571"/>
            <a:ext cx="2743200" cy="27432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24"/>
          <p:cNvSpPr/>
          <p:nvPr/>
        </p:nvSpPr>
        <p:spPr>
          <a:xfrm>
            <a:off x="6986669" y="2655271"/>
            <a:ext cx="2971800" cy="29718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>
            <a:off x="6872369" y="2540971"/>
            <a:ext cx="3200400" cy="3200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Straight Arrow Connector 29"/>
          <p:cNvCxnSpPr>
            <a:endCxn id="4" idx="5"/>
          </p:cNvCxnSpPr>
          <p:nvPr/>
        </p:nvCxnSpPr>
        <p:spPr bwMode="auto">
          <a:xfrm>
            <a:off x="9017002" y="4648200"/>
            <a:ext cx="344249" cy="3816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31" name="Straight Arrow Connector 30"/>
          <p:cNvCxnSpPr>
            <a:endCxn id="26" idx="5"/>
          </p:cNvCxnSpPr>
          <p:nvPr/>
        </p:nvCxnSpPr>
        <p:spPr bwMode="auto">
          <a:xfrm flipH="1" flipV="1">
            <a:off x="9604082" y="5272682"/>
            <a:ext cx="347940" cy="3730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34" name="Picture 3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7220" y="5595451"/>
            <a:ext cx="124376" cy="2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2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1 C 0.09427 -0.00185 0.26111 0.03395 0.31475 -0.05926 C 0.36823 -0.15278 0.4 -0.21728 0.48194 -0.22129 C 0.58663 -0.22685 0.68142 -0.13426 0.71753 -0.14228 " pathEditMode="relative" rAng="0" ptsTypes="AAAA">
                                      <p:cBhvr>
                                        <p:cTn id="10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8" y="-107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2" dur="1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4" dur="1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  <p:bldP spid="5" grpId="0" animBg="1"/>
      <p:bldP spid="5" grpId="1" animBg="1"/>
      <p:bldP spid="23" grpId="0" animBg="1"/>
      <p:bldP spid="25" grpId="0" animBg="1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333" dirty="0"/>
              <a:t>Similar sized particles can collide in a shear flow</a:t>
            </a:r>
          </a:p>
        </p:txBody>
      </p:sp>
      <p:sp>
        <p:nvSpPr>
          <p:cNvPr id="90" name="Oval 89"/>
          <p:cNvSpPr/>
          <p:nvPr/>
        </p:nvSpPr>
        <p:spPr>
          <a:xfrm>
            <a:off x="7143558" y="3718265"/>
            <a:ext cx="2513567" cy="251356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rgbClr val="0300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6433511" y="2611879"/>
            <a:ext cx="3933663" cy="4726340"/>
            <a:chOff x="5818157" y="2811981"/>
            <a:chExt cx="2694663" cy="3200401"/>
          </a:xfrm>
        </p:grpSpPr>
        <p:grpSp>
          <p:nvGrpSpPr>
            <p:cNvPr id="92" name="Group 91"/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  <p:grpSp>
          <p:nvGrpSpPr>
            <p:cNvPr id="93" name="Group 92"/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300BE">
                    <a:shade val="95000"/>
                    <a:satMod val="105000"/>
                  </a:srgbClr>
                </a:solidFill>
                <a:prstDash val="solid"/>
                <a:tailEnd type="arrow"/>
              </a:ln>
              <a:effectLst/>
            </p:spPr>
          </p:cxnSp>
        </p:grpSp>
      </p:grpSp>
      <p:sp>
        <p:nvSpPr>
          <p:cNvPr id="106" name="Oval 105"/>
          <p:cNvSpPr/>
          <p:nvPr/>
        </p:nvSpPr>
        <p:spPr>
          <a:xfrm>
            <a:off x="7028741" y="3603448"/>
            <a:ext cx="2743200" cy="27432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6914441" y="3489148"/>
            <a:ext cx="2971800" cy="29718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6800141" y="3374848"/>
            <a:ext cx="3200400" cy="32004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cxnSp>
        <p:nvCxnSpPr>
          <p:cNvPr id="109" name="Straight Arrow Connector 108"/>
          <p:cNvCxnSpPr>
            <a:endCxn id="90" idx="5"/>
          </p:cNvCxnSpPr>
          <p:nvPr/>
        </p:nvCxnSpPr>
        <p:spPr bwMode="auto">
          <a:xfrm>
            <a:off x="8944774" y="5482077"/>
            <a:ext cx="344249" cy="381651"/>
          </a:xfrm>
          <a:prstGeom prst="straightConnector1">
            <a:avLst/>
          </a:prstGeom>
          <a:solidFill>
            <a:srgbClr val="0300BE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110" name="Straight Arrow Connector 109"/>
          <p:cNvCxnSpPr>
            <a:endCxn id="108" idx="5"/>
          </p:cNvCxnSpPr>
          <p:nvPr/>
        </p:nvCxnSpPr>
        <p:spPr bwMode="auto">
          <a:xfrm flipH="1" flipV="1">
            <a:off x="9531854" y="6106559"/>
            <a:ext cx="347940" cy="373063"/>
          </a:xfrm>
          <a:prstGeom prst="straightConnector1">
            <a:avLst/>
          </a:prstGeom>
          <a:solidFill>
            <a:srgbClr val="0300BE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111" name="Picture 1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92" y="6429329"/>
            <a:ext cx="124376" cy="219487"/>
          </a:xfrm>
          <a:prstGeom prst="rect">
            <a:avLst/>
          </a:prstGeom>
        </p:spPr>
      </p:pic>
      <p:sp>
        <p:nvSpPr>
          <p:cNvPr id="112" name="Oval 111"/>
          <p:cNvSpPr/>
          <p:nvPr/>
        </p:nvSpPr>
        <p:spPr>
          <a:xfrm>
            <a:off x="947293" y="2010685"/>
            <a:ext cx="2513567" cy="251356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25400" cap="flat" cmpd="sng" algn="ctr">
            <a:solidFill>
              <a:srgbClr val="0300B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832476" y="1895868"/>
            <a:ext cx="2743200" cy="27432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18176" y="1781568"/>
            <a:ext cx="2971800" cy="29718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603876" y="1667268"/>
            <a:ext cx="3200400" cy="3200400"/>
          </a:xfrm>
          <a:prstGeom prst="ellipse">
            <a:avLst/>
          </a:prstGeom>
          <a:noFill/>
          <a:ln w="28575" cap="flat" cmpd="sng" algn="ctr">
            <a:solidFill>
              <a:srgbClr val="0300BE">
                <a:shade val="50000"/>
              </a:srgbClr>
            </a:solidFill>
            <a:prstDash val="dash"/>
          </a:ln>
          <a:effectLst/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>
              <a:solidFill>
                <a:srgbClr val="FFFFFF"/>
              </a:solidFill>
              <a:latin typeface="Candara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569229" y="1275820"/>
            <a:ext cx="3098980" cy="4973689"/>
            <a:chOff x="5213940" y="1972477"/>
            <a:chExt cx="2324235" cy="3730267"/>
          </a:xfrm>
        </p:grpSpPr>
        <p:sp>
          <p:nvSpPr>
            <p:cNvPr id="117" name="Oval 116"/>
            <p:cNvSpPr/>
            <p:nvPr/>
          </p:nvSpPr>
          <p:spPr>
            <a:xfrm>
              <a:off x="5653000" y="3817569"/>
              <a:ext cx="1885175" cy="1885175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25400" cap="flat" cmpd="sng" algn="ctr">
              <a:solidFill>
                <a:srgbClr val="0300B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>
                <a:solidFill>
                  <a:srgbClr val="FFFFFF"/>
                </a:solidFill>
                <a:latin typeface="Candara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5213940" y="1972477"/>
              <a:ext cx="1885175" cy="1885175"/>
            </a:xfrm>
            <a:prstGeom prst="ellipse">
              <a:avLst/>
            </a:prstGeom>
            <a:blipFill>
              <a:blip r:embed="rId3"/>
              <a:tile tx="0" ty="0" sx="100000" sy="100000" flip="none" algn="tl"/>
            </a:blipFill>
            <a:ln w="25400" cap="flat" cmpd="sng" algn="ctr">
              <a:solidFill>
                <a:srgbClr val="0300BE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lang="en-US">
                <a:solidFill>
                  <a:srgbClr val="FFFFFF"/>
                </a:solidFill>
                <a:latin typeface="Candar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965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8" dur="5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9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09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0" dur="5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5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1 C 0.15017 0.00309 0.26996 -0.00586 0.4625 -0.1071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5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7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0.65209 4.5679E-6 " pathEditMode="relative" rAng="0" ptsTypes="AA">
                                      <p:cBhvr>
                                        <p:cTn id="59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0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15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Particle collisions slow to a crawl when the primary particles are far apart</a:t>
            </a:r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408279" y="3948305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744767" y="4829456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560679" y="1864508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897167" y="2762285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3702000" y="2978449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038488" y="3876227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6952383" y="3843001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288871" y="4740779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8635118" y="3304655"/>
            <a:ext cx="283631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3918919" y="5205503"/>
            <a:ext cx="291943" cy="203955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3755444" y="3703625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4486957" y="2115887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027627" y="2218461"/>
            <a:ext cx="499827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3373027" y="5784639"/>
            <a:ext cx="319659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2288882" y="2882756"/>
            <a:ext cx="187325" cy="185739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803406" y="6793322"/>
            <a:ext cx="10819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We need another strategy to capture particles including pathogens like Cryptosporidium </a:t>
            </a:r>
          </a:p>
        </p:txBody>
      </p:sp>
    </p:spTree>
    <p:extLst>
      <p:ext uri="{BB962C8B-B14F-4D97-AF65-F5344CB8AC3E}">
        <p14:creationId xmlns:p14="http://schemas.microsoft.com/office/powerpoint/2010/main" val="161040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9.43326E-6 C -0.04688 0.03932 -0.09375 0.07864 -0.05139 0.12722 C -0.00903 0.1758 0.15017 0.28521 0.25399 0.291 C 0.35781 0.29724 0.55677 0.21582 0.5717 0.16377 C 0.58663 0.11172 0.40226 -0.01851 0.3434 -0.02129 C 0.28455 -0.02406 0.26285 0.16747 0.21858 0.14735 C 0.17431 0.12722 0.11285 -0.19732 0.07778 -0.14157 C 0.04271 -0.08583 -0.06875 0.37936 0.00799 0.48184 C 0.08472 0.58477 0.4816 0.57182 0.53802 0.4749 C 0.59444 0.37844 0.43559 -0.01828 0.34687 -0.09785 C 0.25816 -0.17743 0.1316 -0.08999 0.00521 -0.00255 " pathEditMode="relative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0.0066 0.01504 0.04444 0.07569 0.03958 0.09027 C 0.03472 0.10486 -0.01719 0.09328 -0.02951 0.08796 C -0.04184 0.08263 -0.03924 0.06226 -0.0349 0.05763 C -0.03056 0.053 -0.00642 0.0618 -0.00313 0.06018 C 0.00017 0.05856 -0.00747 0.05324 -0.01493 0.04791 C -0.0224 0.04259 -0.03993 0.02754 -0.04757 0.02847 C -0.05521 0.02939 -0.06215 0.04097 -0.06129 0.05277 C -0.06042 0.06458 -0.05313 0.09537 -0.04271 0.0993 C -0.03229 0.10324 0.00434 0.08078 0.00087 0.07615 C -0.0026 0.07152 -0.05712 0.06342 -0.06389 0.07106 L -0.03941 0.12199 C -0.02379 0.13101 0.0151 0.13032 0.03056 0.12546 C 0.04601 0.1206 0.04549 0.10046 0.05365 0.09328 C 0.06181 0.08611 0.08038 0.09074 0.07969 0.08194 C 0.07899 0.07314 0.04566 0.04722 0.04965 0.04074 L 0.10365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6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59259E-6 C 0.00729 -0.00555 0.03542 -0.0324 0.04358 -0.03403 C 0.05174 -0.03565 0.05521 -0.02963 0.04913 -0.00972 C 0.04306 0.01019 0.02552 0.07408 0.00729 0.08496 C -0.01094 0.09584 -0.05608 0.05116 -0.06007 0.05579 C -0.06406 0.06042 -0.03958 0.11227 -0.01632 0.11273 C 0.00694 0.1132 0.08229 0.07153 0.08003 0.0581 C 0.07778 0.04468 -0.01233 0.0456 -0.03003 0.03148 C -0.04774 0.01736 -0.0342 -0.01528 -0.02639 -0.02662 C -0.01858 -0.03796 0.01181 -0.02778 0.01719 -0.03634 C 0.02257 -0.0449 0.01285 -0.07453 0.00642 -0.0787 C 5.55112E-17 -0.08287 -0.01615 -0.05926 -0.02101 -0.0618 C -0.02587 -0.06435 -0.02066 -0.08935 -0.02274 -0.09444 L -0.03368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0" y="9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115 C 0.00642 0.01389 0.04427 0.07454 0.03941 0.08912 C 0.03472 0.10371 -0.01719 0.09213 -0.02952 0.08681 C -0.04184 0.08148 -0.03924 0.06111 -0.0349 0.05648 C -0.03056 0.05186 -0.00643 0.06065 -0.00313 0.05903 C 2.5E-6 0.05741 -0.00747 0.05209 -0.01493 0.04676 C -0.0224 0.04144 -0.03993 0.02639 -0.04757 0.02732 C -0.05521 0.02824 -0.06216 0.03982 -0.06129 0.05162 C -0.06042 0.06343 -0.05313 0.09422 -0.04271 0.09815 C -0.03229 0.10209 0.00416 0.07963 0.00087 0.075 C -0.00261 0.07037 -0.05712 0.06227 -0.06389 0.06991 L -0.03941 0.12084 C -0.02379 0.12986 0.03784 0.12014 0.03055 0.12431 C 0.02309 0.12848 -0.06354 0.14838 -0.08299 0.14607 C -0.10243 0.14375 -0.08594 0.12292 -0.08577 0.10973 C -0.08559 0.09653 -0.09688 0.06667 -0.08212 0.06621 L 0.0033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7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116 C 0.00729 -0.00671 0.03541 -0.03356 0.04357 -0.03518 C 0.05173 -0.03681 0.05521 -0.03079 0.04913 -0.01088 C 0.04305 0.00903 0.02552 0.07292 0.00729 0.0838 C -0.01094 0.09468 -0.04774 0.08171 -0.06007 0.05463 C -0.0724 0.02755 -0.05261 -0.07014 -0.06649 -0.07917 C -0.08038 -0.08819 -0.14896 -0.01736 -0.14288 0.00093 C -0.13681 0.01921 -0.04948 0.03519 -0.03004 0.03032 C -0.01059 0.02546 -0.0342 -0.01643 -0.02639 -0.02778 C -0.01858 -0.03912 0.0118 -0.02893 0.01719 -0.0375 C 0.02257 -0.04606 0.01285 -0.07569 0.00642 -0.07986 C 1.94444E-6 -0.08403 -0.01059 -0.0713 -0.02101 -0.06296 C -0.03143 -0.05463 -0.03802 -0.03727 -0.05608 -0.03032 C -0.07413 -0.02338 -0.11441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0.00185 C 0.02222 0.0294 0.10156 0.14005 0.09878 0.1669 C 0.09601 0.19375 -0.01007 0.1713 -0.0099 0.1625 C -0.00972 0.15371 0.08264 0.12917 0.09983 0.11459 C 0.11701 0.1 0.10781 0.07894 0.0934 0.07454 C 0.07899 0.07014 0.0349 0.09213 0.01302 0.08843 C -0.00885 0.08472 -0.02622 0.05093 -0.03837 0.05255 C -0.05035 0.05417 -0.06129 0.0757 -0.0599 0.09746 C -0.05851 0.11945 -0.05608 0.20185 -0.03073 0.18357 C -0.00538 0.16528 0.09809 -0.00393 0.09253 -0.01273 C 0.08698 -0.02153 -0.04427 0.09144 -0.06389 0.13125 C -0.08351 0.17107 -0.05035 0.20857 -0.02552 0.22547 C -0.00069 0.24236 0.06024 0.24097 0.08455 0.23195 C 0.10885 0.22292 0.10799 0.18565 0.12083 0.17246 C 0.13368 0.15926 0.16302 0.16783 0.16181 0.15139 C 0.16076 0.13519 0.11094 0.11227 0.11458 0.07523 L 0.18351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84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208 C 0.01632 0.01111 0.04653 0.04444 0.07552 0.05648 C 0.10451 0.06852 0.17361 0.04884 0.17813 0.07477 C 0.18264 0.10069 0.12951 0.19583 0.10226 0.21157 C 0.075 0.22731 0.02014 0.16227 0.01493 0.16898 C 0.0099 0.17569 0.04149 0.25139 0.0717 0.25208 C 0.10191 0.25278 0.19965 0.1919 0.1967 0.17222 C 0.19375 0.15278 0.07691 0.15417 0.05399 0.13356 C 0.0309 0.11296 0.04063 0.09815 0.05868 0.04884 C 0.07674 -0.00046 0.15608 -0.12917 0.16267 -0.16273 C 0.16927 -0.1963 0.10955 -0.11898 0.09826 -0.15301 C 0.08698 -0.18704 0.08872 -0.35625 0.09462 -0.36759 C 0.10052 -0.37894 0.14132 -0.24769 0.13368 -0.22107 C 0.12604 -0.19444 0.06597 -0.21042 0.04826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-6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255 C 0.01667 0.02569 0.10035 0.13935 0.09878 0.16689 C 0.09722 0.19444 0.00955 0.17245 -0.0099 0.1625 C -0.02934 0.15277 -0.02517 0.11504 -0.0184 0.10648 C -0.01163 0.09791 0.02639 0.11412 0.0316 0.11111 C 0.03681 0.10833 0.02483 0.09838 0.01302 0.08842 C 0.00121 0.0787 -0.02622 0.05092 -0.03837 0.05254 C -0.05035 0.05416 -0.06129 0.07569 -0.0599 0.09745 C -0.05851 0.11944 -0.04705 0.17638 -0.03073 0.18356 C -0.01424 0.19097 0.0434 0.1493 0.03785 0.14074 C 0.03246 0.13217 -0.0533 0.11713 -0.06389 0.13125 L -0.02552 0.22546 C -0.00087 0.24236 0.06024 0.24097 0.08455 0.23194 C 0.10885 0.22291 0.10799 0.18564 0.12083 0.17245 C 0.13368 0.15925 0.16302 0.16782 0.16181 0.15138 C 0.16076 0.13518 0.13177 0.07013 0.11458 0.07523 L 0.05816 0.18356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12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1 0.01667 0.14931 0.03797 C 0.1717 0.05926 0.14705 0.10324 0.13924 0.13218 C 0.13142 0.16111 0.12292 0.20556 0.10226 0.21158 C 0.0816 0.2176 0.02014 0.16227 0.01493 0.16898 C 0.0099 0.1757 0.04149 0.25139 0.0717 0.25209 C 0.10191 0.25278 0.19965 0.1919 0.1967 0.17222 C 0.19375 0.15278 0.07691 0.15417 0.05399 0.13357 C 0.0309 0.11297 0.04861 0.06528 0.05868 0.04885 C 0.06875 0.03218 0.10816 0.04722 0.1151 0.03472 C 0.12222 0.02222 0.10955 -0.02106 0.10122 -0.02708 C 0.09288 -0.0331 0.07917 -0.01458 0.06563 -0.00254 C 0.05208 0.00972 0.04358 0.03496 0.02014 0.04514 C -0.0033 0.05533 -0.05538 0.05486 -0.07517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106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C -0.02778 0.00648 -0.13663 0.00856 -0.16632 0.03888 C -0.19601 0.06921 -0.20399 0.16851 -0.17813 0.18194 C -0.15226 0.19537 -0.03038 0.13796 -0.01076 0.11898 C 0.00885 0.1 -0.0408 0.06481 -0.06076 0.06805 C -0.08073 0.07129 -0.11927 0.10972 -0.1309 0.13819 C -0.14254 0.16666 -0.14653 0.21088 -0.1309 0.23888 C -0.11528 0.26689 -0.0566 0.29259 -0.03715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153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C 0.02413 0.02963 0.04844 0.0595 0.07448 0.06551 C 0.10052 0.07153 0.13629 0.06459 0.15643 0.03635 C 0.17657 0.00811 0.20538 -0.07638 0.19549 -0.10416 C 0.18559 -0.13194 0.12761 -0.128 0.09723 -0.13078 C 0.06684 -0.13356 0.03334 -0.13495 0.01268 -0.12106 C -0.00798 -0.10717 -0.03055 -0.08518 -0.02725 -0.04722 C -0.02396 -0.00925 0.02223 0.06991 0.03282 0.10672 C 0.04341 0.14352 0.05243 0.15903 0.03629 0.17338 C 0.02014 0.18774 -0.04305 0.19977 -0.06458 0.19283 C -0.08611 0.18588 -0.09375 0.14746 -0.09271 0.13218 C -0.09166 0.1169 -0.075 0.1088 -0.05816 0.1007 " pathEditMode="relative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C 0.04653 -0.02708 0.09306 -0.05393 0.13993 -0.04861 C 0.18681 -0.04328 0.26285 0.01019 0.28177 0.03264 C 0.3007 0.0551 0.26441 0.07037 0.25365 0.08588 C 0.24288 0.10139 0.21111 0.11459 0.21684 0.12639 C 0.22257 0.1382 0.26545 0.15811 0.28768 0.15672 C 0.3099 0.15533 0.34115 0.13681 0.35052 0.11806 C 0.3599 0.09931 0.37031 0.06204 0.34358 0.04468 C 0.31684 0.02732 0.25538 0.01806 0.18993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52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C -0.02917 0.0044 -0.05834 0.00903 -0.07188 -0.00115 C -0.08542 -0.01134 -0.09098 -0.03171 -0.08178 -0.06065 C -0.07257 -0.08958 -0.03351 -0.1669 -0.01632 -0.17453 C 0.00086 -0.18217 0.02951 -0.1294 0.02187 -0.10671 C 0.01423 -0.08402 -0.02223 -0.05995 -0.06181 -0.03889 C -0.10139 -0.01782 -0.17605 0.02824 -0.2158 0.01945 C -0.25556 0.01065 -0.28907 -0.06342 -0.3 -0.09097 C -0.31094 -0.11852 -0.29844 -0.12824 -0.28178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00" y="-77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7.40741E-7 C 0.03351 0.00185 0.06702 0.00393 0.06632 0.03032 C 0.06563 0.05671 0.03507 0.14329 -0.00364 0.1588 C -0.04236 0.1743 -0.12517 0.10555 -0.16649 0.12361 C -0.20781 0.14167 -0.27378 0.22917 -0.2519 0.26782 C -0.23003 0.30648 -0.08472 0.36528 -0.03559 0.35509 C 0.01355 0.34491 0.04688 0.23079 0.04271 0.20718 C 0.03855 0.18356 -0.04548 0.20486 -0.06093 0.21319 C -0.07638 0.22153 -0.06319 0.23912 -0.04999 0.25694 " pathEditMode="relative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4.07407E-6 C 0.12605 0.02013 0.25131 0.04027 0.33516 -0.01204 C 0.41901 -0.06436 0.51433 -0.24746 0.50339 -0.31436 C 0.49245 -0.38079 0.32084 -0.40672 0.2698 -0.41227 C 0.21888 -0.41783 0.21407 -0.36713 0.19701 -0.34815 C 0.18008 -0.32894 0.1612 -0.31297 0.16797 -0.29769 C 0.17474 -0.28241 0.16615 -0.27084 0.18125 -0.26806 " pathEditMode="relative" rAng="0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shear flow only particles of similar size are able to collide</a:t>
            </a:r>
            <a:endParaRPr lang="en-US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turbidity raw water doesn’t produce cleaner water!</a:t>
            </a:r>
          </a:p>
          <a:p>
            <a:r>
              <a:rPr lang="en-US" dirty="0"/>
              <a:t>At the end of the flocculator the concentration of </a:t>
            </a:r>
            <a:br>
              <a:rPr lang="en-US" dirty="0"/>
            </a:br>
            <a:r>
              <a:rPr lang="en-US" dirty="0"/>
              <a:t>primary particles that haven’t flocculated is small and each collision takes a long time (rate limiting step)</a:t>
            </a:r>
          </a:p>
          <a:p>
            <a:r>
              <a:rPr lang="en-US" dirty="0"/>
              <a:t>The slow final stage of flocculation determines the final concentration of primary particles</a:t>
            </a:r>
            <a:br>
              <a:rPr lang="en-US" dirty="0"/>
            </a:br>
            <a:endParaRPr lang="en-US" dirty="0"/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36" y="4986461"/>
            <a:ext cx="3772729" cy="144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918279" y="504894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A Hydrodynamic and surface coverage model capable of predicting settled effluent turbidity subsequent to hydraulic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</a:t>
            </a:r>
          </a:p>
          <a:p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Environmental Engineering Science 35 (12), 1273-1285 (2018)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9B82F9-03B9-4147-A674-BE37A10ACE35}"/>
              </a:ext>
            </a:extLst>
          </p:cNvPr>
          <p:cNvCxnSpPr/>
          <p:nvPr/>
        </p:nvCxnSpPr>
        <p:spPr>
          <a:xfrm flipH="1">
            <a:off x="1654629" y="4680857"/>
            <a:ext cx="261257" cy="576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Wait! How do the coagulant nanoparticles get to the clay?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Molecular diffusion transports particles that are smaller than about 1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</a:t>
            </a:r>
          </a:p>
          <a:p>
            <a:r>
              <a:rPr lang="en-US" dirty="0"/>
              <a:t>Shear transports new fluid past the clay particles and molecular diffusion transports the nanoparticles through the viscous boundary layer!</a:t>
            </a:r>
          </a:p>
          <a:p>
            <a:r>
              <a:rPr lang="en-US" dirty="0"/>
              <a:t>Nanoparticles can diffuse through the boundary layer to the clay!</a:t>
            </a:r>
          </a:p>
        </p:txBody>
      </p:sp>
    </p:spTree>
    <p:extLst>
      <p:ext uri="{BB962C8B-B14F-4D97-AF65-F5344CB8AC3E}">
        <p14:creationId xmlns:p14="http://schemas.microsoft.com/office/powerpoint/2010/main" val="30845485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1B23-8CCE-4646-8B1D-562877A7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Flocculation, Floc Blanket, Sand Filtration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2832-A63F-4B5C-854B-4BADDD09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developing a unified theory of these three processes</a:t>
            </a:r>
          </a:p>
          <a:p>
            <a:r>
              <a:rPr lang="en-US" dirty="0"/>
              <a:t>In each process we are attempting to capture particles that are dominated by viscous forces</a:t>
            </a:r>
          </a:p>
          <a:p>
            <a:r>
              <a:rPr lang="en-US" dirty="0"/>
              <a:t>Prior to the AguaClara flocculation model none of these processes had physics-based equations describing particle removal efficiency during normal operation</a:t>
            </a:r>
          </a:p>
          <a:p>
            <a:r>
              <a:rPr lang="en-US" dirty="0"/>
              <a:t>There is still a LOT of work to be done here to understand how these processes work and hence how to optimize the design of drinking water treatment plants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316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Core idea for 3 water treatment processes</a:t>
            </a:r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6594542" cy="4525963"/>
          </a:xfrm>
        </p:spPr>
        <p:txBody>
          <a:bodyPr/>
          <a:lstStyle/>
          <a:p>
            <a:r>
              <a:rPr lang="en-US" dirty="0"/>
              <a:t>In laminar flow only similarly sized particles can collide</a:t>
            </a:r>
          </a:p>
          <a:p>
            <a:r>
              <a:rPr lang="en-US" dirty="0"/>
              <a:t>In floc blankets small particles flow through large flocs where they can collide with small particles</a:t>
            </a:r>
          </a:p>
          <a:p>
            <a:r>
              <a:rPr lang="en-US" dirty="0"/>
              <a:t>Perhaps sand filters work by capturing flocs that then capture small particles!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040" y="2476910"/>
            <a:ext cx="2082800" cy="1775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601" y="1417638"/>
            <a:ext cx="1453580" cy="21185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722" y="4119839"/>
            <a:ext cx="2076980" cy="232008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5C69-8763-4520-B500-188A4953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3D03-3067-4DC4-8F3C-E803B3D06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fast do flocs form?</a:t>
            </a:r>
          </a:p>
          <a:p>
            <a:r>
              <a:rPr lang="en-US" dirty="0"/>
              <a:t>What controls the rate of collisions between particles?</a:t>
            </a:r>
          </a:p>
          <a:p>
            <a:r>
              <a:rPr lang="en-US" dirty="0"/>
              <a:t>What do the resulting flocs look like?</a:t>
            </a:r>
          </a:p>
          <a:p>
            <a:r>
              <a:rPr lang="en-US" dirty="0"/>
              <a:t>How does this influence how we design the reactors to build the flocs (flocculators)?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45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A7CD-CE6F-45ED-82D8-E4C72B16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 differences between water and the contaminant to separate them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AD30EB-FA92-4215-B739-B79422621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29881"/>
              </p:ext>
            </p:extLst>
          </p:nvPr>
        </p:nvGraphicFramePr>
        <p:xfrm>
          <a:off x="1490134" y="213106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717239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775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1483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53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66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Molecular Polarity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3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Magnetism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2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Electrical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3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Optical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4417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1F3AD4-404E-4734-A1F5-BBD530275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72" y="1529998"/>
            <a:ext cx="3990856" cy="3868952"/>
          </a:xfrm>
          <a:prstGeom prst="rect">
            <a:avLst/>
          </a:prstGeom>
        </p:spPr>
      </p:pic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928718" y="1603371"/>
            <a:ext cx="131603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folHlink"/>
                </a:solidFill>
              </a:rPr>
              <a:t>projected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8" tIns="44450" rIns="90488" bIns="44450" anchor="b"/>
          <a:lstStyle/>
          <a:p>
            <a:r>
              <a:rPr lang="en-US" dirty="0"/>
              <a:t>Sedimentation:</a:t>
            </a:r>
            <a:br>
              <a:rPr lang="en-US" dirty="0"/>
            </a:br>
            <a:r>
              <a:rPr lang="en-US" dirty="0"/>
              <a:t>Particle Terminal Fall Velocity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581400" y="3494088"/>
            <a:ext cx="828675" cy="760412"/>
          </a:xfrm>
          <a:prstGeom prst="ellipse">
            <a:avLst/>
          </a:prstGeom>
          <a:solidFill>
            <a:srgbClr val="975737"/>
          </a:solidFill>
          <a:ln w="12700">
            <a:solidFill>
              <a:srgbClr val="97573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V="1">
            <a:off x="3995738" y="3162300"/>
            <a:ext cx="0" cy="350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995738" y="4284663"/>
            <a:ext cx="0" cy="1049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4122738" y="2794000"/>
            <a:ext cx="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 1"/>
          <p:cNvSpPr>
            <a:spLocks noChangeShapeType="1"/>
          </p:cNvSpPr>
          <p:nvPr/>
        </p:nvSpPr>
        <p:spPr bwMode="auto">
          <a:xfrm>
            <a:off x="203200" y="30607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171825" y="1995488"/>
            <a:ext cx="1668463" cy="3968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/>
              <a:t>Identify forces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038600" y="2743200"/>
            <a:ext cx="27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3505200" y="3403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3835400" y="5816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995393" y="1955796"/>
            <a:ext cx="1193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42" y="2132013"/>
            <a:ext cx="1276952" cy="355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10" y="3650182"/>
            <a:ext cx="513524" cy="178286"/>
          </a:xfrm>
          <a:prstGeom prst="rect">
            <a:avLst/>
          </a:prstGeom>
        </p:spPr>
      </p:pic>
      <p:sp>
        <p:nvSpPr>
          <p:cNvPr id="32" name="Line 19 2 1">
            <a:extLst>
              <a:ext uri="{FF2B5EF4-FFF2-40B4-BE49-F238E27FC236}">
                <a16:creationId xmlns:a16="http://schemas.microsoft.com/office/drawing/2014/main" id="{9ABF5856-6578-4020-96A8-F9BD6AA2D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821" y="3929063"/>
            <a:ext cx="13884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8" y="3637022"/>
            <a:ext cx="1244952" cy="2270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58" y="2769929"/>
            <a:ext cx="1881905" cy="211810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670840"/>
            <a:ext cx="508952" cy="211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48" y="4634846"/>
            <a:ext cx="1258667" cy="234666"/>
          </a:xfrm>
          <a:prstGeom prst="rect">
            <a:avLst/>
          </a:prstGeom>
        </p:spPr>
      </p:pic>
      <p:sp>
        <p:nvSpPr>
          <p:cNvPr id="53" name="Line 19 2 2">
            <a:extLst>
              <a:ext uri="{FF2B5EF4-FFF2-40B4-BE49-F238E27FC236}">
                <a16:creationId xmlns:a16="http://schemas.microsoft.com/office/drawing/2014/main" id="{2EE43949-B01E-4AFD-87E1-660983BBB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712" y="4913823"/>
            <a:ext cx="138842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5" y="5378168"/>
            <a:ext cx="2428952" cy="554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72" y="5674952"/>
            <a:ext cx="3597716" cy="8817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450091"/>
            <a:ext cx="237714" cy="211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69" y="3092451"/>
            <a:ext cx="256000" cy="2118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86" y="5515425"/>
            <a:ext cx="251428" cy="1782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2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736624" y="4597400"/>
            <a:ext cx="0" cy="226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8957155">
            <a:off x="6566170" y="5415710"/>
            <a:ext cx="515566" cy="2466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cs typeface="Arial" charset="0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>
            <p:extLst/>
          </p:nvPr>
        </p:nvGraphicFramePr>
        <p:xfrm>
          <a:off x="447675" y="2178874"/>
          <a:ext cx="8797925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703" name="Worksheet" r:id="rId8" imgW="8391650" imgH="4495800" progId="Excel.Sheet.8">
                  <p:embed followColorScheme="full"/>
                </p:oleObj>
              </mc:Choice>
              <mc:Fallback>
                <p:oleObj name="Worksheet" r:id="rId8" imgW="8391650" imgH="4495800" progId="Excel.Sheet.8">
                  <p:embed followColorScheme="full"/>
                  <p:pic>
                    <p:nvPicPr>
                      <p:cNvPr id="19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178874"/>
                        <a:ext cx="8797925" cy="474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lg" len="med"/>
                            <a:tailEnd type="none" w="lg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>
                <a:latin typeface="+mn-lt"/>
              </a:rPr>
              <a:t>Drag Coefficient on a Sphere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515414" y="6311821"/>
            <a:ext cx="1120607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laminar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210470" y="6311821"/>
            <a:ext cx="1360917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turbulent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718039" y="6311821"/>
            <a:ext cx="2342288" cy="40011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folHlink"/>
                </a:solidFill>
                <a:latin typeface="+mn-lt"/>
              </a:rPr>
              <a:t>turbulent boundary</a:t>
            </a:r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079024" y="1631950"/>
            <a:ext cx="0" cy="52260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9470" name="Comment 14"/>
          <p:cNvSpPr>
            <a:spLocks noChangeArrowheads="1"/>
          </p:cNvSpPr>
          <p:nvPr/>
        </p:nvSpPr>
        <p:spPr bwMode="auto">
          <a:xfrm>
            <a:off x="1968479" y="3778857"/>
            <a:ext cx="999947" cy="70788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buClr>
                <a:schemeClr val="hlink"/>
              </a:buClr>
              <a:buFont typeface="Monotype Sorts" pitchFamily="2" charset="2"/>
              <a:buNone/>
            </a:pPr>
            <a:r>
              <a:rPr lang="en-US" sz="2000" dirty="0">
                <a:solidFill>
                  <a:schemeClr val="folHlink"/>
                </a:solidFill>
                <a:latin typeface="+mn-lt"/>
              </a:rPr>
              <a:t>Stokes Law</a:t>
            </a:r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2470824" y="3532791"/>
            <a:ext cx="265798" cy="24212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79" y="1704667"/>
            <a:ext cx="2725612" cy="666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49" y="1639142"/>
            <a:ext cx="3254640" cy="7976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94" y="2676179"/>
            <a:ext cx="696457" cy="38221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79" y="5480090"/>
            <a:ext cx="1086477" cy="516571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457200" y="6665070"/>
            <a:ext cx="26218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6736624" y="6665070"/>
            <a:ext cx="227118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3079024" y="6665070"/>
            <a:ext cx="3657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59" grpId="0" build="p" autoUpdateAnimBg="0"/>
      <p:bldP spid="19461" grpId="0" build="p" autoUpdateAnimBg="0"/>
      <p:bldP spid="19462" grpId="0" build="p" autoUpdateAnimBg="0"/>
      <p:bldP spid="19463" grpId="0" animBg="1"/>
      <p:bldP spid="1947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0E03-13C4-4019-9355-3AE0367A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Sedimentation is too slow for pathogens and clay</a:t>
            </a:r>
          </a:p>
        </p:txBody>
      </p:sp>
      <p:pic>
        <p:nvPicPr>
          <p:cNvPr id="5" name="Picture 4" descr="\documentclass{article}&#10;\usepackage{amsmath}&#10;\pagestyle{empty}&#10;\begin{document}&#10;&#10;$$v_t = \frac{D^2 g}{18\nu} \frac{\rho_{Bacteria} - 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58295C7E-3D69-40EF-8050-D9E2C380C5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0" y="2735563"/>
            <a:ext cx="10223279" cy="2154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AE8A1-B838-4CD4-815B-A534E498A5BF}"/>
              </a:ext>
            </a:extLst>
          </p:cNvPr>
          <p:cNvSpPr txBox="1"/>
          <p:nvPr/>
        </p:nvSpPr>
        <p:spPr>
          <a:xfrm>
            <a:off x="3069772" y="2212343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-12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DB7A3-3588-4AA5-A1EC-6E8322F1B20B}"/>
              </a:ext>
            </a:extLst>
          </p:cNvPr>
          <p:cNvSpPr txBox="1"/>
          <p:nvPr/>
        </p:nvSpPr>
        <p:spPr>
          <a:xfrm>
            <a:off x="4167079" y="2212343"/>
            <a:ext cx="64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34289-14B4-41F7-A70E-6C1D19829A72}"/>
              </a:ext>
            </a:extLst>
          </p:cNvPr>
          <p:cNvSpPr txBox="1"/>
          <p:nvPr/>
        </p:nvSpPr>
        <p:spPr>
          <a:xfrm>
            <a:off x="3971143" y="4824920"/>
            <a:ext cx="84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-6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37AF7-4794-48E5-B933-0A0A9DE6204F}"/>
              </a:ext>
            </a:extLst>
          </p:cNvPr>
          <p:cNvSpPr txBox="1"/>
          <p:nvPr/>
        </p:nvSpPr>
        <p:spPr>
          <a:xfrm>
            <a:off x="7380516" y="2277219"/>
            <a:ext cx="84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-3</a:t>
            </a:r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$v_t = 10^{-9} m/s$$&#10;&#10;&#10;\end{document}" title="IguanaTex Bitmap Display">
            <a:extLst>
              <a:ext uri="{FF2B5EF4-FFF2-40B4-BE49-F238E27FC236}">
                <a16:creationId xmlns:a16="http://schemas.microsoft.com/office/drawing/2014/main" id="{E5DCE6CE-3542-4D53-92DB-60332788A7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77" y="5629410"/>
            <a:ext cx="5319082" cy="9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51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Gravity separation is awesome, but we need help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could we increase the sedimentation rate of small particles?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597525" y="2568575"/>
            <a:ext cx="35464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d (stick particles together)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622925" y="3635375"/>
            <a:ext cx="3400425" cy="519113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g (centrifuge)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5648325" y="5565775"/>
            <a:ext cx="349567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Decrease viscosity (increase temperature)</a:t>
            </a:r>
          </a:p>
        </p:txBody>
      </p:sp>
      <p:sp>
        <p:nvSpPr>
          <p:cNvPr id="65544" name="Freeform 8"/>
          <p:cNvSpPr>
            <a:spLocks/>
          </p:cNvSpPr>
          <p:nvPr/>
        </p:nvSpPr>
        <p:spPr bwMode="auto">
          <a:xfrm>
            <a:off x="2032000" y="3086100"/>
            <a:ext cx="3556000" cy="812800"/>
          </a:xfrm>
          <a:custGeom>
            <a:avLst/>
            <a:gdLst/>
            <a:ahLst/>
            <a:cxnLst>
              <a:cxn ang="0">
                <a:pos x="2240" y="0"/>
              </a:cxn>
              <a:cxn ang="0">
                <a:pos x="368" y="208"/>
              </a:cxn>
              <a:cxn ang="0">
                <a:pos x="32" y="512"/>
              </a:cxn>
            </a:cxnLst>
            <a:rect l="0" t="0" r="r" b="b"/>
            <a:pathLst>
              <a:path w="2240" h="512">
                <a:moveTo>
                  <a:pt x="2240" y="0"/>
                </a:moveTo>
                <a:cubicBezTo>
                  <a:pt x="1928" y="32"/>
                  <a:pt x="736" y="123"/>
                  <a:pt x="368" y="208"/>
                </a:cubicBezTo>
                <a:cubicBezTo>
                  <a:pt x="0" y="293"/>
                  <a:pt x="102" y="449"/>
                  <a:pt x="32" y="512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5" name="Freeform 9"/>
          <p:cNvSpPr>
            <a:spLocks/>
          </p:cNvSpPr>
          <p:nvPr/>
        </p:nvSpPr>
        <p:spPr bwMode="auto">
          <a:xfrm>
            <a:off x="2659063" y="3556000"/>
            <a:ext cx="3005137" cy="520700"/>
          </a:xfrm>
          <a:custGeom>
            <a:avLst/>
            <a:gdLst/>
            <a:ahLst/>
            <a:cxnLst>
              <a:cxn ang="0">
                <a:pos x="1893" y="184"/>
              </a:cxn>
              <a:cxn ang="0">
                <a:pos x="309" y="24"/>
              </a:cxn>
              <a:cxn ang="0">
                <a:pos x="37" y="328"/>
              </a:cxn>
            </a:cxnLst>
            <a:rect l="0" t="0" r="r" b="b"/>
            <a:pathLst>
              <a:path w="1893" h="328">
                <a:moveTo>
                  <a:pt x="1893" y="184"/>
                </a:moveTo>
                <a:cubicBezTo>
                  <a:pt x="1629" y="160"/>
                  <a:pt x="618" y="0"/>
                  <a:pt x="309" y="24"/>
                </a:cubicBezTo>
                <a:cubicBezTo>
                  <a:pt x="0" y="48"/>
                  <a:pt x="94" y="265"/>
                  <a:pt x="37" y="328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2608262" y="5340350"/>
            <a:ext cx="3005137" cy="830263"/>
          </a:xfrm>
          <a:custGeom>
            <a:avLst/>
            <a:gdLst/>
            <a:ahLst/>
            <a:cxnLst>
              <a:cxn ang="0">
                <a:pos x="1256" y="280"/>
              </a:cxn>
              <a:cxn ang="0">
                <a:pos x="205" y="304"/>
              </a:cxn>
              <a:cxn ang="0">
                <a:pos x="27" y="0"/>
              </a:cxn>
            </a:cxnLst>
            <a:rect l="0" t="0" r="r" b="b"/>
            <a:pathLst>
              <a:path w="1256" h="351">
                <a:moveTo>
                  <a:pt x="1256" y="280"/>
                </a:moveTo>
                <a:cubicBezTo>
                  <a:pt x="1081" y="281"/>
                  <a:pt x="410" y="351"/>
                  <a:pt x="205" y="304"/>
                </a:cubicBezTo>
                <a:cubicBezTo>
                  <a:pt x="0" y="257"/>
                  <a:pt x="64" y="63"/>
                  <a:pt x="27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5689600" y="3009900"/>
            <a:ext cx="2387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689600" y="3492500"/>
            <a:ext cx="256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5689600" y="4076700"/>
            <a:ext cx="322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5715000" y="60071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5689600" y="64897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5133975" y="4346575"/>
            <a:ext cx="4010025" cy="9461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Increase density difference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chemeClr val="accent4"/>
                </a:solidFill>
              </a:rPr>
              <a:t>(dissolved air flotation)</a:t>
            </a:r>
          </a:p>
        </p:txBody>
      </p:sp>
      <p:sp>
        <p:nvSpPr>
          <p:cNvPr id="65553" name="Line 17"/>
          <p:cNvSpPr>
            <a:spLocks noChangeShapeType="1"/>
          </p:cNvSpPr>
          <p:nvPr/>
        </p:nvSpPr>
        <p:spPr bwMode="auto">
          <a:xfrm>
            <a:off x="5232400" y="4813300"/>
            <a:ext cx="391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5219700" y="52451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/>
        </p:nvSpPr>
        <p:spPr bwMode="auto">
          <a:xfrm>
            <a:off x="3854450" y="4394200"/>
            <a:ext cx="1365250" cy="560388"/>
          </a:xfrm>
          <a:custGeom>
            <a:avLst/>
            <a:gdLst/>
            <a:ahLst/>
            <a:cxnLst>
              <a:cxn ang="0">
                <a:pos x="860" y="296"/>
              </a:cxn>
              <a:cxn ang="0">
                <a:pos x="141" y="304"/>
              </a:cxn>
              <a:cxn ang="0">
                <a:pos x="16" y="0"/>
              </a:cxn>
            </a:cxnLst>
            <a:rect l="0" t="0" r="r" b="b"/>
            <a:pathLst>
              <a:path w="860" h="353">
                <a:moveTo>
                  <a:pt x="860" y="296"/>
                </a:moveTo>
                <a:cubicBezTo>
                  <a:pt x="740" y="295"/>
                  <a:pt x="282" y="353"/>
                  <a:pt x="141" y="304"/>
                </a:cubicBezTo>
                <a:cubicBezTo>
                  <a:pt x="0" y="255"/>
                  <a:pt x="42" y="63"/>
                  <a:pt x="16" y="0"/>
                </a:cubicBezTo>
              </a:path>
            </a:pathLst>
          </a:custGeom>
          <a:noFill/>
          <a:ln w="12700" cap="flat" cmpd="sng">
            <a:solidFill>
              <a:schemeClr val="folHlink"/>
            </a:solidFill>
            <a:prstDash val="solid"/>
            <a:round/>
            <a:headEnd type="non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E33919-4913-4527-8FD1-34D7DB5FEB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80" y="3939091"/>
            <a:ext cx="4521480" cy="145631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uild="p" autoUpdateAnimBg="0"/>
      <p:bldP spid="65542" grpId="0" build="p" autoUpdateAnimBg="0"/>
      <p:bldP spid="65543" grpId="0" build="p" autoUpdateAnimBg="0"/>
      <p:bldP spid="65544" grpId="0" animBg="1"/>
      <p:bldP spid="65545" grpId="0" animBg="1"/>
      <p:bldP spid="65546" grpId="0" animBg="1"/>
      <p:bldP spid="65552" grpId="0" build="p" autoUpdateAnimBg="0"/>
      <p:bldP spid="655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A00-82C4-4868-920F-02716CC3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EAF3-C36C-4201-B32C-B79DF110B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where we create the conditions so that particles can attach to each other</a:t>
            </a:r>
          </a:p>
          <a:p>
            <a:r>
              <a:rPr lang="en-US" dirty="0"/>
              <a:t>Requires two things</a:t>
            </a:r>
          </a:p>
          <a:p>
            <a:pPr lvl="1"/>
            <a:r>
              <a:rPr lang="en-US" dirty="0"/>
              <a:t>Transport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Attachment </a:t>
            </a:r>
          </a:p>
          <a:p>
            <a:pPr lvl="2"/>
            <a:r>
              <a:rPr lang="en-US" dirty="0"/>
              <a:t>The point of contact must be sticky</a:t>
            </a:r>
          </a:p>
          <a:p>
            <a:r>
              <a:rPr lang="en-US" dirty="0"/>
              <a:t>The goal of flocculation is to have all particles attach to each other and form flocs that settle faster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474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DD96-0129-4CB4-9757-0A15D1A7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processes to create collisions between particles (clay and pathogens)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836160-9DCF-4AF4-BF95-90DAB184A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788196"/>
              </p:ext>
            </p:extLst>
          </p:nvPr>
        </p:nvGraphicFramePr>
        <p:xfrm>
          <a:off x="457200" y="1600200"/>
          <a:ext cx="11304588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294">
                  <a:extLst>
                    <a:ext uri="{9D8B030D-6E8A-4147-A177-3AD203B41FA5}">
                      <a16:colId xmlns:a16="http://schemas.microsoft.com/office/drawing/2014/main" val="64524318"/>
                    </a:ext>
                  </a:extLst>
                </a:gridCol>
                <a:gridCol w="5652294">
                  <a:extLst>
                    <a:ext uri="{9D8B030D-6E8A-4147-A177-3AD203B41FA5}">
                      <a16:colId xmlns:a16="http://schemas.microsoft.com/office/drawing/2014/main" val="37905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it help flocculation?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5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Differential sedimentation (larger particles settle faster)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Not significant because particles of different sizes can’t get close enough to each other to attach because of the boundary layer thickness on the larger particle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7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Turbulent mixing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The smallest turbulent eddies are so large that both particles are in the same eddy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93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Viscous shear (fluid deformation) </a:t>
                      </a:r>
                    </a:p>
                  </a:txBody>
                  <a:tcPr>
                    <a:solidFill>
                      <a:srgbClr val="6AFE7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YES!!!!!</a:t>
                      </a:r>
                    </a:p>
                  </a:txBody>
                  <a:tcPr>
                    <a:solidFill>
                      <a:srgbClr val="6AFE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14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diffusion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Too slow for particles that are smaller than about 1 </a:t>
                      </a:r>
                      <a:r>
                        <a:rPr lang="en-US" dirty="0">
                          <a:latin typeface="Symbol" panose="05050102010706020507" pitchFamily="18" charset="2"/>
                        </a:rPr>
                        <a:t>m</a:t>
                      </a:r>
                      <a:r>
                        <a:rPr lang="en-US" dirty="0"/>
                        <a:t>m (very important for transporting coagulant nanoparticles and dissolved organic molecules)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9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Molecular forces (Van der Waals force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No! Only act over lengths of a few nm and thus are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76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942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4.012"/>
  <p:tag name="ORIGINALWIDTH" val="1964.004"/>
  <p:tag name="LATEXADDIN" val="\documentclass{article}&#10;\usepackage{amsmath}&#10;\usepackage{xcolor}&#10;\pagestyle{empty}&#10;\begin{document}&#10;&#10;\definecolor{Monred}{RGB}{172,0,0}&#10;&#10;$$\begin{array}{l}&#10;\rlap{--} V_{Floc} = \rm{particle \, \, volume}&#10;\\ \\&#10;A_{Floc} = \rm{particle \, \, cross \, \, sectional \, \, area}&#10;\\ \\&#10;\rho_{Floc} = \rm{particle \, \, density}&#10;\\ \\&#10;\rho_{H_2O} = \rm{water \, \, density}&#10;\\ \\&#10;g = \rm{acceleration \, \, due \, \, to \, \, gravity}&#10;\\ \\&#10;C_D = \rm{drag \, \, coefficient}&#10;\\ \\&#10;V_t = \rm{particle \, \, terminal \, \, velocity}&#10;\end{array}$$&#10;&#10;&#10;\end{document}"/>
  <p:tag name="IGUANATEXSIZE" val="20"/>
  <p:tag name="IGUANATEXCURSOR" val="4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16.9854"/>
  <p:tag name="LATEXADDIN" val="\documentclass{article}&#10;\usepackage{amsmath}&#10;\pagestyle{empty}&#10;\begin{document}&#10;&#10;$$F_b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5.9843"/>
  <p:tag name="LATEXADDIN" val="\documentclass{article}&#10;\usepackage{amsmath}&#10;\pagestyle{empty}&#10;\begin{document}&#10;&#10;$$F_d$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3.7346"/>
  <p:tag name="LATEXADDIN" val="\documentclass{article}&#10;\usepackage{amsmath}&#10;\pagestyle{empty}&#10;\begin{document}&#10;&#10;$$W$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241.845"/>
  <p:tag name="LATEXADDIN" val="\documentclass{article}&#10;\usepackage{amsmath}&#10;\pagestyle{empty}&#10;\begin{document}&#10;&#10;$$v_t = \frac{D^2 g}{18\nu} \frac{\rho_{Floc} - \rho_{H_2O}}{\rho_{H_2O}}$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$$v_t = \sqrt{ \frac{4}{3} \frac{g D}{C_D} \frac{\left( \rho_{Floc} - \rho_{H_2O} \right)}{\rho_{H_2O}} }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68.6914"/>
  <p:tag name="LATEXADDIN" val="\documentclass{article}&#10;\usepackage{amsmath}&#10;\pagestyle{empty}&#10;\begin{document}&#10;&#10;$$C_d = \frac{24}{\rm Re}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534.6832"/>
  <p:tag name="LATEXADDIN" val="\documentclass{article}&#10;\usepackage{amsmath}&#10;\pagestyle{empty}&#10;\begin{document}&#10;&#10;$${\rm Re} = \frac{v_t D}{\nu}$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441.32"/>
  <p:tag name="LATEXADDIN" val="\documentclass{article}&#10;\usepackage{amsmath}&#10;\pagestyle{empty}&#10;\begin{document}&#10;&#10;$$v_t = \frac{D^2 g}{18\nu} \frac{\rho_{Bacteria} - \rho_{H_2O}}{\rho_{H_2O}}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49.9063"/>
  <p:tag name="LATEXADDIN" val="\documentclass{article}&#10;\usepackage{amsmath}&#10;\pagestyle{empty}&#10;\begin{document}&#10;&#10;$$v_t = 10^{-9} m/s$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124"/>
  <p:tag name="ORIGINALWIDTH" val="933.6333"/>
  <p:tag name="LATEXADDIN" val="\documentclass{article}&#10;\usepackage{amsmath}&#10;\pagestyle{empty}&#10;\begin{document}&#10;&#10;$$V_t = \frac{d^2 g}{18 \nu} \frac{\rho_p - \rho_w}{\rho_w}$$&#10;&#10;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628.4214"/>
  <p:tag name="LATEXADDIN" val="\documentclass{article}&#10;\usepackage{amsmath}&#10;\pagestyle{empty}&#10;\begin{document}&#10;&#10;$$\sum F  = m a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.721"/>
  <p:tag name="ORIGINALWIDTH" val="929.8838"/>
  <p:tag name="LATEXADDIN" val="\documentclass{article}&#10;\usepackage{amsmath}&#10;\pagestyle{empty}&#10;\begin{document}&#10;&#10;$$Basicity = \left( \frac{m}{3n} \right)$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52.7184"/>
  <p:tag name="LATEXADDIN" val="\documentclass{article}&#10;\usepackage{amsmath}&#10;\pagestyle{empty}&#10;\begin{document}&#10;&#10;$$W = $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12.6734"/>
  <p:tag name="LATEXADDIN" val="\documentclass{article}&#10;\usepackage{amsmath}&#10;\pagestyle{empty}&#10;\begin{document}&#10;&#10;$$\rlap{--} V_{Floc} \rho_{Floc} g $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926.1343"/>
  <p:tag name="LATEXADDIN" val="\documentclass{article}&#10;\usepackage{amsmath}&#10;\pagestyle{empty}&#10;\begin{document}&#10;&#10;$$F_d + F_b - W = 0$$&#10;&#10;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50.4687"/>
  <p:tag name="LATEXADDIN" val="\documentclass{article}&#10;\usepackage{amsmath}&#10;\pagestyle{empty}&#10;\begin{document}&#10;&#10;$$F_b = $$&#10;&#10;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619.4226"/>
  <p:tag name="LATEXADDIN" val="\documentclass{article}&#10;\usepackage{amsmath}&#10;\pagestyle{empty}&#10;\begin{document}&#10;&#10;$$\rlap{--} V_{Floc} \rho_{H_2O} g$$&#10;&#10;&#10;\end{document}"/>
  <p:tag name="IGUANATEXSIZE" val="20"/>
  <p:tag name="IGUANATEXCURSOR" val="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1195.351"/>
  <p:tag name="LATEXADDIN" val="\documentclass{article}&#10;\usepackage{amsmath}&#10;\pagestyle{empty}&#10;\begin{document}&#10;&#10;$$F_d = C_D A_{Floc} \rho_{H_2O} \frac{v_t^2}{2}$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523.809"/>
  <p:tag name="LATEXADDIN" val="\documentclass{article}&#10;\usepackage{amsmath}&#10;\pagestyle{empty}&#10;\begin{document}&#10;&#10;$$v_t = \sqrt{ \frac{4}{3} \frac{g D}{C_D} \frac{\left( \rho_{Floc} - \rho_{H_2O} \right)}{\rho_{H_2O}} }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246680</TotalTime>
  <Words>2019</Words>
  <Application>Microsoft Office PowerPoint</Application>
  <PresentationFormat>Widescreen</PresentationFormat>
  <Paragraphs>226</Paragraphs>
  <Slides>29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Candara</vt:lpstr>
      <vt:lpstr>Century Gothic</vt:lpstr>
      <vt:lpstr>Helvetica</vt:lpstr>
      <vt:lpstr>Monotype Sorts</vt:lpstr>
      <vt:lpstr>Symbol</vt:lpstr>
      <vt:lpstr>Times New Roman</vt:lpstr>
      <vt:lpstr>Wingdings</vt:lpstr>
      <vt:lpstr>SWOT 2021</vt:lpstr>
      <vt:lpstr>Worksheet</vt:lpstr>
      <vt:lpstr>Flocculation Introduction</vt:lpstr>
      <vt:lpstr>Overview</vt:lpstr>
      <vt:lpstr>Exploit differences between water and the contaminant to separate them</vt:lpstr>
      <vt:lpstr>Sedimentation: Particle Terminal Fall Velocity</vt:lpstr>
      <vt:lpstr>Drag Coefficient on a Sphere </vt:lpstr>
      <vt:lpstr>Sedimentation is too slow for pathogens and clay</vt:lpstr>
      <vt:lpstr>Gravity separation is awesome, but we need help</vt:lpstr>
      <vt:lpstr>Flocculation</vt:lpstr>
      <vt:lpstr>Transport processes to create collisions between particles (clay and pathogens) </vt:lpstr>
      <vt:lpstr>Fluids deform continuously (velocity gradient - G) given a stress (t)</vt:lpstr>
      <vt:lpstr>Definitions</vt:lpstr>
      <vt:lpstr>Sticky nanoparticles?</vt:lpstr>
      <vt:lpstr>Seeking favorable interactions between particles</vt:lpstr>
      <vt:lpstr>Human hair is 50 mm in diameter</vt:lpstr>
      <vt:lpstr>Sizes of a few particles</vt:lpstr>
      <vt:lpstr>How much coagulant should we add?</vt:lpstr>
      <vt:lpstr>Aluminum Sulfate Chemistry Alum [Al2(SO4)3*14.3H2O]</vt:lpstr>
      <vt:lpstr>Acid Neutralizing Capacity (ANC or Alkalinity) Requirement</vt:lpstr>
      <vt:lpstr>Polyaluminum Chloride (PACl)</vt:lpstr>
      <vt:lpstr>PACl Formula and Basicity [Aln(OH)mCl3n−m] x</vt:lpstr>
      <vt:lpstr>Evolving hypotheses</vt:lpstr>
      <vt:lpstr>Primary particle can not collide with a large floc in uniform shear* (edge of knowledge alert)</vt:lpstr>
      <vt:lpstr>Similar sized particles can collide in a shear flow</vt:lpstr>
      <vt:lpstr>Primary Particle collisions slow to a crawl when the primary particles are far apart</vt:lpstr>
      <vt:lpstr>In shear flow only particles of similar size are able to collide</vt:lpstr>
      <vt:lpstr>Wait! How do the coagulant nanoparticles get to the clay?</vt:lpstr>
      <vt:lpstr>Preview: Flocculation, Floc Blanket, Sand Filtration</vt:lpstr>
      <vt:lpstr>Preview: Core idea for 3 water treatment processes</vt:lpstr>
      <vt:lpstr>Coming up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6859</cp:revision>
  <dcterms:created xsi:type="dcterms:W3CDTF">2009-05-27T15:44:15Z</dcterms:created>
  <dcterms:modified xsi:type="dcterms:W3CDTF">2022-01-11T18:41:44Z</dcterms:modified>
</cp:coreProperties>
</file>