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8.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9.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10.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notesSlides/notesSlide11.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notesSlides/notesSlide12.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13.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14.xml" ContentType="application/vnd.openxmlformats-officedocument.presentationml.notesSlide+xml"/>
  <Override PartName="/ppt/tags/tag99.xml" ContentType="application/vnd.openxmlformats-officedocument.presentationml.tags+xml"/>
  <Override PartName="/ppt/notesSlides/notesSlide15.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16.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17.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 id="2147483736" r:id="rId2"/>
    <p:sldMasterId id="2147483748" r:id="rId3"/>
    <p:sldMasterId id="2147483760" r:id="rId4"/>
    <p:sldMasterId id="2147483772" r:id="rId5"/>
    <p:sldMasterId id="2147483784" r:id="rId6"/>
    <p:sldMasterId id="2147483796" r:id="rId7"/>
    <p:sldMasterId id="2147483808" r:id="rId8"/>
    <p:sldMasterId id="2147483820" r:id="rId9"/>
    <p:sldMasterId id="2147483832" r:id="rId10"/>
    <p:sldMasterId id="2147483844" r:id="rId11"/>
  </p:sldMasterIdLst>
  <p:notesMasterIdLst>
    <p:notesMasterId r:id="rId48"/>
  </p:notesMasterIdLst>
  <p:handoutMasterIdLst>
    <p:handoutMasterId r:id="rId49"/>
  </p:handoutMasterIdLst>
  <p:sldIdLst>
    <p:sldId id="289" r:id="rId12"/>
    <p:sldId id="307" r:id="rId13"/>
    <p:sldId id="257" r:id="rId14"/>
    <p:sldId id="444" r:id="rId15"/>
    <p:sldId id="424" r:id="rId16"/>
    <p:sldId id="425" r:id="rId17"/>
    <p:sldId id="347" r:id="rId18"/>
    <p:sldId id="427" r:id="rId19"/>
    <p:sldId id="440" r:id="rId20"/>
    <p:sldId id="341" r:id="rId21"/>
    <p:sldId id="429" r:id="rId22"/>
    <p:sldId id="433" r:id="rId23"/>
    <p:sldId id="434" r:id="rId24"/>
    <p:sldId id="435" r:id="rId25"/>
    <p:sldId id="436" r:id="rId26"/>
    <p:sldId id="439" r:id="rId27"/>
    <p:sldId id="437" r:id="rId28"/>
    <p:sldId id="441" r:id="rId29"/>
    <p:sldId id="442" r:id="rId30"/>
    <p:sldId id="443" r:id="rId31"/>
    <p:sldId id="426" r:id="rId32"/>
    <p:sldId id="312" r:id="rId33"/>
    <p:sldId id="330" r:id="rId34"/>
    <p:sldId id="343" r:id="rId35"/>
    <p:sldId id="331" r:id="rId36"/>
    <p:sldId id="344" r:id="rId37"/>
    <p:sldId id="345" r:id="rId38"/>
    <p:sldId id="346" r:id="rId39"/>
    <p:sldId id="428" r:id="rId40"/>
    <p:sldId id="356" r:id="rId41"/>
    <p:sldId id="290" r:id="rId42"/>
    <p:sldId id="357" r:id="rId43"/>
    <p:sldId id="407" r:id="rId44"/>
    <p:sldId id="421" r:id="rId45"/>
    <p:sldId id="383" r:id="rId46"/>
    <p:sldId id="413" r:id="rId47"/>
  </p:sldIdLst>
  <p:sldSz cx="9144000" cy="6858000" type="screen4x3"/>
  <p:notesSz cx="7315200" cy="9601200"/>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4216" autoAdjust="0"/>
  </p:normalViewPr>
  <p:slideViewPr>
    <p:cSldViewPr>
      <p:cViewPr varScale="1">
        <p:scale>
          <a:sx n="83" d="100"/>
          <a:sy n="83" d="100"/>
        </p:scale>
        <p:origin x="144" y="101"/>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883"/>
    </p:cViewPr>
  </p:sorterViewPr>
  <p:notesViewPr>
    <p:cSldViewPr>
      <p:cViewPr varScale="1">
        <p:scale>
          <a:sx n="79" d="100"/>
          <a:sy n="79" d="100"/>
        </p:scale>
        <p:origin x="-1200"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slide" Target="slides/slide36.xml"/><Relationship Id="rId50"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5.xml"/><Relationship Id="rId29" Type="http://schemas.openxmlformats.org/officeDocument/2006/relationships/slide" Target="slides/slide18.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tableStyles" Target="tableStyles.xml"/><Relationship Id="rId5" Type="http://schemas.openxmlformats.org/officeDocument/2006/relationships/slideMaster" Target="slideMasters/slideMaster5.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20" Type="http://schemas.openxmlformats.org/officeDocument/2006/relationships/slide" Target="slides/slide9.xml"/><Relationship Id="rId41" Type="http://schemas.openxmlformats.org/officeDocument/2006/relationships/slide" Target="slides/slide30.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0.emf"/><Relationship Id="rId2" Type="http://schemas.openxmlformats.org/officeDocument/2006/relationships/image" Target="../media/image109.wmf"/><Relationship Id="rId1" Type="http://schemas.openxmlformats.org/officeDocument/2006/relationships/image" Target="../media/image10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22733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fld id="{BBD0B2DE-0670-4D0F-802C-1E1C91BDD28A}" type="datetimeFigureOut">
              <a:rPr lang="en-US"/>
              <a:pPr/>
              <a:t>11/18/2019</a:t>
            </a:fld>
            <a:endParaRPr lang="en-US"/>
          </a:p>
        </p:txBody>
      </p:sp>
      <p:sp>
        <p:nvSpPr>
          <p:cNvPr id="227332" name="Rectangle 4"/>
          <p:cNvSpPr>
            <a:spLocks noGrp="1" noChangeArrowheads="1"/>
          </p:cNvSpPr>
          <p:nvPr>
            <p:ph type="ftr" sz="quarter" idx="2"/>
          </p:nvPr>
        </p:nvSpPr>
        <p:spPr bwMode="auto">
          <a:xfrm>
            <a:off x="0" y="9120188"/>
            <a:ext cx="4800600"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r>
              <a:rPr lang="en-US" dirty="0" smtClean="0"/>
              <a:t>CEE 4540: Sustainable Municipal Drinking Water Treatment</a:t>
            </a:r>
          </a:p>
          <a:p>
            <a:r>
              <a:rPr lang="en-US" dirty="0" smtClean="0"/>
              <a:t>Monroe Weber-Shirk</a:t>
            </a:r>
          </a:p>
        </p:txBody>
      </p:sp>
      <p:sp>
        <p:nvSpPr>
          <p:cNvPr id="22733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F860ABFF-2BB0-44A5-9D99-0E0C77A36522}" type="slidenum">
              <a:rPr lang="en-US"/>
              <a:pPr/>
              <a:t>‹#›</a:t>
            </a:fld>
            <a:endParaRPr lang="en-US"/>
          </a:p>
        </p:txBody>
      </p:sp>
    </p:spTree>
    <p:extLst>
      <p:ext uri="{BB962C8B-B14F-4D97-AF65-F5344CB8AC3E}">
        <p14:creationId xmlns:p14="http://schemas.microsoft.com/office/powerpoint/2010/main" val="145608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defTabSz="966788" eaLnBrk="1" hangingPunct="1">
              <a:defRPr sz="1300">
                <a:latin typeface="Arial" pitchFamily="34" charset="0"/>
              </a:defRPr>
            </a:lvl1pPr>
          </a:lstStyle>
          <a:p>
            <a:endParaRPr lang="en-US"/>
          </a:p>
        </p:txBody>
      </p:sp>
      <p:sp>
        <p:nvSpPr>
          <p:cNvPr id="3075" name="Rectangle 3"/>
          <p:cNvSpPr>
            <a:spLocks noGrp="1" noChangeArrowheads="1"/>
          </p:cNvSpPr>
          <p:nvPr>
            <p:ph type="dt" idx="1"/>
          </p:nvPr>
        </p:nvSpPr>
        <p:spPr bwMode="auto">
          <a:xfrm>
            <a:off x="4143375"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r" defTabSz="966788" eaLnBrk="1" hangingPunct="1">
              <a:defRPr sz="1300">
                <a:latin typeface="Arial" pitchFamily="34" charset="0"/>
              </a:defRPr>
            </a:lvl1pPr>
          </a:lstStyle>
          <a:p>
            <a:endParaRPr lang="en-US"/>
          </a:p>
        </p:txBody>
      </p:sp>
      <p:sp>
        <p:nvSpPr>
          <p:cNvPr id="6758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defTabSz="966788" eaLnBrk="1" hangingPunct="1">
              <a:defRPr sz="1300">
                <a:latin typeface="Arial" pitchFamily="34" charset="0"/>
              </a:defRPr>
            </a:lvl1pPr>
          </a:lstStyle>
          <a:p>
            <a:endParaRPr lang="en-US"/>
          </a:p>
        </p:txBody>
      </p:sp>
      <p:sp>
        <p:nvSpPr>
          <p:cNvPr id="307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r" defTabSz="966788" eaLnBrk="1" hangingPunct="1">
              <a:defRPr sz="1300">
                <a:latin typeface="Arial" pitchFamily="34" charset="0"/>
              </a:defRPr>
            </a:lvl1pPr>
          </a:lstStyle>
          <a:p>
            <a:fld id="{10DE02E4-A158-45AA-B5D0-F76AD53DDB06}" type="slidenum">
              <a:rPr lang="en-US"/>
              <a:pPr/>
              <a:t>‹#›</a:t>
            </a:fld>
            <a:endParaRPr lang="en-US"/>
          </a:p>
        </p:txBody>
      </p:sp>
    </p:spTree>
    <p:extLst>
      <p:ext uri="{BB962C8B-B14F-4D97-AF65-F5344CB8AC3E}">
        <p14:creationId xmlns:p14="http://schemas.microsoft.com/office/powerpoint/2010/main" val="39797445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p:txBody>
          <a:bodyPr/>
          <a:lstStyle/>
          <a:p>
            <a:fld id="{A3DD5BEF-DC80-4C54-98BE-C73DA6024D9F}" type="slidenum">
              <a:rPr lang="en-US"/>
              <a:pPr/>
              <a:t>1</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19</a:t>
            </a:fld>
            <a:endParaRPr lang="en-US"/>
          </a:p>
        </p:txBody>
      </p:sp>
    </p:spTree>
    <p:extLst>
      <p:ext uri="{BB962C8B-B14F-4D97-AF65-F5344CB8AC3E}">
        <p14:creationId xmlns:p14="http://schemas.microsoft.com/office/powerpoint/2010/main" val="243285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cover this in manifold hydraulics if we have time. Which resistance is good</a:t>
            </a:r>
            <a:r>
              <a:rPr lang="en-US" baseline="0" dirty="0"/>
              <a:t> and improves flow distribution? Which resistance makes flow distribution poor?</a:t>
            </a:r>
          </a:p>
          <a:p>
            <a:r>
              <a:rPr lang="en-US" baseline="0" dirty="0"/>
              <a:t>Improve by increasing losses in diffusers and in orifices</a:t>
            </a:r>
          </a:p>
        </p:txBody>
      </p:sp>
      <p:sp>
        <p:nvSpPr>
          <p:cNvPr id="4" name="Slide Number Placeholder 3"/>
          <p:cNvSpPr>
            <a:spLocks noGrp="1"/>
          </p:cNvSpPr>
          <p:nvPr>
            <p:ph type="sldNum" sz="quarter" idx="10"/>
          </p:nvPr>
        </p:nvSpPr>
        <p:spPr/>
        <p:txBody>
          <a:bodyPr/>
          <a:lstStyle/>
          <a:p>
            <a:fld id="{4680736C-C557-4F27-A92F-FA435A243315}" type="slidenum">
              <a:rPr lang="en-US" smtClean="0"/>
              <a:pPr/>
              <a:t>21</a:t>
            </a:fld>
            <a:endParaRPr lang="en-US"/>
          </a:p>
        </p:txBody>
      </p:sp>
    </p:spTree>
    <p:extLst>
      <p:ext uri="{BB962C8B-B14F-4D97-AF65-F5344CB8AC3E}">
        <p14:creationId xmlns:p14="http://schemas.microsoft.com/office/powerpoint/2010/main" val="489702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p:txBody>
          <a:bodyPr/>
          <a:lstStyle/>
          <a:p>
            <a:fld id="{47F0722F-79D8-4F86-BDC1-BE4575D585B9}" type="slidenum">
              <a:rPr lang="en-US"/>
              <a:pPr/>
              <a:t>22</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p:txBody>
          <a:bodyPr/>
          <a:lstStyle/>
          <a:p>
            <a:fld id="{F1F83EDA-C18F-4EA6-A8B9-7AF4725974A8}" type="slidenum">
              <a:rPr lang="en-US"/>
              <a:pPr/>
              <a:t>23</a:t>
            </a:fld>
            <a:endParaRPr 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p:txBody>
          <a:bodyPr/>
          <a:lstStyle/>
          <a:p>
            <a:pPr eaLnBrk="1" hangingPunct="1"/>
            <a:r>
              <a:rPr lang="en-US" dirty="0" smtClean="0">
                <a:latin typeface="Arial" pitchFamily="34" charset="0"/>
              </a:rPr>
              <a:t>Which port has the highest flow</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p:txBody>
          <a:bodyPr/>
          <a:lstStyle/>
          <a:p>
            <a:fld id="{8FFEE931-A899-4DD8-8C07-868F6B5B8BF1}" type="slidenum">
              <a:rPr lang="en-US"/>
              <a:pPr/>
              <a:t>25</a:t>
            </a:fld>
            <a:endParaRPr 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p:txBody>
          <a:bodyPr/>
          <a:lstStyle/>
          <a:p>
            <a:pPr eaLnBrk="1" hangingPunct="1"/>
            <a:endParaRPr lang="en-US" smtClean="0">
              <a:latin typeface="Arial" pitchFamily="34" charset="0"/>
            </a:endParaRPr>
          </a:p>
        </p:txBody>
      </p:sp>
      <p:sp>
        <p:nvSpPr>
          <p:cNvPr id="73732" name="Slide Number Placeholder 3"/>
          <p:cNvSpPr>
            <a:spLocks noGrp="1"/>
          </p:cNvSpPr>
          <p:nvPr>
            <p:ph type="sldNum" sz="quarter" idx="5"/>
          </p:nvPr>
        </p:nvSpPr>
        <p:spPr/>
        <p:txBody>
          <a:bodyPr/>
          <a:lstStyle/>
          <a:p>
            <a:fld id="{EF21FEBD-8E1E-436C-9916-201FF36329D6}" type="slidenum">
              <a:rPr lang="en-US"/>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p:txBody>
          <a:bodyPr/>
          <a:lstStyle/>
          <a:p>
            <a:fld id="{50F589A1-543E-41D3-BDAC-E3D367C761D3}" type="slidenum">
              <a:rPr lang="en-US"/>
              <a:pPr/>
              <a:t>31</a:t>
            </a:fld>
            <a:endParaRPr lang="en-US"/>
          </a:p>
        </p:txBody>
      </p:sp>
      <p:sp>
        <p:nvSpPr>
          <p:cNvPr id="71683" name="Rectangle 2"/>
          <p:cNvSpPr>
            <a:spLocks noGrp="1" noRot="1" noChangeAspect="1" noChangeArrowheads="1" noTextEdit="1"/>
          </p:cNvSpPr>
          <p:nvPr>
            <p:ph type="sldImg"/>
          </p:nvPr>
        </p:nvSpPr>
        <p:spPr>
          <a:xfrm>
            <a:off x="1258888" y="720725"/>
            <a:ext cx="4800600" cy="3600450"/>
          </a:xfrm>
          <a:ln/>
        </p:spPr>
      </p:sp>
      <p:sp>
        <p:nvSpPr>
          <p:cNvPr id="71684" name="Rectangle 3"/>
          <p:cNvSpPr>
            <a:spLocks noGrp="1" noChangeArrowheads="1"/>
          </p:cNvSpPr>
          <p:nvPr>
            <p:ph type="body" idx="1"/>
          </p:nvPr>
        </p:nvSpPr>
        <p:spPr/>
        <p:txBody>
          <a:bodyPr/>
          <a:lstStyle/>
          <a:p>
            <a:pPr eaLnBrk="1" hangingPunct="1"/>
            <a:r>
              <a:rPr lang="en-US" smtClean="0">
                <a:latin typeface="Arial" pitchFamily="34" charset="0"/>
              </a:rPr>
              <a:t>Water Treatment Plant Design 4</a:t>
            </a:r>
            <a:r>
              <a:rPr lang="en-US" baseline="30000" smtClean="0">
                <a:latin typeface="Arial" pitchFamily="34" charset="0"/>
              </a:rPr>
              <a:t>th</a:t>
            </a:r>
            <a:r>
              <a:rPr lang="en-US" smtClean="0">
                <a:latin typeface="Arial" pitchFamily="34" charset="0"/>
              </a:rPr>
              <a:t> edition page 7.28</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take the last question as a real question. Do we actually need launders?</a:t>
            </a:r>
            <a:r>
              <a:rPr lang="en-US" baseline="0" dirty="0" smtClean="0"/>
              <a:t> Would it be better to lay a perforated cloth on top of the plate settlers to help get uniform flow distribution between plates and then use a simple orifice in the channel wall to create 5 cm of head loss to force flow between bays to be equal?</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33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35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798570-184F-4B60-A329-70D36A311122}" type="slidenum">
              <a:rPr lang="es-HN"/>
              <a:pPr/>
              <a:t>36</a:t>
            </a:fld>
            <a:endParaRPr lang="es-HN"/>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p:txBody>
          <a:bodyPr/>
          <a:lstStyle/>
          <a:p>
            <a:fld id="{3F202D59-ADC5-469C-8171-63FFB64F1388}" type="slidenum">
              <a:rPr lang="en-US"/>
              <a:pPr/>
              <a:t>3</a:t>
            </a:fld>
            <a:endParaRPr lang="en-US"/>
          </a:p>
        </p:txBody>
      </p:sp>
      <p:sp>
        <p:nvSpPr>
          <p:cNvPr id="69635" name="Rectangle 2"/>
          <p:cNvSpPr>
            <a:spLocks noGrp="1" noRot="1" noChangeAspect="1" noChangeArrowheads="1" noTextEdit="1"/>
          </p:cNvSpPr>
          <p:nvPr>
            <p:ph type="sldImg"/>
          </p:nvPr>
        </p:nvSpPr>
        <p:spPr>
          <a:xfrm>
            <a:off x="1258888" y="720725"/>
            <a:ext cx="4800600" cy="3600450"/>
          </a:xfrm>
          <a:ln/>
        </p:spPr>
      </p:sp>
      <p:sp>
        <p:nvSpPr>
          <p:cNvPr id="69636" name="Rectangle 3"/>
          <p:cNvSpPr>
            <a:spLocks noGrp="1" noChangeArrowheads="1"/>
          </p:cNvSpPr>
          <p:nvPr>
            <p:ph type="body" idx="1"/>
          </p:nvPr>
        </p:nvSpPr>
        <p:spPr/>
        <p:txBody>
          <a:bodyPr/>
          <a:lstStyle/>
          <a:p>
            <a:pPr eaLnBrk="1" hangingPunct="1"/>
            <a:r>
              <a:rPr lang="en-US" dirty="0" smtClean="0">
                <a:latin typeface="Arial" pitchFamily="34" charset="0"/>
              </a:rPr>
              <a:t>We</a:t>
            </a:r>
            <a:r>
              <a:rPr lang="en-US" baseline="0" dirty="0" smtClean="0">
                <a:latin typeface="Arial" pitchFamily="34" charset="0"/>
              </a:rPr>
              <a:t> currently use flow restrictions in the effluent launder to divide the flow between the sedimentation tanks.</a:t>
            </a:r>
            <a:endParaRPr lang="en-US" dirty="0"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B90027-AD36-416E-8B0F-CCCC7E8FF223}" type="slidenum">
              <a:rPr lang="en-US" smtClean="0"/>
              <a:pPr/>
              <a:t>4</a:t>
            </a:fld>
            <a:endParaRPr lang="en-US"/>
          </a:p>
        </p:txBody>
      </p:sp>
    </p:spTree>
    <p:extLst>
      <p:ext uri="{BB962C8B-B14F-4D97-AF65-F5344CB8AC3E}">
        <p14:creationId xmlns:p14="http://schemas.microsoft.com/office/powerpoint/2010/main" val="861685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a:t>
            </a:r>
            <a:r>
              <a:rPr lang="en-US" baseline="0" dirty="0"/>
              <a:t> will have the highest flow rate if inlet channel has a constant cross sectional area.</a:t>
            </a:r>
            <a:endParaRPr lang="en-US" dirty="0"/>
          </a:p>
        </p:txBody>
      </p:sp>
      <p:sp>
        <p:nvSpPr>
          <p:cNvPr id="4" name="Slide Number Placeholder 3"/>
          <p:cNvSpPr>
            <a:spLocks noGrp="1"/>
          </p:cNvSpPr>
          <p:nvPr>
            <p:ph type="sldNum" sz="quarter" idx="10"/>
          </p:nvPr>
        </p:nvSpPr>
        <p:spPr/>
        <p:txBody>
          <a:bodyPr/>
          <a:lstStyle/>
          <a:p>
            <a:fld id="{4680736C-C557-4F27-A92F-FA435A243315}" type="slidenum">
              <a:rPr lang="en-US" smtClean="0"/>
              <a:pPr/>
              <a:t>5</a:t>
            </a:fld>
            <a:endParaRPr lang="en-US"/>
          </a:p>
        </p:txBody>
      </p:sp>
    </p:spTree>
    <p:extLst>
      <p:ext uri="{BB962C8B-B14F-4D97-AF65-F5344CB8AC3E}">
        <p14:creationId xmlns:p14="http://schemas.microsoft.com/office/powerpoint/2010/main" val="4230946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r>
              <a:rPr lang="en-US" dirty="0" smtClean="0">
                <a:latin typeface="Arial" pitchFamily="34" charset="0"/>
              </a:rPr>
              <a:t>Vertical manifold or manifold at a slant?</a:t>
            </a:r>
          </a:p>
          <a:p>
            <a:r>
              <a:rPr lang="en-US" dirty="0" smtClean="0">
                <a:latin typeface="Arial" pitchFamily="34" charset="0"/>
              </a:rPr>
              <a:t>Draw slanted pipe in a lake and discuss what causes water to flow in a pipe</a:t>
            </a:r>
          </a:p>
          <a:p>
            <a:r>
              <a:rPr lang="en-US" dirty="0" smtClean="0">
                <a:latin typeface="Arial" pitchFamily="34" charset="0"/>
              </a:rPr>
              <a:t>Change in pressure or elevation</a:t>
            </a:r>
            <a:r>
              <a:rPr lang="en-US" baseline="0" dirty="0" smtClean="0">
                <a:latin typeface="Arial" pitchFamily="34" charset="0"/>
              </a:rPr>
              <a:t> or energy</a:t>
            </a:r>
            <a:endParaRPr lang="en-US" dirty="0"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Fluid</a:t>
            </a:r>
            <a:r>
              <a:rPr lang="en-US" baseline="0" dirty="0" smtClean="0"/>
              <a:t> goes from high piezometric head to low piezometric head (for ports exiting normal to the flow)</a:t>
            </a:r>
          </a:p>
          <a:p>
            <a:r>
              <a:rPr lang="en-US" baseline="0" dirty="0" smtClean="0"/>
              <a:t>Draw piezometers on </a:t>
            </a:r>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9</a:t>
            </a:fld>
            <a:endParaRPr lang="en-US"/>
          </a:p>
        </p:txBody>
      </p:sp>
    </p:spTree>
    <p:extLst>
      <p:ext uri="{BB962C8B-B14F-4D97-AF65-F5344CB8AC3E}">
        <p14:creationId xmlns:p14="http://schemas.microsoft.com/office/powerpoint/2010/main" val="2884868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r>
              <a:rPr lang="en-US" dirty="0" smtClean="0"/>
              <a:t>Draw manifold in lake picture</a:t>
            </a:r>
          </a:p>
          <a:p>
            <a:r>
              <a:rPr lang="en-US" dirty="0" smtClean="0"/>
              <a:t>Define </a:t>
            </a:r>
            <a:r>
              <a:rPr lang="en-US" dirty="0" err="1" smtClean="0"/>
              <a:t>Pi.Q</a:t>
            </a:r>
            <a:r>
              <a:rPr lang="en-US" dirty="0" smtClean="0"/>
              <a:t>= Qp1/</a:t>
            </a:r>
            <a:r>
              <a:rPr lang="en-US" dirty="0" err="1" smtClean="0"/>
              <a:t>Qpn</a:t>
            </a:r>
            <a:endParaRPr lang="en-US" dirty="0" smtClean="0"/>
          </a:p>
          <a:p>
            <a:r>
              <a:rPr lang="en-US" dirty="0" smtClean="0"/>
              <a:t>Define H average (=vjet^2/2g) and </a:t>
            </a:r>
            <a:r>
              <a:rPr lang="en-US" dirty="0" smtClean="0">
                <a:latin typeface="Symbol" panose="05050102010706020507" pitchFamily="18" charset="2"/>
              </a:rPr>
              <a:t>D</a:t>
            </a:r>
            <a:r>
              <a:rPr lang="en-US" dirty="0" smtClean="0"/>
              <a:t>H (vpipe^2/2g) showing manometers</a:t>
            </a:r>
          </a:p>
          <a:p>
            <a:r>
              <a:rPr lang="en-US" dirty="0" smtClean="0"/>
              <a:t>Note that shape of inlet (pitot tube) matters</a:t>
            </a:r>
          </a:p>
          <a:p>
            <a:r>
              <a:rPr lang="en-US" dirty="0" smtClean="0">
                <a:latin typeface="Symbol" panose="05050102010706020507" pitchFamily="18" charset="2"/>
              </a:rPr>
              <a:t>D</a:t>
            </a:r>
            <a:r>
              <a:rPr lang="en-US" dirty="0" smtClean="0"/>
              <a:t>H proportional to 1/A^2 (from orifice </a:t>
            </a:r>
            <a:r>
              <a:rPr lang="en-US" dirty="0" err="1" smtClean="0"/>
              <a:t>eq</a:t>
            </a:r>
            <a:r>
              <a:rPr lang="en-US" dirty="0" smtClean="0"/>
              <a:t>)</a:t>
            </a:r>
          </a:p>
          <a:p>
            <a:r>
              <a:rPr lang="en-US" dirty="0" smtClean="0"/>
              <a:t>How do you get </a:t>
            </a:r>
            <a:r>
              <a:rPr lang="en-US" dirty="0" err="1" smtClean="0"/>
              <a:t>Pi.Q</a:t>
            </a:r>
            <a:r>
              <a:rPr lang="en-US" dirty="0" smtClean="0"/>
              <a:t> = 1?</a:t>
            </a:r>
          </a:p>
          <a:p>
            <a:r>
              <a:rPr lang="en-US" dirty="0" smtClean="0"/>
              <a:t>H average &gt; </a:t>
            </a:r>
            <a:r>
              <a:rPr lang="en-US" dirty="0" smtClean="0">
                <a:latin typeface="Symbol" panose="05050102010706020507" pitchFamily="18" charset="2"/>
              </a:rPr>
              <a:t>D</a:t>
            </a:r>
            <a:r>
              <a:rPr lang="en-US" dirty="0" smtClean="0"/>
              <a:t>H</a:t>
            </a:r>
          </a:p>
          <a:p>
            <a:r>
              <a:rPr lang="en-US" dirty="0" err="1" smtClean="0"/>
              <a:t>Ajet</a:t>
            </a:r>
            <a:r>
              <a:rPr lang="en-US" dirty="0" smtClean="0"/>
              <a:t>&lt;</a:t>
            </a:r>
            <a:r>
              <a:rPr lang="en-US" dirty="0" err="1" smtClean="0"/>
              <a:t>Apipe</a:t>
            </a:r>
            <a:endParaRPr lang="en-US" dirty="0" smtClean="0"/>
          </a:p>
          <a:p>
            <a:endParaRPr lang="en-US" dirty="0"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r>
              <a:rPr lang="en-US" dirty="0" smtClean="0">
                <a:latin typeface="Arial" pitchFamily="34" charset="0"/>
              </a:rPr>
              <a:t>Change in piezometric head is the same for both routes!</a:t>
            </a:r>
          </a:p>
          <a:p>
            <a:r>
              <a:rPr lang="en-US" dirty="0" smtClean="0">
                <a:latin typeface="Arial" pitchFamily="34" charset="0"/>
              </a:rPr>
              <a:t>The</a:t>
            </a:r>
            <a:r>
              <a:rPr lang="en-US" baseline="0" dirty="0" smtClean="0">
                <a:latin typeface="Arial" pitchFamily="34" charset="0"/>
              </a:rPr>
              <a:t> loss coefficient is different and that means that the flows will be different too.</a:t>
            </a:r>
          </a:p>
          <a:p>
            <a:endParaRPr lang="en-US" baseline="0" dirty="0" smtClean="0">
              <a:latin typeface="Arial" pitchFamily="34" charset="0"/>
            </a:endParaRPr>
          </a:p>
          <a:p>
            <a:r>
              <a:rPr lang="en-US" baseline="0" dirty="0" smtClean="0">
                <a:latin typeface="Arial" pitchFamily="34" charset="0"/>
              </a:rPr>
              <a:t>This is missing the effect of pressure recovery</a:t>
            </a:r>
          </a:p>
          <a:p>
            <a:r>
              <a:rPr lang="en-US" baseline="0" dirty="0" smtClean="0">
                <a:latin typeface="Arial" pitchFamily="34" charset="0"/>
              </a:rPr>
              <a:t>Need a method to specify </a:t>
            </a:r>
            <a:endParaRPr lang="en-US" dirty="0" smtClean="0">
              <a:latin typeface="Arial" pitchFamily="34" charset="0"/>
            </a:endParaRPr>
          </a:p>
        </p:txBody>
      </p:sp>
    </p:spTree>
    <p:extLst>
      <p:ext uri="{BB962C8B-B14F-4D97-AF65-F5344CB8AC3E}">
        <p14:creationId xmlns:p14="http://schemas.microsoft.com/office/powerpoint/2010/main" val="3506974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0.xml"/><Relationship Id="rId4" Type="http://schemas.openxmlformats.org/officeDocument/2006/relationships/image" Target="../media/image3.jpeg"/></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 Id="rId4" Type="http://schemas.openxmlformats.org/officeDocument/2006/relationships/image" Target="../media/image3.jpe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 Id="rId4" Type="http://schemas.openxmlformats.org/officeDocument/2006/relationships/image" Target="../media/image3.jpeg"/></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5.xml"/><Relationship Id="rId4" Type="http://schemas.openxmlformats.org/officeDocument/2006/relationships/image" Target="../media/image3.jpeg"/></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6.xml"/><Relationship Id="rId4" Type="http://schemas.openxmlformats.org/officeDocument/2006/relationships/image" Target="../media/image3.jpeg"/></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7.xml"/><Relationship Id="rId4" Type="http://schemas.openxmlformats.org/officeDocument/2006/relationships/image" Target="../media/image3.jpeg"/></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8.xml"/><Relationship Id="rId4" Type="http://schemas.openxmlformats.org/officeDocument/2006/relationships/image" Target="../media/image3.jpeg"/></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9.xml"/><Relationship Id="rId4"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174" name="Rectangle 6"/>
          <p:cNvSpPr>
            <a:spLocks noGrp="1" noChangeArrowheads="1"/>
          </p:cNvSpPr>
          <p:nvPr>
            <p:ph type="subTitle" idx="1"/>
          </p:nvPr>
        </p:nvSpPr>
        <p:spPr>
          <a:xfrm>
            <a:off x="492369" y="2387600"/>
            <a:ext cx="3962400" cy="3309815"/>
          </a:xfrm>
        </p:spPr>
        <p:txBody>
          <a:bodyPr/>
          <a:lstStyle>
            <a:lvl1pPr marL="0" indent="0" algn="l">
              <a:buFont typeface="Wingdings" pitchFamily="2" charset="2"/>
              <a:buNone/>
              <a:defRPr>
                <a:latin typeface="+mj-lt"/>
              </a:defRPr>
            </a:lvl1pPr>
          </a:lstStyle>
          <a:p>
            <a:r>
              <a:rPr lang="en-US" smtClean="0"/>
              <a:t>Click to edit Master subtitle style</a:t>
            </a:r>
            <a:endParaRPr lang="en-US" dirty="0"/>
          </a:p>
        </p:txBody>
      </p:sp>
      <p:sp>
        <p:nvSpPr>
          <p:cNvPr id="7175" name="Rectangle 7"/>
          <p:cNvSpPr>
            <a:spLocks noGrp="1" noChangeArrowheads="1"/>
          </p:cNvSpPr>
          <p:nvPr>
            <p:ph type="dt" sz="half" idx="2"/>
          </p:nvPr>
        </p:nvSpPr>
        <p:spPr/>
        <p:txBody>
          <a:bodyPr/>
          <a:lstStyle>
            <a:lvl1pPr>
              <a:defRPr>
                <a:latin typeface="+mj-lt"/>
              </a:defRPr>
            </a:lvl1pPr>
          </a:lstStyle>
          <a:p>
            <a:pPr>
              <a:defRPr/>
            </a:pPr>
            <a:endParaRPr lang="en-US"/>
          </a:p>
        </p:txBody>
      </p:sp>
      <p:sp>
        <p:nvSpPr>
          <p:cNvPr id="7176" name="Rectangle 8"/>
          <p:cNvSpPr>
            <a:spLocks noGrp="1" noChangeArrowheads="1"/>
          </p:cNvSpPr>
          <p:nvPr>
            <p:ph type="ftr" sz="quarter" idx="3"/>
          </p:nvPr>
        </p:nvSpPr>
        <p:spPr/>
        <p:txBody>
          <a:bodyPr/>
          <a:lstStyle>
            <a:lvl1pPr>
              <a:defRPr>
                <a:latin typeface="+mj-lt"/>
              </a:defRPr>
            </a:lvl1pPr>
          </a:lstStyle>
          <a:p>
            <a:pPr>
              <a:defRPr/>
            </a:pPr>
            <a:endParaRPr lang="en-US"/>
          </a:p>
        </p:txBody>
      </p:sp>
      <p:sp>
        <p:nvSpPr>
          <p:cNvPr id="7177" name="Rectangle 9"/>
          <p:cNvSpPr>
            <a:spLocks noGrp="1" noChangeArrowheads="1"/>
          </p:cNvSpPr>
          <p:nvPr>
            <p:ph type="sldNum" sz="quarter" idx="4"/>
          </p:nvPr>
        </p:nvSpPr>
        <p:spPr>
          <a:xfrm>
            <a:off x="6553200" y="6494585"/>
            <a:ext cx="2133600" cy="226890"/>
          </a:xfrm>
        </p:spPr>
        <p:txBody>
          <a:bodyPr/>
          <a:lstStyle>
            <a:lvl1pPr>
              <a:defRPr>
                <a:latin typeface="+mj-lt"/>
              </a:defRPr>
            </a:lvl1pPr>
          </a:lstStyle>
          <a:p>
            <a:pPr>
              <a:defRPr/>
            </a:pPr>
            <a:fld id="{3BE58564-4548-4506-B77D-7A9A9D3EF4AE}" type="slidenum">
              <a:rPr lang="en-US" smtClean="0"/>
              <a:pPr>
                <a:defRPr/>
              </a:pPr>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840C3F3-A106-4C1B-BD16-38991C968AEF}" type="slidenum">
              <a:rPr lang="en-US" smtClean="0"/>
              <a:pPr>
                <a:defRPr/>
              </a:pPr>
              <a:t>‹#›</a:t>
            </a:fld>
            <a:endParaRPr lang="en-US"/>
          </a:p>
        </p:txBody>
      </p:sp>
    </p:spTree>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18/11/2019</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18/11/2019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18/11/2019</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18/11/2019</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18/11/2019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18/11/2019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18/11/2019</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18/11/2019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18/11/2019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18/11/2019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565D76A-D762-4313-A7D1-B2754B23E768}" type="slidenum">
              <a:rPr lang="en-US" smtClean="0"/>
              <a:pPr>
                <a:defRPr/>
              </a:pPr>
              <a:t>‹#›</a:t>
            </a:fld>
            <a:endParaRPr lang="en-US"/>
          </a:p>
        </p:txBody>
      </p:sp>
    </p:spTree>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18/11/2019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174" name="Rectangle 6"/>
          <p:cNvSpPr>
            <a:spLocks noGrp="1" noChangeArrowheads="1"/>
          </p:cNvSpPr>
          <p:nvPr>
            <p:ph type="subTitle" idx="1"/>
          </p:nvPr>
        </p:nvSpPr>
        <p:spPr>
          <a:xfrm>
            <a:off x="492369" y="2387600"/>
            <a:ext cx="3962400" cy="3309815"/>
          </a:xfrm>
        </p:spPr>
        <p:txBody>
          <a:bodyPr/>
          <a:lstStyle>
            <a:lvl1pPr marL="0" indent="0" algn="l">
              <a:buFont typeface="Wingdings" pitchFamily="2" charset="2"/>
              <a:buNone/>
              <a:defRPr>
                <a:latin typeface="+mj-lt"/>
              </a:defRPr>
            </a:lvl1pPr>
          </a:lstStyle>
          <a:p>
            <a:r>
              <a:rPr lang="en-US" smtClean="0"/>
              <a:t>Click to edit Master subtitle style</a:t>
            </a:r>
            <a:endParaRPr lang="en-US" dirty="0"/>
          </a:p>
        </p:txBody>
      </p:sp>
      <p:sp>
        <p:nvSpPr>
          <p:cNvPr id="7175" name="Rectangle 7"/>
          <p:cNvSpPr>
            <a:spLocks noGrp="1" noChangeArrowheads="1"/>
          </p:cNvSpPr>
          <p:nvPr>
            <p:ph type="dt" sz="half" idx="2"/>
          </p:nvPr>
        </p:nvSpPr>
        <p:spPr/>
        <p:txBody>
          <a:bodyPr/>
          <a:lstStyle>
            <a:lvl1pPr>
              <a:defRPr>
                <a:latin typeface="+mj-lt"/>
              </a:defRPr>
            </a:lvl1pPr>
          </a:lstStyle>
          <a:p>
            <a:pPr>
              <a:defRPr/>
            </a:pPr>
            <a:endParaRPr lang="en-US"/>
          </a:p>
        </p:txBody>
      </p:sp>
      <p:sp>
        <p:nvSpPr>
          <p:cNvPr id="7176" name="Rectangle 8"/>
          <p:cNvSpPr>
            <a:spLocks noGrp="1" noChangeArrowheads="1"/>
          </p:cNvSpPr>
          <p:nvPr>
            <p:ph type="ftr" sz="quarter" idx="3"/>
          </p:nvPr>
        </p:nvSpPr>
        <p:spPr/>
        <p:txBody>
          <a:bodyPr/>
          <a:lstStyle>
            <a:lvl1pPr>
              <a:defRPr>
                <a:latin typeface="+mj-lt"/>
              </a:defRPr>
            </a:lvl1pPr>
          </a:lstStyle>
          <a:p>
            <a:pPr>
              <a:defRPr/>
            </a:pPr>
            <a:endParaRPr lang="en-US"/>
          </a:p>
        </p:txBody>
      </p:sp>
      <p:sp>
        <p:nvSpPr>
          <p:cNvPr id="7177" name="Rectangle 9"/>
          <p:cNvSpPr>
            <a:spLocks noGrp="1" noChangeArrowheads="1"/>
          </p:cNvSpPr>
          <p:nvPr>
            <p:ph type="sldNum" sz="quarter" idx="4"/>
          </p:nvPr>
        </p:nvSpPr>
        <p:spPr>
          <a:xfrm>
            <a:off x="6553200" y="6494585"/>
            <a:ext cx="2133600" cy="226890"/>
          </a:xfrm>
        </p:spPr>
        <p:txBody>
          <a:bodyPr/>
          <a:lstStyle>
            <a:lvl1pPr>
              <a:defRPr>
                <a:latin typeface="+mj-lt"/>
              </a:defRPr>
            </a:lvl1pPr>
          </a:lstStyle>
          <a:p>
            <a:pPr>
              <a:defRPr/>
            </a:pPr>
            <a:fld id="{3BE58564-4548-4506-B77D-7A9A9D3EF4AE}" type="slidenum">
              <a:rPr lang="en-US" smtClean="0"/>
              <a:pPr>
                <a:defRPr/>
              </a:pPr>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684F730-3494-4F17-9EA5-07C3409827E2}" type="slidenum">
              <a:rPr lang="en-US" smtClean="0"/>
              <a:pPr>
                <a:defRPr/>
              </a:pPr>
              <a:t>‹#›</a:t>
            </a:fld>
            <a:endParaRPr lang="en-US"/>
          </a:p>
        </p:txBody>
      </p:sp>
    </p:spTree>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B348853-52A9-4437-B185-4EEB9D2F4FB6}" type="slidenum">
              <a:rPr lang="en-US" smtClean="0"/>
              <a:pPr>
                <a:defRPr/>
              </a:pPr>
              <a:t>‹#›</a:t>
            </a:fld>
            <a:endParaRPr lang="en-US"/>
          </a:p>
        </p:txBody>
      </p:sp>
    </p:spTree>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A387809-0A2C-409A-8CD5-90A8B78A275E}" type="slidenum">
              <a:rPr lang="en-US" smtClean="0"/>
              <a:pPr>
                <a:defRPr/>
              </a:pPr>
              <a:t>‹#›</a:t>
            </a:fld>
            <a:endParaRPr lang="en-US"/>
          </a:p>
        </p:txBody>
      </p:sp>
    </p:spTree>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F2BE2029-BF79-45BA-91D5-B89D8DED185E}" type="slidenum">
              <a:rPr lang="en-US" smtClean="0"/>
              <a:pPr>
                <a:defRPr/>
              </a:pPr>
              <a:t>‹#›</a:t>
            </a:fld>
            <a:endParaRPr lang="en-US"/>
          </a:p>
        </p:txBody>
      </p:sp>
    </p:spTree>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7B073993-BB3A-4583-AEE0-50EB695B4FD1}" type="slidenum">
              <a:rPr lang="en-US" smtClean="0"/>
              <a:pPr>
                <a:defRPr/>
              </a:pPr>
              <a:t>‹#›</a:t>
            </a:fld>
            <a:endParaRPr lang="en-US"/>
          </a:p>
        </p:txBody>
      </p:sp>
    </p:spTree>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AF0D4317-F2DA-4ABD-9F2A-FBB9A73465A1}" type="slidenum">
              <a:rPr lang="en-US" smtClean="0"/>
              <a:pPr>
                <a:defRPr/>
              </a:pPr>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684F730-3494-4F17-9EA5-07C3409827E2}" type="slidenum">
              <a:rPr lang="en-US" smtClean="0"/>
              <a:pPr>
                <a:defRPr/>
              </a:pPr>
              <a:t>‹#›</a:t>
            </a:fld>
            <a:endParaRPr lang="en-US"/>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B348853-52A9-4437-B185-4EEB9D2F4FB6}" type="slidenum">
              <a:rPr lang="en-US" smtClean="0"/>
              <a:pPr>
                <a:defRPr/>
              </a:pPr>
              <a:t>‹#›</a:t>
            </a:fld>
            <a:endParaRPr lang="en-US"/>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18/11/2019</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18/11/2019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18/11/2019</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18/11/2019</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18/11/2019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18/11/2019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A387809-0A2C-409A-8CD5-90A8B78A275E}" type="slidenum">
              <a:rPr lang="en-US" smtClean="0"/>
              <a:pPr>
                <a:defRPr/>
              </a:pPr>
              <a:t>‹#›</a:t>
            </a:fld>
            <a:endParaRPr lang="en-US"/>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18/11/2019</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18/11/2019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18/11/2019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18/11/2019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18/11/2019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F2BE2029-BF79-45BA-91D5-B89D8DED185E}" type="slidenum">
              <a:rPr lang="en-US" smtClean="0"/>
              <a:pPr>
                <a:defRPr/>
              </a:pPr>
              <a:t>‹#›</a:t>
            </a:fld>
            <a:endParaRPr lang="en-US"/>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7B073993-BB3A-4583-AEE0-50EB695B4FD1}" type="slidenum">
              <a:rPr lang="en-US" smtClean="0"/>
              <a:pPr>
                <a:defRPr/>
              </a:pPr>
              <a:t>‹#›</a:t>
            </a:fld>
            <a:endParaRPr lang="en-US"/>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18/11/2019</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18/11/2019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18/11/2019</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AF0D4317-F2DA-4ABD-9F2A-FBB9A73465A1}" type="slidenum">
              <a:rPr lang="en-US" smtClean="0"/>
              <a:pPr>
                <a:defRPr/>
              </a:pPr>
              <a:t>‹#›</a:t>
            </a:fld>
            <a:endParaRPr lang="en-US"/>
          </a:p>
        </p:txBody>
      </p:sp>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18/11/2019</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18/11/2019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18/11/2019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18/11/2019</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18/11/2019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18/11/2019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18/11/2019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18/11/2019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BE422C81-F2EA-458F-A109-CD3A4C0345D2}" type="slidenum">
              <a:rPr lang="en-US" smtClean="0"/>
              <a:pPr>
                <a:defRPr/>
              </a:pPr>
              <a:t>‹#›</a:t>
            </a:fld>
            <a:endParaRPr lang="en-US"/>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1C8A93A2-043A-4F67-A1FC-ADF7220D7DC8}" type="slidenum">
              <a:rPr lang="en-US" smtClean="0"/>
              <a:pPr>
                <a:defRPr/>
              </a:pPr>
              <a:t>‹#›</a:t>
            </a:fld>
            <a:endParaRPr lang="en-US"/>
          </a:p>
        </p:txBody>
      </p:sp>
    </p:spTree>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theme" Target="../theme/theme11.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4306FF9F-B9FA-4CF7-9FCA-B39311401E6A}" type="slidenum">
              <a:rPr lang="en-US" smtClean="0"/>
              <a:pPr>
                <a:defRPr/>
              </a:pPr>
              <a:t>‹#›</a:t>
            </a:fld>
            <a:endParaRPr lang="en-US"/>
          </a:p>
        </p:txBody>
      </p:sp>
      <p:sp>
        <p:nvSpPr>
          <p:cNvPr id="615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18/11/2019</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4306FF9F-B9FA-4CF7-9FCA-B39311401E6A}" type="slidenum">
              <a:rPr lang="en-US" smtClean="0"/>
              <a:pPr>
                <a:defRPr/>
              </a:pPr>
              <a:t>‹#›</a:t>
            </a:fld>
            <a:endParaRPr lang="en-US"/>
          </a:p>
        </p:txBody>
      </p:sp>
      <p:sp>
        <p:nvSpPr>
          <p:cNvPr id="615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chemeClr val="accent1"/>
        </a:buClr>
        <a:buSzPct val="120000"/>
        <a:buFont typeface="Arial"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120000"/>
        <a:buFont typeface="Arial"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accent1"/>
        </a:buClr>
        <a:buSzPct val="120000"/>
        <a:buFont typeface="Arial"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accent1"/>
        </a:buClr>
        <a:buSzPct val="120000"/>
        <a:buFont typeface="Arial"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120000"/>
        <a:buFont typeface="Arial"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18/11/2019</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18/11/2019</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11.xml"/><Relationship Id="rId5" Type="http://schemas.openxmlformats.org/officeDocument/2006/relationships/image" Target="../media/image6.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18" Type="http://schemas.openxmlformats.org/officeDocument/2006/relationships/image" Target="../media/image19.png"/><Relationship Id="rId26" Type="http://schemas.openxmlformats.org/officeDocument/2006/relationships/image" Target="../media/image30.png"/><Relationship Id="rId3" Type="http://schemas.openxmlformats.org/officeDocument/2006/relationships/tags" Target="../tags/tag19.xml"/><Relationship Id="rId21" Type="http://schemas.openxmlformats.org/officeDocument/2006/relationships/image" Target="../media/image16.png"/><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image" Target="../media/image27.png"/><Relationship Id="rId25" Type="http://schemas.openxmlformats.org/officeDocument/2006/relationships/image" Target="../media/image29.png"/><Relationship Id="rId2" Type="http://schemas.openxmlformats.org/officeDocument/2006/relationships/tags" Target="../tags/tag18.xml"/><Relationship Id="rId16" Type="http://schemas.openxmlformats.org/officeDocument/2006/relationships/notesSlide" Target="../notesSlides/notesSlide8.xml"/><Relationship Id="rId20" Type="http://schemas.openxmlformats.org/officeDocument/2006/relationships/image" Target="../media/image28.png"/><Relationship Id="rId29" Type="http://schemas.openxmlformats.org/officeDocument/2006/relationships/image" Target="../media/image17.png"/><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tags" Target="../tags/tag27.xml"/><Relationship Id="rId24" Type="http://schemas.openxmlformats.org/officeDocument/2006/relationships/image" Target="../media/image15.png"/><Relationship Id="rId5" Type="http://schemas.openxmlformats.org/officeDocument/2006/relationships/tags" Target="../tags/tag21.xml"/><Relationship Id="rId15" Type="http://schemas.openxmlformats.org/officeDocument/2006/relationships/slideLayout" Target="../slideLayouts/slideLayout112.xml"/><Relationship Id="rId23" Type="http://schemas.openxmlformats.org/officeDocument/2006/relationships/image" Target="../media/image14.png"/><Relationship Id="rId28" Type="http://schemas.openxmlformats.org/officeDocument/2006/relationships/image" Target="../media/image21.png"/><Relationship Id="rId10" Type="http://schemas.openxmlformats.org/officeDocument/2006/relationships/tags" Target="../tags/tag26.xml"/><Relationship Id="rId19" Type="http://schemas.openxmlformats.org/officeDocument/2006/relationships/image" Target="../media/image20.png"/><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tags" Target="../tags/tag30.xml"/><Relationship Id="rId22" Type="http://schemas.openxmlformats.org/officeDocument/2006/relationships/image" Target="../media/image13.png"/><Relationship Id="rId27"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image" Target="../media/image14.png"/><Relationship Id="rId18" Type="http://schemas.openxmlformats.org/officeDocument/2006/relationships/image" Target="../media/image17.png"/><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image" Target="../media/image13.png"/><Relationship Id="rId17" Type="http://schemas.openxmlformats.org/officeDocument/2006/relationships/image" Target="../media/image16.png"/><Relationship Id="rId2" Type="http://schemas.openxmlformats.org/officeDocument/2006/relationships/tags" Target="../tags/tag32.xml"/><Relationship Id="rId16" Type="http://schemas.openxmlformats.org/officeDocument/2006/relationships/image" Target="../media/image28.png"/><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image" Target="../media/image31.png"/><Relationship Id="rId5" Type="http://schemas.openxmlformats.org/officeDocument/2006/relationships/tags" Target="../tags/tag35.xml"/><Relationship Id="rId15" Type="http://schemas.openxmlformats.org/officeDocument/2006/relationships/image" Target="../media/image32.png"/><Relationship Id="rId10" Type="http://schemas.openxmlformats.org/officeDocument/2006/relationships/slideLayout" Target="../slideLayouts/slideLayout112.xml"/><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image" Target="../media/image28.png"/><Relationship Id="rId3" Type="http://schemas.openxmlformats.org/officeDocument/2006/relationships/tags" Target="../tags/tag42.xml"/><Relationship Id="rId7" Type="http://schemas.openxmlformats.org/officeDocument/2006/relationships/tags" Target="../tags/tag46.xml"/><Relationship Id="rId12" Type="http://schemas.openxmlformats.org/officeDocument/2006/relationships/image" Target="../media/image15.png"/><Relationship Id="rId17" Type="http://schemas.openxmlformats.org/officeDocument/2006/relationships/image" Target="../media/image17.png"/><Relationship Id="rId2" Type="http://schemas.openxmlformats.org/officeDocument/2006/relationships/tags" Target="../tags/tag41.xml"/><Relationship Id="rId16" Type="http://schemas.openxmlformats.org/officeDocument/2006/relationships/image" Target="../media/image34.png"/><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image" Target="../media/image14.png"/><Relationship Id="rId5" Type="http://schemas.openxmlformats.org/officeDocument/2006/relationships/tags" Target="../tags/tag44.xml"/><Relationship Id="rId15" Type="http://schemas.openxmlformats.org/officeDocument/2006/relationships/image" Target="../media/image33.png"/><Relationship Id="rId10" Type="http://schemas.openxmlformats.org/officeDocument/2006/relationships/image" Target="../media/image13.png"/><Relationship Id="rId4" Type="http://schemas.openxmlformats.org/officeDocument/2006/relationships/tags" Target="../tags/tag43.xml"/><Relationship Id="rId9" Type="http://schemas.openxmlformats.org/officeDocument/2006/relationships/slideLayout" Target="../slideLayouts/slideLayout112.xml"/><Relationship Id="rId14"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image" Target="../media/image37.png"/><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image" Target="../media/image36.png"/><Relationship Id="rId2" Type="http://schemas.openxmlformats.org/officeDocument/2006/relationships/tags" Target="../tags/tag49.xml"/><Relationship Id="rId16" Type="http://schemas.openxmlformats.org/officeDocument/2006/relationships/image" Target="../media/image40.png"/><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image" Target="../media/image35.png"/><Relationship Id="rId5" Type="http://schemas.openxmlformats.org/officeDocument/2006/relationships/tags" Target="../tags/tag52.xml"/><Relationship Id="rId15" Type="http://schemas.openxmlformats.org/officeDocument/2006/relationships/image" Target="../media/image39.png"/><Relationship Id="rId10" Type="http://schemas.openxmlformats.org/officeDocument/2006/relationships/image" Target="../media/image28.png"/><Relationship Id="rId4" Type="http://schemas.openxmlformats.org/officeDocument/2006/relationships/tags" Target="../tags/tag51.xml"/><Relationship Id="rId9" Type="http://schemas.openxmlformats.org/officeDocument/2006/relationships/notesSlide" Target="../notesSlides/notesSlide9.xml"/><Relationship Id="rId14" Type="http://schemas.openxmlformats.org/officeDocument/2006/relationships/image" Target="../media/image38.png"/></Relationships>
</file>

<file path=ppt/slides/_rels/slide14.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3" Type="http://schemas.openxmlformats.org/officeDocument/2006/relationships/tags" Target="../tags/tag57.xml"/><Relationship Id="rId7" Type="http://schemas.openxmlformats.org/officeDocument/2006/relationships/slideLayout" Target="../slideLayouts/slideLayout116.xml"/><Relationship Id="rId12" Type="http://schemas.openxmlformats.org/officeDocument/2006/relationships/image" Target="../media/image45.png"/><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image" Target="../media/image44.png"/><Relationship Id="rId5" Type="http://schemas.openxmlformats.org/officeDocument/2006/relationships/tags" Target="../tags/tag59.xml"/><Relationship Id="rId10" Type="http://schemas.openxmlformats.org/officeDocument/2006/relationships/image" Target="../media/image43.png"/><Relationship Id="rId4" Type="http://schemas.openxmlformats.org/officeDocument/2006/relationships/tags" Target="../tags/tag58.xml"/><Relationship Id="rId9" Type="http://schemas.openxmlformats.org/officeDocument/2006/relationships/image" Target="../media/image42.png"/></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tags" Target="../tags/tag63.xml"/><Relationship Id="rId7" Type="http://schemas.openxmlformats.org/officeDocument/2006/relationships/image" Target="../media/image46.png"/><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slideLayout" Target="../slideLayouts/slideLayout116.xml"/><Relationship Id="rId11" Type="http://schemas.openxmlformats.org/officeDocument/2006/relationships/image" Target="../media/image16.png"/><Relationship Id="rId5" Type="http://schemas.openxmlformats.org/officeDocument/2006/relationships/tags" Target="../tags/tag65.xml"/><Relationship Id="rId10" Type="http://schemas.openxmlformats.org/officeDocument/2006/relationships/image" Target="../media/image48.png"/><Relationship Id="rId4" Type="http://schemas.openxmlformats.org/officeDocument/2006/relationships/tags" Target="../tags/tag64.xml"/><Relationship Id="rId9" Type="http://schemas.openxmlformats.org/officeDocument/2006/relationships/image" Target="../media/image47.png"/></Relationships>
</file>

<file path=ppt/slides/_rels/slide16.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2.png"/><Relationship Id="rId3" Type="http://schemas.openxmlformats.org/officeDocument/2006/relationships/tags" Target="../tags/tag68.xml"/><Relationship Id="rId7" Type="http://schemas.openxmlformats.org/officeDocument/2006/relationships/slideLayout" Target="../slideLayouts/slideLayout116.xml"/><Relationship Id="rId12" Type="http://schemas.openxmlformats.org/officeDocument/2006/relationships/image" Target="../media/image51.pn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image" Target="../media/image50.png"/><Relationship Id="rId5" Type="http://schemas.openxmlformats.org/officeDocument/2006/relationships/tags" Target="../tags/tag70.xml"/><Relationship Id="rId10" Type="http://schemas.openxmlformats.org/officeDocument/2006/relationships/image" Target="../media/image47.png"/><Relationship Id="rId4" Type="http://schemas.openxmlformats.org/officeDocument/2006/relationships/tags" Target="../tags/tag69.xml"/><Relationship Id="rId9" Type="http://schemas.openxmlformats.org/officeDocument/2006/relationships/image" Target="../media/image49.png"/></Relationships>
</file>

<file path=ppt/slides/_rels/slide17.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tags" Target="../tags/tag74.xml"/><Relationship Id="rId7" Type="http://schemas.openxmlformats.org/officeDocument/2006/relationships/image" Target="../media/image53.png"/><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image" Target="../media/image52.png"/><Relationship Id="rId5" Type="http://schemas.openxmlformats.org/officeDocument/2006/relationships/slideLayout" Target="../slideLayouts/slideLayout116.xml"/><Relationship Id="rId4" Type="http://schemas.openxmlformats.org/officeDocument/2006/relationships/tags" Target="../tags/tag75.xml"/><Relationship Id="rId9" Type="http://schemas.openxmlformats.org/officeDocument/2006/relationships/image" Target="../media/image55.png"/></Relationships>
</file>

<file path=ppt/slides/_rels/slide1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Layout" Target="../slideLayouts/slideLayout112.xml"/><Relationship Id="rId1" Type="http://schemas.openxmlformats.org/officeDocument/2006/relationships/tags" Target="../tags/tag76.xml"/></Relationships>
</file>

<file path=ppt/slides/_rels/slide19.xml.rels><?xml version="1.0" encoding="UTF-8" standalone="yes"?>
<Relationships xmlns="http://schemas.openxmlformats.org/package/2006/relationships"><Relationship Id="rId8" Type="http://schemas.openxmlformats.org/officeDocument/2006/relationships/image" Target="../media/image57.jpeg"/><Relationship Id="rId13" Type="http://schemas.openxmlformats.org/officeDocument/2006/relationships/image" Target="../media/image62.png"/><Relationship Id="rId3" Type="http://schemas.openxmlformats.org/officeDocument/2006/relationships/tags" Target="../tags/tag79.xml"/><Relationship Id="rId7" Type="http://schemas.openxmlformats.org/officeDocument/2006/relationships/notesSlide" Target="../notesSlides/notesSlide10.xml"/><Relationship Id="rId12" Type="http://schemas.openxmlformats.org/officeDocument/2006/relationships/image" Target="../media/image61.png"/><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slideLayout" Target="../slideLayouts/slideLayout112.xml"/><Relationship Id="rId11" Type="http://schemas.openxmlformats.org/officeDocument/2006/relationships/image" Target="../media/image60.png"/><Relationship Id="rId5" Type="http://schemas.openxmlformats.org/officeDocument/2006/relationships/tags" Target="../tags/tag81.xml"/><Relationship Id="rId10" Type="http://schemas.openxmlformats.org/officeDocument/2006/relationships/image" Target="../media/image59.png"/><Relationship Id="rId4" Type="http://schemas.openxmlformats.org/officeDocument/2006/relationships/tags" Target="../tags/tag80.xml"/><Relationship Id="rId9" Type="http://schemas.openxmlformats.org/officeDocument/2006/relationships/image" Target="../media/image58.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12.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21.xml.rels><?xml version="1.0" encoding="UTF-8" standalone="yes"?>
<Relationships xmlns="http://schemas.openxmlformats.org/package/2006/relationships"><Relationship Id="rId8" Type="http://schemas.openxmlformats.org/officeDocument/2006/relationships/image" Target="../media/image71.jpeg"/><Relationship Id="rId3" Type="http://schemas.openxmlformats.org/officeDocument/2006/relationships/image" Target="../media/image66.png"/><Relationship Id="rId7" Type="http://schemas.openxmlformats.org/officeDocument/2006/relationships/image" Target="../media/image70.jpeg"/><Relationship Id="rId2" Type="http://schemas.openxmlformats.org/officeDocument/2006/relationships/notesSlide" Target="../notesSlides/notesSlide11.xml"/><Relationship Id="rId1" Type="http://schemas.openxmlformats.org/officeDocument/2006/relationships/slideLayout" Target="../slideLayouts/slideLayout116.xml"/><Relationship Id="rId6" Type="http://schemas.openxmlformats.org/officeDocument/2006/relationships/image" Target="../media/image69.jpeg"/><Relationship Id="rId5" Type="http://schemas.openxmlformats.org/officeDocument/2006/relationships/image" Target="../media/image68.png"/><Relationship Id="rId4" Type="http://schemas.openxmlformats.org/officeDocument/2006/relationships/image" Target="../media/image67.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12.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tags" Target="../tags/tag88.xml"/><Relationship Id="rId7" Type="http://schemas.openxmlformats.org/officeDocument/2006/relationships/image" Target="../media/image74.png"/><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notesSlide" Target="../notesSlides/notesSlide13.xml"/><Relationship Id="rId5" Type="http://schemas.openxmlformats.org/officeDocument/2006/relationships/slideLayout" Target="../slideLayouts/slideLayout112.xml"/><Relationship Id="rId10" Type="http://schemas.openxmlformats.org/officeDocument/2006/relationships/image" Target="../media/image77.png"/><Relationship Id="rId4" Type="http://schemas.openxmlformats.org/officeDocument/2006/relationships/tags" Target="../tags/tag89.xml"/><Relationship Id="rId9" Type="http://schemas.openxmlformats.org/officeDocument/2006/relationships/image" Target="../media/image76.png"/></Relationships>
</file>

<file path=ppt/slides/_rels/slide24.xml.rels><?xml version="1.0" encoding="UTF-8" standalone="yes"?>
<Relationships xmlns="http://schemas.openxmlformats.org/package/2006/relationships"><Relationship Id="rId8" Type="http://schemas.openxmlformats.org/officeDocument/2006/relationships/tags" Target="../tags/tag97.xml"/><Relationship Id="rId13" Type="http://schemas.openxmlformats.org/officeDocument/2006/relationships/image" Target="../media/image78.png"/><Relationship Id="rId18" Type="http://schemas.openxmlformats.org/officeDocument/2006/relationships/image" Target="../media/image83.png"/><Relationship Id="rId3" Type="http://schemas.openxmlformats.org/officeDocument/2006/relationships/tags" Target="../tags/tag92.xml"/><Relationship Id="rId7" Type="http://schemas.openxmlformats.org/officeDocument/2006/relationships/tags" Target="../tags/tag96.xml"/><Relationship Id="rId12" Type="http://schemas.openxmlformats.org/officeDocument/2006/relationships/image" Target="../media/image77.png"/><Relationship Id="rId17" Type="http://schemas.openxmlformats.org/officeDocument/2006/relationships/image" Target="../media/image82.png"/><Relationship Id="rId2" Type="http://schemas.openxmlformats.org/officeDocument/2006/relationships/tags" Target="../tags/tag91.xml"/><Relationship Id="rId16" Type="http://schemas.openxmlformats.org/officeDocument/2006/relationships/image" Target="../media/image81.png"/><Relationship Id="rId20" Type="http://schemas.openxmlformats.org/officeDocument/2006/relationships/image" Target="../media/image85.png"/><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notesSlide" Target="../notesSlides/notesSlide14.xml"/><Relationship Id="rId5" Type="http://schemas.openxmlformats.org/officeDocument/2006/relationships/tags" Target="../tags/tag94.xml"/><Relationship Id="rId15" Type="http://schemas.openxmlformats.org/officeDocument/2006/relationships/image" Target="../media/image80.png"/><Relationship Id="rId10" Type="http://schemas.openxmlformats.org/officeDocument/2006/relationships/slideLayout" Target="../slideLayouts/slideLayout112.xml"/><Relationship Id="rId19" Type="http://schemas.openxmlformats.org/officeDocument/2006/relationships/image" Target="../media/image84.png"/><Relationship Id="rId4" Type="http://schemas.openxmlformats.org/officeDocument/2006/relationships/tags" Target="../tags/tag93.xml"/><Relationship Id="rId9" Type="http://schemas.openxmlformats.org/officeDocument/2006/relationships/tags" Target="../tags/tag98.xml"/><Relationship Id="rId14" Type="http://schemas.openxmlformats.org/officeDocument/2006/relationships/image" Target="../media/image7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12.xml"/><Relationship Id="rId1" Type="http://schemas.openxmlformats.org/officeDocument/2006/relationships/tags" Target="../tags/tag99.xml"/><Relationship Id="rId4" Type="http://schemas.openxmlformats.org/officeDocument/2006/relationships/image" Target="../media/image84.png"/></Relationships>
</file>

<file path=ppt/slides/_rels/slide26.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image" Target="../media/image89.png"/><Relationship Id="rId18" Type="http://schemas.openxmlformats.org/officeDocument/2006/relationships/image" Target="../media/image94.png"/><Relationship Id="rId3" Type="http://schemas.openxmlformats.org/officeDocument/2006/relationships/tags" Target="../tags/tag102.xml"/><Relationship Id="rId7" Type="http://schemas.openxmlformats.org/officeDocument/2006/relationships/tags" Target="../tags/tag106.xml"/><Relationship Id="rId12" Type="http://schemas.openxmlformats.org/officeDocument/2006/relationships/image" Target="../media/image88.wmf"/><Relationship Id="rId17" Type="http://schemas.openxmlformats.org/officeDocument/2006/relationships/image" Target="../media/image93.png"/><Relationship Id="rId2" Type="http://schemas.openxmlformats.org/officeDocument/2006/relationships/tags" Target="../tags/tag101.xml"/><Relationship Id="rId16" Type="http://schemas.openxmlformats.org/officeDocument/2006/relationships/image" Target="../media/image92.png"/><Relationship Id="rId1" Type="http://schemas.openxmlformats.org/officeDocument/2006/relationships/tags" Target="../tags/tag100.xml"/><Relationship Id="rId6" Type="http://schemas.openxmlformats.org/officeDocument/2006/relationships/tags" Target="../tags/tag105.xml"/><Relationship Id="rId11" Type="http://schemas.openxmlformats.org/officeDocument/2006/relationships/image" Target="../media/image87.wmf"/><Relationship Id="rId5" Type="http://schemas.openxmlformats.org/officeDocument/2006/relationships/tags" Target="../tags/tag104.xml"/><Relationship Id="rId15" Type="http://schemas.openxmlformats.org/officeDocument/2006/relationships/image" Target="../media/image91.png"/><Relationship Id="rId10" Type="http://schemas.openxmlformats.org/officeDocument/2006/relationships/image" Target="../media/image86.wmf"/><Relationship Id="rId19" Type="http://schemas.openxmlformats.org/officeDocument/2006/relationships/image" Target="../media/image95.png"/><Relationship Id="rId4" Type="http://schemas.openxmlformats.org/officeDocument/2006/relationships/tags" Target="../tags/tag103.xml"/><Relationship Id="rId9" Type="http://schemas.openxmlformats.org/officeDocument/2006/relationships/notesSlide" Target="../notesSlides/notesSlide16.xml"/><Relationship Id="rId14" Type="http://schemas.openxmlformats.org/officeDocument/2006/relationships/image" Target="../media/image90.png"/></Relationships>
</file>

<file path=ppt/slides/_rels/slide27.xml.rels><?xml version="1.0" encoding="UTF-8" standalone="yes"?>
<Relationships xmlns="http://schemas.openxmlformats.org/package/2006/relationships"><Relationship Id="rId8" Type="http://schemas.openxmlformats.org/officeDocument/2006/relationships/image" Target="../media/image86.wmf"/><Relationship Id="rId13" Type="http://schemas.openxmlformats.org/officeDocument/2006/relationships/image" Target="../media/image100.png"/><Relationship Id="rId3" Type="http://schemas.openxmlformats.org/officeDocument/2006/relationships/tags" Target="../tags/tag109.xml"/><Relationship Id="rId7" Type="http://schemas.openxmlformats.org/officeDocument/2006/relationships/notesSlide" Target="../notesSlides/notesSlide17.xml"/><Relationship Id="rId12" Type="http://schemas.openxmlformats.org/officeDocument/2006/relationships/image" Target="../media/image99.png"/><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slideLayout" Target="../slideLayouts/slideLayout116.xml"/><Relationship Id="rId11" Type="http://schemas.openxmlformats.org/officeDocument/2006/relationships/image" Target="../media/image98.png"/><Relationship Id="rId5" Type="http://schemas.openxmlformats.org/officeDocument/2006/relationships/tags" Target="../tags/tag111.xml"/><Relationship Id="rId10" Type="http://schemas.openxmlformats.org/officeDocument/2006/relationships/image" Target="../media/image97.png"/><Relationship Id="rId4" Type="http://schemas.openxmlformats.org/officeDocument/2006/relationships/tags" Target="../tags/tag110.xml"/><Relationship Id="rId9" Type="http://schemas.openxmlformats.org/officeDocument/2006/relationships/image" Target="../media/image96.png"/></Relationships>
</file>

<file path=ppt/slides/_rels/slide28.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tags" Target="../tags/tag114.xml"/><Relationship Id="rId7" Type="http://schemas.openxmlformats.org/officeDocument/2006/relationships/image" Target="../media/image96.png"/><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image" Target="../media/image87.wmf"/><Relationship Id="rId5" Type="http://schemas.openxmlformats.org/officeDocument/2006/relationships/notesSlide" Target="../notesSlides/notesSlide18.xml"/><Relationship Id="rId4" Type="http://schemas.openxmlformats.org/officeDocument/2006/relationships/slideLayout" Target="../slideLayouts/slideLayout116.xml"/><Relationship Id="rId9" Type="http://schemas.openxmlformats.org/officeDocument/2006/relationships/image" Target="../media/image10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2.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12.xml"/><Relationship Id="rId7" Type="http://schemas.openxmlformats.org/officeDocument/2006/relationships/image" Target="../media/image104.png"/><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image" Target="../media/image103.png"/><Relationship Id="rId5" Type="http://schemas.openxmlformats.org/officeDocument/2006/relationships/image" Target="../media/image86.wmf"/><Relationship Id="rId4" Type="http://schemas.openxmlformats.org/officeDocument/2006/relationships/notesSlide" Target="../notesSlides/notesSlide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2.xml"/></Relationships>
</file>

<file path=ppt/slides/_rels/slide33.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22.xml"/><Relationship Id="rId1" Type="http://schemas.openxmlformats.org/officeDocument/2006/relationships/slideLayout" Target="../slideLayouts/slideLayout112.xml"/></Relationships>
</file>

<file path=ppt/slides/_rels/slide34.x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slideLayout" Target="../slideLayouts/slideLayout116.xml"/></Relationships>
</file>

<file path=ppt/slides/_rels/slide35.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notesSlide" Target="../notesSlides/notesSlide23.xml"/><Relationship Id="rId7" Type="http://schemas.openxmlformats.org/officeDocument/2006/relationships/image" Target="../media/image109.wmf"/><Relationship Id="rId2" Type="http://schemas.openxmlformats.org/officeDocument/2006/relationships/slideLayout" Target="../slideLayouts/slideLayout1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08.emf"/><Relationship Id="rId10" Type="http://schemas.openxmlformats.org/officeDocument/2006/relationships/image" Target="../media/image110.emf"/><Relationship Id="rId4" Type="http://schemas.openxmlformats.org/officeDocument/2006/relationships/oleObject" Target="../embeddings/oleObject1.bin"/><Relationship Id="rId9" Type="http://schemas.openxmlformats.org/officeDocument/2006/relationships/oleObject" Target="../embeddings/oleObject3.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17.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16.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6.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5.xml"/><Relationship Id="rId7" Type="http://schemas.openxmlformats.org/officeDocument/2006/relationships/image" Target="../media/image13.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notesSlide" Target="../notesSlides/notesSlide6.xml"/><Relationship Id="rId5" Type="http://schemas.openxmlformats.org/officeDocument/2006/relationships/slideLayout" Target="../slideLayouts/slideLayout112.xml"/><Relationship Id="rId10" Type="http://schemas.openxmlformats.org/officeDocument/2006/relationships/image" Target="../media/image16.png"/><Relationship Id="rId4" Type="http://schemas.openxmlformats.org/officeDocument/2006/relationships/tags" Target="../tags/tag6.xml"/><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9.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tags" Target="../tags/tag9.xml"/><Relationship Id="rId21" Type="http://schemas.openxmlformats.org/officeDocument/2006/relationships/image" Target="../media/image25.png"/><Relationship Id="rId7" Type="http://schemas.openxmlformats.org/officeDocument/2006/relationships/tags" Target="../tags/tag13.xml"/><Relationship Id="rId12" Type="http://schemas.openxmlformats.org/officeDocument/2006/relationships/notesSlide" Target="../notesSlides/notesSlide7.xml"/><Relationship Id="rId17" Type="http://schemas.openxmlformats.org/officeDocument/2006/relationships/image" Target="../media/image21.png"/><Relationship Id="rId2" Type="http://schemas.openxmlformats.org/officeDocument/2006/relationships/tags" Target="../tags/tag8.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slideLayout" Target="../slideLayouts/slideLayout112.xml"/><Relationship Id="rId5" Type="http://schemas.openxmlformats.org/officeDocument/2006/relationships/tags" Target="../tags/tag11.xml"/><Relationship Id="rId15" Type="http://schemas.openxmlformats.org/officeDocument/2006/relationships/image" Target="../media/image19.png"/><Relationship Id="rId10" Type="http://schemas.openxmlformats.org/officeDocument/2006/relationships/tags" Target="../tags/tag16.xml"/><Relationship Id="rId19" Type="http://schemas.openxmlformats.org/officeDocument/2006/relationships/image" Target="../media/image23.png"/><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image" Target="../media/image18.png"/><Relationship Id="rId22"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5"/>
          <p:cNvSpPr>
            <a:spLocks noGrp="1" noChangeArrowheads="1"/>
          </p:cNvSpPr>
          <p:nvPr>
            <p:ph type="subTitle" idx="1"/>
          </p:nvPr>
        </p:nvSpPr>
        <p:spPr>
          <a:xfrm>
            <a:off x="1219200" y="2895600"/>
            <a:ext cx="5181600" cy="3309815"/>
          </a:xfrm>
        </p:spPr>
        <p:txBody>
          <a:bodyPr/>
          <a:lstStyle/>
          <a:p>
            <a:r>
              <a:rPr lang="en-US" sz="2800" dirty="0" smtClean="0"/>
              <a:t>Using direct fluid feedback rather than indirect computer feedback to control flows</a:t>
            </a:r>
          </a:p>
          <a:p>
            <a:endParaRPr lang="en-US" sz="2800" dirty="0" smtClean="0"/>
          </a:p>
          <a:p>
            <a:r>
              <a:rPr lang="en-US" sz="2800" dirty="0" smtClean="0"/>
              <a:t>In which Changes in Kinetic Energy BECOMES SIGNIFICANT</a:t>
            </a:r>
          </a:p>
          <a:p>
            <a:r>
              <a:rPr lang="en-US" sz="2800" dirty="0" smtClean="0"/>
              <a:t>(Thanks to A.A. Milne)</a:t>
            </a:r>
          </a:p>
        </p:txBody>
      </p:sp>
      <p:sp>
        <p:nvSpPr>
          <p:cNvPr id="76804" name="Rectangle 4"/>
          <p:cNvSpPr>
            <a:spLocks noGrp="1" noChangeArrowheads="1"/>
          </p:cNvSpPr>
          <p:nvPr>
            <p:ph type="title"/>
          </p:nvPr>
        </p:nvSpPr>
        <p:spPr/>
        <p:txBody>
          <a:bodyPr/>
          <a:lstStyle/>
          <a:p>
            <a:r>
              <a:rPr lang="en-US" dirty="0" smtClean="0"/>
              <a:t>Inlet and Outlet Manifolds and Plant Hydraulics</a:t>
            </a:r>
          </a:p>
        </p:txBody>
      </p:sp>
      <p:pic>
        <p:nvPicPr>
          <p:cNvPr id="5" name="Content Placeholder 3" descr="channel and manifold.png"/>
          <p:cNvPicPr>
            <a:picLocks noChangeAspect="1"/>
          </p:cNvPicPr>
          <p:nvPr/>
        </p:nvPicPr>
        <p:blipFill>
          <a:blip r:embed="rId3" cstate="print">
            <a:clrChange>
              <a:clrFrom>
                <a:srgbClr val="FFFFFF"/>
              </a:clrFrom>
              <a:clrTo>
                <a:srgbClr val="FFFFFF">
                  <a:alpha val="0"/>
                </a:srgbClr>
              </a:clrTo>
            </a:clrChange>
          </a:blip>
          <a:srcRect l="16028" t="9778" r="54735" b="17111"/>
          <a:stretch>
            <a:fillRect/>
          </a:stretch>
        </p:blipFill>
        <p:spPr bwMode="auto">
          <a:xfrm rot="16200000">
            <a:off x="1628452" y="47948"/>
            <a:ext cx="1239844" cy="4039548"/>
          </a:xfrm>
          <a:prstGeom prst="rect">
            <a:avLst/>
          </a:prstGeom>
          <a:noFill/>
          <a:ln w="9525">
            <a:noFill/>
            <a:miter lim="800000"/>
            <a:headEnd/>
            <a:tailEnd/>
          </a:ln>
          <a:effectLst/>
        </p:spPr>
      </p:pic>
      <p:pic>
        <p:nvPicPr>
          <p:cNvPr id="6" name="Picture 2" descr="C:\Documents and Settings\mw24\Desktop\Cuatro Comunidades Sed tank\DSC01959.JPG"/>
          <p:cNvPicPr>
            <a:picLocks noChangeAspect="1" noChangeArrowheads="1"/>
          </p:cNvPicPr>
          <p:nvPr/>
        </p:nvPicPr>
        <p:blipFill>
          <a:blip r:embed="rId4" cstate="print"/>
          <a:srcRect l="5671" r="51799"/>
          <a:stretch>
            <a:fillRect/>
          </a:stretch>
        </p:blipFill>
        <p:spPr bwMode="auto">
          <a:xfrm>
            <a:off x="6629400" y="3048000"/>
            <a:ext cx="2074103" cy="3657600"/>
          </a:xfrm>
          <a:prstGeom prst="rect">
            <a:avLst/>
          </a:prstGeom>
          <a:noFill/>
        </p:spPr>
      </p:pic>
      <p:pic>
        <p:nvPicPr>
          <p:cNvPr id="7" name="Picture 6" descr="2 sed plant elevation view.png"/>
          <p:cNvPicPr>
            <a:picLocks noChangeAspect="1"/>
          </p:cNvPicPr>
          <p:nvPr/>
        </p:nvPicPr>
        <p:blipFill>
          <a:blip r:embed="rId5" cstate="print">
            <a:clrChange>
              <a:clrFrom>
                <a:srgbClr val="FFFFFF"/>
              </a:clrFrom>
              <a:clrTo>
                <a:srgbClr val="FFFFFF">
                  <a:alpha val="0"/>
                </a:srgbClr>
              </a:clrTo>
            </a:clrChange>
            <a:lum bright="-77000" contrast="70000"/>
          </a:blip>
          <a:srcRect t="11985" r="38110" b="11111"/>
          <a:stretch>
            <a:fillRect/>
          </a:stretch>
        </p:blipFill>
        <p:spPr>
          <a:xfrm rot="16200000">
            <a:off x="6913995" y="706006"/>
            <a:ext cx="1412010" cy="2285999"/>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noFill/>
          <a:ln/>
        </p:spPr>
        <p:txBody>
          <a:bodyPr/>
          <a:lstStyle/>
          <a:p>
            <a:r>
              <a:rPr lang="en-US" dirty="0" smtClean="0"/>
              <a:t>Flow distribution between ports in an inlet manifold</a:t>
            </a:r>
          </a:p>
        </p:txBody>
      </p:sp>
      <p:sp>
        <p:nvSpPr>
          <p:cNvPr id="154627" name="Rectangle 3"/>
          <p:cNvSpPr>
            <a:spLocks noGrp="1" noChangeArrowheads="1"/>
          </p:cNvSpPr>
          <p:nvPr>
            <p:ph idx="1"/>
          </p:nvPr>
        </p:nvSpPr>
        <p:spPr>
          <a:xfrm>
            <a:off x="457200" y="1600200"/>
            <a:ext cx="3581400" cy="2514600"/>
          </a:xfrm>
        </p:spPr>
        <p:txBody>
          <a:bodyPr/>
          <a:lstStyle/>
          <a:p>
            <a:pPr>
              <a:lnSpc>
                <a:spcPct val="80000"/>
              </a:lnSpc>
            </a:pPr>
            <a:r>
              <a:rPr lang="en-US" sz="2000" dirty="0" smtClean="0"/>
              <a:t>Which port is going to get the most flow?</a:t>
            </a:r>
          </a:p>
          <a:p>
            <a:pPr>
              <a:lnSpc>
                <a:spcPct val="80000"/>
              </a:lnSpc>
            </a:pPr>
            <a:r>
              <a:rPr lang="en-US" sz="2000" dirty="0" smtClean="0"/>
              <a:t>There is a very gradual flow expansion!</a:t>
            </a:r>
          </a:p>
          <a:p>
            <a:pPr>
              <a:lnSpc>
                <a:spcPct val="80000"/>
              </a:lnSpc>
            </a:pPr>
            <a:r>
              <a:rPr lang="en-US" sz="2000" dirty="0" smtClean="0"/>
              <a:t>The water is being stopped by pressure on the end cap</a:t>
            </a:r>
          </a:p>
          <a:p>
            <a:pPr>
              <a:lnSpc>
                <a:spcPct val="80000"/>
              </a:lnSpc>
            </a:pPr>
            <a:r>
              <a:rPr lang="en-US" sz="2000" dirty="0" smtClean="0"/>
              <a:t>Where is the manifold pressure highest?</a:t>
            </a:r>
          </a:p>
        </p:txBody>
      </p:sp>
      <p:grpSp>
        <p:nvGrpSpPr>
          <p:cNvPr id="154628" name="Group 24"/>
          <p:cNvGrpSpPr>
            <a:grpSpLocks/>
          </p:cNvGrpSpPr>
          <p:nvPr/>
        </p:nvGrpSpPr>
        <p:grpSpPr bwMode="auto">
          <a:xfrm>
            <a:off x="838200" y="5041105"/>
            <a:ext cx="7713663" cy="1727200"/>
            <a:chOff x="2564" y="2924"/>
            <a:chExt cx="2928" cy="1088"/>
          </a:xfrm>
        </p:grpSpPr>
        <p:sp>
          <p:nvSpPr>
            <p:cNvPr id="154629"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54630"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154634" name="Group 26"/>
          <p:cNvGrpSpPr>
            <a:grpSpLocks/>
          </p:cNvGrpSpPr>
          <p:nvPr/>
        </p:nvGrpSpPr>
        <p:grpSpPr bwMode="auto">
          <a:xfrm>
            <a:off x="5645150" y="4599780"/>
            <a:ext cx="658813" cy="717550"/>
            <a:chOff x="6248400" y="4267200"/>
            <a:chExt cx="659199" cy="717550"/>
          </a:xfrm>
        </p:grpSpPr>
        <p:sp>
          <p:nvSpPr>
            <p:cNvPr id="154635"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6" name="TextBox 28"/>
            <p:cNvSpPr txBox="1">
              <a:spLocks noChangeArrowheads="1"/>
            </p:cNvSpPr>
            <p:nvPr/>
          </p:nvSpPr>
          <p:spPr bwMode="auto">
            <a:xfrm>
              <a:off x="6248400" y="4267200"/>
              <a:ext cx="659199" cy="519113"/>
            </a:xfrm>
            <a:prstGeom prst="rect">
              <a:avLst/>
            </a:prstGeom>
            <a:noFill/>
            <a:ln w="9525">
              <a:noFill/>
              <a:miter lim="800000"/>
              <a:headEnd/>
              <a:tailEnd/>
            </a:ln>
          </p:spPr>
          <p:txBody>
            <a:bodyPr wrap="none">
              <a:spAutoFit/>
            </a:bodyPr>
            <a:lstStyle/>
            <a:p>
              <a:r>
                <a:rPr lang="en-US"/>
                <a:t>n-1</a:t>
              </a:r>
            </a:p>
          </p:txBody>
        </p:sp>
      </p:grpSp>
      <p:grpSp>
        <p:nvGrpSpPr>
          <p:cNvPr id="154637" name="Group 29"/>
          <p:cNvGrpSpPr>
            <a:grpSpLocks/>
          </p:cNvGrpSpPr>
          <p:nvPr/>
        </p:nvGrpSpPr>
        <p:grpSpPr bwMode="auto">
          <a:xfrm>
            <a:off x="3565525" y="4599780"/>
            <a:ext cx="379413" cy="717550"/>
            <a:chOff x="4495800" y="4267200"/>
            <a:chExt cx="379413" cy="717550"/>
          </a:xfrm>
        </p:grpSpPr>
        <p:sp>
          <p:nvSpPr>
            <p:cNvPr id="154638"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9" name="TextBox 31"/>
            <p:cNvSpPr txBox="1">
              <a:spLocks noChangeArrowheads="1"/>
            </p:cNvSpPr>
            <p:nvPr/>
          </p:nvSpPr>
          <p:spPr bwMode="auto">
            <a:xfrm>
              <a:off x="4513263" y="4267200"/>
              <a:ext cx="361950" cy="519113"/>
            </a:xfrm>
            <a:prstGeom prst="rect">
              <a:avLst/>
            </a:prstGeom>
            <a:noFill/>
            <a:ln w="9525">
              <a:noFill/>
              <a:miter lim="800000"/>
              <a:headEnd/>
              <a:tailEnd/>
            </a:ln>
          </p:spPr>
          <p:txBody>
            <a:bodyPr wrap="none">
              <a:spAutoFit/>
            </a:bodyPr>
            <a:lstStyle/>
            <a:p>
              <a:r>
                <a:rPr lang="en-US"/>
                <a:t>2</a:t>
              </a:r>
            </a:p>
          </p:txBody>
        </p:sp>
      </p:grpSp>
      <p:grpSp>
        <p:nvGrpSpPr>
          <p:cNvPr id="154640" name="Group 32"/>
          <p:cNvGrpSpPr>
            <a:grpSpLocks/>
          </p:cNvGrpSpPr>
          <p:nvPr/>
        </p:nvGrpSpPr>
        <p:grpSpPr bwMode="auto">
          <a:xfrm>
            <a:off x="7985125" y="4599780"/>
            <a:ext cx="379413" cy="717550"/>
            <a:chOff x="7924800" y="4267200"/>
            <a:chExt cx="379413" cy="717550"/>
          </a:xfrm>
        </p:grpSpPr>
        <p:sp>
          <p:nvSpPr>
            <p:cNvPr id="154641"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42"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a:t>n</a:t>
              </a:r>
            </a:p>
          </p:txBody>
        </p:sp>
      </p:grpSp>
      <p:sp>
        <p:nvSpPr>
          <p:cNvPr id="154643"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sp>
        <p:nvSpPr>
          <p:cNvPr id="154649" name="Line 25"/>
          <p:cNvSpPr>
            <a:spLocks noChangeShapeType="1"/>
          </p:cNvSpPr>
          <p:nvPr/>
        </p:nvSpPr>
        <p:spPr bwMode="auto">
          <a:xfrm>
            <a:off x="1431925" y="5971380"/>
            <a:ext cx="6096000" cy="0"/>
          </a:xfrm>
          <a:prstGeom prst="line">
            <a:avLst/>
          </a:prstGeom>
          <a:noFill/>
          <a:ln w="38100">
            <a:solidFill>
              <a:schemeClr val="tx1"/>
            </a:solidFill>
            <a:round/>
            <a:headEnd type="none" w="lg" len="med"/>
            <a:tailEnd type="triangle" w="lg" len="med"/>
          </a:ln>
          <a:effectLst/>
        </p:spPr>
        <p:txBody>
          <a:bodyPr wrap="none" anchor="ctr">
            <a:spAutoFit/>
          </a:bodyPr>
          <a:lstStyle/>
          <a:p>
            <a:endParaRPr lang="en-US"/>
          </a:p>
        </p:txBody>
      </p:sp>
      <p:grpSp>
        <p:nvGrpSpPr>
          <p:cNvPr id="154650" name="Group 26"/>
          <p:cNvGrpSpPr>
            <a:grpSpLocks/>
          </p:cNvGrpSpPr>
          <p:nvPr/>
        </p:nvGrpSpPr>
        <p:grpSpPr bwMode="auto">
          <a:xfrm>
            <a:off x="1355725" y="4599780"/>
            <a:ext cx="361950" cy="717550"/>
            <a:chOff x="854" y="2842"/>
            <a:chExt cx="228" cy="452"/>
          </a:xfrm>
        </p:grpSpPr>
        <p:sp>
          <p:nvSpPr>
            <p:cNvPr id="154633"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2" name="TextBox 24"/>
            <p:cNvSpPr txBox="1">
              <a:spLocks noChangeArrowheads="1"/>
            </p:cNvSpPr>
            <p:nvPr/>
          </p:nvSpPr>
          <p:spPr bwMode="auto">
            <a:xfrm>
              <a:off x="854" y="2842"/>
              <a:ext cx="228" cy="327"/>
            </a:xfrm>
            <a:prstGeom prst="rect">
              <a:avLst/>
            </a:prstGeom>
            <a:noFill/>
            <a:ln w="9525">
              <a:noFill/>
              <a:miter lim="800000"/>
              <a:headEnd/>
              <a:tailEnd/>
            </a:ln>
          </p:spPr>
          <p:txBody>
            <a:bodyPr wrap="none">
              <a:spAutoFit/>
            </a:bodyPr>
            <a:lstStyle/>
            <a:p>
              <a:r>
                <a:rPr lang="en-US"/>
                <a:t>1</a:t>
              </a:r>
            </a:p>
          </p:txBody>
        </p:sp>
      </p:grpSp>
      <p:grpSp>
        <p:nvGrpSpPr>
          <p:cNvPr id="154644" name="Group 36"/>
          <p:cNvGrpSpPr>
            <a:grpSpLocks/>
          </p:cNvGrpSpPr>
          <p:nvPr/>
        </p:nvGrpSpPr>
        <p:grpSpPr bwMode="auto">
          <a:xfrm rot="10800000" flipV="1">
            <a:off x="1447800" y="4980780"/>
            <a:ext cx="6630988" cy="382588"/>
            <a:chOff x="1446211" y="4114006"/>
            <a:chExt cx="6630988" cy="915988"/>
          </a:xfrm>
        </p:grpSpPr>
        <p:cxnSp>
          <p:nvCxnSpPr>
            <p:cNvPr id="154645"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154646"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154647"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154648"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 name="Lightning Bolt 1"/>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7" name="Lightning Bolt 26"/>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46" name="Left Brace 45"/>
          <p:cNvSpPr/>
          <p:nvPr/>
        </p:nvSpPr>
        <p:spPr bwMode="auto">
          <a:xfrm rot="16200000" flipH="1">
            <a:off x="4829076" y="1347543"/>
            <a:ext cx="133748" cy="871109"/>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cxnSp>
        <p:nvCxnSpPr>
          <p:cNvPr id="17" name="Straight Arrow Connector 16"/>
          <p:cNvCxnSpPr>
            <a:endCxn id="154632" idx="1"/>
          </p:cNvCxnSpPr>
          <p:nvPr/>
        </p:nvCxnSpPr>
        <p:spPr bwMode="auto">
          <a:xfrm>
            <a:off x="1156494" y="4762868"/>
            <a:ext cx="199231" cy="9646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7" name="Picture 6"/>
          <p:cNvPicPr>
            <a:picLocks noChangeAspect="1"/>
          </p:cNvPicPr>
          <p:nvPr>
            <p:custDataLst>
              <p:tags r:id="rId1"/>
            </p:custDataLst>
          </p:nvPr>
        </p:nvPicPr>
        <p:blipFill>
          <a:blip r:embed="rId17" cstate="print">
            <a:extLst>
              <a:ext uri="{28A0092B-C50C-407E-A947-70E740481C1C}">
                <a14:useLocalDpi xmlns:a14="http://schemas.microsoft.com/office/drawing/2010/main" val="0"/>
              </a:ext>
            </a:extLst>
          </a:blip>
          <a:stretch>
            <a:fillRect/>
          </a:stretch>
        </p:blipFill>
        <p:spPr>
          <a:xfrm>
            <a:off x="7307460" y="741025"/>
            <a:ext cx="1355330" cy="486529"/>
          </a:xfrm>
          <a:prstGeom prst="rect">
            <a:avLst/>
          </a:prstGeom>
        </p:spPr>
      </p:pic>
      <p:pic>
        <p:nvPicPr>
          <p:cNvPr id="61" name="Picture 60"/>
          <p:cNvPicPr>
            <a:picLocks noChangeAspect="1"/>
          </p:cNvPicPr>
          <p:nvPr>
            <p:custDataLst>
              <p:tags r:id="rId2"/>
            </p:custDataLst>
          </p:nvPr>
        </p:nvPicPr>
        <p:blipFill>
          <a:blip r:embed="rId18" cstate="print">
            <a:extLst>
              <a:ext uri="{28A0092B-C50C-407E-A947-70E740481C1C}">
                <a14:useLocalDpi xmlns:a14="http://schemas.microsoft.com/office/drawing/2010/main" val="0"/>
              </a:ext>
            </a:extLst>
          </a:blip>
          <a:stretch>
            <a:fillRect/>
          </a:stretch>
        </p:blipFill>
        <p:spPr>
          <a:xfrm>
            <a:off x="4463745" y="1843380"/>
            <a:ext cx="4495881" cy="424166"/>
          </a:xfrm>
          <a:prstGeom prst="rect">
            <a:avLst/>
          </a:prstGeom>
        </p:spPr>
      </p:pic>
      <p:pic>
        <p:nvPicPr>
          <p:cNvPr id="50" name="Picture 49"/>
          <p:cNvPicPr>
            <a:picLocks noChangeAspect="1"/>
          </p:cNvPicPr>
          <p:nvPr>
            <p:custDataLst>
              <p:tags r:id="rId3"/>
            </p:custDataLst>
          </p:nvPr>
        </p:nvPicPr>
        <p:blipFill>
          <a:blip r:embed="rId19" cstate="print">
            <a:extLst>
              <a:ext uri="{28A0092B-C50C-407E-A947-70E740481C1C}">
                <a14:useLocalDpi xmlns:a14="http://schemas.microsoft.com/office/drawing/2010/main" val="0"/>
              </a:ext>
            </a:extLst>
          </a:blip>
          <a:stretch>
            <a:fillRect/>
          </a:stretch>
        </p:blipFill>
        <p:spPr>
          <a:xfrm>
            <a:off x="4782400" y="1506317"/>
            <a:ext cx="461050" cy="241503"/>
          </a:xfrm>
          <a:prstGeom prst="rect">
            <a:avLst/>
          </a:prstGeom>
        </p:spPr>
      </p:pic>
      <p:pic>
        <p:nvPicPr>
          <p:cNvPr id="154654" name="Picture 154653"/>
          <p:cNvPicPr>
            <a:picLocks noChangeAspect="1"/>
          </p:cNvPicPr>
          <p:nvPr>
            <p:custDataLst>
              <p:tags r:id="rId4"/>
            </p:custDataLst>
          </p:nvPr>
        </p:nvPicPr>
        <p:blipFill>
          <a:blip r:embed="rId20" cstate="print">
            <a:extLst>
              <a:ext uri="{28A0092B-C50C-407E-A947-70E740481C1C}">
                <a14:useLocalDpi xmlns:a14="http://schemas.microsoft.com/office/drawing/2010/main" val="0"/>
              </a:ext>
            </a:extLst>
          </a:blip>
          <a:stretch>
            <a:fillRect/>
          </a:stretch>
        </p:blipFill>
        <p:spPr>
          <a:xfrm>
            <a:off x="1839571" y="5704502"/>
            <a:ext cx="1230956" cy="495674"/>
          </a:xfrm>
          <a:prstGeom prst="rect">
            <a:avLst/>
          </a:prstGeom>
          <a:solidFill>
            <a:schemeClr val="bg1"/>
          </a:solidFill>
        </p:spPr>
      </p:pic>
      <p:pic>
        <p:nvPicPr>
          <p:cNvPr id="154652" name="Picture 154651"/>
          <p:cNvPicPr>
            <a:picLocks noChangeAspect="1"/>
          </p:cNvPicPr>
          <p:nvPr>
            <p:custDataLst>
              <p:tags r:id="rId5"/>
            </p:custDataLst>
          </p:nvPr>
        </p:nvPicPr>
        <p:blipFill>
          <a:blip r:embed="rId21"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pic>
        <p:nvPicPr>
          <p:cNvPr id="19" name="Picture 18"/>
          <p:cNvPicPr>
            <a:picLocks noChangeAspect="1"/>
          </p:cNvPicPr>
          <p:nvPr>
            <p:custDataLst>
              <p:tags r:id="rId6"/>
            </p:custDataLst>
          </p:nvPr>
        </p:nvPicPr>
        <p:blipFill>
          <a:blip r:embed="rId22" cstate="print">
            <a:extLst>
              <a:ext uri="{28A0092B-C50C-407E-A947-70E740481C1C}">
                <a14:useLocalDpi xmlns:a14="http://schemas.microsoft.com/office/drawing/2010/main" val="0"/>
              </a:ext>
            </a:extLst>
          </a:blip>
          <a:stretch>
            <a:fillRect/>
          </a:stretch>
        </p:blipFill>
        <p:spPr>
          <a:xfrm>
            <a:off x="1246242" y="4293991"/>
            <a:ext cx="466409" cy="288991"/>
          </a:xfrm>
          <a:prstGeom prst="rect">
            <a:avLst/>
          </a:prstGeom>
        </p:spPr>
      </p:pic>
      <p:pic>
        <p:nvPicPr>
          <p:cNvPr id="20" name="Picture 19"/>
          <p:cNvPicPr>
            <a:picLocks noChangeAspect="1"/>
          </p:cNvPicPr>
          <p:nvPr>
            <p:custDataLst>
              <p:tags r:id="rId7"/>
            </p:custDataLst>
          </p:nvPr>
        </p:nvPicPr>
        <p:blipFill>
          <a:blip r:embed="rId23" cstate="print">
            <a:extLst>
              <a:ext uri="{28A0092B-C50C-407E-A947-70E740481C1C}">
                <a14:useLocalDpi xmlns:a14="http://schemas.microsoft.com/office/drawing/2010/main" val="0"/>
              </a:ext>
            </a:extLst>
          </a:blip>
          <a:stretch>
            <a:fillRect/>
          </a:stretch>
        </p:blipFill>
        <p:spPr>
          <a:xfrm>
            <a:off x="3487818" y="4336546"/>
            <a:ext cx="471896" cy="288991"/>
          </a:xfrm>
          <a:prstGeom prst="rect">
            <a:avLst/>
          </a:prstGeom>
        </p:spPr>
      </p:pic>
      <p:pic>
        <p:nvPicPr>
          <p:cNvPr id="21" name="Picture 20"/>
          <p:cNvPicPr>
            <a:picLocks noChangeAspect="1"/>
          </p:cNvPicPr>
          <p:nvPr>
            <p:custDataLst>
              <p:tags r:id="rId8"/>
            </p:custDataLst>
          </p:nvPr>
        </p:nvPicPr>
        <p:blipFill>
          <a:blip r:embed="rId24" cstate="print">
            <a:extLst>
              <a:ext uri="{28A0092B-C50C-407E-A947-70E740481C1C}">
                <a14:useLocalDpi xmlns:a14="http://schemas.microsoft.com/office/drawing/2010/main" val="0"/>
              </a:ext>
            </a:extLst>
          </a:blip>
          <a:stretch>
            <a:fillRect/>
          </a:stretch>
        </p:blipFill>
        <p:spPr>
          <a:xfrm>
            <a:off x="7917780" y="4323327"/>
            <a:ext cx="502990" cy="290820"/>
          </a:xfrm>
          <a:prstGeom prst="rect">
            <a:avLst/>
          </a:prstGeom>
        </p:spPr>
      </p:pic>
      <p:pic>
        <p:nvPicPr>
          <p:cNvPr id="62" name="Picture 61"/>
          <p:cNvPicPr>
            <a:picLocks noChangeAspect="1"/>
          </p:cNvPicPr>
          <p:nvPr>
            <p:custDataLst>
              <p:tags r:id="rId9"/>
            </p:custDataLst>
          </p:nvPr>
        </p:nvPicPr>
        <p:blipFill>
          <a:blip r:embed="rId25" cstate="print">
            <a:extLst>
              <a:ext uri="{28A0092B-C50C-407E-A947-70E740481C1C}">
                <a14:useLocalDpi xmlns:a14="http://schemas.microsoft.com/office/drawing/2010/main" val="0"/>
              </a:ext>
            </a:extLst>
          </a:blip>
          <a:stretch>
            <a:fillRect/>
          </a:stretch>
        </p:blipFill>
        <p:spPr>
          <a:xfrm>
            <a:off x="4453270" y="2408497"/>
            <a:ext cx="4142808" cy="541400"/>
          </a:xfrm>
          <a:prstGeom prst="rect">
            <a:avLst/>
          </a:prstGeom>
        </p:spPr>
      </p:pic>
      <p:pic>
        <p:nvPicPr>
          <p:cNvPr id="63" name="Picture 62"/>
          <p:cNvPicPr>
            <a:picLocks noChangeAspect="1"/>
          </p:cNvPicPr>
          <p:nvPr>
            <p:custDataLst>
              <p:tags r:id="rId10"/>
            </p:custDataLst>
          </p:nvPr>
        </p:nvPicPr>
        <p:blipFill>
          <a:blip r:embed="rId26" cstate="print">
            <a:extLst>
              <a:ext uri="{28A0092B-C50C-407E-A947-70E740481C1C}">
                <a14:useLocalDpi xmlns:a14="http://schemas.microsoft.com/office/drawing/2010/main" val="0"/>
              </a:ext>
            </a:extLst>
          </a:blip>
          <a:stretch>
            <a:fillRect/>
          </a:stretch>
        </p:blipFill>
        <p:spPr>
          <a:xfrm>
            <a:off x="4533900" y="3268600"/>
            <a:ext cx="3274006" cy="541400"/>
          </a:xfrm>
          <a:prstGeom prst="rect">
            <a:avLst/>
          </a:prstGeom>
        </p:spPr>
      </p:pic>
      <p:pic>
        <p:nvPicPr>
          <p:cNvPr id="154624" name="Picture 154623"/>
          <p:cNvPicPr>
            <a:picLocks noChangeAspect="1"/>
          </p:cNvPicPr>
          <p:nvPr>
            <p:custDataLst>
              <p:tags r:id="rId11"/>
            </p:custDataLst>
          </p:nvPr>
        </p:nvPicPr>
        <p:blipFill>
          <a:blip r:embed="rId27" cstate="print">
            <a:extLst>
              <a:ext uri="{28A0092B-C50C-407E-A947-70E740481C1C}">
                <a14:useLocalDpi xmlns:a14="http://schemas.microsoft.com/office/drawing/2010/main" val="0"/>
              </a:ext>
            </a:extLst>
          </a:blip>
          <a:stretch>
            <a:fillRect/>
          </a:stretch>
        </p:blipFill>
        <p:spPr>
          <a:xfrm>
            <a:off x="4541438" y="3954400"/>
            <a:ext cx="3043549" cy="541400"/>
          </a:xfrm>
          <a:prstGeom prst="rect">
            <a:avLst/>
          </a:prstGeom>
        </p:spPr>
      </p:pic>
      <p:cxnSp>
        <p:nvCxnSpPr>
          <p:cNvPr id="36" name="Straight Connector 35"/>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69" name="Straight Connector 68"/>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37" name="TextBox 36"/>
          <p:cNvSpPr txBox="1"/>
          <p:nvPr/>
        </p:nvSpPr>
        <p:spPr>
          <a:xfrm>
            <a:off x="854969" y="5574235"/>
            <a:ext cx="603050" cy="523220"/>
          </a:xfrm>
          <a:prstGeom prst="rect">
            <a:avLst/>
          </a:prstGeom>
          <a:solidFill>
            <a:schemeClr val="bg1"/>
          </a:solidFill>
        </p:spPr>
        <p:txBody>
          <a:bodyPr wrap="none" rtlCol="0">
            <a:spAutoFit/>
          </a:bodyPr>
          <a:lstStyle/>
          <a:p>
            <a:r>
              <a:rPr lang="en-US" dirty="0" smtClean="0"/>
              <a:t>cs</a:t>
            </a:r>
            <a:r>
              <a:rPr lang="en-US" baseline="-25000" dirty="0" smtClean="0"/>
              <a:t>1</a:t>
            </a:r>
            <a:endParaRPr lang="en-US" dirty="0"/>
          </a:p>
        </p:txBody>
      </p:sp>
      <p:sp>
        <p:nvSpPr>
          <p:cNvPr id="71" name="TextBox 70"/>
          <p:cNvSpPr txBox="1"/>
          <p:nvPr/>
        </p:nvSpPr>
        <p:spPr>
          <a:xfrm>
            <a:off x="7543800" y="5749595"/>
            <a:ext cx="603050" cy="523220"/>
          </a:xfrm>
          <a:prstGeom prst="rect">
            <a:avLst/>
          </a:prstGeom>
          <a:solidFill>
            <a:schemeClr val="bg1"/>
          </a:solidFill>
        </p:spPr>
        <p:txBody>
          <a:bodyPr wrap="none" rtlCol="0">
            <a:spAutoFit/>
          </a:bodyPr>
          <a:lstStyle/>
          <a:p>
            <a:r>
              <a:rPr lang="en-US" dirty="0" err="1" smtClean="0"/>
              <a:t>cs</a:t>
            </a:r>
            <a:r>
              <a:rPr lang="en-US" baseline="-25000" dirty="0" err="1" smtClean="0"/>
              <a:t>n</a:t>
            </a:r>
            <a:endParaRPr lang="en-US" dirty="0"/>
          </a:p>
        </p:txBody>
      </p:sp>
      <p:pic>
        <p:nvPicPr>
          <p:cNvPr id="52" name="Picture 51"/>
          <p:cNvPicPr>
            <a:picLocks noChangeAspect="1"/>
          </p:cNvPicPr>
          <p:nvPr>
            <p:custDataLst>
              <p:tags r:id="rId12"/>
            </p:custDataLst>
          </p:nvPr>
        </p:nvPicPr>
        <p:blipFill>
          <a:blip r:embed="rId28" cstate="print">
            <a:extLst>
              <a:ext uri="{28A0092B-C50C-407E-A947-70E740481C1C}">
                <a14:useLocalDpi xmlns:a14="http://schemas.microsoft.com/office/drawing/2010/main" val="0"/>
              </a:ext>
            </a:extLst>
          </a:blip>
          <a:stretch>
            <a:fillRect/>
          </a:stretch>
        </p:blipFill>
        <p:spPr>
          <a:xfrm>
            <a:off x="6886252" y="1498500"/>
            <a:ext cx="492414" cy="243071"/>
          </a:xfrm>
          <a:prstGeom prst="rect">
            <a:avLst/>
          </a:prstGeom>
        </p:spPr>
      </p:pic>
      <p:sp>
        <p:nvSpPr>
          <p:cNvPr id="101" name="TextBox 100"/>
          <p:cNvSpPr txBox="1"/>
          <p:nvPr/>
        </p:nvSpPr>
        <p:spPr>
          <a:xfrm>
            <a:off x="3652832" y="6129822"/>
            <a:ext cx="2226892" cy="523220"/>
          </a:xfrm>
          <a:prstGeom prst="rect">
            <a:avLst/>
          </a:prstGeom>
          <a:noFill/>
        </p:spPr>
        <p:txBody>
          <a:bodyPr wrap="none" rtlCol="0">
            <a:spAutoFit/>
          </a:bodyPr>
          <a:lstStyle/>
          <a:p>
            <a:r>
              <a:rPr lang="en-US" dirty="0" smtClean="0"/>
              <a:t>Inlet manifold</a:t>
            </a:r>
            <a:endParaRPr lang="en-US" dirty="0"/>
          </a:p>
        </p:txBody>
      </p:sp>
      <p:pic>
        <p:nvPicPr>
          <p:cNvPr id="51" name="Picture 50"/>
          <p:cNvPicPr>
            <a:picLocks noChangeAspect="1"/>
          </p:cNvPicPr>
          <p:nvPr>
            <p:custDataLst>
              <p:tags r:id="rId13"/>
            </p:custDataLst>
          </p:nvPr>
        </p:nvPicPr>
        <p:blipFill>
          <a:blip r:embed="rId27" cstate="print">
            <a:extLst>
              <a:ext uri="{28A0092B-C50C-407E-A947-70E740481C1C}">
                <a14:useLocalDpi xmlns:a14="http://schemas.microsoft.com/office/drawing/2010/main" val="0"/>
              </a:ext>
            </a:extLst>
          </a:blip>
          <a:stretch>
            <a:fillRect/>
          </a:stretch>
        </p:blipFill>
        <p:spPr>
          <a:xfrm>
            <a:off x="3842021" y="5641280"/>
            <a:ext cx="3043549" cy="541400"/>
          </a:xfrm>
          <a:prstGeom prst="rect">
            <a:avLst/>
          </a:prstGeom>
          <a:solidFill>
            <a:schemeClr val="bg1"/>
          </a:solidFill>
        </p:spPr>
      </p:pic>
      <p:pic>
        <p:nvPicPr>
          <p:cNvPr id="6" name="Picture 5"/>
          <p:cNvPicPr>
            <a:picLocks noChangeAspect="1"/>
          </p:cNvPicPr>
          <p:nvPr>
            <p:custDataLst>
              <p:tags r:id="rId14"/>
            </p:custDataLst>
          </p:nvPr>
        </p:nvPicPr>
        <p:blipFill>
          <a:blip r:embed="rId29" cstate="print">
            <a:extLst>
              <a:ext uri="{28A0092B-C50C-407E-A947-70E740481C1C}">
                <a14:useLocalDpi xmlns:a14="http://schemas.microsoft.com/office/drawing/2010/main" val="0"/>
              </a:ext>
            </a:extLst>
          </a:blip>
          <a:stretch>
            <a:fillRect/>
          </a:stretch>
        </p:blipFill>
        <p:spPr>
          <a:xfrm>
            <a:off x="2118173" y="4689236"/>
            <a:ext cx="1074285" cy="211810"/>
          </a:xfrm>
          <a:prstGeom prst="rect">
            <a:avLst/>
          </a:prstGeom>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6019800" cy="1143000"/>
          </a:xfrm>
        </p:spPr>
        <p:txBody>
          <a:bodyPr/>
          <a:lstStyle/>
          <a:p>
            <a:r>
              <a:rPr lang="en-US" sz="3200" b="0" dirty="0"/>
              <a:t>Change in piezometric head from port 1 to port n </a:t>
            </a:r>
            <a:r>
              <a:rPr lang="en-US" sz="3200" b="0" dirty="0" smtClean="0"/>
              <a:t>(inlet manifold)</a:t>
            </a:r>
            <a:endParaRPr lang="en-US" sz="3200" b="0" dirty="0"/>
          </a:p>
        </p:txBody>
      </p:sp>
      <p:sp>
        <p:nvSpPr>
          <p:cNvPr id="3" name="Content Placeholder 2"/>
          <p:cNvSpPr>
            <a:spLocks noGrp="1"/>
          </p:cNvSpPr>
          <p:nvPr>
            <p:ph idx="1"/>
          </p:nvPr>
        </p:nvSpPr>
        <p:spPr/>
        <p:txBody>
          <a:bodyPr/>
          <a:lstStyle/>
          <a:p>
            <a:r>
              <a:rPr lang="en-US" sz="2800" dirty="0" smtClean="0"/>
              <a:t>For short (</a:t>
            </a:r>
            <a:r>
              <a:rPr lang="en-US" sz="2800" dirty="0" err="1" smtClean="0"/>
              <a:t>fL</a:t>
            </a:r>
            <a:r>
              <a:rPr lang="en-US" sz="2800" dirty="0" smtClean="0"/>
              <a:t>/d </a:t>
            </a:r>
            <a:r>
              <a:rPr lang="en-US" sz="2800" dirty="0"/>
              <a:t>&lt;&lt;</a:t>
            </a:r>
            <a:r>
              <a:rPr lang="en-US" sz="2800" dirty="0" smtClean="0"/>
              <a:t>1), straight (K=0) inlet manifolds the change in piezometric head is equal to the initial velocity head</a:t>
            </a:r>
          </a:p>
          <a:p>
            <a:r>
              <a:rPr lang="en-US" sz="2800" dirty="0" smtClean="0"/>
              <a:t>The same for outlet manifolds except piezometric head decreases in the direction of flow</a:t>
            </a:r>
          </a:p>
        </p:txBody>
      </p:sp>
      <p:pic>
        <p:nvPicPr>
          <p:cNvPr id="53" name="Picture 52"/>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6303963" y="591342"/>
            <a:ext cx="2772850" cy="541400"/>
          </a:xfrm>
          <a:prstGeom prst="rect">
            <a:avLst/>
          </a:prstGeom>
        </p:spPr>
      </p:pic>
      <p:grpSp>
        <p:nvGrpSpPr>
          <p:cNvPr id="5" name="Group 24"/>
          <p:cNvGrpSpPr>
            <a:grpSpLocks/>
          </p:cNvGrpSpPr>
          <p:nvPr/>
        </p:nvGrpSpPr>
        <p:grpSpPr bwMode="auto">
          <a:xfrm>
            <a:off x="838200" y="5041105"/>
            <a:ext cx="7713663" cy="1727200"/>
            <a:chOff x="2564" y="2924"/>
            <a:chExt cx="2928" cy="1088"/>
          </a:xfrm>
        </p:grpSpPr>
        <p:sp>
          <p:nvSpPr>
            <p:cNvPr id="6"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8" name="Group 26"/>
          <p:cNvGrpSpPr>
            <a:grpSpLocks/>
          </p:cNvGrpSpPr>
          <p:nvPr/>
        </p:nvGrpSpPr>
        <p:grpSpPr bwMode="auto">
          <a:xfrm>
            <a:off x="5645150" y="4599780"/>
            <a:ext cx="658813" cy="717550"/>
            <a:chOff x="6248400" y="4267200"/>
            <a:chExt cx="659199" cy="717550"/>
          </a:xfrm>
        </p:grpSpPr>
        <p:sp>
          <p:nvSpPr>
            <p:cNvPr id="9"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0" name="TextBox 28"/>
            <p:cNvSpPr txBox="1">
              <a:spLocks noChangeArrowheads="1"/>
            </p:cNvSpPr>
            <p:nvPr/>
          </p:nvSpPr>
          <p:spPr bwMode="auto">
            <a:xfrm>
              <a:off x="6248400" y="4267200"/>
              <a:ext cx="659199" cy="519113"/>
            </a:xfrm>
            <a:prstGeom prst="rect">
              <a:avLst/>
            </a:prstGeom>
            <a:noFill/>
            <a:ln w="9525">
              <a:noFill/>
              <a:miter lim="800000"/>
              <a:headEnd/>
              <a:tailEnd/>
            </a:ln>
          </p:spPr>
          <p:txBody>
            <a:bodyPr wrap="none">
              <a:spAutoFit/>
            </a:bodyPr>
            <a:lstStyle/>
            <a:p>
              <a:r>
                <a:rPr lang="en-US"/>
                <a:t>n-1</a:t>
              </a:r>
            </a:p>
          </p:txBody>
        </p:sp>
      </p:grpSp>
      <p:grpSp>
        <p:nvGrpSpPr>
          <p:cNvPr id="11" name="Group 29"/>
          <p:cNvGrpSpPr>
            <a:grpSpLocks/>
          </p:cNvGrpSpPr>
          <p:nvPr/>
        </p:nvGrpSpPr>
        <p:grpSpPr bwMode="auto">
          <a:xfrm>
            <a:off x="3565525" y="4599780"/>
            <a:ext cx="379413" cy="717550"/>
            <a:chOff x="4495800" y="4267200"/>
            <a:chExt cx="379413" cy="717550"/>
          </a:xfrm>
        </p:grpSpPr>
        <p:sp>
          <p:nvSpPr>
            <p:cNvPr id="12"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3" name="TextBox 31"/>
            <p:cNvSpPr txBox="1">
              <a:spLocks noChangeArrowheads="1"/>
            </p:cNvSpPr>
            <p:nvPr/>
          </p:nvSpPr>
          <p:spPr bwMode="auto">
            <a:xfrm>
              <a:off x="4513263" y="4267200"/>
              <a:ext cx="361950" cy="519113"/>
            </a:xfrm>
            <a:prstGeom prst="rect">
              <a:avLst/>
            </a:prstGeom>
            <a:noFill/>
            <a:ln w="9525">
              <a:noFill/>
              <a:miter lim="800000"/>
              <a:headEnd/>
              <a:tailEnd/>
            </a:ln>
          </p:spPr>
          <p:txBody>
            <a:bodyPr wrap="none">
              <a:spAutoFit/>
            </a:bodyPr>
            <a:lstStyle/>
            <a:p>
              <a:r>
                <a:rPr lang="en-US"/>
                <a:t>2</a:t>
              </a:r>
            </a:p>
          </p:txBody>
        </p:sp>
      </p:grpSp>
      <p:grpSp>
        <p:nvGrpSpPr>
          <p:cNvPr id="14" name="Group 32"/>
          <p:cNvGrpSpPr>
            <a:grpSpLocks/>
          </p:cNvGrpSpPr>
          <p:nvPr/>
        </p:nvGrpSpPr>
        <p:grpSpPr bwMode="auto">
          <a:xfrm>
            <a:off x="7985125" y="4599780"/>
            <a:ext cx="379413" cy="717550"/>
            <a:chOff x="7924800" y="4267200"/>
            <a:chExt cx="379413" cy="717550"/>
          </a:xfrm>
        </p:grpSpPr>
        <p:sp>
          <p:nvSpPr>
            <p:cNvPr id="15"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6"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a:t>n</a:t>
              </a:r>
            </a:p>
          </p:txBody>
        </p:sp>
      </p:grpSp>
      <p:sp>
        <p:nvSpPr>
          <p:cNvPr id="17"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sp>
        <p:nvSpPr>
          <p:cNvPr id="18" name="Line 25"/>
          <p:cNvSpPr>
            <a:spLocks noChangeShapeType="1"/>
          </p:cNvSpPr>
          <p:nvPr/>
        </p:nvSpPr>
        <p:spPr bwMode="auto">
          <a:xfrm>
            <a:off x="1431925" y="5971380"/>
            <a:ext cx="6096000" cy="0"/>
          </a:xfrm>
          <a:prstGeom prst="line">
            <a:avLst/>
          </a:prstGeom>
          <a:noFill/>
          <a:ln w="38100">
            <a:solidFill>
              <a:schemeClr val="tx1"/>
            </a:solidFill>
            <a:round/>
            <a:headEnd type="none" w="lg" len="med"/>
            <a:tailEnd type="triangle" w="lg" len="med"/>
          </a:ln>
          <a:effectLst/>
        </p:spPr>
        <p:txBody>
          <a:bodyPr wrap="none" anchor="ctr">
            <a:spAutoFit/>
          </a:bodyPr>
          <a:lstStyle/>
          <a:p>
            <a:endParaRPr lang="en-US"/>
          </a:p>
        </p:txBody>
      </p:sp>
      <p:grpSp>
        <p:nvGrpSpPr>
          <p:cNvPr id="19" name="Group 26"/>
          <p:cNvGrpSpPr>
            <a:grpSpLocks/>
          </p:cNvGrpSpPr>
          <p:nvPr/>
        </p:nvGrpSpPr>
        <p:grpSpPr bwMode="auto">
          <a:xfrm>
            <a:off x="1355725" y="4599780"/>
            <a:ext cx="361950" cy="717550"/>
            <a:chOff x="854" y="2842"/>
            <a:chExt cx="228" cy="452"/>
          </a:xfrm>
        </p:grpSpPr>
        <p:sp>
          <p:nvSpPr>
            <p:cNvPr id="20"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21" name="TextBox 24"/>
            <p:cNvSpPr txBox="1">
              <a:spLocks noChangeArrowheads="1"/>
            </p:cNvSpPr>
            <p:nvPr/>
          </p:nvSpPr>
          <p:spPr bwMode="auto">
            <a:xfrm>
              <a:off x="854" y="2842"/>
              <a:ext cx="228" cy="327"/>
            </a:xfrm>
            <a:prstGeom prst="rect">
              <a:avLst/>
            </a:prstGeom>
            <a:noFill/>
            <a:ln w="9525">
              <a:noFill/>
              <a:miter lim="800000"/>
              <a:headEnd/>
              <a:tailEnd/>
            </a:ln>
          </p:spPr>
          <p:txBody>
            <a:bodyPr wrap="none">
              <a:spAutoFit/>
            </a:bodyPr>
            <a:lstStyle/>
            <a:p>
              <a:r>
                <a:rPr lang="en-US"/>
                <a:t>1</a:t>
              </a:r>
            </a:p>
          </p:txBody>
        </p:sp>
      </p:grpSp>
      <p:grpSp>
        <p:nvGrpSpPr>
          <p:cNvPr id="22" name="Group 36"/>
          <p:cNvGrpSpPr>
            <a:grpSpLocks/>
          </p:cNvGrpSpPr>
          <p:nvPr/>
        </p:nvGrpSpPr>
        <p:grpSpPr bwMode="auto">
          <a:xfrm rot="10800000" flipV="1">
            <a:off x="1447800" y="4980780"/>
            <a:ext cx="6630988" cy="382588"/>
            <a:chOff x="1446211" y="4114006"/>
            <a:chExt cx="6630988" cy="915988"/>
          </a:xfrm>
        </p:grpSpPr>
        <p:cxnSp>
          <p:nvCxnSpPr>
            <p:cNvPr id="23"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24"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25"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26"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7" name="Lightning Bolt 26"/>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9" name="Lightning Bolt 28"/>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cxnSp>
        <p:nvCxnSpPr>
          <p:cNvPr id="30" name="Straight Arrow Connector 29"/>
          <p:cNvCxnSpPr>
            <a:endCxn id="21" idx="1"/>
          </p:cNvCxnSpPr>
          <p:nvPr/>
        </p:nvCxnSpPr>
        <p:spPr bwMode="auto">
          <a:xfrm>
            <a:off x="1156494" y="4762868"/>
            <a:ext cx="199231" cy="9646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35" name="Picture 34"/>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1246242" y="4293991"/>
            <a:ext cx="466409" cy="288991"/>
          </a:xfrm>
          <a:prstGeom prst="rect">
            <a:avLst/>
          </a:prstGeom>
        </p:spPr>
      </p:pic>
      <p:pic>
        <p:nvPicPr>
          <p:cNvPr id="36" name="Picture 35"/>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3487818" y="4336546"/>
            <a:ext cx="471896" cy="288991"/>
          </a:xfrm>
          <a:prstGeom prst="rect">
            <a:avLst/>
          </a:prstGeom>
        </p:spPr>
      </p:pic>
      <p:pic>
        <p:nvPicPr>
          <p:cNvPr id="37" name="Picture 36"/>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7917780" y="4323327"/>
            <a:ext cx="502990" cy="290820"/>
          </a:xfrm>
          <a:prstGeom prst="rect">
            <a:avLst/>
          </a:prstGeom>
        </p:spPr>
      </p:pic>
      <p:cxnSp>
        <p:nvCxnSpPr>
          <p:cNvPr id="38" name="Straight Connector 37"/>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39" name="Straight Connector 38"/>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40" name="TextBox 39"/>
          <p:cNvSpPr txBox="1"/>
          <p:nvPr/>
        </p:nvSpPr>
        <p:spPr>
          <a:xfrm>
            <a:off x="854969" y="5574235"/>
            <a:ext cx="603050" cy="523220"/>
          </a:xfrm>
          <a:prstGeom prst="rect">
            <a:avLst/>
          </a:prstGeom>
          <a:solidFill>
            <a:schemeClr val="bg1"/>
          </a:solidFill>
        </p:spPr>
        <p:txBody>
          <a:bodyPr wrap="none" rtlCol="0">
            <a:spAutoFit/>
          </a:bodyPr>
          <a:lstStyle/>
          <a:p>
            <a:r>
              <a:rPr lang="en-US" dirty="0" smtClean="0"/>
              <a:t>cs</a:t>
            </a:r>
            <a:r>
              <a:rPr lang="en-US" baseline="-25000" dirty="0" smtClean="0"/>
              <a:t>1</a:t>
            </a:r>
            <a:endParaRPr lang="en-US" dirty="0"/>
          </a:p>
        </p:txBody>
      </p:sp>
      <p:sp>
        <p:nvSpPr>
          <p:cNvPr id="41" name="TextBox 40"/>
          <p:cNvSpPr txBox="1"/>
          <p:nvPr/>
        </p:nvSpPr>
        <p:spPr>
          <a:xfrm>
            <a:off x="7543800" y="5749595"/>
            <a:ext cx="603050" cy="523220"/>
          </a:xfrm>
          <a:prstGeom prst="rect">
            <a:avLst/>
          </a:prstGeom>
          <a:solidFill>
            <a:schemeClr val="bg1"/>
          </a:solidFill>
        </p:spPr>
        <p:txBody>
          <a:bodyPr wrap="none" rtlCol="0">
            <a:spAutoFit/>
          </a:bodyPr>
          <a:lstStyle/>
          <a:p>
            <a:r>
              <a:rPr lang="en-US" dirty="0" err="1" smtClean="0"/>
              <a:t>cs</a:t>
            </a:r>
            <a:r>
              <a:rPr lang="en-US" baseline="-25000" dirty="0" err="1" smtClean="0"/>
              <a:t>n</a:t>
            </a:r>
            <a:endParaRPr lang="en-US" dirty="0"/>
          </a:p>
        </p:txBody>
      </p:sp>
      <p:pic>
        <p:nvPicPr>
          <p:cNvPr id="4" name="Picture 3"/>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6440194" y="2337928"/>
            <a:ext cx="1637006" cy="541400"/>
          </a:xfrm>
          <a:prstGeom prst="rect">
            <a:avLst/>
          </a:prstGeom>
        </p:spPr>
      </p:pic>
      <p:sp>
        <p:nvSpPr>
          <p:cNvPr id="46" name="TextBox 45"/>
          <p:cNvSpPr txBox="1"/>
          <p:nvPr/>
        </p:nvSpPr>
        <p:spPr>
          <a:xfrm>
            <a:off x="3652832" y="6129822"/>
            <a:ext cx="2226892" cy="523220"/>
          </a:xfrm>
          <a:prstGeom prst="rect">
            <a:avLst/>
          </a:prstGeom>
          <a:noFill/>
        </p:spPr>
        <p:txBody>
          <a:bodyPr wrap="none" rtlCol="0">
            <a:spAutoFit/>
          </a:bodyPr>
          <a:lstStyle/>
          <a:p>
            <a:r>
              <a:rPr lang="en-US" dirty="0" smtClean="0"/>
              <a:t>Inlet manifold</a:t>
            </a:r>
            <a:endParaRPr lang="en-US" dirty="0"/>
          </a:p>
        </p:txBody>
      </p:sp>
      <p:pic>
        <p:nvPicPr>
          <p:cNvPr id="50" name="Picture 49"/>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1839571" y="5704502"/>
            <a:ext cx="1230956" cy="495674"/>
          </a:xfrm>
          <a:prstGeom prst="rect">
            <a:avLst/>
          </a:prstGeom>
          <a:solidFill>
            <a:schemeClr val="bg1"/>
          </a:solidFill>
        </p:spPr>
      </p:pic>
      <p:pic>
        <p:nvPicPr>
          <p:cNvPr id="51" name="Picture 50"/>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pic>
        <p:nvPicPr>
          <p:cNvPr id="47" name="Picture 46"/>
          <p:cNvPicPr>
            <a:picLocks noChangeAspect="1"/>
          </p:cNvPicPr>
          <p:nvPr>
            <p:custDataLst>
              <p:tags r:id="rId8"/>
            </p:custDataLst>
          </p:nvPr>
        </p:nvPicPr>
        <p:blipFill>
          <a:blip r:embed="rId15" cstate="print">
            <a:extLst>
              <a:ext uri="{28A0092B-C50C-407E-A947-70E740481C1C}">
                <a14:useLocalDpi xmlns:a14="http://schemas.microsoft.com/office/drawing/2010/main" val="0"/>
              </a:ext>
            </a:extLst>
          </a:blip>
          <a:stretch>
            <a:fillRect/>
          </a:stretch>
        </p:blipFill>
        <p:spPr>
          <a:xfrm>
            <a:off x="4259702" y="5627806"/>
            <a:ext cx="1637006" cy="541400"/>
          </a:xfrm>
          <a:prstGeom prst="rect">
            <a:avLst/>
          </a:prstGeom>
          <a:solidFill>
            <a:schemeClr val="bg1"/>
          </a:solidFill>
        </p:spPr>
      </p:pic>
      <p:pic>
        <p:nvPicPr>
          <p:cNvPr id="44" name="Picture 43"/>
          <p:cNvPicPr>
            <a:picLocks noChangeAspect="1"/>
          </p:cNvPicPr>
          <p:nvPr>
            <p:custDataLst>
              <p:tags r:id="rId9"/>
            </p:custDataLst>
          </p:nvPr>
        </p:nvPicPr>
        <p:blipFill>
          <a:blip r:embed="rId18" cstate="print">
            <a:extLst>
              <a:ext uri="{28A0092B-C50C-407E-A947-70E740481C1C}">
                <a14:useLocalDpi xmlns:a14="http://schemas.microsoft.com/office/drawing/2010/main" val="0"/>
              </a:ext>
            </a:extLst>
          </a:blip>
          <a:stretch>
            <a:fillRect/>
          </a:stretch>
        </p:blipFill>
        <p:spPr>
          <a:xfrm>
            <a:off x="2118173" y="4689236"/>
            <a:ext cx="1074285" cy="211810"/>
          </a:xfrm>
          <a:prstGeom prst="rect">
            <a:avLst/>
          </a:prstGeom>
        </p:spPr>
      </p:pic>
    </p:spTree>
    <p:extLst>
      <p:ext uri="{BB962C8B-B14F-4D97-AF65-F5344CB8AC3E}">
        <p14:creationId xmlns:p14="http://schemas.microsoft.com/office/powerpoint/2010/main" val="21285369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6019800" cy="1143000"/>
          </a:xfrm>
        </p:spPr>
        <p:txBody>
          <a:bodyPr/>
          <a:lstStyle/>
          <a:p>
            <a:r>
              <a:rPr lang="en-US" sz="3200" b="0" dirty="0">
                <a:solidFill>
                  <a:srgbClr val="00005A"/>
                </a:solidFill>
              </a:rPr>
              <a:t>Change in piezometric head from port 1 to port n </a:t>
            </a:r>
            <a:r>
              <a:rPr lang="en-US" sz="3200" b="0" dirty="0" smtClean="0">
                <a:solidFill>
                  <a:srgbClr val="00005A"/>
                </a:solidFill>
              </a:rPr>
              <a:t>(outlet </a:t>
            </a:r>
            <a:r>
              <a:rPr lang="en-US" sz="3200" b="0" dirty="0">
                <a:solidFill>
                  <a:srgbClr val="00005A"/>
                </a:solidFill>
              </a:rPr>
              <a:t>manifold)</a:t>
            </a:r>
            <a:endParaRPr lang="en-US" dirty="0"/>
          </a:p>
        </p:txBody>
      </p:sp>
      <p:sp>
        <p:nvSpPr>
          <p:cNvPr id="3" name="Content Placeholder 2"/>
          <p:cNvSpPr>
            <a:spLocks noGrp="1"/>
          </p:cNvSpPr>
          <p:nvPr>
            <p:ph idx="1"/>
          </p:nvPr>
        </p:nvSpPr>
        <p:spPr/>
        <p:txBody>
          <a:bodyPr/>
          <a:lstStyle/>
          <a:p>
            <a:r>
              <a:rPr lang="en-US" dirty="0"/>
              <a:t>For short (</a:t>
            </a:r>
            <a:r>
              <a:rPr lang="en-US" dirty="0" err="1"/>
              <a:t>fL</a:t>
            </a:r>
            <a:r>
              <a:rPr lang="en-US" dirty="0"/>
              <a:t>/d &lt;&lt;1), straight (K=0) </a:t>
            </a:r>
            <a:r>
              <a:rPr lang="en-US" dirty="0" smtClean="0"/>
              <a:t>outlet </a:t>
            </a:r>
            <a:r>
              <a:rPr lang="en-US" dirty="0"/>
              <a:t>manifolds the change in piezometric head is equal to the </a:t>
            </a:r>
            <a:r>
              <a:rPr lang="en-US" dirty="0" smtClean="0"/>
              <a:t>negative final </a:t>
            </a:r>
            <a:r>
              <a:rPr lang="en-US" dirty="0"/>
              <a:t>velocity head</a:t>
            </a:r>
          </a:p>
          <a:p>
            <a:endParaRPr lang="en-US" dirty="0"/>
          </a:p>
        </p:txBody>
      </p:sp>
      <p:grpSp>
        <p:nvGrpSpPr>
          <p:cNvPr id="5" name="Group 24"/>
          <p:cNvGrpSpPr>
            <a:grpSpLocks/>
          </p:cNvGrpSpPr>
          <p:nvPr/>
        </p:nvGrpSpPr>
        <p:grpSpPr bwMode="auto">
          <a:xfrm>
            <a:off x="838200" y="5041105"/>
            <a:ext cx="7713663" cy="1727200"/>
            <a:chOff x="2564" y="2924"/>
            <a:chExt cx="2928" cy="1088"/>
          </a:xfrm>
        </p:grpSpPr>
        <p:sp>
          <p:nvSpPr>
            <p:cNvPr id="6"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8" name="Group 26"/>
          <p:cNvGrpSpPr>
            <a:grpSpLocks/>
          </p:cNvGrpSpPr>
          <p:nvPr/>
        </p:nvGrpSpPr>
        <p:grpSpPr bwMode="auto">
          <a:xfrm>
            <a:off x="5645156" y="4599780"/>
            <a:ext cx="364202" cy="717550"/>
            <a:chOff x="6248400" y="4267200"/>
            <a:chExt cx="364415" cy="717550"/>
          </a:xfrm>
        </p:grpSpPr>
        <p:sp>
          <p:nvSpPr>
            <p:cNvPr id="9"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0" name="TextBox 28"/>
            <p:cNvSpPr txBox="1">
              <a:spLocks noChangeArrowheads="1"/>
            </p:cNvSpPr>
            <p:nvPr/>
          </p:nvSpPr>
          <p:spPr bwMode="auto">
            <a:xfrm>
              <a:off x="6248400" y="4267200"/>
              <a:ext cx="364415" cy="523220"/>
            </a:xfrm>
            <a:prstGeom prst="rect">
              <a:avLst/>
            </a:prstGeom>
            <a:noFill/>
            <a:ln w="9525">
              <a:noFill/>
              <a:miter lim="800000"/>
              <a:headEnd/>
              <a:tailEnd/>
            </a:ln>
          </p:spPr>
          <p:txBody>
            <a:bodyPr wrap="none">
              <a:spAutoFit/>
            </a:bodyPr>
            <a:lstStyle/>
            <a:p>
              <a:r>
                <a:rPr lang="en-US" dirty="0" smtClean="0"/>
                <a:t>2</a:t>
              </a:r>
              <a:endParaRPr lang="en-US" dirty="0"/>
            </a:p>
          </p:txBody>
        </p:sp>
      </p:grpSp>
      <p:grpSp>
        <p:nvGrpSpPr>
          <p:cNvPr id="11" name="Group 29"/>
          <p:cNvGrpSpPr>
            <a:grpSpLocks/>
          </p:cNvGrpSpPr>
          <p:nvPr/>
        </p:nvGrpSpPr>
        <p:grpSpPr bwMode="auto">
          <a:xfrm>
            <a:off x="3565525" y="4599780"/>
            <a:ext cx="681427" cy="717550"/>
            <a:chOff x="4495800" y="4267200"/>
            <a:chExt cx="681427" cy="717550"/>
          </a:xfrm>
        </p:grpSpPr>
        <p:sp>
          <p:nvSpPr>
            <p:cNvPr id="12"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3" name="TextBox 31"/>
            <p:cNvSpPr txBox="1">
              <a:spLocks noChangeArrowheads="1"/>
            </p:cNvSpPr>
            <p:nvPr/>
          </p:nvSpPr>
          <p:spPr bwMode="auto">
            <a:xfrm>
              <a:off x="4513263" y="4267200"/>
              <a:ext cx="663964" cy="523220"/>
            </a:xfrm>
            <a:prstGeom prst="rect">
              <a:avLst/>
            </a:prstGeom>
            <a:noFill/>
            <a:ln w="9525">
              <a:noFill/>
              <a:miter lim="800000"/>
              <a:headEnd/>
              <a:tailEnd/>
            </a:ln>
          </p:spPr>
          <p:txBody>
            <a:bodyPr wrap="none">
              <a:spAutoFit/>
            </a:bodyPr>
            <a:lstStyle/>
            <a:p>
              <a:r>
                <a:rPr lang="en-US" dirty="0"/>
                <a:t>n-1</a:t>
              </a:r>
            </a:p>
          </p:txBody>
        </p:sp>
      </p:grpSp>
      <p:grpSp>
        <p:nvGrpSpPr>
          <p:cNvPr id="14" name="Group 32"/>
          <p:cNvGrpSpPr>
            <a:grpSpLocks/>
          </p:cNvGrpSpPr>
          <p:nvPr/>
        </p:nvGrpSpPr>
        <p:grpSpPr bwMode="auto">
          <a:xfrm>
            <a:off x="7985125" y="4599780"/>
            <a:ext cx="379413" cy="717550"/>
            <a:chOff x="7924800" y="4267200"/>
            <a:chExt cx="379413" cy="717550"/>
          </a:xfrm>
        </p:grpSpPr>
        <p:sp>
          <p:nvSpPr>
            <p:cNvPr id="15"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6"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dirty="0" smtClean="0"/>
                <a:t>1</a:t>
              </a:r>
              <a:endParaRPr lang="en-US" dirty="0"/>
            </a:p>
          </p:txBody>
        </p:sp>
      </p:grpSp>
      <p:sp>
        <p:nvSpPr>
          <p:cNvPr id="17"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sp>
        <p:nvSpPr>
          <p:cNvPr id="18" name="Line 25"/>
          <p:cNvSpPr>
            <a:spLocks noChangeShapeType="1"/>
          </p:cNvSpPr>
          <p:nvPr/>
        </p:nvSpPr>
        <p:spPr bwMode="auto">
          <a:xfrm flipH="1">
            <a:off x="304800" y="5971380"/>
            <a:ext cx="7223125" cy="0"/>
          </a:xfrm>
          <a:prstGeom prst="line">
            <a:avLst/>
          </a:prstGeom>
          <a:noFill/>
          <a:ln w="38100">
            <a:solidFill>
              <a:schemeClr val="tx1"/>
            </a:solidFill>
            <a:round/>
            <a:headEnd type="none" w="lg" len="med"/>
            <a:tailEnd type="triangle" w="lg" len="med"/>
          </a:ln>
          <a:effectLst/>
        </p:spPr>
        <p:txBody>
          <a:bodyPr wrap="square" anchor="ctr">
            <a:spAutoFit/>
          </a:bodyPr>
          <a:lstStyle/>
          <a:p>
            <a:endParaRPr lang="en-US"/>
          </a:p>
        </p:txBody>
      </p:sp>
      <p:grpSp>
        <p:nvGrpSpPr>
          <p:cNvPr id="19" name="Group 26"/>
          <p:cNvGrpSpPr>
            <a:grpSpLocks/>
          </p:cNvGrpSpPr>
          <p:nvPr/>
        </p:nvGrpSpPr>
        <p:grpSpPr bwMode="auto">
          <a:xfrm>
            <a:off x="1355726" y="4599780"/>
            <a:ext cx="363538" cy="717550"/>
            <a:chOff x="854" y="2842"/>
            <a:chExt cx="229" cy="452"/>
          </a:xfrm>
        </p:grpSpPr>
        <p:sp>
          <p:nvSpPr>
            <p:cNvPr id="20"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21" name="TextBox 24"/>
            <p:cNvSpPr txBox="1">
              <a:spLocks noChangeArrowheads="1"/>
            </p:cNvSpPr>
            <p:nvPr/>
          </p:nvSpPr>
          <p:spPr bwMode="auto">
            <a:xfrm>
              <a:off x="854" y="2842"/>
              <a:ext cx="229" cy="330"/>
            </a:xfrm>
            <a:prstGeom prst="rect">
              <a:avLst/>
            </a:prstGeom>
            <a:noFill/>
            <a:ln w="9525">
              <a:noFill/>
              <a:miter lim="800000"/>
              <a:headEnd/>
              <a:tailEnd/>
            </a:ln>
          </p:spPr>
          <p:txBody>
            <a:bodyPr wrap="none">
              <a:spAutoFit/>
            </a:bodyPr>
            <a:lstStyle/>
            <a:p>
              <a:r>
                <a:rPr lang="en-US" dirty="0" smtClean="0"/>
                <a:t>n</a:t>
              </a:r>
              <a:endParaRPr lang="en-US" dirty="0"/>
            </a:p>
          </p:txBody>
        </p:sp>
      </p:grpSp>
      <p:grpSp>
        <p:nvGrpSpPr>
          <p:cNvPr id="22" name="Group 36"/>
          <p:cNvGrpSpPr>
            <a:grpSpLocks/>
          </p:cNvGrpSpPr>
          <p:nvPr/>
        </p:nvGrpSpPr>
        <p:grpSpPr bwMode="auto">
          <a:xfrm rot="10800000">
            <a:off x="1447800" y="4980780"/>
            <a:ext cx="6630988" cy="382588"/>
            <a:chOff x="1446211" y="4114006"/>
            <a:chExt cx="6630988" cy="915988"/>
          </a:xfrm>
        </p:grpSpPr>
        <p:cxnSp>
          <p:nvCxnSpPr>
            <p:cNvPr id="23"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24"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25"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26"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7" name="Lightning Bolt 26"/>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9" name="Lightning Bolt 28"/>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cxnSp>
        <p:nvCxnSpPr>
          <p:cNvPr id="30" name="Straight Arrow Connector 29"/>
          <p:cNvCxnSpPr>
            <a:endCxn id="21" idx="1"/>
          </p:cNvCxnSpPr>
          <p:nvPr/>
        </p:nvCxnSpPr>
        <p:spPr bwMode="auto">
          <a:xfrm>
            <a:off x="1156494" y="4762868"/>
            <a:ext cx="199232" cy="98850"/>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32" name="Picture 31"/>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7898129" y="4268455"/>
            <a:ext cx="466409" cy="288991"/>
          </a:xfrm>
          <a:prstGeom prst="rect">
            <a:avLst/>
          </a:prstGeom>
        </p:spPr>
      </p:pic>
      <p:pic>
        <p:nvPicPr>
          <p:cNvPr id="33" name="Picture 32"/>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5631452" y="4267757"/>
            <a:ext cx="471896" cy="288991"/>
          </a:xfrm>
          <a:prstGeom prst="rect">
            <a:avLst/>
          </a:prstGeom>
        </p:spPr>
      </p:pic>
      <p:pic>
        <p:nvPicPr>
          <p:cNvPr id="34" name="Picture 33"/>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1188732" y="4252231"/>
            <a:ext cx="502990" cy="290820"/>
          </a:xfrm>
          <a:prstGeom prst="rect">
            <a:avLst/>
          </a:prstGeom>
        </p:spPr>
      </p:pic>
      <p:cxnSp>
        <p:nvCxnSpPr>
          <p:cNvPr id="35" name="Straight Connector 34"/>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36" name="Straight Connector 35"/>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37" name="TextBox 36"/>
          <p:cNvSpPr txBox="1"/>
          <p:nvPr/>
        </p:nvSpPr>
        <p:spPr>
          <a:xfrm>
            <a:off x="854969" y="5574235"/>
            <a:ext cx="603050" cy="523220"/>
          </a:xfrm>
          <a:prstGeom prst="rect">
            <a:avLst/>
          </a:prstGeom>
          <a:solidFill>
            <a:schemeClr val="bg1"/>
          </a:solidFill>
        </p:spPr>
        <p:txBody>
          <a:bodyPr wrap="none" rtlCol="0">
            <a:spAutoFit/>
          </a:bodyPr>
          <a:lstStyle/>
          <a:p>
            <a:r>
              <a:rPr lang="en-US" dirty="0" err="1" smtClean="0"/>
              <a:t>cs</a:t>
            </a:r>
            <a:r>
              <a:rPr lang="en-US" baseline="-25000" dirty="0" err="1" smtClean="0"/>
              <a:t>n</a:t>
            </a:r>
            <a:endParaRPr lang="en-US" dirty="0"/>
          </a:p>
        </p:txBody>
      </p:sp>
      <p:sp>
        <p:nvSpPr>
          <p:cNvPr id="38" name="TextBox 37"/>
          <p:cNvSpPr txBox="1"/>
          <p:nvPr/>
        </p:nvSpPr>
        <p:spPr>
          <a:xfrm>
            <a:off x="7543800" y="5749595"/>
            <a:ext cx="603050" cy="523220"/>
          </a:xfrm>
          <a:prstGeom prst="rect">
            <a:avLst/>
          </a:prstGeom>
          <a:solidFill>
            <a:schemeClr val="bg1"/>
          </a:solidFill>
        </p:spPr>
        <p:txBody>
          <a:bodyPr wrap="none" rtlCol="0">
            <a:spAutoFit/>
          </a:bodyPr>
          <a:lstStyle/>
          <a:p>
            <a:r>
              <a:rPr lang="en-US" dirty="0" smtClean="0"/>
              <a:t>cs</a:t>
            </a:r>
            <a:r>
              <a:rPr lang="en-US" baseline="-25000" dirty="0" smtClean="0"/>
              <a:t>1</a:t>
            </a:r>
            <a:endParaRPr lang="en-US" dirty="0"/>
          </a:p>
        </p:txBody>
      </p:sp>
      <p:sp>
        <p:nvSpPr>
          <p:cNvPr id="39" name="TextBox 38"/>
          <p:cNvSpPr txBox="1"/>
          <p:nvPr/>
        </p:nvSpPr>
        <p:spPr>
          <a:xfrm>
            <a:off x="3652832" y="6129822"/>
            <a:ext cx="2226892" cy="523220"/>
          </a:xfrm>
          <a:prstGeom prst="rect">
            <a:avLst/>
          </a:prstGeom>
          <a:noFill/>
        </p:spPr>
        <p:txBody>
          <a:bodyPr wrap="none" rtlCol="0">
            <a:spAutoFit/>
          </a:bodyPr>
          <a:lstStyle/>
          <a:p>
            <a:r>
              <a:rPr lang="en-US" dirty="0" smtClean="0"/>
              <a:t>Inlet manifold</a:t>
            </a:r>
            <a:endParaRPr lang="en-US" dirty="0"/>
          </a:p>
        </p:txBody>
      </p:sp>
      <p:pic>
        <p:nvPicPr>
          <p:cNvPr id="40" name="Picture 39"/>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1839571" y="5704502"/>
            <a:ext cx="1230956" cy="495674"/>
          </a:xfrm>
          <a:prstGeom prst="rect">
            <a:avLst/>
          </a:prstGeom>
          <a:solidFill>
            <a:schemeClr val="bg1"/>
          </a:solidFill>
        </p:spPr>
      </p:pic>
      <p:pic>
        <p:nvPicPr>
          <p:cNvPr id="41" name="Picture 40"/>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pic>
        <p:nvPicPr>
          <p:cNvPr id="47" name="Picture 46"/>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3742172" y="5666509"/>
            <a:ext cx="2639325" cy="524939"/>
          </a:xfrm>
          <a:prstGeom prst="rect">
            <a:avLst/>
          </a:prstGeom>
          <a:solidFill>
            <a:schemeClr val="bg1"/>
          </a:solidFill>
        </p:spPr>
      </p:pic>
      <p:pic>
        <p:nvPicPr>
          <p:cNvPr id="48" name="Picture 47"/>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5797556" y="3153324"/>
            <a:ext cx="1904045" cy="524939"/>
          </a:xfrm>
          <a:prstGeom prst="rect">
            <a:avLst/>
          </a:prstGeom>
          <a:solidFill>
            <a:schemeClr val="bg1"/>
          </a:solidFill>
        </p:spPr>
      </p:pic>
      <p:pic>
        <p:nvPicPr>
          <p:cNvPr id="43" name="Picture 42"/>
          <p:cNvPicPr>
            <a:picLocks noChangeAspect="1"/>
          </p:cNvPicPr>
          <p:nvPr>
            <p:custDataLst>
              <p:tags r:id="rId8"/>
            </p:custDataLst>
          </p:nvPr>
        </p:nvPicPr>
        <p:blipFill>
          <a:blip r:embed="rId17" cstate="print">
            <a:extLst>
              <a:ext uri="{28A0092B-C50C-407E-A947-70E740481C1C}">
                <a14:useLocalDpi xmlns:a14="http://schemas.microsoft.com/office/drawing/2010/main" val="0"/>
              </a:ext>
            </a:extLst>
          </a:blip>
          <a:stretch>
            <a:fillRect/>
          </a:stretch>
        </p:blipFill>
        <p:spPr>
          <a:xfrm>
            <a:off x="2118173" y="4689236"/>
            <a:ext cx="1074285" cy="211810"/>
          </a:xfrm>
          <a:prstGeom prst="rect">
            <a:avLst/>
          </a:prstGeom>
        </p:spPr>
      </p:pic>
    </p:spTree>
    <p:extLst>
      <p:ext uri="{BB962C8B-B14F-4D97-AF65-F5344CB8AC3E}">
        <p14:creationId xmlns:p14="http://schemas.microsoft.com/office/powerpoint/2010/main" val="384787704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noFill/>
          <a:ln/>
        </p:spPr>
        <p:txBody>
          <a:bodyPr/>
          <a:lstStyle/>
          <a:p>
            <a:r>
              <a:rPr lang="en-US" sz="4000" dirty="0" smtClean="0"/>
              <a:t>Flow Division Analysis for Inlet Manifold (with orifice outlets)</a:t>
            </a:r>
          </a:p>
        </p:txBody>
      </p:sp>
      <p:sp>
        <p:nvSpPr>
          <p:cNvPr id="26" name="TextBox 25"/>
          <p:cNvSpPr txBox="1"/>
          <p:nvPr/>
        </p:nvSpPr>
        <p:spPr>
          <a:xfrm>
            <a:off x="85301" y="1542723"/>
            <a:ext cx="6544099" cy="1938992"/>
          </a:xfrm>
          <a:prstGeom prst="rect">
            <a:avLst/>
          </a:prstGeom>
          <a:noFill/>
        </p:spPr>
        <p:txBody>
          <a:bodyPr wrap="square" rtlCol="0">
            <a:spAutoFit/>
          </a:bodyPr>
          <a:lstStyle/>
          <a:p>
            <a:r>
              <a:rPr lang="en-US" sz="2000" dirty="0" smtClean="0"/>
              <a:t>Total difference between paths 1 and n</a:t>
            </a:r>
          </a:p>
          <a:p>
            <a:r>
              <a:rPr lang="en-US" sz="2000" dirty="0" smtClean="0"/>
              <a:t>To simplify analysis we assume </a:t>
            </a:r>
            <a:r>
              <a:rPr lang="en-US" sz="2000" dirty="0" smtClean="0"/>
              <a:t>equal piezometric head error on both sides of the mean piezometric head (first order linearity approximation).</a:t>
            </a:r>
            <a:endParaRPr lang="en-US" sz="2000" dirty="0" smtClean="0"/>
          </a:p>
          <a:p>
            <a:r>
              <a:rPr lang="en-US" sz="2000" dirty="0" smtClean="0"/>
              <a:t>Port one has mean piezometric head – ½ delta piezometric head</a:t>
            </a:r>
            <a:endParaRPr lang="en-US" sz="2000" dirty="0"/>
          </a:p>
        </p:txBody>
      </p:sp>
      <p:pic>
        <p:nvPicPr>
          <p:cNvPr id="30" name="Picture 29"/>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7014848" y="2608374"/>
            <a:ext cx="1230956" cy="495674"/>
          </a:xfrm>
          <a:prstGeom prst="rect">
            <a:avLst/>
          </a:prstGeom>
          <a:solidFill>
            <a:schemeClr val="bg1"/>
          </a:solidFill>
        </p:spPr>
      </p:pic>
      <p:pic>
        <p:nvPicPr>
          <p:cNvPr id="42" name="Picture 41"/>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938996" y="3628952"/>
            <a:ext cx="2794800" cy="365811"/>
          </a:xfrm>
          <a:prstGeom prst="rect">
            <a:avLst/>
          </a:prstGeom>
          <a:solidFill>
            <a:schemeClr val="bg1"/>
          </a:solidFill>
        </p:spPr>
      </p:pic>
      <p:pic>
        <p:nvPicPr>
          <p:cNvPr id="45" name="Picture 44"/>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990600" y="4310314"/>
            <a:ext cx="2825893" cy="365811"/>
          </a:xfrm>
          <a:prstGeom prst="rect">
            <a:avLst/>
          </a:prstGeom>
          <a:solidFill>
            <a:schemeClr val="bg1"/>
          </a:solidFill>
        </p:spPr>
      </p:pic>
      <p:pic>
        <p:nvPicPr>
          <p:cNvPr id="2" name="Picture 1"/>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4698023" y="3340644"/>
            <a:ext cx="2028426" cy="724305"/>
          </a:xfrm>
          <a:prstGeom prst="rect">
            <a:avLst/>
          </a:prstGeom>
          <a:solidFill>
            <a:schemeClr val="bg1"/>
          </a:solidFill>
        </p:spPr>
      </p:pic>
      <p:pic>
        <p:nvPicPr>
          <p:cNvPr id="3" name="Picture 2"/>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4686300" y="4064949"/>
            <a:ext cx="2088785" cy="724306"/>
          </a:xfrm>
          <a:prstGeom prst="rect">
            <a:avLst/>
          </a:prstGeom>
          <a:solidFill>
            <a:schemeClr val="bg1"/>
          </a:solidFill>
        </p:spPr>
      </p:pic>
      <p:pic>
        <p:nvPicPr>
          <p:cNvPr id="48" name="Picture 47"/>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938995" y="5353281"/>
            <a:ext cx="2717976" cy="545058"/>
          </a:xfrm>
          <a:prstGeom prst="rect">
            <a:avLst/>
          </a:prstGeom>
        </p:spPr>
      </p:pic>
      <p:sp>
        <p:nvSpPr>
          <p:cNvPr id="34" name="TextBox 33"/>
          <p:cNvSpPr txBox="1"/>
          <p:nvPr/>
        </p:nvSpPr>
        <p:spPr>
          <a:xfrm>
            <a:off x="4698023" y="5346383"/>
            <a:ext cx="3940502" cy="954107"/>
          </a:xfrm>
          <a:prstGeom prst="rect">
            <a:avLst/>
          </a:prstGeom>
          <a:noFill/>
        </p:spPr>
        <p:txBody>
          <a:bodyPr wrap="none" rtlCol="0">
            <a:spAutoFit/>
          </a:bodyPr>
          <a:lstStyle/>
          <a:p>
            <a:r>
              <a:rPr lang="en-US" dirty="0" smtClean="0"/>
              <a:t>Flow ratio is less than one</a:t>
            </a:r>
          </a:p>
          <a:p>
            <a:r>
              <a:rPr lang="en-US" dirty="0" smtClean="0"/>
              <a:t>Last port has higher flow</a:t>
            </a:r>
            <a:endParaRPr lang="en-US" dirty="0"/>
          </a:p>
        </p:txBody>
      </p:sp>
      <p:sp>
        <p:nvSpPr>
          <p:cNvPr id="36" name="TextBox 35"/>
          <p:cNvSpPr txBox="1"/>
          <p:nvPr/>
        </p:nvSpPr>
        <p:spPr>
          <a:xfrm>
            <a:off x="762000" y="6259381"/>
            <a:ext cx="6519862" cy="523220"/>
          </a:xfrm>
          <a:prstGeom prst="rect">
            <a:avLst/>
          </a:prstGeom>
          <a:noFill/>
        </p:spPr>
        <p:txBody>
          <a:bodyPr wrap="none" rtlCol="0">
            <a:spAutoFit/>
          </a:bodyPr>
          <a:lstStyle/>
          <a:p>
            <a:r>
              <a:rPr lang="en-US" dirty="0" smtClean="0"/>
              <a:t>We can achieve uniform flow by increasing </a:t>
            </a:r>
            <a:endParaRPr lang="en-US" dirty="0"/>
          </a:p>
        </p:txBody>
      </p:sp>
      <p:pic>
        <p:nvPicPr>
          <p:cNvPr id="38" name="Picture 37"/>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7165745" y="6418475"/>
            <a:ext cx="464581" cy="301794"/>
          </a:xfrm>
          <a:prstGeom prst="rect">
            <a:avLst/>
          </a:prstGeom>
          <a:solidFill>
            <a:schemeClr val="bg1"/>
          </a:solidFill>
        </p:spPr>
      </p:pic>
      <p:sp>
        <p:nvSpPr>
          <p:cNvPr id="4" name="TextBox 3"/>
          <p:cNvSpPr txBox="1"/>
          <p:nvPr/>
        </p:nvSpPr>
        <p:spPr>
          <a:xfrm>
            <a:off x="4698023" y="4864272"/>
            <a:ext cx="4242530" cy="523220"/>
          </a:xfrm>
          <a:prstGeom prst="rect">
            <a:avLst/>
          </a:prstGeom>
          <a:noFill/>
        </p:spPr>
        <p:txBody>
          <a:bodyPr wrap="square" rtlCol="0">
            <a:spAutoFit/>
          </a:bodyPr>
          <a:lstStyle/>
          <a:p>
            <a:r>
              <a:rPr lang="en-US" dirty="0" smtClean="0"/>
              <a:t>Engineering basis of design</a:t>
            </a:r>
            <a:endParaRPr lang="en-US" dirty="0"/>
          </a:p>
        </p:txBody>
      </p:sp>
      <p:cxnSp>
        <p:nvCxnSpPr>
          <p:cNvPr id="6" name="Straight Arrow Connector 5"/>
          <p:cNvCxnSpPr/>
          <p:nvPr/>
        </p:nvCxnSpPr>
        <p:spPr bwMode="auto">
          <a:xfrm flipH="1">
            <a:off x="6172200" y="5279636"/>
            <a:ext cx="554249" cy="25543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cxnSp>
        <p:nvCxnSpPr>
          <p:cNvPr id="8" name="Straight Connector 7"/>
          <p:cNvCxnSpPr/>
          <p:nvPr/>
        </p:nvCxnSpPr>
        <p:spPr bwMode="auto">
          <a:xfrm>
            <a:off x="4800600" y="5279636"/>
            <a:ext cx="3837925" cy="0"/>
          </a:xfrm>
          <a:prstGeom prst="line">
            <a:avLst/>
          </a:prstGeom>
          <a:solidFill>
            <a:schemeClr val="accent1"/>
          </a:solidFill>
          <a:ln w="12700" cap="flat" cmpd="sng" algn="ctr">
            <a:solidFill>
              <a:schemeClr val="tx1"/>
            </a:solidFill>
            <a:prstDash val="solid"/>
            <a:round/>
            <a:headEnd type="none" w="lg" len="med"/>
            <a:tailEnd type="none" w="lg" len="med"/>
          </a:ln>
          <a:effectLst/>
        </p:spPr>
      </p:cxnSp>
    </p:spTree>
    <p:extLst>
      <p:ext uri="{BB962C8B-B14F-4D97-AF65-F5344CB8AC3E}">
        <p14:creationId xmlns:p14="http://schemas.microsoft.com/office/powerpoint/2010/main" val="337161341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Solve for the maximum permissible change in piezometric head</a:t>
            </a:r>
            <a:endParaRPr lang="en-US" sz="4000" dirty="0"/>
          </a:p>
        </p:txBody>
      </p:sp>
      <p:pic>
        <p:nvPicPr>
          <p:cNvPr id="3" name="Picture 2"/>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533400" y="1828800"/>
            <a:ext cx="2258883" cy="545058"/>
          </a:xfrm>
          <a:prstGeom prst="rect">
            <a:avLst/>
          </a:prstGeom>
        </p:spPr>
      </p:pic>
      <p:pic>
        <p:nvPicPr>
          <p:cNvPr id="4" name="Picture 3"/>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609600" y="2743200"/>
            <a:ext cx="4896381" cy="384101"/>
          </a:xfrm>
          <a:prstGeom prst="rect">
            <a:avLst/>
          </a:prstGeom>
        </p:spPr>
      </p:pic>
      <p:pic>
        <p:nvPicPr>
          <p:cNvPr id="8" name="Picture 7"/>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33400" y="3496643"/>
            <a:ext cx="4896382" cy="384101"/>
          </a:xfrm>
          <a:prstGeom prst="rect">
            <a:avLst/>
          </a:prstGeom>
        </p:spPr>
      </p:pic>
      <p:sp>
        <p:nvSpPr>
          <p:cNvPr id="6" name="TextBox 5"/>
          <p:cNvSpPr txBox="1"/>
          <p:nvPr/>
        </p:nvSpPr>
        <p:spPr>
          <a:xfrm>
            <a:off x="6252975" y="1767870"/>
            <a:ext cx="1601721" cy="523220"/>
          </a:xfrm>
          <a:prstGeom prst="rect">
            <a:avLst/>
          </a:prstGeom>
          <a:noFill/>
        </p:spPr>
        <p:txBody>
          <a:bodyPr wrap="none" rtlCol="0">
            <a:spAutoFit/>
          </a:bodyPr>
          <a:lstStyle/>
          <a:p>
            <a:r>
              <a:rPr lang="en-US" dirty="0" smtClean="0"/>
              <a:t>Solve for </a:t>
            </a:r>
            <a:endParaRPr lang="en-US" dirty="0"/>
          </a:p>
        </p:txBody>
      </p:sp>
      <p:pic>
        <p:nvPicPr>
          <p:cNvPr id="7" name="Picture 6"/>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7830312" y="1970551"/>
            <a:ext cx="716990" cy="261555"/>
          </a:xfrm>
          <a:prstGeom prst="rect">
            <a:avLst/>
          </a:prstGeom>
        </p:spPr>
      </p:pic>
      <p:pic>
        <p:nvPicPr>
          <p:cNvPr id="11" name="Picture 10"/>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533400" y="4306850"/>
            <a:ext cx="4183052" cy="384101"/>
          </a:xfrm>
          <a:prstGeom prst="rect">
            <a:avLst/>
          </a:prstGeom>
        </p:spPr>
      </p:pic>
      <p:pic>
        <p:nvPicPr>
          <p:cNvPr id="13" name="Picture 12"/>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503248" y="5140503"/>
            <a:ext cx="2514952" cy="590784"/>
          </a:xfrm>
          <a:prstGeom prst="rect">
            <a:avLst/>
          </a:prstGeom>
        </p:spPr>
      </p:pic>
      <p:sp>
        <p:nvSpPr>
          <p:cNvPr id="14" name="TextBox 13"/>
          <p:cNvSpPr txBox="1"/>
          <p:nvPr/>
        </p:nvSpPr>
        <p:spPr>
          <a:xfrm>
            <a:off x="4267200" y="4876800"/>
            <a:ext cx="4648200" cy="1323439"/>
          </a:xfrm>
          <a:prstGeom prst="rect">
            <a:avLst/>
          </a:prstGeom>
          <a:noFill/>
        </p:spPr>
        <p:txBody>
          <a:bodyPr wrap="square" rtlCol="0">
            <a:spAutoFit/>
          </a:bodyPr>
          <a:lstStyle/>
          <a:p>
            <a:r>
              <a:rPr lang="en-US" sz="2000" dirty="0" smtClean="0"/>
              <a:t>This is change in piezometric head in the manifold as a function of port flow uniformity and average piezometric head across the ports.</a:t>
            </a:r>
            <a:endParaRPr lang="en-US" sz="2000" dirty="0"/>
          </a:p>
        </p:txBody>
      </p:sp>
    </p:spTree>
    <p:extLst>
      <p:ext uri="{BB962C8B-B14F-4D97-AF65-F5344CB8AC3E}">
        <p14:creationId xmlns:p14="http://schemas.microsoft.com/office/powerpoint/2010/main" val="299369958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Relationship between port contracted velocity and manifold velocity</a:t>
            </a:r>
            <a:endParaRPr lang="en-US" sz="3600" dirty="0"/>
          </a:p>
        </p:txBody>
      </p:sp>
      <p:pic>
        <p:nvPicPr>
          <p:cNvPr id="3" name="Picture 2"/>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533400" y="1752600"/>
            <a:ext cx="2514952" cy="590784"/>
          </a:xfrm>
          <a:prstGeom prst="rect">
            <a:avLst/>
          </a:prstGeom>
        </p:spPr>
      </p:pic>
      <p:sp>
        <p:nvSpPr>
          <p:cNvPr id="4" name="TextBox 3"/>
          <p:cNvSpPr txBox="1"/>
          <p:nvPr/>
        </p:nvSpPr>
        <p:spPr>
          <a:xfrm>
            <a:off x="304800" y="3434558"/>
            <a:ext cx="7385355" cy="523220"/>
          </a:xfrm>
          <a:prstGeom prst="rect">
            <a:avLst/>
          </a:prstGeom>
          <a:noFill/>
        </p:spPr>
        <p:txBody>
          <a:bodyPr wrap="none" rtlCol="0">
            <a:spAutoFit/>
          </a:bodyPr>
          <a:lstStyle/>
          <a:p>
            <a:r>
              <a:rPr lang="en-US" dirty="0" smtClean="0"/>
              <a:t>If head loss in the manifold is small, then we have</a:t>
            </a:r>
            <a:endParaRPr lang="en-US" dirty="0"/>
          </a:p>
        </p:txBody>
      </p:sp>
      <p:pic>
        <p:nvPicPr>
          <p:cNvPr id="5" name="Picture 4"/>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04092" y="2724384"/>
            <a:ext cx="3043549" cy="541400"/>
          </a:xfrm>
          <a:prstGeom prst="rect">
            <a:avLst/>
          </a:prstGeom>
        </p:spPr>
      </p:pic>
      <p:pic>
        <p:nvPicPr>
          <p:cNvPr id="13" name="Picture 1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291517" y="4834559"/>
            <a:ext cx="3442283" cy="607246"/>
          </a:xfrm>
          <a:prstGeom prst="rect">
            <a:avLst/>
          </a:prstGeom>
        </p:spPr>
      </p:pic>
      <p:sp>
        <p:nvSpPr>
          <p:cNvPr id="7" name="TextBox 6"/>
          <p:cNvSpPr txBox="1"/>
          <p:nvPr/>
        </p:nvSpPr>
        <p:spPr>
          <a:xfrm>
            <a:off x="3733800" y="1885866"/>
            <a:ext cx="4482317" cy="523220"/>
          </a:xfrm>
          <a:prstGeom prst="rect">
            <a:avLst/>
          </a:prstGeom>
          <a:noFill/>
        </p:spPr>
        <p:txBody>
          <a:bodyPr wrap="none" rtlCol="0">
            <a:spAutoFit/>
          </a:bodyPr>
          <a:lstStyle/>
          <a:p>
            <a:r>
              <a:rPr lang="en-US" dirty="0" smtClean="0"/>
              <a:t>Port flow uniformity equation</a:t>
            </a:r>
            <a:endParaRPr lang="en-US" dirty="0"/>
          </a:p>
        </p:txBody>
      </p:sp>
      <p:sp>
        <p:nvSpPr>
          <p:cNvPr id="8" name="TextBox 7"/>
          <p:cNvSpPr txBox="1"/>
          <p:nvPr/>
        </p:nvSpPr>
        <p:spPr>
          <a:xfrm>
            <a:off x="3733800" y="2527668"/>
            <a:ext cx="4957452" cy="954107"/>
          </a:xfrm>
          <a:prstGeom prst="rect">
            <a:avLst/>
          </a:prstGeom>
          <a:noFill/>
        </p:spPr>
        <p:txBody>
          <a:bodyPr wrap="square" rtlCol="0">
            <a:spAutoFit/>
          </a:bodyPr>
          <a:lstStyle/>
          <a:p>
            <a:r>
              <a:rPr lang="en-US" dirty="0" smtClean="0"/>
              <a:t>Piezometric head in the manifold (energy equation)</a:t>
            </a:r>
            <a:endParaRPr lang="en-US" dirty="0"/>
          </a:p>
        </p:txBody>
      </p:sp>
      <p:pic>
        <p:nvPicPr>
          <p:cNvPr id="6" name="Picture 5"/>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601536" y="5746311"/>
            <a:ext cx="2469228" cy="495674"/>
          </a:xfrm>
          <a:prstGeom prst="rect">
            <a:avLst/>
          </a:prstGeom>
          <a:solidFill>
            <a:schemeClr val="bg1"/>
          </a:solidFill>
        </p:spPr>
      </p:pic>
      <p:sp>
        <p:nvSpPr>
          <p:cNvPr id="15" name="TextBox 14"/>
          <p:cNvSpPr txBox="1"/>
          <p:nvPr/>
        </p:nvSpPr>
        <p:spPr>
          <a:xfrm>
            <a:off x="4155293" y="5746311"/>
            <a:ext cx="5209280" cy="523220"/>
          </a:xfrm>
          <a:prstGeom prst="rect">
            <a:avLst/>
          </a:prstGeom>
          <a:noFill/>
        </p:spPr>
        <p:txBody>
          <a:bodyPr wrap="square" rtlCol="0">
            <a:spAutoFit/>
          </a:bodyPr>
          <a:lstStyle/>
          <a:p>
            <a:r>
              <a:rPr lang="en-US" dirty="0" smtClean="0"/>
              <a:t>    is the contracted port velocity</a:t>
            </a:r>
            <a:endParaRPr lang="en-US" dirty="0"/>
          </a:p>
        </p:txBody>
      </p:sp>
      <p:pic>
        <p:nvPicPr>
          <p:cNvPr id="17" name="Picture 16"/>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4155293" y="5908249"/>
            <a:ext cx="316427" cy="224974"/>
          </a:xfrm>
          <a:prstGeom prst="rect">
            <a:avLst/>
          </a:prstGeom>
          <a:solidFill>
            <a:schemeClr val="bg1"/>
          </a:solidFill>
        </p:spPr>
      </p:pic>
      <p:sp>
        <p:nvSpPr>
          <p:cNvPr id="9" name="TextBox 8"/>
          <p:cNvSpPr txBox="1"/>
          <p:nvPr/>
        </p:nvSpPr>
        <p:spPr>
          <a:xfrm>
            <a:off x="520117" y="3964735"/>
            <a:ext cx="1365376" cy="707886"/>
          </a:xfrm>
          <a:prstGeom prst="rect">
            <a:avLst/>
          </a:prstGeom>
          <a:noFill/>
        </p:spPr>
        <p:txBody>
          <a:bodyPr wrap="square" rtlCol="0">
            <a:spAutoFit/>
          </a:bodyPr>
          <a:lstStyle/>
          <a:p>
            <a:pPr algn="ctr"/>
            <a:r>
              <a:rPr lang="en-US" sz="2000" dirty="0" smtClean="0"/>
              <a:t>Pressure recovery</a:t>
            </a:r>
            <a:endParaRPr lang="en-US" sz="2000" dirty="0"/>
          </a:p>
        </p:txBody>
      </p:sp>
      <p:sp>
        <p:nvSpPr>
          <p:cNvPr id="10" name="TextBox 9"/>
          <p:cNvSpPr txBox="1"/>
          <p:nvPr/>
        </p:nvSpPr>
        <p:spPr>
          <a:xfrm>
            <a:off x="1739317" y="4123698"/>
            <a:ext cx="853119" cy="400110"/>
          </a:xfrm>
          <a:prstGeom prst="rect">
            <a:avLst/>
          </a:prstGeom>
          <a:noFill/>
        </p:spPr>
        <p:txBody>
          <a:bodyPr wrap="none" rtlCol="0">
            <a:spAutoFit/>
          </a:bodyPr>
          <a:lstStyle/>
          <a:p>
            <a:r>
              <a:rPr lang="en-US" sz="2000" dirty="0" smtClean="0"/>
              <a:t>causes</a:t>
            </a:r>
            <a:endParaRPr lang="en-US" sz="2000" dirty="0"/>
          </a:p>
        </p:txBody>
      </p:sp>
      <p:sp>
        <p:nvSpPr>
          <p:cNvPr id="14" name="TextBox 13"/>
          <p:cNvSpPr txBox="1"/>
          <p:nvPr/>
        </p:nvSpPr>
        <p:spPr>
          <a:xfrm>
            <a:off x="2592435" y="3964735"/>
            <a:ext cx="1509081" cy="707886"/>
          </a:xfrm>
          <a:prstGeom prst="rect">
            <a:avLst/>
          </a:prstGeom>
          <a:noFill/>
        </p:spPr>
        <p:txBody>
          <a:bodyPr wrap="square" rtlCol="0">
            <a:spAutoFit/>
          </a:bodyPr>
          <a:lstStyle/>
          <a:p>
            <a:pPr algn="ctr"/>
            <a:r>
              <a:rPr lang="en-US" sz="2000" dirty="0" smtClean="0"/>
              <a:t>differences in port flow</a:t>
            </a:r>
            <a:endParaRPr lang="en-US" sz="2000" dirty="0"/>
          </a:p>
        </p:txBody>
      </p:sp>
      <p:sp>
        <p:nvSpPr>
          <p:cNvPr id="11" name="TextBox 10"/>
          <p:cNvSpPr txBox="1"/>
          <p:nvPr/>
        </p:nvSpPr>
        <p:spPr>
          <a:xfrm>
            <a:off x="34636" y="6322132"/>
            <a:ext cx="9067800" cy="461665"/>
          </a:xfrm>
          <a:prstGeom prst="rect">
            <a:avLst/>
          </a:prstGeom>
          <a:noFill/>
        </p:spPr>
        <p:txBody>
          <a:bodyPr wrap="square" rtlCol="0">
            <a:spAutoFit/>
          </a:bodyPr>
          <a:lstStyle/>
          <a:p>
            <a:r>
              <a:rPr lang="en-US" sz="2400" dirty="0" smtClean="0"/>
              <a:t>The average manifold piezometric head sets the average port velocity</a:t>
            </a:r>
            <a:endParaRPr lang="en-US" sz="2400" dirty="0"/>
          </a:p>
        </p:txBody>
      </p:sp>
    </p:spTree>
    <p:extLst>
      <p:ext uri="{BB962C8B-B14F-4D97-AF65-F5344CB8AC3E}">
        <p14:creationId xmlns:p14="http://schemas.microsoft.com/office/powerpoint/2010/main" val="253277363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257800" cy="1143000"/>
          </a:xfrm>
        </p:spPr>
        <p:txBody>
          <a:bodyPr/>
          <a:lstStyle/>
          <a:p>
            <a:r>
              <a:rPr lang="en-US" dirty="0" smtClean="0"/>
              <a:t>Manifold velocity</a:t>
            </a:r>
            <a:endParaRPr lang="en-US" dirty="0"/>
          </a:p>
        </p:txBody>
      </p:sp>
      <p:pic>
        <p:nvPicPr>
          <p:cNvPr id="3" name="Picture 2"/>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4802645" y="1691748"/>
            <a:ext cx="2469228" cy="495674"/>
          </a:xfrm>
          <a:prstGeom prst="rect">
            <a:avLst/>
          </a:prstGeom>
          <a:solidFill>
            <a:schemeClr val="bg1"/>
          </a:solidFill>
        </p:spPr>
      </p:pic>
      <p:sp>
        <p:nvSpPr>
          <p:cNvPr id="4" name="TextBox 3"/>
          <p:cNvSpPr txBox="1"/>
          <p:nvPr/>
        </p:nvSpPr>
        <p:spPr>
          <a:xfrm>
            <a:off x="457200" y="2362200"/>
            <a:ext cx="3312125" cy="523220"/>
          </a:xfrm>
          <a:prstGeom prst="rect">
            <a:avLst/>
          </a:prstGeom>
          <a:noFill/>
        </p:spPr>
        <p:txBody>
          <a:bodyPr wrap="none" rtlCol="0">
            <a:spAutoFit/>
          </a:bodyPr>
          <a:lstStyle/>
          <a:p>
            <a:r>
              <a:rPr lang="en-US" dirty="0" smtClean="0"/>
              <a:t>No head loss in series</a:t>
            </a:r>
            <a:endParaRPr lang="en-US" dirty="0"/>
          </a:p>
        </p:txBody>
      </p:sp>
      <p:sp>
        <p:nvSpPr>
          <p:cNvPr id="5" name="TextBox 4"/>
          <p:cNvSpPr txBox="1"/>
          <p:nvPr/>
        </p:nvSpPr>
        <p:spPr>
          <a:xfrm>
            <a:off x="5029201" y="2362200"/>
            <a:ext cx="3276600" cy="954107"/>
          </a:xfrm>
          <a:prstGeom prst="rect">
            <a:avLst/>
          </a:prstGeom>
          <a:noFill/>
        </p:spPr>
        <p:txBody>
          <a:bodyPr wrap="square" rtlCol="0">
            <a:spAutoFit/>
          </a:bodyPr>
          <a:lstStyle/>
          <a:p>
            <a:r>
              <a:rPr lang="en-US" dirty="0" smtClean="0"/>
              <a:t>With helpful head loss in series</a:t>
            </a:r>
            <a:endParaRPr lang="en-US" dirty="0"/>
          </a:p>
        </p:txBody>
      </p:sp>
      <p:pic>
        <p:nvPicPr>
          <p:cNvPr id="7" name="Picture 6"/>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4462862" y="4766994"/>
            <a:ext cx="4483018" cy="727963"/>
          </a:xfrm>
          <a:prstGeom prst="rect">
            <a:avLst/>
          </a:prstGeom>
        </p:spPr>
      </p:pic>
      <p:pic>
        <p:nvPicPr>
          <p:cNvPr id="8" name="Picture 7"/>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478197" y="510544"/>
            <a:ext cx="3442283" cy="607246"/>
          </a:xfrm>
          <a:prstGeom prst="rect">
            <a:avLst/>
          </a:prstGeom>
        </p:spPr>
      </p:pic>
      <p:sp>
        <p:nvSpPr>
          <p:cNvPr id="9" name="TextBox 8"/>
          <p:cNvSpPr txBox="1"/>
          <p:nvPr/>
        </p:nvSpPr>
        <p:spPr>
          <a:xfrm>
            <a:off x="4473370" y="-33495"/>
            <a:ext cx="3127779" cy="523220"/>
          </a:xfrm>
          <a:prstGeom prst="rect">
            <a:avLst/>
          </a:prstGeom>
          <a:noFill/>
        </p:spPr>
        <p:txBody>
          <a:bodyPr wrap="none" rtlCol="0">
            <a:spAutoFit/>
          </a:bodyPr>
          <a:lstStyle/>
          <a:p>
            <a:r>
              <a:rPr lang="en-US" dirty="0" smtClean="0"/>
              <a:t>Pressure recovery = </a:t>
            </a:r>
            <a:endParaRPr lang="en-US" dirty="0"/>
          </a:p>
        </p:txBody>
      </p:sp>
      <p:pic>
        <p:nvPicPr>
          <p:cNvPr id="10" name="Picture 9"/>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748511" y="1566504"/>
            <a:ext cx="2769191" cy="727963"/>
          </a:xfrm>
          <a:prstGeom prst="rect">
            <a:avLst/>
          </a:prstGeom>
        </p:spPr>
      </p:pic>
      <p:pic>
        <p:nvPicPr>
          <p:cNvPr id="11" name="Picture 10"/>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748511" y="3285067"/>
            <a:ext cx="2633842" cy="727963"/>
          </a:xfrm>
          <a:prstGeom prst="rect">
            <a:avLst/>
          </a:prstGeom>
        </p:spPr>
      </p:pic>
      <p:pic>
        <p:nvPicPr>
          <p:cNvPr id="12" name="Picture 11"/>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866842" y="4648200"/>
            <a:ext cx="2249738" cy="727963"/>
          </a:xfrm>
          <a:prstGeom prst="rect">
            <a:avLst/>
          </a:prstGeom>
        </p:spPr>
      </p:pic>
    </p:spTree>
    <p:extLst>
      <p:ext uri="{BB962C8B-B14F-4D97-AF65-F5344CB8AC3E}">
        <p14:creationId xmlns:p14="http://schemas.microsoft.com/office/powerpoint/2010/main" val="294456717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port velocity over manifold velocity as a function of</a:t>
            </a:r>
            <a:endParaRPr lang="en-US" dirty="0"/>
          </a:p>
        </p:txBody>
      </p:sp>
      <p:pic>
        <p:nvPicPr>
          <p:cNvPr id="5" name="Picture 4"/>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295400" y="1752600"/>
            <a:ext cx="2249738" cy="727963"/>
          </a:xfrm>
          <a:prstGeom prst="rect">
            <a:avLst/>
          </a:prstGeom>
        </p:spPr>
      </p:pic>
      <p:sp>
        <p:nvSpPr>
          <p:cNvPr id="6" name="AutoShape 2" descr="data:image/png;base64,iVBORw0KGgoAAAANSUhEUgAAAYUAAAEKCAYAAAD9xUlFAAAABHNCSVQICAgIfAhkiAAAAAlwSFlz%0AAAALEgAACxIB0t1+/AAAADl0RVh0U29mdHdhcmUAbWF0cGxvdGxpYiB2ZXJzaW9uIDMuMC4zLCBo%0AdHRwOi8vbWF0cGxvdGxpYi5vcmcvnQurowAAIABJREFUeJzt3Xl8FPX9x/HXh3AfIUIChBAIyH0j%0AAbVopVrrjRZvaz0rrbX39dP218tetvbQX2ureFWtR61atdaj3qAWMNxyyA0BAkkIJIQj5Pj8/tgh%0AjWkIG8ju7Cbv5+Oxj8zOzM58vtlkPzvzvczdERERAWgTdgAiIpI4lBRERKSWkoKIiNRSUhARkVpK%0ACiIiUktJQUREaikpiIhILSUFERGppaQgIiK12oYdQFOlp6d7Tk5O2GGIiCSV+fPnF7t7xuH2S7qk%0AkJOTQ15eXthhiIgkFTPbGM1+un0kIiK1lBRERKSWkoKIiNRSUhARkVpKCiIiUktJQUREaikpiIhI%0ALSUFEZEkcMdrq5i7bkfMz6OkICKS4DYU7+GO11Yzb31JzM+lpCAikuAen7eJlDbGJZOyY34uJQUR%0AkQRWUVXN3+Zv5vQRvemd2jHm51NSEBFJYC9/sI2SPQe44vj+cTmfkoKISAJ7bO4m+vfozEmD0+Ny%0APiUFEZEEtaZwN3PXl3D55P60aWNxOaeSgohIgnpsbj7tUoyLc/vF7ZxKCiIiCWh/ZTVPzc/njFF9%0ASO/aIW7nVVIQEUlA/1xSQNn+Kj5z/IC4nldJQUQkAT02bxODMrpwwqAecT2vkoKISIJZua2M+Rt3%0AcsXk/pjFp4L5oJgnBTNLMbOFZvZCA9uuMbMiM1sUPD4X63hERBLdY3M30b5tGy6aGL8K5oPaxuEc%0AXwVWAKmH2P5Xd/9SHOIQEUl4ew9U8fcFWzh3TCZpndvH/fwxvVIws37AOcB9sTyPiEhL8Y/FW9ld%0AUcVnTohPD+b6Yn376A7gO0BNI/tcaGZLzOwpM2twtCczm2FmeWaWV1RUFJNARUQSwaNzNzGsdzeO%0A639MKOePWVIws3OBQnef38hu/wBy3H0s8CrwUEM7uftMd89199yMjIwYRCsiEr7F+btYsrmUK46P%0AfwXzQbG8UpgCTDOzDcATwKlm9pe6O7j7DnevCJ7eB0yMYTwiIglt5ux1dOvYlgtDqGA+KGZJwd1v%0Acfd+7p4DXAa84e5X1t3HzDLrPJ1GpEJaRKTVyS/Zy0tLC/jM8QPo2iEebYAaFvczm9mtQJ67Pw98%0AxcymAVVACXBNvOMREUkE97+znpQ2xjUfywk1jrgkBXd/C3grWP5BnfW3ALfEIwYRkUS1a+8BnszL%0AZ9q4LPp0j/1EOo1Rj2YRkZA9OncTew9UM+Pjg8IORUlBRCRMFVXVPPjuBk4ZmsGwPt3CDkdJQUQk%0ATM8t3EpxeUVCXCWAkoKISGhqapyZs9cxMjOVjx3bM+xwACUFEZHQvLWqkDWF5cz4+KDQOqvVp6Qg%0AIhKSmbPW0bd7R84Zm3n4neNESUFEJARLNu9izroSrjtpIO1SEuejOHEiERFpRe6dvZ5uHdpy6aQG%0AxwENjZKCiEic5Zfs5cWlBVxxfH+6dWwXdjgfoaQgIhJnd7+9ljYG10zJCTuU/6KkICISR/kle3ky%0AL59LJ2WT2b1T2OH8FyUFEZE4uuvNNRjGTZ8YHHYoDVJSEBGJk0079vLU/M1ccXz/hLxKACUFEZG4%0A+f0bq0lpY9w49diwQzkkJQURkThYX7yHZxZu4TPHD6B3arjDYzdGSUFEJA5+//pq2qUYX5iaGAPf%0AHYqSgohIjK0tKufZRVu46sQcenVL3KsEiENSMLMUM1toZi80sK2Dmf3VzNaY2Vwzy4l1PCIi8fZ/%0Ar6+mQ9uUhBkeuzHxuFL4KrDiENuuB3a6+2Dgd8Av4xCPiEjcrN6+m+cXb+Xqj+WQ3rVD2OEcVkyT%0Agpn1A84B7jvELucDDwXLTwGnWaKMHysi0gzueH01ndslx1UCxP5K4Q7gO0DNIbZnAfkA7l4FlAKJ%0AMdOEiMhRWrmtjBeXFnDNlBx6dGkfdjhRiVlSMLNzgUJ3n98Mx5phZnlmlldUVNQM0YmIxN6vX1lF%0Al/ZtueHk5LhKgNheKUwBppnZBuAJ4FQz+0u9fbYA2QBm1hboDuyofyB3n+nuue6em5GREcOQRUSa%0Ax3tri3ltxXZunHosaZ2T4yoBYpgU3P0Wd+/n7jnAZcAb7n5lvd2eB64Oli8K9vFYxSQiEg/VNc5P%0AX1hBVlonrj9pYNjhNEnc+ymY2a1mNi14ej/Q08zWAN8Abo53PCIize2ZBZtZXlDGd84cRsd2KWGH%0A0yRt43ESd38LeCtY/kGd9fuBi+MRg4hIPOw9UMXtr3zI+Ow0po3rG3Y4TaYezSIizeiet9dRuLuC%0A7587gmRsYa+kICLSTLaV7ueeWWs5Z2wmEwf0CDucI6KkICLSTG5/5UNqauDmM4eHHcoRU1IQEWkG%0AH2wp5ZmFm7n2pByye3QOO5wjpqQgInKU3J2f/nM5x3Run7DTbEZLSUFE5Ci9unw7c9aV8PVPDiG1%0AY7uwwzkqSgoiIkdhf2U1P3txBYN7deXyyf3DDueoxaWfgohIS3XXm2vYuGMvj37ueNqmJP/37OQv%0AgYhISNYUlnP322u5YHxfpgxODzucZqGkICJyBNyd7/19KZ3apfC9c0aGHU6zUVIQETkCTy/Ywtz1%0AJdx81ggyuiX+jGrRUlIQEWminXsO8PMXVzBxwDFcNik77HCalZKCiEgT/eKlFZTtq+Rnnx5NmzbJ%0AN75RY5QURESaYN76Ep7M28z1Jw9keJ/UsMNpdkoKIiJROlBVw3f/vpSstE589bQhYYcTE+qnICIS%0ApXtnr2NNYTkPXJNL5/Yt8+NTVwoiIlFYW1TO/72+mrNG9+HU4b3DDidmlBRERA6jqrqGbzy5mE7t%0AU/jxtFFhhxNTMUsKZtbRzOaZ2WIzW2ZmP25gn2vMrMjMFgWPz8UqHhGRI3XPrHUszt/FT84fTa/U%0AjmGHE1OxvClWAZzq7uVm1g54x8xecvc59fb7q7t/KYZxiIgcseVby7jjtVWcMzaT85JwzuWmillS%0AcHcHyoOn7YKHx+p8IiLNraKqmm88uYjundrzk/NHhx1OXER1+8jMppnZr4PHedEe3MxSzGwRUAi8%0A6u5zG9jtQjNbYmZPmVnL6hooIkntztdWs3Lbbm6bPoYeXdqHHU5cHDYpmNkvgK8Cy4PHV8zs59Ec%0A3N2r3X080A+YbGb1U+0/gBx3Hwu8Cjx0iBhmmFmemeUVFRVFc2oRkaOyYNNO7n57LRdP7McnR7bc%0A1kb1WeQuTyM7mC0Bxrt7TfA8BVgYfJBHfyKzHwB73f3Xh9ieApS4e/fGjpObm+t5eXlNObWISJPs%0AO1DNOf83m4qqGl7+2sl0S/LZ1ADMbL675x5uv2hbH6XVWW70Q7tOABlmlhYsdwJOB1bW2yezztNp%0AwIoo4xERiZlfvrySdcV7uP2isS0iITRFNBXNvwAWmtmbgAEfB26O4nWZwEPBFUAb4El3f8HMbgXy%0A3P15IreipgFVQAlwzRGUQUSk2cxaVcSf39vANR/L4WMtZOKcpjjs7SOo/UY/KXg6z923xTSqRuj2%0AkYjEyvay/Zx952x6dm3PczedRKf2KWGH1GyO+vaRmQ0Pfh5H5Fv/5uDRN1gnItJiVNc4X31iIXsP%0AVHPXFce1qITQFI3dPvoGMAP4TQPbHDg1JhGJiITgztdXM2ddCbdfNJYhvbuFHU5oDpkU3H1GsHiW%0Au++vu83MWnY/bxFpVd5dU8zv31jN9OOyuDi3dXeXiqb10XtRrhMRSTpFuyv46hOLGJTepdX0Wm7M%0AIa8UzKwPkAV0MrMJRFoeAaQCneMQm4hITFXXOF//6yJ276/kL5+bTJcOLXOOhKZo7DdwBpEmov2A%0A39ZZvxv4bgxjEhGJiz++uYZ31hRz2/QxLXJqzSPRWJ3CQ0T6GVzo7k/HMSYRkZj799od/O61VZw/%0Avi+XTmrd9Qh1HfZayd2fNrNzgFFAxzrrb41lYCIisZJfspebHlvAwPQu/OzTYzCzw7+olYhmQLy7%0AgUuBLxOpV7gYGBDjuEREYmLvgSpmPDKfyuoa7r0ql66qR/iIaFoffczdrwJ2uvuPgROBobENS0Sk%0A+bk73/7bEj7cVsbvL5/AoIyuYYeUcKJJCgf7KOw1s75AJZEeziIiSeWuN9fwz6UF3HzWcKYO6xV2%0AOAkpmuumfwSjnd4OLCDSm/nemEYlItLMXl2+nV//axUXjO/LDScPCjuchNVoUjCzNsDr7r4LeNrM%0AXgA6untpXKITEWkGq7fv5ut/XcTYft257cKxqlhuRKO3j4KJde6q87xCCUFEkknp3kpueDiPju1S%0AuOezE+nYrnUOdBetaOoUXjezC02pVUSSzIGqGr742Hy27NrHPZ89jszuncIOKeFFkxQ+D/wNqDCz%0AMjPbbWZlMY5LROSouDv/8/QS3l2zg9umj2XigB5hh5QUoum81nrHkBWRpHX7Kx/y94Vb+PYZw7hw%0AYr+ww0ka0c7RLCKSNB6Zs5E/vrWWK47vzxenHht2OEklZknBzDqa2TwzW2xmy8zsxw3s08HM/mpm%0Aa8xsrpnlxCoeEWkd/rVsGz987gNOG96LW6eNUkujJorllUIFcKq7jwPGA2ea2Qn19rmeSE/pwcDv%0AgF/GMB4RaeEWbNrJV55YyJis7vz+igm0TdHNkKaKZuyj35jZqKYe2CPKg6ftgofX2+184KFg+Sng%0ANLVyEpEjsb54D597KI/eqR25/5pJdG6vMY2ORDRpdAUwM7i98wUz6x7twc0sxcwWAYXAq+4+t94u%0AWUA+gLtXAaVAzwaOM8PM8swsr6ioKNrTi0grsa10P1c9EPl4eejayaR37RByRMnrsEnB3e9z9ynA%0AVUAOsMTMHjOzT0Tx2mp3H09kop7JZnZEc925+0x3z3X33IyMjCM5hIi0UMXlFXzmvjns3FPJA9dM%0AIie9S9ghJbWobriZWQowPHgUA4uBb5jZE9G8Phgm403gzHqbtgDZwTnaAt2BHVFFLiKt3q69B/js%0A/fPYsmsfD1wzifHZaWGHlPSiqVP4HbASOBv4ubtPdPdfuvt5wIRGXpcRDKSHmXUCTg+OU9fzwNXB%0A8kXAG+5ev95BROS/7N5fydUPvs/awnLuvSqXyQPVOa05RFMTswT4X3ff08C2yY28LpPIdJ4pRJLP%0Ak+7+gpndCuS5+/PA/cAjZrYGKAEua1r4ItIa7TtQzfV/zmPZllL+dOVETh6i28rNJZqkcKW7P1h3%0AhZm97u6nNTY4nrsvoYErCXf/QZ3l/URmchMRiUpFVTUzHskjb2MJd142gdNH9g47pBblkEnBzDoC%0AnYF0MzuGyFScAKlEWg2JiMTVgaoavvTYQmavLub2i8Zy3ri+YYfU4jR2pfB54GtAXyKT6xxUBvwh%0AlkGJiNS3v7Kamx5dwOsrC7n1/FFcnJsddkgt0iGTgrvfCdxpZl9299/HMSYRkY/YdyByy2j26mJ+%0AesForjxhQNghtViN3T461d3fALaY2fT62939mZhGJiIC7Kmo4vqH3mfu+hJ+ddFYLtEVQkw1dvvo%0AFOAN4LwGtjmgpCAiMVW2v5JrH3yfRfm7uOPS8Zw/XtWZsdbY7aMfBj+vjV84IiIRu/Ye4KoH5rGi%0AoIw/XD6Bs8Zkhh1SqxBN57WfH+yEFjw/xsx+GtuwRKQ1Ky6v4PJ757KyYDd3XzlRCSGOohnm4qxg%0AmAoA3H0nkd7NIiLNbuOOPVz4p/dYX1zOfVfnctoI9UOIp2g6r6WYWQd3r4DaISs0BKGINLulm0u5%0A9s/zqKpxHrvhBI7rf0zYIbU60SSFR4HXzexgr+Zr+c8cCCIizWL26iK+8Mh80jq354nrJjO4V9ew%0AQ2qVDpsU3P2XZrYY+GSw6ifu/kpswxKR1uTZhVv41t8WM7hXVx66bjK9UzuGHVKrFe3URAv5z8xp%0AC2MXjoi0NvfOWsfPXlzBCYN6MPOqXFI7tgs7pFYtmtZHlwDziAxtfQkw18wuinVgItKyVVXX8KPn%0Al/GzF1dwzphMHrpushJCAojmSuF7wCR3L4TIPAnAa0TmVBYRabKy/ZV8+bGFvL2qiOtPGsj3zh5B%0Amzaanj0RRJMU2hxMCIEdRDljm4hIfRt37OH6h/LYULyHX0wfw+WT+4cdktQRTVJ42cxeAR4Pnl8K%0AvBi7kESkpZq7bgdf+Mt8HHjk+uM58dieYYck9UTT+ujbZnYhMCVYNdPd/x7bsESkpXkyL5/v/X0p%0A2T0688DVk8hJ7xJ2SNKAqFofufvTwNNNObCZZQMPA72JtFqaGQzHXXefqcBzwPpg1TPufmtTziMi%0Aia2quobbXlrJfe+s5+Qh6fzhiuPo3kkVyomqsaGzdxP5MP+vTYC7e+phjl0FfNPdF5hZN2C+mb3q%0A7svr7Tfb3c9tUtQikhSKdlfwpccWMHd9CVefOIDvnzuStimqkkxkjY2S2u1oDuzuBUBBsLzbzFYQ%0AmcazflIQkRZo/sYSvvjoAkr3VfLbS8Yx/bh+YYckUYgqZZvZSWZ2bbCcbmYDm3ISM8sBJgBzG9h8%0AopktNrOXzGxUU44rIonH3XnovQ1ces8cOrRN4ZkbpyghJJHD1imY2Q+BXGAY8CDQHvgL/6l4Ptzr%0AuxKpj/iau5fV27wAGODu5WZ2NvAsMKSBY8wAZgD076/mayKJau+BKr77zFKeXbSV04b34reXjKd7%0AZ9UfJJNorhQ+DUwD9gC4+1YgqltLZtaOSEJ4tKHpO929zN3Lg+UXgXZmlt7AfjPdPdfdczMyMqI5%0AtYjE2ertu/n0Xe/x3OKtfPP0odx7Va4SQhKKpvXRAXd3M3MAM4uqHZmZGXA/sMLdf3uIffoA24Pj%0ATyaSpHZEF7qIJAJ354n38/nxP5bRpX1b/nztZE4Zqi9vySqapPCkmd0DpJnZDcB1wL1RvG4K8Flg%0AqZktCtZ9F+gP4O53ExlP6UYzqwL2AZe5e0MtnkQkAZXuq+S7zyzln0sLmDK4J7+7ZDy9NMJpUrNo%0APoPN7HTgU0Sao77i7q/GOrBDyc3N9by8vLBOLyKBBZt28pXHF1JQup9vnD6UG085VuMXJTAzm+/u%0AuYfbr7F+CncBj7n7u0ESCC0RiEjiqK5x7pm1lt/8axV9Ujvy5OdPZOIAzZDWUjR2+2gV8GszywSe%0ABB53d82lINKKbdqxl2/9bTHzNpRwzphMfj59jHontzCNdV67E7jTzAYAlwEPBPMzP04kQayKU4wi%0AEjJ35/F5+fz0n8tJMePXF4/jwuOyiLQnkZYkmgHxNgK/BH5pZhOAB4AfACkxjk1EEsD2sv38z9NL%0AeOvDIqYM7smvLhpHVlqnsMOSGImm81pb4CwiVwunAW8BP4ppVCKSEJ5fvJXvP/sBFVXV/Oi8kVx1%0AYo4qk1u4xiqaTwcuB84mMh3nE8AMd98Tp9hEJCSFZfv5wXPLeHnZNsZnp/HbS8YxKKNr2GFJHDR2%0ApXAL8BiRkU53xikeEQmRu/PX9/P52YsrOFBVw/+cOZwbTh6okU1bkcYqmk+NZyAiEq4NxXu45Zml%0A/HvdDk4Y1INfTB/LQE2E0+pENcmOiLRcVdU13P/Oen776irat23DL6aP4dLcbNUdtFJKCiKt2PyN%0AJfzvs8tYUVDGGaN6c+v5o+mtYSpaNSUFkVZoR3kFt720kr/N30xm947cfeVxnDk6M+ywJAEoKYi0%0AItU1zuPzNnH7Kx+yp6KKz58yiK+cOoQuHfRRIBH6SxBpJRbn7+L7z33Aks2lnDCoBz85fzRDeh/V%0ArLvSAikpiLRw28v286uXP+TpBZvJ6NaBOy8bz7RxfTVEhTRISUGkhdpfWc29s9bxx7fWUl3jfOGU%0AY7npE8fSraMGsJNDU1IQaWHcnX8sKeCXL61ky659nDmqD7ecPZwBPdXnQA5PSUGkBcnbUMLPX1zB%0Agk27GJmZyq8vHseJx/YMOyxJIkoKIi3Aqu27+dXLH/Laiu306taB26aP4eLcbFLUAU2aKGZJwcyy%0AgYeB3oADM4M5GuruY8CdRAbd2wtc4+4LYhWTSEuzddc+7nhtFU/N30yX9m359hnDuHZKDp3b6/ue%0AHJlY/uVUERlMb4GZdQPmm9mr7r68zj5nAUOCx/HAn4KfItKInXsOcPfba/nzextwh+umDOSmTwzm%0AmC7tww5NklzMkoK7FwAFwfJuM1sBZAF1k8L5wMPu7sAcM0szs8zgtSJST+neSu57Zx0PvLOevZXV%0AfHpCFt84fSj9jukcdmjSQsTlGtPMcoAJwNx6m7KA/DrPNwfrlBRE6ijbX8mD72zgvnfWsXt/FeeM%0AyeRrnxyizmfS7GKeFMysK/A08DV3LzvCY8wAZgD079+/GaMTSWzlFVU89N4GZs5aR+m+Sj41sjdf%0AP30oIzJTww5NWqiYJgUza0ckITzq7s80sMsWILvO837Buo9w95nATIDc3FyPQagiCaV0byUPvree%0AB9/dQOm+Sk4b3ouvfXIoY/p1Dzs0aeFi2frIgPuBFe7+20Ps9jzwJTN7gkgFc6nqE6Q1Ky6v4P53%0A1vPIvzdSXlHF6SN786VPDGZcdlrYoUkrEcsrhSnAZ4GlZrYoWPddoD+Au98NvEikOeoaIk1Sr41h%0APCIJq6B0HzNnrePxeZuoqKrh3LF9uekTxzK8j24TSXzFsvXRO0CjPWeCVkc3xSoGkUS3oqCMe2et%0A4/nFWwG4YEIWN049lmMzuoYcmbRW6uEiEmfuzntrd3DPrHXMWlVE5/YpfPbEAVx/0kA1LZXQKSmI%0AxElldQ0vLi3g3tnr+GBLGeldO/DtM4bxmeP7k9ZZnc4kMSgpiMTYjvIKHp+3iUfmbGR7WQWDMrpw%0A2/QxXDAhi47tUsIOT+QjlBREYmRFQRkPvrueZxdt5UBVDScPSee26WM5ZWgGbTRQnSQoJQWRZlRZ%0AXcOry7fz8L83MGddCR3bteGiif249mM56n0sSUFJQaQZFJTu4/F5+TwxbxOFuyvISuvEzWcN57JJ%0A2aovkKSipCByhGpqIq2IHpmzgddWFFLjztShGfzihAFMHdZLcxlIUlJSEGmiwrL9/G3+Zv76fj6b%0ASvbSo0t7bjh5EJ85vj/ZPdSkVJKbkoJIFKqqa3h7VRGPz8vnzQ8Lqa5xThjUg29+aihnju5Dh7Zq%0ARSQtg5KCSCPWFZXz9ILNPD1/C9vK9pPetQM3nDyISydlMzC9S9jhiTQ7JQWRekr3VfLPJQU8NT+f%0ABZt20cbglKEZ/GjaKE4b0Yt2KW3CDlEkZpQURIjcHnpnTTHPLNjCK8u2UVFVw5BeXbnlrOF8ekIW%0AvVI7hh2iSFwoKUir5e4syt/Fc4u28sKSrRSXH6B7p3ZcOimbiyb2Y0xWdyIjwIu0HkoK0uqsL97D%0Aswu38NyiLWzYsZf2bdtw2vBeXDAhi6nDMlRpLK2akoK0Cvkle3lhSQEvLNnKsq1lmMEJA3vyxamD%0AOWN0H7p3ahd2iCIJQUlBWqyC0n38c0kBLywpYFH+LgDGZafxv+eM4JyxmWR27xRyhCKJR0lBWpT8%0Akr28/ME2XvqggAWbIolgZGYq3zlzGOeO6Uv/nupcJtIYJQVJeuuL9/DSBwW8tHQbS7eUApFE8M3T%0Ah3L22EzNYibSBDFLCmb2AHAuUOjuoxvYPhV4DlgfrHrG3W+NVTzSctTUOEu3lPKv5dt4dfl2Vm0v%0AByK3hm4+azhnje7DgJ7qWCZyJGJ5pfBn4A/Aw43sM9vdz41hDNJCHKiqYc66Hfxr+TZeW17ItrL9%0ApLQxJuf04Afn9ueM0X3ISlMdgcjRillScPdZZpYTq+NLy1dcXsGbKwt5Y2Uhs1cXU15RRad2KZwy%0ANINPjerNqcN7aVhqkWYWdp3CiWa2GNgKfMvdl4Ucj4TI3VleUMabKwt5fWUhi/J34Q69Uztw3ri+%0AfHJEL6YMTtcUliIxFGZSWAAMcPdyMzsbeBYY0tCOZjYDmAHQv3//+EUoMVe2v5J3Vhfz1oeFvPVh%0AEYW7KwAY1687XzttKKeN6MWovqnqWSwSJ6ElBXcvq7P8opn90czS3b24gX1nAjMBcnNzPY5hSjOr%0AqXGWbS1j1uoi3v6wiPmbdlJd46R2bMvJQzI4ZVgGU4dmaKwhkZCElhTMrA+w3d3dzCYDbYAdYcUj%0AsVNQuo/Zq4uZvbqYd9cUU7LnAACj+qbyhVMGMXVYLyZkp9FWo4+KhC6WTVIfB6YC6Wa2Gfgh0A7A%0A3e8GLgJuNLMqYB9wmbvrKqAFKNtfyZy1O3hv7Q7eXVPM6sJIk9GMbh2YOiyDjw/JYMrgdDK6dQg5%0AUhGpL5atjy4/zPY/EGmyKkluf2U1Czbu5N21xby7ZgdLNu+ixqFjuzZMyunBJbnZnDw0nWG9u6lu%0AQCTBhd36SJJQRVU1izbt4t/rdvDvtTtYmL+LA1U1pLQxxvXrzk2fGMyUwelM6J+mEUdFkoySghzW%0A/spqFm7axfsbSpizbgfzN+6koqoGs0i9wNUnDuCEQT2ZPLAH3TpqtFGRZKakIP9l9/5K5m/cybz1%0AJcxbX8LizbuorHbMYESfVK484T9JQENOi7QsSgpCQek+3t+wk7wNJeRt2MnKbWXUOLRtY4zp153r%0AThrI8QN7MHGAkoBIS6ek0MpUVtewsmA3CzbtZMGmneRt2MmWXfsA6Nw+hQn90/jyqUOYlNOD4wak%0A0bm9/kREWhP9x7dwxeUVLNq0i/mbdrJg406WbC5lX2U1AL26dWBSTg+uP2kgk3J6MCKzm/oKiLRy%0ASgotyP7KapZtLWNR/q7gsZP8kshVQNs2xsi+qVw6KZvjBhzDcf3TyErrpCaiIvIRSgpJqrrGWVNY%0AzuLNu1iyeRdLNpeyoqCMyupI/7/M7h0Zn53GlccPYHx2GmP7pdGpvZqHikjjlBSSQE2Ns2HHHpZu%0AKWXp5lKWbC7lg62l7D0QuQ3UtUNbxmRFKoQnZB/DhP5p9NbYQSJyBJQUEkx1jbO+eA/LtpbywZZI%0AAli+tYzdFVUAtG/bhpGZqVw8sR9j+6UxLjuNQeldaNNGt4FE5OgpKYSooqqa1dvLWba1lGVby1i2%0AtYzlW8tqK4IPJoALJmQxJqsoIyNQAAAJE0lEQVQ7o7O6M6R3V9qpMlhEYkRJIU5K9hxgRUHkQ39F%0AQRnLC8pYU1hOVU2kDqBL+xRG9e3OpZOyGZ3VnVF9UxncSwlAROJLSaGZHaiqYV1xOSsLdrNiWxkr%0AC3azclsZ28sqavfpndqBEZmpnDq8FyMyUxmd1Z0BPTrrFpCIhE5J4Qi5O5t37mPV9t2s3LabVdt3%0A8+G23awtKq9tAdQuxRjcqxtTjk1neGY3RmZ2Z0RmN3p21ZDRIpKYlBQOw93ZVrafVdvLWb098uG/%0Aans5awrLKQ8qfwGy0joxtHdXpg7rxYjMbgzvk8qgjC66/SMiSUVJIVBT42wt3cfqwnLWBB/6qwt3%0As7qwnN37//Ph37NLe4b07sr047IY1qcbw/t0Y0jvbqRqdFARaQFaXVKoqKpmQ/Fe1haVs7awnLVF%0A5awpKmdt4Z7aVj8A6V3bc2xGV84f35ehvbsxpFc3hvbuqls/ItKitZqk8ObKQn78j2VsKtlLTZ1J%0AP7PSOjEoowuXT+7J4F5dGdK7K4MzunJMl/bhBSsiEpJYztH8AHAuUOjuoxvYbsCdwNnAXuAad18Q%0Aq3h6dGnPqKzuTBufxbEZXTg2oyuDMrpoFFARkTpi+Yn4ZyJzMD98iO1nAUOCx/HAn4KfMTEuO427%0ArjguVocXEWkRYtY0xt1nASWN7HI+8LBHzAHSzCwzVvGIiMjhhdleMgvIr/N8c7Duv5jZDDPLM7O8%0AoqKiuAQnItIaJUUjenef6e657p6bkZERdjgiIi1WmElhC5Bd53m/YJ2IiIQkzKTwPHCVRZwAlLp7%0AQYjxiIi0erFskvo4MBVIN7PNwA+BdgDufjfwIpHmqGuINEm9NlaxiIhIdGKWFNz98sNsd+CmWJ1f%0ARESaLikqmkVEJD4s8oU9eZhZEbDxCF+eDhQ3YzhhUlkSU0spS0spB6gsBw1w98M230y6pHA0zCzP%0A3XPDjqM5qCyJqaWUpaWUA1SWptLtIxERqaWkICIitVpbUpgZdgDNSGVJTC2lLC2lHKCyNEmrqlMQ%0AEZHGtbYrBRERaUSLSQpmdqaZfWhma8zs5kPsc4mZLTezZWb2WJ31V5vZ6uBxdfyibthRlqXazBYF%0Aj+fjF3WDMTZaDjP7XZ1YV5nZrjrbkuo9OUxZEuY9CeI5XFn6m9mbZrbQzJaY2dl1tt0SvO5DMzsj%0AvpH/tyMti5nlmNm+Ou/L3fGP/iNxHq4cA8zs9aAMb5lZvzrbmvd/xd2T/gGkAGuBQUB7YDEwst4+%0AQ4CFwDHB817Bzx7AuuDnMcHyMclYlmC5POz3I9py1Nv/y8ADyfqeHKosifSeNOHvayZwY7A8EthQ%0AZ3kx0AEYGBwnJUnLkgN8EPb70YRy/A24Olg+FXgkWG72/5WWcqUwGVjj7uvc/QDwBJFJfOq6AbjL%0A3XcCuHthsP4M4FV3Lwm2vQqcGae4G3I0ZUkk0ZSjrsuBx4PlZHxP6qpblkQTTVkcSA2WuwNbg+Xz%0AgSfcvcLd1xMZt2xyHGI+lKMpSyKJphwjgTeC5TfrbG/2/5WWkhSimbBnKDDUzN41szlmdmYTXhtP%0AR1MWgI7BhERzzOyCWAfbiKZMojSAyDfPg3/0yfieAA2WBRLnPYHoyvIj4MpgIMsXiVz5RPvaeDqa%0AsgAMDG4rvW1mJ8c00sZFU47FwPRg+dNANzPrGeVrm6Q1zVrflshtl6lE5m6YZWZjQo3oyDVYFnff%0ARaQr+xYzGwS8YWZL3X1tiLFG4zLgKXevDjuQZtBQWZLtPbkc+LO7/8bMTgQeMbPRYQd1hA5VlgKg%0Av7vvMLOJwLNmNsrdy0KN9tC+BfzBzK4BZhGZeyYm/y8t5Uohmgl7NgPPu3tlcOm7isgHa6JN9nM0%0AZcHdtwQ/1wFvARNiHfAhNOX3ehkfvd2SjO/JQfXLkkjvCURXluuBJwHc/d9ARyJj7iTj+9JgWYJb%0AYDuC9fOJ3NMfGvOIG3bYcrj7Vnef7u4TgO8F63ZF89omC7uSpZkqatoSqWAZyH8qakbV2+dM4KFg%0AOZ3IJVdPIhU064lU0hwTLPdI0rIcA3Sos341jVSIhl2OYL/hwAaCPjPBuqR7TxopS8K8J034+3oJ%0AuCZYHkHkPrwBo/hoRfM6wq1oPpqyZByMnUgF75aw/saiLEc60CZY/hlwa7Dc7P8robyZMfrFnk3k%0AG/Na4HvBuluBacGyAb8FlgNLgcvqvPY6IpVma4Brk7UswMeC54uDn9cncjmC5z8CbmvgtUn1nhyq%0ALIn2nkT59zUSeDeIeRHwqTqv/V7wug+Bs5K1LMCFwLJg3QLgvAQvx0VEvlCsAu4j+KIRbGvW/xX1%0AaBYRkVotpU5BRESagZKCiIjUUlIQEZFaSgoiIlJLSUFERGopKUirUm/E0kXBaJlTzeyFkOL5br3n%0A74URh8hBapIqrYqZlbt713rrpgLfcvdzY3C+tu5e1ZR4RMKkKwWROsysh5k9G4xbP8fMxgbrl5pZ%0AmkXsMLOrgvUPm9np9Y4x1cxmB3MnLA/WPWtm8y0y/8WMYN1tQKfgiuXRYF158NPM7HYz+yA496Xx%0A+y1Ia9aaBsQTgeBDOFhe7+6frrf9x8BCd7/AzE4FHgbGE+kVOwXYSGRIgpODbScCNzZwnuOA0R4Z%0AmwrgOncvMbNOwPtm9rS732xmX3L38Q28fnpw3nFEhjh438xmuXvBkRZcJBpKCtLa7DvEh/BBJxEZ%0AAgF3f8PMeppZKjAb+DiRpPAnYIaZZQE73X1PA8eZVychAHzFzA4moGwiAxjuOEwcj3tktNXtZvY2%0AMAkIfeY2adl0+0gkOrOIXB2cTGSk0yIi49HMPsT+tYkiqLP4JHCiu48jMmtexxjGKnLElBREPmo2%0A8Bmo/TAvdvcyd88nchtniEeGwH6HyBj3s6I4ZnciVxR7zWw4cEKdbZVm1u4QcVxqZilmlkHkKmXe%0AkRZKJFpKCiIf9SNgopktAW4D6k6EPpfIKJUQ+dDOIpIcDudloK2ZrQiOOafOtpnAkoMVzXX8HVhC%0AZHTPN4DvuPu2phVFpOnUJFVERGrpSkFERGopKYiISC0lBRERqaWkICIitZQURESklpKCiIjUUlIQ%0AEZFaSgoiIlLr/wGuykqEthFwC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448557" y="4002858"/>
            <a:ext cx="449948" cy="429827"/>
          </a:xfrm>
          <a:prstGeom prst="rect">
            <a:avLst/>
          </a:prstGeom>
        </p:spPr>
      </p:pic>
      <p:pic>
        <p:nvPicPr>
          <p:cNvPr id="11" name="Picture 10"/>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3657600" y="6276934"/>
            <a:ext cx="395076" cy="292648"/>
          </a:xfrm>
          <a:prstGeom prst="rect">
            <a:avLst/>
          </a:prstGeom>
        </p:spPr>
      </p:pic>
      <p:pic>
        <p:nvPicPr>
          <p:cNvPr id="10" name="Picture 9"/>
          <p:cNvPicPr>
            <a:picLocks noChangeAspect="1"/>
          </p:cNvPicPr>
          <p:nvPr>
            <p:custDataLst>
              <p:tags r:id="rId4"/>
            </p:custDataLst>
          </p:nvPr>
        </p:nvPicPr>
        <p:blipFill>
          <a:blip r:embed="rId8" cstate="print">
            <a:extLst>
              <a:ext uri="{28A0092B-C50C-407E-A947-70E740481C1C}">
                <a14:useLocalDpi xmlns:a14="http://schemas.microsoft.com/office/drawing/2010/main" val="0"/>
              </a:ext>
            </a:extLst>
          </a:blip>
          <a:stretch>
            <a:fillRect/>
          </a:stretch>
        </p:blipFill>
        <p:spPr>
          <a:xfrm>
            <a:off x="7772400" y="914400"/>
            <a:ext cx="685800" cy="507998"/>
          </a:xfrm>
          <a:prstGeom prst="rect">
            <a:avLst/>
          </a:prstGeom>
        </p:spPr>
      </p:pic>
      <p:sp>
        <p:nvSpPr>
          <p:cNvPr id="3" name="TextBox 2"/>
          <p:cNvSpPr txBox="1"/>
          <p:nvPr/>
        </p:nvSpPr>
        <p:spPr>
          <a:xfrm>
            <a:off x="6096001" y="2895600"/>
            <a:ext cx="3009900" cy="2677656"/>
          </a:xfrm>
          <a:prstGeom prst="rect">
            <a:avLst/>
          </a:prstGeom>
          <a:noFill/>
        </p:spPr>
        <p:txBody>
          <a:bodyPr wrap="square" rtlCol="0">
            <a:spAutoFit/>
          </a:bodyPr>
          <a:lstStyle/>
          <a:p>
            <a:r>
              <a:rPr lang="en-US" dirty="0" smtClean="0"/>
              <a:t>Total </a:t>
            </a:r>
            <a:r>
              <a:rPr lang="en-US" dirty="0" smtClean="0"/>
              <a:t>contracted port </a:t>
            </a:r>
            <a:r>
              <a:rPr lang="en-US" dirty="0" smtClean="0"/>
              <a:t>area must be smaller than </a:t>
            </a:r>
            <a:r>
              <a:rPr lang="en-US" dirty="0" smtClean="0"/>
              <a:t>pipe (manifold) </a:t>
            </a:r>
            <a:r>
              <a:rPr lang="en-US" dirty="0" smtClean="0"/>
              <a:t>area to get reasonable flow distribution</a:t>
            </a:r>
            <a:endParaRPr lang="en-US" dirty="0"/>
          </a:p>
        </p:txBody>
      </p:sp>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72562" y="2829236"/>
            <a:ext cx="5055752" cy="3391673"/>
          </a:xfrm>
          <a:prstGeom prst="rect">
            <a:avLst/>
          </a:prstGeom>
        </p:spPr>
      </p:pic>
    </p:spTree>
    <p:extLst>
      <p:ext uri="{BB962C8B-B14F-4D97-AF65-F5344CB8AC3E}">
        <p14:creationId xmlns:p14="http://schemas.microsoft.com/office/powerpoint/2010/main" val="226599823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Inlet Channel Design</a:t>
            </a:r>
            <a:endParaRPr lang="en-US" dirty="0"/>
          </a:p>
        </p:txBody>
      </p:sp>
      <p:sp>
        <p:nvSpPr>
          <p:cNvPr id="3" name="Content Placeholder 2"/>
          <p:cNvSpPr>
            <a:spLocks noGrp="1"/>
          </p:cNvSpPr>
          <p:nvPr>
            <p:ph idx="1"/>
          </p:nvPr>
        </p:nvSpPr>
        <p:spPr/>
        <p:txBody>
          <a:bodyPr/>
          <a:lstStyle/>
          <a:p>
            <a:r>
              <a:rPr lang="en-US" dirty="0" smtClean="0"/>
              <a:t>Channel provides water to all of the filters</a:t>
            </a:r>
          </a:p>
          <a:p>
            <a:r>
              <a:rPr lang="en-US" dirty="0" smtClean="0"/>
              <a:t>Water exits the channel by flowing over the top of sharp crested weirs to enter the filter inlet boxes</a:t>
            </a:r>
          </a:p>
          <a:p>
            <a:r>
              <a:rPr lang="en-US" dirty="0" smtClean="0"/>
              <a:t>Small changes in water elevation in the channel will cause significant changes in flow rate to the filters</a:t>
            </a: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343400" y="3276600"/>
            <a:ext cx="3050666" cy="370286"/>
          </a:xfrm>
          <a:prstGeom prst="rect">
            <a:avLst/>
          </a:prstGeom>
        </p:spPr>
      </p:pic>
    </p:spTree>
    <p:extLst>
      <p:ext uri="{BB962C8B-B14F-4D97-AF65-F5344CB8AC3E}">
        <p14:creationId xmlns:p14="http://schemas.microsoft.com/office/powerpoint/2010/main" val="298640574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4572000" cy="1143000"/>
          </a:xfrm>
        </p:spPr>
        <p:txBody>
          <a:bodyPr/>
          <a:lstStyle/>
          <a:p>
            <a:r>
              <a:rPr lang="en-US" dirty="0" smtClean="0"/>
              <a:t>Manifold Channel</a:t>
            </a:r>
            <a:endParaRPr lang="en-US" dirty="0"/>
          </a:p>
        </p:txBody>
      </p:sp>
      <p:grpSp>
        <p:nvGrpSpPr>
          <p:cNvPr id="4" name="Group 3"/>
          <p:cNvGrpSpPr/>
          <p:nvPr/>
        </p:nvGrpSpPr>
        <p:grpSpPr>
          <a:xfrm>
            <a:off x="128932" y="3348253"/>
            <a:ext cx="1676400" cy="3420122"/>
            <a:chOff x="1065321" y="1837678"/>
            <a:chExt cx="7563774" cy="4722920"/>
          </a:xfrm>
        </p:grpSpPr>
        <p:sp>
          <p:nvSpPr>
            <p:cNvPr id="5" name="Rectangle 4"/>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6" name="Freeform 5"/>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468096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cubicBezTo>
                    <a:pt x="7557856" y="3243308"/>
                    <a:pt x="7560815" y="1938830"/>
                    <a:pt x="7563774" y="468096"/>
                  </a:cubicBezTo>
                </a:path>
              </a:pathLst>
            </a:custGeom>
            <a:noFill/>
            <a:ln w="57150" cap="flat" cmpd="sng" algn="ctr">
              <a:solidFill>
                <a:schemeClr val="bg1">
                  <a:lumMod val="5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grpSp>
      <p:sp>
        <p:nvSpPr>
          <p:cNvPr id="8" name="Rectangle 7"/>
          <p:cNvSpPr/>
          <p:nvPr/>
        </p:nvSpPr>
        <p:spPr bwMode="auto">
          <a:xfrm>
            <a:off x="2660333" y="3348253"/>
            <a:ext cx="6255067" cy="3426834"/>
          </a:xfrm>
          <a:prstGeom prst="rect">
            <a:avLst/>
          </a:prstGeom>
          <a:blipFill>
            <a:blip r:embed="rId8"/>
            <a:tile tx="0" ty="0" sx="100000" sy="100000" flip="none" algn="tl"/>
          </a:blip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10" name="Rectangle 9"/>
          <p:cNvSpPr/>
          <p:nvPr/>
        </p:nvSpPr>
        <p:spPr bwMode="auto">
          <a:xfrm>
            <a:off x="3276601" y="3519435"/>
            <a:ext cx="1143000" cy="145687"/>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12" name="Rectangle 11"/>
          <p:cNvSpPr/>
          <p:nvPr/>
        </p:nvSpPr>
        <p:spPr bwMode="auto">
          <a:xfrm>
            <a:off x="5334000" y="3472434"/>
            <a:ext cx="1143000" cy="192687"/>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13" name="Rectangle 12"/>
          <p:cNvSpPr/>
          <p:nvPr/>
        </p:nvSpPr>
        <p:spPr bwMode="auto">
          <a:xfrm>
            <a:off x="7391399" y="3459011"/>
            <a:ext cx="1143000" cy="20611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pic>
        <p:nvPicPr>
          <p:cNvPr id="61" name="Picture 60"/>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5356295" y="614957"/>
            <a:ext cx="3481905" cy="370286"/>
          </a:xfrm>
          <a:prstGeom prst="rect">
            <a:avLst/>
          </a:prstGeom>
        </p:spPr>
      </p:pic>
      <p:sp>
        <p:nvSpPr>
          <p:cNvPr id="25" name="Rectangle 24"/>
          <p:cNvSpPr/>
          <p:nvPr/>
        </p:nvSpPr>
        <p:spPr bwMode="auto">
          <a:xfrm>
            <a:off x="5050499" y="5081129"/>
            <a:ext cx="1731301" cy="1700671"/>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26" name="Rectangle 25"/>
          <p:cNvSpPr/>
          <p:nvPr/>
        </p:nvSpPr>
        <p:spPr bwMode="auto">
          <a:xfrm>
            <a:off x="7097248" y="5067704"/>
            <a:ext cx="1731301" cy="1700671"/>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27" name="Rectangle 26"/>
          <p:cNvSpPr/>
          <p:nvPr/>
        </p:nvSpPr>
        <p:spPr bwMode="auto">
          <a:xfrm>
            <a:off x="2986431" y="5074416"/>
            <a:ext cx="1731301" cy="1700671"/>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grpSp>
        <p:nvGrpSpPr>
          <p:cNvPr id="23" name="Group 22"/>
          <p:cNvGrpSpPr/>
          <p:nvPr/>
        </p:nvGrpSpPr>
        <p:grpSpPr>
          <a:xfrm>
            <a:off x="4724400" y="3341110"/>
            <a:ext cx="304800" cy="3427266"/>
            <a:chOff x="4800600" y="2590800"/>
            <a:chExt cx="304800" cy="3255654"/>
          </a:xfrm>
        </p:grpSpPr>
        <p:cxnSp>
          <p:nvCxnSpPr>
            <p:cNvPr id="16" name="Straight Connector 15"/>
            <p:cNvCxnSpPr/>
            <p:nvPr/>
          </p:nvCxnSpPr>
          <p:spPr bwMode="auto">
            <a:xfrm>
              <a:off x="4800600" y="2590800"/>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cxnSp>
          <p:nvCxnSpPr>
            <p:cNvPr id="17" name="Straight Connector 16"/>
            <p:cNvCxnSpPr/>
            <p:nvPr/>
          </p:nvCxnSpPr>
          <p:spPr bwMode="auto">
            <a:xfrm>
              <a:off x="5105400" y="2590800"/>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22" name="Group 21"/>
          <p:cNvGrpSpPr/>
          <p:nvPr/>
        </p:nvGrpSpPr>
        <p:grpSpPr>
          <a:xfrm>
            <a:off x="6781800" y="3348253"/>
            <a:ext cx="304800" cy="3427266"/>
            <a:chOff x="6744854" y="2579471"/>
            <a:chExt cx="304800" cy="3255654"/>
          </a:xfrm>
        </p:grpSpPr>
        <p:cxnSp>
          <p:nvCxnSpPr>
            <p:cNvPr id="20" name="Straight Connector 19"/>
            <p:cNvCxnSpPr/>
            <p:nvPr/>
          </p:nvCxnSpPr>
          <p:spPr bwMode="auto">
            <a:xfrm>
              <a:off x="6744854" y="2579471"/>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cxnSp>
          <p:nvCxnSpPr>
            <p:cNvPr id="21" name="Straight Connector 20"/>
            <p:cNvCxnSpPr/>
            <p:nvPr/>
          </p:nvCxnSpPr>
          <p:spPr bwMode="auto">
            <a:xfrm>
              <a:off x="7049654" y="2579471"/>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28" name="Group 27"/>
          <p:cNvGrpSpPr/>
          <p:nvPr/>
        </p:nvGrpSpPr>
        <p:grpSpPr>
          <a:xfrm>
            <a:off x="2660333" y="3345728"/>
            <a:ext cx="304800" cy="3427266"/>
            <a:chOff x="4800600" y="2590800"/>
            <a:chExt cx="304800" cy="3255654"/>
          </a:xfrm>
        </p:grpSpPr>
        <p:cxnSp>
          <p:nvCxnSpPr>
            <p:cNvPr id="29" name="Straight Connector 28"/>
            <p:cNvCxnSpPr/>
            <p:nvPr/>
          </p:nvCxnSpPr>
          <p:spPr bwMode="auto">
            <a:xfrm>
              <a:off x="4800600" y="2590800"/>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cxnSp>
          <p:nvCxnSpPr>
            <p:cNvPr id="30" name="Straight Connector 29"/>
            <p:cNvCxnSpPr/>
            <p:nvPr/>
          </p:nvCxnSpPr>
          <p:spPr bwMode="auto">
            <a:xfrm>
              <a:off x="5105400" y="2590800"/>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31" name="TextBox 30"/>
          <p:cNvSpPr txBox="1"/>
          <p:nvPr/>
        </p:nvSpPr>
        <p:spPr>
          <a:xfrm>
            <a:off x="2986431" y="2016310"/>
            <a:ext cx="5955476" cy="461665"/>
          </a:xfrm>
          <a:prstGeom prst="rect">
            <a:avLst/>
          </a:prstGeom>
          <a:noFill/>
        </p:spPr>
        <p:txBody>
          <a:bodyPr wrap="none" rtlCol="0">
            <a:spAutoFit/>
          </a:bodyPr>
          <a:lstStyle/>
          <a:p>
            <a:r>
              <a:rPr lang="en-US" sz="2400" dirty="0" smtClean="0"/>
              <a:t>Looking toward channel from filter inlet boxes</a:t>
            </a:r>
            <a:endParaRPr lang="en-US" sz="2400" dirty="0"/>
          </a:p>
        </p:txBody>
      </p:sp>
      <p:sp>
        <p:nvSpPr>
          <p:cNvPr id="32" name="Rectangle 31"/>
          <p:cNvSpPr/>
          <p:nvPr/>
        </p:nvSpPr>
        <p:spPr bwMode="auto">
          <a:xfrm>
            <a:off x="1825479" y="5079036"/>
            <a:ext cx="536724" cy="1700671"/>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33" name="Arc 32"/>
          <p:cNvSpPr/>
          <p:nvPr/>
        </p:nvSpPr>
        <p:spPr bwMode="auto">
          <a:xfrm>
            <a:off x="1610733" y="3597887"/>
            <a:ext cx="381000" cy="457200"/>
          </a:xfrm>
          <a:prstGeom prst="arc">
            <a:avLst/>
          </a:prstGeom>
          <a:noFill/>
          <a:ln w="2032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5" name="Trapezoid 34"/>
          <p:cNvSpPr/>
          <p:nvPr/>
        </p:nvSpPr>
        <p:spPr bwMode="auto">
          <a:xfrm flipV="1">
            <a:off x="1905000" y="3817521"/>
            <a:ext cx="185398" cy="1263607"/>
          </a:xfrm>
          <a:prstGeom prst="trapezoid">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6" name="TextBox 35"/>
          <p:cNvSpPr txBox="1"/>
          <p:nvPr/>
        </p:nvSpPr>
        <p:spPr>
          <a:xfrm>
            <a:off x="3115685" y="5417722"/>
            <a:ext cx="1415638" cy="830997"/>
          </a:xfrm>
          <a:prstGeom prst="rect">
            <a:avLst/>
          </a:prstGeom>
          <a:noFill/>
        </p:spPr>
        <p:txBody>
          <a:bodyPr wrap="square" rtlCol="0">
            <a:spAutoFit/>
          </a:bodyPr>
          <a:lstStyle/>
          <a:p>
            <a:pPr algn="ctr"/>
            <a:r>
              <a:rPr lang="en-US" sz="2400" dirty="0" smtClean="0"/>
              <a:t>Water in filter inlet</a:t>
            </a:r>
            <a:endParaRPr lang="en-US" sz="2400" dirty="0"/>
          </a:p>
        </p:txBody>
      </p:sp>
      <p:sp>
        <p:nvSpPr>
          <p:cNvPr id="38" name="TextBox 37"/>
          <p:cNvSpPr txBox="1"/>
          <p:nvPr/>
        </p:nvSpPr>
        <p:spPr>
          <a:xfrm>
            <a:off x="234314" y="4055087"/>
            <a:ext cx="1415638" cy="830997"/>
          </a:xfrm>
          <a:prstGeom prst="rect">
            <a:avLst/>
          </a:prstGeom>
          <a:noFill/>
        </p:spPr>
        <p:txBody>
          <a:bodyPr wrap="square" rtlCol="0">
            <a:spAutoFit/>
          </a:bodyPr>
          <a:lstStyle/>
          <a:p>
            <a:pPr algn="ctr"/>
            <a:r>
              <a:rPr lang="en-US" sz="2400" dirty="0" smtClean="0"/>
              <a:t>Water in channel</a:t>
            </a:r>
            <a:endParaRPr lang="en-US" sz="2400" dirty="0"/>
          </a:p>
        </p:txBody>
      </p:sp>
      <p:grpSp>
        <p:nvGrpSpPr>
          <p:cNvPr id="42" name="Group 41"/>
          <p:cNvGrpSpPr/>
          <p:nvPr/>
        </p:nvGrpSpPr>
        <p:grpSpPr>
          <a:xfrm>
            <a:off x="3276601" y="3255985"/>
            <a:ext cx="5257798" cy="259905"/>
            <a:chOff x="3429001" y="2711889"/>
            <a:chExt cx="5257798" cy="183711"/>
          </a:xfrm>
          <a:solidFill>
            <a:schemeClr val="bg1"/>
          </a:solidFill>
        </p:grpSpPr>
        <p:sp>
          <p:nvSpPr>
            <p:cNvPr id="39" name="Rectangle 38"/>
            <p:cNvSpPr/>
            <p:nvPr/>
          </p:nvSpPr>
          <p:spPr bwMode="auto">
            <a:xfrm>
              <a:off x="3429001" y="2749913"/>
              <a:ext cx="1143000" cy="145687"/>
            </a:xfrm>
            <a:prstGeom prst="rect">
              <a:avLst/>
            </a:prstGeom>
            <a:grp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40" name="Rectangle 39"/>
            <p:cNvSpPr/>
            <p:nvPr/>
          </p:nvSpPr>
          <p:spPr bwMode="auto">
            <a:xfrm>
              <a:off x="5486400" y="2728632"/>
              <a:ext cx="1143000" cy="145687"/>
            </a:xfrm>
            <a:prstGeom prst="rect">
              <a:avLst/>
            </a:prstGeom>
            <a:grp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41" name="Rectangle 40"/>
            <p:cNvSpPr/>
            <p:nvPr/>
          </p:nvSpPr>
          <p:spPr bwMode="auto">
            <a:xfrm>
              <a:off x="7543799" y="2711889"/>
              <a:ext cx="1143000" cy="145687"/>
            </a:xfrm>
            <a:prstGeom prst="rect">
              <a:avLst/>
            </a:prstGeom>
            <a:grp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grpSp>
      <p:sp>
        <p:nvSpPr>
          <p:cNvPr id="45" name="TextBox 44"/>
          <p:cNvSpPr txBox="1"/>
          <p:nvPr/>
        </p:nvSpPr>
        <p:spPr>
          <a:xfrm>
            <a:off x="3243150" y="3893686"/>
            <a:ext cx="1231427" cy="523220"/>
          </a:xfrm>
          <a:prstGeom prst="rect">
            <a:avLst/>
          </a:prstGeom>
          <a:noFill/>
        </p:spPr>
        <p:txBody>
          <a:bodyPr wrap="none" rtlCol="0">
            <a:spAutoFit/>
          </a:bodyPr>
          <a:lstStyle/>
          <a:p>
            <a:r>
              <a:rPr lang="en-US" dirty="0" smtClean="0"/>
              <a:t>Filter 1</a:t>
            </a:r>
            <a:endParaRPr lang="en-US" dirty="0"/>
          </a:p>
        </p:txBody>
      </p:sp>
      <p:sp>
        <p:nvSpPr>
          <p:cNvPr id="46" name="TextBox 45"/>
          <p:cNvSpPr txBox="1"/>
          <p:nvPr/>
        </p:nvSpPr>
        <p:spPr>
          <a:xfrm>
            <a:off x="5192907" y="3867912"/>
            <a:ext cx="1510350" cy="523220"/>
          </a:xfrm>
          <a:prstGeom prst="rect">
            <a:avLst/>
          </a:prstGeom>
          <a:noFill/>
        </p:spPr>
        <p:txBody>
          <a:bodyPr wrap="none" rtlCol="0">
            <a:spAutoFit/>
          </a:bodyPr>
          <a:lstStyle/>
          <a:p>
            <a:r>
              <a:rPr lang="en-US" dirty="0" smtClean="0"/>
              <a:t>Filter n/2</a:t>
            </a:r>
            <a:endParaRPr lang="en-US" dirty="0"/>
          </a:p>
        </p:txBody>
      </p:sp>
      <p:sp>
        <p:nvSpPr>
          <p:cNvPr id="47" name="TextBox 46"/>
          <p:cNvSpPr txBox="1"/>
          <p:nvPr/>
        </p:nvSpPr>
        <p:spPr>
          <a:xfrm>
            <a:off x="7364582" y="3893686"/>
            <a:ext cx="1231427" cy="523220"/>
          </a:xfrm>
          <a:prstGeom prst="rect">
            <a:avLst/>
          </a:prstGeom>
          <a:noFill/>
        </p:spPr>
        <p:txBody>
          <a:bodyPr wrap="none" rtlCol="0">
            <a:spAutoFit/>
          </a:bodyPr>
          <a:lstStyle/>
          <a:p>
            <a:r>
              <a:rPr lang="en-US" dirty="0" smtClean="0"/>
              <a:t>Filter n</a:t>
            </a:r>
            <a:endParaRPr lang="en-US" dirty="0"/>
          </a:p>
        </p:txBody>
      </p:sp>
      <p:pic>
        <p:nvPicPr>
          <p:cNvPr id="49" name="Picture 48"/>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2965133" y="2645634"/>
            <a:ext cx="1659428" cy="451048"/>
          </a:xfrm>
          <a:prstGeom prst="rect">
            <a:avLst/>
          </a:prstGeom>
        </p:spPr>
      </p:pic>
      <p:pic>
        <p:nvPicPr>
          <p:cNvPr id="51" name="Picture 50"/>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7150581" y="2645634"/>
            <a:ext cx="1659428" cy="451048"/>
          </a:xfrm>
          <a:prstGeom prst="rect">
            <a:avLst/>
          </a:prstGeom>
        </p:spPr>
      </p:pic>
      <p:pic>
        <p:nvPicPr>
          <p:cNvPr id="53" name="Picture 52"/>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5417381" y="2744682"/>
            <a:ext cx="917333" cy="252952"/>
          </a:xfrm>
          <a:prstGeom prst="rect">
            <a:avLst/>
          </a:prstGeom>
        </p:spPr>
      </p:pic>
      <p:cxnSp>
        <p:nvCxnSpPr>
          <p:cNvPr id="55" name="Straight Arrow Connector 54"/>
          <p:cNvCxnSpPr/>
          <p:nvPr/>
        </p:nvCxnSpPr>
        <p:spPr bwMode="auto">
          <a:xfrm>
            <a:off x="5876047" y="3207922"/>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56" name="Straight Arrow Connector 55"/>
          <p:cNvCxnSpPr/>
          <p:nvPr/>
        </p:nvCxnSpPr>
        <p:spPr bwMode="auto">
          <a:xfrm>
            <a:off x="3809640" y="3238029"/>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57" name="Straight Arrow Connector 56"/>
          <p:cNvCxnSpPr/>
          <p:nvPr/>
        </p:nvCxnSpPr>
        <p:spPr bwMode="auto">
          <a:xfrm>
            <a:off x="7959607" y="3181150"/>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58" name="Straight Arrow Connector 57"/>
          <p:cNvCxnSpPr/>
          <p:nvPr/>
        </p:nvCxnSpPr>
        <p:spPr bwMode="auto">
          <a:xfrm flipV="1">
            <a:off x="7959607" y="3660617"/>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59" name="Straight Arrow Connector 58"/>
          <p:cNvCxnSpPr/>
          <p:nvPr/>
        </p:nvCxnSpPr>
        <p:spPr bwMode="auto">
          <a:xfrm flipV="1">
            <a:off x="5876047" y="3660617"/>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60" name="Straight Arrow Connector 59"/>
          <p:cNvCxnSpPr/>
          <p:nvPr/>
        </p:nvCxnSpPr>
        <p:spPr bwMode="auto">
          <a:xfrm flipV="1">
            <a:off x="3809640" y="3660617"/>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64" name="Straight Connector 63"/>
          <p:cNvCxnSpPr/>
          <p:nvPr/>
        </p:nvCxnSpPr>
        <p:spPr bwMode="auto">
          <a:xfrm flipV="1">
            <a:off x="5334000" y="3096682"/>
            <a:ext cx="0" cy="244428"/>
          </a:xfrm>
          <a:prstGeom prst="line">
            <a:avLst/>
          </a:prstGeom>
          <a:solidFill>
            <a:schemeClr val="accent1"/>
          </a:solidFill>
          <a:ln w="12700" cap="flat" cmpd="sng" algn="ctr">
            <a:solidFill>
              <a:schemeClr val="tx1"/>
            </a:solidFill>
            <a:prstDash val="solid"/>
            <a:round/>
            <a:headEnd type="none" w="lg" len="med"/>
            <a:tailEnd type="none" w="lg" len="med"/>
          </a:ln>
          <a:effectLst/>
        </p:spPr>
      </p:cxnSp>
      <p:cxnSp>
        <p:nvCxnSpPr>
          <p:cNvPr id="65" name="Straight Connector 64"/>
          <p:cNvCxnSpPr/>
          <p:nvPr/>
        </p:nvCxnSpPr>
        <p:spPr bwMode="auto">
          <a:xfrm flipV="1">
            <a:off x="6477000" y="3088284"/>
            <a:ext cx="0" cy="244428"/>
          </a:xfrm>
          <a:prstGeom prst="line">
            <a:avLst/>
          </a:prstGeom>
          <a:solidFill>
            <a:schemeClr val="accent1"/>
          </a:solidFill>
          <a:ln w="12700" cap="flat" cmpd="sng" algn="ctr">
            <a:solidFill>
              <a:schemeClr val="tx1"/>
            </a:solidFill>
            <a:prstDash val="solid"/>
            <a:round/>
            <a:headEnd type="none" w="lg" len="med"/>
            <a:tailEnd type="none" w="lg" len="med"/>
          </a:ln>
          <a:effectLst/>
        </p:spPr>
      </p:cxnSp>
      <p:cxnSp>
        <p:nvCxnSpPr>
          <p:cNvPr id="67" name="Straight Arrow Connector 66"/>
          <p:cNvCxnSpPr/>
          <p:nvPr/>
        </p:nvCxnSpPr>
        <p:spPr bwMode="auto">
          <a:xfrm>
            <a:off x="5333999" y="3218896"/>
            <a:ext cx="1151647" cy="0"/>
          </a:xfrm>
          <a:prstGeom prst="straightConnector1">
            <a:avLst/>
          </a:prstGeom>
          <a:solidFill>
            <a:schemeClr val="accent1"/>
          </a:solidFill>
          <a:ln w="12700" cap="flat" cmpd="sng" algn="ctr">
            <a:solidFill>
              <a:schemeClr val="tx1"/>
            </a:solidFill>
            <a:prstDash val="solid"/>
            <a:round/>
            <a:headEnd type="triangle" w="med" len="med"/>
            <a:tailEnd type="triangle" w="med" len="med"/>
          </a:ln>
          <a:effectLst/>
        </p:spPr>
      </p:cxnSp>
      <p:pic>
        <p:nvPicPr>
          <p:cNvPr id="62" name="Picture 61"/>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5507372" y="3173670"/>
            <a:ext cx="169143" cy="114286"/>
          </a:xfrm>
          <a:prstGeom prst="rect">
            <a:avLst/>
          </a:prstGeom>
          <a:solidFill>
            <a:schemeClr val="bg1"/>
          </a:solidFill>
        </p:spPr>
      </p:pic>
    </p:spTree>
    <p:extLst>
      <p:ext uri="{BB962C8B-B14F-4D97-AF65-F5344CB8AC3E}">
        <p14:creationId xmlns:p14="http://schemas.microsoft.com/office/powerpoint/2010/main" val="220027938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Nomenclature: a start</a:t>
            </a:r>
          </a:p>
        </p:txBody>
      </p:sp>
      <p:graphicFrame>
        <p:nvGraphicFramePr>
          <p:cNvPr id="48229" name="Group 101"/>
          <p:cNvGraphicFramePr>
            <a:graphicFrameLocks noGrp="1"/>
          </p:cNvGraphicFramePr>
          <p:nvPr>
            <p:extLst>
              <p:ext uri="{D42A27DB-BD31-4B8C-83A1-F6EECF244321}">
                <p14:modId xmlns:p14="http://schemas.microsoft.com/office/powerpoint/2010/main" val="1180025523"/>
              </p:ext>
            </p:extLst>
          </p:nvPr>
        </p:nvGraphicFramePr>
        <p:xfrm>
          <a:off x="264906" y="1600200"/>
          <a:ext cx="8534400" cy="5181600"/>
        </p:xfrm>
        <a:graphic>
          <a:graphicData uri="http://schemas.openxmlformats.org/drawingml/2006/table">
            <a:tbl>
              <a:tblPr/>
              <a:tblGrid>
                <a:gridCol w="1295400">
                  <a:extLst>
                    <a:ext uri="{9D8B030D-6E8A-4147-A177-3AD203B41FA5}">
                      <a16:colId xmlns:a16="http://schemas.microsoft.com/office/drawing/2014/main" val="20000"/>
                    </a:ext>
                  </a:extLst>
                </a:gridCol>
                <a:gridCol w="48768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Symbol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Description</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Sub</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Q</a:t>
                      </a:r>
                      <a:endParaRPr kumimoji="0" lang="en-US" sz="1600" b="0" i="0" u="none" strike="noStrike" cap="none" normalizeH="0" baseline="-25000" dirty="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Flow</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P</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Port</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A</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Area</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M</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Manifold</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2"/>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Piezometric head</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D</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Diffuser</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3"/>
                  </a:ext>
                </a:extLst>
              </a:tr>
              <a:tr h="31591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h</a:t>
                      </a:r>
                      <a:r>
                        <a:rPr kumimoji="0" lang="en-US" sz="1600" b="0" i="0" u="none" strike="noStrike" cap="none" normalizeH="0" baseline="-25000" smtClean="0">
                          <a:ln>
                            <a:noFill/>
                          </a:ln>
                          <a:solidFill>
                            <a:schemeClr val="tx1"/>
                          </a:solidFill>
                          <a:effectLst/>
                          <a:latin typeface="+mn-lt"/>
                        </a:rPr>
                        <a:t>L</a:t>
                      </a:r>
                      <a:endParaRPr kumimoji="0" lang="en-US" sz="1600" b="0" i="0" u="none" strike="noStrike" cap="none" normalizeH="0" baseline="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Total Head Loss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expansion</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4"/>
                  </a:ext>
                </a:extLst>
              </a:tr>
              <a:tr h="319088">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HGL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Hydraulic Grade Line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1</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Short path</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5"/>
                  </a:ext>
                </a:extLst>
              </a:tr>
              <a:tr h="31591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EGL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Energy Grade Line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n</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Long path</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6"/>
                  </a:ext>
                </a:extLst>
              </a:tr>
              <a:tr h="407988">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C</a:t>
                      </a:r>
                      <a:r>
                        <a:rPr kumimoji="0" lang="en-US" sz="1600" b="0" i="0" u="none" strike="noStrike" cap="none" normalizeH="0" baseline="-25000" smtClean="0">
                          <a:ln>
                            <a:noFill/>
                          </a:ln>
                          <a:solidFill>
                            <a:schemeClr val="tx1"/>
                          </a:solidFill>
                          <a:effectLst/>
                          <a:latin typeface="+mn-lt"/>
                        </a:rPr>
                        <a:t>p</a:t>
                      </a:r>
                      <a:endParaRPr kumimoji="0" lang="en-US" sz="1600" b="0" i="0" u="none" strike="noStrike" cap="none" normalizeH="0" baseline="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Pressure Coefficient (includes shear and expansion effects)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7"/>
                  </a:ext>
                </a:extLst>
              </a:tr>
              <a:tr h="4064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err="1" smtClean="0">
                          <a:ln>
                            <a:noFill/>
                          </a:ln>
                          <a:solidFill>
                            <a:schemeClr val="tx1"/>
                          </a:solidFill>
                          <a:effectLst/>
                          <a:latin typeface="Symbol" panose="05050102010706020507" pitchFamily="18" charset="2"/>
                        </a:rPr>
                        <a:t>P</a:t>
                      </a:r>
                      <a:r>
                        <a:rPr kumimoji="0" lang="en-US" sz="1600" b="0" i="0" u="none" strike="noStrike" cap="none" normalizeH="0" baseline="-25000" dirty="0" err="1" smtClean="0">
                          <a:ln>
                            <a:noFill/>
                          </a:ln>
                          <a:solidFill>
                            <a:schemeClr val="tx1"/>
                          </a:solidFill>
                          <a:effectLst/>
                          <a:latin typeface="+mn-lt"/>
                        </a:rPr>
                        <a:t>vc</a:t>
                      </a:r>
                      <a:endParaRPr kumimoji="0" lang="en-US" sz="1600" b="0" i="0" u="none" strike="noStrike" cap="none" normalizeH="0" baseline="-25000" dirty="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Area of the vena </a:t>
                      </a:r>
                      <a:r>
                        <a:rPr kumimoji="0" lang="en-US" sz="1600" b="0" i="0" u="none" strike="noStrike" cap="none" normalizeH="0" baseline="0" dirty="0" err="1" smtClean="0">
                          <a:ln>
                            <a:noFill/>
                          </a:ln>
                          <a:solidFill>
                            <a:schemeClr val="tx1"/>
                          </a:solidFill>
                          <a:effectLst/>
                          <a:latin typeface="+mn-lt"/>
                        </a:rPr>
                        <a:t>contracta</a:t>
                      </a:r>
                      <a:r>
                        <a:rPr kumimoji="0" lang="en-US" sz="1600" b="0" i="0" u="none" strike="noStrike" cap="none" normalizeH="0" baseline="0" dirty="0" smtClean="0">
                          <a:ln>
                            <a:noFill/>
                          </a:ln>
                          <a:solidFill>
                            <a:schemeClr val="tx1"/>
                          </a:solidFill>
                          <a:effectLst/>
                          <a:latin typeface="+mn-lt"/>
                        </a:rPr>
                        <a:t> divided by the orifice area = 0.62</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8"/>
                  </a:ext>
                </a:extLst>
              </a:tr>
              <a:tr h="33496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D</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Diameter</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9"/>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Symbol" panose="05050102010706020507" pitchFamily="18" charset="2"/>
                        </a:rPr>
                        <a:t>P</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Dimensionless ratio</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10"/>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n</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Number of ports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11"/>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p</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Pressure at the centroid of a control surface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855321103"/>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Average velocity across a control surface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3818985006"/>
                  </a:ext>
                </a:extLst>
              </a:tr>
            </a:tbl>
          </a:graphicData>
        </a:graphic>
      </p:graphicFrame>
      <p:pic>
        <p:nvPicPr>
          <p:cNvPr id="3" name="Picture 2"/>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354773" y="2661937"/>
            <a:ext cx="204854" cy="206683"/>
          </a:xfrm>
          <a:prstGeom prst="rect">
            <a:avLst/>
          </a:prstGeom>
        </p:spPr>
      </p:pic>
      <p:pic>
        <p:nvPicPr>
          <p:cNvPr id="4" name="Picture 3"/>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371647" y="6553200"/>
            <a:ext cx="89014" cy="121937"/>
          </a:xfrm>
          <a:prstGeom prst="rect">
            <a:avLst/>
          </a:prstGeom>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Open channel side exit weir flow distribution</a:t>
            </a:r>
            <a:endParaRPr lang="en-US" dirty="0"/>
          </a:p>
        </p:txBody>
      </p:sp>
      <p:sp>
        <p:nvSpPr>
          <p:cNvPr id="3" name="Content Placeholder 2"/>
          <p:cNvSpPr>
            <a:spLocks noGrp="1"/>
          </p:cNvSpPr>
          <p:nvPr>
            <p:ph idx="1"/>
          </p:nvPr>
        </p:nvSpPr>
        <p:spPr/>
        <p:txBody>
          <a:bodyPr/>
          <a:lstStyle/>
          <a:p>
            <a:r>
              <a:rPr lang="en-US" sz="2400" dirty="0" smtClean="0"/>
              <a:t>Define the flow ratio</a:t>
            </a:r>
          </a:p>
          <a:p>
            <a:endParaRPr lang="en-US" sz="2400" dirty="0" smtClean="0"/>
          </a:p>
          <a:p>
            <a:endParaRPr lang="en-US" sz="2400" dirty="0" smtClean="0"/>
          </a:p>
          <a:p>
            <a:r>
              <a:rPr lang="en-US" sz="2400" dirty="0" smtClean="0"/>
              <a:t>Solve for the maximum manifold velocity</a:t>
            </a:r>
          </a:p>
          <a:p>
            <a:endParaRPr lang="en-US" sz="2400" dirty="0" smtClean="0"/>
          </a:p>
          <a:p>
            <a:endParaRPr lang="en-US" sz="2400" dirty="0" smtClean="0"/>
          </a:p>
          <a:p>
            <a:endParaRPr lang="en-US" sz="2400" dirty="0" smtClean="0"/>
          </a:p>
          <a:p>
            <a:r>
              <a:rPr lang="en-US" sz="2400" dirty="0" smtClean="0"/>
              <a:t>Alternative solution is </a:t>
            </a:r>
            <a:br>
              <a:rPr lang="en-US" sz="2400" dirty="0" smtClean="0"/>
            </a:br>
            <a:r>
              <a:rPr lang="en-US" sz="2400" dirty="0" smtClean="0"/>
              <a:t>slope the bottom of </a:t>
            </a:r>
            <a:br>
              <a:rPr lang="en-US" sz="2400" dirty="0" smtClean="0"/>
            </a:br>
            <a:r>
              <a:rPr lang="en-US" sz="2400" dirty="0" smtClean="0"/>
              <a:t>the channel (but this </a:t>
            </a:r>
            <a:br>
              <a:rPr lang="en-US" sz="2400" dirty="0" smtClean="0"/>
            </a:br>
            <a:r>
              <a:rPr lang="en-US" sz="2400" dirty="0" smtClean="0"/>
              <a:t>doesn’t solve the </a:t>
            </a:r>
            <a:br>
              <a:rPr lang="en-US" sz="2400" dirty="0" smtClean="0"/>
            </a:br>
            <a:r>
              <a:rPr lang="en-US" sz="2400" dirty="0" smtClean="0"/>
              <a:t>problem when some filters are off line)</a:t>
            </a:r>
            <a:endParaRPr lang="en-US" sz="2400" dirty="0"/>
          </a:p>
        </p:txBody>
      </p:sp>
      <p:pic>
        <p:nvPicPr>
          <p:cNvPr id="4" name="Picture 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09600" y="1907958"/>
            <a:ext cx="5211428" cy="1231238"/>
          </a:xfrm>
          <a:prstGeom prst="rect">
            <a:avLst/>
          </a:prstGeom>
        </p:spPr>
      </p:pic>
      <p:pic>
        <p:nvPicPr>
          <p:cNvPr id="5" name="Picture 4"/>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606136" y="3476053"/>
            <a:ext cx="3539809" cy="911238"/>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75908" y="3518466"/>
            <a:ext cx="4196455" cy="2836297"/>
          </a:xfrm>
          <a:prstGeom prst="rect">
            <a:avLst/>
          </a:prstGeom>
        </p:spPr>
      </p:pic>
      <p:sp>
        <p:nvSpPr>
          <p:cNvPr id="9" name="TextBox 8"/>
          <p:cNvSpPr txBox="1"/>
          <p:nvPr/>
        </p:nvSpPr>
        <p:spPr>
          <a:xfrm>
            <a:off x="5438853" y="4884638"/>
            <a:ext cx="2257347" cy="830997"/>
          </a:xfrm>
          <a:prstGeom prst="rect">
            <a:avLst/>
          </a:prstGeom>
          <a:noFill/>
        </p:spPr>
        <p:txBody>
          <a:bodyPr wrap="square" rtlCol="0">
            <a:spAutoFit/>
          </a:bodyPr>
          <a:lstStyle/>
          <a:p>
            <a:r>
              <a:rPr lang="en-US" sz="2400" dirty="0" smtClean="0"/>
              <a:t>Assumes 5 cm over the weirs</a:t>
            </a:r>
            <a:endParaRPr lang="en-US" sz="2400" dirty="0"/>
          </a:p>
        </p:txBody>
      </p:sp>
    </p:spTree>
    <p:extLst>
      <p:ext uri="{BB962C8B-B14F-4D97-AF65-F5344CB8AC3E}">
        <p14:creationId xmlns:p14="http://schemas.microsoft.com/office/powerpoint/2010/main" val="300000090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Sed</a:t>
            </a:r>
            <a:r>
              <a:rPr lang="en-US" dirty="0"/>
              <a:t> Tank as a Circuit: Flow Distribution Challenge</a:t>
            </a:r>
          </a:p>
        </p:txBody>
      </p:sp>
      <p:grpSp>
        <p:nvGrpSpPr>
          <p:cNvPr id="205" name="Group 204"/>
          <p:cNvGrpSpPr/>
          <p:nvPr/>
        </p:nvGrpSpPr>
        <p:grpSpPr>
          <a:xfrm>
            <a:off x="1992509" y="2657985"/>
            <a:ext cx="4814691" cy="1601666"/>
            <a:chOff x="1992509" y="2657985"/>
            <a:chExt cx="4814691" cy="1601666"/>
          </a:xfrm>
        </p:grpSpPr>
        <p:sp>
          <p:nvSpPr>
            <p:cNvPr id="11" name="Freeform 10"/>
            <p:cNvSpPr/>
            <p:nvPr/>
          </p:nvSpPr>
          <p:spPr bwMode="auto">
            <a:xfrm>
              <a:off x="1992509" y="3891351"/>
              <a:ext cx="1778000"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nvGrpSpPr>
            <p:cNvPr id="16" name="Group 15"/>
            <p:cNvGrpSpPr/>
            <p:nvPr/>
          </p:nvGrpSpPr>
          <p:grpSpPr>
            <a:xfrm rot="16200000">
              <a:off x="3315486" y="2564201"/>
              <a:ext cx="635000" cy="1143000"/>
              <a:chOff x="2019300" y="1549400"/>
              <a:chExt cx="635000" cy="1143000"/>
            </a:xfrm>
          </p:grpSpPr>
          <p:cxnSp>
            <p:nvCxnSpPr>
              <p:cNvPr id="14" name="Straight Connector 13"/>
              <p:cNvCxnSpPr/>
              <p:nvPr/>
            </p:nvCxnSpPr>
            <p:spPr bwMode="auto">
              <a:xfrm flipV="1">
                <a:off x="2019300" y="16256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17" name="Freeform 16"/>
              <p:cNvSpPr/>
              <p:nvPr/>
            </p:nvSpPr>
            <p:spPr bwMode="auto">
              <a:xfrm>
                <a:off x="2019300" y="1549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8" name="Freeform 17"/>
              <p:cNvSpPr/>
              <p:nvPr/>
            </p:nvSpPr>
            <p:spPr bwMode="auto">
              <a:xfrm>
                <a:off x="2019300" y="1676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9" name="Freeform 18"/>
              <p:cNvSpPr/>
              <p:nvPr/>
            </p:nvSpPr>
            <p:spPr bwMode="auto">
              <a:xfrm>
                <a:off x="2019300" y="1803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0" name="Freeform 19"/>
              <p:cNvSpPr/>
              <p:nvPr/>
            </p:nvSpPr>
            <p:spPr bwMode="auto">
              <a:xfrm>
                <a:off x="2019300" y="1930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 name="Freeform 20"/>
              <p:cNvSpPr/>
              <p:nvPr/>
            </p:nvSpPr>
            <p:spPr bwMode="auto">
              <a:xfrm>
                <a:off x="2019300" y="2057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 name="Freeform 21"/>
              <p:cNvSpPr/>
              <p:nvPr/>
            </p:nvSpPr>
            <p:spPr bwMode="auto">
              <a:xfrm>
                <a:off x="2019300" y="2184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 name="Freeform 22"/>
              <p:cNvSpPr/>
              <p:nvPr/>
            </p:nvSpPr>
            <p:spPr bwMode="auto">
              <a:xfrm>
                <a:off x="2019300" y="2311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4" name="Freeform 23"/>
              <p:cNvSpPr/>
              <p:nvPr/>
            </p:nvSpPr>
            <p:spPr bwMode="auto">
              <a:xfrm>
                <a:off x="2019300" y="2438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5" name="Freeform 24"/>
              <p:cNvSpPr/>
              <p:nvPr/>
            </p:nvSpPr>
            <p:spPr bwMode="auto">
              <a:xfrm>
                <a:off x="2019300" y="2565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6" name="Straight Connector 25"/>
              <p:cNvCxnSpPr/>
              <p:nvPr/>
            </p:nvCxnSpPr>
            <p:spPr bwMode="auto">
              <a:xfrm flipV="1">
                <a:off x="2654300" y="16002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38" name="Group 37"/>
            <p:cNvGrpSpPr/>
            <p:nvPr/>
          </p:nvGrpSpPr>
          <p:grpSpPr>
            <a:xfrm rot="5400000">
              <a:off x="3339443" y="3192851"/>
              <a:ext cx="622300" cy="1143000"/>
              <a:chOff x="3111500" y="1587500"/>
              <a:chExt cx="622300" cy="1143000"/>
            </a:xfrm>
          </p:grpSpPr>
          <p:cxnSp>
            <p:nvCxnSpPr>
              <p:cNvPr id="27" name="Straight Connector 26"/>
              <p:cNvCxnSpPr/>
              <p:nvPr/>
            </p:nvCxnSpPr>
            <p:spPr bwMode="auto">
              <a:xfrm flipV="1">
                <a:off x="3111500" y="16637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8" name="Freeform 27"/>
              <p:cNvSpPr/>
              <p:nvPr/>
            </p:nvSpPr>
            <p:spPr bwMode="auto">
              <a:xfrm>
                <a:off x="3111500" y="1587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9" name="Freeform 28"/>
              <p:cNvSpPr/>
              <p:nvPr/>
            </p:nvSpPr>
            <p:spPr bwMode="auto">
              <a:xfrm>
                <a:off x="3111500" y="1714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0" name="Freeform 29"/>
              <p:cNvSpPr/>
              <p:nvPr/>
            </p:nvSpPr>
            <p:spPr bwMode="auto">
              <a:xfrm>
                <a:off x="3111500" y="1841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1" name="Freeform 30"/>
              <p:cNvSpPr/>
              <p:nvPr/>
            </p:nvSpPr>
            <p:spPr bwMode="auto">
              <a:xfrm>
                <a:off x="3111500" y="1968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2" name="Freeform 31"/>
              <p:cNvSpPr/>
              <p:nvPr/>
            </p:nvSpPr>
            <p:spPr bwMode="auto">
              <a:xfrm>
                <a:off x="3111500" y="2095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3" name="Freeform 32"/>
              <p:cNvSpPr/>
              <p:nvPr/>
            </p:nvSpPr>
            <p:spPr bwMode="auto">
              <a:xfrm>
                <a:off x="3111500" y="2222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4" name="Freeform 33"/>
              <p:cNvSpPr/>
              <p:nvPr/>
            </p:nvSpPr>
            <p:spPr bwMode="auto">
              <a:xfrm>
                <a:off x="3111500" y="2349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5" name="Freeform 34"/>
              <p:cNvSpPr/>
              <p:nvPr/>
            </p:nvSpPr>
            <p:spPr bwMode="auto">
              <a:xfrm>
                <a:off x="3111500" y="2476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6" name="Freeform 35"/>
              <p:cNvSpPr/>
              <p:nvPr/>
            </p:nvSpPr>
            <p:spPr bwMode="auto">
              <a:xfrm>
                <a:off x="3111500" y="2603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37" name="Straight Connector 36"/>
              <p:cNvCxnSpPr/>
              <p:nvPr/>
            </p:nvCxnSpPr>
            <p:spPr bwMode="auto">
              <a:xfrm flipV="1">
                <a:off x="3733800" y="16383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40" name="Freeform 39"/>
            <p:cNvSpPr/>
            <p:nvPr/>
          </p:nvSpPr>
          <p:spPr bwMode="auto">
            <a:xfrm>
              <a:off x="4095094" y="2657985"/>
              <a:ext cx="2712106"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grpSp>
        <p:nvGrpSpPr>
          <p:cNvPr id="120" name="Group 119"/>
          <p:cNvGrpSpPr/>
          <p:nvPr/>
        </p:nvGrpSpPr>
        <p:grpSpPr>
          <a:xfrm>
            <a:off x="1981200" y="2495413"/>
            <a:ext cx="4826000" cy="3439704"/>
            <a:chOff x="1981200" y="2787651"/>
            <a:chExt cx="4826000" cy="3362324"/>
          </a:xfrm>
        </p:grpSpPr>
        <p:cxnSp>
          <p:nvCxnSpPr>
            <p:cNvPr id="6" name="Straight Connector 5"/>
            <p:cNvCxnSpPr/>
            <p:nvPr/>
          </p:nvCxnSpPr>
          <p:spPr bwMode="auto">
            <a:xfrm flipV="1">
              <a:off x="1981200" y="2787651"/>
              <a:ext cx="0" cy="3362324"/>
            </a:xfrm>
            <a:prstGeom prst="line">
              <a:avLst/>
            </a:prstGeom>
            <a:solidFill>
              <a:schemeClr val="accent1"/>
            </a:solidFill>
            <a:ln w="28575" cap="flat" cmpd="sng" algn="ctr">
              <a:solidFill>
                <a:schemeClr val="tx1"/>
              </a:solidFill>
              <a:prstDash val="solid"/>
              <a:round/>
              <a:headEnd type="none" w="lg" len="med"/>
              <a:tailEnd type="none" w="lg" len="med"/>
            </a:ln>
            <a:effectLst/>
          </p:spPr>
        </p:cxnSp>
        <p:cxnSp>
          <p:nvCxnSpPr>
            <p:cNvPr id="41" name="Straight Connector 40"/>
            <p:cNvCxnSpPr>
              <a:stCxn id="74" idx="9"/>
            </p:cNvCxnSpPr>
            <p:nvPr/>
          </p:nvCxnSpPr>
          <p:spPr bwMode="auto">
            <a:xfrm flipV="1">
              <a:off x="6807200" y="2787651"/>
              <a:ext cx="0" cy="3362324"/>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111" name="Group 110"/>
          <p:cNvGrpSpPr/>
          <p:nvPr/>
        </p:nvGrpSpPr>
        <p:grpSpPr>
          <a:xfrm>
            <a:off x="1981200" y="2257288"/>
            <a:ext cx="4826000" cy="508000"/>
            <a:chOff x="1981200" y="2549525"/>
            <a:chExt cx="4826000" cy="508000"/>
          </a:xfrm>
        </p:grpSpPr>
        <p:cxnSp>
          <p:nvCxnSpPr>
            <p:cNvPr id="103" name="Straight Connector 102"/>
            <p:cNvCxnSpPr/>
            <p:nvPr/>
          </p:nvCxnSpPr>
          <p:spPr bwMode="auto">
            <a:xfrm>
              <a:off x="1981200" y="2787650"/>
              <a:ext cx="609600" cy="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nvGrpSpPr>
            <p:cNvPr id="116" name="Group 115"/>
            <p:cNvGrpSpPr/>
            <p:nvPr/>
          </p:nvGrpSpPr>
          <p:grpSpPr>
            <a:xfrm flipH="1">
              <a:off x="2590800" y="2549525"/>
              <a:ext cx="381000" cy="508000"/>
              <a:chOff x="6972300" y="2247900"/>
              <a:chExt cx="381000" cy="508000"/>
            </a:xfrm>
          </p:grpSpPr>
          <p:grpSp>
            <p:nvGrpSpPr>
              <p:cNvPr id="108" name="Group 107"/>
              <p:cNvGrpSpPr/>
              <p:nvPr/>
            </p:nvGrpSpPr>
            <p:grpSpPr>
              <a:xfrm>
                <a:off x="6972300" y="2247900"/>
                <a:ext cx="304800" cy="508000"/>
                <a:chOff x="6972300" y="2247900"/>
                <a:chExt cx="304800" cy="508000"/>
              </a:xfrm>
            </p:grpSpPr>
            <p:cxnSp>
              <p:nvCxnSpPr>
                <p:cNvPr id="107" name="Straight Connector 106"/>
                <p:cNvCxnSpPr/>
                <p:nvPr/>
              </p:nvCxnSpPr>
              <p:spPr bwMode="auto">
                <a:xfrm>
                  <a:off x="69723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09" name="Straight Connector 108"/>
                <p:cNvCxnSpPr/>
                <p:nvPr/>
              </p:nvCxnSpPr>
              <p:spPr bwMode="auto">
                <a:xfrm>
                  <a:off x="71247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0" name="Straight Connector 109"/>
                <p:cNvCxnSpPr/>
                <p:nvPr/>
              </p:nvCxnSpPr>
              <p:spPr bwMode="auto">
                <a:xfrm>
                  <a:off x="72771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grpSp>
          <p:grpSp>
            <p:nvGrpSpPr>
              <p:cNvPr id="112" name="Group 111"/>
              <p:cNvGrpSpPr/>
              <p:nvPr/>
            </p:nvGrpSpPr>
            <p:grpSpPr>
              <a:xfrm>
                <a:off x="7048500" y="2319020"/>
                <a:ext cx="304800" cy="365760"/>
                <a:chOff x="6972300" y="2247900"/>
                <a:chExt cx="304800" cy="508000"/>
              </a:xfrm>
            </p:grpSpPr>
            <p:cxnSp>
              <p:nvCxnSpPr>
                <p:cNvPr id="113" name="Straight Connector 112"/>
                <p:cNvCxnSpPr/>
                <p:nvPr/>
              </p:nvCxnSpPr>
              <p:spPr bwMode="auto">
                <a:xfrm>
                  <a:off x="69723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4" name="Straight Connector 113"/>
                <p:cNvCxnSpPr/>
                <p:nvPr/>
              </p:nvCxnSpPr>
              <p:spPr bwMode="auto">
                <a:xfrm>
                  <a:off x="71247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5" name="Straight Connector 114"/>
                <p:cNvCxnSpPr/>
                <p:nvPr/>
              </p:nvCxnSpPr>
              <p:spPr bwMode="auto">
                <a:xfrm>
                  <a:off x="72771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grpSp>
        </p:grpSp>
        <p:cxnSp>
          <p:nvCxnSpPr>
            <p:cNvPr id="118" name="Straight Connector 117"/>
            <p:cNvCxnSpPr/>
            <p:nvPr/>
          </p:nvCxnSpPr>
          <p:spPr bwMode="auto">
            <a:xfrm>
              <a:off x="2971800" y="2803525"/>
              <a:ext cx="3835400" cy="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2" name="TextBox 1"/>
          <p:cNvSpPr txBox="1"/>
          <p:nvPr/>
        </p:nvSpPr>
        <p:spPr>
          <a:xfrm>
            <a:off x="248186" y="3612417"/>
            <a:ext cx="1383712" cy="369332"/>
          </a:xfrm>
          <a:prstGeom prst="rect">
            <a:avLst/>
          </a:prstGeom>
          <a:noFill/>
        </p:spPr>
        <p:txBody>
          <a:bodyPr wrap="none" rtlCol="0">
            <a:spAutoFit/>
          </a:bodyPr>
          <a:lstStyle/>
          <a:p>
            <a:r>
              <a:rPr lang="en-US" sz="1800" dirty="0"/>
              <a:t>Inlet channel</a:t>
            </a:r>
          </a:p>
        </p:txBody>
      </p:sp>
      <p:sp>
        <p:nvSpPr>
          <p:cNvPr id="98" name="TextBox 97"/>
          <p:cNvSpPr txBox="1"/>
          <p:nvPr/>
        </p:nvSpPr>
        <p:spPr>
          <a:xfrm>
            <a:off x="7282730" y="2855148"/>
            <a:ext cx="1833216" cy="646331"/>
          </a:xfrm>
          <a:prstGeom prst="rect">
            <a:avLst/>
          </a:prstGeom>
          <a:noFill/>
        </p:spPr>
        <p:txBody>
          <a:bodyPr wrap="square" rtlCol="0">
            <a:spAutoFit/>
          </a:bodyPr>
          <a:lstStyle/>
          <a:p>
            <a:r>
              <a:rPr lang="en-US" sz="1800" dirty="0"/>
              <a:t>Settled water outlet channel</a:t>
            </a:r>
          </a:p>
        </p:txBody>
      </p:sp>
      <p:sp>
        <p:nvSpPr>
          <p:cNvPr id="3" name="TextBox 2"/>
          <p:cNvSpPr txBox="1"/>
          <p:nvPr/>
        </p:nvSpPr>
        <p:spPr>
          <a:xfrm>
            <a:off x="2010577" y="4317042"/>
            <a:ext cx="1358064" cy="338554"/>
          </a:xfrm>
          <a:prstGeom prst="rect">
            <a:avLst/>
          </a:prstGeom>
          <a:noFill/>
        </p:spPr>
        <p:txBody>
          <a:bodyPr wrap="none" rtlCol="0">
            <a:spAutoFit/>
          </a:bodyPr>
          <a:lstStyle/>
          <a:p>
            <a:r>
              <a:rPr lang="en-US" sz="1600" dirty="0"/>
              <a:t>Inlet manifold</a:t>
            </a:r>
          </a:p>
        </p:txBody>
      </p:sp>
      <p:sp>
        <p:nvSpPr>
          <p:cNvPr id="100" name="TextBox 99"/>
          <p:cNvSpPr txBox="1"/>
          <p:nvPr/>
        </p:nvSpPr>
        <p:spPr>
          <a:xfrm>
            <a:off x="4456230" y="4031513"/>
            <a:ext cx="1790700" cy="369332"/>
          </a:xfrm>
          <a:prstGeom prst="rect">
            <a:avLst/>
          </a:prstGeom>
          <a:noFill/>
        </p:spPr>
        <p:txBody>
          <a:bodyPr wrap="square" rtlCol="0">
            <a:spAutoFit/>
          </a:bodyPr>
          <a:lstStyle/>
          <a:p>
            <a:r>
              <a:rPr lang="en-US" sz="1800" dirty="0"/>
              <a:t>Diffuser exit loss</a:t>
            </a:r>
          </a:p>
        </p:txBody>
      </p:sp>
      <p:sp>
        <p:nvSpPr>
          <p:cNvPr id="101" name="TextBox 100"/>
          <p:cNvSpPr txBox="1"/>
          <p:nvPr/>
        </p:nvSpPr>
        <p:spPr>
          <a:xfrm>
            <a:off x="4507292" y="3022402"/>
            <a:ext cx="2133864" cy="369332"/>
          </a:xfrm>
          <a:prstGeom prst="rect">
            <a:avLst/>
          </a:prstGeom>
          <a:noFill/>
        </p:spPr>
        <p:txBody>
          <a:bodyPr wrap="square" rtlCol="0">
            <a:spAutoFit/>
          </a:bodyPr>
          <a:lstStyle/>
          <a:p>
            <a:r>
              <a:rPr lang="en-US" sz="1800" dirty="0"/>
              <a:t>Launder orifice loss</a:t>
            </a:r>
          </a:p>
        </p:txBody>
      </p:sp>
      <p:sp>
        <p:nvSpPr>
          <p:cNvPr id="117" name="TextBox 116"/>
          <p:cNvSpPr txBox="1"/>
          <p:nvPr/>
        </p:nvSpPr>
        <p:spPr>
          <a:xfrm>
            <a:off x="4498651" y="3308930"/>
            <a:ext cx="2142505" cy="646331"/>
          </a:xfrm>
          <a:prstGeom prst="rect">
            <a:avLst/>
          </a:prstGeom>
          <a:noFill/>
        </p:spPr>
        <p:txBody>
          <a:bodyPr wrap="square" rtlCol="0">
            <a:spAutoFit/>
          </a:bodyPr>
          <a:lstStyle/>
          <a:p>
            <a:r>
              <a:rPr lang="en-US" sz="1800" dirty="0"/>
              <a:t>Floc blanket and plate settlers</a:t>
            </a:r>
          </a:p>
        </p:txBody>
      </p:sp>
      <p:sp>
        <p:nvSpPr>
          <p:cNvPr id="119" name="TextBox 118"/>
          <p:cNvSpPr txBox="1"/>
          <p:nvPr/>
        </p:nvSpPr>
        <p:spPr>
          <a:xfrm>
            <a:off x="4889499" y="4870270"/>
            <a:ext cx="1874731" cy="646331"/>
          </a:xfrm>
          <a:prstGeom prst="rect">
            <a:avLst/>
          </a:prstGeom>
          <a:noFill/>
        </p:spPr>
        <p:txBody>
          <a:bodyPr wrap="square" rtlCol="0">
            <a:spAutoFit/>
          </a:bodyPr>
          <a:lstStyle/>
          <a:p>
            <a:r>
              <a:rPr lang="en-US" sz="1800" dirty="0"/>
              <a:t>Effluent manifold (Launder)</a:t>
            </a:r>
          </a:p>
        </p:txBody>
      </p:sp>
      <p:sp>
        <p:nvSpPr>
          <p:cNvPr id="182" name="TextBox 181"/>
          <p:cNvSpPr txBox="1"/>
          <p:nvPr/>
        </p:nvSpPr>
        <p:spPr>
          <a:xfrm>
            <a:off x="231971" y="6120303"/>
            <a:ext cx="3147015" cy="646331"/>
          </a:xfrm>
          <a:prstGeom prst="rect">
            <a:avLst/>
          </a:prstGeom>
          <a:noFill/>
        </p:spPr>
        <p:txBody>
          <a:bodyPr wrap="none" rtlCol="0">
            <a:spAutoFit/>
          </a:bodyPr>
          <a:lstStyle/>
          <a:p>
            <a:r>
              <a:rPr lang="en-US" sz="1800" dirty="0"/>
              <a:t>Piezometric head change from</a:t>
            </a:r>
          </a:p>
          <a:p>
            <a:r>
              <a:rPr lang="en-US" sz="1800" dirty="0"/>
              <a:t>Flow deceleration and head loss</a:t>
            </a:r>
          </a:p>
        </p:txBody>
      </p:sp>
      <p:cxnSp>
        <p:nvCxnSpPr>
          <p:cNvPr id="187" name="Straight Arrow Connector 186"/>
          <p:cNvCxnSpPr>
            <a:stCxn id="182" idx="3"/>
            <a:endCxn id="96" idx="4"/>
          </p:cNvCxnSpPr>
          <p:nvPr/>
        </p:nvCxnSpPr>
        <p:spPr bwMode="auto">
          <a:xfrm flipV="1">
            <a:off x="3378986" y="6039257"/>
            <a:ext cx="264359" cy="404212"/>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191" name="Straight Arrow Connector 190"/>
          <p:cNvCxnSpPr>
            <a:stCxn id="98" idx="1"/>
          </p:cNvCxnSpPr>
          <p:nvPr/>
        </p:nvCxnSpPr>
        <p:spPr bwMode="auto">
          <a:xfrm flipH="1">
            <a:off x="6807200" y="3178314"/>
            <a:ext cx="475530" cy="54509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192" name="TextBox 191"/>
          <p:cNvSpPr txBox="1"/>
          <p:nvPr/>
        </p:nvSpPr>
        <p:spPr>
          <a:xfrm>
            <a:off x="13338" y="1760616"/>
            <a:ext cx="1564637" cy="1477328"/>
          </a:xfrm>
          <a:prstGeom prst="rect">
            <a:avLst/>
          </a:prstGeom>
          <a:noFill/>
        </p:spPr>
        <p:txBody>
          <a:bodyPr wrap="square" rtlCol="0">
            <a:spAutoFit/>
          </a:bodyPr>
          <a:lstStyle/>
          <a:p>
            <a:r>
              <a:rPr lang="en-US" sz="1800" dirty="0"/>
              <a:t>Battery creates 5 to 10 cm of potential energy to drive the flow</a:t>
            </a:r>
          </a:p>
        </p:txBody>
      </p:sp>
      <p:cxnSp>
        <p:nvCxnSpPr>
          <p:cNvPr id="195" name="Straight Arrow Connector 194"/>
          <p:cNvCxnSpPr>
            <a:stCxn id="2" idx="3"/>
          </p:cNvCxnSpPr>
          <p:nvPr/>
        </p:nvCxnSpPr>
        <p:spPr bwMode="auto">
          <a:xfrm flipV="1">
            <a:off x="1631898" y="3794281"/>
            <a:ext cx="341443" cy="280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200" name="Content Placeholder 3" descr="channel and manifold.png"/>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rot="16200000">
            <a:off x="2566859" y="3703370"/>
            <a:ext cx="158176" cy="1270739"/>
          </a:xfrm>
          <a:prstGeom prst="rect">
            <a:avLst/>
          </a:prstGeom>
          <a:noFill/>
          <a:ln w="9525">
            <a:noFill/>
            <a:miter lim="800000"/>
            <a:headEnd/>
            <a:tailEnd/>
          </a:ln>
          <a:effectLst/>
        </p:spPr>
      </p:pic>
      <p:pic>
        <p:nvPicPr>
          <p:cNvPr id="202" name="Picture 1" descr="C:\Documents and Settings\mw24\Desktop\Inlet Channel.pn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9040" t="38317" r="62667" b="48950"/>
          <a:stretch>
            <a:fillRect/>
          </a:stretch>
        </p:blipFill>
        <p:spPr bwMode="auto">
          <a:xfrm rot="16200000">
            <a:off x="1189789" y="2883262"/>
            <a:ext cx="884220" cy="518472"/>
          </a:xfrm>
          <a:prstGeom prst="rect">
            <a:avLst/>
          </a:prstGeom>
          <a:noFill/>
        </p:spPr>
      </p:pic>
      <p:pic>
        <p:nvPicPr>
          <p:cNvPr id="203" name="Picture 4"/>
          <p:cNvPicPr>
            <a:picLocks noChangeAspect="1" noChangeArrowheads="1"/>
          </p:cNvPicPr>
          <p:nvPr/>
        </p:nvPicPr>
        <p:blipFill>
          <a:blip r:embed="rId5" cstate="print">
            <a:clrChange>
              <a:clrFrom>
                <a:srgbClr val="212830"/>
              </a:clrFrom>
              <a:clrTo>
                <a:srgbClr val="212830">
                  <a:alpha val="0"/>
                </a:srgbClr>
              </a:clrTo>
            </a:clrChange>
            <a:extLst>
              <a:ext uri="{28A0092B-C50C-407E-A947-70E740481C1C}">
                <a14:useLocalDpi xmlns:a14="http://schemas.microsoft.com/office/drawing/2010/main" val="0"/>
              </a:ext>
            </a:extLst>
          </a:blip>
          <a:srcRect/>
          <a:stretch>
            <a:fillRect/>
          </a:stretch>
        </p:blipFill>
        <p:spPr bwMode="auto">
          <a:xfrm>
            <a:off x="3408549" y="4178317"/>
            <a:ext cx="575873" cy="222528"/>
          </a:xfrm>
          <a:prstGeom prst="rect">
            <a:avLst/>
          </a:prstGeom>
          <a:noFill/>
          <a:ln w="9525">
            <a:noFill/>
            <a:miter lim="800000"/>
            <a:headEnd/>
            <a:tailEnd/>
          </a:ln>
        </p:spPr>
      </p:pic>
      <p:pic>
        <p:nvPicPr>
          <p:cNvPr id="204" name="Picture 420" descr="https://lh5.googleusercontent.com/-FOZgh19atvw/VCj_zJIEwgI/AAAAAAAAxZE/_Zvif5zY5X4/w591-h886-no/IMG_6640a.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99842" y="6131967"/>
            <a:ext cx="404644" cy="607652"/>
          </a:xfrm>
          <a:prstGeom prst="rect">
            <a:avLst/>
          </a:prstGeom>
          <a:noFill/>
          <a:extLst>
            <a:ext uri="{909E8E84-426E-40DD-AFC4-6F175D3DCCD1}">
              <a14:hiddenFill xmlns:a14="http://schemas.microsoft.com/office/drawing/2010/main">
                <a:solidFill>
                  <a:srgbClr val="FFFFFF"/>
                </a:solidFill>
              </a14:hiddenFill>
            </a:ext>
          </a:extLst>
        </p:spPr>
      </p:pic>
      <p:pic>
        <p:nvPicPr>
          <p:cNvPr id="1803266" name="Picture 2" descr="https://lh6.googleusercontent.com/-RKEVz4hPEKo/U_-K2FYqe8I/AAAAAAAAw3M/zDQDmL7AJ8U/w665-h886-no/IMG_0401.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a:stretch/>
        </p:blipFill>
        <p:spPr bwMode="auto">
          <a:xfrm rot="5400000">
            <a:off x="3516219" y="1878583"/>
            <a:ext cx="227286" cy="950571"/>
          </a:xfrm>
          <a:prstGeom prst="rect">
            <a:avLst/>
          </a:prstGeom>
          <a:noFill/>
          <a:extLst>
            <a:ext uri="{909E8E84-426E-40DD-AFC4-6F175D3DCCD1}">
              <a14:hiddenFill xmlns:a14="http://schemas.microsoft.com/office/drawing/2010/main">
                <a:solidFill>
                  <a:srgbClr val="FFFFFF"/>
                </a:solidFill>
              </a14:hiddenFill>
            </a:ext>
          </a:extLst>
        </p:spPr>
      </p:pic>
      <p:grpSp>
        <p:nvGrpSpPr>
          <p:cNvPr id="207" name="Group 206"/>
          <p:cNvGrpSpPr/>
          <p:nvPr/>
        </p:nvGrpSpPr>
        <p:grpSpPr>
          <a:xfrm>
            <a:off x="1949540" y="4530301"/>
            <a:ext cx="4814691" cy="1601666"/>
            <a:chOff x="1992509" y="2657985"/>
            <a:chExt cx="4814691" cy="1601666"/>
          </a:xfrm>
        </p:grpSpPr>
        <p:sp>
          <p:nvSpPr>
            <p:cNvPr id="208" name="Freeform 207"/>
            <p:cNvSpPr/>
            <p:nvPr/>
          </p:nvSpPr>
          <p:spPr bwMode="auto">
            <a:xfrm>
              <a:off x="1992509" y="3891351"/>
              <a:ext cx="1778000"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nvGrpSpPr>
            <p:cNvPr id="209" name="Group 208"/>
            <p:cNvGrpSpPr/>
            <p:nvPr/>
          </p:nvGrpSpPr>
          <p:grpSpPr>
            <a:xfrm rot="16200000">
              <a:off x="3315486" y="2564201"/>
              <a:ext cx="635000" cy="1143000"/>
              <a:chOff x="2019300" y="1549400"/>
              <a:chExt cx="635000" cy="1143000"/>
            </a:xfrm>
          </p:grpSpPr>
          <p:cxnSp>
            <p:nvCxnSpPr>
              <p:cNvPr id="223" name="Straight Connector 222"/>
              <p:cNvCxnSpPr/>
              <p:nvPr/>
            </p:nvCxnSpPr>
            <p:spPr bwMode="auto">
              <a:xfrm flipV="1">
                <a:off x="2019300" y="16256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24" name="Freeform 223"/>
              <p:cNvSpPr/>
              <p:nvPr/>
            </p:nvSpPr>
            <p:spPr bwMode="auto">
              <a:xfrm>
                <a:off x="2019300" y="1549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5" name="Freeform 224"/>
              <p:cNvSpPr/>
              <p:nvPr/>
            </p:nvSpPr>
            <p:spPr bwMode="auto">
              <a:xfrm>
                <a:off x="2019300" y="1676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6" name="Freeform 225"/>
              <p:cNvSpPr/>
              <p:nvPr/>
            </p:nvSpPr>
            <p:spPr bwMode="auto">
              <a:xfrm>
                <a:off x="2019300" y="1803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7" name="Freeform 226"/>
              <p:cNvSpPr/>
              <p:nvPr/>
            </p:nvSpPr>
            <p:spPr bwMode="auto">
              <a:xfrm>
                <a:off x="2019300" y="1930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8" name="Freeform 227"/>
              <p:cNvSpPr/>
              <p:nvPr/>
            </p:nvSpPr>
            <p:spPr bwMode="auto">
              <a:xfrm>
                <a:off x="2019300" y="2057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9" name="Freeform 228"/>
              <p:cNvSpPr/>
              <p:nvPr/>
            </p:nvSpPr>
            <p:spPr bwMode="auto">
              <a:xfrm>
                <a:off x="2019300" y="2184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0" name="Freeform 229"/>
              <p:cNvSpPr/>
              <p:nvPr/>
            </p:nvSpPr>
            <p:spPr bwMode="auto">
              <a:xfrm>
                <a:off x="2019300" y="2311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1" name="Freeform 230"/>
              <p:cNvSpPr/>
              <p:nvPr/>
            </p:nvSpPr>
            <p:spPr bwMode="auto">
              <a:xfrm>
                <a:off x="2019300" y="2438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2" name="Freeform 231"/>
              <p:cNvSpPr/>
              <p:nvPr/>
            </p:nvSpPr>
            <p:spPr bwMode="auto">
              <a:xfrm>
                <a:off x="2019300" y="2565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33" name="Straight Connector 232"/>
              <p:cNvCxnSpPr/>
              <p:nvPr/>
            </p:nvCxnSpPr>
            <p:spPr bwMode="auto">
              <a:xfrm flipV="1">
                <a:off x="2654300" y="16002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210" name="Group 209"/>
            <p:cNvGrpSpPr/>
            <p:nvPr/>
          </p:nvGrpSpPr>
          <p:grpSpPr>
            <a:xfrm rot="5400000">
              <a:off x="3339443" y="3192851"/>
              <a:ext cx="622300" cy="1143000"/>
              <a:chOff x="3111500" y="1587500"/>
              <a:chExt cx="622300" cy="1143000"/>
            </a:xfrm>
          </p:grpSpPr>
          <p:cxnSp>
            <p:nvCxnSpPr>
              <p:cNvPr id="212" name="Straight Connector 211"/>
              <p:cNvCxnSpPr/>
              <p:nvPr/>
            </p:nvCxnSpPr>
            <p:spPr bwMode="auto">
              <a:xfrm flipV="1">
                <a:off x="3111500" y="16637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13" name="Freeform 212"/>
              <p:cNvSpPr/>
              <p:nvPr/>
            </p:nvSpPr>
            <p:spPr bwMode="auto">
              <a:xfrm>
                <a:off x="3111500" y="1587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4" name="Freeform 213"/>
              <p:cNvSpPr/>
              <p:nvPr/>
            </p:nvSpPr>
            <p:spPr bwMode="auto">
              <a:xfrm>
                <a:off x="3111500" y="1714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5" name="Freeform 214"/>
              <p:cNvSpPr/>
              <p:nvPr/>
            </p:nvSpPr>
            <p:spPr bwMode="auto">
              <a:xfrm>
                <a:off x="3111500" y="1841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6" name="Freeform 215"/>
              <p:cNvSpPr/>
              <p:nvPr/>
            </p:nvSpPr>
            <p:spPr bwMode="auto">
              <a:xfrm>
                <a:off x="3111500" y="1968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7" name="Freeform 216"/>
              <p:cNvSpPr/>
              <p:nvPr/>
            </p:nvSpPr>
            <p:spPr bwMode="auto">
              <a:xfrm>
                <a:off x="3111500" y="2095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8" name="Freeform 217"/>
              <p:cNvSpPr/>
              <p:nvPr/>
            </p:nvSpPr>
            <p:spPr bwMode="auto">
              <a:xfrm>
                <a:off x="3111500" y="2222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9" name="Freeform 218"/>
              <p:cNvSpPr/>
              <p:nvPr/>
            </p:nvSpPr>
            <p:spPr bwMode="auto">
              <a:xfrm>
                <a:off x="3111500" y="2349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0" name="Freeform 219"/>
              <p:cNvSpPr/>
              <p:nvPr/>
            </p:nvSpPr>
            <p:spPr bwMode="auto">
              <a:xfrm>
                <a:off x="3111500" y="2476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1" name="Freeform 220"/>
              <p:cNvSpPr/>
              <p:nvPr/>
            </p:nvSpPr>
            <p:spPr bwMode="auto">
              <a:xfrm>
                <a:off x="3111500" y="2603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22" name="Straight Connector 221"/>
              <p:cNvCxnSpPr/>
              <p:nvPr/>
            </p:nvCxnSpPr>
            <p:spPr bwMode="auto">
              <a:xfrm flipV="1">
                <a:off x="3733800" y="16383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211" name="Freeform 210"/>
            <p:cNvSpPr/>
            <p:nvPr/>
          </p:nvSpPr>
          <p:spPr bwMode="auto">
            <a:xfrm>
              <a:off x="4095094" y="2657985"/>
              <a:ext cx="2712106"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cxnSp>
        <p:nvCxnSpPr>
          <p:cNvPr id="234" name="Straight Arrow Connector 233"/>
          <p:cNvCxnSpPr>
            <a:stCxn id="101" idx="1"/>
          </p:cNvCxnSpPr>
          <p:nvPr/>
        </p:nvCxnSpPr>
        <p:spPr bwMode="auto">
          <a:xfrm flipH="1" flipV="1">
            <a:off x="4222093" y="3178314"/>
            <a:ext cx="285199" cy="28754"/>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236" name="Straight Arrow Connector 235"/>
          <p:cNvCxnSpPr>
            <a:stCxn id="100" idx="1"/>
            <a:endCxn id="28" idx="4"/>
          </p:cNvCxnSpPr>
          <p:nvPr/>
        </p:nvCxnSpPr>
        <p:spPr bwMode="auto">
          <a:xfrm flipH="1" flipV="1">
            <a:off x="4222093" y="3746014"/>
            <a:ext cx="234137" cy="470165"/>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243" name="Straight Arrow Connector 242"/>
          <p:cNvCxnSpPr>
            <a:stCxn id="117" idx="1"/>
            <a:endCxn id="28" idx="0"/>
          </p:cNvCxnSpPr>
          <p:nvPr/>
        </p:nvCxnSpPr>
        <p:spPr bwMode="auto">
          <a:xfrm flipH="1" flipV="1">
            <a:off x="4165162" y="3453201"/>
            <a:ext cx="333489" cy="178895"/>
          </a:xfrm>
          <a:prstGeom prst="straightConnector1">
            <a:avLst/>
          </a:prstGeom>
          <a:solidFill>
            <a:schemeClr val="accent1"/>
          </a:solidFill>
          <a:ln w="12700" cap="flat" cmpd="sng" algn="ctr">
            <a:solidFill>
              <a:schemeClr val="tx1"/>
            </a:solidFill>
            <a:prstDash val="solid"/>
            <a:round/>
            <a:headEnd type="none" w="lg" len="med"/>
            <a:tailEnd type="arrow"/>
          </a:ln>
          <a:effectLst/>
        </p:spPr>
      </p:cxnSp>
      <p:sp>
        <p:nvSpPr>
          <p:cNvPr id="95" name="Freeform 94"/>
          <p:cNvSpPr/>
          <p:nvPr/>
        </p:nvSpPr>
        <p:spPr bwMode="auto">
          <a:xfrm>
            <a:off x="3251986" y="4599077"/>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6" name="Freeform 95"/>
          <p:cNvSpPr/>
          <p:nvPr/>
        </p:nvSpPr>
        <p:spPr bwMode="auto">
          <a:xfrm>
            <a:off x="3270049" y="5856377"/>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7" name="Freeform 96"/>
          <p:cNvSpPr/>
          <p:nvPr/>
        </p:nvSpPr>
        <p:spPr bwMode="auto">
          <a:xfrm>
            <a:off x="3336017" y="3961554"/>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9" name="Freeform 98"/>
          <p:cNvSpPr/>
          <p:nvPr/>
        </p:nvSpPr>
        <p:spPr bwMode="auto">
          <a:xfrm>
            <a:off x="3326492" y="2723304"/>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5" name="TextBox 4"/>
          <p:cNvSpPr txBox="1"/>
          <p:nvPr/>
        </p:nvSpPr>
        <p:spPr>
          <a:xfrm>
            <a:off x="1755321" y="1528242"/>
            <a:ext cx="6607629" cy="400110"/>
          </a:xfrm>
          <a:prstGeom prst="rect">
            <a:avLst/>
          </a:prstGeom>
          <a:noFill/>
        </p:spPr>
        <p:txBody>
          <a:bodyPr wrap="square" rtlCol="0">
            <a:spAutoFit/>
          </a:bodyPr>
          <a:lstStyle/>
          <a:p>
            <a:r>
              <a:rPr lang="en-US" sz="2000" dirty="0"/>
              <a:t>Piezometric head change from flow acceleration and head loss</a:t>
            </a:r>
          </a:p>
        </p:txBody>
      </p:sp>
      <p:cxnSp>
        <p:nvCxnSpPr>
          <p:cNvPr id="8" name="Straight Arrow Connector 7"/>
          <p:cNvCxnSpPr>
            <a:stCxn id="5" idx="2"/>
            <a:endCxn id="99" idx="3"/>
          </p:cNvCxnSpPr>
          <p:nvPr/>
        </p:nvCxnSpPr>
        <p:spPr bwMode="auto">
          <a:xfrm flipH="1">
            <a:off x="3593132" y="1928352"/>
            <a:ext cx="1466004" cy="79495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104" name="TextBox 103"/>
          <p:cNvSpPr txBox="1"/>
          <p:nvPr/>
        </p:nvSpPr>
        <p:spPr>
          <a:xfrm>
            <a:off x="6035111" y="1941388"/>
            <a:ext cx="2161169" cy="400110"/>
          </a:xfrm>
          <a:prstGeom prst="rect">
            <a:avLst/>
          </a:prstGeom>
          <a:noFill/>
        </p:spPr>
        <p:txBody>
          <a:bodyPr wrap="none" rtlCol="0">
            <a:spAutoFit/>
          </a:bodyPr>
          <a:lstStyle/>
          <a:p>
            <a:r>
              <a:rPr lang="en-US" sz="2000" dirty="0"/>
              <a:t>Launder exit losses</a:t>
            </a:r>
          </a:p>
        </p:txBody>
      </p:sp>
      <p:cxnSp>
        <p:nvCxnSpPr>
          <p:cNvPr id="13" name="Straight Arrow Connector 12"/>
          <p:cNvCxnSpPr>
            <a:stCxn id="104" idx="1"/>
            <a:endCxn id="40" idx="4"/>
          </p:cNvCxnSpPr>
          <p:nvPr/>
        </p:nvCxnSpPr>
        <p:spPr bwMode="auto">
          <a:xfrm flipH="1">
            <a:off x="5397819" y="2141443"/>
            <a:ext cx="637292" cy="51654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235" name="Straight Arrow Connector 234"/>
          <p:cNvCxnSpPr>
            <a:endCxn id="208" idx="4"/>
          </p:cNvCxnSpPr>
          <p:nvPr/>
        </p:nvCxnSpPr>
        <p:spPr bwMode="auto">
          <a:xfrm>
            <a:off x="2152650" y="4338739"/>
            <a:ext cx="650929" cy="142492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238" name="Straight Arrow Connector 237"/>
          <p:cNvCxnSpPr>
            <a:stCxn id="200" idx="3"/>
            <a:endCxn id="96" idx="3"/>
          </p:cNvCxnSpPr>
          <p:nvPr/>
        </p:nvCxnSpPr>
        <p:spPr bwMode="auto">
          <a:xfrm>
            <a:off x="2645948" y="4259652"/>
            <a:ext cx="890741" cy="1596725"/>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122" name="Picture 2" descr="https://lh4.googleusercontent.com/-XfsqOrYurk4/U_-MJc8TOZI/AAAAAAAAwfA/yIibXMJkBYc/w665-h886-no/IMG_045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8186" y="4069201"/>
            <a:ext cx="1426199" cy="1903031"/>
          </a:xfrm>
          <a:prstGeom prst="rect">
            <a:avLst/>
          </a:prstGeom>
          <a:noFill/>
          <a:extLst>
            <a:ext uri="{909E8E84-426E-40DD-AFC4-6F175D3DCCD1}">
              <a14:hiddenFill xmlns:a14="http://schemas.microsoft.com/office/drawing/2010/main">
                <a:solidFill>
                  <a:srgbClr val="FFFFFF"/>
                </a:solidFill>
              </a14:hiddenFill>
            </a:ext>
          </a:extLst>
        </p:spPr>
      </p:pic>
      <p:cxnSp>
        <p:nvCxnSpPr>
          <p:cNvPr id="123" name="Straight Arrow Connector 122"/>
          <p:cNvCxnSpPr>
            <a:stCxn id="2" idx="2"/>
          </p:cNvCxnSpPr>
          <p:nvPr/>
        </p:nvCxnSpPr>
        <p:spPr bwMode="auto">
          <a:xfrm flipH="1">
            <a:off x="723900" y="3981749"/>
            <a:ext cx="216142" cy="436079"/>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124" name="Picture 2" descr="https://lh4.googleusercontent.com/-XfsqOrYurk4/U_-MJc8TOZI/AAAAAAAAwfA/yIibXMJkBYc/w665-h886-no/IMG_045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82730" y="4041668"/>
            <a:ext cx="1426199" cy="1903031"/>
          </a:xfrm>
          <a:prstGeom prst="rect">
            <a:avLst/>
          </a:prstGeom>
          <a:noFill/>
          <a:extLst>
            <a:ext uri="{909E8E84-426E-40DD-AFC4-6F175D3DCCD1}">
              <a14:hiddenFill xmlns:a14="http://schemas.microsoft.com/office/drawing/2010/main">
                <a:solidFill>
                  <a:srgbClr val="FFFFFF"/>
                </a:solidFill>
              </a14:hiddenFill>
            </a:ext>
          </a:extLst>
        </p:spPr>
      </p:pic>
      <p:cxnSp>
        <p:nvCxnSpPr>
          <p:cNvPr id="125" name="Straight Arrow Connector 124"/>
          <p:cNvCxnSpPr>
            <a:stCxn id="98" idx="2"/>
          </p:cNvCxnSpPr>
          <p:nvPr/>
        </p:nvCxnSpPr>
        <p:spPr bwMode="auto">
          <a:xfrm flipH="1">
            <a:off x="8196280" y="3501479"/>
            <a:ext cx="3058" cy="128047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252" name="TextBox 251"/>
          <p:cNvSpPr txBox="1"/>
          <p:nvPr/>
        </p:nvSpPr>
        <p:spPr>
          <a:xfrm>
            <a:off x="4482801" y="6039257"/>
            <a:ext cx="4661199" cy="707886"/>
          </a:xfrm>
          <a:prstGeom prst="rect">
            <a:avLst/>
          </a:prstGeom>
          <a:noFill/>
        </p:spPr>
        <p:txBody>
          <a:bodyPr wrap="square" rtlCol="0">
            <a:spAutoFit/>
          </a:bodyPr>
          <a:lstStyle/>
          <a:p>
            <a:r>
              <a:rPr lang="en-US" sz="2000" dirty="0"/>
              <a:t>Flow </a:t>
            </a:r>
            <a:r>
              <a:rPr lang="en-US" sz="2000" dirty="0" smtClean="0"/>
              <a:t>distribution thru parallel paths is </a:t>
            </a:r>
            <a:r>
              <a:rPr lang="en-US" sz="2000" dirty="0"/>
              <a:t>a major hydraulic design </a:t>
            </a:r>
            <a:r>
              <a:rPr lang="en-US" sz="2000" dirty="0" smtClean="0"/>
              <a:t>challenge</a:t>
            </a:r>
            <a:endParaRPr lang="en-US" sz="2000" dirty="0"/>
          </a:p>
        </p:txBody>
      </p:sp>
    </p:spTree>
    <p:extLst>
      <p:ext uri="{BB962C8B-B14F-4D97-AF65-F5344CB8AC3E}">
        <p14:creationId xmlns:p14="http://schemas.microsoft.com/office/powerpoint/2010/main" val="72500161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lIns="90488" tIns="44450" rIns="90488" bIns="44450" anchor="b"/>
          <a:lstStyle/>
          <a:p>
            <a:r>
              <a:rPr lang="en-US" dirty="0" smtClean="0"/>
              <a:t>Manifold flow distribution Including major head loss</a:t>
            </a:r>
          </a:p>
        </p:txBody>
      </p:sp>
      <p:sp>
        <p:nvSpPr>
          <p:cNvPr id="23556" name="Rectangle 3"/>
          <p:cNvSpPr>
            <a:spLocks noGrp="1" noChangeArrowheads="1"/>
          </p:cNvSpPr>
          <p:nvPr>
            <p:ph idx="1"/>
          </p:nvPr>
        </p:nvSpPr>
        <p:spPr>
          <a:xfrm>
            <a:off x="133069" y="2019300"/>
            <a:ext cx="7780338" cy="4495800"/>
          </a:xfrm>
          <a:noFill/>
        </p:spPr>
        <p:txBody>
          <a:bodyPr lIns="90488" tIns="44450" rIns="90488" bIns="44450"/>
          <a:lstStyle/>
          <a:p>
            <a:r>
              <a:rPr lang="en-US" sz="2800" dirty="0" smtClean="0"/>
              <a:t>We will derive equations in terms of Hydraulic Grade Line (HGL) because piezometric head controls the port flow</a:t>
            </a:r>
          </a:p>
          <a:p>
            <a:r>
              <a:rPr lang="en-US" sz="2800" dirty="0" smtClean="0"/>
              <a:t>Port flow</a:t>
            </a:r>
          </a:p>
          <a:p>
            <a:pPr lvl="1"/>
            <a:r>
              <a:rPr lang="en-US" sz="2400" dirty="0" smtClean="0"/>
              <a:t>based on _______ equation</a:t>
            </a:r>
          </a:p>
          <a:p>
            <a:r>
              <a:rPr lang="en-US" sz="2800" dirty="0" smtClean="0"/>
              <a:t>Piezometric head change (</a:t>
            </a:r>
            <a:r>
              <a:rPr lang="en-US" sz="2800" dirty="0" smtClean="0">
                <a:sym typeface="Symbol" pitchFamily="18" charset="2"/>
              </a:rPr>
              <a:t></a:t>
            </a:r>
            <a:r>
              <a:rPr lang="en-US" sz="2800" dirty="0">
                <a:latin typeface="Symbol" panose="05050102010706020507" pitchFamily="18" charset="2"/>
                <a:sym typeface="Symbol" pitchFamily="18" charset="2"/>
              </a:rPr>
              <a:t>Y</a:t>
            </a:r>
            <a:r>
              <a:rPr lang="en-US" sz="2800" dirty="0" smtClean="0"/>
              <a:t>) across port</a:t>
            </a:r>
          </a:p>
          <a:p>
            <a:pPr lvl="1"/>
            <a:r>
              <a:rPr lang="en-US" sz="2400" dirty="0" smtClean="0"/>
              <a:t>flow expansion</a:t>
            </a:r>
          </a:p>
          <a:p>
            <a:r>
              <a:rPr lang="en-US" sz="2800" dirty="0" smtClean="0"/>
              <a:t>Piezometric head change (</a:t>
            </a:r>
            <a:r>
              <a:rPr lang="en-US" sz="2800" dirty="0" smtClean="0">
                <a:sym typeface="Symbol" pitchFamily="18" charset="2"/>
              </a:rPr>
              <a:t></a:t>
            </a:r>
            <a:r>
              <a:rPr lang="en-US" sz="2800" dirty="0" smtClean="0">
                <a:latin typeface="Symbol" panose="05050102010706020507" pitchFamily="18" charset="2"/>
                <a:sym typeface="Symbol" pitchFamily="18" charset="2"/>
              </a:rPr>
              <a:t>Y</a:t>
            </a:r>
            <a:r>
              <a:rPr lang="en-US" sz="2800" dirty="0" smtClean="0"/>
              <a:t>) between ports</a:t>
            </a:r>
          </a:p>
          <a:p>
            <a:pPr lvl="1"/>
            <a:r>
              <a:rPr lang="en-US" sz="2400" dirty="0" smtClean="0"/>
              <a:t>Darcy-</a:t>
            </a:r>
            <a:r>
              <a:rPr lang="en-US" sz="2400" dirty="0" err="1" smtClean="0"/>
              <a:t>Weisbach</a:t>
            </a:r>
            <a:r>
              <a:rPr lang="en-US" sz="2400" dirty="0" smtClean="0"/>
              <a:t> and </a:t>
            </a:r>
            <a:r>
              <a:rPr lang="en-US" sz="2400" dirty="0" err="1" smtClean="0"/>
              <a:t>Swamee</a:t>
            </a:r>
            <a:r>
              <a:rPr lang="en-US" sz="2400" dirty="0" smtClean="0"/>
              <a:t>-Jain</a:t>
            </a:r>
          </a:p>
        </p:txBody>
      </p:sp>
      <p:sp>
        <p:nvSpPr>
          <p:cNvPr id="7172" name="Rectangle 4"/>
          <p:cNvSpPr>
            <a:spLocks noChangeArrowheads="1"/>
          </p:cNvSpPr>
          <p:nvPr/>
        </p:nvSpPr>
        <p:spPr bwMode="auto">
          <a:xfrm>
            <a:off x="2286000" y="3870325"/>
            <a:ext cx="874712" cy="396875"/>
          </a:xfrm>
          <a:prstGeom prst="rect">
            <a:avLst/>
          </a:prstGeom>
          <a:noFill/>
          <a:ln w="12700">
            <a:noFill/>
            <a:miter lim="800000"/>
            <a:headEnd type="none" w="lg" len="med"/>
            <a:tailEnd type="none" w="lg" len="med"/>
          </a:ln>
        </p:spPr>
        <p:txBody>
          <a:bodyPr wrap="none" anchor="ctr"/>
          <a:lstStyle/>
          <a:p>
            <a:pPr algn="ctr">
              <a:buClr>
                <a:schemeClr val="hlink"/>
              </a:buClr>
              <a:buFont typeface="Monotype Sorts" pitchFamily="2" charset="2"/>
              <a:buNone/>
            </a:pPr>
            <a:r>
              <a:rPr lang="en-US" dirty="0">
                <a:solidFill>
                  <a:schemeClr val="folHlink"/>
                </a:solidFill>
              </a:rPr>
              <a:t>orifice</a:t>
            </a:r>
          </a:p>
        </p:txBody>
      </p:sp>
      <p:sp>
        <p:nvSpPr>
          <p:cNvPr id="7173" name="Text Box 5"/>
          <p:cNvSpPr txBox="1">
            <a:spLocks noChangeArrowheads="1"/>
          </p:cNvSpPr>
          <p:nvPr/>
        </p:nvSpPr>
        <p:spPr bwMode="auto">
          <a:xfrm rot="19246175">
            <a:off x="7336014" y="4542120"/>
            <a:ext cx="1852612" cy="519112"/>
          </a:xfrm>
          <a:prstGeom prst="rect">
            <a:avLst/>
          </a:prstGeom>
          <a:noFill/>
          <a:ln w="12700">
            <a:noFill/>
            <a:miter lim="800000"/>
            <a:headEnd type="none" w="lg" len="med"/>
            <a:tailEnd type="none" w="lg" len="med"/>
          </a:ln>
        </p:spPr>
        <p:txBody>
          <a:bodyPr wrap="none">
            <a:spAutoFit/>
          </a:bodyPr>
          <a:lstStyle/>
          <a:p>
            <a:r>
              <a:rPr lang="en-US" dirty="0">
                <a:solidFill>
                  <a:schemeClr val="folHlink"/>
                </a:solidFill>
              </a:rPr>
              <a:t>In manifold</a:t>
            </a:r>
          </a:p>
        </p:txBody>
      </p:sp>
      <p:sp>
        <p:nvSpPr>
          <p:cNvPr id="23559" name="Line 6"/>
          <p:cNvSpPr>
            <a:spLocks noChangeShapeType="1"/>
          </p:cNvSpPr>
          <p:nvPr/>
        </p:nvSpPr>
        <p:spPr bwMode="auto">
          <a:xfrm flipV="1">
            <a:off x="7721601" y="4412161"/>
            <a:ext cx="1271461" cy="1034013"/>
          </a:xfrm>
          <a:prstGeom prst="line">
            <a:avLst/>
          </a:prstGeom>
          <a:noFill/>
          <a:ln w="12700">
            <a:solidFill>
              <a:schemeClr val="tx1"/>
            </a:solidFill>
            <a:round/>
            <a:headEnd type="none" w="lg" len="med"/>
            <a:tailEnd type="none" w="lg" len="med"/>
          </a:ln>
        </p:spPr>
        <p:txBody>
          <a:bodyPr wrap="square" anchor="ctr">
            <a:spAutoFit/>
          </a:bodyPr>
          <a:lstStyle/>
          <a:p>
            <a:endParaRPr lang="en-US"/>
          </a:p>
        </p:txBody>
      </p:sp>
      <p:sp>
        <p:nvSpPr>
          <p:cNvPr id="23560" name="AutoShape 7"/>
          <p:cNvSpPr>
            <a:spLocks/>
          </p:cNvSpPr>
          <p:nvPr/>
        </p:nvSpPr>
        <p:spPr bwMode="auto">
          <a:xfrm>
            <a:off x="7127876" y="4412713"/>
            <a:ext cx="593725" cy="2066925"/>
          </a:xfrm>
          <a:prstGeom prst="rightBrace">
            <a:avLst>
              <a:gd name="adj1" fmla="val 29011"/>
              <a:gd name="adj2" fmla="val 50000"/>
            </a:avLst>
          </a:prstGeom>
          <a:noFill/>
          <a:ln w="12700">
            <a:solidFill>
              <a:schemeClr val="tx1"/>
            </a:solidFill>
            <a:round/>
            <a:headEnd type="none" w="lg" len="med"/>
            <a:tailEnd type="none" w="lg" len="med"/>
          </a:ln>
        </p:spPr>
        <p:txBody>
          <a:bodyPr wrap="none" anchor="ctr">
            <a:spAutoFit/>
          </a:bodyPr>
          <a:lstStyle/>
          <a:p>
            <a:endParaRPr lang="en-US"/>
          </a:p>
        </p:txBody>
      </p:sp>
      <p:sp>
        <p:nvSpPr>
          <p:cNvPr id="23565" name="AutoShape 13"/>
          <p:cNvSpPr>
            <a:spLocks/>
          </p:cNvSpPr>
          <p:nvPr/>
        </p:nvSpPr>
        <p:spPr bwMode="auto">
          <a:xfrm rot="-5400000">
            <a:off x="8267700" y="2247900"/>
            <a:ext cx="228600" cy="914400"/>
          </a:xfrm>
          <a:prstGeom prst="leftBrace">
            <a:avLst>
              <a:gd name="adj1" fmla="val 33333"/>
              <a:gd name="adj2" fmla="val 50000"/>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23566" name="Freeform 14"/>
          <p:cNvSpPr>
            <a:spLocks/>
          </p:cNvSpPr>
          <p:nvPr/>
        </p:nvSpPr>
        <p:spPr bwMode="auto">
          <a:xfrm>
            <a:off x="5638800" y="2819400"/>
            <a:ext cx="2743200" cy="228600"/>
          </a:xfrm>
          <a:custGeom>
            <a:avLst/>
            <a:gdLst/>
            <a:ahLst/>
            <a:cxnLst>
              <a:cxn ang="0">
                <a:pos x="1148" y="0"/>
              </a:cxn>
              <a:cxn ang="0">
                <a:pos x="908" y="240"/>
              </a:cxn>
              <a:cxn ang="0">
                <a:pos x="0" y="94"/>
              </a:cxn>
            </a:cxnLst>
            <a:rect l="0" t="0" r="r" b="b"/>
            <a:pathLst>
              <a:path w="1148" h="256">
                <a:moveTo>
                  <a:pt x="1148" y="0"/>
                </a:moveTo>
                <a:cubicBezTo>
                  <a:pt x="1108" y="40"/>
                  <a:pt x="1099" y="224"/>
                  <a:pt x="908" y="240"/>
                </a:cubicBezTo>
                <a:cubicBezTo>
                  <a:pt x="717" y="256"/>
                  <a:pt x="189" y="124"/>
                  <a:pt x="0" y="94"/>
                </a:cubicBezTo>
              </a:path>
            </a:pathLst>
          </a:custGeom>
          <a:noFill/>
          <a:ln w="12700" cap="flat" cmpd="sng">
            <a:solidFill>
              <a:schemeClr val="tx1"/>
            </a:solidFill>
            <a:prstDash val="solid"/>
            <a:round/>
            <a:headEnd type="none" w="lg" len="med"/>
            <a:tailEnd type="none" w="lg" len="med"/>
          </a:ln>
          <a:effectLst/>
        </p:spPr>
        <p:txBody>
          <a:bodyPr anchor="ctr">
            <a:spAutoFit/>
          </a:bodyPr>
          <a:lstStyle/>
          <a:p>
            <a:endParaRPr lang="en-US"/>
          </a:p>
        </p:txBody>
      </p:sp>
      <p:sp>
        <p:nvSpPr>
          <p:cNvPr id="23567" name="Line 15"/>
          <p:cNvSpPr>
            <a:spLocks noChangeShapeType="1"/>
          </p:cNvSpPr>
          <p:nvPr/>
        </p:nvSpPr>
        <p:spPr bwMode="auto">
          <a:xfrm>
            <a:off x="4608634" y="2851638"/>
            <a:ext cx="1752600" cy="0"/>
          </a:xfrm>
          <a:prstGeom prst="line">
            <a:avLst/>
          </a:prstGeom>
          <a:noFill/>
          <a:ln w="12700">
            <a:solidFill>
              <a:schemeClr val="tx1"/>
            </a:solidFill>
            <a:round/>
            <a:headEnd type="none" w="lg" len="med"/>
            <a:tailEnd type="none" w="lg" len="med"/>
          </a:ln>
          <a:effectLst/>
        </p:spPr>
        <p:txBody>
          <a:bodyPr wrap="square" anchor="ctr">
            <a:spAutoFit/>
          </a:bodyPr>
          <a:lstStyle/>
          <a:p>
            <a:endParaRPr lang="en-US"/>
          </a:p>
        </p:txBody>
      </p:sp>
      <p:sp>
        <p:nvSpPr>
          <p:cNvPr id="13" name="Left Brace 12"/>
          <p:cNvSpPr/>
          <p:nvPr/>
        </p:nvSpPr>
        <p:spPr bwMode="auto">
          <a:xfrm rot="5400000">
            <a:off x="6861968" y="2614612"/>
            <a:ext cx="381001" cy="1219201"/>
          </a:xfrm>
          <a:prstGeom prst="leftBrace">
            <a:avLst/>
          </a:pr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pic>
        <p:nvPicPr>
          <p:cNvPr id="4" name="Picture 3"/>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7981437" y="1973351"/>
            <a:ext cx="801126" cy="378614"/>
          </a:xfrm>
          <a:prstGeom prst="rect">
            <a:avLst/>
          </a:prstGeom>
        </p:spPr>
      </p:pic>
      <p:pic>
        <p:nvPicPr>
          <p:cNvPr id="5" name="Picture 4"/>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428206" y="3467100"/>
            <a:ext cx="3508128" cy="327401"/>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autoUpdateAnimBg="0"/>
      <p:bldP spid="7173"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44" name="Line 56"/>
          <p:cNvSpPr>
            <a:spLocks noChangeShapeType="1"/>
          </p:cNvSpPr>
          <p:nvPr/>
        </p:nvSpPr>
        <p:spPr bwMode="auto">
          <a:xfrm>
            <a:off x="228600" y="4343400"/>
            <a:ext cx="8686800" cy="0"/>
          </a:xfrm>
          <a:prstGeom prst="line">
            <a:avLst/>
          </a:prstGeom>
          <a:noFill/>
          <a:ln w="38100">
            <a:solidFill>
              <a:schemeClr val="hlink"/>
            </a:solidFill>
            <a:round/>
            <a:headEnd type="none" w="lg" len="med"/>
            <a:tailEnd type="none" w="lg" len="med"/>
          </a:ln>
          <a:effectLst/>
        </p:spPr>
        <p:txBody>
          <a:bodyPr wrap="none" anchor="ctr">
            <a:spAutoFit/>
          </a:bodyPr>
          <a:lstStyle/>
          <a:p>
            <a:endParaRPr lang="en-US"/>
          </a:p>
        </p:txBody>
      </p:sp>
      <p:sp>
        <p:nvSpPr>
          <p:cNvPr id="29698" name="Rectangle 2"/>
          <p:cNvSpPr>
            <a:spLocks noGrp="1" noChangeArrowheads="1"/>
          </p:cNvSpPr>
          <p:nvPr>
            <p:ph type="title"/>
          </p:nvPr>
        </p:nvSpPr>
        <p:spPr>
          <a:xfrm>
            <a:off x="685800" y="304800"/>
            <a:ext cx="3657600" cy="1143000"/>
          </a:xfrm>
        </p:spPr>
        <p:txBody>
          <a:bodyPr lIns="90488" tIns="44450" rIns="90488" bIns="44450" anchor="b"/>
          <a:lstStyle/>
          <a:p>
            <a:pPr>
              <a:defRPr/>
            </a:pPr>
            <a:r>
              <a:rPr lang="en-US" dirty="0" smtClean="0"/>
              <a:t>Inlet Manifold</a:t>
            </a:r>
          </a:p>
        </p:txBody>
      </p:sp>
      <p:grpSp>
        <p:nvGrpSpPr>
          <p:cNvPr id="63492" name="Group 24"/>
          <p:cNvGrpSpPr>
            <a:grpSpLocks/>
          </p:cNvGrpSpPr>
          <p:nvPr/>
        </p:nvGrpSpPr>
        <p:grpSpPr bwMode="auto">
          <a:xfrm>
            <a:off x="777875" y="4708525"/>
            <a:ext cx="7713663" cy="1727200"/>
            <a:chOff x="2564" y="2924"/>
            <a:chExt cx="2928" cy="1088"/>
          </a:xfrm>
        </p:grpSpPr>
        <p:sp>
          <p:nvSpPr>
            <p:cNvPr id="63512"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3513"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63493" name="Group 67"/>
          <p:cNvGrpSpPr>
            <a:grpSpLocks/>
          </p:cNvGrpSpPr>
          <p:nvPr/>
        </p:nvGrpSpPr>
        <p:grpSpPr bwMode="auto">
          <a:xfrm>
            <a:off x="1295400" y="4267200"/>
            <a:ext cx="381000" cy="533400"/>
            <a:chOff x="2514600" y="4267200"/>
            <a:chExt cx="381000" cy="533400"/>
          </a:xfrm>
        </p:grpSpPr>
        <p:sp>
          <p:nvSpPr>
            <p:cNvPr id="63510" name="TextBox 55"/>
            <p:cNvSpPr txBox="1">
              <a:spLocks noChangeArrowheads="1"/>
            </p:cNvSpPr>
            <p:nvPr/>
          </p:nvSpPr>
          <p:spPr bwMode="auto">
            <a:xfrm>
              <a:off x="2514600" y="4267200"/>
              <a:ext cx="364202" cy="523220"/>
            </a:xfrm>
            <a:prstGeom prst="rect">
              <a:avLst/>
            </a:prstGeom>
            <a:noFill/>
            <a:ln w="9525">
              <a:noFill/>
              <a:miter lim="800000"/>
              <a:headEnd/>
              <a:tailEnd/>
            </a:ln>
          </p:spPr>
          <p:txBody>
            <a:bodyPr wrap="none">
              <a:spAutoFit/>
            </a:bodyPr>
            <a:lstStyle/>
            <a:p>
              <a:r>
                <a:rPr lang="en-US"/>
                <a:t>1</a:t>
              </a:r>
            </a:p>
          </p:txBody>
        </p:sp>
        <p:sp>
          <p:nvSpPr>
            <p:cNvPr id="63511" name="Rectangle 57"/>
            <p:cNvSpPr>
              <a:spLocks noChangeArrowheads="1"/>
            </p:cNvSpPr>
            <p:nvPr/>
          </p:nvSpPr>
          <p:spPr bwMode="auto">
            <a:xfrm>
              <a:off x="25146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grpSp>
      <p:grpSp>
        <p:nvGrpSpPr>
          <p:cNvPr id="63494" name="Group 65"/>
          <p:cNvGrpSpPr>
            <a:grpSpLocks/>
          </p:cNvGrpSpPr>
          <p:nvPr/>
        </p:nvGrpSpPr>
        <p:grpSpPr bwMode="auto">
          <a:xfrm>
            <a:off x="5584825" y="4267200"/>
            <a:ext cx="663575" cy="533400"/>
            <a:chOff x="6248400" y="4267200"/>
            <a:chExt cx="663964" cy="533400"/>
          </a:xfrm>
        </p:grpSpPr>
        <p:sp>
          <p:nvSpPr>
            <p:cNvPr id="63508" name="Rectangle 58"/>
            <p:cNvSpPr>
              <a:spLocks noChangeArrowheads="1"/>
            </p:cNvSpPr>
            <p:nvPr/>
          </p:nvSpPr>
          <p:spPr bwMode="auto">
            <a:xfrm>
              <a:off x="6400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9" name="TextBox 59 1"/>
            <p:cNvSpPr txBox="1">
              <a:spLocks noChangeArrowheads="1"/>
            </p:cNvSpPr>
            <p:nvPr/>
          </p:nvSpPr>
          <p:spPr bwMode="auto">
            <a:xfrm>
              <a:off x="6248400" y="4267200"/>
              <a:ext cx="663964" cy="523220"/>
            </a:xfrm>
            <a:prstGeom prst="rect">
              <a:avLst/>
            </a:prstGeom>
            <a:noFill/>
            <a:ln w="9525">
              <a:noFill/>
              <a:miter lim="800000"/>
              <a:headEnd/>
              <a:tailEnd/>
            </a:ln>
          </p:spPr>
          <p:txBody>
            <a:bodyPr wrap="none">
              <a:spAutoFit/>
            </a:bodyPr>
            <a:lstStyle/>
            <a:p>
              <a:r>
                <a:rPr lang="en-US"/>
                <a:t>n-1</a:t>
              </a:r>
            </a:p>
          </p:txBody>
        </p:sp>
      </p:grpSp>
      <p:grpSp>
        <p:nvGrpSpPr>
          <p:cNvPr id="63495" name="Group 66"/>
          <p:cNvGrpSpPr>
            <a:grpSpLocks/>
          </p:cNvGrpSpPr>
          <p:nvPr/>
        </p:nvGrpSpPr>
        <p:grpSpPr bwMode="auto">
          <a:xfrm>
            <a:off x="3505200" y="4267200"/>
            <a:ext cx="381000" cy="533400"/>
            <a:chOff x="4495800" y="4267200"/>
            <a:chExt cx="381000" cy="533400"/>
          </a:xfrm>
        </p:grpSpPr>
        <p:sp>
          <p:nvSpPr>
            <p:cNvPr id="63506" name="Rectangle 60"/>
            <p:cNvSpPr>
              <a:spLocks noChangeArrowheads="1"/>
            </p:cNvSpPr>
            <p:nvPr/>
          </p:nvSpPr>
          <p:spPr bwMode="auto">
            <a:xfrm>
              <a:off x="4495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7" name="TextBox 61"/>
            <p:cNvSpPr txBox="1">
              <a:spLocks noChangeArrowheads="1"/>
            </p:cNvSpPr>
            <p:nvPr/>
          </p:nvSpPr>
          <p:spPr bwMode="auto">
            <a:xfrm>
              <a:off x="4512598" y="4267200"/>
              <a:ext cx="364202" cy="523220"/>
            </a:xfrm>
            <a:prstGeom prst="rect">
              <a:avLst/>
            </a:prstGeom>
            <a:noFill/>
            <a:ln w="9525">
              <a:noFill/>
              <a:miter lim="800000"/>
              <a:headEnd/>
              <a:tailEnd/>
            </a:ln>
          </p:spPr>
          <p:txBody>
            <a:bodyPr wrap="none">
              <a:spAutoFit/>
            </a:bodyPr>
            <a:lstStyle/>
            <a:p>
              <a:r>
                <a:rPr lang="en-US"/>
                <a:t>2</a:t>
              </a:r>
            </a:p>
          </p:txBody>
        </p:sp>
      </p:grpSp>
      <p:grpSp>
        <p:nvGrpSpPr>
          <p:cNvPr id="63496" name="Group 64"/>
          <p:cNvGrpSpPr>
            <a:grpSpLocks/>
          </p:cNvGrpSpPr>
          <p:nvPr/>
        </p:nvGrpSpPr>
        <p:grpSpPr bwMode="auto">
          <a:xfrm>
            <a:off x="7924800" y="4267200"/>
            <a:ext cx="381000" cy="533400"/>
            <a:chOff x="7924800" y="4267200"/>
            <a:chExt cx="381000" cy="533400"/>
          </a:xfrm>
        </p:grpSpPr>
        <p:sp>
          <p:nvSpPr>
            <p:cNvPr id="63504" name="Rectangle 62"/>
            <p:cNvSpPr>
              <a:spLocks noChangeArrowheads="1"/>
            </p:cNvSpPr>
            <p:nvPr/>
          </p:nvSpPr>
          <p:spPr bwMode="auto">
            <a:xfrm>
              <a:off x="7924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5" name="TextBox 63"/>
            <p:cNvSpPr txBox="1">
              <a:spLocks noChangeArrowheads="1"/>
            </p:cNvSpPr>
            <p:nvPr/>
          </p:nvSpPr>
          <p:spPr bwMode="auto">
            <a:xfrm>
              <a:off x="7941598" y="4267200"/>
              <a:ext cx="364202" cy="523220"/>
            </a:xfrm>
            <a:prstGeom prst="rect">
              <a:avLst/>
            </a:prstGeom>
            <a:noFill/>
            <a:ln w="9525">
              <a:noFill/>
              <a:miter lim="800000"/>
              <a:headEnd/>
              <a:tailEnd/>
            </a:ln>
          </p:spPr>
          <p:txBody>
            <a:bodyPr wrap="none">
              <a:spAutoFit/>
            </a:bodyPr>
            <a:lstStyle/>
            <a:p>
              <a:r>
                <a:rPr lang="en-US"/>
                <a:t>n</a:t>
              </a:r>
            </a:p>
          </p:txBody>
        </p:sp>
      </p:grpSp>
      <p:sp>
        <p:nvSpPr>
          <p:cNvPr id="63497" name="Rectangle 25 2"/>
          <p:cNvSpPr>
            <a:spLocks noChangeArrowheads="1"/>
          </p:cNvSpPr>
          <p:nvPr/>
        </p:nvSpPr>
        <p:spPr bwMode="auto">
          <a:xfrm rot="5400000">
            <a:off x="7612856" y="5533232"/>
            <a:ext cx="1693863" cy="76200"/>
          </a:xfrm>
          <a:prstGeom prst="rect">
            <a:avLst/>
          </a:prstGeom>
          <a:solidFill>
            <a:schemeClr val="accent1"/>
          </a:solidFill>
          <a:ln w="12700">
            <a:solidFill>
              <a:schemeClr val="tx1"/>
            </a:solidFill>
            <a:miter lim="800000"/>
            <a:headEnd/>
            <a:tailEnd/>
          </a:ln>
        </p:spPr>
        <p:txBody>
          <a:bodyPr wrap="none" anchor="ctr"/>
          <a:lstStyle/>
          <a:p>
            <a:endParaRPr lang="en-US"/>
          </a:p>
        </p:txBody>
      </p:sp>
      <p:grpSp>
        <p:nvGrpSpPr>
          <p:cNvPr id="63499" name="Group 123"/>
          <p:cNvGrpSpPr>
            <a:grpSpLocks/>
          </p:cNvGrpSpPr>
          <p:nvPr/>
        </p:nvGrpSpPr>
        <p:grpSpPr bwMode="auto">
          <a:xfrm>
            <a:off x="1446213" y="4648200"/>
            <a:ext cx="6630987" cy="382588"/>
            <a:chOff x="1446211" y="4114006"/>
            <a:chExt cx="6630988" cy="915988"/>
          </a:xfrm>
        </p:grpSpPr>
        <p:cxnSp>
          <p:nvCxnSpPr>
            <p:cNvPr id="63500" name="Straight Arrow Connector 119"/>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63501" name="Straight Arrow Connector 120"/>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63502" name="Straight Arrow Connector 121"/>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63503" name="Straight Arrow Connector 122"/>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63515" name="Line 27"/>
          <p:cNvSpPr>
            <a:spLocks noChangeShapeType="1"/>
          </p:cNvSpPr>
          <p:nvPr/>
        </p:nvSpPr>
        <p:spPr bwMode="auto">
          <a:xfrm>
            <a:off x="838200" y="5181600"/>
            <a:ext cx="57150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63525" name="Freeform 37"/>
          <p:cNvSpPr>
            <a:spLocks/>
          </p:cNvSpPr>
          <p:nvPr/>
        </p:nvSpPr>
        <p:spPr bwMode="auto">
          <a:xfrm>
            <a:off x="0" y="3581400"/>
            <a:ext cx="8305800" cy="381000"/>
          </a:xfrm>
          <a:custGeom>
            <a:avLst/>
            <a:gdLst/>
            <a:ahLst/>
            <a:cxnLst>
              <a:cxn ang="0">
                <a:pos x="5232" y="144"/>
              </a:cxn>
              <a:cxn ang="0">
                <a:pos x="3840" y="96"/>
              </a:cxn>
              <a:cxn ang="0">
                <a:pos x="3840" y="192"/>
              </a:cxn>
              <a:cxn ang="0">
                <a:pos x="2448" y="96"/>
              </a:cxn>
              <a:cxn ang="0">
                <a:pos x="2448" y="240"/>
              </a:cxn>
              <a:cxn ang="0">
                <a:pos x="1056" y="48"/>
              </a:cxn>
              <a:cxn ang="0">
                <a:pos x="1056" y="192"/>
              </a:cxn>
              <a:cxn ang="0">
                <a:pos x="0" y="0"/>
              </a:cxn>
            </a:cxnLst>
            <a:rect l="0" t="0" r="r" b="b"/>
            <a:pathLst>
              <a:path w="5232" h="240">
                <a:moveTo>
                  <a:pt x="5232" y="144"/>
                </a:moveTo>
                <a:lnTo>
                  <a:pt x="3840" y="96"/>
                </a:lnTo>
                <a:lnTo>
                  <a:pt x="3840" y="192"/>
                </a:lnTo>
                <a:lnTo>
                  <a:pt x="2448" y="96"/>
                </a:lnTo>
                <a:lnTo>
                  <a:pt x="2448" y="240"/>
                </a:lnTo>
                <a:lnTo>
                  <a:pt x="1056" y="48"/>
                </a:lnTo>
                <a:lnTo>
                  <a:pt x="1056" y="192"/>
                </a:lnTo>
                <a:lnTo>
                  <a:pt x="0" y="0"/>
                </a:lnTo>
              </a:path>
            </a:pathLst>
          </a:custGeom>
          <a:noFill/>
          <a:ln w="28575" cap="flat" cmpd="sng">
            <a:solidFill>
              <a:schemeClr val="accent1"/>
            </a:solidFill>
            <a:prstDash val="solid"/>
            <a:round/>
            <a:headEnd type="none" w="lg" len="med"/>
            <a:tailEnd type="none" w="lg" len="med"/>
          </a:ln>
          <a:effectLst/>
        </p:spPr>
        <p:txBody>
          <a:bodyPr wrap="none" anchor="ctr">
            <a:spAutoFit/>
          </a:bodyPr>
          <a:lstStyle/>
          <a:p>
            <a:endParaRPr lang="en-US"/>
          </a:p>
        </p:txBody>
      </p:sp>
      <p:grpSp>
        <p:nvGrpSpPr>
          <p:cNvPr id="63530" name="Group 42"/>
          <p:cNvGrpSpPr>
            <a:grpSpLocks/>
          </p:cNvGrpSpPr>
          <p:nvPr/>
        </p:nvGrpSpPr>
        <p:grpSpPr bwMode="auto">
          <a:xfrm>
            <a:off x="-533400" y="2730500"/>
            <a:ext cx="8839200" cy="1003300"/>
            <a:chOff x="-336" y="1720"/>
            <a:chExt cx="5568" cy="632"/>
          </a:xfrm>
        </p:grpSpPr>
        <p:sp>
          <p:nvSpPr>
            <p:cNvPr id="63526" name="Line 38"/>
            <p:cNvSpPr>
              <a:spLocks noChangeShapeType="1"/>
            </p:cNvSpPr>
            <p:nvPr/>
          </p:nvSpPr>
          <p:spPr bwMode="auto">
            <a:xfrm flipH="1" flipV="1">
              <a:off x="3840" y="2304"/>
              <a:ext cx="1392" cy="48"/>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7" name="Line 39"/>
            <p:cNvSpPr>
              <a:spLocks noChangeShapeType="1"/>
            </p:cNvSpPr>
            <p:nvPr/>
          </p:nvSpPr>
          <p:spPr bwMode="auto">
            <a:xfrm flipH="1" flipV="1">
              <a:off x="2448" y="2192"/>
              <a:ext cx="1392" cy="96"/>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8" name="Line 40"/>
            <p:cNvSpPr>
              <a:spLocks noChangeShapeType="1"/>
            </p:cNvSpPr>
            <p:nvPr/>
          </p:nvSpPr>
          <p:spPr bwMode="auto">
            <a:xfrm flipH="1" flipV="1">
              <a:off x="1056" y="1976"/>
              <a:ext cx="1392" cy="192"/>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9" name="Line 41"/>
            <p:cNvSpPr>
              <a:spLocks noChangeShapeType="1"/>
            </p:cNvSpPr>
            <p:nvPr/>
          </p:nvSpPr>
          <p:spPr bwMode="auto">
            <a:xfrm flipH="1" flipV="1">
              <a:off x="-336" y="1720"/>
              <a:ext cx="1392" cy="240"/>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grpSp>
      <p:sp>
        <p:nvSpPr>
          <p:cNvPr id="63531" name="Rectangle 9 1"/>
          <p:cNvSpPr>
            <a:spLocks noChangeArrowheads="1"/>
          </p:cNvSpPr>
          <p:nvPr/>
        </p:nvSpPr>
        <p:spPr bwMode="auto">
          <a:xfrm>
            <a:off x="685800" y="2819400"/>
            <a:ext cx="785813"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2"/>
                </a:solidFill>
                <a:latin typeface="Book Antiqua" pitchFamily="18" charset="0"/>
              </a:rPr>
              <a:t>EGL</a:t>
            </a:r>
          </a:p>
        </p:txBody>
      </p:sp>
      <p:sp>
        <p:nvSpPr>
          <p:cNvPr id="63491" name="Rectangle 9 2"/>
          <p:cNvSpPr>
            <a:spLocks noChangeArrowheads="1"/>
          </p:cNvSpPr>
          <p:nvPr/>
        </p:nvSpPr>
        <p:spPr bwMode="auto">
          <a:xfrm>
            <a:off x="152400" y="3429000"/>
            <a:ext cx="854075"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1"/>
                </a:solidFill>
                <a:latin typeface="Book Antiqua" pitchFamily="18" charset="0"/>
              </a:rPr>
              <a:t>HGL</a:t>
            </a:r>
          </a:p>
        </p:txBody>
      </p:sp>
      <p:grpSp>
        <p:nvGrpSpPr>
          <p:cNvPr id="63542" name="Group 54"/>
          <p:cNvGrpSpPr>
            <a:grpSpLocks/>
          </p:cNvGrpSpPr>
          <p:nvPr/>
        </p:nvGrpSpPr>
        <p:grpSpPr bwMode="auto">
          <a:xfrm>
            <a:off x="1676400" y="2743200"/>
            <a:ext cx="4648200" cy="1143000"/>
            <a:chOff x="1056" y="1728"/>
            <a:chExt cx="2928" cy="720"/>
          </a:xfrm>
        </p:grpSpPr>
        <p:sp>
          <p:nvSpPr>
            <p:cNvPr id="63535" name="Line 47"/>
            <p:cNvSpPr>
              <a:spLocks noChangeShapeType="1"/>
            </p:cNvSpPr>
            <p:nvPr/>
          </p:nvSpPr>
          <p:spPr bwMode="auto">
            <a:xfrm flipH="1">
              <a:off x="2448" y="1728"/>
              <a:ext cx="1536" cy="720"/>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36" name="Line 48"/>
            <p:cNvSpPr>
              <a:spLocks noChangeShapeType="1"/>
            </p:cNvSpPr>
            <p:nvPr/>
          </p:nvSpPr>
          <p:spPr bwMode="auto">
            <a:xfrm flipH="1">
              <a:off x="3840" y="1728"/>
              <a:ext cx="144" cy="672"/>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37" name="Line 49"/>
            <p:cNvSpPr>
              <a:spLocks noChangeShapeType="1"/>
            </p:cNvSpPr>
            <p:nvPr/>
          </p:nvSpPr>
          <p:spPr bwMode="auto">
            <a:xfrm flipH="1">
              <a:off x="1056" y="1728"/>
              <a:ext cx="2928" cy="624"/>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grpSp>
      <p:sp>
        <p:nvSpPr>
          <p:cNvPr id="63538" name="Text Box 50"/>
          <p:cNvSpPr txBox="1">
            <a:spLocks noChangeArrowheads="1"/>
          </p:cNvSpPr>
          <p:nvPr/>
        </p:nvSpPr>
        <p:spPr bwMode="auto">
          <a:xfrm>
            <a:off x="381000" y="5486400"/>
            <a:ext cx="2452688" cy="519113"/>
          </a:xfrm>
          <a:prstGeom prst="rect">
            <a:avLst/>
          </a:prstGeom>
          <a:noFill/>
          <a:ln w="12700">
            <a:noFill/>
            <a:miter lim="800000"/>
            <a:headEnd type="none" w="lg" len="med"/>
            <a:tailEnd type="none" w="lg" len="med"/>
          </a:ln>
          <a:effectLst/>
        </p:spPr>
        <p:txBody>
          <a:bodyPr wrap="none">
            <a:spAutoFit/>
          </a:bodyPr>
          <a:lstStyle/>
          <a:p>
            <a:r>
              <a:rPr lang="en-US"/>
              <a:t>Major head loss</a:t>
            </a:r>
          </a:p>
        </p:txBody>
      </p:sp>
      <p:grpSp>
        <p:nvGrpSpPr>
          <p:cNvPr id="63543" name="Group 55"/>
          <p:cNvGrpSpPr>
            <a:grpSpLocks/>
          </p:cNvGrpSpPr>
          <p:nvPr/>
        </p:nvGrpSpPr>
        <p:grpSpPr bwMode="auto">
          <a:xfrm>
            <a:off x="2057400" y="3733800"/>
            <a:ext cx="4876800" cy="1676400"/>
            <a:chOff x="1296" y="2352"/>
            <a:chExt cx="3072" cy="1056"/>
          </a:xfrm>
        </p:grpSpPr>
        <p:sp>
          <p:nvSpPr>
            <p:cNvPr id="63539" name="Line 51"/>
            <p:cNvSpPr>
              <a:spLocks noChangeShapeType="1"/>
            </p:cNvSpPr>
            <p:nvPr/>
          </p:nvSpPr>
          <p:spPr bwMode="auto">
            <a:xfrm flipV="1">
              <a:off x="1296" y="2400"/>
              <a:ext cx="480" cy="1008"/>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40" name="Line 52"/>
            <p:cNvSpPr>
              <a:spLocks noChangeShapeType="1"/>
            </p:cNvSpPr>
            <p:nvPr/>
          </p:nvSpPr>
          <p:spPr bwMode="auto">
            <a:xfrm flipV="1">
              <a:off x="1296" y="2400"/>
              <a:ext cx="1728" cy="1008"/>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41" name="Line 53"/>
            <p:cNvSpPr>
              <a:spLocks noChangeShapeType="1"/>
            </p:cNvSpPr>
            <p:nvPr/>
          </p:nvSpPr>
          <p:spPr bwMode="auto">
            <a:xfrm flipV="1">
              <a:off x="1296" y="2352"/>
              <a:ext cx="3072" cy="1056"/>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grpSp>
      <p:sp>
        <p:nvSpPr>
          <p:cNvPr id="46" name="TextBox 45"/>
          <p:cNvSpPr txBox="1"/>
          <p:nvPr/>
        </p:nvSpPr>
        <p:spPr>
          <a:xfrm>
            <a:off x="6380150" y="2481590"/>
            <a:ext cx="2746265" cy="523220"/>
          </a:xfrm>
          <a:prstGeom prst="rect">
            <a:avLst/>
          </a:prstGeom>
          <a:noFill/>
        </p:spPr>
        <p:txBody>
          <a:bodyPr wrap="none" rtlCol="0">
            <a:spAutoFit/>
          </a:bodyPr>
          <a:lstStyle/>
          <a:p>
            <a:r>
              <a:rPr lang="en-US" dirty="0" smtClean="0"/>
              <a:t>Pressure recovery</a:t>
            </a:r>
            <a:endParaRPr lang="en-US" dirty="0"/>
          </a:p>
        </p:txBody>
      </p:sp>
      <p:pic>
        <p:nvPicPr>
          <p:cNvPr id="16" name="Picture 15"/>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381001" y="103304"/>
            <a:ext cx="4398879" cy="497503"/>
          </a:xfrm>
          <a:prstGeom prst="rect">
            <a:avLst/>
          </a:prstGeom>
        </p:spPr>
      </p:pic>
      <p:pic>
        <p:nvPicPr>
          <p:cNvPr id="17" name="Picture 16"/>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580638" y="496789"/>
            <a:ext cx="3050864" cy="583469"/>
          </a:xfrm>
          <a:prstGeom prst="rect">
            <a:avLst/>
          </a:prstGeom>
        </p:spPr>
      </p:pic>
      <p:pic>
        <p:nvPicPr>
          <p:cNvPr id="13" name="Picture 1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079944" y="1517541"/>
            <a:ext cx="1150476" cy="265213"/>
          </a:xfrm>
          <a:prstGeom prst="rect">
            <a:avLst/>
          </a:prstGeom>
        </p:spPr>
      </p:pic>
      <p:pic>
        <p:nvPicPr>
          <p:cNvPr id="21" name="Picture 20"/>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1167500" y="1668762"/>
            <a:ext cx="2694200" cy="453606"/>
          </a:xfrm>
          <a:prstGeom prst="rect">
            <a:avLst/>
          </a:prstGeom>
        </p:spPr>
      </p:pic>
      <p:sp>
        <p:nvSpPr>
          <p:cNvPr id="15" name="TextBox 14"/>
          <p:cNvSpPr txBox="1"/>
          <p:nvPr/>
        </p:nvSpPr>
        <p:spPr>
          <a:xfrm>
            <a:off x="6383050" y="1428027"/>
            <a:ext cx="2743365" cy="738664"/>
          </a:xfrm>
          <a:prstGeom prst="rect">
            <a:avLst/>
          </a:prstGeom>
          <a:noFill/>
        </p:spPr>
        <p:txBody>
          <a:bodyPr wrap="square" rtlCol="0">
            <a:spAutoFit/>
          </a:bodyPr>
          <a:lstStyle/>
          <a:p>
            <a:r>
              <a:rPr lang="en-US" sz="1400" dirty="0" smtClean="0"/>
              <a:t>Change in piezometric head from expansion pressure recovery across one port (flow expansion)</a:t>
            </a:r>
            <a:endParaRPr lang="en-US" sz="1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5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4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noFill/>
          <a:ln/>
        </p:spPr>
        <p:txBody>
          <a:bodyPr/>
          <a:lstStyle/>
          <a:p>
            <a:r>
              <a:rPr lang="en-US" sz="4000" dirty="0" smtClean="0"/>
              <a:t>What is             as a function of n?</a:t>
            </a:r>
            <a:br>
              <a:rPr lang="en-US" sz="4000" dirty="0" smtClean="0"/>
            </a:br>
            <a:r>
              <a:rPr lang="en-US" sz="2400" dirty="0" smtClean="0"/>
              <a:t>(sum of the change in piezometric head from expansions)</a:t>
            </a:r>
          </a:p>
        </p:txBody>
      </p:sp>
      <p:sp>
        <p:nvSpPr>
          <p:cNvPr id="158732" name="Line 12"/>
          <p:cNvSpPr>
            <a:spLocks noChangeShapeType="1"/>
          </p:cNvSpPr>
          <p:nvPr/>
        </p:nvSpPr>
        <p:spPr bwMode="auto">
          <a:xfrm>
            <a:off x="3657600" y="5943600"/>
            <a:ext cx="8382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58733" name="Text Box 13"/>
          <p:cNvSpPr txBox="1">
            <a:spLocks noChangeArrowheads="1"/>
          </p:cNvSpPr>
          <p:nvPr/>
        </p:nvSpPr>
        <p:spPr bwMode="auto">
          <a:xfrm>
            <a:off x="5089525" y="5629275"/>
            <a:ext cx="3984625" cy="519113"/>
          </a:xfrm>
          <a:prstGeom prst="rect">
            <a:avLst/>
          </a:prstGeom>
          <a:noFill/>
          <a:ln w="12700">
            <a:noFill/>
            <a:miter lim="800000"/>
            <a:headEnd type="none" w="lg" len="med"/>
            <a:tailEnd type="none" w="lg" len="med"/>
          </a:ln>
          <a:effectLst/>
        </p:spPr>
        <p:txBody>
          <a:bodyPr wrap="none">
            <a:spAutoFit/>
          </a:bodyPr>
          <a:lstStyle/>
          <a:p>
            <a:r>
              <a:rPr lang="en-US"/>
              <a:t>Approaches       for large n</a:t>
            </a:r>
          </a:p>
        </p:txBody>
      </p:sp>
      <p:sp>
        <p:nvSpPr>
          <p:cNvPr id="158735" name="Rectangle 15"/>
          <p:cNvSpPr>
            <a:spLocks noChangeArrowheads="1"/>
          </p:cNvSpPr>
          <p:nvPr/>
        </p:nvSpPr>
        <p:spPr bwMode="auto">
          <a:xfrm>
            <a:off x="9601200" y="18288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6" name="Rectangle 16 1"/>
          <p:cNvSpPr>
            <a:spLocks noChangeArrowheads="1"/>
          </p:cNvSpPr>
          <p:nvPr/>
        </p:nvSpPr>
        <p:spPr bwMode="auto">
          <a:xfrm>
            <a:off x="9601200" y="27432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7" name="Rectangle 17"/>
          <p:cNvSpPr>
            <a:spLocks noChangeArrowheads="1"/>
          </p:cNvSpPr>
          <p:nvPr/>
        </p:nvSpPr>
        <p:spPr bwMode="auto">
          <a:xfrm>
            <a:off x="9601200" y="38100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8" name="Text Box 18"/>
          <p:cNvSpPr txBox="1">
            <a:spLocks noChangeArrowheads="1"/>
          </p:cNvSpPr>
          <p:nvPr/>
        </p:nvSpPr>
        <p:spPr bwMode="auto">
          <a:xfrm>
            <a:off x="381000" y="6315075"/>
            <a:ext cx="8746305" cy="523220"/>
          </a:xfrm>
          <a:prstGeom prst="rect">
            <a:avLst/>
          </a:prstGeom>
          <a:noFill/>
          <a:ln w="12700">
            <a:noFill/>
            <a:miter lim="800000"/>
            <a:headEnd type="none" w="lg" len="med"/>
            <a:tailEnd type="none" w="lg" len="med"/>
          </a:ln>
          <a:effectLst/>
        </p:spPr>
        <p:txBody>
          <a:bodyPr wrap="none">
            <a:spAutoFit/>
          </a:bodyPr>
          <a:lstStyle/>
          <a:p>
            <a:r>
              <a:rPr lang="en-US" dirty="0" smtClean="0"/>
              <a:t>_______________ is </a:t>
            </a:r>
            <a:r>
              <a:rPr lang="en-US" dirty="0"/>
              <a:t>recovered for very gradual </a:t>
            </a:r>
            <a:r>
              <a:rPr lang="en-US" dirty="0" smtClean="0"/>
              <a:t>expansion.</a:t>
            </a:r>
            <a:endParaRPr lang="en-US" dirty="0"/>
          </a:p>
        </p:txBody>
      </p:sp>
      <p:sp>
        <p:nvSpPr>
          <p:cNvPr id="17" name="Rectangle 16 2"/>
          <p:cNvSpPr/>
          <p:nvPr/>
        </p:nvSpPr>
        <p:spPr>
          <a:xfrm>
            <a:off x="381000" y="6334780"/>
            <a:ext cx="2856808" cy="523220"/>
          </a:xfrm>
          <a:prstGeom prst="rect">
            <a:avLst/>
          </a:prstGeom>
        </p:spPr>
        <p:txBody>
          <a:bodyPr wrap="none">
            <a:spAutoFit/>
          </a:bodyPr>
          <a:lstStyle/>
          <a:p>
            <a:r>
              <a:rPr lang="en-US" dirty="0" smtClean="0">
                <a:solidFill>
                  <a:schemeClr val="accent4"/>
                </a:solidFill>
              </a:rPr>
              <a:t>All kinetic energy </a:t>
            </a:r>
            <a:endParaRPr lang="en-US" dirty="0">
              <a:solidFill>
                <a:schemeClr val="accent4"/>
              </a:solidFill>
            </a:endParaRPr>
          </a:p>
        </p:txBody>
      </p:sp>
      <p:pic>
        <p:nvPicPr>
          <p:cNvPr id="18" name="Picture 17"/>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361742" y="1840667"/>
            <a:ext cx="2694197" cy="453606"/>
          </a:xfrm>
          <a:prstGeom prst="rect">
            <a:avLst/>
          </a:prstGeom>
        </p:spPr>
      </p:pic>
      <p:pic>
        <p:nvPicPr>
          <p:cNvPr id="13" name="Picture 12"/>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228600" y="2972264"/>
            <a:ext cx="4603734" cy="453606"/>
          </a:xfrm>
          <a:prstGeom prst="rect">
            <a:avLst/>
          </a:prstGeom>
        </p:spPr>
      </p:pic>
      <p:pic>
        <p:nvPicPr>
          <p:cNvPr id="20" name="Picture 19"/>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211906" y="4057463"/>
            <a:ext cx="3826385" cy="495674"/>
          </a:xfrm>
          <a:prstGeom prst="rect">
            <a:avLst/>
          </a:prstGeom>
        </p:spPr>
      </p:pic>
      <p:pic>
        <p:nvPicPr>
          <p:cNvPr id="22" name="Picture 21"/>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426550" y="5629275"/>
            <a:ext cx="2772847" cy="495674"/>
          </a:xfrm>
          <a:prstGeom prst="rect">
            <a:avLst/>
          </a:prstGeom>
        </p:spPr>
      </p:pic>
      <p:pic>
        <p:nvPicPr>
          <p:cNvPr id="19" name="Picture 18"/>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5990806" y="2104613"/>
            <a:ext cx="2130849" cy="438973"/>
          </a:xfrm>
          <a:prstGeom prst="rect">
            <a:avLst/>
          </a:prstGeom>
        </p:spPr>
      </p:pic>
      <p:pic>
        <p:nvPicPr>
          <p:cNvPr id="8" name="Picture 7"/>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6858000" y="3189536"/>
            <a:ext cx="1229125" cy="391418"/>
          </a:xfrm>
          <a:prstGeom prst="rect">
            <a:avLst/>
          </a:prstGeom>
        </p:spPr>
      </p:pic>
      <p:pic>
        <p:nvPicPr>
          <p:cNvPr id="21" name="Picture 20"/>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a:xfrm>
            <a:off x="6339693" y="4271093"/>
            <a:ext cx="2081465" cy="442631"/>
          </a:xfrm>
          <a:prstGeom prst="rect">
            <a:avLst/>
          </a:prstGeom>
        </p:spPr>
      </p:pic>
      <p:pic>
        <p:nvPicPr>
          <p:cNvPr id="23" name="Picture 22"/>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7013254" y="5640994"/>
            <a:ext cx="347520" cy="495674"/>
          </a:xfrm>
          <a:prstGeom prst="rect">
            <a:avLst/>
          </a:prstGeom>
        </p:spPr>
      </p:pic>
      <p:pic>
        <p:nvPicPr>
          <p:cNvPr id="11" name="Picture 10"/>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a:xfrm>
            <a:off x="2895600" y="453817"/>
            <a:ext cx="1295400" cy="415129"/>
          </a:xfrm>
          <a:prstGeom prst="rect">
            <a:avLst/>
          </a:prstGeom>
        </p:spPr>
      </p:pic>
      <p:sp>
        <p:nvSpPr>
          <p:cNvPr id="16" name="TextBox 15"/>
          <p:cNvSpPr txBox="1"/>
          <p:nvPr/>
        </p:nvSpPr>
        <p:spPr>
          <a:xfrm>
            <a:off x="211906" y="2313978"/>
            <a:ext cx="3812262" cy="523220"/>
          </a:xfrm>
          <a:prstGeom prst="rect">
            <a:avLst/>
          </a:prstGeom>
          <a:noFill/>
        </p:spPr>
        <p:txBody>
          <a:bodyPr wrap="none" rtlCol="0">
            <a:spAutoFit/>
          </a:bodyPr>
          <a:lstStyle/>
          <a:p>
            <a:r>
              <a:rPr lang="en-US" dirty="0" smtClean="0"/>
              <a:t>Now sum across all ports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fill="hold" grpId="0" nodeType="afterEffect">
                                  <p:stCondLst>
                                    <p:cond delay="0"/>
                                  </p:stCondLst>
                                  <p:childTnLst>
                                    <p:animMotion origin="layout" path="M 0 0  L -0.25 0  E" pathEditMode="relative" ptsTypes="">
                                      <p:cBhvr>
                                        <p:cTn id="6" dur="50" fill="hold"/>
                                        <p:tgtEl>
                                          <p:spTgt spid="158737"/>
                                        </p:tgtEl>
                                        <p:attrNameLst>
                                          <p:attrName>ppt_x</p:attrName>
                                          <p:attrName>ppt_y</p:attrName>
                                        </p:attrNameLst>
                                      </p:cBhvr>
                                    </p:animMotion>
                                  </p:childTnLst>
                                </p:cTn>
                              </p:par>
                              <p:par>
                                <p:cTn id="7" presetID="35" presetClass="path" presetSubtype="0" accel="50000" decel="50000" fill="hold" grpId="0" nodeType="withEffect">
                                  <p:stCondLst>
                                    <p:cond delay="0"/>
                                  </p:stCondLst>
                                  <p:childTnLst>
                                    <p:animMotion origin="layout" path="M 0 0  L -0.25 0  E" pathEditMode="relative" ptsTypes="">
                                      <p:cBhvr>
                                        <p:cTn id="8" dur="50" fill="hold"/>
                                        <p:tgtEl>
                                          <p:spTgt spid="158736"/>
                                        </p:tgtEl>
                                        <p:attrNameLst>
                                          <p:attrName>ppt_x</p:attrName>
                                          <p:attrName>ppt_y</p:attrName>
                                        </p:attrNameLst>
                                      </p:cBhvr>
                                    </p:animMotion>
                                  </p:childTnLst>
                                </p:cTn>
                              </p:par>
                              <p:par>
                                <p:cTn id="9" presetID="35" presetClass="path" presetSubtype="0" accel="50000" decel="50000" fill="hold" grpId="0" nodeType="withEffect">
                                  <p:stCondLst>
                                    <p:cond delay="0"/>
                                  </p:stCondLst>
                                  <p:childTnLst>
                                    <p:animMotion origin="layout" path="M 0 0  L -0.25 0  E" pathEditMode="relative" ptsTypes="">
                                      <p:cBhvr>
                                        <p:cTn id="10" dur="50" fill="hold"/>
                                        <p:tgtEl>
                                          <p:spTgt spid="158735"/>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5873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5873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5873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87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35" grpId="0" animBg="1"/>
      <p:bldP spid="158735" grpId="1" animBg="1"/>
      <p:bldP spid="158736" grpId="0" animBg="1"/>
      <p:bldP spid="158736" grpId="1" animBg="1"/>
      <p:bldP spid="158737" grpId="0" animBg="1"/>
      <p:bldP spid="158737" grpId="1" animBg="1"/>
      <p:bldP spid="158738"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lIns="90488" tIns="44450" rIns="90488" bIns="44450" anchor="b"/>
          <a:lstStyle/>
          <a:p>
            <a:pPr>
              <a:defRPr/>
            </a:pPr>
            <a:r>
              <a:rPr lang="en-US" dirty="0" smtClean="0"/>
              <a:t>Outlet Manifold (Launder)</a:t>
            </a:r>
          </a:p>
        </p:txBody>
      </p:sp>
      <p:grpSp>
        <p:nvGrpSpPr>
          <p:cNvPr id="64517" name="Group 24"/>
          <p:cNvGrpSpPr>
            <a:grpSpLocks/>
          </p:cNvGrpSpPr>
          <p:nvPr/>
        </p:nvGrpSpPr>
        <p:grpSpPr bwMode="auto">
          <a:xfrm>
            <a:off x="777875" y="4708525"/>
            <a:ext cx="7713663" cy="1727200"/>
            <a:chOff x="2564" y="2924"/>
            <a:chExt cx="2928" cy="1088"/>
          </a:xfrm>
        </p:grpSpPr>
        <p:sp>
          <p:nvSpPr>
            <p:cNvPr id="64537"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4538"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64518" name="Group 23"/>
          <p:cNvGrpSpPr>
            <a:grpSpLocks/>
          </p:cNvGrpSpPr>
          <p:nvPr/>
        </p:nvGrpSpPr>
        <p:grpSpPr bwMode="auto">
          <a:xfrm>
            <a:off x="1295400" y="4267200"/>
            <a:ext cx="381000" cy="533400"/>
            <a:chOff x="2514600" y="4267200"/>
            <a:chExt cx="381000" cy="533400"/>
          </a:xfrm>
        </p:grpSpPr>
        <p:sp>
          <p:nvSpPr>
            <p:cNvPr id="64535" name="TextBox 24"/>
            <p:cNvSpPr txBox="1">
              <a:spLocks noChangeArrowheads="1"/>
            </p:cNvSpPr>
            <p:nvPr/>
          </p:nvSpPr>
          <p:spPr bwMode="auto">
            <a:xfrm>
              <a:off x="2514600" y="4267200"/>
              <a:ext cx="364202" cy="523220"/>
            </a:xfrm>
            <a:prstGeom prst="rect">
              <a:avLst/>
            </a:prstGeom>
            <a:noFill/>
            <a:ln w="9525">
              <a:noFill/>
              <a:miter lim="800000"/>
              <a:headEnd/>
              <a:tailEnd/>
            </a:ln>
          </p:spPr>
          <p:txBody>
            <a:bodyPr wrap="none">
              <a:spAutoFit/>
            </a:bodyPr>
            <a:lstStyle/>
            <a:p>
              <a:r>
                <a:rPr lang="en-US"/>
                <a:t>1</a:t>
              </a:r>
            </a:p>
          </p:txBody>
        </p:sp>
        <p:sp>
          <p:nvSpPr>
            <p:cNvPr id="64536" name="Rectangle 25 2"/>
            <p:cNvSpPr>
              <a:spLocks noChangeArrowheads="1"/>
            </p:cNvSpPr>
            <p:nvPr/>
          </p:nvSpPr>
          <p:spPr bwMode="auto">
            <a:xfrm>
              <a:off x="25146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grpSp>
      <p:grpSp>
        <p:nvGrpSpPr>
          <p:cNvPr id="64519" name="Group 26"/>
          <p:cNvGrpSpPr>
            <a:grpSpLocks/>
          </p:cNvGrpSpPr>
          <p:nvPr/>
        </p:nvGrpSpPr>
        <p:grpSpPr bwMode="auto">
          <a:xfrm>
            <a:off x="5584825" y="4267200"/>
            <a:ext cx="663575" cy="533400"/>
            <a:chOff x="6248400" y="4267200"/>
            <a:chExt cx="663964" cy="533400"/>
          </a:xfrm>
        </p:grpSpPr>
        <p:sp>
          <p:nvSpPr>
            <p:cNvPr id="64533" name="Rectangle 27"/>
            <p:cNvSpPr>
              <a:spLocks noChangeArrowheads="1"/>
            </p:cNvSpPr>
            <p:nvPr/>
          </p:nvSpPr>
          <p:spPr bwMode="auto">
            <a:xfrm>
              <a:off x="6400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4" name="TextBox 28"/>
            <p:cNvSpPr txBox="1">
              <a:spLocks noChangeArrowheads="1"/>
            </p:cNvSpPr>
            <p:nvPr/>
          </p:nvSpPr>
          <p:spPr bwMode="auto">
            <a:xfrm>
              <a:off x="6248400" y="4267200"/>
              <a:ext cx="663964" cy="523220"/>
            </a:xfrm>
            <a:prstGeom prst="rect">
              <a:avLst/>
            </a:prstGeom>
            <a:noFill/>
            <a:ln w="9525">
              <a:noFill/>
              <a:miter lim="800000"/>
              <a:headEnd/>
              <a:tailEnd/>
            </a:ln>
          </p:spPr>
          <p:txBody>
            <a:bodyPr wrap="none">
              <a:spAutoFit/>
            </a:bodyPr>
            <a:lstStyle/>
            <a:p>
              <a:r>
                <a:rPr lang="en-US"/>
                <a:t>n-1</a:t>
              </a:r>
            </a:p>
          </p:txBody>
        </p:sp>
      </p:grpSp>
      <p:grpSp>
        <p:nvGrpSpPr>
          <p:cNvPr id="64520" name="Group 29"/>
          <p:cNvGrpSpPr>
            <a:grpSpLocks/>
          </p:cNvGrpSpPr>
          <p:nvPr/>
        </p:nvGrpSpPr>
        <p:grpSpPr bwMode="auto">
          <a:xfrm>
            <a:off x="3505200" y="4267200"/>
            <a:ext cx="381000" cy="533400"/>
            <a:chOff x="4495800" y="4267200"/>
            <a:chExt cx="381000" cy="533400"/>
          </a:xfrm>
        </p:grpSpPr>
        <p:sp>
          <p:nvSpPr>
            <p:cNvPr id="64531" name="Rectangle 30"/>
            <p:cNvSpPr>
              <a:spLocks noChangeArrowheads="1"/>
            </p:cNvSpPr>
            <p:nvPr/>
          </p:nvSpPr>
          <p:spPr bwMode="auto">
            <a:xfrm>
              <a:off x="4495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2" name="TextBox 31"/>
            <p:cNvSpPr txBox="1">
              <a:spLocks noChangeArrowheads="1"/>
            </p:cNvSpPr>
            <p:nvPr/>
          </p:nvSpPr>
          <p:spPr bwMode="auto">
            <a:xfrm>
              <a:off x="4512598" y="4267200"/>
              <a:ext cx="364202" cy="523220"/>
            </a:xfrm>
            <a:prstGeom prst="rect">
              <a:avLst/>
            </a:prstGeom>
            <a:noFill/>
            <a:ln w="9525">
              <a:noFill/>
              <a:miter lim="800000"/>
              <a:headEnd/>
              <a:tailEnd/>
            </a:ln>
          </p:spPr>
          <p:txBody>
            <a:bodyPr wrap="none">
              <a:spAutoFit/>
            </a:bodyPr>
            <a:lstStyle/>
            <a:p>
              <a:r>
                <a:rPr lang="en-US"/>
                <a:t>2</a:t>
              </a:r>
            </a:p>
          </p:txBody>
        </p:sp>
      </p:grpSp>
      <p:grpSp>
        <p:nvGrpSpPr>
          <p:cNvPr id="64521" name="Group 32"/>
          <p:cNvGrpSpPr>
            <a:grpSpLocks/>
          </p:cNvGrpSpPr>
          <p:nvPr/>
        </p:nvGrpSpPr>
        <p:grpSpPr bwMode="auto">
          <a:xfrm>
            <a:off x="7924800" y="4267200"/>
            <a:ext cx="381000" cy="533400"/>
            <a:chOff x="7924800" y="4267200"/>
            <a:chExt cx="381000" cy="533400"/>
          </a:xfrm>
        </p:grpSpPr>
        <p:sp>
          <p:nvSpPr>
            <p:cNvPr id="64529" name="Rectangle 33"/>
            <p:cNvSpPr>
              <a:spLocks noChangeArrowheads="1"/>
            </p:cNvSpPr>
            <p:nvPr/>
          </p:nvSpPr>
          <p:spPr bwMode="auto">
            <a:xfrm>
              <a:off x="7924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0" name="TextBox 34"/>
            <p:cNvSpPr txBox="1">
              <a:spLocks noChangeArrowheads="1"/>
            </p:cNvSpPr>
            <p:nvPr/>
          </p:nvSpPr>
          <p:spPr bwMode="auto">
            <a:xfrm>
              <a:off x="7941598" y="4267200"/>
              <a:ext cx="364202" cy="523220"/>
            </a:xfrm>
            <a:prstGeom prst="rect">
              <a:avLst/>
            </a:prstGeom>
            <a:noFill/>
            <a:ln w="9525">
              <a:noFill/>
              <a:miter lim="800000"/>
              <a:headEnd/>
              <a:tailEnd/>
            </a:ln>
          </p:spPr>
          <p:txBody>
            <a:bodyPr wrap="none">
              <a:spAutoFit/>
            </a:bodyPr>
            <a:lstStyle/>
            <a:p>
              <a:r>
                <a:rPr lang="en-US"/>
                <a:t>n</a:t>
              </a:r>
            </a:p>
          </p:txBody>
        </p:sp>
      </p:grpSp>
      <p:sp>
        <p:nvSpPr>
          <p:cNvPr id="64522" name="Rectangle 25 3"/>
          <p:cNvSpPr>
            <a:spLocks noChangeArrowheads="1"/>
          </p:cNvSpPr>
          <p:nvPr/>
        </p:nvSpPr>
        <p:spPr bwMode="auto">
          <a:xfrm rot="5400000">
            <a:off x="7612856" y="5533232"/>
            <a:ext cx="1693863" cy="76200"/>
          </a:xfrm>
          <a:prstGeom prst="rect">
            <a:avLst/>
          </a:prstGeom>
          <a:solidFill>
            <a:schemeClr val="accent1"/>
          </a:solidFill>
          <a:ln w="12700">
            <a:solidFill>
              <a:schemeClr val="tx1"/>
            </a:solidFill>
            <a:miter lim="800000"/>
            <a:headEnd/>
            <a:tailEnd/>
          </a:ln>
        </p:spPr>
        <p:txBody>
          <a:bodyPr wrap="none" anchor="ctr"/>
          <a:lstStyle/>
          <a:p>
            <a:endParaRPr lang="en-US"/>
          </a:p>
        </p:txBody>
      </p:sp>
      <p:grpSp>
        <p:nvGrpSpPr>
          <p:cNvPr id="64523" name="Group 36"/>
          <p:cNvGrpSpPr>
            <a:grpSpLocks/>
          </p:cNvGrpSpPr>
          <p:nvPr/>
        </p:nvGrpSpPr>
        <p:grpSpPr bwMode="auto">
          <a:xfrm flipV="1">
            <a:off x="1446213" y="4648200"/>
            <a:ext cx="6630987" cy="382588"/>
            <a:chOff x="1446211" y="4114006"/>
            <a:chExt cx="6630988" cy="915988"/>
          </a:xfrm>
        </p:grpSpPr>
        <p:cxnSp>
          <p:nvCxnSpPr>
            <p:cNvPr id="64525"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64526"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64527"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64528"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64524" name="TextBox 41"/>
          <p:cNvSpPr txBox="1">
            <a:spLocks noChangeArrowheads="1"/>
          </p:cNvSpPr>
          <p:nvPr/>
        </p:nvSpPr>
        <p:spPr bwMode="auto">
          <a:xfrm>
            <a:off x="1295400" y="3581400"/>
            <a:ext cx="5491163" cy="519113"/>
          </a:xfrm>
          <a:prstGeom prst="rect">
            <a:avLst/>
          </a:prstGeom>
          <a:noFill/>
          <a:ln w="9525">
            <a:noFill/>
            <a:miter lim="800000"/>
            <a:headEnd/>
            <a:tailEnd/>
          </a:ln>
        </p:spPr>
        <p:txBody>
          <a:bodyPr wrap="none">
            <a:spAutoFit/>
          </a:bodyPr>
          <a:lstStyle/>
          <a:p>
            <a:r>
              <a:rPr lang="en-US"/>
              <a:t>All of the changes at the ports sum to</a:t>
            </a:r>
          </a:p>
        </p:txBody>
      </p:sp>
      <p:sp>
        <p:nvSpPr>
          <p:cNvPr id="64540" name="Line 28"/>
          <p:cNvSpPr>
            <a:spLocks noChangeShapeType="1"/>
          </p:cNvSpPr>
          <p:nvPr/>
        </p:nvSpPr>
        <p:spPr bwMode="auto">
          <a:xfrm flipH="1">
            <a:off x="1371600" y="5638800"/>
            <a:ext cx="60960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64543" name="Freeform 31"/>
          <p:cNvSpPr>
            <a:spLocks/>
          </p:cNvSpPr>
          <p:nvPr/>
        </p:nvSpPr>
        <p:spPr bwMode="auto">
          <a:xfrm>
            <a:off x="-457200" y="2514600"/>
            <a:ext cx="8686800" cy="1524000"/>
          </a:xfrm>
          <a:custGeom>
            <a:avLst/>
            <a:gdLst/>
            <a:ahLst/>
            <a:cxnLst>
              <a:cxn ang="0">
                <a:pos x="5472" y="0"/>
              </a:cxn>
              <a:cxn ang="0">
                <a:pos x="4080" y="48"/>
              </a:cxn>
              <a:cxn ang="0">
                <a:pos x="4080" y="144"/>
              </a:cxn>
              <a:cxn ang="0">
                <a:pos x="2688" y="240"/>
              </a:cxn>
              <a:cxn ang="0">
                <a:pos x="2688" y="384"/>
              </a:cxn>
              <a:cxn ang="0">
                <a:pos x="1248" y="576"/>
              </a:cxn>
              <a:cxn ang="0">
                <a:pos x="1248" y="720"/>
              </a:cxn>
              <a:cxn ang="0">
                <a:pos x="0" y="960"/>
              </a:cxn>
            </a:cxnLst>
            <a:rect l="0" t="0" r="r" b="b"/>
            <a:pathLst>
              <a:path w="5472" h="960">
                <a:moveTo>
                  <a:pt x="5472" y="0"/>
                </a:moveTo>
                <a:lnTo>
                  <a:pt x="4080" y="48"/>
                </a:lnTo>
                <a:lnTo>
                  <a:pt x="4080" y="144"/>
                </a:lnTo>
                <a:lnTo>
                  <a:pt x="2688" y="240"/>
                </a:lnTo>
                <a:lnTo>
                  <a:pt x="2688" y="384"/>
                </a:lnTo>
                <a:lnTo>
                  <a:pt x="1248" y="576"/>
                </a:lnTo>
                <a:lnTo>
                  <a:pt x="1248" y="720"/>
                </a:lnTo>
                <a:lnTo>
                  <a:pt x="0" y="960"/>
                </a:lnTo>
              </a:path>
            </a:pathLst>
          </a:custGeom>
          <a:noFill/>
          <a:ln w="28575" cap="flat" cmpd="sng">
            <a:solidFill>
              <a:schemeClr val="accent1"/>
            </a:solidFill>
            <a:prstDash val="solid"/>
            <a:round/>
            <a:headEnd type="none" w="lg" len="med"/>
            <a:tailEnd type="none" w="lg" len="med"/>
          </a:ln>
          <a:effectLst/>
        </p:spPr>
        <p:txBody>
          <a:bodyPr wrap="none" anchor="ctr">
            <a:spAutoFit/>
          </a:bodyPr>
          <a:lstStyle/>
          <a:p>
            <a:endParaRPr lang="en-US"/>
          </a:p>
        </p:txBody>
      </p:sp>
      <p:sp>
        <p:nvSpPr>
          <p:cNvPr id="64544" name="Freeform 32"/>
          <p:cNvSpPr>
            <a:spLocks/>
          </p:cNvSpPr>
          <p:nvPr/>
        </p:nvSpPr>
        <p:spPr bwMode="auto">
          <a:xfrm>
            <a:off x="-457200" y="2362200"/>
            <a:ext cx="8686800" cy="914400"/>
          </a:xfrm>
          <a:custGeom>
            <a:avLst/>
            <a:gdLst/>
            <a:ahLst/>
            <a:cxnLst>
              <a:cxn ang="0">
                <a:pos x="5472" y="0"/>
              </a:cxn>
              <a:cxn ang="0">
                <a:pos x="4080" y="48"/>
              </a:cxn>
              <a:cxn ang="0">
                <a:pos x="2688" y="144"/>
              </a:cxn>
              <a:cxn ang="0">
                <a:pos x="1200" y="336"/>
              </a:cxn>
              <a:cxn ang="0">
                <a:pos x="0" y="576"/>
              </a:cxn>
            </a:cxnLst>
            <a:rect l="0" t="0" r="r" b="b"/>
            <a:pathLst>
              <a:path w="5472" h="576">
                <a:moveTo>
                  <a:pt x="5472" y="0"/>
                </a:moveTo>
                <a:lnTo>
                  <a:pt x="4080" y="48"/>
                </a:lnTo>
                <a:lnTo>
                  <a:pt x="2688" y="144"/>
                </a:lnTo>
                <a:lnTo>
                  <a:pt x="1200" y="336"/>
                </a:lnTo>
                <a:lnTo>
                  <a:pt x="0" y="576"/>
                </a:lnTo>
              </a:path>
            </a:pathLst>
          </a:custGeom>
          <a:noFill/>
          <a:ln w="28575" cap="flat" cmpd="sng">
            <a:solidFill>
              <a:schemeClr val="accent2"/>
            </a:solidFill>
            <a:prstDash val="solid"/>
            <a:round/>
            <a:headEnd type="none" w="lg" len="med"/>
            <a:tailEnd type="none" w="lg" len="med"/>
          </a:ln>
          <a:effectLst/>
        </p:spPr>
        <p:txBody>
          <a:bodyPr wrap="none" anchor="ctr">
            <a:spAutoFit/>
          </a:bodyPr>
          <a:lstStyle/>
          <a:p>
            <a:endParaRPr lang="en-US"/>
          </a:p>
        </p:txBody>
      </p:sp>
      <p:sp>
        <p:nvSpPr>
          <p:cNvPr id="64545" name="Text Box 33"/>
          <p:cNvSpPr txBox="1">
            <a:spLocks noChangeArrowheads="1"/>
          </p:cNvSpPr>
          <p:nvPr/>
        </p:nvSpPr>
        <p:spPr bwMode="auto">
          <a:xfrm>
            <a:off x="517525" y="1819275"/>
            <a:ext cx="7310014" cy="523220"/>
          </a:xfrm>
          <a:prstGeom prst="rect">
            <a:avLst/>
          </a:prstGeom>
          <a:noFill/>
          <a:ln w="12700">
            <a:noFill/>
            <a:miter lim="800000"/>
            <a:headEnd type="none" w="lg" len="med"/>
            <a:tailEnd type="none" w="lg" len="med"/>
          </a:ln>
          <a:effectLst/>
        </p:spPr>
        <p:txBody>
          <a:bodyPr wrap="none">
            <a:spAutoFit/>
          </a:bodyPr>
          <a:lstStyle/>
          <a:p>
            <a:r>
              <a:rPr lang="en-US" dirty="0"/>
              <a:t>Flow contractions, thus no </a:t>
            </a:r>
            <a:r>
              <a:rPr lang="en-US" dirty="0" smtClean="0"/>
              <a:t>significant minor </a:t>
            </a:r>
            <a:r>
              <a:rPr lang="en-US" dirty="0"/>
              <a:t>loss!</a:t>
            </a:r>
          </a:p>
        </p:txBody>
      </p:sp>
      <p:sp>
        <p:nvSpPr>
          <p:cNvPr id="64547" name="Rectangle 9 1"/>
          <p:cNvSpPr>
            <a:spLocks noChangeArrowheads="1"/>
          </p:cNvSpPr>
          <p:nvPr/>
        </p:nvSpPr>
        <p:spPr bwMode="auto">
          <a:xfrm>
            <a:off x="685800" y="2819400"/>
            <a:ext cx="785813"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2"/>
                </a:solidFill>
                <a:latin typeface="Book Antiqua" pitchFamily="18" charset="0"/>
              </a:rPr>
              <a:t>EGL</a:t>
            </a:r>
          </a:p>
        </p:txBody>
      </p:sp>
      <p:sp>
        <p:nvSpPr>
          <p:cNvPr id="64548" name="Rectangle 9 2"/>
          <p:cNvSpPr>
            <a:spLocks noChangeArrowheads="1"/>
          </p:cNvSpPr>
          <p:nvPr/>
        </p:nvSpPr>
        <p:spPr bwMode="auto">
          <a:xfrm>
            <a:off x="152400" y="3508375"/>
            <a:ext cx="854075"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1"/>
                </a:solidFill>
                <a:latin typeface="Book Antiqua" pitchFamily="18" charset="0"/>
              </a:rPr>
              <a:t>HGL</a:t>
            </a:r>
          </a:p>
        </p:txBody>
      </p:sp>
      <p:sp>
        <p:nvSpPr>
          <p:cNvPr id="64549" name="Line 37"/>
          <p:cNvSpPr>
            <a:spLocks noChangeShapeType="1"/>
          </p:cNvSpPr>
          <p:nvPr/>
        </p:nvSpPr>
        <p:spPr bwMode="auto">
          <a:xfrm>
            <a:off x="228600" y="1905000"/>
            <a:ext cx="8686800" cy="0"/>
          </a:xfrm>
          <a:prstGeom prst="line">
            <a:avLst/>
          </a:prstGeom>
          <a:noFill/>
          <a:ln w="38100">
            <a:solidFill>
              <a:schemeClr val="hlink"/>
            </a:solidFill>
            <a:round/>
            <a:headEnd type="none" w="lg" len="med"/>
            <a:tailEnd type="none" w="lg" len="med"/>
          </a:ln>
          <a:effectLst/>
        </p:spPr>
        <p:txBody>
          <a:bodyPr wrap="none" anchor="ctr">
            <a:spAutoFit/>
          </a:bodyPr>
          <a:lstStyle/>
          <a:p>
            <a:endParaRPr lang="en-US"/>
          </a:p>
        </p:txBody>
      </p:sp>
      <p:pic>
        <p:nvPicPr>
          <p:cNvPr id="2" name="Picture 1"/>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854445" y="3638818"/>
            <a:ext cx="347520" cy="49567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4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228600" y="304800"/>
            <a:ext cx="8610600" cy="1143000"/>
          </a:xfrm>
          <a:noFill/>
          <a:ln/>
        </p:spPr>
        <p:txBody>
          <a:bodyPr/>
          <a:lstStyle/>
          <a:p>
            <a:r>
              <a:rPr lang="en-US" sz="4000" dirty="0" smtClean="0"/>
              <a:t>Head Loss in a Manifold </a:t>
            </a:r>
            <a:br>
              <a:rPr lang="en-US" sz="4000" dirty="0" smtClean="0"/>
            </a:br>
            <a:r>
              <a:rPr lang="en-US" sz="4000" dirty="0" smtClean="0"/>
              <a:t>(same for inlet or outlet)</a:t>
            </a:r>
          </a:p>
        </p:txBody>
      </p:sp>
      <p:pic>
        <p:nvPicPr>
          <p:cNvPr id="160789" name="Picture 21"/>
          <p:cNvPicPr>
            <a:picLocks noChangeAspect="1" noChangeArrowheads="1"/>
          </p:cNvPicPr>
          <p:nvPr/>
        </p:nvPicPr>
        <p:blipFill>
          <a:blip r:embed="rId10" cstate="print"/>
          <a:srcRect/>
          <a:stretch>
            <a:fillRect/>
          </a:stretch>
        </p:blipFill>
        <p:spPr bwMode="auto">
          <a:xfrm>
            <a:off x="5945187" y="4953000"/>
            <a:ext cx="3198813" cy="1462088"/>
          </a:xfrm>
          <a:prstGeom prst="rect">
            <a:avLst/>
          </a:prstGeom>
          <a:noFill/>
          <a:ln w="12700">
            <a:noFill/>
            <a:miter lim="800000"/>
            <a:headEnd type="none" w="lg" len="med"/>
            <a:tailEnd type="none" w="lg" len="med"/>
          </a:ln>
          <a:effectLst/>
        </p:spPr>
      </p:pic>
      <p:pic>
        <p:nvPicPr>
          <p:cNvPr id="160790" name="Picture 22"/>
          <p:cNvPicPr>
            <a:picLocks noChangeAspect="1" noChangeArrowheads="1"/>
          </p:cNvPicPr>
          <p:nvPr/>
        </p:nvPicPr>
        <p:blipFill>
          <a:blip r:embed="rId11" cstate="print"/>
          <a:srcRect/>
          <a:stretch>
            <a:fillRect/>
          </a:stretch>
        </p:blipFill>
        <p:spPr bwMode="auto">
          <a:xfrm>
            <a:off x="5867400" y="2895600"/>
            <a:ext cx="3124200" cy="1287463"/>
          </a:xfrm>
          <a:prstGeom prst="rect">
            <a:avLst/>
          </a:prstGeom>
          <a:noFill/>
          <a:ln w="12700">
            <a:noFill/>
            <a:miter lim="800000"/>
            <a:headEnd type="none" w="lg" len="med"/>
            <a:tailEnd type="none" w="lg" len="med"/>
          </a:ln>
          <a:effectLst/>
        </p:spPr>
      </p:pic>
      <p:sp>
        <p:nvSpPr>
          <p:cNvPr id="160791" name="Text Box 23"/>
          <p:cNvSpPr txBox="1">
            <a:spLocks noChangeArrowheads="1"/>
          </p:cNvSpPr>
          <p:nvPr/>
        </p:nvSpPr>
        <p:spPr bwMode="auto">
          <a:xfrm>
            <a:off x="2971800" y="1981200"/>
            <a:ext cx="3971925" cy="519113"/>
          </a:xfrm>
          <a:prstGeom prst="rect">
            <a:avLst/>
          </a:prstGeom>
          <a:noFill/>
          <a:ln w="12700">
            <a:noFill/>
            <a:miter lim="800000"/>
            <a:headEnd type="none" w="lg" len="med"/>
            <a:tailEnd type="none" w="lg" len="med"/>
          </a:ln>
          <a:effectLst/>
        </p:spPr>
        <p:txBody>
          <a:bodyPr wrap="none">
            <a:spAutoFit/>
          </a:bodyPr>
          <a:lstStyle/>
          <a:p>
            <a:r>
              <a:rPr lang="en-US"/>
              <a:t>Define manifold length as </a:t>
            </a:r>
          </a:p>
        </p:txBody>
      </p:sp>
      <p:pic>
        <p:nvPicPr>
          <p:cNvPr id="160787" name="Picture 19"/>
          <p:cNvPicPr>
            <a:picLocks noChangeAspect="1" noChangeArrowheads="1"/>
          </p:cNvPicPr>
          <p:nvPr/>
        </p:nvPicPr>
        <p:blipFill>
          <a:blip r:embed="rId12" cstate="print"/>
          <a:srcRect/>
          <a:stretch>
            <a:fillRect/>
          </a:stretch>
        </p:blipFill>
        <p:spPr bwMode="auto">
          <a:xfrm>
            <a:off x="4724400" y="4572000"/>
            <a:ext cx="2495550" cy="647700"/>
          </a:xfrm>
          <a:prstGeom prst="rect">
            <a:avLst/>
          </a:prstGeom>
          <a:noFill/>
          <a:ln w="9525">
            <a:noFill/>
            <a:miter lim="800000"/>
            <a:headEnd/>
            <a:tailEnd/>
          </a:ln>
          <a:effectLst/>
        </p:spPr>
      </p:pic>
      <p:sp>
        <p:nvSpPr>
          <p:cNvPr id="14" name="TextBox 13"/>
          <p:cNvSpPr txBox="1"/>
          <p:nvPr/>
        </p:nvSpPr>
        <p:spPr>
          <a:xfrm>
            <a:off x="0" y="6334780"/>
            <a:ext cx="9067800" cy="523220"/>
          </a:xfrm>
          <a:prstGeom prst="rect">
            <a:avLst/>
          </a:prstGeom>
          <a:noFill/>
        </p:spPr>
        <p:txBody>
          <a:bodyPr wrap="square" rtlCol="0">
            <a:spAutoFit/>
          </a:bodyPr>
          <a:lstStyle/>
          <a:p>
            <a:r>
              <a:rPr lang="en-US" dirty="0" smtClean="0"/>
              <a:t>Head loss in a manifold is __ of the head loss with constant Q.</a:t>
            </a:r>
            <a:endParaRPr lang="en-US" dirty="0"/>
          </a:p>
        </p:txBody>
      </p:sp>
      <p:sp>
        <p:nvSpPr>
          <p:cNvPr id="15" name="TextBox 14"/>
          <p:cNvSpPr txBox="1"/>
          <p:nvPr/>
        </p:nvSpPr>
        <p:spPr>
          <a:xfrm>
            <a:off x="3733800" y="6334780"/>
            <a:ext cx="643125" cy="523220"/>
          </a:xfrm>
          <a:prstGeom prst="rect">
            <a:avLst/>
          </a:prstGeom>
          <a:noFill/>
        </p:spPr>
        <p:txBody>
          <a:bodyPr wrap="none" rtlCol="0">
            <a:spAutoFit/>
          </a:bodyPr>
          <a:lstStyle/>
          <a:p>
            <a:r>
              <a:rPr lang="en-US" dirty="0" smtClean="0">
                <a:solidFill>
                  <a:schemeClr val="accent4"/>
                </a:solidFill>
              </a:rPr>
              <a:t>1/3</a:t>
            </a:r>
            <a:endParaRPr lang="en-US" dirty="0">
              <a:solidFill>
                <a:schemeClr val="accent4"/>
              </a:solidFill>
            </a:endParaRPr>
          </a:p>
        </p:txBody>
      </p:sp>
      <p:pic>
        <p:nvPicPr>
          <p:cNvPr id="11" name="Picture 10"/>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566057" y="1769982"/>
            <a:ext cx="1349843" cy="460922"/>
          </a:xfrm>
          <a:prstGeom prst="rect">
            <a:avLst/>
          </a:prstGeom>
        </p:spPr>
      </p:pic>
      <p:pic>
        <p:nvPicPr>
          <p:cNvPr id="5" name="Picture 4"/>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6878422" y="2125663"/>
            <a:ext cx="2189379" cy="303623"/>
          </a:xfrm>
          <a:prstGeom prst="rect">
            <a:avLst/>
          </a:prstGeom>
        </p:spPr>
      </p:pic>
      <p:pic>
        <p:nvPicPr>
          <p:cNvPr id="13" name="Picture 12"/>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476867" y="2743199"/>
            <a:ext cx="1907704" cy="545058"/>
          </a:xfrm>
          <a:prstGeom prst="rect">
            <a:avLst/>
          </a:prstGeom>
        </p:spPr>
      </p:pic>
      <p:pic>
        <p:nvPicPr>
          <p:cNvPr id="12" name="Picture 11"/>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3444008" y="2845717"/>
            <a:ext cx="2383260" cy="418854"/>
          </a:xfrm>
          <a:prstGeom prst="rect">
            <a:avLst/>
          </a:prstGeom>
        </p:spPr>
      </p:pic>
      <p:pic>
        <p:nvPicPr>
          <p:cNvPr id="8" name="Picture 7"/>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202887" y="3665740"/>
            <a:ext cx="6121713" cy="570950"/>
          </a:xfrm>
          <a:prstGeom prst="rect">
            <a:avLst/>
          </a:prstGeom>
        </p:spPr>
      </p:pic>
      <p:pic>
        <p:nvPicPr>
          <p:cNvPr id="9" name="Picture 8"/>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381000" y="4731523"/>
            <a:ext cx="3824555" cy="415196"/>
          </a:xfrm>
          <a:prstGeom prst="rect">
            <a:avLst/>
          </a:prstGeom>
        </p:spPr>
      </p:pic>
      <p:pic>
        <p:nvPicPr>
          <p:cNvPr id="10" name="Picture 9"/>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374301" y="5506198"/>
            <a:ext cx="4508621" cy="61090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0" y="304800"/>
            <a:ext cx="5945188" cy="1143000"/>
          </a:xfrm>
          <a:noFill/>
          <a:ln/>
        </p:spPr>
        <p:txBody>
          <a:bodyPr/>
          <a:lstStyle/>
          <a:p>
            <a:pPr algn="l"/>
            <a:r>
              <a:rPr lang="en-US" sz="3600" dirty="0" smtClean="0"/>
              <a:t>Change in Piezometric Head in an Outlet Manifold</a:t>
            </a:r>
          </a:p>
        </p:txBody>
      </p:sp>
      <p:pic>
        <p:nvPicPr>
          <p:cNvPr id="166921" name="Picture 9"/>
          <p:cNvPicPr>
            <a:picLocks noChangeAspect="1" noChangeArrowheads="1"/>
          </p:cNvPicPr>
          <p:nvPr/>
        </p:nvPicPr>
        <p:blipFill>
          <a:blip r:embed="rId8" cstate="print"/>
          <a:srcRect/>
          <a:stretch>
            <a:fillRect/>
          </a:stretch>
        </p:blipFill>
        <p:spPr bwMode="auto">
          <a:xfrm>
            <a:off x="5945188" y="0"/>
            <a:ext cx="3198812" cy="1462088"/>
          </a:xfrm>
          <a:prstGeom prst="rect">
            <a:avLst/>
          </a:prstGeom>
          <a:noFill/>
          <a:ln w="12700">
            <a:noFill/>
            <a:miter lim="800000"/>
            <a:headEnd type="none" w="lg" len="med"/>
            <a:tailEnd type="none" w="lg" len="med"/>
          </a:ln>
          <a:effectLst/>
        </p:spPr>
      </p:pic>
      <p:sp>
        <p:nvSpPr>
          <p:cNvPr id="166923" name="Freeform 11"/>
          <p:cNvSpPr>
            <a:spLocks/>
          </p:cNvSpPr>
          <p:nvPr/>
        </p:nvSpPr>
        <p:spPr bwMode="auto">
          <a:xfrm flipV="1">
            <a:off x="5410200" y="2286000"/>
            <a:ext cx="1600200" cy="1143000"/>
          </a:xfrm>
          <a:custGeom>
            <a:avLst/>
            <a:gdLst/>
            <a:ahLst/>
            <a:cxnLst>
              <a:cxn ang="0">
                <a:pos x="720" y="720"/>
              </a:cxn>
              <a:cxn ang="0">
                <a:pos x="96" y="432"/>
              </a:cxn>
              <a:cxn ang="0">
                <a:pos x="144" y="0"/>
              </a:cxn>
            </a:cxnLst>
            <a:rect l="0" t="0" r="r" b="b"/>
            <a:pathLst>
              <a:path w="720" h="720">
                <a:moveTo>
                  <a:pt x="720" y="720"/>
                </a:moveTo>
                <a:cubicBezTo>
                  <a:pt x="456" y="636"/>
                  <a:pt x="192" y="552"/>
                  <a:pt x="96" y="432"/>
                </a:cubicBezTo>
                <a:cubicBezTo>
                  <a:pt x="0" y="312"/>
                  <a:pt x="72" y="156"/>
                  <a:pt x="144" y="0"/>
                </a:cubicBezTo>
              </a:path>
            </a:pathLst>
          </a:custGeom>
          <a:noFill/>
          <a:ln w="28575" cap="flat" cmpd="sng">
            <a:solidFill>
              <a:schemeClr val="tx1"/>
            </a:solidFill>
            <a:prstDash val="solid"/>
            <a:round/>
            <a:headEnd type="none" w="lg" len="med"/>
            <a:tailEnd type="triangle" w="lg" len="med"/>
          </a:ln>
          <a:effectLst/>
        </p:spPr>
        <p:txBody>
          <a:bodyPr anchor="ctr">
            <a:spAutoFit/>
          </a:bodyPr>
          <a:lstStyle/>
          <a:p>
            <a:endParaRPr lang="en-US"/>
          </a:p>
        </p:txBody>
      </p:sp>
      <p:sp>
        <p:nvSpPr>
          <p:cNvPr id="166924" name="Line 12"/>
          <p:cNvSpPr>
            <a:spLocks noChangeShapeType="1"/>
          </p:cNvSpPr>
          <p:nvPr/>
        </p:nvSpPr>
        <p:spPr bwMode="auto">
          <a:xfrm flipH="1" flipV="1">
            <a:off x="6019800" y="457200"/>
            <a:ext cx="990600" cy="1676400"/>
          </a:xfrm>
          <a:prstGeom prst="line">
            <a:avLst/>
          </a:prstGeom>
          <a:noFill/>
          <a:ln w="28575">
            <a:solidFill>
              <a:schemeClr val="tx1"/>
            </a:solidFill>
            <a:round/>
            <a:headEnd type="none" w="lg" len="med"/>
            <a:tailEnd type="triangle" w="lg" len="med"/>
          </a:ln>
          <a:effectLst/>
        </p:spPr>
        <p:txBody>
          <a:bodyPr wrap="none" anchor="ctr">
            <a:spAutoFit/>
          </a:bodyPr>
          <a:lstStyle/>
          <a:p>
            <a:endParaRPr lang="en-US"/>
          </a:p>
        </p:txBody>
      </p:sp>
      <p:sp>
        <p:nvSpPr>
          <p:cNvPr id="166927" name="AutoShape 15"/>
          <p:cNvSpPr>
            <a:spLocks/>
          </p:cNvSpPr>
          <p:nvPr/>
        </p:nvSpPr>
        <p:spPr bwMode="auto">
          <a:xfrm rot="16200000">
            <a:off x="4172187" y="3574720"/>
            <a:ext cx="457200" cy="1524000"/>
          </a:xfrm>
          <a:prstGeom prst="leftBrace">
            <a:avLst>
              <a:gd name="adj1" fmla="val 45833"/>
              <a:gd name="adj2" fmla="val 50000"/>
            </a:avLst>
          </a:prstGeom>
          <a:noFill/>
          <a:ln w="12700">
            <a:solidFill>
              <a:schemeClr val="tx1"/>
            </a:solidFill>
            <a:round/>
            <a:headEnd type="none" w="lg" len="med"/>
            <a:tailEnd type="none" w="lg" len="med"/>
          </a:ln>
          <a:effectLst/>
        </p:spPr>
        <p:txBody>
          <a:bodyPr anchor="ctr">
            <a:noAutofit/>
          </a:bodyPr>
          <a:lstStyle/>
          <a:p>
            <a:endParaRPr lang="en-US"/>
          </a:p>
        </p:txBody>
      </p:sp>
      <p:sp>
        <p:nvSpPr>
          <p:cNvPr id="166928" name="Text Box 16"/>
          <p:cNvSpPr txBox="1">
            <a:spLocks noChangeArrowheads="1"/>
          </p:cNvSpPr>
          <p:nvPr/>
        </p:nvSpPr>
        <p:spPr bwMode="auto">
          <a:xfrm>
            <a:off x="609600" y="5623349"/>
            <a:ext cx="8093075" cy="946150"/>
          </a:xfrm>
          <a:prstGeom prst="rect">
            <a:avLst/>
          </a:prstGeom>
          <a:noFill/>
          <a:ln w="12700">
            <a:noFill/>
            <a:miter lim="800000"/>
            <a:headEnd type="none" w="lg" len="med"/>
            <a:tailEnd type="none" w="lg" len="med"/>
          </a:ln>
          <a:effectLst/>
        </p:spPr>
        <p:txBody>
          <a:bodyPr>
            <a:spAutoFit/>
          </a:bodyPr>
          <a:lstStyle/>
          <a:p>
            <a:r>
              <a:rPr lang="en-US"/>
              <a:t>Note: We have factored out the friction factor knowing that                                           and thus f is not constant</a:t>
            </a:r>
          </a:p>
        </p:txBody>
      </p:sp>
      <p:sp>
        <p:nvSpPr>
          <p:cNvPr id="13" name="TextBox 12"/>
          <p:cNvSpPr txBox="1"/>
          <p:nvPr/>
        </p:nvSpPr>
        <p:spPr>
          <a:xfrm>
            <a:off x="6172200" y="3276600"/>
            <a:ext cx="2819400" cy="954107"/>
          </a:xfrm>
          <a:prstGeom prst="rect">
            <a:avLst/>
          </a:prstGeom>
          <a:noFill/>
        </p:spPr>
        <p:txBody>
          <a:bodyPr wrap="square" rtlCol="0">
            <a:spAutoFit/>
          </a:bodyPr>
          <a:lstStyle/>
          <a:p>
            <a:r>
              <a:rPr lang="en-US" dirty="0" smtClean="0">
                <a:solidFill>
                  <a:schemeClr val="accent4"/>
                </a:solidFill>
              </a:rPr>
              <a:t>Total change in piezometric head</a:t>
            </a:r>
            <a:endParaRPr lang="en-US" dirty="0">
              <a:solidFill>
                <a:schemeClr val="accent4"/>
              </a:solidFill>
            </a:endParaRPr>
          </a:p>
        </p:txBody>
      </p:sp>
      <p:grpSp>
        <p:nvGrpSpPr>
          <p:cNvPr id="17" name="Group 16"/>
          <p:cNvGrpSpPr/>
          <p:nvPr/>
        </p:nvGrpSpPr>
        <p:grpSpPr>
          <a:xfrm>
            <a:off x="6248400" y="3733800"/>
            <a:ext cx="2590800" cy="457200"/>
            <a:chOff x="6248400" y="3733800"/>
            <a:chExt cx="2286000" cy="457200"/>
          </a:xfrm>
        </p:grpSpPr>
        <p:cxnSp>
          <p:nvCxnSpPr>
            <p:cNvPr id="15" name="Straight Connector 14"/>
            <p:cNvCxnSpPr/>
            <p:nvPr/>
          </p:nvCxnSpPr>
          <p:spPr bwMode="auto">
            <a:xfrm>
              <a:off x="6248400" y="3733800"/>
              <a:ext cx="2286000" cy="0"/>
            </a:xfrm>
            <a:prstGeom prst="line">
              <a:avLst/>
            </a:prstGeom>
            <a:noFill/>
            <a:ln w="12700" cap="flat" cmpd="sng" algn="ctr">
              <a:solidFill>
                <a:schemeClr val="tx1"/>
              </a:solidFill>
              <a:prstDash val="solid"/>
              <a:round/>
              <a:headEnd type="none" w="lg" len="med"/>
              <a:tailEnd type="none" w="lg" len="med"/>
            </a:ln>
            <a:effectLst/>
          </p:spPr>
        </p:cxnSp>
        <p:cxnSp>
          <p:nvCxnSpPr>
            <p:cNvPr id="16" name="Straight Connector 15"/>
            <p:cNvCxnSpPr/>
            <p:nvPr/>
          </p:nvCxnSpPr>
          <p:spPr bwMode="auto">
            <a:xfrm>
              <a:off x="6248400" y="4191000"/>
              <a:ext cx="2286000" cy="0"/>
            </a:xfrm>
            <a:prstGeom prst="line">
              <a:avLst/>
            </a:prstGeom>
            <a:noFill/>
            <a:ln w="12700" cap="flat" cmpd="sng" algn="ctr">
              <a:solidFill>
                <a:schemeClr val="tx1"/>
              </a:solidFill>
              <a:prstDash val="solid"/>
              <a:round/>
              <a:headEnd type="none" w="lg" len="med"/>
              <a:tailEnd type="none" w="lg" len="med"/>
            </a:ln>
            <a:effectLst/>
          </p:spPr>
        </p:cxnSp>
      </p:grpSp>
      <p:pic>
        <p:nvPicPr>
          <p:cNvPr id="2" name="Picture 1"/>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746125" y="2002051"/>
            <a:ext cx="4440946" cy="610904"/>
          </a:xfrm>
          <a:prstGeom prst="rect">
            <a:avLst/>
          </a:prstGeom>
        </p:spPr>
      </p:pic>
      <p:pic>
        <p:nvPicPr>
          <p:cNvPr id="6" name="Picture 5"/>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493709" y="3395010"/>
            <a:ext cx="5320723" cy="610904"/>
          </a:xfrm>
          <a:prstGeom prst="rect">
            <a:avLst/>
          </a:prstGeom>
        </p:spPr>
      </p:pic>
      <p:pic>
        <p:nvPicPr>
          <p:cNvPr id="4" name="Picture 3"/>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7078827" y="1975255"/>
            <a:ext cx="369469" cy="495674"/>
          </a:xfrm>
          <a:prstGeom prst="rect">
            <a:avLst/>
          </a:prstGeom>
        </p:spPr>
      </p:pic>
      <p:pic>
        <p:nvPicPr>
          <p:cNvPr id="5" name="Picture 4"/>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1686905" y="6166029"/>
            <a:ext cx="2677737" cy="539571"/>
          </a:xfrm>
          <a:prstGeom prst="rect">
            <a:avLst/>
          </a:prstGeom>
        </p:spPr>
      </p:pic>
      <p:pic>
        <p:nvPicPr>
          <p:cNvPr id="7" name="Picture 6"/>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4189860" y="4664649"/>
            <a:ext cx="449948" cy="29996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9" name="Rectangle 5"/>
          <p:cNvSpPr>
            <a:spLocks noGrp="1" noChangeArrowheads="1"/>
          </p:cNvSpPr>
          <p:nvPr>
            <p:ph type="title"/>
          </p:nvPr>
        </p:nvSpPr>
        <p:spPr>
          <a:xfrm>
            <a:off x="152400" y="304800"/>
            <a:ext cx="6019800" cy="1143000"/>
          </a:xfrm>
          <a:noFill/>
          <a:ln/>
        </p:spPr>
        <p:txBody>
          <a:bodyPr/>
          <a:lstStyle/>
          <a:p>
            <a:pPr algn="l"/>
            <a:r>
              <a:rPr lang="en-US" sz="4000" dirty="0" smtClean="0"/>
              <a:t>Change in Piezometric Head in an Inlet Manifold</a:t>
            </a:r>
          </a:p>
        </p:txBody>
      </p:sp>
      <p:pic>
        <p:nvPicPr>
          <p:cNvPr id="169988" name="Picture 4 1"/>
          <p:cNvPicPr>
            <a:picLocks noChangeAspect="1" noChangeArrowheads="1"/>
          </p:cNvPicPr>
          <p:nvPr/>
        </p:nvPicPr>
        <p:blipFill>
          <a:blip r:embed="rId6" cstate="print"/>
          <a:srcRect/>
          <a:stretch>
            <a:fillRect/>
          </a:stretch>
        </p:blipFill>
        <p:spPr bwMode="auto">
          <a:xfrm>
            <a:off x="6019800" y="0"/>
            <a:ext cx="3124200" cy="1287463"/>
          </a:xfrm>
          <a:prstGeom prst="rect">
            <a:avLst/>
          </a:prstGeom>
          <a:noFill/>
          <a:ln w="12700">
            <a:noFill/>
            <a:miter lim="800000"/>
            <a:headEnd type="none" w="lg" len="med"/>
            <a:tailEnd type="none" w="lg" len="med"/>
          </a:ln>
          <a:effectLst/>
        </p:spPr>
      </p:pic>
      <p:sp>
        <p:nvSpPr>
          <p:cNvPr id="169993" name="Text Box 9"/>
          <p:cNvSpPr txBox="1">
            <a:spLocks noChangeArrowheads="1"/>
          </p:cNvSpPr>
          <p:nvPr/>
        </p:nvSpPr>
        <p:spPr bwMode="auto">
          <a:xfrm>
            <a:off x="0" y="4203700"/>
            <a:ext cx="8778875" cy="2654300"/>
          </a:xfrm>
          <a:prstGeom prst="rect">
            <a:avLst/>
          </a:prstGeom>
          <a:noFill/>
          <a:ln w="12700">
            <a:noFill/>
            <a:miter lim="800000"/>
            <a:headEnd type="none" w="lg" len="med"/>
            <a:tailEnd type="none" w="lg" len="med"/>
          </a:ln>
          <a:effectLst/>
        </p:spPr>
        <p:txBody>
          <a:bodyPr>
            <a:spAutoFit/>
          </a:bodyPr>
          <a:lstStyle/>
          <a:p>
            <a:r>
              <a:rPr lang="en-US" dirty="0"/>
              <a:t>This equation gives the difference in piezometric head between the first port and the last port. Since the two terms have opposite signs the maximum difference could be at an intermediate port. We need to determine if one of these terms dominates to see if the maximum difference really is between the first and last ports.</a:t>
            </a:r>
          </a:p>
        </p:txBody>
      </p:sp>
      <p:sp>
        <p:nvSpPr>
          <p:cNvPr id="169996" name="AutoShape 12"/>
          <p:cNvSpPr>
            <a:spLocks/>
          </p:cNvSpPr>
          <p:nvPr/>
        </p:nvSpPr>
        <p:spPr bwMode="auto">
          <a:xfrm rot="-5400000">
            <a:off x="4457700" y="2324100"/>
            <a:ext cx="152400" cy="2971800"/>
          </a:xfrm>
          <a:prstGeom prst="leftBrace">
            <a:avLst>
              <a:gd name="adj1" fmla="val 162500"/>
              <a:gd name="adj2" fmla="val 50000"/>
            </a:avLst>
          </a:prstGeom>
          <a:noFill/>
          <a:ln w="12700">
            <a:solidFill>
              <a:schemeClr val="tx1"/>
            </a:solidFill>
            <a:round/>
            <a:headEnd type="none" w="lg" len="med"/>
            <a:tailEnd type="none" w="lg" len="med"/>
          </a:ln>
          <a:effectLst/>
        </p:spPr>
        <p:txBody>
          <a:bodyPr anchor="ctr">
            <a:spAutoFit/>
          </a:bodyPr>
          <a:lstStyle/>
          <a:p>
            <a:endParaRPr lang="en-US"/>
          </a:p>
        </p:txBody>
      </p:sp>
      <p:pic>
        <p:nvPicPr>
          <p:cNvPr id="2" name="Picture 1"/>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609600" y="1972894"/>
            <a:ext cx="4440946" cy="610904"/>
          </a:xfrm>
          <a:prstGeom prst="rect">
            <a:avLst/>
          </a:prstGeom>
        </p:spPr>
      </p:pic>
      <p:pic>
        <p:nvPicPr>
          <p:cNvPr id="7" name="Picture 6"/>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306246" y="3019064"/>
            <a:ext cx="5467046" cy="610904"/>
          </a:xfrm>
          <a:prstGeom prst="rect">
            <a:avLst/>
          </a:prstGeom>
        </p:spPr>
      </p:pic>
      <p:pic>
        <p:nvPicPr>
          <p:cNvPr id="5" name="Picture 4 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431376" y="1921902"/>
            <a:ext cx="2811258" cy="495674"/>
          </a:xfrm>
          <a:prstGeom prst="rect">
            <a:avLst/>
          </a:prstGeom>
        </p:spPr>
      </p:pic>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Manifolds are complicated (and important)!</a:t>
            </a:r>
          </a:p>
          <a:p>
            <a:r>
              <a:rPr lang="en-US" dirty="0" smtClean="0"/>
              <a:t>Manifold head loss is 1/3 the head loss in a pipe</a:t>
            </a:r>
          </a:p>
          <a:p>
            <a:r>
              <a:rPr lang="en-US" dirty="0" smtClean="0"/>
              <a:t>Difference in piezometric head drives the flow through the ports</a:t>
            </a:r>
          </a:p>
          <a:p>
            <a:r>
              <a:rPr lang="en-US" dirty="0" smtClean="0"/>
              <a:t>Manifold kinetic energy is converted to pressure increase</a:t>
            </a:r>
          </a:p>
          <a:p>
            <a:r>
              <a:rPr lang="en-US" dirty="0" smtClean="0"/>
              <a:t>Following slides develop equations for detailed design of manifolds (reference for your future careers!)</a:t>
            </a:r>
            <a:endParaRPr lang="en-US" dirty="0"/>
          </a:p>
        </p:txBody>
      </p:sp>
    </p:spTree>
    <p:extLst>
      <p:ext uri="{BB962C8B-B14F-4D97-AF65-F5344CB8AC3E}">
        <p14:creationId xmlns:p14="http://schemas.microsoft.com/office/powerpoint/2010/main" val="119714617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2864" y="2362861"/>
            <a:ext cx="5939298" cy="4468762"/>
          </a:xfrm>
          <a:prstGeom prst="rect">
            <a:avLst/>
          </a:prstGeom>
          <a:noFill/>
        </p:spPr>
      </p:pic>
      <p:sp>
        <p:nvSpPr>
          <p:cNvPr id="5122" name="Rectangle 2"/>
          <p:cNvSpPr>
            <a:spLocks noGrp="1" noChangeArrowheads="1"/>
          </p:cNvSpPr>
          <p:nvPr>
            <p:ph type="title"/>
          </p:nvPr>
        </p:nvSpPr>
        <p:spPr/>
        <p:txBody>
          <a:bodyPr/>
          <a:lstStyle/>
          <a:p>
            <a:pPr algn="l"/>
            <a:r>
              <a:rPr lang="en-US" dirty="0" smtClean="0"/>
              <a:t>Places we’d like Equal Flow Distribution</a:t>
            </a:r>
          </a:p>
        </p:txBody>
      </p:sp>
      <p:sp>
        <p:nvSpPr>
          <p:cNvPr id="44047" name="Rectangle 15"/>
          <p:cNvSpPr>
            <a:spLocks noGrp="1" noChangeArrowheads="1"/>
          </p:cNvSpPr>
          <p:nvPr>
            <p:ph type="body" idx="4294967295"/>
          </p:nvPr>
        </p:nvSpPr>
        <p:spPr>
          <a:xfrm>
            <a:off x="0" y="1752600"/>
            <a:ext cx="7772400" cy="4572000"/>
          </a:xfrm>
          <a:ln>
            <a:noFill/>
          </a:ln>
        </p:spPr>
        <p:txBody>
          <a:bodyPr/>
          <a:lstStyle/>
          <a:p>
            <a:r>
              <a:rPr lang="en-US" dirty="0" smtClean="0"/>
              <a:t>Sedimentation</a:t>
            </a:r>
          </a:p>
          <a:p>
            <a:pPr lvl="1"/>
            <a:r>
              <a:rPr lang="en-US" dirty="0" smtClean="0"/>
              <a:t>between </a:t>
            </a:r>
            <a:r>
              <a:rPr lang="en-US" dirty="0" err="1" smtClean="0"/>
              <a:t>sed</a:t>
            </a:r>
            <a:r>
              <a:rPr lang="en-US" dirty="0" smtClean="0"/>
              <a:t> tank bays</a:t>
            </a:r>
          </a:p>
          <a:p>
            <a:pPr lvl="1"/>
            <a:r>
              <a:rPr lang="en-US" dirty="0" smtClean="0"/>
              <a:t>between diffusers into </a:t>
            </a:r>
            <a:r>
              <a:rPr lang="en-US" dirty="0" err="1" smtClean="0"/>
              <a:t>sed</a:t>
            </a:r>
            <a:r>
              <a:rPr lang="en-US" dirty="0" smtClean="0"/>
              <a:t> tank</a:t>
            </a:r>
          </a:p>
          <a:p>
            <a:pPr lvl="1"/>
            <a:r>
              <a:rPr lang="en-US" dirty="0" smtClean="0"/>
              <a:t>between plate settlers</a:t>
            </a:r>
          </a:p>
          <a:p>
            <a:r>
              <a:rPr lang="en-US" dirty="0" smtClean="0"/>
              <a:t>Filtration</a:t>
            </a:r>
          </a:p>
          <a:p>
            <a:pPr lvl="1"/>
            <a:r>
              <a:rPr lang="en-US" dirty="0" smtClean="0"/>
              <a:t>between filters</a:t>
            </a:r>
          </a:p>
          <a:p>
            <a:pPr lvl="1"/>
            <a:r>
              <a:rPr lang="en-US" dirty="0" smtClean="0"/>
              <a:t>Between filter layers</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noFill/>
          <a:ln/>
        </p:spPr>
        <p:txBody>
          <a:bodyPr/>
          <a:lstStyle/>
          <a:p>
            <a:r>
              <a:rPr lang="en-US" smtClean="0"/>
              <a:t>Solution Path</a:t>
            </a:r>
          </a:p>
        </p:txBody>
      </p:sp>
      <p:sp>
        <p:nvSpPr>
          <p:cNvPr id="197635" name="Rectangle 3"/>
          <p:cNvSpPr>
            <a:spLocks noGrp="1" noChangeArrowheads="1"/>
          </p:cNvSpPr>
          <p:nvPr>
            <p:ph idx="1"/>
          </p:nvPr>
        </p:nvSpPr>
        <p:spPr/>
        <p:txBody>
          <a:bodyPr/>
          <a:lstStyle/>
          <a:p>
            <a:r>
              <a:rPr lang="en-US" smtClean="0"/>
              <a:t>The length of the manifold will be determined by the plant geometry</a:t>
            </a:r>
          </a:p>
          <a:p>
            <a:r>
              <a:rPr lang="en-US" smtClean="0"/>
              <a:t>The spacing of the ports will be set by other constraints</a:t>
            </a:r>
          </a:p>
          <a:p>
            <a:r>
              <a:rPr lang="en-US" smtClean="0"/>
              <a:t>We need to determine the diameter of the manifold and the diameter of the ports</a:t>
            </a: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0" y="304800"/>
            <a:ext cx="6477000" cy="1143000"/>
          </a:xfrm>
        </p:spPr>
        <p:txBody>
          <a:bodyPr/>
          <a:lstStyle/>
          <a:p>
            <a:r>
              <a:rPr lang="en-US" sz="4000" dirty="0" smtClean="0"/>
              <a:t>Launder: Traditional Design Guidelines</a:t>
            </a:r>
          </a:p>
        </p:txBody>
      </p:sp>
      <p:sp>
        <p:nvSpPr>
          <p:cNvPr id="46083" name="Rectangle 3"/>
          <p:cNvSpPr>
            <a:spLocks noGrp="1" noChangeArrowheads="1"/>
          </p:cNvSpPr>
          <p:nvPr>
            <p:ph idx="1"/>
          </p:nvPr>
        </p:nvSpPr>
        <p:spPr/>
        <p:txBody>
          <a:bodyPr/>
          <a:lstStyle/>
          <a:p>
            <a:pPr>
              <a:lnSpc>
                <a:spcPct val="90000"/>
              </a:lnSpc>
            </a:pPr>
            <a:r>
              <a:rPr lang="en-US" dirty="0" smtClean="0"/>
              <a:t>Recommended port velocity is 0.46 to 0.76 m/s (Water Treatment Plant Design 4</a:t>
            </a:r>
            <a:r>
              <a:rPr lang="en-US" baseline="30000" dirty="0" smtClean="0"/>
              <a:t>th</a:t>
            </a:r>
            <a:r>
              <a:rPr lang="en-US" dirty="0" smtClean="0"/>
              <a:t> edition page 7.28) </a:t>
            </a:r>
          </a:p>
          <a:p>
            <a:pPr lvl="1">
              <a:lnSpc>
                <a:spcPct val="90000"/>
              </a:lnSpc>
            </a:pPr>
            <a:r>
              <a:rPr lang="en-US" dirty="0" smtClean="0"/>
              <a:t>The corresponding head loss is 3 to 8 cm through the orifices</a:t>
            </a:r>
          </a:p>
          <a:p>
            <a:pPr lvl="1">
              <a:lnSpc>
                <a:spcPct val="90000"/>
              </a:lnSpc>
            </a:pPr>
            <a:r>
              <a:rPr lang="en-US" dirty="0" smtClean="0"/>
              <a:t>How do you design the diameter of the launder? (coming up…)</a:t>
            </a:r>
          </a:p>
          <a:p>
            <a:pPr lvl="1">
              <a:lnSpc>
                <a:spcPct val="90000"/>
              </a:lnSpc>
            </a:pPr>
            <a:r>
              <a:rPr lang="en-US" dirty="0" smtClean="0"/>
              <a:t>Would this work if head loss through the manifold were an additional 10 cm? _____</a:t>
            </a:r>
          </a:p>
          <a:p>
            <a:pPr lvl="1">
              <a:lnSpc>
                <a:spcPct val="90000"/>
              </a:lnSpc>
            </a:pPr>
            <a:endParaRPr lang="en-US" dirty="0" smtClean="0"/>
          </a:p>
        </p:txBody>
      </p:sp>
      <p:pic>
        <p:nvPicPr>
          <p:cNvPr id="6" name="Picture 21"/>
          <p:cNvPicPr>
            <a:picLocks noChangeAspect="1" noChangeArrowheads="1"/>
          </p:cNvPicPr>
          <p:nvPr/>
        </p:nvPicPr>
        <p:blipFill>
          <a:blip r:embed="rId5" cstate="print"/>
          <a:srcRect/>
          <a:stretch>
            <a:fillRect/>
          </a:stretch>
        </p:blipFill>
        <p:spPr bwMode="auto">
          <a:xfrm>
            <a:off x="5945187" y="0"/>
            <a:ext cx="3198813" cy="1462088"/>
          </a:xfrm>
          <a:prstGeom prst="rect">
            <a:avLst/>
          </a:prstGeom>
          <a:noFill/>
          <a:ln w="12700">
            <a:noFill/>
            <a:miter lim="800000"/>
            <a:headEnd type="none" w="lg" len="med"/>
            <a:tailEnd type="none" w="lg" len="med"/>
          </a:ln>
          <a:effectLst/>
        </p:spPr>
      </p:pic>
      <p:sp>
        <p:nvSpPr>
          <p:cNvPr id="7" name="TextBox 6"/>
          <p:cNvSpPr txBox="1"/>
          <p:nvPr/>
        </p:nvSpPr>
        <p:spPr>
          <a:xfrm>
            <a:off x="6629170" y="4994158"/>
            <a:ext cx="824265" cy="523220"/>
          </a:xfrm>
          <a:prstGeom prst="rect">
            <a:avLst/>
          </a:prstGeom>
          <a:noFill/>
        </p:spPr>
        <p:txBody>
          <a:bodyPr wrap="none" rtlCol="0">
            <a:spAutoFit/>
          </a:bodyPr>
          <a:lstStyle/>
          <a:p>
            <a:r>
              <a:rPr lang="en-US" dirty="0" smtClean="0">
                <a:solidFill>
                  <a:schemeClr val="accent4"/>
                </a:solidFill>
              </a:rPr>
              <a:t>NO!</a:t>
            </a:r>
            <a:endParaRPr lang="en-US" dirty="0">
              <a:solidFill>
                <a:schemeClr val="accent4"/>
              </a:solidFill>
            </a:endParaRPr>
          </a:p>
        </p:txBody>
      </p:sp>
      <p:pic>
        <p:nvPicPr>
          <p:cNvPr id="2" name="Picture 1"/>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431242" y="6178120"/>
            <a:ext cx="3124026" cy="331059"/>
          </a:xfrm>
          <a:prstGeom prst="rect">
            <a:avLst/>
          </a:prstGeom>
        </p:spPr>
      </p:pic>
      <p:pic>
        <p:nvPicPr>
          <p:cNvPr id="4" name="Picture 3"/>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008806" y="5901179"/>
            <a:ext cx="1872762" cy="6080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noFill/>
          <a:ln/>
        </p:spPr>
        <p:txBody>
          <a:bodyPr/>
          <a:lstStyle/>
          <a:p>
            <a:r>
              <a:rPr lang="en-US" smtClean="0"/>
              <a:t>Design Constraints</a:t>
            </a:r>
          </a:p>
        </p:txBody>
      </p:sp>
      <p:sp>
        <p:nvSpPr>
          <p:cNvPr id="199683" name="Rectangle 3"/>
          <p:cNvSpPr>
            <a:spLocks noGrp="1" noChangeArrowheads="1"/>
          </p:cNvSpPr>
          <p:nvPr>
            <p:ph idx="1"/>
          </p:nvPr>
        </p:nvSpPr>
        <p:spPr>
          <a:xfrm>
            <a:off x="685800" y="1981200"/>
            <a:ext cx="7772400" cy="4648200"/>
          </a:xfrm>
        </p:spPr>
        <p:txBody>
          <a:bodyPr/>
          <a:lstStyle/>
          <a:p>
            <a:pPr>
              <a:lnSpc>
                <a:spcPct val="90000"/>
              </a:lnSpc>
            </a:pPr>
            <a:r>
              <a:rPr lang="en-US" sz="2800" dirty="0" smtClean="0"/>
              <a:t>For </a:t>
            </a:r>
            <a:r>
              <a:rPr lang="en-US" sz="2800" dirty="0" err="1" smtClean="0"/>
              <a:t>sed</a:t>
            </a:r>
            <a:r>
              <a:rPr lang="en-US" sz="2800" dirty="0" smtClean="0"/>
              <a:t> tank Inlet Manifold the port velocities and the manifold diameter  are set by the _____________________________________</a:t>
            </a:r>
          </a:p>
          <a:p>
            <a:pPr>
              <a:lnSpc>
                <a:spcPct val="90000"/>
              </a:lnSpc>
            </a:pPr>
            <a:r>
              <a:rPr lang="en-US" sz="2800" dirty="0" smtClean="0"/>
              <a:t>For the outlet manifold that takes clear water from the top of the </a:t>
            </a:r>
            <a:r>
              <a:rPr lang="en-US" sz="2800" dirty="0" err="1" smtClean="0"/>
              <a:t>sed</a:t>
            </a:r>
            <a:r>
              <a:rPr lang="en-US" sz="2800" dirty="0" smtClean="0"/>
              <a:t> tank bays the goal will be to keep head loss low and greater than construction errors in level of weir (we aim for about 5 cm)</a:t>
            </a:r>
          </a:p>
        </p:txBody>
      </p:sp>
      <p:sp>
        <p:nvSpPr>
          <p:cNvPr id="199684" name="Rectangle 4"/>
          <p:cNvSpPr>
            <a:spLocks noChangeArrowheads="1"/>
          </p:cNvSpPr>
          <p:nvPr/>
        </p:nvSpPr>
        <p:spPr bwMode="auto">
          <a:xfrm>
            <a:off x="1066800" y="2743200"/>
            <a:ext cx="3284810" cy="523220"/>
          </a:xfrm>
          <a:prstGeom prst="rect">
            <a:avLst/>
          </a:prstGeom>
          <a:noFill/>
          <a:ln w="12700">
            <a:noFill/>
            <a:miter lim="800000"/>
            <a:headEnd type="none" w="lg" len="med"/>
            <a:tailEnd type="none" w="lg" len="med"/>
          </a:ln>
          <a:effectLst/>
        </p:spPr>
        <p:txBody>
          <a:bodyPr wrap="none">
            <a:spAutoFit/>
          </a:bodyPr>
          <a:lstStyle/>
          <a:p>
            <a:r>
              <a:rPr lang="en-US" dirty="0" smtClean="0">
                <a:solidFill>
                  <a:schemeClr val="folHlink"/>
                </a:solidFill>
              </a:rPr>
              <a:t>Diffuser jet velocities</a:t>
            </a:r>
            <a:endParaRPr lang="en-US" dirty="0">
              <a:solidFill>
                <a:schemeClr val="folHlink"/>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4572000" cy="1143000"/>
          </a:xfrm>
        </p:spPr>
        <p:txBody>
          <a:bodyPr/>
          <a:lstStyle/>
          <a:p>
            <a:r>
              <a:rPr lang="en-US" dirty="0" smtClean="0"/>
              <a:t>Why is the launder diameter so large?</a:t>
            </a:r>
            <a:endParaRPr lang="en-US" dirty="0"/>
          </a:p>
        </p:txBody>
      </p:sp>
      <p:sp>
        <p:nvSpPr>
          <p:cNvPr id="3" name="Content Placeholder 2"/>
          <p:cNvSpPr>
            <a:spLocks noGrp="1"/>
          </p:cNvSpPr>
          <p:nvPr>
            <p:ph idx="1"/>
          </p:nvPr>
        </p:nvSpPr>
        <p:spPr>
          <a:xfrm>
            <a:off x="381000" y="1981200"/>
            <a:ext cx="8382000" cy="4114800"/>
          </a:xfrm>
        </p:spPr>
        <p:txBody>
          <a:bodyPr/>
          <a:lstStyle/>
          <a:p>
            <a:r>
              <a:rPr lang="en-US" sz="2800" dirty="0" smtClean="0"/>
              <a:t>(50L/s /9) launder of 6 inches</a:t>
            </a:r>
          </a:p>
          <a:p>
            <a:r>
              <a:rPr lang="en-US" sz="2800" dirty="0" smtClean="0"/>
              <a:t>The head loss in the launder is small and it would be tempting to use a smaller pipe</a:t>
            </a:r>
          </a:p>
          <a:p>
            <a:r>
              <a:rPr lang="en-US" sz="2800" dirty="0" smtClean="0"/>
              <a:t>Why is such a large pipe necessary?______________</a:t>
            </a:r>
          </a:p>
          <a:p>
            <a:r>
              <a:rPr lang="en-US" sz="2800" dirty="0" smtClean="0"/>
              <a:t>Why do we even need a launder pipe? ___________________________________________ ___________</a:t>
            </a:r>
          </a:p>
          <a:p>
            <a:r>
              <a:rPr lang="en-US" sz="2800" dirty="0" smtClean="0"/>
              <a:t>What is the max velocity above the plate settlers given a 1 m wide tank, 25 cm of water above the plates, a single launder? __________ </a:t>
            </a:r>
          </a:p>
        </p:txBody>
      </p:sp>
      <p:pic>
        <p:nvPicPr>
          <p:cNvPr id="4" name="Picture 3" descr="50 lps plant 4.png"/>
          <p:cNvPicPr>
            <a:picLocks noChangeAspect="1"/>
          </p:cNvPicPr>
          <p:nvPr/>
        </p:nvPicPr>
        <p:blipFill>
          <a:blip r:embed="rId3" cstate="print"/>
          <a:srcRect l="17089" t="39059" r="23102" b="21882"/>
          <a:stretch>
            <a:fillRect/>
          </a:stretch>
        </p:blipFill>
        <p:spPr>
          <a:xfrm>
            <a:off x="5410200" y="0"/>
            <a:ext cx="3733800" cy="1828800"/>
          </a:xfrm>
          <a:prstGeom prst="rect">
            <a:avLst/>
          </a:prstGeom>
        </p:spPr>
      </p:pic>
      <p:sp>
        <p:nvSpPr>
          <p:cNvPr id="5" name="TextBox 4"/>
          <p:cNvSpPr txBox="1"/>
          <p:nvPr/>
        </p:nvSpPr>
        <p:spPr>
          <a:xfrm>
            <a:off x="5890842" y="3429000"/>
            <a:ext cx="2960426" cy="523220"/>
          </a:xfrm>
          <a:prstGeom prst="rect">
            <a:avLst/>
          </a:prstGeom>
          <a:noFill/>
        </p:spPr>
        <p:txBody>
          <a:bodyPr wrap="square" rtlCol="0">
            <a:spAutoFit/>
          </a:bodyPr>
          <a:lstStyle/>
          <a:p>
            <a:r>
              <a:rPr lang="en-US" dirty="0" smtClean="0">
                <a:solidFill>
                  <a:schemeClr val="accent4"/>
                </a:solidFill>
              </a:rPr>
              <a:t>Equal orifice flow</a:t>
            </a:r>
            <a:endParaRPr lang="en-US" dirty="0">
              <a:solidFill>
                <a:schemeClr val="accent4"/>
              </a:solidFill>
            </a:endParaRPr>
          </a:p>
        </p:txBody>
      </p:sp>
      <p:sp>
        <p:nvSpPr>
          <p:cNvPr id="6" name="TextBox 5"/>
          <p:cNvSpPr txBox="1"/>
          <p:nvPr/>
        </p:nvSpPr>
        <p:spPr>
          <a:xfrm>
            <a:off x="762000" y="4343400"/>
            <a:ext cx="7620000" cy="954107"/>
          </a:xfrm>
          <a:prstGeom prst="rect">
            <a:avLst/>
          </a:prstGeom>
          <a:noFill/>
        </p:spPr>
        <p:txBody>
          <a:bodyPr wrap="square" rtlCol="0">
            <a:spAutoFit/>
          </a:bodyPr>
          <a:lstStyle/>
          <a:p>
            <a:r>
              <a:rPr lang="en-US" dirty="0" smtClean="0">
                <a:solidFill>
                  <a:schemeClr val="accent4"/>
                </a:solidFill>
              </a:rPr>
              <a:t>For uniform flow distribution between (and within) plate settlers</a:t>
            </a:r>
          </a:p>
        </p:txBody>
      </p:sp>
      <p:sp>
        <p:nvSpPr>
          <p:cNvPr id="7" name="TextBox 6"/>
          <p:cNvSpPr txBox="1"/>
          <p:nvPr/>
        </p:nvSpPr>
        <p:spPr>
          <a:xfrm>
            <a:off x="4512023" y="6184277"/>
            <a:ext cx="1371600" cy="523220"/>
          </a:xfrm>
          <a:prstGeom prst="rect">
            <a:avLst/>
          </a:prstGeom>
          <a:noFill/>
        </p:spPr>
        <p:txBody>
          <a:bodyPr wrap="square" rtlCol="0">
            <a:spAutoFit/>
          </a:bodyPr>
          <a:lstStyle/>
          <a:p>
            <a:r>
              <a:rPr lang="en-US" dirty="0" smtClean="0">
                <a:solidFill>
                  <a:schemeClr val="accent4"/>
                </a:solidFill>
              </a:rPr>
              <a:t>2 mm/s</a:t>
            </a:r>
            <a:endParaRPr lang="en-US" dirty="0">
              <a:solidFill>
                <a:schemeClr val="accent4"/>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3600" dirty="0" smtClean="0"/>
              <a:t>What is the horizontal velocity above the plate settlers without a launder?</a:t>
            </a:r>
            <a:endParaRPr lang="en-US" sz="3600" dirty="0"/>
          </a:p>
        </p:txBody>
      </p:sp>
      <p:sp>
        <p:nvSpPr>
          <p:cNvPr id="4" name="Rectangle 3"/>
          <p:cNvSpPr/>
          <p:nvPr/>
        </p:nvSpPr>
        <p:spPr>
          <a:xfrm>
            <a:off x="2286000" y="2305616"/>
            <a:ext cx="4572000" cy="2246769"/>
          </a:xfrm>
          <a:prstGeom prst="rect">
            <a:avLst/>
          </a:prstGeom>
        </p:spPr>
        <p:txBody>
          <a:bodyPr>
            <a:spAutoFit/>
          </a:bodyPr>
          <a:lstStyle/>
          <a:p>
            <a:endParaRPr lang="en-US" dirty="0" smtClean="0"/>
          </a:p>
          <a:p>
            <a:endParaRPr lang="en-US" dirty="0" smtClean="0"/>
          </a:p>
          <a:p>
            <a:endParaRPr lang="en-US" dirty="0" smtClean="0"/>
          </a:p>
          <a:p>
            <a:endParaRPr lang="en-US" dirty="0" smtClean="0"/>
          </a:p>
          <a:p>
            <a:endParaRPr lang="en-US" dirty="0" smtClean="0"/>
          </a:p>
        </p:txBody>
      </p:sp>
      <p:sp>
        <p:nvSpPr>
          <p:cNvPr id="5" name="Rectangle 4"/>
          <p:cNvSpPr/>
          <p:nvPr/>
        </p:nvSpPr>
        <p:spPr>
          <a:xfrm>
            <a:off x="2286000" y="2305616"/>
            <a:ext cx="4572000" cy="2246769"/>
          </a:xfrm>
          <a:prstGeom prst="rect">
            <a:avLst/>
          </a:prstGeom>
        </p:spPr>
        <p:txBody>
          <a:bodyPr>
            <a:spAutoFit/>
          </a:bodyPr>
          <a:lstStyle/>
          <a:p>
            <a:endParaRPr lang="en-US" dirty="0" smtClean="0"/>
          </a:p>
          <a:p>
            <a:endParaRPr lang="en-US" dirty="0" smtClean="0"/>
          </a:p>
          <a:p>
            <a:endParaRPr lang="en-US" dirty="0" smtClean="0"/>
          </a:p>
          <a:p>
            <a:endParaRPr lang="en-US" dirty="0" smtClean="0"/>
          </a:p>
          <a:p>
            <a:endParaRPr lang="en-US" dirty="0" smtClean="0"/>
          </a:p>
        </p:txBody>
      </p:sp>
      <p:sp>
        <p:nvSpPr>
          <p:cNvPr id="6" name="Rectangle 5"/>
          <p:cNvSpPr/>
          <p:nvPr/>
        </p:nvSpPr>
        <p:spPr>
          <a:xfrm>
            <a:off x="2286000" y="2305616"/>
            <a:ext cx="4572000" cy="2246769"/>
          </a:xfrm>
          <a:prstGeom prst="rect">
            <a:avLst/>
          </a:prstGeom>
        </p:spPr>
        <p:txBody>
          <a:bodyPr>
            <a:spAutoFit/>
          </a:bodyPr>
          <a:lstStyle/>
          <a:p>
            <a:endParaRPr lang="en-US" dirty="0" smtClean="0"/>
          </a:p>
          <a:p>
            <a:endParaRPr lang="en-US" dirty="0" smtClean="0"/>
          </a:p>
          <a:p>
            <a:endParaRPr lang="en-US" dirty="0" smtClean="0"/>
          </a:p>
          <a:p>
            <a:endParaRPr lang="en-US" dirty="0" smtClean="0"/>
          </a:p>
          <a:p>
            <a:endParaRPr lang="en-US" dirty="0" smtClean="0"/>
          </a:p>
        </p:txBody>
      </p:sp>
      <p:pic>
        <p:nvPicPr>
          <p:cNvPr id="359427" name="Picture 3"/>
          <p:cNvPicPr>
            <a:picLocks noChangeAspect="1" noChangeArrowheads="1"/>
          </p:cNvPicPr>
          <p:nvPr/>
        </p:nvPicPr>
        <p:blipFill>
          <a:blip r:embed="rId2" cstate="print"/>
          <a:srcRect/>
          <a:stretch>
            <a:fillRect/>
          </a:stretch>
        </p:blipFill>
        <p:spPr bwMode="auto">
          <a:xfrm>
            <a:off x="609600" y="1828800"/>
            <a:ext cx="3601844" cy="2895600"/>
          </a:xfrm>
          <a:prstGeom prst="rect">
            <a:avLst/>
          </a:prstGeom>
          <a:noFill/>
          <a:ln w="9525">
            <a:noFill/>
            <a:miter lim="800000"/>
            <a:headEnd/>
            <a:tailEnd/>
          </a:ln>
          <a:effectLst/>
        </p:spPr>
      </p:pic>
      <p:sp>
        <p:nvSpPr>
          <p:cNvPr id="11" name="TextBox 10"/>
          <p:cNvSpPr txBox="1"/>
          <p:nvPr/>
        </p:nvSpPr>
        <p:spPr>
          <a:xfrm>
            <a:off x="609600" y="4648200"/>
            <a:ext cx="8153400" cy="1815882"/>
          </a:xfrm>
          <a:prstGeom prst="rect">
            <a:avLst/>
          </a:prstGeom>
          <a:noFill/>
        </p:spPr>
        <p:txBody>
          <a:bodyPr wrap="square" rtlCol="0">
            <a:spAutoFit/>
          </a:bodyPr>
          <a:lstStyle/>
          <a:p>
            <a:r>
              <a:rPr lang="en-US" dirty="0" smtClean="0"/>
              <a:t>This velocity is very large compared with the head loss through the plate settlers (about 1 </a:t>
            </a:r>
            <a:r>
              <a:rPr lang="en-US" dirty="0" smtClean="0">
                <a:latin typeface="Symbol" pitchFamily="18" charset="2"/>
              </a:rPr>
              <a:t>m</a:t>
            </a:r>
            <a:r>
              <a:rPr lang="en-US" dirty="0" smtClean="0"/>
              <a:t>m) and thus elimination of the launder would result in preferential flow through the plate settlers closest to the exit</a:t>
            </a:r>
            <a:endParaRPr lang="en-US" dirty="0"/>
          </a:p>
        </p:txBody>
      </p:sp>
      <p:pic>
        <p:nvPicPr>
          <p:cNvPr id="359432" name="Picture 8"/>
          <p:cNvPicPr>
            <a:picLocks noChangeAspect="1" noChangeArrowheads="1"/>
          </p:cNvPicPr>
          <p:nvPr/>
        </p:nvPicPr>
        <p:blipFill>
          <a:blip r:embed="rId3" cstate="print"/>
          <a:srcRect/>
          <a:stretch>
            <a:fillRect/>
          </a:stretch>
        </p:blipFill>
        <p:spPr bwMode="auto">
          <a:xfrm>
            <a:off x="4419600" y="3581400"/>
            <a:ext cx="2023110" cy="11239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5943600" cy="1143000"/>
          </a:xfrm>
        </p:spPr>
        <p:txBody>
          <a:bodyPr/>
          <a:lstStyle/>
          <a:p>
            <a:r>
              <a:rPr lang="en-US" dirty="0" smtClean="0"/>
              <a:t>Approach to Find Port Diameter</a:t>
            </a:r>
            <a:endParaRPr lang="en-US" dirty="0"/>
          </a:p>
        </p:txBody>
      </p:sp>
      <p:sp>
        <p:nvSpPr>
          <p:cNvPr id="3" name="Content Placeholder 2"/>
          <p:cNvSpPr>
            <a:spLocks noGrp="1"/>
          </p:cNvSpPr>
          <p:nvPr>
            <p:ph idx="1"/>
          </p:nvPr>
        </p:nvSpPr>
        <p:spPr>
          <a:xfrm>
            <a:off x="228600" y="1981200"/>
            <a:ext cx="5029200" cy="4114800"/>
          </a:xfrm>
        </p:spPr>
        <p:txBody>
          <a:bodyPr/>
          <a:lstStyle/>
          <a:p>
            <a:r>
              <a:rPr lang="en-US" dirty="0" smtClean="0"/>
              <a:t>Calculate the head loss in the manifold</a:t>
            </a:r>
          </a:p>
          <a:p>
            <a:r>
              <a:rPr lang="en-US" dirty="0" smtClean="0"/>
              <a:t>Subtract 50% of that head loss from the target head loss (5 cm) to estimate the port head loss</a:t>
            </a:r>
          </a:p>
          <a:p>
            <a:r>
              <a:rPr lang="en-US" dirty="0" smtClean="0"/>
              <a:t>Calculate the port diameter directly using the orifice equation</a:t>
            </a:r>
          </a:p>
        </p:txBody>
      </p:sp>
      <p:graphicFrame>
        <p:nvGraphicFramePr>
          <p:cNvPr id="287745" name="Object 1"/>
          <p:cNvGraphicFramePr>
            <a:graphicFrameLocks noChangeAspect="1"/>
          </p:cNvGraphicFramePr>
          <p:nvPr/>
        </p:nvGraphicFramePr>
        <p:xfrm>
          <a:off x="4902200" y="2362200"/>
          <a:ext cx="3784600" cy="765175"/>
        </p:xfrm>
        <a:graphic>
          <a:graphicData uri="http://schemas.openxmlformats.org/presentationml/2006/ole">
            <mc:AlternateContent xmlns:mc="http://schemas.openxmlformats.org/markup-compatibility/2006">
              <mc:Choice xmlns:v="urn:schemas-microsoft-com:vml" Requires="v">
                <p:oleObj spid="_x0000_s287946" name="Equation" r:id="rId4" imgW="3593880" imgH="952200" progId="Equation.DSMT4">
                  <p:embed/>
                </p:oleObj>
              </mc:Choice>
              <mc:Fallback>
                <p:oleObj name="Equation" r:id="rId4" imgW="3593880" imgH="952200" progId="Equation.DSMT4">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2200" y="2362200"/>
                        <a:ext cx="3784600" cy="765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87746" name="Object 2">
            <a:hlinkClick r:id="" action="ppaction://ole?verb=0"/>
          </p:cNvPr>
          <p:cNvGraphicFramePr>
            <a:graphicFrameLocks/>
          </p:cNvGraphicFramePr>
          <p:nvPr/>
        </p:nvGraphicFramePr>
        <p:xfrm>
          <a:off x="6400800" y="4648200"/>
          <a:ext cx="2089150" cy="814388"/>
        </p:xfrm>
        <a:graphic>
          <a:graphicData uri="http://schemas.openxmlformats.org/presentationml/2006/ole">
            <mc:AlternateContent xmlns:mc="http://schemas.openxmlformats.org/markup-compatibility/2006">
              <mc:Choice xmlns:v="urn:schemas-microsoft-com:vml" Requires="v">
                <p:oleObj spid="_x0000_s287947" name="Equation" r:id="rId6" imgW="2095200" imgH="838080" progId="Equation.DSMT4">
                  <p:embed/>
                </p:oleObj>
              </mc:Choice>
              <mc:Fallback>
                <p:oleObj name="Equation" r:id="rId6" imgW="2095200" imgH="838080" progId="Equation.DSMT4">
                  <p:embed/>
                  <p:pic>
                    <p:nvPicPr>
                      <p:cNvPr id="0" name="Picture 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0800" y="4648200"/>
                        <a:ext cx="2089150"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11"/>
          <p:cNvPicPr>
            <a:picLocks noChangeAspect="1" noChangeArrowheads="1"/>
          </p:cNvPicPr>
          <p:nvPr/>
        </p:nvPicPr>
        <p:blipFill>
          <a:blip r:embed="rId8" cstate="print"/>
          <a:srcRect/>
          <a:stretch>
            <a:fillRect/>
          </a:stretch>
        </p:blipFill>
        <p:spPr bwMode="auto">
          <a:xfrm>
            <a:off x="6705600" y="304800"/>
            <a:ext cx="2286000" cy="1044575"/>
          </a:xfrm>
          <a:prstGeom prst="rect">
            <a:avLst/>
          </a:prstGeom>
          <a:noFill/>
          <a:ln w="12700">
            <a:noFill/>
            <a:miter lim="800000"/>
            <a:headEnd type="none" w="lg" len="med"/>
            <a:tailEnd type="none" w="lg" len="med"/>
          </a:ln>
          <a:effectLst/>
        </p:spPr>
      </p:pic>
      <p:graphicFrame>
        <p:nvGraphicFramePr>
          <p:cNvPr id="287747" name="Object 3">
            <a:hlinkClick r:id="" action="ppaction://ole?verb=0"/>
          </p:cNvPr>
          <p:cNvGraphicFramePr>
            <a:graphicFrameLocks/>
          </p:cNvGraphicFramePr>
          <p:nvPr/>
        </p:nvGraphicFramePr>
        <p:xfrm>
          <a:off x="6019800" y="5715000"/>
          <a:ext cx="2895600" cy="896938"/>
        </p:xfrm>
        <a:graphic>
          <a:graphicData uri="http://schemas.openxmlformats.org/presentationml/2006/ole">
            <mc:AlternateContent xmlns:mc="http://schemas.openxmlformats.org/markup-compatibility/2006">
              <mc:Choice xmlns:v="urn:schemas-microsoft-com:vml" Requires="v">
                <p:oleObj spid="_x0000_s287948" name="Equation" r:id="rId9" imgW="2908080" imgH="927000" progId="Equation.DSMT4">
                  <p:embed/>
                </p:oleObj>
              </mc:Choice>
              <mc:Fallback>
                <p:oleObj name="Equation" r:id="rId9" imgW="2908080" imgH="927000" progId="Equation.DSMT4">
                  <p:embed/>
                  <p:pic>
                    <p:nvPicPr>
                      <p:cNvPr id="0" name="Picture 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9800" y="5715000"/>
                        <a:ext cx="2895600" cy="89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smtClean="0"/>
              <a:t>Hydraulic Conclusions</a:t>
            </a:r>
            <a:endParaRPr lang="en-US" dirty="0"/>
          </a:p>
        </p:txBody>
      </p:sp>
      <p:sp>
        <p:nvSpPr>
          <p:cNvPr id="70659" name="Rectangle 3"/>
          <p:cNvSpPr>
            <a:spLocks noGrp="1" noChangeArrowheads="1"/>
          </p:cNvSpPr>
          <p:nvPr>
            <p:ph idx="1"/>
          </p:nvPr>
        </p:nvSpPr>
        <p:spPr>
          <a:xfrm>
            <a:off x="685800" y="1981200"/>
            <a:ext cx="7772400" cy="4572000"/>
          </a:xfrm>
        </p:spPr>
        <p:txBody>
          <a:bodyPr/>
          <a:lstStyle/>
          <a:p>
            <a:r>
              <a:rPr lang="en-US" sz="2600" dirty="0" smtClean="0"/>
              <a:t>The water level in the flocculator and </a:t>
            </a:r>
            <a:r>
              <a:rPr lang="en-US" sz="2600" dirty="0" err="1" smtClean="0"/>
              <a:t>sedimentor</a:t>
            </a:r>
            <a:r>
              <a:rPr lang="en-US" sz="2600" dirty="0" smtClean="0"/>
              <a:t> is set by the settled water weir</a:t>
            </a:r>
          </a:p>
          <a:p>
            <a:r>
              <a:rPr lang="en-US" sz="2600" dirty="0" smtClean="0"/>
              <a:t>The most significant head loss in the sedimentation tank is the orifices in the effluent manifold</a:t>
            </a:r>
          </a:p>
          <a:p>
            <a:r>
              <a:rPr lang="en-US" sz="2600" dirty="0" smtClean="0"/>
              <a:t>The entrance tank water level is significantly higher than the flocculator due to head loss in the LFOM </a:t>
            </a:r>
          </a:p>
          <a:p>
            <a:r>
              <a:rPr lang="en-US" sz="2600" dirty="0" smtClean="0"/>
              <a:t>The stock tanks have to be even higher to be able to flow by gravity thru the chemical doser and into the entrance tank.</a:t>
            </a:r>
            <a:endParaRPr lang="en-US" sz="2600"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50" name="Text Box 82"/>
          <p:cNvSpPr txBox="1">
            <a:spLocks noChangeArrowheads="1"/>
          </p:cNvSpPr>
          <p:nvPr/>
        </p:nvSpPr>
        <p:spPr bwMode="auto">
          <a:xfrm>
            <a:off x="0" y="0"/>
            <a:ext cx="253054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3600" b="1" dirty="0" smtClean="0"/>
              <a:t>How does flow divide between layers?</a:t>
            </a:r>
            <a:endParaRPr lang="en-US" sz="3600" b="1" dirty="0"/>
          </a:p>
        </p:txBody>
      </p:sp>
      <p:sp>
        <p:nvSpPr>
          <p:cNvPr id="7251" name="Text Box 83"/>
          <p:cNvSpPr txBox="1">
            <a:spLocks noChangeArrowheads="1"/>
          </p:cNvSpPr>
          <p:nvPr/>
        </p:nvSpPr>
        <p:spPr bwMode="auto">
          <a:xfrm>
            <a:off x="3886200" y="232900"/>
            <a:ext cx="838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800" dirty="0"/>
              <a:t>Outlet box</a:t>
            </a:r>
          </a:p>
        </p:txBody>
      </p:sp>
      <p:sp>
        <p:nvSpPr>
          <p:cNvPr id="129" name="TextBox 128"/>
          <p:cNvSpPr txBox="1"/>
          <p:nvPr/>
        </p:nvSpPr>
        <p:spPr>
          <a:xfrm>
            <a:off x="6964472" y="814192"/>
            <a:ext cx="1766170" cy="830997"/>
          </a:xfrm>
          <a:prstGeom prst="rect">
            <a:avLst/>
          </a:prstGeom>
          <a:noFill/>
        </p:spPr>
        <p:txBody>
          <a:bodyPr wrap="square" rtlCol="0">
            <a:spAutoFit/>
          </a:bodyPr>
          <a:lstStyle/>
          <a:p>
            <a:r>
              <a:rPr lang="en-US" sz="2400" b="0" dirty="0"/>
              <a:t>Total filter head loss</a:t>
            </a:r>
          </a:p>
        </p:txBody>
      </p:sp>
      <p:sp>
        <p:nvSpPr>
          <p:cNvPr id="130" name="TextBox 129"/>
          <p:cNvSpPr txBox="1"/>
          <p:nvPr/>
        </p:nvSpPr>
        <p:spPr>
          <a:xfrm>
            <a:off x="6926893" y="0"/>
            <a:ext cx="2217107" cy="830997"/>
          </a:xfrm>
          <a:prstGeom prst="rect">
            <a:avLst/>
          </a:prstGeom>
          <a:noFill/>
        </p:spPr>
        <p:txBody>
          <a:bodyPr wrap="square" rtlCol="0">
            <a:spAutoFit/>
          </a:bodyPr>
          <a:lstStyle/>
          <a:p>
            <a:r>
              <a:rPr lang="en-US" sz="2400" b="0" dirty="0"/>
              <a:t>Inlet plumbing head loss</a:t>
            </a:r>
          </a:p>
        </p:txBody>
      </p:sp>
      <p:cxnSp>
        <p:nvCxnSpPr>
          <p:cNvPr id="132" name="Straight Arrow Connector 131"/>
          <p:cNvCxnSpPr/>
          <p:nvPr/>
        </p:nvCxnSpPr>
        <p:spPr bwMode="auto">
          <a:xfrm flipH="1">
            <a:off x="6688899" y="479297"/>
            <a:ext cx="237994" cy="498901"/>
          </a:xfrm>
          <a:prstGeom prst="straightConnector1">
            <a:avLst/>
          </a:prstGeom>
          <a:noFill/>
          <a:ln w="12700" cap="flat" cmpd="sng" algn="ctr">
            <a:solidFill>
              <a:schemeClr val="bg2"/>
            </a:solidFill>
            <a:prstDash val="solid"/>
            <a:round/>
            <a:headEnd type="none" w="lg" len="med"/>
            <a:tailEnd type="arrow"/>
          </a:ln>
          <a:effectLst/>
        </p:spPr>
      </p:cxnSp>
      <p:cxnSp>
        <p:nvCxnSpPr>
          <p:cNvPr id="134" name="Straight Arrow Connector 133"/>
          <p:cNvCxnSpPr/>
          <p:nvPr/>
        </p:nvCxnSpPr>
        <p:spPr bwMode="auto">
          <a:xfrm flipH="1">
            <a:off x="3970751" y="727677"/>
            <a:ext cx="62630" cy="475989"/>
          </a:xfrm>
          <a:prstGeom prst="straightConnector1">
            <a:avLst/>
          </a:prstGeom>
          <a:noFill/>
          <a:ln w="12700" cap="flat" cmpd="sng" algn="ctr">
            <a:solidFill>
              <a:schemeClr val="bg2"/>
            </a:solidFill>
            <a:prstDash val="solid"/>
            <a:round/>
            <a:headEnd type="none" w="lg" len="med"/>
            <a:tailEnd type="arrow"/>
          </a:ln>
          <a:effectLst/>
        </p:spPr>
      </p:cxnSp>
      <p:sp>
        <p:nvSpPr>
          <p:cNvPr id="2" name="Rectangle 32"/>
          <p:cNvSpPr/>
          <p:nvPr/>
        </p:nvSpPr>
        <p:spPr>
          <a:xfrm>
            <a:off x="4876800" y="1031358"/>
            <a:ext cx="1262063" cy="3394433"/>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32"/>
          <p:cNvSpPr/>
          <p:nvPr/>
        </p:nvSpPr>
        <p:spPr>
          <a:xfrm>
            <a:off x="3543300" y="1279063"/>
            <a:ext cx="825500" cy="236537"/>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1" name="Rectangle 150"/>
          <p:cNvSpPr>
            <a:spLocks noChangeArrowheads="1"/>
          </p:cNvSpPr>
          <p:nvPr/>
        </p:nvSpPr>
        <p:spPr bwMode="auto">
          <a:xfrm>
            <a:off x="4879975" y="4441666"/>
            <a:ext cx="1262063" cy="2266950"/>
          </a:xfrm>
          <a:prstGeom prst="rect">
            <a:avLst/>
          </a:prstGeom>
          <a:blipFill>
            <a:blip r:embed="rId3" cstate="print"/>
            <a:tile tx="0" ty="0" sx="100000" sy="100000" flip="none" algn="tl"/>
          </a:blip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7182" name="Line 53"/>
          <p:cNvSpPr>
            <a:spLocks noChangeShapeType="1"/>
          </p:cNvSpPr>
          <p:nvPr/>
        </p:nvSpPr>
        <p:spPr bwMode="auto">
          <a:xfrm>
            <a:off x="6427788" y="695077"/>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3" name="Line 54"/>
          <p:cNvSpPr>
            <a:spLocks noChangeShapeType="1"/>
          </p:cNvSpPr>
          <p:nvPr/>
        </p:nvSpPr>
        <p:spPr bwMode="auto">
          <a:xfrm>
            <a:off x="6511925" y="695077"/>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4" name="Line 56"/>
          <p:cNvSpPr>
            <a:spLocks noChangeShapeType="1"/>
          </p:cNvSpPr>
          <p:nvPr/>
        </p:nvSpPr>
        <p:spPr bwMode="auto">
          <a:xfrm>
            <a:off x="6443663" y="280739"/>
            <a:ext cx="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5" name="Line 57"/>
          <p:cNvSpPr>
            <a:spLocks noChangeShapeType="1"/>
          </p:cNvSpPr>
          <p:nvPr/>
        </p:nvSpPr>
        <p:spPr bwMode="auto">
          <a:xfrm>
            <a:off x="6527800" y="280739"/>
            <a:ext cx="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6" name="Oval 55"/>
          <p:cNvSpPr>
            <a:spLocks noChangeArrowheads="1"/>
          </p:cNvSpPr>
          <p:nvPr/>
        </p:nvSpPr>
        <p:spPr bwMode="auto">
          <a:xfrm rot="5400000">
            <a:off x="6333331" y="484734"/>
            <a:ext cx="269875" cy="246062"/>
          </a:xfrm>
          <a:prstGeom prst="ellipse">
            <a:avLst/>
          </a:prstGeom>
          <a:solidFill>
            <a:schemeClr val="bg1"/>
          </a:solidFill>
          <a:ln w="9525">
            <a:solidFill>
              <a:schemeClr val="tx1"/>
            </a:solidFill>
            <a:round/>
            <a:headEnd/>
            <a:tailEnd/>
          </a:ln>
        </p:spPr>
        <p:txBody>
          <a:bodyPr rot="10800000" vert="eaVert" wrap="none" anchor="ctr"/>
          <a:lstStyle/>
          <a:p>
            <a:pPr eaLnBrk="1" hangingPunct="1"/>
            <a:endParaRPr lang="en-US">
              <a:latin typeface="Calibri" pitchFamily="34" charset="0"/>
            </a:endParaRPr>
          </a:p>
        </p:txBody>
      </p:sp>
      <p:sp>
        <p:nvSpPr>
          <p:cNvPr id="7187" name="Line 58"/>
          <p:cNvSpPr>
            <a:spLocks noChangeShapeType="1"/>
          </p:cNvSpPr>
          <p:nvPr/>
        </p:nvSpPr>
        <p:spPr bwMode="auto">
          <a:xfrm rot="5400000" flipH="1">
            <a:off x="6469062" y="447427"/>
            <a:ext cx="3175" cy="234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8" name="Line 59"/>
          <p:cNvSpPr>
            <a:spLocks noChangeShapeType="1"/>
          </p:cNvSpPr>
          <p:nvPr/>
        </p:nvSpPr>
        <p:spPr bwMode="auto">
          <a:xfrm rot="5400000" flipH="1">
            <a:off x="6466681" y="538708"/>
            <a:ext cx="3175" cy="2365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 name="Can 78"/>
          <p:cNvSpPr>
            <a:spLocks noChangeArrowheads="1"/>
          </p:cNvSpPr>
          <p:nvPr/>
        </p:nvSpPr>
        <p:spPr bwMode="auto">
          <a:xfrm rot="5400000">
            <a:off x="5453063" y="4194016"/>
            <a:ext cx="74612" cy="1227138"/>
          </a:xfrm>
          <a:prstGeom prst="can">
            <a:avLst>
              <a:gd name="adj" fmla="val 40584"/>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3" name="Rectangle 32"/>
          <p:cNvSpPr/>
          <p:nvPr/>
        </p:nvSpPr>
        <p:spPr>
          <a:xfrm>
            <a:off x="2590800" y="964738"/>
            <a:ext cx="952500" cy="550862"/>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Can 78"/>
          <p:cNvSpPr>
            <a:spLocks noChangeArrowheads="1"/>
          </p:cNvSpPr>
          <p:nvPr/>
        </p:nvSpPr>
        <p:spPr bwMode="auto">
          <a:xfrm rot="5400000">
            <a:off x="5453856" y="4925060"/>
            <a:ext cx="73025" cy="1227138"/>
          </a:xfrm>
          <a:prstGeom prst="can">
            <a:avLst>
              <a:gd name="adj" fmla="val 41466"/>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7" name="Can 78"/>
          <p:cNvSpPr>
            <a:spLocks noChangeArrowheads="1"/>
          </p:cNvSpPr>
          <p:nvPr/>
        </p:nvSpPr>
        <p:spPr bwMode="auto">
          <a:xfrm rot="5400000">
            <a:off x="5453856" y="5326698"/>
            <a:ext cx="73025" cy="1227138"/>
          </a:xfrm>
          <a:prstGeom prst="can">
            <a:avLst>
              <a:gd name="adj" fmla="val 41466"/>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9" name="Can 78"/>
          <p:cNvSpPr>
            <a:spLocks noChangeArrowheads="1"/>
          </p:cNvSpPr>
          <p:nvPr/>
        </p:nvSpPr>
        <p:spPr bwMode="auto">
          <a:xfrm rot="5400000">
            <a:off x="5453063" y="6057741"/>
            <a:ext cx="74612" cy="1227138"/>
          </a:xfrm>
          <a:prstGeom prst="can">
            <a:avLst>
              <a:gd name="adj" fmla="val 40584"/>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22" name="Can 78"/>
          <p:cNvSpPr>
            <a:spLocks noChangeArrowheads="1"/>
          </p:cNvSpPr>
          <p:nvPr/>
        </p:nvSpPr>
        <p:spPr bwMode="auto">
          <a:xfrm rot="5400000">
            <a:off x="5453063" y="3854291"/>
            <a:ext cx="74612" cy="1227138"/>
          </a:xfrm>
          <a:prstGeom prst="can">
            <a:avLst>
              <a:gd name="adj" fmla="val 40584"/>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23" name="Can 78"/>
          <p:cNvSpPr>
            <a:spLocks noChangeArrowheads="1"/>
          </p:cNvSpPr>
          <p:nvPr/>
        </p:nvSpPr>
        <p:spPr bwMode="auto">
          <a:xfrm rot="5400000">
            <a:off x="5453856" y="4547235"/>
            <a:ext cx="73025" cy="1227138"/>
          </a:xfrm>
          <a:prstGeom prst="can">
            <a:avLst>
              <a:gd name="adj" fmla="val 41466"/>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24" name="Can 78"/>
          <p:cNvSpPr>
            <a:spLocks noChangeArrowheads="1"/>
          </p:cNvSpPr>
          <p:nvPr/>
        </p:nvSpPr>
        <p:spPr bwMode="auto">
          <a:xfrm rot="5400000">
            <a:off x="5453063" y="5679916"/>
            <a:ext cx="74612" cy="1227138"/>
          </a:xfrm>
          <a:prstGeom prst="can">
            <a:avLst>
              <a:gd name="adj" fmla="val 40584"/>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7248" name="Line 80"/>
          <p:cNvSpPr>
            <a:spLocks noChangeShapeType="1"/>
          </p:cNvSpPr>
          <p:nvPr/>
        </p:nvSpPr>
        <p:spPr bwMode="auto">
          <a:xfrm>
            <a:off x="4572000" y="1375900"/>
            <a:ext cx="228600" cy="3048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 name="Down Arrow 67"/>
          <p:cNvSpPr>
            <a:spLocks noChangeArrowheads="1"/>
          </p:cNvSpPr>
          <p:nvPr/>
        </p:nvSpPr>
        <p:spPr bwMode="auto">
          <a:xfrm rot="10800000">
            <a:off x="5413375" y="4886166"/>
            <a:ext cx="204788" cy="185738"/>
          </a:xfrm>
          <a:prstGeom prst="downArrow">
            <a:avLst>
              <a:gd name="adj1" fmla="val 50000"/>
              <a:gd name="adj2" fmla="val 50000"/>
            </a:avLst>
          </a:prstGeom>
          <a:solidFill>
            <a:srgbClr val="3333FF"/>
          </a:solidFill>
          <a:ln w="25400" algn="ctr">
            <a:solidFill>
              <a:srgbClr val="89A4A7"/>
            </a:solidFill>
            <a:miter lim="800000"/>
            <a:headEnd/>
            <a:tailEnd/>
          </a:ln>
        </p:spPr>
        <p:txBody>
          <a:bodyPr rot="10800000"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4340" name="Down Arrow 67"/>
          <p:cNvSpPr>
            <a:spLocks noChangeArrowheads="1"/>
          </p:cNvSpPr>
          <p:nvPr/>
        </p:nvSpPr>
        <p:spPr bwMode="auto">
          <a:xfrm rot="10800000">
            <a:off x="5410200" y="5627529"/>
            <a:ext cx="204788" cy="185737"/>
          </a:xfrm>
          <a:prstGeom prst="downArrow">
            <a:avLst>
              <a:gd name="adj1" fmla="val 50000"/>
              <a:gd name="adj2" fmla="val 50000"/>
            </a:avLst>
          </a:prstGeom>
          <a:solidFill>
            <a:srgbClr val="3333FF"/>
          </a:solidFill>
          <a:ln w="25400" algn="ctr">
            <a:solidFill>
              <a:srgbClr val="89A4A7"/>
            </a:solidFill>
            <a:miter lim="800000"/>
            <a:headEnd/>
            <a:tailEnd/>
          </a:ln>
        </p:spPr>
        <p:txBody>
          <a:bodyPr rot="10800000"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4341" name="Down Arrow 67"/>
          <p:cNvSpPr>
            <a:spLocks noChangeArrowheads="1"/>
          </p:cNvSpPr>
          <p:nvPr/>
        </p:nvSpPr>
        <p:spPr bwMode="auto">
          <a:xfrm rot="10800000">
            <a:off x="5410200" y="6389529"/>
            <a:ext cx="204788" cy="185737"/>
          </a:xfrm>
          <a:prstGeom prst="downArrow">
            <a:avLst>
              <a:gd name="adj1" fmla="val 50000"/>
              <a:gd name="adj2" fmla="val 50000"/>
            </a:avLst>
          </a:prstGeom>
          <a:solidFill>
            <a:srgbClr val="3333FF"/>
          </a:solidFill>
          <a:ln w="25400" algn="ctr">
            <a:solidFill>
              <a:srgbClr val="89A4A7"/>
            </a:solidFill>
            <a:miter lim="800000"/>
            <a:headEnd/>
            <a:tailEnd/>
          </a:ln>
        </p:spPr>
        <p:txBody>
          <a:bodyPr rot="10800000"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4342" name="Down Arrow 67"/>
          <p:cNvSpPr>
            <a:spLocks noChangeArrowheads="1"/>
          </p:cNvSpPr>
          <p:nvPr/>
        </p:nvSpPr>
        <p:spPr bwMode="auto">
          <a:xfrm>
            <a:off x="5413375" y="4544854"/>
            <a:ext cx="204788" cy="185737"/>
          </a:xfrm>
          <a:prstGeom prst="downArrow">
            <a:avLst>
              <a:gd name="adj1" fmla="val 50000"/>
              <a:gd name="adj2" fmla="val 50000"/>
            </a:avLst>
          </a:prstGeom>
          <a:solidFill>
            <a:srgbClr val="558ED5"/>
          </a:solidFill>
          <a:ln w="25400" algn="ctr">
            <a:solidFill>
              <a:srgbClr val="89A4A7"/>
            </a:solidFill>
            <a:miter lim="800000"/>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4343" name="Down Arrow 67"/>
          <p:cNvSpPr>
            <a:spLocks noChangeArrowheads="1"/>
          </p:cNvSpPr>
          <p:nvPr/>
        </p:nvSpPr>
        <p:spPr bwMode="auto">
          <a:xfrm>
            <a:off x="5405438" y="5265579"/>
            <a:ext cx="204787" cy="185737"/>
          </a:xfrm>
          <a:prstGeom prst="downArrow">
            <a:avLst>
              <a:gd name="adj1" fmla="val 50000"/>
              <a:gd name="adj2" fmla="val 50000"/>
            </a:avLst>
          </a:prstGeom>
          <a:solidFill>
            <a:srgbClr val="558ED5"/>
          </a:solidFill>
          <a:ln w="25400" algn="ctr">
            <a:solidFill>
              <a:srgbClr val="89A4A7"/>
            </a:solidFill>
            <a:miter lim="800000"/>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4344" name="Down Arrow 67"/>
          <p:cNvSpPr>
            <a:spLocks noChangeArrowheads="1"/>
          </p:cNvSpPr>
          <p:nvPr/>
        </p:nvSpPr>
        <p:spPr bwMode="auto">
          <a:xfrm>
            <a:off x="5411788" y="6025991"/>
            <a:ext cx="204787" cy="185738"/>
          </a:xfrm>
          <a:prstGeom prst="downArrow">
            <a:avLst>
              <a:gd name="adj1" fmla="val 50000"/>
              <a:gd name="adj2" fmla="val 50000"/>
            </a:avLst>
          </a:prstGeom>
          <a:solidFill>
            <a:srgbClr val="558ED5"/>
          </a:solidFill>
          <a:ln w="25400" algn="ctr">
            <a:solidFill>
              <a:srgbClr val="89A4A7"/>
            </a:solidFill>
            <a:miter lim="800000"/>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95" name="Rectangle 94"/>
          <p:cNvSpPr/>
          <p:nvPr/>
        </p:nvSpPr>
        <p:spPr bwMode="auto">
          <a:xfrm>
            <a:off x="5531325" y="1265274"/>
            <a:ext cx="93298" cy="2600924"/>
          </a:xfrm>
          <a:prstGeom prst="rect">
            <a:avLst/>
          </a:prstGeom>
          <a:solidFill>
            <a:schemeClr val="accent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6" name="Block Arc 44"/>
          <p:cNvSpPr>
            <a:spLocks/>
          </p:cNvSpPr>
          <p:nvPr/>
        </p:nvSpPr>
        <p:spPr bwMode="auto">
          <a:xfrm>
            <a:off x="5521166" y="1039564"/>
            <a:ext cx="441325" cy="442913"/>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bg1"/>
          </a:solidFill>
          <a:ln w="12700" cap="flat" cmpd="sng" algn="ctr">
            <a:solidFill>
              <a:schemeClr val="tx1"/>
            </a:solidFill>
            <a:prstDash val="solid"/>
            <a:round/>
            <a:headEnd type="none" w="lg" len="med"/>
            <a:tailEnd type="none" w="lg" len="med"/>
          </a:ln>
        </p:spPr>
        <p:txBody>
          <a:bodyPr anchor="ctr">
            <a:spAutoFit/>
          </a:bodyPr>
          <a:lstStyle/>
          <a:p>
            <a:endParaRPr lang="en-US"/>
          </a:p>
        </p:txBody>
      </p:sp>
      <p:grpSp>
        <p:nvGrpSpPr>
          <p:cNvPr id="65" name="Group 329"/>
          <p:cNvGrpSpPr>
            <a:grpSpLocks/>
          </p:cNvGrpSpPr>
          <p:nvPr/>
        </p:nvGrpSpPr>
        <p:grpSpPr bwMode="auto">
          <a:xfrm rot="10800000">
            <a:off x="6280150" y="900657"/>
            <a:ext cx="255588" cy="376238"/>
            <a:chOff x="1440" y="3168"/>
            <a:chExt cx="192" cy="288"/>
          </a:xfrm>
        </p:grpSpPr>
        <p:sp>
          <p:nvSpPr>
            <p:cNvPr id="99" name="Rectangle 330"/>
            <p:cNvSpPr>
              <a:spLocks noChangeArrowheads="1"/>
            </p:cNvSpPr>
            <p:nvPr/>
          </p:nvSpPr>
          <p:spPr bwMode="auto">
            <a:xfrm>
              <a:off x="1440" y="3168"/>
              <a:ext cx="96" cy="288"/>
            </a:xfrm>
            <a:prstGeom prst="rect">
              <a:avLst/>
            </a:prstGeom>
            <a:solidFill>
              <a:schemeClr val="bg1"/>
            </a:solidFill>
            <a:ln w="12700">
              <a:solidFill>
                <a:schemeClr val="tx1"/>
              </a:solidFill>
              <a:miter lim="800000"/>
              <a:headEnd/>
              <a:tailEnd/>
            </a:ln>
          </p:spPr>
          <p:txBody>
            <a:bodyPr rot="10800000" wrap="none" anchor="ctr"/>
            <a:lstStyle/>
            <a:p>
              <a:pPr algn="ctr" eaLnBrk="1" hangingPunct="1"/>
              <a:endParaRPr lang="en-US">
                <a:latin typeface="Calibri" pitchFamily="34" charset="0"/>
              </a:endParaRPr>
            </a:p>
          </p:txBody>
        </p:sp>
        <p:sp>
          <p:nvSpPr>
            <p:cNvPr id="100" name="Rectangle 331"/>
            <p:cNvSpPr>
              <a:spLocks noChangeArrowheads="1"/>
            </p:cNvSpPr>
            <p:nvPr/>
          </p:nvSpPr>
          <p:spPr bwMode="auto">
            <a:xfrm>
              <a:off x="1536" y="3264"/>
              <a:ext cx="96" cy="96"/>
            </a:xfrm>
            <a:prstGeom prst="rect">
              <a:avLst/>
            </a:prstGeom>
            <a:solidFill>
              <a:schemeClr val="bg1"/>
            </a:solidFill>
            <a:ln w="12700">
              <a:solidFill>
                <a:schemeClr val="tx1"/>
              </a:solidFill>
              <a:miter lim="800000"/>
              <a:headEnd/>
              <a:tailEnd/>
            </a:ln>
          </p:spPr>
          <p:txBody>
            <a:bodyPr rot="10800000" wrap="none" anchor="ctr"/>
            <a:lstStyle/>
            <a:p>
              <a:pPr algn="ctr" eaLnBrk="1" hangingPunct="1"/>
              <a:endParaRPr lang="en-US">
                <a:latin typeface="Calibri" pitchFamily="34" charset="0"/>
              </a:endParaRPr>
            </a:p>
          </p:txBody>
        </p:sp>
      </p:grpSp>
      <p:sp>
        <p:nvSpPr>
          <p:cNvPr id="101" name="Rectangle 100"/>
          <p:cNvSpPr/>
          <p:nvPr/>
        </p:nvSpPr>
        <p:spPr bwMode="auto">
          <a:xfrm>
            <a:off x="4898628" y="3858655"/>
            <a:ext cx="1240235" cy="83345"/>
          </a:xfrm>
          <a:prstGeom prst="rect">
            <a:avLst/>
          </a:prstGeom>
          <a:solidFill>
            <a:schemeClr val="accent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2" name="Rectangle 101"/>
          <p:cNvSpPr/>
          <p:nvPr/>
        </p:nvSpPr>
        <p:spPr bwMode="auto">
          <a:xfrm>
            <a:off x="5741828" y="1047502"/>
            <a:ext cx="538322" cy="9366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4" name="Freeform 67"/>
          <p:cNvSpPr>
            <a:spLocks/>
          </p:cNvSpPr>
          <p:nvPr/>
        </p:nvSpPr>
        <p:spPr bwMode="auto">
          <a:xfrm>
            <a:off x="4320205" y="1300494"/>
            <a:ext cx="190500" cy="63500"/>
          </a:xfrm>
          <a:custGeom>
            <a:avLst/>
            <a:gdLst/>
            <a:ahLst/>
            <a:cxnLst>
              <a:cxn ang="0">
                <a:pos x="0" y="12"/>
              </a:cxn>
              <a:cxn ang="0">
                <a:pos x="90" y="12"/>
              </a:cxn>
              <a:cxn ang="0">
                <a:pos x="168" y="84"/>
              </a:cxn>
            </a:cxnLst>
            <a:rect l="0" t="0" r="r" b="b"/>
            <a:pathLst>
              <a:path w="168" h="84">
                <a:moveTo>
                  <a:pt x="0" y="12"/>
                </a:moveTo>
                <a:cubicBezTo>
                  <a:pt x="31" y="6"/>
                  <a:pt x="62" y="0"/>
                  <a:pt x="90" y="12"/>
                </a:cubicBezTo>
                <a:cubicBezTo>
                  <a:pt x="118" y="24"/>
                  <a:pt x="143" y="54"/>
                  <a:pt x="168" y="84"/>
                </a:cubicBezTo>
              </a:path>
            </a:pathLst>
          </a:custGeom>
          <a:solidFill>
            <a:srgbClr val="3399FF"/>
          </a:solidFill>
          <a:ln w="76200" cmpd="sng">
            <a:solidFill>
              <a:srgbClr val="3399FF"/>
            </a:solidFill>
            <a:round/>
            <a:headEnd/>
            <a:tailEnd/>
          </a:ln>
          <a:effectLst/>
        </p:spPr>
        <p:txBody>
          <a:bodyPr/>
          <a:lstStyle/>
          <a:p>
            <a:endParaRPr lang="en-US"/>
          </a:p>
        </p:txBody>
      </p:sp>
      <p:grpSp>
        <p:nvGrpSpPr>
          <p:cNvPr id="193" name="Group 192"/>
          <p:cNvGrpSpPr/>
          <p:nvPr/>
        </p:nvGrpSpPr>
        <p:grpSpPr>
          <a:xfrm>
            <a:off x="6424801" y="1254642"/>
            <a:ext cx="784525" cy="5510014"/>
            <a:chOff x="6424801" y="1254642"/>
            <a:chExt cx="784525" cy="5510014"/>
          </a:xfrm>
        </p:grpSpPr>
        <p:sp>
          <p:nvSpPr>
            <p:cNvPr id="106" name="Rectangle 105"/>
            <p:cNvSpPr/>
            <p:nvPr/>
          </p:nvSpPr>
          <p:spPr bwMode="auto">
            <a:xfrm>
              <a:off x="6426569" y="1254642"/>
              <a:ext cx="91189" cy="5220586"/>
            </a:xfrm>
            <a:prstGeom prst="rect">
              <a:avLst/>
            </a:prstGeom>
            <a:solidFill>
              <a:srgbClr val="3399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9" name="Rectangle 108"/>
            <p:cNvSpPr/>
            <p:nvPr/>
          </p:nvSpPr>
          <p:spPr bwMode="auto">
            <a:xfrm>
              <a:off x="6758432" y="3936752"/>
              <a:ext cx="91440" cy="2549108"/>
            </a:xfrm>
            <a:prstGeom prst="rect">
              <a:avLst/>
            </a:prstGeom>
            <a:solidFill>
              <a:srgbClr val="3399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0" name="Block Arc 44"/>
            <p:cNvSpPr>
              <a:spLocks/>
            </p:cNvSpPr>
            <p:nvPr/>
          </p:nvSpPr>
          <p:spPr bwMode="auto">
            <a:xfrm>
              <a:off x="6750334" y="3730615"/>
              <a:ext cx="441325" cy="442913"/>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rgbClr val="3399FF"/>
            </a:solidFill>
            <a:ln w="12700" cap="flat" cmpd="sng" algn="ctr">
              <a:solidFill>
                <a:schemeClr val="tx1"/>
              </a:solidFill>
              <a:prstDash val="solid"/>
              <a:round/>
              <a:headEnd type="none" w="lg" len="med"/>
              <a:tailEnd type="none" w="lg" len="med"/>
            </a:ln>
          </p:spPr>
          <p:txBody>
            <a:bodyPr anchor="ctr">
              <a:spAutoFit/>
            </a:bodyPr>
            <a:lstStyle/>
            <a:p>
              <a:endParaRPr lang="en-US"/>
            </a:p>
          </p:txBody>
        </p:sp>
        <p:grpSp>
          <p:nvGrpSpPr>
            <p:cNvPr id="192" name="Group 191"/>
            <p:cNvGrpSpPr/>
            <p:nvPr/>
          </p:nvGrpSpPr>
          <p:grpSpPr>
            <a:xfrm>
              <a:off x="6424801" y="6257420"/>
              <a:ext cx="784525" cy="507236"/>
              <a:chOff x="6424801" y="5321716"/>
              <a:chExt cx="784525" cy="507236"/>
            </a:xfrm>
          </p:grpSpPr>
          <p:grpSp>
            <p:nvGrpSpPr>
              <p:cNvPr id="98" name="Group 99"/>
              <p:cNvGrpSpPr/>
              <p:nvPr/>
            </p:nvGrpSpPr>
            <p:grpSpPr>
              <a:xfrm rot="5400000">
                <a:off x="6693428" y="5487856"/>
                <a:ext cx="223645" cy="336234"/>
                <a:chOff x="6280150" y="1319213"/>
                <a:chExt cx="255588" cy="376238"/>
              </a:xfrm>
            </p:grpSpPr>
            <p:sp>
              <p:nvSpPr>
                <p:cNvPr id="115" name="Rectangle 330"/>
                <p:cNvSpPr>
                  <a:spLocks noChangeArrowheads="1"/>
                </p:cNvSpPr>
                <p:nvPr/>
              </p:nvSpPr>
              <p:spPr bwMode="auto">
                <a:xfrm rot="10800000">
                  <a:off x="6407944" y="1319213"/>
                  <a:ext cx="127794" cy="376238"/>
                </a:xfrm>
                <a:prstGeom prst="rect">
                  <a:avLst/>
                </a:prstGeom>
                <a:solidFill>
                  <a:srgbClr val="3399FF"/>
                </a:solidFill>
                <a:ln w="12700">
                  <a:solidFill>
                    <a:schemeClr val="tx1"/>
                  </a:solidFill>
                  <a:miter lim="800000"/>
                  <a:headEnd/>
                  <a:tailEnd/>
                </a:ln>
              </p:spPr>
              <p:txBody>
                <a:bodyPr rot="10800000" wrap="none" anchor="ctr"/>
                <a:lstStyle/>
                <a:p>
                  <a:pPr algn="ctr" eaLnBrk="1" hangingPunct="1"/>
                  <a:endParaRPr lang="en-US">
                    <a:latin typeface="Calibri" pitchFamily="34" charset="0"/>
                  </a:endParaRPr>
                </a:p>
              </p:txBody>
            </p:sp>
            <p:sp>
              <p:nvSpPr>
                <p:cNvPr id="116" name="Rectangle 331"/>
                <p:cNvSpPr>
                  <a:spLocks noChangeArrowheads="1"/>
                </p:cNvSpPr>
                <p:nvPr/>
              </p:nvSpPr>
              <p:spPr bwMode="auto">
                <a:xfrm rot="10800000">
                  <a:off x="6280150" y="1444626"/>
                  <a:ext cx="127794" cy="125413"/>
                </a:xfrm>
                <a:prstGeom prst="rect">
                  <a:avLst/>
                </a:prstGeom>
                <a:solidFill>
                  <a:srgbClr val="3399FF"/>
                </a:solidFill>
                <a:ln w="12700">
                  <a:solidFill>
                    <a:schemeClr val="tx1"/>
                  </a:solidFill>
                  <a:miter lim="800000"/>
                  <a:headEnd/>
                  <a:tailEnd/>
                </a:ln>
              </p:spPr>
              <p:txBody>
                <a:bodyPr rot="10800000" wrap="none" anchor="ctr"/>
                <a:lstStyle/>
                <a:p>
                  <a:pPr algn="ctr" eaLnBrk="1" hangingPunct="1"/>
                  <a:endParaRPr lang="en-US">
                    <a:latin typeface="Calibri" pitchFamily="34" charset="0"/>
                  </a:endParaRPr>
                </a:p>
              </p:txBody>
            </p:sp>
          </p:grpSp>
          <p:sp>
            <p:nvSpPr>
              <p:cNvPr id="108" name="Block Arc 44"/>
              <p:cNvSpPr>
                <a:spLocks/>
              </p:cNvSpPr>
              <p:nvPr/>
            </p:nvSpPr>
            <p:spPr bwMode="auto">
              <a:xfrm rot="16200000">
                <a:off x="6425595" y="5320922"/>
                <a:ext cx="441325" cy="442913"/>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rgbClr val="3399FF"/>
              </a:solidFill>
              <a:ln w="12700" cap="flat" cmpd="sng" algn="ctr">
                <a:solidFill>
                  <a:schemeClr val="tx1"/>
                </a:solidFill>
                <a:prstDash val="solid"/>
                <a:round/>
                <a:headEnd type="none" w="lg" len="med"/>
                <a:tailEnd type="none" w="lg" len="med"/>
              </a:ln>
            </p:spPr>
            <p:txBody>
              <a:bodyPr anchor="ctr">
                <a:spAutoFit/>
              </a:bodyPr>
              <a:lstStyle/>
              <a:p>
                <a:endParaRPr lang="en-US"/>
              </a:p>
            </p:txBody>
          </p:sp>
          <p:grpSp>
            <p:nvGrpSpPr>
              <p:cNvPr id="111" name="Group 106"/>
              <p:cNvGrpSpPr/>
              <p:nvPr/>
            </p:nvGrpSpPr>
            <p:grpSpPr>
              <a:xfrm rot="16200000">
                <a:off x="6951357" y="5570983"/>
                <a:ext cx="246063" cy="269875"/>
                <a:chOff x="6346031" y="891382"/>
                <a:chExt cx="246063" cy="269875"/>
              </a:xfrm>
            </p:grpSpPr>
            <p:sp>
              <p:nvSpPr>
                <p:cNvPr id="112" name="Oval 55"/>
                <p:cNvSpPr>
                  <a:spLocks noChangeArrowheads="1"/>
                </p:cNvSpPr>
                <p:nvPr/>
              </p:nvSpPr>
              <p:spPr bwMode="auto">
                <a:xfrm rot="5400000">
                  <a:off x="6334125" y="903288"/>
                  <a:ext cx="269875" cy="246063"/>
                </a:xfrm>
                <a:prstGeom prst="ellipse">
                  <a:avLst/>
                </a:prstGeom>
                <a:solidFill>
                  <a:schemeClr val="bg1"/>
                </a:solidFill>
                <a:ln w="9525">
                  <a:solidFill>
                    <a:schemeClr val="tx1"/>
                  </a:solidFill>
                  <a:round/>
                  <a:headEnd/>
                  <a:tailEnd/>
                </a:ln>
              </p:spPr>
              <p:txBody>
                <a:bodyPr rot="10800000" vert="eaVert" wrap="none" anchor="ctr"/>
                <a:lstStyle/>
                <a:p>
                  <a:pPr eaLnBrk="1" hangingPunct="1"/>
                  <a:endParaRPr lang="en-US">
                    <a:latin typeface="Calibri" pitchFamily="34" charset="0"/>
                  </a:endParaRPr>
                </a:p>
              </p:txBody>
            </p:sp>
            <p:sp>
              <p:nvSpPr>
                <p:cNvPr id="113" name="Line 58"/>
                <p:cNvSpPr>
                  <a:spLocks noChangeShapeType="1"/>
                </p:cNvSpPr>
                <p:nvPr/>
              </p:nvSpPr>
              <p:spPr bwMode="auto">
                <a:xfrm rot="5400000" flipH="1">
                  <a:off x="6469063" y="866775"/>
                  <a:ext cx="3175" cy="234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 name="Line 59"/>
                <p:cNvSpPr>
                  <a:spLocks noChangeShapeType="1"/>
                </p:cNvSpPr>
                <p:nvPr/>
              </p:nvSpPr>
              <p:spPr bwMode="auto">
                <a:xfrm rot="5400000" flipH="1">
                  <a:off x="6467475" y="957263"/>
                  <a:ext cx="3175" cy="2365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sp>
        <p:nvSpPr>
          <p:cNvPr id="118" name="Rectangle 117"/>
          <p:cNvSpPr/>
          <p:nvPr/>
        </p:nvSpPr>
        <p:spPr bwMode="auto">
          <a:xfrm>
            <a:off x="6441280" y="1265275"/>
            <a:ext cx="64008" cy="3675888"/>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121" name="Straight Connector 120"/>
          <p:cNvCxnSpPr/>
          <p:nvPr/>
        </p:nvCxnSpPr>
        <p:spPr bwMode="auto">
          <a:xfrm>
            <a:off x="3519814" y="965672"/>
            <a:ext cx="3206663" cy="0"/>
          </a:xfrm>
          <a:prstGeom prst="line">
            <a:avLst/>
          </a:prstGeom>
          <a:noFill/>
          <a:ln w="12700" cap="flat" cmpd="sng" algn="ctr">
            <a:solidFill>
              <a:schemeClr val="accent2"/>
            </a:solidFill>
            <a:prstDash val="sysDash"/>
            <a:round/>
            <a:headEnd type="none" w="lg" len="med"/>
            <a:tailEnd type="none" w="lg" len="med"/>
          </a:ln>
          <a:effectLst/>
        </p:spPr>
      </p:cxnSp>
      <p:cxnSp>
        <p:nvCxnSpPr>
          <p:cNvPr id="122" name="Straight Connector 121"/>
          <p:cNvCxnSpPr/>
          <p:nvPr/>
        </p:nvCxnSpPr>
        <p:spPr bwMode="auto">
          <a:xfrm>
            <a:off x="3534428" y="1280910"/>
            <a:ext cx="3192049" cy="0"/>
          </a:xfrm>
          <a:prstGeom prst="line">
            <a:avLst/>
          </a:prstGeom>
          <a:noFill/>
          <a:ln w="12700" cap="flat" cmpd="sng" algn="ctr">
            <a:solidFill>
              <a:schemeClr val="accent2"/>
            </a:solidFill>
            <a:prstDash val="sysDash"/>
            <a:round/>
            <a:headEnd type="none" w="lg" len="med"/>
            <a:tailEnd type="none" w="lg" len="med"/>
          </a:ln>
          <a:effectLst/>
        </p:spPr>
      </p:cxnSp>
      <p:cxnSp>
        <p:nvCxnSpPr>
          <p:cNvPr id="123" name="Straight Connector 122"/>
          <p:cNvCxnSpPr/>
          <p:nvPr/>
        </p:nvCxnSpPr>
        <p:spPr bwMode="auto">
          <a:xfrm>
            <a:off x="4901853" y="1019951"/>
            <a:ext cx="1824624" cy="0"/>
          </a:xfrm>
          <a:prstGeom prst="line">
            <a:avLst/>
          </a:prstGeom>
          <a:noFill/>
          <a:ln w="12700" cap="flat" cmpd="sng" algn="ctr">
            <a:solidFill>
              <a:schemeClr val="accent2"/>
            </a:solidFill>
            <a:prstDash val="sysDash"/>
            <a:round/>
            <a:headEnd type="none" w="lg" len="med"/>
            <a:tailEnd type="none" w="lg" len="med"/>
          </a:ln>
          <a:effectLst/>
        </p:spPr>
      </p:cxnSp>
      <p:sp>
        <p:nvSpPr>
          <p:cNvPr id="128" name="Right Brace 127"/>
          <p:cNvSpPr/>
          <p:nvPr/>
        </p:nvSpPr>
        <p:spPr bwMode="auto">
          <a:xfrm>
            <a:off x="6839211" y="953146"/>
            <a:ext cx="100208" cy="338203"/>
          </a:xfrm>
          <a:prstGeom prst="rightBrace">
            <a:avLst/>
          </a:prstGeom>
          <a:no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137" name="Rectangle 169"/>
          <p:cNvSpPr>
            <a:spLocks noChangeArrowheads="1"/>
          </p:cNvSpPr>
          <p:nvPr/>
        </p:nvSpPr>
        <p:spPr bwMode="auto">
          <a:xfrm flipV="1">
            <a:off x="3543300" y="4435695"/>
            <a:ext cx="1322388" cy="63500"/>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38" name="Rectangle 169"/>
          <p:cNvSpPr>
            <a:spLocks noChangeArrowheads="1"/>
          </p:cNvSpPr>
          <p:nvPr/>
        </p:nvSpPr>
        <p:spPr bwMode="auto">
          <a:xfrm flipV="1">
            <a:off x="4051300" y="5507257"/>
            <a:ext cx="825500" cy="61913"/>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39" name="Rectangle 138"/>
          <p:cNvSpPr>
            <a:spLocks noChangeArrowheads="1"/>
          </p:cNvSpPr>
          <p:nvPr/>
        </p:nvSpPr>
        <p:spPr bwMode="auto">
          <a:xfrm flipH="1">
            <a:off x="4144962" y="1562986"/>
            <a:ext cx="64008" cy="3118771"/>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140" name="Rectangle 11"/>
          <p:cNvSpPr>
            <a:spLocks noChangeArrowheads="1"/>
          </p:cNvSpPr>
          <p:nvPr/>
        </p:nvSpPr>
        <p:spPr bwMode="auto">
          <a:xfrm flipH="1">
            <a:off x="3127375" y="1541721"/>
            <a:ext cx="62392" cy="3524212"/>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141" name="Rectangle 11"/>
          <p:cNvSpPr>
            <a:spLocks noChangeArrowheads="1"/>
          </p:cNvSpPr>
          <p:nvPr/>
        </p:nvSpPr>
        <p:spPr bwMode="auto">
          <a:xfrm flipH="1">
            <a:off x="2908299" y="1573619"/>
            <a:ext cx="64008" cy="4219389"/>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142" name="Rectangle 11"/>
          <p:cNvSpPr>
            <a:spLocks noChangeArrowheads="1"/>
          </p:cNvSpPr>
          <p:nvPr/>
        </p:nvSpPr>
        <p:spPr bwMode="auto">
          <a:xfrm flipH="1">
            <a:off x="2668587" y="1520457"/>
            <a:ext cx="63979" cy="4993276"/>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cxnSp>
        <p:nvCxnSpPr>
          <p:cNvPr id="145" name="Straight Connector 144"/>
          <p:cNvCxnSpPr/>
          <p:nvPr/>
        </p:nvCxnSpPr>
        <p:spPr bwMode="auto">
          <a:xfrm>
            <a:off x="2590800" y="1536137"/>
            <a:ext cx="1778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Rectangle 145"/>
          <p:cNvSpPr/>
          <p:nvPr/>
        </p:nvSpPr>
        <p:spPr bwMode="auto">
          <a:xfrm>
            <a:off x="2635250" y="1474224"/>
            <a:ext cx="136525"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7" name="Rectangle 146"/>
          <p:cNvSpPr/>
          <p:nvPr/>
        </p:nvSpPr>
        <p:spPr bwMode="auto">
          <a:xfrm>
            <a:off x="2863850" y="1474224"/>
            <a:ext cx="136525"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8" name="Rectangle 147"/>
          <p:cNvSpPr/>
          <p:nvPr/>
        </p:nvSpPr>
        <p:spPr bwMode="auto">
          <a:xfrm>
            <a:off x="3089275" y="1474224"/>
            <a:ext cx="136525"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149" name="Straight Connector 6"/>
          <p:cNvCxnSpPr>
            <a:cxnSpLocks noChangeShapeType="1"/>
          </p:cNvCxnSpPr>
          <p:nvPr/>
        </p:nvCxnSpPr>
        <p:spPr bwMode="auto">
          <a:xfrm>
            <a:off x="4368800" y="1347224"/>
            <a:ext cx="0" cy="18891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50" name="Rectangle 149"/>
          <p:cNvSpPr/>
          <p:nvPr/>
        </p:nvSpPr>
        <p:spPr bwMode="auto">
          <a:xfrm>
            <a:off x="2908300" y="1021787"/>
            <a:ext cx="61913" cy="45243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2" name="Rectangle 16"/>
          <p:cNvSpPr/>
          <p:nvPr/>
        </p:nvSpPr>
        <p:spPr bwMode="auto">
          <a:xfrm>
            <a:off x="3135313" y="1010674"/>
            <a:ext cx="61913" cy="46355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3" name="Rectangle 152"/>
          <p:cNvSpPr/>
          <p:nvPr/>
        </p:nvSpPr>
        <p:spPr bwMode="auto">
          <a:xfrm>
            <a:off x="3362325" y="1151483"/>
            <a:ext cx="61913" cy="32274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4" name="Rectangle 169"/>
          <p:cNvSpPr>
            <a:spLocks noChangeArrowheads="1"/>
          </p:cNvSpPr>
          <p:nvPr/>
        </p:nvSpPr>
        <p:spPr bwMode="auto">
          <a:xfrm flipV="1">
            <a:off x="2840038" y="6639145"/>
            <a:ext cx="2036763" cy="63500"/>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55" name="Block Arc 44"/>
          <p:cNvSpPr>
            <a:spLocks/>
          </p:cNvSpPr>
          <p:nvPr/>
        </p:nvSpPr>
        <p:spPr bwMode="auto">
          <a:xfrm rot="16200000">
            <a:off x="2647950" y="6278782"/>
            <a:ext cx="438150" cy="446088"/>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56" name="Rectangle 169"/>
          <p:cNvSpPr>
            <a:spLocks noChangeArrowheads="1"/>
          </p:cNvSpPr>
          <p:nvPr/>
        </p:nvSpPr>
        <p:spPr bwMode="auto">
          <a:xfrm flipV="1">
            <a:off x="3098800" y="5905720"/>
            <a:ext cx="1766888" cy="61913"/>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57" name="Block Arc 44"/>
          <p:cNvSpPr>
            <a:spLocks/>
          </p:cNvSpPr>
          <p:nvPr/>
        </p:nvSpPr>
        <p:spPr bwMode="auto">
          <a:xfrm rot="16200000">
            <a:off x="2887663" y="5543770"/>
            <a:ext cx="438150" cy="447675"/>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58" name="Rectangle 169"/>
          <p:cNvSpPr>
            <a:spLocks noChangeArrowheads="1"/>
          </p:cNvSpPr>
          <p:nvPr/>
        </p:nvSpPr>
        <p:spPr bwMode="auto">
          <a:xfrm flipV="1">
            <a:off x="3289300" y="5129432"/>
            <a:ext cx="1576388" cy="61913"/>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59" name="Block Arc 44"/>
          <p:cNvSpPr>
            <a:spLocks/>
          </p:cNvSpPr>
          <p:nvPr/>
        </p:nvSpPr>
        <p:spPr bwMode="auto">
          <a:xfrm rot="16200000">
            <a:off x="3114675" y="4778595"/>
            <a:ext cx="438150" cy="446088"/>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60" name="Rectangle 11"/>
          <p:cNvSpPr>
            <a:spLocks noChangeArrowheads="1"/>
          </p:cNvSpPr>
          <p:nvPr/>
        </p:nvSpPr>
        <p:spPr bwMode="auto">
          <a:xfrm flipH="1">
            <a:off x="3354386" y="1562986"/>
            <a:ext cx="64008" cy="2747297"/>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161" name="Rectangle 160"/>
          <p:cNvSpPr/>
          <p:nvPr/>
        </p:nvSpPr>
        <p:spPr bwMode="auto">
          <a:xfrm>
            <a:off x="3317875" y="1474224"/>
            <a:ext cx="134938"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2" name="Block Arc 44"/>
          <p:cNvSpPr>
            <a:spLocks/>
          </p:cNvSpPr>
          <p:nvPr/>
        </p:nvSpPr>
        <p:spPr bwMode="auto">
          <a:xfrm rot="16200000">
            <a:off x="3336925" y="4076920"/>
            <a:ext cx="438150" cy="446088"/>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63" name="Rectangle 169"/>
          <p:cNvSpPr>
            <a:spLocks noChangeArrowheads="1"/>
          </p:cNvSpPr>
          <p:nvPr/>
        </p:nvSpPr>
        <p:spPr bwMode="auto">
          <a:xfrm flipV="1">
            <a:off x="3830638" y="6261320"/>
            <a:ext cx="1035050" cy="61913"/>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65" name="Rectangle 11"/>
          <p:cNvSpPr>
            <a:spLocks noChangeArrowheads="1"/>
          </p:cNvSpPr>
          <p:nvPr/>
        </p:nvSpPr>
        <p:spPr bwMode="auto">
          <a:xfrm flipH="1">
            <a:off x="3924300" y="1562986"/>
            <a:ext cx="62909" cy="3817272"/>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166" name="Rectangle 11"/>
          <p:cNvSpPr>
            <a:spLocks noChangeArrowheads="1"/>
          </p:cNvSpPr>
          <p:nvPr/>
        </p:nvSpPr>
        <p:spPr bwMode="auto">
          <a:xfrm flipH="1">
            <a:off x="3673474" y="1552353"/>
            <a:ext cx="64008" cy="4683567"/>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167" name="Block Arc 44"/>
          <p:cNvSpPr>
            <a:spLocks/>
          </p:cNvSpPr>
          <p:nvPr/>
        </p:nvSpPr>
        <p:spPr bwMode="auto">
          <a:xfrm rot="16200000">
            <a:off x="3898900" y="5148482"/>
            <a:ext cx="438150" cy="447675"/>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68" name="Rectangle 169"/>
          <p:cNvSpPr>
            <a:spLocks noChangeArrowheads="1"/>
          </p:cNvSpPr>
          <p:nvPr/>
        </p:nvSpPr>
        <p:spPr bwMode="auto">
          <a:xfrm flipV="1">
            <a:off x="4241800" y="4781770"/>
            <a:ext cx="635000" cy="61913"/>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69" name="Block Arc 44"/>
          <p:cNvSpPr>
            <a:spLocks/>
          </p:cNvSpPr>
          <p:nvPr/>
        </p:nvSpPr>
        <p:spPr bwMode="auto">
          <a:xfrm rot="16200000">
            <a:off x="4141788" y="4430932"/>
            <a:ext cx="438150" cy="447675"/>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70" name="Block Arc 44"/>
          <p:cNvSpPr>
            <a:spLocks/>
          </p:cNvSpPr>
          <p:nvPr/>
        </p:nvSpPr>
        <p:spPr bwMode="auto">
          <a:xfrm rot="16200000">
            <a:off x="3640138" y="5913657"/>
            <a:ext cx="438150" cy="446088"/>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71" name="Rectangle 14"/>
          <p:cNvSpPr/>
          <p:nvPr/>
        </p:nvSpPr>
        <p:spPr bwMode="auto">
          <a:xfrm>
            <a:off x="3638550" y="1472637"/>
            <a:ext cx="142875"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2" name="Rectangle 17"/>
          <p:cNvSpPr/>
          <p:nvPr/>
        </p:nvSpPr>
        <p:spPr bwMode="auto">
          <a:xfrm>
            <a:off x="3876675" y="1472637"/>
            <a:ext cx="142875"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3" name="Rectangle 20"/>
          <p:cNvSpPr/>
          <p:nvPr/>
        </p:nvSpPr>
        <p:spPr bwMode="auto">
          <a:xfrm>
            <a:off x="4113213" y="1472637"/>
            <a:ext cx="142875"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186" name="Group 185"/>
          <p:cNvGrpSpPr/>
          <p:nvPr/>
        </p:nvGrpSpPr>
        <p:grpSpPr>
          <a:xfrm>
            <a:off x="2590800" y="212655"/>
            <a:ext cx="952500" cy="1316736"/>
            <a:chOff x="2590800" y="545537"/>
            <a:chExt cx="952500" cy="990600"/>
          </a:xfrm>
        </p:grpSpPr>
        <p:cxnSp>
          <p:nvCxnSpPr>
            <p:cNvPr id="144" name="Straight Connector 6"/>
            <p:cNvCxnSpPr>
              <a:cxnSpLocks noChangeShapeType="1"/>
            </p:cNvCxnSpPr>
            <p:nvPr/>
          </p:nvCxnSpPr>
          <p:spPr bwMode="auto">
            <a:xfrm>
              <a:off x="3543300" y="545537"/>
              <a:ext cx="0" cy="9906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76" name="Straight Connector 4"/>
            <p:cNvCxnSpPr>
              <a:cxnSpLocks noChangeShapeType="1"/>
            </p:cNvCxnSpPr>
            <p:nvPr/>
          </p:nvCxnSpPr>
          <p:spPr bwMode="auto">
            <a:xfrm>
              <a:off x="2590800" y="545537"/>
              <a:ext cx="0" cy="9906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grpSp>
      <p:sp>
        <p:nvSpPr>
          <p:cNvPr id="7240" name="Line 72"/>
          <p:cNvSpPr>
            <a:spLocks noChangeShapeType="1"/>
          </p:cNvSpPr>
          <p:nvPr/>
        </p:nvSpPr>
        <p:spPr bwMode="auto">
          <a:xfrm>
            <a:off x="2697902" y="3497878"/>
            <a:ext cx="0"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1" name="Line 73"/>
          <p:cNvSpPr>
            <a:spLocks noChangeShapeType="1"/>
          </p:cNvSpPr>
          <p:nvPr/>
        </p:nvSpPr>
        <p:spPr bwMode="auto">
          <a:xfrm>
            <a:off x="2942377" y="3491528"/>
            <a:ext cx="0"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2" name="Line 74"/>
          <p:cNvSpPr>
            <a:spLocks noChangeShapeType="1"/>
          </p:cNvSpPr>
          <p:nvPr/>
        </p:nvSpPr>
        <p:spPr bwMode="auto">
          <a:xfrm>
            <a:off x="3167802" y="3504228"/>
            <a:ext cx="0"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3" name="Line 75"/>
          <p:cNvSpPr>
            <a:spLocks noChangeShapeType="1"/>
          </p:cNvSpPr>
          <p:nvPr/>
        </p:nvSpPr>
        <p:spPr bwMode="auto">
          <a:xfrm>
            <a:off x="3388465" y="3504228"/>
            <a:ext cx="0"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4" name="Line 76"/>
          <p:cNvSpPr>
            <a:spLocks noChangeShapeType="1"/>
          </p:cNvSpPr>
          <p:nvPr/>
        </p:nvSpPr>
        <p:spPr bwMode="auto">
          <a:xfrm flipV="1">
            <a:off x="3701202" y="3489941"/>
            <a:ext cx="14288"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5" name="Line 77"/>
          <p:cNvSpPr>
            <a:spLocks noChangeShapeType="1"/>
          </p:cNvSpPr>
          <p:nvPr/>
        </p:nvSpPr>
        <p:spPr bwMode="auto">
          <a:xfrm flipV="1">
            <a:off x="3959965" y="3496291"/>
            <a:ext cx="14287"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6" name="Line 78"/>
          <p:cNvSpPr>
            <a:spLocks noChangeShapeType="1"/>
          </p:cNvSpPr>
          <p:nvPr/>
        </p:nvSpPr>
        <p:spPr bwMode="auto">
          <a:xfrm flipV="1">
            <a:off x="4204440" y="3504228"/>
            <a:ext cx="14287"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83" name="Group 182"/>
          <p:cNvGrpSpPr/>
          <p:nvPr/>
        </p:nvGrpSpPr>
        <p:grpSpPr>
          <a:xfrm>
            <a:off x="4876800" y="170124"/>
            <a:ext cx="1270000" cy="6537960"/>
            <a:chOff x="4876800" y="1729007"/>
            <a:chExt cx="1270000" cy="4973638"/>
          </a:xfrm>
        </p:grpSpPr>
        <p:cxnSp>
          <p:nvCxnSpPr>
            <p:cNvPr id="184" name="Straight Connector 4"/>
            <p:cNvCxnSpPr>
              <a:cxnSpLocks noChangeShapeType="1"/>
            </p:cNvCxnSpPr>
            <p:nvPr/>
          </p:nvCxnSpPr>
          <p:spPr bwMode="auto">
            <a:xfrm>
              <a:off x="4876800" y="1729007"/>
              <a:ext cx="0" cy="497363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85" name="Straight Connector 4"/>
            <p:cNvCxnSpPr>
              <a:cxnSpLocks noChangeShapeType="1"/>
            </p:cNvCxnSpPr>
            <p:nvPr/>
          </p:nvCxnSpPr>
          <p:spPr bwMode="auto">
            <a:xfrm>
              <a:off x="6146800" y="1729007"/>
              <a:ext cx="0" cy="497363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grpSp>
      <p:sp>
        <p:nvSpPr>
          <p:cNvPr id="187" name="Rectangle 186"/>
          <p:cNvSpPr/>
          <p:nvPr/>
        </p:nvSpPr>
        <p:spPr bwMode="auto">
          <a:xfrm>
            <a:off x="5542162" y="1205024"/>
            <a:ext cx="73152" cy="100584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188" name="Straight Connector 187"/>
          <p:cNvCxnSpPr/>
          <p:nvPr/>
        </p:nvCxnSpPr>
        <p:spPr bwMode="auto">
          <a:xfrm>
            <a:off x="4902046" y="3559995"/>
            <a:ext cx="2243033" cy="0"/>
          </a:xfrm>
          <a:prstGeom prst="line">
            <a:avLst/>
          </a:prstGeom>
          <a:noFill/>
          <a:ln w="12700" cap="flat" cmpd="sng" algn="ctr">
            <a:solidFill>
              <a:schemeClr val="accent2"/>
            </a:solidFill>
            <a:prstDash val="sysDash"/>
            <a:round/>
            <a:headEnd type="none" w="lg" len="med"/>
            <a:tailEnd type="none" w="lg" len="med"/>
          </a:ln>
          <a:effectLst/>
        </p:spPr>
      </p:cxnSp>
    </p:spTree>
    <p:extLst>
      <p:ext uri="{BB962C8B-B14F-4D97-AF65-F5344CB8AC3E}">
        <p14:creationId xmlns:p14="http://schemas.microsoft.com/office/powerpoint/2010/main" val="94531091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3381375" cy="1143000"/>
          </a:xfrm>
        </p:spPr>
        <p:txBody>
          <a:bodyPr/>
          <a:lstStyle/>
          <a:p>
            <a:r>
              <a:rPr lang="en-US" dirty="0" err="1" smtClean="0"/>
              <a:t>Sed</a:t>
            </a:r>
            <a:r>
              <a:rPr lang="en-US" dirty="0" smtClean="0"/>
              <a:t> Flow </a:t>
            </a:r>
            <a:r>
              <a:rPr lang="en-US" dirty="0"/>
              <a:t>distribution</a:t>
            </a:r>
          </a:p>
        </p:txBody>
      </p:sp>
      <p:pic>
        <p:nvPicPr>
          <p:cNvPr id="1799170" name="Picture 2" descr="https://lh4.googleusercontent.com/-XfsqOrYurk4/U_-MJc8TOZI/AAAAAAAAwfA/yIibXMJkBYc/w665-h886-no/IMG_045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1451" y="-30585"/>
            <a:ext cx="5162550" cy="68885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62830" y="2296123"/>
            <a:ext cx="3200400" cy="369332"/>
          </a:xfrm>
          <a:prstGeom prst="rect">
            <a:avLst/>
          </a:prstGeom>
          <a:noFill/>
        </p:spPr>
        <p:txBody>
          <a:bodyPr wrap="none" rtlCol="0">
            <a:noAutofit/>
          </a:bodyPr>
          <a:lstStyle/>
          <a:p>
            <a:pPr algn="r"/>
            <a:r>
              <a:rPr lang="en-US" sz="1800" dirty="0"/>
              <a:t>Inlet channel</a:t>
            </a:r>
          </a:p>
        </p:txBody>
      </p:sp>
      <p:sp>
        <p:nvSpPr>
          <p:cNvPr id="6" name="TextBox 5"/>
          <p:cNvSpPr txBox="1"/>
          <p:nvPr/>
        </p:nvSpPr>
        <p:spPr>
          <a:xfrm>
            <a:off x="462830" y="3655248"/>
            <a:ext cx="3200400" cy="392877"/>
          </a:xfrm>
          <a:prstGeom prst="rect">
            <a:avLst/>
          </a:prstGeom>
          <a:noFill/>
        </p:spPr>
        <p:txBody>
          <a:bodyPr wrap="square" rtlCol="0">
            <a:noAutofit/>
          </a:bodyPr>
          <a:lstStyle/>
          <a:p>
            <a:pPr algn="r"/>
            <a:r>
              <a:rPr lang="en-US" sz="1800" dirty="0"/>
              <a:t>Settled water outlet channel</a:t>
            </a:r>
          </a:p>
        </p:txBody>
      </p:sp>
      <p:sp>
        <p:nvSpPr>
          <p:cNvPr id="7" name="TextBox 6"/>
          <p:cNvSpPr txBox="1"/>
          <p:nvPr/>
        </p:nvSpPr>
        <p:spPr>
          <a:xfrm>
            <a:off x="462830" y="2659917"/>
            <a:ext cx="3200400" cy="369332"/>
          </a:xfrm>
          <a:prstGeom prst="rect">
            <a:avLst/>
          </a:prstGeom>
          <a:noFill/>
        </p:spPr>
        <p:txBody>
          <a:bodyPr wrap="none" rtlCol="0">
            <a:noAutofit/>
          </a:bodyPr>
          <a:lstStyle/>
          <a:p>
            <a:pPr algn="r"/>
            <a:r>
              <a:rPr lang="en-US" sz="1800" dirty="0"/>
              <a:t>Flocculated water to waste</a:t>
            </a:r>
          </a:p>
        </p:txBody>
      </p:sp>
      <p:sp>
        <p:nvSpPr>
          <p:cNvPr id="8" name="TextBox 7"/>
          <p:cNvSpPr txBox="1"/>
          <p:nvPr/>
        </p:nvSpPr>
        <p:spPr>
          <a:xfrm>
            <a:off x="462830" y="1564542"/>
            <a:ext cx="3200400" cy="646331"/>
          </a:xfrm>
          <a:prstGeom prst="rect">
            <a:avLst/>
          </a:prstGeom>
          <a:noFill/>
        </p:spPr>
        <p:txBody>
          <a:bodyPr wrap="square" rtlCol="0">
            <a:noAutofit/>
          </a:bodyPr>
          <a:lstStyle/>
          <a:p>
            <a:pPr algn="r"/>
            <a:r>
              <a:rPr lang="en-US" sz="1800" dirty="0"/>
              <a:t>Pipe stubs to block </a:t>
            </a:r>
            <a:r>
              <a:rPr lang="en-US" sz="1800" dirty="0" err="1"/>
              <a:t>sed</a:t>
            </a:r>
            <a:r>
              <a:rPr lang="en-US" sz="1800" dirty="0"/>
              <a:t> tank inlet manifolds</a:t>
            </a:r>
          </a:p>
        </p:txBody>
      </p:sp>
      <p:sp>
        <p:nvSpPr>
          <p:cNvPr id="9" name="TextBox 8"/>
          <p:cNvSpPr txBox="1"/>
          <p:nvPr/>
        </p:nvSpPr>
        <p:spPr>
          <a:xfrm>
            <a:off x="462830" y="4598224"/>
            <a:ext cx="3200400" cy="745302"/>
          </a:xfrm>
          <a:prstGeom prst="rect">
            <a:avLst/>
          </a:prstGeom>
          <a:noFill/>
        </p:spPr>
        <p:txBody>
          <a:bodyPr wrap="square" rtlCol="0">
            <a:noAutofit/>
          </a:bodyPr>
          <a:lstStyle/>
          <a:p>
            <a:pPr algn="r"/>
            <a:r>
              <a:rPr lang="en-US" sz="1800" dirty="0"/>
              <a:t>Weir that controls water level in </a:t>
            </a:r>
            <a:r>
              <a:rPr lang="en-US" sz="1800" dirty="0" err="1"/>
              <a:t>sed</a:t>
            </a:r>
            <a:r>
              <a:rPr lang="en-US" sz="1800" dirty="0"/>
              <a:t> tank (and flocculator)</a:t>
            </a:r>
          </a:p>
        </p:txBody>
      </p:sp>
      <p:cxnSp>
        <p:nvCxnSpPr>
          <p:cNvPr id="10" name="Straight Arrow Connector 9"/>
          <p:cNvCxnSpPr>
            <a:stCxn id="8" idx="3"/>
          </p:cNvCxnSpPr>
          <p:nvPr/>
        </p:nvCxnSpPr>
        <p:spPr bwMode="auto">
          <a:xfrm flipV="1">
            <a:off x="3663230" y="342900"/>
            <a:ext cx="699220" cy="154480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13" name="Straight Arrow Connector 12"/>
          <p:cNvCxnSpPr>
            <a:stCxn id="5" idx="3"/>
          </p:cNvCxnSpPr>
          <p:nvPr/>
        </p:nvCxnSpPr>
        <p:spPr bwMode="auto">
          <a:xfrm>
            <a:off x="3663230" y="2480789"/>
            <a:ext cx="1680295"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16" name="Straight Arrow Connector 15"/>
          <p:cNvCxnSpPr>
            <a:stCxn id="7" idx="3"/>
          </p:cNvCxnSpPr>
          <p:nvPr/>
        </p:nvCxnSpPr>
        <p:spPr bwMode="auto">
          <a:xfrm>
            <a:off x="3663230" y="2844583"/>
            <a:ext cx="24708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21" name="Straight Arrow Connector 20"/>
          <p:cNvCxnSpPr>
            <a:stCxn id="6" idx="3"/>
          </p:cNvCxnSpPr>
          <p:nvPr/>
        </p:nvCxnSpPr>
        <p:spPr bwMode="auto">
          <a:xfrm>
            <a:off x="3663230" y="3851687"/>
            <a:ext cx="37662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24" name="Straight Arrow Connector 23"/>
          <p:cNvCxnSpPr>
            <a:stCxn id="9" idx="3"/>
          </p:cNvCxnSpPr>
          <p:nvPr/>
        </p:nvCxnSpPr>
        <p:spPr bwMode="auto">
          <a:xfrm>
            <a:off x="3663230" y="4970875"/>
            <a:ext cx="35757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sp>
        <p:nvSpPr>
          <p:cNvPr id="33" name="TextBox 32"/>
          <p:cNvSpPr txBox="1"/>
          <p:nvPr/>
        </p:nvSpPr>
        <p:spPr>
          <a:xfrm>
            <a:off x="462830" y="3055343"/>
            <a:ext cx="3200400" cy="392877"/>
          </a:xfrm>
          <a:prstGeom prst="rect">
            <a:avLst/>
          </a:prstGeom>
          <a:noFill/>
        </p:spPr>
        <p:txBody>
          <a:bodyPr wrap="square" rtlCol="0">
            <a:noAutofit/>
          </a:bodyPr>
          <a:lstStyle/>
          <a:p>
            <a:pPr algn="r"/>
            <a:r>
              <a:rPr lang="en-US" sz="1800" dirty="0"/>
              <a:t>Sensor access to floc hopper</a:t>
            </a:r>
          </a:p>
        </p:txBody>
      </p:sp>
      <p:cxnSp>
        <p:nvCxnSpPr>
          <p:cNvPr id="34" name="Straight Arrow Connector 33"/>
          <p:cNvCxnSpPr>
            <a:stCxn id="33" idx="3"/>
          </p:cNvCxnSpPr>
          <p:nvPr/>
        </p:nvCxnSpPr>
        <p:spPr bwMode="auto">
          <a:xfrm>
            <a:off x="3663230" y="3251782"/>
            <a:ext cx="367102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sp>
        <p:nvSpPr>
          <p:cNvPr id="3" name="Rectangle 2"/>
          <p:cNvSpPr/>
          <p:nvPr/>
        </p:nvSpPr>
        <p:spPr>
          <a:xfrm>
            <a:off x="273411" y="5623035"/>
            <a:ext cx="3548930" cy="1200329"/>
          </a:xfrm>
          <a:prstGeom prst="rect">
            <a:avLst/>
          </a:prstGeom>
        </p:spPr>
        <p:txBody>
          <a:bodyPr wrap="square">
            <a:spAutoFit/>
          </a:bodyPr>
          <a:lstStyle/>
          <a:p>
            <a:r>
              <a:rPr lang="en-US" sz="1800" dirty="0"/>
              <a:t>Which </a:t>
            </a:r>
            <a:r>
              <a:rPr lang="en-US" sz="1800" dirty="0" err="1"/>
              <a:t>sed</a:t>
            </a:r>
            <a:r>
              <a:rPr lang="en-US" sz="1800" dirty="0"/>
              <a:t> tank will have the highest flow</a:t>
            </a:r>
            <a:r>
              <a:rPr lang="en-US" sz="1800" dirty="0" smtClean="0"/>
              <a:t>?</a:t>
            </a:r>
          </a:p>
          <a:p>
            <a:r>
              <a:rPr lang="en-US" sz="1800" dirty="0" smtClean="0"/>
              <a:t>How could you reduce the difference in flows?</a:t>
            </a:r>
            <a:endParaRPr lang="en-US" sz="1800" dirty="0"/>
          </a:p>
        </p:txBody>
      </p:sp>
    </p:spTree>
    <p:extLst>
      <p:ext uri="{BB962C8B-B14F-4D97-AF65-F5344CB8AC3E}">
        <p14:creationId xmlns:p14="http://schemas.microsoft.com/office/powerpoint/2010/main" val="28138212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Sedimentation tank controls</a:t>
            </a:r>
          </a:p>
        </p:txBody>
      </p:sp>
      <p:pic>
        <p:nvPicPr>
          <p:cNvPr id="680" name="Picture 68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7669" y="2351033"/>
            <a:ext cx="5448324" cy="4143375"/>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722"/>
          <p:cNvSpPr txBox="1">
            <a:spLocks noChangeArrowheads="1"/>
          </p:cNvSpPr>
          <p:nvPr/>
        </p:nvSpPr>
        <p:spPr bwMode="auto">
          <a:xfrm>
            <a:off x="5659789" y="4884900"/>
            <a:ext cx="3217511" cy="3810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Entrance from the flocculator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 name="Straight Arrow Connector 723"/>
          <p:cNvSpPr>
            <a:spLocks noChangeShapeType="1"/>
          </p:cNvSpPr>
          <p:nvPr/>
        </p:nvSpPr>
        <p:spPr bwMode="auto">
          <a:xfrm flipH="1">
            <a:off x="5488291" y="5075402"/>
            <a:ext cx="247701" cy="666593"/>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6" name="Text Box 724"/>
          <p:cNvSpPr txBox="1">
            <a:spLocks noChangeArrowheads="1"/>
          </p:cNvSpPr>
          <p:nvPr/>
        </p:nvSpPr>
        <p:spPr bwMode="auto">
          <a:xfrm>
            <a:off x="1925975" y="2427234"/>
            <a:ext cx="6598899" cy="70481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Weir</a:t>
            </a:r>
            <a:r>
              <a:rPr kumimoji="0" lang="en-US" sz="1800" b="0" i="0" u="none" strike="noStrike" cap="none" normalizeH="0" dirty="0">
                <a:ln>
                  <a:noFill/>
                </a:ln>
                <a:solidFill>
                  <a:schemeClr val="tx1"/>
                </a:solidFill>
                <a:effectLst/>
                <a:latin typeface="Calibri" pitchFamily="34" charset="0"/>
                <a:cs typeface="Arial" pitchFamily="34" charset="0"/>
              </a:rPr>
              <a:t> that maintains the water level in the flocculator when flocculating to waste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7" name="Straight Arrow Connector 725"/>
          <p:cNvSpPr>
            <a:spLocks noChangeShapeType="1"/>
          </p:cNvSpPr>
          <p:nvPr/>
        </p:nvSpPr>
        <p:spPr bwMode="auto">
          <a:xfrm flipH="1">
            <a:off x="1478274" y="2676939"/>
            <a:ext cx="447702" cy="739213"/>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8" name="Text Box 726"/>
          <p:cNvSpPr txBox="1">
            <a:spLocks noChangeArrowheads="1"/>
          </p:cNvSpPr>
          <p:nvPr/>
        </p:nvSpPr>
        <p:spPr bwMode="auto">
          <a:xfrm>
            <a:off x="2773680" y="3170148"/>
            <a:ext cx="5446395" cy="4096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Wall between inlet and outlet channels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9" name="Straight Arrow Connector 732"/>
          <p:cNvSpPr>
            <a:spLocks noChangeShapeType="1"/>
          </p:cNvSpPr>
          <p:nvPr/>
        </p:nvSpPr>
        <p:spPr bwMode="auto">
          <a:xfrm flipH="1">
            <a:off x="2439882" y="3374951"/>
            <a:ext cx="371897" cy="862016"/>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0" name="Text Box 727"/>
          <p:cNvSpPr txBox="1">
            <a:spLocks noChangeArrowheads="1"/>
          </p:cNvSpPr>
          <p:nvPr/>
        </p:nvSpPr>
        <p:spPr bwMode="auto">
          <a:xfrm>
            <a:off x="4802488" y="4369254"/>
            <a:ext cx="3084211" cy="4169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Exit to the filters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1" name="Straight Arrow Connector 728"/>
          <p:cNvSpPr>
            <a:spLocks noChangeShapeType="1"/>
          </p:cNvSpPr>
          <p:nvPr/>
        </p:nvSpPr>
        <p:spPr bwMode="auto">
          <a:xfrm flipH="1">
            <a:off x="3564283" y="4513172"/>
            <a:ext cx="1238205" cy="546110"/>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2" name="Straight Arrow Connector 729"/>
          <p:cNvSpPr>
            <a:spLocks noChangeShapeType="1"/>
          </p:cNvSpPr>
          <p:nvPr/>
        </p:nvSpPr>
        <p:spPr bwMode="auto">
          <a:xfrm>
            <a:off x="4802489" y="4513172"/>
            <a:ext cx="241301" cy="1492327"/>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3" name="Text Box 730"/>
          <p:cNvSpPr txBox="1">
            <a:spLocks noChangeArrowheads="1"/>
          </p:cNvSpPr>
          <p:nvPr/>
        </p:nvSpPr>
        <p:spPr bwMode="auto">
          <a:xfrm>
            <a:off x="3659483" y="3608356"/>
            <a:ext cx="4789191" cy="54101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Exit weir that maintains</a:t>
            </a:r>
            <a:r>
              <a:rPr kumimoji="0" lang="en-US" sz="1800" b="0" i="0" u="none" strike="noStrike" cap="none" normalizeH="0" dirty="0">
                <a:ln>
                  <a:noFill/>
                </a:ln>
                <a:solidFill>
                  <a:schemeClr val="tx1"/>
                </a:solidFill>
                <a:effectLst/>
                <a:latin typeface="Calibri" pitchFamily="34" charset="0"/>
                <a:cs typeface="Arial" pitchFamily="34" charset="0"/>
              </a:rPr>
              <a:t> the water level in the sedimentation tank (and flocculator)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5" name="Straight Arrow Connector 732"/>
          <p:cNvSpPr>
            <a:spLocks noChangeShapeType="1"/>
          </p:cNvSpPr>
          <p:nvPr/>
        </p:nvSpPr>
        <p:spPr bwMode="auto">
          <a:xfrm flipH="1">
            <a:off x="3011830" y="3880759"/>
            <a:ext cx="647653" cy="976991"/>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6" name="Text Box 726"/>
          <p:cNvSpPr txBox="1">
            <a:spLocks noChangeArrowheads="1"/>
          </p:cNvSpPr>
          <p:nvPr/>
        </p:nvSpPr>
        <p:spPr bwMode="auto">
          <a:xfrm>
            <a:off x="1531760" y="1968341"/>
            <a:ext cx="3977063" cy="4096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Drain for flocculated</a:t>
            </a:r>
            <a:r>
              <a:rPr kumimoji="0" lang="en-US" sz="1800" b="0" i="0" u="none" strike="noStrike" cap="none" normalizeH="0" dirty="0">
                <a:ln>
                  <a:noFill/>
                </a:ln>
                <a:solidFill>
                  <a:schemeClr val="tx1"/>
                </a:solidFill>
                <a:effectLst/>
                <a:latin typeface="Calibri" pitchFamily="34" charset="0"/>
                <a:cs typeface="Arial" pitchFamily="34" charset="0"/>
              </a:rPr>
              <a:t> water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7" name="Straight Arrow Connector 725"/>
          <p:cNvSpPr>
            <a:spLocks noChangeShapeType="1"/>
          </p:cNvSpPr>
          <p:nvPr/>
        </p:nvSpPr>
        <p:spPr bwMode="auto">
          <a:xfrm flipH="1">
            <a:off x="906773" y="2173145"/>
            <a:ext cx="671927" cy="739213"/>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5298695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152400" y="228600"/>
            <a:ext cx="8763000" cy="1143000"/>
          </a:xfrm>
          <a:noFill/>
          <a:ln/>
        </p:spPr>
        <p:txBody>
          <a:bodyPr/>
          <a:lstStyle/>
          <a:p>
            <a:r>
              <a:rPr lang="en-US" sz="4000" dirty="0" smtClean="0"/>
              <a:t>How can we make water split equally between several paths in a manifold?</a:t>
            </a:r>
          </a:p>
        </p:txBody>
      </p:sp>
      <p:sp>
        <p:nvSpPr>
          <p:cNvPr id="173082" name="Rectangle 26"/>
          <p:cNvSpPr>
            <a:spLocks noGrp="1" noChangeArrowheads="1"/>
          </p:cNvSpPr>
          <p:nvPr>
            <p:ph idx="1"/>
          </p:nvPr>
        </p:nvSpPr>
        <p:spPr>
          <a:xfrm>
            <a:off x="457200" y="1600200"/>
            <a:ext cx="8229600" cy="2624003"/>
          </a:xfrm>
        </p:spPr>
        <p:txBody>
          <a:bodyPr/>
          <a:lstStyle/>
          <a:p>
            <a:r>
              <a:rPr lang="en-US" sz="2800" dirty="0" smtClean="0"/>
              <a:t>Draw a manifold with ports that you think would give unequal flow. Orifices diameters are uniform.</a:t>
            </a:r>
          </a:p>
          <a:p>
            <a:r>
              <a:rPr lang="en-US" sz="2800" dirty="0" smtClean="0"/>
              <a:t>Draw a manifold with ports that you think would give equal flow</a:t>
            </a:r>
          </a:p>
          <a:p>
            <a:r>
              <a:rPr lang="en-US" sz="2800" dirty="0" smtClean="0"/>
              <a:t>What do you think is important?</a:t>
            </a:r>
            <a:r>
              <a:rPr lang="en-US" sz="2400" dirty="0"/>
              <a:t> </a:t>
            </a:r>
            <a:r>
              <a:rPr lang="en-US" sz="2400" dirty="0" smtClean="0"/>
              <a:t>(pressure, elevation, kinetic energy)</a:t>
            </a:r>
            <a:endParaRPr lang="en-US" sz="2800" dirty="0" smtClean="0"/>
          </a:p>
        </p:txBody>
      </p:sp>
      <p:grpSp>
        <p:nvGrpSpPr>
          <p:cNvPr id="5" name="Group 24"/>
          <p:cNvGrpSpPr>
            <a:grpSpLocks/>
          </p:cNvGrpSpPr>
          <p:nvPr/>
        </p:nvGrpSpPr>
        <p:grpSpPr bwMode="auto">
          <a:xfrm>
            <a:off x="838200" y="5041105"/>
            <a:ext cx="7713663" cy="1727200"/>
            <a:chOff x="2564" y="2924"/>
            <a:chExt cx="2928" cy="1088"/>
          </a:xfrm>
        </p:grpSpPr>
        <p:sp>
          <p:nvSpPr>
            <p:cNvPr id="6"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8" name="Group 26"/>
          <p:cNvGrpSpPr>
            <a:grpSpLocks/>
          </p:cNvGrpSpPr>
          <p:nvPr/>
        </p:nvGrpSpPr>
        <p:grpSpPr bwMode="auto">
          <a:xfrm>
            <a:off x="5645150" y="4599780"/>
            <a:ext cx="658813" cy="717550"/>
            <a:chOff x="6248400" y="4267200"/>
            <a:chExt cx="659199" cy="717550"/>
          </a:xfrm>
        </p:grpSpPr>
        <p:sp>
          <p:nvSpPr>
            <p:cNvPr id="9"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0" name="TextBox 28"/>
            <p:cNvSpPr txBox="1">
              <a:spLocks noChangeArrowheads="1"/>
            </p:cNvSpPr>
            <p:nvPr/>
          </p:nvSpPr>
          <p:spPr bwMode="auto">
            <a:xfrm>
              <a:off x="6248400" y="4267200"/>
              <a:ext cx="659199" cy="519113"/>
            </a:xfrm>
            <a:prstGeom prst="rect">
              <a:avLst/>
            </a:prstGeom>
            <a:noFill/>
            <a:ln w="9525">
              <a:noFill/>
              <a:miter lim="800000"/>
              <a:headEnd/>
              <a:tailEnd/>
            </a:ln>
          </p:spPr>
          <p:txBody>
            <a:bodyPr wrap="none">
              <a:spAutoFit/>
            </a:bodyPr>
            <a:lstStyle/>
            <a:p>
              <a:r>
                <a:rPr lang="en-US"/>
                <a:t>n-1</a:t>
              </a:r>
            </a:p>
          </p:txBody>
        </p:sp>
      </p:grpSp>
      <p:grpSp>
        <p:nvGrpSpPr>
          <p:cNvPr id="11" name="Group 29"/>
          <p:cNvGrpSpPr>
            <a:grpSpLocks/>
          </p:cNvGrpSpPr>
          <p:nvPr/>
        </p:nvGrpSpPr>
        <p:grpSpPr bwMode="auto">
          <a:xfrm>
            <a:off x="3565525" y="4599780"/>
            <a:ext cx="379413" cy="717550"/>
            <a:chOff x="4495800" y="4267200"/>
            <a:chExt cx="379413" cy="717550"/>
          </a:xfrm>
        </p:grpSpPr>
        <p:sp>
          <p:nvSpPr>
            <p:cNvPr id="12"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3" name="TextBox 31"/>
            <p:cNvSpPr txBox="1">
              <a:spLocks noChangeArrowheads="1"/>
            </p:cNvSpPr>
            <p:nvPr/>
          </p:nvSpPr>
          <p:spPr bwMode="auto">
            <a:xfrm>
              <a:off x="4513263" y="4267200"/>
              <a:ext cx="361950" cy="519113"/>
            </a:xfrm>
            <a:prstGeom prst="rect">
              <a:avLst/>
            </a:prstGeom>
            <a:noFill/>
            <a:ln w="9525">
              <a:noFill/>
              <a:miter lim="800000"/>
              <a:headEnd/>
              <a:tailEnd/>
            </a:ln>
          </p:spPr>
          <p:txBody>
            <a:bodyPr wrap="none">
              <a:spAutoFit/>
            </a:bodyPr>
            <a:lstStyle/>
            <a:p>
              <a:r>
                <a:rPr lang="en-US"/>
                <a:t>2</a:t>
              </a:r>
            </a:p>
          </p:txBody>
        </p:sp>
      </p:grpSp>
      <p:grpSp>
        <p:nvGrpSpPr>
          <p:cNvPr id="14" name="Group 32"/>
          <p:cNvGrpSpPr>
            <a:grpSpLocks/>
          </p:cNvGrpSpPr>
          <p:nvPr/>
        </p:nvGrpSpPr>
        <p:grpSpPr bwMode="auto">
          <a:xfrm>
            <a:off x="7985125" y="4599780"/>
            <a:ext cx="379413" cy="717550"/>
            <a:chOff x="7924800" y="4267200"/>
            <a:chExt cx="379413" cy="717550"/>
          </a:xfrm>
        </p:grpSpPr>
        <p:sp>
          <p:nvSpPr>
            <p:cNvPr id="15"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6"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a:t>n</a:t>
              </a:r>
            </a:p>
          </p:txBody>
        </p:sp>
      </p:grpSp>
      <p:sp>
        <p:nvSpPr>
          <p:cNvPr id="17"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grpSp>
        <p:nvGrpSpPr>
          <p:cNvPr id="19" name="Group 26"/>
          <p:cNvGrpSpPr>
            <a:grpSpLocks/>
          </p:cNvGrpSpPr>
          <p:nvPr/>
        </p:nvGrpSpPr>
        <p:grpSpPr bwMode="auto">
          <a:xfrm>
            <a:off x="1355725" y="4599780"/>
            <a:ext cx="361950" cy="717550"/>
            <a:chOff x="854" y="2842"/>
            <a:chExt cx="228" cy="452"/>
          </a:xfrm>
        </p:grpSpPr>
        <p:sp>
          <p:nvSpPr>
            <p:cNvPr id="20"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21" name="TextBox 24"/>
            <p:cNvSpPr txBox="1">
              <a:spLocks noChangeArrowheads="1"/>
            </p:cNvSpPr>
            <p:nvPr/>
          </p:nvSpPr>
          <p:spPr bwMode="auto">
            <a:xfrm>
              <a:off x="854" y="2842"/>
              <a:ext cx="228" cy="327"/>
            </a:xfrm>
            <a:prstGeom prst="rect">
              <a:avLst/>
            </a:prstGeom>
            <a:noFill/>
            <a:ln w="9525">
              <a:noFill/>
              <a:miter lim="800000"/>
              <a:headEnd/>
              <a:tailEnd/>
            </a:ln>
          </p:spPr>
          <p:txBody>
            <a:bodyPr wrap="none">
              <a:spAutoFit/>
            </a:bodyPr>
            <a:lstStyle/>
            <a:p>
              <a:r>
                <a:rPr lang="en-US"/>
                <a:t>1</a:t>
              </a:r>
            </a:p>
          </p:txBody>
        </p:sp>
      </p:grpSp>
      <p:grpSp>
        <p:nvGrpSpPr>
          <p:cNvPr id="22" name="Group 36"/>
          <p:cNvGrpSpPr>
            <a:grpSpLocks/>
          </p:cNvGrpSpPr>
          <p:nvPr/>
        </p:nvGrpSpPr>
        <p:grpSpPr bwMode="auto">
          <a:xfrm rot="10800000" flipV="1">
            <a:off x="1447800" y="4980780"/>
            <a:ext cx="6630988" cy="382588"/>
            <a:chOff x="1446211" y="4114006"/>
            <a:chExt cx="6630988" cy="915988"/>
          </a:xfrm>
        </p:grpSpPr>
        <p:cxnSp>
          <p:nvCxnSpPr>
            <p:cNvPr id="23"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24"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25"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26"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7" name="Lightning Bolt 26"/>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9" name="Lightning Bolt 28"/>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cxnSp>
        <p:nvCxnSpPr>
          <p:cNvPr id="30" name="Straight Arrow Connector 29"/>
          <p:cNvCxnSpPr>
            <a:endCxn id="21" idx="1"/>
          </p:cNvCxnSpPr>
          <p:nvPr/>
        </p:nvCxnSpPr>
        <p:spPr bwMode="auto">
          <a:xfrm>
            <a:off x="1156494" y="4762868"/>
            <a:ext cx="199231" cy="9646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31" name="Picture 30"/>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246242" y="4293991"/>
            <a:ext cx="466409" cy="288991"/>
          </a:xfrm>
          <a:prstGeom prst="rect">
            <a:avLst/>
          </a:prstGeom>
        </p:spPr>
      </p:pic>
      <p:pic>
        <p:nvPicPr>
          <p:cNvPr id="32" name="Picture 31"/>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3487818" y="4336546"/>
            <a:ext cx="471896" cy="288991"/>
          </a:xfrm>
          <a:prstGeom prst="rect">
            <a:avLst/>
          </a:prstGeom>
        </p:spPr>
      </p:pic>
      <p:pic>
        <p:nvPicPr>
          <p:cNvPr id="33" name="Picture 3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7917780" y="4323327"/>
            <a:ext cx="502990" cy="290820"/>
          </a:xfrm>
          <a:prstGeom prst="rect">
            <a:avLst/>
          </a:prstGeom>
        </p:spPr>
      </p:pic>
      <p:cxnSp>
        <p:nvCxnSpPr>
          <p:cNvPr id="34" name="Straight Connector 33"/>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35" name="Straight Connector 34"/>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36" name="TextBox 35"/>
          <p:cNvSpPr txBox="1"/>
          <p:nvPr/>
        </p:nvSpPr>
        <p:spPr>
          <a:xfrm>
            <a:off x="854969" y="5574235"/>
            <a:ext cx="603050" cy="523220"/>
          </a:xfrm>
          <a:prstGeom prst="rect">
            <a:avLst/>
          </a:prstGeom>
          <a:solidFill>
            <a:schemeClr val="bg1"/>
          </a:solidFill>
        </p:spPr>
        <p:txBody>
          <a:bodyPr wrap="none" rtlCol="0">
            <a:spAutoFit/>
          </a:bodyPr>
          <a:lstStyle/>
          <a:p>
            <a:r>
              <a:rPr lang="en-US" dirty="0" smtClean="0"/>
              <a:t>cs</a:t>
            </a:r>
            <a:r>
              <a:rPr lang="en-US" baseline="-25000" dirty="0" smtClean="0"/>
              <a:t>1</a:t>
            </a:r>
            <a:endParaRPr lang="en-US" dirty="0"/>
          </a:p>
        </p:txBody>
      </p:sp>
      <p:sp>
        <p:nvSpPr>
          <p:cNvPr id="37" name="TextBox 36"/>
          <p:cNvSpPr txBox="1"/>
          <p:nvPr/>
        </p:nvSpPr>
        <p:spPr>
          <a:xfrm>
            <a:off x="7543800" y="5749595"/>
            <a:ext cx="603050" cy="523220"/>
          </a:xfrm>
          <a:prstGeom prst="rect">
            <a:avLst/>
          </a:prstGeom>
          <a:solidFill>
            <a:schemeClr val="bg1"/>
          </a:solidFill>
        </p:spPr>
        <p:txBody>
          <a:bodyPr wrap="none" rtlCol="0">
            <a:spAutoFit/>
          </a:bodyPr>
          <a:lstStyle/>
          <a:p>
            <a:r>
              <a:rPr lang="en-US" dirty="0" err="1" smtClean="0"/>
              <a:t>cs</a:t>
            </a:r>
            <a:r>
              <a:rPr lang="en-US" baseline="-25000" dirty="0" err="1" smtClean="0"/>
              <a:t>n</a:t>
            </a:r>
            <a:endParaRPr lang="en-US" dirty="0"/>
          </a:p>
        </p:txBody>
      </p:sp>
      <p:sp>
        <p:nvSpPr>
          <p:cNvPr id="38" name="TextBox 37"/>
          <p:cNvSpPr txBox="1"/>
          <p:nvPr/>
        </p:nvSpPr>
        <p:spPr>
          <a:xfrm>
            <a:off x="3652832" y="6129822"/>
            <a:ext cx="2226892" cy="523220"/>
          </a:xfrm>
          <a:prstGeom prst="rect">
            <a:avLst/>
          </a:prstGeom>
          <a:noFill/>
        </p:spPr>
        <p:txBody>
          <a:bodyPr wrap="none" rtlCol="0">
            <a:spAutoFit/>
          </a:bodyPr>
          <a:lstStyle/>
          <a:p>
            <a:r>
              <a:rPr lang="en-US" dirty="0" smtClean="0"/>
              <a:t>Inlet manifold</a:t>
            </a:r>
            <a:endParaRPr lang="en-US" dirty="0"/>
          </a:p>
        </p:txBody>
      </p:sp>
      <p:pic>
        <p:nvPicPr>
          <p:cNvPr id="40" name="Picture 39"/>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sp>
        <p:nvSpPr>
          <p:cNvPr id="18" name="Line 25"/>
          <p:cNvSpPr>
            <a:spLocks noChangeShapeType="1"/>
          </p:cNvSpPr>
          <p:nvPr/>
        </p:nvSpPr>
        <p:spPr bwMode="auto">
          <a:xfrm>
            <a:off x="1431925" y="5971380"/>
            <a:ext cx="6096000" cy="0"/>
          </a:xfrm>
          <a:prstGeom prst="line">
            <a:avLst/>
          </a:prstGeom>
          <a:noFill/>
          <a:ln w="38100">
            <a:solidFill>
              <a:schemeClr val="tx1"/>
            </a:solidFill>
            <a:round/>
            <a:headEnd type="none" w="lg" len="med"/>
            <a:tailEnd type="triangle" w="lg" len="med"/>
          </a:ln>
          <a:effectLst/>
        </p:spPr>
        <p:txBody>
          <a:bodyPr wrap="none" anchor="ctr">
            <a:spAutoFit/>
          </a:bodyPr>
          <a:lstStyle/>
          <a:p>
            <a:endParaRPr lang="en-US"/>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strategies</a:t>
            </a:r>
            <a:endParaRPr lang="en-US" dirty="0"/>
          </a:p>
        </p:txBody>
      </p:sp>
      <p:sp>
        <p:nvSpPr>
          <p:cNvPr id="3" name="Content Placeholder 2"/>
          <p:cNvSpPr>
            <a:spLocks noGrp="1"/>
          </p:cNvSpPr>
          <p:nvPr>
            <p:ph idx="1"/>
          </p:nvPr>
        </p:nvSpPr>
        <p:spPr/>
        <p:txBody>
          <a:bodyPr/>
          <a:lstStyle/>
          <a:p>
            <a:r>
              <a:rPr lang="en-US" sz="2800" dirty="0" smtClean="0"/>
              <a:t>Make the paths identical (try this first!)</a:t>
            </a:r>
          </a:p>
          <a:p>
            <a:r>
              <a:rPr lang="en-US" sz="2800" dirty="0" smtClean="0"/>
              <a:t>Add custom head loss to each path (complicated!)</a:t>
            </a:r>
          </a:p>
          <a:p>
            <a:r>
              <a:rPr lang="en-US" sz="2800" dirty="0" smtClean="0"/>
              <a:t>Increase identical head loss in all paths to make differences insignificant</a:t>
            </a:r>
          </a:p>
          <a:p>
            <a:pPr lvl="1"/>
            <a:r>
              <a:rPr lang="en-US" sz="2400" dirty="0" err="1" smtClean="0"/>
              <a:t>Sed</a:t>
            </a:r>
            <a:r>
              <a:rPr lang="en-US" sz="2400" dirty="0" smtClean="0"/>
              <a:t> inlet manifold diffuser </a:t>
            </a:r>
            <a:r>
              <a:rPr lang="en-US" sz="2400" dirty="0"/>
              <a:t>pipes have high exit velocities</a:t>
            </a:r>
          </a:p>
          <a:p>
            <a:pPr lvl="1"/>
            <a:r>
              <a:rPr lang="en-US" sz="2400" dirty="0" err="1" smtClean="0"/>
              <a:t>Sed</a:t>
            </a:r>
            <a:r>
              <a:rPr lang="en-US" sz="2400" dirty="0" smtClean="0"/>
              <a:t> </a:t>
            </a:r>
            <a:r>
              <a:rPr lang="en-US" sz="2400" dirty="0"/>
              <a:t>effluent manifold </a:t>
            </a:r>
            <a:r>
              <a:rPr lang="en-US" sz="2400" dirty="0" smtClean="0"/>
              <a:t>uses orifice head loss</a:t>
            </a:r>
          </a:p>
          <a:p>
            <a:r>
              <a:rPr lang="en-US" sz="2800" dirty="0" smtClean="0"/>
              <a:t>Reduce head loss and pressure recovery that cause differences in piezometric head</a:t>
            </a:r>
          </a:p>
          <a:p>
            <a:pPr lvl="1"/>
            <a:r>
              <a:rPr lang="en-US" sz="2400" dirty="0" smtClean="0"/>
              <a:t>Use large diameter pipes for manifolds</a:t>
            </a:r>
          </a:p>
          <a:p>
            <a:r>
              <a:rPr lang="en-US" sz="2800" dirty="0" smtClean="0"/>
              <a:t>Rule of thumb - exit and entrance velocities must be greater than manifold velocity!</a:t>
            </a:r>
          </a:p>
          <a:p>
            <a:pPr lvl="1"/>
            <a:endParaRPr lang="en-US" sz="2400" dirty="0" smtClean="0"/>
          </a:p>
          <a:p>
            <a:pPr lvl="1"/>
            <a:endParaRPr lang="en-US" sz="2400" dirty="0" smtClean="0"/>
          </a:p>
          <a:p>
            <a:endParaRPr lang="en-US" sz="2800" dirty="0"/>
          </a:p>
        </p:txBody>
      </p:sp>
      <p:sp>
        <p:nvSpPr>
          <p:cNvPr id="4" name="Rounded Rectangle 3"/>
          <p:cNvSpPr/>
          <p:nvPr/>
        </p:nvSpPr>
        <p:spPr bwMode="auto">
          <a:xfrm>
            <a:off x="304800" y="2667000"/>
            <a:ext cx="8382000" cy="3200400"/>
          </a:xfrm>
          <a:prstGeom prst="roundRect">
            <a:avLst/>
          </a:prstGeom>
          <a:noFill/>
          <a:ln w="57150" cap="flat" cmpd="sng" algn="ctr">
            <a:solidFill>
              <a:schemeClr val="accent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Tree>
    <p:extLst>
      <p:ext uri="{BB962C8B-B14F-4D97-AF65-F5344CB8AC3E}">
        <p14:creationId xmlns:p14="http://schemas.microsoft.com/office/powerpoint/2010/main" val="17858756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6" name="Group 55"/>
          <p:cNvGrpSpPr/>
          <p:nvPr/>
        </p:nvGrpSpPr>
        <p:grpSpPr>
          <a:xfrm>
            <a:off x="1877991" y="1295400"/>
            <a:ext cx="2922610" cy="287044"/>
            <a:chOff x="1065321" y="1837678"/>
            <a:chExt cx="7563774" cy="4722920"/>
          </a:xfrm>
        </p:grpSpPr>
        <p:sp>
          <p:nvSpPr>
            <p:cNvPr id="57" name="Rectangle 56"/>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58" name="Freeform 57"/>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lnTo>
                    <a:pt x="7563774" y="301841"/>
                  </a:lnTo>
                </a:path>
              </a:pathLst>
            </a:custGeom>
            <a:no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grpSp>
      <p:sp>
        <p:nvSpPr>
          <p:cNvPr id="2" name="Title 1"/>
          <p:cNvSpPr>
            <a:spLocks noGrp="1"/>
          </p:cNvSpPr>
          <p:nvPr>
            <p:ph type="title"/>
          </p:nvPr>
        </p:nvSpPr>
        <p:spPr>
          <a:xfrm>
            <a:off x="5325512" y="228600"/>
            <a:ext cx="3589888" cy="1143000"/>
          </a:xfrm>
        </p:spPr>
        <p:txBody>
          <a:bodyPr/>
          <a:lstStyle/>
          <a:p>
            <a:r>
              <a:rPr lang="en-US" dirty="0" smtClean="0"/>
              <a:t>Piezometric head</a:t>
            </a:r>
            <a:endParaRPr lang="en-US" dirty="0"/>
          </a:p>
        </p:txBody>
      </p:sp>
      <p:grpSp>
        <p:nvGrpSpPr>
          <p:cNvPr id="7" name="Group 6"/>
          <p:cNvGrpSpPr/>
          <p:nvPr/>
        </p:nvGrpSpPr>
        <p:grpSpPr>
          <a:xfrm>
            <a:off x="1065321" y="1837678"/>
            <a:ext cx="7563774" cy="4722920"/>
            <a:chOff x="1065321" y="1837678"/>
            <a:chExt cx="7563774" cy="4722920"/>
          </a:xfrm>
        </p:grpSpPr>
        <p:sp>
          <p:nvSpPr>
            <p:cNvPr id="4" name="Rectangle 3"/>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5" name="Freeform 4"/>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lnTo>
                    <a:pt x="7563774" y="301841"/>
                  </a:lnTo>
                </a:path>
              </a:pathLst>
            </a:custGeom>
            <a:no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grpSp>
      <p:sp>
        <p:nvSpPr>
          <p:cNvPr id="6" name="Isosceles Triangle 5"/>
          <p:cNvSpPr/>
          <p:nvPr/>
        </p:nvSpPr>
        <p:spPr bwMode="auto">
          <a:xfrm flipV="1">
            <a:off x="2510265" y="1830830"/>
            <a:ext cx="304800" cy="219722"/>
          </a:xfrm>
          <a:prstGeom prst="triangle">
            <a:avLst/>
          </a:prstGeom>
          <a:solidFill>
            <a:schemeClr val="bg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0" name="Freeform 9"/>
          <p:cNvSpPr/>
          <p:nvPr/>
        </p:nvSpPr>
        <p:spPr bwMode="auto">
          <a:xfrm rot="18813522">
            <a:off x="4652171" y="936129"/>
            <a:ext cx="1271908" cy="5707752"/>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54897"/>
              <a:gd name="connsiteY0" fmla="*/ 0 h 4722920"/>
              <a:gd name="connsiteX1" fmla="*/ 0 w 7554897"/>
              <a:gd name="connsiteY1" fmla="*/ 4722920 h 4722920"/>
              <a:gd name="connsiteX2" fmla="*/ 7554897 w 7554897"/>
              <a:gd name="connsiteY2" fmla="*/ 4714042 h 4722920"/>
              <a:gd name="connsiteX3" fmla="*/ 7299344 w 7554897"/>
              <a:gd name="connsiteY3" fmla="*/ 167653 h 4722920"/>
              <a:gd name="connsiteX0" fmla="*/ 0 w 7572230"/>
              <a:gd name="connsiteY0" fmla="*/ 0 h 4722920"/>
              <a:gd name="connsiteX1" fmla="*/ 0 w 7572230"/>
              <a:gd name="connsiteY1" fmla="*/ 4722920 h 4722920"/>
              <a:gd name="connsiteX2" fmla="*/ 7554897 w 7572230"/>
              <a:gd name="connsiteY2" fmla="*/ 4714042 h 4722920"/>
              <a:gd name="connsiteX3" fmla="*/ 7572237 w 7572230"/>
              <a:gd name="connsiteY3" fmla="*/ 323062 h 4722920"/>
              <a:gd name="connsiteX4" fmla="*/ 7299344 w 7572230"/>
              <a:gd name="connsiteY4" fmla="*/ 167653 h 4722920"/>
              <a:gd name="connsiteX0" fmla="*/ 382350 w 7954580"/>
              <a:gd name="connsiteY0" fmla="*/ 0 h 4722920"/>
              <a:gd name="connsiteX1" fmla="*/ -8 w 7954580"/>
              <a:gd name="connsiteY1" fmla="*/ 106649 h 4722920"/>
              <a:gd name="connsiteX2" fmla="*/ 382350 w 7954580"/>
              <a:gd name="connsiteY2" fmla="*/ 4722920 h 4722920"/>
              <a:gd name="connsiteX3" fmla="*/ 7937247 w 7954580"/>
              <a:gd name="connsiteY3" fmla="*/ 4714042 h 4722920"/>
              <a:gd name="connsiteX4" fmla="*/ 7954587 w 7954580"/>
              <a:gd name="connsiteY4" fmla="*/ 323062 h 4722920"/>
              <a:gd name="connsiteX5" fmla="*/ 7681694 w 7954580"/>
              <a:gd name="connsiteY5" fmla="*/ 167653 h 4722920"/>
              <a:gd name="connsiteX0" fmla="*/ 26219109 w 26219098"/>
              <a:gd name="connsiteY0" fmla="*/ 0 h 5582698"/>
              <a:gd name="connsiteX1" fmla="*/ -8 w 26219098"/>
              <a:gd name="connsiteY1" fmla="*/ 966427 h 5582698"/>
              <a:gd name="connsiteX2" fmla="*/ 382350 w 26219098"/>
              <a:gd name="connsiteY2" fmla="*/ 5582698 h 5582698"/>
              <a:gd name="connsiteX3" fmla="*/ 7937247 w 26219098"/>
              <a:gd name="connsiteY3" fmla="*/ 5573820 h 5582698"/>
              <a:gd name="connsiteX4" fmla="*/ 7954587 w 26219098"/>
              <a:gd name="connsiteY4" fmla="*/ 1182840 h 5582698"/>
              <a:gd name="connsiteX5" fmla="*/ 7681694 w 26219098"/>
              <a:gd name="connsiteY5" fmla="*/ 1027431 h 5582698"/>
              <a:gd name="connsiteX0" fmla="*/ 26219109 w 32805868"/>
              <a:gd name="connsiteY0" fmla="*/ 0 h 5582698"/>
              <a:gd name="connsiteX1" fmla="*/ -8 w 32805868"/>
              <a:gd name="connsiteY1" fmla="*/ 966427 h 5582698"/>
              <a:gd name="connsiteX2" fmla="*/ 382350 w 32805868"/>
              <a:gd name="connsiteY2" fmla="*/ 5582698 h 5582698"/>
              <a:gd name="connsiteX3" fmla="*/ 7937247 w 32805868"/>
              <a:gd name="connsiteY3" fmla="*/ 5573820 h 5582698"/>
              <a:gd name="connsiteX4" fmla="*/ 7954587 w 32805868"/>
              <a:gd name="connsiteY4" fmla="*/ 1182840 h 5582698"/>
              <a:gd name="connsiteX5" fmla="*/ 32805871 w 32805868"/>
              <a:gd name="connsiteY5" fmla="*/ 265244 h 5582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05868" h="5582698">
                <a:moveTo>
                  <a:pt x="26219109" y="0"/>
                </a:moveTo>
                <a:lnTo>
                  <a:pt x="-8" y="966427"/>
                </a:lnTo>
                <a:lnTo>
                  <a:pt x="382350" y="5582698"/>
                </a:lnTo>
                <a:lnTo>
                  <a:pt x="7937247" y="5573820"/>
                </a:lnTo>
                <a:cubicBezTo>
                  <a:pt x="7943025" y="4110160"/>
                  <a:pt x="7948809" y="2646500"/>
                  <a:pt x="7954587" y="1182840"/>
                </a:cubicBezTo>
                <a:lnTo>
                  <a:pt x="32805871" y="265244"/>
                </a:lnTo>
              </a:path>
            </a:pathLst>
          </a:custGeom>
          <a:solidFill>
            <a:schemeClr val="accent3">
              <a:lumMod val="60000"/>
              <a:lumOff val="40000"/>
            </a:schemeClr>
          </a:solid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1" name="Oval 10"/>
          <p:cNvSpPr/>
          <p:nvPr/>
        </p:nvSpPr>
        <p:spPr bwMode="auto">
          <a:xfrm>
            <a:off x="3581400" y="-218851"/>
            <a:ext cx="152400" cy="145002"/>
          </a:xfrm>
          <a:prstGeom prst="ellipse">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2" name="Arc 11"/>
          <p:cNvSpPr/>
          <p:nvPr/>
        </p:nvSpPr>
        <p:spPr bwMode="auto">
          <a:xfrm>
            <a:off x="8413812" y="2098088"/>
            <a:ext cx="381000" cy="457200"/>
          </a:xfrm>
          <a:prstGeom prst="arc">
            <a:avLst/>
          </a:prstGeom>
          <a:noFill/>
          <a:ln w="762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3" name="Oval 12"/>
          <p:cNvSpPr/>
          <p:nvPr/>
        </p:nvSpPr>
        <p:spPr bwMode="auto">
          <a:xfrm>
            <a:off x="8728969" y="2335566"/>
            <a:ext cx="152400" cy="145002"/>
          </a:xfrm>
          <a:prstGeom prst="ellipse">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grpSp>
        <p:nvGrpSpPr>
          <p:cNvPr id="40" name="Group 39"/>
          <p:cNvGrpSpPr/>
          <p:nvPr/>
        </p:nvGrpSpPr>
        <p:grpSpPr>
          <a:xfrm>
            <a:off x="4343400" y="3276600"/>
            <a:ext cx="2700755" cy="2772055"/>
            <a:chOff x="4343400" y="3276600"/>
            <a:chExt cx="2700755" cy="2772055"/>
          </a:xfrm>
        </p:grpSpPr>
        <p:sp>
          <p:nvSpPr>
            <p:cNvPr id="14" name="Rectangle 13"/>
            <p:cNvSpPr/>
            <p:nvPr/>
          </p:nvSpPr>
          <p:spPr bwMode="auto">
            <a:xfrm rot="18779528">
              <a:off x="4267200" y="3352800"/>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5" name="Rectangle 14"/>
            <p:cNvSpPr/>
            <p:nvPr/>
          </p:nvSpPr>
          <p:spPr bwMode="auto">
            <a:xfrm rot="18779528">
              <a:off x="4792111" y="3861491"/>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6" name="Rectangle 15"/>
            <p:cNvSpPr/>
            <p:nvPr/>
          </p:nvSpPr>
          <p:spPr bwMode="auto">
            <a:xfrm rot="18779528">
              <a:off x="5317022" y="4370182"/>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7" name="Rectangle 16"/>
            <p:cNvSpPr/>
            <p:nvPr/>
          </p:nvSpPr>
          <p:spPr bwMode="auto">
            <a:xfrm rot="18779528">
              <a:off x="5841933" y="4878873"/>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8" name="Rectangle 17"/>
            <p:cNvSpPr/>
            <p:nvPr/>
          </p:nvSpPr>
          <p:spPr bwMode="auto">
            <a:xfrm rot="18779528">
              <a:off x="6366844" y="5387564"/>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9" name="Rectangle 18"/>
            <p:cNvSpPr/>
            <p:nvPr/>
          </p:nvSpPr>
          <p:spPr bwMode="auto">
            <a:xfrm rot="18779528">
              <a:off x="6891755" y="5896255"/>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grpSp>
      <p:sp>
        <p:nvSpPr>
          <p:cNvPr id="20" name="TextBox 19"/>
          <p:cNvSpPr txBox="1"/>
          <p:nvPr/>
        </p:nvSpPr>
        <p:spPr>
          <a:xfrm>
            <a:off x="192971" y="1788392"/>
            <a:ext cx="785793" cy="523220"/>
          </a:xfrm>
          <a:prstGeom prst="rect">
            <a:avLst/>
          </a:prstGeom>
          <a:noFill/>
        </p:spPr>
        <p:txBody>
          <a:bodyPr wrap="none" rtlCol="0">
            <a:spAutoFit/>
          </a:bodyPr>
          <a:lstStyle/>
          <a:p>
            <a:r>
              <a:rPr lang="en-US" dirty="0" smtClean="0"/>
              <a:t>Z=0</a:t>
            </a:r>
            <a:endParaRPr lang="en-US" dirty="0"/>
          </a:p>
        </p:txBody>
      </p:sp>
      <p:sp>
        <p:nvSpPr>
          <p:cNvPr id="21" name="Isosceles Triangle 20"/>
          <p:cNvSpPr/>
          <p:nvPr/>
        </p:nvSpPr>
        <p:spPr bwMode="auto">
          <a:xfrm flipV="1">
            <a:off x="2418301" y="1075912"/>
            <a:ext cx="304800" cy="219722"/>
          </a:xfrm>
          <a:prstGeom prst="triangle">
            <a:avLst/>
          </a:prstGeom>
          <a:solidFill>
            <a:schemeClr val="bg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cxnSp>
        <p:nvCxnSpPr>
          <p:cNvPr id="24" name="Straight Connector 23"/>
          <p:cNvCxnSpPr/>
          <p:nvPr/>
        </p:nvCxnSpPr>
        <p:spPr bwMode="auto">
          <a:xfrm flipH="1">
            <a:off x="1341620" y="1307718"/>
            <a:ext cx="586667" cy="1542"/>
          </a:xfrm>
          <a:prstGeom prst="line">
            <a:avLst/>
          </a:prstGeom>
          <a:solidFill>
            <a:schemeClr val="accent1"/>
          </a:solidFill>
          <a:ln w="12700" cap="flat" cmpd="sng" algn="ctr">
            <a:solidFill>
              <a:schemeClr val="tx1"/>
            </a:solidFill>
            <a:prstDash val="sysDash"/>
            <a:round/>
            <a:headEnd type="none" w="lg" len="med"/>
            <a:tailEnd type="none" w="lg" len="med"/>
          </a:ln>
          <a:effectLst/>
        </p:spPr>
      </p:cxnSp>
      <p:cxnSp>
        <p:nvCxnSpPr>
          <p:cNvPr id="26" name="Straight Arrow Connector 25"/>
          <p:cNvCxnSpPr/>
          <p:nvPr/>
        </p:nvCxnSpPr>
        <p:spPr bwMode="auto">
          <a:xfrm>
            <a:off x="1575782" y="1295400"/>
            <a:ext cx="0" cy="749597"/>
          </a:xfrm>
          <a:prstGeom prst="straightConnector1">
            <a:avLst/>
          </a:prstGeom>
          <a:solidFill>
            <a:schemeClr val="accent1"/>
          </a:solidFill>
          <a:ln w="12700" cap="flat" cmpd="sng" algn="ctr">
            <a:solidFill>
              <a:schemeClr val="tx1"/>
            </a:solidFill>
            <a:prstDash val="solid"/>
            <a:round/>
            <a:headEnd type="triangle" w="med" len="med"/>
            <a:tailEnd type="triangle" w="med" len="med"/>
          </a:ln>
          <a:effectLst/>
        </p:spPr>
      </p:cxnSp>
      <p:sp>
        <p:nvSpPr>
          <p:cNvPr id="28" name="TextBox 27"/>
          <p:cNvSpPr txBox="1"/>
          <p:nvPr/>
        </p:nvSpPr>
        <p:spPr>
          <a:xfrm>
            <a:off x="1097874" y="4691628"/>
            <a:ext cx="4554048" cy="1815882"/>
          </a:xfrm>
          <a:prstGeom prst="rect">
            <a:avLst/>
          </a:prstGeom>
          <a:noFill/>
        </p:spPr>
        <p:txBody>
          <a:bodyPr wrap="square" rtlCol="0">
            <a:spAutoFit/>
          </a:bodyPr>
          <a:lstStyle/>
          <a:p>
            <a:r>
              <a:rPr lang="en-US" dirty="0" smtClean="0"/>
              <a:t>What is the piezometric head</a:t>
            </a:r>
          </a:p>
          <a:p>
            <a:r>
              <a:rPr lang="en-US" dirty="0" smtClean="0"/>
              <a:t>in the tank?</a:t>
            </a:r>
          </a:p>
          <a:p>
            <a:r>
              <a:rPr lang="en-US" dirty="0" smtClean="0"/>
              <a:t>In the pipe (no flow)? </a:t>
            </a:r>
          </a:p>
          <a:p>
            <a:r>
              <a:rPr lang="en-US" dirty="0" smtClean="0"/>
              <a:t>In the manifold (with flow)</a:t>
            </a:r>
            <a:endParaRPr lang="en-US" dirty="0"/>
          </a:p>
        </p:txBody>
      </p:sp>
      <p:pic>
        <p:nvPicPr>
          <p:cNvPr id="42" name="Picture 41"/>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3013920" y="5316079"/>
            <a:ext cx="1074287" cy="211810"/>
          </a:xfrm>
          <a:prstGeom prst="rect">
            <a:avLst/>
          </a:prstGeom>
        </p:spPr>
      </p:pic>
      <p:pic>
        <p:nvPicPr>
          <p:cNvPr id="44" name="Picture 43"/>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4403417" y="5709010"/>
            <a:ext cx="1133715" cy="245334"/>
          </a:xfrm>
          <a:prstGeom prst="rect">
            <a:avLst/>
          </a:prstGeom>
        </p:spPr>
      </p:pic>
      <p:grpSp>
        <p:nvGrpSpPr>
          <p:cNvPr id="67" name="Group 66"/>
          <p:cNvGrpSpPr/>
          <p:nvPr/>
        </p:nvGrpSpPr>
        <p:grpSpPr>
          <a:xfrm>
            <a:off x="4015840" y="2102265"/>
            <a:ext cx="4532694" cy="769046"/>
            <a:chOff x="4015840" y="2102265"/>
            <a:chExt cx="4532694" cy="769046"/>
          </a:xfrm>
        </p:grpSpPr>
        <p:sp>
          <p:nvSpPr>
            <p:cNvPr id="29" name="Left Brace 28"/>
            <p:cNvSpPr/>
            <p:nvPr/>
          </p:nvSpPr>
          <p:spPr bwMode="auto">
            <a:xfrm rot="16200000" flipH="1">
              <a:off x="4471963" y="1891909"/>
              <a:ext cx="177316" cy="1089562"/>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37" name="Left Brace 36"/>
            <p:cNvSpPr/>
            <p:nvPr/>
          </p:nvSpPr>
          <p:spPr bwMode="auto">
            <a:xfrm rot="16200000" flipH="1">
              <a:off x="6619137" y="1905486"/>
              <a:ext cx="131714" cy="1108016"/>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pic>
          <p:nvPicPr>
            <p:cNvPr id="45" name="Picture 44"/>
            <p:cNvPicPr>
              <a:picLocks noChangeAspect="1"/>
            </p:cNvPicPr>
            <p:nvPr>
              <p:custDataLst>
                <p:tags r:id="rId8"/>
              </p:custDataLst>
            </p:nvPr>
          </p:nvPicPr>
          <p:blipFill>
            <a:blip r:embed="rId15" cstate="print">
              <a:extLst>
                <a:ext uri="{28A0092B-C50C-407E-A947-70E740481C1C}">
                  <a14:useLocalDpi xmlns:a14="http://schemas.microsoft.com/office/drawing/2010/main" val="0"/>
                </a:ext>
              </a:extLst>
            </a:blip>
            <a:stretch>
              <a:fillRect/>
            </a:stretch>
          </p:blipFill>
          <p:spPr>
            <a:xfrm>
              <a:off x="4052653" y="2447145"/>
              <a:ext cx="4495881" cy="424166"/>
            </a:xfrm>
            <a:prstGeom prst="rect">
              <a:avLst/>
            </a:prstGeom>
          </p:spPr>
        </p:pic>
        <p:pic>
          <p:nvPicPr>
            <p:cNvPr id="46" name="Picture 45"/>
            <p:cNvPicPr>
              <a:picLocks noChangeAspect="1"/>
            </p:cNvPicPr>
            <p:nvPr>
              <p:custDataLst>
                <p:tags r:id="rId9"/>
              </p:custDataLst>
            </p:nvPr>
          </p:nvPicPr>
          <p:blipFill>
            <a:blip r:embed="rId16" cstate="print">
              <a:extLst>
                <a:ext uri="{28A0092B-C50C-407E-A947-70E740481C1C}">
                  <a14:useLocalDpi xmlns:a14="http://schemas.microsoft.com/office/drawing/2010/main" val="0"/>
                </a:ext>
              </a:extLst>
            </a:blip>
            <a:stretch>
              <a:fillRect/>
            </a:stretch>
          </p:blipFill>
          <p:spPr>
            <a:xfrm>
              <a:off x="4371308" y="2110082"/>
              <a:ext cx="461050" cy="241503"/>
            </a:xfrm>
            <a:prstGeom prst="rect">
              <a:avLst/>
            </a:prstGeom>
          </p:spPr>
        </p:pic>
        <p:pic>
          <p:nvPicPr>
            <p:cNvPr id="47" name="Picture 46"/>
            <p:cNvPicPr>
              <a:picLocks noChangeAspect="1"/>
            </p:cNvPicPr>
            <p:nvPr>
              <p:custDataLst>
                <p:tags r:id="rId10"/>
              </p:custDataLst>
            </p:nvPr>
          </p:nvPicPr>
          <p:blipFill>
            <a:blip r:embed="rId17" cstate="print">
              <a:extLst>
                <a:ext uri="{28A0092B-C50C-407E-A947-70E740481C1C}">
                  <a14:useLocalDpi xmlns:a14="http://schemas.microsoft.com/office/drawing/2010/main" val="0"/>
                </a:ext>
              </a:extLst>
            </a:blip>
            <a:stretch>
              <a:fillRect/>
            </a:stretch>
          </p:blipFill>
          <p:spPr>
            <a:xfrm>
              <a:off x="6475160" y="2102265"/>
              <a:ext cx="492414" cy="243071"/>
            </a:xfrm>
            <a:prstGeom prst="rect">
              <a:avLst/>
            </a:prstGeom>
          </p:spPr>
        </p:pic>
      </p:grpSp>
      <p:pic>
        <p:nvPicPr>
          <p:cNvPr id="34" name="Picture 33"/>
          <p:cNvPicPr>
            <a:picLocks noChangeAspect="1"/>
          </p:cNvPicPr>
          <p:nvPr>
            <p:custDataLst>
              <p:tags r:id="rId3"/>
            </p:custDataLst>
          </p:nvPr>
        </p:nvPicPr>
        <p:blipFill>
          <a:blip r:embed="rId18" cstate="print">
            <a:extLst>
              <a:ext uri="{28A0092B-C50C-407E-A947-70E740481C1C}">
                <a14:useLocalDpi xmlns:a14="http://schemas.microsoft.com/office/drawing/2010/main" val="0"/>
              </a:ext>
            </a:extLst>
          </a:blip>
          <a:stretch>
            <a:fillRect/>
          </a:stretch>
        </p:blipFill>
        <p:spPr>
          <a:xfrm>
            <a:off x="1502373" y="3532327"/>
            <a:ext cx="1246476" cy="166095"/>
          </a:xfrm>
          <a:prstGeom prst="rect">
            <a:avLst/>
          </a:prstGeom>
        </p:spPr>
      </p:pic>
      <p:pic>
        <p:nvPicPr>
          <p:cNvPr id="39" name="Picture 38"/>
          <p:cNvPicPr>
            <a:picLocks noChangeAspect="1"/>
          </p:cNvPicPr>
          <p:nvPr>
            <p:custDataLst>
              <p:tags r:id="rId4"/>
            </p:custDataLst>
          </p:nvPr>
        </p:nvPicPr>
        <p:blipFill>
          <a:blip r:embed="rId19" cstate="print">
            <a:extLst>
              <a:ext uri="{28A0092B-C50C-407E-A947-70E740481C1C}">
                <a14:useLocalDpi xmlns:a14="http://schemas.microsoft.com/office/drawing/2010/main" val="0"/>
              </a:ext>
            </a:extLst>
          </a:blip>
          <a:stretch>
            <a:fillRect/>
          </a:stretch>
        </p:blipFill>
        <p:spPr>
          <a:xfrm>
            <a:off x="1463144" y="2980501"/>
            <a:ext cx="1415619" cy="315429"/>
          </a:xfrm>
          <a:prstGeom prst="rect">
            <a:avLst/>
          </a:prstGeom>
        </p:spPr>
      </p:pic>
      <p:grpSp>
        <p:nvGrpSpPr>
          <p:cNvPr id="41" name="Group 40"/>
          <p:cNvGrpSpPr/>
          <p:nvPr/>
        </p:nvGrpSpPr>
        <p:grpSpPr>
          <a:xfrm>
            <a:off x="3459565" y="3500485"/>
            <a:ext cx="309643" cy="338554"/>
            <a:chOff x="3459565" y="3500485"/>
            <a:chExt cx="309643" cy="338554"/>
          </a:xfrm>
        </p:grpSpPr>
        <p:sp>
          <p:nvSpPr>
            <p:cNvPr id="35" name="Oval 34"/>
            <p:cNvSpPr/>
            <p:nvPr/>
          </p:nvSpPr>
          <p:spPr bwMode="auto">
            <a:xfrm>
              <a:off x="3459565" y="3525441"/>
              <a:ext cx="91498" cy="116712"/>
            </a:xfrm>
            <a:prstGeom prst="ellips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6" name="TextBox 35"/>
            <p:cNvSpPr txBox="1"/>
            <p:nvPr/>
          </p:nvSpPr>
          <p:spPr>
            <a:xfrm>
              <a:off x="3481950" y="3500485"/>
              <a:ext cx="287258" cy="338554"/>
            </a:xfrm>
            <a:prstGeom prst="rect">
              <a:avLst/>
            </a:prstGeom>
            <a:noFill/>
          </p:spPr>
          <p:txBody>
            <a:bodyPr wrap="none" rtlCol="0">
              <a:spAutoFit/>
            </a:bodyPr>
            <a:lstStyle/>
            <a:p>
              <a:r>
                <a:rPr lang="en-US" sz="1600" dirty="0" smtClean="0"/>
                <a:t>1</a:t>
              </a:r>
              <a:endParaRPr lang="en-US" sz="1600" dirty="0"/>
            </a:p>
          </p:txBody>
        </p:sp>
      </p:grpSp>
      <p:pic>
        <p:nvPicPr>
          <p:cNvPr id="38" name="Picture 37"/>
          <p:cNvPicPr>
            <a:picLocks noChangeAspect="1"/>
          </p:cNvPicPr>
          <p:nvPr>
            <p:custDataLst>
              <p:tags r:id="rId5"/>
            </p:custDataLst>
          </p:nvPr>
        </p:nvPicPr>
        <p:blipFill>
          <a:blip r:embed="rId20" cstate="print">
            <a:extLst>
              <a:ext uri="{28A0092B-C50C-407E-A947-70E740481C1C}">
                <a14:useLocalDpi xmlns:a14="http://schemas.microsoft.com/office/drawing/2010/main" val="0"/>
              </a:ext>
            </a:extLst>
          </a:blip>
          <a:stretch>
            <a:fillRect/>
          </a:stretch>
        </p:blipFill>
        <p:spPr>
          <a:xfrm>
            <a:off x="1502373" y="3918144"/>
            <a:ext cx="751238" cy="210286"/>
          </a:xfrm>
          <a:prstGeom prst="rect">
            <a:avLst/>
          </a:prstGeom>
        </p:spPr>
      </p:pic>
      <p:cxnSp>
        <p:nvCxnSpPr>
          <p:cNvPr id="59" name="Straight Connector 58"/>
          <p:cNvCxnSpPr/>
          <p:nvPr/>
        </p:nvCxnSpPr>
        <p:spPr bwMode="auto">
          <a:xfrm flipH="1">
            <a:off x="1320602" y="2044997"/>
            <a:ext cx="586667" cy="1542"/>
          </a:xfrm>
          <a:prstGeom prst="line">
            <a:avLst/>
          </a:prstGeom>
          <a:solidFill>
            <a:schemeClr val="accent1"/>
          </a:solidFill>
          <a:ln w="12700" cap="flat" cmpd="sng" algn="ctr">
            <a:solidFill>
              <a:schemeClr val="tx1"/>
            </a:solidFill>
            <a:prstDash val="sysDash"/>
            <a:round/>
            <a:headEnd type="none" w="lg" len="med"/>
            <a:tailEnd type="none" w="lg" len="med"/>
          </a:ln>
          <a:effectLst/>
        </p:spPr>
      </p:cxnSp>
      <p:sp>
        <p:nvSpPr>
          <p:cNvPr id="22" name="TextBox 21"/>
          <p:cNvSpPr txBox="1"/>
          <p:nvPr/>
        </p:nvSpPr>
        <p:spPr>
          <a:xfrm>
            <a:off x="1353606" y="1426750"/>
            <a:ext cx="444352" cy="523220"/>
          </a:xfrm>
          <a:prstGeom prst="rect">
            <a:avLst/>
          </a:prstGeom>
          <a:solidFill>
            <a:schemeClr val="bg1"/>
          </a:solidFill>
        </p:spPr>
        <p:txBody>
          <a:bodyPr wrap="none" rtlCol="0">
            <a:spAutoFit/>
          </a:bodyPr>
          <a:lstStyle/>
          <a:p>
            <a:r>
              <a:rPr lang="en-US" dirty="0" smtClean="0"/>
              <a:t>H</a:t>
            </a:r>
            <a:endParaRPr lang="en-US" dirty="0"/>
          </a:p>
        </p:txBody>
      </p:sp>
      <p:grpSp>
        <p:nvGrpSpPr>
          <p:cNvPr id="70" name="Group 69"/>
          <p:cNvGrpSpPr/>
          <p:nvPr/>
        </p:nvGrpSpPr>
        <p:grpSpPr>
          <a:xfrm>
            <a:off x="4002662" y="2944736"/>
            <a:ext cx="3150966" cy="3069910"/>
            <a:chOff x="4002662" y="2944736"/>
            <a:chExt cx="3150966" cy="3069910"/>
          </a:xfrm>
        </p:grpSpPr>
        <p:grpSp>
          <p:nvGrpSpPr>
            <p:cNvPr id="69" name="Group 68"/>
            <p:cNvGrpSpPr/>
            <p:nvPr/>
          </p:nvGrpSpPr>
          <p:grpSpPr>
            <a:xfrm>
              <a:off x="6701652" y="5475295"/>
              <a:ext cx="451976" cy="539351"/>
              <a:chOff x="6701652" y="5475295"/>
              <a:chExt cx="451976" cy="539351"/>
            </a:xfrm>
          </p:grpSpPr>
          <p:cxnSp>
            <p:nvCxnSpPr>
              <p:cNvPr id="50" name="Straight Connector 49"/>
              <p:cNvCxnSpPr/>
              <p:nvPr/>
            </p:nvCxnSpPr>
            <p:spPr bwMode="auto">
              <a:xfrm flipV="1">
                <a:off x="6701652" y="5782538"/>
                <a:ext cx="215873" cy="232108"/>
              </a:xfrm>
              <a:prstGeom prst="line">
                <a:avLst/>
              </a:prstGeom>
              <a:solidFill>
                <a:schemeClr val="accent1"/>
              </a:solidFill>
              <a:ln w="12700" cap="flat" cmpd="sng" algn="ctr">
                <a:solidFill>
                  <a:schemeClr val="tx1"/>
                </a:solidFill>
                <a:prstDash val="sysDash"/>
                <a:round/>
                <a:headEnd type="none" w="lg" len="med"/>
                <a:tailEnd type="none" w="lg" len="med"/>
              </a:ln>
              <a:effectLst/>
            </p:spPr>
          </p:cxnSp>
          <p:sp>
            <p:nvSpPr>
              <p:cNvPr id="55" name="TextBox 54"/>
              <p:cNvSpPr txBox="1"/>
              <p:nvPr/>
            </p:nvSpPr>
            <p:spPr>
              <a:xfrm>
                <a:off x="6853546" y="5475295"/>
                <a:ext cx="300082" cy="369332"/>
              </a:xfrm>
              <a:prstGeom prst="rect">
                <a:avLst/>
              </a:prstGeom>
              <a:noFill/>
            </p:spPr>
            <p:txBody>
              <a:bodyPr wrap="none" rtlCol="0">
                <a:spAutoFit/>
              </a:bodyPr>
              <a:lstStyle/>
              <a:p>
                <a:r>
                  <a:rPr lang="en-US" sz="1800" dirty="0" smtClean="0"/>
                  <a:t>n</a:t>
                </a:r>
                <a:endParaRPr lang="en-US" sz="1800" dirty="0"/>
              </a:p>
            </p:txBody>
          </p:sp>
        </p:grpSp>
        <p:grpSp>
          <p:nvGrpSpPr>
            <p:cNvPr id="68" name="Group 67"/>
            <p:cNvGrpSpPr/>
            <p:nvPr/>
          </p:nvGrpSpPr>
          <p:grpSpPr>
            <a:xfrm>
              <a:off x="4002662" y="2944736"/>
              <a:ext cx="452471" cy="541324"/>
              <a:chOff x="4002662" y="2944736"/>
              <a:chExt cx="452471" cy="541324"/>
            </a:xfrm>
          </p:grpSpPr>
          <p:sp>
            <p:nvSpPr>
              <p:cNvPr id="54" name="TextBox 53"/>
              <p:cNvSpPr txBox="1"/>
              <p:nvPr/>
            </p:nvSpPr>
            <p:spPr>
              <a:xfrm>
                <a:off x="4155051" y="2944736"/>
                <a:ext cx="300082" cy="369332"/>
              </a:xfrm>
              <a:prstGeom prst="rect">
                <a:avLst/>
              </a:prstGeom>
              <a:noFill/>
            </p:spPr>
            <p:txBody>
              <a:bodyPr wrap="none" rtlCol="0">
                <a:spAutoFit/>
              </a:bodyPr>
              <a:lstStyle/>
              <a:p>
                <a:r>
                  <a:rPr lang="en-US" sz="1800" dirty="0" smtClean="0"/>
                  <a:t>1</a:t>
                </a:r>
                <a:endParaRPr lang="en-US" sz="1800" dirty="0"/>
              </a:p>
            </p:txBody>
          </p:sp>
          <p:cxnSp>
            <p:nvCxnSpPr>
              <p:cNvPr id="61" name="Straight Connector 60"/>
              <p:cNvCxnSpPr/>
              <p:nvPr/>
            </p:nvCxnSpPr>
            <p:spPr bwMode="auto">
              <a:xfrm flipV="1">
                <a:off x="4002662" y="3253952"/>
                <a:ext cx="215873" cy="232108"/>
              </a:xfrm>
              <a:prstGeom prst="line">
                <a:avLst/>
              </a:prstGeom>
              <a:solidFill>
                <a:schemeClr val="accent1"/>
              </a:solidFill>
              <a:ln w="12700" cap="flat" cmpd="sng" algn="ctr">
                <a:solidFill>
                  <a:schemeClr val="tx1"/>
                </a:solidFill>
                <a:prstDash val="sysDash"/>
                <a:round/>
                <a:headEnd type="none" w="lg" len="med"/>
                <a:tailEnd type="none" w="lg" len="med"/>
              </a:ln>
              <a:effectLst/>
            </p:spPr>
          </p:cxnSp>
        </p:grpSp>
      </p:grpSp>
      <p:pic>
        <p:nvPicPr>
          <p:cNvPr id="62" name="Picture 61"/>
          <p:cNvPicPr>
            <a:picLocks noChangeAspect="1"/>
          </p:cNvPicPr>
          <p:nvPr>
            <p:custDataLst>
              <p:tags r:id="rId6"/>
            </p:custDataLst>
          </p:nvPr>
        </p:nvPicPr>
        <p:blipFill>
          <a:blip r:embed="rId21" cstate="print">
            <a:extLst>
              <a:ext uri="{28A0092B-C50C-407E-A947-70E740481C1C}">
                <a14:useLocalDpi xmlns:a14="http://schemas.microsoft.com/office/drawing/2010/main" val="0"/>
              </a:ext>
            </a:extLst>
          </a:blip>
          <a:stretch>
            <a:fillRect/>
          </a:stretch>
        </p:blipFill>
        <p:spPr>
          <a:xfrm>
            <a:off x="4648333" y="3027015"/>
            <a:ext cx="3043549" cy="541400"/>
          </a:xfrm>
          <a:prstGeom prst="rect">
            <a:avLst/>
          </a:prstGeom>
        </p:spPr>
      </p:pic>
      <p:pic>
        <p:nvPicPr>
          <p:cNvPr id="65" name="Picture 64"/>
          <p:cNvPicPr>
            <a:picLocks noChangeAspect="1"/>
          </p:cNvPicPr>
          <p:nvPr>
            <p:custDataLst>
              <p:tags r:id="rId7"/>
            </p:custDataLst>
          </p:nvPr>
        </p:nvPicPr>
        <p:blipFill>
          <a:blip r:embed="rId22" cstate="print">
            <a:extLst>
              <a:ext uri="{28A0092B-C50C-407E-A947-70E740481C1C}">
                <a14:useLocalDpi xmlns:a14="http://schemas.microsoft.com/office/drawing/2010/main" val="0"/>
              </a:ext>
            </a:extLst>
          </a:blip>
          <a:stretch>
            <a:fillRect/>
          </a:stretch>
        </p:blipFill>
        <p:spPr>
          <a:xfrm>
            <a:off x="5283731" y="3753819"/>
            <a:ext cx="1923047" cy="451048"/>
          </a:xfrm>
          <a:prstGeom prst="rect">
            <a:avLst/>
          </a:prstGeom>
        </p:spPr>
      </p:pic>
      <p:sp>
        <p:nvSpPr>
          <p:cNvPr id="66" name="TextBox 65"/>
          <p:cNvSpPr txBox="1"/>
          <p:nvPr/>
        </p:nvSpPr>
        <p:spPr>
          <a:xfrm>
            <a:off x="6181679" y="4287682"/>
            <a:ext cx="2516009" cy="923330"/>
          </a:xfrm>
          <a:prstGeom prst="rect">
            <a:avLst/>
          </a:prstGeom>
          <a:noFill/>
        </p:spPr>
        <p:txBody>
          <a:bodyPr wrap="square" rtlCol="0">
            <a:spAutoFit/>
          </a:bodyPr>
          <a:lstStyle/>
          <a:p>
            <a:r>
              <a:rPr lang="en-US" sz="1800" dirty="0" smtClean="0"/>
              <a:t>Piezometric head in an outlet manifold increases in direction of flow!</a:t>
            </a:r>
            <a:endParaRPr lang="en-US" sz="1800" dirty="0"/>
          </a:p>
        </p:txBody>
      </p:sp>
      <p:sp>
        <p:nvSpPr>
          <p:cNvPr id="52" name="TextBox 51"/>
          <p:cNvSpPr txBox="1"/>
          <p:nvPr/>
        </p:nvSpPr>
        <p:spPr>
          <a:xfrm>
            <a:off x="7247925" y="3628776"/>
            <a:ext cx="1332371" cy="646331"/>
          </a:xfrm>
          <a:prstGeom prst="rect">
            <a:avLst/>
          </a:prstGeom>
          <a:noFill/>
        </p:spPr>
        <p:txBody>
          <a:bodyPr wrap="square" rtlCol="0">
            <a:spAutoFit/>
          </a:bodyPr>
          <a:lstStyle/>
          <a:p>
            <a:r>
              <a:rPr lang="en-US" sz="1800" dirty="0" smtClean="0"/>
              <a:t>Neglect </a:t>
            </a:r>
            <a:r>
              <a:rPr lang="en-US" sz="1800" dirty="0" smtClean="0"/>
              <a:t>head </a:t>
            </a:r>
            <a:r>
              <a:rPr lang="en-US" sz="1800" dirty="0" smtClean="0"/>
              <a:t>loss</a:t>
            </a:r>
            <a:endParaRPr lang="en-US" sz="1800" dirty="0"/>
          </a:p>
        </p:txBody>
      </p:sp>
      <p:sp>
        <p:nvSpPr>
          <p:cNvPr id="53" name="TextBox 52"/>
          <p:cNvSpPr txBox="1"/>
          <p:nvPr/>
        </p:nvSpPr>
        <p:spPr>
          <a:xfrm>
            <a:off x="4853734" y="1397242"/>
            <a:ext cx="3928611" cy="646331"/>
          </a:xfrm>
          <a:prstGeom prst="rect">
            <a:avLst/>
          </a:prstGeom>
          <a:noFill/>
        </p:spPr>
        <p:txBody>
          <a:bodyPr wrap="square" rtlCol="0">
            <a:spAutoFit/>
          </a:bodyPr>
          <a:lstStyle/>
          <a:p>
            <a:r>
              <a:rPr lang="en-US" sz="1800" dirty="0" smtClean="0"/>
              <a:t>What sets H?</a:t>
            </a:r>
          </a:p>
          <a:p>
            <a:r>
              <a:rPr lang="en-US" sz="1800" dirty="0" smtClean="0"/>
              <a:t>What sets change in piezometric head?</a:t>
            </a:r>
            <a:endParaRPr lang="en-US" sz="1800" dirty="0"/>
          </a:p>
        </p:txBody>
      </p:sp>
    </p:spTree>
    <p:extLst>
      <p:ext uri="{BB962C8B-B14F-4D97-AF65-F5344CB8AC3E}">
        <p14:creationId xmlns:p14="http://schemas.microsoft.com/office/powerpoint/2010/main" val="41184796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42" presetClass="path" presetSubtype="0" repeatCount="indefinite" accel="50000" decel="50000" fill="remove" grpId="0" nodeType="withEffect">
                                  <p:stCondLst>
                                    <p:cond delay="0"/>
                                  </p:stCondLst>
                                  <p:childTnLst>
                                    <p:animMotion origin="layout" path="M 0 -0.0449 L 0 0.25 " pathEditMode="relative" rAng="0" ptsTypes="AA">
                                      <p:cBhvr>
                                        <p:cTn id="46" dur="2000" fill="hold"/>
                                        <p:tgtEl>
                                          <p:spTgt spid="11"/>
                                        </p:tgtEl>
                                        <p:attrNameLst>
                                          <p:attrName>ppt_x</p:attrName>
                                          <p:attrName>ppt_y</p:attrName>
                                        </p:attrNameLst>
                                      </p:cBhvr>
                                      <p:rCtr x="0" y="14745"/>
                                    </p:animMotion>
                                  </p:childTnLst>
                                </p:cTn>
                              </p:par>
                            </p:childTnLst>
                          </p:cTn>
                        </p:par>
                        <p:par>
                          <p:cTn id="47" fill="hold">
                            <p:stCondLst>
                              <p:cond delay="2000"/>
                            </p:stCondLst>
                            <p:childTnLst>
                              <p:par>
                                <p:cTn id="48" presetID="1" presetClass="entr" presetSubtype="0" fill="hold" grpId="0" nodeType="afterEffect">
                                  <p:stCondLst>
                                    <p:cond delay="0"/>
                                  </p:stCondLst>
                                  <p:childTnLst>
                                    <p:set>
                                      <p:cBhvr>
                                        <p:cTn id="49" dur="1" fill="hold">
                                          <p:stCondLst>
                                            <p:cond delay="0"/>
                                          </p:stCondLst>
                                        </p:cTn>
                                        <p:tgtEl>
                                          <p:spTgt spid="12"/>
                                        </p:tgtEl>
                                        <p:attrNameLst>
                                          <p:attrName>style.visibility</p:attrName>
                                        </p:attrNameLst>
                                      </p:cBhvr>
                                      <p:to>
                                        <p:strVal val="visible"/>
                                      </p:to>
                                    </p:set>
                                  </p:childTnLst>
                                </p:cTn>
                              </p:par>
                            </p:childTnLst>
                          </p:cTn>
                        </p:par>
                        <p:par>
                          <p:cTn id="50" fill="hold">
                            <p:stCondLst>
                              <p:cond delay="2000"/>
                            </p:stCondLst>
                            <p:childTnLst>
                              <p:par>
                                <p:cTn id="51" presetID="1" presetClass="entr" presetSubtype="0" fill="hold" grpId="1" nodeType="after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42" presetClass="path" presetSubtype="0" repeatCount="indefinite" accel="50000" decel="50000" fill="remove" grpId="0" nodeType="withEffect">
                                  <p:stCondLst>
                                    <p:cond delay="0"/>
                                  </p:stCondLst>
                                  <p:childTnLst>
                                    <p:animMotion origin="layout" path="M -8.33333E-7 2.59259E-6 L -0.00121 0.69328 " pathEditMode="relative" rAng="0" ptsTypes="AA">
                                      <p:cBhvr>
                                        <p:cTn id="54" dur="2000" fill="hold"/>
                                        <p:tgtEl>
                                          <p:spTgt spid="13"/>
                                        </p:tgtEl>
                                        <p:attrNameLst>
                                          <p:attrName>ppt_x</p:attrName>
                                          <p:attrName>ppt_y</p:attrName>
                                        </p:attrNameLst>
                                      </p:cBhvr>
                                      <p:rCtr x="-69" y="34653"/>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3">
                                            <p:txEl>
                                              <p:pRg st="0" end="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3" grpId="1" animBg="1"/>
      <p:bldP spid="28" grpId="0" uiExpand="1" build="p"/>
      <p:bldP spid="66" grpId="0"/>
      <p:bldP spid="52" grpId="0"/>
      <p:bldP spid="5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84.76181"/>
  <p:tag name="ORIGINALWIDTH" val="84.01173"/>
  <p:tag name="LATEXADDIN" val="\documentclass{article}&#10;\usepackage{amsmath}&#10;\pagestyle{empty}&#10;\begin{document}&#10;$  \Psi $&#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55.2306"/>
  <p:tag name="ORIGINALWIDTH" val="696.6629"/>
  <p:tag name="LATEXADDIN" val="\documentclass{article}&#10;\usepackage{amsmath}&#10;\pagestyle{empty}&#10;\begin{document}&#10;&#10;$ \Psi_1 = \frac{p_1}{\rho g}+z_1 $&#10;&#10;&#10;&#10;\end{document}"/>
  <p:tag name="IGUANATEXSIZE" val="20"/>
  <p:tag name="IGUANATEXCURSOR" val="115"/>
  <p:tag name="TRANSPARENCY" val="True"/>
  <p:tag name="FILENAME" val=""/>
  <p:tag name="LATEXENGINEID" val="0"/>
  <p:tag name="TEMPFOLDER" val="C:\Temp\"/>
  <p:tag name="LATEXFORMHEIGHT" val="312"/>
  <p:tag name="LATEXFORMWIDTH" val="384"/>
  <p:tag name="LATEXFORMWRAP" val="True"/>
  <p:tag name="BITMAPVECTOR" val="0"/>
</p:tagLst>
</file>

<file path=ppt/tags/tag100.xml><?xml version="1.0" encoding="utf-8"?>
<p:tagLst xmlns:a="http://schemas.openxmlformats.org/drawingml/2006/main" xmlns:r="http://schemas.openxmlformats.org/officeDocument/2006/relationships" xmlns:p="http://schemas.openxmlformats.org/presentationml/2006/main">
  <p:tag name="OUTPUTDPI" val="1200"/>
  <p:tag name="ORIGINALHEIGHT" val="189.0264"/>
  <p:tag name="ORIGINALWIDTH" val="553.5773"/>
  <p:tag name="LATEXADDIN" val="\documentclass{article}&#10;\usepackage{amsmath}&#10;\pagestyle{empty}&#10;\begin{document}&#10;$  h_{\mathrm{f}}=\mathrm{f} \frac{L}{D} \frac{\bar v^{2}}{2 g}$&#10;&#10;&#10;\end{document}"/>
  <p:tag name="IGUANATEXSIZE" val="24"/>
  <p:tag name="IGUANATEXCURSOR" val="133"/>
  <p:tag name="TRANSPARENCY" val="True"/>
  <p:tag name="FILENAME" val=""/>
  <p:tag name="LATEXENGINEID" val="1"/>
  <p:tag name="TEMPFOLDER" val="c:\temp\"/>
  <p:tag name="LATEXFORMHEIGHT" val="312"/>
  <p:tag name="LATEXFORMWIDTH" val="384"/>
  <p:tag name="LATEXFORMWRAP" val="True"/>
  <p:tag name="BITMAPVECTOR" val="0"/>
</p:tagLst>
</file>

<file path=ppt/tags/tag101.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897.8753"/>
  <p:tag name="LATEXADDIN" val="\documentclass{article}&#10;\usepackage{amsmath}&#10;\pagestyle{empty}&#10;\begin{document}&#10;$  L_{M}=L_{P}(n-1)$&#10;&#10;&#10;\end{document}"/>
  <p:tag name="IGUANATEXSIZE" val="24"/>
  <p:tag name="IGUANATEXCURSOR" val="99"/>
  <p:tag name="TRANSPARENCY" val="True"/>
  <p:tag name="FILENAME" val=""/>
  <p:tag name="LATEXENGINEID" val="1"/>
  <p:tag name="TEMPFOLDER" val="c:\temp\"/>
  <p:tag name="LATEXFORMHEIGHT" val="312"/>
  <p:tag name="LATEXFORMWIDTH" val="384"/>
  <p:tag name="LATEXFORMWRAP" val="True"/>
  <p:tag name="BITMAPVECTOR" val="0"/>
</p:tagLst>
</file>

<file path=ppt/tags/tag102.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782.3592"/>
  <p:tag name="LATEXADDIN" val="\documentclass{article}&#10;\usepackage{amsmath}&#10;\pagestyle{empty}&#10;\begin{document}&#10;$  h_{\mathrm{f}_{i}}=\mathrm{f}_{i} \frac{L_{P}}{D_{M}} \frac{\bar v_{M_{i}}^{2}}{2 g}$&#10;&#10;&#10;\end{document}"/>
  <p:tag name="IGUANATEXSIZE" val="24"/>
  <p:tag name="IGUANATEXCURSOR" val="149"/>
  <p:tag name="TRANSPARENCY" val="True"/>
  <p:tag name="FILENAME" val=""/>
  <p:tag name="LATEXENGINEID" val="1"/>
  <p:tag name="TEMPFOLDER" val="c:\temp\"/>
  <p:tag name="LATEXFORMHEIGHT" val="312"/>
  <p:tag name="LATEXFORMWIDTH" val="384"/>
  <p:tag name="LATEXFORMWRAP" val="True"/>
  <p:tag name="BITMAPVECTOR" val="0"/>
</p:tagLst>
</file>

<file path=ppt/tags/tag103.xml><?xml version="1.0" encoding="utf-8"?>
<p:tagLst xmlns:a="http://schemas.openxmlformats.org/drawingml/2006/main" xmlns:r="http://schemas.openxmlformats.org/officeDocument/2006/relationships" xmlns:p="http://schemas.openxmlformats.org/presentationml/2006/main">
  <p:tag name="OUTPUTDPI" val="1200"/>
  <p:tag name="ORIGINALHEIGHT" val="171.7739"/>
  <p:tag name="ORIGINALWIDTH" val="977.3864"/>
  <p:tag name="LATEXADDIN" val="\documentclass{article}&#10;\usepackage{amsmath}&#10;\pagestyle{empty}&#10;\begin{document}&#10;$  \bar v_{M_{i}}=\frac{Q_{M}}{n A_{M}}(n-i)$&#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04.xml><?xml version="1.0" encoding="utf-8"?>
<p:tagLst xmlns:a="http://schemas.openxmlformats.org/drawingml/2006/main" xmlns:r="http://schemas.openxmlformats.org/officeDocument/2006/relationships" xmlns:p="http://schemas.openxmlformats.org/presentationml/2006/main">
  <p:tag name="OUTPUTDPI" val="1200"/>
  <p:tag name="ORIGINALHEIGHT" val="67.09417"/>
  <p:tag name="ORIGINALWIDTH" val="719.3802"/>
  <p:tag name="LATEXADDIN" val="\documentclass{article}&#10;\usepackage{amsmath}&#10;\pagestyle{empty}&#10;\begin{document}&#10;$  \sum_{i=1}^{n-1} h_{\mathrm{f}_{i}}=\mathrm{f}_{i} \frac{L_{M}}{D_{M}} \frac{1}{2 g}\left(\frac{Q_{M}}{A_{M}}\right)^{2} \frac{1}{(n-1) n^{2}} \sum_{i=1}^{n-1}(n-i)^{2}$&#10;&#10;&#10;\end{document}"/>
  <p:tag name="IGUANATEXSIZE" val="24"/>
  <p:tag name="IGUANATEXCURSOR" val="251"/>
  <p:tag name="TRANSPARENCY" val="True"/>
  <p:tag name="FILENAME" val=""/>
  <p:tag name="LATEXENGINEID" val="1"/>
  <p:tag name="TEMPFOLDER" val="c:\temp\"/>
  <p:tag name="LATEXFORMHEIGHT" val="312"/>
  <p:tag name="LATEXFORMWIDTH" val="384"/>
  <p:tag name="LATEXFORMWRAP" val="True"/>
  <p:tag name="BITMAPVECTOR" val="0"/>
</p:tagLst>
</file>

<file path=ppt/tags/tag105.xml><?xml version="1.0" encoding="utf-8"?>
<p:tagLst xmlns:a="http://schemas.openxmlformats.org/drawingml/2006/main" xmlns:r="http://schemas.openxmlformats.org/officeDocument/2006/relationships" xmlns:p="http://schemas.openxmlformats.org/presentationml/2006/main">
  <p:tag name="OUTPUTDPI" val="1200"/>
  <p:tag name="ORIGINALHEIGHT" val="170.2738"/>
  <p:tag name="ORIGINALWIDTH" val="1568.469"/>
  <p:tag name="LATEXADDIN" val="\documentclass{article}&#10;\usepackage{amsmath}&#10;\pagestyle{empty}&#10;\begin{document}&#10;$  \sum_{i=1}^{n-1}(n-i)^{2}=\frac{n(n-1)(2 n-1)}{6}$&#10;&#10;&#10;\end{document}"/>
  <p:tag name="IGUANATEXSIZE" val="24"/>
  <p:tag name="IGUANATEXCURSOR" val="132"/>
  <p:tag name="TRANSPARENCY" val="True"/>
  <p:tag name="FILENAME" val=""/>
  <p:tag name="LATEXENGINEID" val="1"/>
  <p:tag name="TEMPFOLDER" val="c:\temp\"/>
  <p:tag name="LATEXFORMHEIGHT" val="312"/>
  <p:tag name="LATEXFORMWIDTH" val="384"/>
  <p:tag name="LATEXFORMWRAP" val="True"/>
  <p:tag name="BITMAPVECTOR" val="0"/>
</p:tagLst>
</file>

<file path=ppt/tags/tag106.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849.008"/>
  <p:tag name="LATEXADDIN" val="\documentclass{article}&#10;\usepackage{amsmath}&#10;\pagestyle{empty}&#10;\begin{document}&#10;$  \sum_{i=1}^{n-1} h_{\mathrm{f}_{i}}=\mathrm{f}_{i} \frac{L_{M}}{D_{M}} \frac{1}{2 g}\left(\frac{Q_{M}}{A_{M}}\right)^{2} \frac{(2 n-1)}{6 n}$&#10;&#10;&#10;\end{document}"/>
  <p:tag name="IGUANATEXSIZE" val="24"/>
  <p:tag name="IGUANATEXCURSOR" val="223"/>
  <p:tag name="TRANSPARENCY" val="True"/>
  <p:tag name="FILENAME" val=""/>
  <p:tag name="LATEXENGINEID" val="1"/>
  <p:tag name="TEMPFOLDER" val="c:\temp\"/>
  <p:tag name="LATEXFORMHEIGHT" val="312"/>
  <p:tag name="LATEXFORMWIDTH" val="384"/>
  <p:tag name="LATEXFORMWRAP" val="True"/>
  <p:tag name="BITMAPVECTOR" val="0"/>
</p:tagLst>
</file>

<file path=ppt/tags/tag107.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821.254"/>
  <p:tag name="LATEXADDIN" val="\documentclass{article}&#10;\usepackage{amsmath}&#10;\pagestyle{empty}&#10;\begin{document}&#10;$  \sum_{i=1}^{n} h_{\mathrm{f}_{i}}=\mathrm{f}_{i} \frac{L_{M}}{D_{M}} \frac{1}{2 g}\left(\frac{Q_{M}}{A_{M}}\right)^{2} \frac{(2 n-1)}{6 n}$&#10;&#10;&#10;\end{document}"/>
  <p:tag name="IGUANATEXSIZE" val="24"/>
  <p:tag name="IGUANATEXCURSOR" val="221"/>
  <p:tag name="TRANSPARENCY" val="True"/>
  <p:tag name="FILENAME" val=""/>
  <p:tag name="LATEXENGINEID" val="1"/>
  <p:tag name="TEMPFOLDER" val="c:\temp\"/>
  <p:tag name="LATEXFORMHEIGHT" val="312"/>
  <p:tag name="LATEXFORMWIDTH" val="384"/>
  <p:tag name="LATEXFORMWRAP" val="True"/>
  <p:tag name="BITMAPVECTOR" val="0"/>
</p:tagLst>
</file>

<file path=ppt/tags/tag108.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2182.054"/>
  <p:tag name="LATEXADDIN" val="\documentclass{article}&#10;\usepackage{amsmath}&#10;\pagestyle{empty}&#10;\begin{document}&#10;$  \Delta \Psi_{\text {total}}=-\frac{1}{2 g}\left(\frac{Q_{M}}{A_{M}}\right)^{2}\left[\mathrm{f}_{i} \frac{L_{M}}{D_{M}} \frac{(2 n-1)}{6 n}+1\right]$&#10;&#10;&#10;\end{document}"/>
  <p:tag name="IGUANATEXSIZE" val="24"/>
  <p:tag name="IGUANATEXCURSOR" val="94"/>
  <p:tag name="TRANSPARENCY" val="True"/>
  <p:tag name="FILENAME" val=""/>
  <p:tag name="LATEXENGINEID" val="1"/>
  <p:tag name="TEMPFOLDER" val="c:\temp\"/>
  <p:tag name="LATEXFORMHEIGHT" val="312"/>
  <p:tag name="LATEXFORMWIDTH" val="384"/>
  <p:tag name="LATEXFORMWRAP" val="True"/>
  <p:tag name="BITMAPVECTOR" val="0"/>
</p:tagLst>
</file>

<file path=ppt/tags/tag109.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51.5212"/>
  <p:tag name="LATEXADDIN" val="\documentclass{article}&#10;\usepackage{amsmath}&#10;\pagestyle{empty}&#10;\begin{document}&#10;$  \frac{V_{M}^{2}}{2 g}$&#10;&#10;&#10;\end{document}"/>
  <p:tag name="IGUANATEXSIZE" val="24"/>
  <p:tag name="IGUANATEXCURSOR" val="104"/>
  <p:tag name="TRANSPARENCY" val="True"/>
  <p:tag name="FILENAME" val=""/>
  <p:tag name="LATEXENGINEID" val="1"/>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369.7038"/>
  <p:tag name="LATEXADDIN" val="\documentclass{article}&#10;\usepackage{amsmath}&#10;\pagestyle{empty}&#10;\begin{document}&#10;&#10;$  \Psi_1 = 0 $&#10;&#10;&#10;&#10;\end{document}"/>
  <p:tag name="IGUANATEXSIZE" val="20"/>
  <p:tag name="IGUANATEXCURSOR" val="95"/>
  <p:tag name="TRANSPARENCY" val="True"/>
  <p:tag name="FILENAME" val=""/>
  <p:tag name="LATEXENGINEID" val="0"/>
  <p:tag name="TEMPFOLDER" val="C:\Temp\"/>
  <p:tag name="LATEXFORMHEIGHT" val="312"/>
  <p:tag name="LATEXFORMWIDTH" val="384"/>
  <p:tag name="LATEXFORMWRAP" val="True"/>
  <p:tag name="BITMAPVECTOR" val="0"/>
</p:tagLst>
</file>

<file path=ppt/tags/tag110.xml><?xml version="1.0" encoding="utf-8"?>
<p:tagLst xmlns:a="http://schemas.openxmlformats.org/drawingml/2006/main" xmlns:r="http://schemas.openxmlformats.org/officeDocument/2006/relationships" xmlns:p="http://schemas.openxmlformats.org/presentationml/2006/main">
  <p:tag name="OUTPUTDPI" val="1200"/>
  <p:tag name="ORIGINALHEIGHT" val="221.2809"/>
  <p:tag name="ORIGINALWIDTH" val="1098.153"/>
  <p:tag name="LATEXADDIN" val="\documentclass{article}&#10;\usepackage{amsmath}&#10;\pagestyle{empty}&#10;\begin{document}&#10;$  \mathrm{f}=\frac{0.25}{\left[\log \left(\frac{\varepsilon}{3.7 D}+\frac{5.74}{\mathrm{Re}^{0.9}}\right)\right]^{2}}$&#10;&#10;&#10;\end{document}"/>
  <p:tag name="IGUANATEXSIZE" val="24"/>
  <p:tag name="IGUANATEXCURSOR" val="198"/>
  <p:tag name="TRANSPARENCY" val="True"/>
  <p:tag name="FILENAME" val=""/>
  <p:tag name="LATEXENGINEID" val="1"/>
  <p:tag name="TEMPFOLDER" val="c:\temp\"/>
  <p:tag name="LATEXFORMHEIGHT" val="312"/>
  <p:tag name="LATEXFORMWIDTH" val="384"/>
  <p:tag name="LATEXFORMWRAP" val="True"/>
  <p:tag name="BITMAPVECTOR" val="0"/>
</p:tagLst>
</file>

<file path=ppt/tags/tag111.xml><?xml version="1.0" encoding="utf-8"?>
<p:tagLst xmlns:a="http://schemas.openxmlformats.org/drawingml/2006/main" xmlns:r="http://schemas.openxmlformats.org/officeDocument/2006/relationships" xmlns:p="http://schemas.openxmlformats.org/presentationml/2006/main">
  <p:tag name="OUTPUTDPI" val="1200"/>
  <p:tag name="ORIGINALHEIGHT" val="123.0172"/>
  <p:tag name="ORIGINALWIDTH" val="184.5257"/>
  <p:tag name="LATEXADDIN" val="\documentclass{article}&#10;\usepackage{amsmath}&#10;\pagestyle{empty}&#10;\begin{document}&#10;$  C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12.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821.254"/>
  <p:tag name="LATEXADDIN" val="\documentclass{article}&#10;\usepackage{amsmath}&#10;\pagestyle{empty}&#10;\begin{document}&#10;$  \sum_{i=1}^{n} h_{\mathrm{f}_{i}}=\mathrm{f}_{i} \frac{L_{M}}{D_{M}} \frac{1}{2 g}\left(\frac{Q_{M}}{A_{M}}\right)^{2} \frac{(2 n-1)}{6 n}$&#10;&#10;&#10;\end{document}"/>
  <p:tag name="IGUANATEXSIZE" val="24"/>
  <p:tag name="IGUANATEXCURSOR" val="221"/>
  <p:tag name="TRANSPARENCY" val="True"/>
  <p:tag name="FILENAME" val=""/>
  <p:tag name="LATEXENGINEID" val="1"/>
  <p:tag name="TEMPFOLDER" val="c:\temp\"/>
  <p:tag name="LATEXFORMHEIGHT" val="312"/>
  <p:tag name="LATEXFORMWIDTH" val="384"/>
  <p:tag name="LATEXFORMWRAP" val="True"/>
  <p:tag name="BITMAPVECTOR" val="0"/>
</p:tagLst>
</file>

<file path=ppt/tags/tag113.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2242.063"/>
  <p:tag name="LATEXADDIN" val="\documentclass{article}&#10;\usepackage{amsmath}&#10;\pagestyle{empty}&#10;\begin{document}&#10;$  \Delta \Psi_{\text {total}}=\frac{1}{2 g}\left(\frac{Q_{M}}{A_{M}}\right)^{2}\left[\frac{n-1}{n}-\mathrm{f}_{i} \frac{L_{M}}{D_{M}} \frac{(2 n-1)}{6 n}\right]$&#10;&#10;&#10;\end{document}"/>
  <p:tag name="IGUANATEXSIZE" val="24"/>
  <p:tag name="IGUANATEXCURSOR" val="94"/>
  <p:tag name="TRANSPARENCY" val="True"/>
  <p:tag name="FILENAME" val=""/>
  <p:tag name="LATEXENGINEID" val="1"/>
  <p:tag name="TEMPFOLDER" val="c:\temp\"/>
  <p:tag name="LATEXFORMHEIGHT" val="312"/>
  <p:tag name="LATEXFORMWIDTH" val="384"/>
  <p:tag name="LATEXFORMWRAP" val="True"/>
  <p:tag name="BITMAPVECTOR" val="0"/>
</p:tagLst>
</file>

<file path=ppt/tags/tag114.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152.911"/>
  <p:tag name="LATEXADDIN" val="\documentclass{article}&#10;\usepackage{amsmath}&#10;\pagestyle{empty}&#10;\begin{document}&#10;$  \sum_{i=1}^{n-1} \Delta H_e=\frac{V_{M}^{2}}{2 g} \frac{n-1}{n}$&#10;&#10;&#10;\end{document}"/>
  <p:tag name="IGUANATEXSIZE" val="24"/>
  <p:tag name="IGUANATEXCURSOR" val="110"/>
  <p:tag name="TRANSPARENCY" val="True"/>
  <p:tag name="FILENAME" val=""/>
  <p:tag name="LATEXENGINEID" val="1"/>
  <p:tag name="TEMPFOLDER" val="c:\temp\"/>
  <p:tag name="LATEXFORMHEIGHT" val="312"/>
  <p:tag name="LATEXFORMWIDTH" val="384"/>
  <p:tag name="LATEXFORMWRAP" val="True"/>
  <p:tag name="BITMAPVECTOR" val="0"/>
</p:tagLst>
</file>

<file path=ppt/tags/tag115.xml><?xml version="1.0" encoding="utf-8"?>
<p:tagLst xmlns:a="http://schemas.openxmlformats.org/drawingml/2006/main" xmlns:r="http://schemas.openxmlformats.org/officeDocument/2006/relationships" xmlns:p="http://schemas.openxmlformats.org/presentationml/2006/main">
  <p:tag name="OUTPUTDPI" val="1200"/>
  <p:tag name="ORIGINALHEIGHT" val="135.769"/>
  <p:tag name="ORIGINALWIDTH" val="1281.179"/>
  <p:tag name="LATEXADDIN" val="\documentclass{article}&#10;\usepackage{amsmath}&#10;\pagestyle{empty}&#10;\begin{document}&#10;$  Q=\Pi_{v c} A_{orifice} \sqrt{2 g \Delta h}$&#10;&#10;&#10;\end{document}"/>
  <p:tag name="IGUANATEXSIZE" val="24"/>
  <p:tag name="IGUANATEXCURSOR" val="105"/>
  <p:tag name="TRANSPARENCY" val="True"/>
  <p:tag name="FILENAME" val=""/>
  <p:tag name="LATEXENGINEID" val="1"/>
  <p:tag name="TEMPFOLDER" val="c:\temp\"/>
  <p:tag name="LATEXFORMHEIGHT" val="312"/>
  <p:tag name="LATEXFORMWIDTH" val="384"/>
  <p:tag name="LATEXFORMWRAP" val="True"/>
  <p:tag name="BITMAPVECTOR" val="0"/>
</p:tagLst>
</file>

<file path=ppt/tags/tag116.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921.6348"/>
  <p:tag name="LATEXADDIN" val="\documentclass{article}&#10;\usepackage{amsmath}&#10;\pagestyle{empty}&#10;\begin{document}&#10;&#10;$\frac{\bar v_{P}}{\bar v_{M_1}} = \sqrt{\frac{\Pi_{Q}^2 + 1}{2(1 - \Pi_{Q}^2)}}$&#10;&#10;&#10;\end{document}"/>
  <p:tag name="IGUANATEXSIZE" val="20"/>
  <p:tag name="IGUANATEXCURSOR" val="162"/>
  <p:tag name="TRANSPARENCY" val="True"/>
  <p:tag name="FILENAME" val=""/>
  <p:tag name="LATEXENGINEID" val="0"/>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221.9723"/>
  <p:tag name="ORIGINALWIDTH" val="946.3817"/>
  <p:tag name="LATEXADDIN" val="\documentclass{article}&#10;\usepackage{amsmath}&#10;\pagestyle{empty}&#10;\begin{document}&#10;&#10;$ \Delta\Psi_M = \frac{\bar v_{M_1}^{2}-\bar v_{M_n}^{2}}{2 g} $&#10;&#10;&#10;&#10;\end{document}"/>
  <p:tag name="IGUANATEXSIZE" val="20"/>
  <p:tag name="IGUANATEXCURSOR" val="146"/>
  <p:tag name="TRANSPARENCY" val="True"/>
  <p:tag name="FILENAME" val=""/>
  <p:tag name="LATEXENGINEID" val="0"/>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222.7811"/>
  <p:tag name="ORIGINALWIDTH" val="2361.329"/>
  <p:tag name="LATEXADDIN" val="\documentclass{article}&#10;\usepackage{amsmath}&#10;\pagestyle{empty}&#10;\begin{document}&#10;$  \frac{p_{M_1}}{\rho g}+z_{M_1}+\frac{\bar v_{M_1}^2}{2 g}=\frac{p_{M_n}}{\rho g}+z_{M_n}+\frac{\bar v_{M_n}^2}{2g} + h_{L}$&#10;&#10;&#10;\end{document}"/>
  <p:tag name="IGUANATEXSIZE" val="24"/>
  <p:tag name="IGUANATEXCURSOR" val="184"/>
  <p:tag name="TRANSPARENCY" val="True"/>
  <p:tag name="FILENAME" val=""/>
  <p:tag name="LATEXENGINEID" val="1"/>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220.5308"/>
  <p:tag name="LATEXADDIN" val="\documentclass{article}&#10;\usepackage{amsmath}&#10;\pagestyle{empty}&#10;\begin{document}&#10;$  \Psi_{M_1}$&#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16.2662"/>
  <p:tag name="ORIGINALWIDTH" val="235.5328"/>
  <p:tag name="LATEXADDIN" val="\documentclass{article}&#10;\usepackage{amsmath}&#10;\pagestyle{empty}&#10;\begin{document}&#10;$  \Psi_{M_n}$&#10;&#10;&#10;\end{document}"/>
  <p:tag name="IGUANATEXSIZE" val="24"/>
  <p:tag name="IGUANATEXCURSOR" val="93"/>
  <p:tag name="TRANSPARENCY" val="True"/>
  <p:tag name="FILENAME" val=""/>
  <p:tag name="LATEXENGINEID" val="1"/>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99.5279"/>
  <p:tag name="ORIGINALWIDTH" val="555.8276"/>
  <p:tag name="LATEXADDIN" val="\documentclass{article}&#10;\usepackage{amsmath}&#10;\pagestyle{empty}&#10;\begin{document}&#10;$  \Pi_{Q}=\frac{Q_{P_{1}}}{Q_{P_{n}}}$&#10;&#10;&#10;\end{document}"/>
  <p:tag name="IGUANATEXSIZE" val="24"/>
  <p:tag name="IGUANATEXCURSOR" val="118"/>
  <p:tag name="TRANSPARENCY" val="True"/>
  <p:tag name="FILENAME" val=""/>
  <p:tag name="LATEXENGINEID" val="1"/>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222.7811"/>
  <p:tag name="ORIGINALWIDTH" val="2361.329"/>
  <p:tag name="LATEXADDIN" val="\documentclass{article}&#10;\usepackage{amsmath}&#10;\pagestyle{empty}&#10;\begin{document}&#10;$  \frac{p_{M_1}}{\rho g}+z_{M_1}+\frac{\bar v_{M_1}^2}{2 g}=\frac{p_{M_n}}{\rho g}+z_{M_n}+\frac{\bar v_{M_n}^2}{2g} + h_{L}$&#10;&#10;&#10;\end{document}"/>
  <p:tag name="IGUANATEXSIZE" val="24"/>
  <p:tag name="IGUANATEXCURSOR" val="184"/>
  <p:tag name="TRANSPARENCY" val="True"/>
  <p:tag name="FILENAME" val=""/>
  <p:tag name="LATEXENGINEID" val="1"/>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220.5308"/>
  <p:tag name="LATEXADDIN" val="\documentclass{article}&#10;\usepackage{amsmath}&#10;\pagestyle{empty}&#10;\begin{document}&#10;$  \Psi_{M_1}$&#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75.01048"/>
  <p:tag name="ORIGINALWIDTH" val="54.75764"/>
  <p:tag name="LATEXADDIN" val="\documentclass{article}&#10;\usepackage{amsmath}&#10;\pagestyle{empty}&#10;\begin{document}&#10;$  \bar v$&#10;&#10;&#10;\end{document}"/>
  <p:tag name="IGUANATEXSIZE" val="16"/>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698.987"/>
  <p:tag name="LATEXADDIN" val="\documentclass{article}&#10;\usepackage{amsmath}&#10;\pagestyle{empty}&#10;\begin{document}&#10;$  \Psi_{M_1}+\frac{\bar v_{M_1}^2}{2 g}=\Psi_{M_n}+\frac{\bar v_{M_n}^2}{2 g}+h_{L}$&#10;&#10;&#10;\end{document}"/>
  <p:tag name="IGUANATEXSIZE" val="24"/>
  <p:tag name="IGUANATEXCURSOR" val="144"/>
  <p:tag name="TRANSPARENCY" val="True"/>
  <p:tag name="FILENAME" val=""/>
  <p:tag name="LATEXENGINEID" val="1"/>
  <p:tag name="TEMPFOLDER" val="c:\temp\"/>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342.687"/>
  <p:tag name="LATEXADDIN" val="\documentclass{article}&#10;\usepackage{amsmath}&#10;\pagestyle{empty}&#10;\begin{document}&#10;$  \frac{\bar v_{M_1}^2}{2 g}=\Delta\Psi_M+\frac{\bar v_{M_n}^2}{2 g}+h_{L}$&#10;&#10;&#10;\end{document}"/>
  <p:tag name="IGUANATEXSIZE" val="24"/>
  <p:tag name="IGUANATEXCURSOR" val="135"/>
  <p:tag name="TRANSPARENCY" val="True"/>
  <p:tag name="FILENAME" val=""/>
  <p:tag name="LATEXENGINEID" val="1"/>
  <p:tag name="TEMPFOLDER" val="c:\temp\"/>
  <p:tag name="LATEXFORMHEIGHT" val="312"/>
  <p:tag name="LATEXFORMWIDTH" val="384"/>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116.2662"/>
  <p:tag name="ORIGINALWIDTH" val="235.5328"/>
  <p:tag name="LATEXADDIN" val="\documentclass{article}&#10;\usepackage{amsmath}&#10;\pagestyle{empty}&#10;\begin{document}&#10;$  \Psi_{M_n}$&#10;&#10;&#10;\end{document}"/>
  <p:tag name="IGUANATEXSIZE" val="24"/>
  <p:tag name="IGUANATEXCURSOR" val="93"/>
  <p:tag name="TRANSPARENCY" val="True"/>
  <p:tag name="FILENAME" val=""/>
  <p:tag name="LATEXENGINEID" val="1"/>
  <p:tag name="TEMPFOLDER" val="c:\temp\"/>
  <p:tag name="LATEXFORMHEIGHT" val="312"/>
  <p:tag name="LATEXFORMWIDTH" val="384"/>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528.684"/>
  <p:tag name="LATEXADDIN" val="\documentclass{article}&#10;\usepackage{amsmath}&#10;\pagestyle{empty}&#10;\begin{document}&#10;&#10;$  \Psi_{tank} = 0 $&#10;&#10;&#10;&#10;\end{document}"/>
  <p:tag name="IGUANATEXSIZE" val="20"/>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137.159"/>
  <p:tag name="LATEXADDIN" val="\documentclass{article}&#10;\usepackage{amsmath}&#10;\pagestyle{empty}&#10;\begin{document}&#10;$ \Delta\Psi = \frac{\bar v_{M_1}^{2}-\bar v_{M_n}^{2}}{2 g} - h_{L}$&#10;&#10;&#10;\end{document}"/>
  <p:tag name="IGUANATEXSIZE" val="24"/>
  <p:tag name="IGUANATEXCURSOR" val="124"/>
  <p:tag name="TRANSPARENCY" val="True"/>
  <p:tag name="FILENAME" val=""/>
  <p:tag name="LATEXENGINEID" val="1"/>
  <p:tag name="TEMPFOLDER" val="c:\temp\"/>
  <p:tag name="LATEXFORMHEIGHT" val="312"/>
  <p:tag name="LATEXFORMWIDTH" val="384"/>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671.3437"/>
  <p:tag name="LATEXADDIN" val="\documentclass{article}&#10;\usepackage{amsmath}&#10;\pagestyle{empty}&#10;\begin{document}&#10;$ \Delta\Psi_M \cong \frac{\bar v_{M_1}^{2}}{2 g}$&#10;&#10;&#10;\end{document}"/>
  <p:tag name="IGUANATEXSIZE" val="24"/>
  <p:tag name="IGUANATEXCURSOR" val="100"/>
  <p:tag name="TRANSPARENCY" val="True"/>
  <p:tag name="FILENAME" val=""/>
  <p:tag name="LATEXENGINEID" val="1"/>
  <p:tag name="TEMPFOLDER" val="c:\temp\"/>
  <p:tag name="LATEXFORMHEIGHT" val="312"/>
  <p:tag name="LATEXFORMWIDTH" val="384"/>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671.3437"/>
  <p:tag name="LATEXADDIN" val="\documentclass{article}&#10;\usepackage{amsmath}&#10;\pagestyle{empty}&#10;\begin{document}&#10;$ \Delta\Psi_M \cong \frac{\bar v_{M_1}^{2}}{2 g}$&#10;&#10;&#10;\end{document}"/>
  <p:tag name="IGUANATEXSIZE" val="24"/>
  <p:tag name="IGUANATEXCURSOR" val="100"/>
  <p:tag name="TRANSPARENCY" val="True"/>
  <p:tag name="FILENAME" val=""/>
  <p:tag name="LATEXENGINEID" val="1"/>
  <p:tag name="TEMPFOLDER" val="c:\temp\"/>
  <p:tag name="LATEXFORMHEIGHT" val="312"/>
  <p:tag name="LATEXFORMWIDTH" val="384"/>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528.684"/>
  <p:tag name="LATEXADDIN" val="\documentclass{article}&#10;\usepackage{amsmath}&#10;\pagestyle{empty}&#10;\begin{document}&#10;&#10;$  \Psi_{tank} = 0 $&#10;&#10;&#10;&#10;\end{document}"/>
  <p:tag name="IGUANATEXSIZE" val="20"/>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42.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43.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44.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45.xml><?xml version="1.0" encoding="utf-8"?>
<p:tagLst xmlns:a="http://schemas.openxmlformats.org/drawingml/2006/main" xmlns:r="http://schemas.openxmlformats.org/officeDocument/2006/relationships" xmlns:p="http://schemas.openxmlformats.org/presentationml/2006/main">
  <p:tag name="OUTPUTDPI" val="1200"/>
  <p:tag name="ORIGINALHEIGHT" val="215.2801"/>
  <p:tag name="ORIGINALWIDTH" val="1082.401"/>
  <p:tag name="LATEXADDIN" val="\documentclass{article}&#10;\usepackage{amsmath}&#10;\pagestyle{empty}&#10;\begin{document}&#10;$  \Delta \Psi_M = -\frac{\bar v_{M_n}^2}{2g}-h_L$&#10;&#10;&#10;\end{document}"/>
  <p:tag name="IGUANATEXSIZE" val="24"/>
  <p:tag name="IGUANATEXCURSOR" val="98"/>
  <p:tag name="TRANSPARENCY" val="True"/>
  <p:tag name="FILENAME" val=""/>
  <p:tag name="LATEXENGINEID" val="1"/>
  <p:tag name="TEMPFOLDER" val="c:\temp\"/>
  <p:tag name="LATEXFORMHEIGHT" val="312"/>
  <p:tag name="LATEXFORMWIDTH" val="384"/>
  <p:tag name="LATEXFORMWRAP" val="True"/>
  <p:tag name="BITMAPVECTOR" val="0"/>
</p:tagLst>
</file>

<file path=ppt/tags/tag46.xml><?xml version="1.0" encoding="utf-8"?>
<p:tagLst xmlns:a="http://schemas.openxmlformats.org/drawingml/2006/main" xmlns:r="http://schemas.openxmlformats.org/officeDocument/2006/relationships" xmlns:p="http://schemas.openxmlformats.org/presentationml/2006/main">
  <p:tag name="OUTPUTDPI" val="1200"/>
  <p:tag name="ORIGINALHEIGHT" val="215.2801"/>
  <p:tag name="ORIGINALWIDTH" val="780.8589"/>
  <p:tag name="LATEXADDIN" val="\documentclass{article}&#10;\usepackage{amsmath}&#10;\pagestyle{empty}&#10;\begin{document}&#10;$  \Delta \Psi_M \cong -\frac{\bar v_{M_n}^2}{2g}$&#10;&#10;&#10;\end{document}"/>
  <p:tag name="IGUANATEXSIZE" val="24"/>
  <p:tag name="IGUANATEXCURSOR" val="129"/>
  <p:tag name="TRANSPARENCY" val="True"/>
  <p:tag name="FILENAME" val=""/>
  <p:tag name="LATEXENGINEID" val="1"/>
  <p:tag name="TEMPFOLDER" val="c:\temp\"/>
  <p:tag name="LATEXFORMHEIGHT" val="312"/>
  <p:tag name="LATEXFORMWIDTH" val="384"/>
  <p:tag name="LATEXFORMWRAP" val="True"/>
  <p:tag name="BITMAPVECTOR" val="0"/>
</p:tagLst>
</file>

<file path=ppt/tags/tag47.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528.684"/>
  <p:tag name="LATEXADDIN" val="\documentclass{article}&#10;\usepackage{amsmath}&#10;\pagestyle{empty}&#10;\begin{document}&#10;&#10;$  \Psi_{tank} = 0 $&#10;&#10;&#10;&#10;\end{document}"/>
  <p:tag name="IGUANATEXSIZE" val="20"/>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48.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49.xml><?xml version="1.0" encoding="utf-8"?>
<p:tagLst xmlns:a="http://schemas.openxmlformats.org/drawingml/2006/main" xmlns:r="http://schemas.openxmlformats.org/officeDocument/2006/relationships" xmlns:p="http://schemas.openxmlformats.org/presentationml/2006/main">
  <p:tag name="OUTPUTDPI" val="1200"/>
  <p:tag name="ORIGINALHEIGHT" val="150.021"/>
  <p:tag name="ORIGINALWIDTH" val="1146.16"/>
  <p:tag name="LATEXADDIN" val="\documentclass{article}&#10;\usepackage{amsmath}&#10;\pagestyle{empty}&#10;\begin{document}&#10;$  \Psi_{M_1} = \bar \Psi_{M} - \frac{1}{2}\Delta \Psi_M$&#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50.xml><?xml version="1.0" encoding="utf-8"?>
<p:tagLst xmlns:a="http://schemas.openxmlformats.org/drawingml/2006/main" xmlns:r="http://schemas.openxmlformats.org/officeDocument/2006/relationships" xmlns:p="http://schemas.openxmlformats.org/presentationml/2006/main">
  <p:tag name="OUTPUTDPI" val="1200"/>
  <p:tag name="ORIGINALHEIGHT" val="150.021"/>
  <p:tag name="ORIGINALWIDTH" val="1158.912"/>
  <p:tag name="LATEXADDIN" val="\documentclass{article}&#10;\usepackage{amsmath}&#10;\pagestyle{empty}&#10;\begin{document}&#10;$  \Psi_{M_n} = \bar \Psi_{M} + \frac{1}{2}\Delta \Psi_M$&#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51.xml><?xml version="1.0" encoding="utf-8"?>
<p:tagLst xmlns:a="http://schemas.openxmlformats.org/drawingml/2006/main" xmlns:r="http://schemas.openxmlformats.org/officeDocument/2006/relationships" xmlns:p="http://schemas.openxmlformats.org/presentationml/2006/main">
  <p:tag name="OUTPUTDPI" val="1200"/>
  <p:tag name="ORIGINALHEIGHT" val="297.0414"/>
  <p:tag name="ORIGINALWIDTH" val="831.8661"/>
  <p:tag name="LATEXADDIN" val="\documentclass{article}&#10;\usepackage{amsmath}&#10;\pagestyle{empty}&#10;\begin{document}&#10;$ Q_{P_1} \propto \sqrt{\Psi_{M_1}}  $&#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52.xml><?xml version="1.0" encoding="utf-8"?>
<p:tagLst xmlns:a="http://schemas.openxmlformats.org/drawingml/2006/main" xmlns:r="http://schemas.openxmlformats.org/officeDocument/2006/relationships" xmlns:p="http://schemas.openxmlformats.org/presentationml/2006/main">
  <p:tag name="OUTPUTDPI" val="1200"/>
  <p:tag name="ORIGINALHEIGHT" val="297.0414"/>
  <p:tag name="ORIGINALWIDTH" val="856.6195"/>
  <p:tag name="LATEXADDIN" val="\documentclass{article}&#10;\usepackage{amsmath}&#10;\pagestyle{empty}&#10;\begin{document}&#10;$ Q_{P_n} \propto \sqrt{\Psi_{M_n}}  $&#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53.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1114.656"/>
  <p:tag name="LATEXADDIN" val="\documentclass{article}&#10;\usepackage{amsmath}&#10;\pagestyle{empty}&#10;\begin{document}&#10;$  \Pi_{Q}=\frac{Q_{P_1}}{Q_{P_n}}=\sqrt{\frac{\Psi_{M_1}}{\Psi_{M_n}}}$&#10;&#10;&#10;\end{document}"/>
  <p:tag name="IGUANATEXSIZE" val="24"/>
  <p:tag name="IGUANATEXCURSOR" val="148"/>
  <p:tag name="TRANSPARENCY" val="True"/>
  <p:tag name="FILENAME" val=""/>
  <p:tag name="LATEXENGINEID" val="1"/>
  <p:tag name="TEMPFOLDER" val="c:\temp\"/>
  <p:tag name="LATEXFORMHEIGHT" val="312"/>
  <p:tag name="LATEXFORMWIDTH" val="384"/>
  <p:tag name="LATEXFORMWRAP" val="True"/>
  <p:tag name="BITMAPVECTOR" val="0"/>
</p:tagLst>
</file>

<file path=ppt/tags/tag54.xml><?xml version="1.0" encoding="utf-8"?>
<p:tagLst xmlns:a="http://schemas.openxmlformats.org/drawingml/2006/main" xmlns:r="http://schemas.openxmlformats.org/officeDocument/2006/relationships" xmlns:p="http://schemas.openxmlformats.org/presentationml/2006/main">
  <p:tag name="OUTPUTDPI" val="1200"/>
  <p:tag name="ORIGINALHEIGHT" val="123.7672"/>
  <p:tag name="ORIGINALWIDTH" val="190.5266"/>
  <p:tag name="LATEXADDIN" val="\documentclass{article}&#10;\usepackage{amsmath}&#10;\pagestyle{empty}&#10;\begin{document}&#10;$  \bar \Psi_{M} $&#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55.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926.3793"/>
  <p:tag name="LATEXADDIN" val="\documentclass{article}&#10;\usepackage{amsmath}&#10;\pagestyle{empty}&#10;\begin{document}&#10;$  \Pi_{Q}^2= \frac{\bar \Psi_{M} - \frac{1}{2}\Delta \Psi_M}{\bar \Psi_{M} + \frac{1}{2}\Delta \Psi_M}$&#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56.xml><?xml version="1.0" encoding="utf-8"?>
<p:tagLst xmlns:a="http://schemas.openxmlformats.org/drawingml/2006/main" xmlns:r="http://schemas.openxmlformats.org/officeDocument/2006/relationships" xmlns:p="http://schemas.openxmlformats.org/presentationml/2006/main">
  <p:tag name="OUTPUTDPI" val="1200"/>
  <p:tag name="ORIGINALHEIGHT" val="157.522"/>
  <p:tag name="ORIGINALWIDTH" val="2008.03"/>
  <p:tag name="LATEXADDIN" val="\documentclass{article}&#10;\usepackage{amsmath}&#10;\pagestyle{empty}&#10;\begin{document}&#10;$  \Pi_{Q}^2\bar \Psi_{M} + \Pi_{Q}^2\frac{1}{2}\Delta \Psi_M= \bar \Psi_{M} - \frac{1}{2}\Delta \Psi_M$&#10;&#10;&#10;\end{document}"/>
  <p:tag name="IGUANATEXSIZE" val="24"/>
  <p:tag name="IGUANATEXCURSOR" val="183"/>
  <p:tag name="TRANSPARENCY" val="True"/>
  <p:tag name="FILENAME" val=""/>
  <p:tag name="LATEXENGINEID" val="1"/>
  <p:tag name="TEMPFOLDER" val="c:\temp\"/>
  <p:tag name="LATEXFORMHEIGHT" val="312"/>
  <p:tag name="LATEXFORMWIDTH" val="384"/>
  <p:tag name="LATEXFORMWRAP" val="True"/>
  <p:tag name="BITMAPVECTOR" val="0"/>
</p:tagLst>
</file>

<file path=ppt/tags/tag57.xml><?xml version="1.0" encoding="utf-8"?>
<p:tagLst xmlns:a="http://schemas.openxmlformats.org/drawingml/2006/main" xmlns:r="http://schemas.openxmlformats.org/officeDocument/2006/relationships" xmlns:p="http://schemas.openxmlformats.org/presentationml/2006/main">
  <p:tag name="OUTPUTDPI" val="1200"/>
  <p:tag name="ORIGINALHEIGHT" val="157.522"/>
  <p:tag name="ORIGINALWIDTH" val="2008.03"/>
  <p:tag name="LATEXADDIN" val="\documentclass{article}&#10;\usepackage{amsmath}&#10;\pagestyle{empty}&#10;\begin{document}&#10;$   \Pi_{Q}^2\frac{1}{2}\Delta \Psi_M +\frac{1}{2}\Delta \Psi_M= \bar \Psi_{M} - \Pi_{Q}^2\bar \Psi_{M}$&#10;&#10;&#10;\end{document}"/>
  <p:tag name="IGUANATEXSIZE" val="24"/>
  <p:tag name="IGUANATEXCURSOR" val="84"/>
  <p:tag name="TRANSPARENCY" val="True"/>
  <p:tag name="FILENAME" val=""/>
  <p:tag name="LATEXENGINEID" val="1"/>
  <p:tag name="TEMPFOLDER" val="c:\temp\"/>
  <p:tag name="LATEXFORMHEIGHT" val="312"/>
  <p:tag name="LATEXFORMWIDTH" val="384"/>
  <p:tag name="LATEXFORMWRAP" val="True"/>
  <p:tag name="BITMAPVECTOR" val="0"/>
</p:tagLst>
</file>

<file path=ppt/tags/tag58.xml><?xml version="1.0" encoding="utf-8"?>
<p:tagLst xmlns:a="http://schemas.openxmlformats.org/drawingml/2006/main" xmlns:r="http://schemas.openxmlformats.org/officeDocument/2006/relationships" xmlns:p="http://schemas.openxmlformats.org/presentationml/2006/main">
  <p:tag name="OUTPUTDPI" val="1200"/>
  <p:tag name="ORIGINALHEIGHT" val="107.265"/>
  <p:tag name="ORIGINALWIDTH" val="294.041"/>
  <p:tag name="LATEXADDIN" val="\documentclass{article}&#10;\usepackage{amsmath}&#10;\pagestyle{empty}&#10;\begin{document}&#10;$  \Delta \Psi_M$&#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59.xml><?xml version="1.0" encoding="utf-8"?>
<p:tagLst xmlns:a="http://schemas.openxmlformats.org/drawingml/2006/main" xmlns:r="http://schemas.openxmlformats.org/officeDocument/2006/relationships" xmlns:p="http://schemas.openxmlformats.org/presentationml/2006/main">
  <p:tag name="OUTPUTDPI" val="1200"/>
  <p:tag name="ORIGINALHEIGHT" val="157.522"/>
  <p:tag name="ORIGINALWIDTH" val="1715.49"/>
  <p:tag name="LATEXADDIN" val="\documentclass{article}&#10;\usepackage{amsmath}&#10;\pagestyle{empty}&#10;\begin{document}&#10;$   \frac{1}{2}\Delta \Psi_M (\Pi_{Q}^2 + 1)= \bar \Psi_{M}(1 - \Pi_{Q}^2)$&#10;&#10;&#10;\end{document}"/>
  <p:tag name="IGUANATEXSIZE" val="24"/>
  <p:tag name="IGUANATEXCURSOR" val="154"/>
  <p:tag name="TRANSPARENCY" val="True"/>
  <p:tag name="FILENAME" val=""/>
  <p:tag name="LATEXENGINEID" val="1"/>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60.xml><?xml version="1.0" encoding="utf-8"?>
<p:tagLst xmlns:a="http://schemas.openxmlformats.org/drawingml/2006/main" xmlns:r="http://schemas.openxmlformats.org/officeDocument/2006/relationships" xmlns:p="http://schemas.openxmlformats.org/presentationml/2006/main">
  <p:tag name="OUTPUTDPI" val="1200"/>
  <p:tag name="ORIGINALHEIGHT" val="242.2838"/>
  <p:tag name="ORIGINALWIDTH" val="1031.394"/>
  <p:tag name="LATEXADDIN" val="\documentclass{article}&#10;\usepackage{amsmath}&#10;\pagestyle{empty}&#10;\begin{document}&#10;$   \Delta \Psi_M= 2\bar \Psi_{M}\frac{1 - \Pi_{Q}^2}{\Pi_{Q}^2 + 1}$&#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61.xml><?xml version="1.0" encoding="utf-8"?>
<p:tagLst xmlns:a="http://schemas.openxmlformats.org/drawingml/2006/main" xmlns:r="http://schemas.openxmlformats.org/officeDocument/2006/relationships" xmlns:p="http://schemas.openxmlformats.org/presentationml/2006/main">
  <p:tag name="OUTPUTDPI" val="1200"/>
  <p:tag name="ORIGINALHEIGHT" val="242.2838"/>
  <p:tag name="ORIGINALWIDTH" val="1031.394"/>
  <p:tag name="LATEXADDIN" val="\documentclass{article}&#10;\usepackage{amsmath}&#10;\pagestyle{empty}&#10;\begin{document}&#10;$   \Delta \Psi_M= 2\bar \Psi_{M}\frac{1 - \Pi_{Q}^2}{\Pi_{Q}^2 + 1}$&#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62.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63.xml><?xml version="1.0" encoding="utf-8"?>
<p:tagLst xmlns:a="http://schemas.openxmlformats.org/drawingml/2006/main" xmlns:r="http://schemas.openxmlformats.org/officeDocument/2006/relationships" xmlns:p="http://schemas.openxmlformats.org/presentationml/2006/main">
  <p:tag name="OUTPUTDPI" val="1200"/>
  <p:tag name="ORIGINALHEIGHT" val="249.0347"/>
  <p:tag name="ORIGINALWIDTH" val="1411.697"/>
  <p:tag name="LATEXADDIN" val="\documentclass{article}&#10;\usepackage{amsmath}&#10;\pagestyle{empty}&#10;\begin{document}&#10;$ \Delta\Psi_M = \frac{\bar v_{M_1}^{2}}{2 g} = 2\bar \Psi_{M}\frac{1 - \Pi_{Q}^2}{\Pi_{Q}^2 + 1}$&#10;&#10;&#10;\end{document}"/>
  <p:tag name="IGUANATEXSIZE" val="24"/>
  <p:tag name="IGUANATEXCURSOR" val="177"/>
  <p:tag name="TRANSPARENCY" val="True"/>
  <p:tag name="FILENAME" val=""/>
  <p:tag name="LATEXENGINEID" val="1"/>
  <p:tag name="TEMPFOLDER" val="c:\temp\"/>
  <p:tag name="LATEXFORMHEIGHT" val="312"/>
  <p:tag name="LATEXFORMWIDTH" val="384"/>
  <p:tag name="LATEXFORMWRAP" val="True"/>
  <p:tag name="BITMAPVECTOR" val="0"/>
</p:tagLst>
</file>

<file path=ppt/tags/tag64.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012.641"/>
  <p:tag name="LATEXADDIN" val="\documentclass{article}&#10;\usepackage{amsmath}&#10;\pagestyle{empty}&#10;\begin{document}&#10;$  \bar \Psi_M \cong \frac{\bar v_{P}^{2}}{2 g} + h_{l_{series}}$&#10;&#10;&#10;\end{document}"/>
  <p:tag name="IGUANATEXSIZE" val="24"/>
  <p:tag name="IGUANATEXCURSOR" val="142"/>
  <p:tag name="TRANSPARENCY" val="True"/>
  <p:tag name="FILENAME" val=""/>
  <p:tag name="LATEXENGINEID" val="1"/>
  <p:tag name="TEMPFOLDER" val="c:\temp\"/>
  <p:tag name="LATEXFORMHEIGHT" val="312"/>
  <p:tag name="LATEXFORMWIDTH" val="384"/>
  <p:tag name="LATEXFORMWRAP" val="True"/>
  <p:tag name="BITMAPVECTOR" val="0"/>
</p:tagLst>
</file>

<file path=ppt/tags/tag65.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66.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012.641"/>
  <p:tag name="LATEXADDIN" val="\documentclass{article}&#10;\usepackage{amsmath}&#10;\pagestyle{empty}&#10;\begin{document}&#10;$  \bar \Psi_M \cong \frac{\bar v_{P}^{2}}{2 g} + h_{l_{series}}$&#10;&#10;&#10;\end{document}"/>
  <p:tag name="IGUANATEXSIZE" val="24"/>
  <p:tag name="IGUANATEXCURSOR" val="142"/>
  <p:tag name="TRANSPARENCY" val="True"/>
  <p:tag name="FILENAME" val=""/>
  <p:tag name="LATEXENGINEID" val="1"/>
  <p:tag name="TEMPFOLDER" val="c:\temp\"/>
  <p:tag name="LATEXFORMHEIGHT" val="312"/>
  <p:tag name="LATEXFORMWIDTH" val="384"/>
  <p:tag name="LATEXFORMWRAP" val="True"/>
  <p:tag name="BITMAPVECTOR" val="0"/>
</p:tagLst>
</file>

<file path=ppt/tags/tag67.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1838.506"/>
  <p:tag name="LATEXADDIN" val="\documentclass{article}&#10;\usepackage{amsmath}&#10;\pagestyle{empty}&#10;\begin{document}&#10;$   \bar v_{M_1}= 2\sqrt{g (h_{e_{port}} + h_{l_{series}})\frac{1 - \Pi_{Q}^2}{\Pi_{Q}^2 + 1}}$&#10;&#10;&#10;\end{document}"/>
  <p:tag name="IGUANATEXSIZE" val="24"/>
  <p:tag name="IGUANATEXCURSOR" val="118"/>
  <p:tag name="TRANSPARENCY" val="True"/>
  <p:tag name="FILENAME" val=""/>
  <p:tag name="LATEXENGINEID" val="1"/>
  <p:tag name="TEMPFOLDER" val="c:\temp\"/>
  <p:tag name="LATEXFORMHEIGHT" val="312"/>
  <p:tag name="LATEXFORMWIDTH" val="384"/>
  <p:tag name="LATEXFORMWRAP" val="True"/>
  <p:tag name="BITMAPVECTOR" val="0"/>
</p:tagLst>
</file>

<file path=ppt/tags/tag68.xml><?xml version="1.0" encoding="utf-8"?>
<p:tagLst xmlns:a="http://schemas.openxmlformats.org/drawingml/2006/main" xmlns:r="http://schemas.openxmlformats.org/officeDocument/2006/relationships" xmlns:p="http://schemas.openxmlformats.org/presentationml/2006/main">
  <p:tag name="OUTPUTDPI" val="1200"/>
  <p:tag name="ORIGINALHEIGHT" val="249.0347"/>
  <p:tag name="ORIGINALWIDTH" val="1411.697"/>
  <p:tag name="LATEXADDIN" val="\documentclass{article}&#10;\usepackage{amsmath}&#10;\pagestyle{empty}&#10;\begin{document}&#10;$ \Delta\Psi_M = \frac{\bar v_{M_1}^{2}}{2 g} = 2\bar \Psi_{M}\frac{1 - \Pi_{Q}^2}{\Pi_{Q}^2 + 1}$&#10;&#10;&#10;\end{document}"/>
  <p:tag name="IGUANATEXSIZE" val="24"/>
  <p:tag name="IGUANATEXCURSOR" val="177"/>
  <p:tag name="TRANSPARENCY" val="True"/>
  <p:tag name="FILENAME" val=""/>
  <p:tag name="LATEXENGINEID" val="1"/>
  <p:tag name="TEMPFOLDER" val="c:\temp\"/>
  <p:tag name="LATEXFORMHEIGHT" val="312"/>
  <p:tag name="LATEXFORMWIDTH" val="384"/>
  <p:tag name="LATEXFORMWRAP" val="True"/>
  <p:tag name="BITMAPVECTOR" val="0"/>
</p:tagLst>
</file>

<file path=ppt/tags/tag69.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1135.658"/>
  <p:tag name="LATEXADDIN" val="\documentclass{article}&#10;\usepackage{amsmath}&#10;\pagestyle{empty}&#10;\begin{document}&#10;$   \bar v_{M_1}= 2\sqrt{g\bar \Psi_{M}\frac{1 - \Pi_{Q}^2}{\Pi_{Q}^2 + 1}}$&#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528.684"/>
  <p:tag name="LATEXADDIN" val="\documentclass{article}&#10;\usepackage{amsmath}&#10;\pagestyle{empty}&#10;\begin{document}&#10;&#10;$  \Psi_{tank} = 0 $&#10;&#10;&#10;\end{document}"/>
  <p:tag name="IGUANATEXSIZE" val="20"/>
  <p:tag name="IGUANATEXCURSOR" val="99"/>
  <p:tag name="TRANSPARENCY" val="True"/>
  <p:tag name="FILENAME" val=""/>
  <p:tag name="LATEXENGINEID" val="0"/>
  <p:tag name="TEMPFOLDER" val="C:\Temp\"/>
  <p:tag name="LATEXFORMHEIGHT" val="312"/>
  <p:tag name="LATEXFORMWIDTH" val="384"/>
  <p:tag name="LATEXFORMWRAP" val="True"/>
  <p:tag name="BITMAPVECTOR" val="0"/>
</p:tagLst>
</file>

<file path=ppt/tags/tag70.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1080.151"/>
  <p:tag name="LATEXADDIN" val="\documentclass{article}&#10;\usepackage{amsmath}&#10;\pagestyle{empty}&#10;\begin{document}&#10;$   \bar v_{M_1}= 2\sqrt{g\frac{\bar v_{P}^{2}}{2 g}\frac{1 - \Pi_{Q}^2}{\Pi_{Q}^2 + 1}}$&#10;&#10;&#10;\end{document}"/>
  <p:tag name="IGUANATEXSIZE" val="24"/>
  <p:tag name="IGUANATEXCURSOR" val="132"/>
  <p:tag name="TRANSPARENCY" val="True"/>
  <p:tag name="FILENAME" val=""/>
  <p:tag name="LATEXENGINEID" val="1"/>
  <p:tag name="TEMPFOLDER" val="c:\temp\"/>
  <p:tag name="LATEXFORMHEIGHT" val="312"/>
  <p:tag name="LATEXFORMWIDTH" val="384"/>
  <p:tag name="LATEXFORMWRAP" val="True"/>
  <p:tag name="BITMAPVECTOR" val="0"/>
</p:tagLst>
</file>

<file path=ppt/tags/tag71.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922.6287"/>
  <p:tag name="LATEXADDIN" val="\documentclass{article}&#10;\usepackage{amsmath}&#10;\pagestyle{empty}&#10;\begin{document}&#10;$ \frac{\bar v_{P}}{\bar v_{M_1}} = \sqrt{\frac{\Pi_{Q}^2 + 1}{2(1 - \Pi_{Q}^2)}}$&#10;&#10;&#10;\end{document}"/>
  <p:tag name="IGUANATEXSIZE" val="24"/>
  <p:tag name="IGUANATEXCURSOR" val="161"/>
  <p:tag name="TRANSPARENCY" val="True"/>
  <p:tag name="FILENAME" val=""/>
  <p:tag name="LATEXENGINEID" val="1"/>
  <p:tag name="TEMPFOLDER" val="c:\temp\"/>
  <p:tag name="LATEXFORMHEIGHT" val="312"/>
  <p:tag name="LATEXFORMWIDTH" val="384"/>
  <p:tag name="LATEXFORMWRAP" val="True"/>
  <p:tag name="BITMAPVECTOR" val="0"/>
</p:tagLst>
</file>

<file path=ppt/tags/tag72.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922.6287"/>
  <p:tag name="LATEXADDIN" val="\documentclass{article}&#10;\usepackage{amsmath}&#10;\pagestyle{empty}&#10;\begin{document}&#10;$ \frac{\bar v_{P}}{\bar v_{M_1}} = \sqrt{\frac{\Pi_{Q}^2 + 1}{2(1 - \Pi_{Q}^2)}}$&#10;&#10;&#10;\end{document}"/>
  <p:tag name="IGUANATEXSIZE" val="24"/>
  <p:tag name="IGUANATEXCURSOR" val="161"/>
  <p:tag name="TRANSPARENCY" val="True"/>
  <p:tag name="FILENAME" val=""/>
  <p:tag name="LATEXENGINEID" val="1"/>
  <p:tag name="TEMPFOLDER" val="c:\temp\"/>
  <p:tag name="LATEXFORMHEIGHT" val="312"/>
  <p:tag name="LATEXFORMWIDTH" val="384"/>
  <p:tag name="LATEXFORMWRAP" val="True"/>
  <p:tag name="BITMAPVECTOR" val="0"/>
</p:tagLst>
</file>

<file path=ppt/tags/tag73.xml><?xml version="1.0" encoding="utf-8"?>
<p:tagLst xmlns:a="http://schemas.openxmlformats.org/drawingml/2006/main" xmlns:r="http://schemas.openxmlformats.org/officeDocument/2006/relationships" xmlns:p="http://schemas.openxmlformats.org/presentationml/2006/main">
  <p:tag name="OUTPUTDPI" val="1200"/>
  <p:tag name="ORIGINALHEIGHT" val="176.2746"/>
  <p:tag name="ORIGINALWIDTH" val="184.5257"/>
  <p:tag name="LATEXADDIN" val="\documentclass{article}&#10;\usepackage{amsmath}&#10;\pagestyle{empty}&#10;\begin{document}&#10;$ \frac{\bar v_{P}}{\bar v_{M_1}}$&#10;&#10;&#10;\end{document}"/>
  <p:tag name="IGUANATEXSIZE" val="24"/>
  <p:tag name="IGUANATEXCURSOR" val="113"/>
  <p:tag name="TRANSPARENCY" val="True"/>
  <p:tag name="FILENAME" val=""/>
  <p:tag name="LATEXENGINEID" val="1"/>
  <p:tag name="TEMPFOLDER" val="c:\temp\"/>
  <p:tag name="LATEXFORMHEIGHT" val="312"/>
  <p:tag name="LATEXFORMWIDTH" val="384"/>
  <p:tag name="LATEXFORMWRAP" val="True"/>
  <p:tag name="BITMAPVECTOR" val="0"/>
</p:tagLst>
</file>

<file path=ppt/tags/tag74.xml><?xml version="1.0" encoding="utf-8"?>
<p:tagLst xmlns:a="http://schemas.openxmlformats.org/drawingml/2006/main" xmlns:r="http://schemas.openxmlformats.org/officeDocument/2006/relationships" xmlns:p="http://schemas.openxmlformats.org/presentationml/2006/main">
  <p:tag name="OUTPUTDPI" val="1200"/>
  <p:tag name="ORIGINALHEIGHT" val="120.0168"/>
  <p:tag name="ORIGINALWIDTH" val="162.0226"/>
  <p:tag name="LATEXADDIN" val="\documentclass{article}&#10;\usepackage{amsmath}&#10;\pagestyle{empty}&#10;\begin{document}&#10;$\Pi_{Q}$&#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75.xml><?xml version="1.0" encoding="utf-8"?>
<p:tagLst xmlns:a="http://schemas.openxmlformats.org/drawingml/2006/main" xmlns:r="http://schemas.openxmlformats.org/officeDocument/2006/relationships" xmlns:p="http://schemas.openxmlformats.org/presentationml/2006/main">
  <p:tag name="OUTPUTDPI" val="1200"/>
  <p:tag name="ORIGINALHEIGHT" val="120.0168"/>
  <p:tag name="ORIGINALWIDTH" val="162.0226"/>
  <p:tag name="LATEXADDIN" val="\documentclass{article}&#10;\usepackage{amsmath}&#10;\pagestyle{empty}&#10;\begin{document}&#10;$\Pi_{Q}$&#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76.xml><?xml version="1.0" encoding="utf-8"?>
<p:tagLst xmlns:a="http://schemas.openxmlformats.org/drawingml/2006/main" xmlns:r="http://schemas.openxmlformats.org/officeDocument/2006/relationships" xmlns:p="http://schemas.openxmlformats.org/presentationml/2006/main">
  <p:tag name="OUTPUTDPI" val="1200"/>
  <p:tag name="ORIGINALHEIGHT" val="182.2272"/>
  <p:tag name="ORIGINALWIDTH" val="1501.312"/>
  <p:tag name="LATEXADDIN" val="\documentclass{article}&#10;\usepackage{amsmath}&#10;\pagestyle{empty}&#10;\begin{document}&#10;&#10;$Q = \Pi_{vc}\frac{2}{3} \sqrt{2g} w \left(H_{channel}\right)^\frac{3}{2}$&#10;&#10;&#10;\end{document}"/>
  <p:tag name="IGUANATEXSIZE" val="20"/>
  <p:tag name="IGUANATEXCURSOR" val="155"/>
  <p:tag name="TRANSPARENCY" val="True"/>
  <p:tag name="FILENAME" val=""/>
  <p:tag name="LATEXENGINEID" val="0"/>
  <p:tag name="TEMPFOLDER" val="C:\Temp\"/>
  <p:tag name="LATEXFORMHEIGHT" val="312"/>
  <p:tag name="LATEXFORMWIDTH" val="384"/>
  <p:tag name="LATEXFORMWRAP" val="True"/>
  <p:tag name="BITMAPVECTOR" val="0"/>
</p:tagLst>
</file>

<file path=ppt/tags/tag77.xml><?xml version="1.0" encoding="utf-8"?>
<p:tagLst xmlns:a="http://schemas.openxmlformats.org/drawingml/2006/main" xmlns:r="http://schemas.openxmlformats.org/officeDocument/2006/relationships" xmlns:p="http://schemas.openxmlformats.org/presentationml/2006/main">
  <p:tag name="OUTPUTDPI" val="1200"/>
  <p:tag name="ORIGINALHEIGHT" val="182.2272"/>
  <p:tag name="ORIGINALWIDTH" val="1713.536"/>
  <p:tag name="LATEXADDIN" val="\documentclass{article}&#10;\usepackage{amsmath}&#10;\pagestyle{empty}&#10;\begin{document}&#10;&#10;$Q_{weir} = \Pi_{vc}\frac{2}{3} \sqrt{2g} w \left(H_{channel}\right)^\frac{3}{2}$&#10;&#10;&#10;\end{document}"/>
  <p:tag name="IGUANATEXSIZE" val="20"/>
  <p:tag name="IGUANATEXCURSOR" val="90"/>
  <p:tag name="TRANSPARENCY" val="True"/>
  <p:tag name="FILENAME" val=""/>
  <p:tag name="LATEXENGINEID" val="0"/>
  <p:tag name="TEMPFOLDER" val="C:\Temp\"/>
  <p:tag name="LATEXFORMHEIGHT" val="312"/>
  <p:tag name="LATEXFORMWIDTH" val="384"/>
  <p:tag name="LATEXFORMWRAP" val="True"/>
  <p:tag name="BITMAPVECTOR" val="0"/>
</p:tagLst>
</file>

<file path=ppt/tags/tag78.xml><?xml version="1.0" encoding="utf-8"?>
<p:tagLst xmlns:a="http://schemas.openxmlformats.org/drawingml/2006/main" xmlns:r="http://schemas.openxmlformats.org/officeDocument/2006/relationships" xmlns:p="http://schemas.openxmlformats.org/presentationml/2006/main">
  <p:tag name="OUTPUTDPI" val="1200"/>
  <p:tag name="ORIGINALHEIGHT" val="221.9723"/>
  <p:tag name="ORIGINALWIDTH" val="816.6479"/>
  <p:tag name="LATEXADDIN" val="\documentclass{article}&#10;\usepackage{amsmath}&#10;\pagestyle{empty}&#10;\begin{document}&#10;&#10;&#10;$\bar H_{channel} - \frac{\bar v_{M_1}^2}{4g}$&#10;&#10;\end{document}"/>
  <p:tag name="IGUANATEXSIZE" val="20"/>
  <p:tag name="IGUANATEXCURSOR" val="127"/>
  <p:tag name="TRANSPARENCY" val="True"/>
  <p:tag name="FILENAME" val=""/>
  <p:tag name="LATEXENGINEID" val="0"/>
  <p:tag name="TEMPFOLDER" val="C:\Temp\"/>
  <p:tag name="LATEXFORMHEIGHT" val="312"/>
  <p:tag name="LATEXFORMWIDTH" val="384"/>
  <p:tag name="LATEXFORMWRAP" val="True"/>
  <p:tag name="BITMAPVECTOR" val="0"/>
</p:tagLst>
</file>

<file path=ppt/tags/tag79.xml><?xml version="1.0" encoding="utf-8"?>
<p:tagLst xmlns:a="http://schemas.openxmlformats.org/drawingml/2006/main" xmlns:r="http://schemas.openxmlformats.org/officeDocument/2006/relationships" xmlns:p="http://schemas.openxmlformats.org/presentationml/2006/main">
  <p:tag name="OUTPUTDPI" val="1200"/>
  <p:tag name="ORIGINALHEIGHT" val="221.9723"/>
  <p:tag name="ORIGINALWIDTH" val="816.6479"/>
  <p:tag name="LATEXADDIN" val="\documentclass{article}&#10;\usepackage{amsmath}&#10;\pagestyle{empty}&#10;\begin{document}&#10;&#10;&#10;$\bar H_{channel} + \frac{\bar v_{M_1}^2}{4g}$&#10;&#10;\end{document}"/>
  <p:tag name="IGUANATEXSIZE" val="20"/>
  <p:tag name="IGUANATEXCURSOR" val="101"/>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20.7349"/>
  <p:tag name="ORIGINALWIDTH" val="557.9302"/>
  <p:tag name="LATEXADDIN" val="\documentclass{article}&#10;\usepackage{amsmath}&#10;\pagestyle{empty}&#10;\begin{document}&#10;&#10;$  \Psi_{pipe} = H $&#10;&#10;&#10;\end{document}"/>
  <p:tag name="IGUANATEXSIZE" val="20"/>
  <p:tag name="IGUANATEXCURSOR" val="99"/>
  <p:tag name="TRANSPARENCY" val="True"/>
  <p:tag name="FILENAME" val=""/>
  <p:tag name="LATEXENGINEID" val="0"/>
  <p:tag name="TEMPFOLDER" val="C:\Temp\"/>
  <p:tag name="LATEXFORMHEIGHT" val="312"/>
  <p:tag name="LATEXFORMWIDTH" val="384"/>
  <p:tag name="LATEXFORMWRAP" val="True"/>
  <p:tag name="BITMAPVECTOR" val="0"/>
</p:tagLst>
</file>

<file path=ppt/tags/tag80.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51.4435"/>
  <p:tag name="LATEXADDIN" val="\documentclass{article}&#10;\usepackage{amsmath}&#10;\pagestyle{empty}&#10;\begin{document}&#10;&#10;&#10;$\bar H_{channel}$&#10;&#10;\end{document}"/>
  <p:tag name="IGUANATEXSIZE" val="20"/>
  <p:tag name="IGUANATEXCURSOR" val="99"/>
  <p:tag name="TRANSPARENCY" val="True"/>
  <p:tag name="FILENAME" val=""/>
  <p:tag name="LATEXENGINEID" val="0"/>
  <p:tag name="TEMPFOLDER" val="C:\Temp\"/>
  <p:tag name="LATEXFORMHEIGHT" val="312"/>
  <p:tag name="LATEXFORMWIDTH" val="384"/>
  <p:tag name="LATEXFORMWRAP" val="True"/>
  <p:tag name="BITMAPVECTOR" val="0"/>
</p:tagLst>
</file>

<file path=ppt/tags/tag81.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83.23961"/>
  <p:tag name="LATEXADDIN" val="\documentclass{article}&#10;\usepackage{amsmath}&#10;\pagestyle{empty}&#10;\begin{document}&#10;&#10;$w$&#10;&#10;&#10;\end{document}"/>
  <p:tag name="IGUANATEXSIZE" val="20"/>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ags/tag82.xml><?xml version="1.0" encoding="utf-8"?>
<p:tagLst xmlns:a="http://schemas.openxmlformats.org/drawingml/2006/main" xmlns:r="http://schemas.openxmlformats.org/officeDocument/2006/relationships" xmlns:p="http://schemas.openxmlformats.org/presentationml/2006/main">
  <p:tag name="OUTPUTDPI" val="1200"/>
  <p:tag name="ORIGINALHEIGHT" val="605.9243"/>
  <p:tag name="ORIGINALWIDTH" val="2564.679"/>
  <p:tag name="LATEXADDIN" val="\documentclass{article}&#10;\usepackage{amsmath}&#10;\pagestyle{empty}&#10;\begin{document}&#10;&#10;$\Pi_{Q_{weir}} = \frac{Q_{Filter_1}}{Q_{Filter_n}} = \frac{\Pi_{vc}\frac{2}{3} \sqrt{2g} w \left(\bar H_{channel} - \frac{\bar v_{M_1}^2}{4g}\right)^\frac{3}{2}}{\Pi_{vc}\frac{2}{3} \sqrt{2g} w \left(\bar H_{channel} + \frac{\bar v_{M_1}^2}{4g}\right)^\frac{3}{2}}$&#10;&#10;&#10;\end{document}"/>
  <p:tag name="IGUANATEXSIZE" val="20"/>
  <p:tag name="IGUANATEXCURSOR" val="347"/>
  <p:tag name="TRANSPARENCY" val="True"/>
  <p:tag name="FILENAME" val=""/>
  <p:tag name="LATEXENGINEID" val="0"/>
  <p:tag name="TEMPFOLDER" val="C:\Temp\"/>
  <p:tag name="LATEXFORMHEIGHT" val="312"/>
  <p:tag name="LATEXFORMWIDTH" val="384"/>
  <p:tag name="LATEXFORMWRAP" val="True"/>
  <p:tag name="BITMAPVECTOR" val="0"/>
</p:tagLst>
</file>

<file path=ppt/tags/tag83.xml><?xml version="1.0" encoding="utf-8"?>
<p:tagLst xmlns:a="http://schemas.openxmlformats.org/drawingml/2006/main" xmlns:r="http://schemas.openxmlformats.org/officeDocument/2006/relationships" xmlns:p="http://schemas.openxmlformats.org/presentationml/2006/main">
  <p:tag name="OUTPUTDPI" val="1200"/>
  <p:tag name="ORIGINALHEIGHT" val="448.4439"/>
  <p:tag name="ORIGINALWIDTH" val="1742.032"/>
  <p:tag name="LATEXADDIN" val="\documentclass{article}&#10;\usepackage{amsmath}&#10;\pagestyle{empty}&#10;\begin{document}&#10;&#10;$\bar v_{M_1} =  2\sqrt{g\bar H_{channel}\frac{\left(1-\Pi_{Q_{weir}}^\frac{2}{3}\right)}{\left(\Pi_{Q_{weir}}^\frac{2}{3} + 1\right)}}$&#10;&#10;&#10;\end{document}"/>
  <p:tag name="IGUANATEXSIZE" val="20"/>
  <p:tag name="IGUANATEXCURSOR" val="217"/>
  <p:tag name="TRANSPARENCY" val="True"/>
  <p:tag name="FILENAME" val=""/>
  <p:tag name="LATEXENGINEID" val="0"/>
  <p:tag name="TEMPFOLDER" val="C:\Temp\"/>
  <p:tag name="LATEXFORMHEIGHT" val="312"/>
  <p:tag name="LATEXFORMWIDTH" val="384"/>
  <p:tag name="LATEXFORMWRAP" val="True"/>
  <p:tag name="BITMAPVECTOR" val="0"/>
</p:tagLst>
</file>

<file path=ppt/tags/tag84.xml><?xml version="1.0" encoding="utf-8"?>
<p:tagLst xmlns:a="http://schemas.openxmlformats.org/drawingml/2006/main" xmlns:r="http://schemas.openxmlformats.org/officeDocument/2006/relationships" xmlns:p="http://schemas.openxmlformats.org/presentationml/2006/main">
  <p:tag name="OUTPUTDPI" val="1200"/>
  <p:tag name="ORIGINALHEIGHT" val="155.2717"/>
  <p:tag name="ORIGINALWIDTH" val="328.5458"/>
  <p:tag name="LATEXADDIN" val="\documentclass{article}&#10;\usepackage{amsmath}&#10;\pagestyle{empty}&#10;\begin{document}&#10;$  \frac{p}{\rho g}+z$&#10;&#10;&#10;\end{document}"/>
  <p:tag name="IGUANATEXSIZE" val="24"/>
  <p:tag name="IGUANATEXCURSOR" val="101"/>
  <p:tag name="TRANSPARENCY" val="True"/>
  <p:tag name="FILENAME" val=""/>
  <p:tag name="LATEXENGINEID" val="1"/>
  <p:tag name="TEMPFOLDER" val="c:\temp\"/>
  <p:tag name="LATEXFORMHEIGHT" val="312"/>
  <p:tag name="LATEXFORMWIDTH" val="384"/>
  <p:tag name="LATEXFORMWRAP" val="True"/>
  <p:tag name="BITMAPVECTOR" val="0"/>
</p:tagLst>
</file>

<file path=ppt/tags/tag85.xml><?xml version="1.0" encoding="utf-8"?>
<p:tagLst xmlns:a="http://schemas.openxmlformats.org/drawingml/2006/main" xmlns:r="http://schemas.openxmlformats.org/officeDocument/2006/relationships" xmlns:p="http://schemas.openxmlformats.org/presentationml/2006/main">
  <p:tag name="OUTPUTDPI" val="1200"/>
  <p:tag name="ORIGINALHEIGHT" val="134.2687"/>
  <p:tag name="ORIGINALWIDTH" val="1438.701"/>
  <p:tag name="LATEXADDIN" val="\documentclass{article}&#10;\usepackage{amsmath}&#10;\pagestyle{empty}&#10;\begin{document}&#10;$  \rho \mathbf{a}=-(\nabla p+\rho \mathbf{g})+\mu \nabla^{2} \mathbf{V}$&#10;&#10;&#10;\end{document}"/>
  <p:tag name="IGUANATEXSIZE" val="24"/>
  <p:tag name="IGUANATEXCURSOR" val="152"/>
  <p:tag name="TRANSPARENCY" val="True"/>
  <p:tag name="FILENAME" val=""/>
  <p:tag name="LATEXENGINEID" val="1"/>
  <p:tag name="TEMPFOLDER" val="c:\temp\"/>
  <p:tag name="LATEXFORMHEIGHT" val="312"/>
  <p:tag name="LATEXFORMWIDTH" val="384"/>
  <p:tag name="LATEXFORMWRAP" val="True"/>
  <p:tag name="BITMAPVECTOR" val="0"/>
</p:tagLst>
</file>

<file path=ppt/tags/tag86.xml><?xml version="1.0" encoding="utf-8"?>
<p:tagLst xmlns:a="http://schemas.openxmlformats.org/drawingml/2006/main" xmlns:r="http://schemas.openxmlformats.org/officeDocument/2006/relationships" xmlns:p="http://schemas.openxmlformats.org/presentationml/2006/main">
  <p:tag name="OUTPUTDPI" val="1200"/>
  <p:tag name="ORIGINALHEIGHT" val="204.0285"/>
  <p:tag name="ORIGINALWIDTH" val="1804.002"/>
  <p:tag name="LATEXADDIN" val="\documentclass{article}&#10;\usepackage{amsmath}&#10;\pagestyle{empty}&#10;\begin{document}&#10;$  \frac{p_{1}}{\rho g}+z_{1}+\frac{\bar v_{1}^{2}}{2 g}=\frac{p_{2}}{\rho g}+z_{2}+\frac{\bar v_{2}^{2}}{2 g}+h_{L}$&#10;&#10;&#10;\end{document}"/>
  <p:tag name="IGUANATEXSIZE" val="24"/>
  <p:tag name="IGUANATEXCURSOR" val="176"/>
  <p:tag name="TRANSPARENCY" val="True"/>
  <p:tag name="FILENAME" val=""/>
  <p:tag name="LATEXENGINEID" val="1"/>
  <p:tag name="TEMPFOLDER" val="c:\temp\"/>
  <p:tag name="LATEXFORMHEIGHT" val="312"/>
  <p:tag name="LATEXFORMWIDTH" val="384"/>
  <p:tag name="LATEXFORMWRAP" val="True"/>
  <p:tag name="BITMAPVECTOR" val="0"/>
</p:tagLst>
</file>

<file path=ppt/tags/tag87.xml><?xml version="1.0" encoding="utf-8"?>
<p:tagLst xmlns:a="http://schemas.openxmlformats.org/drawingml/2006/main" xmlns:r="http://schemas.openxmlformats.org/officeDocument/2006/relationships" xmlns:p="http://schemas.openxmlformats.org/presentationml/2006/main">
  <p:tag name="OUTPUTDPI" val="1200"/>
  <p:tag name="ORIGINALHEIGHT" val="239.2834"/>
  <p:tag name="ORIGINALWIDTH" val="1251.175"/>
  <p:tag name="LATEXADDIN" val="\documentclass{article}&#10;\usepackage{amsmath}&#10;\pagestyle{empty}&#10;\begin{document}&#10;$  \frac{p_{in}-p_{out}}{\rho g}=\frac{\bar v_{out}^{2}-\bar v_{in}^{2} \frac{A_{in}}{A_{out}}}{g}$&#10;&#10;&#10;\end{document}"/>
  <p:tag name="IGUANATEXSIZE" val="24"/>
  <p:tag name="IGUANATEXCURSOR" val="101"/>
  <p:tag name="TRANSPARENCY" val="True"/>
  <p:tag name="FILENAME" val=""/>
  <p:tag name="LATEXENGINEID" val="1"/>
  <p:tag name="TEMPFOLDER" val="c:\temp\"/>
  <p:tag name="LATEXFORMHEIGHT" val="312"/>
  <p:tag name="LATEXFORMWIDTH" val="384"/>
  <p:tag name="LATEXFORMWRAP" val="True"/>
  <p:tag name="BITMAPVECTOR" val="0"/>
</p:tagLst>
</file>

<file path=ppt/tags/tag88.xml><?xml version="1.0" encoding="utf-8"?>
<p:tagLst xmlns:a="http://schemas.openxmlformats.org/drawingml/2006/main" xmlns:r="http://schemas.openxmlformats.org/officeDocument/2006/relationships" xmlns:p="http://schemas.openxmlformats.org/presentationml/2006/main">
  <p:tag name="OUTPUTDPI" val="1200"/>
  <p:tag name="ORIGINALHEIGHT" val="108.7652"/>
  <p:tag name="ORIGINALWIDTH" val="471.8158"/>
  <p:tag name="LATEXADDIN" val="\documentclass{article}&#10;\usepackage{amsmath}&#10;\pagestyle{empty}&#10;\begin{document}&#10;$  \Delta \Psi_{e}&gt;0$&#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89.xml><?xml version="1.0" encoding="utf-8"?>
<p:tagLst xmlns:a="http://schemas.openxmlformats.org/drawingml/2006/main" xmlns:r="http://schemas.openxmlformats.org/officeDocument/2006/relationships" xmlns:p="http://schemas.openxmlformats.org/presentationml/2006/main">
  <p:tag name="OUTPUTDPI" val="1200"/>
  <p:tag name="ORIGINALHEIGHT" val="186.026"/>
  <p:tag name="ORIGINALWIDTH" val="1104.904"/>
  <p:tag name="LATEXADDIN" val="\documentclass{article}&#10;\usepackage{amsmath}&#10;\pagestyle{empty}&#10;\begin{document}&#10;$  \Delta \Psi_e=\frac{\left(\bar v_{in}-\bar v_{out}\right) \bar v_{out}}{g}$&#10;&#10;&#10;\end{document}"/>
  <p:tag name="IGUANATEXSIZE" val="24"/>
  <p:tag name="IGUANATEXCURSOR" val="147"/>
  <p:tag name="TRANSPARENCY" val="True"/>
  <p:tag name="FILENAME" val=""/>
  <p:tag name="LATEXENGINEID" val="1"/>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81.73976"/>
  <p:tag name="ORIGINALWIDTH" val="613.4233"/>
  <p:tag name="LATEXADDIN" val="\documentclass{article}&#10;\usepackage{amsmath}&#10;\pagestyle{empty}&#10;\begin{document}&#10;&#10;$$  p_1 = -\rho g z_1 $$&#10;&#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90.xml><?xml version="1.0" encoding="utf-8"?>
<p:tagLst xmlns:a="http://schemas.openxmlformats.org/drawingml/2006/main" xmlns:r="http://schemas.openxmlformats.org/officeDocument/2006/relationships" xmlns:p="http://schemas.openxmlformats.org/presentationml/2006/main">
  <p:tag name="OUTPUTDPI" val="1200"/>
  <p:tag name="ORIGINALHEIGHT" val="186.026"/>
  <p:tag name="ORIGINALWIDTH" val="1104.904"/>
  <p:tag name="LATEXADDIN" val="\documentclass{article}&#10;\usepackage{amsmath}&#10;\pagestyle{empty}&#10;\begin{document}&#10;$  \Delta \Psi_{e}=\frac{\left(\bar v_{in}-\bar v_{out}\right) \bar v_{out}}{g}$&#10;&#10;&#10;\end{document}"/>
  <p:tag name="IGUANATEXSIZE" val="24"/>
  <p:tag name="IGUANATEXCURSOR" val="149"/>
  <p:tag name="TRANSPARENCY" val="True"/>
  <p:tag name="FILENAME" val=""/>
  <p:tag name="LATEXENGINEID" val="1"/>
  <p:tag name="TEMPFOLDER" val="c:\temp\"/>
  <p:tag name="LATEXFORMHEIGHT" val="312"/>
  <p:tag name="LATEXFORMWIDTH" val="384"/>
  <p:tag name="LATEXFORMWRAP" val="True"/>
  <p:tag name="BITMAPVECTOR" val="0"/>
</p:tagLst>
</file>

<file path=ppt/tags/tag91.xml><?xml version="1.0" encoding="utf-8"?>
<p:tagLst xmlns:a="http://schemas.openxmlformats.org/drawingml/2006/main" xmlns:r="http://schemas.openxmlformats.org/officeDocument/2006/relationships" xmlns:p="http://schemas.openxmlformats.org/presentationml/2006/main">
  <p:tag name="OUTPUTDPI" val="1200"/>
  <p:tag name="ORIGINALHEIGHT" val="186.026"/>
  <p:tag name="ORIGINALWIDTH" val="1888.014"/>
  <p:tag name="LATEXADDIN" val="\documentclass{article}&#10;\usepackage{amsmath}&#10;\pagestyle{empty}&#10;\begin{document}&#10;$  \sum_{i=1}^{n-1} \Delta \Psi_e=\sum_{i=1}^{n-1} \frac{Q_{M}}{n A_{M}} \frac{(n-i) Q_{M}}{n A_{M}} \frac{1}{g}$&#10;&#10;&#10;\end{document}"/>
  <p:tag name="IGUANATEXSIZE" val="24"/>
  <p:tag name="IGUANATEXCURSOR" val="111"/>
  <p:tag name="TRANSPARENCY" val="True"/>
  <p:tag name="FILENAME" val=""/>
  <p:tag name="LATEXENGINEID" val="1"/>
  <p:tag name="TEMPFOLDER" val="c:\temp\"/>
  <p:tag name="LATEXFORMHEIGHT" val="312"/>
  <p:tag name="LATEXFORMWIDTH" val="384"/>
  <p:tag name="LATEXFORMWRAP" val="True"/>
  <p:tag name="BITMAPVECTOR" val="0"/>
</p:tagLst>
</file>

<file path=ppt/tags/tag92.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569.219"/>
  <p:tag name="LATEXADDIN" val="\documentclass{article}&#10;\usepackage{amsmath}&#10;\pagestyle{empty}&#10;\begin{document}&#10;$  \sum_{i=1}^{n-1} \Delta \Psi_e=\frac{\bar v_{M}^{2}}{g} \sum_{i=1}^{n-1} \frac{(n-i)}{n^{2}}$&#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93.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137.159"/>
  <p:tag name="LATEXADDIN" val="\documentclass{article}&#10;\usepackage{amsmath}&#10;\pagestyle{empty}&#10;\begin{document}&#10;$  \sum_{i=1}^{n-1} \Delta \Psi_e=\frac{\bar v_{M}^{2}}{g} \frac{n-1}{2 n}$&#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94.xml><?xml version="1.0" encoding="utf-8"?>
<p:tagLst xmlns:a="http://schemas.openxmlformats.org/drawingml/2006/main" xmlns:r="http://schemas.openxmlformats.org/officeDocument/2006/relationships" xmlns:p="http://schemas.openxmlformats.org/presentationml/2006/main">
  <p:tag name="OUTPUTDPI" val="1200"/>
  <p:tag name="ORIGINALHEIGHT" val="180.0251"/>
  <p:tag name="ORIGINALWIDTH" val="873.8719"/>
  <p:tag name="LATEXADDIN" val="\documentclass{article}&#10;\usepackage{amsmath}&#10;\pagestyle{empty}&#10;\begin{document}&#10;$  \bar v_{in}-\bar v_{out}=\frac{Q_{p}}{A_{M}}$&#10;&#10;&#10;\end{document}"/>
  <p:tag name="IGUANATEXSIZE" val="24"/>
  <p:tag name="IGUANATEXCURSOR" val="101"/>
  <p:tag name="TRANSPARENCY" val="True"/>
  <p:tag name="FILENAME" val=""/>
  <p:tag name="LATEXENGINEID" val="1"/>
  <p:tag name="TEMPFOLDER" val="c:\temp\"/>
  <p:tag name="LATEXFORMHEIGHT" val="312"/>
  <p:tag name="LATEXFORMWIDTH" val="384"/>
  <p:tag name="LATEXFORMWRAP" val="True"/>
  <p:tag name="BITMAPVECTOR" val="0"/>
</p:tagLst>
</file>

<file path=ppt/tags/tag95.xml><?xml version="1.0" encoding="utf-8"?>
<p:tagLst xmlns:a="http://schemas.openxmlformats.org/drawingml/2006/main" xmlns:r="http://schemas.openxmlformats.org/officeDocument/2006/relationships" xmlns:p="http://schemas.openxmlformats.org/presentationml/2006/main">
  <p:tag name="OUTPUTDPI" val="1200"/>
  <p:tag name="ORIGINALHEIGHT" val="160.5224"/>
  <p:tag name="ORIGINALWIDTH" val="504.0703"/>
  <p:tag name="LATEXADDIN" val="\documentclass{article}&#10;\usepackage{amsmath}&#10;\pagestyle{empty}&#10;\begin{document}&#10;$  Q_{p}=\frac{Q_{M}}{n}$&#10;&#10;&#10;\end{document}"/>
  <p:tag name="IGUANATEXSIZE" val="24"/>
  <p:tag name="IGUANATEXCURSOR" val="104"/>
  <p:tag name="TRANSPARENCY" val="True"/>
  <p:tag name="FILENAME" val=""/>
  <p:tag name="LATEXENGINEID" val="1"/>
  <p:tag name="TEMPFOLDER" val="c:\temp\"/>
  <p:tag name="LATEXFORMHEIGHT" val="312"/>
  <p:tag name="LATEXFORMWIDTH" val="384"/>
  <p:tag name="LATEXFORMWRAP" val="True"/>
  <p:tag name="BITMAPVECTOR" val="0"/>
</p:tagLst>
</file>

<file path=ppt/tags/tag96.xml><?xml version="1.0" encoding="utf-8"?>
<p:tagLst xmlns:a="http://schemas.openxmlformats.org/drawingml/2006/main" xmlns:r="http://schemas.openxmlformats.org/officeDocument/2006/relationships" xmlns:p="http://schemas.openxmlformats.org/presentationml/2006/main">
  <p:tag name="OUTPUTDPI" val="1200"/>
  <p:tag name="ORIGINALHEIGHT" val="181.5254"/>
  <p:tag name="ORIGINALWIDTH" val="853.6191"/>
  <p:tag name="LATEXADDIN" val="\documentclass{article}&#10;\usepackage{amsmath}&#10;\pagestyle{empty}&#10;\begin{document}&#10;$  \bar v_{out_{i}}=\frac{(n-i) Q_{M}}{n A_{M}}$&#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97.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42.5199"/>
  <p:tag name="LATEXADDIN" val="\documentclass{article}&#10;\usepackage{amsmath}&#10;\pagestyle{empty}&#10;\begin{document}&#10;$  \frac{\bar v_{M}^{2}}{2g}$&#10;&#10;&#10;\end{document}"/>
  <p:tag name="IGUANATEXSIZE" val="24"/>
  <p:tag name="IGUANATEXCURSOR" val="95"/>
  <p:tag name="TRANSPARENCY" val="True"/>
  <p:tag name="FILENAME" val=""/>
  <p:tag name="LATEXENGINEID" val="1"/>
  <p:tag name="TEMPFOLDER" val="c:\temp\"/>
  <p:tag name="LATEXFORMHEIGHT" val="312"/>
  <p:tag name="LATEXFORMWIDTH" val="384"/>
  <p:tag name="LATEXFORMWRAP" val="True"/>
  <p:tag name="BITMAPVECTOR" val="0"/>
</p:tagLst>
</file>

<file path=ppt/tags/tag98.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388.5543"/>
  <p:tag name="LATEXADDIN" val="\documentclass{article}&#10;\usepackage{amsmath}&#10;\pagestyle{empty}&#10;\begin{document}&#10;$  \sum \Delta\Psi_e$&#10;&#10;&#10;\end{document}"/>
  <p:tag name="IGUANATEXSIZE" val="40"/>
  <p:tag name="IGUANATEXCURSOR" val="100"/>
  <p:tag name="TRANSPARENCY" val="True"/>
  <p:tag name="FILENAME" val=""/>
  <p:tag name="LATEXENGINEID" val="1"/>
  <p:tag name="TEMPFOLDER" val="c:\temp\"/>
  <p:tag name="LATEXFORMHEIGHT" val="312"/>
  <p:tag name="LATEXFORMWIDTH" val="384"/>
  <p:tag name="LATEXFORMWRAP" val="True"/>
  <p:tag name="BITMAPVECTOR" val="0"/>
</p:tagLst>
</file>

<file path=ppt/tags/tag99.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42.5199"/>
  <p:tag name="LATEXADDIN" val="\documentclass{article}&#10;\usepackage{amsmath}&#10;\pagestyle{empty}&#10;\begin{document}&#10;$  \frac{\bar v_{M}^{2}}{2g}$&#10;&#10;&#10;\end{document}"/>
  <p:tag name="IGUANATEXSIZE" val="24"/>
  <p:tag name="IGUANATEXCURSOR" val="95"/>
  <p:tag name="TRANSPARENCY" val="True"/>
  <p:tag name="FILENAME" val=""/>
  <p:tag name="LATEXENGINEID" val="1"/>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Lectures">
  <a:themeElements>
    <a:clrScheme name="Classroom">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ln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8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_Lectures">
  <a:themeElements>
    <a:clrScheme name="Classroom">
      <a:dk1>
        <a:srgbClr val="000000"/>
      </a:dk1>
      <a:lt1>
        <a:srgbClr val="FFFFFF"/>
      </a:lt1>
      <a:dk2>
        <a:srgbClr val="00005A"/>
      </a:dk2>
      <a:lt2>
        <a:srgbClr val="810000"/>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ln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Lectures</Template>
  <TotalTime>85358</TotalTime>
  <Words>2089</Words>
  <Application>Microsoft Office PowerPoint</Application>
  <PresentationFormat>On-screen Show (4:3)</PresentationFormat>
  <Paragraphs>332</Paragraphs>
  <Slides>36</Slides>
  <Notes>24</Notes>
  <HiddenSlides>0</HiddenSlides>
  <MMClips>0</MMClips>
  <ScaleCrop>false</ScaleCrop>
  <HeadingPairs>
    <vt:vector size="8" baseType="variant">
      <vt:variant>
        <vt:lpstr>Fonts Used</vt:lpstr>
      </vt:variant>
      <vt:variant>
        <vt:i4>9</vt:i4>
      </vt:variant>
      <vt:variant>
        <vt:lpstr>Theme</vt:lpstr>
      </vt:variant>
      <vt:variant>
        <vt:i4>11</vt:i4>
      </vt:variant>
      <vt:variant>
        <vt:lpstr>Embedded OLE Servers</vt:lpstr>
      </vt:variant>
      <vt:variant>
        <vt:i4>1</vt:i4>
      </vt:variant>
      <vt:variant>
        <vt:lpstr>Slide Titles</vt:lpstr>
      </vt:variant>
      <vt:variant>
        <vt:i4>36</vt:i4>
      </vt:variant>
    </vt:vector>
  </HeadingPairs>
  <TitlesOfParts>
    <vt:vector size="57" baseType="lpstr">
      <vt:lpstr>Arial</vt:lpstr>
      <vt:lpstr>Book Antiqua</vt:lpstr>
      <vt:lpstr>Calibri</vt:lpstr>
      <vt:lpstr>Candara</vt:lpstr>
      <vt:lpstr>Century Gothic</vt:lpstr>
      <vt:lpstr>Monotype Sorts</vt:lpstr>
      <vt:lpstr>Symbol</vt:lpstr>
      <vt:lpstr>Times New Roman</vt:lpstr>
      <vt:lpstr>Wingdings</vt:lpstr>
      <vt:lpstr>Lectures</vt:lpstr>
      <vt:lpstr>AguaClara</vt:lpstr>
      <vt:lpstr>1_AguaClara</vt:lpstr>
      <vt:lpstr>2_AguaClara</vt:lpstr>
      <vt:lpstr>3_AguaClara</vt:lpstr>
      <vt:lpstr>4_AguaClara</vt:lpstr>
      <vt:lpstr>5_AguaClara</vt:lpstr>
      <vt:lpstr>6_AguaClara</vt:lpstr>
      <vt:lpstr>7_AguaClara</vt:lpstr>
      <vt:lpstr>8_AguaClara</vt:lpstr>
      <vt:lpstr>1_Lectures</vt:lpstr>
      <vt:lpstr>Equation</vt:lpstr>
      <vt:lpstr>Inlet and Outlet Manifolds and Plant Hydraulics</vt:lpstr>
      <vt:lpstr>Nomenclature: a start</vt:lpstr>
      <vt:lpstr>Places we’d like Equal Flow Distribution</vt:lpstr>
      <vt:lpstr>PowerPoint Presentation</vt:lpstr>
      <vt:lpstr>Sed Flow distribution</vt:lpstr>
      <vt:lpstr>Sedimentation tank controls</vt:lpstr>
      <vt:lpstr>How can we make water split equally between several paths in a manifold?</vt:lpstr>
      <vt:lpstr>4 strategies</vt:lpstr>
      <vt:lpstr>Piezometric head</vt:lpstr>
      <vt:lpstr>Flow distribution between ports in an inlet manifold</vt:lpstr>
      <vt:lpstr>Change in piezometric head from port 1 to port n (inlet manifold)</vt:lpstr>
      <vt:lpstr>Change in piezometric head from port 1 to port n (outlet manifold)</vt:lpstr>
      <vt:lpstr>Flow Division Analysis for Inlet Manifold (with orifice outlets)</vt:lpstr>
      <vt:lpstr>Solve for the maximum permissible change in piezometric head</vt:lpstr>
      <vt:lpstr>Relationship between port contracted velocity and manifold velocity</vt:lpstr>
      <vt:lpstr>Manifold velocity</vt:lpstr>
      <vt:lpstr>Plot port velocity over manifold velocity as a function of</vt:lpstr>
      <vt:lpstr>Filter Inlet Channel Design</vt:lpstr>
      <vt:lpstr>Manifold Channel</vt:lpstr>
      <vt:lpstr>Open channel side exit weir flow distribution</vt:lpstr>
      <vt:lpstr>Sed Tank as a Circuit: Flow Distribution Challenge</vt:lpstr>
      <vt:lpstr>Manifold flow distribution Including major head loss</vt:lpstr>
      <vt:lpstr>Inlet Manifold</vt:lpstr>
      <vt:lpstr>What is             as a function of n? (sum of the change in piezometric head from expansions)</vt:lpstr>
      <vt:lpstr>Outlet Manifold (Launder)</vt:lpstr>
      <vt:lpstr>Head Loss in a Manifold  (same for inlet or outlet)</vt:lpstr>
      <vt:lpstr>Change in Piezometric Head in an Outlet Manifold</vt:lpstr>
      <vt:lpstr>Change in Piezometric Head in an Inlet Manifold</vt:lpstr>
      <vt:lpstr>Conclusions</vt:lpstr>
      <vt:lpstr>Solution Path</vt:lpstr>
      <vt:lpstr>Launder: Traditional Design Guidelines</vt:lpstr>
      <vt:lpstr>Design Constraints</vt:lpstr>
      <vt:lpstr>Why is the launder diameter so large?</vt:lpstr>
      <vt:lpstr>What is the horizontal velocity above the plate settlers without a launder?</vt:lpstr>
      <vt:lpstr>Approach to Find Port Diameter</vt:lpstr>
      <vt:lpstr>Hydraulic Conclusions</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Manifolds</dc:title>
  <dc:creator>Monroe Weber-Shirk</dc:creator>
  <cp:lastModifiedBy>mw24</cp:lastModifiedBy>
  <cp:revision>1322</cp:revision>
  <dcterms:created xsi:type="dcterms:W3CDTF">2008-09-10T15:40:57Z</dcterms:created>
  <dcterms:modified xsi:type="dcterms:W3CDTF">2019-11-18T17:03:22Z</dcterms:modified>
</cp:coreProperties>
</file>