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7"/>
  </p:notesMasterIdLst>
  <p:handoutMasterIdLst>
    <p:handoutMasterId r:id="rId8"/>
  </p:handoutMasterIdLst>
  <p:sldIdLst>
    <p:sldId id="376" r:id="rId2"/>
    <p:sldId id="377" r:id="rId3"/>
    <p:sldId id="378" r:id="rId4"/>
    <p:sldId id="379" r:id="rId5"/>
    <p:sldId id="381" r:id="rId6"/>
  </p:sldIdLst>
  <p:sldSz cx="12192000" cy="6858000"/>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0" autoAdjust="0"/>
    <p:restoredTop sz="78875" autoAdjust="0"/>
  </p:normalViewPr>
  <p:slideViewPr>
    <p:cSldViewPr snapToGrid="0">
      <p:cViewPr varScale="1">
        <p:scale>
          <a:sx n="86" d="100"/>
          <a:sy n="86" d="100"/>
        </p:scale>
        <p:origin x="1440" y="78"/>
      </p:cViewPr>
      <p:guideLst>
        <p:guide orient="horz" pos="2160"/>
        <p:guide pos="2880"/>
      </p:guideLst>
    </p:cSldViewPr>
  </p:slideViewPr>
  <p:outlineViewPr>
    <p:cViewPr>
      <p:scale>
        <a:sx n="33" d="100"/>
        <a:sy n="33" d="100"/>
      </p:scale>
      <p:origin x="0" y="5184"/>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74" d="100"/>
          <a:sy n="74" d="100"/>
        </p:scale>
        <p:origin x="2870" y="8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1146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114692" name="Rectangle 4"/>
          <p:cNvSpPr>
            <a:spLocks noGrp="1" noChangeArrowheads="1"/>
          </p:cNvSpPr>
          <p:nvPr>
            <p:ph type="ftr" sz="quarter" idx="2"/>
          </p:nvPr>
        </p:nvSpPr>
        <p:spPr bwMode="auto">
          <a:xfrm>
            <a:off x="0" y="9120188"/>
            <a:ext cx="4740442"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r>
              <a:rPr lang="en-US" dirty="0"/>
              <a:t>CEE 4520: Sustainable Safe Water on Tap</a:t>
            </a:r>
          </a:p>
          <a:p>
            <a:r>
              <a:rPr lang="en-US" dirty="0"/>
              <a:t>Monroe Weber-Shirk</a:t>
            </a:r>
          </a:p>
        </p:txBody>
      </p:sp>
      <p:sp>
        <p:nvSpPr>
          <p:cNvPr id="1146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355FB79C-F271-4272-9C07-09025A8C14D0}" type="slidenum">
              <a:rPr lang="en-US"/>
              <a:pPr/>
              <a:t>‹#›</a:t>
            </a:fld>
            <a:endParaRPr lang="en-US"/>
          </a:p>
        </p:txBody>
      </p:sp>
    </p:spTree>
    <p:extLst>
      <p:ext uri="{BB962C8B-B14F-4D97-AF65-F5344CB8AC3E}">
        <p14:creationId xmlns:p14="http://schemas.microsoft.com/office/powerpoint/2010/main" val="7564754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1741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1741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1741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36162871-416D-4AE9-A5A7-214A62341D5B}" type="slidenum">
              <a:rPr lang="en-US"/>
              <a:pPr/>
              <a:t>‹#›</a:t>
            </a:fld>
            <a:endParaRPr lang="en-US"/>
          </a:p>
        </p:txBody>
      </p:sp>
    </p:spTree>
    <p:extLst>
      <p:ext uri="{BB962C8B-B14F-4D97-AF65-F5344CB8AC3E}">
        <p14:creationId xmlns:p14="http://schemas.microsoft.com/office/powerpoint/2010/main" val="3630265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Page 157 in I TRIED TO SAVE THE WORLD AND FAILED By Larry Siegel (</a:t>
            </a:r>
            <a:r>
              <a:rPr lang="en-US" sz="1200" b="0" i="0" kern="1200" dirty="0">
                <a:solidFill>
                  <a:schemeClr val="tx1"/>
                </a:solidFill>
                <a:effectLst/>
                <a:latin typeface="Arial" charset="0"/>
                <a:ea typeface="+mn-ea"/>
                <a:cs typeface="+mn-cs"/>
              </a:rPr>
              <a:t>2022)</a:t>
            </a:r>
            <a:endParaRPr lang="en-US" dirty="0"/>
          </a:p>
        </p:txBody>
      </p:sp>
      <p:sp>
        <p:nvSpPr>
          <p:cNvPr id="4" name="Slide Number Placeholder 3"/>
          <p:cNvSpPr>
            <a:spLocks noGrp="1"/>
          </p:cNvSpPr>
          <p:nvPr>
            <p:ph type="sldNum" sz="quarter" idx="5"/>
          </p:nvPr>
        </p:nvSpPr>
        <p:spPr/>
        <p:txBody>
          <a:bodyPr/>
          <a:lstStyle/>
          <a:p>
            <a:fld id="{36162871-416D-4AE9-A5A7-214A62341D5B}" type="slidenum">
              <a:rPr lang="en-US" smtClean="0"/>
              <a:pPr/>
              <a:t>1</a:t>
            </a:fld>
            <a:endParaRPr lang="en-US"/>
          </a:p>
        </p:txBody>
      </p:sp>
    </p:spTree>
    <p:extLst>
      <p:ext uri="{BB962C8B-B14F-4D97-AF65-F5344CB8AC3E}">
        <p14:creationId xmlns:p14="http://schemas.microsoft.com/office/powerpoint/2010/main" val="23258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Page 71</a:t>
            </a:r>
          </a:p>
        </p:txBody>
      </p:sp>
      <p:sp>
        <p:nvSpPr>
          <p:cNvPr id="4" name="Slide Number Placeholder 3"/>
          <p:cNvSpPr>
            <a:spLocks noGrp="1"/>
          </p:cNvSpPr>
          <p:nvPr>
            <p:ph type="sldNum" sz="quarter" idx="5"/>
          </p:nvPr>
        </p:nvSpPr>
        <p:spPr/>
        <p:txBody>
          <a:bodyPr/>
          <a:lstStyle/>
          <a:p>
            <a:fld id="{36162871-416D-4AE9-A5A7-214A62341D5B}" type="slidenum">
              <a:rPr lang="en-US" smtClean="0"/>
              <a:pPr/>
              <a:t>2</a:t>
            </a:fld>
            <a:endParaRPr lang="en-US"/>
          </a:p>
        </p:txBody>
      </p:sp>
    </p:spTree>
    <p:extLst>
      <p:ext uri="{BB962C8B-B14F-4D97-AF65-F5344CB8AC3E}">
        <p14:creationId xmlns:p14="http://schemas.microsoft.com/office/powerpoint/2010/main" val="2791331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Page 58</a:t>
            </a:r>
          </a:p>
        </p:txBody>
      </p:sp>
      <p:sp>
        <p:nvSpPr>
          <p:cNvPr id="4" name="Slide Number Placeholder 3"/>
          <p:cNvSpPr>
            <a:spLocks noGrp="1"/>
          </p:cNvSpPr>
          <p:nvPr>
            <p:ph type="sldNum" sz="quarter" idx="5"/>
          </p:nvPr>
        </p:nvSpPr>
        <p:spPr/>
        <p:txBody>
          <a:bodyPr/>
          <a:lstStyle/>
          <a:p>
            <a:fld id="{36162871-416D-4AE9-A5A7-214A62341D5B}" type="slidenum">
              <a:rPr lang="en-US" smtClean="0"/>
              <a:pPr/>
              <a:t>3</a:t>
            </a:fld>
            <a:endParaRPr lang="en-US"/>
          </a:p>
        </p:txBody>
      </p:sp>
    </p:spTree>
    <p:extLst>
      <p:ext uri="{BB962C8B-B14F-4D97-AF65-F5344CB8AC3E}">
        <p14:creationId xmlns:p14="http://schemas.microsoft.com/office/powerpoint/2010/main" val="1841675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Page 157 in I TRIED TO SAVE THE WORLD AND FAILED By Larry Siegel (</a:t>
            </a:r>
            <a:r>
              <a:rPr lang="en-US" sz="1200" b="0" i="0" kern="1200" dirty="0">
                <a:solidFill>
                  <a:schemeClr val="tx1"/>
                </a:solidFill>
                <a:effectLst/>
                <a:latin typeface="Arial" charset="0"/>
                <a:ea typeface="+mn-ea"/>
                <a:cs typeface="+mn-cs"/>
              </a:rPr>
              <a:t>2022)</a:t>
            </a:r>
            <a:endParaRPr lang="en-US" dirty="0"/>
          </a:p>
        </p:txBody>
      </p:sp>
      <p:sp>
        <p:nvSpPr>
          <p:cNvPr id="4" name="Slide Number Placeholder 3"/>
          <p:cNvSpPr>
            <a:spLocks noGrp="1"/>
          </p:cNvSpPr>
          <p:nvPr>
            <p:ph type="sldNum" sz="quarter" idx="5"/>
          </p:nvPr>
        </p:nvSpPr>
        <p:spPr/>
        <p:txBody>
          <a:bodyPr/>
          <a:lstStyle/>
          <a:p>
            <a:fld id="{36162871-416D-4AE9-A5A7-214A62341D5B}" type="slidenum">
              <a:rPr lang="en-US" smtClean="0"/>
              <a:pPr/>
              <a:t>5</a:t>
            </a:fld>
            <a:endParaRPr lang="en-US"/>
          </a:p>
        </p:txBody>
      </p:sp>
    </p:spTree>
    <p:extLst>
      <p:ext uri="{BB962C8B-B14F-4D97-AF65-F5344CB8AC3E}">
        <p14:creationId xmlns:p14="http://schemas.microsoft.com/office/powerpoint/2010/main" val="195626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fld id="{D010D19D-E8F4-46D5-B28A-A3FEFBBC1B5D}" type="datetimeFigureOut">
              <a:rPr lang="en-US" smtClean="0">
                <a:solidFill>
                  <a:srgbClr val="000000"/>
                </a:solidFill>
              </a:rPr>
              <a:pPr/>
              <a:t>12/22/2022</a:t>
            </a:fld>
            <a:endParaRPr lang="en-US">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solidFill>
                <a:srgbClr val="000000"/>
              </a:solidFill>
            </a:endParaRPr>
          </a:p>
        </p:txBody>
      </p:sp>
      <p:sp>
        <p:nvSpPr>
          <p:cNvPr id="78857" name="Rectangle 9"/>
          <p:cNvSpPr>
            <a:spLocks noGrp="1" noChangeArrowheads="1"/>
          </p:cNvSpPr>
          <p:nvPr>
            <p:ph type="sldNum" sz="quarter" idx="4"/>
          </p:nvPr>
        </p:nvSpPr>
        <p:spPr/>
        <p:txBody>
          <a:bodyPr/>
          <a:lstStyle>
            <a:lvl1pPr>
              <a:defRPr>
                <a:latin typeface="Arial" charset="0"/>
              </a:defRPr>
            </a:lvl1pPr>
          </a:lstStyle>
          <a:p>
            <a:fld id="{598B1A88-A749-4CC2-9A45-355AB6EE232C}" type="slidenum">
              <a:rPr lang="en-US" smtClean="0">
                <a:solidFill>
                  <a:srgbClr val="000000"/>
                </a:solidFill>
              </a:rPr>
              <a:pPr/>
              <a:t>‹#›</a:t>
            </a:fld>
            <a:endParaRPr lang="en-US">
              <a:solidFill>
                <a:srgbClr val="000000"/>
              </a:solidFill>
            </a:endParaRPr>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164536299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4E9592E4-F34A-4AC3-80D4-D1D9C35E6743}" type="datetimeFigureOut">
              <a:rPr lang="en-US" smtClean="0">
                <a:solidFill>
                  <a:srgbClr val="000000"/>
                </a:solidFill>
              </a:rPr>
              <a:pPr/>
              <a:t>12/22/2022</a:t>
            </a:fld>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FD44171A-7A35-4D5F-8827-1F4D3D8C70DF}"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42439293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4B17D336-912D-40F9-A85D-4492C831E528}" type="datetimeFigureOut">
              <a:rPr lang="en-US" smtClean="0">
                <a:solidFill>
                  <a:srgbClr val="000000"/>
                </a:solidFill>
              </a:rPr>
              <a:pPr/>
              <a:t>12/22/2022</a:t>
            </a:fld>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993C4D00-D2EC-4A77-B917-CB82B98B5366}"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19717967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D5894B8D-1F92-43B3-9EB3-59DA1A85F8C0}" type="datetimeFigureOut">
              <a:rPr lang="en-US" smtClean="0">
                <a:solidFill>
                  <a:srgbClr val="000000"/>
                </a:solidFill>
              </a:rPr>
              <a:pPr/>
              <a:t>12/22/2022</a:t>
            </a:fld>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EE0FE347-EE72-462D-B675-71F29EDFB789}"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13559057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4798D467-C720-4D88-A24F-05A92E51D7A9}" type="datetimeFigureOut">
              <a:rPr lang="en-US" smtClean="0">
                <a:solidFill>
                  <a:srgbClr val="000000"/>
                </a:solidFill>
              </a:rPr>
              <a:pPr/>
              <a:t>12/22/2022</a:t>
            </a:fld>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58240DEF-B945-44BE-B57F-AA1AB7DA7492}"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32601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F0D4F05-8246-4E34-B549-A3CFB066B7BF}" type="datetimeFigureOut">
              <a:rPr lang="en-US" smtClean="0">
                <a:solidFill>
                  <a:srgbClr val="000000"/>
                </a:solidFill>
              </a:rPr>
              <a:pPr/>
              <a:t>12/22/2022</a:t>
            </a:fld>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5668A20A-DFDA-4CCA-A0C0-E722BD139090}" type="slidenum">
              <a:rPr lang="en-US" smtClean="0">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66527754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27855" y="6301991"/>
            <a:ext cx="2286000" cy="533400"/>
          </a:xfrm>
        </p:spPr>
        <p:txBody>
          <a:bodyPr/>
          <a:lstStyle>
            <a:lvl1pPr>
              <a:defRPr sz="105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3" hasCustomPrompt="1"/>
          </p:nvPr>
        </p:nvSpPr>
        <p:spPr>
          <a:xfrm>
            <a:off x="533400" y="152400"/>
            <a:ext cx="8001000" cy="1143000"/>
          </a:xfrm>
        </p:spPr>
        <p:txBody>
          <a:bodyPr anchor="ctr"/>
          <a:lstStyle>
            <a:lvl1pPr marL="0" indent="0" algn="ct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Real Title</a:t>
            </a:r>
          </a:p>
        </p:txBody>
      </p:sp>
    </p:spTree>
    <p:extLst>
      <p:ext uri="{BB962C8B-B14F-4D97-AF65-F5344CB8AC3E}">
        <p14:creationId xmlns:p14="http://schemas.microsoft.com/office/powerpoint/2010/main" val="336071361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27855" y="6301991"/>
            <a:ext cx="2286000" cy="533400"/>
          </a:xfrm>
        </p:spPr>
        <p:txBody>
          <a:bodyPr/>
          <a:lstStyle>
            <a:lvl1pPr>
              <a:defRPr sz="105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3" hasCustomPrompt="1"/>
          </p:nvPr>
        </p:nvSpPr>
        <p:spPr>
          <a:xfrm>
            <a:off x="533400" y="152400"/>
            <a:ext cx="8001000" cy="1143000"/>
          </a:xfrm>
        </p:spPr>
        <p:txBody>
          <a:bodyPr anchor="ctr"/>
          <a:lstStyle>
            <a:lvl1pPr marL="0" indent="0" algn="ctr">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Real Title</a:t>
            </a:r>
          </a:p>
        </p:txBody>
      </p:sp>
    </p:spTree>
    <p:extLst>
      <p:ext uri="{BB962C8B-B14F-4D97-AF65-F5344CB8AC3E}">
        <p14:creationId xmlns:p14="http://schemas.microsoft.com/office/powerpoint/2010/main" val="32513594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6477000" cy="1524000"/>
          </a:xfrm>
        </p:spPr>
        <p:txBody>
          <a:bodyPr/>
          <a:lstStyle/>
          <a:p>
            <a:r>
              <a:rPr lang="en-US" dirty="0"/>
              <a:t>Click to edit Master title style</a:t>
            </a:r>
            <a:endParaRPr lang="es-HN" dirty="0"/>
          </a:p>
        </p:txBody>
      </p:sp>
      <p:sp>
        <p:nvSpPr>
          <p:cNvPr id="3" name="Date Placeholder 2"/>
          <p:cNvSpPr>
            <a:spLocks noGrp="1"/>
          </p:cNvSpPr>
          <p:nvPr>
            <p:ph type="dt" sz="half" idx="10"/>
          </p:nvPr>
        </p:nvSpPr>
        <p:spPr/>
        <p:txBody>
          <a:bodyPr/>
          <a:lstStyle/>
          <a:p>
            <a:fld id="{216E0E02-55D8-4A62-964B-783B05293A72}" type="datetimeFigureOut">
              <a:rPr lang="es-HN" smtClean="0"/>
              <a:t>22/12/2022</a:t>
            </a:fld>
            <a:endParaRPr lang="es-HN"/>
          </a:p>
        </p:txBody>
      </p:sp>
      <p:sp>
        <p:nvSpPr>
          <p:cNvPr id="4" name="Footer Placeholder 3"/>
          <p:cNvSpPr>
            <a:spLocks noGrp="1"/>
          </p:cNvSpPr>
          <p:nvPr>
            <p:ph type="ftr" sz="quarter" idx="11"/>
          </p:nvPr>
        </p:nvSpPr>
        <p:spPr/>
        <p:txBody>
          <a:bodyPr/>
          <a:lstStyle/>
          <a:p>
            <a:endParaRPr lang="es-HN"/>
          </a:p>
        </p:txBody>
      </p:sp>
      <p:sp>
        <p:nvSpPr>
          <p:cNvPr id="5" name="Slide Number Placeholder 4"/>
          <p:cNvSpPr>
            <a:spLocks noGrp="1"/>
          </p:cNvSpPr>
          <p:nvPr>
            <p:ph type="sldNum" sz="quarter" idx="12"/>
          </p:nvPr>
        </p:nvSpPr>
        <p:spPr/>
        <p:txBody>
          <a:bodyPr/>
          <a:lstStyle/>
          <a:p>
            <a:fld id="{12AE7274-3B8E-4316-81F7-62670536CD68}" type="slidenum">
              <a:rPr lang="es-HN" smtClean="0"/>
              <a:t>‹#›</a:t>
            </a:fld>
            <a:endParaRPr lang="es-HN"/>
          </a:p>
        </p:txBody>
      </p:sp>
    </p:spTree>
    <p:extLst>
      <p:ext uri="{BB962C8B-B14F-4D97-AF65-F5344CB8AC3E}">
        <p14:creationId xmlns:p14="http://schemas.microsoft.com/office/powerpoint/2010/main" val="280318618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eaLnBrk="1" hangingPunct="1"/>
            <a:fld id="{75CF857B-CAD1-4A96-BA4D-C48777B548A4}" type="datetimeFigureOut">
              <a:rPr lang="en-US" smtClean="0">
                <a:solidFill>
                  <a:srgbClr val="000000"/>
                </a:solidFill>
                <a:cs typeface="Arial" charset="0"/>
              </a:rPr>
              <a:pPr eaLnBrk="1" hangingPunct="1"/>
              <a:t>12/22/2022</a:t>
            </a:fld>
            <a:endParaRPr lang="en-US">
              <a:solidFill>
                <a:srgbClr val="000000"/>
              </a:solidFill>
              <a:cs typeface="Arial" charset="0"/>
            </a:endParaRPr>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eaLnBrk="1" hangingPunct="1"/>
            <a:endParaRPr lang="en-US">
              <a:solidFill>
                <a:srgbClr val="000000"/>
              </a:solidFill>
              <a:cs typeface="Arial" charset="0"/>
            </a:endParaRPr>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eaLnBrk="1" hangingPunct="1"/>
            <a:fld id="{73D94622-6FE5-458B-AF9F-7540B354A4A1}" type="slidenum">
              <a:rPr lang="en-US" smtClean="0">
                <a:solidFill>
                  <a:srgbClr val="000000"/>
                </a:solidFill>
                <a:cs typeface="Arial" charset="0"/>
              </a:rPr>
              <a:pPr eaLnBrk="1" hangingPunct="1"/>
              <a:t>‹#›</a:t>
            </a:fld>
            <a:endParaRPr lang="en-US">
              <a:solidFill>
                <a:srgbClr val="000000"/>
              </a:solidFill>
              <a:cs typeface="Arial" charset="0"/>
            </a:endParaRPr>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283773250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613A-6D36-44BA-8EFF-193782E28E0E}"/>
              </a:ext>
            </a:extLst>
          </p:cNvPr>
          <p:cNvSpPr>
            <a:spLocks noGrp="1"/>
          </p:cNvSpPr>
          <p:nvPr>
            <p:ph type="title"/>
          </p:nvPr>
        </p:nvSpPr>
        <p:spPr/>
        <p:txBody>
          <a:bodyPr/>
          <a:lstStyle/>
          <a:p>
            <a:r>
              <a:rPr lang="en-US" dirty="0"/>
              <a:t>Community or Households</a:t>
            </a:r>
          </a:p>
        </p:txBody>
      </p:sp>
      <p:sp>
        <p:nvSpPr>
          <p:cNvPr id="7" name="Content Placeholder 6">
            <a:extLst>
              <a:ext uri="{FF2B5EF4-FFF2-40B4-BE49-F238E27FC236}">
                <a16:creationId xmlns:a16="http://schemas.microsoft.com/office/drawing/2014/main" id="{76FD5A0B-CF08-498A-B9EC-9155B32E36BB}"/>
              </a:ext>
            </a:extLst>
          </p:cNvPr>
          <p:cNvSpPr>
            <a:spLocks noGrp="1"/>
          </p:cNvSpPr>
          <p:nvPr>
            <p:ph idx="1"/>
          </p:nvPr>
        </p:nvSpPr>
        <p:spPr/>
        <p:txBody>
          <a:bodyPr/>
          <a:lstStyle/>
          <a:p>
            <a:r>
              <a:rPr lang="en-US" dirty="0"/>
              <a:t>The current consensus among those with field experience in rural water and sanitation, is that projects which provide solutions for individual families, are more likely to be well maintained and operate for a longer period than projects which address the larger community.</a:t>
            </a:r>
          </a:p>
        </p:txBody>
      </p:sp>
      <p:sp>
        <p:nvSpPr>
          <p:cNvPr id="8" name="TextBox 7">
            <a:extLst>
              <a:ext uri="{FF2B5EF4-FFF2-40B4-BE49-F238E27FC236}">
                <a16:creationId xmlns:a16="http://schemas.microsoft.com/office/drawing/2014/main" id="{E767A908-E252-4656-A646-EB0D028093CB}"/>
              </a:ext>
            </a:extLst>
          </p:cNvPr>
          <p:cNvSpPr txBox="1"/>
          <p:nvPr/>
        </p:nvSpPr>
        <p:spPr>
          <a:xfrm>
            <a:off x="1427356" y="6126163"/>
            <a:ext cx="8937703" cy="523220"/>
          </a:xfrm>
          <a:prstGeom prst="rect">
            <a:avLst/>
          </a:prstGeom>
          <a:noFill/>
        </p:spPr>
        <p:txBody>
          <a:bodyPr wrap="none" rtlCol="0">
            <a:spAutoFit/>
          </a:bodyPr>
          <a:lstStyle/>
          <a:p>
            <a:r>
              <a:rPr lang="en-US" dirty="0"/>
              <a:t>https://www.rural-water-supply.net/en/resources/details/1066</a:t>
            </a:r>
          </a:p>
        </p:txBody>
      </p:sp>
    </p:spTree>
    <p:extLst>
      <p:ext uri="{BB962C8B-B14F-4D97-AF65-F5344CB8AC3E}">
        <p14:creationId xmlns:p14="http://schemas.microsoft.com/office/powerpoint/2010/main" val="13034647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2BB8-A590-4601-BBB8-C1DF69F9BDCB}"/>
              </a:ext>
            </a:extLst>
          </p:cNvPr>
          <p:cNvSpPr>
            <a:spLocks noGrp="1"/>
          </p:cNvSpPr>
          <p:nvPr>
            <p:ph type="title"/>
          </p:nvPr>
        </p:nvSpPr>
        <p:spPr/>
        <p:txBody>
          <a:bodyPr/>
          <a:lstStyle/>
          <a:p>
            <a:r>
              <a:rPr lang="en-US" dirty="0"/>
              <a:t>Community scale projects fail</a:t>
            </a:r>
          </a:p>
        </p:txBody>
      </p:sp>
      <p:sp>
        <p:nvSpPr>
          <p:cNvPr id="3" name="Content Placeholder 2">
            <a:extLst>
              <a:ext uri="{FF2B5EF4-FFF2-40B4-BE49-F238E27FC236}">
                <a16:creationId xmlns:a16="http://schemas.microsoft.com/office/drawing/2014/main" id="{AEF65197-0BA6-4EEC-9514-043FE88D7B08}"/>
              </a:ext>
            </a:extLst>
          </p:cNvPr>
          <p:cNvSpPr>
            <a:spLocks noGrp="1"/>
          </p:cNvSpPr>
          <p:nvPr>
            <p:ph idx="1"/>
          </p:nvPr>
        </p:nvSpPr>
        <p:spPr/>
        <p:txBody>
          <a:bodyPr/>
          <a:lstStyle/>
          <a:p>
            <a:r>
              <a:rPr lang="en-US" dirty="0"/>
              <a:t>$350 filter provided water for 100 students</a:t>
            </a:r>
          </a:p>
          <a:p>
            <a:r>
              <a:rPr lang="en-US" dirty="0"/>
              <a:t>No replacement parts included with initial installation</a:t>
            </a:r>
          </a:p>
          <a:p>
            <a:r>
              <a:rPr lang="en-US" dirty="0"/>
              <a:t>Failed at about 1 year as filters clogged</a:t>
            </a:r>
          </a:p>
          <a:p>
            <a:endParaRPr lang="en-US" dirty="0"/>
          </a:p>
        </p:txBody>
      </p:sp>
    </p:spTree>
    <p:extLst>
      <p:ext uri="{BB962C8B-B14F-4D97-AF65-F5344CB8AC3E}">
        <p14:creationId xmlns:p14="http://schemas.microsoft.com/office/powerpoint/2010/main" val="161851798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7A6A1-5894-4338-A2D3-4D14704EAB4A}"/>
              </a:ext>
            </a:extLst>
          </p:cNvPr>
          <p:cNvSpPr>
            <a:spLocks noGrp="1"/>
          </p:cNvSpPr>
          <p:nvPr>
            <p:ph type="title"/>
          </p:nvPr>
        </p:nvSpPr>
        <p:spPr/>
        <p:txBody>
          <a:bodyPr/>
          <a:lstStyle/>
          <a:p>
            <a:r>
              <a:rPr lang="en-US" dirty="0"/>
              <a:t>La </a:t>
            </a:r>
            <a:r>
              <a:rPr lang="en-US" dirty="0" err="1"/>
              <a:t>Cienaga</a:t>
            </a:r>
            <a:endParaRPr lang="en-US" dirty="0"/>
          </a:p>
        </p:txBody>
      </p:sp>
      <p:sp>
        <p:nvSpPr>
          <p:cNvPr id="3" name="Content Placeholder 2">
            <a:extLst>
              <a:ext uri="{FF2B5EF4-FFF2-40B4-BE49-F238E27FC236}">
                <a16:creationId xmlns:a16="http://schemas.microsoft.com/office/drawing/2014/main" id="{700135A0-8A23-4BF3-B397-80E101A4CC9C}"/>
              </a:ext>
            </a:extLst>
          </p:cNvPr>
          <p:cNvSpPr>
            <a:spLocks noGrp="1"/>
          </p:cNvSpPr>
          <p:nvPr>
            <p:ph idx="1"/>
          </p:nvPr>
        </p:nvSpPr>
        <p:spPr>
          <a:xfrm>
            <a:off x="457200" y="1600200"/>
            <a:ext cx="5943600" cy="4525963"/>
          </a:xfrm>
        </p:spPr>
        <p:txBody>
          <a:bodyPr/>
          <a:lstStyle/>
          <a:p>
            <a:r>
              <a:rPr lang="en-US" dirty="0"/>
              <a:t>4 months needed new carbon filter ($60 divided between 12 families)</a:t>
            </a:r>
          </a:p>
          <a:p>
            <a:r>
              <a:rPr lang="en-US" dirty="0"/>
              <a:t>Community didn’t replace the filter</a:t>
            </a:r>
          </a:p>
        </p:txBody>
      </p:sp>
      <p:pic>
        <p:nvPicPr>
          <p:cNvPr id="4" name="Picture 3">
            <a:extLst>
              <a:ext uri="{FF2B5EF4-FFF2-40B4-BE49-F238E27FC236}">
                <a16:creationId xmlns:a16="http://schemas.microsoft.com/office/drawing/2014/main" id="{B94ED9C5-9F10-43E8-B7EE-BB5E832FE56A}"/>
              </a:ext>
            </a:extLst>
          </p:cNvPr>
          <p:cNvPicPr>
            <a:picLocks noChangeAspect="1"/>
          </p:cNvPicPr>
          <p:nvPr/>
        </p:nvPicPr>
        <p:blipFill>
          <a:blip r:embed="rId3"/>
          <a:stretch>
            <a:fillRect/>
          </a:stretch>
        </p:blipFill>
        <p:spPr>
          <a:xfrm>
            <a:off x="9038706" y="4616605"/>
            <a:ext cx="3153294" cy="2241395"/>
          </a:xfrm>
          <a:prstGeom prst="rect">
            <a:avLst/>
          </a:prstGeom>
        </p:spPr>
      </p:pic>
      <p:pic>
        <p:nvPicPr>
          <p:cNvPr id="5" name="Picture 4">
            <a:extLst>
              <a:ext uri="{FF2B5EF4-FFF2-40B4-BE49-F238E27FC236}">
                <a16:creationId xmlns:a16="http://schemas.microsoft.com/office/drawing/2014/main" id="{B517092C-09CD-4CC5-B730-F67C6A369DEE}"/>
              </a:ext>
            </a:extLst>
          </p:cNvPr>
          <p:cNvPicPr>
            <a:picLocks noChangeAspect="1"/>
          </p:cNvPicPr>
          <p:nvPr/>
        </p:nvPicPr>
        <p:blipFill>
          <a:blip r:embed="rId4"/>
          <a:stretch>
            <a:fillRect/>
          </a:stretch>
        </p:blipFill>
        <p:spPr>
          <a:xfrm>
            <a:off x="9033104" y="1539584"/>
            <a:ext cx="3158896" cy="2430250"/>
          </a:xfrm>
          <a:prstGeom prst="rect">
            <a:avLst/>
          </a:prstGeom>
        </p:spPr>
      </p:pic>
    </p:spTree>
    <p:extLst>
      <p:ext uri="{BB962C8B-B14F-4D97-AF65-F5344CB8AC3E}">
        <p14:creationId xmlns:p14="http://schemas.microsoft.com/office/powerpoint/2010/main" val="12653913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0022-0D96-45D2-8F77-142C943BFD12}"/>
              </a:ext>
            </a:extLst>
          </p:cNvPr>
          <p:cNvSpPr>
            <a:spLocks noGrp="1"/>
          </p:cNvSpPr>
          <p:nvPr>
            <p:ph type="title"/>
          </p:nvPr>
        </p:nvSpPr>
        <p:spPr/>
        <p:txBody>
          <a:bodyPr/>
          <a:lstStyle/>
          <a:p>
            <a:r>
              <a:rPr lang="en-US" dirty="0"/>
              <a:t>Reflections</a:t>
            </a:r>
          </a:p>
        </p:txBody>
      </p:sp>
      <p:sp>
        <p:nvSpPr>
          <p:cNvPr id="3" name="Content Placeholder 2">
            <a:extLst>
              <a:ext uri="{FF2B5EF4-FFF2-40B4-BE49-F238E27FC236}">
                <a16:creationId xmlns:a16="http://schemas.microsoft.com/office/drawing/2014/main" id="{1E93B8B5-6569-491C-A34C-4EF937BB9988}"/>
              </a:ext>
            </a:extLst>
          </p:cNvPr>
          <p:cNvSpPr>
            <a:spLocks noGrp="1"/>
          </p:cNvSpPr>
          <p:nvPr>
            <p:ph idx="1"/>
          </p:nvPr>
        </p:nvSpPr>
        <p:spPr/>
        <p:txBody>
          <a:bodyPr/>
          <a:lstStyle/>
          <a:p>
            <a:r>
              <a:rPr lang="en-US" dirty="0"/>
              <a:t>Why do AguaClara projects succeed where others fail?</a:t>
            </a:r>
          </a:p>
          <a:p>
            <a:r>
              <a:rPr lang="en-US" dirty="0"/>
              <a:t>Is there magic in the 40 minute failure of AguaClara plants?</a:t>
            </a:r>
          </a:p>
          <a:p>
            <a:r>
              <a:rPr lang="en-US" dirty="0"/>
              <a:t>AguaClara plants have replaced failed or abandoned</a:t>
            </a:r>
          </a:p>
          <a:p>
            <a:pPr lvl="1"/>
            <a:r>
              <a:rPr lang="en-US" dirty="0"/>
              <a:t>Household sand filters</a:t>
            </a:r>
          </a:p>
          <a:p>
            <a:pPr lvl="1"/>
            <a:r>
              <a:rPr lang="en-US" dirty="0"/>
              <a:t>Multiple stage filtration plants</a:t>
            </a:r>
          </a:p>
          <a:p>
            <a:pPr lvl="1"/>
            <a:r>
              <a:rPr lang="en-US" dirty="0"/>
              <a:t>Rapid sand filtration plants</a:t>
            </a:r>
          </a:p>
        </p:txBody>
      </p:sp>
    </p:spTree>
    <p:extLst>
      <p:ext uri="{BB962C8B-B14F-4D97-AF65-F5344CB8AC3E}">
        <p14:creationId xmlns:p14="http://schemas.microsoft.com/office/powerpoint/2010/main" val="147407057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613A-6D36-44BA-8EFF-193782E28E0E}"/>
              </a:ext>
            </a:extLst>
          </p:cNvPr>
          <p:cNvSpPr>
            <a:spLocks noGrp="1"/>
          </p:cNvSpPr>
          <p:nvPr>
            <p:ph type="title"/>
          </p:nvPr>
        </p:nvSpPr>
        <p:spPr/>
        <p:txBody>
          <a:bodyPr/>
          <a:lstStyle/>
          <a:p>
            <a:r>
              <a:rPr lang="en-US" dirty="0"/>
              <a:t>Community or Households</a:t>
            </a:r>
          </a:p>
        </p:txBody>
      </p:sp>
      <p:sp>
        <p:nvSpPr>
          <p:cNvPr id="7" name="Content Placeholder 6">
            <a:extLst>
              <a:ext uri="{FF2B5EF4-FFF2-40B4-BE49-F238E27FC236}">
                <a16:creationId xmlns:a16="http://schemas.microsoft.com/office/drawing/2014/main" id="{76FD5A0B-CF08-498A-B9EC-9155B32E36BB}"/>
              </a:ext>
            </a:extLst>
          </p:cNvPr>
          <p:cNvSpPr>
            <a:spLocks noGrp="1"/>
          </p:cNvSpPr>
          <p:nvPr>
            <p:ph idx="1"/>
          </p:nvPr>
        </p:nvSpPr>
        <p:spPr/>
        <p:txBody>
          <a:bodyPr/>
          <a:lstStyle/>
          <a:p>
            <a:r>
              <a:rPr lang="en-US" dirty="0"/>
              <a:t>The current consensus among those with field experience in rural water and sanitation, is that projects which provide solutions for individual families, are more likely to be well maintained and operate for a longer period than projects which address the larger community.</a:t>
            </a:r>
          </a:p>
          <a:p>
            <a:endParaRPr lang="en-US" dirty="0"/>
          </a:p>
          <a:p>
            <a:r>
              <a:rPr lang="en-US" dirty="0"/>
              <a:t>No qualifiers? No scale effect? So each family should have their own cell tower? No pipes needed?</a:t>
            </a:r>
          </a:p>
        </p:txBody>
      </p:sp>
      <p:sp>
        <p:nvSpPr>
          <p:cNvPr id="8" name="TextBox 7">
            <a:extLst>
              <a:ext uri="{FF2B5EF4-FFF2-40B4-BE49-F238E27FC236}">
                <a16:creationId xmlns:a16="http://schemas.microsoft.com/office/drawing/2014/main" id="{E767A908-E252-4656-A646-EB0D028093CB}"/>
              </a:ext>
            </a:extLst>
          </p:cNvPr>
          <p:cNvSpPr txBox="1"/>
          <p:nvPr/>
        </p:nvSpPr>
        <p:spPr>
          <a:xfrm>
            <a:off x="1427356" y="6126163"/>
            <a:ext cx="8937703" cy="523220"/>
          </a:xfrm>
          <a:prstGeom prst="rect">
            <a:avLst/>
          </a:prstGeom>
          <a:noFill/>
        </p:spPr>
        <p:txBody>
          <a:bodyPr wrap="none" rtlCol="0">
            <a:spAutoFit/>
          </a:bodyPr>
          <a:lstStyle/>
          <a:p>
            <a:r>
              <a:rPr lang="en-US" dirty="0"/>
              <a:t>https://www.rural-water-supply.net/en/resources/details/1066</a:t>
            </a:r>
          </a:p>
        </p:txBody>
      </p:sp>
    </p:spTree>
    <p:extLst>
      <p:ext uri="{BB962C8B-B14F-4D97-AF65-F5344CB8AC3E}">
        <p14:creationId xmlns:p14="http://schemas.microsoft.com/office/powerpoint/2010/main" val="2880519578"/>
      </p:ext>
    </p:extLst>
  </p:cSld>
  <p:clrMapOvr>
    <a:masterClrMapping/>
  </p:clrMapOvr>
  <p:transition>
    <p:fade/>
  </p:transition>
</p:sld>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4540 2015</Template>
  <TotalTime>27097</TotalTime>
  <Words>276</Words>
  <Application>Microsoft Office PowerPoint</Application>
  <PresentationFormat>Widescreen</PresentationFormat>
  <Paragraphs>30</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Candara</vt:lpstr>
      <vt:lpstr>Times New Roman</vt:lpstr>
      <vt:lpstr>Wingdings</vt:lpstr>
      <vt:lpstr>SWOT 2021</vt:lpstr>
      <vt:lpstr>Community or Households</vt:lpstr>
      <vt:lpstr>Community scale projects fail</vt:lpstr>
      <vt:lpstr>La Cienaga</vt:lpstr>
      <vt:lpstr>Reflections</vt:lpstr>
      <vt:lpstr>Community or Households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State of the Planet</dc:title>
  <dc:creator>Final review</dc:creator>
  <cp:lastModifiedBy>Monroe Weber-Shirk</cp:lastModifiedBy>
  <cp:revision>343</cp:revision>
  <dcterms:created xsi:type="dcterms:W3CDTF">2004-03-30T20:17:17Z</dcterms:created>
  <dcterms:modified xsi:type="dcterms:W3CDTF">2022-12-22T19:45:39Z</dcterms:modified>
</cp:coreProperties>
</file>