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7.xml" ContentType="application/vnd.openxmlformats-officedocument.presentationml.notesSlide+xml"/>
  <Override PartName="/ppt/tags/tag114.xml" ContentType="application/vnd.openxmlformats-officedocument.presentationml.tags+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0.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4"/>
  </p:notesMasterIdLst>
  <p:handoutMasterIdLst>
    <p:handoutMasterId r:id="rId45"/>
  </p:handoutMasterIdLst>
  <p:sldIdLst>
    <p:sldId id="289" r:id="rId2"/>
    <p:sldId id="453" r:id="rId3"/>
    <p:sldId id="257" r:id="rId4"/>
    <p:sldId id="448" r:id="rId5"/>
    <p:sldId id="451" r:id="rId6"/>
    <p:sldId id="424" r:id="rId7"/>
    <p:sldId id="450" r:id="rId8"/>
    <p:sldId id="444" r:id="rId9"/>
    <p:sldId id="347" r:id="rId10"/>
    <p:sldId id="427" r:id="rId11"/>
    <p:sldId id="440" r:id="rId12"/>
    <p:sldId id="446" r:id="rId13"/>
    <p:sldId id="447" r:id="rId14"/>
    <p:sldId id="341" r:id="rId15"/>
    <p:sldId id="429" r:id="rId16"/>
    <p:sldId id="433" r:id="rId17"/>
    <p:sldId id="434" r:id="rId18"/>
    <p:sldId id="435" r:id="rId19"/>
    <p:sldId id="436" r:id="rId20"/>
    <p:sldId id="439" r:id="rId21"/>
    <p:sldId id="437" r:id="rId22"/>
    <p:sldId id="445" r:id="rId23"/>
    <p:sldId id="441" r:id="rId24"/>
    <p:sldId id="442" r:id="rId25"/>
    <p:sldId id="443" r:id="rId26"/>
    <p:sldId id="426" r:id="rId27"/>
    <p:sldId id="312" r:id="rId28"/>
    <p:sldId id="330" r:id="rId29"/>
    <p:sldId id="343" r:id="rId30"/>
    <p:sldId id="331" r:id="rId31"/>
    <p:sldId id="344" r:id="rId32"/>
    <p:sldId id="345" r:id="rId33"/>
    <p:sldId id="346" r:id="rId34"/>
    <p:sldId id="428" r:id="rId35"/>
    <p:sldId id="356" r:id="rId36"/>
    <p:sldId id="290" r:id="rId37"/>
    <p:sldId id="357" r:id="rId38"/>
    <p:sldId id="407" r:id="rId39"/>
    <p:sldId id="421" r:id="rId40"/>
    <p:sldId id="383" r:id="rId41"/>
    <p:sldId id="413" r:id="rId42"/>
    <p:sldId id="307" r:id="rId43"/>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216" autoAdjust="0"/>
  </p:normalViewPr>
  <p:slideViewPr>
    <p:cSldViewPr>
      <p:cViewPr varScale="1">
        <p:scale>
          <a:sx n="51" d="100"/>
          <a:sy n="51" d="100"/>
        </p:scale>
        <p:origin x="84" y="3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wmf"/><Relationship Id="rId1" Type="http://schemas.openxmlformats.org/officeDocument/2006/relationships/image" Target="../media/image1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3/30/2022</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a:t>CEE 4540: Sustainable Municipal Drinking Water Treatment</a:t>
            </a:r>
          </a:p>
          <a:p>
            <a:r>
              <a:rPr lang="en-US" dirty="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xfrm>
            <a:off x="457200" y="720725"/>
            <a:ext cx="6400800" cy="3600450"/>
          </a:xfrm>
          <a:ln/>
        </p:spPr>
      </p:sp>
      <p:sp>
        <p:nvSpPr>
          <p:cNvPr id="68612"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457200" y="720725"/>
            <a:ext cx="6400800" cy="3600450"/>
          </a:xfrm>
          <a:ln/>
        </p:spPr>
      </p:sp>
      <p:sp>
        <p:nvSpPr>
          <p:cNvPr id="155651" name="Rectangle 3"/>
          <p:cNvSpPr>
            <a:spLocks noGrp="1" noChangeArrowheads="1"/>
          </p:cNvSpPr>
          <p:nvPr>
            <p:ph type="body" idx="1"/>
          </p:nvPr>
        </p:nvSpPr>
        <p:spPr/>
        <p:txBody>
          <a:bodyPr/>
          <a:lstStyle/>
          <a:p>
            <a:r>
              <a:rPr lang="en-US" dirty="0"/>
              <a:t>Draw manifold in lake picture</a:t>
            </a:r>
          </a:p>
          <a:p>
            <a:r>
              <a:rPr lang="en-US" dirty="0"/>
              <a:t>Define </a:t>
            </a:r>
            <a:r>
              <a:rPr lang="en-US" dirty="0" err="1"/>
              <a:t>Pi.Q</a:t>
            </a:r>
            <a:r>
              <a:rPr lang="en-US" dirty="0"/>
              <a:t>= Qp1/</a:t>
            </a:r>
            <a:r>
              <a:rPr lang="en-US" dirty="0" err="1"/>
              <a:t>Qpn</a:t>
            </a:r>
            <a:endParaRPr lang="en-US" dirty="0"/>
          </a:p>
          <a:p>
            <a:r>
              <a:rPr lang="en-US" dirty="0"/>
              <a:t>Define H average (=vjet^2/2g) and </a:t>
            </a:r>
            <a:r>
              <a:rPr lang="en-US" dirty="0">
                <a:latin typeface="Symbol" panose="05050102010706020507" pitchFamily="18" charset="2"/>
              </a:rPr>
              <a:t>D</a:t>
            </a:r>
            <a:r>
              <a:rPr lang="en-US" dirty="0"/>
              <a:t>H (vpipe^2/2g) showing manometers</a:t>
            </a:r>
          </a:p>
          <a:p>
            <a:r>
              <a:rPr lang="en-US" dirty="0"/>
              <a:t>Note that shape of inlet (pitot tube) matters</a:t>
            </a:r>
          </a:p>
          <a:p>
            <a:r>
              <a:rPr lang="en-US" dirty="0">
                <a:latin typeface="Symbol" panose="05050102010706020507" pitchFamily="18" charset="2"/>
              </a:rPr>
              <a:t>D</a:t>
            </a:r>
            <a:r>
              <a:rPr lang="en-US" dirty="0"/>
              <a:t>H proportional to 1/A^2 (from orifice </a:t>
            </a:r>
            <a:r>
              <a:rPr lang="en-US" dirty="0" err="1"/>
              <a:t>eq</a:t>
            </a:r>
            <a:r>
              <a:rPr lang="en-US" dirty="0"/>
              <a:t>)</a:t>
            </a:r>
          </a:p>
          <a:p>
            <a:r>
              <a:rPr lang="en-US" dirty="0"/>
              <a:t>How do you get </a:t>
            </a:r>
            <a:r>
              <a:rPr lang="en-US" dirty="0" err="1"/>
              <a:t>Pi.Q</a:t>
            </a:r>
            <a:r>
              <a:rPr lang="en-US" dirty="0"/>
              <a:t> = 1?</a:t>
            </a:r>
          </a:p>
          <a:p>
            <a:r>
              <a:rPr lang="en-US" dirty="0"/>
              <a:t>H average &gt; </a:t>
            </a:r>
            <a:r>
              <a:rPr lang="en-US" dirty="0">
                <a:latin typeface="Symbol" panose="05050102010706020507" pitchFamily="18" charset="2"/>
              </a:rPr>
              <a:t>D</a:t>
            </a:r>
            <a:r>
              <a:rPr lang="en-US" dirty="0"/>
              <a:t>H</a:t>
            </a:r>
          </a:p>
          <a:p>
            <a:r>
              <a:rPr lang="en-US" dirty="0" err="1"/>
              <a:t>Ajet</a:t>
            </a:r>
            <a:r>
              <a:rPr lang="en-US" dirty="0"/>
              <a:t>&lt;</a:t>
            </a:r>
            <a:r>
              <a:rPr lang="en-US" dirty="0" err="1"/>
              <a:t>Apipe</a:t>
            </a:r>
            <a:endParaRPr lang="en-US" dirty="0"/>
          </a:p>
          <a:p>
            <a:endParaRPr 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457200" y="720725"/>
            <a:ext cx="6400800" cy="3600450"/>
          </a:xfrm>
          <a:ln/>
        </p:spPr>
      </p:sp>
      <p:sp>
        <p:nvSpPr>
          <p:cNvPr id="178179" name="Rectangle 3"/>
          <p:cNvSpPr>
            <a:spLocks noGrp="1" noChangeArrowheads="1"/>
          </p:cNvSpPr>
          <p:nvPr>
            <p:ph type="body" idx="1"/>
          </p:nvPr>
        </p:nvSpPr>
        <p:spPr/>
        <p:txBody>
          <a:bodyPr/>
          <a:lstStyle/>
          <a:p>
            <a:r>
              <a:rPr lang="en-US" dirty="0">
                <a:latin typeface="Arial" pitchFamily="34" charset="0"/>
              </a:rPr>
              <a:t>Change in piezometric head is the same for both routes!</a:t>
            </a:r>
          </a:p>
          <a:p>
            <a:r>
              <a:rPr lang="en-US" dirty="0">
                <a:latin typeface="Arial" pitchFamily="34" charset="0"/>
              </a:rPr>
              <a:t>The</a:t>
            </a:r>
            <a:r>
              <a:rPr lang="en-US" baseline="0" dirty="0">
                <a:latin typeface="Arial" pitchFamily="34" charset="0"/>
              </a:rPr>
              <a:t> loss coefficient is different and that means that the flows will be different too.</a:t>
            </a:r>
          </a:p>
          <a:p>
            <a:endParaRPr lang="en-US" baseline="0" dirty="0">
              <a:latin typeface="Arial" pitchFamily="34" charset="0"/>
            </a:endParaRPr>
          </a:p>
          <a:p>
            <a:r>
              <a:rPr lang="en-US" baseline="0" dirty="0">
                <a:latin typeface="Arial" pitchFamily="34" charset="0"/>
              </a:rPr>
              <a:t>This is missing the effect of pressure recovery</a:t>
            </a:r>
          </a:p>
          <a:p>
            <a:r>
              <a:rPr lang="en-US" baseline="0" dirty="0">
                <a:latin typeface="Arial" pitchFamily="34" charset="0"/>
              </a:rPr>
              <a:t>Need a method to specify </a:t>
            </a:r>
            <a:endParaRPr lang="en-US" dirty="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Suppose I</a:t>
            </a:r>
            <a:r>
              <a:rPr lang="en-US" baseline="0" dirty="0"/>
              <a:t> am wiling to use 5 cm of head loss in the orifices. And I want first over last to be 85%. How do I find the size of the pipe?</a:t>
            </a:r>
          </a:p>
          <a:p>
            <a:r>
              <a:rPr lang="en-US" baseline="0" dirty="0"/>
              <a:t>Use v=root(2gh) to get the constricted velocity in the port.</a:t>
            </a:r>
          </a:p>
          <a:p>
            <a:r>
              <a:rPr lang="en-US" baseline="0" dirty="0"/>
              <a:t>Then solve for manifold velocity</a:t>
            </a:r>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21</a:t>
            </a:fld>
            <a:endParaRPr lang="en-US"/>
          </a:p>
        </p:txBody>
      </p:sp>
    </p:spTree>
    <p:extLst>
      <p:ext uri="{BB962C8B-B14F-4D97-AF65-F5344CB8AC3E}">
        <p14:creationId xmlns:p14="http://schemas.microsoft.com/office/powerpoint/2010/main" val="2935742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24</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26</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27</a:t>
            </a:fld>
            <a:endParaRPr lang="en-US"/>
          </a:p>
        </p:txBody>
      </p:sp>
      <p:sp>
        <p:nvSpPr>
          <p:cNvPr id="107523" name="Rectangle 2"/>
          <p:cNvSpPr>
            <a:spLocks noGrp="1" noRot="1" noChangeAspect="1" noChangeArrowheads="1" noTextEdit="1"/>
          </p:cNvSpPr>
          <p:nvPr>
            <p:ph type="sldImg"/>
          </p:nvPr>
        </p:nvSpPr>
        <p:spPr>
          <a:xfrm>
            <a:off x="457200" y="720725"/>
            <a:ext cx="6400800" cy="3600450"/>
          </a:xfrm>
          <a:ln/>
        </p:spPr>
      </p:sp>
      <p:sp>
        <p:nvSpPr>
          <p:cNvPr id="107524"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28</a:t>
            </a:fld>
            <a:endParaRPr lang="en-US"/>
          </a:p>
        </p:txBody>
      </p:sp>
      <p:sp>
        <p:nvSpPr>
          <p:cNvPr id="125955" name="Rectangle 2"/>
          <p:cNvSpPr>
            <a:spLocks noGrp="1" noRot="1" noChangeAspect="1" noChangeArrowheads="1" noTextEdit="1"/>
          </p:cNvSpPr>
          <p:nvPr>
            <p:ph type="sldImg"/>
          </p:nvPr>
        </p:nvSpPr>
        <p:spPr>
          <a:xfrm>
            <a:off x="457200" y="720725"/>
            <a:ext cx="6400800" cy="3600450"/>
          </a:xfrm>
          <a:ln/>
        </p:spPr>
      </p:sp>
      <p:sp>
        <p:nvSpPr>
          <p:cNvPr id="125956" name="Rectangle 3"/>
          <p:cNvSpPr>
            <a:spLocks noGrp="1" noChangeArrowheads="1"/>
          </p:cNvSpPr>
          <p:nvPr>
            <p:ph type="body" idx="1"/>
          </p:nvPr>
        </p:nvSpPr>
        <p:spPr/>
        <p:txBody>
          <a:bodyPr/>
          <a:lstStyle/>
          <a:p>
            <a:pPr eaLnBrk="1" hangingPunct="1"/>
            <a:r>
              <a:rPr lang="en-US" dirty="0">
                <a:latin typeface="Arial" pitchFamily="34" charset="0"/>
              </a:rPr>
              <a:t>Which port has the highest flow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457200" y="720725"/>
            <a:ext cx="6400800" cy="3600450"/>
          </a:xfrm>
          <a:ln/>
        </p:spPr>
      </p:sp>
      <p:sp>
        <p:nvSpPr>
          <p:cNvPr id="15974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30</a:t>
            </a:fld>
            <a:endParaRPr lang="en-US"/>
          </a:p>
        </p:txBody>
      </p:sp>
      <p:sp>
        <p:nvSpPr>
          <p:cNvPr id="126979" name="Rectangle 2"/>
          <p:cNvSpPr>
            <a:spLocks noGrp="1" noRot="1" noChangeAspect="1" noChangeArrowheads="1" noTextEdit="1"/>
          </p:cNvSpPr>
          <p:nvPr>
            <p:ph type="sldImg"/>
          </p:nvPr>
        </p:nvSpPr>
        <p:spPr>
          <a:xfrm>
            <a:off x="457200" y="720725"/>
            <a:ext cx="6400800" cy="3600450"/>
          </a:xfrm>
          <a:ln/>
        </p:spPr>
      </p:sp>
      <p:sp>
        <p:nvSpPr>
          <p:cNvPr id="126980"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457200" y="720725"/>
            <a:ext cx="6400800" cy="3600450"/>
          </a:xfrm>
          <a:ln/>
        </p:spPr>
      </p:sp>
      <p:sp>
        <p:nvSpPr>
          <p:cNvPr id="161795"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458788" y="720725"/>
            <a:ext cx="6400800" cy="3600450"/>
          </a:xfrm>
          <a:ln/>
        </p:spPr>
      </p:sp>
      <p:sp>
        <p:nvSpPr>
          <p:cNvPr id="69636" name="Rectangle 3"/>
          <p:cNvSpPr>
            <a:spLocks noGrp="1" noChangeArrowheads="1"/>
          </p:cNvSpPr>
          <p:nvPr>
            <p:ph type="body" idx="1"/>
          </p:nvPr>
        </p:nvSpPr>
        <p:spPr/>
        <p:txBody>
          <a:bodyPr/>
          <a:lstStyle/>
          <a:p>
            <a:pPr eaLnBrk="1" hangingPunct="1"/>
            <a:r>
              <a:rPr lang="en-US" dirty="0">
                <a:latin typeface="Arial" pitchFamily="34" charset="0"/>
              </a:rPr>
              <a:t>We</a:t>
            </a:r>
            <a:r>
              <a:rPr lang="en-US" baseline="0" dirty="0">
                <a:latin typeface="Arial" pitchFamily="34" charset="0"/>
              </a:rPr>
              <a:t> currently use flow restrictions in the effluent launder to divide the flow between the clarifier bays.</a:t>
            </a:r>
            <a:endParaRPr lang="en-US" dirty="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457200" y="720725"/>
            <a:ext cx="6400800" cy="3600450"/>
          </a:xfrm>
          <a:ln/>
        </p:spPr>
      </p:sp>
      <p:sp>
        <p:nvSpPr>
          <p:cNvPr id="16793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457200" y="720725"/>
            <a:ext cx="6400800" cy="3600450"/>
          </a:xfrm>
          <a:ln/>
        </p:spPr>
      </p:sp>
      <p:sp>
        <p:nvSpPr>
          <p:cNvPr id="171011"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457200" y="720725"/>
            <a:ext cx="6400800" cy="3600450"/>
          </a:xfrm>
          <a:ln/>
        </p:spPr>
      </p:sp>
      <p:sp>
        <p:nvSpPr>
          <p:cNvPr id="19865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36</a:t>
            </a:fld>
            <a:endParaRPr lang="en-US"/>
          </a:p>
        </p:txBody>
      </p:sp>
      <p:sp>
        <p:nvSpPr>
          <p:cNvPr id="71683" name="Rectangle 2"/>
          <p:cNvSpPr>
            <a:spLocks noGrp="1" noRot="1" noChangeAspect="1" noChangeArrowheads="1" noTextEdit="1"/>
          </p:cNvSpPr>
          <p:nvPr>
            <p:ph type="sldImg"/>
          </p:nvPr>
        </p:nvSpPr>
        <p:spPr>
          <a:xfrm>
            <a:off x="458788" y="720725"/>
            <a:ext cx="6400800" cy="3600450"/>
          </a:xfrm>
          <a:ln/>
        </p:spPr>
      </p:sp>
      <p:sp>
        <p:nvSpPr>
          <p:cNvPr id="71684" name="Rectangle 3"/>
          <p:cNvSpPr>
            <a:spLocks noGrp="1" noChangeArrowheads="1"/>
          </p:cNvSpPr>
          <p:nvPr>
            <p:ph type="body" idx="1"/>
          </p:nvPr>
        </p:nvSpPr>
        <p:spPr/>
        <p:txBody>
          <a:bodyPr/>
          <a:lstStyle/>
          <a:p>
            <a:pPr eaLnBrk="1" hangingPunct="1"/>
            <a:r>
              <a:rPr lang="en-US">
                <a:latin typeface="Arial" pitchFamily="34" charset="0"/>
              </a:rPr>
              <a:t>Water Treatment Plant Design 4</a:t>
            </a:r>
            <a:r>
              <a:rPr lang="en-US" baseline="30000">
                <a:latin typeface="Arial" pitchFamily="34" charset="0"/>
              </a:rPr>
              <a:t>th</a:t>
            </a:r>
            <a:r>
              <a:rPr lang="en-US">
                <a:latin typeface="Arial" pitchFamily="34" charset="0"/>
              </a:rPr>
              <a:t> edition page 7.28</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457200" y="720725"/>
            <a:ext cx="6400800" cy="3600450"/>
          </a:xfrm>
          <a:ln/>
        </p:spPr>
      </p:sp>
      <p:sp>
        <p:nvSpPr>
          <p:cNvPr id="20070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I take the last question as a real question. Do we actually need launders?</a:t>
            </a:r>
            <a:r>
              <a:rPr lang="en-US" baseline="0" dirty="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41</a:t>
            </a:fld>
            <a:endParaRPr lang="es-HN"/>
          </a:p>
        </p:txBody>
      </p:sp>
      <p:sp>
        <p:nvSpPr>
          <p:cNvPr id="71682" name="Rectangle 2"/>
          <p:cNvSpPr>
            <a:spLocks noGrp="1" noRot="1" noChangeAspect="1" noChangeArrowheads="1" noTextEdit="1"/>
          </p:cNvSpPr>
          <p:nvPr>
            <p:ph type="sldImg"/>
          </p:nvPr>
        </p:nvSpPr>
        <p:spPr>
          <a:xfrm>
            <a:off x="457200" y="720725"/>
            <a:ext cx="6400800" cy="3600450"/>
          </a:xfrm>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457200" y="720725"/>
            <a:ext cx="6400800" cy="3600450"/>
          </a:xfrm>
          <a:ln/>
        </p:spPr>
      </p:sp>
      <p:sp>
        <p:nvSpPr>
          <p:cNvPr id="73731" name="Notes Placeholder 2"/>
          <p:cNvSpPr>
            <a:spLocks noGrp="1"/>
          </p:cNvSpPr>
          <p:nvPr>
            <p:ph type="body" idx="1"/>
          </p:nvPr>
        </p:nvSpPr>
        <p:spPr/>
        <p:txBody>
          <a:bodyPr/>
          <a:lstStyle/>
          <a:p>
            <a:pPr eaLnBrk="1" hangingPunct="1"/>
            <a:endParaRPr lang="en-US">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E02E4-A158-45AA-B5D0-F76AD53DDB06}" type="slidenum">
              <a:rPr lang="en-US" smtClean="0"/>
              <a:pPr/>
              <a:t>4</a:t>
            </a:fld>
            <a:endParaRPr lang="en-US"/>
          </a:p>
        </p:txBody>
      </p:sp>
    </p:spTree>
    <p:extLst>
      <p:ext uri="{BB962C8B-B14F-4D97-AF65-F5344CB8AC3E}">
        <p14:creationId xmlns:p14="http://schemas.microsoft.com/office/powerpoint/2010/main" val="36949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6</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8</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457200" y="720725"/>
            <a:ext cx="6400800" cy="3600450"/>
          </a:xfrm>
          <a:ln/>
        </p:spPr>
      </p:sp>
      <p:sp>
        <p:nvSpPr>
          <p:cNvPr id="174083" name="Rectangle 3"/>
          <p:cNvSpPr>
            <a:spLocks noGrp="1" noChangeArrowheads="1"/>
          </p:cNvSpPr>
          <p:nvPr>
            <p:ph type="body" idx="1"/>
          </p:nvPr>
        </p:nvSpPr>
        <p:spPr/>
        <p:txBody>
          <a:bodyPr/>
          <a:lstStyle/>
          <a:p>
            <a:r>
              <a:rPr lang="en-US" dirty="0">
                <a:latin typeface="Arial" pitchFamily="34" charset="0"/>
              </a:rPr>
              <a:t>Vertical manifold or manifold at a slant?</a:t>
            </a:r>
          </a:p>
          <a:p>
            <a:r>
              <a:rPr lang="en-US" dirty="0">
                <a:latin typeface="Arial" pitchFamily="34" charset="0"/>
              </a:rPr>
              <a:t>Draw slanted pipe in a lake and discuss what causes water to flow in a pipe</a:t>
            </a:r>
          </a:p>
          <a:p>
            <a:r>
              <a:rPr lang="en-US" dirty="0">
                <a:latin typeface="Arial" pitchFamily="34" charset="0"/>
              </a:rPr>
              <a:t>Change in pressure or elevation</a:t>
            </a:r>
            <a:r>
              <a:rPr lang="en-US" baseline="0" dirty="0">
                <a:latin typeface="Arial" pitchFamily="34" charset="0"/>
              </a:rPr>
              <a:t> or energy</a:t>
            </a:r>
            <a:endParaRPr 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11</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12</a:t>
            </a:fld>
            <a:endParaRPr lang="en-US"/>
          </a:p>
        </p:txBody>
      </p:sp>
    </p:spTree>
    <p:extLst>
      <p:ext uri="{BB962C8B-B14F-4D97-AF65-F5344CB8AC3E}">
        <p14:creationId xmlns:p14="http://schemas.microsoft.com/office/powerpoint/2010/main" val="185676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13</a:t>
            </a:fld>
            <a:endParaRPr lang="en-US"/>
          </a:p>
        </p:txBody>
      </p:sp>
    </p:spTree>
    <p:extLst>
      <p:ext uri="{BB962C8B-B14F-4D97-AF65-F5344CB8AC3E}">
        <p14:creationId xmlns:p14="http://schemas.microsoft.com/office/powerpoint/2010/main" val="279120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3BE58564-4548-4506-B77D-7A9A9D3EF4AE}"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6886623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extLst>
      <p:ext uri="{BB962C8B-B14F-4D97-AF65-F5344CB8AC3E}">
        <p14:creationId xmlns:p14="http://schemas.microsoft.com/office/powerpoint/2010/main" val="1641444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extLst>
      <p:ext uri="{BB962C8B-B14F-4D97-AF65-F5344CB8AC3E}">
        <p14:creationId xmlns:p14="http://schemas.microsoft.com/office/powerpoint/2010/main" val="3960495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extLst>
      <p:ext uri="{BB962C8B-B14F-4D97-AF65-F5344CB8AC3E}">
        <p14:creationId xmlns:p14="http://schemas.microsoft.com/office/powerpoint/2010/main" val="1590277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extLst>
      <p:ext uri="{BB962C8B-B14F-4D97-AF65-F5344CB8AC3E}">
        <p14:creationId xmlns:p14="http://schemas.microsoft.com/office/powerpoint/2010/main" val="1452269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extLst>
      <p:ext uri="{BB962C8B-B14F-4D97-AF65-F5344CB8AC3E}">
        <p14:creationId xmlns:p14="http://schemas.microsoft.com/office/powerpoint/2010/main" val="24906299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40921166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tags" Target="../tags/tag7.xml"/><Relationship Id="rId21" Type="http://schemas.openxmlformats.org/officeDocument/2006/relationships/image" Target="../media/image27.png"/><Relationship Id="rId7" Type="http://schemas.openxmlformats.org/officeDocument/2006/relationships/tags" Target="../tags/tag11.xml"/><Relationship Id="rId12" Type="http://schemas.openxmlformats.org/officeDocument/2006/relationships/notesSlide" Target="../notesSlides/notesSlide7.xml"/><Relationship Id="rId17" Type="http://schemas.openxmlformats.org/officeDocument/2006/relationships/image" Target="../media/image23.png"/><Relationship Id="rId2" Type="http://schemas.openxmlformats.org/officeDocument/2006/relationships/tags" Target="../tags/tag6.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5" Type="http://schemas.openxmlformats.org/officeDocument/2006/relationships/image" Target="../media/image21.png"/><Relationship Id="rId10" Type="http://schemas.openxmlformats.org/officeDocument/2006/relationships/tags" Target="../tags/tag14.xml"/><Relationship Id="rId19" Type="http://schemas.openxmlformats.org/officeDocument/2006/relationships/image" Target="../media/image25.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20.png"/><Relationship Id="rId22"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30.png"/><Relationship Id="rId3" Type="http://schemas.openxmlformats.org/officeDocument/2006/relationships/tags" Target="../tags/tag17.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26.png"/><Relationship Id="rId5" Type="http://schemas.openxmlformats.org/officeDocument/2006/relationships/tags" Target="../tags/tag19.xml"/><Relationship Id="rId10" Type="http://schemas.openxmlformats.org/officeDocument/2006/relationships/image" Target="../media/image25.png"/><Relationship Id="rId4" Type="http://schemas.openxmlformats.org/officeDocument/2006/relationships/tags" Target="../tags/tag18.xml"/><Relationship Id="rId9" Type="http://schemas.openxmlformats.org/officeDocument/2006/relationships/image" Target="../media/image24.pn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3.xml"/><Relationship Id="rId7" Type="http://schemas.openxmlformats.org/officeDocument/2006/relationships/notesSlide" Target="../notesSlides/notesSlide9.xml"/><Relationship Id="rId12" Type="http://schemas.openxmlformats.org/officeDocument/2006/relationships/image" Target="../media/image28.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11" Type="http://schemas.openxmlformats.org/officeDocument/2006/relationships/image" Target="../media/image27.png"/><Relationship Id="rId5" Type="http://schemas.openxmlformats.org/officeDocument/2006/relationships/tags" Target="../tags/tag25.xml"/><Relationship Id="rId10" Type="http://schemas.openxmlformats.org/officeDocument/2006/relationships/image" Target="../media/image23.png"/><Relationship Id="rId4" Type="http://schemas.openxmlformats.org/officeDocument/2006/relationships/tags" Target="../tags/tag24.xm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21.png"/><Relationship Id="rId26" Type="http://schemas.openxmlformats.org/officeDocument/2006/relationships/image" Target="../media/image35.png"/><Relationship Id="rId3" Type="http://schemas.openxmlformats.org/officeDocument/2006/relationships/tags" Target="../tags/tag28.xml"/><Relationship Id="rId21" Type="http://schemas.openxmlformats.org/officeDocument/2006/relationships/image" Target="../media/image18.png"/><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32.png"/><Relationship Id="rId25" Type="http://schemas.openxmlformats.org/officeDocument/2006/relationships/image" Target="../media/image34.png"/><Relationship Id="rId2" Type="http://schemas.openxmlformats.org/officeDocument/2006/relationships/tags" Target="../tags/tag27.xml"/><Relationship Id="rId16" Type="http://schemas.openxmlformats.org/officeDocument/2006/relationships/notesSlide" Target="../notesSlides/notesSlide10.xml"/><Relationship Id="rId20" Type="http://schemas.openxmlformats.org/officeDocument/2006/relationships/image" Target="../media/image33.png"/><Relationship Id="rId29" Type="http://schemas.openxmlformats.org/officeDocument/2006/relationships/image" Target="../media/image19.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image" Target="../media/image17.png"/><Relationship Id="rId5" Type="http://schemas.openxmlformats.org/officeDocument/2006/relationships/tags" Target="../tags/tag30.xml"/><Relationship Id="rId15" Type="http://schemas.openxmlformats.org/officeDocument/2006/relationships/slideLayout" Target="../slideLayouts/slideLayout2.xml"/><Relationship Id="rId23" Type="http://schemas.openxmlformats.org/officeDocument/2006/relationships/image" Target="../media/image16.png"/><Relationship Id="rId28" Type="http://schemas.openxmlformats.org/officeDocument/2006/relationships/image" Target="../media/image23.png"/><Relationship Id="rId10" Type="http://schemas.openxmlformats.org/officeDocument/2006/relationships/tags" Target="../tags/tag35.xml"/><Relationship Id="rId19" Type="http://schemas.openxmlformats.org/officeDocument/2006/relationships/image" Target="../media/image22.pn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image" Target="../media/image15.png"/><Relationship Id="rId27"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16.png"/><Relationship Id="rId18" Type="http://schemas.openxmlformats.org/officeDocument/2006/relationships/image" Target="../media/image19.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5.png"/><Relationship Id="rId17" Type="http://schemas.openxmlformats.org/officeDocument/2006/relationships/image" Target="../media/image18.png"/><Relationship Id="rId2" Type="http://schemas.openxmlformats.org/officeDocument/2006/relationships/tags" Target="../tags/tag41.xml"/><Relationship Id="rId16" Type="http://schemas.openxmlformats.org/officeDocument/2006/relationships/image" Target="../media/image33.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36.png"/><Relationship Id="rId5" Type="http://schemas.openxmlformats.org/officeDocument/2006/relationships/tags" Target="../tags/tag44.xml"/><Relationship Id="rId15" Type="http://schemas.openxmlformats.org/officeDocument/2006/relationships/image" Target="../media/image37.png"/><Relationship Id="rId10" Type="http://schemas.openxmlformats.org/officeDocument/2006/relationships/slideLayout" Target="../slideLayouts/slideLayout2.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33.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17.png"/><Relationship Id="rId17" Type="http://schemas.openxmlformats.org/officeDocument/2006/relationships/image" Target="../media/image19.png"/><Relationship Id="rId2" Type="http://schemas.openxmlformats.org/officeDocument/2006/relationships/tags" Target="../tags/tag50.xml"/><Relationship Id="rId16" Type="http://schemas.openxmlformats.org/officeDocument/2006/relationships/image" Target="../media/image39.png"/><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16.png"/><Relationship Id="rId5" Type="http://schemas.openxmlformats.org/officeDocument/2006/relationships/tags" Target="../tags/tag53.xml"/><Relationship Id="rId15" Type="http://schemas.openxmlformats.org/officeDocument/2006/relationships/image" Target="../media/image38.png"/><Relationship Id="rId10" Type="http://schemas.openxmlformats.org/officeDocument/2006/relationships/image" Target="../media/image15.png"/><Relationship Id="rId4" Type="http://schemas.openxmlformats.org/officeDocument/2006/relationships/tags" Target="../tags/tag52.xml"/><Relationship Id="rId9" Type="http://schemas.openxmlformats.org/officeDocument/2006/relationships/slideLayout" Target="../slideLayouts/slideLayout2.xml"/><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42.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41.png"/><Relationship Id="rId2" Type="http://schemas.openxmlformats.org/officeDocument/2006/relationships/tags" Target="../tags/tag58.xml"/><Relationship Id="rId16" Type="http://schemas.openxmlformats.org/officeDocument/2006/relationships/image" Target="../media/image45.pn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0.png"/><Relationship Id="rId5" Type="http://schemas.openxmlformats.org/officeDocument/2006/relationships/tags" Target="../tags/tag61.xml"/><Relationship Id="rId15" Type="http://schemas.openxmlformats.org/officeDocument/2006/relationships/image" Target="../media/image44.png"/><Relationship Id="rId10" Type="http://schemas.openxmlformats.org/officeDocument/2006/relationships/image" Target="../media/image33.png"/><Relationship Id="rId4" Type="http://schemas.openxmlformats.org/officeDocument/2006/relationships/tags" Target="../tags/tag60.xml"/><Relationship Id="rId9" Type="http://schemas.openxmlformats.org/officeDocument/2006/relationships/notesSlide" Target="../notesSlides/notesSlide11.xml"/><Relationship Id="rId1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tags" Target="../tags/tag66.xml"/><Relationship Id="rId7" Type="http://schemas.openxmlformats.org/officeDocument/2006/relationships/slideLayout" Target="../slideLayouts/slideLayout5.xml"/><Relationship Id="rId12" Type="http://schemas.openxmlformats.org/officeDocument/2006/relationships/image" Target="../media/image50.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49.png"/><Relationship Id="rId5" Type="http://schemas.openxmlformats.org/officeDocument/2006/relationships/tags" Target="../tags/tag68.xml"/><Relationship Id="rId10" Type="http://schemas.openxmlformats.org/officeDocument/2006/relationships/image" Target="../media/image48.png"/><Relationship Id="rId4" Type="http://schemas.openxmlformats.org/officeDocument/2006/relationships/tags" Target="../tags/tag67.xml"/><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72.xml"/><Relationship Id="rId7" Type="http://schemas.openxmlformats.org/officeDocument/2006/relationships/image" Target="../media/image51.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5.xml"/><Relationship Id="rId11" Type="http://schemas.openxmlformats.org/officeDocument/2006/relationships/image" Target="../media/image18.png"/><Relationship Id="rId5" Type="http://schemas.openxmlformats.org/officeDocument/2006/relationships/tags" Target="../tags/tag74.xml"/><Relationship Id="rId10" Type="http://schemas.openxmlformats.org/officeDocument/2006/relationships/image" Target="../media/image53.png"/><Relationship Id="rId4" Type="http://schemas.openxmlformats.org/officeDocument/2006/relationships/tags" Target="../tags/tag73.xml"/><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7.png"/><Relationship Id="rId3" Type="http://schemas.openxmlformats.org/officeDocument/2006/relationships/tags" Target="../tags/tag77.xml"/><Relationship Id="rId7" Type="http://schemas.openxmlformats.org/officeDocument/2006/relationships/slideLayout" Target="../slideLayouts/slideLayout5.xml"/><Relationship Id="rId12" Type="http://schemas.openxmlformats.org/officeDocument/2006/relationships/image" Target="../media/image56.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image" Target="../media/image55.png"/><Relationship Id="rId5" Type="http://schemas.openxmlformats.org/officeDocument/2006/relationships/tags" Target="../tags/tag79.xml"/><Relationship Id="rId10" Type="http://schemas.openxmlformats.org/officeDocument/2006/relationships/image" Target="../media/image52.png"/><Relationship Id="rId4" Type="http://schemas.openxmlformats.org/officeDocument/2006/relationships/tags" Target="../tags/tag78.xml"/><Relationship Id="rId9"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83.xml"/><Relationship Id="rId7" Type="http://schemas.openxmlformats.org/officeDocument/2006/relationships/image" Target="../media/image57.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12.xml"/><Relationship Id="rId5" Type="http://schemas.openxmlformats.org/officeDocument/2006/relationships/slideLayout" Target="../slideLayouts/slideLayout5.xml"/><Relationship Id="rId10" Type="http://schemas.openxmlformats.org/officeDocument/2006/relationships/image" Target="../media/image60.png"/><Relationship Id="rId4" Type="http://schemas.openxmlformats.org/officeDocument/2006/relationships/tags" Target="../tags/tag84.xml"/><Relationship Id="rId9"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tags" Target="../tags/tag87.xml"/><Relationship Id="rId7" Type="http://schemas.openxmlformats.org/officeDocument/2006/relationships/slideLayout" Target="../slideLayouts/slideLayout5.xml"/><Relationship Id="rId12" Type="http://schemas.openxmlformats.org/officeDocument/2006/relationships/image" Target="../media/image65.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media/image64.png"/><Relationship Id="rId5" Type="http://schemas.openxmlformats.org/officeDocument/2006/relationships/tags" Target="../tags/tag89.xml"/><Relationship Id="rId10" Type="http://schemas.openxmlformats.org/officeDocument/2006/relationships/image" Target="../media/image63.png"/><Relationship Id="rId4" Type="http://schemas.openxmlformats.org/officeDocument/2006/relationships/tags" Target="../tags/tag88.xml"/><Relationship Id="rId9"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4.xml.rels><?xml version="1.0" encoding="UTF-8" standalone="yes"?>
<Relationships xmlns="http://schemas.openxmlformats.org/package/2006/relationships"><Relationship Id="rId8" Type="http://schemas.openxmlformats.org/officeDocument/2006/relationships/image" Target="../media/image68.jpeg"/><Relationship Id="rId13" Type="http://schemas.openxmlformats.org/officeDocument/2006/relationships/image" Target="../media/image73.png"/><Relationship Id="rId3" Type="http://schemas.openxmlformats.org/officeDocument/2006/relationships/tags" Target="../tags/tag94.xml"/><Relationship Id="rId7" Type="http://schemas.openxmlformats.org/officeDocument/2006/relationships/notesSlide" Target="../notesSlides/notesSlide13.xml"/><Relationship Id="rId12" Type="http://schemas.openxmlformats.org/officeDocument/2006/relationships/image" Target="../media/image72.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11" Type="http://schemas.openxmlformats.org/officeDocument/2006/relationships/image" Target="../media/image71.png"/><Relationship Id="rId5" Type="http://schemas.openxmlformats.org/officeDocument/2006/relationships/tags" Target="../tags/tag96.xml"/><Relationship Id="rId10" Type="http://schemas.openxmlformats.org/officeDocument/2006/relationships/image" Target="../media/image70.png"/><Relationship Id="rId4" Type="http://schemas.openxmlformats.org/officeDocument/2006/relationships/tags" Target="../tags/tag95.xml"/><Relationship Id="rId9"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6.xml.rels><?xml version="1.0" encoding="UTF-8" standalone="yes"?>
<Relationships xmlns="http://schemas.openxmlformats.org/package/2006/relationships"><Relationship Id="rId8" Type="http://schemas.openxmlformats.org/officeDocument/2006/relationships/image" Target="../media/image82.jpeg"/><Relationship Id="rId3" Type="http://schemas.openxmlformats.org/officeDocument/2006/relationships/image" Target="../media/image77.png"/><Relationship Id="rId7" Type="http://schemas.openxmlformats.org/officeDocument/2006/relationships/image" Target="../media/image81.jpe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80.jpeg"/><Relationship Id="rId5" Type="http://schemas.openxmlformats.org/officeDocument/2006/relationships/image" Target="../media/image79.png"/><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103.xml"/><Relationship Id="rId7" Type="http://schemas.openxmlformats.org/officeDocument/2006/relationships/image" Target="../media/image85.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88.png"/><Relationship Id="rId4" Type="http://schemas.openxmlformats.org/officeDocument/2006/relationships/tags" Target="../tags/tag104.xml"/><Relationship Id="rId9" Type="http://schemas.openxmlformats.org/officeDocument/2006/relationships/image" Target="../media/image87.png"/></Relationships>
</file>

<file path=ppt/slides/_rels/slide29.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tags" Target="../tags/tag106.xml"/><Relationship Id="rId16" Type="http://schemas.openxmlformats.org/officeDocument/2006/relationships/image" Target="../media/image92.png"/><Relationship Id="rId20" Type="http://schemas.openxmlformats.org/officeDocument/2006/relationships/image" Target="../media/image96.png"/><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notesSlide" Target="../notesSlides/notesSlide17.xml"/><Relationship Id="rId5" Type="http://schemas.openxmlformats.org/officeDocument/2006/relationships/tags" Target="../tags/tag109.xml"/><Relationship Id="rId15" Type="http://schemas.openxmlformats.org/officeDocument/2006/relationships/image" Target="../media/image91.png"/><Relationship Id="rId10" Type="http://schemas.openxmlformats.org/officeDocument/2006/relationships/slideLayout" Target="../slideLayouts/slideLayout2.xml"/><Relationship Id="rId19" Type="http://schemas.openxmlformats.org/officeDocument/2006/relationships/image" Target="../media/image95.png"/><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image" Target="../media/image9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4.xml"/><Relationship Id="rId4" Type="http://schemas.openxmlformats.org/officeDocument/2006/relationships/image" Target="../media/image95.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100.png"/><Relationship Id="rId18" Type="http://schemas.openxmlformats.org/officeDocument/2006/relationships/image" Target="../media/image105.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99.wmf"/><Relationship Id="rId17" Type="http://schemas.openxmlformats.org/officeDocument/2006/relationships/image" Target="../media/image104.png"/><Relationship Id="rId2" Type="http://schemas.openxmlformats.org/officeDocument/2006/relationships/tags" Target="../tags/tag116.xml"/><Relationship Id="rId16" Type="http://schemas.openxmlformats.org/officeDocument/2006/relationships/image" Target="../media/image103.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98.wmf"/><Relationship Id="rId5" Type="http://schemas.openxmlformats.org/officeDocument/2006/relationships/tags" Target="../tags/tag119.xml"/><Relationship Id="rId15" Type="http://schemas.openxmlformats.org/officeDocument/2006/relationships/image" Target="../media/image102.png"/><Relationship Id="rId10" Type="http://schemas.openxmlformats.org/officeDocument/2006/relationships/image" Target="../media/image97.wmf"/><Relationship Id="rId19" Type="http://schemas.openxmlformats.org/officeDocument/2006/relationships/image" Target="../media/image106.png"/><Relationship Id="rId4" Type="http://schemas.openxmlformats.org/officeDocument/2006/relationships/tags" Target="../tags/tag118.xml"/><Relationship Id="rId9" Type="http://schemas.openxmlformats.org/officeDocument/2006/relationships/notesSlide" Target="../notesSlides/notesSlide19.xml"/><Relationship Id="rId14" Type="http://schemas.openxmlformats.org/officeDocument/2006/relationships/image" Target="../media/image101.png"/></Relationships>
</file>

<file path=ppt/slides/_rels/slide32.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image" Target="../media/image111.png"/><Relationship Id="rId3" Type="http://schemas.openxmlformats.org/officeDocument/2006/relationships/tags" Target="../tags/tag124.xml"/><Relationship Id="rId7" Type="http://schemas.openxmlformats.org/officeDocument/2006/relationships/notesSlide" Target="../notesSlides/notesSlide20.xml"/><Relationship Id="rId12" Type="http://schemas.openxmlformats.org/officeDocument/2006/relationships/image" Target="../media/image110.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5.xml"/><Relationship Id="rId11" Type="http://schemas.openxmlformats.org/officeDocument/2006/relationships/image" Target="../media/image109.png"/><Relationship Id="rId5" Type="http://schemas.openxmlformats.org/officeDocument/2006/relationships/tags" Target="../tags/tag126.xml"/><Relationship Id="rId10" Type="http://schemas.openxmlformats.org/officeDocument/2006/relationships/image" Target="../media/image108.png"/><Relationship Id="rId4" Type="http://schemas.openxmlformats.org/officeDocument/2006/relationships/tags" Target="../tags/tag125.xml"/><Relationship Id="rId9" Type="http://schemas.openxmlformats.org/officeDocument/2006/relationships/image" Target="../media/image107.png"/></Relationships>
</file>

<file path=ppt/slides/_rels/slide33.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tags" Target="../tags/tag129.xml"/><Relationship Id="rId7" Type="http://schemas.openxmlformats.org/officeDocument/2006/relationships/image" Target="../media/image107.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98.wmf"/><Relationship Id="rId5" Type="http://schemas.openxmlformats.org/officeDocument/2006/relationships/notesSlide" Target="../notesSlides/notesSlide21.xml"/><Relationship Id="rId4" Type="http://schemas.openxmlformats.org/officeDocument/2006/relationships/slideLayout" Target="../slideLayouts/slideLayout5.xml"/><Relationship Id="rId9" Type="http://schemas.openxmlformats.org/officeDocument/2006/relationships/image" Target="../media/image1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5.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114.png"/><Relationship Id="rId5" Type="http://schemas.openxmlformats.org/officeDocument/2006/relationships/image" Target="../media/image97.wmf"/><Relationship Id="rId4"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notesSlide" Target="../notesSlides/notesSlide26.xml"/><Relationship Id="rId7" Type="http://schemas.openxmlformats.org/officeDocument/2006/relationships/image" Target="../media/image12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9.emf"/><Relationship Id="rId10" Type="http://schemas.openxmlformats.org/officeDocument/2006/relationships/image" Target="../media/image121.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xml"/><Relationship Id="rId7" Type="http://schemas.openxmlformats.org/officeDocument/2006/relationships/image" Target="../media/image1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2.xml"/><Relationship Id="rId10" Type="http://schemas.openxmlformats.org/officeDocument/2006/relationships/image" Target="../media/image18.png"/><Relationship Id="rId4" Type="http://schemas.openxmlformats.org/officeDocument/2006/relationships/tags" Target="../tags/tag4.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7467600" cy="3309815"/>
          </a:xfrm>
        </p:spPr>
        <p:txBody>
          <a:bodyPr/>
          <a:lstStyle/>
          <a:p>
            <a:r>
              <a:rPr lang="en-US" sz="2800" dirty="0"/>
              <a:t>Using direct fluid feedback (physics) rather than indirect computer feedback to control flows</a:t>
            </a:r>
          </a:p>
          <a:p>
            <a:endParaRPr lang="en-US" sz="2800" dirty="0"/>
          </a:p>
          <a:p>
            <a:r>
              <a:rPr lang="en-US" sz="2800" dirty="0"/>
              <a:t>In which the Change in Kinetic Energy BECOMES SIGNIFICANT</a:t>
            </a:r>
          </a:p>
          <a:p>
            <a:r>
              <a:rPr lang="en-US" sz="2800" dirty="0"/>
              <a:t>(Thanks to A.A. Milne)</a:t>
            </a:r>
          </a:p>
          <a:p>
            <a:endParaRPr lang="en-US" sz="2800" dirty="0"/>
          </a:p>
          <a:p>
            <a:endParaRPr lang="en-US" sz="2800" dirty="0"/>
          </a:p>
        </p:txBody>
      </p:sp>
      <p:sp>
        <p:nvSpPr>
          <p:cNvPr id="76804" name="Rectangle 4"/>
          <p:cNvSpPr>
            <a:spLocks noGrp="1" noChangeArrowheads="1"/>
          </p:cNvSpPr>
          <p:nvPr>
            <p:ph type="ctrTitle" sz="quarter"/>
          </p:nvPr>
        </p:nvSpPr>
        <p:spPr/>
        <p:txBody>
          <a:bodyPr/>
          <a:lstStyle/>
          <a:p>
            <a:r>
              <a:rPr lang="en-US" dirty="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9144000" y="2895600"/>
            <a:ext cx="2074103" cy="3657600"/>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strategies</a:t>
            </a:r>
          </a:p>
        </p:txBody>
      </p:sp>
      <p:sp>
        <p:nvSpPr>
          <p:cNvPr id="3" name="Content Placeholder 2"/>
          <p:cNvSpPr>
            <a:spLocks noGrp="1"/>
          </p:cNvSpPr>
          <p:nvPr>
            <p:ph idx="1"/>
          </p:nvPr>
        </p:nvSpPr>
        <p:spPr/>
        <p:txBody>
          <a:bodyPr/>
          <a:lstStyle/>
          <a:p>
            <a:r>
              <a:rPr lang="en-US" sz="2800" dirty="0"/>
              <a:t>Make the paths identical (try this first!)</a:t>
            </a:r>
          </a:p>
          <a:p>
            <a:r>
              <a:rPr lang="en-US" sz="2800" dirty="0"/>
              <a:t>Add custom head loss to each path (complicated!)</a:t>
            </a:r>
          </a:p>
          <a:p>
            <a:r>
              <a:rPr lang="en-US" sz="2800" dirty="0"/>
              <a:t>Increase identical head loss in all paths to make differences insignificant</a:t>
            </a:r>
          </a:p>
          <a:p>
            <a:pPr lvl="1"/>
            <a:r>
              <a:rPr lang="en-US" sz="2400" dirty="0"/>
              <a:t>Clarifier bay inlet manifold diffuser pipes used to have high exit velocities</a:t>
            </a:r>
          </a:p>
          <a:p>
            <a:pPr lvl="1"/>
            <a:r>
              <a:rPr lang="en-US" sz="2400" dirty="0"/>
              <a:t>Clarifier bay effluent manifold uses orifice head loss</a:t>
            </a:r>
          </a:p>
          <a:p>
            <a:r>
              <a:rPr lang="en-US" sz="2800" dirty="0"/>
              <a:t>Reduce head loss and pressure recovery that cause differences in piezometric head</a:t>
            </a:r>
          </a:p>
          <a:p>
            <a:pPr lvl="1"/>
            <a:r>
              <a:rPr lang="en-US" sz="2400" dirty="0"/>
              <a:t>Use large diameter pipes for manifolds</a:t>
            </a:r>
          </a:p>
          <a:p>
            <a:r>
              <a:rPr lang="en-US" sz="2800" dirty="0"/>
              <a:t>Rule of thumb - exit and entrance velocities must be greater than manifold velocity!</a:t>
            </a:r>
          </a:p>
          <a:p>
            <a:pPr lvl="1"/>
            <a:endParaRPr lang="en-US" sz="2400" dirty="0"/>
          </a:p>
          <a:p>
            <a:pPr lvl="1"/>
            <a:endParaRPr lang="en-US" sz="2400" dirty="0"/>
          </a:p>
          <a:p>
            <a:endParaRPr lang="en-US" sz="2800" dirty="0"/>
          </a:p>
        </p:txBody>
      </p:sp>
      <p:sp>
        <p:nvSpPr>
          <p:cNvPr id="4" name="Rounded Rectangle 3"/>
          <p:cNvSpPr/>
          <p:nvPr/>
        </p:nvSpPr>
        <p:spPr bwMode="auto">
          <a:xfrm>
            <a:off x="304800" y="2667000"/>
            <a:ext cx="11811000" cy="27432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a:t>Piezometric head</a:t>
            </a:r>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a:t>What is the piezometric head</a:t>
            </a:r>
          </a:p>
          <a:p>
            <a:r>
              <a:rPr lang="en-US" dirty="0"/>
              <a:t>in the tank?</a:t>
            </a:r>
          </a:p>
          <a:p>
            <a:r>
              <a:rPr lang="en-US" dirty="0"/>
              <a:t>In the pipe (no flow)? </a:t>
            </a:r>
          </a:p>
          <a:p>
            <a:r>
              <a:rPr lang="en-US" dirty="0"/>
              <a:t>In the manifold (with flow)</a:t>
            </a:r>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
        <p:nvSpPr>
          <p:cNvPr id="53" name="TextBox 52"/>
          <p:cNvSpPr txBox="1"/>
          <p:nvPr/>
        </p:nvSpPr>
        <p:spPr>
          <a:xfrm>
            <a:off x="4853734" y="1397242"/>
            <a:ext cx="3928611" cy="646331"/>
          </a:xfrm>
          <a:prstGeom prst="rect">
            <a:avLst/>
          </a:prstGeom>
          <a:noFill/>
        </p:spPr>
        <p:txBody>
          <a:bodyPr wrap="square" rtlCol="0">
            <a:spAutoFit/>
          </a:bodyPr>
          <a:lstStyle/>
          <a:p>
            <a:r>
              <a:rPr lang="en-US" sz="1800" dirty="0"/>
              <a:t>What sets H?</a:t>
            </a:r>
          </a:p>
          <a:p>
            <a:r>
              <a:rPr lang="en-US" sz="1800" dirty="0"/>
              <a:t>What sets change in piezometric head?</a:t>
            </a:r>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P spid="52" grpId="0"/>
      <p:bldP spid="5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34" name="Picture 3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sp>
        <p:nvSpPr>
          <p:cNvPr id="3" name="Title 2"/>
          <p:cNvSpPr>
            <a:spLocks noGrp="1"/>
          </p:cNvSpPr>
          <p:nvPr>
            <p:ph type="title"/>
          </p:nvPr>
        </p:nvSpPr>
        <p:spPr/>
        <p:txBody>
          <a:bodyPr/>
          <a:lstStyle/>
          <a:p>
            <a:endParaRPr lang="en-US"/>
          </a:p>
        </p:txBody>
      </p:sp>
      <p:pic>
        <p:nvPicPr>
          <p:cNvPr id="27" name="Picture 2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454901" y="3528240"/>
            <a:ext cx="1790476" cy="254476"/>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415672" y="2976415"/>
            <a:ext cx="1421714" cy="315429"/>
          </a:xfrm>
          <a:prstGeom prst="rect">
            <a:avLst/>
          </a:prstGeom>
        </p:spPr>
      </p:pic>
      <p:pic>
        <p:nvPicPr>
          <p:cNvPr id="25" name="Picture 2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454901" y="3914058"/>
            <a:ext cx="857905" cy="210286"/>
          </a:xfrm>
          <a:prstGeom prst="rect">
            <a:avLst/>
          </a:prstGeom>
        </p:spPr>
      </p:pic>
      <p:grpSp>
        <p:nvGrpSpPr>
          <p:cNvPr id="77" name="Group 76"/>
          <p:cNvGrpSpPr/>
          <p:nvPr/>
        </p:nvGrpSpPr>
        <p:grpSpPr>
          <a:xfrm>
            <a:off x="4868239" y="3995000"/>
            <a:ext cx="309643" cy="338554"/>
            <a:chOff x="3459565" y="3500485"/>
            <a:chExt cx="309643" cy="338554"/>
          </a:xfrm>
        </p:grpSpPr>
        <p:sp>
          <p:nvSpPr>
            <p:cNvPr id="78" name="Oval 77"/>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79" name="TextBox 78"/>
            <p:cNvSpPr txBox="1"/>
            <p:nvPr/>
          </p:nvSpPr>
          <p:spPr>
            <a:xfrm>
              <a:off x="3481950" y="3500485"/>
              <a:ext cx="287258" cy="338554"/>
            </a:xfrm>
            <a:prstGeom prst="rect">
              <a:avLst/>
            </a:prstGeom>
            <a:noFill/>
          </p:spPr>
          <p:txBody>
            <a:bodyPr wrap="none" rtlCol="0">
              <a:spAutoFit/>
            </a:bodyPr>
            <a:lstStyle/>
            <a:p>
              <a:r>
                <a:rPr lang="en-US" sz="1600" dirty="0"/>
                <a:t>2</a:t>
              </a:r>
            </a:p>
          </p:txBody>
        </p:sp>
      </p:grpSp>
    </p:spTree>
    <p:extLst>
      <p:ext uri="{BB962C8B-B14F-4D97-AF65-F5344CB8AC3E}">
        <p14:creationId xmlns:p14="http://schemas.microsoft.com/office/powerpoint/2010/main" val="2911237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42" presetClass="path" presetSubtype="0" repeatCount="indefinite" accel="50000" decel="50000" fill="remove" grpId="0" nodeType="withEffect">
                                  <p:stCondLst>
                                    <p:cond delay="0"/>
                                  </p:stCondLst>
                                  <p:childTnLst>
                                    <p:animMotion origin="layout" path="M 0 -0.0449 L 0 0.25 " pathEditMode="relative" rAng="0" ptsTypes="AA">
                                      <p:cBhvr>
                                        <p:cTn id="20" dur="2000" fill="hold"/>
                                        <p:tgtEl>
                                          <p:spTgt spid="11"/>
                                        </p:tgtEl>
                                        <p:attrNameLst>
                                          <p:attrName>ppt_x</p:attrName>
                                          <p:attrName>ppt_y</p:attrName>
                                        </p:attrNameLst>
                                      </p:cBhvr>
                                      <p:rCtr x="0" y="14745"/>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1"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28" dur="2000" fill="hold"/>
                                        <p:tgtEl>
                                          <p:spTgt spid="13"/>
                                        </p:tgtEl>
                                        <p:attrNameLst>
                                          <p:attrName>ppt_x</p:attrName>
                                          <p:attrName>ppt_y</p:attrName>
                                        </p:attrNameLst>
                                      </p:cBhvr>
                                      <p:rCtr x="-69" y="34653"/>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a:t>Piezometric head</a:t>
            </a:r>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Tree>
    <p:extLst>
      <p:ext uri="{BB962C8B-B14F-4D97-AF65-F5344CB8AC3E}">
        <p14:creationId xmlns:p14="http://schemas.microsoft.com/office/powerpoint/2010/main" val="2771036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42" presetClass="path" presetSubtype="0" repeatCount="indefinite" accel="50000" decel="50000" fill="remove" grpId="0" nodeType="withEffect">
                                  <p:stCondLst>
                                    <p:cond delay="0"/>
                                  </p:stCondLst>
                                  <p:childTnLst>
                                    <p:animMotion origin="layout" path="M 0 -0.0449 L 0 0.25 " pathEditMode="relative" rAng="0" ptsTypes="AA">
                                      <p:cBhvr>
                                        <p:cTn id="8" dur="2000" fill="hold"/>
                                        <p:tgtEl>
                                          <p:spTgt spid="11"/>
                                        </p:tgtEl>
                                        <p:attrNameLst>
                                          <p:attrName>ppt_x</p:attrName>
                                          <p:attrName>ppt_y</p:attrName>
                                        </p:attrNameLst>
                                      </p:cBhvr>
                                      <p:rCtr x="0" y="14745"/>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1"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16" dur="2000" fill="hold"/>
                                        <p:tgtEl>
                                          <p:spTgt spid="13"/>
                                        </p:tgtEl>
                                        <p:attrNameLst>
                                          <p:attrName>ppt_x</p:attrName>
                                          <p:attrName>ppt_y</p:attrName>
                                        </p:attrNameLst>
                                      </p:cBhvr>
                                      <p:rCtr x="-69" y="34653"/>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66"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a:t>Which port is going to get the most flow?</a:t>
            </a:r>
          </a:p>
          <a:p>
            <a:pPr>
              <a:lnSpc>
                <a:spcPct val="80000"/>
              </a:lnSpc>
            </a:pPr>
            <a:r>
              <a:rPr lang="en-US" sz="2000" dirty="0"/>
              <a:t>There is a very gradual flow expansion!</a:t>
            </a:r>
          </a:p>
          <a:p>
            <a:pPr>
              <a:lnSpc>
                <a:spcPct val="80000"/>
              </a:lnSpc>
            </a:pPr>
            <a:r>
              <a:rPr lang="en-US" sz="2000" dirty="0"/>
              <a:t>The water is being stopped by pressure on the end cap</a:t>
            </a:r>
          </a:p>
          <a:p>
            <a:pPr>
              <a:lnSpc>
                <a:spcPct val="80000"/>
              </a:lnSpc>
            </a:pPr>
            <a:r>
              <a:rPr lang="en-US" sz="2000" dirty="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(inlet manifold)</a:t>
            </a:r>
          </a:p>
        </p:txBody>
      </p:sp>
      <p:sp>
        <p:nvSpPr>
          <p:cNvPr id="3" name="Content Placeholder 2"/>
          <p:cNvSpPr>
            <a:spLocks noGrp="1"/>
          </p:cNvSpPr>
          <p:nvPr>
            <p:ph idx="1"/>
          </p:nvPr>
        </p:nvSpPr>
        <p:spPr/>
        <p:txBody>
          <a:bodyPr/>
          <a:lstStyle/>
          <a:p>
            <a:r>
              <a:rPr lang="en-US" sz="2800" dirty="0"/>
              <a:t>For short (</a:t>
            </a:r>
            <a:r>
              <a:rPr lang="en-US" sz="2800" dirty="0" err="1"/>
              <a:t>fL</a:t>
            </a:r>
            <a:r>
              <a:rPr lang="en-US" sz="2800" dirty="0"/>
              <a:t>/d &lt;&lt;1), straight (K=0) inlet manifolds the change in piezometric head is equal to the initial velocity head</a:t>
            </a:r>
          </a:p>
          <a:p>
            <a:r>
              <a:rPr lang="en-US" sz="2800" dirty="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(outlet 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outlet manifolds the change in piezometric head is equal to the negative final 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a:t>2</a:t>
              </a:r>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a:t>1</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a:t>n</a:t>
              </a:r>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a:t>Total difference between paths 1 and n</a:t>
            </a:r>
          </a:p>
          <a:p>
            <a:r>
              <a:rPr lang="en-US" sz="2000" dirty="0"/>
              <a:t>To simplify analysis we assume equal piezometric head error on both sides of the mean piezometric head (first order linearity approximation).</a:t>
            </a:r>
          </a:p>
          <a:p>
            <a:r>
              <a:rPr lang="en-US" sz="2000" dirty="0"/>
              <a:t>Port one has mean piezometric head – ½ delta piezometric head</a:t>
            </a:r>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a:t>Flow ratio is less than one</a:t>
            </a:r>
          </a:p>
          <a:p>
            <a:r>
              <a:rPr lang="en-US" dirty="0"/>
              <a:t>Last port has higher flow</a:t>
            </a:r>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a:t>We can achieve uniform flow by increasing </a:t>
            </a:r>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a:t>Engineering basis of design</a:t>
            </a:r>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Solve for the maximum permissible change in piezometric head</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a:t>Solve for </a:t>
            </a:r>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a:t>This is change in piezometric head in the manifold as a function of port flow uniformity and average piezometric head across the ports.</a:t>
            </a:r>
          </a:p>
        </p:txBody>
      </p:sp>
    </p:spTree>
    <p:extLst>
      <p:ext uri="{BB962C8B-B14F-4D97-AF65-F5344CB8AC3E}">
        <p14:creationId xmlns:p14="http://schemas.microsoft.com/office/powerpoint/2010/main" val="29936995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Relationship between port contracted velocity and manifold velocity</a:t>
            </a: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a:t>If head loss in the manifold is small, then we have</a:t>
            </a:r>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a:t>Port flow uniformity equation</a:t>
            </a:r>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a:t>Piezometric head in the manifold (energy equation)</a:t>
            </a:r>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a:t>    is the contracted port velocity</a:t>
            </a:r>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a:t>Pressure recovery</a:t>
            </a:r>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a:t>causes</a:t>
            </a:r>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a:t>differences in port flow</a:t>
            </a:r>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a:t>The average manifold piezometric head sets the average port velocity</a:t>
            </a:r>
          </a:p>
        </p:txBody>
      </p:sp>
    </p:spTree>
    <p:extLst>
      <p:ext uri="{BB962C8B-B14F-4D97-AF65-F5344CB8AC3E}">
        <p14:creationId xmlns:p14="http://schemas.microsoft.com/office/powerpoint/2010/main" val="25327736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F828-7339-40F4-B037-9959247EF819}"/>
              </a:ext>
            </a:extLst>
          </p:cNvPr>
          <p:cNvSpPr>
            <a:spLocks noGrp="1"/>
          </p:cNvSpPr>
          <p:nvPr>
            <p:ph type="title"/>
          </p:nvPr>
        </p:nvSpPr>
        <p:spPr>
          <a:xfrm>
            <a:off x="457199" y="228600"/>
            <a:ext cx="11277601" cy="1143000"/>
          </a:xfrm>
        </p:spPr>
        <p:txBody>
          <a:bodyPr/>
          <a:lstStyle/>
          <a:p>
            <a:r>
              <a:rPr lang="en-US" dirty="0"/>
              <a:t>Flow in parallel: Unequal flow division is a waste of resources</a:t>
            </a:r>
          </a:p>
        </p:txBody>
      </p:sp>
      <p:sp>
        <p:nvSpPr>
          <p:cNvPr id="3" name="Content Placeholder 2">
            <a:extLst>
              <a:ext uri="{FF2B5EF4-FFF2-40B4-BE49-F238E27FC236}">
                <a16:creationId xmlns:a16="http://schemas.microsoft.com/office/drawing/2014/main" id="{340A5A2B-5523-4946-A076-48350762E693}"/>
              </a:ext>
            </a:extLst>
          </p:cNvPr>
          <p:cNvSpPr>
            <a:spLocks noGrp="1"/>
          </p:cNvSpPr>
          <p:nvPr>
            <p:ph idx="1"/>
          </p:nvPr>
        </p:nvSpPr>
        <p:spPr>
          <a:xfrm>
            <a:off x="457200" y="1600200"/>
            <a:ext cx="4800600" cy="4525963"/>
          </a:xfrm>
        </p:spPr>
        <p:txBody>
          <a:bodyPr/>
          <a:lstStyle/>
          <a:p>
            <a:r>
              <a:rPr lang="en-US" dirty="0"/>
              <a:t>There are many places in a water treatment plant where there are parallel paths</a:t>
            </a:r>
          </a:p>
          <a:p>
            <a:r>
              <a:rPr lang="en-US" dirty="0"/>
              <a:t>Failure mode: What if all of the water went through 1 clarifier bay?</a:t>
            </a:r>
          </a:p>
          <a:p>
            <a:r>
              <a:rPr lang="en-US" dirty="0"/>
              <a:t>Will the water divide equally?</a:t>
            </a:r>
          </a:p>
          <a:p>
            <a:endParaRPr lang="en-US" dirty="0"/>
          </a:p>
        </p:txBody>
      </p:sp>
      <p:pic>
        <p:nvPicPr>
          <p:cNvPr id="4" name="Picture 3">
            <a:extLst>
              <a:ext uri="{FF2B5EF4-FFF2-40B4-BE49-F238E27FC236}">
                <a16:creationId xmlns:a16="http://schemas.microsoft.com/office/drawing/2014/main" id="{2D0730D1-A83C-430E-8182-8B993496435C}"/>
              </a:ext>
            </a:extLst>
          </p:cNvPr>
          <p:cNvPicPr>
            <a:picLocks noChangeAspect="1"/>
          </p:cNvPicPr>
          <p:nvPr/>
        </p:nvPicPr>
        <p:blipFill>
          <a:blip r:embed="rId2"/>
          <a:stretch>
            <a:fillRect/>
          </a:stretch>
        </p:blipFill>
        <p:spPr>
          <a:xfrm>
            <a:off x="5410200" y="1524152"/>
            <a:ext cx="6781800" cy="5333848"/>
          </a:xfrm>
          <a:prstGeom prst="rect">
            <a:avLst/>
          </a:prstGeom>
        </p:spPr>
      </p:pic>
    </p:spTree>
    <p:extLst>
      <p:ext uri="{BB962C8B-B14F-4D97-AF65-F5344CB8AC3E}">
        <p14:creationId xmlns:p14="http://schemas.microsoft.com/office/powerpoint/2010/main" val="30276023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a:t>Manifold velocity</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a:t>No head loss in series</a:t>
            </a:r>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a:t>With helpful head loss in series</a:t>
            </a:r>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a:t>Pressure recovery = </a:t>
            </a:r>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port velocity over manifold velocity as a function of</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677656"/>
          </a:xfrm>
          <a:prstGeom prst="rect">
            <a:avLst/>
          </a:prstGeom>
          <a:noFill/>
        </p:spPr>
        <p:txBody>
          <a:bodyPr wrap="square" rtlCol="0">
            <a:spAutoFit/>
          </a:bodyPr>
          <a:lstStyle/>
          <a:p>
            <a:r>
              <a:rPr lang="en-US" dirty="0"/>
              <a:t>Total contracted port area must be smaller than pipe (manifold) area to get reasonable flow distribution</a:t>
            </a:r>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 of m Manifolds</a:t>
            </a:r>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76827" y="1824543"/>
            <a:ext cx="2732190" cy="758857"/>
          </a:xfrm>
          <a:prstGeom prst="rect">
            <a:avLst/>
          </a:prstGeom>
        </p:spPr>
      </p:pic>
      <p:sp>
        <p:nvSpPr>
          <p:cNvPr id="8" name="TextBox 7"/>
          <p:cNvSpPr txBox="1"/>
          <p:nvPr/>
        </p:nvSpPr>
        <p:spPr>
          <a:xfrm>
            <a:off x="4343401" y="1824543"/>
            <a:ext cx="4267200" cy="1477328"/>
          </a:xfrm>
          <a:prstGeom prst="rect">
            <a:avLst/>
          </a:prstGeom>
          <a:noFill/>
        </p:spPr>
        <p:txBody>
          <a:bodyPr wrap="square" rtlCol="0">
            <a:spAutoFit/>
          </a:bodyPr>
          <a:lstStyle/>
          <a:p>
            <a:r>
              <a:rPr lang="en-US" sz="1800" dirty="0"/>
              <a:t>Where m is the number of manifolds in series</a:t>
            </a:r>
          </a:p>
          <a:p>
            <a:r>
              <a:rPr lang="en-US" sz="1800" dirty="0"/>
              <a:t>Here this nomenclature is indicating that the subscript would actually have this many repeated 1s or ns.</a:t>
            </a:r>
          </a:p>
        </p:txBody>
      </p:sp>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85446" y="3332047"/>
            <a:ext cx="2323809" cy="665905"/>
          </a:xfrm>
          <a:prstGeom prst="rect">
            <a:avLst/>
          </a:prstGeom>
        </p:spPr>
      </p:pic>
      <p:pic>
        <p:nvPicPr>
          <p:cNvPr id="17"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2588" y="4281303"/>
            <a:ext cx="2209524" cy="492190"/>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5398" y="5065988"/>
            <a:ext cx="2983619" cy="505905"/>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91399" y="5911952"/>
            <a:ext cx="2267428" cy="608000"/>
          </a:xfrm>
          <a:prstGeom prst="rect">
            <a:avLst/>
          </a:prstGeom>
        </p:spPr>
      </p:pic>
      <p:pic>
        <p:nvPicPr>
          <p:cNvPr id="25" name="Picture 24"/>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722159" y="5911952"/>
            <a:ext cx="1987047" cy="608000"/>
          </a:xfrm>
          <a:prstGeom prst="rect">
            <a:avLst/>
          </a:prstGeom>
        </p:spPr>
      </p:pic>
    </p:spTree>
    <p:extLst>
      <p:ext uri="{BB962C8B-B14F-4D97-AF65-F5344CB8AC3E}">
        <p14:creationId xmlns:p14="http://schemas.microsoft.com/office/powerpoint/2010/main" val="38689355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Inlet Channel Design</a:t>
            </a:r>
          </a:p>
        </p:txBody>
      </p:sp>
      <p:sp>
        <p:nvSpPr>
          <p:cNvPr id="3" name="Content Placeholder 2"/>
          <p:cNvSpPr>
            <a:spLocks noGrp="1"/>
          </p:cNvSpPr>
          <p:nvPr>
            <p:ph idx="1"/>
          </p:nvPr>
        </p:nvSpPr>
        <p:spPr/>
        <p:txBody>
          <a:bodyPr/>
          <a:lstStyle/>
          <a:p>
            <a:r>
              <a:rPr lang="en-US" dirty="0"/>
              <a:t>Channel provides water to all of the filters</a:t>
            </a:r>
          </a:p>
          <a:p>
            <a:r>
              <a:rPr lang="en-US" dirty="0"/>
              <a:t>Water exits the channel by flowing over the top of sharp crested weirs to enter the filter inlet boxes</a:t>
            </a:r>
          </a:p>
          <a:p>
            <a:r>
              <a:rPr lang="en-US" dirty="0"/>
              <a:t>Small changes in water elevation in the channel will cause significant changes in flow rate to the filters</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a:t>Manifold Channel</a:t>
            </a:r>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a:t>Looking toward channel from filter inlet boxes</a:t>
            </a:r>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a:t>Water in filter inlet</a:t>
            </a:r>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a:t>Water in channel</a:t>
            </a:r>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a:t>Filter 1</a:t>
            </a:r>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a:t>Filter n/2</a:t>
            </a:r>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a:t>Filter n</a:t>
            </a:r>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cxnSp>
        <p:nvCxnSpPr>
          <p:cNvPr id="7" name="Straight Arrow Connector 6"/>
          <p:cNvCxnSpPr/>
          <p:nvPr/>
        </p:nvCxnSpPr>
        <p:spPr bwMode="auto">
          <a:xfrm>
            <a:off x="2965133" y="1752600"/>
            <a:ext cx="5630876" cy="0"/>
          </a:xfrm>
          <a:prstGeom prst="straightConnector1">
            <a:avLst/>
          </a:prstGeom>
          <a:solidFill>
            <a:schemeClr val="accent1"/>
          </a:solidFill>
          <a:ln w="381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22002793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Open channel side exit weir flow distribution</a:t>
            </a:r>
          </a:p>
        </p:txBody>
      </p:sp>
      <p:sp>
        <p:nvSpPr>
          <p:cNvPr id="3" name="Content Placeholder 2"/>
          <p:cNvSpPr>
            <a:spLocks noGrp="1"/>
          </p:cNvSpPr>
          <p:nvPr>
            <p:ph idx="1"/>
          </p:nvPr>
        </p:nvSpPr>
        <p:spPr/>
        <p:txBody>
          <a:bodyPr/>
          <a:lstStyle/>
          <a:p>
            <a:r>
              <a:rPr lang="en-US" sz="2400" dirty="0"/>
              <a:t>Define the flow ratio</a:t>
            </a:r>
          </a:p>
          <a:p>
            <a:endParaRPr lang="en-US" sz="2400" dirty="0"/>
          </a:p>
          <a:p>
            <a:endParaRPr lang="en-US" sz="2400" dirty="0"/>
          </a:p>
          <a:p>
            <a:r>
              <a:rPr lang="en-US" sz="2400" dirty="0"/>
              <a:t>Solve for the maximum manifold velocity</a:t>
            </a:r>
          </a:p>
          <a:p>
            <a:endParaRPr lang="en-US" sz="2400" dirty="0"/>
          </a:p>
          <a:p>
            <a:endParaRPr lang="en-US" sz="2400" dirty="0"/>
          </a:p>
          <a:p>
            <a:endParaRPr lang="en-US" sz="2400" dirty="0"/>
          </a:p>
          <a:p>
            <a:r>
              <a:rPr lang="en-US" sz="2400" dirty="0"/>
              <a:t>Alternative solution is </a:t>
            </a:r>
            <a:br>
              <a:rPr lang="en-US" sz="2400" dirty="0"/>
            </a:br>
            <a:r>
              <a:rPr lang="en-US" sz="2400" dirty="0"/>
              <a:t>slope the bottom of </a:t>
            </a:r>
            <a:br>
              <a:rPr lang="en-US" sz="2400" dirty="0"/>
            </a:br>
            <a:r>
              <a:rPr lang="en-US" sz="2400" dirty="0"/>
              <a:t>the channel (but this </a:t>
            </a:r>
            <a:br>
              <a:rPr lang="en-US" sz="2400" dirty="0"/>
            </a:br>
            <a:r>
              <a:rPr lang="en-US" sz="2400" dirty="0"/>
              <a:t>doesn’t solve the </a:t>
            </a:r>
            <a:br>
              <a:rPr lang="en-US" sz="2400" dirty="0"/>
            </a:br>
            <a:r>
              <a:rPr lang="en-US" sz="2400" dirty="0"/>
              <a:t>problem when some filters are off line)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a:t>Assumes 5 cm over the weirs</a:t>
            </a:r>
          </a:p>
        </p:txBody>
      </p:sp>
    </p:spTree>
    <p:extLst>
      <p:ext uri="{BB962C8B-B14F-4D97-AF65-F5344CB8AC3E}">
        <p14:creationId xmlns:p14="http://schemas.microsoft.com/office/powerpoint/2010/main" val="30000009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distribution thru parallel paths is a major hydraulic design challenge</a:t>
            </a:r>
          </a:p>
        </p:txBody>
      </p:sp>
    </p:spTree>
    <p:extLst>
      <p:ext uri="{BB962C8B-B14F-4D97-AF65-F5344CB8AC3E}">
        <p14:creationId xmlns:p14="http://schemas.microsoft.com/office/powerpoint/2010/main" val="7250016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a:t>We will derive equations in terms of Hydraulic Grade Line (HGL) because piezometric head controls the port flow</a:t>
            </a:r>
          </a:p>
          <a:p>
            <a:r>
              <a:rPr lang="en-US" sz="2800" dirty="0"/>
              <a:t>Port flow</a:t>
            </a:r>
          </a:p>
          <a:p>
            <a:pPr lvl="1"/>
            <a:r>
              <a:rPr lang="en-US" sz="2400" dirty="0"/>
              <a:t>based on _______ equation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across port</a:t>
            </a:r>
          </a:p>
          <a:p>
            <a:pPr lvl="1"/>
            <a:r>
              <a:rPr lang="en-US" sz="2400" dirty="0"/>
              <a:t>flow expansion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between ports</a:t>
            </a:r>
          </a:p>
          <a:p>
            <a:pPr lvl="1"/>
            <a:r>
              <a:rPr lang="en-US" sz="2400" dirty="0"/>
              <a:t>Darcy-</a:t>
            </a:r>
            <a:r>
              <a:rPr lang="en-US" sz="2400" dirty="0" err="1"/>
              <a:t>Weisbach</a:t>
            </a:r>
            <a:r>
              <a:rPr lang="en-US" sz="2400" dirty="0"/>
              <a:t> and </a:t>
            </a:r>
            <a:r>
              <a:rPr lang="en-US" sz="2400" dirty="0" err="1"/>
              <a:t>Swamee</a:t>
            </a:r>
            <a:r>
              <a:rPr lang="en-US" sz="2400" dirty="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a:t>Pressure recovery</a:t>
            </a:r>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a:t>Change in piezometric head from expansion pressure recovery across one port (flow expansion)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a:t>What is             as a function of n?</a:t>
            </a:r>
            <a:br>
              <a:rPr lang="en-US" sz="4000" dirty="0"/>
            </a:br>
            <a:r>
              <a:rPr lang="en-US" sz="2400" dirty="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a:t>_______________ is recovered for very gradual expansion.</a:t>
            </a:r>
          </a:p>
        </p:txBody>
      </p:sp>
      <p:sp>
        <p:nvSpPr>
          <p:cNvPr id="17" name="Rectangle 16 2"/>
          <p:cNvSpPr/>
          <p:nvPr/>
        </p:nvSpPr>
        <p:spPr>
          <a:xfrm>
            <a:off x="381000" y="6334780"/>
            <a:ext cx="2856808" cy="523220"/>
          </a:xfrm>
          <a:prstGeom prst="rect">
            <a:avLst/>
          </a:prstGeom>
        </p:spPr>
        <p:txBody>
          <a:bodyPr wrap="none">
            <a:spAutoFit/>
          </a:bodyPr>
          <a:lstStyle/>
          <a:p>
            <a:r>
              <a:rPr lang="en-US" dirty="0">
                <a:solidFill>
                  <a:schemeClr val="accent4"/>
                </a:solidFill>
              </a:rPr>
              <a:t>All kinetic energy </a:t>
            </a: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a:t>Now sum across all ports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Places we’d like Equal Flow Distribution</a:t>
            </a:r>
          </a:p>
        </p:txBody>
      </p:sp>
      <p:pic>
        <p:nvPicPr>
          <p:cNvPr id="5" name="Picture 4">
            <a:extLst>
              <a:ext uri="{FF2B5EF4-FFF2-40B4-BE49-F238E27FC236}">
                <a16:creationId xmlns:a16="http://schemas.microsoft.com/office/drawing/2014/main" id="{446EC2E6-9EFC-4D50-A059-9DD29A9F323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00800" y="3039414"/>
            <a:ext cx="5791200" cy="3818586"/>
          </a:xfrm>
          <a:prstGeom prst="rect">
            <a:avLst/>
          </a:prstGeom>
        </p:spPr>
      </p:pic>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a:t>Clarification</a:t>
            </a:r>
          </a:p>
          <a:p>
            <a:pPr lvl="1"/>
            <a:r>
              <a:rPr lang="en-US" dirty="0"/>
              <a:t>Between clarifier bays</a:t>
            </a:r>
          </a:p>
          <a:p>
            <a:pPr lvl="1"/>
            <a:r>
              <a:rPr lang="en-US" dirty="0"/>
              <a:t>Between diffusers into clarifier bay</a:t>
            </a:r>
          </a:p>
          <a:p>
            <a:pPr lvl="1"/>
            <a:r>
              <a:rPr lang="en-US" dirty="0"/>
              <a:t>Between plate settlers</a:t>
            </a:r>
          </a:p>
          <a:p>
            <a:r>
              <a:rPr lang="en-US" dirty="0"/>
              <a:t>Filtration</a:t>
            </a:r>
          </a:p>
          <a:p>
            <a:pPr lvl="1"/>
            <a:r>
              <a:rPr lang="en-US" dirty="0"/>
              <a:t>Between filters</a:t>
            </a:r>
          </a:p>
          <a:p>
            <a:pPr lvl="1"/>
            <a:r>
              <a:rPr lang="en-US" dirty="0"/>
              <a:t>Between filter layers</a:t>
            </a:r>
          </a:p>
          <a:p>
            <a:pPr lvl="1"/>
            <a:r>
              <a:rPr lang="en-US" dirty="0"/>
              <a:t>Between branches</a:t>
            </a:r>
          </a:p>
          <a:p>
            <a:pPr lvl="1"/>
            <a:r>
              <a:rPr lang="en-US" dirty="0"/>
              <a:t>Between slots in the branches</a:t>
            </a:r>
          </a:p>
        </p:txBody>
      </p:sp>
      <p:pic>
        <p:nvPicPr>
          <p:cNvPr id="2" name="Picture 1">
            <a:extLst>
              <a:ext uri="{FF2B5EF4-FFF2-40B4-BE49-F238E27FC236}">
                <a16:creationId xmlns:a16="http://schemas.microsoft.com/office/drawing/2014/main" id="{3E16336D-BCD6-40E9-A4A8-05EC692749B1}"/>
              </a:ext>
            </a:extLst>
          </p:cNvPr>
          <p:cNvPicPr>
            <a:picLocks noChangeAspect="1"/>
          </p:cNvPicPr>
          <p:nvPr/>
        </p:nvPicPr>
        <p:blipFill>
          <a:blip r:embed="rId4"/>
          <a:stretch>
            <a:fillRect/>
          </a:stretch>
        </p:blipFill>
        <p:spPr>
          <a:xfrm>
            <a:off x="8001000" y="1447801"/>
            <a:ext cx="4191000" cy="1667764"/>
          </a:xfrm>
          <a:prstGeom prst="rect">
            <a:avLst/>
          </a:prstGeom>
        </p:spPr>
      </p:pic>
      <p:pic>
        <p:nvPicPr>
          <p:cNvPr id="3" name="Picture 2">
            <a:extLst>
              <a:ext uri="{FF2B5EF4-FFF2-40B4-BE49-F238E27FC236}">
                <a16:creationId xmlns:a16="http://schemas.microsoft.com/office/drawing/2014/main" id="{F2110D5E-CFD5-4F9E-9179-30B0E9091F45}"/>
              </a:ext>
            </a:extLst>
          </p:cNvPr>
          <p:cNvPicPr>
            <a:picLocks noChangeAspect="1"/>
          </p:cNvPicPr>
          <p:nvPr/>
        </p:nvPicPr>
        <p:blipFill>
          <a:blip r:embed="rId5"/>
          <a:stretch>
            <a:fillRect/>
          </a:stretch>
        </p:blipFill>
        <p:spPr>
          <a:xfrm>
            <a:off x="914400" y="6393861"/>
            <a:ext cx="5334000" cy="433659"/>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significant minor 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a:t>Head Loss in a Manifold </a:t>
            </a:r>
            <a:br>
              <a:rPr lang="en-US" sz="4000" dirty="0"/>
            </a:br>
            <a:r>
              <a:rPr lang="en-US" sz="4000" dirty="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a:t>Head loss in a manifold is __ of the head loss with constant Q.</a:t>
            </a:r>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a:solidFill>
                  <a:schemeClr val="accent4"/>
                </a:solidFill>
              </a:rPr>
              <a:t>1/3</a:t>
            </a: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a:solidFill>
                  <a:schemeClr val="accent4"/>
                </a:solidFill>
              </a:rPr>
              <a:t>Total change in piezometric head</a:t>
            </a: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Manifolds are complicated (and important)!</a:t>
            </a:r>
          </a:p>
          <a:p>
            <a:r>
              <a:rPr lang="en-US" dirty="0"/>
              <a:t>Manifold head loss is 1/3 the head loss in a pipe</a:t>
            </a:r>
          </a:p>
          <a:p>
            <a:r>
              <a:rPr lang="en-US" dirty="0"/>
              <a:t>Difference in piezometric head drives the flow through the ports</a:t>
            </a:r>
          </a:p>
          <a:p>
            <a:r>
              <a:rPr lang="en-US" dirty="0"/>
              <a:t>Manifold kinetic energy is converted to pressure increase</a:t>
            </a:r>
          </a:p>
          <a:p>
            <a:r>
              <a:rPr lang="en-US" dirty="0"/>
              <a:t>Following slides develop equations for detailed design of manifolds (reference for your future careers!)</a:t>
            </a:r>
          </a:p>
        </p:txBody>
      </p:sp>
    </p:spTree>
    <p:extLst>
      <p:ext uri="{BB962C8B-B14F-4D97-AF65-F5344CB8AC3E}">
        <p14:creationId xmlns:p14="http://schemas.microsoft.com/office/powerpoint/2010/main" val="11971461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a:t>Solution Path</a:t>
            </a:r>
          </a:p>
        </p:txBody>
      </p:sp>
      <p:sp>
        <p:nvSpPr>
          <p:cNvPr id="197635" name="Rectangle 3"/>
          <p:cNvSpPr>
            <a:spLocks noGrp="1" noChangeArrowheads="1"/>
          </p:cNvSpPr>
          <p:nvPr>
            <p:ph idx="1"/>
          </p:nvPr>
        </p:nvSpPr>
        <p:spPr/>
        <p:txBody>
          <a:bodyPr/>
          <a:lstStyle/>
          <a:p>
            <a:r>
              <a:rPr lang="en-US"/>
              <a:t>The length of the manifold will be determined by the plant geometry</a:t>
            </a:r>
          </a:p>
          <a:p>
            <a:r>
              <a:rPr lang="en-US"/>
              <a:t>The spacing of the ports will be set by other constraints</a:t>
            </a:r>
          </a:p>
          <a:p>
            <a:r>
              <a:rPr lang="en-US"/>
              <a:t>We need to determine the diameter of the manifold and the diameter of the ports</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a:t>Recommended port velocity is 0.46 to 0.76 m/s (Water Treatment Plant Design 4</a:t>
            </a:r>
            <a:r>
              <a:rPr lang="en-US" baseline="30000" dirty="0"/>
              <a:t>th</a:t>
            </a:r>
            <a:r>
              <a:rPr lang="en-US" dirty="0"/>
              <a:t> edition page 7.28) </a:t>
            </a:r>
          </a:p>
          <a:p>
            <a:pPr lvl="1">
              <a:lnSpc>
                <a:spcPct val="90000"/>
              </a:lnSpc>
            </a:pPr>
            <a:r>
              <a:rPr lang="en-US" dirty="0"/>
              <a:t>The corresponding head loss is 3 to 8 cm through the orifices</a:t>
            </a:r>
          </a:p>
          <a:p>
            <a:pPr lvl="1">
              <a:lnSpc>
                <a:spcPct val="90000"/>
              </a:lnSpc>
            </a:pPr>
            <a:r>
              <a:rPr lang="en-US" dirty="0"/>
              <a:t>How do you design the diameter of the launder? (coming up…)</a:t>
            </a:r>
          </a:p>
          <a:p>
            <a:pPr lvl="1">
              <a:lnSpc>
                <a:spcPct val="90000"/>
              </a:lnSpc>
            </a:pPr>
            <a:r>
              <a:rPr lang="en-US" dirty="0"/>
              <a:t>Would this work if head loss through the manifold were an additional 10 cm? _____</a:t>
            </a:r>
          </a:p>
          <a:p>
            <a:pPr lvl="1">
              <a:lnSpc>
                <a:spcPct val="90000"/>
              </a:lnSpc>
            </a:pPr>
            <a:endParaRPr lang="en-US" dirty="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a:solidFill>
                  <a:schemeClr val="accent4"/>
                </a:solidFill>
              </a:rPr>
              <a:t>NO!</a:t>
            </a: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a:t>For </a:t>
            </a:r>
            <a:r>
              <a:rPr lang="en-US" sz="2800" dirty="0" err="1"/>
              <a:t>sed</a:t>
            </a:r>
            <a:r>
              <a:rPr lang="en-US" sz="2800" dirty="0"/>
              <a:t> tank Inlet Manifold the port velocities and the manifold diameter  are set by the _____________________________________</a:t>
            </a:r>
          </a:p>
          <a:p>
            <a:pPr>
              <a:lnSpc>
                <a:spcPct val="90000"/>
              </a:lnSpc>
            </a:pPr>
            <a:r>
              <a:rPr lang="en-US" sz="2800" dirty="0"/>
              <a:t>For the outlet manifold that takes clear water from the top of the </a:t>
            </a:r>
            <a:r>
              <a:rPr lang="en-US" sz="2800" dirty="0" err="1"/>
              <a:t>sed</a:t>
            </a:r>
            <a:r>
              <a:rPr lang="en-US" sz="2800" dirty="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Diffuser jet velocities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a:t>Why is the launder diameter so large?</a:t>
            </a:r>
          </a:p>
        </p:txBody>
      </p:sp>
      <p:sp>
        <p:nvSpPr>
          <p:cNvPr id="3" name="Content Placeholder 2"/>
          <p:cNvSpPr>
            <a:spLocks noGrp="1"/>
          </p:cNvSpPr>
          <p:nvPr>
            <p:ph idx="1"/>
          </p:nvPr>
        </p:nvSpPr>
        <p:spPr>
          <a:xfrm>
            <a:off x="381000" y="1981200"/>
            <a:ext cx="8382000" cy="4114800"/>
          </a:xfrm>
        </p:spPr>
        <p:txBody>
          <a:bodyPr/>
          <a:lstStyle/>
          <a:p>
            <a:r>
              <a:rPr lang="en-US" sz="2800" dirty="0"/>
              <a:t>(50L/s /9) launder of 6 inches</a:t>
            </a:r>
          </a:p>
          <a:p>
            <a:r>
              <a:rPr lang="en-US" sz="2800" dirty="0"/>
              <a:t>The head loss in the launder is small and it would be tempting to use a smaller pipe</a:t>
            </a:r>
          </a:p>
          <a:p>
            <a:r>
              <a:rPr lang="en-US" sz="2800" dirty="0"/>
              <a:t>Why is such a large pipe necessary?______________</a:t>
            </a:r>
          </a:p>
          <a:p>
            <a:r>
              <a:rPr lang="en-US" sz="2800" dirty="0"/>
              <a:t>Why do we even need a launder pipe? ___________________________________________ ___________</a:t>
            </a:r>
          </a:p>
          <a:p>
            <a:r>
              <a:rPr lang="en-US" sz="2800" dirty="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a:solidFill>
                  <a:schemeClr val="accent4"/>
                </a:solidFill>
              </a:rPr>
              <a:t>Equal orifice flow</a:t>
            </a: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a:solidFill>
                  <a:schemeClr val="accent4"/>
                </a:solidFill>
              </a:rPr>
              <a:t>2 mm/s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a:t>What is the horizontal velocity above the plate settlers without a launder?</a:t>
            </a:r>
          </a:p>
        </p:txBody>
      </p:sp>
      <p:sp>
        <p:nvSpPr>
          <p:cNvPr id="4" name="Rectangle 3"/>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5" name="Rectangle 4"/>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6" name="Rectangle 5"/>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a:t>This velocity is very large compared with the head loss through the plate settlers (about 1 </a:t>
            </a:r>
            <a:r>
              <a:rPr lang="en-US" dirty="0">
                <a:latin typeface="Symbol" pitchFamily="18" charset="2"/>
              </a:rPr>
              <a:t>m</a:t>
            </a:r>
            <a:r>
              <a:rPr lang="en-US" dirty="0"/>
              <a:t>m) and thus elimination of the launder would result in preferential flow through the plate settlers closest to the exit</a:t>
            </a:r>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A412EA-63D4-459C-BA3B-0899DB972E1E}"/>
              </a:ext>
            </a:extLst>
          </p:cNvPr>
          <p:cNvPicPr>
            <a:picLocks noChangeAspect="1"/>
          </p:cNvPicPr>
          <p:nvPr/>
        </p:nvPicPr>
        <p:blipFill>
          <a:blip r:embed="rId3"/>
          <a:stretch>
            <a:fillRect/>
          </a:stretch>
        </p:blipFill>
        <p:spPr>
          <a:xfrm>
            <a:off x="2867397" y="9144"/>
            <a:ext cx="9336795" cy="6858000"/>
          </a:xfrm>
          <a:prstGeom prst="rect">
            <a:avLst/>
          </a:prstGeom>
        </p:spPr>
      </p:pic>
      <p:pic>
        <p:nvPicPr>
          <p:cNvPr id="3" name="Picture 2">
            <a:extLst>
              <a:ext uri="{FF2B5EF4-FFF2-40B4-BE49-F238E27FC236}">
                <a16:creationId xmlns:a16="http://schemas.microsoft.com/office/drawing/2014/main" id="{0CC29854-9275-4405-BBE0-8EF9EF63203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20539" y="106770"/>
            <a:ext cx="9345168" cy="6703424"/>
          </a:xfrm>
          <a:prstGeom prst="rect">
            <a:avLst/>
          </a:prstGeom>
        </p:spPr>
      </p:pic>
      <p:sp>
        <p:nvSpPr>
          <p:cNvPr id="4" name="Title 3">
            <a:extLst>
              <a:ext uri="{FF2B5EF4-FFF2-40B4-BE49-F238E27FC236}">
                <a16:creationId xmlns:a16="http://schemas.microsoft.com/office/drawing/2014/main" id="{B4662BB0-4AF2-48FE-AC9E-E1A61B7CD75D}"/>
              </a:ext>
            </a:extLst>
          </p:cNvPr>
          <p:cNvSpPr>
            <a:spLocks noGrp="1"/>
          </p:cNvSpPr>
          <p:nvPr>
            <p:ph type="title"/>
          </p:nvPr>
        </p:nvSpPr>
        <p:spPr/>
        <p:txBody>
          <a:bodyPr/>
          <a:lstStyle/>
          <a:p>
            <a:r>
              <a:rPr lang="en-US" dirty="0"/>
              <a:t>Why does water flow through the clarifier bays?</a:t>
            </a:r>
          </a:p>
        </p:txBody>
      </p:sp>
      <p:sp>
        <p:nvSpPr>
          <p:cNvPr id="5" name="Content Placeholder 4">
            <a:extLst>
              <a:ext uri="{FF2B5EF4-FFF2-40B4-BE49-F238E27FC236}">
                <a16:creationId xmlns:a16="http://schemas.microsoft.com/office/drawing/2014/main" id="{1DC70E42-ADB7-47F6-A5F9-2DA139A25395}"/>
              </a:ext>
            </a:extLst>
          </p:cNvPr>
          <p:cNvSpPr>
            <a:spLocks noGrp="1"/>
          </p:cNvSpPr>
          <p:nvPr>
            <p:ph idx="1"/>
          </p:nvPr>
        </p:nvSpPr>
        <p:spPr>
          <a:xfrm>
            <a:off x="457200" y="1600200"/>
            <a:ext cx="2667000" cy="4525963"/>
          </a:xfrm>
        </p:spPr>
        <p:txBody>
          <a:bodyPr/>
          <a:lstStyle/>
          <a:p>
            <a:r>
              <a:rPr lang="en-US" dirty="0"/>
              <a:t>Where does the energy come from to move the water through the clarifier bays?</a:t>
            </a:r>
          </a:p>
        </p:txBody>
      </p:sp>
    </p:spTree>
    <p:extLst>
      <p:ext uri="{BB962C8B-B14F-4D97-AF65-F5344CB8AC3E}">
        <p14:creationId xmlns:p14="http://schemas.microsoft.com/office/powerpoint/2010/main" val="2826482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a:t>Approach to Find Port Diameter</a:t>
            </a:r>
          </a:p>
        </p:txBody>
      </p:sp>
      <p:sp>
        <p:nvSpPr>
          <p:cNvPr id="3" name="Content Placeholder 2"/>
          <p:cNvSpPr>
            <a:spLocks noGrp="1"/>
          </p:cNvSpPr>
          <p:nvPr>
            <p:ph idx="1"/>
          </p:nvPr>
        </p:nvSpPr>
        <p:spPr>
          <a:xfrm>
            <a:off x="228600" y="1981200"/>
            <a:ext cx="5029200" cy="4114800"/>
          </a:xfrm>
        </p:spPr>
        <p:txBody>
          <a:bodyPr/>
          <a:lstStyle/>
          <a:p>
            <a:r>
              <a:rPr lang="en-US" dirty="0"/>
              <a:t>Calculate the head loss in the manifold</a:t>
            </a:r>
          </a:p>
          <a:p>
            <a:r>
              <a:rPr lang="en-US" dirty="0"/>
              <a:t>Subtract 50% of that head loss from the target head loss (5 cm) to estimate the port head loss</a:t>
            </a:r>
          </a:p>
          <a:p>
            <a:r>
              <a:rPr lang="en-US" dirty="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79"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80"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81"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Hydraulic Conclusions</a:t>
            </a:r>
          </a:p>
        </p:txBody>
      </p:sp>
      <p:sp>
        <p:nvSpPr>
          <p:cNvPr id="70659" name="Rectangle 3"/>
          <p:cNvSpPr>
            <a:spLocks noGrp="1" noChangeArrowheads="1"/>
          </p:cNvSpPr>
          <p:nvPr>
            <p:ph idx="1"/>
          </p:nvPr>
        </p:nvSpPr>
        <p:spPr>
          <a:xfrm>
            <a:off x="685800" y="1981200"/>
            <a:ext cx="7772400" cy="4572000"/>
          </a:xfrm>
        </p:spPr>
        <p:txBody>
          <a:bodyPr/>
          <a:lstStyle/>
          <a:p>
            <a:r>
              <a:rPr lang="en-US" sz="2600" dirty="0"/>
              <a:t>The water level in the flocculator and </a:t>
            </a:r>
            <a:r>
              <a:rPr lang="en-US" sz="2600" dirty="0" err="1"/>
              <a:t>sedimentor</a:t>
            </a:r>
            <a:r>
              <a:rPr lang="en-US" sz="2600" dirty="0"/>
              <a:t> is set by the settled water weir</a:t>
            </a:r>
          </a:p>
          <a:p>
            <a:r>
              <a:rPr lang="en-US" sz="2600" dirty="0"/>
              <a:t>The most significant head loss in the sedimentation tank is the orifices in the effluent manifold</a:t>
            </a:r>
          </a:p>
          <a:p>
            <a:r>
              <a:rPr lang="en-US" sz="2600" dirty="0"/>
              <a:t>The entrance tank water level is significantly higher than the flocculator due to head loss in the LFOM </a:t>
            </a:r>
          </a:p>
          <a:p>
            <a:r>
              <a:rPr lang="en-US" sz="2600" dirty="0"/>
              <a:t>The stock tanks have to be even higher to be able to flow by gravity thru the chemical doser and into the entrance tank.</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Q</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a:t>
                      </a:r>
                      <a:r>
                        <a:rPr kumimoji="0" lang="en-US" sz="1600" b="0" i="0" u="none" strike="noStrike" cap="none" normalizeH="0" baseline="-25000">
                          <a:ln>
                            <a:noFill/>
                          </a:ln>
                          <a:solidFill>
                            <a:schemeClr val="tx1"/>
                          </a:solidFill>
                          <a:effectLst/>
                          <a:latin typeface="+mn-lt"/>
                        </a:rPr>
                        <a:t>L</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C</a:t>
                      </a:r>
                      <a:r>
                        <a:rPr kumimoji="0" lang="en-US" sz="1600" b="0" i="0" u="none" strike="noStrike" cap="none" normalizeH="0" baseline="-25000">
                          <a:ln>
                            <a:noFill/>
                          </a:ln>
                          <a:solidFill>
                            <a:schemeClr val="tx1"/>
                          </a:solidFill>
                          <a:effectLst/>
                          <a:latin typeface="+mn-lt"/>
                        </a:rPr>
                        <a:t>p</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a:ln>
                            <a:noFill/>
                          </a:ln>
                          <a:solidFill>
                            <a:schemeClr val="tx1"/>
                          </a:solidFill>
                          <a:effectLst/>
                          <a:latin typeface="Symbol" panose="05050102010706020507" pitchFamily="18" charset="2"/>
                        </a:rPr>
                        <a:t>P</a:t>
                      </a:r>
                      <a:r>
                        <a:rPr kumimoji="0" lang="en-US" sz="1600" b="0" i="0" u="none" strike="noStrike" cap="none" normalizeH="0" baseline="-25000" dirty="0" err="1">
                          <a:ln>
                            <a:noFill/>
                          </a:ln>
                          <a:solidFill>
                            <a:schemeClr val="tx1"/>
                          </a:solidFill>
                          <a:effectLst/>
                          <a:latin typeface="+mn-lt"/>
                        </a:rPr>
                        <a:t>vc</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Area of the vena </a:t>
                      </a:r>
                      <a:r>
                        <a:rPr kumimoji="0" lang="en-US" sz="1600" b="0" i="0" u="none" strike="noStrike" cap="none" normalizeH="0" baseline="0" dirty="0" err="1">
                          <a:ln>
                            <a:noFill/>
                          </a:ln>
                          <a:solidFill>
                            <a:schemeClr val="tx1"/>
                          </a:solidFill>
                          <a:effectLst/>
                          <a:latin typeface="+mn-lt"/>
                        </a:rPr>
                        <a:t>contracta</a:t>
                      </a:r>
                      <a:r>
                        <a:rPr kumimoji="0" lang="en-US" sz="1600" b="0" i="0" u="none" strike="noStrike" cap="none" normalizeH="0" baseline="0" dirty="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686FE3-CCAA-40DF-A7DB-0B8B419CAF1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48200" y="1524000"/>
            <a:ext cx="5991901" cy="2336723"/>
          </a:xfrm>
          <a:prstGeom prst="rect">
            <a:avLst/>
          </a:prstGeom>
        </p:spPr>
      </p:pic>
      <p:sp>
        <p:nvSpPr>
          <p:cNvPr id="3" name="Title 2">
            <a:extLst>
              <a:ext uri="{FF2B5EF4-FFF2-40B4-BE49-F238E27FC236}">
                <a16:creationId xmlns:a16="http://schemas.microsoft.com/office/drawing/2014/main" id="{2509F322-453B-4A01-AE7C-569D86E8A414}"/>
              </a:ext>
            </a:extLst>
          </p:cNvPr>
          <p:cNvSpPr>
            <a:spLocks noGrp="1"/>
          </p:cNvSpPr>
          <p:nvPr>
            <p:ph type="title"/>
          </p:nvPr>
        </p:nvSpPr>
        <p:spPr/>
        <p:txBody>
          <a:bodyPr/>
          <a:lstStyle/>
          <a:p>
            <a:r>
              <a:rPr lang="en-US" dirty="0"/>
              <a:t>Why does water flow through the clarifier bays?</a:t>
            </a:r>
          </a:p>
        </p:txBody>
      </p:sp>
      <p:pic>
        <p:nvPicPr>
          <p:cNvPr id="4" name="Picture 3">
            <a:extLst>
              <a:ext uri="{FF2B5EF4-FFF2-40B4-BE49-F238E27FC236}">
                <a16:creationId xmlns:a16="http://schemas.microsoft.com/office/drawing/2014/main" id="{B4322256-5460-4B4E-9FF9-CC8B2562803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18344" y="4267200"/>
            <a:ext cx="5787656" cy="1752600"/>
          </a:xfrm>
          <a:prstGeom prst="rect">
            <a:avLst/>
          </a:prstGeom>
        </p:spPr>
      </p:pic>
      <p:sp>
        <p:nvSpPr>
          <p:cNvPr id="5" name="TextBox 4">
            <a:extLst>
              <a:ext uri="{FF2B5EF4-FFF2-40B4-BE49-F238E27FC236}">
                <a16:creationId xmlns:a16="http://schemas.microsoft.com/office/drawing/2014/main" id="{17690B25-4114-43C9-AA56-B6D347D22472}"/>
              </a:ext>
            </a:extLst>
          </p:cNvPr>
          <p:cNvSpPr txBox="1"/>
          <p:nvPr/>
        </p:nvSpPr>
        <p:spPr>
          <a:xfrm>
            <a:off x="152400" y="2362200"/>
            <a:ext cx="3468642" cy="461665"/>
          </a:xfrm>
          <a:prstGeom prst="rect">
            <a:avLst/>
          </a:prstGeom>
          <a:noFill/>
        </p:spPr>
        <p:txBody>
          <a:bodyPr wrap="none" rtlCol="0">
            <a:spAutoFit/>
          </a:bodyPr>
          <a:lstStyle/>
          <a:p>
            <a:r>
              <a:rPr lang="en-US" sz="2400" dirty="0"/>
              <a:t>Water level in clarifier bay</a:t>
            </a:r>
          </a:p>
        </p:txBody>
      </p:sp>
      <p:sp>
        <p:nvSpPr>
          <p:cNvPr id="6" name="TextBox 5">
            <a:extLst>
              <a:ext uri="{FF2B5EF4-FFF2-40B4-BE49-F238E27FC236}">
                <a16:creationId xmlns:a16="http://schemas.microsoft.com/office/drawing/2014/main" id="{3076A8FE-AF38-40B8-9B54-C01F1232D1DC}"/>
              </a:ext>
            </a:extLst>
          </p:cNvPr>
          <p:cNvSpPr txBox="1"/>
          <p:nvPr/>
        </p:nvSpPr>
        <p:spPr>
          <a:xfrm>
            <a:off x="228600" y="3551380"/>
            <a:ext cx="3468642" cy="461665"/>
          </a:xfrm>
          <a:prstGeom prst="rect">
            <a:avLst/>
          </a:prstGeom>
          <a:noFill/>
        </p:spPr>
        <p:txBody>
          <a:bodyPr wrap="none" rtlCol="0">
            <a:spAutoFit/>
          </a:bodyPr>
          <a:lstStyle/>
          <a:p>
            <a:r>
              <a:rPr lang="en-US" sz="2400" dirty="0"/>
              <a:t>Water level in clarifier bay</a:t>
            </a:r>
          </a:p>
        </p:txBody>
      </p:sp>
      <p:cxnSp>
        <p:nvCxnSpPr>
          <p:cNvPr id="9" name="Straight Arrow Connector 8">
            <a:extLst>
              <a:ext uri="{FF2B5EF4-FFF2-40B4-BE49-F238E27FC236}">
                <a16:creationId xmlns:a16="http://schemas.microsoft.com/office/drawing/2014/main" id="{11C763F4-474D-4AEF-9CE2-70AACB5AF4F9}"/>
              </a:ext>
            </a:extLst>
          </p:cNvPr>
          <p:cNvCxnSpPr>
            <a:cxnSpLocks/>
            <a:stCxn id="5" idx="3"/>
          </p:cNvCxnSpPr>
          <p:nvPr/>
        </p:nvCxnSpPr>
        <p:spPr>
          <a:xfrm>
            <a:off x="3621042" y="2593033"/>
            <a:ext cx="11033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8F893A-9E63-47B0-B2DB-C6A72881F669}"/>
              </a:ext>
            </a:extLst>
          </p:cNvPr>
          <p:cNvCxnSpPr>
            <a:cxnSpLocks/>
            <a:stCxn id="6" idx="3"/>
          </p:cNvCxnSpPr>
          <p:nvPr/>
        </p:nvCxnSpPr>
        <p:spPr>
          <a:xfrm>
            <a:off x="3697242" y="3782213"/>
            <a:ext cx="950958" cy="988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9ED2FC4-831A-4F89-BFE1-38E49B3C00CD}"/>
              </a:ext>
            </a:extLst>
          </p:cNvPr>
          <p:cNvGrpSpPr/>
          <p:nvPr/>
        </p:nvGrpSpPr>
        <p:grpSpPr>
          <a:xfrm>
            <a:off x="152400" y="2819400"/>
            <a:ext cx="5791200" cy="461665"/>
            <a:chOff x="152400" y="4994030"/>
            <a:chExt cx="5791200" cy="461665"/>
          </a:xfrm>
        </p:grpSpPr>
        <p:sp>
          <p:nvSpPr>
            <p:cNvPr id="19" name="TextBox 18">
              <a:extLst>
                <a:ext uri="{FF2B5EF4-FFF2-40B4-BE49-F238E27FC236}">
                  <a16:creationId xmlns:a16="http://schemas.microsoft.com/office/drawing/2014/main" id="{D3E6CB76-6311-427B-B371-801931E26AD2}"/>
                </a:ext>
              </a:extLst>
            </p:cNvPr>
            <p:cNvSpPr txBox="1"/>
            <p:nvPr/>
          </p:nvSpPr>
          <p:spPr>
            <a:xfrm>
              <a:off x="152400" y="4994030"/>
              <a:ext cx="3468642" cy="461665"/>
            </a:xfrm>
            <a:prstGeom prst="rect">
              <a:avLst/>
            </a:prstGeom>
            <a:noFill/>
          </p:spPr>
          <p:txBody>
            <a:bodyPr wrap="none" rtlCol="0">
              <a:spAutoFit/>
            </a:bodyPr>
            <a:lstStyle/>
            <a:p>
              <a:r>
                <a:rPr lang="en-US" sz="2400" dirty="0"/>
                <a:t>Water level in exit channel</a:t>
              </a:r>
            </a:p>
          </p:txBody>
        </p:sp>
        <p:cxnSp>
          <p:nvCxnSpPr>
            <p:cNvPr id="20" name="Straight Arrow Connector 19">
              <a:extLst>
                <a:ext uri="{FF2B5EF4-FFF2-40B4-BE49-F238E27FC236}">
                  <a16:creationId xmlns:a16="http://schemas.microsoft.com/office/drawing/2014/main" id="{811612B1-9416-43C6-B6C6-1F719A4BE288}"/>
                </a:ext>
              </a:extLst>
            </p:cNvPr>
            <p:cNvCxnSpPr>
              <a:cxnSpLocks/>
              <a:stCxn id="19" idx="3"/>
            </p:cNvCxnSpPr>
            <p:nvPr/>
          </p:nvCxnSpPr>
          <p:spPr>
            <a:xfrm flipV="1">
              <a:off x="3621042" y="4994030"/>
              <a:ext cx="2322558" cy="230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9BFC9CB8-40E9-414D-AED1-12F79321BA36}"/>
              </a:ext>
            </a:extLst>
          </p:cNvPr>
          <p:cNvSpPr txBox="1"/>
          <p:nvPr/>
        </p:nvSpPr>
        <p:spPr>
          <a:xfrm>
            <a:off x="10040815" y="4290645"/>
            <a:ext cx="2020842" cy="1569660"/>
          </a:xfrm>
          <a:prstGeom prst="rect">
            <a:avLst/>
          </a:prstGeom>
          <a:noFill/>
        </p:spPr>
        <p:txBody>
          <a:bodyPr wrap="square" rtlCol="0">
            <a:spAutoFit/>
          </a:bodyPr>
          <a:lstStyle/>
          <a:p>
            <a:r>
              <a:rPr lang="en-US" sz="2400" dirty="0"/>
              <a:t>Water level in inlet channel from flocculator</a:t>
            </a:r>
          </a:p>
        </p:txBody>
      </p:sp>
      <p:cxnSp>
        <p:nvCxnSpPr>
          <p:cNvPr id="23" name="Straight Arrow Connector 22">
            <a:extLst>
              <a:ext uri="{FF2B5EF4-FFF2-40B4-BE49-F238E27FC236}">
                <a16:creationId xmlns:a16="http://schemas.microsoft.com/office/drawing/2014/main" id="{9F10CD24-A233-489C-87A3-44572FE7F4E9}"/>
              </a:ext>
            </a:extLst>
          </p:cNvPr>
          <p:cNvCxnSpPr>
            <a:cxnSpLocks/>
            <a:stCxn id="22" idx="1"/>
          </p:cNvCxnSpPr>
          <p:nvPr/>
        </p:nvCxnSpPr>
        <p:spPr>
          <a:xfrm flipH="1" flipV="1">
            <a:off x="8897815" y="4747845"/>
            <a:ext cx="1143000" cy="3276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127A47-1F6C-44FF-91A7-6F6AB3D63E71}"/>
              </a:ext>
            </a:extLst>
          </p:cNvPr>
          <p:cNvCxnSpPr>
            <a:cxnSpLocks/>
            <a:stCxn id="22" idx="1"/>
          </p:cNvCxnSpPr>
          <p:nvPr/>
        </p:nvCxnSpPr>
        <p:spPr>
          <a:xfrm flipH="1" flipV="1">
            <a:off x="8686800" y="2667000"/>
            <a:ext cx="1354015" cy="2408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8CD0C0D-DA40-482C-BF37-281CA31F92F4}"/>
              </a:ext>
            </a:extLst>
          </p:cNvPr>
          <p:cNvCxnSpPr>
            <a:cxnSpLocks/>
            <a:stCxn id="19" idx="3"/>
          </p:cNvCxnSpPr>
          <p:nvPr/>
        </p:nvCxnSpPr>
        <p:spPr>
          <a:xfrm>
            <a:off x="3621042" y="3050233"/>
            <a:ext cx="2322558" cy="1867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6699B9-34CE-4E8A-9FC5-4CA567F65374}"/>
              </a:ext>
            </a:extLst>
          </p:cNvPr>
          <p:cNvSpPr txBox="1"/>
          <p:nvPr/>
        </p:nvSpPr>
        <p:spPr>
          <a:xfrm>
            <a:off x="228600" y="4343400"/>
            <a:ext cx="3733800" cy="830997"/>
          </a:xfrm>
          <a:prstGeom prst="rect">
            <a:avLst/>
          </a:prstGeom>
          <a:noFill/>
        </p:spPr>
        <p:txBody>
          <a:bodyPr wrap="square" rtlCol="0">
            <a:spAutoFit/>
          </a:bodyPr>
          <a:lstStyle/>
          <a:p>
            <a:r>
              <a:rPr lang="en-US" sz="2400" dirty="0"/>
              <a:t>Where is the majority of the head loss in a clarifier bay?</a:t>
            </a:r>
          </a:p>
        </p:txBody>
      </p:sp>
      <p:cxnSp>
        <p:nvCxnSpPr>
          <p:cNvPr id="24" name="Straight Connector 23">
            <a:extLst>
              <a:ext uri="{FF2B5EF4-FFF2-40B4-BE49-F238E27FC236}">
                <a16:creationId xmlns:a16="http://schemas.microsoft.com/office/drawing/2014/main" id="{0DFEC06C-1944-4F3B-9F5D-D9E5F18EF420}"/>
              </a:ext>
            </a:extLst>
          </p:cNvPr>
          <p:cNvCxnSpPr>
            <a:cxnSpLocks/>
          </p:cNvCxnSpPr>
          <p:nvPr/>
        </p:nvCxnSpPr>
        <p:spPr>
          <a:xfrm flipH="1">
            <a:off x="5181600" y="4742688"/>
            <a:ext cx="2895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37599F-9BC2-4CDA-94A0-4246FF6A1F44}"/>
              </a:ext>
            </a:extLst>
          </p:cNvPr>
          <p:cNvSpPr txBox="1"/>
          <p:nvPr/>
        </p:nvSpPr>
        <p:spPr>
          <a:xfrm>
            <a:off x="228600" y="5181600"/>
            <a:ext cx="3733800" cy="830997"/>
          </a:xfrm>
          <a:prstGeom prst="rect">
            <a:avLst/>
          </a:prstGeom>
          <a:noFill/>
        </p:spPr>
        <p:txBody>
          <a:bodyPr wrap="square" rtlCol="0">
            <a:spAutoFit/>
          </a:bodyPr>
          <a:lstStyle/>
          <a:p>
            <a:r>
              <a:rPr lang="en-US" sz="2400" dirty="0"/>
              <a:t>Where is majority of the head loss in a clarifier bay?</a:t>
            </a:r>
          </a:p>
        </p:txBody>
      </p:sp>
      <p:cxnSp>
        <p:nvCxnSpPr>
          <p:cNvPr id="30" name="Straight Arrow Connector 29">
            <a:extLst>
              <a:ext uri="{FF2B5EF4-FFF2-40B4-BE49-F238E27FC236}">
                <a16:creationId xmlns:a16="http://schemas.microsoft.com/office/drawing/2014/main" id="{D9DB77F6-1984-4B77-A9F1-A751FCE10E0E}"/>
              </a:ext>
            </a:extLst>
          </p:cNvPr>
          <p:cNvCxnSpPr>
            <a:cxnSpLocks/>
            <a:stCxn id="29" idx="3"/>
          </p:cNvCxnSpPr>
          <p:nvPr/>
        </p:nvCxnSpPr>
        <p:spPr>
          <a:xfrm flipV="1">
            <a:off x="3962400" y="4953000"/>
            <a:ext cx="533400" cy="644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3C9A774-808C-44CA-A459-00F24DB29A27}"/>
              </a:ext>
            </a:extLst>
          </p:cNvPr>
          <p:cNvSpPr txBox="1"/>
          <p:nvPr/>
        </p:nvSpPr>
        <p:spPr>
          <a:xfrm>
            <a:off x="228600" y="6027003"/>
            <a:ext cx="4495800" cy="830997"/>
          </a:xfrm>
          <a:prstGeom prst="rect">
            <a:avLst/>
          </a:prstGeom>
          <a:noFill/>
        </p:spPr>
        <p:txBody>
          <a:bodyPr wrap="square" rtlCol="0">
            <a:spAutoFit/>
          </a:bodyPr>
          <a:lstStyle/>
          <a:p>
            <a:r>
              <a:rPr lang="en-US" sz="2400" dirty="0"/>
              <a:t>5 cm of potential energy pushes the water through the bay</a:t>
            </a:r>
          </a:p>
        </p:txBody>
      </p:sp>
    </p:spTree>
    <p:extLst>
      <p:ext uri="{BB962C8B-B14F-4D97-AF65-F5344CB8AC3E}">
        <p14:creationId xmlns:p14="http://schemas.microsoft.com/office/powerpoint/2010/main" val="3564344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9"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Clarifier Flow Distribution</a:t>
            </a:r>
          </a:p>
        </p:txBody>
      </p:sp>
      <p:sp>
        <p:nvSpPr>
          <p:cNvPr id="4" name="Content Placeholder 3">
            <a:extLst>
              <a:ext uri="{FF2B5EF4-FFF2-40B4-BE49-F238E27FC236}">
                <a16:creationId xmlns:a16="http://schemas.microsoft.com/office/drawing/2014/main" id="{EEBB5176-22A2-4332-88BF-058BD895C9C9}"/>
              </a:ext>
            </a:extLst>
          </p:cNvPr>
          <p:cNvSpPr>
            <a:spLocks noGrp="1"/>
          </p:cNvSpPr>
          <p:nvPr>
            <p:ph idx="1"/>
          </p:nvPr>
        </p:nvSpPr>
        <p:spPr>
          <a:xfrm>
            <a:off x="457200" y="5029200"/>
            <a:ext cx="6400800" cy="1096963"/>
          </a:xfrm>
        </p:spPr>
        <p:txBody>
          <a:bodyPr/>
          <a:lstStyle/>
          <a:p>
            <a:r>
              <a:rPr lang="en-US" sz="2400" dirty="0"/>
              <a:t>What is different about the path of water through the clarifier bays?</a:t>
            </a:r>
          </a:p>
          <a:p>
            <a:r>
              <a:rPr lang="en-US" sz="2400" dirty="0"/>
              <a:t>How might that cause a difference in flows?</a:t>
            </a:r>
          </a:p>
          <a:p>
            <a:endParaRPr lang="en-US" sz="2400" dirty="0"/>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450"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10829"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3510829" y="3655248"/>
            <a:ext cx="3200400" cy="392877"/>
          </a:xfrm>
          <a:prstGeom prst="rect">
            <a:avLst/>
          </a:prstGeom>
          <a:noFill/>
        </p:spPr>
        <p:txBody>
          <a:bodyPr wrap="square" rtlCol="0">
            <a:noAutofit/>
          </a:bodyPr>
          <a:lstStyle/>
          <a:p>
            <a:pPr algn="r"/>
            <a:r>
              <a:rPr lang="en-US" sz="1800" dirty="0"/>
              <a:t>Clarified water outlet channel</a:t>
            </a:r>
          </a:p>
        </p:txBody>
      </p:sp>
      <p:sp>
        <p:nvSpPr>
          <p:cNvPr id="7" name="TextBox 6"/>
          <p:cNvSpPr txBox="1"/>
          <p:nvPr/>
        </p:nvSpPr>
        <p:spPr>
          <a:xfrm>
            <a:off x="3510829"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3510829" y="1564542"/>
            <a:ext cx="3200400" cy="646331"/>
          </a:xfrm>
          <a:prstGeom prst="rect">
            <a:avLst/>
          </a:prstGeom>
          <a:noFill/>
        </p:spPr>
        <p:txBody>
          <a:bodyPr wrap="square" rtlCol="0">
            <a:noAutofit/>
          </a:bodyPr>
          <a:lstStyle/>
          <a:p>
            <a:pPr algn="r"/>
            <a:r>
              <a:rPr lang="en-US" sz="1800" dirty="0"/>
              <a:t>Pipe stubs to block clarifier bay inlet manifolds</a:t>
            </a:r>
          </a:p>
        </p:txBody>
      </p:sp>
      <p:sp>
        <p:nvSpPr>
          <p:cNvPr id="9" name="TextBox 8"/>
          <p:cNvSpPr txBox="1"/>
          <p:nvPr/>
        </p:nvSpPr>
        <p:spPr>
          <a:xfrm>
            <a:off x="3429000" y="4131498"/>
            <a:ext cx="3200400" cy="745302"/>
          </a:xfrm>
          <a:prstGeom prst="rect">
            <a:avLst/>
          </a:prstGeom>
          <a:noFill/>
        </p:spPr>
        <p:txBody>
          <a:bodyPr wrap="square" rtlCol="0">
            <a:noAutofit/>
          </a:bodyPr>
          <a:lstStyle/>
          <a:p>
            <a:pPr algn="r"/>
            <a:r>
              <a:rPr lang="en-US" sz="1800" dirty="0"/>
              <a:t>Weir that controls water level in clarifier (and flocculator)</a:t>
            </a:r>
          </a:p>
        </p:txBody>
      </p:sp>
      <p:cxnSp>
        <p:nvCxnSpPr>
          <p:cNvPr id="10" name="Straight Arrow Connector 9"/>
          <p:cNvCxnSpPr>
            <a:stCxn id="8" idx="3"/>
          </p:cNvCxnSpPr>
          <p:nvPr/>
        </p:nvCxnSpPr>
        <p:spPr bwMode="auto">
          <a:xfrm flipV="1">
            <a:off x="6711229"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6711229"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6711229"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6711229"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6629400" y="4504149"/>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3510829"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6711229"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45AF-4DC8-4E49-9EBE-037A2F8F4D13}"/>
              </a:ext>
            </a:extLst>
          </p:cNvPr>
          <p:cNvSpPr>
            <a:spLocks noGrp="1"/>
          </p:cNvSpPr>
          <p:nvPr>
            <p:ph type="title"/>
          </p:nvPr>
        </p:nvSpPr>
        <p:spPr>
          <a:xfrm>
            <a:off x="457199" y="228600"/>
            <a:ext cx="6629401" cy="1143000"/>
          </a:xfrm>
        </p:spPr>
        <p:txBody>
          <a:bodyPr/>
          <a:lstStyle/>
          <a:p>
            <a:r>
              <a:rPr lang="en-US" dirty="0"/>
              <a:t>Clarifier Flow Distribution</a:t>
            </a:r>
          </a:p>
        </p:txBody>
      </p:sp>
      <p:pic>
        <p:nvPicPr>
          <p:cNvPr id="3" name="Picture 2">
            <a:extLst>
              <a:ext uri="{FF2B5EF4-FFF2-40B4-BE49-F238E27FC236}">
                <a16:creationId xmlns:a16="http://schemas.microsoft.com/office/drawing/2014/main" id="{5B05E2DE-A2E3-4A9F-A9DD-203DA2078ED8}"/>
              </a:ext>
            </a:extLst>
          </p:cNvPr>
          <p:cNvPicPr>
            <a:picLocks noChangeAspect="1"/>
          </p:cNvPicPr>
          <p:nvPr/>
        </p:nvPicPr>
        <p:blipFill>
          <a:blip r:embed="rId2"/>
          <a:stretch>
            <a:fillRect/>
          </a:stretch>
        </p:blipFill>
        <p:spPr>
          <a:xfrm>
            <a:off x="6890149" y="-5862"/>
            <a:ext cx="5301851" cy="6858000"/>
          </a:xfrm>
          <a:prstGeom prst="rect">
            <a:avLst/>
          </a:prstGeom>
        </p:spPr>
      </p:pic>
      <p:sp>
        <p:nvSpPr>
          <p:cNvPr id="4" name="TextBox 3">
            <a:extLst>
              <a:ext uri="{FF2B5EF4-FFF2-40B4-BE49-F238E27FC236}">
                <a16:creationId xmlns:a16="http://schemas.microsoft.com/office/drawing/2014/main" id="{49FCF477-2C19-4FDF-BDD9-B877A336D273}"/>
              </a:ext>
            </a:extLst>
          </p:cNvPr>
          <p:cNvSpPr txBox="1"/>
          <p:nvPr/>
        </p:nvSpPr>
        <p:spPr>
          <a:xfrm>
            <a:off x="3962400" y="1798381"/>
            <a:ext cx="3200400" cy="369332"/>
          </a:xfrm>
          <a:prstGeom prst="rect">
            <a:avLst/>
          </a:prstGeom>
          <a:noFill/>
        </p:spPr>
        <p:txBody>
          <a:bodyPr wrap="none" rtlCol="0">
            <a:noAutofit/>
          </a:bodyPr>
          <a:lstStyle/>
          <a:p>
            <a:pPr algn="r"/>
            <a:r>
              <a:rPr lang="en-US" sz="1800" dirty="0"/>
              <a:t>Inlet channel</a:t>
            </a:r>
          </a:p>
        </p:txBody>
      </p:sp>
      <p:sp>
        <p:nvSpPr>
          <p:cNvPr id="5" name="TextBox 4">
            <a:extLst>
              <a:ext uri="{FF2B5EF4-FFF2-40B4-BE49-F238E27FC236}">
                <a16:creationId xmlns:a16="http://schemas.microsoft.com/office/drawing/2014/main" id="{42A69C40-DA8C-4417-8B73-F718724F665C}"/>
              </a:ext>
            </a:extLst>
          </p:cNvPr>
          <p:cNvSpPr txBox="1"/>
          <p:nvPr/>
        </p:nvSpPr>
        <p:spPr>
          <a:xfrm>
            <a:off x="3962400" y="3157506"/>
            <a:ext cx="3200400" cy="392877"/>
          </a:xfrm>
          <a:prstGeom prst="rect">
            <a:avLst/>
          </a:prstGeom>
          <a:noFill/>
        </p:spPr>
        <p:txBody>
          <a:bodyPr wrap="square" rtlCol="0">
            <a:noAutofit/>
          </a:bodyPr>
          <a:lstStyle/>
          <a:p>
            <a:pPr algn="r"/>
            <a:r>
              <a:rPr lang="en-US" sz="1800" dirty="0"/>
              <a:t>Clarified water outlet channel</a:t>
            </a:r>
          </a:p>
        </p:txBody>
      </p:sp>
      <p:sp>
        <p:nvSpPr>
          <p:cNvPr id="6" name="TextBox 5">
            <a:extLst>
              <a:ext uri="{FF2B5EF4-FFF2-40B4-BE49-F238E27FC236}">
                <a16:creationId xmlns:a16="http://schemas.microsoft.com/office/drawing/2014/main" id="{EF96A3CF-E0A5-47C9-B000-EFCB81773953}"/>
              </a:ext>
            </a:extLst>
          </p:cNvPr>
          <p:cNvSpPr txBox="1"/>
          <p:nvPr/>
        </p:nvSpPr>
        <p:spPr>
          <a:xfrm>
            <a:off x="3962400" y="2162175"/>
            <a:ext cx="3200400" cy="369332"/>
          </a:xfrm>
          <a:prstGeom prst="rect">
            <a:avLst/>
          </a:prstGeom>
          <a:noFill/>
        </p:spPr>
        <p:txBody>
          <a:bodyPr wrap="none" rtlCol="0">
            <a:noAutofit/>
          </a:bodyPr>
          <a:lstStyle/>
          <a:p>
            <a:pPr algn="r"/>
            <a:r>
              <a:rPr lang="en-US" sz="1800" dirty="0"/>
              <a:t>Flocculated water to waste</a:t>
            </a:r>
          </a:p>
        </p:txBody>
      </p:sp>
      <p:sp>
        <p:nvSpPr>
          <p:cNvPr id="7" name="TextBox 6">
            <a:extLst>
              <a:ext uri="{FF2B5EF4-FFF2-40B4-BE49-F238E27FC236}">
                <a16:creationId xmlns:a16="http://schemas.microsoft.com/office/drawing/2014/main" id="{2291F991-07D5-46FB-A453-9625169330CD}"/>
              </a:ext>
            </a:extLst>
          </p:cNvPr>
          <p:cNvSpPr txBox="1"/>
          <p:nvPr/>
        </p:nvSpPr>
        <p:spPr>
          <a:xfrm>
            <a:off x="838200" y="3200400"/>
            <a:ext cx="2895600" cy="646331"/>
          </a:xfrm>
          <a:prstGeom prst="rect">
            <a:avLst/>
          </a:prstGeom>
          <a:noFill/>
        </p:spPr>
        <p:txBody>
          <a:bodyPr wrap="square" rtlCol="0">
            <a:noAutofit/>
          </a:bodyPr>
          <a:lstStyle/>
          <a:p>
            <a:pPr algn="r"/>
            <a:r>
              <a:rPr lang="en-US" sz="1800" dirty="0"/>
              <a:t>Pipe stub to block clarifier bay inlet manifolds</a:t>
            </a:r>
          </a:p>
        </p:txBody>
      </p:sp>
      <p:sp>
        <p:nvSpPr>
          <p:cNvPr id="8" name="TextBox 7">
            <a:extLst>
              <a:ext uri="{FF2B5EF4-FFF2-40B4-BE49-F238E27FC236}">
                <a16:creationId xmlns:a16="http://schemas.microsoft.com/office/drawing/2014/main" id="{E71B6288-BFF1-4867-AD6B-91EEA8E714DF}"/>
              </a:ext>
            </a:extLst>
          </p:cNvPr>
          <p:cNvSpPr txBox="1"/>
          <p:nvPr/>
        </p:nvSpPr>
        <p:spPr>
          <a:xfrm>
            <a:off x="3962400" y="4100482"/>
            <a:ext cx="3200400" cy="745302"/>
          </a:xfrm>
          <a:prstGeom prst="rect">
            <a:avLst/>
          </a:prstGeom>
          <a:noFill/>
        </p:spPr>
        <p:txBody>
          <a:bodyPr wrap="square" rtlCol="0">
            <a:noAutofit/>
          </a:bodyPr>
          <a:lstStyle/>
          <a:p>
            <a:pPr algn="r"/>
            <a:r>
              <a:rPr lang="en-US" sz="1800" dirty="0"/>
              <a:t>Weir that controls water level in clarifier (and flocculator)</a:t>
            </a:r>
          </a:p>
        </p:txBody>
      </p:sp>
      <p:cxnSp>
        <p:nvCxnSpPr>
          <p:cNvPr id="9" name="Straight Arrow Connector 8">
            <a:extLst>
              <a:ext uri="{FF2B5EF4-FFF2-40B4-BE49-F238E27FC236}">
                <a16:creationId xmlns:a16="http://schemas.microsoft.com/office/drawing/2014/main" id="{F648B411-1A1F-436F-8D10-CDA35C6B1809}"/>
              </a:ext>
            </a:extLst>
          </p:cNvPr>
          <p:cNvCxnSpPr>
            <a:stCxn id="4" idx="3"/>
          </p:cNvCxnSpPr>
          <p:nvPr/>
        </p:nvCxnSpPr>
        <p:spPr bwMode="auto">
          <a:xfrm>
            <a:off x="7162800" y="1983047"/>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0" name="Straight Arrow Connector 9">
            <a:extLst>
              <a:ext uri="{FF2B5EF4-FFF2-40B4-BE49-F238E27FC236}">
                <a16:creationId xmlns:a16="http://schemas.microsoft.com/office/drawing/2014/main" id="{8EBD0683-054A-4B77-B324-3FE2647468B2}"/>
              </a:ext>
            </a:extLst>
          </p:cNvPr>
          <p:cNvCxnSpPr>
            <a:stCxn id="6" idx="3"/>
          </p:cNvCxnSpPr>
          <p:nvPr/>
        </p:nvCxnSpPr>
        <p:spPr bwMode="auto">
          <a:xfrm>
            <a:off x="7162800" y="2346841"/>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1" name="Straight Arrow Connector 10">
            <a:extLst>
              <a:ext uri="{FF2B5EF4-FFF2-40B4-BE49-F238E27FC236}">
                <a16:creationId xmlns:a16="http://schemas.microsoft.com/office/drawing/2014/main" id="{B8EF3220-EEAD-4241-99E1-38FF48D4A0CC}"/>
              </a:ext>
            </a:extLst>
          </p:cNvPr>
          <p:cNvCxnSpPr>
            <a:cxnSpLocks/>
            <a:stCxn id="5" idx="3"/>
          </p:cNvCxnSpPr>
          <p:nvPr/>
        </p:nvCxnSpPr>
        <p:spPr bwMode="auto">
          <a:xfrm>
            <a:off x="7162800" y="3353945"/>
            <a:ext cx="320040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2" name="Straight Arrow Connector 11">
            <a:extLst>
              <a:ext uri="{FF2B5EF4-FFF2-40B4-BE49-F238E27FC236}">
                <a16:creationId xmlns:a16="http://schemas.microsoft.com/office/drawing/2014/main" id="{4D0A6429-4AD9-40F1-9A32-4B85A796AD4E}"/>
              </a:ext>
            </a:extLst>
          </p:cNvPr>
          <p:cNvCxnSpPr>
            <a:cxnSpLocks/>
            <a:stCxn id="8" idx="3"/>
          </p:cNvCxnSpPr>
          <p:nvPr/>
        </p:nvCxnSpPr>
        <p:spPr bwMode="auto">
          <a:xfrm>
            <a:off x="7162800" y="4473133"/>
            <a:ext cx="373380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13" name="TextBox 12">
            <a:extLst>
              <a:ext uri="{FF2B5EF4-FFF2-40B4-BE49-F238E27FC236}">
                <a16:creationId xmlns:a16="http://schemas.microsoft.com/office/drawing/2014/main" id="{EE2C204B-B145-424E-B133-6265CD5B8D1A}"/>
              </a:ext>
            </a:extLst>
          </p:cNvPr>
          <p:cNvSpPr txBox="1"/>
          <p:nvPr/>
        </p:nvSpPr>
        <p:spPr>
          <a:xfrm>
            <a:off x="3962400" y="2557601"/>
            <a:ext cx="3200400" cy="392877"/>
          </a:xfrm>
          <a:prstGeom prst="rect">
            <a:avLst/>
          </a:prstGeom>
          <a:noFill/>
        </p:spPr>
        <p:txBody>
          <a:bodyPr wrap="square" rtlCol="0">
            <a:noAutofit/>
          </a:bodyPr>
          <a:lstStyle/>
          <a:p>
            <a:pPr algn="r"/>
            <a:r>
              <a:rPr lang="en-US" sz="1800" dirty="0"/>
              <a:t>Sensor access to floc hopper</a:t>
            </a:r>
          </a:p>
        </p:txBody>
      </p:sp>
      <p:cxnSp>
        <p:nvCxnSpPr>
          <p:cNvPr id="14" name="Straight Arrow Connector 13">
            <a:extLst>
              <a:ext uri="{FF2B5EF4-FFF2-40B4-BE49-F238E27FC236}">
                <a16:creationId xmlns:a16="http://schemas.microsoft.com/office/drawing/2014/main" id="{22317FB0-9AFA-4299-94E0-50FAE416D505}"/>
              </a:ext>
            </a:extLst>
          </p:cNvPr>
          <p:cNvCxnSpPr>
            <a:cxnSpLocks/>
            <a:stCxn id="13" idx="3"/>
          </p:cNvCxnSpPr>
          <p:nvPr/>
        </p:nvCxnSpPr>
        <p:spPr bwMode="auto">
          <a:xfrm flipV="1">
            <a:off x="7162800" y="2590800"/>
            <a:ext cx="2590800" cy="16324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pic>
        <p:nvPicPr>
          <p:cNvPr id="16" name="Picture 15">
            <a:extLst>
              <a:ext uri="{FF2B5EF4-FFF2-40B4-BE49-F238E27FC236}">
                <a16:creationId xmlns:a16="http://schemas.microsoft.com/office/drawing/2014/main" id="{B2DE9044-874E-407F-AC73-6E55C4F198BD}"/>
              </a:ext>
            </a:extLst>
          </p:cNvPr>
          <p:cNvPicPr>
            <a:picLocks noChangeAspect="1"/>
          </p:cNvPicPr>
          <p:nvPr/>
        </p:nvPicPr>
        <p:blipFill>
          <a:blip r:embed="rId3"/>
          <a:stretch>
            <a:fillRect/>
          </a:stretch>
        </p:blipFill>
        <p:spPr>
          <a:xfrm>
            <a:off x="2819400" y="1752600"/>
            <a:ext cx="781159" cy="1438476"/>
          </a:xfrm>
          <a:prstGeom prst="rect">
            <a:avLst/>
          </a:prstGeom>
        </p:spPr>
      </p:pic>
      <p:cxnSp>
        <p:nvCxnSpPr>
          <p:cNvPr id="20" name="Straight Arrow Connector 19">
            <a:extLst>
              <a:ext uri="{FF2B5EF4-FFF2-40B4-BE49-F238E27FC236}">
                <a16:creationId xmlns:a16="http://schemas.microsoft.com/office/drawing/2014/main" id="{F439587F-A50D-4962-ACA4-EFCD6756C049}"/>
              </a:ext>
            </a:extLst>
          </p:cNvPr>
          <p:cNvCxnSpPr>
            <a:cxnSpLocks/>
            <a:stCxn id="7" idx="0"/>
            <a:endCxn id="16" idx="1"/>
          </p:cNvCxnSpPr>
          <p:nvPr/>
        </p:nvCxnSpPr>
        <p:spPr bwMode="auto">
          <a:xfrm flipV="1">
            <a:off x="2286000" y="2471838"/>
            <a:ext cx="533400" cy="728562"/>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Tree>
    <p:extLst>
      <p:ext uri="{BB962C8B-B14F-4D97-AF65-F5344CB8AC3E}">
        <p14:creationId xmlns:p14="http://schemas.microsoft.com/office/powerpoint/2010/main" val="1935491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1" name="Text Box 83"/>
          <p:cNvSpPr txBox="1">
            <a:spLocks noChangeArrowheads="1"/>
          </p:cNvSpPr>
          <p:nvPr/>
        </p:nvSpPr>
        <p:spPr bwMode="auto">
          <a:xfrm>
            <a:off x="70866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101648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101272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98892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71711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80772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67437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80803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96281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97123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96440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97282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95337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96694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96670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86534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57912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86542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86542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86534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86534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86542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86534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77724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86137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86106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86106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86137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86058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86121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87317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87215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94805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80990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89422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75206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96252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96416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67202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67348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81022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100396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67437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72517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73453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63277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61086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58689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57912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58356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6064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62896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75692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61087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63357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65627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60404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58483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62992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60880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64897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63150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65547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65182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65373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70310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71247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68738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70993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74422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73421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68405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68389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70770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73136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57912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58983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61427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63682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65888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69016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71603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74048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80772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87425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8102446" y="3559995"/>
            <a:ext cx="2243033" cy="0"/>
          </a:xfrm>
          <a:prstGeom prst="line">
            <a:avLst/>
          </a:prstGeom>
          <a:noFill/>
          <a:ln w="12700" cap="flat" cmpd="sng" algn="ctr">
            <a:solidFill>
              <a:schemeClr val="accent2"/>
            </a:solidFill>
            <a:prstDash val="sysDash"/>
            <a:round/>
            <a:headEnd type="none" w="lg" len="med"/>
            <a:tailEnd type="none" w="lg" len="med"/>
          </a:ln>
          <a:effectLst/>
        </p:spPr>
      </p:cxnSp>
      <p:sp>
        <p:nvSpPr>
          <p:cNvPr id="3" name="Title 2">
            <a:extLst>
              <a:ext uri="{FF2B5EF4-FFF2-40B4-BE49-F238E27FC236}">
                <a16:creationId xmlns:a16="http://schemas.microsoft.com/office/drawing/2014/main" id="{C4BC40AF-FC17-44EB-A96E-068D920EBF56}"/>
              </a:ext>
            </a:extLst>
          </p:cNvPr>
          <p:cNvSpPr>
            <a:spLocks noGrp="1"/>
          </p:cNvSpPr>
          <p:nvPr>
            <p:ph type="title"/>
          </p:nvPr>
        </p:nvSpPr>
        <p:spPr>
          <a:xfrm>
            <a:off x="457199" y="228600"/>
            <a:ext cx="5029201" cy="1752600"/>
          </a:xfrm>
        </p:spPr>
        <p:txBody>
          <a:bodyPr/>
          <a:lstStyle/>
          <a:p>
            <a:r>
              <a:rPr lang="en-US" dirty="0"/>
              <a:t>Flow Division in </a:t>
            </a:r>
            <a:r>
              <a:rPr lang="en-US" dirty="0" err="1"/>
              <a:t>OStaRS</a:t>
            </a:r>
            <a:r>
              <a:rPr lang="en-US" dirty="0"/>
              <a:t> between layers</a:t>
            </a:r>
          </a:p>
        </p:txBody>
      </p:sp>
      <p:sp>
        <p:nvSpPr>
          <p:cNvPr id="4" name="Content Placeholder 3">
            <a:extLst>
              <a:ext uri="{FF2B5EF4-FFF2-40B4-BE49-F238E27FC236}">
                <a16:creationId xmlns:a16="http://schemas.microsoft.com/office/drawing/2014/main" id="{D7E56414-74D9-4651-9A85-CA32F6143610}"/>
              </a:ext>
            </a:extLst>
          </p:cNvPr>
          <p:cNvSpPr>
            <a:spLocks noGrp="1"/>
          </p:cNvSpPr>
          <p:nvPr>
            <p:ph idx="1"/>
          </p:nvPr>
        </p:nvSpPr>
        <p:spPr>
          <a:xfrm>
            <a:off x="457200" y="2438400"/>
            <a:ext cx="4953000" cy="3687763"/>
          </a:xfrm>
        </p:spPr>
        <p:txBody>
          <a:bodyPr/>
          <a:lstStyle/>
          <a:p>
            <a:r>
              <a:rPr lang="en-US" dirty="0"/>
              <a:t>What fraction of the filter flow goes through each pipe? </a:t>
            </a:r>
            <a:r>
              <a:rPr lang="en-US" dirty="0" err="1"/>
              <a:t>Hmmmm</a:t>
            </a:r>
            <a:r>
              <a:rPr lang="en-US" dirty="0"/>
              <a:t>….</a:t>
            </a:r>
          </a:p>
          <a:p>
            <a:r>
              <a:rPr lang="en-US" dirty="0"/>
              <a:t>How many layers are served by each pipe?</a:t>
            </a:r>
          </a:p>
          <a:p>
            <a:r>
              <a:rPr lang="en-US" dirty="0"/>
              <a:t>If we use the same size pipes which layers </a:t>
            </a:r>
            <a:r>
              <a:rPr lang="en-US"/>
              <a:t>will get </a:t>
            </a:r>
            <a:endParaRPr lang="en-US" dirty="0"/>
          </a:p>
        </p:txBody>
      </p:sp>
      <p:grpSp>
        <p:nvGrpSpPr>
          <p:cNvPr id="6" name="Group 5">
            <a:extLst>
              <a:ext uri="{FF2B5EF4-FFF2-40B4-BE49-F238E27FC236}">
                <a16:creationId xmlns:a16="http://schemas.microsoft.com/office/drawing/2014/main" id="{21B1D98A-01FB-4F3E-8657-B3AED1C7E871}"/>
              </a:ext>
            </a:extLst>
          </p:cNvPr>
          <p:cNvGrpSpPr/>
          <p:nvPr/>
        </p:nvGrpSpPr>
        <p:grpSpPr>
          <a:xfrm>
            <a:off x="8229600" y="4191000"/>
            <a:ext cx="364202" cy="2743200"/>
            <a:chOff x="7620000" y="4191000"/>
            <a:chExt cx="364202" cy="2743200"/>
          </a:xfrm>
          <a:solidFill>
            <a:schemeClr val="bg1"/>
          </a:solidFill>
        </p:grpSpPr>
        <p:sp>
          <p:nvSpPr>
            <p:cNvPr id="5" name="TextBox 4">
              <a:extLst>
                <a:ext uri="{FF2B5EF4-FFF2-40B4-BE49-F238E27FC236}">
                  <a16:creationId xmlns:a16="http://schemas.microsoft.com/office/drawing/2014/main" id="{4F5843B3-BD31-4CC2-8A4C-437A2E9E0701}"/>
                </a:ext>
              </a:extLst>
            </p:cNvPr>
            <p:cNvSpPr txBox="1"/>
            <p:nvPr/>
          </p:nvSpPr>
          <p:spPr>
            <a:xfrm>
              <a:off x="7620000" y="4191000"/>
              <a:ext cx="364202" cy="523220"/>
            </a:xfrm>
            <a:prstGeom prst="rect">
              <a:avLst/>
            </a:prstGeom>
            <a:grpFill/>
          </p:spPr>
          <p:txBody>
            <a:bodyPr wrap="none" rtlCol="0">
              <a:spAutoFit/>
            </a:bodyPr>
            <a:lstStyle/>
            <a:p>
              <a:r>
                <a:rPr lang="en-US" dirty="0"/>
                <a:t>1</a:t>
              </a:r>
            </a:p>
          </p:txBody>
        </p:sp>
        <p:sp>
          <p:nvSpPr>
            <p:cNvPr id="117" name="TextBox 116">
              <a:extLst>
                <a:ext uri="{FF2B5EF4-FFF2-40B4-BE49-F238E27FC236}">
                  <a16:creationId xmlns:a16="http://schemas.microsoft.com/office/drawing/2014/main" id="{13564AFD-052C-43F9-A103-B50F54CDE740}"/>
                </a:ext>
              </a:extLst>
            </p:cNvPr>
            <p:cNvSpPr txBox="1"/>
            <p:nvPr/>
          </p:nvSpPr>
          <p:spPr>
            <a:xfrm>
              <a:off x="7620000" y="6410980"/>
              <a:ext cx="364202" cy="523220"/>
            </a:xfrm>
            <a:prstGeom prst="rect">
              <a:avLst/>
            </a:prstGeom>
            <a:grpFill/>
          </p:spPr>
          <p:txBody>
            <a:bodyPr wrap="none" rtlCol="0">
              <a:spAutoFit/>
            </a:bodyPr>
            <a:lstStyle/>
            <a:p>
              <a:r>
                <a:rPr lang="en-US" dirty="0"/>
                <a:t>1</a:t>
              </a:r>
            </a:p>
          </p:txBody>
        </p:sp>
        <p:sp>
          <p:nvSpPr>
            <p:cNvPr id="119" name="TextBox 118">
              <a:extLst>
                <a:ext uri="{FF2B5EF4-FFF2-40B4-BE49-F238E27FC236}">
                  <a16:creationId xmlns:a16="http://schemas.microsoft.com/office/drawing/2014/main" id="{07FDA36E-BDD0-4DBF-BD89-BD10466A24A2}"/>
                </a:ext>
              </a:extLst>
            </p:cNvPr>
            <p:cNvSpPr txBox="1"/>
            <p:nvPr/>
          </p:nvSpPr>
          <p:spPr>
            <a:xfrm>
              <a:off x="7620000" y="4560997"/>
              <a:ext cx="364202" cy="523220"/>
            </a:xfrm>
            <a:prstGeom prst="rect">
              <a:avLst/>
            </a:prstGeom>
            <a:grpFill/>
          </p:spPr>
          <p:txBody>
            <a:bodyPr wrap="none" rtlCol="0">
              <a:spAutoFit/>
            </a:bodyPr>
            <a:lstStyle/>
            <a:p>
              <a:r>
                <a:rPr lang="en-US" dirty="0"/>
                <a:t>2</a:t>
              </a:r>
            </a:p>
          </p:txBody>
        </p:sp>
        <p:sp>
          <p:nvSpPr>
            <p:cNvPr id="120" name="TextBox 119">
              <a:extLst>
                <a:ext uri="{FF2B5EF4-FFF2-40B4-BE49-F238E27FC236}">
                  <a16:creationId xmlns:a16="http://schemas.microsoft.com/office/drawing/2014/main" id="{B2E9CB21-2090-4990-85F7-05716A062989}"/>
                </a:ext>
              </a:extLst>
            </p:cNvPr>
            <p:cNvSpPr txBox="1"/>
            <p:nvPr/>
          </p:nvSpPr>
          <p:spPr>
            <a:xfrm>
              <a:off x="7620000" y="4930994"/>
              <a:ext cx="364202" cy="523220"/>
            </a:xfrm>
            <a:prstGeom prst="rect">
              <a:avLst/>
            </a:prstGeom>
            <a:grpFill/>
          </p:spPr>
          <p:txBody>
            <a:bodyPr wrap="none" rtlCol="0">
              <a:spAutoFit/>
            </a:bodyPr>
            <a:lstStyle/>
            <a:p>
              <a:r>
                <a:rPr lang="en-US" dirty="0"/>
                <a:t>2</a:t>
              </a:r>
            </a:p>
          </p:txBody>
        </p:sp>
        <p:sp>
          <p:nvSpPr>
            <p:cNvPr id="124" name="TextBox 123">
              <a:extLst>
                <a:ext uri="{FF2B5EF4-FFF2-40B4-BE49-F238E27FC236}">
                  <a16:creationId xmlns:a16="http://schemas.microsoft.com/office/drawing/2014/main" id="{500EBCA7-1777-4D5E-BDEF-A49884C2443A}"/>
                </a:ext>
              </a:extLst>
            </p:cNvPr>
            <p:cNvSpPr txBox="1"/>
            <p:nvPr/>
          </p:nvSpPr>
          <p:spPr>
            <a:xfrm>
              <a:off x="7620000" y="5300991"/>
              <a:ext cx="364202" cy="523220"/>
            </a:xfrm>
            <a:prstGeom prst="rect">
              <a:avLst/>
            </a:prstGeom>
            <a:grpFill/>
          </p:spPr>
          <p:txBody>
            <a:bodyPr wrap="none" rtlCol="0">
              <a:spAutoFit/>
            </a:bodyPr>
            <a:lstStyle/>
            <a:p>
              <a:r>
                <a:rPr lang="en-US" dirty="0"/>
                <a:t>2</a:t>
              </a:r>
            </a:p>
          </p:txBody>
        </p:sp>
        <p:sp>
          <p:nvSpPr>
            <p:cNvPr id="125" name="TextBox 124">
              <a:extLst>
                <a:ext uri="{FF2B5EF4-FFF2-40B4-BE49-F238E27FC236}">
                  <a16:creationId xmlns:a16="http://schemas.microsoft.com/office/drawing/2014/main" id="{77002F39-95D9-46A4-9584-2C991D70D9F2}"/>
                </a:ext>
              </a:extLst>
            </p:cNvPr>
            <p:cNvSpPr txBox="1"/>
            <p:nvPr/>
          </p:nvSpPr>
          <p:spPr>
            <a:xfrm>
              <a:off x="7620000" y="5670988"/>
              <a:ext cx="364202" cy="523220"/>
            </a:xfrm>
            <a:prstGeom prst="rect">
              <a:avLst/>
            </a:prstGeom>
            <a:grpFill/>
          </p:spPr>
          <p:txBody>
            <a:bodyPr wrap="none" rtlCol="0">
              <a:spAutoFit/>
            </a:bodyPr>
            <a:lstStyle/>
            <a:p>
              <a:r>
                <a:rPr lang="en-US" dirty="0"/>
                <a:t>2</a:t>
              </a:r>
            </a:p>
          </p:txBody>
        </p:sp>
        <p:sp>
          <p:nvSpPr>
            <p:cNvPr id="126" name="TextBox 125">
              <a:extLst>
                <a:ext uri="{FF2B5EF4-FFF2-40B4-BE49-F238E27FC236}">
                  <a16:creationId xmlns:a16="http://schemas.microsoft.com/office/drawing/2014/main" id="{B46E4CDF-4642-45AA-B8F1-EE0BAA13086F}"/>
                </a:ext>
              </a:extLst>
            </p:cNvPr>
            <p:cNvSpPr txBox="1"/>
            <p:nvPr/>
          </p:nvSpPr>
          <p:spPr>
            <a:xfrm>
              <a:off x="7620000" y="6040985"/>
              <a:ext cx="364202" cy="523220"/>
            </a:xfrm>
            <a:prstGeom prst="rect">
              <a:avLst/>
            </a:prstGeom>
            <a:grpFill/>
          </p:spPr>
          <p:txBody>
            <a:bodyPr wrap="none" rtlCol="0">
              <a:spAutoFit/>
            </a:bodyPr>
            <a:lstStyle/>
            <a:p>
              <a:r>
                <a:rPr lang="en-US" dirty="0"/>
                <a:t>2</a:t>
              </a:r>
            </a:p>
          </p:txBody>
        </p:sp>
      </p:grpSp>
    </p:spTree>
    <p:extLst>
      <p:ext uri="{BB962C8B-B14F-4D97-AF65-F5344CB8AC3E}">
        <p14:creationId xmlns:p14="http://schemas.microsoft.com/office/powerpoint/2010/main" val="945310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a:t>Draw a manifold with ports that you think would give unequal flow. Orifices diameters are uniform.</a:t>
            </a:r>
          </a:p>
          <a:p>
            <a:r>
              <a:rPr lang="en-US" sz="2800" dirty="0"/>
              <a:t>Draw a manifold with ports that you think would give equal flow</a:t>
            </a:r>
          </a:p>
          <a:p>
            <a:r>
              <a:rPr lang="en-US" sz="2800" dirty="0"/>
              <a:t>What do you think is important?</a:t>
            </a:r>
            <a:r>
              <a:rPr lang="en-US" sz="2400" dirty="0"/>
              <a:t> (pressure, elevation, kinetic energy)</a:t>
            </a:r>
            <a:endParaRPr lang="en-US" sz="2800"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81.1398"/>
  <p:tag name="LATEXADDIN" val="\documentclass{article}&#10;\usepackage{amsmath}&#10;\pagestyle{empty}&#10;\begin{document}&#10;&#10;$$  p_2 = \rho g (H - z_2) $$&#10;&#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9.6625"/>
  <p:tag name="LATEXADDIN" val="\documentclass{article}&#10;\usepackage{amsmath}&#10;\pagestyle{empty}&#10;\begin{document}&#10;&#10;$ \Psi_2 = \frac{p_2}{\rho g}+z_2 $&#10;&#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22.1972"/>
  <p:tag name="LATEXADDIN" val="\documentclass{article}&#10;\usepackage{amsmath}&#10;\pagestyle{empty}&#10;\begin{document}&#10;&#10;$  \Psi_2 = H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44.582"/>
  <p:tag name="LATEXADDIN" val="\documentclass{article}&#10;\usepackage{amsmath}&#10;\pagestyle{empty}&#10;\begin{document}&#10;&#10;$$ \Pi_{Q}=\frac{Q_{P_{1^m}}}{Q_{P_{n^m}}}=\sqrt{\frac{\Psi_{M_{1^m}}}{\Psi_{M_{n^m}}}}&#10;$$&#10;&#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327.709"/>
  <p:tag name="ORIGINALWIDTH" val="1143.607"/>
  <p:tag name="LATEXADDIN" val="\documentclass{article}&#10;\usepackage{amsmath}&#10;\pagestyle{empty}&#10;\begin{document}&#10;&#10;&#10;$$  \Pi_{Q}^2= \frac{\bar \Psi_{M} - \frac{m}{2}\Delta \Psi_M}{\bar \Psi_{M} + \frac{m}{2}\Delta \Psi_M}$$&#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42.2197"/>
  <p:tag name="ORIGINALWIDTH" val="1087.364"/>
  <p:tag name="LATEXADDIN" val="\documentclass{article}&#10;\usepackage{amsmath}&#10;\pagestyle{empty}&#10;\begin{document}&#10;&#10;$   \Delta \Psi_M= \frac{2}{m}\bar \Psi_{M}\frac{1 - \Pi_{Q}^2}{\Pi_{Q}^2 + 1}$&#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248.9689"/>
  <p:tag name="ORIGINALWIDTH" val="1468.317"/>
  <p:tag name="LATEXADDIN" val="\documentclass{article}&#10;\usepackage{amsmath}&#10;\pagestyle{empty}&#10;\begin{document}&#10;&#10;$ \Delta\Psi_M = \frac{\bar v_{M_1}^{2}}{2 g} = \frac{2}{m}\bar \Psi_{M}\frac{1 - \Pi_{Q}^2}{\Pi_{Q}^2 + 1}$&#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15.86"/>
  <p:tag name="LATEXADDIN" val="\documentclass{article}&#10;\usepackage{amsmath}&#10;\pagestyle{empty}&#10;\begin{document}&#10;&#10;&#10;$   \bar v_{M_1}= 2\sqrt{\frac{g\bar \Psi_{M}}{m}\frac{1 - \Pi_{Q}^2}{\Pi_{Q}^2 + 1}}$&#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77.8777"/>
  <p:tag name="LATEXADDIN" val="\documentclass{article}&#10;\usepackage{amsmath}&#10;\pagestyle{empty}&#10;\begin{document}&#10;&#10;&#10;$ \frac{\bar v_{P}}{\bar v_{M_1}} = \sqrt{\frac{m\left(\Pi_{Q}^2 + 1\right)}{2(1 - \Pi_{Q}^2)}}$&#10;&#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93435</TotalTime>
  <Words>2517</Words>
  <Application>Microsoft Office PowerPoint</Application>
  <PresentationFormat>Widescreen</PresentationFormat>
  <Paragraphs>385</Paragraphs>
  <Slides>42</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Arial</vt:lpstr>
      <vt:lpstr>Book Antiqua</vt:lpstr>
      <vt:lpstr>Calibri</vt:lpstr>
      <vt:lpstr>Candara</vt:lpstr>
      <vt:lpstr>Century Gothic</vt:lpstr>
      <vt:lpstr>Monotype Sorts</vt:lpstr>
      <vt:lpstr>Symbol</vt:lpstr>
      <vt:lpstr>Times New Roman</vt:lpstr>
      <vt:lpstr>Wingdings</vt:lpstr>
      <vt:lpstr>SWOT 2021</vt:lpstr>
      <vt:lpstr>Equation</vt:lpstr>
      <vt:lpstr>Inlet and Outlet Manifolds and Plant Hydraulics</vt:lpstr>
      <vt:lpstr>Flow in parallel: Unequal flow division is a waste of resources</vt:lpstr>
      <vt:lpstr>Places we’d like Equal Flow Distribution</vt:lpstr>
      <vt:lpstr>Why does water flow through the clarifier bays?</vt:lpstr>
      <vt:lpstr>Why does water flow through the clarifier bays?</vt:lpstr>
      <vt:lpstr>Clarifier Flow Distribution</vt:lpstr>
      <vt:lpstr>Clarifier Flow Distribution</vt:lpstr>
      <vt:lpstr>Flow Division in OStaRS between layers</vt:lpstr>
      <vt:lpstr>How can we make water split equally between several paths in a manifold?</vt:lpstr>
      <vt:lpstr>4 strategies</vt:lpstr>
      <vt:lpstr>Piezometric head</vt:lpstr>
      <vt:lpstr>PowerPoint Presentation</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Series of m Manifolds</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lpstr>Nomenclature: a start</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1356</cp:revision>
  <dcterms:created xsi:type="dcterms:W3CDTF">2008-09-10T15:40:57Z</dcterms:created>
  <dcterms:modified xsi:type="dcterms:W3CDTF">2022-03-31T18:00:27Z</dcterms:modified>
</cp:coreProperties>
</file>