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8" r:id="rId1"/>
  </p:sldMasterIdLst>
  <p:notesMasterIdLst>
    <p:notesMasterId r:id="rId14"/>
  </p:notesMasterIdLst>
  <p:handoutMasterIdLst>
    <p:handoutMasterId r:id="rId15"/>
  </p:handoutMasterIdLst>
  <p:sldIdLst>
    <p:sldId id="257" r:id="rId2"/>
    <p:sldId id="306" r:id="rId3"/>
    <p:sldId id="280" r:id="rId4"/>
    <p:sldId id="260" r:id="rId5"/>
    <p:sldId id="281" r:id="rId6"/>
    <p:sldId id="282" r:id="rId7"/>
    <p:sldId id="283" r:id="rId8"/>
    <p:sldId id="284" r:id="rId9"/>
    <p:sldId id="285" r:id="rId10"/>
    <p:sldId id="304" r:id="rId11"/>
    <p:sldId id="305" r:id="rId12"/>
    <p:sldId id="303" r:id="rId13"/>
  </p:sldIdLst>
  <p:sldSz cx="12192000" cy="6858000"/>
  <p:notesSz cx="7315200" cy="9601200"/>
  <p:embeddedFontLst>
    <p:embeddedFont>
      <p:font typeface="Candara" panose="020E0502030303020204" pitchFamily="34" charset="0"/>
      <p:regular r:id="rId16"/>
      <p:bold r:id="rId17"/>
      <p:italic r:id="rId18"/>
      <p:boldItalic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476" autoAdjust="0"/>
  </p:normalViewPr>
  <p:slideViewPr>
    <p:cSldViewPr>
      <p:cViewPr varScale="1">
        <p:scale>
          <a:sx n="72" d="100"/>
          <a:sy n="72" d="100"/>
        </p:scale>
        <p:origin x="12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870" y="8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4724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r>
              <a:rPr lang="en-US" dirty="0"/>
              <a:t>CEE 4520: Sustainable Safe Water on Tap</a:t>
            </a:r>
          </a:p>
          <a:p>
            <a:r>
              <a:rPr lang="en-US" dirty="0"/>
              <a:t>Monroe Weber-Shirk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fld id="{E5858FC7-A491-4C1D-BE15-441EB2A2CED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258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fld id="{7913D7C8-1D10-4E5B-8A9B-B2BE7F2B76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96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42ADAA-5274-44F0-921D-DF00A526781E}" type="slidenum">
              <a:rPr lang="en-US"/>
              <a:pPr/>
              <a:t>1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Photo credit to </a:t>
            </a:r>
            <a:r>
              <a:rPr lang="en-US" noProof="0" dirty="0" err="1"/>
              <a:t>Yitzy</a:t>
            </a:r>
            <a:r>
              <a:rPr lang="en-US" baseline="0" noProof="0" dirty="0"/>
              <a:t> </a:t>
            </a:r>
            <a:r>
              <a:rPr lang="en-US" baseline="0" noProof="0" dirty="0" err="1"/>
              <a:t>Rosenburg</a:t>
            </a:r>
            <a:r>
              <a:rPr lang="en-US" baseline="0" noProof="0" dirty="0"/>
              <a:t>, 2019</a:t>
            </a:r>
          </a:p>
          <a:p>
            <a:endParaRPr lang="en-US" baseline="0" noProof="0" dirty="0"/>
          </a:p>
          <a:p>
            <a:r>
              <a:rPr lang="en-US" baseline="0" noProof="0" dirty="0"/>
              <a:t>Add expectation that student come to class!</a:t>
            </a:r>
          </a:p>
          <a:p>
            <a:endParaRPr lang="en-US" baseline="0" noProof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8845AC-0209-4FA5-B9FE-E78A6BD860AA}" type="slidenum">
              <a:rPr lang="en-US"/>
              <a:pPr/>
              <a:t>3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HN" dirty="0" err="1"/>
              <a:t>Explain</a:t>
            </a:r>
            <a:r>
              <a:rPr lang="es-HN" dirty="0"/>
              <a:t> </a:t>
            </a:r>
            <a:r>
              <a:rPr lang="es-HN" dirty="0" err="1"/>
              <a:t>design</a:t>
            </a:r>
            <a:r>
              <a:rPr lang="es-HN" dirty="0"/>
              <a:t> </a:t>
            </a:r>
            <a:r>
              <a:rPr lang="es-HN" dirty="0" err="1"/>
              <a:t>challenges</a:t>
            </a:r>
            <a:r>
              <a:rPr lang="es-HN" dirty="0"/>
              <a:t> and </a:t>
            </a:r>
            <a:r>
              <a:rPr lang="es-HN" dirty="0" err="1"/>
              <a:t>due</a:t>
            </a:r>
            <a:r>
              <a:rPr lang="es-HN" dirty="0"/>
              <a:t> dates</a:t>
            </a:r>
          </a:p>
          <a:p>
            <a:r>
              <a:rPr lang="es-HN" dirty="0" err="1"/>
              <a:t>Initial</a:t>
            </a:r>
            <a:r>
              <a:rPr lang="es-HN" baseline="0" dirty="0"/>
              <a:t> </a:t>
            </a:r>
            <a:r>
              <a:rPr lang="es-HN" baseline="0" dirty="0" err="1"/>
              <a:t>survey</a:t>
            </a:r>
            <a:endParaRPr lang="es-HN" baseline="0" dirty="0"/>
          </a:p>
          <a:p>
            <a:r>
              <a:rPr lang="es-HN" baseline="0" dirty="0" err="1"/>
              <a:t>Power</a:t>
            </a:r>
            <a:r>
              <a:rPr lang="es-HN" baseline="0" dirty="0"/>
              <a:t> </a:t>
            </a:r>
            <a:r>
              <a:rPr lang="es-HN" baseline="0" dirty="0" err="1"/>
              <a:t>point</a:t>
            </a:r>
            <a:endParaRPr lang="es-HN" baseline="0" dirty="0"/>
          </a:p>
          <a:p>
            <a:r>
              <a:rPr lang="es-HN" baseline="0" dirty="0" err="1"/>
              <a:t>Encouage</a:t>
            </a:r>
            <a:r>
              <a:rPr lang="es-HN" baseline="0" dirty="0"/>
              <a:t> </a:t>
            </a:r>
            <a:r>
              <a:rPr lang="es-HN" baseline="0" dirty="0" err="1"/>
              <a:t>students</a:t>
            </a:r>
            <a:r>
              <a:rPr lang="es-HN" baseline="0" dirty="0"/>
              <a:t> </a:t>
            </a:r>
            <a:r>
              <a:rPr lang="es-HN" baseline="0" dirty="0" err="1"/>
              <a:t>to</a:t>
            </a:r>
            <a:r>
              <a:rPr lang="es-HN" baseline="0" dirty="0"/>
              <a:t> </a:t>
            </a:r>
            <a:r>
              <a:rPr lang="es-HN" baseline="0" dirty="0" err="1"/>
              <a:t>work</a:t>
            </a:r>
            <a:r>
              <a:rPr lang="es-HN" baseline="0" dirty="0"/>
              <a:t> </a:t>
            </a:r>
            <a:r>
              <a:rPr lang="es-HN" baseline="0" dirty="0" err="1"/>
              <a:t>with</a:t>
            </a:r>
            <a:r>
              <a:rPr lang="es-HN" baseline="0" dirty="0"/>
              <a:t> PDF and </a:t>
            </a:r>
            <a:r>
              <a:rPr lang="es-HN" baseline="0" dirty="0" err="1"/>
              <a:t>take</a:t>
            </a:r>
            <a:r>
              <a:rPr lang="es-HN" baseline="0" dirty="0"/>
              <a:t> notes </a:t>
            </a:r>
            <a:r>
              <a:rPr lang="es-HN" baseline="0" dirty="0" err="1"/>
              <a:t>on</a:t>
            </a:r>
            <a:r>
              <a:rPr lang="es-HN" baseline="0" dirty="0"/>
              <a:t> top of </a:t>
            </a:r>
            <a:r>
              <a:rPr lang="es-HN" baseline="0" dirty="0" err="1"/>
              <a:t>my</a:t>
            </a:r>
            <a:r>
              <a:rPr lang="es-HN" baseline="0" dirty="0"/>
              <a:t> notes in </a:t>
            </a:r>
            <a:r>
              <a:rPr lang="es-HN" baseline="0" dirty="0" err="1"/>
              <a:t>class</a:t>
            </a:r>
            <a:r>
              <a:rPr lang="es-HN" baseline="0"/>
              <a:t>.</a:t>
            </a:r>
            <a:endParaRPr lang="es-H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9BD4C2-6548-41CB-A4CC-193E4A9222ED}" type="slidenum">
              <a:rPr lang="en-US"/>
              <a:pPr/>
              <a:t>4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Realization that we were assuming that knowing how to build water treatment facilities in the US prepared students for tackling the problem anywhere on the planet.</a:t>
            </a:r>
          </a:p>
          <a:p>
            <a:r>
              <a:rPr lang="en-US"/>
              <a:t>Issues of scale and resources (human, capital)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7C024A-CB06-424F-8E2C-98F4A281D156}" type="slidenum">
              <a:rPr lang="en-US"/>
              <a:pPr/>
              <a:t>5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5F6BC2-40B8-4370-9F70-DA74BEEB221D}" type="slidenum">
              <a:rPr lang="en-US"/>
              <a:pPr/>
              <a:t>6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6AF750-1A31-4C94-980F-E0EB600ACBB7}" type="slidenum">
              <a:rPr lang="en-US"/>
              <a:pPr/>
              <a:t>7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A9DB3C-8AF6-463E-973D-3273A238415E}" type="slidenum">
              <a:rPr lang="en-US"/>
              <a:pPr/>
              <a:t>8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EBE005-C7D7-49D9-AFC5-0F962233361B}" type="slidenum">
              <a:rPr lang="en-US"/>
              <a:pPr/>
              <a:t>9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7370618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35688495-61E6-4C43-9431-EA7C184628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9351818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114009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6390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318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6894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30530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55501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55501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4438" y="1535113"/>
            <a:ext cx="55523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4438" y="2174875"/>
            <a:ext cx="5552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2588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8206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3270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H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0E02-55D8-4A62-964B-783B05293A72}" type="datetimeFigureOut">
              <a:rPr lang="es-HN" smtClean="0"/>
              <a:t>17/1/2023</a:t>
            </a:fld>
            <a:endParaRPr lang="es-H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7274-3B8E-4316-81F7-62670536CD68}" type="slidenum">
              <a:rPr lang="es-HN" smtClean="0"/>
              <a:t>‹#›</a:t>
            </a:fld>
            <a:endParaRPr lang="es-HN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524000"/>
            <a:ext cx="81534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349436708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199" y="228600"/>
            <a:ext cx="11305309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113053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26723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28908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9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uaClara/SWOT/wiki/Part-Studio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guaClara/SWOT/wik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guaclara.github.io/Textbook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i_O7R_900o9fA2kQ6EKO983yYMow8ZIPlyh4R4-W7XqqbKPcCkFokOEYDTLBC7ZSanq3CkU08KrjOnR1J0ooWwU93rhi2AVMgYvs59hlvS49r2hqHhnvoZhRyce2byj0wG-0LdmcrUO95_3ZWHsmm0c9Dtr4L3lJH4Q4JTkOec9oJz-M0shMHrMzfdBaBCrl5te31k1Wov7OWPh4kdIdkOsY67kTIXkV_OjrcxXXVd9WTWbDMyZAYVw66wd-8v4cXndXkDdJkqKjNYV1ltC7pur2t9yIwwuPYKEvcThXzByz9NY6N1RCjPNuIpljQK2bcTCIHFPyOAD1BfKYLAf-6fGbyZXrDz6AH2CpVojcJkTEKFJtYl9mjV2Zun_d_xUXmI7b-oeX7lmRxfYW7ww_MBntTklSD4L_DdPk0GRgA9gCTlyXMLxaWL6AstrOhq8IFnyontmorw9F6_aKEcz9DAW0Lm2tSxVTIcjm-HFheGnYQkq792bHReUI-9U8ShPMNobuCe8yu87Fp_Fnoz8IhfB2XSUD501TAaA-t2YeTlR8GNUzn8uOvBpmflcKDWFw5ENDqhYHK4gyjcNLFJG7d2EvtupQ-Cd6uvotVMzc641RvUugyd7n13IwVlB1Kym8OMs-N54dajDLjx36AlFgxnmCZJgpHwhjKDiP7GQWPaLJLxEv6sk-5Za5Z4919KViWtrqSeBxUqw4G95JzA=w1220-h915-n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87"/>
          <a:stretch/>
        </p:blipFill>
        <p:spPr bwMode="auto">
          <a:xfrm>
            <a:off x="-30480" y="0"/>
            <a:ext cx="122224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784350" y="3183890"/>
            <a:ext cx="3962400" cy="1143000"/>
          </a:xfrm>
        </p:spPr>
        <p:txBody>
          <a:bodyPr/>
          <a:lstStyle/>
          <a:p>
            <a:r>
              <a:rPr lang="en-US" sz="4000" dirty="0">
                <a:ln>
                  <a:solidFill>
                    <a:schemeClr val="accent6">
                      <a:lumMod val="50000"/>
                    </a:schemeClr>
                  </a:solidFill>
                </a:ln>
              </a:rPr>
              <a:t>Introduction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432050" y="-64859"/>
            <a:ext cx="6629400" cy="1556021"/>
          </a:xfrm>
        </p:spPr>
        <p:txBody>
          <a:bodyPr/>
          <a:lstStyle/>
          <a:p>
            <a:pPr algn="l"/>
            <a:r>
              <a:rPr lang="en-US" sz="4800" dirty="0"/>
              <a:t>Safe Water on Tap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651250" y="623252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endParaRPr lang="en-US" sz="14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7080250" y="62325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 eaLnBrk="0" hangingPunct="0"/>
            <a:endParaRPr lang="en-US" sz="14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CBB4B-4F2D-44F5-AEF1-7C0275A4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AguaClara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1D224-AF52-4206-AB37-6E8B322E1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Founded in 2005</a:t>
            </a:r>
          </a:p>
          <a:p>
            <a:r>
              <a:rPr lang="en-US" dirty="0"/>
              <a:t>Using the scientific method to learn</a:t>
            </a:r>
          </a:p>
          <a:p>
            <a:r>
              <a:rPr lang="en-US" dirty="0"/>
              <a:t>Continuous learning based on laboratory research and experience designing, building, and operating AguaClara water treatment plants</a:t>
            </a:r>
          </a:p>
          <a:p>
            <a:r>
              <a:rPr lang="en-US" dirty="0"/>
              <a:t>Starting from the understanding that existing community scale water treatment systems weren’t good enough</a:t>
            </a:r>
          </a:p>
          <a:p>
            <a:r>
              <a:rPr lang="en-US" dirty="0"/>
              <a:t>Reflective, Agile, and grounded in Listening with Empathy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361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B0E3-DBF2-4898-B43F-2AE6B83D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DBEA4-7D1E-4C4B-A5A9-14AAE9146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6C3BC3-DBA7-4146-8E88-372485ACB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76769"/>
            <a:ext cx="12192001" cy="88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4646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AF90-36AE-4E94-A6F9-E2DC2FBDB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93713-8032-459B-A8BF-1833DEC8B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working on Part Studios Assignment</a:t>
            </a:r>
          </a:p>
          <a:p>
            <a:pPr lvl="1"/>
            <a:r>
              <a:rPr lang="en-US" dirty="0">
                <a:hlinkClick r:id="rId2"/>
              </a:rPr>
              <a:t>https://github.com/AguaClara/SWOT/wiki/Part-Studios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555198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22D7F-83D0-4EB9-A53B-8D2A7AAB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 of teaching staff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0A24E-A9DB-4EFD-A3C3-405C59B37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7347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Organization</a:t>
            </a: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700" dirty="0"/>
              <a:t>SWOT wiki on </a:t>
            </a:r>
            <a:r>
              <a:rPr lang="en-US" sz="2700" dirty="0" err="1"/>
              <a:t>github</a:t>
            </a:r>
            <a:r>
              <a:rPr lang="en-US" sz="2700" dirty="0"/>
              <a:t>: home to everything</a:t>
            </a:r>
          </a:p>
          <a:p>
            <a:pPr lvl="1"/>
            <a:r>
              <a:rPr lang="en-US" sz="2200" dirty="0">
                <a:hlinkClick r:id="rId3"/>
              </a:rPr>
              <a:t>https://github.com/AguaClara/SWOT/wiki/</a:t>
            </a:r>
            <a:r>
              <a:rPr lang="en-US" sz="2200" dirty="0"/>
              <a:t> </a:t>
            </a:r>
          </a:p>
          <a:p>
            <a:pPr lvl="1"/>
            <a:r>
              <a:rPr lang="en-US" sz="2700" dirty="0"/>
              <a:t>There is a textbook! </a:t>
            </a:r>
            <a:r>
              <a:rPr lang="en-US" sz="2700" dirty="0">
                <a:hlinkClick r:id="rId4"/>
              </a:rPr>
              <a:t>https://aguaclara.github.io/Textbook/</a:t>
            </a:r>
            <a:r>
              <a:rPr lang="en-US" sz="2700" dirty="0"/>
              <a:t> </a:t>
            </a:r>
          </a:p>
          <a:p>
            <a:r>
              <a:rPr lang="en-US" sz="2700" dirty="0"/>
              <a:t>View lectures and answer questions prior to class!</a:t>
            </a:r>
          </a:p>
          <a:p>
            <a:r>
              <a:rPr lang="en-US" sz="2700" dirty="0"/>
              <a:t>We will use class time for brief presentations and then work on assignments</a:t>
            </a:r>
          </a:p>
          <a:p>
            <a:r>
              <a:rPr lang="en-US" sz="2700" dirty="0"/>
              <a:t>Design Challenges</a:t>
            </a:r>
          </a:p>
          <a:p>
            <a:pPr lvl="1"/>
            <a:r>
              <a:rPr lang="en-US" sz="2300" dirty="0"/>
              <a:t>Some are for each Individual and some are for teams</a:t>
            </a:r>
          </a:p>
          <a:p>
            <a:pPr lvl="1"/>
            <a:r>
              <a:rPr lang="en-US" sz="2300" dirty="0"/>
              <a:t>Due on date listed on the course schedule/syllabus!!!!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am I teaching this course?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Experience in refugee camps in </a:t>
            </a:r>
            <a:br>
              <a:rPr lang="en-US" dirty="0"/>
            </a:br>
            <a:r>
              <a:rPr lang="en-US" dirty="0"/>
              <a:t>Honduras in 1982-83</a:t>
            </a:r>
          </a:p>
          <a:p>
            <a:r>
              <a:rPr lang="en-US" dirty="0"/>
              <a:t>The spark of interest: What makes </a:t>
            </a:r>
            <a:br>
              <a:rPr lang="en-US" dirty="0"/>
            </a:br>
            <a:r>
              <a:rPr lang="en-US" dirty="0"/>
              <a:t>slow sand filters work? (no one knew!)</a:t>
            </a:r>
          </a:p>
          <a:p>
            <a:r>
              <a:rPr lang="en-US" dirty="0"/>
              <a:t>Invitation to begin a water project in Latin America (12/2002)</a:t>
            </a:r>
          </a:p>
          <a:p>
            <a:r>
              <a:rPr lang="en-US" dirty="0"/>
              <a:t>The realization that what I had been taught wasn’t up to the challenge of solving the big global challenge of providing safe drinking water on tap to communities</a:t>
            </a:r>
          </a:p>
          <a:p>
            <a:r>
              <a:rPr lang="en-US" dirty="0"/>
              <a:t>I’ve been teaching this course since 2004 and it changes every time!</a:t>
            </a:r>
          </a:p>
          <a:p>
            <a:endParaRPr lang="en-US" dirty="0"/>
          </a:p>
        </p:txBody>
      </p:sp>
      <p:pic>
        <p:nvPicPr>
          <p:cNvPr id="15364" name="Picture 4" descr="Slide 8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58200" y="1692442"/>
            <a:ext cx="2735158" cy="205679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Slid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2701"/>
            <a:ext cx="12192000" cy="9160933"/>
          </a:xfrm>
          <a:prstGeom prst="rect">
            <a:avLst/>
          </a:prstGeom>
          <a:noFill/>
        </p:spPr>
      </p:pic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Mesa Grande: Waiting for water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Water in Colomoncagua</a:t>
            </a:r>
          </a:p>
        </p:txBody>
      </p:sp>
      <p:pic>
        <p:nvPicPr>
          <p:cNvPr id="60419" name="Picture 3" descr="Slid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175"/>
            <a:ext cx="12192000" cy="914823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s-HN"/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9144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s-HN"/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9144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s-HN"/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9144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WOT 2021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WOT 2021" id="{306B4164-DC53-4581-8FA2-40B7F9389F30}" vid="{98F8E750-724B-47D5-9A8C-6ABDA1DBFE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AguaClara the road</Template>
  <TotalTime>10069</TotalTime>
  <Words>348</Words>
  <Application>Microsoft Office PowerPoint</Application>
  <PresentationFormat>Widescreen</PresentationFormat>
  <Paragraphs>46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Candara</vt:lpstr>
      <vt:lpstr>Wingdings</vt:lpstr>
      <vt:lpstr>Century Gothic</vt:lpstr>
      <vt:lpstr>SWOT 2021</vt:lpstr>
      <vt:lpstr>Safe Water on Tap </vt:lpstr>
      <vt:lpstr>Introductions of teaching staff</vt:lpstr>
      <vt:lpstr>Course Organization</vt:lpstr>
      <vt:lpstr>Why am I teaching this course?</vt:lpstr>
      <vt:lpstr>Mesa Grande: Waiting for water</vt:lpstr>
      <vt:lpstr>Water in Colomoncagua</vt:lpstr>
      <vt:lpstr>PowerPoint Presentation</vt:lpstr>
      <vt:lpstr>PowerPoint Presentation</vt:lpstr>
      <vt:lpstr>PowerPoint Presentation</vt:lpstr>
      <vt:lpstr>AguaClara</vt:lpstr>
      <vt:lpstr>PowerPoint Presentation</vt:lpstr>
      <vt:lpstr>Today’s agenda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CEE 4540: Sustainable Small-Scale Water Supplies</dc:title>
  <dc:creator>Monroe Weber-Shirk</dc:creator>
  <cp:lastModifiedBy>Monroe Weber-Shirk</cp:lastModifiedBy>
  <cp:revision>301</cp:revision>
  <dcterms:created xsi:type="dcterms:W3CDTF">2008-08-26T14:48:34Z</dcterms:created>
  <dcterms:modified xsi:type="dcterms:W3CDTF">2023-01-17T18:02:17Z</dcterms:modified>
</cp:coreProperties>
</file>