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2.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6.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42"/>
  </p:notesMasterIdLst>
  <p:handoutMasterIdLst>
    <p:handoutMasterId r:id="rId43"/>
  </p:handoutMasterIdLst>
  <p:sldIdLst>
    <p:sldId id="256" r:id="rId2"/>
    <p:sldId id="333" r:id="rId3"/>
    <p:sldId id="364" r:id="rId4"/>
    <p:sldId id="259" r:id="rId5"/>
    <p:sldId id="358" r:id="rId6"/>
    <p:sldId id="359" r:id="rId7"/>
    <p:sldId id="370" r:id="rId8"/>
    <p:sldId id="373" r:id="rId9"/>
    <p:sldId id="374" r:id="rId10"/>
    <p:sldId id="375" r:id="rId11"/>
    <p:sldId id="360" r:id="rId12"/>
    <p:sldId id="361" r:id="rId13"/>
    <p:sldId id="280" r:id="rId14"/>
    <p:sldId id="357" r:id="rId15"/>
    <p:sldId id="362" r:id="rId16"/>
    <p:sldId id="335" r:id="rId17"/>
    <p:sldId id="321" r:id="rId18"/>
    <p:sldId id="322" r:id="rId19"/>
    <p:sldId id="323" r:id="rId20"/>
    <p:sldId id="324" r:id="rId21"/>
    <p:sldId id="325" r:id="rId22"/>
    <p:sldId id="376" r:id="rId23"/>
    <p:sldId id="291" r:id="rId24"/>
    <p:sldId id="306" r:id="rId25"/>
    <p:sldId id="344" r:id="rId26"/>
    <p:sldId id="297" r:id="rId27"/>
    <p:sldId id="355" r:id="rId28"/>
    <p:sldId id="354" r:id="rId29"/>
    <p:sldId id="260" r:id="rId30"/>
    <p:sldId id="312" r:id="rId31"/>
    <p:sldId id="261" r:id="rId32"/>
    <p:sldId id="262" r:id="rId33"/>
    <p:sldId id="263" r:id="rId34"/>
    <p:sldId id="277" r:id="rId35"/>
    <p:sldId id="319" r:id="rId36"/>
    <p:sldId id="356" r:id="rId37"/>
    <p:sldId id="316" r:id="rId38"/>
    <p:sldId id="304" r:id="rId39"/>
    <p:sldId id="286" r:id="rId40"/>
    <p:sldId id="363" r:id="rId41"/>
  </p:sldIdLst>
  <p:sldSz cx="12192000" cy="6858000"/>
  <p:notesSz cx="7315200" cy="9601200"/>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autoAdjust="0"/>
    <p:restoredTop sz="87606" autoAdjust="0"/>
  </p:normalViewPr>
  <p:slideViewPr>
    <p:cSldViewPr snapToGrid="0">
      <p:cViewPr varScale="1">
        <p:scale>
          <a:sx n="69" d="100"/>
          <a:sy n="69" d="100"/>
        </p:scale>
        <p:origin x="204" y="78"/>
      </p:cViewPr>
      <p:guideLst>
        <p:guide orient="horz" pos="2160"/>
        <p:guide pos="2880"/>
      </p:guideLst>
    </p:cSldViewPr>
  </p:slideViewPr>
  <p:outlineViewPr>
    <p:cViewPr>
      <p:scale>
        <a:sx n="33" d="100"/>
        <a:sy n="33" d="100"/>
      </p:scale>
      <p:origin x="0" y="8376"/>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2398190045248909"/>
          <c:y val="7.3089700996677803E-2"/>
          <c:w val="0.73529411764705965"/>
          <c:h val="0.67774086378737708"/>
        </c:manualLayout>
      </c:layout>
      <c:scatterChart>
        <c:scatterStyle val="lineMarker"/>
        <c:varyColors val="0"/>
        <c:ser>
          <c:idx val="0"/>
          <c:order val="0"/>
          <c:tx>
            <c:strRef>
              <c:f>Sheet1!$B$3</c:f>
              <c:strCache>
                <c:ptCount val="1"/>
                <c:pt idx="0">
                  <c:v>dispersed</c:v>
                </c:pt>
              </c:strCache>
            </c:strRef>
          </c:tx>
          <c:spPr>
            <a:ln w="44485">
              <a:noFill/>
            </a:ln>
          </c:spPr>
          <c:marker>
            <c:symbol val="diamond"/>
            <c:size val="12"/>
            <c:spPr>
              <a:solidFill>
                <a:srgbClr val="F14343"/>
              </a:solidFill>
              <a:ln>
                <a:solidFill>
                  <a:srgbClr val="F14343"/>
                </a:solidFill>
                <a:prstDash val="solid"/>
              </a:ln>
            </c:spPr>
          </c:marker>
          <c:xVal>
            <c:numRef>
              <c:f>Sheet1!$A$4:$A$13</c:f>
              <c:numCache>
                <c:formatCode>General</c:formatCode>
                <c:ptCount val="10"/>
                <c:pt idx="0">
                  <c:v>0</c:v>
                </c:pt>
                <c:pt idx="1">
                  <c:v>0.33000000000000063</c:v>
                </c:pt>
                <c:pt idx="2">
                  <c:v>1</c:v>
                </c:pt>
                <c:pt idx="3">
                  <c:v>3</c:v>
                </c:pt>
                <c:pt idx="4">
                  <c:v>4.6863940488439555</c:v>
                </c:pt>
                <c:pt idx="5">
                  <c:v>4.6863940488439555</c:v>
                </c:pt>
                <c:pt idx="6">
                  <c:v>10</c:v>
                </c:pt>
                <c:pt idx="7">
                  <c:v>30</c:v>
                </c:pt>
                <c:pt idx="8">
                  <c:v>60</c:v>
                </c:pt>
                <c:pt idx="9">
                  <c:v>100</c:v>
                </c:pt>
              </c:numCache>
            </c:numRef>
          </c:xVal>
          <c:yVal>
            <c:numRef>
              <c:f>Sheet1!$B$4:$B$13</c:f>
              <c:numCache>
                <c:formatCode>General</c:formatCode>
                <c:ptCount val="10"/>
                <c:pt idx="0">
                  <c:v>0</c:v>
                </c:pt>
                <c:pt idx="1">
                  <c:v>0.45</c:v>
                </c:pt>
                <c:pt idx="2">
                  <c:v>1.9000000000000001</c:v>
                </c:pt>
              </c:numCache>
            </c:numRef>
          </c:yVal>
          <c:smooth val="0"/>
          <c:extLst>
            <c:ext xmlns:c16="http://schemas.microsoft.com/office/drawing/2014/chart" uri="{C3380CC4-5D6E-409C-BE32-E72D297353CC}">
              <c16:uniqueId val="{00000000-918A-4B20-8B98-83DAA8C95C42}"/>
            </c:ext>
          </c:extLst>
        </c:ser>
        <c:ser>
          <c:idx val="1"/>
          <c:order val="1"/>
          <c:tx>
            <c:strRef>
              <c:f>Sheet1!$C$3</c:f>
              <c:strCache>
                <c:ptCount val="1"/>
                <c:pt idx="0">
                  <c:v>cell associated</c:v>
                </c:pt>
              </c:strCache>
            </c:strRef>
          </c:tx>
          <c:spPr>
            <a:ln w="44485">
              <a:noFill/>
            </a:ln>
          </c:spPr>
          <c:marker>
            <c:symbol val="square"/>
            <c:size val="12"/>
            <c:spPr>
              <a:solidFill>
                <a:srgbClr val="FBA305"/>
              </a:solidFill>
              <a:ln>
                <a:solidFill>
                  <a:srgbClr val="FBA305"/>
                </a:solidFill>
                <a:prstDash val="solid"/>
              </a:ln>
            </c:spPr>
          </c:marker>
          <c:xVal>
            <c:numRef>
              <c:f>Sheet1!$A$4:$A$13</c:f>
              <c:numCache>
                <c:formatCode>General</c:formatCode>
                <c:ptCount val="10"/>
                <c:pt idx="0">
                  <c:v>0</c:v>
                </c:pt>
                <c:pt idx="1">
                  <c:v>0.33000000000000063</c:v>
                </c:pt>
                <c:pt idx="2">
                  <c:v>1</c:v>
                </c:pt>
                <c:pt idx="3">
                  <c:v>3</c:v>
                </c:pt>
                <c:pt idx="4">
                  <c:v>4.6863940488439555</c:v>
                </c:pt>
                <c:pt idx="5">
                  <c:v>4.6863940488439555</c:v>
                </c:pt>
                <c:pt idx="6">
                  <c:v>10</c:v>
                </c:pt>
                <c:pt idx="7">
                  <c:v>30</c:v>
                </c:pt>
                <c:pt idx="8">
                  <c:v>60</c:v>
                </c:pt>
                <c:pt idx="9">
                  <c:v>100</c:v>
                </c:pt>
              </c:numCache>
            </c:numRef>
          </c:xVal>
          <c:yVal>
            <c:numRef>
              <c:f>Sheet1!$C$4:$C$13</c:f>
              <c:numCache>
                <c:formatCode>General</c:formatCode>
                <c:ptCount val="10"/>
                <c:pt idx="0">
                  <c:v>0</c:v>
                </c:pt>
                <c:pt idx="1">
                  <c:v>0.2</c:v>
                </c:pt>
                <c:pt idx="2">
                  <c:v>0.30000000000000032</c:v>
                </c:pt>
                <c:pt idx="3">
                  <c:v>0.9</c:v>
                </c:pt>
                <c:pt idx="6">
                  <c:v>1.5</c:v>
                </c:pt>
                <c:pt idx="7">
                  <c:v>2</c:v>
                </c:pt>
                <c:pt idx="8">
                  <c:v>2.7</c:v>
                </c:pt>
              </c:numCache>
            </c:numRef>
          </c:yVal>
          <c:smooth val="0"/>
          <c:extLst>
            <c:ext xmlns:c16="http://schemas.microsoft.com/office/drawing/2014/chart" uri="{C3380CC4-5D6E-409C-BE32-E72D297353CC}">
              <c16:uniqueId val="{00000001-918A-4B20-8B98-83DAA8C95C42}"/>
            </c:ext>
          </c:extLst>
        </c:ser>
        <c:ser>
          <c:idx val="2"/>
          <c:order val="2"/>
          <c:tx>
            <c:strRef>
              <c:f>Sheet1!$D$3</c:f>
              <c:strCache>
                <c:ptCount val="1"/>
                <c:pt idx="0">
                  <c:v>model</c:v>
                </c:pt>
              </c:strCache>
            </c:strRef>
          </c:tx>
          <c:spPr>
            <a:ln w="39542">
              <a:solidFill>
                <a:srgbClr val="FF9900"/>
              </a:solidFill>
              <a:prstDash val="solid"/>
            </a:ln>
          </c:spPr>
          <c:marker>
            <c:symbol val="none"/>
          </c:marker>
          <c:xVal>
            <c:numRef>
              <c:f>Sheet1!$A$4:$A$13</c:f>
              <c:numCache>
                <c:formatCode>General</c:formatCode>
                <c:ptCount val="10"/>
                <c:pt idx="0">
                  <c:v>0</c:v>
                </c:pt>
                <c:pt idx="1">
                  <c:v>0.33000000000000063</c:v>
                </c:pt>
                <c:pt idx="2">
                  <c:v>1</c:v>
                </c:pt>
                <c:pt idx="3">
                  <c:v>3</c:v>
                </c:pt>
                <c:pt idx="4">
                  <c:v>4.6863940488439555</c:v>
                </c:pt>
                <c:pt idx="5">
                  <c:v>4.6863940488439555</c:v>
                </c:pt>
                <c:pt idx="6">
                  <c:v>10</c:v>
                </c:pt>
                <c:pt idx="7">
                  <c:v>30</c:v>
                </c:pt>
                <c:pt idx="8">
                  <c:v>60</c:v>
                </c:pt>
                <c:pt idx="9">
                  <c:v>100</c:v>
                </c:pt>
              </c:numCache>
            </c:numRef>
          </c:xVal>
          <c:yVal>
            <c:numRef>
              <c:f>Sheet1!$D$4:$D$13</c:f>
              <c:numCache>
                <c:formatCode>General</c:formatCode>
                <c:ptCount val="10"/>
                <c:pt idx="0">
                  <c:v>0.46716242401681085</c:v>
                </c:pt>
                <c:pt idx="1">
                  <c:v>0.4808579555084353</c:v>
                </c:pt>
                <c:pt idx="2">
                  <c:v>0.50866403459749165</c:v>
                </c:pt>
                <c:pt idx="3">
                  <c:v>0.59166725575885049</c:v>
                </c:pt>
                <c:pt idx="4">
                  <c:v>0.66165532485954925</c:v>
                </c:pt>
                <c:pt idx="5">
                  <c:v>0.66165532485954925</c:v>
                </c:pt>
                <c:pt idx="6">
                  <c:v>0.88217852982360856</c:v>
                </c:pt>
                <c:pt idx="7">
                  <c:v>1.7122107414372076</c:v>
                </c:pt>
                <c:pt idx="8">
                  <c:v>2.9572590588576002</c:v>
                </c:pt>
                <c:pt idx="9">
                  <c:v>4.6173234820847924</c:v>
                </c:pt>
              </c:numCache>
            </c:numRef>
          </c:yVal>
          <c:smooth val="0"/>
          <c:extLst>
            <c:ext xmlns:c16="http://schemas.microsoft.com/office/drawing/2014/chart" uri="{C3380CC4-5D6E-409C-BE32-E72D297353CC}">
              <c16:uniqueId val="{00000002-918A-4B20-8B98-83DAA8C95C42}"/>
            </c:ext>
          </c:extLst>
        </c:ser>
        <c:ser>
          <c:idx val="3"/>
          <c:order val="3"/>
          <c:tx>
            <c:strRef>
              <c:f>Sheet1!$E$3</c:f>
              <c:strCache>
                <c:ptCount val="1"/>
                <c:pt idx="0">
                  <c:v>2nd model</c:v>
                </c:pt>
              </c:strCache>
            </c:strRef>
          </c:tx>
          <c:spPr>
            <a:ln w="59313">
              <a:solidFill>
                <a:srgbClr val="1B00BC"/>
              </a:solidFill>
              <a:prstDash val="solid"/>
            </a:ln>
          </c:spPr>
          <c:marker>
            <c:symbol val="none"/>
          </c:marker>
          <c:xVal>
            <c:numRef>
              <c:f>Sheet1!$A$4:$A$13</c:f>
              <c:numCache>
                <c:formatCode>General</c:formatCode>
                <c:ptCount val="10"/>
                <c:pt idx="0">
                  <c:v>0</c:v>
                </c:pt>
                <c:pt idx="1">
                  <c:v>0.33000000000000063</c:v>
                </c:pt>
                <c:pt idx="2">
                  <c:v>1</c:v>
                </c:pt>
                <c:pt idx="3">
                  <c:v>3</c:v>
                </c:pt>
                <c:pt idx="4">
                  <c:v>4.6863940488439555</c:v>
                </c:pt>
                <c:pt idx="5">
                  <c:v>4.6863940488439555</c:v>
                </c:pt>
                <c:pt idx="6">
                  <c:v>10</c:v>
                </c:pt>
                <c:pt idx="7">
                  <c:v>30</c:v>
                </c:pt>
                <c:pt idx="8">
                  <c:v>60</c:v>
                </c:pt>
                <c:pt idx="9">
                  <c:v>100</c:v>
                </c:pt>
              </c:numCache>
            </c:numRef>
          </c:xVal>
          <c:yVal>
            <c:numRef>
              <c:f>Sheet1!$E$4:$E$13</c:f>
              <c:numCache>
                <c:formatCode>General</c:formatCode>
                <c:ptCount val="10"/>
                <c:pt idx="0">
                  <c:v>4.0424776475904485E-2</c:v>
                </c:pt>
                <c:pt idx="1">
                  <c:v>0.13479874761950869</c:v>
                </c:pt>
                <c:pt idx="2">
                  <c:v>0.32640650721410008</c:v>
                </c:pt>
                <c:pt idx="3">
                  <c:v>0.89836996869048824</c:v>
                </c:pt>
                <c:pt idx="4">
                  <c:v>1.380647857485473</c:v>
                </c:pt>
                <c:pt idx="5">
                  <c:v>1.3806478574854737</c:v>
                </c:pt>
                <c:pt idx="6">
                  <c:v>1.5078947368421027</c:v>
                </c:pt>
                <c:pt idx="7">
                  <c:v>1.9868421052631589</c:v>
                </c:pt>
                <c:pt idx="8">
                  <c:v>2.7052631578947381</c:v>
                </c:pt>
                <c:pt idx="9">
                  <c:v>3.6631578947368442</c:v>
                </c:pt>
              </c:numCache>
            </c:numRef>
          </c:yVal>
          <c:smooth val="0"/>
          <c:extLst>
            <c:ext xmlns:c16="http://schemas.microsoft.com/office/drawing/2014/chart" uri="{C3380CC4-5D6E-409C-BE32-E72D297353CC}">
              <c16:uniqueId val="{00000003-918A-4B20-8B98-83DAA8C95C42}"/>
            </c:ext>
          </c:extLst>
        </c:ser>
        <c:dLbls>
          <c:showLegendKey val="0"/>
          <c:showVal val="0"/>
          <c:showCatName val="0"/>
          <c:showSerName val="0"/>
          <c:showPercent val="0"/>
          <c:showBubbleSize val="0"/>
        </c:dLbls>
        <c:axId val="93452544"/>
        <c:axId val="164082048"/>
      </c:scatterChart>
      <c:valAx>
        <c:axId val="93452544"/>
        <c:scaling>
          <c:orientation val="minMax"/>
          <c:max val="100"/>
        </c:scaling>
        <c:delete val="0"/>
        <c:axPos val="b"/>
        <c:title>
          <c:tx>
            <c:rich>
              <a:bodyPr/>
              <a:lstStyle/>
              <a:p>
                <a:pPr>
                  <a:defRPr sz="2491" b="0" i="0" u="none" strike="noStrike" baseline="0">
                    <a:solidFill>
                      <a:srgbClr val="000000"/>
                    </a:solidFill>
                    <a:latin typeface="Times New Roman"/>
                    <a:ea typeface="Times New Roman"/>
                    <a:cs typeface="Times New Roman"/>
                  </a:defRPr>
                </a:pPr>
                <a:r>
                  <a:rPr lang="en-US"/>
                  <a:t>Time (min)</a:t>
                </a:r>
              </a:p>
            </c:rich>
          </c:tx>
          <c:layout>
            <c:manualLayout>
              <c:xMode val="edge"/>
              <c:yMode val="edge"/>
              <c:x val="0.47511315327246878"/>
              <c:y val="0.87707628126193449"/>
            </c:manualLayout>
          </c:layout>
          <c:overlay val="0"/>
          <c:spPr>
            <a:noFill/>
            <a:ln w="39542">
              <a:noFill/>
            </a:ln>
          </c:spPr>
        </c:title>
        <c:numFmt formatCode="General" sourceLinked="1"/>
        <c:majorTickMark val="out"/>
        <c:minorTickMark val="cross"/>
        <c:tickLblPos val="nextTo"/>
        <c:spPr>
          <a:ln w="4943">
            <a:solidFill>
              <a:srgbClr val="000000"/>
            </a:solidFill>
            <a:prstDash val="solid"/>
          </a:ln>
        </c:spPr>
        <c:txPr>
          <a:bodyPr rot="0" vert="horz"/>
          <a:lstStyle/>
          <a:p>
            <a:pPr>
              <a:defRPr sz="2491" b="0" i="0" u="none" strike="noStrike" baseline="0">
                <a:solidFill>
                  <a:srgbClr val="000000"/>
                </a:solidFill>
                <a:latin typeface="Times New Roman"/>
                <a:ea typeface="Times New Roman"/>
                <a:cs typeface="Times New Roman"/>
              </a:defRPr>
            </a:pPr>
            <a:endParaRPr lang="en-US"/>
          </a:p>
        </c:txPr>
        <c:crossAx val="164082048"/>
        <c:crosses val="autoZero"/>
        <c:crossBetween val="midCat"/>
      </c:valAx>
      <c:valAx>
        <c:axId val="164082048"/>
        <c:scaling>
          <c:orientation val="minMax"/>
          <c:max val="4"/>
          <c:min val="0"/>
        </c:scaling>
        <c:delete val="0"/>
        <c:axPos val="l"/>
        <c:title>
          <c:tx>
            <c:rich>
              <a:bodyPr/>
              <a:lstStyle/>
              <a:p>
                <a:pPr>
                  <a:defRPr sz="2491" b="0" i="0" u="none" strike="noStrike" baseline="0">
                    <a:solidFill>
                      <a:srgbClr val="000000"/>
                    </a:solidFill>
                    <a:latin typeface="Times New Roman"/>
                    <a:ea typeface="Times New Roman"/>
                    <a:cs typeface="Times New Roman"/>
                  </a:defRPr>
                </a:pPr>
                <a:r>
                  <a:rPr lang="en-US"/>
                  <a:t>pC*</a:t>
                </a:r>
              </a:p>
            </c:rich>
          </c:tx>
          <c:layout>
            <c:manualLayout>
              <c:xMode val="edge"/>
              <c:yMode val="edge"/>
              <c:x val="3.1674147016183249E-2"/>
              <c:y val="0.34219252794630828"/>
            </c:manualLayout>
          </c:layout>
          <c:overlay val="0"/>
          <c:spPr>
            <a:noFill/>
            <a:ln w="39542">
              <a:noFill/>
            </a:ln>
          </c:spPr>
        </c:title>
        <c:numFmt formatCode="General" sourceLinked="1"/>
        <c:majorTickMark val="out"/>
        <c:minorTickMark val="none"/>
        <c:tickLblPos val="nextTo"/>
        <c:spPr>
          <a:ln w="4943">
            <a:solidFill>
              <a:srgbClr val="000000"/>
            </a:solidFill>
            <a:prstDash val="solid"/>
          </a:ln>
        </c:spPr>
        <c:txPr>
          <a:bodyPr rot="0" vert="horz"/>
          <a:lstStyle/>
          <a:p>
            <a:pPr>
              <a:defRPr sz="2491" b="0" i="0" u="none" strike="noStrike" baseline="0">
                <a:solidFill>
                  <a:srgbClr val="000000"/>
                </a:solidFill>
                <a:latin typeface="Times New Roman"/>
                <a:ea typeface="Times New Roman"/>
                <a:cs typeface="Times New Roman"/>
              </a:defRPr>
            </a:pPr>
            <a:endParaRPr lang="en-US"/>
          </a:p>
        </c:txPr>
        <c:crossAx val="93452544"/>
        <c:crosses val="autoZero"/>
        <c:crossBetween val="midCat"/>
      </c:valAx>
      <c:spPr>
        <a:noFill/>
        <a:ln w="19771">
          <a:solidFill>
            <a:srgbClr val="808080"/>
          </a:solidFill>
          <a:prstDash val="solid"/>
        </a:ln>
      </c:spPr>
    </c:plotArea>
    <c:legend>
      <c:legendPos val="r"/>
      <c:layout>
        <c:manualLayout>
          <c:xMode val="edge"/>
          <c:yMode val="edge"/>
          <c:x val="0.50904977321944134"/>
          <c:y val="0.37209313660469384"/>
          <c:w val="0.45022618804122116"/>
          <c:h val="0.29235864437298292"/>
        </c:manualLayout>
      </c:layout>
      <c:overlay val="0"/>
      <c:spPr>
        <a:noFill/>
        <a:ln w="39542">
          <a:noFill/>
        </a:ln>
      </c:spPr>
      <c:txPr>
        <a:bodyPr/>
        <a:lstStyle/>
        <a:p>
          <a:pPr>
            <a:defRPr sz="2288" b="0" i="0" u="none" strike="noStrike" baseline="0">
              <a:solidFill>
                <a:srgbClr val="000000"/>
              </a:solidFill>
              <a:latin typeface="Times New Roman"/>
              <a:ea typeface="Times New Roman"/>
              <a:cs typeface="Times New Roman"/>
            </a:defRPr>
          </a:pPr>
          <a:endParaRPr lang="en-US"/>
        </a:p>
      </c:txPr>
    </c:legend>
    <c:plotVisOnly val="1"/>
    <c:dispBlanksAs val="gap"/>
    <c:showDLblsOverMax val="0"/>
  </c:chart>
  <c:spPr>
    <a:noFill/>
    <a:ln>
      <a:noFill/>
    </a:ln>
  </c:spPr>
  <c:txPr>
    <a:bodyPr/>
    <a:lstStyle/>
    <a:p>
      <a:pPr>
        <a:defRPr sz="2257" b="0" i="0" u="none" strike="noStrike" baseline="0">
          <a:solidFill>
            <a:srgbClr val="000000"/>
          </a:solidFill>
          <a:latin typeface="Times New Roman"/>
          <a:ea typeface="Times New Roman"/>
          <a:cs typeface="Times New Roman"/>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defRPr>
            </a:lvl1pPr>
          </a:lstStyle>
          <a:p>
            <a:endParaRPr lang="en-US"/>
          </a:p>
        </p:txBody>
      </p:sp>
      <p:sp>
        <p:nvSpPr>
          <p:cNvPr id="64515"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endParaRPr lang="en-US"/>
          </a:p>
        </p:txBody>
      </p:sp>
      <p:sp>
        <p:nvSpPr>
          <p:cNvPr id="64516"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defRPr>
            </a:lvl1pPr>
          </a:lstStyle>
          <a:p>
            <a:endParaRPr lang="en-US"/>
          </a:p>
        </p:txBody>
      </p:sp>
      <p:sp>
        <p:nvSpPr>
          <p:cNvPr id="64517"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charset="0"/>
              </a:defRPr>
            </a:lvl1pPr>
          </a:lstStyle>
          <a:p>
            <a:fld id="{B5F587ED-BA6E-47C8-8595-F129B083A9B0}" type="slidenum">
              <a:rPr lang="en-US"/>
              <a:pPr/>
              <a:t>‹#›</a:t>
            </a:fld>
            <a:endParaRPr lang="en-US"/>
          </a:p>
        </p:txBody>
      </p:sp>
    </p:spTree>
    <p:extLst>
      <p:ext uri="{BB962C8B-B14F-4D97-AF65-F5344CB8AC3E}">
        <p14:creationId xmlns:p14="http://schemas.microsoft.com/office/powerpoint/2010/main" val="6677478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defRPr>
            </a:lvl1pPr>
          </a:lstStyle>
          <a:p>
            <a:endParaRPr lang="en-US"/>
          </a:p>
        </p:txBody>
      </p:sp>
      <p:sp>
        <p:nvSpPr>
          <p:cNvPr id="2765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endParaRPr lang="en-US"/>
          </a:p>
        </p:txBody>
      </p:sp>
      <p:sp>
        <p:nvSpPr>
          <p:cNvPr id="2765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2765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65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defRPr>
            </a:lvl1pPr>
          </a:lstStyle>
          <a:p>
            <a:endParaRPr lang="en-US"/>
          </a:p>
        </p:txBody>
      </p:sp>
      <p:sp>
        <p:nvSpPr>
          <p:cNvPr id="2765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charset="0"/>
              </a:defRPr>
            </a:lvl1pPr>
          </a:lstStyle>
          <a:p>
            <a:fld id="{5046825D-39B6-4240-A9AF-FAF0EE688E71}" type="slidenum">
              <a:rPr lang="en-US"/>
              <a:pPr/>
              <a:t>‹#›</a:t>
            </a:fld>
            <a:endParaRPr lang="en-US"/>
          </a:p>
        </p:txBody>
      </p:sp>
    </p:spTree>
    <p:extLst>
      <p:ext uri="{BB962C8B-B14F-4D97-AF65-F5344CB8AC3E}">
        <p14:creationId xmlns:p14="http://schemas.microsoft.com/office/powerpoint/2010/main" val="16663507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confluence.cornell.edu/display/AGUACLARA/ap882"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confluence.cornell.edu/display/AGUACLARA/lg494" TargetMode="External"/><Relationship Id="rId5" Type="http://schemas.openxmlformats.org/officeDocument/2006/relationships/hyperlink" Target="https://confluence.cornell.edu/display/AGUACLARA/wc542" TargetMode="External"/><Relationship Id="rId4" Type="http://schemas.openxmlformats.org/officeDocument/2006/relationships/hyperlink" Target="https://confluence.cornell.edu/display/AGUACLARA/dfg42"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www.cdc.gov/healthywater/burden/current-data.html"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onfluence.cornell.edu/display/AGUACLARA/ap882"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confluence.cornell.edu/display/AGUACLARA/lg494" TargetMode="External"/><Relationship Id="rId5" Type="http://schemas.openxmlformats.org/officeDocument/2006/relationships/hyperlink" Target="https://confluence.cornell.edu/display/AGUACLARA/wc542" TargetMode="External"/><Relationship Id="rId4" Type="http://schemas.openxmlformats.org/officeDocument/2006/relationships/hyperlink" Target="https://confluence.cornell.edu/display/AGUACLARA/dfg42"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confluence.cornell.edu/display/AGUACLARA/ap882"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confluence.cornell.edu/display/AGUACLARA/lg494" TargetMode="External"/><Relationship Id="rId5" Type="http://schemas.openxmlformats.org/officeDocument/2006/relationships/hyperlink" Target="https://confluence.cornell.edu/display/AGUACLARA/wc542" TargetMode="External"/><Relationship Id="rId4" Type="http://schemas.openxmlformats.org/officeDocument/2006/relationships/hyperlink" Target="https://confluence.cornell.edu/display/AGUACLARA/dfg42"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confluence.cornell.edu/display/AGUACLARA/ap882"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confluence.cornell.edu/display/AGUACLARA/lg494" TargetMode="External"/><Relationship Id="rId5" Type="http://schemas.openxmlformats.org/officeDocument/2006/relationships/hyperlink" Target="https://confluence.cornell.edu/display/AGUACLARA/wc542" TargetMode="External"/><Relationship Id="rId4" Type="http://schemas.openxmlformats.org/officeDocument/2006/relationships/hyperlink" Target="https://confluence.cornell.edu/display/AGUACLARA/dfg42"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431691-5FEF-4F1F-89A1-3958EC452CB0}" type="slidenum">
              <a:rPr lang="en-US"/>
              <a:pPr/>
              <a:t>1</a:t>
            </a:fld>
            <a:endParaRPr lang="en-US"/>
          </a:p>
        </p:txBody>
      </p:sp>
      <p:sp>
        <p:nvSpPr>
          <p:cNvPr id="65538" name="Rectangle 2"/>
          <p:cNvSpPr>
            <a:spLocks noGrp="1" noRot="1" noChangeAspect="1" noChangeArrowheads="1" noTextEdit="1"/>
          </p:cNvSpPr>
          <p:nvPr>
            <p:ph type="sldImg"/>
          </p:nvPr>
        </p:nvSpPr>
        <p:spPr>
          <a:xfrm>
            <a:off x="457200" y="720725"/>
            <a:ext cx="6400800" cy="3600450"/>
          </a:xfrm>
          <a:ln/>
        </p:spPr>
      </p:sp>
      <p:sp>
        <p:nvSpPr>
          <p:cNvPr id="6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4" name="Shape 164"/>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indent="483306">
              <a:spcBef>
                <a:spcPts val="0"/>
              </a:spcBef>
              <a:spcAft>
                <a:spcPts val="1057"/>
              </a:spcAft>
            </a:pPr>
            <a:r>
              <a:rPr lang="es-HN" dirty="0">
                <a:solidFill>
                  <a:schemeClr val="dk1"/>
                </a:solidFill>
              </a:rPr>
              <a:t>Cross-</a:t>
            </a:r>
            <a:r>
              <a:rPr lang="es-HN" dirty="0" err="1">
                <a:solidFill>
                  <a:schemeClr val="dk1"/>
                </a:solidFill>
              </a:rPr>
              <a:t>contamination</a:t>
            </a:r>
            <a:r>
              <a:rPr lang="es-HN" dirty="0">
                <a:solidFill>
                  <a:schemeClr val="dk1"/>
                </a:solidFill>
              </a:rPr>
              <a:t> </a:t>
            </a:r>
            <a:r>
              <a:rPr lang="es-HN" dirty="0" err="1">
                <a:solidFill>
                  <a:schemeClr val="dk1"/>
                </a:solidFill>
              </a:rPr>
              <a:t>takes</a:t>
            </a:r>
            <a:r>
              <a:rPr lang="es-HN" dirty="0">
                <a:solidFill>
                  <a:schemeClr val="dk1"/>
                </a:solidFill>
              </a:rPr>
              <a:t> place </a:t>
            </a:r>
            <a:r>
              <a:rPr lang="es-HN" dirty="0" err="1">
                <a:solidFill>
                  <a:schemeClr val="dk1"/>
                </a:solidFill>
              </a:rPr>
              <a:t>when</a:t>
            </a:r>
            <a:r>
              <a:rPr lang="es-HN" dirty="0">
                <a:solidFill>
                  <a:schemeClr val="dk1"/>
                </a:solidFill>
              </a:rPr>
              <a:t> a </a:t>
            </a:r>
            <a:r>
              <a:rPr lang="es-HN" dirty="0" err="1">
                <a:solidFill>
                  <a:schemeClr val="dk1"/>
                </a:solidFill>
              </a:rPr>
              <a:t>negative</a:t>
            </a:r>
            <a:r>
              <a:rPr lang="es-HN" dirty="0">
                <a:solidFill>
                  <a:schemeClr val="dk1"/>
                </a:solidFill>
              </a:rPr>
              <a:t> </a:t>
            </a:r>
            <a:r>
              <a:rPr lang="es-HN" dirty="0" err="1">
                <a:solidFill>
                  <a:schemeClr val="dk1"/>
                </a:solidFill>
              </a:rPr>
              <a:t>pressure</a:t>
            </a:r>
            <a:r>
              <a:rPr lang="es-HN" dirty="0">
                <a:solidFill>
                  <a:schemeClr val="dk1"/>
                </a:solidFill>
              </a:rPr>
              <a:t> </a:t>
            </a:r>
            <a:r>
              <a:rPr lang="es-HN" dirty="0" err="1">
                <a:solidFill>
                  <a:schemeClr val="dk1"/>
                </a:solidFill>
              </a:rPr>
              <a:t>is</a:t>
            </a:r>
            <a:r>
              <a:rPr lang="es-HN" dirty="0">
                <a:solidFill>
                  <a:schemeClr val="dk1"/>
                </a:solidFill>
              </a:rPr>
              <a:t> be </a:t>
            </a:r>
            <a:r>
              <a:rPr lang="es-HN" dirty="0" err="1">
                <a:solidFill>
                  <a:schemeClr val="dk1"/>
                </a:solidFill>
              </a:rPr>
              <a:t>generated</a:t>
            </a:r>
            <a:r>
              <a:rPr lang="es-HN" dirty="0">
                <a:solidFill>
                  <a:schemeClr val="dk1"/>
                </a:solidFill>
              </a:rPr>
              <a:t> in a </a:t>
            </a:r>
            <a:r>
              <a:rPr lang="es-HN" dirty="0" err="1">
                <a:solidFill>
                  <a:schemeClr val="dk1"/>
                </a:solidFill>
              </a:rPr>
              <a:t>distribution</a:t>
            </a:r>
            <a:r>
              <a:rPr lang="es-HN" dirty="0">
                <a:solidFill>
                  <a:schemeClr val="dk1"/>
                </a:solidFill>
              </a:rPr>
              <a:t> pipeline. </a:t>
            </a:r>
            <a:r>
              <a:rPr lang="es-HN" dirty="0" err="1">
                <a:solidFill>
                  <a:schemeClr val="dk1"/>
                </a:solidFill>
              </a:rPr>
              <a:t>These</a:t>
            </a:r>
            <a:r>
              <a:rPr lang="es-HN" dirty="0">
                <a:solidFill>
                  <a:schemeClr val="dk1"/>
                </a:solidFill>
              </a:rPr>
              <a:t> </a:t>
            </a:r>
            <a:r>
              <a:rPr lang="es-HN" dirty="0" err="1">
                <a:solidFill>
                  <a:schemeClr val="dk1"/>
                </a:solidFill>
              </a:rPr>
              <a:t>pressures</a:t>
            </a:r>
            <a:r>
              <a:rPr lang="es-HN" dirty="0">
                <a:solidFill>
                  <a:schemeClr val="dk1"/>
                </a:solidFill>
              </a:rPr>
              <a:t> </a:t>
            </a:r>
            <a:r>
              <a:rPr lang="es-HN" dirty="0" err="1">
                <a:solidFill>
                  <a:schemeClr val="dk1"/>
                </a:solidFill>
              </a:rPr>
              <a:t>may</a:t>
            </a:r>
            <a:r>
              <a:rPr lang="es-HN" dirty="0">
                <a:solidFill>
                  <a:schemeClr val="dk1"/>
                </a:solidFill>
              </a:rPr>
              <a:t> be </a:t>
            </a:r>
            <a:r>
              <a:rPr lang="es-HN" dirty="0" err="1">
                <a:solidFill>
                  <a:schemeClr val="dk1"/>
                </a:solidFill>
              </a:rPr>
              <a:t>generated</a:t>
            </a:r>
            <a:r>
              <a:rPr lang="es-HN" dirty="0">
                <a:solidFill>
                  <a:schemeClr val="dk1"/>
                </a:solidFill>
              </a:rPr>
              <a:t> </a:t>
            </a:r>
            <a:r>
              <a:rPr lang="es-HN" dirty="0" err="1">
                <a:solidFill>
                  <a:schemeClr val="dk1"/>
                </a:solidFill>
              </a:rPr>
              <a:t>by</a:t>
            </a:r>
            <a:r>
              <a:rPr lang="es-HN" dirty="0">
                <a:solidFill>
                  <a:schemeClr val="dk1"/>
                </a:solidFill>
              </a:rPr>
              <a:t> </a:t>
            </a:r>
            <a:r>
              <a:rPr lang="es-HN" dirty="0" err="1">
                <a:solidFill>
                  <a:schemeClr val="dk1"/>
                </a:solidFill>
              </a:rPr>
              <a:t>events</a:t>
            </a:r>
            <a:r>
              <a:rPr lang="es-HN" dirty="0">
                <a:solidFill>
                  <a:schemeClr val="dk1"/>
                </a:solidFill>
              </a:rPr>
              <a:t> </a:t>
            </a:r>
            <a:r>
              <a:rPr lang="es-HN" dirty="0" err="1">
                <a:solidFill>
                  <a:schemeClr val="dk1"/>
                </a:solidFill>
              </a:rPr>
              <a:t>that</a:t>
            </a:r>
            <a:r>
              <a:rPr lang="es-HN" dirty="0">
                <a:solidFill>
                  <a:schemeClr val="dk1"/>
                </a:solidFill>
              </a:rPr>
              <a:t> </a:t>
            </a:r>
            <a:r>
              <a:rPr lang="es-HN" dirty="0" err="1">
                <a:solidFill>
                  <a:schemeClr val="dk1"/>
                </a:solidFill>
              </a:rPr>
              <a:t>were</a:t>
            </a:r>
            <a:r>
              <a:rPr lang="es-HN" dirty="0">
                <a:solidFill>
                  <a:schemeClr val="dk1"/>
                </a:solidFill>
              </a:rPr>
              <a:t> </a:t>
            </a:r>
            <a:r>
              <a:rPr lang="es-HN" dirty="0" err="1">
                <a:solidFill>
                  <a:schemeClr val="dk1"/>
                </a:solidFill>
              </a:rPr>
              <a:t>described</a:t>
            </a:r>
            <a:r>
              <a:rPr lang="es-HN" dirty="0">
                <a:solidFill>
                  <a:schemeClr val="dk1"/>
                </a:solidFill>
              </a:rPr>
              <a:t> </a:t>
            </a:r>
            <a:r>
              <a:rPr lang="es-HN" dirty="0" err="1">
                <a:solidFill>
                  <a:schemeClr val="dk1"/>
                </a:solidFill>
              </a:rPr>
              <a:t>earlier</a:t>
            </a:r>
            <a:r>
              <a:rPr lang="es-HN" dirty="0">
                <a:solidFill>
                  <a:schemeClr val="dk1"/>
                </a:solidFill>
              </a:rPr>
              <a:t> </a:t>
            </a:r>
            <a:r>
              <a:rPr lang="es-HN" dirty="0" err="1">
                <a:solidFill>
                  <a:schemeClr val="dk1"/>
                </a:solidFill>
              </a:rPr>
              <a:t>including</a:t>
            </a:r>
            <a:r>
              <a:rPr lang="es-HN" dirty="0">
                <a:solidFill>
                  <a:schemeClr val="dk1"/>
                </a:solidFill>
              </a:rPr>
              <a:t>,  pipeline </a:t>
            </a:r>
            <a:r>
              <a:rPr lang="es-HN" dirty="0" err="1">
                <a:solidFill>
                  <a:schemeClr val="dk1"/>
                </a:solidFill>
              </a:rPr>
              <a:t>transients</a:t>
            </a:r>
            <a:r>
              <a:rPr lang="es-HN" dirty="0">
                <a:solidFill>
                  <a:schemeClr val="dk1"/>
                </a:solidFill>
              </a:rPr>
              <a:t>, </a:t>
            </a:r>
            <a:r>
              <a:rPr lang="es-HN" dirty="0" err="1">
                <a:solidFill>
                  <a:schemeClr val="dk1"/>
                </a:solidFill>
              </a:rPr>
              <a:t>private</a:t>
            </a:r>
            <a:r>
              <a:rPr lang="es-HN" dirty="0">
                <a:solidFill>
                  <a:schemeClr val="dk1"/>
                </a:solidFill>
              </a:rPr>
              <a:t> </a:t>
            </a:r>
            <a:r>
              <a:rPr lang="es-HN" dirty="0" err="1">
                <a:solidFill>
                  <a:schemeClr val="dk1"/>
                </a:solidFill>
              </a:rPr>
              <a:t>pumps</a:t>
            </a:r>
            <a:r>
              <a:rPr lang="es-HN" dirty="0">
                <a:solidFill>
                  <a:schemeClr val="dk1"/>
                </a:solidFill>
              </a:rPr>
              <a:t> </a:t>
            </a:r>
            <a:r>
              <a:rPr lang="es-HN" dirty="0" err="1">
                <a:solidFill>
                  <a:schemeClr val="dk1"/>
                </a:solidFill>
              </a:rPr>
              <a:t>or</a:t>
            </a:r>
            <a:r>
              <a:rPr lang="es-HN" dirty="0">
                <a:solidFill>
                  <a:schemeClr val="dk1"/>
                </a:solidFill>
              </a:rPr>
              <a:t> </a:t>
            </a:r>
            <a:r>
              <a:rPr lang="es-HN" dirty="0" err="1">
                <a:solidFill>
                  <a:schemeClr val="dk1"/>
                </a:solidFill>
              </a:rPr>
              <a:t>elevation</a:t>
            </a:r>
            <a:r>
              <a:rPr lang="es-HN" dirty="0">
                <a:solidFill>
                  <a:schemeClr val="dk1"/>
                </a:solidFill>
              </a:rPr>
              <a:t> </a:t>
            </a:r>
            <a:r>
              <a:rPr lang="es-HN" dirty="0" err="1">
                <a:solidFill>
                  <a:schemeClr val="dk1"/>
                </a:solidFill>
              </a:rPr>
              <a:t>differences</a:t>
            </a:r>
            <a:r>
              <a:rPr lang="es-HN" dirty="0">
                <a:solidFill>
                  <a:schemeClr val="dk1"/>
                </a:solidFill>
              </a:rPr>
              <a:t>. </a:t>
            </a:r>
            <a:r>
              <a:rPr lang="es-HN" dirty="0" err="1">
                <a:solidFill>
                  <a:schemeClr val="dk1"/>
                </a:solidFill>
              </a:rPr>
              <a:t>This</a:t>
            </a:r>
            <a:r>
              <a:rPr lang="es-HN" dirty="0">
                <a:solidFill>
                  <a:schemeClr val="dk1"/>
                </a:solidFill>
              </a:rPr>
              <a:t> </a:t>
            </a:r>
            <a:r>
              <a:rPr lang="es-HN" dirty="0" err="1">
                <a:solidFill>
                  <a:schemeClr val="dk1"/>
                </a:solidFill>
              </a:rPr>
              <a:t>is</a:t>
            </a:r>
            <a:r>
              <a:rPr lang="es-HN" dirty="0">
                <a:solidFill>
                  <a:schemeClr val="dk1"/>
                </a:solidFill>
              </a:rPr>
              <a:t> a </a:t>
            </a:r>
            <a:r>
              <a:rPr lang="es-HN" dirty="0" err="1">
                <a:solidFill>
                  <a:schemeClr val="dk1"/>
                </a:solidFill>
              </a:rPr>
              <a:t>fairly</a:t>
            </a:r>
            <a:r>
              <a:rPr lang="es-HN" dirty="0">
                <a:solidFill>
                  <a:schemeClr val="dk1"/>
                </a:solidFill>
              </a:rPr>
              <a:t> simple </a:t>
            </a:r>
            <a:r>
              <a:rPr lang="es-HN" dirty="0" err="1">
                <a:solidFill>
                  <a:schemeClr val="dk1"/>
                </a:solidFill>
              </a:rPr>
              <a:t>mechanism</a:t>
            </a:r>
            <a:r>
              <a:rPr lang="es-HN" dirty="0">
                <a:solidFill>
                  <a:schemeClr val="dk1"/>
                </a:solidFill>
              </a:rPr>
              <a:t> </a:t>
            </a:r>
            <a:r>
              <a:rPr lang="es-HN" dirty="0" err="1">
                <a:solidFill>
                  <a:schemeClr val="dk1"/>
                </a:solidFill>
              </a:rPr>
              <a:t>to</a:t>
            </a:r>
            <a:r>
              <a:rPr lang="es-HN" dirty="0">
                <a:solidFill>
                  <a:schemeClr val="dk1"/>
                </a:solidFill>
              </a:rPr>
              <a:t> </a:t>
            </a:r>
            <a:r>
              <a:rPr lang="es-HN" dirty="0" err="1">
                <a:solidFill>
                  <a:schemeClr val="dk1"/>
                </a:solidFill>
              </a:rPr>
              <a:t>prevent</a:t>
            </a:r>
            <a:r>
              <a:rPr lang="es-HN" dirty="0">
                <a:solidFill>
                  <a:schemeClr val="dk1"/>
                </a:solidFill>
              </a:rPr>
              <a:t> in </a:t>
            </a:r>
            <a:r>
              <a:rPr lang="es-HN" dirty="0" err="1">
                <a:solidFill>
                  <a:schemeClr val="dk1"/>
                </a:solidFill>
              </a:rPr>
              <a:t>practice</a:t>
            </a:r>
            <a:r>
              <a:rPr lang="es-HN" dirty="0">
                <a:solidFill>
                  <a:schemeClr val="dk1"/>
                </a:solidFill>
              </a:rPr>
              <a:t> </a:t>
            </a:r>
            <a:r>
              <a:rPr lang="es-HN" dirty="0" err="1">
                <a:solidFill>
                  <a:schemeClr val="dk1"/>
                </a:solidFill>
              </a:rPr>
              <a:t>through</a:t>
            </a:r>
            <a:r>
              <a:rPr lang="es-HN" dirty="0">
                <a:solidFill>
                  <a:schemeClr val="dk1"/>
                </a:solidFill>
              </a:rPr>
              <a:t> </a:t>
            </a:r>
            <a:r>
              <a:rPr lang="es-HN" dirty="0" err="1">
                <a:solidFill>
                  <a:schemeClr val="dk1"/>
                </a:solidFill>
              </a:rPr>
              <a:t>proper</a:t>
            </a:r>
            <a:r>
              <a:rPr lang="es-HN" dirty="0">
                <a:solidFill>
                  <a:schemeClr val="dk1"/>
                </a:solidFill>
              </a:rPr>
              <a:t> </a:t>
            </a:r>
            <a:r>
              <a:rPr lang="es-HN" dirty="0" err="1">
                <a:solidFill>
                  <a:schemeClr val="dk1"/>
                </a:solidFill>
              </a:rPr>
              <a:t>operator</a:t>
            </a:r>
            <a:r>
              <a:rPr lang="es-HN" dirty="0">
                <a:solidFill>
                  <a:schemeClr val="dk1"/>
                </a:solidFill>
              </a:rPr>
              <a:t> training, </a:t>
            </a:r>
            <a:r>
              <a:rPr lang="es-HN" dirty="0" err="1">
                <a:solidFill>
                  <a:schemeClr val="dk1"/>
                </a:solidFill>
              </a:rPr>
              <a:t>prohibition</a:t>
            </a:r>
            <a:r>
              <a:rPr lang="es-HN" dirty="0">
                <a:solidFill>
                  <a:schemeClr val="dk1"/>
                </a:solidFill>
              </a:rPr>
              <a:t> of personal </a:t>
            </a:r>
            <a:r>
              <a:rPr lang="es-HN" dirty="0" err="1">
                <a:solidFill>
                  <a:schemeClr val="dk1"/>
                </a:solidFill>
              </a:rPr>
              <a:t>pumps</a:t>
            </a:r>
            <a:r>
              <a:rPr lang="es-HN" dirty="0">
                <a:solidFill>
                  <a:schemeClr val="dk1"/>
                </a:solidFill>
              </a:rPr>
              <a:t>, and </a:t>
            </a:r>
            <a:r>
              <a:rPr lang="es-HN" dirty="0" err="1">
                <a:solidFill>
                  <a:schemeClr val="dk1"/>
                </a:solidFill>
              </a:rPr>
              <a:t>the</a:t>
            </a:r>
            <a:r>
              <a:rPr lang="es-HN" dirty="0">
                <a:solidFill>
                  <a:schemeClr val="dk1"/>
                </a:solidFill>
              </a:rPr>
              <a:t> use of </a:t>
            </a:r>
            <a:r>
              <a:rPr lang="es-HN" dirty="0" err="1">
                <a:solidFill>
                  <a:schemeClr val="dk1"/>
                </a:solidFill>
              </a:rPr>
              <a:t>float</a:t>
            </a:r>
            <a:r>
              <a:rPr lang="es-HN" dirty="0">
                <a:solidFill>
                  <a:schemeClr val="dk1"/>
                </a:solidFill>
              </a:rPr>
              <a:t> </a:t>
            </a:r>
            <a:r>
              <a:rPr lang="es-HN" dirty="0" err="1">
                <a:solidFill>
                  <a:schemeClr val="dk1"/>
                </a:solidFill>
              </a:rPr>
              <a:t>valves</a:t>
            </a:r>
            <a:r>
              <a:rPr lang="es-HN" dirty="0">
                <a:solidFill>
                  <a:schemeClr val="dk1"/>
                </a:solidFill>
              </a:rPr>
              <a:t> </a:t>
            </a:r>
            <a:r>
              <a:rPr lang="es-HN" dirty="0" err="1">
                <a:solidFill>
                  <a:schemeClr val="dk1"/>
                </a:solidFill>
              </a:rPr>
              <a:t>or</a:t>
            </a:r>
            <a:r>
              <a:rPr lang="es-HN" dirty="0">
                <a:solidFill>
                  <a:schemeClr val="dk1"/>
                </a:solidFill>
              </a:rPr>
              <a:t> </a:t>
            </a:r>
            <a:r>
              <a:rPr lang="es-HN" dirty="0" err="1">
                <a:solidFill>
                  <a:schemeClr val="dk1"/>
                </a:solidFill>
              </a:rPr>
              <a:t>check</a:t>
            </a:r>
            <a:r>
              <a:rPr lang="es-HN" dirty="0">
                <a:solidFill>
                  <a:schemeClr val="dk1"/>
                </a:solidFill>
              </a:rPr>
              <a:t> </a:t>
            </a:r>
            <a:r>
              <a:rPr lang="es-HN" dirty="0" err="1">
                <a:solidFill>
                  <a:schemeClr val="dk1"/>
                </a:solidFill>
              </a:rPr>
              <a:t>valves</a:t>
            </a:r>
            <a:r>
              <a:rPr lang="es-HN" dirty="0">
                <a:solidFill>
                  <a:schemeClr val="dk1"/>
                </a:solidFill>
              </a:rPr>
              <a:t> </a:t>
            </a:r>
            <a:r>
              <a:rPr lang="es-HN" dirty="0" err="1">
                <a:solidFill>
                  <a:schemeClr val="dk1"/>
                </a:solidFill>
              </a:rPr>
              <a:t>on</a:t>
            </a:r>
            <a:r>
              <a:rPr lang="es-HN" dirty="0">
                <a:solidFill>
                  <a:schemeClr val="dk1"/>
                </a:solidFill>
              </a:rPr>
              <a:t> </a:t>
            </a:r>
            <a:r>
              <a:rPr lang="es-HN" dirty="0" err="1">
                <a:solidFill>
                  <a:schemeClr val="dk1"/>
                </a:solidFill>
              </a:rPr>
              <a:t>household</a:t>
            </a:r>
            <a:r>
              <a:rPr lang="es-HN" dirty="0">
                <a:solidFill>
                  <a:schemeClr val="dk1"/>
                </a:solidFill>
              </a:rPr>
              <a:t> </a:t>
            </a:r>
            <a:r>
              <a:rPr lang="es-HN" dirty="0" err="1">
                <a:solidFill>
                  <a:schemeClr val="dk1"/>
                </a:solidFill>
              </a:rPr>
              <a:t>storage</a:t>
            </a:r>
            <a:r>
              <a:rPr lang="es-HN" dirty="0">
                <a:solidFill>
                  <a:schemeClr val="dk1"/>
                </a:solidFill>
              </a:rPr>
              <a:t> </a:t>
            </a:r>
            <a:r>
              <a:rPr lang="es-HN" dirty="0" err="1">
                <a:solidFill>
                  <a:schemeClr val="dk1"/>
                </a:solidFill>
              </a:rPr>
              <a:t>units</a:t>
            </a:r>
            <a:r>
              <a:rPr lang="es-HN" dirty="0">
                <a:solidFill>
                  <a:schemeClr val="dk1"/>
                </a:solidFill>
              </a:rPr>
              <a:t>. </a:t>
            </a:r>
          </a:p>
          <a:p>
            <a:pPr marL="0" marR="0" lvl="0" indent="483306" algn="l" defTabSz="914400" rtl="0" eaLnBrk="1" fontAlgn="base" latinLnBrk="0" hangingPunct="1">
              <a:lnSpc>
                <a:spcPct val="100000"/>
              </a:lnSpc>
              <a:spcBef>
                <a:spcPts val="0"/>
              </a:spcBef>
              <a:spcAft>
                <a:spcPts val="1057"/>
              </a:spcAft>
              <a:buClr>
                <a:schemeClr val="dk1"/>
              </a:buClr>
              <a:buSzTx/>
              <a:buFontTx/>
              <a:buNone/>
              <a:tabLst/>
              <a:defRPr/>
            </a:pPr>
            <a:endParaRPr lang="en-US" sz="1200" b="1" dirty="0"/>
          </a:p>
          <a:p>
            <a:pPr>
              <a:spcBef>
                <a:spcPts val="0"/>
              </a:spcBef>
            </a:pPr>
            <a:r>
              <a:rPr lang="it-IT" sz="1200" b="0" i="0" u="none" strike="noStrike" kern="1200" dirty="0">
                <a:solidFill>
                  <a:schemeClr val="tx1"/>
                </a:solidFill>
                <a:effectLst/>
                <a:latin typeface="Arial" charset="0"/>
                <a:ea typeface="+mn-ea"/>
                <a:cs typeface="+mn-cs"/>
                <a:hlinkClick r:id="rId3"/>
              </a:rPr>
              <a:t>Alicia Peters</a:t>
            </a:r>
            <a:br>
              <a:rPr lang="it-IT" dirty="0"/>
            </a:br>
            <a:r>
              <a:rPr lang="it-IT" sz="1200" b="0" i="0" u="none" strike="noStrike" kern="1200" dirty="0">
                <a:solidFill>
                  <a:schemeClr val="tx1"/>
                </a:solidFill>
                <a:effectLst/>
                <a:latin typeface="Arial" charset="0"/>
                <a:ea typeface="+mn-ea"/>
                <a:cs typeface="+mn-cs"/>
                <a:hlinkClick r:id="rId4"/>
              </a:rPr>
              <a:t>David Gold</a:t>
            </a:r>
            <a:br>
              <a:rPr lang="it-IT" dirty="0"/>
            </a:br>
            <a:r>
              <a:rPr lang="it-IT" sz="1200" b="0" i="0" u="none" strike="noStrike" kern="1200" dirty="0">
                <a:solidFill>
                  <a:schemeClr val="tx1"/>
                </a:solidFill>
                <a:effectLst/>
                <a:latin typeface="Arial" charset="0"/>
                <a:ea typeface="+mn-ea"/>
                <a:cs typeface="+mn-cs"/>
                <a:hlinkClick r:id="rId5"/>
              </a:rPr>
              <a:t>Weier Chen</a:t>
            </a:r>
            <a:br>
              <a:rPr lang="it-IT" dirty="0"/>
            </a:br>
            <a:r>
              <a:rPr lang="it-IT" sz="1200" b="0" i="0" u="none" strike="noStrike" kern="1200" dirty="0">
                <a:solidFill>
                  <a:schemeClr val="tx1"/>
                </a:solidFill>
                <a:effectLst/>
                <a:latin typeface="Arial" charset="0"/>
                <a:ea typeface="+mn-ea"/>
                <a:cs typeface="+mn-cs"/>
                <a:hlinkClick r:id="rId6"/>
              </a:rPr>
              <a:t>Lucia Garcia-Iturri Gallego</a:t>
            </a:r>
            <a:r>
              <a:rPr lang="it-IT" sz="1200" b="0" i="0" kern="1200" dirty="0">
                <a:solidFill>
                  <a:schemeClr val="tx1"/>
                </a:solidFill>
                <a:effectLst/>
                <a:latin typeface="Arial" charset="0"/>
                <a:ea typeface="+mn-ea"/>
                <a:cs typeface="+mn-cs"/>
              </a:rPr>
              <a:t>  </a:t>
            </a:r>
          </a:p>
          <a:p>
            <a:pPr>
              <a:spcBef>
                <a:spcPts val="0"/>
              </a:spcBef>
            </a:pPr>
            <a:r>
              <a:rPr lang="it-IT" dirty="0"/>
              <a:t>https://docs.google.com/a/cornell.edu/presentation/d/1FbHpETKLk-6JZaqnlvxxkkQqu3iSUCvia9jvmYfr5kg/edit#slide=id.p4</a:t>
            </a:r>
          </a:p>
          <a:p>
            <a:pPr indent="483306">
              <a:spcBef>
                <a:spcPts val="0"/>
              </a:spcBef>
              <a:spcAft>
                <a:spcPts val="1057"/>
              </a:spcAft>
              <a:buClr>
                <a:schemeClr val="dk1"/>
              </a:buClr>
            </a:pPr>
            <a:endParaRPr dirty="0"/>
          </a:p>
        </p:txBody>
      </p:sp>
      <p:sp>
        <p:nvSpPr>
          <p:cNvPr id="165" name="Shape 165"/>
          <p:cNvSpPr txBox="1">
            <a:spLocks noGrp="1"/>
          </p:cNvSpPr>
          <p:nvPr>
            <p:ph type="sldNum" idx="12"/>
          </p:nvPr>
        </p:nvSpPr>
        <p:spPr>
          <a:xfrm>
            <a:off x="4143587" y="9119474"/>
            <a:ext cx="3169919" cy="480060"/>
          </a:xfrm>
          <a:prstGeom prst="rect">
            <a:avLst/>
          </a:prstGeom>
        </p:spPr>
        <p:txBody>
          <a:bodyPr lIns="96645" tIns="48309" rIns="96645" bIns="48309" anchor="b" anchorCtr="0">
            <a:noAutofit/>
          </a:bodyPr>
          <a:lstStyle/>
          <a:p>
            <a:pPr>
              <a:spcBef>
                <a:spcPts val="0"/>
              </a:spcBef>
              <a:buClr>
                <a:srgbClr val="000000"/>
              </a:buClr>
              <a:buSzPct val="25000"/>
            </a:pPr>
            <a:fld id="{00000000-1234-1234-1234-123412341234}" type="slidenum">
              <a:rPr lang="es-HN"/>
              <a:pPr>
                <a:spcBef>
                  <a:spcPts val="0"/>
                </a:spcBef>
                <a:buClr>
                  <a:srgbClr val="000000"/>
                </a:buClr>
                <a:buSzPct val="25000"/>
              </a:pPr>
              <a:t>10</a:t>
            </a:fld>
            <a:endParaRPr lang="es-H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58B430-AAB4-4B40-9A6E-6301974FC36C}" type="slidenum">
              <a:rPr lang="en-US"/>
              <a:pPr/>
              <a:t>13</a:t>
            </a:fld>
            <a:endParaRPr lang="en-US"/>
          </a:p>
        </p:txBody>
      </p:sp>
      <p:sp>
        <p:nvSpPr>
          <p:cNvPr id="55298" name="Rectangle 2"/>
          <p:cNvSpPr>
            <a:spLocks noGrp="1" noRot="1" noChangeAspect="1" noChangeArrowheads="1" noTextEdit="1"/>
          </p:cNvSpPr>
          <p:nvPr>
            <p:ph type="sldImg"/>
          </p:nvPr>
        </p:nvSpPr>
        <p:spPr>
          <a:xfrm>
            <a:off x="457200" y="720725"/>
            <a:ext cx="6400800" cy="3600450"/>
          </a:xfrm>
          <a:ln/>
        </p:spPr>
      </p:sp>
      <p:sp>
        <p:nvSpPr>
          <p:cNvPr id="55299" name="Rectangle 3"/>
          <p:cNvSpPr>
            <a:spLocks noGrp="1" noChangeArrowheads="1"/>
          </p:cNvSpPr>
          <p:nvPr>
            <p:ph type="body" idx="1"/>
          </p:nvPr>
        </p:nvSpPr>
        <p:spPr/>
        <p:txBody>
          <a:bodyPr/>
          <a:lstStyle/>
          <a:p>
            <a:r>
              <a:rPr lang="en-US"/>
              <a:t>http://www.pubmedcentral.nih.gov/picrender.fcgi?artid=243978&amp;action=stream&amp;blobtype=pdf</a:t>
            </a:r>
          </a:p>
          <a:p>
            <a:r>
              <a:rPr lang="en-US"/>
              <a:t>APPLIED AND ENVIRONMENTAL MICROBIOLOGY, July 1981, p. 159-167</a:t>
            </a:r>
          </a:p>
          <a:p>
            <a:r>
              <a:rPr lang="en-US"/>
              <a:t>0099-2240/81/070159-09$02.00/0</a:t>
            </a:r>
          </a:p>
          <a:p>
            <a:r>
              <a:rPr lang="en-US"/>
              <a:t>Effect of Turbidity on Chlorination Efficiency and Bacterial Persistence in Drinking Water</a:t>
            </a:r>
          </a:p>
          <a:p>
            <a:r>
              <a:rPr lang="en-US"/>
              <a:t>MARK W. LECHEVALLIER, T. M. EVANS, AND RAMON J. SEIDLER*</a:t>
            </a:r>
          </a:p>
          <a:p>
            <a:r>
              <a:rPr lang="en-US"/>
              <a:t>Department of Microbiology, Oregon State University, Corvallis, Oregon 97331</a:t>
            </a:r>
          </a:p>
          <a:p>
            <a:r>
              <a:rPr lang="en-US"/>
              <a:t>Samples were incubated in the dark for 1 h at 10°C.</a:t>
            </a:r>
          </a:p>
          <a:p>
            <a:endParaRPr lang="en-US"/>
          </a:p>
          <a:p>
            <a:endParaRPr lang="en-US"/>
          </a:p>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2953E0-642B-46D0-ADA0-B59D4A9A2822}" type="slidenum">
              <a:rPr lang="en-US"/>
              <a:pPr/>
              <a:t>16</a:t>
            </a:fld>
            <a:endParaRPr lang="en-US"/>
          </a:p>
        </p:txBody>
      </p:sp>
      <p:sp>
        <p:nvSpPr>
          <p:cNvPr id="215042" name="Rectangle 2"/>
          <p:cNvSpPr>
            <a:spLocks noGrp="1" noRot="1" noChangeAspect="1" noChangeArrowheads="1" noTextEdit="1"/>
          </p:cNvSpPr>
          <p:nvPr>
            <p:ph type="sldImg"/>
          </p:nvPr>
        </p:nvSpPr>
        <p:spPr>
          <a:xfrm>
            <a:off x="457200" y="720725"/>
            <a:ext cx="6400800" cy="3600450"/>
          </a:xfrm>
          <a:ln/>
        </p:spPr>
      </p:sp>
      <p:sp>
        <p:nvSpPr>
          <p:cNvPr id="215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9EECB6-83DD-47C0-B3DD-CD6B661584C7}" type="slidenum">
              <a:rPr lang="en-US"/>
              <a:pPr/>
              <a:t>17</a:t>
            </a:fld>
            <a:endParaRPr lang="en-US"/>
          </a:p>
        </p:txBody>
      </p:sp>
      <p:sp>
        <p:nvSpPr>
          <p:cNvPr id="169986" name="Rectangle 2"/>
          <p:cNvSpPr>
            <a:spLocks noGrp="1" noRot="1" noChangeAspect="1" noChangeArrowheads="1" noTextEdit="1"/>
          </p:cNvSpPr>
          <p:nvPr>
            <p:ph type="sldImg"/>
          </p:nvPr>
        </p:nvSpPr>
        <p:spPr>
          <a:xfrm>
            <a:off x="457200" y="720725"/>
            <a:ext cx="6400800" cy="3600450"/>
          </a:xfrm>
          <a:ln/>
        </p:spPr>
      </p:sp>
      <p:sp>
        <p:nvSpPr>
          <p:cNvPr id="169987" name="Rectangle 3"/>
          <p:cNvSpPr>
            <a:spLocks noGrp="1" noChangeArrowheads="1"/>
          </p:cNvSpPr>
          <p:nvPr>
            <p:ph type="body" idx="1"/>
          </p:nvPr>
        </p:nvSpPr>
        <p:spPr/>
        <p:txBody>
          <a:bodyPr/>
          <a:lstStyle/>
          <a:p>
            <a:r>
              <a:rPr lang="en-US" dirty="0" err="1"/>
              <a:t>Sobsey</a:t>
            </a:r>
            <a:r>
              <a:rPr lang="en-US" dirty="0"/>
              <a:t>, M., T. Fuji, et al. (1991). "Inactivation of cell associated and dispersed Hepatitis A virus in water." </a:t>
            </a:r>
            <a:r>
              <a:rPr lang="en-US" u="sng" dirty="0"/>
              <a:t>J Am Water Works </a:t>
            </a:r>
            <a:r>
              <a:rPr lang="en-US" u="sng" dirty="0" err="1"/>
              <a:t>Assoc</a:t>
            </a:r>
            <a:r>
              <a:rPr lang="en-US" dirty="0"/>
              <a:t> </a:t>
            </a:r>
            <a:r>
              <a:rPr lang="en-US" b="1" dirty="0"/>
              <a:t>83</a:t>
            </a:r>
            <a:r>
              <a:rPr lang="en-US" dirty="0"/>
              <a:t>: 64–67.</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D08992-36B7-4CBA-B7F9-747966A84EE7}" type="slidenum">
              <a:rPr lang="en-US"/>
              <a:pPr/>
              <a:t>18</a:t>
            </a:fld>
            <a:endParaRPr lang="en-US"/>
          </a:p>
        </p:txBody>
      </p:sp>
      <p:sp>
        <p:nvSpPr>
          <p:cNvPr id="216066" name="Rectangle 2"/>
          <p:cNvSpPr>
            <a:spLocks noGrp="1" noRot="1" noChangeAspect="1" noChangeArrowheads="1" noTextEdit="1"/>
          </p:cNvSpPr>
          <p:nvPr>
            <p:ph type="sldImg"/>
          </p:nvPr>
        </p:nvSpPr>
        <p:spPr>
          <a:xfrm>
            <a:off x="457200" y="720725"/>
            <a:ext cx="6400800" cy="3600450"/>
          </a:xfrm>
          <a:ln/>
        </p:spPr>
      </p:sp>
      <p:sp>
        <p:nvSpPr>
          <p:cNvPr id="216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AD577A-4053-4967-BA50-030B18B56273}" type="slidenum">
              <a:rPr lang="en-US"/>
              <a:pPr/>
              <a:t>19</a:t>
            </a:fld>
            <a:endParaRPr lang="en-US"/>
          </a:p>
        </p:txBody>
      </p:sp>
      <p:sp>
        <p:nvSpPr>
          <p:cNvPr id="217090" name="Rectangle 2"/>
          <p:cNvSpPr>
            <a:spLocks noGrp="1" noRot="1" noChangeAspect="1" noChangeArrowheads="1" noTextEdit="1"/>
          </p:cNvSpPr>
          <p:nvPr>
            <p:ph type="sldImg"/>
          </p:nvPr>
        </p:nvSpPr>
        <p:spPr>
          <a:xfrm>
            <a:off x="457200" y="720725"/>
            <a:ext cx="6400800" cy="3600450"/>
          </a:xfrm>
          <a:ln/>
        </p:spPr>
      </p:sp>
      <p:sp>
        <p:nvSpPr>
          <p:cNvPr id="217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B066B2-EA5B-4E43-955D-B879F851EE6F}" type="slidenum">
              <a:rPr lang="en-US"/>
              <a:pPr/>
              <a:t>20</a:t>
            </a:fld>
            <a:endParaRPr lang="en-US"/>
          </a:p>
        </p:txBody>
      </p:sp>
      <p:sp>
        <p:nvSpPr>
          <p:cNvPr id="218114" name="Rectangle 2"/>
          <p:cNvSpPr>
            <a:spLocks noGrp="1" noRot="1" noChangeAspect="1" noChangeArrowheads="1" noTextEdit="1"/>
          </p:cNvSpPr>
          <p:nvPr>
            <p:ph type="sldImg"/>
          </p:nvPr>
        </p:nvSpPr>
        <p:spPr>
          <a:xfrm>
            <a:off x="457200" y="720725"/>
            <a:ext cx="6400800" cy="3600450"/>
          </a:xfrm>
          <a:ln/>
        </p:spPr>
      </p:sp>
      <p:sp>
        <p:nvSpPr>
          <p:cNvPr id="218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139818-5420-4DFC-AF24-106B2CD59EB1}" type="slidenum">
              <a:rPr lang="en-US"/>
              <a:pPr/>
              <a:t>21</a:t>
            </a:fld>
            <a:endParaRPr lang="en-US"/>
          </a:p>
        </p:txBody>
      </p:sp>
      <p:sp>
        <p:nvSpPr>
          <p:cNvPr id="219138" name="Rectangle 2"/>
          <p:cNvSpPr>
            <a:spLocks noGrp="1" noRot="1" noChangeAspect="1" noChangeArrowheads="1" noTextEdit="1"/>
          </p:cNvSpPr>
          <p:nvPr>
            <p:ph type="sldImg"/>
          </p:nvPr>
        </p:nvSpPr>
        <p:spPr>
          <a:xfrm>
            <a:off x="457200" y="720725"/>
            <a:ext cx="6400800" cy="3600450"/>
          </a:xfrm>
          <a:ln/>
        </p:spPr>
      </p:sp>
      <p:sp>
        <p:nvSpPr>
          <p:cNvPr id="219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AguaClara</a:t>
            </a:r>
            <a:r>
              <a:rPr lang="en-US" baseline="0" dirty="0"/>
              <a:t> will have higher quality water that provides  better protection against pathogens.</a:t>
            </a:r>
          </a:p>
          <a:p>
            <a:r>
              <a:rPr lang="en-US" baseline="0" dirty="0"/>
              <a:t>Floc/</a:t>
            </a:r>
            <a:r>
              <a:rPr lang="en-US" baseline="0" dirty="0" err="1"/>
              <a:t>sed</a:t>
            </a:r>
            <a:r>
              <a:rPr lang="en-US" baseline="0" dirty="0"/>
              <a:t>/filtration will remove some organics and hence reduce chlorine demand. Thus fewer tastes and odors.</a:t>
            </a:r>
          </a:p>
          <a:p>
            <a:endParaRPr lang="en-US" baseline="0" dirty="0"/>
          </a:p>
          <a:p>
            <a:r>
              <a:rPr lang="en-US" baseline="0" dirty="0"/>
              <a:t>If the </a:t>
            </a:r>
            <a:endParaRPr lang="en-US" dirty="0"/>
          </a:p>
        </p:txBody>
      </p:sp>
      <p:sp>
        <p:nvSpPr>
          <p:cNvPr id="4" name="Slide Number Placeholder 3"/>
          <p:cNvSpPr>
            <a:spLocks noGrp="1"/>
          </p:cNvSpPr>
          <p:nvPr>
            <p:ph type="sldNum" sz="quarter" idx="10"/>
          </p:nvPr>
        </p:nvSpPr>
        <p:spPr/>
        <p:txBody>
          <a:bodyPr/>
          <a:lstStyle/>
          <a:p>
            <a:fld id="{5046825D-39B6-4240-A9AF-FAF0EE688E71}" type="slidenum">
              <a:rPr lang="en-US" smtClean="0"/>
              <a:pPr/>
              <a:t>22</a:t>
            </a:fld>
            <a:endParaRPr lang="en-US"/>
          </a:p>
        </p:txBody>
      </p:sp>
    </p:spTree>
    <p:extLst>
      <p:ext uri="{BB962C8B-B14F-4D97-AF65-F5344CB8AC3E}">
        <p14:creationId xmlns:p14="http://schemas.microsoft.com/office/powerpoint/2010/main" val="14214925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09213C-813C-4C6B-BC21-5129DEC41547}" type="slidenum">
              <a:rPr lang="en-US"/>
              <a:pPr/>
              <a:t>23</a:t>
            </a:fld>
            <a:endParaRPr lang="en-US"/>
          </a:p>
        </p:txBody>
      </p:sp>
      <p:sp>
        <p:nvSpPr>
          <p:cNvPr id="212994" name="Rectangle 2"/>
          <p:cNvSpPr>
            <a:spLocks noGrp="1" noRot="1" noChangeAspect="1" noChangeArrowheads="1" noTextEdit="1"/>
          </p:cNvSpPr>
          <p:nvPr>
            <p:ph type="sldImg"/>
          </p:nvPr>
        </p:nvSpPr>
        <p:spPr>
          <a:xfrm>
            <a:off x="457200" y="720725"/>
            <a:ext cx="6400800" cy="3600450"/>
          </a:xfrm>
          <a:ln/>
        </p:spPr>
      </p:sp>
      <p:sp>
        <p:nvSpPr>
          <p:cNvPr id="212995" name="Rectangle 3"/>
          <p:cNvSpPr>
            <a:spLocks noGrp="1" noChangeArrowheads="1"/>
          </p:cNvSpPr>
          <p:nvPr>
            <p:ph type="body" idx="1"/>
          </p:nvPr>
        </p:nvSpPr>
        <p:spPr/>
        <p:txBody>
          <a:bodyPr/>
          <a:lstStyle/>
          <a:p>
            <a:r>
              <a:rPr lang="en-US" dirty="0"/>
              <a:t>https://chlorine.americanchemistry.com/Standalone-Content/PDFs/Typhoid-Fever.pdf</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4F01D2-5DFE-403F-B58E-BC7993A7C89B}" type="slidenum">
              <a:rPr lang="en-US"/>
              <a:pPr/>
              <a:t>2</a:t>
            </a:fld>
            <a:endParaRPr lang="en-US"/>
          </a:p>
        </p:txBody>
      </p:sp>
      <p:sp>
        <p:nvSpPr>
          <p:cNvPr id="224258" name="Rectangle 2"/>
          <p:cNvSpPr>
            <a:spLocks noGrp="1" noRot="1" noChangeAspect="1" noChangeArrowheads="1" noTextEdit="1"/>
          </p:cNvSpPr>
          <p:nvPr>
            <p:ph type="sldImg"/>
          </p:nvPr>
        </p:nvSpPr>
        <p:spPr>
          <a:xfrm>
            <a:off x="457200" y="720725"/>
            <a:ext cx="6400800" cy="3600450"/>
          </a:xfrm>
          <a:ln/>
        </p:spPr>
      </p:sp>
      <p:sp>
        <p:nvSpPr>
          <p:cNvPr id="224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2B923A-D8E8-4BF5-A517-3597A428FA01}" type="slidenum">
              <a:rPr lang="en-US"/>
              <a:pPr/>
              <a:t>24</a:t>
            </a:fld>
            <a:endParaRPr lang="en-US"/>
          </a:p>
        </p:txBody>
      </p:sp>
      <p:sp>
        <p:nvSpPr>
          <p:cNvPr id="135170" name="Rectangle 2"/>
          <p:cNvSpPr>
            <a:spLocks noGrp="1" noRot="1" noChangeAspect="1" noChangeArrowheads="1" noTextEdit="1"/>
          </p:cNvSpPr>
          <p:nvPr>
            <p:ph type="sldImg"/>
          </p:nvPr>
        </p:nvSpPr>
        <p:spPr>
          <a:xfrm>
            <a:off x="457200" y="720725"/>
            <a:ext cx="6400800" cy="3600450"/>
          </a:xfrm>
          <a:ln/>
        </p:spPr>
      </p:sp>
      <p:sp>
        <p:nvSpPr>
          <p:cNvPr id="135171" name="Rectangle 3"/>
          <p:cNvSpPr>
            <a:spLocks noGrp="1" noChangeArrowheads="1"/>
          </p:cNvSpPr>
          <p:nvPr>
            <p:ph type="body" idx="1"/>
          </p:nvPr>
        </p:nvSpPr>
        <p:spPr/>
        <p:txBody>
          <a:bodyPr/>
          <a:lstStyle/>
          <a:p>
            <a:r>
              <a:rPr lang="en-US"/>
              <a:t>http://www.pubmedcentral.nih.gov/picrender.fcgi?artid=243978&amp;action=stream&amp;blobtype=pdf</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13C30D-F85C-4021-8625-5CB9AA5DB501}" type="slidenum">
              <a:rPr lang="en-US"/>
              <a:pPr/>
              <a:t>25</a:t>
            </a:fld>
            <a:endParaRPr lang="en-US"/>
          </a:p>
        </p:txBody>
      </p:sp>
      <p:sp>
        <p:nvSpPr>
          <p:cNvPr id="234498" name="Rectangle 2"/>
          <p:cNvSpPr>
            <a:spLocks noGrp="1" noRot="1" noChangeAspect="1" noChangeArrowheads="1" noTextEdit="1"/>
          </p:cNvSpPr>
          <p:nvPr>
            <p:ph type="sldImg"/>
          </p:nvPr>
        </p:nvSpPr>
        <p:spPr>
          <a:xfrm>
            <a:off x="457200" y="720725"/>
            <a:ext cx="6400800" cy="3600450"/>
          </a:xfrm>
          <a:ln/>
        </p:spPr>
      </p:sp>
      <p:sp>
        <p:nvSpPr>
          <p:cNvPr id="234499" name="Rectangle 3"/>
          <p:cNvSpPr>
            <a:spLocks noGrp="1" noChangeArrowheads="1"/>
          </p:cNvSpPr>
          <p:nvPr>
            <p:ph type="body" idx="1"/>
          </p:nvPr>
        </p:nvSpPr>
        <p:spPr/>
        <p:txBody>
          <a:bodyPr/>
          <a:lstStyle/>
          <a:p>
            <a:r>
              <a:rPr lang="en-US"/>
              <a:t>Sample done in Ojojona Honduras comparing commercial bottled water with tap water.</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7A56E8-E32E-4B36-A3A0-55BD2730AC5B}" type="slidenum">
              <a:rPr lang="en-US"/>
              <a:pPr/>
              <a:t>26</a:t>
            </a:fld>
            <a:endParaRPr lang="en-US"/>
          </a:p>
        </p:txBody>
      </p:sp>
      <p:sp>
        <p:nvSpPr>
          <p:cNvPr id="189442" name="Rectangle 2"/>
          <p:cNvSpPr>
            <a:spLocks noGrp="1" noRot="1" noChangeAspect="1" noChangeArrowheads="1" noTextEdit="1"/>
          </p:cNvSpPr>
          <p:nvPr>
            <p:ph type="sldImg"/>
          </p:nvPr>
        </p:nvSpPr>
        <p:spPr>
          <a:xfrm>
            <a:off x="457200" y="720725"/>
            <a:ext cx="6400800" cy="3600450"/>
          </a:xfrm>
          <a:ln/>
        </p:spPr>
      </p:sp>
      <p:sp>
        <p:nvSpPr>
          <p:cNvPr id="189443" name="Rectangle 3"/>
          <p:cNvSpPr>
            <a:spLocks noGrp="1" noChangeArrowheads="1"/>
          </p:cNvSpPr>
          <p:nvPr>
            <p:ph type="body" idx="1"/>
          </p:nvPr>
        </p:nvSpPr>
        <p:spPr/>
        <p:txBody>
          <a:bodyPr/>
          <a:lstStyle/>
          <a:p>
            <a:r>
              <a:rPr lang="en-US" dirty="0"/>
              <a:t>http://www.olinchloralkali.com/calculators/calc_table.asp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C427C6-CB10-445E-9E37-3839848EBBE8}" type="slidenum">
              <a:rPr lang="en-US"/>
              <a:pPr/>
              <a:t>29</a:t>
            </a:fld>
            <a:endParaRPr lang="en-US"/>
          </a:p>
        </p:txBody>
      </p:sp>
      <p:sp>
        <p:nvSpPr>
          <p:cNvPr id="69634" name="Rectangle 2"/>
          <p:cNvSpPr>
            <a:spLocks noGrp="1" noRot="1" noChangeAspect="1" noChangeArrowheads="1" noTextEdit="1"/>
          </p:cNvSpPr>
          <p:nvPr>
            <p:ph type="sldImg"/>
          </p:nvPr>
        </p:nvSpPr>
        <p:spPr>
          <a:xfrm>
            <a:off x="457200" y="720725"/>
            <a:ext cx="6400800" cy="3600450"/>
          </a:xfrm>
          <a:ln/>
        </p:spPr>
      </p:sp>
      <p:sp>
        <p:nvSpPr>
          <p:cNvPr id="69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7D6DC6-4F73-4BD4-848B-1C431FF25016}" type="slidenum">
              <a:rPr lang="en-US"/>
              <a:pPr/>
              <a:t>30</a:t>
            </a:fld>
            <a:endParaRPr lang="en-US"/>
          </a:p>
        </p:txBody>
      </p:sp>
      <p:sp>
        <p:nvSpPr>
          <p:cNvPr id="223234" name="Rectangle 2"/>
          <p:cNvSpPr>
            <a:spLocks noGrp="1" noRot="1" noChangeAspect="1" noChangeArrowheads="1" noTextEdit="1"/>
          </p:cNvSpPr>
          <p:nvPr>
            <p:ph type="sldImg"/>
          </p:nvPr>
        </p:nvSpPr>
        <p:spPr>
          <a:xfrm>
            <a:off x="457200" y="720725"/>
            <a:ext cx="6400800" cy="3600450"/>
          </a:xfrm>
          <a:ln/>
        </p:spPr>
      </p:sp>
      <p:sp>
        <p:nvSpPr>
          <p:cNvPr id="223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98D255-82C8-4A99-B3C3-06E2C36414DE}" type="slidenum">
              <a:rPr lang="en-US"/>
              <a:pPr/>
              <a:t>31</a:t>
            </a:fld>
            <a:endParaRPr lang="en-US"/>
          </a:p>
        </p:txBody>
      </p:sp>
      <p:sp>
        <p:nvSpPr>
          <p:cNvPr id="72706" name="Rectangle 2"/>
          <p:cNvSpPr>
            <a:spLocks noGrp="1" noRot="1" noChangeAspect="1" noChangeArrowheads="1" noTextEdit="1"/>
          </p:cNvSpPr>
          <p:nvPr>
            <p:ph type="sldImg"/>
          </p:nvPr>
        </p:nvSpPr>
        <p:spPr>
          <a:xfrm>
            <a:off x="457200" y="720725"/>
            <a:ext cx="6400800" cy="3600450"/>
          </a:xfrm>
          <a:ln/>
        </p:spPr>
      </p:sp>
      <p:sp>
        <p:nvSpPr>
          <p:cNvPr id="72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1A8165-21C2-46FC-8C65-50DAA2C530AC}" type="slidenum">
              <a:rPr lang="en-US"/>
              <a:pPr/>
              <a:t>32</a:t>
            </a:fld>
            <a:endParaRPr lang="en-US"/>
          </a:p>
        </p:txBody>
      </p:sp>
      <p:sp>
        <p:nvSpPr>
          <p:cNvPr id="73730" name="Rectangle 2"/>
          <p:cNvSpPr>
            <a:spLocks noGrp="1" noRot="1" noChangeAspect="1" noChangeArrowheads="1" noTextEdit="1"/>
          </p:cNvSpPr>
          <p:nvPr>
            <p:ph type="sldImg"/>
          </p:nvPr>
        </p:nvSpPr>
        <p:spPr>
          <a:xfrm>
            <a:off x="457200" y="720725"/>
            <a:ext cx="6400800" cy="3600450"/>
          </a:xfrm>
          <a:ln/>
        </p:spPr>
      </p:sp>
      <p:sp>
        <p:nvSpPr>
          <p:cNvPr id="73731" name="Rectangle 3"/>
          <p:cNvSpPr>
            <a:spLocks noGrp="1" noChangeArrowheads="1"/>
          </p:cNvSpPr>
          <p:nvPr>
            <p:ph type="body" idx="1"/>
          </p:nvPr>
        </p:nvSpPr>
        <p:spPr/>
        <p:txBody>
          <a:bodyPr/>
          <a:lstStyle/>
          <a:p>
            <a:r>
              <a:rPr lang="en-US" dirty="0"/>
              <a:t>Floc </a:t>
            </a:r>
            <a:r>
              <a:rPr lang="en-US" dirty="0" err="1"/>
              <a:t>sed</a:t>
            </a:r>
            <a:r>
              <a:rPr lang="en-US" dirty="0"/>
              <a:t> reduces</a:t>
            </a:r>
            <a:r>
              <a:rPr lang="en-US" baseline="0" dirty="0"/>
              <a:t> raw water turbidity to about 1 NTU regardless of the starting NTU. </a:t>
            </a:r>
          </a:p>
          <a:p>
            <a:r>
              <a:rPr lang="en-US" baseline="0" dirty="0"/>
              <a:t>This approach is the best we have currently. The goal should be to reduce the particle concentration as much as possible.</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EB69F8-9497-411A-AA0E-D904554A2F44}" type="slidenum">
              <a:rPr lang="en-US"/>
              <a:pPr/>
              <a:t>33</a:t>
            </a:fld>
            <a:endParaRPr lang="en-US"/>
          </a:p>
        </p:txBody>
      </p:sp>
      <p:sp>
        <p:nvSpPr>
          <p:cNvPr id="74754" name="Rectangle 2"/>
          <p:cNvSpPr>
            <a:spLocks noGrp="1" noRot="1" noChangeAspect="1" noChangeArrowheads="1" noTextEdit="1"/>
          </p:cNvSpPr>
          <p:nvPr>
            <p:ph type="sldImg"/>
          </p:nvPr>
        </p:nvSpPr>
        <p:spPr>
          <a:xfrm>
            <a:off x="457200" y="720725"/>
            <a:ext cx="6400800" cy="3600450"/>
          </a:xfrm>
          <a:ln/>
        </p:spPr>
      </p:sp>
      <p:sp>
        <p:nvSpPr>
          <p:cNvPr id="74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785113-2223-4021-8CC1-BBA380C8905D}" type="slidenum">
              <a:rPr lang="en-US"/>
              <a:pPr/>
              <a:t>34</a:t>
            </a:fld>
            <a:endParaRPr lang="en-US"/>
          </a:p>
        </p:txBody>
      </p:sp>
      <p:sp>
        <p:nvSpPr>
          <p:cNvPr id="50178" name="Rectangle 2"/>
          <p:cNvSpPr>
            <a:spLocks noGrp="1" noRot="1" noChangeAspect="1" noChangeArrowheads="1" noTextEdit="1"/>
          </p:cNvSpPr>
          <p:nvPr>
            <p:ph type="sldImg"/>
          </p:nvPr>
        </p:nvSpPr>
        <p:spPr>
          <a:xfrm>
            <a:off x="457200" y="720725"/>
            <a:ext cx="6400800" cy="3600450"/>
          </a:xfrm>
          <a:ln/>
        </p:spPr>
      </p:sp>
      <p:sp>
        <p:nvSpPr>
          <p:cNvPr id="50179" name="Rectangle 3"/>
          <p:cNvSpPr>
            <a:spLocks noGrp="1" noChangeArrowheads="1"/>
          </p:cNvSpPr>
          <p:nvPr>
            <p:ph type="body" idx="1"/>
          </p:nvPr>
        </p:nvSpPr>
        <p:spPr/>
        <p:txBody>
          <a:bodyPr/>
          <a:lstStyle/>
          <a:p>
            <a:r>
              <a:rPr lang="en-US"/>
              <a:t>http://wilkes1.wilkes.edu/~eqc/chlorinecontact.htm</a:t>
            </a:r>
          </a:p>
          <a:p>
            <a:r>
              <a:rPr lang="en-US"/>
              <a:t>This formula was provided by Peter Martin, an associate Engineer with the Contra Costa Water District, and was published in the AWWA Journal AWWA 85:12:12 Dec 1993).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61D89D-337D-4BBB-B79A-36BC77E7F56F}" type="slidenum">
              <a:rPr lang="en-US"/>
              <a:pPr/>
              <a:t>35</a:t>
            </a:fld>
            <a:endParaRPr lang="en-US"/>
          </a:p>
        </p:txBody>
      </p:sp>
      <p:sp>
        <p:nvSpPr>
          <p:cNvPr id="166914" name="Rectangle 2"/>
          <p:cNvSpPr>
            <a:spLocks noGrp="1" noRot="1" noChangeAspect="1" noChangeArrowheads="1" noTextEdit="1"/>
          </p:cNvSpPr>
          <p:nvPr>
            <p:ph type="sldImg"/>
          </p:nvPr>
        </p:nvSpPr>
        <p:spPr>
          <a:xfrm>
            <a:off x="457200" y="720725"/>
            <a:ext cx="6400800" cy="3600450"/>
          </a:xfrm>
          <a:ln/>
        </p:spPr>
      </p:sp>
      <p:sp>
        <p:nvSpPr>
          <p:cNvPr id="166915" name="Rectangle 3"/>
          <p:cNvSpPr>
            <a:spLocks noGrp="1" noChangeArrowheads="1"/>
          </p:cNvSpPr>
          <p:nvPr>
            <p:ph type="body" idx="1"/>
          </p:nvPr>
        </p:nvSpPr>
        <p:spPr/>
        <p:txBody>
          <a:bodyPr/>
          <a:lstStyle/>
          <a:p>
            <a:r>
              <a:rPr lang="en-US"/>
              <a:t>http://www.epa.gov/safewater/mcl.html#mcls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B3327A-AB70-4DDB-ABFF-E298A3F05B3C}" type="slidenum">
              <a:rPr lang="en-US"/>
              <a:pPr/>
              <a:t>3</a:t>
            </a:fld>
            <a:endParaRPr lang="en-US"/>
          </a:p>
        </p:txBody>
      </p:sp>
      <p:sp>
        <p:nvSpPr>
          <p:cNvPr id="165890" name="Rectangle 2"/>
          <p:cNvSpPr>
            <a:spLocks noGrp="1" noRot="1" noChangeAspect="1" noChangeArrowheads="1" noTextEdit="1"/>
          </p:cNvSpPr>
          <p:nvPr>
            <p:ph type="sldImg"/>
          </p:nvPr>
        </p:nvSpPr>
        <p:spPr>
          <a:xfrm>
            <a:off x="457200" y="720725"/>
            <a:ext cx="6400800" cy="3600450"/>
          </a:xfrm>
          <a:ln/>
        </p:spPr>
      </p:sp>
      <p:sp>
        <p:nvSpPr>
          <p:cNvPr id="165891" name="Rectangle 3"/>
          <p:cNvSpPr>
            <a:spLocks noGrp="1" noChangeArrowheads="1"/>
          </p:cNvSpPr>
          <p:nvPr>
            <p:ph type="body" idx="1"/>
          </p:nvPr>
        </p:nvSpPr>
        <p:spPr/>
        <p:txBody>
          <a:bodyPr/>
          <a:lstStyle/>
          <a:p>
            <a:r>
              <a:rPr lang="en-US"/>
              <a:t>http://www.epa.gov/safewater/mcl.html#mcls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hlinkClick r:id="rId3"/>
              </a:rPr>
              <a:t>https://www.cdc.gov/healthywater/burden/current-data.html</a:t>
            </a:r>
            <a:endParaRPr lang="en-US" dirty="0"/>
          </a:p>
        </p:txBody>
      </p:sp>
      <p:sp>
        <p:nvSpPr>
          <p:cNvPr id="4" name="Slide Number Placeholder 3"/>
          <p:cNvSpPr>
            <a:spLocks noGrp="1"/>
          </p:cNvSpPr>
          <p:nvPr>
            <p:ph type="sldNum" sz="quarter" idx="10"/>
          </p:nvPr>
        </p:nvSpPr>
        <p:spPr/>
        <p:txBody>
          <a:bodyPr/>
          <a:lstStyle/>
          <a:p>
            <a:fld id="{5046825D-39B6-4240-A9AF-FAF0EE688E71}" type="slidenum">
              <a:rPr lang="en-US" smtClean="0"/>
              <a:pPr/>
              <a:t>36</a:t>
            </a:fld>
            <a:endParaRPr lang="en-US"/>
          </a:p>
        </p:txBody>
      </p:sp>
    </p:spTree>
    <p:extLst>
      <p:ext uri="{BB962C8B-B14F-4D97-AF65-F5344CB8AC3E}">
        <p14:creationId xmlns:p14="http://schemas.microsoft.com/office/powerpoint/2010/main" val="41289323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06BB88-3A39-4FF1-974A-B2C0014C5BEB}" type="slidenum">
              <a:rPr lang="en-US"/>
              <a:pPr/>
              <a:t>37</a:t>
            </a:fld>
            <a:endParaRPr lang="en-US"/>
          </a:p>
        </p:txBody>
      </p:sp>
      <p:sp>
        <p:nvSpPr>
          <p:cNvPr id="156674" name="Rectangle 2"/>
          <p:cNvSpPr>
            <a:spLocks noGrp="1" noRot="1" noChangeAspect="1" noChangeArrowheads="1" noTextEdit="1"/>
          </p:cNvSpPr>
          <p:nvPr>
            <p:ph type="sldImg"/>
          </p:nvPr>
        </p:nvSpPr>
        <p:spPr>
          <a:xfrm>
            <a:off x="457200" y="720725"/>
            <a:ext cx="6400800" cy="3600450"/>
          </a:xfrm>
          <a:ln/>
        </p:spPr>
      </p:sp>
      <p:sp>
        <p:nvSpPr>
          <p:cNvPr id="156675" name="Rectangle 3"/>
          <p:cNvSpPr>
            <a:spLocks noGrp="1" noChangeArrowheads="1"/>
          </p:cNvSpPr>
          <p:nvPr>
            <p:ph type="body" idx="1"/>
          </p:nvPr>
        </p:nvSpPr>
        <p:spPr/>
        <p:txBody>
          <a:bodyPr/>
          <a:lstStyle/>
          <a:p>
            <a:r>
              <a:rPr lang="en-US"/>
              <a:t>Rittmann, B. E. and P. M. Huck (1989). "Biological Treatment of Public Water Supplies." </a:t>
            </a:r>
            <a:r>
              <a:rPr lang="en-US" u="sng"/>
              <a:t>Critical Reviews in Environmental Control</a:t>
            </a:r>
            <a:r>
              <a:rPr lang="en-US"/>
              <a:t> </a:t>
            </a:r>
            <a:r>
              <a:rPr lang="en-US" b="1"/>
              <a:t>19</a:t>
            </a:r>
            <a:r>
              <a:rPr lang="en-US"/>
              <a:t>(2): 119-184.</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796CB3-725A-49B3-9C1F-CBED9111F2C4}" type="slidenum">
              <a:rPr lang="en-US"/>
              <a:pPr/>
              <a:t>38</a:t>
            </a:fld>
            <a:endParaRPr lang="en-US"/>
          </a:p>
        </p:txBody>
      </p:sp>
      <p:sp>
        <p:nvSpPr>
          <p:cNvPr id="131074" name="Rectangle 2"/>
          <p:cNvSpPr>
            <a:spLocks noGrp="1" noRot="1" noChangeAspect="1" noChangeArrowheads="1" noTextEdit="1"/>
          </p:cNvSpPr>
          <p:nvPr>
            <p:ph type="sldImg"/>
          </p:nvPr>
        </p:nvSpPr>
        <p:spPr>
          <a:xfrm>
            <a:off x="457200" y="720725"/>
            <a:ext cx="6400800" cy="3600450"/>
          </a:xfrm>
          <a:ln/>
        </p:spPr>
      </p:sp>
      <p:sp>
        <p:nvSpPr>
          <p:cNvPr id="131075" name="Rectangle 3"/>
          <p:cNvSpPr>
            <a:spLocks noGrp="1" noChangeArrowheads="1"/>
          </p:cNvSpPr>
          <p:nvPr>
            <p:ph type="body" idx="1"/>
          </p:nvPr>
        </p:nvSpPr>
        <p:spPr/>
        <p:txBody>
          <a:bodyPr/>
          <a:lstStyle/>
          <a:p>
            <a:r>
              <a:rPr lang="en-US"/>
              <a:t>http://www.who.int/water_sanitation_health/hygiene/om/en/linkingchap6.pdf </a:t>
            </a:r>
          </a:p>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41CE6F-D645-4319-92B8-4A05A890FAB2}" type="slidenum">
              <a:rPr lang="en-US"/>
              <a:pPr/>
              <a:t>39</a:t>
            </a:fld>
            <a:endParaRPr lang="en-US"/>
          </a:p>
        </p:txBody>
      </p:sp>
      <p:sp>
        <p:nvSpPr>
          <p:cNvPr id="194562" name="Rectangle 2"/>
          <p:cNvSpPr>
            <a:spLocks noGrp="1" noRot="1" noChangeAspect="1" noChangeArrowheads="1" noTextEdit="1"/>
          </p:cNvSpPr>
          <p:nvPr>
            <p:ph type="sldImg"/>
          </p:nvPr>
        </p:nvSpPr>
        <p:spPr>
          <a:xfrm>
            <a:off x="457200" y="720725"/>
            <a:ext cx="6400800" cy="3600450"/>
          </a:xfrm>
          <a:ln/>
        </p:spPr>
      </p:sp>
      <p:sp>
        <p:nvSpPr>
          <p:cNvPr id="1945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26A99F-29A7-4BC8-8877-B5FCD0975134}" type="slidenum">
              <a:rPr lang="en-US"/>
              <a:pPr/>
              <a:t>4</a:t>
            </a:fld>
            <a:endParaRPr lang="en-US"/>
          </a:p>
        </p:txBody>
      </p:sp>
      <p:sp>
        <p:nvSpPr>
          <p:cNvPr id="68610" name="Rectangle 2"/>
          <p:cNvSpPr>
            <a:spLocks noGrp="1" noRot="1" noChangeAspect="1" noChangeArrowheads="1" noTextEdit="1"/>
          </p:cNvSpPr>
          <p:nvPr>
            <p:ph type="sldImg"/>
          </p:nvPr>
        </p:nvSpPr>
        <p:spPr>
          <a:xfrm>
            <a:off x="457200" y="720725"/>
            <a:ext cx="6400800" cy="3600450"/>
          </a:xfrm>
          <a:ln/>
        </p:spPr>
      </p:sp>
      <p:sp>
        <p:nvSpPr>
          <p:cNvPr id="68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046825D-39B6-4240-A9AF-FAF0EE688E71}"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err="1"/>
              <a:t>Rittmann</a:t>
            </a:r>
            <a:r>
              <a:rPr lang="en-US" dirty="0"/>
              <a:t>, B. E. and P. M. Huck (1989). "Biological Treatment of Public Water Supplies." </a:t>
            </a:r>
            <a:r>
              <a:rPr lang="en-US" u="sng" dirty="0"/>
              <a:t>Critical Reviews in Environmental Control</a:t>
            </a:r>
            <a:r>
              <a:rPr lang="en-US" dirty="0"/>
              <a:t> </a:t>
            </a:r>
            <a:r>
              <a:rPr lang="en-US" b="1" dirty="0"/>
              <a:t>19</a:t>
            </a:r>
            <a:r>
              <a:rPr lang="en-US" dirty="0"/>
              <a:t>(2): 119-184.</a:t>
            </a:r>
          </a:p>
          <a:p>
            <a:endParaRPr lang="en-US"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a:t>See http://www.americanchemistry.com/s_chlorine/sec_content.asp?CID=1133&amp;DID=4491&amp;CTYPEID=109#chl for the cholera</a:t>
            </a:r>
            <a:r>
              <a:rPr lang="en-US" baseline="0" dirty="0"/>
              <a:t> epidemic caused by reluctance to use chlorine story</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a:t>http://chlorine.americanchemistry.com/Chlorine-Misinformation</a:t>
            </a:r>
          </a:p>
        </p:txBody>
      </p:sp>
      <p:sp>
        <p:nvSpPr>
          <p:cNvPr id="4" name="Slide Number Placeholder 3"/>
          <p:cNvSpPr>
            <a:spLocks noGrp="1"/>
          </p:cNvSpPr>
          <p:nvPr>
            <p:ph type="sldNum" sz="quarter" idx="10"/>
          </p:nvPr>
        </p:nvSpPr>
        <p:spPr/>
        <p:txBody>
          <a:bodyPr/>
          <a:lstStyle/>
          <a:p>
            <a:fld id="{5046825D-39B6-4240-A9AF-FAF0EE688E71}" type="slidenum">
              <a:rPr lang="en-US" smtClean="0"/>
              <a:pPr/>
              <a:t>6</a:t>
            </a:fld>
            <a:endParaRPr lang="en-US"/>
          </a:p>
        </p:txBody>
      </p:sp>
    </p:spTree>
    <p:extLst>
      <p:ext uri="{BB962C8B-B14F-4D97-AF65-F5344CB8AC3E}">
        <p14:creationId xmlns:p14="http://schemas.microsoft.com/office/powerpoint/2010/main" val="2934594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a:spcBef>
                <a:spcPts val="0"/>
              </a:spcBef>
            </a:pPr>
            <a:r>
              <a:rPr lang="it-IT" sz="1200" b="0" i="0" u="none" strike="noStrike" kern="1200" dirty="0">
                <a:solidFill>
                  <a:schemeClr val="tx1"/>
                </a:solidFill>
                <a:effectLst/>
                <a:latin typeface="Arial" charset="0"/>
                <a:ea typeface="+mn-ea"/>
                <a:cs typeface="+mn-cs"/>
                <a:hlinkClick r:id="rId3"/>
              </a:rPr>
              <a:t>Alicia Peters</a:t>
            </a:r>
            <a:br>
              <a:rPr lang="it-IT" dirty="0"/>
            </a:br>
            <a:r>
              <a:rPr lang="it-IT" sz="1200" b="0" i="0" u="none" strike="noStrike" kern="1200" dirty="0">
                <a:solidFill>
                  <a:schemeClr val="tx1"/>
                </a:solidFill>
                <a:effectLst/>
                <a:latin typeface="Arial" charset="0"/>
                <a:ea typeface="+mn-ea"/>
                <a:cs typeface="+mn-cs"/>
                <a:hlinkClick r:id="rId4"/>
              </a:rPr>
              <a:t>David Gold</a:t>
            </a:r>
            <a:br>
              <a:rPr lang="it-IT" dirty="0"/>
            </a:br>
            <a:r>
              <a:rPr lang="it-IT" sz="1200" b="0" i="0" u="none" strike="noStrike" kern="1200" dirty="0">
                <a:solidFill>
                  <a:schemeClr val="tx1"/>
                </a:solidFill>
                <a:effectLst/>
                <a:latin typeface="Arial" charset="0"/>
                <a:ea typeface="+mn-ea"/>
                <a:cs typeface="+mn-cs"/>
                <a:hlinkClick r:id="rId5"/>
              </a:rPr>
              <a:t>Weier Chen</a:t>
            </a:r>
            <a:br>
              <a:rPr lang="it-IT" dirty="0"/>
            </a:br>
            <a:r>
              <a:rPr lang="it-IT" sz="1200" b="0" i="0" u="none" strike="noStrike" kern="1200" dirty="0">
                <a:solidFill>
                  <a:schemeClr val="tx1"/>
                </a:solidFill>
                <a:effectLst/>
                <a:latin typeface="Arial" charset="0"/>
                <a:ea typeface="+mn-ea"/>
                <a:cs typeface="+mn-cs"/>
                <a:hlinkClick r:id="rId6"/>
              </a:rPr>
              <a:t>Lucia Garcia-Iturri Gallego</a:t>
            </a:r>
            <a:r>
              <a:rPr lang="it-IT" sz="1200" b="0" i="0" kern="1200" dirty="0">
                <a:solidFill>
                  <a:schemeClr val="tx1"/>
                </a:solidFill>
                <a:effectLst/>
                <a:latin typeface="Arial" charset="0"/>
                <a:ea typeface="+mn-ea"/>
                <a:cs typeface="+mn-cs"/>
              </a:rPr>
              <a:t>  </a:t>
            </a:r>
          </a:p>
          <a:p>
            <a:pPr>
              <a:spcBef>
                <a:spcPts val="0"/>
              </a:spcBef>
            </a:pPr>
            <a:r>
              <a:rPr lang="en-US" dirty="0"/>
              <a:t>https://docs.google.com/a/cornell.edu/presentation/d/1FbHpETKLk-6JZaqnlvxxkkQqu3iSUCvia9jvmYfr5kg/edit#slide=id.p4</a:t>
            </a:r>
            <a:endParaRPr dirty="0"/>
          </a:p>
        </p:txBody>
      </p:sp>
      <p:sp>
        <p:nvSpPr>
          <p:cNvPr id="102" name="Shape 102"/>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2" name="Shape 122"/>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a:spcBef>
                <a:spcPts val="0"/>
              </a:spcBef>
            </a:pPr>
            <a:r>
              <a:rPr lang="it-IT" sz="1200" b="0" i="0" u="none" strike="noStrike" kern="1200" dirty="0">
                <a:solidFill>
                  <a:schemeClr val="tx1"/>
                </a:solidFill>
                <a:effectLst/>
                <a:latin typeface="Arial" charset="0"/>
                <a:ea typeface="+mn-ea"/>
                <a:cs typeface="+mn-cs"/>
                <a:hlinkClick r:id="rId3"/>
              </a:rPr>
              <a:t>Alicia Peters</a:t>
            </a:r>
            <a:br>
              <a:rPr lang="it-IT" dirty="0"/>
            </a:br>
            <a:r>
              <a:rPr lang="it-IT" sz="1200" b="0" i="0" u="none" strike="noStrike" kern="1200" dirty="0">
                <a:solidFill>
                  <a:schemeClr val="tx1"/>
                </a:solidFill>
                <a:effectLst/>
                <a:latin typeface="Arial" charset="0"/>
                <a:ea typeface="+mn-ea"/>
                <a:cs typeface="+mn-cs"/>
                <a:hlinkClick r:id="rId4"/>
              </a:rPr>
              <a:t>David Gold</a:t>
            </a:r>
            <a:br>
              <a:rPr lang="it-IT" dirty="0"/>
            </a:br>
            <a:r>
              <a:rPr lang="it-IT" sz="1200" b="0" i="0" u="none" strike="noStrike" kern="1200" dirty="0">
                <a:solidFill>
                  <a:schemeClr val="tx1"/>
                </a:solidFill>
                <a:effectLst/>
                <a:latin typeface="Arial" charset="0"/>
                <a:ea typeface="+mn-ea"/>
                <a:cs typeface="+mn-cs"/>
                <a:hlinkClick r:id="rId5"/>
              </a:rPr>
              <a:t>Weier Chen</a:t>
            </a:r>
            <a:br>
              <a:rPr lang="it-IT" dirty="0"/>
            </a:br>
            <a:r>
              <a:rPr lang="it-IT" sz="1200" b="0" i="0" u="none" strike="noStrike" kern="1200" dirty="0">
                <a:solidFill>
                  <a:schemeClr val="tx1"/>
                </a:solidFill>
                <a:effectLst/>
                <a:latin typeface="Arial" charset="0"/>
                <a:ea typeface="+mn-ea"/>
                <a:cs typeface="+mn-cs"/>
                <a:hlinkClick r:id="rId6"/>
              </a:rPr>
              <a:t>Lucia Garcia-Iturri Gallego</a:t>
            </a:r>
            <a:r>
              <a:rPr lang="it-IT" sz="1200" b="0" i="0" kern="1200" dirty="0">
                <a:solidFill>
                  <a:schemeClr val="tx1"/>
                </a:solidFill>
                <a:effectLst/>
                <a:latin typeface="Arial" charset="0"/>
                <a:ea typeface="+mn-ea"/>
                <a:cs typeface="+mn-cs"/>
              </a:rPr>
              <a:t>  </a:t>
            </a:r>
          </a:p>
          <a:p>
            <a:pPr>
              <a:spcBef>
                <a:spcPts val="0"/>
              </a:spcBef>
            </a:pPr>
            <a:r>
              <a:rPr lang="it-IT" dirty="0"/>
              <a:t>https://docs.google.com/a/cornell.edu/presentation/d/1FbHpETKLk-6JZaqnlvxxkkQqu3iSUCvia9jvmYfr5kg/edit#slide=id.p4</a:t>
            </a:r>
          </a:p>
          <a:p>
            <a:pPr>
              <a:spcBef>
                <a:spcPts val="0"/>
              </a:spcBef>
            </a:pPr>
            <a:endParaRPr dirty="0"/>
          </a:p>
        </p:txBody>
      </p:sp>
      <p:sp>
        <p:nvSpPr>
          <p:cNvPr id="123" name="Shape 123"/>
          <p:cNvSpPr txBox="1">
            <a:spLocks noGrp="1"/>
          </p:cNvSpPr>
          <p:nvPr>
            <p:ph type="sldNum" idx="12"/>
          </p:nvPr>
        </p:nvSpPr>
        <p:spPr>
          <a:xfrm>
            <a:off x="4143587" y="9119474"/>
            <a:ext cx="3169919" cy="480060"/>
          </a:xfrm>
          <a:prstGeom prst="rect">
            <a:avLst/>
          </a:prstGeom>
        </p:spPr>
        <p:txBody>
          <a:bodyPr lIns="96645" tIns="48309" rIns="96645" bIns="48309" anchor="b" anchorCtr="0">
            <a:noAutofit/>
          </a:bodyPr>
          <a:lstStyle/>
          <a:p>
            <a:pPr>
              <a:spcBef>
                <a:spcPts val="0"/>
              </a:spcBef>
              <a:buClr>
                <a:srgbClr val="000000"/>
              </a:buClr>
              <a:buSzPct val="25000"/>
            </a:pPr>
            <a:fld id="{00000000-1234-1234-1234-123412341234}" type="slidenum">
              <a:rPr lang="es-HN"/>
              <a:pPr>
                <a:spcBef>
                  <a:spcPts val="0"/>
                </a:spcBef>
                <a:buClr>
                  <a:srgbClr val="000000"/>
                </a:buClr>
                <a:buSzPct val="25000"/>
              </a:pPr>
              <a:t>8</a:t>
            </a:fld>
            <a:endParaRPr lang="es-H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9" name="Shape 129"/>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a:spcBef>
                <a:spcPts val="0"/>
              </a:spcBef>
            </a:pPr>
            <a:r>
              <a:rPr lang="it-IT" sz="1200" b="0" i="0" u="none" strike="noStrike" kern="1200" dirty="0">
                <a:solidFill>
                  <a:schemeClr val="tx1"/>
                </a:solidFill>
                <a:effectLst/>
                <a:latin typeface="Arial" charset="0"/>
                <a:ea typeface="+mn-ea"/>
                <a:cs typeface="+mn-cs"/>
                <a:hlinkClick r:id="rId3"/>
              </a:rPr>
              <a:t>Alicia Peters</a:t>
            </a:r>
            <a:br>
              <a:rPr lang="it-IT" dirty="0"/>
            </a:br>
            <a:r>
              <a:rPr lang="it-IT" sz="1200" b="0" i="0" u="none" strike="noStrike" kern="1200" dirty="0">
                <a:solidFill>
                  <a:schemeClr val="tx1"/>
                </a:solidFill>
                <a:effectLst/>
                <a:latin typeface="Arial" charset="0"/>
                <a:ea typeface="+mn-ea"/>
                <a:cs typeface="+mn-cs"/>
                <a:hlinkClick r:id="rId4"/>
              </a:rPr>
              <a:t>David Gold</a:t>
            </a:r>
            <a:br>
              <a:rPr lang="it-IT" dirty="0"/>
            </a:br>
            <a:r>
              <a:rPr lang="it-IT" sz="1200" b="0" i="0" u="none" strike="noStrike" kern="1200" dirty="0">
                <a:solidFill>
                  <a:schemeClr val="tx1"/>
                </a:solidFill>
                <a:effectLst/>
                <a:latin typeface="Arial" charset="0"/>
                <a:ea typeface="+mn-ea"/>
                <a:cs typeface="+mn-cs"/>
                <a:hlinkClick r:id="rId5"/>
              </a:rPr>
              <a:t>Weier Chen</a:t>
            </a:r>
            <a:br>
              <a:rPr lang="it-IT" dirty="0"/>
            </a:br>
            <a:r>
              <a:rPr lang="it-IT" sz="1200" b="0" i="0" u="none" strike="noStrike" kern="1200" dirty="0">
                <a:solidFill>
                  <a:schemeClr val="tx1"/>
                </a:solidFill>
                <a:effectLst/>
                <a:latin typeface="Arial" charset="0"/>
                <a:ea typeface="+mn-ea"/>
                <a:cs typeface="+mn-cs"/>
                <a:hlinkClick r:id="rId6"/>
              </a:rPr>
              <a:t>Lucia Garcia-Iturri Gallego</a:t>
            </a:r>
            <a:r>
              <a:rPr lang="it-IT" sz="1200" b="0" i="0" kern="1200" dirty="0">
                <a:solidFill>
                  <a:schemeClr val="tx1"/>
                </a:solidFill>
                <a:effectLst/>
                <a:latin typeface="Arial" charset="0"/>
                <a:ea typeface="+mn-ea"/>
                <a:cs typeface="+mn-cs"/>
              </a:rPr>
              <a:t>  </a:t>
            </a:r>
          </a:p>
          <a:p>
            <a:pPr>
              <a:spcBef>
                <a:spcPts val="0"/>
              </a:spcBef>
            </a:pPr>
            <a:r>
              <a:rPr lang="it-IT" dirty="0"/>
              <a:t>https://docs.google.com/a/cornell.edu/presentation/d/1FbHpETKLk-6JZaqnlvxxkkQqu3iSUCvia9jvmYfr5kg/edit#slide=id.p4</a:t>
            </a:r>
          </a:p>
          <a:p>
            <a:pPr>
              <a:spcBef>
                <a:spcPts val="0"/>
              </a:spcBef>
            </a:pPr>
            <a:endParaRPr dirty="0"/>
          </a:p>
        </p:txBody>
      </p:sp>
      <p:sp>
        <p:nvSpPr>
          <p:cNvPr id="130" name="Shape 130"/>
          <p:cNvSpPr txBox="1">
            <a:spLocks noGrp="1"/>
          </p:cNvSpPr>
          <p:nvPr>
            <p:ph type="sldNum" idx="12"/>
          </p:nvPr>
        </p:nvSpPr>
        <p:spPr>
          <a:xfrm>
            <a:off x="4143587" y="9119474"/>
            <a:ext cx="3169919" cy="480060"/>
          </a:xfrm>
          <a:prstGeom prst="rect">
            <a:avLst/>
          </a:prstGeom>
        </p:spPr>
        <p:txBody>
          <a:bodyPr lIns="96645" tIns="48309" rIns="96645" bIns="48309" anchor="b" anchorCtr="0">
            <a:noAutofit/>
          </a:bodyPr>
          <a:lstStyle/>
          <a:p>
            <a:pPr>
              <a:spcBef>
                <a:spcPts val="0"/>
              </a:spcBef>
              <a:buClr>
                <a:srgbClr val="000000"/>
              </a:buClr>
              <a:buSzPct val="25000"/>
            </a:pPr>
            <a:fld id="{00000000-1234-1234-1234-123412341234}" type="slidenum">
              <a:rPr lang="es-HN"/>
              <a:pPr>
                <a:spcBef>
                  <a:spcPts val="0"/>
                </a:spcBef>
                <a:buClr>
                  <a:srgbClr val="000000"/>
                </a:buClr>
                <a:buSzPct val="25000"/>
              </a:pPr>
              <a:t>9</a:t>
            </a:fld>
            <a:endParaRPr lang="es-H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3352800" y="5029200"/>
            <a:ext cx="7370618" cy="1143000"/>
          </a:xfrm>
        </p:spPr>
        <p:txBody>
          <a:bodyPr/>
          <a:lstStyle>
            <a:lvl1pPr marL="0" indent="0" algn="r">
              <a:buFont typeface="Wingdings" pitchFamily="2" charset="2"/>
              <a:buNone/>
              <a:defRPr/>
            </a:lvl1pPr>
          </a:lstStyle>
          <a:p>
            <a:r>
              <a:rPr lang="en-US"/>
              <a:t>Click to edit Master subtitle style</a:t>
            </a:r>
            <a:endParaRPr lang="es-HN" dirty="0"/>
          </a:p>
        </p:txBody>
      </p:sp>
      <p:sp>
        <p:nvSpPr>
          <p:cNvPr id="78855" name="Rectangle 7"/>
          <p:cNvSpPr>
            <a:spLocks noGrp="1" noChangeArrowheads="1"/>
          </p:cNvSpPr>
          <p:nvPr>
            <p:ph type="dt" sz="half" idx="2"/>
          </p:nvPr>
        </p:nvSpPr>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fld id="{92D706A9-3915-4FEC-8CA2-1870B8A87A64}" type="slidenum">
              <a:rPr lang="en-US" smtClean="0"/>
              <a:pPr/>
              <a:t>‹#›</a:t>
            </a:fld>
            <a:endParaRPr lang="en-US"/>
          </a:p>
        </p:txBody>
      </p:sp>
      <p:sp>
        <p:nvSpPr>
          <p:cNvPr id="78858" name="Rectangle 10"/>
          <p:cNvSpPr>
            <a:spLocks noGrp="1" noChangeArrowheads="1"/>
          </p:cNvSpPr>
          <p:nvPr>
            <p:ph type="ctrTitle" sz="quarter"/>
          </p:nvPr>
        </p:nvSpPr>
        <p:spPr>
          <a:xfrm>
            <a:off x="1371600" y="990600"/>
            <a:ext cx="9351818" cy="1470025"/>
          </a:xfrm>
          <a:ln w="9525"/>
        </p:spPr>
        <p:txBody>
          <a:bodyPr/>
          <a:lstStyle>
            <a:lvl1pPr>
              <a:defRPr sz="5400"/>
            </a:lvl1pPr>
          </a:lstStyle>
          <a:p>
            <a:r>
              <a:rPr lang="en-US"/>
              <a:t>Click to edit Master title style</a:t>
            </a:r>
          </a:p>
        </p:txBody>
      </p:sp>
    </p:spTree>
    <p:extLst>
      <p:ext uri="{BB962C8B-B14F-4D97-AF65-F5344CB8AC3E}">
        <p14:creationId xmlns:p14="http://schemas.microsoft.com/office/powerpoint/2010/main" val="339877903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5BDB012-ACED-497E-ADE9-605F133C4C65}" type="slidenum">
              <a:rPr lang="en-US" smtClean="0"/>
              <a:pPr/>
              <a:t>‹#›</a:t>
            </a:fld>
            <a:endParaRPr lang="en-US"/>
          </a:p>
        </p:txBody>
      </p:sp>
    </p:spTree>
    <p:extLst>
      <p:ext uri="{BB962C8B-B14F-4D97-AF65-F5344CB8AC3E}">
        <p14:creationId xmlns:p14="http://schemas.microsoft.com/office/powerpoint/2010/main" val="8847632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541712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52318" y="1600200"/>
            <a:ext cx="541712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2B7892F-A167-46A3-8125-C0A70B1B4426}" type="slidenum">
              <a:rPr lang="en-US" smtClean="0"/>
              <a:pPr/>
              <a:t>‹#›</a:t>
            </a:fld>
            <a:endParaRPr lang="en-US"/>
          </a:p>
        </p:txBody>
      </p:sp>
    </p:spTree>
    <p:extLst>
      <p:ext uri="{BB962C8B-B14F-4D97-AF65-F5344CB8AC3E}">
        <p14:creationId xmlns:p14="http://schemas.microsoft.com/office/powerpoint/2010/main" val="383160599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1305308"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199" y="1535113"/>
            <a:ext cx="55501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199" y="2174875"/>
            <a:ext cx="55501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24438" y="1535113"/>
            <a:ext cx="55523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24438" y="2174875"/>
            <a:ext cx="55523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1CC8201-A006-41B0-AB9E-210A3A330B3F}" type="slidenum">
              <a:rPr lang="en-US" smtClean="0"/>
              <a:pPr/>
              <a:t>‹#›</a:t>
            </a:fld>
            <a:endParaRPr lang="en-US"/>
          </a:p>
        </p:txBody>
      </p:sp>
    </p:spTree>
    <p:extLst>
      <p:ext uri="{BB962C8B-B14F-4D97-AF65-F5344CB8AC3E}">
        <p14:creationId xmlns:p14="http://schemas.microsoft.com/office/powerpoint/2010/main" val="200414393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F557C11-3F89-46AF-88DD-F7A56696FC26}" type="slidenum">
              <a:rPr lang="en-US" smtClean="0"/>
              <a:pPr/>
              <a:t>‹#›</a:t>
            </a:fld>
            <a:endParaRPr lang="en-US"/>
          </a:p>
        </p:txBody>
      </p:sp>
    </p:spTree>
    <p:extLst>
      <p:ext uri="{BB962C8B-B14F-4D97-AF65-F5344CB8AC3E}">
        <p14:creationId xmlns:p14="http://schemas.microsoft.com/office/powerpoint/2010/main" val="165880027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DE9A12C3-8815-4796-9F2E-A95F58223446}" type="slidenum">
              <a:rPr lang="en-US" smtClean="0"/>
              <a:pPr/>
              <a:t>‹#›</a:t>
            </a:fld>
            <a:endParaRPr lang="en-US"/>
          </a:p>
        </p:txBody>
      </p:sp>
    </p:spTree>
    <p:extLst>
      <p:ext uri="{BB962C8B-B14F-4D97-AF65-F5344CB8AC3E}">
        <p14:creationId xmlns:p14="http://schemas.microsoft.com/office/powerpoint/2010/main" val="379072662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199" y="228600"/>
            <a:ext cx="11305309"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77827" name="Rectangle 3"/>
          <p:cNvSpPr>
            <a:spLocks noGrp="1" noChangeArrowheads="1"/>
          </p:cNvSpPr>
          <p:nvPr>
            <p:ph type="body" idx="1"/>
          </p:nvPr>
        </p:nvSpPr>
        <p:spPr bwMode="auto">
          <a:xfrm>
            <a:off x="457200" y="1600200"/>
            <a:ext cx="11305308"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7828" name="Rectangle 4"/>
          <p:cNvSpPr>
            <a:spLocks noGrp="1" noChangeArrowheads="1"/>
          </p:cNvSpPr>
          <p:nvPr>
            <p:ph type="dt" sz="half" idx="2"/>
          </p:nvPr>
        </p:nvSpPr>
        <p:spPr bwMode="auto">
          <a:xfrm>
            <a:off x="457200" y="626723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4648200" y="6267233"/>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9628908" y="626723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7B0DC1B3-0368-4823-A6A5-678294965B49}" type="slidenum">
              <a:rPr lang="en-US" smtClean="0"/>
              <a:pPr/>
              <a:t>‹#›</a:t>
            </a:fld>
            <a:endParaRPr lang="en-US"/>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4091998361"/>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Lst>
  <p:transition>
    <p:fade/>
  </p:transition>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docs.google.com/a/cornell.edu/presentation/d/1FbHpETKLk-6JZaqnlvxxkkQqu3iSUCvia9jvmYfr5kg/edi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epa.gov/ogwdw/disinfection/tcr/pdfs/issuepaper_effectiveness.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11.e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3.bin"/><Relationship Id="rId4" Type="http://schemas.openxmlformats.org/officeDocument/2006/relationships/chart" Target="../charts/char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vmlDrawing" Target="../drawings/vmlDrawing4.vml"/><Relationship Id="rId5" Type="http://schemas.openxmlformats.org/officeDocument/2006/relationships/image" Target="../media/image16.emf"/><Relationship Id="rId4" Type="http://schemas.openxmlformats.org/officeDocument/2006/relationships/oleObject" Target="../embeddings/oleObject4.bin"/></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jpe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5.xml"/><Relationship Id="rId1" Type="http://schemas.openxmlformats.org/officeDocument/2006/relationships/vmlDrawing" Target="../drawings/vmlDrawing5.vml"/><Relationship Id="rId6" Type="http://schemas.openxmlformats.org/officeDocument/2006/relationships/image" Target="../media/image20.wmf"/><Relationship Id="rId5" Type="http://schemas.openxmlformats.org/officeDocument/2006/relationships/oleObject" Target="../embeddings/oleObject6.bin"/><Relationship Id="rId4" Type="http://schemas.openxmlformats.org/officeDocument/2006/relationships/image" Target="../media/image19.wmf"/></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epa.gov/safewater/mcl.html"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hyperlink" Target="http://www.epa.gov/safewater/mdbp/qrg_st1.pdf" TargetMode="Externa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6.png"/><Relationship Id="rId2" Type="http://schemas.openxmlformats.org/officeDocument/2006/relationships/tags" Target="../tags/tag1.xml"/><Relationship Id="rId1" Type="http://schemas.openxmlformats.org/officeDocument/2006/relationships/vmlDrawing" Target="../drawings/vmlDrawing6.vml"/><Relationship Id="rId6" Type="http://schemas.openxmlformats.org/officeDocument/2006/relationships/image" Target="../media/image25.emf"/><Relationship Id="rId5" Type="http://schemas.openxmlformats.org/officeDocument/2006/relationships/oleObject" Target="../embeddings/oleObject7.bin"/><Relationship Id="rId4"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tags" Target="../tags/tag5.xml"/><Relationship Id="rId7" Type="http://schemas.openxmlformats.org/officeDocument/2006/relationships/image" Target="../media/image28.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27.png"/><Relationship Id="rId5" Type="http://schemas.openxmlformats.org/officeDocument/2006/relationships/notesSlide" Target="../notesSlides/notesSlide28.xml"/><Relationship Id="rId4"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epa.gov/safewater/mcl.html" TargetMode="External"/><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hyperlink" Target="http://www.epa.gov/safewater/mdbp/qrg_st1.pdf" TargetMode="Externa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hyperlink" Target="https://www.cdc.gov/healthywater/burden/current-data.html" TargetMode="Externa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9.png"/><Relationship Id="rId5" Type="http://schemas.openxmlformats.org/officeDocument/2006/relationships/hyperlink" Target="http://www.ncbi.nlm.nih.gov/pubmed/8932920" TargetMode="External"/><Relationship Id="rId4" Type="http://schemas.openxmlformats.org/officeDocument/2006/relationships/hyperlink" Target="http://www.cancer.gov/cancertopics/types/bladder" TargetMode="Externa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0.emf"/><Relationship Id="rId4" Type="http://schemas.openxmlformats.org/officeDocument/2006/relationships/oleObject" Target="../embeddings/oleObject8.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ater.epa.gov/lawsregs/rulesregs/sdwa/mdbp/mdbp.cfm#trihalomethan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10statesstandards.com/waterstandards.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epa.gov/ogwdw/disinfection/tcr/pdfs/issuepaper_effectiveness.pdf"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epa.gov/ogwdw/disinfection/tcr/pdfs/issuepaper_effectiveness.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texas-slab-leak-repair.com/water_leak"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docs.google.com/a/cornell.edu/presentation/d/1FbHpETKLk-6JZaqnlvxxkkQqu3iSUCvia9jvmYfr5kg/edit" TargetMode="External"/><Relationship Id="rId5"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hyperlink" Target="https://docs.google.com/a/cornell.edu/presentation/d/1FbHpETKLk-6JZaqnlvxxkkQqu3iSUCvia9jvmYfr5kg/edit" TargetMode="Externa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hyperlink" Target="https://docs.google.com/a/cornell.edu/presentation/d/1FbHpETKLk-6JZaqnlvxxkkQqu3iSUCvia9jvmYfr5kg/ed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p:txBody>
          <a:bodyPr/>
          <a:lstStyle/>
          <a:p>
            <a:endParaRPr lang="en-US"/>
          </a:p>
        </p:txBody>
      </p:sp>
      <p:sp>
        <p:nvSpPr>
          <p:cNvPr id="2050" name="Rectangle 2"/>
          <p:cNvSpPr>
            <a:spLocks noGrp="1" noChangeArrowheads="1"/>
          </p:cNvSpPr>
          <p:nvPr>
            <p:ph type="ctrTitle" sz="quarter"/>
          </p:nvPr>
        </p:nvSpPr>
        <p:spPr>
          <a:xfrm>
            <a:off x="1140246" y="2463876"/>
            <a:ext cx="7772400" cy="1470025"/>
          </a:xfrm>
          <a:effectLst/>
        </p:spPr>
        <p:txBody>
          <a:bodyPr/>
          <a:lstStyle/>
          <a:p>
            <a:r>
              <a:rPr lang="en-US" dirty="0"/>
              <a:t>Disinfection</a:t>
            </a:r>
          </a:p>
        </p:txBody>
      </p:sp>
      <p:pic>
        <p:nvPicPr>
          <p:cNvPr id="2055" name="Picture 7" descr="3_inch_tabs"/>
          <p:cNvPicPr>
            <a:picLocks noChangeAspect="1" noChangeArrowheads="1"/>
          </p:cNvPicPr>
          <p:nvPr/>
        </p:nvPicPr>
        <p:blipFill>
          <a:blip r:embed="rId3" cstate="print"/>
          <a:srcRect/>
          <a:stretch>
            <a:fillRect/>
          </a:stretch>
        </p:blipFill>
        <p:spPr bwMode="auto">
          <a:xfrm>
            <a:off x="0" y="0"/>
            <a:ext cx="3046413" cy="2570163"/>
          </a:xfrm>
          <a:prstGeom prst="rect">
            <a:avLst/>
          </a:prstGeom>
          <a:noFill/>
        </p:spPr>
      </p:pic>
      <p:pic>
        <p:nvPicPr>
          <p:cNvPr id="2057" name="Picture 9" descr="CCLO0727"/>
          <p:cNvPicPr>
            <a:picLocks noChangeAspect="1" noChangeArrowheads="1"/>
          </p:cNvPicPr>
          <p:nvPr/>
        </p:nvPicPr>
        <p:blipFill>
          <a:blip r:embed="rId4" cstate="print"/>
          <a:srcRect/>
          <a:stretch>
            <a:fillRect/>
          </a:stretch>
        </p:blipFill>
        <p:spPr bwMode="auto">
          <a:xfrm>
            <a:off x="3562120" y="4176273"/>
            <a:ext cx="2286000" cy="2286000"/>
          </a:xfrm>
          <a:prstGeom prst="rect">
            <a:avLst/>
          </a:prstGeom>
          <a:noFill/>
        </p:spPr>
      </p:pic>
      <p:pic>
        <p:nvPicPr>
          <p:cNvPr id="2059" name="Picture 11" descr="aqua-rite_250"/>
          <p:cNvPicPr>
            <a:picLocks noChangeAspect="1" noChangeArrowheads="1"/>
          </p:cNvPicPr>
          <p:nvPr/>
        </p:nvPicPr>
        <p:blipFill>
          <a:blip r:embed="rId5" cstate="print"/>
          <a:srcRect/>
          <a:stretch>
            <a:fillRect/>
          </a:stretch>
        </p:blipFill>
        <p:spPr bwMode="auto">
          <a:xfrm>
            <a:off x="6089650" y="0"/>
            <a:ext cx="3054350" cy="2573338"/>
          </a:xfrm>
          <a:prstGeom prst="rect">
            <a:avLst/>
          </a:prstGeom>
          <a:noFill/>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p:txBody>
          <a:bodyPr/>
          <a:lstStyle/>
          <a:p>
            <a:r>
              <a:rPr lang="en-US" dirty="0">
                <a:sym typeface="Calibri"/>
              </a:rPr>
              <a:t>Cross Contamination is </a:t>
            </a:r>
          </a:p>
        </p:txBody>
      </p:sp>
      <p:sp>
        <p:nvSpPr>
          <p:cNvPr id="12" name="Content Placeholder 11"/>
          <p:cNvSpPr>
            <a:spLocks noGrp="1"/>
          </p:cNvSpPr>
          <p:nvPr>
            <p:ph idx="1"/>
          </p:nvPr>
        </p:nvSpPr>
        <p:spPr>
          <a:xfrm>
            <a:off x="457200" y="1600200"/>
            <a:ext cx="4941065" cy="4525963"/>
          </a:xfrm>
        </p:spPr>
        <p:txBody>
          <a:bodyPr/>
          <a:lstStyle/>
          <a:p>
            <a:pPr lvl="0"/>
            <a:r>
              <a:rPr lang="en-US" sz="2800" dirty="0"/>
              <a:t>Caused by: </a:t>
            </a:r>
          </a:p>
          <a:p>
            <a:pPr lvl="1"/>
            <a:r>
              <a:rPr lang="en-US" sz="2400" dirty="0"/>
              <a:t>Household booster pumps </a:t>
            </a:r>
          </a:p>
          <a:p>
            <a:pPr lvl="1"/>
            <a:r>
              <a:rPr lang="en-US" sz="2400" dirty="0"/>
              <a:t>Household taps at lower elevation than saturated ground</a:t>
            </a:r>
          </a:p>
          <a:p>
            <a:pPr lvl="1"/>
            <a:r>
              <a:rPr lang="en-US" sz="2400" dirty="0"/>
              <a:t>Pipeline pressure transients</a:t>
            </a:r>
          </a:p>
          <a:p>
            <a:r>
              <a:rPr lang="en-US" sz="2800" dirty="0"/>
              <a:t>Prevented by: </a:t>
            </a:r>
          </a:p>
          <a:p>
            <a:pPr lvl="1"/>
            <a:r>
              <a:rPr lang="en-US" sz="2400" dirty="0"/>
              <a:t>24/7 water supply</a:t>
            </a:r>
          </a:p>
          <a:p>
            <a:pPr lvl="1"/>
            <a:r>
              <a:rPr lang="en-US" sz="2400" dirty="0"/>
              <a:t>No household booster pumps</a:t>
            </a:r>
          </a:p>
          <a:p>
            <a:pPr lvl="1"/>
            <a:r>
              <a:rPr lang="en-US" sz="2400" dirty="0"/>
              <a:t>Float valves for household storage</a:t>
            </a:r>
          </a:p>
          <a:p>
            <a:pPr lvl="2"/>
            <a:endParaRPr lang="en-US" sz="2000" dirty="0"/>
          </a:p>
          <a:p>
            <a:pPr lvl="2"/>
            <a:endParaRPr lang="en-US" sz="2000" dirty="0"/>
          </a:p>
          <a:p>
            <a:endParaRPr lang="en-US" sz="2800" dirty="0"/>
          </a:p>
        </p:txBody>
      </p:sp>
      <p:pic>
        <p:nvPicPr>
          <p:cNvPr id="161" name="Shape 161"/>
          <p:cNvPicPr preferRelativeResize="0"/>
          <p:nvPr/>
        </p:nvPicPr>
        <p:blipFill>
          <a:blip r:embed="rId3">
            <a:alphaModFix/>
          </a:blip>
          <a:stretch>
            <a:fillRect/>
          </a:stretch>
        </p:blipFill>
        <p:spPr>
          <a:xfrm>
            <a:off x="5172549" y="1668096"/>
            <a:ext cx="3814200" cy="2859837"/>
          </a:xfrm>
          <a:prstGeom prst="rect">
            <a:avLst/>
          </a:prstGeom>
          <a:noFill/>
          <a:ln>
            <a:noFill/>
          </a:ln>
        </p:spPr>
      </p:pic>
      <p:sp>
        <p:nvSpPr>
          <p:cNvPr id="22" name="Rectangle 21"/>
          <p:cNvSpPr/>
          <p:nvPr/>
        </p:nvSpPr>
        <p:spPr>
          <a:xfrm>
            <a:off x="3922005" y="6334780"/>
            <a:ext cx="5221995" cy="523220"/>
          </a:xfrm>
          <a:prstGeom prst="rect">
            <a:avLst/>
          </a:prstGeom>
        </p:spPr>
        <p:txBody>
          <a:bodyPr wrap="square">
            <a:spAutoFit/>
          </a:bodyPr>
          <a:lstStyle/>
          <a:p>
            <a:pPr>
              <a:spcBef>
                <a:spcPts val="0"/>
              </a:spcBef>
            </a:pPr>
            <a:r>
              <a:rPr lang="it-IT" sz="1400" dirty="0">
                <a:latin typeface="Arial" charset="0"/>
              </a:rPr>
              <a:t>Alicia Peters</a:t>
            </a:r>
            <a:r>
              <a:rPr lang="it-IT" sz="1400" dirty="0"/>
              <a:t>, </a:t>
            </a:r>
            <a:r>
              <a:rPr lang="it-IT" sz="1400" dirty="0">
                <a:latin typeface="Arial" charset="0"/>
              </a:rPr>
              <a:t>David Gold</a:t>
            </a:r>
            <a:r>
              <a:rPr lang="it-IT" sz="1400" dirty="0"/>
              <a:t>, </a:t>
            </a:r>
            <a:r>
              <a:rPr lang="it-IT" sz="1400" dirty="0">
                <a:latin typeface="Arial" charset="0"/>
              </a:rPr>
              <a:t>Weier Chen, Lucia Garcia-Iturri Gallego. </a:t>
            </a:r>
            <a:r>
              <a:rPr lang="it-IT" sz="1400" dirty="0">
                <a:latin typeface="Arial" charset="0"/>
                <a:hlinkClick r:id="rId4"/>
              </a:rPr>
              <a:t>Distribution System Contamination Prevention</a:t>
            </a:r>
            <a:r>
              <a:rPr lang="it-IT" sz="1400" dirty="0">
                <a:latin typeface="Arial" charset="0"/>
              </a:rPr>
              <a:t>. 2014</a:t>
            </a:r>
          </a:p>
        </p:txBody>
      </p:sp>
    </p:spTree>
    <p:extLst>
      <p:ext uri="{BB962C8B-B14F-4D97-AF65-F5344CB8AC3E}">
        <p14:creationId xmlns:p14="http://schemas.microsoft.com/office/powerpoint/2010/main" val="1833851400"/>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a Residual Required? Why is Chlorine the only option?</a:t>
            </a:r>
          </a:p>
        </p:txBody>
      </p:sp>
      <p:sp>
        <p:nvSpPr>
          <p:cNvPr id="3" name="Content Placeholder 2"/>
          <p:cNvSpPr>
            <a:spLocks noGrp="1"/>
          </p:cNvSpPr>
          <p:nvPr>
            <p:ph idx="1"/>
          </p:nvPr>
        </p:nvSpPr>
        <p:spPr/>
        <p:txBody>
          <a:bodyPr/>
          <a:lstStyle/>
          <a:p>
            <a:r>
              <a:rPr lang="en-US" sz="2400" dirty="0"/>
              <a:t>Inactivating microorganisms in the distribution system</a:t>
            </a:r>
          </a:p>
          <a:p>
            <a:pPr lvl="1"/>
            <a:r>
              <a:rPr lang="en-US" sz="2000" dirty="0"/>
              <a:t>Treatment failure</a:t>
            </a:r>
          </a:p>
          <a:p>
            <a:pPr lvl="1"/>
            <a:r>
              <a:rPr lang="en-US" sz="2000" dirty="0"/>
              <a:t>Leaking pipes, valves, and joint seals</a:t>
            </a:r>
          </a:p>
          <a:p>
            <a:pPr lvl="1"/>
            <a:r>
              <a:rPr lang="en-US" sz="2000" dirty="0"/>
              <a:t>Cross-connection and backflow</a:t>
            </a:r>
          </a:p>
          <a:p>
            <a:pPr lvl="1"/>
            <a:r>
              <a:rPr lang="en-US" sz="2000" dirty="0"/>
              <a:t>Finished water storage vessels</a:t>
            </a:r>
          </a:p>
          <a:p>
            <a:pPr lvl="1"/>
            <a:r>
              <a:rPr lang="en-US" sz="2000" dirty="0"/>
              <a:t>Improper treatment of equipment or materials before and during main repair </a:t>
            </a:r>
          </a:p>
          <a:p>
            <a:pPr lvl="1"/>
            <a:r>
              <a:rPr lang="en-US" sz="2000" dirty="0"/>
              <a:t>Intentional introduction of contaminants into distribution system</a:t>
            </a:r>
          </a:p>
          <a:p>
            <a:r>
              <a:rPr lang="en-US" sz="2400" dirty="0"/>
              <a:t>Indicating distribution system contamination (If residual chlorine is monitored continuously it might be possible to detect an increase in contamination from a decrease in chlorine.)</a:t>
            </a:r>
          </a:p>
          <a:p>
            <a:r>
              <a:rPr lang="en-US" sz="2400" dirty="0"/>
              <a:t>Controlling </a:t>
            </a:r>
            <a:r>
              <a:rPr lang="en-US" sz="2400" dirty="0" err="1"/>
              <a:t>biofilm</a:t>
            </a:r>
            <a:r>
              <a:rPr lang="en-US" sz="2400" dirty="0"/>
              <a:t> growth</a:t>
            </a:r>
          </a:p>
        </p:txBody>
      </p:sp>
      <p:sp>
        <p:nvSpPr>
          <p:cNvPr id="4" name="TextBox 3"/>
          <p:cNvSpPr txBox="1"/>
          <p:nvPr/>
        </p:nvSpPr>
        <p:spPr>
          <a:xfrm>
            <a:off x="6545425" y="2183363"/>
            <a:ext cx="2505269" cy="1200329"/>
          </a:xfrm>
          <a:prstGeom prst="rect">
            <a:avLst/>
          </a:prstGeom>
          <a:noFill/>
        </p:spPr>
        <p:txBody>
          <a:bodyPr wrap="square" rtlCol="0">
            <a:spAutoFit/>
          </a:bodyPr>
          <a:lstStyle/>
          <a:p>
            <a:r>
              <a:rPr lang="en-US" sz="2400" dirty="0"/>
              <a:t>Groundwater doesn’t require chlorine!?!?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Chlorine is assumed to protect against recontamination</a:t>
            </a:r>
          </a:p>
        </p:txBody>
      </p:sp>
      <p:sp>
        <p:nvSpPr>
          <p:cNvPr id="3" name="Content Placeholder 2"/>
          <p:cNvSpPr>
            <a:spLocks noGrp="1"/>
          </p:cNvSpPr>
          <p:nvPr>
            <p:ph idx="1"/>
          </p:nvPr>
        </p:nvSpPr>
        <p:spPr/>
        <p:txBody>
          <a:bodyPr/>
          <a:lstStyle/>
          <a:p>
            <a:r>
              <a:rPr lang="en-US" sz="2400" dirty="0"/>
              <a:t>Proponents of maintaining a disinfectant residual point to situations where residuals were not maintained and preventable waterborne disease  outbreaks occurred.  </a:t>
            </a:r>
          </a:p>
          <a:p>
            <a:r>
              <a:rPr lang="en-US" sz="2400" dirty="0"/>
              <a:t>Haas (1999) argues that both a 1993 Salmonella outbreak caused by animal waste introduced to a distribution system reservoir and a 1989 E. coli O157:H7 outbreak could have been prevented if distribution system chlorination had been in effect.  </a:t>
            </a:r>
          </a:p>
          <a:p>
            <a:r>
              <a:rPr lang="en-US" sz="2400" dirty="0"/>
              <a:t>Both of these outbreaks were due to bacterial pathogens that are sensitive to chlorine and could have been at least partially inactivated.</a:t>
            </a:r>
            <a:r>
              <a:rPr lang="en-US" sz="2400" baseline="30000" dirty="0"/>
              <a:t>1</a:t>
            </a:r>
            <a:r>
              <a:rPr lang="en-US" sz="2400" dirty="0"/>
              <a:t> </a:t>
            </a:r>
          </a:p>
          <a:p>
            <a:endParaRPr lang="en-US" sz="2400" dirty="0"/>
          </a:p>
        </p:txBody>
      </p:sp>
      <p:sp>
        <p:nvSpPr>
          <p:cNvPr id="4" name="TextBox 3"/>
          <p:cNvSpPr txBox="1"/>
          <p:nvPr/>
        </p:nvSpPr>
        <p:spPr>
          <a:xfrm>
            <a:off x="793213" y="6044839"/>
            <a:ext cx="7733841" cy="369332"/>
          </a:xfrm>
          <a:prstGeom prst="rect">
            <a:avLst/>
          </a:prstGeom>
          <a:noFill/>
        </p:spPr>
        <p:txBody>
          <a:bodyPr wrap="square" rtlCol="0">
            <a:spAutoFit/>
          </a:bodyPr>
          <a:lstStyle/>
          <a:p>
            <a:r>
              <a:rPr lang="en-US" sz="1800" dirty="0"/>
              <a:t>1) </a:t>
            </a:r>
            <a:r>
              <a:rPr lang="en-US" sz="1800" dirty="0">
                <a:hlinkClick r:id="rId2"/>
              </a:rPr>
              <a:t> http://www.epa.gov/ogwdw/disinfection/tcr/pdfs/issuepaper_effectiveness.pdf</a:t>
            </a:r>
            <a:endParaRPr lang="en-US" sz="1800" dirty="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5"/>
          <p:cNvSpPr>
            <a:spLocks noGrp="1" noChangeArrowheads="1"/>
          </p:cNvSpPr>
          <p:nvPr>
            <p:ph type="title"/>
          </p:nvPr>
        </p:nvSpPr>
        <p:spPr>
          <a:effectLst/>
        </p:spPr>
        <p:txBody>
          <a:bodyPr/>
          <a:lstStyle/>
          <a:p>
            <a:r>
              <a:rPr lang="en-US" sz="4000" dirty="0"/>
              <a:t>Chlorine Demand vs. Total Organic Carbon</a:t>
            </a:r>
          </a:p>
        </p:txBody>
      </p:sp>
      <p:graphicFrame>
        <p:nvGraphicFramePr>
          <p:cNvPr id="53252" name="Object 4"/>
          <p:cNvGraphicFramePr>
            <a:graphicFrameLocks noChangeAspect="1"/>
          </p:cNvGraphicFramePr>
          <p:nvPr/>
        </p:nvGraphicFramePr>
        <p:xfrm>
          <a:off x="225425" y="1976438"/>
          <a:ext cx="7256463" cy="4787900"/>
        </p:xfrm>
        <a:graphic>
          <a:graphicData uri="http://schemas.openxmlformats.org/presentationml/2006/ole">
            <mc:AlternateContent xmlns:mc="http://schemas.openxmlformats.org/markup-compatibility/2006">
              <mc:Choice xmlns:v="urn:schemas-microsoft-com:vml" Requires="v">
                <p:oleObj spid="_x0000_s53282" name="Chart" r:id="rId4" imgW="6696143" imgH="4505415" progId="Excel.Sheet.8">
                  <p:embed followColorScheme="full"/>
                </p:oleObj>
              </mc:Choice>
              <mc:Fallback>
                <p:oleObj name="Chart" r:id="rId4" imgW="6696143" imgH="4505415" progId="Excel.Sheet.8">
                  <p:embed followColorScheme="full"/>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425" y="1976438"/>
                        <a:ext cx="7256463" cy="4787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54" name="Text Box 6"/>
          <p:cNvSpPr txBox="1">
            <a:spLocks noChangeArrowheads="1"/>
          </p:cNvSpPr>
          <p:nvPr/>
        </p:nvSpPr>
        <p:spPr bwMode="auto">
          <a:xfrm>
            <a:off x="6719888" y="5911850"/>
            <a:ext cx="2424112" cy="946150"/>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0.5 mg chlorine</a:t>
            </a:r>
          </a:p>
          <a:p>
            <a:r>
              <a:rPr lang="en-US" dirty="0">
                <a:solidFill>
                  <a:schemeClr val="folHlink"/>
                </a:solidFill>
              </a:rPr>
              <a:t>mg carbon</a:t>
            </a:r>
          </a:p>
        </p:txBody>
      </p:sp>
      <p:sp>
        <p:nvSpPr>
          <p:cNvPr id="53255" name="Line 7"/>
          <p:cNvSpPr>
            <a:spLocks noChangeShapeType="1"/>
          </p:cNvSpPr>
          <p:nvPr/>
        </p:nvSpPr>
        <p:spPr bwMode="auto">
          <a:xfrm>
            <a:off x="6781800" y="6400800"/>
            <a:ext cx="23622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53256" name="Text Box 8"/>
          <p:cNvSpPr txBox="1">
            <a:spLocks noChangeArrowheads="1"/>
          </p:cNvSpPr>
          <p:nvPr/>
        </p:nvSpPr>
        <p:spPr bwMode="auto">
          <a:xfrm>
            <a:off x="1325563" y="1827213"/>
            <a:ext cx="7539037" cy="519112"/>
          </a:xfrm>
          <a:prstGeom prst="rect">
            <a:avLst/>
          </a:prstGeom>
          <a:noFill/>
          <a:ln w="12700">
            <a:noFill/>
            <a:miter lim="800000"/>
            <a:headEnd type="none" w="lg" len="med"/>
            <a:tailEnd type="none" w="lg" len="med"/>
          </a:ln>
          <a:effectLst/>
        </p:spPr>
        <p:txBody>
          <a:bodyPr wrap="none">
            <a:spAutoFit/>
          </a:bodyPr>
          <a:lstStyle/>
          <a:p>
            <a:pPr eaLnBrk="1" hangingPunct="1">
              <a:spcBef>
                <a:spcPct val="30000"/>
              </a:spcBef>
            </a:pPr>
            <a:r>
              <a:rPr lang="en-US"/>
              <a:t>Samples were incubated in the dark for 1 h at 10°C.</a:t>
            </a:r>
          </a:p>
        </p:txBody>
      </p:sp>
      <p:sp>
        <p:nvSpPr>
          <p:cNvPr id="53257" name="Oval 9"/>
          <p:cNvSpPr>
            <a:spLocks noChangeArrowheads="1"/>
          </p:cNvSpPr>
          <p:nvPr/>
        </p:nvSpPr>
        <p:spPr bwMode="auto">
          <a:xfrm>
            <a:off x="7024688" y="1670050"/>
            <a:ext cx="1873250" cy="898525"/>
          </a:xfrm>
          <a:prstGeom prst="ellipse">
            <a:avLst/>
          </a:prstGeom>
          <a:noFill/>
          <a:ln w="12700">
            <a:solidFill>
              <a:schemeClr val="folHlink"/>
            </a:solidFill>
            <a:round/>
            <a:headEnd type="none" w="lg" len="med"/>
            <a:tailEnd type="none" w="lg" len="med"/>
          </a:ln>
          <a:effectLst/>
        </p:spPr>
        <p:txBody>
          <a:bodyPr anchor="ctr">
            <a:spAutoFit/>
          </a:bodyP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Chlorine Protection against Recontamination?</a:t>
            </a:r>
          </a:p>
        </p:txBody>
      </p:sp>
      <p:sp>
        <p:nvSpPr>
          <p:cNvPr id="3" name="Content Placeholder 2"/>
          <p:cNvSpPr>
            <a:spLocks noGrp="1"/>
          </p:cNvSpPr>
          <p:nvPr>
            <p:ph idx="1"/>
          </p:nvPr>
        </p:nvSpPr>
        <p:spPr/>
        <p:txBody>
          <a:bodyPr/>
          <a:lstStyle/>
          <a:p>
            <a:r>
              <a:rPr lang="en-US" dirty="0"/>
              <a:t>How much sewage would residual chlorine at 0.2 to - 0.5 mg/L protect you from?</a:t>
            </a:r>
          </a:p>
        </p:txBody>
      </p:sp>
      <p:graphicFrame>
        <p:nvGraphicFramePr>
          <p:cNvPr id="358402" name="Object 2"/>
          <p:cNvGraphicFramePr>
            <a:graphicFrameLocks noChangeAspect="1"/>
          </p:cNvGraphicFramePr>
          <p:nvPr/>
        </p:nvGraphicFramePr>
        <p:xfrm>
          <a:off x="4814372" y="3892688"/>
          <a:ext cx="3901406" cy="2574194"/>
        </p:xfrm>
        <a:graphic>
          <a:graphicData uri="http://schemas.openxmlformats.org/presentationml/2006/ole">
            <mc:AlternateContent xmlns:mc="http://schemas.openxmlformats.org/markup-compatibility/2006">
              <mc:Choice xmlns:v="urn:schemas-microsoft-com:vml" Requires="v">
                <p:oleObj spid="_x0000_s358432" name="Chart" r:id="rId3" imgW="6696143" imgH="4505415" progId="Excel.Sheet.8">
                  <p:embed followColorScheme="full"/>
                </p:oleObj>
              </mc:Choice>
              <mc:Fallback>
                <p:oleObj name="Chart" r:id="rId3" imgW="6696143" imgH="4505415" progId="Excel.Sheet.8">
                  <p:embed followColorScheme="full"/>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4372" y="3892688"/>
                        <a:ext cx="3901406" cy="257419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6"/>
          <p:cNvSpPr txBox="1">
            <a:spLocks noChangeArrowheads="1"/>
          </p:cNvSpPr>
          <p:nvPr/>
        </p:nvSpPr>
        <p:spPr bwMode="auto">
          <a:xfrm>
            <a:off x="802738" y="3130865"/>
            <a:ext cx="5098896" cy="523220"/>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0.4  to 1.0 mg/L of organic carbon</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How much organic matter could be treated by residual Cl</a:t>
            </a:r>
            <a:r>
              <a:rPr lang="en-US" baseline="-25000" dirty="0"/>
              <a:t>2</a:t>
            </a:r>
            <a:r>
              <a:rPr lang="en-US" dirty="0"/>
              <a:t>?</a:t>
            </a:r>
          </a:p>
        </p:txBody>
      </p:sp>
      <p:sp>
        <p:nvSpPr>
          <p:cNvPr id="4" name="Content Placeholder 3"/>
          <p:cNvSpPr>
            <a:spLocks noGrp="1"/>
          </p:cNvSpPr>
          <p:nvPr>
            <p:ph idx="1"/>
          </p:nvPr>
        </p:nvSpPr>
        <p:spPr/>
        <p:txBody>
          <a:bodyPr/>
          <a:lstStyle/>
          <a:p>
            <a:r>
              <a:rPr lang="en-US" sz="2800" dirty="0"/>
              <a:t>Take a town of 5000 people</a:t>
            </a:r>
          </a:p>
          <a:p>
            <a:r>
              <a:rPr lang="en-US" sz="2800" dirty="0"/>
              <a:t>Flow rate per person is about 3 mL/s</a:t>
            </a:r>
          </a:p>
          <a:p>
            <a:r>
              <a:rPr lang="en-US" sz="2800" dirty="0"/>
              <a:t>Average flow rate is 15 L/s</a:t>
            </a:r>
          </a:p>
          <a:p>
            <a:r>
              <a:rPr lang="en-US" sz="2800" dirty="0"/>
              <a:t>Assume storage tank is half full when contamination event occurs</a:t>
            </a:r>
          </a:p>
          <a:p>
            <a:r>
              <a:rPr lang="en-US" sz="2800" dirty="0"/>
              <a:t>Small town storage tanks typically provides 1/3 day of storage – 432,000 L</a:t>
            </a:r>
          </a:p>
          <a:p>
            <a:r>
              <a:rPr lang="en-US" sz="2800" dirty="0"/>
              <a:t>Assume 0.2 mg/L Cl</a:t>
            </a:r>
            <a:r>
              <a:rPr lang="en-US" sz="2800" baseline="-25000" dirty="0"/>
              <a:t>2</a:t>
            </a:r>
            <a:r>
              <a:rPr lang="en-US" sz="2800" dirty="0"/>
              <a:t> residual – 0.4 mg/L carbon</a:t>
            </a:r>
          </a:p>
          <a:p>
            <a:r>
              <a:rPr lang="en-US" sz="2800" dirty="0"/>
              <a:t>173 gm of organic carbon (distributed uniformly throughout the entire storage tank…)</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effectLst/>
        </p:spPr>
        <p:txBody>
          <a:bodyPr/>
          <a:lstStyle/>
          <a:p>
            <a:r>
              <a:rPr lang="en-US" sz="4000" dirty="0"/>
              <a:t>Inactivation of Shielded Pathogens</a:t>
            </a:r>
          </a:p>
        </p:txBody>
      </p:sp>
      <p:sp>
        <p:nvSpPr>
          <p:cNvPr id="193539" name="Rectangle 3"/>
          <p:cNvSpPr>
            <a:spLocks noGrp="1" noChangeArrowheads="1"/>
          </p:cNvSpPr>
          <p:nvPr>
            <p:ph idx="1"/>
          </p:nvPr>
        </p:nvSpPr>
        <p:spPr/>
        <p:txBody>
          <a:bodyPr/>
          <a:lstStyle/>
          <a:p>
            <a:pPr>
              <a:lnSpc>
                <a:spcPct val="90000"/>
              </a:lnSpc>
            </a:pPr>
            <a:r>
              <a:rPr lang="en-US" dirty="0"/>
              <a:t>Many of the studies measuring inactivation of pathogens by disinfectants were conducted using dispersed pathogens</a:t>
            </a:r>
          </a:p>
          <a:p>
            <a:pPr>
              <a:lnSpc>
                <a:spcPct val="90000"/>
              </a:lnSpc>
            </a:pPr>
            <a:r>
              <a:rPr lang="en-US" dirty="0"/>
              <a:t>What happens if the pathogens are embedded in an organic particle?</a:t>
            </a:r>
          </a:p>
          <a:p>
            <a:pPr>
              <a:lnSpc>
                <a:spcPct val="90000"/>
              </a:lnSpc>
            </a:pPr>
            <a:r>
              <a:rPr lang="en-US" dirty="0"/>
              <a:t>Fecal contamination potentially contains pathogens embedded in protective organic matter</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4" name="Line 8"/>
          <p:cNvSpPr>
            <a:spLocks noChangeShapeType="1"/>
          </p:cNvSpPr>
          <p:nvPr/>
        </p:nvSpPr>
        <p:spPr bwMode="auto">
          <a:xfrm>
            <a:off x="7535863" y="2055813"/>
            <a:ext cx="0" cy="3048000"/>
          </a:xfrm>
          <a:prstGeom prst="line">
            <a:avLst/>
          </a:prstGeom>
          <a:noFill/>
          <a:ln w="38100">
            <a:solidFill>
              <a:schemeClr val="folHlink"/>
            </a:solidFill>
            <a:round/>
            <a:headEnd type="none" w="lg" len="med"/>
            <a:tailEnd type="none" w="lg" len="med"/>
          </a:ln>
          <a:effectLst/>
        </p:spPr>
        <p:txBody>
          <a:bodyPr wrap="none" anchor="ctr">
            <a:spAutoFit/>
          </a:bodyPr>
          <a:lstStyle/>
          <a:p>
            <a:endParaRPr lang="en-US"/>
          </a:p>
        </p:txBody>
      </p:sp>
      <p:sp>
        <p:nvSpPr>
          <p:cNvPr id="167941" name="Rectangle 5"/>
          <p:cNvSpPr>
            <a:spLocks noGrp="1" noChangeArrowheads="1"/>
          </p:cNvSpPr>
          <p:nvPr>
            <p:ph type="title"/>
          </p:nvPr>
        </p:nvSpPr>
        <p:spPr>
          <a:effectLst/>
        </p:spPr>
        <p:txBody>
          <a:bodyPr/>
          <a:lstStyle/>
          <a:p>
            <a:r>
              <a:rPr lang="en-US" sz="4000" dirty="0"/>
              <a:t>Cell Associated virus was inside fetal rhesus kidney derived cells</a:t>
            </a:r>
          </a:p>
        </p:txBody>
      </p:sp>
      <p:graphicFrame>
        <p:nvGraphicFramePr>
          <p:cNvPr id="12" name="Object 4"/>
          <p:cNvGraphicFramePr>
            <a:graphicFrameLocks noChangeAspect="1"/>
          </p:cNvGraphicFramePr>
          <p:nvPr/>
        </p:nvGraphicFramePr>
        <p:xfrm>
          <a:off x="1941513" y="1704975"/>
          <a:ext cx="6604000" cy="4510088"/>
        </p:xfrm>
        <a:graphic>
          <a:graphicData uri="http://schemas.openxmlformats.org/drawingml/2006/chart">
            <c:chart xmlns:c="http://schemas.openxmlformats.org/drawingml/2006/chart" xmlns:r="http://schemas.openxmlformats.org/officeDocument/2006/relationships" r:id="rId4"/>
          </a:graphicData>
        </a:graphic>
      </p:graphicFrame>
      <p:sp>
        <p:nvSpPr>
          <p:cNvPr id="167942" name="Rectangle 6"/>
          <p:cNvSpPr>
            <a:spLocks noChangeArrowheads="1"/>
          </p:cNvSpPr>
          <p:nvPr/>
        </p:nvSpPr>
        <p:spPr bwMode="auto">
          <a:xfrm>
            <a:off x="215900" y="1954213"/>
            <a:ext cx="1879600" cy="1800225"/>
          </a:xfrm>
          <a:prstGeom prst="rect">
            <a:avLst/>
          </a:prstGeom>
          <a:noFill/>
          <a:ln w="12700">
            <a:noFill/>
            <a:miter lim="800000"/>
            <a:headEnd type="none" w="lg" len="med"/>
            <a:tailEnd type="none" w="lg" len="med"/>
          </a:ln>
          <a:effectLst/>
        </p:spPr>
        <p:txBody>
          <a:bodyPr>
            <a:spAutoFit/>
          </a:bodyPr>
          <a:lstStyle/>
          <a:p>
            <a:r>
              <a:rPr lang="en-US"/>
              <a:t>0.36 mg/L average free Cl</a:t>
            </a:r>
            <a:r>
              <a:rPr lang="en-US" baseline="-25000"/>
              <a:t>2</a:t>
            </a:r>
            <a:r>
              <a:rPr lang="en-US"/>
              <a:t> at pH 6</a:t>
            </a:r>
          </a:p>
        </p:txBody>
      </p:sp>
      <p:sp>
        <p:nvSpPr>
          <p:cNvPr id="167945" name="Text Box 9"/>
          <p:cNvSpPr txBox="1">
            <a:spLocks noChangeArrowheads="1"/>
          </p:cNvSpPr>
          <p:nvPr/>
        </p:nvSpPr>
        <p:spPr bwMode="auto">
          <a:xfrm>
            <a:off x="7243763" y="5099050"/>
            <a:ext cx="539750" cy="519113"/>
          </a:xfrm>
          <a:prstGeom prst="rect">
            <a:avLst/>
          </a:prstGeom>
          <a:noFill/>
          <a:ln w="12700">
            <a:noFill/>
            <a:miter lim="800000"/>
            <a:headEnd type="none" w="lg" len="med"/>
            <a:tailEnd type="none" w="lg" len="med"/>
          </a:ln>
          <a:effectLst/>
        </p:spPr>
        <p:txBody>
          <a:bodyPr wrap="none">
            <a:spAutoFit/>
          </a:bodyPr>
          <a:lstStyle/>
          <a:p>
            <a:r>
              <a:rPr lang="en-US"/>
              <a:t>86</a:t>
            </a:r>
          </a:p>
        </p:txBody>
      </p:sp>
      <p:grpSp>
        <p:nvGrpSpPr>
          <p:cNvPr id="167949" name="Group 13"/>
          <p:cNvGrpSpPr>
            <a:grpSpLocks/>
          </p:cNvGrpSpPr>
          <p:nvPr/>
        </p:nvGrpSpPr>
        <p:grpSpPr bwMode="auto">
          <a:xfrm>
            <a:off x="117475" y="6148388"/>
            <a:ext cx="8912225" cy="519112"/>
            <a:chOff x="74" y="3873"/>
            <a:chExt cx="5614" cy="327"/>
          </a:xfrm>
        </p:grpSpPr>
        <p:graphicFrame>
          <p:nvGraphicFramePr>
            <p:cNvPr id="167947" name="Object 11"/>
            <p:cNvGraphicFramePr>
              <a:graphicFrameLocks noChangeAspect="1"/>
            </p:cNvGraphicFramePr>
            <p:nvPr/>
          </p:nvGraphicFramePr>
          <p:xfrm>
            <a:off x="74" y="3936"/>
            <a:ext cx="432" cy="240"/>
          </p:xfrm>
          <a:graphic>
            <a:graphicData uri="http://schemas.openxmlformats.org/presentationml/2006/ole">
              <mc:AlternateContent xmlns:mc="http://schemas.openxmlformats.org/markup-compatibility/2006">
                <mc:Choice xmlns:v="urn:schemas-microsoft-com:vml" Requires="v">
                  <p:oleObj spid="_x0000_s167976" name="Equation" r:id="rId5" imgW="685800" imgH="380880" progId="Equation.DSMT4">
                    <p:embed/>
                  </p:oleObj>
                </mc:Choice>
                <mc:Fallback>
                  <p:oleObj name="Equation" r:id="rId5" imgW="685800" imgH="380880" progId="Equation.DSMT4">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 y="3936"/>
                          <a:ext cx="432" cy="24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7948" name="Text Box 12"/>
            <p:cNvSpPr txBox="1">
              <a:spLocks noChangeArrowheads="1"/>
            </p:cNvSpPr>
            <p:nvPr/>
          </p:nvSpPr>
          <p:spPr bwMode="auto">
            <a:xfrm>
              <a:off x="550" y="3873"/>
              <a:ext cx="5138" cy="327"/>
            </a:xfrm>
            <a:prstGeom prst="rect">
              <a:avLst/>
            </a:prstGeom>
            <a:noFill/>
            <a:ln w="12700">
              <a:noFill/>
              <a:miter lim="800000"/>
              <a:headEnd type="none" w="lg" len="med"/>
              <a:tailEnd type="none" w="lg" len="med"/>
            </a:ln>
            <a:effectLst/>
          </p:spPr>
          <p:txBody>
            <a:bodyPr wrap="none">
              <a:spAutoFit/>
            </a:bodyPr>
            <a:lstStyle/>
            <a:p>
              <a:r>
                <a:rPr lang="en-US"/>
                <a:t>to get pC* of 4 is (86 min)*(0.36 mg/L)=31 (min mg/L)</a:t>
              </a:r>
            </a:p>
          </p:txBody>
        </p:sp>
      </p:grpSp>
      <p:sp>
        <p:nvSpPr>
          <p:cNvPr id="167950" name="Line 14"/>
          <p:cNvSpPr>
            <a:spLocks noChangeShapeType="1"/>
          </p:cNvSpPr>
          <p:nvPr/>
        </p:nvSpPr>
        <p:spPr bwMode="auto">
          <a:xfrm>
            <a:off x="3408363" y="2036763"/>
            <a:ext cx="4086225" cy="0"/>
          </a:xfrm>
          <a:prstGeom prst="line">
            <a:avLst/>
          </a:prstGeom>
          <a:noFill/>
          <a:ln w="38100">
            <a:solidFill>
              <a:schemeClr val="folHlink"/>
            </a:solidFill>
            <a:round/>
            <a:headEnd type="none" w="lg" len="med"/>
            <a:tailEnd type="triangle" w="lg" len="med"/>
          </a:ln>
          <a:effectLst/>
        </p:spPr>
        <p:txBody>
          <a:bodyPr wrap="none" anchor="ctr">
            <a:spAutoFit/>
          </a:bodyPr>
          <a:lstStyle/>
          <a:p>
            <a:endParaRPr lang="en-US"/>
          </a:p>
        </p:txBody>
      </p:sp>
      <p:sp>
        <p:nvSpPr>
          <p:cNvPr id="167951" name="Text Box 15"/>
          <p:cNvSpPr txBox="1">
            <a:spLocks noChangeArrowheads="1"/>
          </p:cNvSpPr>
          <p:nvPr/>
        </p:nvSpPr>
        <p:spPr bwMode="auto">
          <a:xfrm>
            <a:off x="185738" y="4098925"/>
            <a:ext cx="2092325" cy="946150"/>
          </a:xfrm>
          <a:prstGeom prst="rect">
            <a:avLst/>
          </a:prstGeom>
          <a:noFill/>
          <a:ln w="12700">
            <a:noFill/>
            <a:miter lim="800000"/>
            <a:headEnd type="none" w="lg" len="med"/>
            <a:tailEnd type="none" w="lg" len="med"/>
          </a:ln>
          <a:effectLst/>
        </p:spPr>
        <p:txBody>
          <a:bodyPr>
            <a:spAutoFit/>
          </a:bodyPr>
          <a:lstStyle/>
          <a:p>
            <a:r>
              <a:rPr lang="en-US">
                <a:solidFill>
                  <a:schemeClr val="folHlink"/>
                </a:solidFill>
              </a:rPr>
              <a:t>What do you conclude?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graphicEl>
                                              <a:chart seriesIdx="0" categoryIdx="-4" bldStep="series"/>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graphicEl>
                                              <a:chart seriesIdx="1"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graphicEl>
                                              <a:chart seriesIdx="2"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graphicEl>
                                              <a:chart seriesIdx="3" categoryIdx="-4" bldStep="series"/>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79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7950"/>
                                        </p:tgtEl>
                                        <p:attrNameLst>
                                          <p:attrName>style.visibility</p:attrName>
                                        </p:attrNameLst>
                                      </p:cBhvr>
                                      <p:to>
                                        <p:strVal val="visible"/>
                                      </p:to>
                                    </p:set>
                                    <p:animEffect transition="in" filter="wipe(left)">
                                      <p:cBhvr>
                                        <p:cTn id="27" dur="500"/>
                                        <p:tgtEl>
                                          <p:spTgt spid="16795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67944"/>
                                        </p:tgtEl>
                                        <p:attrNameLst>
                                          <p:attrName>style.visibility</p:attrName>
                                        </p:attrNameLst>
                                      </p:cBhvr>
                                      <p:to>
                                        <p:strVal val="visible"/>
                                      </p:to>
                                    </p:set>
                                    <p:animEffect transition="in" filter="wipe(up)">
                                      <p:cBhvr>
                                        <p:cTn id="32" dur="500"/>
                                        <p:tgtEl>
                                          <p:spTgt spid="167944"/>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794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79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4" grpId="0" animBg="1"/>
      <p:bldGraphic spid="12" grpId="0" uiExpand="1">
        <p:bldSub>
          <a:bldChart bld="series"/>
        </p:bldSub>
      </p:bldGraphic>
      <p:bldP spid="167945" grpId="0"/>
      <p:bldP spid="167950" grpId="0" animBg="1"/>
      <p:bldP spid="16795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effectLst/>
        </p:spPr>
        <p:txBody>
          <a:bodyPr/>
          <a:lstStyle/>
          <a:p>
            <a:r>
              <a:rPr lang="en-US" sz="4000" dirty="0"/>
              <a:t>Embedded virus particles are protected from chlorine</a:t>
            </a:r>
          </a:p>
        </p:txBody>
      </p:sp>
      <p:sp>
        <p:nvSpPr>
          <p:cNvPr id="171011" name="Rectangle 3"/>
          <p:cNvSpPr>
            <a:spLocks noGrp="1" noChangeArrowheads="1"/>
          </p:cNvSpPr>
          <p:nvPr>
            <p:ph idx="1"/>
          </p:nvPr>
        </p:nvSpPr>
        <p:spPr/>
        <p:txBody>
          <a:bodyPr/>
          <a:lstStyle/>
          <a:p>
            <a:pPr>
              <a:lnSpc>
                <a:spcPct val="90000"/>
              </a:lnSpc>
            </a:pPr>
            <a:r>
              <a:rPr lang="en-US"/>
              <a:t>The rate of virus deactivation dropped significantly when the virus particles were inside kidney cells</a:t>
            </a:r>
          </a:p>
          <a:p>
            <a:pPr>
              <a:lnSpc>
                <a:spcPct val="90000"/>
              </a:lnSpc>
            </a:pPr>
            <a:r>
              <a:rPr lang="en-US"/>
              <a:t>The deactivation of embedded virus particles can not be described by a single first order reaction (________________)</a:t>
            </a:r>
          </a:p>
          <a:p>
            <a:pPr>
              <a:lnSpc>
                <a:spcPct val="90000"/>
              </a:lnSpc>
            </a:pPr>
            <a:r>
              <a:rPr lang="en-US"/>
              <a:t>What is controlling the rate of virus deactivation?</a:t>
            </a:r>
          </a:p>
        </p:txBody>
      </p:sp>
      <p:sp>
        <p:nvSpPr>
          <p:cNvPr id="171012" name="Text Box 4"/>
          <p:cNvSpPr txBox="1">
            <a:spLocks noChangeArrowheads="1"/>
          </p:cNvSpPr>
          <p:nvPr/>
        </p:nvSpPr>
        <p:spPr bwMode="auto">
          <a:xfrm>
            <a:off x="4300538" y="3867271"/>
            <a:ext cx="3448050" cy="519113"/>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Chicks Law is violated</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116" name="Picture 84" descr="MCDD00942_0000[1]"/>
          <p:cNvPicPr>
            <a:picLocks noChangeAspect="1" noChangeArrowheads="1"/>
          </p:cNvPicPr>
          <p:nvPr/>
        </p:nvPicPr>
        <p:blipFill>
          <a:blip r:embed="rId3" cstate="print"/>
          <a:srcRect/>
          <a:stretch>
            <a:fillRect/>
          </a:stretch>
        </p:blipFill>
        <p:spPr bwMode="auto">
          <a:xfrm>
            <a:off x="2046288" y="2519363"/>
            <a:ext cx="636587" cy="433387"/>
          </a:xfrm>
          <a:prstGeom prst="rect">
            <a:avLst/>
          </a:prstGeom>
          <a:noFill/>
        </p:spPr>
      </p:pic>
      <p:pic>
        <p:nvPicPr>
          <p:cNvPr id="172114" name="Picture 82" descr="MCDD00942_0000[1]"/>
          <p:cNvPicPr>
            <a:picLocks noChangeAspect="1" noChangeArrowheads="1"/>
          </p:cNvPicPr>
          <p:nvPr/>
        </p:nvPicPr>
        <p:blipFill>
          <a:blip r:embed="rId3" cstate="print"/>
          <a:srcRect/>
          <a:stretch>
            <a:fillRect/>
          </a:stretch>
        </p:blipFill>
        <p:spPr bwMode="auto">
          <a:xfrm>
            <a:off x="2959100" y="2478088"/>
            <a:ext cx="636588" cy="433387"/>
          </a:xfrm>
          <a:prstGeom prst="rect">
            <a:avLst/>
          </a:prstGeom>
          <a:noFill/>
        </p:spPr>
      </p:pic>
      <p:pic>
        <p:nvPicPr>
          <p:cNvPr id="172115" name="Picture 83" descr="MCDD00942_0000[1]"/>
          <p:cNvPicPr>
            <a:picLocks noChangeAspect="1" noChangeArrowheads="1"/>
          </p:cNvPicPr>
          <p:nvPr/>
        </p:nvPicPr>
        <p:blipFill>
          <a:blip r:embed="rId3" cstate="print"/>
          <a:srcRect/>
          <a:stretch>
            <a:fillRect/>
          </a:stretch>
        </p:blipFill>
        <p:spPr bwMode="auto">
          <a:xfrm>
            <a:off x="2544763" y="2741613"/>
            <a:ext cx="636587" cy="433387"/>
          </a:xfrm>
          <a:prstGeom prst="rect">
            <a:avLst/>
          </a:prstGeom>
          <a:noFill/>
        </p:spPr>
      </p:pic>
      <p:pic>
        <p:nvPicPr>
          <p:cNvPr id="172113" name="Picture 81" descr="MCDD00942_0000[1]"/>
          <p:cNvPicPr>
            <a:picLocks noChangeAspect="1" noChangeArrowheads="1"/>
          </p:cNvPicPr>
          <p:nvPr/>
        </p:nvPicPr>
        <p:blipFill>
          <a:blip r:embed="rId3" cstate="print"/>
          <a:srcRect/>
          <a:stretch>
            <a:fillRect/>
          </a:stretch>
        </p:blipFill>
        <p:spPr bwMode="auto">
          <a:xfrm>
            <a:off x="2654300" y="1924050"/>
            <a:ext cx="636588" cy="433388"/>
          </a:xfrm>
          <a:prstGeom prst="rect">
            <a:avLst/>
          </a:prstGeom>
          <a:noFill/>
        </p:spPr>
      </p:pic>
      <p:sp>
        <p:nvSpPr>
          <p:cNvPr id="172034" name="Rectangle 2"/>
          <p:cNvSpPr>
            <a:spLocks noGrp="1" noChangeArrowheads="1"/>
          </p:cNvSpPr>
          <p:nvPr>
            <p:ph type="title"/>
          </p:nvPr>
        </p:nvSpPr>
        <p:spPr>
          <a:effectLst/>
        </p:spPr>
        <p:txBody>
          <a:bodyPr/>
          <a:lstStyle/>
          <a:p>
            <a:r>
              <a:rPr lang="en-US" dirty="0"/>
              <a:t>Scales of the Embedded Virus</a:t>
            </a:r>
          </a:p>
        </p:txBody>
      </p:sp>
      <p:sp>
        <p:nvSpPr>
          <p:cNvPr id="172039" name="Line 7"/>
          <p:cNvSpPr>
            <a:spLocks noChangeShapeType="1"/>
          </p:cNvSpPr>
          <p:nvPr/>
        </p:nvSpPr>
        <p:spPr bwMode="auto">
          <a:xfrm>
            <a:off x="3463925" y="1855788"/>
            <a:ext cx="0" cy="4570412"/>
          </a:xfrm>
          <a:prstGeom prst="line">
            <a:avLst/>
          </a:prstGeom>
          <a:noFill/>
          <a:ln w="12700">
            <a:solidFill>
              <a:schemeClr val="tx1"/>
            </a:solidFill>
            <a:round/>
            <a:headEnd type="triangle" w="lg" len="med"/>
            <a:tailEnd type="triangle" w="lg" len="med"/>
          </a:ln>
          <a:effectLst/>
        </p:spPr>
        <p:txBody>
          <a:bodyPr wrap="none" anchor="ctr">
            <a:spAutoFit/>
          </a:bodyPr>
          <a:lstStyle/>
          <a:p>
            <a:endParaRPr lang="en-US"/>
          </a:p>
        </p:txBody>
      </p:sp>
      <p:sp>
        <p:nvSpPr>
          <p:cNvPr id="172040" name="Text Box 8"/>
          <p:cNvSpPr txBox="1">
            <a:spLocks noChangeArrowheads="1"/>
          </p:cNvSpPr>
          <p:nvPr/>
        </p:nvSpPr>
        <p:spPr bwMode="auto">
          <a:xfrm>
            <a:off x="2733675" y="3683000"/>
            <a:ext cx="1438275" cy="519113"/>
          </a:xfrm>
          <a:prstGeom prst="rect">
            <a:avLst/>
          </a:prstGeom>
          <a:solidFill>
            <a:schemeClr val="bg1"/>
          </a:solidFill>
          <a:ln w="12700">
            <a:noFill/>
            <a:miter lim="800000"/>
            <a:headEnd type="none" w="lg" len="med"/>
            <a:tailEnd type="none" w="lg" len="med"/>
          </a:ln>
          <a:effectLst/>
        </p:spPr>
        <p:txBody>
          <a:bodyPr wrap="none">
            <a:spAutoFit/>
          </a:bodyPr>
          <a:lstStyle/>
          <a:p>
            <a:r>
              <a:rPr lang="en-US"/>
              <a:t>1000 nm</a:t>
            </a:r>
          </a:p>
        </p:txBody>
      </p:sp>
      <p:grpSp>
        <p:nvGrpSpPr>
          <p:cNvPr id="172053" name="Group 21"/>
          <p:cNvGrpSpPr>
            <a:grpSpLocks noChangeAspect="1"/>
          </p:cNvGrpSpPr>
          <p:nvPr/>
        </p:nvGrpSpPr>
        <p:grpSpPr bwMode="auto">
          <a:xfrm>
            <a:off x="2228850" y="3659188"/>
            <a:ext cx="92075" cy="146050"/>
            <a:chOff x="777" y="1807"/>
            <a:chExt cx="252" cy="401"/>
          </a:xfrm>
        </p:grpSpPr>
        <p:sp>
          <p:nvSpPr>
            <p:cNvPr id="172054" name="AutoShape 22"/>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55" name="Rectangle 23"/>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sp>
        <p:nvSpPr>
          <p:cNvPr id="172036" name="AutoShape 4"/>
          <p:cNvSpPr>
            <a:spLocks noChangeArrowheads="1"/>
          </p:cNvSpPr>
          <p:nvPr/>
        </p:nvSpPr>
        <p:spPr bwMode="auto">
          <a:xfrm>
            <a:off x="387350" y="1857375"/>
            <a:ext cx="1800225" cy="4570413"/>
          </a:xfrm>
          <a:prstGeom prst="roundRect">
            <a:avLst>
              <a:gd name="adj" fmla="val 46755"/>
            </a:avLst>
          </a:prstGeom>
          <a:solidFill>
            <a:schemeClr val="hlink"/>
          </a:solidFill>
          <a:ln w="177800">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2043" name="Group 11"/>
          <p:cNvGrpSpPr>
            <a:grpSpLocks noChangeAspect="1"/>
          </p:cNvGrpSpPr>
          <p:nvPr/>
        </p:nvGrpSpPr>
        <p:grpSpPr bwMode="auto">
          <a:xfrm rot="14667451">
            <a:off x="1233487" y="2868613"/>
            <a:ext cx="92075" cy="146050"/>
            <a:chOff x="777" y="1807"/>
            <a:chExt cx="252" cy="401"/>
          </a:xfrm>
        </p:grpSpPr>
        <p:sp>
          <p:nvSpPr>
            <p:cNvPr id="172041" name="AutoShape 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42" name="Rectangle 10"/>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44" name="Group 12"/>
          <p:cNvGrpSpPr>
            <a:grpSpLocks noChangeAspect="1"/>
          </p:cNvGrpSpPr>
          <p:nvPr/>
        </p:nvGrpSpPr>
        <p:grpSpPr bwMode="auto">
          <a:xfrm rot="6576841">
            <a:off x="1233487" y="5141913"/>
            <a:ext cx="92075" cy="146050"/>
            <a:chOff x="777" y="1807"/>
            <a:chExt cx="252" cy="401"/>
          </a:xfrm>
        </p:grpSpPr>
        <p:sp>
          <p:nvSpPr>
            <p:cNvPr id="172045" name="AutoShape 13"/>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46" name="Rectangle 14"/>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47" name="Group 15"/>
          <p:cNvGrpSpPr>
            <a:grpSpLocks noChangeAspect="1"/>
          </p:cNvGrpSpPr>
          <p:nvPr/>
        </p:nvGrpSpPr>
        <p:grpSpPr bwMode="auto">
          <a:xfrm>
            <a:off x="1955800" y="2855913"/>
            <a:ext cx="92075" cy="146050"/>
            <a:chOff x="777" y="1807"/>
            <a:chExt cx="252" cy="401"/>
          </a:xfrm>
        </p:grpSpPr>
        <p:sp>
          <p:nvSpPr>
            <p:cNvPr id="172048" name="AutoShape 16"/>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49" name="Rectangle 17"/>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50" name="Group 18"/>
          <p:cNvGrpSpPr>
            <a:grpSpLocks noChangeAspect="1"/>
          </p:cNvGrpSpPr>
          <p:nvPr/>
        </p:nvGrpSpPr>
        <p:grpSpPr bwMode="auto">
          <a:xfrm rot="6890563">
            <a:off x="1993900" y="4157663"/>
            <a:ext cx="92075" cy="146050"/>
            <a:chOff x="777" y="1807"/>
            <a:chExt cx="252" cy="401"/>
          </a:xfrm>
        </p:grpSpPr>
        <p:sp>
          <p:nvSpPr>
            <p:cNvPr id="172051" name="AutoShape 1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52" name="Rectangle 20"/>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56" name="Group 24"/>
          <p:cNvGrpSpPr>
            <a:grpSpLocks noChangeAspect="1"/>
          </p:cNvGrpSpPr>
          <p:nvPr/>
        </p:nvGrpSpPr>
        <p:grpSpPr bwMode="auto">
          <a:xfrm rot="-1759698">
            <a:off x="1679575" y="2598738"/>
            <a:ext cx="92075" cy="146050"/>
            <a:chOff x="777" y="1807"/>
            <a:chExt cx="252" cy="401"/>
          </a:xfrm>
        </p:grpSpPr>
        <p:sp>
          <p:nvSpPr>
            <p:cNvPr id="172057" name="AutoShape 25"/>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58" name="Rectangle 26"/>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59" name="Group 27"/>
          <p:cNvGrpSpPr>
            <a:grpSpLocks noChangeAspect="1"/>
          </p:cNvGrpSpPr>
          <p:nvPr/>
        </p:nvGrpSpPr>
        <p:grpSpPr bwMode="auto">
          <a:xfrm>
            <a:off x="2927350" y="2085975"/>
            <a:ext cx="92075" cy="146050"/>
            <a:chOff x="777" y="1807"/>
            <a:chExt cx="252" cy="401"/>
          </a:xfrm>
        </p:grpSpPr>
        <p:sp>
          <p:nvSpPr>
            <p:cNvPr id="172060" name="AutoShape 28"/>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61" name="Rectangle 29"/>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62" name="Group 30"/>
          <p:cNvGrpSpPr>
            <a:grpSpLocks noChangeAspect="1"/>
          </p:cNvGrpSpPr>
          <p:nvPr/>
        </p:nvGrpSpPr>
        <p:grpSpPr bwMode="auto">
          <a:xfrm rot="1586553">
            <a:off x="2289175" y="2654300"/>
            <a:ext cx="92075" cy="146050"/>
            <a:chOff x="777" y="1807"/>
            <a:chExt cx="252" cy="401"/>
          </a:xfrm>
        </p:grpSpPr>
        <p:sp>
          <p:nvSpPr>
            <p:cNvPr id="172063" name="AutoShape 31"/>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64" name="Rectangle 32"/>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65" name="Group 33"/>
          <p:cNvGrpSpPr>
            <a:grpSpLocks noChangeAspect="1"/>
          </p:cNvGrpSpPr>
          <p:nvPr/>
        </p:nvGrpSpPr>
        <p:grpSpPr bwMode="auto">
          <a:xfrm rot="-3216696">
            <a:off x="2814637" y="2890838"/>
            <a:ext cx="92075" cy="146050"/>
            <a:chOff x="777" y="1807"/>
            <a:chExt cx="252" cy="401"/>
          </a:xfrm>
        </p:grpSpPr>
        <p:sp>
          <p:nvSpPr>
            <p:cNvPr id="172066" name="AutoShape 34"/>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67" name="Rectangle 35"/>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68" name="Group 36"/>
          <p:cNvGrpSpPr>
            <a:grpSpLocks noChangeAspect="1"/>
          </p:cNvGrpSpPr>
          <p:nvPr/>
        </p:nvGrpSpPr>
        <p:grpSpPr bwMode="auto">
          <a:xfrm rot="15343280">
            <a:off x="3205162" y="2627313"/>
            <a:ext cx="92075" cy="146050"/>
            <a:chOff x="777" y="1807"/>
            <a:chExt cx="252" cy="401"/>
          </a:xfrm>
        </p:grpSpPr>
        <p:sp>
          <p:nvSpPr>
            <p:cNvPr id="172069" name="AutoShape 37"/>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70" name="Rectangle 38"/>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aphicFrame>
        <p:nvGraphicFramePr>
          <p:cNvPr id="172110" name="Group 78"/>
          <p:cNvGraphicFramePr>
            <a:graphicFrameLocks noGrp="1"/>
          </p:cNvGraphicFramePr>
          <p:nvPr/>
        </p:nvGraphicFramePr>
        <p:xfrm>
          <a:off x="4141788" y="1993900"/>
          <a:ext cx="4808537" cy="3779520"/>
        </p:xfrm>
        <a:graphic>
          <a:graphicData uri="http://schemas.openxmlformats.org/drawingml/2006/table">
            <a:tbl>
              <a:tblPr/>
              <a:tblGrid>
                <a:gridCol w="2405062">
                  <a:extLst>
                    <a:ext uri="{9D8B030D-6E8A-4147-A177-3AD203B41FA5}">
                      <a16:colId xmlns:a16="http://schemas.microsoft.com/office/drawing/2014/main" val="20000"/>
                    </a:ext>
                  </a:extLst>
                </a:gridCol>
                <a:gridCol w="2403475">
                  <a:extLst>
                    <a:ext uri="{9D8B030D-6E8A-4147-A177-3AD203B41FA5}">
                      <a16:colId xmlns:a16="http://schemas.microsoft.com/office/drawing/2014/main" val="20001"/>
                    </a:ext>
                  </a:extLst>
                </a:gridCol>
              </a:tblGrid>
              <a:tr h="776288">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Location</a:t>
                      </a:r>
                    </a:p>
                  </a:txBody>
                  <a:tcPr anchor="b"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Deactivation rate</a:t>
                      </a:r>
                    </a:p>
                  </a:txBody>
                  <a:tcPr anchor="b"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0"/>
                  </a:ext>
                </a:extLst>
              </a:tr>
              <a:tr h="512763">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Dispersed</a:t>
                      </a:r>
                    </a:p>
                  </a:txBody>
                  <a:tcPr anchor="ct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Very fast</a:t>
                      </a:r>
                    </a:p>
                  </a:txBody>
                  <a:tcPr anchor="ct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1"/>
                  </a:ext>
                </a:extLst>
              </a:tr>
              <a:tr h="831850">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Inside cell with disrupted cell wall</a:t>
                      </a:r>
                    </a:p>
                  </a:txBody>
                  <a:tcPr anchor="ct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Slow</a:t>
                      </a:r>
                    </a:p>
                  </a:txBody>
                  <a:tcPr anchor="ct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2"/>
                  </a:ext>
                </a:extLst>
              </a:tr>
              <a:tr h="776288">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Inside intact cell</a:t>
                      </a:r>
                    </a:p>
                  </a:txBody>
                  <a:tcPr anchor="ct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Very slow</a:t>
                      </a:r>
                    </a:p>
                  </a:txBody>
                  <a:tcPr anchor="ct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72102" name="Text Box 70"/>
          <p:cNvSpPr txBox="1">
            <a:spLocks noChangeArrowheads="1"/>
          </p:cNvSpPr>
          <p:nvPr/>
        </p:nvSpPr>
        <p:spPr bwMode="auto">
          <a:xfrm>
            <a:off x="4216400" y="5829300"/>
            <a:ext cx="4652963" cy="519113"/>
          </a:xfrm>
          <a:prstGeom prst="rect">
            <a:avLst/>
          </a:prstGeom>
          <a:noFill/>
          <a:ln w="12700">
            <a:noFill/>
            <a:miter lim="800000"/>
            <a:headEnd type="none" w="lg" len="med"/>
            <a:tailEnd type="none" w="lg" len="med"/>
          </a:ln>
          <a:effectLst/>
        </p:spPr>
        <p:txBody>
          <a:bodyPr wrap="none">
            <a:spAutoFit/>
          </a:bodyPr>
          <a:lstStyle/>
          <a:p>
            <a:r>
              <a:rPr lang="en-US"/>
              <a:t>Virus particles are about 20 nm</a:t>
            </a:r>
          </a:p>
        </p:txBody>
      </p:sp>
      <p:sp>
        <p:nvSpPr>
          <p:cNvPr id="172108" name="Text Box 76"/>
          <p:cNvSpPr txBox="1">
            <a:spLocks noChangeArrowheads="1"/>
          </p:cNvSpPr>
          <p:nvPr/>
        </p:nvSpPr>
        <p:spPr bwMode="auto">
          <a:xfrm>
            <a:off x="4645025" y="6338888"/>
            <a:ext cx="3509963" cy="519112"/>
          </a:xfrm>
          <a:prstGeom prst="rect">
            <a:avLst/>
          </a:prstGeom>
          <a:noFill/>
          <a:ln w="12700">
            <a:noFill/>
            <a:miter lim="800000"/>
            <a:headEnd type="none" w="lg" len="med"/>
            <a:tailEnd type="none" w="lg" len="med"/>
          </a:ln>
          <a:effectLst/>
        </p:spPr>
        <p:txBody>
          <a:bodyPr wrap="none">
            <a:spAutoFit/>
          </a:bodyPr>
          <a:lstStyle/>
          <a:p>
            <a:r>
              <a:rPr lang="en-US"/>
              <a:t>HOCl are about 0.2 nm</a:t>
            </a:r>
          </a:p>
        </p:txBody>
      </p:sp>
      <p:sp>
        <p:nvSpPr>
          <p:cNvPr id="172112" name="Text Box 80"/>
          <p:cNvSpPr txBox="1">
            <a:spLocks noChangeArrowheads="1"/>
          </p:cNvSpPr>
          <p:nvPr/>
        </p:nvSpPr>
        <p:spPr bwMode="auto">
          <a:xfrm>
            <a:off x="3008313" y="4632325"/>
            <a:ext cx="931862" cy="519113"/>
          </a:xfrm>
          <a:prstGeom prst="rect">
            <a:avLst/>
          </a:prstGeom>
          <a:solidFill>
            <a:schemeClr val="bg1"/>
          </a:solidFill>
          <a:ln w="12700">
            <a:noFill/>
            <a:miter lim="800000"/>
            <a:headEnd type="none" w="lg" len="med"/>
            <a:tailEnd type="none" w="lg" len="med"/>
          </a:ln>
          <a:effectLst/>
        </p:spPr>
        <p:txBody>
          <a:bodyPr wrap="none">
            <a:spAutoFit/>
          </a:bodyPr>
          <a:lstStyle/>
          <a:p>
            <a:r>
              <a:rPr lang="en-US"/>
              <a:t>1 </a:t>
            </a:r>
            <a:r>
              <a:rPr lang="en-US">
                <a:latin typeface="Symbol" pitchFamily="18" charset="2"/>
              </a:rPr>
              <a:t>m</a:t>
            </a:r>
            <a:r>
              <a:rPr lang="en-US"/>
              <a:t>m</a:t>
            </a:r>
          </a:p>
        </p:txBody>
      </p:sp>
      <p:pic>
        <p:nvPicPr>
          <p:cNvPr id="172117" name="Picture 85" descr="MCDD00942_0000[1]"/>
          <p:cNvPicPr>
            <a:picLocks noChangeAspect="1" noChangeArrowheads="1"/>
          </p:cNvPicPr>
          <p:nvPr/>
        </p:nvPicPr>
        <p:blipFill>
          <a:blip r:embed="rId3" cstate="print"/>
          <a:srcRect/>
          <a:stretch>
            <a:fillRect/>
          </a:stretch>
        </p:blipFill>
        <p:spPr bwMode="auto">
          <a:xfrm>
            <a:off x="2073275" y="3476625"/>
            <a:ext cx="636588" cy="433388"/>
          </a:xfrm>
          <a:prstGeom prst="rect">
            <a:avLst/>
          </a:prstGeom>
          <a:noFill/>
        </p:spPr>
      </p:pic>
      <p:pic>
        <p:nvPicPr>
          <p:cNvPr id="172118" name="Picture 86" descr="MCDD00942_0000[1]"/>
          <p:cNvPicPr>
            <a:picLocks noChangeAspect="1" noChangeArrowheads="1"/>
          </p:cNvPicPr>
          <p:nvPr/>
        </p:nvPicPr>
        <p:blipFill>
          <a:blip r:embed="rId3" cstate="print"/>
          <a:srcRect/>
          <a:stretch>
            <a:fillRect/>
          </a:stretch>
        </p:blipFill>
        <p:spPr bwMode="auto">
          <a:xfrm>
            <a:off x="2058988" y="4945063"/>
            <a:ext cx="636587" cy="433387"/>
          </a:xfrm>
          <a:prstGeom prst="rect">
            <a:avLst/>
          </a:prstGeom>
          <a:noFill/>
        </p:spPr>
      </p:pic>
      <p:pic>
        <p:nvPicPr>
          <p:cNvPr id="172119" name="Picture 87" descr="MCDD00942_0000[1]"/>
          <p:cNvPicPr>
            <a:picLocks noChangeAspect="1" noChangeArrowheads="1"/>
          </p:cNvPicPr>
          <p:nvPr/>
        </p:nvPicPr>
        <p:blipFill>
          <a:blip r:embed="rId3" cstate="print"/>
          <a:srcRect/>
          <a:stretch>
            <a:fillRect/>
          </a:stretch>
        </p:blipFill>
        <p:spPr bwMode="auto">
          <a:xfrm>
            <a:off x="0" y="4792663"/>
            <a:ext cx="636588" cy="433387"/>
          </a:xfrm>
          <a:prstGeom prst="rect">
            <a:avLst/>
          </a:prstGeom>
          <a:noFill/>
        </p:spPr>
      </p:pic>
      <p:pic>
        <p:nvPicPr>
          <p:cNvPr id="172120" name="Picture 88" descr="MCDD00942_0000[1]"/>
          <p:cNvPicPr>
            <a:picLocks noChangeAspect="1" noChangeArrowheads="1"/>
          </p:cNvPicPr>
          <p:nvPr/>
        </p:nvPicPr>
        <p:blipFill>
          <a:blip r:embed="rId3" cstate="print"/>
          <a:srcRect/>
          <a:stretch>
            <a:fillRect/>
          </a:stretch>
        </p:blipFill>
        <p:spPr bwMode="auto">
          <a:xfrm>
            <a:off x="268288" y="1800225"/>
            <a:ext cx="636587" cy="433388"/>
          </a:xfrm>
          <a:prstGeom prst="rect">
            <a:avLst/>
          </a:prstGeom>
          <a:noFill/>
        </p:spPr>
      </p:pic>
      <p:pic>
        <p:nvPicPr>
          <p:cNvPr id="172121" name="Picture 89" descr="MCDD00942_0000[1]"/>
          <p:cNvPicPr>
            <a:picLocks noChangeAspect="1" noChangeArrowheads="1"/>
          </p:cNvPicPr>
          <p:nvPr/>
        </p:nvPicPr>
        <p:blipFill>
          <a:blip r:embed="rId3" cstate="print"/>
          <a:srcRect/>
          <a:stretch>
            <a:fillRect/>
          </a:stretch>
        </p:blipFill>
        <p:spPr bwMode="auto">
          <a:xfrm>
            <a:off x="2033588" y="4184650"/>
            <a:ext cx="636587" cy="433388"/>
          </a:xfrm>
          <a:prstGeom prst="rect">
            <a:avLst/>
          </a:prstGeom>
          <a:noFill/>
        </p:spPr>
      </p:pic>
      <p:pic>
        <p:nvPicPr>
          <p:cNvPr id="172122" name="Picture 90" descr="MCDD00942_0000[1]"/>
          <p:cNvPicPr>
            <a:picLocks noChangeAspect="1" noChangeArrowheads="1"/>
          </p:cNvPicPr>
          <p:nvPr/>
        </p:nvPicPr>
        <p:blipFill>
          <a:blip r:embed="rId3" cstate="print"/>
          <a:srcRect/>
          <a:stretch>
            <a:fillRect/>
          </a:stretch>
        </p:blipFill>
        <p:spPr bwMode="auto">
          <a:xfrm>
            <a:off x="1541463" y="6111875"/>
            <a:ext cx="636587" cy="433388"/>
          </a:xfrm>
          <a:prstGeom prst="rect">
            <a:avLst/>
          </a:prstGeom>
          <a:noFill/>
        </p:spPr>
      </p:pic>
      <p:pic>
        <p:nvPicPr>
          <p:cNvPr id="172123" name="Picture 91" descr="MCDD00942_0000[1]"/>
          <p:cNvPicPr>
            <a:picLocks noChangeAspect="1" noChangeArrowheads="1"/>
          </p:cNvPicPr>
          <p:nvPr/>
        </p:nvPicPr>
        <p:blipFill>
          <a:blip r:embed="rId3" cstate="print"/>
          <a:srcRect/>
          <a:stretch>
            <a:fillRect/>
          </a:stretch>
        </p:blipFill>
        <p:spPr bwMode="auto">
          <a:xfrm>
            <a:off x="328613" y="6057900"/>
            <a:ext cx="636587" cy="433388"/>
          </a:xfrm>
          <a:prstGeom prst="rect">
            <a:avLst/>
          </a:prstGeom>
          <a:noFill/>
        </p:spPr>
      </p:pic>
      <p:sp>
        <p:nvSpPr>
          <p:cNvPr id="172124" name="AutoShape 92"/>
          <p:cNvSpPr>
            <a:spLocks noChangeArrowheads="1"/>
          </p:cNvSpPr>
          <p:nvPr/>
        </p:nvSpPr>
        <p:spPr bwMode="auto">
          <a:xfrm rot="10227422">
            <a:off x="1722438" y="3987800"/>
            <a:ext cx="1631950" cy="457200"/>
          </a:xfrm>
          <a:prstGeom prst="lightningBolt">
            <a:avLst/>
          </a:prstGeom>
          <a:solidFill>
            <a:schemeClr val="bg1"/>
          </a:solidFill>
          <a:ln w="12700">
            <a:noFill/>
            <a:miter lim="800000"/>
            <a:headEnd type="none" w="lg" len="med"/>
            <a:tailEnd type="none" w="lg" len="med"/>
          </a:ln>
          <a:effectLst/>
        </p:spPr>
        <p:txBody>
          <a:bodyPr anchor="ctr">
            <a:spAutoFit/>
          </a:bodyPr>
          <a:lstStyle/>
          <a:p>
            <a:endParaRPr lang="en-US"/>
          </a:p>
        </p:txBody>
      </p:sp>
      <p:pic>
        <p:nvPicPr>
          <p:cNvPr id="172125" name="Picture 93" descr="MCDD00942_0000[1]"/>
          <p:cNvPicPr>
            <a:picLocks noChangeAspect="1" noChangeArrowheads="1"/>
          </p:cNvPicPr>
          <p:nvPr/>
        </p:nvPicPr>
        <p:blipFill>
          <a:blip r:embed="rId3" cstate="print"/>
          <a:srcRect/>
          <a:stretch>
            <a:fillRect/>
          </a:stretch>
        </p:blipFill>
        <p:spPr bwMode="auto">
          <a:xfrm>
            <a:off x="2058988" y="3989388"/>
            <a:ext cx="636587" cy="433387"/>
          </a:xfrm>
          <a:prstGeom prst="rect">
            <a:avLst/>
          </a:prstGeom>
          <a:noFill/>
        </p:spPr>
      </p:pic>
      <p:pic>
        <p:nvPicPr>
          <p:cNvPr id="172126" name="Picture 94" descr="MCDD00942_0000[1]"/>
          <p:cNvPicPr>
            <a:picLocks noChangeAspect="1" noChangeArrowheads="1"/>
          </p:cNvPicPr>
          <p:nvPr/>
        </p:nvPicPr>
        <p:blipFill>
          <a:blip r:embed="rId3" cstate="print"/>
          <a:srcRect/>
          <a:stretch>
            <a:fillRect/>
          </a:stretch>
        </p:blipFill>
        <p:spPr bwMode="auto">
          <a:xfrm>
            <a:off x="1666875" y="3906838"/>
            <a:ext cx="636588" cy="433387"/>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113"/>
                                        </p:tgtEl>
                                        <p:attrNameLst>
                                          <p:attrName>style.visibility</p:attrName>
                                        </p:attrNameLst>
                                      </p:cBhvr>
                                      <p:to>
                                        <p:strVal val="visible"/>
                                      </p:to>
                                    </p:set>
                                  </p:childTnLst>
                                </p:cTn>
                              </p:par>
                            </p:childTnLst>
                          </p:cTn>
                        </p:par>
                        <p:par>
                          <p:cTn id="7" fill="hold">
                            <p:stCondLst>
                              <p:cond delay="0"/>
                            </p:stCondLst>
                            <p:childTnLst>
                              <p:par>
                                <p:cTn id="8" presetID="10" presetClass="exit" presetSubtype="0" fill="hold" nodeType="afterEffect">
                                  <p:stCondLst>
                                    <p:cond delay="0"/>
                                  </p:stCondLst>
                                  <p:childTnLst>
                                    <p:animEffect transition="out" filter="fade">
                                      <p:cBhvr>
                                        <p:cTn id="9" dur="500"/>
                                        <p:tgtEl>
                                          <p:spTgt spid="172059"/>
                                        </p:tgtEl>
                                      </p:cBhvr>
                                    </p:animEffect>
                                    <p:set>
                                      <p:cBhvr>
                                        <p:cTn id="10" dur="1" fill="hold">
                                          <p:stCondLst>
                                            <p:cond delay="499"/>
                                          </p:stCondLst>
                                        </p:cTn>
                                        <p:tgtEl>
                                          <p:spTgt spid="172059"/>
                                        </p:tgtEl>
                                        <p:attrNameLst>
                                          <p:attrName>style.visibility</p:attrName>
                                        </p:attrNameLst>
                                      </p:cBhvr>
                                      <p:to>
                                        <p:strVal val="hidden"/>
                                      </p:to>
                                    </p:set>
                                  </p:childTnLst>
                                </p:cTn>
                              </p:par>
                            </p:childTnLst>
                          </p:cTn>
                        </p:par>
                        <p:par>
                          <p:cTn id="11" fill="hold">
                            <p:stCondLst>
                              <p:cond delay="500"/>
                            </p:stCondLst>
                            <p:childTnLst>
                              <p:par>
                                <p:cTn id="12" presetID="10" presetClass="exit" presetSubtype="0" fill="hold" nodeType="afterEffect">
                                  <p:stCondLst>
                                    <p:cond delay="0"/>
                                  </p:stCondLst>
                                  <p:childTnLst>
                                    <p:animEffect transition="out" filter="fade">
                                      <p:cBhvr>
                                        <p:cTn id="13" dur="500"/>
                                        <p:tgtEl>
                                          <p:spTgt spid="172113"/>
                                        </p:tgtEl>
                                      </p:cBhvr>
                                    </p:animEffect>
                                    <p:set>
                                      <p:cBhvr>
                                        <p:cTn id="14" dur="1" fill="hold">
                                          <p:stCondLst>
                                            <p:cond delay="499"/>
                                          </p:stCondLst>
                                        </p:cTn>
                                        <p:tgtEl>
                                          <p:spTgt spid="172113"/>
                                        </p:tgtEl>
                                        <p:attrNameLst>
                                          <p:attrName>style.visibility</p:attrName>
                                        </p:attrNameLst>
                                      </p:cBhvr>
                                      <p:to>
                                        <p:strVal val="hidden"/>
                                      </p:to>
                                    </p:set>
                                  </p:childTnLst>
                                </p:cTn>
                              </p:par>
                            </p:childTnLst>
                          </p:cTn>
                        </p:par>
                        <p:par>
                          <p:cTn id="15" fill="hold">
                            <p:stCondLst>
                              <p:cond delay="1000"/>
                            </p:stCondLst>
                            <p:childTnLst>
                              <p:par>
                                <p:cTn id="16" presetID="1" presetClass="entr" presetSubtype="0" fill="hold" nodeType="afterEffect">
                                  <p:stCondLst>
                                    <p:cond delay="500"/>
                                  </p:stCondLst>
                                  <p:childTnLst>
                                    <p:set>
                                      <p:cBhvr>
                                        <p:cTn id="17" dur="1" fill="hold">
                                          <p:stCondLst>
                                            <p:cond delay="0"/>
                                          </p:stCondLst>
                                        </p:cTn>
                                        <p:tgtEl>
                                          <p:spTgt spid="172114"/>
                                        </p:tgtEl>
                                        <p:attrNameLst>
                                          <p:attrName>style.visibility</p:attrName>
                                        </p:attrNameLst>
                                      </p:cBhvr>
                                      <p:to>
                                        <p:strVal val="visible"/>
                                      </p:to>
                                    </p:set>
                                  </p:childTnLst>
                                </p:cTn>
                              </p:par>
                            </p:childTnLst>
                          </p:cTn>
                        </p:par>
                        <p:par>
                          <p:cTn id="18" fill="hold">
                            <p:stCondLst>
                              <p:cond delay="1500"/>
                            </p:stCondLst>
                            <p:childTnLst>
                              <p:par>
                                <p:cTn id="19" presetID="10" presetClass="exit" presetSubtype="0" fill="hold" nodeType="afterEffect">
                                  <p:stCondLst>
                                    <p:cond delay="0"/>
                                  </p:stCondLst>
                                  <p:childTnLst>
                                    <p:animEffect transition="out" filter="fade">
                                      <p:cBhvr>
                                        <p:cTn id="20" dur="500"/>
                                        <p:tgtEl>
                                          <p:spTgt spid="172068"/>
                                        </p:tgtEl>
                                      </p:cBhvr>
                                    </p:animEffect>
                                    <p:set>
                                      <p:cBhvr>
                                        <p:cTn id="21" dur="1" fill="hold">
                                          <p:stCondLst>
                                            <p:cond delay="499"/>
                                          </p:stCondLst>
                                        </p:cTn>
                                        <p:tgtEl>
                                          <p:spTgt spid="172068"/>
                                        </p:tgtEl>
                                        <p:attrNameLst>
                                          <p:attrName>style.visibility</p:attrName>
                                        </p:attrNameLst>
                                      </p:cBhvr>
                                      <p:to>
                                        <p:strVal val="hidden"/>
                                      </p:to>
                                    </p:set>
                                  </p:childTnLst>
                                </p:cTn>
                              </p:par>
                            </p:childTnLst>
                          </p:cTn>
                        </p:par>
                        <p:par>
                          <p:cTn id="22" fill="hold">
                            <p:stCondLst>
                              <p:cond delay="2000"/>
                            </p:stCondLst>
                            <p:childTnLst>
                              <p:par>
                                <p:cTn id="23" presetID="10" presetClass="exit" presetSubtype="0" fill="hold" nodeType="afterEffect">
                                  <p:stCondLst>
                                    <p:cond delay="0"/>
                                  </p:stCondLst>
                                  <p:childTnLst>
                                    <p:animEffect transition="out" filter="fade">
                                      <p:cBhvr>
                                        <p:cTn id="24" dur="500"/>
                                        <p:tgtEl>
                                          <p:spTgt spid="172114"/>
                                        </p:tgtEl>
                                      </p:cBhvr>
                                    </p:animEffect>
                                    <p:set>
                                      <p:cBhvr>
                                        <p:cTn id="25" dur="1" fill="hold">
                                          <p:stCondLst>
                                            <p:cond delay="499"/>
                                          </p:stCondLst>
                                        </p:cTn>
                                        <p:tgtEl>
                                          <p:spTgt spid="172114"/>
                                        </p:tgtEl>
                                        <p:attrNameLst>
                                          <p:attrName>style.visibility</p:attrName>
                                        </p:attrNameLst>
                                      </p:cBhvr>
                                      <p:to>
                                        <p:strVal val="hidden"/>
                                      </p:to>
                                    </p:set>
                                  </p:childTnLst>
                                </p:cTn>
                              </p:par>
                            </p:childTnLst>
                          </p:cTn>
                        </p:par>
                        <p:par>
                          <p:cTn id="26" fill="hold">
                            <p:stCondLst>
                              <p:cond delay="2500"/>
                            </p:stCondLst>
                            <p:childTnLst>
                              <p:par>
                                <p:cTn id="27" presetID="1" presetClass="entr" presetSubtype="0" fill="hold" nodeType="afterEffect">
                                  <p:stCondLst>
                                    <p:cond delay="0"/>
                                  </p:stCondLst>
                                  <p:childTnLst>
                                    <p:set>
                                      <p:cBhvr>
                                        <p:cTn id="28" dur="1" fill="hold">
                                          <p:stCondLst>
                                            <p:cond delay="0"/>
                                          </p:stCondLst>
                                        </p:cTn>
                                        <p:tgtEl>
                                          <p:spTgt spid="172115"/>
                                        </p:tgtEl>
                                        <p:attrNameLst>
                                          <p:attrName>style.visibility</p:attrName>
                                        </p:attrNameLst>
                                      </p:cBhvr>
                                      <p:to>
                                        <p:strVal val="visible"/>
                                      </p:to>
                                    </p:set>
                                  </p:childTnLst>
                                </p:cTn>
                              </p:par>
                            </p:childTnLst>
                          </p:cTn>
                        </p:par>
                        <p:par>
                          <p:cTn id="29" fill="hold">
                            <p:stCondLst>
                              <p:cond delay="2500"/>
                            </p:stCondLst>
                            <p:childTnLst>
                              <p:par>
                                <p:cTn id="30" presetID="10" presetClass="exit" presetSubtype="0" fill="hold" nodeType="afterEffect">
                                  <p:stCondLst>
                                    <p:cond delay="0"/>
                                  </p:stCondLst>
                                  <p:childTnLst>
                                    <p:animEffect transition="out" filter="fade">
                                      <p:cBhvr>
                                        <p:cTn id="31" dur="500"/>
                                        <p:tgtEl>
                                          <p:spTgt spid="172065"/>
                                        </p:tgtEl>
                                      </p:cBhvr>
                                    </p:animEffect>
                                    <p:set>
                                      <p:cBhvr>
                                        <p:cTn id="32" dur="1" fill="hold">
                                          <p:stCondLst>
                                            <p:cond delay="499"/>
                                          </p:stCondLst>
                                        </p:cTn>
                                        <p:tgtEl>
                                          <p:spTgt spid="172065"/>
                                        </p:tgtEl>
                                        <p:attrNameLst>
                                          <p:attrName>style.visibility</p:attrName>
                                        </p:attrNameLst>
                                      </p:cBhvr>
                                      <p:to>
                                        <p:strVal val="hidden"/>
                                      </p:to>
                                    </p:set>
                                  </p:childTnLst>
                                </p:cTn>
                              </p:par>
                            </p:childTnLst>
                          </p:cTn>
                        </p:par>
                        <p:par>
                          <p:cTn id="33" fill="hold">
                            <p:stCondLst>
                              <p:cond delay="3000"/>
                            </p:stCondLst>
                            <p:childTnLst>
                              <p:par>
                                <p:cTn id="34" presetID="10" presetClass="exit" presetSubtype="0" fill="hold" nodeType="afterEffect">
                                  <p:stCondLst>
                                    <p:cond delay="0"/>
                                  </p:stCondLst>
                                  <p:childTnLst>
                                    <p:animEffect transition="out" filter="fade">
                                      <p:cBhvr>
                                        <p:cTn id="35" dur="500"/>
                                        <p:tgtEl>
                                          <p:spTgt spid="172115"/>
                                        </p:tgtEl>
                                      </p:cBhvr>
                                    </p:animEffect>
                                    <p:set>
                                      <p:cBhvr>
                                        <p:cTn id="36" dur="1" fill="hold">
                                          <p:stCondLst>
                                            <p:cond delay="499"/>
                                          </p:stCondLst>
                                        </p:cTn>
                                        <p:tgtEl>
                                          <p:spTgt spid="172115"/>
                                        </p:tgtEl>
                                        <p:attrNameLst>
                                          <p:attrName>style.visibility</p:attrName>
                                        </p:attrNameLst>
                                      </p:cBhvr>
                                      <p:to>
                                        <p:strVal val="hidden"/>
                                      </p:to>
                                    </p:set>
                                  </p:childTnLst>
                                </p:cTn>
                              </p:par>
                            </p:childTnLst>
                          </p:cTn>
                        </p:par>
                        <p:par>
                          <p:cTn id="37" fill="hold">
                            <p:stCondLst>
                              <p:cond delay="3500"/>
                            </p:stCondLst>
                            <p:childTnLst>
                              <p:par>
                                <p:cTn id="38" presetID="1" presetClass="entr" presetSubtype="0" fill="hold" nodeType="afterEffect">
                                  <p:stCondLst>
                                    <p:cond delay="0"/>
                                  </p:stCondLst>
                                  <p:childTnLst>
                                    <p:set>
                                      <p:cBhvr>
                                        <p:cTn id="39" dur="1" fill="hold">
                                          <p:stCondLst>
                                            <p:cond delay="0"/>
                                          </p:stCondLst>
                                        </p:cTn>
                                        <p:tgtEl>
                                          <p:spTgt spid="172116"/>
                                        </p:tgtEl>
                                        <p:attrNameLst>
                                          <p:attrName>style.visibility</p:attrName>
                                        </p:attrNameLst>
                                      </p:cBhvr>
                                      <p:to>
                                        <p:strVal val="visible"/>
                                      </p:to>
                                    </p:set>
                                  </p:childTnLst>
                                </p:cTn>
                              </p:par>
                            </p:childTnLst>
                          </p:cTn>
                        </p:par>
                        <p:par>
                          <p:cTn id="40" fill="hold">
                            <p:stCondLst>
                              <p:cond delay="3500"/>
                            </p:stCondLst>
                            <p:childTnLst>
                              <p:par>
                                <p:cTn id="41" presetID="10" presetClass="exit" presetSubtype="0" fill="hold" nodeType="afterEffect">
                                  <p:stCondLst>
                                    <p:cond delay="0"/>
                                  </p:stCondLst>
                                  <p:childTnLst>
                                    <p:animEffect transition="out" filter="fade">
                                      <p:cBhvr>
                                        <p:cTn id="42" dur="500"/>
                                        <p:tgtEl>
                                          <p:spTgt spid="172062"/>
                                        </p:tgtEl>
                                      </p:cBhvr>
                                    </p:animEffect>
                                    <p:set>
                                      <p:cBhvr>
                                        <p:cTn id="43" dur="1" fill="hold">
                                          <p:stCondLst>
                                            <p:cond delay="499"/>
                                          </p:stCondLst>
                                        </p:cTn>
                                        <p:tgtEl>
                                          <p:spTgt spid="172062"/>
                                        </p:tgtEl>
                                        <p:attrNameLst>
                                          <p:attrName>style.visibility</p:attrName>
                                        </p:attrNameLst>
                                      </p:cBhvr>
                                      <p:to>
                                        <p:strVal val="hidden"/>
                                      </p:to>
                                    </p:set>
                                  </p:childTnLst>
                                </p:cTn>
                              </p:par>
                            </p:childTnLst>
                          </p:cTn>
                        </p:par>
                        <p:par>
                          <p:cTn id="44" fill="hold">
                            <p:stCondLst>
                              <p:cond delay="4000"/>
                            </p:stCondLst>
                            <p:childTnLst>
                              <p:par>
                                <p:cTn id="45" presetID="10" presetClass="exit" presetSubtype="0" fill="hold" nodeType="afterEffect">
                                  <p:stCondLst>
                                    <p:cond delay="0"/>
                                  </p:stCondLst>
                                  <p:childTnLst>
                                    <p:animEffect transition="out" filter="fade">
                                      <p:cBhvr>
                                        <p:cTn id="46" dur="500"/>
                                        <p:tgtEl>
                                          <p:spTgt spid="172116"/>
                                        </p:tgtEl>
                                      </p:cBhvr>
                                    </p:animEffect>
                                    <p:set>
                                      <p:cBhvr>
                                        <p:cTn id="47" dur="1" fill="hold">
                                          <p:stCondLst>
                                            <p:cond delay="499"/>
                                          </p:stCondLst>
                                        </p:cTn>
                                        <p:tgtEl>
                                          <p:spTgt spid="172116"/>
                                        </p:tgtEl>
                                        <p:attrNameLst>
                                          <p:attrName>style.visibility</p:attrName>
                                        </p:attrNameLst>
                                      </p:cBhvr>
                                      <p:to>
                                        <p:strVal val="hidden"/>
                                      </p:to>
                                    </p:set>
                                  </p:childTnLst>
                                </p:cTn>
                              </p:par>
                            </p:childTnLst>
                          </p:cTn>
                        </p:par>
                        <p:par>
                          <p:cTn id="48" fill="hold">
                            <p:stCondLst>
                              <p:cond delay="4500"/>
                            </p:stCondLst>
                            <p:childTnLst>
                              <p:par>
                                <p:cTn id="49" presetID="1" presetClass="entr" presetSubtype="0" fill="hold" nodeType="afterEffect">
                                  <p:stCondLst>
                                    <p:cond delay="0"/>
                                  </p:stCondLst>
                                  <p:childTnLst>
                                    <p:set>
                                      <p:cBhvr>
                                        <p:cTn id="50" dur="1" fill="hold">
                                          <p:stCondLst>
                                            <p:cond delay="0"/>
                                          </p:stCondLst>
                                        </p:cTn>
                                        <p:tgtEl>
                                          <p:spTgt spid="172117"/>
                                        </p:tgtEl>
                                        <p:attrNameLst>
                                          <p:attrName>style.visibility</p:attrName>
                                        </p:attrNameLst>
                                      </p:cBhvr>
                                      <p:to>
                                        <p:strVal val="visible"/>
                                      </p:to>
                                    </p:set>
                                  </p:childTnLst>
                                </p:cTn>
                              </p:par>
                            </p:childTnLst>
                          </p:cTn>
                        </p:par>
                        <p:par>
                          <p:cTn id="51" fill="hold">
                            <p:stCondLst>
                              <p:cond delay="4500"/>
                            </p:stCondLst>
                            <p:childTnLst>
                              <p:par>
                                <p:cTn id="52" presetID="10" presetClass="exit" presetSubtype="0" fill="hold" nodeType="afterEffect">
                                  <p:stCondLst>
                                    <p:cond delay="0"/>
                                  </p:stCondLst>
                                  <p:childTnLst>
                                    <p:animEffect transition="out" filter="fade">
                                      <p:cBhvr>
                                        <p:cTn id="53" dur="500"/>
                                        <p:tgtEl>
                                          <p:spTgt spid="172053"/>
                                        </p:tgtEl>
                                      </p:cBhvr>
                                    </p:animEffect>
                                    <p:set>
                                      <p:cBhvr>
                                        <p:cTn id="54" dur="1" fill="hold">
                                          <p:stCondLst>
                                            <p:cond delay="499"/>
                                          </p:stCondLst>
                                        </p:cTn>
                                        <p:tgtEl>
                                          <p:spTgt spid="172053"/>
                                        </p:tgtEl>
                                        <p:attrNameLst>
                                          <p:attrName>style.visibility</p:attrName>
                                        </p:attrNameLst>
                                      </p:cBhvr>
                                      <p:to>
                                        <p:strVal val="hidden"/>
                                      </p:to>
                                    </p:set>
                                  </p:childTnLst>
                                </p:cTn>
                              </p:par>
                            </p:childTnLst>
                          </p:cTn>
                        </p:par>
                        <p:par>
                          <p:cTn id="55" fill="hold">
                            <p:stCondLst>
                              <p:cond delay="5000"/>
                            </p:stCondLst>
                            <p:childTnLst>
                              <p:par>
                                <p:cTn id="56" presetID="10" presetClass="exit" presetSubtype="0" fill="hold" nodeType="afterEffect">
                                  <p:stCondLst>
                                    <p:cond delay="0"/>
                                  </p:stCondLst>
                                  <p:childTnLst>
                                    <p:animEffect transition="out" filter="fade">
                                      <p:cBhvr>
                                        <p:cTn id="57" dur="2000"/>
                                        <p:tgtEl>
                                          <p:spTgt spid="172117"/>
                                        </p:tgtEl>
                                      </p:cBhvr>
                                    </p:animEffect>
                                    <p:set>
                                      <p:cBhvr>
                                        <p:cTn id="58" dur="1" fill="hold">
                                          <p:stCondLst>
                                            <p:cond delay="1999"/>
                                          </p:stCondLst>
                                        </p:cTn>
                                        <p:tgtEl>
                                          <p:spTgt spid="172117"/>
                                        </p:tgtEl>
                                        <p:attrNameLst>
                                          <p:attrName>style.visibility</p:attrName>
                                        </p:attrNameLst>
                                      </p:cBhvr>
                                      <p:to>
                                        <p:strVal val="hidden"/>
                                      </p:to>
                                    </p:set>
                                  </p:childTnLst>
                                </p:cTn>
                              </p:par>
                            </p:childTnLst>
                          </p:cTn>
                        </p:par>
                        <p:par>
                          <p:cTn id="59" fill="hold">
                            <p:stCondLst>
                              <p:cond delay="7000"/>
                            </p:stCondLst>
                            <p:childTnLst>
                              <p:par>
                                <p:cTn id="60" presetID="1" presetClass="entr" presetSubtype="0" fill="hold" nodeType="afterEffect">
                                  <p:stCondLst>
                                    <p:cond delay="0"/>
                                  </p:stCondLst>
                                  <p:childTnLst>
                                    <p:set>
                                      <p:cBhvr>
                                        <p:cTn id="61" dur="1" fill="hold">
                                          <p:stCondLst>
                                            <p:cond delay="0"/>
                                          </p:stCondLst>
                                        </p:cTn>
                                        <p:tgtEl>
                                          <p:spTgt spid="172118"/>
                                        </p:tgtEl>
                                        <p:attrNameLst>
                                          <p:attrName>style.visibility</p:attrName>
                                        </p:attrNameLst>
                                      </p:cBhvr>
                                      <p:to>
                                        <p:strVal val="visible"/>
                                      </p:to>
                                    </p:set>
                                  </p:childTnLst>
                                </p:cTn>
                              </p:par>
                            </p:childTnLst>
                          </p:cTn>
                        </p:par>
                        <p:par>
                          <p:cTn id="62" fill="hold">
                            <p:stCondLst>
                              <p:cond delay="7000"/>
                            </p:stCondLst>
                            <p:childTnLst>
                              <p:par>
                                <p:cTn id="63" presetID="10" presetClass="exit" presetSubtype="0" fill="hold" nodeType="afterEffect">
                                  <p:stCondLst>
                                    <p:cond delay="0"/>
                                  </p:stCondLst>
                                  <p:childTnLst>
                                    <p:animEffect transition="out" filter="fade">
                                      <p:cBhvr>
                                        <p:cTn id="64" dur="2000"/>
                                        <p:tgtEl>
                                          <p:spTgt spid="172118"/>
                                        </p:tgtEl>
                                      </p:cBhvr>
                                    </p:animEffect>
                                    <p:set>
                                      <p:cBhvr>
                                        <p:cTn id="65" dur="1" fill="hold">
                                          <p:stCondLst>
                                            <p:cond delay="1999"/>
                                          </p:stCondLst>
                                        </p:cTn>
                                        <p:tgtEl>
                                          <p:spTgt spid="172118"/>
                                        </p:tgtEl>
                                        <p:attrNameLst>
                                          <p:attrName>style.visibility</p:attrName>
                                        </p:attrNameLst>
                                      </p:cBhvr>
                                      <p:to>
                                        <p:strVal val="hidden"/>
                                      </p:to>
                                    </p:set>
                                  </p:childTnLst>
                                </p:cTn>
                              </p:par>
                            </p:childTnLst>
                          </p:cTn>
                        </p:par>
                        <p:par>
                          <p:cTn id="66" fill="hold">
                            <p:stCondLst>
                              <p:cond delay="9000"/>
                            </p:stCondLst>
                            <p:childTnLst>
                              <p:par>
                                <p:cTn id="67" presetID="1" presetClass="entr" presetSubtype="0" fill="hold" nodeType="afterEffect">
                                  <p:stCondLst>
                                    <p:cond delay="0"/>
                                  </p:stCondLst>
                                  <p:childTnLst>
                                    <p:set>
                                      <p:cBhvr>
                                        <p:cTn id="68" dur="1" fill="hold">
                                          <p:stCondLst>
                                            <p:cond delay="0"/>
                                          </p:stCondLst>
                                        </p:cTn>
                                        <p:tgtEl>
                                          <p:spTgt spid="172119"/>
                                        </p:tgtEl>
                                        <p:attrNameLst>
                                          <p:attrName>style.visibility</p:attrName>
                                        </p:attrNameLst>
                                      </p:cBhvr>
                                      <p:to>
                                        <p:strVal val="visible"/>
                                      </p:to>
                                    </p:set>
                                  </p:childTnLst>
                                </p:cTn>
                              </p:par>
                            </p:childTnLst>
                          </p:cTn>
                        </p:par>
                        <p:par>
                          <p:cTn id="69" fill="hold">
                            <p:stCondLst>
                              <p:cond delay="9000"/>
                            </p:stCondLst>
                            <p:childTnLst>
                              <p:par>
                                <p:cTn id="70" presetID="10" presetClass="exit" presetSubtype="0" fill="hold" nodeType="afterEffect">
                                  <p:stCondLst>
                                    <p:cond delay="0"/>
                                  </p:stCondLst>
                                  <p:childTnLst>
                                    <p:animEffect transition="out" filter="fade">
                                      <p:cBhvr>
                                        <p:cTn id="71" dur="2000"/>
                                        <p:tgtEl>
                                          <p:spTgt spid="172119"/>
                                        </p:tgtEl>
                                      </p:cBhvr>
                                    </p:animEffect>
                                    <p:set>
                                      <p:cBhvr>
                                        <p:cTn id="72" dur="1" fill="hold">
                                          <p:stCondLst>
                                            <p:cond delay="1999"/>
                                          </p:stCondLst>
                                        </p:cTn>
                                        <p:tgtEl>
                                          <p:spTgt spid="172119"/>
                                        </p:tgtEl>
                                        <p:attrNameLst>
                                          <p:attrName>style.visibility</p:attrName>
                                        </p:attrNameLst>
                                      </p:cBhvr>
                                      <p:to>
                                        <p:strVal val="hidden"/>
                                      </p:to>
                                    </p:set>
                                  </p:childTnLst>
                                </p:cTn>
                              </p:par>
                            </p:childTnLst>
                          </p:cTn>
                        </p:par>
                        <p:par>
                          <p:cTn id="73" fill="hold">
                            <p:stCondLst>
                              <p:cond delay="11000"/>
                            </p:stCondLst>
                            <p:childTnLst>
                              <p:par>
                                <p:cTn id="74" presetID="1" presetClass="entr" presetSubtype="0" fill="hold" nodeType="afterEffect">
                                  <p:stCondLst>
                                    <p:cond delay="0"/>
                                  </p:stCondLst>
                                  <p:childTnLst>
                                    <p:set>
                                      <p:cBhvr>
                                        <p:cTn id="75" dur="1" fill="hold">
                                          <p:stCondLst>
                                            <p:cond delay="0"/>
                                          </p:stCondLst>
                                        </p:cTn>
                                        <p:tgtEl>
                                          <p:spTgt spid="172120"/>
                                        </p:tgtEl>
                                        <p:attrNameLst>
                                          <p:attrName>style.visibility</p:attrName>
                                        </p:attrNameLst>
                                      </p:cBhvr>
                                      <p:to>
                                        <p:strVal val="visible"/>
                                      </p:to>
                                    </p:set>
                                  </p:childTnLst>
                                </p:cTn>
                              </p:par>
                            </p:childTnLst>
                          </p:cTn>
                        </p:par>
                        <p:par>
                          <p:cTn id="76" fill="hold">
                            <p:stCondLst>
                              <p:cond delay="11000"/>
                            </p:stCondLst>
                            <p:childTnLst>
                              <p:par>
                                <p:cTn id="77" presetID="10" presetClass="exit" presetSubtype="0" fill="hold" nodeType="afterEffect">
                                  <p:stCondLst>
                                    <p:cond delay="0"/>
                                  </p:stCondLst>
                                  <p:childTnLst>
                                    <p:animEffect transition="out" filter="fade">
                                      <p:cBhvr>
                                        <p:cTn id="78" dur="2000"/>
                                        <p:tgtEl>
                                          <p:spTgt spid="172120"/>
                                        </p:tgtEl>
                                      </p:cBhvr>
                                    </p:animEffect>
                                    <p:set>
                                      <p:cBhvr>
                                        <p:cTn id="79" dur="1" fill="hold">
                                          <p:stCondLst>
                                            <p:cond delay="1999"/>
                                          </p:stCondLst>
                                        </p:cTn>
                                        <p:tgtEl>
                                          <p:spTgt spid="172120"/>
                                        </p:tgtEl>
                                        <p:attrNameLst>
                                          <p:attrName>style.visibility</p:attrName>
                                        </p:attrNameLst>
                                      </p:cBhvr>
                                      <p:to>
                                        <p:strVal val="hidden"/>
                                      </p:to>
                                    </p:set>
                                  </p:childTnLst>
                                </p:cTn>
                              </p:par>
                            </p:childTnLst>
                          </p:cTn>
                        </p:par>
                        <p:par>
                          <p:cTn id="80" fill="hold">
                            <p:stCondLst>
                              <p:cond delay="13000"/>
                            </p:stCondLst>
                            <p:childTnLst>
                              <p:par>
                                <p:cTn id="81" presetID="1" presetClass="entr" presetSubtype="0" fill="hold" nodeType="afterEffect">
                                  <p:stCondLst>
                                    <p:cond delay="0"/>
                                  </p:stCondLst>
                                  <p:childTnLst>
                                    <p:set>
                                      <p:cBhvr>
                                        <p:cTn id="82" dur="1" fill="hold">
                                          <p:stCondLst>
                                            <p:cond delay="0"/>
                                          </p:stCondLst>
                                        </p:cTn>
                                        <p:tgtEl>
                                          <p:spTgt spid="172121"/>
                                        </p:tgtEl>
                                        <p:attrNameLst>
                                          <p:attrName>style.visibility</p:attrName>
                                        </p:attrNameLst>
                                      </p:cBhvr>
                                      <p:to>
                                        <p:strVal val="visible"/>
                                      </p:to>
                                    </p:set>
                                  </p:childTnLst>
                                </p:cTn>
                              </p:par>
                            </p:childTnLst>
                          </p:cTn>
                        </p:par>
                        <p:par>
                          <p:cTn id="83" fill="hold">
                            <p:stCondLst>
                              <p:cond delay="13000"/>
                            </p:stCondLst>
                            <p:childTnLst>
                              <p:par>
                                <p:cTn id="84" presetID="10" presetClass="exit" presetSubtype="0" fill="hold" nodeType="afterEffect">
                                  <p:stCondLst>
                                    <p:cond delay="0"/>
                                  </p:stCondLst>
                                  <p:childTnLst>
                                    <p:animEffect transition="out" filter="fade">
                                      <p:cBhvr>
                                        <p:cTn id="85" dur="2000"/>
                                        <p:tgtEl>
                                          <p:spTgt spid="172121"/>
                                        </p:tgtEl>
                                      </p:cBhvr>
                                    </p:animEffect>
                                    <p:set>
                                      <p:cBhvr>
                                        <p:cTn id="86" dur="1" fill="hold">
                                          <p:stCondLst>
                                            <p:cond delay="1999"/>
                                          </p:stCondLst>
                                        </p:cTn>
                                        <p:tgtEl>
                                          <p:spTgt spid="172121"/>
                                        </p:tgtEl>
                                        <p:attrNameLst>
                                          <p:attrName>style.visibility</p:attrName>
                                        </p:attrNameLst>
                                      </p:cBhvr>
                                      <p:to>
                                        <p:strVal val="hidden"/>
                                      </p:to>
                                    </p:set>
                                  </p:childTnLst>
                                </p:cTn>
                              </p:par>
                            </p:childTnLst>
                          </p:cTn>
                        </p:par>
                        <p:par>
                          <p:cTn id="87" fill="hold">
                            <p:stCondLst>
                              <p:cond delay="15000"/>
                            </p:stCondLst>
                            <p:childTnLst>
                              <p:par>
                                <p:cTn id="88" presetID="1" presetClass="entr" presetSubtype="0" fill="hold" nodeType="afterEffect">
                                  <p:stCondLst>
                                    <p:cond delay="0"/>
                                  </p:stCondLst>
                                  <p:childTnLst>
                                    <p:set>
                                      <p:cBhvr>
                                        <p:cTn id="89" dur="1" fill="hold">
                                          <p:stCondLst>
                                            <p:cond delay="0"/>
                                          </p:stCondLst>
                                        </p:cTn>
                                        <p:tgtEl>
                                          <p:spTgt spid="172122"/>
                                        </p:tgtEl>
                                        <p:attrNameLst>
                                          <p:attrName>style.visibility</p:attrName>
                                        </p:attrNameLst>
                                      </p:cBhvr>
                                      <p:to>
                                        <p:strVal val="visible"/>
                                      </p:to>
                                    </p:set>
                                  </p:childTnLst>
                                </p:cTn>
                              </p:par>
                            </p:childTnLst>
                          </p:cTn>
                        </p:par>
                        <p:par>
                          <p:cTn id="90" fill="hold">
                            <p:stCondLst>
                              <p:cond delay="15000"/>
                            </p:stCondLst>
                            <p:childTnLst>
                              <p:par>
                                <p:cTn id="91" presetID="10" presetClass="exit" presetSubtype="0" fill="hold" nodeType="afterEffect">
                                  <p:stCondLst>
                                    <p:cond delay="0"/>
                                  </p:stCondLst>
                                  <p:childTnLst>
                                    <p:animEffect transition="out" filter="fade">
                                      <p:cBhvr>
                                        <p:cTn id="92" dur="2000"/>
                                        <p:tgtEl>
                                          <p:spTgt spid="172122"/>
                                        </p:tgtEl>
                                      </p:cBhvr>
                                    </p:animEffect>
                                    <p:set>
                                      <p:cBhvr>
                                        <p:cTn id="93" dur="1" fill="hold">
                                          <p:stCondLst>
                                            <p:cond delay="1999"/>
                                          </p:stCondLst>
                                        </p:cTn>
                                        <p:tgtEl>
                                          <p:spTgt spid="172122"/>
                                        </p:tgtEl>
                                        <p:attrNameLst>
                                          <p:attrName>style.visibility</p:attrName>
                                        </p:attrNameLst>
                                      </p:cBhvr>
                                      <p:to>
                                        <p:strVal val="hidden"/>
                                      </p:to>
                                    </p:set>
                                  </p:childTnLst>
                                </p:cTn>
                              </p:par>
                            </p:childTnLst>
                          </p:cTn>
                        </p:par>
                        <p:par>
                          <p:cTn id="94" fill="hold">
                            <p:stCondLst>
                              <p:cond delay="17000"/>
                            </p:stCondLst>
                            <p:childTnLst>
                              <p:par>
                                <p:cTn id="95" presetID="1" presetClass="entr" presetSubtype="0" fill="hold" nodeType="afterEffect">
                                  <p:stCondLst>
                                    <p:cond delay="0"/>
                                  </p:stCondLst>
                                  <p:childTnLst>
                                    <p:set>
                                      <p:cBhvr>
                                        <p:cTn id="96" dur="1" fill="hold">
                                          <p:stCondLst>
                                            <p:cond delay="0"/>
                                          </p:stCondLst>
                                        </p:cTn>
                                        <p:tgtEl>
                                          <p:spTgt spid="172123"/>
                                        </p:tgtEl>
                                        <p:attrNameLst>
                                          <p:attrName>style.visibility</p:attrName>
                                        </p:attrNameLst>
                                      </p:cBhvr>
                                      <p:to>
                                        <p:strVal val="visible"/>
                                      </p:to>
                                    </p:set>
                                  </p:childTnLst>
                                </p:cTn>
                              </p:par>
                            </p:childTnLst>
                          </p:cTn>
                        </p:par>
                        <p:par>
                          <p:cTn id="97" fill="hold">
                            <p:stCondLst>
                              <p:cond delay="17000"/>
                            </p:stCondLst>
                            <p:childTnLst>
                              <p:par>
                                <p:cTn id="98" presetID="10" presetClass="exit" presetSubtype="0" fill="hold" nodeType="afterEffect">
                                  <p:stCondLst>
                                    <p:cond delay="0"/>
                                  </p:stCondLst>
                                  <p:childTnLst>
                                    <p:animEffect transition="out" filter="fade">
                                      <p:cBhvr>
                                        <p:cTn id="99" dur="2000"/>
                                        <p:tgtEl>
                                          <p:spTgt spid="172123"/>
                                        </p:tgtEl>
                                      </p:cBhvr>
                                    </p:animEffect>
                                    <p:set>
                                      <p:cBhvr>
                                        <p:cTn id="100" dur="1" fill="hold">
                                          <p:stCondLst>
                                            <p:cond delay="1999"/>
                                          </p:stCondLst>
                                        </p:cTn>
                                        <p:tgtEl>
                                          <p:spTgt spid="172123"/>
                                        </p:tgtEl>
                                        <p:attrNameLst>
                                          <p:attrName>style.visibility</p:attrName>
                                        </p:attrNameLst>
                                      </p:cBhvr>
                                      <p:to>
                                        <p:strVal val="hidden"/>
                                      </p:to>
                                    </p:set>
                                  </p:childTnLst>
                                </p:cTn>
                              </p:par>
                            </p:childTnLst>
                          </p:cTn>
                        </p:par>
                        <p:par>
                          <p:cTn id="101" fill="hold">
                            <p:stCondLst>
                              <p:cond delay="19000"/>
                            </p:stCondLst>
                            <p:childTnLst>
                              <p:par>
                                <p:cTn id="102" presetID="1" presetClass="entr" presetSubtype="0" fill="hold" nodeType="afterEffect">
                                  <p:stCondLst>
                                    <p:cond delay="0"/>
                                  </p:stCondLst>
                                  <p:childTnLst>
                                    <p:set>
                                      <p:cBhvr>
                                        <p:cTn id="103" dur="1" fill="hold">
                                          <p:stCondLst>
                                            <p:cond delay="0"/>
                                          </p:stCondLst>
                                        </p:cTn>
                                        <p:tgtEl>
                                          <p:spTgt spid="172125"/>
                                        </p:tgtEl>
                                        <p:attrNameLst>
                                          <p:attrName>style.visibility</p:attrName>
                                        </p:attrNameLst>
                                      </p:cBhvr>
                                      <p:to>
                                        <p:strVal val="visible"/>
                                      </p:to>
                                    </p:set>
                                  </p:childTnLst>
                                </p:cTn>
                              </p:par>
                            </p:childTnLst>
                          </p:cTn>
                        </p:par>
                        <p:par>
                          <p:cTn id="104" fill="hold">
                            <p:stCondLst>
                              <p:cond delay="19000"/>
                            </p:stCondLst>
                            <p:childTnLst>
                              <p:par>
                                <p:cTn id="105" presetID="10" presetClass="exit" presetSubtype="0" fill="hold" nodeType="afterEffect">
                                  <p:stCondLst>
                                    <p:cond delay="0"/>
                                  </p:stCondLst>
                                  <p:childTnLst>
                                    <p:animEffect transition="out" filter="fade">
                                      <p:cBhvr>
                                        <p:cTn id="106" dur="2000"/>
                                        <p:tgtEl>
                                          <p:spTgt spid="172125"/>
                                        </p:tgtEl>
                                      </p:cBhvr>
                                    </p:animEffect>
                                    <p:set>
                                      <p:cBhvr>
                                        <p:cTn id="107" dur="1" fill="hold">
                                          <p:stCondLst>
                                            <p:cond delay="1999"/>
                                          </p:stCondLst>
                                        </p:cTn>
                                        <p:tgtEl>
                                          <p:spTgt spid="172125"/>
                                        </p:tgtEl>
                                        <p:attrNameLst>
                                          <p:attrName>style.visibility</p:attrName>
                                        </p:attrNameLst>
                                      </p:cBhvr>
                                      <p:to>
                                        <p:strVal val="hidden"/>
                                      </p:to>
                                    </p:set>
                                  </p:childTnLst>
                                </p:cTn>
                              </p:par>
                            </p:childTnLst>
                          </p:cTn>
                        </p:par>
                        <p:par>
                          <p:cTn id="108" fill="hold">
                            <p:stCondLst>
                              <p:cond delay="21000"/>
                            </p:stCondLst>
                            <p:childTnLst>
                              <p:par>
                                <p:cTn id="109" presetID="22" presetClass="entr" presetSubtype="2" fill="hold" grpId="0" nodeType="afterEffect">
                                  <p:stCondLst>
                                    <p:cond delay="0"/>
                                  </p:stCondLst>
                                  <p:childTnLst>
                                    <p:set>
                                      <p:cBhvr>
                                        <p:cTn id="110" dur="1" fill="hold">
                                          <p:stCondLst>
                                            <p:cond delay="0"/>
                                          </p:stCondLst>
                                        </p:cTn>
                                        <p:tgtEl>
                                          <p:spTgt spid="172124"/>
                                        </p:tgtEl>
                                        <p:attrNameLst>
                                          <p:attrName>style.visibility</p:attrName>
                                        </p:attrNameLst>
                                      </p:cBhvr>
                                      <p:to>
                                        <p:strVal val="visible"/>
                                      </p:to>
                                    </p:set>
                                    <p:animEffect transition="in" filter="wipe(right)">
                                      <p:cBhvr>
                                        <p:cTn id="111" dur="500"/>
                                        <p:tgtEl>
                                          <p:spTgt spid="172124"/>
                                        </p:tgtEl>
                                      </p:cBhvr>
                                    </p:animEffect>
                                  </p:childTnLst>
                                </p:cTn>
                              </p:par>
                            </p:childTnLst>
                          </p:cTn>
                        </p:par>
                        <p:par>
                          <p:cTn id="112" fill="hold">
                            <p:stCondLst>
                              <p:cond delay="21500"/>
                            </p:stCondLst>
                            <p:childTnLst>
                              <p:par>
                                <p:cTn id="113" presetID="1" presetClass="entr" presetSubtype="0" fill="hold" nodeType="afterEffect">
                                  <p:stCondLst>
                                    <p:cond delay="0"/>
                                  </p:stCondLst>
                                  <p:childTnLst>
                                    <p:set>
                                      <p:cBhvr>
                                        <p:cTn id="114" dur="1" fill="hold">
                                          <p:stCondLst>
                                            <p:cond delay="0"/>
                                          </p:stCondLst>
                                        </p:cTn>
                                        <p:tgtEl>
                                          <p:spTgt spid="172126"/>
                                        </p:tgtEl>
                                        <p:attrNameLst>
                                          <p:attrName>style.visibility</p:attrName>
                                        </p:attrNameLst>
                                      </p:cBhvr>
                                      <p:to>
                                        <p:strVal val="visible"/>
                                      </p:to>
                                    </p:set>
                                  </p:childTnLst>
                                </p:cTn>
                              </p:par>
                            </p:childTnLst>
                          </p:cTn>
                        </p:par>
                        <p:par>
                          <p:cTn id="115" fill="hold">
                            <p:stCondLst>
                              <p:cond delay="21500"/>
                            </p:stCondLst>
                            <p:childTnLst>
                              <p:par>
                                <p:cTn id="116" presetID="10" presetClass="exit" presetSubtype="0" fill="hold" nodeType="afterEffect">
                                  <p:stCondLst>
                                    <p:cond delay="0"/>
                                  </p:stCondLst>
                                  <p:childTnLst>
                                    <p:animEffect transition="out" filter="fade">
                                      <p:cBhvr>
                                        <p:cTn id="117" dur="2000"/>
                                        <p:tgtEl>
                                          <p:spTgt spid="172126"/>
                                        </p:tgtEl>
                                      </p:cBhvr>
                                    </p:animEffect>
                                    <p:set>
                                      <p:cBhvr>
                                        <p:cTn id="118" dur="1" fill="hold">
                                          <p:stCondLst>
                                            <p:cond delay="1999"/>
                                          </p:stCondLst>
                                        </p:cTn>
                                        <p:tgtEl>
                                          <p:spTgt spid="172126"/>
                                        </p:tgtEl>
                                        <p:attrNameLst>
                                          <p:attrName>style.visibility</p:attrName>
                                        </p:attrNameLst>
                                      </p:cBhvr>
                                      <p:to>
                                        <p:strVal val="hidden"/>
                                      </p:to>
                                    </p:set>
                                  </p:childTnLst>
                                </p:cTn>
                              </p:par>
                            </p:childTnLst>
                          </p:cTn>
                        </p:par>
                        <p:par>
                          <p:cTn id="119" fill="hold">
                            <p:stCondLst>
                              <p:cond delay="23500"/>
                            </p:stCondLst>
                            <p:childTnLst>
                              <p:par>
                                <p:cTn id="120" presetID="10" presetClass="exit" presetSubtype="0" fill="hold" nodeType="afterEffect">
                                  <p:stCondLst>
                                    <p:cond delay="0"/>
                                  </p:stCondLst>
                                  <p:childTnLst>
                                    <p:animEffect transition="out" filter="fade">
                                      <p:cBhvr>
                                        <p:cTn id="121" dur="500"/>
                                        <p:tgtEl>
                                          <p:spTgt spid="172050"/>
                                        </p:tgtEl>
                                      </p:cBhvr>
                                    </p:animEffect>
                                    <p:set>
                                      <p:cBhvr>
                                        <p:cTn id="122" dur="1" fill="hold">
                                          <p:stCondLst>
                                            <p:cond delay="499"/>
                                          </p:stCondLst>
                                        </p:cTn>
                                        <p:tgtEl>
                                          <p:spTgt spid="1720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1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effectLst/>
        </p:spPr>
        <p:txBody>
          <a:bodyPr/>
          <a:lstStyle/>
          <a:p>
            <a:r>
              <a:rPr lang="en-US" dirty="0"/>
              <a:t>The Case for Chlorine</a:t>
            </a:r>
          </a:p>
        </p:txBody>
      </p:sp>
      <p:sp>
        <p:nvSpPr>
          <p:cNvPr id="188419" name="Rectangle 3"/>
          <p:cNvSpPr>
            <a:spLocks noGrp="1" noChangeArrowheads="1"/>
          </p:cNvSpPr>
          <p:nvPr>
            <p:ph idx="1"/>
          </p:nvPr>
        </p:nvSpPr>
        <p:spPr/>
        <p:txBody>
          <a:bodyPr/>
          <a:lstStyle/>
          <a:p>
            <a:r>
              <a:rPr lang="en-US" sz="2800" dirty="0"/>
              <a:t>It kills stuff</a:t>
            </a:r>
          </a:p>
          <a:p>
            <a:r>
              <a:rPr lang="en-US" sz="2800" dirty="0"/>
              <a:t>Residual</a:t>
            </a:r>
          </a:p>
          <a:p>
            <a:pPr lvl="1"/>
            <a:r>
              <a:rPr lang="en-US" sz="2400" dirty="0"/>
              <a:t>It’s the law… But is it a good idea?</a:t>
            </a:r>
          </a:p>
          <a:p>
            <a:pPr lvl="1"/>
            <a:r>
              <a:rPr lang="en-US" sz="2400" dirty="0"/>
              <a:t>Chlorine is the only available disinfectant that provides a residual</a:t>
            </a:r>
          </a:p>
          <a:p>
            <a:r>
              <a:rPr lang="en-US" sz="2800" dirty="0"/>
              <a:t>Recontamination</a:t>
            </a:r>
          </a:p>
          <a:p>
            <a:pPr lvl="1"/>
            <a:r>
              <a:rPr lang="en-US" sz="2400" dirty="0"/>
              <a:t>Does a chlorine residual provide protection against recontamination?</a:t>
            </a:r>
          </a:p>
          <a:p>
            <a:pPr lvl="1"/>
            <a:r>
              <a:rPr lang="en-US" sz="2400" dirty="0"/>
              <a:t>How much chlorine would be required?</a:t>
            </a:r>
          </a:p>
          <a:p>
            <a:r>
              <a:rPr lang="en-US" sz="2800" dirty="0" err="1"/>
              <a:t>Regrowth</a:t>
            </a:r>
            <a:endParaRPr lang="en-US" sz="2800" dirty="0"/>
          </a:p>
          <a:p>
            <a:pPr lvl="1"/>
            <a:r>
              <a:rPr lang="en-US" sz="2400" dirty="0"/>
              <a:t>Very few pathogens multiply in drinking water</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effectLst/>
        </p:spPr>
        <p:txBody>
          <a:bodyPr/>
          <a:lstStyle/>
          <a:p>
            <a:r>
              <a:rPr lang="en-US" sz="4000" dirty="0"/>
              <a:t>Mass Transport and Chlorine Protection</a:t>
            </a:r>
          </a:p>
        </p:txBody>
      </p:sp>
      <p:sp>
        <p:nvSpPr>
          <p:cNvPr id="173059" name="Rectangle 3"/>
          <p:cNvSpPr>
            <a:spLocks noGrp="1" noChangeArrowheads="1"/>
          </p:cNvSpPr>
          <p:nvPr>
            <p:ph idx="1"/>
          </p:nvPr>
        </p:nvSpPr>
        <p:spPr>
          <a:xfrm>
            <a:off x="3595688" y="1981200"/>
            <a:ext cx="4862512" cy="4114800"/>
          </a:xfrm>
        </p:spPr>
        <p:txBody>
          <a:bodyPr/>
          <a:lstStyle/>
          <a:p>
            <a:r>
              <a:rPr lang="en-US"/>
              <a:t>Chlorine must diffuse through cell contents to reach virus</a:t>
            </a:r>
          </a:p>
          <a:p>
            <a:r>
              <a:rPr lang="en-US"/>
              <a:t>Organic material inside the cell reacts with chlorine before it gets to the virus</a:t>
            </a:r>
          </a:p>
        </p:txBody>
      </p:sp>
      <p:sp>
        <p:nvSpPr>
          <p:cNvPr id="173060" name="AutoShape 4"/>
          <p:cNvSpPr>
            <a:spLocks noChangeArrowheads="1"/>
          </p:cNvSpPr>
          <p:nvPr/>
        </p:nvSpPr>
        <p:spPr bwMode="auto">
          <a:xfrm>
            <a:off x="387350" y="1857375"/>
            <a:ext cx="1800225" cy="4570413"/>
          </a:xfrm>
          <a:prstGeom prst="roundRect">
            <a:avLst>
              <a:gd name="adj" fmla="val 46755"/>
            </a:avLst>
          </a:prstGeom>
          <a:solidFill>
            <a:schemeClr val="hlink"/>
          </a:solidFill>
          <a:ln w="177800">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3061" name="Group 5"/>
          <p:cNvGrpSpPr>
            <a:grpSpLocks noChangeAspect="1"/>
          </p:cNvGrpSpPr>
          <p:nvPr/>
        </p:nvGrpSpPr>
        <p:grpSpPr bwMode="auto">
          <a:xfrm rot="2762768">
            <a:off x="1233487" y="2868613"/>
            <a:ext cx="92075" cy="146050"/>
            <a:chOff x="777" y="1807"/>
            <a:chExt cx="252" cy="401"/>
          </a:xfrm>
        </p:grpSpPr>
        <p:sp>
          <p:nvSpPr>
            <p:cNvPr id="173062" name="AutoShape 6"/>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63" name="Rectangle 7"/>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3064" name="Group 8"/>
          <p:cNvGrpSpPr>
            <a:grpSpLocks noChangeAspect="1"/>
          </p:cNvGrpSpPr>
          <p:nvPr/>
        </p:nvGrpSpPr>
        <p:grpSpPr bwMode="auto">
          <a:xfrm rot="8478745">
            <a:off x="1233488" y="5141913"/>
            <a:ext cx="92075" cy="146050"/>
            <a:chOff x="777" y="1807"/>
            <a:chExt cx="252" cy="401"/>
          </a:xfrm>
        </p:grpSpPr>
        <p:sp>
          <p:nvSpPr>
            <p:cNvPr id="173065" name="AutoShape 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66" name="Rectangle 10"/>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3067" name="Group 11"/>
          <p:cNvGrpSpPr>
            <a:grpSpLocks noChangeAspect="1"/>
          </p:cNvGrpSpPr>
          <p:nvPr/>
        </p:nvGrpSpPr>
        <p:grpSpPr bwMode="auto">
          <a:xfrm rot="-1704809">
            <a:off x="1955800" y="2855913"/>
            <a:ext cx="92075" cy="146050"/>
            <a:chOff x="777" y="1807"/>
            <a:chExt cx="252" cy="401"/>
          </a:xfrm>
        </p:grpSpPr>
        <p:sp>
          <p:nvSpPr>
            <p:cNvPr id="173068" name="AutoShape 12"/>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69" name="Rectangle 13"/>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3070" name="Group 14"/>
          <p:cNvGrpSpPr>
            <a:grpSpLocks noChangeAspect="1"/>
          </p:cNvGrpSpPr>
          <p:nvPr/>
        </p:nvGrpSpPr>
        <p:grpSpPr bwMode="auto">
          <a:xfrm rot="5116995">
            <a:off x="1993900" y="4157663"/>
            <a:ext cx="92075" cy="146050"/>
            <a:chOff x="777" y="1807"/>
            <a:chExt cx="252" cy="401"/>
          </a:xfrm>
        </p:grpSpPr>
        <p:sp>
          <p:nvSpPr>
            <p:cNvPr id="173071" name="AutoShape 15"/>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72" name="Rectangle 16"/>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3073" name="Group 17"/>
          <p:cNvGrpSpPr>
            <a:grpSpLocks noChangeAspect="1"/>
          </p:cNvGrpSpPr>
          <p:nvPr/>
        </p:nvGrpSpPr>
        <p:grpSpPr bwMode="auto">
          <a:xfrm rot="4044527">
            <a:off x="2603500" y="3687763"/>
            <a:ext cx="92075" cy="146050"/>
            <a:chOff x="777" y="1807"/>
            <a:chExt cx="252" cy="401"/>
          </a:xfrm>
        </p:grpSpPr>
        <p:sp>
          <p:nvSpPr>
            <p:cNvPr id="173074" name="AutoShape 18"/>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75" name="Rectangle 19"/>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3076" name="Group 20"/>
          <p:cNvGrpSpPr>
            <a:grpSpLocks noChangeAspect="1"/>
          </p:cNvGrpSpPr>
          <p:nvPr/>
        </p:nvGrpSpPr>
        <p:grpSpPr bwMode="auto">
          <a:xfrm rot="13437232">
            <a:off x="1679575" y="2598738"/>
            <a:ext cx="92075" cy="146050"/>
            <a:chOff x="777" y="1807"/>
            <a:chExt cx="252" cy="401"/>
          </a:xfrm>
        </p:grpSpPr>
        <p:sp>
          <p:nvSpPr>
            <p:cNvPr id="173077" name="AutoShape 21"/>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78" name="Rectangle 22"/>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3079" name="Group 23"/>
          <p:cNvGrpSpPr>
            <a:grpSpLocks noChangeAspect="1"/>
          </p:cNvGrpSpPr>
          <p:nvPr/>
        </p:nvGrpSpPr>
        <p:grpSpPr bwMode="auto">
          <a:xfrm rot="16427150">
            <a:off x="2289175" y="2654301"/>
            <a:ext cx="92075" cy="146050"/>
            <a:chOff x="777" y="1807"/>
            <a:chExt cx="252" cy="401"/>
          </a:xfrm>
        </p:grpSpPr>
        <p:sp>
          <p:nvSpPr>
            <p:cNvPr id="173080" name="AutoShape 24"/>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81" name="Rectangle 25"/>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sp>
        <p:nvSpPr>
          <p:cNvPr id="173082" name="AutoShape 26"/>
          <p:cNvSpPr>
            <a:spLocks noChangeArrowheads="1"/>
          </p:cNvSpPr>
          <p:nvPr/>
        </p:nvSpPr>
        <p:spPr bwMode="auto">
          <a:xfrm rot="10227422">
            <a:off x="1308100" y="3171825"/>
            <a:ext cx="1631950" cy="457200"/>
          </a:xfrm>
          <a:prstGeom prst="lightningBolt">
            <a:avLst/>
          </a:prstGeom>
          <a:solidFill>
            <a:schemeClr val="bg1"/>
          </a:solidFill>
          <a:ln w="12700">
            <a:noFill/>
            <a:miter lim="800000"/>
            <a:headEnd type="none" w="lg" len="med"/>
            <a:tailEnd type="none" w="lg" len="med"/>
          </a:ln>
          <a:effectLst/>
        </p:spPr>
        <p:txBody>
          <a:bodyPr anchor="ctr">
            <a:spAutoFit/>
          </a:bodyPr>
          <a:lstStyle/>
          <a:p>
            <a:endParaRPr lang="en-US"/>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1" name="Oval 21"/>
          <p:cNvSpPr>
            <a:spLocks noChangeAspect="1" noChangeArrowheads="1"/>
          </p:cNvSpPr>
          <p:nvPr/>
        </p:nvSpPr>
        <p:spPr bwMode="auto">
          <a:xfrm>
            <a:off x="5391150" y="1801813"/>
            <a:ext cx="2705100" cy="4570412"/>
          </a:xfrm>
          <a:prstGeom prst="ellipse">
            <a:avLst/>
          </a:prstGeom>
          <a:solidFill>
            <a:schemeClr val="tx1"/>
          </a:solidFill>
          <a:ln w="12700">
            <a:solidFill>
              <a:schemeClr val="tx1"/>
            </a:solidFill>
            <a:round/>
            <a:headEnd type="none" w="lg" len="med"/>
            <a:tailEnd type="none" w="lg" len="med"/>
          </a:ln>
          <a:effectLst/>
        </p:spPr>
        <p:txBody>
          <a:bodyPr wrap="none" anchor="ctr">
            <a:spAutoFit/>
          </a:bodyPr>
          <a:lstStyle/>
          <a:p>
            <a:endParaRPr lang="en-US"/>
          </a:p>
        </p:txBody>
      </p:sp>
      <p:sp>
        <p:nvSpPr>
          <p:cNvPr id="174082" name="Rectangle 2"/>
          <p:cNvSpPr>
            <a:spLocks noGrp="1" noChangeArrowheads="1"/>
          </p:cNvSpPr>
          <p:nvPr>
            <p:ph type="title"/>
          </p:nvPr>
        </p:nvSpPr>
        <p:spPr>
          <a:effectLst/>
        </p:spPr>
        <p:txBody>
          <a:bodyPr/>
          <a:lstStyle/>
          <a:p>
            <a:r>
              <a:rPr lang="en-US" sz="4000" dirty="0"/>
              <a:t>Larger particle aggregates provide long term protection from chlorine</a:t>
            </a:r>
          </a:p>
        </p:txBody>
      </p:sp>
      <p:sp>
        <p:nvSpPr>
          <p:cNvPr id="174083" name="Rectangle 3"/>
          <p:cNvSpPr>
            <a:spLocks noGrp="1" noChangeArrowheads="1"/>
          </p:cNvSpPr>
          <p:nvPr>
            <p:ph idx="1"/>
          </p:nvPr>
        </p:nvSpPr>
        <p:spPr>
          <a:xfrm>
            <a:off x="685800" y="1981200"/>
            <a:ext cx="4584700" cy="4114800"/>
          </a:xfrm>
        </p:spPr>
        <p:txBody>
          <a:bodyPr/>
          <a:lstStyle/>
          <a:p>
            <a:pPr>
              <a:lnSpc>
                <a:spcPct val="90000"/>
              </a:lnSpc>
            </a:pPr>
            <a:r>
              <a:rPr lang="en-US" sz="2800" dirty="0"/>
              <a:t>Turbid water could easily have organic particles that are 10 or even 100 </a:t>
            </a:r>
            <a:r>
              <a:rPr lang="en-US" sz="2800" dirty="0">
                <a:latin typeface="Symbol" pitchFamily="18" charset="2"/>
              </a:rPr>
              <a:t>m</a:t>
            </a:r>
            <a:r>
              <a:rPr lang="en-US" sz="2800" dirty="0"/>
              <a:t>m in diameter</a:t>
            </a:r>
          </a:p>
          <a:p>
            <a:pPr>
              <a:lnSpc>
                <a:spcPct val="90000"/>
              </a:lnSpc>
            </a:pPr>
            <a:r>
              <a:rPr lang="en-US" sz="2800" dirty="0"/>
              <a:t>The amount of organic matter in a small particle and the slow diffusion would provide long term protection for embedded pathogens</a:t>
            </a:r>
          </a:p>
        </p:txBody>
      </p:sp>
      <p:grpSp>
        <p:nvGrpSpPr>
          <p:cNvPr id="174084" name="Group 4"/>
          <p:cNvGrpSpPr>
            <a:grpSpLocks noChangeAspect="1"/>
          </p:cNvGrpSpPr>
          <p:nvPr/>
        </p:nvGrpSpPr>
        <p:grpSpPr bwMode="auto">
          <a:xfrm rot="-1756307">
            <a:off x="7342188" y="4530725"/>
            <a:ext cx="173037" cy="461963"/>
            <a:chOff x="244" y="1170"/>
            <a:chExt cx="1134" cy="2879"/>
          </a:xfrm>
        </p:grpSpPr>
        <p:sp>
          <p:nvSpPr>
            <p:cNvPr id="174085" name="AutoShape 5"/>
            <p:cNvSpPr>
              <a:spLocks noChangeAspect="1" noChangeArrowheads="1"/>
            </p:cNvSpPr>
            <p:nvPr/>
          </p:nvSpPr>
          <p:spPr bwMode="auto">
            <a:xfrm>
              <a:off x="244" y="1170"/>
              <a:ext cx="1134" cy="2879"/>
            </a:xfrm>
            <a:prstGeom prst="roundRect">
              <a:avLst>
                <a:gd name="adj" fmla="val 46755"/>
              </a:avLst>
            </a:prstGeom>
            <a:solidFill>
              <a:schemeClr val="hlink"/>
            </a:solidFill>
            <a:ln w="3175">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4086" name="Group 6"/>
            <p:cNvGrpSpPr>
              <a:grpSpLocks noChangeAspect="1"/>
            </p:cNvGrpSpPr>
            <p:nvPr/>
          </p:nvGrpSpPr>
          <p:grpSpPr bwMode="auto">
            <a:xfrm>
              <a:off x="777" y="1807"/>
              <a:ext cx="58" cy="92"/>
              <a:chOff x="777" y="1807"/>
              <a:chExt cx="252" cy="401"/>
            </a:xfrm>
          </p:grpSpPr>
          <p:sp>
            <p:nvSpPr>
              <p:cNvPr id="174087" name="AutoShape 7"/>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088" name="Rectangle 8"/>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089" name="Group 9"/>
            <p:cNvGrpSpPr>
              <a:grpSpLocks noChangeAspect="1"/>
            </p:cNvGrpSpPr>
            <p:nvPr/>
          </p:nvGrpSpPr>
          <p:grpSpPr bwMode="auto">
            <a:xfrm>
              <a:off x="777" y="3239"/>
              <a:ext cx="58" cy="92"/>
              <a:chOff x="777" y="1807"/>
              <a:chExt cx="252" cy="401"/>
            </a:xfrm>
          </p:grpSpPr>
          <p:sp>
            <p:nvSpPr>
              <p:cNvPr id="174090" name="AutoShape 10"/>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091" name="Rectangle 11"/>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092" name="Group 12"/>
            <p:cNvGrpSpPr>
              <a:grpSpLocks noChangeAspect="1"/>
            </p:cNvGrpSpPr>
            <p:nvPr/>
          </p:nvGrpSpPr>
          <p:grpSpPr bwMode="auto">
            <a:xfrm>
              <a:off x="1232" y="1799"/>
              <a:ext cx="58" cy="92"/>
              <a:chOff x="777" y="1807"/>
              <a:chExt cx="252" cy="401"/>
            </a:xfrm>
          </p:grpSpPr>
          <p:sp>
            <p:nvSpPr>
              <p:cNvPr id="174093" name="AutoShape 13"/>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094" name="Rectangle 14"/>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095" name="Group 15"/>
            <p:cNvGrpSpPr>
              <a:grpSpLocks noChangeAspect="1"/>
            </p:cNvGrpSpPr>
            <p:nvPr/>
          </p:nvGrpSpPr>
          <p:grpSpPr bwMode="auto">
            <a:xfrm>
              <a:off x="1256" y="2619"/>
              <a:ext cx="58" cy="92"/>
              <a:chOff x="777" y="1807"/>
              <a:chExt cx="252" cy="401"/>
            </a:xfrm>
          </p:grpSpPr>
          <p:sp>
            <p:nvSpPr>
              <p:cNvPr id="174096" name="AutoShape 16"/>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097" name="Rectangle 17"/>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098" name="Group 18"/>
            <p:cNvGrpSpPr>
              <a:grpSpLocks noChangeAspect="1"/>
            </p:cNvGrpSpPr>
            <p:nvPr/>
          </p:nvGrpSpPr>
          <p:grpSpPr bwMode="auto">
            <a:xfrm>
              <a:off x="1058" y="1637"/>
              <a:ext cx="58" cy="92"/>
              <a:chOff x="777" y="1807"/>
              <a:chExt cx="252" cy="401"/>
            </a:xfrm>
          </p:grpSpPr>
          <p:sp>
            <p:nvSpPr>
              <p:cNvPr id="174099" name="AutoShape 1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00" name="Rectangle 20"/>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grpSp>
        <p:nvGrpSpPr>
          <p:cNvPr id="174119" name="Group 39"/>
          <p:cNvGrpSpPr>
            <a:grpSpLocks noChangeAspect="1"/>
          </p:cNvGrpSpPr>
          <p:nvPr/>
        </p:nvGrpSpPr>
        <p:grpSpPr bwMode="auto">
          <a:xfrm rot="3622188">
            <a:off x="6815138" y="2743200"/>
            <a:ext cx="173037" cy="461963"/>
            <a:chOff x="244" y="1170"/>
            <a:chExt cx="1134" cy="2879"/>
          </a:xfrm>
        </p:grpSpPr>
        <p:sp>
          <p:nvSpPr>
            <p:cNvPr id="174120" name="AutoShape 40"/>
            <p:cNvSpPr>
              <a:spLocks noChangeAspect="1" noChangeArrowheads="1"/>
            </p:cNvSpPr>
            <p:nvPr/>
          </p:nvSpPr>
          <p:spPr bwMode="auto">
            <a:xfrm>
              <a:off x="244" y="1170"/>
              <a:ext cx="1134" cy="2879"/>
            </a:xfrm>
            <a:prstGeom prst="roundRect">
              <a:avLst>
                <a:gd name="adj" fmla="val 46755"/>
              </a:avLst>
            </a:prstGeom>
            <a:solidFill>
              <a:schemeClr val="hlink"/>
            </a:solidFill>
            <a:ln w="3175">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4121" name="Group 41"/>
            <p:cNvGrpSpPr>
              <a:grpSpLocks noChangeAspect="1"/>
            </p:cNvGrpSpPr>
            <p:nvPr/>
          </p:nvGrpSpPr>
          <p:grpSpPr bwMode="auto">
            <a:xfrm>
              <a:off x="777" y="1807"/>
              <a:ext cx="58" cy="92"/>
              <a:chOff x="777" y="1807"/>
              <a:chExt cx="252" cy="401"/>
            </a:xfrm>
          </p:grpSpPr>
          <p:sp>
            <p:nvSpPr>
              <p:cNvPr id="174122" name="AutoShape 42"/>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23" name="Rectangle 43"/>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24" name="Group 44"/>
            <p:cNvGrpSpPr>
              <a:grpSpLocks noChangeAspect="1"/>
            </p:cNvGrpSpPr>
            <p:nvPr/>
          </p:nvGrpSpPr>
          <p:grpSpPr bwMode="auto">
            <a:xfrm>
              <a:off x="777" y="3239"/>
              <a:ext cx="58" cy="92"/>
              <a:chOff x="777" y="1807"/>
              <a:chExt cx="252" cy="401"/>
            </a:xfrm>
          </p:grpSpPr>
          <p:sp>
            <p:nvSpPr>
              <p:cNvPr id="174125" name="AutoShape 45"/>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26" name="Rectangle 46"/>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27" name="Group 47"/>
            <p:cNvGrpSpPr>
              <a:grpSpLocks noChangeAspect="1"/>
            </p:cNvGrpSpPr>
            <p:nvPr/>
          </p:nvGrpSpPr>
          <p:grpSpPr bwMode="auto">
            <a:xfrm>
              <a:off x="1232" y="1799"/>
              <a:ext cx="58" cy="92"/>
              <a:chOff x="777" y="1807"/>
              <a:chExt cx="252" cy="401"/>
            </a:xfrm>
          </p:grpSpPr>
          <p:sp>
            <p:nvSpPr>
              <p:cNvPr id="174128" name="AutoShape 48"/>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29" name="Rectangle 49"/>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30" name="Group 50"/>
            <p:cNvGrpSpPr>
              <a:grpSpLocks noChangeAspect="1"/>
            </p:cNvGrpSpPr>
            <p:nvPr/>
          </p:nvGrpSpPr>
          <p:grpSpPr bwMode="auto">
            <a:xfrm>
              <a:off x="1256" y="2619"/>
              <a:ext cx="58" cy="92"/>
              <a:chOff x="777" y="1807"/>
              <a:chExt cx="252" cy="401"/>
            </a:xfrm>
          </p:grpSpPr>
          <p:sp>
            <p:nvSpPr>
              <p:cNvPr id="174131" name="AutoShape 51"/>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32" name="Rectangle 52"/>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33" name="Group 53"/>
            <p:cNvGrpSpPr>
              <a:grpSpLocks noChangeAspect="1"/>
            </p:cNvGrpSpPr>
            <p:nvPr/>
          </p:nvGrpSpPr>
          <p:grpSpPr bwMode="auto">
            <a:xfrm>
              <a:off x="1058" y="1637"/>
              <a:ext cx="58" cy="92"/>
              <a:chOff x="777" y="1807"/>
              <a:chExt cx="252" cy="401"/>
            </a:xfrm>
          </p:grpSpPr>
          <p:sp>
            <p:nvSpPr>
              <p:cNvPr id="174134" name="AutoShape 54"/>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35" name="Rectangle 55"/>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grpSp>
        <p:nvGrpSpPr>
          <p:cNvPr id="174136" name="Group 56"/>
          <p:cNvGrpSpPr>
            <a:grpSpLocks noChangeAspect="1"/>
          </p:cNvGrpSpPr>
          <p:nvPr/>
        </p:nvGrpSpPr>
        <p:grpSpPr bwMode="auto">
          <a:xfrm rot="-1259492">
            <a:off x="6122988" y="3657600"/>
            <a:ext cx="173037" cy="461963"/>
            <a:chOff x="244" y="1170"/>
            <a:chExt cx="1134" cy="2879"/>
          </a:xfrm>
        </p:grpSpPr>
        <p:sp>
          <p:nvSpPr>
            <p:cNvPr id="174137" name="AutoShape 57"/>
            <p:cNvSpPr>
              <a:spLocks noChangeAspect="1" noChangeArrowheads="1"/>
            </p:cNvSpPr>
            <p:nvPr/>
          </p:nvSpPr>
          <p:spPr bwMode="auto">
            <a:xfrm>
              <a:off x="244" y="1170"/>
              <a:ext cx="1134" cy="2879"/>
            </a:xfrm>
            <a:prstGeom prst="roundRect">
              <a:avLst>
                <a:gd name="adj" fmla="val 46755"/>
              </a:avLst>
            </a:prstGeom>
            <a:solidFill>
              <a:schemeClr val="hlink"/>
            </a:solidFill>
            <a:ln w="3175">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4138" name="Group 58"/>
            <p:cNvGrpSpPr>
              <a:grpSpLocks noChangeAspect="1"/>
            </p:cNvGrpSpPr>
            <p:nvPr/>
          </p:nvGrpSpPr>
          <p:grpSpPr bwMode="auto">
            <a:xfrm>
              <a:off x="777" y="1807"/>
              <a:ext cx="58" cy="92"/>
              <a:chOff x="777" y="1807"/>
              <a:chExt cx="252" cy="401"/>
            </a:xfrm>
          </p:grpSpPr>
          <p:sp>
            <p:nvSpPr>
              <p:cNvPr id="174139" name="AutoShape 5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40" name="Rectangle 60"/>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41" name="Group 61"/>
            <p:cNvGrpSpPr>
              <a:grpSpLocks noChangeAspect="1"/>
            </p:cNvGrpSpPr>
            <p:nvPr/>
          </p:nvGrpSpPr>
          <p:grpSpPr bwMode="auto">
            <a:xfrm>
              <a:off x="777" y="3239"/>
              <a:ext cx="58" cy="92"/>
              <a:chOff x="777" y="1807"/>
              <a:chExt cx="252" cy="401"/>
            </a:xfrm>
          </p:grpSpPr>
          <p:sp>
            <p:nvSpPr>
              <p:cNvPr id="174142" name="AutoShape 62"/>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43" name="Rectangle 63"/>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44" name="Group 64"/>
            <p:cNvGrpSpPr>
              <a:grpSpLocks noChangeAspect="1"/>
            </p:cNvGrpSpPr>
            <p:nvPr/>
          </p:nvGrpSpPr>
          <p:grpSpPr bwMode="auto">
            <a:xfrm>
              <a:off x="1232" y="1799"/>
              <a:ext cx="58" cy="92"/>
              <a:chOff x="777" y="1807"/>
              <a:chExt cx="252" cy="401"/>
            </a:xfrm>
          </p:grpSpPr>
          <p:sp>
            <p:nvSpPr>
              <p:cNvPr id="174145" name="AutoShape 65"/>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46" name="Rectangle 66"/>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47" name="Group 67"/>
            <p:cNvGrpSpPr>
              <a:grpSpLocks noChangeAspect="1"/>
            </p:cNvGrpSpPr>
            <p:nvPr/>
          </p:nvGrpSpPr>
          <p:grpSpPr bwMode="auto">
            <a:xfrm>
              <a:off x="1256" y="2619"/>
              <a:ext cx="58" cy="92"/>
              <a:chOff x="777" y="1807"/>
              <a:chExt cx="252" cy="401"/>
            </a:xfrm>
          </p:grpSpPr>
          <p:sp>
            <p:nvSpPr>
              <p:cNvPr id="174148" name="AutoShape 68"/>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49" name="Rectangle 69"/>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50" name="Group 70"/>
            <p:cNvGrpSpPr>
              <a:grpSpLocks noChangeAspect="1"/>
            </p:cNvGrpSpPr>
            <p:nvPr/>
          </p:nvGrpSpPr>
          <p:grpSpPr bwMode="auto">
            <a:xfrm>
              <a:off x="1058" y="1637"/>
              <a:ext cx="58" cy="92"/>
              <a:chOff x="777" y="1807"/>
              <a:chExt cx="252" cy="401"/>
            </a:xfrm>
          </p:grpSpPr>
          <p:sp>
            <p:nvSpPr>
              <p:cNvPr id="174151" name="AutoShape 71"/>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52" name="Rectangle 72"/>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grpSp>
        <p:nvGrpSpPr>
          <p:cNvPr id="174153" name="Group 73"/>
          <p:cNvGrpSpPr>
            <a:grpSpLocks noChangeAspect="1"/>
          </p:cNvGrpSpPr>
          <p:nvPr/>
        </p:nvGrpSpPr>
        <p:grpSpPr bwMode="auto">
          <a:xfrm rot="2449619">
            <a:off x="6870700" y="3754438"/>
            <a:ext cx="173038" cy="461962"/>
            <a:chOff x="244" y="1170"/>
            <a:chExt cx="1134" cy="2879"/>
          </a:xfrm>
        </p:grpSpPr>
        <p:sp>
          <p:nvSpPr>
            <p:cNvPr id="174154" name="AutoShape 74"/>
            <p:cNvSpPr>
              <a:spLocks noChangeAspect="1" noChangeArrowheads="1"/>
            </p:cNvSpPr>
            <p:nvPr/>
          </p:nvSpPr>
          <p:spPr bwMode="auto">
            <a:xfrm>
              <a:off x="244" y="1170"/>
              <a:ext cx="1134" cy="2879"/>
            </a:xfrm>
            <a:prstGeom prst="roundRect">
              <a:avLst>
                <a:gd name="adj" fmla="val 46755"/>
              </a:avLst>
            </a:prstGeom>
            <a:solidFill>
              <a:schemeClr val="hlink"/>
            </a:solidFill>
            <a:ln w="3175">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4155" name="Group 75"/>
            <p:cNvGrpSpPr>
              <a:grpSpLocks noChangeAspect="1"/>
            </p:cNvGrpSpPr>
            <p:nvPr/>
          </p:nvGrpSpPr>
          <p:grpSpPr bwMode="auto">
            <a:xfrm>
              <a:off x="777" y="1807"/>
              <a:ext cx="58" cy="92"/>
              <a:chOff x="777" y="1807"/>
              <a:chExt cx="252" cy="401"/>
            </a:xfrm>
          </p:grpSpPr>
          <p:sp>
            <p:nvSpPr>
              <p:cNvPr id="174156" name="AutoShape 76"/>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57" name="Rectangle 77"/>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58" name="Group 78"/>
            <p:cNvGrpSpPr>
              <a:grpSpLocks noChangeAspect="1"/>
            </p:cNvGrpSpPr>
            <p:nvPr/>
          </p:nvGrpSpPr>
          <p:grpSpPr bwMode="auto">
            <a:xfrm>
              <a:off x="777" y="3239"/>
              <a:ext cx="58" cy="92"/>
              <a:chOff x="777" y="1807"/>
              <a:chExt cx="252" cy="401"/>
            </a:xfrm>
          </p:grpSpPr>
          <p:sp>
            <p:nvSpPr>
              <p:cNvPr id="174159" name="AutoShape 7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60" name="Rectangle 80"/>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61" name="Group 81"/>
            <p:cNvGrpSpPr>
              <a:grpSpLocks noChangeAspect="1"/>
            </p:cNvGrpSpPr>
            <p:nvPr/>
          </p:nvGrpSpPr>
          <p:grpSpPr bwMode="auto">
            <a:xfrm>
              <a:off x="1232" y="1799"/>
              <a:ext cx="58" cy="92"/>
              <a:chOff x="777" y="1807"/>
              <a:chExt cx="252" cy="401"/>
            </a:xfrm>
          </p:grpSpPr>
          <p:sp>
            <p:nvSpPr>
              <p:cNvPr id="174162" name="AutoShape 82"/>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63" name="Rectangle 83"/>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64" name="Group 84"/>
            <p:cNvGrpSpPr>
              <a:grpSpLocks noChangeAspect="1"/>
            </p:cNvGrpSpPr>
            <p:nvPr/>
          </p:nvGrpSpPr>
          <p:grpSpPr bwMode="auto">
            <a:xfrm>
              <a:off x="1256" y="2619"/>
              <a:ext cx="58" cy="92"/>
              <a:chOff x="777" y="1807"/>
              <a:chExt cx="252" cy="401"/>
            </a:xfrm>
          </p:grpSpPr>
          <p:sp>
            <p:nvSpPr>
              <p:cNvPr id="174165" name="AutoShape 85"/>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66" name="Rectangle 86"/>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67" name="Group 87"/>
            <p:cNvGrpSpPr>
              <a:grpSpLocks noChangeAspect="1"/>
            </p:cNvGrpSpPr>
            <p:nvPr/>
          </p:nvGrpSpPr>
          <p:grpSpPr bwMode="auto">
            <a:xfrm>
              <a:off x="1058" y="1637"/>
              <a:ext cx="58" cy="92"/>
              <a:chOff x="777" y="1807"/>
              <a:chExt cx="252" cy="401"/>
            </a:xfrm>
          </p:grpSpPr>
          <p:sp>
            <p:nvSpPr>
              <p:cNvPr id="174168" name="AutoShape 88"/>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69" name="Rectangle 89"/>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grpSp>
        <p:nvGrpSpPr>
          <p:cNvPr id="174170" name="Group 90"/>
          <p:cNvGrpSpPr>
            <a:grpSpLocks noChangeAspect="1"/>
          </p:cNvGrpSpPr>
          <p:nvPr/>
        </p:nvGrpSpPr>
        <p:grpSpPr bwMode="auto">
          <a:xfrm rot="-211664">
            <a:off x="6580188" y="4862513"/>
            <a:ext cx="173037" cy="461962"/>
            <a:chOff x="244" y="1170"/>
            <a:chExt cx="1134" cy="2879"/>
          </a:xfrm>
        </p:grpSpPr>
        <p:sp>
          <p:nvSpPr>
            <p:cNvPr id="174171" name="AutoShape 91"/>
            <p:cNvSpPr>
              <a:spLocks noChangeAspect="1" noChangeArrowheads="1"/>
            </p:cNvSpPr>
            <p:nvPr/>
          </p:nvSpPr>
          <p:spPr bwMode="auto">
            <a:xfrm>
              <a:off x="244" y="1170"/>
              <a:ext cx="1134" cy="2879"/>
            </a:xfrm>
            <a:prstGeom prst="roundRect">
              <a:avLst>
                <a:gd name="adj" fmla="val 46755"/>
              </a:avLst>
            </a:prstGeom>
            <a:solidFill>
              <a:schemeClr val="hlink"/>
            </a:solidFill>
            <a:ln w="3175">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4172" name="Group 92"/>
            <p:cNvGrpSpPr>
              <a:grpSpLocks noChangeAspect="1"/>
            </p:cNvGrpSpPr>
            <p:nvPr/>
          </p:nvGrpSpPr>
          <p:grpSpPr bwMode="auto">
            <a:xfrm>
              <a:off x="777" y="1807"/>
              <a:ext cx="58" cy="92"/>
              <a:chOff x="777" y="1807"/>
              <a:chExt cx="252" cy="401"/>
            </a:xfrm>
          </p:grpSpPr>
          <p:sp>
            <p:nvSpPr>
              <p:cNvPr id="174173" name="AutoShape 93"/>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74" name="Rectangle 94"/>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75" name="Group 95"/>
            <p:cNvGrpSpPr>
              <a:grpSpLocks noChangeAspect="1"/>
            </p:cNvGrpSpPr>
            <p:nvPr/>
          </p:nvGrpSpPr>
          <p:grpSpPr bwMode="auto">
            <a:xfrm>
              <a:off x="777" y="3239"/>
              <a:ext cx="58" cy="92"/>
              <a:chOff x="777" y="1807"/>
              <a:chExt cx="252" cy="401"/>
            </a:xfrm>
          </p:grpSpPr>
          <p:sp>
            <p:nvSpPr>
              <p:cNvPr id="174176" name="AutoShape 96"/>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77" name="Rectangle 97"/>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78" name="Group 98"/>
            <p:cNvGrpSpPr>
              <a:grpSpLocks noChangeAspect="1"/>
            </p:cNvGrpSpPr>
            <p:nvPr/>
          </p:nvGrpSpPr>
          <p:grpSpPr bwMode="auto">
            <a:xfrm>
              <a:off x="1232" y="1799"/>
              <a:ext cx="58" cy="92"/>
              <a:chOff x="777" y="1807"/>
              <a:chExt cx="252" cy="401"/>
            </a:xfrm>
          </p:grpSpPr>
          <p:sp>
            <p:nvSpPr>
              <p:cNvPr id="174179" name="AutoShape 9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80" name="Rectangle 100"/>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81" name="Group 101"/>
            <p:cNvGrpSpPr>
              <a:grpSpLocks noChangeAspect="1"/>
            </p:cNvGrpSpPr>
            <p:nvPr/>
          </p:nvGrpSpPr>
          <p:grpSpPr bwMode="auto">
            <a:xfrm>
              <a:off x="1256" y="2619"/>
              <a:ext cx="58" cy="92"/>
              <a:chOff x="777" y="1807"/>
              <a:chExt cx="252" cy="401"/>
            </a:xfrm>
          </p:grpSpPr>
          <p:sp>
            <p:nvSpPr>
              <p:cNvPr id="174182" name="AutoShape 102"/>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83" name="Rectangle 103"/>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84" name="Group 104"/>
            <p:cNvGrpSpPr>
              <a:grpSpLocks noChangeAspect="1"/>
            </p:cNvGrpSpPr>
            <p:nvPr/>
          </p:nvGrpSpPr>
          <p:grpSpPr bwMode="auto">
            <a:xfrm>
              <a:off x="1058" y="1637"/>
              <a:ext cx="58" cy="92"/>
              <a:chOff x="777" y="1807"/>
              <a:chExt cx="252" cy="401"/>
            </a:xfrm>
          </p:grpSpPr>
          <p:sp>
            <p:nvSpPr>
              <p:cNvPr id="174185" name="AutoShape 105"/>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86" name="Rectangle 106"/>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sp>
        <p:nvSpPr>
          <p:cNvPr id="174187" name="Line 107"/>
          <p:cNvSpPr>
            <a:spLocks noChangeShapeType="1"/>
          </p:cNvSpPr>
          <p:nvPr/>
        </p:nvSpPr>
        <p:spPr bwMode="auto">
          <a:xfrm>
            <a:off x="8510588" y="1841500"/>
            <a:ext cx="0" cy="4570413"/>
          </a:xfrm>
          <a:prstGeom prst="line">
            <a:avLst/>
          </a:prstGeom>
          <a:noFill/>
          <a:ln w="12700">
            <a:solidFill>
              <a:schemeClr val="tx1"/>
            </a:solidFill>
            <a:round/>
            <a:headEnd type="triangle" w="lg" len="med"/>
            <a:tailEnd type="triangle" w="lg" len="med"/>
          </a:ln>
          <a:effectLst/>
        </p:spPr>
        <p:txBody>
          <a:bodyPr wrap="none" anchor="ctr">
            <a:spAutoFit/>
          </a:bodyPr>
          <a:lstStyle/>
          <a:p>
            <a:endParaRPr lang="en-US"/>
          </a:p>
        </p:txBody>
      </p:sp>
      <p:sp>
        <p:nvSpPr>
          <p:cNvPr id="174188" name="Text Box 108"/>
          <p:cNvSpPr txBox="1">
            <a:spLocks noChangeArrowheads="1"/>
          </p:cNvSpPr>
          <p:nvPr/>
        </p:nvSpPr>
        <p:spPr bwMode="auto">
          <a:xfrm>
            <a:off x="8054975" y="4618038"/>
            <a:ext cx="1109663" cy="519112"/>
          </a:xfrm>
          <a:prstGeom prst="rect">
            <a:avLst/>
          </a:prstGeom>
          <a:solidFill>
            <a:schemeClr val="bg1"/>
          </a:solidFill>
          <a:ln w="12700">
            <a:noFill/>
            <a:miter lim="800000"/>
            <a:headEnd type="none" w="lg" len="med"/>
            <a:tailEnd type="none" w="lg" len="med"/>
          </a:ln>
          <a:effectLst/>
        </p:spPr>
        <p:txBody>
          <a:bodyPr wrap="none">
            <a:spAutoFit/>
          </a:bodyPr>
          <a:lstStyle/>
          <a:p>
            <a:r>
              <a:rPr lang="en-US"/>
              <a:t>10 </a:t>
            </a:r>
            <a:r>
              <a:rPr lang="en-US">
                <a:latin typeface="Symbol" pitchFamily="18" charset="2"/>
              </a:rPr>
              <a:t>m</a:t>
            </a:r>
            <a:r>
              <a:rPr lang="en-US"/>
              <a:t>m</a:t>
            </a: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towns</a:t>
            </a:r>
          </a:p>
        </p:txBody>
      </p:sp>
      <p:sp>
        <p:nvSpPr>
          <p:cNvPr id="3" name="Content Placeholder 2"/>
          <p:cNvSpPr>
            <a:spLocks noGrp="1"/>
          </p:cNvSpPr>
          <p:nvPr>
            <p:ph sz="half" idx="1"/>
          </p:nvPr>
        </p:nvSpPr>
        <p:spPr/>
        <p:txBody>
          <a:bodyPr/>
          <a:lstStyle/>
          <a:p>
            <a:r>
              <a:rPr lang="en-US" dirty="0"/>
              <a:t>Population 2000</a:t>
            </a:r>
          </a:p>
          <a:p>
            <a:r>
              <a:rPr lang="en-US" dirty="0"/>
              <a:t>Surface water source: 2 to 800 NTU</a:t>
            </a:r>
          </a:p>
          <a:p>
            <a:r>
              <a:rPr lang="en-US" dirty="0"/>
              <a:t>Full AguaClara (or conventional water treatment plant)</a:t>
            </a:r>
          </a:p>
          <a:p>
            <a:endParaRPr lang="en-US" dirty="0"/>
          </a:p>
        </p:txBody>
      </p:sp>
      <p:sp>
        <p:nvSpPr>
          <p:cNvPr id="4" name="Content Placeholder 3"/>
          <p:cNvSpPr>
            <a:spLocks noGrp="1"/>
          </p:cNvSpPr>
          <p:nvPr>
            <p:ph sz="half" idx="2"/>
          </p:nvPr>
        </p:nvSpPr>
        <p:spPr/>
        <p:txBody>
          <a:bodyPr/>
          <a:lstStyle/>
          <a:p>
            <a:r>
              <a:rPr lang="en-US" dirty="0"/>
              <a:t>Population 2000 </a:t>
            </a:r>
          </a:p>
          <a:p>
            <a:r>
              <a:rPr lang="en-US" dirty="0"/>
              <a:t>Surface water source: 0.5-3 NTU</a:t>
            </a:r>
          </a:p>
          <a:p>
            <a:r>
              <a:rPr lang="en-US" dirty="0"/>
              <a:t>Chlorination (could be chlorine tablets or could be AguaClara </a:t>
            </a:r>
            <a:r>
              <a:rPr lang="en-US" dirty="0" err="1"/>
              <a:t>doser</a:t>
            </a:r>
            <a:r>
              <a:rPr lang="en-US" dirty="0"/>
              <a:t>)</a:t>
            </a:r>
          </a:p>
        </p:txBody>
      </p:sp>
      <p:sp>
        <p:nvSpPr>
          <p:cNvPr id="5" name="TextBox 4"/>
          <p:cNvSpPr txBox="1"/>
          <p:nvPr/>
        </p:nvSpPr>
        <p:spPr>
          <a:xfrm>
            <a:off x="457200" y="4974433"/>
            <a:ext cx="8229600" cy="1815882"/>
          </a:xfrm>
          <a:prstGeom prst="rect">
            <a:avLst/>
          </a:prstGeom>
          <a:noFill/>
        </p:spPr>
        <p:txBody>
          <a:bodyPr wrap="square" rtlCol="0">
            <a:spAutoFit/>
          </a:bodyPr>
          <a:lstStyle/>
          <a:p>
            <a:r>
              <a:rPr lang="en-US" dirty="0"/>
              <a:t>Compare these two for water quality, customer acceptance, sustainability, what happens during a treatment failure, ability to handle dissolved organics, required water tariff, etc.</a:t>
            </a:r>
          </a:p>
        </p:txBody>
      </p:sp>
    </p:spTree>
    <p:extLst>
      <p:ext uri="{BB962C8B-B14F-4D97-AF65-F5344CB8AC3E}">
        <p14:creationId xmlns:p14="http://schemas.microsoft.com/office/powerpoint/2010/main" val="426077898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113355" y="228600"/>
            <a:ext cx="7262301" cy="1143000"/>
          </a:xfrm>
          <a:effectLst/>
        </p:spPr>
        <p:txBody>
          <a:bodyPr/>
          <a:lstStyle/>
          <a:p>
            <a:r>
              <a:rPr lang="en-US" sz="3600" dirty="0"/>
              <a:t>Flocculation/Sedimentation, Filtration, and Chlorine saves lives…</a:t>
            </a:r>
          </a:p>
        </p:txBody>
      </p:sp>
      <p:sp>
        <p:nvSpPr>
          <p:cNvPr id="101382" name="Rectangle 6"/>
          <p:cNvSpPr>
            <a:spLocks noGrp="1" noChangeArrowheads="1"/>
          </p:cNvSpPr>
          <p:nvPr>
            <p:ph idx="1"/>
          </p:nvPr>
        </p:nvSpPr>
        <p:spPr/>
        <p:txBody>
          <a:bodyPr/>
          <a:lstStyle/>
          <a:p>
            <a:pPr>
              <a:lnSpc>
                <a:spcPct val="80000"/>
              </a:lnSpc>
            </a:pPr>
            <a:r>
              <a:rPr lang="en-US" sz="2800" dirty="0"/>
              <a:t>If you accept the “Chlorine eliminated Typhoid Myth”</a:t>
            </a:r>
          </a:p>
          <a:p>
            <a:pPr>
              <a:lnSpc>
                <a:spcPct val="80000"/>
              </a:lnSpc>
            </a:pPr>
            <a:r>
              <a:rPr lang="en-US" sz="2800" dirty="0"/>
              <a:t>Then you will likely recommend chlorination as the first line of defense in the Majority World-</a:t>
            </a:r>
          </a:p>
          <a:p>
            <a:pPr>
              <a:lnSpc>
                <a:spcPct val="80000"/>
              </a:lnSpc>
            </a:pPr>
            <a:r>
              <a:rPr lang="en-US" sz="2800" dirty="0"/>
              <a:t>But in small systems (in the Majority World)</a:t>
            </a:r>
          </a:p>
          <a:p>
            <a:pPr lvl="1">
              <a:lnSpc>
                <a:spcPct val="80000"/>
              </a:lnSpc>
            </a:pPr>
            <a:r>
              <a:rPr lang="en-US" sz="2400" dirty="0"/>
              <a:t>Chlorine dose is generally not controlled based on a target residual dose</a:t>
            </a:r>
          </a:p>
          <a:p>
            <a:pPr lvl="1">
              <a:lnSpc>
                <a:spcPct val="80000"/>
              </a:lnSpc>
            </a:pPr>
            <a:r>
              <a:rPr lang="en-US" sz="2400" dirty="0"/>
              <a:t>Surface water may currently be untreated and hence have high turbidity</a:t>
            </a:r>
          </a:p>
          <a:p>
            <a:pPr lvl="2">
              <a:lnSpc>
                <a:spcPct val="80000"/>
              </a:lnSpc>
            </a:pPr>
            <a:r>
              <a:rPr lang="en-US" sz="2000" dirty="0"/>
              <a:t>that correlates with high chlorine demand</a:t>
            </a:r>
          </a:p>
          <a:p>
            <a:pPr lvl="2">
              <a:lnSpc>
                <a:spcPct val="80000"/>
              </a:lnSpc>
            </a:pPr>
            <a:r>
              <a:rPr lang="en-US" sz="2000" dirty="0"/>
              <a:t>that contains pathogens embedded in organic particles</a:t>
            </a:r>
          </a:p>
          <a:p>
            <a:pPr lvl="2">
              <a:lnSpc>
                <a:spcPct val="80000"/>
              </a:lnSpc>
            </a:pPr>
            <a:r>
              <a:rPr lang="en-US" sz="2000" dirty="0"/>
              <a:t>that produces disinfection byproducts</a:t>
            </a:r>
          </a:p>
          <a:p>
            <a:pPr lvl="1">
              <a:lnSpc>
                <a:spcPct val="80000"/>
              </a:lnSpc>
            </a:pPr>
            <a:endParaRPr lang="en-US" sz="2400" dirty="0"/>
          </a:p>
        </p:txBody>
      </p:sp>
      <p:pic>
        <p:nvPicPr>
          <p:cNvPr id="101381" name="Picture 5" descr="real4"/>
          <p:cNvPicPr>
            <a:picLocks noChangeAspect="1" noChangeArrowheads="1"/>
          </p:cNvPicPr>
          <p:nvPr/>
        </p:nvPicPr>
        <p:blipFill>
          <a:blip r:embed="rId3" cstate="print"/>
          <a:srcRect/>
          <a:stretch>
            <a:fillRect/>
          </a:stretch>
        </p:blipFill>
        <p:spPr bwMode="auto">
          <a:xfrm>
            <a:off x="7272955" y="0"/>
            <a:ext cx="1871045" cy="1496291"/>
          </a:xfrm>
          <a:prstGeom prst="rect">
            <a:avLst/>
          </a:prstGeom>
          <a:noFill/>
        </p:spPr>
      </p:pic>
      <p:sp>
        <p:nvSpPr>
          <p:cNvPr id="2" name="Rectangle 1"/>
          <p:cNvSpPr/>
          <p:nvPr/>
        </p:nvSpPr>
        <p:spPr>
          <a:xfrm>
            <a:off x="120913" y="846387"/>
            <a:ext cx="2894340" cy="52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34268" y="235527"/>
            <a:ext cx="6326488" cy="52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630924" y="846387"/>
            <a:ext cx="218213" cy="52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xit" presetSubtype="2" fill="hold" grpId="0" nodeType="afterEffect">
                                  <p:stCondLst>
                                    <p:cond delay="0"/>
                                  </p:stCondLst>
                                  <p:childTnLst>
                                    <p:animEffect transition="out" filter="wipe(right)">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childTnLst>
                          </p:cTn>
                        </p:par>
                        <p:par>
                          <p:cTn id="12" fill="hold">
                            <p:stCondLst>
                              <p:cond delay="1000"/>
                            </p:stCondLst>
                            <p:childTnLst>
                              <p:par>
                                <p:cTn id="13" presetID="22" presetClass="exit" presetSubtype="2" fill="hold" grpId="0" nodeType="afterEffect">
                                  <p:stCondLst>
                                    <p:cond delay="0"/>
                                  </p:stCondLst>
                                  <p:childTnLst>
                                    <p:animEffect transition="out" filter="wipe(right)">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effectLst/>
        </p:spPr>
        <p:txBody>
          <a:bodyPr/>
          <a:lstStyle/>
          <a:p>
            <a:r>
              <a:rPr lang="en-US" dirty="0"/>
              <a:t>Chlorine demand is positively correlated with turbidity</a:t>
            </a:r>
          </a:p>
        </p:txBody>
      </p:sp>
      <p:sp>
        <p:nvSpPr>
          <p:cNvPr id="134147" name="Rectangle 3"/>
          <p:cNvSpPr>
            <a:spLocks noGrp="1" noChangeArrowheads="1"/>
          </p:cNvSpPr>
          <p:nvPr>
            <p:ph sz="half" idx="1"/>
          </p:nvPr>
        </p:nvSpPr>
        <p:spPr>
          <a:xfrm>
            <a:off x="395288" y="1981200"/>
            <a:ext cx="3810000" cy="4114800"/>
          </a:xfrm>
        </p:spPr>
        <p:txBody>
          <a:bodyPr/>
          <a:lstStyle/>
          <a:p>
            <a:r>
              <a:rPr lang="en-US"/>
              <a:t>Disclaimer – There is no solid connection between chlorine demand and turbidity</a:t>
            </a:r>
          </a:p>
          <a:p>
            <a:r>
              <a:rPr lang="en-US"/>
              <a:t>But – organic matter is often associated with particulate matter</a:t>
            </a:r>
          </a:p>
        </p:txBody>
      </p:sp>
      <p:sp>
        <p:nvSpPr>
          <p:cNvPr id="134149" name="Rectangle 5"/>
          <p:cNvSpPr>
            <a:spLocks noGrp="1" noChangeArrowheads="1"/>
          </p:cNvSpPr>
          <p:nvPr>
            <p:ph sz="half" idx="2"/>
          </p:nvPr>
        </p:nvSpPr>
        <p:spPr/>
        <p:txBody>
          <a:bodyPr/>
          <a:lstStyle/>
          <a:p>
            <a:r>
              <a:rPr lang="en-US" dirty="0"/>
              <a:t>If using a chlorine dose of 2 mg/L, then no residual chlorine would be maintained above 15 NTU!</a:t>
            </a:r>
          </a:p>
        </p:txBody>
      </p:sp>
      <p:graphicFrame>
        <p:nvGraphicFramePr>
          <p:cNvPr id="134148" name="Object 4"/>
          <p:cNvGraphicFramePr>
            <a:graphicFrameLocks noChangeAspect="1"/>
          </p:cNvGraphicFramePr>
          <p:nvPr/>
        </p:nvGraphicFramePr>
        <p:xfrm>
          <a:off x="4105275" y="3657600"/>
          <a:ext cx="5038725" cy="3200400"/>
        </p:xfrm>
        <a:graphic>
          <a:graphicData uri="http://schemas.openxmlformats.org/presentationml/2006/ole">
            <mc:AlternateContent xmlns:mc="http://schemas.openxmlformats.org/markup-compatibility/2006">
              <mc:Choice xmlns:v="urn:schemas-microsoft-com:vml" Requires="v">
                <p:oleObj spid="_x0000_s134178" name="Chart" r:id="rId4" imgW="4943543" imgH="2866935" progId="Excel.Sheet.8">
                  <p:embed followColorScheme="full"/>
                </p:oleObj>
              </mc:Choice>
              <mc:Fallback>
                <p:oleObj name="Chart" r:id="rId4" imgW="4943543" imgH="2866935" progId="Excel.Sheet.8">
                  <p:embed followColorScheme="full"/>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5275" y="3657600"/>
                        <a:ext cx="5038725" cy="3200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4150" name="Text Box 6"/>
          <p:cNvSpPr txBox="1">
            <a:spLocks noChangeArrowheads="1"/>
          </p:cNvSpPr>
          <p:nvPr/>
        </p:nvSpPr>
        <p:spPr bwMode="auto">
          <a:xfrm>
            <a:off x="6754813" y="4787900"/>
            <a:ext cx="2092325" cy="915988"/>
          </a:xfrm>
          <a:prstGeom prst="rect">
            <a:avLst/>
          </a:prstGeom>
          <a:noFill/>
          <a:ln w="12700">
            <a:noFill/>
            <a:miter lim="800000"/>
            <a:headEnd type="none" w="lg" len="med"/>
            <a:tailEnd type="none" w="lg" len="med"/>
          </a:ln>
          <a:effectLst/>
        </p:spPr>
        <p:txBody>
          <a:bodyPr>
            <a:spAutoFit/>
          </a:bodyPr>
          <a:lstStyle/>
          <a:p>
            <a:pPr algn="r"/>
            <a:r>
              <a:rPr lang="en-US" sz="1800"/>
              <a:t>Based on 6 watersheds in western Oregon</a:t>
            </a: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effectLst/>
        </p:spPr>
        <p:txBody>
          <a:bodyPr/>
          <a:lstStyle/>
          <a:p>
            <a:r>
              <a:rPr lang="en-US" dirty="0"/>
              <a:t>Turbidity and Chlorine</a:t>
            </a:r>
          </a:p>
        </p:txBody>
      </p:sp>
      <p:sp>
        <p:nvSpPr>
          <p:cNvPr id="233477" name="Rectangle 5"/>
          <p:cNvSpPr>
            <a:spLocks noGrp="1" noChangeArrowheads="1"/>
          </p:cNvSpPr>
          <p:nvPr>
            <p:ph sz="half" idx="1"/>
          </p:nvPr>
        </p:nvSpPr>
        <p:spPr>
          <a:xfrm>
            <a:off x="685800" y="1981200"/>
            <a:ext cx="3074988" cy="4114800"/>
          </a:xfrm>
        </p:spPr>
        <p:txBody>
          <a:bodyPr/>
          <a:lstStyle/>
          <a:p>
            <a:r>
              <a:rPr lang="en-US" dirty="0"/>
              <a:t>Chlorine test showing no residual after exposure to turbid tap water (left)</a:t>
            </a:r>
          </a:p>
        </p:txBody>
      </p:sp>
      <p:pic>
        <p:nvPicPr>
          <p:cNvPr id="233476" name="Picture 4"/>
          <p:cNvPicPr>
            <a:picLocks noChangeAspect="1" noChangeArrowheads="1"/>
          </p:cNvPicPr>
          <p:nvPr/>
        </p:nvPicPr>
        <p:blipFill>
          <a:blip r:embed="rId3" cstate="print"/>
          <a:srcRect/>
          <a:stretch>
            <a:fillRect/>
          </a:stretch>
        </p:blipFill>
        <p:spPr bwMode="auto">
          <a:xfrm>
            <a:off x="4017963" y="2119313"/>
            <a:ext cx="4872037" cy="3654425"/>
          </a:xfrm>
          <a:prstGeom prst="rect">
            <a:avLst/>
          </a:prstGeom>
          <a:noFill/>
          <a:ln w="12700">
            <a:noFill/>
            <a:miter lim="800000"/>
            <a:headEnd type="none" w="lg" len="med"/>
            <a:tailEnd type="none" w="lg" len="med"/>
          </a:ln>
          <a:effectLst/>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effectLst/>
        </p:spPr>
        <p:txBody>
          <a:bodyPr/>
          <a:lstStyle/>
          <a:p>
            <a:r>
              <a:rPr lang="en-US" dirty="0"/>
              <a:t>Chlorine Sources</a:t>
            </a:r>
          </a:p>
        </p:txBody>
      </p:sp>
      <p:sp>
        <p:nvSpPr>
          <p:cNvPr id="116739" name="Rectangle 3"/>
          <p:cNvSpPr>
            <a:spLocks noGrp="1" noChangeArrowheads="1"/>
          </p:cNvSpPr>
          <p:nvPr>
            <p:ph idx="1"/>
          </p:nvPr>
        </p:nvSpPr>
        <p:spPr>
          <a:xfrm>
            <a:off x="685800" y="1981200"/>
            <a:ext cx="6289675" cy="2466975"/>
          </a:xfrm>
        </p:spPr>
        <p:txBody>
          <a:bodyPr/>
          <a:lstStyle/>
          <a:p>
            <a:pPr>
              <a:lnSpc>
                <a:spcPct val="90000"/>
              </a:lnSpc>
            </a:pPr>
            <a:r>
              <a:rPr lang="en-US" sz="2800" dirty="0"/>
              <a:t>On Site Production (electrolysis)</a:t>
            </a:r>
          </a:p>
          <a:p>
            <a:pPr>
              <a:lnSpc>
                <a:spcPct val="90000"/>
              </a:lnSpc>
            </a:pPr>
            <a:r>
              <a:rPr lang="en-US" sz="2800" dirty="0"/>
              <a:t>Chlorine gas (Cl</a:t>
            </a:r>
            <a:r>
              <a:rPr lang="en-US" sz="2800" baseline="-25000" dirty="0"/>
              <a:t>2</a:t>
            </a:r>
            <a:r>
              <a:rPr lang="en-US" sz="2800" dirty="0"/>
              <a:t>)</a:t>
            </a:r>
          </a:p>
          <a:p>
            <a:pPr>
              <a:lnSpc>
                <a:spcPct val="90000"/>
              </a:lnSpc>
            </a:pPr>
            <a:r>
              <a:rPr lang="en-US" sz="2800" dirty="0"/>
              <a:t>Liquid Bleach (</a:t>
            </a:r>
            <a:r>
              <a:rPr lang="en-US" sz="2800" dirty="0" err="1"/>
              <a:t>NaOCl</a:t>
            </a:r>
            <a:r>
              <a:rPr lang="en-US" sz="2800" dirty="0"/>
              <a:t>)</a:t>
            </a:r>
          </a:p>
          <a:p>
            <a:pPr>
              <a:lnSpc>
                <a:spcPct val="90000"/>
              </a:lnSpc>
            </a:pPr>
            <a:r>
              <a:rPr lang="en-US" sz="2800" dirty="0"/>
              <a:t>Calcium hypochlorite (1 mg Ca(</a:t>
            </a:r>
            <a:r>
              <a:rPr lang="en-US" sz="2800" dirty="0" err="1"/>
              <a:t>OCl</a:t>
            </a:r>
            <a:r>
              <a:rPr lang="en-US" sz="2800" dirty="0"/>
              <a:t>)</a:t>
            </a:r>
            <a:r>
              <a:rPr lang="en-US" sz="2800" baseline="-25000" dirty="0"/>
              <a:t>2</a:t>
            </a:r>
            <a:r>
              <a:rPr lang="en-US" sz="2800" dirty="0"/>
              <a:t> is equivalent to 0.65 mg of Cl</a:t>
            </a:r>
            <a:r>
              <a:rPr lang="en-US" sz="2800" baseline="-25000" dirty="0"/>
              <a:t>2</a:t>
            </a:r>
            <a:r>
              <a:rPr lang="en-US" sz="2800" dirty="0"/>
              <a:t>)</a:t>
            </a:r>
          </a:p>
        </p:txBody>
      </p:sp>
      <p:pic>
        <p:nvPicPr>
          <p:cNvPr id="116740" name="Picture 4" descr="Chlorine%20Gang-Up%20%232"/>
          <p:cNvPicPr>
            <a:picLocks noChangeAspect="1" noChangeArrowheads="1"/>
          </p:cNvPicPr>
          <p:nvPr/>
        </p:nvPicPr>
        <p:blipFill>
          <a:blip r:embed="rId3" cstate="print"/>
          <a:srcRect t="40378" r="49857"/>
          <a:stretch>
            <a:fillRect/>
          </a:stretch>
        </p:blipFill>
        <p:spPr bwMode="auto">
          <a:xfrm>
            <a:off x="7472363" y="0"/>
            <a:ext cx="1671637" cy="1800225"/>
          </a:xfrm>
          <a:prstGeom prst="rect">
            <a:avLst/>
          </a:prstGeom>
          <a:noFill/>
        </p:spPr>
      </p:pic>
      <p:pic>
        <p:nvPicPr>
          <p:cNvPr id="116741" name="Picture 5" descr="3_inch_tabs"/>
          <p:cNvPicPr>
            <a:picLocks noChangeAspect="1" noChangeArrowheads="1"/>
          </p:cNvPicPr>
          <p:nvPr/>
        </p:nvPicPr>
        <p:blipFill>
          <a:blip r:embed="rId4" cstate="print"/>
          <a:srcRect/>
          <a:stretch>
            <a:fillRect/>
          </a:stretch>
        </p:blipFill>
        <p:spPr bwMode="auto">
          <a:xfrm>
            <a:off x="0" y="0"/>
            <a:ext cx="2257425" cy="1905000"/>
          </a:xfrm>
          <a:prstGeom prst="rect">
            <a:avLst/>
          </a:prstGeom>
          <a:noFill/>
        </p:spPr>
      </p:pic>
      <p:pic>
        <p:nvPicPr>
          <p:cNvPr id="116742" name="Picture 6" descr="CCLO0727"/>
          <p:cNvPicPr>
            <a:picLocks noChangeAspect="1" noChangeArrowheads="1"/>
          </p:cNvPicPr>
          <p:nvPr/>
        </p:nvPicPr>
        <p:blipFill>
          <a:blip r:embed="rId5" cstate="print"/>
          <a:srcRect/>
          <a:stretch>
            <a:fillRect/>
          </a:stretch>
        </p:blipFill>
        <p:spPr bwMode="auto">
          <a:xfrm>
            <a:off x="6858000" y="1855788"/>
            <a:ext cx="2286000" cy="2286000"/>
          </a:xfrm>
          <a:prstGeom prst="rect">
            <a:avLst/>
          </a:prstGeom>
          <a:noFill/>
        </p:spPr>
      </p:pic>
      <p:graphicFrame>
        <p:nvGraphicFramePr>
          <p:cNvPr id="116911" name="Group 175"/>
          <p:cNvGraphicFramePr>
            <a:graphicFrameLocks noGrp="1"/>
          </p:cNvGraphicFramePr>
          <p:nvPr>
            <p:extLst>
              <p:ext uri="{D42A27DB-BD31-4B8C-83A1-F6EECF244321}">
                <p14:modId xmlns:p14="http://schemas.microsoft.com/office/powerpoint/2010/main" val="3347294016"/>
              </p:ext>
            </p:extLst>
          </p:nvPr>
        </p:nvGraphicFramePr>
        <p:xfrm>
          <a:off x="415925" y="4594225"/>
          <a:ext cx="8464550" cy="2164080"/>
        </p:xfrm>
        <a:graphic>
          <a:graphicData uri="http://schemas.openxmlformats.org/drawingml/2006/table">
            <a:tbl>
              <a:tblPr/>
              <a:tblGrid>
                <a:gridCol w="711200">
                  <a:extLst>
                    <a:ext uri="{9D8B030D-6E8A-4147-A177-3AD203B41FA5}">
                      <a16:colId xmlns:a16="http://schemas.microsoft.com/office/drawing/2014/main" val="20000"/>
                    </a:ext>
                  </a:extLst>
                </a:gridCol>
                <a:gridCol w="900113">
                  <a:extLst>
                    <a:ext uri="{9D8B030D-6E8A-4147-A177-3AD203B41FA5}">
                      <a16:colId xmlns:a16="http://schemas.microsoft.com/office/drawing/2014/main" val="20001"/>
                    </a:ext>
                  </a:extLst>
                </a:gridCol>
                <a:gridCol w="1393825">
                  <a:extLst>
                    <a:ext uri="{9D8B030D-6E8A-4147-A177-3AD203B41FA5}">
                      <a16:colId xmlns:a16="http://schemas.microsoft.com/office/drawing/2014/main" val="20002"/>
                    </a:ext>
                  </a:extLst>
                </a:gridCol>
                <a:gridCol w="661987">
                  <a:extLst>
                    <a:ext uri="{9D8B030D-6E8A-4147-A177-3AD203B41FA5}">
                      <a16:colId xmlns:a16="http://schemas.microsoft.com/office/drawing/2014/main" val="20003"/>
                    </a:ext>
                  </a:extLst>
                </a:gridCol>
                <a:gridCol w="844550">
                  <a:extLst>
                    <a:ext uri="{9D8B030D-6E8A-4147-A177-3AD203B41FA5}">
                      <a16:colId xmlns:a16="http://schemas.microsoft.com/office/drawing/2014/main" val="20004"/>
                    </a:ext>
                  </a:extLst>
                </a:gridCol>
                <a:gridCol w="1301750">
                  <a:extLst>
                    <a:ext uri="{9D8B030D-6E8A-4147-A177-3AD203B41FA5}">
                      <a16:colId xmlns:a16="http://schemas.microsoft.com/office/drawing/2014/main" val="20005"/>
                    </a:ext>
                  </a:extLst>
                </a:gridCol>
                <a:gridCol w="1152525">
                  <a:extLst>
                    <a:ext uri="{9D8B030D-6E8A-4147-A177-3AD203B41FA5}">
                      <a16:colId xmlns:a16="http://schemas.microsoft.com/office/drawing/2014/main" val="20006"/>
                    </a:ext>
                  </a:extLst>
                </a:gridCol>
                <a:gridCol w="1498600">
                  <a:extLst>
                    <a:ext uri="{9D8B030D-6E8A-4147-A177-3AD203B41FA5}">
                      <a16:colId xmlns:a16="http://schemas.microsoft.com/office/drawing/2014/main" val="20007"/>
                    </a:ext>
                  </a:extLst>
                </a:gridCol>
              </a:tblGrid>
              <a:tr h="454025">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cs typeface="Arial" charset="0"/>
                        </a:rPr>
                        <a:t>Bleach Concentration in terms of sodium hypochlorite (</a:t>
                      </a:r>
                      <a:r>
                        <a:rPr kumimoji="0" lang="en-US" sz="1400" b="0" i="0" u="none" strike="noStrike" cap="none" normalizeH="0" baseline="0" dirty="0" err="1">
                          <a:ln>
                            <a:noFill/>
                          </a:ln>
                          <a:solidFill>
                            <a:schemeClr val="tx1"/>
                          </a:solidFill>
                          <a:effectLst/>
                          <a:latin typeface="Arial" charset="0"/>
                          <a:cs typeface="Arial" charset="0"/>
                        </a:rPr>
                        <a:t>NaOCl</a:t>
                      </a:r>
                      <a:r>
                        <a:rPr kumimoji="0" lang="en-US" sz="1400" b="0" i="0" u="none" strike="noStrike" cap="none" normalizeH="0" baseline="0" dirty="0">
                          <a:ln>
                            <a:noFill/>
                          </a:ln>
                          <a:solidFill>
                            <a:schemeClr val="tx1"/>
                          </a:solidFill>
                          <a:effectLst/>
                          <a:latin typeface="Arial" charset="0"/>
                          <a:cs typeface="Arial" charset="0"/>
                        </a:rPr>
                        <a:t>)</a:t>
                      </a:r>
                      <a:endParaRPr kumimoji="0" lang="en-US" sz="24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Bleach concentration in terms of Available Chlorine (As Cl</a:t>
                      </a:r>
                      <a:r>
                        <a:rPr kumimoji="0" lang="en-US" sz="1400" b="0" i="0" u="none" strike="noStrike" cap="none" normalizeH="0" baseline="-30000">
                          <a:ln>
                            <a:noFill/>
                          </a:ln>
                          <a:solidFill>
                            <a:schemeClr val="tx1"/>
                          </a:solidFill>
                          <a:effectLst/>
                          <a:latin typeface="Arial" charset="0"/>
                          <a:cs typeface="Arial" charset="0"/>
                        </a:rPr>
                        <a:t>2</a:t>
                      </a:r>
                      <a:r>
                        <a:rPr kumimoji="0" lang="en-US" sz="1400" b="0" i="0" u="none" strike="noStrike" cap="none" normalizeH="0" baseline="0">
                          <a:ln>
                            <a:noFill/>
                          </a:ln>
                          <a:solidFill>
                            <a:schemeClr val="tx1"/>
                          </a:solidFill>
                          <a:effectLst/>
                          <a:latin typeface="Arial" charset="0"/>
                          <a:cs typeface="Arial" charset="0"/>
                        </a:rPr>
                        <a:t>)</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Additional Information (estimated)</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6286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Wt. %</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Trade %</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Grams per liter</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Wt. %</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Trade %</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Grams per liter</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Density of the solution</a:t>
                      </a:r>
                      <a:br>
                        <a:rPr kumimoji="0" lang="en-US" sz="1400" b="0" i="0" u="none" strike="noStrike" cap="none" normalizeH="0" baseline="0">
                          <a:ln>
                            <a:noFill/>
                          </a:ln>
                          <a:solidFill>
                            <a:schemeClr val="tx1"/>
                          </a:solidFill>
                          <a:effectLst/>
                          <a:latin typeface="Arial" charset="0"/>
                          <a:cs typeface="Arial" charset="0"/>
                        </a:rPr>
                      </a:br>
                      <a:r>
                        <a:rPr kumimoji="0" lang="en-US" sz="1400" b="0" i="0" u="none" strike="noStrike" cap="none" normalizeH="0" baseline="0">
                          <a:ln>
                            <a:noFill/>
                          </a:ln>
                          <a:solidFill>
                            <a:schemeClr val="tx1"/>
                          </a:solidFill>
                          <a:effectLst/>
                          <a:latin typeface="Arial" charset="0"/>
                          <a:cs typeface="Arial" charset="0"/>
                        </a:rPr>
                        <a:t>(lb/U.S. gal)</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Specific gravity of the solution</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1"/>
                  </a:ext>
                </a:extLst>
              </a:tr>
              <a:tr h="280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5</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5.4</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53.9</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4.8</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5.1</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51.4</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9.0</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1.08</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2"/>
                  </a:ext>
                </a:extLst>
              </a:tr>
              <a:tr h="280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10</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11.6</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115.8</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9.5</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11.0</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110.4</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9.7</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1.16</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3"/>
                  </a:ext>
                </a:extLst>
              </a:tr>
              <a:tr h="280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15</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18.6</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185.7</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14.3</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17.7</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177.0</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10.3</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cs typeface="Arial" charset="0"/>
                        </a:rPr>
                        <a:t>1.24</a:t>
                      </a:r>
                      <a:endParaRPr kumimoji="0" lang="en-US" sz="24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much Clorox should you add to a 5 gallon bucket or a 1L bottle?</a:t>
            </a:r>
          </a:p>
        </p:txBody>
      </p:sp>
      <p:graphicFrame>
        <p:nvGraphicFramePr>
          <p:cNvPr id="294915" name="Object 3"/>
          <p:cNvGraphicFramePr>
            <a:graphicFrameLocks noChangeAspect="1"/>
          </p:cNvGraphicFramePr>
          <p:nvPr/>
        </p:nvGraphicFramePr>
        <p:xfrm>
          <a:off x="863600" y="2278063"/>
          <a:ext cx="3298825" cy="4082972"/>
        </p:xfrm>
        <a:graphic>
          <a:graphicData uri="http://schemas.openxmlformats.org/presentationml/2006/ole">
            <mc:AlternateContent xmlns:mc="http://schemas.openxmlformats.org/markup-compatibility/2006">
              <mc:Choice xmlns:v="urn:schemas-microsoft-com:vml" Requires="v">
                <p:oleObj spid="_x0000_s294975" name="Mathcad" r:id="rId3" imgW="1162080" imgH="1438200" progId="Mathcad">
                  <p:embed/>
                </p:oleObj>
              </mc:Choice>
              <mc:Fallback>
                <p:oleObj name="Mathcad" r:id="rId3" imgW="1162080" imgH="1438200" progId="Mathca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600" y="2278063"/>
                        <a:ext cx="3298825" cy="4082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3"/>
          <p:cNvGraphicFramePr>
            <a:graphicFrameLocks noChangeAspect="1"/>
          </p:cNvGraphicFramePr>
          <p:nvPr/>
        </p:nvGraphicFramePr>
        <p:xfrm>
          <a:off x="5105400" y="2239963"/>
          <a:ext cx="3298825" cy="4082972"/>
        </p:xfrm>
        <a:graphic>
          <a:graphicData uri="http://schemas.openxmlformats.org/presentationml/2006/ole">
            <mc:AlternateContent xmlns:mc="http://schemas.openxmlformats.org/markup-compatibility/2006">
              <mc:Choice xmlns:v="urn:schemas-microsoft-com:vml" Requires="v">
                <p:oleObj spid="_x0000_s294976" name="Mathcad" r:id="rId5" imgW="1209600" imgH="1495440" progId="Mathcad">
                  <p:embed/>
                </p:oleObj>
              </mc:Choice>
              <mc:Fallback>
                <p:oleObj name="Mathcad" r:id="rId5" imgW="1209600" imgH="1495440" progId="Mathca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2239963"/>
                        <a:ext cx="3298825" cy="4082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114939" cy="1143000"/>
          </a:xfrm>
        </p:spPr>
        <p:txBody>
          <a:bodyPr/>
          <a:lstStyle/>
          <a:p>
            <a:r>
              <a:rPr lang="en-US" dirty="0"/>
              <a:t>Calcium hypochlorite is cheaper to transport</a:t>
            </a:r>
          </a:p>
        </p:txBody>
      </p:sp>
      <p:sp>
        <p:nvSpPr>
          <p:cNvPr id="3" name="Content Placeholder 2"/>
          <p:cNvSpPr>
            <a:spLocks noGrp="1"/>
          </p:cNvSpPr>
          <p:nvPr>
            <p:ph idx="1"/>
          </p:nvPr>
        </p:nvSpPr>
        <p:spPr>
          <a:xfrm>
            <a:off x="457200" y="1600200"/>
            <a:ext cx="7175500" cy="4525963"/>
          </a:xfrm>
        </p:spPr>
        <p:txBody>
          <a:bodyPr/>
          <a:lstStyle/>
          <a:p>
            <a:r>
              <a:rPr lang="en-US" sz="2800" dirty="0"/>
              <a:t>Relatively inexpensive ($3 per kg)</a:t>
            </a:r>
          </a:p>
          <a:p>
            <a:r>
              <a:rPr lang="en-US" sz="2800" dirty="0"/>
              <a:t>Easy to transport (high equivalent moles of Cl</a:t>
            </a:r>
            <a:r>
              <a:rPr lang="en-US" sz="2800" baseline="-25000" dirty="0"/>
              <a:t>2</a:t>
            </a:r>
            <a:r>
              <a:rPr lang="en-US" sz="2800" dirty="0"/>
              <a:t> per unit mass)</a:t>
            </a:r>
          </a:p>
          <a:p>
            <a:r>
              <a:rPr lang="en-US" sz="2800" dirty="0"/>
              <a:t>Less dangerous than chlorine gas</a:t>
            </a:r>
          </a:p>
          <a:p>
            <a:r>
              <a:rPr lang="en-US" sz="2800" dirty="0"/>
              <a:t>High calcium concentration results in insoluble calcium carbonate from exposure to the atmospheric CO</a:t>
            </a:r>
            <a:r>
              <a:rPr lang="en-US" sz="2800" baseline="-25000" dirty="0"/>
              <a:t>2</a:t>
            </a:r>
            <a:r>
              <a:rPr lang="en-US" sz="2800" dirty="0"/>
              <a:t> or dissolved carbonates.</a:t>
            </a:r>
          </a:p>
          <a:p>
            <a:r>
              <a:rPr lang="en-US" sz="2800" dirty="0"/>
              <a:t>Clogs tubing and float valves (submerged orifice works better to avoid contact with atmospheric CO</a:t>
            </a:r>
            <a:r>
              <a:rPr lang="en-US" sz="2800" baseline="-25000" dirty="0"/>
              <a:t>2</a:t>
            </a:r>
            <a:r>
              <a:rPr lang="en-US" sz="2800" dirty="0"/>
              <a:t>)</a:t>
            </a:r>
          </a:p>
          <a:p>
            <a:endParaRPr lang="en-US" sz="2800" dirty="0"/>
          </a:p>
        </p:txBody>
      </p:sp>
      <p:pic>
        <p:nvPicPr>
          <p:cNvPr id="259075" name="Picture 3" descr="C:\Documents and Settings\mw24\Desktop\New Folder\Chile\DSC00646.JPG"/>
          <p:cNvPicPr>
            <a:picLocks noChangeAspect="1" noChangeArrowheads="1"/>
          </p:cNvPicPr>
          <p:nvPr/>
        </p:nvPicPr>
        <p:blipFill>
          <a:blip r:embed="rId2" cstate="print"/>
          <a:srcRect l="20467" r="30494" b="10989"/>
          <a:stretch>
            <a:fillRect/>
          </a:stretch>
        </p:blipFill>
        <p:spPr bwMode="auto">
          <a:xfrm>
            <a:off x="7632700" y="0"/>
            <a:ext cx="1511300" cy="2057400"/>
          </a:xfrm>
          <a:prstGeom prst="rect">
            <a:avLst/>
          </a:prstGeom>
          <a:noFill/>
        </p:spPr>
      </p:pic>
      <p:pic>
        <p:nvPicPr>
          <p:cNvPr id="259077" name="Picture 5" descr="C:\Documents and Settings\mw24\Desktop\New Folder\Chile\DSC00651.JPG"/>
          <p:cNvPicPr>
            <a:picLocks noChangeAspect="1" noChangeArrowheads="1"/>
          </p:cNvPicPr>
          <p:nvPr/>
        </p:nvPicPr>
        <p:blipFill>
          <a:blip r:embed="rId3" cstate="print"/>
          <a:srcRect l="41719" t="24167" r="26562" b="20833"/>
          <a:stretch>
            <a:fillRect/>
          </a:stretch>
        </p:blipFill>
        <p:spPr bwMode="auto">
          <a:xfrm>
            <a:off x="7645400" y="2038882"/>
            <a:ext cx="1498600" cy="1948918"/>
          </a:xfrm>
          <a:prstGeom prst="rect">
            <a:avLst/>
          </a:prstGeom>
          <a:noFill/>
        </p:spPr>
      </p:pic>
      <p:grpSp>
        <p:nvGrpSpPr>
          <p:cNvPr id="8" name="Group 7"/>
          <p:cNvGrpSpPr/>
          <p:nvPr/>
        </p:nvGrpSpPr>
        <p:grpSpPr>
          <a:xfrm>
            <a:off x="8192397" y="4236065"/>
            <a:ext cx="483576" cy="817673"/>
            <a:chOff x="5177878" y="1960452"/>
            <a:chExt cx="483576" cy="817673"/>
          </a:xfrm>
        </p:grpSpPr>
        <p:sp>
          <p:nvSpPr>
            <p:cNvPr id="9" name="AutoShape 106"/>
            <p:cNvSpPr>
              <a:spLocks noChangeArrowheads="1"/>
            </p:cNvSpPr>
            <p:nvPr/>
          </p:nvSpPr>
          <p:spPr bwMode="auto">
            <a:xfrm>
              <a:off x="5291103" y="2469127"/>
              <a:ext cx="370351" cy="308998"/>
            </a:xfrm>
            <a:prstGeom prst="roundRect">
              <a:avLst>
                <a:gd name="adj" fmla="val 16667"/>
              </a:avLst>
            </a:prstGeom>
            <a:solidFill>
              <a:schemeClr val="hlink"/>
            </a:solidFill>
            <a:ln w="28575">
              <a:noFill/>
              <a:round/>
              <a:headEnd type="none" w="lg" len="med"/>
              <a:tailEnd type="none" w="lg" len="med"/>
            </a:ln>
            <a:effectLst/>
          </p:spPr>
          <p:txBody>
            <a:bodyPr anchor="ctr">
              <a:spAutoFit/>
            </a:bodyPr>
            <a:lstStyle/>
            <a:p>
              <a:endParaRPr lang="en-US"/>
            </a:p>
          </p:txBody>
        </p:sp>
        <p:sp>
          <p:nvSpPr>
            <p:cNvPr id="10" name="Rectangle 107"/>
            <p:cNvSpPr>
              <a:spLocks noChangeArrowheads="1"/>
            </p:cNvSpPr>
            <p:nvPr/>
          </p:nvSpPr>
          <p:spPr bwMode="auto">
            <a:xfrm>
              <a:off x="5291103" y="2448490"/>
              <a:ext cx="370351" cy="61911"/>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1" name="AutoShape 108"/>
            <p:cNvSpPr>
              <a:spLocks noChangeArrowheads="1"/>
            </p:cNvSpPr>
            <p:nvPr/>
          </p:nvSpPr>
          <p:spPr bwMode="auto">
            <a:xfrm>
              <a:off x="5291103" y="2078139"/>
              <a:ext cx="370351" cy="699986"/>
            </a:xfrm>
            <a:prstGeom prst="roundRect">
              <a:avLst>
                <a:gd name="adj" fmla="val 16667"/>
              </a:avLst>
            </a:prstGeom>
            <a:noFill/>
            <a:ln w="28575">
              <a:solidFill>
                <a:schemeClr val="tx1"/>
              </a:solidFill>
              <a:round/>
              <a:headEnd type="none" w="lg" len="med"/>
              <a:tailEnd type="none" w="lg" len="med"/>
            </a:ln>
            <a:effectLst/>
          </p:spPr>
          <p:txBody>
            <a:bodyPr wrap="none" anchor="ctr">
              <a:spAutoFit/>
            </a:bodyPr>
            <a:lstStyle/>
            <a:p>
              <a:endParaRPr lang="en-US"/>
            </a:p>
          </p:txBody>
        </p:sp>
        <p:pic>
          <p:nvPicPr>
            <p:cNvPr id="12" name="Picture 109" descr="Product Picture"/>
            <p:cNvPicPr>
              <a:picLocks noChangeAspect="1" noChangeArrowheads="1"/>
            </p:cNvPicPr>
            <p:nvPr/>
          </p:nvPicPr>
          <p:blipFill>
            <a:blip r:embed="rId4" cstate="print">
              <a:clrChange>
                <a:clrFrom>
                  <a:srgbClr val="FFFFFF"/>
                </a:clrFrom>
                <a:clrTo>
                  <a:srgbClr val="FFFFFF">
                    <a:alpha val="0"/>
                  </a:srgbClr>
                </a:clrTo>
              </a:clrChange>
            </a:blip>
            <a:srcRect t="20000" r="63148" b="48000"/>
            <a:stretch>
              <a:fillRect/>
            </a:stretch>
          </p:blipFill>
          <p:spPr bwMode="auto">
            <a:xfrm>
              <a:off x="5177878" y="2229291"/>
              <a:ext cx="295612" cy="256569"/>
            </a:xfrm>
            <a:prstGeom prst="rect">
              <a:avLst/>
            </a:prstGeom>
            <a:noFill/>
          </p:spPr>
        </p:pic>
        <p:sp>
          <p:nvSpPr>
            <p:cNvPr id="13" name="Rectangle 110"/>
            <p:cNvSpPr>
              <a:spLocks noChangeArrowheads="1"/>
            </p:cNvSpPr>
            <p:nvPr/>
          </p:nvSpPr>
          <p:spPr bwMode="auto">
            <a:xfrm>
              <a:off x="5439467" y="2406658"/>
              <a:ext cx="31234" cy="82548"/>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4" name="AutoShape 111"/>
            <p:cNvSpPr>
              <a:spLocks noChangeArrowheads="1"/>
            </p:cNvSpPr>
            <p:nvPr/>
          </p:nvSpPr>
          <p:spPr bwMode="auto">
            <a:xfrm rot="16200000">
              <a:off x="5413810" y="2391041"/>
              <a:ext cx="81990" cy="217526"/>
            </a:xfrm>
            <a:prstGeom prst="roundRect">
              <a:avLst>
                <a:gd name="adj" fmla="val 16667"/>
              </a:avLst>
            </a:prstGeom>
            <a:solidFill>
              <a:schemeClr val="accent2"/>
            </a:solidFill>
            <a:ln w="12700">
              <a:solidFill>
                <a:schemeClr val="tx1"/>
              </a:solidFill>
              <a:round/>
              <a:headEnd type="none" w="lg" len="med"/>
              <a:tailEnd type="none" w="lg" len="med"/>
            </a:ln>
            <a:effectLst/>
          </p:spPr>
          <p:txBody>
            <a:bodyPr anchor="ctr">
              <a:spAutoFit/>
            </a:bodyPr>
            <a:lstStyle/>
            <a:p>
              <a:endParaRPr lang="en-US"/>
            </a:p>
          </p:txBody>
        </p:sp>
        <p:grpSp>
          <p:nvGrpSpPr>
            <p:cNvPr id="15" name="Group 112"/>
            <p:cNvGrpSpPr>
              <a:grpSpLocks/>
            </p:cNvGrpSpPr>
            <p:nvPr/>
          </p:nvGrpSpPr>
          <p:grpSpPr bwMode="auto">
            <a:xfrm>
              <a:off x="5329008" y="2018459"/>
              <a:ext cx="294492" cy="61911"/>
              <a:chOff x="2855" y="276"/>
              <a:chExt cx="528" cy="111"/>
            </a:xfrm>
          </p:grpSpPr>
          <p:sp>
            <p:nvSpPr>
              <p:cNvPr id="20" name="Arc 113"/>
              <p:cNvSpPr>
                <a:spLocks/>
              </p:cNvSpPr>
              <p:nvPr/>
            </p:nvSpPr>
            <p:spPr bwMode="auto">
              <a:xfrm rot="10800000" flipH="1">
                <a:off x="2855" y="276"/>
                <a:ext cx="40" cy="1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a:effectLst/>
            </p:spPr>
            <p:txBody>
              <a:bodyPr anchor="ctr">
                <a:spAutoFit/>
              </a:bodyPr>
              <a:lstStyle/>
              <a:p>
                <a:endParaRPr lang="en-US"/>
              </a:p>
            </p:txBody>
          </p:sp>
          <p:sp>
            <p:nvSpPr>
              <p:cNvPr id="21" name="Arc 114"/>
              <p:cNvSpPr>
                <a:spLocks/>
              </p:cNvSpPr>
              <p:nvPr/>
            </p:nvSpPr>
            <p:spPr bwMode="auto">
              <a:xfrm rot="10800000">
                <a:off x="3343" y="276"/>
                <a:ext cx="40" cy="1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a:effectLst/>
            </p:spPr>
            <p:txBody>
              <a:bodyPr anchor="ctr">
                <a:spAutoFit/>
              </a:bodyPr>
              <a:lstStyle/>
              <a:p>
                <a:endParaRPr lang="en-US"/>
              </a:p>
            </p:txBody>
          </p:sp>
        </p:grpSp>
        <p:sp>
          <p:nvSpPr>
            <p:cNvPr id="16" name="AutoShape 115"/>
            <p:cNvSpPr>
              <a:spLocks noChangeArrowheads="1"/>
            </p:cNvSpPr>
            <p:nvPr/>
          </p:nvSpPr>
          <p:spPr bwMode="auto">
            <a:xfrm flipV="1">
              <a:off x="5315644" y="2063079"/>
              <a:ext cx="321269" cy="66931"/>
            </a:xfrm>
            <a:custGeom>
              <a:avLst/>
              <a:gdLst>
                <a:gd name="G0" fmla="+- 2435 0 0"/>
                <a:gd name="G1" fmla="+- 21600 0 2435"/>
                <a:gd name="G2" fmla="*/ 2435 1 2"/>
                <a:gd name="G3" fmla="+- 21600 0 G2"/>
                <a:gd name="G4" fmla="+/ 2435 21600 2"/>
                <a:gd name="G5" fmla="+/ G1 0 2"/>
                <a:gd name="G6" fmla="*/ 21600 21600 2435"/>
                <a:gd name="G7" fmla="*/ G6 1 2"/>
                <a:gd name="G8" fmla="+- 21600 0 G7"/>
                <a:gd name="G9" fmla="*/ 21600 1 2"/>
                <a:gd name="G10" fmla="+- 2435 0 G9"/>
                <a:gd name="G11" fmla="?: G10 G8 0"/>
                <a:gd name="G12" fmla="?: G10 G7 21600"/>
                <a:gd name="T0" fmla="*/ 20382 w 21600"/>
                <a:gd name="T1" fmla="*/ 10800 h 21600"/>
                <a:gd name="T2" fmla="*/ 10800 w 21600"/>
                <a:gd name="T3" fmla="*/ 21600 h 21600"/>
                <a:gd name="T4" fmla="*/ 1218 w 21600"/>
                <a:gd name="T5" fmla="*/ 10800 h 21600"/>
                <a:gd name="T6" fmla="*/ 10800 w 21600"/>
                <a:gd name="T7" fmla="*/ 0 h 21600"/>
                <a:gd name="T8" fmla="*/ 3018 w 21600"/>
                <a:gd name="T9" fmla="*/ 3018 h 21600"/>
                <a:gd name="T10" fmla="*/ 18582 w 21600"/>
                <a:gd name="T11" fmla="*/ 18582 h 21600"/>
              </a:gdLst>
              <a:ahLst/>
              <a:cxnLst>
                <a:cxn ang="0">
                  <a:pos x="T0" y="T1"/>
                </a:cxn>
                <a:cxn ang="0">
                  <a:pos x="T2" y="T3"/>
                </a:cxn>
                <a:cxn ang="0">
                  <a:pos x="T4" y="T5"/>
                </a:cxn>
                <a:cxn ang="0">
                  <a:pos x="T6" y="T7"/>
                </a:cxn>
              </a:cxnLst>
              <a:rect l="T8" t="T9" r="T10" b="T11"/>
              <a:pathLst>
                <a:path w="21600" h="21600">
                  <a:moveTo>
                    <a:pt x="0" y="0"/>
                  </a:moveTo>
                  <a:lnTo>
                    <a:pt x="2435" y="21600"/>
                  </a:lnTo>
                  <a:lnTo>
                    <a:pt x="19165" y="21600"/>
                  </a:lnTo>
                  <a:lnTo>
                    <a:pt x="21600" y="0"/>
                  </a:lnTo>
                  <a:close/>
                </a:path>
              </a:pathLst>
            </a:custGeom>
            <a:solidFill>
              <a:schemeClr val="bg1"/>
            </a:solidFill>
            <a:ln w="12700">
              <a:solidFill>
                <a:schemeClr val="bg1"/>
              </a:solidFill>
              <a:miter lim="800000"/>
              <a:headEnd type="none" w="lg" len="med"/>
              <a:tailEnd type="none" w="lg" len="med"/>
            </a:ln>
            <a:effectLst/>
          </p:spPr>
          <p:txBody>
            <a:bodyPr anchor="ctr">
              <a:spAutoFit/>
            </a:bodyPr>
            <a:lstStyle/>
            <a:p>
              <a:endParaRPr lang="en-US"/>
            </a:p>
          </p:txBody>
        </p:sp>
        <p:grpSp>
          <p:nvGrpSpPr>
            <p:cNvPr id="17" name="Group 116"/>
            <p:cNvGrpSpPr>
              <a:grpSpLocks/>
            </p:cNvGrpSpPr>
            <p:nvPr/>
          </p:nvGrpSpPr>
          <p:grpSpPr bwMode="auto">
            <a:xfrm>
              <a:off x="5337397" y="1960452"/>
              <a:ext cx="277764" cy="83106"/>
              <a:chOff x="2869" y="172"/>
              <a:chExt cx="498" cy="149"/>
            </a:xfrm>
          </p:grpSpPr>
          <p:sp>
            <p:nvSpPr>
              <p:cNvPr id="18" name="Freeform 117"/>
              <p:cNvSpPr>
                <a:spLocks/>
              </p:cNvSpPr>
              <p:nvPr/>
            </p:nvSpPr>
            <p:spPr bwMode="auto">
              <a:xfrm>
                <a:off x="2869" y="210"/>
                <a:ext cx="498" cy="111"/>
              </a:xfrm>
              <a:custGeom>
                <a:avLst/>
                <a:gdLst/>
                <a:ahLst/>
                <a:cxnLst>
                  <a:cxn ang="0">
                    <a:pos x="0" y="144"/>
                  </a:cxn>
                  <a:cxn ang="0">
                    <a:pos x="0" y="0"/>
                  </a:cxn>
                  <a:cxn ang="0">
                    <a:pos x="288" y="0"/>
                  </a:cxn>
                  <a:cxn ang="0">
                    <a:pos x="288" y="144"/>
                  </a:cxn>
                </a:cxnLst>
                <a:rect l="0" t="0" r="r" b="b"/>
                <a:pathLst>
                  <a:path w="288" h="144">
                    <a:moveTo>
                      <a:pt x="0" y="144"/>
                    </a:moveTo>
                    <a:lnTo>
                      <a:pt x="0" y="0"/>
                    </a:lnTo>
                    <a:lnTo>
                      <a:pt x="288" y="0"/>
                    </a:lnTo>
                    <a:lnTo>
                      <a:pt x="288" y="144"/>
                    </a:lnTo>
                  </a:path>
                </a:pathLst>
              </a:custGeom>
              <a:noFill/>
              <a:ln w="28575" cap="flat" cmpd="sng">
                <a:solidFill>
                  <a:schemeClr val="tx1"/>
                </a:solidFill>
                <a:prstDash val="solid"/>
                <a:round/>
                <a:headEnd type="none" w="lg" len="med"/>
                <a:tailEnd type="none" w="lg" len="med"/>
              </a:ln>
              <a:effectLst/>
            </p:spPr>
            <p:txBody>
              <a:bodyPr anchor="ctr">
                <a:spAutoFit/>
              </a:bodyPr>
              <a:lstStyle/>
              <a:p>
                <a:endParaRPr lang="en-US"/>
              </a:p>
            </p:txBody>
          </p:sp>
          <p:sp>
            <p:nvSpPr>
              <p:cNvPr id="19" name="Line 118"/>
              <p:cNvSpPr>
                <a:spLocks noChangeShapeType="1"/>
              </p:cNvSpPr>
              <p:nvPr/>
            </p:nvSpPr>
            <p:spPr bwMode="auto">
              <a:xfrm>
                <a:off x="3118" y="172"/>
                <a:ext cx="0" cy="80"/>
              </a:xfrm>
              <a:prstGeom prst="line">
                <a:avLst/>
              </a:prstGeom>
              <a:noFill/>
              <a:ln w="38100">
                <a:solidFill>
                  <a:schemeClr val="bg1"/>
                </a:solidFill>
                <a:round/>
                <a:headEnd type="none" w="lg" len="med"/>
                <a:tailEnd type="none" w="lg" len="med"/>
              </a:ln>
              <a:effectLst/>
            </p:spPr>
            <p:txBody>
              <a:bodyPr wrap="none" anchor="ctr">
                <a:spAutoFit/>
              </a:bodyPr>
              <a:lstStyle/>
              <a:p>
                <a:endParaRPr lang="en-US"/>
              </a:p>
            </p:txBody>
          </p:sp>
        </p:grpSp>
      </p:grpSp>
      <p:sp>
        <p:nvSpPr>
          <p:cNvPr id="22" name="Freeform 97"/>
          <p:cNvSpPr>
            <a:spLocks/>
          </p:cNvSpPr>
          <p:nvPr/>
        </p:nvSpPr>
        <p:spPr bwMode="auto">
          <a:xfrm>
            <a:off x="7632700" y="4912196"/>
            <a:ext cx="1219200" cy="523220"/>
          </a:xfrm>
          <a:custGeom>
            <a:avLst/>
            <a:gdLst/>
            <a:ahLst/>
            <a:cxnLst>
              <a:cxn ang="0">
                <a:pos x="1350" y="16"/>
              </a:cxn>
              <a:cxn ang="0">
                <a:pos x="837" y="1081"/>
              </a:cxn>
              <a:cxn ang="0">
                <a:pos x="2455" y="458"/>
              </a:cxn>
            </a:cxnLst>
            <a:rect l="0" t="0" r="r" b="b"/>
            <a:pathLst>
              <a:path w="2455" h="1097">
                <a:moveTo>
                  <a:pt x="1350" y="16"/>
                </a:moveTo>
                <a:cubicBezTo>
                  <a:pt x="672" y="0"/>
                  <a:pt x="0" y="1065"/>
                  <a:pt x="837" y="1081"/>
                </a:cubicBezTo>
                <a:cubicBezTo>
                  <a:pt x="1942" y="1097"/>
                  <a:pt x="1147" y="455"/>
                  <a:pt x="2455" y="458"/>
                </a:cubicBezTo>
              </a:path>
            </a:pathLst>
          </a:custGeom>
          <a:noFill/>
          <a:ln w="38100" cap="flat" cmpd="sng">
            <a:solidFill>
              <a:schemeClr val="tx1"/>
            </a:solidFill>
            <a:prstDash val="solid"/>
            <a:round/>
            <a:headEnd type="none" w="lg" len="med"/>
            <a:tailEnd type="none" w="lg" len="med"/>
          </a:ln>
          <a:effectLst/>
        </p:spPr>
        <p:txBody>
          <a:bodyPr wrap="square" anchor="ctr">
            <a:spAutoFit/>
          </a:bodyPr>
          <a:lstStyle/>
          <a:p>
            <a:endParaRPr lang="en-US"/>
          </a:p>
        </p:txBody>
      </p:sp>
      <p:grpSp>
        <p:nvGrpSpPr>
          <p:cNvPr id="39" name="Group 38"/>
          <p:cNvGrpSpPr/>
          <p:nvPr/>
        </p:nvGrpSpPr>
        <p:grpSpPr>
          <a:xfrm>
            <a:off x="7708900" y="5569565"/>
            <a:ext cx="1219200" cy="1199535"/>
            <a:chOff x="7708900" y="5569565"/>
            <a:chExt cx="1219200" cy="1199535"/>
          </a:xfrm>
        </p:grpSpPr>
        <p:sp>
          <p:nvSpPr>
            <p:cNvPr id="24" name="AutoShape 106"/>
            <p:cNvSpPr>
              <a:spLocks noChangeArrowheads="1"/>
            </p:cNvSpPr>
            <p:nvPr/>
          </p:nvSpPr>
          <p:spPr bwMode="auto">
            <a:xfrm>
              <a:off x="8381822" y="5880100"/>
              <a:ext cx="370351" cy="508000"/>
            </a:xfrm>
            <a:prstGeom prst="roundRect">
              <a:avLst>
                <a:gd name="adj" fmla="val 16667"/>
              </a:avLst>
            </a:prstGeom>
            <a:solidFill>
              <a:schemeClr val="hlink"/>
            </a:solidFill>
            <a:ln w="28575">
              <a:noFill/>
              <a:round/>
              <a:headEnd type="none" w="lg" len="med"/>
              <a:tailEnd type="none" w="lg" len="med"/>
            </a:ln>
            <a:effectLst/>
          </p:spPr>
          <p:txBody>
            <a:bodyPr wrap="square" anchor="ctr">
              <a:noAutofit/>
            </a:bodyPr>
            <a:lstStyle/>
            <a:p>
              <a:endParaRPr lang="en-US"/>
            </a:p>
          </p:txBody>
        </p:sp>
        <p:sp>
          <p:nvSpPr>
            <p:cNvPr id="25" name="Rectangle 107"/>
            <p:cNvSpPr>
              <a:spLocks noChangeArrowheads="1"/>
            </p:cNvSpPr>
            <p:nvPr/>
          </p:nvSpPr>
          <p:spPr bwMode="auto">
            <a:xfrm>
              <a:off x="8381822" y="5879803"/>
              <a:ext cx="370351" cy="61911"/>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26" name="AutoShape 108"/>
            <p:cNvSpPr>
              <a:spLocks noChangeArrowheads="1"/>
            </p:cNvSpPr>
            <p:nvPr/>
          </p:nvSpPr>
          <p:spPr bwMode="auto">
            <a:xfrm>
              <a:off x="8381822" y="5687252"/>
              <a:ext cx="370351" cy="699986"/>
            </a:xfrm>
            <a:prstGeom prst="roundRect">
              <a:avLst>
                <a:gd name="adj" fmla="val 16667"/>
              </a:avLst>
            </a:prstGeom>
            <a:noFill/>
            <a:ln w="28575">
              <a:solidFill>
                <a:schemeClr val="tx1"/>
              </a:solidFill>
              <a:round/>
              <a:headEnd type="none" w="lg" len="med"/>
              <a:tailEnd type="none" w="lg" len="med"/>
            </a:ln>
            <a:effectLst/>
          </p:spPr>
          <p:txBody>
            <a:bodyPr wrap="none" anchor="ctr">
              <a:spAutoFit/>
            </a:bodyPr>
            <a:lstStyle/>
            <a:p>
              <a:endParaRPr lang="en-US"/>
            </a:p>
          </p:txBody>
        </p:sp>
        <p:pic>
          <p:nvPicPr>
            <p:cNvPr id="27" name="Picture 109" descr="Product Picture"/>
            <p:cNvPicPr>
              <a:picLocks noChangeAspect="1" noChangeArrowheads="1"/>
            </p:cNvPicPr>
            <p:nvPr/>
          </p:nvPicPr>
          <p:blipFill>
            <a:blip r:embed="rId4" cstate="print">
              <a:clrChange>
                <a:clrFrom>
                  <a:srgbClr val="FFFFFF"/>
                </a:clrFrom>
                <a:clrTo>
                  <a:srgbClr val="FFFFFF">
                    <a:alpha val="0"/>
                  </a:srgbClr>
                </a:clrTo>
              </a:clrChange>
            </a:blip>
            <a:srcRect t="20000" r="63148" b="48000"/>
            <a:stretch>
              <a:fillRect/>
            </a:stretch>
          </p:blipFill>
          <p:spPr bwMode="auto">
            <a:xfrm flipV="1">
              <a:off x="8268597" y="5965404"/>
              <a:ext cx="295612" cy="256569"/>
            </a:xfrm>
            <a:prstGeom prst="rect">
              <a:avLst/>
            </a:prstGeom>
            <a:noFill/>
          </p:spPr>
        </p:pic>
        <p:grpSp>
          <p:nvGrpSpPr>
            <p:cNvPr id="37" name="Group 36"/>
            <p:cNvGrpSpPr/>
            <p:nvPr/>
          </p:nvGrpSpPr>
          <p:grpSpPr>
            <a:xfrm flipV="1">
              <a:off x="8436761" y="5901471"/>
              <a:ext cx="217526" cy="134141"/>
              <a:chOff x="8436761" y="6015771"/>
              <a:chExt cx="217526" cy="134141"/>
            </a:xfrm>
          </p:grpSpPr>
          <p:sp>
            <p:nvSpPr>
              <p:cNvPr id="28" name="Rectangle 110"/>
              <p:cNvSpPr>
                <a:spLocks noChangeArrowheads="1"/>
              </p:cNvSpPr>
              <p:nvPr/>
            </p:nvSpPr>
            <p:spPr bwMode="auto">
              <a:xfrm>
                <a:off x="8530186" y="6015771"/>
                <a:ext cx="31234" cy="82548"/>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29" name="AutoShape 111"/>
              <p:cNvSpPr>
                <a:spLocks noChangeArrowheads="1"/>
              </p:cNvSpPr>
              <p:nvPr/>
            </p:nvSpPr>
            <p:spPr bwMode="auto">
              <a:xfrm rot="16200000">
                <a:off x="8504529" y="6000154"/>
                <a:ext cx="81990" cy="217526"/>
              </a:xfrm>
              <a:prstGeom prst="roundRect">
                <a:avLst>
                  <a:gd name="adj" fmla="val 16667"/>
                </a:avLst>
              </a:prstGeom>
              <a:solidFill>
                <a:schemeClr val="accent2"/>
              </a:solidFill>
              <a:ln w="12700">
                <a:solidFill>
                  <a:schemeClr val="tx1"/>
                </a:solidFill>
                <a:round/>
                <a:headEnd type="none" w="lg" len="med"/>
                <a:tailEnd type="none" w="lg" len="med"/>
              </a:ln>
              <a:effectLst/>
            </p:spPr>
            <p:txBody>
              <a:bodyPr anchor="ctr">
                <a:spAutoFit/>
              </a:bodyPr>
              <a:lstStyle/>
              <a:p>
                <a:endParaRPr lang="en-US"/>
              </a:p>
            </p:txBody>
          </p:sp>
        </p:grpSp>
        <p:grpSp>
          <p:nvGrpSpPr>
            <p:cNvPr id="30" name="Group 112"/>
            <p:cNvGrpSpPr>
              <a:grpSpLocks/>
            </p:cNvGrpSpPr>
            <p:nvPr/>
          </p:nvGrpSpPr>
          <p:grpSpPr bwMode="auto">
            <a:xfrm>
              <a:off x="8419727" y="5627572"/>
              <a:ext cx="294492" cy="61911"/>
              <a:chOff x="2855" y="276"/>
              <a:chExt cx="528" cy="111"/>
            </a:xfrm>
          </p:grpSpPr>
          <p:sp>
            <p:nvSpPr>
              <p:cNvPr id="35" name="Arc 113"/>
              <p:cNvSpPr>
                <a:spLocks/>
              </p:cNvSpPr>
              <p:nvPr/>
            </p:nvSpPr>
            <p:spPr bwMode="auto">
              <a:xfrm rot="10800000" flipH="1">
                <a:off x="2855" y="276"/>
                <a:ext cx="40" cy="1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a:effectLst/>
            </p:spPr>
            <p:txBody>
              <a:bodyPr anchor="ctr">
                <a:spAutoFit/>
              </a:bodyPr>
              <a:lstStyle/>
              <a:p>
                <a:endParaRPr lang="en-US"/>
              </a:p>
            </p:txBody>
          </p:sp>
          <p:sp>
            <p:nvSpPr>
              <p:cNvPr id="36" name="Arc 114"/>
              <p:cNvSpPr>
                <a:spLocks/>
              </p:cNvSpPr>
              <p:nvPr/>
            </p:nvSpPr>
            <p:spPr bwMode="auto">
              <a:xfrm rot="10800000">
                <a:off x="3343" y="276"/>
                <a:ext cx="40" cy="1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a:effectLst/>
            </p:spPr>
            <p:txBody>
              <a:bodyPr anchor="ctr">
                <a:spAutoFit/>
              </a:bodyPr>
              <a:lstStyle/>
              <a:p>
                <a:endParaRPr lang="en-US"/>
              </a:p>
            </p:txBody>
          </p:sp>
        </p:grpSp>
        <p:sp>
          <p:nvSpPr>
            <p:cNvPr id="31" name="AutoShape 115"/>
            <p:cNvSpPr>
              <a:spLocks noChangeArrowheads="1"/>
            </p:cNvSpPr>
            <p:nvPr/>
          </p:nvSpPr>
          <p:spPr bwMode="auto">
            <a:xfrm flipV="1">
              <a:off x="8406363" y="5672192"/>
              <a:ext cx="321269" cy="66931"/>
            </a:xfrm>
            <a:custGeom>
              <a:avLst/>
              <a:gdLst>
                <a:gd name="G0" fmla="+- 2435 0 0"/>
                <a:gd name="G1" fmla="+- 21600 0 2435"/>
                <a:gd name="G2" fmla="*/ 2435 1 2"/>
                <a:gd name="G3" fmla="+- 21600 0 G2"/>
                <a:gd name="G4" fmla="+/ 2435 21600 2"/>
                <a:gd name="G5" fmla="+/ G1 0 2"/>
                <a:gd name="G6" fmla="*/ 21600 21600 2435"/>
                <a:gd name="G7" fmla="*/ G6 1 2"/>
                <a:gd name="G8" fmla="+- 21600 0 G7"/>
                <a:gd name="G9" fmla="*/ 21600 1 2"/>
                <a:gd name="G10" fmla="+- 2435 0 G9"/>
                <a:gd name="G11" fmla="?: G10 G8 0"/>
                <a:gd name="G12" fmla="?: G10 G7 21600"/>
                <a:gd name="T0" fmla="*/ 20382 w 21600"/>
                <a:gd name="T1" fmla="*/ 10800 h 21600"/>
                <a:gd name="T2" fmla="*/ 10800 w 21600"/>
                <a:gd name="T3" fmla="*/ 21600 h 21600"/>
                <a:gd name="T4" fmla="*/ 1218 w 21600"/>
                <a:gd name="T5" fmla="*/ 10800 h 21600"/>
                <a:gd name="T6" fmla="*/ 10800 w 21600"/>
                <a:gd name="T7" fmla="*/ 0 h 21600"/>
                <a:gd name="T8" fmla="*/ 3018 w 21600"/>
                <a:gd name="T9" fmla="*/ 3018 h 21600"/>
                <a:gd name="T10" fmla="*/ 18582 w 21600"/>
                <a:gd name="T11" fmla="*/ 18582 h 21600"/>
              </a:gdLst>
              <a:ahLst/>
              <a:cxnLst>
                <a:cxn ang="0">
                  <a:pos x="T0" y="T1"/>
                </a:cxn>
                <a:cxn ang="0">
                  <a:pos x="T2" y="T3"/>
                </a:cxn>
                <a:cxn ang="0">
                  <a:pos x="T4" y="T5"/>
                </a:cxn>
                <a:cxn ang="0">
                  <a:pos x="T6" y="T7"/>
                </a:cxn>
              </a:cxnLst>
              <a:rect l="T8" t="T9" r="T10" b="T11"/>
              <a:pathLst>
                <a:path w="21600" h="21600">
                  <a:moveTo>
                    <a:pt x="0" y="0"/>
                  </a:moveTo>
                  <a:lnTo>
                    <a:pt x="2435" y="21600"/>
                  </a:lnTo>
                  <a:lnTo>
                    <a:pt x="19165" y="21600"/>
                  </a:lnTo>
                  <a:lnTo>
                    <a:pt x="21600" y="0"/>
                  </a:lnTo>
                  <a:close/>
                </a:path>
              </a:pathLst>
            </a:custGeom>
            <a:solidFill>
              <a:schemeClr val="bg1"/>
            </a:solidFill>
            <a:ln w="12700">
              <a:solidFill>
                <a:schemeClr val="bg1"/>
              </a:solidFill>
              <a:miter lim="800000"/>
              <a:headEnd type="none" w="lg" len="med"/>
              <a:tailEnd type="none" w="lg" len="med"/>
            </a:ln>
            <a:effectLst/>
          </p:spPr>
          <p:txBody>
            <a:bodyPr anchor="ctr">
              <a:spAutoFit/>
            </a:bodyPr>
            <a:lstStyle/>
            <a:p>
              <a:endParaRPr lang="en-US"/>
            </a:p>
          </p:txBody>
        </p:sp>
        <p:grpSp>
          <p:nvGrpSpPr>
            <p:cNvPr id="32" name="Group 116"/>
            <p:cNvGrpSpPr>
              <a:grpSpLocks/>
            </p:cNvGrpSpPr>
            <p:nvPr/>
          </p:nvGrpSpPr>
          <p:grpSpPr bwMode="auto">
            <a:xfrm>
              <a:off x="8428116" y="5569565"/>
              <a:ext cx="277764" cy="83106"/>
              <a:chOff x="2869" y="172"/>
              <a:chExt cx="498" cy="149"/>
            </a:xfrm>
          </p:grpSpPr>
          <p:sp>
            <p:nvSpPr>
              <p:cNvPr id="33" name="Freeform 117"/>
              <p:cNvSpPr>
                <a:spLocks/>
              </p:cNvSpPr>
              <p:nvPr/>
            </p:nvSpPr>
            <p:spPr bwMode="auto">
              <a:xfrm>
                <a:off x="2869" y="210"/>
                <a:ext cx="498" cy="111"/>
              </a:xfrm>
              <a:custGeom>
                <a:avLst/>
                <a:gdLst/>
                <a:ahLst/>
                <a:cxnLst>
                  <a:cxn ang="0">
                    <a:pos x="0" y="144"/>
                  </a:cxn>
                  <a:cxn ang="0">
                    <a:pos x="0" y="0"/>
                  </a:cxn>
                  <a:cxn ang="0">
                    <a:pos x="288" y="0"/>
                  </a:cxn>
                  <a:cxn ang="0">
                    <a:pos x="288" y="144"/>
                  </a:cxn>
                </a:cxnLst>
                <a:rect l="0" t="0" r="r" b="b"/>
                <a:pathLst>
                  <a:path w="288" h="144">
                    <a:moveTo>
                      <a:pt x="0" y="144"/>
                    </a:moveTo>
                    <a:lnTo>
                      <a:pt x="0" y="0"/>
                    </a:lnTo>
                    <a:lnTo>
                      <a:pt x="288" y="0"/>
                    </a:lnTo>
                    <a:lnTo>
                      <a:pt x="288" y="144"/>
                    </a:lnTo>
                  </a:path>
                </a:pathLst>
              </a:custGeom>
              <a:noFill/>
              <a:ln w="28575" cap="flat" cmpd="sng">
                <a:solidFill>
                  <a:schemeClr val="tx1"/>
                </a:solidFill>
                <a:prstDash val="solid"/>
                <a:round/>
                <a:headEnd type="none" w="lg" len="med"/>
                <a:tailEnd type="none" w="lg" len="med"/>
              </a:ln>
              <a:effectLst/>
            </p:spPr>
            <p:txBody>
              <a:bodyPr anchor="ctr">
                <a:spAutoFit/>
              </a:bodyPr>
              <a:lstStyle/>
              <a:p>
                <a:endParaRPr lang="en-US"/>
              </a:p>
            </p:txBody>
          </p:sp>
          <p:sp>
            <p:nvSpPr>
              <p:cNvPr id="34" name="Line 118"/>
              <p:cNvSpPr>
                <a:spLocks noChangeShapeType="1"/>
              </p:cNvSpPr>
              <p:nvPr/>
            </p:nvSpPr>
            <p:spPr bwMode="auto">
              <a:xfrm>
                <a:off x="3118" y="172"/>
                <a:ext cx="0" cy="80"/>
              </a:xfrm>
              <a:prstGeom prst="line">
                <a:avLst/>
              </a:prstGeom>
              <a:noFill/>
              <a:ln w="38100">
                <a:solidFill>
                  <a:schemeClr val="bg1"/>
                </a:solidFill>
                <a:round/>
                <a:headEnd type="none" w="lg" len="med"/>
                <a:tailEnd type="none" w="lg" len="med"/>
              </a:ln>
              <a:effectLst/>
            </p:spPr>
            <p:txBody>
              <a:bodyPr wrap="none" anchor="ctr">
                <a:spAutoFit/>
              </a:bodyPr>
              <a:lstStyle/>
              <a:p>
                <a:endParaRPr lang="en-US"/>
              </a:p>
            </p:txBody>
          </p:sp>
        </p:grpSp>
        <p:sp>
          <p:nvSpPr>
            <p:cNvPr id="38" name="Freeform 97"/>
            <p:cNvSpPr>
              <a:spLocks/>
            </p:cNvSpPr>
            <p:nvPr/>
          </p:nvSpPr>
          <p:spPr bwMode="auto">
            <a:xfrm>
              <a:off x="7708900" y="6245880"/>
              <a:ext cx="1219200" cy="523220"/>
            </a:xfrm>
            <a:custGeom>
              <a:avLst/>
              <a:gdLst/>
              <a:ahLst/>
              <a:cxnLst>
                <a:cxn ang="0">
                  <a:pos x="1350" y="16"/>
                </a:cxn>
                <a:cxn ang="0">
                  <a:pos x="837" y="1081"/>
                </a:cxn>
                <a:cxn ang="0">
                  <a:pos x="2455" y="458"/>
                </a:cxn>
              </a:cxnLst>
              <a:rect l="0" t="0" r="r" b="b"/>
              <a:pathLst>
                <a:path w="2455" h="1097">
                  <a:moveTo>
                    <a:pt x="1350" y="16"/>
                  </a:moveTo>
                  <a:cubicBezTo>
                    <a:pt x="672" y="0"/>
                    <a:pt x="0" y="1065"/>
                    <a:pt x="837" y="1081"/>
                  </a:cubicBezTo>
                  <a:cubicBezTo>
                    <a:pt x="1942" y="1097"/>
                    <a:pt x="1147" y="455"/>
                    <a:pt x="2455" y="458"/>
                  </a:cubicBezTo>
                </a:path>
              </a:pathLst>
            </a:custGeom>
            <a:noFill/>
            <a:ln w="38100" cap="flat" cmpd="sng">
              <a:solidFill>
                <a:schemeClr val="tx1"/>
              </a:solidFill>
              <a:prstDash val="solid"/>
              <a:round/>
              <a:headEnd type="none" w="lg" len="med"/>
              <a:tailEnd type="none" w="lg" len="med"/>
            </a:ln>
            <a:effectLst/>
          </p:spPr>
          <p:txBody>
            <a:bodyPr wrap="square" anchor="ctr">
              <a:spAutoFit/>
            </a:bodyPr>
            <a:lstStyle/>
            <a:p>
              <a:endParaRPr lang="en-US"/>
            </a:p>
          </p:txBody>
        </p:sp>
      </p:grpSp>
      <p:pic>
        <p:nvPicPr>
          <p:cNvPr id="259076" name="Picture 4" descr="C:\Documents and Settings\mw24\Desktop\New Folder\Chile\DSC00647.JPG"/>
          <p:cNvPicPr>
            <a:picLocks noChangeAspect="1" noChangeArrowheads="1"/>
          </p:cNvPicPr>
          <p:nvPr/>
        </p:nvPicPr>
        <p:blipFill>
          <a:blip r:embed="rId5" cstate="print"/>
          <a:srcRect/>
          <a:stretch>
            <a:fillRect/>
          </a:stretch>
        </p:blipFill>
        <p:spPr bwMode="auto">
          <a:xfrm>
            <a:off x="0" y="6858000"/>
            <a:ext cx="9144000" cy="685800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nodeType="clickEffect">
                                  <p:stCondLst>
                                    <p:cond delay="0"/>
                                  </p:stCondLst>
                                  <p:childTnLst>
                                    <p:animMotion origin="layout" path="M 0 0 L 0 -1 " pathEditMode="relative" rAng="0" ptsTypes="AA">
                                      <p:cBhvr>
                                        <p:cTn id="10" dur="500" fill="hold"/>
                                        <p:tgtEl>
                                          <p:spTgt spid="259076"/>
                                        </p:tgtEl>
                                        <p:attrNameLst>
                                          <p:attrName>ppt_x</p:attrName>
                                          <p:attrName>ppt_y</p:attrName>
                                        </p:attrNameLst>
                                      </p:cBhvr>
                                      <p:rCtr x="0" y="-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effectLst/>
        </p:spPr>
        <p:txBody>
          <a:bodyPr/>
          <a:lstStyle/>
          <a:p>
            <a:r>
              <a:rPr lang="en-US" dirty="0"/>
              <a:t>Chlorine Reactions</a:t>
            </a:r>
          </a:p>
        </p:txBody>
      </p:sp>
      <p:sp>
        <p:nvSpPr>
          <p:cNvPr id="20483" name="Rectangle 3"/>
          <p:cNvSpPr>
            <a:spLocks noGrp="1" noChangeArrowheads="1"/>
          </p:cNvSpPr>
          <p:nvPr>
            <p:ph idx="1"/>
          </p:nvPr>
        </p:nvSpPr>
        <p:spPr>
          <a:xfrm>
            <a:off x="685800" y="2452688"/>
            <a:ext cx="7772400" cy="4114800"/>
          </a:xfrm>
        </p:spPr>
        <p:txBody>
          <a:bodyPr/>
          <a:lstStyle/>
          <a:p>
            <a:pPr algn="ctr">
              <a:buFont typeface="Wingdings" pitchFamily="2" charset="2"/>
              <a:buNone/>
            </a:pPr>
            <a:r>
              <a:rPr lang="en-US"/>
              <a:t>Cl</a:t>
            </a:r>
            <a:r>
              <a:rPr lang="en-US" baseline="-25000"/>
              <a:t>2</a:t>
            </a:r>
            <a:r>
              <a:rPr lang="en-US"/>
              <a:t> + H</a:t>
            </a:r>
            <a:r>
              <a:rPr lang="en-US" baseline="-25000"/>
              <a:t>2</a:t>
            </a:r>
            <a:r>
              <a:rPr lang="en-US"/>
              <a:t>O </a:t>
            </a:r>
            <a:r>
              <a:rPr lang="en-US">
                <a:sym typeface="Symbol" pitchFamily="18" charset="2"/>
              </a:rPr>
              <a:t> H</a:t>
            </a:r>
            <a:r>
              <a:rPr lang="en-US" baseline="30000">
                <a:sym typeface="Symbol" pitchFamily="18" charset="2"/>
              </a:rPr>
              <a:t>+</a:t>
            </a:r>
            <a:r>
              <a:rPr lang="en-US">
                <a:sym typeface="Symbol" pitchFamily="18" charset="2"/>
              </a:rPr>
              <a:t> + HOCl + Cl</a:t>
            </a:r>
            <a:r>
              <a:rPr lang="en-US" baseline="30000">
                <a:sym typeface="Symbol" pitchFamily="18" charset="2"/>
              </a:rPr>
              <a:t>-</a:t>
            </a:r>
            <a:endParaRPr lang="en-US">
              <a:sym typeface="Symbol" pitchFamily="18" charset="2"/>
            </a:endParaRPr>
          </a:p>
          <a:p>
            <a:pPr algn="ctr">
              <a:buFont typeface="Wingdings" pitchFamily="2" charset="2"/>
              <a:buNone/>
            </a:pPr>
            <a:r>
              <a:rPr lang="en-US">
                <a:sym typeface="Symbol" pitchFamily="18" charset="2"/>
              </a:rPr>
              <a:t>HOCl  H</a:t>
            </a:r>
            <a:r>
              <a:rPr lang="en-US" baseline="30000">
                <a:sym typeface="Symbol" pitchFamily="18" charset="2"/>
              </a:rPr>
              <a:t>+</a:t>
            </a:r>
            <a:r>
              <a:rPr lang="en-US">
                <a:sym typeface="Symbol" pitchFamily="18" charset="2"/>
              </a:rPr>
              <a:t> + OCl</a:t>
            </a:r>
            <a:r>
              <a:rPr lang="en-US" baseline="30000">
                <a:sym typeface="Symbol" pitchFamily="18" charset="2"/>
              </a:rPr>
              <a:t>-</a:t>
            </a:r>
            <a:endParaRPr lang="en-US">
              <a:sym typeface="Symbol" pitchFamily="18" charset="2"/>
            </a:endParaRPr>
          </a:p>
          <a:p>
            <a:r>
              <a:rPr lang="en-US">
                <a:sym typeface="Symbol" pitchFamily="18" charset="2"/>
              </a:rPr>
              <a:t>The sum of HOCl and OCl</a:t>
            </a:r>
            <a:r>
              <a:rPr lang="en-US" baseline="30000">
                <a:sym typeface="Symbol" pitchFamily="18" charset="2"/>
              </a:rPr>
              <a:t>-</a:t>
            </a:r>
            <a:r>
              <a:rPr lang="en-US">
                <a:sym typeface="Symbol" pitchFamily="18" charset="2"/>
              </a:rPr>
              <a:t> is called the </a:t>
            </a:r>
            <a:r>
              <a:rPr lang="en-US" i="1">
                <a:sym typeface="Symbol" pitchFamily="18" charset="2"/>
              </a:rPr>
              <a:t>____ ______ _______</a:t>
            </a:r>
            <a:endParaRPr lang="en-US">
              <a:sym typeface="Symbol" pitchFamily="18" charset="2"/>
            </a:endParaRPr>
          </a:p>
        </p:txBody>
      </p:sp>
      <p:sp>
        <p:nvSpPr>
          <p:cNvPr id="20484" name="Comment 4"/>
          <p:cNvSpPr>
            <a:spLocks noChangeArrowheads="1"/>
          </p:cNvSpPr>
          <p:nvPr/>
        </p:nvSpPr>
        <p:spPr bwMode="auto">
          <a:xfrm>
            <a:off x="1066800" y="4141788"/>
            <a:ext cx="3638550" cy="579437"/>
          </a:xfrm>
          <a:prstGeom prst="rect">
            <a:avLst/>
          </a:prstGeom>
          <a:noFill/>
          <a:ln w="12700">
            <a:noFill/>
            <a:miter lim="800000"/>
            <a:headEnd type="none" w="sm" len="sm"/>
            <a:tailEnd type="none" w="sm" len="sm"/>
          </a:ln>
          <a:effectLst/>
        </p:spPr>
        <p:txBody>
          <a:bodyPr wrap="none">
            <a:spAutoFit/>
          </a:bodyPr>
          <a:lstStyle/>
          <a:p>
            <a:pPr>
              <a:buClr>
                <a:schemeClr val="hlink"/>
              </a:buClr>
              <a:buFont typeface="Monotype Sorts" pitchFamily="2" charset="2"/>
              <a:buNone/>
            </a:pPr>
            <a:r>
              <a:rPr lang="en-US" sz="3200">
                <a:solidFill>
                  <a:schemeClr val="folHlink"/>
                </a:solidFill>
              </a:rPr>
              <a:t>free chlorine residual</a:t>
            </a:r>
          </a:p>
        </p:txBody>
      </p:sp>
      <p:sp>
        <p:nvSpPr>
          <p:cNvPr id="20486" name="Text Box 6"/>
          <p:cNvSpPr txBox="1">
            <a:spLocks noChangeArrowheads="1"/>
          </p:cNvSpPr>
          <p:nvPr/>
        </p:nvSpPr>
        <p:spPr bwMode="auto">
          <a:xfrm>
            <a:off x="4759325" y="1855788"/>
            <a:ext cx="561975"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+1</a:t>
            </a:r>
          </a:p>
        </p:txBody>
      </p:sp>
      <p:sp>
        <p:nvSpPr>
          <p:cNvPr id="20487" name="Text Box 7"/>
          <p:cNvSpPr txBox="1">
            <a:spLocks noChangeArrowheads="1"/>
          </p:cNvSpPr>
          <p:nvPr/>
        </p:nvSpPr>
        <p:spPr bwMode="auto">
          <a:xfrm>
            <a:off x="5356225" y="1855788"/>
            <a:ext cx="481013"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-2</a:t>
            </a:r>
          </a:p>
        </p:txBody>
      </p:sp>
      <p:sp>
        <p:nvSpPr>
          <p:cNvPr id="20488" name="Text Box 8"/>
          <p:cNvSpPr txBox="1">
            <a:spLocks noChangeArrowheads="1"/>
          </p:cNvSpPr>
          <p:nvPr/>
        </p:nvSpPr>
        <p:spPr bwMode="auto">
          <a:xfrm>
            <a:off x="5826125" y="1855788"/>
            <a:ext cx="561975"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+1</a:t>
            </a:r>
          </a:p>
        </p:txBody>
      </p:sp>
      <p:sp>
        <p:nvSpPr>
          <p:cNvPr id="20489" name="Text Box 9"/>
          <p:cNvSpPr txBox="1">
            <a:spLocks noChangeArrowheads="1"/>
          </p:cNvSpPr>
          <p:nvPr/>
        </p:nvSpPr>
        <p:spPr bwMode="auto">
          <a:xfrm>
            <a:off x="2092325" y="1855788"/>
            <a:ext cx="361950"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0</a:t>
            </a:r>
          </a:p>
        </p:txBody>
      </p:sp>
      <p:sp>
        <p:nvSpPr>
          <p:cNvPr id="20490" name="Text Box 10"/>
          <p:cNvSpPr txBox="1">
            <a:spLocks noChangeArrowheads="1"/>
          </p:cNvSpPr>
          <p:nvPr/>
        </p:nvSpPr>
        <p:spPr bwMode="auto">
          <a:xfrm>
            <a:off x="390525" y="1855788"/>
            <a:ext cx="1347788" cy="519112"/>
          </a:xfrm>
          <a:prstGeom prst="rect">
            <a:avLst/>
          </a:prstGeom>
          <a:noFill/>
          <a:ln w="12700">
            <a:noFill/>
            <a:miter lim="800000"/>
            <a:headEnd type="none" w="lg" len="med"/>
            <a:tailEnd type="none" w="lg" len="med"/>
          </a:ln>
          <a:effectLst/>
        </p:spPr>
        <p:txBody>
          <a:bodyPr wrap="none">
            <a:spAutoFit/>
          </a:bodyPr>
          <a:lstStyle/>
          <a:p>
            <a:r>
              <a:rPr lang="en-US"/>
              <a:t>Charges</a:t>
            </a:r>
          </a:p>
        </p:txBody>
      </p:sp>
      <p:sp>
        <p:nvSpPr>
          <p:cNvPr id="20491" name="Line 11"/>
          <p:cNvSpPr>
            <a:spLocks noChangeShapeType="1"/>
          </p:cNvSpPr>
          <p:nvPr/>
        </p:nvSpPr>
        <p:spPr bwMode="auto">
          <a:xfrm>
            <a:off x="5156200" y="2297113"/>
            <a:ext cx="127000" cy="17780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20492" name="Line 12"/>
          <p:cNvSpPr>
            <a:spLocks noChangeShapeType="1"/>
          </p:cNvSpPr>
          <p:nvPr/>
        </p:nvSpPr>
        <p:spPr bwMode="auto">
          <a:xfrm>
            <a:off x="5651500" y="2271713"/>
            <a:ext cx="0" cy="228600"/>
          </a:xfrm>
          <a:prstGeom prst="line">
            <a:avLst/>
          </a:prstGeom>
          <a:noFill/>
          <a:ln w="12700">
            <a:solidFill>
              <a:schemeClr val="tx1"/>
            </a:solidFill>
            <a:round/>
            <a:headEnd type="none" w="lg" len="med"/>
            <a:tailEnd type="triangle" w="lg" len="med"/>
          </a:ln>
          <a:effectLst/>
        </p:spPr>
        <p:txBody>
          <a:bodyPr anchor="ctr">
            <a:spAutoFit/>
          </a:bodyPr>
          <a:lstStyle/>
          <a:p>
            <a:endParaRPr lang="en-US"/>
          </a:p>
        </p:txBody>
      </p:sp>
      <p:sp>
        <p:nvSpPr>
          <p:cNvPr id="20493" name="Line 13"/>
          <p:cNvSpPr>
            <a:spLocks noChangeShapeType="1"/>
          </p:cNvSpPr>
          <p:nvPr/>
        </p:nvSpPr>
        <p:spPr bwMode="auto">
          <a:xfrm flipH="1">
            <a:off x="6032500" y="2297113"/>
            <a:ext cx="127000" cy="17780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20494" name="Text Box 14"/>
          <p:cNvSpPr txBox="1">
            <a:spLocks noChangeArrowheads="1"/>
          </p:cNvSpPr>
          <p:nvPr/>
        </p:nvSpPr>
        <p:spPr bwMode="auto">
          <a:xfrm>
            <a:off x="6562725" y="1855788"/>
            <a:ext cx="481013"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-1</a:t>
            </a:r>
          </a:p>
        </p:txBody>
      </p:sp>
      <p:sp>
        <p:nvSpPr>
          <p:cNvPr id="20495" name="Line 15"/>
          <p:cNvSpPr>
            <a:spLocks noChangeShapeType="1"/>
          </p:cNvSpPr>
          <p:nvPr/>
        </p:nvSpPr>
        <p:spPr bwMode="auto">
          <a:xfrm flipH="1">
            <a:off x="6803231" y="2271712"/>
            <a:ext cx="16669" cy="297675"/>
          </a:xfrm>
          <a:prstGeom prst="line">
            <a:avLst/>
          </a:prstGeom>
          <a:noFill/>
          <a:ln w="12700">
            <a:solidFill>
              <a:schemeClr val="tx1"/>
            </a:solidFill>
            <a:round/>
            <a:headEnd type="none" w="lg" len="med"/>
            <a:tailEnd type="triangle" w="lg" len="med"/>
          </a:ln>
          <a:effectLst/>
        </p:spPr>
        <p:txBody>
          <a:bodyPr wrap="square" anchor="ctr">
            <a:spAutoFit/>
          </a:bodyPr>
          <a:lstStyle/>
          <a:p>
            <a:endParaRPr lang="en-US"/>
          </a:p>
        </p:txBody>
      </p:sp>
      <p:sp>
        <p:nvSpPr>
          <p:cNvPr id="20496" name="Line 16"/>
          <p:cNvSpPr>
            <a:spLocks noChangeShapeType="1"/>
          </p:cNvSpPr>
          <p:nvPr/>
        </p:nvSpPr>
        <p:spPr bwMode="auto">
          <a:xfrm>
            <a:off x="2260599" y="2271713"/>
            <a:ext cx="193675" cy="297674"/>
          </a:xfrm>
          <a:prstGeom prst="line">
            <a:avLst/>
          </a:prstGeom>
          <a:noFill/>
          <a:ln w="12700">
            <a:solidFill>
              <a:schemeClr val="tx1"/>
            </a:solidFill>
            <a:round/>
            <a:headEnd type="none" w="lg" len="med"/>
            <a:tailEnd type="triangle" w="lg" len="med"/>
          </a:ln>
          <a:effectLst/>
        </p:spPr>
        <p:txBody>
          <a:bodyPr wrap="square" anchor="ctr">
            <a:spAutoFit/>
          </a:bodyPr>
          <a:lstStyle/>
          <a:p>
            <a:endParaRPr lang="en-US"/>
          </a:p>
        </p:txBody>
      </p:sp>
      <p:sp>
        <p:nvSpPr>
          <p:cNvPr id="20497" name="Text Box 17"/>
          <p:cNvSpPr txBox="1">
            <a:spLocks noChangeArrowheads="1"/>
          </p:cNvSpPr>
          <p:nvPr/>
        </p:nvSpPr>
        <p:spPr bwMode="auto">
          <a:xfrm>
            <a:off x="85725" y="3057525"/>
            <a:ext cx="2878138" cy="519113"/>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Hypochlorous acid</a:t>
            </a:r>
          </a:p>
        </p:txBody>
      </p:sp>
      <p:sp>
        <p:nvSpPr>
          <p:cNvPr id="20498" name="Text Box 18"/>
          <p:cNvSpPr txBox="1">
            <a:spLocks noChangeArrowheads="1"/>
          </p:cNvSpPr>
          <p:nvPr/>
        </p:nvSpPr>
        <p:spPr bwMode="auto">
          <a:xfrm>
            <a:off x="6356350" y="3040063"/>
            <a:ext cx="2601913"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Hypochlorite ion</a:t>
            </a:r>
          </a:p>
        </p:txBody>
      </p:sp>
      <p:sp>
        <p:nvSpPr>
          <p:cNvPr id="20499" name="Line 19"/>
          <p:cNvSpPr>
            <a:spLocks noChangeShapeType="1"/>
          </p:cNvSpPr>
          <p:nvPr/>
        </p:nvSpPr>
        <p:spPr bwMode="auto">
          <a:xfrm>
            <a:off x="85725" y="3498850"/>
            <a:ext cx="27305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20500" name="Line 20"/>
          <p:cNvSpPr>
            <a:spLocks noChangeShapeType="1"/>
          </p:cNvSpPr>
          <p:nvPr/>
        </p:nvSpPr>
        <p:spPr bwMode="auto">
          <a:xfrm>
            <a:off x="6481763" y="3470275"/>
            <a:ext cx="24765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48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48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48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49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49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049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0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utoUpdateAnimBg="0"/>
      <p:bldP spid="20486" grpId="0" build="p" autoUpdateAnimBg="0"/>
      <p:bldP spid="20487" grpId="0" build="p" autoUpdateAnimBg="0"/>
      <p:bldP spid="20488" grpId="0" build="p" autoUpdateAnimBg="0"/>
      <p:bldP spid="20489" grpId="0" build="p" autoUpdateAnimBg="0"/>
      <p:bldP spid="20494" grpId="0" build="p" autoUpdateAnimBg="0"/>
      <p:bldP spid="20497" grpId="0" build="p" autoUpdateAnimBg="0"/>
      <p:bldP spid="20498"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1" name="Rectangle 71"/>
          <p:cNvSpPr>
            <a:spLocks noGrp="1" noChangeArrowheads="1"/>
          </p:cNvSpPr>
          <p:nvPr>
            <p:ph type="title"/>
          </p:nvPr>
        </p:nvSpPr>
        <p:spPr>
          <a:effectLst/>
        </p:spPr>
        <p:txBody>
          <a:bodyPr/>
          <a:lstStyle/>
          <a:p>
            <a:r>
              <a:rPr lang="en-US" dirty="0"/>
              <a:t>Chlorine Based Disinfectants</a:t>
            </a:r>
          </a:p>
        </p:txBody>
      </p:sp>
      <p:graphicFrame>
        <p:nvGraphicFramePr>
          <p:cNvPr id="163909" name="Group 69"/>
          <p:cNvGraphicFramePr>
            <a:graphicFrameLocks noGrp="1"/>
          </p:cNvGraphicFramePr>
          <p:nvPr>
            <p:extLst>
              <p:ext uri="{D42A27DB-BD31-4B8C-83A1-F6EECF244321}">
                <p14:modId xmlns:p14="http://schemas.microsoft.com/office/powerpoint/2010/main" val="4082459600"/>
              </p:ext>
            </p:extLst>
          </p:nvPr>
        </p:nvGraphicFramePr>
        <p:xfrm>
          <a:off x="236538" y="1887538"/>
          <a:ext cx="8686800" cy="3365501"/>
        </p:xfrm>
        <a:graphic>
          <a:graphicData uri="http://schemas.openxmlformats.org/drawingml/2006/table">
            <a:tbl>
              <a:tblPr/>
              <a:tblGrid>
                <a:gridCol w="1565275">
                  <a:extLst>
                    <a:ext uri="{9D8B030D-6E8A-4147-A177-3AD203B41FA5}">
                      <a16:colId xmlns:a16="http://schemas.microsoft.com/office/drawing/2014/main" val="20000"/>
                    </a:ext>
                  </a:extLst>
                </a:gridCol>
                <a:gridCol w="954087">
                  <a:extLst>
                    <a:ext uri="{9D8B030D-6E8A-4147-A177-3AD203B41FA5}">
                      <a16:colId xmlns:a16="http://schemas.microsoft.com/office/drawing/2014/main" val="20001"/>
                    </a:ext>
                  </a:extLst>
                </a:gridCol>
                <a:gridCol w="869950">
                  <a:extLst>
                    <a:ext uri="{9D8B030D-6E8A-4147-A177-3AD203B41FA5}">
                      <a16:colId xmlns:a16="http://schemas.microsoft.com/office/drawing/2014/main" val="20002"/>
                    </a:ext>
                  </a:extLst>
                </a:gridCol>
                <a:gridCol w="2779713">
                  <a:extLst>
                    <a:ext uri="{9D8B030D-6E8A-4147-A177-3AD203B41FA5}">
                      <a16:colId xmlns:a16="http://schemas.microsoft.com/office/drawing/2014/main" val="20003"/>
                    </a:ext>
                  </a:extLst>
                </a:gridCol>
                <a:gridCol w="2517775">
                  <a:extLst>
                    <a:ext uri="{9D8B030D-6E8A-4147-A177-3AD203B41FA5}">
                      <a16:colId xmlns:a16="http://schemas.microsoft.com/office/drawing/2014/main" val="20004"/>
                    </a:ext>
                  </a:extLst>
                </a:gridCol>
              </a:tblGrid>
              <a:tr h="10763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charset="0"/>
                          <a:ea typeface="Times New Roman" pitchFamily="18" charset="0"/>
                          <a:cs typeface="Arial" charset="0"/>
                        </a:rPr>
                        <a:t>Contaminant</a:t>
                      </a:r>
                      <a:endParaRPr kumimoji="0" lang="en-US" sz="2800" b="0" i="0" u="none" strike="noStrike" cap="none" normalizeH="0" baseline="0" dirty="0">
                        <a:ln>
                          <a:noFill/>
                        </a:ln>
                        <a:solidFill>
                          <a:schemeClr val="tx1"/>
                        </a:solidFill>
                        <a:effectLst/>
                        <a:latin typeface="Arial" charset="0"/>
                        <a:ea typeface="Times New Roman" pitchFamily="18" charset="0"/>
                        <a:cs typeface="Arial" charset="0"/>
                      </a:endParaRPr>
                    </a:p>
                  </a:txBody>
                  <a:tcPr anchor="ctr" horzOverflow="overflow">
                    <a:lnL cap="flat">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MRDLG</a:t>
                      </a:r>
                      <a:r>
                        <a:rPr kumimoji="0" lang="en-US" sz="1600" b="1" i="0" u="none" strike="noStrike" cap="none" normalizeH="0" baseline="30000">
                          <a:ln>
                            <a:noFill/>
                          </a:ln>
                          <a:solidFill>
                            <a:schemeClr val="tx1"/>
                          </a:solidFill>
                          <a:effectLst/>
                          <a:latin typeface="Arial" charset="0"/>
                          <a:ea typeface="Times New Roman" pitchFamily="18" charset="0"/>
                          <a:cs typeface="Arial" charset="0"/>
                          <a:hlinkClick r:id="rId3"/>
                        </a:rPr>
                        <a:t>1</a:t>
                      </a:r>
                      <a:br>
                        <a:rPr kumimoji="0" lang="en-US" sz="1600" b="1" i="0" u="none" strike="noStrike" cap="none" normalizeH="0" baseline="0">
                          <a:ln>
                            <a:noFill/>
                          </a:ln>
                          <a:solidFill>
                            <a:schemeClr val="tx1"/>
                          </a:solidFill>
                          <a:effectLst/>
                          <a:latin typeface="Arial" charset="0"/>
                          <a:ea typeface="Times New Roman" pitchFamily="18" charset="0"/>
                          <a:cs typeface="Arial" charset="0"/>
                        </a:rPr>
                      </a:br>
                      <a:r>
                        <a:rPr kumimoji="0" lang="en-US" sz="1600" b="1" i="0" u="none" strike="noStrike" cap="none" normalizeH="0" baseline="0">
                          <a:ln>
                            <a:noFill/>
                          </a:ln>
                          <a:solidFill>
                            <a:schemeClr val="tx1"/>
                          </a:solidFill>
                          <a:effectLst/>
                          <a:latin typeface="Arial" charset="0"/>
                          <a:ea typeface="Times New Roman" pitchFamily="18" charset="0"/>
                          <a:cs typeface="Arial" charset="0"/>
                        </a:rPr>
                        <a:t>(mg/L)</a:t>
                      </a:r>
                      <a:r>
                        <a:rPr kumimoji="0" lang="en-US" sz="1600" b="1" i="0" u="none" strike="noStrike" cap="none" normalizeH="0" baseline="30000">
                          <a:ln>
                            <a:noFill/>
                          </a:ln>
                          <a:solidFill>
                            <a:schemeClr val="tx1"/>
                          </a:solidFill>
                          <a:effectLst/>
                          <a:latin typeface="Arial" charset="0"/>
                          <a:ea typeface="Times New Roman" pitchFamily="18" charset="0"/>
                          <a:cs typeface="Arial" charset="0"/>
                          <a:hlinkClick r:id="rId3"/>
                        </a:rPr>
                        <a:t>2</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MRDL</a:t>
                      </a:r>
                      <a:r>
                        <a:rPr kumimoji="0" lang="en-US" sz="1600" b="1" i="0" u="none" strike="noStrike" cap="none" normalizeH="0" baseline="30000">
                          <a:ln>
                            <a:noFill/>
                          </a:ln>
                          <a:solidFill>
                            <a:schemeClr val="tx1"/>
                          </a:solidFill>
                          <a:effectLst/>
                          <a:latin typeface="Arial" charset="0"/>
                          <a:ea typeface="Times New Roman" pitchFamily="18" charset="0"/>
                          <a:cs typeface="Arial" charset="0"/>
                          <a:hlinkClick r:id="rId3"/>
                        </a:rPr>
                        <a:t>1</a:t>
                      </a:r>
                      <a:br>
                        <a:rPr kumimoji="0" lang="en-US" sz="1600" b="1" i="0" u="none" strike="noStrike" cap="none" normalizeH="0" baseline="0">
                          <a:ln>
                            <a:noFill/>
                          </a:ln>
                          <a:solidFill>
                            <a:schemeClr val="tx1"/>
                          </a:solidFill>
                          <a:effectLst/>
                          <a:latin typeface="Arial" charset="0"/>
                          <a:ea typeface="Times New Roman" pitchFamily="18" charset="0"/>
                          <a:cs typeface="Arial" charset="0"/>
                        </a:rPr>
                      </a:br>
                      <a:r>
                        <a:rPr kumimoji="0" lang="en-US" sz="1600" b="1" i="0" u="none" strike="noStrike" cap="none" normalizeH="0" baseline="0">
                          <a:ln>
                            <a:noFill/>
                          </a:ln>
                          <a:solidFill>
                            <a:schemeClr val="tx1"/>
                          </a:solidFill>
                          <a:effectLst/>
                          <a:latin typeface="Arial" charset="0"/>
                          <a:ea typeface="Times New Roman" pitchFamily="18" charset="0"/>
                          <a:cs typeface="Arial" charset="0"/>
                        </a:rPr>
                        <a:t>(mg/L)</a:t>
                      </a:r>
                      <a:r>
                        <a:rPr kumimoji="0" lang="en-US" sz="1600" b="1" i="0" u="none" strike="noStrike" cap="none" normalizeH="0" baseline="30000">
                          <a:ln>
                            <a:noFill/>
                          </a:ln>
                          <a:solidFill>
                            <a:schemeClr val="tx1"/>
                          </a:solidFill>
                          <a:effectLst/>
                          <a:latin typeface="Arial" charset="0"/>
                          <a:ea typeface="Times New Roman" pitchFamily="18" charset="0"/>
                          <a:cs typeface="Arial" charset="0"/>
                          <a:hlinkClick r:id="rId3"/>
                        </a:rPr>
                        <a:t>2</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Potential Health Effects from Ingestion of Water</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Sources of Contaminant in Drinking Water</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cap="flat">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extLst>
                  <a:ext uri="{0D108BD9-81ED-4DB2-BD59-A6C34878D82A}">
                    <a16:rowId xmlns:a16="http://schemas.microsoft.com/office/drawing/2014/main" val="10000"/>
                  </a:ext>
                </a:extLst>
              </a:tr>
              <a:tr h="668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ea typeface="Times New Roman" pitchFamily="18" charset="0"/>
                          <a:cs typeface="Arial" charset="0"/>
                          <a:hlinkClick r:id="rId4"/>
                        </a:rPr>
                        <a:t>Chloramines NH</a:t>
                      </a:r>
                      <a:r>
                        <a:rPr kumimoji="0" lang="en-US" sz="1600" b="0" i="0" u="none" strike="noStrike" cap="none" normalizeH="0" baseline="-30000" dirty="0">
                          <a:ln>
                            <a:noFill/>
                          </a:ln>
                          <a:solidFill>
                            <a:srgbClr val="000000"/>
                          </a:solidFill>
                          <a:effectLst/>
                          <a:latin typeface="Arial" charset="0"/>
                          <a:ea typeface="Times New Roman" pitchFamily="18" charset="0"/>
                          <a:cs typeface="Arial" charset="0"/>
                          <a:hlinkClick r:id="rId4"/>
                        </a:rPr>
                        <a:t>2</a:t>
                      </a:r>
                      <a:r>
                        <a:rPr kumimoji="0" lang="en-US" sz="1600" b="0" i="0" u="none" strike="noStrike" cap="none" normalizeH="0" baseline="0" dirty="0">
                          <a:ln>
                            <a:noFill/>
                          </a:ln>
                          <a:solidFill>
                            <a:srgbClr val="000000"/>
                          </a:solidFill>
                          <a:effectLst/>
                          <a:latin typeface="Arial" charset="0"/>
                          <a:ea typeface="Times New Roman" pitchFamily="18" charset="0"/>
                          <a:cs typeface="Arial" charset="0"/>
                          <a:hlinkClick r:id="rId4"/>
                        </a:rPr>
                        <a:t>Cl (as Cl</a:t>
                      </a:r>
                      <a:r>
                        <a:rPr kumimoji="0" lang="en-US" sz="1600" b="0" i="0" u="none" strike="noStrike" cap="none" normalizeH="0" baseline="-30000" dirty="0">
                          <a:ln>
                            <a:noFill/>
                          </a:ln>
                          <a:solidFill>
                            <a:srgbClr val="000000"/>
                          </a:solidFill>
                          <a:effectLst/>
                          <a:latin typeface="Arial" charset="0"/>
                          <a:ea typeface="Times New Roman" pitchFamily="18" charset="0"/>
                          <a:cs typeface="Arial" charset="0"/>
                          <a:hlinkClick r:id="rId4"/>
                        </a:rPr>
                        <a:t>2</a:t>
                      </a:r>
                      <a:r>
                        <a:rPr kumimoji="0" lang="en-US" sz="1600" b="0" i="0" u="none" strike="noStrike" cap="none" normalizeH="0" baseline="0" dirty="0">
                          <a:ln>
                            <a:noFill/>
                          </a:ln>
                          <a:solidFill>
                            <a:srgbClr val="000000"/>
                          </a:solidFill>
                          <a:effectLst/>
                          <a:latin typeface="Arial" charset="0"/>
                          <a:ea typeface="Times New Roman" pitchFamily="18" charset="0"/>
                          <a:cs typeface="Arial" charset="0"/>
                          <a:hlinkClick r:id="rId4"/>
                        </a:rPr>
                        <a:t>)</a:t>
                      </a:r>
                      <a:endParaRPr kumimoji="0" lang="en-US" sz="2800" b="0" i="0" u="none" strike="noStrike" cap="none" normalizeH="0" baseline="0" dirty="0">
                        <a:ln>
                          <a:noFill/>
                        </a:ln>
                        <a:solidFill>
                          <a:schemeClr val="tx1"/>
                        </a:solidFill>
                        <a:effectLst/>
                        <a:latin typeface="Arial" charset="0"/>
                        <a:ea typeface="Times New Roman" pitchFamily="18" charset="0"/>
                        <a:cs typeface="Arial" charset="0"/>
                      </a:endParaRPr>
                    </a:p>
                  </a:txBody>
                  <a:tcPr horzOverflow="overflow">
                    <a:lnL cap="flat">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MRDLG=4</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1</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MRDL=4.0</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1</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Eye/nose irritation; stomach discomfort, anemia</a:t>
                      </a:r>
                      <a:endParaRPr kumimoji="0" lang="en-US" sz="2800" b="0" i="0" u="none" strike="noStrike" cap="none" normalizeH="0" baseline="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Water additive used to control microbes</a:t>
                      </a:r>
                      <a:endParaRPr kumimoji="0" lang="en-US" sz="2800" b="0" i="0" u="none" strike="noStrike" cap="none" normalizeH="0" baseline="0">
                        <a:ln>
                          <a:noFill/>
                        </a:ln>
                        <a:solidFill>
                          <a:schemeClr val="tx1"/>
                        </a:solidFill>
                        <a:effectLst/>
                        <a:latin typeface="Arial" charset="0"/>
                      </a:endParaRPr>
                    </a:p>
                  </a:txBody>
                  <a:tcPr horzOverflow="overflow">
                    <a:lnL>
                      <a:noFill/>
                    </a:lnL>
                    <a:lnR cap="flat">
                      <a:noFill/>
                    </a:lnR>
                    <a:lnT w="12700" cap="flat" cmpd="sng" algn="ctr">
                      <a:solidFill>
                        <a:schemeClr val="tx1"/>
                      </a:solidFill>
                      <a:prstDash val="solid"/>
                      <a:round/>
                      <a:headEnd type="none" w="lg" len="med"/>
                      <a:tailEnd type="none" w="lg" len="med"/>
                    </a:lnT>
                    <a:lnB>
                      <a:noFill/>
                    </a:lnB>
                    <a:lnTlToBr>
                      <a:noFill/>
                    </a:lnTlToBr>
                    <a:lnBlToTr>
                      <a:noFill/>
                    </a:lnBlToTr>
                    <a:noFill/>
                  </a:tcPr>
                </a:tc>
                <a:extLst>
                  <a:ext uri="{0D108BD9-81ED-4DB2-BD59-A6C34878D82A}">
                    <a16:rowId xmlns:a16="http://schemas.microsoft.com/office/drawing/2014/main" val="10001"/>
                  </a:ext>
                </a:extLst>
              </a:tr>
              <a:tr h="6699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ea typeface="Times New Roman" pitchFamily="18" charset="0"/>
                          <a:cs typeface="Arial" charset="0"/>
                          <a:hlinkClick r:id="rId4"/>
                        </a:rPr>
                        <a:t>Chlorine (as Cl</a:t>
                      </a:r>
                      <a:r>
                        <a:rPr kumimoji="0" lang="en-US" sz="1600" b="0" i="0" u="none" strike="noStrike" cap="none" normalizeH="0" baseline="-30000" dirty="0">
                          <a:ln>
                            <a:noFill/>
                          </a:ln>
                          <a:solidFill>
                            <a:srgbClr val="000000"/>
                          </a:solidFill>
                          <a:effectLst/>
                          <a:latin typeface="Arial" charset="0"/>
                          <a:ea typeface="Times New Roman" pitchFamily="18" charset="0"/>
                          <a:cs typeface="Arial" charset="0"/>
                          <a:hlinkClick r:id="rId4"/>
                        </a:rPr>
                        <a:t>2</a:t>
                      </a:r>
                      <a:r>
                        <a:rPr kumimoji="0" lang="en-US" sz="1600" b="0" i="0" u="none" strike="noStrike" cap="none" normalizeH="0" baseline="0" dirty="0">
                          <a:ln>
                            <a:noFill/>
                          </a:ln>
                          <a:solidFill>
                            <a:srgbClr val="000000"/>
                          </a:solidFill>
                          <a:effectLst/>
                          <a:latin typeface="Arial" charset="0"/>
                          <a:ea typeface="Times New Roman" pitchFamily="18" charset="0"/>
                          <a:cs typeface="Arial" charset="0"/>
                          <a:hlinkClick r:id="rId4"/>
                        </a:rPr>
                        <a:t>)</a:t>
                      </a:r>
                      <a:endParaRPr kumimoji="0" lang="en-US" sz="2800" b="0" i="0" u="none" strike="noStrike" cap="none" normalizeH="0" baseline="0" dirty="0">
                        <a:ln>
                          <a:noFill/>
                        </a:ln>
                        <a:solidFill>
                          <a:schemeClr val="tx1"/>
                        </a:solidFill>
                        <a:effectLst/>
                        <a:latin typeface="Arial" charset="0"/>
                        <a:ea typeface="Times New Roman" pitchFamily="18" charset="0"/>
                        <a:cs typeface="Arial" charset="0"/>
                      </a:endParaRPr>
                    </a:p>
                  </a:txBody>
                  <a:tcPr horzOverflow="overflow">
                    <a:lnL cap="flat">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MRDLG=4</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1</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MRDL=4.0</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1</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Eye/nose irritation; stomach discomfort</a:t>
                      </a:r>
                      <a:endParaRPr kumimoji="0" lang="en-US" sz="2800" b="0" i="0" u="none" strike="noStrike" cap="none" normalizeH="0" baseline="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Water additive used to control microbes </a:t>
                      </a:r>
                      <a:endParaRPr kumimoji="0" lang="en-US" sz="2800" b="0" i="0" u="none" strike="noStrike" cap="none" normalizeH="0" baseline="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solidFill>
                      <a:srgbClr val="E1EBF4"/>
                    </a:solidFill>
                  </a:tcPr>
                </a:tc>
                <a:extLst>
                  <a:ext uri="{0D108BD9-81ED-4DB2-BD59-A6C34878D82A}">
                    <a16:rowId xmlns:a16="http://schemas.microsoft.com/office/drawing/2014/main" val="10002"/>
                  </a:ext>
                </a:extLst>
              </a:tr>
              <a:tr h="9509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hlinkClick r:id="rId4"/>
                        </a:rPr>
                        <a:t>Chlorine dioxide (as ClO</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4"/>
                        </a:rPr>
                        <a:t>2</a:t>
                      </a:r>
                      <a:r>
                        <a:rPr kumimoji="0" lang="en-US" sz="1600" b="0" i="0" u="none" strike="noStrike" cap="none" normalizeH="0" baseline="0">
                          <a:ln>
                            <a:noFill/>
                          </a:ln>
                          <a:solidFill>
                            <a:srgbClr val="000000"/>
                          </a:solidFill>
                          <a:effectLst/>
                          <a:latin typeface="Arial" charset="0"/>
                          <a:ea typeface="Times New Roman" pitchFamily="18" charset="0"/>
                          <a:cs typeface="Arial" charset="0"/>
                          <a:hlinkClick r:id="rId4"/>
                        </a:rPr>
                        <a:t>)</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MRDLG=0.8</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1</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MRDL=0.8</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1</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Anemia; infants &amp; young children: nervous system effects</a:t>
                      </a:r>
                      <a:endParaRPr kumimoji="0" lang="en-US" sz="2800" b="0" i="0" u="none" strike="noStrike" cap="none" normalizeH="0" baseline="0">
                        <a:ln>
                          <a:noFill/>
                        </a:ln>
                        <a:solidFill>
                          <a:schemeClr val="tx1"/>
                        </a:solidFill>
                        <a:effectLst/>
                        <a:latin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Water additive used to control microbes</a:t>
                      </a:r>
                      <a:endParaRPr kumimoji="0" lang="en-US" sz="2800" b="0" i="0" u="none" strike="noStrike" cap="none" normalizeH="0" baseline="0">
                        <a:ln>
                          <a:noFill/>
                        </a:ln>
                        <a:solidFill>
                          <a:schemeClr val="tx1"/>
                        </a:solidFill>
                        <a:effectLst/>
                        <a:latin typeface="Arial" charset="0"/>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63910" name="Rectangle 70"/>
          <p:cNvSpPr>
            <a:spLocks noChangeArrowheads="1"/>
          </p:cNvSpPr>
          <p:nvPr/>
        </p:nvSpPr>
        <p:spPr bwMode="auto">
          <a:xfrm>
            <a:off x="241300" y="5321300"/>
            <a:ext cx="8680450" cy="1368425"/>
          </a:xfrm>
          <a:prstGeom prst="rect">
            <a:avLst/>
          </a:prstGeom>
          <a:noFill/>
          <a:ln w="12700">
            <a:noFill/>
            <a:miter lim="800000"/>
            <a:headEnd type="none" w="lg" len="med"/>
            <a:tailEnd type="none" w="lg" len="med"/>
          </a:ln>
          <a:effectLst/>
        </p:spPr>
        <p:txBody>
          <a:bodyPr anchor="ctr">
            <a:spAutoFit/>
          </a:bodyPr>
          <a:lstStyle/>
          <a:p>
            <a:pPr eaLnBrk="1" hangingPunct="1"/>
            <a:r>
              <a:rPr lang="en-US" sz="1400" b="1"/>
              <a:t>Maximum Residual Disinfectant Level (MRDL)</a:t>
            </a:r>
            <a:r>
              <a:rPr lang="en-US" sz="1400"/>
              <a:t> - The highest level of a disinfectant allowed in drinking water. There is convincing evidence that addition of a disinfectant is necessary for control of microbial contaminants.</a:t>
            </a:r>
            <a:br>
              <a:rPr lang="en-US" sz="1400"/>
            </a:br>
            <a:r>
              <a:rPr lang="en-US" sz="1400" b="1"/>
              <a:t>Maximum Residual Disinfectant Level Goal (MRDLG)</a:t>
            </a:r>
            <a:r>
              <a:rPr lang="en-US" sz="1400"/>
              <a:t> - The level of a drinking water disinfectant below which there is no known or expected risk to health. MRDLGs do not reflect the benefits of the use of disinfectants to control microbial contaminants.</a:t>
            </a:r>
            <a:br>
              <a:rPr lang="en-US" sz="1400"/>
            </a:br>
            <a:endParaRPr lang="en-US" sz="1400"/>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effectLst/>
        </p:spPr>
        <p:txBody>
          <a:bodyPr/>
          <a:lstStyle/>
          <a:p>
            <a:r>
              <a:rPr lang="en-US" dirty="0"/>
              <a:t>Chlorine and pH</a:t>
            </a:r>
          </a:p>
        </p:txBody>
      </p:sp>
      <p:sp>
        <p:nvSpPr>
          <p:cNvPr id="145411" name="Rectangle 3"/>
          <p:cNvSpPr>
            <a:spLocks noGrp="1" noChangeArrowheads="1"/>
          </p:cNvSpPr>
          <p:nvPr>
            <p:ph idx="1"/>
          </p:nvPr>
        </p:nvSpPr>
        <p:spPr>
          <a:xfrm>
            <a:off x="242888" y="1981200"/>
            <a:ext cx="4002087" cy="4656138"/>
          </a:xfrm>
        </p:spPr>
        <p:txBody>
          <a:bodyPr/>
          <a:lstStyle/>
          <a:p>
            <a:r>
              <a:rPr lang="en-US" sz="2800">
                <a:solidFill>
                  <a:schemeClr val="accent1"/>
                </a:solidFill>
                <a:sym typeface="Symbol" pitchFamily="18" charset="2"/>
              </a:rPr>
              <a:t>HOCl</a:t>
            </a:r>
            <a:r>
              <a:rPr lang="en-US" sz="2800">
                <a:sym typeface="Symbol" pitchFamily="18" charset="2"/>
              </a:rPr>
              <a:t> is the more effective disinfectant</a:t>
            </a:r>
          </a:p>
          <a:p>
            <a:r>
              <a:rPr lang="en-US" sz="2800">
                <a:sym typeface="Symbol" pitchFamily="18" charset="2"/>
              </a:rPr>
              <a:t>Therefore chlorine disinfection is more effective at ________ pH</a:t>
            </a:r>
          </a:p>
          <a:p>
            <a:r>
              <a:rPr lang="en-US" sz="2800">
                <a:sym typeface="Symbol" pitchFamily="18" charset="2"/>
              </a:rPr>
              <a:t>Dissociation constant is 10</a:t>
            </a:r>
            <a:r>
              <a:rPr lang="en-US" sz="2800" baseline="30000">
                <a:sym typeface="Symbol" pitchFamily="18" charset="2"/>
              </a:rPr>
              <a:t>-7.5</a:t>
            </a:r>
          </a:p>
          <a:p>
            <a:r>
              <a:rPr lang="en-US" sz="2800">
                <a:solidFill>
                  <a:schemeClr val="accent1"/>
                </a:solidFill>
                <a:sym typeface="Symbol" pitchFamily="18" charset="2"/>
              </a:rPr>
              <a:t>HOCl</a:t>
            </a:r>
            <a:r>
              <a:rPr lang="en-US" sz="2800">
                <a:sym typeface="Symbol" pitchFamily="18" charset="2"/>
              </a:rPr>
              <a:t> and </a:t>
            </a:r>
            <a:r>
              <a:rPr lang="en-US" sz="2800">
                <a:solidFill>
                  <a:schemeClr val="accent2"/>
                </a:solidFill>
                <a:sym typeface="Symbol" pitchFamily="18" charset="2"/>
              </a:rPr>
              <a:t>OCl</a:t>
            </a:r>
            <a:r>
              <a:rPr lang="en-US" sz="2800" baseline="30000">
                <a:solidFill>
                  <a:schemeClr val="accent2"/>
                </a:solidFill>
                <a:sym typeface="Symbol" pitchFamily="18" charset="2"/>
              </a:rPr>
              <a:t>-</a:t>
            </a:r>
            <a:r>
              <a:rPr lang="en-US" sz="2800">
                <a:sym typeface="Symbol" pitchFamily="18" charset="2"/>
              </a:rPr>
              <a:t> are in equilibrium at pH 7.5</a:t>
            </a:r>
          </a:p>
          <a:p>
            <a:endParaRPr lang="en-US" sz="2800"/>
          </a:p>
        </p:txBody>
      </p:sp>
      <p:graphicFrame>
        <p:nvGraphicFramePr>
          <p:cNvPr id="145412" name="Object 4"/>
          <p:cNvGraphicFramePr>
            <a:graphicFrameLocks noChangeAspect="1"/>
          </p:cNvGraphicFramePr>
          <p:nvPr/>
        </p:nvGraphicFramePr>
        <p:xfrm>
          <a:off x="4010025" y="1944687"/>
          <a:ext cx="5438775" cy="3586005"/>
        </p:xfrm>
        <a:graphic>
          <a:graphicData uri="http://schemas.openxmlformats.org/presentationml/2006/ole">
            <mc:AlternateContent xmlns:mc="http://schemas.openxmlformats.org/markup-compatibility/2006">
              <mc:Choice xmlns:v="urn:schemas-microsoft-com:vml" Requires="v">
                <p:oleObj spid="_x0000_s145463" name="Worksheet" r:id="rId5" imgW="7267643" imgH="4352835" progId="Excel.Sheet.8">
                  <p:embed followColorScheme="full"/>
                </p:oleObj>
              </mc:Choice>
              <mc:Fallback>
                <p:oleObj name="Worksheet" r:id="rId5" imgW="7267643" imgH="4352835" progId="Excel.Sheet.8">
                  <p:embed followColorScheme="full"/>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0025" y="1944687"/>
                        <a:ext cx="5438775" cy="35860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5413" name="Comment 5"/>
          <p:cNvSpPr>
            <a:spLocks noChangeArrowheads="1"/>
          </p:cNvSpPr>
          <p:nvPr/>
        </p:nvSpPr>
        <p:spPr bwMode="auto">
          <a:xfrm>
            <a:off x="2446338" y="3733800"/>
            <a:ext cx="793750" cy="579438"/>
          </a:xfrm>
          <a:prstGeom prst="rect">
            <a:avLst/>
          </a:prstGeom>
          <a:noFill/>
          <a:ln w="12700">
            <a:noFill/>
            <a:miter lim="800000"/>
            <a:headEnd type="none" w="sm" len="sm"/>
            <a:tailEnd type="none" w="sm" len="sm"/>
          </a:ln>
          <a:effectLst/>
        </p:spPr>
        <p:txBody>
          <a:bodyPr wrap="none">
            <a:spAutoFit/>
          </a:bodyPr>
          <a:lstStyle/>
          <a:p>
            <a:pPr>
              <a:buClr>
                <a:schemeClr val="hlink"/>
              </a:buClr>
              <a:buFont typeface="Monotype Sorts" pitchFamily="2" charset="2"/>
              <a:buNone/>
            </a:pPr>
            <a:r>
              <a:rPr lang="en-US" sz="3200">
                <a:solidFill>
                  <a:schemeClr val="folHlink"/>
                </a:solidFill>
              </a:rPr>
              <a:t>low</a:t>
            </a:r>
          </a:p>
        </p:txBody>
      </p:sp>
      <p:sp>
        <p:nvSpPr>
          <p:cNvPr id="145415" name="Rectangle 7"/>
          <p:cNvSpPr>
            <a:spLocks noChangeArrowheads="1"/>
          </p:cNvSpPr>
          <p:nvPr/>
        </p:nvSpPr>
        <p:spPr bwMode="auto">
          <a:xfrm>
            <a:off x="5168900" y="1754188"/>
            <a:ext cx="3425825" cy="579437"/>
          </a:xfrm>
          <a:prstGeom prst="rect">
            <a:avLst/>
          </a:prstGeom>
          <a:noFill/>
          <a:ln w="12700">
            <a:noFill/>
            <a:miter lim="800000"/>
            <a:headEnd type="none" w="lg" len="med"/>
            <a:tailEnd type="none" w="lg" len="med"/>
          </a:ln>
          <a:effectLst/>
        </p:spPr>
        <p:txBody>
          <a:bodyPr wrap="none">
            <a:spAutoFit/>
          </a:bodyPr>
          <a:lstStyle/>
          <a:p>
            <a:r>
              <a:rPr lang="en-US" sz="3200">
                <a:solidFill>
                  <a:schemeClr val="accent1"/>
                </a:solidFill>
                <a:sym typeface="Symbol" pitchFamily="18" charset="2"/>
              </a:rPr>
              <a:t>HOCl</a:t>
            </a:r>
            <a:r>
              <a:rPr lang="en-US" sz="3200">
                <a:sym typeface="Symbol" pitchFamily="18" charset="2"/>
              </a:rPr>
              <a:t>  H</a:t>
            </a:r>
            <a:r>
              <a:rPr lang="en-US" sz="3200" baseline="30000">
                <a:sym typeface="Symbol" pitchFamily="18" charset="2"/>
              </a:rPr>
              <a:t>+</a:t>
            </a:r>
            <a:r>
              <a:rPr lang="en-US" sz="3200">
                <a:sym typeface="Symbol" pitchFamily="18" charset="2"/>
              </a:rPr>
              <a:t> + </a:t>
            </a:r>
            <a:r>
              <a:rPr lang="en-US" sz="3200">
                <a:solidFill>
                  <a:schemeClr val="accent2"/>
                </a:solidFill>
                <a:sym typeface="Symbol" pitchFamily="18" charset="2"/>
              </a:rPr>
              <a:t>OCl</a:t>
            </a:r>
            <a:r>
              <a:rPr lang="en-US" sz="3200" baseline="30000">
                <a:solidFill>
                  <a:schemeClr val="accent2"/>
                </a:solidFill>
                <a:sym typeface="Symbol" pitchFamily="18" charset="2"/>
              </a:rPr>
              <a:t>-</a:t>
            </a:r>
          </a:p>
        </p:txBody>
      </p:sp>
      <p:sp>
        <p:nvSpPr>
          <p:cNvPr id="145417" name="Line 9"/>
          <p:cNvSpPr>
            <a:spLocks noChangeShapeType="1"/>
          </p:cNvSpPr>
          <p:nvPr/>
        </p:nvSpPr>
        <p:spPr bwMode="auto">
          <a:xfrm>
            <a:off x="6951663" y="3200400"/>
            <a:ext cx="0" cy="2189163"/>
          </a:xfrm>
          <a:prstGeom prst="line">
            <a:avLst/>
          </a:prstGeom>
          <a:noFill/>
          <a:ln w="12700">
            <a:solidFill>
              <a:schemeClr val="folHlink"/>
            </a:solidFill>
            <a:round/>
            <a:headEnd type="none" w="lg" len="med"/>
            <a:tailEnd type="none" w="lg" len="med"/>
          </a:ln>
          <a:effectLst/>
        </p:spPr>
        <p:txBody>
          <a:bodyPr wrap="none" anchor="ctr">
            <a:spAutoFit/>
          </a:bodyPr>
          <a:lstStyle/>
          <a:p>
            <a:endParaRPr lang="en-US"/>
          </a:p>
        </p:txBody>
      </p:sp>
      <p:sp>
        <p:nvSpPr>
          <p:cNvPr id="145416" name="Text Box 8"/>
          <p:cNvSpPr txBox="1">
            <a:spLocks noChangeArrowheads="1"/>
          </p:cNvSpPr>
          <p:nvPr/>
        </p:nvSpPr>
        <p:spPr bwMode="auto">
          <a:xfrm>
            <a:off x="6705600" y="4459288"/>
            <a:ext cx="539750" cy="519112"/>
          </a:xfrm>
          <a:prstGeom prst="rect">
            <a:avLst/>
          </a:prstGeom>
          <a:solidFill>
            <a:schemeClr val="bg1"/>
          </a:solidFill>
          <a:ln w="12700">
            <a:noFill/>
            <a:miter lim="800000"/>
            <a:headEnd type="none" w="lg" len="med"/>
            <a:tailEnd type="none" w="lg" len="med"/>
          </a:ln>
          <a:effectLst/>
        </p:spPr>
        <p:txBody>
          <a:bodyPr wrap="none">
            <a:spAutoFit/>
          </a:bodyPr>
          <a:lstStyle/>
          <a:p>
            <a:r>
              <a:rPr lang="en-US">
                <a:solidFill>
                  <a:schemeClr val="folHlink"/>
                </a:solidFill>
              </a:rPr>
              <a:t>pk</a:t>
            </a:r>
          </a:p>
        </p:txBody>
      </p:sp>
      <p:pic>
        <p:nvPicPr>
          <p:cNvPr id="7" name="Picture 6">
            <a:extLst>
              <a:ext uri="{FF2B5EF4-FFF2-40B4-BE49-F238E27FC236}">
                <a16:creationId xmlns:a16="http://schemas.microsoft.com/office/drawing/2014/main" id="{497E78C2-BDB9-4666-95A1-F4ECF477E932}"/>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4636837" y="5744738"/>
            <a:ext cx="4278562" cy="718081"/>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54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4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54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3" grpId="0" autoUpdateAnimBg="0"/>
      <p:bldP spid="145417" grpId="0" animBg="1"/>
      <p:bldP spid="14541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EPA Pathogen Inactivation Requirements</a:t>
            </a:r>
          </a:p>
        </p:txBody>
      </p:sp>
      <p:sp>
        <p:nvSpPr>
          <p:cNvPr id="21507" name="Rectangle 3"/>
          <p:cNvSpPr>
            <a:spLocks noGrp="1" noChangeArrowheads="1"/>
          </p:cNvSpPr>
          <p:nvPr>
            <p:ph idx="1"/>
          </p:nvPr>
        </p:nvSpPr>
        <p:spPr>
          <a:xfrm>
            <a:off x="685800" y="2095500"/>
            <a:ext cx="7772400" cy="4114800"/>
          </a:xfrm>
        </p:spPr>
        <p:txBody>
          <a:bodyPr/>
          <a:lstStyle/>
          <a:p>
            <a:r>
              <a:rPr lang="en-US"/>
              <a:t>SDWA requires 99.9% inactivation for </a:t>
            </a:r>
            <a:r>
              <a:rPr lang="en-US" i="1"/>
              <a:t>Giardia</a:t>
            </a:r>
            <a:r>
              <a:rPr lang="en-US"/>
              <a:t> and 99.99% inactivation of viruses</a:t>
            </a:r>
          </a:p>
          <a:p>
            <a:r>
              <a:rPr lang="en-US" i="1"/>
              <a:t>Giardia</a:t>
            </a:r>
            <a:r>
              <a:rPr lang="en-US"/>
              <a:t> is more difficult to kill with chlorine than viruses and thus </a:t>
            </a:r>
            <a:r>
              <a:rPr lang="en-US" i="1"/>
              <a:t>Giardia</a:t>
            </a:r>
            <a:r>
              <a:rPr lang="en-US"/>
              <a:t> inactivation determines the CT</a:t>
            </a:r>
          </a:p>
        </p:txBody>
      </p:sp>
      <p:sp>
        <p:nvSpPr>
          <p:cNvPr id="21508" name="Rectangle 4"/>
          <p:cNvSpPr>
            <a:spLocks noChangeArrowheads="1"/>
          </p:cNvSpPr>
          <p:nvPr/>
        </p:nvSpPr>
        <p:spPr bwMode="auto">
          <a:xfrm>
            <a:off x="5392738" y="4549775"/>
            <a:ext cx="3751262" cy="579438"/>
          </a:xfrm>
          <a:prstGeom prst="rect">
            <a:avLst/>
          </a:prstGeom>
          <a:noFill/>
          <a:ln w="12700">
            <a:noFill/>
            <a:miter lim="800000"/>
            <a:headEnd type="none" w="lg" len="med"/>
            <a:tailEnd type="none" w="lg" len="med"/>
          </a:ln>
          <a:effectLst/>
        </p:spPr>
        <p:txBody>
          <a:bodyPr wrap="none">
            <a:spAutoFit/>
          </a:bodyPr>
          <a:lstStyle/>
          <a:p>
            <a:r>
              <a:rPr lang="en-US" sz="3200">
                <a:solidFill>
                  <a:schemeClr val="folHlink"/>
                </a:solidFill>
              </a:rPr>
              <a:t>Concentration x Time</a:t>
            </a:r>
          </a:p>
        </p:txBody>
      </p:sp>
      <p:sp>
        <p:nvSpPr>
          <p:cNvPr id="21509" name="Line 5"/>
          <p:cNvSpPr>
            <a:spLocks noChangeShapeType="1"/>
          </p:cNvSpPr>
          <p:nvPr/>
        </p:nvSpPr>
        <p:spPr bwMode="auto">
          <a:xfrm>
            <a:off x="5568950" y="5054600"/>
            <a:ext cx="3530600" cy="0"/>
          </a:xfrm>
          <a:prstGeom prst="line">
            <a:avLst/>
          </a:prstGeom>
          <a:noFill/>
          <a:ln w="12700">
            <a:solidFill>
              <a:schemeClr val="tx1"/>
            </a:solidFill>
            <a:round/>
            <a:headEnd type="none" w="lg" len="med"/>
            <a:tailEnd type="none" w="lg" len="med"/>
          </a:ln>
          <a:effectLst/>
        </p:spPr>
        <p:txBody>
          <a:bodyPr anchor="ctr">
            <a:spAutoFit/>
          </a:bodyPr>
          <a:lstStyle/>
          <a:p>
            <a:endParaRPr lang="en-US"/>
          </a:p>
        </p:txBody>
      </p:sp>
      <p:sp>
        <p:nvSpPr>
          <p:cNvPr id="21511" name="Text Box 7"/>
          <p:cNvSpPr txBox="1">
            <a:spLocks noChangeArrowheads="1"/>
          </p:cNvSpPr>
          <p:nvPr/>
        </p:nvSpPr>
        <p:spPr bwMode="auto">
          <a:xfrm>
            <a:off x="1216025" y="1704975"/>
            <a:ext cx="3746500" cy="519113"/>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Safe Drinking Water Act</a:t>
            </a:r>
          </a:p>
        </p:txBody>
      </p:sp>
      <p:sp>
        <p:nvSpPr>
          <p:cNvPr id="21512" name="Line 8"/>
          <p:cNvSpPr>
            <a:spLocks noChangeShapeType="1"/>
          </p:cNvSpPr>
          <p:nvPr/>
        </p:nvSpPr>
        <p:spPr bwMode="auto">
          <a:xfrm>
            <a:off x="1282700" y="2120900"/>
            <a:ext cx="36068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5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50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build="p" autoUpdateAnimBg="0"/>
      <p:bldP spid="21511" grpId="0" build="p" autoUpdateAnimBg="0"/>
      <p:bldP spid="215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effectLst/>
        </p:spPr>
        <p:txBody>
          <a:bodyPr/>
          <a:lstStyle/>
          <a:p>
            <a:r>
              <a:rPr lang="en-US" dirty="0"/>
              <a:t>EPA Credits for </a:t>
            </a:r>
            <a:r>
              <a:rPr lang="en-US" i="1" dirty="0" err="1"/>
              <a:t>Giardia</a:t>
            </a:r>
            <a:r>
              <a:rPr lang="en-US" dirty="0"/>
              <a:t> Inactivation</a:t>
            </a:r>
          </a:p>
        </p:txBody>
      </p:sp>
      <p:sp>
        <p:nvSpPr>
          <p:cNvPr id="22531" name="Rectangle 3"/>
          <p:cNvSpPr>
            <a:spLocks noGrp="1" noChangeArrowheads="1"/>
          </p:cNvSpPr>
          <p:nvPr>
            <p:ph idx="1"/>
          </p:nvPr>
        </p:nvSpPr>
        <p:spPr>
          <a:xfrm>
            <a:off x="685800" y="1981200"/>
            <a:ext cx="7772400" cy="2819400"/>
          </a:xfrm>
        </p:spPr>
        <p:txBody>
          <a:bodyPr/>
          <a:lstStyle/>
          <a:p>
            <a:pPr>
              <a:buFont typeface="Wingdings" pitchFamily="2" charset="2"/>
              <a:buNone/>
              <a:tabLst>
                <a:tab pos="5372100" algn="ctr"/>
              </a:tabLst>
            </a:pPr>
            <a:r>
              <a:rPr lang="en-US" u="sng" dirty="0"/>
              <a:t>Treatment type	Credit</a:t>
            </a:r>
          </a:p>
          <a:p>
            <a:pPr>
              <a:buFont typeface="Wingdings" pitchFamily="2" charset="2"/>
              <a:buNone/>
              <a:tabLst>
                <a:tab pos="5372100" algn="ctr"/>
              </a:tabLst>
            </a:pPr>
            <a:r>
              <a:rPr lang="en-US" dirty="0"/>
              <a:t>Conventional Filtration	99.7%</a:t>
            </a:r>
          </a:p>
          <a:p>
            <a:pPr>
              <a:buFont typeface="Wingdings" pitchFamily="2" charset="2"/>
              <a:buNone/>
              <a:tabLst>
                <a:tab pos="5372100" algn="ctr"/>
              </a:tabLst>
            </a:pPr>
            <a:r>
              <a:rPr lang="en-US" dirty="0"/>
              <a:t>Direct Filtration*	99%</a:t>
            </a:r>
          </a:p>
          <a:p>
            <a:pPr>
              <a:buFont typeface="Wingdings" pitchFamily="2" charset="2"/>
              <a:buNone/>
              <a:tabLst>
                <a:tab pos="5372100" algn="ctr"/>
              </a:tabLst>
            </a:pPr>
            <a:r>
              <a:rPr lang="en-US" dirty="0"/>
              <a:t>Disinfection	f(time, conc., pH, Temp.)</a:t>
            </a:r>
          </a:p>
        </p:txBody>
      </p:sp>
      <p:sp>
        <p:nvSpPr>
          <p:cNvPr id="22532" name="Text Box 4"/>
          <p:cNvSpPr txBox="1">
            <a:spLocks noChangeArrowheads="1"/>
          </p:cNvSpPr>
          <p:nvPr/>
        </p:nvSpPr>
        <p:spPr bwMode="auto">
          <a:xfrm>
            <a:off x="644525" y="5273675"/>
            <a:ext cx="3803650" cy="519113"/>
          </a:xfrm>
          <a:prstGeom prst="rect">
            <a:avLst/>
          </a:prstGeom>
          <a:noFill/>
          <a:ln w="12700">
            <a:noFill/>
            <a:miter lim="800000"/>
            <a:headEnd type="none" w="lg" len="med"/>
            <a:tailEnd type="none" w="lg" len="med"/>
          </a:ln>
          <a:effectLst/>
        </p:spPr>
        <p:txBody>
          <a:bodyPr wrap="none">
            <a:spAutoFit/>
          </a:bodyPr>
          <a:lstStyle/>
          <a:p>
            <a:r>
              <a:rPr lang="en-US"/>
              <a:t>* </a:t>
            </a:r>
            <a:r>
              <a:rPr lang="en-US">
                <a:solidFill>
                  <a:schemeClr val="folHlink"/>
                </a:solidFill>
              </a:rPr>
              <a:t>No sedimentation tanks</a:t>
            </a:r>
          </a:p>
        </p:txBody>
      </p:sp>
      <p:sp>
        <p:nvSpPr>
          <p:cNvPr id="22533" name="Line 5"/>
          <p:cNvSpPr>
            <a:spLocks noChangeShapeType="1"/>
          </p:cNvSpPr>
          <p:nvPr/>
        </p:nvSpPr>
        <p:spPr bwMode="auto">
          <a:xfrm>
            <a:off x="939800" y="5740400"/>
            <a:ext cx="34290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pic>
        <p:nvPicPr>
          <p:cNvPr id="12" name="Picture 11">
            <a:extLst>
              <a:ext uri="{FF2B5EF4-FFF2-40B4-BE49-F238E27FC236}">
                <a16:creationId xmlns:a16="http://schemas.microsoft.com/office/drawing/2014/main" id="{F9C207DA-5038-4256-959A-AE5562189B4D}"/>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4368800" y="4441559"/>
            <a:ext cx="4278562" cy="718081"/>
          </a:xfrm>
          <a:prstGeom prst="rect">
            <a:avLst/>
          </a:prstGeom>
        </p:spPr>
      </p:pic>
      <p:sp>
        <p:nvSpPr>
          <p:cNvPr id="3" name="Rectangle 2"/>
          <p:cNvSpPr/>
          <p:nvPr/>
        </p:nvSpPr>
        <p:spPr>
          <a:xfrm>
            <a:off x="685800" y="2630140"/>
            <a:ext cx="5004896" cy="461665"/>
          </a:xfrm>
          <a:prstGeom prst="rect">
            <a:avLst/>
          </a:prstGeom>
          <a:solidFill>
            <a:schemeClr val="bg1"/>
          </a:solidFill>
        </p:spPr>
        <p:txBody>
          <a:bodyPr wrap="none">
            <a:spAutoFit/>
          </a:bodyPr>
          <a:lstStyle/>
          <a:p>
            <a:r>
              <a:rPr lang="en-US" sz="2400" kern="0" dirty="0">
                <a:solidFill>
                  <a:srgbClr val="000000"/>
                </a:solidFill>
                <a:latin typeface="Candara"/>
              </a:rPr>
              <a:t>Flocculation/Sedimentation/Filtration</a:t>
            </a:r>
            <a:endParaRPr lang="en-US" sz="2000" dirty="0"/>
          </a:p>
        </p:txBody>
      </p:sp>
      <p:sp>
        <p:nvSpPr>
          <p:cNvPr id="2" name="TextBox 1"/>
          <p:cNvSpPr txBox="1"/>
          <p:nvPr/>
        </p:nvSpPr>
        <p:spPr>
          <a:xfrm>
            <a:off x="7289" y="6207126"/>
            <a:ext cx="9129422" cy="523220"/>
          </a:xfrm>
          <a:prstGeom prst="rect">
            <a:avLst/>
          </a:prstGeom>
          <a:noFill/>
        </p:spPr>
        <p:txBody>
          <a:bodyPr wrap="none" rtlCol="0">
            <a:spAutoFit/>
          </a:bodyPr>
          <a:lstStyle/>
          <a:p>
            <a:r>
              <a:rPr lang="en-US" dirty="0"/>
              <a:t>What is wrong with the concept of credit for percent removal?</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uild="p" autoUpdateAnimBg="0"/>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effectLst/>
        </p:spPr>
        <p:txBody>
          <a:bodyPr/>
          <a:lstStyle/>
          <a:p>
            <a:r>
              <a:rPr lang="en-US" dirty="0"/>
              <a:t>EPA Disinfection CT Credits</a:t>
            </a:r>
          </a:p>
        </p:txBody>
      </p:sp>
      <p:sp>
        <p:nvSpPr>
          <p:cNvPr id="23555" name="Rectangle 3"/>
          <p:cNvSpPr>
            <a:spLocks noGrp="1" noChangeArrowheads="1"/>
          </p:cNvSpPr>
          <p:nvPr>
            <p:ph idx="1"/>
          </p:nvPr>
        </p:nvSpPr>
        <p:spPr>
          <a:xfrm>
            <a:off x="685800" y="2501900"/>
            <a:ext cx="7772400" cy="4114800"/>
          </a:xfrm>
        </p:spPr>
        <p:txBody>
          <a:bodyPr/>
          <a:lstStyle/>
          <a:p>
            <a:pPr marL="0" indent="0" algn="ctr">
              <a:buFont typeface="Wingdings" pitchFamily="2" charset="2"/>
              <a:buNone/>
              <a:tabLst>
                <a:tab pos="863600" algn="ctr"/>
                <a:tab pos="2171700" algn="ctr"/>
                <a:tab pos="2857500" algn="ctr"/>
                <a:tab pos="3543300" algn="ctr"/>
                <a:tab pos="5092700" algn="ctr"/>
                <a:tab pos="5778500" algn="ctr"/>
                <a:tab pos="6400800" algn="ctr"/>
              </a:tabLst>
            </a:pPr>
            <a:r>
              <a:rPr lang="en-US" b="1" u="sng"/>
              <a:t>Contact time (min)</a:t>
            </a:r>
            <a:endParaRPr lang="en-US"/>
          </a:p>
          <a:p>
            <a:pPr marL="0" indent="0">
              <a:buFont typeface="Wingdings" pitchFamily="2" charset="2"/>
              <a:buNone/>
              <a:tabLst>
                <a:tab pos="863600" algn="ctr"/>
                <a:tab pos="2171700" algn="ctr"/>
                <a:tab pos="2857500" algn="ctr"/>
                <a:tab pos="3543300" algn="ctr"/>
                <a:tab pos="5092700" algn="ctr"/>
                <a:tab pos="5778500" algn="ctr"/>
                <a:tab pos="6400800" algn="ctr"/>
              </a:tabLst>
            </a:pPr>
            <a:r>
              <a:rPr lang="en-US"/>
              <a:t>	chlorine		</a:t>
            </a:r>
            <a:r>
              <a:rPr lang="en-US" u="sng"/>
              <a:t>pH 6.5			pH 7.5	</a:t>
            </a:r>
            <a:r>
              <a:rPr lang="en-US"/>
              <a:t>	</a:t>
            </a:r>
          </a:p>
          <a:p>
            <a:pPr marL="0" indent="0">
              <a:buFont typeface="Wingdings" pitchFamily="2" charset="2"/>
              <a:buNone/>
              <a:tabLst>
                <a:tab pos="863600" algn="ctr"/>
                <a:tab pos="2171700" algn="ctr"/>
                <a:tab pos="2857500" algn="ctr"/>
                <a:tab pos="3543300" algn="ctr"/>
                <a:tab pos="5092700" algn="ctr"/>
                <a:tab pos="5778500" algn="ctr"/>
                <a:tab pos="6400800" algn="ctr"/>
              </a:tabLst>
            </a:pPr>
            <a:r>
              <a:rPr lang="en-US"/>
              <a:t>	(mg/L) 	2°C		10°C	2°C		10°C	</a:t>
            </a:r>
          </a:p>
          <a:p>
            <a:pPr marL="0" indent="0">
              <a:buFont typeface="Wingdings" pitchFamily="2" charset="2"/>
              <a:buNone/>
              <a:tabLst>
                <a:tab pos="863600" algn="ctr"/>
                <a:tab pos="2171700" algn="ctr"/>
                <a:tab pos="2857500" algn="ctr"/>
                <a:tab pos="3543300" algn="ctr"/>
                <a:tab pos="5092700" algn="ctr"/>
                <a:tab pos="5778500" algn="ctr"/>
                <a:tab pos="6400800" algn="ctr"/>
              </a:tabLst>
            </a:pPr>
            <a:r>
              <a:rPr lang="en-US"/>
              <a:t>	0.5	300		178	430		254	</a:t>
            </a:r>
          </a:p>
          <a:p>
            <a:pPr marL="0" indent="0">
              <a:buFont typeface="Wingdings" pitchFamily="2" charset="2"/>
              <a:buNone/>
              <a:tabLst>
                <a:tab pos="863600" algn="ctr"/>
                <a:tab pos="2171700" algn="ctr"/>
                <a:tab pos="2857500" algn="ctr"/>
                <a:tab pos="3543300" algn="ctr"/>
                <a:tab pos="5092700" algn="ctr"/>
                <a:tab pos="5778500" algn="ctr"/>
                <a:tab pos="6400800" algn="ctr"/>
              </a:tabLst>
            </a:pPr>
            <a:r>
              <a:rPr lang="en-US"/>
              <a:t>	1	159		94	228		134	</a:t>
            </a:r>
          </a:p>
          <a:p>
            <a:pPr marL="0" indent="0">
              <a:tabLst>
                <a:tab pos="863600" algn="ctr"/>
                <a:tab pos="2171700" algn="ctr"/>
                <a:tab pos="2857500" algn="ctr"/>
                <a:tab pos="3543300" algn="ctr"/>
                <a:tab pos="5092700" algn="ctr"/>
                <a:tab pos="5778500" algn="ctr"/>
                <a:tab pos="6400800" algn="ctr"/>
              </a:tabLst>
            </a:pPr>
            <a:endParaRPr lang="en-US"/>
          </a:p>
        </p:txBody>
      </p:sp>
      <p:sp>
        <p:nvSpPr>
          <p:cNvPr id="23556" name="Line 4"/>
          <p:cNvSpPr>
            <a:spLocks noChangeShapeType="1"/>
          </p:cNvSpPr>
          <p:nvPr/>
        </p:nvSpPr>
        <p:spPr bwMode="auto">
          <a:xfrm>
            <a:off x="1003300" y="4241800"/>
            <a:ext cx="6667500" cy="0"/>
          </a:xfrm>
          <a:prstGeom prst="line">
            <a:avLst/>
          </a:prstGeom>
          <a:noFill/>
          <a:ln w="50800">
            <a:solidFill>
              <a:schemeClr val="tx1"/>
            </a:solidFill>
            <a:round/>
            <a:headEnd type="none" w="sm" len="sm"/>
            <a:tailEnd type="none" w="med" len="sm"/>
          </a:ln>
          <a:effectLst>
            <a:outerShdw dist="35921" dir="2700000" algn="ctr" rotWithShape="0">
              <a:schemeClr val="bg2"/>
            </a:outerShdw>
          </a:effectLst>
        </p:spPr>
        <p:txBody>
          <a:bodyPr wrap="none" anchor="ctr"/>
          <a:lstStyle/>
          <a:p>
            <a:endParaRPr lang="en-US"/>
          </a:p>
        </p:txBody>
      </p:sp>
      <p:sp>
        <p:nvSpPr>
          <p:cNvPr id="23557" name="Text Box 5"/>
          <p:cNvSpPr txBox="1">
            <a:spLocks noChangeArrowheads="1"/>
          </p:cNvSpPr>
          <p:nvPr/>
        </p:nvSpPr>
        <p:spPr bwMode="auto">
          <a:xfrm>
            <a:off x="892175" y="1925638"/>
            <a:ext cx="7326313" cy="519112"/>
          </a:xfrm>
          <a:prstGeom prst="rect">
            <a:avLst/>
          </a:prstGeom>
          <a:noFill/>
          <a:ln w="50800">
            <a:noFill/>
            <a:miter lim="800000"/>
            <a:headEnd type="none" w="sm" len="sm"/>
            <a:tailEnd type="none" w="med" len="sm"/>
          </a:ln>
          <a:effectLst/>
        </p:spPr>
        <p:txBody>
          <a:bodyPr wrap="none" anchor="ctr">
            <a:spAutoFit/>
          </a:bodyPr>
          <a:lstStyle/>
          <a:p>
            <a:r>
              <a:rPr lang="en-US">
                <a:latin typeface="Book Antiqua" pitchFamily="18" charset="0"/>
              </a:rPr>
              <a:t>To get credit for 99.9% inactivation of </a:t>
            </a:r>
            <a:r>
              <a:rPr lang="en-US" i="1">
                <a:latin typeface="Book Antiqua" pitchFamily="18" charset="0"/>
              </a:rPr>
              <a:t>Giardia</a:t>
            </a:r>
            <a:r>
              <a:rPr lang="en-US">
                <a:latin typeface="Book Antiqua" pitchFamily="18" charset="0"/>
              </a:rPr>
              <a:t>:</a:t>
            </a:r>
          </a:p>
        </p:txBody>
      </p:sp>
      <p:sp>
        <p:nvSpPr>
          <p:cNvPr id="23558" name="Text Box 6"/>
          <p:cNvSpPr txBox="1">
            <a:spLocks noChangeArrowheads="1"/>
          </p:cNvSpPr>
          <p:nvPr/>
        </p:nvSpPr>
        <p:spPr bwMode="auto">
          <a:xfrm>
            <a:off x="441325" y="5438775"/>
            <a:ext cx="7754938" cy="946150"/>
          </a:xfrm>
          <a:prstGeom prst="rect">
            <a:avLst/>
          </a:prstGeom>
          <a:noFill/>
          <a:ln w="12700">
            <a:noFill/>
            <a:miter lim="800000"/>
            <a:headEnd type="none" w="lg" len="med"/>
            <a:tailEnd type="none" w="lg" len="med"/>
          </a:ln>
          <a:effectLst/>
        </p:spPr>
        <p:txBody>
          <a:bodyPr wrap="none">
            <a:spAutoFit/>
          </a:bodyPr>
          <a:lstStyle/>
          <a:p>
            <a:r>
              <a:rPr lang="en-US"/>
              <a:t>Inactivation is a function of _______, ____________</a:t>
            </a:r>
          </a:p>
          <a:p>
            <a:r>
              <a:rPr lang="en-US"/>
              <a:t>______, and ___________.</a:t>
            </a:r>
          </a:p>
        </p:txBody>
      </p:sp>
      <p:sp>
        <p:nvSpPr>
          <p:cNvPr id="23559" name="Text Box 7"/>
          <p:cNvSpPr txBox="1">
            <a:spLocks noChangeArrowheads="1"/>
          </p:cNvSpPr>
          <p:nvPr/>
        </p:nvSpPr>
        <p:spPr bwMode="auto">
          <a:xfrm>
            <a:off x="5953125" y="5438775"/>
            <a:ext cx="2116138" cy="519113"/>
          </a:xfrm>
          <a:prstGeom prst="rect">
            <a:avLst/>
          </a:prstGeom>
          <a:noFill/>
          <a:ln w="12700">
            <a:noFill/>
            <a:miter lim="800000"/>
            <a:headEnd type="none" w="lg" len="med"/>
            <a:tailEnd type="none" w="lg" len="med"/>
          </a:ln>
          <a:effectLst/>
        </p:spPr>
        <p:txBody>
          <a:bodyPr wrap="none">
            <a:spAutoFit/>
          </a:bodyPr>
          <a:lstStyle/>
          <a:p>
            <a:r>
              <a:rPr lang="en-US"/>
              <a:t>concentration</a:t>
            </a:r>
          </a:p>
        </p:txBody>
      </p:sp>
      <p:sp>
        <p:nvSpPr>
          <p:cNvPr id="23560" name="Text Box 8"/>
          <p:cNvSpPr txBox="1">
            <a:spLocks noChangeArrowheads="1"/>
          </p:cNvSpPr>
          <p:nvPr/>
        </p:nvSpPr>
        <p:spPr bwMode="auto">
          <a:xfrm>
            <a:off x="4708525" y="5438775"/>
            <a:ext cx="814388" cy="519113"/>
          </a:xfrm>
          <a:prstGeom prst="rect">
            <a:avLst/>
          </a:prstGeom>
          <a:noFill/>
          <a:ln w="12700">
            <a:noFill/>
            <a:miter lim="800000"/>
            <a:headEnd type="none" w="lg" len="med"/>
            <a:tailEnd type="none" w="lg" len="med"/>
          </a:ln>
          <a:effectLst/>
        </p:spPr>
        <p:txBody>
          <a:bodyPr wrap="none">
            <a:spAutoFit/>
          </a:bodyPr>
          <a:lstStyle/>
          <a:p>
            <a:r>
              <a:rPr lang="en-US"/>
              <a:t>time</a:t>
            </a:r>
          </a:p>
        </p:txBody>
      </p:sp>
      <p:sp>
        <p:nvSpPr>
          <p:cNvPr id="23561" name="Text Box 9"/>
          <p:cNvSpPr txBox="1">
            <a:spLocks noChangeArrowheads="1"/>
          </p:cNvSpPr>
          <p:nvPr/>
        </p:nvSpPr>
        <p:spPr bwMode="auto">
          <a:xfrm>
            <a:off x="466725" y="5819775"/>
            <a:ext cx="619125" cy="519113"/>
          </a:xfrm>
          <a:prstGeom prst="rect">
            <a:avLst/>
          </a:prstGeom>
          <a:noFill/>
          <a:ln w="12700">
            <a:noFill/>
            <a:miter lim="800000"/>
            <a:headEnd type="none" w="lg" len="med"/>
            <a:tailEnd type="none" w="lg" len="med"/>
          </a:ln>
          <a:effectLst/>
        </p:spPr>
        <p:txBody>
          <a:bodyPr wrap="none">
            <a:spAutoFit/>
          </a:bodyPr>
          <a:lstStyle/>
          <a:p>
            <a:r>
              <a:rPr lang="en-US"/>
              <a:t>pH</a:t>
            </a:r>
          </a:p>
        </p:txBody>
      </p:sp>
      <p:sp>
        <p:nvSpPr>
          <p:cNvPr id="23562" name="Text Box 10"/>
          <p:cNvSpPr txBox="1">
            <a:spLocks noChangeArrowheads="1"/>
          </p:cNvSpPr>
          <p:nvPr/>
        </p:nvSpPr>
        <p:spPr bwMode="auto">
          <a:xfrm>
            <a:off x="2422525" y="5845175"/>
            <a:ext cx="1879600" cy="519113"/>
          </a:xfrm>
          <a:prstGeom prst="rect">
            <a:avLst/>
          </a:prstGeom>
          <a:noFill/>
          <a:ln w="12700">
            <a:noFill/>
            <a:miter lim="800000"/>
            <a:headEnd type="none" w="lg" len="med"/>
            <a:tailEnd type="none" w="lg" len="med"/>
          </a:ln>
          <a:effectLst/>
        </p:spPr>
        <p:txBody>
          <a:bodyPr wrap="none">
            <a:spAutoFit/>
          </a:bodyPr>
          <a:lstStyle/>
          <a:p>
            <a:r>
              <a:rPr lang="en-US"/>
              <a:t>temperature</a:t>
            </a:r>
          </a:p>
        </p:txBody>
      </p:sp>
      <p:sp>
        <p:nvSpPr>
          <p:cNvPr id="23563" name="Text Box 11"/>
          <p:cNvSpPr txBox="1">
            <a:spLocks noChangeArrowheads="1"/>
          </p:cNvSpPr>
          <p:nvPr/>
        </p:nvSpPr>
        <p:spPr bwMode="auto">
          <a:xfrm>
            <a:off x="209550" y="6338888"/>
            <a:ext cx="8934450" cy="519112"/>
          </a:xfrm>
          <a:prstGeom prst="rect">
            <a:avLst/>
          </a:prstGeom>
          <a:noFill/>
          <a:ln w="12700">
            <a:noFill/>
            <a:miter lim="800000"/>
            <a:headEnd type="none" w="lg" len="med"/>
            <a:tailEnd type="none" w="lg" len="med"/>
          </a:ln>
          <a:effectLst/>
        </p:spPr>
        <p:txBody>
          <a:bodyPr wrap="none">
            <a:spAutoFit/>
          </a:bodyPr>
          <a:lstStyle/>
          <a:p>
            <a:r>
              <a:rPr lang="en-US"/>
              <a:t>Where did these numbers (to 3 significant digits) come from?</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55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56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56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build="p" autoUpdateAnimBg="0"/>
      <p:bldP spid="23560" grpId="0" build="p" autoUpdateAnimBg="0"/>
      <p:bldP spid="23561" grpId="0" build="p" autoUpdateAnimBg="0"/>
      <p:bldP spid="23562" grpId="0" build="p" autoUpdateAnimBg="0"/>
      <p:bldP spid="2356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effectLst/>
        </p:spPr>
        <p:txBody>
          <a:bodyPr/>
          <a:lstStyle/>
          <a:p>
            <a:r>
              <a:rPr lang="en-US" dirty="0"/>
              <a:t>CT equation for </a:t>
            </a:r>
            <a:r>
              <a:rPr lang="en-US" dirty="0" err="1"/>
              <a:t>Giardia</a:t>
            </a:r>
            <a:endParaRPr lang="en-US" dirty="0"/>
          </a:p>
        </p:txBody>
      </p:sp>
      <p:sp>
        <p:nvSpPr>
          <p:cNvPr id="49155" name="Rectangle 3"/>
          <p:cNvSpPr>
            <a:spLocks noGrp="1" noChangeArrowheads="1"/>
          </p:cNvSpPr>
          <p:nvPr>
            <p:ph idx="1"/>
          </p:nvPr>
        </p:nvSpPr>
        <p:spPr>
          <a:xfrm>
            <a:off x="4778375" y="3810000"/>
            <a:ext cx="4365625" cy="2782888"/>
          </a:xfrm>
        </p:spPr>
        <p:txBody>
          <a:bodyPr/>
          <a:lstStyle/>
          <a:p>
            <a:pPr>
              <a:lnSpc>
                <a:spcPct val="90000"/>
              </a:lnSpc>
            </a:pPr>
            <a:r>
              <a:rPr lang="en-US" sz="2400"/>
              <a:t>C</a:t>
            </a:r>
            <a:r>
              <a:rPr lang="en-US" sz="2400" baseline="-25000"/>
              <a:t>Cl</a:t>
            </a:r>
            <a:r>
              <a:rPr lang="en-US" sz="2400"/>
              <a:t> = Free Cl</a:t>
            </a:r>
            <a:r>
              <a:rPr lang="en-US" sz="2400" baseline="-25000"/>
              <a:t>2</a:t>
            </a:r>
            <a:r>
              <a:rPr lang="en-US" sz="2400"/>
              <a:t> Residual [mg/L]</a:t>
            </a:r>
          </a:p>
          <a:p>
            <a:pPr>
              <a:lnSpc>
                <a:spcPct val="90000"/>
              </a:lnSpc>
            </a:pPr>
            <a:r>
              <a:rPr lang="en-US" sz="2400"/>
              <a:t>t</a:t>
            </a:r>
            <a:r>
              <a:rPr lang="en-US" sz="2400" baseline="-25000"/>
              <a:t>contact</a:t>
            </a:r>
            <a:r>
              <a:rPr lang="en-US" sz="2400"/>
              <a:t> = Time required  [min]</a:t>
            </a:r>
          </a:p>
          <a:p>
            <a:pPr>
              <a:lnSpc>
                <a:spcPct val="90000"/>
              </a:lnSpc>
            </a:pPr>
            <a:r>
              <a:rPr lang="en-US" sz="2400"/>
              <a:t>pH = pH of water </a:t>
            </a:r>
          </a:p>
          <a:p>
            <a:pPr>
              <a:lnSpc>
                <a:spcPct val="90000"/>
              </a:lnSpc>
            </a:pPr>
            <a:r>
              <a:rPr lang="en-US" sz="2400"/>
              <a:t>T = Temperature, degrees C </a:t>
            </a:r>
          </a:p>
          <a:p>
            <a:pPr>
              <a:lnSpc>
                <a:spcPct val="90000"/>
              </a:lnSpc>
            </a:pPr>
            <a:r>
              <a:rPr lang="en-US" sz="2400"/>
              <a:t>p</a:t>
            </a:r>
            <a:r>
              <a:rPr lang="en-US" sz="2400" i="1"/>
              <a:t>C*</a:t>
            </a:r>
            <a:r>
              <a:rPr lang="en-US" sz="2400"/>
              <a:t> = -[Log(fraction remaining)]</a:t>
            </a:r>
          </a:p>
        </p:txBody>
      </p:sp>
      <p:sp>
        <p:nvSpPr>
          <p:cNvPr id="49162" name="Text Box 10"/>
          <p:cNvSpPr txBox="1">
            <a:spLocks noChangeArrowheads="1"/>
          </p:cNvSpPr>
          <p:nvPr/>
        </p:nvSpPr>
        <p:spPr bwMode="auto">
          <a:xfrm>
            <a:off x="544513" y="6119813"/>
            <a:ext cx="7996237" cy="519112"/>
          </a:xfrm>
          <a:prstGeom prst="rect">
            <a:avLst/>
          </a:prstGeom>
          <a:noFill/>
          <a:ln w="12700">
            <a:noFill/>
            <a:miter lim="800000"/>
            <a:headEnd type="none" w="lg" len="med"/>
            <a:tailEnd type="none" w="lg" len="med"/>
          </a:ln>
          <a:effectLst/>
        </p:spPr>
        <p:txBody>
          <a:bodyPr wrap="none">
            <a:spAutoFit/>
          </a:bodyPr>
          <a:lstStyle/>
          <a:p>
            <a:r>
              <a:rPr lang="en-US"/>
              <a:t>Note: These equations are NOT dimensionally correct!</a:t>
            </a:r>
          </a:p>
        </p:txBody>
      </p:sp>
      <p:sp>
        <p:nvSpPr>
          <p:cNvPr id="49165" name="Oval 13"/>
          <p:cNvSpPr>
            <a:spLocks noChangeArrowheads="1"/>
          </p:cNvSpPr>
          <p:nvPr/>
        </p:nvSpPr>
        <p:spPr bwMode="auto">
          <a:xfrm>
            <a:off x="2857500" y="4402932"/>
            <a:ext cx="1076326" cy="578644"/>
          </a:xfrm>
          <a:prstGeom prst="ellipse">
            <a:avLst/>
          </a:prstGeom>
          <a:noFill/>
          <a:ln w="12700">
            <a:solidFill>
              <a:schemeClr val="folHlink"/>
            </a:solidFill>
            <a:round/>
            <a:headEnd type="none" w="lg" len="med"/>
            <a:tailEnd type="none" w="lg" len="med"/>
          </a:ln>
          <a:effectLst/>
        </p:spPr>
        <p:txBody>
          <a:bodyPr wrap="square" anchor="ctr">
            <a:spAutoFit/>
          </a:bodyPr>
          <a:lstStyle/>
          <a:p>
            <a:endParaRPr lang="en-US"/>
          </a:p>
        </p:txBody>
      </p:sp>
      <p:sp>
        <p:nvSpPr>
          <p:cNvPr id="49166" name="Line 14"/>
          <p:cNvSpPr>
            <a:spLocks noChangeShapeType="1"/>
          </p:cNvSpPr>
          <p:nvPr/>
        </p:nvSpPr>
        <p:spPr bwMode="auto">
          <a:xfrm>
            <a:off x="6635750" y="4225925"/>
            <a:ext cx="388938" cy="0"/>
          </a:xfrm>
          <a:prstGeom prst="line">
            <a:avLst/>
          </a:prstGeom>
          <a:noFill/>
          <a:ln w="38100">
            <a:solidFill>
              <a:schemeClr val="folHlink"/>
            </a:solidFill>
            <a:round/>
            <a:headEnd type="none" w="lg" len="med"/>
            <a:tailEnd type="none" w="lg" len="med"/>
          </a:ln>
          <a:effectLst/>
        </p:spPr>
        <p:txBody>
          <a:bodyPr wrap="none" anchor="ctr">
            <a:spAutoFit/>
          </a:bodyPr>
          <a:lstStyle/>
          <a:p>
            <a:endParaRPr lang="en-US"/>
          </a:p>
        </p:txBody>
      </p:sp>
      <p:pic>
        <p:nvPicPr>
          <p:cNvPr id="3" name="Picture 2">
            <a:extLst>
              <a:ext uri="{FF2B5EF4-FFF2-40B4-BE49-F238E27FC236}">
                <a16:creationId xmlns:a16="http://schemas.microsoft.com/office/drawing/2014/main" id="{946BB51D-56F5-446A-B5A2-7D2A60EE5264}"/>
              </a:ext>
            </a:extLst>
          </p:cNvPr>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429274" y="1973263"/>
            <a:ext cx="6206476" cy="455619"/>
          </a:xfrm>
          <a:prstGeom prst="rect">
            <a:avLst/>
          </a:prstGeom>
        </p:spPr>
      </p:pic>
      <p:pic>
        <p:nvPicPr>
          <p:cNvPr id="5" name="Picture 4">
            <a:extLst>
              <a:ext uri="{FF2B5EF4-FFF2-40B4-BE49-F238E27FC236}">
                <a16:creationId xmlns:a16="http://schemas.microsoft.com/office/drawing/2014/main" id="{FCE3E67A-CDF9-43C0-A505-27EB1BE5D00F}"/>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429274" y="2970997"/>
            <a:ext cx="5775238" cy="455619"/>
          </a:xfrm>
          <a:prstGeom prst="rect">
            <a:avLst/>
          </a:prstGeom>
        </p:spPr>
      </p:pic>
      <p:pic>
        <p:nvPicPr>
          <p:cNvPr id="14" name="Picture 13">
            <a:extLst>
              <a:ext uri="{FF2B5EF4-FFF2-40B4-BE49-F238E27FC236}">
                <a16:creationId xmlns:a16="http://schemas.microsoft.com/office/drawing/2014/main" id="{E8F726D4-715F-44F7-A86F-0295610345E1}"/>
              </a:ext>
            </a:extLst>
          </p:cNvPr>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87063" y="4536594"/>
            <a:ext cx="4691311" cy="78735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5" grpId="0" animBg="1"/>
      <p:bldP spid="4916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956" name="Rectangle 188"/>
          <p:cNvSpPr>
            <a:spLocks noGrp="1" noChangeArrowheads="1"/>
          </p:cNvSpPr>
          <p:nvPr>
            <p:ph type="title"/>
          </p:nvPr>
        </p:nvSpPr>
        <p:spPr>
          <a:effectLst/>
        </p:spPr>
        <p:txBody>
          <a:bodyPr/>
          <a:lstStyle/>
          <a:p>
            <a:r>
              <a:rPr lang="en-US" dirty="0"/>
              <a:t>Disinfection Byproducts</a:t>
            </a:r>
          </a:p>
        </p:txBody>
      </p:sp>
      <p:graphicFrame>
        <p:nvGraphicFramePr>
          <p:cNvPr id="160965" name="Group 197"/>
          <p:cNvGraphicFramePr>
            <a:graphicFrameLocks noGrp="1"/>
          </p:cNvGraphicFramePr>
          <p:nvPr/>
        </p:nvGraphicFramePr>
        <p:xfrm>
          <a:off x="284163" y="2078038"/>
          <a:ext cx="8631237" cy="4048443"/>
        </p:xfrm>
        <a:graphic>
          <a:graphicData uri="http://schemas.openxmlformats.org/drawingml/2006/table">
            <a:tbl>
              <a:tblPr/>
              <a:tblGrid>
                <a:gridCol w="1711325">
                  <a:extLst>
                    <a:ext uri="{9D8B030D-6E8A-4147-A177-3AD203B41FA5}">
                      <a16:colId xmlns:a16="http://schemas.microsoft.com/office/drawing/2014/main" val="20000"/>
                    </a:ext>
                  </a:extLst>
                </a:gridCol>
                <a:gridCol w="885825">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2652712">
                  <a:extLst>
                    <a:ext uri="{9D8B030D-6E8A-4147-A177-3AD203B41FA5}">
                      <a16:colId xmlns:a16="http://schemas.microsoft.com/office/drawing/2014/main" val="20003"/>
                    </a:ext>
                  </a:extLst>
                </a:gridCol>
                <a:gridCol w="2466975">
                  <a:extLst>
                    <a:ext uri="{9D8B030D-6E8A-4147-A177-3AD203B41FA5}">
                      <a16:colId xmlns:a16="http://schemas.microsoft.com/office/drawing/2014/main" val="20004"/>
                    </a:ext>
                  </a:extLst>
                </a:gridCol>
              </a:tblGrid>
              <a:tr h="831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Contaminant</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cap="flat">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MCLG</a:t>
                      </a:r>
                      <a:r>
                        <a:rPr kumimoji="0" lang="en-US" sz="1600" b="1" i="0" u="none" strike="noStrike" cap="none" normalizeH="0" baseline="30000">
                          <a:ln>
                            <a:noFill/>
                          </a:ln>
                          <a:solidFill>
                            <a:schemeClr val="tx1"/>
                          </a:solidFill>
                          <a:effectLst/>
                          <a:latin typeface="Arial" charset="0"/>
                          <a:ea typeface="Times New Roman" pitchFamily="18" charset="0"/>
                          <a:cs typeface="Arial" charset="0"/>
                          <a:hlinkClick r:id="rId3"/>
                        </a:rPr>
                        <a:t>1</a:t>
                      </a:r>
                      <a:br>
                        <a:rPr kumimoji="0" lang="en-US" sz="1600" b="1" i="0" u="none" strike="noStrike" cap="none" normalizeH="0" baseline="0">
                          <a:ln>
                            <a:noFill/>
                          </a:ln>
                          <a:solidFill>
                            <a:schemeClr val="tx1"/>
                          </a:solidFill>
                          <a:effectLst/>
                          <a:latin typeface="Arial" charset="0"/>
                          <a:ea typeface="Times New Roman" pitchFamily="18" charset="0"/>
                          <a:cs typeface="Arial" charset="0"/>
                        </a:rPr>
                      </a:br>
                      <a:r>
                        <a:rPr kumimoji="0" lang="en-US" sz="1600" b="1" i="0" u="none" strike="noStrike" cap="none" normalizeH="0" baseline="0">
                          <a:ln>
                            <a:noFill/>
                          </a:ln>
                          <a:solidFill>
                            <a:schemeClr val="tx1"/>
                          </a:solidFill>
                          <a:effectLst/>
                          <a:latin typeface="Arial" charset="0"/>
                          <a:ea typeface="Times New Roman" pitchFamily="18" charset="0"/>
                          <a:cs typeface="Arial" charset="0"/>
                        </a:rPr>
                        <a:t>(mg/L)</a:t>
                      </a:r>
                      <a:r>
                        <a:rPr kumimoji="0" lang="en-US" sz="1600" b="1" i="0" u="none" strike="noStrike" cap="none" normalizeH="0" baseline="30000">
                          <a:ln>
                            <a:noFill/>
                          </a:ln>
                          <a:solidFill>
                            <a:schemeClr val="tx1"/>
                          </a:solidFill>
                          <a:effectLst/>
                          <a:latin typeface="Arial" charset="0"/>
                          <a:ea typeface="Times New Roman" pitchFamily="18" charset="0"/>
                          <a:cs typeface="Arial" charset="0"/>
                          <a:hlinkClick r:id="rId3"/>
                        </a:rPr>
                        <a:t>2</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MCL </a:t>
                      </a:r>
                      <a:br>
                        <a:rPr kumimoji="0" lang="en-US" sz="1600" b="1" i="0" u="none" strike="noStrike" cap="none" normalizeH="0" baseline="0">
                          <a:ln>
                            <a:noFill/>
                          </a:ln>
                          <a:solidFill>
                            <a:schemeClr val="tx1"/>
                          </a:solidFill>
                          <a:effectLst/>
                          <a:latin typeface="Arial" charset="0"/>
                          <a:ea typeface="Times New Roman" pitchFamily="18" charset="0"/>
                          <a:cs typeface="Arial" charset="0"/>
                        </a:rPr>
                      </a:br>
                      <a:r>
                        <a:rPr kumimoji="0" lang="en-US" sz="1600" b="1" i="0" u="none" strike="noStrike" cap="none" normalizeH="0" baseline="0">
                          <a:ln>
                            <a:noFill/>
                          </a:ln>
                          <a:solidFill>
                            <a:schemeClr val="tx1"/>
                          </a:solidFill>
                          <a:effectLst/>
                          <a:latin typeface="Arial" charset="0"/>
                          <a:ea typeface="Times New Roman" pitchFamily="18" charset="0"/>
                          <a:cs typeface="Arial" charset="0"/>
                        </a:rPr>
                        <a:t>(mg/L)</a:t>
                      </a:r>
                      <a:r>
                        <a:rPr kumimoji="0" lang="en-US" sz="1600" b="1" i="0" u="none" strike="noStrike" cap="none" normalizeH="0" baseline="30000">
                          <a:ln>
                            <a:noFill/>
                          </a:ln>
                          <a:solidFill>
                            <a:schemeClr val="tx1"/>
                          </a:solidFill>
                          <a:effectLst/>
                          <a:latin typeface="Arial" charset="0"/>
                          <a:ea typeface="Times New Roman" pitchFamily="18" charset="0"/>
                          <a:cs typeface="Arial" charset="0"/>
                          <a:hlinkClick r:id="rId3"/>
                        </a:rPr>
                        <a:t>2</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Potential Health Effects from Ingestion of Water</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Sources of Contaminant in Drinking Water</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cap="flat">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extLst>
                  <a:ext uri="{0D108BD9-81ED-4DB2-BD59-A6C34878D82A}">
                    <a16:rowId xmlns:a16="http://schemas.microsoft.com/office/drawing/2014/main" val="10000"/>
                  </a:ext>
                </a:extLst>
              </a:tr>
              <a:tr h="644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hlinkClick r:id="rId4"/>
                        </a:rPr>
                        <a:t>Bromate</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cap="flat">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zero</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0.010</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Increased risk of cancer</a:t>
                      </a:r>
                      <a:endParaRPr kumimoji="0" lang="en-US" sz="2800" b="0" i="0" u="none" strike="noStrike" cap="none" normalizeH="0" baseline="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Byproduct of drinking water disinfection (plants that use </a:t>
                      </a:r>
                      <a:r>
                        <a:rPr kumimoji="0" lang="en-US" sz="1600" b="1" i="0" u="none" strike="noStrike" cap="none" normalizeH="0" baseline="0">
                          <a:ln>
                            <a:noFill/>
                          </a:ln>
                          <a:solidFill>
                            <a:srgbClr val="000000"/>
                          </a:solidFill>
                          <a:effectLst/>
                          <a:latin typeface="Verdana" pitchFamily="34" charset="0"/>
                          <a:cs typeface="Times New Roman" pitchFamily="18" charset="0"/>
                        </a:rPr>
                        <a:t>ozone</a:t>
                      </a:r>
                      <a:r>
                        <a:rPr kumimoji="0" lang="en-US" sz="1200" b="0" i="0" u="none" strike="noStrike" cap="none" normalizeH="0" baseline="0">
                          <a:ln>
                            <a:noFill/>
                          </a:ln>
                          <a:solidFill>
                            <a:srgbClr val="000000"/>
                          </a:solidFill>
                          <a:effectLst/>
                          <a:latin typeface="Verdana" pitchFamily="34" charset="0"/>
                          <a:cs typeface="Times New Roman" pitchFamily="18" charset="0"/>
                        </a:rPr>
                        <a:t>)</a:t>
                      </a:r>
                      <a:endParaRPr kumimoji="0" lang="en-US" sz="2800" b="0" i="0" u="none" strike="noStrike" cap="none" normalizeH="0" baseline="0">
                        <a:ln>
                          <a:noFill/>
                        </a:ln>
                        <a:solidFill>
                          <a:schemeClr val="tx1"/>
                        </a:solidFill>
                        <a:effectLst/>
                        <a:latin typeface="Arial" charset="0"/>
                      </a:endParaRPr>
                    </a:p>
                  </a:txBody>
                  <a:tcPr horzOverflow="overflow">
                    <a:lnL>
                      <a:noFill/>
                    </a:lnL>
                    <a:lnR cap="flat">
                      <a:noFill/>
                    </a:lnR>
                    <a:lnT w="12700" cap="flat" cmpd="sng" algn="ctr">
                      <a:solidFill>
                        <a:schemeClr val="tx1"/>
                      </a:solidFill>
                      <a:prstDash val="solid"/>
                      <a:round/>
                      <a:headEnd type="none" w="lg" len="med"/>
                      <a:tailEnd type="none" w="lg" len="med"/>
                    </a:lnT>
                    <a:lnB>
                      <a:noFill/>
                    </a:lnB>
                    <a:lnTlToBr>
                      <a:noFill/>
                    </a:lnTlToBr>
                    <a:lnBlToTr>
                      <a:noFill/>
                    </a:lnBlToTr>
                    <a:noFill/>
                  </a:tcPr>
                </a:tc>
                <a:extLst>
                  <a:ext uri="{0D108BD9-81ED-4DB2-BD59-A6C34878D82A}">
                    <a16:rowId xmlns:a16="http://schemas.microsoft.com/office/drawing/2014/main" val="10001"/>
                  </a:ext>
                </a:extLst>
              </a:tr>
              <a:tr h="642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hlinkClick r:id="rId4"/>
                        </a:rPr>
                        <a:t>Chlorite</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cap="flat">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0.8</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1.0</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Anemia; infants &amp; young children: nervous system effects</a:t>
                      </a:r>
                      <a:endParaRPr kumimoji="0" lang="en-US" sz="2800" b="0" i="0" u="none" strike="noStrike" cap="none" normalizeH="0" baseline="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Byproduct of drinking water disinfection (plants that use </a:t>
                      </a:r>
                      <a:r>
                        <a:rPr kumimoji="0" lang="en-US" sz="1600" b="1" i="0" u="none" strike="noStrike" cap="none" normalizeH="0" baseline="0">
                          <a:ln>
                            <a:noFill/>
                          </a:ln>
                          <a:solidFill>
                            <a:srgbClr val="000000"/>
                          </a:solidFill>
                          <a:effectLst/>
                          <a:latin typeface="Verdana" pitchFamily="34" charset="0"/>
                          <a:cs typeface="Times New Roman" pitchFamily="18" charset="0"/>
                        </a:rPr>
                        <a:t>chlorine dioxide</a:t>
                      </a:r>
                      <a:r>
                        <a:rPr kumimoji="0" lang="en-US" sz="1200" b="0" i="0" u="none" strike="noStrike" cap="none" normalizeH="0" baseline="0">
                          <a:ln>
                            <a:noFill/>
                          </a:ln>
                          <a:solidFill>
                            <a:srgbClr val="000000"/>
                          </a:solidFill>
                          <a:effectLst/>
                          <a:latin typeface="Verdana" pitchFamily="34" charset="0"/>
                          <a:cs typeface="Times New Roman" pitchFamily="18" charset="0"/>
                        </a:rPr>
                        <a:t>) </a:t>
                      </a:r>
                      <a:endParaRPr kumimoji="0" lang="en-US" sz="2800" b="0" i="0" u="none" strike="noStrike" cap="none" normalizeH="0" baseline="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solidFill>
                      <a:srgbClr val="E1EBF4"/>
                    </a:solidFill>
                  </a:tcPr>
                </a:tc>
                <a:extLst>
                  <a:ext uri="{0D108BD9-81ED-4DB2-BD59-A6C34878D82A}">
                    <a16:rowId xmlns:a16="http://schemas.microsoft.com/office/drawing/2014/main" val="10002"/>
                  </a:ext>
                </a:extLst>
              </a:tr>
              <a:tr h="7604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hlinkClick r:id="rId4"/>
                        </a:rPr>
                        <a:t>Haloacetic acids (HAA5)</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n/a</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6</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0.060</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Increased risk of cancer</a:t>
                      </a:r>
                      <a:endParaRPr kumimoji="0" lang="en-US" sz="2800" b="0" i="0" u="none" strike="noStrike" cap="none" normalizeH="0" baseline="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Byproduct of drinking water disinfection</a:t>
                      </a:r>
                      <a:endParaRPr kumimoji="0" lang="en-US" sz="2800" b="0" i="0" u="none" strike="noStrike" cap="none" normalizeH="0" baseline="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1054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hlinkClick r:id="rId4"/>
                        </a:rPr>
                        <a:t>Total Trihalomethanes (TTHMs)</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cap="flat">
                      <a:noFill/>
                    </a:lnL>
                    <a:lnR>
                      <a:noFill/>
                    </a:lnR>
                    <a:lnT>
                      <a:noFill/>
                    </a:lnT>
                    <a:lnB cap="flat">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none</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7</a:t>
                      </a:r>
                      <a:br>
                        <a:rPr kumimoji="0" lang="en-US" sz="1600" b="0" i="0" u="none" strike="noStrike" cap="none" normalizeH="0" baseline="0">
                          <a:ln>
                            <a:noFill/>
                          </a:ln>
                          <a:solidFill>
                            <a:srgbClr val="000000"/>
                          </a:solidFill>
                          <a:effectLst/>
                          <a:latin typeface="Arial" charset="0"/>
                          <a:ea typeface="Times New Roman" pitchFamily="18" charset="0"/>
                          <a:cs typeface="Arial" charset="0"/>
                        </a:rPr>
                      </a:br>
                      <a:r>
                        <a:rPr kumimoji="0" lang="en-US" sz="1600" b="0" i="0" u="none" strike="noStrike" cap="none" normalizeH="0" baseline="0">
                          <a:ln>
                            <a:noFill/>
                          </a:ln>
                          <a:solidFill>
                            <a:srgbClr val="000000"/>
                          </a:solidFill>
                          <a:effectLst/>
                          <a:latin typeface="Arial" charset="0"/>
                          <a:ea typeface="Times New Roman" pitchFamily="18" charset="0"/>
                          <a:cs typeface="Arial" charset="0"/>
                        </a:rPr>
                        <a:t>----------</a:t>
                      </a:r>
                      <a:br>
                        <a:rPr kumimoji="0" lang="en-US" sz="1600" b="0" i="0" u="none" strike="noStrike" cap="none" normalizeH="0" baseline="0">
                          <a:ln>
                            <a:noFill/>
                          </a:ln>
                          <a:solidFill>
                            <a:srgbClr val="000000"/>
                          </a:solidFill>
                          <a:effectLst/>
                          <a:latin typeface="Arial" charset="0"/>
                          <a:ea typeface="Times New Roman" pitchFamily="18" charset="0"/>
                          <a:cs typeface="Arial" charset="0"/>
                        </a:rPr>
                      </a:br>
                      <a:r>
                        <a:rPr kumimoji="0" lang="en-US" sz="1600" b="0" i="0" u="none" strike="noStrike" cap="none" normalizeH="0" baseline="0">
                          <a:ln>
                            <a:noFill/>
                          </a:ln>
                          <a:solidFill>
                            <a:srgbClr val="000000"/>
                          </a:solidFill>
                          <a:effectLst/>
                          <a:latin typeface="Arial" charset="0"/>
                          <a:ea typeface="Times New Roman" pitchFamily="18" charset="0"/>
                          <a:cs typeface="Arial" charset="0"/>
                        </a:rPr>
                        <a:t>n/a</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6</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cap="flat">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0.10</a:t>
                      </a:r>
                      <a:br>
                        <a:rPr kumimoji="0" lang="en-US" sz="1600" b="0" i="0" u="none" strike="noStrike" cap="none" normalizeH="0" baseline="0">
                          <a:ln>
                            <a:noFill/>
                          </a:ln>
                          <a:solidFill>
                            <a:srgbClr val="000000"/>
                          </a:solidFill>
                          <a:effectLst/>
                          <a:latin typeface="Arial" charset="0"/>
                          <a:ea typeface="Times New Roman" pitchFamily="18" charset="0"/>
                          <a:cs typeface="Arial" charset="0"/>
                        </a:rPr>
                      </a:br>
                      <a:r>
                        <a:rPr kumimoji="0" lang="en-US" sz="1600" b="0" i="0" u="none" strike="noStrike" cap="none" normalizeH="0" baseline="0">
                          <a:ln>
                            <a:noFill/>
                          </a:ln>
                          <a:solidFill>
                            <a:srgbClr val="000000"/>
                          </a:solidFill>
                          <a:effectLst/>
                          <a:latin typeface="Arial" charset="0"/>
                          <a:ea typeface="Times New Roman" pitchFamily="18" charset="0"/>
                          <a:cs typeface="Arial" charset="0"/>
                        </a:rPr>
                        <a:t>----------</a:t>
                      </a:r>
                      <a:br>
                        <a:rPr kumimoji="0" lang="en-US" sz="1600" b="0" i="0" u="none" strike="noStrike" cap="none" normalizeH="0" baseline="0">
                          <a:ln>
                            <a:noFill/>
                          </a:ln>
                          <a:solidFill>
                            <a:srgbClr val="000000"/>
                          </a:solidFill>
                          <a:effectLst/>
                          <a:latin typeface="Arial" charset="0"/>
                          <a:ea typeface="Times New Roman" pitchFamily="18" charset="0"/>
                          <a:cs typeface="Arial" charset="0"/>
                        </a:rPr>
                      </a:br>
                      <a:r>
                        <a:rPr kumimoji="0" lang="en-US" sz="1600" b="0" i="0" u="none" strike="noStrike" cap="none" normalizeH="0" baseline="0">
                          <a:ln>
                            <a:noFill/>
                          </a:ln>
                          <a:solidFill>
                            <a:srgbClr val="000000"/>
                          </a:solidFill>
                          <a:effectLst/>
                          <a:latin typeface="Arial" charset="0"/>
                          <a:ea typeface="Times New Roman" pitchFamily="18" charset="0"/>
                          <a:cs typeface="Arial" charset="0"/>
                        </a:rPr>
                        <a:t>0.080</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cap="flat">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Liver, kidney or central nervous system problems; increased risk of cancer</a:t>
                      </a:r>
                      <a:endParaRPr kumimoji="0" lang="en-US" sz="2800" b="0" i="0" u="none" strike="noStrike" cap="none" normalizeH="0" baseline="0">
                        <a:ln>
                          <a:noFill/>
                        </a:ln>
                        <a:solidFill>
                          <a:schemeClr val="tx1"/>
                        </a:solidFill>
                        <a:effectLst/>
                        <a:latin typeface="Arial" charset="0"/>
                      </a:endParaRPr>
                    </a:p>
                  </a:txBody>
                  <a:tcPr horzOverflow="overflow">
                    <a:lnL>
                      <a:noFill/>
                    </a:lnL>
                    <a:lnR>
                      <a:noFill/>
                    </a:lnR>
                    <a:lnT>
                      <a:noFill/>
                    </a:lnT>
                    <a:lnB cap="flat">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Byproduct of drinking water disinfection</a:t>
                      </a:r>
                      <a:endParaRPr kumimoji="0" lang="en-US" sz="2800" b="0" i="0" u="none" strike="noStrike" cap="none" normalizeH="0" baseline="0">
                        <a:ln>
                          <a:noFill/>
                        </a:ln>
                        <a:solidFill>
                          <a:schemeClr val="tx1"/>
                        </a:solidFill>
                        <a:effectLst/>
                        <a:latin typeface="Arial" charset="0"/>
                      </a:endParaRPr>
                    </a:p>
                  </a:txBody>
                  <a:tcPr horzOverflow="overflow">
                    <a:lnL>
                      <a:noFill/>
                    </a:lnL>
                    <a:lnR cap="flat">
                      <a:noFill/>
                    </a:lnR>
                    <a:lnT>
                      <a:noFill/>
                    </a:lnT>
                    <a:lnB cap="flat">
                      <a:noFill/>
                    </a:lnB>
                    <a:lnTlToBr>
                      <a:noFill/>
                    </a:lnTlToBr>
                    <a:lnBlToTr>
                      <a:noFill/>
                    </a:lnBlToTr>
                    <a:solidFill>
                      <a:srgbClr val="E1EBF4"/>
                    </a:solidFill>
                  </a:tcPr>
                </a:tc>
                <a:extLst>
                  <a:ext uri="{0D108BD9-81ED-4DB2-BD59-A6C34878D82A}">
                    <a16:rowId xmlns:a16="http://schemas.microsoft.com/office/drawing/2014/main" val="10004"/>
                  </a:ext>
                </a:extLst>
              </a:tr>
            </a:tbl>
          </a:graphicData>
        </a:graphic>
      </p:graphicFrame>
      <p:sp>
        <p:nvSpPr>
          <p:cNvPr id="4" name="TextBox 3"/>
          <p:cNvSpPr txBox="1"/>
          <p:nvPr/>
        </p:nvSpPr>
        <p:spPr>
          <a:xfrm>
            <a:off x="308472" y="6202496"/>
            <a:ext cx="7874271" cy="523220"/>
          </a:xfrm>
          <a:prstGeom prst="rect">
            <a:avLst/>
          </a:prstGeom>
          <a:noFill/>
        </p:spPr>
        <p:txBody>
          <a:bodyPr wrap="none" rtlCol="0">
            <a:spAutoFit/>
          </a:bodyPr>
          <a:lstStyle/>
          <a:p>
            <a:r>
              <a:rPr lang="en-US" dirty="0"/>
              <a:t>What happens to residual chlorine when you drink it?</a:t>
            </a: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Dark side of chlorine</a:t>
            </a:r>
          </a:p>
        </p:txBody>
      </p:sp>
      <p:sp>
        <p:nvSpPr>
          <p:cNvPr id="4" name="Content Placeholder 3"/>
          <p:cNvSpPr>
            <a:spLocks noGrp="1"/>
          </p:cNvSpPr>
          <p:nvPr>
            <p:ph idx="1"/>
          </p:nvPr>
        </p:nvSpPr>
        <p:spPr/>
        <p:txBody>
          <a:bodyPr/>
          <a:lstStyle/>
          <a:p>
            <a:r>
              <a:rPr lang="en-US" dirty="0"/>
              <a:t>Bladder cancer in the US in 2011 - New cases: 69,250 - Deaths: 14,990 (</a:t>
            </a:r>
            <a:r>
              <a:rPr lang="en-US" sz="1200" dirty="0">
                <a:hlinkClick r:id="rId4"/>
              </a:rPr>
              <a:t>http://www.cancer.gov/cancertopics/types/bladder</a:t>
            </a:r>
            <a:r>
              <a:rPr lang="en-US" dirty="0"/>
              <a:t>)</a:t>
            </a:r>
          </a:p>
          <a:p>
            <a:r>
              <a:rPr lang="en-US" dirty="0"/>
              <a:t>15% (2248) attributable to exposure to chlorination by-products (</a:t>
            </a:r>
            <a:r>
              <a:rPr lang="en-US" sz="1200" dirty="0">
                <a:hlinkClick r:id="rId5"/>
              </a:rPr>
              <a:t>http://www.ncbi.nlm.nih.gov/pubmed/8932920</a:t>
            </a:r>
            <a:r>
              <a:rPr lang="en-US" dirty="0"/>
              <a:t>)</a:t>
            </a:r>
          </a:p>
          <a:p>
            <a:r>
              <a:rPr lang="en-US" dirty="0"/>
              <a:t>1/139,000 people may die from bladder cancer from exposure to chlorination by-products</a:t>
            </a:r>
          </a:p>
          <a:p>
            <a:r>
              <a:rPr lang="en-US" dirty="0"/>
              <a:t>6,939 deaths/</a:t>
            </a:r>
            <a:r>
              <a:rPr lang="en-US" dirty="0" err="1"/>
              <a:t>yr</a:t>
            </a:r>
            <a:r>
              <a:rPr lang="en-US" dirty="0"/>
              <a:t> (2017)  from pathogens that can be waterborne</a:t>
            </a:r>
          </a:p>
        </p:txBody>
      </p:sp>
      <p:pic>
        <p:nvPicPr>
          <p:cNvPr id="5" name="Picture 4">
            <a:extLst>
              <a:ext uri="{FF2B5EF4-FFF2-40B4-BE49-F238E27FC236}">
                <a16:creationId xmlns:a16="http://schemas.microsoft.com/office/drawing/2014/main" id="{704A735F-88B3-4EA7-B400-CD4F2D4B52AA}"/>
              </a:ext>
            </a:extLst>
          </p:cNvPr>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4686300" y="4736161"/>
            <a:ext cx="3082948" cy="652751"/>
          </a:xfrm>
          <a:prstGeom prst="rect">
            <a:avLst/>
          </a:prstGeom>
        </p:spPr>
      </p:pic>
      <p:sp>
        <p:nvSpPr>
          <p:cNvPr id="2" name="Rectangle 1"/>
          <p:cNvSpPr/>
          <p:nvPr/>
        </p:nvSpPr>
        <p:spPr>
          <a:xfrm>
            <a:off x="4830417" y="5833775"/>
            <a:ext cx="3737113" cy="584775"/>
          </a:xfrm>
          <a:prstGeom prst="rect">
            <a:avLst/>
          </a:prstGeom>
        </p:spPr>
        <p:txBody>
          <a:bodyPr wrap="square">
            <a:spAutoFit/>
          </a:bodyPr>
          <a:lstStyle/>
          <a:p>
            <a:r>
              <a:rPr lang="en-US" sz="1600" dirty="0">
                <a:hlinkClick r:id="rId7"/>
              </a:rPr>
              <a:t>https://www.cdc.gov/healthywater/burden/current-data.html</a:t>
            </a:r>
            <a:endParaRPr lang="en-US" sz="1600" dirty="0"/>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t>Tastes and Odors: Taste Thresholds</a:t>
            </a:r>
            <a:endParaRPr lang="en-US" dirty="0"/>
          </a:p>
        </p:txBody>
      </p:sp>
      <p:sp>
        <p:nvSpPr>
          <p:cNvPr id="154627" name="Rectangle 3"/>
          <p:cNvSpPr>
            <a:spLocks noGrp="1" noChangeArrowheads="1"/>
          </p:cNvSpPr>
          <p:nvPr>
            <p:ph idx="1"/>
          </p:nvPr>
        </p:nvSpPr>
        <p:spPr/>
        <p:txBody>
          <a:bodyPr/>
          <a:lstStyle/>
          <a:p>
            <a:r>
              <a:rPr lang="en-US" sz="2400"/>
              <a:t>Complaints of the chlorine taste should not be discounted</a:t>
            </a:r>
          </a:p>
          <a:p>
            <a:r>
              <a:rPr lang="en-US" sz="2400"/>
              <a:t>Chlorine taste may prevent some consumers from using treated water</a:t>
            </a:r>
          </a:p>
          <a:p>
            <a:r>
              <a:rPr lang="en-US" sz="2400"/>
              <a:t>Need to convince consumers that </a:t>
            </a:r>
            <a:br>
              <a:rPr lang="en-US" sz="2400"/>
            </a:br>
            <a:r>
              <a:rPr lang="en-US" sz="2400"/>
              <a:t>the chemical taste is healthy???</a:t>
            </a:r>
            <a:endParaRPr lang="en-US" sz="2400" dirty="0"/>
          </a:p>
        </p:txBody>
      </p:sp>
      <p:graphicFrame>
        <p:nvGraphicFramePr>
          <p:cNvPr id="154628" name="Object 4"/>
          <p:cNvGraphicFramePr>
            <a:graphicFrameLocks noChangeAspect="1"/>
          </p:cNvGraphicFramePr>
          <p:nvPr/>
        </p:nvGraphicFramePr>
        <p:xfrm>
          <a:off x="1208088" y="2463800"/>
          <a:ext cx="7069137" cy="4479925"/>
        </p:xfrm>
        <a:graphic>
          <a:graphicData uri="http://schemas.openxmlformats.org/presentationml/2006/ole">
            <mc:AlternateContent xmlns:mc="http://schemas.openxmlformats.org/markup-compatibility/2006">
              <mc:Choice xmlns:v="urn:schemas-microsoft-com:vml" Requires="v">
                <p:oleObj spid="_x0000_s154658" name="Worksheet" r:id="rId4" imgW="5524500" imgH="3562440" progId="Excel.Sheet.8">
                  <p:embed followColorScheme="full"/>
                </p:oleObj>
              </mc:Choice>
              <mc:Fallback>
                <p:oleObj name="Worksheet" r:id="rId4" imgW="5524500" imgH="3562440" progId="Excel.Sheet.8">
                  <p:embed followColorScheme="full"/>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8088" y="2463800"/>
                        <a:ext cx="7069137" cy="4479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t>Getting the Right Dose:</a:t>
            </a:r>
            <a:br>
              <a:rPr lang="en-US"/>
            </a:br>
            <a:r>
              <a:rPr lang="en-US"/>
              <a:t>WHO on Chlorination</a:t>
            </a:r>
            <a:endParaRPr lang="en-US" dirty="0"/>
          </a:p>
        </p:txBody>
      </p:sp>
      <p:sp>
        <p:nvSpPr>
          <p:cNvPr id="130051" name="Rectangle 3"/>
          <p:cNvSpPr>
            <a:spLocks noGrp="1" noChangeArrowheads="1"/>
          </p:cNvSpPr>
          <p:nvPr>
            <p:ph idx="1"/>
          </p:nvPr>
        </p:nvSpPr>
        <p:spPr/>
        <p:txBody>
          <a:bodyPr/>
          <a:lstStyle/>
          <a:p>
            <a:r>
              <a:rPr lang="en-US" sz="2800" dirty="0"/>
              <a:t>Chlorine compounds usually destroy _______ pathogens after 30 minutes of contact time, and free residual chlorine (0.2–0.5 mg per liter of treated water) can be maintained in the water supply to provide ongoing disinfection. </a:t>
            </a:r>
          </a:p>
          <a:p>
            <a:r>
              <a:rPr lang="en-US" sz="2800" dirty="0"/>
              <a:t>Several chlorine compounds, such as sodium hypochlorite and calcium hypochlorite, can be used domestically, but the active chlorine concentrations of such sources can be different and this should be taken into account when calculating the amount of chlorine to add to the water. </a:t>
            </a:r>
          </a:p>
          <a:p>
            <a:r>
              <a:rPr lang="en-US" sz="2800" dirty="0"/>
              <a:t>The amount of chlorine that will be needed to kill the pathogens will be affected by the quality of the untreated water and by the strength of the chlorine compound used.</a:t>
            </a:r>
          </a:p>
          <a:p>
            <a:r>
              <a:rPr lang="en-US" sz="2800" dirty="0"/>
              <a:t>If the water is excessively turbid, it should be filtered or allowed to settle before chlorinating it (___________________________)</a:t>
            </a:r>
          </a:p>
        </p:txBody>
      </p:sp>
      <p:sp>
        <p:nvSpPr>
          <p:cNvPr id="130052" name="Text Box 4"/>
          <p:cNvSpPr txBox="1">
            <a:spLocks noChangeArrowheads="1"/>
          </p:cNvSpPr>
          <p:nvPr/>
        </p:nvSpPr>
        <p:spPr bwMode="auto">
          <a:xfrm>
            <a:off x="2622474" y="6332405"/>
            <a:ext cx="3438525" cy="519112"/>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Remove particles first!</a:t>
            </a:r>
          </a:p>
        </p:txBody>
      </p:sp>
      <p:sp>
        <p:nvSpPr>
          <p:cNvPr id="130053" name="Text Box 5"/>
          <p:cNvSpPr txBox="1">
            <a:spLocks noChangeArrowheads="1"/>
          </p:cNvSpPr>
          <p:nvPr/>
        </p:nvSpPr>
        <p:spPr bwMode="auto">
          <a:xfrm>
            <a:off x="6325748" y="1576329"/>
            <a:ext cx="1347787" cy="519113"/>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exposed</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0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0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2" grpId="0"/>
      <p:bldP spid="13005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Conclusions</a:t>
            </a:r>
          </a:p>
        </p:txBody>
      </p:sp>
      <p:sp>
        <p:nvSpPr>
          <p:cNvPr id="87043" name="Rectangle 3"/>
          <p:cNvSpPr>
            <a:spLocks noGrp="1" noChangeArrowheads="1"/>
          </p:cNvSpPr>
          <p:nvPr>
            <p:ph idx="1"/>
          </p:nvPr>
        </p:nvSpPr>
        <p:spPr/>
        <p:txBody>
          <a:bodyPr/>
          <a:lstStyle/>
          <a:p>
            <a:r>
              <a:rPr lang="en-US" sz="2400" dirty="0"/>
              <a:t>Chlorine can inactivate many types of pathogens with inactivation efficiency a function of pathogen type, embedded protection, contact time, pH, dose…</a:t>
            </a:r>
          </a:p>
          <a:p>
            <a:r>
              <a:rPr lang="en-US" sz="2400" dirty="0"/>
              <a:t>Chlorination cannot replace particle and pathogen removal for surface waters</a:t>
            </a:r>
          </a:p>
          <a:p>
            <a:r>
              <a:rPr lang="en-US" sz="2400" dirty="0"/>
              <a:t>If you can see cloudiness in a glass of water it is too dirty for chlorine!</a:t>
            </a:r>
          </a:p>
          <a:p>
            <a:r>
              <a:rPr lang="en-US" sz="2400" dirty="0"/>
              <a:t>Chlorine cannot make water contaminated with feces safe to drink</a:t>
            </a:r>
          </a:p>
          <a:p>
            <a:r>
              <a:rPr lang="en-US" sz="2400" dirty="0"/>
              <a:t>Efforts to prevent contamination of treated water all the way to the consumer’s mouth are very important!</a:t>
            </a:r>
          </a:p>
          <a:p>
            <a:endParaRPr lang="en-US" sz="2400"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Chlorine is highly reactive</a:t>
            </a:r>
          </a:p>
        </p:txBody>
      </p:sp>
      <p:sp>
        <p:nvSpPr>
          <p:cNvPr id="19459" name="Rectangle 3"/>
          <p:cNvSpPr>
            <a:spLocks noGrp="1" noChangeArrowheads="1"/>
          </p:cNvSpPr>
          <p:nvPr>
            <p:ph idx="1"/>
          </p:nvPr>
        </p:nvSpPr>
        <p:spPr/>
        <p:txBody>
          <a:bodyPr/>
          <a:lstStyle/>
          <a:p>
            <a:r>
              <a:rPr lang="en-US" sz="2800" dirty="0"/>
              <a:t>First large-scale chlorination was in 1908 at the Boonton Reservoir of the Jersey City Water Works</a:t>
            </a:r>
          </a:p>
          <a:p>
            <a:r>
              <a:rPr lang="en-US" sz="2800" dirty="0"/>
              <a:t>Chlorine concentration is reported as Cl</a:t>
            </a:r>
            <a:r>
              <a:rPr lang="en-US" sz="2800" baseline="-25000" dirty="0"/>
              <a:t>2</a:t>
            </a:r>
            <a:r>
              <a:rPr lang="en-US" sz="2800" dirty="0"/>
              <a:t> even when in the form of </a:t>
            </a:r>
            <a:r>
              <a:rPr lang="en-US" sz="2800" dirty="0" err="1"/>
              <a:t>HOCl</a:t>
            </a:r>
            <a:r>
              <a:rPr lang="en-US" sz="2800" dirty="0"/>
              <a:t> or </a:t>
            </a:r>
            <a:r>
              <a:rPr lang="en-US" sz="2800" dirty="0" err="1"/>
              <a:t>OCl</a:t>
            </a:r>
            <a:r>
              <a:rPr lang="en-US" sz="2800" dirty="0"/>
              <a:t>-</a:t>
            </a:r>
          </a:p>
          <a:p>
            <a:r>
              <a:rPr lang="en-US" sz="2800" dirty="0"/>
              <a:t>Typical dosage </a:t>
            </a:r>
            <a:r>
              <a:rPr lang="en-US" sz="2400" dirty="0"/>
              <a:t>at the water treatment plant </a:t>
            </a:r>
            <a:r>
              <a:rPr lang="en-US" sz="2800" dirty="0"/>
              <a:t>(1-5 mg/L) </a:t>
            </a:r>
          </a:p>
          <a:p>
            <a:pPr lvl="1"/>
            <a:r>
              <a:rPr lang="en-US" sz="2400" dirty="0"/>
              <a:t>variable, based on the chlorine demand</a:t>
            </a:r>
          </a:p>
          <a:p>
            <a:pPr lvl="1"/>
            <a:r>
              <a:rPr lang="en-US" sz="2400" dirty="0"/>
              <a:t>goal of 0.2 mg/L residual</a:t>
            </a:r>
          </a:p>
          <a:p>
            <a:r>
              <a:rPr lang="en-US" sz="2800" dirty="0" err="1"/>
              <a:t>Trihalomethanes</a:t>
            </a:r>
            <a:r>
              <a:rPr lang="en-US" sz="2800" dirty="0"/>
              <a:t> (EPA primary standard is 80 </a:t>
            </a:r>
            <a:r>
              <a:rPr lang="en-US" sz="2800" dirty="0">
                <a:latin typeface="Symbol" pitchFamily="18" charset="2"/>
              </a:rPr>
              <a:t>m</a:t>
            </a:r>
            <a:r>
              <a:rPr lang="en-US" sz="2800" dirty="0"/>
              <a:t>g/L)1</a:t>
            </a:r>
          </a:p>
        </p:txBody>
      </p:sp>
      <p:sp>
        <p:nvSpPr>
          <p:cNvPr id="19462" name="AutoShape 6"/>
          <p:cNvSpPr>
            <a:spLocks noChangeArrowheads="1"/>
          </p:cNvSpPr>
          <p:nvPr/>
        </p:nvSpPr>
        <p:spPr bwMode="auto">
          <a:xfrm>
            <a:off x="6990019" y="3930212"/>
            <a:ext cx="2070626" cy="1143000"/>
          </a:xfrm>
          <a:prstGeom prst="wedgeEllipseCallout">
            <a:avLst>
              <a:gd name="adj1" fmla="val -74230"/>
              <a:gd name="adj2" fmla="val -20921"/>
            </a:avLst>
          </a:prstGeom>
          <a:noFill/>
          <a:ln w="12700">
            <a:solidFill>
              <a:schemeClr val="tx1"/>
            </a:solidFill>
            <a:miter lim="800000"/>
            <a:headEnd type="none" w="lg" len="med"/>
            <a:tailEnd type="none" w="lg" len="med"/>
          </a:ln>
          <a:effectLst/>
        </p:spPr>
        <p:txBody>
          <a:bodyPr anchor="ctr"/>
          <a:lstStyle/>
          <a:p>
            <a:r>
              <a:rPr lang="en-US" sz="1600" dirty="0">
                <a:solidFill>
                  <a:schemeClr val="folHlink"/>
                </a:solidFill>
              </a:rPr>
              <a:t>Chlorine oxidizes organic matter</a:t>
            </a:r>
          </a:p>
        </p:txBody>
      </p:sp>
      <p:sp>
        <p:nvSpPr>
          <p:cNvPr id="5" name="Rectangle 4"/>
          <p:cNvSpPr/>
          <p:nvPr/>
        </p:nvSpPr>
        <p:spPr>
          <a:xfrm>
            <a:off x="1084434" y="6542261"/>
            <a:ext cx="7976211" cy="369332"/>
          </a:xfrm>
          <a:prstGeom prst="rect">
            <a:avLst/>
          </a:prstGeom>
        </p:spPr>
        <p:txBody>
          <a:bodyPr wrap="square">
            <a:spAutoFit/>
          </a:bodyPr>
          <a:lstStyle/>
          <a:p>
            <a:r>
              <a:rPr lang="en-US" sz="1800" dirty="0"/>
              <a:t>1) </a:t>
            </a:r>
            <a:r>
              <a:rPr lang="en-US" sz="1800" dirty="0">
                <a:hlinkClick r:id="rId3"/>
              </a:rPr>
              <a:t>http://water.epa.gov/lawsregs/rulesregs/sdwa/mdbp/mdbp.cfm#trihalomethanes</a:t>
            </a:r>
            <a:endParaRPr lang="en-US" sz="1800" dirty="0"/>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Confusions</a:t>
            </a:r>
          </a:p>
        </p:txBody>
      </p:sp>
      <p:sp>
        <p:nvSpPr>
          <p:cNvPr id="3" name="Content Placeholder 2"/>
          <p:cNvSpPr>
            <a:spLocks noGrp="1"/>
          </p:cNvSpPr>
          <p:nvPr>
            <p:ph idx="1"/>
          </p:nvPr>
        </p:nvSpPr>
        <p:spPr/>
        <p:txBody>
          <a:bodyPr/>
          <a:lstStyle/>
          <a:p>
            <a:r>
              <a:rPr lang="en-US" dirty="0"/>
              <a:t>The importance of chlorine residual for protection against recontamination is unclear </a:t>
            </a:r>
          </a:p>
          <a:p>
            <a:r>
              <a:rPr lang="en-US" dirty="0"/>
              <a:t>There are negative health effects to chlorination</a:t>
            </a:r>
          </a:p>
          <a:p>
            <a:r>
              <a:rPr lang="en-US" dirty="0"/>
              <a:t>Chlorine dosages should be kept as low as possible</a:t>
            </a:r>
          </a:p>
          <a:p>
            <a:r>
              <a:rPr lang="en-US" dirty="0"/>
              <a:t>Removal of dissolved organics is important to reduce disinfection byproduct formation</a:t>
            </a:r>
          </a:p>
          <a:p>
            <a:r>
              <a:rPr lang="en-US" dirty="0"/>
              <a:t>Time to investigate alternatives!</a:t>
            </a:r>
          </a:p>
          <a:p>
            <a:endParaRPr lang="en-US"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EPA requires a chlorine residual</a:t>
            </a:r>
          </a:p>
        </p:txBody>
      </p:sp>
      <p:sp>
        <p:nvSpPr>
          <p:cNvPr id="5" name="Content Placeholder 4"/>
          <p:cNvSpPr>
            <a:spLocks noGrp="1"/>
          </p:cNvSpPr>
          <p:nvPr>
            <p:ph idx="1"/>
          </p:nvPr>
        </p:nvSpPr>
        <p:spPr/>
        <p:txBody>
          <a:bodyPr/>
          <a:lstStyle/>
          <a:p>
            <a:r>
              <a:rPr lang="en-US" sz="2400" dirty="0"/>
              <a:t>Minimum free chlorine residual in a water distribution system should be 0.2 mg/L.</a:t>
            </a:r>
            <a:r>
              <a:rPr lang="en-US" sz="2400" baseline="30000" dirty="0"/>
              <a:t>1</a:t>
            </a:r>
          </a:p>
          <a:p>
            <a:r>
              <a:rPr lang="en-US" sz="2400" dirty="0"/>
              <a:t>For all systems using surface water or groundwater under the influence of surface water for supply, a detectable disinfectant residual must be maintained within the distribution system in at least 95% of the samples collected (or heterotrophic bacteria counts must be less than or equal to 500 </a:t>
            </a:r>
            <a:r>
              <a:rPr lang="en-US" sz="2400" dirty="0" err="1"/>
              <a:t>cfu</a:t>
            </a:r>
            <a:r>
              <a:rPr lang="en-US" sz="2400" dirty="0"/>
              <a:t>/ml as an equivalent) and at least </a:t>
            </a:r>
            <a:r>
              <a:rPr lang="en-US" sz="2400" b="1" dirty="0"/>
              <a:t>0.2 mg/L concentration of residual disinfectant </a:t>
            </a:r>
            <a:r>
              <a:rPr lang="en-US" sz="2400" dirty="0"/>
              <a:t>(free or combined) entering the distribution system must be maintained.</a:t>
            </a:r>
            <a:r>
              <a:rPr lang="en-US" sz="2400" baseline="30000" dirty="0"/>
              <a:t>2</a:t>
            </a:r>
            <a:r>
              <a:rPr lang="en-US" sz="2400" dirty="0"/>
              <a:t>  </a:t>
            </a:r>
          </a:p>
        </p:txBody>
      </p:sp>
      <p:sp>
        <p:nvSpPr>
          <p:cNvPr id="6" name="TextBox 5"/>
          <p:cNvSpPr txBox="1"/>
          <p:nvPr/>
        </p:nvSpPr>
        <p:spPr>
          <a:xfrm>
            <a:off x="793213" y="6044839"/>
            <a:ext cx="7733841" cy="646331"/>
          </a:xfrm>
          <a:prstGeom prst="rect">
            <a:avLst/>
          </a:prstGeom>
          <a:noFill/>
        </p:spPr>
        <p:txBody>
          <a:bodyPr wrap="square" rtlCol="0">
            <a:spAutoFit/>
          </a:bodyPr>
          <a:lstStyle/>
          <a:p>
            <a:r>
              <a:rPr lang="en-US" sz="1800" dirty="0"/>
              <a:t>1) </a:t>
            </a:r>
            <a:r>
              <a:rPr lang="en-US" sz="1800" dirty="0">
                <a:hlinkClick r:id="rId3"/>
              </a:rPr>
              <a:t>http://10statesstandards.com/waterstandards.html#4.3.3</a:t>
            </a:r>
            <a:r>
              <a:rPr lang="en-US" sz="1800" dirty="0"/>
              <a:t> </a:t>
            </a:r>
          </a:p>
          <a:p>
            <a:r>
              <a:rPr lang="en-US" sz="1800" dirty="0"/>
              <a:t>2) </a:t>
            </a:r>
            <a:r>
              <a:rPr lang="en-US" sz="1800" dirty="0">
                <a:hlinkClick r:id="rId4"/>
              </a:rPr>
              <a:t>http://www.epa.gov/ogwdw/disinfection/tcr/pdfs/issuepaper_effectiveness.pdf</a:t>
            </a:r>
            <a:endParaRPr lang="en-US" sz="1800" dirty="0"/>
          </a:p>
        </p:txBody>
      </p:sp>
      <p:sp>
        <p:nvSpPr>
          <p:cNvPr id="3" name="TextBox 2"/>
          <p:cNvSpPr txBox="1"/>
          <p:nvPr/>
        </p:nvSpPr>
        <p:spPr>
          <a:xfrm>
            <a:off x="1095767" y="5644729"/>
            <a:ext cx="5362365" cy="400110"/>
          </a:xfrm>
          <a:prstGeom prst="rect">
            <a:avLst/>
          </a:prstGeom>
          <a:noFill/>
        </p:spPr>
        <p:txBody>
          <a:bodyPr wrap="none" rtlCol="0">
            <a:spAutoFit/>
          </a:bodyPr>
          <a:lstStyle/>
          <a:p>
            <a:r>
              <a:rPr lang="en-US" sz="2000" dirty="0"/>
              <a:t>Chloramines are also known as combined chlorine</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Chorine isn’t always required </a:t>
            </a:r>
          </a:p>
        </p:txBody>
      </p:sp>
      <p:sp>
        <p:nvSpPr>
          <p:cNvPr id="3" name="Content Placeholder 2"/>
          <p:cNvSpPr>
            <a:spLocks noGrp="1"/>
          </p:cNvSpPr>
          <p:nvPr>
            <p:ph idx="1"/>
          </p:nvPr>
        </p:nvSpPr>
        <p:spPr/>
        <p:txBody>
          <a:bodyPr/>
          <a:lstStyle/>
          <a:p>
            <a:r>
              <a:rPr lang="en-US" dirty="0"/>
              <a:t>The European Union does not require disinfection.  Of the 15 original European Union member states, only Spain and Portugal require disinfection in distribution systems.</a:t>
            </a:r>
            <a:r>
              <a:rPr lang="en-US" baseline="30000" dirty="0"/>
              <a:t>1</a:t>
            </a:r>
            <a:r>
              <a:rPr lang="en-US" dirty="0"/>
              <a:t> </a:t>
            </a:r>
          </a:p>
          <a:p>
            <a:r>
              <a:rPr lang="en-US" dirty="0"/>
              <a:t>Amsterdam stopped chlorinating in 1983</a:t>
            </a:r>
          </a:p>
          <a:p>
            <a:r>
              <a:rPr lang="en-US" b="1" dirty="0"/>
              <a:t>Chlorine not required for groundwater!</a:t>
            </a:r>
          </a:p>
          <a:p>
            <a:endParaRPr lang="en-US" dirty="0"/>
          </a:p>
          <a:p>
            <a:endParaRPr lang="en-US" dirty="0"/>
          </a:p>
          <a:p>
            <a:endParaRPr lang="en-US" dirty="0"/>
          </a:p>
        </p:txBody>
      </p:sp>
      <p:sp>
        <p:nvSpPr>
          <p:cNvPr id="4" name="TextBox 3"/>
          <p:cNvSpPr txBox="1"/>
          <p:nvPr/>
        </p:nvSpPr>
        <p:spPr>
          <a:xfrm>
            <a:off x="793213" y="6044839"/>
            <a:ext cx="7733841" cy="369332"/>
          </a:xfrm>
          <a:prstGeom prst="rect">
            <a:avLst/>
          </a:prstGeom>
          <a:noFill/>
        </p:spPr>
        <p:txBody>
          <a:bodyPr wrap="square" rtlCol="0">
            <a:spAutoFit/>
          </a:bodyPr>
          <a:lstStyle/>
          <a:p>
            <a:r>
              <a:rPr lang="en-US" sz="1800" dirty="0"/>
              <a:t>1) </a:t>
            </a:r>
            <a:r>
              <a:rPr lang="en-US" sz="1800" dirty="0">
                <a:hlinkClick r:id="rId3"/>
              </a:rPr>
              <a:t>http://www.epa.gov/ogwdw/disinfection/tcr/pdfs/issuepaper_effectiveness.pdf</a:t>
            </a:r>
            <a:endParaRPr lang="en-US" sz="1800"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p:txBody>
          <a:bodyPr/>
          <a:lstStyle/>
          <a:p>
            <a:pPr lvl="0"/>
            <a:r>
              <a:rPr lang="en-US" dirty="0">
                <a:sym typeface="Calibri"/>
              </a:rPr>
              <a:t>Contamination on the way from the treatment plant to your house</a:t>
            </a:r>
          </a:p>
        </p:txBody>
      </p:sp>
      <p:sp>
        <p:nvSpPr>
          <p:cNvPr id="93" name="Shape 93"/>
          <p:cNvSpPr txBox="1">
            <a:spLocks noGrp="1"/>
          </p:cNvSpPr>
          <p:nvPr>
            <p:ph idx="1"/>
          </p:nvPr>
        </p:nvSpPr>
        <p:spPr>
          <a:xfrm>
            <a:off x="457200" y="1600200"/>
            <a:ext cx="5184774" cy="4525963"/>
          </a:xfrm>
        </p:spPr>
        <p:txBody>
          <a:bodyPr/>
          <a:lstStyle/>
          <a:p>
            <a:pPr lvl="0"/>
            <a:r>
              <a:rPr lang="en-US" sz="2800" dirty="0">
                <a:sym typeface="Calibri"/>
              </a:rPr>
              <a:t>Necessary conditions:</a:t>
            </a:r>
          </a:p>
          <a:p>
            <a:pPr lvl="1"/>
            <a:r>
              <a:rPr lang="en-US" sz="2400" dirty="0">
                <a:sym typeface="Calibri"/>
              </a:rPr>
              <a:t>Saturated contaminated soil</a:t>
            </a:r>
          </a:p>
          <a:p>
            <a:pPr lvl="1"/>
            <a:r>
              <a:rPr lang="en-US" sz="2400" dirty="0">
                <a:sym typeface="Calibri"/>
              </a:rPr>
              <a:t>Leaky Pipe</a:t>
            </a:r>
          </a:p>
          <a:p>
            <a:pPr lvl="1"/>
            <a:r>
              <a:rPr lang="en-US" sz="2400" dirty="0">
                <a:sym typeface="Calibri"/>
              </a:rPr>
              <a:t>Pressure outside pipe must exceed pressure inside pipe</a:t>
            </a:r>
          </a:p>
          <a:p>
            <a:pPr lvl="0"/>
            <a:r>
              <a:rPr lang="en-US" sz="2800" dirty="0">
                <a:sym typeface="Calibri"/>
              </a:rPr>
              <a:t>Potential Causes:</a:t>
            </a:r>
          </a:p>
          <a:p>
            <a:pPr lvl="1"/>
            <a:r>
              <a:rPr lang="en-US" sz="2400" dirty="0">
                <a:sym typeface="Calibri"/>
              </a:rPr>
              <a:t>Negative pressure transients</a:t>
            </a:r>
          </a:p>
          <a:p>
            <a:pPr lvl="1"/>
            <a:r>
              <a:rPr lang="en-US" sz="2400" dirty="0">
                <a:sym typeface="Calibri"/>
              </a:rPr>
              <a:t>Booster pumps</a:t>
            </a:r>
          </a:p>
        </p:txBody>
      </p:sp>
      <p:sp>
        <p:nvSpPr>
          <p:cNvPr id="94" name="Shape 94"/>
          <p:cNvSpPr txBox="1"/>
          <p:nvPr/>
        </p:nvSpPr>
        <p:spPr>
          <a:xfrm>
            <a:off x="307975" y="6172198"/>
            <a:ext cx="5333999"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HN" sz="1200" b="0" i="0" u="none" strike="noStrike" cap="none" baseline="0">
                <a:solidFill>
                  <a:schemeClr val="dk1"/>
                </a:solidFill>
                <a:latin typeface="Calibri"/>
                <a:ea typeface="Calibri"/>
                <a:cs typeface="Calibri"/>
                <a:sym typeface="Calibri"/>
              </a:rPr>
              <a:t>*Photo credits</a:t>
            </a:r>
          </a:p>
          <a:p>
            <a:pPr marL="0" marR="0" lvl="0" indent="0" algn="l" rtl="0">
              <a:spcBef>
                <a:spcPts val="0"/>
              </a:spcBef>
              <a:buSzPct val="25000"/>
              <a:buNone/>
            </a:pPr>
            <a:r>
              <a:rPr lang="es-HN" sz="1200" b="0" i="0" u="none" strike="noStrike" cap="none" baseline="0">
                <a:solidFill>
                  <a:schemeClr val="dk1"/>
                </a:solidFill>
                <a:latin typeface="Calibri"/>
                <a:ea typeface="Calibri"/>
                <a:cs typeface="Calibri"/>
                <a:sym typeface="Calibri"/>
              </a:rPr>
              <a:t>Top: </a:t>
            </a:r>
            <a:r>
              <a:rPr lang="es-HN" sz="1200" b="0" i="0" u="sng" strike="noStrike" cap="none" baseline="0">
                <a:solidFill>
                  <a:schemeClr val="hlink"/>
                </a:solidFill>
                <a:latin typeface="Calibri"/>
                <a:ea typeface="Calibri"/>
                <a:cs typeface="Calibri"/>
                <a:sym typeface="Calibri"/>
                <a:hlinkClick r:id="rId3"/>
              </a:rPr>
              <a:t>http://texas-slab-leak-repair.com/water_leak</a:t>
            </a:r>
            <a:r>
              <a:rPr lang="es-HN" sz="1200" b="0" i="0" u="none" strike="noStrike" cap="none" baseline="0">
                <a:solidFill>
                  <a:schemeClr val="dk1"/>
                </a:solidFill>
                <a:latin typeface="Calibri"/>
                <a:ea typeface="Calibri"/>
                <a:cs typeface="Calibri"/>
                <a:sym typeface="Calibri"/>
              </a:rPr>
              <a:t> </a:t>
            </a:r>
          </a:p>
          <a:p>
            <a:pPr marL="0" marR="0" lvl="0" indent="0" algn="l" rtl="0">
              <a:spcBef>
                <a:spcPts val="0"/>
              </a:spcBef>
              <a:buSzPct val="25000"/>
              <a:buNone/>
            </a:pPr>
            <a:r>
              <a:rPr lang="es-HN" sz="1200" b="0" i="0" u="none" strike="noStrike" cap="none" baseline="0">
                <a:solidFill>
                  <a:schemeClr val="dk1"/>
                </a:solidFill>
                <a:latin typeface="Calibri"/>
                <a:ea typeface="Calibri"/>
                <a:cs typeface="Calibri"/>
                <a:sym typeface="Calibri"/>
              </a:rPr>
              <a:t>Bottom: Emily Kumple</a:t>
            </a:r>
          </a:p>
        </p:txBody>
      </p:sp>
      <p:pic>
        <p:nvPicPr>
          <p:cNvPr id="95" name="Shape 95"/>
          <p:cNvPicPr preferRelativeResize="0"/>
          <p:nvPr/>
        </p:nvPicPr>
        <p:blipFill rotWithShape="1">
          <a:blip r:embed="rId4">
            <a:alphaModFix/>
          </a:blip>
          <a:srcRect t="-10400" b="10399"/>
          <a:stretch/>
        </p:blipFill>
        <p:spPr>
          <a:xfrm>
            <a:off x="7480453" y="1295400"/>
            <a:ext cx="1487889" cy="1865960"/>
          </a:xfrm>
          <a:prstGeom prst="rect">
            <a:avLst/>
          </a:prstGeom>
          <a:noFill/>
          <a:ln>
            <a:noFill/>
          </a:ln>
        </p:spPr>
      </p:pic>
      <p:sp>
        <p:nvSpPr>
          <p:cNvPr id="96" name="Shape 96"/>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97" name="Shape 97"/>
          <p:cNvSpPr/>
          <p:nvPr/>
        </p:nvSpPr>
        <p:spPr>
          <a:xfrm>
            <a:off x="307975" y="7937"/>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98" name="Shape 98"/>
          <p:cNvSpPr/>
          <p:nvPr/>
        </p:nvSpPr>
        <p:spPr>
          <a:xfrm>
            <a:off x="460375" y="160336"/>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pic>
        <p:nvPicPr>
          <p:cNvPr id="99" name="Shape 99"/>
          <p:cNvPicPr preferRelativeResize="0"/>
          <p:nvPr/>
        </p:nvPicPr>
        <p:blipFill rotWithShape="1">
          <a:blip r:embed="rId5">
            <a:alphaModFix/>
          </a:blip>
          <a:srcRect/>
          <a:stretch/>
        </p:blipFill>
        <p:spPr>
          <a:xfrm>
            <a:off x="6758543" y="3224352"/>
            <a:ext cx="2209799" cy="2947846"/>
          </a:xfrm>
          <a:prstGeom prst="rect">
            <a:avLst/>
          </a:prstGeom>
          <a:noFill/>
          <a:ln>
            <a:noFill/>
          </a:ln>
        </p:spPr>
      </p:pic>
      <p:sp>
        <p:nvSpPr>
          <p:cNvPr id="12" name="Rectangle 11"/>
          <p:cNvSpPr/>
          <p:nvPr/>
        </p:nvSpPr>
        <p:spPr>
          <a:xfrm>
            <a:off x="3922005" y="6334780"/>
            <a:ext cx="5221995" cy="523220"/>
          </a:xfrm>
          <a:prstGeom prst="rect">
            <a:avLst/>
          </a:prstGeom>
        </p:spPr>
        <p:txBody>
          <a:bodyPr wrap="square">
            <a:spAutoFit/>
          </a:bodyPr>
          <a:lstStyle/>
          <a:p>
            <a:pPr>
              <a:spcBef>
                <a:spcPts val="0"/>
              </a:spcBef>
            </a:pPr>
            <a:r>
              <a:rPr lang="it-IT" sz="1400" dirty="0">
                <a:latin typeface="Arial" charset="0"/>
              </a:rPr>
              <a:t>Alicia Peters</a:t>
            </a:r>
            <a:r>
              <a:rPr lang="it-IT" sz="1400" dirty="0"/>
              <a:t>, </a:t>
            </a:r>
            <a:r>
              <a:rPr lang="it-IT" sz="1400" dirty="0">
                <a:latin typeface="Arial" charset="0"/>
              </a:rPr>
              <a:t>David Gold</a:t>
            </a:r>
            <a:r>
              <a:rPr lang="it-IT" sz="1400" dirty="0"/>
              <a:t>, </a:t>
            </a:r>
            <a:r>
              <a:rPr lang="it-IT" sz="1400" dirty="0">
                <a:latin typeface="Arial" charset="0"/>
              </a:rPr>
              <a:t>Weier Chen, Lucia Garcia-Iturri Gallego. </a:t>
            </a:r>
            <a:r>
              <a:rPr lang="it-IT" sz="1400" dirty="0">
                <a:latin typeface="Arial" charset="0"/>
                <a:hlinkClick r:id="rId6"/>
              </a:rPr>
              <a:t>Distribution System Contamination Prevention</a:t>
            </a:r>
            <a:r>
              <a:rPr lang="it-IT" sz="1400" dirty="0">
                <a:latin typeface="Arial" charset="0"/>
              </a:rPr>
              <a:t>. 2014</a:t>
            </a:r>
          </a:p>
        </p:txBody>
      </p:sp>
    </p:spTree>
    <p:extLst>
      <p:ext uri="{BB962C8B-B14F-4D97-AF65-F5344CB8AC3E}">
        <p14:creationId xmlns:p14="http://schemas.microsoft.com/office/powerpoint/2010/main" val="219331987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p:txBody>
          <a:bodyPr/>
          <a:lstStyle/>
          <a:p>
            <a:pPr lvl="0"/>
            <a:r>
              <a:rPr lang="en-US" dirty="0">
                <a:sym typeface="Calibri"/>
              </a:rPr>
              <a:t>Flat terrain scenario for pipeline contamination</a:t>
            </a:r>
          </a:p>
        </p:txBody>
      </p:sp>
      <p:pic>
        <p:nvPicPr>
          <p:cNvPr id="119" name="Shape 119"/>
          <p:cNvPicPr preferRelativeResize="0"/>
          <p:nvPr/>
        </p:nvPicPr>
        <p:blipFill>
          <a:blip r:embed="rId3">
            <a:alphaModFix/>
          </a:blip>
          <a:stretch>
            <a:fillRect/>
          </a:stretch>
        </p:blipFill>
        <p:spPr>
          <a:xfrm>
            <a:off x="975200" y="1920625"/>
            <a:ext cx="7193599" cy="4193950"/>
          </a:xfrm>
          <a:prstGeom prst="rect">
            <a:avLst/>
          </a:prstGeom>
          <a:noFill/>
          <a:ln>
            <a:noFill/>
          </a:ln>
        </p:spPr>
      </p:pic>
      <p:pic>
        <p:nvPicPr>
          <p:cNvPr id="6" name="Shape 108"/>
          <p:cNvPicPr preferRelativeResize="0"/>
          <p:nvPr/>
        </p:nvPicPr>
        <p:blipFill>
          <a:blip r:embed="rId4">
            <a:alphaModFix/>
          </a:blip>
          <a:stretch>
            <a:fillRect/>
          </a:stretch>
        </p:blipFill>
        <p:spPr>
          <a:xfrm>
            <a:off x="2974409" y="1799066"/>
            <a:ext cx="2699279" cy="2024440"/>
          </a:xfrm>
          <a:prstGeom prst="rect">
            <a:avLst/>
          </a:prstGeom>
          <a:noFill/>
          <a:ln>
            <a:noFill/>
          </a:ln>
        </p:spPr>
      </p:pic>
      <p:sp>
        <p:nvSpPr>
          <p:cNvPr id="7" name="Rectangle 6"/>
          <p:cNvSpPr/>
          <p:nvPr/>
        </p:nvSpPr>
        <p:spPr>
          <a:xfrm>
            <a:off x="3922005" y="6334780"/>
            <a:ext cx="5221995" cy="523220"/>
          </a:xfrm>
          <a:prstGeom prst="rect">
            <a:avLst/>
          </a:prstGeom>
        </p:spPr>
        <p:txBody>
          <a:bodyPr wrap="square">
            <a:spAutoFit/>
          </a:bodyPr>
          <a:lstStyle/>
          <a:p>
            <a:pPr>
              <a:spcBef>
                <a:spcPts val="0"/>
              </a:spcBef>
            </a:pPr>
            <a:r>
              <a:rPr lang="it-IT" sz="1400" dirty="0">
                <a:latin typeface="Arial" charset="0"/>
              </a:rPr>
              <a:t>Alicia Peters</a:t>
            </a:r>
            <a:r>
              <a:rPr lang="it-IT" sz="1400" dirty="0"/>
              <a:t>, </a:t>
            </a:r>
            <a:r>
              <a:rPr lang="it-IT" sz="1400" dirty="0">
                <a:latin typeface="Arial" charset="0"/>
              </a:rPr>
              <a:t>David Gold</a:t>
            </a:r>
            <a:r>
              <a:rPr lang="it-IT" sz="1400" dirty="0"/>
              <a:t>, </a:t>
            </a:r>
            <a:r>
              <a:rPr lang="it-IT" sz="1400" dirty="0">
                <a:latin typeface="Arial" charset="0"/>
              </a:rPr>
              <a:t>Weier Chen, Lucia Garcia-Iturri Gallego. </a:t>
            </a:r>
            <a:r>
              <a:rPr lang="it-IT" sz="1400" dirty="0">
                <a:latin typeface="Arial" charset="0"/>
                <a:hlinkClick r:id="rId5"/>
              </a:rPr>
              <a:t>Distribution System Contamination Prevention</a:t>
            </a:r>
            <a:r>
              <a:rPr lang="it-IT" sz="1400" dirty="0">
                <a:latin typeface="Arial" charset="0"/>
              </a:rPr>
              <a:t>. 2014</a:t>
            </a:r>
          </a:p>
        </p:txBody>
      </p:sp>
    </p:spTree>
    <p:extLst>
      <p:ext uri="{BB962C8B-B14F-4D97-AF65-F5344CB8AC3E}">
        <p14:creationId xmlns:p14="http://schemas.microsoft.com/office/powerpoint/2010/main" val="127967878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p:txBody>
          <a:bodyPr/>
          <a:lstStyle/>
          <a:p>
            <a:pPr lvl="0"/>
            <a:r>
              <a:rPr lang="en-US">
                <a:sym typeface="Calibri"/>
              </a:rPr>
              <a:t>Recontamination is easy in hilly terrain with intermittent supply</a:t>
            </a:r>
          </a:p>
        </p:txBody>
      </p:sp>
      <p:pic>
        <p:nvPicPr>
          <p:cNvPr id="126" name="Shape 126"/>
          <p:cNvPicPr preferRelativeResize="0"/>
          <p:nvPr/>
        </p:nvPicPr>
        <p:blipFill rotWithShape="1">
          <a:blip r:embed="rId3">
            <a:alphaModFix/>
          </a:blip>
          <a:srcRect l="1516"/>
          <a:stretch/>
        </p:blipFill>
        <p:spPr>
          <a:xfrm>
            <a:off x="1640225" y="1542929"/>
            <a:ext cx="6266075" cy="4995049"/>
          </a:xfrm>
          <a:prstGeom prst="rect">
            <a:avLst/>
          </a:prstGeom>
          <a:noFill/>
          <a:ln>
            <a:noFill/>
          </a:ln>
        </p:spPr>
      </p:pic>
      <p:sp>
        <p:nvSpPr>
          <p:cNvPr id="7" name="Rectangle 6"/>
          <p:cNvSpPr/>
          <p:nvPr/>
        </p:nvSpPr>
        <p:spPr>
          <a:xfrm>
            <a:off x="3933022" y="6345795"/>
            <a:ext cx="5221995" cy="523220"/>
          </a:xfrm>
          <a:prstGeom prst="rect">
            <a:avLst/>
          </a:prstGeom>
        </p:spPr>
        <p:txBody>
          <a:bodyPr wrap="square">
            <a:spAutoFit/>
          </a:bodyPr>
          <a:lstStyle/>
          <a:p>
            <a:pPr>
              <a:spcBef>
                <a:spcPts val="0"/>
              </a:spcBef>
            </a:pPr>
            <a:r>
              <a:rPr lang="it-IT" sz="1400" dirty="0">
                <a:latin typeface="Arial" charset="0"/>
              </a:rPr>
              <a:t>Alicia Peters</a:t>
            </a:r>
            <a:r>
              <a:rPr lang="it-IT" sz="1400" dirty="0"/>
              <a:t>, </a:t>
            </a:r>
            <a:r>
              <a:rPr lang="it-IT" sz="1400" dirty="0">
                <a:latin typeface="Arial" charset="0"/>
              </a:rPr>
              <a:t>David Gold</a:t>
            </a:r>
            <a:r>
              <a:rPr lang="it-IT" sz="1400" dirty="0"/>
              <a:t>, </a:t>
            </a:r>
            <a:r>
              <a:rPr lang="it-IT" sz="1400" dirty="0">
                <a:latin typeface="Arial" charset="0"/>
              </a:rPr>
              <a:t>Weier Chen, Lucia Garcia-Iturri Gallego. </a:t>
            </a:r>
            <a:r>
              <a:rPr lang="it-IT" sz="1400" dirty="0">
                <a:latin typeface="Arial" charset="0"/>
                <a:hlinkClick r:id="rId4"/>
              </a:rPr>
              <a:t>Distribution System Contamination Prevention</a:t>
            </a:r>
            <a:r>
              <a:rPr lang="it-IT" sz="1400" dirty="0">
                <a:latin typeface="Arial" charset="0"/>
              </a:rPr>
              <a:t>. 2014</a:t>
            </a:r>
          </a:p>
        </p:txBody>
      </p:sp>
      <p:pic>
        <p:nvPicPr>
          <p:cNvPr id="360450" name="Picture 2" descr="Image result for valve image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6200000">
            <a:off x="2023742" y="2852469"/>
            <a:ext cx="520540" cy="393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15224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60450"/>
                                        </p:tgtEl>
                                        <p:attrNameLst>
                                          <p:attrName>style.visibility</p:attrName>
                                        </p:attrNameLst>
                                      </p:cBhvr>
                                      <p:to>
                                        <p:strVal val="visible"/>
                                      </p:to>
                                    </p:set>
                                    <p:anim calcmode="lin" valueType="num">
                                      <p:cBhvr additive="base">
                                        <p:cTn id="7" dur="500" fill="hold"/>
                                        <p:tgtEl>
                                          <p:spTgt spid="360450"/>
                                        </p:tgtEl>
                                        <p:attrNameLst>
                                          <p:attrName>ppt_x</p:attrName>
                                        </p:attrNameLst>
                                      </p:cBhvr>
                                      <p:tavLst>
                                        <p:tav tm="0">
                                          <p:val>
                                            <p:strVal val="0-#ppt_w/2"/>
                                          </p:val>
                                        </p:tav>
                                        <p:tav tm="100000">
                                          <p:val>
                                            <p:strVal val="#ppt_x"/>
                                          </p:val>
                                        </p:tav>
                                      </p:tavLst>
                                    </p:anim>
                                    <p:anim calcmode="lin" valueType="num">
                                      <p:cBhvr additive="base">
                                        <p:cTn id="8" dur="500" fill="hold"/>
                                        <p:tgtEl>
                                          <p:spTgt spid="3604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323.9595"/>
  <p:tag name="ORIGINALWIDTH" val="1930.259"/>
  <p:tag name="LATEXADDIN" val="\documentclass{article}&#10;\usepackage{amsmath}&#10;\usepackage{xcolor}&#10;\pagestyle{empty}&#10;\begin{document}&#10;&#10;\definecolor{Monred}{RGB}{172,0,0}&#10;&#10;$$pC^\ast = \frac{C_{Cl}^{0.85} \cdot t_{contact}}{0.2828 \left( pH^{2.69} \right) &#10;\left( 0.933^{\left( T - 5 \right)} \right)}$$&#10;&#10;&#10;\end{document}"/>
  <p:tag name="IGUANATEXSIZE" val="20"/>
  <p:tag name="IGUANATEXCURSOR" val="137"/>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323.9595"/>
  <p:tag name="ORIGINALWIDTH" val="1930.259"/>
  <p:tag name="LATEXADDIN" val="\documentclass{article}&#10;\usepackage{amsmath}&#10;\usepackage{xcolor}&#10;\pagestyle{empty}&#10;\begin{document}&#10;&#10;\definecolor{Monred}{RGB}{172,0,0}&#10;&#10;$$pC^\ast = \frac{C_{Cl}^{0.85} \cdot t_{contact}}{0.2828 \left( pH^{2.69} \right) &#10;\left( 0.933^{\left( T - 5 \right)} \right)}$$&#10;&#10;&#10;\end{document}"/>
  <p:tag name="IGUANATEXSIZE" val="20"/>
  <p:tag name="IGUANATEXCURSOR" val="137"/>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224.222"/>
  <p:tag name="ORIGINALWIDTH" val="3054.368"/>
  <p:tag name="LATEXADDIN" val="\documentclass{article}&#10;\usepackage{amsmath}&#10;\usepackage{xcolor}&#10;\pagestyle{empty}&#10;\begin{document}&#10;&#10;\definecolor{Monred}{RGB}{172,0,0}&#10;&#10;$$C_{Cl} \cdot t_{contact} = 0.2828 \left( pH^{2.69} \right)&#10;\left( C_{Cl}^{0.15} \right) &#10;\left( 0.933^{\left( T - 5 \right)} \right) pC^\ast$$&#10;&#10;&#10;\end{document}"/>
  <p:tag name="IGUANATEXSIZE" val="20"/>
  <p:tag name="IGUANATEXCURSOR" val="281"/>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224.222"/>
  <p:tag name="ORIGINALWIDTH" val="2842.145"/>
  <p:tag name="LATEXADDIN" val="\documentclass{article}&#10;\usepackage{amsmath}&#10;\usepackage{xcolor}&#10;\pagestyle{empty}&#10;\begin{document}&#10;&#10;\definecolor{Monred}{RGB}{172,0,0}&#10;&#10;&#10;$$t_{contact} = 0.2828 \left( pH^{2.69} \right)&#10;\left( C_{Cl}^{- 0.85} \right)&#10;\left( 0.933^{\left( T - 5 \right)} \right) pC^\ast$$&#10;&#10;\end{document}"/>
  <p:tag name="IGUANATEXSIZE" val="20"/>
  <p:tag name="IGUANATEXCURSOR" val="270"/>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323.9595"/>
  <p:tag name="ORIGINALWIDTH" val="1930.259"/>
  <p:tag name="LATEXADDIN" val="\documentclass{article}&#10;\usepackage{amsmath}&#10;\usepackage{xcolor}&#10;\pagestyle{empty}&#10;\begin{document}&#10;&#10;\definecolor{Monred}{RGB}{172,0,0}&#10;&#10;$$pC^\ast = \frac{C_{Cl}^{0.85} \cdot t_{contact}}{0.2828 \left( pH^{2.69} \right) &#10;\left( 0.933^{\left( T - 5 \right)} \right)}$$&#10;&#10;&#10;\end{document}"/>
  <p:tag name="IGUANATEXSIZE" val="20"/>
  <p:tag name="IGUANATEXCURSOR" val="137"/>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319.4601"/>
  <p:tag name="ORIGINALWIDTH" val="1508.811"/>
  <p:tag name="LATEXADDIN" val="\documentclass{article}&#10;\usepackage{amsmath}&#10;\usepackage{xcolor}&#10;\pagestyle{empty}&#10;\begin{document}&#10;&#10;\definecolor{Monred}{RGB}{172,0,0}&#10;&#10;$$\frac{1}{14,990 \frac{0.15}{312,640,961}} = 139,044$$&#10;&#10;&#10;\end{document}"/>
  <p:tag name="IGUANATEXSIZE" val="20"/>
  <p:tag name="IGUANATEXCURSOR" val="192"/>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SWOT 2021">
  <a:themeElements>
    <a:clrScheme name="present colors">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WOT 2021" id="{306B4164-DC53-4581-8FA2-40B7F9389F30}" vid="{98F8E750-724B-47D5-9A8C-6ABDA1DBFED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31444</TotalTime>
  <Words>3444</Words>
  <Application>Microsoft Office PowerPoint</Application>
  <PresentationFormat>Widescreen</PresentationFormat>
  <Paragraphs>403</Paragraphs>
  <Slides>40</Slides>
  <Notes>33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4</vt:i4>
      </vt:variant>
      <vt:variant>
        <vt:lpstr>Slide Titles</vt:lpstr>
      </vt:variant>
      <vt:variant>
        <vt:i4>40</vt:i4>
      </vt:variant>
    </vt:vector>
  </HeadingPairs>
  <TitlesOfParts>
    <vt:vector size="54" baseType="lpstr">
      <vt:lpstr>Arial</vt:lpstr>
      <vt:lpstr>Book Antiqua</vt:lpstr>
      <vt:lpstr>Calibri</vt:lpstr>
      <vt:lpstr>Candara</vt:lpstr>
      <vt:lpstr>Monotype Sorts</vt:lpstr>
      <vt:lpstr>Symbol</vt:lpstr>
      <vt:lpstr>Times New Roman</vt:lpstr>
      <vt:lpstr>Verdana</vt:lpstr>
      <vt:lpstr>Wingdings</vt:lpstr>
      <vt:lpstr>SWOT 2021</vt:lpstr>
      <vt:lpstr>Chart</vt:lpstr>
      <vt:lpstr>Equation</vt:lpstr>
      <vt:lpstr>Mathcad</vt:lpstr>
      <vt:lpstr>Worksheet</vt:lpstr>
      <vt:lpstr>Disinfection</vt:lpstr>
      <vt:lpstr>The Case for Chlorine</vt:lpstr>
      <vt:lpstr>Chlorine Based Disinfectants</vt:lpstr>
      <vt:lpstr>Chlorine is highly reactive</vt:lpstr>
      <vt:lpstr>The EPA requires a chlorine residual</vt:lpstr>
      <vt:lpstr>Chorine isn’t always required </vt:lpstr>
      <vt:lpstr>Contamination on the way from the treatment plant to your house</vt:lpstr>
      <vt:lpstr>Flat terrain scenario for pipeline contamination</vt:lpstr>
      <vt:lpstr>Recontamination is easy in hilly terrain with intermittent supply</vt:lpstr>
      <vt:lpstr>Cross Contamination is </vt:lpstr>
      <vt:lpstr>Why is a Residual Required? Why is Chlorine the only option?</vt:lpstr>
      <vt:lpstr>Chlorine is assumed to protect against recontamination</vt:lpstr>
      <vt:lpstr>Chlorine Demand vs. Total Organic Carbon</vt:lpstr>
      <vt:lpstr>Chlorine Protection against Recontamination?</vt:lpstr>
      <vt:lpstr>How much organic matter could be treated by residual Cl2?</vt:lpstr>
      <vt:lpstr>Inactivation of Shielded Pathogens</vt:lpstr>
      <vt:lpstr>Cell Associated virus was inside fetal rhesus kidney derived cells</vt:lpstr>
      <vt:lpstr>Embedded virus particles are protected from chlorine</vt:lpstr>
      <vt:lpstr>Scales of the Embedded Virus</vt:lpstr>
      <vt:lpstr>Mass Transport and Chlorine Protection</vt:lpstr>
      <vt:lpstr>Larger particle aggregates provide long term protection from chlorine</vt:lpstr>
      <vt:lpstr>Two towns</vt:lpstr>
      <vt:lpstr>Flocculation/Sedimentation, Filtration, and Chlorine saves lives…</vt:lpstr>
      <vt:lpstr>Chlorine demand is positively correlated with turbidity</vt:lpstr>
      <vt:lpstr>Turbidity and Chlorine</vt:lpstr>
      <vt:lpstr>Chlorine Sources</vt:lpstr>
      <vt:lpstr>How much Clorox should you add to a 5 gallon bucket or a 1L bottle?</vt:lpstr>
      <vt:lpstr>Calcium hypochlorite is cheaper to transport</vt:lpstr>
      <vt:lpstr>Chlorine Reactions</vt:lpstr>
      <vt:lpstr>Chlorine and pH</vt:lpstr>
      <vt:lpstr>EPA Pathogen Inactivation Requirements</vt:lpstr>
      <vt:lpstr>EPA Credits for Giardia Inactivation</vt:lpstr>
      <vt:lpstr>EPA Disinfection CT Credits</vt:lpstr>
      <vt:lpstr>CT equation for Giardia</vt:lpstr>
      <vt:lpstr>Disinfection Byproducts</vt:lpstr>
      <vt:lpstr>Dark side of chlorine</vt:lpstr>
      <vt:lpstr>Tastes and Odors: Taste Thresholds</vt:lpstr>
      <vt:lpstr>Getting the Right Dose: WHO on Chlorination</vt:lpstr>
      <vt:lpstr>Conclusions</vt:lpstr>
      <vt:lpstr>Confusions</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Chlorination</dc:title>
  <dc:creator>Monroe Weber-Shirk</dc:creator>
  <cp:lastModifiedBy>Monroe Weber-Shirk</cp:lastModifiedBy>
  <cp:revision>412</cp:revision>
  <dcterms:created xsi:type="dcterms:W3CDTF">2004-03-17T13:12:54Z</dcterms:created>
  <dcterms:modified xsi:type="dcterms:W3CDTF">2020-10-24T13:34:44Z</dcterms:modified>
</cp:coreProperties>
</file>