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1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15.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6.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7.xml" ContentType="application/vnd.openxmlformats-officedocument.presentationml.notesSlide+xml"/>
  <Override PartName="/ppt/tags/tag116.xml" ContentType="application/vnd.openxmlformats-officedocument.presentationml.tags+xml"/>
  <Override PartName="/ppt/notesSlides/notesSlide1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9.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1"/>
  </p:notesMasterIdLst>
  <p:handoutMasterIdLst>
    <p:handoutMasterId r:id="rId42"/>
  </p:handoutMasterIdLst>
  <p:sldIdLst>
    <p:sldId id="289" r:id="rId2"/>
    <p:sldId id="307" r:id="rId3"/>
    <p:sldId id="257" r:id="rId4"/>
    <p:sldId id="444" r:id="rId5"/>
    <p:sldId id="424" r:id="rId6"/>
    <p:sldId id="425" r:id="rId7"/>
    <p:sldId id="347" r:id="rId8"/>
    <p:sldId id="427" r:id="rId9"/>
    <p:sldId id="440" r:id="rId10"/>
    <p:sldId id="446" r:id="rId11"/>
    <p:sldId id="447" r:id="rId12"/>
    <p:sldId id="341" r:id="rId13"/>
    <p:sldId id="429" r:id="rId14"/>
    <p:sldId id="433" r:id="rId15"/>
    <p:sldId id="434" r:id="rId16"/>
    <p:sldId id="435" r:id="rId17"/>
    <p:sldId id="436" r:id="rId18"/>
    <p:sldId id="439" r:id="rId19"/>
    <p:sldId id="437" r:id="rId20"/>
    <p:sldId id="445" r:id="rId21"/>
    <p:sldId id="441" r:id="rId22"/>
    <p:sldId id="442" r:id="rId23"/>
    <p:sldId id="443" r:id="rId24"/>
    <p:sldId id="426" r:id="rId25"/>
    <p:sldId id="312" r:id="rId26"/>
    <p:sldId id="330" r:id="rId27"/>
    <p:sldId id="343" r:id="rId28"/>
    <p:sldId id="331" r:id="rId29"/>
    <p:sldId id="344" r:id="rId30"/>
    <p:sldId id="345" r:id="rId31"/>
    <p:sldId id="346" r:id="rId32"/>
    <p:sldId id="428" r:id="rId33"/>
    <p:sldId id="356" r:id="rId34"/>
    <p:sldId id="290" r:id="rId35"/>
    <p:sldId id="357" r:id="rId36"/>
    <p:sldId id="407" r:id="rId37"/>
    <p:sldId id="421" r:id="rId38"/>
    <p:sldId id="383" r:id="rId39"/>
    <p:sldId id="413" r:id="rId40"/>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4216" autoAdjust="0"/>
  </p:normalViewPr>
  <p:slideViewPr>
    <p:cSldViewPr>
      <p:cViewPr varScale="1">
        <p:scale>
          <a:sx n="106" d="100"/>
          <a:sy n="106" d="100"/>
        </p:scale>
        <p:origin x="594"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wmf"/><Relationship Id="rId1" Type="http://schemas.openxmlformats.org/officeDocument/2006/relationships/image" Target="../media/image1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10/24/2020</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a:t>CEE 4540: Sustainable Municipal Drinking Water Treatment</a:t>
            </a:r>
          </a:p>
          <a:p>
            <a:r>
              <a:rPr lang="en-US" dirty="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xfrm>
            <a:off x="457200" y="720725"/>
            <a:ext cx="6400800" cy="3600450"/>
          </a:xfrm>
          <a:ln/>
        </p:spPr>
      </p:sp>
      <p:sp>
        <p:nvSpPr>
          <p:cNvPr id="68612"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457200" y="720725"/>
            <a:ext cx="6400800" cy="3600450"/>
          </a:xfrm>
          <a:ln/>
        </p:spPr>
      </p:sp>
      <p:sp>
        <p:nvSpPr>
          <p:cNvPr id="155651" name="Rectangle 3"/>
          <p:cNvSpPr>
            <a:spLocks noGrp="1" noChangeArrowheads="1"/>
          </p:cNvSpPr>
          <p:nvPr>
            <p:ph type="body" idx="1"/>
          </p:nvPr>
        </p:nvSpPr>
        <p:spPr/>
        <p:txBody>
          <a:bodyPr/>
          <a:lstStyle/>
          <a:p>
            <a:r>
              <a:rPr lang="en-US" dirty="0"/>
              <a:t>Draw manifold in lake picture</a:t>
            </a:r>
          </a:p>
          <a:p>
            <a:r>
              <a:rPr lang="en-US" dirty="0"/>
              <a:t>Define </a:t>
            </a:r>
            <a:r>
              <a:rPr lang="en-US" dirty="0" err="1"/>
              <a:t>Pi.Q</a:t>
            </a:r>
            <a:r>
              <a:rPr lang="en-US" dirty="0"/>
              <a:t>= Qp1/</a:t>
            </a:r>
            <a:r>
              <a:rPr lang="en-US" dirty="0" err="1"/>
              <a:t>Qpn</a:t>
            </a:r>
            <a:endParaRPr lang="en-US" dirty="0"/>
          </a:p>
          <a:p>
            <a:r>
              <a:rPr lang="en-US" dirty="0"/>
              <a:t>Define H average (=vjet^2/2g) and </a:t>
            </a:r>
            <a:r>
              <a:rPr lang="en-US" dirty="0">
                <a:latin typeface="Symbol" panose="05050102010706020507" pitchFamily="18" charset="2"/>
              </a:rPr>
              <a:t>D</a:t>
            </a:r>
            <a:r>
              <a:rPr lang="en-US" dirty="0"/>
              <a:t>H (vpipe^2/2g) showing manometers</a:t>
            </a:r>
          </a:p>
          <a:p>
            <a:r>
              <a:rPr lang="en-US" dirty="0"/>
              <a:t>Note that shape of inlet (pitot tube) matters</a:t>
            </a:r>
          </a:p>
          <a:p>
            <a:r>
              <a:rPr lang="en-US" dirty="0">
                <a:latin typeface="Symbol" panose="05050102010706020507" pitchFamily="18" charset="2"/>
              </a:rPr>
              <a:t>D</a:t>
            </a:r>
            <a:r>
              <a:rPr lang="en-US" dirty="0"/>
              <a:t>H proportional to 1/A^2 (from orifice </a:t>
            </a:r>
            <a:r>
              <a:rPr lang="en-US" dirty="0" err="1"/>
              <a:t>eq</a:t>
            </a:r>
            <a:r>
              <a:rPr lang="en-US" dirty="0"/>
              <a:t>)</a:t>
            </a:r>
          </a:p>
          <a:p>
            <a:r>
              <a:rPr lang="en-US" dirty="0"/>
              <a:t>How do you get </a:t>
            </a:r>
            <a:r>
              <a:rPr lang="en-US" dirty="0" err="1"/>
              <a:t>Pi.Q</a:t>
            </a:r>
            <a:r>
              <a:rPr lang="en-US" dirty="0"/>
              <a:t> = 1?</a:t>
            </a:r>
          </a:p>
          <a:p>
            <a:r>
              <a:rPr lang="en-US" dirty="0"/>
              <a:t>H average &gt; </a:t>
            </a:r>
            <a:r>
              <a:rPr lang="en-US" dirty="0">
                <a:latin typeface="Symbol" panose="05050102010706020507" pitchFamily="18" charset="2"/>
              </a:rPr>
              <a:t>D</a:t>
            </a:r>
            <a:r>
              <a:rPr lang="en-US" dirty="0"/>
              <a:t>H</a:t>
            </a:r>
          </a:p>
          <a:p>
            <a:r>
              <a:rPr lang="en-US" dirty="0" err="1"/>
              <a:t>Ajet</a:t>
            </a:r>
            <a:r>
              <a:rPr lang="en-US" dirty="0"/>
              <a:t>&lt;</a:t>
            </a:r>
            <a:r>
              <a:rPr lang="en-US" dirty="0" err="1"/>
              <a:t>Apipe</a:t>
            </a:r>
            <a:endParaRPr lang="en-US" dirty="0"/>
          </a:p>
          <a:p>
            <a:endParaRPr lang="en-US" dirty="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457200" y="720725"/>
            <a:ext cx="6400800" cy="3600450"/>
          </a:xfrm>
          <a:ln/>
        </p:spPr>
      </p:sp>
      <p:sp>
        <p:nvSpPr>
          <p:cNvPr id="178179" name="Rectangle 3"/>
          <p:cNvSpPr>
            <a:spLocks noGrp="1" noChangeArrowheads="1"/>
          </p:cNvSpPr>
          <p:nvPr>
            <p:ph type="body" idx="1"/>
          </p:nvPr>
        </p:nvSpPr>
        <p:spPr/>
        <p:txBody>
          <a:bodyPr/>
          <a:lstStyle/>
          <a:p>
            <a:r>
              <a:rPr lang="en-US" dirty="0">
                <a:latin typeface="Arial" pitchFamily="34" charset="0"/>
              </a:rPr>
              <a:t>Change in piezometric head is the same for both routes!</a:t>
            </a:r>
          </a:p>
          <a:p>
            <a:r>
              <a:rPr lang="en-US" dirty="0">
                <a:latin typeface="Arial" pitchFamily="34" charset="0"/>
              </a:rPr>
              <a:t>The</a:t>
            </a:r>
            <a:r>
              <a:rPr lang="en-US" baseline="0" dirty="0">
                <a:latin typeface="Arial" pitchFamily="34" charset="0"/>
              </a:rPr>
              <a:t> loss coefficient is different and that means that the flows will be different too.</a:t>
            </a:r>
          </a:p>
          <a:p>
            <a:endParaRPr lang="en-US" baseline="0" dirty="0">
              <a:latin typeface="Arial" pitchFamily="34" charset="0"/>
            </a:endParaRPr>
          </a:p>
          <a:p>
            <a:r>
              <a:rPr lang="en-US" baseline="0" dirty="0">
                <a:latin typeface="Arial" pitchFamily="34" charset="0"/>
              </a:rPr>
              <a:t>This is missing the effect of pressure recovery</a:t>
            </a:r>
          </a:p>
          <a:p>
            <a:r>
              <a:rPr lang="en-US" baseline="0" dirty="0">
                <a:latin typeface="Arial" pitchFamily="34" charset="0"/>
              </a:rPr>
              <a:t>Need a method to specify </a:t>
            </a:r>
            <a:endParaRPr lang="en-US" dirty="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Suppose I</a:t>
            </a:r>
            <a:r>
              <a:rPr lang="en-US" baseline="0" dirty="0"/>
              <a:t> am wiling to use 5 cm of head loss in the orifices. And I want first over last to be 85%. How do I find the size of the pipe?</a:t>
            </a:r>
          </a:p>
          <a:p>
            <a:r>
              <a:rPr lang="en-US" baseline="0" dirty="0"/>
              <a:t>Use v=root(2gh) to get the constricted velocity in the port.</a:t>
            </a:r>
          </a:p>
          <a:p>
            <a:r>
              <a:rPr lang="en-US" baseline="0" dirty="0"/>
              <a:t>Then solve for manifold velocity</a:t>
            </a:r>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19</a:t>
            </a:fld>
            <a:endParaRPr lang="en-US"/>
          </a:p>
        </p:txBody>
      </p:sp>
    </p:spTree>
    <p:extLst>
      <p:ext uri="{BB962C8B-B14F-4D97-AF65-F5344CB8AC3E}">
        <p14:creationId xmlns:p14="http://schemas.microsoft.com/office/powerpoint/2010/main" val="2935742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22</a:t>
            </a:fld>
            <a:endParaRPr lang="en-US"/>
          </a:p>
        </p:txBody>
      </p:sp>
    </p:spTree>
    <p:extLst>
      <p:ext uri="{BB962C8B-B14F-4D97-AF65-F5344CB8AC3E}">
        <p14:creationId xmlns:p14="http://schemas.microsoft.com/office/powerpoint/2010/main" val="24328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24</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25</a:t>
            </a:fld>
            <a:endParaRPr lang="en-US"/>
          </a:p>
        </p:txBody>
      </p:sp>
      <p:sp>
        <p:nvSpPr>
          <p:cNvPr id="107523" name="Rectangle 2"/>
          <p:cNvSpPr>
            <a:spLocks noGrp="1" noRot="1" noChangeAspect="1" noChangeArrowheads="1" noTextEdit="1"/>
          </p:cNvSpPr>
          <p:nvPr>
            <p:ph type="sldImg"/>
          </p:nvPr>
        </p:nvSpPr>
        <p:spPr>
          <a:xfrm>
            <a:off x="457200" y="720725"/>
            <a:ext cx="6400800" cy="3600450"/>
          </a:xfrm>
          <a:ln/>
        </p:spPr>
      </p:sp>
      <p:sp>
        <p:nvSpPr>
          <p:cNvPr id="107524"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26</a:t>
            </a:fld>
            <a:endParaRPr lang="en-US"/>
          </a:p>
        </p:txBody>
      </p:sp>
      <p:sp>
        <p:nvSpPr>
          <p:cNvPr id="125955" name="Rectangle 2"/>
          <p:cNvSpPr>
            <a:spLocks noGrp="1" noRot="1" noChangeAspect="1" noChangeArrowheads="1" noTextEdit="1"/>
          </p:cNvSpPr>
          <p:nvPr>
            <p:ph type="sldImg"/>
          </p:nvPr>
        </p:nvSpPr>
        <p:spPr>
          <a:xfrm>
            <a:off x="457200" y="720725"/>
            <a:ext cx="6400800" cy="3600450"/>
          </a:xfrm>
          <a:ln/>
        </p:spPr>
      </p:sp>
      <p:sp>
        <p:nvSpPr>
          <p:cNvPr id="125956" name="Rectangle 3"/>
          <p:cNvSpPr>
            <a:spLocks noGrp="1" noChangeArrowheads="1"/>
          </p:cNvSpPr>
          <p:nvPr>
            <p:ph type="body" idx="1"/>
          </p:nvPr>
        </p:nvSpPr>
        <p:spPr/>
        <p:txBody>
          <a:bodyPr/>
          <a:lstStyle/>
          <a:p>
            <a:pPr eaLnBrk="1" hangingPunct="1"/>
            <a:r>
              <a:rPr lang="en-US" dirty="0">
                <a:latin typeface="Arial" pitchFamily="34" charset="0"/>
              </a:rPr>
              <a:t>Which port has the highest flow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457200" y="720725"/>
            <a:ext cx="6400800" cy="3600450"/>
          </a:xfrm>
          <a:ln/>
        </p:spPr>
      </p:sp>
      <p:sp>
        <p:nvSpPr>
          <p:cNvPr id="159747"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28</a:t>
            </a:fld>
            <a:endParaRPr lang="en-US"/>
          </a:p>
        </p:txBody>
      </p:sp>
      <p:sp>
        <p:nvSpPr>
          <p:cNvPr id="126979" name="Rectangle 2"/>
          <p:cNvSpPr>
            <a:spLocks noGrp="1" noRot="1" noChangeAspect="1" noChangeArrowheads="1" noTextEdit="1"/>
          </p:cNvSpPr>
          <p:nvPr>
            <p:ph type="sldImg"/>
          </p:nvPr>
        </p:nvSpPr>
        <p:spPr>
          <a:xfrm>
            <a:off x="457200" y="720725"/>
            <a:ext cx="6400800" cy="3600450"/>
          </a:xfrm>
          <a:ln/>
        </p:spPr>
      </p:sp>
      <p:sp>
        <p:nvSpPr>
          <p:cNvPr id="126980"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457200" y="720725"/>
            <a:ext cx="6400800" cy="3600450"/>
          </a:xfrm>
          <a:ln/>
        </p:spPr>
      </p:sp>
      <p:sp>
        <p:nvSpPr>
          <p:cNvPr id="161795"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457200" y="720725"/>
            <a:ext cx="6400800" cy="3600450"/>
          </a:xfrm>
          <a:ln/>
        </p:spPr>
      </p:sp>
      <p:sp>
        <p:nvSpPr>
          <p:cNvPr id="73731" name="Notes Placeholder 2"/>
          <p:cNvSpPr>
            <a:spLocks noGrp="1"/>
          </p:cNvSpPr>
          <p:nvPr>
            <p:ph type="body" idx="1"/>
          </p:nvPr>
        </p:nvSpPr>
        <p:spPr/>
        <p:txBody>
          <a:bodyPr/>
          <a:lstStyle/>
          <a:p>
            <a:pPr eaLnBrk="1" hangingPunct="1"/>
            <a:endParaRPr lang="en-US">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457200" y="720725"/>
            <a:ext cx="6400800" cy="3600450"/>
          </a:xfrm>
          <a:ln/>
        </p:spPr>
      </p:sp>
      <p:sp>
        <p:nvSpPr>
          <p:cNvPr id="167939"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457200" y="720725"/>
            <a:ext cx="6400800" cy="3600450"/>
          </a:xfrm>
          <a:ln/>
        </p:spPr>
      </p:sp>
      <p:sp>
        <p:nvSpPr>
          <p:cNvPr id="171011"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457200" y="720725"/>
            <a:ext cx="6400800" cy="3600450"/>
          </a:xfrm>
          <a:ln/>
        </p:spPr>
      </p:sp>
      <p:sp>
        <p:nvSpPr>
          <p:cNvPr id="198659"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34</a:t>
            </a:fld>
            <a:endParaRPr lang="en-US"/>
          </a:p>
        </p:txBody>
      </p:sp>
      <p:sp>
        <p:nvSpPr>
          <p:cNvPr id="71683" name="Rectangle 2"/>
          <p:cNvSpPr>
            <a:spLocks noGrp="1" noRot="1" noChangeAspect="1" noChangeArrowheads="1" noTextEdit="1"/>
          </p:cNvSpPr>
          <p:nvPr>
            <p:ph type="sldImg"/>
          </p:nvPr>
        </p:nvSpPr>
        <p:spPr>
          <a:xfrm>
            <a:off x="458788" y="720725"/>
            <a:ext cx="6400800" cy="3600450"/>
          </a:xfrm>
          <a:ln/>
        </p:spPr>
      </p:sp>
      <p:sp>
        <p:nvSpPr>
          <p:cNvPr id="71684" name="Rectangle 3"/>
          <p:cNvSpPr>
            <a:spLocks noGrp="1" noChangeArrowheads="1"/>
          </p:cNvSpPr>
          <p:nvPr>
            <p:ph type="body" idx="1"/>
          </p:nvPr>
        </p:nvSpPr>
        <p:spPr/>
        <p:txBody>
          <a:bodyPr/>
          <a:lstStyle/>
          <a:p>
            <a:pPr eaLnBrk="1" hangingPunct="1"/>
            <a:r>
              <a:rPr lang="en-US">
                <a:latin typeface="Arial" pitchFamily="34" charset="0"/>
              </a:rPr>
              <a:t>Water Treatment Plant Design 4</a:t>
            </a:r>
            <a:r>
              <a:rPr lang="en-US" baseline="30000">
                <a:latin typeface="Arial" pitchFamily="34" charset="0"/>
              </a:rPr>
              <a:t>th</a:t>
            </a:r>
            <a:r>
              <a:rPr lang="en-US">
                <a:latin typeface="Arial" pitchFamily="34" charset="0"/>
              </a:rPr>
              <a:t> edition page 7.28</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457200" y="720725"/>
            <a:ext cx="6400800" cy="3600450"/>
          </a:xfrm>
          <a:ln/>
        </p:spPr>
      </p:sp>
      <p:sp>
        <p:nvSpPr>
          <p:cNvPr id="200707"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I take the last question as a real question. Do we actually need launders?</a:t>
            </a:r>
            <a:r>
              <a:rPr lang="en-US" baseline="0" dirty="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39</a:t>
            </a:fld>
            <a:endParaRPr lang="es-HN"/>
          </a:p>
        </p:txBody>
      </p:sp>
      <p:sp>
        <p:nvSpPr>
          <p:cNvPr id="71682" name="Rectangle 2"/>
          <p:cNvSpPr>
            <a:spLocks noGrp="1" noRot="1" noChangeAspect="1" noChangeArrowheads="1" noTextEdit="1"/>
          </p:cNvSpPr>
          <p:nvPr>
            <p:ph type="sldImg"/>
          </p:nvPr>
        </p:nvSpPr>
        <p:spPr>
          <a:xfrm>
            <a:off x="457200" y="720725"/>
            <a:ext cx="6400800" cy="3600450"/>
          </a:xfrm>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458788" y="720725"/>
            <a:ext cx="6400800" cy="3600450"/>
          </a:xfrm>
          <a:ln/>
        </p:spPr>
      </p:sp>
      <p:sp>
        <p:nvSpPr>
          <p:cNvPr id="69636" name="Rectangle 3"/>
          <p:cNvSpPr>
            <a:spLocks noGrp="1" noChangeArrowheads="1"/>
          </p:cNvSpPr>
          <p:nvPr>
            <p:ph type="body" idx="1"/>
          </p:nvPr>
        </p:nvSpPr>
        <p:spPr/>
        <p:txBody>
          <a:bodyPr/>
          <a:lstStyle/>
          <a:p>
            <a:pPr eaLnBrk="1" hangingPunct="1"/>
            <a:r>
              <a:rPr lang="en-US" dirty="0">
                <a:latin typeface="Arial" pitchFamily="34" charset="0"/>
              </a:rPr>
              <a:t>We</a:t>
            </a:r>
            <a:r>
              <a:rPr lang="en-US" baseline="0" dirty="0">
                <a:latin typeface="Arial" pitchFamily="34" charset="0"/>
              </a:rPr>
              <a:t> currently use flow restrictions in the effluent launder to divide the flow between the sedimentation tanks.</a:t>
            </a:r>
            <a:endParaRPr lang="en-US" dirty="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86168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5</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457200" y="720725"/>
            <a:ext cx="6400800" cy="3600450"/>
          </a:xfrm>
          <a:ln/>
        </p:spPr>
      </p:sp>
      <p:sp>
        <p:nvSpPr>
          <p:cNvPr id="174083" name="Rectangle 3"/>
          <p:cNvSpPr>
            <a:spLocks noGrp="1" noChangeArrowheads="1"/>
          </p:cNvSpPr>
          <p:nvPr>
            <p:ph type="body" idx="1"/>
          </p:nvPr>
        </p:nvSpPr>
        <p:spPr/>
        <p:txBody>
          <a:bodyPr/>
          <a:lstStyle/>
          <a:p>
            <a:r>
              <a:rPr lang="en-US" dirty="0">
                <a:latin typeface="Arial" pitchFamily="34" charset="0"/>
              </a:rPr>
              <a:t>Vertical manifold or manifold at a slant?</a:t>
            </a:r>
          </a:p>
          <a:p>
            <a:r>
              <a:rPr lang="en-US" dirty="0">
                <a:latin typeface="Arial" pitchFamily="34" charset="0"/>
              </a:rPr>
              <a:t>Draw slanted pipe in a lake and discuss what causes water to flow in a pipe</a:t>
            </a:r>
          </a:p>
          <a:p>
            <a:r>
              <a:rPr lang="en-US" dirty="0">
                <a:latin typeface="Arial" pitchFamily="34" charset="0"/>
              </a:rPr>
              <a:t>Change in pressure or elevation</a:t>
            </a:r>
            <a:r>
              <a:rPr lang="en-US" baseline="0" dirty="0">
                <a:latin typeface="Arial" pitchFamily="34" charset="0"/>
              </a:rPr>
              <a:t> or energy</a:t>
            </a:r>
            <a:endParaRPr lang="en-US" dirty="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9</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10</a:t>
            </a:fld>
            <a:endParaRPr lang="en-US"/>
          </a:p>
        </p:txBody>
      </p:sp>
    </p:spTree>
    <p:extLst>
      <p:ext uri="{BB962C8B-B14F-4D97-AF65-F5344CB8AC3E}">
        <p14:creationId xmlns:p14="http://schemas.microsoft.com/office/powerpoint/2010/main" val="185676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11</a:t>
            </a:fld>
            <a:endParaRPr lang="en-US"/>
          </a:p>
        </p:txBody>
      </p:sp>
    </p:spTree>
    <p:extLst>
      <p:ext uri="{BB962C8B-B14F-4D97-AF65-F5344CB8AC3E}">
        <p14:creationId xmlns:p14="http://schemas.microsoft.com/office/powerpoint/2010/main" val="279120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3BE58564-4548-4506-B77D-7A9A9D3EF4AE}" type="slidenum">
              <a:rPr lang="en-US" smtClean="0"/>
              <a:pPr>
                <a:defRPr/>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6886623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extLst>
      <p:ext uri="{BB962C8B-B14F-4D97-AF65-F5344CB8AC3E}">
        <p14:creationId xmlns:p14="http://schemas.microsoft.com/office/powerpoint/2010/main" val="16414440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extLst>
      <p:ext uri="{BB962C8B-B14F-4D97-AF65-F5344CB8AC3E}">
        <p14:creationId xmlns:p14="http://schemas.microsoft.com/office/powerpoint/2010/main" val="3960495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extLst>
      <p:ext uri="{BB962C8B-B14F-4D97-AF65-F5344CB8AC3E}">
        <p14:creationId xmlns:p14="http://schemas.microsoft.com/office/powerpoint/2010/main" val="1590277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extLst>
      <p:ext uri="{BB962C8B-B14F-4D97-AF65-F5344CB8AC3E}">
        <p14:creationId xmlns:p14="http://schemas.microsoft.com/office/powerpoint/2010/main" val="14522694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extLst>
      <p:ext uri="{BB962C8B-B14F-4D97-AF65-F5344CB8AC3E}">
        <p14:creationId xmlns:p14="http://schemas.microsoft.com/office/powerpoint/2010/main" val="24906299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40921166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8.xml"/><Relationship Id="rId13" Type="http://schemas.openxmlformats.org/officeDocument/2006/relationships/image" Target="../media/image25.png"/><Relationship Id="rId3" Type="http://schemas.openxmlformats.org/officeDocument/2006/relationships/tags" Target="../tags/tag19.xml"/><Relationship Id="rId7" Type="http://schemas.openxmlformats.org/officeDocument/2006/relationships/slideLayout" Target="../slideLayouts/slideLayout2.xml"/><Relationship Id="rId12" Type="http://schemas.openxmlformats.org/officeDocument/2006/relationships/image" Target="../media/image24.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1.png"/><Relationship Id="rId5" Type="http://schemas.openxmlformats.org/officeDocument/2006/relationships/tags" Target="../tags/tag21.xml"/><Relationship Id="rId10" Type="http://schemas.openxmlformats.org/officeDocument/2006/relationships/image" Target="../media/image20.png"/><Relationship Id="rId4" Type="http://schemas.openxmlformats.org/officeDocument/2006/relationships/tags" Target="../tags/tag20.xml"/><Relationship Id="rId9" Type="http://schemas.openxmlformats.org/officeDocument/2006/relationships/image" Target="../media/image19.png"/><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5.xml"/><Relationship Id="rId7" Type="http://schemas.openxmlformats.org/officeDocument/2006/relationships/notesSlide" Target="../notesSlides/notesSlide9.xml"/><Relationship Id="rId12" Type="http://schemas.openxmlformats.org/officeDocument/2006/relationships/image" Target="../media/image23.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22.png"/><Relationship Id="rId5" Type="http://schemas.openxmlformats.org/officeDocument/2006/relationships/tags" Target="../tags/tag27.xml"/><Relationship Id="rId10" Type="http://schemas.openxmlformats.org/officeDocument/2006/relationships/image" Target="../media/image18.png"/><Relationship Id="rId4" Type="http://schemas.openxmlformats.org/officeDocument/2006/relationships/tags" Target="../tags/tag26.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16.png"/><Relationship Id="rId26" Type="http://schemas.openxmlformats.org/officeDocument/2006/relationships/image" Target="../media/image30.png"/><Relationship Id="rId3" Type="http://schemas.openxmlformats.org/officeDocument/2006/relationships/tags" Target="../tags/tag30.xml"/><Relationship Id="rId21" Type="http://schemas.openxmlformats.org/officeDocument/2006/relationships/image" Target="../media/image13.png"/><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image" Target="../media/image27.png"/><Relationship Id="rId25" Type="http://schemas.openxmlformats.org/officeDocument/2006/relationships/image" Target="../media/image29.png"/><Relationship Id="rId2" Type="http://schemas.openxmlformats.org/officeDocument/2006/relationships/tags" Target="../tags/tag29.xml"/><Relationship Id="rId16" Type="http://schemas.openxmlformats.org/officeDocument/2006/relationships/notesSlide" Target="../notesSlides/notesSlide10.xml"/><Relationship Id="rId20" Type="http://schemas.openxmlformats.org/officeDocument/2006/relationships/image" Target="../media/image28.png"/><Relationship Id="rId29" Type="http://schemas.openxmlformats.org/officeDocument/2006/relationships/image" Target="../media/image14.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image" Target="../media/image12.png"/><Relationship Id="rId5" Type="http://schemas.openxmlformats.org/officeDocument/2006/relationships/tags" Target="../tags/tag32.xml"/><Relationship Id="rId15" Type="http://schemas.openxmlformats.org/officeDocument/2006/relationships/slideLayout" Target="../slideLayouts/slideLayout2.xml"/><Relationship Id="rId23" Type="http://schemas.openxmlformats.org/officeDocument/2006/relationships/image" Target="../media/image11.png"/><Relationship Id="rId28" Type="http://schemas.openxmlformats.org/officeDocument/2006/relationships/image" Target="../media/image18.png"/><Relationship Id="rId10" Type="http://schemas.openxmlformats.org/officeDocument/2006/relationships/tags" Target="../tags/tag37.xml"/><Relationship Id="rId19" Type="http://schemas.openxmlformats.org/officeDocument/2006/relationships/image" Target="../media/image17.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image" Target="../media/image10.png"/><Relationship Id="rId27"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image" Target="../media/image11.png"/><Relationship Id="rId18" Type="http://schemas.openxmlformats.org/officeDocument/2006/relationships/image" Target="../media/image14.png"/><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tags" Target="../tags/tag43.xml"/><Relationship Id="rId16" Type="http://schemas.openxmlformats.org/officeDocument/2006/relationships/image" Target="../media/image28.pn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31.png"/><Relationship Id="rId5" Type="http://schemas.openxmlformats.org/officeDocument/2006/relationships/tags" Target="../tags/tag46.xml"/><Relationship Id="rId15" Type="http://schemas.openxmlformats.org/officeDocument/2006/relationships/image" Target="../media/image32.png"/><Relationship Id="rId10" Type="http://schemas.openxmlformats.org/officeDocument/2006/relationships/slideLayout" Target="../slideLayouts/slideLayout2.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8.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2.png"/><Relationship Id="rId17" Type="http://schemas.openxmlformats.org/officeDocument/2006/relationships/image" Target="../media/image14.png"/><Relationship Id="rId2" Type="http://schemas.openxmlformats.org/officeDocument/2006/relationships/tags" Target="../tags/tag52.xml"/><Relationship Id="rId16" Type="http://schemas.openxmlformats.org/officeDocument/2006/relationships/image" Target="../media/image34.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11.png"/><Relationship Id="rId5" Type="http://schemas.openxmlformats.org/officeDocument/2006/relationships/tags" Target="../tags/tag55.xml"/><Relationship Id="rId15" Type="http://schemas.openxmlformats.org/officeDocument/2006/relationships/image" Target="../media/image33.png"/><Relationship Id="rId10" Type="http://schemas.openxmlformats.org/officeDocument/2006/relationships/image" Target="../media/image10.png"/><Relationship Id="rId4" Type="http://schemas.openxmlformats.org/officeDocument/2006/relationships/tags" Target="../tags/tag54.xml"/><Relationship Id="rId9" Type="http://schemas.openxmlformats.org/officeDocument/2006/relationships/slideLayout" Target="../slideLayouts/slideLayout2.xml"/><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37.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36.png"/><Relationship Id="rId2" Type="http://schemas.openxmlformats.org/officeDocument/2006/relationships/tags" Target="../tags/tag60.xml"/><Relationship Id="rId16" Type="http://schemas.openxmlformats.org/officeDocument/2006/relationships/image" Target="../media/image40.png"/><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35.png"/><Relationship Id="rId5" Type="http://schemas.openxmlformats.org/officeDocument/2006/relationships/tags" Target="../tags/tag63.xml"/><Relationship Id="rId15" Type="http://schemas.openxmlformats.org/officeDocument/2006/relationships/image" Target="../media/image39.png"/><Relationship Id="rId10" Type="http://schemas.openxmlformats.org/officeDocument/2006/relationships/image" Target="../media/image28.png"/><Relationship Id="rId4" Type="http://schemas.openxmlformats.org/officeDocument/2006/relationships/tags" Target="../tags/tag62.xml"/><Relationship Id="rId9" Type="http://schemas.openxmlformats.org/officeDocument/2006/relationships/notesSlide" Target="../notesSlides/notesSlide11.xml"/><Relationship Id="rId1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tags" Target="../tags/tag68.xml"/><Relationship Id="rId7" Type="http://schemas.openxmlformats.org/officeDocument/2006/relationships/slideLayout" Target="../slideLayouts/slideLayout5.xml"/><Relationship Id="rId12" Type="http://schemas.openxmlformats.org/officeDocument/2006/relationships/image" Target="../media/image45.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44.png"/><Relationship Id="rId5" Type="http://schemas.openxmlformats.org/officeDocument/2006/relationships/tags" Target="../tags/tag70.xml"/><Relationship Id="rId10" Type="http://schemas.openxmlformats.org/officeDocument/2006/relationships/image" Target="../media/image43.png"/><Relationship Id="rId4" Type="http://schemas.openxmlformats.org/officeDocument/2006/relationships/tags" Target="../tags/tag69.xml"/><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74.xml"/><Relationship Id="rId7" Type="http://schemas.openxmlformats.org/officeDocument/2006/relationships/image" Target="../media/image46.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5.xml"/><Relationship Id="rId11" Type="http://schemas.openxmlformats.org/officeDocument/2006/relationships/image" Target="../media/image13.png"/><Relationship Id="rId5" Type="http://schemas.openxmlformats.org/officeDocument/2006/relationships/tags" Target="../tags/tag76.xml"/><Relationship Id="rId10" Type="http://schemas.openxmlformats.org/officeDocument/2006/relationships/image" Target="../media/image48.png"/><Relationship Id="rId4" Type="http://schemas.openxmlformats.org/officeDocument/2006/relationships/tags" Target="../tags/tag75.xml"/><Relationship Id="rId9" Type="http://schemas.openxmlformats.org/officeDocument/2006/relationships/image" Target="../media/image47.png"/></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2.png"/><Relationship Id="rId3" Type="http://schemas.openxmlformats.org/officeDocument/2006/relationships/tags" Target="../tags/tag79.xml"/><Relationship Id="rId7" Type="http://schemas.openxmlformats.org/officeDocument/2006/relationships/slideLayout" Target="../slideLayouts/slideLayout5.xml"/><Relationship Id="rId12" Type="http://schemas.openxmlformats.org/officeDocument/2006/relationships/image" Target="../media/image5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50.png"/><Relationship Id="rId5" Type="http://schemas.openxmlformats.org/officeDocument/2006/relationships/tags" Target="../tags/tag81.xml"/><Relationship Id="rId10" Type="http://schemas.openxmlformats.org/officeDocument/2006/relationships/image" Target="../media/image47.png"/><Relationship Id="rId4" Type="http://schemas.openxmlformats.org/officeDocument/2006/relationships/tags" Target="../tags/tag80.xml"/><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85.xml"/><Relationship Id="rId7" Type="http://schemas.openxmlformats.org/officeDocument/2006/relationships/image" Target="../media/image52.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notesSlide" Target="../notesSlides/notesSlide12.xml"/><Relationship Id="rId5" Type="http://schemas.openxmlformats.org/officeDocument/2006/relationships/slideLayout" Target="../slideLayouts/slideLayout5.xml"/><Relationship Id="rId10" Type="http://schemas.openxmlformats.org/officeDocument/2006/relationships/image" Target="../media/image55.png"/><Relationship Id="rId4" Type="http://schemas.openxmlformats.org/officeDocument/2006/relationships/tags" Target="../tags/tag86.xml"/><Relationship Id="rId9"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tags" Target="../tags/tag89.xml"/><Relationship Id="rId7" Type="http://schemas.openxmlformats.org/officeDocument/2006/relationships/slideLayout" Target="../slideLayouts/slideLayout5.xml"/><Relationship Id="rId12" Type="http://schemas.openxmlformats.org/officeDocument/2006/relationships/image" Target="../media/image60.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59.png"/><Relationship Id="rId5" Type="http://schemas.openxmlformats.org/officeDocument/2006/relationships/tags" Target="../tags/tag91.xml"/><Relationship Id="rId10" Type="http://schemas.openxmlformats.org/officeDocument/2006/relationships/image" Target="../media/image58.png"/><Relationship Id="rId4" Type="http://schemas.openxmlformats.org/officeDocument/2006/relationships/tags" Target="../tags/tag90.xml"/><Relationship Id="rId9"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2.xml.rels><?xml version="1.0" encoding="UTF-8" standalone="yes"?>
<Relationships xmlns="http://schemas.openxmlformats.org/package/2006/relationships"><Relationship Id="rId8" Type="http://schemas.openxmlformats.org/officeDocument/2006/relationships/image" Target="../media/image63.jpeg"/><Relationship Id="rId13" Type="http://schemas.openxmlformats.org/officeDocument/2006/relationships/image" Target="../media/image68.png"/><Relationship Id="rId3" Type="http://schemas.openxmlformats.org/officeDocument/2006/relationships/tags" Target="../tags/tag96.xml"/><Relationship Id="rId7" Type="http://schemas.openxmlformats.org/officeDocument/2006/relationships/notesSlide" Target="../notesSlides/notesSlide13.xml"/><Relationship Id="rId12" Type="http://schemas.openxmlformats.org/officeDocument/2006/relationships/image" Target="../media/image67.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2.xml"/><Relationship Id="rId11" Type="http://schemas.openxmlformats.org/officeDocument/2006/relationships/image" Target="../media/image66.png"/><Relationship Id="rId5" Type="http://schemas.openxmlformats.org/officeDocument/2006/relationships/tags" Target="../tags/tag98.xml"/><Relationship Id="rId10" Type="http://schemas.openxmlformats.org/officeDocument/2006/relationships/image" Target="../media/image65.png"/><Relationship Id="rId4" Type="http://schemas.openxmlformats.org/officeDocument/2006/relationships/tags" Target="../tags/tag97.xml"/><Relationship Id="rId9" Type="http://schemas.openxmlformats.org/officeDocument/2006/relationships/image" Target="../media/image6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77.jpeg"/><Relationship Id="rId3" Type="http://schemas.openxmlformats.org/officeDocument/2006/relationships/image" Target="../media/image72.png"/><Relationship Id="rId7" Type="http://schemas.openxmlformats.org/officeDocument/2006/relationships/image" Target="../media/image76.jpe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75.jpeg"/><Relationship Id="rId5" Type="http://schemas.openxmlformats.org/officeDocument/2006/relationships/image" Target="../media/image74.png"/><Relationship Id="rId4" Type="http://schemas.openxmlformats.org/officeDocument/2006/relationships/image" Target="../media/image7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tags" Target="../tags/tag105.xml"/><Relationship Id="rId7" Type="http://schemas.openxmlformats.org/officeDocument/2006/relationships/image" Target="../media/image80.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notesSlide" Target="../notesSlides/notesSlide16.xml"/><Relationship Id="rId5" Type="http://schemas.openxmlformats.org/officeDocument/2006/relationships/slideLayout" Target="../slideLayouts/slideLayout2.xml"/><Relationship Id="rId10" Type="http://schemas.openxmlformats.org/officeDocument/2006/relationships/image" Target="../media/image83.png"/><Relationship Id="rId4" Type="http://schemas.openxmlformats.org/officeDocument/2006/relationships/tags" Target="../tags/tag106.xml"/><Relationship Id="rId9" Type="http://schemas.openxmlformats.org/officeDocument/2006/relationships/image" Target="../media/image82.png"/></Relationships>
</file>

<file path=ppt/slides/_rels/slide27.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image" Target="../media/image84.png"/><Relationship Id="rId18" Type="http://schemas.openxmlformats.org/officeDocument/2006/relationships/image" Target="../media/image89.png"/><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image" Target="../media/image83.png"/><Relationship Id="rId17" Type="http://schemas.openxmlformats.org/officeDocument/2006/relationships/image" Target="../media/image88.png"/><Relationship Id="rId2" Type="http://schemas.openxmlformats.org/officeDocument/2006/relationships/tags" Target="../tags/tag108.xml"/><Relationship Id="rId16" Type="http://schemas.openxmlformats.org/officeDocument/2006/relationships/image" Target="../media/image87.png"/><Relationship Id="rId20" Type="http://schemas.openxmlformats.org/officeDocument/2006/relationships/image" Target="../media/image91.png"/><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notesSlide" Target="../notesSlides/notesSlide17.xml"/><Relationship Id="rId5" Type="http://schemas.openxmlformats.org/officeDocument/2006/relationships/tags" Target="../tags/tag111.xml"/><Relationship Id="rId15" Type="http://schemas.openxmlformats.org/officeDocument/2006/relationships/image" Target="../media/image86.png"/><Relationship Id="rId10" Type="http://schemas.openxmlformats.org/officeDocument/2006/relationships/slideLayout" Target="../slideLayouts/slideLayout2.xml"/><Relationship Id="rId19" Type="http://schemas.openxmlformats.org/officeDocument/2006/relationships/image" Target="../media/image90.png"/><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image" Target="../media/image8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16.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media/image94.wmf"/><Relationship Id="rId17" Type="http://schemas.openxmlformats.org/officeDocument/2006/relationships/image" Target="../media/image99.png"/><Relationship Id="rId2" Type="http://schemas.openxmlformats.org/officeDocument/2006/relationships/tags" Target="../tags/tag118.xml"/><Relationship Id="rId16" Type="http://schemas.openxmlformats.org/officeDocument/2006/relationships/image" Target="../media/image98.png"/><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image" Target="../media/image93.wmf"/><Relationship Id="rId5" Type="http://schemas.openxmlformats.org/officeDocument/2006/relationships/tags" Target="../tags/tag121.xml"/><Relationship Id="rId15" Type="http://schemas.openxmlformats.org/officeDocument/2006/relationships/image" Target="../media/image97.png"/><Relationship Id="rId10" Type="http://schemas.openxmlformats.org/officeDocument/2006/relationships/image" Target="../media/image92.wmf"/><Relationship Id="rId19" Type="http://schemas.openxmlformats.org/officeDocument/2006/relationships/image" Target="../media/image101.png"/><Relationship Id="rId4" Type="http://schemas.openxmlformats.org/officeDocument/2006/relationships/tags" Target="../tags/tag120.xml"/><Relationship Id="rId9" Type="http://schemas.openxmlformats.org/officeDocument/2006/relationships/notesSlide" Target="../notesSlides/notesSlide19.xml"/><Relationship Id="rId14" Type="http://schemas.openxmlformats.org/officeDocument/2006/relationships/image" Target="../media/image9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106.png"/><Relationship Id="rId3" Type="http://schemas.openxmlformats.org/officeDocument/2006/relationships/tags" Target="../tags/tag126.xml"/><Relationship Id="rId7" Type="http://schemas.openxmlformats.org/officeDocument/2006/relationships/notesSlide" Target="../notesSlides/notesSlide20.xml"/><Relationship Id="rId12" Type="http://schemas.openxmlformats.org/officeDocument/2006/relationships/image" Target="../media/image105.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Layout" Target="../slideLayouts/slideLayout5.xml"/><Relationship Id="rId11" Type="http://schemas.openxmlformats.org/officeDocument/2006/relationships/image" Target="../media/image104.png"/><Relationship Id="rId5" Type="http://schemas.openxmlformats.org/officeDocument/2006/relationships/tags" Target="../tags/tag128.xml"/><Relationship Id="rId10" Type="http://schemas.openxmlformats.org/officeDocument/2006/relationships/image" Target="../media/image103.png"/><Relationship Id="rId4" Type="http://schemas.openxmlformats.org/officeDocument/2006/relationships/tags" Target="../tags/tag127.xml"/><Relationship Id="rId9" Type="http://schemas.openxmlformats.org/officeDocument/2006/relationships/image" Target="../media/image102.png"/></Relationships>
</file>

<file path=ppt/slides/_rels/slide31.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tags" Target="../tags/tag131.xml"/><Relationship Id="rId7" Type="http://schemas.openxmlformats.org/officeDocument/2006/relationships/image" Target="../media/image102.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93.wmf"/><Relationship Id="rId5" Type="http://schemas.openxmlformats.org/officeDocument/2006/relationships/notesSlide" Target="../notesSlides/notesSlide21.xml"/><Relationship Id="rId4" Type="http://schemas.openxmlformats.org/officeDocument/2006/relationships/slideLayout" Target="../slideLayouts/slideLayout5.xml"/><Relationship Id="rId9" Type="http://schemas.openxmlformats.org/officeDocument/2006/relationships/image" Target="../media/image10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0.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09.png"/><Relationship Id="rId5" Type="http://schemas.openxmlformats.org/officeDocument/2006/relationships/image" Target="../media/image92.wmf"/><Relationship Id="rId4"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notesSlide" Target="../notesSlides/notesSlide26.xml"/><Relationship Id="rId7" Type="http://schemas.openxmlformats.org/officeDocument/2006/relationships/image" Target="../media/image1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4.emf"/><Relationship Id="rId10" Type="http://schemas.openxmlformats.org/officeDocument/2006/relationships/image" Target="../media/image116.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xml"/><Relationship Id="rId7" Type="http://schemas.openxmlformats.org/officeDocument/2006/relationships/image" Target="../media/image10.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6.xml"/><Relationship Id="rId5" Type="http://schemas.openxmlformats.org/officeDocument/2006/relationships/slideLayout" Target="../slideLayouts/slideLayout2.xml"/><Relationship Id="rId10" Type="http://schemas.openxmlformats.org/officeDocument/2006/relationships/image" Target="../media/image13.png"/><Relationship Id="rId4" Type="http://schemas.openxmlformats.org/officeDocument/2006/relationships/tags" Target="../tags/tag6.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tags" Target="../tags/tag9.xml"/><Relationship Id="rId21" Type="http://schemas.openxmlformats.org/officeDocument/2006/relationships/image" Target="../media/image22.png"/><Relationship Id="rId7" Type="http://schemas.openxmlformats.org/officeDocument/2006/relationships/tags" Target="../tags/tag13.xml"/><Relationship Id="rId12" Type="http://schemas.openxmlformats.org/officeDocument/2006/relationships/notesSlide" Target="../notesSlides/notesSlide7.xml"/><Relationship Id="rId17" Type="http://schemas.openxmlformats.org/officeDocument/2006/relationships/image" Target="../media/image18.png"/><Relationship Id="rId2" Type="http://schemas.openxmlformats.org/officeDocument/2006/relationships/tags" Target="../tags/tag8.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Layout" Target="../slideLayouts/slideLayout2.xml"/><Relationship Id="rId5" Type="http://schemas.openxmlformats.org/officeDocument/2006/relationships/tags" Target="../tags/tag11.xml"/><Relationship Id="rId15" Type="http://schemas.openxmlformats.org/officeDocument/2006/relationships/image" Target="../media/image16.png"/><Relationship Id="rId10" Type="http://schemas.openxmlformats.org/officeDocument/2006/relationships/tags" Target="../tags/tag16.xml"/><Relationship Id="rId19" Type="http://schemas.openxmlformats.org/officeDocument/2006/relationships/image" Target="../media/image20.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a:t>Using direct fluid feedback rather than indirect computer feedback to control flows</a:t>
            </a:r>
          </a:p>
          <a:p>
            <a:endParaRPr lang="en-US" sz="2800" dirty="0"/>
          </a:p>
          <a:p>
            <a:r>
              <a:rPr lang="en-US" sz="2800" dirty="0"/>
              <a:t>In which Changes in Kinetic Energy BECOMES SIGNIFICANT</a:t>
            </a:r>
          </a:p>
          <a:p>
            <a:r>
              <a:rPr lang="en-US" sz="2800" dirty="0"/>
              <a:t>(Thanks to A.A. Milne)</a:t>
            </a:r>
          </a:p>
        </p:txBody>
      </p:sp>
      <p:sp>
        <p:nvSpPr>
          <p:cNvPr id="76804" name="Rectangle 4"/>
          <p:cNvSpPr>
            <a:spLocks noGrp="1" noChangeArrowheads="1"/>
          </p:cNvSpPr>
          <p:nvPr>
            <p:ph type="ctrTitle" sz="quarter"/>
          </p:nvPr>
        </p:nvSpPr>
        <p:spPr/>
        <p:txBody>
          <a:bodyPr/>
          <a:lstStyle/>
          <a:p>
            <a:r>
              <a:rPr lang="en-US" dirty="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34" name="Picture 3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a:t>1</a:t>
              </a:r>
            </a:p>
          </p:txBody>
        </p:sp>
      </p:grpSp>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sp>
        <p:nvSpPr>
          <p:cNvPr id="3" name="Title 2"/>
          <p:cNvSpPr>
            <a:spLocks noGrp="1"/>
          </p:cNvSpPr>
          <p:nvPr>
            <p:ph type="title"/>
          </p:nvPr>
        </p:nvSpPr>
        <p:spPr/>
        <p:txBody>
          <a:bodyPr/>
          <a:lstStyle/>
          <a:p>
            <a:endParaRPr lang="en-US"/>
          </a:p>
        </p:txBody>
      </p:sp>
      <p:pic>
        <p:nvPicPr>
          <p:cNvPr id="27" name="Picture 2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454901" y="3528240"/>
            <a:ext cx="1790476" cy="254476"/>
          </a:xfrm>
          <a:prstGeom prst="rect">
            <a:avLst/>
          </a:prstGeom>
        </p:spPr>
      </p:pic>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415672" y="2976415"/>
            <a:ext cx="1421714" cy="315429"/>
          </a:xfrm>
          <a:prstGeom prst="rect">
            <a:avLst/>
          </a:prstGeom>
        </p:spPr>
      </p:pic>
      <p:pic>
        <p:nvPicPr>
          <p:cNvPr id="25" name="Picture 2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454901" y="3914058"/>
            <a:ext cx="857905" cy="210286"/>
          </a:xfrm>
          <a:prstGeom prst="rect">
            <a:avLst/>
          </a:prstGeom>
        </p:spPr>
      </p:pic>
      <p:grpSp>
        <p:nvGrpSpPr>
          <p:cNvPr id="77" name="Group 76"/>
          <p:cNvGrpSpPr/>
          <p:nvPr/>
        </p:nvGrpSpPr>
        <p:grpSpPr>
          <a:xfrm>
            <a:off x="4868239" y="3995000"/>
            <a:ext cx="309643" cy="338554"/>
            <a:chOff x="3459565" y="3500485"/>
            <a:chExt cx="309643" cy="338554"/>
          </a:xfrm>
        </p:grpSpPr>
        <p:sp>
          <p:nvSpPr>
            <p:cNvPr id="78" name="Oval 77"/>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79" name="TextBox 78"/>
            <p:cNvSpPr txBox="1"/>
            <p:nvPr/>
          </p:nvSpPr>
          <p:spPr>
            <a:xfrm>
              <a:off x="3481950" y="3500485"/>
              <a:ext cx="287258" cy="338554"/>
            </a:xfrm>
            <a:prstGeom prst="rect">
              <a:avLst/>
            </a:prstGeom>
            <a:noFill/>
          </p:spPr>
          <p:txBody>
            <a:bodyPr wrap="none" rtlCol="0">
              <a:spAutoFit/>
            </a:bodyPr>
            <a:lstStyle/>
            <a:p>
              <a:r>
                <a:rPr lang="en-US" sz="1600" dirty="0"/>
                <a:t>2</a:t>
              </a:r>
            </a:p>
          </p:txBody>
        </p:sp>
      </p:grpSp>
    </p:spTree>
    <p:extLst>
      <p:ext uri="{BB962C8B-B14F-4D97-AF65-F5344CB8AC3E}">
        <p14:creationId xmlns:p14="http://schemas.microsoft.com/office/powerpoint/2010/main" val="2911237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42" presetClass="path" presetSubtype="0" repeatCount="indefinite" accel="50000" decel="50000" fill="remove" grpId="0" nodeType="withEffect">
                                  <p:stCondLst>
                                    <p:cond delay="0"/>
                                  </p:stCondLst>
                                  <p:childTnLst>
                                    <p:animMotion origin="layout" path="M 0 -0.0449 L 0 0.25 " pathEditMode="relative" rAng="0" ptsTypes="AA">
                                      <p:cBhvr>
                                        <p:cTn id="20" dur="2000" fill="hold"/>
                                        <p:tgtEl>
                                          <p:spTgt spid="11"/>
                                        </p:tgtEl>
                                        <p:attrNameLst>
                                          <p:attrName>ppt_x</p:attrName>
                                          <p:attrName>ppt_y</p:attrName>
                                        </p:attrNameLst>
                                      </p:cBhvr>
                                      <p:rCtr x="0" y="14745"/>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1"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28" dur="2000" fill="hold"/>
                                        <p:tgtEl>
                                          <p:spTgt spid="13"/>
                                        </p:tgtEl>
                                        <p:attrNameLst>
                                          <p:attrName>ppt_x</p:attrName>
                                          <p:attrName>ppt_y</p:attrName>
                                        </p:attrNameLst>
                                      </p:cBhvr>
                                      <p:rCtr x="-69" y="34653"/>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a:t>Piezometric head</a:t>
            </a:r>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a:t>Piezometric head in an outlet manifold increases in direction of flow!</a:t>
            </a:r>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a:t>Neglect head loss</a:t>
            </a:r>
          </a:p>
        </p:txBody>
      </p:sp>
    </p:spTree>
    <p:extLst>
      <p:ext uri="{BB962C8B-B14F-4D97-AF65-F5344CB8AC3E}">
        <p14:creationId xmlns:p14="http://schemas.microsoft.com/office/powerpoint/2010/main" val="2771036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42" presetClass="path" presetSubtype="0" repeatCount="indefinite" accel="50000" decel="50000" fill="remove" grpId="0" nodeType="withEffect">
                                  <p:stCondLst>
                                    <p:cond delay="0"/>
                                  </p:stCondLst>
                                  <p:childTnLst>
                                    <p:animMotion origin="layout" path="M 0 -0.0449 L 0 0.25 " pathEditMode="relative" rAng="0" ptsTypes="AA">
                                      <p:cBhvr>
                                        <p:cTn id="8" dur="2000" fill="hold"/>
                                        <p:tgtEl>
                                          <p:spTgt spid="11"/>
                                        </p:tgtEl>
                                        <p:attrNameLst>
                                          <p:attrName>ppt_x</p:attrName>
                                          <p:attrName>ppt_y</p:attrName>
                                        </p:attrNameLst>
                                      </p:cBhvr>
                                      <p:rCtr x="0" y="14745"/>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1"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16" dur="2000" fill="hold"/>
                                        <p:tgtEl>
                                          <p:spTgt spid="13"/>
                                        </p:tgtEl>
                                        <p:attrNameLst>
                                          <p:attrName>ppt_x</p:attrName>
                                          <p:attrName>ppt_y</p:attrName>
                                        </p:attrNameLst>
                                      </p:cBhvr>
                                      <p:rCtr x="-69" y="34653"/>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66"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a:t>Which port is going to get the most flow?</a:t>
            </a:r>
          </a:p>
          <a:p>
            <a:pPr>
              <a:lnSpc>
                <a:spcPct val="80000"/>
              </a:lnSpc>
            </a:pPr>
            <a:r>
              <a:rPr lang="en-US" sz="2000" dirty="0"/>
              <a:t>There is a very gradual flow expansion!</a:t>
            </a:r>
          </a:p>
          <a:p>
            <a:pPr>
              <a:lnSpc>
                <a:spcPct val="80000"/>
              </a:lnSpc>
            </a:pPr>
            <a:r>
              <a:rPr lang="en-US" sz="2000" dirty="0"/>
              <a:t>The water is being stopped by pressure on the end cap</a:t>
            </a:r>
          </a:p>
          <a:p>
            <a:pPr>
              <a:lnSpc>
                <a:spcPct val="80000"/>
              </a:lnSpc>
            </a:pPr>
            <a:r>
              <a:rPr lang="en-US" sz="2000" dirty="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(inlet manifold)</a:t>
            </a:r>
          </a:p>
        </p:txBody>
      </p:sp>
      <p:sp>
        <p:nvSpPr>
          <p:cNvPr id="3" name="Content Placeholder 2"/>
          <p:cNvSpPr>
            <a:spLocks noGrp="1"/>
          </p:cNvSpPr>
          <p:nvPr>
            <p:ph idx="1"/>
          </p:nvPr>
        </p:nvSpPr>
        <p:spPr/>
        <p:txBody>
          <a:bodyPr/>
          <a:lstStyle/>
          <a:p>
            <a:r>
              <a:rPr lang="en-US" sz="2800" dirty="0"/>
              <a:t>For short (</a:t>
            </a:r>
            <a:r>
              <a:rPr lang="en-US" sz="2800" dirty="0" err="1"/>
              <a:t>fL</a:t>
            </a:r>
            <a:r>
              <a:rPr lang="en-US" sz="2800" dirty="0"/>
              <a:t>/d &lt;&lt;1), straight (K=0) inlet manifolds the change in piezometric head is equal to the initial velocity head</a:t>
            </a:r>
          </a:p>
          <a:p>
            <a:r>
              <a:rPr lang="en-US" sz="2800" dirty="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(outlet 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outlet manifolds the change in piezometric head is equal to the negative final 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a:t>2</a:t>
              </a:r>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a:t>1</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a:t>n</a:t>
              </a:r>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a:t>Total difference between paths 1 and n</a:t>
            </a:r>
          </a:p>
          <a:p>
            <a:r>
              <a:rPr lang="en-US" sz="2000" dirty="0"/>
              <a:t>To simplify analysis we assume equal piezometric head error on both sides of the mean piezometric head (first order linearity approximation).</a:t>
            </a:r>
          </a:p>
          <a:p>
            <a:r>
              <a:rPr lang="en-US" sz="2000" dirty="0"/>
              <a:t>Port one has mean piezometric head – ½ delta piezometric head</a:t>
            </a:r>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a:t>Flow ratio is less than one</a:t>
            </a:r>
          </a:p>
          <a:p>
            <a:r>
              <a:rPr lang="en-US" dirty="0"/>
              <a:t>Last port has higher flow</a:t>
            </a:r>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a:t>We can achieve uniform flow by increasing </a:t>
            </a:r>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
        <p:nvSpPr>
          <p:cNvPr id="4" name="TextBox 3"/>
          <p:cNvSpPr txBox="1"/>
          <p:nvPr/>
        </p:nvSpPr>
        <p:spPr>
          <a:xfrm>
            <a:off x="4698023" y="4864272"/>
            <a:ext cx="4242530" cy="523220"/>
          </a:xfrm>
          <a:prstGeom prst="rect">
            <a:avLst/>
          </a:prstGeom>
          <a:noFill/>
        </p:spPr>
        <p:txBody>
          <a:bodyPr wrap="square" rtlCol="0">
            <a:spAutoFit/>
          </a:bodyPr>
          <a:lstStyle/>
          <a:p>
            <a:r>
              <a:rPr lang="en-US" dirty="0"/>
              <a:t>Engineering basis of design</a:t>
            </a:r>
          </a:p>
        </p:txBody>
      </p:sp>
      <p:cxnSp>
        <p:nvCxnSpPr>
          <p:cNvPr id="6" name="Straight Arrow Connector 5"/>
          <p:cNvCxnSpPr/>
          <p:nvPr/>
        </p:nvCxnSpPr>
        <p:spPr bwMode="auto">
          <a:xfrm flipH="1">
            <a:off x="6172200" y="5279636"/>
            <a:ext cx="554249" cy="25543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8" name="Straight Connector 7"/>
          <p:cNvCxnSpPr/>
          <p:nvPr/>
        </p:nvCxnSpPr>
        <p:spPr bwMode="auto">
          <a:xfrm>
            <a:off x="4800600" y="5279636"/>
            <a:ext cx="383792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33716134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Solve for the maximum permissible change in piezometric head</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a:t>Solve for </a:t>
            </a:r>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a:t>This is change in piezometric head in the manifold as a function of port flow uniformity and average piezometric head across the ports.</a:t>
            </a:r>
          </a:p>
        </p:txBody>
      </p:sp>
    </p:spTree>
    <p:extLst>
      <p:ext uri="{BB962C8B-B14F-4D97-AF65-F5344CB8AC3E}">
        <p14:creationId xmlns:p14="http://schemas.microsoft.com/office/powerpoint/2010/main" val="299369958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Relationship between port contracted velocity and manifold velocity</a:t>
            </a:r>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a:t>If head loss in the manifold is small, then we have</a:t>
            </a:r>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a:t>Port flow uniformity equation</a:t>
            </a:r>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a:t>Piezometric head in the manifold (energy equation)</a:t>
            </a:r>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a:t>    is the contracted port velocity</a:t>
            </a:r>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a:t>Pressure recovery</a:t>
            </a:r>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a:t>causes</a:t>
            </a:r>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a:t>differences in port flow</a:t>
            </a:r>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a:t>The average manifold piezometric head sets the average port velocity</a:t>
            </a:r>
          </a:p>
        </p:txBody>
      </p:sp>
    </p:spTree>
    <p:extLst>
      <p:ext uri="{BB962C8B-B14F-4D97-AF65-F5344CB8AC3E}">
        <p14:creationId xmlns:p14="http://schemas.microsoft.com/office/powerpoint/2010/main" val="25327736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a:t>Manifold velocity</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a:t>No head loss in series</a:t>
            </a:r>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a:t>With helpful head loss in series</a:t>
            </a:r>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a:t>Pressure recovery = </a:t>
            </a:r>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port velocity over manifold velocity as a function of</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677656"/>
          </a:xfrm>
          <a:prstGeom prst="rect">
            <a:avLst/>
          </a:prstGeom>
          <a:noFill/>
        </p:spPr>
        <p:txBody>
          <a:bodyPr wrap="square" rtlCol="0">
            <a:spAutoFit/>
          </a:bodyPr>
          <a:lstStyle/>
          <a:p>
            <a:r>
              <a:rPr lang="en-US" dirty="0"/>
              <a:t>Total contracted port area must be smaller than pipe (manifold) area to get reasonable flow distribution</a:t>
            </a:r>
          </a:p>
        </p:txBody>
      </p:sp>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Q</a:t>
                      </a:r>
                      <a:endParaRPr kumimoji="0" lang="en-US" sz="1600" b="0" i="0" u="none" strike="noStrike" cap="none" normalizeH="0" baseline="-2500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h</a:t>
                      </a:r>
                      <a:r>
                        <a:rPr kumimoji="0" lang="en-US" sz="1600" b="0" i="0" u="none" strike="noStrike" cap="none" normalizeH="0" baseline="-25000">
                          <a:ln>
                            <a:noFill/>
                          </a:ln>
                          <a:solidFill>
                            <a:schemeClr val="tx1"/>
                          </a:solidFill>
                          <a:effectLst/>
                          <a:latin typeface="+mn-lt"/>
                        </a:rPr>
                        <a:t>L</a:t>
                      </a:r>
                      <a:endParaRPr kumimoji="0" lang="en-US" sz="16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C</a:t>
                      </a:r>
                      <a:r>
                        <a:rPr kumimoji="0" lang="en-US" sz="1600" b="0" i="0" u="none" strike="noStrike" cap="none" normalizeH="0" baseline="-25000">
                          <a:ln>
                            <a:noFill/>
                          </a:ln>
                          <a:solidFill>
                            <a:schemeClr val="tx1"/>
                          </a:solidFill>
                          <a:effectLst/>
                          <a:latin typeface="+mn-lt"/>
                        </a:rPr>
                        <a:t>p</a:t>
                      </a:r>
                      <a:endParaRPr kumimoji="0" lang="en-US" sz="16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a:ln>
                            <a:noFill/>
                          </a:ln>
                          <a:solidFill>
                            <a:schemeClr val="tx1"/>
                          </a:solidFill>
                          <a:effectLst/>
                          <a:latin typeface="Symbol" panose="05050102010706020507" pitchFamily="18" charset="2"/>
                        </a:rPr>
                        <a:t>P</a:t>
                      </a:r>
                      <a:r>
                        <a:rPr kumimoji="0" lang="en-US" sz="1600" b="0" i="0" u="none" strike="noStrike" cap="none" normalizeH="0" baseline="-25000" dirty="0" err="1">
                          <a:ln>
                            <a:noFill/>
                          </a:ln>
                          <a:solidFill>
                            <a:schemeClr val="tx1"/>
                          </a:solidFill>
                          <a:effectLst/>
                          <a:latin typeface="+mn-lt"/>
                        </a:rPr>
                        <a:t>vc</a:t>
                      </a:r>
                      <a:endParaRPr kumimoji="0" lang="en-US" sz="1600" b="0" i="0" u="none" strike="noStrike" cap="none" normalizeH="0" baseline="-2500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Area of the vena </a:t>
                      </a:r>
                      <a:r>
                        <a:rPr kumimoji="0" lang="en-US" sz="1600" b="0" i="0" u="none" strike="noStrike" cap="none" normalizeH="0" baseline="0" dirty="0" err="1">
                          <a:ln>
                            <a:noFill/>
                          </a:ln>
                          <a:solidFill>
                            <a:schemeClr val="tx1"/>
                          </a:solidFill>
                          <a:effectLst/>
                          <a:latin typeface="+mn-lt"/>
                        </a:rPr>
                        <a:t>contracta</a:t>
                      </a:r>
                      <a:r>
                        <a:rPr kumimoji="0" lang="en-US" sz="1600" b="0" i="0" u="none" strike="noStrike" cap="none" normalizeH="0" baseline="0" dirty="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 of m Manifolds</a:t>
            </a:r>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76827" y="1824543"/>
            <a:ext cx="2732190" cy="758857"/>
          </a:xfrm>
          <a:prstGeom prst="rect">
            <a:avLst/>
          </a:prstGeom>
        </p:spPr>
      </p:pic>
      <p:sp>
        <p:nvSpPr>
          <p:cNvPr id="8" name="TextBox 7"/>
          <p:cNvSpPr txBox="1"/>
          <p:nvPr/>
        </p:nvSpPr>
        <p:spPr>
          <a:xfrm>
            <a:off x="4343401" y="1824543"/>
            <a:ext cx="4267200" cy="1477328"/>
          </a:xfrm>
          <a:prstGeom prst="rect">
            <a:avLst/>
          </a:prstGeom>
          <a:noFill/>
        </p:spPr>
        <p:txBody>
          <a:bodyPr wrap="square" rtlCol="0">
            <a:spAutoFit/>
          </a:bodyPr>
          <a:lstStyle/>
          <a:p>
            <a:r>
              <a:rPr lang="en-US" sz="1800" dirty="0"/>
              <a:t>Where m is the number of manifolds in series</a:t>
            </a:r>
          </a:p>
          <a:p>
            <a:r>
              <a:rPr lang="en-US" sz="1800" dirty="0"/>
              <a:t>Here this nomenclature is indicating that the subscript would actually have this many repeated 1s or ns.</a:t>
            </a:r>
          </a:p>
        </p:txBody>
      </p:sp>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85446" y="3332047"/>
            <a:ext cx="2323809" cy="665905"/>
          </a:xfrm>
          <a:prstGeom prst="rect">
            <a:avLst/>
          </a:prstGeom>
        </p:spPr>
      </p:pic>
      <p:pic>
        <p:nvPicPr>
          <p:cNvPr id="17" name="Picture 1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42588" y="4281303"/>
            <a:ext cx="2209524" cy="492190"/>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5398" y="5065988"/>
            <a:ext cx="2983619" cy="505905"/>
          </a:xfrm>
          <a:prstGeom prst="rect">
            <a:avLst/>
          </a:prstGeom>
        </p:spPr>
      </p:pic>
      <p:pic>
        <p:nvPicPr>
          <p:cNvPr id="22" name="Picture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91399" y="5911952"/>
            <a:ext cx="2267428" cy="608000"/>
          </a:xfrm>
          <a:prstGeom prst="rect">
            <a:avLst/>
          </a:prstGeom>
        </p:spPr>
      </p:pic>
      <p:pic>
        <p:nvPicPr>
          <p:cNvPr id="25" name="Picture 24"/>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722159" y="5911952"/>
            <a:ext cx="1987047" cy="608000"/>
          </a:xfrm>
          <a:prstGeom prst="rect">
            <a:avLst/>
          </a:prstGeom>
        </p:spPr>
      </p:pic>
    </p:spTree>
    <p:extLst>
      <p:ext uri="{BB962C8B-B14F-4D97-AF65-F5344CB8AC3E}">
        <p14:creationId xmlns:p14="http://schemas.microsoft.com/office/powerpoint/2010/main" val="38689355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Inlet Channel Design</a:t>
            </a:r>
          </a:p>
        </p:txBody>
      </p:sp>
      <p:sp>
        <p:nvSpPr>
          <p:cNvPr id="3" name="Content Placeholder 2"/>
          <p:cNvSpPr>
            <a:spLocks noGrp="1"/>
          </p:cNvSpPr>
          <p:nvPr>
            <p:ph idx="1"/>
          </p:nvPr>
        </p:nvSpPr>
        <p:spPr/>
        <p:txBody>
          <a:bodyPr/>
          <a:lstStyle/>
          <a:p>
            <a:r>
              <a:rPr lang="en-US" dirty="0"/>
              <a:t>Channel provides water to all of the filters</a:t>
            </a:r>
          </a:p>
          <a:p>
            <a:r>
              <a:rPr lang="en-US" dirty="0"/>
              <a:t>Water exits the channel by flowing over the top of sharp crested weirs to enter the filter inlet boxes</a:t>
            </a:r>
          </a:p>
          <a:p>
            <a:r>
              <a:rPr lang="en-US" dirty="0"/>
              <a:t>Small changes in water elevation in the channel will cause significant changes in flow rate to the filters</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a:t>Manifold Channel</a:t>
            </a:r>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a:t>Looking toward channel from filter inlet boxes</a:t>
            </a:r>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a:t>Water in filter inlet</a:t>
            </a:r>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a:t>Water in channel</a:t>
            </a:r>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a:t>Filter 1</a:t>
            </a:r>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a:t>Filter n/2</a:t>
            </a:r>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a:t>Filter n</a:t>
            </a:r>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cxnSp>
        <p:nvCxnSpPr>
          <p:cNvPr id="7" name="Straight Arrow Connector 6"/>
          <p:cNvCxnSpPr/>
          <p:nvPr/>
        </p:nvCxnSpPr>
        <p:spPr bwMode="auto">
          <a:xfrm>
            <a:off x="2965133" y="1752600"/>
            <a:ext cx="5630876" cy="0"/>
          </a:xfrm>
          <a:prstGeom prst="straightConnector1">
            <a:avLst/>
          </a:prstGeom>
          <a:solidFill>
            <a:schemeClr val="accent1"/>
          </a:solidFill>
          <a:ln w="381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22002793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Open channel side exit weir flow distribution</a:t>
            </a:r>
          </a:p>
        </p:txBody>
      </p:sp>
      <p:sp>
        <p:nvSpPr>
          <p:cNvPr id="3" name="Content Placeholder 2"/>
          <p:cNvSpPr>
            <a:spLocks noGrp="1"/>
          </p:cNvSpPr>
          <p:nvPr>
            <p:ph idx="1"/>
          </p:nvPr>
        </p:nvSpPr>
        <p:spPr/>
        <p:txBody>
          <a:bodyPr/>
          <a:lstStyle/>
          <a:p>
            <a:r>
              <a:rPr lang="en-US" sz="2400" dirty="0"/>
              <a:t>Define the flow ratio</a:t>
            </a:r>
          </a:p>
          <a:p>
            <a:endParaRPr lang="en-US" sz="2400" dirty="0"/>
          </a:p>
          <a:p>
            <a:endParaRPr lang="en-US" sz="2400" dirty="0"/>
          </a:p>
          <a:p>
            <a:r>
              <a:rPr lang="en-US" sz="2400" dirty="0"/>
              <a:t>Solve for the maximum manifold velocity</a:t>
            </a:r>
          </a:p>
          <a:p>
            <a:endParaRPr lang="en-US" sz="2400" dirty="0"/>
          </a:p>
          <a:p>
            <a:endParaRPr lang="en-US" sz="2400" dirty="0"/>
          </a:p>
          <a:p>
            <a:endParaRPr lang="en-US" sz="2400" dirty="0"/>
          </a:p>
          <a:p>
            <a:r>
              <a:rPr lang="en-US" sz="2400" dirty="0"/>
              <a:t>Alternative solution is </a:t>
            </a:r>
            <a:br>
              <a:rPr lang="en-US" sz="2400" dirty="0"/>
            </a:br>
            <a:r>
              <a:rPr lang="en-US" sz="2400" dirty="0"/>
              <a:t>slope the bottom of </a:t>
            </a:r>
            <a:br>
              <a:rPr lang="en-US" sz="2400" dirty="0"/>
            </a:br>
            <a:r>
              <a:rPr lang="en-US" sz="2400" dirty="0"/>
              <a:t>the channel (but this </a:t>
            </a:r>
            <a:br>
              <a:rPr lang="en-US" sz="2400" dirty="0"/>
            </a:br>
            <a:r>
              <a:rPr lang="en-US" sz="2400" dirty="0"/>
              <a:t>doesn’t solve the </a:t>
            </a:r>
            <a:br>
              <a:rPr lang="en-US" sz="2400" dirty="0"/>
            </a:br>
            <a:r>
              <a:rPr lang="en-US" sz="2400" dirty="0"/>
              <a:t>problem when some filters are off line)</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a:t>Assumes 5 cm over the weirs</a:t>
            </a:r>
          </a:p>
        </p:txBody>
      </p:sp>
    </p:spTree>
    <p:extLst>
      <p:ext uri="{BB962C8B-B14F-4D97-AF65-F5344CB8AC3E}">
        <p14:creationId xmlns:p14="http://schemas.microsoft.com/office/powerpoint/2010/main" val="30000009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distribution thru parallel paths is a major hydraulic design challenge</a:t>
            </a:r>
          </a:p>
        </p:txBody>
      </p:sp>
    </p:spTree>
    <p:extLst>
      <p:ext uri="{BB962C8B-B14F-4D97-AF65-F5344CB8AC3E}">
        <p14:creationId xmlns:p14="http://schemas.microsoft.com/office/powerpoint/2010/main" val="7250016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a:t>We will derive equations in terms of Hydraulic Grade Line (HGL) because piezometric head controls the port flow</a:t>
            </a:r>
          </a:p>
          <a:p>
            <a:r>
              <a:rPr lang="en-US" sz="2800" dirty="0"/>
              <a:t>Port flow</a:t>
            </a:r>
          </a:p>
          <a:p>
            <a:pPr lvl="1"/>
            <a:r>
              <a:rPr lang="en-US" sz="2400" dirty="0"/>
              <a:t>based on _______ equation</a:t>
            </a:r>
          </a:p>
          <a:p>
            <a:r>
              <a:rPr lang="en-US" sz="2800" dirty="0"/>
              <a:t>Piezometric head change (</a:t>
            </a:r>
            <a:r>
              <a:rPr lang="en-US" sz="2800" dirty="0">
                <a:sym typeface="Symbol" pitchFamily="18" charset="2"/>
              </a:rPr>
              <a:t></a:t>
            </a:r>
            <a:r>
              <a:rPr lang="en-US" sz="2800" dirty="0">
                <a:latin typeface="Symbol" panose="05050102010706020507" pitchFamily="18" charset="2"/>
                <a:sym typeface="Symbol" pitchFamily="18" charset="2"/>
              </a:rPr>
              <a:t>Y</a:t>
            </a:r>
            <a:r>
              <a:rPr lang="en-US" sz="2800" dirty="0"/>
              <a:t>) across port</a:t>
            </a:r>
          </a:p>
          <a:p>
            <a:pPr lvl="1"/>
            <a:r>
              <a:rPr lang="en-US" sz="2400" dirty="0"/>
              <a:t>flow expansion</a:t>
            </a:r>
          </a:p>
          <a:p>
            <a:r>
              <a:rPr lang="en-US" sz="2800" dirty="0"/>
              <a:t>Piezometric head change (</a:t>
            </a:r>
            <a:r>
              <a:rPr lang="en-US" sz="2800" dirty="0">
                <a:sym typeface="Symbol" pitchFamily="18" charset="2"/>
              </a:rPr>
              <a:t></a:t>
            </a:r>
            <a:r>
              <a:rPr lang="en-US" sz="2800" dirty="0">
                <a:latin typeface="Symbol" panose="05050102010706020507" pitchFamily="18" charset="2"/>
                <a:sym typeface="Symbol" pitchFamily="18" charset="2"/>
              </a:rPr>
              <a:t>Y</a:t>
            </a:r>
            <a:r>
              <a:rPr lang="en-US" sz="2800" dirty="0"/>
              <a:t>) between ports</a:t>
            </a:r>
          </a:p>
          <a:p>
            <a:pPr lvl="1"/>
            <a:r>
              <a:rPr lang="en-US" sz="2400" dirty="0"/>
              <a:t>Darcy-</a:t>
            </a:r>
            <a:r>
              <a:rPr lang="en-US" sz="2400" dirty="0" err="1"/>
              <a:t>Weisbach</a:t>
            </a:r>
            <a:r>
              <a:rPr lang="en-US" sz="2400" dirty="0"/>
              <a:t> and </a:t>
            </a:r>
            <a:r>
              <a:rPr lang="en-US" sz="2400" dirty="0" err="1"/>
              <a:t>Swamee</a:t>
            </a:r>
            <a:r>
              <a:rPr lang="en-US" sz="2400" dirty="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a:t>Pressure recovery</a:t>
            </a:r>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a:t>Change in piezometric head from expansion pressure recovery across one port (flow expansion)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a:t>What is             as a function of n?</a:t>
            </a:r>
            <a:br>
              <a:rPr lang="en-US" sz="4000" dirty="0"/>
            </a:br>
            <a:r>
              <a:rPr lang="en-US" sz="2400" dirty="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a:t>_______________ is recovered for very gradual expansion.</a:t>
            </a:r>
          </a:p>
        </p:txBody>
      </p:sp>
      <p:sp>
        <p:nvSpPr>
          <p:cNvPr id="17" name="Rectangle 16 2"/>
          <p:cNvSpPr/>
          <p:nvPr/>
        </p:nvSpPr>
        <p:spPr>
          <a:xfrm>
            <a:off x="381000" y="6334780"/>
            <a:ext cx="2856808" cy="523220"/>
          </a:xfrm>
          <a:prstGeom prst="rect">
            <a:avLst/>
          </a:prstGeom>
        </p:spPr>
        <p:txBody>
          <a:bodyPr wrap="none">
            <a:spAutoFit/>
          </a:bodyPr>
          <a:lstStyle/>
          <a:p>
            <a:r>
              <a:rPr lang="en-US" dirty="0">
                <a:solidFill>
                  <a:schemeClr val="accent4"/>
                </a:solidFill>
              </a:rPr>
              <a:t>All kinetic energy </a:t>
            </a: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a:t>Now sum across all ports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significant minor 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a:t>Head Loss in a Manifold </a:t>
            </a:r>
            <a:br>
              <a:rPr lang="en-US" sz="4000" dirty="0"/>
            </a:br>
            <a:r>
              <a:rPr lang="en-US" sz="4000" dirty="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a:t>Head loss in a manifold is __ of the head loss with constant Q.</a:t>
            </a:r>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a:solidFill>
                  <a:schemeClr val="accent4"/>
                </a:solidFill>
              </a:rPr>
              <a:t>1/3</a:t>
            </a: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dirty="0"/>
              <a:t>Places we’d like Equal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a:t>Sedimentation</a:t>
            </a:r>
          </a:p>
          <a:p>
            <a:pPr lvl="1"/>
            <a:r>
              <a:rPr lang="en-US" dirty="0"/>
              <a:t>between </a:t>
            </a:r>
            <a:r>
              <a:rPr lang="en-US" dirty="0" err="1"/>
              <a:t>sed</a:t>
            </a:r>
            <a:r>
              <a:rPr lang="en-US" dirty="0"/>
              <a:t> tank bays</a:t>
            </a:r>
          </a:p>
          <a:p>
            <a:pPr lvl="1"/>
            <a:r>
              <a:rPr lang="en-US" dirty="0"/>
              <a:t>between diffusers into </a:t>
            </a:r>
            <a:r>
              <a:rPr lang="en-US" dirty="0" err="1"/>
              <a:t>sed</a:t>
            </a:r>
            <a:r>
              <a:rPr lang="en-US" dirty="0"/>
              <a:t> tank</a:t>
            </a:r>
          </a:p>
          <a:p>
            <a:pPr lvl="1"/>
            <a:r>
              <a:rPr lang="en-US" dirty="0"/>
              <a:t>between plate settlers</a:t>
            </a:r>
          </a:p>
          <a:p>
            <a:r>
              <a:rPr lang="en-US" dirty="0"/>
              <a:t>Filtration</a:t>
            </a:r>
          </a:p>
          <a:p>
            <a:pPr lvl="1"/>
            <a:r>
              <a:rPr lang="en-US" dirty="0"/>
              <a:t>between filters</a:t>
            </a:r>
          </a:p>
          <a:p>
            <a:pPr lvl="1"/>
            <a:r>
              <a:rPr lang="en-US" dirty="0"/>
              <a:t>Between filter layers</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a:solidFill>
                  <a:schemeClr val="accent4"/>
                </a:solidFill>
              </a:rPr>
              <a:t>Total change in piezometric head</a:t>
            </a: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Manifolds are complicated (and important)!</a:t>
            </a:r>
          </a:p>
          <a:p>
            <a:r>
              <a:rPr lang="en-US" dirty="0"/>
              <a:t>Manifold head loss is 1/3 the head loss in a pipe</a:t>
            </a:r>
          </a:p>
          <a:p>
            <a:r>
              <a:rPr lang="en-US" dirty="0"/>
              <a:t>Difference in piezometric head drives the flow through the ports</a:t>
            </a:r>
          </a:p>
          <a:p>
            <a:r>
              <a:rPr lang="en-US" dirty="0"/>
              <a:t>Manifold kinetic energy is converted to pressure increase</a:t>
            </a:r>
          </a:p>
          <a:p>
            <a:r>
              <a:rPr lang="en-US" dirty="0"/>
              <a:t>Following slides develop equations for detailed design of manifolds (reference for your future careers!)</a:t>
            </a:r>
          </a:p>
        </p:txBody>
      </p:sp>
    </p:spTree>
    <p:extLst>
      <p:ext uri="{BB962C8B-B14F-4D97-AF65-F5344CB8AC3E}">
        <p14:creationId xmlns:p14="http://schemas.microsoft.com/office/powerpoint/2010/main" val="119714617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a:t>Solution Path</a:t>
            </a:r>
          </a:p>
        </p:txBody>
      </p:sp>
      <p:sp>
        <p:nvSpPr>
          <p:cNvPr id="197635" name="Rectangle 3"/>
          <p:cNvSpPr>
            <a:spLocks noGrp="1" noChangeArrowheads="1"/>
          </p:cNvSpPr>
          <p:nvPr>
            <p:ph idx="1"/>
          </p:nvPr>
        </p:nvSpPr>
        <p:spPr/>
        <p:txBody>
          <a:bodyPr/>
          <a:lstStyle/>
          <a:p>
            <a:r>
              <a:rPr lang="en-US"/>
              <a:t>The length of the manifold will be determined by the plant geometry</a:t>
            </a:r>
          </a:p>
          <a:p>
            <a:r>
              <a:rPr lang="en-US"/>
              <a:t>The spacing of the ports will be set by other constraints</a:t>
            </a:r>
          </a:p>
          <a:p>
            <a:r>
              <a:rPr lang="en-US"/>
              <a:t>We need to determine the diameter of the manifold and the diameter of the ports</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a:t>Recommended port velocity is 0.46 to 0.76 m/s (Water Treatment Plant Design 4</a:t>
            </a:r>
            <a:r>
              <a:rPr lang="en-US" baseline="30000" dirty="0"/>
              <a:t>th</a:t>
            </a:r>
            <a:r>
              <a:rPr lang="en-US" dirty="0"/>
              <a:t> edition page 7.28) </a:t>
            </a:r>
          </a:p>
          <a:p>
            <a:pPr lvl="1">
              <a:lnSpc>
                <a:spcPct val="90000"/>
              </a:lnSpc>
            </a:pPr>
            <a:r>
              <a:rPr lang="en-US" dirty="0"/>
              <a:t>The corresponding head loss is 3 to 8 cm through the orifices</a:t>
            </a:r>
          </a:p>
          <a:p>
            <a:pPr lvl="1">
              <a:lnSpc>
                <a:spcPct val="90000"/>
              </a:lnSpc>
            </a:pPr>
            <a:r>
              <a:rPr lang="en-US" dirty="0"/>
              <a:t>How do you design the diameter of the launder? (coming up…)</a:t>
            </a:r>
          </a:p>
          <a:p>
            <a:pPr lvl="1">
              <a:lnSpc>
                <a:spcPct val="90000"/>
              </a:lnSpc>
            </a:pPr>
            <a:r>
              <a:rPr lang="en-US" dirty="0"/>
              <a:t>Would this work if head loss through the manifold were an additional 10 cm? _____</a:t>
            </a:r>
          </a:p>
          <a:p>
            <a:pPr lvl="1">
              <a:lnSpc>
                <a:spcPct val="90000"/>
              </a:lnSpc>
            </a:pPr>
            <a:endParaRPr lang="en-US" dirty="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a:solidFill>
                  <a:schemeClr val="accent4"/>
                </a:solidFill>
              </a:rPr>
              <a:t>NO!</a:t>
            </a: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a:t>For </a:t>
            </a:r>
            <a:r>
              <a:rPr lang="en-US" sz="2800" dirty="0" err="1"/>
              <a:t>sed</a:t>
            </a:r>
            <a:r>
              <a:rPr lang="en-US" sz="2800" dirty="0"/>
              <a:t> tank Inlet Manifold the port velocities and the manifold diameter  are set by the _____________________________________</a:t>
            </a:r>
          </a:p>
          <a:p>
            <a:pPr>
              <a:lnSpc>
                <a:spcPct val="90000"/>
              </a:lnSpc>
            </a:pPr>
            <a:r>
              <a:rPr lang="en-US" sz="2800" dirty="0"/>
              <a:t>For the outlet manifold that takes clear water from the top of the </a:t>
            </a:r>
            <a:r>
              <a:rPr lang="en-US" sz="2800" dirty="0" err="1"/>
              <a:t>sed</a:t>
            </a:r>
            <a:r>
              <a:rPr lang="en-US" sz="2800" dirty="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Diffuser jet velocities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a:t>Why is the launder diameter so large?</a:t>
            </a:r>
          </a:p>
        </p:txBody>
      </p:sp>
      <p:sp>
        <p:nvSpPr>
          <p:cNvPr id="3" name="Content Placeholder 2"/>
          <p:cNvSpPr>
            <a:spLocks noGrp="1"/>
          </p:cNvSpPr>
          <p:nvPr>
            <p:ph idx="1"/>
          </p:nvPr>
        </p:nvSpPr>
        <p:spPr>
          <a:xfrm>
            <a:off x="381000" y="1981200"/>
            <a:ext cx="8382000" cy="4114800"/>
          </a:xfrm>
        </p:spPr>
        <p:txBody>
          <a:bodyPr/>
          <a:lstStyle/>
          <a:p>
            <a:r>
              <a:rPr lang="en-US" sz="2800" dirty="0"/>
              <a:t>(50L/s /9) launder of 6 inches</a:t>
            </a:r>
          </a:p>
          <a:p>
            <a:r>
              <a:rPr lang="en-US" sz="2800" dirty="0"/>
              <a:t>The head loss in the launder is small and it would be tempting to use a smaller pipe</a:t>
            </a:r>
          </a:p>
          <a:p>
            <a:r>
              <a:rPr lang="en-US" sz="2800" dirty="0"/>
              <a:t>Why is such a large pipe necessary?______________</a:t>
            </a:r>
          </a:p>
          <a:p>
            <a:r>
              <a:rPr lang="en-US" sz="2800" dirty="0"/>
              <a:t>Why do we even need a launder pipe? ___________________________________________ ___________</a:t>
            </a:r>
          </a:p>
          <a:p>
            <a:r>
              <a:rPr lang="en-US" sz="2800" dirty="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a:solidFill>
                  <a:schemeClr val="accent4"/>
                </a:solidFill>
              </a:rPr>
              <a:t>Equal orifice flow</a:t>
            </a: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a:solidFill>
                  <a:schemeClr val="accent4"/>
                </a:solidFill>
              </a:rPr>
              <a:t>2 mm/s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a:t>What is the horizontal velocity above the plate settlers without a launder?</a:t>
            </a:r>
          </a:p>
        </p:txBody>
      </p:sp>
      <p:sp>
        <p:nvSpPr>
          <p:cNvPr id="4" name="Rectangle 3"/>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sp>
        <p:nvSpPr>
          <p:cNvPr id="5" name="Rectangle 4"/>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sp>
        <p:nvSpPr>
          <p:cNvPr id="6" name="Rectangle 5"/>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a:t>This velocity is very large compared with the head loss through the plate settlers (about 1 </a:t>
            </a:r>
            <a:r>
              <a:rPr lang="en-US" dirty="0">
                <a:latin typeface="Symbol" pitchFamily="18" charset="2"/>
              </a:rPr>
              <a:t>m</a:t>
            </a:r>
            <a:r>
              <a:rPr lang="en-US" dirty="0"/>
              <a:t>m) and thus elimination of the launder would result in preferential flow through the plate settlers closest to the exit</a:t>
            </a:r>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a:t>Approach to Find Port Diameter</a:t>
            </a:r>
          </a:p>
        </p:txBody>
      </p:sp>
      <p:sp>
        <p:nvSpPr>
          <p:cNvPr id="3" name="Content Placeholder 2"/>
          <p:cNvSpPr>
            <a:spLocks noGrp="1"/>
          </p:cNvSpPr>
          <p:nvPr>
            <p:ph idx="1"/>
          </p:nvPr>
        </p:nvSpPr>
        <p:spPr>
          <a:xfrm>
            <a:off x="228600" y="1981200"/>
            <a:ext cx="5029200" cy="4114800"/>
          </a:xfrm>
        </p:spPr>
        <p:txBody>
          <a:bodyPr/>
          <a:lstStyle/>
          <a:p>
            <a:r>
              <a:rPr lang="en-US" dirty="0"/>
              <a:t>Calculate the head loss in the manifold</a:t>
            </a:r>
          </a:p>
          <a:p>
            <a:r>
              <a:rPr lang="en-US" dirty="0"/>
              <a:t>Subtract 50% of that head loss from the target head loss (5 cm) to estimate the port head loss</a:t>
            </a:r>
          </a:p>
          <a:p>
            <a:r>
              <a:rPr lang="en-US" dirty="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67"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68"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69"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Hydraulic Conclusions</a:t>
            </a:r>
          </a:p>
        </p:txBody>
      </p:sp>
      <p:sp>
        <p:nvSpPr>
          <p:cNvPr id="70659" name="Rectangle 3"/>
          <p:cNvSpPr>
            <a:spLocks noGrp="1" noChangeArrowheads="1"/>
          </p:cNvSpPr>
          <p:nvPr>
            <p:ph idx="1"/>
          </p:nvPr>
        </p:nvSpPr>
        <p:spPr>
          <a:xfrm>
            <a:off x="685800" y="1981200"/>
            <a:ext cx="7772400" cy="4572000"/>
          </a:xfrm>
        </p:spPr>
        <p:txBody>
          <a:bodyPr/>
          <a:lstStyle/>
          <a:p>
            <a:r>
              <a:rPr lang="en-US" sz="2600" dirty="0"/>
              <a:t>The water level in the flocculator and </a:t>
            </a:r>
            <a:r>
              <a:rPr lang="en-US" sz="2600" dirty="0" err="1"/>
              <a:t>sedimentor</a:t>
            </a:r>
            <a:r>
              <a:rPr lang="en-US" sz="2600" dirty="0"/>
              <a:t> is set by the settled water weir</a:t>
            </a:r>
          </a:p>
          <a:p>
            <a:r>
              <a:rPr lang="en-US" sz="2600" dirty="0"/>
              <a:t>The most significant head loss in the sedimentation tank is the orifices in the effluent manifold</a:t>
            </a:r>
          </a:p>
          <a:p>
            <a:r>
              <a:rPr lang="en-US" sz="2600" dirty="0"/>
              <a:t>The entrance tank water level is significantly higher than the flocculator due to head loss in the LFOM </a:t>
            </a:r>
          </a:p>
          <a:p>
            <a:r>
              <a:rPr lang="en-US" sz="2600" dirty="0"/>
              <a:t>The stock tanks have to be even higher to be able to flow by gravity thru the chemical doser and into the entrance tank.</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0" name="Text Box 82"/>
          <p:cNvSpPr txBox="1">
            <a:spLocks noChangeArrowheads="1"/>
          </p:cNvSpPr>
          <p:nvPr/>
        </p:nvSpPr>
        <p:spPr bwMode="auto">
          <a:xfrm>
            <a:off x="0" y="0"/>
            <a:ext cx="25305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600" b="1" dirty="0"/>
              <a:t>How does flow divide between layers?</a:t>
            </a:r>
          </a:p>
        </p:txBody>
      </p:sp>
      <p:sp>
        <p:nvSpPr>
          <p:cNvPr id="7251" name="Text Box 83"/>
          <p:cNvSpPr txBox="1">
            <a:spLocks noChangeArrowheads="1"/>
          </p:cNvSpPr>
          <p:nvPr/>
        </p:nvSpPr>
        <p:spPr bwMode="auto">
          <a:xfrm>
            <a:off x="3886200" y="232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dirty="0"/>
              <a:t>Outlet box</a:t>
            </a:r>
          </a:p>
        </p:txBody>
      </p:sp>
      <p:sp>
        <p:nvSpPr>
          <p:cNvPr id="129" name="TextBox 128"/>
          <p:cNvSpPr txBox="1"/>
          <p:nvPr/>
        </p:nvSpPr>
        <p:spPr>
          <a:xfrm>
            <a:off x="6964472" y="814192"/>
            <a:ext cx="1766170" cy="830997"/>
          </a:xfrm>
          <a:prstGeom prst="rect">
            <a:avLst/>
          </a:prstGeom>
          <a:noFill/>
        </p:spPr>
        <p:txBody>
          <a:bodyPr wrap="square" rtlCol="0">
            <a:spAutoFit/>
          </a:bodyPr>
          <a:lstStyle/>
          <a:p>
            <a:r>
              <a:rPr lang="en-US" sz="2400" b="0" dirty="0"/>
              <a:t>Total filter head loss</a:t>
            </a:r>
          </a:p>
        </p:txBody>
      </p:sp>
      <p:sp>
        <p:nvSpPr>
          <p:cNvPr id="130" name="TextBox 129"/>
          <p:cNvSpPr txBox="1"/>
          <p:nvPr/>
        </p:nvSpPr>
        <p:spPr>
          <a:xfrm>
            <a:off x="6926893" y="0"/>
            <a:ext cx="2217107" cy="830997"/>
          </a:xfrm>
          <a:prstGeom prst="rect">
            <a:avLst/>
          </a:prstGeom>
          <a:noFill/>
        </p:spPr>
        <p:txBody>
          <a:bodyPr wrap="square" rtlCol="0">
            <a:spAutoFit/>
          </a:bodyPr>
          <a:lstStyle/>
          <a:p>
            <a:r>
              <a:rPr lang="en-US" sz="2400" b="0" dirty="0"/>
              <a:t>Inlet plumbing head loss</a:t>
            </a:r>
          </a:p>
        </p:txBody>
      </p:sp>
      <p:cxnSp>
        <p:nvCxnSpPr>
          <p:cNvPr id="132" name="Straight Arrow Connector 131"/>
          <p:cNvCxnSpPr/>
          <p:nvPr/>
        </p:nvCxnSpPr>
        <p:spPr bwMode="auto">
          <a:xfrm flipH="1">
            <a:off x="6688899" y="479297"/>
            <a:ext cx="237994" cy="498901"/>
          </a:xfrm>
          <a:prstGeom prst="straightConnector1">
            <a:avLst/>
          </a:prstGeom>
          <a:noFill/>
          <a:ln w="12700" cap="flat" cmpd="sng" algn="ctr">
            <a:solidFill>
              <a:schemeClr val="bg2"/>
            </a:solidFill>
            <a:prstDash val="solid"/>
            <a:round/>
            <a:headEnd type="none" w="lg" len="med"/>
            <a:tailEnd type="arrow"/>
          </a:ln>
          <a:effectLst/>
        </p:spPr>
      </p:cxnSp>
      <p:cxnSp>
        <p:nvCxnSpPr>
          <p:cNvPr id="134" name="Straight Arrow Connector 133"/>
          <p:cNvCxnSpPr/>
          <p:nvPr/>
        </p:nvCxnSpPr>
        <p:spPr bwMode="auto">
          <a:xfrm flipH="1">
            <a:off x="3970751" y="727677"/>
            <a:ext cx="62630" cy="475989"/>
          </a:xfrm>
          <a:prstGeom prst="straightConnector1">
            <a:avLst/>
          </a:prstGeom>
          <a:noFill/>
          <a:ln w="12700" cap="flat" cmpd="sng" algn="ctr">
            <a:solidFill>
              <a:schemeClr val="bg2"/>
            </a:solidFill>
            <a:prstDash val="solid"/>
            <a:round/>
            <a:headEnd type="none" w="lg" len="med"/>
            <a:tailEnd type="arrow"/>
          </a:ln>
          <a:effectLst/>
        </p:spPr>
      </p:cxnSp>
      <p:sp>
        <p:nvSpPr>
          <p:cNvPr id="2" name="Rectangle 32"/>
          <p:cNvSpPr/>
          <p:nvPr/>
        </p:nvSpPr>
        <p:spPr>
          <a:xfrm>
            <a:off x="4876800" y="1031358"/>
            <a:ext cx="1262063" cy="339443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32"/>
          <p:cNvSpPr/>
          <p:nvPr/>
        </p:nvSpPr>
        <p:spPr>
          <a:xfrm>
            <a:off x="3543300" y="1279063"/>
            <a:ext cx="825500" cy="23653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Rectangle 150"/>
          <p:cNvSpPr>
            <a:spLocks noChangeArrowheads="1"/>
          </p:cNvSpPr>
          <p:nvPr/>
        </p:nvSpPr>
        <p:spPr bwMode="auto">
          <a:xfrm>
            <a:off x="48799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7182" name="Line 53"/>
          <p:cNvSpPr>
            <a:spLocks noChangeShapeType="1"/>
          </p:cNvSpPr>
          <p:nvPr/>
        </p:nvSpPr>
        <p:spPr bwMode="auto">
          <a:xfrm>
            <a:off x="64277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54"/>
          <p:cNvSpPr>
            <a:spLocks noChangeShapeType="1"/>
          </p:cNvSpPr>
          <p:nvPr/>
        </p:nvSpPr>
        <p:spPr bwMode="auto">
          <a:xfrm>
            <a:off x="65119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56"/>
          <p:cNvSpPr>
            <a:spLocks noChangeShapeType="1"/>
          </p:cNvSpPr>
          <p:nvPr/>
        </p:nvSpPr>
        <p:spPr bwMode="auto">
          <a:xfrm>
            <a:off x="64436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57"/>
          <p:cNvSpPr>
            <a:spLocks noChangeShapeType="1"/>
          </p:cNvSpPr>
          <p:nvPr/>
        </p:nvSpPr>
        <p:spPr bwMode="auto">
          <a:xfrm>
            <a:off x="65278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Oval 55"/>
          <p:cNvSpPr>
            <a:spLocks noChangeArrowheads="1"/>
          </p:cNvSpPr>
          <p:nvPr/>
        </p:nvSpPr>
        <p:spPr bwMode="auto">
          <a:xfrm rot="5400000">
            <a:off x="63333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7187" name="Line 58"/>
          <p:cNvSpPr>
            <a:spLocks noChangeShapeType="1"/>
          </p:cNvSpPr>
          <p:nvPr/>
        </p:nvSpPr>
        <p:spPr bwMode="auto">
          <a:xfrm rot="5400000" flipH="1">
            <a:off x="64690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59"/>
          <p:cNvSpPr>
            <a:spLocks noChangeShapeType="1"/>
          </p:cNvSpPr>
          <p:nvPr/>
        </p:nvSpPr>
        <p:spPr bwMode="auto">
          <a:xfrm rot="5400000" flipH="1">
            <a:off x="64666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Can 78"/>
          <p:cNvSpPr>
            <a:spLocks noChangeArrowheads="1"/>
          </p:cNvSpPr>
          <p:nvPr/>
        </p:nvSpPr>
        <p:spPr bwMode="auto">
          <a:xfrm rot="5400000">
            <a:off x="54530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3" name="Rectangle 32"/>
          <p:cNvSpPr/>
          <p:nvPr/>
        </p:nvSpPr>
        <p:spPr>
          <a:xfrm>
            <a:off x="2590800" y="964738"/>
            <a:ext cx="952500" cy="550862"/>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an 78"/>
          <p:cNvSpPr>
            <a:spLocks noChangeArrowheads="1"/>
          </p:cNvSpPr>
          <p:nvPr/>
        </p:nvSpPr>
        <p:spPr bwMode="auto">
          <a:xfrm rot="5400000">
            <a:off x="54538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7" name="Can 78"/>
          <p:cNvSpPr>
            <a:spLocks noChangeArrowheads="1"/>
          </p:cNvSpPr>
          <p:nvPr/>
        </p:nvSpPr>
        <p:spPr bwMode="auto">
          <a:xfrm rot="5400000">
            <a:off x="54538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9" name="Can 78"/>
          <p:cNvSpPr>
            <a:spLocks noChangeArrowheads="1"/>
          </p:cNvSpPr>
          <p:nvPr/>
        </p:nvSpPr>
        <p:spPr bwMode="auto">
          <a:xfrm rot="5400000">
            <a:off x="54530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2" name="Can 78"/>
          <p:cNvSpPr>
            <a:spLocks noChangeArrowheads="1"/>
          </p:cNvSpPr>
          <p:nvPr/>
        </p:nvSpPr>
        <p:spPr bwMode="auto">
          <a:xfrm rot="5400000">
            <a:off x="54530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3" name="Can 78"/>
          <p:cNvSpPr>
            <a:spLocks noChangeArrowheads="1"/>
          </p:cNvSpPr>
          <p:nvPr/>
        </p:nvSpPr>
        <p:spPr bwMode="auto">
          <a:xfrm rot="5400000">
            <a:off x="54538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4" name="Can 78"/>
          <p:cNvSpPr>
            <a:spLocks noChangeArrowheads="1"/>
          </p:cNvSpPr>
          <p:nvPr/>
        </p:nvSpPr>
        <p:spPr bwMode="auto">
          <a:xfrm rot="5400000">
            <a:off x="54530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7248" name="Line 80"/>
          <p:cNvSpPr>
            <a:spLocks noChangeShapeType="1"/>
          </p:cNvSpPr>
          <p:nvPr/>
        </p:nvSpPr>
        <p:spPr bwMode="auto">
          <a:xfrm>
            <a:off x="4572000" y="1375900"/>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Down Arrow 67"/>
          <p:cNvSpPr>
            <a:spLocks noChangeArrowheads="1"/>
          </p:cNvSpPr>
          <p:nvPr/>
        </p:nvSpPr>
        <p:spPr bwMode="auto">
          <a:xfrm rot="10800000">
            <a:off x="54133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0" name="Down Arrow 67"/>
          <p:cNvSpPr>
            <a:spLocks noChangeArrowheads="1"/>
          </p:cNvSpPr>
          <p:nvPr/>
        </p:nvSpPr>
        <p:spPr bwMode="auto">
          <a:xfrm rot="10800000">
            <a:off x="54102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1" name="Down Arrow 67"/>
          <p:cNvSpPr>
            <a:spLocks noChangeArrowheads="1"/>
          </p:cNvSpPr>
          <p:nvPr/>
        </p:nvSpPr>
        <p:spPr bwMode="auto">
          <a:xfrm rot="10800000">
            <a:off x="54102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2" name="Down Arrow 67"/>
          <p:cNvSpPr>
            <a:spLocks noChangeArrowheads="1"/>
          </p:cNvSpPr>
          <p:nvPr/>
        </p:nvSpPr>
        <p:spPr bwMode="auto">
          <a:xfrm>
            <a:off x="54133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3" name="Down Arrow 67"/>
          <p:cNvSpPr>
            <a:spLocks noChangeArrowheads="1"/>
          </p:cNvSpPr>
          <p:nvPr/>
        </p:nvSpPr>
        <p:spPr bwMode="auto">
          <a:xfrm>
            <a:off x="54054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4" name="Down Arrow 67"/>
          <p:cNvSpPr>
            <a:spLocks noChangeArrowheads="1"/>
          </p:cNvSpPr>
          <p:nvPr/>
        </p:nvSpPr>
        <p:spPr bwMode="auto">
          <a:xfrm>
            <a:off x="54117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95" name="Rectangle 94"/>
          <p:cNvSpPr/>
          <p:nvPr/>
        </p:nvSpPr>
        <p:spPr bwMode="auto">
          <a:xfrm>
            <a:off x="55313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Block Arc 44"/>
          <p:cNvSpPr>
            <a:spLocks/>
          </p:cNvSpPr>
          <p:nvPr/>
        </p:nvSpPr>
        <p:spPr bwMode="auto">
          <a:xfrm>
            <a:off x="5521166" y="1039564"/>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65" name="Group 329"/>
          <p:cNvGrpSpPr>
            <a:grpSpLocks/>
          </p:cNvGrpSpPr>
          <p:nvPr/>
        </p:nvGrpSpPr>
        <p:grpSpPr bwMode="auto">
          <a:xfrm rot="10800000">
            <a:off x="6280150" y="900657"/>
            <a:ext cx="255588" cy="376238"/>
            <a:chOff x="1440" y="3168"/>
            <a:chExt cx="192" cy="288"/>
          </a:xfrm>
        </p:grpSpPr>
        <p:sp>
          <p:nvSpPr>
            <p:cNvPr id="99"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00"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1" name="Rectangle 100"/>
          <p:cNvSpPr/>
          <p:nvPr/>
        </p:nvSpPr>
        <p:spPr bwMode="auto">
          <a:xfrm>
            <a:off x="48986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Rectangle 101"/>
          <p:cNvSpPr/>
          <p:nvPr/>
        </p:nvSpPr>
        <p:spPr bwMode="auto">
          <a:xfrm>
            <a:off x="57418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4" name="Freeform 67"/>
          <p:cNvSpPr>
            <a:spLocks/>
          </p:cNvSpPr>
          <p:nvPr/>
        </p:nvSpPr>
        <p:spPr bwMode="auto">
          <a:xfrm>
            <a:off x="4320205" y="1300494"/>
            <a:ext cx="190500" cy="63500"/>
          </a:xfrm>
          <a:custGeom>
            <a:avLst/>
            <a:gdLst/>
            <a:ahLst/>
            <a:cxnLst>
              <a:cxn ang="0">
                <a:pos x="0" y="12"/>
              </a:cxn>
              <a:cxn ang="0">
                <a:pos x="90" y="12"/>
              </a:cxn>
              <a:cxn ang="0">
                <a:pos x="168" y="84"/>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a:p>
        </p:txBody>
      </p:sp>
      <p:grpSp>
        <p:nvGrpSpPr>
          <p:cNvPr id="193" name="Group 192"/>
          <p:cNvGrpSpPr/>
          <p:nvPr/>
        </p:nvGrpSpPr>
        <p:grpSpPr>
          <a:xfrm>
            <a:off x="6424801" y="1254642"/>
            <a:ext cx="784525" cy="5510014"/>
            <a:chOff x="6424801" y="1254642"/>
            <a:chExt cx="784525" cy="5510014"/>
          </a:xfrm>
        </p:grpSpPr>
        <p:sp>
          <p:nvSpPr>
            <p:cNvPr id="106" name="Rectangle 105"/>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Rectangle 108"/>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Block Arc 44"/>
            <p:cNvSpPr>
              <a:spLocks/>
            </p:cNvSpPr>
            <p:nvPr/>
          </p:nvSpPr>
          <p:spPr bwMode="auto">
            <a:xfrm>
              <a:off x="6750334" y="3730615"/>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92" name="Group 191"/>
            <p:cNvGrpSpPr/>
            <p:nvPr/>
          </p:nvGrpSpPr>
          <p:grpSpPr>
            <a:xfrm>
              <a:off x="6424801" y="6257420"/>
              <a:ext cx="784525" cy="507236"/>
              <a:chOff x="6424801" y="5321716"/>
              <a:chExt cx="784525" cy="507236"/>
            </a:xfrm>
          </p:grpSpPr>
          <p:grpSp>
            <p:nvGrpSpPr>
              <p:cNvPr id="98" name="Group 99"/>
              <p:cNvGrpSpPr/>
              <p:nvPr/>
            </p:nvGrpSpPr>
            <p:grpSpPr>
              <a:xfrm rot="5400000">
                <a:off x="6693428" y="5487856"/>
                <a:ext cx="223645" cy="336234"/>
                <a:chOff x="6280150" y="1319213"/>
                <a:chExt cx="255588" cy="376238"/>
              </a:xfrm>
            </p:grpSpPr>
            <p:sp>
              <p:nvSpPr>
                <p:cNvPr id="11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1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8" name="Block Arc 44"/>
              <p:cNvSpPr>
                <a:spLocks/>
              </p:cNvSpPr>
              <p:nvPr/>
            </p:nvSpPr>
            <p:spPr bwMode="auto">
              <a:xfrm rot="16200000">
                <a:off x="6425595" y="5320922"/>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11" name="Group 106"/>
              <p:cNvGrpSpPr/>
              <p:nvPr/>
            </p:nvGrpSpPr>
            <p:grpSpPr>
              <a:xfrm rot="16200000">
                <a:off x="6951357" y="5570983"/>
                <a:ext cx="246063" cy="269875"/>
                <a:chOff x="6346031" y="891382"/>
                <a:chExt cx="246063" cy="269875"/>
              </a:xfrm>
            </p:grpSpPr>
            <p:sp>
              <p:nvSpPr>
                <p:cNvPr id="11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11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8" name="Rectangle 117"/>
          <p:cNvSpPr/>
          <p:nvPr/>
        </p:nvSpPr>
        <p:spPr bwMode="auto">
          <a:xfrm>
            <a:off x="6441280" y="1265275"/>
            <a:ext cx="64008" cy="36758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21" name="Straight Connector 120"/>
          <p:cNvCxnSpPr/>
          <p:nvPr/>
        </p:nvCxnSpPr>
        <p:spPr bwMode="auto">
          <a:xfrm>
            <a:off x="3519814" y="965672"/>
            <a:ext cx="3206663" cy="0"/>
          </a:xfrm>
          <a:prstGeom prst="line">
            <a:avLst/>
          </a:prstGeom>
          <a:noFill/>
          <a:ln w="12700" cap="flat" cmpd="sng" algn="ctr">
            <a:solidFill>
              <a:schemeClr val="accent2"/>
            </a:solidFill>
            <a:prstDash val="sysDash"/>
            <a:round/>
            <a:headEnd type="none" w="lg" len="med"/>
            <a:tailEnd type="none" w="lg" len="med"/>
          </a:ln>
          <a:effectLst/>
        </p:spPr>
      </p:cxnSp>
      <p:cxnSp>
        <p:nvCxnSpPr>
          <p:cNvPr id="122" name="Straight Connector 121"/>
          <p:cNvCxnSpPr/>
          <p:nvPr/>
        </p:nvCxnSpPr>
        <p:spPr bwMode="auto">
          <a:xfrm>
            <a:off x="3534428" y="1280910"/>
            <a:ext cx="3192049"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4901853" y="1019951"/>
            <a:ext cx="1824624" cy="0"/>
          </a:xfrm>
          <a:prstGeom prst="line">
            <a:avLst/>
          </a:prstGeom>
          <a:noFill/>
          <a:ln w="12700" cap="flat" cmpd="sng" algn="ctr">
            <a:solidFill>
              <a:schemeClr val="accent2"/>
            </a:solidFill>
            <a:prstDash val="sysDash"/>
            <a:round/>
            <a:headEnd type="none" w="lg" len="med"/>
            <a:tailEnd type="none" w="lg" len="med"/>
          </a:ln>
          <a:effectLst/>
        </p:spPr>
      </p:cxnSp>
      <p:sp>
        <p:nvSpPr>
          <p:cNvPr id="128" name="Right Brace 127"/>
          <p:cNvSpPr/>
          <p:nvPr/>
        </p:nvSpPr>
        <p:spPr bwMode="auto">
          <a:xfrm>
            <a:off x="6839211" y="953146"/>
            <a:ext cx="100208" cy="338203"/>
          </a:xfrm>
          <a:prstGeom prst="rightBrac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7" name="Rectangle 169"/>
          <p:cNvSpPr>
            <a:spLocks noChangeArrowheads="1"/>
          </p:cNvSpPr>
          <p:nvPr/>
        </p:nvSpPr>
        <p:spPr bwMode="auto">
          <a:xfrm flipV="1">
            <a:off x="3543300" y="4435695"/>
            <a:ext cx="1322388"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8" name="Rectangle 169"/>
          <p:cNvSpPr>
            <a:spLocks noChangeArrowheads="1"/>
          </p:cNvSpPr>
          <p:nvPr/>
        </p:nvSpPr>
        <p:spPr bwMode="auto">
          <a:xfrm flipV="1">
            <a:off x="4051300" y="5507257"/>
            <a:ext cx="8255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9" name="Rectangle 138"/>
          <p:cNvSpPr>
            <a:spLocks noChangeArrowheads="1"/>
          </p:cNvSpPr>
          <p:nvPr/>
        </p:nvSpPr>
        <p:spPr bwMode="auto">
          <a:xfrm flipH="1">
            <a:off x="4144962" y="1562986"/>
            <a:ext cx="64008" cy="3118771"/>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0" name="Rectangle 11"/>
          <p:cNvSpPr>
            <a:spLocks noChangeArrowheads="1"/>
          </p:cNvSpPr>
          <p:nvPr/>
        </p:nvSpPr>
        <p:spPr bwMode="auto">
          <a:xfrm flipH="1">
            <a:off x="3127375" y="1541721"/>
            <a:ext cx="62392" cy="352421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1" name="Rectangle 11"/>
          <p:cNvSpPr>
            <a:spLocks noChangeArrowheads="1"/>
          </p:cNvSpPr>
          <p:nvPr/>
        </p:nvSpPr>
        <p:spPr bwMode="auto">
          <a:xfrm flipH="1">
            <a:off x="2908299" y="1573619"/>
            <a:ext cx="64008" cy="4219389"/>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2" name="Rectangle 11"/>
          <p:cNvSpPr>
            <a:spLocks noChangeArrowheads="1"/>
          </p:cNvSpPr>
          <p:nvPr/>
        </p:nvSpPr>
        <p:spPr bwMode="auto">
          <a:xfrm flipH="1">
            <a:off x="2668587" y="1520457"/>
            <a:ext cx="63979" cy="4993276"/>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cxnSp>
        <p:nvCxnSpPr>
          <p:cNvPr id="145" name="Straight Connector 144"/>
          <p:cNvCxnSpPr/>
          <p:nvPr/>
        </p:nvCxnSpPr>
        <p:spPr bwMode="auto">
          <a:xfrm>
            <a:off x="2590800" y="1536137"/>
            <a:ext cx="177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bwMode="auto">
          <a:xfrm>
            <a:off x="26352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Rectangle 146"/>
          <p:cNvSpPr/>
          <p:nvPr/>
        </p:nvSpPr>
        <p:spPr bwMode="auto">
          <a:xfrm>
            <a:off x="28638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Rectangle 147"/>
          <p:cNvSpPr/>
          <p:nvPr/>
        </p:nvSpPr>
        <p:spPr bwMode="auto">
          <a:xfrm>
            <a:off x="3089275"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9" name="Straight Connector 6"/>
          <p:cNvCxnSpPr>
            <a:cxnSpLocks noChangeShapeType="1"/>
          </p:cNvCxnSpPr>
          <p:nvPr/>
        </p:nvCxnSpPr>
        <p:spPr bwMode="auto">
          <a:xfrm>
            <a:off x="4368800" y="1347224"/>
            <a:ext cx="0" cy="188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0" name="Rectangle 149"/>
          <p:cNvSpPr/>
          <p:nvPr/>
        </p:nvSpPr>
        <p:spPr bwMode="auto">
          <a:xfrm>
            <a:off x="2908300" y="1021787"/>
            <a:ext cx="61913" cy="4524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Rectangle 16"/>
          <p:cNvSpPr/>
          <p:nvPr/>
        </p:nvSpPr>
        <p:spPr bwMode="auto">
          <a:xfrm>
            <a:off x="3135313" y="1010674"/>
            <a:ext cx="61913" cy="4635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Rectangle 152"/>
          <p:cNvSpPr/>
          <p:nvPr/>
        </p:nvSpPr>
        <p:spPr bwMode="auto">
          <a:xfrm>
            <a:off x="3362325" y="1151483"/>
            <a:ext cx="61913" cy="3227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Rectangle 169"/>
          <p:cNvSpPr>
            <a:spLocks noChangeArrowheads="1"/>
          </p:cNvSpPr>
          <p:nvPr/>
        </p:nvSpPr>
        <p:spPr bwMode="auto">
          <a:xfrm flipV="1">
            <a:off x="2840038" y="6639145"/>
            <a:ext cx="2036763"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5" name="Block Arc 44"/>
          <p:cNvSpPr>
            <a:spLocks/>
          </p:cNvSpPr>
          <p:nvPr/>
        </p:nvSpPr>
        <p:spPr bwMode="auto">
          <a:xfrm rot="16200000">
            <a:off x="2647950" y="6278782"/>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6" name="Rectangle 169"/>
          <p:cNvSpPr>
            <a:spLocks noChangeArrowheads="1"/>
          </p:cNvSpPr>
          <p:nvPr/>
        </p:nvSpPr>
        <p:spPr bwMode="auto">
          <a:xfrm flipV="1">
            <a:off x="3098800" y="5905720"/>
            <a:ext cx="17668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7" name="Block Arc 44"/>
          <p:cNvSpPr>
            <a:spLocks/>
          </p:cNvSpPr>
          <p:nvPr/>
        </p:nvSpPr>
        <p:spPr bwMode="auto">
          <a:xfrm rot="16200000">
            <a:off x="2887663" y="5543770"/>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8" name="Rectangle 169"/>
          <p:cNvSpPr>
            <a:spLocks noChangeArrowheads="1"/>
          </p:cNvSpPr>
          <p:nvPr/>
        </p:nvSpPr>
        <p:spPr bwMode="auto">
          <a:xfrm flipV="1">
            <a:off x="3289300" y="5129432"/>
            <a:ext cx="15763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9" name="Block Arc 44"/>
          <p:cNvSpPr>
            <a:spLocks/>
          </p:cNvSpPr>
          <p:nvPr/>
        </p:nvSpPr>
        <p:spPr bwMode="auto">
          <a:xfrm rot="16200000">
            <a:off x="3114675" y="4778595"/>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0" name="Rectangle 11"/>
          <p:cNvSpPr>
            <a:spLocks noChangeArrowheads="1"/>
          </p:cNvSpPr>
          <p:nvPr/>
        </p:nvSpPr>
        <p:spPr bwMode="auto">
          <a:xfrm flipH="1">
            <a:off x="3354386" y="1562986"/>
            <a:ext cx="64008" cy="274729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1" name="Rectangle 160"/>
          <p:cNvSpPr/>
          <p:nvPr/>
        </p:nvSpPr>
        <p:spPr bwMode="auto">
          <a:xfrm>
            <a:off x="3317875" y="1474224"/>
            <a:ext cx="134938"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 name="Block Arc 44"/>
          <p:cNvSpPr>
            <a:spLocks/>
          </p:cNvSpPr>
          <p:nvPr/>
        </p:nvSpPr>
        <p:spPr bwMode="auto">
          <a:xfrm rot="16200000">
            <a:off x="3336925" y="4076920"/>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3" name="Rectangle 169"/>
          <p:cNvSpPr>
            <a:spLocks noChangeArrowheads="1"/>
          </p:cNvSpPr>
          <p:nvPr/>
        </p:nvSpPr>
        <p:spPr bwMode="auto">
          <a:xfrm flipV="1">
            <a:off x="3830638" y="6261320"/>
            <a:ext cx="103505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5" name="Rectangle 11"/>
          <p:cNvSpPr>
            <a:spLocks noChangeArrowheads="1"/>
          </p:cNvSpPr>
          <p:nvPr/>
        </p:nvSpPr>
        <p:spPr bwMode="auto">
          <a:xfrm flipH="1">
            <a:off x="3924300" y="1562986"/>
            <a:ext cx="62909" cy="381727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6" name="Rectangle 11"/>
          <p:cNvSpPr>
            <a:spLocks noChangeArrowheads="1"/>
          </p:cNvSpPr>
          <p:nvPr/>
        </p:nvSpPr>
        <p:spPr bwMode="auto">
          <a:xfrm flipH="1">
            <a:off x="3673474" y="1552353"/>
            <a:ext cx="64008" cy="468356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7" name="Block Arc 44"/>
          <p:cNvSpPr>
            <a:spLocks/>
          </p:cNvSpPr>
          <p:nvPr/>
        </p:nvSpPr>
        <p:spPr bwMode="auto">
          <a:xfrm rot="16200000">
            <a:off x="3898900" y="514848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8" name="Rectangle 169"/>
          <p:cNvSpPr>
            <a:spLocks noChangeArrowheads="1"/>
          </p:cNvSpPr>
          <p:nvPr/>
        </p:nvSpPr>
        <p:spPr bwMode="auto">
          <a:xfrm flipV="1">
            <a:off x="4241800" y="4781770"/>
            <a:ext cx="6350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9" name="Block Arc 44"/>
          <p:cNvSpPr>
            <a:spLocks/>
          </p:cNvSpPr>
          <p:nvPr/>
        </p:nvSpPr>
        <p:spPr bwMode="auto">
          <a:xfrm rot="16200000">
            <a:off x="4141788" y="443093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0" name="Block Arc 44"/>
          <p:cNvSpPr>
            <a:spLocks/>
          </p:cNvSpPr>
          <p:nvPr/>
        </p:nvSpPr>
        <p:spPr bwMode="auto">
          <a:xfrm rot="16200000">
            <a:off x="3640138" y="5913657"/>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1" name="Rectangle 14"/>
          <p:cNvSpPr/>
          <p:nvPr/>
        </p:nvSpPr>
        <p:spPr bwMode="auto">
          <a:xfrm>
            <a:off x="3638550"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2" name="Rectangle 17"/>
          <p:cNvSpPr/>
          <p:nvPr/>
        </p:nvSpPr>
        <p:spPr bwMode="auto">
          <a:xfrm>
            <a:off x="3876675"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3" name="Rectangle 20"/>
          <p:cNvSpPr/>
          <p:nvPr/>
        </p:nvSpPr>
        <p:spPr bwMode="auto">
          <a:xfrm>
            <a:off x="4113213"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6" name="Group 185"/>
          <p:cNvGrpSpPr/>
          <p:nvPr/>
        </p:nvGrpSpPr>
        <p:grpSpPr>
          <a:xfrm>
            <a:off x="2590800" y="212655"/>
            <a:ext cx="952500" cy="1316736"/>
            <a:chOff x="2590800" y="545537"/>
            <a:chExt cx="952500" cy="990600"/>
          </a:xfrm>
        </p:grpSpPr>
        <p:cxnSp>
          <p:nvCxnSpPr>
            <p:cNvPr id="144" name="Straight Connector 6"/>
            <p:cNvCxnSpPr>
              <a:cxnSpLocks noChangeShapeType="1"/>
            </p:cNvCxnSpPr>
            <p:nvPr/>
          </p:nvCxnSpPr>
          <p:spPr bwMode="auto">
            <a:xfrm>
              <a:off x="35433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
            <p:cNvCxnSpPr>
              <a:cxnSpLocks noChangeShapeType="1"/>
            </p:cNvCxnSpPr>
            <p:nvPr/>
          </p:nvCxnSpPr>
          <p:spPr bwMode="auto">
            <a:xfrm>
              <a:off x="25908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7240" name="Line 72"/>
          <p:cNvSpPr>
            <a:spLocks noChangeShapeType="1"/>
          </p:cNvSpPr>
          <p:nvPr/>
        </p:nvSpPr>
        <p:spPr bwMode="auto">
          <a:xfrm>
            <a:off x="2697902" y="349787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1" name="Line 73"/>
          <p:cNvSpPr>
            <a:spLocks noChangeShapeType="1"/>
          </p:cNvSpPr>
          <p:nvPr/>
        </p:nvSpPr>
        <p:spPr bwMode="auto">
          <a:xfrm>
            <a:off x="2942377" y="34915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2" name="Line 74"/>
          <p:cNvSpPr>
            <a:spLocks noChangeShapeType="1"/>
          </p:cNvSpPr>
          <p:nvPr/>
        </p:nvSpPr>
        <p:spPr bwMode="auto">
          <a:xfrm>
            <a:off x="3167802"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3" name="Line 75"/>
          <p:cNvSpPr>
            <a:spLocks noChangeShapeType="1"/>
          </p:cNvSpPr>
          <p:nvPr/>
        </p:nvSpPr>
        <p:spPr bwMode="auto">
          <a:xfrm>
            <a:off x="3388465"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4" name="Line 76"/>
          <p:cNvSpPr>
            <a:spLocks noChangeShapeType="1"/>
          </p:cNvSpPr>
          <p:nvPr/>
        </p:nvSpPr>
        <p:spPr bwMode="auto">
          <a:xfrm flipV="1">
            <a:off x="3701202" y="3489941"/>
            <a:ext cx="14288"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5" name="Line 77"/>
          <p:cNvSpPr>
            <a:spLocks noChangeShapeType="1"/>
          </p:cNvSpPr>
          <p:nvPr/>
        </p:nvSpPr>
        <p:spPr bwMode="auto">
          <a:xfrm flipV="1">
            <a:off x="3959965" y="3496291"/>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6" name="Line 78"/>
          <p:cNvSpPr>
            <a:spLocks noChangeShapeType="1"/>
          </p:cNvSpPr>
          <p:nvPr/>
        </p:nvSpPr>
        <p:spPr bwMode="auto">
          <a:xfrm flipV="1">
            <a:off x="4204440" y="3504228"/>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3" name="Group 182"/>
          <p:cNvGrpSpPr/>
          <p:nvPr/>
        </p:nvGrpSpPr>
        <p:grpSpPr>
          <a:xfrm>
            <a:off x="4876800" y="170124"/>
            <a:ext cx="1270000" cy="6537960"/>
            <a:chOff x="4876800" y="1729007"/>
            <a:chExt cx="1270000" cy="4973638"/>
          </a:xfrm>
        </p:grpSpPr>
        <p:cxnSp>
          <p:nvCxnSpPr>
            <p:cNvPr id="184"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5"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87" name="Rectangle 186"/>
          <p:cNvSpPr/>
          <p:nvPr/>
        </p:nvSpPr>
        <p:spPr bwMode="auto">
          <a:xfrm>
            <a:off x="5542162" y="1205024"/>
            <a:ext cx="73152" cy="100584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8" name="Straight Connector 187"/>
          <p:cNvCxnSpPr/>
          <p:nvPr/>
        </p:nvCxnSpPr>
        <p:spPr bwMode="auto">
          <a:xfrm>
            <a:off x="4902046" y="3559995"/>
            <a:ext cx="2243033" cy="0"/>
          </a:xfrm>
          <a:prstGeom prst="line">
            <a:avLst/>
          </a:prstGeom>
          <a:noFill/>
          <a:ln w="12700" cap="flat" cmpd="sng" algn="ctr">
            <a:solidFill>
              <a:schemeClr val="accent2"/>
            </a:solidFill>
            <a:prstDash val="sysDash"/>
            <a:round/>
            <a:headEnd type="none" w="lg" len="med"/>
            <a:tailEnd type="none" w="lg" len="med"/>
          </a:ln>
          <a:effectLst/>
        </p:spPr>
      </p:cxnSp>
    </p:spTree>
    <p:extLst>
      <p:ext uri="{BB962C8B-B14F-4D97-AF65-F5344CB8AC3E}">
        <p14:creationId xmlns:p14="http://schemas.microsoft.com/office/powerpoint/2010/main" val="9453109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err="1"/>
              <a:t>Sed</a:t>
            </a:r>
            <a:r>
              <a:rPr lang="en-US" dirty="0"/>
              <a:t> Flow 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73411" y="5623035"/>
            <a:ext cx="3548930" cy="1200329"/>
          </a:xfrm>
          <a:prstGeom prst="rect">
            <a:avLst/>
          </a:prstGeom>
        </p:spPr>
        <p:txBody>
          <a:bodyPr wrap="square">
            <a:spAutoFit/>
          </a:bodyPr>
          <a:lstStyle/>
          <a:p>
            <a:r>
              <a:rPr lang="en-US" sz="1800" dirty="0"/>
              <a:t>Which </a:t>
            </a:r>
            <a:r>
              <a:rPr lang="en-US" sz="1800" dirty="0" err="1"/>
              <a:t>sed</a:t>
            </a:r>
            <a:r>
              <a:rPr lang="en-US" sz="1800" dirty="0"/>
              <a:t> tank will have the highest flow?</a:t>
            </a:r>
          </a:p>
          <a:p>
            <a:r>
              <a:rPr lang="en-US" sz="1800" dirty="0"/>
              <a:t>How could you reduce the difference in flows?</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a:t>Draw a manifold with ports that you think would give unequal flow. Orifices diameters are uniform.</a:t>
            </a:r>
          </a:p>
          <a:p>
            <a:r>
              <a:rPr lang="en-US" sz="2800" dirty="0"/>
              <a:t>Draw a manifold with ports that you think would give equal flow</a:t>
            </a:r>
          </a:p>
          <a:p>
            <a:r>
              <a:rPr lang="en-US" sz="2800" dirty="0"/>
              <a:t>What do you think is important?</a:t>
            </a:r>
            <a:r>
              <a:rPr lang="en-US" sz="2400" dirty="0"/>
              <a:t> (pressure, elevation, kinetic energy)</a:t>
            </a:r>
            <a:endParaRPr lang="en-US" sz="2800"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strategies</a:t>
            </a:r>
          </a:p>
        </p:txBody>
      </p:sp>
      <p:sp>
        <p:nvSpPr>
          <p:cNvPr id="3" name="Content Placeholder 2"/>
          <p:cNvSpPr>
            <a:spLocks noGrp="1"/>
          </p:cNvSpPr>
          <p:nvPr>
            <p:ph idx="1"/>
          </p:nvPr>
        </p:nvSpPr>
        <p:spPr/>
        <p:txBody>
          <a:bodyPr/>
          <a:lstStyle/>
          <a:p>
            <a:r>
              <a:rPr lang="en-US" sz="2800" dirty="0"/>
              <a:t>Make the paths identical (try this first!)</a:t>
            </a:r>
          </a:p>
          <a:p>
            <a:r>
              <a:rPr lang="en-US" sz="2800" dirty="0"/>
              <a:t>Add custom head loss to each path (complicated!)</a:t>
            </a:r>
          </a:p>
          <a:p>
            <a:r>
              <a:rPr lang="en-US" sz="2800" dirty="0"/>
              <a:t>Increase identical head loss in all paths to make differences insignificant</a:t>
            </a:r>
          </a:p>
          <a:p>
            <a:pPr lvl="1"/>
            <a:r>
              <a:rPr lang="en-US" sz="2400" dirty="0" err="1"/>
              <a:t>Sed</a:t>
            </a:r>
            <a:r>
              <a:rPr lang="en-US" sz="2400" dirty="0"/>
              <a:t> inlet manifold diffuser pipes have high exit velocities</a:t>
            </a:r>
          </a:p>
          <a:p>
            <a:pPr lvl="1"/>
            <a:r>
              <a:rPr lang="en-US" sz="2400" dirty="0" err="1"/>
              <a:t>Sed</a:t>
            </a:r>
            <a:r>
              <a:rPr lang="en-US" sz="2400" dirty="0"/>
              <a:t> effluent manifold uses orifice head loss</a:t>
            </a:r>
          </a:p>
          <a:p>
            <a:r>
              <a:rPr lang="en-US" sz="2800" dirty="0"/>
              <a:t>Reduce head loss and pressure recovery that cause differences in piezometric head</a:t>
            </a:r>
          </a:p>
          <a:p>
            <a:pPr lvl="1"/>
            <a:r>
              <a:rPr lang="en-US" sz="2400" dirty="0"/>
              <a:t>Use large diameter pipes for manifolds</a:t>
            </a:r>
          </a:p>
          <a:p>
            <a:r>
              <a:rPr lang="en-US" sz="2800" dirty="0"/>
              <a:t>Rule of thumb - exit and entrance velocities must be greater than manifold velocity!</a:t>
            </a:r>
          </a:p>
          <a:p>
            <a:pPr lvl="1"/>
            <a:endParaRPr lang="en-US" sz="2400" dirty="0"/>
          </a:p>
          <a:p>
            <a:pPr lvl="1"/>
            <a:endParaRPr lang="en-US" sz="2400" dirty="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a:t>Piezometric head</a:t>
            </a:r>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a:t>What is the piezometric head</a:t>
            </a:r>
          </a:p>
          <a:p>
            <a:r>
              <a:rPr lang="en-US" dirty="0"/>
              <a:t>in the tank?</a:t>
            </a:r>
          </a:p>
          <a:p>
            <a:r>
              <a:rPr lang="en-US" dirty="0"/>
              <a:t>In the pipe (no flow)? </a:t>
            </a:r>
          </a:p>
          <a:p>
            <a:r>
              <a:rPr lang="en-US" dirty="0"/>
              <a:t>In the manifold (with flow)</a:t>
            </a:r>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a:t>1</a:t>
              </a:r>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a:t>Piezometric head in an outlet manifold increases in direction of flow!</a:t>
            </a:r>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a:t>Neglect head loss</a:t>
            </a:r>
          </a:p>
        </p:txBody>
      </p:sp>
      <p:sp>
        <p:nvSpPr>
          <p:cNvPr id="53" name="TextBox 52"/>
          <p:cNvSpPr txBox="1"/>
          <p:nvPr/>
        </p:nvSpPr>
        <p:spPr>
          <a:xfrm>
            <a:off x="4853734" y="1397242"/>
            <a:ext cx="3928611" cy="646331"/>
          </a:xfrm>
          <a:prstGeom prst="rect">
            <a:avLst/>
          </a:prstGeom>
          <a:noFill/>
        </p:spPr>
        <p:txBody>
          <a:bodyPr wrap="square" rtlCol="0">
            <a:spAutoFit/>
          </a:bodyPr>
          <a:lstStyle/>
          <a:p>
            <a:r>
              <a:rPr lang="en-US" sz="1800" dirty="0"/>
              <a:t>What sets H?</a:t>
            </a:r>
          </a:p>
          <a:p>
            <a:r>
              <a:rPr lang="en-US" sz="1800" dirty="0"/>
              <a:t>What sets change in piezometric head?</a:t>
            </a:r>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P spid="52" grpId="0"/>
      <p:bldP spid="5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81.1398"/>
  <p:tag name="LATEXADDIN" val="\documentclass{article}&#10;\usepackage{amsmath}&#10;\pagestyle{empty}&#10;\begin{document}&#10;&#10;$$  p_2 = \rho g (H - z_2) $$&#10;&#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9.6625"/>
  <p:tag name="LATEXADDIN" val="\documentclass{article}&#10;\usepackage{amsmath}&#10;\pagestyle{empty}&#10;\begin{document}&#10;&#10;$ \Psi_2 = \frac{p_2}{\rho g}+z_2 $&#10;&#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22.1972"/>
  <p:tag name="LATEXADDIN" val="\documentclass{article}&#10;\usepackage{amsmath}&#10;\pagestyle{empty}&#10;\begin{document}&#10;&#10;$  \Psi_2 = H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344.582"/>
  <p:tag name="LATEXADDIN" val="\documentclass{article}&#10;\usepackage{amsmath}&#10;\pagestyle{empty}&#10;\begin{document}&#10;&#10;$$ \Pi_{Q}=\frac{Q_{P_{1^m}}}{Q_{P_{n^m}}}=\sqrt{\frac{\Psi_{M_{1^m}}}{\Psi_{M_{n^m}}}}&#10;$$&#10;&#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327.709"/>
  <p:tag name="ORIGINALWIDTH" val="1143.607"/>
  <p:tag name="LATEXADDIN" val="\documentclass{article}&#10;\usepackage{amsmath}&#10;\pagestyle{empty}&#10;\begin{document}&#10;&#10;&#10;$$  \Pi_{Q}^2= \frac{\bar \Psi_{M} - \frac{m}{2}\Delta \Psi_M}{\bar \Psi_{M} + \frac{m}{2}\Delta \Psi_M}$$&#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242.2197"/>
  <p:tag name="ORIGINALWIDTH" val="1087.364"/>
  <p:tag name="LATEXADDIN" val="\documentclass{article}&#10;\usepackage{amsmath}&#10;\pagestyle{empty}&#10;\begin{document}&#10;&#10;$   \Delta \Psi_M= \frac{2}{m}\bar \Psi_{M}\frac{1 - \Pi_{Q}^2}{\Pi_{Q}^2 + 1}$&#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248.9689"/>
  <p:tag name="ORIGINALWIDTH" val="1468.317"/>
  <p:tag name="LATEXADDIN" val="\documentclass{article}&#10;\usepackage{amsmath}&#10;\pagestyle{empty}&#10;\begin{document}&#10;&#10;$ \Delta\Psi_M = \frac{\bar v_{M_1}^{2}}{2 g} = \frac{2}{m}\bar \Psi_{M}\frac{1 - \Pi_{Q}^2}{\Pi_{Q}^2 + 1}$&#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15.86"/>
  <p:tag name="LATEXADDIN" val="\documentclass{article}&#10;\usepackage{amsmath}&#10;\pagestyle{empty}&#10;\begin{document}&#10;&#10;&#10;$   \bar v_{M_1}= 2\sqrt{\frac{g\bar \Psi_{M}}{m}\frac{1 - \Pi_{Q}^2}{\Pi_{Q}^2 + 1}}$&#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77.8777"/>
  <p:tag name="LATEXADDIN" val="\documentclass{article}&#10;\usepackage{amsmath}&#10;\pagestyle{empty}&#10;\begin{document}&#10;&#10;&#10;$ \frac{\bar v_{P}}{\bar v_{M_1}} = \sqrt{\frac{m\left(\Pi_{Q}^2 + 1\right)}{2(1 - \Pi_{Q}^2)}}$&#10;&#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85497</TotalTime>
  <Words>2334</Words>
  <Application>Microsoft Office PowerPoint</Application>
  <PresentationFormat>Widescreen</PresentationFormat>
  <Paragraphs>358</Paragraphs>
  <Slides>39</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Arial</vt:lpstr>
      <vt:lpstr>Book Antiqua</vt:lpstr>
      <vt:lpstr>Calibri</vt:lpstr>
      <vt:lpstr>Candara</vt:lpstr>
      <vt:lpstr>Century Gothic</vt:lpstr>
      <vt:lpstr>Monotype Sorts</vt:lpstr>
      <vt:lpstr>Symbol</vt:lpstr>
      <vt:lpstr>Times New Roman</vt:lpstr>
      <vt:lpstr>Wingdings</vt:lpstr>
      <vt:lpstr>SWOT 2021</vt:lpstr>
      <vt:lpstr>Equation</vt:lpstr>
      <vt:lpstr>Inlet and Outlet Manifolds and Plant Hydraulics</vt:lpstr>
      <vt:lpstr>Nomenclature: a start</vt:lpstr>
      <vt:lpstr>Places we’d like Equal Flow Distribution</vt:lpstr>
      <vt:lpstr>PowerPoint Presentation</vt:lpstr>
      <vt:lpstr>Sed Flow distribution</vt:lpstr>
      <vt:lpstr>Sedimentation tank controls</vt:lpstr>
      <vt:lpstr>How can we make water split equally between several paths in a manifold?</vt:lpstr>
      <vt:lpstr>4 strategies</vt:lpstr>
      <vt:lpstr>Piezometric head</vt:lpstr>
      <vt:lpstr>PowerPoint Presentation</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Series of m Manifolds</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1330</cp:revision>
  <dcterms:created xsi:type="dcterms:W3CDTF">2008-09-10T15:40:57Z</dcterms:created>
  <dcterms:modified xsi:type="dcterms:W3CDTF">2020-10-24T13:57:57Z</dcterms:modified>
</cp:coreProperties>
</file>