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74" r:id="rId1"/>
  </p:sldMasterIdLst>
  <p:notesMasterIdLst>
    <p:notesMasterId r:id="rId39"/>
  </p:notesMasterIdLst>
  <p:handoutMasterIdLst>
    <p:handoutMasterId r:id="rId40"/>
  </p:handoutMasterIdLst>
  <p:sldIdLst>
    <p:sldId id="522" r:id="rId2"/>
    <p:sldId id="533" r:id="rId3"/>
    <p:sldId id="543" r:id="rId4"/>
    <p:sldId id="411" r:id="rId5"/>
    <p:sldId id="519" r:id="rId6"/>
    <p:sldId id="534" r:id="rId7"/>
    <p:sldId id="536" r:id="rId8"/>
    <p:sldId id="537" r:id="rId9"/>
    <p:sldId id="538" r:id="rId10"/>
    <p:sldId id="539" r:id="rId11"/>
    <p:sldId id="541" r:id="rId12"/>
    <p:sldId id="542" r:id="rId13"/>
    <p:sldId id="540" r:id="rId14"/>
    <p:sldId id="531" r:id="rId15"/>
    <p:sldId id="532" r:id="rId16"/>
    <p:sldId id="528" r:id="rId17"/>
    <p:sldId id="506" r:id="rId18"/>
    <p:sldId id="428" r:id="rId19"/>
    <p:sldId id="525" r:id="rId20"/>
    <p:sldId id="523" r:id="rId21"/>
    <p:sldId id="507" r:id="rId22"/>
    <p:sldId id="518" r:id="rId23"/>
    <p:sldId id="517" r:id="rId24"/>
    <p:sldId id="509" r:id="rId25"/>
    <p:sldId id="510" r:id="rId26"/>
    <p:sldId id="511" r:id="rId27"/>
    <p:sldId id="512" r:id="rId28"/>
    <p:sldId id="513" r:id="rId29"/>
    <p:sldId id="478" r:id="rId30"/>
    <p:sldId id="479" r:id="rId31"/>
    <p:sldId id="480" r:id="rId32"/>
    <p:sldId id="521" r:id="rId33"/>
    <p:sldId id="503" r:id="rId34"/>
    <p:sldId id="502" r:id="rId35"/>
    <p:sldId id="514" r:id="rId36"/>
    <p:sldId id="520" r:id="rId37"/>
    <p:sldId id="535" r:id="rId38"/>
  </p:sldIdLst>
  <p:sldSz cx="12192000" cy="6858000"/>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8FF"/>
    <a:srgbClr val="F14343"/>
    <a:srgbClr val="6BFDD7"/>
    <a:srgbClr val="6AFE98"/>
    <a:srgbClr val="6AFE78"/>
    <a:srgbClr val="6AFE8D"/>
    <a:srgbClr val="72F6BA"/>
    <a:srgbClr val="71F781"/>
    <a:srgbClr val="69FF7B"/>
    <a:srgbClr val="69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5106" autoAdjust="0"/>
  </p:normalViewPr>
  <p:slideViewPr>
    <p:cSldViewPr snapToGrid="0">
      <p:cViewPr varScale="1">
        <p:scale>
          <a:sx n="78" d="100"/>
          <a:sy n="78" d="100"/>
        </p:scale>
        <p:origin x="120" y="444"/>
      </p:cViewPr>
      <p:guideLst>
        <p:guide orient="horz" pos="2160"/>
        <p:guide pos="2880"/>
      </p:guideLst>
    </p:cSldViewPr>
  </p:slideViewPr>
  <p:outlineViewPr>
    <p:cViewPr>
      <p:scale>
        <a:sx n="33" d="100"/>
        <a:sy n="33" d="100"/>
      </p:scale>
      <p:origin x="0" y="-4891"/>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122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24/10/2020</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a:t>CEE 4540: Sustainable Municipal Drinking Water Treatment</a:t>
            </a:r>
          </a:p>
          <a:p>
            <a:r>
              <a:rPr lang="en-US" dirty="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290774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31692429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5</a:t>
            </a:fld>
            <a:endParaRPr lang="en-US"/>
          </a:p>
        </p:txBody>
      </p:sp>
    </p:spTree>
    <p:extLst>
      <p:ext uri="{BB962C8B-B14F-4D97-AF65-F5344CB8AC3E}">
        <p14:creationId xmlns:p14="http://schemas.microsoft.com/office/powerpoint/2010/main" val="19620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24</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p:spPr>
        <p:txBody>
          <a:bodyPr/>
          <a:lstStyle/>
          <a:p>
            <a:pPr eaLnBrk="1" hangingPunct="1"/>
            <a:r>
              <a:rPr lang="es-HN" dirty="0" err="1"/>
              <a:t>Why</a:t>
            </a:r>
            <a:r>
              <a:rPr lang="es-HN" dirty="0"/>
              <a:t> </a:t>
            </a:r>
            <a:r>
              <a:rPr lang="es-HN" dirty="0" err="1"/>
              <a:t>is</a:t>
            </a:r>
            <a:r>
              <a:rPr lang="es-HN" dirty="0"/>
              <a:t> Q vs </a:t>
            </a:r>
            <a:r>
              <a:rPr lang="es-HN" dirty="0" err="1"/>
              <a:t>depth</a:t>
            </a:r>
            <a:r>
              <a:rPr lang="es-HN" dirty="0"/>
              <a:t> of </a:t>
            </a:r>
            <a:r>
              <a:rPr lang="es-HN" dirty="0" err="1"/>
              <a:t>water</a:t>
            </a:r>
            <a:r>
              <a:rPr lang="es-HN" dirty="0"/>
              <a:t> linear </a:t>
            </a:r>
            <a:r>
              <a:rPr lang="es-HN" dirty="0" err="1"/>
              <a:t>for</a:t>
            </a:r>
            <a:r>
              <a:rPr lang="es-HN" baseline="0" dirty="0"/>
              <a:t> </a:t>
            </a:r>
            <a:r>
              <a:rPr lang="es-HN" baseline="0" dirty="0" err="1"/>
              <a:t>the</a:t>
            </a:r>
            <a:r>
              <a:rPr lang="es-HN" baseline="0" dirty="0"/>
              <a:t> </a:t>
            </a:r>
            <a:r>
              <a:rPr lang="es-HN" baseline="0" dirty="0" err="1"/>
              <a:t>entrance</a:t>
            </a:r>
            <a:r>
              <a:rPr lang="es-HN" baseline="0" dirty="0"/>
              <a:t> </a:t>
            </a:r>
            <a:r>
              <a:rPr lang="es-HN" baseline="0" dirty="0" err="1"/>
              <a:t>tank</a:t>
            </a:r>
            <a:r>
              <a:rPr lang="es-HN" baseline="0" dirty="0"/>
              <a:t>?</a:t>
            </a:r>
          </a:p>
          <a:p>
            <a:pPr eaLnBrk="1" hangingPunct="1"/>
            <a:r>
              <a:rPr lang="es-HN" baseline="0" dirty="0" err="1"/>
              <a:t>Why</a:t>
            </a:r>
            <a:r>
              <a:rPr lang="es-HN" baseline="0" dirty="0"/>
              <a:t> </a:t>
            </a:r>
            <a:r>
              <a:rPr lang="es-HN" baseline="0" dirty="0" err="1"/>
              <a:t>is</a:t>
            </a:r>
            <a:r>
              <a:rPr lang="es-HN" baseline="0" dirty="0"/>
              <a:t> Q vs H linear </a:t>
            </a:r>
            <a:r>
              <a:rPr lang="es-HN" baseline="0" dirty="0" err="1"/>
              <a:t>for</a:t>
            </a:r>
            <a:r>
              <a:rPr lang="es-HN" baseline="0" dirty="0"/>
              <a:t> </a:t>
            </a:r>
            <a:r>
              <a:rPr lang="es-HN" baseline="0" dirty="0" err="1"/>
              <a:t>the</a:t>
            </a:r>
            <a:r>
              <a:rPr lang="es-HN" baseline="0" dirty="0"/>
              <a:t> </a:t>
            </a:r>
            <a:r>
              <a:rPr lang="es-HN" baseline="0" dirty="0" err="1"/>
              <a:t>coagulant</a:t>
            </a:r>
            <a:r>
              <a:rPr lang="es-HN" baseline="0" dirty="0"/>
              <a:t>?</a:t>
            </a:r>
            <a:endParaRPr lang="es-H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25</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26</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27</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28</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2m*g = 19.6 (m/s)^2</a:t>
            </a:r>
            <a:r>
              <a:rPr lang="en-US" baseline="0" dirty="0"/>
              <a:t> = J/kg</a:t>
            </a:r>
          </a:p>
          <a:p>
            <a:r>
              <a:rPr lang="en-US" baseline="0" dirty="0"/>
              <a:t>0.1m^3/s*1000kg/m^3*19.6J/kg = 1.9 kW</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35</a:t>
            </a:fld>
            <a:endParaRPr lang="en-US"/>
          </a:p>
        </p:txBody>
      </p:sp>
    </p:spTree>
    <p:extLst>
      <p:ext uri="{BB962C8B-B14F-4D97-AF65-F5344CB8AC3E}">
        <p14:creationId xmlns:p14="http://schemas.microsoft.com/office/powerpoint/2010/main" val="13319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Here we assume that the primary particle (clay plus coagulant)</a:t>
            </a:r>
            <a:r>
              <a:rPr lang="en-US" baseline="0" dirty="0"/>
              <a:t> is 1 micrometer in diameter.</a:t>
            </a:r>
          </a:p>
          <a:p>
            <a:r>
              <a:rPr lang="en-US" baseline="0" dirty="0"/>
              <a:t>The assumption is that we are starting </a:t>
            </a:r>
            <a:r>
              <a:rPr lang="en-US" baseline="0"/>
              <a:t>with clay at 2650 kg/m^3.</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11</a:t>
            </a:fld>
            <a:endParaRPr lang="en-US"/>
          </a:p>
        </p:txBody>
      </p:sp>
    </p:spTree>
    <p:extLst>
      <p:ext uri="{BB962C8B-B14F-4D97-AF65-F5344CB8AC3E}">
        <p14:creationId xmlns:p14="http://schemas.microsoft.com/office/powerpoint/2010/main" val="193303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E4F87-DBE0-4F07-940A-E46BAE6FA92B}" type="slidenum">
              <a:rPr lang="en-US"/>
              <a:pPr/>
              <a:t>12</a:t>
            </a:fld>
            <a:endParaRPr lang="en-US"/>
          </a:p>
        </p:txBody>
      </p:sp>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p:txBody>
          <a:bodyPr/>
          <a:lstStyle/>
          <a:p>
            <a:r>
              <a:rPr lang="en-US" noProof="0" dirty="0"/>
              <a:t>The shape</a:t>
            </a:r>
            <a:r>
              <a:rPr lang="en-US" baseline="0" noProof="0" dirty="0"/>
              <a:t> factor </a:t>
            </a:r>
            <a:r>
              <a:rPr lang="en-US" sz="1200" kern="1200" dirty="0">
                <a:solidFill>
                  <a:schemeClr val="tx1"/>
                </a:solidFill>
                <a:latin typeface="Arial" charset="0"/>
                <a:ea typeface="+mn-ea"/>
                <a:cs typeface="+mn-cs"/>
              </a:rPr>
              <a:t>adjusts the coefficient of drag for non spherical geometry and according to Tambo has a value of 45/24 for flocs (Tambo et al., 1979). </a:t>
            </a:r>
            <a:r>
              <a:rPr lang="en-US" sz="1200" kern="1200" baseline="0" dirty="0">
                <a:solidFill>
                  <a:schemeClr val="tx1"/>
                </a:solidFill>
                <a:latin typeface="Arial" charset="0"/>
                <a:ea typeface="+mn-ea"/>
                <a:cs typeface="+mn-cs"/>
              </a:rPr>
              <a:t> This value is probably not yet well characterized. In any case it is expected to be order 1 because it is a correction to the drag coefficient due to shape.</a:t>
            </a:r>
          </a:p>
          <a:p>
            <a:endParaRPr lang="en-US" sz="1200" kern="1200" baseline="0" noProof="0" dirty="0">
              <a:solidFill>
                <a:schemeClr val="tx1"/>
              </a:solidFill>
              <a:latin typeface="Arial" charset="0"/>
              <a:ea typeface="+mn-ea"/>
              <a:cs typeface="+mn-cs"/>
            </a:endParaRPr>
          </a:p>
          <a:p>
            <a:r>
              <a:rPr lang="en-US" sz="1200" kern="1200" baseline="0" noProof="0" dirty="0">
                <a:solidFill>
                  <a:schemeClr val="tx1"/>
                </a:solidFill>
                <a:latin typeface="Arial" charset="0"/>
                <a:ea typeface="+mn-ea"/>
                <a:cs typeface="+mn-cs"/>
              </a:rPr>
              <a:t>All fractal dimensions greater than one are expected to increase the terminal velocity as the floc diameter increases.</a:t>
            </a:r>
          </a:p>
          <a:p>
            <a:endParaRPr lang="en-US" sz="1200" kern="1200" baseline="0" noProof="0" dirty="0">
              <a:solidFill>
                <a:schemeClr val="tx1"/>
              </a:solidFill>
              <a:latin typeface="Arial" charset="0"/>
              <a:ea typeface="+mn-ea"/>
              <a:cs typeface="+mn-cs"/>
            </a:endParaRPr>
          </a:p>
          <a:p>
            <a:r>
              <a:rPr lang="en-US" sz="1200" kern="1200" baseline="0" noProof="0" dirty="0">
                <a:solidFill>
                  <a:schemeClr val="tx1"/>
                </a:solidFill>
                <a:latin typeface="Arial" charset="0"/>
                <a:ea typeface="+mn-ea"/>
                <a:cs typeface="+mn-cs"/>
              </a:rPr>
              <a:t>Both floc blanket </a:t>
            </a:r>
            <a:r>
              <a:rPr lang="en-US" sz="1200" kern="1200" baseline="0" noProof="0" dirty="0" err="1">
                <a:solidFill>
                  <a:schemeClr val="tx1"/>
                </a:solidFill>
                <a:latin typeface="Arial" charset="0"/>
                <a:ea typeface="+mn-ea"/>
                <a:cs typeface="+mn-cs"/>
              </a:rPr>
              <a:t>upflow</a:t>
            </a:r>
            <a:r>
              <a:rPr lang="en-US" sz="1200" kern="1200" baseline="0" noProof="0" dirty="0">
                <a:solidFill>
                  <a:schemeClr val="tx1"/>
                </a:solidFill>
                <a:latin typeface="Arial" charset="0"/>
                <a:ea typeface="+mn-ea"/>
                <a:cs typeface="+mn-cs"/>
              </a:rPr>
              <a:t> velocity and plate settler capture velocity are AguaClara current design values, but are not optimized.</a:t>
            </a:r>
            <a:endParaRPr lang="en-US" noProof="0" dirty="0"/>
          </a:p>
        </p:txBody>
      </p:sp>
    </p:spTree>
    <p:extLst>
      <p:ext uri="{BB962C8B-B14F-4D97-AF65-F5344CB8AC3E}">
        <p14:creationId xmlns:p14="http://schemas.microsoft.com/office/powerpoint/2010/main" val="381711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Lower Gt because 1)</a:t>
            </a:r>
            <a:r>
              <a:rPr lang="en-US" baseline="0" dirty="0"/>
              <a:t> more uniform 2) close to plug flow 3) floc blanket is next!</a:t>
            </a:r>
          </a:p>
          <a:p>
            <a:r>
              <a:rPr lang="en-US" baseline="0" dirty="0"/>
              <a:t>Tapered means less efficient use of energy. Tapered assumes that the goal is to make big flocs. That isn’t our goal. </a:t>
            </a:r>
          </a:p>
          <a:p>
            <a:r>
              <a:rPr lang="en-US" dirty="0"/>
              <a:t>We</a:t>
            </a:r>
            <a:r>
              <a:rPr lang="en-US" baseline="0" dirty="0"/>
              <a:t> use a higher G so we can reduce the flocculator volume</a:t>
            </a:r>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15</a:t>
            </a:fld>
            <a:endParaRPr lang="en-US"/>
          </a:p>
        </p:txBody>
      </p:sp>
    </p:spTree>
    <p:extLst>
      <p:ext uri="{BB962C8B-B14F-4D97-AF65-F5344CB8AC3E}">
        <p14:creationId xmlns:p14="http://schemas.microsoft.com/office/powerpoint/2010/main" val="102808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18</a:t>
            </a:fld>
            <a:endParaRPr lang="en-US"/>
          </a:p>
        </p:txBody>
      </p:sp>
    </p:spTree>
    <p:extLst>
      <p:ext uri="{BB962C8B-B14F-4D97-AF65-F5344CB8AC3E}">
        <p14:creationId xmlns:p14="http://schemas.microsoft.com/office/powerpoint/2010/main" val="222581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31"/>
          <p:cNvSpPr>
            <a:spLocks noGrp="1" noChangeArrowheads="1"/>
          </p:cNvSpPr>
          <p:nvPr>
            <p:ph type="sldNum" sz="quarter" idx="5"/>
          </p:nvPr>
        </p:nvSpPr>
        <p:spPr>
          <a:noFill/>
        </p:spPr>
        <p:txBody>
          <a:bodyPr/>
          <a:lstStyle/>
          <a:p>
            <a:fld id="{BAF550CC-74E1-4B43-A285-1663E26FE865}" type="slidenum">
              <a:rPr lang="en-US" smtClean="0"/>
              <a:pPr/>
              <a:t>19</a:t>
            </a:fld>
            <a:endParaRPr lang="en-US"/>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w="9525"/>
        </p:spPr>
        <p:txBody>
          <a:bodyPr/>
          <a:lstStyle/>
          <a:p>
            <a:r>
              <a:rPr lang="en-US" dirty="0">
                <a:latin typeface="Arial" charset="0"/>
              </a:rPr>
              <a:t>Emphasize the minor</a:t>
            </a:r>
            <a:r>
              <a:rPr lang="en-US" baseline="0" dirty="0">
                <a:latin typeface="Arial" charset="0"/>
              </a:rPr>
              <a:t> loss coefficient is defined based on some relevant velocity. We can chose either V1 or V2. But the magnitude of the minor loss coefficient is determined by which velocity we use. We need to choose one and be consistent. The velocity that we choose will be a function of convenience. Minor losses are proportional to the square of the velocity. This is true whether the flow is turbulent or laminar!</a:t>
            </a:r>
            <a:endParaRPr lang="en-US" dirty="0">
              <a:latin typeface="Arial" charset="0"/>
            </a:endParaRPr>
          </a:p>
        </p:txBody>
      </p:sp>
    </p:spTree>
    <p:extLst>
      <p:ext uri="{BB962C8B-B14F-4D97-AF65-F5344CB8AC3E}">
        <p14:creationId xmlns:p14="http://schemas.microsoft.com/office/powerpoint/2010/main" val="90779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4081B-DBBE-4D31-A8E3-E16DDCAECB53}" type="slidenum">
              <a:rPr lang="en-US"/>
              <a:pPr/>
              <a:t>20</a:t>
            </a:fld>
            <a:endParaRPr lang="en-US"/>
          </a:p>
        </p:txBody>
      </p:sp>
      <p:sp>
        <p:nvSpPr>
          <p:cNvPr id="106498" name="Rectangle 2"/>
          <p:cNvSpPr>
            <a:spLocks noGrp="1" noRot="1" noChangeAspect="1" noChangeArrowheads="1" noTextEdit="1"/>
          </p:cNvSpPr>
          <p:nvPr>
            <p:ph type="sldImg"/>
          </p:nvPr>
        </p:nvSpPr>
        <p:spPr>
          <a:xfrm>
            <a:off x="381000" y="685800"/>
            <a:ext cx="6096000" cy="3429000"/>
          </a:xfrm>
          <a:ln/>
        </p:spPr>
      </p:sp>
      <p:sp>
        <p:nvSpPr>
          <p:cNvPr id="10649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320108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Minor</a:t>
            </a:r>
          </a:p>
          <a:p>
            <a:r>
              <a:rPr lang="en-US" dirty="0"/>
              <a:t>Minor loss equation</a:t>
            </a:r>
          </a:p>
          <a:p>
            <a:r>
              <a:rPr lang="en-US" dirty="0"/>
              <a:t>Solve</a:t>
            </a:r>
            <a:r>
              <a:rPr lang="en-US" baseline="0" dirty="0"/>
              <a:t> for V and note that Q=VA</a:t>
            </a:r>
          </a:p>
          <a:p>
            <a:r>
              <a:rPr lang="en-US" baseline="0" dirty="0"/>
              <a:t>Flow decreases linearly with time</a:t>
            </a:r>
          </a:p>
          <a:p>
            <a:r>
              <a:rPr lang="en-US" baseline="0" dirty="0"/>
              <a:t>Average Q is ½ of initial Q.</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21</a:t>
            </a:fld>
            <a:endParaRPr lang="en-US"/>
          </a:p>
        </p:txBody>
      </p:sp>
    </p:spTree>
    <p:extLst>
      <p:ext uri="{BB962C8B-B14F-4D97-AF65-F5344CB8AC3E}">
        <p14:creationId xmlns:p14="http://schemas.microsoft.com/office/powerpoint/2010/main" val="4022953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Flow measurement (no change in minor head loss)</a:t>
            </a:r>
          </a:p>
          <a:p>
            <a:r>
              <a:rPr lang="en-US" dirty="0"/>
              <a:t>Chemical feed (air temperature?) If stock chemicals chill, then increased viscosity</a:t>
            </a:r>
            <a:r>
              <a:rPr lang="en-US" baseline="0" dirty="0"/>
              <a:t> gives lower chemical flow rate.</a:t>
            </a:r>
            <a:endParaRPr lang="en-US" dirty="0"/>
          </a:p>
          <a:p>
            <a:r>
              <a:rPr lang="en-US" dirty="0"/>
              <a:t>Rapid mix (both diffusion and fluid</a:t>
            </a:r>
            <a:r>
              <a:rPr lang="en-US" baseline="0" dirty="0"/>
              <a:t> deformation will slow down)</a:t>
            </a:r>
            <a:endParaRPr lang="en-US" dirty="0"/>
          </a:p>
          <a:p>
            <a:r>
              <a:rPr lang="en-US" dirty="0"/>
              <a:t>Flocculation</a:t>
            </a:r>
          </a:p>
          <a:p>
            <a:pPr lvl="1"/>
            <a:r>
              <a:rPr lang="en-US" dirty="0"/>
              <a:t>Head loss through flocculator (no</a:t>
            </a:r>
            <a:r>
              <a:rPr lang="en-US" baseline="0" dirty="0"/>
              <a:t> change)</a:t>
            </a:r>
            <a:endParaRPr lang="en-US" dirty="0"/>
          </a:p>
          <a:p>
            <a:pPr lvl="1"/>
            <a:r>
              <a:rPr lang="en-US" dirty="0"/>
              <a:t>Fluid deformation (</a:t>
            </a:r>
            <a:r>
              <a:rPr lang="en-US" dirty="0" err="1"/>
              <a:t>G</a:t>
            </a:r>
            <a:r>
              <a:rPr lang="en-US" dirty="0" err="1">
                <a:latin typeface="Symbol" pitchFamily="18" charset="2"/>
              </a:rPr>
              <a:t>q</a:t>
            </a:r>
            <a:r>
              <a:rPr lang="en-US" dirty="0"/>
              <a:t>) (decrease in G)</a:t>
            </a:r>
          </a:p>
          <a:p>
            <a:r>
              <a:rPr lang="en-US" dirty="0"/>
              <a:t>Sedimentation (decrease</a:t>
            </a:r>
            <a:r>
              <a:rPr lang="en-US" baseline="0" dirty="0"/>
              <a:t> in sedimentation rate)</a:t>
            </a:r>
            <a:endParaRPr lang="en-US" dirty="0"/>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23</a:t>
            </a:fld>
            <a:endParaRPr lang="en-US"/>
          </a:p>
        </p:txBody>
      </p:sp>
    </p:spTree>
    <p:extLst>
      <p:ext uri="{BB962C8B-B14F-4D97-AF65-F5344CB8AC3E}">
        <p14:creationId xmlns:p14="http://schemas.microsoft.com/office/powerpoint/2010/main" val="17551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E1BF802B-21BB-4BE9-8DE5-F7FB740F773C}"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466322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extLst>
      <p:ext uri="{BB962C8B-B14F-4D97-AF65-F5344CB8AC3E}">
        <p14:creationId xmlns:p14="http://schemas.microsoft.com/office/powerpoint/2010/main" val="42561423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extLst>
      <p:ext uri="{BB962C8B-B14F-4D97-AF65-F5344CB8AC3E}">
        <p14:creationId xmlns:p14="http://schemas.microsoft.com/office/powerpoint/2010/main" val="10339624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extLst>
      <p:ext uri="{BB962C8B-B14F-4D97-AF65-F5344CB8AC3E}">
        <p14:creationId xmlns:p14="http://schemas.microsoft.com/office/powerpoint/2010/main" val="2444762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extLst>
      <p:ext uri="{BB962C8B-B14F-4D97-AF65-F5344CB8AC3E}">
        <p14:creationId xmlns:p14="http://schemas.microsoft.com/office/powerpoint/2010/main" val="8451749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extLst>
      <p:ext uri="{BB962C8B-B14F-4D97-AF65-F5344CB8AC3E}">
        <p14:creationId xmlns:p14="http://schemas.microsoft.com/office/powerpoint/2010/main" val="22910367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4026925245"/>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0.xml"/><Relationship Id="rId5" Type="http://schemas.openxmlformats.org/officeDocument/2006/relationships/image" Target="../media/image22.png"/><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5.xml"/><Relationship Id="rId7" Type="http://schemas.openxmlformats.org/officeDocument/2006/relationships/image" Target="../media/image25.w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4.wmf"/><Relationship Id="rId5" Type="http://schemas.openxmlformats.org/officeDocument/2006/relationships/image" Target="../media/image23.png"/><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tags" Target="../tags/tag26.xml"/><Relationship Id="rId7" Type="http://schemas.openxmlformats.org/officeDocument/2006/relationships/slideLayout" Target="../slideLayouts/slideLayout5.xml"/><Relationship Id="rId12" Type="http://schemas.openxmlformats.org/officeDocument/2006/relationships/image" Target="../media/image32.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31.png"/><Relationship Id="rId5" Type="http://schemas.openxmlformats.org/officeDocument/2006/relationships/tags" Target="../tags/tag28.xml"/><Relationship Id="rId10" Type="http://schemas.openxmlformats.org/officeDocument/2006/relationships/image" Target="../media/image30.png"/><Relationship Id="rId4" Type="http://schemas.openxmlformats.org/officeDocument/2006/relationships/tags" Target="../tags/tag27.xml"/><Relationship Id="rId9" Type="http://schemas.openxmlformats.org/officeDocument/2006/relationships/image" Target="../media/image29.png"/><Relationship Id="rId14" Type="http://schemas.openxmlformats.org/officeDocument/2006/relationships/hyperlink" Target="https://aguaclara.github.io/Textbook/Flocculation/Floc_Model.html#result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tags" Target="../tags/tag32.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notesSlide" Target="../notesSlides/notesSlide6.xml"/><Relationship Id="rId5" Type="http://schemas.openxmlformats.org/officeDocument/2006/relationships/tags" Target="../tags/tag35.xml"/><Relationship Id="rId15" Type="http://schemas.openxmlformats.org/officeDocument/2006/relationships/image" Target="../media/image39.png"/><Relationship Id="rId10" Type="http://schemas.openxmlformats.org/officeDocument/2006/relationships/slideLayout" Target="../slideLayouts/slideLayout5.xml"/><Relationship Id="rId19" Type="http://schemas.openxmlformats.org/officeDocument/2006/relationships/image" Target="../media/image43.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8.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51.jpeg"/><Relationship Id="rId4" Type="http://schemas.openxmlformats.org/officeDocument/2006/relationships/image" Target="../media/image50.wmf"/></Relationships>
</file>

<file path=ppt/slides/_rels/slide2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1.jpeg"/><Relationship Id="rId4" Type="http://schemas.openxmlformats.org/officeDocument/2006/relationships/image" Target="../media/image50.wmf"/></Relationships>
</file>

<file path=ppt/slides/_rels/slide26.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51.jpeg"/><Relationship Id="rId4" Type="http://schemas.openxmlformats.org/officeDocument/2006/relationships/image" Target="../media/image50.wmf"/></Relationships>
</file>

<file path=ppt/slides/_rels/slide2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51.jpeg"/><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51.jpeg"/><Relationship Id="rId4" Type="http://schemas.openxmlformats.org/officeDocument/2006/relationships/image" Target="../media/image50.wmf"/></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43.xml"/><Relationship Id="rId7" Type="http://schemas.openxmlformats.org/officeDocument/2006/relationships/image" Target="../media/image52.JP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51.jpeg"/><Relationship Id="rId11" Type="http://schemas.openxmlformats.org/officeDocument/2006/relationships/image" Target="../media/image58.png"/><Relationship Id="rId5" Type="http://schemas.openxmlformats.org/officeDocument/2006/relationships/slideLayout" Target="../slideLayouts/slideLayout2.xml"/><Relationship Id="rId10" Type="http://schemas.openxmlformats.org/officeDocument/2006/relationships/image" Target="../media/image57.png"/><Relationship Id="rId4" Type="http://schemas.openxmlformats.org/officeDocument/2006/relationships/tags" Target="../tags/tag44.xml"/><Relationship Id="rId9" Type="http://schemas.openxmlformats.org/officeDocument/2006/relationships/image" Target="../media/image56.png"/></Relationships>
</file>

<file path=ppt/slides/_rels/slide3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47.xml"/><Relationship Id="rId7" Type="http://schemas.openxmlformats.org/officeDocument/2006/relationships/image" Target="../media/image59.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5.png"/><Relationship Id="rId5" Type="http://schemas.openxmlformats.org/officeDocument/2006/relationships/slideLayout" Target="../slideLayouts/slideLayout5.xml"/><Relationship Id="rId10" Type="http://schemas.openxmlformats.org/officeDocument/2006/relationships/image" Target="../media/image61.png"/><Relationship Id="rId4" Type="http://schemas.openxmlformats.org/officeDocument/2006/relationships/tags" Target="../tags/tag48.xml"/><Relationship Id="rId9" Type="http://schemas.openxmlformats.org/officeDocument/2006/relationships/hyperlink" Target="https://aguaclara.github.io/Textbook/Rapid_Mix/RM_Derivations.html#equations-for-and-in-varying-flow-geometries"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63.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54.xml"/><Relationship Id="rId7" Type="http://schemas.openxmlformats.org/officeDocument/2006/relationships/image" Target="../media/image68.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5.xml"/><Relationship Id="rId11" Type="http://schemas.openxmlformats.org/officeDocument/2006/relationships/image" Target="../media/image70.png"/><Relationship Id="rId5" Type="http://schemas.openxmlformats.org/officeDocument/2006/relationships/tags" Target="../tags/tag56.xml"/><Relationship Id="rId10" Type="http://schemas.openxmlformats.org/officeDocument/2006/relationships/image" Target="../media/image69.png"/><Relationship Id="rId4" Type="http://schemas.openxmlformats.org/officeDocument/2006/relationships/tags" Target="../tags/tag55.xml"/><Relationship Id="rId9"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slideLayout" Target="../slideLayouts/slideLayout2.xml"/><Relationship Id="rId10" Type="http://schemas.openxmlformats.org/officeDocument/2006/relationships/image" Target="../media/image4.png"/><Relationship Id="rId4" Type="http://schemas.openxmlformats.org/officeDocument/2006/relationships/tags" Target="../tags/tag3.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tags" Target="../tags/tag6.xml"/><Relationship Id="rId21" Type="http://schemas.openxmlformats.org/officeDocument/2006/relationships/image" Target="../media/image11.pn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tags" Target="../tags/tag5.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image" Target="../media/image14.png"/><Relationship Id="rId5" Type="http://schemas.openxmlformats.org/officeDocument/2006/relationships/tags" Target="../tags/tag8.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tags" Target="../tags/tag13.xml"/><Relationship Id="rId19" Type="http://schemas.openxmlformats.org/officeDocument/2006/relationships/image" Target="../media/image9.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2.xml"/><Relationship Id="rId22" Type="http://schemas.openxmlformats.org/officeDocument/2006/relationships/image" Target="../media/image12.png"/><Relationship Id="rId27"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0.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185874" y="2387600"/>
            <a:ext cx="3962400" cy="3309815"/>
          </a:xfrm>
        </p:spPr>
        <p:txBody>
          <a:bodyPr/>
          <a:lstStyle/>
          <a:p>
            <a:pPr algn="ctr"/>
            <a:r>
              <a:rPr lang="en-US" dirty="0"/>
              <a:t>Prelim 1</a:t>
            </a:r>
            <a:br>
              <a:rPr lang="en-US" dirty="0"/>
            </a:br>
            <a:r>
              <a:rPr lang="en-US" dirty="0"/>
              <a:t>Posting on Wednesday morning (Oct 16)</a:t>
            </a:r>
          </a:p>
          <a:p>
            <a:pPr algn="ctr"/>
            <a:r>
              <a:rPr lang="en-US" dirty="0"/>
              <a:t>Due on Sunday 11 pm on Oct 20.</a:t>
            </a:r>
          </a:p>
        </p:txBody>
      </p:sp>
      <p:sp>
        <p:nvSpPr>
          <p:cNvPr id="4" name="Title 3"/>
          <p:cNvSpPr>
            <a:spLocks noGrp="1"/>
          </p:cNvSpPr>
          <p:nvPr>
            <p:ph type="ctrTitle" sz="quarter"/>
          </p:nvPr>
        </p:nvSpPr>
        <p:spPr/>
        <p:txBody>
          <a:bodyPr/>
          <a:lstStyle/>
          <a:p>
            <a:r>
              <a:rPr lang="en-US" dirty="0"/>
              <a:t>Prelim 1 Review</a:t>
            </a:r>
          </a:p>
        </p:txBody>
      </p:sp>
    </p:spTree>
    <p:extLst>
      <p:ext uri="{BB962C8B-B14F-4D97-AF65-F5344CB8AC3E}">
        <p14:creationId xmlns:p14="http://schemas.microsoft.com/office/powerpoint/2010/main" val="40640176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Fractals</a:t>
            </a:r>
            <a:endParaRPr lang="en-US" dirty="0"/>
          </a:p>
        </p:txBody>
      </p:sp>
      <p:sp>
        <p:nvSpPr>
          <p:cNvPr id="3" name="Content Placeholder 2"/>
          <p:cNvSpPr>
            <a:spLocks noGrp="1"/>
          </p:cNvSpPr>
          <p:nvPr>
            <p:ph idx="1"/>
          </p:nvPr>
        </p:nvSpPr>
        <p:spPr/>
        <p:txBody>
          <a:bodyPr/>
          <a:lstStyle/>
          <a:p>
            <a:r>
              <a:rPr lang="en-US" dirty="0"/>
              <a:t>The fractal component of the terminal velocity equations are confusing to me.</a:t>
            </a:r>
          </a:p>
          <a:p>
            <a:r>
              <a:rPr lang="en-US" dirty="0"/>
              <a:t>I am confused about fractal geometry. How does it explain the changes in floc density and sedimentation velocity as a function of floc size? Why is it when the fractal dimension is greater than 1 the terminal velocity increases and floc diameter increases? </a:t>
            </a:r>
          </a:p>
          <a:p>
            <a:endParaRPr lang="en-US" dirty="0"/>
          </a:p>
        </p:txBody>
      </p:sp>
    </p:spTree>
    <p:extLst>
      <p:ext uri="{BB962C8B-B14F-4D97-AF65-F5344CB8AC3E}">
        <p14:creationId xmlns:p14="http://schemas.microsoft.com/office/powerpoint/2010/main" val="31938436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bwMode="auto">
          <a:xfrm>
            <a:off x="1816925" y="2648194"/>
            <a:ext cx="570015" cy="320634"/>
          </a:xfrm>
          <a:prstGeom prst="ellipse">
            <a:avLst/>
          </a:prstGeom>
          <a:noFill/>
          <a:ln w="381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a:xfrm>
            <a:off x="685800" y="0"/>
            <a:ext cx="7772400" cy="1323109"/>
          </a:xfrm>
          <a:effectLst/>
        </p:spPr>
        <p:txBody>
          <a:bodyPr/>
          <a:lstStyle/>
          <a:p>
            <a:r>
              <a:rPr lang="en-US" dirty="0"/>
              <a:t>Buoyant Density of Flocs</a:t>
            </a:r>
            <a:br>
              <a:rPr lang="en-US" dirty="0"/>
            </a:br>
            <a:endParaRPr lang="en-US" dirty="0"/>
          </a:p>
        </p:txBody>
      </p:sp>
      <p:pic>
        <p:nvPicPr>
          <p:cNvPr id="527362" name="Picture 2"/>
          <p:cNvPicPr>
            <a:picLocks noChangeAspect="1" noChangeArrowheads="1"/>
          </p:cNvPicPr>
          <p:nvPr/>
        </p:nvPicPr>
        <p:blipFill>
          <a:blip r:embed="rId4" cstate="print"/>
          <a:srcRect/>
          <a:stretch>
            <a:fillRect/>
          </a:stretch>
        </p:blipFill>
        <p:spPr bwMode="auto">
          <a:xfrm>
            <a:off x="806335" y="1889361"/>
            <a:ext cx="7744980" cy="5087389"/>
          </a:xfrm>
          <a:prstGeom prst="rect">
            <a:avLst/>
          </a:prstGeom>
          <a:noFill/>
          <a:ln w="9525">
            <a:noFill/>
            <a:miter lim="800000"/>
            <a:headEnd/>
            <a:tailEnd/>
          </a:ln>
          <a:effectLst/>
        </p:spPr>
      </p:pic>
      <p:sp>
        <p:nvSpPr>
          <p:cNvPr id="527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73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73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795646" y="1638795"/>
            <a:ext cx="8073107" cy="523220"/>
          </a:xfrm>
          <a:prstGeom prst="rect">
            <a:avLst/>
          </a:prstGeom>
          <a:noFill/>
        </p:spPr>
        <p:txBody>
          <a:bodyPr wrap="none" rtlCol="0">
            <a:spAutoFit/>
          </a:bodyPr>
          <a:lstStyle/>
          <a:p>
            <a:r>
              <a:rPr lang="en-US" dirty="0"/>
              <a:t>Will these flocs settle faster than the primary particles?</a:t>
            </a:r>
          </a:p>
        </p:txBody>
      </p:sp>
      <p:pic>
        <p:nvPicPr>
          <p:cNvPr id="4" name="Picture 3">
            <a:extLst>
              <a:ext uri="{FF2B5EF4-FFF2-40B4-BE49-F238E27FC236}">
                <a16:creationId xmlns:a16="http://schemas.microsoft.com/office/drawing/2014/main" id="{24140AAF-9DB4-481B-BD0C-3E797441024A}"/>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208199" y="661554"/>
            <a:ext cx="5248000" cy="664381"/>
          </a:xfrm>
          <a:prstGeom prst="rect">
            <a:avLst/>
          </a:prstGeom>
        </p:spPr>
      </p:pic>
    </p:spTree>
    <p:extLst>
      <p:ext uri="{BB962C8B-B14F-4D97-AF65-F5344CB8AC3E}">
        <p14:creationId xmlns:p14="http://schemas.microsoft.com/office/powerpoint/2010/main" val="1387564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5EEF00D-C302-45FE-BE90-267445F403B5}"/>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093230" y="490312"/>
            <a:ext cx="2956764" cy="631483"/>
          </a:xfrm>
          <a:prstGeom prst="rect">
            <a:avLst/>
          </a:prstGeom>
        </p:spPr>
      </p:pic>
      <p:pic>
        <p:nvPicPr>
          <p:cNvPr id="514052" name="Picture 4"/>
          <p:cNvPicPr>
            <a:picLocks noChangeAspect="1" noChangeArrowheads="1"/>
          </p:cNvPicPr>
          <p:nvPr/>
        </p:nvPicPr>
        <p:blipFill>
          <a:blip r:embed="rId6" cstate="print"/>
          <a:srcRect/>
          <a:stretch>
            <a:fillRect/>
          </a:stretch>
        </p:blipFill>
        <p:spPr bwMode="auto">
          <a:xfrm>
            <a:off x="0" y="1595958"/>
            <a:ext cx="5421244" cy="3490565"/>
          </a:xfrm>
          <a:prstGeom prst="rect">
            <a:avLst/>
          </a:prstGeom>
          <a:noFill/>
          <a:ln w="9525">
            <a:noFill/>
            <a:miter lim="800000"/>
            <a:headEnd/>
            <a:tailEnd/>
          </a:ln>
          <a:effectLst/>
        </p:spPr>
      </p:pic>
      <p:sp>
        <p:nvSpPr>
          <p:cNvPr id="79876" name="Rectangle 4"/>
          <p:cNvSpPr>
            <a:spLocks noGrp="1" noChangeArrowheads="1"/>
          </p:cNvSpPr>
          <p:nvPr>
            <p:ph type="title"/>
          </p:nvPr>
        </p:nvSpPr>
        <p:spPr>
          <a:xfrm>
            <a:off x="216132" y="304800"/>
            <a:ext cx="5877098" cy="1143000"/>
          </a:xfrm>
          <a:effectLst/>
        </p:spPr>
        <p:txBody>
          <a:bodyPr/>
          <a:lstStyle/>
          <a:p>
            <a:r>
              <a:rPr lang="en-US" dirty="0"/>
              <a:t>Floc Terminal Velocity</a:t>
            </a:r>
          </a:p>
        </p:txBody>
      </p:sp>
      <p:sp>
        <p:nvSpPr>
          <p:cNvPr id="79881" name="Text Box 9"/>
          <p:cNvSpPr txBox="1">
            <a:spLocks noChangeArrowheads="1"/>
          </p:cNvSpPr>
          <p:nvPr/>
        </p:nvSpPr>
        <p:spPr bwMode="auto">
          <a:xfrm>
            <a:off x="1011215" y="4524891"/>
            <a:ext cx="665163" cy="366712"/>
          </a:xfrm>
          <a:prstGeom prst="rect">
            <a:avLst/>
          </a:prstGeom>
          <a:noFill/>
          <a:ln w="12700">
            <a:noFill/>
            <a:miter lim="800000"/>
            <a:headEnd type="none" w="lg" len="med"/>
            <a:tailEnd type="none" w="lg" len="med"/>
          </a:ln>
          <a:effectLst/>
        </p:spPr>
        <p:txBody>
          <a:bodyPr wrap="none">
            <a:spAutoFit/>
          </a:bodyPr>
          <a:lstStyle/>
          <a:p>
            <a:r>
              <a:rPr lang="en-US" sz="1800" dirty="0"/>
              <a:t>1 </a:t>
            </a:r>
            <a:r>
              <a:rPr lang="en-US" sz="1800" dirty="0">
                <a:latin typeface="Symbol" pitchFamily="18" charset="2"/>
              </a:rPr>
              <a:t>m</a:t>
            </a:r>
            <a:r>
              <a:rPr lang="en-US" sz="1800" dirty="0"/>
              <a:t>m</a:t>
            </a:r>
          </a:p>
        </p:txBody>
      </p:sp>
      <p:sp>
        <p:nvSpPr>
          <p:cNvPr id="79879" name="Line 7"/>
          <p:cNvSpPr>
            <a:spLocks noChangeShapeType="1"/>
          </p:cNvSpPr>
          <p:nvPr/>
        </p:nvSpPr>
        <p:spPr bwMode="auto">
          <a:xfrm flipH="1">
            <a:off x="3686611" y="2821586"/>
            <a:ext cx="1766537" cy="0"/>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79880" name="Line 8"/>
          <p:cNvSpPr>
            <a:spLocks noChangeShapeType="1"/>
          </p:cNvSpPr>
          <p:nvPr/>
        </p:nvSpPr>
        <p:spPr bwMode="auto">
          <a:xfrm flipH="1">
            <a:off x="1296785" y="4010290"/>
            <a:ext cx="4166311" cy="0"/>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79882" name="Line 10"/>
          <p:cNvSpPr>
            <a:spLocks noChangeShapeType="1"/>
          </p:cNvSpPr>
          <p:nvPr/>
        </p:nvSpPr>
        <p:spPr bwMode="auto">
          <a:xfrm flipH="1">
            <a:off x="4574488" y="2391334"/>
            <a:ext cx="828785" cy="0"/>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79883" name="Text Box 11"/>
          <p:cNvSpPr txBox="1">
            <a:spLocks noChangeArrowheads="1"/>
          </p:cNvSpPr>
          <p:nvPr/>
        </p:nvSpPr>
        <p:spPr bwMode="auto">
          <a:xfrm>
            <a:off x="5366999" y="1729177"/>
            <a:ext cx="3535363" cy="830997"/>
          </a:xfrm>
          <a:prstGeom prst="rect">
            <a:avLst/>
          </a:prstGeom>
          <a:noFill/>
          <a:ln w="12700">
            <a:noFill/>
            <a:miter lim="800000"/>
            <a:headEnd type="none" w="lg" len="med"/>
            <a:tailEnd type="none" w="lg" len="med"/>
          </a:ln>
          <a:effectLst/>
        </p:spPr>
        <p:txBody>
          <a:bodyPr>
            <a:spAutoFit/>
          </a:bodyPr>
          <a:lstStyle/>
          <a:p>
            <a:r>
              <a:rPr lang="en-US" sz="2400" dirty="0" err="1"/>
              <a:t>Upflow</a:t>
            </a:r>
            <a:r>
              <a:rPr lang="en-US" sz="2400" dirty="0"/>
              <a:t> velocity for floc blankets</a:t>
            </a:r>
          </a:p>
        </p:txBody>
      </p:sp>
      <p:sp>
        <p:nvSpPr>
          <p:cNvPr id="79885" name="Text Box 13"/>
          <p:cNvSpPr txBox="1">
            <a:spLocks noChangeArrowheads="1"/>
          </p:cNvSpPr>
          <p:nvPr/>
        </p:nvSpPr>
        <p:spPr bwMode="auto">
          <a:xfrm>
            <a:off x="5428366" y="2593142"/>
            <a:ext cx="3535363" cy="830997"/>
          </a:xfrm>
          <a:prstGeom prst="rect">
            <a:avLst/>
          </a:prstGeom>
          <a:noFill/>
          <a:ln w="12700">
            <a:noFill/>
            <a:miter lim="800000"/>
            <a:headEnd type="none" w="lg" len="med"/>
            <a:tailEnd type="none" w="lg" len="med"/>
          </a:ln>
          <a:effectLst/>
        </p:spPr>
        <p:txBody>
          <a:bodyPr>
            <a:spAutoFit/>
          </a:bodyPr>
          <a:lstStyle/>
          <a:p>
            <a:r>
              <a:rPr lang="en-US" sz="2400" dirty="0"/>
              <a:t>Capture velocity for AguaClara plate settlers</a:t>
            </a:r>
          </a:p>
        </p:txBody>
      </p:sp>
      <p:sp>
        <p:nvSpPr>
          <p:cNvPr id="79886" name="Text Box 14"/>
          <p:cNvSpPr txBox="1">
            <a:spLocks noChangeArrowheads="1"/>
          </p:cNvSpPr>
          <p:nvPr/>
        </p:nvSpPr>
        <p:spPr bwMode="auto">
          <a:xfrm>
            <a:off x="5394325" y="3729271"/>
            <a:ext cx="3535363" cy="830997"/>
          </a:xfrm>
          <a:prstGeom prst="rect">
            <a:avLst/>
          </a:prstGeom>
          <a:noFill/>
          <a:ln w="12700">
            <a:noFill/>
            <a:miter lim="800000"/>
            <a:headEnd type="none" w="lg" len="med"/>
            <a:tailEnd type="none" w="lg" len="med"/>
          </a:ln>
          <a:effectLst/>
        </p:spPr>
        <p:txBody>
          <a:bodyPr>
            <a:spAutoFit/>
          </a:bodyPr>
          <a:lstStyle/>
          <a:p>
            <a:r>
              <a:rPr lang="en-US" sz="2400" dirty="0"/>
              <a:t>Why flocculation is necessary!</a:t>
            </a:r>
          </a:p>
        </p:txBody>
      </p:sp>
      <p:sp>
        <p:nvSpPr>
          <p:cNvPr id="79887" name="Line 15"/>
          <p:cNvSpPr>
            <a:spLocks noChangeShapeType="1"/>
          </p:cNvSpPr>
          <p:nvPr/>
        </p:nvSpPr>
        <p:spPr bwMode="auto">
          <a:xfrm>
            <a:off x="3682784" y="2816121"/>
            <a:ext cx="0" cy="19050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79889" name="Text Box 17 1"/>
          <p:cNvSpPr txBox="1">
            <a:spLocks noChangeArrowheads="1"/>
          </p:cNvSpPr>
          <p:nvPr/>
        </p:nvSpPr>
        <p:spPr bwMode="auto">
          <a:xfrm>
            <a:off x="0" y="6334780"/>
            <a:ext cx="8638903" cy="523220"/>
          </a:xfrm>
          <a:prstGeom prst="rect">
            <a:avLst/>
          </a:prstGeom>
          <a:noFill/>
          <a:ln w="12700">
            <a:noFill/>
            <a:miter lim="800000"/>
            <a:headEnd type="none" w="lg" len="med"/>
            <a:tailEnd type="none" w="lg" len="med"/>
          </a:ln>
          <a:effectLst/>
        </p:spPr>
        <p:txBody>
          <a:bodyPr wrap="none">
            <a:spAutoFit/>
          </a:bodyPr>
          <a:lstStyle/>
          <a:p>
            <a:r>
              <a:rPr lang="en-US" dirty="0"/>
              <a:t>The model takes into account the changing density of flocs</a:t>
            </a:r>
          </a:p>
        </p:txBody>
      </p:sp>
      <p:pic>
        <p:nvPicPr>
          <p:cNvPr id="79894" name="Picture 22"/>
          <p:cNvPicPr>
            <a:picLocks noChangeAspect="1" noChangeArrowheads="1"/>
          </p:cNvPicPr>
          <p:nvPr/>
        </p:nvPicPr>
        <p:blipFill>
          <a:blip r:embed="rId7" cstate="screen"/>
          <a:srcRect/>
          <a:stretch>
            <a:fillRect/>
          </a:stretch>
        </p:blipFill>
        <p:spPr bwMode="auto">
          <a:xfrm>
            <a:off x="723900" y="6962775"/>
            <a:ext cx="1247775" cy="1971675"/>
          </a:xfrm>
          <a:prstGeom prst="rect">
            <a:avLst/>
          </a:prstGeom>
          <a:noFill/>
          <a:ln w="12700" algn="ctr">
            <a:noFill/>
            <a:miter lim="800000"/>
            <a:headEnd type="none" w="lg" len="med"/>
            <a:tailEnd type="none" w="lg" len="med"/>
          </a:ln>
          <a:effectLst/>
        </p:spPr>
      </p:pic>
      <p:sp>
        <p:nvSpPr>
          <p:cNvPr id="19" name="TextBox 18"/>
          <p:cNvSpPr txBox="1"/>
          <p:nvPr/>
        </p:nvSpPr>
        <p:spPr>
          <a:xfrm>
            <a:off x="4754880" y="5216039"/>
            <a:ext cx="4009431" cy="523220"/>
          </a:xfrm>
          <a:prstGeom prst="rect">
            <a:avLst/>
          </a:prstGeom>
          <a:noFill/>
        </p:spPr>
        <p:txBody>
          <a:bodyPr wrap="none" rtlCol="0">
            <a:spAutoFit/>
          </a:bodyPr>
          <a:lstStyle/>
          <a:p>
            <a:r>
              <a:rPr lang="en-US" dirty="0" err="1"/>
              <a:t>D</a:t>
            </a:r>
            <a:r>
              <a:rPr lang="en-US" baseline="-25000" dirty="0" err="1"/>
              <a:t>Fractal</a:t>
            </a:r>
            <a:r>
              <a:rPr lang="en-US" baseline="-25000" dirty="0"/>
              <a:t> </a:t>
            </a:r>
            <a:r>
              <a:rPr lang="en-US" dirty="0"/>
              <a:t>= 2.3 and d</a:t>
            </a:r>
            <a:r>
              <a:rPr lang="en-US" baseline="-25000" dirty="0"/>
              <a:t>0 </a:t>
            </a:r>
            <a:r>
              <a:rPr lang="en-US" dirty="0"/>
              <a:t>= 1 </a:t>
            </a:r>
            <a:r>
              <a:rPr lang="en-US" dirty="0">
                <a:latin typeface="Symbol" pitchFamily="18" charset="2"/>
              </a:rPr>
              <a:t>m</a:t>
            </a:r>
            <a:r>
              <a:rPr lang="en-US" dirty="0"/>
              <a:t>m</a:t>
            </a:r>
          </a:p>
        </p:txBody>
      </p:sp>
      <p:sp>
        <p:nvSpPr>
          <p:cNvPr id="17" name="Oval 16"/>
          <p:cNvSpPr/>
          <p:nvPr/>
        </p:nvSpPr>
        <p:spPr bwMode="auto">
          <a:xfrm>
            <a:off x="7169779" y="411792"/>
            <a:ext cx="224443" cy="236602"/>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8" name="Oval 17"/>
          <p:cNvSpPr/>
          <p:nvPr/>
        </p:nvSpPr>
        <p:spPr bwMode="auto">
          <a:xfrm>
            <a:off x="4206238" y="4877754"/>
            <a:ext cx="1256857" cy="366712"/>
          </a:xfrm>
          <a:prstGeom prst="ellipse">
            <a:avLst/>
          </a:prstGeom>
          <a:noFill/>
          <a:ln w="381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0" name="Oval 19"/>
          <p:cNvSpPr/>
          <p:nvPr/>
        </p:nvSpPr>
        <p:spPr bwMode="auto">
          <a:xfrm>
            <a:off x="3479470" y="4560125"/>
            <a:ext cx="380011" cy="185577"/>
          </a:xfrm>
          <a:prstGeom prst="ellipse">
            <a:avLst/>
          </a:prstGeom>
          <a:noFill/>
          <a:ln w="381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1" name="Action Button: Return 20">
            <a:hlinkClick r:id="" action="ppaction://hlinkshowjump?jump=lastslideviewed" highlightClick="1"/>
          </p:cNvPr>
          <p:cNvSpPr/>
          <p:nvPr/>
        </p:nvSpPr>
        <p:spPr bwMode="auto">
          <a:xfrm>
            <a:off x="8470669" y="6209607"/>
            <a:ext cx="673331" cy="648393"/>
          </a:xfrm>
          <a:prstGeom prst="actionButtonReturn">
            <a:avLst/>
          </a:prstGeom>
          <a:solidFill>
            <a:schemeClr val="accent4"/>
          </a:solid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2" name="Text Box 17 2"/>
          <p:cNvSpPr txBox="1">
            <a:spLocks noChangeArrowheads="1"/>
          </p:cNvSpPr>
          <p:nvPr/>
        </p:nvSpPr>
        <p:spPr bwMode="auto">
          <a:xfrm>
            <a:off x="1381125" y="5896630"/>
            <a:ext cx="4400564" cy="523220"/>
          </a:xfrm>
          <a:prstGeom prst="rect">
            <a:avLst/>
          </a:prstGeom>
          <a:noFill/>
          <a:ln w="12700">
            <a:noFill/>
            <a:miter lim="800000"/>
            <a:headEnd type="none" w="lg" len="med"/>
            <a:tailEnd type="none" w="lg" len="med"/>
          </a:ln>
          <a:effectLst/>
        </p:spPr>
        <p:txBody>
          <a:bodyPr wrap="none">
            <a:spAutoFit/>
          </a:bodyPr>
          <a:lstStyle/>
          <a:p>
            <a:r>
              <a:rPr lang="en-US" dirty="0"/>
              <a:t>shape factor for drag on flocs</a:t>
            </a:r>
          </a:p>
        </p:txBody>
      </p:sp>
      <p:cxnSp>
        <p:nvCxnSpPr>
          <p:cNvPr id="24" name="Straight Arrow Connector 23"/>
          <p:cNvCxnSpPr>
            <a:cxnSpLocks/>
            <a:stCxn id="22" idx="1"/>
          </p:cNvCxnSpPr>
          <p:nvPr/>
        </p:nvCxnSpPr>
        <p:spPr bwMode="auto">
          <a:xfrm rot="10800000">
            <a:off x="1296785" y="5655764"/>
            <a:ext cx="84340" cy="502477"/>
          </a:xfrm>
          <a:prstGeom prst="bentConnector2">
            <a:avLst/>
          </a:prstGeom>
          <a:noFill/>
          <a:ln w="12700" cap="flat" cmpd="sng" algn="ctr">
            <a:solidFill>
              <a:schemeClr val="tx1"/>
            </a:solidFill>
            <a:prstDash val="solid"/>
            <a:round/>
            <a:headEnd type="none" w="lg" len="med"/>
            <a:tailEnd type="arrow"/>
          </a:ln>
          <a:effectLst/>
        </p:spPr>
      </p:cxnSp>
      <p:sp>
        <p:nvSpPr>
          <p:cNvPr id="23" name="TextBox 22"/>
          <p:cNvSpPr txBox="1"/>
          <p:nvPr/>
        </p:nvSpPr>
        <p:spPr>
          <a:xfrm>
            <a:off x="6768935" y="0"/>
            <a:ext cx="2148345" cy="523220"/>
          </a:xfrm>
          <a:prstGeom prst="rect">
            <a:avLst/>
          </a:prstGeom>
          <a:noFill/>
        </p:spPr>
        <p:txBody>
          <a:bodyPr wrap="none" rtlCol="0">
            <a:spAutoFit/>
          </a:bodyPr>
          <a:lstStyle/>
          <a:p>
            <a:r>
              <a:rPr lang="en-US" dirty="0">
                <a:solidFill>
                  <a:schemeClr val="accent4"/>
                </a:solidFill>
              </a:rPr>
              <a:t>Laminar flow</a:t>
            </a:r>
          </a:p>
        </p:txBody>
      </p:sp>
      <p:pic>
        <p:nvPicPr>
          <p:cNvPr id="2" name="Picture 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79689" y="4991382"/>
            <a:ext cx="4978284" cy="664381"/>
          </a:xfrm>
          <a:prstGeom prst="rect">
            <a:avLst/>
          </a:prstGeom>
        </p:spPr>
      </p:pic>
    </p:spTree>
    <p:extLst>
      <p:ext uri="{BB962C8B-B14F-4D97-AF65-F5344CB8AC3E}">
        <p14:creationId xmlns:p14="http://schemas.microsoft.com/office/powerpoint/2010/main" val="840406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Coagulant dose</a:t>
            </a:r>
            <a:endParaRPr lang="en-US" dirty="0"/>
          </a:p>
        </p:txBody>
      </p:sp>
      <p:sp>
        <p:nvSpPr>
          <p:cNvPr id="3" name="Content Placeholder 2"/>
          <p:cNvSpPr>
            <a:spLocks noGrp="1"/>
          </p:cNvSpPr>
          <p:nvPr>
            <p:ph idx="1"/>
          </p:nvPr>
        </p:nvSpPr>
        <p:spPr>
          <a:xfrm>
            <a:off x="457199" y="1600200"/>
            <a:ext cx="8384959" cy="4525963"/>
          </a:xfrm>
        </p:spPr>
        <p:txBody>
          <a:bodyPr/>
          <a:lstStyle/>
          <a:p>
            <a:r>
              <a:rPr lang="en-US" dirty="0"/>
              <a:t>How does the LFOM change the chemical dosing?</a:t>
            </a:r>
          </a:p>
          <a:p>
            <a:r>
              <a:rPr lang="en-US" dirty="0"/>
              <a:t>How is coagulant dose chosen in response to flow rate through LFOM and other factors?</a:t>
            </a:r>
          </a:p>
          <a:p>
            <a:r>
              <a:rPr lang="en-US" dirty="0"/>
              <a:t>How will having an equation for the flocculation model help us to know how much coagulant should be added for a given turbidity.</a:t>
            </a:r>
          </a:p>
        </p:txBody>
      </p:sp>
    </p:spTree>
    <p:extLst>
      <p:ext uri="{BB962C8B-B14F-4D97-AF65-F5344CB8AC3E}">
        <p14:creationId xmlns:p14="http://schemas.microsoft.com/office/powerpoint/2010/main" val="12930826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Flocculator elevations (as if it were one long channel)</a:t>
            </a:r>
          </a:p>
        </p:txBody>
      </p:sp>
      <p:grpSp>
        <p:nvGrpSpPr>
          <p:cNvPr id="42" name="Group 41"/>
          <p:cNvGrpSpPr/>
          <p:nvPr/>
        </p:nvGrpSpPr>
        <p:grpSpPr>
          <a:xfrm>
            <a:off x="150724" y="1818752"/>
            <a:ext cx="5740921" cy="4622241"/>
            <a:chOff x="703385" y="1818752"/>
            <a:chExt cx="7727182" cy="4622241"/>
          </a:xfrm>
        </p:grpSpPr>
        <p:sp>
          <p:nvSpPr>
            <p:cNvPr id="14" name="Right Triangle 13"/>
            <p:cNvSpPr/>
            <p:nvPr/>
          </p:nvSpPr>
          <p:spPr>
            <a:xfrm>
              <a:off x="703385" y="2103454"/>
              <a:ext cx="7717133" cy="66989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23481" y="2768321"/>
              <a:ext cx="7697037" cy="36475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703385" y="1818752"/>
              <a:ext cx="7727182" cy="4622241"/>
            </a:xfrm>
            <a:custGeom>
              <a:avLst/>
              <a:gdLst>
                <a:gd name="connsiteX0" fmla="*/ 0 w 7727182"/>
                <a:gd name="connsiteY0" fmla="*/ 10048 h 4622241"/>
                <a:gd name="connsiteX1" fmla="*/ 20096 w 7727182"/>
                <a:gd name="connsiteY1" fmla="*/ 4612193 h 4622241"/>
                <a:gd name="connsiteX2" fmla="*/ 7717134 w 7727182"/>
                <a:gd name="connsiteY2" fmla="*/ 4622241 h 4622241"/>
                <a:gd name="connsiteX3" fmla="*/ 7727182 w 7727182"/>
                <a:gd name="connsiteY3" fmla="*/ 0 h 4622241"/>
              </a:gdLst>
              <a:ahLst/>
              <a:cxnLst>
                <a:cxn ang="0">
                  <a:pos x="connsiteX0" y="connsiteY0"/>
                </a:cxn>
                <a:cxn ang="0">
                  <a:pos x="connsiteX1" y="connsiteY1"/>
                </a:cxn>
                <a:cxn ang="0">
                  <a:pos x="connsiteX2" y="connsiteY2"/>
                </a:cxn>
                <a:cxn ang="0">
                  <a:pos x="connsiteX3" y="connsiteY3"/>
                </a:cxn>
              </a:cxnLst>
              <a:rect l="l" t="t" r="r" b="b"/>
              <a:pathLst>
                <a:path w="7727182" h="4622241">
                  <a:moveTo>
                    <a:pt x="0" y="10048"/>
                  </a:moveTo>
                  <a:cubicBezTo>
                    <a:pt x="6699" y="1544096"/>
                    <a:pt x="13397" y="3078145"/>
                    <a:pt x="20096" y="4612193"/>
                  </a:cubicBezTo>
                  <a:lnTo>
                    <a:pt x="7717134" y="4622241"/>
                  </a:lnTo>
                  <a:cubicBezTo>
                    <a:pt x="7720483" y="3081494"/>
                    <a:pt x="7723833" y="1540747"/>
                    <a:pt x="772718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150725" y="1818752"/>
            <a:ext cx="5849070" cy="959617"/>
            <a:chOff x="150724" y="1818752"/>
            <a:chExt cx="8058778" cy="959617"/>
          </a:xfrm>
        </p:grpSpPr>
        <p:cxnSp>
          <p:nvCxnSpPr>
            <p:cNvPr id="10" name="Straight Connector 9"/>
            <p:cNvCxnSpPr/>
            <p:nvPr/>
          </p:nvCxnSpPr>
          <p:spPr>
            <a:xfrm flipV="1">
              <a:off x="150724" y="1818752"/>
              <a:ext cx="8058778" cy="10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50724" y="1951055"/>
              <a:ext cx="8058778" cy="10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50724" y="2083358"/>
              <a:ext cx="8058778" cy="10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0724" y="2768321"/>
              <a:ext cx="8058778" cy="10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793818" y="1969503"/>
            <a:ext cx="634720" cy="4454770"/>
            <a:chOff x="1346479" y="1961103"/>
            <a:chExt cx="634720" cy="4454770"/>
          </a:xfrm>
        </p:grpSpPr>
        <p:cxnSp>
          <p:nvCxnSpPr>
            <p:cNvPr id="8" name="Straight Connector 7"/>
            <p:cNvCxnSpPr/>
            <p:nvPr/>
          </p:nvCxnSpPr>
          <p:spPr>
            <a:xfrm>
              <a:off x="1346479" y="1961103"/>
              <a:ext cx="0" cy="384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81199" y="3406391"/>
              <a:ext cx="0" cy="3009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2061578" y="1969503"/>
            <a:ext cx="634720" cy="4454770"/>
            <a:chOff x="1346479" y="1961103"/>
            <a:chExt cx="634720" cy="4454770"/>
          </a:xfrm>
        </p:grpSpPr>
        <p:cxnSp>
          <p:nvCxnSpPr>
            <p:cNvPr id="28" name="Straight Connector 27"/>
            <p:cNvCxnSpPr/>
            <p:nvPr/>
          </p:nvCxnSpPr>
          <p:spPr>
            <a:xfrm>
              <a:off x="1346479" y="1961103"/>
              <a:ext cx="0" cy="384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81199" y="3406391"/>
              <a:ext cx="0" cy="3009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3329338" y="1969503"/>
            <a:ext cx="634720" cy="4454770"/>
            <a:chOff x="1346479" y="1961103"/>
            <a:chExt cx="634720" cy="4454770"/>
          </a:xfrm>
        </p:grpSpPr>
        <p:cxnSp>
          <p:nvCxnSpPr>
            <p:cNvPr id="31" name="Straight Connector 30"/>
            <p:cNvCxnSpPr/>
            <p:nvPr/>
          </p:nvCxnSpPr>
          <p:spPr>
            <a:xfrm>
              <a:off x="1346479" y="1961103"/>
              <a:ext cx="0" cy="384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981199" y="3406391"/>
              <a:ext cx="0" cy="3009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97098" y="1969503"/>
            <a:ext cx="634720" cy="4454770"/>
            <a:chOff x="1346479" y="1961103"/>
            <a:chExt cx="634720" cy="4454770"/>
          </a:xfrm>
        </p:grpSpPr>
        <p:cxnSp>
          <p:nvCxnSpPr>
            <p:cNvPr id="34" name="Straight Connector 33"/>
            <p:cNvCxnSpPr/>
            <p:nvPr/>
          </p:nvCxnSpPr>
          <p:spPr>
            <a:xfrm>
              <a:off x="1346479" y="1961103"/>
              <a:ext cx="0" cy="384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81199" y="3406391"/>
              <a:ext cx="0" cy="3009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097623" y="2568266"/>
            <a:ext cx="3128100" cy="400110"/>
          </a:xfrm>
          <a:prstGeom prst="rect">
            <a:avLst/>
          </a:prstGeom>
          <a:noFill/>
        </p:spPr>
        <p:txBody>
          <a:bodyPr wrap="none" rtlCol="0">
            <a:spAutoFit/>
          </a:bodyPr>
          <a:lstStyle/>
          <a:p>
            <a:r>
              <a:rPr lang="en-US" sz="2000" dirty="0"/>
              <a:t>Water depth of </a:t>
            </a:r>
            <a:r>
              <a:rPr lang="en-US" sz="2000" dirty="0" err="1"/>
              <a:t>sed</a:t>
            </a:r>
            <a:r>
              <a:rPr lang="en-US" sz="2000" dirty="0"/>
              <a:t> tank inlet</a:t>
            </a:r>
          </a:p>
        </p:txBody>
      </p:sp>
      <p:sp>
        <p:nvSpPr>
          <p:cNvPr id="45" name="TextBox 44"/>
          <p:cNvSpPr txBox="1"/>
          <p:nvPr/>
        </p:nvSpPr>
        <p:spPr>
          <a:xfrm>
            <a:off x="6234172" y="2193927"/>
            <a:ext cx="2359941" cy="400110"/>
          </a:xfrm>
          <a:prstGeom prst="rect">
            <a:avLst/>
          </a:prstGeom>
          <a:noFill/>
        </p:spPr>
        <p:txBody>
          <a:bodyPr wrap="none" rtlCol="0">
            <a:spAutoFit/>
          </a:bodyPr>
          <a:lstStyle/>
          <a:p>
            <a:r>
              <a:rPr lang="en-US" sz="2000" dirty="0"/>
              <a:t>Flocculator head loss</a:t>
            </a:r>
          </a:p>
        </p:txBody>
      </p:sp>
      <p:sp>
        <p:nvSpPr>
          <p:cNvPr id="46" name="Right Brace 45"/>
          <p:cNvSpPr/>
          <p:nvPr/>
        </p:nvSpPr>
        <p:spPr>
          <a:xfrm>
            <a:off x="6005719" y="1818752"/>
            <a:ext cx="166254" cy="2646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6225011" y="1745174"/>
            <a:ext cx="1223412" cy="400110"/>
          </a:xfrm>
          <a:prstGeom prst="rect">
            <a:avLst/>
          </a:prstGeom>
          <a:noFill/>
        </p:spPr>
        <p:txBody>
          <a:bodyPr wrap="none" rtlCol="0">
            <a:spAutoFit/>
          </a:bodyPr>
          <a:lstStyle/>
          <a:p>
            <a:r>
              <a:rPr lang="en-US" sz="2000" dirty="0"/>
              <a:t>Freeboard</a:t>
            </a:r>
          </a:p>
        </p:txBody>
      </p:sp>
      <p:sp>
        <p:nvSpPr>
          <p:cNvPr id="48" name="Right Brace 47"/>
          <p:cNvSpPr/>
          <p:nvPr/>
        </p:nvSpPr>
        <p:spPr>
          <a:xfrm>
            <a:off x="5999794" y="2084347"/>
            <a:ext cx="195659" cy="683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6018432" y="2778369"/>
            <a:ext cx="215740" cy="36459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6266669" y="4362209"/>
            <a:ext cx="786104" cy="400110"/>
          </a:xfrm>
          <a:prstGeom prst="rect">
            <a:avLst/>
          </a:prstGeom>
          <a:noFill/>
        </p:spPr>
        <p:txBody>
          <a:bodyPr wrap="square" rtlCol="0">
            <a:spAutoFit/>
          </a:bodyPr>
          <a:lstStyle/>
          <a:p>
            <a:r>
              <a:rPr lang="en-US" sz="2000" dirty="0" err="1"/>
              <a:t>H</a:t>
            </a:r>
            <a:r>
              <a:rPr lang="en-US" sz="2000" baseline="-25000" dirty="0" err="1"/>
              <a:t>Floc</a:t>
            </a:r>
            <a:endParaRPr lang="en-US" sz="2000" dirty="0"/>
          </a:p>
        </p:txBody>
      </p:sp>
      <p:sp>
        <p:nvSpPr>
          <p:cNvPr id="53" name="TextBox 52"/>
          <p:cNvSpPr txBox="1"/>
          <p:nvPr/>
        </p:nvSpPr>
        <p:spPr>
          <a:xfrm rot="16200000">
            <a:off x="2197363" y="4486121"/>
            <a:ext cx="647934" cy="400110"/>
          </a:xfrm>
          <a:prstGeom prst="rect">
            <a:avLst/>
          </a:prstGeom>
          <a:noFill/>
        </p:spPr>
        <p:txBody>
          <a:bodyPr wrap="none" rtlCol="0">
            <a:spAutoFit/>
          </a:bodyPr>
          <a:lstStyle/>
          <a:p>
            <a:r>
              <a:rPr lang="en-US" sz="2000" dirty="0"/>
              <a:t>0.4S</a:t>
            </a:r>
          </a:p>
        </p:txBody>
      </p:sp>
      <p:grpSp>
        <p:nvGrpSpPr>
          <p:cNvPr id="62" name="Group 61"/>
          <p:cNvGrpSpPr/>
          <p:nvPr/>
        </p:nvGrpSpPr>
        <p:grpSpPr>
          <a:xfrm>
            <a:off x="-173006" y="4274670"/>
            <a:ext cx="5876440" cy="704088"/>
            <a:chOff x="-258731" y="4274670"/>
            <a:chExt cx="5976262" cy="704088"/>
          </a:xfrm>
        </p:grpSpPr>
        <p:sp>
          <p:nvSpPr>
            <p:cNvPr id="51" name="Block Arc 50"/>
            <p:cNvSpPr/>
            <p:nvPr/>
          </p:nvSpPr>
          <p:spPr>
            <a:xfrm rot="5400000">
              <a:off x="-258731"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Block Arc 53"/>
            <p:cNvSpPr/>
            <p:nvPr/>
          </p:nvSpPr>
          <p:spPr>
            <a:xfrm rot="5400000">
              <a:off x="38480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Block Arc 54"/>
            <p:cNvSpPr/>
            <p:nvPr/>
          </p:nvSpPr>
          <p:spPr>
            <a:xfrm rot="5400000">
              <a:off x="102834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Block Arc 55"/>
            <p:cNvSpPr/>
            <p:nvPr/>
          </p:nvSpPr>
          <p:spPr>
            <a:xfrm rot="5400000">
              <a:off x="167188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Block Arc 56"/>
            <p:cNvSpPr/>
            <p:nvPr/>
          </p:nvSpPr>
          <p:spPr>
            <a:xfrm rot="5400000">
              <a:off x="231542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Block Arc 57"/>
            <p:cNvSpPr/>
            <p:nvPr/>
          </p:nvSpPr>
          <p:spPr>
            <a:xfrm rot="5400000">
              <a:off x="295896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Block Arc 58"/>
            <p:cNvSpPr/>
            <p:nvPr/>
          </p:nvSpPr>
          <p:spPr>
            <a:xfrm rot="5400000">
              <a:off x="360250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Block Arc 59"/>
            <p:cNvSpPr/>
            <p:nvPr/>
          </p:nvSpPr>
          <p:spPr>
            <a:xfrm rot="5400000">
              <a:off x="424604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Block Arc 60"/>
            <p:cNvSpPr/>
            <p:nvPr/>
          </p:nvSpPr>
          <p:spPr>
            <a:xfrm rot="5400000">
              <a:off x="5392421" y="4464159"/>
              <a:ext cx="325110" cy="325110"/>
            </a:xfrm>
            <a:prstGeom prst="blockArc">
              <a:avLst>
                <a:gd name="adj1" fmla="val 479962"/>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63" name="Picture 62">
            <a:extLst>
              <a:ext uri="{FF2B5EF4-FFF2-40B4-BE49-F238E27FC236}">
                <a16:creationId xmlns:a16="http://schemas.microsoft.com/office/drawing/2014/main" id="{B2EDC9F0-FA40-44CD-8C46-4D52C752604A}"/>
              </a:ext>
            </a:extLst>
          </p:cNvPr>
          <p:cNvPicPr>
            <a:picLocks noChangeAspect="1"/>
          </p:cNvPicPr>
          <p:nvPr>
            <p:custDataLst>
              <p:tags r:id="rId1"/>
            </p:custDataLst>
          </p:nvPr>
        </p:nvPicPr>
        <p:blipFill>
          <a:blip r:embed="rId3"/>
          <a:stretch>
            <a:fillRect/>
          </a:stretch>
        </p:blipFill>
        <p:spPr>
          <a:xfrm>
            <a:off x="6360959" y="5121793"/>
            <a:ext cx="2095543" cy="696686"/>
          </a:xfrm>
          <a:prstGeom prst="rect">
            <a:avLst/>
          </a:prstGeom>
        </p:spPr>
      </p:pic>
      <p:sp>
        <p:nvSpPr>
          <p:cNvPr id="64" name="TextBox 63"/>
          <p:cNvSpPr txBox="1"/>
          <p:nvPr/>
        </p:nvSpPr>
        <p:spPr>
          <a:xfrm>
            <a:off x="1907864" y="5964332"/>
            <a:ext cx="327334" cy="400110"/>
          </a:xfrm>
          <a:prstGeom prst="rect">
            <a:avLst/>
          </a:prstGeom>
          <a:noFill/>
        </p:spPr>
        <p:txBody>
          <a:bodyPr wrap="none" rtlCol="0">
            <a:spAutoFit/>
          </a:bodyPr>
          <a:lstStyle/>
          <a:p>
            <a:r>
              <a:rPr lang="en-US" sz="2000" dirty="0"/>
              <a:t>S</a:t>
            </a:r>
          </a:p>
        </p:txBody>
      </p:sp>
      <p:sp>
        <p:nvSpPr>
          <p:cNvPr id="65" name="TextBox 64"/>
          <p:cNvSpPr txBox="1"/>
          <p:nvPr/>
        </p:nvSpPr>
        <p:spPr>
          <a:xfrm>
            <a:off x="2204457" y="5470136"/>
            <a:ext cx="327334" cy="400110"/>
          </a:xfrm>
          <a:prstGeom prst="rect">
            <a:avLst/>
          </a:prstGeom>
          <a:noFill/>
        </p:spPr>
        <p:txBody>
          <a:bodyPr wrap="none" rtlCol="0">
            <a:spAutoFit/>
          </a:bodyPr>
          <a:lstStyle/>
          <a:p>
            <a:r>
              <a:rPr lang="en-US" sz="2000" dirty="0"/>
              <a:t>S</a:t>
            </a:r>
          </a:p>
        </p:txBody>
      </p:sp>
      <p:sp>
        <p:nvSpPr>
          <p:cNvPr id="66" name="TextBox 65"/>
          <p:cNvSpPr txBox="1"/>
          <p:nvPr/>
        </p:nvSpPr>
        <p:spPr>
          <a:xfrm>
            <a:off x="2523552" y="2920595"/>
            <a:ext cx="327334" cy="400110"/>
          </a:xfrm>
          <a:prstGeom prst="rect">
            <a:avLst/>
          </a:prstGeom>
          <a:noFill/>
        </p:spPr>
        <p:txBody>
          <a:bodyPr wrap="none" rtlCol="0">
            <a:spAutoFit/>
          </a:bodyPr>
          <a:lstStyle/>
          <a:p>
            <a:r>
              <a:rPr lang="en-US" sz="2000" dirty="0"/>
              <a:t>S</a:t>
            </a:r>
          </a:p>
        </p:txBody>
      </p:sp>
      <p:sp>
        <p:nvSpPr>
          <p:cNvPr id="67" name="TextBox 66"/>
          <p:cNvSpPr txBox="1"/>
          <p:nvPr/>
        </p:nvSpPr>
        <p:spPr>
          <a:xfrm>
            <a:off x="7005054" y="3288316"/>
            <a:ext cx="2124548" cy="1631216"/>
          </a:xfrm>
          <a:prstGeom prst="rect">
            <a:avLst/>
          </a:prstGeom>
          <a:noFill/>
        </p:spPr>
        <p:txBody>
          <a:bodyPr wrap="square" rtlCol="0">
            <a:spAutoFit/>
          </a:bodyPr>
          <a:lstStyle/>
          <a:p>
            <a:r>
              <a:rPr lang="en-US" sz="2000" dirty="0"/>
              <a:t>We ignore triangle of fluid caused by head loss when calculating residence time</a:t>
            </a:r>
          </a:p>
        </p:txBody>
      </p:sp>
    </p:spTree>
    <p:extLst>
      <p:ext uri="{BB962C8B-B14F-4D97-AF65-F5344CB8AC3E}">
        <p14:creationId xmlns:p14="http://schemas.microsoft.com/office/powerpoint/2010/main" val="35089461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the AguaClara design so different from traditional designs?</a:t>
            </a:r>
          </a:p>
        </p:txBody>
      </p:sp>
      <p:sp>
        <p:nvSpPr>
          <p:cNvPr id="3" name="Content Placeholder 2"/>
          <p:cNvSpPr>
            <a:spLocks noGrp="1"/>
          </p:cNvSpPr>
          <p:nvPr>
            <p:ph idx="1"/>
          </p:nvPr>
        </p:nvSpPr>
        <p:spPr/>
        <p:txBody>
          <a:bodyPr/>
          <a:lstStyle/>
          <a:p>
            <a:r>
              <a:rPr lang="en-US" dirty="0"/>
              <a:t>Why lower </a:t>
            </a:r>
            <a:r>
              <a:rPr lang="en-US" dirty="0" err="1"/>
              <a:t>G</a:t>
            </a:r>
            <a:r>
              <a:rPr lang="en-US" baseline="-25000" dirty="0" err="1"/>
              <a:t>CS</a:t>
            </a:r>
            <a:r>
              <a:rPr lang="en-US" dirty="0" err="1">
                <a:latin typeface="Symbol" panose="05050102010706020507" pitchFamily="18" charset="2"/>
              </a:rPr>
              <a:t>q</a:t>
            </a:r>
            <a:r>
              <a:rPr lang="en-US" dirty="0"/>
              <a:t>?</a:t>
            </a:r>
          </a:p>
          <a:p>
            <a:pPr lvl="1"/>
            <a:r>
              <a:rPr lang="en-US" dirty="0"/>
              <a:t>Uniform velocity gradient</a:t>
            </a:r>
          </a:p>
          <a:p>
            <a:pPr lvl="1"/>
            <a:r>
              <a:rPr lang="en-US" dirty="0"/>
              <a:t>Close to plug flow (no short circuiting)</a:t>
            </a:r>
          </a:p>
          <a:p>
            <a:r>
              <a:rPr lang="en-US" dirty="0"/>
              <a:t>Why not tapered G</a:t>
            </a:r>
            <a:r>
              <a:rPr lang="en-US" baseline="-25000" dirty="0"/>
              <a:t>CS</a:t>
            </a:r>
            <a:r>
              <a:rPr lang="en-US" dirty="0"/>
              <a:t>?</a:t>
            </a:r>
          </a:p>
          <a:p>
            <a:r>
              <a:rPr lang="en-US" dirty="0"/>
              <a:t>Why much higher G</a:t>
            </a:r>
            <a:r>
              <a:rPr lang="en-US" baseline="-25000" dirty="0"/>
              <a:t>CS</a:t>
            </a:r>
            <a:r>
              <a:rPr lang="en-US" dirty="0"/>
              <a:t>?</a:t>
            </a:r>
          </a:p>
          <a:p>
            <a:r>
              <a:rPr lang="en-US" dirty="0"/>
              <a:t>Why can’t H/S be less than 2?</a:t>
            </a:r>
          </a:p>
          <a:p>
            <a:r>
              <a:rPr lang="en-US" dirty="0"/>
              <a:t>What is wrong with H/S greater than 6?</a:t>
            </a:r>
          </a:p>
          <a:p>
            <a:endParaRPr lang="en-US" dirty="0"/>
          </a:p>
          <a:p>
            <a:endParaRPr lang="en-US" dirty="0"/>
          </a:p>
        </p:txBody>
      </p:sp>
    </p:spTree>
    <p:extLst>
      <p:ext uri="{BB962C8B-B14F-4D97-AF65-F5344CB8AC3E}">
        <p14:creationId xmlns:p14="http://schemas.microsoft.com/office/powerpoint/2010/main" val="32904753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particle concentration</a:t>
            </a:r>
          </a:p>
        </p:txBody>
      </p:sp>
      <p:pic>
        <p:nvPicPr>
          <p:cNvPr id="5"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18123" y="2816627"/>
            <a:ext cx="2184400" cy="616113"/>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353" y="1807376"/>
            <a:ext cx="1835909" cy="726274"/>
          </a:xfrm>
          <a:prstGeom prst="rect">
            <a:avLst/>
          </a:prstGeom>
        </p:spPr>
      </p:pic>
      <p:pic>
        <p:nvPicPr>
          <p:cNvPr id="12" name="Picture 11">
            <a:extLst>
              <a:ext uri="{FF2B5EF4-FFF2-40B4-BE49-F238E27FC236}">
                <a16:creationId xmlns:a16="http://schemas.microsoft.com/office/drawing/2014/main" id="{5807671D-6591-4BDF-B0FA-4F8FD2E88A5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409273" y="1828418"/>
            <a:ext cx="857905" cy="684190"/>
          </a:xfrm>
          <a:prstGeom prst="rect">
            <a:avLst/>
          </a:prstGeom>
        </p:spPr>
      </p:pic>
      <p:pic>
        <p:nvPicPr>
          <p:cNvPr id="14" name="Picture 13">
            <a:extLst>
              <a:ext uri="{FF2B5EF4-FFF2-40B4-BE49-F238E27FC236}">
                <a16:creationId xmlns:a16="http://schemas.microsoft.com/office/drawing/2014/main" id="{2895DF38-88BD-4A42-8592-05F7EA3D6E72}"/>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292042" y="2816627"/>
            <a:ext cx="1773309" cy="684190"/>
          </a:xfrm>
          <a:prstGeom prst="rect">
            <a:avLst/>
          </a:prstGeom>
        </p:spPr>
      </p:pic>
      <p:pic>
        <p:nvPicPr>
          <p:cNvPr id="6" name="Picture 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18123" y="3821999"/>
            <a:ext cx="2829547" cy="1081506"/>
          </a:xfrm>
          <a:prstGeom prst="rect">
            <a:avLst/>
          </a:prstGeom>
        </p:spPr>
      </p:pic>
      <p:pic>
        <p:nvPicPr>
          <p:cNvPr id="18" name="Picture 17">
            <a:extLst>
              <a:ext uri="{FF2B5EF4-FFF2-40B4-BE49-F238E27FC236}">
                <a16:creationId xmlns:a16="http://schemas.microsoft.com/office/drawing/2014/main" id="{4937D9B0-5E23-40E7-B018-06F5BB25EB00}"/>
              </a:ext>
            </a:extLst>
          </p:cNvPr>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292042" y="3822000"/>
            <a:ext cx="2234565" cy="823542"/>
          </a:xfrm>
          <a:prstGeom prst="rect">
            <a:avLst/>
          </a:prstGeom>
        </p:spPr>
      </p:pic>
      <p:sp>
        <p:nvSpPr>
          <p:cNvPr id="3" name="TextBox 2"/>
          <p:cNvSpPr txBox="1"/>
          <p:nvPr/>
        </p:nvSpPr>
        <p:spPr>
          <a:xfrm>
            <a:off x="120221" y="5166387"/>
            <a:ext cx="8096832" cy="1569660"/>
          </a:xfrm>
          <a:prstGeom prst="rect">
            <a:avLst/>
          </a:prstGeom>
          <a:noFill/>
        </p:spPr>
        <p:txBody>
          <a:bodyPr wrap="none" rtlCol="0">
            <a:spAutoFit/>
          </a:bodyPr>
          <a:lstStyle/>
          <a:p>
            <a:r>
              <a:rPr lang="en-US" sz="2400" dirty="0"/>
              <a:t>k </a:t>
            </a:r>
            <a:r>
              <a:rPr lang="en-US" sz="2400" dirty="0">
                <a:hlinkClick r:id="rId14"/>
              </a:rPr>
              <a:t>determined by William </a:t>
            </a:r>
            <a:r>
              <a:rPr lang="en-US" sz="2400" dirty="0" err="1">
                <a:hlinkClick r:id="rId14"/>
              </a:rPr>
              <a:t>Pennock</a:t>
            </a:r>
            <a:r>
              <a:rPr lang="en-US" sz="2400" dirty="0"/>
              <a:t> to have a value of about 0.03.</a:t>
            </a:r>
          </a:p>
          <a:p>
            <a:r>
              <a:rPr lang="en-US" sz="2400" dirty="0"/>
              <a:t>Clay diameter assumed to be 7 micrometer</a:t>
            </a:r>
          </a:p>
          <a:p>
            <a:r>
              <a:rPr lang="en-US" sz="2400" dirty="0"/>
              <a:t>68 NTU = 100 mg/L Kaolin clay</a:t>
            </a:r>
          </a:p>
          <a:p>
            <a:r>
              <a:rPr lang="en-US" sz="2400" dirty="0"/>
              <a:t>Coagulant nanoparticles = 90 nm in diameter</a:t>
            </a:r>
          </a:p>
        </p:txBody>
      </p:sp>
    </p:spTree>
    <p:extLst>
      <p:ext uri="{BB962C8B-B14F-4D97-AF65-F5344CB8AC3E}">
        <p14:creationId xmlns:p14="http://schemas.microsoft.com/office/powerpoint/2010/main" val="41212835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704850" y="0"/>
            <a:ext cx="7943851" cy="687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386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examples of major and minor losses?</a:t>
            </a:r>
          </a:p>
        </p:txBody>
      </p:sp>
      <p:sp>
        <p:nvSpPr>
          <p:cNvPr id="3" name="Content Placeholder 2"/>
          <p:cNvSpPr>
            <a:spLocks noGrp="1"/>
          </p:cNvSpPr>
          <p:nvPr>
            <p:ph idx="1"/>
          </p:nvPr>
        </p:nvSpPr>
        <p:spPr>
          <a:xfrm>
            <a:off x="609828" y="1728908"/>
            <a:ext cx="7959436" cy="4114800"/>
          </a:xfrm>
        </p:spPr>
        <p:txBody>
          <a:bodyPr/>
          <a:lstStyle/>
          <a:p>
            <a:r>
              <a:rPr lang="en-US" dirty="0"/>
              <a:t>Major: Caused by</a:t>
            </a:r>
            <a:br>
              <a:rPr lang="en-US" dirty="0"/>
            </a:br>
            <a:r>
              <a:rPr lang="en-US" dirty="0"/>
              <a:t>shear with the </a:t>
            </a:r>
            <a:br>
              <a:rPr lang="en-US" dirty="0"/>
            </a:br>
            <a:r>
              <a:rPr lang="en-US" dirty="0"/>
              <a:t>solid surface</a:t>
            </a:r>
          </a:p>
          <a:p>
            <a:pPr lvl="1"/>
            <a:r>
              <a:rPr lang="en-US" dirty="0"/>
              <a:t>Pipe walls</a:t>
            </a:r>
          </a:p>
          <a:p>
            <a:pPr lvl="1"/>
            <a:r>
              <a:rPr lang="en-US" dirty="0"/>
              <a:t>Flocculator baffle surfaces (insignificant)</a:t>
            </a:r>
          </a:p>
          <a:p>
            <a:r>
              <a:rPr lang="en-US" dirty="0"/>
              <a:t>Minor: Flow expansions (analogous to pressure drag)</a:t>
            </a:r>
          </a:p>
          <a:p>
            <a:pPr lvl="1"/>
            <a:r>
              <a:rPr lang="en-US" dirty="0"/>
              <a:t>Orifice, elbow, valve, any place where flow is expanding!</a:t>
            </a:r>
          </a:p>
          <a:p>
            <a:pPr lvl="1"/>
            <a:r>
              <a:rPr lang="en-US" dirty="0"/>
              <a:t>KE is converted into 2 things!</a:t>
            </a:r>
          </a:p>
          <a:p>
            <a:pPr lvl="1"/>
            <a:endParaRPr lang="en-US" dirty="0"/>
          </a:p>
          <a:p>
            <a:endParaRPr lang="en-US" dirty="0"/>
          </a:p>
        </p:txBody>
      </p:sp>
      <p:sp>
        <p:nvSpPr>
          <p:cNvPr id="4" name="Rectangle 3"/>
          <p:cNvSpPr/>
          <p:nvPr/>
        </p:nvSpPr>
        <p:spPr bwMode="auto">
          <a:xfrm>
            <a:off x="4049241" y="3159693"/>
            <a:ext cx="4845377" cy="490193"/>
          </a:xfrm>
          <a:prstGeom prst="rect">
            <a:avLst/>
          </a:prstGeom>
          <a:solidFill>
            <a:schemeClr val="bg1"/>
          </a:solid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5" name="Rectangle 3"/>
          <p:cNvSpPr>
            <a:spLocks noChangeArrowheads="1"/>
          </p:cNvSpPr>
          <p:nvPr/>
        </p:nvSpPr>
        <p:spPr bwMode="auto">
          <a:xfrm>
            <a:off x="4894202" y="1924691"/>
            <a:ext cx="3629025" cy="1058128"/>
          </a:xfrm>
          <a:prstGeom prst="rect">
            <a:avLst/>
          </a:prstGeom>
          <a:solidFill>
            <a:schemeClr val="hlink"/>
          </a:solidFill>
          <a:ln w="12700">
            <a:solidFill>
              <a:schemeClr val="tx1"/>
            </a:solidFill>
            <a:miter lim="800000"/>
            <a:headEnd/>
            <a:tailEnd/>
          </a:ln>
          <a:effectLst/>
        </p:spPr>
        <p:txBody>
          <a:bodyPr wrap="none" anchor="ctr"/>
          <a:lstStyle/>
          <a:p>
            <a:endParaRPr lang="en-US"/>
          </a:p>
        </p:txBody>
      </p:sp>
      <p:grpSp>
        <p:nvGrpSpPr>
          <p:cNvPr id="6" name="Group 4"/>
          <p:cNvGrpSpPr>
            <a:grpSpLocks/>
          </p:cNvGrpSpPr>
          <p:nvPr/>
        </p:nvGrpSpPr>
        <p:grpSpPr bwMode="auto">
          <a:xfrm>
            <a:off x="4508439" y="1928639"/>
            <a:ext cx="3821113" cy="1548697"/>
            <a:chOff x="2274" y="1216"/>
            <a:chExt cx="2407" cy="1569"/>
          </a:xfrm>
        </p:grpSpPr>
        <p:grpSp>
          <p:nvGrpSpPr>
            <p:cNvPr id="7" name="Group 5"/>
            <p:cNvGrpSpPr>
              <a:grpSpLocks/>
            </p:cNvGrpSpPr>
            <p:nvPr/>
          </p:nvGrpSpPr>
          <p:grpSpPr bwMode="auto">
            <a:xfrm>
              <a:off x="3504" y="1216"/>
              <a:ext cx="1177" cy="1073"/>
              <a:chOff x="3320" y="2160"/>
              <a:chExt cx="1529" cy="1073"/>
            </a:xfrm>
          </p:grpSpPr>
          <p:sp>
            <p:nvSpPr>
              <p:cNvPr id="9" name="Freeform 6"/>
              <p:cNvSpPr>
                <a:spLocks/>
              </p:cNvSpPr>
              <p:nvPr/>
            </p:nvSpPr>
            <p:spPr bwMode="auto">
              <a:xfrm>
                <a:off x="3320" y="2696"/>
                <a:ext cx="1529" cy="537"/>
              </a:xfrm>
              <a:custGeom>
                <a:avLst/>
                <a:gdLst/>
                <a:ahLst/>
                <a:cxnLst>
                  <a:cxn ang="0">
                    <a:pos x="1528" y="0"/>
                  </a:cxn>
                  <a:cxn ang="0">
                    <a:pos x="1528" y="13"/>
                  </a:cxn>
                  <a:cxn ang="0">
                    <a:pos x="1528" y="27"/>
                  </a:cxn>
                  <a:cxn ang="0">
                    <a:pos x="1519" y="40"/>
                  </a:cxn>
                  <a:cxn ang="0">
                    <a:pos x="1511" y="53"/>
                  </a:cxn>
                  <a:cxn ang="0">
                    <a:pos x="1494" y="80"/>
                  </a:cxn>
                  <a:cxn ang="0">
                    <a:pos x="1468" y="107"/>
                  </a:cxn>
                  <a:cxn ang="0">
                    <a:pos x="1434" y="133"/>
                  </a:cxn>
                  <a:cxn ang="0">
                    <a:pos x="1391" y="160"/>
                  </a:cxn>
                  <a:cxn ang="0">
                    <a:pos x="1340" y="187"/>
                  </a:cxn>
                  <a:cxn ang="0">
                    <a:pos x="1280" y="213"/>
                  </a:cxn>
                  <a:cxn ang="0">
                    <a:pos x="1255" y="227"/>
                  </a:cxn>
                  <a:cxn ang="0">
                    <a:pos x="1221" y="240"/>
                  </a:cxn>
                  <a:cxn ang="0">
                    <a:pos x="1187" y="253"/>
                  </a:cxn>
                  <a:cxn ang="0">
                    <a:pos x="1144" y="269"/>
                  </a:cxn>
                  <a:cxn ang="0">
                    <a:pos x="1067" y="296"/>
                  </a:cxn>
                  <a:cxn ang="0">
                    <a:pos x="982" y="323"/>
                  </a:cxn>
                  <a:cxn ang="0">
                    <a:pos x="930" y="336"/>
                  </a:cxn>
                  <a:cxn ang="0">
                    <a:pos x="879" y="349"/>
                  </a:cxn>
                  <a:cxn ang="0">
                    <a:pos x="777" y="376"/>
                  </a:cxn>
                  <a:cxn ang="0">
                    <a:pos x="666" y="403"/>
                  </a:cxn>
                  <a:cxn ang="0">
                    <a:pos x="546" y="429"/>
                  </a:cxn>
                  <a:cxn ang="0">
                    <a:pos x="487" y="443"/>
                  </a:cxn>
                  <a:cxn ang="0">
                    <a:pos x="427" y="456"/>
                  </a:cxn>
                  <a:cxn ang="0">
                    <a:pos x="290" y="483"/>
                  </a:cxn>
                  <a:cxn ang="0">
                    <a:pos x="145" y="509"/>
                  </a:cxn>
                  <a:cxn ang="0">
                    <a:pos x="0" y="536"/>
                  </a:cxn>
                </a:cxnLst>
                <a:rect l="0" t="0" r="r" b="b"/>
                <a:pathLst>
                  <a:path w="1529" h="537">
                    <a:moveTo>
                      <a:pt x="1528" y="0"/>
                    </a:moveTo>
                    <a:lnTo>
                      <a:pt x="1528" y="13"/>
                    </a:lnTo>
                    <a:lnTo>
                      <a:pt x="1528" y="27"/>
                    </a:lnTo>
                    <a:lnTo>
                      <a:pt x="1519" y="40"/>
                    </a:lnTo>
                    <a:lnTo>
                      <a:pt x="1511" y="53"/>
                    </a:lnTo>
                    <a:lnTo>
                      <a:pt x="1494" y="80"/>
                    </a:lnTo>
                    <a:lnTo>
                      <a:pt x="1468" y="107"/>
                    </a:lnTo>
                    <a:lnTo>
                      <a:pt x="1434" y="133"/>
                    </a:lnTo>
                    <a:lnTo>
                      <a:pt x="1391" y="160"/>
                    </a:lnTo>
                    <a:lnTo>
                      <a:pt x="1340" y="187"/>
                    </a:lnTo>
                    <a:lnTo>
                      <a:pt x="1280" y="213"/>
                    </a:lnTo>
                    <a:lnTo>
                      <a:pt x="1255" y="227"/>
                    </a:lnTo>
                    <a:lnTo>
                      <a:pt x="1221" y="240"/>
                    </a:lnTo>
                    <a:lnTo>
                      <a:pt x="1187" y="253"/>
                    </a:lnTo>
                    <a:lnTo>
                      <a:pt x="1144" y="269"/>
                    </a:lnTo>
                    <a:lnTo>
                      <a:pt x="1067" y="296"/>
                    </a:lnTo>
                    <a:lnTo>
                      <a:pt x="982" y="323"/>
                    </a:lnTo>
                    <a:lnTo>
                      <a:pt x="930" y="336"/>
                    </a:lnTo>
                    <a:lnTo>
                      <a:pt x="879" y="349"/>
                    </a:lnTo>
                    <a:lnTo>
                      <a:pt x="777" y="376"/>
                    </a:lnTo>
                    <a:lnTo>
                      <a:pt x="666" y="403"/>
                    </a:lnTo>
                    <a:lnTo>
                      <a:pt x="546" y="429"/>
                    </a:lnTo>
                    <a:lnTo>
                      <a:pt x="487" y="443"/>
                    </a:lnTo>
                    <a:lnTo>
                      <a:pt x="427" y="456"/>
                    </a:lnTo>
                    <a:lnTo>
                      <a:pt x="290" y="483"/>
                    </a:lnTo>
                    <a:lnTo>
                      <a:pt x="145" y="509"/>
                    </a:lnTo>
                    <a:lnTo>
                      <a:pt x="0" y="536"/>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sp>
            <p:nvSpPr>
              <p:cNvPr id="10" name="Freeform 7"/>
              <p:cNvSpPr>
                <a:spLocks/>
              </p:cNvSpPr>
              <p:nvPr/>
            </p:nvSpPr>
            <p:spPr bwMode="auto">
              <a:xfrm>
                <a:off x="3320" y="2160"/>
                <a:ext cx="1529" cy="537"/>
              </a:xfrm>
              <a:custGeom>
                <a:avLst/>
                <a:gdLst/>
                <a:ahLst/>
                <a:cxnLst>
                  <a:cxn ang="0">
                    <a:pos x="1528" y="536"/>
                  </a:cxn>
                  <a:cxn ang="0">
                    <a:pos x="1528" y="523"/>
                  </a:cxn>
                  <a:cxn ang="0">
                    <a:pos x="1528" y="509"/>
                  </a:cxn>
                  <a:cxn ang="0">
                    <a:pos x="1519" y="496"/>
                  </a:cxn>
                  <a:cxn ang="0">
                    <a:pos x="1511" y="483"/>
                  </a:cxn>
                  <a:cxn ang="0">
                    <a:pos x="1494" y="456"/>
                  </a:cxn>
                  <a:cxn ang="0">
                    <a:pos x="1468" y="429"/>
                  </a:cxn>
                  <a:cxn ang="0">
                    <a:pos x="1434" y="403"/>
                  </a:cxn>
                  <a:cxn ang="0">
                    <a:pos x="1391" y="376"/>
                  </a:cxn>
                  <a:cxn ang="0">
                    <a:pos x="1340" y="349"/>
                  </a:cxn>
                  <a:cxn ang="0">
                    <a:pos x="1280" y="323"/>
                  </a:cxn>
                  <a:cxn ang="0">
                    <a:pos x="1255" y="309"/>
                  </a:cxn>
                  <a:cxn ang="0">
                    <a:pos x="1221" y="296"/>
                  </a:cxn>
                  <a:cxn ang="0">
                    <a:pos x="1187" y="283"/>
                  </a:cxn>
                  <a:cxn ang="0">
                    <a:pos x="1144" y="267"/>
                  </a:cxn>
                  <a:cxn ang="0">
                    <a:pos x="1067" y="240"/>
                  </a:cxn>
                  <a:cxn ang="0">
                    <a:pos x="982" y="213"/>
                  </a:cxn>
                  <a:cxn ang="0">
                    <a:pos x="930" y="200"/>
                  </a:cxn>
                  <a:cxn ang="0">
                    <a:pos x="879" y="187"/>
                  </a:cxn>
                  <a:cxn ang="0">
                    <a:pos x="777" y="160"/>
                  </a:cxn>
                  <a:cxn ang="0">
                    <a:pos x="666" y="133"/>
                  </a:cxn>
                  <a:cxn ang="0">
                    <a:pos x="546" y="107"/>
                  </a:cxn>
                  <a:cxn ang="0">
                    <a:pos x="487" y="93"/>
                  </a:cxn>
                  <a:cxn ang="0">
                    <a:pos x="427" y="80"/>
                  </a:cxn>
                  <a:cxn ang="0">
                    <a:pos x="290" y="53"/>
                  </a:cxn>
                  <a:cxn ang="0">
                    <a:pos x="145" y="27"/>
                  </a:cxn>
                  <a:cxn ang="0">
                    <a:pos x="0" y="0"/>
                  </a:cxn>
                </a:cxnLst>
                <a:rect l="0" t="0" r="r" b="b"/>
                <a:pathLst>
                  <a:path w="1529" h="537">
                    <a:moveTo>
                      <a:pt x="1528" y="536"/>
                    </a:moveTo>
                    <a:lnTo>
                      <a:pt x="1528" y="523"/>
                    </a:lnTo>
                    <a:lnTo>
                      <a:pt x="1528" y="509"/>
                    </a:lnTo>
                    <a:lnTo>
                      <a:pt x="1519" y="496"/>
                    </a:lnTo>
                    <a:lnTo>
                      <a:pt x="1511" y="483"/>
                    </a:lnTo>
                    <a:lnTo>
                      <a:pt x="1494" y="456"/>
                    </a:lnTo>
                    <a:lnTo>
                      <a:pt x="1468" y="429"/>
                    </a:lnTo>
                    <a:lnTo>
                      <a:pt x="1434" y="403"/>
                    </a:lnTo>
                    <a:lnTo>
                      <a:pt x="1391" y="376"/>
                    </a:lnTo>
                    <a:lnTo>
                      <a:pt x="1340" y="349"/>
                    </a:lnTo>
                    <a:lnTo>
                      <a:pt x="1280" y="323"/>
                    </a:lnTo>
                    <a:lnTo>
                      <a:pt x="1255" y="309"/>
                    </a:lnTo>
                    <a:lnTo>
                      <a:pt x="1221" y="296"/>
                    </a:lnTo>
                    <a:lnTo>
                      <a:pt x="1187" y="283"/>
                    </a:lnTo>
                    <a:lnTo>
                      <a:pt x="1144" y="267"/>
                    </a:lnTo>
                    <a:lnTo>
                      <a:pt x="1067" y="240"/>
                    </a:lnTo>
                    <a:lnTo>
                      <a:pt x="982" y="213"/>
                    </a:lnTo>
                    <a:lnTo>
                      <a:pt x="930" y="200"/>
                    </a:lnTo>
                    <a:lnTo>
                      <a:pt x="879" y="187"/>
                    </a:lnTo>
                    <a:lnTo>
                      <a:pt x="777" y="160"/>
                    </a:lnTo>
                    <a:lnTo>
                      <a:pt x="666" y="133"/>
                    </a:lnTo>
                    <a:lnTo>
                      <a:pt x="546" y="107"/>
                    </a:lnTo>
                    <a:lnTo>
                      <a:pt x="487" y="93"/>
                    </a:lnTo>
                    <a:lnTo>
                      <a:pt x="427" y="80"/>
                    </a:lnTo>
                    <a:lnTo>
                      <a:pt x="290" y="53"/>
                    </a:lnTo>
                    <a:lnTo>
                      <a:pt x="145" y="27"/>
                    </a:lnTo>
                    <a:lnTo>
                      <a:pt x="0" y="0"/>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grpSp>
        <p:sp>
          <p:nvSpPr>
            <p:cNvPr id="8" name="Text Box 8"/>
            <p:cNvSpPr txBox="1">
              <a:spLocks noChangeArrowheads="1"/>
            </p:cNvSpPr>
            <p:nvPr/>
          </p:nvSpPr>
          <p:spPr bwMode="auto">
            <a:xfrm>
              <a:off x="2274" y="2497"/>
              <a:ext cx="776" cy="288"/>
            </a:xfrm>
            <a:prstGeom prst="rect">
              <a:avLst/>
            </a:prstGeom>
            <a:noFill/>
            <a:ln w="28575">
              <a:noFill/>
              <a:miter lim="800000"/>
              <a:headEnd/>
              <a:tailEnd/>
            </a:ln>
            <a:effectLst/>
          </p:spPr>
          <p:txBody>
            <a:bodyPr wrap="none" anchor="ctr">
              <a:spAutoFit/>
            </a:bodyPr>
            <a:lstStyle/>
            <a:p>
              <a:pPr algn="ctr"/>
              <a:r>
                <a:rPr lang="en-US" sz="2400" dirty="0">
                  <a:solidFill>
                    <a:schemeClr val="accent2"/>
                  </a:solidFill>
                </a:rPr>
                <a:t>Velocity</a:t>
              </a:r>
            </a:p>
          </p:txBody>
        </p:sp>
      </p:grpSp>
      <p:sp>
        <p:nvSpPr>
          <p:cNvPr id="11" name="Line 9"/>
          <p:cNvSpPr>
            <a:spLocks noChangeShapeType="1"/>
          </p:cNvSpPr>
          <p:nvPr/>
        </p:nvSpPr>
        <p:spPr bwMode="auto">
          <a:xfrm>
            <a:off x="6461064" y="1928639"/>
            <a:ext cx="1588" cy="1058128"/>
          </a:xfrm>
          <a:prstGeom prst="line">
            <a:avLst/>
          </a:prstGeom>
          <a:noFill/>
          <a:ln w="28575">
            <a:solidFill>
              <a:schemeClr val="tx1"/>
            </a:solidFill>
            <a:round/>
            <a:headEnd/>
            <a:tailEnd/>
          </a:ln>
          <a:effectLst/>
        </p:spPr>
        <p:txBody>
          <a:bodyPr wrap="none" anchor="ctr">
            <a:spAutoFit/>
          </a:bodyPr>
          <a:lstStyle/>
          <a:p>
            <a:endParaRPr lang="en-US"/>
          </a:p>
        </p:txBody>
      </p:sp>
      <p:sp>
        <p:nvSpPr>
          <p:cNvPr id="12" name="Line 10"/>
          <p:cNvSpPr>
            <a:spLocks noChangeShapeType="1"/>
          </p:cNvSpPr>
          <p:nvPr/>
        </p:nvSpPr>
        <p:spPr bwMode="auto">
          <a:xfrm>
            <a:off x="4429064" y="2453754"/>
            <a:ext cx="5029200" cy="0"/>
          </a:xfrm>
          <a:prstGeom prst="line">
            <a:avLst/>
          </a:prstGeom>
          <a:noFill/>
          <a:ln w="28575">
            <a:solidFill>
              <a:schemeClr val="tx1"/>
            </a:solidFill>
            <a:prstDash val="dashDot"/>
            <a:round/>
            <a:headEnd/>
            <a:tailEnd/>
          </a:ln>
          <a:effectLst/>
        </p:spPr>
        <p:txBody>
          <a:bodyPr anchor="ctr">
            <a:spAutoFit/>
          </a:bodyPr>
          <a:lstStyle/>
          <a:p>
            <a:endParaRPr lang="en-US"/>
          </a:p>
        </p:txBody>
      </p:sp>
      <p:grpSp>
        <p:nvGrpSpPr>
          <p:cNvPr id="13" name="Group 11"/>
          <p:cNvGrpSpPr>
            <a:grpSpLocks/>
          </p:cNvGrpSpPr>
          <p:nvPr/>
        </p:nvGrpSpPr>
        <p:grpSpPr bwMode="auto">
          <a:xfrm>
            <a:off x="4410006" y="1928639"/>
            <a:ext cx="2713038" cy="1857669"/>
            <a:chOff x="2236" y="1216"/>
            <a:chExt cx="1709" cy="1882"/>
          </a:xfrm>
        </p:grpSpPr>
        <p:sp>
          <p:nvSpPr>
            <p:cNvPr id="14" name="Freeform 12"/>
            <p:cNvSpPr>
              <a:spLocks/>
            </p:cNvSpPr>
            <p:nvPr/>
          </p:nvSpPr>
          <p:spPr bwMode="auto">
            <a:xfrm>
              <a:off x="2656" y="1216"/>
              <a:ext cx="831" cy="1072"/>
            </a:xfrm>
            <a:custGeom>
              <a:avLst/>
              <a:gdLst/>
              <a:ahLst/>
              <a:cxnLst>
                <a:cxn ang="0">
                  <a:pos x="0" y="1072"/>
                </a:cxn>
                <a:cxn ang="0">
                  <a:pos x="1080" y="536"/>
                </a:cxn>
                <a:cxn ang="0">
                  <a:pos x="8" y="0"/>
                </a:cxn>
              </a:cxnLst>
              <a:rect l="0" t="0" r="r" b="b"/>
              <a:pathLst>
                <a:path w="1080" h="1072">
                  <a:moveTo>
                    <a:pt x="0" y="1072"/>
                  </a:moveTo>
                  <a:lnTo>
                    <a:pt x="1080" y="536"/>
                  </a:lnTo>
                  <a:lnTo>
                    <a:pt x="8" y="0"/>
                  </a:lnTo>
                </a:path>
              </a:pathLst>
            </a:custGeom>
            <a:noFill/>
            <a:ln w="38100" cap="flat" cmpd="sng">
              <a:solidFill>
                <a:schemeClr val="accent1"/>
              </a:solidFill>
              <a:prstDash val="solid"/>
              <a:round/>
              <a:headEnd type="none" w="med" len="med"/>
              <a:tailEnd type="none" w="med" len="med"/>
            </a:ln>
            <a:effectLst/>
          </p:spPr>
          <p:txBody>
            <a:bodyPr wrap="none" anchor="ctr">
              <a:spAutoFit/>
            </a:bodyPr>
            <a:lstStyle/>
            <a:p>
              <a:endParaRPr lang="en-US"/>
            </a:p>
          </p:txBody>
        </p:sp>
        <p:sp>
          <p:nvSpPr>
            <p:cNvPr id="15" name="Text Box 13"/>
            <p:cNvSpPr txBox="1">
              <a:spLocks noChangeArrowheads="1"/>
            </p:cNvSpPr>
            <p:nvPr/>
          </p:nvSpPr>
          <p:spPr bwMode="auto">
            <a:xfrm>
              <a:off x="2236" y="2810"/>
              <a:ext cx="1709" cy="288"/>
            </a:xfrm>
            <a:prstGeom prst="rect">
              <a:avLst/>
            </a:prstGeom>
            <a:noFill/>
            <a:ln w="28575">
              <a:noFill/>
              <a:miter lim="800000"/>
              <a:headEnd/>
              <a:tailEnd/>
            </a:ln>
            <a:effectLst/>
          </p:spPr>
          <p:txBody>
            <a:bodyPr wrap="none" anchor="ctr">
              <a:spAutoFit/>
            </a:bodyPr>
            <a:lstStyle/>
            <a:p>
              <a:pPr algn="ctr"/>
              <a:r>
                <a:rPr lang="en-US" sz="2400" dirty="0">
                  <a:solidFill>
                    <a:schemeClr val="accent1"/>
                  </a:solidFill>
                </a:rPr>
                <a:t>Shear (wall on fluid)</a:t>
              </a:r>
            </a:p>
          </p:txBody>
        </p:sp>
      </p:grpSp>
      <p:sp>
        <p:nvSpPr>
          <p:cNvPr id="16" name="Line 30"/>
          <p:cNvSpPr>
            <a:spLocks noChangeShapeType="1"/>
          </p:cNvSpPr>
          <p:nvPr/>
        </p:nvSpPr>
        <p:spPr bwMode="auto">
          <a:xfrm flipH="1" flipV="1">
            <a:off x="8086664" y="2678804"/>
            <a:ext cx="393700" cy="592236"/>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grpSp>
        <p:nvGrpSpPr>
          <p:cNvPr id="17" name="Group 31"/>
          <p:cNvGrpSpPr>
            <a:grpSpLocks/>
          </p:cNvGrpSpPr>
          <p:nvPr/>
        </p:nvGrpSpPr>
        <p:grpSpPr bwMode="auto">
          <a:xfrm>
            <a:off x="4365564" y="1952328"/>
            <a:ext cx="533400" cy="994956"/>
            <a:chOff x="2064" y="1240"/>
            <a:chExt cx="336" cy="1008"/>
          </a:xfrm>
        </p:grpSpPr>
        <p:sp>
          <p:nvSpPr>
            <p:cNvPr id="18" name="Line 32"/>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19" name="Line 33"/>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0" name="Line 34"/>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1" name="Line 35"/>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2" name="Line 36"/>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3" name="Line 37"/>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4" name="Line 38"/>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5" name="Line 39"/>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26" name="Group 40"/>
          <p:cNvGrpSpPr>
            <a:grpSpLocks/>
          </p:cNvGrpSpPr>
          <p:nvPr/>
        </p:nvGrpSpPr>
        <p:grpSpPr bwMode="auto">
          <a:xfrm flipH="1">
            <a:off x="8569264" y="1944432"/>
            <a:ext cx="228600" cy="994956"/>
            <a:chOff x="2064" y="1240"/>
            <a:chExt cx="336" cy="1008"/>
          </a:xfrm>
        </p:grpSpPr>
        <p:sp>
          <p:nvSpPr>
            <p:cNvPr id="27" name="Line 41"/>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8" name="Line 42"/>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9" name="Line 43"/>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0" name="Line 44"/>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1" name="Line 45"/>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2" name="Line 46"/>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3" name="Line 47"/>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4" name="Line 48"/>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35" name="Group 49"/>
          <p:cNvGrpSpPr>
            <a:grpSpLocks/>
          </p:cNvGrpSpPr>
          <p:nvPr/>
        </p:nvGrpSpPr>
        <p:grpSpPr bwMode="auto">
          <a:xfrm>
            <a:off x="4810064" y="3057835"/>
            <a:ext cx="3695700" cy="0"/>
            <a:chOff x="2464" y="2360"/>
            <a:chExt cx="2328" cy="0"/>
          </a:xfrm>
        </p:grpSpPr>
        <p:sp>
          <p:nvSpPr>
            <p:cNvPr id="36" name="Line 50"/>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7" name="Line 51"/>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8" name="Line 52"/>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9" name="Line 53"/>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0" name="Line 54"/>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1" name="Line 55"/>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2" name="Line 56"/>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grpSp>
        <p:nvGrpSpPr>
          <p:cNvPr id="43" name="Group 57"/>
          <p:cNvGrpSpPr>
            <a:grpSpLocks/>
          </p:cNvGrpSpPr>
          <p:nvPr/>
        </p:nvGrpSpPr>
        <p:grpSpPr bwMode="auto">
          <a:xfrm>
            <a:off x="4835464" y="1865467"/>
            <a:ext cx="3695700" cy="0"/>
            <a:chOff x="2464" y="2360"/>
            <a:chExt cx="2328" cy="0"/>
          </a:xfrm>
        </p:grpSpPr>
        <p:sp>
          <p:nvSpPr>
            <p:cNvPr id="44" name="Line 58"/>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5" name="Line 59"/>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6" name="Line 60"/>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7" name="Line 61"/>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8" name="Line 62"/>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9" name="Line 63"/>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0" name="Line 64"/>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pic>
        <p:nvPicPr>
          <p:cNvPr id="52" name="Picture 51">
            <a:extLst>
              <a:ext uri="{FF2B5EF4-FFF2-40B4-BE49-F238E27FC236}">
                <a16:creationId xmlns:a16="http://schemas.microsoft.com/office/drawing/2014/main" id="{71E4C366-FEB2-40D3-BD8B-B6D5CD6298D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703704" y="4776671"/>
            <a:ext cx="1159619"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A73BB0-0BA7-4F95-897A-1D57BE02F1A7}"/>
              </a:ext>
            </a:extLst>
          </p:cNvPr>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228600" y="4157236"/>
            <a:ext cx="4698835" cy="843729"/>
          </a:xfrm>
          <a:prstGeom prst="rect">
            <a:avLst/>
          </a:prstGeom>
        </p:spPr>
      </p:pic>
      <p:pic>
        <p:nvPicPr>
          <p:cNvPr id="22" name="Picture 21">
            <a:extLst>
              <a:ext uri="{FF2B5EF4-FFF2-40B4-BE49-F238E27FC236}">
                <a16:creationId xmlns:a16="http://schemas.microsoft.com/office/drawing/2014/main" id="{7032EE70-B010-4708-BD86-22A0605B1793}"/>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49650" y="2862788"/>
            <a:ext cx="4531803" cy="976662"/>
          </a:xfrm>
          <a:prstGeom prst="rect">
            <a:avLst/>
          </a:prstGeom>
        </p:spPr>
      </p:pic>
      <p:grpSp>
        <p:nvGrpSpPr>
          <p:cNvPr id="2" name="Group 52"/>
          <p:cNvGrpSpPr>
            <a:grpSpLocks/>
          </p:cNvGrpSpPr>
          <p:nvPr/>
        </p:nvGrpSpPr>
        <p:grpSpPr bwMode="auto">
          <a:xfrm>
            <a:off x="4546600" y="279400"/>
            <a:ext cx="4419600" cy="774700"/>
            <a:chOff x="2864" y="176"/>
            <a:chExt cx="2784" cy="488"/>
          </a:xfrm>
        </p:grpSpPr>
        <p:sp>
          <p:nvSpPr>
            <p:cNvPr id="49181" name="Freeform 23"/>
            <p:cNvSpPr>
              <a:spLocks/>
            </p:cNvSpPr>
            <p:nvPr/>
          </p:nvSpPr>
          <p:spPr bwMode="auto">
            <a:xfrm>
              <a:off x="2864" y="176"/>
              <a:ext cx="2776" cy="488"/>
            </a:xfrm>
            <a:custGeom>
              <a:avLst/>
              <a:gdLst>
                <a:gd name="T0" fmla="*/ 0 w 2776"/>
                <a:gd name="T1" fmla="*/ 344 h 488"/>
                <a:gd name="T2" fmla="*/ 1392 w 2776"/>
                <a:gd name="T3" fmla="*/ 344 h 488"/>
                <a:gd name="T4" fmla="*/ 1392 w 2776"/>
                <a:gd name="T5" fmla="*/ 488 h 488"/>
                <a:gd name="T6" fmla="*/ 2776 w 2776"/>
                <a:gd name="T7" fmla="*/ 488 h 488"/>
                <a:gd name="T8" fmla="*/ 2776 w 2776"/>
                <a:gd name="T9" fmla="*/ 0 h 488"/>
                <a:gd name="T10" fmla="*/ 1392 w 2776"/>
                <a:gd name="T11" fmla="*/ 0 h 488"/>
                <a:gd name="T12" fmla="*/ 1392 w 2776"/>
                <a:gd name="T13" fmla="*/ 152 h 488"/>
                <a:gd name="T14" fmla="*/ 0 w 2776"/>
                <a:gd name="T15" fmla="*/ 152 h 488"/>
                <a:gd name="T16" fmla="*/ 0 60000 65536"/>
                <a:gd name="T17" fmla="*/ 0 60000 65536"/>
                <a:gd name="T18" fmla="*/ 0 60000 65536"/>
                <a:gd name="T19" fmla="*/ 0 60000 65536"/>
                <a:gd name="T20" fmla="*/ 0 60000 65536"/>
                <a:gd name="T21" fmla="*/ 0 60000 65536"/>
                <a:gd name="T22" fmla="*/ 0 60000 65536"/>
                <a:gd name="T23" fmla="*/ 0 60000 65536"/>
                <a:gd name="T24" fmla="*/ 0 w 2776"/>
                <a:gd name="T25" fmla="*/ 0 h 488"/>
                <a:gd name="T26" fmla="*/ 2776 w 2776"/>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6" h="488">
                  <a:moveTo>
                    <a:pt x="0" y="344"/>
                  </a:moveTo>
                  <a:lnTo>
                    <a:pt x="1392" y="344"/>
                  </a:lnTo>
                  <a:lnTo>
                    <a:pt x="1392" y="488"/>
                  </a:lnTo>
                  <a:lnTo>
                    <a:pt x="2776" y="488"/>
                  </a:lnTo>
                  <a:lnTo>
                    <a:pt x="2776"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49182" name="Line 24"/>
            <p:cNvSpPr>
              <a:spLocks noChangeShapeType="1"/>
            </p:cNvSpPr>
            <p:nvPr/>
          </p:nvSpPr>
          <p:spPr bwMode="auto">
            <a:xfrm>
              <a:off x="3164" y="432"/>
              <a:ext cx="400" cy="0"/>
            </a:xfrm>
            <a:prstGeom prst="line">
              <a:avLst/>
            </a:prstGeom>
            <a:noFill/>
            <a:ln w="38100">
              <a:solidFill>
                <a:schemeClr val="tx1"/>
              </a:solidFill>
              <a:round/>
              <a:headEnd/>
              <a:tailEnd type="triangle" w="med" len="med"/>
            </a:ln>
          </p:spPr>
          <p:txBody>
            <a:bodyPr wrap="none" anchor="ctr"/>
            <a:lstStyle/>
            <a:p>
              <a:endParaRPr lang="en-US"/>
            </a:p>
          </p:txBody>
        </p:sp>
        <p:sp>
          <p:nvSpPr>
            <p:cNvPr id="49183" name="Freeform 25"/>
            <p:cNvSpPr>
              <a:spLocks/>
            </p:cNvSpPr>
            <p:nvPr/>
          </p:nvSpPr>
          <p:spPr bwMode="auto">
            <a:xfrm>
              <a:off x="2864" y="184"/>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49184" name="Freeform 26"/>
            <p:cNvSpPr>
              <a:spLocks/>
            </p:cNvSpPr>
            <p:nvPr/>
          </p:nvSpPr>
          <p:spPr bwMode="auto">
            <a:xfrm flipV="1">
              <a:off x="2864" y="520"/>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pSp>
          <p:nvGrpSpPr>
            <p:cNvPr id="3" name="Group 27"/>
            <p:cNvGrpSpPr>
              <a:grpSpLocks/>
            </p:cNvGrpSpPr>
            <p:nvPr/>
          </p:nvGrpSpPr>
          <p:grpSpPr bwMode="auto">
            <a:xfrm>
              <a:off x="4256" y="511"/>
              <a:ext cx="920" cy="150"/>
              <a:chOff x="2448" y="1482"/>
              <a:chExt cx="920" cy="150"/>
            </a:xfrm>
          </p:grpSpPr>
          <p:sp>
            <p:nvSpPr>
              <p:cNvPr id="49191" name="Freeform 28"/>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92" name="Freeform 29"/>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3" name="Freeform 30"/>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4" name="Freeform 31"/>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nvGrpSpPr>
            <p:cNvPr id="4" name="Group 32"/>
            <p:cNvGrpSpPr>
              <a:grpSpLocks/>
            </p:cNvGrpSpPr>
            <p:nvPr/>
          </p:nvGrpSpPr>
          <p:grpSpPr bwMode="auto">
            <a:xfrm flipV="1">
              <a:off x="4256" y="184"/>
              <a:ext cx="920" cy="150"/>
              <a:chOff x="2448" y="1482"/>
              <a:chExt cx="920" cy="150"/>
            </a:xfrm>
          </p:grpSpPr>
          <p:sp>
            <p:nvSpPr>
              <p:cNvPr id="49187" name="Freeform 33"/>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88" name="Freeform 34"/>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89" name="Freeform 35"/>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0" name="Freeform 36"/>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sp>
        <p:nvSpPr>
          <p:cNvPr id="49164" name="Rectangle 2"/>
          <p:cNvSpPr>
            <a:spLocks noGrp="1" noChangeArrowheads="1"/>
          </p:cNvSpPr>
          <p:nvPr>
            <p:ph type="title"/>
          </p:nvPr>
        </p:nvSpPr>
        <p:spPr>
          <a:xfrm>
            <a:off x="685800" y="304800"/>
            <a:ext cx="4584700" cy="1143000"/>
          </a:xfrm>
          <a:solidFill>
            <a:schemeClr val="bg1"/>
          </a:solidFill>
        </p:spPr>
        <p:txBody>
          <a:bodyPr lIns="90488" tIns="44450" rIns="90488" bIns="44450" anchor="b"/>
          <a:lstStyle/>
          <a:p>
            <a:pPr>
              <a:defRPr/>
            </a:pPr>
            <a:r>
              <a:rPr lang="en-US"/>
              <a:t>Head Loss due to Sudden Expansion</a:t>
            </a:r>
          </a:p>
        </p:txBody>
      </p:sp>
      <p:sp>
        <p:nvSpPr>
          <p:cNvPr id="49165" name="Line 48"/>
          <p:cNvSpPr>
            <a:spLocks noChangeShapeType="1"/>
          </p:cNvSpPr>
          <p:nvPr/>
        </p:nvSpPr>
        <p:spPr bwMode="auto">
          <a:xfrm>
            <a:off x="469900" y="2451100"/>
            <a:ext cx="990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6" name="Line 49"/>
          <p:cNvSpPr>
            <a:spLocks noChangeShapeType="1"/>
          </p:cNvSpPr>
          <p:nvPr/>
        </p:nvSpPr>
        <p:spPr bwMode="auto">
          <a:xfrm>
            <a:off x="279400" y="3454400"/>
            <a:ext cx="1651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7" name="Line 50"/>
          <p:cNvSpPr>
            <a:spLocks noChangeShapeType="1"/>
          </p:cNvSpPr>
          <p:nvPr/>
        </p:nvSpPr>
        <p:spPr bwMode="auto">
          <a:xfrm>
            <a:off x="6667500" y="2374900"/>
            <a:ext cx="749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2997" name="Oval 53"/>
          <p:cNvSpPr>
            <a:spLocks noChangeArrowheads="1"/>
          </p:cNvSpPr>
          <p:nvPr/>
        </p:nvSpPr>
        <p:spPr bwMode="auto">
          <a:xfrm>
            <a:off x="8407400" y="1698171"/>
            <a:ext cx="736600" cy="1023258"/>
          </a:xfrm>
          <a:prstGeom prst="ellipse">
            <a:avLst/>
          </a:prstGeom>
          <a:noFill/>
          <a:ln w="38100">
            <a:solidFill>
              <a:schemeClr val="folHlink"/>
            </a:solidFill>
            <a:round/>
            <a:headEnd type="none" w="lg" len="med"/>
            <a:tailEnd type="none" w="lg" len="med"/>
          </a:ln>
        </p:spPr>
        <p:txBody>
          <a:bodyPr wrap="square" anchor="ctr">
            <a:noAutofit/>
          </a:bodyPr>
          <a:lstStyle/>
          <a:p>
            <a:endParaRPr lang="en-US"/>
          </a:p>
        </p:txBody>
      </p:sp>
      <p:sp>
        <p:nvSpPr>
          <p:cNvPr id="82998" name="Freeform 54"/>
          <p:cNvSpPr>
            <a:spLocks/>
          </p:cNvSpPr>
          <p:nvPr/>
        </p:nvSpPr>
        <p:spPr bwMode="auto">
          <a:xfrm>
            <a:off x="6985072" y="2628900"/>
            <a:ext cx="1600127" cy="696913"/>
          </a:xfrm>
          <a:custGeom>
            <a:avLst/>
            <a:gdLst>
              <a:gd name="T0" fmla="*/ 2260600 w 1688"/>
              <a:gd name="T1" fmla="*/ 0 h 455"/>
              <a:gd name="T2" fmla="*/ 1499924 w 1688"/>
              <a:gd name="T3" fmla="*/ 600417 h 455"/>
              <a:gd name="T4" fmla="*/ 0 w 1688"/>
              <a:gd name="T5" fmla="*/ 575911 h 455"/>
              <a:gd name="T6" fmla="*/ 0 60000 65536"/>
              <a:gd name="T7" fmla="*/ 0 60000 65536"/>
              <a:gd name="T8" fmla="*/ 0 60000 65536"/>
              <a:gd name="T9" fmla="*/ 0 w 1688"/>
              <a:gd name="T10" fmla="*/ 0 h 455"/>
              <a:gd name="T11" fmla="*/ 1688 w 1688"/>
              <a:gd name="T12" fmla="*/ 455 h 455"/>
            </a:gdLst>
            <a:ahLst/>
            <a:cxnLst>
              <a:cxn ang="T6">
                <a:pos x="T0" y="T1"/>
              </a:cxn>
              <a:cxn ang="T7">
                <a:pos x="T2" y="T3"/>
              </a:cxn>
              <a:cxn ang="T8">
                <a:pos x="T4" y="T5"/>
              </a:cxn>
            </a:cxnLst>
            <a:rect l="T9" t="T10" r="T11" b="T12"/>
            <a:pathLst>
              <a:path w="1688" h="455">
                <a:moveTo>
                  <a:pt x="1688" y="0"/>
                </a:moveTo>
                <a:cubicBezTo>
                  <a:pt x="1544" y="164"/>
                  <a:pt x="1401" y="329"/>
                  <a:pt x="1120" y="392"/>
                </a:cubicBezTo>
                <a:cubicBezTo>
                  <a:pt x="839" y="455"/>
                  <a:pt x="419" y="415"/>
                  <a:pt x="0" y="376"/>
                </a:cubicBezTo>
              </a:path>
            </a:pathLst>
          </a:custGeom>
          <a:noFill/>
          <a:ln w="38100" cap="flat" cmpd="sng">
            <a:solidFill>
              <a:schemeClr val="folHlink"/>
            </a:solidFill>
            <a:prstDash val="solid"/>
            <a:round/>
            <a:headEnd type="none" w="lg" len="med"/>
            <a:tailEnd type="triangle" w="lg" len="med"/>
          </a:ln>
        </p:spPr>
        <p:txBody>
          <a:bodyPr wrap="square" anchor="ctr">
            <a:spAutoFit/>
          </a:bodyPr>
          <a:lstStyle/>
          <a:p>
            <a:endParaRPr lang="en-US"/>
          </a:p>
        </p:txBody>
      </p:sp>
      <p:sp>
        <p:nvSpPr>
          <p:cNvPr id="82999" name="Oval 55"/>
          <p:cNvSpPr>
            <a:spLocks noChangeArrowheads="1"/>
          </p:cNvSpPr>
          <p:nvPr/>
        </p:nvSpPr>
        <p:spPr bwMode="auto">
          <a:xfrm>
            <a:off x="4255806" y="2590800"/>
            <a:ext cx="2689673" cy="1358900"/>
          </a:xfrm>
          <a:prstGeom prst="ellipse">
            <a:avLst/>
          </a:prstGeom>
          <a:noFill/>
          <a:ln w="38100">
            <a:solidFill>
              <a:schemeClr val="folHlink"/>
            </a:solidFill>
            <a:round/>
            <a:headEnd type="none" w="lg" len="med"/>
            <a:tailEnd type="none" w="lg" len="med"/>
          </a:ln>
        </p:spPr>
        <p:txBody>
          <a:bodyPr wrap="square" anchor="ctr">
            <a:spAutoFit/>
          </a:bodyPr>
          <a:lstStyle/>
          <a:p>
            <a:endParaRPr lang="en-US"/>
          </a:p>
        </p:txBody>
      </p:sp>
      <p:sp>
        <p:nvSpPr>
          <p:cNvPr id="83000" name="Line 56"/>
          <p:cNvSpPr>
            <a:spLocks noChangeShapeType="1"/>
          </p:cNvSpPr>
          <p:nvPr/>
        </p:nvSpPr>
        <p:spPr bwMode="auto">
          <a:xfrm flipH="1" flipV="1">
            <a:off x="3606800" y="2692400"/>
            <a:ext cx="190500" cy="25400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sp>
        <p:nvSpPr>
          <p:cNvPr id="83001" name="Text Box 57"/>
          <p:cNvSpPr txBox="1">
            <a:spLocks noChangeArrowheads="1"/>
          </p:cNvSpPr>
          <p:nvPr/>
        </p:nvSpPr>
        <p:spPr bwMode="auto">
          <a:xfrm>
            <a:off x="466725" y="6398568"/>
            <a:ext cx="6270499" cy="461665"/>
          </a:xfrm>
          <a:prstGeom prst="rect">
            <a:avLst/>
          </a:prstGeom>
          <a:noFill/>
          <a:ln w="12700">
            <a:noFill/>
            <a:miter lim="800000"/>
            <a:headEnd type="none" w="lg" len="med"/>
            <a:tailEnd type="none" w="lg" len="med"/>
          </a:ln>
        </p:spPr>
        <p:txBody>
          <a:bodyPr wrap="none" anchor="ctr">
            <a:spAutoFit/>
          </a:bodyPr>
          <a:lstStyle/>
          <a:p>
            <a:r>
              <a:rPr lang="en-US" sz="2400" dirty="0"/>
              <a:t>Discharge into a reservoir?__________________</a:t>
            </a:r>
          </a:p>
        </p:txBody>
      </p:sp>
      <p:sp>
        <p:nvSpPr>
          <p:cNvPr id="82987" name="Comment 43"/>
          <p:cNvSpPr>
            <a:spLocks noChangeArrowheads="1"/>
          </p:cNvSpPr>
          <p:nvPr/>
        </p:nvSpPr>
        <p:spPr bwMode="auto">
          <a:xfrm>
            <a:off x="412750" y="1958975"/>
            <a:ext cx="1562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Energy</a:t>
            </a:r>
          </a:p>
        </p:txBody>
      </p:sp>
      <p:sp>
        <p:nvSpPr>
          <p:cNvPr id="82988" name="Comment 44"/>
          <p:cNvSpPr>
            <a:spLocks noChangeArrowheads="1"/>
          </p:cNvSpPr>
          <p:nvPr/>
        </p:nvSpPr>
        <p:spPr bwMode="auto">
          <a:xfrm>
            <a:off x="228600" y="3013075"/>
            <a:ext cx="1930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Momentum</a:t>
            </a:r>
          </a:p>
        </p:txBody>
      </p:sp>
      <p:sp>
        <p:nvSpPr>
          <p:cNvPr id="82989" name="Comment 45"/>
          <p:cNvSpPr>
            <a:spLocks noChangeArrowheads="1"/>
          </p:cNvSpPr>
          <p:nvPr/>
        </p:nvSpPr>
        <p:spPr bwMode="auto">
          <a:xfrm>
            <a:off x="6591300" y="1958975"/>
            <a:ext cx="10033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Mass</a:t>
            </a:r>
          </a:p>
        </p:txBody>
      </p:sp>
      <p:sp>
        <p:nvSpPr>
          <p:cNvPr id="83002" name="Text Box 58"/>
          <p:cNvSpPr txBox="1">
            <a:spLocks noChangeArrowheads="1"/>
          </p:cNvSpPr>
          <p:nvPr/>
        </p:nvSpPr>
        <p:spPr bwMode="auto">
          <a:xfrm>
            <a:off x="4048125" y="6398568"/>
            <a:ext cx="2631682" cy="461665"/>
          </a:xfrm>
          <a:prstGeom prst="rect">
            <a:avLst/>
          </a:prstGeom>
          <a:noFill/>
          <a:ln w="12700">
            <a:noFill/>
            <a:miter lim="800000"/>
            <a:headEnd type="none" w="lg" len="med"/>
            <a:tailEnd type="none" w="lg" len="med"/>
          </a:ln>
        </p:spPr>
        <p:txBody>
          <a:bodyPr wrap="none" anchor="ctr">
            <a:spAutoFit/>
          </a:bodyPr>
          <a:lstStyle/>
          <a:p>
            <a:r>
              <a:rPr lang="en-US" sz="2400" dirty="0">
                <a:solidFill>
                  <a:schemeClr val="folHlink"/>
                </a:solidFill>
              </a:rPr>
              <a:t>Loss coefficient = 1</a:t>
            </a:r>
          </a:p>
        </p:txBody>
      </p:sp>
      <p:grpSp>
        <p:nvGrpSpPr>
          <p:cNvPr id="5" name="Group 65"/>
          <p:cNvGrpSpPr>
            <a:grpSpLocks/>
          </p:cNvGrpSpPr>
          <p:nvPr/>
        </p:nvGrpSpPr>
        <p:grpSpPr bwMode="auto">
          <a:xfrm>
            <a:off x="765177" y="4069837"/>
            <a:ext cx="1355728" cy="1058863"/>
            <a:chOff x="482" y="2631"/>
            <a:chExt cx="854" cy="667"/>
          </a:xfrm>
        </p:grpSpPr>
        <p:sp>
          <p:nvSpPr>
            <p:cNvPr id="49178" name="Text Box 62"/>
            <p:cNvSpPr txBox="1">
              <a:spLocks noChangeArrowheads="1"/>
            </p:cNvSpPr>
            <p:nvPr/>
          </p:nvSpPr>
          <p:spPr bwMode="auto">
            <a:xfrm>
              <a:off x="482" y="2631"/>
              <a:ext cx="228" cy="327"/>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2</a:t>
              </a:r>
            </a:p>
          </p:txBody>
        </p:sp>
        <p:sp>
          <p:nvSpPr>
            <p:cNvPr id="49179" name="Text Box 63"/>
            <p:cNvSpPr txBox="1">
              <a:spLocks noChangeArrowheads="1"/>
            </p:cNvSpPr>
            <p:nvPr/>
          </p:nvSpPr>
          <p:spPr bwMode="auto">
            <a:xfrm>
              <a:off x="1108" y="2632"/>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sp>
          <p:nvSpPr>
            <p:cNvPr id="49180" name="Text Box 64"/>
            <p:cNvSpPr txBox="1">
              <a:spLocks noChangeArrowheads="1"/>
            </p:cNvSpPr>
            <p:nvPr/>
          </p:nvSpPr>
          <p:spPr bwMode="auto">
            <a:xfrm>
              <a:off x="1046" y="2971"/>
              <a:ext cx="228" cy="327"/>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2</a:t>
              </a:r>
            </a:p>
          </p:txBody>
        </p:sp>
      </p:grpSp>
      <p:cxnSp>
        <p:nvCxnSpPr>
          <p:cNvPr id="8" name="Straight Connector 7"/>
          <p:cNvCxnSpPr/>
          <p:nvPr/>
        </p:nvCxnSpPr>
        <p:spPr bwMode="auto">
          <a:xfrm>
            <a:off x="0" y="3884613"/>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46" name="Straight Connector 45"/>
          <p:cNvCxnSpPr/>
          <p:nvPr/>
        </p:nvCxnSpPr>
        <p:spPr bwMode="auto">
          <a:xfrm>
            <a:off x="26988" y="2721429"/>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47" name="Straight Connector 46"/>
          <p:cNvCxnSpPr/>
          <p:nvPr/>
        </p:nvCxnSpPr>
        <p:spPr bwMode="auto">
          <a:xfrm>
            <a:off x="-13526" y="5144593"/>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grpSp>
        <p:nvGrpSpPr>
          <p:cNvPr id="7" name="Group 6"/>
          <p:cNvGrpSpPr/>
          <p:nvPr/>
        </p:nvGrpSpPr>
        <p:grpSpPr>
          <a:xfrm>
            <a:off x="4546599" y="5087456"/>
            <a:ext cx="1571583" cy="497735"/>
            <a:chOff x="4546599" y="5087456"/>
            <a:chExt cx="1701800" cy="497735"/>
          </a:xfrm>
        </p:grpSpPr>
        <p:sp>
          <p:nvSpPr>
            <p:cNvPr id="6" name="Left Brace 5"/>
            <p:cNvSpPr/>
            <p:nvPr/>
          </p:nvSpPr>
          <p:spPr bwMode="auto">
            <a:xfrm rot="5400000">
              <a:off x="5238748" y="4575540"/>
              <a:ext cx="317502" cy="1701800"/>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 name="TextBox 8"/>
            <p:cNvSpPr txBox="1"/>
            <p:nvPr/>
          </p:nvSpPr>
          <p:spPr>
            <a:xfrm>
              <a:off x="4977191" y="5087456"/>
              <a:ext cx="420308" cy="369332"/>
            </a:xfrm>
            <a:prstGeom prst="rect">
              <a:avLst/>
            </a:prstGeom>
            <a:noFill/>
          </p:spPr>
          <p:txBody>
            <a:bodyPr wrap="none" rtlCol="0">
              <a:spAutoFit/>
            </a:bodyPr>
            <a:lstStyle/>
            <a:p>
              <a:r>
                <a:rPr lang="en-US" sz="1800" dirty="0" err="1"/>
                <a:t>K</a:t>
              </a:r>
              <a:r>
                <a:rPr lang="en-US" sz="1800" baseline="-25000" dirty="0" err="1"/>
                <a:t>e</a:t>
              </a:r>
              <a:endParaRPr lang="en-US" sz="1800" dirty="0"/>
            </a:p>
          </p:txBody>
        </p:sp>
      </p:grpSp>
      <p:grpSp>
        <p:nvGrpSpPr>
          <p:cNvPr id="11" name="Group 10"/>
          <p:cNvGrpSpPr/>
          <p:nvPr/>
        </p:nvGrpSpPr>
        <p:grpSpPr>
          <a:xfrm>
            <a:off x="7483471" y="5091889"/>
            <a:ext cx="1517654" cy="497735"/>
            <a:chOff x="7656347" y="5091889"/>
            <a:chExt cx="1344778" cy="497735"/>
          </a:xfrm>
        </p:grpSpPr>
        <p:sp>
          <p:nvSpPr>
            <p:cNvPr id="49" name="Left Brace 48"/>
            <p:cNvSpPr/>
            <p:nvPr/>
          </p:nvSpPr>
          <p:spPr bwMode="auto">
            <a:xfrm rot="5400000">
              <a:off x="8204553" y="4793053"/>
              <a:ext cx="321935" cy="1271208"/>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0" name="TextBox 49"/>
            <p:cNvSpPr txBox="1"/>
            <p:nvPr/>
          </p:nvSpPr>
          <p:spPr>
            <a:xfrm>
              <a:off x="7656347" y="5091889"/>
              <a:ext cx="497252" cy="369332"/>
            </a:xfrm>
            <a:prstGeom prst="rect">
              <a:avLst/>
            </a:prstGeom>
            <a:noFill/>
          </p:spPr>
          <p:txBody>
            <a:bodyPr wrap="none" rtlCol="0">
              <a:spAutoFit/>
            </a:bodyPr>
            <a:lstStyle/>
            <a:p>
              <a:r>
                <a:rPr lang="en-US" sz="1800" dirty="0" err="1"/>
                <a:t>K</a:t>
              </a:r>
              <a:r>
                <a:rPr lang="en-US" sz="1800" baseline="-25000" dirty="0" err="1"/>
                <a:t>e</a:t>
              </a:r>
              <a:r>
                <a:rPr lang="en-US" sz="1800" dirty="0"/>
                <a:t>’</a:t>
              </a:r>
            </a:p>
          </p:txBody>
        </p:sp>
      </p:grpSp>
      <p:pic>
        <p:nvPicPr>
          <p:cNvPr id="28" name="Picture 27">
            <a:extLst>
              <a:ext uri="{FF2B5EF4-FFF2-40B4-BE49-F238E27FC236}">
                <a16:creationId xmlns:a16="http://schemas.microsoft.com/office/drawing/2014/main" id="{A31FB84C-8B51-4F9C-BAAF-2D8D5A47E9C2}"/>
              </a:ext>
            </a:extLst>
          </p:cNvPr>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43397" y="5496132"/>
            <a:ext cx="2507967" cy="790412"/>
          </a:xfrm>
          <a:prstGeom prst="rect">
            <a:avLst/>
          </a:prstGeom>
        </p:spPr>
      </p:pic>
      <p:pic>
        <p:nvPicPr>
          <p:cNvPr id="13" name="Picture 12">
            <a:extLst>
              <a:ext uri="{FF2B5EF4-FFF2-40B4-BE49-F238E27FC236}">
                <a16:creationId xmlns:a16="http://schemas.microsoft.com/office/drawing/2014/main" id="{CF14B8C6-20C5-49B3-BE00-74C9087DFE83}"/>
              </a:ext>
            </a:extLst>
          </p:cNvPr>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1882329" y="1867477"/>
            <a:ext cx="3906141" cy="749815"/>
          </a:xfrm>
          <a:prstGeom prst="rect">
            <a:avLst/>
          </a:prstGeom>
        </p:spPr>
      </p:pic>
      <p:pic>
        <p:nvPicPr>
          <p:cNvPr id="16" name="Picture 15">
            <a:extLst>
              <a:ext uri="{FF2B5EF4-FFF2-40B4-BE49-F238E27FC236}">
                <a16:creationId xmlns:a16="http://schemas.microsoft.com/office/drawing/2014/main" id="{EF7C65D2-1B35-4649-93F0-62BE219C23F9}"/>
              </a:ext>
            </a:extLst>
          </p:cNvPr>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7502917" y="1871919"/>
            <a:ext cx="1600127" cy="668521"/>
          </a:xfrm>
          <a:prstGeom prst="rect">
            <a:avLst/>
          </a:prstGeom>
        </p:spPr>
      </p:pic>
      <p:pic>
        <p:nvPicPr>
          <p:cNvPr id="26" name="Picture 25">
            <a:extLst>
              <a:ext uri="{FF2B5EF4-FFF2-40B4-BE49-F238E27FC236}">
                <a16:creationId xmlns:a16="http://schemas.microsoft.com/office/drawing/2014/main" id="{D1C36BC5-2816-4EA7-BE34-F5AE302ED989}"/>
              </a:ext>
            </a:extLst>
          </p:cNvPr>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5536358" y="4185417"/>
            <a:ext cx="3419828" cy="697960"/>
          </a:xfrm>
          <a:prstGeom prst="rect">
            <a:avLst/>
          </a:prstGeom>
        </p:spPr>
      </p:pic>
      <p:pic>
        <p:nvPicPr>
          <p:cNvPr id="30" name="Picture 29">
            <a:extLst>
              <a:ext uri="{FF2B5EF4-FFF2-40B4-BE49-F238E27FC236}">
                <a16:creationId xmlns:a16="http://schemas.microsoft.com/office/drawing/2014/main" id="{EC0E6FFA-19D7-4843-9134-ECEC2A24696E}"/>
              </a:ext>
            </a:extLst>
          </p:cNvPr>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316443" y="5492778"/>
            <a:ext cx="2790587" cy="756181"/>
          </a:xfrm>
          <a:prstGeom prst="rect">
            <a:avLst/>
          </a:prstGeom>
        </p:spPr>
      </p:pic>
      <p:pic>
        <p:nvPicPr>
          <p:cNvPr id="34" name="Picture 33">
            <a:extLst>
              <a:ext uri="{FF2B5EF4-FFF2-40B4-BE49-F238E27FC236}">
                <a16:creationId xmlns:a16="http://schemas.microsoft.com/office/drawing/2014/main" id="{53392EE3-60D8-4934-B6B1-1FE7CD5ED6CF}"/>
              </a:ext>
            </a:extLst>
          </p:cNvPr>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6436340" y="5539569"/>
            <a:ext cx="2552381" cy="664381"/>
          </a:xfrm>
          <a:prstGeom prst="rect">
            <a:avLst/>
          </a:prstGeom>
        </p:spPr>
      </p:pic>
      <p:pic>
        <p:nvPicPr>
          <p:cNvPr id="40" name="Picture 39">
            <a:extLst>
              <a:ext uri="{FF2B5EF4-FFF2-40B4-BE49-F238E27FC236}">
                <a16:creationId xmlns:a16="http://schemas.microsoft.com/office/drawing/2014/main" id="{4567FDBC-1092-41C0-9F9A-D135D3A0DAAC}"/>
              </a:ext>
            </a:extLst>
          </p:cNvPr>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10115576" y="1867477"/>
            <a:ext cx="3258734" cy="2298700"/>
          </a:xfrm>
          <a:prstGeom prst="rect">
            <a:avLst/>
          </a:prstGeom>
        </p:spPr>
      </p:pic>
    </p:spTree>
    <p:extLst>
      <p:ext uri="{BB962C8B-B14F-4D97-AF65-F5344CB8AC3E}">
        <p14:creationId xmlns:p14="http://schemas.microsoft.com/office/powerpoint/2010/main" val="3463414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9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29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29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29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30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300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30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7" grpId="0" animBg="1"/>
      <p:bldP spid="82998" grpId="0" animBg="1"/>
      <p:bldP spid="82999" grpId="0" animBg="1"/>
      <p:bldP spid="83000" grpId="0" animBg="1"/>
      <p:bldP spid="83001" grpId="0" build="p" autoUpdateAnimBg="0"/>
      <p:bldP spid="82987" grpId="0" autoUpdateAnimBg="0"/>
      <p:bldP spid="82988" grpId="0" autoUpdateAnimBg="0"/>
      <p:bldP spid="82989" grpId="0" autoUpdateAnimBg="0"/>
      <p:bldP spid="8300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in assignments</a:t>
            </a:r>
          </a:p>
        </p:txBody>
      </p:sp>
      <p:sp>
        <p:nvSpPr>
          <p:cNvPr id="3" name="Content Placeholder 2"/>
          <p:cNvSpPr>
            <a:spLocks noGrp="1"/>
          </p:cNvSpPr>
          <p:nvPr>
            <p:ph idx="1"/>
          </p:nvPr>
        </p:nvSpPr>
        <p:spPr/>
        <p:txBody>
          <a:bodyPr/>
          <a:lstStyle/>
          <a:p>
            <a:r>
              <a:rPr lang="en-US" dirty="0"/>
              <a:t>On campus: use Canvas</a:t>
            </a:r>
          </a:p>
          <a:p>
            <a:r>
              <a:rPr lang="en-US" dirty="0"/>
              <a:t>Off campus: continue using email</a:t>
            </a:r>
          </a:p>
        </p:txBody>
      </p:sp>
    </p:spTree>
    <p:extLst>
      <p:ext uri="{BB962C8B-B14F-4D97-AF65-F5344CB8AC3E}">
        <p14:creationId xmlns:p14="http://schemas.microsoft.com/office/powerpoint/2010/main" val="30331142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4000" dirty="0"/>
              <a:t>The Challenge of Chemical Metering (</a:t>
            </a:r>
            <a:r>
              <a:rPr lang="en-US" sz="4000" dirty="0" err="1"/>
              <a:t>Hypochlorinator</a:t>
            </a:r>
            <a:r>
              <a:rPr lang="en-US" sz="4000" dirty="0"/>
              <a:t>)</a:t>
            </a:r>
          </a:p>
        </p:txBody>
      </p:sp>
      <p:sp>
        <p:nvSpPr>
          <p:cNvPr id="105820" name="Text Box 2396"/>
          <p:cNvSpPr txBox="1">
            <a:spLocks noChangeArrowheads="1"/>
          </p:cNvSpPr>
          <p:nvPr/>
        </p:nvSpPr>
        <p:spPr bwMode="auto">
          <a:xfrm>
            <a:off x="0" y="1824038"/>
            <a:ext cx="3451225" cy="1552575"/>
          </a:xfrm>
          <a:prstGeom prst="rect">
            <a:avLst/>
          </a:prstGeom>
          <a:noFill/>
          <a:ln w="12700">
            <a:noFill/>
            <a:miter lim="800000"/>
            <a:headEnd type="none" w="lg" len="med"/>
            <a:tailEnd type="none" w="lg" len="med"/>
          </a:ln>
          <a:effectLst/>
        </p:spPr>
        <p:txBody>
          <a:bodyPr>
            <a:spAutoFit/>
          </a:bodyPr>
          <a:lstStyle/>
          <a:p>
            <a:r>
              <a:rPr lang="en-US" sz="2400" dirty="0"/>
              <a:t>What is the simplest representation that captures the fluid mechanics of this system?</a:t>
            </a:r>
          </a:p>
        </p:txBody>
      </p:sp>
      <p:sp>
        <p:nvSpPr>
          <p:cNvPr id="105824" name="Rectangle 2400" descr="Granite"/>
          <p:cNvSpPr>
            <a:spLocks noChangeArrowheads="1"/>
          </p:cNvSpPr>
          <p:nvPr/>
        </p:nvSpPr>
        <p:spPr bwMode="auto">
          <a:xfrm>
            <a:off x="7340600" y="2706688"/>
            <a:ext cx="279400" cy="21971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sp>
        <p:nvSpPr>
          <p:cNvPr id="105825" name="Rectangle 2401" descr="Granite"/>
          <p:cNvSpPr>
            <a:spLocks noChangeArrowheads="1"/>
          </p:cNvSpPr>
          <p:nvPr/>
        </p:nvSpPr>
        <p:spPr bwMode="auto">
          <a:xfrm>
            <a:off x="5394325" y="2706688"/>
            <a:ext cx="279400" cy="21971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sp>
        <p:nvSpPr>
          <p:cNvPr id="105827" name="Freeform 2403" descr="Granite"/>
          <p:cNvSpPr>
            <a:spLocks/>
          </p:cNvSpPr>
          <p:nvPr/>
        </p:nvSpPr>
        <p:spPr bwMode="auto">
          <a:xfrm>
            <a:off x="1509713" y="4786313"/>
            <a:ext cx="1254125" cy="501650"/>
          </a:xfrm>
          <a:custGeom>
            <a:avLst/>
            <a:gdLst/>
            <a:ahLst/>
            <a:cxnLst>
              <a:cxn ang="0">
                <a:pos x="9" y="74"/>
              </a:cxn>
              <a:cxn ang="0">
                <a:pos x="669" y="74"/>
              </a:cxn>
              <a:cxn ang="0">
                <a:pos x="669" y="0"/>
              </a:cxn>
              <a:cxn ang="0">
                <a:pos x="790" y="0"/>
              </a:cxn>
              <a:cxn ang="0">
                <a:pos x="790" y="316"/>
              </a:cxn>
              <a:cxn ang="0">
                <a:pos x="0" y="316"/>
              </a:cxn>
            </a:cxnLst>
            <a:rect l="0" t="0" r="r" b="b"/>
            <a:pathLst>
              <a:path w="790" h="316">
                <a:moveTo>
                  <a:pt x="9" y="74"/>
                </a:moveTo>
                <a:lnTo>
                  <a:pt x="669" y="74"/>
                </a:lnTo>
                <a:lnTo>
                  <a:pt x="669" y="0"/>
                </a:lnTo>
                <a:lnTo>
                  <a:pt x="790" y="0"/>
                </a:lnTo>
                <a:lnTo>
                  <a:pt x="790" y="316"/>
                </a:lnTo>
                <a:lnTo>
                  <a:pt x="0" y="316"/>
                </a:lnTo>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28" name="Freeform 2404" descr="Granite"/>
          <p:cNvSpPr>
            <a:spLocks/>
          </p:cNvSpPr>
          <p:nvPr/>
        </p:nvSpPr>
        <p:spPr bwMode="auto">
          <a:xfrm>
            <a:off x="4106863" y="4786313"/>
            <a:ext cx="3990975" cy="501650"/>
          </a:xfrm>
          <a:custGeom>
            <a:avLst/>
            <a:gdLst/>
            <a:ahLst/>
            <a:cxnLst>
              <a:cxn ang="0">
                <a:pos x="2514" y="314"/>
              </a:cxn>
              <a:cxn ang="0">
                <a:pos x="2514" y="72"/>
              </a:cxn>
              <a:cxn ang="0">
                <a:pos x="121" y="74"/>
              </a:cxn>
              <a:cxn ang="0">
                <a:pos x="121" y="0"/>
              </a:cxn>
              <a:cxn ang="0">
                <a:pos x="0" y="0"/>
              </a:cxn>
              <a:cxn ang="0">
                <a:pos x="0" y="316"/>
              </a:cxn>
              <a:cxn ang="0">
                <a:pos x="2514" y="314"/>
              </a:cxn>
            </a:cxnLst>
            <a:rect l="0" t="0" r="r" b="b"/>
            <a:pathLst>
              <a:path w="2514" h="316">
                <a:moveTo>
                  <a:pt x="2514" y="314"/>
                </a:moveTo>
                <a:lnTo>
                  <a:pt x="2514" y="72"/>
                </a:lnTo>
                <a:lnTo>
                  <a:pt x="121" y="74"/>
                </a:lnTo>
                <a:lnTo>
                  <a:pt x="121" y="0"/>
                </a:lnTo>
                <a:lnTo>
                  <a:pt x="0" y="0"/>
                </a:lnTo>
                <a:lnTo>
                  <a:pt x="0" y="316"/>
                </a:lnTo>
                <a:lnTo>
                  <a:pt x="2514" y="314"/>
                </a:lnTo>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nvGrpSpPr>
          <p:cNvPr id="105829" name="Group 2405"/>
          <p:cNvGrpSpPr>
            <a:grpSpLocks/>
          </p:cNvGrpSpPr>
          <p:nvPr/>
        </p:nvGrpSpPr>
        <p:grpSpPr bwMode="auto">
          <a:xfrm>
            <a:off x="2393950" y="4494213"/>
            <a:ext cx="2082800" cy="382587"/>
            <a:chOff x="932" y="2975"/>
            <a:chExt cx="1312" cy="241"/>
          </a:xfrm>
        </p:grpSpPr>
        <p:sp>
          <p:nvSpPr>
            <p:cNvPr id="105830" name="AutoShape 2406"/>
            <p:cNvSpPr>
              <a:spLocks noChangeArrowheads="1"/>
            </p:cNvSpPr>
            <p:nvPr/>
          </p:nvSpPr>
          <p:spPr bwMode="auto">
            <a:xfrm>
              <a:off x="1434" y="2975"/>
              <a:ext cx="307" cy="139"/>
            </a:xfrm>
            <a:prstGeom prst="roundRect">
              <a:avLst>
                <a:gd name="adj" fmla="val 16667"/>
              </a:avLst>
            </a:prstGeom>
            <a:noFill/>
            <a:ln w="57150">
              <a:solidFill>
                <a:schemeClr val="tx1"/>
              </a:solidFill>
              <a:round/>
              <a:headEnd type="none" w="lg" len="med"/>
              <a:tailEnd type="none" w="lg" len="med"/>
            </a:ln>
            <a:effectLst/>
          </p:spPr>
          <p:txBody>
            <a:bodyPr wrap="none" anchor="ctr">
              <a:spAutoFit/>
            </a:bodyPr>
            <a:lstStyle/>
            <a:p>
              <a:endParaRPr lang="en-US"/>
            </a:p>
          </p:txBody>
        </p:sp>
        <p:sp>
          <p:nvSpPr>
            <p:cNvPr id="105831" name="Freeform 2407" descr="Granite"/>
            <p:cNvSpPr>
              <a:spLocks/>
            </p:cNvSpPr>
            <p:nvPr/>
          </p:nvSpPr>
          <p:spPr bwMode="auto">
            <a:xfrm>
              <a:off x="932" y="3060"/>
              <a:ext cx="1312" cy="156"/>
            </a:xfrm>
            <a:custGeom>
              <a:avLst/>
              <a:gdLst/>
              <a:ahLst/>
              <a:cxnLst>
                <a:cxn ang="0">
                  <a:pos x="100" y="156"/>
                </a:cxn>
                <a:cxn ang="0">
                  <a:pos x="100" y="88"/>
                </a:cxn>
                <a:cxn ang="0">
                  <a:pos x="1212" y="88"/>
                </a:cxn>
                <a:cxn ang="0">
                  <a:pos x="1212" y="156"/>
                </a:cxn>
                <a:cxn ang="0">
                  <a:pos x="1312" y="156"/>
                </a:cxn>
                <a:cxn ang="0">
                  <a:pos x="1312" y="0"/>
                </a:cxn>
                <a:cxn ang="0">
                  <a:pos x="0" y="0"/>
                </a:cxn>
                <a:cxn ang="0">
                  <a:pos x="0" y="156"/>
                </a:cxn>
                <a:cxn ang="0">
                  <a:pos x="100" y="156"/>
                </a:cxn>
              </a:cxnLst>
              <a:rect l="0" t="0" r="r" b="b"/>
              <a:pathLst>
                <a:path w="1312" h="156">
                  <a:moveTo>
                    <a:pt x="100" y="156"/>
                  </a:moveTo>
                  <a:lnTo>
                    <a:pt x="100" y="88"/>
                  </a:lnTo>
                  <a:lnTo>
                    <a:pt x="1212" y="88"/>
                  </a:lnTo>
                  <a:lnTo>
                    <a:pt x="1212" y="156"/>
                  </a:lnTo>
                  <a:lnTo>
                    <a:pt x="1312" y="156"/>
                  </a:lnTo>
                  <a:lnTo>
                    <a:pt x="1312" y="0"/>
                  </a:lnTo>
                  <a:lnTo>
                    <a:pt x="0" y="0"/>
                  </a:lnTo>
                  <a:lnTo>
                    <a:pt x="0" y="156"/>
                  </a:lnTo>
                  <a:lnTo>
                    <a:pt x="100" y="156"/>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sp>
        <p:nvSpPr>
          <p:cNvPr id="105832" name="Line 2408"/>
          <p:cNvSpPr>
            <a:spLocks noChangeShapeType="1"/>
          </p:cNvSpPr>
          <p:nvPr/>
        </p:nvSpPr>
        <p:spPr bwMode="auto">
          <a:xfrm>
            <a:off x="5676900" y="3067050"/>
            <a:ext cx="16827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34" name="Freeform 2410"/>
          <p:cNvSpPr>
            <a:spLocks/>
          </p:cNvSpPr>
          <p:nvPr/>
        </p:nvSpPr>
        <p:spPr bwMode="auto">
          <a:xfrm>
            <a:off x="3543300" y="4724400"/>
            <a:ext cx="2413000" cy="781050"/>
          </a:xfrm>
          <a:custGeom>
            <a:avLst/>
            <a:gdLst/>
            <a:ahLst/>
            <a:cxnLst>
              <a:cxn ang="0">
                <a:pos x="1520" y="0"/>
              </a:cxn>
              <a:cxn ang="0">
                <a:pos x="1520" y="492"/>
              </a:cxn>
              <a:cxn ang="0">
                <a:pos x="0" y="492"/>
              </a:cxn>
            </a:cxnLst>
            <a:rect l="0" t="0" r="r" b="b"/>
            <a:pathLst>
              <a:path w="1520" h="492">
                <a:moveTo>
                  <a:pt x="1520" y="0"/>
                </a:moveTo>
                <a:lnTo>
                  <a:pt x="1520" y="492"/>
                </a:lnTo>
                <a:lnTo>
                  <a:pt x="0" y="492"/>
                </a:lnTo>
              </a:path>
            </a:pathLst>
          </a:custGeom>
          <a:no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35" name="Freeform 2411"/>
          <p:cNvSpPr>
            <a:spLocks/>
          </p:cNvSpPr>
          <p:nvPr/>
        </p:nvSpPr>
        <p:spPr bwMode="auto">
          <a:xfrm>
            <a:off x="3536950" y="4711700"/>
            <a:ext cx="2489200" cy="869950"/>
          </a:xfrm>
          <a:custGeom>
            <a:avLst/>
            <a:gdLst/>
            <a:ahLst/>
            <a:cxnLst>
              <a:cxn ang="0">
                <a:pos x="1520" y="0"/>
              </a:cxn>
              <a:cxn ang="0">
                <a:pos x="1520" y="492"/>
              </a:cxn>
              <a:cxn ang="0">
                <a:pos x="0" y="492"/>
              </a:cxn>
            </a:cxnLst>
            <a:rect l="0" t="0" r="r" b="b"/>
            <a:pathLst>
              <a:path w="1520" h="492">
                <a:moveTo>
                  <a:pt x="1520" y="0"/>
                </a:moveTo>
                <a:lnTo>
                  <a:pt x="1520" y="492"/>
                </a:lnTo>
                <a:lnTo>
                  <a:pt x="0" y="492"/>
                </a:ln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105836" name="Rectangle 2412" descr="Granite"/>
          <p:cNvSpPr>
            <a:spLocks noChangeArrowheads="1"/>
          </p:cNvSpPr>
          <p:nvPr/>
        </p:nvSpPr>
        <p:spPr bwMode="auto">
          <a:xfrm>
            <a:off x="7404100" y="5291138"/>
            <a:ext cx="406400" cy="11557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grpSp>
        <p:nvGrpSpPr>
          <p:cNvPr id="105837" name="Group 2413"/>
          <p:cNvGrpSpPr>
            <a:grpSpLocks/>
          </p:cNvGrpSpPr>
          <p:nvPr/>
        </p:nvGrpSpPr>
        <p:grpSpPr bwMode="auto">
          <a:xfrm>
            <a:off x="3962400" y="5746750"/>
            <a:ext cx="4521200" cy="889000"/>
            <a:chOff x="1920" y="3764"/>
            <a:chExt cx="2848" cy="560"/>
          </a:xfrm>
        </p:grpSpPr>
        <p:sp>
          <p:nvSpPr>
            <p:cNvPr id="105838" name="Line 2414"/>
            <p:cNvSpPr>
              <a:spLocks noChangeShapeType="1"/>
            </p:cNvSpPr>
            <p:nvPr/>
          </p:nvSpPr>
          <p:spPr bwMode="auto">
            <a:xfrm flipH="1">
              <a:off x="1920" y="3768"/>
              <a:ext cx="246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39" name="Line 2415"/>
            <p:cNvSpPr>
              <a:spLocks noChangeShapeType="1"/>
            </p:cNvSpPr>
            <p:nvPr/>
          </p:nvSpPr>
          <p:spPr bwMode="auto">
            <a:xfrm flipH="1">
              <a:off x="1920" y="3928"/>
              <a:ext cx="246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nvGrpSpPr>
            <p:cNvPr id="105840" name="Group 2416"/>
            <p:cNvGrpSpPr>
              <a:grpSpLocks/>
            </p:cNvGrpSpPr>
            <p:nvPr/>
          </p:nvGrpSpPr>
          <p:grpSpPr bwMode="auto">
            <a:xfrm>
              <a:off x="4380" y="3764"/>
              <a:ext cx="388" cy="388"/>
              <a:chOff x="4380" y="3764"/>
              <a:chExt cx="388" cy="388"/>
            </a:xfrm>
          </p:grpSpPr>
          <p:sp>
            <p:nvSpPr>
              <p:cNvPr id="105841" name="Arc 2417"/>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42" name="Arc 2418"/>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sp>
          <p:nvSpPr>
            <p:cNvPr id="105843" name="Line 2419"/>
            <p:cNvSpPr>
              <a:spLocks noChangeShapeType="1"/>
            </p:cNvSpPr>
            <p:nvPr/>
          </p:nvSpPr>
          <p:spPr bwMode="auto">
            <a:xfrm>
              <a:off x="4608" y="4140"/>
              <a:ext cx="0" cy="18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44" name="Line 2420"/>
            <p:cNvSpPr>
              <a:spLocks noChangeShapeType="1"/>
            </p:cNvSpPr>
            <p:nvPr/>
          </p:nvSpPr>
          <p:spPr bwMode="auto">
            <a:xfrm>
              <a:off x="4768" y="4144"/>
              <a:ext cx="0" cy="18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grpSp>
        <p:nvGrpSpPr>
          <p:cNvPr id="105845" name="Group 2421"/>
          <p:cNvGrpSpPr>
            <a:grpSpLocks/>
          </p:cNvGrpSpPr>
          <p:nvPr/>
        </p:nvGrpSpPr>
        <p:grpSpPr bwMode="auto">
          <a:xfrm flipH="1">
            <a:off x="3346450" y="5499100"/>
            <a:ext cx="196850" cy="196850"/>
            <a:chOff x="4380" y="3764"/>
            <a:chExt cx="388" cy="388"/>
          </a:xfrm>
        </p:grpSpPr>
        <p:sp>
          <p:nvSpPr>
            <p:cNvPr id="105846" name="Arc 2422"/>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47" name="Arc 2423"/>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sp>
        <p:nvSpPr>
          <p:cNvPr id="105848" name="Oval 2424"/>
          <p:cNvSpPr>
            <a:spLocks noChangeArrowheads="1"/>
          </p:cNvSpPr>
          <p:nvPr/>
        </p:nvSpPr>
        <p:spPr bwMode="auto">
          <a:xfrm>
            <a:off x="3362325" y="5753100"/>
            <a:ext cx="46038" cy="46038"/>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49" name="Oval 2425"/>
          <p:cNvSpPr>
            <a:spLocks noChangeArrowheads="1"/>
          </p:cNvSpPr>
          <p:nvPr/>
        </p:nvSpPr>
        <p:spPr bwMode="auto">
          <a:xfrm>
            <a:off x="3367088" y="5938838"/>
            <a:ext cx="46037"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50" name="Oval 2426"/>
          <p:cNvSpPr>
            <a:spLocks noChangeArrowheads="1"/>
          </p:cNvSpPr>
          <p:nvPr/>
        </p:nvSpPr>
        <p:spPr bwMode="auto">
          <a:xfrm>
            <a:off x="3371850" y="6215063"/>
            <a:ext cx="46038"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51" name="Oval 2427"/>
          <p:cNvSpPr>
            <a:spLocks noChangeArrowheads="1"/>
          </p:cNvSpPr>
          <p:nvPr/>
        </p:nvSpPr>
        <p:spPr bwMode="auto">
          <a:xfrm>
            <a:off x="3376613" y="6567488"/>
            <a:ext cx="46037"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grpSp>
        <p:nvGrpSpPr>
          <p:cNvPr id="105852" name="Group 2428"/>
          <p:cNvGrpSpPr>
            <a:grpSpLocks/>
          </p:cNvGrpSpPr>
          <p:nvPr/>
        </p:nvGrpSpPr>
        <p:grpSpPr bwMode="auto">
          <a:xfrm>
            <a:off x="3562350" y="5387975"/>
            <a:ext cx="222250" cy="193675"/>
            <a:chOff x="1668" y="3538"/>
            <a:chExt cx="140" cy="122"/>
          </a:xfrm>
        </p:grpSpPr>
        <p:sp>
          <p:nvSpPr>
            <p:cNvPr id="105853" name="AutoShape 2429"/>
            <p:cNvSpPr>
              <a:spLocks noChangeArrowheads="1"/>
            </p:cNvSpPr>
            <p:nvPr/>
          </p:nvSpPr>
          <p:spPr bwMode="auto">
            <a:xfrm>
              <a:off x="1668" y="3538"/>
              <a:ext cx="140" cy="32"/>
            </a:xfrm>
            <a:prstGeom prst="roundRect">
              <a:avLst>
                <a:gd name="adj" fmla="val 16667"/>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54" name="Line 2430"/>
            <p:cNvSpPr>
              <a:spLocks noChangeShapeType="1"/>
            </p:cNvSpPr>
            <p:nvPr/>
          </p:nvSpPr>
          <p:spPr bwMode="auto">
            <a:xfrm>
              <a:off x="1699" y="3612"/>
              <a:ext cx="78" cy="4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55" name="Line 2431"/>
            <p:cNvSpPr>
              <a:spLocks noChangeShapeType="1"/>
            </p:cNvSpPr>
            <p:nvPr/>
          </p:nvSpPr>
          <p:spPr bwMode="auto">
            <a:xfrm flipH="1">
              <a:off x="1699" y="3612"/>
              <a:ext cx="78" cy="4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56" name="Line 2432"/>
            <p:cNvSpPr>
              <a:spLocks noChangeShapeType="1"/>
            </p:cNvSpPr>
            <p:nvPr/>
          </p:nvSpPr>
          <p:spPr bwMode="auto">
            <a:xfrm flipH="1" flipV="1">
              <a:off x="1737" y="3567"/>
              <a:ext cx="3" cy="93"/>
            </a:xfrm>
            <a:prstGeom prst="line">
              <a:avLst/>
            </a:prstGeom>
            <a:noFill/>
            <a:ln w="28575">
              <a:solidFill>
                <a:schemeClr val="tx1"/>
              </a:solidFill>
              <a:round/>
              <a:headEnd type="none" w="lg" len="med"/>
              <a:tailEnd type="none" w="lg" len="med"/>
            </a:ln>
            <a:effectLst/>
          </p:spPr>
          <p:txBody>
            <a:bodyPr wrap="none" anchor="ctr">
              <a:spAutoFit/>
            </a:bodyPr>
            <a:lstStyle/>
            <a:p>
              <a:endParaRPr lang="en-US"/>
            </a:p>
          </p:txBody>
        </p:sp>
      </p:grpSp>
      <p:sp>
        <p:nvSpPr>
          <p:cNvPr id="105857" name="Arc 2433"/>
          <p:cNvSpPr>
            <a:spLocks/>
          </p:cNvSpPr>
          <p:nvPr/>
        </p:nvSpPr>
        <p:spPr bwMode="auto">
          <a:xfrm flipH="1">
            <a:off x="3413125" y="5751513"/>
            <a:ext cx="549275" cy="8016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58" name="Arc 2434"/>
          <p:cNvSpPr>
            <a:spLocks/>
          </p:cNvSpPr>
          <p:nvPr/>
        </p:nvSpPr>
        <p:spPr bwMode="auto">
          <a:xfrm flipH="1">
            <a:off x="3556000" y="6010275"/>
            <a:ext cx="406400" cy="5476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59" name="Arc 2435"/>
          <p:cNvSpPr>
            <a:spLocks/>
          </p:cNvSpPr>
          <p:nvPr/>
        </p:nvSpPr>
        <p:spPr bwMode="auto">
          <a:xfrm flipH="1">
            <a:off x="3522663" y="5943600"/>
            <a:ext cx="430212" cy="609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0" name="Arc 2436"/>
          <p:cNvSpPr>
            <a:spLocks/>
          </p:cNvSpPr>
          <p:nvPr/>
        </p:nvSpPr>
        <p:spPr bwMode="auto">
          <a:xfrm flipH="1">
            <a:off x="3494088" y="5886450"/>
            <a:ext cx="454025" cy="666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1" name="Arc 2437"/>
          <p:cNvSpPr>
            <a:spLocks/>
          </p:cNvSpPr>
          <p:nvPr/>
        </p:nvSpPr>
        <p:spPr bwMode="auto">
          <a:xfrm flipH="1">
            <a:off x="3460750" y="5829300"/>
            <a:ext cx="482600" cy="7191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3" name="Freeform 2439" descr="Granite"/>
          <p:cNvSpPr>
            <a:spLocks/>
          </p:cNvSpPr>
          <p:nvPr/>
        </p:nvSpPr>
        <p:spPr bwMode="auto">
          <a:xfrm>
            <a:off x="5394325" y="2324100"/>
            <a:ext cx="533400" cy="381000"/>
          </a:xfrm>
          <a:custGeom>
            <a:avLst/>
            <a:gdLst/>
            <a:ahLst/>
            <a:cxnLst>
              <a:cxn ang="0">
                <a:pos x="0" y="240"/>
              </a:cxn>
              <a:cxn ang="0">
                <a:pos x="336" y="240"/>
              </a:cxn>
              <a:cxn ang="0">
                <a:pos x="336" y="0"/>
              </a:cxn>
              <a:cxn ang="0">
                <a:pos x="192" y="0"/>
              </a:cxn>
              <a:cxn ang="0">
                <a:pos x="192" y="96"/>
              </a:cxn>
              <a:cxn ang="0">
                <a:pos x="0" y="96"/>
              </a:cxn>
              <a:cxn ang="0">
                <a:pos x="0" y="240"/>
              </a:cxn>
            </a:cxnLst>
            <a:rect l="0" t="0" r="r" b="b"/>
            <a:pathLst>
              <a:path w="336" h="240">
                <a:moveTo>
                  <a:pt x="0" y="240"/>
                </a:moveTo>
                <a:lnTo>
                  <a:pt x="336" y="240"/>
                </a:lnTo>
                <a:lnTo>
                  <a:pt x="336" y="0"/>
                </a:lnTo>
                <a:lnTo>
                  <a:pt x="192" y="0"/>
                </a:lnTo>
                <a:lnTo>
                  <a:pt x="192" y="96"/>
                </a:lnTo>
                <a:lnTo>
                  <a:pt x="0" y="96"/>
                </a:lnTo>
                <a:lnTo>
                  <a:pt x="0" y="240"/>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64" name="Freeform 2440" descr="Granite"/>
          <p:cNvSpPr>
            <a:spLocks/>
          </p:cNvSpPr>
          <p:nvPr/>
        </p:nvSpPr>
        <p:spPr bwMode="auto">
          <a:xfrm flipH="1">
            <a:off x="7086600" y="2324100"/>
            <a:ext cx="533400" cy="381000"/>
          </a:xfrm>
          <a:custGeom>
            <a:avLst/>
            <a:gdLst/>
            <a:ahLst/>
            <a:cxnLst>
              <a:cxn ang="0">
                <a:pos x="0" y="240"/>
              </a:cxn>
              <a:cxn ang="0">
                <a:pos x="336" y="240"/>
              </a:cxn>
              <a:cxn ang="0">
                <a:pos x="336" y="0"/>
              </a:cxn>
              <a:cxn ang="0">
                <a:pos x="192" y="0"/>
              </a:cxn>
              <a:cxn ang="0">
                <a:pos x="192" y="96"/>
              </a:cxn>
              <a:cxn ang="0">
                <a:pos x="0" y="96"/>
              </a:cxn>
              <a:cxn ang="0">
                <a:pos x="0" y="240"/>
              </a:cxn>
            </a:cxnLst>
            <a:rect l="0" t="0" r="r" b="b"/>
            <a:pathLst>
              <a:path w="336" h="240">
                <a:moveTo>
                  <a:pt x="0" y="240"/>
                </a:moveTo>
                <a:lnTo>
                  <a:pt x="336" y="240"/>
                </a:lnTo>
                <a:lnTo>
                  <a:pt x="336" y="0"/>
                </a:lnTo>
                <a:lnTo>
                  <a:pt x="192" y="0"/>
                </a:lnTo>
                <a:lnTo>
                  <a:pt x="192" y="96"/>
                </a:lnTo>
                <a:lnTo>
                  <a:pt x="0" y="96"/>
                </a:lnTo>
                <a:lnTo>
                  <a:pt x="0" y="240"/>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nvGrpSpPr>
          <p:cNvPr id="105865" name="Group 2441"/>
          <p:cNvGrpSpPr>
            <a:grpSpLocks/>
          </p:cNvGrpSpPr>
          <p:nvPr/>
        </p:nvGrpSpPr>
        <p:grpSpPr bwMode="auto">
          <a:xfrm>
            <a:off x="5524500" y="2032000"/>
            <a:ext cx="1968500" cy="382588"/>
            <a:chOff x="932" y="2975"/>
            <a:chExt cx="1312" cy="241"/>
          </a:xfrm>
        </p:grpSpPr>
        <p:sp>
          <p:nvSpPr>
            <p:cNvPr id="105866" name="AutoShape 2442"/>
            <p:cNvSpPr>
              <a:spLocks noChangeArrowheads="1"/>
            </p:cNvSpPr>
            <p:nvPr/>
          </p:nvSpPr>
          <p:spPr bwMode="auto">
            <a:xfrm>
              <a:off x="1434" y="2975"/>
              <a:ext cx="307" cy="139"/>
            </a:xfrm>
            <a:prstGeom prst="roundRect">
              <a:avLst>
                <a:gd name="adj" fmla="val 16667"/>
              </a:avLst>
            </a:prstGeom>
            <a:noFill/>
            <a:ln w="57150">
              <a:solidFill>
                <a:schemeClr val="tx1"/>
              </a:solidFill>
              <a:round/>
              <a:headEnd type="none" w="lg" len="med"/>
              <a:tailEnd type="none" w="lg" len="med"/>
            </a:ln>
            <a:effectLst/>
          </p:spPr>
          <p:txBody>
            <a:bodyPr wrap="none" anchor="ctr">
              <a:spAutoFit/>
            </a:bodyPr>
            <a:lstStyle/>
            <a:p>
              <a:endParaRPr lang="en-US"/>
            </a:p>
          </p:txBody>
        </p:sp>
        <p:sp>
          <p:nvSpPr>
            <p:cNvPr id="105867" name="Freeform 2443" descr="Granite"/>
            <p:cNvSpPr>
              <a:spLocks/>
            </p:cNvSpPr>
            <p:nvPr/>
          </p:nvSpPr>
          <p:spPr bwMode="auto">
            <a:xfrm>
              <a:off x="932" y="3060"/>
              <a:ext cx="1312" cy="156"/>
            </a:xfrm>
            <a:custGeom>
              <a:avLst/>
              <a:gdLst/>
              <a:ahLst/>
              <a:cxnLst>
                <a:cxn ang="0">
                  <a:pos x="100" y="156"/>
                </a:cxn>
                <a:cxn ang="0">
                  <a:pos x="100" y="88"/>
                </a:cxn>
                <a:cxn ang="0">
                  <a:pos x="1212" y="88"/>
                </a:cxn>
                <a:cxn ang="0">
                  <a:pos x="1212" y="156"/>
                </a:cxn>
                <a:cxn ang="0">
                  <a:pos x="1312" y="156"/>
                </a:cxn>
                <a:cxn ang="0">
                  <a:pos x="1312" y="0"/>
                </a:cxn>
                <a:cxn ang="0">
                  <a:pos x="0" y="0"/>
                </a:cxn>
                <a:cxn ang="0">
                  <a:pos x="0" y="156"/>
                </a:cxn>
                <a:cxn ang="0">
                  <a:pos x="100" y="156"/>
                </a:cxn>
              </a:cxnLst>
              <a:rect l="0" t="0" r="r" b="b"/>
              <a:pathLst>
                <a:path w="1312" h="156">
                  <a:moveTo>
                    <a:pt x="100" y="156"/>
                  </a:moveTo>
                  <a:lnTo>
                    <a:pt x="100" y="88"/>
                  </a:lnTo>
                  <a:lnTo>
                    <a:pt x="1212" y="88"/>
                  </a:lnTo>
                  <a:lnTo>
                    <a:pt x="1212" y="156"/>
                  </a:lnTo>
                  <a:lnTo>
                    <a:pt x="1312" y="156"/>
                  </a:lnTo>
                  <a:lnTo>
                    <a:pt x="1312" y="0"/>
                  </a:lnTo>
                  <a:lnTo>
                    <a:pt x="0" y="0"/>
                  </a:lnTo>
                  <a:lnTo>
                    <a:pt x="0" y="156"/>
                  </a:lnTo>
                  <a:lnTo>
                    <a:pt x="100" y="156"/>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sp>
        <p:nvSpPr>
          <p:cNvPr id="105868" name="AutoShape 2444"/>
          <p:cNvSpPr>
            <a:spLocks noChangeArrowheads="1"/>
          </p:cNvSpPr>
          <p:nvPr/>
        </p:nvSpPr>
        <p:spPr bwMode="auto">
          <a:xfrm flipV="1">
            <a:off x="6991350" y="2905125"/>
            <a:ext cx="228600" cy="152400"/>
          </a:xfrm>
          <a:prstGeom prst="triangle">
            <a:avLst>
              <a:gd name="adj" fmla="val 50000"/>
            </a:avLst>
          </a:prstGeom>
          <a:noFill/>
          <a:ln w="12700">
            <a:solidFill>
              <a:schemeClr val="tx1"/>
            </a:solidFill>
            <a:miter lim="800000"/>
            <a:headEnd type="none" w="lg" len="med"/>
            <a:tailEnd type="none" w="lg" len="med"/>
          </a:ln>
          <a:effectLst/>
        </p:spPr>
        <p:txBody>
          <a:bodyPr anchor="ctr">
            <a:spAutoFit/>
          </a:bodyPr>
          <a:lstStyle/>
          <a:p>
            <a:endParaRPr lang="en-US"/>
          </a:p>
        </p:txBody>
      </p:sp>
      <p:sp>
        <p:nvSpPr>
          <p:cNvPr id="105869" name="Line 2445"/>
          <p:cNvSpPr>
            <a:spLocks noChangeShapeType="1"/>
          </p:cNvSpPr>
          <p:nvPr/>
        </p:nvSpPr>
        <p:spPr bwMode="auto">
          <a:xfrm>
            <a:off x="6953250" y="3100388"/>
            <a:ext cx="3048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0" name="Line 2446"/>
          <p:cNvSpPr>
            <a:spLocks noChangeShapeType="1"/>
          </p:cNvSpPr>
          <p:nvPr/>
        </p:nvSpPr>
        <p:spPr bwMode="auto">
          <a:xfrm>
            <a:off x="6991350" y="3143250"/>
            <a:ext cx="228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1" name="Line 2447"/>
          <p:cNvSpPr>
            <a:spLocks noChangeShapeType="1"/>
          </p:cNvSpPr>
          <p:nvPr/>
        </p:nvSpPr>
        <p:spPr bwMode="auto">
          <a:xfrm>
            <a:off x="7035800" y="3186113"/>
            <a:ext cx="138113"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3" name="Text Box 2449"/>
          <p:cNvSpPr txBox="1">
            <a:spLocks noChangeArrowheads="1"/>
          </p:cNvSpPr>
          <p:nvPr/>
        </p:nvSpPr>
        <p:spPr bwMode="auto">
          <a:xfrm>
            <a:off x="4038600" y="6156325"/>
            <a:ext cx="2286000" cy="701675"/>
          </a:xfrm>
          <a:prstGeom prst="rect">
            <a:avLst/>
          </a:prstGeom>
          <a:noFill/>
          <a:ln w="12700">
            <a:noFill/>
            <a:miter lim="800000"/>
            <a:headEnd type="none" w="lg" len="med"/>
            <a:tailEnd type="none" w="lg" len="med"/>
          </a:ln>
          <a:effectLst/>
        </p:spPr>
        <p:txBody>
          <a:bodyPr>
            <a:spAutoFit/>
          </a:bodyPr>
          <a:lstStyle/>
          <a:p>
            <a:r>
              <a:rPr lang="en-US" sz="2000"/>
              <a:t>Raw water entering distribution tank</a:t>
            </a:r>
          </a:p>
        </p:txBody>
      </p:sp>
      <p:sp>
        <p:nvSpPr>
          <p:cNvPr id="105875" name="Text Box 2451"/>
          <p:cNvSpPr txBox="1">
            <a:spLocks noChangeArrowheads="1"/>
          </p:cNvSpPr>
          <p:nvPr/>
        </p:nvSpPr>
        <p:spPr bwMode="auto">
          <a:xfrm>
            <a:off x="7772400" y="2057400"/>
            <a:ext cx="1371600" cy="701675"/>
          </a:xfrm>
          <a:prstGeom prst="rect">
            <a:avLst/>
          </a:prstGeom>
          <a:solidFill>
            <a:schemeClr val="bg1"/>
          </a:solidFill>
          <a:ln w="12700">
            <a:noFill/>
            <a:miter lim="800000"/>
            <a:headEnd type="none" w="lg" len="med"/>
            <a:tailEnd type="none" w="lg" len="med"/>
          </a:ln>
          <a:effectLst/>
        </p:spPr>
        <p:txBody>
          <a:bodyPr>
            <a:spAutoFit/>
          </a:bodyPr>
          <a:lstStyle/>
          <a:p>
            <a:r>
              <a:rPr lang="en-US" sz="2000"/>
              <a:t>Overflow tube</a:t>
            </a:r>
          </a:p>
        </p:txBody>
      </p:sp>
      <p:sp>
        <p:nvSpPr>
          <p:cNvPr id="105876" name="Text Box 2452"/>
          <p:cNvSpPr txBox="1">
            <a:spLocks noChangeArrowheads="1"/>
          </p:cNvSpPr>
          <p:nvPr/>
        </p:nvSpPr>
        <p:spPr bwMode="auto">
          <a:xfrm>
            <a:off x="2733675" y="4865688"/>
            <a:ext cx="1358900" cy="396875"/>
          </a:xfrm>
          <a:prstGeom prst="rect">
            <a:avLst/>
          </a:prstGeom>
          <a:solidFill>
            <a:schemeClr val="bg1"/>
          </a:solidFill>
          <a:ln w="12700">
            <a:noFill/>
            <a:miter lim="800000"/>
            <a:headEnd type="none" w="lg" len="med"/>
            <a:tailEnd type="none" w="lg" len="med"/>
          </a:ln>
          <a:effectLst/>
        </p:spPr>
        <p:txBody>
          <a:bodyPr>
            <a:spAutoFit/>
          </a:bodyPr>
          <a:lstStyle/>
          <a:p>
            <a:pPr algn="ctr"/>
            <a:r>
              <a:rPr lang="en-US" sz="2000"/>
              <a:t>PVC valve</a:t>
            </a:r>
          </a:p>
        </p:txBody>
      </p:sp>
      <p:sp>
        <p:nvSpPr>
          <p:cNvPr id="105877" name="Text Box 2453"/>
          <p:cNvSpPr txBox="1">
            <a:spLocks noChangeArrowheads="1"/>
          </p:cNvSpPr>
          <p:nvPr/>
        </p:nvSpPr>
        <p:spPr bwMode="auto">
          <a:xfrm>
            <a:off x="6153150" y="5334000"/>
            <a:ext cx="1295400" cy="396875"/>
          </a:xfrm>
          <a:prstGeom prst="rect">
            <a:avLst/>
          </a:prstGeom>
          <a:noFill/>
          <a:ln w="12700">
            <a:noFill/>
            <a:miter lim="800000"/>
            <a:headEnd type="none" w="lg" len="med"/>
            <a:tailEnd type="none" w="lg" len="med"/>
          </a:ln>
          <a:effectLst/>
        </p:spPr>
        <p:txBody>
          <a:bodyPr>
            <a:spAutoFit/>
          </a:bodyPr>
          <a:lstStyle/>
          <a:p>
            <a:r>
              <a:rPr lang="en-US" sz="2000"/>
              <a:t>PVC pipe</a:t>
            </a:r>
          </a:p>
        </p:txBody>
      </p:sp>
      <p:grpSp>
        <p:nvGrpSpPr>
          <p:cNvPr id="105878" name="Group 2454"/>
          <p:cNvGrpSpPr>
            <a:grpSpLocks/>
          </p:cNvGrpSpPr>
          <p:nvPr/>
        </p:nvGrpSpPr>
        <p:grpSpPr bwMode="auto">
          <a:xfrm>
            <a:off x="8115300" y="3054350"/>
            <a:ext cx="117475" cy="1804988"/>
            <a:chOff x="4310" y="2095"/>
            <a:chExt cx="74" cy="1137"/>
          </a:xfrm>
        </p:grpSpPr>
        <p:sp>
          <p:nvSpPr>
            <p:cNvPr id="105879" name="Line 2455"/>
            <p:cNvSpPr>
              <a:spLocks noChangeShapeType="1"/>
            </p:cNvSpPr>
            <p:nvPr/>
          </p:nvSpPr>
          <p:spPr bwMode="auto">
            <a:xfrm rot="5400000">
              <a:off x="3815"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80" name="Line 2456"/>
            <p:cNvSpPr>
              <a:spLocks noChangeShapeType="1"/>
            </p:cNvSpPr>
            <p:nvPr/>
          </p:nvSpPr>
          <p:spPr bwMode="auto">
            <a:xfrm rot="5400000">
              <a:off x="3741"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grpSp>
        <p:nvGrpSpPr>
          <p:cNvPr id="105881" name="Group 2457"/>
          <p:cNvGrpSpPr>
            <a:grpSpLocks/>
          </p:cNvGrpSpPr>
          <p:nvPr/>
        </p:nvGrpSpPr>
        <p:grpSpPr bwMode="auto">
          <a:xfrm rot="5400000" flipH="1">
            <a:off x="7947026" y="2805112"/>
            <a:ext cx="284162" cy="284163"/>
            <a:chOff x="4380" y="3764"/>
            <a:chExt cx="388" cy="388"/>
          </a:xfrm>
        </p:grpSpPr>
        <p:sp>
          <p:nvSpPr>
            <p:cNvPr id="105882" name="Arc 2458"/>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83" name="Arc 2459"/>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grpSp>
        <p:nvGrpSpPr>
          <p:cNvPr id="105884" name="Group 2460"/>
          <p:cNvGrpSpPr>
            <a:grpSpLocks/>
          </p:cNvGrpSpPr>
          <p:nvPr/>
        </p:nvGrpSpPr>
        <p:grpSpPr bwMode="auto">
          <a:xfrm rot="-5400000">
            <a:off x="7568406" y="2540794"/>
            <a:ext cx="117475" cy="661988"/>
            <a:chOff x="4310" y="2095"/>
            <a:chExt cx="74" cy="1137"/>
          </a:xfrm>
        </p:grpSpPr>
        <p:sp>
          <p:nvSpPr>
            <p:cNvPr id="105885" name="Line 2461"/>
            <p:cNvSpPr>
              <a:spLocks noChangeShapeType="1"/>
            </p:cNvSpPr>
            <p:nvPr/>
          </p:nvSpPr>
          <p:spPr bwMode="auto">
            <a:xfrm rot="5400000">
              <a:off x="3815"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86" name="Line 2462"/>
            <p:cNvSpPr>
              <a:spLocks noChangeShapeType="1"/>
            </p:cNvSpPr>
            <p:nvPr/>
          </p:nvSpPr>
          <p:spPr bwMode="auto">
            <a:xfrm rot="5400000">
              <a:off x="3741"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sp>
        <p:nvSpPr>
          <p:cNvPr id="105887" name="Text Box 2463"/>
          <p:cNvSpPr txBox="1">
            <a:spLocks noChangeArrowheads="1"/>
          </p:cNvSpPr>
          <p:nvPr/>
        </p:nvSpPr>
        <p:spPr bwMode="auto">
          <a:xfrm>
            <a:off x="1509713" y="3794125"/>
            <a:ext cx="2057400" cy="701675"/>
          </a:xfrm>
          <a:prstGeom prst="rect">
            <a:avLst/>
          </a:prstGeom>
          <a:noFill/>
          <a:ln w="12700">
            <a:noFill/>
            <a:miter lim="800000"/>
            <a:headEnd type="none" w="lg" len="med"/>
            <a:tailEnd type="none" w="lg" len="med"/>
          </a:ln>
          <a:effectLst/>
        </p:spPr>
        <p:txBody>
          <a:bodyPr>
            <a:spAutoFit/>
          </a:bodyPr>
          <a:lstStyle/>
          <a:p>
            <a:r>
              <a:rPr lang="en-US" sz="2000"/>
              <a:t>Access door to distribution tank</a:t>
            </a:r>
          </a:p>
        </p:txBody>
      </p:sp>
      <p:sp>
        <p:nvSpPr>
          <p:cNvPr id="105889" name="Line 2465"/>
          <p:cNvSpPr>
            <a:spLocks noChangeShapeType="1"/>
          </p:cNvSpPr>
          <p:nvPr/>
        </p:nvSpPr>
        <p:spPr bwMode="auto">
          <a:xfrm flipH="1">
            <a:off x="3581400" y="6477000"/>
            <a:ext cx="457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0" name="Text Box 2466"/>
          <p:cNvSpPr txBox="1">
            <a:spLocks noChangeArrowheads="1"/>
          </p:cNvSpPr>
          <p:nvPr/>
        </p:nvSpPr>
        <p:spPr bwMode="auto">
          <a:xfrm>
            <a:off x="1509713" y="6019800"/>
            <a:ext cx="1585912" cy="396875"/>
          </a:xfrm>
          <a:prstGeom prst="rect">
            <a:avLst/>
          </a:prstGeom>
          <a:solidFill>
            <a:schemeClr val="bg1"/>
          </a:solidFill>
          <a:ln w="12700">
            <a:noFill/>
            <a:miter lim="800000"/>
            <a:headEnd type="none" w="lg" len="med"/>
            <a:tailEnd type="none" w="lg" len="med"/>
          </a:ln>
          <a:effectLst/>
        </p:spPr>
        <p:txBody>
          <a:bodyPr>
            <a:spAutoFit/>
          </a:bodyPr>
          <a:lstStyle/>
          <a:p>
            <a:r>
              <a:rPr lang="en-US" sz="2000"/>
              <a:t>Chlorine drip</a:t>
            </a:r>
          </a:p>
        </p:txBody>
      </p:sp>
      <p:sp>
        <p:nvSpPr>
          <p:cNvPr id="105891" name="Line 2467"/>
          <p:cNvSpPr>
            <a:spLocks noChangeShapeType="1"/>
          </p:cNvSpPr>
          <p:nvPr/>
        </p:nvSpPr>
        <p:spPr bwMode="auto">
          <a:xfrm flipV="1">
            <a:off x="2971800" y="6019800"/>
            <a:ext cx="381000" cy="2286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2" name="Line 2468"/>
          <p:cNvSpPr>
            <a:spLocks noChangeShapeType="1"/>
          </p:cNvSpPr>
          <p:nvPr/>
        </p:nvSpPr>
        <p:spPr bwMode="auto">
          <a:xfrm>
            <a:off x="3351213" y="5195888"/>
            <a:ext cx="168275" cy="227012"/>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05893" name="Line 2469"/>
          <p:cNvSpPr>
            <a:spLocks noChangeShapeType="1"/>
          </p:cNvSpPr>
          <p:nvPr/>
        </p:nvSpPr>
        <p:spPr bwMode="auto">
          <a:xfrm>
            <a:off x="2362200" y="4419600"/>
            <a:ext cx="228600" cy="1524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6" name="Rectangle 2472"/>
          <p:cNvSpPr>
            <a:spLocks noChangeArrowheads="1"/>
          </p:cNvSpPr>
          <p:nvPr/>
        </p:nvSpPr>
        <p:spPr bwMode="auto">
          <a:xfrm>
            <a:off x="7315200" y="2825750"/>
            <a:ext cx="342900" cy="88900"/>
          </a:xfrm>
          <a:prstGeom prst="rect">
            <a:avLst/>
          </a:prstGeom>
          <a:solidFill>
            <a:schemeClr val="bg1"/>
          </a:solidFill>
          <a:ln w="12700">
            <a:solidFill>
              <a:schemeClr val="bg1"/>
            </a:solidFill>
            <a:miter lim="800000"/>
            <a:headEnd type="none" w="lg" len="med"/>
            <a:tailEnd type="none" w="lg" len="med"/>
          </a:ln>
          <a:effectLst/>
        </p:spPr>
        <p:txBody>
          <a:bodyPr wrap="none" anchor="ctr">
            <a:spAutoFit/>
          </a:bodyPr>
          <a:lstStyle/>
          <a:p>
            <a:endParaRPr lang="en-US"/>
          </a:p>
        </p:txBody>
      </p:sp>
      <p:sp>
        <p:nvSpPr>
          <p:cNvPr id="105897" name="Line 2473"/>
          <p:cNvSpPr>
            <a:spLocks noChangeShapeType="1"/>
          </p:cNvSpPr>
          <p:nvPr/>
        </p:nvSpPr>
        <p:spPr bwMode="auto">
          <a:xfrm flipH="1">
            <a:off x="7759700" y="2578100"/>
            <a:ext cx="82550" cy="20955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9" name="Freeform 2475"/>
          <p:cNvSpPr>
            <a:spLocks/>
          </p:cNvSpPr>
          <p:nvPr/>
        </p:nvSpPr>
        <p:spPr bwMode="auto">
          <a:xfrm>
            <a:off x="7359650" y="6226175"/>
            <a:ext cx="473075" cy="354013"/>
          </a:xfrm>
          <a:custGeom>
            <a:avLst/>
            <a:gdLst/>
            <a:ahLst/>
            <a:cxnLst>
              <a:cxn ang="0">
                <a:pos x="10" y="130"/>
              </a:cxn>
              <a:cxn ang="0">
                <a:pos x="56" y="9"/>
              </a:cxn>
              <a:cxn ang="0">
                <a:pos x="103" y="149"/>
              </a:cxn>
              <a:cxn ang="0">
                <a:pos x="177" y="46"/>
              </a:cxn>
              <a:cxn ang="0">
                <a:pos x="242" y="121"/>
              </a:cxn>
              <a:cxn ang="0">
                <a:pos x="307" y="0"/>
              </a:cxn>
              <a:cxn ang="0">
                <a:pos x="363" y="111"/>
              </a:cxn>
              <a:cxn ang="0">
                <a:pos x="363" y="223"/>
              </a:cxn>
              <a:cxn ang="0">
                <a:pos x="0" y="223"/>
              </a:cxn>
              <a:cxn ang="0">
                <a:pos x="10" y="130"/>
              </a:cxn>
            </a:cxnLst>
            <a:rect l="0" t="0" r="r" b="b"/>
            <a:pathLst>
              <a:path w="363" h="223">
                <a:moveTo>
                  <a:pt x="10" y="130"/>
                </a:moveTo>
                <a:lnTo>
                  <a:pt x="56" y="9"/>
                </a:lnTo>
                <a:lnTo>
                  <a:pt x="103" y="149"/>
                </a:lnTo>
                <a:lnTo>
                  <a:pt x="177" y="46"/>
                </a:lnTo>
                <a:lnTo>
                  <a:pt x="242" y="121"/>
                </a:lnTo>
                <a:lnTo>
                  <a:pt x="307" y="0"/>
                </a:lnTo>
                <a:lnTo>
                  <a:pt x="363" y="111"/>
                </a:lnTo>
                <a:lnTo>
                  <a:pt x="363" y="223"/>
                </a:lnTo>
                <a:lnTo>
                  <a:pt x="0" y="223"/>
                </a:lnTo>
                <a:lnTo>
                  <a:pt x="10" y="130"/>
                </a:lnTo>
                <a:close/>
              </a:path>
            </a:pathLst>
          </a:custGeom>
          <a:solidFill>
            <a:schemeClr val="bg1"/>
          </a:solidFill>
          <a:ln w="12700" cap="flat" cmpd="sng">
            <a:solidFill>
              <a:schemeClr val="bg1"/>
            </a:solidFill>
            <a:prstDash val="solid"/>
            <a:round/>
            <a:headEnd type="none" w="lg" len="med"/>
            <a:tailEnd type="none" w="lg" len="med"/>
          </a:ln>
          <a:effectLst/>
        </p:spPr>
        <p:txBody>
          <a:bodyPr anchor="ctr">
            <a:spAutoFit/>
          </a:bodyPr>
          <a:lstStyle/>
          <a:p>
            <a:endParaRPr lang="en-US"/>
          </a:p>
        </p:txBody>
      </p:sp>
      <p:sp>
        <p:nvSpPr>
          <p:cNvPr id="105900" name="Line 2476"/>
          <p:cNvSpPr>
            <a:spLocks noChangeShapeType="1"/>
          </p:cNvSpPr>
          <p:nvPr/>
        </p:nvSpPr>
        <p:spPr bwMode="auto">
          <a:xfrm flipH="1">
            <a:off x="6075363" y="5545138"/>
            <a:ext cx="161925"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1" name="Text Box 2477"/>
          <p:cNvSpPr txBox="1">
            <a:spLocks noChangeArrowheads="1"/>
          </p:cNvSpPr>
          <p:nvPr/>
        </p:nvSpPr>
        <p:spPr bwMode="auto">
          <a:xfrm>
            <a:off x="3067050" y="3403600"/>
            <a:ext cx="1984375" cy="396875"/>
          </a:xfrm>
          <a:prstGeom prst="rect">
            <a:avLst/>
          </a:prstGeom>
          <a:solidFill>
            <a:schemeClr val="bg1"/>
          </a:solidFill>
          <a:ln w="12700">
            <a:noFill/>
            <a:miter lim="800000"/>
            <a:headEnd type="none" w="lg" len="med"/>
            <a:tailEnd type="none" w="lg" len="med"/>
          </a:ln>
          <a:effectLst/>
        </p:spPr>
        <p:txBody>
          <a:bodyPr>
            <a:spAutoFit/>
          </a:bodyPr>
          <a:lstStyle/>
          <a:p>
            <a:pPr algn="r"/>
            <a:r>
              <a:rPr lang="en-US" sz="2000"/>
              <a:t>Chlorine solution</a:t>
            </a:r>
          </a:p>
        </p:txBody>
      </p:sp>
      <p:sp>
        <p:nvSpPr>
          <p:cNvPr id="105902" name="Line 2478"/>
          <p:cNvSpPr>
            <a:spLocks noChangeShapeType="1"/>
          </p:cNvSpPr>
          <p:nvPr/>
        </p:nvSpPr>
        <p:spPr bwMode="auto">
          <a:xfrm>
            <a:off x="5084763" y="3625850"/>
            <a:ext cx="86995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3" name="Text Box 2479"/>
          <p:cNvSpPr txBox="1">
            <a:spLocks noChangeArrowheads="1"/>
          </p:cNvSpPr>
          <p:nvPr/>
        </p:nvSpPr>
        <p:spPr bwMode="auto">
          <a:xfrm>
            <a:off x="2019300" y="1924050"/>
            <a:ext cx="3032125" cy="701675"/>
          </a:xfrm>
          <a:prstGeom prst="rect">
            <a:avLst/>
          </a:prstGeom>
          <a:noFill/>
          <a:ln w="12700">
            <a:noFill/>
            <a:miter lim="800000"/>
            <a:headEnd type="none" w="lg" len="med"/>
            <a:tailEnd type="none" w="lg" len="med"/>
          </a:ln>
          <a:effectLst/>
        </p:spPr>
        <p:txBody>
          <a:bodyPr>
            <a:spAutoFit/>
          </a:bodyPr>
          <a:lstStyle/>
          <a:p>
            <a:pPr algn="r"/>
            <a:r>
              <a:rPr lang="en-US" sz="2000" dirty="0"/>
              <a:t>Access door to </a:t>
            </a:r>
            <a:r>
              <a:rPr lang="en-US" sz="2000" dirty="0" err="1"/>
              <a:t>hypochlorinator</a:t>
            </a:r>
            <a:r>
              <a:rPr lang="en-US" sz="2000" dirty="0"/>
              <a:t> tank</a:t>
            </a:r>
          </a:p>
        </p:txBody>
      </p:sp>
      <p:sp>
        <p:nvSpPr>
          <p:cNvPr id="105904" name="Line 2480"/>
          <p:cNvSpPr>
            <a:spLocks noChangeShapeType="1"/>
          </p:cNvSpPr>
          <p:nvPr/>
        </p:nvSpPr>
        <p:spPr bwMode="auto">
          <a:xfrm>
            <a:off x="5084763" y="2286000"/>
            <a:ext cx="428625"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8" name="Rectangle 2484"/>
          <p:cNvSpPr>
            <a:spLocks noChangeArrowheads="1"/>
          </p:cNvSpPr>
          <p:nvPr/>
        </p:nvSpPr>
        <p:spPr bwMode="auto">
          <a:xfrm>
            <a:off x="7326313" y="5765800"/>
            <a:ext cx="571500" cy="228600"/>
          </a:xfrm>
          <a:prstGeom prst="rect">
            <a:avLst/>
          </a:pr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sp>
        <p:nvSpPr>
          <p:cNvPr id="105909" name="Rectangle 2485"/>
          <p:cNvSpPr>
            <a:spLocks noChangeArrowheads="1"/>
          </p:cNvSpPr>
          <p:nvPr/>
        </p:nvSpPr>
        <p:spPr bwMode="auto">
          <a:xfrm>
            <a:off x="5967413" y="4883150"/>
            <a:ext cx="47625" cy="463550"/>
          </a:xfrm>
          <a:prstGeom prst="rect">
            <a:avLst/>
          </a:pr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pic>
        <p:nvPicPr>
          <p:cNvPr id="105910" name="Picture 2486"/>
          <p:cNvPicPr>
            <a:picLocks noChangeAspect="1" noChangeArrowheads="1"/>
          </p:cNvPicPr>
          <p:nvPr/>
        </p:nvPicPr>
        <p:blipFill>
          <a:blip r:embed="rId4" cstate="print"/>
          <a:srcRect/>
          <a:stretch>
            <a:fillRect/>
          </a:stretch>
        </p:blipFill>
        <p:spPr bwMode="auto">
          <a:xfrm>
            <a:off x="9144000" y="0"/>
            <a:ext cx="9144000" cy="6858000"/>
          </a:xfrm>
          <a:prstGeom prst="rect">
            <a:avLst/>
          </a:prstGeom>
          <a:noFill/>
        </p:spPr>
      </p:pic>
    </p:spTree>
    <p:extLst>
      <p:ext uri="{BB962C8B-B14F-4D97-AF65-F5344CB8AC3E}">
        <p14:creationId xmlns:p14="http://schemas.microsoft.com/office/powerpoint/2010/main" val="2634185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2.53469E-6 L -1.00226 2.53469E-6 " pathEditMode="relative" rAng="0" ptsTypes="AA">
                                      <p:cBhvr>
                                        <p:cTn id="6" dur="500" fill="hold"/>
                                        <p:tgtEl>
                                          <p:spTgt spid="105910"/>
                                        </p:tgtEl>
                                        <p:attrNameLst>
                                          <p:attrName>ppt_x</p:attrName>
                                          <p:attrName>ppt_y</p:attrName>
                                        </p:attrNameLst>
                                      </p:cBhvr>
                                      <p:rCtr x="-501"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59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5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Hole in a bucket (tank drain)</a:t>
            </a:r>
          </a:p>
        </p:txBody>
      </p:sp>
      <p:sp>
        <p:nvSpPr>
          <p:cNvPr id="3" name="Content Placeholder 2"/>
          <p:cNvSpPr>
            <a:spLocks noGrp="1"/>
          </p:cNvSpPr>
          <p:nvPr>
            <p:ph idx="1"/>
          </p:nvPr>
        </p:nvSpPr>
        <p:spPr/>
        <p:txBody>
          <a:bodyPr/>
          <a:lstStyle/>
          <a:p>
            <a:r>
              <a:rPr lang="en-US" dirty="0"/>
              <a:t>What type of head loss (major or minor)?</a:t>
            </a:r>
          </a:p>
          <a:p>
            <a:r>
              <a:rPr lang="en-US" dirty="0"/>
              <a:t>What is the equation for those loses?</a:t>
            </a:r>
          </a:p>
          <a:p>
            <a:r>
              <a:rPr lang="en-US" dirty="0"/>
              <a:t>How would you calculate the initial flow rate given the minor losses?</a:t>
            </a:r>
          </a:p>
          <a:p>
            <a:r>
              <a:rPr lang="en-US" dirty="0"/>
              <a:t>How does the flow vary with time?</a:t>
            </a:r>
          </a:p>
          <a:p>
            <a:endParaRPr lang="en-US" dirty="0"/>
          </a:p>
          <a:p>
            <a:r>
              <a:rPr lang="en-US" dirty="0"/>
              <a:t>What is the average flow rate while the tank is emptying?</a:t>
            </a:r>
          </a:p>
        </p:txBody>
      </p:sp>
      <p:pic>
        <p:nvPicPr>
          <p:cNvPr id="5" name="Picture 4">
            <a:extLst>
              <a:ext uri="{FF2B5EF4-FFF2-40B4-BE49-F238E27FC236}">
                <a16:creationId xmlns:a16="http://schemas.microsoft.com/office/drawing/2014/main" id="{0006FBE4-1904-41DF-82CF-B3BFF788FF6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60266" y="4460786"/>
            <a:ext cx="2812446" cy="596579"/>
          </a:xfrm>
          <a:prstGeom prst="rect">
            <a:avLst/>
          </a:prstGeom>
        </p:spPr>
      </p:pic>
    </p:spTree>
    <p:extLst>
      <p:ext uri="{BB962C8B-B14F-4D97-AF65-F5344CB8AC3E}">
        <p14:creationId xmlns:p14="http://schemas.microsoft.com/office/powerpoint/2010/main" val="3043890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79514" y="1530627"/>
            <a:ext cx="8934450" cy="3902077"/>
            <a:chOff x="0" y="2728"/>
            <a:chExt cx="4282" cy="1602"/>
          </a:xfrm>
        </p:grpSpPr>
        <p:graphicFrame>
          <p:nvGraphicFramePr>
            <p:cNvPr id="3" name="Object 13"/>
            <p:cNvGraphicFramePr>
              <a:graphicFrameLocks noChangeAspect="1"/>
            </p:cNvGraphicFramePr>
            <p:nvPr/>
          </p:nvGraphicFramePr>
          <p:xfrm>
            <a:off x="1771" y="2728"/>
            <a:ext cx="2511" cy="1602"/>
          </p:xfrm>
          <a:graphic>
            <a:graphicData uri="http://schemas.openxmlformats.org/presentationml/2006/ole">
              <mc:AlternateContent xmlns:mc="http://schemas.openxmlformats.org/markup-compatibility/2006">
                <mc:Choice xmlns:v="urn:schemas-microsoft-com:vml" Requires="v">
                  <p:oleObj spid="_x0000_s1741851" name="Mathcad" r:id="rId3" imgW="4438800" imgH="2819520" progId="Mathcad">
                    <p:embed/>
                  </p:oleObj>
                </mc:Choice>
                <mc:Fallback>
                  <p:oleObj name="Mathcad" r:id="rId3" imgW="4438800" imgH="2819520" progId="Mathca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 y="2728"/>
                          <a:ext cx="2511" cy="16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14"/>
            <p:cNvSpPr txBox="1">
              <a:spLocks noChangeArrowheads="1"/>
            </p:cNvSpPr>
            <p:nvPr/>
          </p:nvSpPr>
          <p:spPr bwMode="auto">
            <a:xfrm>
              <a:off x="0" y="2778"/>
              <a:ext cx="1693" cy="865"/>
            </a:xfrm>
            <a:prstGeom prst="rect">
              <a:avLst/>
            </a:prstGeom>
            <a:noFill/>
            <a:ln w="12700">
              <a:noFill/>
              <a:miter lim="800000"/>
              <a:headEnd type="none" w="lg" len="med"/>
              <a:tailEnd type="none" w="lg" len="med"/>
            </a:ln>
            <a:effectLst/>
          </p:spPr>
          <p:txBody>
            <a:bodyPr>
              <a:spAutoFit/>
            </a:bodyPr>
            <a:lstStyle/>
            <a:p>
              <a:r>
                <a:rPr lang="en-US" dirty="0"/>
                <a:t>Case 2, h</a:t>
              </a:r>
              <a:r>
                <a:rPr lang="en-US" baseline="-25000" dirty="0"/>
                <a:t>0</a:t>
              </a:r>
              <a:r>
                <a:rPr lang="en-US" dirty="0"/>
                <a:t>=1 m, </a:t>
              </a:r>
              <a:r>
                <a:rPr lang="en-US" dirty="0" err="1"/>
                <a:t>h</a:t>
              </a:r>
              <a:r>
                <a:rPr lang="en-US" baseline="-25000" dirty="0" err="1"/>
                <a:t>tank</a:t>
              </a:r>
              <a:r>
                <a:rPr lang="en-US" dirty="0"/>
                <a:t> = 1 m, </a:t>
              </a:r>
              <a:r>
                <a:rPr lang="en-US" dirty="0" err="1"/>
                <a:t>t</a:t>
              </a:r>
              <a:r>
                <a:rPr lang="en-US" baseline="-25000" dirty="0" err="1"/>
                <a:t>design</a:t>
              </a:r>
              <a:r>
                <a:rPr lang="en-US" dirty="0"/>
                <a:t>=4 days</a:t>
              </a:r>
            </a:p>
          </p:txBody>
        </p:sp>
      </p:grpSp>
      <p:sp>
        <p:nvSpPr>
          <p:cNvPr id="6" name="Title 5"/>
          <p:cNvSpPr>
            <a:spLocks noGrp="1"/>
          </p:cNvSpPr>
          <p:nvPr>
            <p:ph type="title"/>
          </p:nvPr>
        </p:nvSpPr>
        <p:spPr/>
        <p:txBody>
          <a:bodyPr/>
          <a:lstStyle/>
          <a:p>
            <a:r>
              <a:rPr lang="en-US" dirty="0"/>
              <a:t>Hole in a bucket (tank drain)</a:t>
            </a:r>
          </a:p>
        </p:txBody>
      </p:sp>
    </p:spTree>
    <p:extLst>
      <p:ext uri="{BB962C8B-B14F-4D97-AF65-F5344CB8AC3E}">
        <p14:creationId xmlns:p14="http://schemas.microsoft.com/office/powerpoint/2010/main" val="33293255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if raw water temperature drops in a WTP?</a:t>
            </a:r>
          </a:p>
        </p:txBody>
      </p:sp>
      <p:sp>
        <p:nvSpPr>
          <p:cNvPr id="3" name="Content Placeholder 2"/>
          <p:cNvSpPr>
            <a:spLocks noGrp="1"/>
          </p:cNvSpPr>
          <p:nvPr>
            <p:ph idx="1"/>
          </p:nvPr>
        </p:nvSpPr>
        <p:spPr/>
        <p:txBody>
          <a:bodyPr/>
          <a:lstStyle/>
          <a:p>
            <a:r>
              <a:rPr lang="en-US" dirty="0"/>
              <a:t>Flow measurement</a:t>
            </a:r>
          </a:p>
          <a:p>
            <a:r>
              <a:rPr lang="en-US" dirty="0"/>
              <a:t>Chemical feed (air temperature?)</a:t>
            </a:r>
          </a:p>
          <a:p>
            <a:r>
              <a:rPr lang="en-US" dirty="0"/>
              <a:t>Rapid mix</a:t>
            </a:r>
          </a:p>
          <a:p>
            <a:r>
              <a:rPr lang="en-US" dirty="0"/>
              <a:t>Flocculation</a:t>
            </a:r>
          </a:p>
          <a:p>
            <a:pPr lvl="1"/>
            <a:r>
              <a:rPr lang="en-US" dirty="0"/>
              <a:t>Head loss through flocculator</a:t>
            </a:r>
          </a:p>
          <a:p>
            <a:pPr lvl="1"/>
            <a:r>
              <a:rPr lang="en-US" dirty="0"/>
              <a:t>Fluid deformation (</a:t>
            </a:r>
            <a:r>
              <a:rPr lang="en-US" dirty="0" err="1"/>
              <a:t>G</a:t>
            </a:r>
            <a:r>
              <a:rPr lang="en-US" dirty="0" err="1">
                <a:latin typeface="Symbol" pitchFamily="18" charset="2"/>
              </a:rPr>
              <a:t>q</a:t>
            </a:r>
            <a:r>
              <a:rPr lang="en-US" dirty="0"/>
              <a:t>)</a:t>
            </a:r>
          </a:p>
          <a:p>
            <a:r>
              <a:rPr lang="en-US" dirty="0"/>
              <a:t>Sedimentation – prelim 2!</a:t>
            </a:r>
          </a:p>
        </p:txBody>
      </p:sp>
    </p:spTree>
    <p:extLst>
      <p:ext uri="{BB962C8B-B14F-4D97-AF65-F5344CB8AC3E}">
        <p14:creationId xmlns:p14="http://schemas.microsoft.com/office/powerpoint/2010/main" val="3047557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679949" y="2886074"/>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685506" y="727185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18239"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219200" y="3140075"/>
            <a:ext cx="3533775"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66" name="Group 265"/>
          <p:cNvGrpSpPr/>
          <p:nvPr/>
        </p:nvGrpSpPr>
        <p:grpSpPr>
          <a:xfrm>
            <a:off x="1295400" y="1988820"/>
            <a:ext cx="400050" cy="1154430"/>
            <a:chOff x="6858000" y="1988820"/>
            <a:chExt cx="400050" cy="1154430"/>
          </a:xfrm>
        </p:grpSpPr>
        <p:sp>
          <p:nvSpPr>
            <p:cNvPr id="13392" name="Line 198"/>
            <p:cNvSpPr>
              <a:spLocks noChangeShapeType="1"/>
            </p:cNvSpPr>
            <p:nvPr/>
          </p:nvSpPr>
          <p:spPr bwMode="auto">
            <a:xfrm flipH="1">
              <a:off x="7048500" y="1988820"/>
              <a:ext cx="0" cy="1154430"/>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5400000">
              <a:off x="6873081" y="2354422"/>
              <a:ext cx="369887" cy="400050"/>
            </a:xfrm>
            <a:prstGeom prst="rect">
              <a:avLst/>
            </a:prstGeom>
            <a:solidFill>
              <a:schemeClr val="bg1"/>
            </a:solidFill>
            <a:ln w="12700">
              <a:noFill/>
              <a:miter lim="800000"/>
              <a:headEnd type="none" w="lg" len="med"/>
              <a:tailEnd type="none" w="lg" len="med"/>
            </a:ln>
          </p:spPr>
          <p:txBody>
            <a:bodyPr wrap="none">
              <a:noAutofit/>
            </a:bodyPr>
            <a:lstStyle/>
            <a:p>
              <a:r>
                <a:rPr lang="en-US" sz="2000" b="1">
                  <a:solidFill>
                    <a:srgbClr val="000000"/>
                  </a:solidFill>
                </a:rPr>
                <a:t>H</a:t>
              </a:r>
            </a:p>
          </p:txBody>
        </p:sp>
      </p:gr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215"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2"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3"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4"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5"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255"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0"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2"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931054" y="6788037"/>
            <a:ext cx="2223829" cy="1141794"/>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10391"/>
              <a:gd name="connsiteY0" fmla="*/ 9224263 h 10900323"/>
              <a:gd name="connsiteX1" fmla="*/ 5010391 w 5010391"/>
              <a:gd name="connsiteY1" fmla="*/ 207266 h 10900323"/>
            </a:gdLst>
            <a:ahLst/>
            <a:cxnLst>
              <a:cxn ang="0">
                <a:pos x="connsiteX0" y="connsiteY0"/>
              </a:cxn>
              <a:cxn ang="0">
                <a:pos x="connsiteX1" y="connsiteY1"/>
              </a:cxn>
            </a:cxnLst>
            <a:rect l="l" t="t" r="r" b="b"/>
            <a:pathLst>
              <a:path w="5010391" h="10900323">
                <a:moveTo>
                  <a:pt x="0" y="9224263"/>
                </a:moveTo>
                <a:cubicBezTo>
                  <a:pt x="28543" y="10900323"/>
                  <a:pt x="3240113" y="2"/>
                  <a:pt x="5010391" y="207266"/>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90" name="TextBox 189"/>
          <p:cNvSpPr txBox="1"/>
          <p:nvPr/>
        </p:nvSpPr>
        <p:spPr>
          <a:xfrm>
            <a:off x="1218903" y="3760718"/>
            <a:ext cx="2205990" cy="1815882"/>
          </a:xfrm>
          <a:prstGeom prst="rect">
            <a:avLst/>
          </a:prstGeom>
          <a:noFill/>
        </p:spPr>
        <p:txBody>
          <a:bodyPr wrap="square" rtlCol="0">
            <a:spAutoFit/>
          </a:bodyPr>
          <a:lstStyle/>
          <a:p>
            <a:r>
              <a:rPr lang="en-US" dirty="0">
                <a:solidFill>
                  <a:srgbClr val="000000"/>
                </a:solidFill>
              </a:rPr>
              <a:t>Open channel supercritical flow</a:t>
            </a:r>
          </a:p>
          <a:p>
            <a:r>
              <a:rPr lang="en-US" dirty="0">
                <a:solidFill>
                  <a:srgbClr val="000000"/>
                </a:solidFill>
              </a:rPr>
              <a:t>Drop tube</a:t>
            </a:r>
          </a:p>
        </p:txBody>
      </p:sp>
      <p:cxnSp>
        <p:nvCxnSpPr>
          <p:cNvPr id="200" name="Straight Arrow Connector 199"/>
          <p:cNvCxnSpPr/>
          <p:nvPr/>
        </p:nvCxnSpPr>
        <p:spPr bwMode="auto">
          <a:xfrm flipV="1">
            <a:off x="3162300" y="4229101"/>
            <a:ext cx="1524000" cy="247649"/>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97" name="Group 196"/>
          <p:cNvGrpSpPr/>
          <p:nvPr/>
        </p:nvGrpSpPr>
        <p:grpSpPr>
          <a:xfrm>
            <a:off x="6158333" y="3280412"/>
            <a:ext cx="3253086"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267"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grpSp>
        <p:nvGrpSpPr>
          <p:cNvPr id="273" name="Group 272"/>
          <p:cNvGrpSpPr/>
          <p:nvPr/>
        </p:nvGrpSpPr>
        <p:grpSpPr>
          <a:xfrm>
            <a:off x="4090416" y="3002541"/>
            <a:ext cx="613258" cy="3603762"/>
            <a:chOff x="4090416" y="3002541"/>
            <a:chExt cx="613258" cy="3603762"/>
          </a:xfrm>
        </p:grpSpPr>
        <p:sp>
          <p:nvSpPr>
            <p:cNvPr id="263" name="Freeform 262"/>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65" name="Freeform 264"/>
          <p:cNvSpPr/>
          <p:nvPr/>
        </p:nvSpPr>
        <p:spPr bwMode="auto">
          <a:xfrm>
            <a:off x="4686300" y="3152775"/>
            <a:ext cx="209550" cy="410527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3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23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242"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74"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78" name="TextBox 277"/>
          <p:cNvSpPr txBox="1"/>
          <p:nvPr/>
        </p:nvSpPr>
        <p:spPr>
          <a:xfrm>
            <a:off x="1161753" y="5619750"/>
            <a:ext cx="2205990" cy="523220"/>
          </a:xfrm>
          <a:prstGeom prst="rect">
            <a:avLst/>
          </a:prstGeom>
          <a:noFill/>
        </p:spPr>
        <p:txBody>
          <a:bodyPr wrap="square" rtlCol="0">
            <a:spAutoFit/>
          </a:bodyPr>
          <a:lstStyle/>
          <a:p>
            <a:r>
              <a:rPr lang="en-US" dirty="0">
                <a:solidFill>
                  <a:srgbClr val="000000"/>
                </a:solidFill>
              </a:rPr>
              <a:t>Dosing tubes</a:t>
            </a:r>
          </a:p>
        </p:txBody>
      </p:sp>
      <p:sp>
        <p:nvSpPr>
          <p:cNvPr id="279" name="TextBox 278"/>
          <p:cNvSpPr txBox="1"/>
          <p:nvPr/>
        </p:nvSpPr>
        <p:spPr>
          <a:xfrm>
            <a:off x="1957049" y="218828"/>
            <a:ext cx="1981497" cy="590549"/>
          </a:xfrm>
          <a:prstGeom prst="rect">
            <a:avLst/>
          </a:prstGeom>
          <a:noFill/>
        </p:spPr>
        <p:txBody>
          <a:bodyPr wrap="square" rtlCol="0">
            <a:noAutofit/>
          </a:bodyPr>
          <a:lstStyle/>
          <a:p>
            <a:r>
              <a:rPr lang="en-US" dirty="0">
                <a:solidFill>
                  <a:srgbClr val="000000"/>
                </a:solidFill>
              </a:rPr>
              <a:t>Stock Tank of coagulant</a:t>
            </a:r>
          </a:p>
        </p:txBody>
      </p:sp>
      <p:sp>
        <p:nvSpPr>
          <p:cNvPr id="280" name="TextBox 279"/>
          <p:cNvSpPr txBox="1"/>
          <p:nvPr/>
        </p:nvSpPr>
        <p:spPr>
          <a:xfrm rot="19251893">
            <a:off x="6133803" y="685802"/>
            <a:ext cx="1181397" cy="523220"/>
          </a:xfrm>
          <a:prstGeom prst="rect">
            <a:avLst/>
          </a:prstGeom>
          <a:noFill/>
        </p:spPr>
        <p:txBody>
          <a:bodyPr wrap="square" rtlCol="0">
            <a:spAutoFit/>
          </a:bodyPr>
          <a:lstStyle/>
          <a:p>
            <a:r>
              <a:rPr lang="en-US" dirty="0">
                <a:solidFill>
                  <a:srgbClr val="000000"/>
                </a:solidFill>
              </a:rPr>
              <a:t>Lever</a:t>
            </a:r>
          </a:p>
        </p:txBody>
      </p:sp>
      <p:sp>
        <p:nvSpPr>
          <p:cNvPr id="281" name="TextBox 280"/>
          <p:cNvSpPr txBox="1"/>
          <p:nvPr/>
        </p:nvSpPr>
        <p:spPr>
          <a:xfrm>
            <a:off x="6724353" y="3486151"/>
            <a:ext cx="857547" cy="369332"/>
          </a:xfrm>
          <a:prstGeom prst="rect">
            <a:avLst/>
          </a:prstGeom>
          <a:noFill/>
        </p:spPr>
        <p:txBody>
          <a:bodyPr wrap="square" rtlCol="0">
            <a:spAutoFit/>
          </a:bodyPr>
          <a:lstStyle/>
          <a:p>
            <a:r>
              <a:rPr lang="en-US" sz="1800" dirty="0">
                <a:solidFill>
                  <a:srgbClr val="000000"/>
                </a:solidFill>
              </a:rPr>
              <a:t>LFOM</a:t>
            </a:r>
          </a:p>
        </p:txBody>
      </p:sp>
      <p:sp>
        <p:nvSpPr>
          <p:cNvPr id="282" name="TextBox 281"/>
          <p:cNvSpPr txBox="1"/>
          <p:nvPr/>
        </p:nvSpPr>
        <p:spPr>
          <a:xfrm>
            <a:off x="7886403" y="4152901"/>
            <a:ext cx="857547" cy="369332"/>
          </a:xfrm>
          <a:prstGeom prst="rect">
            <a:avLst/>
          </a:prstGeom>
          <a:noFill/>
        </p:spPr>
        <p:txBody>
          <a:bodyPr wrap="square" rtlCol="0">
            <a:spAutoFit/>
          </a:bodyPr>
          <a:lstStyle/>
          <a:p>
            <a:r>
              <a:rPr lang="en-US" sz="1800" dirty="0">
                <a:solidFill>
                  <a:srgbClr val="000000"/>
                </a:solidFill>
              </a:rPr>
              <a:t>Float</a:t>
            </a:r>
          </a:p>
        </p:txBody>
      </p:sp>
      <p:sp>
        <p:nvSpPr>
          <p:cNvPr id="283" name="TextBox 282"/>
          <p:cNvSpPr txBox="1"/>
          <p:nvPr/>
        </p:nvSpPr>
        <p:spPr>
          <a:xfrm>
            <a:off x="0" y="304801"/>
            <a:ext cx="1695450" cy="954107"/>
          </a:xfrm>
          <a:prstGeom prst="rect">
            <a:avLst/>
          </a:prstGeom>
          <a:noFill/>
        </p:spPr>
        <p:txBody>
          <a:bodyPr wrap="square" rtlCol="0">
            <a:spAutoFit/>
          </a:bodyPr>
          <a:lstStyle/>
          <a:p>
            <a:r>
              <a:rPr lang="en-US" dirty="0">
                <a:solidFill>
                  <a:srgbClr val="000000"/>
                </a:solidFill>
              </a:rPr>
              <a:t>Constant head tank</a:t>
            </a:r>
          </a:p>
        </p:txBody>
      </p:sp>
      <p:cxnSp>
        <p:nvCxnSpPr>
          <p:cNvPr id="284" name="Straight Arrow Connector 283"/>
          <p:cNvCxnSpPr>
            <a:endCxn id="201" idx="1"/>
          </p:cNvCxnSpPr>
          <p:nvPr/>
        </p:nvCxnSpPr>
        <p:spPr bwMode="auto">
          <a:xfrm flipH="1">
            <a:off x="721606" y="1200150"/>
            <a:ext cx="97544" cy="304047"/>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87" name="TextBox 286"/>
          <p:cNvSpPr txBox="1"/>
          <p:nvPr/>
        </p:nvSpPr>
        <p:spPr>
          <a:xfrm>
            <a:off x="781050" y="3257551"/>
            <a:ext cx="2038350" cy="523220"/>
          </a:xfrm>
          <a:prstGeom prst="rect">
            <a:avLst/>
          </a:prstGeom>
          <a:noFill/>
        </p:spPr>
        <p:txBody>
          <a:bodyPr wrap="square" rtlCol="0">
            <a:spAutoFit/>
          </a:bodyPr>
          <a:lstStyle/>
          <a:p>
            <a:r>
              <a:rPr lang="en-US" dirty="0">
                <a:solidFill>
                  <a:srgbClr val="000000"/>
                </a:solidFill>
              </a:rPr>
              <a:t>Float valve</a:t>
            </a:r>
          </a:p>
        </p:txBody>
      </p:sp>
      <p:cxnSp>
        <p:nvCxnSpPr>
          <p:cNvPr id="288" name="Straight Arrow Connector 287"/>
          <p:cNvCxnSpPr>
            <a:stCxn id="287" idx="1"/>
          </p:cNvCxnSpPr>
          <p:nvPr/>
        </p:nvCxnSpPr>
        <p:spPr bwMode="auto">
          <a:xfrm flipH="1" flipV="1">
            <a:off x="685800" y="1847850"/>
            <a:ext cx="95250" cy="1671311"/>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93" name="Straight Arrow Connector 292"/>
          <p:cNvCxnSpPr/>
          <p:nvPr/>
        </p:nvCxnSpPr>
        <p:spPr bwMode="auto">
          <a:xfrm flipV="1">
            <a:off x="2819400" y="5029200"/>
            <a:ext cx="1866900" cy="285750"/>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96" name="TextBox 295"/>
          <p:cNvSpPr txBox="1"/>
          <p:nvPr/>
        </p:nvSpPr>
        <p:spPr>
          <a:xfrm rot="19251893">
            <a:off x="3536216" y="1922552"/>
            <a:ext cx="1181397" cy="523220"/>
          </a:xfrm>
          <a:prstGeom prst="rect">
            <a:avLst/>
          </a:prstGeom>
          <a:noFill/>
        </p:spPr>
        <p:txBody>
          <a:bodyPr wrap="square" rtlCol="0">
            <a:spAutoFit/>
          </a:bodyPr>
          <a:lstStyle/>
          <a:p>
            <a:r>
              <a:rPr lang="en-US" dirty="0">
                <a:solidFill>
                  <a:srgbClr val="000000"/>
                </a:solidFill>
              </a:rPr>
              <a:t>Slider</a:t>
            </a:r>
          </a:p>
        </p:txBody>
      </p:sp>
      <p:sp>
        <p:nvSpPr>
          <p:cNvPr id="297" name="Rectangle 296"/>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98" name="TextBox 297"/>
          <p:cNvSpPr txBox="1"/>
          <p:nvPr/>
        </p:nvSpPr>
        <p:spPr>
          <a:xfrm>
            <a:off x="1098142" y="6334780"/>
            <a:ext cx="2145990" cy="523220"/>
          </a:xfrm>
          <a:prstGeom prst="rect">
            <a:avLst/>
          </a:prstGeom>
          <a:noFill/>
        </p:spPr>
        <p:txBody>
          <a:bodyPr wrap="square" rtlCol="0">
            <a:spAutoFit/>
          </a:bodyPr>
          <a:lstStyle/>
          <a:p>
            <a:r>
              <a:rPr lang="en-US" dirty="0">
                <a:solidFill>
                  <a:srgbClr val="000000"/>
                </a:solidFill>
              </a:rPr>
              <a:t>Purge valves</a:t>
            </a:r>
          </a:p>
        </p:txBody>
      </p:sp>
      <p:cxnSp>
        <p:nvCxnSpPr>
          <p:cNvPr id="299" name="Straight Arrow Connector 298"/>
          <p:cNvCxnSpPr>
            <a:stCxn id="298" idx="3"/>
            <a:endCxn id="269" idx="2"/>
          </p:cNvCxnSpPr>
          <p:nvPr/>
        </p:nvCxnSpPr>
        <p:spPr bwMode="auto">
          <a:xfrm>
            <a:off x="3244132" y="6596390"/>
            <a:ext cx="974544" cy="12646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304" name="Straight Arrow Connector 303"/>
          <p:cNvCxnSpPr>
            <a:stCxn id="298" idx="1"/>
            <a:endCxn id="268" idx="2"/>
          </p:cNvCxnSpPr>
          <p:nvPr/>
        </p:nvCxnSpPr>
        <p:spPr bwMode="auto">
          <a:xfrm flipH="1">
            <a:off x="496199" y="6596390"/>
            <a:ext cx="601943" cy="58888"/>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307" name="Straight Arrow Connector 306"/>
          <p:cNvCxnSpPr>
            <a:stCxn id="296" idx="2"/>
            <a:endCxn id="198" idx="0"/>
          </p:cNvCxnSpPr>
          <p:nvPr/>
        </p:nvCxnSpPr>
        <p:spPr bwMode="auto">
          <a:xfrm>
            <a:off x="4292030" y="2387082"/>
            <a:ext cx="483287" cy="303679"/>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31" name="Rectangle 230"/>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13883908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5318273" y="2368514"/>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5323830" y="673524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44118"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354348" y="2674249"/>
            <a:ext cx="4019730"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sp>
        <p:nvSpPr>
          <p:cNvPr id="13392" name="Line 198"/>
          <p:cNvSpPr>
            <a:spLocks noChangeShapeType="1"/>
          </p:cNvSpPr>
          <p:nvPr/>
        </p:nvSpPr>
        <p:spPr bwMode="auto">
          <a:xfrm flipH="1">
            <a:off x="1485900" y="1988820"/>
            <a:ext cx="0" cy="685369"/>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16200000">
            <a:off x="1341244" y="2155841"/>
            <a:ext cx="295073" cy="400110"/>
          </a:xfrm>
          <a:prstGeom prst="rect">
            <a:avLst/>
          </a:prstGeom>
          <a:solidFill>
            <a:schemeClr val="bg1"/>
          </a:solidFill>
          <a:ln w="12700">
            <a:noFill/>
            <a:miter lim="800000"/>
            <a:headEnd type="none" w="lg" len="med"/>
            <a:tailEnd type="none" w="lg" len="med"/>
          </a:ln>
        </p:spPr>
        <p:txBody>
          <a:bodyPr wrap="square">
            <a:noAutofit/>
          </a:bodyPr>
          <a:lstStyle/>
          <a:p>
            <a:r>
              <a:rPr lang="en-US" sz="2000" b="1" dirty="0">
                <a:solidFill>
                  <a:srgbClr val="000000"/>
                </a:solidFill>
              </a:rPr>
              <a:t>H</a:t>
            </a:r>
          </a:p>
        </p:txBody>
      </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3166791" y="2094509"/>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3492228" y="2021484"/>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5538518" y="6495237"/>
            <a:ext cx="1616365" cy="962299"/>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15291"/>
              <a:gd name="connsiteY0" fmla="*/ 1321478 h 2997539"/>
              <a:gd name="connsiteX1" fmla="*/ 5015291 w 5015291"/>
              <a:gd name="connsiteY1" fmla="*/ 207263 h 2997539"/>
              <a:gd name="connsiteX0" fmla="*/ 0 w 5015291"/>
              <a:gd name="connsiteY0" fmla="*/ 1321480 h 1654591"/>
              <a:gd name="connsiteX1" fmla="*/ 5015291 w 5015291"/>
              <a:gd name="connsiteY1" fmla="*/ 207265 h 1654591"/>
            </a:gdLst>
            <a:ahLst/>
            <a:cxnLst>
              <a:cxn ang="0">
                <a:pos x="connsiteX0" y="connsiteY0"/>
              </a:cxn>
              <a:cxn ang="0">
                <a:pos x="connsiteX1" y="connsiteY1"/>
              </a:cxn>
            </a:cxnLst>
            <a:rect l="l" t="t" r="r" b="b"/>
            <a:pathLst>
              <a:path w="5015291" h="1654591">
                <a:moveTo>
                  <a:pt x="0" y="1321480"/>
                </a:moveTo>
                <a:cubicBezTo>
                  <a:pt x="2215566" y="1654592"/>
                  <a:pt x="3245013" y="1"/>
                  <a:pt x="5015291" y="207265"/>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3" y="3280412"/>
            <a:ext cx="3287592"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080295" y="2510287"/>
            <a:ext cx="1259455" cy="4166558"/>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593995 w 601311"/>
              <a:gd name="connsiteY0" fmla="*/ 84474 h 3603762"/>
              <a:gd name="connsiteX1" fmla="*/ 86563 w 601311"/>
              <a:gd name="connsiteY1" fmla="*/ 1226960 h 3603762"/>
              <a:gd name="connsiteX2" fmla="*/ 74616 w 601311"/>
              <a:gd name="connsiteY2" fmla="*/ 3603086 h 3603762"/>
              <a:gd name="connsiteX3" fmla="*/ 147768 w 601311"/>
              <a:gd name="connsiteY3" fmla="*/ 3588455 h 3603762"/>
              <a:gd name="connsiteX4" fmla="*/ 147768 w 601311"/>
              <a:gd name="connsiteY4" fmla="*/ 1174440 h 3603762"/>
              <a:gd name="connsiteX5" fmla="*/ 601311 w 601311"/>
              <a:gd name="connsiteY5" fmla="*/ 164942 h 3603762"/>
              <a:gd name="connsiteX6" fmla="*/ 593995 w 601311"/>
              <a:gd name="connsiteY6" fmla="*/ 84474 h 3603762"/>
              <a:gd name="connsiteX0" fmla="*/ 574084 w 581400"/>
              <a:gd name="connsiteY0" fmla="*/ 84474 h 3603762"/>
              <a:gd name="connsiteX1" fmla="*/ 66652 w 581400"/>
              <a:gd name="connsiteY1" fmla="*/ 1226960 h 3603762"/>
              <a:gd name="connsiteX2" fmla="*/ 54705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19893 w 581400"/>
              <a:gd name="connsiteY4" fmla="*/ 1152056 h 3603762"/>
              <a:gd name="connsiteX5" fmla="*/ 581400 w 581400"/>
              <a:gd name="connsiteY5" fmla="*/ 164942 h 3603762"/>
              <a:gd name="connsiteX6" fmla="*/ 574084 w 581400"/>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400" h="3603762">
                <a:moveTo>
                  <a:pt x="574084" y="84474"/>
                </a:moveTo>
                <a:cubicBezTo>
                  <a:pt x="232805" y="195964"/>
                  <a:pt x="153215" y="640525"/>
                  <a:pt x="66652" y="1226960"/>
                </a:cubicBezTo>
                <a:cubicBezTo>
                  <a:pt x="0" y="1820857"/>
                  <a:pt x="66407" y="3198312"/>
                  <a:pt x="78599" y="3603086"/>
                </a:cubicBezTo>
                <a:cubicBezTo>
                  <a:pt x="136059" y="3591400"/>
                  <a:pt x="101734" y="3603762"/>
                  <a:pt x="127857" y="3588455"/>
                </a:cubicBezTo>
                <a:cubicBezTo>
                  <a:pt x="101122" y="3177731"/>
                  <a:pt x="44303" y="1722641"/>
                  <a:pt x="119893" y="1152056"/>
                </a:cubicBezTo>
                <a:cubicBezTo>
                  <a:pt x="195483" y="581471"/>
                  <a:pt x="341109" y="198609"/>
                  <a:pt x="581400" y="164942"/>
                </a:cubicBezTo>
                <a:cubicBezTo>
                  <a:pt x="568194" y="0"/>
                  <a:pt x="580385" y="126893"/>
                  <a:pt x="574084"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52169" y="2661958"/>
            <a:ext cx="1186424" cy="4008554"/>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5324625" y="2692365"/>
            <a:ext cx="180826" cy="422278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2244525" cy="523220"/>
          </a:xfrm>
          <a:prstGeom prst="rect">
            <a:avLst/>
          </a:prstGeom>
          <a:noFill/>
        </p:spPr>
        <p:txBody>
          <a:bodyPr wrap="none" rtlCol="0">
            <a:noAutofit/>
          </a:bodyPr>
          <a:lstStyle/>
          <a:p>
            <a:r>
              <a:rPr lang="en-US" dirty="0">
                <a:solidFill>
                  <a:srgbClr val="000000"/>
                </a:solidFill>
              </a:rPr>
              <a:t>Decrease dose</a:t>
            </a:r>
          </a:p>
        </p:txBody>
      </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3" name="Rectangle 212"/>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21747710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 name="TextBox 214"/>
          <p:cNvSpPr txBox="1"/>
          <p:nvPr/>
        </p:nvSpPr>
        <p:spPr>
          <a:xfrm>
            <a:off x="4554747" y="276046"/>
            <a:ext cx="2125903" cy="523220"/>
          </a:xfrm>
          <a:prstGeom prst="rect">
            <a:avLst/>
          </a:prstGeom>
          <a:noFill/>
        </p:spPr>
        <p:txBody>
          <a:bodyPr wrap="none" rtlCol="0">
            <a:noAutofit/>
          </a:bodyPr>
          <a:lstStyle/>
          <a:p>
            <a:r>
              <a:rPr lang="en-US" dirty="0">
                <a:solidFill>
                  <a:srgbClr val="000000"/>
                </a:solidFill>
              </a:rPr>
              <a:t>Increase dose</a:t>
            </a:r>
          </a:p>
        </p:txBody>
      </p:sp>
      <p:grpSp>
        <p:nvGrpSpPr>
          <p:cNvPr id="221" name="Group 220"/>
          <p:cNvGrpSpPr/>
          <p:nvPr/>
        </p:nvGrpSpPr>
        <p:grpSpPr>
          <a:xfrm>
            <a:off x="238155" y="-438150"/>
            <a:ext cx="9199142" cy="9150463"/>
            <a:chOff x="238155" y="-438150"/>
            <a:chExt cx="9199142" cy="9150463"/>
          </a:xfrm>
        </p:grpSpPr>
        <p:sp>
          <p:nvSpPr>
            <p:cNvPr id="13401" name="Rectangle 194"/>
            <p:cNvSpPr>
              <a:spLocks noChangeArrowheads="1"/>
            </p:cNvSpPr>
            <p:nvPr/>
          </p:nvSpPr>
          <p:spPr bwMode="auto">
            <a:xfrm>
              <a:off x="3622935" y="3783697"/>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685506" y="729090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87250"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062848" y="4082333"/>
              <a:ext cx="3533775"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 name="Group 265"/>
            <p:cNvGrpSpPr/>
            <p:nvPr/>
          </p:nvGrpSpPr>
          <p:grpSpPr>
            <a:xfrm>
              <a:off x="1295400" y="1988819"/>
              <a:ext cx="400050" cy="2093513"/>
              <a:chOff x="6858000" y="1988819"/>
              <a:chExt cx="400050" cy="2093513"/>
            </a:xfrm>
          </p:grpSpPr>
          <p:sp>
            <p:nvSpPr>
              <p:cNvPr id="13392" name="Line 198"/>
              <p:cNvSpPr>
                <a:spLocks noChangeShapeType="1"/>
              </p:cNvSpPr>
              <p:nvPr/>
            </p:nvSpPr>
            <p:spPr bwMode="auto">
              <a:xfrm flipH="1">
                <a:off x="7029450" y="1988819"/>
                <a:ext cx="19050" cy="2093513"/>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5400000">
                <a:off x="6873081" y="2354422"/>
                <a:ext cx="369887" cy="400050"/>
              </a:xfrm>
              <a:prstGeom prst="rect">
                <a:avLst/>
              </a:prstGeom>
              <a:solidFill>
                <a:schemeClr val="bg1"/>
              </a:solidFill>
              <a:ln w="12700">
                <a:noFill/>
                <a:miter lim="800000"/>
                <a:headEnd type="none" w="lg" len="med"/>
                <a:tailEnd type="none" w="lg" len="med"/>
              </a:ln>
            </p:spPr>
            <p:txBody>
              <a:bodyPr wrap="none">
                <a:noAutofit/>
              </a:bodyPr>
              <a:lstStyle/>
              <a:p>
                <a:r>
                  <a:rPr lang="en-US" sz="2000" b="1">
                    <a:solidFill>
                      <a:srgbClr val="000000"/>
                    </a:solidFill>
                  </a:rPr>
                  <a:t>H</a:t>
                </a:r>
              </a:p>
            </p:txBody>
          </p:sp>
        </p:gr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216835"/>
              <a:chOff x="881063" y="1573213"/>
              <a:chExt cx="3281362" cy="2216835"/>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1436949" y="3561448"/>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1762386" y="3488423"/>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912004" y="6788037"/>
              <a:ext cx="2242879" cy="1027494"/>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53312"/>
                <a:gd name="connsiteY0" fmla="*/ 8133079 h 9809140"/>
                <a:gd name="connsiteX1" fmla="*/ 5053312 w 5053312"/>
                <a:gd name="connsiteY1" fmla="*/ 207266 h 9809140"/>
              </a:gdLst>
              <a:ahLst/>
              <a:cxnLst>
                <a:cxn ang="0">
                  <a:pos x="connsiteX0" y="connsiteY0"/>
                </a:cxn>
                <a:cxn ang="0">
                  <a:pos x="connsiteX1" y="connsiteY1"/>
                </a:cxn>
              </a:cxnLst>
              <a:rect l="l" t="t" r="r" b="b"/>
              <a:pathLst>
                <a:path w="5053312" h="9809140">
                  <a:moveTo>
                    <a:pt x="0" y="8133079"/>
                  </a:moveTo>
                  <a:cubicBezTo>
                    <a:pt x="28543" y="9809139"/>
                    <a:pt x="3283034" y="2"/>
                    <a:pt x="5053312" y="207266"/>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278965"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flipH="1">
              <a:off x="3737245" y="4046219"/>
              <a:ext cx="606425" cy="2560083"/>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3648710" y="4194977"/>
              <a:ext cx="190500" cy="416242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8" name="Rectangle 217"/>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grpSp>
    </p:spTree>
    <p:extLst>
      <p:ext uri="{BB962C8B-B14F-4D97-AF65-F5344CB8AC3E}">
        <p14:creationId xmlns:p14="http://schemas.microsoft.com/office/powerpoint/2010/main" val="42537184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369395" y="2316726"/>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364447" y="6701976"/>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5167223"/>
            <a:ext cx="3195876" cy="1209513"/>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680906" y="888477"/>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247687" y="2580830"/>
            <a:ext cx="311066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92" name="Line 198"/>
          <p:cNvSpPr>
            <a:spLocks noChangeShapeType="1"/>
          </p:cNvSpPr>
          <p:nvPr/>
        </p:nvSpPr>
        <p:spPr bwMode="auto">
          <a:xfrm flipH="1">
            <a:off x="1485900" y="1988820"/>
            <a:ext cx="0" cy="600556"/>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16200000">
            <a:off x="1318460" y="2096298"/>
            <a:ext cx="353928" cy="400050"/>
          </a:xfrm>
          <a:prstGeom prst="rect">
            <a:avLst/>
          </a:prstGeom>
          <a:solidFill>
            <a:schemeClr val="bg1"/>
          </a:solidFill>
          <a:ln w="12700">
            <a:noFill/>
            <a:miter lim="800000"/>
            <a:headEnd type="none" w="lg" len="med"/>
            <a:tailEnd type="none" w="lg" len="med"/>
          </a:ln>
        </p:spPr>
        <p:txBody>
          <a:bodyPr wrap="square">
            <a:noAutofit/>
          </a:bodyPr>
          <a:lstStyle/>
          <a:p>
            <a:r>
              <a:rPr lang="en-US" sz="2000" b="1" dirty="0">
                <a:solidFill>
                  <a:srgbClr val="000000"/>
                </a:solidFill>
              </a:rPr>
              <a:t>H</a:t>
            </a:r>
          </a:p>
        </p:txBody>
      </p:sp>
      <p:sp>
        <p:nvSpPr>
          <p:cNvPr id="13394" name="Rectangle 115"/>
          <p:cNvSpPr>
            <a:spLocks noChangeArrowheads="1"/>
          </p:cNvSpPr>
          <p:nvPr/>
        </p:nvSpPr>
        <p:spPr bwMode="auto">
          <a:xfrm>
            <a:off x="8269596" y="4977402"/>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16" name="Group 215"/>
          <p:cNvGrpSpPr/>
          <p:nvPr/>
        </p:nvGrpSpPr>
        <p:grpSpPr>
          <a:xfrm rot="1242137">
            <a:off x="2966139" y="-210466"/>
            <a:ext cx="5249862" cy="3746500"/>
            <a:chOff x="2957513" y="39688"/>
            <a:chExt cx="5249862" cy="3746500"/>
          </a:xfrm>
        </p:grpSpPr>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587642" y="6420851"/>
            <a:ext cx="2567242" cy="1389649"/>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4979332"/>
              <a:gd name="connsiteY0" fmla="*/ 849044 h 2525104"/>
              <a:gd name="connsiteX1" fmla="*/ 4979332 w 4979332"/>
              <a:gd name="connsiteY1" fmla="*/ 207264 h 2525104"/>
              <a:gd name="connsiteX0" fmla="*/ 0 w 4979332"/>
              <a:gd name="connsiteY0" fmla="*/ 849044 h 1431009"/>
              <a:gd name="connsiteX1" fmla="*/ 4979332 w 4979332"/>
              <a:gd name="connsiteY1" fmla="*/ 207264 h 1431009"/>
            </a:gdLst>
            <a:ahLst/>
            <a:cxnLst>
              <a:cxn ang="0">
                <a:pos x="connsiteX0" y="connsiteY0"/>
              </a:cxn>
              <a:cxn ang="0">
                <a:pos x="connsiteX1" y="connsiteY1"/>
              </a:cxn>
            </a:cxnLst>
            <a:rect l="l" t="t" r="r" b="b"/>
            <a:pathLst>
              <a:path w="4979332" h="1431009">
                <a:moveTo>
                  <a:pt x="0" y="849044"/>
                </a:moveTo>
                <a:cubicBezTo>
                  <a:pt x="2467157" y="1431009"/>
                  <a:pt x="3209054" y="0"/>
                  <a:pt x="4979332" y="207264"/>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322097"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2895600" y="297180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153410" y="276891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153256" y="2458046"/>
            <a:ext cx="228963" cy="4156804"/>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297052 w 613258"/>
              <a:gd name="connsiteY4" fmla="*/ 1181774 h 3603762"/>
              <a:gd name="connsiteX5" fmla="*/ 613258 w 613258"/>
              <a:gd name="connsiteY5" fmla="*/ 164942 h 3603762"/>
              <a:gd name="connsiteX6" fmla="*/ 605942 w 613258"/>
              <a:gd name="connsiteY6" fmla="*/ 84474 h 3603762"/>
              <a:gd name="connsiteX0" fmla="*/ 605942 w 613258"/>
              <a:gd name="connsiteY0" fmla="*/ 84474 h 3611096"/>
              <a:gd name="connsiteX1" fmla="*/ 86563 w 613258"/>
              <a:gd name="connsiteY1" fmla="*/ 1159809 h 3611096"/>
              <a:gd name="connsiteX2" fmla="*/ 86563 w 613258"/>
              <a:gd name="connsiteY2" fmla="*/ 3603086 h 3611096"/>
              <a:gd name="connsiteX3" fmla="*/ 297050 w 613258"/>
              <a:gd name="connsiteY3" fmla="*/ 3595789 h 3611096"/>
              <a:gd name="connsiteX4" fmla="*/ 297052 w 613258"/>
              <a:gd name="connsiteY4" fmla="*/ 1181774 h 3611096"/>
              <a:gd name="connsiteX5" fmla="*/ 613258 w 613258"/>
              <a:gd name="connsiteY5" fmla="*/ 164942 h 3611096"/>
              <a:gd name="connsiteX6" fmla="*/ 605942 w 613258"/>
              <a:gd name="connsiteY6" fmla="*/ 84474 h 3611096"/>
              <a:gd name="connsiteX0" fmla="*/ 605942 w 613258"/>
              <a:gd name="connsiteY0" fmla="*/ 40473 h 3567095"/>
              <a:gd name="connsiteX1" fmla="*/ 86563 w 613258"/>
              <a:gd name="connsiteY1" fmla="*/ 1115808 h 3567095"/>
              <a:gd name="connsiteX2" fmla="*/ 86563 w 613258"/>
              <a:gd name="connsiteY2" fmla="*/ 3559085 h 3567095"/>
              <a:gd name="connsiteX3" fmla="*/ 297050 w 613258"/>
              <a:gd name="connsiteY3" fmla="*/ 3551788 h 3567095"/>
              <a:gd name="connsiteX4" fmla="*/ 297052 w 613258"/>
              <a:gd name="connsiteY4" fmla="*/ 1137773 h 3567095"/>
              <a:gd name="connsiteX5" fmla="*/ 613258 w 613258"/>
              <a:gd name="connsiteY5" fmla="*/ 164942 h 3567095"/>
              <a:gd name="connsiteX6" fmla="*/ 605942 w 613258"/>
              <a:gd name="connsiteY6" fmla="*/ 40473 h 35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567095">
                <a:moveTo>
                  <a:pt x="605942" y="40473"/>
                </a:moveTo>
                <a:cubicBezTo>
                  <a:pt x="264663" y="151963"/>
                  <a:pt x="173126" y="529373"/>
                  <a:pt x="86563" y="1115808"/>
                </a:cubicBezTo>
                <a:cubicBezTo>
                  <a:pt x="0" y="1702243"/>
                  <a:pt x="74371" y="3154311"/>
                  <a:pt x="86563" y="3559085"/>
                </a:cubicBezTo>
                <a:cubicBezTo>
                  <a:pt x="144023" y="3547399"/>
                  <a:pt x="270927" y="3567095"/>
                  <a:pt x="297050" y="3551788"/>
                </a:cubicBezTo>
                <a:cubicBezTo>
                  <a:pt x="314119" y="3133602"/>
                  <a:pt x="244351" y="1702247"/>
                  <a:pt x="297052" y="1137773"/>
                </a:cubicBezTo>
                <a:cubicBezTo>
                  <a:pt x="349753" y="573299"/>
                  <a:pt x="372967" y="198609"/>
                  <a:pt x="613258" y="164942"/>
                </a:cubicBezTo>
                <a:cubicBezTo>
                  <a:pt x="600052" y="0"/>
                  <a:pt x="612243" y="82892"/>
                  <a:pt x="605942" y="40473"/>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97141" y="2559641"/>
            <a:ext cx="184897" cy="4040278"/>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4375746" y="2583427"/>
            <a:ext cx="177204" cy="4274573"/>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1571264" cy="523220"/>
          </a:xfrm>
          <a:prstGeom prst="rect">
            <a:avLst/>
          </a:prstGeom>
          <a:noFill/>
        </p:spPr>
        <p:txBody>
          <a:bodyPr wrap="none" rtlCol="0">
            <a:noAutofit/>
          </a:bodyPr>
          <a:lstStyle/>
          <a:p>
            <a:r>
              <a:rPr lang="en-US" dirty="0">
                <a:solidFill>
                  <a:srgbClr val="000000"/>
                </a:solidFill>
              </a:rPr>
              <a:t>Half flow</a:t>
            </a:r>
          </a:p>
        </p:txBody>
      </p:sp>
      <p:sp>
        <p:nvSpPr>
          <p:cNvPr id="217" name="Rectangle 216"/>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4" name="Rectangle 213"/>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22915723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412125" y="1778329"/>
            <a:ext cx="209895" cy="4930120"/>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426228" y="6381750"/>
            <a:ext cx="183872" cy="321583"/>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6024785"/>
            <a:ext cx="3195876" cy="351951"/>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851826" y="173453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342937" y="2009330"/>
            <a:ext cx="311066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94" name="Rectangle 115"/>
          <p:cNvSpPr>
            <a:spLocks noChangeArrowheads="1"/>
          </p:cNvSpPr>
          <p:nvPr/>
        </p:nvSpPr>
        <p:spPr bwMode="auto">
          <a:xfrm>
            <a:off x="8440516" y="582345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2"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3"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4"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5"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0"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1" name="Group 215"/>
          <p:cNvGrpSpPr/>
          <p:nvPr/>
        </p:nvGrpSpPr>
        <p:grpSpPr>
          <a:xfrm rot="2374105">
            <a:off x="3025961" y="-364294"/>
            <a:ext cx="5249862" cy="3746500"/>
            <a:chOff x="2957513" y="39688"/>
            <a:chExt cx="5249862" cy="3746500"/>
          </a:xfrm>
        </p:grpSpPr>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631821" y="6532636"/>
            <a:ext cx="2574339" cy="365111"/>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95359"/>
              <a:gd name="connsiteY0" fmla="*/ 0 h 1676060"/>
              <a:gd name="connsiteX1" fmla="*/ 5095359 w 5095359"/>
              <a:gd name="connsiteY1" fmla="*/ 482213 h 1676060"/>
              <a:gd name="connsiteX0" fmla="*/ 0 w 5194810"/>
              <a:gd name="connsiteY0" fmla="*/ 0 h 1676060"/>
              <a:gd name="connsiteX1" fmla="*/ 5194810 w 5194810"/>
              <a:gd name="connsiteY1" fmla="*/ 878912 h 1676060"/>
              <a:gd name="connsiteX0" fmla="*/ 0 w 5194810"/>
              <a:gd name="connsiteY0" fmla="*/ 0 h 1676060"/>
              <a:gd name="connsiteX1" fmla="*/ 5194810 w 5194810"/>
              <a:gd name="connsiteY1" fmla="*/ 878912 h 1676060"/>
              <a:gd name="connsiteX0" fmla="*/ 0 w 5194810"/>
              <a:gd name="connsiteY0" fmla="*/ 7346 h 1676060"/>
              <a:gd name="connsiteX1" fmla="*/ 69111 w 5194810"/>
              <a:gd name="connsiteY1" fmla="*/ 0 h 1676060"/>
              <a:gd name="connsiteX2" fmla="*/ 5194810 w 5194810"/>
              <a:gd name="connsiteY2" fmla="*/ 886258 h 1676060"/>
              <a:gd name="connsiteX0" fmla="*/ 0 w 5194810"/>
              <a:gd name="connsiteY0" fmla="*/ 7346 h 1242630"/>
              <a:gd name="connsiteX1" fmla="*/ 69111 w 5194810"/>
              <a:gd name="connsiteY1" fmla="*/ 0 h 1242630"/>
              <a:gd name="connsiteX2" fmla="*/ 5194810 w 5194810"/>
              <a:gd name="connsiteY2" fmla="*/ 886258 h 1242630"/>
              <a:gd name="connsiteX0" fmla="*/ 0 w 5194810"/>
              <a:gd name="connsiteY0" fmla="*/ 0 h 1881757"/>
              <a:gd name="connsiteX1" fmla="*/ 234862 w 5194810"/>
              <a:gd name="connsiteY1" fmla="*/ 639126 h 1881757"/>
              <a:gd name="connsiteX2" fmla="*/ 5194810 w 5194810"/>
              <a:gd name="connsiteY2" fmla="*/ 878912 h 1881757"/>
              <a:gd name="connsiteX0" fmla="*/ 23991 w 4983939"/>
              <a:gd name="connsiteY0" fmla="*/ 0 h 1242630"/>
              <a:gd name="connsiteX1" fmla="*/ 4983939 w 4983939"/>
              <a:gd name="connsiteY1" fmla="*/ 239786 h 1242630"/>
              <a:gd name="connsiteX0" fmla="*/ 1 w 4959949"/>
              <a:gd name="connsiteY0" fmla="*/ 0 h 588812"/>
              <a:gd name="connsiteX1" fmla="*/ 4959949 w 4959949"/>
              <a:gd name="connsiteY1" fmla="*/ 239786 h 588812"/>
              <a:gd name="connsiteX0" fmla="*/ 0 w 4993098"/>
              <a:gd name="connsiteY0" fmla="*/ 158481 h 747293"/>
              <a:gd name="connsiteX1" fmla="*/ 4993098 w 4993098"/>
              <a:gd name="connsiteY1" fmla="*/ 133801 h 747293"/>
              <a:gd name="connsiteX0" fmla="*/ 0 w 4993098"/>
              <a:gd name="connsiteY0" fmla="*/ 158481 h 313863"/>
              <a:gd name="connsiteX1" fmla="*/ 4993098 w 4993098"/>
              <a:gd name="connsiteY1" fmla="*/ 133801 h 313863"/>
            </a:gdLst>
            <a:ahLst/>
            <a:cxnLst>
              <a:cxn ang="0">
                <a:pos x="connsiteX0" y="connsiteY0"/>
              </a:cxn>
              <a:cxn ang="0">
                <a:pos x="connsiteX1" y="connsiteY1"/>
              </a:cxn>
            </a:cxnLst>
            <a:rect l="l" t="t" r="r" b="b"/>
            <a:pathLst>
              <a:path w="4993098" h="313863">
                <a:moveTo>
                  <a:pt x="0" y="158481"/>
                </a:moveTo>
                <a:cubicBezTo>
                  <a:pt x="1285445" y="313863"/>
                  <a:pt x="3222820" y="0"/>
                  <a:pt x="4993098" y="133801"/>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322097"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2743200" y="20002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001010" y="17973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153256" y="1897166"/>
            <a:ext cx="256374" cy="4717684"/>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297052 w 613258"/>
              <a:gd name="connsiteY4" fmla="*/ 1181774 h 3603762"/>
              <a:gd name="connsiteX5" fmla="*/ 613258 w 613258"/>
              <a:gd name="connsiteY5" fmla="*/ 164942 h 3603762"/>
              <a:gd name="connsiteX6" fmla="*/ 605942 w 613258"/>
              <a:gd name="connsiteY6" fmla="*/ 84474 h 3603762"/>
              <a:gd name="connsiteX0" fmla="*/ 605942 w 613258"/>
              <a:gd name="connsiteY0" fmla="*/ 84474 h 3611096"/>
              <a:gd name="connsiteX1" fmla="*/ 86563 w 613258"/>
              <a:gd name="connsiteY1" fmla="*/ 1159809 h 3611096"/>
              <a:gd name="connsiteX2" fmla="*/ 86563 w 613258"/>
              <a:gd name="connsiteY2" fmla="*/ 3603086 h 3611096"/>
              <a:gd name="connsiteX3" fmla="*/ 297050 w 613258"/>
              <a:gd name="connsiteY3" fmla="*/ 3595789 h 3611096"/>
              <a:gd name="connsiteX4" fmla="*/ 297052 w 613258"/>
              <a:gd name="connsiteY4" fmla="*/ 1181774 h 3611096"/>
              <a:gd name="connsiteX5" fmla="*/ 613258 w 613258"/>
              <a:gd name="connsiteY5" fmla="*/ 164942 h 3611096"/>
              <a:gd name="connsiteX6" fmla="*/ 605942 w 613258"/>
              <a:gd name="connsiteY6" fmla="*/ 84474 h 3611096"/>
              <a:gd name="connsiteX0" fmla="*/ 605942 w 613258"/>
              <a:gd name="connsiteY0" fmla="*/ 40473 h 3567095"/>
              <a:gd name="connsiteX1" fmla="*/ 86563 w 613258"/>
              <a:gd name="connsiteY1" fmla="*/ 1115808 h 3567095"/>
              <a:gd name="connsiteX2" fmla="*/ 86563 w 613258"/>
              <a:gd name="connsiteY2" fmla="*/ 3559085 h 3567095"/>
              <a:gd name="connsiteX3" fmla="*/ 297050 w 613258"/>
              <a:gd name="connsiteY3" fmla="*/ 3551788 h 3567095"/>
              <a:gd name="connsiteX4" fmla="*/ 297052 w 613258"/>
              <a:gd name="connsiteY4" fmla="*/ 1137773 h 3567095"/>
              <a:gd name="connsiteX5" fmla="*/ 613258 w 613258"/>
              <a:gd name="connsiteY5" fmla="*/ 164942 h 3567095"/>
              <a:gd name="connsiteX6" fmla="*/ 605942 w 613258"/>
              <a:gd name="connsiteY6" fmla="*/ 40473 h 35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567095">
                <a:moveTo>
                  <a:pt x="605942" y="40473"/>
                </a:moveTo>
                <a:cubicBezTo>
                  <a:pt x="264663" y="151963"/>
                  <a:pt x="173126" y="529373"/>
                  <a:pt x="86563" y="1115808"/>
                </a:cubicBezTo>
                <a:cubicBezTo>
                  <a:pt x="0" y="1702243"/>
                  <a:pt x="74371" y="3154311"/>
                  <a:pt x="86563" y="3559085"/>
                </a:cubicBezTo>
                <a:cubicBezTo>
                  <a:pt x="144023" y="3547399"/>
                  <a:pt x="270927" y="3567095"/>
                  <a:pt x="297050" y="3551788"/>
                </a:cubicBezTo>
                <a:cubicBezTo>
                  <a:pt x="314119" y="3133602"/>
                  <a:pt x="244351" y="1702247"/>
                  <a:pt x="297052" y="1137773"/>
                </a:cubicBezTo>
                <a:cubicBezTo>
                  <a:pt x="349753" y="573299"/>
                  <a:pt x="372967" y="198609"/>
                  <a:pt x="613258" y="164942"/>
                </a:cubicBezTo>
                <a:cubicBezTo>
                  <a:pt x="600052" y="0"/>
                  <a:pt x="612243" y="82892"/>
                  <a:pt x="605942" y="40473"/>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78893" y="1999716"/>
            <a:ext cx="247828" cy="4600203"/>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4431100" y="2036482"/>
            <a:ext cx="198049" cy="4383368"/>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6"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7"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9"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1425327" cy="523220"/>
          </a:xfrm>
          <a:prstGeom prst="rect">
            <a:avLst/>
          </a:prstGeom>
          <a:noFill/>
        </p:spPr>
        <p:txBody>
          <a:bodyPr wrap="none" rtlCol="0">
            <a:noAutofit/>
          </a:bodyPr>
          <a:lstStyle/>
          <a:p>
            <a:r>
              <a:rPr lang="en-US" dirty="0">
                <a:solidFill>
                  <a:srgbClr val="000000"/>
                </a:solidFill>
              </a:rPr>
              <a:t>Plant off</a:t>
            </a:r>
          </a:p>
        </p:txBody>
      </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3" name="Rectangle 212"/>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31416656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1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00100"/>
            <a:ext cx="9144000" cy="6057900"/>
          </a:xfrm>
          <a:prstGeom prst="rect">
            <a:avLst/>
          </a:prstGeom>
          <a:noFill/>
          <a:ln>
            <a:noFill/>
          </a:ln>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5296" y="-9832"/>
            <a:ext cx="762000" cy="6795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146496"/>
            <a:ext cx="6537367" cy="523220"/>
          </a:xfrm>
          <a:prstGeom prst="rect">
            <a:avLst/>
          </a:prstGeom>
          <a:noFill/>
        </p:spPr>
        <p:txBody>
          <a:bodyPr wrap="none" rtlCol="0">
            <a:spAutoFit/>
          </a:bodyPr>
          <a:lstStyle/>
          <a:p>
            <a:r>
              <a:rPr lang="en-US" dirty="0"/>
              <a:t>Where is this equipment in the new design?</a:t>
            </a:r>
          </a:p>
        </p:txBody>
      </p:sp>
    </p:spTree>
    <p:extLst>
      <p:ext uri="{BB962C8B-B14F-4D97-AF65-F5344CB8AC3E}">
        <p14:creationId xmlns:p14="http://schemas.microsoft.com/office/powerpoint/2010/main" val="18478563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format</a:t>
            </a:r>
          </a:p>
        </p:txBody>
      </p:sp>
      <p:sp>
        <p:nvSpPr>
          <p:cNvPr id="3" name="Content Placeholder 2"/>
          <p:cNvSpPr>
            <a:spLocks noGrp="1"/>
          </p:cNvSpPr>
          <p:nvPr>
            <p:ph idx="1"/>
          </p:nvPr>
        </p:nvSpPr>
        <p:spPr/>
        <p:txBody>
          <a:bodyPr/>
          <a:lstStyle/>
          <a:p>
            <a:r>
              <a:rPr lang="en-US" b="1" dirty="0"/>
              <a:t>Prelim 1 CEE 4520 Fall 2019</a:t>
            </a:r>
          </a:p>
          <a:p>
            <a:r>
              <a:rPr lang="en-US" dirty="0"/>
              <a:t>Open book, open internet. Conversations with other students, TAs and with Monroe about this exam are allowed. You are not allowed to share exams or copy a solution from someone else. </a:t>
            </a:r>
            <a:r>
              <a:rPr lang="en-US" b="1" dirty="0"/>
              <a:t>All short answer and coding must be in your own words.</a:t>
            </a:r>
            <a:endParaRPr lang="en-US" dirty="0"/>
          </a:p>
          <a:p>
            <a:r>
              <a:rPr lang="en-US" dirty="0"/>
              <a:t>The problem statements may contain more information than is needed.</a:t>
            </a:r>
          </a:p>
          <a:p>
            <a:endParaRPr lang="en-US" dirty="0"/>
          </a:p>
        </p:txBody>
      </p:sp>
    </p:spTree>
    <p:extLst>
      <p:ext uri="{BB962C8B-B14F-4D97-AF65-F5344CB8AC3E}">
        <p14:creationId xmlns:p14="http://schemas.microsoft.com/office/powerpoint/2010/main" val="19828786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37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00100"/>
            <a:ext cx="9144000" cy="6057900"/>
          </a:xfrm>
          <a:prstGeom prst="rect">
            <a:avLst/>
          </a:prstGeom>
          <a:noFill/>
          <a:ln>
            <a:noFill/>
          </a:ln>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5296" y="-9832"/>
            <a:ext cx="762000" cy="6795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62297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a:t>
            </a:r>
            <a:r>
              <a:rPr lang="en-US"/>
              <a:t>Dose Controller</a:t>
            </a:r>
            <a:endParaRPr lang="en-US" dirty="0"/>
          </a:p>
        </p:txBody>
      </p:sp>
      <p:sp>
        <p:nvSpPr>
          <p:cNvPr id="3" name="Content Placeholder 2"/>
          <p:cNvSpPr>
            <a:spLocks noGrp="1"/>
          </p:cNvSpPr>
          <p:nvPr>
            <p:ph idx="1"/>
          </p:nvPr>
        </p:nvSpPr>
        <p:spPr>
          <a:xfrm>
            <a:off x="190500" y="1640015"/>
            <a:ext cx="7315200" cy="4114800"/>
          </a:xfrm>
        </p:spPr>
        <p:txBody>
          <a:bodyPr/>
          <a:lstStyle/>
          <a:p>
            <a:r>
              <a:rPr lang="en-US" dirty="0"/>
              <a:t>What is the purpose of CHT?</a:t>
            </a:r>
          </a:p>
          <a:p>
            <a:r>
              <a:rPr lang="en-US" dirty="0"/>
              <a:t>What is the purpose of the dosing tubes?</a:t>
            </a:r>
          </a:p>
          <a:p>
            <a:r>
              <a:rPr lang="en-US" dirty="0"/>
              <a:t>What is the design constraint for the maximum flow rate in the dosing tubes?</a:t>
            </a:r>
          </a:p>
          <a:p>
            <a:r>
              <a:rPr lang="en-US" dirty="0"/>
              <a:t>Why does the flow through the dose controller increase if the plant flow rate increases?</a:t>
            </a:r>
          </a:p>
        </p:txBody>
      </p:sp>
      <p:grpSp>
        <p:nvGrpSpPr>
          <p:cNvPr id="19" name="Group 18"/>
          <p:cNvGrpSpPr/>
          <p:nvPr/>
        </p:nvGrpSpPr>
        <p:grpSpPr>
          <a:xfrm>
            <a:off x="5768992" y="1480921"/>
            <a:ext cx="641936" cy="786542"/>
            <a:chOff x="5134005" y="1815158"/>
            <a:chExt cx="641936" cy="786542"/>
          </a:xfrm>
        </p:grpSpPr>
        <p:sp>
          <p:nvSpPr>
            <p:cNvPr id="6" name="AutoShape 10"/>
            <p:cNvSpPr>
              <a:spLocks noChangeArrowheads="1"/>
            </p:cNvSpPr>
            <p:nvPr/>
          </p:nvSpPr>
          <p:spPr bwMode="auto">
            <a:xfrm flipH="1">
              <a:off x="5136849" y="2364249"/>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7" name="Rectangle 11"/>
            <p:cNvSpPr>
              <a:spLocks noChangeArrowheads="1"/>
            </p:cNvSpPr>
            <p:nvPr/>
          </p:nvSpPr>
          <p:spPr bwMode="auto">
            <a:xfrm flipH="1">
              <a:off x="5134005" y="2313356"/>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8" name="AutoShape 12"/>
            <p:cNvSpPr>
              <a:spLocks noChangeArrowheads="1"/>
            </p:cNvSpPr>
            <p:nvPr/>
          </p:nvSpPr>
          <p:spPr bwMode="auto">
            <a:xfrm flipH="1">
              <a:off x="5136849" y="2022551"/>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9" name="Picture 13" descr="Product Picture"/>
            <p:cNvPicPr>
              <a:picLocks noChangeAspect="1" noChangeArrowheads="1"/>
            </p:cNvPicPr>
            <p:nvPr/>
          </p:nvPicPr>
          <p:blipFill>
            <a:blip r:embed="rId6" cstate="print">
              <a:clrChange>
                <a:clrFrom>
                  <a:srgbClr val="FFFFFF"/>
                </a:clrFrom>
                <a:clrTo>
                  <a:srgbClr val="FFFFFF">
                    <a:alpha val="0"/>
                  </a:srgbClr>
                </a:clrTo>
              </a:clrChange>
            </a:blip>
            <a:srcRect t="20000" r="63148" b="48000"/>
            <a:stretch>
              <a:fillRect/>
            </a:stretch>
          </p:blipFill>
          <p:spPr bwMode="auto">
            <a:xfrm flipH="1">
              <a:off x="5364931" y="2029610"/>
              <a:ext cx="411010" cy="357798"/>
            </a:xfrm>
            <a:prstGeom prst="rect">
              <a:avLst/>
            </a:prstGeom>
            <a:noFill/>
            <a:ln w="9525">
              <a:noFill/>
              <a:miter lim="800000"/>
              <a:headEnd/>
              <a:tailEnd/>
            </a:ln>
          </p:spPr>
        </p:pic>
        <p:sp>
          <p:nvSpPr>
            <p:cNvPr id="10" name="Rectangle 14"/>
            <p:cNvSpPr>
              <a:spLocks noChangeArrowheads="1"/>
            </p:cNvSpPr>
            <p:nvPr/>
          </p:nvSpPr>
          <p:spPr bwMode="auto">
            <a:xfrm flipH="1">
              <a:off x="5352195" y="2277405"/>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1" name="AutoShape 15"/>
            <p:cNvSpPr>
              <a:spLocks noChangeArrowheads="1"/>
            </p:cNvSpPr>
            <p:nvPr/>
          </p:nvSpPr>
          <p:spPr bwMode="auto">
            <a:xfrm rot="5400000" flipH="1">
              <a:off x="5333664" y="2254266"/>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2" name="Group 16"/>
            <p:cNvGrpSpPr>
              <a:grpSpLocks/>
            </p:cNvGrpSpPr>
            <p:nvPr/>
          </p:nvGrpSpPr>
          <p:grpSpPr bwMode="auto">
            <a:xfrm flipH="1">
              <a:off x="5169319" y="1948791"/>
              <a:ext cx="453848" cy="85686"/>
              <a:chOff x="2282" y="276"/>
              <a:chExt cx="580" cy="111"/>
            </a:xfrm>
          </p:grpSpPr>
          <p:sp>
            <p:nvSpPr>
              <p:cNvPr id="1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5" name="AutoShape 19"/>
            <p:cNvSpPr>
              <a:spLocks noChangeArrowheads="1"/>
            </p:cNvSpPr>
            <p:nvPr/>
          </p:nvSpPr>
          <p:spPr bwMode="auto">
            <a:xfrm flipH="1" flipV="1">
              <a:off x="5176213" y="1996688"/>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16" name="Freeform 21"/>
            <p:cNvSpPr>
              <a:spLocks/>
            </p:cNvSpPr>
            <p:nvPr/>
          </p:nvSpPr>
          <p:spPr bwMode="auto">
            <a:xfrm flipH="1">
              <a:off x="5172608" y="1904023"/>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7" name="Rectangle 16"/>
            <p:cNvSpPr/>
            <p:nvPr/>
          </p:nvSpPr>
          <p:spPr bwMode="auto">
            <a:xfrm>
              <a:off x="5364976" y="1815158"/>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pic>
        <p:nvPicPr>
          <p:cNvPr id="18" name="Picture 17" descr="DSC_0159"/>
          <p:cNvPicPr>
            <a:picLocks noGrp="1" noChangeAspect="1"/>
          </p:cNvPicPr>
          <p:nvPr isPhoto="1"/>
        </p:nvPicPr>
        <p:blipFill rotWithShape="1">
          <a:blip r:embed="rId7">
            <a:lum/>
            <a:extLst>
              <a:ext uri="{28A0092B-C50C-407E-A947-70E740481C1C}">
                <a14:useLocalDpi xmlns:a14="http://schemas.microsoft.com/office/drawing/2010/main" val="0"/>
              </a:ext>
            </a:extLst>
          </a:blip>
          <a:srcRect l="3750" t="43711" r="57708" b="15724"/>
          <a:stretch/>
        </p:blipFill>
        <p:spPr>
          <a:xfrm>
            <a:off x="7067550" y="1979119"/>
            <a:ext cx="1638300" cy="1142382"/>
          </a:xfrm>
          <a:prstGeom prst="rect">
            <a:avLst/>
          </a:prstGeom>
          <a:noFill/>
          <a:ln>
            <a:noFill/>
          </a:ln>
        </p:spPr>
      </p:pic>
      <p:pic>
        <p:nvPicPr>
          <p:cNvPr id="23" name="Picture 22">
            <a:extLst>
              <a:ext uri="{FF2B5EF4-FFF2-40B4-BE49-F238E27FC236}">
                <a16:creationId xmlns:a16="http://schemas.microsoft.com/office/drawing/2014/main" id="{A005EF22-EA69-41A8-95EE-AC928A2BD509}"/>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7336375" y="5977934"/>
            <a:ext cx="1623384" cy="651466"/>
          </a:xfrm>
          <a:prstGeom prst="rect">
            <a:avLst/>
          </a:prstGeom>
        </p:spPr>
      </p:pic>
      <p:pic>
        <p:nvPicPr>
          <p:cNvPr id="24" name="Picture 23">
            <a:extLst>
              <a:ext uri="{FF2B5EF4-FFF2-40B4-BE49-F238E27FC236}">
                <a16:creationId xmlns:a16="http://schemas.microsoft.com/office/drawing/2014/main" id="{3B1D4D87-8870-4B21-AC6B-5EE849908120}"/>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7477918" y="5071870"/>
            <a:ext cx="1544475" cy="596693"/>
          </a:xfrm>
          <a:prstGeom prst="rect">
            <a:avLst/>
          </a:prstGeom>
          <a:ln w="38100">
            <a:noFill/>
          </a:ln>
        </p:spPr>
      </p:pic>
      <p:pic>
        <p:nvPicPr>
          <p:cNvPr id="25" name="Picture 24">
            <a:extLst>
              <a:ext uri="{FF2B5EF4-FFF2-40B4-BE49-F238E27FC236}">
                <a16:creationId xmlns:a16="http://schemas.microsoft.com/office/drawing/2014/main" id="{FAA0B9DA-0111-4994-898C-8321FFC76E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476107" y="3677776"/>
            <a:ext cx="2546286" cy="760381"/>
          </a:xfrm>
          <a:prstGeom prst="rect">
            <a:avLst/>
          </a:prstGeom>
        </p:spPr>
      </p:pic>
      <p:pic>
        <p:nvPicPr>
          <p:cNvPr id="27" name="Picture 26">
            <a:extLst>
              <a:ext uri="{FF2B5EF4-FFF2-40B4-BE49-F238E27FC236}">
                <a16:creationId xmlns:a16="http://schemas.microsoft.com/office/drawing/2014/main" id="{105C5BE4-7CCF-4B1E-9049-ABD0BEAF8D8D}"/>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840789" y="4260516"/>
            <a:ext cx="2738286" cy="608000"/>
          </a:xfrm>
          <a:prstGeom prst="rect">
            <a:avLst/>
          </a:prstGeom>
        </p:spPr>
      </p:pic>
    </p:spTree>
    <p:extLst>
      <p:ext uri="{BB962C8B-B14F-4D97-AF65-F5344CB8AC3E}">
        <p14:creationId xmlns:p14="http://schemas.microsoft.com/office/powerpoint/2010/main" val="1204233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loss, energy dissipation rate, velocity gradient</a:t>
            </a:r>
          </a:p>
        </p:txBody>
      </p:sp>
      <p:sp>
        <p:nvSpPr>
          <p:cNvPr id="7" name="TextBox 6"/>
          <p:cNvSpPr txBox="1"/>
          <p:nvPr/>
        </p:nvSpPr>
        <p:spPr>
          <a:xfrm>
            <a:off x="568411" y="5815914"/>
            <a:ext cx="8416198" cy="954107"/>
          </a:xfrm>
          <a:prstGeom prst="rect">
            <a:avLst/>
          </a:prstGeom>
          <a:noFill/>
        </p:spPr>
        <p:txBody>
          <a:bodyPr wrap="square" rtlCol="0">
            <a:spAutoFit/>
          </a:bodyPr>
          <a:lstStyle/>
          <a:p>
            <a:r>
              <a:rPr lang="en-US" dirty="0"/>
              <a:t>Use these equations to relate velocity gradient to velocity (and then to flow geometry)</a:t>
            </a:r>
          </a:p>
        </p:txBody>
      </p:sp>
      <p:pic>
        <p:nvPicPr>
          <p:cNvPr id="8" name="Picture 7">
            <a:extLst>
              <a:ext uri="{FF2B5EF4-FFF2-40B4-BE49-F238E27FC236}">
                <a16:creationId xmlns:a16="http://schemas.microsoft.com/office/drawing/2014/main" id="{F3CE956C-0AC3-4D06-BAB7-9BC749A230D0}"/>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22074" y="1703691"/>
            <a:ext cx="1746316" cy="915611"/>
          </a:xfrm>
          <a:prstGeom prst="rect">
            <a:avLst/>
          </a:prstGeom>
        </p:spPr>
      </p:pic>
      <p:pic>
        <p:nvPicPr>
          <p:cNvPr id="10" name="Picture 9">
            <a:extLst>
              <a:ext uri="{FF2B5EF4-FFF2-40B4-BE49-F238E27FC236}">
                <a16:creationId xmlns:a16="http://schemas.microsoft.com/office/drawing/2014/main" id="{AAC55670-4D20-44CF-BB59-499BCF13A025}"/>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724614" y="2951393"/>
            <a:ext cx="1303426" cy="842178"/>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98278" y="4203412"/>
            <a:ext cx="1539657" cy="729599"/>
          </a:xfrm>
          <a:prstGeom prst="rect">
            <a:avLst/>
          </a:prstGeom>
        </p:spPr>
      </p:pic>
      <p:sp>
        <p:nvSpPr>
          <p:cNvPr id="3" name="TextBox 2"/>
          <p:cNvSpPr txBox="1"/>
          <p:nvPr/>
        </p:nvSpPr>
        <p:spPr>
          <a:xfrm>
            <a:off x="3602509" y="4281523"/>
            <a:ext cx="2167581" cy="523220"/>
          </a:xfrm>
          <a:prstGeom prst="rect">
            <a:avLst/>
          </a:prstGeom>
          <a:noFill/>
        </p:spPr>
        <p:txBody>
          <a:bodyPr wrap="none" rtlCol="0">
            <a:spAutoFit/>
          </a:bodyPr>
          <a:lstStyle/>
          <a:p>
            <a:r>
              <a:rPr lang="en-US" dirty="0">
                <a:hlinkClick r:id="rId9"/>
              </a:rPr>
              <a:t>See textbook!</a:t>
            </a:r>
            <a:endParaRPr lang="en-US" dirty="0"/>
          </a:p>
        </p:txBody>
      </p:sp>
      <p:pic>
        <p:nvPicPr>
          <p:cNvPr id="11" name="Picture 1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437935" y="5227890"/>
            <a:ext cx="1287315" cy="347428"/>
          </a:xfrm>
          <a:prstGeom prst="rect">
            <a:avLst/>
          </a:prstGeom>
        </p:spPr>
      </p:pic>
    </p:spTree>
    <p:extLst>
      <p:ext uri="{BB962C8B-B14F-4D97-AF65-F5344CB8AC3E}">
        <p14:creationId xmlns:p14="http://schemas.microsoft.com/office/powerpoint/2010/main" val="30512156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dissipation rate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5589882"/>
              </p:ext>
            </p:extLst>
          </p:nvPr>
        </p:nvGraphicFramePr>
        <p:xfrm>
          <a:off x="457200" y="1600200"/>
          <a:ext cx="11304588" cy="4525963"/>
        </p:xfrm>
        <a:graphic>
          <a:graphicData uri="http://schemas.openxmlformats.org/drawingml/2006/table">
            <a:tbl>
              <a:tblPr firstRow="1" bandRow="1">
                <a:tableStyleId>{5C22544A-7EE6-4342-B048-85BDC9FD1C3A}</a:tableStyleId>
              </a:tblPr>
              <a:tblGrid>
                <a:gridCol w="1360737">
                  <a:extLst>
                    <a:ext uri="{9D8B030D-6E8A-4147-A177-3AD203B41FA5}">
                      <a16:colId xmlns:a16="http://schemas.microsoft.com/office/drawing/2014/main" val="20000"/>
                    </a:ext>
                  </a:extLst>
                </a:gridCol>
                <a:gridCol w="3742028">
                  <a:extLst>
                    <a:ext uri="{9D8B030D-6E8A-4147-A177-3AD203B41FA5}">
                      <a16:colId xmlns:a16="http://schemas.microsoft.com/office/drawing/2014/main" val="20001"/>
                    </a:ext>
                  </a:extLst>
                </a:gridCol>
                <a:gridCol w="3768196">
                  <a:extLst>
                    <a:ext uri="{9D8B030D-6E8A-4147-A177-3AD203B41FA5}">
                      <a16:colId xmlns:a16="http://schemas.microsoft.com/office/drawing/2014/main" val="20002"/>
                    </a:ext>
                  </a:extLst>
                </a:gridCol>
                <a:gridCol w="2433626">
                  <a:extLst>
                    <a:ext uri="{9D8B030D-6E8A-4147-A177-3AD203B41FA5}">
                      <a16:colId xmlns:a16="http://schemas.microsoft.com/office/drawing/2014/main" val="20003"/>
                    </a:ext>
                  </a:extLst>
                </a:gridCol>
              </a:tblGrid>
              <a:tr h="370840">
                <a:tc>
                  <a:txBody>
                    <a:bodyPr/>
                    <a:lstStyle/>
                    <a:p>
                      <a:pPr algn="ctr"/>
                      <a:r>
                        <a:rPr lang="en-US" sz="2800" dirty="0">
                          <a:latin typeface="Symbol" pitchFamily="18" charset="2"/>
                        </a:rPr>
                        <a:t>e</a:t>
                      </a:r>
                    </a:p>
                  </a:txBody>
                  <a:tcPr marL="125607" marR="125607"/>
                </a:tc>
                <a:tc>
                  <a:txBody>
                    <a:bodyPr/>
                    <a:lstStyle/>
                    <a:p>
                      <a:pPr algn="ctr"/>
                      <a:r>
                        <a:rPr lang="en-US" sz="2800" dirty="0"/>
                        <a:t>Equation source</a:t>
                      </a:r>
                    </a:p>
                  </a:txBody>
                  <a:tcPr marL="125607" marR="125607"/>
                </a:tc>
                <a:tc>
                  <a:txBody>
                    <a:bodyPr/>
                    <a:lstStyle/>
                    <a:p>
                      <a:pPr algn="ctr"/>
                      <a:r>
                        <a:rPr lang="en-US" sz="2800" dirty="0"/>
                        <a:t>Equation</a:t>
                      </a:r>
                    </a:p>
                  </a:txBody>
                  <a:tcPr marL="125607" marR="125607"/>
                </a:tc>
                <a:tc>
                  <a:txBody>
                    <a:bodyPr/>
                    <a:lstStyle/>
                    <a:p>
                      <a:pPr algn="ctr"/>
                      <a:r>
                        <a:rPr lang="en-US" sz="2800" baseline="0" dirty="0"/>
                        <a:t>scale</a:t>
                      </a:r>
                      <a:endParaRPr lang="en-US" sz="2800" dirty="0"/>
                    </a:p>
                  </a:txBody>
                  <a:tcPr marL="125607" marR="125607"/>
                </a:tc>
                <a:extLst>
                  <a:ext uri="{0D108BD9-81ED-4DB2-BD59-A6C34878D82A}">
                    <a16:rowId xmlns:a16="http://schemas.microsoft.com/office/drawing/2014/main" val="10000"/>
                  </a:ext>
                </a:extLst>
              </a:tr>
              <a:tr h="370840">
                <a:tc>
                  <a:txBody>
                    <a:bodyPr/>
                    <a:lstStyle/>
                    <a:p>
                      <a:r>
                        <a:rPr lang="en-US" sz="2800" dirty="0"/>
                        <a:t>Ave</a:t>
                      </a:r>
                    </a:p>
                  </a:txBody>
                  <a:tcPr marL="125607" marR="125607"/>
                </a:tc>
                <a:tc>
                  <a:txBody>
                    <a:bodyPr/>
                    <a:lstStyle/>
                    <a:p>
                      <a:r>
                        <a:rPr lang="en-US" sz="2800" dirty="0"/>
                        <a:t>Control volume</a:t>
                      </a:r>
                    </a:p>
                    <a:p>
                      <a:pPr marL="457200" indent="-457200">
                        <a:buFont typeface="Arial" pitchFamily="34" charset="0"/>
                        <a:buChar char="•"/>
                      </a:pPr>
                      <a:r>
                        <a:rPr lang="en-US" sz="2800" dirty="0"/>
                        <a:t>mass</a:t>
                      </a:r>
                    </a:p>
                    <a:p>
                      <a:pPr marL="457200" indent="-457200">
                        <a:buFont typeface="Arial" pitchFamily="34" charset="0"/>
                        <a:buChar char="•"/>
                      </a:pPr>
                      <a:r>
                        <a:rPr lang="en-US" sz="2800" dirty="0"/>
                        <a:t>momentum</a:t>
                      </a:r>
                    </a:p>
                    <a:p>
                      <a:pPr marL="457200" indent="-457200">
                        <a:buFont typeface="Arial" pitchFamily="34" charset="0"/>
                        <a:buChar char="•"/>
                      </a:pPr>
                      <a:r>
                        <a:rPr lang="en-US" sz="2800" dirty="0"/>
                        <a:t>energy</a:t>
                      </a:r>
                    </a:p>
                  </a:txBody>
                  <a:tcPr marL="125607" marR="125607"/>
                </a:tc>
                <a:tc>
                  <a:txBody>
                    <a:bodyPr/>
                    <a:lstStyle/>
                    <a:p>
                      <a:endParaRPr lang="en-US" sz="2800" dirty="0"/>
                    </a:p>
                  </a:txBody>
                  <a:tcPr marL="125607" marR="125607"/>
                </a:tc>
                <a:tc>
                  <a:txBody>
                    <a:bodyPr/>
                    <a:lstStyle/>
                    <a:p>
                      <a:r>
                        <a:rPr lang="en-US" sz="2800" dirty="0"/>
                        <a:t>time over which energy is dissipated</a:t>
                      </a:r>
                    </a:p>
                  </a:txBody>
                  <a:tcPr marL="125607" marR="125607"/>
                </a:tc>
                <a:extLst>
                  <a:ext uri="{0D108BD9-81ED-4DB2-BD59-A6C34878D82A}">
                    <a16:rowId xmlns:a16="http://schemas.microsoft.com/office/drawing/2014/main" val="10001"/>
                  </a:ext>
                </a:extLst>
              </a:tr>
              <a:tr h="370840">
                <a:tc>
                  <a:txBody>
                    <a:bodyPr/>
                    <a:lstStyle/>
                    <a:p>
                      <a:r>
                        <a:rPr lang="en-US" sz="2800" dirty="0"/>
                        <a:t>Max</a:t>
                      </a:r>
                    </a:p>
                  </a:txBody>
                  <a:tcPr marL="125607" marR="125607"/>
                </a:tc>
                <a:tc>
                  <a:txBody>
                    <a:bodyPr/>
                    <a:lstStyle/>
                    <a:p>
                      <a:r>
                        <a:rPr lang="en-US" sz="2800" dirty="0"/>
                        <a:t>Dimensional analysis</a:t>
                      </a:r>
                    </a:p>
                  </a:txBody>
                  <a:tcPr marL="125607" marR="125607"/>
                </a:tc>
                <a:tc>
                  <a:txBody>
                    <a:bodyPr/>
                    <a:lstStyle/>
                    <a:p>
                      <a:endParaRPr lang="en-US" sz="2800" dirty="0"/>
                    </a:p>
                  </a:txBody>
                  <a:tcPr marL="125607" marR="125607"/>
                </a:tc>
                <a:tc>
                  <a:txBody>
                    <a:bodyPr/>
                    <a:lstStyle/>
                    <a:p>
                      <a:r>
                        <a:rPr lang="en-US" sz="2800" dirty="0"/>
                        <a:t>Flow dimension</a:t>
                      </a:r>
                    </a:p>
                  </a:txBody>
                  <a:tcPr marL="125607" marR="125607"/>
                </a:tc>
                <a:extLst>
                  <a:ext uri="{0D108BD9-81ED-4DB2-BD59-A6C34878D82A}">
                    <a16:rowId xmlns:a16="http://schemas.microsoft.com/office/drawing/2014/main" val="10002"/>
                  </a:ext>
                </a:extLst>
              </a:tr>
            </a:tbl>
          </a:graphicData>
        </a:graphic>
      </p:graphicFrame>
      <p:cxnSp>
        <p:nvCxnSpPr>
          <p:cNvPr id="7" name="Straight Arrow Connector 6"/>
          <p:cNvCxnSpPr/>
          <p:nvPr/>
        </p:nvCxnSpPr>
        <p:spPr bwMode="auto">
          <a:xfrm flipH="1">
            <a:off x="6241774" y="2415175"/>
            <a:ext cx="795130" cy="65601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9" name="Straight Arrow Connector 8"/>
          <p:cNvCxnSpPr/>
          <p:nvPr/>
        </p:nvCxnSpPr>
        <p:spPr bwMode="auto">
          <a:xfrm flipH="1" flipV="1">
            <a:off x="6042991" y="4591878"/>
            <a:ext cx="953777" cy="6957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8" name="Picture 7">
            <a:extLst>
              <a:ext uri="{FF2B5EF4-FFF2-40B4-BE49-F238E27FC236}">
                <a16:creationId xmlns:a16="http://schemas.microsoft.com/office/drawing/2014/main" id="{D914B0A6-7934-4437-A93F-C63739584475}"/>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754725" y="2535877"/>
            <a:ext cx="1409524" cy="595809"/>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218075" y="4157785"/>
            <a:ext cx="1633524" cy="589714"/>
          </a:xfrm>
          <a:prstGeom prst="rect">
            <a:avLst/>
          </a:prstGeom>
        </p:spPr>
      </p:pic>
    </p:spTree>
    <p:extLst>
      <p:ext uri="{BB962C8B-B14F-4D97-AF65-F5344CB8AC3E}">
        <p14:creationId xmlns:p14="http://schemas.microsoft.com/office/powerpoint/2010/main" val="15130972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1916666"/>
            <a:ext cx="9144000" cy="3083597"/>
          </a:xfrm>
          <a:prstGeom prst="rect">
            <a:avLst/>
          </a:prstGeom>
        </p:spPr>
      </p:pic>
      <p:sp>
        <p:nvSpPr>
          <p:cNvPr id="2" name="Title 1"/>
          <p:cNvSpPr>
            <a:spLocks noGrp="1"/>
          </p:cNvSpPr>
          <p:nvPr>
            <p:ph type="title"/>
          </p:nvPr>
        </p:nvSpPr>
        <p:spPr/>
        <p:txBody>
          <a:bodyPr/>
          <a:lstStyle/>
          <a:p>
            <a:r>
              <a:rPr lang="en-US" dirty="0"/>
              <a:t>Maximum Energy Dissipation Rate</a:t>
            </a:r>
          </a:p>
        </p:txBody>
      </p:sp>
      <p:pic>
        <p:nvPicPr>
          <p:cNvPr id="13" name="Picture 343"/>
          <p:cNvPicPr>
            <a:picLocks noChangeArrowheads="1"/>
          </p:cNvPicPr>
          <p:nvPr/>
        </p:nvPicPr>
        <p:blipFill rotWithShape="1">
          <a:blip r:embed="rId3" cstate="screen"/>
          <a:srcRect b="58820"/>
          <a:stretch/>
        </p:blipFill>
        <p:spPr bwMode="auto">
          <a:xfrm rot="16200000">
            <a:off x="2234284" y="3432580"/>
            <a:ext cx="860400" cy="5085899"/>
          </a:xfrm>
          <a:prstGeom prst="rect">
            <a:avLst/>
          </a:prstGeom>
          <a:noFill/>
          <a:ln w="0">
            <a:noFill/>
            <a:miter lim="800000"/>
            <a:headEnd/>
            <a:tailEnd/>
          </a:ln>
        </p:spPr>
      </p:pic>
      <p:pic>
        <p:nvPicPr>
          <p:cNvPr id="1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746" t="31362" r="27783" b="44387"/>
          <a:stretch/>
        </p:blipFill>
        <p:spPr bwMode="auto">
          <a:xfrm>
            <a:off x="5636871" y="5313911"/>
            <a:ext cx="3368233" cy="12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Arrow Connector 20"/>
          <p:cNvCxnSpPr>
            <a:stCxn id="13" idx="3"/>
          </p:cNvCxnSpPr>
          <p:nvPr/>
        </p:nvCxnSpPr>
        <p:spPr bwMode="auto">
          <a:xfrm flipH="1" flipV="1">
            <a:off x="1481559" y="3935392"/>
            <a:ext cx="1182926" cy="160993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3" name="Straight Arrow Connector 22"/>
          <p:cNvCxnSpPr>
            <a:stCxn id="14" idx="0"/>
          </p:cNvCxnSpPr>
          <p:nvPr/>
        </p:nvCxnSpPr>
        <p:spPr bwMode="auto">
          <a:xfrm flipH="1" flipV="1">
            <a:off x="5463251" y="4641448"/>
            <a:ext cx="1857737" cy="67246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3550727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and Energy</a:t>
            </a:r>
          </a:p>
        </p:txBody>
      </p:sp>
      <p:sp>
        <p:nvSpPr>
          <p:cNvPr id="3" name="Content Placeholder 2"/>
          <p:cNvSpPr>
            <a:spLocks noGrp="1"/>
          </p:cNvSpPr>
          <p:nvPr>
            <p:ph idx="1"/>
          </p:nvPr>
        </p:nvSpPr>
        <p:spPr/>
        <p:txBody>
          <a:bodyPr/>
          <a:lstStyle/>
          <a:p>
            <a:r>
              <a:rPr lang="en-US" dirty="0"/>
              <a:t>Energy: Joule = Newton*meter</a:t>
            </a:r>
          </a:p>
          <a:p>
            <a:r>
              <a:rPr lang="en-US" dirty="0"/>
              <a:t>Power: Watt = Joule/s</a:t>
            </a:r>
          </a:p>
          <a:p>
            <a:r>
              <a:rPr lang="en-US" dirty="0"/>
              <a:t>Water elevation change in an AguaClara plant is about 2 m. How much energy are we using per kg of water?</a:t>
            </a:r>
          </a:p>
          <a:p>
            <a:r>
              <a:rPr lang="en-US" dirty="0"/>
              <a:t>If the flow rate is 100 L/s, what is the equivalent power?</a:t>
            </a:r>
          </a:p>
          <a:p>
            <a:endParaRPr lang="en-US" dirty="0"/>
          </a:p>
          <a:p>
            <a:r>
              <a:rPr lang="en-US" dirty="0"/>
              <a:t>Desalination = 1 km, distillation = 250 km</a:t>
            </a:r>
          </a:p>
        </p:txBody>
      </p:sp>
      <p:sp>
        <p:nvSpPr>
          <p:cNvPr id="4" name="Rectangle 3"/>
          <p:cNvSpPr/>
          <p:nvPr/>
        </p:nvSpPr>
        <p:spPr>
          <a:xfrm>
            <a:off x="4785185" y="3849410"/>
            <a:ext cx="4187365" cy="523220"/>
          </a:xfrm>
          <a:prstGeom prst="rect">
            <a:avLst/>
          </a:prstGeom>
        </p:spPr>
        <p:txBody>
          <a:bodyPr wrap="none">
            <a:spAutoFit/>
          </a:bodyPr>
          <a:lstStyle/>
          <a:p>
            <a:r>
              <a:rPr lang="en-US" dirty="0"/>
              <a:t>2m*g = 19.6 (m/s)^2 = J/kg</a:t>
            </a:r>
          </a:p>
        </p:txBody>
      </p:sp>
      <p:pic>
        <p:nvPicPr>
          <p:cNvPr id="7" name="Picture 6">
            <a:extLst>
              <a:ext uri="{FF2B5EF4-FFF2-40B4-BE49-F238E27FC236}">
                <a16:creationId xmlns:a16="http://schemas.microsoft.com/office/drawing/2014/main" id="{1AD56920-F95E-4F79-9186-05E943E1F30F}"/>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636762" y="5366085"/>
            <a:ext cx="3870476" cy="608000"/>
          </a:xfrm>
          <a:prstGeom prst="rect">
            <a:avLst/>
          </a:prstGeom>
        </p:spPr>
      </p:pic>
    </p:spTree>
    <p:extLst>
      <p:ext uri="{BB962C8B-B14F-4D97-AF65-F5344CB8AC3E}">
        <p14:creationId xmlns:p14="http://schemas.microsoft.com/office/powerpoint/2010/main" val="2819574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all of the parameters in the Floc Model</a:t>
            </a:r>
          </a:p>
        </p:txBody>
      </p:sp>
      <p:pic>
        <p:nvPicPr>
          <p:cNvPr id="11" name="Picture 10">
            <a:extLst>
              <a:ext uri="{FF2B5EF4-FFF2-40B4-BE49-F238E27FC236}">
                <a16:creationId xmlns:a16="http://schemas.microsoft.com/office/drawing/2014/main" id="{8F4E58F6-8490-4DCD-892F-7F7938132D9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28011" y="2124043"/>
            <a:ext cx="3744000" cy="758857"/>
          </a:xfrm>
          <a:prstGeom prst="rect">
            <a:avLst/>
          </a:prstGeom>
        </p:spPr>
      </p:pic>
      <p:pic>
        <p:nvPicPr>
          <p:cNvPr id="12" name="Picture 11">
            <a:extLst>
              <a:ext uri="{FF2B5EF4-FFF2-40B4-BE49-F238E27FC236}">
                <a16:creationId xmlns:a16="http://schemas.microsoft.com/office/drawing/2014/main" id="{0C0275BC-F388-4071-B03D-8FEBB22F2F1F}"/>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940840" y="3975100"/>
            <a:ext cx="950166" cy="757769"/>
          </a:xfrm>
          <a:prstGeom prst="rect">
            <a:avLst/>
          </a:prstGeom>
        </p:spPr>
      </p:pic>
      <p:pic>
        <p:nvPicPr>
          <p:cNvPr id="13" name="Picture 12">
            <a:extLst>
              <a:ext uri="{FF2B5EF4-FFF2-40B4-BE49-F238E27FC236}">
                <a16:creationId xmlns:a16="http://schemas.microsoft.com/office/drawing/2014/main" id="{A358FD4B-8603-4186-9E10-6FCF960B7572}"/>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921247" y="2285567"/>
            <a:ext cx="1548190" cy="597333"/>
          </a:xfrm>
          <a:prstGeom prst="rect">
            <a:avLst/>
          </a:prstGeom>
        </p:spPr>
      </p:pic>
      <p:pic>
        <p:nvPicPr>
          <p:cNvPr id="16" name="Picture 15">
            <a:extLst>
              <a:ext uri="{FF2B5EF4-FFF2-40B4-BE49-F238E27FC236}">
                <a16:creationId xmlns:a16="http://schemas.microsoft.com/office/drawing/2014/main" id="{88B55810-93D8-4A57-AD80-92AAF4E63A6A}"/>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955351" y="4082202"/>
            <a:ext cx="1953524" cy="650667"/>
          </a:xfrm>
          <a:prstGeom prst="rect">
            <a:avLst/>
          </a:prstGeom>
        </p:spPr>
      </p:pic>
      <p:pic>
        <p:nvPicPr>
          <p:cNvPr id="19" name="Picture 18">
            <a:extLst>
              <a:ext uri="{FF2B5EF4-FFF2-40B4-BE49-F238E27FC236}">
                <a16:creationId xmlns:a16="http://schemas.microsoft.com/office/drawing/2014/main" id="{94E8DCFA-7146-475B-A8F5-9365D8018ED5}"/>
              </a:ext>
            </a:extLst>
          </p:cNvPr>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955351" y="5478828"/>
            <a:ext cx="1590857" cy="629334"/>
          </a:xfrm>
          <a:prstGeom prst="rect">
            <a:avLst/>
          </a:prstGeom>
        </p:spPr>
      </p:pic>
    </p:spTree>
    <p:extLst>
      <p:ext uri="{BB962C8B-B14F-4D97-AF65-F5344CB8AC3E}">
        <p14:creationId xmlns:p14="http://schemas.microsoft.com/office/powerpoint/2010/main" val="378574590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Projects</a:t>
            </a:r>
          </a:p>
        </p:txBody>
      </p:sp>
      <p:sp>
        <p:nvSpPr>
          <p:cNvPr id="3" name="Content Placeholder 2"/>
          <p:cNvSpPr>
            <a:spLocks noGrp="1"/>
          </p:cNvSpPr>
          <p:nvPr>
            <p:ph idx="1"/>
          </p:nvPr>
        </p:nvSpPr>
        <p:spPr/>
        <p:txBody>
          <a:bodyPr/>
          <a:lstStyle/>
          <a:p>
            <a:r>
              <a:rPr lang="en-US" dirty="0"/>
              <a:t>1. create a plant design that can support a flow rate of 480 L/s 2.studying the removal of pesticides.</a:t>
            </a:r>
          </a:p>
          <a:p>
            <a:r>
              <a:rPr lang="en-US" dirty="0"/>
              <a:t>100+ L/s sedimentation tank without interior dividing walls</a:t>
            </a:r>
          </a:p>
          <a:p>
            <a:r>
              <a:rPr lang="en-US" dirty="0"/>
              <a:t>UV disinfection for replace chlorination</a:t>
            </a:r>
          </a:p>
          <a:p>
            <a:r>
              <a:rPr lang="en-US" dirty="0"/>
              <a:t>1. 100+ L/s sedimentation tank without interior dividing walls 2. 180+ L/s </a:t>
            </a:r>
            <a:r>
              <a:rPr lang="en-US" dirty="0" err="1"/>
              <a:t>Flocculator</a:t>
            </a:r>
            <a:endParaRPr lang="en-US" dirty="0"/>
          </a:p>
          <a:p>
            <a:r>
              <a:rPr lang="en-US" dirty="0"/>
              <a:t>1. pesticide removal using activated carbon 2. Chemical Dose Controller (CDC) for flows above 100 L/s. </a:t>
            </a:r>
          </a:p>
        </p:txBody>
      </p:sp>
    </p:spTree>
    <p:extLst>
      <p:ext uri="{BB962C8B-B14F-4D97-AF65-F5344CB8AC3E}">
        <p14:creationId xmlns:p14="http://schemas.microsoft.com/office/powerpoint/2010/main" val="13784182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format</a:t>
            </a:r>
          </a:p>
        </p:txBody>
      </p:sp>
      <p:sp>
        <p:nvSpPr>
          <p:cNvPr id="3" name="Content Placeholder 2"/>
          <p:cNvSpPr>
            <a:spLocks noGrp="1"/>
          </p:cNvSpPr>
          <p:nvPr>
            <p:ph idx="1"/>
          </p:nvPr>
        </p:nvSpPr>
        <p:spPr/>
        <p:txBody>
          <a:bodyPr/>
          <a:lstStyle/>
          <a:p>
            <a:r>
              <a:rPr lang="en-US" dirty="0"/>
              <a:t>What types of questions should we expect? </a:t>
            </a:r>
          </a:p>
          <a:p>
            <a:pPr lvl="1"/>
            <a:r>
              <a:rPr lang="en-US" dirty="0"/>
              <a:t>Short answer</a:t>
            </a:r>
          </a:p>
          <a:p>
            <a:pPr lvl="1"/>
            <a:r>
              <a:rPr lang="en-US" dirty="0"/>
              <a:t>Multiple choice questions </a:t>
            </a:r>
          </a:p>
          <a:p>
            <a:pPr lvl="1"/>
            <a:r>
              <a:rPr lang="en-US" dirty="0"/>
              <a:t>Design challenges</a:t>
            </a:r>
          </a:p>
          <a:p>
            <a:r>
              <a:rPr lang="en-US" dirty="0"/>
              <a:t>How far should we be able to extrapolate beyond what is in the notes?</a:t>
            </a:r>
          </a:p>
          <a:p>
            <a:pPr lvl="1"/>
            <a:r>
              <a:rPr lang="en-US" dirty="0"/>
              <a:t>You should understand the fundamental concepts and be able to talk about those concepts with your friends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based Prelim: What could fail?</a:t>
            </a:r>
          </a:p>
        </p:txBody>
      </p:sp>
      <p:sp>
        <p:nvSpPr>
          <p:cNvPr id="3" name="Content Placeholder 2"/>
          <p:cNvSpPr>
            <a:spLocks noGrp="1"/>
          </p:cNvSpPr>
          <p:nvPr>
            <p:ph idx="1"/>
          </p:nvPr>
        </p:nvSpPr>
        <p:spPr/>
        <p:txBody>
          <a:bodyPr/>
          <a:lstStyle/>
          <a:p>
            <a:r>
              <a:rPr lang="en-US" dirty="0"/>
              <a:t>Delete part of the exam by mistake</a:t>
            </a:r>
          </a:p>
          <a:p>
            <a:r>
              <a:rPr lang="en-US" dirty="0"/>
              <a:t>Google </a:t>
            </a:r>
            <a:r>
              <a:rPr lang="en-US" dirty="0" err="1"/>
              <a:t>Colab</a:t>
            </a:r>
            <a:r>
              <a:rPr lang="en-US" dirty="0"/>
              <a:t> crash</a:t>
            </a:r>
          </a:p>
          <a:p>
            <a:r>
              <a:rPr lang="en-US" dirty="0"/>
              <a:t>Dog eats your Laptop</a:t>
            </a:r>
          </a:p>
          <a:p>
            <a:endParaRPr lang="en-US" dirty="0"/>
          </a:p>
          <a:p>
            <a:r>
              <a:rPr lang="en-US" dirty="0"/>
              <a:t>Reduce the risk of failure</a:t>
            </a:r>
          </a:p>
          <a:p>
            <a:pPr lvl="1"/>
            <a:r>
              <a:rPr lang="en-US" dirty="0"/>
              <a:t>Save a copy with your name in the title as step 1</a:t>
            </a:r>
          </a:p>
          <a:p>
            <a:pPr lvl="1"/>
            <a:r>
              <a:rPr lang="en-US" dirty="0"/>
              <a:t>Save versions in more than one place! (in the cloud </a:t>
            </a:r>
            <a:r>
              <a:rPr lang="en-US" b="1" dirty="0"/>
              <a:t>and</a:t>
            </a:r>
            <a:r>
              <a:rPr lang="en-US" dirty="0"/>
              <a:t> on hardware you own)</a:t>
            </a:r>
          </a:p>
        </p:txBody>
      </p:sp>
    </p:spTree>
    <p:extLst>
      <p:ext uri="{BB962C8B-B14F-4D97-AF65-F5344CB8AC3E}">
        <p14:creationId xmlns:p14="http://schemas.microsoft.com/office/powerpoint/2010/main" val="10152245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Mix</a:t>
            </a:r>
          </a:p>
        </p:txBody>
      </p:sp>
      <p:sp>
        <p:nvSpPr>
          <p:cNvPr id="3" name="Content Placeholder 2"/>
          <p:cNvSpPr>
            <a:spLocks noGrp="1"/>
          </p:cNvSpPr>
          <p:nvPr>
            <p:ph idx="1"/>
          </p:nvPr>
        </p:nvSpPr>
        <p:spPr/>
        <p:txBody>
          <a:bodyPr/>
          <a:lstStyle/>
          <a:p>
            <a:r>
              <a:rPr lang="en-US" dirty="0"/>
              <a:t>How do you calculate the Kolmogorov scale?</a:t>
            </a:r>
          </a:p>
          <a:p>
            <a:endParaRPr lang="en-US" dirty="0"/>
          </a:p>
          <a:p>
            <a:endParaRPr lang="en-US" dirty="0"/>
          </a:p>
          <a:p>
            <a:endParaRPr lang="en-US" dirty="0"/>
          </a:p>
          <a:p>
            <a:r>
              <a:rPr lang="en-US" dirty="0"/>
              <a:t>Do I need to worry about the rapid mix derivations section in textbook?</a:t>
            </a:r>
          </a:p>
          <a:p>
            <a:pPr lvl="1"/>
            <a:r>
              <a:rPr lang="en-US" dirty="0"/>
              <a:t>Chemistry (not required for CEE 4520)</a:t>
            </a:r>
          </a:p>
          <a:p>
            <a:pPr lvl="1"/>
            <a:r>
              <a:rPr lang="en-US" dirty="0"/>
              <a:t>This was meant to be a reference for many different types of flows and mixing processes with equations summarized in the intro</a:t>
            </a:r>
          </a:p>
          <a:p>
            <a:pPr lvl="1"/>
            <a:r>
              <a:rPr lang="en-US" dirty="0"/>
              <a:t> </a:t>
            </a:r>
          </a:p>
        </p:txBody>
      </p:sp>
      <p:sp>
        <p:nvSpPr>
          <p:cNvPr id="6" name="Text Box 5 1"/>
          <p:cNvSpPr txBox="1">
            <a:spLocks noChangeArrowheads="1"/>
          </p:cNvSpPr>
          <p:nvPr/>
        </p:nvSpPr>
        <p:spPr bwMode="auto">
          <a:xfrm>
            <a:off x="1683798" y="2494029"/>
            <a:ext cx="2747963" cy="396875"/>
          </a:xfrm>
          <a:prstGeom prst="rect">
            <a:avLst/>
          </a:prstGeom>
          <a:noFill/>
          <a:ln w="12700" algn="ctr">
            <a:noFill/>
            <a:miter lim="800000"/>
            <a:headEnd type="none" w="lg" len="med"/>
            <a:tailEnd type="none" w="lg" len="med"/>
          </a:ln>
          <a:effectLst/>
        </p:spPr>
        <p:txBody>
          <a:bodyPr wrap="none">
            <a:spAutoFit/>
          </a:bodyPr>
          <a:lstStyle/>
          <a:p>
            <a:r>
              <a:rPr lang="en-US" sz="2000" dirty="0"/>
              <a:t>Kolmogorov length scale</a:t>
            </a:r>
          </a:p>
        </p:txBody>
      </p:sp>
      <p:pic>
        <p:nvPicPr>
          <p:cNvPr id="7" name="Picture 6">
            <a:extLst>
              <a:ext uri="{FF2B5EF4-FFF2-40B4-BE49-F238E27FC236}">
                <a16:creationId xmlns:a16="http://schemas.microsoft.com/office/drawing/2014/main" id="{78684709-46D5-4A57-8784-08ED11A028BE}"/>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461457" y="2314515"/>
            <a:ext cx="1456762" cy="707048"/>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702143200"/>
              </p:ext>
            </p:extLst>
          </p:nvPr>
        </p:nvGraphicFramePr>
        <p:xfrm>
          <a:off x="6511332" y="2160860"/>
          <a:ext cx="2404068" cy="1943014"/>
        </p:xfrm>
        <a:graphic>
          <a:graphicData uri="http://schemas.openxmlformats.org/presentationml/2006/ole">
            <mc:AlternateContent xmlns:mc="http://schemas.openxmlformats.org/markup-compatibility/2006">
              <mc:Choice xmlns:v="urn:schemas-microsoft-com:vml" Requires="v">
                <p:oleObj spid="_x0000_s1743876" name="Mathcad" r:id="rId7" imgW="3476520" imgH="2809800" progId="Mathcad">
                  <p:embed/>
                </p:oleObj>
              </mc:Choice>
              <mc:Fallback>
                <p:oleObj name="Mathcad" r:id="rId7" imgW="3476520" imgH="2809800" progId="Mathcad">
                  <p:embed/>
                  <p:pic>
                    <p:nvPicPr>
                      <p:cNvPr id="5" name="Object 4"/>
                      <p:cNvPicPr/>
                      <p:nvPr/>
                    </p:nvPicPr>
                    <p:blipFill>
                      <a:blip r:embed="rId8"/>
                      <a:stretch>
                        <a:fillRect/>
                      </a:stretch>
                    </p:blipFill>
                    <p:spPr>
                      <a:xfrm>
                        <a:off x="6511332" y="2160860"/>
                        <a:ext cx="2404068" cy="1943014"/>
                      </a:xfrm>
                      <a:prstGeom prst="rect">
                        <a:avLst/>
                      </a:prstGeom>
                    </p:spPr>
                  </p:pic>
                </p:oleObj>
              </mc:Fallback>
            </mc:AlternateContent>
          </a:graphicData>
        </a:graphic>
      </p:graphicFrame>
      <p:sp>
        <p:nvSpPr>
          <p:cNvPr id="13" name="Text Box 5 2"/>
          <p:cNvSpPr txBox="1">
            <a:spLocks noChangeArrowheads="1"/>
          </p:cNvSpPr>
          <p:nvPr/>
        </p:nvSpPr>
        <p:spPr bwMode="auto">
          <a:xfrm>
            <a:off x="1683798" y="3119504"/>
            <a:ext cx="2836033" cy="400110"/>
          </a:xfrm>
          <a:prstGeom prst="rect">
            <a:avLst/>
          </a:prstGeom>
          <a:noFill/>
          <a:ln w="12700" algn="ctr">
            <a:noFill/>
            <a:miter lim="800000"/>
            <a:headEnd type="none" w="lg" len="med"/>
            <a:tailEnd type="none" w="lg" len="med"/>
          </a:ln>
          <a:effectLst/>
        </p:spPr>
        <p:txBody>
          <a:bodyPr wrap="none">
            <a:spAutoFit/>
          </a:bodyPr>
          <a:lstStyle/>
          <a:p>
            <a:r>
              <a:rPr lang="en-US" sz="2000" dirty="0"/>
              <a:t>Inner viscous length scale</a:t>
            </a:r>
          </a:p>
        </p:txBody>
      </p:sp>
      <p:pic>
        <p:nvPicPr>
          <p:cNvPr id="14" name="Picture 13">
            <a:extLst>
              <a:ext uri="{FF2B5EF4-FFF2-40B4-BE49-F238E27FC236}">
                <a16:creationId xmlns:a16="http://schemas.microsoft.com/office/drawing/2014/main" id="{D835024A-79DE-4D97-97A6-71805D6BBFA0}"/>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519831" y="3192046"/>
            <a:ext cx="1312000" cy="230095"/>
          </a:xfrm>
          <a:prstGeom prst="rect">
            <a:avLst/>
          </a:prstGeom>
        </p:spPr>
      </p:pic>
      <p:pic>
        <p:nvPicPr>
          <p:cNvPr id="15" name="Picture 14">
            <a:extLst>
              <a:ext uri="{FF2B5EF4-FFF2-40B4-BE49-F238E27FC236}">
                <a16:creationId xmlns:a16="http://schemas.microsoft.com/office/drawing/2014/main" id="{DDC68AB6-BE3B-4BC3-82DF-6DE603CAAC3E}"/>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526229" y="3594690"/>
            <a:ext cx="995048" cy="213333"/>
          </a:xfrm>
          <a:prstGeom prst="rect">
            <a:avLst/>
          </a:prstGeom>
        </p:spPr>
      </p:pic>
    </p:spTree>
    <p:extLst>
      <p:ext uri="{BB962C8B-B14F-4D97-AF65-F5344CB8AC3E}">
        <p14:creationId xmlns:p14="http://schemas.microsoft.com/office/powerpoint/2010/main" val="37468555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1517301" y="2133601"/>
            <a:ext cx="5516545" cy="1165609"/>
          </a:xfrm>
          <a:prstGeom prst="rect">
            <a:avLst/>
          </a:prstGeom>
          <a:solidFill>
            <a:schemeClr val="accent1">
              <a:lumMod val="20000"/>
              <a:lumOff val="80000"/>
            </a:schemeClr>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 name="Title 1"/>
          <p:cNvSpPr>
            <a:spLocks noGrp="1"/>
          </p:cNvSpPr>
          <p:nvPr>
            <p:ph type="title"/>
          </p:nvPr>
        </p:nvSpPr>
        <p:spPr/>
        <p:txBody>
          <a:bodyPr/>
          <a:lstStyle/>
          <a:p>
            <a:pPr lvl="0"/>
            <a:r>
              <a:rPr lang="en-US" dirty="0"/>
              <a:t>Can we go over the concepts of </a:t>
            </a:r>
            <a:r>
              <a:rPr lang="en-US" dirty="0" err="1"/>
              <a:t>Gcs</a:t>
            </a:r>
            <a:r>
              <a:rPr lang="en-US" dirty="0"/>
              <a:t> and ε again?</a:t>
            </a:r>
          </a:p>
        </p:txBody>
      </p:sp>
      <p:cxnSp>
        <p:nvCxnSpPr>
          <p:cNvPr id="8" name="Straight Connector 7"/>
          <p:cNvCxnSpPr/>
          <p:nvPr/>
        </p:nvCxnSpPr>
        <p:spPr bwMode="auto">
          <a:xfrm>
            <a:off x="1517301" y="3299210"/>
            <a:ext cx="551654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10" name="Straight Arrow Connector 9"/>
          <p:cNvCxnSpPr/>
          <p:nvPr/>
        </p:nvCxnSpPr>
        <p:spPr bwMode="auto">
          <a:xfrm flipV="1">
            <a:off x="2865119" y="2203269"/>
            <a:ext cx="1288869" cy="109728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2" name="Straight Connector 11"/>
          <p:cNvCxnSpPr/>
          <p:nvPr/>
        </p:nvCxnSpPr>
        <p:spPr bwMode="auto">
          <a:xfrm flipV="1">
            <a:off x="2865119" y="2133601"/>
            <a:ext cx="0" cy="1165609"/>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14" name="Straight Arrow Connector 13"/>
          <p:cNvCxnSpPr/>
          <p:nvPr/>
        </p:nvCxnSpPr>
        <p:spPr bwMode="auto">
          <a:xfrm>
            <a:off x="2865119" y="2281647"/>
            <a:ext cx="1193075"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5" name="Straight Arrow Connector 14"/>
          <p:cNvCxnSpPr/>
          <p:nvPr/>
        </p:nvCxnSpPr>
        <p:spPr bwMode="auto">
          <a:xfrm>
            <a:off x="2865119" y="2555967"/>
            <a:ext cx="888275"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7" name="Straight Arrow Connector 16"/>
          <p:cNvCxnSpPr/>
          <p:nvPr/>
        </p:nvCxnSpPr>
        <p:spPr bwMode="auto">
          <a:xfrm>
            <a:off x="2865119" y="2830287"/>
            <a:ext cx="574766"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9" name="Straight Arrow Connector 18"/>
          <p:cNvCxnSpPr/>
          <p:nvPr/>
        </p:nvCxnSpPr>
        <p:spPr bwMode="auto">
          <a:xfrm>
            <a:off x="2865119" y="3104607"/>
            <a:ext cx="243840"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3" name="Straight Connector 22"/>
          <p:cNvCxnSpPr/>
          <p:nvPr/>
        </p:nvCxnSpPr>
        <p:spPr bwMode="auto">
          <a:xfrm>
            <a:off x="1532710" y="2133601"/>
            <a:ext cx="5826034" cy="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pic>
        <p:nvPicPr>
          <p:cNvPr id="25" name="Picture 24"/>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4977939" y="1505927"/>
            <a:ext cx="917333" cy="571429"/>
          </a:xfrm>
          <a:prstGeom prst="rect">
            <a:avLst/>
          </a:prstGeom>
        </p:spPr>
      </p:pic>
      <p:pic>
        <p:nvPicPr>
          <p:cNvPr id="27" name="Picture 26"/>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3648288" y="1549538"/>
            <a:ext cx="699428" cy="516572"/>
          </a:xfrm>
          <a:prstGeom prst="rect">
            <a:avLst/>
          </a:prstGeom>
        </p:spPr>
      </p:pic>
      <p:pic>
        <p:nvPicPr>
          <p:cNvPr id="40" name="Picture 39"/>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1457183" y="4200549"/>
            <a:ext cx="1080380" cy="175238"/>
          </a:xfrm>
          <a:prstGeom prst="rect">
            <a:avLst/>
          </a:prstGeom>
        </p:spPr>
      </p:pic>
      <p:pic>
        <p:nvPicPr>
          <p:cNvPr id="30" name="Picture 29"/>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3925622" y="2495664"/>
            <a:ext cx="265143" cy="571429"/>
          </a:xfrm>
          <a:prstGeom prst="rect">
            <a:avLst/>
          </a:prstGeom>
        </p:spPr>
      </p:pic>
      <p:pic>
        <p:nvPicPr>
          <p:cNvPr id="32" name="Picture 31"/>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3238383" y="3522276"/>
            <a:ext cx="819810" cy="571429"/>
          </a:xfrm>
          <a:prstGeom prst="rect">
            <a:avLst/>
          </a:prstGeom>
        </p:spPr>
      </p:pic>
      <p:pic>
        <p:nvPicPr>
          <p:cNvPr id="38" name="Picture 37"/>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5895272" y="2660161"/>
            <a:ext cx="214857" cy="172191"/>
          </a:xfrm>
          <a:prstGeom prst="rect">
            <a:avLst/>
          </a:prstGeom>
        </p:spPr>
      </p:pic>
      <p:pic>
        <p:nvPicPr>
          <p:cNvPr id="42" name="Picture 41"/>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1457183" y="4683875"/>
            <a:ext cx="1211427" cy="184381"/>
          </a:xfrm>
          <a:prstGeom prst="rect">
            <a:avLst/>
          </a:prstGeom>
        </p:spPr>
      </p:pic>
      <p:pic>
        <p:nvPicPr>
          <p:cNvPr id="49" name="Picture 48"/>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1457182" y="5188228"/>
            <a:ext cx="2447236" cy="236190"/>
          </a:xfrm>
          <a:prstGeom prst="rect">
            <a:avLst/>
          </a:prstGeom>
        </p:spPr>
      </p:pic>
      <p:pic>
        <p:nvPicPr>
          <p:cNvPr id="45" name="Picture 44"/>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6110129" y="1691252"/>
            <a:ext cx="816762" cy="233143"/>
          </a:xfrm>
          <a:prstGeom prst="rect">
            <a:avLst/>
          </a:prstGeom>
        </p:spPr>
      </p:pic>
      <p:pic>
        <p:nvPicPr>
          <p:cNvPr id="47" name="Picture 46"/>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7565057" y="2018888"/>
            <a:ext cx="1126096" cy="184381"/>
          </a:xfrm>
          <a:prstGeom prst="rect">
            <a:avLst/>
          </a:prstGeom>
        </p:spPr>
      </p:pic>
      <p:pic>
        <p:nvPicPr>
          <p:cNvPr id="56" name="Picture 55"/>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1447268" y="5744390"/>
            <a:ext cx="2715428" cy="277333"/>
          </a:xfrm>
          <a:prstGeom prst="rect">
            <a:avLst/>
          </a:prstGeom>
        </p:spPr>
      </p:pic>
      <p:pic>
        <p:nvPicPr>
          <p:cNvPr id="57" name="Picture 56"/>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1447267" y="6227048"/>
            <a:ext cx="1769143" cy="516571"/>
          </a:xfrm>
          <a:prstGeom prst="rect">
            <a:avLst/>
          </a:prstGeom>
        </p:spPr>
      </p:pic>
      <p:pic>
        <p:nvPicPr>
          <p:cNvPr id="55" name="Picture 54"/>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5976574" y="5855628"/>
            <a:ext cx="752762" cy="166095"/>
          </a:xfrm>
          <a:prstGeom prst="rect">
            <a:avLst/>
          </a:prstGeom>
        </p:spPr>
      </p:pic>
      <p:sp>
        <p:nvSpPr>
          <p:cNvPr id="58" name="TextBox 57"/>
          <p:cNvSpPr txBox="1"/>
          <p:nvPr/>
        </p:nvSpPr>
        <p:spPr>
          <a:xfrm>
            <a:off x="3492294" y="6265480"/>
            <a:ext cx="5198859" cy="369332"/>
          </a:xfrm>
          <a:prstGeom prst="rect">
            <a:avLst/>
          </a:prstGeom>
          <a:noFill/>
        </p:spPr>
        <p:txBody>
          <a:bodyPr wrap="none" rtlCol="0">
            <a:spAutoFit/>
          </a:bodyPr>
          <a:lstStyle/>
          <a:p>
            <a:r>
              <a:rPr lang="en-US" sz="1800" dirty="0"/>
              <a:t>Exactly for the case when velocity gradient is uniform</a:t>
            </a:r>
          </a:p>
        </p:txBody>
      </p:sp>
    </p:spTree>
    <p:extLst>
      <p:ext uri="{BB962C8B-B14F-4D97-AF65-F5344CB8AC3E}">
        <p14:creationId xmlns:p14="http://schemas.microsoft.com/office/powerpoint/2010/main" val="1700843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Does Energy use of flocculation matter?</a:t>
            </a:r>
            <a:endParaRPr lang="en-US" dirty="0"/>
          </a:p>
        </p:txBody>
      </p:sp>
      <p:sp>
        <p:nvSpPr>
          <p:cNvPr id="3" name="Content Placeholder 2"/>
          <p:cNvSpPr>
            <a:spLocks noGrp="1"/>
          </p:cNvSpPr>
          <p:nvPr>
            <p:ph idx="1"/>
          </p:nvPr>
        </p:nvSpPr>
        <p:spPr/>
        <p:txBody>
          <a:bodyPr/>
          <a:lstStyle/>
          <a:p>
            <a:r>
              <a:rPr lang="en-US" dirty="0"/>
              <a:t>What is the ratio of energy required to efficiently flocculate vs the energy required to pump water to thousands of people's homes miles away? Although I understand the desire to optimize, I wonder how much it reduces costs.</a:t>
            </a:r>
          </a:p>
        </p:txBody>
      </p:sp>
    </p:spTree>
    <p:extLst>
      <p:ext uri="{BB962C8B-B14F-4D97-AF65-F5344CB8AC3E}">
        <p14:creationId xmlns:p14="http://schemas.microsoft.com/office/powerpoint/2010/main" val="14136359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up Design</a:t>
            </a:r>
          </a:p>
        </p:txBody>
      </p:sp>
      <p:sp>
        <p:nvSpPr>
          <p:cNvPr id="3" name="Content Placeholder 2"/>
          <p:cNvSpPr>
            <a:spLocks noGrp="1"/>
          </p:cNvSpPr>
          <p:nvPr>
            <p:ph idx="1"/>
          </p:nvPr>
        </p:nvSpPr>
        <p:spPr/>
        <p:txBody>
          <a:bodyPr/>
          <a:lstStyle/>
          <a:p>
            <a:r>
              <a:rPr lang="en-US" dirty="0"/>
              <a:t>When would be an appropriate time to design a </a:t>
            </a:r>
            <a:r>
              <a:rPr lang="en-US" dirty="0" err="1"/>
              <a:t>flocculator</a:t>
            </a:r>
            <a:r>
              <a:rPr lang="en-US" dirty="0"/>
              <a:t> using bottom up approach?</a:t>
            </a:r>
          </a:p>
          <a:p>
            <a:r>
              <a:rPr lang="en-US" dirty="0"/>
              <a:t>Check a design to see if it is correct!</a:t>
            </a:r>
          </a:p>
          <a:p>
            <a:r>
              <a:rPr lang="en-US" dirty="0"/>
              <a:t>Optimal design with no layout constraints </a:t>
            </a:r>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96139" y="4377903"/>
            <a:ext cx="2461353" cy="657970"/>
          </a:xfrm>
          <a:prstGeom prst="rect">
            <a:avLst/>
          </a:prstGeom>
          <a:ln w="28575">
            <a:solidFill>
              <a:schemeClr val="bg1"/>
            </a:solidFill>
          </a:ln>
        </p:spPr>
      </p:pic>
      <p:sp>
        <p:nvSpPr>
          <p:cNvPr id="9" name="TextBox 8"/>
          <p:cNvSpPr txBox="1"/>
          <p:nvPr/>
        </p:nvSpPr>
        <p:spPr>
          <a:xfrm>
            <a:off x="4509856" y="4474346"/>
            <a:ext cx="1659300" cy="523220"/>
          </a:xfrm>
          <a:prstGeom prst="rect">
            <a:avLst/>
          </a:prstGeom>
          <a:noFill/>
        </p:spPr>
        <p:txBody>
          <a:bodyPr wrap="none" rtlCol="0">
            <a:spAutoFit/>
          </a:bodyPr>
          <a:lstStyle/>
          <a:p>
            <a:r>
              <a:rPr lang="en-US" dirty="0"/>
              <a:t>Let W = S</a:t>
            </a:r>
          </a:p>
        </p:txBody>
      </p:sp>
      <p:sp>
        <p:nvSpPr>
          <p:cNvPr id="10" name="TextBox 9"/>
          <p:cNvSpPr txBox="1"/>
          <p:nvPr/>
        </p:nvSpPr>
        <p:spPr>
          <a:xfrm>
            <a:off x="4509856" y="5152120"/>
            <a:ext cx="1552028" cy="523220"/>
          </a:xfrm>
          <a:prstGeom prst="rect">
            <a:avLst/>
          </a:prstGeom>
          <a:noFill/>
        </p:spPr>
        <p:txBody>
          <a:bodyPr wrap="none" rtlCol="0">
            <a:spAutoFit/>
          </a:bodyPr>
          <a:lstStyle/>
          <a:p>
            <a:r>
              <a:rPr lang="en-US" dirty="0"/>
              <a:t>Let He = </a:t>
            </a:r>
          </a:p>
        </p:txBody>
      </p:sp>
      <p:pic>
        <p:nvPicPr>
          <p:cNvPr id="11" name="Picture 10">
            <a:extLst>
              <a:ext uri="{FF2B5EF4-FFF2-40B4-BE49-F238E27FC236}">
                <a16:creationId xmlns:a16="http://schemas.microsoft.com/office/drawing/2014/main" id="{10637E0D-4C59-4D36-B27B-600927FCF15A}"/>
              </a:ext>
            </a:extLst>
          </p:cNvPr>
          <p:cNvPicPr>
            <a:picLocks noChangeAspect="1"/>
          </p:cNvPicPr>
          <p:nvPr>
            <p:custDataLst>
              <p:tags r:id="rId2"/>
            </p:custDataLst>
          </p:nvPr>
        </p:nvPicPr>
        <p:blipFill>
          <a:blip r:embed="rId6"/>
          <a:stretch>
            <a:fillRect/>
          </a:stretch>
        </p:blipFill>
        <p:spPr>
          <a:xfrm>
            <a:off x="6310734" y="5282987"/>
            <a:ext cx="1589029" cy="261486"/>
          </a:xfrm>
          <a:prstGeom prst="rect">
            <a:avLst/>
          </a:prstGeom>
        </p:spPr>
      </p:pic>
      <p:pic>
        <p:nvPicPr>
          <p:cNvPr id="14" name="Picture 13"/>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194273" y="5085499"/>
            <a:ext cx="2665083" cy="656461"/>
          </a:xfrm>
          <a:prstGeom prst="rect">
            <a:avLst/>
          </a:prstGeom>
          <a:ln w="28575">
            <a:solidFill>
              <a:schemeClr val="bg1"/>
            </a:solidFill>
          </a:ln>
        </p:spPr>
      </p:pic>
      <p:sp>
        <p:nvSpPr>
          <p:cNvPr id="15" name="TextBox 14"/>
          <p:cNvSpPr txBox="1"/>
          <p:nvPr/>
        </p:nvSpPr>
        <p:spPr>
          <a:xfrm>
            <a:off x="1194273" y="6056655"/>
            <a:ext cx="1922321" cy="523220"/>
          </a:xfrm>
          <a:prstGeom prst="rect">
            <a:avLst/>
          </a:prstGeom>
          <a:noFill/>
        </p:spPr>
        <p:txBody>
          <a:bodyPr wrap="none" rtlCol="0">
            <a:spAutoFit/>
          </a:bodyPr>
          <a:lstStyle/>
          <a:p>
            <a:r>
              <a:rPr lang="en-US" dirty="0"/>
              <a:t>Solve for S!</a:t>
            </a:r>
          </a:p>
        </p:txBody>
      </p:sp>
    </p:spTree>
    <p:extLst>
      <p:ext uri="{BB962C8B-B14F-4D97-AF65-F5344CB8AC3E}">
        <p14:creationId xmlns:p14="http://schemas.microsoft.com/office/powerpoint/2010/main" val="67259692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47.9565"/>
  <p:tag name="ORIGINALWIDTH" val="716.9104"/>
  <p:tag name="LATEXADDIN" val="\documentclass{article}&#10;\usepackage{amsmath}&#10;\pagestyle{empty}&#10;\begin{document}&#10;&#10;&#10;$$\eta_K = \left( \frac{\nu^3}{\varepsilon} \right)^{\frac{1}{4}}$$&#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596.1754"/>
  <p:tag name="LATEXADDIN" val="\documentclass{article}&#10;\usepackage{amsmath}&#10;\pagestyle{empty}&#10;\begin{document}&#10;&#10;$$P = \tau A*v$$&#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6.2354"/>
  <p:tag name="ORIGINALWIDTH" val="1204.349"/>
  <p:tag name="LATEXADDIN" val="\documentclass{article}&#10;\usepackage{amsmath}&#10;\pagestyle{empty}&#10;\begin{document}&#10;&#10;$$P = \mu * G * A* H * G$$&#10;&#10;&#10;\end{document}"/>
  <p:tag name="IGUANATEXSIZE" val="20"/>
  <p:tag name="IGUANATEXCURSOR" val="97"/>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4.7357"/>
  <p:tag name="ORIGINALWIDTH" val="401.9498"/>
  <p:tag name="LATEXADDIN" val="\documentclass{article}&#10;\usepackage{amsmath}&#10;\pagestyle{empty}&#10;\begin{document}&#10;&#10;$$\tau = \mu G$$&#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554.1807"/>
  <p:tag name="LATEXADDIN" val="\documentclass{article}&#10;\usepackage{amsmath}&#10;\pagestyle{empty}&#10;\begin{document}&#10;&#10;$$v = H * G$$&#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36.4829"/>
  <p:tag name="ORIGINALWIDTH" val="1336.333"/>
  <p:tag name="LATEXADDIN" val="\documentclass{article}&#10;\usepackage{amsmath}&#10;\pagestyle{empty}&#10;\begin{document}&#10;&#10;$$P = \nu  * G^2 * Volume * \rho $$&#10;&#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54.2182"/>
  <p:tag name="ORIGINALWIDTH" val="870.6412"/>
  <p:tag name="LATEXADDIN" val="\documentclass{article}&#10;\usepackage{amsmath}&#10;\pagestyle{empty}&#10;\begin{document}&#10;&#10;$$\epsilon = \frac{P}{M} = \nu * G^2 $$&#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370.4537"/>
  <p:tag name="LATEXADDIN" val="\documentclass{article}&#10;\usepackage{amsmath}&#10;\pagestyle{empty}&#10;\begin{document}&#10;&#10;$$\mu =  \nu \rho $$&#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223.097"/>
  <p:tag name="LATEXADDIN" val="\documentclass{article}&#10;\usepackage{amsmath}&#10;\pagestyle{empty}&#10;\begin{document}&#10;&#10;$$\nu G_{CS}^2 = \frac{K}{2 H_e} \left( \frac{Q}{W S} \right)^3$$&#10;&#10;&#10;\end{document}"/>
  <p:tag name="IGUANATEXSIZE" val="24"/>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651.6685"/>
  <p:tag name="LATEXADDIN" val="\documentclass{article}&#10;\usepackage{amsmath}&#10;\pagestyle{empty}&#10;\begin{document}&#10;&#10;$$H_e = \Pi_{HS}S$$&#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1324.334"/>
  <p:tag name="LATEXADDIN" val="\documentclass{article}&#10;\usepackage{amsmath}&#10;\pagestyle{empty}&#10;\begin{document}&#10;&#10;$$\nu G_{CS}^2 = \frac{K}{2 \Pi_{HS}S} \left( \frac{Q}{S^2} \right)^3$$&#10;&#10;&#10;\end{document}"/>
  <p:tag name="IGUANATEXSIZE" val="24"/>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645.6693"/>
  <p:tag name="LATEXADDIN" val="\documentclass{article}&#10;\usepackage{amsmath}&#10;\pagestyle{empty}&#10;\begin{document}&#10;&#10;&#10;$$\lambda_v \approx \Pi_{kv} \eta_K$$&#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2582.677"/>
  <p:tag name="LATEXADDIN" val="\documentclass{article}&#10;\usepackage{amsmath}&#10;\pagestyle{empty}&#10;\begin{document}&#10;&#10;$$\rho_{Floc} - \rho_{H_2O} = \left( \rho_{Floc_0} - \rho_{H_2O} \right) \left( \frac{d_0}{d} \right)^{3 - D_{Fractal}}$$&#10;&#10;&#10;\end{document}"/>
  <p:tag name="IGUANATEXSIZE" val="20"/>
  <p:tag name="IGUANATEXCURSOR" val="202"/>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04.462"/>
  <p:tag name="ORIGINALWIDTH" val="1425.572"/>
  <p:tag name="LATEXADDIN" val="\documentclass{article}&#10;\usepackage{amsmath}&#10;\pagestyle{empty}&#10;\begin{document}&#10;&#10;$$V_t = \frac{g d^2}{18 \nu_{H_2O}} \frac{\rho_{Floc} - \rho_{H_2O}}{\rho_{H_2O}}$$&#10;&#10;&#10;\end{document}"/>
  <p:tag name="IGUANATEXSIZE" val="20"/>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2449.944"/>
  <p:tag name="LATEXADDIN" val="\documentclass{article}&#10;\usepackage{amsmath}&#10;\pagestyle{empty}&#10;\begin{document}&#10;&#10;$$V_t = \frac{g d_0^2}{18 \Phi \nu_{H_2O}}&#10;\frac{ \rho_{Floc_0} - \rho_{H_2O}}{\rho_{H_2O}}&#10;\left( \frac{d}{d_0} \right)^{D_{Fractal} - 1}$$&#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85.7143"/>
  <p:tag name="ORIGINALWIDTH" val="859.3926"/>
  <p:tag name="LATEXADDIN" val="\documentclass{article}&#10;\usepackage{amsmath}&#10;\pagestyle{empty}&#10;\begin{document}&#10;&#10;$$N_{e_{Min}} = \frac{H_{Floc}}{H_{e_{Max}}}$$&#10;&#10;&#10;\end{document}"/>
  <p:tag name="IGUANATEXSIZE" val="24"/>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906.6367"/>
  <p:tag name="LATEXADDIN" val="\documentclass{article}&#10;\usepackage{amsmath}&#10;\pagestyle{empty}&#10;\begin{document}&#10;&#10;$$\Lambda^2 = \frac{2}{3} \pi k Gt d_P^2 \alpha$$&#10;&#10;&#10;\end{document}"/>
  <p:tag name="IGUANATEXSIZE" val="20"/>
  <p:tag name="IGUANATEXCURSOR" val="113"/>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309.7113"/>
  <p:tag name="ORIGINALWIDTH" val="782.9021"/>
  <p:tag name="LATEXADDIN" val="\documentclass{article}&#10;\usepackage{amsmath}&#10;\pagestyle{empty}&#10;\begin{document}&#10;&#10;$$Gt \approx \frac{3}{2} \frac{\Lambda^2}{k \pi d_P^2 \alpha}$$&#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336.7079"/>
  <p:tag name="ORIGINALWIDTH" val="422.1972"/>
  <p:tag name="LATEXADDIN" val="\documentclass{article}&#10;\usepackage{amsmath}&#10;\pagestyle{empty}&#10;\begin{document}&#10;&#10;$$\Lambda  = \frac{1}{n_P^\frac{1}{3}}$$&#10;&#10;&#10;\end{document}"/>
  <p:tag name="IGUANATEXSIZE" val="20"/>
  <p:tag name="IGUANATEXCURSOR" val="121"/>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761.9047"/>
  <p:tag name="LATEXADDIN" val="\documentclass{article}&#10;\usepackage{amsmath}&#10;\pagestyle{empty}&#10;\begin{document}&#10;&#10;$$n_P = \frac{6}{\pi d_P^3} \frac{C_P}{\rho_P}$$&#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377.2028"/>
  <p:tag name="ORIGINALWIDTH" val="986.8766"/>
  <p:tag name="LATEXADDIN" val="\documentclass{article}&#10;\usepackage{amsmath}&#10;\pagestyle{empty}&#10;\begin{document}&#10;&#10;$$C_P = \frac{ \left( {\frac{\pi}{6}{\rho_P}} \right)}{\left( \frac{2}{3} \pi k Gt \alpha \right)^\frac{3}{2}}$$&#10;&#10;&#10;\end{document}"/>
  <p:tag name="IGUANATEXSIZE" val="20"/>
  <p:tag name="IGUANATEXCURSOR" val="161"/>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347.9565"/>
  <p:tag name="ORIGINALWIDTH" val="944.132"/>
  <p:tag name="LATEXADDIN" val="\documentclass{article}&#10;\usepackage{amsmath}&#10;\pagestyle{empty}&#10;\begin{document}&#10;&#10;$$\Lambda = \left( \frac{\pi d_P^3}{6} \frac{\rho_P}{C_P} \right)^\frac{1}{3}$$&#10;&#10;&#10;\end{document}"/>
  <p:tag name="IGUANATEXSIZE" val="20"/>
  <p:tag name="IGUANATEXCURSOR" val="16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489.6888"/>
  <p:tag name="LATEXADDIN" val="\documentclass{article}&#10;\usepackage{amsmath}&#10;\pagestyle{empty}&#10;\begin{document}&#10;&#10;&#10;$$\Pi_{kv} \approx 50 $$&#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570.6786"/>
  <p:tag name="LATEXADDIN" val="\documentclass{article}&#10;\usepackage{amsmath}&#10;\usepackage{xcolor}&#10;\pagestyle{empty}&#10;\begin{document}&#10;&#10;\definecolor{Monred}{RGB}{172,0,0}&#10;&#10;$$h_e = K \frac{V^2}{2 g}$$&#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325.4593"/>
  <p:tag name="ORIGINALWIDTH" val="1812.523"/>
  <p:tag name="LATEXADDIN" val="\documentclass{article}&#10;\usepackage{amsmath}&#10;\pagestyle{empty}&#10;\begin{document}&#10;&#10;&#10;$$ h_e = \frac{V_{out}^2 - V_{in}^2\frac{V_{out}}{V_{in}}}{g} + \frac{V_{in}^2 - V_{out}^2}{2g}$$&#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329.2088"/>
  <p:tag name="ORIGINALWIDTH" val="1527.559"/>
  <p:tag name="LATEXADDIN" val="\documentclass{article}&#10;\usepackage{amsmath}&#10;\pagestyle{empty}&#10;\begin{document}&#10;&#10;$$\frac{p_{in} - p_{out}}{\rho g} = \frac{V_{out}^2 - V_{in}^2 \frac{A_{in}}{A_{out}}}{g}$$&#10;&#10;&#10;\end{document}"/>
  <p:tag name="IGUANATEXSIZE" val="20"/>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316.4605"/>
  <p:tag name="ORIGINALWIDTH" val="1004.125"/>
  <p:tag name="LATEXADDIN" val="\documentclass{article}&#10;\usepackage{amsmath}&#10;\pagestyle{empty}&#10;\begin{document}&#10;&#10;$$h_e = \frac{\left( V_{in}  - V_{out} \right)^2}{2g}$$&#10;&#10;&#10;&#10;\end{document}"/>
  <p:tag name="IGUANATEXSIZE" val="3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1566.554"/>
  <p:tag name="LATEXADDIN" val="\documentclass{article}&#10;\usepackage{amsmath}&#10;\pagestyle{empty}&#10;\begin{document}&#10;&#10;$$h_e = \frac{p_{in} - p_{out}}{\rho g} + \frac{V_{in}^2 - V_{out}^2}{2g}$$&#10;&#10;&#10;\end{document}"/>
  <p:tag name="IGUANATEXSIZE" val="20"/>
  <p:tag name="IGUANATEXCURSOR" val="156"/>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78.2152"/>
  <p:tag name="ORIGINALWIDTH" val="665.9167"/>
  <p:tag name="LATEXADDIN" val="\documentclass{article}&#10;\usepackage{amsmath}&#10;\pagestyle{empty}&#10;\begin{document}&#10;&#10;&#10;$$ \frac{A_{in}}{A_{out}} = \frac{V_{out}}{V_{in}}$$&#10;&#10;\end{document}"/>
  <p:tag name="IGUANATEXSIZE" val="20"/>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466.067"/>
  <p:tag name="LATEXADDIN" val="\documentclass{article}&#10;\usepackage{amsmath}&#10;\pagestyle{empty}&#10;\begin{document}&#10;&#10;$$h_e = \frac{V_{out}^2 - 2 V_{in} V_{out} + V_{in}^2}{2g}$$&#10;&#10;&#10;\end{document}"/>
  <p:tag name="IGUANATEXSIZE" val="20"/>
  <p:tag name="IGUANATEXCURSOR" val="141"/>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206.599"/>
  <p:tag name="LATEXADDIN" val="\documentclass{article}&#10;\usepackage{amsmath}&#10;\pagestyle{empty}&#10;\begin{document}&#10;&#10;$${h_e} = \frac{V_{in}^2}{2g}{\left( {1 - \frac{A_{in}}{A_{out}}} \right)^2}$$&#10;&#10;&#10;\end{document}"/>
  <p:tag name="IGUANATEXSIZE" val="2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256.093"/>
  <p:tag name="LATEXADDIN" val="\documentclass{article}&#10;\usepackage{amsmath}&#10;\pagestyle{empty}&#10;\begin{document}&#10;&#10;$${h_e} = \frac{V_{out}^2}{2g}{\left( {\frac{A_{out}}{A_{in}}} -1 \right)^2}$$&#10;&#10;&#10;\end{document}"/>
  <p:tag name="IGUANATEXSIZE" val="20"/>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33.1458"/>
  <p:tag name="ORIGINALWIDTH" val="1181.102"/>
  <p:tag name="LATEXADDIN" val="\documentclass{article}&#10;\usepackage{amsmath}&#10;\pagestyle{empty}&#10;\begin{document}&#10;&#10;&#10;$$\begin{array}{l}&#10;&#10;&#10;$$h_e = \frac{V_{in}^2}{2g}  \left( 1 - &#10;\frac{A_{in}}{A_{out}} \right)^2&#10;\\&#10;\frac{A_{in}}{A_{out}} = \frac{V_{out}}{V_{in}}&#10;\\&#10;V_{in} = \frac{V_{out} A_{out}} {A_{in}}&#10;\\&#10;h_e = \frac{V_{out}^2}{2g}   \left( \frac{{{A_{out}}}}{{{A_{in}}}} - 1 \right)^2$$&#10;&#10;\end{array}$$&#10;&#10;\end{document}"/>
  <p:tag name="IGUANATEXSIZE" val="20"/>
  <p:tag name="IGUANATEXCURSOR" val="358"/>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451.4435"/>
  <p:tag name="LATEXADDIN" val="\documentclass{article}&#10;\usepackage{amsmath}&#10;\pagestyle{empty}&#10;\begin{document}&#10;&#10;$$\tau = \mu \frac{dv}{dy}$$&#10;&#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1385.827"/>
  <p:tag name="LATEXADDIN" val="\documentclass{article}&#10;\usepackage{amsmath}&#10;\pagestyle{empty}&#10;\begin{document}&#10;&#10;$$ \frac{Q}{Q_0} = 1 - \frac{1}{2} \frac{t}{t_{Design}} \frac{h_{Tank}}{h_0}$$&#10;&#10;&#10;\end{document}"/>
  <p:tag name="IGUANATEXSIZE" val="2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277.4653"/>
  <p:tag name="ORIGINALWIDTH" val="691.4135"/>
  <p:tag name="LATEXADDIN" val="\documentclass{article}&#10;\usepackage{amsmath}&#10;\pagestyle{empty}&#10;\begin{document}&#10;&#10;$$Q = \frac{h_{\rm{f}} g \pi D^4}{128\nu L}$$&#10;&#10;&#10;\end{document}"/>
  <p:tag name="IGUANATEXSIZE" val="20"/>
  <p:tag name="IGUANATEXCURSOR" val="126"/>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735.658"/>
  <p:tag name="LATEXADDIN" val="\documentclass{article}&#10;\usepackage{amsmath}&#10;\pagestyle{empty}&#10;\begin{document}&#10;&#10;$$ h_{\rm{f}} = \frac{128\mu LQ}{\rho g\pi D^4}$$&#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374.2032"/>
  <p:tag name="ORIGINALWIDTH" val="1253.093"/>
  <p:tag name="LATEXADDIN" val="\documentclass{article}&#10;\usepackage{amsmath}&#10;\usepackage{xcolor}&#10;\pagestyle{empty}&#10;\begin{document}&#10;&#10;\definecolor{Monred}{RGB}{172,0,0}&#10;&#10;$$V_{Max} = \sqrt{ \frac{2 h_L g \Pi_{Error}}{\sum K_e} }$$&#10;&#10;&#10;\end{document}"/>
  <p:tag name="IGUANATEXSIZE" val="20"/>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347.582"/>
  <p:tag name="LATEXADDIN" val="\documentclass{article}&#10;\usepackage{amsmath}&#10;\usepackage{xcolor}&#10;\pagestyle{empty}&#10;\begin{document}&#10;&#10;\definecolor{Monred}{RGB}{172,0,0}&#10;$$h_L \Pi_{Error} = \sum K_e \frac{V_{Max}^2}{2 g}$$&#10;&#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570.6786"/>
  <p:tag name="LATEXADDIN" val="\documentclass{article}&#10;\usepackage{amsmath}&#10;\usepackage{xcolor}&#10;\pagestyle{empty}&#10;\begin{document}&#10;&#10;\definecolor{Monred}{RGB}{172,0,0}&#10;&#10;$$h_e = K \frac{V^2}{2 g}$$&#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425.9468"/>
  <p:tag name="LATEXADDIN" val="\documentclass{article}&#10;\usepackage{amsmath}&#10;\usepackage{xcolor}&#10;\pagestyle{empty}&#10;\begin{document}&#10;&#10;\definecolor{Monred}{RGB}{172,0,0}&#10;&#10;$$\bar \varepsilon = \frac{g h_e}{\theta_e}$$&#10;&#10;&#10;\end{document}"/>
  <p:tag name="IGUANATEXSIZE" val="20"/>
  <p:tag name="IGUANATEXCURSOR" val="180"/>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631.4211"/>
  <p:tag name="LATEXADDIN" val="\documentclass{article}&#10;\usepackage{amsmath}&#10;\pagestyle{empty}&#10;\begin{document}&#10;&#10;$$ G_{CS}  = \sqrt{ \frac{\bar \varepsilon}{\nu}}$$&#10;&#10;&#10;\end{document}"/>
  <p:tag name="IGUANATEXSIZE" val="24"/>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42.4822"/>
  <p:tag name="ORIGINALWIDTH" val="527.934"/>
  <p:tag name="LATEXADDIN" val="\documentclass{article}&#10;\usepackage{amsmath}&#10;\pagestyle{empty}&#10;\begin{document}&#10;&#10;$$\bar \varepsilon = \nu G_{CS}^2$$&#10;&#10;&#10;\end{document}"/>
  <p:tag name="IGUANATEXSIZE" val="24"/>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693.6633"/>
  <p:tag name="LATEXADDIN" val="\documentclass{article}&#10;\usepackage{amsmath}&#10;\usepackage{xcolor}&#10;\pagestyle{empty}&#10;\begin{document}&#10;&#10;\definecolor{Monred}{RGB}{172,0,0}&#10;&#10;$$\bar \varepsilon = K_e \frac{V^2}{2} \frac{1}{\theta_e}$$&#10;&#10;&#10;\end{document}"/>
  <p:tag name="IGUANATEXSIZE" val="20"/>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54.2182"/>
  <p:tag name="ORIGINALWIDTH" val="344.207"/>
  <p:tag name="LATEXADDIN" val="\documentclass{article}&#10;\usepackage{amsmath}&#10;\pagestyle{empty}&#10;\begin{document}&#10;&#10;$$\tau=\frac{F}{A}$$&#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803.8995"/>
  <p:tag name="LATEXADDIN" val="\documentclass{article}&#10;\usepackage{amsmath}&#10;\pagestyle{empty}&#10;\begin{document}&#10;&#10;$$\varepsilon_{Max} \cong \Pi \frac{\left(  V \right)^3}{D}$$&#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904.762"/>
  <p:tag name="LATEXADDIN" val="\documentclass{article}&#10;\usepackage{amsmath}&#10;\usepackage{xcolor}&#10;\pagestyle{empty}&#10;\begin{document}&#10;&#10;\definecolor{Monred}{RGB}{172,0,0}&#10;&#10;&#10;$${\rm&#10;0.1 \frac{m^3}{s} \cdot 1000 \frac{kg}{m^3} \cdot 19.6 \frac{J}{kg} = 1900 \, W&#10;}$$&#10;&#10;\end{document}"/>
  <p:tag name="IGUANATEXSIZE" val="20"/>
  <p:tag name="IGUANATEXCURSOR" val="224"/>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842.52"/>
  <p:tag name="LATEXADDIN" val="\documentclass{article}&#10;\usepackage{amsmath}&#10;\usepackage{xcolor}&#10;\pagestyle{empty}&#10;\begin{document}&#10;&#10;\definecolor{Monred}{RGB}{172,0,0}&#10;&#10;$$pC^\ast = \frac{3}{2}\log \left( \frac{2}{3} \pi k&#10;\textcolor{blue}{&#10;  \frac{d_{Clay}^2}{\Lambda_0^2}&#10;}&#10;\textcolor{red}{&#10;  \bar Gt&#10;}&#10;\textcolor{green}{&#10;  \alpha &#10;} &#10;+ 1 \right)$$&#10;&#10;&#10;\end{document}"/>
  <p:tag name="IGUANATEXSIZE" val="20"/>
  <p:tag name="IGUANATEXCURSOR" val="271"/>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336.7079"/>
  <p:tag name="ORIGINALWIDTH" val="422.1972"/>
  <p:tag name="LATEXADDIN" val="\documentclass{article}&#10;\usepackage{amsmath}&#10;\pagestyle{empty}&#10;\begin{document}&#10;&#10;$$\Lambda  = \frac{1}{n_P^{\frac{1}{3}}}$$&#10;&#10;&#10;\end{document}"/>
  <p:tag name="IGUANATEXSIZE" val="20"/>
  <p:tag name="IGUANATEXCURSOR" val="123"/>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761.9047"/>
  <p:tag name="LATEXADDIN" val="\documentclass{article}&#10;\usepackage{amsmath}&#10;\pagestyle{empty}&#10;\begin{document}&#10;&#10;&#10;$$n_P = \frac{6}{\pi d_P^3} \frac{C_P}{\rho_P}$$&#10;&#10;\end{document}"/>
  <p:tag name="IGUANATEXSIZE" val="20"/>
  <p:tag name="IGUANATEXCURSOR" val="130"/>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320.21"/>
  <p:tag name="ORIGINALWIDTH" val="961.3798"/>
  <p:tag name="LATEXADDIN" val="\documentclass{article}&#10;\usepackage{amsmath}&#10;\usepackage{xcolor}&#10;\pagestyle{empty}&#10;\begin{document}&#10;&#10;\definecolor{Monred}{RGB}{172,0,0}&#10;&#10;&#10;$$\bar Gt = \frac{3}{2} \frac{\left( \Lambda^2 - \Lambda_0^2 \right)}{k \pi d_P^2 \alpha}$$&#10;&#10;\end{document}"/>
  <p:tag name="IGUANATEXSIZE" val="20"/>
  <p:tag name="IGUANATEXCURSOR" val="229"/>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309.7113"/>
  <p:tag name="ORIGINALWIDTH" val="782.9021"/>
  <p:tag name="LATEXADDIN" val="\documentclass{article}&#10;\usepackage{amsmath}&#10;\usepackage{xcolor}&#10;\pagestyle{empty}&#10;\begin{document}&#10;&#10;\definecolor{Monred}{RGB}{172,0,0}&#10;&#10;&#10;$$\bar Gt = \frac{3}{2} \frac{\Lambda^2}{k \pi d_P^2 \alpha}$$&#10;&#10;\end{document}"/>
  <p:tag name="IGUANATEXSIZE" val="20"/>
  <p:tag name="IGUANATEXCURSOR" val="17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531.6835"/>
  <p:tag name="LATEXADDIN" val="\documentclass{article}&#10;\usepackage{amsmath}&#10;\pagestyle{empty}&#10;\begin{document}&#10;&#10;$$P = F*v$$&#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130.4837"/>
  <p:tag name="LATEXADDIN" val="\documentclass{article}&#10;\usepackage{amsmath}&#10;\pagestyle{empty}&#10;\begin{document}&#10;&#10;$$\frac{dv}{d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403.4495"/>
  <p:tag name="LATEXADDIN" val="\documentclass{article}&#10;\usepackage{amsmath}&#10;\pagestyle{empty}&#10;\begin{document}&#10;&#10;$$G = \frac{dv}{dy}$$&#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105.7368"/>
  <p:tag name="LATEXADDIN" val="\documentclass{article}&#10;\usepackage{amsmath}&#10;\pagestyle{empty}&#10;\begin{document}&#10;&#10;$$H$$&#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101035</TotalTime>
  <Words>1712</Words>
  <Application>Microsoft Office PowerPoint</Application>
  <PresentationFormat>Widescreen</PresentationFormat>
  <Paragraphs>235</Paragraphs>
  <Slides>37</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Candara</vt:lpstr>
      <vt:lpstr>Century Gothic</vt:lpstr>
      <vt:lpstr>Monotype Sorts</vt:lpstr>
      <vt:lpstr>Symbol</vt:lpstr>
      <vt:lpstr>Times New Roman</vt:lpstr>
      <vt:lpstr>Wingdings</vt:lpstr>
      <vt:lpstr>SWOT 2021</vt:lpstr>
      <vt:lpstr>Mathcad</vt:lpstr>
      <vt:lpstr>Prelim 1 Review</vt:lpstr>
      <vt:lpstr>Turning in assignments</vt:lpstr>
      <vt:lpstr>Test format</vt:lpstr>
      <vt:lpstr>Test format</vt:lpstr>
      <vt:lpstr>Python based Prelim: What could fail?</vt:lpstr>
      <vt:lpstr>Rapid Mix</vt:lpstr>
      <vt:lpstr>Can we go over the concepts of Gcs and ε again?</vt:lpstr>
      <vt:lpstr>Does Energy use of flocculation matter?</vt:lpstr>
      <vt:lpstr>Bottom up Design</vt:lpstr>
      <vt:lpstr>Fractals</vt:lpstr>
      <vt:lpstr>Buoyant Density of Flocs </vt:lpstr>
      <vt:lpstr>Floc Terminal Velocity</vt:lpstr>
      <vt:lpstr>Coagulant dose</vt:lpstr>
      <vt:lpstr>Flocculator elevations (as if it were one long channel)</vt:lpstr>
      <vt:lpstr>Why is the AguaClara design so different from traditional designs?</vt:lpstr>
      <vt:lpstr>Primary particle concentration</vt:lpstr>
      <vt:lpstr>PowerPoint Presentation</vt:lpstr>
      <vt:lpstr>What are examples of major and minor losses?</vt:lpstr>
      <vt:lpstr>Head Loss due to Sudden Expansion</vt:lpstr>
      <vt:lpstr>The Challenge of Chemical Metering (Hypochlorinator)</vt:lpstr>
      <vt:lpstr>Hole in a bucket (tank drain)</vt:lpstr>
      <vt:lpstr>Hole in a bucket (tank drain)</vt:lpstr>
      <vt:lpstr>What happens if raw water temperature drops in a WTP?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Chemical Dose Controller</vt:lpstr>
      <vt:lpstr>Head loss, energy dissipation rate, velocity gradient</vt:lpstr>
      <vt:lpstr>Energy dissipation rate</vt:lpstr>
      <vt:lpstr>Maximum Energy Dissipation Rate</vt:lpstr>
      <vt:lpstr>Power and Energy</vt:lpstr>
      <vt:lpstr>Identify all of the parameters in the Floc Model</vt:lpstr>
      <vt:lpstr>Final Projects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Monroe Weber-Shirk</cp:lastModifiedBy>
  <cp:revision>5586</cp:revision>
  <dcterms:created xsi:type="dcterms:W3CDTF">2009-05-27T15:44:15Z</dcterms:created>
  <dcterms:modified xsi:type="dcterms:W3CDTF">2020-10-24T13:59:26Z</dcterms:modified>
</cp:coreProperties>
</file>