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279" r:id="rId4"/>
    <p:sldId id="257" r:id="rId5"/>
    <p:sldId id="316" r:id="rId6"/>
    <p:sldId id="313" r:id="rId7"/>
    <p:sldId id="280" r:id="rId8"/>
    <p:sldId id="259" r:id="rId9"/>
    <p:sldId id="335" r:id="rId10"/>
    <p:sldId id="292" r:id="rId11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5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0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698500"/>
            <a:ext cx="6197600" cy="34861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Tell the story of the journey of</a:t>
            </a:r>
            <a:r>
              <a:rPr lang="en-US" baseline="0" dirty="0"/>
              <a:t> a large floc, a small floc, a rouge loner clay particle, and of a water molecule as each travels through this sedimentation tank.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capture velocity is best to</a:t>
            </a:r>
            <a:r>
              <a:rPr lang="en-US" baseline="0" dirty="0"/>
              <a:t> capture smaller particles</a:t>
            </a:r>
          </a:p>
          <a:p>
            <a:r>
              <a:rPr lang="en-US" baseline="0" dirty="0"/>
              <a:t>Decreasing spacing would decrease capture velocity and increase cost (more plastic)</a:t>
            </a:r>
          </a:p>
          <a:p>
            <a:r>
              <a:rPr lang="en-US" baseline="0" dirty="0"/>
              <a:t>no. The plate settlers are needed to return small particles to the floc blanket. All flocs with terminal velocities lower than </a:t>
            </a:r>
            <a:r>
              <a:rPr lang="en-US" baseline="0" dirty="0" err="1"/>
              <a:t>Vup</a:t>
            </a:r>
            <a:r>
              <a:rPr lang="en-US" baseline="0" dirty="0"/>
              <a:t> would be carried into the effluent!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and f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00057-7DF0-4112-A322-210256E8D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up</a:t>
            </a:r>
            <a:r>
              <a:rPr lang="en-US" baseline="0" dirty="0"/>
              <a:t> all the pieces, jet reverser, angled sides, perhaps depth of floc blanket, clear space between floc blanket and plate settlers, plate settlers, effluent manifold.</a:t>
            </a:r>
          </a:p>
          <a:p>
            <a:endParaRPr lang="en-US" baseline="0" dirty="0"/>
          </a:p>
          <a:p>
            <a:r>
              <a:rPr lang="en-US" baseline="0" dirty="0"/>
              <a:t>If you made the </a:t>
            </a:r>
            <a:r>
              <a:rPr lang="en-US" baseline="0" dirty="0" err="1"/>
              <a:t>sed</a:t>
            </a:r>
            <a:r>
              <a:rPr lang="en-US" baseline="0" dirty="0"/>
              <a:t> tank wider the sloped section has to get deeper.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Head loss</a:t>
            </a:r>
            <a:r>
              <a:rPr lang="en-US" baseline="0" dirty="0"/>
              <a:t> (primarily in the effluent manifold orifices) forces the water to flow to distribute equally between the parallel paths.</a:t>
            </a:r>
            <a:endParaRPr lang="en-US" dirty="0"/>
          </a:p>
          <a:p>
            <a:r>
              <a:rPr lang="en-US" dirty="0"/>
              <a:t>More piezometric</a:t>
            </a:r>
            <a:r>
              <a:rPr lang="en-US" baseline="0" dirty="0"/>
              <a:t> head required to drive the water through the p</a:t>
            </a:r>
            <a:r>
              <a:rPr lang="en-US" dirty="0"/>
              <a:t>arallel paths than there is difference in piezometric head between the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Upflow</a:t>
            </a:r>
            <a:r>
              <a:rPr lang="en-US" dirty="0"/>
              <a:t> velocity required for</a:t>
            </a:r>
            <a:r>
              <a:rPr lang="en-US" baseline="0" dirty="0"/>
              <a:t> a floc blanket results in significant turbidity above the flow blanket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pressure drop times the filter area is equal to the buoyant weight of the sand grains.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90027-AD36-416E-8B0F-CCCC7E8FF2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Flocculator</a:t>
            </a:r>
            <a:r>
              <a:rPr lang="en-US" baseline="0" dirty="0"/>
              <a:t> might drop some flocs. Can clean the flocculator later.</a:t>
            </a:r>
          </a:p>
          <a:p>
            <a:r>
              <a:rPr lang="en-US" baseline="0" dirty="0"/>
              <a:t>Floc model predicts the flocculator would perform worse</a:t>
            </a:r>
          </a:p>
          <a:p>
            <a:r>
              <a:rPr lang="en-US" baseline="0" dirty="0"/>
              <a:t>Inlet channel might drop some flocs. Not a problem.</a:t>
            </a:r>
            <a:endParaRPr lang="en-US" dirty="0"/>
          </a:p>
          <a:p>
            <a:r>
              <a:rPr lang="en-US" dirty="0"/>
              <a:t>Floc blanket might collapse. Consider taking some </a:t>
            </a:r>
            <a:r>
              <a:rPr lang="en-US" dirty="0" err="1"/>
              <a:t>sed</a:t>
            </a:r>
            <a:r>
              <a:rPr lang="en-US" dirty="0"/>
              <a:t> tanks off line.</a:t>
            </a:r>
          </a:p>
          <a:p>
            <a:r>
              <a:rPr lang="en-US" dirty="0"/>
              <a:t>Filters</a:t>
            </a:r>
            <a:r>
              <a:rPr lang="en-US" baseline="0" dirty="0"/>
              <a:t> will be fine as long as you can divert all of the flow to one filter to backwash it.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B9773DC-30E4-4D7B-BE39-DC7A60F52E3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293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Action Button: Hom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2CA7B30-F3B2-488C-929D-B34C689C816B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753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Action Button: Hom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9217306-9B08-48FD-A240-497B5BF4E324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367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Action Button: Home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FE3DA2B-2BB2-419C-9960-00FF82A0096D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179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ction Button: Hom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DAA5919-3151-48B6-B3C7-EFAA32E9CB42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217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5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14652088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26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20" Type="http://schemas.openxmlformats.org/officeDocument/2006/relationships/image" Target="../media/image5.emf"/><Relationship Id="rId29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image" Target="../media/image4.jpe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62.png"/><Relationship Id="rId31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7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1049" y="2444579"/>
            <a:ext cx="6957242" cy="2128838"/>
          </a:xfrm>
        </p:spPr>
        <p:txBody>
          <a:bodyPr/>
          <a:lstStyle/>
          <a:p>
            <a:r>
              <a:rPr lang="en-US" sz="2800" dirty="0"/>
              <a:t>With a focus on Sedimentation and Filtration</a:t>
            </a:r>
          </a:p>
          <a:p>
            <a:r>
              <a:rPr lang="en-US" sz="2800" dirty="0"/>
              <a:t>12 points - 4 multiple choice</a:t>
            </a:r>
          </a:p>
          <a:p>
            <a:r>
              <a:rPr lang="en-US" sz="2800" dirty="0"/>
              <a:t>27 points – 9 short answer</a:t>
            </a:r>
          </a:p>
          <a:p>
            <a:r>
              <a:rPr lang="en-US" sz="2800" dirty="0"/>
              <a:t>55 points – design challenges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27605" y="270376"/>
            <a:ext cx="7772400" cy="1764369"/>
          </a:xfrm>
        </p:spPr>
        <p:txBody>
          <a:bodyPr/>
          <a:lstStyle/>
          <a:p>
            <a:r>
              <a:rPr lang="en-US" sz="4000" dirty="0"/>
              <a:t>Prelim 2 Review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Prelim question that didn’t make the cut…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 AguaClara plant that includes all of the latest in design innovations (flocculation, floc blanket, floc hopper, plate settlers, stacked rapid sand filter) is built for a community of 15,000 people with a per capita demand of 3 </a:t>
            </a:r>
            <a:r>
              <a:rPr lang="en-US" sz="2800" dirty="0" err="1"/>
              <a:t>mL</a:t>
            </a:r>
            <a:r>
              <a:rPr lang="en-US" sz="2800" dirty="0"/>
              <a:t>/s per person. The facility has 8 </a:t>
            </a:r>
            <a:r>
              <a:rPr lang="en-US" sz="2800" dirty="0" err="1"/>
              <a:t>sed</a:t>
            </a:r>
            <a:r>
              <a:rPr lang="en-US" sz="2800" dirty="0"/>
              <a:t> tanks and 2 filters. During a drought the flow rate through the plant is reduced by 50%. Which unit processes are affected negatively by a reduction in flow rate and what changes in operation would you advise?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6098" name="Picture 2" descr="http://designbeta.cee.cornell.edu/Designs/SedTank/6447/6Lps/SedTank_f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9" b="-1"/>
          <a:stretch/>
        </p:blipFill>
        <p:spPr bwMode="auto">
          <a:xfrm>
            <a:off x="237500" y="2585138"/>
            <a:ext cx="8331359" cy="33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875147" y="205741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Exit Channel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438" y="1686790"/>
            <a:ext cx="20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Entrance Channel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57934" y="2765392"/>
            <a:ext cx="11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Launder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46741" y="474804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Inlet Manifold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18444" y="33665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Plate Settlers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82240" y="511380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Diffusers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68118" y="6488668"/>
            <a:ext cx="17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Calibri"/>
              </a:rPr>
              <a:t>Sed</a:t>
            </a:r>
            <a:r>
              <a:rPr lang="en-US" sz="1800" dirty="0">
                <a:latin typeface="Calibri"/>
              </a:rPr>
              <a:t> Tank Drain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5346" y="408137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Floc Weir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libri"/>
              </a:rPr>
              <a:t>AguaClara Sedimentation Tank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 bwMode="auto">
          <a:xfrm>
            <a:off x="1432602" y="2885090"/>
            <a:ext cx="182880" cy="182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cxnSp>
        <p:nvCxnSpPr>
          <p:cNvPr id="30" name="Straight Arrow Connector 29"/>
          <p:cNvCxnSpPr>
            <a:stCxn id="58" idx="1"/>
          </p:cNvCxnSpPr>
          <p:nvPr/>
        </p:nvCxnSpPr>
        <p:spPr bwMode="auto">
          <a:xfrm flipH="1">
            <a:off x="3163326" y="4266036"/>
            <a:ext cx="402020" cy="101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55" idx="1"/>
          </p:cNvCxnSpPr>
          <p:nvPr/>
        </p:nvCxnSpPr>
        <p:spPr bwMode="auto">
          <a:xfrm flipH="1" flipV="1">
            <a:off x="442452" y="5675586"/>
            <a:ext cx="425666" cy="9977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887478" y="4262965"/>
            <a:ext cx="9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Floc Hopper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4243" y="5984171"/>
            <a:ext cx="523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Floc Hopper Drain (to remove sludge)</a:t>
            </a: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 bwMode="auto">
          <a:xfrm flipH="1" flipV="1">
            <a:off x="789293" y="5423339"/>
            <a:ext cx="204950" cy="7454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1443113" y="2864069"/>
            <a:ext cx="182880" cy="1828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cxnSp>
        <p:nvCxnSpPr>
          <p:cNvPr id="63" name="Straight Arrow Connector 62"/>
          <p:cNvCxnSpPr>
            <a:stCxn id="50" idx="2"/>
            <a:endCxn id="60" idx="0"/>
          </p:cNvCxnSpPr>
          <p:nvPr/>
        </p:nvCxnSpPr>
        <p:spPr bwMode="auto">
          <a:xfrm flipH="1">
            <a:off x="1534553" y="2056122"/>
            <a:ext cx="155758" cy="807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49" idx="1"/>
          </p:cNvCxnSpPr>
          <p:nvPr/>
        </p:nvCxnSpPr>
        <p:spPr bwMode="auto">
          <a:xfrm rot="10800000" flipV="1">
            <a:off x="2299707" y="2242078"/>
            <a:ext cx="575440" cy="753369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831953" y="1702288"/>
            <a:ext cx="432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Dump poorly flocculated water channel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rot="10800000" flipV="1">
            <a:off x="2033029" y="1886954"/>
            <a:ext cx="798924" cy="1017642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414690" y="2010919"/>
            <a:ext cx="454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Exit Weir that controls water levels all the way back to the next free fall (LFOM!)</a:t>
            </a:r>
          </a:p>
        </p:txBody>
      </p:sp>
      <p:cxnSp>
        <p:nvCxnSpPr>
          <p:cNvPr id="31" name="Elbow Connector 30"/>
          <p:cNvCxnSpPr>
            <a:stCxn id="27" idx="1"/>
          </p:cNvCxnSpPr>
          <p:nvPr/>
        </p:nvCxnSpPr>
        <p:spPr bwMode="auto">
          <a:xfrm rot="10800000" flipV="1">
            <a:off x="2469654" y="2334084"/>
            <a:ext cx="1945037" cy="502105"/>
          </a:xfrm>
          <a:prstGeom prst="curvedConnector2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73848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2803E-6 C 5E-6 0.00023 -0.00156 0.21693 -0.00034 0.2463 C 0.00087 0.27567 0.02431 0.30689 0.04636 0.30689 C 0.06841 0.30689 0.54966 0.29856 0.65001 0.30573 L 0.64827 0.34921 C 0.65087 0.35314 0.66337 0.36656 0.66598 0.32909 C 0.66858 0.29162 0.65678 0.17807 0.66389 0.12396 L 0.70695 0.02289 L 0.71389 -0.00694 L 0.12066 -0.00232 L 0.10521 -0.03215 L 0.0915 -0.02521 L 0.08455 0.00693 " pathEditMode="relative" rAng="0" ptsTypes="assAasAAAAAAa">
                                      <p:cBhvr>
                                        <p:cTn id="6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08" y="167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77778E-7 1.47086E-6 C -0.00017 0.04093 -0.00556 0.19241 -0.00156 0.24607 C 0.00625 0.2981 0.01892 0.30851 0.04653 0.31175 C 0.07639 0.3136 0.27899 0.30712 0.32691 0.31406 L 0.33385 0.35291 C 0.33767 0.35638 0.34497 0.37141 0.34931 0.33464 L 0.35972 0.13228 L 0.39931 0.03353 L 0.39931 0.0037 L 0.12066 -0.00231 L 0.10521 -0.03215 L 0.09149 -0.02521 L 0.08455 0.00694 " pathEditMode="relative" rAng="0" ptsTypes="attAaSAAAAAAa">
                                      <p:cBhvr>
                                        <p:cTn id="8" dur="1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169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Sedimentation: How do these velocities connect to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Settle capture – determines the slowest terminal velocity floc that will settle to a surface</a:t>
            </a:r>
          </a:p>
          <a:p>
            <a:r>
              <a:rPr lang="en-US" sz="2800" dirty="0"/>
              <a:t>Slide capture – determines the slowest terminal velocity floc that will slide down the plate. Function of velocity gradient at plate settler surface, angle, and floc density</a:t>
            </a:r>
          </a:p>
          <a:p>
            <a:r>
              <a:rPr lang="en-US" sz="2800" dirty="0" err="1"/>
              <a:t>Upflow</a:t>
            </a:r>
            <a:r>
              <a:rPr lang="en-US" sz="2800" dirty="0"/>
              <a:t> – set to obtain good performance of the floc blanket (ongoing research)</a:t>
            </a:r>
          </a:p>
          <a:p>
            <a:r>
              <a:rPr lang="en-US" sz="2800" dirty="0"/>
              <a:t>Terminal – floc property set by maximum energy dissipation rate of the environment it is in AND by the previous collision potential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 Capture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provides better removal of particles, a low settle capture velocity or a high settle capture velocity?</a:t>
            </a:r>
          </a:p>
          <a:p>
            <a:r>
              <a:rPr lang="en-US" dirty="0"/>
              <a:t>Suppose you keep plate length constant and decrease spacing between plates. What happens to performance and cost?</a:t>
            </a:r>
          </a:p>
          <a:p>
            <a:r>
              <a:rPr lang="en-US" dirty="0"/>
              <a:t>Could you design a </a:t>
            </a:r>
            <a:r>
              <a:rPr lang="en-US" dirty="0" err="1"/>
              <a:t>sed</a:t>
            </a:r>
            <a:r>
              <a:rPr lang="en-US" dirty="0"/>
              <a:t> tank with a floc blanket without plate settlers?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11/5/14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lphaLcParenR"/>
            </a:pPr>
            <a:r>
              <a:rPr lang="en-US" dirty="0"/>
              <a:t>__crease the amount of plastic needed for plates</a:t>
            </a:r>
          </a:p>
          <a:p>
            <a:pPr>
              <a:buFont typeface="+mj-lt"/>
              <a:buAutoNum type="alphaLcParenR"/>
            </a:pPr>
            <a:r>
              <a:rPr lang="en-US" dirty="0"/>
              <a:t>__crease the velocity gradient at the plate</a:t>
            </a:r>
          </a:p>
          <a:p>
            <a:pPr>
              <a:buFont typeface="+mj-lt"/>
              <a:buAutoNum type="alphaLcParenR"/>
            </a:pPr>
            <a:r>
              <a:rPr lang="en-US" dirty="0"/>
              <a:t>__crease the slide capture velocity</a:t>
            </a:r>
          </a:p>
          <a:p>
            <a:pPr>
              <a:buFont typeface="+mj-lt"/>
              <a:buAutoNum type="alphaLcParenR"/>
            </a:pPr>
            <a:r>
              <a:rPr lang="en-US" dirty="0"/>
              <a:t>__crease the height of the plate settlers</a:t>
            </a:r>
          </a:p>
          <a:p>
            <a:pPr>
              <a:buFont typeface="+mj-lt"/>
              <a:buAutoNum type="alphaLcParenR"/>
            </a:pPr>
            <a:r>
              <a:rPr lang="en-US" dirty="0"/>
              <a:t>__crease the head loss through the plate settlers</a:t>
            </a:r>
          </a:p>
          <a:p>
            <a:pPr>
              <a:buFont typeface="+mj-lt"/>
              <a:buAutoNum type="alphaLcParenR"/>
            </a:pPr>
            <a:r>
              <a:rPr lang="en-US" dirty="0"/>
              <a:t>__crease the Reynolds number for flow between the 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152400"/>
            <a:ext cx="8458200" cy="1143000"/>
          </a:xfrm>
        </p:spPr>
        <p:txBody>
          <a:bodyPr/>
          <a:lstStyle/>
          <a:p>
            <a:r>
              <a:rPr lang="en-US" sz="2800" b="1" dirty="0"/>
              <a:t>Decrease</a:t>
            </a:r>
            <a:r>
              <a:rPr lang="en-US" sz="2800" dirty="0"/>
              <a:t> the plate settlers spacing (and maintain the same up flow in the </a:t>
            </a:r>
            <a:r>
              <a:rPr lang="en-US" sz="2800" dirty="0" err="1"/>
              <a:t>sed</a:t>
            </a:r>
            <a:r>
              <a:rPr lang="en-US" sz="2800" dirty="0"/>
              <a:t> tank and the same capture velocity)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449" y="3838830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831" y="5498753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214" y="1589896"/>
            <a:ext cx="226554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same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3690" y="267316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926" y="325794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926" y="4435728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74196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06" y="133978"/>
            <a:ext cx="3112477" cy="11430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12" y="3286513"/>
            <a:ext cx="8229600" cy="4525963"/>
          </a:xfrm>
        </p:spPr>
        <p:txBody>
          <a:bodyPr/>
          <a:lstStyle/>
          <a:p>
            <a:r>
              <a:rPr lang="en-US" dirty="0"/>
              <a:t>What determines the depth of the sedimentation tank?</a:t>
            </a:r>
          </a:p>
          <a:p>
            <a:r>
              <a:rPr lang="en-US" dirty="0"/>
              <a:t>What happens if you make the sedimentation tank 2 m wide or 50 cm wide?</a:t>
            </a:r>
          </a:p>
          <a:p>
            <a:r>
              <a:rPr lang="en-US" dirty="0"/>
              <a:t>Why does the flow divide evenly between the </a:t>
            </a:r>
            <a:r>
              <a:rPr lang="en-US" dirty="0" err="1"/>
              <a:t>sed</a:t>
            </a:r>
            <a:r>
              <a:rPr lang="en-US" dirty="0"/>
              <a:t> tanks?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664" y="0"/>
            <a:ext cx="5632336" cy="34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776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Floc Hopper Q's: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23" y="1624860"/>
            <a:ext cx="5132006" cy="4114800"/>
          </a:xfrm>
        </p:spPr>
        <p:txBody>
          <a:bodyPr/>
          <a:lstStyle/>
          <a:p>
            <a:r>
              <a:rPr lang="en-US" dirty="0"/>
              <a:t>What is in the floc hopper before it fills with flocs?</a:t>
            </a:r>
          </a:p>
          <a:p>
            <a:r>
              <a:rPr lang="en-US" dirty="0"/>
              <a:t>Why do flocs flow over the floc hopper weir? </a:t>
            </a:r>
          </a:p>
          <a:p>
            <a:r>
              <a:rPr lang="en-US" dirty="0"/>
              <a:t>Why does a floc blanket interface slowly rise?</a:t>
            </a:r>
          </a:p>
          <a:p>
            <a:r>
              <a:rPr lang="en-US" dirty="0"/>
              <a:t>How fast are flocs settling unto the sloped bottom?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75129" y="1773141"/>
            <a:ext cx="3868871" cy="4822466"/>
            <a:chOff x="6194066" y="1773141"/>
            <a:chExt cx="3868871" cy="4822466"/>
          </a:xfrm>
        </p:grpSpPr>
        <p:pic>
          <p:nvPicPr>
            <p:cNvPr id="50178" name="Picture 2" descr="N:\RESEARCH\Sedimentation Tank Hydraulics\Summer 2013\Experiments\JD31\PAC 2.5 mgL\Images1\Image 1 1.TIF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78" r="8039"/>
            <a:stretch/>
          </p:blipFill>
          <p:spPr bwMode="auto">
            <a:xfrm>
              <a:off x="6194066" y="1773141"/>
              <a:ext cx="2552370" cy="48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N:\RESEARCH\Sedimentation Tank Hydraulics\Summer 2013\Experiments\JD31\PAC 2.5 mgL\Images1\Image 1 1.TIFF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0" r="18870"/>
            <a:stretch/>
          </p:blipFill>
          <p:spPr bwMode="auto">
            <a:xfrm flipH="1">
              <a:off x="8401690" y="1773141"/>
              <a:ext cx="1661247" cy="4822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8112561" y="4866198"/>
              <a:ext cx="795131" cy="1395712"/>
              <a:chOff x="8112561" y="4866198"/>
              <a:chExt cx="795131" cy="1395712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8112561" y="4866198"/>
                <a:ext cx="795131" cy="795131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439147" y="5618385"/>
                <a:ext cx="141958" cy="643525"/>
                <a:chOff x="8432796" y="5618385"/>
                <a:chExt cx="141958" cy="643525"/>
              </a:xfrm>
            </p:grpSpPr>
            <p:sp>
              <p:nvSpPr>
                <p:cNvPr id="6" name="Freeform 5"/>
                <p:cNvSpPr/>
                <p:nvPr/>
              </p:nvSpPr>
              <p:spPr bwMode="auto">
                <a:xfrm>
                  <a:off x="8437516" y="5618385"/>
                  <a:ext cx="134662" cy="643525"/>
                </a:xfrm>
                <a:custGeom>
                  <a:avLst/>
                  <a:gdLst>
                    <a:gd name="connsiteX0" fmla="*/ 2847 w 140286"/>
                    <a:gd name="connsiteY0" fmla="*/ 72417 h 790313"/>
                    <a:gd name="connsiteX1" fmla="*/ 49211 w 140286"/>
                    <a:gd name="connsiteY1" fmla="*/ 713785 h 790313"/>
                    <a:gd name="connsiteX2" fmla="*/ 95575 w 140286"/>
                    <a:gd name="connsiteY2" fmla="*/ 708634 h 790313"/>
                    <a:gd name="connsiteX3" fmla="*/ 136787 w 140286"/>
                    <a:gd name="connsiteY3" fmla="*/ 85296 h 790313"/>
                    <a:gd name="connsiteX4" fmla="*/ 2847 w 140286"/>
                    <a:gd name="connsiteY4" fmla="*/ 72417 h 790313"/>
                    <a:gd name="connsiteX0" fmla="*/ 2847 w 140286"/>
                    <a:gd name="connsiteY0" fmla="*/ 72417 h 790313"/>
                    <a:gd name="connsiteX1" fmla="*/ 49211 w 140286"/>
                    <a:gd name="connsiteY1" fmla="*/ 713785 h 790313"/>
                    <a:gd name="connsiteX2" fmla="*/ 95575 w 140286"/>
                    <a:gd name="connsiteY2" fmla="*/ 708634 h 790313"/>
                    <a:gd name="connsiteX3" fmla="*/ 136787 w 140286"/>
                    <a:gd name="connsiteY3" fmla="*/ 85296 h 790313"/>
                    <a:gd name="connsiteX4" fmla="*/ 2847 w 140286"/>
                    <a:gd name="connsiteY4" fmla="*/ 72417 h 790313"/>
                    <a:gd name="connsiteX0" fmla="*/ 2847 w 140286"/>
                    <a:gd name="connsiteY0" fmla="*/ 38365 h 756261"/>
                    <a:gd name="connsiteX1" fmla="*/ 49211 w 140286"/>
                    <a:gd name="connsiteY1" fmla="*/ 679733 h 756261"/>
                    <a:gd name="connsiteX2" fmla="*/ 95575 w 140286"/>
                    <a:gd name="connsiteY2" fmla="*/ 674582 h 756261"/>
                    <a:gd name="connsiteX3" fmla="*/ 136787 w 140286"/>
                    <a:gd name="connsiteY3" fmla="*/ 51244 h 756261"/>
                    <a:gd name="connsiteX4" fmla="*/ 2847 w 140286"/>
                    <a:gd name="connsiteY4" fmla="*/ 38365 h 756261"/>
                    <a:gd name="connsiteX0" fmla="*/ 2847 w 140286"/>
                    <a:gd name="connsiteY0" fmla="*/ 38365 h 756261"/>
                    <a:gd name="connsiteX1" fmla="*/ 49211 w 140286"/>
                    <a:gd name="connsiteY1" fmla="*/ 679733 h 756261"/>
                    <a:gd name="connsiteX2" fmla="*/ 95575 w 140286"/>
                    <a:gd name="connsiteY2" fmla="*/ 674582 h 756261"/>
                    <a:gd name="connsiteX3" fmla="*/ 136787 w 140286"/>
                    <a:gd name="connsiteY3" fmla="*/ 51244 h 756261"/>
                    <a:gd name="connsiteX4" fmla="*/ 2847 w 140286"/>
                    <a:gd name="connsiteY4" fmla="*/ 38365 h 756261"/>
                    <a:gd name="connsiteX0" fmla="*/ 2847 w 140286"/>
                    <a:gd name="connsiteY0" fmla="*/ 1014 h 718910"/>
                    <a:gd name="connsiteX1" fmla="*/ 49211 w 140286"/>
                    <a:gd name="connsiteY1" fmla="*/ 642382 h 718910"/>
                    <a:gd name="connsiteX2" fmla="*/ 95575 w 140286"/>
                    <a:gd name="connsiteY2" fmla="*/ 637231 h 718910"/>
                    <a:gd name="connsiteX3" fmla="*/ 136787 w 140286"/>
                    <a:gd name="connsiteY3" fmla="*/ 13893 h 718910"/>
                    <a:gd name="connsiteX4" fmla="*/ 2847 w 140286"/>
                    <a:gd name="connsiteY4" fmla="*/ 1014 h 718910"/>
                    <a:gd name="connsiteX0" fmla="*/ 2847 w 140286"/>
                    <a:gd name="connsiteY0" fmla="*/ 1014 h 718910"/>
                    <a:gd name="connsiteX1" fmla="*/ 49211 w 140286"/>
                    <a:gd name="connsiteY1" fmla="*/ 642382 h 718910"/>
                    <a:gd name="connsiteX2" fmla="*/ 95575 w 140286"/>
                    <a:gd name="connsiteY2" fmla="*/ 637231 h 718910"/>
                    <a:gd name="connsiteX3" fmla="*/ 136787 w 140286"/>
                    <a:gd name="connsiteY3" fmla="*/ 13893 h 718910"/>
                    <a:gd name="connsiteX4" fmla="*/ 2847 w 140286"/>
                    <a:gd name="connsiteY4" fmla="*/ 1014 h 718910"/>
                    <a:gd name="connsiteX0" fmla="*/ 2847 w 140286"/>
                    <a:gd name="connsiteY0" fmla="*/ 1014 h 684662"/>
                    <a:gd name="connsiteX1" fmla="*/ 49211 w 140286"/>
                    <a:gd name="connsiteY1" fmla="*/ 642382 h 684662"/>
                    <a:gd name="connsiteX2" fmla="*/ 95575 w 140286"/>
                    <a:gd name="connsiteY2" fmla="*/ 637231 h 684662"/>
                    <a:gd name="connsiteX3" fmla="*/ 136787 w 140286"/>
                    <a:gd name="connsiteY3" fmla="*/ 13893 h 684662"/>
                    <a:gd name="connsiteX4" fmla="*/ 2847 w 140286"/>
                    <a:gd name="connsiteY4" fmla="*/ 1014 h 684662"/>
                    <a:gd name="connsiteX0" fmla="*/ 2847 w 140286"/>
                    <a:gd name="connsiteY0" fmla="*/ 1014 h 684662"/>
                    <a:gd name="connsiteX1" fmla="*/ 49211 w 140286"/>
                    <a:gd name="connsiteY1" fmla="*/ 642382 h 684662"/>
                    <a:gd name="connsiteX2" fmla="*/ 95575 w 140286"/>
                    <a:gd name="connsiteY2" fmla="*/ 637231 h 684662"/>
                    <a:gd name="connsiteX3" fmla="*/ 136787 w 140286"/>
                    <a:gd name="connsiteY3" fmla="*/ 13893 h 684662"/>
                    <a:gd name="connsiteX4" fmla="*/ 2847 w 140286"/>
                    <a:gd name="connsiteY4" fmla="*/ 1014 h 684662"/>
                    <a:gd name="connsiteX0" fmla="*/ 2847 w 140286"/>
                    <a:gd name="connsiteY0" fmla="*/ 1014 h 642584"/>
                    <a:gd name="connsiteX1" fmla="*/ 49211 w 140286"/>
                    <a:gd name="connsiteY1" fmla="*/ 642382 h 642584"/>
                    <a:gd name="connsiteX2" fmla="*/ 95575 w 140286"/>
                    <a:gd name="connsiteY2" fmla="*/ 637231 h 642584"/>
                    <a:gd name="connsiteX3" fmla="*/ 136787 w 140286"/>
                    <a:gd name="connsiteY3" fmla="*/ 13893 h 642584"/>
                    <a:gd name="connsiteX4" fmla="*/ 2847 w 140286"/>
                    <a:gd name="connsiteY4" fmla="*/ 1014 h 642584"/>
                    <a:gd name="connsiteX0" fmla="*/ 2847 w 139590"/>
                    <a:gd name="connsiteY0" fmla="*/ 1014 h 642584"/>
                    <a:gd name="connsiteX1" fmla="*/ 49211 w 139590"/>
                    <a:gd name="connsiteY1" fmla="*/ 642382 h 642584"/>
                    <a:gd name="connsiteX2" fmla="*/ 95575 w 139590"/>
                    <a:gd name="connsiteY2" fmla="*/ 637231 h 642584"/>
                    <a:gd name="connsiteX3" fmla="*/ 136787 w 139590"/>
                    <a:gd name="connsiteY3" fmla="*/ 13893 h 642584"/>
                    <a:gd name="connsiteX4" fmla="*/ 2847 w 139590"/>
                    <a:gd name="connsiteY4" fmla="*/ 1014 h 642584"/>
                    <a:gd name="connsiteX0" fmla="*/ 2294 w 139037"/>
                    <a:gd name="connsiteY0" fmla="*/ 1014 h 642584"/>
                    <a:gd name="connsiteX1" fmla="*/ 48658 w 139037"/>
                    <a:gd name="connsiteY1" fmla="*/ 642382 h 642584"/>
                    <a:gd name="connsiteX2" fmla="*/ 95022 w 139037"/>
                    <a:gd name="connsiteY2" fmla="*/ 637231 h 642584"/>
                    <a:gd name="connsiteX3" fmla="*/ 136234 w 139037"/>
                    <a:gd name="connsiteY3" fmla="*/ 13893 h 642584"/>
                    <a:gd name="connsiteX4" fmla="*/ 2294 w 139037"/>
                    <a:gd name="connsiteY4" fmla="*/ 1014 h 642584"/>
                    <a:gd name="connsiteX0" fmla="*/ 2294 w 139037"/>
                    <a:gd name="connsiteY0" fmla="*/ 1955 h 643525"/>
                    <a:gd name="connsiteX1" fmla="*/ 48658 w 139037"/>
                    <a:gd name="connsiteY1" fmla="*/ 643323 h 643525"/>
                    <a:gd name="connsiteX2" fmla="*/ 95022 w 139037"/>
                    <a:gd name="connsiteY2" fmla="*/ 638172 h 643525"/>
                    <a:gd name="connsiteX3" fmla="*/ 136234 w 139037"/>
                    <a:gd name="connsiteY3" fmla="*/ 7690 h 643525"/>
                    <a:gd name="connsiteX4" fmla="*/ 2294 w 139037"/>
                    <a:gd name="connsiteY4" fmla="*/ 1955 h 643525"/>
                    <a:gd name="connsiteX0" fmla="*/ 2294 w 136234"/>
                    <a:gd name="connsiteY0" fmla="*/ 1955 h 643525"/>
                    <a:gd name="connsiteX1" fmla="*/ 48658 w 136234"/>
                    <a:gd name="connsiteY1" fmla="*/ 643323 h 643525"/>
                    <a:gd name="connsiteX2" fmla="*/ 95022 w 136234"/>
                    <a:gd name="connsiteY2" fmla="*/ 638172 h 643525"/>
                    <a:gd name="connsiteX3" fmla="*/ 136234 w 136234"/>
                    <a:gd name="connsiteY3" fmla="*/ 7690 h 643525"/>
                    <a:gd name="connsiteX4" fmla="*/ 2294 w 136234"/>
                    <a:gd name="connsiteY4" fmla="*/ 1955 h 643525"/>
                    <a:gd name="connsiteX0" fmla="*/ 0 w 133940"/>
                    <a:gd name="connsiteY0" fmla="*/ 1955 h 643525"/>
                    <a:gd name="connsiteX1" fmla="*/ 46364 w 133940"/>
                    <a:gd name="connsiteY1" fmla="*/ 643323 h 643525"/>
                    <a:gd name="connsiteX2" fmla="*/ 92728 w 133940"/>
                    <a:gd name="connsiteY2" fmla="*/ 638172 h 643525"/>
                    <a:gd name="connsiteX3" fmla="*/ 133940 w 133940"/>
                    <a:gd name="connsiteY3" fmla="*/ 7690 h 643525"/>
                    <a:gd name="connsiteX4" fmla="*/ 0 w 133940"/>
                    <a:gd name="connsiteY4" fmla="*/ 1955 h 643525"/>
                    <a:gd name="connsiteX0" fmla="*/ 722 w 134662"/>
                    <a:gd name="connsiteY0" fmla="*/ 1955 h 643525"/>
                    <a:gd name="connsiteX1" fmla="*/ 47086 w 134662"/>
                    <a:gd name="connsiteY1" fmla="*/ 643323 h 643525"/>
                    <a:gd name="connsiteX2" fmla="*/ 93450 w 134662"/>
                    <a:gd name="connsiteY2" fmla="*/ 638172 h 643525"/>
                    <a:gd name="connsiteX3" fmla="*/ 134662 w 134662"/>
                    <a:gd name="connsiteY3" fmla="*/ 7690 h 643525"/>
                    <a:gd name="connsiteX4" fmla="*/ 722 w 134662"/>
                    <a:gd name="connsiteY4" fmla="*/ 1955 h 64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662" h="643525">
                      <a:moveTo>
                        <a:pt x="722" y="1955"/>
                      </a:moveTo>
                      <a:cubicBezTo>
                        <a:pt x="-6729" y="113847"/>
                        <a:pt x="45918" y="446799"/>
                        <a:pt x="47086" y="643323"/>
                      </a:cubicBezTo>
                      <a:cubicBezTo>
                        <a:pt x="70268" y="641176"/>
                        <a:pt x="71711" y="647670"/>
                        <a:pt x="93450" y="638172"/>
                      </a:cubicBezTo>
                      <a:cubicBezTo>
                        <a:pt x="93758" y="485799"/>
                        <a:pt x="129114" y="114819"/>
                        <a:pt x="134662" y="7690"/>
                      </a:cubicBezTo>
                      <a:cubicBezTo>
                        <a:pt x="69838" y="822"/>
                        <a:pt x="66833" y="-2338"/>
                        <a:pt x="722" y="19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grpSp>
              <p:nvGrpSpPr>
                <p:cNvPr id="7" name="Group 57"/>
                <p:cNvGrpSpPr/>
                <p:nvPr/>
              </p:nvGrpSpPr>
              <p:grpSpPr>
                <a:xfrm>
                  <a:off x="8432796" y="5629509"/>
                  <a:ext cx="141958" cy="627824"/>
                  <a:chOff x="5648502" y="4706412"/>
                  <a:chExt cx="197883" cy="310551"/>
                </a:xfrm>
              </p:grpSpPr>
              <p:sp>
                <p:nvSpPr>
                  <p:cNvPr id="8" name="Freeform 7"/>
                  <p:cNvSpPr/>
                  <p:nvPr/>
                </p:nvSpPr>
                <p:spPr bwMode="auto">
                  <a:xfrm>
                    <a:off x="5774252" y="4706412"/>
                    <a:ext cx="72133" cy="310551"/>
                  </a:xfrm>
                  <a:custGeom>
                    <a:avLst/>
                    <a:gdLst>
                      <a:gd name="connsiteX0" fmla="*/ 60385 w 60385"/>
                      <a:gd name="connsiteY0" fmla="*/ 0 h 310551"/>
                      <a:gd name="connsiteX1" fmla="*/ 0 w 60385"/>
                      <a:gd name="connsiteY1" fmla="*/ 310551 h 310551"/>
                      <a:gd name="connsiteX0" fmla="*/ 66259 w 66259"/>
                      <a:gd name="connsiteY0" fmla="*/ 0 h 310551"/>
                      <a:gd name="connsiteX1" fmla="*/ 5874 w 66259"/>
                      <a:gd name="connsiteY1" fmla="*/ 310551 h 310551"/>
                      <a:gd name="connsiteX0" fmla="*/ 66259 w 72133"/>
                      <a:gd name="connsiteY0" fmla="*/ 0 h 310551"/>
                      <a:gd name="connsiteX1" fmla="*/ 5874 w 72133"/>
                      <a:gd name="connsiteY1" fmla="*/ 310551 h 310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2133" h="310551">
                        <a:moveTo>
                          <a:pt x="66259" y="0"/>
                        </a:moveTo>
                        <a:cubicBezTo>
                          <a:pt x="72133" y="120852"/>
                          <a:pt x="0" y="163698"/>
                          <a:pt x="5874" y="310551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9" name="Freeform 8"/>
                  <p:cNvSpPr/>
                  <p:nvPr/>
                </p:nvSpPr>
                <p:spPr bwMode="auto">
                  <a:xfrm flipH="1">
                    <a:off x="5648502" y="4706412"/>
                    <a:ext cx="72133" cy="310551"/>
                  </a:xfrm>
                  <a:custGeom>
                    <a:avLst/>
                    <a:gdLst>
                      <a:gd name="connsiteX0" fmla="*/ 60385 w 60385"/>
                      <a:gd name="connsiteY0" fmla="*/ 0 h 310551"/>
                      <a:gd name="connsiteX1" fmla="*/ 0 w 60385"/>
                      <a:gd name="connsiteY1" fmla="*/ 310551 h 310551"/>
                      <a:gd name="connsiteX0" fmla="*/ 66259 w 66259"/>
                      <a:gd name="connsiteY0" fmla="*/ 0 h 310551"/>
                      <a:gd name="connsiteX1" fmla="*/ 5874 w 66259"/>
                      <a:gd name="connsiteY1" fmla="*/ 310551 h 310551"/>
                      <a:gd name="connsiteX0" fmla="*/ 66259 w 72133"/>
                      <a:gd name="connsiteY0" fmla="*/ 0 h 310551"/>
                      <a:gd name="connsiteX1" fmla="*/ 5874 w 72133"/>
                      <a:gd name="connsiteY1" fmla="*/ 310551 h 310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2133" h="310551">
                        <a:moveTo>
                          <a:pt x="66259" y="0"/>
                        </a:moveTo>
                        <a:cubicBezTo>
                          <a:pt x="72133" y="120852"/>
                          <a:pt x="0" y="163698"/>
                          <a:pt x="5874" y="310551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plate settlers necessary for a floc blanket?</a:t>
            </a:r>
          </a:p>
          <a:p>
            <a:r>
              <a:rPr lang="en-US" dirty="0"/>
              <a:t>What mechanisms could explain how a floc blanket reduces the turbidity of the settled water?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533866" cy="1143000"/>
          </a:xfrm>
        </p:spPr>
        <p:txBody>
          <a:bodyPr/>
          <a:lstStyle/>
          <a:p>
            <a:r>
              <a:rPr lang="en-US" dirty="0"/>
              <a:t>Backwash Requirements – Head Loss (force balance)</a:t>
            </a:r>
          </a:p>
        </p:txBody>
      </p:sp>
      <p:sp>
        <p:nvSpPr>
          <p:cNvPr id="4" name="Rectangle 5 1" descr="Cork"/>
          <p:cNvSpPr>
            <a:spLocks noChangeArrowheads="1"/>
          </p:cNvSpPr>
          <p:nvPr/>
        </p:nvSpPr>
        <p:spPr bwMode="auto">
          <a:xfrm>
            <a:off x="7525445" y="4339908"/>
            <a:ext cx="1494503" cy="233024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8" name="Arc 7"/>
          <p:cNvSpPr/>
          <p:nvPr/>
        </p:nvSpPr>
        <p:spPr bwMode="auto">
          <a:xfrm flipV="1">
            <a:off x="7987561" y="4113773"/>
            <a:ext cx="629265" cy="629265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5 2" descr="Cork"/>
          <p:cNvSpPr>
            <a:spLocks noChangeArrowheads="1"/>
          </p:cNvSpPr>
          <p:nvPr/>
        </p:nvSpPr>
        <p:spPr bwMode="auto">
          <a:xfrm>
            <a:off x="6591379" y="3175819"/>
            <a:ext cx="139287" cy="3499251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581548" y="2917371"/>
            <a:ext cx="136419" cy="3772447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09366" y="6522669"/>
            <a:ext cx="835743" cy="167149"/>
            <a:chOff x="1179871" y="5447071"/>
            <a:chExt cx="2168013" cy="270387"/>
          </a:xfrm>
        </p:grpSpPr>
        <p:sp>
          <p:nvSpPr>
            <p:cNvPr id="14" name="Rectangle 5 3" descr="Cork"/>
            <p:cNvSpPr>
              <a:spLocks noChangeArrowheads="1"/>
            </p:cNvSpPr>
            <p:nvPr/>
          </p:nvSpPr>
          <p:spPr bwMode="auto">
            <a:xfrm>
              <a:off x="1179872" y="5466735"/>
              <a:ext cx="2163096" cy="245806"/>
            </a:xfrm>
            <a:prstGeom prst="rect">
              <a:avLst/>
            </a:prstGeom>
            <a:solidFill>
              <a:schemeClr val="accent3"/>
            </a:solid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79871" y="5447071"/>
              <a:ext cx="216309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184787" y="5717458"/>
              <a:ext cx="216309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cxnSp>
        <p:nvCxnSpPr>
          <p:cNvPr id="22" name="Straight Connector 21"/>
          <p:cNvCxnSpPr>
            <a:stCxn id="7" idx="1"/>
          </p:cNvCxnSpPr>
          <p:nvPr/>
        </p:nvCxnSpPr>
        <p:spPr bwMode="auto">
          <a:xfrm flipH="1">
            <a:off x="5147673" y="6689818"/>
            <a:ext cx="1434384" cy="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0800000">
            <a:off x="5167338" y="3174770"/>
            <a:ext cx="138033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0800000">
            <a:off x="5836716" y="4359575"/>
            <a:ext cx="172859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0800000">
            <a:off x="5862505" y="5308375"/>
            <a:ext cx="163188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>
            <a:off x="5785136" y="6463679"/>
            <a:ext cx="174148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lg" len="med"/>
            <a:tailEnd type="none" w="lg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3692657" y="4933217"/>
            <a:ext cx="351479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5511334" y="3763178"/>
            <a:ext cx="1174719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5519977" y="5907006"/>
            <a:ext cx="1155845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2" name="Rectangle 5 4" descr="Cork"/>
          <p:cNvSpPr>
            <a:spLocks noChangeArrowheads="1"/>
          </p:cNvSpPr>
          <p:nvPr/>
        </p:nvSpPr>
        <p:spPr bwMode="auto">
          <a:xfrm>
            <a:off x="7525446" y="4821691"/>
            <a:ext cx="1494503" cy="609600"/>
          </a:xfrm>
          <a:prstGeom prst="rect">
            <a:avLst/>
          </a:prstGeom>
          <a:blipFill dpi="0" rotWithShape="1">
            <a:blip r:embed="rId15" cstate="print">
              <a:alphaModFix amt="50000"/>
            </a:blip>
            <a:srcRect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5623692" y="4837750"/>
            <a:ext cx="96301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0" y="5265597"/>
                <a:ext cx="55896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</m:oMath>
                </a14:m>
                <a:r>
                  <a:rPr lang="en-US" b="0" baseline="-25000" dirty="0" err="1">
                    <a:latin typeface="+mj-lt"/>
                  </a:rPr>
                  <a:t>FiSand</a:t>
                </a:r>
                <a:r>
                  <a:rPr lang="en-US" b="0" dirty="0"/>
                  <a:t>=0.4 and </a:t>
                </a:r>
                <a:r>
                  <a:rPr lang="en-US" b="0" dirty="0" err="1">
                    <a:latin typeface="Symbol" pitchFamily="18" charset="2"/>
                  </a:rPr>
                  <a:t>r</a:t>
                </a:r>
                <a:r>
                  <a:rPr lang="en-US" b="0" baseline="-25000" dirty="0" err="1"/>
                  <a:t>Sand</a:t>
                </a:r>
                <a:r>
                  <a:rPr lang="en-US" b="0" dirty="0"/>
                  <a:t>=2650 kg/m</a:t>
                </a:r>
                <a:r>
                  <a:rPr lang="en-US" b="0" baseline="30000" dirty="0"/>
                  <a:t>3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65597"/>
                <a:ext cx="5589672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218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 5" descr="Cork"/>
          <p:cNvSpPr>
            <a:spLocks noChangeArrowheads="1"/>
          </p:cNvSpPr>
          <p:nvPr/>
        </p:nvSpPr>
        <p:spPr bwMode="auto">
          <a:xfrm>
            <a:off x="7525446" y="5289755"/>
            <a:ext cx="1494503" cy="1173921"/>
          </a:xfrm>
          <a:prstGeom prst="rect">
            <a:avLst/>
          </a:prstGeom>
          <a:blipFill>
            <a:blip r:embed="rId15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515612" y="3435341"/>
            <a:ext cx="1494504" cy="3254478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369763" y="6548284"/>
            <a:ext cx="255638" cy="8849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5400000">
            <a:off x="140016" y="2537901"/>
            <a:ext cx="6671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=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4805" y="1895741"/>
            <a:ext cx="3227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/>
              <a:t>Weight of water/Filter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7296" y="1870804"/>
            <a:ext cx="3116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/>
              <a:t>Weight of sand/Filter area</a:t>
            </a:r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096819" y="191069"/>
            <a:ext cx="801522" cy="126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 bwMode="auto">
          <a:xfrm>
            <a:off x="13647" y="4496645"/>
            <a:ext cx="1825945" cy="63417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D447D-9096-4867-9ABC-1FE762A92C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1" y="2420802"/>
            <a:ext cx="8700938" cy="229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6F8522-CB3B-464E-8FB6-40F233DD7E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" y="3592240"/>
            <a:ext cx="5017551" cy="203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8FC188-6FED-4D60-AD1B-67D56E98F11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4" y="4528406"/>
            <a:ext cx="4288930" cy="5123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C9EFCD-6A09-4575-9BB0-EF8B575E67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179" y="3633919"/>
            <a:ext cx="527930" cy="1958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CDAF56-BC9C-4227-9FFB-F9E48966BB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2" y="4823098"/>
            <a:ext cx="375499" cy="1908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43A6C9-80B4-4018-ABD0-9179D257479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25" y="4590716"/>
            <a:ext cx="1047186" cy="1710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A17FCC5-7B7A-4724-B73E-1E377E73061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58" y="5818325"/>
            <a:ext cx="731170" cy="1722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1D7F27B-968E-48D1-920A-A2DA67ABE16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84" y="6514505"/>
            <a:ext cx="300450" cy="1502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3E90A4E-8998-44F8-8CC1-31F6CA30E8A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9" y="5940284"/>
            <a:ext cx="4035047" cy="608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6820C7C-E7C8-4FA4-A05A-58F750DA5F5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6" y="6997737"/>
            <a:ext cx="11830857" cy="16761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C5D7AA-A0FD-4CDF-94AA-B467C60A10A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58" y="1703478"/>
            <a:ext cx="6080000" cy="254476"/>
          </a:xfrm>
          <a:prstGeom prst="rect">
            <a:avLst/>
          </a:prstGeom>
        </p:spPr>
      </p:pic>
      <p:pic>
        <p:nvPicPr>
          <p:cNvPr id="490498" name="Picture 490497">
            <a:extLst>
              <a:ext uri="{FF2B5EF4-FFF2-40B4-BE49-F238E27FC236}">
                <a16:creationId xmlns:a16="http://schemas.microsoft.com/office/drawing/2014/main" id="{203CCD50-5A82-4C0F-9853-F36D53F965A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58" y="2593353"/>
            <a:ext cx="13106284" cy="9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0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42887E-7 L -0.08559 -0.307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10.161"/>
  <p:tag name="LATEXADDIN" val="\documentclass{article}&#10;\usepackage{amsmath}&#10;\usepackage{xcolor}&#10;\pagestyle{empty}&#10;\begin{document}&#10;&#10;\definecolor{Monred}{RGB}{172,0,0}&#10;&#10;$$P_{Manometer} = \rho_{Water} g &#10;\left( H_{W_1} + H_{W_2} + \phi_{FiSand} H_{FiSand} \right) &#10;+ \rho_{Sand} g \left( 1 - \phi_{FiSand} \right) H_{FiSand}$$&#10;&#10;&#10;\end{document}"/>
  <p:tag name="IGUANATEXSIZE" val="20"/>
  <p:tag name="IGUANATEXCURSOR" val="2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4.8969"/>
  <p:tag name="ORIGINALWIDTH" val="5822.272"/>
  <p:tag name="LATEXADDIN" val="\documentclass{article}&#10;\usepackage{amsmath}&#10;\usepackage{xcolor}&#10;\pagestyle{empty}&#10;\begin{document}&#10;&#10;\definecolor{Monred}{RGB}{172,0,0}&#10;&#10;$$\begin{array}{l}&#10;\rho_{Water} g \left( H_{W_1} + H_{W_2} + H_{FiSand} + HL_{FiBw} \right) &#10;= \rho_{Water} g \left( H_{W_1} + H_{W_2} + \varepsilon H_{FiSand} \right) + &#10;\left( 1 - \varepsilon \right) H_{FiSand} \rho_{Sand} g&#10;\\ \\&#10;HL_{FiBw} = \left( \varepsilon - 1 \right) H_{FiSand} + &#10;\left( 1 - \varepsilon \right) H_{FiSand} \frac{\rho_{Sand}}{\rho_{Water}}&#10;\\ \\&#10;HL_{FiBw} = H_{FiSand} \left( 1 - \varepsilon \right) &#10;\left( \frac{\rho_{Sand}}{\rho_{Water}} - 1 \right)&#10;\end{array}$$&#10;&#10;&#10;\end{document}"/>
  <p:tag name="IGUANATEXSIZE" val="20"/>
  <p:tag name="IGUANATEXCURSOR" val="5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92.126"/>
  <p:tag name="LATEXADDIN" val="\documentclass{article}&#10;\usepackage{amsmath}&#10;\usepackage{xcolor}&#10;\pagestyle{empty}&#10;\begin{document}&#10;&#10;\definecolor{Monred}{RGB}{172,0,0}&#10;&#10;$$h_{l_{FiBw}} \rho_{Water} = H_{FiSand} &#10;\left( 1 - \varepsilon_{FiSand} \right)&#10;\left( \rho_{Sand} - \rho_{Water} \right)$$&#10;&#10;&#10;\end{document}"/>
  <p:tag name="IGUANATEXSIZE" val="20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8.1927"/>
  <p:tag name="ORIGINALWIDTH" val="6449.944"/>
  <p:tag name="LATEXADDIN" val="\documentclass{article}&#10;\usepackage{amsmath}&#10;\usepackage{xcolor}&#10;\pagestyle{empty}&#10;\begin{document}&#10;&#10;\definecolor{Monred}{RGB}{172,0,0}&#10;&#10;$$\begin{array}{l}&#10;\rho_{Water} g \left( H_{W_1} + H_{W_2} + H_{FiSand} + h_{l_{FiBw}} \right) = &#10;\rho_{Water} g \left( H_{W_1} + H_{W_2} + \phi_{FiSand} H_{FiSand} \right) + &#10;\rho_{Sand} g \left( 1 - \phi_{FiSand} \right) H_{FiSand}&#10;\\ \\&#10;h_{l_{FiBw}} = \frac{\rho_{Sand} - \rho_{Water}}{\rho_{Water}} \left( 1 - \phi_{FiSand} \right) H_{FiSand}&#10;\end{array}$$&#10;&#10;&#10;\end{document}"/>
  <p:tag name="IGUANATEXSIZE" val="20"/>
  <p:tag name="IGUANATEXCURSOR" val="3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80.615"/>
  <p:tag name="LATEXADDIN" val="\documentclass{article}&#10;\usepackage{amsmath}&#10;\usepackage{xcolor}&#10;\pagestyle{empty}&#10;\begin{document}&#10;&#10;\definecolor{Monred}{RGB}{172,0,0}&#10;&#10;$$P_{Manometer} = \rho_{Water} g&#10;\left( H_{W_1} + H_{W_2} + H_{FiSand} + h_{l_{FiBw}} \right)$$&#10;&#10;&#10;\end{document}"/>
  <p:tag name="IGUANATEXSIZE" val="20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504.687"/>
  <p:tag name="LATEXADDIN" val="\documentclass{article}&#10;\usepackage{amsmath}&#10;\usepackage{xcolor}&#10;\pagestyle{empty}&#10;\begin{document}&#10;&#10;\definecolor{Monred}{RGB}{172,0,0}&#10;&#10;$$h_{l_{FiBw}} = H_{FiSand} &#10;\left( 1 - \phi_{FiSand} \right) &#10;\left( \frac{\rho_{Sand}}{\rho_{Water}} - 1 \right)$$&#10;&#10;&#10;\end{document}"/>
  <p:tag name="IGUANATEXSIZE" val="20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985.752"/>
  <p:tag name="LATEXADDIN" val="\documentclass{article}&#10;\usepackage{amsmath}&#10;\usepackage{xcolor}&#10;\pagestyle{empty}&#10;\begin{document}&#10;&#10;\definecolor{Monred}{RGB}{172,0,0}&#10;&#10;$$\left( 1- \Phi_{FiSand} \right)&#10;\left( \frac{\rho_{FiSand}}{\rho_{Water}} - 1 \right) = 0.99$$&#10;&#10;&#10;\end{document}"/>
  <p:tag name="IGUANATEXSIZE" val="20"/>
  <p:tag name="IGUANATEXCURSOR" val="2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</Template>
  <TotalTime>2446</TotalTime>
  <Words>850</Words>
  <Application>Microsoft Office PowerPoint</Application>
  <PresentationFormat>Widescreen</PresentationFormat>
  <Paragraphs>88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Book Antiqua</vt:lpstr>
      <vt:lpstr>Calibri</vt:lpstr>
      <vt:lpstr>Cambria Math</vt:lpstr>
      <vt:lpstr>Candara</vt:lpstr>
      <vt:lpstr>Century Gothic</vt:lpstr>
      <vt:lpstr>Symbol</vt:lpstr>
      <vt:lpstr>Times New Roman</vt:lpstr>
      <vt:lpstr>Wingdings</vt:lpstr>
      <vt:lpstr>SWOT 2021</vt:lpstr>
      <vt:lpstr>Prelim 2 Review</vt:lpstr>
      <vt:lpstr>AguaClara Sedimentation Tank</vt:lpstr>
      <vt:lpstr>Sedimentation: How do these velocities connect to design?</vt:lpstr>
      <vt:lpstr>Settle Capture Velocity</vt:lpstr>
      <vt:lpstr>Quiz 11/5/14</vt:lpstr>
      <vt:lpstr>Sed Questions</vt:lpstr>
      <vt:lpstr>Floc Hopper Q's:</vt:lpstr>
      <vt:lpstr>Floc Blanket</vt:lpstr>
      <vt:lpstr>Backwash Requirements – Head Loss (force balance)</vt:lpstr>
      <vt:lpstr>Big picture: Prelim question that didn’t make the cut…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 2 Review</dc:title>
  <dc:creator>mw24</dc:creator>
  <cp:lastModifiedBy>Monroe Weber-Shirk</cp:lastModifiedBy>
  <cp:revision>89</cp:revision>
  <dcterms:created xsi:type="dcterms:W3CDTF">2009-11-16T14:09:06Z</dcterms:created>
  <dcterms:modified xsi:type="dcterms:W3CDTF">2020-10-24T14:01:48Z</dcterms:modified>
</cp:coreProperties>
</file>