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13.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4.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7.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49"/>
  </p:notesMasterIdLst>
  <p:handoutMasterIdLst>
    <p:handoutMasterId r:id="rId50"/>
  </p:handoutMasterIdLst>
  <p:sldIdLst>
    <p:sldId id="289" r:id="rId12"/>
    <p:sldId id="307" r:id="rId13"/>
    <p:sldId id="257" r:id="rId14"/>
    <p:sldId id="444" r:id="rId15"/>
    <p:sldId id="424" r:id="rId16"/>
    <p:sldId id="425" r:id="rId17"/>
    <p:sldId id="347" r:id="rId18"/>
    <p:sldId id="427" r:id="rId19"/>
    <p:sldId id="440" r:id="rId20"/>
    <p:sldId id="341" r:id="rId21"/>
    <p:sldId id="429" r:id="rId22"/>
    <p:sldId id="433" r:id="rId23"/>
    <p:sldId id="434" r:id="rId24"/>
    <p:sldId id="435" r:id="rId25"/>
    <p:sldId id="436" r:id="rId26"/>
    <p:sldId id="439" r:id="rId27"/>
    <p:sldId id="437" r:id="rId28"/>
    <p:sldId id="445" r:id="rId29"/>
    <p:sldId id="441" r:id="rId30"/>
    <p:sldId id="442" r:id="rId31"/>
    <p:sldId id="443" r:id="rId32"/>
    <p:sldId id="426" r:id="rId33"/>
    <p:sldId id="312" r:id="rId34"/>
    <p:sldId id="330" r:id="rId35"/>
    <p:sldId id="343" r:id="rId36"/>
    <p:sldId id="331" r:id="rId37"/>
    <p:sldId id="344" r:id="rId38"/>
    <p:sldId id="345" r:id="rId39"/>
    <p:sldId id="346" r:id="rId40"/>
    <p:sldId id="428" r:id="rId41"/>
    <p:sldId id="356" r:id="rId42"/>
    <p:sldId id="290" r:id="rId43"/>
    <p:sldId id="357" r:id="rId44"/>
    <p:sldId id="407" r:id="rId45"/>
    <p:sldId id="421" r:id="rId46"/>
    <p:sldId id="383" r:id="rId47"/>
    <p:sldId id="413" r:id="rId48"/>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216" autoAdjust="0"/>
  </p:normalViewPr>
  <p:slideViewPr>
    <p:cSldViewPr>
      <p:cViewPr varScale="1">
        <p:scale>
          <a:sx n="105" d="100"/>
          <a:sy n="105" d="100"/>
        </p:scale>
        <p:origin x="163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wmf"/><Relationship Id="rId1" Type="http://schemas.openxmlformats.org/officeDocument/2006/relationships/image" Target="../media/image1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12/17/2019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I</a:t>
            </a:r>
            <a:r>
              <a:rPr lang="en-US" baseline="0" dirty="0" smtClean="0"/>
              <a:t> am wiling to use 5 cm of head loss in the orifices. And I want first over last to be 85%. How do I find the size of the pipe?</a:t>
            </a:r>
          </a:p>
          <a:p>
            <a:r>
              <a:rPr lang="en-US" baseline="0" dirty="0" smtClean="0"/>
              <a:t>Use v=root(2gh) to get the constricted velocity in the port.</a:t>
            </a:r>
          </a:p>
          <a:p>
            <a:r>
              <a:rPr lang="en-US" baseline="0" dirty="0" smtClean="0"/>
              <a:t>Then solve for manifold velocity</a:t>
            </a:r>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17</a:t>
            </a:fld>
            <a:endParaRPr lang="en-US"/>
          </a:p>
        </p:txBody>
      </p:sp>
    </p:spTree>
    <p:extLst>
      <p:ext uri="{BB962C8B-B14F-4D97-AF65-F5344CB8AC3E}">
        <p14:creationId xmlns:p14="http://schemas.microsoft.com/office/powerpoint/2010/main" val="293574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20</a:t>
            </a:fld>
            <a:endParaRPr lang="en-US"/>
          </a:p>
        </p:txBody>
      </p:sp>
    </p:spTree>
    <p:extLst>
      <p:ext uri="{BB962C8B-B14F-4D97-AF65-F5344CB8AC3E}">
        <p14:creationId xmlns:p14="http://schemas.microsoft.com/office/powerpoint/2010/main" val="24328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22</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23</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24</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26</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32</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37</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4</a:t>
            </a:fld>
            <a:endParaRPr lang="en-US"/>
          </a:p>
        </p:txBody>
      </p:sp>
    </p:spTree>
    <p:extLst>
      <p:ext uri="{BB962C8B-B14F-4D97-AF65-F5344CB8AC3E}">
        <p14:creationId xmlns:p14="http://schemas.microsoft.com/office/powerpoint/2010/main" val="86168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5</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a:p>
            <a:r>
              <a:rPr lang="en-US" dirty="0" smtClean="0">
                <a:latin typeface="Arial" pitchFamily="34" charset="0"/>
              </a:rPr>
              <a:t>Change in pressure or elevation</a:t>
            </a:r>
            <a:r>
              <a:rPr lang="en-US" baseline="0" dirty="0" smtClean="0">
                <a:latin typeface="Arial" pitchFamily="34" charset="0"/>
              </a:rPr>
              <a:t> or energy</a:t>
            </a: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Fluid</a:t>
            </a:r>
            <a:r>
              <a:rPr lang="en-US" baseline="0" dirty="0" smtClean="0"/>
              <a:t> goes from high piezometric head to low piezometric head (for ports exiting normal to the flow)</a:t>
            </a:r>
          </a:p>
          <a:p>
            <a:r>
              <a:rPr lang="en-US" baseline="0" dirty="0" smtClean="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9</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17/12/2019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17/12/2019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17/12/2019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17/12/2019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19.png"/><Relationship Id="rId26" Type="http://schemas.openxmlformats.org/officeDocument/2006/relationships/image" Target="../media/image30.png"/><Relationship Id="rId3" Type="http://schemas.openxmlformats.org/officeDocument/2006/relationships/tags" Target="../tags/tag19.xml"/><Relationship Id="rId21" Type="http://schemas.openxmlformats.org/officeDocument/2006/relationships/image" Target="../media/image16.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27.png"/><Relationship Id="rId25" Type="http://schemas.openxmlformats.org/officeDocument/2006/relationships/image" Target="../media/image29.png"/><Relationship Id="rId2" Type="http://schemas.openxmlformats.org/officeDocument/2006/relationships/tags" Target="../tags/tag18.xml"/><Relationship Id="rId16" Type="http://schemas.openxmlformats.org/officeDocument/2006/relationships/notesSlide" Target="../notesSlides/notesSlide8.xml"/><Relationship Id="rId20" Type="http://schemas.openxmlformats.org/officeDocument/2006/relationships/image" Target="../media/image28.png"/><Relationship Id="rId29" Type="http://schemas.openxmlformats.org/officeDocument/2006/relationships/image" Target="../media/image17.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15.png"/><Relationship Id="rId5" Type="http://schemas.openxmlformats.org/officeDocument/2006/relationships/tags" Target="../tags/tag21.xml"/><Relationship Id="rId15" Type="http://schemas.openxmlformats.org/officeDocument/2006/relationships/slideLayout" Target="../slideLayouts/slideLayout112.xml"/><Relationship Id="rId23" Type="http://schemas.openxmlformats.org/officeDocument/2006/relationships/image" Target="../media/image14.png"/><Relationship Id="rId28" Type="http://schemas.openxmlformats.org/officeDocument/2006/relationships/image" Target="../media/image21.png"/><Relationship Id="rId10" Type="http://schemas.openxmlformats.org/officeDocument/2006/relationships/tags" Target="../tags/tag26.xml"/><Relationship Id="rId19" Type="http://schemas.openxmlformats.org/officeDocument/2006/relationships/image" Target="../media/image20.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3.png"/><Relationship Id="rId27"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4.png"/><Relationship Id="rId18" Type="http://schemas.openxmlformats.org/officeDocument/2006/relationships/image" Target="../media/image17.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tags" Target="../tags/tag32.xml"/><Relationship Id="rId16" Type="http://schemas.openxmlformats.org/officeDocument/2006/relationships/image" Target="../media/image28.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1.png"/><Relationship Id="rId5" Type="http://schemas.openxmlformats.org/officeDocument/2006/relationships/tags" Target="../tags/tag35.xml"/><Relationship Id="rId15" Type="http://schemas.openxmlformats.org/officeDocument/2006/relationships/image" Target="../media/image32.png"/><Relationship Id="rId10" Type="http://schemas.openxmlformats.org/officeDocument/2006/relationships/slideLayout" Target="../slideLayouts/slideLayout112.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28.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5.png"/><Relationship Id="rId17" Type="http://schemas.openxmlformats.org/officeDocument/2006/relationships/image" Target="../media/image17.png"/><Relationship Id="rId2" Type="http://schemas.openxmlformats.org/officeDocument/2006/relationships/tags" Target="../tags/tag41.xml"/><Relationship Id="rId16" Type="http://schemas.openxmlformats.org/officeDocument/2006/relationships/image" Target="../media/image34.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4.png"/><Relationship Id="rId5" Type="http://schemas.openxmlformats.org/officeDocument/2006/relationships/tags" Target="../tags/tag44.xml"/><Relationship Id="rId15" Type="http://schemas.openxmlformats.org/officeDocument/2006/relationships/image" Target="../media/image33.png"/><Relationship Id="rId10" Type="http://schemas.openxmlformats.org/officeDocument/2006/relationships/image" Target="../media/image13.png"/><Relationship Id="rId4" Type="http://schemas.openxmlformats.org/officeDocument/2006/relationships/tags" Target="../tags/tag43.xml"/><Relationship Id="rId9" Type="http://schemas.openxmlformats.org/officeDocument/2006/relationships/slideLayout" Target="../slideLayouts/slideLayout112.xml"/><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7.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36.png"/><Relationship Id="rId2" Type="http://schemas.openxmlformats.org/officeDocument/2006/relationships/tags" Target="../tags/tag49.xml"/><Relationship Id="rId16" Type="http://schemas.openxmlformats.org/officeDocument/2006/relationships/image" Target="../media/image40.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35.png"/><Relationship Id="rId5" Type="http://schemas.openxmlformats.org/officeDocument/2006/relationships/tags" Target="../tags/tag52.xml"/><Relationship Id="rId15" Type="http://schemas.openxmlformats.org/officeDocument/2006/relationships/image" Target="../media/image39.png"/><Relationship Id="rId10" Type="http://schemas.openxmlformats.org/officeDocument/2006/relationships/image" Target="../media/image28.png"/><Relationship Id="rId4" Type="http://schemas.openxmlformats.org/officeDocument/2006/relationships/tags" Target="../tags/tag51.xml"/><Relationship Id="rId9" Type="http://schemas.openxmlformats.org/officeDocument/2006/relationships/notesSlide" Target="../notesSlides/notesSlide9.xml"/><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tags" Target="../tags/tag57.xml"/><Relationship Id="rId7" Type="http://schemas.openxmlformats.org/officeDocument/2006/relationships/slideLayout" Target="../slideLayouts/slideLayout116.xml"/><Relationship Id="rId12" Type="http://schemas.openxmlformats.org/officeDocument/2006/relationships/image" Target="../media/image4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44.png"/><Relationship Id="rId5" Type="http://schemas.openxmlformats.org/officeDocument/2006/relationships/tags" Target="../tags/tag59.xml"/><Relationship Id="rId10" Type="http://schemas.openxmlformats.org/officeDocument/2006/relationships/image" Target="../media/image43.png"/><Relationship Id="rId4" Type="http://schemas.openxmlformats.org/officeDocument/2006/relationships/tags" Target="../tags/tag58.xml"/><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63.xml"/><Relationship Id="rId7" Type="http://schemas.openxmlformats.org/officeDocument/2006/relationships/image" Target="../media/image46.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116.xml"/><Relationship Id="rId11" Type="http://schemas.openxmlformats.org/officeDocument/2006/relationships/image" Target="../media/image16.png"/><Relationship Id="rId5" Type="http://schemas.openxmlformats.org/officeDocument/2006/relationships/tags" Target="../tags/tag65.xml"/><Relationship Id="rId10" Type="http://schemas.openxmlformats.org/officeDocument/2006/relationships/image" Target="../media/image48.png"/><Relationship Id="rId4" Type="http://schemas.openxmlformats.org/officeDocument/2006/relationships/tags" Target="../tags/tag64.xml"/><Relationship Id="rId9" Type="http://schemas.openxmlformats.org/officeDocument/2006/relationships/image" Target="../media/image47.pn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2.png"/><Relationship Id="rId3" Type="http://schemas.openxmlformats.org/officeDocument/2006/relationships/tags" Target="../tags/tag68.xml"/><Relationship Id="rId7" Type="http://schemas.openxmlformats.org/officeDocument/2006/relationships/slideLayout" Target="../slideLayouts/slideLayout116.xml"/><Relationship Id="rId12" Type="http://schemas.openxmlformats.org/officeDocument/2006/relationships/image" Target="../media/image51.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50.png"/><Relationship Id="rId5" Type="http://schemas.openxmlformats.org/officeDocument/2006/relationships/tags" Target="../tags/tag70.xml"/><Relationship Id="rId10" Type="http://schemas.openxmlformats.org/officeDocument/2006/relationships/image" Target="../media/image47.png"/><Relationship Id="rId4" Type="http://schemas.openxmlformats.org/officeDocument/2006/relationships/tags" Target="../tags/tag69.xml"/><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74.xml"/><Relationship Id="rId7" Type="http://schemas.openxmlformats.org/officeDocument/2006/relationships/image" Target="../media/image52.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notesSlide" Target="../notesSlides/notesSlide10.xml"/><Relationship Id="rId5" Type="http://schemas.openxmlformats.org/officeDocument/2006/relationships/slideLayout" Target="../slideLayouts/slideLayout116.xml"/><Relationship Id="rId10" Type="http://schemas.openxmlformats.org/officeDocument/2006/relationships/image" Target="../media/image55.png"/><Relationship Id="rId4" Type="http://schemas.openxmlformats.org/officeDocument/2006/relationships/tags" Target="../tags/tag75.xml"/><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tags" Target="../tags/tag78.xml"/><Relationship Id="rId7" Type="http://schemas.openxmlformats.org/officeDocument/2006/relationships/slideLayout" Target="../slideLayouts/slideLayout116.xml"/><Relationship Id="rId12" Type="http://schemas.openxmlformats.org/officeDocument/2006/relationships/image" Target="../media/image60.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image" Target="../media/image59.png"/><Relationship Id="rId5" Type="http://schemas.openxmlformats.org/officeDocument/2006/relationships/tags" Target="../tags/tag80.xml"/><Relationship Id="rId10" Type="http://schemas.openxmlformats.org/officeDocument/2006/relationships/image" Target="../media/image58.png"/><Relationship Id="rId4" Type="http://schemas.openxmlformats.org/officeDocument/2006/relationships/tags" Target="../tags/tag79.xml"/><Relationship Id="rId9"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11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63.jpeg"/><Relationship Id="rId13" Type="http://schemas.openxmlformats.org/officeDocument/2006/relationships/image" Target="../media/image68.png"/><Relationship Id="rId3" Type="http://schemas.openxmlformats.org/officeDocument/2006/relationships/tags" Target="../tags/tag85.xml"/><Relationship Id="rId7" Type="http://schemas.openxmlformats.org/officeDocument/2006/relationships/notesSlide" Target="../notesSlides/notesSlide11.xml"/><Relationship Id="rId12" Type="http://schemas.openxmlformats.org/officeDocument/2006/relationships/image" Target="../media/image67.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112.xml"/><Relationship Id="rId11" Type="http://schemas.openxmlformats.org/officeDocument/2006/relationships/image" Target="../media/image66.png"/><Relationship Id="rId5" Type="http://schemas.openxmlformats.org/officeDocument/2006/relationships/tags" Target="../tags/tag87.xml"/><Relationship Id="rId10" Type="http://schemas.openxmlformats.org/officeDocument/2006/relationships/image" Target="../media/image65.png"/><Relationship Id="rId4" Type="http://schemas.openxmlformats.org/officeDocument/2006/relationships/tags" Target="../tags/tag86.xml"/><Relationship Id="rId9" Type="http://schemas.openxmlformats.org/officeDocument/2006/relationships/image" Target="../media/image6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8" Type="http://schemas.openxmlformats.org/officeDocument/2006/relationships/image" Target="../media/image77.jpeg"/><Relationship Id="rId3" Type="http://schemas.openxmlformats.org/officeDocument/2006/relationships/image" Target="../media/image72.png"/><Relationship Id="rId7" Type="http://schemas.openxmlformats.org/officeDocument/2006/relationships/image" Target="../media/image76.jpeg"/><Relationship Id="rId2" Type="http://schemas.openxmlformats.org/officeDocument/2006/relationships/notesSlide" Target="../notesSlides/notesSlide12.xml"/><Relationship Id="rId1" Type="http://schemas.openxmlformats.org/officeDocument/2006/relationships/slideLayout" Target="../slideLayouts/slideLayout116.xml"/><Relationship Id="rId6" Type="http://schemas.openxmlformats.org/officeDocument/2006/relationships/image" Target="../media/image75.jpeg"/><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tags" Target="../tags/tag94.xml"/><Relationship Id="rId7" Type="http://schemas.openxmlformats.org/officeDocument/2006/relationships/image" Target="../media/image80.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notesSlide" Target="../notesSlides/notesSlide14.xml"/><Relationship Id="rId5" Type="http://schemas.openxmlformats.org/officeDocument/2006/relationships/slideLayout" Target="../slideLayouts/slideLayout112.xml"/><Relationship Id="rId10" Type="http://schemas.openxmlformats.org/officeDocument/2006/relationships/image" Target="../media/image83.png"/><Relationship Id="rId4" Type="http://schemas.openxmlformats.org/officeDocument/2006/relationships/tags" Target="../tags/tag95.xml"/><Relationship Id="rId9" Type="http://schemas.openxmlformats.org/officeDocument/2006/relationships/image" Target="../media/image82.png"/></Relationships>
</file>

<file path=ppt/slides/_rels/slide25.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image" Target="../media/image84.png"/><Relationship Id="rId18" Type="http://schemas.openxmlformats.org/officeDocument/2006/relationships/image" Target="../media/image89.png"/><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image" Target="../media/image83.png"/><Relationship Id="rId17" Type="http://schemas.openxmlformats.org/officeDocument/2006/relationships/image" Target="../media/image88.png"/><Relationship Id="rId2" Type="http://schemas.openxmlformats.org/officeDocument/2006/relationships/tags" Target="../tags/tag97.xml"/><Relationship Id="rId16" Type="http://schemas.openxmlformats.org/officeDocument/2006/relationships/image" Target="../media/image87.png"/><Relationship Id="rId20" Type="http://schemas.openxmlformats.org/officeDocument/2006/relationships/image" Target="../media/image91.png"/><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notesSlide" Target="../notesSlides/notesSlide15.xml"/><Relationship Id="rId5" Type="http://schemas.openxmlformats.org/officeDocument/2006/relationships/tags" Target="../tags/tag100.xml"/><Relationship Id="rId15" Type="http://schemas.openxmlformats.org/officeDocument/2006/relationships/image" Target="../media/image86.png"/><Relationship Id="rId10" Type="http://schemas.openxmlformats.org/officeDocument/2006/relationships/slideLayout" Target="../slideLayouts/slideLayout112.xml"/><Relationship Id="rId19" Type="http://schemas.openxmlformats.org/officeDocument/2006/relationships/image" Target="../media/image90.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image" Target="../media/image8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2.xml"/><Relationship Id="rId1" Type="http://schemas.openxmlformats.org/officeDocument/2006/relationships/tags" Target="../tags/tag105.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94.wmf"/><Relationship Id="rId17" Type="http://schemas.openxmlformats.org/officeDocument/2006/relationships/image" Target="../media/image99.png"/><Relationship Id="rId2" Type="http://schemas.openxmlformats.org/officeDocument/2006/relationships/tags" Target="../tags/tag107.xml"/><Relationship Id="rId16" Type="http://schemas.openxmlformats.org/officeDocument/2006/relationships/image" Target="../media/image98.png"/><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93.wmf"/><Relationship Id="rId5" Type="http://schemas.openxmlformats.org/officeDocument/2006/relationships/tags" Target="../tags/tag110.xml"/><Relationship Id="rId15" Type="http://schemas.openxmlformats.org/officeDocument/2006/relationships/image" Target="../media/image97.png"/><Relationship Id="rId10" Type="http://schemas.openxmlformats.org/officeDocument/2006/relationships/image" Target="../media/image92.wmf"/><Relationship Id="rId19" Type="http://schemas.openxmlformats.org/officeDocument/2006/relationships/image" Target="../media/image101.png"/><Relationship Id="rId4" Type="http://schemas.openxmlformats.org/officeDocument/2006/relationships/tags" Target="../tags/tag109.xml"/><Relationship Id="rId9" Type="http://schemas.openxmlformats.org/officeDocument/2006/relationships/notesSlide" Target="../notesSlides/notesSlide17.xml"/><Relationship Id="rId14" Type="http://schemas.openxmlformats.org/officeDocument/2006/relationships/image" Target="../media/image96.png"/></Relationships>
</file>

<file path=ppt/slides/_rels/slide28.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106.png"/><Relationship Id="rId3" Type="http://schemas.openxmlformats.org/officeDocument/2006/relationships/tags" Target="../tags/tag115.xml"/><Relationship Id="rId7" Type="http://schemas.openxmlformats.org/officeDocument/2006/relationships/notesSlide" Target="../notesSlides/notesSlide18.xml"/><Relationship Id="rId12" Type="http://schemas.openxmlformats.org/officeDocument/2006/relationships/image" Target="../media/image105.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Layout" Target="../slideLayouts/slideLayout116.xml"/><Relationship Id="rId11" Type="http://schemas.openxmlformats.org/officeDocument/2006/relationships/image" Target="../media/image104.png"/><Relationship Id="rId5" Type="http://schemas.openxmlformats.org/officeDocument/2006/relationships/tags" Target="../tags/tag117.xml"/><Relationship Id="rId10" Type="http://schemas.openxmlformats.org/officeDocument/2006/relationships/image" Target="../media/image103.png"/><Relationship Id="rId4" Type="http://schemas.openxmlformats.org/officeDocument/2006/relationships/tags" Target="../tags/tag116.xml"/><Relationship Id="rId9" Type="http://schemas.openxmlformats.org/officeDocument/2006/relationships/image" Target="../media/image102.png"/></Relationships>
</file>

<file path=ppt/slides/_rels/slide29.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tags" Target="../tags/tag120.xml"/><Relationship Id="rId7" Type="http://schemas.openxmlformats.org/officeDocument/2006/relationships/image" Target="../media/image102.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93.wmf"/><Relationship Id="rId5" Type="http://schemas.openxmlformats.org/officeDocument/2006/relationships/notesSlide" Target="../notesSlides/notesSlide19.xml"/><Relationship Id="rId4" Type="http://schemas.openxmlformats.org/officeDocument/2006/relationships/slideLayout" Target="../slideLayouts/slideLayout116.xml"/><Relationship Id="rId9" Type="http://schemas.openxmlformats.org/officeDocument/2006/relationships/image" Target="../media/image10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10.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109.png"/><Relationship Id="rId5" Type="http://schemas.openxmlformats.org/officeDocument/2006/relationships/image" Target="../media/image92.wmf"/><Relationship Id="rId4"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3.xml"/><Relationship Id="rId1" Type="http://schemas.openxmlformats.org/officeDocument/2006/relationships/slideLayout" Target="../slideLayouts/slideLayout112.xml"/></Relationships>
</file>

<file path=ppt/slides/_rels/slide35.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slideLayout" Target="../slideLayouts/slideLayout116.xml"/></Relationships>
</file>

<file path=ppt/slides/_rels/slide36.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24.xml"/><Relationship Id="rId7" Type="http://schemas.openxmlformats.org/officeDocument/2006/relationships/image" Target="../media/image115.wmf"/><Relationship Id="rId2" Type="http://schemas.openxmlformats.org/officeDocument/2006/relationships/slideLayout" Target="../slideLayouts/slideLayout1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4.emf"/><Relationship Id="rId10" Type="http://schemas.openxmlformats.org/officeDocument/2006/relationships/image" Target="../media/image116.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xml"/><Relationship Id="rId7" Type="http://schemas.openxmlformats.org/officeDocument/2006/relationships/image" Target="../media/image1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6.xml"/><Relationship Id="rId5" Type="http://schemas.openxmlformats.org/officeDocument/2006/relationships/slideLayout" Target="../slideLayouts/slideLayout112.xml"/><Relationship Id="rId10" Type="http://schemas.openxmlformats.org/officeDocument/2006/relationships/image" Target="../media/image16.png"/><Relationship Id="rId4" Type="http://schemas.openxmlformats.org/officeDocument/2006/relationships/tags" Target="../tags/tag6.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tags" Target="../tags/tag9.xml"/><Relationship Id="rId21" Type="http://schemas.openxmlformats.org/officeDocument/2006/relationships/image" Target="../media/image25.png"/><Relationship Id="rId7" Type="http://schemas.openxmlformats.org/officeDocument/2006/relationships/tags" Target="../tags/tag13.xml"/><Relationship Id="rId12" Type="http://schemas.openxmlformats.org/officeDocument/2006/relationships/notesSlide" Target="../notesSlides/notesSlide7.xml"/><Relationship Id="rId17" Type="http://schemas.openxmlformats.org/officeDocument/2006/relationships/image" Target="../media/image21.png"/><Relationship Id="rId2" Type="http://schemas.openxmlformats.org/officeDocument/2006/relationships/tags" Target="../tags/tag8.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112.xml"/><Relationship Id="rId5" Type="http://schemas.openxmlformats.org/officeDocument/2006/relationships/tags" Target="../tags/tag11.xml"/><Relationship Id="rId15" Type="http://schemas.openxmlformats.org/officeDocument/2006/relationships/image" Target="../media/image19.png"/><Relationship Id="rId10" Type="http://schemas.openxmlformats.org/officeDocument/2006/relationships/tags" Target="../tags/tag16.xml"/><Relationship Id="rId19" Type="http://schemas.openxmlformats.org/officeDocument/2006/relationships/image" Target="../media/image23.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8.png"/><Relationship Id="rId2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equal piezometric head error on both sides of the mean piezometric head (first order linearity approximation).</a:t>
            </a:r>
          </a:p>
          <a:p>
            <a:r>
              <a:rPr lang="en-US" sz="2000" dirty="0" smtClean="0"/>
              <a:t>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smtClean="0"/>
              <a:t>Flow ratio is less than one</a:t>
            </a:r>
          </a:p>
          <a:p>
            <a:r>
              <a:rPr lang="en-US" dirty="0" smtClean="0"/>
              <a:t>Last port has higher flow</a:t>
            </a:r>
            <a:endParaRPr lang="en-US" dirty="0"/>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
        <p:nvSpPr>
          <p:cNvPr id="4" name="TextBox 3"/>
          <p:cNvSpPr txBox="1"/>
          <p:nvPr/>
        </p:nvSpPr>
        <p:spPr>
          <a:xfrm>
            <a:off x="4698023" y="4864272"/>
            <a:ext cx="4242530" cy="523220"/>
          </a:xfrm>
          <a:prstGeom prst="rect">
            <a:avLst/>
          </a:prstGeom>
          <a:noFill/>
        </p:spPr>
        <p:txBody>
          <a:bodyPr wrap="square" rtlCol="0">
            <a:spAutoFit/>
          </a:bodyPr>
          <a:lstStyle/>
          <a:p>
            <a:r>
              <a:rPr lang="en-US" dirty="0" smtClean="0"/>
              <a:t>Engineering basis of design</a:t>
            </a:r>
            <a:endParaRPr lang="en-US" dirty="0"/>
          </a:p>
        </p:txBody>
      </p:sp>
      <p:cxnSp>
        <p:nvCxnSpPr>
          <p:cNvPr id="6" name="Straight Arrow Connector 5"/>
          <p:cNvCxnSpPr/>
          <p:nvPr/>
        </p:nvCxnSpPr>
        <p:spPr bwMode="auto">
          <a:xfrm flipH="1">
            <a:off x="6172200" y="5279636"/>
            <a:ext cx="554249" cy="25543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8" name="Straight Connector 7"/>
          <p:cNvCxnSpPr/>
          <p:nvPr/>
        </p:nvCxnSpPr>
        <p:spPr bwMode="auto">
          <a:xfrm>
            <a:off x="4800600" y="5279636"/>
            <a:ext cx="383792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change in piezometric head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Relationship between port contracted velocity and manifold velocity</a:t>
            </a:r>
            <a:endParaRPr lang="en-US" sz="3600"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smtClean="0"/>
              <a:t>Piezometric head in the manifold (energy equation)</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smtClean="0"/>
              <a:t>Pressure recovery</a:t>
            </a:r>
            <a:endParaRPr lang="en-US" sz="2000" dirty="0"/>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smtClean="0"/>
              <a:t>causes</a:t>
            </a:r>
            <a:endParaRPr lang="en-US" sz="2000" dirty="0"/>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smtClean="0"/>
              <a:t>differences in port flow</a:t>
            </a:r>
            <a:endParaRPr lang="en-US" sz="2000" dirty="0"/>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smtClean="0"/>
              <a:t>The average manifold piezometric head sets the average port velocity</a:t>
            </a:r>
            <a:endParaRPr lang="en-US" sz="2400" dirty="0"/>
          </a:p>
        </p:txBody>
      </p:sp>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smtClean="0"/>
              <a:t>With helpful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a:t>
            </a:r>
            <a:endParaRPr lang="en-US" dirty="0"/>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677656"/>
          </a:xfrm>
          <a:prstGeom prst="rect">
            <a:avLst/>
          </a:prstGeom>
          <a:noFill/>
        </p:spPr>
        <p:txBody>
          <a:bodyPr wrap="square" rtlCol="0">
            <a:spAutoFit/>
          </a:bodyPr>
          <a:lstStyle/>
          <a:p>
            <a:r>
              <a:rPr lang="en-US" dirty="0" smtClean="0"/>
              <a:t>Total contracted port area must be smaller than pipe (manifold) area to get reasonable flow distribution</a:t>
            </a:r>
            <a:endParaRPr lang="en-US" dirty="0"/>
          </a:p>
        </p:txBody>
      </p:sp>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of m Manifolds</a:t>
            </a:r>
            <a:endParaRPr lang="en-US" dirty="0"/>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976827" y="1824543"/>
            <a:ext cx="2732190" cy="758857"/>
          </a:xfrm>
          <a:prstGeom prst="rect">
            <a:avLst/>
          </a:prstGeom>
        </p:spPr>
      </p:pic>
      <p:sp>
        <p:nvSpPr>
          <p:cNvPr id="8" name="TextBox 7"/>
          <p:cNvSpPr txBox="1"/>
          <p:nvPr/>
        </p:nvSpPr>
        <p:spPr>
          <a:xfrm>
            <a:off x="4343401" y="1824543"/>
            <a:ext cx="4267200" cy="1477328"/>
          </a:xfrm>
          <a:prstGeom prst="rect">
            <a:avLst/>
          </a:prstGeom>
          <a:noFill/>
        </p:spPr>
        <p:txBody>
          <a:bodyPr wrap="square" rtlCol="0">
            <a:spAutoFit/>
          </a:bodyPr>
          <a:lstStyle/>
          <a:p>
            <a:r>
              <a:rPr lang="en-US" sz="1800" dirty="0" smtClean="0"/>
              <a:t>Where m is the number of manifolds in series</a:t>
            </a:r>
          </a:p>
          <a:p>
            <a:r>
              <a:rPr lang="en-US" sz="1800" dirty="0" smtClean="0"/>
              <a:t>Here this nomenclature is indicating that the subscript would actually have this many repeated 1s or ns.</a:t>
            </a:r>
            <a:endParaRPr lang="en-US" sz="1800" dirty="0"/>
          </a:p>
        </p:txBody>
      </p:sp>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85446" y="3332047"/>
            <a:ext cx="2323809" cy="665905"/>
          </a:xfrm>
          <a:prstGeom prst="rect">
            <a:avLst/>
          </a:prstGeom>
        </p:spPr>
      </p:pic>
      <p:pic>
        <p:nvPicPr>
          <p:cNvPr id="17" name="Picture 1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42588" y="4281303"/>
            <a:ext cx="2209524" cy="492190"/>
          </a:xfrm>
          <a:prstGeom prst="rect">
            <a:avLst/>
          </a:prstGeom>
        </p:spPr>
      </p:pic>
      <p:pic>
        <p:nvPicPr>
          <p:cNvPr id="19" name="Picture 1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25398" y="5065988"/>
            <a:ext cx="2983619" cy="505905"/>
          </a:xfrm>
          <a:prstGeom prst="rect">
            <a:avLst/>
          </a:prstGeom>
        </p:spPr>
      </p:pic>
      <p:pic>
        <p:nvPicPr>
          <p:cNvPr id="22" name="Picture 2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91399" y="5911952"/>
            <a:ext cx="2267428" cy="608000"/>
          </a:xfrm>
          <a:prstGeom prst="rect">
            <a:avLst/>
          </a:prstGeom>
        </p:spPr>
      </p:pic>
      <p:pic>
        <p:nvPicPr>
          <p:cNvPr id="25" name="Picture 24"/>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722159" y="5911952"/>
            <a:ext cx="1987047" cy="608000"/>
          </a:xfrm>
          <a:prstGeom prst="rect">
            <a:avLst/>
          </a:prstGeom>
        </p:spPr>
      </p:pic>
    </p:spTree>
    <p:extLst>
      <p:ext uri="{BB962C8B-B14F-4D97-AF65-F5344CB8AC3E}">
        <p14:creationId xmlns:p14="http://schemas.microsoft.com/office/powerpoint/2010/main" val="386893558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Inlet Channel Design</a:t>
            </a:r>
            <a:endParaRPr lang="en-US" dirty="0"/>
          </a:p>
        </p:txBody>
      </p:sp>
      <p:sp>
        <p:nvSpPr>
          <p:cNvPr id="3" name="Content Placeholder 2"/>
          <p:cNvSpPr>
            <a:spLocks noGrp="1"/>
          </p:cNvSpPr>
          <p:nvPr>
            <p:ph idx="1"/>
          </p:nvPr>
        </p:nvSpPr>
        <p:spPr/>
        <p:txBody>
          <a:bodyPr/>
          <a:lstStyle/>
          <a:p>
            <a:r>
              <a:rPr lang="en-US" dirty="0" smtClean="0"/>
              <a:t>Channel provides water to all of the filters</a:t>
            </a:r>
          </a:p>
          <a:p>
            <a:r>
              <a:rPr lang="en-US" dirty="0" smtClean="0"/>
              <a:t>Water exits the channel by flowing over the top of sharp crested weirs to enter the filter inlet boxes</a:t>
            </a:r>
          </a:p>
          <a:p>
            <a:r>
              <a:rPr lang="en-US" dirty="0" smtClean="0"/>
              <a:t>Small changes in water elevation in the channel will cause significant changes in flow rate to the filters</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smtClean="0"/>
              <a:t>Manifold Channel</a:t>
            </a:r>
            <a:endParaRPr lang="en-US" dirty="0"/>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smtClean="0"/>
              <a:t>Looking toward channel from filter inlet boxes</a:t>
            </a:r>
            <a:endParaRPr lang="en-US" sz="2400" dirty="0"/>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smtClean="0"/>
              <a:t>Water in filter inlet</a:t>
            </a:r>
            <a:endParaRPr lang="en-US" sz="2400" dirty="0"/>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smtClean="0"/>
              <a:t>Water in channel</a:t>
            </a:r>
            <a:endParaRPr lang="en-US" sz="2400" dirty="0"/>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smtClean="0"/>
              <a:t>Filter 1</a:t>
            </a:r>
            <a:endParaRPr lang="en-US" dirty="0"/>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smtClean="0"/>
              <a:t>Filter n/2</a:t>
            </a:r>
            <a:endParaRPr lang="en-US" dirty="0"/>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smtClean="0"/>
              <a:t>Filter n</a:t>
            </a:r>
            <a:endParaRPr lang="en-US" dirty="0"/>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cxnSp>
        <p:nvCxnSpPr>
          <p:cNvPr id="7" name="Straight Arrow Connector 6"/>
          <p:cNvCxnSpPr/>
          <p:nvPr/>
        </p:nvCxnSpPr>
        <p:spPr bwMode="auto">
          <a:xfrm>
            <a:off x="2965133" y="1752600"/>
            <a:ext cx="5630876" cy="0"/>
          </a:xfrm>
          <a:prstGeom prst="straightConnector1">
            <a:avLst/>
          </a:prstGeom>
          <a:solidFill>
            <a:schemeClr val="accent1"/>
          </a:solidFill>
          <a:ln w="381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220027938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Open channel side exit weir flow distribution</a:t>
            </a:r>
            <a:endParaRPr lang="en-US" dirty="0"/>
          </a:p>
        </p:txBody>
      </p:sp>
      <p:sp>
        <p:nvSpPr>
          <p:cNvPr id="3" name="Content Placeholder 2"/>
          <p:cNvSpPr>
            <a:spLocks noGrp="1"/>
          </p:cNvSpPr>
          <p:nvPr>
            <p:ph idx="1"/>
          </p:nvPr>
        </p:nvSpPr>
        <p:spPr/>
        <p:txBody>
          <a:bodyPr/>
          <a:lstStyle/>
          <a:p>
            <a:r>
              <a:rPr lang="en-US" sz="2400" dirty="0" smtClean="0"/>
              <a:t>Define the flow ratio</a:t>
            </a:r>
          </a:p>
          <a:p>
            <a:endParaRPr lang="en-US" sz="2400" dirty="0" smtClean="0"/>
          </a:p>
          <a:p>
            <a:endParaRPr lang="en-US" sz="2400" dirty="0" smtClean="0"/>
          </a:p>
          <a:p>
            <a:r>
              <a:rPr lang="en-US" sz="2400" dirty="0" smtClean="0"/>
              <a:t>Solve for the maximum manifold velocity</a:t>
            </a:r>
          </a:p>
          <a:p>
            <a:endParaRPr lang="en-US" sz="2400" dirty="0" smtClean="0"/>
          </a:p>
          <a:p>
            <a:endParaRPr lang="en-US" sz="2400" dirty="0" smtClean="0"/>
          </a:p>
          <a:p>
            <a:endParaRPr lang="en-US" sz="2400" dirty="0" smtClean="0"/>
          </a:p>
          <a:p>
            <a:r>
              <a:rPr lang="en-US" sz="2400" dirty="0" smtClean="0"/>
              <a:t>Alternative solution is </a:t>
            </a:r>
            <a:br>
              <a:rPr lang="en-US" sz="2400" dirty="0" smtClean="0"/>
            </a:br>
            <a:r>
              <a:rPr lang="en-US" sz="2400" dirty="0" smtClean="0"/>
              <a:t>slope the bottom of </a:t>
            </a:r>
            <a:br>
              <a:rPr lang="en-US" sz="2400" dirty="0" smtClean="0"/>
            </a:br>
            <a:r>
              <a:rPr lang="en-US" sz="2400" dirty="0" smtClean="0"/>
              <a:t>the channel (but this </a:t>
            </a:r>
            <a:br>
              <a:rPr lang="en-US" sz="2400" dirty="0" smtClean="0"/>
            </a:br>
            <a:r>
              <a:rPr lang="en-US" sz="2400" dirty="0" smtClean="0"/>
              <a:t>doesn’t solve the </a:t>
            </a:r>
            <a:br>
              <a:rPr lang="en-US" sz="2400" dirty="0" smtClean="0"/>
            </a:br>
            <a:r>
              <a:rPr lang="en-US" sz="2400" dirty="0" smtClean="0"/>
              <a:t>problem when some filters are off line)</a:t>
            </a:r>
            <a:endParaRPr lang="en-US" sz="24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smtClean="0"/>
              <a:t>Assumes 5 cm over the weirs</a:t>
            </a:r>
            <a:endParaRPr lang="en-US" sz="2400" dirty="0"/>
          </a:p>
        </p:txBody>
      </p:sp>
    </p:spTree>
    <p:extLst>
      <p:ext uri="{BB962C8B-B14F-4D97-AF65-F5344CB8AC3E}">
        <p14:creationId xmlns:p14="http://schemas.microsoft.com/office/powerpoint/2010/main" val="300000090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smtClean="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smtClean="0"/>
              <a:t>Change in piezometric head from expansion pressure recovery across one port (flow expansion)</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dirty="0" smtClean="0"/>
              <a:t>Places we’d like Equal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Sedimentation</a:t>
            </a:r>
          </a:p>
          <a:p>
            <a:pPr lvl="1"/>
            <a:r>
              <a:rPr lang="en-US" dirty="0" smtClean="0"/>
              <a:t>between </a:t>
            </a:r>
            <a:r>
              <a:rPr lang="en-US" dirty="0" err="1" smtClean="0"/>
              <a:t>sed</a:t>
            </a:r>
            <a:r>
              <a:rPr lang="en-US" dirty="0" smtClean="0"/>
              <a:t> tank bays</a:t>
            </a:r>
          </a:p>
          <a:p>
            <a:pPr lvl="1"/>
            <a:r>
              <a:rPr lang="en-US" dirty="0" smtClean="0"/>
              <a:t>between diffusers into </a:t>
            </a:r>
            <a:r>
              <a:rPr lang="en-US" dirty="0" err="1" smtClean="0"/>
              <a:t>sed</a:t>
            </a:r>
            <a:r>
              <a:rPr lang="en-US" dirty="0" smtClean="0"/>
              <a:t> tank</a:t>
            </a:r>
          </a:p>
          <a:p>
            <a:pPr lvl="1"/>
            <a:r>
              <a:rPr lang="en-US" dirty="0" smtClean="0"/>
              <a:t>between plate settlers</a:t>
            </a:r>
          </a:p>
          <a:p>
            <a:r>
              <a:rPr lang="en-US" dirty="0" smtClean="0"/>
              <a:t>Filtration</a:t>
            </a:r>
          </a:p>
          <a:p>
            <a:pPr lvl="1"/>
            <a:r>
              <a:rPr lang="en-US" dirty="0" smtClean="0"/>
              <a:t>between filters</a:t>
            </a:r>
          </a:p>
          <a:p>
            <a:pPr lvl="1"/>
            <a:r>
              <a:rPr lang="en-US" dirty="0" smtClean="0"/>
              <a:t>Between filter layers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outlet manifold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smtClean="0">
                <a:solidFill>
                  <a:schemeClr val="folHlink"/>
                </a:solidFill>
              </a:rPr>
              <a:t>Diffuser jet velocities</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58"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59"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60"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flocculator and </a:t>
            </a:r>
            <a:r>
              <a:rPr lang="en-US" sz="2600" dirty="0" err="1" smtClean="0"/>
              <a:t>sedimentor</a:t>
            </a:r>
            <a:r>
              <a:rPr lang="en-US" sz="2600" dirty="0" smtClean="0"/>
              <a:t> is set by the settled water weir</a:t>
            </a:r>
          </a:p>
          <a:p>
            <a:r>
              <a:rPr lang="en-US" sz="2600" dirty="0" smtClean="0"/>
              <a:t>The most significant head loss in the sedimentation tank is the orifices in the effluent manifold</a:t>
            </a:r>
          </a:p>
          <a:p>
            <a:r>
              <a:rPr lang="en-US" sz="2600" dirty="0" smtClean="0"/>
              <a:t>The entrance tank water level is significantly higher than the flocculator due to head loss in the LFOM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50" name="Text Box 82"/>
          <p:cNvSpPr txBox="1">
            <a:spLocks noChangeArrowheads="1"/>
          </p:cNvSpPr>
          <p:nvPr/>
        </p:nvSpPr>
        <p:spPr bwMode="auto">
          <a:xfrm>
            <a:off x="0" y="0"/>
            <a:ext cx="25305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600" b="1" dirty="0" smtClean="0"/>
              <a:t>How does flow divide between layers?</a:t>
            </a:r>
            <a:endParaRPr lang="en-US" sz="3600" b="1" dirty="0"/>
          </a:p>
        </p:txBody>
      </p:sp>
      <p:sp>
        <p:nvSpPr>
          <p:cNvPr id="7251" name="Text Box 83"/>
          <p:cNvSpPr txBox="1">
            <a:spLocks noChangeArrowheads="1"/>
          </p:cNvSpPr>
          <p:nvPr/>
        </p:nvSpPr>
        <p:spPr bwMode="auto">
          <a:xfrm>
            <a:off x="3886200" y="2329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dirty="0"/>
              <a:t>Outlet box</a:t>
            </a:r>
          </a:p>
        </p:txBody>
      </p:sp>
      <p:sp>
        <p:nvSpPr>
          <p:cNvPr id="129" name="TextBox 128"/>
          <p:cNvSpPr txBox="1"/>
          <p:nvPr/>
        </p:nvSpPr>
        <p:spPr>
          <a:xfrm>
            <a:off x="6964472" y="814192"/>
            <a:ext cx="1766170" cy="830997"/>
          </a:xfrm>
          <a:prstGeom prst="rect">
            <a:avLst/>
          </a:prstGeom>
          <a:noFill/>
        </p:spPr>
        <p:txBody>
          <a:bodyPr wrap="square" rtlCol="0">
            <a:spAutoFit/>
          </a:bodyPr>
          <a:lstStyle/>
          <a:p>
            <a:r>
              <a:rPr lang="en-US" sz="2400" b="0" dirty="0"/>
              <a:t>Total filter head loss</a:t>
            </a:r>
          </a:p>
        </p:txBody>
      </p:sp>
      <p:sp>
        <p:nvSpPr>
          <p:cNvPr id="130" name="TextBox 129"/>
          <p:cNvSpPr txBox="1"/>
          <p:nvPr/>
        </p:nvSpPr>
        <p:spPr>
          <a:xfrm>
            <a:off x="6926893" y="0"/>
            <a:ext cx="2217107" cy="830997"/>
          </a:xfrm>
          <a:prstGeom prst="rect">
            <a:avLst/>
          </a:prstGeom>
          <a:noFill/>
        </p:spPr>
        <p:txBody>
          <a:bodyPr wrap="square" rtlCol="0">
            <a:spAutoFit/>
          </a:bodyPr>
          <a:lstStyle/>
          <a:p>
            <a:r>
              <a:rPr lang="en-US" sz="2400" b="0" dirty="0"/>
              <a:t>Inlet plumbing head loss</a:t>
            </a:r>
          </a:p>
        </p:txBody>
      </p:sp>
      <p:cxnSp>
        <p:nvCxnSpPr>
          <p:cNvPr id="132" name="Straight Arrow Connector 131"/>
          <p:cNvCxnSpPr/>
          <p:nvPr/>
        </p:nvCxnSpPr>
        <p:spPr bwMode="auto">
          <a:xfrm flipH="1">
            <a:off x="6688899" y="479297"/>
            <a:ext cx="237994" cy="498901"/>
          </a:xfrm>
          <a:prstGeom prst="straightConnector1">
            <a:avLst/>
          </a:prstGeom>
          <a:noFill/>
          <a:ln w="12700" cap="flat" cmpd="sng" algn="ctr">
            <a:solidFill>
              <a:schemeClr val="bg2"/>
            </a:solidFill>
            <a:prstDash val="solid"/>
            <a:round/>
            <a:headEnd type="none" w="lg" len="med"/>
            <a:tailEnd type="arrow"/>
          </a:ln>
          <a:effectLst/>
        </p:spPr>
      </p:cxnSp>
      <p:cxnSp>
        <p:nvCxnSpPr>
          <p:cNvPr id="134" name="Straight Arrow Connector 133"/>
          <p:cNvCxnSpPr/>
          <p:nvPr/>
        </p:nvCxnSpPr>
        <p:spPr bwMode="auto">
          <a:xfrm flipH="1">
            <a:off x="3970751" y="727677"/>
            <a:ext cx="62630" cy="475989"/>
          </a:xfrm>
          <a:prstGeom prst="straightConnector1">
            <a:avLst/>
          </a:prstGeom>
          <a:noFill/>
          <a:ln w="12700" cap="flat" cmpd="sng" algn="ctr">
            <a:solidFill>
              <a:schemeClr val="bg2"/>
            </a:solidFill>
            <a:prstDash val="solid"/>
            <a:round/>
            <a:headEnd type="none" w="lg" len="med"/>
            <a:tailEnd type="arrow"/>
          </a:ln>
          <a:effectLst/>
        </p:spPr>
      </p:cxnSp>
      <p:sp>
        <p:nvSpPr>
          <p:cNvPr id="2" name="Rectangle 32"/>
          <p:cNvSpPr/>
          <p:nvPr/>
        </p:nvSpPr>
        <p:spPr>
          <a:xfrm>
            <a:off x="4876800" y="1031358"/>
            <a:ext cx="1262063" cy="339443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32"/>
          <p:cNvSpPr/>
          <p:nvPr/>
        </p:nvSpPr>
        <p:spPr>
          <a:xfrm>
            <a:off x="3543300" y="1279063"/>
            <a:ext cx="825500" cy="236537"/>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 name="Rectangle 150"/>
          <p:cNvSpPr>
            <a:spLocks noChangeArrowheads="1"/>
          </p:cNvSpPr>
          <p:nvPr/>
        </p:nvSpPr>
        <p:spPr bwMode="auto">
          <a:xfrm>
            <a:off x="48799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7182" name="Line 53"/>
          <p:cNvSpPr>
            <a:spLocks noChangeShapeType="1"/>
          </p:cNvSpPr>
          <p:nvPr/>
        </p:nvSpPr>
        <p:spPr bwMode="auto">
          <a:xfrm>
            <a:off x="64277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54"/>
          <p:cNvSpPr>
            <a:spLocks noChangeShapeType="1"/>
          </p:cNvSpPr>
          <p:nvPr/>
        </p:nvSpPr>
        <p:spPr bwMode="auto">
          <a:xfrm>
            <a:off x="65119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56"/>
          <p:cNvSpPr>
            <a:spLocks noChangeShapeType="1"/>
          </p:cNvSpPr>
          <p:nvPr/>
        </p:nvSpPr>
        <p:spPr bwMode="auto">
          <a:xfrm>
            <a:off x="64436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57"/>
          <p:cNvSpPr>
            <a:spLocks noChangeShapeType="1"/>
          </p:cNvSpPr>
          <p:nvPr/>
        </p:nvSpPr>
        <p:spPr bwMode="auto">
          <a:xfrm>
            <a:off x="65278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Oval 55"/>
          <p:cNvSpPr>
            <a:spLocks noChangeArrowheads="1"/>
          </p:cNvSpPr>
          <p:nvPr/>
        </p:nvSpPr>
        <p:spPr bwMode="auto">
          <a:xfrm rot="5400000">
            <a:off x="63333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7187" name="Line 58"/>
          <p:cNvSpPr>
            <a:spLocks noChangeShapeType="1"/>
          </p:cNvSpPr>
          <p:nvPr/>
        </p:nvSpPr>
        <p:spPr bwMode="auto">
          <a:xfrm rot="5400000" flipH="1">
            <a:off x="64690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59"/>
          <p:cNvSpPr>
            <a:spLocks noChangeShapeType="1"/>
          </p:cNvSpPr>
          <p:nvPr/>
        </p:nvSpPr>
        <p:spPr bwMode="auto">
          <a:xfrm rot="5400000" flipH="1">
            <a:off x="64666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Can 78"/>
          <p:cNvSpPr>
            <a:spLocks noChangeArrowheads="1"/>
          </p:cNvSpPr>
          <p:nvPr/>
        </p:nvSpPr>
        <p:spPr bwMode="auto">
          <a:xfrm rot="5400000">
            <a:off x="54530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3" name="Rectangle 32"/>
          <p:cNvSpPr/>
          <p:nvPr/>
        </p:nvSpPr>
        <p:spPr>
          <a:xfrm>
            <a:off x="2590800" y="964738"/>
            <a:ext cx="952500" cy="550862"/>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Can 78"/>
          <p:cNvSpPr>
            <a:spLocks noChangeArrowheads="1"/>
          </p:cNvSpPr>
          <p:nvPr/>
        </p:nvSpPr>
        <p:spPr bwMode="auto">
          <a:xfrm rot="5400000">
            <a:off x="54538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7" name="Can 78"/>
          <p:cNvSpPr>
            <a:spLocks noChangeArrowheads="1"/>
          </p:cNvSpPr>
          <p:nvPr/>
        </p:nvSpPr>
        <p:spPr bwMode="auto">
          <a:xfrm rot="5400000">
            <a:off x="54538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9" name="Can 78"/>
          <p:cNvSpPr>
            <a:spLocks noChangeArrowheads="1"/>
          </p:cNvSpPr>
          <p:nvPr/>
        </p:nvSpPr>
        <p:spPr bwMode="auto">
          <a:xfrm rot="5400000">
            <a:off x="54530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2" name="Can 78"/>
          <p:cNvSpPr>
            <a:spLocks noChangeArrowheads="1"/>
          </p:cNvSpPr>
          <p:nvPr/>
        </p:nvSpPr>
        <p:spPr bwMode="auto">
          <a:xfrm rot="5400000">
            <a:off x="54530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3" name="Can 78"/>
          <p:cNvSpPr>
            <a:spLocks noChangeArrowheads="1"/>
          </p:cNvSpPr>
          <p:nvPr/>
        </p:nvSpPr>
        <p:spPr bwMode="auto">
          <a:xfrm rot="5400000">
            <a:off x="54538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4" name="Can 78"/>
          <p:cNvSpPr>
            <a:spLocks noChangeArrowheads="1"/>
          </p:cNvSpPr>
          <p:nvPr/>
        </p:nvSpPr>
        <p:spPr bwMode="auto">
          <a:xfrm rot="5400000">
            <a:off x="54530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7248" name="Line 80"/>
          <p:cNvSpPr>
            <a:spLocks noChangeShapeType="1"/>
          </p:cNvSpPr>
          <p:nvPr/>
        </p:nvSpPr>
        <p:spPr bwMode="auto">
          <a:xfrm>
            <a:off x="4572000" y="1375900"/>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Down Arrow 67"/>
          <p:cNvSpPr>
            <a:spLocks noChangeArrowheads="1"/>
          </p:cNvSpPr>
          <p:nvPr/>
        </p:nvSpPr>
        <p:spPr bwMode="auto">
          <a:xfrm rot="10800000">
            <a:off x="54133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0" name="Down Arrow 67"/>
          <p:cNvSpPr>
            <a:spLocks noChangeArrowheads="1"/>
          </p:cNvSpPr>
          <p:nvPr/>
        </p:nvSpPr>
        <p:spPr bwMode="auto">
          <a:xfrm rot="10800000">
            <a:off x="54102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1" name="Down Arrow 67"/>
          <p:cNvSpPr>
            <a:spLocks noChangeArrowheads="1"/>
          </p:cNvSpPr>
          <p:nvPr/>
        </p:nvSpPr>
        <p:spPr bwMode="auto">
          <a:xfrm rot="10800000">
            <a:off x="54102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2" name="Down Arrow 67"/>
          <p:cNvSpPr>
            <a:spLocks noChangeArrowheads="1"/>
          </p:cNvSpPr>
          <p:nvPr/>
        </p:nvSpPr>
        <p:spPr bwMode="auto">
          <a:xfrm>
            <a:off x="54133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3" name="Down Arrow 67"/>
          <p:cNvSpPr>
            <a:spLocks noChangeArrowheads="1"/>
          </p:cNvSpPr>
          <p:nvPr/>
        </p:nvSpPr>
        <p:spPr bwMode="auto">
          <a:xfrm>
            <a:off x="54054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4" name="Down Arrow 67"/>
          <p:cNvSpPr>
            <a:spLocks noChangeArrowheads="1"/>
          </p:cNvSpPr>
          <p:nvPr/>
        </p:nvSpPr>
        <p:spPr bwMode="auto">
          <a:xfrm>
            <a:off x="54117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95" name="Rectangle 94"/>
          <p:cNvSpPr/>
          <p:nvPr/>
        </p:nvSpPr>
        <p:spPr bwMode="auto">
          <a:xfrm>
            <a:off x="55313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Block Arc 44"/>
          <p:cNvSpPr>
            <a:spLocks/>
          </p:cNvSpPr>
          <p:nvPr/>
        </p:nvSpPr>
        <p:spPr bwMode="auto">
          <a:xfrm>
            <a:off x="5521166" y="1039564"/>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65" name="Group 329"/>
          <p:cNvGrpSpPr>
            <a:grpSpLocks/>
          </p:cNvGrpSpPr>
          <p:nvPr/>
        </p:nvGrpSpPr>
        <p:grpSpPr bwMode="auto">
          <a:xfrm rot="10800000">
            <a:off x="6280150" y="900657"/>
            <a:ext cx="255588" cy="376238"/>
            <a:chOff x="1440" y="3168"/>
            <a:chExt cx="192" cy="288"/>
          </a:xfrm>
        </p:grpSpPr>
        <p:sp>
          <p:nvSpPr>
            <p:cNvPr id="99"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00"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1" name="Rectangle 100"/>
          <p:cNvSpPr/>
          <p:nvPr/>
        </p:nvSpPr>
        <p:spPr bwMode="auto">
          <a:xfrm>
            <a:off x="48986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Rectangle 101"/>
          <p:cNvSpPr/>
          <p:nvPr/>
        </p:nvSpPr>
        <p:spPr bwMode="auto">
          <a:xfrm>
            <a:off x="57418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4" name="Freeform 67"/>
          <p:cNvSpPr>
            <a:spLocks/>
          </p:cNvSpPr>
          <p:nvPr/>
        </p:nvSpPr>
        <p:spPr bwMode="auto">
          <a:xfrm>
            <a:off x="4320205" y="1300494"/>
            <a:ext cx="190500" cy="63500"/>
          </a:xfrm>
          <a:custGeom>
            <a:avLst/>
            <a:gdLst/>
            <a:ahLst/>
            <a:cxnLst>
              <a:cxn ang="0">
                <a:pos x="0" y="12"/>
              </a:cxn>
              <a:cxn ang="0">
                <a:pos x="90" y="12"/>
              </a:cxn>
              <a:cxn ang="0">
                <a:pos x="168" y="84"/>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a:p>
        </p:txBody>
      </p:sp>
      <p:grpSp>
        <p:nvGrpSpPr>
          <p:cNvPr id="193" name="Group 192"/>
          <p:cNvGrpSpPr/>
          <p:nvPr/>
        </p:nvGrpSpPr>
        <p:grpSpPr>
          <a:xfrm>
            <a:off x="6424801" y="1254642"/>
            <a:ext cx="784525" cy="5510014"/>
            <a:chOff x="6424801" y="1254642"/>
            <a:chExt cx="784525" cy="5510014"/>
          </a:xfrm>
        </p:grpSpPr>
        <p:sp>
          <p:nvSpPr>
            <p:cNvPr id="106" name="Rectangle 105"/>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Rectangle 108"/>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Block Arc 44"/>
            <p:cNvSpPr>
              <a:spLocks/>
            </p:cNvSpPr>
            <p:nvPr/>
          </p:nvSpPr>
          <p:spPr bwMode="auto">
            <a:xfrm>
              <a:off x="6750334" y="3730615"/>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92" name="Group 191"/>
            <p:cNvGrpSpPr/>
            <p:nvPr/>
          </p:nvGrpSpPr>
          <p:grpSpPr>
            <a:xfrm>
              <a:off x="6424801" y="6257420"/>
              <a:ext cx="784525" cy="507236"/>
              <a:chOff x="6424801" y="5321716"/>
              <a:chExt cx="784525" cy="507236"/>
            </a:xfrm>
          </p:grpSpPr>
          <p:grpSp>
            <p:nvGrpSpPr>
              <p:cNvPr id="98" name="Group 99"/>
              <p:cNvGrpSpPr/>
              <p:nvPr/>
            </p:nvGrpSpPr>
            <p:grpSpPr>
              <a:xfrm rot="5400000">
                <a:off x="6693428" y="5487856"/>
                <a:ext cx="223645" cy="336234"/>
                <a:chOff x="6280150" y="1319213"/>
                <a:chExt cx="255588" cy="376238"/>
              </a:xfrm>
            </p:grpSpPr>
            <p:sp>
              <p:nvSpPr>
                <p:cNvPr id="11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1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8" name="Block Arc 44"/>
              <p:cNvSpPr>
                <a:spLocks/>
              </p:cNvSpPr>
              <p:nvPr/>
            </p:nvSpPr>
            <p:spPr bwMode="auto">
              <a:xfrm rot="16200000">
                <a:off x="6425595" y="5320922"/>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11" name="Group 106"/>
              <p:cNvGrpSpPr/>
              <p:nvPr/>
            </p:nvGrpSpPr>
            <p:grpSpPr>
              <a:xfrm rot="16200000">
                <a:off x="6951357" y="5570983"/>
                <a:ext cx="246063" cy="269875"/>
                <a:chOff x="6346031" y="891382"/>
                <a:chExt cx="246063" cy="269875"/>
              </a:xfrm>
            </p:grpSpPr>
            <p:sp>
              <p:nvSpPr>
                <p:cNvPr id="11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11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118" name="Rectangle 117"/>
          <p:cNvSpPr/>
          <p:nvPr/>
        </p:nvSpPr>
        <p:spPr bwMode="auto">
          <a:xfrm>
            <a:off x="6441280" y="1265275"/>
            <a:ext cx="64008" cy="367588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21" name="Straight Connector 120"/>
          <p:cNvCxnSpPr/>
          <p:nvPr/>
        </p:nvCxnSpPr>
        <p:spPr bwMode="auto">
          <a:xfrm>
            <a:off x="3519814" y="965672"/>
            <a:ext cx="3206663" cy="0"/>
          </a:xfrm>
          <a:prstGeom prst="line">
            <a:avLst/>
          </a:prstGeom>
          <a:noFill/>
          <a:ln w="12700" cap="flat" cmpd="sng" algn="ctr">
            <a:solidFill>
              <a:schemeClr val="accent2"/>
            </a:solidFill>
            <a:prstDash val="sysDash"/>
            <a:round/>
            <a:headEnd type="none" w="lg" len="med"/>
            <a:tailEnd type="none" w="lg" len="med"/>
          </a:ln>
          <a:effectLst/>
        </p:spPr>
      </p:cxnSp>
      <p:cxnSp>
        <p:nvCxnSpPr>
          <p:cNvPr id="122" name="Straight Connector 121"/>
          <p:cNvCxnSpPr/>
          <p:nvPr/>
        </p:nvCxnSpPr>
        <p:spPr bwMode="auto">
          <a:xfrm>
            <a:off x="3534428" y="1280910"/>
            <a:ext cx="3192049"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4901853" y="1019951"/>
            <a:ext cx="1824624" cy="0"/>
          </a:xfrm>
          <a:prstGeom prst="line">
            <a:avLst/>
          </a:prstGeom>
          <a:noFill/>
          <a:ln w="12700" cap="flat" cmpd="sng" algn="ctr">
            <a:solidFill>
              <a:schemeClr val="accent2"/>
            </a:solidFill>
            <a:prstDash val="sysDash"/>
            <a:round/>
            <a:headEnd type="none" w="lg" len="med"/>
            <a:tailEnd type="none" w="lg" len="med"/>
          </a:ln>
          <a:effectLst/>
        </p:spPr>
      </p:cxnSp>
      <p:sp>
        <p:nvSpPr>
          <p:cNvPr id="128" name="Right Brace 127"/>
          <p:cNvSpPr/>
          <p:nvPr/>
        </p:nvSpPr>
        <p:spPr bwMode="auto">
          <a:xfrm>
            <a:off x="6839211" y="953146"/>
            <a:ext cx="100208" cy="338203"/>
          </a:xfrm>
          <a:prstGeom prst="rightBrac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7" name="Rectangle 169"/>
          <p:cNvSpPr>
            <a:spLocks noChangeArrowheads="1"/>
          </p:cNvSpPr>
          <p:nvPr/>
        </p:nvSpPr>
        <p:spPr bwMode="auto">
          <a:xfrm flipV="1">
            <a:off x="3543300" y="4435695"/>
            <a:ext cx="1322388"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8" name="Rectangle 169"/>
          <p:cNvSpPr>
            <a:spLocks noChangeArrowheads="1"/>
          </p:cNvSpPr>
          <p:nvPr/>
        </p:nvSpPr>
        <p:spPr bwMode="auto">
          <a:xfrm flipV="1">
            <a:off x="4051300" y="5507257"/>
            <a:ext cx="8255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9" name="Rectangle 138"/>
          <p:cNvSpPr>
            <a:spLocks noChangeArrowheads="1"/>
          </p:cNvSpPr>
          <p:nvPr/>
        </p:nvSpPr>
        <p:spPr bwMode="auto">
          <a:xfrm flipH="1">
            <a:off x="4144962" y="1562986"/>
            <a:ext cx="64008" cy="3118771"/>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0" name="Rectangle 11"/>
          <p:cNvSpPr>
            <a:spLocks noChangeArrowheads="1"/>
          </p:cNvSpPr>
          <p:nvPr/>
        </p:nvSpPr>
        <p:spPr bwMode="auto">
          <a:xfrm flipH="1">
            <a:off x="3127375" y="1541721"/>
            <a:ext cx="62392" cy="352421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1" name="Rectangle 11"/>
          <p:cNvSpPr>
            <a:spLocks noChangeArrowheads="1"/>
          </p:cNvSpPr>
          <p:nvPr/>
        </p:nvSpPr>
        <p:spPr bwMode="auto">
          <a:xfrm flipH="1">
            <a:off x="2908299" y="1573619"/>
            <a:ext cx="64008" cy="4219389"/>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2" name="Rectangle 11"/>
          <p:cNvSpPr>
            <a:spLocks noChangeArrowheads="1"/>
          </p:cNvSpPr>
          <p:nvPr/>
        </p:nvSpPr>
        <p:spPr bwMode="auto">
          <a:xfrm flipH="1">
            <a:off x="2668587" y="1520457"/>
            <a:ext cx="63979" cy="4993276"/>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cxnSp>
        <p:nvCxnSpPr>
          <p:cNvPr id="145" name="Straight Connector 144"/>
          <p:cNvCxnSpPr/>
          <p:nvPr/>
        </p:nvCxnSpPr>
        <p:spPr bwMode="auto">
          <a:xfrm>
            <a:off x="2590800" y="1536137"/>
            <a:ext cx="177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bwMode="auto">
          <a:xfrm>
            <a:off x="26352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7" name="Rectangle 146"/>
          <p:cNvSpPr/>
          <p:nvPr/>
        </p:nvSpPr>
        <p:spPr bwMode="auto">
          <a:xfrm>
            <a:off x="28638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8" name="Rectangle 147"/>
          <p:cNvSpPr/>
          <p:nvPr/>
        </p:nvSpPr>
        <p:spPr bwMode="auto">
          <a:xfrm>
            <a:off x="3089275"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9" name="Straight Connector 6"/>
          <p:cNvCxnSpPr>
            <a:cxnSpLocks noChangeShapeType="1"/>
          </p:cNvCxnSpPr>
          <p:nvPr/>
        </p:nvCxnSpPr>
        <p:spPr bwMode="auto">
          <a:xfrm>
            <a:off x="4368800" y="1347224"/>
            <a:ext cx="0" cy="188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0" name="Rectangle 149"/>
          <p:cNvSpPr/>
          <p:nvPr/>
        </p:nvSpPr>
        <p:spPr bwMode="auto">
          <a:xfrm>
            <a:off x="2908300" y="1021787"/>
            <a:ext cx="61913" cy="4524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2" name="Rectangle 16"/>
          <p:cNvSpPr/>
          <p:nvPr/>
        </p:nvSpPr>
        <p:spPr bwMode="auto">
          <a:xfrm>
            <a:off x="3135313" y="1010674"/>
            <a:ext cx="61913" cy="4635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 name="Rectangle 152"/>
          <p:cNvSpPr/>
          <p:nvPr/>
        </p:nvSpPr>
        <p:spPr bwMode="auto">
          <a:xfrm>
            <a:off x="3362325" y="1151483"/>
            <a:ext cx="61913" cy="3227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4" name="Rectangle 169"/>
          <p:cNvSpPr>
            <a:spLocks noChangeArrowheads="1"/>
          </p:cNvSpPr>
          <p:nvPr/>
        </p:nvSpPr>
        <p:spPr bwMode="auto">
          <a:xfrm flipV="1">
            <a:off x="2840038" y="6639145"/>
            <a:ext cx="2036763"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5" name="Block Arc 44"/>
          <p:cNvSpPr>
            <a:spLocks/>
          </p:cNvSpPr>
          <p:nvPr/>
        </p:nvSpPr>
        <p:spPr bwMode="auto">
          <a:xfrm rot="16200000">
            <a:off x="2647950" y="6278782"/>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6" name="Rectangle 169"/>
          <p:cNvSpPr>
            <a:spLocks noChangeArrowheads="1"/>
          </p:cNvSpPr>
          <p:nvPr/>
        </p:nvSpPr>
        <p:spPr bwMode="auto">
          <a:xfrm flipV="1">
            <a:off x="3098800" y="5905720"/>
            <a:ext cx="17668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7" name="Block Arc 44"/>
          <p:cNvSpPr>
            <a:spLocks/>
          </p:cNvSpPr>
          <p:nvPr/>
        </p:nvSpPr>
        <p:spPr bwMode="auto">
          <a:xfrm rot="16200000">
            <a:off x="2887663" y="5543770"/>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8" name="Rectangle 169"/>
          <p:cNvSpPr>
            <a:spLocks noChangeArrowheads="1"/>
          </p:cNvSpPr>
          <p:nvPr/>
        </p:nvSpPr>
        <p:spPr bwMode="auto">
          <a:xfrm flipV="1">
            <a:off x="3289300" y="5129432"/>
            <a:ext cx="15763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9" name="Block Arc 44"/>
          <p:cNvSpPr>
            <a:spLocks/>
          </p:cNvSpPr>
          <p:nvPr/>
        </p:nvSpPr>
        <p:spPr bwMode="auto">
          <a:xfrm rot="16200000">
            <a:off x="3114675" y="4778595"/>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0" name="Rectangle 11"/>
          <p:cNvSpPr>
            <a:spLocks noChangeArrowheads="1"/>
          </p:cNvSpPr>
          <p:nvPr/>
        </p:nvSpPr>
        <p:spPr bwMode="auto">
          <a:xfrm flipH="1">
            <a:off x="3354386" y="1562986"/>
            <a:ext cx="64008" cy="274729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1" name="Rectangle 160"/>
          <p:cNvSpPr/>
          <p:nvPr/>
        </p:nvSpPr>
        <p:spPr bwMode="auto">
          <a:xfrm>
            <a:off x="3317875" y="1474224"/>
            <a:ext cx="134938"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2" name="Block Arc 44"/>
          <p:cNvSpPr>
            <a:spLocks/>
          </p:cNvSpPr>
          <p:nvPr/>
        </p:nvSpPr>
        <p:spPr bwMode="auto">
          <a:xfrm rot="16200000">
            <a:off x="3336925" y="4076920"/>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3" name="Rectangle 169"/>
          <p:cNvSpPr>
            <a:spLocks noChangeArrowheads="1"/>
          </p:cNvSpPr>
          <p:nvPr/>
        </p:nvSpPr>
        <p:spPr bwMode="auto">
          <a:xfrm flipV="1">
            <a:off x="3830638" y="6261320"/>
            <a:ext cx="103505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5" name="Rectangle 11"/>
          <p:cNvSpPr>
            <a:spLocks noChangeArrowheads="1"/>
          </p:cNvSpPr>
          <p:nvPr/>
        </p:nvSpPr>
        <p:spPr bwMode="auto">
          <a:xfrm flipH="1">
            <a:off x="3924300" y="1562986"/>
            <a:ext cx="62909" cy="381727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6" name="Rectangle 11"/>
          <p:cNvSpPr>
            <a:spLocks noChangeArrowheads="1"/>
          </p:cNvSpPr>
          <p:nvPr/>
        </p:nvSpPr>
        <p:spPr bwMode="auto">
          <a:xfrm flipH="1">
            <a:off x="3673474" y="1552353"/>
            <a:ext cx="64008" cy="468356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7" name="Block Arc 44"/>
          <p:cNvSpPr>
            <a:spLocks/>
          </p:cNvSpPr>
          <p:nvPr/>
        </p:nvSpPr>
        <p:spPr bwMode="auto">
          <a:xfrm rot="16200000">
            <a:off x="3898900" y="514848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8" name="Rectangle 169"/>
          <p:cNvSpPr>
            <a:spLocks noChangeArrowheads="1"/>
          </p:cNvSpPr>
          <p:nvPr/>
        </p:nvSpPr>
        <p:spPr bwMode="auto">
          <a:xfrm flipV="1">
            <a:off x="4241800" y="4781770"/>
            <a:ext cx="6350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9" name="Block Arc 44"/>
          <p:cNvSpPr>
            <a:spLocks/>
          </p:cNvSpPr>
          <p:nvPr/>
        </p:nvSpPr>
        <p:spPr bwMode="auto">
          <a:xfrm rot="16200000">
            <a:off x="4141788" y="443093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0" name="Block Arc 44"/>
          <p:cNvSpPr>
            <a:spLocks/>
          </p:cNvSpPr>
          <p:nvPr/>
        </p:nvSpPr>
        <p:spPr bwMode="auto">
          <a:xfrm rot="16200000">
            <a:off x="3640138" y="5913657"/>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1" name="Rectangle 14"/>
          <p:cNvSpPr/>
          <p:nvPr/>
        </p:nvSpPr>
        <p:spPr bwMode="auto">
          <a:xfrm>
            <a:off x="3638550"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2" name="Rectangle 17"/>
          <p:cNvSpPr/>
          <p:nvPr/>
        </p:nvSpPr>
        <p:spPr bwMode="auto">
          <a:xfrm>
            <a:off x="3876675"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3" name="Rectangle 20"/>
          <p:cNvSpPr/>
          <p:nvPr/>
        </p:nvSpPr>
        <p:spPr bwMode="auto">
          <a:xfrm>
            <a:off x="4113213"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86" name="Group 185"/>
          <p:cNvGrpSpPr/>
          <p:nvPr/>
        </p:nvGrpSpPr>
        <p:grpSpPr>
          <a:xfrm>
            <a:off x="2590800" y="212655"/>
            <a:ext cx="952500" cy="1316736"/>
            <a:chOff x="2590800" y="545537"/>
            <a:chExt cx="952500" cy="990600"/>
          </a:xfrm>
        </p:grpSpPr>
        <p:cxnSp>
          <p:nvCxnSpPr>
            <p:cNvPr id="144" name="Straight Connector 6"/>
            <p:cNvCxnSpPr>
              <a:cxnSpLocks noChangeShapeType="1"/>
            </p:cNvCxnSpPr>
            <p:nvPr/>
          </p:nvCxnSpPr>
          <p:spPr bwMode="auto">
            <a:xfrm>
              <a:off x="35433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6" name="Straight Connector 4"/>
            <p:cNvCxnSpPr>
              <a:cxnSpLocks noChangeShapeType="1"/>
            </p:cNvCxnSpPr>
            <p:nvPr/>
          </p:nvCxnSpPr>
          <p:spPr bwMode="auto">
            <a:xfrm>
              <a:off x="25908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7240" name="Line 72"/>
          <p:cNvSpPr>
            <a:spLocks noChangeShapeType="1"/>
          </p:cNvSpPr>
          <p:nvPr/>
        </p:nvSpPr>
        <p:spPr bwMode="auto">
          <a:xfrm>
            <a:off x="2697902" y="349787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1" name="Line 73"/>
          <p:cNvSpPr>
            <a:spLocks noChangeShapeType="1"/>
          </p:cNvSpPr>
          <p:nvPr/>
        </p:nvSpPr>
        <p:spPr bwMode="auto">
          <a:xfrm>
            <a:off x="2942377" y="34915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2" name="Line 74"/>
          <p:cNvSpPr>
            <a:spLocks noChangeShapeType="1"/>
          </p:cNvSpPr>
          <p:nvPr/>
        </p:nvSpPr>
        <p:spPr bwMode="auto">
          <a:xfrm>
            <a:off x="3167802"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3" name="Line 75"/>
          <p:cNvSpPr>
            <a:spLocks noChangeShapeType="1"/>
          </p:cNvSpPr>
          <p:nvPr/>
        </p:nvSpPr>
        <p:spPr bwMode="auto">
          <a:xfrm>
            <a:off x="3388465"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4" name="Line 76"/>
          <p:cNvSpPr>
            <a:spLocks noChangeShapeType="1"/>
          </p:cNvSpPr>
          <p:nvPr/>
        </p:nvSpPr>
        <p:spPr bwMode="auto">
          <a:xfrm flipV="1">
            <a:off x="3701202" y="3489941"/>
            <a:ext cx="14288"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5" name="Line 77"/>
          <p:cNvSpPr>
            <a:spLocks noChangeShapeType="1"/>
          </p:cNvSpPr>
          <p:nvPr/>
        </p:nvSpPr>
        <p:spPr bwMode="auto">
          <a:xfrm flipV="1">
            <a:off x="3959965" y="3496291"/>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6" name="Line 78"/>
          <p:cNvSpPr>
            <a:spLocks noChangeShapeType="1"/>
          </p:cNvSpPr>
          <p:nvPr/>
        </p:nvSpPr>
        <p:spPr bwMode="auto">
          <a:xfrm flipV="1">
            <a:off x="4204440" y="3504228"/>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3" name="Group 182"/>
          <p:cNvGrpSpPr/>
          <p:nvPr/>
        </p:nvGrpSpPr>
        <p:grpSpPr>
          <a:xfrm>
            <a:off x="4876800" y="170124"/>
            <a:ext cx="1270000" cy="6537960"/>
            <a:chOff x="4876800" y="1729007"/>
            <a:chExt cx="1270000" cy="4973638"/>
          </a:xfrm>
        </p:grpSpPr>
        <p:cxnSp>
          <p:nvCxnSpPr>
            <p:cNvPr id="184"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5"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87" name="Rectangle 186"/>
          <p:cNvSpPr/>
          <p:nvPr/>
        </p:nvSpPr>
        <p:spPr bwMode="auto">
          <a:xfrm>
            <a:off x="5542162" y="1205024"/>
            <a:ext cx="73152" cy="100584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8" name="Straight Connector 187"/>
          <p:cNvCxnSpPr/>
          <p:nvPr/>
        </p:nvCxnSpPr>
        <p:spPr bwMode="auto">
          <a:xfrm>
            <a:off x="4902046" y="3559995"/>
            <a:ext cx="2243033" cy="0"/>
          </a:xfrm>
          <a:prstGeom prst="line">
            <a:avLst/>
          </a:prstGeom>
          <a:noFill/>
          <a:ln w="12700" cap="flat" cmpd="sng" algn="ctr">
            <a:solidFill>
              <a:schemeClr val="accent2"/>
            </a:solidFill>
            <a:prstDash val="sysDash"/>
            <a:round/>
            <a:headEnd type="none" w="lg" len="med"/>
            <a:tailEnd type="none" w="lg" len="med"/>
          </a:ln>
          <a:effectLst/>
        </p:spPr>
      </p:cxnSp>
    </p:spTree>
    <p:extLst>
      <p:ext uri="{BB962C8B-B14F-4D97-AF65-F5344CB8AC3E}">
        <p14:creationId xmlns:p14="http://schemas.microsoft.com/office/powerpoint/2010/main" val="9453109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err="1" smtClean="0"/>
              <a:t>Sed</a:t>
            </a:r>
            <a:r>
              <a:rPr lang="en-US" dirty="0" smtClean="0"/>
              <a:t> Flow </a:t>
            </a:r>
            <a:r>
              <a:rPr lang="en-US" dirty="0"/>
              <a:t>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73411" y="5623035"/>
            <a:ext cx="3548930" cy="1200329"/>
          </a:xfrm>
          <a:prstGeom prst="rect">
            <a:avLst/>
          </a:prstGeom>
        </p:spPr>
        <p:txBody>
          <a:bodyPr wrap="square">
            <a:spAutoFit/>
          </a:bodyPr>
          <a:lstStyle/>
          <a:p>
            <a:r>
              <a:rPr lang="en-US" sz="1800" dirty="0"/>
              <a:t>Which </a:t>
            </a:r>
            <a:r>
              <a:rPr lang="en-US" sz="1800" dirty="0" err="1"/>
              <a:t>sed</a:t>
            </a:r>
            <a:r>
              <a:rPr lang="en-US" sz="1800" dirty="0"/>
              <a:t> tank will have the highest flow</a:t>
            </a:r>
            <a:r>
              <a:rPr lang="en-US" sz="1800" dirty="0" smtClean="0"/>
              <a:t>?</a:t>
            </a:r>
          </a:p>
          <a:p>
            <a:r>
              <a:rPr lang="en-US" sz="1800" dirty="0" smtClean="0"/>
              <a:t>How could you reduce the difference in flows?</a:t>
            </a:r>
            <a:endParaRPr lang="en-US" sz="1800" dirty="0"/>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smtClean="0"/>
              <a:t>Draw a manifold with ports that you think would give unequal flow. Orifices diameters are uniform.</a:t>
            </a:r>
          </a:p>
          <a:p>
            <a:r>
              <a:rPr lang="en-US" sz="2800" dirty="0" smtClean="0"/>
              <a:t>Draw a manifold with ports that you think would give equal flow</a:t>
            </a:r>
          </a:p>
          <a:p>
            <a:r>
              <a:rPr lang="en-US" sz="2800" dirty="0" smtClean="0"/>
              <a:t>What do you think is important?</a:t>
            </a:r>
            <a:r>
              <a:rPr lang="en-US" sz="2400" dirty="0"/>
              <a:t> </a:t>
            </a:r>
            <a:r>
              <a:rPr lang="en-US" sz="2400" dirty="0" smtClean="0"/>
              <a:t>(pressure, elevation, kinetic energy)</a:t>
            </a:r>
            <a:endParaRPr lang="en-US" sz="2800" dirty="0" smtClean="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(try this first!)</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smtClean="0"/>
              <a:t>Piezometric head</a:t>
            </a:r>
            <a:endParaRPr lang="en-US"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smtClean="0"/>
              <a:t>Z=0</a:t>
            </a:r>
            <a:endParaRPr lang="en-US" dirty="0"/>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smtClean="0"/>
              <a:t>What is the piezometric head</a:t>
            </a:r>
          </a:p>
          <a:p>
            <a:r>
              <a:rPr lang="en-US" dirty="0" smtClean="0"/>
              <a:t>in the tank?</a:t>
            </a:r>
          </a:p>
          <a:p>
            <a:r>
              <a:rPr lang="en-US" dirty="0" smtClean="0"/>
              <a:t>In the pipe (no flow)? </a:t>
            </a:r>
          </a:p>
          <a:p>
            <a:r>
              <a:rPr lang="en-US" dirty="0" smtClean="0"/>
              <a:t>In the manifold (with flow)</a:t>
            </a:r>
            <a:endParaRPr lang="en-US" dirty="0"/>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smtClean="0"/>
                <a:t>1</a:t>
              </a:r>
              <a:endParaRPr lang="en-US" sz="1600" dirty="0"/>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smtClean="0"/>
              <a:t>H</a:t>
            </a:r>
            <a:endParaRPr lang="en-US" dirty="0"/>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smtClean="0"/>
                  <a:t>n</a:t>
                </a:r>
                <a:endParaRPr lang="en-US" sz="1800" dirty="0"/>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smtClean="0"/>
                  <a:t>1</a:t>
                </a:r>
                <a:endParaRPr lang="en-US" sz="1800" dirty="0"/>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smtClean="0"/>
              <a:t>Piezometric head in an outlet manifold increases in direction of flow!</a:t>
            </a:r>
            <a:endParaRPr lang="en-US" sz="1800" dirty="0"/>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smtClean="0"/>
              <a:t>Neglect head loss</a:t>
            </a:r>
            <a:endParaRPr lang="en-US" sz="1800" dirty="0"/>
          </a:p>
        </p:txBody>
      </p:sp>
      <p:sp>
        <p:nvSpPr>
          <p:cNvPr id="53" name="TextBox 52"/>
          <p:cNvSpPr txBox="1"/>
          <p:nvPr/>
        </p:nvSpPr>
        <p:spPr>
          <a:xfrm>
            <a:off x="4853734" y="1397242"/>
            <a:ext cx="3928611" cy="646331"/>
          </a:xfrm>
          <a:prstGeom prst="rect">
            <a:avLst/>
          </a:prstGeom>
          <a:noFill/>
        </p:spPr>
        <p:txBody>
          <a:bodyPr wrap="square" rtlCol="0">
            <a:spAutoFit/>
          </a:bodyPr>
          <a:lstStyle/>
          <a:p>
            <a:r>
              <a:rPr lang="en-US" sz="1800" dirty="0" smtClean="0"/>
              <a:t>What sets H?</a:t>
            </a:r>
          </a:p>
          <a:p>
            <a:r>
              <a:rPr lang="en-US" sz="1800" dirty="0" smtClean="0"/>
              <a:t>What sets change in piezometric head?</a:t>
            </a:r>
            <a:endParaRPr lang="en-US" sz="1800" dirty="0"/>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P spid="52" grpId="0"/>
      <p:bldP spid="5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344.582"/>
  <p:tag name="LATEXADDIN" val="\documentclass{article}&#10;\usepackage{amsmath}&#10;\pagestyle{empty}&#10;\begin{document}&#10;&#10;$$ \Pi_{Q}=\frac{Q_{P_{1^m}}}{Q_{P_{n^m}}}=\sqrt{\frac{\Psi_{M_{1^m}}}{\Psi_{M_{n^m}}}}&#10;$$&#10;&#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327.709"/>
  <p:tag name="ORIGINALWIDTH" val="1143.607"/>
  <p:tag name="LATEXADDIN" val="\documentclass{article}&#10;\usepackage{amsmath}&#10;\pagestyle{empty}&#10;\begin{document}&#10;&#10;&#10;$$  \Pi_{Q}^2= \frac{\bar \Psi_{M} - \frac{m}{2}\Delta \Psi_M}{\bar \Psi_{M} + \frac{m}{2}\Delta \Psi_M}$$&#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42.2197"/>
  <p:tag name="ORIGINALWIDTH" val="1087.364"/>
  <p:tag name="LATEXADDIN" val="\documentclass{article}&#10;\usepackage{amsmath}&#10;\pagestyle{empty}&#10;\begin{document}&#10;&#10;$   \Delta \Psi_M= \frac{2}{m}\bar \Psi_{M}\frac{1 - \Pi_{Q}^2}{\Pi_{Q}^2 + 1}$&#1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48.9689"/>
  <p:tag name="ORIGINALWIDTH" val="1468.317"/>
  <p:tag name="LATEXADDIN" val="\documentclass{article}&#10;\usepackage{amsmath}&#10;\pagestyle{empty}&#10;\begin{document}&#10;&#10;$ \Delta\Psi_M = \frac{\bar v_{M_1}^{2}}{2 g} = \frac{2}{m}\bar \Psi_{M}\frac{1 - \Pi_{Q}^2}{\Pi_{Q}^2 + 1}$&#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115.86"/>
  <p:tag name="LATEXADDIN" val="\documentclass{article}&#10;\usepackage{amsmath}&#10;\pagestyle{empty}&#10;\begin{document}&#10;&#10;&#10;$   \bar v_{M_1}= 2\sqrt{\frac{g\bar \Psi_{M}}{m}\frac{1 - \Pi_{Q}^2}{\Pi_{Q}^2 + 1}}$&#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77.8777"/>
  <p:tag name="LATEXADDIN" val="\documentclass{article}&#10;\usepackage{amsmath}&#10;\pagestyle{empty}&#10;\begin{document}&#10;&#10;&#10;$ \frac{\bar v_{P}}{\bar v_{M_1}} = \sqrt{\frac{m\left(\Pi_{Q}^2 + 1\right)}{2(1 - \Pi_{Q}^2)}}$&#10;&#10;&#10;\end{document}"/>
  <p:tag name="IGUANATEXSIZE" val="20"/>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85445</TotalTime>
  <Words>2173</Words>
  <Application>Microsoft Office PowerPoint</Application>
  <PresentationFormat>On-screen Show (4:3)</PresentationFormat>
  <Paragraphs>339</Paragraphs>
  <Slides>37</Slides>
  <Notes>25</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1</vt:i4>
      </vt:variant>
      <vt:variant>
        <vt:lpstr>Slide Titles</vt:lpstr>
      </vt:variant>
      <vt:variant>
        <vt:i4>37</vt:i4>
      </vt:variant>
    </vt:vector>
  </HeadingPairs>
  <TitlesOfParts>
    <vt:vector size="58"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Inlet and Outlet Manifolds and Plant Hydraulics</vt:lpstr>
      <vt:lpstr>Nomenclature: a start</vt:lpstr>
      <vt:lpstr>Places we’d like Equal Flow Distribution</vt:lpstr>
      <vt:lpstr>PowerPoint Presentation</vt:lpstr>
      <vt:lpstr>Sed Flow distribution</vt:lpstr>
      <vt:lpstr>Sedimentation tank controls</vt:lpstr>
      <vt:lpstr>How can we make water split equally between several paths in a manifold?</vt:lpstr>
      <vt:lpstr>4 strategies</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Series of m Manifolds</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mw24</cp:lastModifiedBy>
  <cp:revision>1326</cp:revision>
  <dcterms:created xsi:type="dcterms:W3CDTF">2008-09-10T15:40:57Z</dcterms:created>
  <dcterms:modified xsi:type="dcterms:W3CDTF">2019-12-17T15:44:06Z</dcterms:modified>
</cp:coreProperties>
</file>