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8"/>
  </p:notesMasterIdLst>
  <p:handoutMasterIdLst>
    <p:handoutMasterId r:id="rId39"/>
  </p:handoutMasterIdLst>
  <p:sldIdLst>
    <p:sldId id="278" r:id="rId2"/>
    <p:sldId id="279" r:id="rId3"/>
    <p:sldId id="346" r:id="rId4"/>
    <p:sldId id="359" r:id="rId5"/>
    <p:sldId id="356" r:id="rId6"/>
    <p:sldId id="357" r:id="rId7"/>
    <p:sldId id="367" r:id="rId8"/>
    <p:sldId id="368" r:id="rId9"/>
    <p:sldId id="369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360" r:id="rId18"/>
    <p:sldId id="361" r:id="rId19"/>
    <p:sldId id="362" r:id="rId20"/>
    <p:sldId id="363" r:id="rId21"/>
    <p:sldId id="364" r:id="rId22"/>
    <p:sldId id="365" r:id="rId23"/>
    <p:sldId id="452" r:id="rId24"/>
    <p:sldId id="453" r:id="rId25"/>
    <p:sldId id="454" r:id="rId26"/>
    <p:sldId id="455" r:id="rId27"/>
    <p:sldId id="456" r:id="rId28"/>
    <p:sldId id="449" r:id="rId29"/>
    <p:sldId id="331" r:id="rId30"/>
    <p:sldId id="462" r:id="rId31"/>
    <p:sldId id="463" r:id="rId32"/>
    <p:sldId id="497" r:id="rId33"/>
    <p:sldId id="498" r:id="rId34"/>
    <p:sldId id="499" r:id="rId35"/>
    <p:sldId id="488" r:id="rId36"/>
    <p:sldId id="413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D21"/>
    <a:srgbClr val="000000"/>
    <a:srgbClr val="BEF6E3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6" autoAdjust="0"/>
    <p:restoredTop sz="83676" autoAdjust="0"/>
  </p:normalViewPr>
  <p:slideViewPr>
    <p:cSldViewPr snapToGrid="0">
      <p:cViewPr>
        <p:scale>
          <a:sx n="70" d="100"/>
          <a:sy n="70" d="100"/>
        </p:scale>
        <p:origin x="-2520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2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2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3.xml"/><Relationship Id="rId1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8571428571579"/>
          <c:y val="7.5471698113207933E-2"/>
          <c:w val="0.57142857142858128"/>
          <c:h val="0.6657681940700892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'coli sum'!$H$2</c:f>
              <c:strCache>
                <c:ptCount val="1"/>
                <c:pt idx="0">
                  <c:v>control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sum'!$H$3:$H$10</c:f>
              <c:numCache>
                <c:formatCode>General</c:formatCode>
                <c:ptCount val="8"/>
                <c:pt idx="0">
                  <c:v>0.43702873892070426</c:v>
                </c:pt>
                <c:pt idx="1">
                  <c:v>0.18336476106530541</c:v>
                </c:pt>
                <c:pt idx="2">
                  <c:v>0.36362655377701125</c:v>
                </c:pt>
                <c:pt idx="3">
                  <c:v>0.46765595422165535</c:v>
                </c:pt>
                <c:pt idx="4">
                  <c:v>0.16536739366390951</c:v>
                </c:pt>
                <c:pt idx="5">
                  <c:v>0.2843700824259619</c:v>
                </c:pt>
                <c:pt idx="6">
                  <c:v>0.38958793430727923</c:v>
                </c:pt>
                <c:pt idx="7">
                  <c:v>0.31931878137630076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'coli sum'!$I$2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solidFill>
                <a:schemeClr val="tx2">
                  <a:lumMod val="90000"/>
                  <a:lumOff val="10000"/>
                </a:schemeClr>
              </a:solidFill>
            </a:ln>
          </c:spP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sum'!$I$3:$I$10</c:f>
              <c:numCache>
                <c:formatCode>General</c:formatCode>
                <c:ptCount val="8"/>
                <c:pt idx="0">
                  <c:v>0.45821803799063637</c:v>
                </c:pt>
                <c:pt idx="1">
                  <c:v>1.1398238712868141</c:v>
                </c:pt>
                <c:pt idx="2">
                  <c:v>3.1616043958624602</c:v>
                </c:pt>
                <c:pt idx="3">
                  <c:v>4.6389644150785161</c:v>
                </c:pt>
                <c:pt idx="4">
                  <c:v>3.861697301833718</c:v>
                </c:pt>
                <c:pt idx="5">
                  <c:v>6.3497630439879504</c:v>
                </c:pt>
                <c:pt idx="6">
                  <c:v>6.2858384967689096</c:v>
                </c:pt>
                <c:pt idx="7">
                  <c:v>6.3089910290001638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'coli sum'!$J$2</c:f>
              <c:strCache>
                <c:ptCount val="1"/>
                <c:pt idx="0">
                  <c:v>20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sum'!$J$3:$J$10</c:f>
              <c:numCache>
                <c:formatCode>General</c:formatCode>
                <c:ptCount val="8"/>
                <c:pt idx="0">
                  <c:v>0.45821803799063637</c:v>
                </c:pt>
                <c:pt idx="2">
                  <c:v>4.4165746958847434</c:v>
                </c:pt>
                <c:pt idx="3">
                  <c:v>4.9789124767728694</c:v>
                </c:pt>
                <c:pt idx="4">
                  <c:v>5.3729120029701063</c:v>
                </c:pt>
                <c:pt idx="5">
                  <c:v>2.3163392885010001</c:v>
                </c:pt>
                <c:pt idx="6">
                  <c:v>1.2646491976989718</c:v>
                </c:pt>
                <c:pt idx="7">
                  <c:v>1.2666124308603011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'coli sum'!$K$2</c:f>
              <c:strCache>
                <c:ptCount val="1"/>
                <c:pt idx="0">
                  <c:v>100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sum'!$K$3:$K$10</c:f>
              <c:numCache>
                <c:formatCode>General</c:formatCode>
                <c:ptCount val="8"/>
                <c:pt idx="0">
                  <c:v>0.54617320834576633</c:v>
                </c:pt>
                <c:pt idx="2">
                  <c:v>5.7374576988508394</c:v>
                </c:pt>
                <c:pt idx="3">
                  <c:v>4.8505939995131904</c:v>
                </c:pt>
                <c:pt idx="4">
                  <c:v>4.0338582672609666</c:v>
                </c:pt>
                <c:pt idx="5">
                  <c:v>3.3825555573842565</c:v>
                </c:pt>
                <c:pt idx="6">
                  <c:v>2.8008919045372904</c:v>
                </c:pt>
                <c:pt idx="7">
                  <c:v>2.0729578818825281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29344"/>
        <c:axId val="97128832"/>
      </c:scatterChart>
      <c:scatterChart>
        <c:scatterStyle val="lineMarker"/>
        <c:varyColors val="0"/>
        <c:ser>
          <c:idx val="6"/>
          <c:order val="4"/>
          <c:tx>
            <c:strRef>
              <c:f>'coli sum'!$M$2</c:f>
              <c:strCache>
                <c:ptCount val="1"/>
                <c:pt idx="0">
                  <c:v>low polymer feed</c:v>
                </c:pt>
              </c:strCache>
            </c:strRef>
          </c:tx>
          <c:xVal>
            <c:numRef>
              <c:f>'coli sum'!$L$3:$L$6</c:f>
              <c:numCache>
                <c:formatCode>m/d/yyyy\ h:mm</c:formatCode>
                <c:ptCount val="4"/>
                <c:pt idx="0" formatCode="General">
                  <c:v>0</c:v>
                </c:pt>
                <c:pt idx="1">
                  <c:v>3.4375</c:v>
                </c:pt>
                <c:pt idx="2">
                  <c:v>3.9375</c:v>
                </c:pt>
                <c:pt idx="3" formatCode="0.00">
                  <c:v>9.9548611111167684</c:v>
                </c:pt>
              </c:numCache>
            </c:numRef>
          </c:xVal>
          <c:yVal>
            <c:numRef>
              <c:f>'coli sum'!$M$3:$M$6</c:f>
              <c:numCache>
                <c:formatCode>General</c:formatCode>
                <c:ptCount val="4"/>
                <c:pt idx="0">
                  <c:v>1.0000000000000083E-2</c:v>
                </c:pt>
                <c:pt idx="1">
                  <c:v>1.0000000000000083E-2</c:v>
                </c:pt>
                <c:pt idx="2">
                  <c:v>1.0000000000000083E-2</c:v>
                </c:pt>
                <c:pt idx="3">
                  <c:v>1.0000000000000083E-2</c:v>
                </c:pt>
              </c:numCache>
            </c:numRef>
          </c:yVal>
          <c:smooth val="0"/>
        </c:ser>
        <c:ser>
          <c:idx val="7"/>
          <c:order val="5"/>
          <c:tx>
            <c:strRef>
              <c:f>'coli sum'!$O$2</c:f>
              <c:strCache>
                <c:ptCount val="1"/>
                <c:pt idx="0">
                  <c:v>end polymer</c:v>
                </c:pt>
              </c:strCache>
            </c:strRef>
          </c:tx>
          <c:xVal>
            <c:numRef>
              <c:f>'coli sum'!$N$3:$N$4</c:f>
              <c:numCache>
                <c:formatCode>0.00</c:formatCode>
                <c:ptCount val="2"/>
                <c:pt idx="0" formatCode="General">
                  <c:v>0</c:v>
                </c:pt>
                <c:pt idx="1">
                  <c:v>5.7291666666715155</c:v>
                </c:pt>
              </c:numCache>
            </c:numRef>
          </c:xVal>
          <c:yVal>
            <c:numRef>
              <c:f>'coli sum'!$O$3:$O$4</c:f>
              <c:numCache>
                <c:formatCode>General</c:formatCode>
                <c:ptCount val="2"/>
                <c:pt idx="0">
                  <c:v>3.0000000000000318E-2</c:v>
                </c:pt>
                <c:pt idx="1">
                  <c:v>3.0000000000000318E-2</c:v>
                </c:pt>
              </c:numCache>
            </c:numRef>
          </c:yVal>
          <c:smooth val="0"/>
        </c:ser>
        <c:ser>
          <c:idx val="1"/>
          <c:order val="6"/>
          <c:tx>
            <c:strRef>
              <c:f>'coli sum'!$Q$2</c:f>
              <c:strCache>
                <c:ptCount val="1"/>
                <c:pt idx="0">
                  <c:v>end polymer</c:v>
                </c:pt>
              </c:strCache>
            </c:strRef>
          </c:tx>
          <c:xVal>
            <c:numRef>
              <c:f>'coli sum'!$P$3:$P$4</c:f>
              <c:numCache>
                <c:formatCode>0.00</c:formatCode>
                <c:ptCount val="2"/>
                <c:pt idx="0">
                  <c:v>0.64583333333575865</c:v>
                </c:pt>
                <c:pt idx="1">
                  <c:v>1.9166666666715222</c:v>
                </c:pt>
              </c:numCache>
            </c:numRef>
          </c:xVal>
          <c:yVal>
            <c:numRef>
              <c:f>'coli sum'!$Q$3:$Q$4</c:f>
              <c:numCache>
                <c:formatCode>General</c:formatCode>
                <c:ptCount val="2"/>
                <c:pt idx="0">
                  <c:v>5.0000000000000114E-2</c:v>
                </c:pt>
                <c:pt idx="1">
                  <c:v>5.0000000000000114E-2</c:v>
                </c:pt>
              </c:numCache>
            </c:numRef>
          </c:yVal>
          <c:smooth val="0"/>
        </c:ser>
        <c:ser>
          <c:idx val="2"/>
          <c:order val="7"/>
          <c:tx>
            <c:strRef>
              <c:f>'coli sum'!$S$2</c:f>
              <c:strCache>
                <c:ptCount val="1"/>
                <c:pt idx="0">
                  <c:v>end azide</c:v>
                </c:pt>
              </c:strCache>
            </c:strRef>
          </c:tx>
          <c:marker>
            <c:symbol val="none"/>
          </c:marker>
          <c:xVal>
            <c:numRef>
              <c:f>'coli sum'!$R$3:$R$4</c:f>
              <c:numCache>
                <c:formatCode>0.0</c:formatCode>
                <c:ptCount val="2"/>
                <c:pt idx="0">
                  <c:v>3.5902777777810435</c:v>
                </c:pt>
                <c:pt idx="1">
                  <c:v>3.5902777777810435</c:v>
                </c:pt>
              </c:numCache>
            </c:numRef>
          </c:xVal>
          <c:yVal>
            <c:numRef>
              <c:f>'coli sum'!$S$3:$S$4</c:f>
              <c:numCache>
                <c:formatCode>General</c:formatCode>
                <c:ptCount val="2"/>
                <c:pt idx="0">
                  <c:v>-1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30752"/>
        <c:axId val="97132544"/>
      </c:scatterChart>
      <c:valAx>
        <c:axId val="96729344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(days)</a:t>
                </a:r>
              </a:p>
            </c:rich>
          </c:tx>
          <c:layout>
            <c:manualLayout>
              <c:xMode val="edge"/>
              <c:yMode val="edge"/>
              <c:x val="0.326315789473691"/>
              <c:y val="0.878706199460916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7128832"/>
        <c:crosses val="autoZero"/>
        <c:crossBetween val="midCat"/>
        <c:majorUnit val="2"/>
      </c:valAx>
      <c:valAx>
        <c:axId val="97128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E. coli remaining (pC*)</a:t>
                </a:r>
              </a:p>
            </c:rich>
          </c:tx>
          <c:layout>
            <c:manualLayout>
              <c:xMode val="edge"/>
              <c:yMode val="edge"/>
              <c:x val="1.2030075187970043E-2"/>
              <c:y val="0.13207547169811318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96729344"/>
        <c:crossesAt val="-4"/>
        <c:crossBetween val="midCat"/>
      </c:valAx>
      <c:valAx>
        <c:axId val="971307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97132544"/>
        <c:crosses val="autoZero"/>
        <c:crossBetween val="midCat"/>
      </c:valAx>
      <c:valAx>
        <c:axId val="97132544"/>
        <c:scaling>
          <c:orientation val="maxMin"/>
          <c:max val="0.7000000000000006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crossAx val="97130752"/>
        <c:crosses val="max"/>
        <c:crossBetween val="midCat"/>
      </c:valAx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72180451127820477"/>
          <c:y val="0.13207547169811318"/>
          <c:w val="0.20601503759398726"/>
          <c:h val="0.366576819407013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66007226175452"/>
          <c:y val="8.1012730629296509E-2"/>
          <c:w val="0.68825301204820344"/>
          <c:h val="0.645569620253172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headloss!$H$2</c:f>
              <c:strCache>
                <c:ptCount val="1"/>
                <c:pt idx="0">
                  <c:v>3.9</c:v>
                </c:pt>
              </c:strCache>
            </c:strRef>
          </c:tx>
          <c:spPr>
            <a:ln w="43646">
              <a:noFill/>
            </a:ln>
          </c:spPr>
          <c:marker>
            <c:symbol val="diamond"/>
            <c:size val="1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headloss!$K$3:$K$15</c:f>
              <c:numCache>
                <c:formatCode>General</c:formatCode>
                <c:ptCount val="13"/>
                <c:pt idx="0">
                  <c:v>0</c:v>
                </c:pt>
                <c:pt idx="1">
                  <c:v>3.2391666666691887</c:v>
                </c:pt>
                <c:pt idx="2">
                  <c:v>3.6697916666824884</c:v>
                </c:pt>
                <c:pt idx="3">
                  <c:v>6.4322916666635139</c:v>
                </c:pt>
                <c:pt idx="4">
                  <c:v>7.475000000018917</c:v>
                </c:pt>
                <c:pt idx="5">
                  <c:v>11.293750000009458</c:v>
                </c:pt>
                <c:pt idx="6">
                  <c:v>14.018333333342161</c:v>
                </c:pt>
                <c:pt idx="7">
                  <c:v>15.180208333355401</c:v>
                </c:pt>
                <c:pt idx="8">
                  <c:v>19.313125000015134</c:v>
                </c:pt>
                <c:pt idx="9">
                  <c:v>22.343750000018918</c:v>
                </c:pt>
                <c:pt idx="10">
                  <c:v>27.118541666671081</c:v>
                </c:pt>
                <c:pt idx="11">
                  <c:v>30.875000000018918</c:v>
                </c:pt>
                <c:pt idx="12">
                  <c:v>34.896875000018916</c:v>
                </c:pt>
              </c:numCache>
            </c:numRef>
          </c:xVal>
          <c:yVal>
            <c:numRef>
              <c:f>headloss!$H$3:$H$15</c:f>
              <c:numCache>
                <c:formatCode>General</c:formatCode>
                <c:ptCount val="13"/>
                <c:pt idx="0">
                  <c:v>1.4000000000000005E-2</c:v>
                </c:pt>
                <c:pt idx="1">
                  <c:v>2.0000000000000052E-2</c:v>
                </c:pt>
                <c:pt idx="2">
                  <c:v>1.4000000000000005E-2</c:v>
                </c:pt>
                <c:pt idx="3">
                  <c:v>1.4000000000000005E-2</c:v>
                </c:pt>
                <c:pt idx="4">
                  <c:v>1.7500000000000061E-2</c:v>
                </c:pt>
                <c:pt idx="5">
                  <c:v>2.500000000000005E-2</c:v>
                </c:pt>
                <c:pt idx="6">
                  <c:v>3.3000000000000002E-2</c:v>
                </c:pt>
                <c:pt idx="7">
                  <c:v>3.6000000000000212E-2</c:v>
                </c:pt>
                <c:pt idx="8">
                  <c:v>3.3000000000000002E-2</c:v>
                </c:pt>
                <c:pt idx="9">
                  <c:v>5.1000000000000004E-2</c:v>
                </c:pt>
                <c:pt idx="10">
                  <c:v>9.6000000000000196E-2</c:v>
                </c:pt>
                <c:pt idx="11">
                  <c:v>0.15900000000000178</c:v>
                </c:pt>
                <c:pt idx="12">
                  <c:v>0.20300000000000001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headloss!$I$2</c:f>
              <c:strCache>
                <c:ptCount val="1"/>
                <c:pt idx="0">
                  <c:v>20</c:v>
                </c:pt>
              </c:strCache>
            </c:strRef>
          </c:tx>
          <c:spPr>
            <a:ln w="43646">
              <a:noFill/>
            </a:ln>
          </c:spPr>
          <c:marker>
            <c:symbol val="square"/>
            <c:size val="1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headloss!$L$3:$L$12</c:f>
              <c:numCache>
                <c:formatCode>General</c:formatCode>
                <c:ptCount val="10"/>
                <c:pt idx="0">
                  <c:v>0</c:v>
                </c:pt>
                <c:pt idx="1">
                  <c:v>16.611111111124131</c:v>
                </c:pt>
                <c:pt idx="2">
                  <c:v>18.819444444525189</c:v>
                </c:pt>
                <c:pt idx="3">
                  <c:v>32.986111111094942</c:v>
                </c:pt>
                <c:pt idx="4">
                  <c:v>38.333333333430353</c:v>
                </c:pt>
                <c:pt idx="5">
                  <c:v>57.916666666714377</c:v>
                </c:pt>
                <c:pt idx="6">
                  <c:v>71.88888888893274</c:v>
                </c:pt>
                <c:pt idx="7">
                  <c:v>77.847222222336327</c:v>
                </c:pt>
                <c:pt idx="8">
                  <c:v>99.041666666745513</c:v>
                </c:pt>
                <c:pt idx="9">
                  <c:v>114.58333333342856</c:v>
                </c:pt>
              </c:numCache>
            </c:numRef>
          </c:xVal>
          <c:yVal>
            <c:numRef>
              <c:f>headloss!$I$3:$I$12</c:f>
              <c:numCache>
                <c:formatCode>General</c:formatCode>
                <c:ptCount val="10"/>
                <c:pt idx="0">
                  <c:v>1.1000000000000103E-2</c:v>
                </c:pt>
                <c:pt idx="1">
                  <c:v>4.0000000000000112E-2</c:v>
                </c:pt>
                <c:pt idx="2">
                  <c:v>4.5000000000000033E-2</c:v>
                </c:pt>
                <c:pt idx="3">
                  <c:v>9.9000000000000268E-2</c:v>
                </c:pt>
                <c:pt idx="4">
                  <c:v>0.1255</c:v>
                </c:pt>
                <c:pt idx="5">
                  <c:v>0.26500000000000001</c:v>
                </c:pt>
                <c:pt idx="6">
                  <c:v>0.36300000000000032</c:v>
                </c:pt>
                <c:pt idx="7">
                  <c:v>0.46100000000000002</c:v>
                </c:pt>
                <c:pt idx="8">
                  <c:v>0.70200000000000062</c:v>
                </c:pt>
                <c:pt idx="9">
                  <c:v>0.96500000000000064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4064"/>
        <c:axId val="97066368"/>
      </c:scatterChart>
      <c:valAx>
        <c:axId val="97064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94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Total Al applied</a:t>
                </a:r>
              </a:p>
            </c:rich>
          </c:tx>
          <c:layout>
            <c:manualLayout>
              <c:xMode val="edge"/>
              <c:yMode val="edge"/>
              <c:x val="0.36897590361446608"/>
              <c:y val="0.88101265822784758"/>
            </c:manualLayout>
          </c:layout>
          <c:overlay val="0"/>
          <c:spPr>
            <a:noFill/>
            <a:ln w="387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85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94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7066368"/>
        <c:crosses val="autoZero"/>
        <c:crossBetween val="midCat"/>
      </c:valAx>
      <c:valAx>
        <c:axId val="97066368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294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head loss (m)</a:t>
                </a:r>
              </a:p>
            </c:rich>
          </c:tx>
          <c:layout>
            <c:manualLayout>
              <c:xMode val="edge"/>
              <c:yMode val="edge"/>
              <c:x val="3.0120481927710828E-3"/>
              <c:y val="0.21518987341772194"/>
            </c:manualLayout>
          </c:layout>
          <c:overlay val="0"/>
          <c:spPr>
            <a:noFill/>
            <a:ln w="387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85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94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7064064"/>
        <c:crosses val="autoZero"/>
        <c:crossBetween val="midCat"/>
      </c:valAx>
      <c:spPr>
        <a:noFill/>
        <a:ln w="193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6445783132530163"/>
          <c:y val="0.50379746835443062"/>
          <c:w val="0.10692771084337349"/>
          <c:h val="0.189873417721519"/>
        </c:manualLayout>
      </c:layout>
      <c:overlay val="0"/>
      <c:spPr>
        <a:solidFill>
          <a:schemeClr val="bg1"/>
        </a:solidFill>
        <a:ln w="38796">
          <a:noFill/>
        </a:ln>
      </c:spPr>
      <c:txPr>
        <a:bodyPr/>
        <a:lstStyle/>
        <a:p>
          <a:pPr>
            <a:defRPr sz="270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940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138929088278245"/>
          <c:y val="7.5000000000000108E-2"/>
          <c:w val="0.54413892908827788"/>
          <c:h val="0.85454545454546282"/>
        </c:manualLayout>
      </c:layout>
      <c:pieChart>
        <c:varyColors val="1"/>
        <c:ser>
          <c:idx val="0"/>
          <c:order val="0"/>
          <c:spPr>
            <a:solidFill>
              <a:schemeClr val="accent1"/>
            </a:solidFill>
            <a:ln w="16702">
              <a:solidFill>
                <a:schemeClr val="tx1"/>
              </a:solidFill>
              <a:prstDash val="solid"/>
            </a:ln>
          </c:spPr>
          <c:dPt>
            <c:idx val="1"/>
            <c:bubble3D val="0"/>
            <c:spPr>
              <a:solidFill>
                <a:schemeClr val="accent2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chemeClr val="hlink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chemeClr val="folHlink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chemeClr val="bg2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chemeClr val="tx2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0066CC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CCCCFF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8"/>
            <c:bubble3D val="0"/>
            <c:spPr>
              <a:solidFill>
                <a:srgbClr val="99CC00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Pt>
            <c:idx val="9"/>
            <c:bubble3D val="0"/>
            <c:spPr>
              <a:solidFill>
                <a:srgbClr val="FF00FF"/>
              </a:solidFill>
              <a:ln w="16702">
                <a:solidFill>
                  <a:schemeClr val="tx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-4.7666462015232523E-2"/>
                  <c:y val="-5.962673942045473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604932951332853"/>
                  <c:y val="-0.127459441208307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3706600265832181"/>
                  <c:y val="2.769522813628200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8.1514342347782445E-2"/>
                  <c:y val="0.140296351204947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spPr>
              <a:noFill/>
              <a:ln w="33405">
                <a:noFill/>
              </a:ln>
            </c:spPr>
            <c:txPr>
              <a:bodyPr/>
              <a:lstStyle/>
              <a:p>
                <a:pPr>
                  <a:defRPr sz="263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icp!$G$5:$G$14</c:f>
              <c:strCache>
                <c:ptCount val="10"/>
                <c:pt idx="0">
                  <c:v>volatile solids</c:v>
                </c:pt>
                <c:pt idx="1">
                  <c:v>Al</c:v>
                </c:pt>
                <c:pt idx="2">
                  <c:v>Na</c:v>
                </c:pt>
                <c:pt idx="3">
                  <c:v>Fe</c:v>
                </c:pt>
                <c:pt idx="4">
                  <c:v>P</c:v>
                </c:pt>
                <c:pt idx="5">
                  <c:v>S</c:v>
                </c:pt>
                <c:pt idx="6">
                  <c:v>Si</c:v>
                </c:pt>
                <c:pt idx="7">
                  <c:v>Ca</c:v>
                </c:pt>
                <c:pt idx="8">
                  <c:v>other metals</c:v>
                </c:pt>
                <c:pt idx="9">
                  <c:v>other nonvolatile solids</c:v>
                </c:pt>
              </c:strCache>
            </c:strRef>
          </c:cat>
          <c:val>
            <c:numRef>
              <c:f>icp!$H$5:$H$14</c:f>
              <c:numCache>
                <c:formatCode>0%</c:formatCode>
                <c:ptCount val="10"/>
                <c:pt idx="0">
                  <c:v>0.55898876404494358</c:v>
                </c:pt>
                <c:pt idx="1">
                  <c:v>0.17022034502060945</c:v>
                </c:pt>
                <c:pt idx="2">
                  <c:v>0.10877309042796802</c:v>
                </c:pt>
                <c:pt idx="3" formatCode="0.0%">
                  <c:v>7.5314233372348778E-3</c:v>
                </c:pt>
                <c:pt idx="4" formatCode="0.0%">
                  <c:v>6.1913727884926502E-3</c:v>
                </c:pt>
                <c:pt idx="5" formatCode="0.0%">
                  <c:v>6.0641527996878834E-3</c:v>
                </c:pt>
                <c:pt idx="6" formatCode="0.0%">
                  <c:v>4.7749902464675215E-3</c:v>
                </c:pt>
                <c:pt idx="7" formatCode="0.0%">
                  <c:v>2.3722287245772035E-3</c:v>
                </c:pt>
                <c:pt idx="8" formatCode="0.0%">
                  <c:v>3.0143080080742251E-3</c:v>
                </c:pt>
                <c:pt idx="9">
                  <c:v>0.13206932460194498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3405">
          <a:noFill/>
        </a:ln>
      </c:spPr>
    </c:plotArea>
    <c:legend>
      <c:legendPos val="r"/>
      <c:layout>
        <c:manualLayout>
          <c:xMode val="edge"/>
          <c:yMode val="edge"/>
          <c:x val="4.0520984081042093E-2"/>
          <c:y val="0.11818181818181818"/>
          <c:w val="0.4500723589001448"/>
          <c:h val="0.75000000000000655"/>
        </c:manualLayout>
      </c:layout>
      <c:overlay val="0"/>
      <c:spPr>
        <a:noFill/>
        <a:ln w="33405">
          <a:noFill/>
        </a:ln>
      </c:spPr>
      <c:txPr>
        <a:bodyPr/>
        <a:lstStyle/>
        <a:p>
          <a:pPr>
            <a:defRPr sz="2177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58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457943925235362E-2"/>
          <c:y val="7.29483282674772E-2"/>
          <c:w val="0.59345794392522089"/>
          <c:h val="0.693009118541033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'coli sum'!$H$2</c:f>
              <c:strCache>
                <c:ptCount val="1"/>
                <c:pt idx="0">
                  <c:v>control</c:v>
                </c:pt>
              </c:strCache>
            </c:strRef>
          </c:tx>
          <c:spPr>
            <a:ln w="23524">
              <a:solidFill>
                <a:srgbClr val="000000"/>
              </a:solidFill>
              <a:prstDash val="solid"/>
            </a:ln>
          </c:spPr>
          <c:marker>
            <c:symbol val="x"/>
            <c:size val="4"/>
            <c:spPr>
              <a:solidFill>
                <a:srgbClr val="FFFFFF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sum'!$H$3:$H$10</c:f>
              <c:numCache>
                <c:formatCode>General</c:formatCode>
                <c:ptCount val="8"/>
                <c:pt idx="0">
                  <c:v>0.43702873892070404</c:v>
                </c:pt>
                <c:pt idx="1">
                  <c:v>0.18336476106530541</c:v>
                </c:pt>
                <c:pt idx="2">
                  <c:v>0.36362655377701103</c:v>
                </c:pt>
                <c:pt idx="3">
                  <c:v>0.46765595422165535</c:v>
                </c:pt>
                <c:pt idx="4">
                  <c:v>0.16536739366390821</c:v>
                </c:pt>
                <c:pt idx="5">
                  <c:v>0.28437008242596173</c:v>
                </c:pt>
                <c:pt idx="6">
                  <c:v>0.389587934307279</c:v>
                </c:pt>
                <c:pt idx="7">
                  <c:v>0.31931878137630043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'coli sum'!$I$2</c:f>
              <c:strCache>
                <c:ptCount val="1"/>
                <c:pt idx="0">
                  <c:v>4</c:v>
                </c:pt>
              </c:strCache>
            </c:strRef>
          </c:tx>
          <c:spPr>
            <a:ln w="23524">
              <a:solidFill>
                <a:srgbClr val="FF0000"/>
              </a:solidFill>
              <a:prstDash val="solid"/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sum'!$I$3:$I$10</c:f>
              <c:numCache>
                <c:formatCode>General</c:formatCode>
                <c:ptCount val="8"/>
                <c:pt idx="0">
                  <c:v>0.45821803799063637</c:v>
                </c:pt>
                <c:pt idx="1">
                  <c:v>1.1398238712868141</c:v>
                </c:pt>
                <c:pt idx="2">
                  <c:v>3.1616043958624602</c:v>
                </c:pt>
                <c:pt idx="3">
                  <c:v>4.6389644150785161</c:v>
                </c:pt>
                <c:pt idx="4">
                  <c:v>3.861697301833718</c:v>
                </c:pt>
                <c:pt idx="5">
                  <c:v>6.3497630439879504</c:v>
                </c:pt>
                <c:pt idx="6">
                  <c:v>6.2858384967689096</c:v>
                </c:pt>
                <c:pt idx="7">
                  <c:v>6.3089910290001638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'coli sum'!$J$2</c:f>
              <c:strCache>
                <c:ptCount val="1"/>
                <c:pt idx="0">
                  <c:v>20</c:v>
                </c:pt>
              </c:strCache>
            </c:strRef>
          </c:tx>
          <c:spPr>
            <a:ln w="23524">
              <a:solidFill>
                <a:schemeClr val="tx1"/>
              </a:solidFill>
              <a:prstDash val="solid"/>
            </a:ln>
          </c:spPr>
          <c:marker>
            <c:symbol val="triangle"/>
            <c:size val="5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sum'!$J$3:$J$10</c:f>
              <c:numCache>
                <c:formatCode>General</c:formatCode>
                <c:ptCount val="8"/>
                <c:pt idx="0">
                  <c:v>0.45821803799063637</c:v>
                </c:pt>
                <c:pt idx="2">
                  <c:v>4.4165746958847434</c:v>
                </c:pt>
                <c:pt idx="3">
                  <c:v>4.9789124767728694</c:v>
                </c:pt>
                <c:pt idx="4">
                  <c:v>5.3729120029701063</c:v>
                </c:pt>
                <c:pt idx="5">
                  <c:v>2.3163392885010001</c:v>
                </c:pt>
                <c:pt idx="6">
                  <c:v>1.2646491976989718</c:v>
                </c:pt>
                <c:pt idx="7">
                  <c:v>1.2666124308603006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'coli sum'!$K$2</c:f>
              <c:strCache>
                <c:ptCount val="1"/>
                <c:pt idx="0">
                  <c:v>100</c:v>
                </c:pt>
              </c:strCache>
            </c:strRef>
          </c:tx>
          <c:spPr>
            <a:ln w="23524">
              <a:solidFill>
                <a:schemeClr val="tx1"/>
              </a:solidFill>
              <a:prstDash val="solid"/>
            </a:ln>
          </c:spPr>
          <c:marker>
            <c:symbol val="square"/>
            <c:size val="5"/>
            <c:spPr>
              <a:solidFill>
                <a:schemeClr val="hlink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sum'!$K$3:$K$10</c:f>
              <c:numCache>
                <c:formatCode>General</c:formatCode>
                <c:ptCount val="8"/>
                <c:pt idx="0">
                  <c:v>0.54617320834576633</c:v>
                </c:pt>
                <c:pt idx="2">
                  <c:v>5.7374576988508394</c:v>
                </c:pt>
                <c:pt idx="3">
                  <c:v>4.8505939995131904</c:v>
                </c:pt>
                <c:pt idx="4">
                  <c:v>4.0338582672609666</c:v>
                </c:pt>
                <c:pt idx="5">
                  <c:v>3.3825555573842565</c:v>
                </c:pt>
                <c:pt idx="6">
                  <c:v>2.8008919045372904</c:v>
                </c:pt>
                <c:pt idx="7">
                  <c:v>2.0729578818825281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82752"/>
        <c:axId val="149901312"/>
      </c:scatterChart>
      <c:scatterChart>
        <c:scatterStyle val="lineMarker"/>
        <c:varyColors val="0"/>
        <c:ser>
          <c:idx val="6"/>
          <c:order val="4"/>
          <c:tx>
            <c:strRef>
              <c:f>'coli sum'!$M$2</c:f>
              <c:strCache>
                <c:ptCount val="1"/>
                <c:pt idx="0">
                  <c:v>low polymer feed</c:v>
                </c:pt>
              </c:strCache>
            </c:strRef>
          </c:tx>
          <c:spPr>
            <a:ln w="35285">
              <a:solidFill>
                <a:schemeClr val="tx1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Pt>
            <c:idx val="2"/>
            <c:bubble3D val="0"/>
            <c:spPr>
              <a:ln w="35285">
                <a:solidFill>
                  <a:srgbClr val="FFFFFF"/>
                </a:solidFill>
                <a:prstDash val="solid"/>
              </a:ln>
            </c:spPr>
          </c:dPt>
          <c:xVal>
            <c:numRef>
              <c:f>'coli sum'!$L$3:$L$6</c:f>
              <c:numCache>
                <c:formatCode>m/d/yyyy\ h:mm</c:formatCode>
                <c:ptCount val="4"/>
                <c:pt idx="0" formatCode="General">
                  <c:v>0</c:v>
                </c:pt>
                <c:pt idx="1">
                  <c:v>3.4375</c:v>
                </c:pt>
                <c:pt idx="2">
                  <c:v>3.9375</c:v>
                </c:pt>
                <c:pt idx="3" formatCode="0.00">
                  <c:v>9.9548611111167684</c:v>
                </c:pt>
              </c:numCache>
            </c:numRef>
          </c:xVal>
          <c:yVal>
            <c:numRef>
              <c:f>'coli sum'!$M$3:$M$6</c:f>
              <c:numCache>
                <c:formatCode>General</c:formatCode>
                <c:ptCount val="4"/>
                <c:pt idx="0">
                  <c:v>1.0000000000000007E-2</c:v>
                </c:pt>
                <c:pt idx="1">
                  <c:v>1.0000000000000007E-2</c:v>
                </c:pt>
                <c:pt idx="2">
                  <c:v>1.0000000000000007E-2</c:v>
                </c:pt>
                <c:pt idx="3">
                  <c:v>1.0000000000000007E-2</c:v>
                </c:pt>
              </c:numCache>
            </c:numRef>
          </c:yVal>
          <c:smooth val="0"/>
        </c:ser>
        <c:ser>
          <c:idx val="7"/>
          <c:order val="5"/>
          <c:tx>
            <c:strRef>
              <c:f>'coli sum'!$O$2</c:f>
              <c:strCache>
                <c:ptCount val="1"/>
                <c:pt idx="0">
                  <c:v>end polymer</c:v>
                </c:pt>
              </c:strCache>
            </c:strRef>
          </c:tx>
          <c:spPr>
            <a:ln w="35285">
              <a:solidFill>
                <a:schemeClr val="tx1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99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sum'!$N$3:$N$4</c:f>
              <c:numCache>
                <c:formatCode>0.00</c:formatCode>
                <c:ptCount val="2"/>
                <c:pt idx="0" formatCode="General">
                  <c:v>0</c:v>
                </c:pt>
                <c:pt idx="1">
                  <c:v>5.7291666666715155</c:v>
                </c:pt>
              </c:numCache>
            </c:numRef>
          </c:xVal>
          <c:yVal>
            <c:numRef>
              <c:f>'coli sum'!$O$3:$O$4</c:f>
              <c:numCache>
                <c:formatCode>General</c:formatCode>
                <c:ptCount val="2"/>
                <c:pt idx="0">
                  <c:v>3.0000000000000016E-2</c:v>
                </c:pt>
                <c:pt idx="1">
                  <c:v>3.0000000000000016E-2</c:v>
                </c:pt>
              </c:numCache>
            </c:numRef>
          </c:yVal>
          <c:smooth val="0"/>
        </c:ser>
        <c:ser>
          <c:idx val="1"/>
          <c:order val="6"/>
          <c:tx>
            <c:strRef>
              <c:f>'coli sum'!$Q$2</c:f>
              <c:strCache>
                <c:ptCount val="1"/>
                <c:pt idx="0">
                  <c:v>end polymer</c:v>
                </c:pt>
              </c:strCache>
            </c:strRef>
          </c:tx>
          <c:spPr>
            <a:ln w="35285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chemeClr val="hlink"/>
                </a:solidFill>
                <a:ln>
                  <a:solidFill>
                    <a:schemeClr val="tx1"/>
                  </a:solidFill>
                </a:ln>
              </c:spPr>
            </c:marker>
            <c:bubble3D val="0"/>
            <c:spPr>
              <a:ln w="35285">
                <a:solidFill>
                  <a:schemeClr val="tx1"/>
                </a:solidFill>
                <a:prstDash val="solid"/>
              </a:ln>
            </c:spPr>
          </c:dPt>
          <c:xVal>
            <c:numRef>
              <c:f>'coli sum'!$P$3:$P$4</c:f>
              <c:numCache>
                <c:formatCode>0.00</c:formatCode>
                <c:ptCount val="2"/>
                <c:pt idx="0">
                  <c:v>0.64583333333575865</c:v>
                </c:pt>
                <c:pt idx="1">
                  <c:v>1.91666666667153</c:v>
                </c:pt>
              </c:numCache>
            </c:numRef>
          </c:xVal>
          <c:yVal>
            <c:numRef>
              <c:f>'coli sum'!$Q$3:$Q$4</c:f>
              <c:numCache>
                <c:formatCode>General</c:formatCode>
                <c:ptCount val="2"/>
                <c:pt idx="0">
                  <c:v>5.0000000000000024E-2</c:v>
                </c:pt>
                <c:pt idx="1">
                  <c:v>5.0000000000000024E-2</c:v>
                </c:pt>
              </c:numCache>
            </c:numRef>
          </c:yVal>
          <c:smooth val="0"/>
        </c:ser>
        <c:ser>
          <c:idx val="2"/>
          <c:order val="7"/>
          <c:tx>
            <c:strRef>
              <c:f>'coli sum'!$S$2</c:f>
              <c:strCache>
                <c:ptCount val="1"/>
                <c:pt idx="0">
                  <c:v>end azide</c:v>
                </c:pt>
              </c:strCache>
            </c:strRef>
          </c:tx>
          <c:spPr>
            <a:ln w="11762">
              <a:solidFill>
                <a:srgbClr val="333333"/>
              </a:solidFill>
              <a:prstDash val="sysDash"/>
            </a:ln>
          </c:spPr>
          <c:marker>
            <c:symbol val="none"/>
          </c:marker>
          <c:xVal>
            <c:numRef>
              <c:f>'coli sum'!$R$3:$R$4</c:f>
              <c:numCache>
                <c:formatCode>0.0</c:formatCode>
                <c:ptCount val="2"/>
                <c:pt idx="0">
                  <c:v>3.5902777777810426</c:v>
                </c:pt>
                <c:pt idx="1">
                  <c:v>3.5902777777810426</c:v>
                </c:pt>
              </c:numCache>
            </c:numRef>
          </c:xVal>
          <c:yVal>
            <c:numRef>
              <c:f>'coli sum'!$S$3:$S$4</c:f>
              <c:numCache>
                <c:formatCode>General</c:formatCode>
                <c:ptCount val="2"/>
                <c:pt idx="0">
                  <c:v>-1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03232"/>
        <c:axId val="149904768"/>
      </c:scatterChart>
      <c:valAx>
        <c:axId val="149882752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 sz="111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time (days)</a:t>
                </a:r>
              </a:p>
            </c:rich>
          </c:tx>
          <c:layout>
            <c:manualLayout>
              <c:xMode val="edge"/>
              <c:yMode val="edge"/>
              <c:x val="0.33489096573209653"/>
              <c:y val="0.88449848024316124"/>
            </c:manualLayout>
          </c:layout>
          <c:overlay val="0"/>
          <c:spPr>
            <a:noFill/>
            <a:ln w="2352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94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01312"/>
        <c:crosses val="autoZero"/>
        <c:crossBetween val="midCat"/>
        <c:majorUnit val="2"/>
      </c:valAx>
      <c:valAx>
        <c:axId val="149901312"/>
        <c:scaling>
          <c:orientation val="minMax"/>
        </c:scaling>
        <c:delete val="0"/>
        <c:axPos val="l"/>
        <c:majorGridlines>
          <c:spPr>
            <a:ln w="2940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11" b="0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111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E. coli</a:t>
                </a:r>
                <a:r>
                  <a:rPr lang="en-US" sz="1111" b="0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remaining (pC*)</a:t>
                </a:r>
              </a:p>
            </c:rich>
          </c:tx>
          <c:layout>
            <c:manualLayout>
              <c:xMode val="edge"/>
              <c:yMode val="edge"/>
              <c:x val="1.4018691588785038E-2"/>
              <c:y val="0.19148936170213027"/>
            </c:manualLayout>
          </c:layout>
          <c:overlay val="0"/>
          <c:spPr>
            <a:noFill/>
            <a:ln w="23524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294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882752"/>
        <c:crossesAt val="-4"/>
        <c:crossBetween val="midCat"/>
      </c:valAx>
      <c:valAx>
        <c:axId val="14990323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149904768"/>
        <c:crosses val="autoZero"/>
        <c:crossBetween val="midCat"/>
      </c:valAx>
      <c:valAx>
        <c:axId val="149904768"/>
        <c:scaling>
          <c:orientation val="maxMin"/>
          <c:max val="0.7000000000000006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 w="2940">
            <a:solidFill>
              <a:schemeClr val="tx1"/>
            </a:solidFill>
            <a:prstDash val="solid"/>
          </a:ln>
        </c:spPr>
        <c:crossAx val="149903232"/>
        <c:crosses val="max"/>
        <c:crossBetween val="midCat"/>
      </c:valAx>
      <c:spPr>
        <a:noFill/>
        <a:ln w="11762">
          <a:solidFill>
            <a:srgbClr val="808080"/>
          </a:solidFill>
          <a:prstDash val="solid"/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71651090342679125"/>
          <c:y val="0.11246200607902737"/>
          <c:w val="0.21339563862928349"/>
          <c:h val="0.41337386018237654"/>
        </c:manualLayout>
      </c:layout>
      <c:overlay val="0"/>
      <c:spPr>
        <a:noFill/>
        <a:ln w="23524">
          <a:noFill/>
        </a:ln>
      </c:spPr>
      <c:txPr>
        <a:bodyPr/>
        <a:lstStyle/>
        <a:p>
          <a:pPr>
            <a:defRPr sz="1019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11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0.7275</cdr:x>
      <cdr:y>0.57675</cdr:y>
    </cdr:from>
    <cdr:to>
      <cdr:x>1</cdr:x>
      <cdr:y>0.94475</cdr:y>
    </cdr:to>
    <cdr:sp macro="" textlink="">
      <cdr:nvSpPr>
        <cdr:cNvPr id="40961" name="Rectangle 102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8076" y="2038105"/>
          <a:ext cx="1726049" cy="130042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0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2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Horizontal bars indicate when polymer feed was operational for each filter.</a:t>
          </a:r>
        </a:p>
        <a:p xmlns:a="http://schemas.openxmlformats.org/drawingml/2006/main">
          <a:pPr algn="l" rtl="0">
            <a:defRPr sz="1000"/>
          </a:pPr>
          <a:endParaRPr lang="en-US" sz="1200" b="0" i="0" u="none" strike="noStrike" baseline="0">
            <a:solidFill>
              <a:srgbClr val="000000"/>
            </a:solidFill>
            <a:latin typeface="Times New Roman"/>
            <a:cs typeface="Times New Roman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0.72875</cdr:x>
      <cdr:y>0.59475</cdr:y>
    </cdr:from>
    <cdr:to>
      <cdr:x>1</cdr:x>
      <cdr:y>0.95</cdr:y>
    </cdr:to>
    <cdr:sp macro="" textlink="">
      <cdr:nvSpPr>
        <cdr:cNvPr id="41985" name="Rectangle 102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56343" y="1863783"/>
          <a:ext cx="1658707" cy="111325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0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2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Horizontal bars indicate when polymer feed was operational for each filter.</a:t>
          </a:r>
        </a:p>
        <a:p xmlns:a="http://schemas.openxmlformats.org/drawingml/2006/main">
          <a:pPr algn="l" rtl="0">
            <a:defRPr sz="1000"/>
          </a:pPr>
          <a:endParaRPr lang="en-US" sz="1200" b="0" i="0" u="none" strike="noStrike" baseline="0">
            <a:solidFill>
              <a:srgbClr val="000000"/>
            </a:solidFill>
            <a:latin typeface="Times New Roman"/>
            <a:cs typeface="Times New Roman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" y="9120188"/>
            <a:ext cx="462012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r>
              <a:rPr lang="en-US" dirty="0" smtClean="0"/>
              <a:t>CEE 4540: Sustainable Municipal Drinking Water Treatment</a:t>
            </a:r>
          </a:p>
          <a:p>
            <a:r>
              <a:rPr lang="en-US" dirty="0" smtClean="0"/>
              <a:t>Monroe Weber-Shirk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6E9A0431-2C4E-40E7-A0E7-A26E21DB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F6B90027-AD36-416E-8B0F-CCCC7E8FF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157BD-1943-4806-A27F-D77697612FFF}" type="slidenum">
              <a:rPr lang="en-US"/>
              <a:pPr/>
              <a:t>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B3A42-F813-439F-B2ED-E9052073E189}" type="slidenum">
              <a:rPr lang="en-US"/>
              <a:pPr/>
              <a:t>10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E57EB-8EA7-415F-9999-09838B6B31D6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357B-94FC-4E24-9B03-9365434679DB}" type="slidenum">
              <a:rPr lang="en-US"/>
              <a:pPr/>
              <a:t>12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F3DDB-046E-481F-9F15-99D2D093686B}" type="slidenum">
              <a:rPr lang="en-US"/>
              <a:pPr/>
              <a:t>13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alum dose is below</a:t>
            </a:r>
            <a:r>
              <a:rPr lang="en-US" baseline="0" dirty="0" smtClean="0"/>
              <a:t> the solubility limit for aluminum. This needs to </a:t>
            </a:r>
            <a:r>
              <a:rPr lang="en-US" baseline="0" smtClean="0"/>
              <a:t>be verified!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C8DF9-3A24-43F7-B01C-4E468C6A6961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slow sand filters were sticky, they would be incredible.</a:t>
            </a:r>
            <a:r>
              <a:rPr lang="en-US" baseline="0" dirty="0" smtClean="0"/>
              <a:t> Poor attachment efficiency makes them very inefficient at clay removal.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74C15-CEDE-42A3-8A0C-A9DFE9643B08}" type="slidenum">
              <a:rPr lang="en-US"/>
              <a:pPr/>
              <a:t>15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B94AD-EF26-4C64-A1A9-067F32B17153}" type="slidenum">
              <a:rPr lang="en-US"/>
              <a:pPr/>
              <a:t>16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0D144-F1D3-4E83-B7B9-AB5260F39B0C}" type="slidenum">
              <a:rPr lang="en-US"/>
              <a:pPr/>
              <a:t>17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B29B9-0590-44F1-A46A-B8EFB027B933}" type="slidenum">
              <a:rPr lang="en-US"/>
              <a:pPr/>
              <a:t>18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86AC3-5D8B-44A0-8E29-3C85361E25DA}" type="slidenum">
              <a:rPr lang="en-US"/>
              <a:pPr/>
              <a:t>19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77013"/>
            <a:ext cx="1352550" cy="2841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A34B8-6819-4C9B-8BC9-375215EC903B}" type="slidenum">
              <a:rPr lang="en-US"/>
              <a:pPr/>
              <a:t>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E129B-DC88-4298-8632-66B9EB38EE2C}" type="slidenum">
              <a:rPr lang="en-US"/>
              <a:pPr/>
              <a:t>20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77013"/>
            <a:ext cx="1352550" cy="2841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57820-6173-4CFB-9105-DA52473968CF}" type="slidenum">
              <a:rPr lang="en-US"/>
              <a:pPr/>
              <a:t>21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7585F-2C78-4EC6-952F-AC16CC416E4D}" type="slidenum">
              <a:rPr lang="en-US"/>
              <a:pPr/>
              <a:t>22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http://www.iwaponline.com/wst/05403/0001/054030001.pdf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B3918-DCE1-43AB-B60A-0800191010C0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3C779-686E-4E05-946A-4EAA870CB50A}" type="slidenum">
              <a:rPr lang="en-US"/>
              <a:pPr/>
              <a:t>24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operation, flow conditions and microbial reductions of an intermittently operated, household-scale slow sand filter </a:t>
            </a:r>
            <a:endParaRPr lang="en-US" dirty="0"/>
          </a:p>
          <a:p>
            <a:r>
              <a:rPr lang="en-US" b="1" dirty="0"/>
              <a:t>M.A. Elliott*, C.E. </a:t>
            </a:r>
            <a:r>
              <a:rPr lang="en-US" b="1" dirty="0" err="1"/>
              <a:t>Stauber</a:t>
            </a:r>
            <a:r>
              <a:rPr lang="en-US" b="1" dirty="0"/>
              <a:t>, F. </a:t>
            </a:r>
            <a:r>
              <a:rPr lang="en-US" b="1" dirty="0" err="1"/>
              <a:t>Koksal</a:t>
            </a:r>
            <a:r>
              <a:rPr lang="en-US" b="1" dirty="0"/>
              <a:t>, K.R. Liang, D.K. </a:t>
            </a:r>
            <a:r>
              <a:rPr lang="en-US" b="1" dirty="0" err="1"/>
              <a:t>Huslage</a:t>
            </a:r>
            <a:r>
              <a:rPr lang="en-US" b="1" dirty="0"/>
              <a:t>, F.A. </a:t>
            </a:r>
            <a:r>
              <a:rPr lang="en-US" b="1" dirty="0" err="1"/>
              <a:t>DiGiano</a:t>
            </a:r>
            <a:r>
              <a:rPr lang="en-US" b="1" dirty="0"/>
              <a:t>, M.D. </a:t>
            </a:r>
            <a:r>
              <a:rPr lang="en-US" b="1" dirty="0" err="1"/>
              <a:t>Sobsey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/>
              <a:t>*University of North Carolina, CB 7431, Chapel Hill, NC, 27514, USA. </a:t>
            </a:r>
          </a:p>
          <a:p>
            <a:endParaRPr lang="en-US" dirty="0"/>
          </a:p>
          <a:p>
            <a:r>
              <a:rPr lang="en-US" dirty="0"/>
              <a:t>Long ripening period</a:t>
            </a:r>
          </a:p>
          <a:p>
            <a:r>
              <a:rPr lang="en-US" dirty="0"/>
              <a:t>After pore volume is flushed has poor performance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DE1AF-861A-4937-A896-CC6A63F47E5E}" type="slidenum">
              <a:rPr lang="en-US"/>
              <a:pPr/>
              <a:t>25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 courtesy</a:t>
            </a:r>
            <a:r>
              <a:rPr lang="en-US" baseline="0" dirty="0" smtClean="0"/>
              <a:t> of Sarah Long taken In La </a:t>
            </a:r>
            <a:r>
              <a:rPr lang="en-US" baseline="0" dirty="0" err="1" smtClean="0"/>
              <a:t>Mosquitia</a:t>
            </a:r>
            <a:r>
              <a:rPr lang="en-US" baseline="0" dirty="0" smtClean="0"/>
              <a:t>, Honduras in October of 2010.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E36C-C7D2-4C11-8489-1CF0185E12F8}" type="slidenum">
              <a:rPr lang="en-US"/>
              <a:pPr/>
              <a:t>27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60355-A258-4846-8821-01E087D57439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http://www.lenntech.com/cartridgefilter-bagfilter.htm</a:t>
            </a:r>
          </a:p>
          <a:p>
            <a:r>
              <a:rPr lang="en-US" dirty="0"/>
              <a:t>http://www.nesc.wvu.edu/ndwc/pdf/OT/TB/OT_TB_su01.pdf on DE filters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5E679-E79D-4DA9-95CC-AB0A63A11F54}" type="slidenum">
              <a:rPr lang="en-US"/>
              <a:pPr/>
              <a:t>29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F437E-4882-4BE4-9BBB-AD31EB0454A2}" type="slidenum">
              <a:rPr lang="en-US"/>
              <a:pPr/>
              <a:t>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Enhanced Particle Capture through Aluminum Hydroxide Addition to Pores in Sand Media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Authors: Po-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Hsun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Lin, Leonard W. Lion, and Monroe L. Weber-Shirk*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Enhanced Particle Capture through Aluminum Hydroxide Addition to Pores in Sand Media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Authors: Po-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Hsun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Lin, Leonard W. Lion, and Monroe L. Weber-Shirk*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8.73 in Water Quality</a:t>
            </a:r>
            <a:r>
              <a:rPr lang="en-US" baseline="0" dirty="0" smtClean="0"/>
              <a:t> and Treatment: A Handbook of Community Water Supplies. Fifth edition.</a:t>
            </a:r>
          </a:p>
          <a:p>
            <a:r>
              <a:rPr lang="en-US" baseline="0" dirty="0" smtClean="0"/>
              <a:t>Photo is of abandoned filters at El </a:t>
            </a:r>
            <a:r>
              <a:rPr lang="en-US" baseline="0" dirty="0" err="1" smtClean="0"/>
              <a:t>Cambray</a:t>
            </a:r>
            <a:r>
              <a:rPr lang="en-US" baseline="0" dirty="0" smtClean="0"/>
              <a:t> water treatment plant in Guatemala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25A4B-ECFC-431F-94D9-EA9AAFCF198B}" type="slidenum">
              <a:rPr lang="en-US"/>
              <a:pPr/>
              <a:t>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Iwasaki, T. (1937). "Some Notes on Sand Filtration." </a:t>
            </a:r>
            <a:r>
              <a:rPr lang="en-US" u="sng"/>
              <a:t>Journal American Water Works Association</a:t>
            </a:r>
            <a:r>
              <a:rPr lang="en-US"/>
              <a:t> </a:t>
            </a:r>
            <a:r>
              <a:rPr lang="en-US" b="1"/>
              <a:t>29</a:t>
            </a:r>
            <a:r>
              <a:rPr lang="en-US"/>
              <a:t>: 1591.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2A10-7336-4307-A761-4C7219B02F06}" type="slidenum">
              <a:rPr lang="en-US"/>
              <a:pPr/>
              <a:t>5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F9E53-E229-4219-BCAF-8F904FF1E842}" type="slidenum">
              <a:rPr lang="en-US"/>
              <a:pPr/>
              <a:t>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76F6-683F-429C-BCAD-B591C37BD8F6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Yao, K.-M., M. T. Habibian, et al. (1971). "Water and Waste Water Filtration: Concepts and Applications." </a:t>
            </a:r>
            <a:r>
              <a:rPr lang="en-US" u="sng"/>
              <a:t>Environmental Science and Technology</a:t>
            </a:r>
            <a:r>
              <a:rPr lang="en-US"/>
              <a:t> </a:t>
            </a:r>
            <a:r>
              <a:rPr lang="en-US" b="1"/>
              <a:t>5</a:t>
            </a:r>
            <a:r>
              <a:rPr lang="en-US"/>
              <a:t>(11): 1105.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EF3A1-31AD-4638-875D-A7BBE0C960E0}" type="slidenum">
              <a:rPr lang="en-US"/>
              <a:pPr/>
              <a:t>8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088D1-0F11-4D39-AF7D-A6E2AC330D41}" type="slidenum">
              <a:rPr lang="en-US"/>
              <a:pPr/>
              <a:t>9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6DCD3FC-9B2D-40E7-8769-F1716260C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46E8-4335-45A0-82AF-7473F25C1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DD9C3-50C9-4DA3-9206-6CC8C708B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B0678-6247-4395-BEF1-D1B1B1D2F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F59EA-8461-40A6-B8F4-26C8CC6A5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6AE8C-0458-4CA7-BB34-F68D22880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7632-A360-4D36-9B7C-B5A1967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7F85CF-43D1-426F-8E04-9019FBAC5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165A093-3008-48F0-87E8-D7DCDEB27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chart" Target="../charts/chart1.xml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jpeg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jpeg"/><Relationship Id="rId5" Type="http://schemas.openxmlformats.org/officeDocument/2006/relationships/chart" Target="../charts/chart2.xml"/><Relationship Id="rId10" Type="http://schemas.openxmlformats.org/officeDocument/2006/relationships/image" Target="../media/image26.jpeg"/><Relationship Id="rId4" Type="http://schemas.openxmlformats.org/officeDocument/2006/relationships/image" Target="../media/image36.png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0.jpe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jpeg"/><Relationship Id="rId7" Type="http://schemas.openxmlformats.org/officeDocument/2006/relationships/image" Target="../media/image48.jpe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jpeg"/><Relationship Id="rId11" Type="http://schemas.openxmlformats.org/officeDocument/2006/relationships/image" Target="../media/image52.png"/><Relationship Id="rId5" Type="http://schemas.openxmlformats.org/officeDocument/2006/relationships/image" Target="../media/image46.jpeg"/><Relationship Id="rId10" Type="http://schemas.openxmlformats.org/officeDocument/2006/relationships/image" Target="../media/image51.png"/><Relationship Id="rId4" Type="http://schemas.openxmlformats.org/officeDocument/2006/relationships/image" Target="../media/image27.jpeg"/><Relationship Id="rId9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2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jpeg"/><Relationship Id="rId11" Type="http://schemas.openxmlformats.org/officeDocument/2006/relationships/image" Target="../media/image56.emf"/><Relationship Id="rId5" Type="http://schemas.openxmlformats.org/officeDocument/2006/relationships/image" Target="../media/image47.jpeg"/><Relationship Id="rId10" Type="http://schemas.openxmlformats.org/officeDocument/2006/relationships/image" Target="../media/image55.png"/><Relationship Id="rId4" Type="http://schemas.openxmlformats.org/officeDocument/2006/relationships/image" Target="../media/image27.jpeg"/><Relationship Id="rId9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Points</a:t>
            </a:r>
          </a:p>
        </p:txBody>
      </p:sp>
      <p:pic>
        <p:nvPicPr>
          <p:cNvPr id="59396" name="Picture 4" descr="jan 1991 1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4850" y="1620838"/>
            <a:ext cx="7691438" cy="52371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68497" cy="1143000"/>
          </a:xfrm>
        </p:spPr>
        <p:txBody>
          <a:bodyPr/>
          <a:lstStyle/>
          <a:p>
            <a:r>
              <a:rPr lang="en-US" sz="4000" dirty="0"/>
              <a:t>Slow Sand Filtration Mechanisms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59488" cy="4475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Protozoan predators (only effective for bacteria removal, not virus or protozoan removal)</a:t>
            </a:r>
          </a:p>
          <a:p>
            <a:pPr>
              <a:lnSpc>
                <a:spcPct val="90000"/>
              </a:lnSpc>
            </a:pPr>
            <a:r>
              <a:rPr lang="en-US"/>
              <a:t>Aluminum (natural sticky coatings)</a:t>
            </a:r>
          </a:p>
          <a:p>
            <a:pPr>
              <a:lnSpc>
                <a:spcPct val="90000"/>
              </a:lnSpc>
            </a:pPr>
            <a:r>
              <a:rPr lang="en-US"/>
              <a:t>Attachment to previously removed particles</a:t>
            </a:r>
          </a:p>
          <a:p>
            <a:pPr>
              <a:lnSpc>
                <a:spcPct val="90000"/>
              </a:lnSpc>
            </a:pPr>
            <a:r>
              <a:rPr lang="en-US"/>
              <a:t>No evidence of removal by biofilms</a:t>
            </a:r>
          </a:p>
        </p:txBody>
      </p:sp>
      <p:pic>
        <p:nvPicPr>
          <p:cNvPr id="224308" name="Picture 52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471863"/>
            <a:ext cx="2382838" cy="2414587"/>
          </a:xfrm>
          <a:prstGeom prst="rect">
            <a:avLst/>
          </a:prstGeom>
          <a:noFill/>
        </p:spPr>
      </p:pic>
      <p:pic>
        <p:nvPicPr>
          <p:cNvPr id="224357" name="Picture 1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86675" y="4787900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58" name="Picture 10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6938962" y="4502151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59" name="Picture 10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7048500" y="3963988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0" name="Picture 10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0800000">
            <a:off x="7543800" y="3605213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1" name="Picture 10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-5400000">
            <a:off x="7999412" y="4129088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2" name="Picture 10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-5400000">
            <a:off x="8099425" y="4473576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3" name="Picture 107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97625" y="3470275"/>
            <a:ext cx="2382838" cy="2414588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63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7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3"/>
          <p:cNvGrpSpPr/>
          <p:nvPr/>
        </p:nvGrpSpPr>
        <p:grpSpPr>
          <a:xfrm>
            <a:off x="7415213" y="1917290"/>
            <a:ext cx="379412" cy="1121185"/>
            <a:chOff x="7415213" y="1917290"/>
            <a:chExt cx="379412" cy="1121185"/>
          </a:xfrm>
        </p:grpSpPr>
        <p:sp>
          <p:nvSpPr>
            <p:cNvPr id="224261" name="Oval 5"/>
            <p:cNvSpPr>
              <a:spLocks noChangeArrowheads="1"/>
            </p:cNvSpPr>
            <p:nvPr/>
          </p:nvSpPr>
          <p:spPr bwMode="auto">
            <a:xfrm>
              <a:off x="7415213" y="2441820"/>
              <a:ext cx="355776" cy="3555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3" name="Freeform 7"/>
            <p:cNvSpPr>
              <a:spLocks/>
            </p:cNvSpPr>
            <p:nvPr/>
          </p:nvSpPr>
          <p:spPr bwMode="auto">
            <a:xfrm>
              <a:off x="7612590" y="2413230"/>
              <a:ext cx="182035" cy="25275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0" y="56"/>
                </a:cxn>
                <a:cxn ang="0">
                  <a:pos x="4" y="52"/>
                </a:cxn>
                <a:cxn ang="0">
                  <a:pos x="5" y="46"/>
                </a:cxn>
                <a:cxn ang="0">
                  <a:pos x="11" y="42"/>
                </a:cxn>
                <a:cxn ang="0">
                  <a:pos x="17" y="38"/>
                </a:cxn>
                <a:cxn ang="0">
                  <a:pos x="23" y="35"/>
                </a:cxn>
                <a:cxn ang="0">
                  <a:pos x="30" y="31"/>
                </a:cxn>
                <a:cxn ang="0">
                  <a:pos x="40" y="27"/>
                </a:cxn>
                <a:cxn ang="0">
                  <a:pos x="49" y="25"/>
                </a:cxn>
                <a:cxn ang="0">
                  <a:pos x="59" y="21"/>
                </a:cxn>
                <a:cxn ang="0">
                  <a:pos x="70" y="19"/>
                </a:cxn>
                <a:cxn ang="0">
                  <a:pos x="82" y="17"/>
                </a:cxn>
                <a:cxn ang="0">
                  <a:pos x="93" y="14"/>
                </a:cxn>
                <a:cxn ang="0">
                  <a:pos x="107" y="12"/>
                </a:cxn>
                <a:cxn ang="0">
                  <a:pos x="120" y="10"/>
                </a:cxn>
                <a:cxn ang="0">
                  <a:pos x="133" y="10"/>
                </a:cxn>
                <a:cxn ang="0">
                  <a:pos x="147" y="8"/>
                </a:cxn>
                <a:cxn ang="0">
                  <a:pos x="162" y="6"/>
                </a:cxn>
                <a:cxn ang="0">
                  <a:pos x="176" y="6"/>
                </a:cxn>
                <a:cxn ang="0">
                  <a:pos x="191" y="4"/>
                </a:cxn>
                <a:cxn ang="0">
                  <a:pos x="206" y="4"/>
                </a:cxn>
                <a:cxn ang="0">
                  <a:pos x="221" y="2"/>
                </a:cxn>
                <a:cxn ang="0">
                  <a:pos x="237" y="2"/>
                </a:cxn>
                <a:cxn ang="0">
                  <a:pos x="250" y="2"/>
                </a:cxn>
                <a:cxn ang="0">
                  <a:pos x="265" y="2"/>
                </a:cxn>
                <a:cxn ang="0">
                  <a:pos x="281" y="2"/>
                </a:cxn>
                <a:cxn ang="0">
                  <a:pos x="296" y="2"/>
                </a:cxn>
                <a:cxn ang="0">
                  <a:pos x="309" y="2"/>
                </a:cxn>
                <a:cxn ang="0">
                  <a:pos x="325" y="0"/>
                </a:cxn>
                <a:cxn ang="0">
                  <a:pos x="338" y="2"/>
                </a:cxn>
                <a:cxn ang="0">
                  <a:pos x="351" y="2"/>
                </a:cxn>
                <a:cxn ang="0">
                  <a:pos x="363" y="2"/>
                </a:cxn>
                <a:cxn ang="0">
                  <a:pos x="374" y="2"/>
                </a:cxn>
                <a:cxn ang="0">
                  <a:pos x="386" y="2"/>
                </a:cxn>
                <a:cxn ang="0">
                  <a:pos x="397" y="2"/>
                </a:cxn>
                <a:cxn ang="0">
                  <a:pos x="407" y="2"/>
                </a:cxn>
                <a:cxn ang="0">
                  <a:pos x="416" y="2"/>
                </a:cxn>
                <a:cxn ang="0">
                  <a:pos x="426" y="2"/>
                </a:cxn>
                <a:cxn ang="0">
                  <a:pos x="434" y="2"/>
                </a:cxn>
                <a:cxn ang="0">
                  <a:pos x="439" y="2"/>
                </a:cxn>
              </a:cxnLst>
              <a:rect l="0" t="0" r="r" b="b"/>
              <a:pathLst>
                <a:path w="439" h="61">
                  <a:moveTo>
                    <a:pt x="0" y="61"/>
                  </a:moveTo>
                  <a:lnTo>
                    <a:pt x="0" y="56"/>
                  </a:lnTo>
                  <a:lnTo>
                    <a:pt x="4" y="52"/>
                  </a:lnTo>
                  <a:lnTo>
                    <a:pt x="5" y="46"/>
                  </a:lnTo>
                  <a:lnTo>
                    <a:pt x="11" y="42"/>
                  </a:lnTo>
                  <a:lnTo>
                    <a:pt x="17" y="38"/>
                  </a:lnTo>
                  <a:lnTo>
                    <a:pt x="23" y="35"/>
                  </a:lnTo>
                  <a:lnTo>
                    <a:pt x="30" y="31"/>
                  </a:lnTo>
                  <a:lnTo>
                    <a:pt x="40" y="27"/>
                  </a:lnTo>
                  <a:lnTo>
                    <a:pt x="49" y="25"/>
                  </a:lnTo>
                  <a:lnTo>
                    <a:pt x="59" y="21"/>
                  </a:lnTo>
                  <a:lnTo>
                    <a:pt x="70" y="19"/>
                  </a:lnTo>
                  <a:lnTo>
                    <a:pt x="82" y="17"/>
                  </a:lnTo>
                  <a:lnTo>
                    <a:pt x="93" y="14"/>
                  </a:lnTo>
                  <a:lnTo>
                    <a:pt x="107" y="12"/>
                  </a:lnTo>
                  <a:lnTo>
                    <a:pt x="120" y="10"/>
                  </a:lnTo>
                  <a:lnTo>
                    <a:pt x="133" y="10"/>
                  </a:lnTo>
                  <a:lnTo>
                    <a:pt x="147" y="8"/>
                  </a:lnTo>
                  <a:lnTo>
                    <a:pt x="162" y="6"/>
                  </a:lnTo>
                  <a:lnTo>
                    <a:pt x="176" y="6"/>
                  </a:lnTo>
                  <a:lnTo>
                    <a:pt x="191" y="4"/>
                  </a:lnTo>
                  <a:lnTo>
                    <a:pt x="206" y="4"/>
                  </a:lnTo>
                  <a:lnTo>
                    <a:pt x="221" y="2"/>
                  </a:lnTo>
                  <a:lnTo>
                    <a:pt x="237" y="2"/>
                  </a:lnTo>
                  <a:lnTo>
                    <a:pt x="250" y="2"/>
                  </a:lnTo>
                  <a:lnTo>
                    <a:pt x="265" y="2"/>
                  </a:lnTo>
                  <a:lnTo>
                    <a:pt x="281" y="2"/>
                  </a:lnTo>
                  <a:lnTo>
                    <a:pt x="296" y="2"/>
                  </a:lnTo>
                  <a:lnTo>
                    <a:pt x="309" y="2"/>
                  </a:lnTo>
                  <a:lnTo>
                    <a:pt x="325" y="0"/>
                  </a:lnTo>
                  <a:lnTo>
                    <a:pt x="338" y="2"/>
                  </a:lnTo>
                  <a:lnTo>
                    <a:pt x="351" y="2"/>
                  </a:lnTo>
                  <a:lnTo>
                    <a:pt x="363" y="2"/>
                  </a:lnTo>
                  <a:lnTo>
                    <a:pt x="374" y="2"/>
                  </a:lnTo>
                  <a:lnTo>
                    <a:pt x="386" y="2"/>
                  </a:lnTo>
                  <a:lnTo>
                    <a:pt x="397" y="2"/>
                  </a:lnTo>
                  <a:lnTo>
                    <a:pt x="407" y="2"/>
                  </a:lnTo>
                  <a:lnTo>
                    <a:pt x="416" y="2"/>
                  </a:lnTo>
                  <a:lnTo>
                    <a:pt x="426" y="2"/>
                  </a:lnTo>
                  <a:lnTo>
                    <a:pt x="434" y="2"/>
                  </a:lnTo>
                  <a:lnTo>
                    <a:pt x="439" y="2"/>
                  </a:lnTo>
                </a:path>
              </a:pathLst>
            </a:custGeom>
            <a:noFill/>
            <a:ln w="238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4" name="Oval 8"/>
            <p:cNvSpPr>
              <a:spLocks noChangeArrowheads="1"/>
            </p:cNvSpPr>
            <p:nvPr/>
          </p:nvSpPr>
          <p:spPr bwMode="auto">
            <a:xfrm>
              <a:off x="7484046" y="2686697"/>
              <a:ext cx="64272" cy="662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5" name="Oval 9"/>
            <p:cNvSpPr>
              <a:spLocks noChangeArrowheads="1"/>
            </p:cNvSpPr>
            <p:nvPr/>
          </p:nvSpPr>
          <p:spPr bwMode="auto">
            <a:xfrm>
              <a:off x="7592687" y="2687940"/>
              <a:ext cx="59296" cy="617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6" name="Freeform 10"/>
            <p:cNvSpPr>
              <a:spLocks/>
            </p:cNvSpPr>
            <p:nvPr/>
          </p:nvSpPr>
          <p:spPr bwMode="auto">
            <a:xfrm>
              <a:off x="7525927" y="2803542"/>
              <a:ext cx="72980" cy="234933"/>
            </a:xfrm>
            <a:custGeom>
              <a:avLst/>
              <a:gdLst/>
              <a:ahLst/>
              <a:cxnLst>
                <a:cxn ang="0">
                  <a:pos x="174" y="15"/>
                </a:cxn>
                <a:cxn ang="0">
                  <a:pos x="176" y="42"/>
                </a:cxn>
                <a:cxn ang="0">
                  <a:pos x="174" y="65"/>
                </a:cxn>
                <a:cxn ang="0">
                  <a:pos x="172" y="84"/>
                </a:cxn>
                <a:cxn ang="0">
                  <a:pos x="169" y="101"/>
                </a:cxn>
                <a:cxn ang="0">
                  <a:pos x="165" y="117"/>
                </a:cxn>
                <a:cxn ang="0">
                  <a:pos x="159" y="128"/>
                </a:cxn>
                <a:cxn ang="0">
                  <a:pos x="153" y="138"/>
                </a:cxn>
                <a:cxn ang="0">
                  <a:pos x="148" y="147"/>
                </a:cxn>
                <a:cxn ang="0">
                  <a:pos x="140" y="157"/>
                </a:cxn>
                <a:cxn ang="0">
                  <a:pos x="134" y="164"/>
                </a:cxn>
                <a:cxn ang="0">
                  <a:pos x="127" y="172"/>
                </a:cxn>
                <a:cxn ang="0">
                  <a:pos x="121" y="180"/>
                </a:cxn>
                <a:cxn ang="0">
                  <a:pos x="113" y="189"/>
                </a:cxn>
                <a:cxn ang="0">
                  <a:pos x="107" y="201"/>
                </a:cxn>
                <a:cxn ang="0">
                  <a:pos x="104" y="214"/>
                </a:cxn>
                <a:cxn ang="0">
                  <a:pos x="98" y="227"/>
                </a:cxn>
                <a:cxn ang="0">
                  <a:pos x="94" y="247"/>
                </a:cxn>
                <a:cxn ang="0">
                  <a:pos x="92" y="266"/>
                </a:cxn>
                <a:cxn ang="0">
                  <a:pos x="90" y="290"/>
                </a:cxn>
                <a:cxn ang="0">
                  <a:pos x="90" y="304"/>
                </a:cxn>
                <a:cxn ang="0">
                  <a:pos x="90" y="331"/>
                </a:cxn>
                <a:cxn ang="0">
                  <a:pos x="88" y="355"/>
                </a:cxn>
                <a:cxn ang="0">
                  <a:pos x="84" y="378"/>
                </a:cxn>
                <a:cxn ang="0">
                  <a:pos x="81" y="401"/>
                </a:cxn>
                <a:cxn ang="0">
                  <a:pos x="77" y="420"/>
                </a:cxn>
                <a:cxn ang="0">
                  <a:pos x="71" y="439"/>
                </a:cxn>
                <a:cxn ang="0">
                  <a:pos x="65" y="455"/>
                </a:cxn>
                <a:cxn ang="0">
                  <a:pos x="58" y="470"/>
                </a:cxn>
                <a:cxn ang="0">
                  <a:pos x="52" y="485"/>
                </a:cxn>
                <a:cxn ang="0">
                  <a:pos x="46" y="497"/>
                </a:cxn>
                <a:cxn ang="0">
                  <a:pos x="39" y="508"/>
                </a:cxn>
                <a:cxn ang="0">
                  <a:pos x="33" y="518"/>
                </a:cxn>
                <a:cxn ang="0">
                  <a:pos x="25" y="527"/>
                </a:cxn>
                <a:cxn ang="0">
                  <a:pos x="20" y="535"/>
                </a:cxn>
                <a:cxn ang="0">
                  <a:pos x="14" y="543"/>
                </a:cxn>
                <a:cxn ang="0">
                  <a:pos x="10" y="548"/>
                </a:cxn>
                <a:cxn ang="0">
                  <a:pos x="6" y="554"/>
                </a:cxn>
                <a:cxn ang="0">
                  <a:pos x="2" y="560"/>
                </a:cxn>
                <a:cxn ang="0">
                  <a:pos x="0" y="564"/>
                </a:cxn>
                <a:cxn ang="0">
                  <a:pos x="0" y="567"/>
                </a:cxn>
              </a:cxnLst>
              <a:rect l="0" t="0" r="r" b="b"/>
              <a:pathLst>
                <a:path w="176" h="567">
                  <a:moveTo>
                    <a:pt x="174" y="0"/>
                  </a:moveTo>
                  <a:lnTo>
                    <a:pt x="174" y="15"/>
                  </a:lnTo>
                  <a:lnTo>
                    <a:pt x="176" y="29"/>
                  </a:lnTo>
                  <a:lnTo>
                    <a:pt x="176" y="42"/>
                  </a:lnTo>
                  <a:lnTo>
                    <a:pt x="174" y="54"/>
                  </a:lnTo>
                  <a:lnTo>
                    <a:pt x="174" y="65"/>
                  </a:lnTo>
                  <a:lnTo>
                    <a:pt x="174" y="75"/>
                  </a:lnTo>
                  <a:lnTo>
                    <a:pt x="172" y="84"/>
                  </a:lnTo>
                  <a:lnTo>
                    <a:pt x="170" y="94"/>
                  </a:lnTo>
                  <a:lnTo>
                    <a:pt x="169" y="101"/>
                  </a:lnTo>
                  <a:lnTo>
                    <a:pt x="167" y="109"/>
                  </a:lnTo>
                  <a:lnTo>
                    <a:pt x="165" y="117"/>
                  </a:lnTo>
                  <a:lnTo>
                    <a:pt x="163" y="122"/>
                  </a:lnTo>
                  <a:lnTo>
                    <a:pt x="159" y="128"/>
                  </a:lnTo>
                  <a:lnTo>
                    <a:pt x="157" y="134"/>
                  </a:lnTo>
                  <a:lnTo>
                    <a:pt x="153" y="138"/>
                  </a:lnTo>
                  <a:lnTo>
                    <a:pt x="151" y="143"/>
                  </a:lnTo>
                  <a:lnTo>
                    <a:pt x="148" y="147"/>
                  </a:lnTo>
                  <a:lnTo>
                    <a:pt x="144" y="151"/>
                  </a:lnTo>
                  <a:lnTo>
                    <a:pt x="140" y="157"/>
                  </a:lnTo>
                  <a:lnTo>
                    <a:pt x="138" y="161"/>
                  </a:lnTo>
                  <a:lnTo>
                    <a:pt x="134" y="164"/>
                  </a:lnTo>
                  <a:lnTo>
                    <a:pt x="130" y="168"/>
                  </a:lnTo>
                  <a:lnTo>
                    <a:pt x="127" y="172"/>
                  </a:lnTo>
                  <a:lnTo>
                    <a:pt x="123" y="176"/>
                  </a:lnTo>
                  <a:lnTo>
                    <a:pt x="121" y="180"/>
                  </a:lnTo>
                  <a:lnTo>
                    <a:pt x="117" y="185"/>
                  </a:lnTo>
                  <a:lnTo>
                    <a:pt x="113" y="189"/>
                  </a:lnTo>
                  <a:lnTo>
                    <a:pt x="111" y="195"/>
                  </a:lnTo>
                  <a:lnTo>
                    <a:pt x="107" y="201"/>
                  </a:lnTo>
                  <a:lnTo>
                    <a:pt x="106" y="206"/>
                  </a:lnTo>
                  <a:lnTo>
                    <a:pt x="104" y="214"/>
                  </a:lnTo>
                  <a:lnTo>
                    <a:pt x="100" y="220"/>
                  </a:lnTo>
                  <a:lnTo>
                    <a:pt x="98" y="227"/>
                  </a:lnTo>
                  <a:lnTo>
                    <a:pt x="96" y="237"/>
                  </a:lnTo>
                  <a:lnTo>
                    <a:pt x="94" y="247"/>
                  </a:lnTo>
                  <a:lnTo>
                    <a:pt x="92" y="256"/>
                  </a:lnTo>
                  <a:lnTo>
                    <a:pt x="92" y="266"/>
                  </a:lnTo>
                  <a:lnTo>
                    <a:pt x="90" y="277"/>
                  </a:lnTo>
                  <a:lnTo>
                    <a:pt x="90" y="290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90" y="317"/>
                  </a:lnTo>
                  <a:lnTo>
                    <a:pt x="90" y="331"/>
                  </a:lnTo>
                  <a:lnTo>
                    <a:pt x="88" y="344"/>
                  </a:lnTo>
                  <a:lnTo>
                    <a:pt x="88" y="355"/>
                  </a:lnTo>
                  <a:lnTo>
                    <a:pt x="86" y="369"/>
                  </a:lnTo>
                  <a:lnTo>
                    <a:pt x="84" y="378"/>
                  </a:lnTo>
                  <a:lnTo>
                    <a:pt x="83" y="390"/>
                  </a:lnTo>
                  <a:lnTo>
                    <a:pt x="81" y="401"/>
                  </a:lnTo>
                  <a:lnTo>
                    <a:pt x="79" y="411"/>
                  </a:lnTo>
                  <a:lnTo>
                    <a:pt x="77" y="420"/>
                  </a:lnTo>
                  <a:lnTo>
                    <a:pt x="73" y="430"/>
                  </a:lnTo>
                  <a:lnTo>
                    <a:pt x="71" y="439"/>
                  </a:lnTo>
                  <a:lnTo>
                    <a:pt x="67" y="447"/>
                  </a:lnTo>
                  <a:lnTo>
                    <a:pt x="65" y="455"/>
                  </a:lnTo>
                  <a:lnTo>
                    <a:pt x="62" y="464"/>
                  </a:lnTo>
                  <a:lnTo>
                    <a:pt x="58" y="470"/>
                  </a:lnTo>
                  <a:lnTo>
                    <a:pt x="56" y="478"/>
                  </a:lnTo>
                  <a:lnTo>
                    <a:pt x="52" y="485"/>
                  </a:lnTo>
                  <a:lnTo>
                    <a:pt x="48" y="491"/>
                  </a:lnTo>
                  <a:lnTo>
                    <a:pt x="46" y="497"/>
                  </a:lnTo>
                  <a:lnTo>
                    <a:pt x="42" y="503"/>
                  </a:lnTo>
                  <a:lnTo>
                    <a:pt x="39" y="508"/>
                  </a:lnTo>
                  <a:lnTo>
                    <a:pt x="35" y="514"/>
                  </a:lnTo>
                  <a:lnTo>
                    <a:pt x="33" y="518"/>
                  </a:lnTo>
                  <a:lnTo>
                    <a:pt x="29" y="524"/>
                  </a:lnTo>
                  <a:lnTo>
                    <a:pt x="25" y="527"/>
                  </a:lnTo>
                  <a:lnTo>
                    <a:pt x="23" y="531"/>
                  </a:lnTo>
                  <a:lnTo>
                    <a:pt x="20" y="535"/>
                  </a:lnTo>
                  <a:lnTo>
                    <a:pt x="18" y="539"/>
                  </a:lnTo>
                  <a:lnTo>
                    <a:pt x="14" y="543"/>
                  </a:lnTo>
                  <a:lnTo>
                    <a:pt x="12" y="546"/>
                  </a:lnTo>
                  <a:lnTo>
                    <a:pt x="10" y="548"/>
                  </a:lnTo>
                  <a:lnTo>
                    <a:pt x="8" y="552"/>
                  </a:lnTo>
                  <a:lnTo>
                    <a:pt x="6" y="554"/>
                  </a:lnTo>
                  <a:lnTo>
                    <a:pt x="4" y="558"/>
                  </a:lnTo>
                  <a:lnTo>
                    <a:pt x="2" y="560"/>
                  </a:lnTo>
                  <a:lnTo>
                    <a:pt x="2" y="562"/>
                  </a:lnTo>
                  <a:lnTo>
                    <a:pt x="0" y="564"/>
                  </a:lnTo>
                  <a:lnTo>
                    <a:pt x="0" y="566"/>
                  </a:lnTo>
                  <a:lnTo>
                    <a:pt x="0" y="567"/>
                  </a:lnTo>
                </a:path>
              </a:pathLst>
            </a:custGeom>
            <a:noFill/>
            <a:ln w="3810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33148" y="1917290"/>
              <a:ext cx="124543" cy="511278"/>
            </a:xfrm>
            <a:custGeom>
              <a:avLst/>
              <a:gdLst>
                <a:gd name="connsiteX0" fmla="*/ 67187 w 124543"/>
                <a:gd name="connsiteY0" fmla="*/ 511278 h 511278"/>
                <a:gd name="connsiteX1" fmla="*/ 8194 w 124543"/>
                <a:gd name="connsiteY1" fmla="*/ 324465 h 511278"/>
                <a:gd name="connsiteX2" fmla="*/ 116349 w 124543"/>
                <a:gd name="connsiteY2" fmla="*/ 137652 h 511278"/>
                <a:gd name="connsiteX3" fmla="*/ 57355 w 124543"/>
                <a:gd name="connsiteY3" fmla="*/ 0 h 51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43" h="511278">
                  <a:moveTo>
                    <a:pt x="67187" y="511278"/>
                  </a:moveTo>
                  <a:cubicBezTo>
                    <a:pt x="33593" y="449007"/>
                    <a:pt x="0" y="386736"/>
                    <a:pt x="8194" y="324465"/>
                  </a:cubicBezTo>
                  <a:cubicBezTo>
                    <a:pt x="16388" y="262194"/>
                    <a:pt x="108156" y="191730"/>
                    <a:pt x="116349" y="137652"/>
                  </a:cubicBezTo>
                  <a:cubicBezTo>
                    <a:pt x="124543" y="83575"/>
                    <a:pt x="90949" y="41787"/>
                    <a:pt x="57355" y="0"/>
                  </a:cubicBezTo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Performance of SSF Fed Cayuga Lake Water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460750" y="2144713"/>
            <a:ext cx="3130550" cy="2424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430588" y="4587875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3430588" y="443865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3430588" y="431323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3430588" y="420370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3430588" y="411003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3430588" y="4024313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3430588" y="3457575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3430588" y="3128963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3430588" y="2894013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3430588" y="2714625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3430588" y="256540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430588" y="243998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3430588" y="233045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3430588" y="223678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3430588" y="2151063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34607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4090988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 flipV="1">
            <a:off x="47180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V="1">
            <a:off x="5345113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59753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 flipV="1">
            <a:off x="660400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3387725" y="4584700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3387725" y="4021138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3387725" y="2147888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 flipV="1">
            <a:off x="345757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4087813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V="1">
            <a:off x="471487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V="1">
            <a:off x="5341938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5973763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V="1">
            <a:off x="660082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3463925" y="45847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3463925" y="2147888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V="1">
            <a:off x="3454400" y="2138363"/>
            <a:ext cx="0" cy="2449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3460750" y="4581525"/>
            <a:ext cx="313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6" name="Freeform 38"/>
          <p:cNvSpPr>
            <a:spLocks/>
          </p:cNvSpPr>
          <p:nvPr/>
        </p:nvSpPr>
        <p:spPr bwMode="auto">
          <a:xfrm>
            <a:off x="3506788" y="2393950"/>
            <a:ext cx="3113087" cy="2228850"/>
          </a:xfrm>
          <a:custGeom>
            <a:avLst/>
            <a:gdLst/>
            <a:ahLst/>
            <a:cxnLst>
              <a:cxn ang="0">
                <a:pos x="1960" y="1403"/>
              </a:cxn>
              <a:cxn ang="0">
                <a:pos x="1517" y="979"/>
              </a:cxn>
              <a:cxn ang="0">
                <a:pos x="1099" y="662"/>
              </a:cxn>
              <a:cxn ang="0">
                <a:pos x="752" y="311"/>
              </a:cxn>
              <a:cxn ang="0">
                <a:pos x="412" y="123"/>
              </a:cxn>
              <a:cxn ang="0">
                <a:pos x="0" y="0"/>
              </a:cxn>
            </a:cxnLst>
            <a:rect l="0" t="0" r="r" b="b"/>
            <a:pathLst>
              <a:path w="1961" h="1404">
                <a:moveTo>
                  <a:pt x="1960" y="1403"/>
                </a:moveTo>
                <a:lnTo>
                  <a:pt x="1517" y="979"/>
                </a:lnTo>
                <a:lnTo>
                  <a:pt x="1099" y="662"/>
                </a:lnTo>
                <a:lnTo>
                  <a:pt x="752" y="311"/>
                </a:lnTo>
                <a:lnTo>
                  <a:pt x="412" y="123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87" name="Rectangle 39"/>
          <p:cNvSpPr>
            <a:spLocks noChangeArrowheads="1"/>
          </p:cNvSpPr>
          <p:nvPr/>
        </p:nvSpPr>
        <p:spPr bwMode="auto">
          <a:xfrm>
            <a:off x="2868613" y="4395788"/>
            <a:ext cx="5810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0.05</a:t>
            </a:r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2944813" y="3805238"/>
            <a:ext cx="4667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0.1</a:t>
            </a:r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3148013" y="1958975"/>
            <a:ext cx="254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0"/>
              <a:t>1</a:t>
            </a:r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3316288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</a:t>
            </a:r>
          </a:p>
        </p:txBody>
      </p:sp>
      <p:sp>
        <p:nvSpPr>
          <p:cNvPr id="104491" name="Rectangle 43"/>
          <p:cNvSpPr>
            <a:spLocks noChangeArrowheads="1"/>
          </p:cNvSpPr>
          <p:nvPr/>
        </p:nvSpPr>
        <p:spPr bwMode="auto">
          <a:xfrm>
            <a:off x="3943350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1</a:t>
            </a:r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4570413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2</a:t>
            </a: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4493" name="Rectangle 45"/>
          <p:cNvSpPr>
            <a:spLocks noChangeArrowheads="1"/>
          </p:cNvSpPr>
          <p:nvPr/>
        </p:nvSpPr>
        <p:spPr bwMode="auto">
          <a:xfrm>
            <a:off x="5200650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3</a:t>
            </a:r>
          </a:p>
        </p:txBody>
      </p:sp>
      <p:sp>
        <p:nvSpPr>
          <p:cNvPr id="104494" name="Rectangle 46"/>
          <p:cNvSpPr>
            <a:spLocks noChangeArrowheads="1"/>
          </p:cNvSpPr>
          <p:nvPr/>
        </p:nvSpPr>
        <p:spPr bwMode="auto">
          <a:xfrm>
            <a:off x="5827713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4</a:t>
            </a:r>
          </a:p>
        </p:txBody>
      </p:sp>
      <p:sp>
        <p:nvSpPr>
          <p:cNvPr id="104495" name="Rectangle 47"/>
          <p:cNvSpPr>
            <a:spLocks noChangeArrowheads="1"/>
          </p:cNvSpPr>
          <p:nvPr/>
        </p:nvSpPr>
        <p:spPr bwMode="auto">
          <a:xfrm>
            <a:off x="6459538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5</a:t>
            </a:r>
          </a:p>
        </p:txBody>
      </p:sp>
      <p:sp>
        <p:nvSpPr>
          <p:cNvPr id="104496" name="Rectangle 48"/>
          <p:cNvSpPr>
            <a:spLocks noChangeArrowheads="1"/>
          </p:cNvSpPr>
          <p:nvPr/>
        </p:nvSpPr>
        <p:spPr bwMode="auto">
          <a:xfrm>
            <a:off x="4341813" y="4900613"/>
            <a:ext cx="12922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Time (days)</a:t>
            </a:r>
          </a:p>
        </p:txBody>
      </p:sp>
      <p:sp>
        <p:nvSpPr>
          <p:cNvPr id="104497" name="Rectangle 49"/>
          <p:cNvSpPr>
            <a:spLocks noChangeArrowheads="1"/>
          </p:cNvSpPr>
          <p:nvPr/>
        </p:nvSpPr>
        <p:spPr bwMode="auto">
          <a:xfrm rot="16200000">
            <a:off x="1155700" y="3044825"/>
            <a:ext cx="2784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0"/>
              <a:t>Fraction of influent </a:t>
            </a:r>
            <a:r>
              <a:rPr lang="en-US" sz="1800" b="0" i="1"/>
              <a:t>E. coli </a:t>
            </a:r>
            <a:r>
              <a:rPr lang="en-US" sz="1800" b="0"/>
              <a:t>remaining in the effluent</a:t>
            </a:r>
          </a:p>
        </p:txBody>
      </p:sp>
      <p:sp>
        <p:nvSpPr>
          <p:cNvPr id="104498" name="Text Box 50"/>
          <p:cNvSpPr txBox="1">
            <a:spLocks noChangeArrowheads="1"/>
          </p:cNvSpPr>
          <p:nvPr/>
        </p:nvSpPr>
        <p:spPr bwMode="auto">
          <a:xfrm>
            <a:off x="1311275" y="5364163"/>
            <a:ext cx="71755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/>
              <a:t>Filter performance doesn’t improve if the filter only receives distilled water</a:t>
            </a:r>
          </a:p>
        </p:txBody>
      </p:sp>
      <p:sp>
        <p:nvSpPr>
          <p:cNvPr id="104499" name="Text Box 51"/>
          <p:cNvSpPr txBox="1">
            <a:spLocks noChangeArrowheads="1"/>
          </p:cNvSpPr>
          <p:nvPr/>
        </p:nvSpPr>
        <p:spPr bwMode="auto">
          <a:xfrm>
            <a:off x="6080125" y="4911725"/>
            <a:ext cx="1638300" cy="3667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(Daily samples)</a:t>
            </a:r>
          </a:p>
        </p:txBody>
      </p:sp>
      <p:sp>
        <p:nvSpPr>
          <p:cNvPr id="104500" name="Rectangle 52"/>
          <p:cNvSpPr>
            <a:spLocks noChangeArrowheads="1"/>
          </p:cNvSpPr>
          <p:nvPr/>
        </p:nvSpPr>
        <p:spPr bwMode="auto">
          <a:xfrm>
            <a:off x="3478213" y="2328863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4102100" y="2509838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4697413" y="2862263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5249863" y="3400425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5888038" y="3867150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6526213" y="4505325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882961" y="2195257"/>
            <a:ext cx="887413" cy="895350"/>
            <a:chOff x="891" y="1553"/>
            <a:chExt cx="2743" cy="2767"/>
          </a:xfrm>
        </p:grpSpPr>
        <p:sp>
          <p:nvSpPr>
            <p:cNvPr id="6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7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 Removal by Size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62000" y="1658938"/>
            <a:ext cx="7391400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251075" y="1809750"/>
            <a:ext cx="5754688" cy="429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7" name="Freeform 5"/>
          <p:cNvSpPr>
            <a:spLocks/>
          </p:cNvSpPr>
          <p:nvPr/>
        </p:nvSpPr>
        <p:spPr bwMode="auto">
          <a:xfrm>
            <a:off x="7185025" y="4244975"/>
            <a:ext cx="1588" cy="995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18"/>
              </a:cxn>
              <a:cxn ang="0">
                <a:pos x="0" y="1319"/>
              </a:cxn>
            </a:cxnLst>
            <a:rect l="0" t="0" r="r" b="b"/>
            <a:pathLst>
              <a:path h="1319">
                <a:moveTo>
                  <a:pt x="0" y="0"/>
                </a:moveTo>
                <a:lnTo>
                  <a:pt x="0" y="1318"/>
                </a:lnTo>
                <a:lnTo>
                  <a:pt x="0" y="131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8" name="Freeform 6"/>
          <p:cNvSpPr>
            <a:spLocks/>
          </p:cNvSpPr>
          <p:nvPr/>
        </p:nvSpPr>
        <p:spPr bwMode="auto">
          <a:xfrm>
            <a:off x="7124700" y="42449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6832600" y="4605338"/>
            <a:ext cx="1588" cy="585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5"/>
              </a:cxn>
              <a:cxn ang="0">
                <a:pos x="0" y="776"/>
              </a:cxn>
            </a:cxnLst>
            <a:rect l="0" t="0" r="r" b="b"/>
            <a:pathLst>
              <a:path h="776">
                <a:moveTo>
                  <a:pt x="0" y="0"/>
                </a:moveTo>
                <a:lnTo>
                  <a:pt x="0" y="775"/>
                </a:lnTo>
                <a:lnTo>
                  <a:pt x="0" y="776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Freeform 8"/>
          <p:cNvSpPr>
            <a:spLocks/>
          </p:cNvSpPr>
          <p:nvPr/>
        </p:nvSpPr>
        <p:spPr bwMode="auto">
          <a:xfrm>
            <a:off x="6773863" y="46053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Freeform 9"/>
          <p:cNvSpPr>
            <a:spLocks/>
          </p:cNvSpPr>
          <p:nvPr/>
        </p:nvSpPr>
        <p:spPr bwMode="auto">
          <a:xfrm>
            <a:off x="6418263" y="5116513"/>
            <a:ext cx="1587" cy="487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0" y="646"/>
              </a:cxn>
            </a:cxnLst>
            <a:rect l="0" t="0" r="r" b="b"/>
            <a:pathLst>
              <a:path h="646">
                <a:moveTo>
                  <a:pt x="0" y="0"/>
                </a:moveTo>
                <a:lnTo>
                  <a:pt x="0" y="645"/>
                </a:lnTo>
                <a:lnTo>
                  <a:pt x="0" y="646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>
            <a:off x="6357938" y="51165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5908675" y="4722813"/>
            <a:ext cx="158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7"/>
              </a:cxn>
              <a:cxn ang="0">
                <a:pos x="0" y="238"/>
              </a:cxn>
            </a:cxnLst>
            <a:rect l="0" t="0" r="r" b="b"/>
            <a:pathLst>
              <a:path h="238">
                <a:moveTo>
                  <a:pt x="0" y="0"/>
                </a:moveTo>
                <a:lnTo>
                  <a:pt x="0" y="237"/>
                </a:lnTo>
                <a:lnTo>
                  <a:pt x="0" y="238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Freeform 12"/>
          <p:cNvSpPr>
            <a:spLocks/>
          </p:cNvSpPr>
          <p:nvPr/>
        </p:nvSpPr>
        <p:spPr bwMode="auto">
          <a:xfrm>
            <a:off x="5849938" y="47228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Freeform 13"/>
          <p:cNvSpPr>
            <a:spLocks/>
          </p:cNvSpPr>
          <p:nvPr/>
        </p:nvSpPr>
        <p:spPr bwMode="auto">
          <a:xfrm>
            <a:off x="5253038" y="4278313"/>
            <a:ext cx="1587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"/>
              </a:cxn>
              <a:cxn ang="0">
                <a:pos x="0" y="120"/>
              </a:cxn>
            </a:cxnLst>
            <a:rect l="0" t="0" r="r" b="b"/>
            <a:pathLst>
              <a:path h="120">
                <a:moveTo>
                  <a:pt x="0" y="0"/>
                </a:moveTo>
                <a:lnTo>
                  <a:pt x="0" y="119"/>
                </a:lnTo>
                <a:lnTo>
                  <a:pt x="0" y="12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5195888" y="42783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43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7" name="Freeform 15"/>
          <p:cNvSpPr>
            <a:spLocks/>
          </p:cNvSpPr>
          <p:nvPr/>
        </p:nvSpPr>
        <p:spPr bwMode="auto">
          <a:xfrm>
            <a:off x="4330700" y="3865563"/>
            <a:ext cx="1588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8"/>
              </a:cxn>
              <a:cxn ang="0">
                <a:pos x="0" y="179"/>
              </a:cxn>
            </a:cxnLst>
            <a:rect l="0" t="0" r="r" b="b"/>
            <a:pathLst>
              <a:path h="179">
                <a:moveTo>
                  <a:pt x="0" y="0"/>
                </a:moveTo>
                <a:lnTo>
                  <a:pt x="0" y="178"/>
                </a:lnTo>
                <a:lnTo>
                  <a:pt x="0" y="17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8" name="Freeform 16"/>
          <p:cNvSpPr>
            <a:spLocks/>
          </p:cNvSpPr>
          <p:nvPr/>
        </p:nvSpPr>
        <p:spPr bwMode="auto">
          <a:xfrm>
            <a:off x="4271963" y="386556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9" name="Freeform 17"/>
          <p:cNvSpPr>
            <a:spLocks/>
          </p:cNvSpPr>
          <p:nvPr/>
        </p:nvSpPr>
        <p:spPr bwMode="auto">
          <a:xfrm>
            <a:off x="4213225" y="3894138"/>
            <a:ext cx="1588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1"/>
              </a:cxn>
              <a:cxn ang="0">
                <a:pos x="0" y="172"/>
              </a:cxn>
            </a:cxnLst>
            <a:rect l="0" t="0" r="r" b="b"/>
            <a:pathLst>
              <a:path h="172">
                <a:moveTo>
                  <a:pt x="0" y="0"/>
                </a:moveTo>
                <a:lnTo>
                  <a:pt x="0" y="171"/>
                </a:lnTo>
                <a:lnTo>
                  <a:pt x="0" y="17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0" name="Freeform 18"/>
          <p:cNvSpPr>
            <a:spLocks/>
          </p:cNvSpPr>
          <p:nvPr/>
        </p:nvSpPr>
        <p:spPr bwMode="auto">
          <a:xfrm>
            <a:off x="4154488" y="38941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1" name="Freeform 19"/>
          <p:cNvSpPr>
            <a:spLocks/>
          </p:cNvSpPr>
          <p:nvPr/>
        </p:nvSpPr>
        <p:spPr bwMode="auto">
          <a:xfrm>
            <a:off x="4090988" y="3783013"/>
            <a:ext cx="1587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"/>
              </a:cxn>
              <a:cxn ang="0">
                <a:pos x="0" y="142"/>
              </a:cxn>
            </a:cxnLst>
            <a:rect l="0" t="0" r="r" b="b"/>
            <a:pathLst>
              <a:path h="142">
                <a:moveTo>
                  <a:pt x="0" y="0"/>
                </a:moveTo>
                <a:lnTo>
                  <a:pt x="0" y="141"/>
                </a:lnTo>
                <a:lnTo>
                  <a:pt x="0" y="14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2" name="Freeform 20"/>
          <p:cNvSpPr>
            <a:spLocks/>
          </p:cNvSpPr>
          <p:nvPr/>
        </p:nvSpPr>
        <p:spPr bwMode="auto">
          <a:xfrm>
            <a:off x="4032250" y="37830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Freeform 21"/>
          <p:cNvSpPr>
            <a:spLocks/>
          </p:cNvSpPr>
          <p:nvPr/>
        </p:nvSpPr>
        <p:spPr bwMode="auto">
          <a:xfrm>
            <a:off x="3960813" y="3641725"/>
            <a:ext cx="1587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"/>
              </a:cxn>
              <a:cxn ang="0">
                <a:pos x="0" y="115"/>
              </a:cxn>
            </a:cxnLst>
            <a:rect l="0" t="0" r="r" b="b"/>
            <a:pathLst>
              <a:path h="115">
                <a:moveTo>
                  <a:pt x="0" y="0"/>
                </a:moveTo>
                <a:lnTo>
                  <a:pt x="0" y="114"/>
                </a:lnTo>
                <a:lnTo>
                  <a:pt x="0" y="115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Freeform 22"/>
          <p:cNvSpPr>
            <a:spLocks/>
          </p:cNvSpPr>
          <p:nvPr/>
        </p:nvSpPr>
        <p:spPr bwMode="auto">
          <a:xfrm>
            <a:off x="3902075" y="36417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5" name="Freeform 23"/>
          <p:cNvSpPr>
            <a:spLocks/>
          </p:cNvSpPr>
          <p:nvPr/>
        </p:nvSpPr>
        <p:spPr bwMode="auto">
          <a:xfrm>
            <a:off x="3822700" y="3384550"/>
            <a:ext cx="1588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"/>
              </a:cxn>
              <a:cxn ang="0">
                <a:pos x="0" y="92"/>
              </a:cxn>
            </a:cxnLst>
            <a:rect l="0" t="0" r="r" b="b"/>
            <a:pathLst>
              <a:path h="92">
                <a:moveTo>
                  <a:pt x="0" y="0"/>
                </a:moveTo>
                <a:lnTo>
                  <a:pt x="0" y="91"/>
                </a:lnTo>
                <a:lnTo>
                  <a:pt x="0" y="9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6" name="Freeform 24"/>
          <p:cNvSpPr>
            <a:spLocks/>
          </p:cNvSpPr>
          <p:nvPr/>
        </p:nvSpPr>
        <p:spPr bwMode="auto">
          <a:xfrm>
            <a:off x="3763963" y="3384550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7" name="Freeform 25"/>
          <p:cNvSpPr>
            <a:spLocks/>
          </p:cNvSpPr>
          <p:nvPr/>
        </p:nvSpPr>
        <p:spPr bwMode="auto">
          <a:xfrm>
            <a:off x="3675063" y="3343275"/>
            <a:ext cx="1587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"/>
              </a:cxn>
              <a:cxn ang="0">
                <a:pos x="0" y="77"/>
              </a:cxn>
            </a:cxnLst>
            <a:rect l="0" t="0" r="r" b="b"/>
            <a:pathLst>
              <a:path h="77">
                <a:moveTo>
                  <a:pt x="0" y="0"/>
                </a:moveTo>
                <a:lnTo>
                  <a:pt x="0" y="76"/>
                </a:lnTo>
                <a:lnTo>
                  <a:pt x="0" y="77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8" name="Freeform 26"/>
          <p:cNvSpPr>
            <a:spLocks/>
          </p:cNvSpPr>
          <p:nvPr/>
        </p:nvSpPr>
        <p:spPr bwMode="auto">
          <a:xfrm>
            <a:off x="3616325" y="33432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Freeform 27"/>
          <p:cNvSpPr>
            <a:spLocks/>
          </p:cNvSpPr>
          <p:nvPr/>
        </p:nvSpPr>
        <p:spPr bwMode="auto">
          <a:xfrm>
            <a:off x="3517900" y="3200400"/>
            <a:ext cx="158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"/>
              </a:cxn>
              <a:cxn ang="0">
                <a:pos x="0" y="62"/>
              </a:cxn>
            </a:cxnLst>
            <a:rect l="0" t="0" r="r" b="b"/>
            <a:pathLst>
              <a:path h="62">
                <a:moveTo>
                  <a:pt x="0" y="0"/>
                </a:moveTo>
                <a:lnTo>
                  <a:pt x="0" y="61"/>
                </a:lnTo>
                <a:lnTo>
                  <a:pt x="0" y="6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0" name="Freeform 28"/>
          <p:cNvSpPr>
            <a:spLocks/>
          </p:cNvSpPr>
          <p:nvPr/>
        </p:nvSpPr>
        <p:spPr bwMode="auto">
          <a:xfrm>
            <a:off x="3459163" y="3200400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1" name="Freeform 29"/>
          <p:cNvSpPr>
            <a:spLocks/>
          </p:cNvSpPr>
          <p:nvPr/>
        </p:nvSpPr>
        <p:spPr bwMode="auto">
          <a:xfrm>
            <a:off x="3349625" y="3021013"/>
            <a:ext cx="1588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"/>
              </a:cxn>
              <a:cxn ang="0">
                <a:pos x="0" y="48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47"/>
                </a:lnTo>
                <a:lnTo>
                  <a:pt x="0" y="48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2" name="Freeform 30"/>
          <p:cNvSpPr>
            <a:spLocks/>
          </p:cNvSpPr>
          <p:nvPr/>
        </p:nvSpPr>
        <p:spPr bwMode="auto">
          <a:xfrm>
            <a:off x="3290888" y="30210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3" name="Freeform 31"/>
          <p:cNvSpPr>
            <a:spLocks/>
          </p:cNvSpPr>
          <p:nvPr/>
        </p:nvSpPr>
        <p:spPr bwMode="auto">
          <a:xfrm>
            <a:off x="3167063" y="3019425"/>
            <a:ext cx="15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"/>
              </a:cxn>
              <a:cxn ang="0">
                <a:pos x="0" y="39"/>
              </a:cxn>
            </a:cxnLst>
            <a:rect l="0" t="0" r="r" b="b"/>
            <a:pathLst>
              <a:path h="39">
                <a:moveTo>
                  <a:pt x="0" y="0"/>
                </a:moveTo>
                <a:lnTo>
                  <a:pt x="0" y="38"/>
                </a:lnTo>
                <a:lnTo>
                  <a:pt x="0" y="3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4" name="Freeform 32"/>
          <p:cNvSpPr>
            <a:spLocks/>
          </p:cNvSpPr>
          <p:nvPr/>
        </p:nvSpPr>
        <p:spPr bwMode="auto">
          <a:xfrm>
            <a:off x="3108325" y="30194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5" name="Freeform 33"/>
          <p:cNvSpPr>
            <a:spLocks/>
          </p:cNvSpPr>
          <p:nvPr/>
        </p:nvSpPr>
        <p:spPr bwMode="auto">
          <a:xfrm>
            <a:off x="2968625" y="30607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"/>
              </a:cxn>
              <a:cxn ang="0">
                <a:pos x="0" y="29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8"/>
                </a:lnTo>
                <a:lnTo>
                  <a:pt x="0" y="2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6" name="Freeform 34"/>
          <p:cNvSpPr>
            <a:spLocks/>
          </p:cNvSpPr>
          <p:nvPr/>
        </p:nvSpPr>
        <p:spPr bwMode="auto">
          <a:xfrm>
            <a:off x="2909888" y="3060700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7" name="Freeform 35"/>
          <p:cNvSpPr>
            <a:spLocks/>
          </p:cNvSpPr>
          <p:nvPr/>
        </p:nvSpPr>
        <p:spPr bwMode="auto">
          <a:xfrm>
            <a:off x="2751138" y="3203575"/>
            <a:ext cx="1587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"/>
              </a:cxn>
              <a:cxn ang="0">
                <a:pos x="0" y="23"/>
              </a:cxn>
            </a:cxnLst>
            <a:rect l="0" t="0" r="r" b="b"/>
            <a:pathLst>
              <a:path h="23">
                <a:moveTo>
                  <a:pt x="0" y="0"/>
                </a:moveTo>
                <a:lnTo>
                  <a:pt x="0" y="22"/>
                </a:lnTo>
                <a:lnTo>
                  <a:pt x="0" y="23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8" name="Freeform 36"/>
          <p:cNvSpPr>
            <a:spLocks/>
          </p:cNvSpPr>
          <p:nvPr/>
        </p:nvSpPr>
        <p:spPr bwMode="auto">
          <a:xfrm>
            <a:off x="2692400" y="32035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9" name="Freeform 37"/>
          <p:cNvSpPr>
            <a:spLocks/>
          </p:cNvSpPr>
          <p:nvPr/>
        </p:nvSpPr>
        <p:spPr bwMode="auto">
          <a:xfrm>
            <a:off x="7185025" y="4062413"/>
            <a:ext cx="1588" cy="593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"/>
              </a:cxn>
              <a:cxn ang="0">
                <a:pos x="0" y="784"/>
              </a:cxn>
            </a:cxnLst>
            <a:rect l="0" t="0" r="r" b="b"/>
            <a:pathLst>
              <a:path h="784">
                <a:moveTo>
                  <a:pt x="0" y="0"/>
                </a:moveTo>
                <a:lnTo>
                  <a:pt x="0" y="783"/>
                </a:lnTo>
                <a:lnTo>
                  <a:pt x="0" y="78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Freeform 38"/>
          <p:cNvSpPr>
            <a:spLocks/>
          </p:cNvSpPr>
          <p:nvPr/>
        </p:nvSpPr>
        <p:spPr bwMode="auto">
          <a:xfrm>
            <a:off x="7124700" y="4062413"/>
            <a:ext cx="1190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Freeform 39"/>
          <p:cNvSpPr>
            <a:spLocks/>
          </p:cNvSpPr>
          <p:nvPr/>
        </p:nvSpPr>
        <p:spPr bwMode="auto">
          <a:xfrm>
            <a:off x="6418263" y="5230813"/>
            <a:ext cx="1587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0"/>
              </a:cxn>
              <a:cxn ang="0">
                <a:pos x="0" y="701"/>
              </a:cxn>
            </a:cxnLst>
            <a:rect l="0" t="0" r="r" b="b"/>
            <a:pathLst>
              <a:path h="701">
                <a:moveTo>
                  <a:pt x="0" y="0"/>
                </a:moveTo>
                <a:lnTo>
                  <a:pt x="0" y="700"/>
                </a:lnTo>
                <a:lnTo>
                  <a:pt x="0" y="70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Freeform 40"/>
          <p:cNvSpPr>
            <a:spLocks/>
          </p:cNvSpPr>
          <p:nvPr/>
        </p:nvSpPr>
        <p:spPr bwMode="auto">
          <a:xfrm>
            <a:off x="6357938" y="52308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3" name="Freeform 41"/>
          <p:cNvSpPr>
            <a:spLocks/>
          </p:cNvSpPr>
          <p:nvPr/>
        </p:nvSpPr>
        <p:spPr bwMode="auto">
          <a:xfrm>
            <a:off x="5908675" y="5083175"/>
            <a:ext cx="1588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0" y="361"/>
              </a:cxn>
            </a:cxnLst>
            <a:rect l="0" t="0" r="r" b="b"/>
            <a:pathLst>
              <a:path h="361">
                <a:moveTo>
                  <a:pt x="0" y="0"/>
                </a:moveTo>
                <a:lnTo>
                  <a:pt x="0" y="360"/>
                </a:lnTo>
                <a:lnTo>
                  <a:pt x="0" y="36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4" name="Freeform 42"/>
          <p:cNvSpPr>
            <a:spLocks/>
          </p:cNvSpPr>
          <p:nvPr/>
        </p:nvSpPr>
        <p:spPr bwMode="auto">
          <a:xfrm>
            <a:off x="5849938" y="5083175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5" name="Freeform 43"/>
          <p:cNvSpPr>
            <a:spLocks/>
          </p:cNvSpPr>
          <p:nvPr/>
        </p:nvSpPr>
        <p:spPr bwMode="auto">
          <a:xfrm>
            <a:off x="5253038" y="4383088"/>
            <a:ext cx="1587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7"/>
              </a:cxn>
              <a:cxn ang="0">
                <a:pos x="0" y="138"/>
              </a:cxn>
            </a:cxnLst>
            <a:rect l="0" t="0" r="r" b="b"/>
            <a:pathLst>
              <a:path h="138">
                <a:moveTo>
                  <a:pt x="0" y="0"/>
                </a:moveTo>
                <a:lnTo>
                  <a:pt x="0" y="137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6" name="Freeform 44"/>
          <p:cNvSpPr>
            <a:spLocks/>
          </p:cNvSpPr>
          <p:nvPr/>
        </p:nvSpPr>
        <p:spPr bwMode="auto">
          <a:xfrm>
            <a:off x="5195888" y="43830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43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Freeform 45"/>
          <p:cNvSpPr>
            <a:spLocks/>
          </p:cNvSpPr>
          <p:nvPr/>
        </p:nvSpPr>
        <p:spPr bwMode="auto">
          <a:xfrm>
            <a:off x="4330700" y="3916363"/>
            <a:ext cx="1588" cy="131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4"/>
              </a:cxn>
              <a:cxn ang="0">
                <a:pos x="0" y="175"/>
              </a:cxn>
            </a:cxnLst>
            <a:rect l="0" t="0" r="r" b="b"/>
            <a:pathLst>
              <a:path h="175">
                <a:moveTo>
                  <a:pt x="0" y="0"/>
                </a:moveTo>
                <a:lnTo>
                  <a:pt x="0" y="174"/>
                </a:lnTo>
                <a:lnTo>
                  <a:pt x="0" y="17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8" name="Freeform 46"/>
          <p:cNvSpPr>
            <a:spLocks/>
          </p:cNvSpPr>
          <p:nvPr/>
        </p:nvSpPr>
        <p:spPr bwMode="auto">
          <a:xfrm>
            <a:off x="4271963" y="391636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Freeform 47"/>
          <p:cNvSpPr>
            <a:spLocks/>
          </p:cNvSpPr>
          <p:nvPr/>
        </p:nvSpPr>
        <p:spPr bwMode="auto">
          <a:xfrm>
            <a:off x="4213225" y="3927475"/>
            <a:ext cx="1588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0" y="165"/>
              </a:cxn>
            </a:cxnLst>
            <a:rect l="0" t="0" r="r" b="b"/>
            <a:pathLst>
              <a:path h="165">
                <a:moveTo>
                  <a:pt x="0" y="0"/>
                </a:moveTo>
                <a:lnTo>
                  <a:pt x="0" y="164"/>
                </a:lnTo>
                <a:lnTo>
                  <a:pt x="0" y="16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0" name="Freeform 48"/>
          <p:cNvSpPr>
            <a:spLocks/>
          </p:cNvSpPr>
          <p:nvPr/>
        </p:nvSpPr>
        <p:spPr bwMode="auto">
          <a:xfrm>
            <a:off x="4154488" y="3927475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1" name="Freeform 49"/>
          <p:cNvSpPr>
            <a:spLocks/>
          </p:cNvSpPr>
          <p:nvPr/>
        </p:nvSpPr>
        <p:spPr bwMode="auto">
          <a:xfrm>
            <a:off x="4090988" y="3692525"/>
            <a:ext cx="15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3"/>
              </a:cxn>
              <a:cxn ang="0">
                <a:pos x="0" y="124"/>
              </a:cxn>
            </a:cxnLst>
            <a:rect l="0" t="0" r="r" b="b"/>
            <a:pathLst>
              <a:path h="124">
                <a:moveTo>
                  <a:pt x="0" y="0"/>
                </a:moveTo>
                <a:lnTo>
                  <a:pt x="0" y="123"/>
                </a:lnTo>
                <a:lnTo>
                  <a:pt x="0" y="12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Freeform 50"/>
          <p:cNvSpPr>
            <a:spLocks/>
          </p:cNvSpPr>
          <p:nvPr/>
        </p:nvSpPr>
        <p:spPr bwMode="auto">
          <a:xfrm>
            <a:off x="4032250" y="36925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3" name="Freeform 51"/>
          <p:cNvSpPr>
            <a:spLocks/>
          </p:cNvSpPr>
          <p:nvPr/>
        </p:nvSpPr>
        <p:spPr bwMode="auto">
          <a:xfrm>
            <a:off x="3960813" y="3570288"/>
            <a:ext cx="1587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101"/>
              </a:cxn>
            </a:cxnLst>
            <a:rect l="0" t="0" r="r" b="b"/>
            <a:pathLst>
              <a:path h="101">
                <a:moveTo>
                  <a:pt x="0" y="0"/>
                </a:moveTo>
                <a:lnTo>
                  <a:pt x="0" y="100"/>
                </a:lnTo>
                <a:lnTo>
                  <a:pt x="0" y="10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4" name="Freeform 52"/>
          <p:cNvSpPr>
            <a:spLocks/>
          </p:cNvSpPr>
          <p:nvPr/>
        </p:nvSpPr>
        <p:spPr bwMode="auto">
          <a:xfrm>
            <a:off x="3902075" y="35702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Freeform 53"/>
          <p:cNvSpPr>
            <a:spLocks/>
          </p:cNvSpPr>
          <p:nvPr/>
        </p:nvSpPr>
        <p:spPr bwMode="auto">
          <a:xfrm>
            <a:off x="3822700" y="3386138"/>
            <a:ext cx="1588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3"/>
              </a:cxn>
              <a:cxn ang="0">
                <a:pos x="0" y="84"/>
              </a:cxn>
            </a:cxnLst>
            <a:rect l="0" t="0" r="r" b="b"/>
            <a:pathLst>
              <a:path h="84">
                <a:moveTo>
                  <a:pt x="0" y="0"/>
                </a:moveTo>
                <a:lnTo>
                  <a:pt x="0" y="83"/>
                </a:lnTo>
                <a:lnTo>
                  <a:pt x="0" y="8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Freeform 54"/>
          <p:cNvSpPr>
            <a:spLocks/>
          </p:cNvSpPr>
          <p:nvPr/>
        </p:nvSpPr>
        <p:spPr bwMode="auto">
          <a:xfrm>
            <a:off x="3763963" y="338613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7" name="Freeform 55"/>
          <p:cNvSpPr>
            <a:spLocks/>
          </p:cNvSpPr>
          <p:nvPr/>
        </p:nvSpPr>
        <p:spPr bwMode="auto">
          <a:xfrm>
            <a:off x="3675063" y="3082925"/>
            <a:ext cx="158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"/>
              </a:cxn>
              <a:cxn ang="0">
                <a:pos x="0" y="66"/>
              </a:cxn>
            </a:cxnLst>
            <a:rect l="0" t="0" r="r" b="b"/>
            <a:pathLst>
              <a:path h="66">
                <a:moveTo>
                  <a:pt x="0" y="0"/>
                </a:moveTo>
                <a:lnTo>
                  <a:pt x="0" y="65"/>
                </a:lnTo>
                <a:lnTo>
                  <a:pt x="0" y="66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8" name="Freeform 56"/>
          <p:cNvSpPr>
            <a:spLocks/>
          </p:cNvSpPr>
          <p:nvPr/>
        </p:nvSpPr>
        <p:spPr bwMode="auto">
          <a:xfrm>
            <a:off x="3616325" y="308292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9" name="Freeform 57"/>
          <p:cNvSpPr>
            <a:spLocks/>
          </p:cNvSpPr>
          <p:nvPr/>
        </p:nvSpPr>
        <p:spPr bwMode="auto">
          <a:xfrm>
            <a:off x="3517900" y="2979738"/>
            <a:ext cx="1588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"/>
              </a:cxn>
              <a:cxn ang="0">
                <a:pos x="0" y="53"/>
              </a:cxn>
            </a:cxnLst>
            <a:rect l="0" t="0" r="r" b="b"/>
            <a:pathLst>
              <a:path h="53">
                <a:moveTo>
                  <a:pt x="0" y="0"/>
                </a:moveTo>
                <a:lnTo>
                  <a:pt x="0" y="52"/>
                </a:lnTo>
                <a:lnTo>
                  <a:pt x="0" y="53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0" name="Freeform 58"/>
          <p:cNvSpPr>
            <a:spLocks/>
          </p:cNvSpPr>
          <p:nvPr/>
        </p:nvSpPr>
        <p:spPr bwMode="auto">
          <a:xfrm>
            <a:off x="3459163" y="29797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Freeform 59"/>
          <p:cNvSpPr>
            <a:spLocks/>
          </p:cNvSpPr>
          <p:nvPr/>
        </p:nvSpPr>
        <p:spPr bwMode="auto">
          <a:xfrm>
            <a:off x="3349625" y="2884488"/>
            <a:ext cx="1588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0" y="43"/>
              </a:cxn>
            </a:cxnLst>
            <a:rect l="0" t="0" r="r" b="b"/>
            <a:pathLst>
              <a:path h="43">
                <a:moveTo>
                  <a:pt x="0" y="0"/>
                </a:moveTo>
                <a:lnTo>
                  <a:pt x="0" y="42"/>
                </a:lnTo>
                <a:lnTo>
                  <a:pt x="0" y="43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2" name="Freeform 60"/>
          <p:cNvSpPr>
            <a:spLocks/>
          </p:cNvSpPr>
          <p:nvPr/>
        </p:nvSpPr>
        <p:spPr bwMode="auto">
          <a:xfrm>
            <a:off x="3290888" y="28844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3" name="Freeform 61"/>
          <p:cNvSpPr>
            <a:spLocks/>
          </p:cNvSpPr>
          <p:nvPr/>
        </p:nvSpPr>
        <p:spPr bwMode="auto">
          <a:xfrm>
            <a:off x="3167063" y="2857500"/>
            <a:ext cx="15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"/>
              </a:cxn>
              <a:cxn ang="0">
                <a:pos x="0" y="39"/>
              </a:cxn>
            </a:cxnLst>
            <a:rect l="0" t="0" r="r" b="b"/>
            <a:pathLst>
              <a:path h="39">
                <a:moveTo>
                  <a:pt x="0" y="0"/>
                </a:moveTo>
                <a:lnTo>
                  <a:pt x="0" y="38"/>
                </a:lnTo>
                <a:lnTo>
                  <a:pt x="0" y="39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4" name="Freeform 62"/>
          <p:cNvSpPr>
            <a:spLocks/>
          </p:cNvSpPr>
          <p:nvPr/>
        </p:nvSpPr>
        <p:spPr bwMode="auto">
          <a:xfrm>
            <a:off x="3108325" y="2857500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5" name="Freeform 63"/>
          <p:cNvSpPr>
            <a:spLocks/>
          </p:cNvSpPr>
          <p:nvPr/>
        </p:nvSpPr>
        <p:spPr bwMode="auto">
          <a:xfrm>
            <a:off x="2968625" y="2805113"/>
            <a:ext cx="15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0" y="34"/>
              </a:cxn>
            </a:cxnLst>
            <a:rect l="0" t="0" r="r" b="b"/>
            <a:pathLst>
              <a:path h="34">
                <a:moveTo>
                  <a:pt x="0" y="0"/>
                </a:moveTo>
                <a:lnTo>
                  <a:pt x="0" y="33"/>
                </a:lnTo>
                <a:lnTo>
                  <a:pt x="0" y="3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Freeform 64"/>
          <p:cNvSpPr>
            <a:spLocks/>
          </p:cNvSpPr>
          <p:nvPr/>
        </p:nvSpPr>
        <p:spPr bwMode="auto">
          <a:xfrm>
            <a:off x="2909888" y="28051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7" name="Freeform 65"/>
          <p:cNvSpPr>
            <a:spLocks/>
          </p:cNvSpPr>
          <p:nvPr/>
        </p:nvSpPr>
        <p:spPr bwMode="auto">
          <a:xfrm>
            <a:off x="2751138" y="2720975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0" y="26"/>
              </a:cxn>
            </a:cxnLst>
            <a:rect l="0" t="0" r="r" b="b"/>
            <a:pathLst>
              <a:path h="26">
                <a:moveTo>
                  <a:pt x="0" y="0"/>
                </a:moveTo>
                <a:lnTo>
                  <a:pt x="0" y="25"/>
                </a:lnTo>
                <a:lnTo>
                  <a:pt x="0" y="26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8" name="Freeform 66"/>
          <p:cNvSpPr>
            <a:spLocks/>
          </p:cNvSpPr>
          <p:nvPr/>
        </p:nvSpPr>
        <p:spPr bwMode="auto">
          <a:xfrm>
            <a:off x="2692400" y="27209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9" name="Freeform 67"/>
          <p:cNvSpPr>
            <a:spLocks/>
          </p:cNvSpPr>
          <p:nvPr/>
        </p:nvSpPr>
        <p:spPr bwMode="auto">
          <a:xfrm>
            <a:off x="6832600" y="5191125"/>
            <a:ext cx="352425" cy="49213"/>
          </a:xfrm>
          <a:custGeom>
            <a:avLst/>
            <a:gdLst/>
            <a:ahLst/>
            <a:cxnLst>
              <a:cxn ang="0">
                <a:pos x="430" y="6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430" h="66">
                <a:moveTo>
                  <a:pt x="430" y="6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Freeform 68"/>
          <p:cNvSpPr>
            <a:spLocks/>
          </p:cNvSpPr>
          <p:nvPr/>
        </p:nvSpPr>
        <p:spPr bwMode="auto">
          <a:xfrm>
            <a:off x="6416675" y="5191125"/>
            <a:ext cx="415925" cy="412750"/>
          </a:xfrm>
          <a:custGeom>
            <a:avLst/>
            <a:gdLst/>
            <a:ahLst/>
            <a:cxnLst>
              <a:cxn ang="0">
                <a:pos x="509" y="0"/>
              </a:cxn>
              <a:cxn ang="0">
                <a:pos x="1" y="547"/>
              </a:cxn>
              <a:cxn ang="0">
                <a:pos x="0" y="547"/>
              </a:cxn>
            </a:cxnLst>
            <a:rect l="0" t="0" r="r" b="b"/>
            <a:pathLst>
              <a:path w="509" h="547">
                <a:moveTo>
                  <a:pt x="509" y="0"/>
                </a:moveTo>
                <a:lnTo>
                  <a:pt x="1" y="547"/>
                </a:lnTo>
                <a:lnTo>
                  <a:pt x="0" y="547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Freeform 69"/>
          <p:cNvSpPr>
            <a:spLocks/>
          </p:cNvSpPr>
          <p:nvPr/>
        </p:nvSpPr>
        <p:spPr bwMode="auto">
          <a:xfrm>
            <a:off x="5908675" y="4902200"/>
            <a:ext cx="509588" cy="701675"/>
          </a:xfrm>
          <a:custGeom>
            <a:avLst/>
            <a:gdLst/>
            <a:ahLst/>
            <a:cxnLst>
              <a:cxn ang="0">
                <a:pos x="622" y="928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622" h="928">
                <a:moveTo>
                  <a:pt x="622" y="928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2" name="Freeform 70"/>
          <p:cNvSpPr>
            <a:spLocks/>
          </p:cNvSpPr>
          <p:nvPr/>
        </p:nvSpPr>
        <p:spPr bwMode="auto">
          <a:xfrm>
            <a:off x="5253038" y="4367213"/>
            <a:ext cx="655637" cy="534987"/>
          </a:xfrm>
          <a:custGeom>
            <a:avLst/>
            <a:gdLst/>
            <a:ahLst/>
            <a:cxnLst>
              <a:cxn ang="0">
                <a:pos x="802" y="708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802" h="708">
                <a:moveTo>
                  <a:pt x="802" y="708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Freeform 71"/>
          <p:cNvSpPr>
            <a:spLocks/>
          </p:cNvSpPr>
          <p:nvPr/>
        </p:nvSpPr>
        <p:spPr bwMode="auto">
          <a:xfrm>
            <a:off x="4329113" y="4000500"/>
            <a:ext cx="923925" cy="366713"/>
          </a:xfrm>
          <a:custGeom>
            <a:avLst/>
            <a:gdLst/>
            <a:ahLst/>
            <a:cxnLst>
              <a:cxn ang="0">
                <a:pos x="1129" y="48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129" h="486">
                <a:moveTo>
                  <a:pt x="1129" y="48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4" name="Freeform 72"/>
          <p:cNvSpPr>
            <a:spLocks/>
          </p:cNvSpPr>
          <p:nvPr/>
        </p:nvSpPr>
        <p:spPr bwMode="auto">
          <a:xfrm>
            <a:off x="4213225" y="4000500"/>
            <a:ext cx="117475" cy="2222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" y="30"/>
              </a:cxn>
              <a:cxn ang="0">
                <a:pos x="0" y="30"/>
              </a:cxn>
            </a:cxnLst>
            <a:rect l="0" t="0" r="r" b="b"/>
            <a:pathLst>
              <a:path w="144" h="30">
                <a:moveTo>
                  <a:pt x="144" y="0"/>
                </a:moveTo>
                <a:lnTo>
                  <a:pt x="1" y="30"/>
                </a:lnTo>
                <a:lnTo>
                  <a:pt x="0" y="3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5" name="Freeform 73"/>
          <p:cNvSpPr>
            <a:spLocks/>
          </p:cNvSpPr>
          <p:nvPr/>
        </p:nvSpPr>
        <p:spPr bwMode="auto">
          <a:xfrm>
            <a:off x="4089400" y="3889375"/>
            <a:ext cx="123825" cy="133350"/>
          </a:xfrm>
          <a:custGeom>
            <a:avLst/>
            <a:gdLst/>
            <a:ahLst/>
            <a:cxnLst>
              <a:cxn ang="0">
                <a:pos x="151" y="17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51" h="176">
                <a:moveTo>
                  <a:pt x="151" y="17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6" name="Freeform 74"/>
          <p:cNvSpPr>
            <a:spLocks/>
          </p:cNvSpPr>
          <p:nvPr/>
        </p:nvSpPr>
        <p:spPr bwMode="auto">
          <a:xfrm>
            <a:off x="3959225" y="3729038"/>
            <a:ext cx="131763" cy="160337"/>
          </a:xfrm>
          <a:custGeom>
            <a:avLst/>
            <a:gdLst/>
            <a:ahLst/>
            <a:cxnLst>
              <a:cxn ang="0">
                <a:pos x="160" y="21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60" h="214">
                <a:moveTo>
                  <a:pt x="160" y="21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7" name="Freeform 75"/>
          <p:cNvSpPr>
            <a:spLocks/>
          </p:cNvSpPr>
          <p:nvPr/>
        </p:nvSpPr>
        <p:spPr bwMode="auto">
          <a:xfrm>
            <a:off x="3821113" y="3452813"/>
            <a:ext cx="139700" cy="276225"/>
          </a:xfrm>
          <a:custGeom>
            <a:avLst/>
            <a:gdLst/>
            <a:ahLst/>
            <a:cxnLst>
              <a:cxn ang="0">
                <a:pos x="170" y="36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70" h="365">
                <a:moveTo>
                  <a:pt x="170" y="36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8" name="Freeform 76"/>
          <p:cNvSpPr>
            <a:spLocks/>
          </p:cNvSpPr>
          <p:nvPr/>
        </p:nvSpPr>
        <p:spPr bwMode="auto">
          <a:xfrm>
            <a:off x="3673475" y="3400425"/>
            <a:ext cx="149225" cy="52388"/>
          </a:xfrm>
          <a:custGeom>
            <a:avLst/>
            <a:gdLst/>
            <a:ahLst/>
            <a:cxnLst>
              <a:cxn ang="0">
                <a:pos x="181" y="6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81" h="69">
                <a:moveTo>
                  <a:pt x="181" y="6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9" name="Freeform 77"/>
          <p:cNvSpPr>
            <a:spLocks/>
          </p:cNvSpPr>
          <p:nvPr/>
        </p:nvSpPr>
        <p:spPr bwMode="auto">
          <a:xfrm>
            <a:off x="3516313" y="3246438"/>
            <a:ext cx="158750" cy="153987"/>
          </a:xfrm>
          <a:custGeom>
            <a:avLst/>
            <a:gdLst/>
            <a:ahLst/>
            <a:cxnLst>
              <a:cxn ang="0">
                <a:pos x="193" y="20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93" h="204">
                <a:moveTo>
                  <a:pt x="193" y="20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0" name="Freeform 78"/>
          <p:cNvSpPr>
            <a:spLocks/>
          </p:cNvSpPr>
          <p:nvPr/>
        </p:nvSpPr>
        <p:spPr bwMode="auto">
          <a:xfrm>
            <a:off x="3348038" y="3055938"/>
            <a:ext cx="169862" cy="190500"/>
          </a:xfrm>
          <a:custGeom>
            <a:avLst/>
            <a:gdLst/>
            <a:ahLst/>
            <a:cxnLst>
              <a:cxn ang="0">
                <a:pos x="207" y="25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07" h="252">
                <a:moveTo>
                  <a:pt x="207" y="25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1" name="Freeform 79"/>
          <p:cNvSpPr>
            <a:spLocks/>
          </p:cNvSpPr>
          <p:nvPr/>
        </p:nvSpPr>
        <p:spPr bwMode="auto">
          <a:xfrm>
            <a:off x="3165475" y="3048000"/>
            <a:ext cx="184150" cy="7938"/>
          </a:xfrm>
          <a:custGeom>
            <a:avLst/>
            <a:gdLst/>
            <a:ahLst/>
            <a:cxnLst>
              <a:cxn ang="0">
                <a:pos x="224" y="1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24" h="11">
                <a:moveTo>
                  <a:pt x="224" y="1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Freeform 80"/>
          <p:cNvSpPr>
            <a:spLocks/>
          </p:cNvSpPr>
          <p:nvPr/>
        </p:nvSpPr>
        <p:spPr bwMode="auto">
          <a:xfrm>
            <a:off x="2967038" y="3048000"/>
            <a:ext cx="200025" cy="33338"/>
          </a:xfrm>
          <a:custGeom>
            <a:avLst/>
            <a:gdLst/>
            <a:ahLst/>
            <a:cxnLst>
              <a:cxn ang="0">
                <a:pos x="243" y="0"/>
              </a:cxn>
              <a:cxn ang="0">
                <a:pos x="1" y="45"/>
              </a:cxn>
              <a:cxn ang="0">
                <a:pos x="0" y="45"/>
              </a:cxn>
            </a:cxnLst>
            <a:rect l="0" t="0" r="r" b="b"/>
            <a:pathLst>
              <a:path w="243" h="45">
                <a:moveTo>
                  <a:pt x="243" y="0"/>
                </a:moveTo>
                <a:lnTo>
                  <a:pt x="1" y="45"/>
                </a:lnTo>
                <a:lnTo>
                  <a:pt x="0" y="45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3" name="Freeform 81"/>
          <p:cNvSpPr>
            <a:spLocks/>
          </p:cNvSpPr>
          <p:nvPr/>
        </p:nvSpPr>
        <p:spPr bwMode="auto">
          <a:xfrm>
            <a:off x="2751138" y="3081338"/>
            <a:ext cx="217487" cy="138112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1" y="183"/>
              </a:cxn>
              <a:cxn ang="0">
                <a:pos x="0" y="183"/>
              </a:cxn>
            </a:cxnLst>
            <a:rect l="0" t="0" r="r" b="b"/>
            <a:pathLst>
              <a:path w="266" h="183">
                <a:moveTo>
                  <a:pt x="266" y="0"/>
                </a:moveTo>
                <a:lnTo>
                  <a:pt x="1" y="183"/>
                </a:lnTo>
                <a:lnTo>
                  <a:pt x="0" y="183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Freeform 82"/>
          <p:cNvSpPr>
            <a:spLocks/>
          </p:cNvSpPr>
          <p:nvPr/>
        </p:nvSpPr>
        <p:spPr bwMode="auto">
          <a:xfrm>
            <a:off x="2509838" y="3189288"/>
            <a:ext cx="241300" cy="30162"/>
          </a:xfrm>
          <a:custGeom>
            <a:avLst/>
            <a:gdLst/>
            <a:ahLst/>
            <a:cxnLst>
              <a:cxn ang="0">
                <a:pos x="295" y="4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95" h="41">
                <a:moveTo>
                  <a:pt x="295" y="4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Freeform 83"/>
          <p:cNvSpPr>
            <a:spLocks/>
          </p:cNvSpPr>
          <p:nvPr/>
        </p:nvSpPr>
        <p:spPr bwMode="auto">
          <a:xfrm>
            <a:off x="6837363" y="4654550"/>
            <a:ext cx="347662" cy="1439863"/>
          </a:xfrm>
          <a:custGeom>
            <a:avLst/>
            <a:gdLst/>
            <a:ahLst/>
            <a:cxnLst>
              <a:cxn ang="0">
                <a:pos x="423" y="0"/>
              </a:cxn>
              <a:cxn ang="0">
                <a:pos x="1" y="1905"/>
              </a:cxn>
              <a:cxn ang="0">
                <a:pos x="0" y="1905"/>
              </a:cxn>
            </a:cxnLst>
            <a:rect l="0" t="0" r="r" b="b"/>
            <a:pathLst>
              <a:path w="423" h="1905">
                <a:moveTo>
                  <a:pt x="423" y="0"/>
                </a:moveTo>
                <a:lnTo>
                  <a:pt x="1" y="1905"/>
                </a:lnTo>
                <a:lnTo>
                  <a:pt x="0" y="190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6" name="Freeform 84"/>
          <p:cNvSpPr>
            <a:spLocks/>
          </p:cNvSpPr>
          <p:nvPr/>
        </p:nvSpPr>
        <p:spPr bwMode="auto">
          <a:xfrm>
            <a:off x="5908675" y="5356225"/>
            <a:ext cx="509588" cy="403225"/>
          </a:xfrm>
          <a:custGeom>
            <a:avLst/>
            <a:gdLst/>
            <a:ahLst/>
            <a:cxnLst>
              <a:cxn ang="0">
                <a:pos x="622" y="53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622" h="535">
                <a:moveTo>
                  <a:pt x="622" y="53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7" name="Freeform 85"/>
          <p:cNvSpPr>
            <a:spLocks/>
          </p:cNvSpPr>
          <p:nvPr/>
        </p:nvSpPr>
        <p:spPr bwMode="auto">
          <a:xfrm>
            <a:off x="5253038" y="4486275"/>
            <a:ext cx="655637" cy="869950"/>
          </a:xfrm>
          <a:custGeom>
            <a:avLst/>
            <a:gdLst/>
            <a:ahLst/>
            <a:cxnLst>
              <a:cxn ang="0">
                <a:pos x="802" y="115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802" h="1151">
                <a:moveTo>
                  <a:pt x="802" y="115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8" name="Freeform 86"/>
          <p:cNvSpPr>
            <a:spLocks/>
          </p:cNvSpPr>
          <p:nvPr/>
        </p:nvSpPr>
        <p:spPr bwMode="auto">
          <a:xfrm>
            <a:off x="4329113" y="4046538"/>
            <a:ext cx="923925" cy="439737"/>
          </a:xfrm>
          <a:custGeom>
            <a:avLst/>
            <a:gdLst/>
            <a:ahLst/>
            <a:cxnLst>
              <a:cxn ang="0">
                <a:pos x="1129" y="58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129" h="581">
                <a:moveTo>
                  <a:pt x="1129" y="58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9" name="Freeform 87"/>
          <p:cNvSpPr>
            <a:spLocks/>
          </p:cNvSpPr>
          <p:nvPr/>
        </p:nvSpPr>
        <p:spPr bwMode="auto">
          <a:xfrm>
            <a:off x="4213225" y="4046538"/>
            <a:ext cx="117475" cy="4762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" y="5"/>
              </a:cxn>
              <a:cxn ang="0">
                <a:pos x="0" y="5"/>
              </a:cxn>
            </a:cxnLst>
            <a:rect l="0" t="0" r="r" b="b"/>
            <a:pathLst>
              <a:path w="144" h="5">
                <a:moveTo>
                  <a:pt x="144" y="0"/>
                </a:moveTo>
                <a:lnTo>
                  <a:pt x="1" y="5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0" name="Freeform 88"/>
          <p:cNvSpPr>
            <a:spLocks/>
          </p:cNvSpPr>
          <p:nvPr/>
        </p:nvSpPr>
        <p:spPr bwMode="auto">
          <a:xfrm>
            <a:off x="4089400" y="3784600"/>
            <a:ext cx="123825" cy="266700"/>
          </a:xfrm>
          <a:custGeom>
            <a:avLst/>
            <a:gdLst/>
            <a:ahLst/>
            <a:cxnLst>
              <a:cxn ang="0">
                <a:pos x="151" y="35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51" h="352">
                <a:moveTo>
                  <a:pt x="151" y="35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1" name="Freeform 89"/>
          <p:cNvSpPr>
            <a:spLocks/>
          </p:cNvSpPr>
          <p:nvPr/>
        </p:nvSpPr>
        <p:spPr bwMode="auto">
          <a:xfrm>
            <a:off x="3959225" y="3644900"/>
            <a:ext cx="131763" cy="139700"/>
          </a:xfrm>
          <a:custGeom>
            <a:avLst/>
            <a:gdLst/>
            <a:ahLst/>
            <a:cxnLst>
              <a:cxn ang="0">
                <a:pos x="160" y="18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60" h="185">
                <a:moveTo>
                  <a:pt x="160" y="18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2" name="Freeform 90"/>
          <p:cNvSpPr>
            <a:spLocks/>
          </p:cNvSpPr>
          <p:nvPr/>
        </p:nvSpPr>
        <p:spPr bwMode="auto">
          <a:xfrm>
            <a:off x="3821113" y="3449638"/>
            <a:ext cx="139700" cy="195262"/>
          </a:xfrm>
          <a:custGeom>
            <a:avLst/>
            <a:gdLst/>
            <a:ahLst/>
            <a:cxnLst>
              <a:cxn ang="0">
                <a:pos x="170" y="25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70" h="259">
                <a:moveTo>
                  <a:pt x="170" y="25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3" name="Freeform 91"/>
          <p:cNvSpPr>
            <a:spLocks/>
          </p:cNvSpPr>
          <p:nvPr/>
        </p:nvSpPr>
        <p:spPr bwMode="auto">
          <a:xfrm>
            <a:off x="3673475" y="3132138"/>
            <a:ext cx="149225" cy="317500"/>
          </a:xfrm>
          <a:custGeom>
            <a:avLst/>
            <a:gdLst/>
            <a:ahLst/>
            <a:cxnLst>
              <a:cxn ang="0">
                <a:pos x="181" y="42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81" h="420">
                <a:moveTo>
                  <a:pt x="181" y="42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4" name="Freeform 92"/>
          <p:cNvSpPr>
            <a:spLocks/>
          </p:cNvSpPr>
          <p:nvPr/>
        </p:nvSpPr>
        <p:spPr bwMode="auto">
          <a:xfrm>
            <a:off x="3516313" y="3019425"/>
            <a:ext cx="158750" cy="112713"/>
          </a:xfrm>
          <a:custGeom>
            <a:avLst/>
            <a:gdLst/>
            <a:ahLst/>
            <a:cxnLst>
              <a:cxn ang="0">
                <a:pos x="193" y="14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93" h="149">
                <a:moveTo>
                  <a:pt x="193" y="14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5" name="Freeform 93"/>
          <p:cNvSpPr>
            <a:spLocks/>
          </p:cNvSpPr>
          <p:nvPr/>
        </p:nvSpPr>
        <p:spPr bwMode="auto">
          <a:xfrm>
            <a:off x="3348038" y="2916238"/>
            <a:ext cx="169862" cy="103187"/>
          </a:xfrm>
          <a:custGeom>
            <a:avLst/>
            <a:gdLst/>
            <a:ahLst/>
            <a:cxnLst>
              <a:cxn ang="0">
                <a:pos x="207" y="137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07" h="137">
                <a:moveTo>
                  <a:pt x="207" y="137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6" name="Freeform 94"/>
          <p:cNvSpPr>
            <a:spLocks/>
          </p:cNvSpPr>
          <p:nvPr/>
        </p:nvSpPr>
        <p:spPr bwMode="auto">
          <a:xfrm>
            <a:off x="3165475" y="2886075"/>
            <a:ext cx="184150" cy="30163"/>
          </a:xfrm>
          <a:custGeom>
            <a:avLst/>
            <a:gdLst/>
            <a:ahLst/>
            <a:cxnLst>
              <a:cxn ang="0">
                <a:pos x="224" y="4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24" h="40">
                <a:moveTo>
                  <a:pt x="224" y="4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7" name="Freeform 95"/>
          <p:cNvSpPr>
            <a:spLocks/>
          </p:cNvSpPr>
          <p:nvPr/>
        </p:nvSpPr>
        <p:spPr bwMode="auto">
          <a:xfrm>
            <a:off x="2967038" y="2830513"/>
            <a:ext cx="200025" cy="55562"/>
          </a:xfrm>
          <a:custGeom>
            <a:avLst/>
            <a:gdLst/>
            <a:ahLst/>
            <a:cxnLst>
              <a:cxn ang="0">
                <a:pos x="243" y="7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43" h="74">
                <a:moveTo>
                  <a:pt x="243" y="7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8" name="Freeform 96"/>
          <p:cNvSpPr>
            <a:spLocks/>
          </p:cNvSpPr>
          <p:nvPr/>
        </p:nvSpPr>
        <p:spPr bwMode="auto">
          <a:xfrm>
            <a:off x="2751138" y="2740025"/>
            <a:ext cx="217487" cy="90488"/>
          </a:xfrm>
          <a:custGeom>
            <a:avLst/>
            <a:gdLst/>
            <a:ahLst/>
            <a:cxnLst>
              <a:cxn ang="0">
                <a:pos x="266" y="11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66" h="119">
                <a:moveTo>
                  <a:pt x="266" y="11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9" name="Freeform 97"/>
          <p:cNvSpPr>
            <a:spLocks/>
          </p:cNvSpPr>
          <p:nvPr/>
        </p:nvSpPr>
        <p:spPr bwMode="auto">
          <a:xfrm>
            <a:off x="2509838" y="2667000"/>
            <a:ext cx="241300" cy="73025"/>
          </a:xfrm>
          <a:custGeom>
            <a:avLst/>
            <a:gdLst/>
            <a:ahLst/>
            <a:cxnLst>
              <a:cxn ang="0">
                <a:pos x="295" y="97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95" h="97">
                <a:moveTo>
                  <a:pt x="295" y="97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Oval 98"/>
          <p:cNvSpPr>
            <a:spLocks noChangeArrowheads="1"/>
          </p:cNvSpPr>
          <p:nvPr/>
        </p:nvSpPr>
        <p:spPr bwMode="auto">
          <a:xfrm>
            <a:off x="7132638" y="5192713"/>
            <a:ext cx="119062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Arc 99"/>
          <p:cNvSpPr>
            <a:spLocks/>
          </p:cNvSpPr>
          <p:nvPr/>
        </p:nvSpPr>
        <p:spPr bwMode="auto">
          <a:xfrm>
            <a:off x="7132638" y="5192713"/>
            <a:ext cx="119062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Oval 100"/>
          <p:cNvSpPr>
            <a:spLocks noChangeArrowheads="1"/>
          </p:cNvSpPr>
          <p:nvPr/>
        </p:nvSpPr>
        <p:spPr bwMode="auto">
          <a:xfrm>
            <a:off x="6781800" y="5143500"/>
            <a:ext cx="119063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Arc 101"/>
          <p:cNvSpPr>
            <a:spLocks/>
          </p:cNvSpPr>
          <p:nvPr/>
        </p:nvSpPr>
        <p:spPr bwMode="auto">
          <a:xfrm>
            <a:off x="6781800" y="5143500"/>
            <a:ext cx="119063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Oval 102"/>
          <p:cNvSpPr>
            <a:spLocks noChangeArrowheads="1"/>
          </p:cNvSpPr>
          <p:nvPr/>
        </p:nvSpPr>
        <p:spPr bwMode="auto">
          <a:xfrm>
            <a:off x="6367463" y="5556250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Arc 103"/>
          <p:cNvSpPr>
            <a:spLocks/>
          </p:cNvSpPr>
          <p:nvPr/>
        </p:nvSpPr>
        <p:spPr bwMode="auto">
          <a:xfrm>
            <a:off x="6367463" y="5556250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Oval 104"/>
          <p:cNvSpPr>
            <a:spLocks noChangeArrowheads="1"/>
          </p:cNvSpPr>
          <p:nvPr/>
        </p:nvSpPr>
        <p:spPr bwMode="auto">
          <a:xfrm>
            <a:off x="5857875" y="4856163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7" name="Arc 105"/>
          <p:cNvSpPr>
            <a:spLocks/>
          </p:cNvSpPr>
          <p:nvPr/>
        </p:nvSpPr>
        <p:spPr bwMode="auto">
          <a:xfrm>
            <a:off x="5857875" y="4856163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8" name="Oval 106"/>
          <p:cNvSpPr>
            <a:spLocks noChangeArrowheads="1"/>
          </p:cNvSpPr>
          <p:nvPr/>
        </p:nvSpPr>
        <p:spPr bwMode="auto">
          <a:xfrm>
            <a:off x="5202238" y="4319588"/>
            <a:ext cx="120650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9" name="Arc 107"/>
          <p:cNvSpPr>
            <a:spLocks/>
          </p:cNvSpPr>
          <p:nvPr/>
        </p:nvSpPr>
        <p:spPr bwMode="auto">
          <a:xfrm>
            <a:off x="5202238" y="4319588"/>
            <a:ext cx="120650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74 w 43200"/>
              <a:gd name="T1" fmla="*/ 36874 h 43200"/>
              <a:gd name="T2" fmla="*/ 36874 w 43200"/>
              <a:gd name="T3" fmla="*/ 36874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73" y="36873"/>
                </a:moveTo>
              </a:path>
              <a:path w="43200" h="43200" stroke="0" extrusionOk="0">
                <a:moveTo>
                  <a:pt x="36873" y="36873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0" name="Oval 108"/>
          <p:cNvSpPr>
            <a:spLocks noChangeArrowheads="1"/>
          </p:cNvSpPr>
          <p:nvPr/>
        </p:nvSpPr>
        <p:spPr bwMode="auto">
          <a:xfrm>
            <a:off x="4278313" y="3952875"/>
            <a:ext cx="120650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Arc 109"/>
          <p:cNvSpPr>
            <a:spLocks/>
          </p:cNvSpPr>
          <p:nvPr/>
        </p:nvSpPr>
        <p:spPr bwMode="auto">
          <a:xfrm>
            <a:off x="4278313" y="3952875"/>
            <a:ext cx="120650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2" name="Oval 110"/>
          <p:cNvSpPr>
            <a:spLocks noChangeArrowheads="1"/>
          </p:cNvSpPr>
          <p:nvPr/>
        </p:nvSpPr>
        <p:spPr bwMode="auto">
          <a:xfrm>
            <a:off x="4162425" y="3975100"/>
            <a:ext cx="119063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3" name="Arc 111"/>
          <p:cNvSpPr>
            <a:spLocks/>
          </p:cNvSpPr>
          <p:nvPr/>
        </p:nvSpPr>
        <p:spPr bwMode="auto">
          <a:xfrm>
            <a:off x="4162425" y="3975100"/>
            <a:ext cx="119063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4" name="Oval 112"/>
          <p:cNvSpPr>
            <a:spLocks noChangeArrowheads="1"/>
          </p:cNvSpPr>
          <p:nvPr/>
        </p:nvSpPr>
        <p:spPr bwMode="auto">
          <a:xfrm>
            <a:off x="4038600" y="3843338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5" name="Arc 113"/>
          <p:cNvSpPr>
            <a:spLocks/>
          </p:cNvSpPr>
          <p:nvPr/>
        </p:nvSpPr>
        <p:spPr bwMode="auto">
          <a:xfrm>
            <a:off x="4038600" y="3843338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Oval 114"/>
          <p:cNvSpPr>
            <a:spLocks noChangeArrowheads="1"/>
          </p:cNvSpPr>
          <p:nvPr/>
        </p:nvSpPr>
        <p:spPr bwMode="auto">
          <a:xfrm>
            <a:off x="3908425" y="3681413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Arc 115"/>
          <p:cNvSpPr>
            <a:spLocks/>
          </p:cNvSpPr>
          <p:nvPr/>
        </p:nvSpPr>
        <p:spPr bwMode="auto">
          <a:xfrm>
            <a:off x="3908425" y="3681413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8" name="Oval 116"/>
          <p:cNvSpPr>
            <a:spLocks noChangeArrowheads="1"/>
          </p:cNvSpPr>
          <p:nvPr/>
        </p:nvSpPr>
        <p:spPr bwMode="auto">
          <a:xfrm>
            <a:off x="3770313" y="3405188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9" name="Arc 117"/>
          <p:cNvSpPr>
            <a:spLocks/>
          </p:cNvSpPr>
          <p:nvPr/>
        </p:nvSpPr>
        <p:spPr bwMode="auto">
          <a:xfrm>
            <a:off x="3770313" y="3405188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0" name="Oval 118"/>
          <p:cNvSpPr>
            <a:spLocks noChangeArrowheads="1"/>
          </p:cNvSpPr>
          <p:nvPr/>
        </p:nvSpPr>
        <p:spPr bwMode="auto">
          <a:xfrm>
            <a:off x="3624263" y="3354388"/>
            <a:ext cx="119062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1" name="Arc 119"/>
          <p:cNvSpPr>
            <a:spLocks/>
          </p:cNvSpPr>
          <p:nvPr/>
        </p:nvSpPr>
        <p:spPr bwMode="auto">
          <a:xfrm>
            <a:off x="3624263" y="3354388"/>
            <a:ext cx="119062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2" name="Oval 120"/>
          <p:cNvSpPr>
            <a:spLocks noChangeArrowheads="1"/>
          </p:cNvSpPr>
          <p:nvPr/>
        </p:nvSpPr>
        <p:spPr bwMode="auto">
          <a:xfrm>
            <a:off x="3467100" y="3198813"/>
            <a:ext cx="119063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3" name="Arc 121"/>
          <p:cNvSpPr>
            <a:spLocks/>
          </p:cNvSpPr>
          <p:nvPr/>
        </p:nvSpPr>
        <p:spPr bwMode="auto">
          <a:xfrm>
            <a:off x="3467100" y="3198813"/>
            <a:ext cx="119063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4" name="Oval 122"/>
          <p:cNvSpPr>
            <a:spLocks noChangeArrowheads="1"/>
          </p:cNvSpPr>
          <p:nvPr/>
        </p:nvSpPr>
        <p:spPr bwMode="auto">
          <a:xfrm>
            <a:off x="3297238" y="3009900"/>
            <a:ext cx="119062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5" name="Arc 123"/>
          <p:cNvSpPr>
            <a:spLocks/>
          </p:cNvSpPr>
          <p:nvPr/>
        </p:nvSpPr>
        <p:spPr bwMode="auto">
          <a:xfrm>
            <a:off x="3297238" y="3009900"/>
            <a:ext cx="119062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6" name="Oval 124"/>
          <p:cNvSpPr>
            <a:spLocks noChangeArrowheads="1"/>
          </p:cNvSpPr>
          <p:nvPr/>
        </p:nvSpPr>
        <p:spPr bwMode="auto">
          <a:xfrm>
            <a:off x="3116263" y="3000375"/>
            <a:ext cx="117475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7" name="Arc 125"/>
          <p:cNvSpPr>
            <a:spLocks/>
          </p:cNvSpPr>
          <p:nvPr/>
        </p:nvSpPr>
        <p:spPr bwMode="auto">
          <a:xfrm>
            <a:off x="3116263" y="3000375"/>
            <a:ext cx="117475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8" name="Oval 126"/>
          <p:cNvSpPr>
            <a:spLocks noChangeArrowheads="1"/>
          </p:cNvSpPr>
          <p:nvPr/>
        </p:nvSpPr>
        <p:spPr bwMode="auto">
          <a:xfrm>
            <a:off x="2916238" y="3035300"/>
            <a:ext cx="120650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9" name="Arc 127"/>
          <p:cNvSpPr>
            <a:spLocks/>
          </p:cNvSpPr>
          <p:nvPr/>
        </p:nvSpPr>
        <p:spPr bwMode="auto">
          <a:xfrm>
            <a:off x="2916238" y="3035300"/>
            <a:ext cx="120650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0" name="Oval 128"/>
          <p:cNvSpPr>
            <a:spLocks noChangeArrowheads="1"/>
          </p:cNvSpPr>
          <p:nvPr/>
        </p:nvSpPr>
        <p:spPr bwMode="auto">
          <a:xfrm>
            <a:off x="2700338" y="3171825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1" name="Arc 129"/>
          <p:cNvSpPr>
            <a:spLocks/>
          </p:cNvSpPr>
          <p:nvPr/>
        </p:nvSpPr>
        <p:spPr bwMode="auto">
          <a:xfrm>
            <a:off x="2700338" y="3171825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2" name="Rectangle 130"/>
          <p:cNvSpPr>
            <a:spLocks noChangeArrowheads="1"/>
          </p:cNvSpPr>
          <p:nvPr/>
        </p:nvSpPr>
        <p:spPr bwMode="auto">
          <a:xfrm>
            <a:off x="7132638" y="460692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3" name="Rectangle 131"/>
          <p:cNvSpPr>
            <a:spLocks noChangeArrowheads="1"/>
          </p:cNvSpPr>
          <p:nvPr/>
        </p:nvSpPr>
        <p:spPr bwMode="auto">
          <a:xfrm>
            <a:off x="7132638" y="4606925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4" name="Rectangle 132"/>
          <p:cNvSpPr>
            <a:spLocks noChangeArrowheads="1"/>
          </p:cNvSpPr>
          <p:nvPr/>
        </p:nvSpPr>
        <p:spPr bwMode="auto">
          <a:xfrm>
            <a:off x="5857875" y="530860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5" name="Rectangle 133"/>
          <p:cNvSpPr>
            <a:spLocks noChangeArrowheads="1"/>
          </p:cNvSpPr>
          <p:nvPr/>
        </p:nvSpPr>
        <p:spPr bwMode="auto">
          <a:xfrm>
            <a:off x="5857875" y="5308600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134"/>
          <p:cNvSpPr>
            <a:spLocks noChangeArrowheads="1"/>
          </p:cNvSpPr>
          <p:nvPr/>
        </p:nvSpPr>
        <p:spPr bwMode="auto">
          <a:xfrm>
            <a:off x="5202238" y="443865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7" name="Rectangle 135"/>
          <p:cNvSpPr>
            <a:spLocks noChangeArrowheads="1"/>
          </p:cNvSpPr>
          <p:nvPr/>
        </p:nvSpPr>
        <p:spPr bwMode="auto">
          <a:xfrm>
            <a:off x="5202238" y="4438650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8" name="Rectangle 136"/>
          <p:cNvSpPr>
            <a:spLocks noChangeArrowheads="1"/>
          </p:cNvSpPr>
          <p:nvPr/>
        </p:nvSpPr>
        <p:spPr bwMode="auto">
          <a:xfrm>
            <a:off x="4278313" y="4000500"/>
            <a:ext cx="120650" cy="109538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9" name="Rectangle 137"/>
          <p:cNvSpPr>
            <a:spLocks noChangeArrowheads="1"/>
          </p:cNvSpPr>
          <p:nvPr/>
        </p:nvSpPr>
        <p:spPr bwMode="auto">
          <a:xfrm>
            <a:off x="4278313" y="4000500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0" name="Rectangle 138"/>
          <p:cNvSpPr>
            <a:spLocks noChangeArrowheads="1"/>
          </p:cNvSpPr>
          <p:nvPr/>
        </p:nvSpPr>
        <p:spPr bwMode="auto">
          <a:xfrm>
            <a:off x="4162425" y="40036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1" name="Rectangle 139"/>
          <p:cNvSpPr>
            <a:spLocks noChangeArrowheads="1"/>
          </p:cNvSpPr>
          <p:nvPr/>
        </p:nvSpPr>
        <p:spPr bwMode="auto">
          <a:xfrm>
            <a:off x="4162425" y="40036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2" name="Rectangle 140"/>
          <p:cNvSpPr>
            <a:spLocks noChangeArrowheads="1"/>
          </p:cNvSpPr>
          <p:nvPr/>
        </p:nvSpPr>
        <p:spPr bwMode="auto">
          <a:xfrm>
            <a:off x="4038600" y="37369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3" name="Rectangle 141"/>
          <p:cNvSpPr>
            <a:spLocks noChangeArrowheads="1"/>
          </p:cNvSpPr>
          <p:nvPr/>
        </p:nvSpPr>
        <p:spPr bwMode="auto">
          <a:xfrm>
            <a:off x="4038600" y="37369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142"/>
          <p:cNvSpPr>
            <a:spLocks noChangeArrowheads="1"/>
          </p:cNvSpPr>
          <p:nvPr/>
        </p:nvSpPr>
        <p:spPr bwMode="auto">
          <a:xfrm>
            <a:off x="3908425" y="35972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5" name="Rectangle 143"/>
          <p:cNvSpPr>
            <a:spLocks noChangeArrowheads="1"/>
          </p:cNvSpPr>
          <p:nvPr/>
        </p:nvSpPr>
        <p:spPr bwMode="auto">
          <a:xfrm>
            <a:off x="3908425" y="35972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6" name="Rectangle 144"/>
          <p:cNvSpPr>
            <a:spLocks noChangeArrowheads="1"/>
          </p:cNvSpPr>
          <p:nvPr/>
        </p:nvSpPr>
        <p:spPr bwMode="auto">
          <a:xfrm>
            <a:off x="3770313" y="34020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145"/>
          <p:cNvSpPr>
            <a:spLocks noChangeArrowheads="1"/>
          </p:cNvSpPr>
          <p:nvPr/>
        </p:nvSpPr>
        <p:spPr bwMode="auto">
          <a:xfrm>
            <a:off x="3770313" y="3402013"/>
            <a:ext cx="119062" cy="111125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8" name="Rectangle 146"/>
          <p:cNvSpPr>
            <a:spLocks noChangeArrowheads="1"/>
          </p:cNvSpPr>
          <p:nvPr/>
        </p:nvSpPr>
        <p:spPr bwMode="auto">
          <a:xfrm>
            <a:off x="3624263" y="30845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9" name="Rectangle 147"/>
          <p:cNvSpPr>
            <a:spLocks noChangeArrowheads="1"/>
          </p:cNvSpPr>
          <p:nvPr/>
        </p:nvSpPr>
        <p:spPr bwMode="auto">
          <a:xfrm>
            <a:off x="3624263" y="3084513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0" name="Rectangle 148"/>
          <p:cNvSpPr>
            <a:spLocks noChangeArrowheads="1"/>
          </p:cNvSpPr>
          <p:nvPr/>
        </p:nvSpPr>
        <p:spPr bwMode="auto">
          <a:xfrm>
            <a:off x="3467100" y="297180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Rectangle 149"/>
          <p:cNvSpPr>
            <a:spLocks noChangeArrowheads="1"/>
          </p:cNvSpPr>
          <p:nvPr/>
        </p:nvSpPr>
        <p:spPr bwMode="auto">
          <a:xfrm>
            <a:off x="3467100" y="2971800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2" name="Rectangle 150"/>
          <p:cNvSpPr>
            <a:spLocks noChangeArrowheads="1"/>
          </p:cNvSpPr>
          <p:nvPr/>
        </p:nvSpPr>
        <p:spPr bwMode="auto">
          <a:xfrm>
            <a:off x="3297238" y="28686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Rectangle 151"/>
          <p:cNvSpPr>
            <a:spLocks noChangeArrowheads="1"/>
          </p:cNvSpPr>
          <p:nvPr/>
        </p:nvSpPr>
        <p:spPr bwMode="auto">
          <a:xfrm>
            <a:off x="3297238" y="2868613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4" name="Rectangle 152"/>
          <p:cNvSpPr>
            <a:spLocks noChangeArrowheads="1"/>
          </p:cNvSpPr>
          <p:nvPr/>
        </p:nvSpPr>
        <p:spPr bwMode="auto">
          <a:xfrm>
            <a:off x="3116263" y="2838450"/>
            <a:ext cx="119062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5" name="Rectangle 153"/>
          <p:cNvSpPr>
            <a:spLocks noChangeArrowheads="1"/>
          </p:cNvSpPr>
          <p:nvPr/>
        </p:nvSpPr>
        <p:spPr bwMode="auto">
          <a:xfrm>
            <a:off x="3116263" y="2838450"/>
            <a:ext cx="117475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6" name="Rectangle 154"/>
          <p:cNvSpPr>
            <a:spLocks noChangeArrowheads="1"/>
          </p:cNvSpPr>
          <p:nvPr/>
        </p:nvSpPr>
        <p:spPr bwMode="auto">
          <a:xfrm>
            <a:off x="2916238" y="2782888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Rectangle 155"/>
          <p:cNvSpPr>
            <a:spLocks noChangeArrowheads="1"/>
          </p:cNvSpPr>
          <p:nvPr/>
        </p:nvSpPr>
        <p:spPr bwMode="auto">
          <a:xfrm>
            <a:off x="2916238" y="2782888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8" name="Rectangle 156"/>
          <p:cNvSpPr>
            <a:spLocks noChangeArrowheads="1"/>
          </p:cNvSpPr>
          <p:nvPr/>
        </p:nvSpPr>
        <p:spPr bwMode="auto">
          <a:xfrm>
            <a:off x="2700338" y="2693988"/>
            <a:ext cx="120650" cy="109537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9" name="Rectangle 157"/>
          <p:cNvSpPr>
            <a:spLocks noChangeArrowheads="1"/>
          </p:cNvSpPr>
          <p:nvPr/>
        </p:nvSpPr>
        <p:spPr bwMode="auto">
          <a:xfrm>
            <a:off x="2700338" y="2693988"/>
            <a:ext cx="119062" cy="107950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2149475" y="1801813"/>
            <a:ext cx="5856288" cy="4386262"/>
            <a:chOff x="1354" y="1135"/>
            <a:chExt cx="3689" cy="2763"/>
          </a:xfrm>
        </p:grpSpPr>
        <p:sp>
          <p:nvSpPr>
            <p:cNvPr id="110751" name="Freeform 159"/>
            <p:cNvSpPr>
              <a:spLocks/>
            </p:cNvSpPr>
            <p:nvPr/>
          </p:nvSpPr>
          <p:spPr bwMode="auto">
            <a:xfrm>
              <a:off x="5038" y="1135"/>
              <a:ext cx="1" cy="2704"/>
            </a:xfrm>
            <a:custGeom>
              <a:avLst/>
              <a:gdLst/>
              <a:ahLst/>
              <a:cxnLst>
                <a:cxn ang="0">
                  <a:pos x="0" y="568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5681">
                  <a:moveTo>
                    <a:pt x="0" y="568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Freeform 160"/>
            <p:cNvSpPr>
              <a:spLocks/>
            </p:cNvSpPr>
            <p:nvPr/>
          </p:nvSpPr>
          <p:spPr bwMode="auto">
            <a:xfrm>
              <a:off x="1416" y="2940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Freeform 161"/>
            <p:cNvSpPr>
              <a:spLocks/>
            </p:cNvSpPr>
            <p:nvPr/>
          </p:nvSpPr>
          <p:spPr bwMode="auto">
            <a:xfrm>
              <a:off x="1416" y="2039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4" name="Freeform 162"/>
            <p:cNvSpPr>
              <a:spLocks/>
            </p:cNvSpPr>
            <p:nvPr/>
          </p:nvSpPr>
          <p:spPr bwMode="auto">
            <a:xfrm>
              <a:off x="1416" y="1138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63"/>
            <p:cNvGrpSpPr>
              <a:grpSpLocks/>
            </p:cNvGrpSpPr>
            <p:nvPr/>
          </p:nvGrpSpPr>
          <p:grpSpPr bwMode="auto">
            <a:xfrm>
              <a:off x="1413" y="3599"/>
              <a:ext cx="3630" cy="299"/>
              <a:chOff x="1413" y="3599"/>
              <a:chExt cx="3630" cy="299"/>
            </a:xfrm>
          </p:grpSpPr>
          <p:sp>
            <p:nvSpPr>
              <p:cNvPr id="110756" name="Freeform 164"/>
              <p:cNvSpPr>
                <a:spLocks/>
              </p:cNvSpPr>
              <p:nvPr/>
            </p:nvSpPr>
            <p:spPr bwMode="auto">
              <a:xfrm>
                <a:off x="1413" y="3839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7" name="Freeform 165"/>
              <p:cNvSpPr>
                <a:spLocks/>
              </p:cNvSpPr>
              <p:nvPr/>
            </p:nvSpPr>
            <p:spPr bwMode="auto">
              <a:xfrm>
                <a:off x="1416" y="3841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8" name="Freeform 166"/>
              <p:cNvSpPr>
                <a:spLocks/>
              </p:cNvSpPr>
              <p:nvPr/>
            </p:nvSpPr>
            <p:spPr bwMode="auto">
              <a:xfrm>
                <a:off x="173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9" name="Freeform 167"/>
              <p:cNvSpPr>
                <a:spLocks/>
              </p:cNvSpPr>
              <p:nvPr/>
            </p:nvSpPr>
            <p:spPr bwMode="auto">
              <a:xfrm>
                <a:off x="2732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0" name="Freeform 168"/>
              <p:cNvSpPr>
                <a:spLocks/>
              </p:cNvSpPr>
              <p:nvPr/>
            </p:nvSpPr>
            <p:spPr bwMode="auto">
              <a:xfrm>
                <a:off x="3314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1" name="Freeform 169"/>
              <p:cNvSpPr>
                <a:spLocks/>
              </p:cNvSpPr>
              <p:nvPr/>
            </p:nvSpPr>
            <p:spPr bwMode="auto">
              <a:xfrm>
                <a:off x="3726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2" name="Freeform 170"/>
              <p:cNvSpPr>
                <a:spLocks/>
              </p:cNvSpPr>
              <p:nvPr/>
            </p:nvSpPr>
            <p:spPr bwMode="auto">
              <a:xfrm>
                <a:off x="404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3" name="Freeform 171"/>
              <p:cNvSpPr>
                <a:spLocks/>
              </p:cNvSpPr>
              <p:nvPr/>
            </p:nvSpPr>
            <p:spPr bwMode="auto">
              <a:xfrm>
                <a:off x="4309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4" name="Freeform 172"/>
              <p:cNvSpPr>
                <a:spLocks/>
              </p:cNvSpPr>
              <p:nvPr/>
            </p:nvSpPr>
            <p:spPr bwMode="auto">
              <a:xfrm>
                <a:off x="4530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5" name="Freeform 173"/>
              <p:cNvSpPr>
                <a:spLocks/>
              </p:cNvSpPr>
              <p:nvPr/>
            </p:nvSpPr>
            <p:spPr bwMode="auto">
              <a:xfrm>
                <a:off x="4721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6" name="Freeform 174"/>
              <p:cNvSpPr>
                <a:spLocks/>
              </p:cNvSpPr>
              <p:nvPr/>
            </p:nvSpPr>
            <p:spPr bwMode="auto">
              <a:xfrm>
                <a:off x="4890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7" name="Freeform 175"/>
              <p:cNvSpPr>
                <a:spLocks/>
              </p:cNvSpPr>
              <p:nvPr/>
            </p:nvSpPr>
            <p:spPr bwMode="auto">
              <a:xfrm>
                <a:off x="5042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8" name="Freeform 176"/>
              <p:cNvSpPr>
                <a:spLocks/>
              </p:cNvSpPr>
              <p:nvPr/>
            </p:nvSpPr>
            <p:spPr bwMode="auto">
              <a:xfrm>
                <a:off x="1736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9" name="Freeform 177"/>
              <p:cNvSpPr>
                <a:spLocks/>
              </p:cNvSpPr>
              <p:nvPr/>
            </p:nvSpPr>
            <p:spPr bwMode="auto">
              <a:xfrm>
                <a:off x="5040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0" name="Freeform 178"/>
              <p:cNvSpPr>
                <a:spLocks/>
              </p:cNvSpPr>
              <p:nvPr/>
            </p:nvSpPr>
            <p:spPr bwMode="auto">
              <a:xfrm>
                <a:off x="1413" y="3839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1" name="Freeform 179"/>
              <p:cNvSpPr>
                <a:spLocks/>
              </p:cNvSpPr>
              <p:nvPr/>
            </p:nvSpPr>
            <p:spPr bwMode="auto">
              <a:xfrm>
                <a:off x="4042" y="3628"/>
                <a:ext cx="244" cy="211"/>
              </a:xfrm>
              <a:custGeom>
                <a:avLst/>
                <a:gdLst/>
                <a:ahLst/>
                <a:cxnLst>
                  <a:cxn ang="0">
                    <a:pos x="473" y="44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73" h="442">
                    <a:moveTo>
                      <a:pt x="473" y="442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2" name="Rectangle 180"/>
              <p:cNvSpPr>
                <a:spLocks noChangeArrowheads="1"/>
              </p:cNvSpPr>
              <p:nvPr/>
            </p:nvSpPr>
            <p:spPr bwMode="auto">
              <a:xfrm>
                <a:off x="4011" y="3599"/>
                <a:ext cx="75" cy="70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3" name="Rectangle 181"/>
              <p:cNvSpPr>
                <a:spLocks noChangeArrowheads="1"/>
              </p:cNvSpPr>
              <p:nvPr/>
            </p:nvSpPr>
            <p:spPr bwMode="auto">
              <a:xfrm>
                <a:off x="4011" y="3599"/>
                <a:ext cx="74" cy="69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82"/>
            <p:cNvGrpSpPr>
              <a:grpSpLocks/>
            </p:cNvGrpSpPr>
            <p:nvPr/>
          </p:nvGrpSpPr>
          <p:grpSpPr bwMode="auto">
            <a:xfrm>
              <a:off x="1354" y="1135"/>
              <a:ext cx="272" cy="2763"/>
              <a:chOff x="1354" y="1135"/>
              <a:chExt cx="272" cy="2763"/>
            </a:xfrm>
          </p:grpSpPr>
          <p:sp>
            <p:nvSpPr>
              <p:cNvPr id="110775" name="Freeform 183"/>
              <p:cNvSpPr>
                <a:spLocks/>
              </p:cNvSpPr>
              <p:nvPr/>
            </p:nvSpPr>
            <p:spPr bwMode="auto">
              <a:xfrm>
                <a:off x="1413" y="1135"/>
                <a:ext cx="1" cy="2704"/>
              </a:xfrm>
              <a:custGeom>
                <a:avLst/>
                <a:gdLst/>
                <a:ahLst/>
                <a:cxnLst>
                  <a:cxn ang="0">
                    <a:pos x="0" y="568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5681">
                    <a:moveTo>
                      <a:pt x="0" y="568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6" name="Freeform 184"/>
              <p:cNvSpPr>
                <a:spLocks/>
              </p:cNvSpPr>
              <p:nvPr/>
            </p:nvSpPr>
            <p:spPr bwMode="auto">
              <a:xfrm>
                <a:off x="1386" y="3843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7" name="Freeform 185"/>
              <p:cNvSpPr>
                <a:spLocks/>
              </p:cNvSpPr>
              <p:nvPr/>
            </p:nvSpPr>
            <p:spPr bwMode="auto">
              <a:xfrm>
                <a:off x="1386" y="357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8" name="Freeform 186"/>
              <p:cNvSpPr>
                <a:spLocks/>
              </p:cNvSpPr>
              <p:nvPr/>
            </p:nvSpPr>
            <p:spPr bwMode="auto">
              <a:xfrm>
                <a:off x="1386" y="341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9" name="Freeform 187"/>
              <p:cNvSpPr>
                <a:spLocks/>
              </p:cNvSpPr>
              <p:nvPr/>
            </p:nvSpPr>
            <p:spPr bwMode="auto">
              <a:xfrm>
                <a:off x="1386" y="330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0" name="Freeform 188"/>
              <p:cNvSpPr>
                <a:spLocks/>
              </p:cNvSpPr>
              <p:nvPr/>
            </p:nvSpPr>
            <p:spPr bwMode="auto">
              <a:xfrm>
                <a:off x="1386" y="321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1" name="Freeform 189"/>
              <p:cNvSpPr>
                <a:spLocks/>
              </p:cNvSpPr>
              <p:nvPr/>
            </p:nvSpPr>
            <p:spPr bwMode="auto">
              <a:xfrm>
                <a:off x="1386" y="314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2" name="Freeform 190"/>
              <p:cNvSpPr>
                <a:spLocks/>
              </p:cNvSpPr>
              <p:nvPr/>
            </p:nvSpPr>
            <p:spPr bwMode="auto">
              <a:xfrm>
                <a:off x="1386" y="308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3" name="Freeform 191"/>
              <p:cNvSpPr>
                <a:spLocks/>
              </p:cNvSpPr>
              <p:nvPr/>
            </p:nvSpPr>
            <p:spPr bwMode="auto">
              <a:xfrm>
                <a:off x="1386" y="302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4" name="Freeform 192"/>
              <p:cNvSpPr>
                <a:spLocks/>
              </p:cNvSpPr>
              <p:nvPr/>
            </p:nvSpPr>
            <p:spPr bwMode="auto">
              <a:xfrm>
                <a:off x="1386" y="2983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5" name="Freeform 193"/>
              <p:cNvSpPr>
                <a:spLocks/>
              </p:cNvSpPr>
              <p:nvPr/>
            </p:nvSpPr>
            <p:spPr bwMode="auto">
              <a:xfrm>
                <a:off x="1386" y="294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6" name="Freeform 194"/>
              <p:cNvSpPr>
                <a:spLocks/>
              </p:cNvSpPr>
              <p:nvPr/>
            </p:nvSpPr>
            <p:spPr bwMode="auto">
              <a:xfrm>
                <a:off x="1386" y="267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7" name="Freeform 195"/>
              <p:cNvSpPr>
                <a:spLocks/>
              </p:cNvSpPr>
              <p:nvPr/>
            </p:nvSpPr>
            <p:spPr bwMode="auto">
              <a:xfrm>
                <a:off x="1386" y="25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8" name="Freeform 196"/>
              <p:cNvSpPr>
                <a:spLocks/>
              </p:cNvSpPr>
              <p:nvPr/>
            </p:nvSpPr>
            <p:spPr bwMode="auto">
              <a:xfrm>
                <a:off x="1386" y="239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9" name="Freeform 197"/>
              <p:cNvSpPr>
                <a:spLocks/>
              </p:cNvSpPr>
              <p:nvPr/>
            </p:nvSpPr>
            <p:spPr bwMode="auto">
              <a:xfrm>
                <a:off x="1386" y="23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0" name="Freeform 198"/>
              <p:cNvSpPr>
                <a:spLocks/>
              </p:cNvSpPr>
              <p:nvPr/>
            </p:nvSpPr>
            <p:spPr bwMode="auto">
              <a:xfrm>
                <a:off x="1386" y="224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1" name="Freeform 199"/>
              <p:cNvSpPr>
                <a:spLocks/>
              </p:cNvSpPr>
              <p:nvPr/>
            </p:nvSpPr>
            <p:spPr bwMode="auto">
              <a:xfrm>
                <a:off x="1386" y="218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2" name="Freeform 200"/>
              <p:cNvSpPr>
                <a:spLocks/>
              </p:cNvSpPr>
              <p:nvPr/>
            </p:nvSpPr>
            <p:spPr bwMode="auto">
              <a:xfrm>
                <a:off x="1386" y="2127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3" name="Freeform 201"/>
              <p:cNvSpPr>
                <a:spLocks/>
              </p:cNvSpPr>
              <p:nvPr/>
            </p:nvSpPr>
            <p:spPr bwMode="auto">
              <a:xfrm>
                <a:off x="1386" y="208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4" name="Freeform 202"/>
              <p:cNvSpPr>
                <a:spLocks/>
              </p:cNvSpPr>
              <p:nvPr/>
            </p:nvSpPr>
            <p:spPr bwMode="auto">
              <a:xfrm>
                <a:off x="1386" y="204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5" name="Freeform 203"/>
              <p:cNvSpPr>
                <a:spLocks/>
              </p:cNvSpPr>
              <p:nvPr/>
            </p:nvSpPr>
            <p:spPr bwMode="auto">
              <a:xfrm>
                <a:off x="1386" y="176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6" name="Freeform 204"/>
              <p:cNvSpPr>
                <a:spLocks/>
              </p:cNvSpPr>
              <p:nvPr/>
            </p:nvSpPr>
            <p:spPr bwMode="auto">
              <a:xfrm>
                <a:off x="1386" y="161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7" name="Freeform 205"/>
              <p:cNvSpPr>
                <a:spLocks/>
              </p:cNvSpPr>
              <p:nvPr/>
            </p:nvSpPr>
            <p:spPr bwMode="auto">
              <a:xfrm>
                <a:off x="1386" y="1498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8" name="Freeform 206"/>
              <p:cNvSpPr>
                <a:spLocks/>
              </p:cNvSpPr>
              <p:nvPr/>
            </p:nvSpPr>
            <p:spPr bwMode="auto">
              <a:xfrm>
                <a:off x="1386" y="14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9" name="Freeform 207"/>
              <p:cNvSpPr>
                <a:spLocks/>
              </p:cNvSpPr>
              <p:nvPr/>
            </p:nvSpPr>
            <p:spPr bwMode="auto">
              <a:xfrm>
                <a:off x="1386" y="133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0" name="Freeform 208"/>
              <p:cNvSpPr>
                <a:spLocks/>
              </p:cNvSpPr>
              <p:nvPr/>
            </p:nvSpPr>
            <p:spPr bwMode="auto">
              <a:xfrm>
                <a:off x="1386" y="127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1" name="Freeform 209"/>
              <p:cNvSpPr>
                <a:spLocks/>
              </p:cNvSpPr>
              <p:nvPr/>
            </p:nvSpPr>
            <p:spPr bwMode="auto">
              <a:xfrm>
                <a:off x="1386" y="1226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2" name="Freeform 210"/>
              <p:cNvSpPr>
                <a:spLocks/>
              </p:cNvSpPr>
              <p:nvPr/>
            </p:nvSpPr>
            <p:spPr bwMode="auto">
              <a:xfrm>
                <a:off x="1386" y="118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3" name="Freeform 211"/>
              <p:cNvSpPr>
                <a:spLocks/>
              </p:cNvSpPr>
              <p:nvPr/>
            </p:nvSpPr>
            <p:spPr bwMode="auto">
              <a:xfrm>
                <a:off x="1386" y="113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4" name="Freeform 212"/>
              <p:cNvSpPr>
                <a:spLocks/>
              </p:cNvSpPr>
              <p:nvPr/>
            </p:nvSpPr>
            <p:spPr bwMode="auto">
              <a:xfrm>
                <a:off x="1354" y="3841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5" name="Freeform 213"/>
              <p:cNvSpPr>
                <a:spLocks/>
              </p:cNvSpPr>
              <p:nvPr/>
            </p:nvSpPr>
            <p:spPr bwMode="auto">
              <a:xfrm>
                <a:off x="1354" y="2940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6" name="Freeform 214"/>
              <p:cNvSpPr>
                <a:spLocks/>
              </p:cNvSpPr>
              <p:nvPr/>
            </p:nvSpPr>
            <p:spPr bwMode="auto">
              <a:xfrm>
                <a:off x="1354" y="2039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7" name="Freeform 215"/>
              <p:cNvSpPr>
                <a:spLocks/>
              </p:cNvSpPr>
              <p:nvPr/>
            </p:nvSpPr>
            <p:spPr bwMode="auto">
              <a:xfrm>
                <a:off x="1354" y="1138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8" name="Freeform 216"/>
              <p:cNvSpPr>
                <a:spLocks/>
              </p:cNvSpPr>
              <p:nvPr/>
            </p:nvSpPr>
            <p:spPr bwMode="auto">
              <a:xfrm>
                <a:off x="141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9" name="Freeform 217"/>
              <p:cNvSpPr>
                <a:spLocks/>
              </p:cNvSpPr>
              <p:nvPr/>
            </p:nvSpPr>
            <p:spPr bwMode="auto">
              <a:xfrm>
                <a:off x="1586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0" name="Freeform 218"/>
              <p:cNvSpPr>
                <a:spLocks/>
              </p:cNvSpPr>
              <p:nvPr/>
            </p:nvSpPr>
            <p:spPr bwMode="auto">
              <a:xfrm>
                <a:off x="1416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1" name="Freeform 219"/>
              <p:cNvSpPr>
                <a:spLocks/>
              </p:cNvSpPr>
              <p:nvPr/>
            </p:nvSpPr>
            <p:spPr bwMode="auto">
              <a:xfrm>
                <a:off x="1413" y="1135"/>
                <a:ext cx="1" cy="2704"/>
              </a:xfrm>
              <a:custGeom>
                <a:avLst/>
                <a:gdLst/>
                <a:ahLst/>
                <a:cxnLst>
                  <a:cxn ang="0">
                    <a:pos x="0" y="568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5681">
                    <a:moveTo>
                      <a:pt x="0" y="568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2" name="Freeform 220"/>
              <p:cNvSpPr>
                <a:spLocks/>
              </p:cNvSpPr>
              <p:nvPr/>
            </p:nvSpPr>
            <p:spPr bwMode="auto">
              <a:xfrm>
                <a:off x="1582" y="2001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0" y="18"/>
                  </a:cxn>
                </a:cxnLst>
                <a:rect l="0" t="0" r="r" b="b"/>
                <a:pathLst>
                  <a:path h="18">
                    <a:moveTo>
                      <a:pt x="0" y="0"/>
                    </a:moveTo>
                    <a:lnTo>
                      <a:pt x="0" y="17"/>
                    </a:lnTo>
                    <a:lnTo>
                      <a:pt x="0" y="18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3" name="Freeform 221"/>
              <p:cNvSpPr>
                <a:spLocks/>
              </p:cNvSpPr>
              <p:nvPr/>
            </p:nvSpPr>
            <p:spPr bwMode="auto">
              <a:xfrm>
                <a:off x="1545" y="2001"/>
                <a:ext cx="7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4" name="Freeform 222"/>
              <p:cNvSpPr>
                <a:spLocks/>
              </p:cNvSpPr>
              <p:nvPr/>
            </p:nvSpPr>
            <p:spPr bwMode="auto">
              <a:xfrm>
                <a:off x="1413" y="1799"/>
                <a:ext cx="1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0"/>
                    </a:moveTo>
                    <a:lnTo>
                      <a:pt x="0" y="13"/>
                    </a:lnTo>
                    <a:lnTo>
                      <a:pt x="0" y="14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5" name="Freeform 223"/>
              <p:cNvSpPr>
                <a:spLocks/>
              </p:cNvSpPr>
              <p:nvPr/>
            </p:nvSpPr>
            <p:spPr bwMode="auto">
              <a:xfrm>
                <a:off x="1376" y="1799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6" name="Freeform 224"/>
              <p:cNvSpPr>
                <a:spLocks/>
              </p:cNvSpPr>
              <p:nvPr/>
            </p:nvSpPr>
            <p:spPr bwMode="auto">
              <a:xfrm>
                <a:off x="1582" y="1670"/>
                <a:ext cx="1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"/>
                  </a:cxn>
                  <a:cxn ang="0">
                    <a:pos x="0" y="21"/>
                  </a:cxn>
                </a:cxnLst>
                <a:rect l="0" t="0" r="r" b="b"/>
                <a:pathLst>
                  <a:path h="21">
                    <a:moveTo>
                      <a:pt x="0" y="0"/>
                    </a:moveTo>
                    <a:lnTo>
                      <a:pt x="0" y="20"/>
                    </a:lnTo>
                    <a:lnTo>
                      <a:pt x="0" y="21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7" name="Freeform 225"/>
              <p:cNvSpPr>
                <a:spLocks/>
              </p:cNvSpPr>
              <p:nvPr/>
            </p:nvSpPr>
            <p:spPr bwMode="auto">
              <a:xfrm>
                <a:off x="1545" y="1670"/>
                <a:ext cx="7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8" name="Freeform 226"/>
              <p:cNvSpPr>
                <a:spLocks/>
              </p:cNvSpPr>
              <p:nvPr/>
            </p:nvSpPr>
            <p:spPr bwMode="auto">
              <a:xfrm>
                <a:off x="1413" y="1581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lnTo>
                      <a:pt x="0" y="14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9" name="Freeform 227"/>
              <p:cNvSpPr>
                <a:spLocks/>
              </p:cNvSpPr>
              <p:nvPr/>
            </p:nvSpPr>
            <p:spPr bwMode="auto">
              <a:xfrm>
                <a:off x="1376" y="1581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0" name="Freeform 228"/>
              <p:cNvSpPr>
                <a:spLocks/>
              </p:cNvSpPr>
              <p:nvPr/>
            </p:nvSpPr>
            <p:spPr bwMode="auto">
              <a:xfrm>
                <a:off x="1413" y="1805"/>
                <a:ext cx="169" cy="204"/>
              </a:xfrm>
              <a:custGeom>
                <a:avLst/>
                <a:gdLst/>
                <a:ahLst/>
                <a:cxnLst>
                  <a:cxn ang="0">
                    <a:pos x="328" y="428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28" h="428">
                    <a:moveTo>
                      <a:pt x="328" y="428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1" name="Freeform 229"/>
              <p:cNvSpPr>
                <a:spLocks/>
              </p:cNvSpPr>
              <p:nvPr/>
            </p:nvSpPr>
            <p:spPr bwMode="auto">
              <a:xfrm>
                <a:off x="1413" y="1588"/>
                <a:ext cx="169" cy="92"/>
              </a:xfrm>
              <a:custGeom>
                <a:avLst/>
                <a:gdLst/>
                <a:ahLst/>
                <a:cxnLst>
                  <a:cxn ang="0">
                    <a:pos x="328" y="193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28" h="193">
                    <a:moveTo>
                      <a:pt x="328" y="193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2" name="Oval 230"/>
              <p:cNvSpPr>
                <a:spLocks noChangeArrowheads="1"/>
              </p:cNvSpPr>
              <p:nvPr/>
            </p:nvSpPr>
            <p:spPr bwMode="auto">
              <a:xfrm>
                <a:off x="1550" y="1979"/>
                <a:ext cx="75" cy="69"/>
              </a:xfrm>
              <a:prstGeom prst="ellipse">
                <a:avLst/>
              </a:prstGeom>
              <a:solidFill>
                <a:srgbClr val="3DA3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3" name="Arc 231"/>
              <p:cNvSpPr>
                <a:spLocks/>
              </p:cNvSpPr>
              <p:nvPr/>
            </p:nvSpPr>
            <p:spPr bwMode="auto">
              <a:xfrm>
                <a:off x="1550" y="1979"/>
                <a:ext cx="75" cy="6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882 w 43200"/>
                  <a:gd name="T1" fmla="*/ 36865 h 43200"/>
                  <a:gd name="T2" fmla="*/ 36882 w 43200"/>
                  <a:gd name="T3" fmla="*/ 36865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6882" y="36865"/>
                    </a:moveTo>
                  </a:path>
                  <a:path w="43200" h="43200" stroke="0" extrusionOk="0">
                    <a:moveTo>
                      <a:pt x="36882" y="36865"/>
                    </a:moveTo>
                    <a:lnTo>
                      <a:pt x="21600" y="21600"/>
                    </a:lnTo>
                    <a:close/>
                  </a:path>
                </a:pathLst>
              </a:custGeom>
              <a:noFill/>
              <a:ln w="1588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4" name="Oval 232"/>
              <p:cNvSpPr>
                <a:spLocks noChangeArrowheads="1"/>
              </p:cNvSpPr>
              <p:nvPr/>
            </p:nvSpPr>
            <p:spPr bwMode="auto">
              <a:xfrm>
                <a:off x="1381" y="1776"/>
                <a:ext cx="75" cy="69"/>
              </a:xfrm>
              <a:prstGeom prst="ellipse">
                <a:avLst/>
              </a:prstGeom>
              <a:solidFill>
                <a:srgbClr val="3DA3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5" name="Arc 233"/>
              <p:cNvSpPr>
                <a:spLocks/>
              </p:cNvSpPr>
              <p:nvPr/>
            </p:nvSpPr>
            <p:spPr bwMode="auto">
              <a:xfrm>
                <a:off x="1381" y="1776"/>
                <a:ext cx="75" cy="6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882 w 43200"/>
                  <a:gd name="T1" fmla="*/ 36865 h 43200"/>
                  <a:gd name="T2" fmla="*/ 36882 w 43200"/>
                  <a:gd name="T3" fmla="*/ 36865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6882" y="36865"/>
                    </a:moveTo>
                  </a:path>
                  <a:path w="43200" h="43200" stroke="0" extrusionOk="0">
                    <a:moveTo>
                      <a:pt x="36882" y="36865"/>
                    </a:moveTo>
                    <a:lnTo>
                      <a:pt x="21600" y="21600"/>
                    </a:lnTo>
                    <a:close/>
                  </a:path>
                </a:pathLst>
              </a:custGeom>
              <a:noFill/>
              <a:ln w="1588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6" name="Rectangle 234"/>
              <p:cNvSpPr>
                <a:spLocks noChangeArrowheads="1"/>
              </p:cNvSpPr>
              <p:nvPr/>
            </p:nvSpPr>
            <p:spPr bwMode="auto">
              <a:xfrm>
                <a:off x="1550" y="1650"/>
                <a:ext cx="76" cy="70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7" name="Rectangle 235"/>
              <p:cNvSpPr>
                <a:spLocks noChangeArrowheads="1"/>
              </p:cNvSpPr>
              <p:nvPr/>
            </p:nvSpPr>
            <p:spPr bwMode="auto">
              <a:xfrm>
                <a:off x="1550" y="1650"/>
                <a:ext cx="75" cy="69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8" name="Rectangle 236"/>
              <p:cNvSpPr>
                <a:spLocks noChangeArrowheads="1"/>
              </p:cNvSpPr>
              <p:nvPr/>
            </p:nvSpPr>
            <p:spPr bwMode="auto">
              <a:xfrm>
                <a:off x="1381" y="1559"/>
                <a:ext cx="75" cy="69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9" name="Rectangle 237"/>
              <p:cNvSpPr>
                <a:spLocks noChangeArrowheads="1"/>
              </p:cNvSpPr>
              <p:nvPr/>
            </p:nvSpPr>
            <p:spPr bwMode="auto">
              <a:xfrm>
                <a:off x="1381" y="1559"/>
                <a:ext cx="74" cy="68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830" name="Rectangle 238"/>
          <p:cNvSpPr>
            <a:spLocks noChangeArrowheads="1"/>
          </p:cNvSpPr>
          <p:nvPr/>
        </p:nvSpPr>
        <p:spPr bwMode="auto">
          <a:xfrm>
            <a:off x="1449388" y="5949950"/>
            <a:ext cx="6000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0.001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1" name="Rectangle 239"/>
          <p:cNvSpPr>
            <a:spLocks noChangeArrowheads="1"/>
          </p:cNvSpPr>
          <p:nvPr/>
        </p:nvSpPr>
        <p:spPr bwMode="auto">
          <a:xfrm>
            <a:off x="1597025" y="4518025"/>
            <a:ext cx="466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0.01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2" name="Rectangle 240"/>
          <p:cNvSpPr>
            <a:spLocks noChangeArrowheads="1"/>
          </p:cNvSpPr>
          <p:nvPr/>
        </p:nvSpPr>
        <p:spPr bwMode="auto">
          <a:xfrm>
            <a:off x="1744663" y="3087688"/>
            <a:ext cx="333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3" name="Rectangle 241"/>
          <p:cNvSpPr>
            <a:spLocks noChangeArrowheads="1"/>
          </p:cNvSpPr>
          <p:nvPr/>
        </p:nvSpPr>
        <p:spPr bwMode="auto">
          <a:xfrm>
            <a:off x="1973263" y="16573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4" name="Rectangle 242"/>
          <p:cNvSpPr>
            <a:spLocks noChangeArrowheads="1"/>
          </p:cNvSpPr>
          <p:nvPr/>
        </p:nvSpPr>
        <p:spPr bwMode="auto">
          <a:xfrm>
            <a:off x="2063750" y="6221413"/>
            <a:ext cx="333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0.8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5" name="Rectangle 243"/>
          <p:cNvSpPr>
            <a:spLocks noChangeArrowheads="1"/>
          </p:cNvSpPr>
          <p:nvPr/>
        </p:nvSpPr>
        <p:spPr bwMode="auto">
          <a:xfrm>
            <a:off x="2686050" y="6221413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6" name="Rectangle 244"/>
          <p:cNvSpPr>
            <a:spLocks noChangeArrowheads="1"/>
          </p:cNvSpPr>
          <p:nvPr/>
        </p:nvSpPr>
        <p:spPr bwMode="auto">
          <a:xfrm>
            <a:off x="7858125" y="6221413"/>
            <a:ext cx="266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10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7" name="Rectangle 245"/>
          <p:cNvSpPr>
            <a:spLocks noChangeArrowheads="1"/>
          </p:cNvSpPr>
          <p:nvPr/>
        </p:nvSpPr>
        <p:spPr bwMode="auto">
          <a:xfrm>
            <a:off x="3781425" y="6248400"/>
            <a:ext cx="24272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 dirty="0"/>
              <a:t>Particle diameter (µm)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110838" name="Freeform 246"/>
          <p:cNvSpPr>
            <a:spLocks/>
          </p:cNvSpPr>
          <p:nvPr/>
        </p:nvSpPr>
        <p:spPr bwMode="auto">
          <a:xfrm>
            <a:off x="3932238" y="2078038"/>
            <a:ext cx="393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1" y="0"/>
              </a:cxn>
            </a:cxnLst>
            <a:rect l="0" t="0" r="r" b="b"/>
            <a:pathLst>
              <a:path w="481">
                <a:moveTo>
                  <a:pt x="0" y="0"/>
                </a:moveTo>
                <a:lnTo>
                  <a:pt x="480" y="0"/>
                </a:lnTo>
                <a:lnTo>
                  <a:pt x="481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39" name="Oval 247"/>
          <p:cNvSpPr>
            <a:spLocks noChangeArrowheads="1"/>
          </p:cNvSpPr>
          <p:nvPr/>
        </p:nvSpPr>
        <p:spPr bwMode="auto">
          <a:xfrm>
            <a:off x="4078288" y="2032000"/>
            <a:ext cx="119062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0" name="Arc 248"/>
          <p:cNvSpPr>
            <a:spLocks/>
          </p:cNvSpPr>
          <p:nvPr/>
        </p:nvSpPr>
        <p:spPr bwMode="auto">
          <a:xfrm>
            <a:off x="4078288" y="2032000"/>
            <a:ext cx="119062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1" name="Rectangle 249"/>
          <p:cNvSpPr>
            <a:spLocks noChangeArrowheads="1"/>
          </p:cNvSpPr>
          <p:nvPr/>
        </p:nvSpPr>
        <p:spPr bwMode="auto">
          <a:xfrm>
            <a:off x="4497388" y="1933575"/>
            <a:ext cx="7572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control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2" name="Freeform 250"/>
          <p:cNvSpPr>
            <a:spLocks/>
          </p:cNvSpPr>
          <p:nvPr/>
        </p:nvSpPr>
        <p:spPr bwMode="auto">
          <a:xfrm>
            <a:off x="3932238" y="2532063"/>
            <a:ext cx="393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1" y="0"/>
              </a:cxn>
            </a:cxnLst>
            <a:rect l="0" t="0" r="r" b="b"/>
            <a:pathLst>
              <a:path w="481">
                <a:moveTo>
                  <a:pt x="0" y="0"/>
                </a:moveTo>
                <a:lnTo>
                  <a:pt x="480" y="0"/>
                </a:lnTo>
                <a:lnTo>
                  <a:pt x="481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3" name="Rectangle 251"/>
          <p:cNvSpPr>
            <a:spLocks noChangeArrowheads="1"/>
          </p:cNvSpPr>
          <p:nvPr/>
        </p:nvSpPr>
        <p:spPr bwMode="auto">
          <a:xfrm>
            <a:off x="4078288" y="2484438"/>
            <a:ext cx="119062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4" name="Rectangle 252"/>
          <p:cNvSpPr>
            <a:spLocks noChangeArrowheads="1"/>
          </p:cNvSpPr>
          <p:nvPr/>
        </p:nvSpPr>
        <p:spPr bwMode="auto">
          <a:xfrm>
            <a:off x="4078288" y="2484438"/>
            <a:ext cx="117475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5" name="Rectangle 253"/>
          <p:cNvSpPr>
            <a:spLocks noChangeArrowheads="1"/>
          </p:cNvSpPr>
          <p:nvPr/>
        </p:nvSpPr>
        <p:spPr bwMode="auto">
          <a:xfrm>
            <a:off x="4497388" y="2387600"/>
            <a:ext cx="1276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3 mM azide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6" name="Rectangle 254"/>
          <p:cNvSpPr>
            <a:spLocks noChangeArrowheads="1"/>
          </p:cNvSpPr>
          <p:nvPr/>
        </p:nvSpPr>
        <p:spPr bwMode="auto">
          <a:xfrm rot="-5400000">
            <a:off x="-479425" y="3603625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100" b="0"/>
              <a:t>Fraction of influent particles remaining in the effluent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7" name="Text Box 255"/>
          <p:cNvSpPr txBox="1">
            <a:spLocks noChangeArrowheads="1"/>
          </p:cNvSpPr>
          <p:nvPr/>
        </p:nvSpPr>
        <p:spPr bwMode="auto">
          <a:xfrm>
            <a:off x="2209800" y="3657600"/>
            <a:ext cx="26670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Effect of </a:t>
            </a:r>
            <a:br>
              <a:rPr lang="en-US" b="0">
                <a:solidFill>
                  <a:schemeClr val="folHlink"/>
                </a:solidFill>
              </a:rPr>
            </a:br>
            <a:r>
              <a:rPr lang="en-US" b="0">
                <a:solidFill>
                  <a:schemeClr val="folHlink"/>
                </a:solidFill>
              </a:rPr>
              <a:t>the Chrysophyte</a:t>
            </a:r>
          </a:p>
        </p:txBody>
      </p:sp>
      <p:sp>
        <p:nvSpPr>
          <p:cNvPr id="110848" name="Line 256"/>
          <p:cNvSpPr>
            <a:spLocks noChangeShapeType="1"/>
          </p:cNvSpPr>
          <p:nvPr/>
        </p:nvSpPr>
        <p:spPr bwMode="auto">
          <a:xfrm flipH="1" flipV="1">
            <a:off x="2667000" y="30480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849" name="Line 257"/>
          <p:cNvSpPr>
            <a:spLocks noChangeShapeType="1"/>
          </p:cNvSpPr>
          <p:nvPr/>
        </p:nvSpPr>
        <p:spPr bwMode="auto">
          <a:xfrm>
            <a:off x="2286000" y="4114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850" name="Line 258"/>
          <p:cNvSpPr>
            <a:spLocks noChangeShapeType="1"/>
          </p:cNvSpPr>
          <p:nvPr/>
        </p:nvSpPr>
        <p:spPr bwMode="auto">
          <a:xfrm>
            <a:off x="2286000" y="4572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851" name="Text Box 259"/>
          <p:cNvSpPr txBox="1">
            <a:spLocks noChangeArrowheads="1"/>
          </p:cNvSpPr>
          <p:nvPr/>
        </p:nvSpPr>
        <p:spPr bwMode="auto">
          <a:xfrm>
            <a:off x="2438400" y="4953000"/>
            <a:ext cx="35210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/>
              <a:t>What is the physical-chemical mechanism?</a:t>
            </a:r>
          </a:p>
        </p:txBody>
      </p:sp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2520950" y="1554163"/>
            <a:ext cx="379413" cy="1073150"/>
            <a:chOff x="1180" y="1335"/>
            <a:chExt cx="915" cy="2590"/>
          </a:xfrm>
        </p:grpSpPr>
        <p:sp>
          <p:nvSpPr>
            <p:cNvPr id="110855" name="Oval 263"/>
            <p:cNvSpPr>
              <a:spLocks noChangeArrowheads="1"/>
            </p:cNvSpPr>
            <p:nvPr/>
          </p:nvSpPr>
          <p:spPr bwMode="auto">
            <a:xfrm>
              <a:off x="1180" y="2485"/>
              <a:ext cx="858" cy="85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6" name="Freeform 264"/>
            <p:cNvSpPr>
              <a:spLocks/>
            </p:cNvSpPr>
            <p:nvPr/>
          </p:nvSpPr>
          <p:spPr bwMode="auto">
            <a:xfrm>
              <a:off x="1484" y="1346"/>
              <a:ext cx="202" cy="1139"/>
            </a:xfrm>
            <a:custGeom>
              <a:avLst/>
              <a:gdLst/>
              <a:ahLst/>
              <a:cxnLst>
                <a:cxn ang="0">
                  <a:pos x="124" y="1126"/>
                </a:cxn>
                <a:cxn ang="0">
                  <a:pos x="122" y="1101"/>
                </a:cxn>
                <a:cxn ang="0">
                  <a:pos x="118" y="1076"/>
                </a:cxn>
                <a:cxn ang="0">
                  <a:pos x="114" y="1055"/>
                </a:cxn>
                <a:cxn ang="0">
                  <a:pos x="109" y="1036"/>
                </a:cxn>
                <a:cxn ang="0">
                  <a:pos x="101" y="1017"/>
                </a:cxn>
                <a:cxn ang="0">
                  <a:pos x="93" y="1000"/>
                </a:cxn>
                <a:cxn ang="0">
                  <a:pos x="84" y="982"/>
                </a:cxn>
                <a:cxn ang="0">
                  <a:pos x="76" y="967"/>
                </a:cxn>
                <a:cxn ang="0">
                  <a:pos x="67" y="952"/>
                </a:cxn>
                <a:cxn ang="0">
                  <a:pos x="57" y="937"/>
                </a:cxn>
                <a:cxn ang="0">
                  <a:pos x="47" y="921"/>
                </a:cxn>
                <a:cxn ang="0">
                  <a:pos x="40" y="906"/>
                </a:cxn>
                <a:cxn ang="0">
                  <a:pos x="30" y="889"/>
                </a:cxn>
                <a:cxn ang="0">
                  <a:pos x="23" y="873"/>
                </a:cxn>
                <a:cxn ang="0">
                  <a:pos x="15" y="854"/>
                </a:cxn>
                <a:cxn ang="0">
                  <a:pos x="9" y="835"/>
                </a:cxn>
                <a:cxn ang="0">
                  <a:pos x="5" y="816"/>
                </a:cxn>
                <a:cxn ang="0">
                  <a:pos x="2" y="793"/>
                </a:cxn>
                <a:cxn ang="0">
                  <a:pos x="0" y="770"/>
                </a:cxn>
                <a:cxn ang="0">
                  <a:pos x="0" y="757"/>
                </a:cxn>
                <a:cxn ang="0">
                  <a:pos x="2" y="732"/>
                </a:cxn>
                <a:cxn ang="0">
                  <a:pos x="5" y="709"/>
                </a:cxn>
                <a:cxn ang="0">
                  <a:pos x="11" y="686"/>
                </a:cxn>
                <a:cxn ang="0">
                  <a:pos x="21" y="665"/>
                </a:cxn>
                <a:cxn ang="0">
                  <a:pos x="32" y="646"/>
                </a:cxn>
                <a:cxn ang="0">
                  <a:pos x="44" y="625"/>
                </a:cxn>
                <a:cxn ang="0">
                  <a:pos x="57" y="608"/>
                </a:cxn>
                <a:cxn ang="0">
                  <a:pos x="70" y="589"/>
                </a:cxn>
                <a:cxn ang="0">
                  <a:pos x="86" y="572"/>
                </a:cxn>
                <a:cxn ang="0">
                  <a:pos x="101" y="553"/>
                </a:cxn>
                <a:cxn ang="0">
                  <a:pos x="116" y="535"/>
                </a:cxn>
                <a:cxn ang="0">
                  <a:pos x="132" y="516"/>
                </a:cxn>
                <a:cxn ang="0">
                  <a:pos x="145" y="497"/>
                </a:cxn>
                <a:cxn ang="0">
                  <a:pos x="158" y="478"/>
                </a:cxn>
                <a:cxn ang="0">
                  <a:pos x="170" y="457"/>
                </a:cxn>
                <a:cxn ang="0">
                  <a:pos x="181" y="436"/>
                </a:cxn>
                <a:cxn ang="0">
                  <a:pos x="191" y="413"/>
                </a:cxn>
                <a:cxn ang="0">
                  <a:pos x="197" y="388"/>
                </a:cxn>
                <a:cxn ang="0">
                  <a:pos x="200" y="361"/>
                </a:cxn>
                <a:cxn ang="0">
                  <a:pos x="202" y="335"/>
                </a:cxn>
                <a:cxn ang="0">
                  <a:pos x="202" y="321"/>
                </a:cxn>
                <a:cxn ang="0">
                  <a:pos x="200" y="295"/>
                </a:cxn>
                <a:cxn ang="0">
                  <a:pos x="197" y="272"/>
                </a:cxn>
                <a:cxn ang="0">
                  <a:pos x="193" y="251"/>
                </a:cxn>
                <a:cxn ang="0">
                  <a:pos x="185" y="232"/>
                </a:cxn>
                <a:cxn ang="0">
                  <a:pos x="179" y="216"/>
                </a:cxn>
                <a:cxn ang="0">
                  <a:pos x="172" y="199"/>
                </a:cxn>
                <a:cxn ang="0">
                  <a:pos x="162" y="186"/>
                </a:cxn>
                <a:cxn ang="0">
                  <a:pos x="153" y="172"/>
                </a:cxn>
                <a:cxn ang="0">
                  <a:pos x="143" y="161"/>
                </a:cxn>
                <a:cxn ang="0">
                  <a:pos x="135" y="147"/>
                </a:cxn>
                <a:cxn ang="0">
                  <a:pos x="126" y="136"/>
                </a:cxn>
                <a:cxn ang="0">
                  <a:pos x="116" y="125"/>
                </a:cxn>
                <a:cxn ang="0">
                  <a:pos x="107" y="111"/>
                </a:cxn>
                <a:cxn ang="0">
                  <a:pos x="99" y="98"/>
                </a:cxn>
                <a:cxn ang="0">
                  <a:pos x="93" y="84"/>
                </a:cxn>
                <a:cxn ang="0">
                  <a:pos x="86" y="69"/>
                </a:cxn>
                <a:cxn ang="0">
                  <a:pos x="82" y="52"/>
                </a:cxn>
                <a:cxn ang="0">
                  <a:pos x="78" y="33"/>
                </a:cxn>
                <a:cxn ang="0">
                  <a:pos x="76" y="12"/>
                </a:cxn>
              </a:cxnLst>
              <a:rect l="0" t="0" r="r" b="b"/>
              <a:pathLst>
                <a:path w="202" h="1139">
                  <a:moveTo>
                    <a:pt x="124" y="1139"/>
                  </a:moveTo>
                  <a:lnTo>
                    <a:pt x="124" y="1126"/>
                  </a:lnTo>
                  <a:lnTo>
                    <a:pt x="124" y="1112"/>
                  </a:lnTo>
                  <a:lnTo>
                    <a:pt x="122" y="1101"/>
                  </a:lnTo>
                  <a:lnTo>
                    <a:pt x="120" y="1087"/>
                  </a:lnTo>
                  <a:lnTo>
                    <a:pt x="118" y="1076"/>
                  </a:lnTo>
                  <a:lnTo>
                    <a:pt x="116" y="1065"/>
                  </a:lnTo>
                  <a:lnTo>
                    <a:pt x="114" y="1055"/>
                  </a:lnTo>
                  <a:lnTo>
                    <a:pt x="111" y="1045"/>
                  </a:lnTo>
                  <a:lnTo>
                    <a:pt x="109" y="1036"/>
                  </a:lnTo>
                  <a:lnTo>
                    <a:pt x="105" y="1026"/>
                  </a:lnTo>
                  <a:lnTo>
                    <a:pt x="101" y="1017"/>
                  </a:lnTo>
                  <a:lnTo>
                    <a:pt x="97" y="1007"/>
                  </a:lnTo>
                  <a:lnTo>
                    <a:pt x="93" y="1000"/>
                  </a:lnTo>
                  <a:lnTo>
                    <a:pt x="90" y="990"/>
                  </a:lnTo>
                  <a:lnTo>
                    <a:pt x="84" y="982"/>
                  </a:lnTo>
                  <a:lnTo>
                    <a:pt x="80" y="975"/>
                  </a:lnTo>
                  <a:lnTo>
                    <a:pt x="76" y="967"/>
                  </a:lnTo>
                  <a:lnTo>
                    <a:pt x="70" y="959"/>
                  </a:lnTo>
                  <a:lnTo>
                    <a:pt x="67" y="952"/>
                  </a:lnTo>
                  <a:lnTo>
                    <a:pt x="63" y="944"/>
                  </a:lnTo>
                  <a:lnTo>
                    <a:pt x="57" y="937"/>
                  </a:lnTo>
                  <a:lnTo>
                    <a:pt x="53" y="929"/>
                  </a:lnTo>
                  <a:lnTo>
                    <a:pt x="47" y="921"/>
                  </a:lnTo>
                  <a:lnTo>
                    <a:pt x="44" y="914"/>
                  </a:lnTo>
                  <a:lnTo>
                    <a:pt x="40" y="906"/>
                  </a:lnTo>
                  <a:lnTo>
                    <a:pt x="34" y="898"/>
                  </a:lnTo>
                  <a:lnTo>
                    <a:pt x="30" y="889"/>
                  </a:lnTo>
                  <a:lnTo>
                    <a:pt x="26" y="881"/>
                  </a:lnTo>
                  <a:lnTo>
                    <a:pt x="23" y="873"/>
                  </a:lnTo>
                  <a:lnTo>
                    <a:pt x="19" y="864"/>
                  </a:lnTo>
                  <a:lnTo>
                    <a:pt x="15" y="854"/>
                  </a:lnTo>
                  <a:lnTo>
                    <a:pt x="13" y="845"/>
                  </a:lnTo>
                  <a:lnTo>
                    <a:pt x="9" y="835"/>
                  </a:lnTo>
                  <a:lnTo>
                    <a:pt x="7" y="826"/>
                  </a:lnTo>
                  <a:lnTo>
                    <a:pt x="5" y="816"/>
                  </a:lnTo>
                  <a:lnTo>
                    <a:pt x="4" y="805"/>
                  </a:lnTo>
                  <a:lnTo>
                    <a:pt x="2" y="793"/>
                  </a:lnTo>
                  <a:lnTo>
                    <a:pt x="0" y="782"/>
                  </a:lnTo>
                  <a:lnTo>
                    <a:pt x="0" y="770"/>
                  </a:lnTo>
                  <a:lnTo>
                    <a:pt x="0" y="757"/>
                  </a:lnTo>
                  <a:lnTo>
                    <a:pt x="0" y="757"/>
                  </a:lnTo>
                  <a:lnTo>
                    <a:pt x="0" y="744"/>
                  </a:lnTo>
                  <a:lnTo>
                    <a:pt x="2" y="732"/>
                  </a:lnTo>
                  <a:lnTo>
                    <a:pt x="4" y="721"/>
                  </a:lnTo>
                  <a:lnTo>
                    <a:pt x="5" y="709"/>
                  </a:lnTo>
                  <a:lnTo>
                    <a:pt x="9" y="698"/>
                  </a:lnTo>
                  <a:lnTo>
                    <a:pt x="11" y="686"/>
                  </a:lnTo>
                  <a:lnTo>
                    <a:pt x="17" y="675"/>
                  </a:lnTo>
                  <a:lnTo>
                    <a:pt x="21" y="665"/>
                  </a:lnTo>
                  <a:lnTo>
                    <a:pt x="26" y="656"/>
                  </a:lnTo>
                  <a:lnTo>
                    <a:pt x="32" y="646"/>
                  </a:lnTo>
                  <a:lnTo>
                    <a:pt x="38" y="635"/>
                  </a:lnTo>
                  <a:lnTo>
                    <a:pt x="44" y="625"/>
                  </a:lnTo>
                  <a:lnTo>
                    <a:pt x="49" y="617"/>
                  </a:lnTo>
                  <a:lnTo>
                    <a:pt x="57" y="608"/>
                  </a:lnTo>
                  <a:lnTo>
                    <a:pt x="65" y="598"/>
                  </a:lnTo>
                  <a:lnTo>
                    <a:pt x="70" y="589"/>
                  </a:lnTo>
                  <a:lnTo>
                    <a:pt x="78" y="579"/>
                  </a:lnTo>
                  <a:lnTo>
                    <a:pt x="86" y="572"/>
                  </a:lnTo>
                  <a:lnTo>
                    <a:pt x="93" y="562"/>
                  </a:lnTo>
                  <a:lnTo>
                    <a:pt x="101" y="553"/>
                  </a:lnTo>
                  <a:lnTo>
                    <a:pt x="109" y="545"/>
                  </a:lnTo>
                  <a:lnTo>
                    <a:pt x="116" y="535"/>
                  </a:lnTo>
                  <a:lnTo>
                    <a:pt x="124" y="526"/>
                  </a:lnTo>
                  <a:lnTo>
                    <a:pt x="132" y="516"/>
                  </a:lnTo>
                  <a:lnTo>
                    <a:pt x="137" y="507"/>
                  </a:lnTo>
                  <a:lnTo>
                    <a:pt x="145" y="497"/>
                  </a:lnTo>
                  <a:lnTo>
                    <a:pt x="153" y="488"/>
                  </a:lnTo>
                  <a:lnTo>
                    <a:pt x="158" y="478"/>
                  </a:lnTo>
                  <a:lnTo>
                    <a:pt x="164" y="468"/>
                  </a:lnTo>
                  <a:lnTo>
                    <a:pt x="170" y="457"/>
                  </a:lnTo>
                  <a:lnTo>
                    <a:pt x="176" y="446"/>
                  </a:lnTo>
                  <a:lnTo>
                    <a:pt x="181" y="436"/>
                  </a:lnTo>
                  <a:lnTo>
                    <a:pt x="185" y="425"/>
                  </a:lnTo>
                  <a:lnTo>
                    <a:pt x="191" y="413"/>
                  </a:lnTo>
                  <a:lnTo>
                    <a:pt x="193" y="402"/>
                  </a:lnTo>
                  <a:lnTo>
                    <a:pt x="197" y="388"/>
                  </a:lnTo>
                  <a:lnTo>
                    <a:pt x="198" y="375"/>
                  </a:lnTo>
                  <a:lnTo>
                    <a:pt x="200" y="361"/>
                  </a:lnTo>
                  <a:lnTo>
                    <a:pt x="202" y="348"/>
                  </a:lnTo>
                  <a:lnTo>
                    <a:pt x="202" y="335"/>
                  </a:lnTo>
                  <a:lnTo>
                    <a:pt x="202" y="335"/>
                  </a:lnTo>
                  <a:lnTo>
                    <a:pt x="202" y="321"/>
                  </a:lnTo>
                  <a:lnTo>
                    <a:pt x="202" y="308"/>
                  </a:lnTo>
                  <a:lnTo>
                    <a:pt x="200" y="295"/>
                  </a:lnTo>
                  <a:lnTo>
                    <a:pt x="198" y="283"/>
                  </a:lnTo>
                  <a:lnTo>
                    <a:pt x="197" y="272"/>
                  </a:lnTo>
                  <a:lnTo>
                    <a:pt x="195" y="260"/>
                  </a:lnTo>
                  <a:lnTo>
                    <a:pt x="193" y="251"/>
                  </a:lnTo>
                  <a:lnTo>
                    <a:pt x="189" y="241"/>
                  </a:lnTo>
                  <a:lnTo>
                    <a:pt x="185" y="232"/>
                  </a:lnTo>
                  <a:lnTo>
                    <a:pt x="183" y="224"/>
                  </a:lnTo>
                  <a:lnTo>
                    <a:pt x="179" y="216"/>
                  </a:lnTo>
                  <a:lnTo>
                    <a:pt x="176" y="207"/>
                  </a:lnTo>
                  <a:lnTo>
                    <a:pt x="172" y="199"/>
                  </a:lnTo>
                  <a:lnTo>
                    <a:pt x="166" y="193"/>
                  </a:lnTo>
                  <a:lnTo>
                    <a:pt x="162" y="186"/>
                  </a:lnTo>
                  <a:lnTo>
                    <a:pt x="158" y="180"/>
                  </a:lnTo>
                  <a:lnTo>
                    <a:pt x="153" y="172"/>
                  </a:lnTo>
                  <a:lnTo>
                    <a:pt x="149" y="167"/>
                  </a:lnTo>
                  <a:lnTo>
                    <a:pt x="143" y="161"/>
                  </a:lnTo>
                  <a:lnTo>
                    <a:pt x="139" y="153"/>
                  </a:lnTo>
                  <a:lnTo>
                    <a:pt x="135" y="147"/>
                  </a:lnTo>
                  <a:lnTo>
                    <a:pt x="130" y="142"/>
                  </a:lnTo>
                  <a:lnTo>
                    <a:pt x="126" y="136"/>
                  </a:lnTo>
                  <a:lnTo>
                    <a:pt x="120" y="130"/>
                  </a:lnTo>
                  <a:lnTo>
                    <a:pt x="116" y="125"/>
                  </a:lnTo>
                  <a:lnTo>
                    <a:pt x="112" y="117"/>
                  </a:lnTo>
                  <a:lnTo>
                    <a:pt x="107" y="111"/>
                  </a:lnTo>
                  <a:lnTo>
                    <a:pt x="103" y="105"/>
                  </a:lnTo>
                  <a:lnTo>
                    <a:pt x="99" y="98"/>
                  </a:lnTo>
                  <a:lnTo>
                    <a:pt x="95" y="90"/>
                  </a:lnTo>
                  <a:lnTo>
                    <a:pt x="93" y="84"/>
                  </a:lnTo>
                  <a:lnTo>
                    <a:pt x="90" y="77"/>
                  </a:lnTo>
                  <a:lnTo>
                    <a:pt x="86" y="69"/>
                  </a:lnTo>
                  <a:lnTo>
                    <a:pt x="84" y="60"/>
                  </a:lnTo>
                  <a:lnTo>
                    <a:pt x="82" y="52"/>
                  </a:lnTo>
                  <a:lnTo>
                    <a:pt x="80" y="42"/>
                  </a:lnTo>
                  <a:lnTo>
                    <a:pt x="78" y="33"/>
                  </a:lnTo>
                  <a:lnTo>
                    <a:pt x="76" y="23"/>
                  </a:lnTo>
                  <a:lnTo>
                    <a:pt x="76" y="12"/>
                  </a:lnTo>
                  <a:lnTo>
                    <a:pt x="76" y="0"/>
                  </a:lnTo>
                </a:path>
              </a:pathLst>
            </a:custGeom>
            <a:noFill/>
            <a:ln w="23813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7" name="Freeform 265"/>
            <p:cNvSpPr>
              <a:spLocks/>
            </p:cNvSpPr>
            <p:nvPr/>
          </p:nvSpPr>
          <p:spPr bwMode="auto">
            <a:xfrm>
              <a:off x="1656" y="2416"/>
              <a:ext cx="439" cy="6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0" y="56"/>
                </a:cxn>
                <a:cxn ang="0">
                  <a:pos x="4" y="52"/>
                </a:cxn>
                <a:cxn ang="0">
                  <a:pos x="5" y="46"/>
                </a:cxn>
                <a:cxn ang="0">
                  <a:pos x="11" y="42"/>
                </a:cxn>
                <a:cxn ang="0">
                  <a:pos x="17" y="38"/>
                </a:cxn>
                <a:cxn ang="0">
                  <a:pos x="23" y="35"/>
                </a:cxn>
                <a:cxn ang="0">
                  <a:pos x="30" y="31"/>
                </a:cxn>
                <a:cxn ang="0">
                  <a:pos x="40" y="27"/>
                </a:cxn>
                <a:cxn ang="0">
                  <a:pos x="49" y="25"/>
                </a:cxn>
                <a:cxn ang="0">
                  <a:pos x="59" y="21"/>
                </a:cxn>
                <a:cxn ang="0">
                  <a:pos x="70" y="19"/>
                </a:cxn>
                <a:cxn ang="0">
                  <a:pos x="82" y="17"/>
                </a:cxn>
                <a:cxn ang="0">
                  <a:pos x="93" y="14"/>
                </a:cxn>
                <a:cxn ang="0">
                  <a:pos x="107" y="12"/>
                </a:cxn>
                <a:cxn ang="0">
                  <a:pos x="120" y="10"/>
                </a:cxn>
                <a:cxn ang="0">
                  <a:pos x="133" y="10"/>
                </a:cxn>
                <a:cxn ang="0">
                  <a:pos x="147" y="8"/>
                </a:cxn>
                <a:cxn ang="0">
                  <a:pos x="162" y="6"/>
                </a:cxn>
                <a:cxn ang="0">
                  <a:pos x="176" y="6"/>
                </a:cxn>
                <a:cxn ang="0">
                  <a:pos x="191" y="4"/>
                </a:cxn>
                <a:cxn ang="0">
                  <a:pos x="206" y="4"/>
                </a:cxn>
                <a:cxn ang="0">
                  <a:pos x="221" y="2"/>
                </a:cxn>
                <a:cxn ang="0">
                  <a:pos x="237" y="2"/>
                </a:cxn>
                <a:cxn ang="0">
                  <a:pos x="250" y="2"/>
                </a:cxn>
                <a:cxn ang="0">
                  <a:pos x="265" y="2"/>
                </a:cxn>
                <a:cxn ang="0">
                  <a:pos x="281" y="2"/>
                </a:cxn>
                <a:cxn ang="0">
                  <a:pos x="296" y="2"/>
                </a:cxn>
                <a:cxn ang="0">
                  <a:pos x="309" y="2"/>
                </a:cxn>
                <a:cxn ang="0">
                  <a:pos x="325" y="0"/>
                </a:cxn>
                <a:cxn ang="0">
                  <a:pos x="338" y="2"/>
                </a:cxn>
                <a:cxn ang="0">
                  <a:pos x="351" y="2"/>
                </a:cxn>
                <a:cxn ang="0">
                  <a:pos x="363" y="2"/>
                </a:cxn>
                <a:cxn ang="0">
                  <a:pos x="374" y="2"/>
                </a:cxn>
                <a:cxn ang="0">
                  <a:pos x="386" y="2"/>
                </a:cxn>
                <a:cxn ang="0">
                  <a:pos x="397" y="2"/>
                </a:cxn>
                <a:cxn ang="0">
                  <a:pos x="407" y="2"/>
                </a:cxn>
                <a:cxn ang="0">
                  <a:pos x="416" y="2"/>
                </a:cxn>
                <a:cxn ang="0">
                  <a:pos x="426" y="2"/>
                </a:cxn>
                <a:cxn ang="0">
                  <a:pos x="434" y="2"/>
                </a:cxn>
                <a:cxn ang="0">
                  <a:pos x="439" y="2"/>
                </a:cxn>
              </a:cxnLst>
              <a:rect l="0" t="0" r="r" b="b"/>
              <a:pathLst>
                <a:path w="439" h="61">
                  <a:moveTo>
                    <a:pt x="0" y="61"/>
                  </a:moveTo>
                  <a:lnTo>
                    <a:pt x="0" y="56"/>
                  </a:lnTo>
                  <a:lnTo>
                    <a:pt x="4" y="52"/>
                  </a:lnTo>
                  <a:lnTo>
                    <a:pt x="5" y="46"/>
                  </a:lnTo>
                  <a:lnTo>
                    <a:pt x="11" y="42"/>
                  </a:lnTo>
                  <a:lnTo>
                    <a:pt x="17" y="38"/>
                  </a:lnTo>
                  <a:lnTo>
                    <a:pt x="23" y="35"/>
                  </a:lnTo>
                  <a:lnTo>
                    <a:pt x="30" y="31"/>
                  </a:lnTo>
                  <a:lnTo>
                    <a:pt x="40" y="27"/>
                  </a:lnTo>
                  <a:lnTo>
                    <a:pt x="49" y="25"/>
                  </a:lnTo>
                  <a:lnTo>
                    <a:pt x="59" y="21"/>
                  </a:lnTo>
                  <a:lnTo>
                    <a:pt x="70" y="19"/>
                  </a:lnTo>
                  <a:lnTo>
                    <a:pt x="82" y="17"/>
                  </a:lnTo>
                  <a:lnTo>
                    <a:pt x="93" y="14"/>
                  </a:lnTo>
                  <a:lnTo>
                    <a:pt x="107" y="12"/>
                  </a:lnTo>
                  <a:lnTo>
                    <a:pt x="120" y="10"/>
                  </a:lnTo>
                  <a:lnTo>
                    <a:pt x="133" y="10"/>
                  </a:lnTo>
                  <a:lnTo>
                    <a:pt x="147" y="8"/>
                  </a:lnTo>
                  <a:lnTo>
                    <a:pt x="162" y="6"/>
                  </a:lnTo>
                  <a:lnTo>
                    <a:pt x="176" y="6"/>
                  </a:lnTo>
                  <a:lnTo>
                    <a:pt x="191" y="4"/>
                  </a:lnTo>
                  <a:lnTo>
                    <a:pt x="206" y="4"/>
                  </a:lnTo>
                  <a:lnTo>
                    <a:pt x="221" y="2"/>
                  </a:lnTo>
                  <a:lnTo>
                    <a:pt x="237" y="2"/>
                  </a:lnTo>
                  <a:lnTo>
                    <a:pt x="250" y="2"/>
                  </a:lnTo>
                  <a:lnTo>
                    <a:pt x="265" y="2"/>
                  </a:lnTo>
                  <a:lnTo>
                    <a:pt x="281" y="2"/>
                  </a:lnTo>
                  <a:lnTo>
                    <a:pt x="296" y="2"/>
                  </a:lnTo>
                  <a:lnTo>
                    <a:pt x="309" y="2"/>
                  </a:lnTo>
                  <a:lnTo>
                    <a:pt x="325" y="0"/>
                  </a:lnTo>
                  <a:lnTo>
                    <a:pt x="338" y="2"/>
                  </a:lnTo>
                  <a:lnTo>
                    <a:pt x="351" y="2"/>
                  </a:lnTo>
                  <a:lnTo>
                    <a:pt x="363" y="2"/>
                  </a:lnTo>
                  <a:lnTo>
                    <a:pt x="374" y="2"/>
                  </a:lnTo>
                  <a:lnTo>
                    <a:pt x="386" y="2"/>
                  </a:lnTo>
                  <a:lnTo>
                    <a:pt x="397" y="2"/>
                  </a:lnTo>
                  <a:lnTo>
                    <a:pt x="407" y="2"/>
                  </a:lnTo>
                  <a:lnTo>
                    <a:pt x="416" y="2"/>
                  </a:lnTo>
                  <a:lnTo>
                    <a:pt x="426" y="2"/>
                  </a:lnTo>
                  <a:lnTo>
                    <a:pt x="434" y="2"/>
                  </a:lnTo>
                  <a:lnTo>
                    <a:pt x="439" y="2"/>
                  </a:lnTo>
                </a:path>
              </a:pathLst>
            </a:custGeom>
            <a:noFill/>
            <a:ln w="238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8" name="Oval 266"/>
            <p:cNvSpPr>
              <a:spLocks noChangeArrowheads="1"/>
            </p:cNvSpPr>
            <p:nvPr/>
          </p:nvSpPr>
          <p:spPr bwMode="auto">
            <a:xfrm>
              <a:off x="1346" y="3076"/>
              <a:ext cx="155" cy="1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9" name="Oval 267"/>
            <p:cNvSpPr>
              <a:spLocks noChangeArrowheads="1"/>
            </p:cNvSpPr>
            <p:nvPr/>
          </p:nvSpPr>
          <p:spPr bwMode="auto">
            <a:xfrm>
              <a:off x="1608" y="3079"/>
              <a:ext cx="143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0" name="Freeform 268"/>
            <p:cNvSpPr>
              <a:spLocks/>
            </p:cNvSpPr>
            <p:nvPr/>
          </p:nvSpPr>
          <p:spPr bwMode="auto">
            <a:xfrm>
              <a:off x="1447" y="3358"/>
              <a:ext cx="176" cy="567"/>
            </a:xfrm>
            <a:custGeom>
              <a:avLst/>
              <a:gdLst/>
              <a:ahLst/>
              <a:cxnLst>
                <a:cxn ang="0">
                  <a:pos x="174" y="15"/>
                </a:cxn>
                <a:cxn ang="0">
                  <a:pos x="176" y="42"/>
                </a:cxn>
                <a:cxn ang="0">
                  <a:pos x="174" y="65"/>
                </a:cxn>
                <a:cxn ang="0">
                  <a:pos x="172" y="84"/>
                </a:cxn>
                <a:cxn ang="0">
                  <a:pos x="169" y="101"/>
                </a:cxn>
                <a:cxn ang="0">
                  <a:pos x="165" y="117"/>
                </a:cxn>
                <a:cxn ang="0">
                  <a:pos x="159" y="128"/>
                </a:cxn>
                <a:cxn ang="0">
                  <a:pos x="153" y="138"/>
                </a:cxn>
                <a:cxn ang="0">
                  <a:pos x="148" y="147"/>
                </a:cxn>
                <a:cxn ang="0">
                  <a:pos x="140" y="157"/>
                </a:cxn>
                <a:cxn ang="0">
                  <a:pos x="134" y="164"/>
                </a:cxn>
                <a:cxn ang="0">
                  <a:pos x="127" y="172"/>
                </a:cxn>
                <a:cxn ang="0">
                  <a:pos x="121" y="180"/>
                </a:cxn>
                <a:cxn ang="0">
                  <a:pos x="113" y="189"/>
                </a:cxn>
                <a:cxn ang="0">
                  <a:pos x="107" y="201"/>
                </a:cxn>
                <a:cxn ang="0">
                  <a:pos x="104" y="214"/>
                </a:cxn>
                <a:cxn ang="0">
                  <a:pos x="98" y="227"/>
                </a:cxn>
                <a:cxn ang="0">
                  <a:pos x="94" y="247"/>
                </a:cxn>
                <a:cxn ang="0">
                  <a:pos x="92" y="266"/>
                </a:cxn>
                <a:cxn ang="0">
                  <a:pos x="90" y="290"/>
                </a:cxn>
                <a:cxn ang="0">
                  <a:pos x="90" y="304"/>
                </a:cxn>
                <a:cxn ang="0">
                  <a:pos x="90" y="331"/>
                </a:cxn>
                <a:cxn ang="0">
                  <a:pos x="88" y="355"/>
                </a:cxn>
                <a:cxn ang="0">
                  <a:pos x="84" y="378"/>
                </a:cxn>
                <a:cxn ang="0">
                  <a:pos x="81" y="401"/>
                </a:cxn>
                <a:cxn ang="0">
                  <a:pos x="77" y="420"/>
                </a:cxn>
                <a:cxn ang="0">
                  <a:pos x="71" y="439"/>
                </a:cxn>
                <a:cxn ang="0">
                  <a:pos x="65" y="455"/>
                </a:cxn>
                <a:cxn ang="0">
                  <a:pos x="58" y="470"/>
                </a:cxn>
                <a:cxn ang="0">
                  <a:pos x="52" y="485"/>
                </a:cxn>
                <a:cxn ang="0">
                  <a:pos x="46" y="497"/>
                </a:cxn>
                <a:cxn ang="0">
                  <a:pos x="39" y="508"/>
                </a:cxn>
                <a:cxn ang="0">
                  <a:pos x="33" y="518"/>
                </a:cxn>
                <a:cxn ang="0">
                  <a:pos x="25" y="527"/>
                </a:cxn>
                <a:cxn ang="0">
                  <a:pos x="20" y="535"/>
                </a:cxn>
                <a:cxn ang="0">
                  <a:pos x="14" y="543"/>
                </a:cxn>
                <a:cxn ang="0">
                  <a:pos x="10" y="548"/>
                </a:cxn>
                <a:cxn ang="0">
                  <a:pos x="6" y="554"/>
                </a:cxn>
                <a:cxn ang="0">
                  <a:pos x="2" y="560"/>
                </a:cxn>
                <a:cxn ang="0">
                  <a:pos x="0" y="564"/>
                </a:cxn>
                <a:cxn ang="0">
                  <a:pos x="0" y="567"/>
                </a:cxn>
              </a:cxnLst>
              <a:rect l="0" t="0" r="r" b="b"/>
              <a:pathLst>
                <a:path w="176" h="567">
                  <a:moveTo>
                    <a:pt x="174" y="0"/>
                  </a:moveTo>
                  <a:lnTo>
                    <a:pt x="174" y="15"/>
                  </a:lnTo>
                  <a:lnTo>
                    <a:pt x="176" y="29"/>
                  </a:lnTo>
                  <a:lnTo>
                    <a:pt x="176" y="42"/>
                  </a:lnTo>
                  <a:lnTo>
                    <a:pt x="174" y="54"/>
                  </a:lnTo>
                  <a:lnTo>
                    <a:pt x="174" y="65"/>
                  </a:lnTo>
                  <a:lnTo>
                    <a:pt x="174" y="75"/>
                  </a:lnTo>
                  <a:lnTo>
                    <a:pt x="172" y="84"/>
                  </a:lnTo>
                  <a:lnTo>
                    <a:pt x="170" y="94"/>
                  </a:lnTo>
                  <a:lnTo>
                    <a:pt x="169" y="101"/>
                  </a:lnTo>
                  <a:lnTo>
                    <a:pt x="167" y="109"/>
                  </a:lnTo>
                  <a:lnTo>
                    <a:pt x="165" y="117"/>
                  </a:lnTo>
                  <a:lnTo>
                    <a:pt x="163" y="122"/>
                  </a:lnTo>
                  <a:lnTo>
                    <a:pt x="159" y="128"/>
                  </a:lnTo>
                  <a:lnTo>
                    <a:pt x="157" y="134"/>
                  </a:lnTo>
                  <a:lnTo>
                    <a:pt x="153" y="138"/>
                  </a:lnTo>
                  <a:lnTo>
                    <a:pt x="151" y="143"/>
                  </a:lnTo>
                  <a:lnTo>
                    <a:pt x="148" y="147"/>
                  </a:lnTo>
                  <a:lnTo>
                    <a:pt x="144" y="151"/>
                  </a:lnTo>
                  <a:lnTo>
                    <a:pt x="140" y="157"/>
                  </a:lnTo>
                  <a:lnTo>
                    <a:pt x="138" y="161"/>
                  </a:lnTo>
                  <a:lnTo>
                    <a:pt x="134" y="164"/>
                  </a:lnTo>
                  <a:lnTo>
                    <a:pt x="130" y="168"/>
                  </a:lnTo>
                  <a:lnTo>
                    <a:pt x="127" y="172"/>
                  </a:lnTo>
                  <a:lnTo>
                    <a:pt x="123" y="176"/>
                  </a:lnTo>
                  <a:lnTo>
                    <a:pt x="121" y="180"/>
                  </a:lnTo>
                  <a:lnTo>
                    <a:pt x="117" y="185"/>
                  </a:lnTo>
                  <a:lnTo>
                    <a:pt x="113" y="189"/>
                  </a:lnTo>
                  <a:lnTo>
                    <a:pt x="111" y="195"/>
                  </a:lnTo>
                  <a:lnTo>
                    <a:pt x="107" y="201"/>
                  </a:lnTo>
                  <a:lnTo>
                    <a:pt x="106" y="206"/>
                  </a:lnTo>
                  <a:lnTo>
                    <a:pt x="104" y="214"/>
                  </a:lnTo>
                  <a:lnTo>
                    <a:pt x="100" y="220"/>
                  </a:lnTo>
                  <a:lnTo>
                    <a:pt x="98" y="227"/>
                  </a:lnTo>
                  <a:lnTo>
                    <a:pt x="96" y="237"/>
                  </a:lnTo>
                  <a:lnTo>
                    <a:pt x="94" y="247"/>
                  </a:lnTo>
                  <a:lnTo>
                    <a:pt x="92" y="256"/>
                  </a:lnTo>
                  <a:lnTo>
                    <a:pt x="92" y="266"/>
                  </a:lnTo>
                  <a:lnTo>
                    <a:pt x="90" y="277"/>
                  </a:lnTo>
                  <a:lnTo>
                    <a:pt x="90" y="290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90" y="317"/>
                  </a:lnTo>
                  <a:lnTo>
                    <a:pt x="90" y="331"/>
                  </a:lnTo>
                  <a:lnTo>
                    <a:pt x="88" y="344"/>
                  </a:lnTo>
                  <a:lnTo>
                    <a:pt x="88" y="355"/>
                  </a:lnTo>
                  <a:lnTo>
                    <a:pt x="86" y="369"/>
                  </a:lnTo>
                  <a:lnTo>
                    <a:pt x="84" y="378"/>
                  </a:lnTo>
                  <a:lnTo>
                    <a:pt x="83" y="390"/>
                  </a:lnTo>
                  <a:lnTo>
                    <a:pt x="81" y="401"/>
                  </a:lnTo>
                  <a:lnTo>
                    <a:pt x="79" y="411"/>
                  </a:lnTo>
                  <a:lnTo>
                    <a:pt x="77" y="420"/>
                  </a:lnTo>
                  <a:lnTo>
                    <a:pt x="73" y="430"/>
                  </a:lnTo>
                  <a:lnTo>
                    <a:pt x="71" y="439"/>
                  </a:lnTo>
                  <a:lnTo>
                    <a:pt x="67" y="447"/>
                  </a:lnTo>
                  <a:lnTo>
                    <a:pt x="65" y="455"/>
                  </a:lnTo>
                  <a:lnTo>
                    <a:pt x="62" y="464"/>
                  </a:lnTo>
                  <a:lnTo>
                    <a:pt x="58" y="470"/>
                  </a:lnTo>
                  <a:lnTo>
                    <a:pt x="56" y="478"/>
                  </a:lnTo>
                  <a:lnTo>
                    <a:pt x="52" y="485"/>
                  </a:lnTo>
                  <a:lnTo>
                    <a:pt x="48" y="491"/>
                  </a:lnTo>
                  <a:lnTo>
                    <a:pt x="46" y="497"/>
                  </a:lnTo>
                  <a:lnTo>
                    <a:pt x="42" y="503"/>
                  </a:lnTo>
                  <a:lnTo>
                    <a:pt x="39" y="508"/>
                  </a:lnTo>
                  <a:lnTo>
                    <a:pt x="35" y="514"/>
                  </a:lnTo>
                  <a:lnTo>
                    <a:pt x="33" y="518"/>
                  </a:lnTo>
                  <a:lnTo>
                    <a:pt x="29" y="524"/>
                  </a:lnTo>
                  <a:lnTo>
                    <a:pt x="25" y="527"/>
                  </a:lnTo>
                  <a:lnTo>
                    <a:pt x="23" y="531"/>
                  </a:lnTo>
                  <a:lnTo>
                    <a:pt x="20" y="535"/>
                  </a:lnTo>
                  <a:lnTo>
                    <a:pt x="18" y="539"/>
                  </a:lnTo>
                  <a:lnTo>
                    <a:pt x="14" y="543"/>
                  </a:lnTo>
                  <a:lnTo>
                    <a:pt x="12" y="546"/>
                  </a:lnTo>
                  <a:lnTo>
                    <a:pt x="10" y="548"/>
                  </a:lnTo>
                  <a:lnTo>
                    <a:pt x="8" y="552"/>
                  </a:lnTo>
                  <a:lnTo>
                    <a:pt x="6" y="554"/>
                  </a:lnTo>
                  <a:lnTo>
                    <a:pt x="4" y="558"/>
                  </a:lnTo>
                  <a:lnTo>
                    <a:pt x="2" y="560"/>
                  </a:lnTo>
                  <a:lnTo>
                    <a:pt x="2" y="562"/>
                  </a:lnTo>
                  <a:lnTo>
                    <a:pt x="0" y="564"/>
                  </a:lnTo>
                  <a:lnTo>
                    <a:pt x="0" y="566"/>
                  </a:lnTo>
                  <a:lnTo>
                    <a:pt x="0" y="567"/>
                  </a:lnTo>
                </a:path>
              </a:pathLst>
            </a:custGeom>
            <a:noFill/>
            <a:ln w="3810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1" name="Line 269"/>
            <p:cNvSpPr>
              <a:spLocks noChangeShapeType="1"/>
            </p:cNvSpPr>
            <p:nvPr/>
          </p:nvSpPr>
          <p:spPr bwMode="auto">
            <a:xfrm>
              <a:off x="1531" y="1335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70"/>
            <p:cNvSpPr>
              <a:spLocks noChangeShapeType="1"/>
            </p:cNvSpPr>
            <p:nvPr/>
          </p:nvSpPr>
          <p:spPr bwMode="auto">
            <a:xfrm>
              <a:off x="1535" y="136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71"/>
            <p:cNvSpPr>
              <a:spLocks noChangeShapeType="1"/>
            </p:cNvSpPr>
            <p:nvPr/>
          </p:nvSpPr>
          <p:spPr bwMode="auto">
            <a:xfrm>
              <a:off x="1537" y="1396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72"/>
            <p:cNvSpPr>
              <a:spLocks noChangeShapeType="1"/>
            </p:cNvSpPr>
            <p:nvPr/>
          </p:nvSpPr>
          <p:spPr bwMode="auto">
            <a:xfrm>
              <a:off x="1545" y="1423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73"/>
            <p:cNvSpPr>
              <a:spLocks noChangeShapeType="1"/>
            </p:cNvSpPr>
            <p:nvPr/>
          </p:nvSpPr>
          <p:spPr bwMode="auto">
            <a:xfrm>
              <a:off x="1564" y="145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Line 274"/>
            <p:cNvSpPr>
              <a:spLocks noChangeShapeType="1"/>
            </p:cNvSpPr>
            <p:nvPr/>
          </p:nvSpPr>
          <p:spPr bwMode="auto">
            <a:xfrm>
              <a:off x="1585" y="148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7" name="Line 275"/>
            <p:cNvSpPr>
              <a:spLocks noChangeShapeType="1"/>
            </p:cNvSpPr>
            <p:nvPr/>
          </p:nvSpPr>
          <p:spPr bwMode="auto">
            <a:xfrm>
              <a:off x="1606" y="150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8" name="Line 276"/>
            <p:cNvSpPr>
              <a:spLocks noChangeShapeType="1"/>
            </p:cNvSpPr>
            <p:nvPr/>
          </p:nvSpPr>
          <p:spPr bwMode="auto">
            <a:xfrm>
              <a:off x="1614" y="1536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9" name="Line 277"/>
            <p:cNvSpPr>
              <a:spLocks noChangeShapeType="1"/>
            </p:cNvSpPr>
            <p:nvPr/>
          </p:nvSpPr>
          <p:spPr bwMode="auto">
            <a:xfrm>
              <a:off x="1633" y="1562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0" name="Line 278"/>
            <p:cNvSpPr>
              <a:spLocks noChangeShapeType="1"/>
            </p:cNvSpPr>
            <p:nvPr/>
          </p:nvSpPr>
          <p:spPr bwMode="auto">
            <a:xfrm>
              <a:off x="1639" y="159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1" name="Line 279"/>
            <p:cNvSpPr>
              <a:spLocks noChangeShapeType="1"/>
            </p:cNvSpPr>
            <p:nvPr/>
          </p:nvSpPr>
          <p:spPr bwMode="auto">
            <a:xfrm>
              <a:off x="1650" y="1620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2" name="Line 280"/>
            <p:cNvSpPr>
              <a:spLocks noChangeShapeType="1"/>
            </p:cNvSpPr>
            <p:nvPr/>
          </p:nvSpPr>
          <p:spPr bwMode="auto">
            <a:xfrm>
              <a:off x="1656" y="1646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3" name="Line 281"/>
            <p:cNvSpPr>
              <a:spLocks noChangeShapeType="1"/>
            </p:cNvSpPr>
            <p:nvPr/>
          </p:nvSpPr>
          <p:spPr bwMode="auto">
            <a:xfrm>
              <a:off x="1640" y="175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4" name="Line 282"/>
            <p:cNvSpPr>
              <a:spLocks noChangeShapeType="1"/>
            </p:cNvSpPr>
            <p:nvPr/>
          </p:nvSpPr>
          <p:spPr bwMode="auto">
            <a:xfrm>
              <a:off x="1629" y="1788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5" name="Line 283"/>
            <p:cNvSpPr>
              <a:spLocks noChangeShapeType="1"/>
            </p:cNvSpPr>
            <p:nvPr/>
          </p:nvSpPr>
          <p:spPr bwMode="auto">
            <a:xfrm>
              <a:off x="1617" y="1814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6" name="Line 284"/>
            <p:cNvSpPr>
              <a:spLocks noChangeShapeType="1"/>
            </p:cNvSpPr>
            <p:nvPr/>
          </p:nvSpPr>
          <p:spPr bwMode="auto">
            <a:xfrm>
              <a:off x="1596" y="1843"/>
              <a:ext cx="56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7" name="Line 285"/>
            <p:cNvSpPr>
              <a:spLocks noChangeShapeType="1"/>
            </p:cNvSpPr>
            <p:nvPr/>
          </p:nvSpPr>
          <p:spPr bwMode="auto">
            <a:xfrm>
              <a:off x="1577" y="187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8" name="Line 286"/>
            <p:cNvSpPr>
              <a:spLocks noChangeShapeType="1"/>
            </p:cNvSpPr>
            <p:nvPr/>
          </p:nvSpPr>
          <p:spPr bwMode="auto">
            <a:xfrm>
              <a:off x="1556" y="189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9" name="Line 287"/>
            <p:cNvSpPr>
              <a:spLocks noChangeShapeType="1"/>
            </p:cNvSpPr>
            <p:nvPr/>
          </p:nvSpPr>
          <p:spPr bwMode="auto">
            <a:xfrm>
              <a:off x="1531" y="192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0" name="Line 288"/>
            <p:cNvSpPr>
              <a:spLocks noChangeShapeType="1"/>
            </p:cNvSpPr>
            <p:nvPr/>
          </p:nvSpPr>
          <p:spPr bwMode="auto">
            <a:xfrm>
              <a:off x="1509" y="1954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1" name="Line 289"/>
            <p:cNvSpPr>
              <a:spLocks noChangeShapeType="1"/>
            </p:cNvSpPr>
            <p:nvPr/>
          </p:nvSpPr>
          <p:spPr bwMode="auto">
            <a:xfrm>
              <a:off x="1489" y="1983"/>
              <a:ext cx="56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2" name="Line 290"/>
            <p:cNvSpPr>
              <a:spLocks noChangeShapeType="1"/>
            </p:cNvSpPr>
            <p:nvPr/>
          </p:nvSpPr>
          <p:spPr bwMode="auto">
            <a:xfrm>
              <a:off x="1478" y="201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3" name="Line 291"/>
            <p:cNvSpPr>
              <a:spLocks noChangeShapeType="1"/>
            </p:cNvSpPr>
            <p:nvPr/>
          </p:nvSpPr>
          <p:spPr bwMode="auto">
            <a:xfrm>
              <a:off x="1465" y="2038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4" name="Line 292"/>
            <p:cNvSpPr>
              <a:spLocks noChangeShapeType="1"/>
            </p:cNvSpPr>
            <p:nvPr/>
          </p:nvSpPr>
          <p:spPr bwMode="auto">
            <a:xfrm>
              <a:off x="1461" y="2067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5" name="Line 293"/>
            <p:cNvSpPr>
              <a:spLocks noChangeShapeType="1"/>
            </p:cNvSpPr>
            <p:nvPr/>
          </p:nvSpPr>
          <p:spPr bwMode="auto">
            <a:xfrm>
              <a:off x="1455" y="2095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6" name="Line 294"/>
            <p:cNvSpPr>
              <a:spLocks noChangeShapeType="1"/>
            </p:cNvSpPr>
            <p:nvPr/>
          </p:nvSpPr>
          <p:spPr bwMode="auto">
            <a:xfrm>
              <a:off x="1455" y="2122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7" name="Line 295"/>
            <p:cNvSpPr>
              <a:spLocks noChangeShapeType="1"/>
            </p:cNvSpPr>
            <p:nvPr/>
          </p:nvSpPr>
          <p:spPr bwMode="auto">
            <a:xfrm>
              <a:off x="1455" y="2151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8" name="Line 296"/>
            <p:cNvSpPr>
              <a:spLocks noChangeShapeType="1"/>
            </p:cNvSpPr>
            <p:nvPr/>
          </p:nvSpPr>
          <p:spPr bwMode="auto">
            <a:xfrm>
              <a:off x="1465" y="2179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9" name="Line 297"/>
            <p:cNvSpPr>
              <a:spLocks noChangeShapeType="1"/>
            </p:cNvSpPr>
            <p:nvPr/>
          </p:nvSpPr>
          <p:spPr bwMode="auto">
            <a:xfrm>
              <a:off x="1476" y="2206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0" name="Line 298"/>
            <p:cNvSpPr>
              <a:spLocks noChangeShapeType="1"/>
            </p:cNvSpPr>
            <p:nvPr/>
          </p:nvSpPr>
          <p:spPr bwMode="auto">
            <a:xfrm>
              <a:off x="1486" y="2235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1" name="Line 299"/>
            <p:cNvSpPr>
              <a:spLocks noChangeShapeType="1"/>
            </p:cNvSpPr>
            <p:nvPr/>
          </p:nvSpPr>
          <p:spPr bwMode="auto">
            <a:xfrm>
              <a:off x="1509" y="226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2" name="Line 300"/>
            <p:cNvSpPr>
              <a:spLocks noChangeShapeType="1"/>
            </p:cNvSpPr>
            <p:nvPr/>
          </p:nvSpPr>
          <p:spPr bwMode="auto">
            <a:xfrm>
              <a:off x="1516" y="229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3" name="Line 301"/>
            <p:cNvSpPr>
              <a:spLocks noChangeShapeType="1"/>
            </p:cNvSpPr>
            <p:nvPr/>
          </p:nvSpPr>
          <p:spPr bwMode="auto">
            <a:xfrm>
              <a:off x="1531" y="231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4" name="Line 302"/>
            <p:cNvSpPr>
              <a:spLocks noChangeShapeType="1"/>
            </p:cNvSpPr>
            <p:nvPr/>
          </p:nvSpPr>
          <p:spPr bwMode="auto">
            <a:xfrm>
              <a:off x="1549" y="2346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5" name="Line 303"/>
            <p:cNvSpPr>
              <a:spLocks noChangeShapeType="1"/>
            </p:cNvSpPr>
            <p:nvPr/>
          </p:nvSpPr>
          <p:spPr bwMode="auto">
            <a:xfrm>
              <a:off x="1560" y="2374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6" name="Line 304"/>
            <p:cNvSpPr>
              <a:spLocks noChangeShapeType="1"/>
            </p:cNvSpPr>
            <p:nvPr/>
          </p:nvSpPr>
          <p:spPr bwMode="auto">
            <a:xfrm>
              <a:off x="1570" y="2403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7" name="Line 305"/>
            <p:cNvSpPr>
              <a:spLocks noChangeShapeType="1"/>
            </p:cNvSpPr>
            <p:nvPr/>
          </p:nvSpPr>
          <p:spPr bwMode="auto">
            <a:xfrm>
              <a:off x="1579" y="243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8" name="Line 306"/>
            <p:cNvSpPr>
              <a:spLocks noChangeShapeType="1"/>
            </p:cNvSpPr>
            <p:nvPr/>
          </p:nvSpPr>
          <p:spPr bwMode="auto">
            <a:xfrm>
              <a:off x="1581" y="2458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9" name="Line 307"/>
            <p:cNvSpPr>
              <a:spLocks noChangeShapeType="1"/>
            </p:cNvSpPr>
            <p:nvPr/>
          </p:nvSpPr>
          <p:spPr bwMode="auto">
            <a:xfrm>
              <a:off x="1656" y="1671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00" name="Line 308"/>
            <p:cNvSpPr>
              <a:spLocks noChangeShapeType="1"/>
            </p:cNvSpPr>
            <p:nvPr/>
          </p:nvSpPr>
          <p:spPr bwMode="auto">
            <a:xfrm>
              <a:off x="1656" y="1704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01" name="Line 309"/>
            <p:cNvSpPr>
              <a:spLocks noChangeShapeType="1"/>
            </p:cNvSpPr>
            <p:nvPr/>
          </p:nvSpPr>
          <p:spPr bwMode="auto">
            <a:xfrm>
              <a:off x="1656" y="1727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31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31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31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32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1" name="Text Box 255"/>
          <p:cNvSpPr txBox="1">
            <a:spLocks noChangeArrowheads="1"/>
          </p:cNvSpPr>
          <p:nvPr/>
        </p:nvSpPr>
        <p:spPr bwMode="auto">
          <a:xfrm>
            <a:off x="5955890" y="1858297"/>
            <a:ext cx="3188110" cy="120032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400" b="0" dirty="0" smtClean="0"/>
              <a:t>Great for removing </a:t>
            </a:r>
            <a:r>
              <a:rPr lang="en-US" sz="2400" b="0" i="1" dirty="0" err="1" smtClean="0"/>
              <a:t>giardia</a:t>
            </a:r>
            <a:r>
              <a:rPr lang="en-US" sz="2400" b="0" dirty="0" smtClean="0"/>
              <a:t> (10 µm) and </a:t>
            </a:r>
            <a:r>
              <a:rPr lang="en-US" sz="2400" b="0" i="1" dirty="0" smtClean="0"/>
              <a:t>cryptosporidium</a:t>
            </a:r>
            <a:r>
              <a:rPr lang="en-US" sz="2400" b="0" dirty="0" smtClean="0"/>
              <a:t> (4 µm)</a:t>
            </a:r>
            <a:endParaRPr lang="en-US" sz="24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177925" y="2000250"/>
          <a:ext cx="6718300" cy="399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Times New Roman" pitchFamily="18" charset="0"/>
              </a:rPr>
              <a:t>E. coli</a:t>
            </a:r>
            <a:r>
              <a:rPr lang="en-US">
                <a:cs typeface="Times New Roman" pitchFamily="18" charset="0"/>
              </a:rPr>
              <a:t> Removal as a Function of Time and Al Application Rate</a:t>
            </a:r>
            <a:r>
              <a:rPr lang="en-US"/>
              <a:t> 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252663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271963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291013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87338" y="6400800"/>
            <a:ext cx="78692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pC</a:t>
            </a:r>
            <a:r>
              <a:rPr lang="en-US" sz="2400" b="0" dirty="0"/>
              <a:t>* is proportional to accumulated mass of Aluminum in filter</a:t>
            </a:r>
          </a:p>
        </p:txBody>
      </p:sp>
      <p:cxnSp>
        <p:nvCxnSpPr>
          <p:cNvPr id="97291" name="AutoShape 11"/>
          <p:cNvCxnSpPr>
            <a:cxnSpLocks noChangeShapeType="1"/>
          </p:cNvCxnSpPr>
          <p:nvPr/>
        </p:nvCxnSpPr>
        <p:spPr bwMode="auto">
          <a:xfrm rot="10800000" flipH="1">
            <a:off x="277506" y="3925633"/>
            <a:ext cx="2303462" cy="2644775"/>
          </a:xfrm>
          <a:prstGeom prst="curvedConnector4">
            <a:avLst>
              <a:gd name="adj1" fmla="val -9926"/>
              <a:gd name="adj2" fmla="val 116685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4433888" y="2520950"/>
            <a:ext cx="1231900" cy="304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7342188" y="2857500"/>
          <a:ext cx="815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0" name="Equation" r:id="rId5" imgW="647640" imgH="431640" progId="Equation.DSMT4">
                  <p:embed/>
                </p:oleObj>
              </mc:Choice>
              <mc:Fallback>
                <p:oleObj name="Equation" r:id="rId5" imgW="6476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2857500"/>
                        <a:ext cx="8159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4830763" y="1690688"/>
            <a:ext cx="29051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No E. coli detected</a:t>
            </a: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4695825" y="1938338"/>
            <a:ext cx="88900" cy="889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280988" y="1760538"/>
            <a:ext cx="40751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 cm deep filter columns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089439" y="1241527"/>
            <a:ext cx="887413" cy="895350"/>
            <a:chOff x="891" y="1553"/>
            <a:chExt cx="2743" cy="2767"/>
          </a:xfrm>
        </p:grpSpPr>
        <p:sp>
          <p:nvSpPr>
            <p:cNvPr id="18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8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2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7667625" y="3863310"/>
          <a:ext cx="14763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1" name="Mathcad" r:id="rId9" imgW="1476360" imgH="2238480" progId="Mathcad">
                  <p:embed/>
                </p:oleObj>
              </mc:Choice>
              <mc:Fallback>
                <p:oleObj name="Mathcad" r:id="rId9" imgW="1476360" imgH="2238480" progId="Mathcad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863310"/>
                        <a:ext cx="14763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122270" y="563388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Alum</a:t>
            </a:r>
            <a:endParaRPr lang="en-US" sz="1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8" grpId="0" animBg="1"/>
      <p:bldP spid="973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91516" cy="1143000"/>
          </a:xfrm>
        </p:spPr>
        <p:txBody>
          <a:bodyPr/>
          <a:lstStyle/>
          <a:p>
            <a:r>
              <a:rPr lang="en-US" dirty="0"/>
              <a:t>Slow Sand Filtration Predictions</a:t>
            </a:r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8475" y="1960563"/>
            <a:ext cx="1952625" cy="4568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05832" name="Picture 8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582988" y="1800225"/>
            <a:ext cx="5395912" cy="46720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8" name="Rounded Rectangle 7"/>
          <p:cNvSpPr/>
          <p:nvPr/>
        </p:nvSpPr>
        <p:spPr bwMode="auto">
          <a:xfrm>
            <a:off x="235974" y="5417574"/>
            <a:ext cx="1553497" cy="481781"/>
          </a:xfrm>
          <a:prstGeom prst="round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0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4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2913" name="Object 1"/>
          <p:cNvGraphicFramePr>
            <a:graphicFrameLocks noChangeAspect="1"/>
          </p:cNvGraphicFramePr>
          <p:nvPr/>
        </p:nvGraphicFramePr>
        <p:xfrm>
          <a:off x="525463" y="3078163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69" name="Equation" r:id="rId8" imgW="1739880" imgH="736560" progId="Equation.DSMT4">
                  <p:embed/>
                </p:oleObj>
              </mc:Choice>
              <mc:Fallback>
                <p:oleObj name="Equation" r:id="rId8" imgW="17398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078163"/>
                        <a:ext cx="17399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56987" cy="1143000"/>
          </a:xfrm>
          <a:effectLst/>
        </p:spPr>
        <p:txBody>
          <a:bodyPr/>
          <a:lstStyle/>
          <a:p>
            <a:r>
              <a:rPr lang="en-US" sz="4000" dirty="0"/>
              <a:t>How deep must a filter (SSF) be to remove 99.9999% of bacteria?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406900" cy="4114800"/>
          </a:xfrm>
        </p:spPr>
        <p:txBody>
          <a:bodyPr/>
          <a:lstStyle/>
          <a:p>
            <a:r>
              <a:rPr lang="en-US" sz="2800" dirty="0"/>
              <a:t>Assume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is 1 and </a:t>
            </a:r>
            <a:r>
              <a:rPr lang="en-US" sz="2800" i="1" dirty="0"/>
              <a:t>d</a:t>
            </a:r>
            <a:r>
              <a:rPr lang="en-US" sz="2800" i="1" baseline="-25000" dirty="0"/>
              <a:t>c</a:t>
            </a:r>
            <a:r>
              <a:rPr lang="en-US" sz="2800" dirty="0"/>
              <a:t> is 0.2 mm, V</a:t>
            </a:r>
            <a:r>
              <a:rPr lang="en-US" sz="2800" baseline="-25000" dirty="0"/>
              <a:t>0</a:t>
            </a:r>
            <a:r>
              <a:rPr lang="en-US" sz="2800" dirty="0"/>
              <a:t> = </a:t>
            </a:r>
            <a:r>
              <a:rPr lang="en-US" sz="2800" dirty="0" smtClean="0"/>
              <a:t>0.03 mm/s</a:t>
            </a:r>
            <a:endParaRPr lang="en-US" sz="2800" dirty="0"/>
          </a:p>
          <a:p>
            <a:r>
              <a:rPr lang="en-US" sz="2800" i="1" dirty="0" err="1"/>
              <a:t>pC</a:t>
            </a:r>
            <a:r>
              <a:rPr lang="en-US" sz="2800" i="1" baseline="30000" dirty="0"/>
              <a:t>*</a:t>
            </a:r>
            <a:r>
              <a:rPr lang="en-US" sz="2800" dirty="0"/>
              <a:t> is ____</a:t>
            </a:r>
          </a:p>
          <a:p>
            <a:r>
              <a:rPr lang="en-US" sz="2800" dirty="0"/>
              <a:t>z is ________________</a:t>
            </a:r>
          </a:p>
          <a:p>
            <a:r>
              <a:rPr lang="en-US" sz="2800" dirty="0"/>
              <a:t>What does this mean?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652588" y="3386138"/>
            <a:ext cx="29003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23 cm for pC* of 6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70113" y="29241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07975" y="4586288"/>
            <a:ext cx="85439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3200" b="0"/>
              <a:t>Suggests that the 20 cm deep experimental filter was operating at theoretical limit</a:t>
            </a:r>
          </a:p>
        </p:txBody>
      </p:sp>
      <p:pic>
        <p:nvPicPr>
          <p:cNvPr id="23575" name="Picture 23"/>
          <p:cNvPicPr>
            <a:picLocks noChangeAspect="1" noChangeArrowheads="1"/>
          </p:cNvPicPr>
          <p:nvPr/>
        </p:nvPicPr>
        <p:blipFill>
          <a:blip r:embed="rId3" cstate="screen"/>
          <a:srcRect r="20534" b="13501"/>
          <a:stretch>
            <a:fillRect/>
          </a:stretch>
        </p:blipFill>
        <p:spPr bwMode="auto">
          <a:xfrm>
            <a:off x="3560763" y="2979738"/>
            <a:ext cx="2328760" cy="39272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6270625" y="2919413"/>
            <a:ext cx="1922463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z of 1 m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57175" y="5645150"/>
            <a:ext cx="86455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3200" b="0"/>
              <a:t>Typical SSF performance is 95% bacteria removal </a:t>
            </a:r>
          </a:p>
          <a:p>
            <a:r>
              <a:rPr lang="en-US" sz="3200" b="0"/>
              <a:t>Only about 5 cm of the filters are doing anything!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3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7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/>
      <p:bldP spid="23567" grpId="0"/>
      <p:bldP spid="235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189839" cy="1143000"/>
          </a:xfrm>
        </p:spPr>
        <p:txBody>
          <a:bodyPr/>
          <a:lstStyle/>
          <a:p>
            <a:r>
              <a:rPr lang="en-US" sz="4000" dirty="0"/>
              <a:t>Head Loss Produced by </a:t>
            </a:r>
            <a:r>
              <a:rPr lang="en-US" sz="4000" dirty="0" smtClean="0"/>
              <a:t>Aluminum in SSF</a:t>
            </a:r>
            <a:endParaRPr lang="en-US" sz="4000" dirty="0"/>
          </a:p>
        </p:txBody>
      </p:sp>
      <p:pic>
        <p:nvPicPr>
          <p:cNvPr id="98309" name="Picture 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12113" y="6089650"/>
            <a:ext cx="1131887" cy="768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923925" y="1987550"/>
          <a:ext cx="6669088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7475750" y="4002285"/>
          <a:ext cx="12493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28" name="Equation" r:id="rId6" imgW="1244520" imgH="787320" progId="Equation.DSMT4">
                  <p:embed/>
                </p:oleObj>
              </mc:Choice>
              <mc:Fallback>
                <p:oleObj name="Equation" r:id="rId6" imgW="124452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750" y="4002285"/>
                        <a:ext cx="12493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669271" y="5960119"/>
          <a:ext cx="12493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29" name="Equation" r:id="rId8" imgW="1244520" imgH="736560" progId="Equation.DSMT4">
                  <p:embed/>
                </p:oleObj>
              </mc:Choice>
              <mc:Fallback>
                <p:oleObj name="Equation" r:id="rId8" imgW="124452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271" y="5960119"/>
                        <a:ext cx="12493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10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11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10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TEPvsNoTE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6400" y="2874963"/>
            <a:ext cx="3657600" cy="3159125"/>
          </a:xfrm>
          <a:prstGeom prst="rect">
            <a:avLst/>
          </a:prstGeom>
          <a:noFill/>
        </p:spPr>
      </p:pic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Cayuga Lake Seston Extract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Concentrate particles from Cayuga Lake</a:t>
            </a:r>
          </a:p>
          <a:p>
            <a:r>
              <a:rPr lang="en-US"/>
              <a:t>Acidify with 1 N HCl</a:t>
            </a:r>
          </a:p>
          <a:p>
            <a:r>
              <a:rPr lang="en-US"/>
              <a:t>Centrifuge</a:t>
            </a:r>
          </a:p>
          <a:p>
            <a:r>
              <a:rPr lang="en-US"/>
              <a:t>Centrate contains polymer</a:t>
            </a:r>
          </a:p>
          <a:p>
            <a:r>
              <a:rPr lang="en-US"/>
              <a:t>Neutralize to form flocs</a:t>
            </a:r>
          </a:p>
          <a:p>
            <a:endParaRPr lang="en-US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>
            <a:off x="5410200" y="40386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5029200" y="4724400"/>
            <a:ext cx="3276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Seston Extract Analysis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-381000" y="1457325"/>
          <a:ext cx="7543800" cy="482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898525" y="6315075"/>
            <a:ext cx="73279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How much Aluminum should be added to a filter?</a:t>
            </a:r>
          </a:p>
        </p:txBody>
      </p:sp>
      <p:grpSp>
        <p:nvGrpSpPr>
          <p:cNvPr id="289797" name="Group 5"/>
          <p:cNvGrpSpPr>
            <a:grpSpLocks/>
          </p:cNvGrpSpPr>
          <p:nvPr/>
        </p:nvGrpSpPr>
        <p:grpSpPr bwMode="auto">
          <a:xfrm>
            <a:off x="4379913" y="4191000"/>
            <a:ext cx="1881187" cy="1974850"/>
            <a:chOff x="2763" y="2648"/>
            <a:chExt cx="1185" cy="1244"/>
          </a:xfrm>
        </p:grpSpPr>
        <p:sp>
          <p:nvSpPr>
            <p:cNvPr id="289798" name="Freeform 6"/>
            <p:cNvSpPr>
              <a:spLocks/>
            </p:cNvSpPr>
            <p:nvPr/>
          </p:nvSpPr>
          <p:spPr bwMode="auto">
            <a:xfrm rot="-46954384">
              <a:off x="2734" y="2677"/>
              <a:ext cx="1244" cy="118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0" y="146"/>
                </a:cxn>
                <a:cxn ang="0">
                  <a:pos x="156" y="0"/>
                </a:cxn>
                <a:cxn ang="0">
                  <a:pos x="0" y="18"/>
                </a:cxn>
              </a:cxnLst>
              <a:rect l="0" t="0" r="r" b="b"/>
              <a:pathLst>
                <a:path w="156" h="146">
                  <a:moveTo>
                    <a:pt x="0" y="18"/>
                  </a:moveTo>
                  <a:cubicBezTo>
                    <a:pt x="7" y="76"/>
                    <a:pt x="45" y="125"/>
                    <a:pt x="100" y="146"/>
                  </a:cubicBezTo>
                  <a:lnTo>
                    <a:pt x="15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2700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2970" y="3085"/>
              <a:ext cx="638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carbon</a:t>
              </a:r>
            </a:p>
            <a:p>
              <a:r>
                <a:rPr lang="en-US" sz="2400" b="0"/>
                <a:t>16%</a:t>
              </a:r>
            </a:p>
          </p:txBody>
        </p:sp>
      </p:grp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6835775" y="1849438"/>
            <a:ext cx="23082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I discovered aluminum!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Aluminum feed methods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Alum must be dissolved until it is blended with the main filter feed above the filter column</a:t>
            </a:r>
          </a:p>
          <a:p>
            <a:pPr>
              <a:lnSpc>
                <a:spcPct val="90000"/>
              </a:lnSpc>
            </a:pPr>
            <a:r>
              <a:rPr lang="en-US"/>
              <a:t>Alum flocs are ineffective at enhancing filter performance</a:t>
            </a:r>
          </a:p>
          <a:p>
            <a:pPr>
              <a:lnSpc>
                <a:spcPct val="90000"/>
              </a:lnSpc>
            </a:pPr>
            <a:r>
              <a:rPr lang="en-US"/>
              <a:t>The diffusion dilemma (alum microflocs will diffuse efficiently and be removed at the top of the filter)</a:t>
            </a:r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23138" y="5453063"/>
            <a:ext cx="1820862" cy="14049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Polymer Accumulation in a Pore</a:t>
            </a:r>
          </a:p>
        </p:txBody>
      </p:sp>
      <p:pic>
        <p:nvPicPr>
          <p:cNvPr id="61445" name="Picture 5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2638" y="1925638"/>
            <a:ext cx="7370762" cy="49323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Performance Deterioration after Al feed stops?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024313" cy="4114800"/>
          </a:xfrm>
        </p:spPr>
        <p:txBody>
          <a:bodyPr/>
          <a:lstStyle/>
          <a:p>
            <a:r>
              <a:rPr lang="en-US" sz="2800"/>
              <a:t>Hypotheses</a:t>
            </a:r>
          </a:p>
          <a:p>
            <a:pPr lvl="1"/>
            <a:r>
              <a:rPr lang="en-US" sz="2400"/>
              <a:t>Al washes out of filter</a:t>
            </a:r>
          </a:p>
          <a:p>
            <a:pPr lvl="1"/>
            <a:r>
              <a:rPr lang="en-US" sz="2400"/>
              <a:t>Decays with time</a:t>
            </a:r>
          </a:p>
          <a:p>
            <a:pPr lvl="1"/>
            <a:r>
              <a:rPr lang="en-US" sz="2400"/>
              <a:t>Sites are used up</a:t>
            </a:r>
          </a:p>
          <a:p>
            <a:r>
              <a:rPr lang="en-US" sz="2800"/>
              <a:t>Research results</a:t>
            </a:r>
          </a:p>
          <a:p>
            <a:pPr lvl="1"/>
            <a:r>
              <a:rPr lang="en-US" sz="2400"/>
              <a:t>Not yet clear which mechanism is responsible – further testing required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59300" y="2343150"/>
          <a:ext cx="4260850" cy="253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Sticky Media vs. Sticky Particles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Sticky Media</a:t>
            </a:r>
          </a:p>
          <a:p>
            <a:pPr lvl="1"/>
            <a:r>
              <a:rPr lang="en-US"/>
              <a:t>Potentially treat filter media at the beginning of each filter run</a:t>
            </a:r>
          </a:p>
          <a:p>
            <a:pPr lvl="1"/>
            <a:r>
              <a:rPr lang="en-US"/>
              <a:t>No need to add coagulants to water for low turbidity waters</a:t>
            </a:r>
          </a:p>
          <a:p>
            <a:pPr lvl="1"/>
            <a:r>
              <a:rPr lang="en-US"/>
              <a:t>Filter will capture particles much more efficiently</a:t>
            </a:r>
          </a:p>
          <a:p>
            <a:pPr lvl="1"/>
            <a:endParaRPr lang="en-US"/>
          </a:p>
        </p:txBody>
      </p:sp>
      <p:sp>
        <p:nvSpPr>
          <p:cNvPr id="29594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Sticky Particles</a:t>
            </a:r>
          </a:p>
          <a:p>
            <a:pPr lvl="1"/>
            <a:r>
              <a:rPr lang="en-US"/>
              <a:t>Easier to add coagulant to water than to coat the filter media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2575" y="3630613"/>
            <a:ext cx="3590925" cy="29702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BioSand</a:t>
            </a:r>
            <a:r>
              <a:rPr lang="en-US" dirty="0"/>
              <a:t>” </a:t>
            </a:r>
            <a:r>
              <a:rPr lang="en-US" dirty="0" smtClean="0"/>
              <a:t>(Intermittent SSF – ISSF) Performance</a:t>
            </a:r>
            <a:endParaRPr lang="en-US" dirty="0"/>
          </a:p>
        </p:txBody>
      </p:sp>
      <p:sp>
        <p:nvSpPr>
          <p:cNvPr id="2979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Pore volume is 18 Liters</a:t>
            </a:r>
          </a:p>
          <a:p>
            <a:r>
              <a:rPr lang="en-US" dirty="0"/>
              <a:t>Volume of a bucket is ____________</a:t>
            </a:r>
          </a:p>
          <a:p>
            <a:r>
              <a:rPr lang="en-US" dirty="0"/>
              <a:t>Highly variable field performance even after initial ripening period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255588" y="6461125"/>
            <a:ext cx="635000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000" b="0"/>
              <a:t>http://www.iwaponline.com/wst/05403/0001/054030001.pdf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538163" y="4591050"/>
            <a:ext cx="4408487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Field tests on 8 NTU water in the DR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33" y="633478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6957" y="2547957"/>
            <a:ext cx="1548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20 Liters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639" y="304800"/>
            <a:ext cx="8202561" cy="11430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BioSand</a:t>
            </a:r>
            <a:r>
              <a:rPr lang="en-US" dirty="0"/>
              <a:t>” Filter Craze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Patented “new idea” of </a:t>
            </a:r>
            <a:r>
              <a:rPr lang="en-US" sz="2800" dirty="0" smtClean="0"/>
              <a:t>intermittent slow </a:t>
            </a:r>
            <a:r>
              <a:rPr lang="en-US" sz="2800" dirty="0"/>
              <a:t>sand filtration without flow control and called it “</a:t>
            </a:r>
            <a:r>
              <a:rPr lang="en-US" sz="2800" dirty="0" err="1"/>
              <a:t>BioSand</a:t>
            </a:r>
            <a:r>
              <a:rPr lang="en-US" sz="28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Filters are being installed around the world as Point of Use treatment devices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Cost is somewhere between $25 and $150 per household ($13/person based on project near Copan Ruins, Honduras)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per person cost is comparable to the cost to build centralized treatment using the AguaClara model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6" name="Picture 90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110537" y="0"/>
            <a:ext cx="1033463" cy="26193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20342" y="58996"/>
            <a:ext cx="6986471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Intermittent</a:t>
            </a:r>
            <a:r>
              <a:rPr lang="en-US" b="0" dirty="0" smtClean="0"/>
              <a:t> </a:t>
            </a:r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Slow Sand Filters (ISSF) </a:t>
            </a: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538019" cy="1143000"/>
          </a:xfrm>
        </p:spPr>
        <p:txBody>
          <a:bodyPr/>
          <a:lstStyle/>
          <a:p>
            <a:r>
              <a:rPr lang="en-US" dirty="0" smtClean="0"/>
              <a:t>Intermittent Slow Sand Filter Performance</a:t>
            </a:r>
            <a:endParaRPr lang="en-US" dirty="0"/>
          </a:p>
        </p:txBody>
      </p:sp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1889125"/>
            <a:ext cx="6561138" cy="46974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98662" name="Picture 6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440129" y="4875"/>
            <a:ext cx="2703871" cy="6853126"/>
          </a:xfrm>
          <a:prstGeom prst="rect">
            <a:avLst/>
          </a:prstGeom>
          <a:noFill/>
        </p:spPr>
      </p:pic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0" y="3641008"/>
          <a:ext cx="62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9" name="Equation" r:id="rId6" imgW="622080" imgH="342720" progId="Equation.DSMT4">
                  <p:embed/>
                </p:oleObj>
              </mc:Choice>
              <mc:Fallback>
                <p:oleObj name="Equation" r:id="rId6" imgW="62208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41008"/>
                        <a:ext cx="62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Performance </a:t>
            </a:r>
            <a:r>
              <a:rPr lang="en-US" dirty="0" smtClean="0"/>
              <a:t>ISSF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4306528"/>
            <a:ext cx="7772400" cy="1789471"/>
          </a:xfrm>
        </p:spPr>
        <p:txBody>
          <a:bodyPr/>
          <a:lstStyle/>
          <a:p>
            <a:r>
              <a:rPr lang="en-US" dirty="0" smtClean="0"/>
              <a:t>Turbidity </a:t>
            </a:r>
            <a:r>
              <a:rPr lang="en-US" dirty="0" err="1" smtClean="0"/>
              <a:t>pC</a:t>
            </a:r>
            <a:r>
              <a:rPr lang="en-US" dirty="0" smtClean="0"/>
              <a:t>*(0.8) and E. coli </a:t>
            </a:r>
            <a:r>
              <a:rPr lang="en-US" dirty="0" err="1" smtClean="0"/>
              <a:t>pC</a:t>
            </a:r>
            <a:r>
              <a:rPr lang="en-US" dirty="0" smtClean="0"/>
              <a:t>* (0.35) is poor and confirms that filters are NOT appropriate as a single treatment step for highly contaminated waters.</a:t>
            </a:r>
            <a:endParaRPr lang="en-US" dirty="0"/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55242" y="1923231"/>
            <a:ext cx="8448675" cy="236988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Table 2 pH, turbidity and E. coli levels in raw and </a:t>
            </a:r>
            <a:r>
              <a:rPr lang="en-US" sz="2400" b="0" dirty="0" smtClean="0"/>
              <a:t>ISSF effluent in </a:t>
            </a:r>
            <a:r>
              <a:rPr lang="en-US" sz="2400" b="0" dirty="0"/>
              <a:t>the field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Parameter	 raw	filtered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pH (n =47)	7.4	8.0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turbidity (NTU) (n=47)	8.1	1.3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log</a:t>
            </a:r>
            <a:r>
              <a:rPr lang="en-US" sz="2400" b="0" baseline="-25000" dirty="0"/>
              <a:t>10</a:t>
            </a:r>
            <a:r>
              <a:rPr lang="en-US" sz="2400" b="0" dirty="0"/>
              <a:t> E. coli MPN/100mL (n=55)	1.7	0.6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55588" y="6461125"/>
            <a:ext cx="635000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000" b="0"/>
              <a:t>http://www.iwaponline.com/wst/05403/0001/054030001.pdf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0738" name="Picture 2" descr="C:\Documents and Settings\mw24\Desktop\New Folder\La moskitia\DSC050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Potters for Peace Pots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Colloidal silver-enhanced ceramic water purifier (CWP)</a:t>
            </a:r>
          </a:p>
          <a:p>
            <a:pPr>
              <a:lnSpc>
                <a:spcPct val="80000"/>
              </a:lnSpc>
            </a:pPr>
            <a:r>
              <a:rPr lang="en-US" sz="2800"/>
              <a:t>After firing the filter is coated with colloidal silver. </a:t>
            </a:r>
          </a:p>
          <a:p>
            <a:pPr>
              <a:lnSpc>
                <a:spcPct val="80000"/>
              </a:lnSpc>
            </a:pPr>
            <a:r>
              <a:rPr lang="en-US" sz="2800"/>
              <a:t>This combination of fine pore size, and the bactericidal properties of colloidal silver produce an effective filter</a:t>
            </a:r>
          </a:p>
          <a:p>
            <a:pPr>
              <a:lnSpc>
                <a:spcPct val="80000"/>
              </a:lnSpc>
            </a:pPr>
            <a:r>
              <a:rPr lang="en-US" sz="2800"/>
              <a:t>Filter units are sold for about $10-15 with the basic plastic receptacle</a:t>
            </a:r>
          </a:p>
          <a:p>
            <a:pPr>
              <a:lnSpc>
                <a:spcPct val="80000"/>
              </a:lnSpc>
            </a:pPr>
            <a:r>
              <a:rPr lang="en-US" sz="2800"/>
              <a:t>Replacement filter elements cost about $4.00</a:t>
            </a:r>
          </a:p>
        </p:txBody>
      </p:sp>
      <p:pic>
        <p:nvPicPr>
          <p:cNvPr id="232453" name="Picture 5" descr="filtro1-dr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54125" cy="1514475"/>
          </a:xfrm>
          <a:prstGeom prst="rect">
            <a:avLst/>
          </a:prstGeom>
          <a:noFill/>
        </p:spPr>
      </p:pic>
      <p:pic>
        <p:nvPicPr>
          <p:cNvPr id="232455" name="Picture 7" descr="copy-of-filters-studio-00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853363" y="0"/>
            <a:ext cx="1290637" cy="1520825"/>
          </a:xfrm>
          <a:prstGeom prst="rect">
            <a:avLst/>
          </a:prstGeom>
          <a:noFill/>
        </p:spPr>
      </p:pic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228600" y="5911850"/>
            <a:ext cx="812006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What is the turbidity range that these filters can handle?</a:t>
            </a:r>
          </a:p>
          <a:p>
            <a:r>
              <a:rPr lang="en-US" b="0"/>
              <a:t>How do you wash the filter? What water do you use?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27150" y="2559050"/>
            <a:ext cx="887413" cy="895350"/>
            <a:chOff x="891" y="1553"/>
            <a:chExt cx="2743" cy="2767"/>
          </a:xfrm>
        </p:grpSpPr>
        <p:sp>
          <p:nvSpPr>
            <p:cNvPr id="217108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9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0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1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112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113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4" y="3984"/>
              <a:ext cx="1842" cy="117"/>
              <a:chOff x="1472" y="3784"/>
              <a:chExt cx="1967" cy="128"/>
            </a:xfrm>
          </p:grpSpPr>
          <p:sp>
            <p:nvSpPr>
              <p:cNvPr id="217115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6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7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8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9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0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1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2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3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4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5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6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7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8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9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0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1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2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3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4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5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7136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137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436813" y="2390626"/>
            <a:ext cx="965200" cy="1020762"/>
            <a:chOff x="3080" y="1336"/>
            <a:chExt cx="608" cy="643"/>
          </a:xfrm>
        </p:grpSpPr>
        <p:sp>
          <p:nvSpPr>
            <p:cNvPr id="217216" name="Rectangle 128" descr="Granite"/>
            <p:cNvSpPr>
              <a:spLocks noChangeArrowheads="1"/>
            </p:cNvSpPr>
            <p:nvPr/>
          </p:nvSpPr>
          <p:spPr bwMode="auto">
            <a:xfrm>
              <a:off x="3087" y="1336"/>
              <a:ext cx="585" cy="643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7" name="Rectangle 129"/>
            <p:cNvSpPr>
              <a:spLocks noChangeArrowheads="1"/>
            </p:cNvSpPr>
            <p:nvPr/>
          </p:nvSpPr>
          <p:spPr bwMode="auto">
            <a:xfrm>
              <a:off x="3200" y="1336"/>
              <a:ext cx="436" cy="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8" name="Rectangle 130"/>
            <p:cNvSpPr>
              <a:spLocks noChangeArrowheads="1"/>
            </p:cNvSpPr>
            <p:nvPr/>
          </p:nvSpPr>
          <p:spPr bwMode="auto">
            <a:xfrm>
              <a:off x="3200" y="1385"/>
              <a:ext cx="436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9" name="Rectangle 131" descr="Cork"/>
            <p:cNvSpPr>
              <a:spLocks noChangeArrowheads="1"/>
            </p:cNvSpPr>
            <p:nvPr/>
          </p:nvSpPr>
          <p:spPr bwMode="auto">
            <a:xfrm>
              <a:off x="3200" y="1661"/>
              <a:ext cx="436" cy="116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220" name="Rectangle 132" descr="Large confetti"/>
            <p:cNvSpPr>
              <a:spLocks noChangeArrowheads="1"/>
            </p:cNvSpPr>
            <p:nvPr/>
          </p:nvSpPr>
          <p:spPr bwMode="auto">
            <a:xfrm>
              <a:off x="3200" y="1777"/>
              <a:ext cx="436" cy="124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221" name="Freeform 133"/>
            <p:cNvSpPr>
              <a:spLocks/>
            </p:cNvSpPr>
            <p:nvPr/>
          </p:nvSpPr>
          <p:spPr bwMode="auto">
            <a:xfrm>
              <a:off x="3376" y="1453"/>
              <a:ext cx="66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76"/>
                </a:cxn>
                <a:cxn ang="0">
                  <a:pos x="232" y="176"/>
                </a:cxn>
                <a:cxn ang="0">
                  <a:pos x="304" y="0"/>
                </a:cxn>
              </a:cxnLst>
              <a:rect l="0" t="0" r="r" b="b"/>
              <a:pathLst>
                <a:path w="304" h="205">
                  <a:moveTo>
                    <a:pt x="0" y="0"/>
                  </a:moveTo>
                  <a:cubicBezTo>
                    <a:pt x="12" y="29"/>
                    <a:pt x="33" y="147"/>
                    <a:pt x="72" y="176"/>
                  </a:cubicBezTo>
                  <a:cubicBezTo>
                    <a:pt x="111" y="205"/>
                    <a:pt x="193" y="205"/>
                    <a:pt x="232" y="176"/>
                  </a:cubicBezTo>
                  <a:cubicBezTo>
                    <a:pt x="271" y="147"/>
                    <a:pt x="289" y="37"/>
                    <a:pt x="304" y="0"/>
                  </a:cubicBezTo>
                </a:path>
              </a:pathLst>
            </a:custGeom>
            <a:noFill/>
            <a:ln w="2857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2" name="Freeform 134"/>
            <p:cNvSpPr>
              <a:spLocks/>
            </p:cNvSpPr>
            <p:nvPr/>
          </p:nvSpPr>
          <p:spPr bwMode="auto">
            <a:xfrm>
              <a:off x="3083" y="1414"/>
              <a:ext cx="119" cy="48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208" y="0"/>
                </a:cxn>
                <a:cxn ang="0">
                  <a:pos x="208" y="1256"/>
                </a:cxn>
                <a:cxn ang="0">
                  <a:pos x="16" y="1256"/>
                </a:cxn>
                <a:cxn ang="0">
                  <a:pos x="0" y="1400"/>
                </a:cxn>
                <a:cxn ang="0">
                  <a:pos x="200" y="1400"/>
                </a:cxn>
                <a:cxn ang="0">
                  <a:pos x="200" y="2096"/>
                </a:cxn>
                <a:cxn ang="0">
                  <a:pos x="16" y="2096"/>
                </a:cxn>
                <a:cxn ang="0">
                  <a:pos x="16" y="2232"/>
                </a:cxn>
                <a:cxn ang="0">
                  <a:pos x="360" y="2232"/>
                </a:cxn>
                <a:cxn ang="0">
                  <a:pos x="360" y="200"/>
                </a:cxn>
                <a:cxn ang="0">
                  <a:pos x="544" y="200"/>
                </a:cxn>
              </a:cxnLst>
              <a:rect l="0" t="0" r="r" b="b"/>
              <a:pathLst>
                <a:path w="544" h="2232">
                  <a:moveTo>
                    <a:pt x="536" y="0"/>
                  </a:moveTo>
                  <a:lnTo>
                    <a:pt x="208" y="0"/>
                  </a:lnTo>
                  <a:lnTo>
                    <a:pt x="208" y="1256"/>
                  </a:lnTo>
                  <a:lnTo>
                    <a:pt x="16" y="1256"/>
                  </a:lnTo>
                  <a:lnTo>
                    <a:pt x="0" y="1400"/>
                  </a:lnTo>
                  <a:lnTo>
                    <a:pt x="200" y="1400"/>
                  </a:lnTo>
                  <a:lnTo>
                    <a:pt x="200" y="2096"/>
                  </a:lnTo>
                  <a:lnTo>
                    <a:pt x="16" y="2096"/>
                  </a:lnTo>
                  <a:lnTo>
                    <a:pt x="16" y="2232"/>
                  </a:lnTo>
                  <a:lnTo>
                    <a:pt x="360" y="2232"/>
                  </a:lnTo>
                  <a:lnTo>
                    <a:pt x="360" y="200"/>
                  </a:lnTo>
                  <a:lnTo>
                    <a:pt x="544" y="200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3" name="Rectangle 135"/>
            <p:cNvSpPr>
              <a:spLocks noChangeArrowheads="1"/>
            </p:cNvSpPr>
            <p:nvPr/>
          </p:nvSpPr>
          <p:spPr bwMode="auto">
            <a:xfrm>
              <a:off x="3080" y="1928"/>
              <a:ext cx="608" cy="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4" name="Rectangle 136" descr="Sand"/>
            <p:cNvSpPr>
              <a:spLocks noChangeArrowheads="1"/>
            </p:cNvSpPr>
            <p:nvPr/>
          </p:nvSpPr>
          <p:spPr bwMode="auto">
            <a:xfrm>
              <a:off x="3200" y="1585"/>
              <a:ext cx="436" cy="76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grpSp>
          <p:nvGrpSpPr>
            <p:cNvPr id="5" name="Group 137"/>
            <p:cNvGrpSpPr>
              <a:grpSpLocks/>
            </p:cNvGrpSpPr>
            <p:nvPr/>
          </p:nvGrpSpPr>
          <p:grpSpPr bwMode="auto">
            <a:xfrm>
              <a:off x="3202" y="1901"/>
              <a:ext cx="428" cy="27"/>
              <a:chOff x="1472" y="3784"/>
              <a:chExt cx="1967" cy="128"/>
            </a:xfrm>
          </p:grpSpPr>
          <p:sp>
            <p:nvSpPr>
              <p:cNvPr id="217226" name="Rectangle 138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7" name="Rectangle 139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8" name="Rectangle 140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9" name="Rectangle 141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0" name="Rectangle 142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1" name="Rectangle 143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2" name="Rectangle 144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3" name="Rectangle 145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4" name="Rectangle 146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5" name="Rectangle 147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6" name="Rectangle 148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7" name="Rectangle 149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8" name="Rectangle 150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9" name="Rectangle 151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0" name="Rectangle 152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1" name="Rectangle 153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2" name="Rectangle 154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3" name="Rectangle 155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4" name="Rectangle 156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5" name="Rectangle 157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6" name="Rectangle 158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9"/>
            <p:cNvGrpSpPr>
              <a:grpSpLocks/>
            </p:cNvGrpSpPr>
            <p:nvPr/>
          </p:nvGrpSpPr>
          <p:grpSpPr bwMode="auto">
            <a:xfrm rot="5400000">
              <a:off x="3091" y="1868"/>
              <a:ext cx="32" cy="33"/>
              <a:chOff x="4332" y="1144"/>
              <a:chExt cx="176" cy="328"/>
            </a:xfrm>
          </p:grpSpPr>
          <p:sp>
            <p:nvSpPr>
              <p:cNvPr id="217248" name="AutoShape 160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9" name="AutoShape 161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62"/>
            <p:cNvGrpSpPr>
              <a:grpSpLocks/>
            </p:cNvGrpSpPr>
            <p:nvPr/>
          </p:nvGrpSpPr>
          <p:grpSpPr bwMode="auto">
            <a:xfrm rot="5400000">
              <a:off x="3638" y="1922"/>
              <a:ext cx="32" cy="33"/>
              <a:chOff x="4332" y="1144"/>
              <a:chExt cx="176" cy="328"/>
            </a:xfrm>
          </p:grpSpPr>
          <p:sp>
            <p:nvSpPr>
              <p:cNvPr id="217251" name="AutoShape 163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52" name="AutoShape 164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7090" name="Line 2"/>
          <p:cNvSpPr>
            <a:spLocks noChangeShapeType="1"/>
          </p:cNvSpPr>
          <p:nvPr/>
        </p:nvSpPr>
        <p:spPr bwMode="auto">
          <a:xfrm>
            <a:off x="1682750" y="2128838"/>
            <a:ext cx="0" cy="16762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7091" name="Line 3"/>
          <p:cNvSpPr>
            <a:spLocks noChangeShapeType="1"/>
          </p:cNvSpPr>
          <p:nvPr/>
        </p:nvSpPr>
        <p:spPr bwMode="auto">
          <a:xfrm>
            <a:off x="2943225" y="2217738"/>
            <a:ext cx="6452" cy="9875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11175"/>
          </a:xfrm>
        </p:spPr>
        <p:txBody>
          <a:bodyPr/>
          <a:lstStyle/>
          <a:p>
            <a:r>
              <a:rPr lang="en-US" sz="4000"/>
              <a:t>Filter range of applicability</a:t>
            </a:r>
            <a:br>
              <a:rPr lang="en-US" sz="4000"/>
            </a:br>
            <a:r>
              <a:rPr lang="en-US" sz="4000"/>
              <a:t> The “if it is dirty, filter it” Myth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44463" y="2090738"/>
            <a:ext cx="1220787" cy="4749800"/>
            <a:chOff x="91" y="1434"/>
            <a:chExt cx="769" cy="2423"/>
          </a:xfrm>
        </p:grpSpPr>
        <p:sp>
          <p:nvSpPr>
            <p:cNvPr id="217139" name="Line 51"/>
            <p:cNvSpPr>
              <a:spLocks noChangeShapeType="1"/>
            </p:cNvSpPr>
            <p:nvPr/>
          </p:nvSpPr>
          <p:spPr bwMode="auto">
            <a:xfrm rot="5400000">
              <a:off x="-343" y="2666"/>
              <a:ext cx="2257" cy="1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0" name="Line 52"/>
            <p:cNvSpPr>
              <a:spLocks noChangeShapeType="1"/>
            </p:cNvSpPr>
            <p:nvPr/>
          </p:nvSpPr>
          <p:spPr bwMode="auto">
            <a:xfrm rot="5400000">
              <a:off x="786" y="147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1" name="Line 53"/>
            <p:cNvSpPr>
              <a:spLocks noChangeShapeType="1"/>
            </p:cNvSpPr>
            <p:nvPr/>
          </p:nvSpPr>
          <p:spPr bwMode="auto">
            <a:xfrm rot="5400000">
              <a:off x="786" y="2225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2" name="Line 54"/>
            <p:cNvSpPr>
              <a:spLocks noChangeShapeType="1"/>
            </p:cNvSpPr>
            <p:nvPr/>
          </p:nvSpPr>
          <p:spPr bwMode="auto">
            <a:xfrm rot="5400000">
              <a:off x="786" y="296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3" name="Line 55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4" name="Rectangle 56"/>
            <p:cNvSpPr>
              <a:spLocks noChangeArrowheads="1"/>
            </p:cNvSpPr>
            <p:nvPr/>
          </p:nvSpPr>
          <p:spPr bwMode="auto">
            <a:xfrm>
              <a:off x="280" y="3671"/>
              <a:ext cx="3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1000</a:t>
              </a:r>
              <a:endParaRPr lang="en-US" sz="2400" b="0"/>
            </a:p>
          </p:txBody>
        </p:sp>
        <p:sp>
          <p:nvSpPr>
            <p:cNvPr id="217145" name="Rectangle 57"/>
            <p:cNvSpPr>
              <a:spLocks noChangeArrowheads="1"/>
            </p:cNvSpPr>
            <p:nvPr/>
          </p:nvSpPr>
          <p:spPr bwMode="auto">
            <a:xfrm>
              <a:off x="91" y="2553"/>
              <a:ext cx="39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NTU</a:t>
              </a:r>
              <a:endParaRPr lang="en-US" sz="2400" b="0"/>
            </a:p>
          </p:txBody>
        </p:sp>
        <p:sp>
          <p:nvSpPr>
            <p:cNvPr id="217146" name="Line 58"/>
            <p:cNvSpPr>
              <a:spLocks noChangeShapeType="1"/>
            </p:cNvSpPr>
            <p:nvPr/>
          </p:nvSpPr>
          <p:spPr bwMode="auto">
            <a:xfrm rot="5400000">
              <a:off x="786" y="147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7" name="Line 59"/>
            <p:cNvSpPr>
              <a:spLocks noChangeShapeType="1"/>
            </p:cNvSpPr>
            <p:nvPr/>
          </p:nvSpPr>
          <p:spPr bwMode="auto">
            <a:xfrm rot="5400000">
              <a:off x="786" y="2225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8" name="Line 60"/>
            <p:cNvSpPr>
              <a:spLocks noChangeShapeType="1"/>
            </p:cNvSpPr>
            <p:nvPr/>
          </p:nvSpPr>
          <p:spPr bwMode="auto">
            <a:xfrm rot="5400000">
              <a:off x="786" y="296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9" name="Line 61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50" name="Line 62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51" name="Rectangle 63"/>
            <p:cNvSpPr>
              <a:spLocks noChangeArrowheads="1"/>
            </p:cNvSpPr>
            <p:nvPr/>
          </p:nvSpPr>
          <p:spPr bwMode="auto">
            <a:xfrm>
              <a:off x="568" y="1434"/>
              <a:ext cx="96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</a:t>
              </a:r>
              <a:endParaRPr lang="en-US" sz="2400" b="0"/>
            </a:p>
          </p:txBody>
        </p:sp>
        <p:sp>
          <p:nvSpPr>
            <p:cNvPr id="217152" name="Rectangle 64"/>
            <p:cNvSpPr>
              <a:spLocks noChangeArrowheads="1"/>
            </p:cNvSpPr>
            <p:nvPr/>
          </p:nvSpPr>
          <p:spPr bwMode="auto">
            <a:xfrm>
              <a:off x="472" y="2160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</a:t>
              </a:r>
              <a:endParaRPr lang="en-US" sz="2400" b="0"/>
            </a:p>
          </p:txBody>
        </p:sp>
        <p:sp>
          <p:nvSpPr>
            <p:cNvPr id="217153" name="Rectangle 65"/>
            <p:cNvSpPr>
              <a:spLocks noChangeArrowheads="1"/>
            </p:cNvSpPr>
            <p:nvPr/>
          </p:nvSpPr>
          <p:spPr bwMode="auto">
            <a:xfrm>
              <a:off x="376" y="2915"/>
              <a:ext cx="28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100</a:t>
              </a:r>
              <a:endParaRPr lang="en-US" sz="2400" b="0"/>
            </a:p>
          </p:txBody>
        </p:sp>
      </p:grpSp>
      <p:sp>
        <p:nvSpPr>
          <p:cNvPr id="217179" name="Text Box 91"/>
          <p:cNvSpPr txBox="1">
            <a:spLocks noChangeArrowheads="1"/>
          </p:cNvSpPr>
          <p:nvPr/>
        </p:nvSpPr>
        <p:spPr bwMode="auto">
          <a:xfrm>
            <a:off x="1322388" y="1725613"/>
            <a:ext cx="7794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SSF</a:t>
            </a:r>
          </a:p>
        </p:txBody>
      </p:sp>
      <p:sp>
        <p:nvSpPr>
          <p:cNvPr id="217185" name="Line 97"/>
          <p:cNvSpPr>
            <a:spLocks noChangeShapeType="1"/>
          </p:cNvSpPr>
          <p:nvPr/>
        </p:nvSpPr>
        <p:spPr bwMode="auto">
          <a:xfrm>
            <a:off x="5287963" y="2217738"/>
            <a:ext cx="0" cy="312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86" name="Text Box 98"/>
          <p:cNvSpPr txBox="1">
            <a:spLocks noChangeArrowheads="1"/>
          </p:cNvSpPr>
          <p:nvPr/>
        </p:nvSpPr>
        <p:spPr bwMode="auto">
          <a:xfrm>
            <a:off x="4560888" y="1725613"/>
            <a:ext cx="15255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Cartridge</a:t>
            </a:r>
          </a:p>
        </p:txBody>
      </p:sp>
      <p:sp>
        <p:nvSpPr>
          <p:cNvPr id="217187" name="Line 99"/>
          <p:cNvSpPr>
            <a:spLocks noChangeShapeType="1"/>
          </p:cNvSpPr>
          <p:nvPr/>
        </p:nvSpPr>
        <p:spPr bwMode="auto">
          <a:xfrm>
            <a:off x="6438900" y="2217738"/>
            <a:ext cx="0" cy="312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88" name="Text Box 100"/>
          <p:cNvSpPr txBox="1">
            <a:spLocks noChangeArrowheads="1"/>
          </p:cNvSpPr>
          <p:nvPr/>
        </p:nvSpPr>
        <p:spPr bwMode="auto">
          <a:xfrm>
            <a:off x="6111875" y="1725613"/>
            <a:ext cx="7556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Bag</a:t>
            </a:r>
          </a:p>
        </p:txBody>
      </p:sp>
      <p:pic>
        <p:nvPicPr>
          <p:cNvPr id="217189" name="Picture 101" descr="FV1_group_rgb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89663" y="2549525"/>
            <a:ext cx="549275" cy="1784350"/>
          </a:xfrm>
          <a:prstGeom prst="rect">
            <a:avLst/>
          </a:prstGeom>
          <a:noFill/>
        </p:spPr>
      </p:pic>
      <p:sp>
        <p:nvSpPr>
          <p:cNvPr id="217190" name="Text Box 102"/>
          <p:cNvSpPr txBox="1">
            <a:spLocks noChangeArrowheads="1"/>
          </p:cNvSpPr>
          <p:nvPr/>
        </p:nvSpPr>
        <p:spPr bwMode="auto">
          <a:xfrm>
            <a:off x="2478088" y="1725613"/>
            <a:ext cx="10175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RSF+</a:t>
            </a:r>
          </a:p>
        </p:txBody>
      </p:sp>
      <p:sp>
        <p:nvSpPr>
          <p:cNvPr id="217197" name="Line 109"/>
          <p:cNvSpPr>
            <a:spLocks noChangeShapeType="1"/>
          </p:cNvSpPr>
          <p:nvPr/>
        </p:nvSpPr>
        <p:spPr bwMode="auto">
          <a:xfrm>
            <a:off x="7556500" y="2217738"/>
            <a:ext cx="0" cy="250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98" name="Text Box 110"/>
          <p:cNvSpPr txBox="1">
            <a:spLocks noChangeArrowheads="1"/>
          </p:cNvSpPr>
          <p:nvPr/>
        </p:nvSpPr>
        <p:spPr bwMode="auto">
          <a:xfrm>
            <a:off x="7280275" y="1725613"/>
            <a:ext cx="6588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Pot</a:t>
            </a:r>
          </a:p>
        </p:txBody>
      </p:sp>
      <p:sp>
        <p:nvSpPr>
          <p:cNvPr id="217201" name="Line 113"/>
          <p:cNvSpPr>
            <a:spLocks noChangeShapeType="1"/>
          </p:cNvSpPr>
          <p:nvPr/>
        </p:nvSpPr>
        <p:spPr bwMode="auto">
          <a:xfrm>
            <a:off x="8496300" y="2217738"/>
            <a:ext cx="0" cy="250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202" name="Text Box 114"/>
          <p:cNvSpPr txBox="1">
            <a:spLocks noChangeArrowheads="1"/>
          </p:cNvSpPr>
          <p:nvPr/>
        </p:nvSpPr>
        <p:spPr bwMode="auto">
          <a:xfrm>
            <a:off x="7956550" y="1725613"/>
            <a:ext cx="11890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Candle</a:t>
            </a:r>
          </a:p>
        </p:txBody>
      </p:sp>
      <p:pic>
        <p:nvPicPr>
          <p:cNvPr id="217204" name="Picture 116" descr="doulton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291513" y="2527300"/>
            <a:ext cx="423862" cy="1724025"/>
          </a:xfrm>
          <a:prstGeom prst="rect">
            <a:avLst/>
          </a:prstGeom>
          <a:noFill/>
        </p:spPr>
      </p:pic>
      <p:pic>
        <p:nvPicPr>
          <p:cNvPr id="217214" name="Picture 126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21213" y="2794000"/>
            <a:ext cx="1314450" cy="1671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7253" name="Text Box 165"/>
          <p:cNvSpPr txBox="1">
            <a:spLocks noChangeArrowheads="1"/>
          </p:cNvSpPr>
          <p:nvPr/>
        </p:nvSpPr>
        <p:spPr bwMode="auto">
          <a:xfrm>
            <a:off x="3635375" y="1789113"/>
            <a:ext cx="6588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DE</a:t>
            </a:r>
          </a:p>
        </p:txBody>
      </p:sp>
      <p:sp>
        <p:nvSpPr>
          <p:cNvPr id="217254" name="Line 166"/>
          <p:cNvSpPr>
            <a:spLocks noChangeShapeType="1"/>
          </p:cNvSpPr>
          <p:nvPr/>
        </p:nvSpPr>
        <p:spPr bwMode="auto">
          <a:xfrm>
            <a:off x="3933825" y="2216150"/>
            <a:ext cx="0" cy="142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17256" name="Picture 168" descr="DE48_rgb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627438" y="2557463"/>
            <a:ext cx="704850" cy="790575"/>
          </a:xfrm>
          <a:prstGeom prst="rect">
            <a:avLst/>
          </a:prstGeom>
          <a:noFill/>
        </p:spPr>
      </p:pic>
      <p:pic>
        <p:nvPicPr>
          <p:cNvPr id="217257" name="Picture 169" descr="filtro1-dr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123113" y="2555576"/>
            <a:ext cx="828675" cy="1000125"/>
          </a:xfrm>
          <a:prstGeom prst="rect">
            <a:avLst/>
          </a:prstGeom>
          <a:noFill/>
        </p:spPr>
      </p:pic>
      <p:pic>
        <p:nvPicPr>
          <p:cNvPr id="217258" name="Picture 170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284288" y="4760913"/>
            <a:ext cx="1095375" cy="3270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24" name="TextBox 123"/>
          <p:cNvSpPr txBox="1"/>
          <p:nvPr/>
        </p:nvSpPr>
        <p:spPr>
          <a:xfrm>
            <a:off x="1347019" y="4080387"/>
            <a:ext cx="1056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*</a:t>
            </a:r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159045" y="6334780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Multi-Stage Filtration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221793" y="4468761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132681" y="4605926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74227" y="5038058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30173" y="508673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30" name="Line 3"/>
          <p:cNvSpPr>
            <a:spLocks noChangeShapeType="1"/>
          </p:cNvSpPr>
          <p:nvPr/>
        </p:nvSpPr>
        <p:spPr bwMode="auto">
          <a:xfrm>
            <a:off x="2938309" y="2370137"/>
            <a:ext cx="0" cy="39618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32" name="Picture 131" descr="50 Lps isoview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82760" y="3992147"/>
            <a:ext cx="1972663" cy="1247054"/>
          </a:xfrm>
          <a:prstGeom prst="rect">
            <a:avLst/>
          </a:prstGeom>
        </p:spPr>
      </p:pic>
      <p:sp>
        <p:nvSpPr>
          <p:cNvPr id="133" name="Line 3"/>
          <p:cNvSpPr>
            <a:spLocks noChangeShapeType="1"/>
          </p:cNvSpPr>
          <p:nvPr/>
        </p:nvSpPr>
        <p:spPr bwMode="auto">
          <a:xfrm>
            <a:off x="1684696" y="2198074"/>
            <a:ext cx="0" cy="300319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7" grpId="0"/>
      <p:bldP spid="128" grpId="0"/>
      <p:bldP spid="1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Galore</a:t>
            </a: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385763" y="1887538"/>
            <a:ext cx="887412" cy="895350"/>
            <a:chOff x="891" y="1553"/>
            <a:chExt cx="2743" cy="2767"/>
          </a:xfrm>
        </p:grpSpPr>
        <p:sp>
          <p:nvSpPr>
            <p:cNvPr id="210949" name="Rectangle 5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0" name="Rectangle 6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2" name="Rectangle 8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53" name="Rectangle 9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55" name="Group 11"/>
            <p:cNvGrpSpPr>
              <a:grpSpLocks/>
            </p:cNvGrpSpPr>
            <p:nvPr/>
          </p:nvGrpSpPr>
          <p:grpSpPr bwMode="auto">
            <a:xfrm>
              <a:off x="1064" y="3984"/>
              <a:ext cx="1842" cy="117"/>
              <a:chOff x="1472" y="3784"/>
              <a:chExt cx="1967" cy="128"/>
            </a:xfrm>
          </p:grpSpPr>
          <p:sp>
            <p:nvSpPr>
              <p:cNvPr id="210956" name="Rectangle 12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7" name="Rectangle 13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8" name="Rectangle 14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9" name="Rectangle 15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0" name="Rectangle 16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1" name="Rectangle 17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2" name="Rectangle 18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3" name="Rectangle 19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Rectangle 20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5" name="Rectangle 21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6" name="Rectangle 22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Rectangle 23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8" name="Rectangle 24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9" name="Rectangle 25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Rectangle 26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1" name="Rectangle 27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2" name="Rectangle 28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3" name="Rectangle 29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4" name="Rectangle 30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5" name="Rectangle 31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6" name="Rectangle 32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7" name="Freeform 33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978" name="Rectangle 34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0979" name="Picture 35" descr="FV1_group_rgb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75163" y="1827213"/>
            <a:ext cx="438150" cy="1423987"/>
          </a:xfrm>
          <a:prstGeom prst="rect">
            <a:avLst/>
          </a:prstGeom>
          <a:noFill/>
        </p:spPr>
      </p:pic>
      <p:pic>
        <p:nvPicPr>
          <p:cNvPr id="210980" name="Picture 36" descr="IMG0015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200525" y="3573463"/>
            <a:ext cx="993775" cy="831850"/>
          </a:xfrm>
          <a:prstGeom prst="rect">
            <a:avLst/>
          </a:prstGeom>
          <a:noFill/>
        </p:spPr>
      </p:pic>
      <p:pic>
        <p:nvPicPr>
          <p:cNvPr id="210981" name="Picture 37" descr="doulton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146675" y="4868863"/>
            <a:ext cx="423863" cy="1724025"/>
          </a:xfrm>
          <a:prstGeom prst="rect">
            <a:avLst/>
          </a:prstGeom>
          <a:noFill/>
        </p:spPr>
      </p:pic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311150" y="2895600"/>
            <a:ext cx="965200" cy="1020763"/>
            <a:chOff x="3080" y="1336"/>
            <a:chExt cx="608" cy="643"/>
          </a:xfrm>
        </p:grpSpPr>
        <p:sp>
          <p:nvSpPr>
            <p:cNvPr id="210984" name="Rectangle 40" descr="Granite"/>
            <p:cNvSpPr>
              <a:spLocks noChangeArrowheads="1"/>
            </p:cNvSpPr>
            <p:nvPr/>
          </p:nvSpPr>
          <p:spPr bwMode="auto">
            <a:xfrm>
              <a:off x="3087" y="1336"/>
              <a:ext cx="585" cy="643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Rectangle 41"/>
            <p:cNvSpPr>
              <a:spLocks noChangeArrowheads="1"/>
            </p:cNvSpPr>
            <p:nvPr/>
          </p:nvSpPr>
          <p:spPr bwMode="auto">
            <a:xfrm>
              <a:off x="3200" y="1336"/>
              <a:ext cx="436" cy="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Rectangle 42"/>
            <p:cNvSpPr>
              <a:spLocks noChangeArrowheads="1"/>
            </p:cNvSpPr>
            <p:nvPr/>
          </p:nvSpPr>
          <p:spPr bwMode="auto">
            <a:xfrm>
              <a:off x="3200" y="1385"/>
              <a:ext cx="436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7" name="Rectangle 43" descr="Cork"/>
            <p:cNvSpPr>
              <a:spLocks noChangeArrowheads="1"/>
            </p:cNvSpPr>
            <p:nvPr/>
          </p:nvSpPr>
          <p:spPr bwMode="auto">
            <a:xfrm>
              <a:off x="3200" y="1661"/>
              <a:ext cx="436" cy="116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88" name="Rectangle 44" descr="Large confetti"/>
            <p:cNvSpPr>
              <a:spLocks noChangeArrowheads="1"/>
            </p:cNvSpPr>
            <p:nvPr/>
          </p:nvSpPr>
          <p:spPr bwMode="auto">
            <a:xfrm>
              <a:off x="3200" y="1777"/>
              <a:ext cx="436" cy="124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89" name="Freeform 45"/>
            <p:cNvSpPr>
              <a:spLocks/>
            </p:cNvSpPr>
            <p:nvPr/>
          </p:nvSpPr>
          <p:spPr bwMode="auto">
            <a:xfrm>
              <a:off x="3376" y="1453"/>
              <a:ext cx="66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76"/>
                </a:cxn>
                <a:cxn ang="0">
                  <a:pos x="232" y="176"/>
                </a:cxn>
                <a:cxn ang="0">
                  <a:pos x="304" y="0"/>
                </a:cxn>
              </a:cxnLst>
              <a:rect l="0" t="0" r="r" b="b"/>
              <a:pathLst>
                <a:path w="304" h="205">
                  <a:moveTo>
                    <a:pt x="0" y="0"/>
                  </a:moveTo>
                  <a:cubicBezTo>
                    <a:pt x="12" y="29"/>
                    <a:pt x="33" y="147"/>
                    <a:pt x="72" y="176"/>
                  </a:cubicBezTo>
                  <a:cubicBezTo>
                    <a:pt x="111" y="205"/>
                    <a:pt x="193" y="205"/>
                    <a:pt x="232" y="176"/>
                  </a:cubicBezTo>
                  <a:cubicBezTo>
                    <a:pt x="271" y="147"/>
                    <a:pt x="289" y="37"/>
                    <a:pt x="304" y="0"/>
                  </a:cubicBezTo>
                </a:path>
              </a:pathLst>
            </a:custGeom>
            <a:noFill/>
            <a:ln w="2857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0" name="Freeform 46"/>
            <p:cNvSpPr>
              <a:spLocks/>
            </p:cNvSpPr>
            <p:nvPr/>
          </p:nvSpPr>
          <p:spPr bwMode="auto">
            <a:xfrm>
              <a:off x="3083" y="1414"/>
              <a:ext cx="119" cy="48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208" y="0"/>
                </a:cxn>
                <a:cxn ang="0">
                  <a:pos x="208" y="1256"/>
                </a:cxn>
                <a:cxn ang="0">
                  <a:pos x="16" y="1256"/>
                </a:cxn>
                <a:cxn ang="0">
                  <a:pos x="0" y="1400"/>
                </a:cxn>
                <a:cxn ang="0">
                  <a:pos x="200" y="1400"/>
                </a:cxn>
                <a:cxn ang="0">
                  <a:pos x="200" y="2096"/>
                </a:cxn>
                <a:cxn ang="0">
                  <a:pos x="16" y="2096"/>
                </a:cxn>
                <a:cxn ang="0">
                  <a:pos x="16" y="2232"/>
                </a:cxn>
                <a:cxn ang="0">
                  <a:pos x="360" y="2232"/>
                </a:cxn>
                <a:cxn ang="0">
                  <a:pos x="360" y="200"/>
                </a:cxn>
                <a:cxn ang="0">
                  <a:pos x="544" y="200"/>
                </a:cxn>
              </a:cxnLst>
              <a:rect l="0" t="0" r="r" b="b"/>
              <a:pathLst>
                <a:path w="544" h="2232">
                  <a:moveTo>
                    <a:pt x="536" y="0"/>
                  </a:moveTo>
                  <a:lnTo>
                    <a:pt x="208" y="0"/>
                  </a:lnTo>
                  <a:lnTo>
                    <a:pt x="208" y="1256"/>
                  </a:lnTo>
                  <a:lnTo>
                    <a:pt x="16" y="1256"/>
                  </a:lnTo>
                  <a:lnTo>
                    <a:pt x="0" y="1400"/>
                  </a:lnTo>
                  <a:lnTo>
                    <a:pt x="200" y="1400"/>
                  </a:lnTo>
                  <a:lnTo>
                    <a:pt x="200" y="2096"/>
                  </a:lnTo>
                  <a:lnTo>
                    <a:pt x="16" y="2096"/>
                  </a:lnTo>
                  <a:lnTo>
                    <a:pt x="16" y="2232"/>
                  </a:lnTo>
                  <a:lnTo>
                    <a:pt x="360" y="2232"/>
                  </a:lnTo>
                  <a:lnTo>
                    <a:pt x="360" y="200"/>
                  </a:lnTo>
                  <a:lnTo>
                    <a:pt x="544" y="200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1" name="Rectangle 47"/>
            <p:cNvSpPr>
              <a:spLocks noChangeArrowheads="1"/>
            </p:cNvSpPr>
            <p:nvPr/>
          </p:nvSpPr>
          <p:spPr bwMode="auto">
            <a:xfrm>
              <a:off x="3080" y="1928"/>
              <a:ext cx="608" cy="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2" name="Rectangle 48" descr="Sand"/>
            <p:cNvSpPr>
              <a:spLocks noChangeArrowheads="1"/>
            </p:cNvSpPr>
            <p:nvPr/>
          </p:nvSpPr>
          <p:spPr bwMode="auto">
            <a:xfrm>
              <a:off x="3200" y="1585"/>
              <a:ext cx="436" cy="76"/>
            </a:xfrm>
            <a:prstGeom prst="rect">
              <a:avLst/>
            </a:prstGeom>
            <a:blipFill dpi="0" rotWithShape="0">
              <a:blip r:embed="rId8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grpSp>
          <p:nvGrpSpPr>
            <p:cNvPr id="210993" name="Group 49"/>
            <p:cNvGrpSpPr>
              <a:grpSpLocks/>
            </p:cNvGrpSpPr>
            <p:nvPr/>
          </p:nvGrpSpPr>
          <p:grpSpPr bwMode="auto">
            <a:xfrm>
              <a:off x="3202" y="1901"/>
              <a:ext cx="428" cy="27"/>
              <a:chOff x="1472" y="3784"/>
              <a:chExt cx="1967" cy="128"/>
            </a:xfrm>
          </p:grpSpPr>
          <p:sp>
            <p:nvSpPr>
              <p:cNvPr id="210994" name="Rectangle 50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5" name="Rectangle 51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6" name="Rectangle 52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7" name="Rectangle 53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8" name="Rectangle 54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9" name="Rectangle 55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0" name="Rectangle 56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1" name="Rectangle 57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2" name="Rectangle 58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3" name="Rectangle 59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4" name="Rectangle 60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5" name="Rectangle 61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6" name="Rectangle 62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7" name="Rectangle 63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8" name="Rectangle 64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9" name="Rectangle 65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0" name="Rectangle 66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1" name="Rectangle 67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2" name="Rectangle 68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3" name="Rectangle 69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4" name="Rectangle 70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015" name="Group 71"/>
            <p:cNvGrpSpPr>
              <a:grpSpLocks/>
            </p:cNvGrpSpPr>
            <p:nvPr/>
          </p:nvGrpSpPr>
          <p:grpSpPr bwMode="auto">
            <a:xfrm rot="5400000">
              <a:off x="3091" y="1868"/>
              <a:ext cx="32" cy="33"/>
              <a:chOff x="4332" y="1144"/>
              <a:chExt cx="176" cy="328"/>
            </a:xfrm>
          </p:grpSpPr>
          <p:sp>
            <p:nvSpPr>
              <p:cNvPr id="211016" name="AutoShape 72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7" name="AutoShape 73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018" name="Group 74"/>
            <p:cNvGrpSpPr>
              <a:grpSpLocks/>
            </p:cNvGrpSpPr>
            <p:nvPr/>
          </p:nvGrpSpPr>
          <p:grpSpPr bwMode="auto">
            <a:xfrm rot="5400000">
              <a:off x="3638" y="1922"/>
              <a:ext cx="32" cy="33"/>
              <a:chOff x="4332" y="1144"/>
              <a:chExt cx="176" cy="328"/>
            </a:xfrm>
          </p:grpSpPr>
          <p:sp>
            <p:nvSpPr>
              <p:cNvPr id="211019" name="AutoShape 75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20" name="AutoShape 76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1023" name="Text Box 79"/>
          <p:cNvSpPr txBox="1">
            <a:spLocks noChangeArrowheads="1"/>
          </p:cNvSpPr>
          <p:nvPr/>
        </p:nvSpPr>
        <p:spPr bwMode="auto">
          <a:xfrm>
            <a:off x="6316919" y="4532363"/>
            <a:ext cx="3514104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 dirty="0" smtClean="0"/>
              <a:t>Intermittent Slow Sand</a:t>
            </a:r>
            <a:endParaRPr lang="en-US" b="0" dirty="0"/>
          </a:p>
        </p:txBody>
      </p:sp>
      <p:sp>
        <p:nvSpPr>
          <p:cNvPr id="211024" name="Text Box 80"/>
          <p:cNvSpPr txBox="1">
            <a:spLocks noChangeArrowheads="1"/>
          </p:cNvSpPr>
          <p:nvPr/>
        </p:nvSpPr>
        <p:spPr bwMode="auto">
          <a:xfrm>
            <a:off x="1698625" y="3036888"/>
            <a:ext cx="18319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 dirty="0"/>
              <a:t>Rapid Sand</a:t>
            </a:r>
          </a:p>
        </p:txBody>
      </p:sp>
      <p:sp>
        <p:nvSpPr>
          <p:cNvPr id="211026" name="Text Box 82"/>
          <p:cNvSpPr txBox="1">
            <a:spLocks noChangeArrowheads="1"/>
          </p:cNvSpPr>
          <p:nvPr/>
        </p:nvSpPr>
        <p:spPr bwMode="auto">
          <a:xfrm>
            <a:off x="4983163" y="2868613"/>
            <a:ext cx="7556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Bag</a:t>
            </a:r>
          </a:p>
        </p:txBody>
      </p:sp>
      <p:sp>
        <p:nvSpPr>
          <p:cNvPr id="211027" name="Text Box 83"/>
          <p:cNvSpPr txBox="1">
            <a:spLocks noChangeArrowheads="1"/>
          </p:cNvSpPr>
          <p:nvPr/>
        </p:nvSpPr>
        <p:spPr bwMode="auto">
          <a:xfrm>
            <a:off x="5278438" y="4181475"/>
            <a:ext cx="6588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Pot</a:t>
            </a:r>
          </a:p>
        </p:txBody>
      </p:sp>
      <p:sp>
        <p:nvSpPr>
          <p:cNvPr id="211028" name="Text Box 84"/>
          <p:cNvSpPr txBox="1">
            <a:spLocks noChangeArrowheads="1"/>
          </p:cNvSpPr>
          <p:nvPr/>
        </p:nvSpPr>
        <p:spPr bwMode="auto">
          <a:xfrm>
            <a:off x="5705475" y="6062663"/>
            <a:ext cx="11890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Candle</a:t>
            </a:r>
          </a:p>
        </p:txBody>
      </p:sp>
      <p:pic>
        <p:nvPicPr>
          <p:cNvPr id="211034" name="Picture 90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67550" y="1817688"/>
            <a:ext cx="1033463" cy="2619375"/>
          </a:xfrm>
          <a:prstGeom prst="rect">
            <a:avLst/>
          </a:prstGeom>
          <a:noFill/>
        </p:spPr>
      </p:pic>
      <p:sp>
        <p:nvSpPr>
          <p:cNvPr id="211035" name="Text Box 91"/>
          <p:cNvSpPr txBox="1">
            <a:spLocks noChangeArrowheads="1"/>
          </p:cNvSpPr>
          <p:nvPr/>
        </p:nvSpPr>
        <p:spPr bwMode="auto">
          <a:xfrm>
            <a:off x="1635125" y="2097088"/>
            <a:ext cx="17160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Slow Sand</a:t>
            </a:r>
          </a:p>
        </p:txBody>
      </p:sp>
      <p:pic>
        <p:nvPicPr>
          <p:cNvPr id="211036" name="Picture 92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597650" y="5167313"/>
            <a:ext cx="2168525" cy="647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1037" name="Text Box 93"/>
          <p:cNvSpPr txBox="1">
            <a:spLocks noChangeArrowheads="1"/>
          </p:cNvSpPr>
          <p:nvPr/>
        </p:nvSpPr>
        <p:spPr bwMode="auto">
          <a:xfrm>
            <a:off x="7718425" y="5868988"/>
            <a:ext cx="11318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Rough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0736" y="4033723"/>
            <a:ext cx="2130868" cy="186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2279740" y="4327303"/>
            <a:ext cx="1728238" cy="138499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b="0" dirty="0" smtClean="0"/>
              <a:t>Stacked Rapid </a:t>
            </a:r>
            <a:r>
              <a:rPr lang="en-US" b="0" dirty="0"/>
              <a:t>Sand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Graphing Filter Performance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509588" y="2157413"/>
          <a:ext cx="385127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5" name="Mathcad" r:id="rId4" imgW="2714760" imgH="2124000" progId="Mathcad">
                  <p:embed/>
                </p:oleObj>
              </mc:Choice>
              <mc:Fallback>
                <p:oleObj name="Mathcad" r:id="rId4" imgW="2714760" imgH="2124000" progId="Mathcad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157413"/>
                        <a:ext cx="3851275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5091113" y="1690688"/>
          <a:ext cx="38100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6" name="Mathcad" r:id="rId6" imgW="2847960" imgH="1971720" progId="Mathcad">
                  <p:embed/>
                </p:oleObj>
              </mc:Choice>
              <mc:Fallback>
                <p:oleObj name="Mathcad" r:id="rId6" imgW="2847960" imgH="1971720" progId="Mathcad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1690688"/>
                        <a:ext cx="38100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384300" y="2384425"/>
            <a:ext cx="3138488" cy="20272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8840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27763" y="1927225"/>
            <a:ext cx="2438400" cy="739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747713" y="5057775"/>
            <a:ext cx="3521075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This graph gives the impression that you can reach 100% removal</a:t>
            </a:r>
          </a:p>
        </p:txBody>
      </p:sp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5427663" y="4084638"/>
          <a:ext cx="3405187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7" name="Mathcad" r:id="rId9" imgW="2762280" imgH="1971720" progId="Mathcad">
                  <p:embed/>
                </p:oleObj>
              </mc:Choice>
              <mc:Fallback>
                <p:oleObj name="Mathcad" r:id="rId9" imgW="2762280" imgH="1971720" progId="Mathcad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4084638"/>
                        <a:ext cx="3405187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4826000" y="6338888"/>
            <a:ext cx="4111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is 99.9% removal?</a:t>
            </a:r>
          </a:p>
        </p:txBody>
      </p:sp>
      <p:sp>
        <p:nvSpPr>
          <p:cNvPr id="248844" name="Oval 12"/>
          <p:cNvSpPr>
            <a:spLocks noChangeArrowheads="1"/>
          </p:cNvSpPr>
          <p:nvPr/>
        </p:nvSpPr>
        <p:spPr bwMode="auto">
          <a:xfrm>
            <a:off x="4052888" y="2408238"/>
            <a:ext cx="889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45" name="Oval 13"/>
          <p:cNvSpPr>
            <a:spLocks noChangeArrowheads="1"/>
          </p:cNvSpPr>
          <p:nvPr/>
        </p:nvSpPr>
        <p:spPr bwMode="auto">
          <a:xfrm>
            <a:off x="8555038" y="4265613"/>
            <a:ext cx="889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nimBg="1"/>
      <p:bldP spid="248841" grpId="0"/>
      <p:bldP spid="248843" grpId="0"/>
      <p:bldP spid="248844" grpId="0" animBg="1"/>
      <p:bldP spid="2488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with pores partially filled with Aluminum Hydroxide</a:t>
            </a:r>
            <a:endParaRPr lang="en-US" dirty="0"/>
          </a:p>
        </p:txBody>
      </p:sp>
      <p:pic>
        <p:nvPicPr>
          <p:cNvPr id="317442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1651818"/>
            <a:ext cx="7167716" cy="49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2687024" y="4306478"/>
          <a:ext cx="312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4" name="Equation" r:id="rId5" imgW="3124080" imgH="774360" progId="Equation.DSMT4">
                  <p:embed/>
                </p:oleObj>
              </mc:Choice>
              <mc:Fallback>
                <p:oleObj name="Equation" r:id="rId5" imgW="312408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024" y="4306478"/>
                        <a:ext cx="3124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6371303" y="2290917"/>
            <a:ext cx="481781" cy="1588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17081" y="2028585"/>
            <a:ext cx="2326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 of void is filled with floc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4768649" y="3844412"/>
            <a:ext cx="3008672" cy="0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715431" y="3817977"/>
          <a:ext cx="2138721" cy="68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5" name="Equation" r:id="rId7" imgW="2425680" imgH="774360" progId="Equation.DSMT4">
                  <p:embed/>
                </p:oleObj>
              </mc:Choice>
              <mc:Fallback>
                <p:oleObj name="Equation" r:id="rId7" imgW="2425680" imgH="774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431" y="3817977"/>
                        <a:ext cx="2138721" cy="68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flipV="1">
            <a:off x="6282813" y="4119714"/>
            <a:ext cx="1533836" cy="1229034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7216877" y="2467898"/>
            <a:ext cx="1691154" cy="1582993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179871" y="4326194"/>
            <a:ext cx="5574890" cy="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90677" y="39624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Conventional performance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with pores partially filled with Aluminum Hydroxide</a:t>
            </a:r>
            <a:endParaRPr lang="en-US" dirty="0"/>
          </a:p>
        </p:txBody>
      </p:sp>
      <p:pic>
        <p:nvPicPr>
          <p:cNvPr id="339970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2746" y="1573161"/>
            <a:ext cx="6396581" cy="437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584233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dirty="0"/>
              <a:t>Alum fluidized-bed pretreatment. </a:t>
            </a:r>
            <a:r>
              <a:rPr lang="en-US" sz="2000" b="0" dirty="0"/>
              <a:t>Particle removal (</a:t>
            </a:r>
            <a:r>
              <a:rPr lang="en-US" sz="2000" b="0" i="1" dirty="0" err="1"/>
              <a:t>pC</a:t>
            </a:r>
            <a:r>
              <a:rPr lang="en-US" sz="2000" b="0" i="1" dirty="0"/>
              <a:t>*</a:t>
            </a:r>
            <a:r>
              <a:rPr lang="en-US" sz="2000" b="0" dirty="0"/>
              <a:t>) over time by a sand filter as a function of the pretreatment dose (mol Al/m</a:t>
            </a:r>
            <a:r>
              <a:rPr lang="en-US" sz="2000" b="0" baseline="30000" dirty="0"/>
              <a:t>3</a:t>
            </a:r>
            <a:r>
              <a:rPr lang="en-US" sz="2000" b="0" dirty="0"/>
              <a:t>). Raw water pH was 7. The results were smoothed by averaging the raw data over 30 second intervals</a:t>
            </a:r>
            <a:r>
              <a:rPr lang="en-US" sz="2000" b="0" dirty="0" smtClean="0"/>
              <a:t>. No coagulant in feed!!!!</a:t>
            </a:r>
            <a:endParaRPr lang="en-US" sz="20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devise fluidized bed equations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84896" y="1981200"/>
            <a:ext cx="4773304" cy="4114800"/>
          </a:xfrm>
        </p:spPr>
        <p:txBody>
          <a:bodyPr/>
          <a:lstStyle/>
          <a:p>
            <a:r>
              <a:rPr lang="en-US" sz="2400" dirty="0" smtClean="0"/>
              <a:t>Base model on terminal velocity equations that transition into the turbulent regime</a:t>
            </a:r>
          </a:p>
          <a:p>
            <a:r>
              <a:rPr lang="en-US" sz="2400" dirty="0" smtClean="0"/>
              <a:t>Equations will be </a:t>
            </a:r>
          </a:p>
        </p:txBody>
      </p:sp>
      <p:graphicFrame>
        <p:nvGraphicFramePr>
          <p:cNvPr id="926722" name="Object 2"/>
          <p:cNvGraphicFramePr>
            <a:graphicFrameLocks noChangeAspect="1"/>
          </p:cNvGraphicFramePr>
          <p:nvPr/>
        </p:nvGraphicFramePr>
        <p:xfrm>
          <a:off x="476250" y="2243138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7" name="Equation" r:id="rId3" imgW="2933640" imgH="939600" progId="Equation.DSMT4">
                  <p:embed/>
                </p:oleObj>
              </mc:Choice>
              <mc:Fallback>
                <p:oleObj name="Equation" r:id="rId3" imgW="293364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243138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4" name="Object 4"/>
          <p:cNvGraphicFramePr>
            <a:graphicFrameLocks noChangeAspect="1"/>
          </p:cNvGraphicFramePr>
          <p:nvPr/>
        </p:nvGraphicFramePr>
        <p:xfrm>
          <a:off x="574391" y="3464920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8" name="Equation" r:id="rId5" imgW="2743200" imgH="901440" progId="Equation.DSMT4">
                  <p:embed/>
                </p:oleObj>
              </mc:Choice>
              <mc:Fallback>
                <p:oleObj name="Equation" r:id="rId5" imgW="2743200" imgH="901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1" y="3464920"/>
                        <a:ext cx="274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87350" y="4694238"/>
          <a:ext cx="298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9" name="Equation" r:id="rId7" imgW="2984400" imgH="901440" progId="Equation.DSMT4">
                  <p:embed/>
                </p:oleObj>
              </mc:Choice>
              <mc:Fallback>
                <p:oleObj name="Equation" r:id="rId7" imgW="29844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94238"/>
                        <a:ext cx="2984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Fluidized bed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separation distance between sand grains</a:t>
            </a:r>
          </a:p>
          <a:p>
            <a:r>
              <a:rPr lang="en-US" dirty="0" smtClean="0"/>
              <a:t>Use flat plate equations to get velocity gradients</a:t>
            </a:r>
          </a:p>
          <a:p>
            <a:r>
              <a:rPr lang="en-US" dirty="0" smtClean="0"/>
              <a:t>We need average vertical shear on sand grain to get vertical force. </a:t>
            </a:r>
          </a:p>
          <a:p>
            <a:r>
              <a:rPr lang="en-US" dirty="0" smtClean="0"/>
              <a:t>Set shear force equal to net gravity force</a:t>
            </a:r>
          </a:p>
          <a:p>
            <a:r>
              <a:rPr lang="en-US" dirty="0" smtClean="0"/>
              <a:t>Calibrate equation by setting equal to </a:t>
            </a:r>
            <a:r>
              <a:rPr lang="en-US" dirty="0" err="1" smtClean="0"/>
              <a:t>Kozeny</a:t>
            </a:r>
            <a:r>
              <a:rPr lang="en-US" dirty="0" smtClean="0"/>
              <a:t> at fluidization initiation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vertical projection of sand grain surface area (or simple surface area)</a:t>
            </a:r>
          </a:p>
          <a:p>
            <a:r>
              <a:rPr lang="en-US" dirty="0" smtClean="0"/>
              <a:t>Average horizontal distance between sand grains (center to center and then gap). </a:t>
            </a:r>
          </a:p>
          <a:p>
            <a:r>
              <a:rPr lang="en-US" dirty="0" smtClean="0"/>
              <a:t>Use separation distance to calculate velocity gradient</a:t>
            </a:r>
          </a:p>
          <a:p>
            <a:r>
              <a:rPr lang="en-US" smtClean="0"/>
              <a:t>* </a:t>
            </a:r>
            <a:r>
              <a:rPr lang="en-US" dirty="0" smtClean="0"/>
              <a:t>This method gets quite complex because boundary layer is developing over scale of a </a:t>
            </a:r>
            <a:r>
              <a:rPr lang="en-US" smtClean="0"/>
              <a:t>sand grain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Questions</a:t>
            </a:r>
            <a:br>
              <a:rPr lang="en-US" dirty="0" smtClean="0"/>
            </a:br>
            <a:r>
              <a:rPr lang="en-US" dirty="0" smtClean="0"/>
              <a:t> Key questions to 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hard? (led to the </a:t>
            </a:r>
            <a:r>
              <a:rPr lang="en-US" dirty="0" err="1" smtClean="0"/>
              <a:t>StaRS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is the limitation of the existing design?</a:t>
            </a:r>
          </a:p>
          <a:p>
            <a:r>
              <a:rPr lang="en-US" dirty="0" smtClean="0"/>
              <a:t>How could we change this geometry?</a:t>
            </a:r>
          </a:p>
          <a:p>
            <a:pPr lvl="1"/>
            <a:r>
              <a:rPr lang="en-US" dirty="0" smtClean="0"/>
              <a:t>Turn it inside out</a:t>
            </a:r>
          </a:p>
          <a:p>
            <a:pPr lvl="1"/>
            <a:r>
              <a:rPr lang="en-US" dirty="0" smtClean="0"/>
              <a:t>Rotate it</a:t>
            </a:r>
          </a:p>
          <a:p>
            <a:pPr lvl="1"/>
            <a:r>
              <a:rPr lang="en-US" dirty="0" smtClean="0"/>
              <a:t>Shrink it</a:t>
            </a:r>
          </a:p>
          <a:p>
            <a:pPr lvl="1"/>
            <a:r>
              <a:rPr lang="en-US" dirty="0" smtClean="0"/>
              <a:t>Expand it</a:t>
            </a:r>
          </a:p>
          <a:p>
            <a:r>
              <a:rPr lang="en-US" dirty="0" smtClean="0"/>
              <a:t>Why are these our only options?</a:t>
            </a:r>
          </a:p>
          <a:p>
            <a:r>
              <a:rPr lang="en-US" dirty="0" smtClean="0"/>
              <a:t>Could we cross pollinate our options?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704114" cy="1143000"/>
          </a:xfrm>
        </p:spPr>
        <p:txBody>
          <a:bodyPr/>
          <a:lstStyle/>
          <a:p>
            <a:r>
              <a:rPr lang="en-US" dirty="0" smtClean="0"/>
              <a:t>Alternative to deep filter boxes - Pressure RSF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Proper backwashing of a pressure filter is difficult because the filter sand is not visible to the operator. </a:t>
            </a:r>
          </a:p>
          <a:p>
            <a:r>
              <a:rPr lang="en-US" sz="2000" dirty="0" smtClean="0"/>
              <a:t>Observation of the following are not possible</a:t>
            </a:r>
          </a:p>
          <a:p>
            <a:pPr lvl="1"/>
            <a:r>
              <a:rPr lang="en-US" sz="1800" dirty="0" smtClean="0"/>
              <a:t>Presence of filter cracks or </a:t>
            </a:r>
            <a:r>
              <a:rPr lang="en-US" sz="1800" dirty="0" err="1" smtClean="0"/>
              <a:t>mudballs</a:t>
            </a:r>
            <a:endParaRPr lang="en-US" sz="1800" dirty="0" smtClean="0"/>
          </a:p>
          <a:p>
            <a:pPr lvl="1"/>
            <a:r>
              <a:rPr lang="en-US" sz="1800" dirty="0" smtClean="0"/>
              <a:t>Backwash water distribution</a:t>
            </a:r>
          </a:p>
          <a:p>
            <a:pPr lvl="1"/>
            <a:r>
              <a:rPr lang="en-US" sz="1800" dirty="0" smtClean="0"/>
              <a:t>Uniformity of rate of cleanup of the wash water over the full filter area</a:t>
            </a:r>
          </a:p>
          <a:p>
            <a:pPr lvl="1"/>
            <a:r>
              <a:rPr lang="en-US" sz="1800" dirty="0" smtClean="0"/>
              <a:t>Proper functioning of the auxiliary scour devices</a:t>
            </a:r>
          </a:p>
          <a:p>
            <a:pPr lvl="1"/>
            <a:r>
              <a:rPr lang="en-US" sz="1800" dirty="0" smtClean="0"/>
              <a:t>Elevation and appearance of the top surface of the sand after the backwash</a:t>
            </a:r>
          </a:p>
          <a:p>
            <a:pPr lvl="1"/>
            <a:r>
              <a:rPr lang="en-US" sz="1800" dirty="0" smtClean="0"/>
              <a:t>Extent of fluidization and bed expansion during backwash</a:t>
            </a:r>
          </a:p>
          <a:p>
            <a:pPr lvl="1"/>
            <a:r>
              <a:rPr lang="en-US" sz="1800" dirty="0" smtClean="0"/>
              <a:t>Loss of filter media</a:t>
            </a:r>
          </a:p>
          <a:p>
            <a:r>
              <a:rPr lang="en-US" sz="2000" dirty="0" smtClean="0"/>
              <a:t>Some state regulatory agencies prohibit use of pressure filters for drinking water treatment</a:t>
            </a:r>
            <a:endParaRPr lang="en-US" sz="2000" dirty="0"/>
          </a:p>
        </p:txBody>
      </p:sp>
      <p:pic>
        <p:nvPicPr>
          <p:cNvPr id="491522" name="Picture 2" descr="C:\Documents and Settings\mw24\Desktop\New Folder\guatemala 2010\DSC03842.JPG"/>
          <p:cNvPicPr>
            <a:picLocks noChangeAspect="1" noChangeArrowheads="1"/>
          </p:cNvPicPr>
          <p:nvPr/>
        </p:nvPicPr>
        <p:blipFill>
          <a:blip r:embed="rId3" cstate="print"/>
          <a:srcRect t="21579"/>
          <a:stretch>
            <a:fillRect/>
          </a:stretch>
        </p:blipFill>
        <p:spPr bwMode="auto">
          <a:xfrm>
            <a:off x="5692877" y="-1"/>
            <a:ext cx="3451123" cy="2029805"/>
          </a:xfrm>
          <a:prstGeom prst="rect">
            <a:avLst/>
          </a:prstGeom>
          <a:noFill/>
        </p:spPr>
      </p:pic>
      <p:sp>
        <p:nvSpPr>
          <p:cNvPr id="5" name="&quot;No&quot; Symbol 4"/>
          <p:cNvSpPr/>
          <p:nvPr/>
        </p:nvSpPr>
        <p:spPr bwMode="auto">
          <a:xfrm>
            <a:off x="9281651" y="117987"/>
            <a:ext cx="2104103" cy="1828800"/>
          </a:xfrm>
          <a:prstGeom prst="noSmoking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83642" y="2320119"/>
            <a:ext cx="2866030" cy="3548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5269E-6 L -0.31597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Filtration Model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Iwasaki (1937) developed relationships describing the performance of deep bed filters.</a:t>
            </a: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492125" y="3527425"/>
          <a:ext cx="1422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3" name="Equation" r:id="rId4" imgW="1422360" imgH="736560" progId="Equation.DSMT4">
                  <p:embed/>
                </p:oleObj>
              </mc:Choice>
              <mc:Fallback>
                <p:oleObj name="Equation" r:id="rId4" imgW="14223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527425"/>
                        <a:ext cx="1422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407988" y="4452938"/>
            <a:ext cx="541496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C is the particle concentration [number/L</a:t>
            </a:r>
            <a:r>
              <a:rPr lang="en-US" sz="2400" b="0" baseline="30000"/>
              <a:t>3</a:t>
            </a:r>
            <a:r>
              <a:rPr lang="en-US" sz="2400" b="0"/>
              <a:t>]</a:t>
            </a:r>
          </a:p>
          <a:p>
            <a:r>
              <a:rPr lang="en-US" sz="2400" b="0">
                <a:latin typeface="Symbol" pitchFamily="18" charset="2"/>
              </a:rPr>
              <a:t>l</a:t>
            </a:r>
            <a:r>
              <a:rPr lang="en-US" sz="2400" b="0" baseline="-25000"/>
              <a:t>0</a:t>
            </a:r>
            <a:r>
              <a:rPr lang="en-US" sz="2400" b="0"/>
              <a:t> is the initial filter coefficient [1/L]</a:t>
            </a:r>
          </a:p>
          <a:p>
            <a:r>
              <a:rPr lang="en-US" sz="2400" b="0"/>
              <a:t>z is the media depth [L]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41300" y="5838825"/>
            <a:ext cx="6796088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The particle’s chances of being caught are the same at all depths in the filter; </a:t>
            </a:r>
            <a:r>
              <a:rPr lang="en-US" sz="2400" b="0" i="1">
                <a:solidFill>
                  <a:schemeClr val="folHlink"/>
                </a:solidFill>
              </a:rPr>
              <a:t>pC*</a:t>
            </a:r>
            <a:r>
              <a:rPr lang="en-US" sz="2400" b="0">
                <a:solidFill>
                  <a:schemeClr val="folHlink"/>
                </a:solidFill>
              </a:rPr>
              <a:t> is proportional to depth</a:t>
            </a:r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2439988" y="3568700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4" name="Equation" r:id="rId6" imgW="1485720" imgH="736560" progId="Equation.DSMT4">
                  <p:embed/>
                </p:oleObj>
              </mc:Choice>
              <mc:Fallback>
                <p:oleObj name="Equation" r:id="rId6" imgW="148572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3568700"/>
                        <a:ext cx="1485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5705" name="Object 9"/>
          <p:cNvGraphicFramePr>
            <a:graphicFrameLocks noChangeAspect="1"/>
          </p:cNvGraphicFramePr>
          <p:nvPr/>
        </p:nvGraphicFramePr>
        <p:xfrm>
          <a:off x="4370388" y="3432175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5" name="Equation" r:id="rId8" imgW="1892160" imgH="927000" progId="Equation.DSMT4">
                  <p:embed/>
                </p:oleObj>
              </mc:Choice>
              <mc:Fallback>
                <p:oleObj name="Equation" r:id="rId8" imgW="1892160" imgH="927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432175"/>
                        <a:ext cx="1892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6" name="Object 10"/>
          <p:cNvGraphicFramePr>
            <a:graphicFrameLocks noChangeAspect="1"/>
          </p:cNvGraphicFramePr>
          <p:nvPr/>
        </p:nvGraphicFramePr>
        <p:xfrm>
          <a:off x="6838950" y="3465513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6" name="Equation" r:id="rId10" imgW="1803240" imgH="914400" progId="Equation.DSMT4">
                  <p:embed/>
                </p:oleObj>
              </mc:Choice>
              <mc:Fallback>
                <p:oleObj name="Equation" r:id="rId10" imgW="1803240" imgH="914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465513"/>
                        <a:ext cx="1803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7" name="Object 11"/>
          <p:cNvGraphicFramePr>
            <a:graphicFrameLocks noChangeAspect="1"/>
          </p:cNvGraphicFramePr>
          <p:nvPr/>
        </p:nvGraphicFramePr>
        <p:xfrm>
          <a:off x="5200650" y="4738688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7" name="Equation" r:id="rId12" imgW="3746160" imgH="914400" progId="Equation.DSMT4">
                  <p:embed/>
                </p:oleObj>
              </mc:Choice>
              <mc:Fallback>
                <p:oleObj name="Equation" r:id="rId12" imgW="374616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738688"/>
                        <a:ext cx="3746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7691438" y="5849938"/>
          <a:ext cx="104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18" name="Equation" r:id="rId14" imgW="1041120" imgH="812520" progId="Equation.DSMT4">
                  <p:embed/>
                </p:oleObj>
              </mc:Choice>
              <mc:Fallback>
                <p:oleObj name="Equation" r:id="rId14" imgW="1041120" imgH="8125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5849938"/>
                        <a:ext cx="1041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London van der Waals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London Group is a measure of the attractive force</a:t>
            </a:r>
          </a:p>
          <a:p>
            <a:r>
              <a:rPr lang="en-US"/>
              <a:t>It is only effective at extremely short range (less than 1 nm) and thus is NOT responsible for transport to the collector</a:t>
            </a:r>
          </a:p>
          <a:p>
            <a:pPr lvl="1"/>
            <a:r>
              <a:rPr lang="en-US"/>
              <a:t>H is the Hamaker’s constant</a:t>
            </a:r>
          </a:p>
          <a:p>
            <a:pPr lvl="1"/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1306513" y="5880100"/>
          <a:ext cx="2003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6" name="Equation" r:id="rId4" imgW="1993680" imgH="838080" progId="Equation.DSMT4">
                  <p:embed/>
                </p:oleObj>
              </mc:Choice>
              <mc:Fallback>
                <p:oleObj name="Equation" r:id="rId4" imgW="199368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880100"/>
                        <a:ext cx="20034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627188" y="5195888"/>
          <a:ext cx="22209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7" name="Equation" r:id="rId6" imgW="2209680" imgH="342720" progId="Equation.DSMT4">
                  <p:embed/>
                </p:oleObj>
              </mc:Choice>
              <mc:Fallback>
                <p:oleObj name="Equation" r:id="rId6" imgW="220968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195888"/>
                        <a:ext cx="22209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4073525" y="6303963"/>
            <a:ext cx="2397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995738" y="5770563"/>
            <a:ext cx="26955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Van der Waals force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4578350" y="6367463"/>
            <a:ext cx="18684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Viscous force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9" grpId="0"/>
      <p:bldP spid="2795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about Electrostatic repulsion/attraction?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Modelers have not succeeded in describing filter performance when electrostatic repulsion is significant</a:t>
            </a:r>
          </a:p>
          <a:p>
            <a:pPr>
              <a:lnSpc>
                <a:spcPct val="90000"/>
              </a:lnSpc>
            </a:pPr>
            <a:r>
              <a:rPr lang="en-US"/>
              <a:t>Models tend to predict no particle removal if electrostatic repulsion is significant.</a:t>
            </a:r>
          </a:p>
          <a:p>
            <a:pPr>
              <a:lnSpc>
                <a:spcPct val="90000"/>
              </a:lnSpc>
            </a:pPr>
            <a:r>
              <a:rPr lang="en-US"/>
              <a:t>Electrostatic repulsion/attraction is only effective at very short distances and thus is involved in attachment, not transport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Models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492500"/>
          </a:xfrm>
        </p:spPr>
        <p:txBody>
          <a:bodyPr/>
          <a:lstStyle/>
          <a:p>
            <a:r>
              <a:rPr lang="en-US"/>
              <a:t>Trajectory analysis</a:t>
            </a:r>
          </a:p>
          <a:p>
            <a:r>
              <a:rPr lang="en-US"/>
              <a:t>A series of modeling attempts with refinements over the past decades</a:t>
            </a:r>
          </a:p>
          <a:p>
            <a:r>
              <a:rPr lang="en-US"/>
              <a:t>Began with a “single collector” model that modeled London and electrostatic forces as an attachment efficiency term (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)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1797050" y="6350000"/>
          <a:ext cx="341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9" name="Equation" r:id="rId4" imgW="3416040" imgH="507960" progId="Equation.DSMT4">
                  <p:embed/>
                </p:oleObj>
              </mc:Choice>
              <mc:Fallback>
                <p:oleObj name="Equation" r:id="rId4" imgW="341604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6350000"/>
                        <a:ext cx="341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5" name="Text Box 5"/>
          <p:cNvSpPr txBox="1">
            <a:spLocks noChangeArrowheads="1"/>
          </p:cNvSpPr>
          <p:nvPr/>
        </p:nvSpPr>
        <p:spPr bwMode="auto">
          <a:xfrm rot="19800000">
            <a:off x="3105150" y="5622925"/>
            <a:ext cx="1654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Interception</a:t>
            </a:r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 flipV="1">
            <a:off x="3436938" y="5546725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 rot="19800000">
            <a:off x="3638550" y="5632450"/>
            <a:ext cx="19415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Sedimentation</a:t>
            </a:r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 flipV="1">
            <a:off x="3989388" y="5627688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 rot="19800000">
            <a:off x="4468813" y="5759450"/>
            <a:ext cx="1352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Diffusion</a:t>
            </a:r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 flipV="1">
            <a:off x="4779963" y="5608638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5187950" y="6278563"/>
            <a:ext cx="4413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folHlink"/>
                </a:solidFill>
                <a:latin typeface="Symbol" pitchFamily="18" charset="2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7" grpId="0"/>
      <p:bldP spid="302089" grpId="0"/>
      <p:bldP spid="3020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Filtration Model</a:t>
            </a:r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8500" y="1841500"/>
            <a:ext cx="1671638" cy="7207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01638" y="2665413"/>
            <a:ext cx="2852737" cy="655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1650" y="5995988"/>
            <a:ext cx="2009775" cy="6191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4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92113" y="3468688"/>
            <a:ext cx="1066800" cy="5429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5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20675" y="4176713"/>
            <a:ext cx="1524000" cy="4953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6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42900" y="5113338"/>
            <a:ext cx="2019300" cy="552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3729038" y="2890838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5422900" y="3557588"/>
            <a:ext cx="3128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39" name="Line 11"/>
          <p:cNvSpPr>
            <a:spLocks noChangeShapeType="1"/>
          </p:cNvSpPr>
          <p:nvPr/>
        </p:nvSpPr>
        <p:spPr bwMode="auto">
          <a:xfrm>
            <a:off x="3309938" y="6107113"/>
            <a:ext cx="3128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3714750" y="2346325"/>
            <a:ext cx="13700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Porosity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434013" y="2997200"/>
            <a:ext cx="16049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Geometry</a:t>
            </a:r>
          </a:p>
        </p:txBody>
      </p:sp>
      <p:sp>
        <p:nvSpPr>
          <p:cNvPr id="304142" name="AutoShape 14"/>
          <p:cNvSpPr>
            <a:spLocks/>
          </p:cNvSpPr>
          <p:nvPr/>
        </p:nvSpPr>
        <p:spPr bwMode="auto">
          <a:xfrm>
            <a:off x="4954588" y="1866900"/>
            <a:ext cx="347662" cy="27813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43" name="AutoShape 15"/>
          <p:cNvSpPr>
            <a:spLocks/>
          </p:cNvSpPr>
          <p:nvPr/>
        </p:nvSpPr>
        <p:spPr bwMode="auto">
          <a:xfrm>
            <a:off x="3295650" y="1981200"/>
            <a:ext cx="347663" cy="1377950"/>
          </a:xfrm>
          <a:prstGeom prst="rightBrace">
            <a:avLst>
              <a:gd name="adj1" fmla="val 330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44" name="AutoShape 16"/>
          <p:cNvSpPr>
            <a:spLocks/>
          </p:cNvSpPr>
          <p:nvPr/>
        </p:nvSpPr>
        <p:spPr bwMode="auto">
          <a:xfrm>
            <a:off x="2816225" y="4983163"/>
            <a:ext cx="347663" cy="1687512"/>
          </a:xfrm>
          <a:prstGeom prst="rightBrace">
            <a:avLst>
              <a:gd name="adj1" fmla="val 4044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3348038" y="5559425"/>
            <a:ext cx="18716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Force ratios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0" grpId="0"/>
      <p:bldP spid="304141" grpId="0"/>
      <p:bldP spid="304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Equations</a:t>
            </a:r>
          </a:p>
        </p:txBody>
      </p:sp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2088" y="1838325"/>
            <a:ext cx="5210175" cy="35607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675" y="5757863"/>
            <a:ext cx="6184900" cy="1012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6094413" y="2909888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2" name="Line 6"/>
          <p:cNvSpPr>
            <a:spLocks noChangeShapeType="1"/>
          </p:cNvSpPr>
          <p:nvPr/>
        </p:nvSpPr>
        <p:spPr bwMode="auto">
          <a:xfrm>
            <a:off x="6094413" y="3641725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6094413" y="4373563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>
            <a:off x="6094413" y="5105400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038850" y="2439988"/>
            <a:ext cx="26812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Brownian motion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038850" y="3178175"/>
            <a:ext cx="19002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Interception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6038850" y="3916363"/>
            <a:ext cx="1270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6038850" y="4654550"/>
            <a:ext cx="3105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Total is sum of parts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1260475" y="5173663"/>
            <a:ext cx="32131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Transport is additive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/>
      <p:bldP spid="306186" grpId="0"/>
      <p:bldP spid="306187" grpId="0"/>
      <p:bldP spid="306188" grpId="0"/>
      <p:bldP spid="306189" grpId="0"/>
    </p:bld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Monroe's Lectures</Template>
  <TotalTime>95067</TotalTime>
  <Words>1732</Words>
  <Application>Microsoft Office PowerPoint</Application>
  <PresentationFormat>On-screen Show (4:3)</PresentationFormat>
  <Paragraphs>285</Paragraphs>
  <Slides>36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Lectures</vt:lpstr>
      <vt:lpstr>Mathcad</vt:lpstr>
      <vt:lpstr>Equation</vt:lpstr>
      <vt:lpstr>Contact Points</vt:lpstr>
      <vt:lpstr>Polymer Accumulation in a Pore</vt:lpstr>
      <vt:lpstr>Graphing Filter Performance</vt:lpstr>
      <vt:lpstr>Developing a Filtration Model</vt:lpstr>
      <vt:lpstr>London van der Waals</vt:lpstr>
      <vt:lpstr>What about Electrostatic repulsion/attraction?</vt:lpstr>
      <vt:lpstr>Numerical Models</vt:lpstr>
      <vt:lpstr>Filtration Model</vt:lpstr>
      <vt:lpstr>Transport Equations</vt:lpstr>
      <vt:lpstr>Slow Sand Filtration Mechanisms</vt:lpstr>
      <vt:lpstr>Typical Performance of SSF Fed Cayuga Lake Water</vt:lpstr>
      <vt:lpstr>Particle Removal by Size</vt:lpstr>
      <vt:lpstr>E. coli Removal as a Function of Time and Al Application Rate </vt:lpstr>
      <vt:lpstr>Slow Sand Filtration Predictions</vt:lpstr>
      <vt:lpstr>How deep must a filter (SSF) be to remove 99.9999% of bacteria?</vt:lpstr>
      <vt:lpstr>Head Loss Produced by Aluminum in SSF</vt:lpstr>
      <vt:lpstr>Cayuga Lake Seston Extract</vt:lpstr>
      <vt:lpstr>Seston Extract Analysis</vt:lpstr>
      <vt:lpstr>Aluminum feed methods</vt:lpstr>
      <vt:lpstr>Performance Deterioration after Al feed stops?</vt:lpstr>
      <vt:lpstr>Sticky Media vs. Sticky Particles</vt:lpstr>
      <vt:lpstr>“BioSand” (Intermittent SSF – ISSF) Performance</vt:lpstr>
      <vt:lpstr>The “BioSand” Filter Craze</vt:lpstr>
      <vt:lpstr>Intermittent Slow Sand Filter Performance</vt:lpstr>
      <vt:lpstr>Field Performance ISSF</vt:lpstr>
      <vt:lpstr>PowerPoint Presentation</vt:lpstr>
      <vt:lpstr>Potters for Peace Pots</vt:lpstr>
      <vt:lpstr>Filter range of applicability  The “if it is dirty, filter it” Myth</vt:lpstr>
      <vt:lpstr>Filters Galore</vt:lpstr>
      <vt:lpstr>Filtration with pores partially filled with Aluminum Hydroxide</vt:lpstr>
      <vt:lpstr>Filtration with pores partially filled with Aluminum Hydroxide</vt:lpstr>
      <vt:lpstr>Need to devise fluidized bed equations</vt:lpstr>
      <vt:lpstr>Fluidized bed equations</vt:lpstr>
      <vt:lpstr>Average Separation</vt:lpstr>
      <vt:lpstr>Innovation Questions  Key questions to ask </vt:lpstr>
      <vt:lpstr>Alternative to deep filter boxes - Pressure RSF 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Theory</dc:title>
  <dc:creator>Monroe Weber-Shirk</dc:creator>
  <cp:lastModifiedBy>Monroe Weber-Shirk</cp:lastModifiedBy>
  <cp:revision>5560</cp:revision>
  <dcterms:created xsi:type="dcterms:W3CDTF">2004-05-06T14:53:47Z</dcterms:created>
  <dcterms:modified xsi:type="dcterms:W3CDTF">2014-11-08T17:36:01Z</dcterms:modified>
</cp:coreProperties>
</file>