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5"/>
  </p:notesMasterIdLst>
  <p:handoutMasterIdLst>
    <p:handoutMasterId r:id="rId6"/>
  </p:handoutMasterIdLst>
  <p:sldIdLst>
    <p:sldId id="306" r:id="rId2"/>
    <p:sldId id="307" r:id="rId3"/>
    <p:sldId id="308" r:id="rId4"/>
  </p:sldIdLst>
  <p:sldSz cx="12192000" cy="6858000"/>
  <p:notesSz cx="7315200" cy="96012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67476" autoAdjust="0"/>
  </p:normalViewPr>
  <p:slideViewPr>
    <p:cSldViewPr>
      <p:cViewPr varScale="1">
        <p:scale>
          <a:sx n="110" d="100"/>
          <a:sy n="110" d="100"/>
        </p:scale>
        <p:origin x="4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11/1/2023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d.onshape.com/documents/4c47a124da3abec33e0ce813/w/3955cd0d266daedd3eabf165/e/bcf152c5be02d9ab5b2b5285?configuration=L%3D8.0%2Bmeter%3BMirror%3Dfalse%3BQm_max%3D40.0%3BShow_Internal_Components%3Dtrue%3BTEMP_min%3D10.0%3BcaptureVm%3D20.0%3BflocUpstreamHW%3D2.0%2Bmeter%3BprintParams%3Dfalse%3Brep%3Dtrue&amp;renderMode=0&amp;uiState=63bf2f7072bd542fbf083b96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D7F-83D0-4EB9-A53B-8D2A7AA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Entrance Tank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hlinkClick r:id="rId2"/>
              </a:rPr>
              <a:t>Onshape</a:t>
            </a:r>
            <a:r>
              <a:rPr lang="en-US" dirty="0">
                <a:hlinkClick r:id="rId2"/>
              </a:rPr>
              <a:t> Model</a:t>
            </a:r>
            <a:r>
              <a:rPr lang="en-US" dirty="0"/>
              <a:t>)</a:t>
            </a:r>
          </a:p>
        </p:txBody>
      </p:sp>
      <p:pic>
        <p:nvPicPr>
          <p:cNvPr id="2050" name="Picture 2" descr="entrance tank diagram">
            <a:extLst>
              <a:ext uri="{FF2B5EF4-FFF2-40B4-BE49-F238E27FC236}">
                <a16:creationId xmlns:a16="http://schemas.microsoft.com/office/drawing/2014/main" id="{7B0E12F4-B7C5-421D-88C3-DBC8A28D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93556"/>
            <a:ext cx="11008895" cy="53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73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CBE4-EC00-4D8F-873B-6ED5486C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Tank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3A6-0085-4265-B112-D9568603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leaves and other debris to prevent clogging of the diffusers in the clarifier inlet (smallest opening that dirty water must pass through!)</a:t>
            </a:r>
          </a:p>
          <a:p>
            <a:r>
              <a:rPr lang="en-US" dirty="0"/>
              <a:t>Remove grit to prevent accumulation in the flocculator (otherwise you have to shovel it out of the flocculator)</a:t>
            </a:r>
          </a:p>
          <a:p>
            <a:r>
              <a:rPr lang="en-US" dirty="0"/>
              <a:t>Measure the incoming flow rate so that operators can make adjustments and respond to changes in water demand</a:t>
            </a:r>
          </a:p>
          <a:p>
            <a:r>
              <a:rPr lang="en-US" dirty="0"/>
              <a:t>Inject the coagulant (our designs don’t show this yet, coming soon!)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456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2A2C-20E1-455E-A0C6-44FCF354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11305309" cy="1143000"/>
          </a:xfrm>
        </p:spPr>
        <p:txBody>
          <a:bodyPr/>
          <a:lstStyle/>
          <a:p>
            <a:r>
              <a:rPr lang="en-US" dirty="0"/>
              <a:t>Keep on moving, nothing interesting here!</a:t>
            </a:r>
          </a:p>
        </p:txBody>
      </p:sp>
      <p:pic>
        <p:nvPicPr>
          <p:cNvPr id="3074" name="Picture 2" descr="https://lh3.googleusercontent.com/pw/AL9nZEX17oaFChpI167TdmO2QDpDeG67vtnKkQVgJiDcAWRFi7VFlsHMQj0Xlli4JzTpa4nBv1F3TgeJHevAgsQG2SrHXRhdjoQtARrU67eN1VoFI-RL4fOylmj_dfc-yFAXdYebCGdCPMJBB2vrMvIsLQyS=w523-h929-no?authuser=0">
            <a:extLst>
              <a:ext uri="{FF2B5EF4-FFF2-40B4-BE49-F238E27FC236}">
                <a16:creationId xmlns:a16="http://schemas.microsoft.com/office/drawing/2014/main" id="{2942B13A-2B27-4FC0-A526-BF4EBA63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8295105" y="1524000"/>
            <a:ext cx="3860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pw/AL9nZEW2E9x5FHSGVXWn5UUGnNqUIguUZeP29UFLw35-Chkiz3b6u8kzK7vtxuo7Op2Bkr7pzmq-9vIR0joXkYGkiqSYjnHNPLiLS9voOOK4fNTVvGfKWSSmDmH1R2j_IKOUscnxPw4TqeQVBQqExwlX0N3iMA=w1652-h929-no?authuser=0">
            <a:extLst>
              <a:ext uri="{FF2B5EF4-FFF2-40B4-BE49-F238E27FC236}">
                <a16:creationId xmlns:a16="http://schemas.microsoft.com/office/drawing/2014/main" id="{796B8D7C-650B-45FD-9825-41392D97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82" y="4417595"/>
            <a:ext cx="3872391" cy="217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3.googleusercontent.com/pw/AL9nZEWo6FJf7iMjF2XfL4FuoSuLPF6QR1ZJ3emilSFnKjFz0kUZ02mlLqItJzNT-Z9nUCRvveJ4LV9t8usGrvVEfsAVaBNuhaZUB04b4EZ959mVaIxu_fetT3rxAy_CNQ4rY6uYIvsE5wAvjZQr-QaYfvCA=w697-h929-no?authuser=0">
            <a:extLst>
              <a:ext uri="{FF2B5EF4-FFF2-40B4-BE49-F238E27FC236}">
                <a16:creationId xmlns:a16="http://schemas.microsoft.com/office/drawing/2014/main" id="{722AB1AC-5A0E-4BF5-B8A1-55EE83C38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" y="1524000"/>
            <a:ext cx="400193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86B3BD-E607-4E3E-85AC-FC5381B07F00}"/>
              </a:ext>
            </a:extLst>
          </p:cNvPr>
          <p:cNvCxnSpPr/>
          <p:nvPr/>
        </p:nvCxnSpPr>
        <p:spPr>
          <a:xfrm>
            <a:off x="10287000" y="2514600"/>
            <a:ext cx="137695" cy="236220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8D1811-B02B-4596-9C8F-D01D71F0DFF7}"/>
              </a:ext>
            </a:extLst>
          </p:cNvPr>
          <p:cNvCxnSpPr>
            <a:cxnSpLocks/>
          </p:cNvCxnSpPr>
          <p:nvPr/>
        </p:nvCxnSpPr>
        <p:spPr>
          <a:xfrm flipV="1">
            <a:off x="304800" y="3048000"/>
            <a:ext cx="2819400" cy="266700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10825E-79D9-45EB-BBB3-4B597F4712C5}"/>
              </a:ext>
            </a:extLst>
          </p:cNvPr>
          <p:cNvSpPr txBox="1"/>
          <p:nvPr/>
        </p:nvSpPr>
        <p:spPr>
          <a:xfrm>
            <a:off x="304800" y="435114"/>
            <a:ext cx="1131271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n-lt"/>
              </a:rPr>
              <a:t>Mess this up and the plant will be a pain to operate!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306D3-581B-4C64-B949-97437622500B}"/>
              </a:ext>
            </a:extLst>
          </p:cNvPr>
          <p:cNvSpPr txBox="1"/>
          <p:nvPr/>
        </p:nvSpPr>
        <p:spPr>
          <a:xfrm>
            <a:off x="4343400" y="25908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Those holes are too big!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EFD62F-3CA5-45B8-939F-27D1689D2A5E}"/>
              </a:ext>
            </a:extLst>
          </p:cNvPr>
          <p:cNvCxnSpPr>
            <a:stCxn id="9" idx="1"/>
          </p:cNvCxnSpPr>
          <p:nvPr/>
        </p:nvCxnSpPr>
        <p:spPr>
          <a:xfrm flipH="1">
            <a:off x="3048000" y="2775466"/>
            <a:ext cx="1295400" cy="6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5ABB97-4F73-47ED-B7C0-BD34E59CB129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045082" y="3695700"/>
            <a:ext cx="2324836" cy="3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549F98-F28D-4B01-9113-9D9C8F7E631C}"/>
              </a:ext>
            </a:extLst>
          </p:cNvPr>
          <p:cNvSpPr txBox="1"/>
          <p:nvPr/>
        </p:nvSpPr>
        <p:spPr>
          <a:xfrm>
            <a:off x="4369918" y="3403752"/>
            <a:ext cx="377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this pipe to open the drain to discharge accumulated grit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AF236-1BFF-4802-8E4A-312E63D8472F}"/>
              </a:ext>
            </a:extLst>
          </p:cNvPr>
          <p:cNvSpPr txBox="1"/>
          <p:nvPr/>
        </p:nvSpPr>
        <p:spPr>
          <a:xfrm>
            <a:off x="4343400" y="195476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Flow Orifice 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E848C8-D6FE-4A5C-8544-49FB144C701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819400" y="2139434"/>
            <a:ext cx="1524000" cy="6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45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11490</TotalTime>
  <Words>131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Candara</vt:lpstr>
      <vt:lpstr>Century Gothic</vt:lpstr>
      <vt:lpstr>Wingdings</vt:lpstr>
      <vt:lpstr>Arial</vt:lpstr>
      <vt:lpstr>SWOT 2021</vt:lpstr>
      <vt:lpstr>Introduction to Entrance Tank  (Onshape Model)</vt:lpstr>
      <vt:lpstr>Entrance Tank Functions</vt:lpstr>
      <vt:lpstr>Keep on moving, nothing interesting here!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309</cp:revision>
  <dcterms:created xsi:type="dcterms:W3CDTF">2008-08-26T14:48:34Z</dcterms:created>
  <dcterms:modified xsi:type="dcterms:W3CDTF">2023-01-11T21:54:21Z</dcterms:modified>
</cp:coreProperties>
</file>